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77" r:id="rId3"/>
    <p:sldId id="270" r:id="rId4"/>
    <p:sldId id="257" r:id="rId5"/>
    <p:sldId id="271" r:id="rId6"/>
    <p:sldId id="272" r:id="rId7"/>
    <p:sldId id="273" r:id="rId8"/>
    <p:sldId id="274" r:id="rId9"/>
    <p:sldId id="275" r:id="rId10"/>
    <p:sldId id="262" r:id="rId11"/>
    <p:sldId id="27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63"/>
  </p:normalViewPr>
  <p:slideViewPr>
    <p:cSldViewPr snapToGrid="0" snapToObjects="1">
      <p:cViewPr varScale="1">
        <p:scale>
          <a:sx n="58" d="100"/>
          <a:sy n="58" d="100"/>
        </p:scale>
        <p:origin x="40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0268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648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5969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732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7028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2246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442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483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954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936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72984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10224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4286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72438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48164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24183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9089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93A76AF-2D66-354A-9082-3C0F74E4B8D4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BA2F14B-5E89-5B4D-835D-197E698485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129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FC9130A-9F7D-A048-9D3E-B7FA9F608F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3657597"/>
            <a:ext cx="6815669" cy="1515533"/>
          </a:xfrm>
        </p:spPr>
        <p:txBody>
          <a:bodyPr>
            <a:normAutofit fontScale="90000"/>
          </a:bodyPr>
          <a:lstStyle/>
          <a:p>
            <a:r>
              <a:rPr lang="en-US" altLang="zh-CN" dirty="0"/>
              <a:t>Pre-Qin</a:t>
            </a:r>
            <a:r>
              <a:rPr lang="zh-CN" altLang="en-US" dirty="0"/>
              <a:t> </a:t>
            </a:r>
            <a:r>
              <a:rPr lang="en-US" altLang="zh-CN" dirty="0"/>
              <a:t>Philosophers</a:t>
            </a:r>
            <a:r>
              <a:rPr lang="zh-CN" altLang="en-US" dirty="0"/>
              <a:t> </a:t>
            </a:r>
            <a:r>
              <a:rPr lang="en-US" altLang="zh-CN" dirty="0"/>
              <a:t>and</a:t>
            </a:r>
            <a:r>
              <a:rPr lang="zh-CN" altLang="en-US" dirty="0"/>
              <a:t> </a:t>
            </a:r>
            <a:r>
              <a:rPr lang="en-US" altLang="zh-CN" dirty="0"/>
              <a:t>t</a:t>
            </a:r>
            <a:r>
              <a:rPr lang="en-US" dirty="0"/>
              <a:t>he</a:t>
            </a:r>
            <a:r>
              <a:rPr lang="zh-CN" altLang="en-US" dirty="0"/>
              <a:t> </a:t>
            </a:r>
            <a:r>
              <a:rPr lang="en-US" altLang="zh-CN" dirty="0"/>
              <a:t>Hundred</a:t>
            </a:r>
            <a:r>
              <a:rPr lang="zh-CN" altLang="en-US" dirty="0"/>
              <a:t> </a:t>
            </a:r>
            <a:r>
              <a:rPr lang="en-US" altLang="zh-CN" dirty="0"/>
              <a:t>Schools</a:t>
            </a:r>
            <a:r>
              <a:rPr lang="zh-CN" altLang="en-US" dirty="0"/>
              <a:t> </a:t>
            </a:r>
            <a:r>
              <a:rPr lang="en-US" altLang="zh-CN" dirty="0"/>
              <a:t>of</a:t>
            </a:r>
            <a:r>
              <a:rPr lang="zh-CN" altLang="en-US" dirty="0"/>
              <a:t> </a:t>
            </a:r>
            <a:r>
              <a:rPr lang="en-US" altLang="zh-CN" dirty="0"/>
              <a:t>Thoughts</a:t>
            </a:r>
            <a:r>
              <a:rPr lang="zh-CN" altLang="en-US" dirty="0"/>
              <a:t> </a:t>
            </a:r>
            <a:r>
              <a:rPr lang="en-US" altLang="zh-CN" dirty="0"/>
              <a:t>in</a:t>
            </a:r>
            <a:r>
              <a:rPr lang="zh-CN" altLang="en-US" dirty="0"/>
              <a:t> </a:t>
            </a:r>
            <a:r>
              <a:rPr lang="en-US" altLang="zh-CN" dirty="0"/>
              <a:t>Spring</a:t>
            </a:r>
            <a:r>
              <a:rPr lang="zh-CN" altLang="en-US" dirty="0"/>
              <a:t> </a:t>
            </a:r>
            <a:r>
              <a:rPr lang="en-US" altLang="zh-CN" dirty="0"/>
              <a:t>and</a:t>
            </a:r>
            <a:r>
              <a:rPr lang="zh-CN" altLang="en-US" dirty="0"/>
              <a:t> </a:t>
            </a:r>
            <a:r>
              <a:rPr lang="en-US" altLang="zh-CN" dirty="0"/>
              <a:t>Autumn</a:t>
            </a:r>
            <a:r>
              <a:rPr lang="zh-CN" altLang="en-US" dirty="0"/>
              <a:t> </a:t>
            </a:r>
            <a:r>
              <a:rPr lang="en-US" altLang="zh-CN" dirty="0"/>
              <a:t>and</a:t>
            </a:r>
            <a:r>
              <a:rPr lang="zh-CN" altLang="en-US" dirty="0"/>
              <a:t> 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/>
              <a:t>Warring</a:t>
            </a:r>
            <a:r>
              <a:rPr lang="zh-CN" altLang="en-US" dirty="0"/>
              <a:t> </a:t>
            </a:r>
            <a:r>
              <a:rPr lang="en-US" altLang="zh-CN" dirty="0"/>
              <a:t>States</a:t>
            </a:r>
            <a:r>
              <a:rPr lang="zh-CN" altLang="en-US" dirty="0"/>
              <a:t> </a:t>
            </a:r>
            <a:r>
              <a:rPr lang="en-US" altLang="zh-CN" dirty="0"/>
              <a:t>Period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F1CD6FDC-A757-FB48-BA33-2AFA6A66419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4305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The </a:t>
            </a:r>
            <a:r>
              <a:rPr lang="en-US" altLang="zh-CN" dirty="0" err="1" smtClean="0"/>
              <a:t>Jixia</a:t>
            </a:r>
            <a:r>
              <a:rPr lang="en-US" altLang="zh-CN" dirty="0" smtClean="0"/>
              <a:t> Academy </a:t>
            </a:r>
            <a:r>
              <a:rPr lang="zh-CN" altLang="en-US" dirty="0" smtClean="0"/>
              <a:t>稷下学宫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5821016" cy="3318936"/>
          </a:xfrm>
        </p:spPr>
        <p:txBody>
          <a:bodyPr>
            <a:noAutofit/>
          </a:bodyPr>
          <a:lstStyle/>
          <a:p>
            <a:r>
              <a:rPr lang="en-US" altLang="zh-CN" sz="2200" dirty="0" smtClean="0"/>
              <a:t>Established by the Lord of Qi State in around 356BC, it was the first government run, individually governed institution of higher education.</a:t>
            </a:r>
          </a:p>
          <a:p>
            <a:r>
              <a:rPr lang="en-US" sz="2200" dirty="0" smtClean="0"/>
              <a:t>Centre for political consultancy and academic and cultural exchange</a:t>
            </a:r>
          </a:p>
          <a:p>
            <a:r>
              <a:rPr lang="en-US" sz="2200" dirty="0" smtClean="0"/>
              <a:t>As the </a:t>
            </a:r>
            <a:r>
              <a:rPr lang="en-US" sz="2200" dirty="0" err="1" smtClean="0"/>
              <a:t>centre</a:t>
            </a:r>
            <a:r>
              <a:rPr lang="en-US" sz="2200" dirty="0" smtClean="0"/>
              <a:t> of academic contention, it effectively promoted the formation of what so called, “</a:t>
            </a:r>
            <a:r>
              <a:rPr lang="en-GB" sz="2200" dirty="0"/>
              <a:t>The Contention of a Hundred Schools of Thought</a:t>
            </a:r>
            <a:r>
              <a:rPr lang="en-US" sz="2200" dirty="0" smtClean="0"/>
              <a:t>”</a:t>
            </a:r>
            <a:endParaRPr lang="en-GB" sz="2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2529" y="1976579"/>
            <a:ext cx="4657106" cy="428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3837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Hundred Schools of Thought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The Contention of a Hundred Schools of Thought: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Philosophers, scholars </a:t>
            </a:r>
            <a:r>
              <a:rPr lang="en-GB" dirty="0" smtClean="0"/>
              <a:t>from differen</a:t>
            </a:r>
            <a:r>
              <a:rPr lang="en-GB" dirty="0" smtClean="0"/>
              <a:t>t schools during the </a:t>
            </a:r>
            <a:r>
              <a:rPr lang="en-GB" dirty="0" smtClean="0"/>
              <a:t>Warring </a:t>
            </a:r>
            <a:r>
              <a:rPr lang="en-GB" dirty="0" smtClean="0"/>
              <a:t>States Period of Ancient China, </a:t>
            </a:r>
            <a:r>
              <a:rPr lang="en-GB" dirty="0" smtClean="0"/>
              <a:t>can </a:t>
            </a:r>
            <a:r>
              <a:rPr lang="en-GB" dirty="0" smtClean="0"/>
              <a:t>study, research, develop, discuss and teach different schools of thoughts freely. </a:t>
            </a:r>
            <a:r>
              <a:rPr lang="en-GB" dirty="0" smtClean="0"/>
              <a:t>And </a:t>
            </a:r>
            <a:r>
              <a:rPr lang="en-GB" dirty="0" smtClean="0"/>
              <a:t>a broad range of schools of thoughts and ideas were developed, some of which are still of great influence to present day in East Asian countries.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Who were these philosophers and scholars? What were their identity in society? What are their thoughts and ideas, how were they developed and what were the influences?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962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C1168F1-471F-7E47-BC16-B3C430C83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Confucianism</a:t>
            </a:r>
            <a:r>
              <a:rPr lang="zh-CN" altLang="en-US" dirty="0"/>
              <a:t> 儒家 </a:t>
            </a:r>
            <a:r>
              <a:rPr lang="en-US" altLang="zh-CN" dirty="0" err="1"/>
              <a:t>rujia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5F68CD0-7717-1945-B9DA-D6FEF454E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 smtClean="0"/>
              <a:t>Representatives:</a:t>
            </a:r>
          </a:p>
          <a:p>
            <a:r>
              <a:rPr lang="en-US" dirty="0" smtClean="0"/>
              <a:t>Con</a:t>
            </a:r>
            <a:r>
              <a:rPr lang="en-US" altLang="zh-CN" dirty="0" smtClean="0"/>
              <a:t>fucius</a:t>
            </a:r>
            <a:r>
              <a:rPr lang="zh-CN" altLang="en-US" dirty="0" smtClean="0"/>
              <a:t> </a:t>
            </a:r>
            <a:r>
              <a:rPr lang="zh-CN" altLang="en-US" dirty="0"/>
              <a:t>孔子 </a:t>
            </a:r>
            <a:r>
              <a:rPr lang="en-US" altLang="zh-CN" dirty="0" err="1" smtClean="0"/>
              <a:t>Kongzi</a:t>
            </a:r>
            <a:r>
              <a:rPr lang="en-US" altLang="zh-CN" dirty="0" smtClean="0"/>
              <a:t> (551-479 BC)</a:t>
            </a:r>
            <a:endParaRPr lang="en-US" altLang="zh-CN" dirty="0"/>
          </a:p>
          <a:p>
            <a:r>
              <a:rPr lang="en-US" altLang="zh-CN" dirty="0"/>
              <a:t>Mencius</a:t>
            </a:r>
            <a:r>
              <a:rPr lang="zh-CN" altLang="en-US" dirty="0"/>
              <a:t> 孟子 </a:t>
            </a:r>
            <a:r>
              <a:rPr lang="en-US" altLang="zh-CN" dirty="0" smtClean="0"/>
              <a:t>Mengzi </a:t>
            </a:r>
            <a:r>
              <a:rPr lang="en-US" altLang="zh-CN" dirty="0" smtClean="0"/>
              <a:t>(372-289 </a:t>
            </a:r>
            <a:r>
              <a:rPr lang="en-US" altLang="zh-CN" dirty="0" smtClean="0"/>
              <a:t>BC)</a:t>
            </a:r>
            <a:endParaRPr lang="en-US" altLang="zh-CN" dirty="0"/>
          </a:p>
          <a:p>
            <a:r>
              <a:rPr lang="en-US" altLang="zh-CN" dirty="0" err="1"/>
              <a:t>Xunzi</a:t>
            </a:r>
            <a:r>
              <a:rPr lang="zh-CN" altLang="en-US" dirty="0"/>
              <a:t> 荀</a:t>
            </a:r>
            <a:r>
              <a:rPr lang="zh-CN" altLang="en-US" dirty="0" smtClean="0"/>
              <a:t>子 </a:t>
            </a:r>
            <a:r>
              <a:rPr lang="en-GB" altLang="zh-CN" dirty="0" smtClean="0"/>
              <a:t>(313-238 BC)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1342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 smtClean="0"/>
              <a:t>Confucius </a:t>
            </a:r>
            <a:r>
              <a:rPr lang="en-US" altLang="zh-CN" dirty="0"/>
              <a:t>(551-479 BC</a:t>
            </a:r>
            <a:r>
              <a:rPr lang="en-US" altLang="zh-CN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5821016" cy="3318936"/>
          </a:xfrm>
        </p:spPr>
        <p:txBody>
          <a:bodyPr/>
          <a:lstStyle/>
          <a:p>
            <a:pPr marL="0" indent="0">
              <a:buNone/>
            </a:pPr>
            <a:r>
              <a:rPr lang="en-US" b="1" dirty="0" smtClean="0"/>
              <a:t>Core ideas: </a:t>
            </a:r>
            <a:r>
              <a:rPr lang="en-US" dirty="0" smtClean="0"/>
              <a:t>Benevolence</a:t>
            </a:r>
          </a:p>
          <a:p>
            <a:pPr marL="0" indent="0">
              <a:buNone/>
            </a:pPr>
            <a:r>
              <a:rPr lang="en-US" b="1" dirty="0" smtClean="0"/>
              <a:t>Political idea: </a:t>
            </a:r>
            <a:r>
              <a:rPr lang="en-US" dirty="0" smtClean="0"/>
              <a:t>Rule the people by virtue, </a:t>
            </a:r>
            <a:r>
              <a:rPr lang="en-US" altLang="zh-CN" dirty="0" smtClean="0"/>
              <a:t>restrain yourself and follow the norm of Li</a:t>
            </a:r>
            <a:endParaRPr lang="en-US" dirty="0" smtClean="0"/>
          </a:p>
          <a:p>
            <a:pPr marL="0" indent="0">
              <a:buNone/>
            </a:pPr>
            <a:r>
              <a:rPr lang="en-US" b="1" dirty="0" smtClean="0"/>
              <a:t>Educational idea: </a:t>
            </a:r>
            <a:r>
              <a:rPr lang="en-US" dirty="0" smtClean="0"/>
              <a:t>provide education for all people without discrimination, </a:t>
            </a:r>
            <a:r>
              <a:rPr lang="en-US" altLang="zh-CN" dirty="0" smtClean="0"/>
              <a:t>teach students in accordance with their aptitude</a:t>
            </a:r>
            <a:endParaRPr lang="en-US" dirty="0"/>
          </a:p>
          <a:p>
            <a:pPr marL="0" indent="0">
              <a:buNone/>
            </a:pPr>
            <a:r>
              <a:rPr lang="en-US" b="1" dirty="0" smtClean="0"/>
              <a:t>Main work: </a:t>
            </a:r>
            <a:r>
              <a:rPr lang="en-US" altLang="zh-CN" i="1" dirty="0" smtClean="0"/>
              <a:t>The Six Classics</a:t>
            </a:r>
            <a:r>
              <a:rPr lang="en-US" altLang="zh-CN" dirty="0" smtClean="0"/>
              <a:t>, </a:t>
            </a:r>
            <a:r>
              <a:rPr lang="en-US" altLang="zh-CN" i="1" dirty="0" smtClean="0"/>
              <a:t>The Analects</a:t>
            </a:r>
            <a:endParaRPr lang="en-GB" i="1" dirty="0"/>
          </a:p>
        </p:txBody>
      </p:sp>
      <p:pic>
        <p:nvPicPr>
          <p:cNvPr id="4" name="Content Placeholder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9771" y="2285999"/>
            <a:ext cx="3951288" cy="3951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1095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Mencius </a:t>
            </a:r>
            <a:r>
              <a:rPr lang="en-US" altLang="zh-CN" dirty="0"/>
              <a:t>(372-289 BC</a:t>
            </a:r>
            <a:r>
              <a:rPr lang="en-US" altLang="zh-CN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390860" cy="331893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altLang="zh-CN" dirty="0" smtClean="0"/>
              <a:t>Student of </a:t>
            </a:r>
            <a:r>
              <a:rPr lang="en-US" altLang="zh-CN" dirty="0" err="1" smtClean="0"/>
              <a:t>Zisi</a:t>
            </a:r>
            <a:r>
              <a:rPr lang="en-US" altLang="zh-CN" dirty="0" smtClean="0"/>
              <a:t>, Confucius’ grandson.</a:t>
            </a:r>
          </a:p>
          <a:p>
            <a:pPr marL="0" indent="0">
              <a:buNone/>
            </a:pPr>
            <a:r>
              <a:rPr lang="en-US" dirty="0" smtClean="0"/>
              <a:t>Second most important person in Confucianism</a:t>
            </a:r>
          </a:p>
          <a:p>
            <a:pPr marL="0" indent="0">
              <a:buNone/>
            </a:pPr>
            <a:r>
              <a:rPr lang="en-US" b="1" dirty="0" smtClean="0"/>
              <a:t>Core idea: </a:t>
            </a:r>
            <a:r>
              <a:rPr lang="en-US" dirty="0" smtClean="0"/>
              <a:t>Original goodness of human nature, benevolent governance</a:t>
            </a:r>
            <a:endParaRPr lang="en-US" dirty="0"/>
          </a:p>
          <a:p>
            <a:pPr marL="0" indent="0">
              <a:buNone/>
            </a:pPr>
            <a:r>
              <a:rPr lang="en-US" b="1" dirty="0" smtClean="0"/>
              <a:t>Political idea: </a:t>
            </a:r>
            <a:r>
              <a:rPr lang="en-US" dirty="0" smtClean="0"/>
              <a:t>relationship between the ruler and the people, the people are more important than the ruler</a:t>
            </a:r>
          </a:p>
          <a:p>
            <a:pPr marL="0" indent="0">
              <a:buNone/>
            </a:pPr>
            <a:r>
              <a:rPr lang="en-US" b="1" dirty="0" smtClean="0"/>
              <a:t>Main work: </a:t>
            </a:r>
            <a:r>
              <a:rPr lang="en-US" i="1" dirty="0" smtClean="0"/>
              <a:t>Mencius</a:t>
            </a:r>
            <a:endParaRPr lang="en-GB" i="1" dirty="0"/>
          </a:p>
        </p:txBody>
      </p:sp>
      <p:pic>
        <p:nvPicPr>
          <p:cNvPr id="1026" name="Picture 2" descr="https://gss2.bdstatic.com/-fo3dSag_xI4khGkpoWK1HF6hhy/baike/c0%3Dbaike92%2C5%2C5%2C92%2C30/sign=2cb9bc386dd0f703f2bf9d8e69933a58/f2deb48f8c5494ee56b5e53622f5e0fe99257e0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6261" y="1816060"/>
            <a:ext cx="3067441" cy="4245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165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Xunzi</a:t>
            </a:r>
            <a:r>
              <a:rPr lang="en-US" dirty="0" smtClean="0"/>
              <a:t> </a:t>
            </a:r>
            <a:r>
              <a:rPr lang="en-GB" altLang="zh-CN" dirty="0"/>
              <a:t>(313-238 BC)</a:t>
            </a: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351103" cy="331893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b="1" dirty="0" smtClean="0"/>
              <a:t>Main idea: </a:t>
            </a:r>
            <a:r>
              <a:rPr lang="en-US" dirty="0" smtClean="0"/>
              <a:t>benevolence and righteousness; nature is the true law, and humans should understand the law of change and follow/use it; the inborn tendencies of humanity were ‘evil’ and can be influenced and/or rectified by the surrounding environment and education.</a:t>
            </a:r>
          </a:p>
          <a:p>
            <a:pPr marL="0" indent="0">
              <a:buNone/>
            </a:pPr>
            <a:r>
              <a:rPr lang="en-US" b="1" dirty="0" smtClean="0"/>
              <a:t>Political idea: </a:t>
            </a:r>
            <a:r>
              <a:rPr lang="en-US" dirty="0" smtClean="0"/>
              <a:t>rulers are like boats, people are like water.</a:t>
            </a:r>
            <a:endParaRPr lang="en-US" dirty="0"/>
          </a:p>
          <a:p>
            <a:pPr marL="0" indent="0">
              <a:buNone/>
            </a:pPr>
            <a:r>
              <a:rPr lang="en-US" b="1" dirty="0" smtClean="0"/>
              <a:t>Main work: </a:t>
            </a:r>
            <a:r>
              <a:rPr lang="en-US" i="1" dirty="0" err="1" smtClean="0"/>
              <a:t>Xunzi</a:t>
            </a:r>
            <a:endParaRPr lang="en-GB" i="1" dirty="0"/>
          </a:p>
        </p:txBody>
      </p:sp>
      <p:pic>
        <p:nvPicPr>
          <p:cNvPr id="2050" name="Picture 2" descr="https://gss2.bdstatic.com/-fo3dSag_xI4khGkpoWK1HF6hhy/baike/c0%3Dbaike92%2C5%2C5%2C92%2C30/sign=1d8a0378a564034f1bc0ca54ceaa1254/37d3d539b6003af36cf611c53b2ac65c1138b6c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9026" y="1741383"/>
            <a:ext cx="3117572" cy="424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44199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Daoism</a:t>
            </a:r>
            <a:r>
              <a:rPr lang="zh-CN" altLang="en-US" dirty="0"/>
              <a:t> 道家 </a:t>
            </a:r>
            <a:r>
              <a:rPr lang="en-US" altLang="zh-CN" dirty="0" err="1"/>
              <a:t>daojia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7079973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dirty="0"/>
              <a:t>Laozi</a:t>
            </a:r>
            <a:r>
              <a:rPr lang="zh-CN" altLang="en-US" dirty="0"/>
              <a:t> 老子 </a:t>
            </a:r>
            <a:r>
              <a:rPr lang="en-US" altLang="zh-CN" dirty="0"/>
              <a:t>(~</a:t>
            </a:r>
            <a:r>
              <a:rPr lang="en-US" altLang="zh-CN" dirty="0" smtClean="0"/>
              <a:t>580BC-unknown)</a:t>
            </a:r>
            <a:r>
              <a:rPr lang="en-GB" altLang="zh-CN" dirty="0" smtClean="0"/>
              <a:t> - </a:t>
            </a:r>
            <a:r>
              <a:rPr lang="en-US" dirty="0" smtClean="0"/>
              <a:t>Founder of Daoism</a:t>
            </a:r>
            <a:endParaRPr lang="en-US" dirty="0"/>
          </a:p>
          <a:p>
            <a:pPr marL="0" indent="0">
              <a:buNone/>
            </a:pPr>
            <a:r>
              <a:rPr lang="en-US" b="1" dirty="0" smtClean="0"/>
              <a:t>Core ideas: </a:t>
            </a:r>
            <a:r>
              <a:rPr lang="en-US" dirty="0" smtClean="0"/>
              <a:t>Dao (the Way); the world is ever-changing; everything has its opposites, and they are interdependent and always changing.</a:t>
            </a:r>
          </a:p>
          <a:p>
            <a:pPr marL="0" indent="0">
              <a:buNone/>
            </a:pPr>
            <a:r>
              <a:rPr lang="en-US" b="1" dirty="0" smtClean="0"/>
              <a:t>Political idea: </a:t>
            </a:r>
            <a:r>
              <a:rPr lang="en-US" dirty="0" smtClean="0"/>
              <a:t>rule through non-action; small country with small population</a:t>
            </a:r>
            <a:endParaRPr lang="en-US" dirty="0"/>
          </a:p>
          <a:p>
            <a:pPr marL="0" indent="0">
              <a:buNone/>
            </a:pPr>
            <a:r>
              <a:rPr lang="en-US" b="1" dirty="0" smtClean="0"/>
              <a:t>Main work: </a:t>
            </a:r>
            <a:r>
              <a:rPr lang="en-US" i="1" dirty="0" smtClean="0"/>
              <a:t>Dao De Jing</a:t>
            </a:r>
            <a:r>
              <a:rPr lang="en-US" dirty="0" smtClean="0"/>
              <a:t>/ </a:t>
            </a:r>
            <a:r>
              <a:rPr lang="en-US" i="1" dirty="0" smtClean="0"/>
              <a:t>Tao </a:t>
            </a:r>
            <a:r>
              <a:rPr lang="en-US" i="1" dirty="0" err="1" smtClean="0"/>
              <a:t>Te</a:t>
            </a:r>
            <a:r>
              <a:rPr lang="en-US" i="1" dirty="0" smtClean="0"/>
              <a:t> Ching</a:t>
            </a:r>
            <a:endParaRPr lang="en-GB" i="1" dirty="0"/>
          </a:p>
        </p:txBody>
      </p:sp>
      <p:pic>
        <p:nvPicPr>
          <p:cNvPr id="4" name="Picture 2" descr="https://gss1.bdstatic.com/9vo3dSag_xI4khGkpoWK1HF6hhy/baike/c0%3Dbaike80%2C5%2C5%2C80%2C26/sign=69fc302b64380cd7f213aabfc02dc651/a5c27d1ed21b0ef4c25757c5dcc451da80cb3ee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4201" y="1709529"/>
            <a:ext cx="2503642" cy="4443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2001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Daoism</a:t>
            </a:r>
            <a:r>
              <a:rPr lang="zh-CN" altLang="en-US" dirty="0"/>
              <a:t> 道家 </a:t>
            </a:r>
            <a:r>
              <a:rPr lang="en-US" altLang="zh-CN" dirty="0" err="1"/>
              <a:t>daojia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42560" y="2456344"/>
            <a:ext cx="4509376" cy="3666159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1295401" y="2556932"/>
            <a:ext cx="5547159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dirty="0"/>
              <a:t>Zhuangzi</a:t>
            </a:r>
            <a:r>
              <a:rPr lang="zh-CN" altLang="en-US" dirty="0"/>
              <a:t> 庄子 </a:t>
            </a:r>
            <a:r>
              <a:rPr lang="en-US" altLang="zh-CN" dirty="0"/>
              <a:t>(369-286/275 BC</a:t>
            </a:r>
            <a:r>
              <a:rPr lang="en-US" altLang="zh-CN" dirty="0" smtClean="0"/>
              <a:t>)</a:t>
            </a:r>
            <a:endParaRPr lang="en-US" dirty="0" smtClean="0"/>
          </a:p>
          <a:p>
            <a:pPr marL="0" indent="0">
              <a:buFont typeface="Arial"/>
              <a:buNone/>
            </a:pPr>
            <a:r>
              <a:rPr lang="en-US" b="1" dirty="0" smtClean="0"/>
              <a:t>Core idea: </a:t>
            </a:r>
            <a:r>
              <a:rPr lang="en-US" dirty="0" smtClean="0"/>
              <a:t>Dao (the Way); Against artificial interference; Dao is in all things and all things are equal; spiritual freedom</a:t>
            </a:r>
          </a:p>
          <a:p>
            <a:pPr marL="0" indent="0">
              <a:buFont typeface="Arial"/>
              <a:buNone/>
            </a:pPr>
            <a:endParaRPr lang="en-US" dirty="0" smtClean="0"/>
          </a:p>
          <a:p>
            <a:pPr marL="0" indent="0">
              <a:buFont typeface="Arial"/>
              <a:buNone/>
            </a:pPr>
            <a:r>
              <a:rPr lang="en-US" b="1" dirty="0" smtClean="0"/>
              <a:t>Main work: </a:t>
            </a:r>
            <a:r>
              <a:rPr lang="en-US" i="1" dirty="0" smtClean="0"/>
              <a:t>Zhuangzi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346756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18B30A2-2264-0947-8366-9F054CE0F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Mohism</a:t>
            </a:r>
            <a:r>
              <a:rPr lang="zh-CN" altLang="en-US" dirty="0"/>
              <a:t> 墨家 </a:t>
            </a:r>
            <a:r>
              <a:rPr lang="en-US" altLang="zh-CN" dirty="0" err="1"/>
              <a:t>mojia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A12749A-01EF-E741-9588-DFD6E6BABC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6828182" cy="3318936"/>
          </a:xfrm>
        </p:spPr>
        <p:txBody>
          <a:bodyPr/>
          <a:lstStyle/>
          <a:p>
            <a:pPr marL="0" indent="0">
              <a:buNone/>
            </a:pPr>
            <a:r>
              <a:rPr lang="en-GB" altLang="zh-CN" dirty="0" err="1" smtClean="0"/>
              <a:t>Mozi</a:t>
            </a:r>
            <a:r>
              <a:rPr lang="en-GB" altLang="zh-CN" dirty="0" smtClean="0"/>
              <a:t> </a:t>
            </a:r>
            <a:r>
              <a:rPr lang="zh-CN" altLang="en-US" dirty="0" smtClean="0"/>
              <a:t>墨子 </a:t>
            </a:r>
            <a:r>
              <a:rPr lang="en-US" altLang="zh-CN" dirty="0" smtClean="0"/>
              <a:t>(~468-378BC)</a:t>
            </a:r>
            <a:endParaRPr lang="en-US" dirty="0"/>
          </a:p>
          <a:p>
            <a:pPr marL="0" indent="0">
              <a:buNone/>
            </a:pPr>
            <a:r>
              <a:rPr lang="en-US" b="1" dirty="0" smtClean="0"/>
              <a:t>Core ideas and main contribution: </a:t>
            </a:r>
            <a:r>
              <a:rPr lang="en-US" dirty="0" smtClean="0"/>
              <a:t>against Confucianism, advocate universal love; opposition to unjust wars; strains oneself for the greater good; frugality; defensive skills and strategies</a:t>
            </a:r>
            <a:endParaRPr lang="en-US" dirty="0"/>
          </a:p>
          <a:p>
            <a:pPr marL="0" indent="0">
              <a:buNone/>
            </a:pPr>
            <a:r>
              <a:rPr lang="en-US" b="1" dirty="0" smtClean="0"/>
              <a:t>Main </a:t>
            </a:r>
            <a:r>
              <a:rPr lang="en-US" altLang="zh-CN" b="1" dirty="0" smtClean="0"/>
              <a:t>work: </a:t>
            </a:r>
            <a:r>
              <a:rPr lang="en-US" altLang="zh-CN" i="1" dirty="0" err="1" smtClean="0"/>
              <a:t>Mozi</a:t>
            </a:r>
            <a:endParaRPr lang="en-US" i="1" dirty="0"/>
          </a:p>
        </p:txBody>
      </p:sp>
      <p:pic>
        <p:nvPicPr>
          <p:cNvPr id="4098" name="Picture 2" descr="https://gss2.bdstatic.com/9fo3dSag_xI4khGkpoWK1HF6hhy/baike/w%3D268/sign=a7e090477b899e51788e3d127aa6d990/f703738da97739122101c6dbf8198618367ae26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913" y="2151248"/>
            <a:ext cx="2746652" cy="4130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8722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503F8B5-0D17-9643-916B-88E6A8D90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Legalism</a:t>
            </a:r>
            <a:r>
              <a:rPr lang="zh-CN" altLang="en-US" dirty="0"/>
              <a:t> 法家 </a:t>
            </a:r>
            <a:r>
              <a:rPr lang="en-US" altLang="zh-CN" dirty="0" err="1"/>
              <a:t>fajia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CF60FA2-C16D-4A49-B944-96DFF6B1D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6165573" cy="3318936"/>
          </a:xfrm>
        </p:spPr>
        <p:txBody>
          <a:bodyPr/>
          <a:lstStyle/>
          <a:p>
            <a:pPr marL="0" indent="0">
              <a:buNone/>
            </a:pPr>
            <a:r>
              <a:rPr lang="en-GB" altLang="zh-CN" dirty="0" err="1" smtClean="0"/>
              <a:t>Hanfei</a:t>
            </a:r>
            <a:r>
              <a:rPr lang="en-GB" altLang="zh-CN" dirty="0" smtClean="0"/>
              <a:t> </a:t>
            </a:r>
            <a:r>
              <a:rPr lang="zh-CN" altLang="en-US" dirty="0" smtClean="0"/>
              <a:t>韩非子 </a:t>
            </a:r>
            <a:r>
              <a:rPr lang="en-US" altLang="zh-CN" dirty="0" smtClean="0"/>
              <a:t>(280-233BC)</a:t>
            </a:r>
          </a:p>
          <a:p>
            <a:pPr marL="0" indent="0">
              <a:buNone/>
            </a:pPr>
            <a:r>
              <a:rPr lang="en-US" b="1" dirty="0" smtClean="0"/>
              <a:t>Core ideas: </a:t>
            </a:r>
            <a:r>
              <a:rPr lang="en-US" dirty="0" smtClean="0"/>
              <a:t>Active reform according to the need of current society; ruling by law; establishing a centralized state with autocratic monarchy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 smtClean="0"/>
              <a:t>Main work: </a:t>
            </a:r>
            <a:r>
              <a:rPr lang="en-US" i="1" dirty="0" smtClean="0"/>
              <a:t>Han </a:t>
            </a:r>
            <a:r>
              <a:rPr lang="en-US" i="1" dirty="0" err="1" smtClean="0"/>
              <a:t>Feizi</a:t>
            </a:r>
            <a:endParaRPr lang="en-US" i="1" dirty="0"/>
          </a:p>
        </p:txBody>
      </p:sp>
      <p:pic>
        <p:nvPicPr>
          <p:cNvPr id="8194" name="Picture 2" descr="https://gss0.bdstatic.com/-4o3dSag_xI4khGkpoWK1HF6hhy/baike/c0%3Dbaike92%2C5%2C5%2C92%2C30/sign=fb529c17221f95cab2f89ae4a87e145b/b999a9014c086e0671cda62205087bf40ad1cb7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230" y="2397562"/>
            <a:ext cx="3226367" cy="363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24653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294</TotalTime>
  <Words>580</Words>
  <Application>Microsoft Office PowerPoint</Application>
  <PresentationFormat>Widescreen</PresentationFormat>
  <Paragraphs>50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方正舒体</vt:lpstr>
      <vt:lpstr>Arial</vt:lpstr>
      <vt:lpstr>Garamond</vt:lpstr>
      <vt:lpstr>Organic</vt:lpstr>
      <vt:lpstr>Pre-Qin Philosophers and the Hundred Schools of Thoughts in Spring and Autumn and the Warring States Period</vt:lpstr>
      <vt:lpstr>The Jixia Academy 稷下学宫</vt:lpstr>
      <vt:lpstr>Hundred Schools of Thought</vt:lpstr>
      <vt:lpstr>Confucianism 儒家 rujia</vt:lpstr>
      <vt:lpstr>Confucius (551-479 BC)</vt:lpstr>
      <vt:lpstr>Mencius (372-289 BC)</vt:lpstr>
      <vt:lpstr>Xunzi (313-238 BC) </vt:lpstr>
      <vt:lpstr>Daoism 道家 daojia</vt:lpstr>
      <vt:lpstr>Daoism 道家 daojia</vt:lpstr>
      <vt:lpstr>Mohism 墨家 mojia</vt:lpstr>
      <vt:lpstr>Legalism 法家 fajia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Pre-Qin Philosophers and the Hundred Schools of Thoughts in Spring and Autumn and the Warring States Period</dc:title>
  <dc:creator>Yiying Jiao</dc:creator>
  <cp:lastModifiedBy>Yiying Jiao</cp:lastModifiedBy>
  <cp:revision>8</cp:revision>
  <dcterms:created xsi:type="dcterms:W3CDTF">2019-11-27T23:45:32Z</dcterms:created>
  <dcterms:modified xsi:type="dcterms:W3CDTF">2019-11-28T17:16:37Z</dcterms:modified>
</cp:coreProperties>
</file>