
<file path=[Content_Types].xml><?xml version="1.0" encoding="utf-8"?>
<Types xmlns="http://schemas.openxmlformats.org/package/2006/content-types">
  <Default ContentType="image/jpeg" Extension="jpg"/>
  <Default ContentType="application/x-fontdata" Extension="fntdata"/>
  <Default ContentType="application/xml" Extension="xml"/>
  <Default ContentType="image/png" Extension="png"/>
  <Default ContentType="application/vnd.openxmlformats-package.relationships+xml" Extension="rels"/>
  <Override ContentType="application/vnd.openxmlformats-officedocument.presentationml.notesSlide+xml" PartName="/ppt/notesSlides/notesSlide18.xml"/>
  <Override ContentType="application/vnd.openxmlformats-officedocument.presentationml.notesSlide+xml" PartName="/ppt/notesSlides/notesSlide6.xml"/>
  <Override ContentType="application/vnd.openxmlformats-officedocument.presentationml.notesSlide+xml" PartName="/ppt/notesSlides/notesSlide13.xml"/>
  <Override ContentType="application/vnd.openxmlformats-officedocument.presentationml.notesSlide+xml" PartName="/ppt/notesSlides/notesSlide1.xml"/>
  <Override ContentType="application/vnd.openxmlformats-officedocument.presentationml.notesSlide+xml" PartName="/ppt/notesSlides/notesSlide3.xml"/>
  <Override ContentType="application/vnd.openxmlformats-officedocument.presentationml.notesSlide+xml" PartName="/ppt/notesSlides/notesSlide9.xml"/>
  <Override ContentType="application/vnd.openxmlformats-officedocument.presentationml.notesSlide+xml" PartName="/ppt/notesSlides/notesSlide15.xml"/>
  <Override ContentType="application/vnd.openxmlformats-officedocument.presentationml.notesSlide+xml" PartName="/ppt/notesSlides/notesSlide7.xml"/>
  <Override ContentType="application/vnd.openxmlformats-officedocument.presentationml.notesSlide+xml" PartName="/ppt/notesSlides/notesSlide11.xml"/>
  <Override ContentType="application/vnd.openxmlformats-officedocument.presentationml.notesSlide+xml" PartName="/ppt/notesSlides/notesSlide5.xml"/>
  <Override ContentType="application/vnd.openxmlformats-officedocument.presentationml.notesSlide+xml" PartName="/ppt/notesSlides/notesSlide12.xml"/>
  <Override ContentType="application/vnd.openxmlformats-officedocument.presentationml.notesSlide+xml" PartName="/ppt/notesSlides/notesSlide17.xml"/>
  <Override ContentType="application/vnd.openxmlformats-officedocument.presentationml.notesSlide+xml" PartName="/ppt/notesSlides/notesSlide19.xml"/>
  <Override ContentType="application/vnd.openxmlformats-officedocument.presentationml.notesSlide+xml" PartName="/ppt/notesSlides/notesSlide16.xml"/>
  <Override ContentType="application/vnd.openxmlformats-officedocument.presentationml.notesSlide+xml" PartName="/ppt/notesSlides/notesSlide8.xml"/>
  <Override ContentType="application/vnd.openxmlformats-officedocument.presentationml.notesSlide+xml" PartName="/ppt/notesSlides/notesSlide14.xml"/>
  <Override ContentType="application/vnd.openxmlformats-officedocument.presentationml.notesSlide+xml" PartName="/ppt/notesSlides/notesSlide2.xml"/>
  <Override ContentType="application/vnd.openxmlformats-officedocument.presentationml.notesSlide+xml" PartName="/ppt/notesSlides/notesSlide4.xml"/>
  <Override ContentType="application/vnd.openxmlformats-officedocument.presentationml.notesSlide+xml" PartName="/ppt/notesSlides/notesSlide10.xml"/>
  <Override ContentType="application/vnd.openxmlformats-officedocument.presentationml.slideLayout+xml" PartName="/ppt/slideLayouts/slideLayout3.xml"/>
  <Override ContentType="application/vnd.openxmlformats-officedocument.presentationml.slideLayout+xml" PartName="/ppt/slideLayouts/slideLayout4.xml"/>
  <Override ContentType="application/vnd.openxmlformats-officedocument.presentationml.slideLayout+xml" PartName="/ppt/slideLayouts/slideLayout5.xml"/>
  <Override ContentType="application/vnd.openxmlformats-officedocument.presentationml.slideLayout+xml" PartName="/ppt/slideLayouts/slideLayout2.xml"/>
  <Override ContentType="application/vnd.openxmlformats-officedocument.presentationml.slideLayout+xml" PartName="/ppt/slideLayouts/slideLayout11.xml"/>
  <Override ContentType="application/vnd.openxmlformats-officedocument.presentationml.slideLayout+xml" PartName="/ppt/slideLayouts/slideLayout1.xml"/>
  <Override ContentType="application/vnd.openxmlformats-officedocument.presentationml.slideLayout+xml" PartName="/ppt/slideLayouts/slideLayout10.xml"/>
  <Override ContentType="application/vnd.openxmlformats-officedocument.presentationml.slideLayout+xml" PartName="/ppt/slideLayouts/slideLayout7.xml"/>
  <Override ContentType="application/vnd.openxmlformats-officedocument.presentationml.slideLayout+xml" PartName="/ppt/slideLayouts/slideLayout6.xml"/>
  <Override ContentType="application/vnd.openxmlformats-officedocument.presentationml.slideLayout+xml" PartName="/ppt/slideLayouts/slideLayout8.xml"/>
  <Override ContentType="application/vnd.openxmlformats-officedocument.presentationml.slideLayout+xml" PartName="/ppt/slideLayouts/slideLayout9.xml"/>
  <Override ContentType="application/vnd.openxmlformats-officedocument.presentationml.slideMaster+xml" PartName="/ppt/slideMasters/slideMaster1.xml"/>
  <Override ContentType="application/vnd.openxmlformats-officedocument.presentationml.slide+xml" PartName="/ppt/slides/slide4.xml"/>
  <Override ContentType="application/vnd.openxmlformats-officedocument.presentationml.slide+xml" PartName="/ppt/slides/slide18.xml"/>
  <Override ContentType="application/vnd.openxmlformats-officedocument.presentationml.slide+xml" PartName="/ppt/slides/slide11.xml"/>
  <Override ContentType="application/vnd.openxmlformats-officedocument.presentationml.slide+xml" PartName="/ppt/slides/slide1.xml"/>
  <Override ContentType="application/vnd.openxmlformats-officedocument.presentationml.slide+xml" PartName="/ppt/slides/slide19.xml"/>
  <Override ContentType="application/vnd.openxmlformats-officedocument.presentationml.slide+xml" PartName="/ppt/slides/slide3.xml"/>
  <Override ContentType="application/vnd.openxmlformats-officedocument.presentationml.slide+xml" PartName="/ppt/slides/slide9.xml"/>
  <Override ContentType="application/vnd.openxmlformats-officedocument.presentationml.slide+xml" PartName="/ppt/slides/slide13.xml"/>
  <Override ContentType="application/vnd.openxmlformats-officedocument.presentationml.slide+xml" PartName="/ppt/slides/slide5.xml"/>
  <Override ContentType="application/vnd.openxmlformats-officedocument.presentationml.slide+xml" PartName="/ppt/slides/slide7.xml"/>
  <Override ContentType="application/vnd.openxmlformats-officedocument.presentationml.slide+xml" PartName="/ppt/slides/slide15.xml"/>
  <Override ContentType="application/vnd.openxmlformats-officedocument.presentationml.slide+xml" PartName="/ppt/slides/slide12.xml"/>
  <Override ContentType="application/vnd.openxmlformats-officedocument.presentationml.slide+xml" PartName="/ppt/slides/slide17.xml"/>
  <Override ContentType="application/vnd.openxmlformats-officedocument.presentationml.slide+xml" PartName="/ppt/slides/slide10.xml"/>
  <Override ContentType="application/vnd.openxmlformats-officedocument.presentationml.slide+xml" PartName="/ppt/slides/slide2.xml"/>
  <Override ContentType="application/vnd.openxmlformats-officedocument.presentationml.slide+xml" PartName="/ppt/slides/slide6.xml"/>
  <Override ContentType="application/vnd.openxmlformats-officedocument.presentationml.slide+xml" PartName="/ppt/slides/slide16.xml"/>
  <Override ContentType="application/vnd.openxmlformats-officedocument.presentationml.slide+xml" PartName="/ppt/slides/slide8.xml"/>
  <Override ContentType="application/vnd.openxmlformats-officedocument.presentationml.slide+xml" PartName="/ppt/slides/slide14.xml"/>
  <Override ContentType="application/vnd.openxmlformats-officedocument.presentationml.notesMaster+xml" PartName="/ppt/notesMasters/notesMaster1.xml"/>
  <Override ContentType="application/vnd.openxmlformats-officedocument.presentationml.presentation.main+xml" PartName="/ppt/presentation.xml"/>
  <Override ContentType="application/vnd.openxmlformats-officedocument.presentationml.presProps+xml" PartName="/ppt/presProps.xml"/>
  <Override ContentType="application/vnd.openxmlformats-officedocument.theme+xml" PartName="/ppt/theme/theme1.xml"/>
  <Override ContentType="application/vnd.openxmlformats-officedocument.theme+xml" PartName="/ppt/theme/theme2.xml"/>
  <Override ContentType="application/vnd.openxmlformats-officedocument.presentationml.viewProps+xml" PartName="/ppt/viewProps.xml"/>
</Types>
</file>

<file path=_rels/.rels><?xml version="1.0" encoding="UTF-8" standalone="yes"?><Relationships xmlns="http://schemas.openxmlformats.org/package/2006/relationships"><Relationship Id="rId1" Type="http://schemas.openxmlformats.org/officeDocument/2006/relationships/officeDocument" Target="ppt/presentation.xml"/></Relationships>
</file>

<file path=ppt/presentation.xml><?xml version="1.0" encoding="utf-8"?>
<p:presentation xmlns:a="http://schemas.openxmlformats.org/drawingml/2006/main" xmlns:r="http://schemas.openxmlformats.org/officeDocument/2006/relationships" xmlns:mc="http://schemas.openxmlformats.org/markup-compatibility/2006" xmlns:mv="urn:schemas-microsoft-com:mac:vml" xmlns:p="http://schemas.openxmlformats.org/presentationml/2006/main" xmlns:c="http://schemas.openxmlformats.org/drawingml/2006/chart" xmlns:dgm="http://schemas.openxmlformats.org/drawingml/2006/diagram" xmlns:o="urn:schemas-microsoft-com:office:office" xmlns:v="urn:schemas-microsoft-com:vml" xmlns:pvml="urn:schemas-microsoft-com:office:powerpoint" xmlns:com="http://schemas.openxmlformats.org/drawingml/2006/compatibility" xmlns:p14="http://schemas.microsoft.com/office/powerpoint/2010/main" xmlns:p15="http://schemas.microsoft.com/office/powerpoint/2012/main" xmlns:ahyp="http://schemas.microsoft.com/office/drawing/2018/hyperlinkcolor" autoCompressPictures="0" embedTrueTypeFonts="1" strictFirstAndLastChars="0" saveSubsetFonts="1">
  <p:sldMasterIdLst>
    <p:sldMasterId id="2147483659" r:id="rId4"/>
  </p:sldMasterIdLst>
  <p:notesMasterIdLst>
    <p:notesMasterId r:id="rId5"/>
  </p:notesMasterIdLst>
  <p:sldIdLst>
    <p:sldId id="256" r:id="rId6"/>
    <p:sldId id="257" r:id="rId7"/>
    <p:sldId id="258" r:id="rId8"/>
    <p:sldId id="259" r:id="rId9"/>
    <p:sldId id="260" r:id="rId10"/>
    <p:sldId id="261" r:id="rId11"/>
    <p:sldId id="262" r:id="rId12"/>
    <p:sldId id="263" r:id="rId13"/>
    <p:sldId id="264" r:id="rId14"/>
    <p:sldId id="265" r:id="rId15"/>
    <p:sldId id="266" r:id="rId16"/>
    <p:sldId id="267" r:id="rId17"/>
    <p:sldId id="268" r:id="rId18"/>
    <p:sldId id="269" r:id="rId19"/>
    <p:sldId id="270" r:id="rId20"/>
    <p:sldId id="271" r:id="rId21"/>
    <p:sldId id="272" r:id="rId22"/>
    <p:sldId id="273" r:id="rId23"/>
    <p:sldId id="274" r:id="rId24"/>
  </p:sldIdLst>
  <p:sldSz cy="5143500" cx="9144000"/>
  <p:notesSz cx="6858000" cy="9144000"/>
  <p:embeddedFontLst>
    <p:embeddedFont>
      <p:font typeface="Comfortaa Light"/>
      <p:regular r:id="rId25"/>
      <p:bold r:id="rId26"/>
    </p:embeddedFont>
    <p:embeddedFont>
      <p:font typeface="Acme"/>
      <p:regular r:id="rId27"/>
    </p:embeddedFont>
    <p:embeddedFont>
      <p:font typeface="Josefin Sans"/>
      <p:regular r:id="rId28"/>
      <p:bold r:id="rId29"/>
      <p:italic r:id="rId30"/>
      <p:boldItalic r:id="rId31"/>
    </p:embeddedFont>
    <p:embeddedFont>
      <p:font typeface="Josefin Sans SemiBold"/>
      <p:regular r:id="rId32"/>
      <p:bold r:id="rId33"/>
      <p:italic r:id="rId34"/>
      <p:boldItalic r:id="rId35"/>
    </p:embeddedFont>
    <p:embeddedFont>
      <p:font typeface="Comfortaa Medium"/>
      <p:regular r:id="rId36"/>
      <p:bold r:id="rId37"/>
    </p:embeddedFont>
    <p:embeddedFont>
      <p:font typeface="Comfortaa"/>
      <p:regular r:id="rId38"/>
      <p:bold r:id="rId39"/>
    </p:embeddedFont>
  </p:embeddedFontLst>
  <p:defaultTextStyle>
    <a:defPPr lvl="0" marR="0" rtl="0" algn="l">
      <a:lnSpc>
        <a:spcPct val="100000"/>
      </a:lnSpc>
      <a:spcBef>
        <a:spcPts val="0"/>
      </a:spcBef>
      <a:spcAft>
        <a:spcPts val="0"/>
      </a:spcAft>
    </a:defPPr>
    <a:lvl1pPr lvl="0" marR="0" rtl="0" algn="l">
      <a:lnSpc>
        <a:spcPct val="100000"/>
      </a:lnSpc>
      <a:spcBef>
        <a:spcPts val="0"/>
      </a:spcBef>
      <a:spcAft>
        <a:spcPts val="0"/>
      </a:spcAft>
      <a:buClr>
        <a:srgbClr val="000000"/>
      </a:buClr>
      <a:buFont typeface="Arial"/>
      <a:defRPr b="0" i="0" sz="1400" u="none" cap="none" strike="noStrike">
        <a:solidFill>
          <a:srgbClr val="000000"/>
        </a:solidFill>
        <a:latin typeface="Arial"/>
        <a:ea typeface="Arial"/>
        <a:cs typeface="Arial"/>
        <a:sym typeface="Arial"/>
      </a:defRPr>
    </a:lvl1pPr>
    <a:lvl2pPr lvl="1" marR="0" rtl="0" algn="l">
      <a:lnSpc>
        <a:spcPct val="100000"/>
      </a:lnSpc>
      <a:spcBef>
        <a:spcPts val="0"/>
      </a:spcBef>
      <a:spcAft>
        <a:spcPts val="0"/>
      </a:spcAft>
      <a:buClr>
        <a:srgbClr val="000000"/>
      </a:buClr>
      <a:buFont typeface="Arial"/>
      <a:defRPr b="0" i="0" sz="1400" u="none" cap="none" strike="noStrike">
        <a:solidFill>
          <a:srgbClr val="000000"/>
        </a:solidFill>
        <a:latin typeface="Arial"/>
        <a:ea typeface="Arial"/>
        <a:cs typeface="Arial"/>
        <a:sym typeface="Arial"/>
      </a:defRPr>
    </a:lvl2pPr>
    <a:lvl3pPr lvl="2" marR="0" rtl="0" algn="l">
      <a:lnSpc>
        <a:spcPct val="100000"/>
      </a:lnSpc>
      <a:spcBef>
        <a:spcPts val="0"/>
      </a:spcBef>
      <a:spcAft>
        <a:spcPts val="0"/>
      </a:spcAft>
      <a:buClr>
        <a:srgbClr val="000000"/>
      </a:buClr>
      <a:buFont typeface="Arial"/>
      <a:defRPr b="0" i="0" sz="1400" u="none" cap="none" strike="noStrike">
        <a:solidFill>
          <a:srgbClr val="000000"/>
        </a:solidFill>
        <a:latin typeface="Arial"/>
        <a:ea typeface="Arial"/>
        <a:cs typeface="Arial"/>
        <a:sym typeface="Arial"/>
      </a:defRPr>
    </a:lvl3pPr>
    <a:lvl4pPr lvl="3" marR="0" rtl="0" algn="l">
      <a:lnSpc>
        <a:spcPct val="100000"/>
      </a:lnSpc>
      <a:spcBef>
        <a:spcPts val="0"/>
      </a:spcBef>
      <a:spcAft>
        <a:spcPts val="0"/>
      </a:spcAft>
      <a:buClr>
        <a:srgbClr val="000000"/>
      </a:buClr>
      <a:buFont typeface="Arial"/>
      <a:defRPr b="0" i="0" sz="1400" u="none" cap="none" strike="noStrike">
        <a:solidFill>
          <a:srgbClr val="000000"/>
        </a:solidFill>
        <a:latin typeface="Arial"/>
        <a:ea typeface="Arial"/>
        <a:cs typeface="Arial"/>
        <a:sym typeface="Arial"/>
      </a:defRPr>
    </a:lvl4pPr>
    <a:lvl5pPr lvl="4" marR="0" rtl="0" algn="l">
      <a:lnSpc>
        <a:spcPct val="100000"/>
      </a:lnSpc>
      <a:spcBef>
        <a:spcPts val="0"/>
      </a:spcBef>
      <a:spcAft>
        <a:spcPts val="0"/>
      </a:spcAft>
      <a:buClr>
        <a:srgbClr val="000000"/>
      </a:buClr>
      <a:buFont typeface="Arial"/>
      <a:defRPr b="0" i="0" sz="1400" u="none" cap="none" strike="noStrike">
        <a:solidFill>
          <a:srgbClr val="000000"/>
        </a:solidFill>
        <a:latin typeface="Arial"/>
        <a:ea typeface="Arial"/>
        <a:cs typeface="Arial"/>
        <a:sym typeface="Arial"/>
      </a:defRPr>
    </a:lvl5pPr>
    <a:lvl6pPr lvl="5" marR="0" rtl="0" algn="l">
      <a:lnSpc>
        <a:spcPct val="100000"/>
      </a:lnSpc>
      <a:spcBef>
        <a:spcPts val="0"/>
      </a:spcBef>
      <a:spcAft>
        <a:spcPts val="0"/>
      </a:spcAft>
      <a:buClr>
        <a:srgbClr val="000000"/>
      </a:buClr>
      <a:buFont typeface="Arial"/>
      <a:defRPr b="0" i="0" sz="1400" u="none" cap="none" strike="noStrike">
        <a:solidFill>
          <a:srgbClr val="000000"/>
        </a:solidFill>
        <a:latin typeface="Arial"/>
        <a:ea typeface="Arial"/>
        <a:cs typeface="Arial"/>
        <a:sym typeface="Arial"/>
      </a:defRPr>
    </a:lvl6pPr>
    <a:lvl7pPr lvl="6" marR="0" rtl="0" algn="l">
      <a:lnSpc>
        <a:spcPct val="100000"/>
      </a:lnSpc>
      <a:spcBef>
        <a:spcPts val="0"/>
      </a:spcBef>
      <a:spcAft>
        <a:spcPts val="0"/>
      </a:spcAft>
      <a:buClr>
        <a:srgbClr val="000000"/>
      </a:buClr>
      <a:buFont typeface="Arial"/>
      <a:defRPr b="0" i="0" sz="1400" u="none" cap="none" strike="noStrike">
        <a:solidFill>
          <a:srgbClr val="000000"/>
        </a:solidFill>
        <a:latin typeface="Arial"/>
        <a:ea typeface="Arial"/>
        <a:cs typeface="Arial"/>
        <a:sym typeface="Arial"/>
      </a:defRPr>
    </a:lvl7pPr>
    <a:lvl8pPr lvl="7" marR="0" rtl="0" algn="l">
      <a:lnSpc>
        <a:spcPct val="100000"/>
      </a:lnSpc>
      <a:spcBef>
        <a:spcPts val="0"/>
      </a:spcBef>
      <a:spcAft>
        <a:spcPts val="0"/>
      </a:spcAft>
      <a:buClr>
        <a:srgbClr val="000000"/>
      </a:buClr>
      <a:buFont typeface="Arial"/>
      <a:defRPr b="0" i="0" sz="1400" u="none" cap="none" strike="noStrike">
        <a:solidFill>
          <a:srgbClr val="000000"/>
        </a:solidFill>
        <a:latin typeface="Arial"/>
        <a:ea typeface="Arial"/>
        <a:cs typeface="Arial"/>
        <a:sym typeface="Arial"/>
      </a:defRPr>
    </a:lvl8pPr>
    <a:lvl9pPr lvl="8" marR="0" rtl="0" algn="l">
      <a:lnSpc>
        <a:spcPct val="100000"/>
      </a:lnSpc>
      <a:spcBef>
        <a:spcPts val="0"/>
      </a:spcBef>
      <a:spcAft>
        <a:spcPts val="0"/>
      </a:spcAft>
      <a:buClr>
        <a:srgbClr val="000000"/>
      </a:buClr>
      <a:buFont typeface="Arial"/>
      <a:defRPr b="0" i="0" sz="1400" u="none" cap="none" strike="noStrike">
        <a:solidFill>
          <a:srgbClr val="000000"/>
        </a:solidFill>
        <a:latin typeface="Arial"/>
        <a:ea typeface="Arial"/>
        <a:cs typeface="Arial"/>
        <a:sym typeface="Arial"/>
      </a:defRPr>
    </a:lvl9pPr>
  </p:defaultTextStyle>
  <p:extLst>
    <p:ext uri="{EFAFB233-063F-42B5-8137-9DF3F51BA10A}">
      <p15:sldGuideLst>
        <p15:guide id="1" orient="horz" pos="1620">
          <p15:clr>
            <a:srgbClr val="A4A3A4"/>
          </p15:clr>
        </p15:guide>
        <p15:guide id="2" pos="2880">
          <p15:clr>
            <a:srgbClr val="A4A3A4"/>
          </p15:clr>
        </p15:guide>
      </p15:sldGuideLst>
    </p:ext>
  </p:extLst>
</p:presentation>
</file>

<file path=ppt/presProps.xml><?xml version="1.0" encoding="utf-8"?>
<p:presentationPr xmlns:a="http://schemas.openxmlformats.org/drawingml/2006/main" xmlns:r="http://schemas.openxmlformats.org/officeDocument/2006/relationships" xmlns:mc="http://schemas.openxmlformats.org/markup-compatibility/2006" xmlns:mv="urn:schemas-microsoft-com:mac:vml" xmlns:p="http://schemas.openxmlformats.org/presentationml/2006/main" xmlns:c="http://schemas.openxmlformats.org/drawingml/2006/chart" xmlns:dgm="http://schemas.openxmlformats.org/drawingml/2006/diagram" xmlns:o="urn:schemas-microsoft-com:office:office" xmlns:v="urn:schemas-microsoft-com:vml" xmlns:pvml="urn:schemas-microsoft-com:office:powerpoint" xmlns:com="http://schemas.openxmlformats.org/drawingml/2006/compatibility" xmlns:p14="http://schemas.microsoft.com/office/powerpoint/2010/main" xmlns:p15="http://schemas.microsoft.com/office/powerpoint/2012/main" xmlns:ahyp="http://schemas.microsoft.com/office/drawing/2018/hyperlinkcolor"/>
</file>

<file path=ppt/viewProps.xml><?xml version="1.0" encoding="utf-8"?>
<p:viewPr xmlns:a="http://schemas.openxmlformats.org/drawingml/2006/main" xmlns:r="http://schemas.openxmlformats.org/officeDocument/2006/relationships" xmlns:mc="http://schemas.openxmlformats.org/markup-compatibility/2006" xmlns:mv="urn:schemas-microsoft-com:mac:vml" xmlns:p="http://schemas.openxmlformats.org/presentationml/2006/main" xmlns:c="http://schemas.openxmlformats.org/drawingml/2006/chart" xmlns:dgm="http://schemas.openxmlformats.org/drawingml/2006/diagram" xmlns:o="urn:schemas-microsoft-com:office:office" xmlns:v="urn:schemas-microsoft-com:vml" xmlns:pvml="urn:schemas-microsoft-com:office:powerpoint" xmlns:com="http://schemas.openxmlformats.org/drawingml/2006/compatibility" xmlns:p14="http://schemas.microsoft.com/office/powerpoint/2010/main" xmlns:p15="http://schemas.microsoft.com/office/powerpoint/2012/main" xmlns:ahyp="http://schemas.microsoft.com/office/drawing/2018/hyperlinkcolor" showComments="0">
  <p:slideViewPr>
    <p:cSldViewPr snapToGrid="0">
      <p:cViewPr varScale="1">
        <p:scale>
          <a:sx n="100" d="100"/>
          <a:sy n="100" d="100"/>
        </p:scale>
        <p:origin x="0" y="0"/>
      </p:cViewPr>
      <p:guideLst>
        <p:guide pos="1620" orient="horz"/>
        <p:guide pos="2880"/>
      </p:guideLst>
    </p:cSldViewPr>
  </p:slideViewPr>
</p:viewPr>
</file>

<file path=ppt/_rels/presentation.xml.rels><?xml version="1.0" encoding="UTF-8" standalone="yes"?><Relationships xmlns="http://schemas.openxmlformats.org/package/2006/relationships"><Relationship Id="rId20" Type="http://schemas.openxmlformats.org/officeDocument/2006/relationships/slide" Target="slides/slide15.xml"/><Relationship Id="rId22" Type="http://schemas.openxmlformats.org/officeDocument/2006/relationships/slide" Target="slides/slide17.xml"/><Relationship Id="rId21" Type="http://schemas.openxmlformats.org/officeDocument/2006/relationships/slide" Target="slides/slide16.xml"/><Relationship Id="rId24" Type="http://schemas.openxmlformats.org/officeDocument/2006/relationships/slide" Target="slides/slide19.xml"/><Relationship Id="rId23" Type="http://schemas.openxmlformats.org/officeDocument/2006/relationships/slide" Target="slides/slide18.xml"/><Relationship Id="rId1" Type="http://schemas.openxmlformats.org/officeDocument/2006/relationships/theme" Target="theme/theme2.xml"/><Relationship Id="rId2" Type="http://schemas.openxmlformats.org/officeDocument/2006/relationships/viewProps" Target="viewProps.xml"/><Relationship Id="rId3" Type="http://schemas.openxmlformats.org/officeDocument/2006/relationships/presProps" Target="presProps.xml"/><Relationship Id="rId4" Type="http://schemas.openxmlformats.org/officeDocument/2006/relationships/slideMaster" Target="slideMasters/slideMaster1.xml"/><Relationship Id="rId9" Type="http://schemas.openxmlformats.org/officeDocument/2006/relationships/slide" Target="slides/slide4.xml"/><Relationship Id="rId26" Type="http://schemas.openxmlformats.org/officeDocument/2006/relationships/font" Target="fonts/ComfortaaLight-bold.fntdata"/><Relationship Id="rId25" Type="http://schemas.openxmlformats.org/officeDocument/2006/relationships/font" Target="fonts/ComfortaaLight-regular.fntdata"/><Relationship Id="rId28" Type="http://schemas.openxmlformats.org/officeDocument/2006/relationships/font" Target="fonts/JosefinSans-regular.fntdata"/><Relationship Id="rId27" Type="http://schemas.openxmlformats.org/officeDocument/2006/relationships/font" Target="fonts/Acme-regular.fntdata"/><Relationship Id="rId5" Type="http://schemas.openxmlformats.org/officeDocument/2006/relationships/notesMaster" Target="notesMasters/notesMaster1.xml"/><Relationship Id="rId6" Type="http://schemas.openxmlformats.org/officeDocument/2006/relationships/slide" Target="slides/slide1.xml"/><Relationship Id="rId29" Type="http://schemas.openxmlformats.org/officeDocument/2006/relationships/font" Target="fonts/JosefinSans-bold.fntdata"/><Relationship Id="rId7" Type="http://schemas.openxmlformats.org/officeDocument/2006/relationships/slide" Target="slides/slide2.xml"/><Relationship Id="rId8" Type="http://schemas.openxmlformats.org/officeDocument/2006/relationships/slide" Target="slides/slide3.xml"/><Relationship Id="rId31" Type="http://schemas.openxmlformats.org/officeDocument/2006/relationships/font" Target="fonts/JosefinSans-boldItalic.fntdata"/><Relationship Id="rId30" Type="http://schemas.openxmlformats.org/officeDocument/2006/relationships/font" Target="fonts/JosefinSans-italic.fntdata"/><Relationship Id="rId11" Type="http://schemas.openxmlformats.org/officeDocument/2006/relationships/slide" Target="slides/slide6.xml"/><Relationship Id="rId33" Type="http://schemas.openxmlformats.org/officeDocument/2006/relationships/font" Target="fonts/JosefinSansSemiBold-bold.fntdata"/><Relationship Id="rId10" Type="http://schemas.openxmlformats.org/officeDocument/2006/relationships/slide" Target="slides/slide5.xml"/><Relationship Id="rId32" Type="http://schemas.openxmlformats.org/officeDocument/2006/relationships/font" Target="fonts/JosefinSansSemiBold-regular.fntdata"/><Relationship Id="rId13" Type="http://schemas.openxmlformats.org/officeDocument/2006/relationships/slide" Target="slides/slide8.xml"/><Relationship Id="rId35" Type="http://schemas.openxmlformats.org/officeDocument/2006/relationships/font" Target="fonts/JosefinSansSemiBold-boldItalic.fntdata"/><Relationship Id="rId12" Type="http://schemas.openxmlformats.org/officeDocument/2006/relationships/slide" Target="slides/slide7.xml"/><Relationship Id="rId34" Type="http://schemas.openxmlformats.org/officeDocument/2006/relationships/font" Target="fonts/JosefinSansSemiBold-italic.fntdata"/><Relationship Id="rId15" Type="http://schemas.openxmlformats.org/officeDocument/2006/relationships/slide" Target="slides/slide10.xml"/><Relationship Id="rId37" Type="http://schemas.openxmlformats.org/officeDocument/2006/relationships/font" Target="fonts/ComfortaaMedium-bold.fntdata"/><Relationship Id="rId14" Type="http://schemas.openxmlformats.org/officeDocument/2006/relationships/slide" Target="slides/slide9.xml"/><Relationship Id="rId36" Type="http://schemas.openxmlformats.org/officeDocument/2006/relationships/font" Target="fonts/ComfortaaMedium-regular.fntdata"/><Relationship Id="rId17" Type="http://schemas.openxmlformats.org/officeDocument/2006/relationships/slide" Target="slides/slide12.xml"/><Relationship Id="rId39" Type="http://schemas.openxmlformats.org/officeDocument/2006/relationships/font" Target="fonts/Comfortaa-bold.fntdata"/><Relationship Id="rId16" Type="http://schemas.openxmlformats.org/officeDocument/2006/relationships/slide" Target="slides/slide11.xml"/><Relationship Id="rId38" Type="http://schemas.openxmlformats.org/officeDocument/2006/relationships/font" Target="fonts/Comfortaa-regular.fntdata"/><Relationship Id="rId19" Type="http://schemas.openxmlformats.org/officeDocument/2006/relationships/slide" Target="slides/slide14.xml"/><Relationship Id="rId18" Type="http://schemas.openxmlformats.org/officeDocument/2006/relationships/slide" Target="slides/slide13.xml"/></Relationships>
</file>

<file path=ppt/notesMasters/_rels/notesMaster1.xml.rels><?xml version="1.0" encoding="UTF-8" standalone="yes"?><Relationships xmlns="http://schemas.openxmlformats.org/package/2006/relationships"><Relationship Id="rId1" Type="http://schemas.openxmlformats.org/officeDocument/2006/relationships/theme" Target="../theme/theme1.xml"/></Relationships>
</file>

<file path=ppt/notesMasters/notesMaster1.xml><?xml version="1.0" encoding="utf-8"?>
<p:notesMaster xmlns:a="http://schemas.openxmlformats.org/drawingml/2006/main" xmlns:r="http://schemas.openxmlformats.org/officeDocument/2006/relationships" xmlns:mc="http://schemas.openxmlformats.org/markup-compatibility/2006" xmlns:mv="urn:schemas-microsoft-com:mac:vml" xmlns:p="http://schemas.openxmlformats.org/presentationml/2006/main" xmlns:c="http://schemas.openxmlformats.org/drawingml/2006/chart" xmlns:dgm="http://schemas.openxmlformats.org/drawingml/2006/diagram" xmlns:o="urn:schemas-microsoft-com:office:office" xmlns:v="urn:schemas-microsoft-com:vml" xmlns:pvml="urn:schemas-microsoft-com:office:powerpoint" xmlns:com="http://schemas.openxmlformats.org/drawingml/2006/compatibility" xmlns:p14="http://schemas.microsoft.com/office/powerpoint/2010/main" xmlns:p15="http://schemas.microsoft.com/office/powerpoint/2012/main" xmlns:ahyp="http://schemas.microsoft.com/office/drawing/2018/hyperlinkcolor">
  <p:cSld>
    <p:spTree>
      <p:nvGrpSpPr>
        <p:cNvPr id="2" name="Shape 2"/>
        <p:cNvGrpSpPr/>
        <p:nvPr/>
      </p:nvGrpSpPr>
      <p:grpSpPr>
        <a:xfrm>
          <a:off x="0" y="0"/>
          <a:ext cx="0" cy="0"/>
          <a:chOff x="0" y="0"/>
          <a:chExt cx="0" cy="0"/>
        </a:xfrm>
      </p:grpSpPr>
      <p:sp>
        <p:nvSpPr>
          <p:cNvPr id="3" name="Google Shape;3;n"/>
          <p:cNvSpPr/>
          <p:nvPr>
            <p:ph idx="2" type="sldImg"/>
          </p:nvPr>
        </p:nvSpPr>
        <p:spPr>
          <a:xfrm>
            <a:off x="381300" y="685800"/>
            <a:ext cx="6096075" cy="3429000"/>
          </a:xfrm>
          <a:custGeom>
            <a:rect b="b" l="l" r="r" t="t"/>
            <a:pathLst>
              <a:path extrusionOk="0" h="120000" w="120000">
                <a:moveTo>
                  <a:pt x="0" y="0"/>
                </a:moveTo>
                <a:lnTo>
                  <a:pt x="120000" y="0"/>
                </a:lnTo>
                <a:lnTo>
                  <a:pt x="120000" y="120000"/>
                </a:lnTo>
                <a:lnTo>
                  <a:pt x="0" y="120000"/>
                </a:lnTo>
                <a:close/>
              </a:path>
            </a:pathLst>
          </a:custGeom>
          <a:noFill/>
          <a:ln cap="flat" cmpd="sng" w="9525">
            <a:solidFill>
              <a:srgbClr val="000000"/>
            </a:solidFill>
            <a:prstDash val="solid"/>
            <a:round/>
            <a:headEnd len="sm" w="sm" type="none"/>
            <a:tailEnd len="sm" w="sm" type="none"/>
          </a:ln>
        </p:spPr>
      </p:sp>
      <p:sp>
        <p:nvSpPr>
          <p:cNvPr id="4" name="Google Shape;4;n"/>
          <p:cNvSpPr txBox="1"/>
          <p:nvPr>
            <p:ph idx="1" type="body"/>
          </p:nvPr>
        </p:nvSpPr>
        <p:spPr>
          <a:xfrm>
            <a:off x="685800" y="4343400"/>
            <a:ext cx="5486400" cy="4114800"/>
          </a:xfrm>
          <a:prstGeom prst="rect">
            <a:avLst/>
          </a:prstGeom>
          <a:noFill/>
          <a:ln>
            <a:noFill/>
          </a:ln>
        </p:spPr>
        <p:txBody>
          <a:bodyPr anchorCtr="0" anchor="t" bIns="91425" lIns="91425" spcFirstLastPara="1" rIns="91425" wrap="square" tIns="91425">
            <a:noAutofit/>
          </a:bodyPr>
          <a:lstStyle>
            <a:lvl1pPr indent="-298450" lvl="0" marL="457200">
              <a:spcBef>
                <a:spcPts val="0"/>
              </a:spcBef>
              <a:spcAft>
                <a:spcPts val="0"/>
              </a:spcAft>
              <a:buSzPts val="1100"/>
              <a:buChar char="●"/>
              <a:defRPr sz="1100"/>
            </a:lvl1pPr>
            <a:lvl2pPr indent="-298450" lvl="1" marL="914400">
              <a:spcBef>
                <a:spcPts val="0"/>
              </a:spcBef>
              <a:spcAft>
                <a:spcPts val="0"/>
              </a:spcAft>
              <a:buSzPts val="1100"/>
              <a:buChar char="○"/>
              <a:defRPr sz="1100"/>
            </a:lvl2pPr>
            <a:lvl3pPr indent="-298450" lvl="2" marL="1371600">
              <a:spcBef>
                <a:spcPts val="0"/>
              </a:spcBef>
              <a:spcAft>
                <a:spcPts val="0"/>
              </a:spcAft>
              <a:buSzPts val="1100"/>
              <a:buChar char="■"/>
              <a:defRPr sz="1100"/>
            </a:lvl3pPr>
            <a:lvl4pPr indent="-298450" lvl="3" marL="1828800">
              <a:spcBef>
                <a:spcPts val="0"/>
              </a:spcBef>
              <a:spcAft>
                <a:spcPts val="0"/>
              </a:spcAft>
              <a:buSzPts val="1100"/>
              <a:buChar char="●"/>
              <a:defRPr sz="1100"/>
            </a:lvl4pPr>
            <a:lvl5pPr indent="-298450" lvl="4" marL="2286000">
              <a:spcBef>
                <a:spcPts val="0"/>
              </a:spcBef>
              <a:spcAft>
                <a:spcPts val="0"/>
              </a:spcAft>
              <a:buSzPts val="1100"/>
              <a:buChar char="○"/>
              <a:defRPr sz="1100"/>
            </a:lvl5pPr>
            <a:lvl6pPr indent="-298450" lvl="5" marL="2743200">
              <a:spcBef>
                <a:spcPts val="0"/>
              </a:spcBef>
              <a:spcAft>
                <a:spcPts val="0"/>
              </a:spcAft>
              <a:buSzPts val="1100"/>
              <a:buChar char="■"/>
              <a:defRPr sz="1100"/>
            </a:lvl6pPr>
            <a:lvl7pPr indent="-298450" lvl="6" marL="3200400">
              <a:spcBef>
                <a:spcPts val="0"/>
              </a:spcBef>
              <a:spcAft>
                <a:spcPts val="0"/>
              </a:spcAft>
              <a:buSzPts val="1100"/>
              <a:buChar char="●"/>
              <a:defRPr sz="1100"/>
            </a:lvl7pPr>
            <a:lvl8pPr indent="-298450" lvl="7" marL="3657600">
              <a:spcBef>
                <a:spcPts val="0"/>
              </a:spcBef>
              <a:spcAft>
                <a:spcPts val="0"/>
              </a:spcAft>
              <a:buSzPts val="1100"/>
              <a:buChar char="○"/>
              <a:defRPr sz="1100"/>
            </a:lvl8pPr>
            <a:lvl9pPr indent="-298450" lvl="8" marL="4114800">
              <a:spcBef>
                <a:spcPts val="0"/>
              </a:spcBef>
              <a:spcAft>
                <a:spcPts val="0"/>
              </a:spcAft>
              <a:buSzPts val="1100"/>
              <a:buChar char="■"/>
              <a:defRPr sz="1100"/>
            </a:lvl9pPr>
          </a:lstStyle>
          <a:p/>
        </p:txBody>
      </p:sp>
    </p:spTree>
  </p:cSld>
  <p:clrMap accent1="accent1" accent2="accent2" accent3="accent3" accent4="accent4" accent5="accent5" accent6="accent6" bg1="lt1" bg2="dk2" tx1="dk1" tx2="lt2" folHlink="folHlink" hlink="hlink"/>
  <p:notesStyle>
    <a:defPPr lvl="0" marR="0" rtl="0" algn="l">
      <a:lnSpc>
        <a:spcPct val="100000"/>
      </a:lnSpc>
      <a:spcBef>
        <a:spcPts val="0"/>
      </a:spcBef>
      <a:spcAft>
        <a:spcPts val="0"/>
      </a:spcAft>
    </a:defPPr>
    <a:lvl1pPr lvl="0" marR="0" rtl="0" algn="l">
      <a:lnSpc>
        <a:spcPct val="100000"/>
      </a:lnSpc>
      <a:spcBef>
        <a:spcPts val="0"/>
      </a:spcBef>
      <a:spcAft>
        <a:spcPts val="0"/>
      </a:spcAft>
      <a:buClr>
        <a:srgbClr val="000000"/>
      </a:buClr>
      <a:buFont typeface="Arial"/>
      <a:defRPr b="0" i="0" sz="1400" u="none" cap="none" strike="noStrike">
        <a:solidFill>
          <a:srgbClr val="000000"/>
        </a:solidFill>
        <a:latin typeface="Arial"/>
        <a:ea typeface="Arial"/>
        <a:cs typeface="Arial"/>
        <a:sym typeface="Arial"/>
      </a:defRPr>
    </a:lvl1pPr>
    <a:lvl2pPr lvl="1" marR="0" rtl="0" algn="l">
      <a:lnSpc>
        <a:spcPct val="100000"/>
      </a:lnSpc>
      <a:spcBef>
        <a:spcPts val="0"/>
      </a:spcBef>
      <a:spcAft>
        <a:spcPts val="0"/>
      </a:spcAft>
      <a:buClr>
        <a:srgbClr val="000000"/>
      </a:buClr>
      <a:buFont typeface="Arial"/>
      <a:defRPr b="0" i="0" sz="1400" u="none" cap="none" strike="noStrike">
        <a:solidFill>
          <a:srgbClr val="000000"/>
        </a:solidFill>
        <a:latin typeface="Arial"/>
        <a:ea typeface="Arial"/>
        <a:cs typeface="Arial"/>
        <a:sym typeface="Arial"/>
      </a:defRPr>
    </a:lvl2pPr>
    <a:lvl3pPr lvl="2" marR="0" rtl="0" algn="l">
      <a:lnSpc>
        <a:spcPct val="100000"/>
      </a:lnSpc>
      <a:spcBef>
        <a:spcPts val="0"/>
      </a:spcBef>
      <a:spcAft>
        <a:spcPts val="0"/>
      </a:spcAft>
      <a:buClr>
        <a:srgbClr val="000000"/>
      </a:buClr>
      <a:buFont typeface="Arial"/>
      <a:defRPr b="0" i="0" sz="1400" u="none" cap="none" strike="noStrike">
        <a:solidFill>
          <a:srgbClr val="000000"/>
        </a:solidFill>
        <a:latin typeface="Arial"/>
        <a:ea typeface="Arial"/>
        <a:cs typeface="Arial"/>
        <a:sym typeface="Arial"/>
      </a:defRPr>
    </a:lvl3pPr>
    <a:lvl4pPr lvl="3" marR="0" rtl="0" algn="l">
      <a:lnSpc>
        <a:spcPct val="100000"/>
      </a:lnSpc>
      <a:spcBef>
        <a:spcPts val="0"/>
      </a:spcBef>
      <a:spcAft>
        <a:spcPts val="0"/>
      </a:spcAft>
      <a:buClr>
        <a:srgbClr val="000000"/>
      </a:buClr>
      <a:buFont typeface="Arial"/>
      <a:defRPr b="0" i="0" sz="1400" u="none" cap="none" strike="noStrike">
        <a:solidFill>
          <a:srgbClr val="000000"/>
        </a:solidFill>
        <a:latin typeface="Arial"/>
        <a:ea typeface="Arial"/>
        <a:cs typeface="Arial"/>
        <a:sym typeface="Arial"/>
      </a:defRPr>
    </a:lvl4pPr>
    <a:lvl5pPr lvl="4" marR="0" rtl="0" algn="l">
      <a:lnSpc>
        <a:spcPct val="100000"/>
      </a:lnSpc>
      <a:spcBef>
        <a:spcPts val="0"/>
      </a:spcBef>
      <a:spcAft>
        <a:spcPts val="0"/>
      </a:spcAft>
      <a:buClr>
        <a:srgbClr val="000000"/>
      </a:buClr>
      <a:buFont typeface="Arial"/>
      <a:defRPr b="0" i="0" sz="1400" u="none" cap="none" strike="noStrike">
        <a:solidFill>
          <a:srgbClr val="000000"/>
        </a:solidFill>
        <a:latin typeface="Arial"/>
        <a:ea typeface="Arial"/>
        <a:cs typeface="Arial"/>
        <a:sym typeface="Arial"/>
      </a:defRPr>
    </a:lvl5pPr>
    <a:lvl6pPr lvl="5" marR="0" rtl="0" algn="l">
      <a:lnSpc>
        <a:spcPct val="100000"/>
      </a:lnSpc>
      <a:spcBef>
        <a:spcPts val="0"/>
      </a:spcBef>
      <a:spcAft>
        <a:spcPts val="0"/>
      </a:spcAft>
      <a:buClr>
        <a:srgbClr val="000000"/>
      </a:buClr>
      <a:buFont typeface="Arial"/>
      <a:defRPr b="0" i="0" sz="1400" u="none" cap="none" strike="noStrike">
        <a:solidFill>
          <a:srgbClr val="000000"/>
        </a:solidFill>
        <a:latin typeface="Arial"/>
        <a:ea typeface="Arial"/>
        <a:cs typeface="Arial"/>
        <a:sym typeface="Arial"/>
      </a:defRPr>
    </a:lvl6pPr>
    <a:lvl7pPr lvl="6" marR="0" rtl="0" algn="l">
      <a:lnSpc>
        <a:spcPct val="100000"/>
      </a:lnSpc>
      <a:spcBef>
        <a:spcPts val="0"/>
      </a:spcBef>
      <a:spcAft>
        <a:spcPts val="0"/>
      </a:spcAft>
      <a:buClr>
        <a:srgbClr val="000000"/>
      </a:buClr>
      <a:buFont typeface="Arial"/>
      <a:defRPr b="0" i="0" sz="1400" u="none" cap="none" strike="noStrike">
        <a:solidFill>
          <a:srgbClr val="000000"/>
        </a:solidFill>
        <a:latin typeface="Arial"/>
        <a:ea typeface="Arial"/>
        <a:cs typeface="Arial"/>
        <a:sym typeface="Arial"/>
      </a:defRPr>
    </a:lvl7pPr>
    <a:lvl8pPr lvl="7" marR="0" rtl="0" algn="l">
      <a:lnSpc>
        <a:spcPct val="100000"/>
      </a:lnSpc>
      <a:spcBef>
        <a:spcPts val="0"/>
      </a:spcBef>
      <a:spcAft>
        <a:spcPts val="0"/>
      </a:spcAft>
      <a:buClr>
        <a:srgbClr val="000000"/>
      </a:buClr>
      <a:buFont typeface="Arial"/>
      <a:defRPr b="0" i="0" sz="1400" u="none" cap="none" strike="noStrike">
        <a:solidFill>
          <a:srgbClr val="000000"/>
        </a:solidFill>
        <a:latin typeface="Arial"/>
        <a:ea typeface="Arial"/>
        <a:cs typeface="Arial"/>
        <a:sym typeface="Arial"/>
      </a:defRPr>
    </a:lvl8pPr>
    <a:lvl9pPr lvl="8" marR="0" rtl="0" algn="l">
      <a:lnSpc>
        <a:spcPct val="100000"/>
      </a:lnSpc>
      <a:spcBef>
        <a:spcPts val="0"/>
      </a:spcBef>
      <a:spcAft>
        <a:spcPts val="0"/>
      </a:spcAft>
      <a:buClr>
        <a:srgbClr val="000000"/>
      </a:buClr>
      <a:buFont typeface="Arial"/>
      <a:defRPr b="0" i="0" sz="1400" u="none" cap="none" strike="noStrike">
        <a:solidFill>
          <a:srgbClr val="000000"/>
        </a:solidFill>
        <a:latin typeface="Arial"/>
        <a:ea typeface="Arial"/>
        <a:cs typeface="Arial"/>
        <a:sym typeface="Arial"/>
      </a:defRPr>
    </a:lvl9pPr>
  </p:notesStyle>
</p:notesMaster>
</file>

<file path=ppt/notesSlides/_rels/notesSlide1.xml.rels><?xml version="1.0" encoding="UTF-8" standalone="yes"?><Relationships xmlns="http://schemas.openxmlformats.org/package/2006/relationships"><Relationship Id="rId1" Type="http://schemas.openxmlformats.org/officeDocument/2006/relationships/notesMaster" Target="../notesMasters/notesMaster1.xml"/></Relationships>
</file>

<file path=ppt/notesSlides/_rels/notesSlide2.xml.rels><?xml version="1.0" encoding="UTF-8" standalone="yes"?><Relationships xmlns="http://schemas.openxmlformats.org/package/2006/relationships"><Relationship Id="rId1" Type="http://schemas.openxmlformats.org/officeDocument/2006/relationships/notesMaster" Target="../notesMasters/notesMaster1.xml"/></Relationships>
</file>

<file path=ppt/notesSlides/_rels/notesSlide3.xml.rels><?xml version="1.0" encoding="UTF-8" standalone="yes"?><Relationships xmlns="http://schemas.openxmlformats.org/package/2006/relationships"><Relationship Id="rId1" Type="http://schemas.openxmlformats.org/officeDocument/2006/relationships/notesMaster" Target="../notesMasters/notesMaster1.xml"/></Relationships>
</file>

<file path=ppt/notesSlides/_rels/notesSlide4.xml.rels><?xml version="1.0" encoding="UTF-8" standalone="yes"?><Relationships xmlns="http://schemas.openxmlformats.org/package/2006/relationships"><Relationship Id="rId1" Type="http://schemas.openxmlformats.org/officeDocument/2006/relationships/notesMaster" Target="../notesMasters/notesMaster1.xml"/></Relationships>
</file>

<file path=ppt/notesSlides/_rels/notesSlide5.xml.rels><?xml version="1.0" encoding="UTF-8" standalone="yes"?><Relationships xmlns="http://schemas.openxmlformats.org/package/2006/relationships"><Relationship Id="rId1" Type="http://schemas.openxmlformats.org/officeDocument/2006/relationships/notesMaster" Target="../notesMasters/notesMaster1.xml"/></Relationships>
</file>

<file path=ppt/notesSlides/_rels/notesSlide6.xml.rels><?xml version="1.0" encoding="UTF-8" standalone="yes"?><Relationships xmlns="http://schemas.openxmlformats.org/package/2006/relationships"><Relationship Id="rId1" Type="http://schemas.openxmlformats.org/officeDocument/2006/relationships/notesMaster" Target="../notesMasters/notesMaster1.xml"/></Relationships>
</file>

<file path=ppt/notesSlides/_rels/notesSlide7.xml.rels><?xml version="1.0" encoding="UTF-8" standalone="yes"?><Relationships xmlns="http://schemas.openxmlformats.org/package/2006/relationships"><Relationship Id="rId1" Type="http://schemas.openxmlformats.org/officeDocument/2006/relationships/notesMaster" Target="../notesMasters/notesMaster1.xml"/></Relationships>
</file>

<file path=ppt/notesSlides/_rels/notesSlide8.xml.rels><?xml version="1.0" encoding="UTF-8" standalone="yes"?><Relationships xmlns="http://schemas.openxmlformats.org/package/2006/relationships"><Relationship Id="rId1" Type="http://schemas.openxmlformats.org/officeDocument/2006/relationships/notesMaster" Target="../notesMasters/notesMaster1.xml"/></Relationships>
</file>

<file path=ppt/notesSlides/_rels/notesSlide9.xml.rels><?xml version="1.0" encoding="UTF-8" standalone="yes"?><Relationships xmlns="http://schemas.openxmlformats.org/package/2006/relationships"><Relationship Id="rId1" Type="http://schemas.openxmlformats.org/officeDocument/2006/relationships/notesMaster" Target="../notesMasters/notesMaster1.xml"/></Relationships>
</file>

<file path=ppt/notesSlides/_rels/notesSlide10.xml.rels><?xml version="1.0" encoding="UTF-8" standalone="yes"?><Relationships xmlns="http://schemas.openxmlformats.org/package/2006/relationships"><Relationship Id="rId1" Type="http://schemas.openxmlformats.org/officeDocument/2006/relationships/notesMaster" Target="../notesMasters/notesMaster1.xml"/></Relationships>
</file>

<file path=ppt/notesSlides/_rels/notesSlide11.xml.rels><?xml version="1.0" encoding="UTF-8" standalone="yes"?><Relationships xmlns="http://schemas.openxmlformats.org/package/2006/relationships"><Relationship Id="rId1" Type="http://schemas.openxmlformats.org/officeDocument/2006/relationships/notesMaster" Target="../notesMasters/notesMaster1.xml"/></Relationships>
</file>

<file path=ppt/notesSlides/_rels/notesSlide12.xml.rels><?xml version="1.0" encoding="UTF-8" standalone="yes"?><Relationships xmlns="http://schemas.openxmlformats.org/package/2006/relationships"><Relationship Id="rId1" Type="http://schemas.openxmlformats.org/officeDocument/2006/relationships/notesMaster" Target="../notesMasters/notesMaster1.xml"/></Relationships>
</file>

<file path=ppt/notesSlides/_rels/notesSlide13.xml.rels><?xml version="1.0" encoding="UTF-8" standalone="yes"?><Relationships xmlns="http://schemas.openxmlformats.org/package/2006/relationships"><Relationship Id="rId1" Type="http://schemas.openxmlformats.org/officeDocument/2006/relationships/notesMaster" Target="../notesMasters/notesMaster1.xml"/></Relationships>
</file>

<file path=ppt/notesSlides/_rels/notesSlide14.xml.rels><?xml version="1.0" encoding="UTF-8" standalone="yes"?><Relationships xmlns="http://schemas.openxmlformats.org/package/2006/relationships"><Relationship Id="rId1" Type="http://schemas.openxmlformats.org/officeDocument/2006/relationships/notesMaster" Target="../notesMasters/notesMaster1.xml"/></Relationships>
</file>

<file path=ppt/notesSlides/_rels/notesSlide15.xml.rels><?xml version="1.0" encoding="UTF-8" standalone="yes"?><Relationships xmlns="http://schemas.openxmlformats.org/package/2006/relationships"><Relationship Id="rId1" Type="http://schemas.openxmlformats.org/officeDocument/2006/relationships/notesMaster" Target="../notesMasters/notesMaster1.xml"/></Relationships>
</file>

<file path=ppt/notesSlides/_rels/notesSlide16.xml.rels><?xml version="1.0" encoding="UTF-8" standalone="yes"?><Relationships xmlns="http://schemas.openxmlformats.org/package/2006/relationships"><Relationship Id="rId1" Type="http://schemas.openxmlformats.org/officeDocument/2006/relationships/notesMaster" Target="../notesMasters/notesMaster1.xml"/></Relationships>
</file>

<file path=ppt/notesSlides/_rels/notesSlide17.xml.rels><?xml version="1.0" encoding="UTF-8" standalone="yes"?><Relationships xmlns="http://schemas.openxmlformats.org/package/2006/relationships"><Relationship Id="rId1" Type="http://schemas.openxmlformats.org/officeDocument/2006/relationships/notesMaster" Target="../notesMasters/notesMaster1.xml"/></Relationships>
</file>

<file path=ppt/notesSlides/_rels/notesSlide18.xml.rels><?xml version="1.0" encoding="UTF-8" standalone="yes"?><Relationships xmlns="http://schemas.openxmlformats.org/package/2006/relationships"><Relationship Id="rId1" Type="http://schemas.openxmlformats.org/officeDocument/2006/relationships/notesMaster" Target="../notesMasters/notesMaster1.xml"/></Relationships>
</file>

<file path=ppt/notesSlides/_rels/notesSlide19.xml.rels><?xml version="1.0" encoding="UTF-8" standalone="yes"?><Relationships xmlns="http://schemas.openxmlformats.org/package/2006/relationships"><Relationship Id="rId1" Type="http://schemas.openxmlformats.org/officeDocument/2006/relationships/notesMaster" Target="../notesMasters/notesMaster1.xml"/></Relationships>
</file>

<file path=ppt/notesSlides/notesSlide1.xml><?xml version="1.0" encoding="utf-8"?>
<p:notes xmlns:a="http://schemas.openxmlformats.org/drawingml/2006/main" xmlns:r="http://schemas.openxmlformats.org/officeDocument/2006/relationships" xmlns:mc="http://schemas.openxmlformats.org/markup-compatibility/2006" xmlns:mv="urn:schemas-microsoft-com:mac:vml" xmlns:p="http://schemas.openxmlformats.org/presentationml/2006/main" xmlns:c="http://schemas.openxmlformats.org/drawingml/2006/chart" xmlns:dgm="http://schemas.openxmlformats.org/drawingml/2006/diagram" xmlns:o="urn:schemas-microsoft-com:office:office" xmlns:v="urn:schemas-microsoft-com:vml" xmlns:pvml="urn:schemas-microsoft-com:office:powerpoint" xmlns:com="http://schemas.openxmlformats.org/drawingml/2006/compatibility" xmlns:p14="http://schemas.microsoft.com/office/powerpoint/2010/main" xmlns:p15="http://schemas.microsoft.com/office/powerpoint/2012/main" xmlns:ahyp="http://schemas.microsoft.com/office/drawing/2018/hyperlinkcolor" showMasterPhAnim="0" showMasterSp="0">
  <p:cSld>
    <p:spTree>
      <p:nvGrpSpPr>
        <p:cNvPr id="50" name="Shape 50"/>
        <p:cNvGrpSpPr/>
        <p:nvPr/>
      </p:nvGrpSpPr>
      <p:grpSpPr>
        <a:xfrm>
          <a:off x="0" y="0"/>
          <a:ext cx="0" cy="0"/>
          <a:chOff x="0" y="0"/>
          <a:chExt cx="0" cy="0"/>
        </a:xfrm>
      </p:grpSpPr>
      <p:sp>
        <p:nvSpPr>
          <p:cNvPr id="51" name="Google Shape;51;g18b53bfc0c5_0_8:notes"/>
          <p:cNvSpPr/>
          <p:nvPr>
            <p:ph idx="2" type="sldImg"/>
          </p:nvPr>
        </p:nvSpPr>
        <p:spPr>
          <a:xfrm>
            <a:off x="381300" y="685800"/>
            <a:ext cx="6096000" cy="3429000"/>
          </a:xfrm>
          <a:custGeom>
            <a:rect b="b" l="l" r="r" t="t"/>
            <a:pathLst>
              <a:path extrusionOk="0" h="120000" w="120000">
                <a:moveTo>
                  <a:pt x="0" y="0"/>
                </a:moveTo>
                <a:lnTo>
                  <a:pt x="120000" y="0"/>
                </a:lnTo>
                <a:lnTo>
                  <a:pt x="120000" y="120000"/>
                </a:lnTo>
                <a:lnTo>
                  <a:pt x="0" y="120000"/>
                </a:lnTo>
                <a:close/>
              </a:path>
            </a:pathLst>
          </a:custGeom>
        </p:spPr>
      </p:sp>
      <p:sp>
        <p:nvSpPr>
          <p:cNvPr id="52" name="Google Shape;52;g18b53bfc0c5_0_8:notes"/>
          <p:cNvSpPr txBox="1"/>
          <p:nvPr>
            <p:ph idx="1" type="body"/>
          </p:nvPr>
        </p:nvSpPr>
        <p:spPr>
          <a:xfrm>
            <a:off x="685800" y="4343400"/>
            <a:ext cx="5486400" cy="4114800"/>
          </a:xfrm>
          <a:prstGeom prst="rect">
            <a:avLst/>
          </a:prstGeom>
        </p:spPr>
        <p:txBody>
          <a:bodyPr anchorCtr="0" anchor="t" bIns="91425" lIns="91425" spcFirstLastPara="1" rIns="91425" wrap="square" tIns="91425">
            <a:noAutofit/>
          </a:bodyPr>
          <a:lstStyle/>
          <a:p>
            <a:pPr indent="0" lvl="0" marL="0" rtl="0" algn="l">
              <a:spcBef>
                <a:spcPts val="0"/>
              </a:spcBef>
              <a:spcAft>
                <a:spcPts val="0"/>
              </a:spcAft>
              <a:buNone/>
            </a:pPr>
            <a:r>
              <a:rPr lang="en-GB"/>
              <a:t>Good afternoon,</a:t>
            </a:r>
            <a:endParaRPr/>
          </a:p>
          <a:p>
            <a:pPr indent="0" lvl="0" marL="0" rtl="0" algn="l">
              <a:spcBef>
                <a:spcPts val="0"/>
              </a:spcBef>
              <a:spcAft>
                <a:spcPts val="0"/>
              </a:spcAft>
              <a:buNone/>
            </a:pPr>
            <a:r>
              <a:t/>
            </a:r>
            <a:endParaRPr/>
          </a:p>
          <a:p>
            <a:pPr indent="0" lvl="0" marL="0" rtl="0" algn="l">
              <a:spcBef>
                <a:spcPts val="0"/>
              </a:spcBef>
              <a:spcAft>
                <a:spcPts val="0"/>
              </a:spcAft>
              <a:buNone/>
            </a:pPr>
            <a:r>
              <a:rPr lang="en-GB"/>
              <a:t>My name is Layna Taws and I am here to give a presentation on living longer, ageing well. But more specifically Societies perception of ageing and older people. </a:t>
            </a:r>
            <a:r>
              <a:rPr lang="en-GB"/>
              <a:t>Hopefully</a:t>
            </a:r>
            <a:r>
              <a:rPr lang="en-GB"/>
              <a:t> by the end of this presentation we will have a better understanding of how society today views our ageing population.</a:t>
            </a:r>
            <a:endParaRPr/>
          </a:p>
        </p:txBody>
      </p:sp>
    </p:spTree>
  </p:cSld>
  <p:clrMapOvr>
    <a:masterClrMapping/>
  </p:clrMapOvr>
</p:notes>
</file>

<file path=ppt/notesSlides/notesSlide2.xml><?xml version="1.0" encoding="utf-8"?>
<p:notes xmlns:a="http://schemas.openxmlformats.org/drawingml/2006/main" xmlns:r="http://schemas.openxmlformats.org/officeDocument/2006/relationships" xmlns:mc="http://schemas.openxmlformats.org/markup-compatibility/2006" xmlns:mv="urn:schemas-microsoft-com:mac:vml" xmlns:p="http://schemas.openxmlformats.org/presentationml/2006/main" xmlns:c="http://schemas.openxmlformats.org/drawingml/2006/chart" xmlns:dgm="http://schemas.openxmlformats.org/drawingml/2006/diagram" xmlns:o="urn:schemas-microsoft-com:office:office" xmlns:v="urn:schemas-microsoft-com:vml" xmlns:pvml="urn:schemas-microsoft-com:office:powerpoint" xmlns:com="http://schemas.openxmlformats.org/drawingml/2006/compatibility" xmlns:p14="http://schemas.microsoft.com/office/powerpoint/2010/main" xmlns:p15="http://schemas.microsoft.com/office/powerpoint/2012/main" xmlns:ahyp="http://schemas.microsoft.com/office/drawing/2018/hyperlinkcolor" showMasterPhAnim="0" showMasterSp="0">
  <p:cSld>
    <p:spTree>
      <p:nvGrpSpPr>
        <p:cNvPr id="58" name="Shape 58"/>
        <p:cNvGrpSpPr/>
        <p:nvPr/>
      </p:nvGrpSpPr>
      <p:grpSpPr>
        <a:xfrm>
          <a:off x="0" y="0"/>
          <a:ext cx="0" cy="0"/>
          <a:chOff x="0" y="0"/>
          <a:chExt cx="0" cy="0"/>
        </a:xfrm>
      </p:grpSpPr>
      <p:sp>
        <p:nvSpPr>
          <p:cNvPr id="59" name="Google Shape;59;g18d2102512f_0_6:notes"/>
          <p:cNvSpPr/>
          <p:nvPr>
            <p:ph idx="2" type="sldImg"/>
          </p:nvPr>
        </p:nvSpPr>
        <p:spPr>
          <a:xfrm>
            <a:off x="381300" y="685800"/>
            <a:ext cx="6096000" cy="3429000"/>
          </a:xfrm>
          <a:custGeom>
            <a:rect b="b" l="l" r="r" t="t"/>
            <a:pathLst>
              <a:path extrusionOk="0" h="120000" w="120000">
                <a:moveTo>
                  <a:pt x="0" y="0"/>
                </a:moveTo>
                <a:lnTo>
                  <a:pt x="120000" y="0"/>
                </a:lnTo>
                <a:lnTo>
                  <a:pt x="120000" y="120000"/>
                </a:lnTo>
                <a:lnTo>
                  <a:pt x="0" y="120000"/>
                </a:lnTo>
                <a:close/>
              </a:path>
            </a:pathLst>
          </a:custGeom>
        </p:spPr>
      </p:sp>
      <p:sp>
        <p:nvSpPr>
          <p:cNvPr id="60" name="Google Shape;60;g18d2102512f_0_6:notes"/>
          <p:cNvSpPr txBox="1"/>
          <p:nvPr>
            <p:ph idx="1" type="body"/>
          </p:nvPr>
        </p:nvSpPr>
        <p:spPr>
          <a:xfrm>
            <a:off x="685800" y="4343400"/>
            <a:ext cx="5486400" cy="4114800"/>
          </a:xfrm>
          <a:prstGeom prst="rect">
            <a:avLst/>
          </a:prstGeom>
        </p:spPr>
        <p:txBody>
          <a:bodyPr anchorCtr="0" anchor="t" bIns="91425" lIns="91425" spcFirstLastPara="1" rIns="91425" wrap="square" tIns="91425">
            <a:noAutofit/>
          </a:bodyPr>
          <a:lstStyle/>
          <a:p>
            <a:pPr indent="0" lvl="0" marL="0" rtl="0" algn="l">
              <a:spcBef>
                <a:spcPts val="0"/>
              </a:spcBef>
              <a:spcAft>
                <a:spcPts val="0"/>
              </a:spcAft>
              <a:buNone/>
            </a:pPr>
            <a:r>
              <a:rPr lang="en-GB"/>
              <a:t>The aim of this presentation as stated earlier is to critically explore societies perceptions of ageing and older people, Im hoping by the end of this presentation there will be a balanced view and we will be better educated about our older generation and to find some common ground between the younger and older generations to show that we aren’t all too different after all.</a:t>
            </a:r>
            <a:endParaRPr/>
          </a:p>
        </p:txBody>
      </p:sp>
    </p:spTree>
  </p:cSld>
  <p:clrMapOvr>
    <a:masterClrMapping/>
  </p:clrMapOvr>
</p:notes>
</file>

<file path=ppt/notesSlides/notesSlide3.xml><?xml version="1.0" encoding="utf-8"?>
<p:notes xmlns:a="http://schemas.openxmlformats.org/drawingml/2006/main" xmlns:r="http://schemas.openxmlformats.org/officeDocument/2006/relationships" xmlns:mc="http://schemas.openxmlformats.org/markup-compatibility/2006" xmlns:mv="urn:schemas-microsoft-com:mac:vml" xmlns:p="http://schemas.openxmlformats.org/presentationml/2006/main" xmlns:c="http://schemas.openxmlformats.org/drawingml/2006/chart" xmlns:dgm="http://schemas.openxmlformats.org/drawingml/2006/diagram" xmlns:o="urn:schemas-microsoft-com:office:office" xmlns:v="urn:schemas-microsoft-com:vml" xmlns:pvml="urn:schemas-microsoft-com:office:powerpoint" xmlns:com="http://schemas.openxmlformats.org/drawingml/2006/compatibility" xmlns:p14="http://schemas.microsoft.com/office/powerpoint/2010/main" xmlns:p15="http://schemas.microsoft.com/office/powerpoint/2012/main" xmlns:ahyp="http://schemas.microsoft.com/office/drawing/2018/hyperlinkcolor" showMasterPhAnim="0" showMasterSp="0">
  <p:cSld>
    <p:spTree>
      <p:nvGrpSpPr>
        <p:cNvPr id="65" name="Shape 65"/>
        <p:cNvGrpSpPr/>
        <p:nvPr/>
      </p:nvGrpSpPr>
      <p:grpSpPr>
        <a:xfrm>
          <a:off x="0" y="0"/>
          <a:ext cx="0" cy="0"/>
          <a:chOff x="0" y="0"/>
          <a:chExt cx="0" cy="0"/>
        </a:xfrm>
      </p:grpSpPr>
      <p:sp>
        <p:nvSpPr>
          <p:cNvPr id="66" name="Google Shape;66;g18d2102512f_0_18:notes"/>
          <p:cNvSpPr/>
          <p:nvPr>
            <p:ph idx="2" type="sldImg"/>
          </p:nvPr>
        </p:nvSpPr>
        <p:spPr>
          <a:xfrm>
            <a:off x="381300" y="685800"/>
            <a:ext cx="6096000" cy="3429000"/>
          </a:xfrm>
          <a:custGeom>
            <a:rect b="b" l="l" r="r" t="t"/>
            <a:pathLst>
              <a:path extrusionOk="0" h="120000" w="120000">
                <a:moveTo>
                  <a:pt x="0" y="0"/>
                </a:moveTo>
                <a:lnTo>
                  <a:pt x="120000" y="0"/>
                </a:lnTo>
                <a:lnTo>
                  <a:pt x="120000" y="120000"/>
                </a:lnTo>
                <a:lnTo>
                  <a:pt x="0" y="120000"/>
                </a:lnTo>
                <a:close/>
              </a:path>
            </a:pathLst>
          </a:custGeom>
        </p:spPr>
      </p:sp>
      <p:sp>
        <p:nvSpPr>
          <p:cNvPr id="67" name="Google Shape;67;g18d2102512f_0_18:notes"/>
          <p:cNvSpPr txBox="1"/>
          <p:nvPr>
            <p:ph idx="1" type="body"/>
          </p:nvPr>
        </p:nvSpPr>
        <p:spPr>
          <a:xfrm>
            <a:off x="685800" y="4343400"/>
            <a:ext cx="5486400" cy="4114800"/>
          </a:xfrm>
          <a:prstGeom prst="rect">
            <a:avLst/>
          </a:prstGeom>
        </p:spPr>
        <p:txBody>
          <a:bodyPr anchorCtr="0" anchor="t" bIns="91425" lIns="91425" spcFirstLastPara="1" rIns="91425" wrap="square" tIns="91425">
            <a:noAutofit/>
          </a:bodyPr>
          <a:lstStyle/>
          <a:p>
            <a:pPr indent="0" lvl="0" marL="0" rtl="0" algn="l">
              <a:spcBef>
                <a:spcPts val="0"/>
              </a:spcBef>
              <a:spcAft>
                <a:spcPts val="0"/>
              </a:spcAft>
              <a:buNone/>
            </a:pPr>
            <a:r>
              <a:rPr lang="en-GB"/>
              <a:t>The way this is going to be achieved is by looking at different reports from the older generation but also reports about the older generation in the media, There will be statistics </a:t>
            </a:r>
            <a:r>
              <a:rPr lang="en-GB"/>
              <a:t>incorporated</a:t>
            </a:r>
            <a:r>
              <a:rPr lang="en-GB"/>
              <a:t> showing how the aging population is growing. As well as published journals on ageism within our country. There will also be a discussion on policy initiatives in wales and england to see what our government is doing to support the ageing population to create a ageing friendly society. As well as the legislation that projects our elderly. There will be a </a:t>
            </a:r>
            <a:r>
              <a:rPr lang="en-GB"/>
              <a:t>discussion</a:t>
            </a:r>
            <a:r>
              <a:rPr lang="en-GB"/>
              <a:t> on how the elderly are depicted in television shows and films as well as a comparison between the wants and wishes of younger individuals and older individuals within society.</a:t>
            </a:r>
            <a:endParaRPr/>
          </a:p>
        </p:txBody>
      </p:sp>
    </p:spTree>
  </p:cSld>
  <p:clrMapOvr>
    <a:masterClrMapping/>
  </p:clrMapOvr>
</p:notes>
</file>

<file path=ppt/notesSlides/notesSlide4.xml><?xml version="1.0" encoding="utf-8"?>
<p:notes xmlns:a="http://schemas.openxmlformats.org/drawingml/2006/main" xmlns:r="http://schemas.openxmlformats.org/officeDocument/2006/relationships" xmlns:mc="http://schemas.openxmlformats.org/markup-compatibility/2006" xmlns:mv="urn:schemas-microsoft-com:mac:vml" xmlns:p="http://schemas.openxmlformats.org/presentationml/2006/main" xmlns:c="http://schemas.openxmlformats.org/drawingml/2006/chart" xmlns:dgm="http://schemas.openxmlformats.org/drawingml/2006/diagram" xmlns:o="urn:schemas-microsoft-com:office:office" xmlns:v="urn:schemas-microsoft-com:vml" xmlns:pvml="urn:schemas-microsoft-com:office:powerpoint" xmlns:com="http://schemas.openxmlformats.org/drawingml/2006/compatibility" xmlns:p14="http://schemas.microsoft.com/office/powerpoint/2010/main" xmlns:p15="http://schemas.microsoft.com/office/powerpoint/2012/main" xmlns:ahyp="http://schemas.microsoft.com/office/drawing/2018/hyperlinkcolor" showMasterPhAnim="0" showMasterSp="0">
  <p:cSld>
    <p:spTree>
      <p:nvGrpSpPr>
        <p:cNvPr id="72" name="Shape 72"/>
        <p:cNvGrpSpPr/>
        <p:nvPr/>
      </p:nvGrpSpPr>
      <p:grpSpPr>
        <a:xfrm>
          <a:off x="0" y="0"/>
          <a:ext cx="0" cy="0"/>
          <a:chOff x="0" y="0"/>
          <a:chExt cx="0" cy="0"/>
        </a:xfrm>
      </p:grpSpPr>
      <p:sp>
        <p:nvSpPr>
          <p:cNvPr id="73" name="Google Shape;73;p:notes"/>
          <p:cNvSpPr/>
          <p:nvPr>
            <p:ph idx="2" type="sldImg"/>
          </p:nvPr>
        </p:nvSpPr>
        <p:spPr>
          <a:xfrm>
            <a:off x="381300" y="685800"/>
            <a:ext cx="6096075" cy="3429000"/>
          </a:xfrm>
          <a:custGeom>
            <a:rect b="b" l="l" r="r" t="t"/>
            <a:pathLst>
              <a:path extrusionOk="0" h="120000" w="120000">
                <a:moveTo>
                  <a:pt x="0" y="0"/>
                </a:moveTo>
                <a:lnTo>
                  <a:pt x="120000" y="0"/>
                </a:lnTo>
                <a:lnTo>
                  <a:pt x="120000" y="120000"/>
                </a:lnTo>
                <a:lnTo>
                  <a:pt x="0" y="120000"/>
                </a:lnTo>
                <a:close/>
              </a:path>
            </a:pathLst>
          </a:custGeom>
        </p:spPr>
      </p:sp>
      <p:sp>
        <p:nvSpPr>
          <p:cNvPr id="74" name="Google Shape;74;p:notes"/>
          <p:cNvSpPr txBox="1"/>
          <p:nvPr>
            <p:ph idx="1" type="body"/>
          </p:nvPr>
        </p:nvSpPr>
        <p:spPr>
          <a:xfrm>
            <a:off x="685800" y="4343400"/>
            <a:ext cx="5486400" cy="4114800"/>
          </a:xfrm>
          <a:prstGeom prst="rect">
            <a:avLst/>
          </a:prstGeom>
        </p:spPr>
        <p:txBody>
          <a:bodyPr anchorCtr="0" anchor="t" bIns="91425" lIns="91425" spcFirstLastPara="1" rIns="91425" wrap="square" tIns="91425">
            <a:noAutofit/>
          </a:bodyPr>
          <a:lstStyle/>
          <a:p>
            <a:pPr indent="0" lvl="0" marL="0" rtl="0" algn="l">
              <a:spcBef>
                <a:spcPts val="0"/>
              </a:spcBef>
              <a:spcAft>
                <a:spcPts val="0"/>
              </a:spcAft>
              <a:buNone/>
            </a:pPr>
            <a:r>
              <a:rPr lang="en-GB"/>
              <a:t>A statistic taken from live later life well, shows that 23% of our population is 60 and over. Another statistic taken from age UK has shown that by mid 2045 3.2 million of the UK’s population will be 85 or over, that is 3.2 million people out of a projected 72.1 million population. With our aging population growing there is more of a need to explore societies </a:t>
            </a:r>
            <a:r>
              <a:rPr lang="en-GB"/>
              <a:t>perception</a:t>
            </a:r>
            <a:r>
              <a:rPr lang="en-GB"/>
              <a:t> of aging and older people but also what is being done to support our elderly and aiding in changing the negative views around ageing. In order to answer this question first there should be a </a:t>
            </a:r>
            <a:r>
              <a:rPr lang="en-GB"/>
              <a:t>discussion on what society believes young and old is.</a:t>
            </a:r>
            <a:endParaRPr/>
          </a:p>
        </p:txBody>
      </p:sp>
    </p:spTree>
  </p:cSld>
  <p:clrMapOvr>
    <a:masterClrMapping/>
  </p:clrMapOvr>
</p:notes>
</file>

<file path=ppt/notesSlides/notesSlide5.xml><?xml version="1.0" encoding="utf-8"?>
<p:notes xmlns:a="http://schemas.openxmlformats.org/drawingml/2006/main" xmlns:r="http://schemas.openxmlformats.org/officeDocument/2006/relationships" xmlns:mc="http://schemas.openxmlformats.org/markup-compatibility/2006" xmlns:mv="urn:schemas-microsoft-com:mac:vml" xmlns:p="http://schemas.openxmlformats.org/presentationml/2006/main" xmlns:c="http://schemas.openxmlformats.org/drawingml/2006/chart" xmlns:dgm="http://schemas.openxmlformats.org/drawingml/2006/diagram" xmlns:o="urn:schemas-microsoft-com:office:office" xmlns:v="urn:schemas-microsoft-com:vml" xmlns:pvml="urn:schemas-microsoft-com:office:powerpoint" xmlns:com="http://schemas.openxmlformats.org/drawingml/2006/compatibility" xmlns:p14="http://schemas.microsoft.com/office/powerpoint/2010/main" xmlns:p15="http://schemas.microsoft.com/office/powerpoint/2012/main" xmlns:ahyp="http://schemas.microsoft.com/office/drawing/2018/hyperlinkcolor" showMasterPhAnim="0" showMasterSp="0">
  <p:cSld>
    <p:spTree>
      <p:nvGrpSpPr>
        <p:cNvPr id="79" name="Shape 79"/>
        <p:cNvGrpSpPr/>
        <p:nvPr/>
      </p:nvGrpSpPr>
      <p:grpSpPr>
        <a:xfrm>
          <a:off x="0" y="0"/>
          <a:ext cx="0" cy="0"/>
          <a:chOff x="0" y="0"/>
          <a:chExt cx="0" cy="0"/>
        </a:xfrm>
      </p:grpSpPr>
      <p:sp>
        <p:nvSpPr>
          <p:cNvPr id="80" name="Google Shape;80;g1c6485fc84b_0_0:notes"/>
          <p:cNvSpPr/>
          <p:nvPr>
            <p:ph idx="2" type="sldImg"/>
          </p:nvPr>
        </p:nvSpPr>
        <p:spPr>
          <a:xfrm>
            <a:off x="381300" y="685800"/>
            <a:ext cx="6096000" cy="3429000"/>
          </a:xfrm>
          <a:custGeom>
            <a:rect b="b" l="l" r="r" t="t"/>
            <a:pathLst>
              <a:path extrusionOk="0" h="120000" w="120000">
                <a:moveTo>
                  <a:pt x="0" y="0"/>
                </a:moveTo>
                <a:lnTo>
                  <a:pt x="120000" y="0"/>
                </a:lnTo>
                <a:lnTo>
                  <a:pt x="120000" y="120000"/>
                </a:lnTo>
                <a:lnTo>
                  <a:pt x="0" y="120000"/>
                </a:lnTo>
                <a:close/>
              </a:path>
            </a:pathLst>
          </a:custGeom>
        </p:spPr>
      </p:sp>
      <p:sp>
        <p:nvSpPr>
          <p:cNvPr id="81" name="Google Shape;81;g1c6485fc84b_0_0:notes"/>
          <p:cNvSpPr txBox="1"/>
          <p:nvPr>
            <p:ph idx="1" type="body"/>
          </p:nvPr>
        </p:nvSpPr>
        <p:spPr>
          <a:xfrm>
            <a:off x="685800" y="4343400"/>
            <a:ext cx="5486400" cy="4114800"/>
          </a:xfrm>
          <a:prstGeom prst="rect">
            <a:avLst/>
          </a:prstGeom>
        </p:spPr>
        <p:txBody>
          <a:bodyPr anchorCtr="0" anchor="t" bIns="91425" lIns="91425" spcFirstLastPara="1" rIns="91425" wrap="square" tIns="91425">
            <a:noAutofit/>
          </a:bodyPr>
          <a:lstStyle/>
          <a:p>
            <a:pPr indent="0" lvl="0" marL="0" rtl="0" algn="l">
              <a:spcBef>
                <a:spcPts val="0"/>
              </a:spcBef>
              <a:spcAft>
                <a:spcPts val="0"/>
              </a:spcAft>
              <a:buNone/>
            </a:pPr>
            <a:r>
              <a:rPr lang="en-GB"/>
              <a:t>As you can see by the graph taken from a survey published by YouGov in 2018, the majority of individuals asked believed that being between eighteen and thirty made you younge,  however some of the eighteen to twenty-nine year olds believe that young age ends at twenty-six to twenty-nine. It also shows that of the individuals of the ages of forty and seventy plus middle age </a:t>
            </a:r>
            <a:r>
              <a:rPr lang="en-GB"/>
              <a:t>starts at fifty. With the age groups of eighteen up to thirty-nine believing it starts at forty and forty-five. The age groups between eighteen and twenty-nine believe that elderly age begins at sixty-five and the age groups of thirty to fifty-nine think elderly age begins at seventy. With those from sixty to seventy plus believing that elderly age starts at seventy-five onwards. What is interesting about these results is that the younger population that were surveyed believe that young age stops between twenty-six and twenty-nine and that you are middle aged and elderly a full five years before the other age groups surveyed believe is the ages are best described as middle aged and elderly, Why is this? </a:t>
            </a:r>
            <a:endParaRPr/>
          </a:p>
        </p:txBody>
      </p:sp>
    </p:spTree>
  </p:cSld>
  <p:clrMapOvr>
    <a:masterClrMapping/>
  </p:clrMapOvr>
</p:notes>
</file>

<file path=ppt/notesSlides/notesSlide6.xml><?xml version="1.0" encoding="utf-8"?>
<p:notes xmlns:a="http://schemas.openxmlformats.org/drawingml/2006/main" xmlns:r="http://schemas.openxmlformats.org/officeDocument/2006/relationships" xmlns:mc="http://schemas.openxmlformats.org/markup-compatibility/2006" xmlns:mv="urn:schemas-microsoft-com:mac:vml" xmlns:p="http://schemas.openxmlformats.org/presentationml/2006/main" xmlns:c="http://schemas.openxmlformats.org/drawingml/2006/chart" xmlns:dgm="http://schemas.openxmlformats.org/drawingml/2006/diagram" xmlns:o="urn:schemas-microsoft-com:office:office" xmlns:v="urn:schemas-microsoft-com:vml" xmlns:pvml="urn:schemas-microsoft-com:office:powerpoint" xmlns:com="http://schemas.openxmlformats.org/drawingml/2006/compatibility" xmlns:p14="http://schemas.microsoft.com/office/powerpoint/2010/main" xmlns:p15="http://schemas.microsoft.com/office/powerpoint/2012/main" xmlns:ahyp="http://schemas.microsoft.com/office/drawing/2018/hyperlinkcolor" showMasterPhAnim="0" showMasterSp="0">
  <p:cSld>
    <p:spTree>
      <p:nvGrpSpPr>
        <p:cNvPr id="86" name="Shape 86"/>
        <p:cNvGrpSpPr/>
        <p:nvPr/>
      </p:nvGrpSpPr>
      <p:grpSpPr>
        <a:xfrm>
          <a:off x="0" y="0"/>
          <a:ext cx="0" cy="0"/>
          <a:chOff x="0" y="0"/>
          <a:chExt cx="0" cy="0"/>
        </a:xfrm>
      </p:grpSpPr>
      <p:sp>
        <p:nvSpPr>
          <p:cNvPr id="87" name="Google Shape;87;g19527d5561e_0_0:notes"/>
          <p:cNvSpPr/>
          <p:nvPr>
            <p:ph idx="2" type="sldImg"/>
          </p:nvPr>
        </p:nvSpPr>
        <p:spPr>
          <a:xfrm>
            <a:off x="381300" y="685800"/>
            <a:ext cx="6096000" cy="3429000"/>
          </a:xfrm>
          <a:custGeom>
            <a:rect b="b" l="l" r="r" t="t"/>
            <a:pathLst>
              <a:path extrusionOk="0" h="120000" w="120000">
                <a:moveTo>
                  <a:pt x="0" y="0"/>
                </a:moveTo>
                <a:lnTo>
                  <a:pt x="120000" y="0"/>
                </a:lnTo>
                <a:lnTo>
                  <a:pt x="120000" y="120000"/>
                </a:lnTo>
                <a:lnTo>
                  <a:pt x="0" y="120000"/>
                </a:lnTo>
                <a:close/>
              </a:path>
            </a:pathLst>
          </a:custGeom>
        </p:spPr>
      </p:sp>
      <p:sp>
        <p:nvSpPr>
          <p:cNvPr id="88" name="Google Shape;88;g19527d5561e_0_0:notes"/>
          <p:cNvSpPr txBox="1"/>
          <p:nvPr>
            <p:ph idx="1" type="body"/>
          </p:nvPr>
        </p:nvSpPr>
        <p:spPr>
          <a:xfrm>
            <a:off x="685800" y="4343400"/>
            <a:ext cx="5486400" cy="4114800"/>
          </a:xfrm>
          <a:prstGeom prst="rect">
            <a:avLst/>
          </a:prstGeom>
        </p:spPr>
        <p:txBody>
          <a:bodyPr anchorCtr="0" anchor="t" bIns="91425" lIns="91425" spcFirstLastPara="1" rIns="91425" wrap="square" tIns="91425">
            <a:noAutofit/>
          </a:bodyPr>
          <a:lstStyle/>
          <a:p>
            <a:pPr indent="0" lvl="0" marL="0" rtl="0" algn="l">
              <a:spcBef>
                <a:spcPts val="0"/>
              </a:spcBef>
              <a:spcAft>
                <a:spcPts val="0"/>
              </a:spcAft>
              <a:buNone/>
            </a:pPr>
            <a:r>
              <a:rPr lang="en-GB"/>
              <a:t>How and why is there </a:t>
            </a:r>
            <a:r>
              <a:rPr lang="en-GB"/>
              <a:t>stereotypes</a:t>
            </a:r>
            <a:r>
              <a:rPr lang="en-GB"/>
              <a:t> about ageing and older people, where did they come from? And How do they continue through the generations?</a:t>
            </a:r>
            <a:endParaRPr/>
          </a:p>
          <a:p>
            <a:pPr indent="0" lvl="0" marL="0" rtl="0" algn="l">
              <a:spcBef>
                <a:spcPts val="0"/>
              </a:spcBef>
              <a:spcAft>
                <a:spcPts val="0"/>
              </a:spcAft>
              <a:buNone/>
            </a:pPr>
            <a:r>
              <a:rPr lang="en-GB"/>
              <a:t>Levy’s stereotype embodiment theory suggests that stereotypes about older adults are internalized during childhood and can unconsciously produce attitudes, expectations and </a:t>
            </a:r>
            <a:r>
              <a:rPr lang="en-GB"/>
              <a:t>perceptions</a:t>
            </a:r>
            <a:r>
              <a:rPr lang="en-GB"/>
              <a:t> of the aging process. Take childrens books for example Roald Dahl’s book George’s Marvelous medicine “That grizzly old grandma she had pale brown teeth and a small puckered up mouth like a dog’s bottom” (Dahl, 1981, pg12) In many other fairy tale books an elderly individual is </a:t>
            </a:r>
            <a:r>
              <a:rPr lang="en-GB"/>
              <a:t>depicted</a:t>
            </a:r>
            <a:r>
              <a:rPr lang="en-GB"/>
              <a:t> as a nasty, cruel, ugly, wrinkly person who the main characters in the book must stay away from or defeat. </a:t>
            </a:r>
            <a:endParaRPr/>
          </a:p>
          <a:p>
            <a:pPr indent="0" lvl="0" marL="0" rtl="0" algn="l">
              <a:spcBef>
                <a:spcPts val="0"/>
              </a:spcBef>
              <a:spcAft>
                <a:spcPts val="0"/>
              </a:spcAft>
              <a:buNone/>
            </a:pPr>
            <a:r>
              <a:rPr lang="en-GB"/>
              <a:t>Centre for ageing better published a research report in </a:t>
            </a:r>
            <a:r>
              <a:rPr lang="en-GB"/>
              <a:t>November</a:t>
            </a:r>
            <a:r>
              <a:rPr lang="en-GB"/>
              <a:t> 2020, which looked at the language used by the media, government, social media and advertising around the older population and ageing. It found that in politics and the media older people are often pitted against the younger population in a Boomer vs millennial narrative. It found that especially during the Covid-19 pandemic older people were treated as if they were all the same frail and vulnerable and as if they were a problem to be managed </a:t>
            </a:r>
            <a:r>
              <a:rPr lang="en-GB"/>
              <a:t>rather</a:t>
            </a:r>
            <a:r>
              <a:rPr lang="en-GB"/>
              <a:t> than equal members of society. When the organisation interviewed media and advertising stakeholders for the research report the stakeholders acknowledged that the industry does not reflect the diversity of experiences of the older population and ageing. They admitted that there purpose is to sell newspapers, products and services and that to </a:t>
            </a:r>
            <a:r>
              <a:rPr lang="en-GB"/>
              <a:t>invoke</a:t>
            </a:r>
            <a:r>
              <a:rPr lang="en-GB"/>
              <a:t> emotion they use emotional stories that often have stereotypes in them. The organisation found that there were some individuals who wanted to change the way the </a:t>
            </a:r>
            <a:r>
              <a:rPr lang="en-GB"/>
              <a:t>industry</a:t>
            </a:r>
            <a:r>
              <a:rPr lang="en-GB"/>
              <a:t> represents the ageing population but acknowledges that this will not happen as the use of stereotypes and emotional stories are considered </a:t>
            </a:r>
            <a:r>
              <a:rPr lang="en-GB"/>
              <a:t>integral</a:t>
            </a:r>
            <a:r>
              <a:rPr lang="en-GB"/>
              <a:t> to their </a:t>
            </a:r>
            <a:r>
              <a:rPr lang="en-GB"/>
              <a:t>industry's</a:t>
            </a:r>
            <a:r>
              <a:rPr lang="en-GB"/>
              <a:t> work. </a:t>
            </a:r>
            <a:endParaRPr/>
          </a:p>
          <a:p>
            <a:pPr indent="0" lvl="0" marL="0" rtl="0" algn="l">
              <a:spcBef>
                <a:spcPts val="0"/>
              </a:spcBef>
              <a:spcAft>
                <a:spcPts val="0"/>
              </a:spcAft>
              <a:buNone/>
            </a:pPr>
            <a:r>
              <a:rPr lang="en-GB"/>
              <a:t>This research paper highlights a substantial contributing factor of where negative stereotypes and </a:t>
            </a:r>
            <a:r>
              <a:rPr lang="en-GB"/>
              <a:t>attitudes</a:t>
            </a:r>
            <a:r>
              <a:rPr lang="en-GB"/>
              <a:t> of ageing and older people start and filter through society.</a:t>
            </a:r>
            <a:endParaRPr/>
          </a:p>
          <a:p>
            <a:pPr indent="0" lvl="0" marL="0" rtl="0" algn="l">
              <a:spcBef>
                <a:spcPts val="0"/>
              </a:spcBef>
              <a:spcAft>
                <a:spcPts val="0"/>
              </a:spcAft>
              <a:buNone/>
            </a:pPr>
            <a:r>
              <a:t/>
            </a:r>
            <a:endParaRPr/>
          </a:p>
          <a:p>
            <a:pPr indent="0" lvl="0" marL="0" rtl="0" algn="l">
              <a:spcBef>
                <a:spcPts val="0"/>
              </a:spcBef>
              <a:spcAft>
                <a:spcPts val="0"/>
              </a:spcAft>
              <a:buNone/>
            </a:pPr>
            <a:r>
              <a:t/>
            </a:r>
            <a:endParaRPr/>
          </a:p>
        </p:txBody>
      </p:sp>
    </p:spTree>
  </p:cSld>
  <p:clrMapOvr>
    <a:masterClrMapping/>
  </p:clrMapOvr>
</p:notes>
</file>

<file path=ppt/notesSlides/notesSlide7.xml><?xml version="1.0" encoding="utf-8"?>
<p:notes xmlns:a="http://schemas.openxmlformats.org/drawingml/2006/main" xmlns:r="http://schemas.openxmlformats.org/officeDocument/2006/relationships" xmlns:mc="http://schemas.openxmlformats.org/markup-compatibility/2006" xmlns:mv="urn:schemas-microsoft-com:mac:vml" xmlns:p="http://schemas.openxmlformats.org/presentationml/2006/main" xmlns:c="http://schemas.openxmlformats.org/drawingml/2006/chart" xmlns:dgm="http://schemas.openxmlformats.org/drawingml/2006/diagram" xmlns:o="urn:schemas-microsoft-com:office:office" xmlns:v="urn:schemas-microsoft-com:vml" xmlns:pvml="urn:schemas-microsoft-com:office:powerpoint" xmlns:com="http://schemas.openxmlformats.org/drawingml/2006/compatibility" xmlns:p14="http://schemas.microsoft.com/office/powerpoint/2010/main" xmlns:p15="http://schemas.microsoft.com/office/powerpoint/2012/main" xmlns:ahyp="http://schemas.microsoft.com/office/drawing/2018/hyperlinkcolor" showMasterPhAnim="0" showMasterSp="0">
  <p:cSld>
    <p:spTree>
      <p:nvGrpSpPr>
        <p:cNvPr id="101" name="Shape 101"/>
        <p:cNvGrpSpPr/>
        <p:nvPr/>
      </p:nvGrpSpPr>
      <p:grpSpPr>
        <a:xfrm>
          <a:off x="0" y="0"/>
          <a:ext cx="0" cy="0"/>
          <a:chOff x="0" y="0"/>
          <a:chExt cx="0" cy="0"/>
        </a:xfrm>
      </p:grpSpPr>
      <p:sp>
        <p:nvSpPr>
          <p:cNvPr id="102" name="Google Shape;102;g1c7bf4842ea_0_0:notes"/>
          <p:cNvSpPr/>
          <p:nvPr>
            <p:ph idx="2" type="sldImg"/>
          </p:nvPr>
        </p:nvSpPr>
        <p:spPr>
          <a:xfrm>
            <a:off x="381300" y="685800"/>
            <a:ext cx="6096000" cy="3429000"/>
          </a:xfrm>
          <a:custGeom>
            <a:rect b="b" l="l" r="r" t="t"/>
            <a:pathLst>
              <a:path extrusionOk="0" h="120000" w="120000">
                <a:moveTo>
                  <a:pt x="0" y="0"/>
                </a:moveTo>
                <a:lnTo>
                  <a:pt x="120000" y="0"/>
                </a:lnTo>
                <a:lnTo>
                  <a:pt x="120000" y="120000"/>
                </a:lnTo>
                <a:lnTo>
                  <a:pt x="0" y="120000"/>
                </a:lnTo>
                <a:close/>
              </a:path>
            </a:pathLst>
          </a:custGeom>
        </p:spPr>
      </p:sp>
      <p:sp>
        <p:nvSpPr>
          <p:cNvPr id="103" name="Google Shape;103;g1c7bf4842ea_0_0:notes"/>
          <p:cNvSpPr txBox="1"/>
          <p:nvPr>
            <p:ph idx="1" type="body"/>
          </p:nvPr>
        </p:nvSpPr>
        <p:spPr>
          <a:xfrm>
            <a:off x="685800" y="4343400"/>
            <a:ext cx="5486400" cy="4114800"/>
          </a:xfrm>
          <a:prstGeom prst="rect">
            <a:avLst/>
          </a:prstGeom>
        </p:spPr>
        <p:txBody>
          <a:bodyPr anchorCtr="0" anchor="t" bIns="91425" lIns="91425" spcFirstLastPara="1" rIns="91425" wrap="square" tIns="91425">
            <a:noAutofit/>
          </a:bodyPr>
          <a:lstStyle/>
          <a:p>
            <a:pPr indent="0" lvl="0" marL="0" rtl="0" algn="l">
              <a:spcBef>
                <a:spcPts val="0"/>
              </a:spcBef>
              <a:spcAft>
                <a:spcPts val="0"/>
              </a:spcAft>
              <a:buNone/>
            </a:pPr>
            <a:r>
              <a:rPr lang="en-GB"/>
              <a:t>There are many negative depictions of the elderly on television which contributes to the </a:t>
            </a:r>
            <a:r>
              <a:rPr lang="en-GB"/>
              <a:t>negative stigma of ageing, </a:t>
            </a:r>
            <a:r>
              <a:rPr lang="en-GB"/>
              <a:t> shows such as Norris from </a:t>
            </a:r>
            <a:r>
              <a:rPr lang="en-GB"/>
              <a:t>coronation</a:t>
            </a:r>
            <a:r>
              <a:rPr lang="en-GB"/>
              <a:t> street, he owned the corner shop and was known to be a “</a:t>
            </a:r>
            <a:r>
              <a:rPr lang="en-GB"/>
              <a:t>busybody</a:t>
            </a:r>
            <a:r>
              <a:rPr lang="en-GB"/>
              <a:t>” who would often find out secrets and gossip about his customers and neighbours he was shown to be judgemental and did not like teenagers. There is also Eric from Emmerdale who was </a:t>
            </a:r>
            <a:r>
              <a:rPr lang="en-GB"/>
              <a:t>depicted</a:t>
            </a:r>
            <a:r>
              <a:rPr lang="en-GB"/>
              <a:t> the same as Norris and you would often see them on screen being negative towards all generations without very little kindness to others. Another character is Violet from Downton Abbey who is known for being old fashioned and </a:t>
            </a:r>
            <a:r>
              <a:rPr lang="en-GB"/>
              <a:t>actively</a:t>
            </a:r>
            <a:r>
              <a:rPr lang="en-GB"/>
              <a:t> </a:t>
            </a:r>
            <a:r>
              <a:rPr lang="en-GB"/>
              <a:t>tries</a:t>
            </a:r>
            <a:r>
              <a:rPr lang="en-GB"/>
              <a:t> to keep old traditions alive. She is direct and has very little sympathy for what others are experiencing. There is also Abe from The Simpsons which many children and teenagers watch, on the show he is a grizzly, rude, tempered old man who has dementia and is at time incontinent. </a:t>
            </a:r>
            <a:endParaRPr/>
          </a:p>
          <a:p>
            <a:pPr indent="0" lvl="0" marL="0" rtl="0" algn="l">
              <a:spcBef>
                <a:spcPts val="0"/>
              </a:spcBef>
              <a:spcAft>
                <a:spcPts val="0"/>
              </a:spcAft>
              <a:buNone/>
            </a:pPr>
            <a:r>
              <a:rPr lang="en-GB"/>
              <a:t>Though it must be discussed that not all television shows create negative impression of the elderly for example there is peggy mitchell from eastenders who is protective over her family but is supportive of others in the community and quite sympathetic. There is Doris from Gavin and Stacey who is funny, direct and often shown flirting with others to be intimate showing that older individuals do have sexual relationships. Another good example is sister monica joan from call the midwife, she is a loving and caring individual in the beginning stages of dementia. The other midwives on the show are often seen supporting sister monica joan through her times of confusion but at times of a crisis she often helps and is part of the team. The show depicts the reality of early </a:t>
            </a:r>
            <a:r>
              <a:rPr lang="en-GB"/>
              <a:t>dementia</a:t>
            </a:r>
            <a:endParaRPr/>
          </a:p>
        </p:txBody>
      </p:sp>
    </p:spTree>
  </p:cSld>
  <p:clrMapOvr>
    <a:masterClrMapping/>
  </p:clrMapOvr>
</p:notes>
</file>

<file path=ppt/notesSlides/notesSlide8.xml><?xml version="1.0" encoding="utf-8"?>
<p:notes xmlns:a="http://schemas.openxmlformats.org/drawingml/2006/main" xmlns:r="http://schemas.openxmlformats.org/officeDocument/2006/relationships" xmlns:mc="http://schemas.openxmlformats.org/markup-compatibility/2006" xmlns:mv="urn:schemas-microsoft-com:mac:vml" xmlns:p="http://schemas.openxmlformats.org/presentationml/2006/main" xmlns:c="http://schemas.openxmlformats.org/drawingml/2006/chart" xmlns:dgm="http://schemas.openxmlformats.org/drawingml/2006/diagram" xmlns:o="urn:schemas-microsoft-com:office:office" xmlns:v="urn:schemas-microsoft-com:vml" xmlns:pvml="urn:schemas-microsoft-com:office:powerpoint" xmlns:com="http://schemas.openxmlformats.org/drawingml/2006/compatibility" xmlns:p14="http://schemas.microsoft.com/office/powerpoint/2010/main" xmlns:p15="http://schemas.microsoft.com/office/powerpoint/2012/main" xmlns:ahyp="http://schemas.microsoft.com/office/drawing/2018/hyperlinkcolor" showMasterPhAnim="0" showMasterSp="0">
  <p:cSld>
    <p:spTree>
      <p:nvGrpSpPr>
        <p:cNvPr id="120" name="Shape 120"/>
        <p:cNvGrpSpPr/>
        <p:nvPr/>
      </p:nvGrpSpPr>
      <p:grpSpPr>
        <a:xfrm>
          <a:off x="0" y="0"/>
          <a:ext cx="0" cy="0"/>
          <a:chOff x="0" y="0"/>
          <a:chExt cx="0" cy="0"/>
        </a:xfrm>
      </p:grpSpPr>
      <p:sp>
        <p:nvSpPr>
          <p:cNvPr id="121" name="Google Shape;121;g1c7bf4842ea_0_57:notes"/>
          <p:cNvSpPr/>
          <p:nvPr>
            <p:ph idx="2" type="sldImg"/>
          </p:nvPr>
        </p:nvSpPr>
        <p:spPr>
          <a:xfrm>
            <a:off x="381300" y="685800"/>
            <a:ext cx="6096000" cy="3429000"/>
          </a:xfrm>
          <a:custGeom>
            <a:rect b="b" l="l" r="r" t="t"/>
            <a:pathLst>
              <a:path extrusionOk="0" h="120000" w="120000">
                <a:moveTo>
                  <a:pt x="0" y="0"/>
                </a:moveTo>
                <a:lnTo>
                  <a:pt x="120000" y="0"/>
                </a:lnTo>
                <a:lnTo>
                  <a:pt x="120000" y="120000"/>
                </a:lnTo>
                <a:lnTo>
                  <a:pt x="0" y="120000"/>
                </a:lnTo>
                <a:close/>
              </a:path>
            </a:pathLst>
          </a:custGeom>
        </p:spPr>
      </p:sp>
      <p:sp>
        <p:nvSpPr>
          <p:cNvPr id="122" name="Google Shape;122;g1c7bf4842ea_0_57:notes"/>
          <p:cNvSpPr txBox="1"/>
          <p:nvPr>
            <p:ph idx="1" type="body"/>
          </p:nvPr>
        </p:nvSpPr>
        <p:spPr>
          <a:xfrm>
            <a:off x="685800" y="4343400"/>
            <a:ext cx="5486400" cy="4114800"/>
          </a:xfrm>
          <a:prstGeom prst="rect">
            <a:avLst/>
          </a:prstGeom>
        </p:spPr>
        <p:txBody>
          <a:bodyPr anchorCtr="0" anchor="t" bIns="91425" lIns="91425" spcFirstLastPara="1" rIns="91425" wrap="square" tIns="91425">
            <a:noAutofit/>
          </a:bodyPr>
          <a:lstStyle/>
          <a:p>
            <a:pPr indent="0" lvl="0" marL="0" rtl="0" algn="l">
              <a:spcBef>
                <a:spcPts val="0"/>
              </a:spcBef>
              <a:spcAft>
                <a:spcPts val="0"/>
              </a:spcAft>
              <a:buNone/>
            </a:pPr>
            <a:r>
              <a:rPr lang="en-GB"/>
              <a:t>Throughout</a:t>
            </a:r>
            <a:r>
              <a:rPr lang="en-GB"/>
              <a:t> the years news articles have contributed to the negative attitude towards ageing and older people. Most news articles create the impression that the older generation are </a:t>
            </a:r>
            <a:r>
              <a:rPr lang="en-GB"/>
              <a:t>frail</a:t>
            </a:r>
            <a:r>
              <a:rPr lang="en-GB"/>
              <a:t> and a burden on the NHS and others financially. In an article by the Express mail it is reported that by 2050 there will be two million individuals in the uk with some form of dementia. The article suggests that only the elderly have dementia however a study conducted by Alzheimers research shows that 42,000 individuals under the age of 65 have dementia in the UK. (Alzheimers research, 2015)</a:t>
            </a:r>
            <a:endParaRPr/>
          </a:p>
          <a:p>
            <a:pPr indent="0" lvl="0" marL="0" rtl="0" algn="l">
              <a:spcBef>
                <a:spcPts val="0"/>
              </a:spcBef>
              <a:spcAft>
                <a:spcPts val="0"/>
              </a:spcAft>
              <a:buNone/>
            </a:pPr>
            <a:r>
              <a:rPr lang="en-GB"/>
              <a:t>The guardian reported in 2017 that by the year 2025 2.8 </a:t>
            </a:r>
            <a:r>
              <a:rPr lang="en-GB"/>
              <a:t>million</a:t>
            </a:r>
            <a:r>
              <a:rPr lang="en-GB"/>
              <a:t> individuals aged 65 and over will need nursing and social care services due to dementia and dementia related disabilities. Though a report conducted by the kingsfund shows that half of the yearly expenditure by local authorities in 2020 was used for working age adults who need care. (Kingsfund,2021)</a:t>
            </a:r>
            <a:endParaRPr/>
          </a:p>
          <a:p>
            <a:pPr indent="0" lvl="0" marL="0" rtl="0" algn="l">
              <a:spcBef>
                <a:spcPts val="0"/>
              </a:spcBef>
              <a:spcAft>
                <a:spcPts val="0"/>
              </a:spcAft>
              <a:buNone/>
            </a:pPr>
            <a:r>
              <a:rPr lang="en-GB"/>
              <a:t>Another article by the Guardian in 2019 targets the older working population stating that those working past retirement age are taking opportunities from the younger generation and that individuals should be made to retire to allow younger adults to come into the </a:t>
            </a:r>
            <a:r>
              <a:rPr lang="en-GB"/>
              <a:t>workforce</a:t>
            </a:r>
            <a:r>
              <a:rPr lang="en-GB"/>
              <a:t>. This article fails to mention that in 2020 over 50s made up a significant proportion of </a:t>
            </a:r>
            <a:r>
              <a:rPr lang="en-GB"/>
              <a:t>the work force and how they continue to contribute monthly to taxes and national insurance for services across the UK. (Ageing better, 2020) if the news continues to give half truths in regards to the elderly population there will continue to be a stigma around aging and negative attitudes. </a:t>
            </a:r>
            <a:endParaRPr/>
          </a:p>
        </p:txBody>
      </p:sp>
    </p:spTree>
  </p:cSld>
  <p:clrMapOvr>
    <a:masterClrMapping/>
  </p:clrMapOvr>
</p:notes>
</file>

<file path=ppt/notesSlides/notesSlide9.xml><?xml version="1.0" encoding="utf-8"?>
<p:notes xmlns:a="http://schemas.openxmlformats.org/drawingml/2006/main" xmlns:r="http://schemas.openxmlformats.org/officeDocument/2006/relationships" xmlns:mc="http://schemas.openxmlformats.org/markup-compatibility/2006" xmlns:mv="urn:schemas-microsoft-com:mac:vml" xmlns:p="http://schemas.openxmlformats.org/presentationml/2006/main" xmlns:c="http://schemas.openxmlformats.org/drawingml/2006/chart" xmlns:dgm="http://schemas.openxmlformats.org/drawingml/2006/diagram" xmlns:o="urn:schemas-microsoft-com:office:office" xmlns:v="urn:schemas-microsoft-com:vml" xmlns:pvml="urn:schemas-microsoft-com:office:powerpoint" xmlns:com="http://schemas.openxmlformats.org/drawingml/2006/compatibility" xmlns:p14="http://schemas.microsoft.com/office/powerpoint/2010/main" xmlns:p15="http://schemas.microsoft.com/office/powerpoint/2012/main" xmlns:ahyp="http://schemas.microsoft.com/office/drawing/2018/hyperlinkcolor" showMasterPhAnim="0" showMasterSp="0">
  <p:cSld>
    <p:spTree>
      <p:nvGrpSpPr>
        <p:cNvPr id="130" name="Shape 130"/>
        <p:cNvGrpSpPr/>
        <p:nvPr/>
      </p:nvGrpSpPr>
      <p:grpSpPr>
        <a:xfrm>
          <a:off x="0" y="0"/>
          <a:ext cx="0" cy="0"/>
          <a:chOff x="0" y="0"/>
          <a:chExt cx="0" cy="0"/>
        </a:xfrm>
      </p:grpSpPr>
      <p:sp>
        <p:nvSpPr>
          <p:cNvPr id="131" name="Google Shape;131;g1cedee6b424_0_6:notes"/>
          <p:cNvSpPr/>
          <p:nvPr>
            <p:ph idx="2" type="sldImg"/>
          </p:nvPr>
        </p:nvSpPr>
        <p:spPr>
          <a:xfrm>
            <a:off x="381300" y="685800"/>
            <a:ext cx="6096000" cy="3429000"/>
          </a:xfrm>
          <a:custGeom>
            <a:rect b="b" l="l" r="r" t="t"/>
            <a:pathLst>
              <a:path extrusionOk="0" h="120000" w="120000">
                <a:moveTo>
                  <a:pt x="0" y="0"/>
                </a:moveTo>
                <a:lnTo>
                  <a:pt x="120000" y="0"/>
                </a:lnTo>
                <a:lnTo>
                  <a:pt x="120000" y="120000"/>
                </a:lnTo>
                <a:lnTo>
                  <a:pt x="0" y="120000"/>
                </a:lnTo>
                <a:close/>
              </a:path>
            </a:pathLst>
          </a:custGeom>
        </p:spPr>
      </p:sp>
      <p:sp>
        <p:nvSpPr>
          <p:cNvPr id="132" name="Google Shape;132;g1cedee6b424_0_6:notes"/>
          <p:cNvSpPr txBox="1"/>
          <p:nvPr>
            <p:ph idx="1" type="body"/>
          </p:nvPr>
        </p:nvSpPr>
        <p:spPr>
          <a:xfrm>
            <a:off x="685800" y="4343400"/>
            <a:ext cx="5486400" cy="4114800"/>
          </a:xfrm>
          <a:prstGeom prst="rect">
            <a:avLst/>
          </a:prstGeom>
        </p:spPr>
        <p:txBody>
          <a:bodyPr anchorCtr="0" anchor="t" bIns="91425" lIns="91425" spcFirstLastPara="1" rIns="91425" wrap="square" tIns="91425">
            <a:noAutofit/>
          </a:bodyPr>
          <a:lstStyle/>
          <a:p>
            <a:pPr indent="0" lvl="0" marL="0" rtl="0" algn="l">
              <a:spcBef>
                <a:spcPts val="0"/>
              </a:spcBef>
              <a:spcAft>
                <a:spcPts val="0"/>
              </a:spcAft>
              <a:buNone/>
            </a:pPr>
            <a:r>
              <a:rPr lang="en-GB"/>
              <a:t>In order to give a balanced view it must be mentioned that there are some positive articles reported about the elderly population but the negative ones do outweigh the positives ones. One being by the Guardian in 2022 in this article it is reported that 95 year olds engage in miniature </a:t>
            </a:r>
            <a:r>
              <a:rPr lang="en-GB"/>
              <a:t>campaigns</a:t>
            </a:r>
            <a:r>
              <a:rPr lang="en-GB"/>
              <a:t> to foster a sense of control over their lives. They have included studies in the report that show happiness is linked to independence. Which is why a group of 23, 95 year olds are fighting for a small amount of independence through refusal of the little things and often used with humor. This news report states that all the individuals within the group were largely happy with life. </a:t>
            </a:r>
            <a:endParaRPr/>
          </a:p>
          <a:p>
            <a:pPr indent="0" lvl="0" marL="0" rtl="0" algn="l">
              <a:spcBef>
                <a:spcPts val="0"/>
              </a:spcBef>
              <a:spcAft>
                <a:spcPts val="0"/>
              </a:spcAft>
              <a:buNone/>
            </a:pPr>
            <a:r>
              <a:rPr lang="en-GB"/>
              <a:t>An article published by the independent in 2022 shows that it is never too late to try something new when a 94 year old care home resident took to the skys for her first flying lesson achieving a </a:t>
            </a:r>
            <a:r>
              <a:rPr lang="en-GB"/>
              <a:t>lifelong</a:t>
            </a:r>
            <a:r>
              <a:rPr lang="en-GB"/>
              <a:t> dream. </a:t>
            </a:r>
            <a:endParaRPr/>
          </a:p>
          <a:p>
            <a:pPr indent="0" lvl="0" marL="0" rtl="0" algn="l">
              <a:spcBef>
                <a:spcPts val="0"/>
              </a:spcBef>
              <a:spcAft>
                <a:spcPts val="0"/>
              </a:spcAft>
              <a:buNone/>
            </a:pPr>
            <a:r>
              <a:rPr lang="en-GB"/>
              <a:t>Another positive article was published by a magazine, the article was about older individuals who were defying the senior stereotypes. Vladimir is </a:t>
            </a:r>
            <a:r>
              <a:rPr lang="en-GB"/>
              <a:t>Britain's</a:t>
            </a:r>
            <a:r>
              <a:rPr lang="en-GB"/>
              <a:t> oldest ballet dancer, he started at age 79 and by his 90th birthday he was dancing professionally, practicing every day to stay fit.</a:t>
            </a:r>
            <a:endParaRPr/>
          </a:p>
          <a:p>
            <a:pPr indent="0" lvl="0" marL="0" rtl="0" algn="l">
              <a:spcBef>
                <a:spcPts val="0"/>
              </a:spcBef>
              <a:spcAft>
                <a:spcPts val="0"/>
              </a:spcAft>
              <a:buNone/>
            </a:pPr>
            <a:r>
              <a:rPr lang="en-GB"/>
              <a:t>News outlets should be </a:t>
            </a:r>
            <a:r>
              <a:rPr lang="en-GB"/>
              <a:t>publishing positive stories about ageing and older people as its a stage of life that can not be avoided and should be viewed as a new stage of life beginning not a life coming to an end.</a:t>
            </a:r>
            <a:endParaRPr/>
          </a:p>
          <a:p>
            <a:pPr indent="0" lvl="0" marL="0" rtl="0" algn="l">
              <a:spcBef>
                <a:spcPts val="0"/>
              </a:spcBef>
              <a:spcAft>
                <a:spcPts val="0"/>
              </a:spcAft>
              <a:buNone/>
            </a:pPr>
            <a:r>
              <a:t/>
            </a:r>
            <a:endParaRPr/>
          </a:p>
          <a:p>
            <a:pPr indent="0" lvl="0" marL="0" rtl="0" algn="l">
              <a:spcBef>
                <a:spcPts val="0"/>
              </a:spcBef>
              <a:spcAft>
                <a:spcPts val="0"/>
              </a:spcAft>
              <a:buNone/>
            </a:pPr>
            <a:r>
              <a:t/>
            </a:r>
            <a:endParaRPr/>
          </a:p>
        </p:txBody>
      </p:sp>
    </p:spTree>
  </p:cSld>
  <p:clrMapOvr>
    <a:masterClrMapping/>
  </p:clrMapOvr>
</p:notes>
</file>

<file path=ppt/notesSlides/notesSlide10.xml><?xml version="1.0" encoding="utf-8"?>
<p:notes xmlns:a="http://schemas.openxmlformats.org/drawingml/2006/main" xmlns:r="http://schemas.openxmlformats.org/officeDocument/2006/relationships" xmlns:mc="http://schemas.openxmlformats.org/markup-compatibility/2006" xmlns:mv="urn:schemas-microsoft-com:mac:vml" xmlns:p="http://schemas.openxmlformats.org/presentationml/2006/main" xmlns:c="http://schemas.openxmlformats.org/drawingml/2006/chart" xmlns:dgm="http://schemas.openxmlformats.org/drawingml/2006/diagram" xmlns:o="urn:schemas-microsoft-com:office:office" xmlns:v="urn:schemas-microsoft-com:vml" xmlns:pvml="urn:schemas-microsoft-com:office:powerpoint" xmlns:com="http://schemas.openxmlformats.org/drawingml/2006/compatibility" xmlns:p14="http://schemas.microsoft.com/office/powerpoint/2010/main" xmlns:p15="http://schemas.microsoft.com/office/powerpoint/2012/main" xmlns:ahyp="http://schemas.microsoft.com/office/drawing/2018/hyperlinkcolor" showMasterPhAnim="0" showMasterSp="0">
  <p:cSld>
    <p:spTree>
      <p:nvGrpSpPr>
        <p:cNvPr id="141" name="Shape 141"/>
        <p:cNvGrpSpPr/>
        <p:nvPr/>
      </p:nvGrpSpPr>
      <p:grpSpPr>
        <a:xfrm>
          <a:off x="0" y="0"/>
          <a:ext cx="0" cy="0"/>
          <a:chOff x="0" y="0"/>
          <a:chExt cx="0" cy="0"/>
        </a:xfrm>
      </p:grpSpPr>
      <p:sp>
        <p:nvSpPr>
          <p:cNvPr id="142" name="Google Shape;142;g1c7bf4842ea_0_37:notes"/>
          <p:cNvSpPr/>
          <p:nvPr>
            <p:ph idx="2" type="sldImg"/>
          </p:nvPr>
        </p:nvSpPr>
        <p:spPr>
          <a:xfrm>
            <a:off x="381300" y="685800"/>
            <a:ext cx="6096000" cy="3429000"/>
          </a:xfrm>
          <a:custGeom>
            <a:rect b="b" l="l" r="r" t="t"/>
            <a:pathLst>
              <a:path extrusionOk="0" h="120000" w="120000">
                <a:moveTo>
                  <a:pt x="0" y="0"/>
                </a:moveTo>
                <a:lnTo>
                  <a:pt x="120000" y="0"/>
                </a:lnTo>
                <a:lnTo>
                  <a:pt x="120000" y="120000"/>
                </a:lnTo>
                <a:lnTo>
                  <a:pt x="0" y="120000"/>
                </a:lnTo>
                <a:close/>
              </a:path>
            </a:pathLst>
          </a:custGeom>
        </p:spPr>
      </p:sp>
      <p:sp>
        <p:nvSpPr>
          <p:cNvPr id="143" name="Google Shape;143;g1c7bf4842ea_0_37:notes"/>
          <p:cNvSpPr txBox="1"/>
          <p:nvPr>
            <p:ph idx="1" type="body"/>
          </p:nvPr>
        </p:nvSpPr>
        <p:spPr>
          <a:xfrm>
            <a:off x="685800" y="4343400"/>
            <a:ext cx="5486400" cy="4114800"/>
          </a:xfrm>
          <a:prstGeom prst="rect">
            <a:avLst/>
          </a:prstGeom>
        </p:spPr>
        <p:txBody>
          <a:bodyPr anchorCtr="0" anchor="t" bIns="91425" lIns="91425" spcFirstLastPara="1" rIns="91425" wrap="square" tIns="91425">
            <a:noAutofit/>
          </a:bodyPr>
          <a:lstStyle/>
          <a:p>
            <a:pPr indent="0" lvl="0" marL="0" rtl="0" algn="l">
              <a:spcBef>
                <a:spcPts val="0"/>
              </a:spcBef>
              <a:spcAft>
                <a:spcPts val="0"/>
              </a:spcAft>
              <a:buNone/>
            </a:pPr>
            <a:r>
              <a:rPr lang="en-GB"/>
              <a:t>There are several pieces of legislation that protect older individuals from ageism. One legislation that is unique to Wales in the Well-being of </a:t>
            </a:r>
            <a:r>
              <a:rPr lang="en-GB"/>
              <a:t>future</a:t>
            </a:r>
            <a:r>
              <a:rPr lang="en-GB"/>
              <a:t> generations Act, there are 7 goals within this act that are linked to well-being which are prosperity, more resilience, better health, equality, cohesive communities, vibrant culture and language and globally responsible. The goals of this act are closely </a:t>
            </a:r>
            <a:r>
              <a:rPr lang="en-GB"/>
              <a:t>tied</a:t>
            </a:r>
            <a:r>
              <a:rPr lang="en-GB"/>
              <a:t> into the social services and well-being (Wales) act, by implementing the aims of this act into practice it helps to meet the goals of the well-being of future </a:t>
            </a:r>
            <a:r>
              <a:rPr lang="en-GB"/>
              <a:t>generations</a:t>
            </a:r>
            <a:r>
              <a:rPr lang="en-GB"/>
              <a:t> act. </a:t>
            </a:r>
            <a:endParaRPr/>
          </a:p>
          <a:p>
            <a:pPr indent="0" lvl="0" marL="0" rtl="0" algn="l">
              <a:spcBef>
                <a:spcPts val="0"/>
              </a:spcBef>
              <a:spcAft>
                <a:spcPts val="0"/>
              </a:spcAft>
              <a:buNone/>
            </a:pPr>
            <a:r>
              <a:rPr lang="en-GB"/>
              <a:t>There is the equality Act 2010, age is a protected </a:t>
            </a:r>
            <a:r>
              <a:rPr lang="en-GB"/>
              <a:t>characteristic</a:t>
            </a:r>
            <a:r>
              <a:rPr lang="en-GB"/>
              <a:t> under this legislation making discrimination on the basis of age whether young or old unlawful. Though it is only counted as unlawful discrimination if it is carried out by certain organisations or people such as service providers, education and transport providers, employers, landlords, health and social care providers and government departments or local authorities. </a:t>
            </a:r>
            <a:endParaRPr/>
          </a:p>
        </p:txBody>
      </p:sp>
    </p:spTree>
  </p:cSld>
  <p:clrMapOvr>
    <a:masterClrMapping/>
  </p:clrMapOvr>
</p:notes>
</file>

<file path=ppt/notesSlides/notesSlide11.xml><?xml version="1.0" encoding="utf-8"?>
<p:notes xmlns:a="http://schemas.openxmlformats.org/drawingml/2006/main" xmlns:r="http://schemas.openxmlformats.org/officeDocument/2006/relationships" xmlns:mc="http://schemas.openxmlformats.org/markup-compatibility/2006" xmlns:mv="urn:schemas-microsoft-com:mac:vml" xmlns:p="http://schemas.openxmlformats.org/presentationml/2006/main" xmlns:c="http://schemas.openxmlformats.org/drawingml/2006/chart" xmlns:dgm="http://schemas.openxmlformats.org/drawingml/2006/diagram" xmlns:o="urn:schemas-microsoft-com:office:office" xmlns:v="urn:schemas-microsoft-com:vml" xmlns:pvml="urn:schemas-microsoft-com:office:powerpoint" xmlns:com="http://schemas.openxmlformats.org/drawingml/2006/compatibility" xmlns:p14="http://schemas.microsoft.com/office/powerpoint/2010/main" xmlns:p15="http://schemas.microsoft.com/office/powerpoint/2012/main" xmlns:ahyp="http://schemas.microsoft.com/office/drawing/2018/hyperlinkcolor" showMasterPhAnim="0" showMasterSp="0">
  <p:cSld>
    <p:spTree>
      <p:nvGrpSpPr>
        <p:cNvPr id="148" name="Shape 148"/>
        <p:cNvGrpSpPr/>
        <p:nvPr/>
      </p:nvGrpSpPr>
      <p:grpSpPr>
        <a:xfrm>
          <a:off x="0" y="0"/>
          <a:ext cx="0" cy="0"/>
          <a:chOff x="0" y="0"/>
          <a:chExt cx="0" cy="0"/>
        </a:xfrm>
      </p:grpSpPr>
      <p:sp>
        <p:nvSpPr>
          <p:cNvPr id="149" name="Google Shape;149;g1b66c0796b6_0_15:notes"/>
          <p:cNvSpPr/>
          <p:nvPr>
            <p:ph idx="2" type="sldImg"/>
          </p:nvPr>
        </p:nvSpPr>
        <p:spPr>
          <a:xfrm>
            <a:off x="381300" y="685800"/>
            <a:ext cx="6096000" cy="3429000"/>
          </a:xfrm>
          <a:custGeom>
            <a:rect b="b" l="l" r="r" t="t"/>
            <a:pathLst>
              <a:path extrusionOk="0" h="120000" w="120000">
                <a:moveTo>
                  <a:pt x="0" y="0"/>
                </a:moveTo>
                <a:lnTo>
                  <a:pt x="120000" y="0"/>
                </a:lnTo>
                <a:lnTo>
                  <a:pt x="120000" y="120000"/>
                </a:lnTo>
                <a:lnTo>
                  <a:pt x="0" y="120000"/>
                </a:lnTo>
                <a:close/>
              </a:path>
            </a:pathLst>
          </a:custGeom>
        </p:spPr>
      </p:sp>
      <p:sp>
        <p:nvSpPr>
          <p:cNvPr id="150" name="Google Shape;150;g1b66c0796b6_0_15:notes"/>
          <p:cNvSpPr txBox="1"/>
          <p:nvPr>
            <p:ph idx="1" type="body"/>
          </p:nvPr>
        </p:nvSpPr>
        <p:spPr>
          <a:xfrm>
            <a:off x="685800" y="4343400"/>
            <a:ext cx="5486400" cy="4114800"/>
          </a:xfrm>
          <a:prstGeom prst="rect">
            <a:avLst/>
          </a:prstGeom>
        </p:spPr>
        <p:txBody>
          <a:bodyPr anchorCtr="0" anchor="t" bIns="91425" lIns="91425" spcFirstLastPara="1" rIns="91425" wrap="square" tIns="91425">
            <a:noAutofit/>
          </a:bodyPr>
          <a:lstStyle/>
          <a:p>
            <a:pPr indent="0" lvl="0" marL="0" rtl="0" algn="l">
              <a:spcBef>
                <a:spcPts val="0"/>
              </a:spcBef>
              <a:spcAft>
                <a:spcPts val="0"/>
              </a:spcAft>
              <a:buNone/>
            </a:pPr>
            <a:r>
              <a:rPr lang="en-GB"/>
              <a:t>With the legislation </a:t>
            </a:r>
            <a:r>
              <a:rPr lang="en-GB"/>
              <a:t>previously</a:t>
            </a:r>
            <a:r>
              <a:rPr lang="en-GB"/>
              <a:t> mentioned ageism should be a thing of the past? Unfortunately it’s not, as mentioned on the slide there is often not enough funding for services that are provided and the ones that are provided are often </a:t>
            </a:r>
            <a:r>
              <a:rPr lang="en-GB"/>
              <a:t>understaffed</a:t>
            </a:r>
            <a:r>
              <a:rPr lang="en-GB"/>
              <a:t> and </a:t>
            </a:r>
            <a:r>
              <a:rPr lang="en-GB"/>
              <a:t>continuously</a:t>
            </a:r>
            <a:r>
              <a:rPr lang="en-GB"/>
              <a:t> at risk of closure. If an individual </a:t>
            </a:r>
            <a:r>
              <a:rPr lang="en-GB"/>
              <a:t>believes</a:t>
            </a:r>
            <a:r>
              <a:rPr lang="en-GB"/>
              <a:t> they have been discriminated against going to court is a very long and expensive process which many in society can not afford. Individuals </a:t>
            </a:r>
            <a:r>
              <a:rPr lang="en-GB"/>
              <a:t>don't</a:t>
            </a:r>
            <a:r>
              <a:rPr lang="en-GB"/>
              <a:t> often know their rights to due the lack of information provided by services and the information that they do get is often confusing and leaves the individual not </a:t>
            </a:r>
            <a:r>
              <a:rPr lang="en-GB"/>
              <a:t>knowing</a:t>
            </a:r>
            <a:r>
              <a:rPr lang="en-GB"/>
              <a:t> which way to turn. There are not many independent advocates within Wales and it is difficult to find a welsh speaking one. There are long waiting lists for any kinds of assessments due to understaffing and underfunding through out social care sector. Until things start to change there will continue to be ageism and a negative outlook on ageing.</a:t>
            </a:r>
            <a:endParaRPr/>
          </a:p>
        </p:txBody>
      </p:sp>
    </p:spTree>
  </p:cSld>
  <p:clrMapOvr>
    <a:masterClrMapping/>
  </p:clrMapOvr>
</p:notes>
</file>

<file path=ppt/notesSlides/notesSlide12.xml><?xml version="1.0" encoding="utf-8"?>
<p:notes xmlns:a="http://schemas.openxmlformats.org/drawingml/2006/main" xmlns:r="http://schemas.openxmlformats.org/officeDocument/2006/relationships" xmlns:mc="http://schemas.openxmlformats.org/markup-compatibility/2006" xmlns:mv="urn:schemas-microsoft-com:mac:vml" xmlns:p="http://schemas.openxmlformats.org/presentationml/2006/main" xmlns:c="http://schemas.openxmlformats.org/drawingml/2006/chart" xmlns:dgm="http://schemas.openxmlformats.org/drawingml/2006/diagram" xmlns:o="urn:schemas-microsoft-com:office:office" xmlns:v="urn:schemas-microsoft-com:vml" xmlns:pvml="urn:schemas-microsoft-com:office:powerpoint" xmlns:com="http://schemas.openxmlformats.org/drawingml/2006/compatibility" xmlns:p14="http://schemas.microsoft.com/office/powerpoint/2010/main" xmlns:p15="http://schemas.microsoft.com/office/powerpoint/2012/main" xmlns:ahyp="http://schemas.microsoft.com/office/drawing/2018/hyperlinkcolor" showMasterPhAnim="0" showMasterSp="0">
  <p:cSld>
    <p:spTree>
      <p:nvGrpSpPr>
        <p:cNvPr id="157" name="Shape 157"/>
        <p:cNvGrpSpPr/>
        <p:nvPr/>
      </p:nvGrpSpPr>
      <p:grpSpPr>
        <a:xfrm>
          <a:off x="0" y="0"/>
          <a:ext cx="0" cy="0"/>
          <a:chOff x="0" y="0"/>
          <a:chExt cx="0" cy="0"/>
        </a:xfrm>
      </p:grpSpPr>
      <p:sp>
        <p:nvSpPr>
          <p:cNvPr id="158" name="Google Shape;158;g1c7bf4842ea_0_42:notes"/>
          <p:cNvSpPr/>
          <p:nvPr>
            <p:ph idx="2" type="sldImg"/>
          </p:nvPr>
        </p:nvSpPr>
        <p:spPr>
          <a:xfrm>
            <a:off x="381300" y="685800"/>
            <a:ext cx="6096000" cy="3429000"/>
          </a:xfrm>
          <a:custGeom>
            <a:rect b="b" l="l" r="r" t="t"/>
            <a:pathLst>
              <a:path extrusionOk="0" h="120000" w="120000">
                <a:moveTo>
                  <a:pt x="0" y="0"/>
                </a:moveTo>
                <a:lnTo>
                  <a:pt x="120000" y="0"/>
                </a:lnTo>
                <a:lnTo>
                  <a:pt x="120000" y="120000"/>
                </a:lnTo>
                <a:lnTo>
                  <a:pt x="0" y="120000"/>
                </a:lnTo>
                <a:close/>
              </a:path>
            </a:pathLst>
          </a:custGeom>
        </p:spPr>
      </p:sp>
      <p:sp>
        <p:nvSpPr>
          <p:cNvPr id="159" name="Google Shape;159;g1c7bf4842ea_0_42:notes"/>
          <p:cNvSpPr txBox="1"/>
          <p:nvPr>
            <p:ph idx="1" type="body"/>
          </p:nvPr>
        </p:nvSpPr>
        <p:spPr>
          <a:xfrm>
            <a:off x="685800" y="4343400"/>
            <a:ext cx="5486400" cy="4114800"/>
          </a:xfrm>
          <a:prstGeom prst="rect">
            <a:avLst/>
          </a:prstGeom>
        </p:spPr>
        <p:txBody>
          <a:bodyPr anchorCtr="0" anchor="t" bIns="91425" lIns="91425" spcFirstLastPara="1" rIns="91425" wrap="square" tIns="91425">
            <a:noAutofit/>
          </a:bodyPr>
          <a:lstStyle/>
          <a:p>
            <a:pPr indent="0" lvl="0" marL="0" rtl="0" algn="l">
              <a:spcBef>
                <a:spcPts val="0"/>
              </a:spcBef>
              <a:spcAft>
                <a:spcPts val="0"/>
              </a:spcAft>
              <a:buNone/>
            </a:pPr>
            <a:r>
              <a:rPr lang="en-GB"/>
              <a:t>When you sit down and look at the needs and wants of the younger population and the older population there is not much difference to </a:t>
            </a:r>
            <a:r>
              <a:rPr lang="en-GB"/>
              <a:t>separate</a:t>
            </a:r>
            <a:r>
              <a:rPr lang="en-GB"/>
              <a:t> them. Everyone wants the basic human needs such as to feel as though they belong that they have a place that is valued in this world and something that gives them a purpose. There is </a:t>
            </a:r>
            <a:r>
              <a:rPr lang="en-GB"/>
              <a:t>continuously</a:t>
            </a:r>
            <a:r>
              <a:rPr lang="en-GB"/>
              <a:t> campaigns for the voices of the younger and older generations to be heard, no one likes to feel like they </a:t>
            </a:r>
            <a:r>
              <a:rPr lang="en-GB"/>
              <a:t>aren't</a:t>
            </a:r>
            <a:r>
              <a:rPr lang="en-GB"/>
              <a:t> being heard. Another want is to have friends and companionship this comes under a basic need for all human beings regardless of age. When two generations aren’t that different how can there be ageism and a negative attitude towards ageing.</a:t>
            </a:r>
            <a:endParaRPr/>
          </a:p>
        </p:txBody>
      </p:sp>
    </p:spTree>
  </p:cSld>
  <p:clrMapOvr>
    <a:masterClrMapping/>
  </p:clrMapOvr>
</p:notes>
</file>

<file path=ppt/notesSlides/notesSlide13.xml><?xml version="1.0" encoding="utf-8"?>
<p:notes xmlns:a="http://schemas.openxmlformats.org/drawingml/2006/main" xmlns:r="http://schemas.openxmlformats.org/officeDocument/2006/relationships" xmlns:mc="http://schemas.openxmlformats.org/markup-compatibility/2006" xmlns:mv="urn:schemas-microsoft-com:mac:vml" xmlns:p="http://schemas.openxmlformats.org/presentationml/2006/main" xmlns:c="http://schemas.openxmlformats.org/drawingml/2006/chart" xmlns:dgm="http://schemas.openxmlformats.org/drawingml/2006/diagram" xmlns:o="urn:schemas-microsoft-com:office:office" xmlns:v="urn:schemas-microsoft-com:vml" xmlns:pvml="urn:schemas-microsoft-com:office:powerpoint" xmlns:com="http://schemas.openxmlformats.org/drawingml/2006/compatibility" xmlns:p14="http://schemas.microsoft.com/office/powerpoint/2010/main" xmlns:p15="http://schemas.microsoft.com/office/powerpoint/2012/main" xmlns:ahyp="http://schemas.microsoft.com/office/drawing/2018/hyperlinkcolor" showMasterPhAnim="0" showMasterSp="0">
  <p:cSld>
    <p:spTree>
      <p:nvGrpSpPr>
        <p:cNvPr id="168" name="Shape 168"/>
        <p:cNvGrpSpPr/>
        <p:nvPr/>
      </p:nvGrpSpPr>
      <p:grpSpPr>
        <a:xfrm>
          <a:off x="0" y="0"/>
          <a:ext cx="0" cy="0"/>
          <a:chOff x="0" y="0"/>
          <a:chExt cx="0" cy="0"/>
        </a:xfrm>
      </p:grpSpPr>
      <p:sp>
        <p:nvSpPr>
          <p:cNvPr id="169" name="Google Shape;169;g1cedee6b424_0_26:notes"/>
          <p:cNvSpPr/>
          <p:nvPr>
            <p:ph idx="2" type="sldImg"/>
          </p:nvPr>
        </p:nvSpPr>
        <p:spPr>
          <a:xfrm>
            <a:off x="381300" y="685800"/>
            <a:ext cx="6096000" cy="3429000"/>
          </a:xfrm>
          <a:custGeom>
            <a:rect b="b" l="l" r="r" t="t"/>
            <a:pathLst>
              <a:path extrusionOk="0" h="120000" w="120000">
                <a:moveTo>
                  <a:pt x="0" y="0"/>
                </a:moveTo>
                <a:lnTo>
                  <a:pt x="120000" y="0"/>
                </a:lnTo>
                <a:lnTo>
                  <a:pt x="120000" y="120000"/>
                </a:lnTo>
                <a:lnTo>
                  <a:pt x="0" y="120000"/>
                </a:lnTo>
                <a:close/>
              </a:path>
            </a:pathLst>
          </a:custGeom>
        </p:spPr>
      </p:sp>
      <p:sp>
        <p:nvSpPr>
          <p:cNvPr id="170" name="Google Shape;170;g1cedee6b424_0_26:notes"/>
          <p:cNvSpPr txBox="1"/>
          <p:nvPr>
            <p:ph idx="1" type="body"/>
          </p:nvPr>
        </p:nvSpPr>
        <p:spPr>
          <a:xfrm>
            <a:off x="685800" y="4343400"/>
            <a:ext cx="5486400" cy="4114800"/>
          </a:xfrm>
          <a:prstGeom prst="rect">
            <a:avLst/>
          </a:prstGeom>
        </p:spPr>
        <p:txBody>
          <a:bodyPr anchorCtr="0" anchor="t" bIns="91425" lIns="91425" spcFirstLastPara="1" rIns="91425" wrap="square" tIns="91425">
            <a:noAutofit/>
          </a:bodyPr>
          <a:lstStyle/>
          <a:p>
            <a:pPr indent="0" lvl="0" marL="0" rtl="0" algn="l">
              <a:spcBef>
                <a:spcPts val="0"/>
              </a:spcBef>
              <a:spcAft>
                <a:spcPts val="0"/>
              </a:spcAft>
              <a:buNone/>
            </a:pPr>
            <a:r>
              <a:rPr lang="en-GB" sz="1200">
                <a:solidFill>
                  <a:schemeClr val="dk1"/>
                </a:solidFill>
              </a:rPr>
              <a:t>There are many ways that we can change </a:t>
            </a:r>
            <a:r>
              <a:rPr lang="en-GB" sz="1200">
                <a:solidFill>
                  <a:schemeClr val="dk1"/>
                </a:solidFill>
              </a:rPr>
              <a:t>society's</a:t>
            </a:r>
            <a:r>
              <a:rPr lang="en-GB" sz="1200">
                <a:solidFill>
                  <a:schemeClr val="dk1"/>
                </a:solidFill>
              </a:rPr>
              <a:t> attitudes towards ageing and older people within society, it could be done through education in school, having older members of the community coming into schools to talk to the students about ageing or history, life experiences the elderly have a </a:t>
            </a:r>
            <a:r>
              <a:rPr lang="en-GB" sz="1200">
                <a:solidFill>
                  <a:schemeClr val="dk1"/>
                </a:solidFill>
              </a:rPr>
              <a:t>wealth</a:t>
            </a:r>
            <a:r>
              <a:rPr lang="en-GB" sz="1200">
                <a:solidFill>
                  <a:schemeClr val="dk1"/>
                </a:solidFill>
              </a:rPr>
              <a:t> of knowledge that is going untouched by society and by inviting the older members of the community into </a:t>
            </a:r>
            <a:r>
              <a:rPr lang="en-GB" sz="1200">
                <a:solidFill>
                  <a:schemeClr val="dk1"/>
                </a:solidFill>
              </a:rPr>
              <a:t>schools it would help towards social isolation. With more interaction with the elderly younger generations would be able to step away from the stereotypes of the older generation that is depicted through social media, the news, television shows and movies and see that those depictions are not accurate. </a:t>
            </a:r>
            <a:endParaRPr sz="1200">
              <a:solidFill>
                <a:schemeClr val="dk1"/>
              </a:solidFill>
            </a:endParaRPr>
          </a:p>
          <a:p>
            <a:pPr indent="0" lvl="0" marL="0" rtl="0" algn="l">
              <a:spcBef>
                <a:spcPts val="0"/>
              </a:spcBef>
              <a:spcAft>
                <a:spcPts val="0"/>
              </a:spcAft>
              <a:buNone/>
            </a:pPr>
            <a:r>
              <a:rPr lang="en-GB" sz="1200">
                <a:solidFill>
                  <a:schemeClr val="dk1"/>
                </a:solidFill>
              </a:rPr>
              <a:t>If the government made society and communities more accessible for the elderly they would be able to go shopping, go out for a walk, go to a park which would lower social isolation and the rates of depression in the elderly as well as having health benefits and being able to combat the stereotypes around ageing and older people. A study carried out by BMC Geriatrics found that negative stereotypes or attitudes have a significant negative effect on a individual's mental and physical health.</a:t>
            </a:r>
            <a:endParaRPr sz="1200">
              <a:solidFill>
                <a:srgbClr val="111111"/>
              </a:solidFill>
            </a:endParaRPr>
          </a:p>
          <a:p>
            <a:pPr indent="0" lvl="0" marL="0" rtl="0" algn="l">
              <a:spcBef>
                <a:spcPts val="0"/>
              </a:spcBef>
              <a:spcAft>
                <a:spcPts val="0"/>
              </a:spcAft>
              <a:buNone/>
            </a:pPr>
            <a:r>
              <a:t/>
            </a:r>
            <a:endParaRPr sz="1200">
              <a:solidFill>
                <a:srgbClr val="111111"/>
              </a:solidFill>
            </a:endParaRPr>
          </a:p>
        </p:txBody>
      </p:sp>
    </p:spTree>
  </p:cSld>
  <p:clrMapOvr>
    <a:masterClrMapping/>
  </p:clrMapOvr>
</p:notes>
</file>

<file path=ppt/notesSlides/notesSlide14.xml><?xml version="1.0" encoding="utf-8"?>
<p:notes xmlns:a="http://schemas.openxmlformats.org/drawingml/2006/main" xmlns:r="http://schemas.openxmlformats.org/officeDocument/2006/relationships" xmlns:mc="http://schemas.openxmlformats.org/markup-compatibility/2006" xmlns:mv="urn:schemas-microsoft-com:mac:vml" xmlns:p="http://schemas.openxmlformats.org/presentationml/2006/main" xmlns:c="http://schemas.openxmlformats.org/drawingml/2006/chart" xmlns:dgm="http://schemas.openxmlformats.org/drawingml/2006/diagram" xmlns:o="urn:schemas-microsoft-com:office:office" xmlns:v="urn:schemas-microsoft-com:vml" xmlns:pvml="urn:schemas-microsoft-com:office:powerpoint" xmlns:com="http://schemas.openxmlformats.org/drawingml/2006/compatibility" xmlns:p14="http://schemas.microsoft.com/office/powerpoint/2010/main" xmlns:p15="http://schemas.microsoft.com/office/powerpoint/2012/main" xmlns:ahyp="http://schemas.microsoft.com/office/drawing/2018/hyperlinkcolor" showMasterPhAnim="0" showMasterSp="0">
  <p:cSld>
    <p:spTree>
      <p:nvGrpSpPr>
        <p:cNvPr id="179" name="Shape 179"/>
        <p:cNvGrpSpPr/>
        <p:nvPr/>
      </p:nvGrpSpPr>
      <p:grpSpPr>
        <a:xfrm>
          <a:off x="0" y="0"/>
          <a:ext cx="0" cy="0"/>
          <a:chOff x="0" y="0"/>
          <a:chExt cx="0" cy="0"/>
        </a:xfrm>
      </p:grpSpPr>
      <p:sp>
        <p:nvSpPr>
          <p:cNvPr id="180" name="Google Shape;180;g1c7bf4842ea_0_32:notes"/>
          <p:cNvSpPr/>
          <p:nvPr>
            <p:ph idx="2" type="sldImg"/>
          </p:nvPr>
        </p:nvSpPr>
        <p:spPr>
          <a:xfrm>
            <a:off x="381300" y="685800"/>
            <a:ext cx="6096000" cy="3429000"/>
          </a:xfrm>
          <a:custGeom>
            <a:rect b="b" l="l" r="r" t="t"/>
            <a:pathLst>
              <a:path extrusionOk="0" h="120000" w="120000">
                <a:moveTo>
                  <a:pt x="0" y="0"/>
                </a:moveTo>
                <a:lnTo>
                  <a:pt x="120000" y="0"/>
                </a:lnTo>
                <a:lnTo>
                  <a:pt x="120000" y="120000"/>
                </a:lnTo>
                <a:lnTo>
                  <a:pt x="0" y="120000"/>
                </a:lnTo>
                <a:close/>
              </a:path>
            </a:pathLst>
          </a:custGeom>
        </p:spPr>
      </p:sp>
      <p:sp>
        <p:nvSpPr>
          <p:cNvPr id="181" name="Google Shape;181;g1c7bf4842ea_0_32:notes"/>
          <p:cNvSpPr txBox="1"/>
          <p:nvPr>
            <p:ph idx="1" type="body"/>
          </p:nvPr>
        </p:nvSpPr>
        <p:spPr>
          <a:xfrm>
            <a:off x="685800" y="4343400"/>
            <a:ext cx="5486400" cy="4114800"/>
          </a:xfrm>
          <a:prstGeom prst="rect">
            <a:avLst/>
          </a:prstGeom>
        </p:spPr>
        <p:txBody>
          <a:bodyPr anchorCtr="0" anchor="t" bIns="91425" lIns="91425" spcFirstLastPara="1" rIns="91425" wrap="square" tIns="91425">
            <a:noAutofit/>
          </a:bodyPr>
          <a:lstStyle/>
          <a:p>
            <a:pPr indent="0" lvl="0" marL="0" rtl="0" algn="l">
              <a:spcBef>
                <a:spcPts val="0"/>
              </a:spcBef>
              <a:spcAft>
                <a:spcPts val="0"/>
              </a:spcAft>
              <a:buNone/>
            </a:pPr>
            <a:r>
              <a:rPr lang="en-GB"/>
              <a:t>With the ageing population continuing to grow the government across the UK and Wales have started to create policy initiatives for including the </a:t>
            </a:r>
            <a:r>
              <a:rPr lang="en-GB"/>
              <a:t>ageing</a:t>
            </a:r>
            <a:r>
              <a:rPr lang="en-GB"/>
              <a:t> population within society especially since the covid-19 pandemic where many individuals became isolated from their friends and family. The welsh government had the strategy for older people which had two phases that ran from 2003 to 2013. </a:t>
            </a:r>
            <a:r>
              <a:rPr lang="en-GB"/>
              <a:t>During</a:t>
            </a:r>
            <a:r>
              <a:rPr lang="en-GB"/>
              <a:t> this time it achieved the following outcomes, free bus passes, free swimming, free prescriptions and a commissioner for older people. The strategy is now in </a:t>
            </a:r>
            <a:r>
              <a:rPr lang="en-GB"/>
              <a:t>its</a:t>
            </a:r>
            <a:r>
              <a:rPr lang="en-GB"/>
              <a:t> third phase and by 2023 it hopes to achieve diversity, social participation, access to information, housing, living in the community, financial inclusion and employment. </a:t>
            </a:r>
            <a:endParaRPr/>
          </a:p>
          <a:p>
            <a:pPr indent="0" lvl="0" marL="0" rtl="0" algn="l">
              <a:spcBef>
                <a:spcPts val="0"/>
              </a:spcBef>
              <a:spcAft>
                <a:spcPts val="0"/>
              </a:spcAft>
              <a:buNone/>
            </a:pPr>
            <a:r>
              <a:rPr lang="en-GB"/>
              <a:t>Age friendly wales is the welsh </a:t>
            </a:r>
            <a:r>
              <a:rPr lang="en-GB"/>
              <a:t>government's</a:t>
            </a:r>
            <a:r>
              <a:rPr lang="en-GB"/>
              <a:t> strategy for an ageing society with three themes which are creating an age friendly wales, prioritising prevention and a rights </a:t>
            </a:r>
            <a:r>
              <a:rPr lang="en-GB"/>
              <a:t>based</a:t>
            </a:r>
            <a:r>
              <a:rPr lang="en-GB"/>
              <a:t> approach. There are more strategies in wales than mentioned on this slide such as Men’s Shed’s, local area </a:t>
            </a:r>
            <a:r>
              <a:rPr lang="en-GB"/>
              <a:t>coordinators</a:t>
            </a:r>
            <a:r>
              <a:rPr lang="en-GB"/>
              <a:t> and connected communities.</a:t>
            </a:r>
            <a:endParaRPr/>
          </a:p>
          <a:p>
            <a:pPr indent="0" lvl="0" marL="0" rtl="0" algn="l">
              <a:spcBef>
                <a:spcPts val="0"/>
              </a:spcBef>
              <a:spcAft>
                <a:spcPts val="0"/>
              </a:spcAft>
              <a:buNone/>
            </a:pPr>
            <a:r>
              <a:rPr lang="en-GB"/>
              <a:t>In England there have also been strategies for helping older individuals back into work and supporting them through this. The DWP created a strategy to support older individuals accessing services online and to become more confident while using technology. It is clear by the amount of </a:t>
            </a:r>
            <a:r>
              <a:rPr lang="en-GB"/>
              <a:t>strategies</a:t>
            </a:r>
            <a:r>
              <a:rPr lang="en-GB"/>
              <a:t> that the government has started to implement ways for ageing and older people to continue to play a role in society and their communities. </a:t>
            </a:r>
            <a:endParaRPr/>
          </a:p>
        </p:txBody>
      </p:sp>
    </p:spTree>
  </p:cSld>
  <p:clrMapOvr>
    <a:masterClrMapping/>
  </p:clrMapOvr>
</p:notes>
</file>

<file path=ppt/notesSlides/notesSlide15.xml><?xml version="1.0" encoding="utf-8"?>
<p:notes xmlns:a="http://schemas.openxmlformats.org/drawingml/2006/main" xmlns:r="http://schemas.openxmlformats.org/officeDocument/2006/relationships" xmlns:mc="http://schemas.openxmlformats.org/markup-compatibility/2006" xmlns:mv="urn:schemas-microsoft-com:mac:vml" xmlns:p="http://schemas.openxmlformats.org/presentationml/2006/main" xmlns:c="http://schemas.openxmlformats.org/drawingml/2006/chart" xmlns:dgm="http://schemas.openxmlformats.org/drawingml/2006/diagram" xmlns:o="urn:schemas-microsoft-com:office:office" xmlns:v="urn:schemas-microsoft-com:vml" xmlns:pvml="urn:schemas-microsoft-com:office:powerpoint" xmlns:com="http://schemas.openxmlformats.org/drawingml/2006/compatibility" xmlns:p14="http://schemas.microsoft.com/office/powerpoint/2010/main" xmlns:p15="http://schemas.microsoft.com/office/powerpoint/2012/main" xmlns:ahyp="http://schemas.microsoft.com/office/drawing/2018/hyperlinkcolor" showMasterPhAnim="0" showMasterSp="0">
  <p:cSld>
    <p:spTree>
      <p:nvGrpSpPr>
        <p:cNvPr id="191" name="Shape 191"/>
        <p:cNvGrpSpPr/>
        <p:nvPr/>
      </p:nvGrpSpPr>
      <p:grpSpPr>
        <a:xfrm>
          <a:off x="0" y="0"/>
          <a:ext cx="0" cy="0"/>
          <a:chOff x="0" y="0"/>
          <a:chExt cx="0" cy="0"/>
        </a:xfrm>
      </p:grpSpPr>
      <p:sp>
        <p:nvSpPr>
          <p:cNvPr id="192" name="Google Shape;192;g1c7bf4842ea_0_47:notes"/>
          <p:cNvSpPr/>
          <p:nvPr>
            <p:ph idx="2" type="sldImg"/>
          </p:nvPr>
        </p:nvSpPr>
        <p:spPr>
          <a:xfrm>
            <a:off x="381300" y="685800"/>
            <a:ext cx="6096000" cy="3429000"/>
          </a:xfrm>
          <a:custGeom>
            <a:rect b="b" l="l" r="r" t="t"/>
            <a:pathLst>
              <a:path extrusionOk="0" h="120000" w="120000">
                <a:moveTo>
                  <a:pt x="0" y="0"/>
                </a:moveTo>
                <a:lnTo>
                  <a:pt x="120000" y="0"/>
                </a:lnTo>
                <a:lnTo>
                  <a:pt x="120000" y="120000"/>
                </a:lnTo>
                <a:lnTo>
                  <a:pt x="0" y="120000"/>
                </a:lnTo>
                <a:close/>
              </a:path>
            </a:pathLst>
          </a:custGeom>
        </p:spPr>
      </p:sp>
      <p:sp>
        <p:nvSpPr>
          <p:cNvPr id="193" name="Google Shape;193;g1c7bf4842ea_0_47:notes"/>
          <p:cNvSpPr txBox="1"/>
          <p:nvPr>
            <p:ph idx="1" type="body"/>
          </p:nvPr>
        </p:nvSpPr>
        <p:spPr>
          <a:xfrm>
            <a:off x="685800" y="4343400"/>
            <a:ext cx="5486400" cy="4114800"/>
          </a:xfrm>
          <a:prstGeom prst="rect">
            <a:avLst/>
          </a:prstGeom>
        </p:spPr>
        <p:txBody>
          <a:bodyPr anchorCtr="0" anchor="t" bIns="91425" lIns="91425" spcFirstLastPara="1" rIns="91425" wrap="square" tIns="91425">
            <a:noAutofit/>
          </a:bodyPr>
          <a:lstStyle/>
          <a:p>
            <a:pPr indent="0" lvl="0" marL="0" rtl="0" algn="l">
              <a:spcBef>
                <a:spcPts val="0"/>
              </a:spcBef>
              <a:spcAft>
                <a:spcPts val="0"/>
              </a:spcAft>
              <a:buNone/>
            </a:pPr>
            <a:r>
              <a:rPr lang="en-GB"/>
              <a:t>To conclude this presentation it is clear from the research carried out that society does not know when they are young, middle aged or old age, there is no clear age that has been chosen by society when an individual becomes old aged. There are many negative attitudes and stereotypes surrounding ageing and older people within society and expectation that they must be frail, vulnerable and mean. The Welsh government are putting together quite a few policy initiatives in order to make communities age friendly and </a:t>
            </a:r>
            <a:r>
              <a:rPr lang="en-GB"/>
              <a:t>accessible</a:t>
            </a:r>
            <a:r>
              <a:rPr lang="en-GB"/>
              <a:t> for all. The government obviously wants to protect our ageing population and it seems like they want to stamp out ageism, but unfortunately until there is more funding available for services such as advocates and citizens advice where individuals can </a:t>
            </a:r>
            <a:r>
              <a:rPr lang="en-GB"/>
              <a:t>receive</a:t>
            </a:r>
            <a:r>
              <a:rPr lang="en-GB"/>
              <a:t> help when they have been treated unfairly then there is always going to be </a:t>
            </a:r>
            <a:r>
              <a:rPr lang="en-GB"/>
              <a:t>ageism</a:t>
            </a:r>
            <a:r>
              <a:rPr lang="en-GB"/>
              <a:t>. It is clear from the research report mentioned in this presentation that the media, advertising and social media have a large part to play in regards to the negative stereotypes continuing. There could be more done within schools to educated young people about ageing and the process and </a:t>
            </a:r>
            <a:r>
              <a:rPr lang="en-GB"/>
              <a:t>encourage young people to reach out the elderly individuals in the community even if only for a cup of tea. It is also clear that the negative stereotypes can have a damaging effect on an individual and until the stereotyping comes to end then there will always be thoughts affected by it.</a:t>
            </a:r>
            <a:endParaRPr/>
          </a:p>
          <a:p>
            <a:pPr indent="0" lvl="0" marL="0" rtl="0" algn="l">
              <a:spcBef>
                <a:spcPts val="0"/>
              </a:spcBef>
              <a:spcAft>
                <a:spcPts val="0"/>
              </a:spcAft>
              <a:buNone/>
            </a:pPr>
            <a:r>
              <a:rPr lang="en-GB"/>
              <a:t>The next couple of slides are going to be my references please feel free to use them to research any of the points I have made today in this presentation.</a:t>
            </a:r>
            <a:endParaRPr/>
          </a:p>
          <a:p>
            <a:pPr indent="0" lvl="0" marL="0" rtl="0" algn="l">
              <a:spcBef>
                <a:spcPts val="0"/>
              </a:spcBef>
              <a:spcAft>
                <a:spcPts val="0"/>
              </a:spcAft>
              <a:buNone/>
            </a:pPr>
            <a:r>
              <a:rPr lang="en-GB"/>
              <a:t>Thank you</a:t>
            </a:r>
            <a:endParaRPr/>
          </a:p>
        </p:txBody>
      </p:sp>
    </p:spTree>
  </p:cSld>
  <p:clrMapOvr>
    <a:masterClrMapping/>
  </p:clrMapOvr>
</p:notes>
</file>

<file path=ppt/notesSlides/notesSlide16.xml><?xml version="1.0" encoding="utf-8"?>
<p:notes xmlns:a="http://schemas.openxmlformats.org/drawingml/2006/main" xmlns:r="http://schemas.openxmlformats.org/officeDocument/2006/relationships" xmlns:mc="http://schemas.openxmlformats.org/markup-compatibility/2006" xmlns:mv="urn:schemas-microsoft-com:mac:vml" xmlns:p="http://schemas.openxmlformats.org/presentationml/2006/main" xmlns:c="http://schemas.openxmlformats.org/drawingml/2006/chart" xmlns:dgm="http://schemas.openxmlformats.org/drawingml/2006/diagram" xmlns:o="urn:schemas-microsoft-com:office:office" xmlns:v="urn:schemas-microsoft-com:vml" xmlns:pvml="urn:schemas-microsoft-com:office:powerpoint" xmlns:com="http://schemas.openxmlformats.org/drawingml/2006/compatibility" xmlns:p14="http://schemas.microsoft.com/office/powerpoint/2010/main" xmlns:p15="http://schemas.microsoft.com/office/powerpoint/2012/main" xmlns:ahyp="http://schemas.microsoft.com/office/drawing/2018/hyperlinkcolor" showMasterPhAnim="0" showMasterSp="0">
  <p:cSld>
    <p:spTree>
      <p:nvGrpSpPr>
        <p:cNvPr id="205" name="Shape 205"/>
        <p:cNvGrpSpPr/>
        <p:nvPr/>
      </p:nvGrpSpPr>
      <p:grpSpPr>
        <a:xfrm>
          <a:off x="0" y="0"/>
          <a:ext cx="0" cy="0"/>
          <a:chOff x="0" y="0"/>
          <a:chExt cx="0" cy="0"/>
        </a:xfrm>
      </p:grpSpPr>
      <p:sp>
        <p:nvSpPr>
          <p:cNvPr id="206" name="Google Shape;206;g1c7bf4842ea_0_52:notes"/>
          <p:cNvSpPr/>
          <p:nvPr>
            <p:ph idx="2" type="sldImg"/>
          </p:nvPr>
        </p:nvSpPr>
        <p:spPr>
          <a:xfrm>
            <a:off x="381300" y="685800"/>
            <a:ext cx="6096000" cy="3429000"/>
          </a:xfrm>
          <a:custGeom>
            <a:rect b="b" l="l" r="r" t="t"/>
            <a:pathLst>
              <a:path extrusionOk="0" h="120000" w="120000">
                <a:moveTo>
                  <a:pt x="0" y="0"/>
                </a:moveTo>
                <a:lnTo>
                  <a:pt x="120000" y="0"/>
                </a:lnTo>
                <a:lnTo>
                  <a:pt x="120000" y="120000"/>
                </a:lnTo>
                <a:lnTo>
                  <a:pt x="0" y="120000"/>
                </a:lnTo>
                <a:close/>
              </a:path>
            </a:pathLst>
          </a:custGeom>
        </p:spPr>
      </p:sp>
      <p:sp>
        <p:nvSpPr>
          <p:cNvPr id="207" name="Google Shape;207;g1c7bf4842ea_0_52:notes"/>
          <p:cNvSpPr txBox="1"/>
          <p:nvPr>
            <p:ph idx="1" type="body"/>
          </p:nvPr>
        </p:nvSpPr>
        <p:spPr>
          <a:xfrm>
            <a:off x="685800" y="4343400"/>
            <a:ext cx="5486400" cy="4114800"/>
          </a:xfrm>
          <a:prstGeom prst="rect">
            <a:avLst/>
          </a:prstGeom>
        </p:spPr>
        <p:txBody>
          <a:bodyPr anchorCtr="0" anchor="t" bIns="91425" lIns="91425" spcFirstLastPara="1" rIns="91425" wrap="square" tIns="91425">
            <a:noAutofit/>
          </a:bodyPr>
          <a:lstStyle/>
          <a:p>
            <a:pPr indent="0" lvl="0" marL="0" rtl="0" algn="l">
              <a:spcBef>
                <a:spcPts val="0"/>
              </a:spcBef>
              <a:spcAft>
                <a:spcPts val="0"/>
              </a:spcAft>
              <a:buNone/>
            </a:pPr>
            <a:r>
              <a:t/>
            </a:r>
            <a:endParaRPr/>
          </a:p>
        </p:txBody>
      </p:sp>
    </p:spTree>
  </p:cSld>
  <p:clrMapOvr>
    <a:masterClrMapping/>
  </p:clrMapOvr>
</p:notes>
</file>

<file path=ppt/notesSlides/notesSlide17.xml><?xml version="1.0" encoding="utf-8"?>
<p:notes xmlns:a="http://schemas.openxmlformats.org/drawingml/2006/main" xmlns:r="http://schemas.openxmlformats.org/officeDocument/2006/relationships" xmlns:mc="http://schemas.openxmlformats.org/markup-compatibility/2006" xmlns:mv="urn:schemas-microsoft-com:mac:vml" xmlns:p="http://schemas.openxmlformats.org/presentationml/2006/main" xmlns:c="http://schemas.openxmlformats.org/drawingml/2006/chart" xmlns:dgm="http://schemas.openxmlformats.org/drawingml/2006/diagram" xmlns:o="urn:schemas-microsoft-com:office:office" xmlns:v="urn:schemas-microsoft-com:vml" xmlns:pvml="urn:schemas-microsoft-com:office:powerpoint" xmlns:com="http://schemas.openxmlformats.org/drawingml/2006/compatibility" xmlns:p14="http://schemas.microsoft.com/office/powerpoint/2010/main" xmlns:p15="http://schemas.microsoft.com/office/powerpoint/2012/main" xmlns:ahyp="http://schemas.microsoft.com/office/drawing/2018/hyperlinkcolor" showMasterPhAnim="0" showMasterSp="0">
  <p:cSld>
    <p:spTree>
      <p:nvGrpSpPr>
        <p:cNvPr id="211" name="Shape 211"/>
        <p:cNvGrpSpPr/>
        <p:nvPr/>
      </p:nvGrpSpPr>
      <p:grpSpPr>
        <a:xfrm>
          <a:off x="0" y="0"/>
          <a:ext cx="0" cy="0"/>
          <a:chOff x="0" y="0"/>
          <a:chExt cx="0" cy="0"/>
        </a:xfrm>
      </p:grpSpPr>
      <p:sp>
        <p:nvSpPr>
          <p:cNvPr id="212" name="Google Shape;212;g215f259610c_0_0:notes"/>
          <p:cNvSpPr/>
          <p:nvPr>
            <p:ph idx="2" type="sldImg"/>
          </p:nvPr>
        </p:nvSpPr>
        <p:spPr>
          <a:xfrm>
            <a:off x="381300" y="685800"/>
            <a:ext cx="6096000" cy="3429000"/>
          </a:xfrm>
          <a:custGeom>
            <a:rect b="b" l="l" r="r" t="t"/>
            <a:pathLst>
              <a:path extrusionOk="0" h="120000" w="120000">
                <a:moveTo>
                  <a:pt x="0" y="0"/>
                </a:moveTo>
                <a:lnTo>
                  <a:pt x="120000" y="0"/>
                </a:lnTo>
                <a:lnTo>
                  <a:pt x="120000" y="120000"/>
                </a:lnTo>
                <a:lnTo>
                  <a:pt x="0" y="120000"/>
                </a:lnTo>
                <a:close/>
              </a:path>
            </a:pathLst>
          </a:custGeom>
        </p:spPr>
      </p:sp>
      <p:sp>
        <p:nvSpPr>
          <p:cNvPr id="213" name="Google Shape;213;g215f259610c_0_0:notes"/>
          <p:cNvSpPr txBox="1"/>
          <p:nvPr>
            <p:ph idx="1" type="body"/>
          </p:nvPr>
        </p:nvSpPr>
        <p:spPr>
          <a:xfrm>
            <a:off x="685800" y="4343400"/>
            <a:ext cx="5486400" cy="4114800"/>
          </a:xfrm>
          <a:prstGeom prst="rect">
            <a:avLst/>
          </a:prstGeom>
        </p:spPr>
        <p:txBody>
          <a:bodyPr anchorCtr="0" anchor="t" bIns="91425" lIns="91425" spcFirstLastPara="1" rIns="91425" wrap="square" tIns="91425">
            <a:noAutofit/>
          </a:bodyPr>
          <a:lstStyle/>
          <a:p>
            <a:pPr indent="0" lvl="0" marL="0" rtl="0" algn="l">
              <a:spcBef>
                <a:spcPts val="0"/>
              </a:spcBef>
              <a:spcAft>
                <a:spcPts val="0"/>
              </a:spcAft>
              <a:buNone/>
            </a:pPr>
            <a:r>
              <a:t/>
            </a:r>
            <a:endParaRPr/>
          </a:p>
        </p:txBody>
      </p:sp>
    </p:spTree>
  </p:cSld>
  <p:clrMapOvr>
    <a:masterClrMapping/>
  </p:clrMapOvr>
</p:notes>
</file>

<file path=ppt/notesSlides/notesSlide18.xml><?xml version="1.0" encoding="utf-8"?>
<p:notes xmlns:a="http://schemas.openxmlformats.org/drawingml/2006/main" xmlns:r="http://schemas.openxmlformats.org/officeDocument/2006/relationships" xmlns:mc="http://schemas.openxmlformats.org/markup-compatibility/2006" xmlns:mv="urn:schemas-microsoft-com:mac:vml" xmlns:p="http://schemas.openxmlformats.org/presentationml/2006/main" xmlns:c="http://schemas.openxmlformats.org/drawingml/2006/chart" xmlns:dgm="http://schemas.openxmlformats.org/drawingml/2006/diagram" xmlns:o="urn:schemas-microsoft-com:office:office" xmlns:v="urn:schemas-microsoft-com:vml" xmlns:pvml="urn:schemas-microsoft-com:office:powerpoint" xmlns:com="http://schemas.openxmlformats.org/drawingml/2006/compatibility" xmlns:p14="http://schemas.microsoft.com/office/powerpoint/2010/main" xmlns:p15="http://schemas.microsoft.com/office/powerpoint/2012/main" xmlns:ahyp="http://schemas.microsoft.com/office/drawing/2018/hyperlinkcolor" showMasterPhAnim="0" showMasterSp="0">
  <p:cSld>
    <p:spTree>
      <p:nvGrpSpPr>
        <p:cNvPr id="216" name="Shape 216"/>
        <p:cNvGrpSpPr/>
        <p:nvPr/>
      </p:nvGrpSpPr>
      <p:grpSpPr>
        <a:xfrm>
          <a:off x="0" y="0"/>
          <a:ext cx="0" cy="0"/>
          <a:chOff x="0" y="0"/>
          <a:chExt cx="0" cy="0"/>
        </a:xfrm>
      </p:grpSpPr>
      <p:sp>
        <p:nvSpPr>
          <p:cNvPr id="217" name="Google Shape;217;g215f259610c_0_20:notes"/>
          <p:cNvSpPr/>
          <p:nvPr>
            <p:ph idx="2" type="sldImg"/>
          </p:nvPr>
        </p:nvSpPr>
        <p:spPr>
          <a:xfrm>
            <a:off x="381300" y="685800"/>
            <a:ext cx="6096000" cy="3429000"/>
          </a:xfrm>
          <a:custGeom>
            <a:rect b="b" l="l" r="r" t="t"/>
            <a:pathLst>
              <a:path extrusionOk="0" h="120000" w="120000">
                <a:moveTo>
                  <a:pt x="0" y="0"/>
                </a:moveTo>
                <a:lnTo>
                  <a:pt x="120000" y="0"/>
                </a:lnTo>
                <a:lnTo>
                  <a:pt x="120000" y="120000"/>
                </a:lnTo>
                <a:lnTo>
                  <a:pt x="0" y="120000"/>
                </a:lnTo>
                <a:close/>
              </a:path>
            </a:pathLst>
          </a:custGeom>
        </p:spPr>
      </p:sp>
      <p:sp>
        <p:nvSpPr>
          <p:cNvPr id="218" name="Google Shape;218;g215f259610c_0_20:notes"/>
          <p:cNvSpPr txBox="1"/>
          <p:nvPr>
            <p:ph idx="1" type="body"/>
          </p:nvPr>
        </p:nvSpPr>
        <p:spPr>
          <a:xfrm>
            <a:off x="685800" y="4343400"/>
            <a:ext cx="5486400" cy="4114800"/>
          </a:xfrm>
          <a:prstGeom prst="rect">
            <a:avLst/>
          </a:prstGeom>
        </p:spPr>
        <p:txBody>
          <a:bodyPr anchorCtr="0" anchor="t" bIns="91425" lIns="91425" spcFirstLastPara="1" rIns="91425" wrap="square" tIns="91425">
            <a:noAutofit/>
          </a:bodyPr>
          <a:lstStyle/>
          <a:p>
            <a:pPr indent="0" lvl="0" marL="0" rtl="0" algn="l">
              <a:spcBef>
                <a:spcPts val="0"/>
              </a:spcBef>
              <a:spcAft>
                <a:spcPts val="0"/>
              </a:spcAft>
              <a:buNone/>
            </a:pPr>
            <a:r>
              <a:t/>
            </a:r>
            <a:endParaRPr/>
          </a:p>
        </p:txBody>
      </p:sp>
    </p:spTree>
  </p:cSld>
  <p:clrMapOvr>
    <a:masterClrMapping/>
  </p:clrMapOvr>
</p:notes>
</file>

<file path=ppt/notesSlides/notesSlide19.xml><?xml version="1.0" encoding="utf-8"?>
<p:notes xmlns:a="http://schemas.openxmlformats.org/drawingml/2006/main" xmlns:r="http://schemas.openxmlformats.org/officeDocument/2006/relationships" xmlns:mc="http://schemas.openxmlformats.org/markup-compatibility/2006" xmlns:mv="urn:schemas-microsoft-com:mac:vml" xmlns:p="http://schemas.openxmlformats.org/presentationml/2006/main" xmlns:c="http://schemas.openxmlformats.org/drawingml/2006/chart" xmlns:dgm="http://schemas.openxmlformats.org/drawingml/2006/diagram" xmlns:o="urn:schemas-microsoft-com:office:office" xmlns:v="urn:schemas-microsoft-com:vml" xmlns:pvml="urn:schemas-microsoft-com:office:powerpoint" xmlns:com="http://schemas.openxmlformats.org/drawingml/2006/compatibility" xmlns:p14="http://schemas.microsoft.com/office/powerpoint/2010/main" xmlns:p15="http://schemas.microsoft.com/office/powerpoint/2012/main" xmlns:ahyp="http://schemas.microsoft.com/office/drawing/2018/hyperlinkcolor" showMasterPhAnim="0" showMasterSp="0">
  <p:cSld>
    <p:spTree>
      <p:nvGrpSpPr>
        <p:cNvPr id="221" name="Shape 221"/>
        <p:cNvGrpSpPr/>
        <p:nvPr/>
      </p:nvGrpSpPr>
      <p:grpSpPr>
        <a:xfrm>
          <a:off x="0" y="0"/>
          <a:ext cx="0" cy="0"/>
          <a:chOff x="0" y="0"/>
          <a:chExt cx="0" cy="0"/>
        </a:xfrm>
      </p:grpSpPr>
      <p:sp>
        <p:nvSpPr>
          <p:cNvPr id="222" name="Google Shape;222;g215f259610c_0_35:notes"/>
          <p:cNvSpPr/>
          <p:nvPr>
            <p:ph idx="2" type="sldImg"/>
          </p:nvPr>
        </p:nvSpPr>
        <p:spPr>
          <a:xfrm>
            <a:off x="381300" y="685800"/>
            <a:ext cx="6096000" cy="3429000"/>
          </a:xfrm>
          <a:custGeom>
            <a:rect b="b" l="l" r="r" t="t"/>
            <a:pathLst>
              <a:path extrusionOk="0" h="120000" w="120000">
                <a:moveTo>
                  <a:pt x="0" y="0"/>
                </a:moveTo>
                <a:lnTo>
                  <a:pt x="120000" y="0"/>
                </a:lnTo>
                <a:lnTo>
                  <a:pt x="120000" y="120000"/>
                </a:lnTo>
                <a:lnTo>
                  <a:pt x="0" y="120000"/>
                </a:lnTo>
                <a:close/>
              </a:path>
            </a:pathLst>
          </a:custGeom>
        </p:spPr>
      </p:sp>
      <p:sp>
        <p:nvSpPr>
          <p:cNvPr id="223" name="Google Shape;223;g215f259610c_0_35:notes"/>
          <p:cNvSpPr txBox="1"/>
          <p:nvPr>
            <p:ph idx="1" type="body"/>
          </p:nvPr>
        </p:nvSpPr>
        <p:spPr>
          <a:xfrm>
            <a:off x="685800" y="4343400"/>
            <a:ext cx="5486400" cy="4114800"/>
          </a:xfrm>
          <a:prstGeom prst="rect">
            <a:avLst/>
          </a:prstGeom>
        </p:spPr>
        <p:txBody>
          <a:bodyPr anchorCtr="0" anchor="t" bIns="91425" lIns="91425" spcFirstLastPara="1" rIns="91425" wrap="square" tIns="91425">
            <a:noAutofit/>
          </a:bodyPr>
          <a:lstStyle/>
          <a:p>
            <a:pPr indent="0" lvl="0" marL="0" rtl="0" algn="l">
              <a:spcBef>
                <a:spcPts val="0"/>
              </a:spcBef>
              <a:spcAft>
                <a:spcPts val="0"/>
              </a:spcAft>
              <a:buNone/>
            </a:pPr>
            <a:r>
              <a:t/>
            </a:r>
            <a:endParaRPr/>
          </a:p>
        </p:txBody>
      </p:sp>
    </p:spTree>
  </p:cSld>
  <p:clrMapOvr>
    <a:masterClrMapping/>
  </p:clrMapOvr>
</p:notes>
</file>

<file path=ppt/slideLayouts/_rels/slideLayout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8.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9.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0.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slideLayout1.xml><?xml version="1.0" encoding="utf-8"?>
<p:sldLayout xmlns:a="http://schemas.openxmlformats.org/drawingml/2006/main" xmlns:r="http://schemas.openxmlformats.org/officeDocument/2006/relationships" xmlns:mc="http://schemas.openxmlformats.org/markup-compatibility/2006" xmlns:mv="urn:schemas-microsoft-com:mac:vml" xmlns:p="http://schemas.openxmlformats.org/presentationml/2006/main" xmlns:c="http://schemas.openxmlformats.org/drawingml/2006/chart" xmlns:dgm="http://schemas.openxmlformats.org/drawingml/2006/diagram" xmlns:o="urn:schemas-microsoft-com:office:office" xmlns:v="urn:schemas-microsoft-com:vml" xmlns:pvml="urn:schemas-microsoft-com:office:powerpoint" xmlns:com="http://schemas.openxmlformats.org/drawingml/2006/compatibility" xmlns:p14="http://schemas.microsoft.com/office/powerpoint/2010/main" xmlns:p15="http://schemas.microsoft.com/office/powerpoint/2012/main" xmlns:ahyp="http://schemas.microsoft.com/office/drawing/2018/hyperlinkcolor" matchingName="Title slide" type="title">
  <p:cSld name="TITLE">
    <p:spTree>
      <p:nvGrpSpPr>
        <p:cNvPr id="9" name="Shape 9"/>
        <p:cNvGrpSpPr/>
        <p:nvPr/>
      </p:nvGrpSpPr>
      <p:grpSpPr>
        <a:xfrm>
          <a:off x="0" y="0"/>
          <a:ext cx="0" cy="0"/>
          <a:chOff x="0" y="0"/>
          <a:chExt cx="0" cy="0"/>
        </a:xfrm>
      </p:grpSpPr>
      <p:sp>
        <p:nvSpPr>
          <p:cNvPr id="10" name="Google Shape;10;p2"/>
          <p:cNvSpPr txBox="1"/>
          <p:nvPr>
            <p:ph type="ctrTitle"/>
          </p:nvPr>
        </p:nvSpPr>
        <p:spPr>
          <a:xfrm>
            <a:off x="311708" y="744575"/>
            <a:ext cx="8520600" cy="2052600"/>
          </a:xfrm>
          <a:prstGeom prst="rect">
            <a:avLst/>
          </a:prstGeom>
        </p:spPr>
        <p:txBody>
          <a:bodyPr anchorCtr="0" anchor="b" bIns="91425" lIns="91425" spcFirstLastPara="1" rIns="91425" wrap="square" tIns="91425">
            <a:normAutofit/>
          </a:bodyPr>
          <a:lstStyle>
            <a:lvl1pPr lvl="0" algn="ctr">
              <a:spcBef>
                <a:spcPts val="0"/>
              </a:spcBef>
              <a:spcAft>
                <a:spcPts val="0"/>
              </a:spcAft>
              <a:buSzPts val="5200"/>
              <a:buNone/>
              <a:defRPr sz="5200"/>
            </a:lvl1pPr>
            <a:lvl2pPr lvl="1" algn="ctr">
              <a:spcBef>
                <a:spcPts val="0"/>
              </a:spcBef>
              <a:spcAft>
                <a:spcPts val="0"/>
              </a:spcAft>
              <a:buSzPts val="5200"/>
              <a:buNone/>
              <a:defRPr sz="5200"/>
            </a:lvl2pPr>
            <a:lvl3pPr lvl="2" algn="ctr">
              <a:spcBef>
                <a:spcPts val="0"/>
              </a:spcBef>
              <a:spcAft>
                <a:spcPts val="0"/>
              </a:spcAft>
              <a:buSzPts val="5200"/>
              <a:buNone/>
              <a:defRPr sz="5200"/>
            </a:lvl3pPr>
            <a:lvl4pPr lvl="3" algn="ctr">
              <a:spcBef>
                <a:spcPts val="0"/>
              </a:spcBef>
              <a:spcAft>
                <a:spcPts val="0"/>
              </a:spcAft>
              <a:buSzPts val="5200"/>
              <a:buNone/>
              <a:defRPr sz="5200"/>
            </a:lvl4pPr>
            <a:lvl5pPr lvl="4" algn="ctr">
              <a:spcBef>
                <a:spcPts val="0"/>
              </a:spcBef>
              <a:spcAft>
                <a:spcPts val="0"/>
              </a:spcAft>
              <a:buSzPts val="5200"/>
              <a:buNone/>
              <a:defRPr sz="5200"/>
            </a:lvl5pPr>
            <a:lvl6pPr lvl="5" algn="ctr">
              <a:spcBef>
                <a:spcPts val="0"/>
              </a:spcBef>
              <a:spcAft>
                <a:spcPts val="0"/>
              </a:spcAft>
              <a:buSzPts val="5200"/>
              <a:buNone/>
              <a:defRPr sz="5200"/>
            </a:lvl6pPr>
            <a:lvl7pPr lvl="6" algn="ctr">
              <a:spcBef>
                <a:spcPts val="0"/>
              </a:spcBef>
              <a:spcAft>
                <a:spcPts val="0"/>
              </a:spcAft>
              <a:buSzPts val="5200"/>
              <a:buNone/>
              <a:defRPr sz="5200"/>
            </a:lvl7pPr>
            <a:lvl8pPr lvl="7" algn="ctr">
              <a:spcBef>
                <a:spcPts val="0"/>
              </a:spcBef>
              <a:spcAft>
                <a:spcPts val="0"/>
              </a:spcAft>
              <a:buSzPts val="5200"/>
              <a:buNone/>
              <a:defRPr sz="5200"/>
            </a:lvl8pPr>
            <a:lvl9pPr lvl="8" algn="ctr">
              <a:spcBef>
                <a:spcPts val="0"/>
              </a:spcBef>
              <a:spcAft>
                <a:spcPts val="0"/>
              </a:spcAft>
              <a:buSzPts val="5200"/>
              <a:buNone/>
              <a:defRPr sz="5200"/>
            </a:lvl9pPr>
          </a:lstStyle>
          <a:p/>
        </p:txBody>
      </p:sp>
      <p:sp>
        <p:nvSpPr>
          <p:cNvPr id="11" name="Google Shape;11;p2"/>
          <p:cNvSpPr txBox="1"/>
          <p:nvPr>
            <p:ph idx="1" type="subTitle"/>
          </p:nvPr>
        </p:nvSpPr>
        <p:spPr>
          <a:xfrm>
            <a:off x="311700" y="2834125"/>
            <a:ext cx="8520600" cy="792600"/>
          </a:xfrm>
          <a:prstGeom prst="rect">
            <a:avLst/>
          </a:prstGeom>
        </p:spPr>
        <p:txBody>
          <a:bodyPr anchorCtr="0" anchor="t" bIns="91425" lIns="91425" spcFirstLastPara="1" rIns="91425" wrap="square" tIns="91425">
            <a:normAutofit/>
          </a:bodyPr>
          <a:lstStyle>
            <a:lvl1pPr lvl="0" algn="ctr">
              <a:lnSpc>
                <a:spcPct val="100000"/>
              </a:lnSpc>
              <a:spcBef>
                <a:spcPts val="0"/>
              </a:spcBef>
              <a:spcAft>
                <a:spcPts val="0"/>
              </a:spcAft>
              <a:buSzPts val="2800"/>
              <a:buNone/>
              <a:defRPr sz="2800"/>
            </a:lvl1pPr>
            <a:lvl2pPr lvl="1" algn="ctr">
              <a:lnSpc>
                <a:spcPct val="100000"/>
              </a:lnSpc>
              <a:spcBef>
                <a:spcPts val="0"/>
              </a:spcBef>
              <a:spcAft>
                <a:spcPts val="0"/>
              </a:spcAft>
              <a:buSzPts val="2800"/>
              <a:buNone/>
              <a:defRPr sz="2800"/>
            </a:lvl2pPr>
            <a:lvl3pPr lvl="2" algn="ctr">
              <a:lnSpc>
                <a:spcPct val="100000"/>
              </a:lnSpc>
              <a:spcBef>
                <a:spcPts val="0"/>
              </a:spcBef>
              <a:spcAft>
                <a:spcPts val="0"/>
              </a:spcAft>
              <a:buSzPts val="2800"/>
              <a:buNone/>
              <a:defRPr sz="2800"/>
            </a:lvl3pPr>
            <a:lvl4pPr lvl="3" algn="ctr">
              <a:lnSpc>
                <a:spcPct val="100000"/>
              </a:lnSpc>
              <a:spcBef>
                <a:spcPts val="0"/>
              </a:spcBef>
              <a:spcAft>
                <a:spcPts val="0"/>
              </a:spcAft>
              <a:buSzPts val="2800"/>
              <a:buNone/>
              <a:defRPr sz="2800"/>
            </a:lvl4pPr>
            <a:lvl5pPr lvl="4" algn="ctr">
              <a:lnSpc>
                <a:spcPct val="100000"/>
              </a:lnSpc>
              <a:spcBef>
                <a:spcPts val="0"/>
              </a:spcBef>
              <a:spcAft>
                <a:spcPts val="0"/>
              </a:spcAft>
              <a:buSzPts val="2800"/>
              <a:buNone/>
              <a:defRPr sz="2800"/>
            </a:lvl5pPr>
            <a:lvl6pPr lvl="5" algn="ctr">
              <a:lnSpc>
                <a:spcPct val="100000"/>
              </a:lnSpc>
              <a:spcBef>
                <a:spcPts val="0"/>
              </a:spcBef>
              <a:spcAft>
                <a:spcPts val="0"/>
              </a:spcAft>
              <a:buSzPts val="2800"/>
              <a:buNone/>
              <a:defRPr sz="2800"/>
            </a:lvl6pPr>
            <a:lvl7pPr lvl="6" algn="ctr">
              <a:lnSpc>
                <a:spcPct val="100000"/>
              </a:lnSpc>
              <a:spcBef>
                <a:spcPts val="0"/>
              </a:spcBef>
              <a:spcAft>
                <a:spcPts val="0"/>
              </a:spcAft>
              <a:buSzPts val="2800"/>
              <a:buNone/>
              <a:defRPr sz="2800"/>
            </a:lvl7pPr>
            <a:lvl8pPr lvl="7" algn="ctr">
              <a:lnSpc>
                <a:spcPct val="100000"/>
              </a:lnSpc>
              <a:spcBef>
                <a:spcPts val="0"/>
              </a:spcBef>
              <a:spcAft>
                <a:spcPts val="0"/>
              </a:spcAft>
              <a:buSzPts val="2800"/>
              <a:buNone/>
              <a:defRPr sz="2800"/>
            </a:lvl8pPr>
            <a:lvl9pPr lvl="8" algn="ctr">
              <a:lnSpc>
                <a:spcPct val="100000"/>
              </a:lnSpc>
              <a:spcBef>
                <a:spcPts val="0"/>
              </a:spcBef>
              <a:spcAft>
                <a:spcPts val="0"/>
              </a:spcAft>
              <a:buSzPts val="2800"/>
              <a:buNone/>
              <a:defRPr sz="2800"/>
            </a:lvl9pPr>
          </a:lstStyle>
          <a:p/>
        </p:txBody>
      </p:sp>
      <p:sp>
        <p:nvSpPr>
          <p:cNvPr id="12" name="Google Shape;12;p2"/>
          <p:cNvSpPr txBox="1"/>
          <p:nvPr>
            <p:ph idx="12" type="sldNum"/>
          </p:nvPr>
        </p:nvSpPr>
        <p:spPr>
          <a:xfrm>
            <a:off x="8472458" y="4663217"/>
            <a:ext cx="548700" cy="393600"/>
          </a:xfrm>
          <a:prstGeom prst="rect">
            <a:avLst/>
          </a:prstGeom>
        </p:spPr>
        <p:txBody>
          <a:bodyPr anchorCtr="0" anchor="ctr" bIns="91425" lIns="91425" spcFirstLastPara="1" rIns="91425" wrap="square" tIns="91425">
            <a:normAutofit/>
          </a:bodyPr>
          <a:lstStyle>
            <a:lvl1pPr lvl="0">
              <a:buNone/>
              <a:defRPr/>
            </a:lvl1pPr>
            <a:lvl2pPr lvl="1">
              <a:buNone/>
              <a:defRPr/>
            </a:lvl2pPr>
            <a:lvl3pPr lvl="2">
              <a:buNone/>
              <a:defRPr/>
            </a:lvl3pPr>
            <a:lvl4pPr lvl="3">
              <a:buNone/>
              <a:defRPr/>
            </a:lvl4pPr>
            <a:lvl5pPr lvl="4">
              <a:buNone/>
              <a:defRPr/>
            </a:lvl5pPr>
            <a:lvl6pPr lvl="5">
              <a:buNone/>
              <a:defRPr/>
            </a:lvl6pPr>
            <a:lvl7pPr lvl="6">
              <a:buNone/>
              <a:defRPr/>
            </a:lvl7pPr>
            <a:lvl8pPr lvl="7">
              <a:buNone/>
              <a:defRPr/>
            </a:lvl8pPr>
            <a:lvl9pPr lvl="8">
              <a:buNone/>
              <a:defRPr/>
            </a:lvl9pPr>
          </a:lstStyle>
          <a:p>
            <a:pPr indent="0" lvl="0" marL="0" rtl="0" algn="r">
              <a:spcBef>
                <a:spcPts val="0"/>
              </a:spcBef>
              <a:spcAft>
                <a:spcPts val="0"/>
              </a:spcAft>
              <a:buNone/>
            </a:pPr>
            <a:fld id="{00000000-1234-1234-1234-123412341234}" type="slidenum">
              <a:rPr lang="en-GB"/>
              <a:t>‹#›</a:t>
            </a:fld>
            <a:endParaRPr/>
          </a:p>
        </p:txBody>
      </p:sp>
    </p:spTree>
  </p:cSld>
  <p:clrMapOvr>
    <a:masterClrMapping/>
  </p:clrMapOvr>
</p:sldLayout>
</file>

<file path=ppt/slideLayouts/slideLayout2.xml><?xml version="1.0" encoding="utf-8"?>
<p:sldLayout xmlns:a="http://schemas.openxmlformats.org/drawingml/2006/main" xmlns:r="http://schemas.openxmlformats.org/officeDocument/2006/relationships" xmlns:mc="http://schemas.openxmlformats.org/markup-compatibility/2006" xmlns:mv="urn:schemas-microsoft-com:mac:vml" xmlns:p="http://schemas.openxmlformats.org/presentationml/2006/main" xmlns:c="http://schemas.openxmlformats.org/drawingml/2006/chart" xmlns:dgm="http://schemas.openxmlformats.org/drawingml/2006/diagram" xmlns:o="urn:schemas-microsoft-com:office:office" xmlns:v="urn:schemas-microsoft-com:vml" xmlns:pvml="urn:schemas-microsoft-com:office:powerpoint" xmlns:com="http://schemas.openxmlformats.org/drawingml/2006/compatibility" xmlns:p14="http://schemas.microsoft.com/office/powerpoint/2010/main" xmlns:p15="http://schemas.microsoft.com/office/powerpoint/2012/main" xmlns:ahyp="http://schemas.microsoft.com/office/drawing/2018/hyperlinkcolor" matchingName="Section header" type="secHead">
  <p:cSld name="SECTION_HEADER">
    <p:spTree>
      <p:nvGrpSpPr>
        <p:cNvPr id="13" name="Shape 13"/>
        <p:cNvGrpSpPr/>
        <p:nvPr/>
      </p:nvGrpSpPr>
      <p:grpSpPr>
        <a:xfrm>
          <a:off x="0" y="0"/>
          <a:ext cx="0" cy="0"/>
          <a:chOff x="0" y="0"/>
          <a:chExt cx="0" cy="0"/>
        </a:xfrm>
      </p:grpSpPr>
      <p:sp>
        <p:nvSpPr>
          <p:cNvPr id="14" name="Google Shape;14;p3"/>
          <p:cNvSpPr txBox="1"/>
          <p:nvPr>
            <p:ph type="title"/>
          </p:nvPr>
        </p:nvSpPr>
        <p:spPr>
          <a:xfrm>
            <a:off x="311700" y="2150850"/>
            <a:ext cx="8520600" cy="841800"/>
          </a:xfrm>
          <a:prstGeom prst="rect">
            <a:avLst/>
          </a:prstGeom>
        </p:spPr>
        <p:txBody>
          <a:bodyPr anchorCtr="0" anchor="ctr" bIns="91425" lIns="91425" spcFirstLastPara="1" rIns="91425" wrap="square" tIns="91425">
            <a:normAutofit/>
          </a:bodyPr>
          <a:lstStyle>
            <a:lvl1pPr lvl="0" algn="ctr">
              <a:spcBef>
                <a:spcPts val="0"/>
              </a:spcBef>
              <a:spcAft>
                <a:spcPts val="0"/>
              </a:spcAft>
              <a:buSzPts val="3600"/>
              <a:buNone/>
              <a:defRPr sz="3600"/>
            </a:lvl1pPr>
            <a:lvl2pPr lvl="1" algn="ctr">
              <a:spcBef>
                <a:spcPts val="0"/>
              </a:spcBef>
              <a:spcAft>
                <a:spcPts val="0"/>
              </a:spcAft>
              <a:buSzPts val="3600"/>
              <a:buNone/>
              <a:defRPr sz="3600"/>
            </a:lvl2pPr>
            <a:lvl3pPr lvl="2" algn="ctr">
              <a:spcBef>
                <a:spcPts val="0"/>
              </a:spcBef>
              <a:spcAft>
                <a:spcPts val="0"/>
              </a:spcAft>
              <a:buSzPts val="3600"/>
              <a:buNone/>
              <a:defRPr sz="3600"/>
            </a:lvl3pPr>
            <a:lvl4pPr lvl="3" algn="ctr">
              <a:spcBef>
                <a:spcPts val="0"/>
              </a:spcBef>
              <a:spcAft>
                <a:spcPts val="0"/>
              </a:spcAft>
              <a:buSzPts val="3600"/>
              <a:buNone/>
              <a:defRPr sz="3600"/>
            </a:lvl4pPr>
            <a:lvl5pPr lvl="4" algn="ctr">
              <a:spcBef>
                <a:spcPts val="0"/>
              </a:spcBef>
              <a:spcAft>
                <a:spcPts val="0"/>
              </a:spcAft>
              <a:buSzPts val="3600"/>
              <a:buNone/>
              <a:defRPr sz="3600"/>
            </a:lvl5pPr>
            <a:lvl6pPr lvl="5" algn="ctr">
              <a:spcBef>
                <a:spcPts val="0"/>
              </a:spcBef>
              <a:spcAft>
                <a:spcPts val="0"/>
              </a:spcAft>
              <a:buSzPts val="3600"/>
              <a:buNone/>
              <a:defRPr sz="3600"/>
            </a:lvl6pPr>
            <a:lvl7pPr lvl="6" algn="ctr">
              <a:spcBef>
                <a:spcPts val="0"/>
              </a:spcBef>
              <a:spcAft>
                <a:spcPts val="0"/>
              </a:spcAft>
              <a:buSzPts val="3600"/>
              <a:buNone/>
              <a:defRPr sz="3600"/>
            </a:lvl7pPr>
            <a:lvl8pPr lvl="7" algn="ctr">
              <a:spcBef>
                <a:spcPts val="0"/>
              </a:spcBef>
              <a:spcAft>
                <a:spcPts val="0"/>
              </a:spcAft>
              <a:buSzPts val="3600"/>
              <a:buNone/>
              <a:defRPr sz="3600"/>
            </a:lvl8pPr>
            <a:lvl9pPr lvl="8" algn="ctr">
              <a:spcBef>
                <a:spcPts val="0"/>
              </a:spcBef>
              <a:spcAft>
                <a:spcPts val="0"/>
              </a:spcAft>
              <a:buSzPts val="3600"/>
              <a:buNone/>
              <a:defRPr sz="3600"/>
            </a:lvl9pPr>
          </a:lstStyle>
          <a:p/>
        </p:txBody>
      </p:sp>
      <p:sp>
        <p:nvSpPr>
          <p:cNvPr id="15" name="Google Shape;15;p3"/>
          <p:cNvSpPr txBox="1"/>
          <p:nvPr>
            <p:ph idx="12" type="sldNum"/>
          </p:nvPr>
        </p:nvSpPr>
        <p:spPr>
          <a:xfrm>
            <a:off x="8472458" y="4663217"/>
            <a:ext cx="548700" cy="393600"/>
          </a:xfrm>
          <a:prstGeom prst="rect">
            <a:avLst/>
          </a:prstGeom>
        </p:spPr>
        <p:txBody>
          <a:bodyPr anchorCtr="0" anchor="ctr" bIns="91425" lIns="91425" spcFirstLastPara="1" rIns="91425" wrap="square" tIns="91425">
            <a:normAutofit/>
          </a:bodyPr>
          <a:lstStyle>
            <a:lvl1pPr lvl="0">
              <a:buNone/>
              <a:defRPr/>
            </a:lvl1pPr>
            <a:lvl2pPr lvl="1">
              <a:buNone/>
              <a:defRPr/>
            </a:lvl2pPr>
            <a:lvl3pPr lvl="2">
              <a:buNone/>
              <a:defRPr/>
            </a:lvl3pPr>
            <a:lvl4pPr lvl="3">
              <a:buNone/>
              <a:defRPr/>
            </a:lvl4pPr>
            <a:lvl5pPr lvl="4">
              <a:buNone/>
              <a:defRPr/>
            </a:lvl5pPr>
            <a:lvl6pPr lvl="5">
              <a:buNone/>
              <a:defRPr/>
            </a:lvl6pPr>
            <a:lvl7pPr lvl="6">
              <a:buNone/>
              <a:defRPr/>
            </a:lvl7pPr>
            <a:lvl8pPr lvl="7">
              <a:buNone/>
              <a:defRPr/>
            </a:lvl8pPr>
            <a:lvl9pPr lvl="8">
              <a:buNone/>
              <a:defRPr/>
            </a:lvl9pPr>
          </a:lstStyle>
          <a:p>
            <a:pPr indent="0" lvl="0" marL="0" rtl="0" algn="r">
              <a:spcBef>
                <a:spcPts val="0"/>
              </a:spcBef>
              <a:spcAft>
                <a:spcPts val="0"/>
              </a:spcAft>
              <a:buNone/>
            </a:pPr>
            <a:fld id="{00000000-1234-1234-1234-123412341234}" type="slidenum">
              <a:rPr lang="en-GB"/>
              <a:t>‹#›</a:t>
            </a:fld>
            <a:endParaRPr/>
          </a:p>
        </p:txBody>
      </p:sp>
    </p:spTree>
  </p:cSld>
  <p:clrMapOvr>
    <a:masterClrMapping/>
  </p:clrMapOvr>
</p:sldLayout>
</file>

<file path=ppt/slideLayouts/slideLayout3.xml><?xml version="1.0" encoding="utf-8"?>
<p:sldLayout xmlns:a="http://schemas.openxmlformats.org/drawingml/2006/main" xmlns:r="http://schemas.openxmlformats.org/officeDocument/2006/relationships" xmlns:mc="http://schemas.openxmlformats.org/markup-compatibility/2006" xmlns:mv="urn:schemas-microsoft-com:mac:vml" xmlns:p="http://schemas.openxmlformats.org/presentationml/2006/main" xmlns:c="http://schemas.openxmlformats.org/drawingml/2006/chart" xmlns:dgm="http://schemas.openxmlformats.org/drawingml/2006/diagram" xmlns:o="urn:schemas-microsoft-com:office:office" xmlns:v="urn:schemas-microsoft-com:vml" xmlns:pvml="urn:schemas-microsoft-com:office:powerpoint" xmlns:com="http://schemas.openxmlformats.org/drawingml/2006/compatibility" xmlns:p14="http://schemas.microsoft.com/office/powerpoint/2010/main" xmlns:p15="http://schemas.microsoft.com/office/powerpoint/2012/main" xmlns:ahyp="http://schemas.microsoft.com/office/drawing/2018/hyperlinkcolor" matchingName="Title and body" type="tx">
  <p:cSld name="TITLE_AND_BODY">
    <p:spTree>
      <p:nvGrpSpPr>
        <p:cNvPr id="16" name="Shape 16"/>
        <p:cNvGrpSpPr/>
        <p:nvPr/>
      </p:nvGrpSpPr>
      <p:grpSpPr>
        <a:xfrm>
          <a:off x="0" y="0"/>
          <a:ext cx="0" cy="0"/>
          <a:chOff x="0" y="0"/>
          <a:chExt cx="0" cy="0"/>
        </a:xfrm>
      </p:grpSpPr>
      <p:sp>
        <p:nvSpPr>
          <p:cNvPr id="17" name="Google Shape;17;p4"/>
          <p:cNvSpPr txBox="1"/>
          <p:nvPr>
            <p:ph type="title"/>
          </p:nvPr>
        </p:nvSpPr>
        <p:spPr>
          <a:xfrm>
            <a:off x="311700" y="445025"/>
            <a:ext cx="8520600" cy="572700"/>
          </a:xfrm>
          <a:prstGeom prst="rect">
            <a:avLst/>
          </a:prstGeom>
        </p:spPr>
        <p:txBody>
          <a:bodyPr anchorCtr="0" anchor="t" bIns="91425" lIns="91425" spcFirstLastPara="1" rIns="91425" wrap="square" tIns="91425">
            <a:normAutofit/>
          </a:bodyPr>
          <a:lstStyle>
            <a:lvl1pPr lvl="0">
              <a:spcBef>
                <a:spcPts val="0"/>
              </a:spcBef>
              <a:spcAft>
                <a:spcPts val="0"/>
              </a:spcAft>
              <a:buSzPts val="2800"/>
              <a:buNone/>
              <a:defRPr/>
            </a:lvl1pPr>
            <a:lvl2pPr lvl="1">
              <a:spcBef>
                <a:spcPts val="0"/>
              </a:spcBef>
              <a:spcAft>
                <a:spcPts val="0"/>
              </a:spcAft>
              <a:buSzPts val="2800"/>
              <a:buNone/>
              <a:defRPr/>
            </a:lvl2pPr>
            <a:lvl3pPr lvl="2">
              <a:spcBef>
                <a:spcPts val="0"/>
              </a:spcBef>
              <a:spcAft>
                <a:spcPts val="0"/>
              </a:spcAft>
              <a:buSzPts val="2800"/>
              <a:buNone/>
              <a:defRPr/>
            </a:lvl3pPr>
            <a:lvl4pPr lvl="3">
              <a:spcBef>
                <a:spcPts val="0"/>
              </a:spcBef>
              <a:spcAft>
                <a:spcPts val="0"/>
              </a:spcAft>
              <a:buSzPts val="2800"/>
              <a:buNone/>
              <a:defRPr/>
            </a:lvl4pPr>
            <a:lvl5pPr lvl="4">
              <a:spcBef>
                <a:spcPts val="0"/>
              </a:spcBef>
              <a:spcAft>
                <a:spcPts val="0"/>
              </a:spcAft>
              <a:buSzPts val="2800"/>
              <a:buNone/>
              <a:defRPr/>
            </a:lvl5pPr>
            <a:lvl6pPr lvl="5">
              <a:spcBef>
                <a:spcPts val="0"/>
              </a:spcBef>
              <a:spcAft>
                <a:spcPts val="0"/>
              </a:spcAft>
              <a:buSzPts val="2800"/>
              <a:buNone/>
              <a:defRPr/>
            </a:lvl6pPr>
            <a:lvl7pPr lvl="6">
              <a:spcBef>
                <a:spcPts val="0"/>
              </a:spcBef>
              <a:spcAft>
                <a:spcPts val="0"/>
              </a:spcAft>
              <a:buSzPts val="2800"/>
              <a:buNone/>
              <a:defRPr/>
            </a:lvl7pPr>
            <a:lvl8pPr lvl="7">
              <a:spcBef>
                <a:spcPts val="0"/>
              </a:spcBef>
              <a:spcAft>
                <a:spcPts val="0"/>
              </a:spcAft>
              <a:buSzPts val="2800"/>
              <a:buNone/>
              <a:defRPr/>
            </a:lvl8pPr>
            <a:lvl9pPr lvl="8">
              <a:spcBef>
                <a:spcPts val="0"/>
              </a:spcBef>
              <a:spcAft>
                <a:spcPts val="0"/>
              </a:spcAft>
              <a:buSzPts val="2800"/>
              <a:buNone/>
              <a:defRPr/>
            </a:lvl9pPr>
          </a:lstStyle>
          <a:p/>
        </p:txBody>
      </p:sp>
      <p:sp>
        <p:nvSpPr>
          <p:cNvPr id="18" name="Google Shape;18;p4"/>
          <p:cNvSpPr txBox="1"/>
          <p:nvPr>
            <p:ph idx="1" type="body"/>
          </p:nvPr>
        </p:nvSpPr>
        <p:spPr>
          <a:xfrm>
            <a:off x="311700" y="1152475"/>
            <a:ext cx="8520600" cy="3416400"/>
          </a:xfrm>
          <a:prstGeom prst="rect">
            <a:avLst/>
          </a:prstGeom>
        </p:spPr>
        <p:txBody>
          <a:bodyPr anchorCtr="0" anchor="t" bIns="91425" lIns="91425" spcFirstLastPara="1" rIns="91425" wrap="square" tIns="91425">
            <a:normAutofit/>
          </a:bodyPr>
          <a:lstStyle>
            <a:lvl1pPr indent="-342900" lvl="0" marL="457200">
              <a:spcBef>
                <a:spcPts val="0"/>
              </a:spcBef>
              <a:spcAft>
                <a:spcPts val="0"/>
              </a:spcAft>
              <a:buSzPts val="1800"/>
              <a:buChar char="●"/>
              <a:defRPr/>
            </a:lvl1pPr>
            <a:lvl2pPr indent="-317500" lvl="1" marL="914400">
              <a:spcBef>
                <a:spcPts val="0"/>
              </a:spcBef>
              <a:spcAft>
                <a:spcPts val="0"/>
              </a:spcAft>
              <a:buSzPts val="1400"/>
              <a:buChar char="○"/>
              <a:defRPr/>
            </a:lvl2pPr>
            <a:lvl3pPr indent="-317500" lvl="2" marL="1371600">
              <a:spcBef>
                <a:spcPts val="0"/>
              </a:spcBef>
              <a:spcAft>
                <a:spcPts val="0"/>
              </a:spcAft>
              <a:buSzPts val="1400"/>
              <a:buChar char="■"/>
              <a:defRPr/>
            </a:lvl3pPr>
            <a:lvl4pPr indent="-317500" lvl="3" marL="1828800">
              <a:spcBef>
                <a:spcPts val="0"/>
              </a:spcBef>
              <a:spcAft>
                <a:spcPts val="0"/>
              </a:spcAft>
              <a:buSzPts val="1400"/>
              <a:buChar char="●"/>
              <a:defRPr/>
            </a:lvl4pPr>
            <a:lvl5pPr indent="-317500" lvl="4" marL="2286000">
              <a:spcBef>
                <a:spcPts val="0"/>
              </a:spcBef>
              <a:spcAft>
                <a:spcPts val="0"/>
              </a:spcAft>
              <a:buSzPts val="1400"/>
              <a:buChar char="○"/>
              <a:defRPr/>
            </a:lvl5pPr>
            <a:lvl6pPr indent="-317500" lvl="5" marL="2743200">
              <a:spcBef>
                <a:spcPts val="0"/>
              </a:spcBef>
              <a:spcAft>
                <a:spcPts val="0"/>
              </a:spcAft>
              <a:buSzPts val="1400"/>
              <a:buChar char="■"/>
              <a:defRPr/>
            </a:lvl6pPr>
            <a:lvl7pPr indent="-317500" lvl="6" marL="3200400">
              <a:spcBef>
                <a:spcPts val="0"/>
              </a:spcBef>
              <a:spcAft>
                <a:spcPts val="0"/>
              </a:spcAft>
              <a:buSzPts val="1400"/>
              <a:buChar char="●"/>
              <a:defRPr/>
            </a:lvl7pPr>
            <a:lvl8pPr indent="-317500" lvl="7" marL="3657600">
              <a:spcBef>
                <a:spcPts val="0"/>
              </a:spcBef>
              <a:spcAft>
                <a:spcPts val="0"/>
              </a:spcAft>
              <a:buSzPts val="1400"/>
              <a:buChar char="○"/>
              <a:defRPr/>
            </a:lvl8pPr>
            <a:lvl9pPr indent="-317500" lvl="8" marL="4114800">
              <a:spcBef>
                <a:spcPts val="0"/>
              </a:spcBef>
              <a:spcAft>
                <a:spcPts val="0"/>
              </a:spcAft>
              <a:buSzPts val="1400"/>
              <a:buChar char="■"/>
              <a:defRPr/>
            </a:lvl9pPr>
          </a:lstStyle>
          <a:p/>
        </p:txBody>
      </p:sp>
      <p:sp>
        <p:nvSpPr>
          <p:cNvPr id="19" name="Google Shape;19;p4"/>
          <p:cNvSpPr txBox="1"/>
          <p:nvPr>
            <p:ph idx="12" type="sldNum"/>
          </p:nvPr>
        </p:nvSpPr>
        <p:spPr>
          <a:xfrm>
            <a:off x="8472458" y="4663217"/>
            <a:ext cx="548700" cy="393600"/>
          </a:xfrm>
          <a:prstGeom prst="rect">
            <a:avLst/>
          </a:prstGeom>
        </p:spPr>
        <p:txBody>
          <a:bodyPr anchorCtr="0" anchor="ctr" bIns="91425" lIns="91425" spcFirstLastPara="1" rIns="91425" wrap="square" tIns="91425">
            <a:normAutofit/>
          </a:bodyPr>
          <a:lstStyle>
            <a:lvl1pPr lvl="0">
              <a:buNone/>
              <a:defRPr/>
            </a:lvl1pPr>
            <a:lvl2pPr lvl="1">
              <a:buNone/>
              <a:defRPr/>
            </a:lvl2pPr>
            <a:lvl3pPr lvl="2">
              <a:buNone/>
              <a:defRPr/>
            </a:lvl3pPr>
            <a:lvl4pPr lvl="3">
              <a:buNone/>
              <a:defRPr/>
            </a:lvl4pPr>
            <a:lvl5pPr lvl="4">
              <a:buNone/>
              <a:defRPr/>
            </a:lvl5pPr>
            <a:lvl6pPr lvl="5">
              <a:buNone/>
              <a:defRPr/>
            </a:lvl6pPr>
            <a:lvl7pPr lvl="6">
              <a:buNone/>
              <a:defRPr/>
            </a:lvl7pPr>
            <a:lvl8pPr lvl="7">
              <a:buNone/>
              <a:defRPr/>
            </a:lvl8pPr>
            <a:lvl9pPr lvl="8">
              <a:buNone/>
              <a:defRPr/>
            </a:lvl9pPr>
          </a:lstStyle>
          <a:p>
            <a:pPr indent="0" lvl="0" marL="0" rtl="0" algn="r">
              <a:spcBef>
                <a:spcPts val="0"/>
              </a:spcBef>
              <a:spcAft>
                <a:spcPts val="0"/>
              </a:spcAft>
              <a:buNone/>
            </a:pPr>
            <a:fld id="{00000000-1234-1234-1234-123412341234}" type="slidenum">
              <a:rPr lang="en-GB"/>
              <a:t>‹#›</a:t>
            </a:fld>
            <a:endParaRPr/>
          </a:p>
        </p:txBody>
      </p:sp>
    </p:spTree>
  </p:cSld>
  <p:clrMapOvr>
    <a:masterClrMapping/>
  </p:clrMapOvr>
</p:sldLayout>
</file>

<file path=ppt/slideLayouts/slideLayout4.xml><?xml version="1.0" encoding="utf-8"?>
<p:sldLayout xmlns:a="http://schemas.openxmlformats.org/drawingml/2006/main" xmlns:r="http://schemas.openxmlformats.org/officeDocument/2006/relationships" xmlns:mc="http://schemas.openxmlformats.org/markup-compatibility/2006" xmlns:mv="urn:schemas-microsoft-com:mac:vml" xmlns:p="http://schemas.openxmlformats.org/presentationml/2006/main" xmlns:c="http://schemas.openxmlformats.org/drawingml/2006/chart" xmlns:dgm="http://schemas.openxmlformats.org/drawingml/2006/diagram" xmlns:o="urn:schemas-microsoft-com:office:office" xmlns:v="urn:schemas-microsoft-com:vml" xmlns:pvml="urn:schemas-microsoft-com:office:powerpoint" xmlns:com="http://schemas.openxmlformats.org/drawingml/2006/compatibility" xmlns:p14="http://schemas.microsoft.com/office/powerpoint/2010/main" xmlns:p15="http://schemas.microsoft.com/office/powerpoint/2012/main" xmlns:ahyp="http://schemas.microsoft.com/office/drawing/2018/hyperlinkcolor" matchingName="Title and two columns" type="twoColTx">
  <p:cSld name="TITLE_AND_TWO_COLUMNS">
    <p:spTree>
      <p:nvGrpSpPr>
        <p:cNvPr id="20" name="Shape 20"/>
        <p:cNvGrpSpPr/>
        <p:nvPr/>
      </p:nvGrpSpPr>
      <p:grpSpPr>
        <a:xfrm>
          <a:off x="0" y="0"/>
          <a:ext cx="0" cy="0"/>
          <a:chOff x="0" y="0"/>
          <a:chExt cx="0" cy="0"/>
        </a:xfrm>
      </p:grpSpPr>
      <p:sp>
        <p:nvSpPr>
          <p:cNvPr id="21" name="Google Shape;21;p5"/>
          <p:cNvSpPr txBox="1"/>
          <p:nvPr>
            <p:ph type="title"/>
          </p:nvPr>
        </p:nvSpPr>
        <p:spPr>
          <a:xfrm>
            <a:off x="311700" y="445025"/>
            <a:ext cx="8520600" cy="572700"/>
          </a:xfrm>
          <a:prstGeom prst="rect">
            <a:avLst/>
          </a:prstGeom>
        </p:spPr>
        <p:txBody>
          <a:bodyPr anchorCtr="0" anchor="t" bIns="91425" lIns="91425" spcFirstLastPara="1" rIns="91425" wrap="square" tIns="91425">
            <a:normAutofit/>
          </a:bodyPr>
          <a:lstStyle>
            <a:lvl1pPr lvl="0">
              <a:spcBef>
                <a:spcPts val="0"/>
              </a:spcBef>
              <a:spcAft>
                <a:spcPts val="0"/>
              </a:spcAft>
              <a:buSzPts val="2800"/>
              <a:buNone/>
              <a:defRPr/>
            </a:lvl1pPr>
            <a:lvl2pPr lvl="1">
              <a:spcBef>
                <a:spcPts val="0"/>
              </a:spcBef>
              <a:spcAft>
                <a:spcPts val="0"/>
              </a:spcAft>
              <a:buSzPts val="2800"/>
              <a:buNone/>
              <a:defRPr/>
            </a:lvl2pPr>
            <a:lvl3pPr lvl="2">
              <a:spcBef>
                <a:spcPts val="0"/>
              </a:spcBef>
              <a:spcAft>
                <a:spcPts val="0"/>
              </a:spcAft>
              <a:buSzPts val="2800"/>
              <a:buNone/>
              <a:defRPr/>
            </a:lvl3pPr>
            <a:lvl4pPr lvl="3">
              <a:spcBef>
                <a:spcPts val="0"/>
              </a:spcBef>
              <a:spcAft>
                <a:spcPts val="0"/>
              </a:spcAft>
              <a:buSzPts val="2800"/>
              <a:buNone/>
              <a:defRPr/>
            </a:lvl4pPr>
            <a:lvl5pPr lvl="4">
              <a:spcBef>
                <a:spcPts val="0"/>
              </a:spcBef>
              <a:spcAft>
                <a:spcPts val="0"/>
              </a:spcAft>
              <a:buSzPts val="2800"/>
              <a:buNone/>
              <a:defRPr/>
            </a:lvl5pPr>
            <a:lvl6pPr lvl="5">
              <a:spcBef>
                <a:spcPts val="0"/>
              </a:spcBef>
              <a:spcAft>
                <a:spcPts val="0"/>
              </a:spcAft>
              <a:buSzPts val="2800"/>
              <a:buNone/>
              <a:defRPr/>
            </a:lvl6pPr>
            <a:lvl7pPr lvl="6">
              <a:spcBef>
                <a:spcPts val="0"/>
              </a:spcBef>
              <a:spcAft>
                <a:spcPts val="0"/>
              </a:spcAft>
              <a:buSzPts val="2800"/>
              <a:buNone/>
              <a:defRPr/>
            </a:lvl7pPr>
            <a:lvl8pPr lvl="7">
              <a:spcBef>
                <a:spcPts val="0"/>
              </a:spcBef>
              <a:spcAft>
                <a:spcPts val="0"/>
              </a:spcAft>
              <a:buSzPts val="2800"/>
              <a:buNone/>
              <a:defRPr/>
            </a:lvl8pPr>
            <a:lvl9pPr lvl="8">
              <a:spcBef>
                <a:spcPts val="0"/>
              </a:spcBef>
              <a:spcAft>
                <a:spcPts val="0"/>
              </a:spcAft>
              <a:buSzPts val="2800"/>
              <a:buNone/>
              <a:defRPr/>
            </a:lvl9pPr>
          </a:lstStyle>
          <a:p/>
        </p:txBody>
      </p:sp>
      <p:sp>
        <p:nvSpPr>
          <p:cNvPr id="22" name="Google Shape;22;p5"/>
          <p:cNvSpPr txBox="1"/>
          <p:nvPr>
            <p:ph idx="1" type="body"/>
          </p:nvPr>
        </p:nvSpPr>
        <p:spPr>
          <a:xfrm>
            <a:off x="311700" y="1152475"/>
            <a:ext cx="3999900" cy="3416400"/>
          </a:xfrm>
          <a:prstGeom prst="rect">
            <a:avLst/>
          </a:prstGeom>
        </p:spPr>
        <p:txBody>
          <a:bodyPr anchorCtr="0" anchor="t" bIns="91425" lIns="91425" spcFirstLastPara="1" rIns="91425" wrap="square" tIns="91425">
            <a:normAutofit/>
          </a:bodyPr>
          <a:lstStyle>
            <a:lvl1pPr indent="-317500" lvl="0" marL="457200">
              <a:spcBef>
                <a:spcPts val="0"/>
              </a:spcBef>
              <a:spcAft>
                <a:spcPts val="0"/>
              </a:spcAft>
              <a:buSzPts val="1400"/>
              <a:buChar char="●"/>
              <a:defRPr sz="1400"/>
            </a:lvl1pPr>
            <a:lvl2pPr indent="-304800" lvl="1" marL="914400">
              <a:spcBef>
                <a:spcPts val="0"/>
              </a:spcBef>
              <a:spcAft>
                <a:spcPts val="0"/>
              </a:spcAft>
              <a:buSzPts val="1200"/>
              <a:buChar char="○"/>
              <a:defRPr sz="1200"/>
            </a:lvl2pPr>
            <a:lvl3pPr indent="-304800" lvl="2" marL="1371600">
              <a:spcBef>
                <a:spcPts val="0"/>
              </a:spcBef>
              <a:spcAft>
                <a:spcPts val="0"/>
              </a:spcAft>
              <a:buSzPts val="1200"/>
              <a:buChar char="■"/>
              <a:defRPr sz="1200"/>
            </a:lvl3pPr>
            <a:lvl4pPr indent="-304800" lvl="3" marL="1828800">
              <a:spcBef>
                <a:spcPts val="0"/>
              </a:spcBef>
              <a:spcAft>
                <a:spcPts val="0"/>
              </a:spcAft>
              <a:buSzPts val="1200"/>
              <a:buChar char="●"/>
              <a:defRPr sz="1200"/>
            </a:lvl4pPr>
            <a:lvl5pPr indent="-304800" lvl="4" marL="2286000">
              <a:spcBef>
                <a:spcPts val="0"/>
              </a:spcBef>
              <a:spcAft>
                <a:spcPts val="0"/>
              </a:spcAft>
              <a:buSzPts val="1200"/>
              <a:buChar char="○"/>
              <a:defRPr sz="1200"/>
            </a:lvl5pPr>
            <a:lvl6pPr indent="-304800" lvl="5" marL="2743200">
              <a:spcBef>
                <a:spcPts val="0"/>
              </a:spcBef>
              <a:spcAft>
                <a:spcPts val="0"/>
              </a:spcAft>
              <a:buSzPts val="1200"/>
              <a:buChar char="■"/>
              <a:defRPr sz="1200"/>
            </a:lvl6pPr>
            <a:lvl7pPr indent="-304800" lvl="6" marL="3200400">
              <a:spcBef>
                <a:spcPts val="0"/>
              </a:spcBef>
              <a:spcAft>
                <a:spcPts val="0"/>
              </a:spcAft>
              <a:buSzPts val="1200"/>
              <a:buChar char="●"/>
              <a:defRPr sz="1200"/>
            </a:lvl7pPr>
            <a:lvl8pPr indent="-304800" lvl="7" marL="3657600">
              <a:spcBef>
                <a:spcPts val="0"/>
              </a:spcBef>
              <a:spcAft>
                <a:spcPts val="0"/>
              </a:spcAft>
              <a:buSzPts val="1200"/>
              <a:buChar char="○"/>
              <a:defRPr sz="1200"/>
            </a:lvl8pPr>
            <a:lvl9pPr indent="-304800" lvl="8" marL="4114800">
              <a:spcBef>
                <a:spcPts val="0"/>
              </a:spcBef>
              <a:spcAft>
                <a:spcPts val="0"/>
              </a:spcAft>
              <a:buSzPts val="1200"/>
              <a:buChar char="■"/>
              <a:defRPr sz="1200"/>
            </a:lvl9pPr>
          </a:lstStyle>
          <a:p/>
        </p:txBody>
      </p:sp>
      <p:sp>
        <p:nvSpPr>
          <p:cNvPr id="23" name="Google Shape;23;p5"/>
          <p:cNvSpPr txBox="1"/>
          <p:nvPr>
            <p:ph idx="2" type="body"/>
          </p:nvPr>
        </p:nvSpPr>
        <p:spPr>
          <a:xfrm>
            <a:off x="4832400" y="1152475"/>
            <a:ext cx="3999900" cy="3416400"/>
          </a:xfrm>
          <a:prstGeom prst="rect">
            <a:avLst/>
          </a:prstGeom>
        </p:spPr>
        <p:txBody>
          <a:bodyPr anchorCtr="0" anchor="t" bIns="91425" lIns="91425" spcFirstLastPara="1" rIns="91425" wrap="square" tIns="91425">
            <a:normAutofit/>
          </a:bodyPr>
          <a:lstStyle>
            <a:lvl1pPr indent="-317500" lvl="0" marL="457200">
              <a:spcBef>
                <a:spcPts val="0"/>
              </a:spcBef>
              <a:spcAft>
                <a:spcPts val="0"/>
              </a:spcAft>
              <a:buSzPts val="1400"/>
              <a:buChar char="●"/>
              <a:defRPr sz="1400"/>
            </a:lvl1pPr>
            <a:lvl2pPr indent="-304800" lvl="1" marL="914400">
              <a:spcBef>
                <a:spcPts val="0"/>
              </a:spcBef>
              <a:spcAft>
                <a:spcPts val="0"/>
              </a:spcAft>
              <a:buSzPts val="1200"/>
              <a:buChar char="○"/>
              <a:defRPr sz="1200"/>
            </a:lvl2pPr>
            <a:lvl3pPr indent="-304800" lvl="2" marL="1371600">
              <a:spcBef>
                <a:spcPts val="0"/>
              </a:spcBef>
              <a:spcAft>
                <a:spcPts val="0"/>
              </a:spcAft>
              <a:buSzPts val="1200"/>
              <a:buChar char="■"/>
              <a:defRPr sz="1200"/>
            </a:lvl3pPr>
            <a:lvl4pPr indent="-304800" lvl="3" marL="1828800">
              <a:spcBef>
                <a:spcPts val="0"/>
              </a:spcBef>
              <a:spcAft>
                <a:spcPts val="0"/>
              </a:spcAft>
              <a:buSzPts val="1200"/>
              <a:buChar char="●"/>
              <a:defRPr sz="1200"/>
            </a:lvl4pPr>
            <a:lvl5pPr indent="-304800" lvl="4" marL="2286000">
              <a:spcBef>
                <a:spcPts val="0"/>
              </a:spcBef>
              <a:spcAft>
                <a:spcPts val="0"/>
              </a:spcAft>
              <a:buSzPts val="1200"/>
              <a:buChar char="○"/>
              <a:defRPr sz="1200"/>
            </a:lvl5pPr>
            <a:lvl6pPr indent="-304800" lvl="5" marL="2743200">
              <a:spcBef>
                <a:spcPts val="0"/>
              </a:spcBef>
              <a:spcAft>
                <a:spcPts val="0"/>
              </a:spcAft>
              <a:buSzPts val="1200"/>
              <a:buChar char="■"/>
              <a:defRPr sz="1200"/>
            </a:lvl6pPr>
            <a:lvl7pPr indent="-304800" lvl="6" marL="3200400">
              <a:spcBef>
                <a:spcPts val="0"/>
              </a:spcBef>
              <a:spcAft>
                <a:spcPts val="0"/>
              </a:spcAft>
              <a:buSzPts val="1200"/>
              <a:buChar char="●"/>
              <a:defRPr sz="1200"/>
            </a:lvl7pPr>
            <a:lvl8pPr indent="-304800" lvl="7" marL="3657600">
              <a:spcBef>
                <a:spcPts val="0"/>
              </a:spcBef>
              <a:spcAft>
                <a:spcPts val="0"/>
              </a:spcAft>
              <a:buSzPts val="1200"/>
              <a:buChar char="○"/>
              <a:defRPr sz="1200"/>
            </a:lvl8pPr>
            <a:lvl9pPr indent="-304800" lvl="8" marL="4114800">
              <a:spcBef>
                <a:spcPts val="0"/>
              </a:spcBef>
              <a:spcAft>
                <a:spcPts val="0"/>
              </a:spcAft>
              <a:buSzPts val="1200"/>
              <a:buChar char="■"/>
              <a:defRPr sz="1200"/>
            </a:lvl9pPr>
          </a:lstStyle>
          <a:p/>
        </p:txBody>
      </p:sp>
      <p:sp>
        <p:nvSpPr>
          <p:cNvPr id="24" name="Google Shape;24;p5"/>
          <p:cNvSpPr txBox="1"/>
          <p:nvPr>
            <p:ph idx="12" type="sldNum"/>
          </p:nvPr>
        </p:nvSpPr>
        <p:spPr>
          <a:xfrm>
            <a:off x="8472458" y="4663217"/>
            <a:ext cx="548700" cy="393600"/>
          </a:xfrm>
          <a:prstGeom prst="rect">
            <a:avLst/>
          </a:prstGeom>
        </p:spPr>
        <p:txBody>
          <a:bodyPr anchorCtr="0" anchor="ctr" bIns="91425" lIns="91425" spcFirstLastPara="1" rIns="91425" wrap="square" tIns="91425">
            <a:normAutofit/>
          </a:bodyPr>
          <a:lstStyle>
            <a:lvl1pPr lvl="0">
              <a:buNone/>
              <a:defRPr/>
            </a:lvl1pPr>
            <a:lvl2pPr lvl="1">
              <a:buNone/>
              <a:defRPr/>
            </a:lvl2pPr>
            <a:lvl3pPr lvl="2">
              <a:buNone/>
              <a:defRPr/>
            </a:lvl3pPr>
            <a:lvl4pPr lvl="3">
              <a:buNone/>
              <a:defRPr/>
            </a:lvl4pPr>
            <a:lvl5pPr lvl="4">
              <a:buNone/>
              <a:defRPr/>
            </a:lvl5pPr>
            <a:lvl6pPr lvl="5">
              <a:buNone/>
              <a:defRPr/>
            </a:lvl6pPr>
            <a:lvl7pPr lvl="6">
              <a:buNone/>
              <a:defRPr/>
            </a:lvl7pPr>
            <a:lvl8pPr lvl="7">
              <a:buNone/>
              <a:defRPr/>
            </a:lvl8pPr>
            <a:lvl9pPr lvl="8">
              <a:buNone/>
              <a:defRPr/>
            </a:lvl9pPr>
          </a:lstStyle>
          <a:p>
            <a:pPr indent="0" lvl="0" marL="0" rtl="0" algn="r">
              <a:spcBef>
                <a:spcPts val="0"/>
              </a:spcBef>
              <a:spcAft>
                <a:spcPts val="0"/>
              </a:spcAft>
              <a:buNone/>
            </a:pPr>
            <a:fld id="{00000000-1234-1234-1234-123412341234}" type="slidenum">
              <a:rPr lang="en-GB"/>
              <a:t>‹#›</a:t>
            </a:fld>
            <a:endParaRPr/>
          </a:p>
        </p:txBody>
      </p:sp>
    </p:spTree>
  </p:cSld>
  <p:clrMapOvr>
    <a:masterClrMapping/>
  </p:clrMapOvr>
</p:sldLayout>
</file>

<file path=ppt/slideLayouts/slideLayout5.xml><?xml version="1.0" encoding="utf-8"?>
<p:sldLayout xmlns:a="http://schemas.openxmlformats.org/drawingml/2006/main" xmlns:r="http://schemas.openxmlformats.org/officeDocument/2006/relationships" xmlns:mc="http://schemas.openxmlformats.org/markup-compatibility/2006" xmlns:mv="urn:schemas-microsoft-com:mac:vml" xmlns:p="http://schemas.openxmlformats.org/presentationml/2006/main" xmlns:c="http://schemas.openxmlformats.org/drawingml/2006/chart" xmlns:dgm="http://schemas.openxmlformats.org/drawingml/2006/diagram" xmlns:o="urn:schemas-microsoft-com:office:office" xmlns:v="urn:schemas-microsoft-com:vml" xmlns:pvml="urn:schemas-microsoft-com:office:powerpoint" xmlns:com="http://schemas.openxmlformats.org/drawingml/2006/compatibility" xmlns:p14="http://schemas.microsoft.com/office/powerpoint/2010/main" xmlns:p15="http://schemas.microsoft.com/office/powerpoint/2012/main" xmlns:ahyp="http://schemas.microsoft.com/office/drawing/2018/hyperlinkcolor" matchingName="Title only" type="titleOnly">
  <p:cSld name="TITLE_ONLY">
    <p:spTree>
      <p:nvGrpSpPr>
        <p:cNvPr id="25" name="Shape 25"/>
        <p:cNvGrpSpPr/>
        <p:nvPr/>
      </p:nvGrpSpPr>
      <p:grpSpPr>
        <a:xfrm>
          <a:off x="0" y="0"/>
          <a:ext cx="0" cy="0"/>
          <a:chOff x="0" y="0"/>
          <a:chExt cx="0" cy="0"/>
        </a:xfrm>
      </p:grpSpPr>
      <p:sp>
        <p:nvSpPr>
          <p:cNvPr id="26" name="Google Shape;26;p6"/>
          <p:cNvSpPr txBox="1"/>
          <p:nvPr>
            <p:ph type="title"/>
          </p:nvPr>
        </p:nvSpPr>
        <p:spPr>
          <a:xfrm>
            <a:off x="311700" y="445025"/>
            <a:ext cx="8520600" cy="572700"/>
          </a:xfrm>
          <a:prstGeom prst="rect">
            <a:avLst/>
          </a:prstGeom>
        </p:spPr>
        <p:txBody>
          <a:bodyPr anchorCtr="0" anchor="t" bIns="91425" lIns="91425" spcFirstLastPara="1" rIns="91425" wrap="square" tIns="91425">
            <a:normAutofit/>
          </a:bodyPr>
          <a:lstStyle>
            <a:lvl1pPr lvl="0">
              <a:spcBef>
                <a:spcPts val="0"/>
              </a:spcBef>
              <a:spcAft>
                <a:spcPts val="0"/>
              </a:spcAft>
              <a:buSzPts val="2800"/>
              <a:buNone/>
              <a:defRPr/>
            </a:lvl1pPr>
            <a:lvl2pPr lvl="1">
              <a:spcBef>
                <a:spcPts val="0"/>
              </a:spcBef>
              <a:spcAft>
                <a:spcPts val="0"/>
              </a:spcAft>
              <a:buSzPts val="2800"/>
              <a:buNone/>
              <a:defRPr/>
            </a:lvl2pPr>
            <a:lvl3pPr lvl="2">
              <a:spcBef>
                <a:spcPts val="0"/>
              </a:spcBef>
              <a:spcAft>
                <a:spcPts val="0"/>
              </a:spcAft>
              <a:buSzPts val="2800"/>
              <a:buNone/>
              <a:defRPr/>
            </a:lvl3pPr>
            <a:lvl4pPr lvl="3">
              <a:spcBef>
                <a:spcPts val="0"/>
              </a:spcBef>
              <a:spcAft>
                <a:spcPts val="0"/>
              </a:spcAft>
              <a:buSzPts val="2800"/>
              <a:buNone/>
              <a:defRPr/>
            </a:lvl4pPr>
            <a:lvl5pPr lvl="4">
              <a:spcBef>
                <a:spcPts val="0"/>
              </a:spcBef>
              <a:spcAft>
                <a:spcPts val="0"/>
              </a:spcAft>
              <a:buSzPts val="2800"/>
              <a:buNone/>
              <a:defRPr/>
            </a:lvl5pPr>
            <a:lvl6pPr lvl="5">
              <a:spcBef>
                <a:spcPts val="0"/>
              </a:spcBef>
              <a:spcAft>
                <a:spcPts val="0"/>
              </a:spcAft>
              <a:buSzPts val="2800"/>
              <a:buNone/>
              <a:defRPr/>
            </a:lvl6pPr>
            <a:lvl7pPr lvl="6">
              <a:spcBef>
                <a:spcPts val="0"/>
              </a:spcBef>
              <a:spcAft>
                <a:spcPts val="0"/>
              </a:spcAft>
              <a:buSzPts val="2800"/>
              <a:buNone/>
              <a:defRPr/>
            </a:lvl7pPr>
            <a:lvl8pPr lvl="7">
              <a:spcBef>
                <a:spcPts val="0"/>
              </a:spcBef>
              <a:spcAft>
                <a:spcPts val="0"/>
              </a:spcAft>
              <a:buSzPts val="2800"/>
              <a:buNone/>
              <a:defRPr/>
            </a:lvl8pPr>
            <a:lvl9pPr lvl="8">
              <a:spcBef>
                <a:spcPts val="0"/>
              </a:spcBef>
              <a:spcAft>
                <a:spcPts val="0"/>
              </a:spcAft>
              <a:buSzPts val="2800"/>
              <a:buNone/>
              <a:defRPr/>
            </a:lvl9pPr>
          </a:lstStyle>
          <a:p/>
        </p:txBody>
      </p:sp>
      <p:sp>
        <p:nvSpPr>
          <p:cNvPr id="27" name="Google Shape;27;p6"/>
          <p:cNvSpPr txBox="1"/>
          <p:nvPr>
            <p:ph idx="12" type="sldNum"/>
          </p:nvPr>
        </p:nvSpPr>
        <p:spPr>
          <a:xfrm>
            <a:off x="8472458" y="4663217"/>
            <a:ext cx="548700" cy="393600"/>
          </a:xfrm>
          <a:prstGeom prst="rect">
            <a:avLst/>
          </a:prstGeom>
        </p:spPr>
        <p:txBody>
          <a:bodyPr anchorCtr="0" anchor="ctr" bIns="91425" lIns="91425" spcFirstLastPara="1" rIns="91425" wrap="square" tIns="91425">
            <a:normAutofit/>
          </a:bodyPr>
          <a:lstStyle>
            <a:lvl1pPr lvl="0">
              <a:buNone/>
              <a:defRPr/>
            </a:lvl1pPr>
            <a:lvl2pPr lvl="1">
              <a:buNone/>
              <a:defRPr/>
            </a:lvl2pPr>
            <a:lvl3pPr lvl="2">
              <a:buNone/>
              <a:defRPr/>
            </a:lvl3pPr>
            <a:lvl4pPr lvl="3">
              <a:buNone/>
              <a:defRPr/>
            </a:lvl4pPr>
            <a:lvl5pPr lvl="4">
              <a:buNone/>
              <a:defRPr/>
            </a:lvl5pPr>
            <a:lvl6pPr lvl="5">
              <a:buNone/>
              <a:defRPr/>
            </a:lvl6pPr>
            <a:lvl7pPr lvl="6">
              <a:buNone/>
              <a:defRPr/>
            </a:lvl7pPr>
            <a:lvl8pPr lvl="7">
              <a:buNone/>
              <a:defRPr/>
            </a:lvl8pPr>
            <a:lvl9pPr lvl="8">
              <a:buNone/>
              <a:defRPr/>
            </a:lvl9pPr>
          </a:lstStyle>
          <a:p>
            <a:pPr indent="0" lvl="0" marL="0" rtl="0" algn="r">
              <a:spcBef>
                <a:spcPts val="0"/>
              </a:spcBef>
              <a:spcAft>
                <a:spcPts val="0"/>
              </a:spcAft>
              <a:buNone/>
            </a:pPr>
            <a:fld id="{00000000-1234-1234-1234-123412341234}" type="slidenum">
              <a:rPr lang="en-GB"/>
              <a:t>‹#›</a:t>
            </a:fld>
            <a:endParaRPr/>
          </a:p>
        </p:txBody>
      </p:sp>
    </p:spTree>
  </p:cSld>
  <p:clrMapOvr>
    <a:masterClrMapping/>
  </p:clrMapOvr>
</p:sldLayout>
</file>

<file path=ppt/slideLayouts/slideLayout6.xml><?xml version="1.0" encoding="utf-8"?>
<p:sldLayout xmlns:a="http://schemas.openxmlformats.org/drawingml/2006/main" xmlns:r="http://schemas.openxmlformats.org/officeDocument/2006/relationships" xmlns:mc="http://schemas.openxmlformats.org/markup-compatibility/2006" xmlns:mv="urn:schemas-microsoft-com:mac:vml" xmlns:p="http://schemas.openxmlformats.org/presentationml/2006/main" xmlns:c="http://schemas.openxmlformats.org/drawingml/2006/chart" xmlns:dgm="http://schemas.openxmlformats.org/drawingml/2006/diagram" xmlns:o="urn:schemas-microsoft-com:office:office" xmlns:v="urn:schemas-microsoft-com:vml" xmlns:pvml="urn:schemas-microsoft-com:office:powerpoint" xmlns:com="http://schemas.openxmlformats.org/drawingml/2006/compatibility" xmlns:p14="http://schemas.microsoft.com/office/powerpoint/2010/main" xmlns:p15="http://schemas.microsoft.com/office/powerpoint/2012/main" xmlns:ahyp="http://schemas.microsoft.com/office/drawing/2018/hyperlinkcolor" matchingName="One column text">
  <p:cSld name="ONE_COLUMN_TEXT">
    <p:spTree>
      <p:nvGrpSpPr>
        <p:cNvPr id="28" name="Shape 28"/>
        <p:cNvGrpSpPr/>
        <p:nvPr/>
      </p:nvGrpSpPr>
      <p:grpSpPr>
        <a:xfrm>
          <a:off x="0" y="0"/>
          <a:ext cx="0" cy="0"/>
          <a:chOff x="0" y="0"/>
          <a:chExt cx="0" cy="0"/>
        </a:xfrm>
      </p:grpSpPr>
      <p:sp>
        <p:nvSpPr>
          <p:cNvPr id="29" name="Google Shape;29;p7"/>
          <p:cNvSpPr txBox="1"/>
          <p:nvPr>
            <p:ph type="title"/>
          </p:nvPr>
        </p:nvSpPr>
        <p:spPr>
          <a:xfrm>
            <a:off x="311700" y="555600"/>
            <a:ext cx="2808000" cy="755700"/>
          </a:xfrm>
          <a:prstGeom prst="rect">
            <a:avLst/>
          </a:prstGeom>
        </p:spPr>
        <p:txBody>
          <a:bodyPr anchorCtr="0" anchor="b" bIns="91425" lIns="91425" spcFirstLastPara="1" rIns="91425" wrap="square" tIns="91425">
            <a:normAutofit/>
          </a:bodyPr>
          <a:lstStyle>
            <a:lvl1pPr lvl="0">
              <a:spcBef>
                <a:spcPts val="0"/>
              </a:spcBef>
              <a:spcAft>
                <a:spcPts val="0"/>
              </a:spcAft>
              <a:buSzPts val="2400"/>
              <a:buNone/>
              <a:defRPr sz="2400"/>
            </a:lvl1pPr>
            <a:lvl2pPr lvl="1">
              <a:spcBef>
                <a:spcPts val="0"/>
              </a:spcBef>
              <a:spcAft>
                <a:spcPts val="0"/>
              </a:spcAft>
              <a:buSzPts val="2400"/>
              <a:buNone/>
              <a:defRPr sz="2400"/>
            </a:lvl2pPr>
            <a:lvl3pPr lvl="2">
              <a:spcBef>
                <a:spcPts val="0"/>
              </a:spcBef>
              <a:spcAft>
                <a:spcPts val="0"/>
              </a:spcAft>
              <a:buSzPts val="2400"/>
              <a:buNone/>
              <a:defRPr sz="2400"/>
            </a:lvl3pPr>
            <a:lvl4pPr lvl="3">
              <a:spcBef>
                <a:spcPts val="0"/>
              </a:spcBef>
              <a:spcAft>
                <a:spcPts val="0"/>
              </a:spcAft>
              <a:buSzPts val="2400"/>
              <a:buNone/>
              <a:defRPr sz="2400"/>
            </a:lvl4pPr>
            <a:lvl5pPr lvl="4">
              <a:spcBef>
                <a:spcPts val="0"/>
              </a:spcBef>
              <a:spcAft>
                <a:spcPts val="0"/>
              </a:spcAft>
              <a:buSzPts val="2400"/>
              <a:buNone/>
              <a:defRPr sz="2400"/>
            </a:lvl5pPr>
            <a:lvl6pPr lvl="5">
              <a:spcBef>
                <a:spcPts val="0"/>
              </a:spcBef>
              <a:spcAft>
                <a:spcPts val="0"/>
              </a:spcAft>
              <a:buSzPts val="2400"/>
              <a:buNone/>
              <a:defRPr sz="2400"/>
            </a:lvl6pPr>
            <a:lvl7pPr lvl="6">
              <a:spcBef>
                <a:spcPts val="0"/>
              </a:spcBef>
              <a:spcAft>
                <a:spcPts val="0"/>
              </a:spcAft>
              <a:buSzPts val="2400"/>
              <a:buNone/>
              <a:defRPr sz="2400"/>
            </a:lvl7pPr>
            <a:lvl8pPr lvl="7">
              <a:spcBef>
                <a:spcPts val="0"/>
              </a:spcBef>
              <a:spcAft>
                <a:spcPts val="0"/>
              </a:spcAft>
              <a:buSzPts val="2400"/>
              <a:buNone/>
              <a:defRPr sz="2400"/>
            </a:lvl8pPr>
            <a:lvl9pPr lvl="8">
              <a:spcBef>
                <a:spcPts val="0"/>
              </a:spcBef>
              <a:spcAft>
                <a:spcPts val="0"/>
              </a:spcAft>
              <a:buSzPts val="2400"/>
              <a:buNone/>
              <a:defRPr sz="2400"/>
            </a:lvl9pPr>
          </a:lstStyle>
          <a:p/>
        </p:txBody>
      </p:sp>
      <p:sp>
        <p:nvSpPr>
          <p:cNvPr id="30" name="Google Shape;30;p7"/>
          <p:cNvSpPr txBox="1"/>
          <p:nvPr>
            <p:ph idx="1" type="body"/>
          </p:nvPr>
        </p:nvSpPr>
        <p:spPr>
          <a:xfrm>
            <a:off x="311700" y="1389600"/>
            <a:ext cx="2808000" cy="3179400"/>
          </a:xfrm>
          <a:prstGeom prst="rect">
            <a:avLst/>
          </a:prstGeom>
        </p:spPr>
        <p:txBody>
          <a:bodyPr anchorCtr="0" anchor="t" bIns="91425" lIns="91425" spcFirstLastPara="1" rIns="91425" wrap="square" tIns="91425">
            <a:normAutofit/>
          </a:bodyPr>
          <a:lstStyle>
            <a:lvl1pPr indent="-304800" lvl="0" marL="457200">
              <a:spcBef>
                <a:spcPts val="0"/>
              </a:spcBef>
              <a:spcAft>
                <a:spcPts val="0"/>
              </a:spcAft>
              <a:buSzPts val="1200"/>
              <a:buChar char="●"/>
              <a:defRPr sz="1200"/>
            </a:lvl1pPr>
            <a:lvl2pPr indent="-304800" lvl="1" marL="914400">
              <a:spcBef>
                <a:spcPts val="0"/>
              </a:spcBef>
              <a:spcAft>
                <a:spcPts val="0"/>
              </a:spcAft>
              <a:buSzPts val="1200"/>
              <a:buChar char="○"/>
              <a:defRPr sz="1200"/>
            </a:lvl2pPr>
            <a:lvl3pPr indent="-304800" lvl="2" marL="1371600">
              <a:spcBef>
                <a:spcPts val="0"/>
              </a:spcBef>
              <a:spcAft>
                <a:spcPts val="0"/>
              </a:spcAft>
              <a:buSzPts val="1200"/>
              <a:buChar char="■"/>
              <a:defRPr sz="1200"/>
            </a:lvl3pPr>
            <a:lvl4pPr indent="-304800" lvl="3" marL="1828800">
              <a:spcBef>
                <a:spcPts val="0"/>
              </a:spcBef>
              <a:spcAft>
                <a:spcPts val="0"/>
              </a:spcAft>
              <a:buSzPts val="1200"/>
              <a:buChar char="●"/>
              <a:defRPr sz="1200"/>
            </a:lvl4pPr>
            <a:lvl5pPr indent="-304800" lvl="4" marL="2286000">
              <a:spcBef>
                <a:spcPts val="0"/>
              </a:spcBef>
              <a:spcAft>
                <a:spcPts val="0"/>
              </a:spcAft>
              <a:buSzPts val="1200"/>
              <a:buChar char="○"/>
              <a:defRPr sz="1200"/>
            </a:lvl5pPr>
            <a:lvl6pPr indent="-304800" lvl="5" marL="2743200">
              <a:spcBef>
                <a:spcPts val="0"/>
              </a:spcBef>
              <a:spcAft>
                <a:spcPts val="0"/>
              </a:spcAft>
              <a:buSzPts val="1200"/>
              <a:buChar char="■"/>
              <a:defRPr sz="1200"/>
            </a:lvl6pPr>
            <a:lvl7pPr indent="-304800" lvl="6" marL="3200400">
              <a:spcBef>
                <a:spcPts val="0"/>
              </a:spcBef>
              <a:spcAft>
                <a:spcPts val="0"/>
              </a:spcAft>
              <a:buSzPts val="1200"/>
              <a:buChar char="●"/>
              <a:defRPr sz="1200"/>
            </a:lvl7pPr>
            <a:lvl8pPr indent="-304800" lvl="7" marL="3657600">
              <a:spcBef>
                <a:spcPts val="0"/>
              </a:spcBef>
              <a:spcAft>
                <a:spcPts val="0"/>
              </a:spcAft>
              <a:buSzPts val="1200"/>
              <a:buChar char="○"/>
              <a:defRPr sz="1200"/>
            </a:lvl8pPr>
            <a:lvl9pPr indent="-304800" lvl="8" marL="4114800">
              <a:spcBef>
                <a:spcPts val="0"/>
              </a:spcBef>
              <a:spcAft>
                <a:spcPts val="0"/>
              </a:spcAft>
              <a:buSzPts val="1200"/>
              <a:buChar char="■"/>
              <a:defRPr sz="1200"/>
            </a:lvl9pPr>
          </a:lstStyle>
          <a:p/>
        </p:txBody>
      </p:sp>
      <p:sp>
        <p:nvSpPr>
          <p:cNvPr id="31" name="Google Shape;31;p7"/>
          <p:cNvSpPr txBox="1"/>
          <p:nvPr>
            <p:ph idx="12" type="sldNum"/>
          </p:nvPr>
        </p:nvSpPr>
        <p:spPr>
          <a:xfrm>
            <a:off x="8472458" y="4663217"/>
            <a:ext cx="548700" cy="393600"/>
          </a:xfrm>
          <a:prstGeom prst="rect">
            <a:avLst/>
          </a:prstGeom>
        </p:spPr>
        <p:txBody>
          <a:bodyPr anchorCtr="0" anchor="ctr" bIns="91425" lIns="91425" spcFirstLastPara="1" rIns="91425" wrap="square" tIns="91425">
            <a:normAutofit/>
          </a:bodyPr>
          <a:lstStyle>
            <a:lvl1pPr lvl="0">
              <a:buNone/>
              <a:defRPr/>
            </a:lvl1pPr>
            <a:lvl2pPr lvl="1">
              <a:buNone/>
              <a:defRPr/>
            </a:lvl2pPr>
            <a:lvl3pPr lvl="2">
              <a:buNone/>
              <a:defRPr/>
            </a:lvl3pPr>
            <a:lvl4pPr lvl="3">
              <a:buNone/>
              <a:defRPr/>
            </a:lvl4pPr>
            <a:lvl5pPr lvl="4">
              <a:buNone/>
              <a:defRPr/>
            </a:lvl5pPr>
            <a:lvl6pPr lvl="5">
              <a:buNone/>
              <a:defRPr/>
            </a:lvl6pPr>
            <a:lvl7pPr lvl="6">
              <a:buNone/>
              <a:defRPr/>
            </a:lvl7pPr>
            <a:lvl8pPr lvl="7">
              <a:buNone/>
              <a:defRPr/>
            </a:lvl8pPr>
            <a:lvl9pPr lvl="8">
              <a:buNone/>
              <a:defRPr/>
            </a:lvl9pPr>
          </a:lstStyle>
          <a:p>
            <a:pPr indent="0" lvl="0" marL="0" rtl="0" algn="r">
              <a:spcBef>
                <a:spcPts val="0"/>
              </a:spcBef>
              <a:spcAft>
                <a:spcPts val="0"/>
              </a:spcAft>
              <a:buNone/>
            </a:pPr>
            <a:fld id="{00000000-1234-1234-1234-123412341234}" type="slidenum">
              <a:rPr lang="en-GB"/>
              <a:t>‹#›</a:t>
            </a:fld>
            <a:endParaRPr/>
          </a:p>
        </p:txBody>
      </p:sp>
    </p:spTree>
  </p:cSld>
  <p:clrMapOvr>
    <a:masterClrMapping/>
  </p:clrMapOvr>
</p:sldLayout>
</file>

<file path=ppt/slideLayouts/slideLayout7.xml><?xml version="1.0" encoding="utf-8"?>
<p:sldLayout xmlns:a="http://schemas.openxmlformats.org/drawingml/2006/main" xmlns:r="http://schemas.openxmlformats.org/officeDocument/2006/relationships" xmlns:mc="http://schemas.openxmlformats.org/markup-compatibility/2006" xmlns:mv="urn:schemas-microsoft-com:mac:vml" xmlns:p="http://schemas.openxmlformats.org/presentationml/2006/main" xmlns:c="http://schemas.openxmlformats.org/drawingml/2006/chart" xmlns:dgm="http://schemas.openxmlformats.org/drawingml/2006/diagram" xmlns:o="urn:schemas-microsoft-com:office:office" xmlns:v="urn:schemas-microsoft-com:vml" xmlns:pvml="urn:schemas-microsoft-com:office:powerpoint" xmlns:com="http://schemas.openxmlformats.org/drawingml/2006/compatibility" xmlns:p14="http://schemas.microsoft.com/office/powerpoint/2010/main" xmlns:p15="http://schemas.microsoft.com/office/powerpoint/2012/main" xmlns:ahyp="http://schemas.microsoft.com/office/drawing/2018/hyperlinkcolor" matchingName="Main point">
  <p:cSld name="MAIN_POINT">
    <p:spTree>
      <p:nvGrpSpPr>
        <p:cNvPr id="32" name="Shape 32"/>
        <p:cNvGrpSpPr/>
        <p:nvPr/>
      </p:nvGrpSpPr>
      <p:grpSpPr>
        <a:xfrm>
          <a:off x="0" y="0"/>
          <a:ext cx="0" cy="0"/>
          <a:chOff x="0" y="0"/>
          <a:chExt cx="0" cy="0"/>
        </a:xfrm>
      </p:grpSpPr>
      <p:sp>
        <p:nvSpPr>
          <p:cNvPr id="33" name="Google Shape;33;p8"/>
          <p:cNvSpPr txBox="1"/>
          <p:nvPr>
            <p:ph type="title"/>
          </p:nvPr>
        </p:nvSpPr>
        <p:spPr>
          <a:xfrm>
            <a:off x="490250" y="450150"/>
            <a:ext cx="6367800" cy="4090800"/>
          </a:xfrm>
          <a:prstGeom prst="rect">
            <a:avLst/>
          </a:prstGeom>
        </p:spPr>
        <p:txBody>
          <a:bodyPr anchorCtr="0" anchor="ctr" bIns="91425" lIns="91425" spcFirstLastPara="1" rIns="91425" wrap="square" tIns="91425">
            <a:normAutofit/>
          </a:bodyPr>
          <a:lstStyle>
            <a:lvl1pPr lvl="0">
              <a:spcBef>
                <a:spcPts val="0"/>
              </a:spcBef>
              <a:spcAft>
                <a:spcPts val="0"/>
              </a:spcAft>
              <a:buSzPts val="4800"/>
              <a:buNone/>
              <a:defRPr sz="4800"/>
            </a:lvl1pPr>
            <a:lvl2pPr lvl="1">
              <a:spcBef>
                <a:spcPts val="0"/>
              </a:spcBef>
              <a:spcAft>
                <a:spcPts val="0"/>
              </a:spcAft>
              <a:buSzPts val="4800"/>
              <a:buNone/>
              <a:defRPr sz="4800"/>
            </a:lvl2pPr>
            <a:lvl3pPr lvl="2">
              <a:spcBef>
                <a:spcPts val="0"/>
              </a:spcBef>
              <a:spcAft>
                <a:spcPts val="0"/>
              </a:spcAft>
              <a:buSzPts val="4800"/>
              <a:buNone/>
              <a:defRPr sz="4800"/>
            </a:lvl3pPr>
            <a:lvl4pPr lvl="3">
              <a:spcBef>
                <a:spcPts val="0"/>
              </a:spcBef>
              <a:spcAft>
                <a:spcPts val="0"/>
              </a:spcAft>
              <a:buSzPts val="4800"/>
              <a:buNone/>
              <a:defRPr sz="4800"/>
            </a:lvl4pPr>
            <a:lvl5pPr lvl="4">
              <a:spcBef>
                <a:spcPts val="0"/>
              </a:spcBef>
              <a:spcAft>
                <a:spcPts val="0"/>
              </a:spcAft>
              <a:buSzPts val="4800"/>
              <a:buNone/>
              <a:defRPr sz="4800"/>
            </a:lvl5pPr>
            <a:lvl6pPr lvl="5">
              <a:spcBef>
                <a:spcPts val="0"/>
              </a:spcBef>
              <a:spcAft>
                <a:spcPts val="0"/>
              </a:spcAft>
              <a:buSzPts val="4800"/>
              <a:buNone/>
              <a:defRPr sz="4800"/>
            </a:lvl6pPr>
            <a:lvl7pPr lvl="6">
              <a:spcBef>
                <a:spcPts val="0"/>
              </a:spcBef>
              <a:spcAft>
                <a:spcPts val="0"/>
              </a:spcAft>
              <a:buSzPts val="4800"/>
              <a:buNone/>
              <a:defRPr sz="4800"/>
            </a:lvl7pPr>
            <a:lvl8pPr lvl="7">
              <a:spcBef>
                <a:spcPts val="0"/>
              </a:spcBef>
              <a:spcAft>
                <a:spcPts val="0"/>
              </a:spcAft>
              <a:buSzPts val="4800"/>
              <a:buNone/>
              <a:defRPr sz="4800"/>
            </a:lvl8pPr>
            <a:lvl9pPr lvl="8">
              <a:spcBef>
                <a:spcPts val="0"/>
              </a:spcBef>
              <a:spcAft>
                <a:spcPts val="0"/>
              </a:spcAft>
              <a:buSzPts val="4800"/>
              <a:buNone/>
              <a:defRPr sz="4800"/>
            </a:lvl9pPr>
          </a:lstStyle>
          <a:p/>
        </p:txBody>
      </p:sp>
      <p:sp>
        <p:nvSpPr>
          <p:cNvPr id="34" name="Google Shape;34;p8"/>
          <p:cNvSpPr txBox="1"/>
          <p:nvPr>
            <p:ph idx="12" type="sldNum"/>
          </p:nvPr>
        </p:nvSpPr>
        <p:spPr>
          <a:xfrm>
            <a:off x="8472458" y="4663217"/>
            <a:ext cx="548700" cy="393600"/>
          </a:xfrm>
          <a:prstGeom prst="rect">
            <a:avLst/>
          </a:prstGeom>
        </p:spPr>
        <p:txBody>
          <a:bodyPr anchorCtr="0" anchor="ctr" bIns="91425" lIns="91425" spcFirstLastPara="1" rIns="91425" wrap="square" tIns="91425">
            <a:normAutofit/>
          </a:bodyPr>
          <a:lstStyle>
            <a:lvl1pPr lvl="0">
              <a:buNone/>
              <a:defRPr/>
            </a:lvl1pPr>
            <a:lvl2pPr lvl="1">
              <a:buNone/>
              <a:defRPr/>
            </a:lvl2pPr>
            <a:lvl3pPr lvl="2">
              <a:buNone/>
              <a:defRPr/>
            </a:lvl3pPr>
            <a:lvl4pPr lvl="3">
              <a:buNone/>
              <a:defRPr/>
            </a:lvl4pPr>
            <a:lvl5pPr lvl="4">
              <a:buNone/>
              <a:defRPr/>
            </a:lvl5pPr>
            <a:lvl6pPr lvl="5">
              <a:buNone/>
              <a:defRPr/>
            </a:lvl6pPr>
            <a:lvl7pPr lvl="6">
              <a:buNone/>
              <a:defRPr/>
            </a:lvl7pPr>
            <a:lvl8pPr lvl="7">
              <a:buNone/>
              <a:defRPr/>
            </a:lvl8pPr>
            <a:lvl9pPr lvl="8">
              <a:buNone/>
              <a:defRPr/>
            </a:lvl9pPr>
          </a:lstStyle>
          <a:p>
            <a:pPr indent="0" lvl="0" marL="0" rtl="0" algn="r">
              <a:spcBef>
                <a:spcPts val="0"/>
              </a:spcBef>
              <a:spcAft>
                <a:spcPts val="0"/>
              </a:spcAft>
              <a:buNone/>
            </a:pPr>
            <a:fld id="{00000000-1234-1234-1234-123412341234}" type="slidenum">
              <a:rPr lang="en-GB"/>
              <a:t>‹#›</a:t>
            </a:fld>
            <a:endParaRPr/>
          </a:p>
        </p:txBody>
      </p:sp>
    </p:spTree>
  </p:cSld>
  <p:clrMapOvr>
    <a:masterClrMapping/>
  </p:clrMapOvr>
</p:sldLayout>
</file>

<file path=ppt/slideLayouts/slideLayout8.xml><?xml version="1.0" encoding="utf-8"?>
<p:sldLayout xmlns:a="http://schemas.openxmlformats.org/drawingml/2006/main" xmlns:r="http://schemas.openxmlformats.org/officeDocument/2006/relationships" xmlns:mc="http://schemas.openxmlformats.org/markup-compatibility/2006" xmlns:mv="urn:schemas-microsoft-com:mac:vml" xmlns:p="http://schemas.openxmlformats.org/presentationml/2006/main" xmlns:c="http://schemas.openxmlformats.org/drawingml/2006/chart" xmlns:dgm="http://schemas.openxmlformats.org/drawingml/2006/diagram" xmlns:o="urn:schemas-microsoft-com:office:office" xmlns:v="urn:schemas-microsoft-com:vml" xmlns:pvml="urn:schemas-microsoft-com:office:powerpoint" xmlns:com="http://schemas.openxmlformats.org/drawingml/2006/compatibility" xmlns:p14="http://schemas.microsoft.com/office/powerpoint/2010/main" xmlns:p15="http://schemas.microsoft.com/office/powerpoint/2012/main" xmlns:ahyp="http://schemas.microsoft.com/office/drawing/2018/hyperlinkcolor" matchingName="Section title and description">
  <p:cSld name="SECTION_TITLE_AND_DESCRIPTION">
    <p:spTree>
      <p:nvGrpSpPr>
        <p:cNvPr id="35" name="Shape 35"/>
        <p:cNvGrpSpPr/>
        <p:nvPr/>
      </p:nvGrpSpPr>
      <p:grpSpPr>
        <a:xfrm>
          <a:off x="0" y="0"/>
          <a:ext cx="0" cy="0"/>
          <a:chOff x="0" y="0"/>
          <a:chExt cx="0" cy="0"/>
        </a:xfrm>
      </p:grpSpPr>
      <p:sp>
        <p:nvSpPr>
          <p:cNvPr id="36" name="Google Shape;36;p9"/>
          <p:cNvSpPr/>
          <p:nvPr/>
        </p:nvSpPr>
        <p:spPr>
          <a:xfrm>
            <a:off x="4572000" y="-125"/>
            <a:ext cx="4572000" cy="5143500"/>
          </a:xfrm>
          <a:prstGeom prst="rect">
            <a:avLst/>
          </a:prstGeom>
          <a:solidFill>
            <a:schemeClr val="lt2"/>
          </a:solidFill>
          <a:ln>
            <a:noFill/>
          </a:ln>
        </p:spPr>
        <p:txBody>
          <a:bodyPr anchorCtr="0" anchor="ctr" bIns="91425" lIns="91425" spcFirstLastPara="1" rIns="91425" wrap="square" tIns="91425">
            <a:noAutofit/>
          </a:bodyPr>
          <a:lstStyle/>
          <a:p>
            <a:pPr indent="0" lvl="0" marL="0" rtl="0" algn="l">
              <a:spcBef>
                <a:spcPts val="0"/>
              </a:spcBef>
              <a:spcAft>
                <a:spcPts val="0"/>
              </a:spcAft>
              <a:buNone/>
            </a:pPr>
            <a:r>
              <a:t/>
            </a:r>
            <a:endParaRPr/>
          </a:p>
        </p:txBody>
      </p:sp>
      <p:sp>
        <p:nvSpPr>
          <p:cNvPr id="37" name="Google Shape;37;p9"/>
          <p:cNvSpPr txBox="1"/>
          <p:nvPr>
            <p:ph type="title"/>
          </p:nvPr>
        </p:nvSpPr>
        <p:spPr>
          <a:xfrm>
            <a:off x="265500" y="1233175"/>
            <a:ext cx="4045200" cy="1482300"/>
          </a:xfrm>
          <a:prstGeom prst="rect">
            <a:avLst/>
          </a:prstGeom>
        </p:spPr>
        <p:txBody>
          <a:bodyPr anchorCtr="0" anchor="b" bIns="91425" lIns="91425" spcFirstLastPara="1" rIns="91425" wrap="square" tIns="91425">
            <a:normAutofit/>
          </a:bodyPr>
          <a:lstStyle>
            <a:lvl1pPr lvl="0" algn="ctr">
              <a:spcBef>
                <a:spcPts val="0"/>
              </a:spcBef>
              <a:spcAft>
                <a:spcPts val="0"/>
              </a:spcAft>
              <a:buSzPts val="4200"/>
              <a:buNone/>
              <a:defRPr sz="4200"/>
            </a:lvl1pPr>
            <a:lvl2pPr lvl="1" algn="ctr">
              <a:spcBef>
                <a:spcPts val="0"/>
              </a:spcBef>
              <a:spcAft>
                <a:spcPts val="0"/>
              </a:spcAft>
              <a:buSzPts val="4200"/>
              <a:buNone/>
              <a:defRPr sz="4200"/>
            </a:lvl2pPr>
            <a:lvl3pPr lvl="2" algn="ctr">
              <a:spcBef>
                <a:spcPts val="0"/>
              </a:spcBef>
              <a:spcAft>
                <a:spcPts val="0"/>
              </a:spcAft>
              <a:buSzPts val="4200"/>
              <a:buNone/>
              <a:defRPr sz="4200"/>
            </a:lvl3pPr>
            <a:lvl4pPr lvl="3" algn="ctr">
              <a:spcBef>
                <a:spcPts val="0"/>
              </a:spcBef>
              <a:spcAft>
                <a:spcPts val="0"/>
              </a:spcAft>
              <a:buSzPts val="4200"/>
              <a:buNone/>
              <a:defRPr sz="4200"/>
            </a:lvl4pPr>
            <a:lvl5pPr lvl="4" algn="ctr">
              <a:spcBef>
                <a:spcPts val="0"/>
              </a:spcBef>
              <a:spcAft>
                <a:spcPts val="0"/>
              </a:spcAft>
              <a:buSzPts val="4200"/>
              <a:buNone/>
              <a:defRPr sz="4200"/>
            </a:lvl5pPr>
            <a:lvl6pPr lvl="5" algn="ctr">
              <a:spcBef>
                <a:spcPts val="0"/>
              </a:spcBef>
              <a:spcAft>
                <a:spcPts val="0"/>
              </a:spcAft>
              <a:buSzPts val="4200"/>
              <a:buNone/>
              <a:defRPr sz="4200"/>
            </a:lvl6pPr>
            <a:lvl7pPr lvl="6" algn="ctr">
              <a:spcBef>
                <a:spcPts val="0"/>
              </a:spcBef>
              <a:spcAft>
                <a:spcPts val="0"/>
              </a:spcAft>
              <a:buSzPts val="4200"/>
              <a:buNone/>
              <a:defRPr sz="4200"/>
            </a:lvl7pPr>
            <a:lvl8pPr lvl="7" algn="ctr">
              <a:spcBef>
                <a:spcPts val="0"/>
              </a:spcBef>
              <a:spcAft>
                <a:spcPts val="0"/>
              </a:spcAft>
              <a:buSzPts val="4200"/>
              <a:buNone/>
              <a:defRPr sz="4200"/>
            </a:lvl8pPr>
            <a:lvl9pPr lvl="8" algn="ctr">
              <a:spcBef>
                <a:spcPts val="0"/>
              </a:spcBef>
              <a:spcAft>
                <a:spcPts val="0"/>
              </a:spcAft>
              <a:buSzPts val="4200"/>
              <a:buNone/>
              <a:defRPr sz="4200"/>
            </a:lvl9pPr>
          </a:lstStyle>
          <a:p/>
        </p:txBody>
      </p:sp>
      <p:sp>
        <p:nvSpPr>
          <p:cNvPr id="38" name="Google Shape;38;p9"/>
          <p:cNvSpPr txBox="1"/>
          <p:nvPr>
            <p:ph idx="1" type="subTitle"/>
          </p:nvPr>
        </p:nvSpPr>
        <p:spPr>
          <a:xfrm>
            <a:off x="265500" y="2803075"/>
            <a:ext cx="4045200" cy="1235100"/>
          </a:xfrm>
          <a:prstGeom prst="rect">
            <a:avLst/>
          </a:prstGeom>
        </p:spPr>
        <p:txBody>
          <a:bodyPr anchorCtr="0" anchor="t" bIns="91425" lIns="91425" spcFirstLastPara="1" rIns="91425" wrap="square" tIns="91425">
            <a:normAutofit/>
          </a:bodyPr>
          <a:lstStyle>
            <a:lvl1pPr lvl="0" algn="ctr">
              <a:lnSpc>
                <a:spcPct val="100000"/>
              </a:lnSpc>
              <a:spcBef>
                <a:spcPts val="0"/>
              </a:spcBef>
              <a:spcAft>
                <a:spcPts val="0"/>
              </a:spcAft>
              <a:buSzPts val="2100"/>
              <a:buNone/>
              <a:defRPr sz="2100"/>
            </a:lvl1pPr>
            <a:lvl2pPr lvl="1" algn="ctr">
              <a:lnSpc>
                <a:spcPct val="100000"/>
              </a:lnSpc>
              <a:spcBef>
                <a:spcPts val="0"/>
              </a:spcBef>
              <a:spcAft>
                <a:spcPts val="0"/>
              </a:spcAft>
              <a:buSzPts val="2100"/>
              <a:buNone/>
              <a:defRPr sz="2100"/>
            </a:lvl2pPr>
            <a:lvl3pPr lvl="2" algn="ctr">
              <a:lnSpc>
                <a:spcPct val="100000"/>
              </a:lnSpc>
              <a:spcBef>
                <a:spcPts val="0"/>
              </a:spcBef>
              <a:spcAft>
                <a:spcPts val="0"/>
              </a:spcAft>
              <a:buSzPts val="2100"/>
              <a:buNone/>
              <a:defRPr sz="2100"/>
            </a:lvl3pPr>
            <a:lvl4pPr lvl="3" algn="ctr">
              <a:lnSpc>
                <a:spcPct val="100000"/>
              </a:lnSpc>
              <a:spcBef>
                <a:spcPts val="0"/>
              </a:spcBef>
              <a:spcAft>
                <a:spcPts val="0"/>
              </a:spcAft>
              <a:buSzPts val="2100"/>
              <a:buNone/>
              <a:defRPr sz="2100"/>
            </a:lvl4pPr>
            <a:lvl5pPr lvl="4" algn="ctr">
              <a:lnSpc>
                <a:spcPct val="100000"/>
              </a:lnSpc>
              <a:spcBef>
                <a:spcPts val="0"/>
              </a:spcBef>
              <a:spcAft>
                <a:spcPts val="0"/>
              </a:spcAft>
              <a:buSzPts val="2100"/>
              <a:buNone/>
              <a:defRPr sz="2100"/>
            </a:lvl5pPr>
            <a:lvl6pPr lvl="5" algn="ctr">
              <a:lnSpc>
                <a:spcPct val="100000"/>
              </a:lnSpc>
              <a:spcBef>
                <a:spcPts val="0"/>
              </a:spcBef>
              <a:spcAft>
                <a:spcPts val="0"/>
              </a:spcAft>
              <a:buSzPts val="2100"/>
              <a:buNone/>
              <a:defRPr sz="2100"/>
            </a:lvl6pPr>
            <a:lvl7pPr lvl="6" algn="ctr">
              <a:lnSpc>
                <a:spcPct val="100000"/>
              </a:lnSpc>
              <a:spcBef>
                <a:spcPts val="0"/>
              </a:spcBef>
              <a:spcAft>
                <a:spcPts val="0"/>
              </a:spcAft>
              <a:buSzPts val="2100"/>
              <a:buNone/>
              <a:defRPr sz="2100"/>
            </a:lvl7pPr>
            <a:lvl8pPr lvl="7" algn="ctr">
              <a:lnSpc>
                <a:spcPct val="100000"/>
              </a:lnSpc>
              <a:spcBef>
                <a:spcPts val="0"/>
              </a:spcBef>
              <a:spcAft>
                <a:spcPts val="0"/>
              </a:spcAft>
              <a:buSzPts val="2100"/>
              <a:buNone/>
              <a:defRPr sz="2100"/>
            </a:lvl8pPr>
            <a:lvl9pPr lvl="8" algn="ctr">
              <a:lnSpc>
                <a:spcPct val="100000"/>
              </a:lnSpc>
              <a:spcBef>
                <a:spcPts val="0"/>
              </a:spcBef>
              <a:spcAft>
                <a:spcPts val="0"/>
              </a:spcAft>
              <a:buSzPts val="2100"/>
              <a:buNone/>
              <a:defRPr sz="2100"/>
            </a:lvl9pPr>
          </a:lstStyle>
          <a:p/>
        </p:txBody>
      </p:sp>
      <p:sp>
        <p:nvSpPr>
          <p:cNvPr id="39" name="Google Shape;39;p9"/>
          <p:cNvSpPr txBox="1"/>
          <p:nvPr>
            <p:ph idx="2" type="body"/>
          </p:nvPr>
        </p:nvSpPr>
        <p:spPr>
          <a:xfrm>
            <a:off x="4939500" y="724075"/>
            <a:ext cx="3837000" cy="3695100"/>
          </a:xfrm>
          <a:prstGeom prst="rect">
            <a:avLst/>
          </a:prstGeom>
        </p:spPr>
        <p:txBody>
          <a:bodyPr anchorCtr="0" anchor="ctr" bIns="91425" lIns="91425" spcFirstLastPara="1" rIns="91425" wrap="square" tIns="91425">
            <a:normAutofit/>
          </a:bodyPr>
          <a:lstStyle>
            <a:lvl1pPr indent="-342900" lvl="0" marL="457200">
              <a:spcBef>
                <a:spcPts val="0"/>
              </a:spcBef>
              <a:spcAft>
                <a:spcPts val="0"/>
              </a:spcAft>
              <a:buSzPts val="1800"/>
              <a:buChar char="●"/>
              <a:defRPr/>
            </a:lvl1pPr>
            <a:lvl2pPr indent="-317500" lvl="1" marL="914400">
              <a:spcBef>
                <a:spcPts val="0"/>
              </a:spcBef>
              <a:spcAft>
                <a:spcPts val="0"/>
              </a:spcAft>
              <a:buSzPts val="1400"/>
              <a:buChar char="○"/>
              <a:defRPr/>
            </a:lvl2pPr>
            <a:lvl3pPr indent="-317500" lvl="2" marL="1371600">
              <a:spcBef>
                <a:spcPts val="0"/>
              </a:spcBef>
              <a:spcAft>
                <a:spcPts val="0"/>
              </a:spcAft>
              <a:buSzPts val="1400"/>
              <a:buChar char="■"/>
              <a:defRPr/>
            </a:lvl3pPr>
            <a:lvl4pPr indent="-317500" lvl="3" marL="1828800">
              <a:spcBef>
                <a:spcPts val="0"/>
              </a:spcBef>
              <a:spcAft>
                <a:spcPts val="0"/>
              </a:spcAft>
              <a:buSzPts val="1400"/>
              <a:buChar char="●"/>
              <a:defRPr/>
            </a:lvl4pPr>
            <a:lvl5pPr indent="-317500" lvl="4" marL="2286000">
              <a:spcBef>
                <a:spcPts val="0"/>
              </a:spcBef>
              <a:spcAft>
                <a:spcPts val="0"/>
              </a:spcAft>
              <a:buSzPts val="1400"/>
              <a:buChar char="○"/>
              <a:defRPr/>
            </a:lvl5pPr>
            <a:lvl6pPr indent="-317500" lvl="5" marL="2743200">
              <a:spcBef>
                <a:spcPts val="0"/>
              </a:spcBef>
              <a:spcAft>
                <a:spcPts val="0"/>
              </a:spcAft>
              <a:buSzPts val="1400"/>
              <a:buChar char="■"/>
              <a:defRPr/>
            </a:lvl6pPr>
            <a:lvl7pPr indent="-317500" lvl="6" marL="3200400">
              <a:spcBef>
                <a:spcPts val="0"/>
              </a:spcBef>
              <a:spcAft>
                <a:spcPts val="0"/>
              </a:spcAft>
              <a:buSzPts val="1400"/>
              <a:buChar char="●"/>
              <a:defRPr/>
            </a:lvl7pPr>
            <a:lvl8pPr indent="-317500" lvl="7" marL="3657600">
              <a:spcBef>
                <a:spcPts val="0"/>
              </a:spcBef>
              <a:spcAft>
                <a:spcPts val="0"/>
              </a:spcAft>
              <a:buSzPts val="1400"/>
              <a:buChar char="○"/>
              <a:defRPr/>
            </a:lvl8pPr>
            <a:lvl9pPr indent="-317500" lvl="8" marL="4114800">
              <a:spcBef>
                <a:spcPts val="0"/>
              </a:spcBef>
              <a:spcAft>
                <a:spcPts val="0"/>
              </a:spcAft>
              <a:buSzPts val="1400"/>
              <a:buChar char="■"/>
              <a:defRPr/>
            </a:lvl9pPr>
          </a:lstStyle>
          <a:p/>
        </p:txBody>
      </p:sp>
      <p:sp>
        <p:nvSpPr>
          <p:cNvPr id="40" name="Google Shape;40;p9"/>
          <p:cNvSpPr txBox="1"/>
          <p:nvPr>
            <p:ph idx="12" type="sldNum"/>
          </p:nvPr>
        </p:nvSpPr>
        <p:spPr>
          <a:xfrm>
            <a:off x="8472458" y="4663217"/>
            <a:ext cx="548700" cy="393600"/>
          </a:xfrm>
          <a:prstGeom prst="rect">
            <a:avLst/>
          </a:prstGeom>
        </p:spPr>
        <p:txBody>
          <a:bodyPr anchorCtr="0" anchor="ctr" bIns="91425" lIns="91425" spcFirstLastPara="1" rIns="91425" wrap="square" tIns="91425">
            <a:normAutofit/>
          </a:bodyPr>
          <a:lstStyle>
            <a:lvl1pPr lvl="0">
              <a:buNone/>
              <a:defRPr/>
            </a:lvl1pPr>
            <a:lvl2pPr lvl="1">
              <a:buNone/>
              <a:defRPr/>
            </a:lvl2pPr>
            <a:lvl3pPr lvl="2">
              <a:buNone/>
              <a:defRPr/>
            </a:lvl3pPr>
            <a:lvl4pPr lvl="3">
              <a:buNone/>
              <a:defRPr/>
            </a:lvl4pPr>
            <a:lvl5pPr lvl="4">
              <a:buNone/>
              <a:defRPr/>
            </a:lvl5pPr>
            <a:lvl6pPr lvl="5">
              <a:buNone/>
              <a:defRPr/>
            </a:lvl6pPr>
            <a:lvl7pPr lvl="6">
              <a:buNone/>
              <a:defRPr/>
            </a:lvl7pPr>
            <a:lvl8pPr lvl="7">
              <a:buNone/>
              <a:defRPr/>
            </a:lvl8pPr>
            <a:lvl9pPr lvl="8">
              <a:buNone/>
              <a:defRPr/>
            </a:lvl9pPr>
          </a:lstStyle>
          <a:p>
            <a:pPr indent="0" lvl="0" marL="0" rtl="0" algn="r">
              <a:spcBef>
                <a:spcPts val="0"/>
              </a:spcBef>
              <a:spcAft>
                <a:spcPts val="0"/>
              </a:spcAft>
              <a:buNone/>
            </a:pPr>
            <a:fld id="{00000000-1234-1234-1234-123412341234}" type="slidenum">
              <a:rPr lang="en-GB"/>
              <a:t>‹#›</a:t>
            </a:fld>
            <a:endParaRPr/>
          </a:p>
        </p:txBody>
      </p:sp>
    </p:spTree>
  </p:cSld>
  <p:clrMapOvr>
    <a:masterClrMapping/>
  </p:clrMapOvr>
</p:sldLayout>
</file>

<file path=ppt/slideLayouts/slideLayout9.xml><?xml version="1.0" encoding="utf-8"?>
<p:sldLayout xmlns:a="http://schemas.openxmlformats.org/drawingml/2006/main" xmlns:r="http://schemas.openxmlformats.org/officeDocument/2006/relationships" xmlns:mc="http://schemas.openxmlformats.org/markup-compatibility/2006" xmlns:mv="urn:schemas-microsoft-com:mac:vml" xmlns:p="http://schemas.openxmlformats.org/presentationml/2006/main" xmlns:c="http://schemas.openxmlformats.org/drawingml/2006/chart" xmlns:dgm="http://schemas.openxmlformats.org/drawingml/2006/diagram" xmlns:o="urn:schemas-microsoft-com:office:office" xmlns:v="urn:schemas-microsoft-com:vml" xmlns:pvml="urn:schemas-microsoft-com:office:powerpoint" xmlns:com="http://schemas.openxmlformats.org/drawingml/2006/compatibility" xmlns:p14="http://schemas.microsoft.com/office/powerpoint/2010/main" xmlns:p15="http://schemas.microsoft.com/office/powerpoint/2012/main" xmlns:ahyp="http://schemas.microsoft.com/office/drawing/2018/hyperlinkcolor" matchingName="Caption">
  <p:cSld name="CAPTION_ONLY">
    <p:spTree>
      <p:nvGrpSpPr>
        <p:cNvPr id="41" name="Shape 41"/>
        <p:cNvGrpSpPr/>
        <p:nvPr/>
      </p:nvGrpSpPr>
      <p:grpSpPr>
        <a:xfrm>
          <a:off x="0" y="0"/>
          <a:ext cx="0" cy="0"/>
          <a:chOff x="0" y="0"/>
          <a:chExt cx="0" cy="0"/>
        </a:xfrm>
      </p:grpSpPr>
      <p:sp>
        <p:nvSpPr>
          <p:cNvPr id="42" name="Google Shape;42;p10"/>
          <p:cNvSpPr txBox="1"/>
          <p:nvPr>
            <p:ph idx="1" type="body"/>
          </p:nvPr>
        </p:nvSpPr>
        <p:spPr>
          <a:xfrm>
            <a:off x="311700" y="4230575"/>
            <a:ext cx="5998800" cy="605100"/>
          </a:xfrm>
          <a:prstGeom prst="rect">
            <a:avLst/>
          </a:prstGeom>
        </p:spPr>
        <p:txBody>
          <a:bodyPr anchorCtr="0" anchor="ctr" bIns="91425" lIns="91425" spcFirstLastPara="1" rIns="91425" wrap="square" tIns="91425">
            <a:normAutofit/>
          </a:bodyPr>
          <a:lstStyle>
            <a:lvl1pPr indent="-228600" lvl="0" marL="457200">
              <a:lnSpc>
                <a:spcPct val="100000"/>
              </a:lnSpc>
              <a:spcBef>
                <a:spcPts val="0"/>
              </a:spcBef>
              <a:spcAft>
                <a:spcPts val="0"/>
              </a:spcAft>
              <a:buSzPts val="1800"/>
              <a:buNone/>
              <a:defRPr/>
            </a:lvl1pPr>
          </a:lstStyle>
          <a:p/>
        </p:txBody>
      </p:sp>
      <p:sp>
        <p:nvSpPr>
          <p:cNvPr id="43" name="Google Shape;43;p10"/>
          <p:cNvSpPr txBox="1"/>
          <p:nvPr>
            <p:ph idx="12" type="sldNum"/>
          </p:nvPr>
        </p:nvSpPr>
        <p:spPr>
          <a:xfrm>
            <a:off x="8472458" y="4663217"/>
            <a:ext cx="548700" cy="393600"/>
          </a:xfrm>
          <a:prstGeom prst="rect">
            <a:avLst/>
          </a:prstGeom>
        </p:spPr>
        <p:txBody>
          <a:bodyPr anchorCtr="0" anchor="ctr" bIns="91425" lIns="91425" spcFirstLastPara="1" rIns="91425" wrap="square" tIns="91425">
            <a:normAutofit/>
          </a:bodyPr>
          <a:lstStyle>
            <a:lvl1pPr lvl="0">
              <a:buNone/>
              <a:defRPr/>
            </a:lvl1pPr>
            <a:lvl2pPr lvl="1">
              <a:buNone/>
              <a:defRPr/>
            </a:lvl2pPr>
            <a:lvl3pPr lvl="2">
              <a:buNone/>
              <a:defRPr/>
            </a:lvl3pPr>
            <a:lvl4pPr lvl="3">
              <a:buNone/>
              <a:defRPr/>
            </a:lvl4pPr>
            <a:lvl5pPr lvl="4">
              <a:buNone/>
              <a:defRPr/>
            </a:lvl5pPr>
            <a:lvl6pPr lvl="5">
              <a:buNone/>
              <a:defRPr/>
            </a:lvl6pPr>
            <a:lvl7pPr lvl="6">
              <a:buNone/>
              <a:defRPr/>
            </a:lvl7pPr>
            <a:lvl8pPr lvl="7">
              <a:buNone/>
              <a:defRPr/>
            </a:lvl8pPr>
            <a:lvl9pPr lvl="8">
              <a:buNone/>
              <a:defRPr/>
            </a:lvl9pPr>
          </a:lstStyle>
          <a:p>
            <a:pPr indent="0" lvl="0" marL="0" rtl="0" algn="r">
              <a:spcBef>
                <a:spcPts val="0"/>
              </a:spcBef>
              <a:spcAft>
                <a:spcPts val="0"/>
              </a:spcAft>
              <a:buNone/>
            </a:pPr>
            <a:fld id="{00000000-1234-1234-1234-123412341234}" type="slidenum">
              <a:rPr lang="en-GB"/>
              <a:t>‹#›</a:t>
            </a:fld>
            <a:endParaRPr/>
          </a:p>
        </p:txBody>
      </p:sp>
    </p:spTree>
  </p:cSld>
  <p:clrMapOvr>
    <a:masterClrMapping/>
  </p:clrMapOvr>
</p:sldLayout>
</file>

<file path=ppt/slideLayouts/slideLayout10.xml><?xml version="1.0" encoding="utf-8"?>
<p:sldLayout xmlns:a="http://schemas.openxmlformats.org/drawingml/2006/main" xmlns:r="http://schemas.openxmlformats.org/officeDocument/2006/relationships" xmlns:mc="http://schemas.openxmlformats.org/markup-compatibility/2006" xmlns:mv="urn:schemas-microsoft-com:mac:vml" xmlns:p="http://schemas.openxmlformats.org/presentationml/2006/main" xmlns:c="http://schemas.openxmlformats.org/drawingml/2006/chart" xmlns:dgm="http://schemas.openxmlformats.org/drawingml/2006/diagram" xmlns:o="urn:schemas-microsoft-com:office:office" xmlns:v="urn:schemas-microsoft-com:vml" xmlns:pvml="urn:schemas-microsoft-com:office:powerpoint" xmlns:com="http://schemas.openxmlformats.org/drawingml/2006/compatibility" xmlns:p14="http://schemas.microsoft.com/office/powerpoint/2010/main" xmlns:p15="http://schemas.microsoft.com/office/powerpoint/2012/main" xmlns:ahyp="http://schemas.microsoft.com/office/drawing/2018/hyperlinkcolor" matchingName="Big number">
  <p:cSld name="BIG_NUMBER">
    <p:spTree>
      <p:nvGrpSpPr>
        <p:cNvPr id="44" name="Shape 44"/>
        <p:cNvGrpSpPr/>
        <p:nvPr/>
      </p:nvGrpSpPr>
      <p:grpSpPr>
        <a:xfrm>
          <a:off x="0" y="0"/>
          <a:ext cx="0" cy="0"/>
          <a:chOff x="0" y="0"/>
          <a:chExt cx="0" cy="0"/>
        </a:xfrm>
      </p:grpSpPr>
      <p:sp>
        <p:nvSpPr>
          <p:cNvPr id="45" name="Google Shape;45;p11"/>
          <p:cNvSpPr txBox="1"/>
          <p:nvPr>
            <p:ph hasCustomPrompt="1" type="title"/>
          </p:nvPr>
        </p:nvSpPr>
        <p:spPr>
          <a:xfrm>
            <a:off x="311700" y="1106125"/>
            <a:ext cx="8520600" cy="1963500"/>
          </a:xfrm>
          <a:prstGeom prst="rect">
            <a:avLst/>
          </a:prstGeom>
        </p:spPr>
        <p:txBody>
          <a:bodyPr anchorCtr="0" anchor="b" bIns="91425" lIns="91425" spcFirstLastPara="1" rIns="91425" wrap="square" tIns="91425">
            <a:normAutofit/>
          </a:bodyPr>
          <a:lstStyle>
            <a:lvl1pPr lvl="0" algn="ctr">
              <a:spcBef>
                <a:spcPts val="0"/>
              </a:spcBef>
              <a:spcAft>
                <a:spcPts val="0"/>
              </a:spcAft>
              <a:buSzPts val="12000"/>
              <a:buNone/>
              <a:defRPr sz="12000"/>
            </a:lvl1pPr>
            <a:lvl2pPr lvl="1" algn="ctr">
              <a:spcBef>
                <a:spcPts val="0"/>
              </a:spcBef>
              <a:spcAft>
                <a:spcPts val="0"/>
              </a:spcAft>
              <a:buSzPts val="12000"/>
              <a:buNone/>
              <a:defRPr sz="12000"/>
            </a:lvl2pPr>
            <a:lvl3pPr lvl="2" algn="ctr">
              <a:spcBef>
                <a:spcPts val="0"/>
              </a:spcBef>
              <a:spcAft>
                <a:spcPts val="0"/>
              </a:spcAft>
              <a:buSzPts val="12000"/>
              <a:buNone/>
              <a:defRPr sz="12000"/>
            </a:lvl3pPr>
            <a:lvl4pPr lvl="3" algn="ctr">
              <a:spcBef>
                <a:spcPts val="0"/>
              </a:spcBef>
              <a:spcAft>
                <a:spcPts val="0"/>
              </a:spcAft>
              <a:buSzPts val="12000"/>
              <a:buNone/>
              <a:defRPr sz="12000"/>
            </a:lvl4pPr>
            <a:lvl5pPr lvl="4" algn="ctr">
              <a:spcBef>
                <a:spcPts val="0"/>
              </a:spcBef>
              <a:spcAft>
                <a:spcPts val="0"/>
              </a:spcAft>
              <a:buSzPts val="12000"/>
              <a:buNone/>
              <a:defRPr sz="12000"/>
            </a:lvl5pPr>
            <a:lvl6pPr lvl="5" algn="ctr">
              <a:spcBef>
                <a:spcPts val="0"/>
              </a:spcBef>
              <a:spcAft>
                <a:spcPts val="0"/>
              </a:spcAft>
              <a:buSzPts val="12000"/>
              <a:buNone/>
              <a:defRPr sz="12000"/>
            </a:lvl6pPr>
            <a:lvl7pPr lvl="6" algn="ctr">
              <a:spcBef>
                <a:spcPts val="0"/>
              </a:spcBef>
              <a:spcAft>
                <a:spcPts val="0"/>
              </a:spcAft>
              <a:buSzPts val="12000"/>
              <a:buNone/>
              <a:defRPr sz="12000"/>
            </a:lvl7pPr>
            <a:lvl8pPr lvl="7" algn="ctr">
              <a:spcBef>
                <a:spcPts val="0"/>
              </a:spcBef>
              <a:spcAft>
                <a:spcPts val="0"/>
              </a:spcAft>
              <a:buSzPts val="12000"/>
              <a:buNone/>
              <a:defRPr sz="12000"/>
            </a:lvl8pPr>
            <a:lvl9pPr lvl="8" algn="ctr">
              <a:spcBef>
                <a:spcPts val="0"/>
              </a:spcBef>
              <a:spcAft>
                <a:spcPts val="0"/>
              </a:spcAft>
              <a:buSzPts val="12000"/>
              <a:buNone/>
              <a:defRPr sz="12000"/>
            </a:lvl9pPr>
          </a:lstStyle>
          <a:p>
            <a:r>
              <a:t>xx%</a:t>
            </a:r>
          </a:p>
        </p:txBody>
      </p:sp>
      <p:sp>
        <p:nvSpPr>
          <p:cNvPr id="46" name="Google Shape;46;p11"/>
          <p:cNvSpPr txBox="1"/>
          <p:nvPr>
            <p:ph idx="1" type="body"/>
          </p:nvPr>
        </p:nvSpPr>
        <p:spPr>
          <a:xfrm>
            <a:off x="311700" y="3152225"/>
            <a:ext cx="8520600" cy="1300800"/>
          </a:xfrm>
          <a:prstGeom prst="rect">
            <a:avLst/>
          </a:prstGeom>
        </p:spPr>
        <p:txBody>
          <a:bodyPr anchorCtr="0" anchor="t" bIns="91425" lIns="91425" spcFirstLastPara="1" rIns="91425" wrap="square" tIns="91425">
            <a:normAutofit/>
          </a:bodyPr>
          <a:lstStyle>
            <a:lvl1pPr indent="-342900" lvl="0" marL="457200" algn="ctr">
              <a:spcBef>
                <a:spcPts val="0"/>
              </a:spcBef>
              <a:spcAft>
                <a:spcPts val="0"/>
              </a:spcAft>
              <a:buSzPts val="1800"/>
              <a:buChar char="●"/>
              <a:defRPr/>
            </a:lvl1pPr>
            <a:lvl2pPr indent="-317500" lvl="1" marL="914400" algn="ctr">
              <a:spcBef>
                <a:spcPts val="0"/>
              </a:spcBef>
              <a:spcAft>
                <a:spcPts val="0"/>
              </a:spcAft>
              <a:buSzPts val="1400"/>
              <a:buChar char="○"/>
              <a:defRPr/>
            </a:lvl2pPr>
            <a:lvl3pPr indent="-317500" lvl="2" marL="1371600" algn="ctr">
              <a:spcBef>
                <a:spcPts val="0"/>
              </a:spcBef>
              <a:spcAft>
                <a:spcPts val="0"/>
              </a:spcAft>
              <a:buSzPts val="1400"/>
              <a:buChar char="■"/>
              <a:defRPr/>
            </a:lvl3pPr>
            <a:lvl4pPr indent="-317500" lvl="3" marL="1828800" algn="ctr">
              <a:spcBef>
                <a:spcPts val="0"/>
              </a:spcBef>
              <a:spcAft>
                <a:spcPts val="0"/>
              </a:spcAft>
              <a:buSzPts val="1400"/>
              <a:buChar char="●"/>
              <a:defRPr/>
            </a:lvl4pPr>
            <a:lvl5pPr indent="-317500" lvl="4" marL="2286000" algn="ctr">
              <a:spcBef>
                <a:spcPts val="0"/>
              </a:spcBef>
              <a:spcAft>
                <a:spcPts val="0"/>
              </a:spcAft>
              <a:buSzPts val="1400"/>
              <a:buChar char="○"/>
              <a:defRPr/>
            </a:lvl5pPr>
            <a:lvl6pPr indent="-317500" lvl="5" marL="2743200" algn="ctr">
              <a:spcBef>
                <a:spcPts val="0"/>
              </a:spcBef>
              <a:spcAft>
                <a:spcPts val="0"/>
              </a:spcAft>
              <a:buSzPts val="1400"/>
              <a:buChar char="■"/>
              <a:defRPr/>
            </a:lvl6pPr>
            <a:lvl7pPr indent="-317500" lvl="6" marL="3200400" algn="ctr">
              <a:spcBef>
                <a:spcPts val="0"/>
              </a:spcBef>
              <a:spcAft>
                <a:spcPts val="0"/>
              </a:spcAft>
              <a:buSzPts val="1400"/>
              <a:buChar char="●"/>
              <a:defRPr/>
            </a:lvl7pPr>
            <a:lvl8pPr indent="-317500" lvl="7" marL="3657600" algn="ctr">
              <a:spcBef>
                <a:spcPts val="0"/>
              </a:spcBef>
              <a:spcAft>
                <a:spcPts val="0"/>
              </a:spcAft>
              <a:buSzPts val="1400"/>
              <a:buChar char="○"/>
              <a:defRPr/>
            </a:lvl8pPr>
            <a:lvl9pPr indent="-317500" lvl="8" marL="4114800" algn="ctr">
              <a:spcBef>
                <a:spcPts val="0"/>
              </a:spcBef>
              <a:spcAft>
                <a:spcPts val="0"/>
              </a:spcAft>
              <a:buSzPts val="1400"/>
              <a:buChar char="■"/>
              <a:defRPr/>
            </a:lvl9pPr>
          </a:lstStyle>
          <a:p/>
        </p:txBody>
      </p:sp>
      <p:sp>
        <p:nvSpPr>
          <p:cNvPr id="47" name="Google Shape;47;p11"/>
          <p:cNvSpPr txBox="1"/>
          <p:nvPr>
            <p:ph idx="12" type="sldNum"/>
          </p:nvPr>
        </p:nvSpPr>
        <p:spPr>
          <a:xfrm>
            <a:off x="8472458" y="4663217"/>
            <a:ext cx="548700" cy="393600"/>
          </a:xfrm>
          <a:prstGeom prst="rect">
            <a:avLst/>
          </a:prstGeom>
        </p:spPr>
        <p:txBody>
          <a:bodyPr anchorCtr="0" anchor="ctr" bIns="91425" lIns="91425" spcFirstLastPara="1" rIns="91425" wrap="square" tIns="91425">
            <a:normAutofit/>
          </a:bodyPr>
          <a:lstStyle>
            <a:lvl1pPr lvl="0">
              <a:buNone/>
              <a:defRPr/>
            </a:lvl1pPr>
            <a:lvl2pPr lvl="1">
              <a:buNone/>
              <a:defRPr/>
            </a:lvl2pPr>
            <a:lvl3pPr lvl="2">
              <a:buNone/>
              <a:defRPr/>
            </a:lvl3pPr>
            <a:lvl4pPr lvl="3">
              <a:buNone/>
              <a:defRPr/>
            </a:lvl4pPr>
            <a:lvl5pPr lvl="4">
              <a:buNone/>
              <a:defRPr/>
            </a:lvl5pPr>
            <a:lvl6pPr lvl="5">
              <a:buNone/>
              <a:defRPr/>
            </a:lvl6pPr>
            <a:lvl7pPr lvl="6">
              <a:buNone/>
              <a:defRPr/>
            </a:lvl7pPr>
            <a:lvl8pPr lvl="7">
              <a:buNone/>
              <a:defRPr/>
            </a:lvl8pPr>
            <a:lvl9pPr lvl="8">
              <a:buNone/>
              <a:defRPr/>
            </a:lvl9pPr>
          </a:lstStyle>
          <a:p>
            <a:pPr indent="0" lvl="0" marL="0" rtl="0" algn="r">
              <a:spcBef>
                <a:spcPts val="0"/>
              </a:spcBef>
              <a:spcAft>
                <a:spcPts val="0"/>
              </a:spcAft>
              <a:buNone/>
            </a:pPr>
            <a:fld id="{00000000-1234-1234-1234-123412341234}" type="slidenum">
              <a:rPr lang="en-GB"/>
              <a:t>‹#›</a:t>
            </a:fld>
            <a:endParaRPr/>
          </a:p>
        </p:txBody>
      </p:sp>
    </p:spTree>
  </p:cSld>
  <p:clrMapOvr>
    <a:masterClrMapping/>
  </p:clrMapOvr>
</p:sldLayout>
</file>

<file path=ppt/slideLayouts/slideLayout11.xml><?xml version="1.0" encoding="utf-8"?>
<p:sldLayout xmlns:a="http://schemas.openxmlformats.org/drawingml/2006/main" xmlns:r="http://schemas.openxmlformats.org/officeDocument/2006/relationships" xmlns:mc="http://schemas.openxmlformats.org/markup-compatibility/2006" xmlns:mv="urn:schemas-microsoft-com:mac:vml" xmlns:p="http://schemas.openxmlformats.org/presentationml/2006/main" xmlns:c="http://schemas.openxmlformats.org/drawingml/2006/chart" xmlns:dgm="http://schemas.openxmlformats.org/drawingml/2006/diagram" xmlns:o="urn:schemas-microsoft-com:office:office" xmlns:v="urn:schemas-microsoft-com:vml" xmlns:pvml="urn:schemas-microsoft-com:office:powerpoint" xmlns:com="http://schemas.openxmlformats.org/drawingml/2006/compatibility" xmlns:p14="http://schemas.microsoft.com/office/powerpoint/2010/main" xmlns:p15="http://schemas.microsoft.com/office/powerpoint/2012/main" xmlns:ahyp="http://schemas.microsoft.com/office/drawing/2018/hyperlinkcolor" matchingName="Blank" type="blank">
  <p:cSld name="BLANK">
    <p:spTree>
      <p:nvGrpSpPr>
        <p:cNvPr id="48" name="Shape 48"/>
        <p:cNvGrpSpPr/>
        <p:nvPr/>
      </p:nvGrpSpPr>
      <p:grpSpPr>
        <a:xfrm>
          <a:off x="0" y="0"/>
          <a:ext cx="0" cy="0"/>
          <a:chOff x="0" y="0"/>
          <a:chExt cx="0" cy="0"/>
        </a:xfrm>
      </p:grpSpPr>
      <p:sp>
        <p:nvSpPr>
          <p:cNvPr id="49" name="Google Shape;49;p12"/>
          <p:cNvSpPr txBox="1"/>
          <p:nvPr>
            <p:ph idx="12" type="sldNum"/>
          </p:nvPr>
        </p:nvSpPr>
        <p:spPr>
          <a:xfrm>
            <a:off x="8472458" y="4663217"/>
            <a:ext cx="548700" cy="393600"/>
          </a:xfrm>
          <a:prstGeom prst="rect">
            <a:avLst/>
          </a:prstGeom>
        </p:spPr>
        <p:txBody>
          <a:bodyPr anchorCtr="0" anchor="ctr" bIns="91425" lIns="91425" spcFirstLastPara="1" rIns="91425" wrap="square" tIns="91425">
            <a:normAutofit/>
          </a:bodyPr>
          <a:lstStyle>
            <a:lvl1pPr lvl="0">
              <a:buNone/>
              <a:defRPr/>
            </a:lvl1pPr>
            <a:lvl2pPr lvl="1">
              <a:buNone/>
              <a:defRPr/>
            </a:lvl2pPr>
            <a:lvl3pPr lvl="2">
              <a:buNone/>
              <a:defRPr/>
            </a:lvl3pPr>
            <a:lvl4pPr lvl="3">
              <a:buNone/>
              <a:defRPr/>
            </a:lvl4pPr>
            <a:lvl5pPr lvl="4">
              <a:buNone/>
              <a:defRPr/>
            </a:lvl5pPr>
            <a:lvl6pPr lvl="5">
              <a:buNone/>
              <a:defRPr/>
            </a:lvl6pPr>
            <a:lvl7pPr lvl="6">
              <a:buNone/>
              <a:defRPr/>
            </a:lvl7pPr>
            <a:lvl8pPr lvl="7">
              <a:buNone/>
              <a:defRPr/>
            </a:lvl8pPr>
            <a:lvl9pPr lvl="8">
              <a:buNone/>
              <a:defRPr/>
            </a:lvl9pPr>
          </a:lstStyle>
          <a:p>
            <a:pPr indent="0" lvl="0" marL="0" rtl="0" algn="r">
              <a:spcBef>
                <a:spcPts val="0"/>
              </a:spcBef>
              <a:spcAft>
                <a:spcPts val="0"/>
              </a:spcAft>
              <a:buNone/>
            </a:pPr>
            <a:fld id="{00000000-1234-1234-1234-123412341234}" type="slidenum">
              <a:rPr lang="en-GB"/>
              <a:t>‹#›</a:t>
            </a:fld>
            <a:endParaRPr/>
          </a:p>
        </p:txBody>
      </p:sp>
    </p:spTree>
  </p:cSld>
  <p:clrMapOvr>
    <a:masterClrMapping/>
  </p:clrMapOvr>
</p:sldLayout>
</file>

<file path=ppt/slideMasters/_rels/slideMaster1.xml.rels><?xml version="1.0" encoding="UTF-8" standalone="yes"?><Relationships xmlns="http://schemas.openxmlformats.org/package/2006/relationships"><Relationship Id="rId1" Type="http://schemas.openxmlformats.org/officeDocument/2006/relationships/slideLayout" Target="../slideLayouts/slideLayout1.xml"/><Relationship Id="rId2" Type="http://schemas.openxmlformats.org/officeDocument/2006/relationships/slideLayout" Target="../slideLayouts/slideLayout2.xml"/><Relationship Id="rId3" Type="http://schemas.openxmlformats.org/officeDocument/2006/relationships/slideLayout" Target="../slideLayouts/slideLayout3.xml"/><Relationship Id="rId4" Type="http://schemas.openxmlformats.org/officeDocument/2006/relationships/slideLayout" Target="../slideLayouts/slideLayout4.xml"/><Relationship Id="rId11" Type="http://schemas.openxmlformats.org/officeDocument/2006/relationships/slideLayout" Target="../slideLayouts/slideLayout11.xml"/><Relationship Id="rId10" Type="http://schemas.openxmlformats.org/officeDocument/2006/relationships/slideLayout" Target="../slideLayouts/slideLayout10.xml"/><Relationship Id="rId12" Type="http://schemas.openxmlformats.org/officeDocument/2006/relationships/theme" Target="../theme/theme2.xml"/><Relationship Id="rId9" Type="http://schemas.openxmlformats.org/officeDocument/2006/relationships/slideLayout" Target="../slideLayouts/slideLayout9.xml"/><Relationship Id="rId5" Type="http://schemas.openxmlformats.org/officeDocument/2006/relationships/slideLayout" Target="../slideLayouts/slideLayout5.xml"/><Relationship Id="rId6" Type="http://schemas.openxmlformats.org/officeDocument/2006/relationships/slideLayout" Target="../slideLayouts/slideLayout6.xml"/><Relationship Id="rId7" Type="http://schemas.openxmlformats.org/officeDocument/2006/relationships/slideLayout" Target="../slideLayouts/slideLayout7.xml"/><Relationship Id="rId8" Type="http://schemas.openxmlformats.org/officeDocument/2006/relationships/slideLayout" Target="../slideLayouts/slideLayout8.xml"/></Relationships>
</file>

<file path=ppt/slideMasters/slideMaster1.xml><?xml version="1.0" encoding="utf-8"?>
<p:sldMaster xmlns:a="http://schemas.openxmlformats.org/drawingml/2006/main" xmlns:r="http://schemas.openxmlformats.org/officeDocument/2006/relationships" xmlns:mc="http://schemas.openxmlformats.org/markup-compatibility/2006" xmlns:mv="urn:schemas-microsoft-com:mac:vml" xmlns:p="http://schemas.openxmlformats.org/presentationml/2006/main" xmlns:c="http://schemas.openxmlformats.org/drawingml/2006/chart" xmlns:dgm="http://schemas.openxmlformats.org/drawingml/2006/diagram" xmlns:o="urn:schemas-microsoft-com:office:office" xmlns:v="urn:schemas-microsoft-com:vml" xmlns:pvml="urn:schemas-microsoft-com:office:powerpoint" xmlns:com="http://schemas.openxmlformats.org/drawingml/2006/compatibility" xmlns:p14="http://schemas.microsoft.com/office/powerpoint/2010/main" xmlns:p15="http://schemas.microsoft.com/office/powerpoint/2012/main" xmlns:ahyp="http://schemas.microsoft.com/office/drawing/2018/hyperlinkcolor">
  <p:cSld name="simple-light-2">
    <p:bg>
      <p:bgPr>
        <a:solidFill>
          <a:srgbClr val="EAD1DC"/>
        </a:solidFill>
      </p:bgPr>
    </p:bg>
    <p:spTree>
      <p:nvGrpSpPr>
        <p:cNvPr id="5" name="Shape 5"/>
        <p:cNvGrpSpPr/>
        <p:nvPr/>
      </p:nvGrpSpPr>
      <p:grpSpPr>
        <a:xfrm>
          <a:off x="0" y="0"/>
          <a:ext cx="0" cy="0"/>
          <a:chOff x="0" y="0"/>
          <a:chExt cx="0" cy="0"/>
        </a:xfrm>
      </p:grpSpPr>
      <p:sp>
        <p:nvSpPr>
          <p:cNvPr id="6" name="Google Shape;6;p1"/>
          <p:cNvSpPr txBox="1"/>
          <p:nvPr>
            <p:ph type="title"/>
          </p:nvPr>
        </p:nvSpPr>
        <p:spPr>
          <a:xfrm>
            <a:off x="311700" y="445025"/>
            <a:ext cx="8520600" cy="572700"/>
          </a:xfrm>
          <a:prstGeom prst="rect">
            <a:avLst/>
          </a:prstGeom>
          <a:noFill/>
          <a:ln>
            <a:noFill/>
          </a:ln>
        </p:spPr>
        <p:txBody>
          <a:bodyPr anchorCtr="0" anchor="t" bIns="91425" lIns="91425" spcFirstLastPara="1" rIns="91425" wrap="square" tIns="91425">
            <a:normAutofit/>
          </a:bodyPr>
          <a:lstStyle>
            <a:lvl1pPr lvl="0">
              <a:spcBef>
                <a:spcPts val="0"/>
              </a:spcBef>
              <a:spcAft>
                <a:spcPts val="0"/>
              </a:spcAft>
              <a:buClr>
                <a:schemeClr val="dk1"/>
              </a:buClr>
              <a:buSzPts val="2800"/>
              <a:buNone/>
              <a:defRPr sz="2800">
                <a:solidFill>
                  <a:schemeClr val="dk1"/>
                </a:solidFill>
              </a:defRPr>
            </a:lvl1pPr>
            <a:lvl2pPr lvl="1">
              <a:spcBef>
                <a:spcPts val="0"/>
              </a:spcBef>
              <a:spcAft>
                <a:spcPts val="0"/>
              </a:spcAft>
              <a:buClr>
                <a:schemeClr val="dk1"/>
              </a:buClr>
              <a:buSzPts val="2800"/>
              <a:buNone/>
              <a:defRPr sz="2800">
                <a:solidFill>
                  <a:schemeClr val="dk1"/>
                </a:solidFill>
              </a:defRPr>
            </a:lvl2pPr>
            <a:lvl3pPr lvl="2">
              <a:spcBef>
                <a:spcPts val="0"/>
              </a:spcBef>
              <a:spcAft>
                <a:spcPts val="0"/>
              </a:spcAft>
              <a:buClr>
                <a:schemeClr val="dk1"/>
              </a:buClr>
              <a:buSzPts val="2800"/>
              <a:buNone/>
              <a:defRPr sz="2800">
                <a:solidFill>
                  <a:schemeClr val="dk1"/>
                </a:solidFill>
              </a:defRPr>
            </a:lvl3pPr>
            <a:lvl4pPr lvl="3">
              <a:spcBef>
                <a:spcPts val="0"/>
              </a:spcBef>
              <a:spcAft>
                <a:spcPts val="0"/>
              </a:spcAft>
              <a:buClr>
                <a:schemeClr val="dk1"/>
              </a:buClr>
              <a:buSzPts val="2800"/>
              <a:buNone/>
              <a:defRPr sz="2800">
                <a:solidFill>
                  <a:schemeClr val="dk1"/>
                </a:solidFill>
              </a:defRPr>
            </a:lvl4pPr>
            <a:lvl5pPr lvl="4">
              <a:spcBef>
                <a:spcPts val="0"/>
              </a:spcBef>
              <a:spcAft>
                <a:spcPts val="0"/>
              </a:spcAft>
              <a:buClr>
                <a:schemeClr val="dk1"/>
              </a:buClr>
              <a:buSzPts val="2800"/>
              <a:buNone/>
              <a:defRPr sz="2800">
                <a:solidFill>
                  <a:schemeClr val="dk1"/>
                </a:solidFill>
              </a:defRPr>
            </a:lvl5pPr>
            <a:lvl6pPr lvl="5">
              <a:spcBef>
                <a:spcPts val="0"/>
              </a:spcBef>
              <a:spcAft>
                <a:spcPts val="0"/>
              </a:spcAft>
              <a:buClr>
                <a:schemeClr val="dk1"/>
              </a:buClr>
              <a:buSzPts val="2800"/>
              <a:buNone/>
              <a:defRPr sz="2800">
                <a:solidFill>
                  <a:schemeClr val="dk1"/>
                </a:solidFill>
              </a:defRPr>
            </a:lvl6pPr>
            <a:lvl7pPr lvl="6">
              <a:spcBef>
                <a:spcPts val="0"/>
              </a:spcBef>
              <a:spcAft>
                <a:spcPts val="0"/>
              </a:spcAft>
              <a:buClr>
                <a:schemeClr val="dk1"/>
              </a:buClr>
              <a:buSzPts val="2800"/>
              <a:buNone/>
              <a:defRPr sz="2800">
                <a:solidFill>
                  <a:schemeClr val="dk1"/>
                </a:solidFill>
              </a:defRPr>
            </a:lvl7pPr>
            <a:lvl8pPr lvl="7">
              <a:spcBef>
                <a:spcPts val="0"/>
              </a:spcBef>
              <a:spcAft>
                <a:spcPts val="0"/>
              </a:spcAft>
              <a:buClr>
                <a:schemeClr val="dk1"/>
              </a:buClr>
              <a:buSzPts val="2800"/>
              <a:buNone/>
              <a:defRPr sz="2800">
                <a:solidFill>
                  <a:schemeClr val="dk1"/>
                </a:solidFill>
              </a:defRPr>
            </a:lvl8pPr>
            <a:lvl9pPr lvl="8">
              <a:spcBef>
                <a:spcPts val="0"/>
              </a:spcBef>
              <a:spcAft>
                <a:spcPts val="0"/>
              </a:spcAft>
              <a:buClr>
                <a:schemeClr val="dk1"/>
              </a:buClr>
              <a:buSzPts val="2800"/>
              <a:buNone/>
              <a:defRPr sz="2800">
                <a:solidFill>
                  <a:schemeClr val="dk1"/>
                </a:solidFill>
              </a:defRPr>
            </a:lvl9pPr>
          </a:lstStyle>
          <a:p/>
        </p:txBody>
      </p:sp>
      <p:sp>
        <p:nvSpPr>
          <p:cNvPr id="7" name="Google Shape;7;p1"/>
          <p:cNvSpPr txBox="1"/>
          <p:nvPr>
            <p:ph idx="1" type="body"/>
          </p:nvPr>
        </p:nvSpPr>
        <p:spPr>
          <a:xfrm>
            <a:off x="311700" y="1152475"/>
            <a:ext cx="8520600" cy="3416400"/>
          </a:xfrm>
          <a:prstGeom prst="rect">
            <a:avLst/>
          </a:prstGeom>
          <a:noFill/>
          <a:ln>
            <a:noFill/>
          </a:ln>
        </p:spPr>
        <p:txBody>
          <a:bodyPr anchorCtr="0" anchor="t" bIns="91425" lIns="91425" spcFirstLastPara="1" rIns="91425" wrap="square" tIns="91425">
            <a:normAutofit/>
          </a:bodyPr>
          <a:lstStyle>
            <a:lvl1pPr indent="-342900" lvl="0" marL="457200">
              <a:lnSpc>
                <a:spcPct val="115000"/>
              </a:lnSpc>
              <a:spcBef>
                <a:spcPts val="0"/>
              </a:spcBef>
              <a:spcAft>
                <a:spcPts val="0"/>
              </a:spcAft>
              <a:buClr>
                <a:schemeClr val="dk2"/>
              </a:buClr>
              <a:buSzPts val="1800"/>
              <a:buChar char="●"/>
              <a:defRPr sz="1800">
                <a:solidFill>
                  <a:schemeClr val="dk2"/>
                </a:solidFill>
              </a:defRPr>
            </a:lvl1pPr>
            <a:lvl2pPr indent="-317500" lvl="1" marL="914400">
              <a:lnSpc>
                <a:spcPct val="115000"/>
              </a:lnSpc>
              <a:spcBef>
                <a:spcPts val="0"/>
              </a:spcBef>
              <a:spcAft>
                <a:spcPts val="0"/>
              </a:spcAft>
              <a:buClr>
                <a:schemeClr val="dk2"/>
              </a:buClr>
              <a:buSzPts val="1400"/>
              <a:buChar char="○"/>
              <a:defRPr>
                <a:solidFill>
                  <a:schemeClr val="dk2"/>
                </a:solidFill>
              </a:defRPr>
            </a:lvl2pPr>
            <a:lvl3pPr indent="-317500" lvl="2" marL="1371600">
              <a:lnSpc>
                <a:spcPct val="115000"/>
              </a:lnSpc>
              <a:spcBef>
                <a:spcPts val="0"/>
              </a:spcBef>
              <a:spcAft>
                <a:spcPts val="0"/>
              </a:spcAft>
              <a:buClr>
                <a:schemeClr val="dk2"/>
              </a:buClr>
              <a:buSzPts val="1400"/>
              <a:buChar char="■"/>
              <a:defRPr>
                <a:solidFill>
                  <a:schemeClr val="dk2"/>
                </a:solidFill>
              </a:defRPr>
            </a:lvl3pPr>
            <a:lvl4pPr indent="-317500" lvl="3" marL="1828800">
              <a:lnSpc>
                <a:spcPct val="115000"/>
              </a:lnSpc>
              <a:spcBef>
                <a:spcPts val="0"/>
              </a:spcBef>
              <a:spcAft>
                <a:spcPts val="0"/>
              </a:spcAft>
              <a:buClr>
                <a:schemeClr val="dk2"/>
              </a:buClr>
              <a:buSzPts val="1400"/>
              <a:buChar char="●"/>
              <a:defRPr>
                <a:solidFill>
                  <a:schemeClr val="dk2"/>
                </a:solidFill>
              </a:defRPr>
            </a:lvl4pPr>
            <a:lvl5pPr indent="-317500" lvl="4" marL="2286000">
              <a:lnSpc>
                <a:spcPct val="115000"/>
              </a:lnSpc>
              <a:spcBef>
                <a:spcPts val="0"/>
              </a:spcBef>
              <a:spcAft>
                <a:spcPts val="0"/>
              </a:spcAft>
              <a:buClr>
                <a:schemeClr val="dk2"/>
              </a:buClr>
              <a:buSzPts val="1400"/>
              <a:buChar char="○"/>
              <a:defRPr>
                <a:solidFill>
                  <a:schemeClr val="dk2"/>
                </a:solidFill>
              </a:defRPr>
            </a:lvl5pPr>
            <a:lvl6pPr indent="-317500" lvl="5" marL="2743200">
              <a:lnSpc>
                <a:spcPct val="115000"/>
              </a:lnSpc>
              <a:spcBef>
                <a:spcPts val="0"/>
              </a:spcBef>
              <a:spcAft>
                <a:spcPts val="0"/>
              </a:spcAft>
              <a:buClr>
                <a:schemeClr val="dk2"/>
              </a:buClr>
              <a:buSzPts val="1400"/>
              <a:buChar char="■"/>
              <a:defRPr>
                <a:solidFill>
                  <a:schemeClr val="dk2"/>
                </a:solidFill>
              </a:defRPr>
            </a:lvl6pPr>
            <a:lvl7pPr indent="-317500" lvl="6" marL="3200400">
              <a:lnSpc>
                <a:spcPct val="115000"/>
              </a:lnSpc>
              <a:spcBef>
                <a:spcPts val="0"/>
              </a:spcBef>
              <a:spcAft>
                <a:spcPts val="0"/>
              </a:spcAft>
              <a:buClr>
                <a:schemeClr val="dk2"/>
              </a:buClr>
              <a:buSzPts val="1400"/>
              <a:buChar char="●"/>
              <a:defRPr>
                <a:solidFill>
                  <a:schemeClr val="dk2"/>
                </a:solidFill>
              </a:defRPr>
            </a:lvl7pPr>
            <a:lvl8pPr indent="-317500" lvl="7" marL="3657600">
              <a:lnSpc>
                <a:spcPct val="115000"/>
              </a:lnSpc>
              <a:spcBef>
                <a:spcPts val="0"/>
              </a:spcBef>
              <a:spcAft>
                <a:spcPts val="0"/>
              </a:spcAft>
              <a:buClr>
                <a:schemeClr val="dk2"/>
              </a:buClr>
              <a:buSzPts val="1400"/>
              <a:buChar char="○"/>
              <a:defRPr>
                <a:solidFill>
                  <a:schemeClr val="dk2"/>
                </a:solidFill>
              </a:defRPr>
            </a:lvl8pPr>
            <a:lvl9pPr indent="-317500" lvl="8" marL="4114800">
              <a:lnSpc>
                <a:spcPct val="115000"/>
              </a:lnSpc>
              <a:spcBef>
                <a:spcPts val="0"/>
              </a:spcBef>
              <a:spcAft>
                <a:spcPts val="0"/>
              </a:spcAft>
              <a:buClr>
                <a:schemeClr val="dk2"/>
              </a:buClr>
              <a:buSzPts val="1400"/>
              <a:buChar char="■"/>
              <a:defRPr>
                <a:solidFill>
                  <a:schemeClr val="dk2"/>
                </a:solidFill>
              </a:defRPr>
            </a:lvl9pPr>
          </a:lstStyle>
          <a:p/>
        </p:txBody>
      </p:sp>
      <p:sp>
        <p:nvSpPr>
          <p:cNvPr id="8" name="Google Shape;8;p1"/>
          <p:cNvSpPr txBox="1"/>
          <p:nvPr>
            <p:ph idx="12" type="sldNum"/>
          </p:nvPr>
        </p:nvSpPr>
        <p:spPr>
          <a:xfrm>
            <a:off x="8472458" y="4663217"/>
            <a:ext cx="548700" cy="393600"/>
          </a:xfrm>
          <a:prstGeom prst="rect">
            <a:avLst/>
          </a:prstGeom>
          <a:noFill/>
          <a:ln>
            <a:noFill/>
          </a:ln>
        </p:spPr>
        <p:txBody>
          <a:bodyPr anchorCtr="0" anchor="ctr" bIns="91425" lIns="91425" spcFirstLastPara="1" rIns="91425" wrap="square" tIns="91425">
            <a:normAutofit/>
          </a:bodyPr>
          <a:lstStyle>
            <a:lvl1pPr lvl="0" algn="r">
              <a:buNone/>
              <a:defRPr sz="1000">
                <a:solidFill>
                  <a:schemeClr val="dk2"/>
                </a:solidFill>
              </a:defRPr>
            </a:lvl1pPr>
            <a:lvl2pPr lvl="1" algn="r">
              <a:buNone/>
              <a:defRPr sz="1000">
                <a:solidFill>
                  <a:schemeClr val="dk2"/>
                </a:solidFill>
              </a:defRPr>
            </a:lvl2pPr>
            <a:lvl3pPr lvl="2" algn="r">
              <a:buNone/>
              <a:defRPr sz="1000">
                <a:solidFill>
                  <a:schemeClr val="dk2"/>
                </a:solidFill>
              </a:defRPr>
            </a:lvl3pPr>
            <a:lvl4pPr lvl="3" algn="r">
              <a:buNone/>
              <a:defRPr sz="1000">
                <a:solidFill>
                  <a:schemeClr val="dk2"/>
                </a:solidFill>
              </a:defRPr>
            </a:lvl4pPr>
            <a:lvl5pPr lvl="4" algn="r">
              <a:buNone/>
              <a:defRPr sz="1000">
                <a:solidFill>
                  <a:schemeClr val="dk2"/>
                </a:solidFill>
              </a:defRPr>
            </a:lvl5pPr>
            <a:lvl6pPr lvl="5" algn="r">
              <a:buNone/>
              <a:defRPr sz="1000">
                <a:solidFill>
                  <a:schemeClr val="dk2"/>
                </a:solidFill>
              </a:defRPr>
            </a:lvl6pPr>
            <a:lvl7pPr lvl="6" algn="r">
              <a:buNone/>
              <a:defRPr sz="1000">
                <a:solidFill>
                  <a:schemeClr val="dk2"/>
                </a:solidFill>
              </a:defRPr>
            </a:lvl7pPr>
            <a:lvl8pPr lvl="7" algn="r">
              <a:buNone/>
              <a:defRPr sz="1000">
                <a:solidFill>
                  <a:schemeClr val="dk2"/>
                </a:solidFill>
              </a:defRPr>
            </a:lvl8pPr>
            <a:lvl9pPr lvl="8" algn="r">
              <a:buNone/>
              <a:defRPr sz="1000">
                <a:solidFill>
                  <a:schemeClr val="dk2"/>
                </a:solidFill>
              </a:defRPr>
            </a:lvl9pPr>
          </a:lstStyle>
          <a:p>
            <a:pPr indent="0" lvl="0" marL="0" rtl="0" algn="r">
              <a:spcBef>
                <a:spcPts val="0"/>
              </a:spcBef>
              <a:spcAft>
                <a:spcPts val="0"/>
              </a:spcAft>
              <a:buNone/>
            </a:pPr>
            <a:fld id="{00000000-1234-1234-1234-123412341234}" type="slidenum">
              <a:rPr lang="en-GB"/>
              <a:t>‹#›</a:t>
            </a:fld>
            <a:endParaRPr/>
          </a:p>
        </p:txBody>
      </p:sp>
    </p:spTree>
  </p:cSld>
  <p:clrMap accent1="accent1" accent2="accent2" accent3="accent3" accent4="accent4" accent5="accent5" accent6="accent6" bg1="lt1" bg2="dk2" tx1="dk1" tx2="lt2" folHlink="folHlink" hlink="hlink"/>
  <p:sldLayoutIdLst>
    <p:sldLayoutId id="2147483648" r:id="rId1"/>
    <p:sldLayoutId id="2147483649" r:id="rId2"/>
    <p:sldLayoutId id="2147483650" r:id="rId3"/>
    <p:sldLayoutId id="2147483651" r:id="rId4"/>
    <p:sldLayoutId id="2147483652" r:id="rId5"/>
    <p:sldLayoutId id="2147483653" r:id="rId6"/>
    <p:sldLayoutId id="2147483654" r:id="rId7"/>
    <p:sldLayoutId id="2147483655" r:id="rId8"/>
    <p:sldLayoutId id="2147483656" r:id="rId9"/>
    <p:sldLayoutId id="2147483657" r:id="rId10"/>
    <p:sldLayoutId id="2147483658" r:id="rId11"/>
  </p:sldLayoutIdLst>
  <p:hf dt="0" ftr="0" hdr="0" sldNum="0"/>
  <p:txStyles>
    <p:titleStyle>
      <a:defPPr lvl="0" marR="0" rtl="0" algn="l">
        <a:lnSpc>
          <a:spcPct val="100000"/>
        </a:lnSpc>
        <a:spcBef>
          <a:spcPts val="0"/>
        </a:spcBef>
        <a:spcAft>
          <a:spcPts val="0"/>
        </a:spcAft>
      </a:defPPr>
      <a:lvl1pPr lvl="0" marR="0" rtl="0" algn="l">
        <a:lnSpc>
          <a:spcPct val="100000"/>
        </a:lnSpc>
        <a:spcBef>
          <a:spcPts val="0"/>
        </a:spcBef>
        <a:spcAft>
          <a:spcPts val="0"/>
        </a:spcAft>
        <a:buClr>
          <a:srgbClr val="000000"/>
        </a:buClr>
        <a:buFont typeface="Arial"/>
        <a:defRPr b="0" i="0" sz="1400" u="none" cap="none" strike="noStrike">
          <a:solidFill>
            <a:srgbClr val="000000"/>
          </a:solidFill>
          <a:latin typeface="Arial"/>
          <a:ea typeface="Arial"/>
          <a:cs typeface="Arial"/>
          <a:sym typeface="Arial"/>
        </a:defRPr>
      </a:lvl1pPr>
      <a:lvl2pPr lvl="1" marR="0" rtl="0" algn="l">
        <a:lnSpc>
          <a:spcPct val="100000"/>
        </a:lnSpc>
        <a:spcBef>
          <a:spcPts val="0"/>
        </a:spcBef>
        <a:spcAft>
          <a:spcPts val="0"/>
        </a:spcAft>
        <a:buClr>
          <a:srgbClr val="000000"/>
        </a:buClr>
        <a:buFont typeface="Arial"/>
        <a:defRPr b="0" i="0" sz="1400" u="none" cap="none" strike="noStrike">
          <a:solidFill>
            <a:srgbClr val="000000"/>
          </a:solidFill>
          <a:latin typeface="Arial"/>
          <a:ea typeface="Arial"/>
          <a:cs typeface="Arial"/>
          <a:sym typeface="Arial"/>
        </a:defRPr>
      </a:lvl2pPr>
      <a:lvl3pPr lvl="2" marR="0" rtl="0" algn="l">
        <a:lnSpc>
          <a:spcPct val="100000"/>
        </a:lnSpc>
        <a:spcBef>
          <a:spcPts val="0"/>
        </a:spcBef>
        <a:spcAft>
          <a:spcPts val="0"/>
        </a:spcAft>
        <a:buClr>
          <a:srgbClr val="000000"/>
        </a:buClr>
        <a:buFont typeface="Arial"/>
        <a:defRPr b="0" i="0" sz="1400" u="none" cap="none" strike="noStrike">
          <a:solidFill>
            <a:srgbClr val="000000"/>
          </a:solidFill>
          <a:latin typeface="Arial"/>
          <a:ea typeface="Arial"/>
          <a:cs typeface="Arial"/>
          <a:sym typeface="Arial"/>
        </a:defRPr>
      </a:lvl3pPr>
      <a:lvl4pPr lvl="3" marR="0" rtl="0" algn="l">
        <a:lnSpc>
          <a:spcPct val="100000"/>
        </a:lnSpc>
        <a:spcBef>
          <a:spcPts val="0"/>
        </a:spcBef>
        <a:spcAft>
          <a:spcPts val="0"/>
        </a:spcAft>
        <a:buClr>
          <a:srgbClr val="000000"/>
        </a:buClr>
        <a:buFont typeface="Arial"/>
        <a:defRPr b="0" i="0" sz="1400" u="none" cap="none" strike="noStrike">
          <a:solidFill>
            <a:srgbClr val="000000"/>
          </a:solidFill>
          <a:latin typeface="Arial"/>
          <a:ea typeface="Arial"/>
          <a:cs typeface="Arial"/>
          <a:sym typeface="Arial"/>
        </a:defRPr>
      </a:lvl4pPr>
      <a:lvl5pPr lvl="4" marR="0" rtl="0" algn="l">
        <a:lnSpc>
          <a:spcPct val="100000"/>
        </a:lnSpc>
        <a:spcBef>
          <a:spcPts val="0"/>
        </a:spcBef>
        <a:spcAft>
          <a:spcPts val="0"/>
        </a:spcAft>
        <a:buClr>
          <a:srgbClr val="000000"/>
        </a:buClr>
        <a:buFont typeface="Arial"/>
        <a:defRPr b="0" i="0" sz="1400" u="none" cap="none" strike="noStrike">
          <a:solidFill>
            <a:srgbClr val="000000"/>
          </a:solidFill>
          <a:latin typeface="Arial"/>
          <a:ea typeface="Arial"/>
          <a:cs typeface="Arial"/>
          <a:sym typeface="Arial"/>
        </a:defRPr>
      </a:lvl5pPr>
      <a:lvl6pPr lvl="5" marR="0" rtl="0" algn="l">
        <a:lnSpc>
          <a:spcPct val="100000"/>
        </a:lnSpc>
        <a:spcBef>
          <a:spcPts val="0"/>
        </a:spcBef>
        <a:spcAft>
          <a:spcPts val="0"/>
        </a:spcAft>
        <a:buClr>
          <a:srgbClr val="000000"/>
        </a:buClr>
        <a:buFont typeface="Arial"/>
        <a:defRPr b="0" i="0" sz="1400" u="none" cap="none" strike="noStrike">
          <a:solidFill>
            <a:srgbClr val="000000"/>
          </a:solidFill>
          <a:latin typeface="Arial"/>
          <a:ea typeface="Arial"/>
          <a:cs typeface="Arial"/>
          <a:sym typeface="Arial"/>
        </a:defRPr>
      </a:lvl6pPr>
      <a:lvl7pPr lvl="6" marR="0" rtl="0" algn="l">
        <a:lnSpc>
          <a:spcPct val="100000"/>
        </a:lnSpc>
        <a:spcBef>
          <a:spcPts val="0"/>
        </a:spcBef>
        <a:spcAft>
          <a:spcPts val="0"/>
        </a:spcAft>
        <a:buClr>
          <a:srgbClr val="000000"/>
        </a:buClr>
        <a:buFont typeface="Arial"/>
        <a:defRPr b="0" i="0" sz="1400" u="none" cap="none" strike="noStrike">
          <a:solidFill>
            <a:srgbClr val="000000"/>
          </a:solidFill>
          <a:latin typeface="Arial"/>
          <a:ea typeface="Arial"/>
          <a:cs typeface="Arial"/>
          <a:sym typeface="Arial"/>
        </a:defRPr>
      </a:lvl7pPr>
      <a:lvl8pPr lvl="7" marR="0" rtl="0" algn="l">
        <a:lnSpc>
          <a:spcPct val="100000"/>
        </a:lnSpc>
        <a:spcBef>
          <a:spcPts val="0"/>
        </a:spcBef>
        <a:spcAft>
          <a:spcPts val="0"/>
        </a:spcAft>
        <a:buClr>
          <a:srgbClr val="000000"/>
        </a:buClr>
        <a:buFont typeface="Arial"/>
        <a:defRPr b="0" i="0" sz="1400" u="none" cap="none" strike="noStrike">
          <a:solidFill>
            <a:srgbClr val="000000"/>
          </a:solidFill>
          <a:latin typeface="Arial"/>
          <a:ea typeface="Arial"/>
          <a:cs typeface="Arial"/>
          <a:sym typeface="Arial"/>
        </a:defRPr>
      </a:lvl8pPr>
      <a:lvl9pPr lvl="8" marR="0" rtl="0" algn="l">
        <a:lnSpc>
          <a:spcPct val="100000"/>
        </a:lnSpc>
        <a:spcBef>
          <a:spcPts val="0"/>
        </a:spcBef>
        <a:spcAft>
          <a:spcPts val="0"/>
        </a:spcAft>
        <a:buClr>
          <a:srgbClr val="000000"/>
        </a:buClr>
        <a:buFont typeface="Arial"/>
        <a:defRPr b="0" i="0" sz="1400" u="none" cap="none" strike="noStrike">
          <a:solidFill>
            <a:srgbClr val="000000"/>
          </a:solidFill>
          <a:latin typeface="Arial"/>
          <a:ea typeface="Arial"/>
          <a:cs typeface="Arial"/>
          <a:sym typeface="Arial"/>
        </a:defRPr>
      </a:lvl9pPr>
    </p:titleStyle>
    <p:bodyStyle>
      <a:defPPr lvl="0" marR="0" rtl="0" algn="l">
        <a:lnSpc>
          <a:spcPct val="100000"/>
        </a:lnSpc>
        <a:spcBef>
          <a:spcPts val="0"/>
        </a:spcBef>
        <a:spcAft>
          <a:spcPts val="0"/>
        </a:spcAft>
      </a:defPPr>
      <a:lvl1pPr lvl="0" marR="0" rtl="0" algn="l">
        <a:lnSpc>
          <a:spcPct val="100000"/>
        </a:lnSpc>
        <a:spcBef>
          <a:spcPts val="0"/>
        </a:spcBef>
        <a:spcAft>
          <a:spcPts val="0"/>
        </a:spcAft>
        <a:buClr>
          <a:srgbClr val="000000"/>
        </a:buClr>
        <a:buFont typeface="Arial"/>
        <a:defRPr b="0" i="0" sz="1400" u="none" cap="none" strike="noStrike">
          <a:solidFill>
            <a:srgbClr val="000000"/>
          </a:solidFill>
          <a:latin typeface="Arial"/>
          <a:ea typeface="Arial"/>
          <a:cs typeface="Arial"/>
          <a:sym typeface="Arial"/>
        </a:defRPr>
      </a:lvl1pPr>
      <a:lvl2pPr lvl="1" marR="0" rtl="0" algn="l">
        <a:lnSpc>
          <a:spcPct val="100000"/>
        </a:lnSpc>
        <a:spcBef>
          <a:spcPts val="0"/>
        </a:spcBef>
        <a:spcAft>
          <a:spcPts val="0"/>
        </a:spcAft>
        <a:buClr>
          <a:srgbClr val="000000"/>
        </a:buClr>
        <a:buFont typeface="Arial"/>
        <a:defRPr b="0" i="0" sz="1400" u="none" cap="none" strike="noStrike">
          <a:solidFill>
            <a:srgbClr val="000000"/>
          </a:solidFill>
          <a:latin typeface="Arial"/>
          <a:ea typeface="Arial"/>
          <a:cs typeface="Arial"/>
          <a:sym typeface="Arial"/>
        </a:defRPr>
      </a:lvl2pPr>
      <a:lvl3pPr lvl="2" marR="0" rtl="0" algn="l">
        <a:lnSpc>
          <a:spcPct val="100000"/>
        </a:lnSpc>
        <a:spcBef>
          <a:spcPts val="0"/>
        </a:spcBef>
        <a:spcAft>
          <a:spcPts val="0"/>
        </a:spcAft>
        <a:buClr>
          <a:srgbClr val="000000"/>
        </a:buClr>
        <a:buFont typeface="Arial"/>
        <a:defRPr b="0" i="0" sz="1400" u="none" cap="none" strike="noStrike">
          <a:solidFill>
            <a:srgbClr val="000000"/>
          </a:solidFill>
          <a:latin typeface="Arial"/>
          <a:ea typeface="Arial"/>
          <a:cs typeface="Arial"/>
          <a:sym typeface="Arial"/>
        </a:defRPr>
      </a:lvl3pPr>
      <a:lvl4pPr lvl="3" marR="0" rtl="0" algn="l">
        <a:lnSpc>
          <a:spcPct val="100000"/>
        </a:lnSpc>
        <a:spcBef>
          <a:spcPts val="0"/>
        </a:spcBef>
        <a:spcAft>
          <a:spcPts val="0"/>
        </a:spcAft>
        <a:buClr>
          <a:srgbClr val="000000"/>
        </a:buClr>
        <a:buFont typeface="Arial"/>
        <a:defRPr b="0" i="0" sz="1400" u="none" cap="none" strike="noStrike">
          <a:solidFill>
            <a:srgbClr val="000000"/>
          </a:solidFill>
          <a:latin typeface="Arial"/>
          <a:ea typeface="Arial"/>
          <a:cs typeface="Arial"/>
          <a:sym typeface="Arial"/>
        </a:defRPr>
      </a:lvl4pPr>
      <a:lvl5pPr lvl="4" marR="0" rtl="0" algn="l">
        <a:lnSpc>
          <a:spcPct val="100000"/>
        </a:lnSpc>
        <a:spcBef>
          <a:spcPts val="0"/>
        </a:spcBef>
        <a:spcAft>
          <a:spcPts val="0"/>
        </a:spcAft>
        <a:buClr>
          <a:srgbClr val="000000"/>
        </a:buClr>
        <a:buFont typeface="Arial"/>
        <a:defRPr b="0" i="0" sz="1400" u="none" cap="none" strike="noStrike">
          <a:solidFill>
            <a:srgbClr val="000000"/>
          </a:solidFill>
          <a:latin typeface="Arial"/>
          <a:ea typeface="Arial"/>
          <a:cs typeface="Arial"/>
          <a:sym typeface="Arial"/>
        </a:defRPr>
      </a:lvl5pPr>
      <a:lvl6pPr lvl="5" marR="0" rtl="0" algn="l">
        <a:lnSpc>
          <a:spcPct val="100000"/>
        </a:lnSpc>
        <a:spcBef>
          <a:spcPts val="0"/>
        </a:spcBef>
        <a:spcAft>
          <a:spcPts val="0"/>
        </a:spcAft>
        <a:buClr>
          <a:srgbClr val="000000"/>
        </a:buClr>
        <a:buFont typeface="Arial"/>
        <a:defRPr b="0" i="0" sz="1400" u="none" cap="none" strike="noStrike">
          <a:solidFill>
            <a:srgbClr val="000000"/>
          </a:solidFill>
          <a:latin typeface="Arial"/>
          <a:ea typeface="Arial"/>
          <a:cs typeface="Arial"/>
          <a:sym typeface="Arial"/>
        </a:defRPr>
      </a:lvl6pPr>
      <a:lvl7pPr lvl="6" marR="0" rtl="0" algn="l">
        <a:lnSpc>
          <a:spcPct val="100000"/>
        </a:lnSpc>
        <a:spcBef>
          <a:spcPts val="0"/>
        </a:spcBef>
        <a:spcAft>
          <a:spcPts val="0"/>
        </a:spcAft>
        <a:buClr>
          <a:srgbClr val="000000"/>
        </a:buClr>
        <a:buFont typeface="Arial"/>
        <a:defRPr b="0" i="0" sz="1400" u="none" cap="none" strike="noStrike">
          <a:solidFill>
            <a:srgbClr val="000000"/>
          </a:solidFill>
          <a:latin typeface="Arial"/>
          <a:ea typeface="Arial"/>
          <a:cs typeface="Arial"/>
          <a:sym typeface="Arial"/>
        </a:defRPr>
      </a:lvl7pPr>
      <a:lvl8pPr lvl="7" marR="0" rtl="0" algn="l">
        <a:lnSpc>
          <a:spcPct val="100000"/>
        </a:lnSpc>
        <a:spcBef>
          <a:spcPts val="0"/>
        </a:spcBef>
        <a:spcAft>
          <a:spcPts val="0"/>
        </a:spcAft>
        <a:buClr>
          <a:srgbClr val="000000"/>
        </a:buClr>
        <a:buFont typeface="Arial"/>
        <a:defRPr b="0" i="0" sz="1400" u="none" cap="none" strike="noStrike">
          <a:solidFill>
            <a:srgbClr val="000000"/>
          </a:solidFill>
          <a:latin typeface="Arial"/>
          <a:ea typeface="Arial"/>
          <a:cs typeface="Arial"/>
          <a:sym typeface="Arial"/>
        </a:defRPr>
      </a:lvl8pPr>
      <a:lvl9pPr lvl="8" marR="0" rtl="0" algn="l">
        <a:lnSpc>
          <a:spcPct val="100000"/>
        </a:lnSpc>
        <a:spcBef>
          <a:spcPts val="0"/>
        </a:spcBef>
        <a:spcAft>
          <a:spcPts val="0"/>
        </a:spcAft>
        <a:buClr>
          <a:srgbClr val="000000"/>
        </a:buClr>
        <a:buFont typeface="Arial"/>
        <a:defRPr b="0" i="0" sz="1400" u="none" cap="none" strike="noStrike">
          <a:solidFill>
            <a:srgbClr val="000000"/>
          </a:solidFill>
          <a:latin typeface="Arial"/>
          <a:ea typeface="Arial"/>
          <a:cs typeface="Arial"/>
          <a:sym typeface="Arial"/>
        </a:defRPr>
      </a:lvl9pPr>
    </p:bodyStyle>
    <p:otherStyle>
      <a:defPPr lvl="0" marR="0" rtl="0" algn="l">
        <a:lnSpc>
          <a:spcPct val="100000"/>
        </a:lnSpc>
        <a:spcBef>
          <a:spcPts val="0"/>
        </a:spcBef>
        <a:spcAft>
          <a:spcPts val="0"/>
        </a:spcAft>
      </a:defPPr>
      <a:lvl1pPr lvl="0" marR="0" rtl="0" algn="l">
        <a:lnSpc>
          <a:spcPct val="100000"/>
        </a:lnSpc>
        <a:spcBef>
          <a:spcPts val="0"/>
        </a:spcBef>
        <a:spcAft>
          <a:spcPts val="0"/>
        </a:spcAft>
        <a:buClr>
          <a:srgbClr val="000000"/>
        </a:buClr>
        <a:buFont typeface="Arial"/>
        <a:defRPr b="0" i="0" sz="1400" u="none" cap="none" strike="noStrike">
          <a:solidFill>
            <a:srgbClr val="000000"/>
          </a:solidFill>
          <a:latin typeface="Arial"/>
          <a:ea typeface="Arial"/>
          <a:cs typeface="Arial"/>
          <a:sym typeface="Arial"/>
        </a:defRPr>
      </a:lvl1pPr>
      <a:lvl2pPr lvl="1" marR="0" rtl="0" algn="l">
        <a:lnSpc>
          <a:spcPct val="100000"/>
        </a:lnSpc>
        <a:spcBef>
          <a:spcPts val="0"/>
        </a:spcBef>
        <a:spcAft>
          <a:spcPts val="0"/>
        </a:spcAft>
        <a:buClr>
          <a:srgbClr val="000000"/>
        </a:buClr>
        <a:buFont typeface="Arial"/>
        <a:defRPr b="0" i="0" sz="1400" u="none" cap="none" strike="noStrike">
          <a:solidFill>
            <a:srgbClr val="000000"/>
          </a:solidFill>
          <a:latin typeface="Arial"/>
          <a:ea typeface="Arial"/>
          <a:cs typeface="Arial"/>
          <a:sym typeface="Arial"/>
        </a:defRPr>
      </a:lvl2pPr>
      <a:lvl3pPr lvl="2" marR="0" rtl="0" algn="l">
        <a:lnSpc>
          <a:spcPct val="100000"/>
        </a:lnSpc>
        <a:spcBef>
          <a:spcPts val="0"/>
        </a:spcBef>
        <a:spcAft>
          <a:spcPts val="0"/>
        </a:spcAft>
        <a:buClr>
          <a:srgbClr val="000000"/>
        </a:buClr>
        <a:buFont typeface="Arial"/>
        <a:defRPr b="0" i="0" sz="1400" u="none" cap="none" strike="noStrike">
          <a:solidFill>
            <a:srgbClr val="000000"/>
          </a:solidFill>
          <a:latin typeface="Arial"/>
          <a:ea typeface="Arial"/>
          <a:cs typeface="Arial"/>
          <a:sym typeface="Arial"/>
        </a:defRPr>
      </a:lvl3pPr>
      <a:lvl4pPr lvl="3" marR="0" rtl="0" algn="l">
        <a:lnSpc>
          <a:spcPct val="100000"/>
        </a:lnSpc>
        <a:spcBef>
          <a:spcPts val="0"/>
        </a:spcBef>
        <a:spcAft>
          <a:spcPts val="0"/>
        </a:spcAft>
        <a:buClr>
          <a:srgbClr val="000000"/>
        </a:buClr>
        <a:buFont typeface="Arial"/>
        <a:defRPr b="0" i="0" sz="1400" u="none" cap="none" strike="noStrike">
          <a:solidFill>
            <a:srgbClr val="000000"/>
          </a:solidFill>
          <a:latin typeface="Arial"/>
          <a:ea typeface="Arial"/>
          <a:cs typeface="Arial"/>
          <a:sym typeface="Arial"/>
        </a:defRPr>
      </a:lvl4pPr>
      <a:lvl5pPr lvl="4" marR="0" rtl="0" algn="l">
        <a:lnSpc>
          <a:spcPct val="100000"/>
        </a:lnSpc>
        <a:spcBef>
          <a:spcPts val="0"/>
        </a:spcBef>
        <a:spcAft>
          <a:spcPts val="0"/>
        </a:spcAft>
        <a:buClr>
          <a:srgbClr val="000000"/>
        </a:buClr>
        <a:buFont typeface="Arial"/>
        <a:defRPr b="0" i="0" sz="1400" u="none" cap="none" strike="noStrike">
          <a:solidFill>
            <a:srgbClr val="000000"/>
          </a:solidFill>
          <a:latin typeface="Arial"/>
          <a:ea typeface="Arial"/>
          <a:cs typeface="Arial"/>
          <a:sym typeface="Arial"/>
        </a:defRPr>
      </a:lvl5pPr>
      <a:lvl6pPr lvl="5" marR="0" rtl="0" algn="l">
        <a:lnSpc>
          <a:spcPct val="100000"/>
        </a:lnSpc>
        <a:spcBef>
          <a:spcPts val="0"/>
        </a:spcBef>
        <a:spcAft>
          <a:spcPts val="0"/>
        </a:spcAft>
        <a:buClr>
          <a:srgbClr val="000000"/>
        </a:buClr>
        <a:buFont typeface="Arial"/>
        <a:defRPr b="0" i="0" sz="1400" u="none" cap="none" strike="noStrike">
          <a:solidFill>
            <a:srgbClr val="000000"/>
          </a:solidFill>
          <a:latin typeface="Arial"/>
          <a:ea typeface="Arial"/>
          <a:cs typeface="Arial"/>
          <a:sym typeface="Arial"/>
        </a:defRPr>
      </a:lvl6pPr>
      <a:lvl7pPr lvl="6" marR="0" rtl="0" algn="l">
        <a:lnSpc>
          <a:spcPct val="100000"/>
        </a:lnSpc>
        <a:spcBef>
          <a:spcPts val="0"/>
        </a:spcBef>
        <a:spcAft>
          <a:spcPts val="0"/>
        </a:spcAft>
        <a:buClr>
          <a:srgbClr val="000000"/>
        </a:buClr>
        <a:buFont typeface="Arial"/>
        <a:defRPr b="0" i="0" sz="1400" u="none" cap="none" strike="noStrike">
          <a:solidFill>
            <a:srgbClr val="000000"/>
          </a:solidFill>
          <a:latin typeface="Arial"/>
          <a:ea typeface="Arial"/>
          <a:cs typeface="Arial"/>
          <a:sym typeface="Arial"/>
        </a:defRPr>
      </a:lvl7pPr>
      <a:lvl8pPr lvl="7" marR="0" rtl="0" algn="l">
        <a:lnSpc>
          <a:spcPct val="100000"/>
        </a:lnSpc>
        <a:spcBef>
          <a:spcPts val="0"/>
        </a:spcBef>
        <a:spcAft>
          <a:spcPts val="0"/>
        </a:spcAft>
        <a:buClr>
          <a:srgbClr val="000000"/>
        </a:buClr>
        <a:buFont typeface="Arial"/>
        <a:defRPr b="0" i="0" sz="1400" u="none" cap="none" strike="noStrike">
          <a:solidFill>
            <a:srgbClr val="000000"/>
          </a:solidFill>
          <a:latin typeface="Arial"/>
          <a:ea typeface="Arial"/>
          <a:cs typeface="Arial"/>
          <a:sym typeface="Arial"/>
        </a:defRPr>
      </a:lvl8pPr>
      <a:lvl9pPr lvl="8" marR="0" rtl="0" algn="l">
        <a:lnSpc>
          <a:spcPct val="100000"/>
        </a:lnSpc>
        <a:spcBef>
          <a:spcPts val="0"/>
        </a:spcBef>
        <a:spcAft>
          <a:spcPts val="0"/>
        </a:spcAft>
        <a:buClr>
          <a:srgbClr val="000000"/>
        </a:buClr>
        <a:buFont typeface="Arial"/>
        <a:defRPr b="0" i="0" sz="1400" u="none" cap="none" strike="noStrike">
          <a:solidFill>
            <a:srgbClr val="000000"/>
          </a:solidFill>
          <a:latin typeface="Arial"/>
          <a:ea typeface="Arial"/>
          <a:cs typeface="Arial"/>
          <a:sym typeface="Arial"/>
        </a:defRPr>
      </a:lvl9pPr>
    </p:otherStyle>
  </p:txStyles>
</p:sldMaster>
</file>

<file path=ppt/slides/_rels/slide1.xml.rels><?xml version="1.0" encoding="UTF-8" standalone="yes"?><Relationships xmlns="http://schemas.openxmlformats.org/package/2006/relationships"><Relationship Id="rId1" Type="http://schemas.openxmlformats.org/officeDocument/2006/relationships/slideLayout" Target="../slideLayouts/slideLayout3.xml"/><Relationship Id="rId2" Type="http://schemas.openxmlformats.org/officeDocument/2006/relationships/notesSlide" Target="../notesSlides/notesSlide1.xml"/><Relationship Id="rId3" Type="http://schemas.openxmlformats.org/officeDocument/2006/relationships/image" Target="../media/image6.jpg"/></Relationships>
</file>

<file path=ppt/slides/_rels/slide2.xml.rels><?xml version="1.0" encoding="UTF-8" standalone="yes"?><Relationships xmlns="http://schemas.openxmlformats.org/package/2006/relationships"><Relationship Id="rId1" Type="http://schemas.openxmlformats.org/officeDocument/2006/relationships/slideLayout" Target="../slideLayouts/slideLayout3.xml"/><Relationship Id="rId2" Type="http://schemas.openxmlformats.org/officeDocument/2006/relationships/notesSlide" Target="../notesSlides/notesSlide2.xml"/><Relationship Id="rId3" Type="http://schemas.openxmlformats.org/officeDocument/2006/relationships/image" Target="../media/image2.jpg"/></Relationships>
</file>

<file path=ppt/slides/_rels/slide3.xml.rels><?xml version="1.0" encoding="UTF-8" standalone="yes"?><Relationships xmlns="http://schemas.openxmlformats.org/package/2006/relationships"><Relationship Id="rId1" Type="http://schemas.openxmlformats.org/officeDocument/2006/relationships/slideLayout" Target="../slideLayouts/slideLayout3.xml"/><Relationship Id="rId2" Type="http://schemas.openxmlformats.org/officeDocument/2006/relationships/notesSlide" Target="../notesSlides/notesSlide3.xml"/><Relationship Id="rId3" Type="http://schemas.openxmlformats.org/officeDocument/2006/relationships/image" Target="../media/image7.jpg"/></Relationships>
</file>

<file path=ppt/slides/_rels/slide4.xml.rels><?xml version="1.0" encoding="UTF-8" standalone="yes"?><Relationships xmlns="http://schemas.openxmlformats.org/package/2006/relationships"><Relationship Id="rId1" Type="http://schemas.openxmlformats.org/officeDocument/2006/relationships/slideLayout" Target="../slideLayouts/slideLayout1.xml"/><Relationship Id="rId2" Type="http://schemas.openxmlformats.org/officeDocument/2006/relationships/notesSlide" Target="../notesSlides/notesSlide4.xml"/><Relationship Id="rId3" Type="http://schemas.openxmlformats.org/officeDocument/2006/relationships/image" Target="../media/image17.jpg"/></Relationships>
</file>

<file path=ppt/slides/_rels/slide5.xml.rels><?xml version="1.0" encoding="UTF-8" standalone="yes"?><Relationships xmlns="http://schemas.openxmlformats.org/package/2006/relationships"><Relationship Id="rId1" Type="http://schemas.openxmlformats.org/officeDocument/2006/relationships/slideLayout" Target="../slideLayouts/slideLayout1.xml"/><Relationship Id="rId2" Type="http://schemas.openxmlformats.org/officeDocument/2006/relationships/notesSlide" Target="../notesSlides/notesSlide5.xml"/><Relationship Id="rId3" Type="http://schemas.openxmlformats.org/officeDocument/2006/relationships/image" Target="../media/image9.png"/></Relationships>
</file>

<file path=ppt/slides/_rels/slide6.xml.rels><?xml version="1.0" encoding="UTF-8" standalone="yes"?><Relationships xmlns="http://schemas.openxmlformats.org/package/2006/relationships"><Relationship Id="rId1" Type="http://schemas.openxmlformats.org/officeDocument/2006/relationships/slideLayout" Target="../slideLayouts/slideLayout1.xml"/><Relationship Id="rId2" Type="http://schemas.openxmlformats.org/officeDocument/2006/relationships/notesSlide" Target="../notesSlides/notesSlide6.xml"/><Relationship Id="rId3" Type="http://schemas.openxmlformats.org/officeDocument/2006/relationships/image" Target="../media/image18.png"/><Relationship Id="rId4" Type="http://schemas.openxmlformats.org/officeDocument/2006/relationships/image" Target="../media/image15.jpg"/></Relationships>
</file>

<file path=ppt/slides/_rels/slide7.xml.rels><?xml version="1.0" encoding="UTF-8" standalone="yes"?><Relationships xmlns="http://schemas.openxmlformats.org/package/2006/relationships"><Relationship Id="rId1" Type="http://schemas.openxmlformats.org/officeDocument/2006/relationships/slideLayout" Target="../slideLayouts/slideLayout1.xml"/><Relationship Id="rId2" Type="http://schemas.openxmlformats.org/officeDocument/2006/relationships/notesSlide" Target="../notesSlides/notesSlide7.xml"/><Relationship Id="rId3" Type="http://schemas.openxmlformats.org/officeDocument/2006/relationships/image" Target="../media/image16.jpg"/><Relationship Id="rId4" Type="http://schemas.openxmlformats.org/officeDocument/2006/relationships/image" Target="../media/image1.jpg"/><Relationship Id="rId9" Type="http://schemas.openxmlformats.org/officeDocument/2006/relationships/image" Target="../media/image12.jpg"/><Relationship Id="rId5" Type="http://schemas.openxmlformats.org/officeDocument/2006/relationships/image" Target="../media/image3.jpg"/><Relationship Id="rId6" Type="http://schemas.openxmlformats.org/officeDocument/2006/relationships/image" Target="../media/image13.jpg"/><Relationship Id="rId7" Type="http://schemas.openxmlformats.org/officeDocument/2006/relationships/image" Target="../media/image10.jpg"/><Relationship Id="rId8" Type="http://schemas.openxmlformats.org/officeDocument/2006/relationships/image" Target="../media/image8.jpg"/></Relationships>
</file>

<file path=ppt/slides/_rels/slide8.xml.rels><?xml version="1.0" encoding="UTF-8" standalone="yes"?><Relationships xmlns="http://schemas.openxmlformats.org/package/2006/relationships"><Relationship Id="rId1" Type="http://schemas.openxmlformats.org/officeDocument/2006/relationships/slideLayout" Target="../slideLayouts/slideLayout1.xml"/><Relationship Id="rId2" Type="http://schemas.openxmlformats.org/officeDocument/2006/relationships/notesSlide" Target="../notesSlides/notesSlide8.xml"/><Relationship Id="rId3" Type="http://schemas.openxmlformats.org/officeDocument/2006/relationships/image" Target="../media/image28.png"/><Relationship Id="rId4" Type="http://schemas.openxmlformats.org/officeDocument/2006/relationships/image" Target="../media/image4.png"/></Relationships>
</file>

<file path=ppt/slides/_rels/slide9.xml.rels><?xml version="1.0" encoding="UTF-8" standalone="yes"?><Relationships xmlns="http://schemas.openxmlformats.org/package/2006/relationships"><Relationship Id="rId1" Type="http://schemas.openxmlformats.org/officeDocument/2006/relationships/slideLayout" Target="../slideLayouts/slideLayout1.xml"/><Relationship Id="rId2" Type="http://schemas.openxmlformats.org/officeDocument/2006/relationships/notesSlide" Target="../notesSlides/notesSlide9.xml"/><Relationship Id="rId3" Type="http://schemas.openxmlformats.org/officeDocument/2006/relationships/image" Target="../media/image14.jpg"/><Relationship Id="rId4" Type="http://schemas.openxmlformats.org/officeDocument/2006/relationships/image" Target="../media/image5.jpg"/><Relationship Id="rId5" Type="http://schemas.openxmlformats.org/officeDocument/2006/relationships/image" Target="../media/image11.jpg"/></Relationships>
</file>

<file path=ppt/slides/_rels/slide10.xml.rels><?xml version="1.0" encoding="UTF-8" standalone="yes"?><Relationships xmlns="http://schemas.openxmlformats.org/package/2006/relationships"><Relationship Id="rId1" Type="http://schemas.openxmlformats.org/officeDocument/2006/relationships/slideLayout" Target="../slideLayouts/slideLayout1.xml"/><Relationship Id="rId2" Type="http://schemas.openxmlformats.org/officeDocument/2006/relationships/notesSlide" Target="../notesSlides/notesSlide10.xml"/><Relationship Id="rId3" Type="http://schemas.openxmlformats.org/officeDocument/2006/relationships/image" Target="../media/image20.jpg"/></Relationships>
</file>

<file path=ppt/slides/_rels/slide11.xml.rels><?xml version="1.0" encoding="UTF-8" standalone="yes"?><Relationships xmlns="http://schemas.openxmlformats.org/package/2006/relationships"><Relationship Id="rId1" Type="http://schemas.openxmlformats.org/officeDocument/2006/relationships/slideLayout" Target="../slideLayouts/slideLayout1.xml"/><Relationship Id="rId2" Type="http://schemas.openxmlformats.org/officeDocument/2006/relationships/notesSlide" Target="../notesSlides/notesSlide11.xml"/><Relationship Id="rId3" Type="http://schemas.openxmlformats.org/officeDocument/2006/relationships/image" Target="../media/image30.jpg"/><Relationship Id="rId4" Type="http://schemas.openxmlformats.org/officeDocument/2006/relationships/image" Target="../media/image33.png"/><Relationship Id="rId5" Type="http://schemas.openxmlformats.org/officeDocument/2006/relationships/image" Target="../media/image34.jpg"/></Relationships>
</file>

<file path=ppt/slides/_rels/slide12.xml.rels><?xml version="1.0" encoding="UTF-8" standalone="yes"?><Relationships xmlns="http://schemas.openxmlformats.org/package/2006/relationships"><Relationship Id="rId1" Type="http://schemas.openxmlformats.org/officeDocument/2006/relationships/slideLayout" Target="../slideLayouts/slideLayout1.xml"/><Relationship Id="rId2" Type="http://schemas.openxmlformats.org/officeDocument/2006/relationships/notesSlide" Target="../notesSlides/notesSlide12.xml"/><Relationship Id="rId3" Type="http://schemas.openxmlformats.org/officeDocument/2006/relationships/image" Target="../media/image32.jpg"/></Relationships>
</file>

<file path=ppt/slides/_rels/slide13.xml.rels><?xml version="1.0" encoding="UTF-8" standalone="yes"?><Relationships xmlns="http://schemas.openxmlformats.org/package/2006/relationships"><Relationship Id="rId1" Type="http://schemas.openxmlformats.org/officeDocument/2006/relationships/slideLayout" Target="../slideLayouts/slideLayout1.xml"/><Relationship Id="rId2" Type="http://schemas.openxmlformats.org/officeDocument/2006/relationships/notesSlide" Target="../notesSlides/notesSlide13.xml"/><Relationship Id="rId3" Type="http://schemas.openxmlformats.org/officeDocument/2006/relationships/image" Target="../media/image21.jpg"/><Relationship Id="rId4" Type="http://schemas.openxmlformats.org/officeDocument/2006/relationships/image" Target="../media/image19.jpg"/></Relationships>
</file>

<file path=ppt/slides/_rels/slide14.xml.rels><?xml version="1.0" encoding="UTF-8" standalone="yes"?><Relationships xmlns="http://schemas.openxmlformats.org/package/2006/relationships"><Relationship Id="rId1" Type="http://schemas.openxmlformats.org/officeDocument/2006/relationships/slideLayout" Target="../slideLayouts/slideLayout1.xml"/><Relationship Id="rId2" Type="http://schemas.openxmlformats.org/officeDocument/2006/relationships/notesSlide" Target="../notesSlides/notesSlide14.xml"/><Relationship Id="rId3" Type="http://schemas.openxmlformats.org/officeDocument/2006/relationships/image" Target="../media/image35.png"/><Relationship Id="rId4" Type="http://schemas.openxmlformats.org/officeDocument/2006/relationships/image" Target="../media/image25.jpg"/><Relationship Id="rId5" Type="http://schemas.openxmlformats.org/officeDocument/2006/relationships/image" Target="../media/image24.png"/></Relationships>
</file>

<file path=ppt/slides/_rels/slide15.xml.rels><?xml version="1.0" encoding="UTF-8" standalone="yes"?><Relationships xmlns="http://schemas.openxmlformats.org/package/2006/relationships"><Relationship Id="rId1" Type="http://schemas.openxmlformats.org/officeDocument/2006/relationships/slideLayout" Target="../slideLayouts/slideLayout1.xml"/><Relationship Id="rId2" Type="http://schemas.openxmlformats.org/officeDocument/2006/relationships/notesSlide" Target="../notesSlides/notesSlide15.xml"/><Relationship Id="rId3" Type="http://schemas.openxmlformats.org/officeDocument/2006/relationships/image" Target="../media/image27.jpg"/><Relationship Id="rId4" Type="http://schemas.openxmlformats.org/officeDocument/2006/relationships/image" Target="../media/image29.jpg"/><Relationship Id="rId5" Type="http://schemas.openxmlformats.org/officeDocument/2006/relationships/image" Target="../media/image26.jpg"/><Relationship Id="rId6" Type="http://schemas.openxmlformats.org/officeDocument/2006/relationships/image" Target="../media/image22.png"/><Relationship Id="rId7" Type="http://schemas.openxmlformats.org/officeDocument/2006/relationships/image" Target="../media/image23.png"/><Relationship Id="rId8" Type="http://schemas.openxmlformats.org/officeDocument/2006/relationships/image" Target="../media/image31.png"/></Relationships>
</file>

<file path=ppt/slides/_rels/slide16.xml.rels><?xml version="1.0" encoding="UTF-8" standalone="yes"?><Relationships xmlns="http://schemas.openxmlformats.org/package/2006/relationships"><Relationship Id="rId1" Type="http://schemas.openxmlformats.org/officeDocument/2006/relationships/slideLayout" Target="../slideLayouts/slideLayout1.xml"/><Relationship Id="rId2" Type="http://schemas.openxmlformats.org/officeDocument/2006/relationships/notesSlide" Target="../notesSlides/notesSlide16.xml"/></Relationships>
</file>

<file path=ppt/slides/_rels/slide17.xml.rels><?xml version="1.0" encoding="UTF-8" standalone="yes"?><Relationships xmlns="http://schemas.openxmlformats.org/package/2006/relationships"><Relationship Id="rId1" Type="http://schemas.openxmlformats.org/officeDocument/2006/relationships/slideLayout" Target="../slideLayouts/slideLayout1.xml"/><Relationship Id="rId2" Type="http://schemas.openxmlformats.org/officeDocument/2006/relationships/notesSlide" Target="../notesSlides/notesSlide17.xml"/></Relationships>
</file>

<file path=ppt/slides/_rels/slide18.xml.rels><?xml version="1.0" encoding="UTF-8" standalone="yes"?><Relationships xmlns="http://schemas.openxmlformats.org/package/2006/relationships"><Relationship Id="rId1" Type="http://schemas.openxmlformats.org/officeDocument/2006/relationships/slideLayout" Target="../slideLayouts/slideLayout1.xml"/><Relationship Id="rId2" Type="http://schemas.openxmlformats.org/officeDocument/2006/relationships/notesSlide" Target="../notesSlides/notesSlide18.xml"/></Relationships>
</file>

<file path=ppt/slides/_rels/slide19.xml.rels><?xml version="1.0" encoding="UTF-8" standalone="yes"?><Relationships xmlns="http://schemas.openxmlformats.org/package/2006/relationships"><Relationship Id="rId1" Type="http://schemas.openxmlformats.org/officeDocument/2006/relationships/slideLayout" Target="../slideLayouts/slideLayout1.xml"/><Relationship Id="rId2" Type="http://schemas.openxmlformats.org/officeDocument/2006/relationships/notesSlide" Target="../notesSlides/notesSlide19.xml"/></Relationships>
</file>

<file path=ppt/slides/slide1.xml><?xml version="1.0" encoding="utf-8"?>
<p:sld xmlns:a="http://schemas.openxmlformats.org/drawingml/2006/main" xmlns:r="http://schemas.openxmlformats.org/officeDocument/2006/relationships" xmlns:mc="http://schemas.openxmlformats.org/markup-compatibility/2006" xmlns:mv="urn:schemas-microsoft-com:mac:vml" xmlns:p="http://schemas.openxmlformats.org/presentationml/2006/main" xmlns:c="http://schemas.openxmlformats.org/drawingml/2006/chart" xmlns:dgm="http://schemas.openxmlformats.org/drawingml/2006/diagram" xmlns:o="urn:schemas-microsoft-com:office:office" xmlns:v="urn:schemas-microsoft-com:vml" xmlns:pvml="urn:schemas-microsoft-com:office:powerpoint" xmlns:com="http://schemas.openxmlformats.org/drawingml/2006/compatibility" xmlns:p14="http://schemas.microsoft.com/office/powerpoint/2010/main" xmlns:p15="http://schemas.microsoft.com/office/powerpoint/2012/main" xmlns:ahyp="http://schemas.microsoft.com/office/drawing/2018/hyperlinkcolor">
  <p:cSld>
    <p:spTree>
      <p:nvGrpSpPr>
        <p:cNvPr id="53" name="Shape 53"/>
        <p:cNvGrpSpPr/>
        <p:nvPr/>
      </p:nvGrpSpPr>
      <p:grpSpPr>
        <a:xfrm>
          <a:off x="0" y="0"/>
          <a:ext cx="0" cy="0"/>
          <a:chOff x="0" y="0"/>
          <a:chExt cx="0" cy="0"/>
        </a:xfrm>
      </p:grpSpPr>
      <p:sp>
        <p:nvSpPr>
          <p:cNvPr id="54" name="Google Shape;54;p13"/>
          <p:cNvSpPr txBox="1"/>
          <p:nvPr/>
        </p:nvSpPr>
        <p:spPr>
          <a:xfrm>
            <a:off x="7591500" y="928375"/>
            <a:ext cx="1552500" cy="400200"/>
          </a:xfrm>
          <a:prstGeom prst="rect">
            <a:avLst/>
          </a:prstGeom>
          <a:noFill/>
          <a:ln>
            <a:noFill/>
          </a:ln>
        </p:spPr>
        <p:txBody>
          <a:bodyPr anchorCtr="0" anchor="t" bIns="91425" lIns="91425" spcFirstLastPara="1" rIns="91425" wrap="square" tIns="91425">
            <a:spAutoFit/>
          </a:bodyPr>
          <a:lstStyle/>
          <a:p>
            <a:pPr indent="0" lvl="0" marL="0" rtl="0" algn="l">
              <a:spcBef>
                <a:spcPts val="0"/>
              </a:spcBef>
              <a:spcAft>
                <a:spcPts val="0"/>
              </a:spcAft>
              <a:buNone/>
            </a:pPr>
            <a:r>
              <a:rPr lang="en-GB">
                <a:latin typeface="Acme"/>
                <a:ea typeface="Acme"/>
                <a:cs typeface="Acme"/>
                <a:sym typeface="Acme"/>
              </a:rPr>
              <a:t>By </a:t>
            </a:r>
            <a:r>
              <a:rPr lang="en-GB">
                <a:latin typeface="Acme"/>
                <a:ea typeface="Acme"/>
                <a:cs typeface="Acme"/>
                <a:sym typeface="Acme"/>
              </a:rPr>
              <a:t>Layna Taws</a:t>
            </a:r>
            <a:endParaRPr>
              <a:latin typeface="Acme"/>
              <a:ea typeface="Acme"/>
              <a:cs typeface="Acme"/>
              <a:sym typeface="Acme"/>
            </a:endParaRPr>
          </a:p>
        </p:txBody>
      </p:sp>
      <p:sp>
        <p:nvSpPr>
          <p:cNvPr id="55" name="Google Shape;55;p13"/>
          <p:cNvSpPr/>
          <p:nvPr/>
        </p:nvSpPr>
        <p:spPr>
          <a:xfrm>
            <a:off x="180613" y="148375"/>
            <a:ext cx="8782763" cy="950025"/>
          </a:xfrm>
          <a:prstGeom prst="rect">
            <a:avLst/>
          </a:prstGeom>
        </p:spPr>
        <p:txBody>
          <a:bodyPr>
            <a:prstTxWarp prst="textPlain"/>
          </a:bodyPr>
          <a:lstStyle/>
          <a:p>
            <a:pPr lvl="0" algn="ctr"/>
            <a:r>
              <a:rPr b="0" i="0">
                <a:ln cap="flat" cmpd="sng" w="9525">
                  <a:solidFill>
                    <a:srgbClr val="000000"/>
                  </a:solidFill>
                  <a:prstDash val="solid"/>
                  <a:round/>
                  <a:headEnd len="sm" w="sm" type="none"/>
                  <a:tailEnd len="sm" w="sm" type="none"/>
                </a:ln>
                <a:solidFill>
                  <a:srgbClr val="A64D79"/>
                </a:solidFill>
                <a:latin typeface="Comfortaa;600"/>
              </a:rPr>
              <a:t>Living Longer Ageing well</a:t>
            </a:r>
          </a:p>
        </p:txBody>
      </p:sp>
      <p:pic>
        <p:nvPicPr>
          <p:cNvPr id="56" name="Google Shape;56;p13"/>
          <p:cNvPicPr preferRelativeResize="0"/>
          <p:nvPr/>
        </p:nvPicPr>
        <p:blipFill>
          <a:blip r:embed="rId3">
            <a:alphaModFix/>
          </a:blip>
          <a:stretch>
            <a:fillRect/>
          </a:stretch>
        </p:blipFill>
        <p:spPr>
          <a:xfrm>
            <a:off x="2129488" y="1140600"/>
            <a:ext cx="4885025" cy="2986525"/>
          </a:xfrm>
          <a:prstGeom prst="rect">
            <a:avLst/>
          </a:prstGeom>
          <a:noFill/>
          <a:ln>
            <a:noFill/>
          </a:ln>
        </p:spPr>
      </p:pic>
      <p:sp>
        <p:nvSpPr>
          <p:cNvPr id="57" name="Google Shape;57;p13"/>
          <p:cNvSpPr/>
          <p:nvPr/>
        </p:nvSpPr>
        <p:spPr>
          <a:xfrm>
            <a:off x="585525" y="4169318"/>
            <a:ext cx="8191518" cy="974171"/>
          </a:xfrm>
          <a:prstGeom prst="rect">
            <a:avLst/>
          </a:prstGeom>
        </p:spPr>
        <p:txBody>
          <a:bodyPr>
            <a:prstTxWarp prst="textPlain"/>
          </a:bodyPr>
          <a:lstStyle/>
          <a:p>
            <a:pPr lvl="0" algn="ctr"/>
            <a:r>
              <a:rPr b="0" i="0">
                <a:ln cap="flat" cmpd="sng" w="9525">
                  <a:solidFill>
                    <a:schemeClr val="dk1"/>
                  </a:solidFill>
                  <a:prstDash val="solid"/>
                  <a:round/>
                  <a:headEnd len="sm" w="sm" type="none"/>
                  <a:tailEnd len="sm" w="sm" type="none"/>
                </a:ln>
                <a:solidFill>
                  <a:srgbClr val="A64D79"/>
                </a:solidFill>
                <a:latin typeface="Arial"/>
              </a:rPr>
              <a:t>Critically explore society's perceptions of</a:t>
            </a:r>
            <a:br>
              <a:rPr b="0" i="0">
                <a:ln cap="flat" cmpd="sng" w="9525">
                  <a:solidFill>
                    <a:schemeClr val="dk1"/>
                  </a:solidFill>
                  <a:prstDash val="solid"/>
                  <a:round/>
                  <a:headEnd len="sm" w="sm" type="none"/>
                  <a:tailEnd len="sm" w="sm" type="none"/>
                </a:ln>
                <a:solidFill>
                  <a:srgbClr val="A64D79"/>
                </a:solidFill>
                <a:latin typeface="Arial"/>
              </a:rPr>
            </a:br>
            <a:r>
              <a:rPr b="0" i="0">
                <a:ln cap="flat" cmpd="sng" w="9525">
                  <a:solidFill>
                    <a:schemeClr val="dk1"/>
                  </a:solidFill>
                  <a:prstDash val="solid"/>
                  <a:round/>
                  <a:headEnd len="sm" w="sm" type="none"/>
                  <a:tailEnd len="sm" w="sm" type="none"/>
                </a:ln>
                <a:solidFill>
                  <a:srgbClr val="A64D79"/>
                </a:solidFill>
                <a:latin typeface="Arial"/>
              </a:rPr>
              <a:t>ageing and older people</a:t>
            </a:r>
          </a:p>
        </p:txBody>
      </p:sp>
    </p:spTree>
  </p:cSld>
  <p:clrMapOvr>
    <a:masterClrMapping/>
  </p:clrMapOvr>
</p:sld>
</file>

<file path=ppt/slides/slide2.xml><?xml version="1.0" encoding="utf-8"?>
<p:sld xmlns:a="http://schemas.openxmlformats.org/drawingml/2006/main" xmlns:r="http://schemas.openxmlformats.org/officeDocument/2006/relationships" xmlns:mc="http://schemas.openxmlformats.org/markup-compatibility/2006" xmlns:mv="urn:schemas-microsoft-com:mac:vml" xmlns:p="http://schemas.openxmlformats.org/presentationml/2006/main" xmlns:c="http://schemas.openxmlformats.org/drawingml/2006/chart" xmlns:dgm="http://schemas.openxmlformats.org/drawingml/2006/diagram" xmlns:o="urn:schemas-microsoft-com:office:office" xmlns:v="urn:schemas-microsoft-com:vml" xmlns:pvml="urn:schemas-microsoft-com:office:powerpoint" xmlns:com="http://schemas.openxmlformats.org/drawingml/2006/compatibility" xmlns:p14="http://schemas.microsoft.com/office/powerpoint/2010/main" xmlns:p15="http://schemas.microsoft.com/office/powerpoint/2012/main" xmlns:ahyp="http://schemas.microsoft.com/office/drawing/2018/hyperlinkcolor">
  <p:cSld>
    <p:spTree>
      <p:nvGrpSpPr>
        <p:cNvPr id="61" name="Shape 61"/>
        <p:cNvGrpSpPr/>
        <p:nvPr/>
      </p:nvGrpSpPr>
      <p:grpSpPr>
        <a:xfrm>
          <a:off x="0" y="0"/>
          <a:ext cx="0" cy="0"/>
          <a:chOff x="0" y="0"/>
          <a:chExt cx="0" cy="0"/>
        </a:xfrm>
      </p:grpSpPr>
      <p:sp>
        <p:nvSpPr>
          <p:cNvPr id="62" name="Google Shape;62;p14"/>
          <p:cNvSpPr/>
          <p:nvPr/>
        </p:nvSpPr>
        <p:spPr>
          <a:xfrm>
            <a:off x="204825" y="162650"/>
            <a:ext cx="3960975" cy="1750225"/>
          </a:xfrm>
          <a:prstGeom prst="rect">
            <a:avLst/>
          </a:prstGeom>
        </p:spPr>
        <p:txBody>
          <a:bodyPr>
            <a:prstTxWarp prst="textPlain"/>
          </a:bodyPr>
          <a:lstStyle/>
          <a:p>
            <a:pPr lvl="0" algn="ctr"/>
            <a:r>
              <a:rPr b="0" i="0">
                <a:ln cap="flat" cmpd="sng" w="9525">
                  <a:solidFill>
                    <a:schemeClr val="lt1"/>
                  </a:solidFill>
                  <a:prstDash val="solid"/>
                  <a:round/>
                  <a:headEnd len="sm" w="sm" type="none"/>
                  <a:tailEnd len="sm" w="sm" type="none"/>
                </a:ln>
                <a:solidFill>
                  <a:srgbClr val="A64D79"/>
                </a:solidFill>
                <a:latin typeface="Josefin Sans;600"/>
              </a:rPr>
              <a:t>Aims</a:t>
            </a:r>
          </a:p>
        </p:txBody>
      </p:sp>
      <p:pic>
        <p:nvPicPr>
          <p:cNvPr id="63" name="Google Shape;63;p14"/>
          <p:cNvPicPr preferRelativeResize="0"/>
          <p:nvPr/>
        </p:nvPicPr>
        <p:blipFill>
          <a:blip r:embed="rId3">
            <a:alphaModFix/>
          </a:blip>
          <a:stretch>
            <a:fillRect/>
          </a:stretch>
        </p:blipFill>
        <p:spPr>
          <a:xfrm>
            <a:off x="4275674" y="1912875"/>
            <a:ext cx="4673402" cy="3115602"/>
          </a:xfrm>
          <a:prstGeom prst="rect">
            <a:avLst/>
          </a:prstGeom>
          <a:noFill/>
          <a:ln>
            <a:noFill/>
          </a:ln>
        </p:spPr>
      </p:pic>
      <p:sp>
        <p:nvSpPr>
          <p:cNvPr id="64" name="Google Shape;64;p14"/>
          <p:cNvSpPr txBox="1"/>
          <p:nvPr/>
        </p:nvSpPr>
        <p:spPr>
          <a:xfrm>
            <a:off x="325900" y="2238775"/>
            <a:ext cx="3627300" cy="2662800"/>
          </a:xfrm>
          <a:prstGeom prst="rect">
            <a:avLst/>
          </a:prstGeom>
          <a:noFill/>
          <a:ln>
            <a:noFill/>
          </a:ln>
        </p:spPr>
        <p:txBody>
          <a:bodyPr anchorCtr="0" anchor="t" bIns="91425" lIns="91425" spcFirstLastPara="1" rIns="91425" wrap="square" tIns="91425">
            <a:spAutoFit/>
          </a:bodyPr>
          <a:lstStyle/>
          <a:p>
            <a:pPr indent="-374650" lvl="0" marL="457200" rtl="0" algn="l">
              <a:spcBef>
                <a:spcPts val="0"/>
              </a:spcBef>
              <a:spcAft>
                <a:spcPts val="0"/>
              </a:spcAft>
              <a:buSzPts val="2300"/>
              <a:buFont typeface="Comfortaa"/>
              <a:buChar char="●"/>
            </a:pPr>
            <a:r>
              <a:rPr lang="en-GB" sz="2300">
                <a:latin typeface="Comfortaa"/>
                <a:ea typeface="Comfortaa"/>
                <a:cs typeface="Comfortaa"/>
                <a:sym typeface="Comfortaa"/>
              </a:rPr>
              <a:t>To create a better understanding of our older population</a:t>
            </a:r>
            <a:endParaRPr sz="2300">
              <a:latin typeface="Comfortaa"/>
              <a:ea typeface="Comfortaa"/>
              <a:cs typeface="Comfortaa"/>
              <a:sym typeface="Comfortaa"/>
            </a:endParaRPr>
          </a:p>
          <a:p>
            <a:pPr indent="-374650" lvl="0" marL="457200" rtl="0" algn="l">
              <a:spcBef>
                <a:spcPts val="0"/>
              </a:spcBef>
              <a:spcAft>
                <a:spcPts val="0"/>
              </a:spcAft>
              <a:buSzPts val="2300"/>
              <a:buFont typeface="Comfortaa"/>
              <a:buChar char="●"/>
            </a:pPr>
            <a:r>
              <a:rPr lang="en-GB" sz="2300">
                <a:latin typeface="Comfortaa"/>
                <a:ea typeface="Comfortaa"/>
                <a:cs typeface="Comfortaa"/>
                <a:sym typeface="Comfortaa"/>
              </a:rPr>
              <a:t>To find common ground</a:t>
            </a:r>
            <a:endParaRPr sz="2300">
              <a:latin typeface="Comfortaa"/>
              <a:ea typeface="Comfortaa"/>
              <a:cs typeface="Comfortaa"/>
              <a:sym typeface="Comfortaa"/>
            </a:endParaRPr>
          </a:p>
          <a:p>
            <a:pPr indent="-374650" lvl="0" marL="457200" rtl="0" algn="l">
              <a:spcBef>
                <a:spcPts val="0"/>
              </a:spcBef>
              <a:spcAft>
                <a:spcPts val="0"/>
              </a:spcAft>
              <a:buSzPts val="2300"/>
              <a:buFont typeface="Comfortaa"/>
              <a:buChar char="●"/>
            </a:pPr>
            <a:r>
              <a:rPr lang="en-GB" sz="2300">
                <a:latin typeface="Comfortaa"/>
                <a:ea typeface="Comfortaa"/>
                <a:cs typeface="Comfortaa"/>
                <a:sym typeface="Comfortaa"/>
              </a:rPr>
              <a:t>A </a:t>
            </a:r>
            <a:r>
              <a:rPr lang="en-GB" sz="2300">
                <a:latin typeface="Comfortaa"/>
                <a:ea typeface="Comfortaa"/>
                <a:cs typeface="Comfortaa"/>
                <a:sym typeface="Comfortaa"/>
              </a:rPr>
              <a:t>balanced view</a:t>
            </a:r>
            <a:endParaRPr sz="2300">
              <a:latin typeface="Comfortaa"/>
              <a:ea typeface="Comfortaa"/>
              <a:cs typeface="Comfortaa"/>
              <a:sym typeface="Comfortaa"/>
            </a:endParaRPr>
          </a:p>
        </p:txBody>
      </p:sp>
    </p:spTree>
  </p:cSld>
  <p:clrMapOvr>
    <a:masterClrMapping/>
  </p:clrMapOvr>
</p:sld>
</file>

<file path=ppt/slides/slide3.xml><?xml version="1.0" encoding="utf-8"?>
<p:sld xmlns:a="http://schemas.openxmlformats.org/drawingml/2006/main" xmlns:r="http://schemas.openxmlformats.org/officeDocument/2006/relationships" xmlns:mc="http://schemas.openxmlformats.org/markup-compatibility/2006" xmlns:mv="urn:schemas-microsoft-com:mac:vml" xmlns:p="http://schemas.openxmlformats.org/presentationml/2006/main" xmlns:c="http://schemas.openxmlformats.org/drawingml/2006/chart" xmlns:dgm="http://schemas.openxmlformats.org/drawingml/2006/diagram" xmlns:o="urn:schemas-microsoft-com:office:office" xmlns:v="urn:schemas-microsoft-com:vml" xmlns:pvml="urn:schemas-microsoft-com:office:powerpoint" xmlns:com="http://schemas.openxmlformats.org/drawingml/2006/compatibility" xmlns:p14="http://schemas.microsoft.com/office/powerpoint/2010/main" xmlns:p15="http://schemas.microsoft.com/office/powerpoint/2012/main" xmlns:ahyp="http://schemas.microsoft.com/office/drawing/2018/hyperlinkcolor">
  <p:cSld>
    <p:spTree>
      <p:nvGrpSpPr>
        <p:cNvPr id="68" name="Shape 68"/>
        <p:cNvGrpSpPr/>
        <p:nvPr/>
      </p:nvGrpSpPr>
      <p:grpSpPr>
        <a:xfrm>
          <a:off x="0" y="0"/>
          <a:ext cx="0" cy="0"/>
          <a:chOff x="0" y="0"/>
          <a:chExt cx="0" cy="0"/>
        </a:xfrm>
      </p:grpSpPr>
      <p:sp>
        <p:nvSpPr>
          <p:cNvPr id="69" name="Google Shape;69;p15"/>
          <p:cNvSpPr/>
          <p:nvPr/>
        </p:nvSpPr>
        <p:spPr>
          <a:xfrm>
            <a:off x="2484025" y="48075"/>
            <a:ext cx="6464854" cy="1580201"/>
          </a:xfrm>
          <a:prstGeom prst="rect">
            <a:avLst/>
          </a:prstGeom>
        </p:spPr>
        <p:txBody>
          <a:bodyPr>
            <a:prstTxWarp prst="textPlain"/>
          </a:bodyPr>
          <a:lstStyle/>
          <a:p>
            <a:pPr lvl="0" algn="ctr"/>
            <a:r>
              <a:rPr b="0" i="0">
                <a:ln cap="flat" cmpd="sng" w="9525">
                  <a:solidFill>
                    <a:schemeClr val="dk1"/>
                  </a:solidFill>
                  <a:prstDash val="solid"/>
                  <a:round/>
                  <a:headEnd len="sm" w="sm" type="none"/>
                  <a:tailEnd len="sm" w="sm" type="none"/>
                </a:ln>
                <a:solidFill>
                  <a:srgbClr val="A64D79"/>
                </a:solidFill>
                <a:latin typeface="Josefin Sans;600"/>
              </a:rPr>
              <a:t>Objectives</a:t>
            </a:r>
          </a:p>
        </p:txBody>
      </p:sp>
      <p:pic>
        <p:nvPicPr>
          <p:cNvPr id="70" name="Google Shape;70;p15"/>
          <p:cNvPicPr preferRelativeResize="0"/>
          <p:nvPr/>
        </p:nvPicPr>
        <p:blipFill>
          <a:blip r:embed="rId3">
            <a:alphaModFix/>
          </a:blip>
          <a:stretch>
            <a:fillRect/>
          </a:stretch>
        </p:blipFill>
        <p:spPr>
          <a:xfrm>
            <a:off x="152400" y="1951901"/>
            <a:ext cx="4558800" cy="3039200"/>
          </a:xfrm>
          <a:prstGeom prst="rect">
            <a:avLst/>
          </a:prstGeom>
          <a:noFill/>
          <a:ln>
            <a:noFill/>
          </a:ln>
        </p:spPr>
      </p:pic>
      <p:sp>
        <p:nvSpPr>
          <p:cNvPr id="71" name="Google Shape;71;p15"/>
          <p:cNvSpPr txBox="1"/>
          <p:nvPr/>
        </p:nvSpPr>
        <p:spPr>
          <a:xfrm>
            <a:off x="5074975" y="1535725"/>
            <a:ext cx="3811500" cy="3570900"/>
          </a:xfrm>
          <a:prstGeom prst="rect">
            <a:avLst/>
          </a:prstGeom>
          <a:noFill/>
          <a:ln>
            <a:noFill/>
          </a:ln>
        </p:spPr>
        <p:txBody>
          <a:bodyPr anchorCtr="0" anchor="t" bIns="91425" lIns="91425" spcFirstLastPara="1" rIns="91425" wrap="square" tIns="91425">
            <a:spAutoFit/>
          </a:bodyPr>
          <a:lstStyle/>
          <a:p>
            <a:pPr indent="-355600" lvl="0" marL="457200" rtl="0" algn="l">
              <a:spcBef>
                <a:spcPts val="0"/>
              </a:spcBef>
              <a:spcAft>
                <a:spcPts val="0"/>
              </a:spcAft>
              <a:buSzPts val="2000"/>
              <a:buFont typeface="Comfortaa Medium"/>
              <a:buChar char="●"/>
            </a:pPr>
            <a:r>
              <a:rPr lang="en-GB" sz="2000">
                <a:latin typeface="Comfortaa Medium"/>
                <a:ea typeface="Comfortaa Medium"/>
                <a:cs typeface="Comfortaa Medium"/>
                <a:sym typeface="Comfortaa Medium"/>
              </a:rPr>
              <a:t>News Articles</a:t>
            </a:r>
            <a:endParaRPr sz="2000">
              <a:latin typeface="Comfortaa Medium"/>
              <a:ea typeface="Comfortaa Medium"/>
              <a:cs typeface="Comfortaa Medium"/>
              <a:sym typeface="Comfortaa Medium"/>
            </a:endParaRPr>
          </a:p>
          <a:p>
            <a:pPr indent="-355600" lvl="0" marL="457200" rtl="0" algn="l">
              <a:spcBef>
                <a:spcPts val="0"/>
              </a:spcBef>
              <a:spcAft>
                <a:spcPts val="0"/>
              </a:spcAft>
              <a:buSzPts val="2000"/>
              <a:buFont typeface="Comfortaa Medium"/>
              <a:buChar char="●"/>
            </a:pPr>
            <a:r>
              <a:rPr lang="en-GB" sz="2000">
                <a:latin typeface="Comfortaa Medium"/>
                <a:ea typeface="Comfortaa Medium"/>
                <a:cs typeface="Comfortaa Medium"/>
                <a:sym typeface="Comfortaa Medium"/>
              </a:rPr>
              <a:t>Statistics</a:t>
            </a:r>
            <a:endParaRPr sz="2000">
              <a:latin typeface="Comfortaa Medium"/>
              <a:ea typeface="Comfortaa Medium"/>
              <a:cs typeface="Comfortaa Medium"/>
              <a:sym typeface="Comfortaa Medium"/>
            </a:endParaRPr>
          </a:p>
          <a:p>
            <a:pPr indent="-355600" lvl="0" marL="457200" rtl="0" algn="l">
              <a:spcBef>
                <a:spcPts val="0"/>
              </a:spcBef>
              <a:spcAft>
                <a:spcPts val="0"/>
              </a:spcAft>
              <a:buSzPts val="2000"/>
              <a:buFont typeface="Comfortaa Medium"/>
              <a:buChar char="●"/>
            </a:pPr>
            <a:r>
              <a:rPr lang="en-GB" sz="2000">
                <a:latin typeface="Comfortaa Medium"/>
                <a:ea typeface="Comfortaa Medium"/>
                <a:cs typeface="Comfortaa Medium"/>
                <a:sym typeface="Comfortaa Medium"/>
              </a:rPr>
              <a:t>Journals</a:t>
            </a:r>
            <a:endParaRPr sz="2000">
              <a:latin typeface="Comfortaa Medium"/>
              <a:ea typeface="Comfortaa Medium"/>
              <a:cs typeface="Comfortaa Medium"/>
              <a:sym typeface="Comfortaa Medium"/>
            </a:endParaRPr>
          </a:p>
          <a:p>
            <a:pPr indent="-355600" lvl="0" marL="457200" rtl="0" algn="l">
              <a:spcBef>
                <a:spcPts val="0"/>
              </a:spcBef>
              <a:spcAft>
                <a:spcPts val="0"/>
              </a:spcAft>
              <a:buSzPts val="2000"/>
              <a:buFont typeface="Comfortaa Medium"/>
              <a:buChar char="●"/>
            </a:pPr>
            <a:r>
              <a:rPr lang="en-GB" sz="2000">
                <a:latin typeface="Comfortaa Medium"/>
                <a:ea typeface="Comfortaa Medium"/>
                <a:cs typeface="Comfortaa Medium"/>
                <a:sym typeface="Comfortaa Medium"/>
              </a:rPr>
              <a:t>Looking at policy </a:t>
            </a:r>
            <a:r>
              <a:rPr lang="en-GB" sz="2000">
                <a:latin typeface="Comfortaa Medium"/>
                <a:ea typeface="Comfortaa Medium"/>
                <a:cs typeface="Comfortaa Medium"/>
                <a:sym typeface="Comfortaa Medium"/>
              </a:rPr>
              <a:t>initiatives</a:t>
            </a:r>
            <a:r>
              <a:rPr lang="en-GB" sz="2000">
                <a:latin typeface="Comfortaa Medium"/>
                <a:ea typeface="Comfortaa Medium"/>
                <a:cs typeface="Comfortaa Medium"/>
                <a:sym typeface="Comfortaa Medium"/>
              </a:rPr>
              <a:t> in Wales and England</a:t>
            </a:r>
            <a:endParaRPr sz="2000">
              <a:latin typeface="Comfortaa Medium"/>
              <a:ea typeface="Comfortaa Medium"/>
              <a:cs typeface="Comfortaa Medium"/>
              <a:sym typeface="Comfortaa Medium"/>
            </a:endParaRPr>
          </a:p>
          <a:p>
            <a:pPr indent="-355600" lvl="0" marL="457200" rtl="0" algn="l">
              <a:spcBef>
                <a:spcPts val="0"/>
              </a:spcBef>
              <a:spcAft>
                <a:spcPts val="0"/>
              </a:spcAft>
              <a:buSzPts val="2000"/>
              <a:buFont typeface="Comfortaa Medium"/>
              <a:buChar char="●"/>
            </a:pPr>
            <a:r>
              <a:rPr lang="en-GB" sz="2000">
                <a:latin typeface="Comfortaa Medium"/>
                <a:ea typeface="Comfortaa Medium"/>
                <a:cs typeface="Comfortaa Medium"/>
                <a:sym typeface="Comfortaa Medium"/>
              </a:rPr>
              <a:t>Looking at legislation</a:t>
            </a:r>
            <a:endParaRPr sz="2000">
              <a:latin typeface="Comfortaa Medium"/>
              <a:ea typeface="Comfortaa Medium"/>
              <a:cs typeface="Comfortaa Medium"/>
              <a:sym typeface="Comfortaa Medium"/>
            </a:endParaRPr>
          </a:p>
          <a:p>
            <a:pPr indent="-355600" lvl="0" marL="457200" rtl="0" algn="l">
              <a:spcBef>
                <a:spcPts val="0"/>
              </a:spcBef>
              <a:spcAft>
                <a:spcPts val="0"/>
              </a:spcAft>
              <a:buSzPts val="2000"/>
              <a:buFont typeface="Comfortaa Medium"/>
              <a:buChar char="●"/>
            </a:pPr>
            <a:r>
              <a:rPr lang="en-GB" sz="2000">
                <a:latin typeface="Comfortaa Medium"/>
                <a:ea typeface="Comfortaa Medium"/>
                <a:cs typeface="Comfortaa Medium"/>
                <a:sym typeface="Comfortaa Medium"/>
              </a:rPr>
              <a:t>Tv shows</a:t>
            </a:r>
            <a:endParaRPr sz="2000">
              <a:latin typeface="Comfortaa Medium"/>
              <a:ea typeface="Comfortaa Medium"/>
              <a:cs typeface="Comfortaa Medium"/>
              <a:sym typeface="Comfortaa Medium"/>
            </a:endParaRPr>
          </a:p>
          <a:p>
            <a:pPr indent="-355600" lvl="0" marL="457200" rtl="0" algn="l">
              <a:spcBef>
                <a:spcPts val="0"/>
              </a:spcBef>
              <a:spcAft>
                <a:spcPts val="0"/>
              </a:spcAft>
              <a:buSzPts val="2000"/>
              <a:buFont typeface="Comfortaa Medium"/>
              <a:buChar char="●"/>
            </a:pPr>
            <a:r>
              <a:rPr lang="en-GB" sz="2000">
                <a:latin typeface="Comfortaa Medium"/>
                <a:ea typeface="Comfortaa Medium"/>
                <a:cs typeface="Comfortaa Medium"/>
                <a:sym typeface="Comfortaa Medium"/>
              </a:rPr>
              <a:t>Legislation</a:t>
            </a:r>
            <a:endParaRPr sz="2000">
              <a:latin typeface="Comfortaa Medium"/>
              <a:ea typeface="Comfortaa Medium"/>
              <a:cs typeface="Comfortaa Medium"/>
              <a:sym typeface="Comfortaa Medium"/>
            </a:endParaRPr>
          </a:p>
          <a:p>
            <a:pPr indent="-355600" lvl="0" marL="457200" rtl="0" algn="l">
              <a:spcBef>
                <a:spcPts val="0"/>
              </a:spcBef>
              <a:spcAft>
                <a:spcPts val="0"/>
              </a:spcAft>
              <a:buSzPts val="2000"/>
              <a:buFont typeface="Comfortaa Medium"/>
              <a:buChar char="●"/>
            </a:pPr>
            <a:r>
              <a:rPr lang="en-GB" sz="2000">
                <a:latin typeface="Comfortaa Medium"/>
                <a:ea typeface="Comfortaa Medium"/>
                <a:cs typeface="Comfortaa Medium"/>
                <a:sym typeface="Comfortaa Medium"/>
              </a:rPr>
              <a:t>How to change attitudes about ageing</a:t>
            </a:r>
            <a:endParaRPr sz="2000">
              <a:latin typeface="Comfortaa Medium"/>
              <a:ea typeface="Comfortaa Medium"/>
              <a:cs typeface="Comfortaa Medium"/>
              <a:sym typeface="Comfortaa Medium"/>
            </a:endParaRPr>
          </a:p>
        </p:txBody>
      </p:sp>
    </p:spTree>
  </p:cSld>
  <p:clrMapOvr>
    <a:masterClrMapping/>
  </p:clrMapOvr>
</p:sld>
</file>

<file path=ppt/slides/slide4.xml><?xml version="1.0" encoding="utf-8"?>
<p:sld xmlns:a="http://schemas.openxmlformats.org/drawingml/2006/main" xmlns:r="http://schemas.openxmlformats.org/officeDocument/2006/relationships" xmlns:mc="http://schemas.openxmlformats.org/markup-compatibility/2006" xmlns:mv="urn:schemas-microsoft-com:mac:vml" xmlns:p="http://schemas.openxmlformats.org/presentationml/2006/main" xmlns:c="http://schemas.openxmlformats.org/drawingml/2006/chart" xmlns:dgm="http://schemas.openxmlformats.org/drawingml/2006/diagram" xmlns:o="urn:schemas-microsoft-com:office:office" xmlns:v="urn:schemas-microsoft-com:vml" xmlns:pvml="urn:schemas-microsoft-com:office:powerpoint" xmlns:com="http://schemas.openxmlformats.org/drawingml/2006/compatibility" xmlns:p14="http://schemas.microsoft.com/office/powerpoint/2010/main" xmlns:p15="http://schemas.microsoft.com/office/powerpoint/2012/main" xmlns:ahyp="http://schemas.microsoft.com/office/drawing/2018/hyperlinkcolor">
  <p:cSld>
    <p:spTree>
      <p:nvGrpSpPr>
        <p:cNvPr id="75" name="Shape 75"/>
        <p:cNvGrpSpPr/>
        <p:nvPr/>
      </p:nvGrpSpPr>
      <p:grpSpPr>
        <a:xfrm>
          <a:off x="0" y="0"/>
          <a:ext cx="0" cy="0"/>
          <a:chOff x="0" y="0"/>
          <a:chExt cx="0" cy="0"/>
        </a:xfrm>
      </p:grpSpPr>
      <p:pic>
        <p:nvPicPr>
          <p:cNvPr id="76" name="Google Shape;76;p16"/>
          <p:cNvPicPr preferRelativeResize="0"/>
          <p:nvPr/>
        </p:nvPicPr>
        <p:blipFill rotWithShape="1">
          <a:blip r:embed="rId3">
            <a:alphaModFix/>
          </a:blip>
          <a:srcRect b="0" l="0" r="0" t="0"/>
          <a:stretch/>
        </p:blipFill>
        <p:spPr>
          <a:xfrm>
            <a:off x="4870800" y="1912875"/>
            <a:ext cx="4085399" cy="3064049"/>
          </a:xfrm>
          <a:prstGeom prst="rect">
            <a:avLst/>
          </a:prstGeom>
          <a:noFill/>
          <a:ln>
            <a:noFill/>
          </a:ln>
        </p:spPr>
      </p:pic>
      <p:sp>
        <p:nvSpPr>
          <p:cNvPr id="77" name="Google Shape;77;p16"/>
          <p:cNvSpPr txBox="1"/>
          <p:nvPr/>
        </p:nvSpPr>
        <p:spPr>
          <a:xfrm>
            <a:off x="95700" y="1272975"/>
            <a:ext cx="4775100" cy="3786600"/>
          </a:xfrm>
          <a:prstGeom prst="rect">
            <a:avLst/>
          </a:prstGeom>
          <a:noFill/>
          <a:ln>
            <a:noFill/>
          </a:ln>
        </p:spPr>
        <p:txBody>
          <a:bodyPr anchorCtr="0" anchor="t" bIns="91425" lIns="91425" spcFirstLastPara="1" rIns="91425" wrap="square" tIns="91425">
            <a:spAutoFit/>
          </a:bodyPr>
          <a:lstStyle/>
          <a:p>
            <a:pPr indent="-342900" lvl="0" marL="457200" rtl="0" algn="l">
              <a:spcBef>
                <a:spcPts val="0"/>
              </a:spcBef>
              <a:spcAft>
                <a:spcPts val="0"/>
              </a:spcAft>
              <a:buSzPts val="1800"/>
              <a:buFont typeface="Comfortaa Light"/>
              <a:buChar char="●"/>
            </a:pPr>
            <a:r>
              <a:rPr lang="en-GB" sz="1800">
                <a:latin typeface="Comfortaa Light"/>
                <a:ea typeface="Comfortaa Light"/>
                <a:cs typeface="Comfortaa Light"/>
                <a:sym typeface="Comfortaa Light"/>
              </a:rPr>
              <a:t>15.5 million people aged 60 years or older making up 23% of the UK’s population</a:t>
            </a:r>
            <a:endParaRPr sz="1800">
              <a:latin typeface="Comfortaa Light"/>
              <a:ea typeface="Comfortaa Light"/>
              <a:cs typeface="Comfortaa Light"/>
              <a:sym typeface="Comfortaa Light"/>
            </a:endParaRPr>
          </a:p>
          <a:p>
            <a:pPr indent="-342900" lvl="0" marL="457200" rtl="0" algn="l">
              <a:spcBef>
                <a:spcPts val="0"/>
              </a:spcBef>
              <a:spcAft>
                <a:spcPts val="0"/>
              </a:spcAft>
              <a:buSzPts val="1800"/>
              <a:buFont typeface="Comfortaa Light"/>
              <a:buChar char="●"/>
            </a:pPr>
            <a:r>
              <a:rPr lang="en-GB" sz="1800">
                <a:latin typeface="Comfortaa Light"/>
                <a:ea typeface="Comfortaa Light"/>
                <a:cs typeface="Comfortaa Light"/>
                <a:sym typeface="Comfortaa Light"/>
              </a:rPr>
              <a:t>Individuals worldwide are living longer, according to age uk by 2030 1 in 5 people will be aged 65 or over</a:t>
            </a:r>
            <a:endParaRPr sz="1800">
              <a:latin typeface="Comfortaa Light"/>
              <a:ea typeface="Comfortaa Light"/>
              <a:cs typeface="Comfortaa Light"/>
              <a:sym typeface="Comfortaa Light"/>
            </a:endParaRPr>
          </a:p>
          <a:p>
            <a:pPr indent="-342900" lvl="0" marL="457200" rtl="0" algn="l">
              <a:spcBef>
                <a:spcPts val="0"/>
              </a:spcBef>
              <a:spcAft>
                <a:spcPts val="0"/>
              </a:spcAft>
              <a:buSzPts val="1800"/>
              <a:buFont typeface="Comfortaa Light"/>
              <a:buChar char="●"/>
            </a:pPr>
            <a:r>
              <a:rPr lang="en-GB" sz="1800">
                <a:latin typeface="Comfortaa Light"/>
                <a:ea typeface="Comfortaa Light"/>
                <a:cs typeface="Comfortaa Light"/>
                <a:sym typeface="Comfortaa Light"/>
              </a:rPr>
              <a:t>The 85+ group is the fastest growing and is set to double to       3.2 Million by mid 2045</a:t>
            </a:r>
            <a:endParaRPr sz="1800">
              <a:latin typeface="Comfortaa Light"/>
              <a:ea typeface="Comfortaa Light"/>
              <a:cs typeface="Comfortaa Light"/>
              <a:sym typeface="Comfortaa Light"/>
            </a:endParaRPr>
          </a:p>
          <a:p>
            <a:pPr indent="0" lvl="0" marL="0" rtl="0" algn="l">
              <a:spcBef>
                <a:spcPts val="0"/>
              </a:spcBef>
              <a:spcAft>
                <a:spcPts val="0"/>
              </a:spcAft>
              <a:buNone/>
            </a:pPr>
            <a:r>
              <a:t/>
            </a:r>
            <a:endParaRPr sz="1800">
              <a:latin typeface="Comfortaa Light"/>
              <a:ea typeface="Comfortaa Light"/>
              <a:cs typeface="Comfortaa Light"/>
              <a:sym typeface="Comfortaa Light"/>
            </a:endParaRPr>
          </a:p>
          <a:p>
            <a:pPr indent="0" lvl="0" marL="0" rtl="0" algn="l">
              <a:spcBef>
                <a:spcPts val="0"/>
              </a:spcBef>
              <a:spcAft>
                <a:spcPts val="0"/>
              </a:spcAft>
              <a:buNone/>
            </a:pPr>
            <a:r>
              <a:rPr lang="en-GB" sz="1200">
                <a:latin typeface="Comfortaa Light"/>
                <a:ea typeface="Comfortaa Light"/>
                <a:cs typeface="Comfortaa Light"/>
                <a:sym typeface="Comfortaa Light"/>
              </a:rPr>
              <a:t>                                 </a:t>
            </a:r>
            <a:endParaRPr sz="1200">
              <a:latin typeface="Comfortaa Light"/>
              <a:ea typeface="Comfortaa Light"/>
              <a:cs typeface="Comfortaa Light"/>
              <a:sym typeface="Comfortaa Light"/>
            </a:endParaRPr>
          </a:p>
          <a:p>
            <a:pPr indent="0" lvl="0" marL="0" rtl="0" algn="l">
              <a:spcBef>
                <a:spcPts val="0"/>
              </a:spcBef>
              <a:spcAft>
                <a:spcPts val="0"/>
              </a:spcAft>
              <a:buNone/>
            </a:pPr>
            <a:r>
              <a:rPr lang="en-GB" sz="1200">
                <a:latin typeface="Comfortaa Light"/>
                <a:ea typeface="Comfortaa Light"/>
                <a:cs typeface="Comfortaa Light"/>
                <a:sym typeface="Comfortaa Light"/>
              </a:rPr>
              <a:t>                                                                       </a:t>
            </a:r>
            <a:r>
              <a:rPr lang="en-GB" sz="1200">
                <a:latin typeface="Comfortaa Light"/>
                <a:ea typeface="Comfortaa Light"/>
                <a:cs typeface="Comfortaa Light"/>
                <a:sym typeface="Comfortaa Light"/>
              </a:rPr>
              <a:t>(Age UK, May 2019)</a:t>
            </a:r>
            <a:endParaRPr sz="1200">
              <a:latin typeface="Comfortaa Light"/>
              <a:ea typeface="Comfortaa Light"/>
              <a:cs typeface="Comfortaa Light"/>
              <a:sym typeface="Comfortaa Light"/>
            </a:endParaRPr>
          </a:p>
          <a:p>
            <a:pPr indent="0" lvl="0" marL="0" rtl="0" algn="l">
              <a:spcBef>
                <a:spcPts val="0"/>
              </a:spcBef>
              <a:spcAft>
                <a:spcPts val="0"/>
              </a:spcAft>
              <a:buNone/>
            </a:pPr>
            <a:r>
              <a:rPr lang="en-GB" sz="1200">
                <a:latin typeface="Comfortaa Light"/>
                <a:ea typeface="Comfortaa Light"/>
                <a:cs typeface="Comfortaa Light"/>
                <a:sym typeface="Comfortaa Light"/>
              </a:rPr>
              <a:t>                                                                         (MHA, May 2022)</a:t>
            </a:r>
            <a:endParaRPr sz="1200">
              <a:latin typeface="Comfortaa Light"/>
              <a:ea typeface="Comfortaa Light"/>
              <a:cs typeface="Comfortaa Light"/>
              <a:sym typeface="Comfortaa Light"/>
            </a:endParaRPr>
          </a:p>
        </p:txBody>
      </p:sp>
      <p:sp>
        <p:nvSpPr>
          <p:cNvPr id="78" name="Google Shape;78;p16"/>
          <p:cNvSpPr/>
          <p:nvPr/>
        </p:nvSpPr>
        <p:spPr>
          <a:xfrm>
            <a:off x="0" y="0"/>
            <a:ext cx="6447076" cy="1272974"/>
          </a:xfrm>
          <a:prstGeom prst="rect">
            <a:avLst/>
          </a:prstGeom>
        </p:spPr>
        <p:txBody>
          <a:bodyPr>
            <a:prstTxWarp prst="textPlain"/>
          </a:bodyPr>
          <a:lstStyle/>
          <a:p>
            <a:pPr lvl="0" algn="ctr"/>
            <a:r>
              <a:rPr b="0" i="0">
                <a:ln cap="flat" cmpd="sng" w="9525">
                  <a:solidFill>
                    <a:schemeClr val="dk1"/>
                  </a:solidFill>
                  <a:prstDash val="solid"/>
                  <a:round/>
                  <a:headEnd len="sm" w="sm" type="none"/>
                  <a:tailEnd len="sm" w="sm" type="none"/>
                </a:ln>
                <a:solidFill>
                  <a:srgbClr val="A64D79"/>
                </a:solidFill>
                <a:latin typeface="Josefin Sans;600"/>
              </a:rPr>
              <a:t>Statistics</a:t>
            </a:r>
          </a:p>
        </p:txBody>
      </p:sp>
    </p:spTree>
  </p:cSld>
  <p:clrMapOvr>
    <a:masterClrMapping/>
  </p:clrMapOvr>
</p:sld>
</file>

<file path=ppt/slides/slide5.xml><?xml version="1.0" encoding="utf-8"?>
<p:sld xmlns:a="http://schemas.openxmlformats.org/drawingml/2006/main" xmlns:r="http://schemas.openxmlformats.org/officeDocument/2006/relationships" xmlns:mc="http://schemas.openxmlformats.org/markup-compatibility/2006" xmlns:mv="urn:schemas-microsoft-com:mac:vml" xmlns:p="http://schemas.openxmlformats.org/presentationml/2006/main" xmlns:c="http://schemas.openxmlformats.org/drawingml/2006/chart" xmlns:dgm="http://schemas.openxmlformats.org/drawingml/2006/diagram" xmlns:o="urn:schemas-microsoft-com:office:office" xmlns:v="urn:schemas-microsoft-com:vml" xmlns:pvml="urn:schemas-microsoft-com:office:powerpoint" xmlns:com="http://schemas.openxmlformats.org/drawingml/2006/compatibility" xmlns:p14="http://schemas.microsoft.com/office/powerpoint/2010/main" xmlns:p15="http://schemas.microsoft.com/office/powerpoint/2012/main" xmlns:ahyp="http://schemas.microsoft.com/office/drawing/2018/hyperlinkcolor">
  <p:cSld>
    <p:spTree>
      <p:nvGrpSpPr>
        <p:cNvPr id="82" name="Shape 82"/>
        <p:cNvGrpSpPr/>
        <p:nvPr/>
      </p:nvGrpSpPr>
      <p:grpSpPr>
        <a:xfrm>
          <a:off x="0" y="0"/>
          <a:ext cx="0" cy="0"/>
          <a:chOff x="0" y="0"/>
          <a:chExt cx="0" cy="0"/>
        </a:xfrm>
      </p:grpSpPr>
      <p:pic>
        <p:nvPicPr>
          <p:cNvPr id="83" name="Google Shape;83;p17"/>
          <p:cNvPicPr preferRelativeResize="0"/>
          <p:nvPr/>
        </p:nvPicPr>
        <p:blipFill>
          <a:blip r:embed="rId3">
            <a:alphaModFix/>
          </a:blip>
          <a:stretch>
            <a:fillRect/>
          </a:stretch>
        </p:blipFill>
        <p:spPr>
          <a:xfrm>
            <a:off x="122850" y="683750"/>
            <a:ext cx="8725151" cy="4304776"/>
          </a:xfrm>
          <a:prstGeom prst="rect">
            <a:avLst/>
          </a:prstGeom>
          <a:noFill/>
          <a:ln>
            <a:noFill/>
          </a:ln>
        </p:spPr>
      </p:pic>
      <p:sp>
        <p:nvSpPr>
          <p:cNvPr id="84" name="Google Shape;84;p17"/>
          <p:cNvSpPr txBox="1"/>
          <p:nvPr/>
        </p:nvSpPr>
        <p:spPr>
          <a:xfrm>
            <a:off x="7837000" y="4929525"/>
            <a:ext cx="1616100" cy="307800"/>
          </a:xfrm>
          <a:prstGeom prst="rect">
            <a:avLst/>
          </a:prstGeom>
          <a:noFill/>
          <a:ln>
            <a:noFill/>
          </a:ln>
        </p:spPr>
        <p:txBody>
          <a:bodyPr anchorCtr="0" anchor="t" bIns="91425" lIns="91425" spcFirstLastPara="1" rIns="91425" wrap="square" tIns="91425">
            <a:spAutoFit/>
          </a:bodyPr>
          <a:lstStyle/>
          <a:p>
            <a:pPr indent="0" lvl="0" marL="0" rtl="0" algn="l">
              <a:spcBef>
                <a:spcPts val="0"/>
              </a:spcBef>
              <a:spcAft>
                <a:spcPts val="0"/>
              </a:spcAft>
              <a:buNone/>
            </a:pPr>
            <a:r>
              <a:rPr lang="en-GB" sz="800">
                <a:latin typeface="Comfortaa"/>
                <a:ea typeface="Comfortaa"/>
                <a:cs typeface="Comfortaa"/>
                <a:sym typeface="Comfortaa"/>
              </a:rPr>
              <a:t>(youGov, February 2018)</a:t>
            </a:r>
            <a:endParaRPr sz="800">
              <a:latin typeface="Comfortaa"/>
              <a:ea typeface="Comfortaa"/>
              <a:cs typeface="Comfortaa"/>
              <a:sym typeface="Comfortaa"/>
            </a:endParaRPr>
          </a:p>
        </p:txBody>
      </p:sp>
      <p:sp>
        <p:nvSpPr>
          <p:cNvPr id="85" name="Google Shape;85;p17"/>
          <p:cNvSpPr/>
          <p:nvPr/>
        </p:nvSpPr>
        <p:spPr>
          <a:xfrm>
            <a:off x="59025" y="51175"/>
            <a:ext cx="8958723" cy="561324"/>
          </a:xfrm>
          <a:prstGeom prst="rect">
            <a:avLst/>
          </a:prstGeom>
        </p:spPr>
        <p:txBody>
          <a:bodyPr>
            <a:prstTxWarp prst="textPlain"/>
          </a:bodyPr>
          <a:lstStyle/>
          <a:p>
            <a:pPr lvl="0" algn="ctr"/>
            <a:r>
              <a:rPr b="0" i="0">
                <a:ln cap="flat" cmpd="sng" w="9525">
                  <a:solidFill>
                    <a:schemeClr val="dk2"/>
                  </a:solidFill>
                  <a:prstDash val="solid"/>
                  <a:round/>
                  <a:headEnd len="sm" w="sm" type="none"/>
                  <a:tailEnd len="sm" w="sm" type="none"/>
                </a:ln>
                <a:solidFill>
                  <a:srgbClr val="A64D79"/>
                </a:solidFill>
                <a:latin typeface="Comfortaa"/>
              </a:rPr>
              <a:t>What society believes to be young and old</a:t>
            </a:r>
          </a:p>
        </p:txBody>
      </p:sp>
    </p:spTree>
  </p:cSld>
  <p:clrMapOvr>
    <a:masterClrMapping/>
  </p:clrMapOvr>
</p:sld>
</file>

<file path=ppt/slides/slide6.xml><?xml version="1.0" encoding="utf-8"?>
<p:sld xmlns:a="http://schemas.openxmlformats.org/drawingml/2006/main" xmlns:r="http://schemas.openxmlformats.org/officeDocument/2006/relationships" xmlns:mc="http://schemas.openxmlformats.org/markup-compatibility/2006" xmlns:mv="urn:schemas-microsoft-com:mac:vml" xmlns:p="http://schemas.openxmlformats.org/presentationml/2006/main" xmlns:c="http://schemas.openxmlformats.org/drawingml/2006/chart" xmlns:dgm="http://schemas.openxmlformats.org/drawingml/2006/diagram" xmlns:o="urn:schemas-microsoft-com:office:office" xmlns:v="urn:schemas-microsoft-com:vml" xmlns:pvml="urn:schemas-microsoft-com:office:powerpoint" xmlns:com="http://schemas.openxmlformats.org/drawingml/2006/compatibility" xmlns:p14="http://schemas.microsoft.com/office/powerpoint/2010/main" xmlns:p15="http://schemas.microsoft.com/office/powerpoint/2012/main" xmlns:ahyp="http://schemas.microsoft.com/office/drawing/2018/hyperlinkcolor">
  <p:cSld>
    <p:spTree>
      <p:nvGrpSpPr>
        <p:cNvPr id="89" name="Shape 89"/>
        <p:cNvGrpSpPr/>
        <p:nvPr/>
      </p:nvGrpSpPr>
      <p:grpSpPr>
        <a:xfrm>
          <a:off x="0" y="0"/>
          <a:ext cx="0" cy="0"/>
          <a:chOff x="0" y="0"/>
          <a:chExt cx="0" cy="0"/>
        </a:xfrm>
      </p:grpSpPr>
      <p:pic>
        <p:nvPicPr>
          <p:cNvPr id="90" name="Google Shape;90;p18"/>
          <p:cNvPicPr preferRelativeResize="0"/>
          <p:nvPr/>
        </p:nvPicPr>
        <p:blipFill>
          <a:blip r:embed="rId3">
            <a:alphaModFix/>
          </a:blip>
          <a:stretch>
            <a:fillRect/>
          </a:stretch>
        </p:blipFill>
        <p:spPr>
          <a:xfrm>
            <a:off x="3110050" y="853362"/>
            <a:ext cx="3436775" cy="3436775"/>
          </a:xfrm>
          <a:prstGeom prst="rect">
            <a:avLst/>
          </a:prstGeom>
          <a:noFill/>
          <a:ln>
            <a:noFill/>
          </a:ln>
        </p:spPr>
      </p:pic>
      <p:sp>
        <p:nvSpPr>
          <p:cNvPr id="91" name="Google Shape;91;p18"/>
          <p:cNvSpPr/>
          <p:nvPr/>
        </p:nvSpPr>
        <p:spPr>
          <a:xfrm>
            <a:off x="5707225" y="100425"/>
            <a:ext cx="3436776" cy="1503900"/>
          </a:xfrm>
          <a:prstGeom prst="cloud">
            <a:avLst/>
          </a:prstGeom>
          <a:solidFill>
            <a:schemeClr val="lt2"/>
          </a:solidFill>
          <a:ln cap="flat" cmpd="sng" w="19050">
            <a:solidFill>
              <a:schemeClr val="dk1"/>
            </a:solidFill>
            <a:prstDash val="solid"/>
            <a:round/>
            <a:headEnd len="sm" w="sm" type="none"/>
            <a:tailEnd len="sm" w="sm" type="none"/>
          </a:ln>
        </p:spPr>
        <p:txBody>
          <a:bodyPr anchorCtr="0" anchor="ctr" bIns="91425" lIns="91425" spcFirstLastPara="1" rIns="91425" wrap="square" tIns="91425">
            <a:noAutofit/>
          </a:bodyPr>
          <a:lstStyle/>
          <a:p>
            <a:pPr indent="0" lvl="0" marL="0" rtl="0" algn="l">
              <a:spcBef>
                <a:spcPts val="0"/>
              </a:spcBef>
              <a:spcAft>
                <a:spcPts val="0"/>
              </a:spcAft>
              <a:buNone/>
            </a:pPr>
            <a:r>
              <a:rPr lang="en-GB" sz="1800">
                <a:latin typeface="Josefin Sans SemiBold"/>
                <a:ea typeface="Josefin Sans SemiBold"/>
                <a:cs typeface="Josefin Sans SemiBold"/>
                <a:sym typeface="Josefin Sans SemiBold"/>
              </a:rPr>
              <a:t>Why does everyone think this of me?</a:t>
            </a:r>
            <a:endParaRPr sz="1800">
              <a:latin typeface="Josefin Sans SemiBold"/>
              <a:ea typeface="Josefin Sans SemiBold"/>
              <a:cs typeface="Josefin Sans SemiBold"/>
              <a:sym typeface="Josefin Sans SemiBold"/>
            </a:endParaRPr>
          </a:p>
        </p:txBody>
      </p:sp>
      <p:sp>
        <p:nvSpPr>
          <p:cNvPr id="92" name="Google Shape;92;p18"/>
          <p:cNvSpPr/>
          <p:nvPr/>
        </p:nvSpPr>
        <p:spPr>
          <a:xfrm>
            <a:off x="6147100" y="2385638"/>
            <a:ext cx="1793232" cy="664524"/>
          </a:xfrm>
          <a:prstGeom prst="cloud">
            <a:avLst/>
          </a:prstGeom>
          <a:solidFill>
            <a:schemeClr val="lt2"/>
          </a:solidFill>
          <a:ln cap="flat" cmpd="sng" w="19050">
            <a:solidFill>
              <a:schemeClr val="dk1"/>
            </a:solidFill>
            <a:prstDash val="solid"/>
            <a:round/>
            <a:headEnd len="sm" w="sm" type="none"/>
            <a:tailEnd len="sm" w="sm" type="none"/>
          </a:ln>
        </p:spPr>
        <p:txBody>
          <a:bodyPr anchorCtr="0" anchor="ctr" bIns="91425" lIns="91425" spcFirstLastPara="1" rIns="91425" wrap="square" tIns="91425">
            <a:noAutofit/>
          </a:bodyPr>
          <a:lstStyle/>
          <a:p>
            <a:pPr indent="0" lvl="0" marL="0" rtl="0" algn="ctr">
              <a:spcBef>
                <a:spcPts val="0"/>
              </a:spcBef>
              <a:spcAft>
                <a:spcPts val="0"/>
              </a:spcAft>
              <a:buNone/>
            </a:pPr>
            <a:r>
              <a:rPr lang="en-GB" sz="2100">
                <a:latin typeface="Josefin Sans SemiBold"/>
                <a:ea typeface="Josefin Sans SemiBold"/>
                <a:cs typeface="Josefin Sans SemiBold"/>
                <a:sym typeface="Josefin Sans SemiBold"/>
              </a:rPr>
              <a:t>Cranky</a:t>
            </a:r>
            <a:endParaRPr sz="2500">
              <a:latin typeface="Josefin Sans SemiBold"/>
              <a:ea typeface="Josefin Sans SemiBold"/>
              <a:cs typeface="Josefin Sans SemiBold"/>
              <a:sym typeface="Josefin Sans SemiBold"/>
            </a:endParaRPr>
          </a:p>
        </p:txBody>
      </p:sp>
      <p:sp>
        <p:nvSpPr>
          <p:cNvPr id="93" name="Google Shape;93;p18"/>
          <p:cNvSpPr/>
          <p:nvPr/>
        </p:nvSpPr>
        <p:spPr>
          <a:xfrm>
            <a:off x="2114350" y="3672150"/>
            <a:ext cx="2021976" cy="1002024"/>
          </a:xfrm>
          <a:prstGeom prst="cloud">
            <a:avLst/>
          </a:prstGeom>
          <a:solidFill>
            <a:schemeClr val="lt2"/>
          </a:solidFill>
          <a:ln cap="flat" cmpd="sng" w="19050">
            <a:solidFill>
              <a:schemeClr val="dk1"/>
            </a:solidFill>
            <a:prstDash val="solid"/>
            <a:round/>
            <a:headEnd len="sm" w="sm" type="none"/>
            <a:tailEnd len="sm" w="sm" type="none"/>
          </a:ln>
        </p:spPr>
        <p:txBody>
          <a:bodyPr anchorCtr="0" anchor="ctr" bIns="91425" lIns="91425" spcFirstLastPara="1" rIns="91425" wrap="square" tIns="91425">
            <a:noAutofit/>
          </a:bodyPr>
          <a:lstStyle/>
          <a:p>
            <a:pPr indent="0" lvl="0" marL="0" rtl="0" algn="ctr">
              <a:spcBef>
                <a:spcPts val="0"/>
              </a:spcBef>
              <a:spcAft>
                <a:spcPts val="0"/>
              </a:spcAft>
              <a:buNone/>
            </a:pPr>
            <a:r>
              <a:rPr lang="en-GB" sz="2100">
                <a:latin typeface="Josefin Sans SemiBold"/>
                <a:ea typeface="Josefin Sans SemiBold"/>
                <a:cs typeface="Josefin Sans SemiBold"/>
                <a:sym typeface="Josefin Sans SemiBold"/>
              </a:rPr>
              <a:t>Forgetful</a:t>
            </a:r>
            <a:endParaRPr sz="2100">
              <a:latin typeface="Josefin Sans SemiBold"/>
              <a:ea typeface="Josefin Sans SemiBold"/>
              <a:cs typeface="Josefin Sans SemiBold"/>
              <a:sym typeface="Josefin Sans SemiBold"/>
            </a:endParaRPr>
          </a:p>
        </p:txBody>
      </p:sp>
      <p:sp>
        <p:nvSpPr>
          <p:cNvPr id="94" name="Google Shape;94;p18"/>
          <p:cNvSpPr/>
          <p:nvPr/>
        </p:nvSpPr>
        <p:spPr>
          <a:xfrm>
            <a:off x="4092300" y="4141475"/>
            <a:ext cx="1614924" cy="1002024"/>
          </a:xfrm>
          <a:prstGeom prst="cloud">
            <a:avLst/>
          </a:prstGeom>
          <a:solidFill>
            <a:schemeClr val="lt2"/>
          </a:solidFill>
          <a:ln cap="flat" cmpd="sng" w="19050">
            <a:solidFill>
              <a:schemeClr val="dk1"/>
            </a:solidFill>
            <a:prstDash val="solid"/>
            <a:round/>
            <a:headEnd len="sm" w="sm" type="none"/>
            <a:tailEnd len="sm" w="sm" type="none"/>
          </a:ln>
        </p:spPr>
        <p:txBody>
          <a:bodyPr anchorCtr="0" anchor="ctr" bIns="91425" lIns="91425" spcFirstLastPara="1" rIns="91425" wrap="square" tIns="91425">
            <a:noAutofit/>
          </a:bodyPr>
          <a:lstStyle/>
          <a:p>
            <a:pPr indent="0" lvl="0" marL="0" rtl="0" algn="ctr">
              <a:spcBef>
                <a:spcPts val="0"/>
              </a:spcBef>
              <a:spcAft>
                <a:spcPts val="0"/>
              </a:spcAft>
              <a:buNone/>
            </a:pPr>
            <a:r>
              <a:rPr lang="en-GB" sz="2100">
                <a:latin typeface="Josefin Sans SemiBold"/>
                <a:ea typeface="Josefin Sans SemiBold"/>
                <a:cs typeface="Josefin Sans SemiBold"/>
                <a:sym typeface="Josefin Sans SemiBold"/>
              </a:rPr>
              <a:t>Fragile</a:t>
            </a:r>
            <a:endParaRPr sz="2100">
              <a:latin typeface="Josefin Sans SemiBold"/>
              <a:ea typeface="Josefin Sans SemiBold"/>
              <a:cs typeface="Josefin Sans SemiBold"/>
              <a:sym typeface="Josefin Sans SemiBold"/>
            </a:endParaRPr>
          </a:p>
        </p:txBody>
      </p:sp>
      <p:sp>
        <p:nvSpPr>
          <p:cNvPr id="95" name="Google Shape;95;p18"/>
          <p:cNvSpPr/>
          <p:nvPr/>
        </p:nvSpPr>
        <p:spPr>
          <a:xfrm>
            <a:off x="6368550" y="3070400"/>
            <a:ext cx="2021976" cy="763344"/>
          </a:xfrm>
          <a:prstGeom prst="cloud">
            <a:avLst/>
          </a:prstGeom>
          <a:solidFill>
            <a:schemeClr val="lt2"/>
          </a:solidFill>
          <a:ln cap="flat" cmpd="sng" w="19050">
            <a:solidFill>
              <a:schemeClr val="dk1"/>
            </a:solidFill>
            <a:prstDash val="solid"/>
            <a:round/>
            <a:headEnd len="sm" w="sm" type="none"/>
            <a:tailEnd len="sm" w="sm" type="none"/>
          </a:ln>
        </p:spPr>
        <p:txBody>
          <a:bodyPr anchorCtr="0" anchor="ctr" bIns="91425" lIns="91425" spcFirstLastPara="1" rIns="91425" wrap="square" tIns="91425">
            <a:noAutofit/>
          </a:bodyPr>
          <a:lstStyle/>
          <a:p>
            <a:pPr indent="0" lvl="0" marL="0" rtl="0" algn="ctr">
              <a:spcBef>
                <a:spcPts val="0"/>
              </a:spcBef>
              <a:spcAft>
                <a:spcPts val="0"/>
              </a:spcAft>
              <a:buNone/>
            </a:pPr>
            <a:r>
              <a:rPr lang="en-GB" sz="2100">
                <a:latin typeface="Josefin Sans SemiBold"/>
                <a:ea typeface="Josefin Sans SemiBold"/>
                <a:cs typeface="Josefin Sans SemiBold"/>
                <a:sym typeface="Josefin Sans SemiBold"/>
              </a:rPr>
              <a:t>Feeble</a:t>
            </a:r>
            <a:endParaRPr sz="2100">
              <a:latin typeface="Josefin Sans SemiBold"/>
              <a:ea typeface="Josefin Sans SemiBold"/>
              <a:cs typeface="Josefin Sans SemiBold"/>
              <a:sym typeface="Josefin Sans SemiBold"/>
            </a:endParaRPr>
          </a:p>
        </p:txBody>
      </p:sp>
      <p:sp>
        <p:nvSpPr>
          <p:cNvPr id="96" name="Google Shape;96;p18"/>
          <p:cNvSpPr/>
          <p:nvPr/>
        </p:nvSpPr>
        <p:spPr>
          <a:xfrm>
            <a:off x="6591688" y="1638588"/>
            <a:ext cx="1667844" cy="712800"/>
          </a:xfrm>
          <a:prstGeom prst="cloud">
            <a:avLst/>
          </a:prstGeom>
          <a:solidFill>
            <a:schemeClr val="lt2"/>
          </a:solidFill>
          <a:ln cap="flat" cmpd="sng" w="19050">
            <a:solidFill>
              <a:schemeClr val="dk1"/>
            </a:solidFill>
            <a:prstDash val="solid"/>
            <a:round/>
            <a:headEnd len="sm" w="sm" type="none"/>
            <a:tailEnd len="sm" w="sm" type="none"/>
          </a:ln>
        </p:spPr>
        <p:txBody>
          <a:bodyPr anchorCtr="0" anchor="ctr" bIns="91425" lIns="91425" spcFirstLastPara="1" rIns="91425" wrap="square" tIns="91425">
            <a:noAutofit/>
          </a:bodyPr>
          <a:lstStyle/>
          <a:p>
            <a:pPr indent="0" lvl="0" marL="0" rtl="0" algn="ctr">
              <a:spcBef>
                <a:spcPts val="0"/>
              </a:spcBef>
              <a:spcAft>
                <a:spcPts val="0"/>
              </a:spcAft>
              <a:buNone/>
            </a:pPr>
            <a:r>
              <a:rPr lang="en-GB" sz="2100">
                <a:latin typeface="Josefin Sans SemiBold"/>
                <a:ea typeface="Josefin Sans SemiBold"/>
                <a:cs typeface="Josefin Sans SemiBold"/>
                <a:sym typeface="Josefin Sans SemiBold"/>
              </a:rPr>
              <a:t>Nosey</a:t>
            </a:r>
            <a:endParaRPr sz="2100">
              <a:latin typeface="Josefin Sans SemiBold"/>
              <a:ea typeface="Josefin Sans SemiBold"/>
              <a:cs typeface="Josefin Sans SemiBold"/>
              <a:sym typeface="Josefin Sans SemiBold"/>
            </a:endParaRPr>
          </a:p>
        </p:txBody>
      </p:sp>
      <p:pic>
        <p:nvPicPr>
          <p:cNvPr id="97" name="Google Shape;97;p18"/>
          <p:cNvPicPr preferRelativeResize="0"/>
          <p:nvPr/>
        </p:nvPicPr>
        <p:blipFill rotWithShape="1">
          <a:blip r:embed="rId4">
            <a:alphaModFix/>
          </a:blip>
          <a:srcRect b="7610" l="0" r="10944" t="36054"/>
          <a:stretch/>
        </p:blipFill>
        <p:spPr>
          <a:xfrm>
            <a:off x="468875" y="379150"/>
            <a:ext cx="2993825" cy="1592325"/>
          </a:xfrm>
          <a:prstGeom prst="rect">
            <a:avLst/>
          </a:prstGeom>
          <a:noFill/>
          <a:ln>
            <a:noFill/>
          </a:ln>
        </p:spPr>
      </p:pic>
      <p:sp>
        <p:nvSpPr>
          <p:cNvPr id="98" name="Google Shape;98;p18"/>
          <p:cNvSpPr/>
          <p:nvPr/>
        </p:nvSpPr>
        <p:spPr>
          <a:xfrm>
            <a:off x="1949075" y="2656675"/>
            <a:ext cx="1742364" cy="929772"/>
          </a:xfrm>
          <a:prstGeom prst="cloud">
            <a:avLst/>
          </a:prstGeom>
          <a:solidFill>
            <a:schemeClr val="lt2"/>
          </a:solidFill>
          <a:ln cap="flat" cmpd="sng" w="19050">
            <a:solidFill>
              <a:schemeClr val="dk1"/>
            </a:solidFill>
            <a:prstDash val="solid"/>
            <a:round/>
            <a:headEnd len="sm" w="sm" type="none"/>
            <a:tailEnd len="sm" w="sm" type="none"/>
          </a:ln>
        </p:spPr>
        <p:txBody>
          <a:bodyPr anchorCtr="0" anchor="ctr" bIns="91425" lIns="91425" spcFirstLastPara="1" rIns="91425" wrap="square" tIns="91425">
            <a:noAutofit/>
          </a:bodyPr>
          <a:lstStyle/>
          <a:p>
            <a:pPr indent="0" lvl="0" marL="0" rtl="0" algn="ctr">
              <a:spcBef>
                <a:spcPts val="0"/>
              </a:spcBef>
              <a:spcAft>
                <a:spcPts val="0"/>
              </a:spcAft>
              <a:buNone/>
            </a:pPr>
            <a:r>
              <a:rPr lang="en-GB" sz="2100">
                <a:latin typeface="Josefin Sans SemiBold"/>
                <a:ea typeface="Josefin Sans SemiBold"/>
                <a:cs typeface="Josefin Sans SemiBold"/>
                <a:sym typeface="Josefin Sans SemiBold"/>
              </a:rPr>
              <a:t>Wrinkly</a:t>
            </a:r>
            <a:endParaRPr sz="2100">
              <a:latin typeface="Josefin Sans SemiBold"/>
              <a:ea typeface="Josefin Sans SemiBold"/>
              <a:cs typeface="Josefin Sans SemiBold"/>
              <a:sym typeface="Josefin Sans SemiBold"/>
            </a:endParaRPr>
          </a:p>
        </p:txBody>
      </p:sp>
      <p:sp>
        <p:nvSpPr>
          <p:cNvPr id="99" name="Google Shape;99;p18"/>
          <p:cNvSpPr/>
          <p:nvPr/>
        </p:nvSpPr>
        <p:spPr>
          <a:xfrm>
            <a:off x="-17587" y="-12"/>
            <a:ext cx="3966732" cy="2766852"/>
          </a:xfrm>
          <a:prstGeom prst="cloud">
            <a:avLst/>
          </a:prstGeom>
          <a:noFill/>
          <a:ln cap="flat" cmpd="sng" w="28575">
            <a:solidFill>
              <a:schemeClr val="dk1"/>
            </a:solidFill>
            <a:prstDash val="solid"/>
            <a:round/>
            <a:headEnd len="sm" w="sm" type="none"/>
            <a:tailEnd len="sm" w="sm" type="none"/>
          </a:ln>
        </p:spPr>
        <p:txBody>
          <a:bodyPr anchorCtr="0" anchor="ctr" bIns="91425" lIns="91425" spcFirstLastPara="1" rIns="91425" wrap="square" tIns="91425">
            <a:noAutofit/>
          </a:bodyPr>
          <a:lstStyle/>
          <a:p>
            <a:pPr indent="0" lvl="0" marL="0" rtl="0" algn="l">
              <a:spcBef>
                <a:spcPts val="0"/>
              </a:spcBef>
              <a:spcAft>
                <a:spcPts val="0"/>
              </a:spcAft>
              <a:buNone/>
            </a:pPr>
            <a:r>
              <a:t/>
            </a:r>
            <a:endParaRPr/>
          </a:p>
        </p:txBody>
      </p:sp>
      <p:sp>
        <p:nvSpPr>
          <p:cNvPr id="100" name="Google Shape;100;p18"/>
          <p:cNvSpPr/>
          <p:nvPr/>
        </p:nvSpPr>
        <p:spPr>
          <a:xfrm>
            <a:off x="5999525" y="3874225"/>
            <a:ext cx="1667844" cy="833868"/>
          </a:xfrm>
          <a:prstGeom prst="cloud">
            <a:avLst/>
          </a:prstGeom>
          <a:solidFill>
            <a:schemeClr val="lt2"/>
          </a:solidFill>
          <a:ln cap="flat" cmpd="sng" w="19050">
            <a:solidFill>
              <a:schemeClr val="dk1"/>
            </a:solidFill>
            <a:prstDash val="solid"/>
            <a:round/>
            <a:headEnd len="sm" w="sm" type="none"/>
            <a:tailEnd len="sm" w="sm" type="none"/>
          </a:ln>
        </p:spPr>
        <p:txBody>
          <a:bodyPr anchorCtr="0" anchor="ctr" bIns="91425" lIns="91425" spcFirstLastPara="1" rIns="91425" wrap="square" tIns="91425">
            <a:noAutofit/>
          </a:bodyPr>
          <a:lstStyle/>
          <a:p>
            <a:pPr indent="0" lvl="0" marL="0" rtl="0" algn="l">
              <a:spcBef>
                <a:spcPts val="0"/>
              </a:spcBef>
              <a:spcAft>
                <a:spcPts val="0"/>
              </a:spcAft>
              <a:buNone/>
            </a:pPr>
            <a:r>
              <a:rPr lang="en-GB" sz="2100">
                <a:latin typeface="Josefin Sans"/>
                <a:ea typeface="Josefin Sans"/>
                <a:cs typeface="Josefin Sans"/>
                <a:sym typeface="Josefin Sans"/>
              </a:rPr>
              <a:t>Burden</a:t>
            </a:r>
            <a:endParaRPr sz="2600">
              <a:latin typeface="Josefin Sans"/>
              <a:ea typeface="Josefin Sans"/>
              <a:cs typeface="Josefin Sans"/>
              <a:sym typeface="Josefin Sans"/>
            </a:endParaRPr>
          </a:p>
        </p:txBody>
      </p:sp>
    </p:spTree>
  </p:cSld>
  <p:clrMapOvr>
    <a:masterClrMapping/>
  </p:clrMapOvr>
</p:sld>
</file>

<file path=ppt/slides/slide7.xml><?xml version="1.0" encoding="utf-8"?>
<p:sld xmlns:a="http://schemas.openxmlformats.org/drawingml/2006/main" xmlns:r="http://schemas.openxmlformats.org/officeDocument/2006/relationships" xmlns:mc="http://schemas.openxmlformats.org/markup-compatibility/2006" xmlns:mv="urn:schemas-microsoft-com:mac:vml" xmlns:p="http://schemas.openxmlformats.org/presentationml/2006/main" xmlns:c="http://schemas.openxmlformats.org/drawingml/2006/chart" xmlns:dgm="http://schemas.openxmlformats.org/drawingml/2006/diagram" xmlns:o="urn:schemas-microsoft-com:office:office" xmlns:v="urn:schemas-microsoft-com:vml" xmlns:pvml="urn:schemas-microsoft-com:office:powerpoint" xmlns:com="http://schemas.openxmlformats.org/drawingml/2006/compatibility" xmlns:p14="http://schemas.microsoft.com/office/powerpoint/2010/main" xmlns:p15="http://schemas.microsoft.com/office/powerpoint/2012/main" xmlns:ahyp="http://schemas.microsoft.com/office/drawing/2018/hyperlinkcolor">
  <p:cSld>
    <p:spTree>
      <p:nvGrpSpPr>
        <p:cNvPr id="104" name="Shape 104"/>
        <p:cNvGrpSpPr/>
        <p:nvPr/>
      </p:nvGrpSpPr>
      <p:grpSpPr>
        <a:xfrm>
          <a:off x="0" y="0"/>
          <a:ext cx="0" cy="0"/>
          <a:chOff x="0" y="0"/>
          <a:chExt cx="0" cy="0"/>
        </a:xfrm>
      </p:grpSpPr>
      <p:pic>
        <p:nvPicPr>
          <p:cNvPr id="105" name="Google Shape;105;p19"/>
          <p:cNvPicPr preferRelativeResize="0"/>
          <p:nvPr/>
        </p:nvPicPr>
        <p:blipFill>
          <a:blip r:embed="rId3">
            <a:alphaModFix/>
          </a:blip>
          <a:stretch>
            <a:fillRect/>
          </a:stretch>
        </p:blipFill>
        <p:spPr>
          <a:xfrm rot="141258">
            <a:off x="25324" y="453635"/>
            <a:ext cx="2577976" cy="1291979"/>
          </a:xfrm>
          <a:prstGeom prst="ellipse">
            <a:avLst/>
          </a:prstGeom>
          <a:noFill/>
          <a:ln>
            <a:noFill/>
          </a:ln>
        </p:spPr>
      </p:pic>
      <p:pic>
        <p:nvPicPr>
          <p:cNvPr id="106" name="Google Shape;106;p19"/>
          <p:cNvPicPr preferRelativeResize="0"/>
          <p:nvPr/>
        </p:nvPicPr>
        <p:blipFill>
          <a:blip r:embed="rId4">
            <a:alphaModFix/>
          </a:blip>
          <a:stretch>
            <a:fillRect/>
          </a:stretch>
        </p:blipFill>
        <p:spPr>
          <a:xfrm>
            <a:off x="3406062" y="898038"/>
            <a:ext cx="2833500" cy="1593900"/>
          </a:xfrm>
          <a:prstGeom prst="ellipse">
            <a:avLst/>
          </a:prstGeom>
          <a:noFill/>
          <a:ln>
            <a:noFill/>
          </a:ln>
        </p:spPr>
      </p:pic>
      <p:sp>
        <p:nvSpPr>
          <p:cNvPr id="107" name="Google Shape;107;p19"/>
          <p:cNvSpPr/>
          <p:nvPr/>
        </p:nvSpPr>
        <p:spPr>
          <a:xfrm>
            <a:off x="1989174" y="109875"/>
            <a:ext cx="5165647" cy="664950"/>
          </a:xfrm>
          <a:prstGeom prst="rect">
            <a:avLst/>
          </a:prstGeom>
        </p:spPr>
        <p:txBody>
          <a:bodyPr>
            <a:prstTxWarp prst="textPlain"/>
          </a:bodyPr>
          <a:lstStyle/>
          <a:p>
            <a:pPr lvl="0" algn="ctr"/>
            <a:r>
              <a:rPr b="0" i="0">
                <a:ln cap="flat" cmpd="sng" w="9525">
                  <a:solidFill>
                    <a:schemeClr val="dk2"/>
                  </a:solidFill>
                  <a:prstDash val="solid"/>
                  <a:round/>
                  <a:headEnd len="sm" w="sm" type="none"/>
                  <a:tailEnd len="sm" w="sm" type="none"/>
                </a:ln>
                <a:solidFill>
                  <a:srgbClr val="A64D79"/>
                </a:solidFill>
                <a:latin typeface="Comfortaa"/>
              </a:rPr>
              <a:t>TV Shows</a:t>
            </a:r>
          </a:p>
        </p:txBody>
      </p:sp>
      <p:pic>
        <p:nvPicPr>
          <p:cNvPr id="108" name="Google Shape;108;p19"/>
          <p:cNvPicPr preferRelativeResize="0"/>
          <p:nvPr/>
        </p:nvPicPr>
        <p:blipFill>
          <a:blip r:embed="rId5">
            <a:alphaModFix/>
          </a:blip>
          <a:stretch>
            <a:fillRect/>
          </a:stretch>
        </p:blipFill>
        <p:spPr>
          <a:xfrm>
            <a:off x="1846000" y="3073575"/>
            <a:ext cx="2252850" cy="1804075"/>
          </a:xfrm>
          <a:prstGeom prst="rect">
            <a:avLst/>
          </a:prstGeom>
          <a:noFill/>
          <a:ln>
            <a:noFill/>
          </a:ln>
        </p:spPr>
      </p:pic>
      <p:pic>
        <p:nvPicPr>
          <p:cNvPr id="109" name="Google Shape;109;p19"/>
          <p:cNvPicPr preferRelativeResize="0"/>
          <p:nvPr/>
        </p:nvPicPr>
        <p:blipFill>
          <a:blip r:embed="rId6">
            <a:alphaModFix/>
          </a:blip>
          <a:stretch>
            <a:fillRect/>
          </a:stretch>
        </p:blipFill>
        <p:spPr>
          <a:xfrm>
            <a:off x="211375" y="2132476"/>
            <a:ext cx="1434275" cy="1759300"/>
          </a:xfrm>
          <a:prstGeom prst="rect">
            <a:avLst/>
          </a:prstGeom>
          <a:noFill/>
          <a:ln>
            <a:noFill/>
          </a:ln>
        </p:spPr>
      </p:pic>
      <p:pic>
        <p:nvPicPr>
          <p:cNvPr id="110" name="Google Shape;110;p19"/>
          <p:cNvPicPr preferRelativeResize="0"/>
          <p:nvPr/>
        </p:nvPicPr>
        <p:blipFill>
          <a:blip r:embed="rId7">
            <a:alphaModFix/>
          </a:blip>
          <a:stretch>
            <a:fillRect/>
          </a:stretch>
        </p:blipFill>
        <p:spPr>
          <a:xfrm>
            <a:off x="7017000" y="1044313"/>
            <a:ext cx="1955625" cy="1301375"/>
          </a:xfrm>
          <a:prstGeom prst="rect">
            <a:avLst/>
          </a:prstGeom>
          <a:noFill/>
          <a:ln>
            <a:noFill/>
          </a:ln>
        </p:spPr>
      </p:pic>
      <p:pic>
        <p:nvPicPr>
          <p:cNvPr id="111" name="Google Shape;111;p19"/>
          <p:cNvPicPr preferRelativeResize="0"/>
          <p:nvPr/>
        </p:nvPicPr>
        <p:blipFill>
          <a:blip r:embed="rId8">
            <a:alphaModFix/>
          </a:blip>
          <a:stretch>
            <a:fillRect/>
          </a:stretch>
        </p:blipFill>
        <p:spPr>
          <a:xfrm>
            <a:off x="4380400" y="2615175"/>
            <a:ext cx="2398300" cy="1343050"/>
          </a:xfrm>
          <a:prstGeom prst="rect">
            <a:avLst/>
          </a:prstGeom>
          <a:noFill/>
          <a:ln>
            <a:noFill/>
          </a:ln>
        </p:spPr>
      </p:pic>
      <p:pic>
        <p:nvPicPr>
          <p:cNvPr id="112" name="Google Shape;112;p19"/>
          <p:cNvPicPr preferRelativeResize="0"/>
          <p:nvPr/>
        </p:nvPicPr>
        <p:blipFill>
          <a:blip r:embed="rId9">
            <a:alphaModFix/>
          </a:blip>
          <a:stretch>
            <a:fillRect/>
          </a:stretch>
        </p:blipFill>
        <p:spPr>
          <a:xfrm>
            <a:off x="6884572" y="3797797"/>
            <a:ext cx="2143350" cy="1242400"/>
          </a:xfrm>
          <a:prstGeom prst="rect">
            <a:avLst/>
          </a:prstGeom>
          <a:noFill/>
          <a:ln>
            <a:noFill/>
          </a:ln>
        </p:spPr>
      </p:pic>
      <p:sp>
        <p:nvSpPr>
          <p:cNvPr id="113" name="Google Shape;113;p19"/>
          <p:cNvSpPr txBox="1"/>
          <p:nvPr/>
        </p:nvSpPr>
        <p:spPr>
          <a:xfrm>
            <a:off x="273075" y="1635550"/>
            <a:ext cx="2833500" cy="354000"/>
          </a:xfrm>
          <a:prstGeom prst="rect">
            <a:avLst/>
          </a:prstGeom>
          <a:noFill/>
          <a:ln>
            <a:noFill/>
          </a:ln>
        </p:spPr>
        <p:txBody>
          <a:bodyPr anchorCtr="0" anchor="t" bIns="91425" lIns="91425" spcFirstLastPara="1" rIns="91425" wrap="square" tIns="91425">
            <a:spAutoFit/>
          </a:bodyPr>
          <a:lstStyle/>
          <a:p>
            <a:pPr indent="0" lvl="0" marL="0" rtl="0" algn="l">
              <a:spcBef>
                <a:spcPts val="0"/>
              </a:spcBef>
              <a:spcAft>
                <a:spcPts val="0"/>
              </a:spcAft>
              <a:buNone/>
            </a:pPr>
            <a:r>
              <a:rPr lang="en-GB" sz="1100">
                <a:latin typeface="Comfortaa"/>
                <a:ea typeface="Comfortaa"/>
                <a:cs typeface="Comfortaa"/>
                <a:sym typeface="Comfortaa"/>
              </a:rPr>
              <a:t>Norris - Coronation street</a:t>
            </a:r>
            <a:endParaRPr sz="1100">
              <a:latin typeface="Comfortaa"/>
              <a:ea typeface="Comfortaa"/>
              <a:cs typeface="Comfortaa"/>
              <a:sym typeface="Comfortaa"/>
            </a:endParaRPr>
          </a:p>
        </p:txBody>
      </p:sp>
      <p:sp>
        <p:nvSpPr>
          <p:cNvPr id="114" name="Google Shape;114;p19"/>
          <p:cNvSpPr txBox="1"/>
          <p:nvPr/>
        </p:nvSpPr>
        <p:spPr>
          <a:xfrm>
            <a:off x="111865" y="3797800"/>
            <a:ext cx="1704600" cy="523200"/>
          </a:xfrm>
          <a:prstGeom prst="rect">
            <a:avLst/>
          </a:prstGeom>
          <a:noFill/>
          <a:ln>
            <a:noFill/>
          </a:ln>
        </p:spPr>
        <p:txBody>
          <a:bodyPr anchorCtr="0" anchor="t" bIns="91425" lIns="91425" spcFirstLastPara="1" rIns="91425" wrap="square" tIns="91425">
            <a:spAutoFit/>
          </a:bodyPr>
          <a:lstStyle/>
          <a:p>
            <a:pPr indent="0" lvl="0" marL="0" rtl="0" algn="l">
              <a:spcBef>
                <a:spcPts val="0"/>
              </a:spcBef>
              <a:spcAft>
                <a:spcPts val="0"/>
              </a:spcAft>
              <a:buNone/>
            </a:pPr>
            <a:r>
              <a:rPr lang="en-GB" sz="1100">
                <a:latin typeface="Comfortaa"/>
                <a:ea typeface="Comfortaa"/>
                <a:cs typeface="Comfortaa"/>
                <a:sym typeface="Comfortaa"/>
              </a:rPr>
              <a:t>Doris - Gavin and Stacey</a:t>
            </a:r>
            <a:endParaRPr sz="1100">
              <a:latin typeface="Comfortaa"/>
              <a:ea typeface="Comfortaa"/>
              <a:cs typeface="Comfortaa"/>
              <a:sym typeface="Comfortaa"/>
            </a:endParaRPr>
          </a:p>
        </p:txBody>
      </p:sp>
      <p:sp>
        <p:nvSpPr>
          <p:cNvPr id="115" name="Google Shape;115;p19"/>
          <p:cNvSpPr txBox="1"/>
          <p:nvPr/>
        </p:nvSpPr>
        <p:spPr>
          <a:xfrm>
            <a:off x="1719450" y="4789500"/>
            <a:ext cx="2730600" cy="354000"/>
          </a:xfrm>
          <a:prstGeom prst="rect">
            <a:avLst/>
          </a:prstGeom>
          <a:noFill/>
          <a:ln>
            <a:noFill/>
          </a:ln>
        </p:spPr>
        <p:txBody>
          <a:bodyPr anchorCtr="0" anchor="t" bIns="91425" lIns="91425" spcFirstLastPara="1" rIns="91425" wrap="square" tIns="91425">
            <a:spAutoFit/>
          </a:bodyPr>
          <a:lstStyle/>
          <a:p>
            <a:pPr indent="0" lvl="0" marL="0" rtl="0" algn="l">
              <a:spcBef>
                <a:spcPts val="0"/>
              </a:spcBef>
              <a:spcAft>
                <a:spcPts val="0"/>
              </a:spcAft>
              <a:buNone/>
            </a:pPr>
            <a:r>
              <a:rPr lang="en-GB" sz="1100">
                <a:latin typeface="Comfortaa"/>
                <a:ea typeface="Comfortaa"/>
                <a:cs typeface="Comfortaa"/>
                <a:sym typeface="Comfortaa"/>
              </a:rPr>
              <a:t>Peggy Mitchell-Eastenders</a:t>
            </a:r>
            <a:endParaRPr sz="1100">
              <a:latin typeface="Comfortaa"/>
              <a:ea typeface="Comfortaa"/>
              <a:cs typeface="Comfortaa"/>
              <a:sym typeface="Comfortaa"/>
            </a:endParaRPr>
          </a:p>
        </p:txBody>
      </p:sp>
      <p:sp>
        <p:nvSpPr>
          <p:cNvPr id="116" name="Google Shape;116;p19"/>
          <p:cNvSpPr txBox="1"/>
          <p:nvPr/>
        </p:nvSpPr>
        <p:spPr>
          <a:xfrm>
            <a:off x="4299200" y="3891775"/>
            <a:ext cx="2398200" cy="523200"/>
          </a:xfrm>
          <a:prstGeom prst="rect">
            <a:avLst/>
          </a:prstGeom>
          <a:noFill/>
          <a:ln>
            <a:noFill/>
          </a:ln>
        </p:spPr>
        <p:txBody>
          <a:bodyPr anchorCtr="0" anchor="t" bIns="91425" lIns="91425" spcFirstLastPara="1" rIns="91425" wrap="square" tIns="91425">
            <a:spAutoFit/>
          </a:bodyPr>
          <a:lstStyle/>
          <a:p>
            <a:pPr indent="0" lvl="0" marL="0" rtl="0" algn="l">
              <a:spcBef>
                <a:spcPts val="0"/>
              </a:spcBef>
              <a:spcAft>
                <a:spcPts val="0"/>
              </a:spcAft>
              <a:buNone/>
            </a:pPr>
            <a:r>
              <a:rPr lang="en-GB" sz="1100">
                <a:latin typeface="Comfortaa"/>
                <a:ea typeface="Comfortaa"/>
                <a:cs typeface="Comfortaa"/>
                <a:sym typeface="Comfortaa"/>
              </a:rPr>
              <a:t>Sister Monica Joan - </a:t>
            </a:r>
            <a:endParaRPr sz="1100">
              <a:latin typeface="Comfortaa"/>
              <a:ea typeface="Comfortaa"/>
              <a:cs typeface="Comfortaa"/>
              <a:sym typeface="Comfortaa"/>
            </a:endParaRPr>
          </a:p>
          <a:p>
            <a:pPr indent="0" lvl="0" marL="0" rtl="0" algn="l">
              <a:spcBef>
                <a:spcPts val="0"/>
              </a:spcBef>
              <a:spcAft>
                <a:spcPts val="0"/>
              </a:spcAft>
              <a:buNone/>
            </a:pPr>
            <a:r>
              <a:rPr lang="en-GB" sz="1100">
                <a:latin typeface="Comfortaa"/>
                <a:ea typeface="Comfortaa"/>
                <a:cs typeface="Comfortaa"/>
                <a:sym typeface="Comfortaa"/>
              </a:rPr>
              <a:t>Call </a:t>
            </a:r>
            <a:r>
              <a:rPr lang="en-GB" sz="1100">
                <a:latin typeface="Comfortaa"/>
                <a:ea typeface="Comfortaa"/>
                <a:cs typeface="Comfortaa"/>
                <a:sym typeface="Comfortaa"/>
              </a:rPr>
              <a:t>the</a:t>
            </a:r>
            <a:r>
              <a:rPr lang="en-GB" sz="1100">
                <a:latin typeface="Comfortaa"/>
                <a:ea typeface="Comfortaa"/>
                <a:cs typeface="Comfortaa"/>
                <a:sym typeface="Comfortaa"/>
              </a:rPr>
              <a:t> Midwife</a:t>
            </a:r>
            <a:endParaRPr sz="1100">
              <a:latin typeface="Comfortaa"/>
              <a:ea typeface="Comfortaa"/>
              <a:cs typeface="Comfortaa"/>
              <a:sym typeface="Comfortaa"/>
            </a:endParaRPr>
          </a:p>
        </p:txBody>
      </p:sp>
      <p:sp>
        <p:nvSpPr>
          <p:cNvPr id="117" name="Google Shape;117;p19"/>
          <p:cNvSpPr txBox="1"/>
          <p:nvPr/>
        </p:nvSpPr>
        <p:spPr>
          <a:xfrm>
            <a:off x="2127400" y="2217750"/>
            <a:ext cx="2253000" cy="354000"/>
          </a:xfrm>
          <a:prstGeom prst="rect">
            <a:avLst/>
          </a:prstGeom>
          <a:noFill/>
          <a:ln>
            <a:noFill/>
          </a:ln>
        </p:spPr>
        <p:txBody>
          <a:bodyPr anchorCtr="0" anchor="t" bIns="91425" lIns="91425" spcFirstLastPara="1" rIns="91425" wrap="square" tIns="91425">
            <a:spAutoFit/>
          </a:bodyPr>
          <a:lstStyle/>
          <a:p>
            <a:pPr indent="0" lvl="0" marL="0" rtl="0" algn="l">
              <a:spcBef>
                <a:spcPts val="0"/>
              </a:spcBef>
              <a:spcAft>
                <a:spcPts val="0"/>
              </a:spcAft>
              <a:buNone/>
            </a:pPr>
            <a:r>
              <a:rPr lang="en-GB" sz="1100">
                <a:latin typeface="Comfortaa"/>
                <a:ea typeface="Comfortaa"/>
                <a:cs typeface="Comfortaa"/>
                <a:sym typeface="Comfortaa"/>
              </a:rPr>
              <a:t>Eric Collard - Emmerdale</a:t>
            </a:r>
            <a:endParaRPr sz="1100">
              <a:latin typeface="Comfortaa"/>
              <a:ea typeface="Comfortaa"/>
              <a:cs typeface="Comfortaa"/>
              <a:sym typeface="Comfortaa"/>
            </a:endParaRPr>
          </a:p>
        </p:txBody>
      </p:sp>
      <p:sp>
        <p:nvSpPr>
          <p:cNvPr id="118" name="Google Shape;118;p19"/>
          <p:cNvSpPr txBox="1"/>
          <p:nvPr/>
        </p:nvSpPr>
        <p:spPr>
          <a:xfrm>
            <a:off x="6943888" y="2258500"/>
            <a:ext cx="2024700" cy="523200"/>
          </a:xfrm>
          <a:prstGeom prst="rect">
            <a:avLst/>
          </a:prstGeom>
          <a:noFill/>
          <a:ln>
            <a:noFill/>
          </a:ln>
        </p:spPr>
        <p:txBody>
          <a:bodyPr anchorCtr="0" anchor="t" bIns="91425" lIns="91425" spcFirstLastPara="1" rIns="91425" wrap="square" tIns="91425">
            <a:spAutoFit/>
          </a:bodyPr>
          <a:lstStyle/>
          <a:p>
            <a:pPr indent="0" lvl="0" marL="0" rtl="0" algn="l">
              <a:spcBef>
                <a:spcPts val="0"/>
              </a:spcBef>
              <a:spcAft>
                <a:spcPts val="0"/>
              </a:spcAft>
              <a:buNone/>
            </a:pPr>
            <a:r>
              <a:rPr lang="en-GB" sz="1100">
                <a:latin typeface="Comfortaa"/>
                <a:ea typeface="Comfortaa"/>
                <a:cs typeface="Comfortaa"/>
                <a:sym typeface="Comfortaa"/>
              </a:rPr>
              <a:t>Violet</a:t>
            </a:r>
            <a:r>
              <a:rPr lang="en-GB" sz="1100">
                <a:latin typeface="Comfortaa"/>
                <a:ea typeface="Comfortaa"/>
                <a:cs typeface="Comfortaa"/>
                <a:sym typeface="Comfortaa"/>
              </a:rPr>
              <a:t> Crawley - Downton Abbey</a:t>
            </a:r>
            <a:endParaRPr sz="1100">
              <a:latin typeface="Comfortaa"/>
              <a:ea typeface="Comfortaa"/>
              <a:cs typeface="Comfortaa"/>
              <a:sym typeface="Comfortaa"/>
            </a:endParaRPr>
          </a:p>
        </p:txBody>
      </p:sp>
      <p:sp>
        <p:nvSpPr>
          <p:cNvPr id="119" name="Google Shape;119;p19"/>
          <p:cNvSpPr txBox="1"/>
          <p:nvPr/>
        </p:nvSpPr>
        <p:spPr>
          <a:xfrm>
            <a:off x="4675025" y="4745025"/>
            <a:ext cx="2479800" cy="354000"/>
          </a:xfrm>
          <a:prstGeom prst="rect">
            <a:avLst/>
          </a:prstGeom>
          <a:noFill/>
          <a:ln>
            <a:noFill/>
          </a:ln>
        </p:spPr>
        <p:txBody>
          <a:bodyPr anchorCtr="0" anchor="t" bIns="91425" lIns="91425" spcFirstLastPara="1" rIns="91425" wrap="square" tIns="91425">
            <a:spAutoFit/>
          </a:bodyPr>
          <a:lstStyle/>
          <a:p>
            <a:pPr indent="0" lvl="0" marL="0" rtl="0" algn="l">
              <a:spcBef>
                <a:spcPts val="0"/>
              </a:spcBef>
              <a:spcAft>
                <a:spcPts val="0"/>
              </a:spcAft>
              <a:buNone/>
            </a:pPr>
            <a:r>
              <a:rPr lang="en-GB" sz="1100">
                <a:latin typeface="Comfortaa"/>
                <a:ea typeface="Comfortaa"/>
                <a:cs typeface="Comfortaa"/>
                <a:sym typeface="Comfortaa"/>
              </a:rPr>
              <a:t>Abe Simpson - The Simpsons</a:t>
            </a:r>
            <a:endParaRPr sz="1100">
              <a:latin typeface="Comfortaa"/>
              <a:ea typeface="Comfortaa"/>
              <a:cs typeface="Comfortaa"/>
              <a:sym typeface="Comfortaa"/>
            </a:endParaRPr>
          </a:p>
        </p:txBody>
      </p:sp>
    </p:spTree>
  </p:cSld>
  <p:clrMapOvr>
    <a:masterClrMapping/>
  </p:clrMapOvr>
</p:sld>
</file>

<file path=ppt/slides/slide8.xml><?xml version="1.0" encoding="utf-8"?>
<p:sld xmlns:a="http://schemas.openxmlformats.org/drawingml/2006/main" xmlns:r="http://schemas.openxmlformats.org/officeDocument/2006/relationships" xmlns:mc="http://schemas.openxmlformats.org/markup-compatibility/2006" xmlns:mv="urn:schemas-microsoft-com:mac:vml" xmlns:p="http://schemas.openxmlformats.org/presentationml/2006/main" xmlns:c="http://schemas.openxmlformats.org/drawingml/2006/chart" xmlns:dgm="http://schemas.openxmlformats.org/drawingml/2006/diagram" xmlns:o="urn:schemas-microsoft-com:office:office" xmlns:v="urn:schemas-microsoft-com:vml" xmlns:pvml="urn:schemas-microsoft-com:office:powerpoint" xmlns:com="http://schemas.openxmlformats.org/drawingml/2006/compatibility" xmlns:p14="http://schemas.microsoft.com/office/powerpoint/2010/main" xmlns:p15="http://schemas.microsoft.com/office/powerpoint/2012/main" xmlns:ahyp="http://schemas.microsoft.com/office/drawing/2018/hyperlinkcolor">
  <p:cSld>
    <p:spTree>
      <p:nvGrpSpPr>
        <p:cNvPr id="123" name="Shape 123"/>
        <p:cNvGrpSpPr/>
        <p:nvPr/>
      </p:nvGrpSpPr>
      <p:grpSpPr>
        <a:xfrm>
          <a:off x="0" y="0"/>
          <a:ext cx="0" cy="0"/>
          <a:chOff x="0" y="0"/>
          <a:chExt cx="0" cy="0"/>
        </a:xfrm>
      </p:grpSpPr>
      <p:sp>
        <p:nvSpPr>
          <p:cNvPr id="124" name="Google Shape;124;p20"/>
          <p:cNvSpPr/>
          <p:nvPr/>
        </p:nvSpPr>
        <p:spPr>
          <a:xfrm>
            <a:off x="199227" y="104522"/>
            <a:ext cx="7610055" cy="810500"/>
          </a:xfrm>
          <a:prstGeom prst="rect">
            <a:avLst/>
          </a:prstGeom>
        </p:spPr>
        <p:txBody>
          <a:bodyPr>
            <a:prstTxWarp prst="textPlain"/>
          </a:bodyPr>
          <a:lstStyle/>
          <a:p>
            <a:pPr lvl="0" algn="ctr"/>
            <a:r>
              <a:rPr b="0" i="0">
                <a:ln cap="flat" cmpd="sng" w="9525">
                  <a:solidFill>
                    <a:schemeClr val="dk2"/>
                  </a:solidFill>
                  <a:prstDash val="solid"/>
                  <a:round/>
                  <a:headEnd len="sm" w="sm" type="none"/>
                  <a:tailEnd len="sm" w="sm" type="none"/>
                </a:ln>
                <a:solidFill>
                  <a:srgbClr val="A64D79"/>
                </a:solidFill>
                <a:latin typeface="Comfortaa"/>
              </a:rPr>
              <a:t>News Reports</a:t>
            </a:r>
          </a:p>
        </p:txBody>
      </p:sp>
      <p:sp>
        <p:nvSpPr>
          <p:cNvPr id="125" name="Google Shape;125;p20"/>
          <p:cNvSpPr/>
          <p:nvPr/>
        </p:nvSpPr>
        <p:spPr>
          <a:xfrm rot="-503436">
            <a:off x="22117" y="767437"/>
            <a:ext cx="5645322" cy="2449957"/>
          </a:xfrm>
          <a:prstGeom prst="irregularSeal2">
            <a:avLst/>
          </a:prstGeom>
          <a:solidFill>
            <a:schemeClr val="lt2"/>
          </a:solidFill>
          <a:ln cap="flat" cmpd="sng" w="9525">
            <a:solidFill>
              <a:schemeClr val="dk2"/>
            </a:solidFill>
            <a:prstDash val="solid"/>
            <a:round/>
            <a:headEnd len="sm" w="sm" type="none"/>
            <a:tailEnd len="sm" w="sm" type="none"/>
          </a:ln>
        </p:spPr>
        <p:txBody>
          <a:bodyPr anchorCtr="0" anchor="ctr" bIns="91425" lIns="91425" spcFirstLastPara="1" rIns="91425" wrap="square" tIns="91425">
            <a:noAutofit/>
          </a:bodyPr>
          <a:lstStyle/>
          <a:p>
            <a:pPr indent="0" lvl="0" marL="0" rtl="0" algn="l">
              <a:spcBef>
                <a:spcPts val="0"/>
              </a:spcBef>
              <a:spcAft>
                <a:spcPts val="0"/>
              </a:spcAft>
              <a:buNone/>
            </a:pPr>
            <a:r>
              <a:rPr lang="en-GB">
                <a:latin typeface="Acme"/>
                <a:ea typeface="Acme"/>
                <a:cs typeface="Acme"/>
                <a:sym typeface="Acme"/>
              </a:rPr>
              <a:t>“Dementia crisis as £26bn ‘time bomb’ </a:t>
            </a:r>
            <a:r>
              <a:rPr lang="en-GB">
                <a:latin typeface="Acme"/>
                <a:ea typeface="Acme"/>
                <a:cs typeface="Acme"/>
                <a:sym typeface="Acme"/>
              </a:rPr>
              <a:t>threatens</a:t>
            </a:r>
            <a:r>
              <a:rPr lang="en-GB">
                <a:latin typeface="Acme"/>
                <a:ea typeface="Acme"/>
                <a:cs typeface="Acme"/>
                <a:sym typeface="Acme"/>
              </a:rPr>
              <a:t> to sink the NHS”.</a:t>
            </a:r>
            <a:endParaRPr>
              <a:latin typeface="Acme"/>
              <a:ea typeface="Acme"/>
              <a:cs typeface="Acme"/>
              <a:sym typeface="Acme"/>
            </a:endParaRPr>
          </a:p>
          <a:p>
            <a:pPr indent="0" lvl="0" marL="0" rtl="0" algn="l">
              <a:spcBef>
                <a:spcPts val="0"/>
              </a:spcBef>
              <a:spcAft>
                <a:spcPts val="0"/>
              </a:spcAft>
              <a:buNone/>
            </a:pPr>
            <a:r>
              <a:rPr lang="en-GB" sz="900">
                <a:latin typeface="Acme"/>
                <a:ea typeface="Acme"/>
                <a:cs typeface="Acme"/>
                <a:sym typeface="Acme"/>
              </a:rPr>
              <a:t>(ExpressMail, July  2015)</a:t>
            </a:r>
            <a:endParaRPr sz="900">
              <a:latin typeface="Acme"/>
              <a:ea typeface="Acme"/>
              <a:cs typeface="Acme"/>
              <a:sym typeface="Acme"/>
            </a:endParaRPr>
          </a:p>
        </p:txBody>
      </p:sp>
      <p:sp>
        <p:nvSpPr>
          <p:cNvPr id="126" name="Google Shape;126;p20"/>
          <p:cNvSpPr/>
          <p:nvPr/>
        </p:nvSpPr>
        <p:spPr>
          <a:xfrm>
            <a:off x="1844900" y="2641877"/>
            <a:ext cx="3608550" cy="2265516"/>
          </a:xfrm>
          <a:prstGeom prst="irregularSeal1">
            <a:avLst/>
          </a:prstGeom>
          <a:solidFill>
            <a:schemeClr val="lt2"/>
          </a:solidFill>
          <a:ln cap="flat" cmpd="sng" w="9525">
            <a:solidFill>
              <a:schemeClr val="dk2"/>
            </a:solidFill>
            <a:prstDash val="solid"/>
            <a:round/>
            <a:headEnd len="sm" w="sm" type="none"/>
            <a:tailEnd len="sm" w="sm" type="none"/>
          </a:ln>
        </p:spPr>
        <p:txBody>
          <a:bodyPr anchorCtr="0" anchor="ctr" bIns="91425" lIns="91425" spcFirstLastPara="1" rIns="91425" wrap="square" tIns="91425">
            <a:noAutofit/>
          </a:bodyPr>
          <a:lstStyle/>
          <a:p>
            <a:pPr indent="0" lvl="0" marL="0" rtl="0" algn="l">
              <a:spcBef>
                <a:spcPts val="0"/>
              </a:spcBef>
              <a:spcAft>
                <a:spcPts val="0"/>
              </a:spcAft>
              <a:buNone/>
            </a:pPr>
            <a:r>
              <a:rPr lang="en-GB">
                <a:latin typeface="Acme"/>
                <a:ea typeface="Acme"/>
                <a:cs typeface="Acme"/>
                <a:sym typeface="Acme"/>
              </a:rPr>
              <a:t>“NHS faces </a:t>
            </a:r>
            <a:r>
              <a:rPr lang="en-GB">
                <a:latin typeface="Acme"/>
                <a:ea typeface="Acme"/>
                <a:cs typeface="Acme"/>
                <a:sym typeface="Acme"/>
              </a:rPr>
              <a:t>staggering</a:t>
            </a:r>
            <a:r>
              <a:rPr lang="en-GB">
                <a:latin typeface="Acme"/>
                <a:ea typeface="Acme"/>
                <a:cs typeface="Acme"/>
                <a:sym typeface="Acme"/>
              </a:rPr>
              <a:t> increase in cost of elderly care”.</a:t>
            </a:r>
            <a:endParaRPr>
              <a:latin typeface="Acme"/>
              <a:ea typeface="Acme"/>
              <a:cs typeface="Acme"/>
              <a:sym typeface="Acme"/>
            </a:endParaRPr>
          </a:p>
          <a:p>
            <a:pPr indent="0" lvl="0" marL="0" rtl="0" algn="l">
              <a:spcBef>
                <a:spcPts val="0"/>
              </a:spcBef>
              <a:spcAft>
                <a:spcPts val="0"/>
              </a:spcAft>
              <a:buNone/>
            </a:pPr>
            <a:r>
              <a:rPr lang="en-GB" sz="900">
                <a:latin typeface="Acme"/>
                <a:ea typeface="Acme"/>
                <a:cs typeface="Acme"/>
                <a:sym typeface="Acme"/>
              </a:rPr>
              <a:t>(TheGuardian, May 2017)</a:t>
            </a:r>
            <a:endParaRPr sz="900">
              <a:latin typeface="Acme"/>
              <a:ea typeface="Acme"/>
              <a:cs typeface="Acme"/>
              <a:sym typeface="Acme"/>
            </a:endParaRPr>
          </a:p>
        </p:txBody>
      </p:sp>
      <p:sp>
        <p:nvSpPr>
          <p:cNvPr id="127" name="Google Shape;127;p20"/>
          <p:cNvSpPr/>
          <p:nvPr/>
        </p:nvSpPr>
        <p:spPr>
          <a:xfrm>
            <a:off x="4796673" y="1026000"/>
            <a:ext cx="4287546" cy="2523528"/>
          </a:xfrm>
          <a:prstGeom prst="irregularSeal2">
            <a:avLst/>
          </a:prstGeom>
          <a:solidFill>
            <a:schemeClr val="lt2"/>
          </a:solidFill>
          <a:ln cap="flat" cmpd="sng" w="9525">
            <a:solidFill>
              <a:schemeClr val="dk2"/>
            </a:solidFill>
            <a:prstDash val="solid"/>
            <a:round/>
            <a:headEnd len="sm" w="sm" type="none"/>
            <a:tailEnd len="sm" w="sm" type="none"/>
          </a:ln>
        </p:spPr>
        <p:txBody>
          <a:bodyPr anchorCtr="0" anchor="ctr" bIns="91425" lIns="91425" spcFirstLastPara="1" rIns="91425" wrap="square" tIns="91425">
            <a:noAutofit/>
          </a:bodyPr>
          <a:lstStyle/>
          <a:p>
            <a:pPr indent="0" lvl="0" marL="0" rtl="0" algn="l">
              <a:spcBef>
                <a:spcPts val="0"/>
              </a:spcBef>
              <a:spcAft>
                <a:spcPts val="0"/>
              </a:spcAft>
              <a:buNone/>
            </a:pPr>
            <a:r>
              <a:rPr lang="en-GB">
                <a:latin typeface="Acme"/>
                <a:ea typeface="Acme"/>
                <a:cs typeface="Acme"/>
                <a:sym typeface="Acme"/>
              </a:rPr>
              <a:t>“Old people are an increasing burden but must our young be the ones to shoulder it?”</a:t>
            </a:r>
            <a:endParaRPr>
              <a:latin typeface="Acme"/>
              <a:ea typeface="Acme"/>
              <a:cs typeface="Acme"/>
              <a:sym typeface="Acme"/>
            </a:endParaRPr>
          </a:p>
          <a:p>
            <a:pPr indent="0" lvl="0" marL="0" rtl="0" algn="l">
              <a:spcBef>
                <a:spcPts val="0"/>
              </a:spcBef>
              <a:spcAft>
                <a:spcPts val="0"/>
              </a:spcAft>
              <a:buNone/>
            </a:pPr>
            <a:r>
              <a:rPr lang="en-GB" sz="900">
                <a:latin typeface="Acme"/>
                <a:ea typeface="Acme"/>
                <a:cs typeface="Acme"/>
                <a:sym typeface="Acme"/>
              </a:rPr>
              <a:t>(TheGuardian, April 2019)</a:t>
            </a:r>
            <a:endParaRPr sz="900">
              <a:latin typeface="Acme"/>
              <a:ea typeface="Acme"/>
              <a:cs typeface="Acme"/>
              <a:sym typeface="Acme"/>
            </a:endParaRPr>
          </a:p>
        </p:txBody>
      </p:sp>
      <p:pic>
        <p:nvPicPr>
          <p:cNvPr id="128" name="Google Shape;128;p20"/>
          <p:cNvPicPr preferRelativeResize="0"/>
          <p:nvPr/>
        </p:nvPicPr>
        <p:blipFill>
          <a:blip r:embed="rId3">
            <a:alphaModFix/>
          </a:blip>
          <a:stretch>
            <a:fillRect/>
          </a:stretch>
        </p:blipFill>
        <p:spPr>
          <a:xfrm rot="776114">
            <a:off x="6925829" y="3363007"/>
            <a:ext cx="1707089" cy="1707089"/>
          </a:xfrm>
          <a:prstGeom prst="rect">
            <a:avLst/>
          </a:prstGeom>
          <a:noFill/>
          <a:ln>
            <a:noFill/>
          </a:ln>
        </p:spPr>
      </p:pic>
      <p:pic>
        <p:nvPicPr>
          <p:cNvPr id="129" name="Google Shape;129;p20"/>
          <p:cNvPicPr preferRelativeResize="0"/>
          <p:nvPr/>
        </p:nvPicPr>
        <p:blipFill>
          <a:blip r:embed="rId4">
            <a:alphaModFix/>
          </a:blip>
          <a:stretch>
            <a:fillRect/>
          </a:stretch>
        </p:blipFill>
        <p:spPr>
          <a:xfrm>
            <a:off x="133225" y="3350275"/>
            <a:ext cx="1763700" cy="1763700"/>
          </a:xfrm>
          <a:prstGeom prst="rect">
            <a:avLst/>
          </a:prstGeom>
          <a:noFill/>
          <a:ln>
            <a:noFill/>
          </a:ln>
        </p:spPr>
      </p:pic>
    </p:spTree>
  </p:cSld>
  <p:clrMapOvr>
    <a:masterClrMapping/>
  </p:clrMapOvr>
</p:sld>
</file>

<file path=ppt/slides/slide9.xml><?xml version="1.0" encoding="utf-8"?>
<p:sld xmlns:a="http://schemas.openxmlformats.org/drawingml/2006/main" xmlns:r="http://schemas.openxmlformats.org/officeDocument/2006/relationships" xmlns:mc="http://schemas.openxmlformats.org/markup-compatibility/2006" xmlns:mv="urn:schemas-microsoft-com:mac:vml" xmlns:p="http://schemas.openxmlformats.org/presentationml/2006/main" xmlns:c="http://schemas.openxmlformats.org/drawingml/2006/chart" xmlns:dgm="http://schemas.openxmlformats.org/drawingml/2006/diagram" xmlns:o="urn:schemas-microsoft-com:office:office" xmlns:v="urn:schemas-microsoft-com:vml" xmlns:pvml="urn:schemas-microsoft-com:office:powerpoint" xmlns:com="http://schemas.openxmlformats.org/drawingml/2006/compatibility" xmlns:p14="http://schemas.microsoft.com/office/powerpoint/2010/main" xmlns:p15="http://schemas.microsoft.com/office/powerpoint/2012/main" xmlns:ahyp="http://schemas.microsoft.com/office/drawing/2018/hyperlinkcolor">
  <p:cSld>
    <p:spTree>
      <p:nvGrpSpPr>
        <p:cNvPr id="133" name="Shape 133"/>
        <p:cNvGrpSpPr/>
        <p:nvPr/>
      </p:nvGrpSpPr>
      <p:grpSpPr>
        <a:xfrm>
          <a:off x="0" y="0"/>
          <a:ext cx="0" cy="0"/>
          <a:chOff x="0" y="0"/>
          <a:chExt cx="0" cy="0"/>
        </a:xfrm>
      </p:grpSpPr>
      <p:sp>
        <p:nvSpPr>
          <p:cNvPr id="134" name="Google Shape;134;p21"/>
          <p:cNvSpPr/>
          <p:nvPr/>
        </p:nvSpPr>
        <p:spPr>
          <a:xfrm>
            <a:off x="675925" y="82975"/>
            <a:ext cx="7491854" cy="854225"/>
          </a:xfrm>
          <a:prstGeom prst="rect">
            <a:avLst/>
          </a:prstGeom>
        </p:spPr>
        <p:txBody>
          <a:bodyPr>
            <a:prstTxWarp prst="textPlain"/>
          </a:bodyPr>
          <a:lstStyle/>
          <a:p>
            <a:pPr lvl="0" algn="ctr"/>
            <a:r>
              <a:rPr b="0" i="0">
                <a:ln cap="flat" cmpd="sng" w="9525">
                  <a:solidFill>
                    <a:schemeClr val="dk2"/>
                  </a:solidFill>
                  <a:prstDash val="solid"/>
                  <a:round/>
                  <a:headEnd len="sm" w="sm" type="none"/>
                  <a:tailEnd len="sm" w="sm" type="none"/>
                </a:ln>
                <a:solidFill>
                  <a:srgbClr val="A64D79"/>
                </a:solidFill>
                <a:latin typeface="Comfortaa"/>
              </a:rPr>
              <a:t>It's not all bad news</a:t>
            </a:r>
          </a:p>
        </p:txBody>
      </p:sp>
      <p:sp>
        <p:nvSpPr>
          <p:cNvPr id="135" name="Google Shape;135;p21"/>
          <p:cNvSpPr/>
          <p:nvPr/>
        </p:nvSpPr>
        <p:spPr>
          <a:xfrm>
            <a:off x="228775" y="826525"/>
            <a:ext cx="3055050" cy="2243376"/>
          </a:xfrm>
          <a:prstGeom prst="irregularSeal1">
            <a:avLst/>
          </a:prstGeom>
          <a:solidFill>
            <a:schemeClr val="lt2"/>
          </a:solidFill>
          <a:ln cap="flat" cmpd="sng" w="9525">
            <a:solidFill>
              <a:schemeClr val="dk2"/>
            </a:solidFill>
            <a:prstDash val="solid"/>
            <a:round/>
            <a:headEnd len="sm" w="sm" type="none"/>
            <a:tailEnd len="sm" w="sm" type="none"/>
          </a:ln>
        </p:spPr>
        <p:txBody>
          <a:bodyPr anchorCtr="0" anchor="ctr" bIns="91425" lIns="91425" spcFirstLastPara="1" rIns="91425" wrap="square" tIns="91425">
            <a:noAutofit/>
          </a:bodyPr>
          <a:lstStyle/>
          <a:p>
            <a:pPr indent="0" lvl="0" marL="0" rtl="0" algn="l">
              <a:spcBef>
                <a:spcPts val="0"/>
              </a:spcBef>
              <a:spcAft>
                <a:spcPts val="0"/>
              </a:spcAft>
              <a:buNone/>
            </a:pPr>
            <a:r>
              <a:rPr lang="en-GB">
                <a:latin typeface="Acme"/>
                <a:ea typeface="Acme"/>
                <a:cs typeface="Acme"/>
                <a:sym typeface="Acme"/>
              </a:rPr>
              <a:t>“I don’t fall, I slide” Older people rebel to keep sense of control.</a:t>
            </a:r>
            <a:endParaRPr>
              <a:latin typeface="Acme"/>
              <a:ea typeface="Acme"/>
              <a:cs typeface="Acme"/>
              <a:sym typeface="Acme"/>
            </a:endParaRPr>
          </a:p>
          <a:p>
            <a:pPr indent="0" lvl="0" marL="0" rtl="0" algn="l">
              <a:spcBef>
                <a:spcPts val="0"/>
              </a:spcBef>
              <a:spcAft>
                <a:spcPts val="0"/>
              </a:spcAft>
              <a:buNone/>
            </a:pPr>
            <a:r>
              <a:rPr lang="en-GB" sz="900">
                <a:latin typeface="Acme"/>
                <a:ea typeface="Acme"/>
                <a:cs typeface="Acme"/>
                <a:sym typeface="Acme"/>
              </a:rPr>
              <a:t>(TheGuardian, December 2022)</a:t>
            </a:r>
            <a:r>
              <a:rPr lang="en-GB">
                <a:latin typeface="Acme"/>
                <a:ea typeface="Acme"/>
                <a:cs typeface="Acme"/>
                <a:sym typeface="Acme"/>
              </a:rPr>
              <a:t> </a:t>
            </a:r>
            <a:endParaRPr>
              <a:latin typeface="Acme"/>
              <a:ea typeface="Acme"/>
              <a:cs typeface="Acme"/>
              <a:sym typeface="Acme"/>
            </a:endParaRPr>
          </a:p>
        </p:txBody>
      </p:sp>
      <p:sp>
        <p:nvSpPr>
          <p:cNvPr id="136" name="Google Shape;136;p21"/>
          <p:cNvSpPr/>
          <p:nvPr/>
        </p:nvSpPr>
        <p:spPr>
          <a:xfrm>
            <a:off x="2894275" y="737975"/>
            <a:ext cx="3173202" cy="2553282"/>
          </a:xfrm>
          <a:prstGeom prst="irregularSeal1">
            <a:avLst/>
          </a:prstGeom>
          <a:solidFill>
            <a:schemeClr val="lt2"/>
          </a:solidFill>
          <a:ln cap="flat" cmpd="sng" w="9525">
            <a:solidFill>
              <a:schemeClr val="dk2"/>
            </a:solidFill>
            <a:prstDash val="solid"/>
            <a:round/>
            <a:headEnd len="sm" w="sm" type="none"/>
            <a:tailEnd len="sm" w="sm" type="none"/>
          </a:ln>
        </p:spPr>
        <p:txBody>
          <a:bodyPr anchorCtr="0" anchor="ctr" bIns="91425" lIns="91425" spcFirstLastPara="1" rIns="91425" wrap="square" tIns="91425">
            <a:noAutofit/>
          </a:bodyPr>
          <a:lstStyle/>
          <a:p>
            <a:pPr indent="0" lvl="0" marL="0" rtl="0" algn="l">
              <a:spcBef>
                <a:spcPts val="0"/>
              </a:spcBef>
              <a:spcAft>
                <a:spcPts val="0"/>
              </a:spcAft>
              <a:buNone/>
            </a:pPr>
            <a:r>
              <a:rPr lang="en-GB">
                <a:latin typeface="Acme"/>
                <a:ea typeface="Acme"/>
                <a:cs typeface="Acme"/>
                <a:sym typeface="Acme"/>
              </a:rPr>
              <a:t>“94-year-old care home resident fulfils lifelong dream of flying a plane.</a:t>
            </a:r>
            <a:endParaRPr>
              <a:latin typeface="Acme"/>
              <a:ea typeface="Acme"/>
              <a:cs typeface="Acme"/>
              <a:sym typeface="Acme"/>
            </a:endParaRPr>
          </a:p>
          <a:p>
            <a:pPr indent="0" lvl="0" marL="0" rtl="0" algn="l">
              <a:spcBef>
                <a:spcPts val="0"/>
              </a:spcBef>
              <a:spcAft>
                <a:spcPts val="0"/>
              </a:spcAft>
              <a:buNone/>
            </a:pPr>
            <a:r>
              <a:rPr lang="en-GB" sz="900">
                <a:latin typeface="Acme"/>
                <a:ea typeface="Acme"/>
                <a:cs typeface="Acme"/>
                <a:sym typeface="Acme"/>
              </a:rPr>
              <a:t>(Independent, December 2022)</a:t>
            </a:r>
            <a:endParaRPr sz="900">
              <a:latin typeface="Acme"/>
              <a:ea typeface="Acme"/>
              <a:cs typeface="Acme"/>
              <a:sym typeface="Acme"/>
            </a:endParaRPr>
          </a:p>
        </p:txBody>
      </p:sp>
      <p:sp>
        <p:nvSpPr>
          <p:cNvPr id="137" name="Google Shape;137;p21"/>
          <p:cNvSpPr/>
          <p:nvPr/>
        </p:nvSpPr>
        <p:spPr>
          <a:xfrm>
            <a:off x="5593650" y="826525"/>
            <a:ext cx="3335526" cy="2243376"/>
          </a:xfrm>
          <a:prstGeom prst="irregularSeal1">
            <a:avLst/>
          </a:prstGeom>
          <a:solidFill>
            <a:schemeClr val="lt2"/>
          </a:solidFill>
          <a:ln cap="flat" cmpd="sng" w="9525">
            <a:solidFill>
              <a:schemeClr val="dk2"/>
            </a:solidFill>
            <a:prstDash val="solid"/>
            <a:round/>
            <a:headEnd len="sm" w="sm" type="none"/>
            <a:tailEnd len="sm" w="sm" type="none"/>
          </a:ln>
        </p:spPr>
        <p:txBody>
          <a:bodyPr anchorCtr="0" anchor="ctr" bIns="91425" lIns="91425" spcFirstLastPara="1" rIns="91425" wrap="square" tIns="91425">
            <a:noAutofit/>
          </a:bodyPr>
          <a:lstStyle/>
          <a:p>
            <a:pPr indent="0" lvl="0" marL="0" rtl="0" algn="l">
              <a:spcBef>
                <a:spcPts val="0"/>
              </a:spcBef>
              <a:spcAft>
                <a:spcPts val="0"/>
              </a:spcAft>
              <a:buNone/>
            </a:pPr>
            <a:r>
              <a:rPr lang="en-GB">
                <a:latin typeface="Acme"/>
                <a:ea typeface="Acme"/>
                <a:cs typeface="Acme"/>
                <a:sym typeface="Acme"/>
              </a:rPr>
              <a:t>“Aging joyfully, Meet the older people defying senior stereotypes”</a:t>
            </a:r>
            <a:endParaRPr>
              <a:latin typeface="Acme"/>
              <a:ea typeface="Acme"/>
              <a:cs typeface="Acme"/>
              <a:sym typeface="Acme"/>
            </a:endParaRPr>
          </a:p>
          <a:p>
            <a:pPr indent="0" lvl="0" marL="0" rtl="0" algn="l">
              <a:spcBef>
                <a:spcPts val="0"/>
              </a:spcBef>
              <a:spcAft>
                <a:spcPts val="0"/>
              </a:spcAft>
              <a:buNone/>
            </a:pPr>
            <a:r>
              <a:rPr lang="en-GB" sz="900">
                <a:latin typeface="Acme"/>
                <a:ea typeface="Acme"/>
                <a:cs typeface="Acme"/>
                <a:sym typeface="Acme"/>
              </a:rPr>
              <a:t>(PositiveNews, October 2017)</a:t>
            </a:r>
            <a:endParaRPr sz="900">
              <a:latin typeface="Acme"/>
              <a:ea typeface="Acme"/>
              <a:cs typeface="Acme"/>
              <a:sym typeface="Acme"/>
            </a:endParaRPr>
          </a:p>
        </p:txBody>
      </p:sp>
      <p:pic>
        <p:nvPicPr>
          <p:cNvPr id="138" name="Google Shape;138;p21"/>
          <p:cNvPicPr preferRelativeResize="0"/>
          <p:nvPr/>
        </p:nvPicPr>
        <p:blipFill rotWithShape="1">
          <a:blip r:embed="rId3">
            <a:alphaModFix/>
          </a:blip>
          <a:srcRect b="0" l="0" r="35885" t="0"/>
          <a:stretch/>
        </p:blipFill>
        <p:spPr>
          <a:xfrm>
            <a:off x="434675" y="2774700"/>
            <a:ext cx="1978424" cy="2176925"/>
          </a:xfrm>
          <a:prstGeom prst="rect">
            <a:avLst/>
          </a:prstGeom>
          <a:noFill/>
          <a:ln>
            <a:noFill/>
          </a:ln>
        </p:spPr>
      </p:pic>
      <p:pic>
        <p:nvPicPr>
          <p:cNvPr id="139" name="Google Shape;139;p21"/>
          <p:cNvPicPr preferRelativeResize="0"/>
          <p:nvPr/>
        </p:nvPicPr>
        <p:blipFill>
          <a:blip r:embed="rId4">
            <a:alphaModFix/>
          </a:blip>
          <a:stretch>
            <a:fillRect/>
          </a:stretch>
        </p:blipFill>
        <p:spPr>
          <a:xfrm>
            <a:off x="3151025" y="2854500"/>
            <a:ext cx="2442625" cy="2023350"/>
          </a:xfrm>
          <a:prstGeom prst="rect">
            <a:avLst/>
          </a:prstGeom>
          <a:noFill/>
          <a:ln>
            <a:noFill/>
          </a:ln>
        </p:spPr>
      </p:pic>
      <p:pic>
        <p:nvPicPr>
          <p:cNvPr id="140" name="Google Shape;140;p21"/>
          <p:cNvPicPr preferRelativeResize="0"/>
          <p:nvPr/>
        </p:nvPicPr>
        <p:blipFill>
          <a:blip r:embed="rId5">
            <a:alphaModFix/>
          </a:blip>
          <a:stretch>
            <a:fillRect/>
          </a:stretch>
        </p:blipFill>
        <p:spPr>
          <a:xfrm>
            <a:off x="6265950" y="2571750"/>
            <a:ext cx="1801800" cy="2509025"/>
          </a:xfrm>
          <a:prstGeom prst="rect">
            <a:avLst/>
          </a:prstGeom>
          <a:noFill/>
          <a:ln>
            <a:noFill/>
          </a:ln>
        </p:spPr>
      </p:pic>
    </p:spTree>
  </p:cSld>
  <p:clrMapOvr>
    <a:masterClrMapping/>
  </p:clrMapOvr>
</p:sld>
</file>

<file path=ppt/slides/slide10.xml><?xml version="1.0" encoding="utf-8"?>
<p:sld xmlns:a="http://schemas.openxmlformats.org/drawingml/2006/main" xmlns:r="http://schemas.openxmlformats.org/officeDocument/2006/relationships" xmlns:mc="http://schemas.openxmlformats.org/markup-compatibility/2006" xmlns:mv="urn:schemas-microsoft-com:mac:vml" xmlns:p="http://schemas.openxmlformats.org/presentationml/2006/main" xmlns:c="http://schemas.openxmlformats.org/drawingml/2006/chart" xmlns:dgm="http://schemas.openxmlformats.org/drawingml/2006/diagram" xmlns:o="urn:schemas-microsoft-com:office:office" xmlns:v="urn:schemas-microsoft-com:vml" xmlns:pvml="urn:schemas-microsoft-com:office:powerpoint" xmlns:com="http://schemas.openxmlformats.org/drawingml/2006/compatibility" xmlns:p14="http://schemas.microsoft.com/office/powerpoint/2010/main" xmlns:p15="http://schemas.microsoft.com/office/powerpoint/2012/main" xmlns:ahyp="http://schemas.microsoft.com/office/drawing/2018/hyperlinkcolor">
  <p:cSld>
    <p:spTree>
      <p:nvGrpSpPr>
        <p:cNvPr id="144" name="Shape 144"/>
        <p:cNvGrpSpPr/>
        <p:nvPr/>
      </p:nvGrpSpPr>
      <p:grpSpPr>
        <a:xfrm>
          <a:off x="0" y="0"/>
          <a:ext cx="0" cy="0"/>
          <a:chOff x="0" y="0"/>
          <a:chExt cx="0" cy="0"/>
        </a:xfrm>
      </p:grpSpPr>
      <p:sp>
        <p:nvSpPr>
          <p:cNvPr id="145" name="Google Shape;145;p22"/>
          <p:cNvSpPr/>
          <p:nvPr/>
        </p:nvSpPr>
        <p:spPr>
          <a:xfrm>
            <a:off x="59025" y="50850"/>
            <a:ext cx="5335381" cy="1070825"/>
          </a:xfrm>
          <a:prstGeom prst="rect">
            <a:avLst/>
          </a:prstGeom>
        </p:spPr>
        <p:txBody>
          <a:bodyPr>
            <a:prstTxWarp prst="textPlain"/>
          </a:bodyPr>
          <a:lstStyle/>
          <a:p>
            <a:pPr lvl="0" algn="ctr"/>
            <a:r>
              <a:rPr b="0" i="0">
                <a:ln cap="flat" cmpd="sng" w="9525">
                  <a:solidFill>
                    <a:schemeClr val="dk2"/>
                  </a:solidFill>
                  <a:prstDash val="solid"/>
                  <a:round/>
                  <a:headEnd len="sm" w="sm" type="none"/>
                  <a:tailEnd len="sm" w="sm" type="none"/>
                </a:ln>
                <a:solidFill>
                  <a:srgbClr val="A64D79"/>
                </a:solidFill>
                <a:latin typeface="Comfortaa"/>
              </a:rPr>
              <a:t>Legislation</a:t>
            </a:r>
          </a:p>
        </p:txBody>
      </p:sp>
      <p:pic>
        <p:nvPicPr>
          <p:cNvPr id="146" name="Google Shape;146;p22"/>
          <p:cNvPicPr preferRelativeResize="0"/>
          <p:nvPr/>
        </p:nvPicPr>
        <p:blipFill>
          <a:blip r:embed="rId3">
            <a:alphaModFix/>
          </a:blip>
          <a:stretch>
            <a:fillRect/>
          </a:stretch>
        </p:blipFill>
        <p:spPr>
          <a:xfrm>
            <a:off x="338400" y="1458575"/>
            <a:ext cx="4613226" cy="2973385"/>
          </a:xfrm>
          <a:prstGeom prst="rect">
            <a:avLst/>
          </a:prstGeom>
          <a:noFill/>
          <a:ln>
            <a:noFill/>
          </a:ln>
        </p:spPr>
      </p:pic>
      <p:sp>
        <p:nvSpPr>
          <p:cNvPr id="147" name="Google Shape;147;p22"/>
          <p:cNvSpPr txBox="1"/>
          <p:nvPr/>
        </p:nvSpPr>
        <p:spPr>
          <a:xfrm>
            <a:off x="5003325" y="1476650"/>
            <a:ext cx="4029300" cy="2955300"/>
          </a:xfrm>
          <a:prstGeom prst="rect">
            <a:avLst/>
          </a:prstGeom>
          <a:noFill/>
          <a:ln>
            <a:noFill/>
          </a:ln>
        </p:spPr>
        <p:txBody>
          <a:bodyPr anchorCtr="0" anchor="t" bIns="91425" lIns="91425" spcFirstLastPara="1" rIns="91425" wrap="square" tIns="91425">
            <a:spAutoFit/>
          </a:bodyPr>
          <a:lstStyle/>
          <a:p>
            <a:pPr indent="-342900" lvl="0" marL="457200" rtl="0" algn="l">
              <a:spcBef>
                <a:spcPts val="0"/>
              </a:spcBef>
              <a:spcAft>
                <a:spcPts val="0"/>
              </a:spcAft>
              <a:buSzPts val="1800"/>
              <a:buFont typeface="Comfortaa"/>
              <a:buChar char="➢"/>
            </a:pPr>
            <a:r>
              <a:rPr lang="en-GB" sz="1800">
                <a:latin typeface="Comfortaa"/>
                <a:ea typeface="Comfortaa"/>
                <a:cs typeface="Comfortaa"/>
                <a:sym typeface="Comfortaa"/>
              </a:rPr>
              <a:t>Social Services and Well-being (Wales) Act 2014</a:t>
            </a:r>
            <a:endParaRPr sz="1800">
              <a:latin typeface="Comfortaa"/>
              <a:ea typeface="Comfortaa"/>
              <a:cs typeface="Comfortaa"/>
              <a:sym typeface="Comfortaa"/>
            </a:endParaRPr>
          </a:p>
          <a:p>
            <a:pPr indent="-342900" lvl="0" marL="457200" rtl="0" algn="l">
              <a:spcBef>
                <a:spcPts val="0"/>
              </a:spcBef>
              <a:spcAft>
                <a:spcPts val="0"/>
              </a:spcAft>
              <a:buSzPts val="1800"/>
              <a:buFont typeface="Comfortaa"/>
              <a:buChar char="➢"/>
            </a:pPr>
            <a:r>
              <a:rPr lang="en-GB" sz="1800">
                <a:latin typeface="Comfortaa"/>
                <a:ea typeface="Comfortaa"/>
                <a:cs typeface="Comfortaa"/>
                <a:sym typeface="Comfortaa"/>
              </a:rPr>
              <a:t>Well-being of future Generations (Wales) Act 2015</a:t>
            </a:r>
            <a:endParaRPr sz="1800">
              <a:latin typeface="Comfortaa"/>
              <a:ea typeface="Comfortaa"/>
              <a:cs typeface="Comfortaa"/>
              <a:sym typeface="Comfortaa"/>
            </a:endParaRPr>
          </a:p>
          <a:p>
            <a:pPr indent="-342900" lvl="0" marL="457200" rtl="0" algn="l">
              <a:spcBef>
                <a:spcPts val="0"/>
              </a:spcBef>
              <a:spcAft>
                <a:spcPts val="0"/>
              </a:spcAft>
              <a:buSzPts val="1800"/>
              <a:buFont typeface="Comfortaa"/>
              <a:buChar char="➢"/>
            </a:pPr>
            <a:r>
              <a:rPr lang="en-GB" sz="1800">
                <a:latin typeface="Comfortaa"/>
                <a:ea typeface="Comfortaa"/>
                <a:cs typeface="Comfortaa"/>
                <a:sym typeface="Comfortaa"/>
              </a:rPr>
              <a:t>Welsh Language (Wales) Measure 2011</a:t>
            </a:r>
            <a:endParaRPr sz="1800">
              <a:latin typeface="Comfortaa"/>
              <a:ea typeface="Comfortaa"/>
              <a:cs typeface="Comfortaa"/>
              <a:sym typeface="Comfortaa"/>
            </a:endParaRPr>
          </a:p>
          <a:p>
            <a:pPr indent="-342900" lvl="0" marL="457200" rtl="0" algn="l">
              <a:spcBef>
                <a:spcPts val="0"/>
              </a:spcBef>
              <a:spcAft>
                <a:spcPts val="0"/>
              </a:spcAft>
              <a:buSzPts val="1800"/>
              <a:buFont typeface="Comfortaa"/>
              <a:buChar char="➢"/>
            </a:pPr>
            <a:r>
              <a:rPr lang="en-GB" sz="1800">
                <a:latin typeface="Comfortaa"/>
                <a:ea typeface="Comfortaa"/>
                <a:cs typeface="Comfortaa"/>
                <a:sym typeface="Comfortaa"/>
              </a:rPr>
              <a:t>Equality Act 2010</a:t>
            </a:r>
            <a:endParaRPr sz="1800">
              <a:latin typeface="Comfortaa"/>
              <a:ea typeface="Comfortaa"/>
              <a:cs typeface="Comfortaa"/>
              <a:sym typeface="Comfortaa"/>
            </a:endParaRPr>
          </a:p>
          <a:p>
            <a:pPr indent="-342900" lvl="0" marL="457200" rtl="0" algn="l">
              <a:spcBef>
                <a:spcPts val="0"/>
              </a:spcBef>
              <a:spcAft>
                <a:spcPts val="0"/>
              </a:spcAft>
              <a:buSzPts val="1800"/>
              <a:buFont typeface="Comfortaa"/>
              <a:buChar char="➢"/>
            </a:pPr>
            <a:r>
              <a:rPr lang="en-GB" sz="1800">
                <a:latin typeface="Comfortaa"/>
                <a:ea typeface="Comfortaa"/>
                <a:cs typeface="Comfortaa"/>
                <a:sym typeface="Comfortaa"/>
              </a:rPr>
              <a:t>Human Rights Act 1998</a:t>
            </a:r>
            <a:endParaRPr sz="1800">
              <a:latin typeface="Comfortaa"/>
              <a:ea typeface="Comfortaa"/>
              <a:cs typeface="Comfortaa"/>
              <a:sym typeface="Comfortaa"/>
            </a:endParaRPr>
          </a:p>
          <a:p>
            <a:pPr indent="-342900" lvl="0" marL="457200" rtl="0" algn="l">
              <a:spcBef>
                <a:spcPts val="0"/>
              </a:spcBef>
              <a:spcAft>
                <a:spcPts val="0"/>
              </a:spcAft>
              <a:buSzPts val="1800"/>
              <a:buFont typeface="Comfortaa"/>
              <a:buChar char="➢"/>
            </a:pPr>
            <a:r>
              <a:rPr lang="en-GB" sz="1800">
                <a:latin typeface="Comfortaa"/>
                <a:ea typeface="Comfortaa"/>
                <a:cs typeface="Comfortaa"/>
                <a:sym typeface="Comfortaa"/>
              </a:rPr>
              <a:t>United Nations Principles for Older Persons 1991</a:t>
            </a:r>
            <a:endParaRPr sz="1800">
              <a:latin typeface="Comfortaa"/>
              <a:ea typeface="Comfortaa"/>
              <a:cs typeface="Comfortaa"/>
              <a:sym typeface="Comfortaa"/>
            </a:endParaRPr>
          </a:p>
        </p:txBody>
      </p:sp>
    </p:spTree>
  </p:cSld>
  <p:clrMapOvr>
    <a:masterClrMapping/>
  </p:clrMapOvr>
</p:sld>
</file>

<file path=ppt/slides/slide11.xml><?xml version="1.0" encoding="utf-8"?>
<p:sld xmlns:a="http://schemas.openxmlformats.org/drawingml/2006/main" xmlns:r="http://schemas.openxmlformats.org/officeDocument/2006/relationships" xmlns:mc="http://schemas.openxmlformats.org/markup-compatibility/2006" xmlns:mv="urn:schemas-microsoft-com:mac:vml" xmlns:p="http://schemas.openxmlformats.org/presentationml/2006/main" xmlns:c="http://schemas.openxmlformats.org/drawingml/2006/chart" xmlns:dgm="http://schemas.openxmlformats.org/drawingml/2006/diagram" xmlns:o="urn:schemas-microsoft-com:office:office" xmlns:v="urn:schemas-microsoft-com:vml" xmlns:pvml="urn:schemas-microsoft-com:office:powerpoint" xmlns:com="http://schemas.openxmlformats.org/drawingml/2006/compatibility" xmlns:p14="http://schemas.microsoft.com/office/powerpoint/2010/main" xmlns:p15="http://schemas.microsoft.com/office/powerpoint/2012/main" xmlns:ahyp="http://schemas.microsoft.com/office/drawing/2018/hyperlinkcolor">
  <p:cSld>
    <p:spTree>
      <p:nvGrpSpPr>
        <p:cNvPr id="151" name="Shape 151"/>
        <p:cNvGrpSpPr/>
        <p:nvPr/>
      </p:nvGrpSpPr>
      <p:grpSpPr>
        <a:xfrm>
          <a:off x="0" y="0"/>
          <a:ext cx="0" cy="0"/>
          <a:chOff x="0" y="0"/>
          <a:chExt cx="0" cy="0"/>
        </a:xfrm>
      </p:grpSpPr>
      <p:sp>
        <p:nvSpPr>
          <p:cNvPr id="152" name="Google Shape;152;p23"/>
          <p:cNvSpPr/>
          <p:nvPr/>
        </p:nvSpPr>
        <p:spPr>
          <a:xfrm>
            <a:off x="306525" y="76625"/>
            <a:ext cx="8615259" cy="668676"/>
          </a:xfrm>
          <a:prstGeom prst="rect">
            <a:avLst/>
          </a:prstGeom>
        </p:spPr>
        <p:txBody>
          <a:bodyPr>
            <a:prstTxWarp prst="textPlain"/>
          </a:bodyPr>
          <a:lstStyle/>
          <a:p>
            <a:pPr lvl="0" algn="ctr"/>
            <a:r>
              <a:rPr b="0" i="0">
                <a:ln cap="flat" cmpd="sng" w="9525">
                  <a:solidFill>
                    <a:schemeClr val="dk2"/>
                  </a:solidFill>
                  <a:prstDash val="solid"/>
                  <a:round/>
                  <a:headEnd len="sm" w="sm" type="none"/>
                  <a:tailEnd len="sm" w="sm" type="none"/>
                </a:ln>
                <a:solidFill>
                  <a:srgbClr val="A64D79"/>
                </a:solidFill>
                <a:latin typeface="Comfortaa"/>
              </a:rPr>
              <a:t>Does the legislation work?</a:t>
            </a:r>
          </a:p>
        </p:txBody>
      </p:sp>
      <p:pic>
        <p:nvPicPr>
          <p:cNvPr id="153" name="Google Shape;153;p23"/>
          <p:cNvPicPr preferRelativeResize="0"/>
          <p:nvPr/>
        </p:nvPicPr>
        <p:blipFill>
          <a:blip r:embed="rId3">
            <a:alphaModFix/>
          </a:blip>
          <a:stretch>
            <a:fillRect/>
          </a:stretch>
        </p:blipFill>
        <p:spPr>
          <a:xfrm>
            <a:off x="306525" y="705850"/>
            <a:ext cx="2495700" cy="1537524"/>
          </a:xfrm>
          <a:prstGeom prst="rect">
            <a:avLst/>
          </a:prstGeom>
          <a:noFill/>
          <a:ln>
            <a:noFill/>
          </a:ln>
        </p:spPr>
      </p:pic>
      <p:pic>
        <p:nvPicPr>
          <p:cNvPr id="154" name="Google Shape;154;p23"/>
          <p:cNvPicPr preferRelativeResize="0"/>
          <p:nvPr/>
        </p:nvPicPr>
        <p:blipFill>
          <a:blip r:embed="rId4">
            <a:alphaModFix/>
          </a:blip>
          <a:stretch>
            <a:fillRect/>
          </a:stretch>
        </p:blipFill>
        <p:spPr>
          <a:xfrm>
            <a:off x="1320950" y="2243384"/>
            <a:ext cx="2068600" cy="2782167"/>
          </a:xfrm>
          <a:prstGeom prst="rect">
            <a:avLst/>
          </a:prstGeom>
          <a:noFill/>
          <a:ln>
            <a:noFill/>
          </a:ln>
        </p:spPr>
      </p:pic>
      <p:sp>
        <p:nvSpPr>
          <p:cNvPr id="155" name="Google Shape;155;p23"/>
          <p:cNvSpPr txBox="1"/>
          <p:nvPr/>
        </p:nvSpPr>
        <p:spPr>
          <a:xfrm>
            <a:off x="3389550" y="941325"/>
            <a:ext cx="3492600" cy="3848100"/>
          </a:xfrm>
          <a:prstGeom prst="rect">
            <a:avLst/>
          </a:prstGeom>
          <a:noFill/>
          <a:ln>
            <a:noFill/>
          </a:ln>
        </p:spPr>
        <p:txBody>
          <a:bodyPr anchorCtr="0" anchor="t" bIns="91425" lIns="91425" spcFirstLastPara="1" rIns="91425" wrap="square" tIns="91425">
            <a:spAutoFit/>
          </a:bodyPr>
          <a:lstStyle/>
          <a:p>
            <a:pPr indent="-317500" lvl="0" marL="457200" rtl="0" algn="l">
              <a:spcBef>
                <a:spcPts val="0"/>
              </a:spcBef>
              <a:spcAft>
                <a:spcPts val="0"/>
              </a:spcAft>
              <a:buSzPts val="1400"/>
              <a:buFont typeface="Comfortaa"/>
              <a:buChar char="➢"/>
            </a:pPr>
            <a:r>
              <a:rPr lang="en-GB">
                <a:latin typeface="Comfortaa"/>
                <a:ea typeface="Comfortaa"/>
                <a:cs typeface="Comfortaa"/>
                <a:sym typeface="Comfortaa"/>
              </a:rPr>
              <a:t>Not enough funding for services</a:t>
            </a:r>
            <a:endParaRPr>
              <a:latin typeface="Comfortaa"/>
              <a:ea typeface="Comfortaa"/>
              <a:cs typeface="Comfortaa"/>
              <a:sym typeface="Comfortaa"/>
            </a:endParaRPr>
          </a:p>
          <a:p>
            <a:pPr indent="-317500" lvl="0" marL="457200" rtl="0" algn="l">
              <a:spcBef>
                <a:spcPts val="0"/>
              </a:spcBef>
              <a:spcAft>
                <a:spcPts val="0"/>
              </a:spcAft>
              <a:buSzPts val="1400"/>
              <a:buFont typeface="Comfortaa"/>
              <a:buChar char="➢"/>
            </a:pPr>
            <a:r>
              <a:rPr lang="en-GB">
                <a:latin typeface="Comfortaa"/>
                <a:ea typeface="Comfortaa"/>
                <a:cs typeface="Comfortaa"/>
                <a:sym typeface="Comfortaa"/>
              </a:rPr>
              <a:t>Going to court is a long and expensive process</a:t>
            </a:r>
            <a:endParaRPr>
              <a:latin typeface="Comfortaa"/>
              <a:ea typeface="Comfortaa"/>
              <a:cs typeface="Comfortaa"/>
              <a:sym typeface="Comfortaa"/>
            </a:endParaRPr>
          </a:p>
          <a:p>
            <a:pPr indent="-317500" lvl="0" marL="457200" rtl="0" algn="l">
              <a:spcBef>
                <a:spcPts val="0"/>
              </a:spcBef>
              <a:spcAft>
                <a:spcPts val="0"/>
              </a:spcAft>
              <a:buSzPts val="1400"/>
              <a:buFont typeface="Comfortaa"/>
              <a:buChar char="➢"/>
            </a:pPr>
            <a:r>
              <a:rPr lang="en-GB">
                <a:latin typeface="Comfortaa"/>
                <a:ea typeface="Comfortaa"/>
                <a:cs typeface="Comfortaa"/>
                <a:sym typeface="Comfortaa"/>
              </a:rPr>
              <a:t>Individuals do not know their rights due to lack of information provided</a:t>
            </a:r>
            <a:endParaRPr>
              <a:latin typeface="Comfortaa"/>
              <a:ea typeface="Comfortaa"/>
              <a:cs typeface="Comfortaa"/>
              <a:sym typeface="Comfortaa"/>
            </a:endParaRPr>
          </a:p>
          <a:p>
            <a:pPr indent="-317500" lvl="0" marL="457200" rtl="0" algn="l">
              <a:spcBef>
                <a:spcPts val="0"/>
              </a:spcBef>
              <a:spcAft>
                <a:spcPts val="0"/>
              </a:spcAft>
              <a:buSzPts val="1400"/>
              <a:buFont typeface="Comfortaa"/>
              <a:buChar char="➢"/>
            </a:pPr>
            <a:r>
              <a:rPr lang="en-GB">
                <a:latin typeface="Comfortaa"/>
                <a:ea typeface="Comfortaa"/>
                <a:cs typeface="Comfortaa"/>
                <a:sym typeface="Comfortaa"/>
              </a:rPr>
              <a:t>Information that is provided is often confusing and not straight forward</a:t>
            </a:r>
            <a:endParaRPr>
              <a:latin typeface="Comfortaa"/>
              <a:ea typeface="Comfortaa"/>
              <a:cs typeface="Comfortaa"/>
              <a:sym typeface="Comfortaa"/>
            </a:endParaRPr>
          </a:p>
          <a:p>
            <a:pPr indent="-317500" lvl="0" marL="457200" rtl="0" algn="l">
              <a:spcBef>
                <a:spcPts val="0"/>
              </a:spcBef>
              <a:spcAft>
                <a:spcPts val="0"/>
              </a:spcAft>
              <a:buSzPts val="1400"/>
              <a:buFont typeface="Comfortaa"/>
              <a:buChar char="➢"/>
            </a:pPr>
            <a:r>
              <a:rPr lang="en-GB">
                <a:latin typeface="Comfortaa"/>
                <a:ea typeface="Comfortaa"/>
                <a:cs typeface="Comfortaa"/>
                <a:sym typeface="Comfortaa"/>
              </a:rPr>
              <a:t>Not enough independent advocates</a:t>
            </a:r>
            <a:endParaRPr>
              <a:latin typeface="Comfortaa"/>
              <a:ea typeface="Comfortaa"/>
              <a:cs typeface="Comfortaa"/>
              <a:sym typeface="Comfortaa"/>
            </a:endParaRPr>
          </a:p>
          <a:p>
            <a:pPr indent="-317500" lvl="0" marL="457200" rtl="0" algn="l">
              <a:spcBef>
                <a:spcPts val="0"/>
              </a:spcBef>
              <a:spcAft>
                <a:spcPts val="0"/>
              </a:spcAft>
              <a:buSzPts val="1400"/>
              <a:buFont typeface="Comfortaa"/>
              <a:buChar char="➢"/>
            </a:pPr>
            <a:r>
              <a:rPr lang="en-GB">
                <a:latin typeface="Comfortaa"/>
                <a:ea typeface="Comfortaa"/>
                <a:cs typeface="Comfortaa"/>
                <a:sym typeface="Comfortaa"/>
              </a:rPr>
              <a:t>Assessments often have waiting lists</a:t>
            </a:r>
            <a:endParaRPr>
              <a:latin typeface="Comfortaa"/>
              <a:ea typeface="Comfortaa"/>
              <a:cs typeface="Comfortaa"/>
              <a:sym typeface="Comfortaa"/>
            </a:endParaRPr>
          </a:p>
          <a:p>
            <a:pPr indent="-317500" lvl="0" marL="457200" rtl="0" algn="l">
              <a:spcBef>
                <a:spcPts val="0"/>
              </a:spcBef>
              <a:spcAft>
                <a:spcPts val="0"/>
              </a:spcAft>
              <a:buSzPts val="1400"/>
              <a:buFont typeface="Comfortaa"/>
              <a:buChar char="➢"/>
            </a:pPr>
            <a:r>
              <a:rPr lang="en-GB">
                <a:latin typeface="Comfortaa"/>
                <a:ea typeface="Comfortaa"/>
                <a:cs typeface="Comfortaa"/>
                <a:sym typeface="Comfortaa"/>
              </a:rPr>
              <a:t>Human Rights Act only applied to local authorities not private sector</a:t>
            </a:r>
            <a:endParaRPr>
              <a:latin typeface="Comfortaa"/>
              <a:ea typeface="Comfortaa"/>
              <a:cs typeface="Comfortaa"/>
              <a:sym typeface="Comfortaa"/>
            </a:endParaRPr>
          </a:p>
        </p:txBody>
      </p:sp>
      <p:pic>
        <p:nvPicPr>
          <p:cNvPr id="156" name="Google Shape;156;p23"/>
          <p:cNvPicPr preferRelativeResize="0"/>
          <p:nvPr/>
        </p:nvPicPr>
        <p:blipFill>
          <a:blip r:embed="rId5">
            <a:alphaModFix/>
          </a:blip>
          <a:stretch>
            <a:fillRect/>
          </a:stretch>
        </p:blipFill>
        <p:spPr>
          <a:xfrm>
            <a:off x="6802099" y="774826"/>
            <a:ext cx="2279799" cy="1709850"/>
          </a:xfrm>
          <a:prstGeom prst="rect">
            <a:avLst/>
          </a:prstGeom>
          <a:noFill/>
          <a:ln>
            <a:noFill/>
          </a:ln>
        </p:spPr>
      </p:pic>
    </p:spTree>
  </p:cSld>
  <p:clrMapOvr>
    <a:masterClrMapping/>
  </p:clrMapOvr>
</p:sld>
</file>

<file path=ppt/slides/slide12.xml><?xml version="1.0" encoding="utf-8"?>
<p:sld xmlns:a="http://schemas.openxmlformats.org/drawingml/2006/main" xmlns:r="http://schemas.openxmlformats.org/officeDocument/2006/relationships" xmlns:mc="http://schemas.openxmlformats.org/markup-compatibility/2006" xmlns:mv="urn:schemas-microsoft-com:mac:vml" xmlns:p="http://schemas.openxmlformats.org/presentationml/2006/main" xmlns:c="http://schemas.openxmlformats.org/drawingml/2006/chart" xmlns:dgm="http://schemas.openxmlformats.org/drawingml/2006/diagram" xmlns:o="urn:schemas-microsoft-com:office:office" xmlns:v="urn:schemas-microsoft-com:vml" xmlns:pvml="urn:schemas-microsoft-com:office:powerpoint" xmlns:com="http://schemas.openxmlformats.org/drawingml/2006/compatibility" xmlns:p14="http://schemas.microsoft.com/office/powerpoint/2010/main" xmlns:p15="http://schemas.microsoft.com/office/powerpoint/2012/main" xmlns:ahyp="http://schemas.microsoft.com/office/drawing/2018/hyperlinkcolor">
  <p:cSld>
    <p:spTree>
      <p:nvGrpSpPr>
        <p:cNvPr id="160" name="Shape 160"/>
        <p:cNvGrpSpPr/>
        <p:nvPr/>
      </p:nvGrpSpPr>
      <p:grpSpPr>
        <a:xfrm>
          <a:off x="0" y="0"/>
          <a:ext cx="0" cy="0"/>
          <a:chOff x="0" y="0"/>
          <a:chExt cx="0" cy="0"/>
        </a:xfrm>
      </p:grpSpPr>
      <p:sp>
        <p:nvSpPr>
          <p:cNvPr id="161" name="Google Shape;161;p24"/>
          <p:cNvSpPr/>
          <p:nvPr/>
        </p:nvSpPr>
        <p:spPr>
          <a:xfrm>
            <a:off x="356663" y="62250"/>
            <a:ext cx="7972228" cy="1316923"/>
          </a:xfrm>
          <a:prstGeom prst="rect">
            <a:avLst/>
          </a:prstGeom>
        </p:spPr>
        <p:txBody>
          <a:bodyPr>
            <a:prstTxWarp prst="textPlain"/>
          </a:bodyPr>
          <a:lstStyle/>
          <a:p>
            <a:pPr lvl="0" algn="ctr"/>
            <a:r>
              <a:rPr b="0" i="0">
                <a:ln cap="flat" cmpd="sng" w="9525">
                  <a:solidFill>
                    <a:schemeClr val="dk2"/>
                  </a:solidFill>
                  <a:prstDash val="solid"/>
                  <a:round/>
                  <a:headEnd len="sm" w="sm" type="none"/>
                  <a:tailEnd len="sm" w="sm" type="none"/>
                </a:ln>
                <a:solidFill>
                  <a:srgbClr val="A64D79"/>
                </a:solidFill>
                <a:latin typeface="Comfortaa"/>
              </a:rPr>
              <a:t>Young or old, is there </a:t>
            </a:r>
            <a:br>
              <a:rPr b="0" i="0">
                <a:ln cap="flat" cmpd="sng" w="9525">
                  <a:solidFill>
                    <a:schemeClr val="dk2"/>
                  </a:solidFill>
                  <a:prstDash val="solid"/>
                  <a:round/>
                  <a:headEnd len="sm" w="sm" type="none"/>
                  <a:tailEnd len="sm" w="sm" type="none"/>
                </a:ln>
                <a:solidFill>
                  <a:srgbClr val="A64D79"/>
                </a:solidFill>
                <a:latin typeface="Comfortaa"/>
              </a:rPr>
            </a:br>
            <a:r>
              <a:rPr b="0" i="0">
                <a:ln cap="flat" cmpd="sng" w="9525">
                  <a:solidFill>
                    <a:schemeClr val="dk2"/>
                  </a:solidFill>
                  <a:prstDash val="solid"/>
                  <a:round/>
                  <a:headEnd len="sm" w="sm" type="none"/>
                  <a:tailEnd len="sm" w="sm" type="none"/>
                </a:ln>
                <a:solidFill>
                  <a:srgbClr val="A64D79"/>
                </a:solidFill>
                <a:latin typeface="Comfortaa"/>
              </a:rPr>
              <a:t>a difference other than age?</a:t>
            </a:r>
          </a:p>
        </p:txBody>
      </p:sp>
      <p:sp>
        <p:nvSpPr>
          <p:cNvPr id="162" name="Google Shape;162;p24"/>
          <p:cNvSpPr/>
          <p:nvPr/>
        </p:nvSpPr>
        <p:spPr>
          <a:xfrm>
            <a:off x="937850" y="1475112"/>
            <a:ext cx="1703674" cy="450926"/>
          </a:xfrm>
          <a:prstGeom prst="rect">
            <a:avLst/>
          </a:prstGeom>
        </p:spPr>
        <p:txBody>
          <a:bodyPr>
            <a:prstTxWarp prst="textPlain"/>
          </a:bodyPr>
          <a:lstStyle/>
          <a:p>
            <a:pPr lvl="0" algn="ctr"/>
            <a:r>
              <a:rPr b="0" i="0">
                <a:ln cap="flat" cmpd="sng" w="9525">
                  <a:solidFill>
                    <a:schemeClr val="dk2"/>
                  </a:solidFill>
                  <a:prstDash val="solid"/>
                  <a:round/>
                  <a:headEnd len="sm" w="sm" type="none"/>
                  <a:tailEnd len="sm" w="sm" type="none"/>
                </a:ln>
                <a:solidFill>
                  <a:srgbClr val="A64D79"/>
                </a:solidFill>
                <a:latin typeface="Comfortaa"/>
              </a:rPr>
              <a:t>Young</a:t>
            </a:r>
          </a:p>
        </p:txBody>
      </p:sp>
      <p:sp>
        <p:nvSpPr>
          <p:cNvPr id="163" name="Google Shape;163;p24"/>
          <p:cNvSpPr/>
          <p:nvPr/>
        </p:nvSpPr>
        <p:spPr>
          <a:xfrm>
            <a:off x="6073638" y="1423075"/>
            <a:ext cx="2015122" cy="487826"/>
          </a:xfrm>
          <a:prstGeom prst="rect">
            <a:avLst/>
          </a:prstGeom>
        </p:spPr>
        <p:txBody>
          <a:bodyPr>
            <a:prstTxWarp prst="textPlain"/>
          </a:bodyPr>
          <a:lstStyle/>
          <a:p>
            <a:pPr lvl="0" algn="ctr"/>
            <a:r>
              <a:rPr b="0" i="0">
                <a:ln cap="flat" cmpd="sng" w="9525">
                  <a:solidFill>
                    <a:schemeClr val="dk2"/>
                  </a:solidFill>
                  <a:prstDash val="solid"/>
                  <a:round/>
                  <a:headEnd len="sm" w="sm" type="none"/>
                  <a:tailEnd len="sm" w="sm" type="none"/>
                </a:ln>
                <a:solidFill>
                  <a:srgbClr val="A64D79"/>
                </a:solidFill>
                <a:latin typeface="Comfortaa"/>
              </a:rPr>
              <a:t>Elderly</a:t>
            </a:r>
          </a:p>
        </p:txBody>
      </p:sp>
      <p:sp>
        <p:nvSpPr>
          <p:cNvPr id="164" name="Google Shape;164;p24"/>
          <p:cNvSpPr/>
          <p:nvPr/>
        </p:nvSpPr>
        <p:spPr>
          <a:xfrm>
            <a:off x="3372438" y="1490288"/>
            <a:ext cx="1940700" cy="420600"/>
          </a:xfrm>
          <a:prstGeom prst="rightArrow">
            <a:avLst>
              <a:gd fmla="val 50000" name="adj1"/>
              <a:gd fmla="val 50000" name="adj2"/>
            </a:avLst>
          </a:prstGeom>
          <a:solidFill>
            <a:srgbClr val="A64D79"/>
          </a:solidFill>
          <a:ln cap="flat" cmpd="sng" w="9525">
            <a:solidFill>
              <a:schemeClr val="dk2"/>
            </a:solidFill>
            <a:prstDash val="solid"/>
            <a:round/>
            <a:headEnd len="sm" w="sm" type="none"/>
            <a:tailEnd len="sm" w="sm" type="none"/>
          </a:ln>
        </p:spPr>
        <p:txBody>
          <a:bodyPr anchorCtr="0" anchor="ctr" bIns="91425" lIns="91425" spcFirstLastPara="1" rIns="91425" wrap="square" tIns="91425">
            <a:noAutofit/>
          </a:bodyPr>
          <a:lstStyle/>
          <a:p>
            <a:pPr indent="0" lvl="0" marL="0" rtl="0" algn="l">
              <a:spcBef>
                <a:spcPts val="0"/>
              </a:spcBef>
              <a:spcAft>
                <a:spcPts val="0"/>
              </a:spcAft>
              <a:buNone/>
            </a:pPr>
            <a:r>
              <a:t/>
            </a:r>
            <a:endParaRPr/>
          </a:p>
        </p:txBody>
      </p:sp>
      <p:sp>
        <p:nvSpPr>
          <p:cNvPr id="165" name="Google Shape;165;p24"/>
          <p:cNvSpPr txBox="1"/>
          <p:nvPr/>
        </p:nvSpPr>
        <p:spPr>
          <a:xfrm>
            <a:off x="228775" y="2022000"/>
            <a:ext cx="2929800" cy="3201600"/>
          </a:xfrm>
          <a:prstGeom prst="rect">
            <a:avLst/>
          </a:prstGeom>
          <a:noFill/>
          <a:ln>
            <a:noFill/>
          </a:ln>
        </p:spPr>
        <p:txBody>
          <a:bodyPr anchorCtr="0" anchor="t" bIns="91425" lIns="91425" spcFirstLastPara="1" rIns="91425" wrap="square" tIns="91425">
            <a:spAutoFit/>
          </a:bodyPr>
          <a:lstStyle/>
          <a:p>
            <a:pPr indent="-317500" lvl="0" marL="457200" rtl="0" algn="l">
              <a:spcBef>
                <a:spcPts val="0"/>
              </a:spcBef>
              <a:spcAft>
                <a:spcPts val="0"/>
              </a:spcAft>
              <a:buSzPts val="1400"/>
              <a:buFont typeface="Comfortaa"/>
              <a:buChar char="➢"/>
            </a:pPr>
            <a:r>
              <a:rPr lang="en-GB">
                <a:latin typeface="Comfortaa"/>
                <a:ea typeface="Comfortaa"/>
                <a:cs typeface="Comfortaa"/>
                <a:sym typeface="Comfortaa"/>
              </a:rPr>
              <a:t>To feel like they belong</a:t>
            </a:r>
            <a:endParaRPr>
              <a:latin typeface="Comfortaa"/>
              <a:ea typeface="Comfortaa"/>
              <a:cs typeface="Comfortaa"/>
              <a:sym typeface="Comfortaa"/>
            </a:endParaRPr>
          </a:p>
          <a:p>
            <a:pPr indent="-317500" lvl="0" marL="457200" rtl="0" algn="l">
              <a:spcBef>
                <a:spcPts val="0"/>
              </a:spcBef>
              <a:spcAft>
                <a:spcPts val="0"/>
              </a:spcAft>
              <a:buSzPts val="1400"/>
              <a:buFont typeface="Comfortaa"/>
              <a:buChar char="➢"/>
            </a:pPr>
            <a:r>
              <a:rPr lang="en-GB">
                <a:latin typeface="Comfortaa"/>
                <a:ea typeface="Comfortaa"/>
                <a:cs typeface="Comfortaa"/>
                <a:sym typeface="Comfortaa"/>
              </a:rPr>
              <a:t>To have a sense of purpose in the world</a:t>
            </a:r>
            <a:endParaRPr>
              <a:latin typeface="Comfortaa"/>
              <a:ea typeface="Comfortaa"/>
              <a:cs typeface="Comfortaa"/>
              <a:sym typeface="Comfortaa"/>
            </a:endParaRPr>
          </a:p>
          <a:p>
            <a:pPr indent="-317500" lvl="0" marL="457200" rtl="0" algn="l">
              <a:spcBef>
                <a:spcPts val="0"/>
              </a:spcBef>
              <a:spcAft>
                <a:spcPts val="0"/>
              </a:spcAft>
              <a:buSzPts val="1400"/>
              <a:buFont typeface="Comfortaa"/>
              <a:buChar char="➢"/>
            </a:pPr>
            <a:r>
              <a:rPr lang="en-GB">
                <a:latin typeface="Comfortaa"/>
                <a:ea typeface="Comfortaa"/>
                <a:cs typeface="Comfortaa"/>
                <a:sym typeface="Comfortaa"/>
              </a:rPr>
              <a:t>To have their voices heard</a:t>
            </a:r>
            <a:endParaRPr>
              <a:latin typeface="Comfortaa"/>
              <a:ea typeface="Comfortaa"/>
              <a:cs typeface="Comfortaa"/>
              <a:sym typeface="Comfortaa"/>
            </a:endParaRPr>
          </a:p>
          <a:p>
            <a:pPr indent="-317500" lvl="0" marL="457200" rtl="0" algn="l">
              <a:spcBef>
                <a:spcPts val="0"/>
              </a:spcBef>
              <a:spcAft>
                <a:spcPts val="0"/>
              </a:spcAft>
              <a:buSzPts val="1400"/>
              <a:buFont typeface="Comfortaa"/>
              <a:buChar char="➢"/>
            </a:pPr>
            <a:r>
              <a:rPr lang="en-GB">
                <a:latin typeface="Comfortaa"/>
                <a:ea typeface="Comfortaa"/>
                <a:cs typeface="Comfortaa"/>
                <a:sym typeface="Comfortaa"/>
              </a:rPr>
              <a:t>To have friends</a:t>
            </a:r>
            <a:endParaRPr>
              <a:latin typeface="Comfortaa"/>
              <a:ea typeface="Comfortaa"/>
              <a:cs typeface="Comfortaa"/>
              <a:sym typeface="Comfortaa"/>
            </a:endParaRPr>
          </a:p>
          <a:p>
            <a:pPr indent="-317500" lvl="0" marL="457200" rtl="0" algn="l">
              <a:spcBef>
                <a:spcPts val="0"/>
              </a:spcBef>
              <a:spcAft>
                <a:spcPts val="0"/>
              </a:spcAft>
              <a:buSzPts val="1400"/>
              <a:buFont typeface="Comfortaa"/>
              <a:buChar char="➢"/>
            </a:pPr>
            <a:r>
              <a:rPr lang="en-GB">
                <a:latin typeface="Comfortaa"/>
                <a:ea typeface="Comfortaa"/>
                <a:cs typeface="Comfortaa"/>
                <a:sym typeface="Comfortaa"/>
              </a:rPr>
              <a:t>Find companionship</a:t>
            </a:r>
            <a:endParaRPr>
              <a:latin typeface="Comfortaa"/>
              <a:ea typeface="Comfortaa"/>
              <a:cs typeface="Comfortaa"/>
              <a:sym typeface="Comfortaa"/>
            </a:endParaRPr>
          </a:p>
          <a:p>
            <a:pPr indent="-317500" lvl="0" marL="457200" rtl="0" algn="l">
              <a:spcBef>
                <a:spcPts val="0"/>
              </a:spcBef>
              <a:spcAft>
                <a:spcPts val="0"/>
              </a:spcAft>
              <a:buSzPts val="1400"/>
              <a:buFont typeface="Comfortaa"/>
              <a:buChar char="➢"/>
            </a:pPr>
            <a:r>
              <a:rPr lang="en-GB">
                <a:latin typeface="Comfortaa"/>
                <a:ea typeface="Comfortaa"/>
                <a:cs typeface="Comfortaa"/>
                <a:sym typeface="Comfortaa"/>
              </a:rPr>
              <a:t>To be independent</a:t>
            </a:r>
            <a:endParaRPr>
              <a:latin typeface="Comfortaa"/>
              <a:ea typeface="Comfortaa"/>
              <a:cs typeface="Comfortaa"/>
              <a:sym typeface="Comfortaa"/>
            </a:endParaRPr>
          </a:p>
          <a:p>
            <a:pPr indent="-317500" lvl="0" marL="457200" rtl="0" algn="l">
              <a:spcBef>
                <a:spcPts val="0"/>
              </a:spcBef>
              <a:spcAft>
                <a:spcPts val="0"/>
              </a:spcAft>
              <a:buSzPts val="1400"/>
              <a:buFont typeface="Comfortaa"/>
              <a:buChar char="➢"/>
            </a:pPr>
            <a:r>
              <a:rPr lang="en-GB">
                <a:latin typeface="Comfortaa"/>
                <a:ea typeface="Comfortaa"/>
                <a:cs typeface="Comfortaa"/>
                <a:sym typeface="Comfortaa"/>
              </a:rPr>
              <a:t>To have equal rights and opportunities</a:t>
            </a:r>
            <a:endParaRPr>
              <a:latin typeface="Comfortaa"/>
              <a:ea typeface="Comfortaa"/>
              <a:cs typeface="Comfortaa"/>
              <a:sym typeface="Comfortaa"/>
            </a:endParaRPr>
          </a:p>
          <a:p>
            <a:pPr indent="-317500" lvl="0" marL="457200" rtl="0" algn="l">
              <a:spcBef>
                <a:spcPts val="0"/>
              </a:spcBef>
              <a:spcAft>
                <a:spcPts val="0"/>
              </a:spcAft>
              <a:buSzPts val="1400"/>
              <a:buFont typeface="Comfortaa"/>
              <a:buChar char="➢"/>
            </a:pPr>
            <a:r>
              <a:rPr lang="en-GB">
                <a:latin typeface="Comfortaa"/>
                <a:ea typeface="Comfortaa"/>
                <a:cs typeface="Comfortaa"/>
                <a:sym typeface="Comfortaa"/>
              </a:rPr>
              <a:t>To leave their mark on the world</a:t>
            </a:r>
            <a:endParaRPr>
              <a:latin typeface="Comfortaa"/>
              <a:ea typeface="Comfortaa"/>
              <a:cs typeface="Comfortaa"/>
              <a:sym typeface="Comfortaa"/>
            </a:endParaRPr>
          </a:p>
          <a:p>
            <a:pPr indent="-317500" lvl="0" marL="457200" rtl="0" algn="l">
              <a:spcBef>
                <a:spcPts val="0"/>
              </a:spcBef>
              <a:spcAft>
                <a:spcPts val="0"/>
              </a:spcAft>
              <a:buSzPts val="1400"/>
              <a:buFont typeface="Comfortaa"/>
              <a:buChar char="➢"/>
            </a:pPr>
            <a:r>
              <a:rPr lang="en-GB">
                <a:latin typeface="Comfortaa"/>
                <a:ea typeface="Comfortaa"/>
                <a:cs typeface="Comfortaa"/>
                <a:sym typeface="Comfortaa"/>
              </a:rPr>
              <a:t>To have good health</a:t>
            </a:r>
            <a:endParaRPr>
              <a:latin typeface="Comfortaa"/>
              <a:ea typeface="Comfortaa"/>
              <a:cs typeface="Comfortaa"/>
              <a:sym typeface="Comfortaa"/>
            </a:endParaRPr>
          </a:p>
          <a:p>
            <a:pPr indent="0" lvl="0" marL="457200" rtl="0" algn="l">
              <a:spcBef>
                <a:spcPts val="0"/>
              </a:spcBef>
              <a:spcAft>
                <a:spcPts val="0"/>
              </a:spcAft>
              <a:buNone/>
            </a:pPr>
            <a:r>
              <a:rPr lang="en-GB">
                <a:latin typeface="Comfortaa"/>
                <a:ea typeface="Comfortaa"/>
                <a:cs typeface="Comfortaa"/>
                <a:sym typeface="Comfortaa"/>
              </a:rPr>
              <a:t>                    </a:t>
            </a:r>
            <a:r>
              <a:rPr lang="en-GB" sz="800">
                <a:latin typeface="Comfortaa"/>
                <a:ea typeface="Comfortaa"/>
                <a:cs typeface="Comfortaa"/>
                <a:sym typeface="Comfortaa"/>
              </a:rPr>
              <a:t> (Youth Census,2022)</a:t>
            </a:r>
            <a:endParaRPr sz="800">
              <a:latin typeface="Comfortaa"/>
              <a:ea typeface="Comfortaa"/>
              <a:cs typeface="Comfortaa"/>
              <a:sym typeface="Comfortaa"/>
            </a:endParaRPr>
          </a:p>
        </p:txBody>
      </p:sp>
      <p:sp>
        <p:nvSpPr>
          <p:cNvPr id="166" name="Google Shape;166;p24"/>
          <p:cNvSpPr txBox="1"/>
          <p:nvPr/>
        </p:nvSpPr>
        <p:spPr>
          <a:xfrm>
            <a:off x="5475900" y="2052750"/>
            <a:ext cx="2853000" cy="3140100"/>
          </a:xfrm>
          <a:prstGeom prst="rect">
            <a:avLst/>
          </a:prstGeom>
          <a:noFill/>
          <a:ln>
            <a:noFill/>
          </a:ln>
        </p:spPr>
        <p:txBody>
          <a:bodyPr anchorCtr="0" anchor="t" bIns="91425" lIns="91425" spcFirstLastPara="1" rIns="91425" wrap="square" tIns="91425">
            <a:spAutoFit/>
          </a:bodyPr>
          <a:lstStyle/>
          <a:p>
            <a:pPr indent="-317500" lvl="0" marL="457200" rtl="0" algn="l">
              <a:spcBef>
                <a:spcPts val="0"/>
              </a:spcBef>
              <a:spcAft>
                <a:spcPts val="0"/>
              </a:spcAft>
              <a:buClr>
                <a:schemeClr val="dk1"/>
              </a:buClr>
              <a:buSzPts val="1400"/>
              <a:buFont typeface="Comfortaa"/>
              <a:buChar char="➢"/>
            </a:pPr>
            <a:r>
              <a:rPr lang="en-GB">
                <a:solidFill>
                  <a:schemeClr val="dk1"/>
                </a:solidFill>
                <a:latin typeface="Comfortaa"/>
                <a:ea typeface="Comfortaa"/>
                <a:cs typeface="Comfortaa"/>
                <a:sym typeface="Comfortaa"/>
              </a:rPr>
              <a:t>To feel like they belong</a:t>
            </a:r>
            <a:endParaRPr>
              <a:solidFill>
                <a:schemeClr val="dk1"/>
              </a:solidFill>
              <a:latin typeface="Comfortaa"/>
              <a:ea typeface="Comfortaa"/>
              <a:cs typeface="Comfortaa"/>
              <a:sym typeface="Comfortaa"/>
            </a:endParaRPr>
          </a:p>
          <a:p>
            <a:pPr indent="-317500" lvl="0" marL="457200" rtl="0" algn="l">
              <a:spcBef>
                <a:spcPts val="0"/>
              </a:spcBef>
              <a:spcAft>
                <a:spcPts val="0"/>
              </a:spcAft>
              <a:buClr>
                <a:schemeClr val="dk1"/>
              </a:buClr>
              <a:buSzPts val="1400"/>
              <a:buFont typeface="Comfortaa"/>
              <a:buChar char="➢"/>
            </a:pPr>
            <a:r>
              <a:rPr lang="en-GB">
                <a:solidFill>
                  <a:schemeClr val="dk1"/>
                </a:solidFill>
                <a:latin typeface="Comfortaa"/>
                <a:ea typeface="Comfortaa"/>
                <a:cs typeface="Comfortaa"/>
                <a:sym typeface="Comfortaa"/>
              </a:rPr>
              <a:t>To have a sense of purpose in the world</a:t>
            </a:r>
            <a:endParaRPr>
              <a:solidFill>
                <a:schemeClr val="dk1"/>
              </a:solidFill>
              <a:latin typeface="Comfortaa"/>
              <a:ea typeface="Comfortaa"/>
              <a:cs typeface="Comfortaa"/>
              <a:sym typeface="Comfortaa"/>
            </a:endParaRPr>
          </a:p>
          <a:p>
            <a:pPr indent="-317500" lvl="0" marL="457200" rtl="0" algn="l">
              <a:spcBef>
                <a:spcPts val="0"/>
              </a:spcBef>
              <a:spcAft>
                <a:spcPts val="0"/>
              </a:spcAft>
              <a:buClr>
                <a:schemeClr val="dk1"/>
              </a:buClr>
              <a:buSzPts val="1400"/>
              <a:buFont typeface="Comfortaa"/>
              <a:buChar char="➢"/>
            </a:pPr>
            <a:r>
              <a:rPr lang="en-GB">
                <a:solidFill>
                  <a:schemeClr val="dk1"/>
                </a:solidFill>
                <a:latin typeface="Comfortaa"/>
                <a:ea typeface="Comfortaa"/>
                <a:cs typeface="Comfortaa"/>
                <a:sym typeface="Comfortaa"/>
              </a:rPr>
              <a:t>To have their voices heard</a:t>
            </a:r>
            <a:endParaRPr>
              <a:solidFill>
                <a:schemeClr val="dk1"/>
              </a:solidFill>
              <a:latin typeface="Comfortaa"/>
              <a:ea typeface="Comfortaa"/>
              <a:cs typeface="Comfortaa"/>
              <a:sym typeface="Comfortaa"/>
            </a:endParaRPr>
          </a:p>
          <a:p>
            <a:pPr indent="-317500" lvl="0" marL="457200" rtl="0" algn="l">
              <a:spcBef>
                <a:spcPts val="0"/>
              </a:spcBef>
              <a:spcAft>
                <a:spcPts val="0"/>
              </a:spcAft>
              <a:buClr>
                <a:schemeClr val="dk1"/>
              </a:buClr>
              <a:buSzPts val="1400"/>
              <a:buFont typeface="Comfortaa"/>
              <a:buChar char="➢"/>
            </a:pPr>
            <a:r>
              <a:rPr lang="en-GB">
                <a:solidFill>
                  <a:schemeClr val="dk1"/>
                </a:solidFill>
                <a:latin typeface="Comfortaa"/>
                <a:ea typeface="Comfortaa"/>
                <a:cs typeface="Comfortaa"/>
                <a:sym typeface="Comfortaa"/>
              </a:rPr>
              <a:t>To have friends</a:t>
            </a:r>
            <a:endParaRPr>
              <a:solidFill>
                <a:schemeClr val="dk1"/>
              </a:solidFill>
              <a:latin typeface="Comfortaa"/>
              <a:ea typeface="Comfortaa"/>
              <a:cs typeface="Comfortaa"/>
              <a:sym typeface="Comfortaa"/>
            </a:endParaRPr>
          </a:p>
          <a:p>
            <a:pPr indent="-317500" lvl="0" marL="457200" rtl="0" algn="l">
              <a:spcBef>
                <a:spcPts val="0"/>
              </a:spcBef>
              <a:spcAft>
                <a:spcPts val="0"/>
              </a:spcAft>
              <a:buClr>
                <a:schemeClr val="dk1"/>
              </a:buClr>
              <a:buSzPts val="1400"/>
              <a:buFont typeface="Comfortaa"/>
              <a:buChar char="➢"/>
            </a:pPr>
            <a:r>
              <a:rPr lang="en-GB">
                <a:solidFill>
                  <a:schemeClr val="dk1"/>
                </a:solidFill>
                <a:latin typeface="Comfortaa"/>
                <a:ea typeface="Comfortaa"/>
                <a:cs typeface="Comfortaa"/>
                <a:sym typeface="Comfortaa"/>
              </a:rPr>
              <a:t>Find companionship</a:t>
            </a:r>
            <a:endParaRPr>
              <a:solidFill>
                <a:schemeClr val="dk1"/>
              </a:solidFill>
              <a:latin typeface="Comfortaa"/>
              <a:ea typeface="Comfortaa"/>
              <a:cs typeface="Comfortaa"/>
              <a:sym typeface="Comfortaa"/>
            </a:endParaRPr>
          </a:p>
          <a:p>
            <a:pPr indent="-317500" lvl="0" marL="457200" rtl="0" algn="l">
              <a:spcBef>
                <a:spcPts val="0"/>
              </a:spcBef>
              <a:spcAft>
                <a:spcPts val="0"/>
              </a:spcAft>
              <a:buClr>
                <a:schemeClr val="dk1"/>
              </a:buClr>
              <a:buSzPts val="1400"/>
              <a:buFont typeface="Comfortaa"/>
              <a:buChar char="➢"/>
            </a:pPr>
            <a:r>
              <a:rPr lang="en-GB">
                <a:solidFill>
                  <a:schemeClr val="dk1"/>
                </a:solidFill>
                <a:latin typeface="Comfortaa"/>
                <a:ea typeface="Comfortaa"/>
                <a:cs typeface="Comfortaa"/>
                <a:sym typeface="Comfortaa"/>
              </a:rPr>
              <a:t>To be independent</a:t>
            </a:r>
            <a:endParaRPr>
              <a:solidFill>
                <a:schemeClr val="dk1"/>
              </a:solidFill>
              <a:latin typeface="Comfortaa"/>
              <a:ea typeface="Comfortaa"/>
              <a:cs typeface="Comfortaa"/>
              <a:sym typeface="Comfortaa"/>
            </a:endParaRPr>
          </a:p>
          <a:p>
            <a:pPr indent="-317500" lvl="0" marL="457200" rtl="0" algn="l">
              <a:spcBef>
                <a:spcPts val="0"/>
              </a:spcBef>
              <a:spcAft>
                <a:spcPts val="0"/>
              </a:spcAft>
              <a:buClr>
                <a:schemeClr val="dk1"/>
              </a:buClr>
              <a:buSzPts val="1400"/>
              <a:buFont typeface="Comfortaa"/>
              <a:buChar char="➢"/>
            </a:pPr>
            <a:r>
              <a:rPr lang="en-GB">
                <a:solidFill>
                  <a:schemeClr val="dk1"/>
                </a:solidFill>
                <a:latin typeface="Comfortaa"/>
                <a:ea typeface="Comfortaa"/>
                <a:cs typeface="Comfortaa"/>
                <a:sym typeface="Comfortaa"/>
              </a:rPr>
              <a:t>To have equal rights and opportunities</a:t>
            </a:r>
            <a:endParaRPr>
              <a:solidFill>
                <a:schemeClr val="dk1"/>
              </a:solidFill>
              <a:latin typeface="Comfortaa"/>
              <a:ea typeface="Comfortaa"/>
              <a:cs typeface="Comfortaa"/>
              <a:sym typeface="Comfortaa"/>
            </a:endParaRPr>
          </a:p>
          <a:p>
            <a:pPr indent="-317500" lvl="0" marL="457200" rtl="0" algn="l">
              <a:spcBef>
                <a:spcPts val="0"/>
              </a:spcBef>
              <a:spcAft>
                <a:spcPts val="0"/>
              </a:spcAft>
              <a:buClr>
                <a:schemeClr val="dk1"/>
              </a:buClr>
              <a:buSzPts val="1400"/>
              <a:buFont typeface="Comfortaa"/>
              <a:buChar char="➢"/>
            </a:pPr>
            <a:r>
              <a:rPr lang="en-GB">
                <a:solidFill>
                  <a:schemeClr val="dk1"/>
                </a:solidFill>
                <a:latin typeface="Comfortaa"/>
                <a:ea typeface="Comfortaa"/>
                <a:cs typeface="Comfortaa"/>
                <a:sym typeface="Comfortaa"/>
              </a:rPr>
              <a:t>To leave their mark on the world</a:t>
            </a:r>
            <a:endParaRPr>
              <a:solidFill>
                <a:schemeClr val="dk1"/>
              </a:solidFill>
              <a:latin typeface="Comfortaa"/>
              <a:ea typeface="Comfortaa"/>
              <a:cs typeface="Comfortaa"/>
              <a:sym typeface="Comfortaa"/>
            </a:endParaRPr>
          </a:p>
          <a:p>
            <a:pPr indent="-317500" lvl="0" marL="457200" rtl="0" algn="l">
              <a:spcBef>
                <a:spcPts val="0"/>
              </a:spcBef>
              <a:spcAft>
                <a:spcPts val="0"/>
              </a:spcAft>
              <a:buClr>
                <a:schemeClr val="dk1"/>
              </a:buClr>
              <a:buSzPts val="1400"/>
              <a:buFont typeface="Comfortaa"/>
              <a:buChar char="➢"/>
            </a:pPr>
            <a:r>
              <a:rPr lang="en-GB">
                <a:solidFill>
                  <a:schemeClr val="dk1"/>
                </a:solidFill>
                <a:latin typeface="Comfortaa"/>
                <a:ea typeface="Comfortaa"/>
                <a:cs typeface="Comfortaa"/>
                <a:sym typeface="Comfortaa"/>
              </a:rPr>
              <a:t>To have good health</a:t>
            </a:r>
            <a:endParaRPr>
              <a:solidFill>
                <a:schemeClr val="dk1"/>
              </a:solidFill>
              <a:latin typeface="Comfortaa"/>
              <a:ea typeface="Comfortaa"/>
              <a:cs typeface="Comfortaa"/>
              <a:sym typeface="Comfortaa"/>
            </a:endParaRPr>
          </a:p>
          <a:p>
            <a:pPr indent="0" lvl="0" marL="457200" rtl="0" algn="l">
              <a:spcBef>
                <a:spcPts val="0"/>
              </a:spcBef>
              <a:spcAft>
                <a:spcPts val="0"/>
              </a:spcAft>
              <a:buNone/>
            </a:pPr>
            <a:r>
              <a:rPr lang="en-GB" sz="1000">
                <a:solidFill>
                  <a:schemeClr val="dk1"/>
                </a:solidFill>
                <a:latin typeface="Comfortaa"/>
                <a:ea typeface="Comfortaa"/>
                <a:cs typeface="Comfortaa"/>
                <a:sym typeface="Comfortaa"/>
              </a:rPr>
              <a:t>                               </a:t>
            </a:r>
            <a:r>
              <a:rPr lang="en-GB" sz="800">
                <a:solidFill>
                  <a:schemeClr val="dk1"/>
                </a:solidFill>
                <a:latin typeface="Comfortaa"/>
                <a:ea typeface="Comfortaa"/>
                <a:cs typeface="Comfortaa"/>
                <a:sym typeface="Comfortaa"/>
              </a:rPr>
              <a:t>(Census, 2021)</a:t>
            </a:r>
            <a:endParaRPr sz="800">
              <a:solidFill>
                <a:schemeClr val="dk1"/>
              </a:solidFill>
              <a:latin typeface="Comfortaa"/>
              <a:ea typeface="Comfortaa"/>
              <a:cs typeface="Comfortaa"/>
              <a:sym typeface="Comfortaa"/>
            </a:endParaRPr>
          </a:p>
        </p:txBody>
      </p:sp>
      <p:pic>
        <p:nvPicPr>
          <p:cNvPr id="167" name="Google Shape;167;p24"/>
          <p:cNvPicPr preferRelativeResize="0"/>
          <p:nvPr/>
        </p:nvPicPr>
        <p:blipFill>
          <a:blip r:embed="rId3">
            <a:alphaModFix/>
          </a:blip>
          <a:stretch>
            <a:fillRect/>
          </a:stretch>
        </p:blipFill>
        <p:spPr>
          <a:xfrm>
            <a:off x="3025070" y="2494275"/>
            <a:ext cx="2522575" cy="1682524"/>
          </a:xfrm>
          <a:prstGeom prst="rect">
            <a:avLst/>
          </a:prstGeom>
          <a:noFill/>
          <a:ln>
            <a:noFill/>
          </a:ln>
        </p:spPr>
      </p:pic>
    </p:spTree>
  </p:cSld>
  <p:clrMapOvr>
    <a:masterClrMapping/>
  </p:clrMapOvr>
</p:sld>
</file>

<file path=ppt/slides/slide13.xml><?xml version="1.0" encoding="utf-8"?>
<p:sld xmlns:a="http://schemas.openxmlformats.org/drawingml/2006/main" xmlns:r="http://schemas.openxmlformats.org/officeDocument/2006/relationships" xmlns:mc="http://schemas.openxmlformats.org/markup-compatibility/2006" xmlns:mv="urn:schemas-microsoft-com:mac:vml" xmlns:p="http://schemas.openxmlformats.org/presentationml/2006/main" xmlns:c="http://schemas.openxmlformats.org/drawingml/2006/chart" xmlns:dgm="http://schemas.openxmlformats.org/drawingml/2006/diagram" xmlns:o="urn:schemas-microsoft-com:office:office" xmlns:v="urn:schemas-microsoft-com:vml" xmlns:pvml="urn:schemas-microsoft-com:office:powerpoint" xmlns:com="http://schemas.openxmlformats.org/drawingml/2006/compatibility" xmlns:p14="http://schemas.microsoft.com/office/powerpoint/2010/main" xmlns:p15="http://schemas.microsoft.com/office/powerpoint/2012/main" xmlns:ahyp="http://schemas.microsoft.com/office/drawing/2018/hyperlinkcolor">
  <p:cSld>
    <p:spTree>
      <p:nvGrpSpPr>
        <p:cNvPr id="171" name="Shape 171"/>
        <p:cNvGrpSpPr/>
        <p:nvPr/>
      </p:nvGrpSpPr>
      <p:grpSpPr>
        <a:xfrm>
          <a:off x="0" y="0"/>
          <a:ext cx="0" cy="0"/>
          <a:chOff x="0" y="0"/>
          <a:chExt cx="0" cy="0"/>
        </a:xfrm>
      </p:grpSpPr>
      <p:sp>
        <p:nvSpPr>
          <p:cNvPr id="172" name="Google Shape;172;p25"/>
          <p:cNvSpPr/>
          <p:nvPr/>
        </p:nvSpPr>
        <p:spPr>
          <a:xfrm>
            <a:off x="44275" y="50925"/>
            <a:ext cx="8958677" cy="930550"/>
          </a:xfrm>
          <a:prstGeom prst="rect">
            <a:avLst/>
          </a:prstGeom>
        </p:spPr>
        <p:txBody>
          <a:bodyPr>
            <a:prstTxWarp prst="textPlain"/>
          </a:bodyPr>
          <a:lstStyle/>
          <a:p>
            <a:pPr lvl="0" algn="ctr"/>
            <a:r>
              <a:rPr b="0" i="0">
                <a:ln cap="flat" cmpd="sng" w="9525">
                  <a:solidFill>
                    <a:schemeClr val="dk2"/>
                  </a:solidFill>
                  <a:prstDash val="solid"/>
                  <a:round/>
                  <a:headEnd len="sm" w="sm" type="none"/>
                  <a:tailEnd len="sm" w="sm" type="none"/>
                </a:ln>
                <a:solidFill>
                  <a:srgbClr val="A64D79"/>
                </a:solidFill>
                <a:latin typeface="Comfortaa"/>
              </a:rPr>
              <a:t>How can we change societies perception</a:t>
            </a:r>
            <a:br>
              <a:rPr b="0" i="0">
                <a:ln cap="flat" cmpd="sng" w="9525">
                  <a:solidFill>
                    <a:schemeClr val="dk2"/>
                  </a:solidFill>
                  <a:prstDash val="solid"/>
                  <a:round/>
                  <a:headEnd len="sm" w="sm" type="none"/>
                  <a:tailEnd len="sm" w="sm" type="none"/>
                </a:ln>
                <a:solidFill>
                  <a:srgbClr val="A64D79"/>
                </a:solidFill>
                <a:latin typeface="Comfortaa"/>
              </a:rPr>
            </a:br>
            <a:r>
              <a:rPr b="0" i="0">
                <a:ln cap="flat" cmpd="sng" w="9525">
                  <a:solidFill>
                    <a:schemeClr val="dk2"/>
                  </a:solidFill>
                  <a:prstDash val="solid"/>
                  <a:round/>
                  <a:headEnd len="sm" w="sm" type="none"/>
                  <a:tailEnd len="sm" w="sm" type="none"/>
                </a:ln>
                <a:solidFill>
                  <a:srgbClr val="A64D79"/>
                </a:solidFill>
                <a:latin typeface="Comfortaa"/>
              </a:rPr>
              <a:t>of aging and older people?</a:t>
            </a:r>
          </a:p>
        </p:txBody>
      </p:sp>
      <p:sp>
        <p:nvSpPr>
          <p:cNvPr id="173" name="Google Shape;173;p25"/>
          <p:cNvSpPr txBox="1"/>
          <p:nvPr/>
        </p:nvSpPr>
        <p:spPr>
          <a:xfrm>
            <a:off x="546125" y="1287113"/>
            <a:ext cx="3649500" cy="1477500"/>
          </a:xfrm>
          <a:prstGeom prst="rect">
            <a:avLst/>
          </a:prstGeom>
          <a:noFill/>
          <a:ln>
            <a:noFill/>
          </a:ln>
        </p:spPr>
        <p:txBody>
          <a:bodyPr anchorCtr="0" anchor="t" bIns="91425" lIns="91425" spcFirstLastPara="1" rIns="91425" wrap="square" tIns="91425">
            <a:spAutoFit/>
          </a:bodyPr>
          <a:lstStyle/>
          <a:p>
            <a:pPr indent="-317500" lvl="0" marL="457200" rtl="0" algn="l">
              <a:spcBef>
                <a:spcPts val="0"/>
              </a:spcBef>
              <a:spcAft>
                <a:spcPts val="0"/>
              </a:spcAft>
              <a:buSzPts val="1400"/>
              <a:buFont typeface="Comfortaa"/>
              <a:buChar char="➢"/>
            </a:pPr>
            <a:r>
              <a:rPr lang="en-GB">
                <a:latin typeface="Comfortaa"/>
                <a:ea typeface="Comfortaa"/>
                <a:cs typeface="Comfortaa"/>
                <a:sym typeface="Comfortaa"/>
              </a:rPr>
              <a:t>Education</a:t>
            </a:r>
            <a:endParaRPr>
              <a:latin typeface="Comfortaa"/>
              <a:ea typeface="Comfortaa"/>
              <a:cs typeface="Comfortaa"/>
              <a:sym typeface="Comfortaa"/>
            </a:endParaRPr>
          </a:p>
          <a:p>
            <a:pPr indent="-317500" lvl="0" marL="457200" rtl="0" algn="l">
              <a:spcBef>
                <a:spcPts val="0"/>
              </a:spcBef>
              <a:spcAft>
                <a:spcPts val="0"/>
              </a:spcAft>
              <a:buSzPts val="1400"/>
              <a:buFont typeface="Comfortaa"/>
              <a:buChar char="➢"/>
            </a:pPr>
            <a:r>
              <a:rPr lang="en-GB">
                <a:latin typeface="Comfortaa"/>
                <a:ea typeface="Comfortaa"/>
                <a:cs typeface="Comfortaa"/>
                <a:sym typeface="Comfortaa"/>
              </a:rPr>
              <a:t>Interaction</a:t>
            </a:r>
            <a:endParaRPr>
              <a:latin typeface="Comfortaa"/>
              <a:ea typeface="Comfortaa"/>
              <a:cs typeface="Comfortaa"/>
              <a:sym typeface="Comfortaa"/>
            </a:endParaRPr>
          </a:p>
          <a:p>
            <a:pPr indent="-317500" lvl="0" marL="457200" rtl="0" algn="l">
              <a:spcBef>
                <a:spcPts val="0"/>
              </a:spcBef>
              <a:spcAft>
                <a:spcPts val="0"/>
              </a:spcAft>
              <a:buSzPts val="1400"/>
              <a:buFont typeface="Comfortaa"/>
              <a:buChar char="➢"/>
            </a:pPr>
            <a:r>
              <a:rPr lang="en-GB">
                <a:latin typeface="Comfortaa"/>
                <a:ea typeface="Comfortaa"/>
                <a:cs typeface="Comfortaa"/>
                <a:sym typeface="Comfortaa"/>
              </a:rPr>
              <a:t>Positive experiences</a:t>
            </a:r>
            <a:endParaRPr>
              <a:latin typeface="Comfortaa"/>
              <a:ea typeface="Comfortaa"/>
              <a:cs typeface="Comfortaa"/>
              <a:sym typeface="Comfortaa"/>
            </a:endParaRPr>
          </a:p>
          <a:p>
            <a:pPr indent="-317500" lvl="0" marL="457200" rtl="0" algn="l">
              <a:spcBef>
                <a:spcPts val="0"/>
              </a:spcBef>
              <a:spcAft>
                <a:spcPts val="0"/>
              </a:spcAft>
              <a:buClr>
                <a:schemeClr val="dk1"/>
              </a:buClr>
              <a:buSzPts val="1400"/>
              <a:buFont typeface="Comfortaa"/>
              <a:buChar char="➢"/>
            </a:pPr>
            <a:r>
              <a:rPr lang="en-GB">
                <a:solidFill>
                  <a:schemeClr val="dk1"/>
                </a:solidFill>
                <a:latin typeface="Comfortaa"/>
                <a:ea typeface="Comfortaa"/>
                <a:cs typeface="Comfortaa"/>
                <a:sym typeface="Comfortaa"/>
              </a:rPr>
              <a:t>Making conversations about ageing normal</a:t>
            </a:r>
            <a:endParaRPr>
              <a:latin typeface="Comfortaa"/>
              <a:ea typeface="Comfortaa"/>
              <a:cs typeface="Comfortaa"/>
              <a:sym typeface="Comfortaa"/>
            </a:endParaRPr>
          </a:p>
          <a:p>
            <a:pPr indent="0" lvl="0" marL="0" rtl="0" algn="l">
              <a:spcBef>
                <a:spcPts val="0"/>
              </a:spcBef>
              <a:spcAft>
                <a:spcPts val="0"/>
              </a:spcAft>
              <a:buNone/>
            </a:pPr>
            <a:r>
              <a:t/>
            </a:r>
            <a:endParaRPr/>
          </a:p>
        </p:txBody>
      </p:sp>
      <p:pic>
        <p:nvPicPr>
          <p:cNvPr id="174" name="Google Shape;174;p25"/>
          <p:cNvPicPr preferRelativeResize="0"/>
          <p:nvPr/>
        </p:nvPicPr>
        <p:blipFill>
          <a:blip r:embed="rId3">
            <a:alphaModFix/>
          </a:blip>
          <a:stretch>
            <a:fillRect/>
          </a:stretch>
        </p:blipFill>
        <p:spPr>
          <a:xfrm>
            <a:off x="4702151" y="1205788"/>
            <a:ext cx="2619375" cy="1743075"/>
          </a:xfrm>
          <a:prstGeom prst="rect">
            <a:avLst/>
          </a:prstGeom>
          <a:noFill/>
          <a:ln>
            <a:noFill/>
          </a:ln>
        </p:spPr>
      </p:pic>
      <p:pic>
        <p:nvPicPr>
          <p:cNvPr id="175" name="Google Shape;175;p25"/>
          <p:cNvPicPr preferRelativeResize="0"/>
          <p:nvPr/>
        </p:nvPicPr>
        <p:blipFill>
          <a:blip r:embed="rId4">
            <a:alphaModFix/>
          </a:blip>
          <a:stretch>
            <a:fillRect/>
          </a:stretch>
        </p:blipFill>
        <p:spPr>
          <a:xfrm>
            <a:off x="454925" y="2838425"/>
            <a:ext cx="2415650" cy="1825775"/>
          </a:xfrm>
          <a:prstGeom prst="rect">
            <a:avLst/>
          </a:prstGeom>
          <a:noFill/>
          <a:ln>
            <a:noFill/>
          </a:ln>
        </p:spPr>
      </p:pic>
      <p:sp>
        <p:nvSpPr>
          <p:cNvPr id="176" name="Google Shape;176;p25"/>
          <p:cNvSpPr txBox="1"/>
          <p:nvPr/>
        </p:nvSpPr>
        <p:spPr>
          <a:xfrm>
            <a:off x="4014450" y="3173175"/>
            <a:ext cx="3881700" cy="400200"/>
          </a:xfrm>
          <a:prstGeom prst="rect">
            <a:avLst/>
          </a:prstGeom>
          <a:noFill/>
          <a:ln>
            <a:noFill/>
          </a:ln>
        </p:spPr>
        <p:txBody>
          <a:bodyPr anchorCtr="0" anchor="t" bIns="91425" lIns="91425" spcFirstLastPara="1" rIns="91425" wrap="square" tIns="91425">
            <a:spAutoFit/>
          </a:bodyPr>
          <a:lstStyle/>
          <a:p>
            <a:pPr indent="0" lvl="0" marL="457200" rtl="0" algn="l">
              <a:spcBef>
                <a:spcPts val="0"/>
              </a:spcBef>
              <a:spcAft>
                <a:spcPts val="0"/>
              </a:spcAft>
              <a:buNone/>
            </a:pPr>
            <a:r>
              <a:t/>
            </a:r>
            <a:endParaRPr>
              <a:latin typeface="Acme"/>
              <a:ea typeface="Acme"/>
              <a:cs typeface="Acme"/>
              <a:sym typeface="Acme"/>
            </a:endParaRPr>
          </a:p>
        </p:txBody>
      </p:sp>
      <p:sp>
        <p:nvSpPr>
          <p:cNvPr id="177" name="Google Shape;177;p25"/>
          <p:cNvSpPr/>
          <p:nvPr/>
        </p:nvSpPr>
        <p:spPr>
          <a:xfrm>
            <a:off x="3032375" y="3070249"/>
            <a:ext cx="5958916" cy="503126"/>
          </a:xfrm>
          <a:prstGeom prst="rect">
            <a:avLst/>
          </a:prstGeom>
        </p:spPr>
        <p:txBody>
          <a:bodyPr>
            <a:prstTxWarp prst="textPlain"/>
          </a:bodyPr>
          <a:lstStyle/>
          <a:p>
            <a:pPr lvl="0" algn="ctr"/>
            <a:r>
              <a:rPr b="0" i="0">
                <a:ln cap="flat" cmpd="sng" w="9525">
                  <a:solidFill>
                    <a:schemeClr val="dk2"/>
                  </a:solidFill>
                  <a:prstDash val="solid"/>
                  <a:round/>
                  <a:headEnd len="sm" w="sm" type="none"/>
                  <a:tailEnd len="sm" w="sm" type="none"/>
                </a:ln>
                <a:solidFill>
                  <a:srgbClr val="A64D79"/>
                </a:solidFill>
                <a:latin typeface="Comfortaa"/>
              </a:rPr>
              <a:t>Benefits of positive attitudes</a:t>
            </a:r>
          </a:p>
        </p:txBody>
      </p:sp>
      <p:sp>
        <p:nvSpPr>
          <p:cNvPr id="178" name="Google Shape;178;p25"/>
          <p:cNvSpPr txBox="1"/>
          <p:nvPr/>
        </p:nvSpPr>
        <p:spPr>
          <a:xfrm>
            <a:off x="4258050" y="3506950"/>
            <a:ext cx="3394500" cy="1693200"/>
          </a:xfrm>
          <a:prstGeom prst="rect">
            <a:avLst/>
          </a:prstGeom>
          <a:noFill/>
          <a:ln>
            <a:noFill/>
          </a:ln>
        </p:spPr>
        <p:txBody>
          <a:bodyPr anchorCtr="0" anchor="t" bIns="91425" lIns="91425" spcFirstLastPara="1" rIns="91425" wrap="square" tIns="91425">
            <a:spAutoFit/>
          </a:bodyPr>
          <a:lstStyle/>
          <a:p>
            <a:pPr indent="-317500" lvl="0" marL="457200" rtl="0" algn="l">
              <a:spcBef>
                <a:spcPts val="0"/>
              </a:spcBef>
              <a:spcAft>
                <a:spcPts val="0"/>
              </a:spcAft>
              <a:buSzPts val="1400"/>
              <a:buFont typeface="Comfortaa"/>
              <a:buChar char="➢"/>
            </a:pPr>
            <a:r>
              <a:rPr lang="en-GB">
                <a:latin typeface="Comfortaa"/>
                <a:ea typeface="Comfortaa"/>
                <a:cs typeface="Comfortaa"/>
                <a:sym typeface="Comfortaa"/>
              </a:rPr>
              <a:t>Lowers risk of social isolation</a:t>
            </a:r>
            <a:endParaRPr>
              <a:latin typeface="Comfortaa"/>
              <a:ea typeface="Comfortaa"/>
              <a:cs typeface="Comfortaa"/>
              <a:sym typeface="Comfortaa"/>
            </a:endParaRPr>
          </a:p>
          <a:p>
            <a:pPr indent="-317500" lvl="0" marL="457200" rtl="0" algn="l">
              <a:spcBef>
                <a:spcPts val="0"/>
              </a:spcBef>
              <a:spcAft>
                <a:spcPts val="0"/>
              </a:spcAft>
              <a:buSzPts val="1400"/>
              <a:buFont typeface="Comfortaa"/>
              <a:buChar char="➢"/>
            </a:pPr>
            <a:r>
              <a:rPr lang="en-GB">
                <a:latin typeface="Comfortaa"/>
                <a:ea typeface="Comfortaa"/>
                <a:cs typeface="Comfortaa"/>
                <a:sym typeface="Comfortaa"/>
              </a:rPr>
              <a:t>Lowers risk of depression</a:t>
            </a:r>
            <a:endParaRPr>
              <a:latin typeface="Comfortaa"/>
              <a:ea typeface="Comfortaa"/>
              <a:cs typeface="Comfortaa"/>
              <a:sym typeface="Comfortaa"/>
            </a:endParaRPr>
          </a:p>
          <a:p>
            <a:pPr indent="-317500" lvl="0" marL="457200" rtl="0" algn="l">
              <a:spcBef>
                <a:spcPts val="0"/>
              </a:spcBef>
              <a:spcAft>
                <a:spcPts val="0"/>
              </a:spcAft>
              <a:buSzPts val="1400"/>
              <a:buFont typeface="Comfortaa"/>
              <a:buChar char="➢"/>
            </a:pPr>
            <a:r>
              <a:rPr lang="en-GB">
                <a:latin typeface="Comfortaa"/>
                <a:ea typeface="Comfortaa"/>
                <a:cs typeface="Comfortaa"/>
                <a:sym typeface="Comfortaa"/>
              </a:rPr>
              <a:t>Has physical health benefits</a:t>
            </a:r>
            <a:endParaRPr>
              <a:latin typeface="Comfortaa"/>
              <a:ea typeface="Comfortaa"/>
              <a:cs typeface="Comfortaa"/>
              <a:sym typeface="Comfortaa"/>
            </a:endParaRPr>
          </a:p>
          <a:p>
            <a:pPr indent="-317500" lvl="0" marL="457200" rtl="0" algn="l">
              <a:spcBef>
                <a:spcPts val="0"/>
              </a:spcBef>
              <a:spcAft>
                <a:spcPts val="0"/>
              </a:spcAft>
              <a:buSzPts val="1400"/>
              <a:buFont typeface="Comfortaa"/>
              <a:buChar char="➢"/>
            </a:pPr>
            <a:r>
              <a:rPr lang="en-GB">
                <a:latin typeface="Comfortaa"/>
                <a:ea typeface="Comfortaa"/>
                <a:cs typeface="Comfortaa"/>
                <a:sym typeface="Comfortaa"/>
              </a:rPr>
              <a:t>More support</a:t>
            </a:r>
            <a:endParaRPr>
              <a:latin typeface="Comfortaa"/>
              <a:ea typeface="Comfortaa"/>
              <a:cs typeface="Comfortaa"/>
              <a:sym typeface="Comfortaa"/>
            </a:endParaRPr>
          </a:p>
          <a:p>
            <a:pPr indent="-317500" lvl="0" marL="457200" rtl="0" algn="l">
              <a:spcBef>
                <a:spcPts val="0"/>
              </a:spcBef>
              <a:spcAft>
                <a:spcPts val="0"/>
              </a:spcAft>
              <a:buSzPts val="1400"/>
              <a:buFont typeface="Comfortaa"/>
              <a:buChar char="➢"/>
            </a:pPr>
            <a:r>
              <a:rPr lang="en-GB">
                <a:latin typeface="Comfortaa"/>
                <a:ea typeface="Comfortaa"/>
                <a:cs typeface="Comfortaa"/>
                <a:sym typeface="Comfortaa"/>
              </a:rPr>
              <a:t>Keep individuals active in their communities</a:t>
            </a:r>
            <a:endParaRPr>
              <a:latin typeface="Comfortaa"/>
              <a:ea typeface="Comfortaa"/>
              <a:cs typeface="Comfortaa"/>
              <a:sym typeface="Comfortaa"/>
            </a:endParaRPr>
          </a:p>
          <a:p>
            <a:pPr indent="0" lvl="0" marL="0" rtl="0" algn="l">
              <a:spcBef>
                <a:spcPts val="0"/>
              </a:spcBef>
              <a:spcAft>
                <a:spcPts val="0"/>
              </a:spcAft>
              <a:buNone/>
            </a:pPr>
            <a:r>
              <a:rPr lang="en-GB">
                <a:latin typeface="Comfortaa"/>
                <a:ea typeface="Comfortaa"/>
                <a:cs typeface="Comfortaa"/>
                <a:sym typeface="Comfortaa"/>
              </a:rPr>
              <a:t>                                       </a:t>
            </a:r>
            <a:r>
              <a:rPr lang="en-GB" sz="800">
                <a:latin typeface="Comfortaa"/>
                <a:ea typeface="Comfortaa"/>
                <a:cs typeface="Comfortaa"/>
                <a:sym typeface="Comfortaa"/>
              </a:rPr>
              <a:t>(BMC Geriatrics, 2022)</a:t>
            </a:r>
            <a:endParaRPr sz="800">
              <a:latin typeface="Comfortaa"/>
              <a:ea typeface="Comfortaa"/>
              <a:cs typeface="Comfortaa"/>
              <a:sym typeface="Comfortaa"/>
            </a:endParaRPr>
          </a:p>
        </p:txBody>
      </p:sp>
    </p:spTree>
  </p:cSld>
  <p:clrMapOvr>
    <a:masterClrMapping/>
  </p:clrMapOvr>
</p:sld>
</file>

<file path=ppt/slides/slide14.xml><?xml version="1.0" encoding="utf-8"?>
<p:sld xmlns:a="http://schemas.openxmlformats.org/drawingml/2006/main" xmlns:r="http://schemas.openxmlformats.org/officeDocument/2006/relationships" xmlns:mc="http://schemas.openxmlformats.org/markup-compatibility/2006" xmlns:mv="urn:schemas-microsoft-com:mac:vml" xmlns:p="http://schemas.openxmlformats.org/presentationml/2006/main" xmlns:c="http://schemas.openxmlformats.org/drawingml/2006/chart" xmlns:dgm="http://schemas.openxmlformats.org/drawingml/2006/diagram" xmlns:o="urn:schemas-microsoft-com:office:office" xmlns:v="urn:schemas-microsoft-com:vml" xmlns:pvml="urn:schemas-microsoft-com:office:powerpoint" xmlns:com="http://schemas.openxmlformats.org/drawingml/2006/compatibility" xmlns:p14="http://schemas.microsoft.com/office/powerpoint/2010/main" xmlns:p15="http://schemas.microsoft.com/office/powerpoint/2012/main" xmlns:ahyp="http://schemas.microsoft.com/office/drawing/2018/hyperlinkcolor">
  <p:cSld>
    <p:spTree>
      <p:nvGrpSpPr>
        <p:cNvPr id="182" name="Shape 182"/>
        <p:cNvGrpSpPr/>
        <p:nvPr/>
      </p:nvGrpSpPr>
      <p:grpSpPr>
        <a:xfrm>
          <a:off x="0" y="0"/>
          <a:ext cx="0" cy="0"/>
          <a:chOff x="0" y="0"/>
          <a:chExt cx="0" cy="0"/>
        </a:xfrm>
      </p:grpSpPr>
      <p:sp>
        <p:nvSpPr>
          <p:cNvPr id="183" name="Google Shape;183;p26"/>
          <p:cNvSpPr/>
          <p:nvPr/>
        </p:nvSpPr>
        <p:spPr>
          <a:xfrm>
            <a:off x="701050" y="72750"/>
            <a:ext cx="7377250" cy="1063698"/>
          </a:xfrm>
          <a:prstGeom prst="rect">
            <a:avLst/>
          </a:prstGeom>
        </p:spPr>
        <p:txBody>
          <a:bodyPr>
            <a:prstTxWarp prst="textPlain"/>
          </a:bodyPr>
          <a:lstStyle/>
          <a:p>
            <a:pPr lvl="0" algn="ctr"/>
            <a:r>
              <a:rPr b="0" i="0">
                <a:ln cap="flat" cmpd="sng" w="9525">
                  <a:solidFill>
                    <a:schemeClr val="dk2"/>
                  </a:solidFill>
                  <a:prstDash val="solid"/>
                  <a:round/>
                  <a:headEnd len="sm" w="sm" type="none"/>
                  <a:tailEnd len="sm" w="sm" type="none"/>
                </a:ln>
                <a:solidFill>
                  <a:srgbClr val="A64D79"/>
                </a:solidFill>
                <a:latin typeface="Comfortaa"/>
              </a:rPr>
              <a:t>Policy initiatives for including </a:t>
            </a:r>
            <a:br>
              <a:rPr b="0" i="0">
                <a:ln cap="flat" cmpd="sng" w="9525">
                  <a:solidFill>
                    <a:schemeClr val="dk2"/>
                  </a:solidFill>
                  <a:prstDash val="solid"/>
                  <a:round/>
                  <a:headEnd len="sm" w="sm" type="none"/>
                  <a:tailEnd len="sm" w="sm" type="none"/>
                </a:ln>
                <a:solidFill>
                  <a:srgbClr val="A64D79"/>
                </a:solidFill>
                <a:latin typeface="Comfortaa"/>
              </a:rPr>
            </a:br>
            <a:r>
              <a:rPr b="0" i="0">
                <a:ln cap="flat" cmpd="sng" w="9525">
                  <a:solidFill>
                    <a:schemeClr val="dk2"/>
                  </a:solidFill>
                  <a:prstDash val="solid"/>
                  <a:round/>
                  <a:headEnd len="sm" w="sm" type="none"/>
                  <a:tailEnd len="sm" w="sm" type="none"/>
                </a:ln>
                <a:solidFill>
                  <a:srgbClr val="A64D79"/>
                </a:solidFill>
                <a:latin typeface="Comfortaa"/>
              </a:rPr>
              <a:t>ageing population in society</a:t>
            </a:r>
          </a:p>
        </p:txBody>
      </p:sp>
      <p:sp>
        <p:nvSpPr>
          <p:cNvPr id="184" name="Google Shape;184;p26"/>
          <p:cNvSpPr txBox="1"/>
          <p:nvPr/>
        </p:nvSpPr>
        <p:spPr>
          <a:xfrm>
            <a:off x="1146700" y="1200300"/>
            <a:ext cx="1020000" cy="492600"/>
          </a:xfrm>
          <a:prstGeom prst="rect">
            <a:avLst/>
          </a:prstGeom>
          <a:noFill/>
          <a:ln>
            <a:noFill/>
          </a:ln>
        </p:spPr>
        <p:txBody>
          <a:bodyPr anchorCtr="0" anchor="t" bIns="91425" lIns="91425" spcFirstLastPara="1" rIns="91425" wrap="square" tIns="91425">
            <a:spAutoFit/>
          </a:bodyPr>
          <a:lstStyle/>
          <a:p>
            <a:pPr indent="0" lvl="0" marL="0" rtl="0" algn="l">
              <a:spcBef>
                <a:spcPts val="0"/>
              </a:spcBef>
              <a:spcAft>
                <a:spcPts val="0"/>
              </a:spcAft>
              <a:buNone/>
            </a:pPr>
            <a:r>
              <a:rPr lang="en-GB" sz="2000">
                <a:latin typeface="Acme"/>
                <a:ea typeface="Acme"/>
                <a:cs typeface="Acme"/>
                <a:sym typeface="Acme"/>
              </a:rPr>
              <a:t>Wales</a:t>
            </a:r>
            <a:endParaRPr sz="2000">
              <a:latin typeface="Acme"/>
              <a:ea typeface="Acme"/>
              <a:cs typeface="Acme"/>
              <a:sym typeface="Acme"/>
            </a:endParaRPr>
          </a:p>
        </p:txBody>
      </p:sp>
      <p:sp>
        <p:nvSpPr>
          <p:cNvPr id="185" name="Google Shape;185;p26"/>
          <p:cNvSpPr txBox="1"/>
          <p:nvPr/>
        </p:nvSpPr>
        <p:spPr>
          <a:xfrm>
            <a:off x="258275" y="2914900"/>
            <a:ext cx="2893800" cy="2016300"/>
          </a:xfrm>
          <a:prstGeom prst="rect">
            <a:avLst/>
          </a:prstGeom>
          <a:noFill/>
          <a:ln>
            <a:noFill/>
          </a:ln>
        </p:spPr>
        <p:txBody>
          <a:bodyPr anchorCtr="0" anchor="t" bIns="91425" lIns="91425" spcFirstLastPara="1" rIns="91425" wrap="square" tIns="91425">
            <a:spAutoFit/>
          </a:bodyPr>
          <a:lstStyle/>
          <a:p>
            <a:pPr indent="-311150" lvl="0" marL="457200" rtl="0" algn="l">
              <a:spcBef>
                <a:spcPts val="0"/>
              </a:spcBef>
              <a:spcAft>
                <a:spcPts val="0"/>
              </a:spcAft>
              <a:buSzPts val="1300"/>
              <a:buFont typeface="Comfortaa"/>
              <a:buChar char="➢"/>
            </a:pPr>
            <a:r>
              <a:rPr lang="en-GB" sz="1300">
                <a:latin typeface="Comfortaa"/>
                <a:ea typeface="Comfortaa"/>
                <a:cs typeface="Comfortaa"/>
                <a:sym typeface="Comfortaa"/>
              </a:rPr>
              <a:t>Strategy for older people (2003- 2013, phase 1&amp;2)</a:t>
            </a:r>
            <a:endParaRPr sz="1300">
              <a:latin typeface="Comfortaa"/>
              <a:ea typeface="Comfortaa"/>
              <a:cs typeface="Comfortaa"/>
              <a:sym typeface="Comfortaa"/>
            </a:endParaRPr>
          </a:p>
          <a:p>
            <a:pPr indent="-311150" lvl="0" marL="457200" rtl="0" algn="l">
              <a:spcBef>
                <a:spcPts val="0"/>
              </a:spcBef>
              <a:spcAft>
                <a:spcPts val="0"/>
              </a:spcAft>
              <a:buSzPts val="1300"/>
              <a:buFont typeface="Comfortaa"/>
              <a:buChar char="➢"/>
            </a:pPr>
            <a:r>
              <a:rPr lang="en-GB" sz="1300">
                <a:latin typeface="Comfortaa"/>
                <a:ea typeface="Comfortaa"/>
                <a:cs typeface="Comfortaa"/>
                <a:sym typeface="Comfortaa"/>
              </a:rPr>
              <a:t>Strategy for older people in wales (2013-2023 phase 3)</a:t>
            </a:r>
            <a:endParaRPr sz="1300">
              <a:latin typeface="Comfortaa"/>
              <a:ea typeface="Comfortaa"/>
              <a:cs typeface="Comfortaa"/>
              <a:sym typeface="Comfortaa"/>
            </a:endParaRPr>
          </a:p>
          <a:p>
            <a:pPr indent="-311150" lvl="0" marL="457200" rtl="0" algn="l">
              <a:spcBef>
                <a:spcPts val="0"/>
              </a:spcBef>
              <a:spcAft>
                <a:spcPts val="0"/>
              </a:spcAft>
              <a:buSzPts val="1300"/>
              <a:buFont typeface="Comfortaa"/>
              <a:buChar char="➢"/>
            </a:pPr>
            <a:r>
              <a:rPr lang="en-GB" sz="1300">
                <a:latin typeface="Comfortaa"/>
                <a:ea typeface="Comfortaa"/>
                <a:cs typeface="Comfortaa"/>
                <a:sym typeface="Comfortaa"/>
              </a:rPr>
              <a:t>Age friendly Wales</a:t>
            </a:r>
            <a:endParaRPr sz="1300">
              <a:latin typeface="Comfortaa"/>
              <a:ea typeface="Comfortaa"/>
              <a:cs typeface="Comfortaa"/>
              <a:sym typeface="Comfortaa"/>
            </a:endParaRPr>
          </a:p>
          <a:p>
            <a:pPr indent="-311150" lvl="0" marL="457200" rtl="0" algn="l">
              <a:spcBef>
                <a:spcPts val="0"/>
              </a:spcBef>
              <a:spcAft>
                <a:spcPts val="0"/>
              </a:spcAft>
              <a:buSzPts val="1300"/>
              <a:buFont typeface="Comfortaa"/>
              <a:buChar char="➢"/>
            </a:pPr>
            <a:r>
              <a:rPr lang="en-GB" sz="1300">
                <a:latin typeface="Comfortaa"/>
                <a:ea typeface="Comfortaa"/>
                <a:cs typeface="Comfortaa"/>
                <a:sym typeface="Comfortaa"/>
              </a:rPr>
              <a:t>Disability: The right to independent living</a:t>
            </a:r>
            <a:endParaRPr sz="1300">
              <a:latin typeface="Comfortaa"/>
              <a:ea typeface="Comfortaa"/>
              <a:cs typeface="Comfortaa"/>
              <a:sym typeface="Comfortaa"/>
            </a:endParaRPr>
          </a:p>
          <a:p>
            <a:pPr indent="0" lvl="0" marL="457200" rtl="0" algn="l">
              <a:spcBef>
                <a:spcPts val="0"/>
              </a:spcBef>
              <a:spcAft>
                <a:spcPts val="0"/>
              </a:spcAft>
              <a:buNone/>
            </a:pPr>
            <a:r>
              <a:rPr lang="en-GB" sz="1500">
                <a:latin typeface="Acme"/>
                <a:ea typeface="Acme"/>
                <a:cs typeface="Acme"/>
                <a:sym typeface="Acme"/>
              </a:rPr>
              <a:t>                                </a:t>
            </a:r>
            <a:r>
              <a:rPr lang="en-GB" sz="800">
                <a:latin typeface="Acme"/>
                <a:ea typeface="Acme"/>
                <a:cs typeface="Acme"/>
                <a:sym typeface="Acme"/>
              </a:rPr>
              <a:t> (Welsh Government, 2021)</a:t>
            </a:r>
            <a:endParaRPr sz="800">
              <a:latin typeface="Acme"/>
              <a:ea typeface="Acme"/>
              <a:cs typeface="Acme"/>
              <a:sym typeface="Acme"/>
            </a:endParaRPr>
          </a:p>
        </p:txBody>
      </p:sp>
      <p:pic>
        <p:nvPicPr>
          <p:cNvPr id="186" name="Google Shape;186;p26"/>
          <p:cNvPicPr preferRelativeResize="0"/>
          <p:nvPr/>
        </p:nvPicPr>
        <p:blipFill>
          <a:blip r:embed="rId3">
            <a:alphaModFix/>
          </a:blip>
          <a:stretch>
            <a:fillRect/>
          </a:stretch>
        </p:blipFill>
        <p:spPr>
          <a:xfrm>
            <a:off x="611693" y="1567450"/>
            <a:ext cx="1957158" cy="1305027"/>
          </a:xfrm>
          <a:prstGeom prst="rect">
            <a:avLst/>
          </a:prstGeom>
          <a:noFill/>
          <a:ln>
            <a:noFill/>
          </a:ln>
        </p:spPr>
      </p:pic>
      <p:pic>
        <p:nvPicPr>
          <p:cNvPr id="187" name="Google Shape;187;p26"/>
          <p:cNvPicPr preferRelativeResize="0"/>
          <p:nvPr/>
        </p:nvPicPr>
        <p:blipFill rotWithShape="1">
          <a:blip r:embed="rId4">
            <a:alphaModFix/>
          </a:blip>
          <a:srcRect b="11355" l="3308" r="8219" t="3458"/>
          <a:stretch/>
        </p:blipFill>
        <p:spPr>
          <a:xfrm>
            <a:off x="6035800" y="1692900"/>
            <a:ext cx="2042501" cy="1413873"/>
          </a:xfrm>
          <a:prstGeom prst="rect">
            <a:avLst/>
          </a:prstGeom>
          <a:noFill/>
          <a:ln>
            <a:noFill/>
          </a:ln>
        </p:spPr>
      </p:pic>
      <p:sp>
        <p:nvSpPr>
          <p:cNvPr id="188" name="Google Shape;188;p26"/>
          <p:cNvSpPr txBox="1"/>
          <p:nvPr/>
        </p:nvSpPr>
        <p:spPr>
          <a:xfrm>
            <a:off x="6509188" y="1320275"/>
            <a:ext cx="1020000" cy="446400"/>
          </a:xfrm>
          <a:prstGeom prst="rect">
            <a:avLst/>
          </a:prstGeom>
          <a:noFill/>
          <a:ln>
            <a:noFill/>
          </a:ln>
        </p:spPr>
        <p:txBody>
          <a:bodyPr anchorCtr="0" anchor="t" bIns="91425" lIns="91425" spcFirstLastPara="1" rIns="91425" wrap="square" tIns="91425">
            <a:spAutoFit/>
          </a:bodyPr>
          <a:lstStyle/>
          <a:p>
            <a:pPr indent="0" lvl="0" marL="0" rtl="0" algn="l">
              <a:spcBef>
                <a:spcPts val="0"/>
              </a:spcBef>
              <a:spcAft>
                <a:spcPts val="0"/>
              </a:spcAft>
              <a:buNone/>
            </a:pPr>
            <a:r>
              <a:rPr lang="en-GB" sz="1700">
                <a:latin typeface="Acme"/>
                <a:ea typeface="Acme"/>
                <a:cs typeface="Acme"/>
                <a:sym typeface="Acme"/>
              </a:rPr>
              <a:t>England</a:t>
            </a:r>
            <a:endParaRPr sz="1700">
              <a:latin typeface="Acme"/>
              <a:ea typeface="Acme"/>
              <a:cs typeface="Acme"/>
              <a:sym typeface="Acme"/>
            </a:endParaRPr>
          </a:p>
        </p:txBody>
      </p:sp>
      <p:sp>
        <p:nvSpPr>
          <p:cNvPr id="189" name="Google Shape;189;p26"/>
          <p:cNvSpPr txBox="1"/>
          <p:nvPr/>
        </p:nvSpPr>
        <p:spPr>
          <a:xfrm>
            <a:off x="5806000" y="3106775"/>
            <a:ext cx="2619600" cy="1616100"/>
          </a:xfrm>
          <a:prstGeom prst="rect">
            <a:avLst/>
          </a:prstGeom>
          <a:noFill/>
          <a:ln>
            <a:noFill/>
          </a:ln>
        </p:spPr>
        <p:txBody>
          <a:bodyPr anchorCtr="0" anchor="t" bIns="91425" lIns="91425" spcFirstLastPara="1" rIns="91425" wrap="square" tIns="91425">
            <a:spAutoFit/>
          </a:bodyPr>
          <a:lstStyle/>
          <a:p>
            <a:pPr indent="-311150" lvl="0" marL="457200" rtl="0" algn="l">
              <a:spcBef>
                <a:spcPts val="0"/>
              </a:spcBef>
              <a:spcAft>
                <a:spcPts val="0"/>
              </a:spcAft>
              <a:buSzPts val="1300"/>
              <a:buFont typeface="Comfortaa"/>
              <a:buChar char="➢"/>
            </a:pPr>
            <a:r>
              <a:rPr lang="en-GB" sz="1300">
                <a:latin typeface="Comfortaa"/>
                <a:ea typeface="Comfortaa"/>
                <a:cs typeface="Comfortaa"/>
                <a:sym typeface="Comfortaa"/>
              </a:rPr>
              <a:t>Fuller working lives 2014</a:t>
            </a:r>
            <a:endParaRPr sz="1300">
              <a:latin typeface="Comfortaa"/>
              <a:ea typeface="Comfortaa"/>
              <a:cs typeface="Comfortaa"/>
              <a:sym typeface="Comfortaa"/>
            </a:endParaRPr>
          </a:p>
          <a:p>
            <a:pPr indent="-311150" lvl="0" marL="457200" rtl="0" algn="l">
              <a:spcBef>
                <a:spcPts val="0"/>
              </a:spcBef>
              <a:spcAft>
                <a:spcPts val="0"/>
              </a:spcAft>
              <a:buSzPts val="1300"/>
              <a:buFont typeface="Comfortaa"/>
              <a:buChar char="➢"/>
            </a:pPr>
            <a:r>
              <a:rPr lang="en-GB" sz="1300">
                <a:latin typeface="Comfortaa"/>
                <a:ea typeface="Comfortaa"/>
                <a:cs typeface="Comfortaa"/>
                <a:sym typeface="Comfortaa"/>
              </a:rPr>
              <a:t>A new vision for older workers 2015</a:t>
            </a:r>
            <a:endParaRPr sz="1300">
              <a:latin typeface="Comfortaa"/>
              <a:ea typeface="Comfortaa"/>
              <a:cs typeface="Comfortaa"/>
              <a:sym typeface="Comfortaa"/>
            </a:endParaRPr>
          </a:p>
          <a:p>
            <a:pPr indent="-311150" lvl="0" marL="457200" rtl="0" algn="l">
              <a:spcBef>
                <a:spcPts val="0"/>
              </a:spcBef>
              <a:spcAft>
                <a:spcPts val="0"/>
              </a:spcAft>
              <a:buSzPts val="1300"/>
              <a:buFont typeface="Comfortaa"/>
              <a:buChar char="➢"/>
            </a:pPr>
            <a:r>
              <a:rPr lang="en-GB" sz="1300">
                <a:latin typeface="Comfortaa"/>
                <a:ea typeface="Comfortaa"/>
                <a:cs typeface="Comfortaa"/>
                <a:sym typeface="Comfortaa"/>
              </a:rPr>
              <a:t>DWP’s Digital </a:t>
            </a:r>
            <a:r>
              <a:rPr lang="en-GB" sz="1300">
                <a:latin typeface="Comfortaa"/>
                <a:ea typeface="Comfortaa"/>
                <a:cs typeface="Comfortaa"/>
                <a:sym typeface="Comfortaa"/>
              </a:rPr>
              <a:t>strategy</a:t>
            </a:r>
            <a:endParaRPr sz="1300">
              <a:latin typeface="Comfortaa"/>
              <a:ea typeface="Comfortaa"/>
              <a:cs typeface="Comfortaa"/>
              <a:sym typeface="Comfortaa"/>
            </a:endParaRPr>
          </a:p>
          <a:p>
            <a:pPr indent="0" lvl="0" marL="457200" rtl="0" algn="l">
              <a:spcBef>
                <a:spcPts val="0"/>
              </a:spcBef>
              <a:spcAft>
                <a:spcPts val="0"/>
              </a:spcAft>
              <a:buNone/>
            </a:pPr>
            <a:r>
              <a:t/>
            </a:r>
            <a:endParaRPr sz="1300">
              <a:latin typeface="Comfortaa"/>
              <a:ea typeface="Comfortaa"/>
              <a:cs typeface="Comfortaa"/>
              <a:sym typeface="Comfortaa"/>
            </a:endParaRPr>
          </a:p>
          <a:p>
            <a:pPr indent="0" lvl="0" marL="457200" rtl="0" algn="l">
              <a:spcBef>
                <a:spcPts val="0"/>
              </a:spcBef>
              <a:spcAft>
                <a:spcPts val="0"/>
              </a:spcAft>
              <a:buNone/>
            </a:pPr>
            <a:r>
              <a:rPr lang="en-GB" sz="1500">
                <a:latin typeface="Acme"/>
                <a:ea typeface="Acme"/>
                <a:cs typeface="Acme"/>
                <a:sym typeface="Acme"/>
              </a:rPr>
              <a:t>                                     </a:t>
            </a:r>
            <a:r>
              <a:rPr lang="en-GB" sz="800">
                <a:latin typeface="Acme"/>
                <a:ea typeface="Acme"/>
                <a:cs typeface="Acme"/>
                <a:sym typeface="Acme"/>
              </a:rPr>
              <a:t> (Gov.Uk, 2015)</a:t>
            </a:r>
            <a:endParaRPr sz="800">
              <a:latin typeface="Acme"/>
              <a:ea typeface="Acme"/>
              <a:cs typeface="Acme"/>
              <a:sym typeface="Acme"/>
            </a:endParaRPr>
          </a:p>
        </p:txBody>
      </p:sp>
      <p:pic>
        <p:nvPicPr>
          <p:cNvPr id="190" name="Google Shape;190;p26"/>
          <p:cNvPicPr preferRelativeResize="0"/>
          <p:nvPr/>
        </p:nvPicPr>
        <p:blipFill>
          <a:blip r:embed="rId5">
            <a:alphaModFix/>
          </a:blip>
          <a:stretch>
            <a:fillRect/>
          </a:stretch>
        </p:blipFill>
        <p:spPr>
          <a:xfrm>
            <a:off x="3285500" y="1288848"/>
            <a:ext cx="2387074" cy="3626459"/>
          </a:xfrm>
          <a:prstGeom prst="rect">
            <a:avLst/>
          </a:prstGeom>
          <a:noFill/>
          <a:ln>
            <a:noFill/>
          </a:ln>
        </p:spPr>
      </p:pic>
    </p:spTree>
  </p:cSld>
  <p:clrMapOvr>
    <a:masterClrMapping/>
  </p:clrMapOvr>
</p:sld>
</file>

<file path=ppt/slides/slide15.xml><?xml version="1.0" encoding="utf-8"?>
<p:sld xmlns:a="http://schemas.openxmlformats.org/drawingml/2006/main" xmlns:r="http://schemas.openxmlformats.org/officeDocument/2006/relationships" xmlns:mc="http://schemas.openxmlformats.org/markup-compatibility/2006" xmlns:mv="urn:schemas-microsoft-com:mac:vml" xmlns:p="http://schemas.openxmlformats.org/presentationml/2006/main" xmlns:c="http://schemas.openxmlformats.org/drawingml/2006/chart" xmlns:dgm="http://schemas.openxmlformats.org/drawingml/2006/diagram" xmlns:o="urn:schemas-microsoft-com:office:office" xmlns:v="urn:schemas-microsoft-com:vml" xmlns:pvml="urn:schemas-microsoft-com:office:powerpoint" xmlns:com="http://schemas.openxmlformats.org/drawingml/2006/compatibility" xmlns:p14="http://schemas.microsoft.com/office/powerpoint/2010/main" xmlns:p15="http://schemas.microsoft.com/office/powerpoint/2012/main" xmlns:ahyp="http://schemas.microsoft.com/office/drawing/2018/hyperlinkcolor">
  <p:cSld>
    <p:spTree>
      <p:nvGrpSpPr>
        <p:cNvPr id="194" name="Shape 194"/>
        <p:cNvGrpSpPr/>
        <p:nvPr/>
      </p:nvGrpSpPr>
      <p:grpSpPr>
        <a:xfrm>
          <a:off x="0" y="0"/>
          <a:ext cx="0" cy="0"/>
          <a:chOff x="0" y="0"/>
          <a:chExt cx="0" cy="0"/>
        </a:xfrm>
      </p:grpSpPr>
      <p:sp>
        <p:nvSpPr>
          <p:cNvPr id="195" name="Google Shape;195;p27"/>
          <p:cNvSpPr/>
          <p:nvPr/>
        </p:nvSpPr>
        <p:spPr>
          <a:xfrm>
            <a:off x="103300" y="36125"/>
            <a:ext cx="4590053" cy="871550"/>
          </a:xfrm>
          <a:prstGeom prst="rect">
            <a:avLst/>
          </a:prstGeom>
        </p:spPr>
        <p:txBody>
          <a:bodyPr>
            <a:prstTxWarp prst="textPlain"/>
          </a:bodyPr>
          <a:lstStyle/>
          <a:p>
            <a:pPr lvl="0" algn="ctr"/>
            <a:r>
              <a:rPr b="0" i="0">
                <a:ln cap="flat" cmpd="sng" w="9525">
                  <a:solidFill>
                    <a:schemeClr val="dk2"/>
                  </a:solidFill>
                  <a:prstDash val="solid"/>
                  <a:round/>
                  <a:headEnd len="sm" w="sm" type="none"/>
                  <a:tailEnd len="sm" w="sm" type="none"/>
                </a:ln>
                <a:solidFill>
                  <a:srgbClr val="A64D79"/>
                </a:solidFill>
                <a:latin typeface="Comfortaa"/>
              </a:rPr>
              <a:t>Conclusion</a:t>
            </a:r>
          </a:p>
        </p:txBody>
      </p:sp>
      <p:pic>
        <p:nvPicPr>
          <p:cNvPr id="196" name="Google Shape;196;p27"/>
          <p:cNvPicPr preferRelativeResize="0"/>
          <p:nvPr/>
        </p:nvPicPr>
        <p:blipFill>
          <a:blip r:embed="rId3">
            <a:alphaModFix/>
          </a:blip>
          <a:stretch>
            <a:fillRect/>
          </a:stretch>
        </p:blipFill>
        <p:spPr>
          <a:xfrm>
            <a:off x="4146425" y="1359987"/>
            <a:ext cx="2476500" cy="1847850"/>
          </a:xfrm>
          <a:prstGeom prst="rect">
            <a:avLst/>
          </a:prstGeom>
          <a:noFill/>
          <a:ln>
            <a:noFill/>
          </a:ln>
        </p:spPr>
      </p:pic>
      <p:pic>
        <p:nvPicPr>
          <p:cNvPr id="197" name="Google Shape;197;p27"/>
          <p:cNvPicPr preferRelativeResize="0"/>
          <p:nvPr/>
        </p:nvPicPr>
        <p:blipFill>
          <a:blip r:embed="rId4">
            <a:alphaModFix/>
          </a:blip>
          <a:stretch>
            <a:fillRect/>
          </a:stretch>
        </p:blipFill>
        <p:spPr>
          <a:xfrm>
            <a:off x="584325" y="3207825"/>
            <a:ext cx="3305175" cy="1381125"/>
          </a:xfrm>
          <a:prstGeom prst="rect">
            <a:avLst/>
          </a:prstGeom>
          <a:noFill/>
          <a:ln>
            <a:noFill/>
          </a:ln>
        </p:spPr>
      </p:pic>
      <p:pic>
        <p:nvPicPr>
          <p:cNvPr id="198" name="Google Shape;198;p27"/>
          <p:cNvPicPr preferRelativeResize="0"/>
          <p:nvPr/>
        </p:nvPicPr>
        <p:blipFill rotWithShape="1">
          <a:blip r:embed="rId5">
            <a:alphaModFix/>
          </a:blip>
          <a:srcRect b="6270" l="0" r="0" t="0"/>
          <a:stretch/>
        </p:blipFill>
        <p:spPr>
          <a:xfrm>
            <a:off x="5283675" y="3502637"/>
            <a:ext cx="2771775" cy="1544450"/>
          </a:xfrm>
          <a:prstGeom prst="rect">
            <a:avLst/>
          </a:prstGeom>
          <a:noFill/>
          <a:ln>
            <a:noFill/>
          </a:ln>
        </p:spPr>
      </p:pic>
      <p:pic>
        <p:nvPicPr>
          <p:cNvPr id="199" name="Google Shape;199;p27"/>
          <p:cNvPicPr preferRelativeResize="0"/>
          <p:nvPr/>
        </p:nvPicPr>
        <p:blipFill>
          <a:blip r:embed="rId6">
            <a:alphaModFix/>
          </a:blip>
          <a:stretch>
            <a:fillRect/>
          </a:stretch>
        </p:blipFill>
        <p:spPr>
          <a:xfrm>
            <a:off x="7047556" y="333575"/>
            <a:ext cx="1760400" cy="1544476"/>
          </a:xfrm>
          <a:prstGeom prst="rect">
            <a:avLst/>
          </a:prstGeom>
          <a:noFill/>
          <a:ln>
            <a:noFill/>
          </a:ln>
        </p:spPr>
      </p:pic>
      <p:sp>
        <p:nvSpPr>
          <p:cNvPr id="200" name="Google Shape;200;p27"/>
          <p:cNvSpPr/>
          <p:nvPr/>
        </p:nvSpPr>
        <p:spPr>
          <a:xfrm>
            <a:off x="6879850" y="146238"/>
            <a:ext cx="2095800" cy="2125800"/>
          </a:xfrm>
          <a:prstGeom prst="ellipse">
            <a:avLst/>
          </a:prstGeom>
          <a:noFill/>
          <a:ln cap="flat" cmpd="sng" w="28575">
            <a:solidFill>
              <a:schemeClr val="dk1"/>
            </a:solidFill>
            <a:prstDash val="solid"/>
            <a:round/>
            <a:headEnd len="sm" w="sm" type="none"/>
            <a:tailEnd len="sm" w="sm" type="none"/>
          </a:ln>
        </p:spPr>
        <p:txBody>
          <a:bodyPr anchorCtr="0" anchor="ctr" bIns="91425" lIns="91425" spcFirstLastPara="1" rIns="91425" wrap="square" tIns="91425">
            <a:noAutofit/>
          </a:bodyPr>
          <a:lstStyle/>
          <a:p>
            <a:pPr indent="0" lvl="0" marL="0" rtl="0" algn="l">
              <a:spcBef>
                <a:spcPts val="0"/>
              </a:spcBef>
              <a:spcAft>
                <a:spcPts val="0"/>
              </a:spcAft>
              <a:buNone/>
            </a:pPr>
            <a:r>
              <a:t/>
            </a:r>
            <a:endParaRPr/>
          </a:p>
        </p:txBody>
      </p:sp>
      <p:cxnSp>
        <p:nvCxnSpPr>
          <p:cNvPr id="201" name="Google Shape;201;p27"/>
          <p:cNvCxnSpPr>
            <a:stCxn id="200" idx="1"/>
          </p:cNvCxnSpPr>
          <p:nvPr/>
        </p:nvCxnSpPr>
        <p:spPr>
          <a:xfrm>
            <a:off x="7186773" y="457554"/>
            <a:ext cx="1653900" cy="1334400"/>
          </a:xfrm>
          <a:prstGeom prst="straightConnector1">
            <a:avLst/>
          </a:prstGeom>
          <a:noFill/>
          <a:ln cap="flat" cmpd="sng" w="28575">
            <a:solidFill>
              <a:schemeClr val="dk1"/>
            </a:solidFill>
            <a:prstDash val="solid"/>
            <a:round/>
            <a:headEnd len="med" w="med" type="none"/>
            <a:tailEnd len="med" w="med" type="none"/>
          </a:ln>
        </p:spPr>
      </p:cxnSp>
      <p:cxnSp>
        <p:nvCxnSpPr>
          <p:cNvPr id="202" name="Google Shape;202;p27"/>
          <p:cNvCxnSpPr>
            <a:endCxn id="200" idx="5"/>
          </p:cNvCxnSpPr>
          <p:nvPr/>
        </p:nvCxnSpPr>
        <p:spPr>
          <a:xfrm>
            <a:off x="7003127" y="751421"/>
            <a:ext cx="1665600" cy="1209300"/>
          </a:xfrm>
          <a:prstGeom prst="straightConnector1">
            <a:avLst/>
          </a:prstGeom>
          <a:noFill/>
          <a:ln cap="flat" cmpd="sng" w="28575">
            <a:solidFill>
              <a:schemeClr val="dk1"/>
            </a:solidFill>
            <a:prstDash val="solid"/>
            <a:round/>
            <a:headEnd len="med" w="med" type="none"/>
            <a:tailEnd len="med" w="med" type="none"/>
          </a:ln>
        </p:spPr>
      </p:cxnSp>
      <p:pic>
        <p:nvPicPr>
          <p:cNvPr id="203" name="Google Shape;203;p27"/>
          <p:cNvPicPr preferRelativeResize="0"/>
          <p:nvPr/>
        </p:nvPicPr>
        <p:blipFill>
          <a:blip r:embed="rId7">
            <a:alphaModFix/>
          </a:blip>
          <a:stretch>
            <a:fillRect/>
          </a:stretch>
        </p:blipFill>
        <p:spPr>
          <a:xfrm>
            <a:off x="2157225" y="1059638"/>
            <a:ext cx="1564575" cy="2209851"/>
          </a:xfrm>
          <a:prstGeom prst="rect">
            <a:avLst/>
          </a:prstGeom>
          <a:noFill/>
          <a:ln>
            <a:noFill/>
          </a:ln>
        </p:spPr>
      </p:pic>
      <p:pic>
        <p:nvPicPr>
          <p:cNvPr id="204" name="Google Shape;204;p27"/>
          <p:cNvPicPr preferRelativeResize="0"/>
          <p:nvPr/>
        </p:nvPicPr>
        <p:blipFill>
          <a:blip r:embed="rId8">
            <a:alphaModFix/>
          </a:blip>
          <a:stretch>
            <a:fillRect/>
          </a:stretch>
        </p:blipFill>
        <p:spPr>
          <a:xfrm>
            <a:off x="846587" y="1342438"/>
            <a:ext cx="2085201" cy="2085201"/>
          </a:xfrm>
          <a:prstGeom prst="rect">
            <a:avLst/>
          </a:prstGeom>
          <a:noFill/>
          <a:ln>
            <a:noFill/>
          </a:ln>
        </p:spPr>
      </p:pic>
    </p:spTree>
  </p:cSld>
  <p:clrMapOvr>
    <a:masterClrMapping/>
  </p:clrMapOvr>
</p:sld>
</file>

<file path=ppt/slides/slide16.xml><?xml version="1.0" encoding="utf-8"?>
<p:sld xmlns:a="http://schemas.openxmlformats.org/drawingml/2006/main" xmlns:r="http://schemas.openxmlformats.org/officeDocument/2006/relationships" xmlns:mc="http://schemas.openxmlformats.org/markup-compatibility/2006" xmlns:mv="urn:schemas-microsoft-com:mac:vml" xmlns:p="http://schemas.openxmlformats.org/presentationml/2006/main" xmlns:c="http://schemas.openxmlformats.org/drawingml/2006/chart" xmlns:dgm="http://schemas.openxmlformats.org/drawingml/2006/diagram" xmlns:o="urn:schemas-microsoft-com:office:office" xmlns:v="urn:schemas-microsoft-com:vml" xmlns:pvml="urn:schemas-microsoft-com:office:powerpoint" xmlns:com="http://schemas.openxmlformats.org/drawingml/2006/compatibility" xmlns:p14="http://schemas.microsoft.com/office/powerpoint/2010/main" xmlns:p15="http://schemas.microsoft.com/office/powerpoint/2012/main" xmlns:ahyp="http://schemas.microsoft.com/office/drawing/2018/hyperlinkcolor">
  <p:cSld>
    <p:spTree>
      <p:nvGrpSpPr>
        <p:cNvPr id="208" name="Shape 208"/>
        <p:cNvGrpSpPr/>
        <p:nvPr/>
      </p:nvGrpSpPr>
      <p:grpSpPr>
        <a:xfrm>
          <a:off x="0" y="0"/>
          <a:ext cx="0" cy="0"/>
          <a:chOff x="0" y="0"/>
          <a:chExt cx="0" cy="0"/>
        </a:xfrm>
      </p:grpSpPr>
      <p:sp>
        <p:nvSpPr>
          <p:cNvPr id="209" name="Google Shape;209;p28"/>
          <p:cNvSpPr/>
          <p:nvPr/>
        </p:nvSpPr>
        <p:spPr>
          <a:xfrm>
            <a:off x="73800" y="46725"/>
            <a:ext cx="3997796" cy="964275"/>
          </a:xfrm>
          <a:prstGeom prst="rect">
            <a:avLst/>
          </a:prstGeom>
        </p:spPr>
        <p:txBody>
          <a:bodyPr>
            <a:prstTxWarp prst="textPlain"/>
          </a:bodyPr>
          <a:lstStyle/>
          <a:p>
            <a:pPr lvl="0" algn="ctr"/>
            <a:r>
              <a:rPr b="0" i="0">
                <a:ln cap="flat" cmpd="sng" w="9525">
                  <a:solidFill>
                    <a:schemeClr val="dk2"/>
                  </a:solidFill>
                  <a:prstDash val="solid"/>
                  <a:round/>
                  <a:headEnd len="sm" w="sm" type="none"/>
                  <a:tailEnd len="sm" w="sm" type="none"/>
                </a:ln>
                <a:solidFill>
                  <a:srgbClr val="A64D79"/>
                </a:solidFill>
                <a:latin typeface="Comfortaa"/>
              </a:rPr>
              <a:t>References</a:t>
            </a:r>
          </a:p>
        </p:txBody>
      </p:sp>
      <p:sp>
        <p:nvSpPr>
          <p:cNvPr id="210" name="Google Shape;210;p28"/>
          <p:cNvSpPr txBox="1"/>
          <p:nvPr/>
        </p:nvSpPr>
        <p:spPr>
          <a:xfrm>
            <a:off x="258275" y="1080000"/>
            <a:ext cx="8021400" cy="4002000"/>
          </a:xfrm>
          <a:prstGeom prst="rect">
            <a:avLst/>
          </a:prstGeom>
          <a:noFill/>
          <a:ln>
            <a:noFill/>
          </a:ln>
        </p:spPr>
        <p:txBody>
          <a:bodyPr anchorCtr="0" anchor="t" bIns="91425" lIns="91425" spcFirstLastPara="1" rIns="91425" wrap="square" tIns="91425">
            <a:spAutoFit/>
          </a:bodyPr>
          <a:lstStyle/>
          <a:p>
            <a:pPr indent="0" lvl="0" marL="0" rtl="0" algn="l">
              <a:spcBef>
                <a:spcPts val="0"/>
              </a:spcBef>
              <a:spcAft>
                <a:spcPts val="0"/>
              </a:spcAft>
              <a:buClr>
                <a:schemeClr val="dk1"/>
              </a:buClr>
              <a:buSzPts val="1100"/>
              <a:buFont typeface="Arial"/>
              <a:buNone/>
            </a:pPr>
            <a:r>
              <a:rPr lang="en-GB" sz="800">
                <a:solidFill>
                  <a:schemeClr val="dk1"/>
                </a:solidFill>
              </a:rPr>
              <a:t>Alzheimer’s Research UK. (2018) </a:t>
            </a:r>
            <a:r>
              <a:rPr i="1" lang="en-GB" sz="800">
                <a:solidFill>
                  <a:schemeClr val="dk1"/>
                </a:solidFill>
              </a:rPr>
              <a:t>Prevalence by age.</a:t>
            </a:r>
            <a:endParaRPr sz="800">
              <a:solidFill>
                <a:schemeClr val="dk1"/>
              </a:solidFill>
            </a:endParaRPr>
          </a:p>
          <a:p>
            <a:pPr indent="0" lvl="0" marL="0" rtl="0" algn="l">
              <a:spcBef>
                <a:spcPts val="0"/>
              </a:spcBef>
              <a:spcAft>
                <a:spcPts val="0"/>
              </a:spcAft>
              <a:buClr>
                <a:schemeClr val="dk1"/>
              </a:buClr>
              <a:buSzPts val="1100"/>
              <a:buFont typeface="Arial"/>
              <a:buNone/>
            </a:pPr>
            <a:r>
              <a:rPr lang="en-GB" sz="800">
                <a:solidFill>
                  <a:schemeClr val="dk1"/>
                </a:solidFill>
              </a:rPr>
              <a:t>Available at: https://www.who.int/news/item/29-09-2016-discrimination-and-negative-attitudes-about-ageing-are-bad-for-your-health</a:t>
            </a:r>
            <a:endParaRPr sz="800">
              <a:solidFill>
                <a:schemeClr val="dk1"/>
              </a:solidFill>
            </a:endParaRPr>
          </a:p>
          <a:p>
            <a:pPr indent="0" lvl="0" marL="0" rtl="0" algn="l">
              <a:spcBef>
                <a:spcPts val="0"/>
              </a:spcBef>
              <a:spcAft>
                <a:spcPts val="0"/>
              </a:spcAft>
              <a:buNone/>
            </a:pPr>
            <a:r>
              <a:rPr lang="en-GB" sz="800">
                <a:solidFill>
                  <a:schemeClr val="dk1"/>
                </a:solidFill>
              </a:rPr>
              <a:t>(Accessed: 20 February 2023).</a:t>
            </a:r>
            <a:endParaRPr sz="800">
              <a:solidFill>
                <a:schemeClr val="dk1"/>
              </a:solidFill>
            </a:endParaRPr>
          </a:p>
          <a:p>
            <a:pPr indent="0" lvl="0" marL="0" rtl="0" algn="l">
              <a:spcBef>
                <a:spcPts val="0"/>
              </a:spcBef>
              <a:spcAft>
                <a:spcPts val="0"/>
              </a:spcAft>
              <a:buClr>
                <a:schemeClr val="dk1"/>
              </a:buClr>
              <a:buSzPts val="1100"/>
              <a:buFont typeface="Arial"/>
              <a:buNone/>
            </a:pPr>
            <a:r>
              <a:t/>
            </a:r>
            <a:endParaRPr sz="800">
              <a:solidFill>
                <a:schemeClr val="dk1"/>
              </a:solidFill>
            </a:endParaRPr>
          </a:p>
          <a:p>
            <a:pPr indent="0" lvl="0" marL="0" rtl="0" algn="l">
              <a:spcBef>
                <a:spcPts val="0"/>
              </a:spcBef>
              <a:spcAft>
                <a:spcPts val="0"/>
              </a:spcAft>
              <a:buNone/>
            </a:pPr>
            <a:r>
              <a:rPr lang="en-GB" sz="800">
                <a:solidFill>
                  <a:schemeClr val="dk1"/>
                </a:solidFill>
              </a:rPr>
              <a:t>Anonymous2018, Oct 16. Ageism could be classed as hate crime: Law review to rule whether offences against elderly should be put on level with racism Society 'must not tolerate cowardly attacks on elderly'</a:t>
            </a:r>
            <a:r>
              <a:rPr i="1" lang="en-GB" sz="800">
                <a:solidFill>
                  <a:schemeClr val="dk1"/>
                </a:solidFill>
              </a:rPr>
              <a:t>. The Daily Telegraph</a:t>
            </a:r>
            <a:r>
              <a:rPr lang="en-GB" sz="800">
                <a:solidFill>
                  <a:schemeClr val="dk1"/>
                </a:solidFill>
              </a:rPr>
              <a:t>, 1. ISSN 03071235.</a:t>
            </a:r>
            <a:endParaRPr sz="800">
              <a:solidFill>
                <a:schemeClr val="dk1"/>
              </a:solidFill>
            </a:endParaRPr>
          </a:p>
          <a:p>
            <a:pPr indent="0" lvl="0" marL="0" rtl="0" algn="l">
              <a:spcBef>
                <a:spcPts val="0"/>
              </a:spcBef>
              <a:spcAft>
                <a:spcPts val="0"/>
              </a:spcAft>
              <a:buNone/>
            </a:pPr>
            <a:r>
              <a:t/>
            </a:r>
            <a:endParaRPr sz="800">
              <a:solidFill>
                <a:schemeClr val="dk1"/>
              </a:solidFill>
            </a:endParaRPr>
          </a:p>
          <a:p>
            <a:pPr indent="0" lvl="0" marL="0" rtl="0" algn="l">
              <a:spcBef>
                <a:spcPts val="0"/>
              </a:spcBef>
              <a:spcAft>
                <a:spcPts val="0"/>
              </a:spcAft>
              <a:buClr>
                <a:schemeClr val="dk1"/>
              </a:buClr>
              <a:buSzPts val="1100"/>
              <a:buFont typeface="Arial"/>
              <a:buNone/>
            </a:pPr>
            <a:r>
              <a:rPr lang="en-GB" sz="800">
                <a:solidFill>
                  <a:schemeClr val="dk1"/>
                </a:solidFill>
              </a:rPr>
              <a:t>Booth, R. (2022) ‘I don’t fall, I slide: Older people rebel to keep a sense of control, research finds’, </a:t>
            </a:r>
            <a:r>
              <a:rPr i="1" lang="en-GB" sz="800">
                <a:solidFill>
                  <a:schemeClr val="dk1"/>
                </a:solidFill>
              </a:rPr>
              <a:t>The Guardian,</a:t>
            </a:r>
            <a:r>
              <a:rPr lang="en-GB" sz="800">
                <a:solidFill>
                  <a:schemeClr val="dk1"/>
                </a:solidFill>
              </a:rPr>
              <a:t> 21st December.</a:t>
            </a:r>
            <a:endParaRPr sz="800">
              <a:solidFill>
                <a:schemeClr val="dk1"/>
              </a:solidFill>
            </a:endParaRPr>
          </a:p>
          <a:p>
            <a:pPr indent="0" lvl="0" marL="0" rtl="0" algn="l">
              <a:spcBef>
                <a:spcPts val="0"/>
              </a:spcBef>
              <a:spcAft>
                <a:spcPts val="0"/>
              </a:spcAft>
              <a:buClr>
                <a:schemeClr val="dk1"/>
              </a:buClr>
              <a:buSzPts val="1100"/>
              <a:buFont typeface="Arial"/>
              <a:buNone/>
            </a:pPr>
            <a:r>
              <a:rPr lang="en-GB" sz="800">
                <a:solidFill>
                  <a:schemeClr val="dk1"/>
                </a:solidFill>
              </a:rPr>
              <a:t>Available at: https://www.theguardian.com/society/2022/dec/21/older-people-rebel-to-keep-sense-of-control-study-finds</a:t>
            </a:r>
            <a:endParaRPr sz="800">
              <a:solidFill>
                <a:schemeClr val="dk1"/>
              </a:solidFill>
            </a:endParaRPr>
          </a:p>
          <a:p>
            <a:pPr indent="0" lvl="0" marL="0" rtl="0" algn="l">
              <a:spcBef>
                <a:spcPts val="0"/>
              </a:spcBef>
              <a:spcAft>
                <a:spcPts val="0"/>
              </a:spcAft>
              <a:buClr>
                <a:schemeClr val="dk1"/>
              </a:buClr>
              <a:buSzPts val="1100"/>
              <a:buFont typeface="Arial"/>
              <a:buNone/>
            </a:pPr>
            <a:r>
              <a:rPr lang="en-GB" sz="800">
                <a:solidFill>
                  <a:schemeClr val="dk1"/>
                </a:solidFill>
              </a:rPr>
              <a:t>(Accessed: 18 February 2023).</a:t>
            </a:r>
            <a:endParaRPr sz="800">
              <a:solidFill>
                <a:schemeClr val="dk1"/>
              </a:solidFill>
            </a:endParaRPr>
          </a:p>
          <a:p>
            <a:pPr indent="0" lvl="0" marL="0" rtl="0" algn="l">
              <a:spcBef>
                <a:spcPts val="0"/>
              </a:spcBef>
              <a:spcAft>
                <a:spcPts val="0"/>
              </a:spcAft>
              <a:buNone/>
            </a:pPr>
            <a:r>
              <a:t/>
            </a:r>
            <a:endParaRPr sz="800">
              <a:solidFill>
                <a:schemeClr val="dk1"/>
              </a:solidFill>
            </a:endParaRPr>
          </a:p>
          <a:p>
            <a:pPr indent="0" lvl="0" marL="0" rtl="0" algn="l">
              <a:spcBef>
                <a:spcPts val="0"/>
              </a:spcBef>
              <a:spcAft>
                <a:spcPts val="0"/>
              </a:spcAft>
              <a:buClr>
                <a:schemeClr val="dk1"/>
              </a:buClr>
              <a:buSzPts val="1100"/>
              <a:buFont typeface="Arial"/>
              <a:buNone/>
            </a:pPr>
            <a:r>
              <a:rPr lang="en-GB" sz="800">
                <a:solidFill>
                  <a:schemeClr val="dk1"/>
                </a:solidFill>
              </a:rPr>
              <a:t>Boseley, S. (2017) ‘NHS faces staggering increase in cost of elderly care, academics warn’, </a:t>
            </a:r>
            <a:r>
              <a:rPr i="1" lang="en-GB" sz="800">
                <a:solidFill>
                  <a:schemeClr val="dk1"/>
                </a:solidFill>
              </a:rPr>
              <a:t>The Guardian, </a:t>
            </a:r>
            <a:r>
              <a:rPr lang="en-GB" sz="800">
                <a:solidFill>
                  <a:schemeClr val="dk1"/>
                </a:solidFill>
              </a:rPr>
              <a:t>24th May.</a:t>
            </a:r>
            <a:endParaRPr sz="800">
              <a:solidFill>
                <a:schemeClr val="dk1"/>
              </a:solidFill>
            </a:endParaRPr>
          </a:p>
          <a:p>
            <a:pPr indent="0" lvl="0" marL="0" rtl="0" algn="l">
              <a:spcBef>
                <a:spcPts val="0"/>
              </a:spcBef>
              <a:spcAft>
                <a:spcPts val="0"/>
              </a:spcAft>
              <a:buClr>
                <a:schemeClr val="dk1"/>
              </a:buClr>
              <a:buSzPts val="1100"/>
              <a:buFont typeface="Arial"/>
              <a:buNone/>
            </a:pPr>
            <a:r>
              <a:rPr lang="en-GB" sz="800">
                <a:solidFill>
                  <a:schemeClr val="dk1"/>
                </a:solidFill>
              </a:rPr>
              <a:t>Available at: https://www.theguardian.com/society/2017/may/24/nhs-faces-staggering-increase-in-cost-of-elderly-care-academics-warn-dementia</a:t>
            </a:r>
            <a:endParaRPr sz="800">
              <a:solidFill>
                <a:schemeClr val="dk1"/>
              </a:solidFill>
            </a:endParaRPr>
          </a:p>
          <a:p>
            <a:pPr indent="0" lvl="0" marL="0" rtl="0" algn="l">
              <a:spcBef>
                <a:spcPts val="0"/>
              </a:spcBef>
              <a:spcAft>
                <a:spcPts val="0"/>
              </a:spcAft>
              <a:buNone/>
            </a:pPr>
            <a:r>
              <a:rPr lang="en-GB" sz="800">
                <a:solidFill>
                  <a:schemeClr val="dk1"/>
                </a:solidFill>
              </a:rPr>
              <a:t>(Accessed: 18 February 2023).</a:t>
            </a:r>
            <a:endParaRPr sz="800">
              <a:solidFill>
                <a:schemeClr val="dk1"/>
              </a:solidFill>
            </a:endParaRPr>
          </a:p>
          <a:p>
            <a:pPr indent="0" lvl="0" marL="0" rtl="0" algn="l">
              <a:spcBef>
                <a:spcPts val="0"/>
              </a:spcBef>
              <a:spcAft>
                <a:spcPts val="0"/>
              </a:spcAft>
              <a:buClr>
                <a:schemeClr val="dk1"/>
              </a:buClr>
              <a:buSzPts val="1100"/>
              <a:buFont typeface="Arial"/>
              <a:buNone/>
            </a:pPr>
            <a:r>
              <a:t/>
            </a:r>
            <a:endParaRPr sz="800">
              <a:solidFill>
                <a:schemeClr val="dk1"/>
              </a:solidFill>
            </a:endParaRPr>
          </a:p>
          <a:p>
            <a:pPr indent="0" lvl="0" marL="0" rtl="0" algn="l">
              <a:spcBef>
                <a:spcPts val="0"/>
              </a:spcBef>
              <a:spcAft>
                <a:spcPts val="0"/>
              </a:spcAft>
              <a:buClr>
                <a:schemeClr val="dk1"/>
              </a:buClr>
              <a:buSzPts val="1100"/>
              <a:buFont typeface="Arial"/>
              <a:buNone/>
            </a:pPr>
            <a:r>
              <a:rPr lang="en-GB" sz="800">
                <a:solidFill>
                  <a:schemeClr val="dk1"/>
                </a:solidFill>
              </a:rPr>
              <a:t>Bordone, V., Arpino, B., &amp; Rosina, A. (2020). Forever young? an analysis of the factors influencing perceptions of ageing.</a:t>
            </a:r>
            <a:r>
              <a:rPr i="1" lang="en-GB" sz="800">
                <a:solidFill>
                  <a:schemeClr val="dk1"/>
                </a:solidFill>
              </a:rPr>
              <a:t> Ageing and Society, 40</a:t>
            </a:r>
            <a:r>
              <a:rPr lang="en-GB" sz="800">
                <a:solidFill>
                  <a:schemeClr val="dk1"/>
                </a:solidFill>
              </a:rPr>
              <a:t>(8), 1669-1693. doi:https://doi.org/10.1017/S0144686X19000084</a:t>
            </a:r>
            <a:endParaRPr sz="800">
              <a:solidFill>
                <a:schemeClr val="dk1"/>
              </a:solidFill>
            </a:endParaRPr>
          </a:p>
          <a:p>
            <a:pPr indent="0" lvl="0" marL="0" rtl="0" algn="l">
              <a:spcBef>
                <a:spcPts val="0"/>
              </a:spcBef>
              <a:spcAft>
                <a:spcPts val="0"/>
              </a:spcAft>
              <a:buNone/>
            </a:pPr>
            <a:r>
              <a:t/>
            </a:r>
            <a:endParaRPr sz="800">
              <a:solidFill>
                <a:schemeClr val="dk1"/>
              </a:solidFill>
            </a:endParaRPr>
          </a:p>
          <a:p>
            <a:pPr indent="0" lvl="0" marL="0" rtl="0" algn="l">
              <a:spcBef>
                <a:spcPts val="0"/>
              </a:spcBef>
              <a:spcAft>
                <a:spcPts val="0"/>
              </a:spcAft>
              <a:buNone/>
            </a:pPr>
            <a:r>
              <a:rPr lang="en-GB" sz="800">
                <a:solidFill>
                  <a:schemeClr val="dk1"/>
                </a:solidFill>
              </a:rPr>
              <a:t>CARRIGAN, M. and SZMIGIN, I., 2003. Regulating ageism in UK advertising: An industry perspective. </a:t>
            </a:r>
            <a:r>
              <a:rPr i="1" lang="en-GB" sz="800">
                <a:solidFill>
                  <a:schemeClr val="dk1"/>
                </a:solidFill>
              </a:rPr>
              <a:t>Marketing Intelligence &amp; Planning, </a:t>
            </a:r>
            <a:r>
              <a:rPr b="1" lang="en-GB" sz="800">
                <a:solidFill>
                  <a:schemeClr val="dk1"/>
                </a:solidFill>
              </a:rPr>
              <a:t>21</a:t>
            </a:r>
            <a:r>
              <a:rPr lang="en-GB" sz="800">
                <a:solidFill>
                  <a:schemeClr val="dk1"/>
                </a:solidFill>
              </a:rPr>
              <a:t>(4), pp. 198-204.</a:t>
            </a:r>
            <a:endParaRPr sz="800">
              <a:solidFill>
                <a:schemeClr val="dk1"/>
              </a:solidFill>
            </a:endParaRPr>
          </a:p>
          <a:p>
            <a:pPr indent="0" lvl="0" marL="0" rtl="0" algn="l">
              <a:spcBef>
                <a:spcPts val="0"/>
              </a:spcBef>
              <a:spcAft>
                <a:spcPts val="0"/>
              </a:spcAft>
              <a:buNone/>
            </a:pPr>
            <a:r>
              <a:t/>
            </a:r>
            <a:endParaRPr sz="800">
              <a:solidFill>
                <a:schemeClr val="dk1"/>
              </a:solidFill>
            </a:endParaRPr>
          </a:p>
          <a:p>
            <a:pPr indent="0" lvl="0" marL="0" rtl="0" algn="l">
              <a:spcBef>
                <a:spcPts val="0"/>
              </a:spcBef>
              <a:spcAft>
                <a:spcPts val="0"/>
              </a:spcAft>
              <a:buClr>
                <a:schemeClr val="dk1"/>
              </a:buClr>
              <a:buSzPts val="1100"/>
              <a:buFont typeface="Arial"/>
              <a:buNone/>
            </a:pPr>
            <a:r>
              <a:rPr lang="en-GB" sz="800">
                <a:solidFill>
                  <a:schemeClr val="dk1"/>
                </a:solidFill>
              </a:rPr>
              <a:t>Centre for Ageing Better. (2020) </a:t>
            </a:r>
            <a:r>
              <a:rPr i="1" lang="en-GB" sz="800">
                <a:solidFill>
                  <a:schemeClr val="dk1"/>
                </a:solidFill>
              </a:rPr>
              <a:t>Dominant narratives on ageing.</a:t>
            </a:r>
            <a:endParaRPr sz="800">
              <a:solidFill>
                <a:schemeClr val="dk1"/>
              </a:solidFill>
            </a:endParaRPr>
          </a:p>
          <a:p>
            <a:pPr indent="0" lvl="0" marL="0" rtl="0" algn="l">
              <a:spcBef>
                <a:spcPts val="0"/>
              </a:spcBef>
              <a:spcAft>
                <a:spcPts val="0"/>
              </a:spcAft>
              <a:buClr>
                <a:schemeClr val="dk1"/>
              </a:buClr>
              <a:buSzPts val="1100"/>
              <a:buFont typeface="Arial"/>
              <a:buNone/>
            </a:pPr>
            <a:r>
              <a:rPr lang="en-GB" sz="800">
                <a:solidFill>
                  <a:schemeClr val="dk1"/>
                </a:solidFill>
              </a:rPr>
              <a:t>Available at: https://ageing-better.org.uk/sites/default/files/2021-08/Dominant-narratives-ageing-full-report.pdf</a:t>
            </a:r>
            <a:endParaRPr sz="800">
              <a:solidFill>
                <a:schemeClr val="dk1"/>
              </a:solidFill>
            </a:endParaRPr>
          </a:p>
          <a:p>
            <a:pPr indent="0" lvl="0" marL="0" rtl="0" algn="l">
              <a:spcBef>
                <a:spcPts val="0"/>
              </a:spcBef>
              <a:spcAft>
                <a:spcPts val="0"/>
              </a:spcAft>
              <a:buNone/>
            </a:pPr>
            <a:r>
              <a:rPr lang="en-GB" sz="800">
                <a:solidFill>
                  <a:schemeClr val="dk1"/>
                </a:solidFill>
              </a:rPr>
              <a:t>(Accessed: 25 February 2023).</a:t>
            </a:r>
            <a:endParaRPr sz="800">
              <a:solidFill>
                <a:schemeClr val="dk1"/>
              </a:solidFill>
            </a:endParaRPr>
          </a:p>
          <a:p>
            <a:pPr indent="0" lvl="0" marL="0" rtl="0" algn="l">
              <a:spcBef>
                <a:spcPts val="0"/>
              </a:spcBef>
              <a:spcAft>
                <a:spcPts val="0"/>
              </a:spcAft>
              <a:buNone/>
            </a:pPr>
            <a:r>
              <a:t/>
            </a:r>
            <a:endParaRPr sz="800">
              <a:solidFill>
                <a:schemeClr val="dk1"/>
              </a:solidFill>
            </a:endParaRPr>
          </a:p>
          <a:p>
            <a:pPr indent="0" lvl="0" marL="0" rtl="0" algn="l">
              <a:spcBef>
                <a:spcPts val="0"/>
              </a:spcBef>
              <a:spcAft>
                <a:spcPts val="0"/>
              </a:spcAft>
              <a:buNone/>
            </a:pPr>
            <a:r>
              <a:rPr lang="en-GB" sz="800">
                <a:solidFill>
                  <a:schemeClr val="dk1"/>
                </a:solidFill>
              </a:rPr>
              <a:t>Centre for Ageing. (2020) </a:t>
            </a:r>
            <a:r>
              <a:rPr i="1" lang="en-GB" sz="800">
                <a:solidFill>
                  <a:schemeClr val="dk1"/>
                </a:solidFill>
              </a:rPr>
              <a:t>Work state of Ageing 2020.</a:t>
            </a:r>
            <a:endParaRPr sz="800">
              <a:solidFill>
                <a:schemeClr val="dk1"/>
              </a:solidFill>
            </a:endParaRPr>
          </a:p>
          <a:p>
            <a:pPr indent="0" lvl="0" marL="0" rtl="0" algn="l">
              <a:spcBef>
                <a:spcPts val="0"/>
              </a:spcBef>
              <a:spcAft>
                <a:spcPts val="0"/>
              </a:spcAft>
              <a:buNone/>
            </a:pPr>
            <a:r>
              <a:rPr lang="en-GB" sz="800">
                <a:solidFill>
                  <a:schemeClr val="dk1"/>
                </a:solidFill>
              </a:rPr>
              <a:t>Available at: https://ageing-better.org.uk/work-state-ageing-2020</a:t>
            </a:r>
            <a:endParaRPr sz="800">
              <a:solidFill>
                <a:schemeClr val="dk1"/>
              </a:solidFill>
            </a:endParaRPr>
          </a:p>
          <a:p>
            <a:pPr indent="0" lvl="0" marL="0" rtl="0" algn="l">
              <a:spcBef>
                <a:spcPts val="0"/>
              </a:spcBef>
              <a:spcAft>
                <a:spcPts val="0"/>
              </a:spcAft>
              <a:buNone/>
            </a:pPr>
            <a:r>
              <a:rPr lang="en-GB" sz="800">
                <a:solidFill>
                  <a:schemeClr val="dk1"/>
                </a:solidFill>
              </a:rPr>
              <a:t>(Accessed: 20 February 2023).</a:t>
            </a:r>
            <a:endParaRPr sz="800">
              <a:solidFill>
                <a:schemeClr val="dk1"/>
              </a:solidFill>
            </a:endParaRPr>
          </a:p>
          <a:p>
            <a:pPr indent="0" lvl="0" marL="0" rtl="0" algn="l">
              <a:spcBef>
                <a:spcPts val="0"/>
              </a:spcBef>
              <a:spcAft>
                <a:spcPts val="0"/>
              </a:spcAft>
              <a:buNone/>
            </a:pPr>
            <a:r>
              <a:t/>
            </a:r>
            <a:endParaRPr sz="800">
              <a:solidFill>
                <a:schemeClr val="dk1"/>
              </a:solidFill>
            </a:endParaRPr>
          </a:p>
          <a:p>
            <a:pPr indent="0" lvl="0" marL="0" rtl="0" algn="l">
              <a:spcBef>
                <a:spcPts val="0"/>
              </a:spcBef>
              <a:spcAft>
                <a:spcPts val="0"/>
              </a:spcAft>
              <a:buNone/>
            </a:pPr>
            <a:r>
              <a:rPr lang="en-GB" sz="800">
                <a:solidFill>
                  <a:schemeClr val="dk1"/>
                </a:solidFill>
              </a:rPr>
              <a:t>Cyngor Gofal Cymru. (2014) </a:t>
            </a:r>
            <a:r>
              <a:rPr i="1" lang="en-GB" sz="800">
                <a:solidFill>
                  <a:schemeClr val="dk1"/>
                </a:solidFill>
              </a:rPr>
              <a:t>Social Services and Well-Being (Wales) Act 2014.</a:t>
            </a:r>
            <a:endParaRPr sz="800">
              <a:solidFill>
                <a:schemeClr val="dk1"/>
              </a:solidFill>
            </a:endParaRPr>
          </a:p>
          <a:p>
            <a:pPr indent="0" lvl="0" marL="0" rtl="0" algn="l">
              <a:spcBef>
                <a:spcPts val="0"/>
              </a:spcBef>
              <a:spcAft>
                <a:spcPts val="0"/>
              </a:spcAft>
              <a:buNone/>
            </a:pPr>
            <a:r>
              <a:rPr lang="en-GB" sz="800">
                <a:solidFill>
                  <a:schemeClr val="dk1"/>
                </a:solidFill>
              </a:rPr>
              <a:t>Available at: https://drive.google.com/file/d/1nK9HpM-B7L-B5TVr328AYU02huIntmOx/view</a:t>
            </a:r>
            <a:endParaRPr sz="800">
              <a:solidFill>
                <a:schemeClr val="dk1"/>
              </a:solidFill>
            </a:endParaRPr>
          </a:p>
          <a:p>
            <a:pPr indent="0" lvl="0" marL="0" rtl="0" algn="l">
              <a:spcBef>
                <a:spcPts val="0"/>
              </a:spcBef>
              <a:spcAft>
                <a:spcPts val="0"/>
              </a:spcAft>
              <a:buNone/>
            </a:pPr>
            <a:r>
              <a:rPr lang="en-GB" sz="800">
                <a:solidFill>
                  <a:schemeClr val="dk1"/>
                </a:solidFill>
              </a:rPr>
              <a:t>(Accessed: 20 February 2023).</a:t>
            </a:r>
            <a:endParaRPr sz="800">
              <a:solidFill>
                <a:schemeClr val="accent2"/>
              </a:solidFill>
            </a:endParaRPr>
          </a:p>
        </p:txBody>
      </p:sp>
    </p:spTree>
  </p:cSld>
  <p:clrMapOvr>
    <a:masterClrMapping/>
  </p:clrMapOvr>
</p:sld>
</file>

<file path=ppt/slides/slide17.xml><?xml version="1.0" encoding="utf-8"?>
<p:sld xmlns:a="http://schemas.openxmlformats.org/drawingml/2006/main" xmlns:r="http://schemas.openxmlformats.org/officeDocument/2006/relationships" xmlns:mc="http://schemas.openxmlformats.org/markup-compatibility/2006" xmlns:mv="urn:schemas-microsoft-com:mac:vml" xmlns:p="http://schemas.openxmlformats.org/presentationml/2006/main" xmlns:c="http://schemas.openxmlformats.org/drawingml/2006/chart" xmlns:dgm="http://schemas.openxmlformats.org/drawingml/2006/diagram" xmlns:o="urn:schemas-microsoft-com:office:office" xmlns:v="urn:schemas-microsoft-com:vml" xmlns:pvml="urn:schemas-microsoft-com:office:powerpoint" xmlns:com="http://schemas.openxmlformats.org/drawingml/2006/compatibility" xmlns:p14="http://schemas.microsoft.com/office/powerpoint/2010/main" xmlns:p15="http://schemas.microsoft.com/office/powerpoint/2012/main" xmlns:ahyp="http://schemas.microsoft.com/office/drawing/2018/hyperlinkcolor">
  <p:cSld>
    <p:spTree>
      <p:nvGrpSpPr>
        <p:cNvPr id="214" name="Shape 214"/>
        <p:cNvGrpSpPr/>
        <p:nvPr/>
      </p:nvGrpSpPr>
      <p:grpSpPr>
        <a:xfrm>
          <a:off x="0" y="0"/>
          <a:ext cx="0" cy="0"/>
          <a:chOff x="0" y="0"/>
          <a:chExt cx="0" cy="0"/>
        </a:xfrm>
      </p:grpSpPr>
      <p:sp>
        <p:nvSpPr>
          <p:cNvPr id="215" name="Google Shape;215;p29"/>
          <p:cNvSpPr txBox="1"/>
          <p:nvPr/>
        </p:nvSpPr>
        <p:spPr>
          <a:xfrm>
            <a:off x="103300" y="295175"/>
            <a:ext cx="8693100" cy="4617600"/>
          </a:xfrm>
          <a:prstGeom prst="rect">
            <a:avLst/>
          </a:prstGeom>
          <a:noFill/>
          <a:ln>
            <a:noFill/>
          </a:ln>
        </p:spPr>
        <p:txBody>
          <a:bodyPr anchorCtr="0" anchor="t" bIns="91425" lIns="91425" spcFirstLastPara="1" rIns="91425" wrap="square" tIns="91425">
            <a:spAutoFit/>
          </a:bodyPr>
          <a:lstStyle/>
          <a:p>
            <a:pPr indent="0" lvl="0" marL="0" rtl="0" algn="l">
              <a:spcBef>
                <a:spcPts val="0"/>
              </a:spcBef>
              <a:spcAft>
                <a:spcPts val="0"/>
              </a:spcAft>
              <a:buNone/>
            </a:pPr>
            <a:r>
              <a:rPr lang="en-GB" sz="800">
                <a:solidFill>
                  <a:schemeClr val="accent2"/>
                </a:solidFill>
              </a:rPr>
              <a:t>Donizzetti AR. Ageism in an Aging Society: The Role of Knowledge, Anxiety about Aging, and Stereotypes in Young People and Adults. Int J Environ Res Public Health. 2019 Apr 13;16(8):1329. doi: 10.3390/ijerph16081329. PMID: 31013873; PMCID: PMC6517915.</a:t>
            </a:r>
            <a:endParaRPr sz="800">
              <a:solidFill>
                <a:schemeClr val="dk1"/>
              </a:solidFill>
            </a:endParaRPr>
          </a:p>
          <a:p>
            <a:pPr indent="0" lvl="0" marL="0" rtl="0" algn="l">
              <a:spcBef>
                <a:spcPts val="0"/>
              </a:spcBef>
              <a:spcAft>
                <a:spcPts val="0"/>
              </a:spcAft>
              <a:buNone/>
            </a:pPr>
            <a:r>
              <a:t/>
            </a:r>
            <a:endParaRPr sz="800">
              <a:solidFill>
                <a:schemeClr val="dk1"/>
              </a:solidFill>
            </a:endParaRPr>
          </a:p>
          <a:p>
            <a:pPr indent="0" lvl="0" marL="0" rtl="0" algn="l">
              <a:spcBef>
                <a:spcPts val="0"/>
              </a:spcBef>
              <a:spcAft>
                <a:spcPts val="0"/>
              </a:spcAft>
              <a:buNone/>
            </a:pPr>
            <a:r>
              <a:rPr lang="en-GB" sz="800">
                <a:solidFill>
                  <a:schemeClr val="dk1"/>
                </a:solidFill>
              </a:rPr>
              <a:t>Equality and Human Rights Commission (2010) </a:t>
            </a:r>
            <a:r>
              <a:rPr i="1" lang="en-GB" sz="800">
                <a:solidFill>
                  <a:schemeClr val="dk1"/>
                </a:solidFill>
              </a:rPr>
              <a:t>The Human Rights Act.</a:t>
            </a:r>
            <a:endParaRPr i="1" sz="800">
              <a:solidFill>
                <a:schemeClr val="dk1"/>
              </a:solidFill>
            </a:endParaRPr>
          </a:p>
          <a:p>
            <a:pPr indent="0" lvl="0" marL="0" rtl="0" algn="l">
              <a:spcBef>
                <a:spcPts val="0"/>
              </a:spcBef>
              <a:spcAft>
                <a:spcPts val="0"/>
              </a:spcAft>
              <a:buNone/>
            </a:pPr>
            <a:r>
              <a:rPr lang="en-GB" sz="800">
                <a:solidFill>
                  <a:schemeClr val="dk1"/>
                </a:solidFill>
              </a:rPr>
              <a:t>Available at: https://www.equalityhumanrights.com/en/human-rights/human-rights-act</a:t>
            </a:r>
            <a:endParaRPr sz="800">
              <a:solidFill>
                <a:schemeClr val="dk1"/>
              </a:solidFill>
            </a:endParaRPr>
          </a:p>
          <a:p>
            <a:pPr indent="0" lvl="0" marL="0" rtl="0" algn="l">
              <a:spcBef>
                <a:spcPts val="0"/>
              </a:spcBef>
              <a:spcAft>
                <a:spcPts val="0"/>
              </a:spcAft>
              <a:buNone/>
            </a:pPr>
            <a:r>
              <a:rPr lang="en-GB" sz="800">
                <a:solidFill>
                  <a:schemeClr val="dk1"/>
                </a:solidFill>
              </a:rPr>
              <a:t>(Accessed: 18 February 2023).</a:t>
            </a:r>
            <a:endParaRPr sz="800">
              <a:solidFill>
                <a:schemeClr val="dk1"/>
              </a:solidFill>
            </a:endParaRPr>
          </a:p>
          <a:p>
            <a:pPr indent="0" lvl="0" marL="0" rtl="0" algn="l">
              <a:spcBef>
                <a:spcPts val="0"/>
              </a:spcBef>
              <a:spcAft>
                <a:spcPts val="0"/>
              </a:spcAft>
              <a:buNone/>
            </a:pPr>
            <a:r>
              <a:t/>
            </a:r>
            <a:endParaRPr sz="800">
              <a:solidFill>
                <a:schemeClr val="dk1"/>
              </a:solidFill>
            </a:endParaRPr>
          </a:p>
          <a:p>
            <a:pPr indent="0" lvl="0" marL="0" rtl="0" algn="l">
              <a:spcBef>
                <a:spcPts val="0"/>
              </a:spcBef>
              <a:spcAft>
                <a:spcPts val="0"/>
              </a:spcAft>
              <a:buNone/>
            </a:pPr>
            <a:r>
              <a:rPr lang="en-GB" sz="800">
                <a:solidFill>
                  <a:schemeClr val="dk1"/>
                </a:solidFill>
              </a:rPr>
              <a:t>Future Generations Commissioner for Wales. (2015) </a:t>
            </a:r>
            <a:r>
              <a:rPr i="1" lang="en-GB" sz="800">
                <a:solidFill>
                  <a:schemeClr val="dk1"/>
                </a:solidFill>
              </a:rPr>
              <a:t>Well-being of Future Generations (Wales) Act 2015. </a:t>
            </a:r>
            <a:endParaRPr sz="800">
              <a:solidFill>
                <a:schemeClr val="dk1"/>
              </a:solidFill>
            </a:endParaRPr>
          </a:p>
          <a:p>
            <a:pPr indent="0" lvl="0" marL="0" rtl="0" algn="l">
              <a:spcBef>
                <a:spcPts val="0"/>
              </a:spcBef>
              <a:spcAft>
                <a:spcPts val="0"/>
              </a:spcAft>
              <a:buNone/>
            </a:pPr>
            <a:r>
              <a:rPr lang="en-GB" sz="800">
                <a:solidFill>
                  <a:schemeClr val="dk1"/>
                </a:solidFill>
              </a:rPr>
              <a:t>Available at: https://www.futuregenerations.wales/about-us/future-generations-act/</a:t>
            </a:r>
            <a:endParaRPr sz="800">
              <a:solidFill>
                <a:schemeClr val="dk1"/>
              </a:solidFill>
            </a:endParaRPr>
          </a:p>
          <a:p>
            <a:pPr indent="0" lvl="0" marL="0" rtl="0" algn="l">
              <a:spcBef>
                <a:spcPts val="0"/>
              </a:spcBef>
              <a:spcAft>
                <a:spcPts val="0"/>
              </a:spcAft>
              <a:buNone/>
            </a:pPr>
            <a:r>
              <a:rPr lang="en-GB" sz="800">
                <a:solidFill>
                  <a:schemeClr val="dk1"/>
                </a:solidFill>
              </a:rPr>
              <a:t>(Accessed: 20 February 2023).</a:t>
            </a:r>
            <a:endParaRPr sz="800">
              <a:solidFill>
                <a:schemeClr val="dk1"/>
              </a:solidFill>
            </a:endParaRPr>
          </a:p>
          <a:p>
            <a:pPr indent="0" lvl="0" marL="0" rtl="0" algn="l">
              <a:spcBef>
                <a:spcPts val="0"/>
              </a:spcBef>
              <a:spcAft>
                <a:spcPts val="0"/>
              </a:spcAft>
              <a:buNone/>
            </a:pPr>
            <a:r>
              <a:t/>
            </a:r>
            <a:endParaRPr sz="800">
              <a:solidFill>
                <a:schemeClr val="dk1"/>
              </a:solidFill>
            </a:endParaRPr>
          </a:p>
          <a:p>
            <a:pPr indent="0" lvl="0" marL="0" rtl="0" algn="l">
              <a:spcBef>
                <a:spcPts val="0"/>
              </a:spcBef>
              <a:spcAft>
                <a:spcPts val="0"/>
              </a:spcAft>
              <a:buNone/>
            </a:pPr>
            <a:r>
              <a:rPr lang="en-GB" sz="800">
                <a:solidFill>
                  <a:schemeClr val="dk1"/>
                </a:solidFill>
              </a:rPr>
              <a:t>Gov UK, (2015) </a:t>
            </a:r>
            <a:r>
              <a:rPr i="1" lang="en-GB" sz="800">
                <a:solidFill>
                  <a:schemeClr val="dk1"/>
                </a:solidFill>
              </a:rPr>
              <a:t>‘2010 to 2015 government police: Older people’</a:t>
            </a:r>
            <a:r>
              <a:rPr lang="en-GB" sz="800">
                <a:solidFill>
                  <a:schemeClr val="dk1"/>
                </a:solidFill>
              </a:rPr>
              <a:t>.</a:t>
            </a:r>
            <a:endParaRPr sz="800">
              <a:solidFill>
                <a:schemeClr val="dk1"/>
              </a:solidFill>
            </a:endParaRPr>
          </a:p>
          <a:p>
            <a:pPr indent="0" lvl="0" marL="0" rtl="0" algn="l">
              <a:spcBef>
                <a:spcPts val="0"/>
              </a:spcBef>
              <a:spcAft>
                <a:spcPts val="0"/>
              </a:spcAft>
              <a:buNone/>
            </a:pPr>
            <a:r>
              <a:rPr lang="en-GB" sz="800">
                <a:solidFill>
                  <a:schemeClr val="dk1"/>
                </a:solidFill>
              </a:rPr>
              <a:t>Available at: https://www.gov.uk/government/publications/2010-to-2015-government-policy-older-people/2010-to-2015-government-policy-older-people</a:t>
            </a:r>
            <a:endParaRPr sz="800">
              <a:solidFill>
                <a:schemeClr val="dk1"/>
              </a:solidFill>
            </a:endParaRPr>
          </a:p>
          <a:p>
            <a:pPr indent="0" lvl="0" marL="0" rtl="0" algn="l">
              <a:spcBef>
                <a:spcPts val="0"/>
              </a:spcBef>
              <a:spcAft>
                <a:spcPts val="0"/>
              </a:spcAft>
              <a:buNone/>
            </a:pPr>
            <a:r>
              <a:rPr lang="en-GB" sz="800">
                <a:solidFill>
                  <a:schemeClr val="dk1"/>
                </a:solidFill>
              </a:rPr>
              <a:t>(Accessed: 20 February 2023).</a:t>
            </a:r>
            <a:endParaRPr sz="800">
              <a:solidFill>
                <a:schemeClr val="dk1"/>
              </a:solidFill>
            </a:endParaRPr>
          </a:p>
          <a:p>
            <a:pPr indent="0" lvl="0" marL="0" rtl="0" algn="l">
              <a:spcBef>
                <a:spcPts val="0"/>
              </a:spcBef>
              <a:spcAft>
                <a:spcPts val="0"/>
              </a:spcAft>
              <a:buNone/>
            </a:pPr>
            <a:r>
              <a:t/>
            </a:r>
            <a:endParaRPr sz="800">
              <a:solidFill>
                <a:schemeClr val="dk1"/>
              </a:solidFill>
            </a:endParaRPr>
          </a:p>
          <a:p>
            <a:pPr indent="0" lvl="0" marL="0" rtl="0" algn="l">
              <a:spcBef>
                <a:spcPts val="0"/>
              </a:spcBef>
              <a:spcAft>
                <a:spcPts val="0"/>
              </a:spcAft>
              <a:buNone/>
            </a:pPr>
            <a:r>
              <a:rPr lang="en-GB" sz="800">
                <a:solidFill>
                  <a:schemeClr val="dk1"/>
                </a:solidFill>
              </a:rPr>
              <a:t>Gov.Wales. (2021) </a:t>
            </a:r>
            <a:r>
              <a:rPr i="1" lang="en-GB" sz="800">
                <a:solidFill>
                  <a:schemeClr val="dk1"/>
                </a:solidFill>
              </a:rPr>
              <a:t>Age friendly Wales: Our strategy for an ageing society</a:t>
            </a:r>
            <a:r>
              <a:rPr lang="en-GB" sz="800">
                <a:solidFill>
                  <a:schemeClr val="dk1"/>
                </a:solidFill>
              </a:rPr>
              <a:t>.</a:t>
            </a:r>
            <a:endParaRPr sz="800">
              <a:solidFill>
                <a:schemeClr val="dk1"/>
              </a:solidFill>
            </a:endParaRPr>
          </a:p>
          <a:p>
            <a:pPr indent="0" lvl="0" marL="0" rtl="0" algn="l">
              <a:spcBef>
                <a:spcPts val="0"/>
              </a:spcBef>
              <a:spcAft>
                <a:spcPts val="0"/>
              </a:spcAft>
              <a:buNone/>
            </a:pPr>
            <a:r>
              <a:rPr lang="en-GB" sz="800">
                <a:solidFill>
                  <a:schemeClr val="dk1"/>
                </a:solidFill>
              </a:rPr>
              <a:t>Available at: https://www.gov.wales/age-friendly-wales-our-strategy-ageing-society-html</a:t>
            </a:r>
            <a:endParaRPr sz="800">
              <a:solidFill>
                <a:schemeClr val="dk1"/>
              </a:solidFill>
            </a:endParaRPr>
          </a:p>
          <a:p>
            <a:pPr indent="0" lvl="0" marL="0" rtl="0" algn="l">
              <a:spcBef>
                <a:spcPts val="0"/>
              </a:spcBef>
              <a:spcAft>
                <a:spcPts val="0"/>
              </a:spcAft>
              <a:buNone/>
            </a:pPr>
            <a:r>
              <a:rPr lang="en-GB" sz="800">
                <a:solidFill>
                  <a:schemeClr val="dk1"/>
                </a:solidFill>
              </a:rPr>
              <a:t>(Accessed: 20 February 2023).</a:t>
            </a:r>
            <a:endParaRPr sz="800">
              <a:solidFill>
                <a:schemeClr val="dk1"/>
              </a:solidFill>
            </a:endParaRPr>
          </a:p>
          <a:p>
            <a:pPr indent="0" lvl="0" marL="0" rtl="0" algn="l">
              <a:spcBef>
                <a:spcPts val="0"/>
              </a:spcBef>
              <a:spcAft>
                <a:spcPts val="0"/>
              </a:spcAft>
              <a:buNone/>
            </a:pPr>
            <a:r>
              <a:t/>
            </a:r>
            <a:endParaRPr sz="800">
              <a:solidFill>
                <a:schemeClr val="dk1"/>
              </a:solidFill>
            </a:endParaRPr>
          </a:p>
          <a:p>
            <a:pPr indent="0" lvl="0" marL="0" rtl="0" algn="l">
              <a:spcBef>
                <a:spcPts val="0"/>
              </a:spcBef>
              <a:spcAft>
                <a:spcPts val="0"/>
              </a:spcAft>
              <a:buNone/>
            </a:pPr>
            <a:r>
              <a:rPr lang="en-GB" sz="800">
                <a:solidFill>
                  <a:schemeClr val="dk1"/>
                </a:solidFill>
              </a:rPr>
              <a:t>Hill, A. (2020) ‘Older people widely demonised in UK, ageism report finds’, </a:t>
            </a:r>
            <a:r>
              <a:rPr i="1" lang="en-GB" sz="800">
                <a:solidFill>
                  <a:schemeClr val="dk1"/>
                </a:solidFill>
              </a:rPr>
              <a:t>The Guardian, </a:t>
            </a:r>
            <a:r>
              <a:rPr lang="en-GB" sz="800">
                <a:solidFill>
                  <a:schemeClr val="dk1"/>
                </a:solidFill>
              </a:rPr>
              <a:t>19th March.</a:t>
            </a:r>
            <a:endParaRPr sz="800">
              <a:solidFill>
                <a:schemeClr val="dk1"/>
              </a:solidFill>
            </a:endParaRPr>
          </a:p>
          <a:p>
            <a:pPr indent="0" lvl="0" marL="0" rtl="0" algn="l">
              <a:spcBef>
                <a:spcPts val="0"/>
              </a:spcBef>
              <a:spcAft>
                <a:spcPts val="0"/>
              </a:spcAft>
              <a:buNone/>
            </a:pPr>
            <a:r>
              <a:rPr lang="en-GB" sz="800">
                <a:solidFill>
                  <a:schemeClr val="dk1"/>
                </a:solidFill>
              </a:rPr>
              <a:t>Available at: https://www.theguardian.com/society/2020/mar/19/older-people-widely-demonised-uk-ageism-report</a:t>
            </a:r>
            <a:endParaRPr sz="800">
              <a:solidFill>
                <a:schemeClr val="dk1"/>
              </a:solidFill>
            </a:endParaRPr>
          </a:p>
          <a:p>
            <a:pPr indent="0" lvl="0" marL="0" rtl="0" algn="l">
              <a:spcBef>
                <a:spcPts val="0"/>
              </a:spcBef>
              <a:spcAft>
                <a:spcPts val="0"/>
              </a:spcAft>
              <a:buNone/>
            </a:pPr>
            <a:r>
              <a:rPr lang="en-GB" sz="800">
                <a:solidFill>
                  <a:schemeClr val="dk1"/>
                </a:solidFill>
              </a:rPr>
              <a:t>(Accessed: 20 February 2023).</a:t>
            </a:r>
            <a:endParaRPr sz="800">
              <a:solidFill>
                <a:schemeClr val="dk1"/>
              </a:solidFill>
            </a:endParaRPr>
          </a:p>
          <a:p>
            <a:pPr indent="0" lvl="0" marL="0" rtl="0" algn="l">
              <a:spcBef>
                <a:spcPts val="0"/>
              </a:spcBef>
              <a:spcAft>
                <a:spcPts val="0"/>
              </a:spcAft>
              <a:buNone/>
            </a:pPr>
            <a:r>
              <a:t/>
            </a:r>
            <a:endParaRPr sz="800">
              <a:solidFill>
                <a:schemeClr val="dk1"/>
              </a:solidFill>
            </a:endParaRPr>
          </a:p>
          <a:p>
            <a:pPr indent="0" lvl="0" marL="0" rtl="0" algn="l">
              <a:spcBef>
                <a:spcPts val="0"/>
              </a:spcBef>
              <a:spcAft>
                <a:spcPts val="0"/>
              </a:spcAft>
              <a:buNone/>
            </a:pPr>
            <a:r>
              <a:rPr lang="en-GB" sz="800">
                <a:solidFill>
                  <a:schemeClr val="dk1"/>
                </a:solidFill>
              </a:rPr>
              <a:t>Kisvetrová H, Mandysová P, Tomanová J, Steven A. Dignity and attitudes to aging: A cross-sectional study of older adults. Nursing Ethics. 2022;29(2):413-424. doi:10.1177/09697330211057223</a:t>
            </a:r>
            <a:endParaRPr sz="800">
              <a:solidFill>
                <a:schemeClr val="dk1"/>
              </a:solidFill>
            </a:endParaRPr>
          </a:p>
          <a:p>
            <a:pPr indent="0" lvl="0" marL="0" rtl="0" algn="l">
              <a:spcBef>
                <a:spcPts val="0"/>
              </a:spcBef>
              <a:spcAft>
                <a:spcPts val="0"/>
              </a:spcAft>
              <a:buNone/>
            </a:pPr>
            <a:r>
              <a:t/>
            </a:r>
            <a:endParaRPr sz="800">
              <a:solidFill>
                <a:schemeClr val="dk1"/>
              </a:solidFill>
            </a:endParaRPr>
          </a:p>
          <a:p>
            <a:pPr indent="0" lvl="0" marL="0" rtl="0" algn="l">
              <a:spcBef>
                <a:spcPts val="0"/>
              </a:spcBef>
              <a:spcAft>
                <a:spcPts val="0"/>
              </a:spcAft>
              <a:buNone/>
            </a:pPr>
            <a:r>
              <a:rPr lang="en-GB" sz="800">
                <a:solidFill>
                  <a:schemeClr val="dk1"/>
                </a:solidFill>
              </a:rPr>
              <a:t>Lottie (2022) </a:t>
            </a:r>
            <a:r>
              <a:rPr i="1" lang="en-GB" sz="800">
                <a:solidFill>
                  <a:schemeClr val="dk1"/>
                </a:solidFill>
              </a:rPr>
              <a:t>Most Iconic elderly characters on tv shows.</a:t>
            </a:r>
            <a:endParaRPr i="1" sz="800">
              <a:solidFill>
                <a:schemeClr val="dk1"/>
              </a:solidFill>
            </a:endParaRPr>
          </a:p>
          <a:p>
            <a:pPr indent="0" lvl="0" marL="0" rtl="0" algn="l">
              <a:spcBef>
                <a:spcPts val="0"/>
              </a:spcBef>
              <a:spcAft>
                <a:spcPts val="0"/>
              </a:spcAft>
              <a:buNone/>
            </a:pPr>
            <a:r>
              <a:rPr lang="en-GB" sz="800">
                <a:solidFill>
                  <a:schemeClr val="dk1"/>
                </a:solidFill>
              </a:rPr>
              <a:t>Available at: https://lottie.org/carecollective/most-iconic-old-characters-on-tv-shows/</a:t>
            </a:r>
            <a:endParaRPr sz="800">
              <a:solidFill>
                <a:schemeClr val="dk1"/>
              </a:solidFill>
            </a:endParaRPr>
          </a:p>
          <a:p>
            <a:pPr indent="0" lvl="0" marL="0" rtl="0" algn="l">
              <a:spcBef>
                <a:spcPts val="0"/>
              </a:spcBef>
              <a:spcAft>
                <a:spcPts val="0"/>
              </a:spcAft>
              <a:buNone/>
            </a:pPr>
            <a:r>
              <a:rPr lang="en-GB" sz="800">
                <a:solidFill>
                  <a:schemeClr val="dk1"/>
                </a:solidFill>
              </a:rPr>
              <a:t>(Accessed: 18 February 2023).</a:t>
            </a:r>
            <a:endParaRPr sz="800">
              <a:solidFill>
                <a:schemeClr val="dk1"/>
              </a:solidFill>
            </a:endParaRPr>
          </a:p>
          <a:p>
            <a:pPr indent="0" lvl="0" marL="0" rtl="0" algn="l">
              <a:spcBef>
                <a:spcPts val="0"/>
              </a:spcBef>
              <a:spcAft>
                <a:spcPts val="0"/>
              </a:spcAft>
              <a:buNone/>
            </a:pPr>
            <a:r>
              <a:t/>
            </a:r>
            <a:endParaRPr sz="800">
              <a:solidFill>
                <a:schemeClr val="dk1"/>
              </a:solidFill>
            </a:endParaRPr>
          </a:p>
          <a:p>
            <a:pPr indent="0" lvl="0" marL="0" rtl="0" algn="l">
              <a:spcBef>
                <a:spcPts val="0"/>
              </a:spcBef>
              <a:spcAft>
                <a:spcPts val="0"/>
              </a:spcAft>
              <a:buNone/>
            </a:pPr>
            <a:r>
              <a:rPr lang="en-GB" sz="800">
                <a:solidFill>
                  <a:schemeClr val="dk1"/>
                </a:solidFill>
              </a:rPr>
              <a:t>Levy, B. (2009). Stereotype Embodiment: A Psychosocial Approach to Aging. Current Directions in Psychological Science, 18(6), 332–336. https://doi.org/10.1111/j.1467-8721.2009.01662.x</a:t>
            </a:r>
            <a:endParaRPr sz="800">
              <a:solidFill>
                <a:schemeClr val="dk1"/>
              </a:solidFill>
            </a:endParaRPr>
          </a:p>
          <a:p>
            <a:pPr indent="0" lvl="0" marL="0" rtl="0" algn="l">
              <a:spcBef>
                <a:spcPts val="0"/>
              </a:spcBef>
              <a:spcAft>
                <a:spcPts val="0"/>
              </a:spcAft>
              <a:buNone/>
            </a:pPr>
            <a:r>
              <a:t/>
            </a:r>
            <a:endParaRPr sz="800">
              <a:solidFill>
                <a:schemeClr val="dk1"/>
              </a:solidFill>
            </a:endParaRPr>
          </a:p>
          <a:p>
            <a:pPr indent="0" lvl="0" marL="0" rtl="0" algn="l">
              <a:spcBef>
                <a:spcPts val="0"/>
              </a:spcBef>
              <a:spcAft>
                <a:spcPts val="0"/>
              </a:spcAft>
              <a:buNone/>
            </a:pPr>
            <a:r>
              <a:rPr lang="en-GB" sz="800">
                <a:solidFill>
                  <a:schemeClr val="dk1"/>
                </a:solidFill>
              </a:rPr>
              <a:t>No Author (2019) ‘Old people are an increasing burden, but should our young be the ones to shoulder it?’, </a:t>
            </a:r>
            <a:r>
              <a:rPr i="1" lang="en-GB" sz="800">
                <a:solidFill>
                  <a:schemeClr val="dk1"/>
                </a:solidFill>
              </a:rPr>
              <a:t>The Guardian</a:t>
            </a:r>
            <a:r>
              <a:rPr lang="en-GB" sz="800">
                <a:solidFill>
                  <a:schemeClr val="dk1"/>
                </a:solidFill>
              </a:rPr>
              <a:t>, 27th April.</a:t>
            </a:r>
            <a:endParaRPr sz="800">
              <a:solidFill>
                <a:schemeClr val="dk1"/>
              </a:solidFill>
            </a:endParaRPr>
          </a:p>
          <a:p>
            <a:pPr indent="0" lvl="0" marL="0" rtl="0" algn="l">
              <a:spcBef>
                <a:spcPts val="0"/>
              </a:spcBef>
              <a:spcAft>
                <a:spcPts val="0"/>
              </a:spcAft>
              <a:buNone/>
            </a:pPr>
            <a:r>
              <a:rPr lang="en-GB" sz="800">
                <a:solidFill>
                  <a:schemeClr val="dk1"/>
                </a:solidFill>
              </a:rPr>
              <a:t>Available at: https://www.theguardian.com/science/2019/apr/27/ageing-retirement-work-taxation-social-care</a:t>
            </a:r>
            <a:endParaRPr sz="800">
              <a:solidFill>
                <a:schemeClr val="dk1"/>
              </a:solidFill>
            </a:endParaRPr>
          </a:p>
          <a:p>
            <a:pPr indent="0" lvl="0" marL="0" rtl="0" algn="l">
              <a:spcBef>
                <a:spcPts val="0"/>
              </a:spcBef>
              <a:spcAft>
                <a:spcPts val="0"/>
              </a:spcAft>
              <a:buNone/>
            </a:pPr>
            <a:r>
              <a:rPr lang="en-GB" sz="800">
                <a:solidFill>
                  <a:schemeClr val="dk1"/>
                </a:solidFill>
              </a:rPr>
              <a:t>(Accessed: 18 February 2023).</a:t>
            </a:r>
            <a:endParaRPr sz="800">
              <a:solidFill>
                <a:schemeClr val="dk1"/>
              </a:solidFill>
            </a:endParaRPr>
          </a:p>
          <a:p>
            <a:pPr indent="0" lvl="0" marL="0" rtl="0" algn="l">
              <a:spcBef>
                <a:spcPts val="0"/>
              </a:spcBef>
              <a:spcAft>
                <a:spcPts val="0"/>
              </a:spcAft>
              <a:buClr>
                <a:schemeClr val="dk1"/>
              </a:buClr>
              <a:buSzPts val="1100"/>
              <a:buFont typeface="Arial"/>
              <a:buNone/>
            </a:pPr>
            <a:r>
              <a:t/>
            </a:r>
            <a:endParaRPr sz="800">
              <a:solidFill>
                <a:schemeClr val="dk1"/>
              </a:solidFill>
            </a:endParaRPr>
          </a:p>
        </p:txBody>
      </p:sp>
    </p:spTree>
  </p:cSld>
  <p:clrMapOvr>
    <a:masterClrMapping/>
  </p:clrMapOvr>
</p:sld>
</file>

<file path=ppt/slides/slide18.xml><?xml version="1.0" encoding="utf-8"?>
<p:sld xmlns:a="http://schemas.openxmlformats.org/drawingml/2006/main" xmlns:r="http://schemas.openxmlformats.org/officeDocument/2006/relationships" xmlns:mc="http://schemas.openxmlformats.org/markup-compatibility/2006" xmlns:mv="urn:schemas-microsoft-com:mac:vml" xmlns:p="http://schemas.openxmlformats.org/presentationml/2006/main" xmlns:c="http://schemas.openxmlformats.org/drawingml/2006/chart" xmlns:dgm="http://schemas.openxmlformats.org/drawingml/2006/diagram" xmlns:o="urn:schemas-microsoft-com:office:office" xmlns:v="urn:schemas-microsoft-com:vml" xmlns:pvml="urn:schemas-microsoft-com:office:powerpoint" xmlns:com="http://schemas.openxmlformats.org/drawingml/2006/compatibility" xmlns:p14="http://schemas.microsoft.com/office/powerpoint/2010/main" xmlns:p15="http://schemas.microsoft.com/office/powerpoint/2012/main" xmlns:ahyp="http://schemas.microsoft.com/office/drawing/2018/hyperlinkcolor">
  <p:cSld>
    <p:spTree>
      <p:nvGrpSpPr>
        <p:cNvPr id="219" name="Shape 219"/>
        <p:cNvGrpSpPr/>
        <p:nvPr/>
      </p:nvGrpSpPr>
      <p:grpSpPr>
        <a:xfrm>
          <a:off x="0" y="0"/>
          <a:ext cx="0" cy="0"/>
          <a:chOff x="0" y="0"/>
          <a:chExt cx="0" cy="0"/>
        </a:xfrm>
      </p:grpSpPr>
      <p:sp>
        <p:nvSpPr>
          <p:cNvPr id="220" name="Google Shape;220;p30"/>
          <p:cNvSpPr txBox="1"/>
          <p:nvPr/>
        </p:nvSpPr>
        <p:spPr>
          <a:xfrm>
            <a:off x="287800" y="250900"/>
            <a:ext cx="8737200" cy="4987200"/>
          </a:xfrm>
          <a:prstGeom prst="rect">
            <a:avLst/>
          </a:prstGeom>
          <a:noFill/>
          <a:ln>
            <a:noFill/>
          </a:ln>
        </p:spPr>
        <p:txBody>
          <a:bodyPr anchorCtr="0" anchor="t" bIns="91425" lIns="91425" spcFirstLastPara="1" rIns="91425" wrap="square" tIns="91425">
            <a:spAutoFit/>
          </a:bodyPr>
          <a:lstStyle/>
          <a:p>
            <a:pPr indent="0" lvl="0" marL="0" rtl="0" algn="l">
              <a:spcBef>
                <a:spcPts val="0"/>
              </a:spcBef>
              <a:spcAft>
                <a:spcPts val="0"/>
              </a:spcAft>
              <a:buNone/>
            </a:pPr>
            <a:r>
              <a:rPr lang="en-GB" sz="800">
                <a:solidFill>
                  <a:schemeClr val="dk1"/>
                </a:solidFill>
              </a:rPr>
              <a:t>Office for National Statistics (2022) </a:t>
            </a:r>
            <a:r>
              <a:rPr i="1" lang="en-GB" sz="800">
                <a:solidFill>
                  <a:schemeClr val="dk1"/>
                </a:solidFill>
              </a:rPr>
              <a:t>Voices of our ageing population: Living longer lives.</a:t>
            </a:r>
            <a:endParaRPr i="1" sz="800">
              <a:solidFill>
                <a:schemeClr val="dk1"/>
              </a:solidFill>
            </a:endParaRPr>
          </a:p>
          <a:p>
            <a:pPr indent="0" lvl="0" marL="0" rtl="0" algn="l">
              <a:spcBef>
                <a:spcPts val="0"/>
              </a:spcBef>
              <a:spcAft>
                <a:spcPts val="0"/>
              </a:spcAft>
              <a:buNone/>
            </a:pPr>
            <a:r>
              <a:rPr lang="en-GB" sz="800">
                <a:solidFill>
                  <a:schemeClr val="dk1"/>
                </a:solidFill>
              </a:rPr>
              <a:t>Available at: https://www.ons.gov.uk/peoplepopulationandcommunity/birthsdeathsandmarriages/ageing/articles/voicesofourageingpopulation/livinglongerlives</a:t>
            </a:r>
            <a:endParaRPr sz="800">
              <a:solidFill>
                <a:schemeClr val="dk1"/>
              </a:solidFill>
            </a:endParaRPr>
          </a:p>
          <a:p>
            <a:pPr indent="0" lvl="0" marL="0" rtl="0" algn="l">
              <a:spcBef>
                <a:spcPts val="0"/>
              </a:spcBef>
              <a:spcAft>
                <a:spcPts val="0"/>
              </a:spcAft>
              <a:buNone/>
            </a:pPr>
            <a:r>
              <a:rPr lang="en-GB" sz="800">
                <a:solidFill>
                  <a:schemeClr val="dk1"/>
                </a:solidFill>
              </a:rPr>
              <a:t>(Accessed: 25 February 2023).</a:t>
            </a:r>
            <a:endParaRPr sz="800">
              <a:solidFill>
                <a:schemeClr val="dk1"/>
              </a:solidFill>
            </a:endParaRPr>
          </a:p>
          <a:p>
            <a:pPr indent="0" lvl="0" marL="0" rtl="0" algn="l">
              <a:spcBef>
                <a:spcPts val="0"/>
              </a:spcBef>
              <a:spcAft>
                <a:spcPts val="0"/>
              </a:spcAft>
              <a:buNone/>
            </a:pPr>
            <a:r>
              <a:t/>
            </a:r>
            <a:endParaRPr sz="800">
              <a:solidFill>
                <a:schemeClr val="dk1"/>
              </a:solidFill>
            </a:endParaRPr>
          </a:p>
          <a:p>
            <a:pPr indent="0" lvl="0" marL="0" rtl="0" algn="l">
              <a:spcBef>
                <a:spcPts val="0"/>
              </a:spcBef>
              <a:spcAft>
                <a:spcPts val="0"/>
              </a:spcAft>
              <a:buNone/>
            </a:pPr>
            <a:r>
              <a:rPr lang="en-GB" sz="800">
                <a:solidFill>
                  <a:schemeClr val="dk1"/>
                </a:solidFill>
              </a:rPr>
              <a:t>Scott, C. (2022) ‘I loved every second: 94 year old care home resident fulfils lifelong dream of flying a plane’, </a:t>
            </a:r>
            <a:r>
              <a:rPr i="1" lang="en-GB" sz="800">
                <a:solidFill>
                  <a:schemeClr val="dk1"/>
                </a:solidFill>
              </a:rPr>
              <a:t>Independent, </a:t>
            </a:r>
            <a:r>
              <a:rPr lang="en-GB" sz="800">
                <a:solidFill>
                  <a:schemeClr val="dk1"/>
                </a:solidFill>
              </a:rPr>
              <a:t>14th December.</a:t>
            </a:r>
            <a:endParaRPr sz="800">
              <a:solidFill>
                <a:schemeClr val="dk1"/>
              </a:solidFill>
            </a:endParaRPr>
          </a:p>
          <a:p>
            <a:pPr indent="0" lvl="0" marL="0" rtl="0" algn="l">
              <a:spcBef>
                <a:spcPts val="0"/>
              </a:spcBef>
              <a:spcAft>
                <a:spcPts val="0"/>
              </a:spcAft>
              <a:buNone/>
            </a:pPr>
            <a:r>
              <a:rPr lang="en-GB" sz="800">
                <a:solidFill>
                  <a:schemeClr val="dk1"/>
                </a:solidFill>
              </a:rPr>
              <a:t>Available at: https://www.independent.co.uk/news/uk/home-news/lifetime-dream-fly-plane-frances-gilkes-b2245276.html</a:t>
            </a:r>
            <a:endParaRPr sz="800">
              <a:solidFill>
                <a:schemeClr val="dk1"/>
              </a:solidFill>
            </a:endParaRPr>
          </a:p>
          <a:p>
            <a:pPr indent="0" lvl="0" marL="0" rtl="0" algn="l">
              <a:spcBef>
                <a:spcPts val="0"/>
              </a:spcBef>
              <a:spcAft>
                <a:spcPts val="0"/>
              </a:spcAft>
              <a:buNone/>
            </a:pPr>
            <a:r>
              <a:rPr lang="en-GB" sz="800">
                <a:solidFill>
                  <a:schemeClr val="dk1"/>
                </a:solidFill>
              </a:rPr>
              <a:t>(Accessed: 20 February 2023).</a:t>
            </a:r>
            <a:endParaRPr sz="800">
              <a:solidFill>
                <a:schemeClr val="dk1"/>
              </a:solidFill>
            </a:endParaRPr>
          </a:p>
          <a:p>
            <a:pPr indent="0" lvl="0" marL="0" rtl="0" algn="l">
              <a:spcBef>
                <a:spcPts val="0"/>
              </a:spcBef>
              <a:spcAft>
                <a:spcPts val="0"/>
              </a:spcAft>
              <a:buNone/>
            </a:pPr>
            <a:r>
              <a:t/>
            </a:r>
            <a:endParaRPr sz="800">
              <a:solidFill>
                <a:schemeClr val="dk1"/>
              </a:solidFill>
            </a:endParaRPr>
          </a:p>
          <a:p>
            <a:pPr indent="0" lvl="0" marL="0" rtl="0" algn="l">
              <a:spcBef>
                <a:spcPts val="0"/>
              </a:spcBef>
              <a:spcAft>
                <a:spcPts val="0"/>
              </a:spcAft>
              <a:buNone/>
            </a:pPr>
            <a:r>
              <a:rPr lang="en-GB" sz="800">
                <a:solidFill>
                  <a:schemeClr val="dk1"/>
                </a:solidFill>
              </a:rPr>
              <a:t>Sheldrick, G. (2015) ‘Dementia crisis as £26bn ‘Time bomb’ threatens to sink NHS’, </a:t>
            </a:r>
            <a:r>
              <a:rPr i="1" lang="en-GB" sz="800">
                <a:solidFill>
                  <a:schemeClr val="dk1"/>
                </a:solidFill>
              </a:rPr>
              <a:t>Express</a:t>
            </a:r>
            <a:r>
              <a:rPr lang="en-GB" sz="800">
                <a:solidFill>
                  <a:schemeClr val="dk1"/>
                </a:solidFill>
              </a:rPr>
              <a:t>, 21st July.</a:t>
            </a:r>
            <a:endParaRPr sz="800">
              <a:solidFill>
                <a:schemeClr val="dk1"/>
              </a:solidFill>
            </a:endParaRPr>
          </a:p>
          <a:p>
            <a:pPr indent="0" lvl="0" marL="0" rtl="0" algn="l">
              <a:spcBef>
                <a:spcPts val="0"/>
              </a:spcBef>
              <a:spcAft>
                <a:spcPts val="0"/>
              </a:spcAft>
              <a:buNone/>
            </a:pPr>
            <a:r>
              <a:rPr lang="en-GB" sz="800">
                <a:solidFill>
                  <a:schemeClr val="dk1"/>
                </a:solidFill>
              </a:rPr>
              <a:t>Available at: https://www.express.co.uk/news/uk/592807/Dementia-crisis-NHS-hospital</a:t>
            </a:r>
            <a:endParaRPr sz="800">
              <a:solidFill>
                <a:schemeClr val="dk1"/>
              </a:solidFill>
            </a:endParaRPr>
          </a:p>
          <a:p>
            <a:pPr indent="0" lvl="0" marL="0" rtl="0" algn="l">
              <a:spcBef>
                <a:spcPts val="0"/>
              </a:spcBef>
              <a:spcAft>
                <a:spcPts val="0"/>
              </a:spcAft>
              <a:buNone/>
            </a:pPr>
            <a:r>
              <a:rPr lang="en-GB" sz="800">
                <a:solidFill>
                  <a:schemeClr val="dk1"/>
                </a:solidFill>
              </a:rPr>
              <a:t>(Accessed: 20 February 2023).</a:t>
            </a:r>
            <a:endParaRPr sz="800">
              <a:solidFill>
                <a:schemeClr val="dk1"/>
              </a:solidFill>
            </a:endParaRPr>
          </a:p>
          <a:p>
            <a:pPr indent="0" lvl="0" marL="0" rtl="0" algn="l">
              <a:spcBef>
                <a:spcPts val="0"/>
              </a:spcBef>
              <a:spcAft>
                <a:spcPts val="0"/>
              </a:spcAft>
              <a:buNone/>
            </a:pPr>
            <a:r>
              <a:t/>
            </a:r>
            <a:endParaRPr sz="800">
              <a:solidFill>
                <a:schemeClr val="dk1"/>
              </a:solidFill>
            </a:endParaRPr>
          </a:p>
          <a:p>
            <a:pPr indent="0" lvl="0" marL="0" rtl="0" algn="l">
              <a:spcBef>
                <a:spcPts val="0"/>
              </a:spcBef>
              <a:spcAft>
                <a:spcPts val="0"/>
              </a:spcAft>
              <a:buNone/>
            </a:pPr>
            <a:r>
              <a:rPr lang="en-GB" sz="800">
                <a:solidFill>
                  <a:schemeClr val="dk1"/>
                </a:solidFill>
              </a:rPr>
              <a:t>The Kings Fund. (2015) </a:t>
            </a:r>
            <a:r>
              <a:rPr i="1" lang="en-GB" sz="800">
                <a:solidFill>
                  <a:schemeClr val="dk1"/>
                </a:solidFill>
              </a:rPr>
              <a:t>Key facts and figures about adult social care.</a:t>
            </a:r>
            <a:endParaRPr sz="800">
              <a:solidFill>
                <a:schemeClr val="dk1"/>
              </a:solidFill>
            </a:endParaRPr>
          </a:p>
          <a:p>
            <a:pPr indent="0" lvl="0" marL="0" rtl="0" algn="l">
              <a:spcBef>
                <a:spcPts val="0"/>
              </a:spcBef>
              <a:spcAft>
                <a:spcPts val="0"/>
              </a:spcAft>
              <a:buNone/>
            </a:pPr>
            <a:r>
              <a:rPr lang="en-GB" sz="800">
                <a:solidFill>
                  <a:schemeClr val="dk1"/>
                </a:solidFill>
              </a:rPr>
              <a:t>Available at: https://www.kingsfund.org.uk/audio-video/key-facts-figures-adult-social-care</a:t>
            </a:r>
            <a:endParaRPr sz="800">
              <a:solidFill>
                <a:schemeClr val="dk1"/>
              </a:solidFill>
            </a:endParaRPr>
          </a:p>
          <a:p>
            <a:pPr indent="0" lvl="0" marL="0" rtl="0" algn="l">
              <a:spcBef>
                <a:spcPts val="0"/>
              </a:spcBef>
              <a:spcAft>
                <a:spcPts val="0"/>
              </a:spcAft>
              <a:buNone/>
            </a:pPr>
            <a:r>
              <a:rPr lang="en-GB" sz="800">
                <a:solidFill>
                  <a:schemeClr val="dk1"/>
                </a:solidFill>
              </a:rPr>
              <a:t>(Accessed: 20 February 2023).</a:t>
            </a:r>
            <a:endParaRPr sz="800">
              <a:solidFill>
                <a:schemeClr val="dk1"/>
              </a:solidFill>
            </a:endParaRPr>
          </a:p>
          <a:p>
            <a:pPr indent="0" lvl="0" marL="0" rtl="0" algn="l">
              <a:spcBef>
                <a:spcPts val="0"/>
              </a:spcBef>
              <a:spcAft>
                <a:spcPts val="0"/>
              </a:spcAft>
              <a:buNone/>
            </a:pPr>
            <a:r>
              <a:t/>
            </a:r>
            <a:endParaRPr sz="800">
              <a:solidFill>
                <a:schemeClr val="dk1"/>
              </a:solidFill>
            </a:endParaRPr>
          </a:p>
          <a:p>
            <a:pPr indent="0" lvl="0" marL="0" rtl="0" algn="l">
              <a:spcBef>
                <a:spcPts val="0"/>
              </a:spcBef>
              <a:spcAft>
                <a:spcPts val="0"/>
              </a:spcAft>
              <a:buClr>
                <a:schemeClr val="dk1"/>
              </a:buClr>
              <a:buSzPts val="1100"/>
              <a:buFont typeface="Arial"/>
              <a:buNone/>
            </a:pPr>
            <a:r>
              <a:rPr lang="en-GB" sz="800">
                <a:solidFill>
                  <a:schemeClr val="dk1"/>
                </a:solidFill>
              </a:rPr>
              <a:t>THELU, M., WEBSTER, B., JONES, K. and ORRELL, M., 2022. A cross sectional survey on UK older adult’s attitudes to ageing, dementia and positive psychology attributes. </a:t>
            </a:r>
            <a:r>
              <a:rPr i="1" lang="en-GB" sz="800">
                <a:solidFill>
                  <a:schemeClr val="dk1"/>
                </a:solidFill>
              </a:rPr>
              <a:t>BMC Geriatrics, </a:t>
            </a:r>
            <a:r>
              <a:rPr b="1" lang="en-GB" sz="800">
                <a:solidFill>
                  <a:schemeClr val="dk1"/>
                </a:solidFill>
              </a:rPr>
              <a:t>22</a:t>
            </a:r>
            <a:r>
              <a:rPr lang="en-GB" sz="800">
                <a:solidFill>
                  <a:schemeClr val="dk1"/>
                </a:solidFill>
              </a:rPr>
              <a:t>, pp. 1-12.</a:t>
            </a:r>
            <a:endParaRPr sz="800">
              <a:solidFill>
                <a:schemeClr val="dk1"/>
              </a:solidFill>
            </a:endParaRPr>
          </a:p>
          <a:p>
            <a:pPr indent="0" lvl="0" marL="0" rtl="0" algn="l">
              <a:spcBef>
                <a:spcPts val="0"/>
              </a:spcBef>
              <a:spcAft>
                <a:spcPts val="0"/>
              </a:spcAft>
              <a:buNone/>
            </a:pPr>
            <a:r>
              <a:t/>
            </a:r>
            <a:endParaRPr sz="800">
              <a:solidFill>
                <a:schemeClr val="dk1"/>
              </a:solidFill>
            </a:endParaRPr>
          </a:p>
          <a:p>
            <a:pPr indent="0" lvl="0" marL="0" rtl="0" algn="l">
              <a:spcBef>
                <a:spcPts val="0"/>
              </a:spcBef>
              <a:spcAft>
                <a:spcPts val="0"/>
              </a:spcAft>
              <a:buNone/>
            </a:pPr>
            <a:r>
              <a:rPr lang="en-GB" sz="800">
                <a:solidFill>
                  <a:schemeClr val="dk1"/>
                </a:solidFill>
              </a:rPr>
              <a:t>Torfaen County Borough, (2011) </a:t>
            </a:r>
            <a:r>
              <a:rPr i="1" lang="en-GB" sz="800">
                <a:solidFill>
                  <a:schemeClr val="dk1"/>
                </a:solidFill>
              </a:rPr>
              <a:t>Welsh language (Wales) Measure 2011.</a:t>
            </a:r>
            <a:endParaRPr sz="800">
              <a:solidFill>
                <a:schemeClr val="dk1"/>
              </a:solidFill>
            </a:endParaRPr>
          </a:p>
          <a:p>
            <a:pPr indent="0" lvl="0" marL="0" rtl="0" algn="l">
              <a:spcBef>
                <a:spcPts val="0"/>
              </a:spcBef>
              <a:spcAft>
                <a:spcPts val="0"/>
              </a:spcAft>
              <a:buNone/>
            </a:pPr>
            <a:r>
              <a:rPr lang="en-GB" sz="800">
                <a:solidFill>
                  <a:schemeClr val="dk1"/>
                </a:solidFill>
              </a:rPr>
              <a:t>Available at: https://www.torfaen.gov.uk/en/AboutTheCouncil/EqualityDiversity/WelshLanguageScheme/Welsh-Language.aspx#:~:text=The%20Welsh%20Language%20(Wales)%20Measure,and%20implement%20Welsh%20Language%20Schemes</a:t>
            </a:r>
            <a:endParaRPr sz="800">
              <a:solidFill>
                <a:schemeClr val="dk1"/>
              </a:solidFill>
            </a:endParaRPr>
          </a:p>
          <a:p>
            <a:pPr indent="0" lvl="0" marL="0" rtl="0" algn="l">
              <a:spcBef>
                <a:spcPts val="0"/>
              </a:spcBef>
              <a:spcAft>
                <a:spcPts val="0"/>
              </a:spcAft>
              <a:buNone/>
            </a:pPr>
            <a:r>
              <a:rPr lang="en-GB" sz="800">
                <a:solidFill>
                  <a:schemeClr val="dk1"/>
                </a:solidFill>
              </a:rPr>
              <a:t>(Accessed: 20 February 2023).</a:t>
            </a:r>
            <a:endParaRPr sz="800">
              <a:solidFill>
                <a:schemeClr val="dk1"/>
              </a:solidFill>
            </a:endParaRPr>
          </a:p>
          <a:p>
            <a:pPr indent="0" lvl="0" marL="0" rtl="0" algn="l">
              <a:spcBef>
                <a:spcPts val="0"/>
              </a:spcBef>
              <a:spcAft>
                <a:spcPts val="0"/>
              </a:spcAft>
              <a:buNone/>
            </a:pPr>
            <a:r>
              <a:t/>
            </a:r>
            <a:endParaRPr sz="800">
              <a:solidFill>
                <a:schemeClr val="dk1"/>
              </a:solidFill>
            </a:endParaRPr>
          </a:p>
          <a:p>
            <a:pPr indent="0" lvl="0" marL="0" rtl="0" algn="l">
              <a:spcBef>
                <a:spcPts val="0"/>
              </a:spcBef>
              <a:spcAft>
                <a:spcPts val="0"/>
              </a:spcAft>
              <a:buNone/>
            </a:pPr>
            <a:r>
              <a:rPr lang="en-GB" sz="800">
                <a:solidFill>
                  <a:schemeClr val="dk1"/>
                </a:solidFill>
              </a:rPr>
              <a:t>United Nations. (2001) </a:t>
            </a:r>
            <a:r>
              <a:rPr i="1" lang="en-GB" sz="800">
                <a:solidFill>
                  <a:schemeClr val="dk1"/>
                </a:solidFill>
              </a:rPr>
              <a:t>United Nations Principles for Older People.</a:t>
            </a:r>
            <a:endParaRPr i="1" sz="800">
              <a:solidFill>
                <a:schemeClr val="dk1"/>
              </a:solidFill>
            </a:endParaRPr>
          </a:p>
          <a:p>
            <a:pPr indent="0" lvl="0" marL="0" rtl="0" algn="l">
              <a:spcBef>
                <a:spcPts val="0"/>
              </a:spcBef>
              <a:spcAft>
                <a:spcPts val="0"/>
              </a:spcAft>
              <a:buNone/>
            </a:pPr>
            <a:r>
              <a:rPr lang="en-GB" sz="800">
                <a:solidFill>
                  <a:schemeClr val="dk1"/>
                </a:solidFill>
              </a:rPr>
              <a:t>Available at: https://www.ohchr.org/en/instruments-mechanisms/instruments/united-nations-principles-older-persons</a:t>
            </a:r>
            <a:endParaRPr sz="800">
              <a:solidFill>
                <a:schemeClr val="dk1"/>
              </a:solidFill>
            </a:endParaRPr>
          </a:p>
          <a:p>
            <a:pPr indent="0" lvl="0" marL="0" rtl="0" algn="l">
              <a:spcBef>
                <a:spcPts val="0"/>
              </a:spcBef>
              <a:spcAft>
                <a:spcPts val="0"/>
              </a:spcAft>
              <a:buClr>
                <a:schemeClr val="dk1"/>
              </a:buClr>
              <a:buSzPts val="1100"/>
              <a:buFont typeface="Arial"/>
              <a:buNone/>
            </a:pPr>
            <a:r>
              <a:rPr lang="en-GB" sz="800">
                <a:solidFill>
                  <a:schemeClr val="dk1"/>
                </a:solidFill>
              </a:rPr>
              <a:t>(Accessed: 25 February 2023).</a:t>
            </a:r>
            <a:endParaRPr sz="800">
              <a:solidFill>
                <a:schemeClr val="dk1"/>
              </a:solidFill>
            </a:endParaRPr>
          </a:p>
          <a:p>
            <a:pPr indent="0" lvl="0" marL="0" rtl="0" algn="l">
              <a:spcBef>
                <a:spcPts val="0"/>
              </a:spcBef>
              <a:spcAft>
                <a:spcPts val="0"/>
              </a:spcAft>
              <a:buClr>
                <a:schemeClr val="dk1"/>
              </a:buClr>
              <a:buSzPts val="1100"/>
              <a:buFont typeface="Arial"/>
              <a:buNone/>
            </a:pPr>
            <a:r>
              <a:t/>
            </a:r>
            <a:endParaRPr sz="800">
              <a:solidFill>
                <a:schemeClr val="dk1"/>
              </a:solidFill>
            </a:endParaRPr>
          </a:p>
          <a:p>
            <a:pPr indent="0" lvl="0" marL="0" rtl="0" algn="l">
              <a:spcBef>
                <a:spcPts val="0"/>
              </a:spcBef>
              <a:spcAft>
                <a:spcPts val="0"/>
              </a:spcAft>
              <a:buClr>
                <a:schemeClr val="dk1"/>
              </a:buClr>
              <a:buSzPts val="1100"/>
              <a:buFont typeface="Arial"/>
              <a:buNone/>
            </a:pPr>
            <a:r>
              <a:rPr lang="en-GB" sz="800">
                <a:solidFill>
                  <a:schemeClr val="dk1"/>
                </a:solidFill>
              </a:rPr>
              <a:t>Wilson, C./British Council. (2017) </a:t>
            </a:r>
            <a:r>
              <a:rPr i="1" lang="en-GB" sz="800">
                <a:solidFill>
                  <a:schemeClr val="dk1"/>
                </a:solidFill>
              </a:rPr>
              <a:t>‘How does the next generation in the UK see its future’</a:t>
            </a:r>
            <a:r>
              <a:rPr lang="en-GB" sz="800">
                <a:solidFill>
                  <a:schemeClr val="dk1"/>
                </a:solidFill>
              </a:rPr>
              <a:t>.</a:t>
            </a:r>
            <a:endParaRPr sz="800">
              <a:solidFill>
                <a:schemeClr val="dk1"/>
              </a:solidFill>
            </a:endParaRPr>
          </a:p>
          <a:p>
            <a:pPr indent="0" lvl="0" marL="0" rtl="0" algn="l">
              <a:spcBef>
                <a:spcPts val="0"/>
              </a:spcBef>
              <a:spcAft>
                <a:spcPts val="0"/>
              </a:spcAft>
              <a:buClr>
                <a:schemeClr val="dk1"/>
              </a:buClr>
              <a:buSzPts val="1100"/>
              <a:buFont typeface="Arial"/>
              <a:buNone/>
            </a:pPr>
            <a:r>
              <a:rPr lang="en-GB" sz="800">
                <a:solidFill>
                  <a:schemeClr val="dk1"/>
                </a:solidFill>
              </a:rPr>
              <a:t>Available at: https://www.britishcouncil.org/voices-magazine/how-does-next-generation-uk-see-its-future</a:t>
            </a:r>
            <a:endParaRPr sz="800">
              <a:solidFill>
                <a:schemeClr val="dk1"/>
              </a:solidFill>
            </a:endParaRPr>
          </a:p>
          <a:p>
            <a:pPr indent="0" lvl="0" marL="0" rtl="0" algn="l">
              <a:spcBef>
                <a:spcPts val="0"/>
              </a:spcBef>
              <a:spcAft>
                <a:spcPts val="0"/>
              </a:spcAft>
              <a:buClr>
                <a:schemeClr val="dk1"/>
              </a:buClr>
              <a:buSzPts val="1100"/>
              <a:buFont typeface="Arial"/>
              <a:buNone/>
            </a:pPr>
            <a:r>
              <a:rPr lang="en-GB" sz="800">
                <a:solidFill>
                  <a:schemeClr val="dk1"/>
                </a:solidFill>
              </a:rPr>
              <a:t>(Accessed: 20 February 2023).</a:t>
            </a:r>
            <a:endParaRPr sz="800">
              <a:solidFill>
                <a:schemeClr val="dk1"/>
              </a:solidFill>
            </a:endParaRPr>
          </a:p>
          <a:p>
            <a:pPr indent="0" lvl="0" marL="0" rtl="0" algn="l">
              <a:spcBef>
                <a:spcPts val="0"/>
              </a:spcBef>
              <a:spcAft>
                <a:spcPts val="0"/>
              </a:spcAft>
              <a:buNone/>
            </a:pPr>
            <a:r>
              <a:t/>
            </a:r>
            <a:endParaRPr sz="800">
              <a:solidFill>
                <a:schemeClr val="dk1"/>
              </a:solidFill>
            </a:endParaRPr>
          </a:p>
          <a:p>
            <a:pPr indent="0" lvl="0" marL="0" rtl="0" algn="l">
              <a:spcBef>
                <a:spcPts val="0"/>
              </a:spcBef>
              <a:spcAft>
                <a:spcPts val="0"/>
              </a:spcAft>
              <a:buNone/>
            </a:pPr>
            <a:r>
              <a:rPr lang="en-GB" sz="800">
                <a:solidFill>
                  <a:schemeClr val="dk1"/>
                </a:solidFill>
              </a:rPr>
              <a:t>World Health Organization. (2016) </a:t>
            </a:r>
            <a:r>
              <a:rPr i="1" lang="en-GB" sz="800">
                <a:solidFill>
                  <a:schemeClr val="dk1"/>
                </a:solidFill>
              </a:rPr>
              <a:t>Discrimination and negative attitudes about ageing are bad for your health</a:t>
            </a:r>
            <a:r>
              <a:rPr lang="en-GB" sz="800">
                <a:solidFill>
                  <a:schemeClr val="dk1"/>
                </a:solidFill>
              </a:rPr>
              <a:t>.</a:t>
            </a:r>
            <a:endParaRPr sz="800">
              <a:solidFill>
                <a:schemeClr val="dk1"/>
              </a:solidFill>
            </a:endParaRPr>
          </a:p>
          <a:p>
            <a:pPr indent="0" lvl="0" marL="0" rtl="0" algn="l">
              <a:spcBef>
                <a:spcPts val="0"/>
              </a:spcBef>
              <a:spcAft>
                <a:spcPts val="0"/>
              </a:spcAft>
              <a:buNone/>
            </a:pPr>
            <a:r>
              <a:rPr lang="en-GB" sz="800">
                <a:solidFill>
                  <a:schemeClr val="dk1"/>
                </a:solidFill>
              </a:rPr>
              <a:t>Available at: https://www.who.int/news/item/29-09-2016-discrimination-and-negative-attitudes-about-ageing-are-bad-for-your-health</a:t>
            </a:r>
            <a:endParaRPr sz="800">
              <a:solidFill>
                <a:schemeClr val="dk1"/>
              </a:solidFill>
            </a:endParaRPr>
          </a:p>
          <a:p>
            <a:pPr indent="0" lvl="0" marL="0" rtl="0" algn="l">
              <a:spcBef>
                <a:spcPts val="0"/>
              </a:spcBef>
              <a:spcAft>
                <a:spcPts val="0"/>
              </a:spcAft>
              <a:buNone/>
            </a:pPr>
            <a:r>
              <a:rPr lang="en-GB" sz="800">
                <a:solidFill>
                  <a:schemeClr val="dk1"/>
                </a:solidFill>
              </a:rPr>
              <a:t>(Accessed: 20 February 2021).</a:t>
            </a:r>
            <a:endParaRPr sz="800">
              <a:solidFill>
                <a:schemeClr val="dk1"/>
              </a:solidFill>
            </a:endParaRPr>
          </a:p>
          <a:p>
            <a:pPr indent="0" lvl="0" marL="0" rtl="0" algn="l">
              <a:spcBef>
                <a:spcPts val="0"/>
              </a:spcBef>
              <a:spcAft>
                <a:spcPts val="0"/>
              </a:spcAft>
              <a:buNone/>
            </a:pPr>
            <a:r>
              <a:t/>
            </a:r>
            <a:endParaRPr sz="800">
              <a:solidFill>
                <a:schemeClr val="dk1"/>
              </a:solidFill>
            </a:endParaRPr>
          </a:p>
          <a:p>
            <a:pPr indent="0" lvl="0" marL="0" rtl="0" algn="l">
              <a:spcBef>
                <a:spcPts val="0"/>
              </a:spcBef>
              <a:spcAft>
                <a:spcPts val="0"/>
              </a:spcAft>
              <a:buClr>
                <a:schemeClr val="dk1"/>
              </a:buClr>
              <a:buSzPts val="1100"/>
              <a:buFont typeface="Arial"/>
              <a:buNone/>
            </a:pPr>
            <a:r>
              <a:t/>
            </a:r>
            <a:endParaRPr sz="800">
              <a:solidFill>
                <a:schemeClr val="dk1"/>
              </a:solidFill>
            </a:endParaRPr>
          </a:p>
          <a:p>
            <a:pPr indent="0" lvl="0" marL="0" rtl="0" algn="l">
              <a:spcBef>
                <a:spcPts val="0"/>
              </a:spcBef>
              <a:spcAft>
                <a:spcPts val="0"/>
              </a:spcAft>
              <a:buNone/>
            </a:pPr>
            <a:r>
              <a:t/>
            </a:r>
            <a:endParaRPr sz="800"/>
          </a:p>
        </p:txBody>
      </p:sp>
    </p:spTree>
  </p:cSld>
  <p:clrMapOvr>
    <a:masterClrMapping/>
  </p:clrMapOvr>
</p:sld>
</file>

<file path=ppt/slides/slide19.xml><?xml version="1.0" encoding="utf-8"?>
<p:sld xmlns:a="http://schemas.openxmlformats.org/drawingml/2006/main" xmlns:r="http://schemas.openxmlformats.org/officeDocument/2006/relationships" xmlns:mc="http://schemas.openxmlformats.org/markup-compatibility/2006" xmlns:mv="urn:schemas-microsoft-com:mac:vml" xmlns:p="http://schemas.openxmlformats.org/presentationml/2006/main" xmlns:c="http://schemas.openxmlformats.org/drawingml/2006/chart" xmlns:dgm="http://schemas.openxmlformats.org/drawingml/2006/diagram" xmlns:o="urn:schemas-microsoft-com:office:office" xmlns:v="urn:schemas-microsoft-com:vml" xmlns:pvml="urn:schemas-microsoft-com:office:powerpoint" xmlns:com="http://schemas.openxmlformats.org/drawingml/2006/compatibility" xmlns:p14="http://schemas.microsoft.com/office/powerpoint/2010/main" xmlns:p15="http://schemas.microsoft.com/office/powerpoint/2012/main" xmlns:ahyp="http://schemas.microsoft.com/office/drawing/2018/hyperlinkcolor">
  <p:cSld>
    <p:spTree>
      <p:nvGrpSpPr>
        <p:cNvPr id="224" name="Shape 224"/>
        <p:cNvGrpSpPr/>
        <p:nvPr/>
      </p:nvGrpSpPr>
      <p:grpSpPr>
        <a:xfrm>
          <a:off x="0" y="0"/>
          <a:ext cx="0" cy="0"/>
          <a:chOff x="0" y="0"/>
          <a:chExt cx="0" cy="0"/>
        </a:xfrm>
      </p:grpSpPr>
      <p:sp>
        <p:nvSpPr>
          <p:cNvPr id="225" name="Google Shape;225;p31"/>
          <p:cNvSpPr txBox="1"/>
          <p:nvPr/>
        </p:nvSpPr>
        <p:spPr>
          <a:xfrm>
            <a:off x="199250" y="221375"/>
            <a:ext cx="8752200" cy="1662300"/>
          </a:xfrm>
          <a:prstGeom prst="rect">
            <a:avLst/>
          </a:prstGeom>
          <a:noFill/>
          <a:ln>
            <a:noFill/>
          </a:ln>
        </p:spPr>
        <p:txBody>
          <a:bodyPr anchorCtr="0" anchor="t" bIns="91425" lIns="91425" spcFirstLastPara="1" rIns="91425" wrap="square" tIns="91425">
            <a:spAutoFit/>
          </a:bodyPr>
          <a:lstStyle/>
          <a:p>
            <a:pPr indent="0" lvl="0" marL="0" rtl="0" algn="l">
              <a:spcBef>
                <a:spcPts val="0"/>
              </a:spcBef>
              <a:spcAft>
                <a:spcPts val="0"/>
              </a:spcAft>
              <a:buNone/>
            </a:pPr>
            <a:r>
              <a:t/>
            </a:r>
            <a:endParaRPr sz="800"/>
          </a:p>
          <a:p>
            <a:pPr indent="0" lvl="0" marL="0" rtl="0" algn="l">
              <a:spcBef>
                <a:spcPts val="0"/>
              </a:spcBef>
              <a:spcAft>
                <a:spcPts val="0"/>
              </a:spcAft>
              <a:buNone/>
            </a:pPr>
            <a:r>
              <a:rPr lang="en-GB" sz="800"/>
              <a:t>Youth Voice Census. (2022) </a:t>
            </a:r>
            <a:r>
              <a:rPr i="1" lang="en-GB" sz="800"/>
              <a:t>A stark reality: young people are in an escalating state of mental crisis.</a:t>
            </a:r>
            <a:endParaRPr i="1" sz="800"/>
          </a:p>
          <a:p>
            <a:pPr indent="0" lvl="0" marL="0" rtl="0" algn="l">
              <a:spcBef>
                <a:spcPts val="0"/>
              </a:spcBef>
              <a:spcAft>
                <a:spcPts val="0"/>
              </a:spcAft>
              <a:buNone/>
            </a:pPr>
            <a:r>
              <a:rPr lang="en-GB" sz="800"/>
              <a:t>Available at: https://www.youthemployment.org.uk/youth-voice-census/</a:t>
            </a:r>
            <a:endParaRPr sz="800"/>
          </a:p>
          <a:p>
            <a:pPr indent="0" lvl="0" marL="0" rtl="0" algn="l">
              <a:spcBef>
                <a:spcPts val="0"/>
              </a:spcBef>
              <a:spcAft>
                <a:spcPts val="0"/>
              </a:spcAft>
              <a:buNone/>
            </a:pPr>
            <a:r>
              <a:rPr lang="en-GB" sz="800"/>
              <a:t>(Accessed: 25 February 2023).</a:t>
            </a:r>
            <a:endParaRPr sz="800"/>
          </a:p>
          <a:p>
            <a:pPr indent="0" lvl="0" marL="0" rtl="0" algn="l">
              <a:spcBef>
                <a:spcPts val="0"/>
              </a:spcBef>
              <a:spcAft>
                <a:spcPts val="0"/>
              </a:spcAft>
              <a:buNone/>
            </a:pPr>
            <a:r>
              <a:t/>
            </a:r>
            <a:endParaRPr sz="800"/>
          </a:p>
          <a:p>
            <a:pPr indent="0" lvl="0" marL="0" rtl="0" algn="l">
              <a:spcBef>
                <a:spcPts val="0"/>
              </a:spcBef>
              <a:spcAft>
                <a:spcPts val="0"/>
              </a:spcAft>
              <a:buNone/>
            </a:pPr>
            <a:r>
              <a:rPr lang="en-GB" sz="800">
                <a:solidFill>
                  <a:schemeClr val="dk1"/>
                </a:solidFill>
              </a:rPr>
              <a:t>You Gov (2018) </a:t>
            </a:r>
            <a:r>
              <a:rPr i="1" lang="en-GB" sz="800">
                <a:solidFill>
                  <a:schemeClr val="dk1"/>
                </a:solidFill>
              </a:rPr>
              <a:t>How young are “young people” And at what age does a person become “old”?</a:t>
            </a:r>
            <a:endParaRPr i="1" sz="800">
              <a:solidFill>
                <a:schemeClr val="dk1"/>
              </a:solidFill>
            </a:endParaRPr>
          </a:p>
          <a:p>
            <a:pPr indent="0" lvl="0" marL="0" rtl="0" algn="l">
              <a:spcBef>
                <a:spcPts val="0"/>
              </a:spcBef>
              <a:spcAft>
                <a:spcPts val="0"/>
              </a:spcAft>
              <a:buNone/>
            </a:pPr>
            <a:r>
              <a:rPr lang="en-GB" sz="800">
                <a:solidFill>
                  <a:schemeClr val="dk1"/>
                </a:solidFill>
              </a:rPr>
              <a:t>Available at: https://yougov.co.uk/topics/politics/articles-reports/2018/03/06/how-young-are-young-people-and-what-age-does-perso</a:t>
            </a:r>
            <a:endParaRPr sz="800">
              <a:solidFill>
                <a:schemeClr val="dk1"/>
              </a:solidFill>
            </a:endParaRPr>
          </a:p>
          <a:p>
            <a:pPr indent="0" lvl="0" marL="0" rtl="0" algn="l">
              <a:spcBef>
                <a:spcPts val="0"/>
              </a:spcBef>
              <a:spcAft>
                <a:spcPts val="0"/>
              </a:spcAft>
              <a:buNone/>
            </a:pPr>
            <a:r>
              <a:rPr lang="en-GB" sz="800">
                <a:solidFill>
                  <a:schemeClr val="dk1"/>
                </a:solidFill>
              </a:rPr>
              <a:t>(Accessed: 18 February 2023)</a:t>
            </a:r>
            <a:endParaRPr sz="800"/>
          </a:p>
          <a:p>
            <a:pPr indent="0" lvl="0" marL="0" rtl="0" algn="l">
              <a:spcBef>
                <a:spcPts val="0"/>
              </a:spcBef>
              <a:spcAft>
                <a:spcPts val="0"/>
              </a:spcAft>
              <a:buNone/>
            </a:pPr>
            <a:r>
              <a:t/>
            </a:r>
            <a:endParaRPr sz="800"/>
          </a:p>
          <a:p>
            <a:pPr indent="0" lvl="0" marL="0" rtl="0" algn="l">
              <a:spcBef>
                <a:spcPts val="0"/>
              </a:spcBef>
              <a:spcAft>
                <a:spcPts val="0"/>
              </a:spcAft>
              <a:buNone/>
            </a:pPr>
            <a:r>
              <a:rPr lang="en-GB" sz="800">
                <a:solidFill>
                  <a:schemeClr val="dk1"/>
                </a:solidFill>
              </a:rPr>
              <a:t>Zhuravlyova, S. (2017) ‘Ageing joyfully: meet the older people defying senior stereotypes’, </a:t>
            </a:r>
            <a:r>
              <a:rPr i="1" lang="en-GB" sz="800">
                <a:solidFill>
                  <a:schemeClr val="dk1"/>
                </a:solidFill>
              </a:rPr>
              <a:t>Positive News,</a:t>
            </a:r>
            <a:r>
              <a:rPr lang="en-GB" sz="800">
                <a:solidFill>
                  <a:schemeClr val="dk1"/>
                </a:solidFill>
              </a:rPr>
              <a:t> 12th October.</a:t>
            </a:r>
            <a:endParaRPr sz="800">
              <a:solidFill>
                <a:schemeClr val="dk1"/>
              </a:solidFill>
            </a:endParaRPr>
          </a:p>
          <a:p>
            <a:pPr indent="0" lvl="0" marL="0" rtl="0" algn="l">
              <a:spcBef>
                <a:spcPts val="0"/>
              </a:spcBef>
              <a:spcAft>
                <a:spcPts val="0"/>
              </a:spcAft>
              <a:buNone/>
            </a:pPr>
            <a:r>
              <a:rPr lang="en-GB" sz="800">
                <a:solidFill>
                  <a:schemeClr val="dk1"/>
                </a:solidFill>
              </a:rPr>
              <a:t>Available at: https://www.positive.news/opinion/ageing-joyfully-meet-older-people-defying-senior-stereotypes/</a:t>
            </a:r>
            <a:endParaRPr sz="800">
              <a:solidFill>
                <a:schemeClr val="dk1"/>
              </a:solidFill>
            </a:endParaRPr>
          </a:p>
          <a:p>
            <a:pPr indent="0" lvl="0" marL="0" rtl="0" algn="l">
              <a:spcBef>
                <a:spcPts val="0"/>
              </a:spcBef>
              <a:spcAft>
                <a:spcPts val="0"/>
              </a:spcAft>
              <a:buClr>
                <a:schemeClr val="dk1"/>
              </a:buClr>
              <a:buSzPts val="1100"/>
              <a:buFont typeface="Arial"/>
              <a:buNone/>
            </a:pPr>
            <a:r>
              <a:rPr lang="en-GB" sz="800">
                <a:solidFill>
                  <a:schemeClr val="dk1"/>
                </a:solidFill>
              </a:rPr>
              <a:t>(Accessed: 20 February 2023).</a:t>
            </a:r>
            <a:endParaRPr sz="800"/>
          </a:p>
        </p:txBody>
      </p:sp>
    </p:spTree>
  </p:cSld>
  <p:clrMapOvr>
    <a:masterClrMapping/>
  </p:clrMapOvr>
</p:sld>
</file>

<file path=ppt/theme/theme1.xml><?xml version="1.0" encoding="utf-8"?>
<a:theme xmlns:a="http://schemas.openxmlformats.org/drawingml/2006/main" xmlns:r="http://schemas.openxmlformats.org/officeDocument/2006/relationships">
  <a:themeElements>
    <a:clrScheme name="Default">
      <a:dk1>
        <a:srgbClr val="000000"/>
      </a:dk1>
      <a:lt1>
        <a:srgbClr val="FFFFFF"/>
      </a:lt1>
      <a:dk2>
        <a:srgbClr val="158158"/>
      </a:dk2>
      <a:lt2>
        <a:srgbClr val="F3F3F3"/>
      </a:lt2>
      <a:accent1>
        <a:srgbClr val="058DC7"/>
      </a:accent1>
      <a:accent2>
        <a:srgbClr val="50B432"/>
      </a:accent2>
      <a:accent3>
        <a:srgbClr val="ED561B"/>
      </a:accent3>
      <a:accent4>
        <a:srgbClr val="EDEF00"/>
      </a:accent4>
      <a:accent5>
        <a:srgbClr val="24CBE5"/>
      </a:accent5>
      <a:accent6>
        <a:srgbClr val="64E572"/>
      </a:accent6>
      <a:hlink>
        <a:srgbClr val="2200CC"/>
      </a:hlink>
      <a:folHlink>
        <a:srgbClr val="551A8B"/>
      </a:folHlink>
    </a:clrScheme>
    <a:fontScheme name="Office">
      <a:majorFont>
        <a:latin typeface="Arial"/>
        <a:ea typeface=""/>
        <a:cs typeface=""/>
        <a:font script="Jpan" typeface="ＭＳ Ｐゴシック"/>
        <a:font script="Hang" typeface="맑은 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majorFont>
      <a:minorFont>
        <a:latin typeface="Arial"/>
        <a:ea typeface=""/>
        <a:cs typeface=""/>
        <a:font script="Jpan" typeface="ＭＳ Ｐゴシック"/>
        <a:font script="Hang" typeface="맑은 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Office">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tint val="100000"/>
                <a:shade val="100000"/>
                <a:satMod val="130000"/>
              </a:schemeClr>
            </a:gs>
            <a:gs pos="100000">
              <a:schemeClr val="phClr">
                <a:tint val="50000"/>
                <a:shade val="100000"/>
                <a:satMod val="350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theme>
</file>

<file path=ppt/theme/theme2.xml><?xml version="1.0" encoding="utf-8"?>
<a:theme xmlns:a="http://schemas.openxmlformats.org/drawingml/2006/main" xmlns:r="http://schemas.openxmlformats.org/officeDocument/2006/relationships" name="Simple Light">
  <a:themeElements>
    <a:clrScheme name="Simple Light">
      <a:dk1>
        <a:srgbClr val="000000"/>
      </a:dk1>
      <a:lt1>
        <a:srgbClr val="FFFFFF"/>
      </a:lt1>
      <a:dk2>
        <a:srgbClr val="595959"/>
      </a:dk2>
      <a:lt2>
        <a:srgbClr val="EEEEEE"/>
      </a:lt2>
      <a:accent1>
        <a:srgbClr val="4285F4"/>
      </a:accent1>
      <a:accent2>
        <a:srgbClr val="212121"/>
      </a:accent2>
      <a:accent3>
        <a:srgbClr val="78909C"/>
      </a:accent3>
      <a:accent4>
        <a:srgbClr val="FFAB40"/>
      </a:accent4>
      <a:accent5>
        <a:srgbClr val="0097A7"/>
      </a:accent5>
      <a:accent6>
        <a:srgbClr val="EEFF41"/>
      </a:accent6>
      <a:hlink>
        <a:srgbClr val="0097A7"/>
      </a:hlink>
      <a:folHlink>
        <a:srgbClr val="0097A7"/>
      </a:folHlink>
    </a:clrScheme>
    <a:fontScheme name="Office">
      <a:majorFont>
        <a:latin typeface="Arial"/>
        <a:ea typeface=""/>
        <a:cs typeface=""/>
        <a:font script="Jpan" typeface="ＭＳ Ｐゴシック"/>
        <a:font script="Hang" typeface="맑은 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majorFont>
      <a:minorFont>
        <a:latin typeface="Arial"/>
        <a:ea typeface=""/>
        <a:cs typeface=""/>
        <a:font script="Jpan" typeface="ＭＳ Ｐゴシック"/>
        <a:font script="Hang" typeface="맑은 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Office">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tint val="100000"/>
                <a:shade val="100000"/>
                <a:satMod val="130000"/>
              </a:schemeClr>
            </a:gs>
            <a:gs pos="100000">
              <a:schemeClr val="phClr">
                <a:tint val="50000"/>
                <a:shade val="100000"/>
                <a:satMod val="350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theme>
</file>