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 id="2147483660" r:id="rId2"/>
  </p:sldMasterIdLst>
  <p:notesMasterIdLst>
    <p:notesMasterId r:id="rId34"/>
  </p:notesMasterIdLst>
  <p:sldIdLst>
    <p:sldId id="277" r:id="rId3"/>
    <p:sldId id="268" r:id="rId4"/>
    <p:sldId id="272" r:id="rId5"/>
    <p:sldId id="282" r:id="rId6"/>
    <p:sldId id="258" r:id="rId7"/>
    <p:sldId id="260" r:id="rId8"/>
    <p:sldId id="281" r:id="rId9"/>
    <p:sldId id="266" r:id="rId10"/>
    <p:sldId id="265" r:id="rId11"/>
    <p:sldId id="264" r:id="rId12"/>
    <p:sldId id="280" r:id="rId13"/>
    <p:sldId id="278" r:id="rId14"/>
    <p:sldId id="279" r:id="rId15"/>
    <p:sldId id="261" r:id="rId16"/>
    <p:sldId id="283" r:id="rId17"/>
    <p:sldId id="274" r:id="rId18"/>
    <p:sldId id="276" r:id="rId19"/>
    <p:sldId id="256" r:id="rId20"/>
    <p:sldId id="267" r:id="rId21"/>
    <p:sldId id="263" r:id="rId22"/>
    <p:sldId id="262" r:id="rId23"/>
    <p:sldId id="288" r:id="rId24"/>
    <p:sldId id="269" r:id="rId25"/>
    <p:sldId id="284" r:id="rId26"/>
    <p:sldId id="270" r:id="rId27"/>
    <p:sldId id="271" r:id="rId28"/>
    <p:sldId id="285" r:id="rId29"/>
    <p:sldId id="286" r:id="rId30"/>
    <p:sldId id="287" r:id="rId31"/>
    <p:sldId id="273" r:id="rId32"/>
    <p:sldId id="289" r:id="rId3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30839" autoAdjust="0"/>
    <p:restoredTop sz="94660"/>
  </p:normalViewPr>
  <p:slideViewPr>
    <p:cSldViewPr snapToGrid="0">
      <p:cViewPr varScale="1">
        <p:scale>
          <a:sx n="74" d="100"/>
          <a:sy n="74" d="100"/>
        </p:scale>
        <p:origin x="84" y="33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 Type="http://schemas.openxmlformats.org/officeDocument/2006/relationships/slide" Target="slides/slide1.xml"/><Relationship Id="rId21" Type="http://schemas.openxmlformats.org/officeDocument/2006/relationships/slide" Target="slides/slide19.xml"/><Relationship Id="rId34" Type="http://schemas.openxmlformats.org/officeDocument/2006/relationships/notesMaster" Target="notesMasters/notesMaster1.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tableStyles" Target="tableStyles.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29" Type="http://schemas.openxmlformats.org/officeDocument/2006/relationships/slide" Target="slides/slide27.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theme" Target="theme/theme1.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viewProps" Target="viewProps.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slide" Target="slides/slide29.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C69B156-C71B-4E23-86D5-D70B6EE7796D}" type="datetimeFigureOut">
              <a:rPr lang="en-GB" smtClean="0"/>
              <a:t>15/12/2020</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36BF922-DF95-4780-B865-D79A4319ACCE}" type="slidenum">
              <a:rPr lang="en-GB" smtClean="0"/>
              <a:t>‹#›</a:t>
            </a:fld>
            <a:endParaRPr lang="en-GB"/>
          </a:p>
        </p:txBody>
      </p:sp>
    </p:spTree>
    <p:extLst>
      <p:ext uri="{BB962C8B-B14F-4D97-AF65-F5344CB8AC3E}">
        <p14:creationId xmlns:p14="http://schemas.microsoft.com/office/powerpoint/2010/main" val="206675242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AA30BFE-812B-4F77-A199-34026914BC3D}"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81383927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C63F9C42-C625-4C6C-AA6E-11F84E835E97}" type="slidenum">
              <a:rPr lang="en-GB" smtClean="0"/>
              <a:t>6</a:t>
            </a:fld>
            <a:endParaRPr lang="en-GB"/>
          </a:p>
        </p:txBody>
      </p:sp>
    </p:spTree>
    <p:extLst>
      <p:ext uri="{BB962C8B-B14F-4D97-AF65-F5344CB8AC3E}">
        <p14:creationId xmlns:p14="http://schemas.microsoft.com/office/powerpoint/2010/main" val="143820017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C63F9C42-C625-4C6C-AA6E-11F84E835E97}" type="slidenum">
              <a:rPr lang="en-GB" smtClean="0"/>
              <a:t>7</a:t>
            </a:fld>
            <a:endParaRPr lang="en-GB"/>
          </a:p>
        </p:txBody>
      </p:sp>
    </p:spTree>
    <p:extLst>
      <p:ext uri="{BB962C8B-B14F-4D97-AF65-F5344CB8AC3E}">
        <p14:creationId xmlns:p14="http://schemas.microsoft.com/office/powerpoint/2010/main" val="1414967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E856DE92-F902-4C7B-94CE-3D97E9C68C43}" type="datetimeFigureOut">
              <a:rPr lang="en-GB" smtClean="0"/>
              <a:t>15/12/2020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DCBA3DB-4FCB-446C-B6F8-DE8919919F50}" type="slidenum">
              <a:rPr lang="en-GB" smtClean="0"/>
              <a:t>‹#›</a:t>
            </a:fld>
            <a:endParaRPr lang="en-GB"/>
          </a:p>
        </p:txBody>
      </p:sp>
    </p:spTree>
    <p:extLst>
      <p:ext uri="{BB962C8B-B14F-4D97-AF65-F5344CB8AC3E}">
        <p14:creationId xmlns:p14="http://schemas.microsoft.com/office/powerpoint/2010/main" val="143815370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E856DE92-F902-4C7B-94CE-3D97E9C68C43}" type="datetimeFigureOut">
              <a:rPr lang="en-GB" smtClean="0"/>
              <a:t>15/12/2020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DCBA3DB-4FCB-446C-B6F8-DE8919919F50}" type="slidenum">
              <a:rPr lang="en-GB" smtClean="0"/>
              <a:t>‹#›</a:t>
            </a:fld>
            <a:endParaRPr lang="en-GB"/>
          </a:p>
        </p:txBody>
      </p:sp>
    </p:spTree>
    <p:extLst>
      <p:ext uri="{BB962C8B-B14F-4D97-AF65-F5344CB8AC3E}">
        <p14:creationId xmlns:p14="http://schemas.microsoft.com/office/powerpoint/2010/main" val="368269467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E856DE92-F902-4C7B-94CE-3D97E9C68C43}" type="datetimeFigureOut">
              <a:rPr lang="en-GB" smtClean="0"/>
              <a:t>15/12/2020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DCBA3DB-4FCB-446C-B6F8-DE8919919F50}" type="slidenum">
              <a:rPr lang="en-GB" smtClean="0"/>
              <a:t>‹#›</a:t>
            </a:fld>
            <a:endParaRPr lang="en-GB"/>
          </a:p>
        </p:txBody>
      </p:sp>
    </p:spTree>
    <p:extLst>
      <p:ext uri="{BB962C8B-B14F-4D97-AF65-F5344CB8AC3E}">
        <p14:creationId xmlns:p14="http://schemas.microsoft.com/office/powerpoint/2010/main" val="19318553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E856DE92-F902-4C7B-94CE-3D97E9C68C43}" type="datetimeFigureOut">
              <a:rPr lang="en-GB" smtClean="0"/>
              <a:t>15/12/2020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DCBA3DB-4FCB-446C-B6F8-DE8919919F50}" type="slidenum">
              <a:rPr lang="en-GB" smtClean="0"/>
              <a:t>‹#›</a:t>
            </a:fld>
            <a:endParaRPr lang="en-GB"/>
          </a:p>
        </p:txBody>
      </p:sp>
    </p:spTree>
    <p:extLst>
      <p:ext uri="{BB962C8B-B14F-4D97-AF65-F5344CB8AC3E}">
        <p14:creationId xmlns:p14="http://schemas.microsoft.com/office/powerpoint/2010/main" val="358422280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E856DE92-F902-4C7B-94CE-3D97E9C68C43}" type="datetimeFigureOut">
              <a:rPr lang="en-GB" smtClean="0"/>
              <a:t>15/12/2020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EDCBA3DB-4FCB-446C-B6F8-DE8919919F50}" type="slidenum">
              <a:rPr lang="en-GB" smtClean="0"/>
              <a:t>‹#›</a:t>
            </a:fld>
            <a:endParaRPr lang="en-GB"/>
          </a:p>
        </p:txBody>
      </p:sp>
    </p:spTree>
    <p:extLst>
      <p:ext uri="{BB962C8B-B14F-4D97-AF65-F5344CB8AC3E}">
        <p14:creationId xmlns:p14="http://schemas.microsoft.com/office/powerpoint/2010/main" val="44179333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E856DE92-F902-4C7B-94CE-3D97E9C68C43}" type="datetimeFigureOut">
              <a:rPr lang="en-GB" smtClean="0"/>
              <a:t>15/12/2020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EDCBA3DB-4FCB-446C-B6F8-DE8919919F50}" type="slidenum">
              <a:rPr lang="en-GB" smtClean="0"/>
              <a:t>‹#›</a:t>
            </a:fld>
            <a:endParaRPr lang="en-GB"/>
          </a:p>
        </p:txBody>
      </p:sp>
    </p:spTree>
    <p:extLst>
      <p:ext uri="{BB962C8B-B14F-4D97-AF65-F5344CB8AC3E}">
        <p14:creationId xmlns:p14="http://schemas.microsoft.com/office/powerpoint/2010/main" val="261389900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856DE92-F902-4C7B-94CE-3D97E9C68C43}" type="datetimeFigureOut">
              <a:rPr lang="en-GB" smtClean="0"/>
              <a:t>15/12/2020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EDCBA3DB-4FCB-446C-B6F8-DE8919919F50}" type="slidenum">
              <a:rPr lang="en-GB" smtClean="0"/>
              <a:t>‹#›</a:t>
            </a:fld>
            <a:endParaRPr lang="en-GB"/>
          </a:p>
        </p:txBody>
      </p:sp>
    </p:spTree>
    <p:extLst>
      <p:ext uri="{BB962C8B-B14F-4D97-AF65-F5344CB8AC3E}">
        <p14:creationId xmlns:p14="http://schemas.microsoft.com/office/powerpoint/2010/main" val="122230000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E856DE92-F902-4C7B-94CE-3D97E9C68C43}" type="datetimeFigureOut">
              <a:rPr lang="en-GB" smtClean="0"/>
              <a:t>15/12/2020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DCBA3DB-4FCB-446C-B6F8-DE8919919F50}" type="slidenum">
              <a:rPr lang="en-GB" smtClean="0"/>
              <a:t>‹#›</a:t>
            </a:fld>
            <a:endParaRPr lang="en-GB"/>
          </a:p>
        </p:txBody>
      </p:sp>
    </p:spTree>
    <p:extLst>
      <p:ext uri="{BB962C8B-B14F-4D97-AF65-F5344CB8AC3E}">
        <p14:creationId xmlns:p14="http://schemas.microsoft.com/office/powerpoint/2010/main" val="421139151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E856DE92-F902-4C7B-94CE-3D97E9C68C43}" type="datetimeFigureOut">
              <a:rPr lang="en-GB" smtClean="0"/>
              <a:t>15/12/2020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DCBA3DB-4FCB-446C-B6F8-DE8919919F50}" type="slidenum">
              <a:rPr lang="en-GB" smtClean="0"/>
              <a:t>‹#›</a:t>
            </a:fld>
            <a:endParaRPr lang="en-GB"/>
          </a:p>
        </p:txBody>
      </p:sp>
    </p:spTree>
    <p:extLst>
      <p:ext uri="{BB962C8B-B14F-4D97-AF65-F5344CB8AC3E}">
        <p14:creationId xmlns:p14="http://schemas.microsoft.com/office/powerpoint/2010/main" val="143554193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E856DE92-F902-4C7B-94CE-3D97E9C68C43}" type="datetimeFigureOut">
              <a:rPr lang="en-GB" smtClean="0"/>
              <a:t>15/12/2020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DCBA3DB-4FCB-446C-B6F8-DE8919919F50}" type="slidenum">
              <a:rPr lang="en-GB" smtClean="0"/>
              <a:t>‹#›</a:t>
            </a:fld>
            <a:endParaRPr lang="en-GB"/>
          </a:p>
        </p:txBody>
      </p:sp>
    </p:spTree>
    <p:extLst>
      <p:ext uri="{BB962C8B-B14F-4D97-AF65-F5344CB8AC3E}">
        <p14:creationId xmlns:p14="http://schemas.microsoft.com/office/powerpoint/2010/main" val="263894674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E856DE92-F902-4C7B-94CE-3D97E9C68C43}" type="datetimeFigureOut">
              <a:rPr lang="en-GB" smtClean="0"/>
              <a:t>15/12/2020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DCBA3DB-4FCB-446C-B6F8-DE8919919F50}" type="slidenum">
              <a:rPr lang="en-GB" smtClean="0"/>
              <a:t>‹#›</a:t>
            </a:fld>
            <a:endParaRPr lang="en-GB"/>
          </a:p>
        </p:txBody>
      </p:sp>
    </p:spTree>
    <p:extLst>
      <p:ext uri="{BB962C8B-B14F-4D97-AF65-F5344CB8AC3E}">
        <p14:creationId xmlns:p14="http://schemas.microsoft.com/office/powerpoint/2010/main" val="287772232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680DD3FC-2C83-4F31-AA7D-040F15FCD3D1}" type="datetimeFigureOut">
              <a:rPr lang="en-GB" smtClean="0"/>
              <a:t>15/12/2020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CEFA4DB-36E2-4E61-8BCE-6061F3B3BE3A}" type="slidenum">
              <a:rPr lang="en-GB" smtClean="0"/>
              <a:t>‹#›</a:t>
            </a:fld>
            <a:endParaRPr lang="en-GB"/>
          </a:p>
        </p:txBody>
      </p:sp>
    </p:spTree>
    <p:extLst>
      <p:ext uri="{BB962C8B-B14F-4D97-AF65-F5344CB8AC3E}">
        <p14:creationId xmlns:p14="http://schemas.microsoft.com/office/powerpoint/2010/main" val="213435293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680DD3FC-2C83-4F31-AA7D-040F15FCD3D1}" type="datetimeFigureOut">
              <a:rPr lang="en-GB" smtClean="0"/>
              <a:t>15/12/2020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CEFA4DB-36E2-4E61-8BCE-6061F3B3BE3A}" type="slidenum">
              <a:rPr lang="en-GB" smtClean="0"/>
              <a:t>‹#›</a:t>
            </a:fld>
            <a:endParaRPr lang="en-GB"/>
          </a:p>
        </p:txBody>
      </p:sp>
    </p:spTree>
    <p:extLst>
      <p:ext uri="{BB962C8B-B14F-4D97-AF65-F5344CB8AC3E}">
        <p14:creationId xmlns:p14="http://schemas.microsoft.com/office/powerpoint/2010/main" val="337476939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1" y="1709742"/>
            <a:ext cx="10515600" cy="2852737"/>
          </a:xfrm>
        </p:spPr>
        <p:txBody>
          <a:bodyPr anchor="b"/>
          <a:lstStyle>
            <a:lvl1pPr>
              <a:defRPr sz="6000"/>
            </a:lvl1pPr>
          </a:lstStyle>
          <a:p>
            <a:r>
              <a:rPr lang="en-US" smtClean="0"/>
              <a:t>Click to edit Master title style</a:t>
            </a:r>
            <a:endParaRPr lang="en-GB"/>
          </a:p>
        </p:txBody>
      </p:sp>
      <p:sp>
        <p:nvSpPr>
          <p:cNvPr id="3" name="Text Placeholder 2"/>
          <p:cNvSpPr>
            <a:spLocks noGrp="1"/>
          </p:cNvSpPr>
          <p:nvPr>
            <p:ph type="body" idx="1"/>
          </p:nvPr>
        </p:nvSpPr>
        <p:spPr>
          <a:xfrm>
            <a:off x="831851" y="4589467"/>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680DD3FC-2C83-4F31-AA7D-040F15FCD3D1}" type="datetimeFigureOut">
              <a:rPr lang="en-GB" smtClean="0"/>
              <a:t>15/12/2020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CEFA4DB-36E2-4E61-8BCE-6061F3B3BE3A}" type="slidenum">
              <a:rPr lang="en-GB" smtClean="0"/>
              <a:t>‹#›</a:t>
            </a:fld>
            <a:endParaRPr lang="en-GB"/>
          </a:p>
        </p:txBody>
      </p:sp>
    </p:spTree>
    <p:extLst>
      <p:ext uri="{BB962C8B-B14F-4D97-AF65-F5344CB8AC3E}">
        <p14:creationId xmlns:p14="http://schemas.microsoft.com/office/powerpoint/2010/main" val="339501722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680DD3FC-2C83-4F31-AA7D-040F15FCD3D1}" type="datetimeFigureOut">
              <a:rPr lang="en-GB" smtClean="0"/>
              <a:t>15/12/2020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CEFA4DB-36E2-4E61-8BCE-6061F3B3BE3A}" type="slidenum">
              <a:rPr lang="en-GB" smtClean="0"/>
              <a:t>‹#›</a:t>
            </a:fld>
            <a:endParaRPr lang="en-GB"/>
          </a:p>
        </p:txBody>
      </p:sp>
    </p:spTree>
    <p:extLst>
      <p:ext uri="{BB962C8B-B14F-4D97-AF65-F5344CB8AC3E}">
        <p14:creationId xmlns:p14="http://schemas.microsoft.com/office/powerpoint/2010/main" val="306470332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9"/>
            <a:ext cx="10515600" cy="1325563"/>
          </a:xfrm>
        </p:spPr>
        <p:txBody>
          <a:bodyPr/>
          <a:lstStyle/>
          <a:p>
            <a:r>
              <a:rPr lang="en-US" smtClean="0"/>
              <a:t>Click to edit Master title style</a:t>
            </a:r>
            <a:endParaRPr lang="en-GB"/>
          </a:p>
        </p:txBody>
      </p:sp>
      <p:sp>
        <p:nvSpPr>
          <p:cNvPr id="3" name="Text Placeholder 2"/>
          <p:cNvSpPr>
            <a:spLocks noGrp="1"/>
          </p:cNvSpPr>
          <p:nvPr>
            <p:ph type="body" idx="1"/>
          </p:nvPr>
        </p:nvSpPr>
        <p:spPr>
          <a:xfrm>
            <a:off x="839789"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839789" y="2505075"/>
            <a:ext cx="5157787"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72202"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6172202" y="2505075"/>
            <a:ext cx="5183188"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680DD3FC-2C83-4F31-AA7D-040F15FCD3D1}" type="datetimeFigureOut">
              <a:rPr lang="en-GB" smtClean="0"/>
              <a:t>15/12/2020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CCEFA4DB-36E2-4E61-8BCE-6061F3B3BE3A}" type="slidenum">
              <a:rPr lang="en-GB" smtClean="0"/>
              <a:t>‹#›</a:t>
            </a:fld>
            <a:endParaRPr lang="en-GB"/>
          </a:p>
        </p:txBody>
      </p:sp>
    </p:spTree>
    <p:extLst>
      <p:ext uri="{BB962C8B-B14F-4D97-AF65-F5344CB8AC3E}">
        <p14:creationId xmlns:p14="http://schemas.microsoft.com/office/powerpoint/2010/main" val="305320846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680DD3FC-2C83-4F31-AA7D-040F15FCD3D1}" type="datetimeFigureOut">
              <a:rPr lang="en-GB" smtClean="0"/>
              <a:t>15/12/2020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CCEFA4DB-36E2-4E61-8BCE-6061F3B3BE3A}" type="slidenum">
              <a:rPr lang="en-GB" smtClean="0"/>
              <a:t>‹#›</a:t>
            </a:fld>
            <a:endParaRPr lang="en-GB"/>
          </a:p>
        </p:txBody>
      </p:sp>
    </p:spTree>
    <p:extLst>
      <p:ext uri="{BB962C8B-B14F-4D97-AF65-F5344CB8AC3E}">
        <p14:creationId xmlns:p14="http://schemas.microsoft.com/office/powerpoint/2010/main" val="2888033285"/>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80DD3FC-2C83-4F31-AA7D-040F15FCD3D1}" type="datetimeFigureOut">
              <a:rPr lang="en-GB" smtClean="0"/>
              <a:t>15/12/2020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CCEFA4DB-36E2-4E61-8BCE-6061F3B3BE3A}" type="slidenum">
              <a:rPr lang="en-GB" smtClean="0"/>
              <a:t>‹#›</a:t>
            </a:fld>
            <a:endParaRPr lang="en-GB"/>
          </a:p>
        </p:txBody>
      </p:sp>
    </p:spTree>
    <p:extLst>
      <p:ext uri="{BB962C8B-B14F-4D97-AF65-F5344CB8AC3E}">
        <p14:creationId xmlns:p14="http://schemas.microsoft.com/office/powerpoint/2010/main" val="3623890168"/>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Content Placeholder 2"/>
          <p:cNvSpPr>
            <a:spLocks noGrp="1"/>
          </p:cNvSpPr>
          <p:nvPr>
            <p:ph idx="1"/>
          </p:nvPr>
        </p:nvSpPr>
        <p:spPr>
          <a:xfrm>
            <a:off x="5183188" y="987429"/>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680DD3FC-2C83-4F31-AA7D-040F15FCD3D1}" type="datetimeFigureOut">
              <a:rPr lang="en-GB" smtClean="0"/>
              <a:t>15/12/2020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CEFA4DB-36E2-4E61-8BCE-6061F3B3BE3A}" type="slidenum">
              <a:rPr lang="en-GB" smtClean="0"/>
              <a:t>‹#›</a:t>
            </a:fld>
            <a:endParaRPr lang="en-GB"/>
          </a:p>
        </p:txBody>
      </p:sp>
    </p:spTree>
    <p:extLst>
      <p:ext uri="{BB962C8B-B14F-4D97-AF65-F5344CB8AC3E}">
        <p14:creationId xmlns:p14="http://schemas.microsoft.com/office/powerpoint/2010/main" val="2106079434"/>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Picture Placeholder 2"/>
          <p:cNvSpPr>
            <a:spLocks noGrp="1"/>
          </p:cNvSpPr>
          <p:nvPr>
            <p:ph type="pic" idx="1"/>
          </p:nvPr>
        </p:nvSpPr>
        <p:spPr>
          <a:xfrm>
            <a:off x="5183188" y="987429"/>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680DD3FC-2C83-4F31-AA7D-040F15FCD3D1}" type="datetimeFigureOut">
              <a:rPr lang="en-GB" smtClean="0"/>
              <a:t>15/12/2020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CEFA4DB-36E2-4E61-8BCE-6061F3B3BE3A}" type="slidenum">
              <a:rPr lang="en-GB" smtClean="0"/>
              <a:t>‹#›</a:t>
            </a:fld>
            <a:endParaRPr lang="en-GB"/>
          </a:p>
        </p:txBody>
      </p:sp>
    </p:spTree>
    <p:extLst>
      <p:ext uri="{BB962C8B-B14F-4D97-AF65-F5344CB8AC3E}">
        <p14:creationId xmlns:p14="http://schemas.microsoft.com/office/powerpoint/2010/main" val="1961493865"/>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680DD3FC-2C83-4F31-AA7D-040F15FCD3D1}" type="datetimeFigureOut">
              <a:rPr lang="en-GB" smtClean="0"/>
              <a:t>15/12/2020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CEFA4DB-36E2-4E61-8BCE-6061F3B3BE3A}" type="slidenum">
              <a:rPr lang="en-GB" smtClean="0"/>
              <a:t>‹#›</a:t>
            </a:fld>
            <a:endParaRPr lang="en-GB"/>
          </a:p>
        </p:txBody>
      </p:sp>
    </p:spTree>
    <p:extLst>
      <p:ext uri="{BB962C8B-B14F-4D97-AF65-F5344CB8AC3E}">
        <p14:creationId xmlns:p14="http://schemas.microsoft.com/office/powerpoint/2010/main" val="899992600"/>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2" y="365125"/>
            <a:ext cx="2628900" cy="5811838"/>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838202" y="365125"/>
            <a:ext cx="7734300" cy="5811838"/>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680DD3FC-2C83-4F31-AA7D-040F15FCD3D1}" type="datetimeFigureOut">
              <a:rPr lang="en-GB" smtClean="0"/>
              <a:t>15/12/2020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CEFA4DB-36E2-4E61-8BCE-6061F3B3BE3A}" type="slidenum">
              <a:rPr lang="en-GB" smtClean="0"/>
              <a:t>‹#›</a:t>
            </a:fld>
            <a:endParaRPr lang="en-GB"/>
          </a:p>
        </p:txBody>
      </p:sp>
    </p:spTree>
    <p:extLst>
      <p:ext uri="{BB962C8B-B14F-4D97-AF65-F5344CB8AC3E}">
        <p14:creationId xmlns:p14="http://schemas.microsoft.com/office/powerpoint/2010/main" val="341238706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image" Target="../media/image1.png"/><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alphaModFix amt="20000"/>
            <a:lum/>
          </a:blip>
          <a:srcRect/>
          <a:stretch>
            <a:fillRect t="-3000" b="-3000"/>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56DE92-F902-4C7B-94CE-3D97E9C68C43}" type="datetimeFigureOut">
              <a:rPr lang="en-GB" smtClean="0"/>
              <a:t>15/12/2020</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EDCBA3DB-4FCB-446C-B6F8-DE8919919F50}" type="slidenum">
              <a:rPr lang="en-GB" smtClean="0"/>
              <a:t>‹#›</a:t>
            </a:fld>
            <a:endParaRPr lang="en-GB"/>
          </a:p>
        </p:txBody>
      </p:sp>
    </p:spTree>
    <p:extLst>
      <p:ext uri="{BB962C8B-B14F-4D97-AF65-F5344CB8AC3E}">
        <p14:creationId xmlns:p14="http://schemas.microsoft.com/office/powerpoint/2010/main" val="376341810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alphaModFix amt="20000"/>
            <a:lum/>
          </a:blip>
          <a:srcRect/>
          <a:stretch>
            <a:fillRect t="-3000" b="-3000"/>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9"/>
            <a:ext cx="10515600" cy="1325563"/>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838200" y="6356354"/>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680DD3FC-2C83-4F31-AA7D-040F15FCD3D1}" type="datetimeFigureOut">
              <a:rPr lang="en-GB" smtClean="0"/>
              <a:t>15/12/2020</a:t>
            </a:fld>
            <a:endParaRPr lang="en-GB"/>
          </a:p>
        </p:txBody>
      </p:sp>
      <p:sp>
        <p:nvSpPr>
          <p:cNvPr id="5" name="Footer Placeholder 4"/>
          <p:cNvSpPr>
            <a:spLocks noGrp="1"/>
          </p:cNvSpPr>
          <p:nvPr>
            <p:ph type="ftr" sz="quarter" idx="3"/>
          </p:nvPr>
        </p:nvSpPr>
        <p:spPr>
          <a:xfrm>
            <a:off x="4038600" y="6356354"/>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4"/>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CEFA4DB-36E2-4E61-8BCE-6061F3B3BE3A}" type="slidenum">
              <a:rPr lang="en-GB" smtClean="0"/>
              <a:t>‹#›</a:t>
            </a:fld>
            <a:endParaRPr lang="en-GB"/>
          </a:p>
        </p:txBody>
      </p:sp>
    </p:spTree>
    <p:extLst>
      <p:ext uri="{BB962C8B-B14F-4D97-AF65-F5344CB8AC3E}">
        <p14:creationId xmlns:p14="http://schemas.microsoft.com/office/powerpoint/2010/main" val="2919562701"/>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8.xml"/></Relationships>
</file>

<file path=ppt/slides/_rels/slide2.xml.rels><?xml version="1.0" encoding="UTF-8" standalone="yes"?>
<Relationships xmlns="http://schemas.openxmlformats.org/package/2006/relationships"><Relationship Id="rId3" Type="http://schemas.openxmlformats.org/officeDocument/2006/relationships/hyperlink" Target="https://conservativehome.blogs.com/centreright/2008/04/making-history.html" TargetMode="External"/><Relationship Id="rId2" Type="http://schemas.openxmlformats.org/officeDocument/2006/relationships/image" Target="../media/image2.png"/><Relationship Id="rId1" Type="http://schemas.openxmlformats.org/officeDocument/2006/relationships/slideLayout" Target="../slideLayouts/slideLayout2.xml"/><Relationship Id="rId5" Type="http://schemas.openxmlformats.org/officeDocument/2006/relationships/image" Target="../media/image4.png"/><Relationship Id="rId4" Type="http://schemas.openxmlformats.org/officeDocument/2006/relationships/image" Target="../media/image3.pn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2.xml"/><Relationship Id="rId1" Type="http://schemas.openxmlformats.org/officeDocument/2006/relationships/slideLayout" Target="../slideLayouts/slideLayout7.xml"/><Relationship Id="rId6" Type="http://schemas.openxmlformats.org/officeDocument/2006/relationships/image" Target="../media/image11.png"/><Relationship Id="rId5" Type="http://schemas.openxmlformats.org/officeDocument/2006/relationships/image" Target="../media/image10.png"/><Relationship Id="rId4" Type="http://schemas.openxmlformats.org/officeDocument/2006/relationships/image" Target="../media/image9.png"/></Relationships>
</file>

<file path=ppt/slides/_rels/slide7.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3.xml"/><Relationship Id="rId1" Type="http://schemas.openxmlformats.org/officeDocument/2006/relationships/slideLayout" Target="../slideLayouts/slideLayout2.xml"/><Relationship Id="rId5" Type="http://schemas.openxmlformats.org/officeDocument/2006/relationships/image" Target="../media/image14.png"/><Relationship Id="rId4" Type="http://schemas.openxmlformats.org/officeDocument/2006/relationships/image" Target="../media/image13.png"/></Relationships>
</file>

<file path=ppt/slides/_rels/slide8.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7.png"/><Relationship Id="rId1" Type="http://schemas.openxmlformats.org/officeDocument/2006/relationships/slideLayout" Target="../slideLayouts/slideLayout2.xml"/><Relationship Id="rId4" Type="http://schemas.openxmlformats.org/officeDocument/2006/relationships/image" Target="../media/image19.png"/></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20.png"/><Relationship Id="rId1" Type="http://schemas.openxmlformats.org/officeDocument/2006/relationships/slideLayout" Target="../slideLayouts/slideLayout2.xml"/><Relationship Id="rId4" Type="http://schemas.openxmlformats.org/officeDocument/2006/relationships/image" Target="../media/image22.png"/></Relationships>
</file>

<file path=ppt/slides/_rels/slide12.xml.rels><?xml version="1.0" encoding="UTF-8" standalone="yes"?>
<Relationships xmlns="http://schemas.openxmlformats.org/package/2006/relationships"><Relationship Id="rId2" Type="http://schemas.openxmlformats.org/officeDocument/2006/relationships/hyperlink" Target="https://www.bbc.co.uk/news/av/uk-politics-33636800" TargetMode="Externa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slideLayout" Target="../slideLayouts/slideLayout2.xml"/><Relationship Id="rId1" Type="http://schemas.openxmlformats.org/officeDocument/2006/relationships/video" Target="https://www.youtube.com/embed/SFgjCP6qpfU?start=421" TargetMode="External"/></Relationships>
</file>

<file path=ppt/slides/_rels/slide14.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slideLayout" Target="../slideLayouts/slideLayout2.xml"/><Relationship Id="rId1" Type="http://schemas.openxmlformats.org/officeDocument/2006/relationships/video" Target="https://www.youtube.com/embed/7TOgB3Smvro" TargetMode="External"/></Relationships>
</file>

<file path=ppt/slides/_rels/slide15.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image" Target="../media/image24.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image" Target="../media/image26.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8" Type="http://schemas.openxmlformats.org/officeDocument/2006/relationships/image" Target="../media/image34.png"/><Relationship Id="rId3" Type="http://schemas.openxmlformats.org/officeDocument/2006/relationships/image" Target="../media/image29.png"/><Relationship Id="rId7" Type="http://schemas.openxmlformats.org/officeDocument/2006/relationships/image" Target="../media/image33.png"/><Relationship Id="rId2" Type="http://schemas.openxmlformats.org/officeDocument/2006/relationships/image" Target="../media/image28.png"/><Relationship Id="rId1" Type="http://schemas.openxmlformats.org/officeDocument/2006/relationships/slideLayout" Target="../slideLayouts/slideLayout2.xml"/><Relationship Id="rId6" Type="http://schemas.openxmlformats.org/officeDocument/2006/relationships/image" Target="../media/image32.png"/><Relationship Id="rId5" Type="http://schemas.openxmlformats.org/officeDocument/2006/relationships/image" Target="../media/image31.png"/><Relationship Id="rId4" Type="http://schemas.openxmlformats.org/officeDocument/2006/relationships/image" Target="../media/image30.png"/></Relationships>
</file>

<file path=ppt/slides/_rels/slide18.xml.rels><?xml version="1.0" encoding="UTF-8" standalone="yes"?>
<Relationships xmlns="http://schemas.openxmlformats.org/package/2006/relationships"><Relationship Id="rId2" Type="http://schemas.openxmlformats.org/officeDocument/2006/relationships/image" Target="../media/image35.png"/><Relationship Id="rId1" Type="http://schemas.openxmlformats.org/officeDocument/2006/relationships/slideLayout" Target="../slideLayouts/slideLayout1.xml"/></Relationships>
</file>

<file path=ppt/slides/_rels/slide19.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image" Target="../media/image36.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image" Target="../media/image38.png"/><Relationship Id="rId1" Type="http://schemas.openxmlformats.org/officeDocument/2006/relationships/slideLayout" Target="../slideLayouts/slideLayout7.xml"/><Relationship Id="rId5" Type="http://schemas.openxmlformats.org/officeDocument/2006/relationships/image" Target="../media/image41.png"/><Relationship Id="rId4" Type="http://schemas.openxmlformats.org/officeDocument/2006/relationships/image" Target="../media/image40.png"/></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42.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43.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45.png"/><Relationship Id="rId2" Type="http://schemas.openxmlformats.org/officeDocument/2006/relationships/image" Target="../media/image44.pn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47.png"/><Relationship Id="rId2" Type="http://schemas.openxmlformats.org/officeDocument/2006/relationships/image" Target="../media/image46.pn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t="-3000" b="-3000"/>
          </a:stretch>
        </a:blipFill>
        <a:effectLst/>
      </p:bgPr>
    </p:bg>
    <p:spTree>
      <p:nvGrpSpPr>
        <p:cNvPr id="1" name=""/>
        <p:cNvGrpSpPr/>
        <p:nvPr/>
      </p:nvGrpSpPr>
      <p:grpSpPr>
        <a:xfrm>
          <a:off x="0" y="0"/>
          <a:ext cx="0" cy="0"/>
          <a:chOff x="0" y="0"/>
          <a:chExt cx="0" cy="0"/>
        </a:xfrm>
      </p:grpSpPr>
      <p:sp>
        <p:nvSpPr>
          <p:cNvPr id="2" name="Rectangle 1"/>
          <p:cNvSpPr/>
          <p:nvPr/>
        </p:nvSpPr>
        <p:spPr>
          <a:xfrm>
            <a:off x="0" y="4967114"/>
            <a:ext cx="12192000" cy="2019693"/>
          </a:xfrm>
          <a:prstGeom prst="rect">
            <a:avLst/>
          </a:prstGeom>
          <a:solidFill>
            <a:schemeClr val="bg2">
              <a:alpha val="70000"/>
            </a:schemeClr>
          </a:solidFill>
        </p:spPr>
        <p:txBody>
          <a:bodyPr wrap="square" lIns="540000" tIns="360000" rIns="540000" bIns="360000">
            <a:spAutoFit/>
          </a:bodyPr>
          <a:lstStyle/>
          <a:p>
            <a:pPr lvl="0"/>
            <a:r>
              <a:rPr kumimoji="0" lang="en-GB" sz="2800" b="0" i="0" u="none" strike="noStrike" kern="1200" cap="none" spc="0" normalizeH="0" baseline="0" noProof="0" dirty="0" smtClean="0">
                <a:ln>
                  <a:noFill/>
                </a:ln>
                <a:solidFill>
                  <a:srgbClr val="7030A0"/>
                </a:solidFill>
                <a:effectLst/>
                <a:uLnTx/>
                <a:uFillTx/>
                <a:latin typeface="Arial Black" panose="020B0A04020102020204" pitchFamily="34" charset="0"/>
                <a:ea typeface="+mn-ea"/>
                <a:cs typeface="+mn-cs"/>
              </a:rPr>
              <a:t>Week 4 Tuesday: The Left’s Neoliberal </a:t>
            </a:r>
            <a:r>
              <a:rPr lang="en-GB" sz="2800" dirty="0">
                <a:solidFill>
                  <a:srgbClr val="7030A0"/>
                </a:solidFill>
                <a:latin typeface="Arial Black" panose="020B0A04020102020204" pitchFamily="34" charset="0"/>
              </a:rPr>
              <a:t>Accommodation Thatcher’s ‘Greatest Achievement’? New Labour and the Third Way</a:t>
            </a:r>
            <a:endParaRPr kumimoji="0" lang="en-GB" sz="2800" b="0" i="0" u="none" strike="noStrike" kern="1200" cap="none" spc="0" normalizeH="0" baseline="0" noProof="0" dirty="0" smtClean="0">
              <a:ln>
                <a:noFill/>
              </a:ln>
              <a:solidFill>
                <a:srgbClr val="7030A0"/>
              </a:solidFill>
              <a:effectLst/>
              <a:uLnTx/>
              <a:uFillTx/>
              <a:latin typeface="Arial Black" panose="020B0A04020102020204" pitchFamily="34" charset="0"/>
              <a:ea typeface="+mn-ea"/>
              <a:cs typeface="+mn-cs"/>
            </a:endParaRPr>
          </a:p>
        </p:txBody>
      </p:sp>
      <p:sp>
        <p:nvSpPr>
          <p:cNvPr id="3" name="Rectangle 2"/>
          <p:cNvSpPr/>
          <p:nvPr/>
        </p:nvSpPr>
        <p:spPr>
          <a:xfrm>
            <a:off x="0" y="3680389"/>
            <a:ext cx="7850775" cy="1884950"/>
          </a:xfrm>
          <a:prstGeom prst="rect">
            <a:avLst/>
          </a:prstGeom>
        </p:spPr>
        <p:txBody>
          <a:bodyPr wrap="square" lIns="720000" tIns="720000" rIns="720000" bIns="72000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800" b="0" i="0" u="none" strike="noStrike" kern="1200" cap="none" spc="0" normalizeH="0" baseline="0" noProof="0" dirty="0">
              <a:ln>
                <a:noFill/>
              </a:ln>
              <a:solidFill>
                <a:srgbClr val="7030A0"/>
              </a:solidFill>
              <a:effectLst/>
              <a:uLnTx/>
              <a:uFillTx/>
              <a:latin typeface="Arial Black" panose="020B0A04020102020204" pitchFamily="34" charset="0"/>
              <a:ea typeface="+mn-ea"/>
              <a:cs typeface="+mn-cs"/>
            </a:endParaRPr>
          </a:p>
        </p:txBody>
      </p:sp>
    </p:spTree>
    <p:extLst>
      <p:ext uri="{BB962C8B-B14F-4D97-AF65-F5344CB8AC3E}">
        <p14:creationId xmlns:p14="http://schemas.microsoft.com/office/powerpoint/2010/main" val="2998311430"/>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a:blip r:embed="rId2"/>
          <a:stretch>
            <a:fillRect/>
          </a:stretch>
        </p:blipFill>
        <p:spPr>
          <a:xfrm>
            <a:off x="7690757" y="3571565"/>
            <a:ext cx="4252096" cy="3271548"/>
          </a:xfrm>
          <a:prstGeom prst="rect">
            <a:avLst/>
          </a:prstGeom>
        </p:spPr>
      </p:pic>
      <p:sp>
        <p:nvSpPr>
          <p:cNvPr id="2" name="Title 1"/>
          <p:cNvSpPr>
            <a:spLocks noGrp="1"/>
          </p:cNvSpPr>
          <p:nvPr>
            <p:ph type="title"/>
          </p:nvPr>
        </p:nvSpPr>
        <p:spPr/>
        <p:txBody>
          <a:bodyPr/>
          <a:lstStyle/>
          <a:p>
            <a:endParaRPr lang="en-GB" dirty="0"/>
          </a:p>
        </p:txBody>
      </p:sp>
      <p:sp>
        <p:nvSpPr>
          <p:cNvPr id="3" name="Content Placeholder 2"/>
          <p:cNvSpPr>
            <a:spLocks noGrp="1"/>
          </p:cNvSpPr>
          <p:nvPr>
            <p:ph idx="1"/>
          </p:nvPr>
        </p:nvSpPr>
        <p:spPr>
          <a:xfrm>
            <a:off x="4490357" y="373006"/>
            <a:ext cx="7452496" cy="3501175"/>
          </a:xfrm>
        </p:spPr>
        <p:txBody>
          <a:bodyPr>
            <a:normAutofit fontScale="77500" lnSpcReduction="20000"/>
          </a:bodyPr>
          <a:lstStyle/>
          <a:p>
            <a:pPr marL="0" indent="0" algn="just">
              <a:buNone/>
            </a:pPr>
            <a:r>
              <a:rPr lang="en-GB" sz="3600" dirty="0" smtClean="0"/>
              <a:t>“</a:t>
            </a:r>
            <a:r>
              <a:rPr lang="en-GB" sz="3600" dirty="0"/>
              <a:t>Late in 2002 Lady Thatcher came to Hampshire to speak at a dinner for me. Taking her round at the reception one of the guests asked her what was her greatest achievement. She replied, </a:t>
            </a:r>
            <a:r>
              <a:rPr lang="en-GB" sz="3600" dirty="0" smtClean="0"/>
              <a:t>‘Tony </a:t>
            </a:r>
            <a:r>
              <a:rPr lang="en-GB" sz="3600" dirty="0"/>
              <a:t>Blair and New Labour. We forced our opponents to change their minds</a:t>
            </a:r>
            <a:r>
              <a:rPr lang="en-GB" sz="3600" dirty="0" smtClean="0"/>
              <a:t>.’”</a:t>
            </a:r>
            <a:r>
              <a:rPr lang="en-GB" dirty="0"/>
              <a:t> </a:t>
            </a:r>
            <a:endParaRPr lang="en-GB" dirty="0" smtClean="0"/>
          </a:p>
          <a:p>
            <a:pPr marL="0" indent="0" algn="r">
              <a:buNone/>
            </a:pPr>
            <a:r>
              <a:rPr lang="en-GB" dirty="0" smtClean="0"/>
              <a:t>- Conor Burns (MP for Bournemouth West since 2010), ‘Margaret Thatcher's Greatest Achievement: New Labour,’ </a:t>
            </a:r>
            <a:r>
              <a:rPr lang="en-GB" i="1" dirty="0" smtClean="0"/>
              <a:t>Conservative Home</a:t>
            </a:r>
            <a:r>
              <a:rPr lang="en-GB" dirty="0" smtClean="0"/>
              <a:t>, April 11 2008 </a:t>
            </a:r>
            <a:r>
              <a:rPr lang="en-GB" sz="2300" dirty="0" smtClean="0">
                <a:hlinkClick r:id="rId3"/>
              </a:rPr>
              <a:t>https://conservativehome.blogs.com/centreright/2008/04/making-history.html</a:t>
            </a:r>
            <a:r>
              <a:rPr lang="en-GB" sz="2300" dirty="0" smtClean="0"/>
              <a:t> [accessed 4 March 2019]</a:t>
            </a:r>
            <a:endParaRPr lang="en-GB" sz="2300" dirty="0"/>
          </a:p>
        </p:txBody>
      </p:sp>
      <p:pic>
        <p:nvPicPr>
          <p:cNvPr id="6" name="Picture 5"/>
          <p:cNvPicPr>
            <a:picLocks noChangeAspect="1"/>
          </p:cNvPicPr>
          <p:nvPr/>
        </p:nvPicPr>
        <p:blipFill rotWithShape="1">
          <a:blip r:embed="rId4"/>
          <a:srcRect l="9508" t="19513" r="50581" b="-523"/>
          <a:stretch/>
        </p:blipFill>
        <p:spPr>
          <a:xfrm>
            <a:off x="0" y="154838"/>
            <a:ext cx="4286249" cy="6688275"/>
          </a:xfrm>
          <a:prstGeom prst="rect">
            <a:avLst/>
          </a:prstGeom>
        </p:spPr>
      </p:pic>
      <p:pic>
        <p:nvPicPr>
          <p:cNvPr id="7" name="Picture 6"/>
          <p:cNvPicPr>
            <a:picLocks noChangeAspect="1"/>
          </p:cNvPicPr>
          <p:nvPr/>
        </p:nvPicPr>
        <p:blipFill>
          <a:blip r:embed="rId5"/>
          <a:stretch>
            <a:fillRect/>
          </a:stretch>
        </p:blipFill>
        <p:spPr>
          <a:xfrm>
            <a:off x="4192293" y="5536890"/>
            <a:ext cx="3717711" cy="1306223"/>
          </a:xfrm>
          <a:prstGeom prst="rect">
            <a:avLst/>
          </a:prstGeom>
        </p:spPr>
      </p:pic>
    </p:spTree>
    <p:extLst>
      <p:ext uri="{BB962C8B-B14F-4D97-AF65-F5344CB8AC3E}">
        <p14:creationId xmlns:p14="http://schemas.microsoft.com/office/powerpoint/2010/main" val="705229301"/>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val 1"/>
          <p:cNvSpPr/>
          <p:nvPr/>
        </p:nvSpPr>
        <p:spPr>
          <a:xfrm>
            <a:off x="4033157" y="408215"/>
            <a:ext cx="7935686" cy="6172200"/>
          </a:xfrm>
          <a:prstGeom prst="ellipse">
            <a:avLst/>
          </a:prstGeom>
          <a:noFill/>
          <a:ln w="152400">
            <a:solidFill>
              <a:srgbClr val="002060"/>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endParaRPr lang="en-GB"/>
          </a:p>
        </p:txBody>
      </p:sp>
      <p:sp>
        <p:nvSpPr>
          <p:cNvPr id="3" name="Oval 2"/>
          <p:cNvSpPr/>
          <p:nvPr/>
        </p:nvSpPr>
        <p:spPr>
          <a:xfrm>
            <a:off x="65314" y="408215"/>
            <a:ext cx="7935686" cy="6172200"/>
          </a:xfrm>
          <a:prstGeom prst="ellipse">
            <a:avLst/>
          </a:prstGeom>
          <a:noFill/>
          <a:ln w="1524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endParaRPr lang="en-GB">
              <a:solidFill>
                <a:srgbClr val="FF0000"/>
              </a:solidFill>
            </a:endParaRPr>
          </a:p>
        </p:txBody>
      </p:sp>
      <p:sp>
        <p:nvSpPr>
          <p:cNvPr id="4" name="Rectangle 3"/>
          <p:cNvSpPr/>
          <p:nvPr/>
        </p:nvSpPr>
        <p:spPr>
          <a:xfrm>
            <a:off x="1016455" y="2901434"/>
            <a:ext cx="1898195" cy="1569660"/>
          </a:xfrm>
          <a:prstGeom prst="rect">
            <a:avLst/>
          </a:prstGeom>
        </p:spPr>
        <p:txBody>
          <a:bodyPr wrap="square">
            <a:spAutoFit/>
          </a:bodyPr>
          <a:lstStyle/>
          <a:p>
            <a:r>
              <a:rPr lang="en-GB" sz="3200" dirty="0" smtClean="0">
                <a:solidFill>
                  <a:srgbClr val="FF0000"/>
                </a:solidFill>
                <a:latin typeface="Arial Black" panose="020B0A04020102020204" pitchFamily="34" charset="0"/>
              </a:rPr>
              <a:t>Blair &amp; </a:t>
            </a:r>
          </a:p>
          <a:p>
            <a:r>
              <a:rPr lang="en-GB" sz="3200" dirty="0" smtClean="0">
                <a:solidFill>
                  <a:srgbClr val="FF0000"/>
                </a:solidFill>
                <a:latin typeface="Arial Black" panose="020B0A04020102020204" pitchFamily="34" charset="0"/>
              </a:rPr>
              <a:t>New</a:t>
            </a:r>
          </a:p>
          <a:p>
            <a:r>
              <a:rPr lang="en-GB" sz="3200" dirty="0" smtClean="0">
                <a:solidFill>
                  <a:srgbClr val="FF0000"/>
                </a:solidFill>
                <a:latin typeface="Arial Black" panose="020B0A04020102020204" pitchFamily="34" charset="0"/>
              </a:rPr>
              <a:t>Labour </a:t>
            </a:r>
            <a:endParaRPr lang="en-GB" sz="3200" dirty="0">
              <a:solidFill>
                <a:srgbClr val="FF0000"/>
              </a:solidFill>
            </a:endParaRPr>
          </a:p>
        </p:txBody>
      </p:sp>
      <p:sp>
        <p:nvSpPr>
          <p:cNvPr id="7" name="Rectangle 6"/>
          <p:cNvSpPr/>
          <p:nvPr/>
        </p:nvSpPr>
        <p:spPr>
          <a:xfrm>
            <a:off x="8666391" y="3147655"/>
            <a:ext cx="3016702" cy="1077218"/>
          </a:xfrm>
          <a:prstGeom prst="rect">
            <a:avLst/>
          </a:prstGeom>
        </p:spPr>
        <p:txBody>
          <a:bodyPr wrap="square">
            <a:spAutoFit/>
          </a:bodyPr>
          <a:lstStyle/>
          <a:p>
            <a:r>
              <a:rPr lang="en-GB" sz="3200" dirty="0" smtClean="0">
                <a:solidFill>
                  <a:srgbClr val="002060"/>
                </a:solidFill>
                <a:latin typeface="Arial Black" panose="020B0A04020102020204" pitchFamily="34" charset="0"/>
              </a:rPr>
              <a:t>Thatcher &amp; Thatcherism</a:t>
            </a:r>
            <a:endParaRPr lang="en-GB" sz="3200" dirty="0">
              <a:solidFill>
                <a:srgbClr val="002060"/>
              </a:solidFill>
            </a:endParaRPr>
          </a:p>
        </p:txBody>
      </p:sp>
    </p:spTree>
    <p:extLst>
      <p:ext uri="{BB962C8B-B14F-4D97-AF65-F5344CB8AC3E}">
        <p14:creationId xmlns:p14="http://schemas.microsoft.com/office/powerpoint/2010/main" val="3844967931"/>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4548187" y="1052512"/>
            <a:ext cx="3095625" cy="4752975"/>
          </a:xfrm>
          <a:prstGeom prst="rect">
            <a:avLst/>
          </a:prstGeom>
        </p:spPr>
      </p:pic>
    </p:spTree>
    <p:extLst>
      <p:ext uri="{BB962C8B-B14F-4D97-AF65-F5344CB8AC3E}">
        <p14:creationId xmlns:p14="http://schemas.microsoft.com/office/powerpoint/2010/main" val="43193625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 name="Content Placeholder 3"/>
          <p:cNvPicPr>
            <a:picLocks noGrp="1" noChangeAspect="1"/>
          </p:cNvPicPr>
          <p:nvPr>
            <p:ph idx="1"/>
          </p:nvPr>
        </p:nvPicPr>
        <p:blipFill rotWithShape="1">
          <a:blip r:embed="rId2"/>
          <a:srcRect b="6533"/>
          <a:stretch/>
        </p:blipFill>
        <p:spPr>
          <a:xfrm>
            <a:off x="0" y="0"/>
            <a:ext cx="7741761" cy="4070237"/>
          </a:xfrm>
          <a:prstGeom prst="rect">
            <a:avLst/>
          </a:prstGeom>
        </p:spPr>
      </p:pic>
      <p:pic>
        <p:nvPicPr>
          <p:cNvPr id="5" name="Picture 4"/>
          <p:cNvPicPr>
            <a:picLocks noChangeAspect="1"/>
          </p:cNvPicPr>
          <p:nvPr/>
        </p:nvPicPr>
        <p:blipFill>
          <a:blip r:embed="rId3"/>
          <a:stretch>
            <a:fillRect/>
          </a:stretch>
        </p:blipFill>
        <p:spPr>
          <a:xfrm>
            <a:off x="7690961" y="0"/>
            <a:ext cx="4501039" cy="5943600"/>
          </a:xfrm>
          <a:prstGeom prst="rect">
            <a:avLst/>
          </a:prstGeom>
        </p:spPr>
      </p:pic>
    </p:spTree>
    <p:extLst>
      <p:ext uri="{BB962C8B-B14F-4D97-AF65-F5344CB8AC3E}">
        <p14:creationId xmlns:p14="http://schemas.microsoft.com/office/powerpoint/2010/main" val="3046310063"/>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rotWithShape="1">
          <a:blip r:embed="rId3"/>
          <a:srcRect l="61147" t="25272" r="3228" b="10840"/>
          <a:stretch/>
        </p:blipFill>
        <p:spPr>
          <a:xfrm>
            <a:off x="-62794" y="0"/>
            <a:ext cx="4974589" cy="6858000"/>
          </a:xfrm>
          <a:prstGeom prst="rect">
            <a:avLst/>
          </a:prstGeom>
        </p:spPr>
      </p:pic>
      <p:pic>
        <p:nvPicPr>
          <p:cNvPr id="3" name="Picture 2"/>
          <p:cNvPicPr>
            <a:picLocks noChangeAspect="1"/>
          </p:cNvPicPr>
          <p:nvPr/>
        </p:nvPicPr>
        <p:blipFill rotWithShape="1">
          <a:blip r:embed="rId4"/>
          <a:srcRect l="58542" t="35366" r="3229" b="8130"/>
          <a:stretch/>
        </p:blipFill>
        <p:spPr>
          <a:xfrm>
            <a:off x="7355594" y="0"/>
            <a:ext cx="4836406" cy="5495317"/>
          </a:xfrm>
          <a:prstGeom prst="rect">
            <a:avLst/>
          </a:prstGeom>
        </p:spPr>
      </p:pic>
      <p:pic>
        <p:nvPicPr>
          <p:cNvPr id="2050" name="Picture 2" descr="UK General Election, 1992.svg"/>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4911795" y="3092502"/>
            <a:ext cx="2644775" cy="3765498"/>
          </a:xfrm>
          <a:prstGeom prst="rect">
            <a:avLst/>
          </a:prstGeom>
          <a:noFill/>
          <a:extLst>
            <a:ext uri="{909E8E84-426E-40DD-AFC4-6F175D3DCCD1}">
              <a14:hiddenFill xmlns:a14="http://schemas.microsoft.com/office/drawing/2010/main">
                <a:solidFill>
                  <a:srgbClr val="FFFFFF"/>
                </a:solidFill>
              </a14:hiddenFill>
            </a:ext>
          </a:extLst>
        </p:spPr>
      </p:pic>
      <p:pic>
        <p:nvPicPr>
          <p:cNvPr id="2052" name="Picture 4" descr="UK General Election, 1987.svg"/>
          <p:cNvPicPr>
            <a:picLocks noChangeAspect="1"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4934853" y="0"/>
            <a:ext cx="2225566" cy="3168650"/>
          </a:xfrm>
          <a:prstGeom prst="rect">
            <a:avLst/>
          </a:prstGeom>
          <a:noFill/>
          <a:extLst>
            <a:ext uri="{909E8E84-426E-40DD-AFC4-6F175D3DCCD1}">
              <a14:hiddenFill xmlns:a14="http://schemas.microsoft.com/office/drawing/2010/main">
                <a:solidFill>
                  <a:srgbClr val="FFFFFF"/>
                </a:solidFill>
              </a14:hiddenFill>
            </a:ext>
          </a:extLst>
        </p:spPr>
      </p:pic>
      <p:cxnSp>
        <p:nvCxnSpPr>
          <p:cNvPr id="8" name="Straight Arrow Connector 7"/>
          <p:cNvCxnSpPr/>
          <p:nvPr/>
        </p:nvCxnSpPr>
        <p:spPr>
          <a:xfrm flipH="1">
            <a:off x="6610307" y="3067102"/>
            <a:ext cx="1650956" cy="770189"/>
          </a:xfrm>
          <a:prstGeom prst="straightConnector1">
            <a:avLst/>
          </a:prstGeom>
          <a:ln w="73025">
            <a:tailEnd type="triangle"/>
          </a:ln>
        </p:spPr>
        <p:style>
          <a:lnRef idx="1">
            <a:schemeClr val="accent1"/>
          </a:lnRef>
          <a:fillRef idx="0">
            <a:schemeClr val="accent1"/>
          </a:fillRef>
          <a:effectRef idx="0">
            <a:schemeClr val="accent1"/>
          </a:effectRef>
          <a:fontRef idx="minor">
            <a:schemeClr val="tx1"/>
          </a:fontRef>
        </p:style>
      </p:cxnSp>
      <p:cxnSp>
        <p:nvCxnSpPr>
          <p:cNvPr id="10" name="Straight Arrow Connector 9"/>
          <p:cNvCxnSpPr/>
          <p:nvPr/>
        </p:nvCxnSpPr>
        <p:spPr>
          <a:xfrm>
            <a:off x="3876619" y="1157036"/>
            <a:ext cx="1371182" cy="11364"/>
          </a:xfrm>
          <a:prstGeom prst="straightConnector1">
            <a:avLst/>
          </a:prstGeom>
          <a:ln w="73025">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857474501"/>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6" name="Content Placeholder 5"/>
          <p:cNvPicPr>
            <a:picLocks noGrp="1" noChangeAspect="1"/>
          </p:cNvPicPr>
          <p:nvPr>
            <p:ph idx="1"/>
          </p:nvPr>
        </p:nvPicPr>
        <p:blipFill>
          <a:blip r:embed="rId3"/>
          <a:stretch>
            <a:fillRect/>
          </a:stretch>
        </p:blipFill>
        <p:spPr>
          <a:xfrm>
            <a:off x="188005" y="1961812"/>
            <a:ext cx="4351338" cy="4351338"/>
          </a:xfrm>
          <a:prstGeom prst="rect">
            <a:avLst/>
          </a:prstGeom>
        </p:spPr>
      </p:pic>
      <p:pic>
        <p:nvPicPr>
          <p:cNvPr id="5" name="Picture 4"/>
          <p:cNvPicPr>
            <a:picLocks noChangeAspect="1"/>
          </p:cNvPicPr>
          <p:nvPr/>
        </p:nvPicPr>
        <p:blipFill rotWithShape="1">
          <a:blip r:embed="rId4"/>
          <a:srcRect l="67343" t="14983" r="2544" b="44297"/>
          <a:stretch/>
        </p:blipFill>
        <p:spPr>
          <a:xfrm>
            <a:off x="4539343" y="-97972"/>
            <a:ext cx="5057875" cy="5257800"/>
          </a:xfrm>
          <a:prstGeom prst="rect">
            <a:avLst/>
          </a:prstGeom>
        </p:spPr>
      </p:pic>
      <p:pic>
        <p:nvPicPr>
          <p:cNvPr id="3074" name="Picture 2" descr="UK General Election, 1997.svg"/>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8893802" y="2565400"/>
            <a:ext cx="3014996" cy="42926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81449505"/>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0" y="849087"/>
            <a:ext cx="7200899" cy="6008914"/>
          </a:xfrm>
        </p:spPr>
        <p:txBody>
          <a:bodyPr lIns="360000" tIns="360000" rIns="360000" bIns="360000">
            <a:normAutofit fontScale="92500" lnSpcReduction="20000"/>
          </a:bodyPr>
          <a:lstStyle/>
          <a:p>
            <a:pPr marL="0" indent="0">
              <a:buNone/>
            </a:pPr>
            <a:r>
              <a:rPr lang="en-GB" sz="2200" dirty="0" smtClean="0"/>
              <a:t>Tony Blair, </a:t>
            </a:r>
            <a:r>
              <a:rPr lang="en-GB" sz="2200" i="1" dirty="0" smtClean="0"/>
              <a:t>A Journey </a:t>
            </a:r>
            <a:r>
              <a:rPr lang="en-GB" sz="2200" dirty="0" smtClean="0"/>
              <a:t>(London: Hutchison, 2010), pp. 43–44, 49</a:t>
            </a:r>
          </a:p>
          <a:p>
            <a:pPr marL="0" indent="0">
              <a:buNone/>
            </a:pPr>
            <a:endParaRPr lang="en-GB" dirty="0" smtClean="0"/>
          </a:p>
          <a:p>
            <a:pPr algn="just"/>
            <a:r>
              <a:rPr lang="en-GB" dirty="0" smtClean="0"/>
              <a:t>According to Blair, what were the root causes of Labour’s electoral failures in the 1980s and early 1990s? Which sections of the electorate did Labour struggle to win support from? </a:t>
            </a:r>
            <a:r>
              <a:rPr lang="en-GB" b="1" dirty="0" smtClean="0"/>
              <a:t>And what role did culture (broadly defined) play in this struggle?</a:t>
            </a:r>
          </a:p>
          <a:p>
            <a:pPr algn="just"/>
            <a:endParaRPr lang="en-GB" dirty="0"/>
          </a:p>
          <a:p>
            <a:pPr algn="just"/>
            <a:r>
              <a:rPr lang="en-GB" dirty="0" smtClean="0"/>
              <a:t>How did Blair’s views on Labour’s fortunes differ from those of Tony Benn and the party’s left-wing?</a:t>
            </a:r>
          </a:p>
          <a:p>
            <a:pPr algn="just"/>
            <a:endParaRPr lang="en-GB" dirty="0"/>
          </a:p>
          <a:p>
            <a:pPr algn="just"/>
            <a:r>
              <a:rPr lang="en-GB" dirty="0" smtClean="0"/>
              <a:t>What was Blair’s verdict on the strengths and weaknesses of Neil Kinnock as Labour leader?</a:t>
            </a:r>
          </a:p>
          <a:p>
            <a:endParaRPr lang="en-GB" dirty="0" smtClean="0"/>
          </a:p>
          <a:p>
            <a:pPr marL="0" indent="0">
              <a:buNone/>
            </a:pPr>
            <a:endParaRPr lang="en-GB" dirty="0"/>
          </a:p>
        </p:txBody>
      </p:sp>
      <p:pic>
        <p:nvPicPr>
          <p:cNvPr id="4" name="Picture 3"/>
          <p:cNvPicPr>
            <a:picLocks noChangeAspect="1"/>
          </p:cNvPicPr>
          <p:nvPr/>
        </p:nvPicPr>
        <p:blipFill>
          <a:blip r:embed="rId2"/>
          <a:stretch>
            <a:fillRect/>
          </a:stretch>
        </p:blipFill>
        <p:spPr>
          <a:xfrm>
            <a:off x="7200900" y="0"/>
            <a:ext cx="5105400" cy="3403600"/>
          </a:xfrm>
          <a:prstGeom prst="rect">
            <a:avLst/>
          </a:prstGeom>
        </p:spPr>
      </p:pic>
      <p:pic>
        <p:nvPicPr>
          <p:cNvPr id="5" name="Picture 4"/>
          <p:cNvPicPr>
            <a:picLocks noChangeAspect="1"/>
          </p:cNvPicPr>
          <p:nvPr/>
        </p:nvPicPr>
        <p:blipFill>
          <a:blip r:embed="rId3"/>
          <a:stretch>
            <a:fillRect/>
          </a:stretch>
        </p:blipFill>
        <p:spPr>
          <a:xfrm>
            <a:off x="7200900" y="3403600"/>
            <a:ext cx="5105401" cy="3395299"/>
          </a:xfrm>
          <a:prstGeom prst="rect">
            <a:avLst/>
          </a:prstGeom>
        </p:spPr>
      </p:pic>
      <p:sp>
        <p:nvSpPr>
          <p:cNvPr id="6" name="Title 5"/>
          <p:cNvSpPr>
            <a:spLocks noGrp="1"/>
          </p:cNvSpPr>
          <p:nvPr>
            <p:ph type="title"/>
          </p:nvPr>
        </p:nvSpPr>
        <p:spPr/>
        <p:txBody>
          <a:bodyPr/>
          <a:lstStyle/>
          <a:p>
            <a:endParaRPr lang="en-GB"/>
          </a:p>
        </p:txBody>
      </p:sp>
      <p:sp>
        <p:nvSpPr>
          <p:cNvPr id="7" name="Title 1"/>
          <p:cNvSpPr txBox="1">
            <a:spLocks/>
          </p:cNvSpPr>
          <p:nvPr/>
        </p:nvSpPr>
        <p:spPr>
          <a:xfrm>
            <a:off x="0" y="0"/>
            <a:ext cx="10515600" cy="1325563"/>
          </a:xfrm>
          <a:prstGeom prst="rect">
            <a:avLst/>
          </a:prstGeom>
        </p:spPr>
        <p:txBody>
          <a:bodyPr vert="horz" lIns="36000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3600" b="1" smtClean="0">
                <a:solidFill>
                  <a:srgbClr val="7030A0"/>
                </a:solidFill>
                <a:latin typeface="Arial Black" panose="020B0A04020102020204" pitchFamily="34" charset="0"/>
              </a:rPr>
              <a:t>Blair on Labour in the 1980s</a:t>
            </a:r>
            <a:endParaRPr lang="en-GB" sz="3600" b="1" dirty="0">
              <a:solidFill>
                <a:srgbClr val="7030A0"/>
              </a:solidFill>
              <a:latin typeface="Arial Black" panose="020B0A04020102020204" pitchFamily="34" charset="0"/>
            </a:endParaRPr>
          </a:p>
        </p:txBody>
      </p:sp>
    </p:spTree>
    <p:extLst>
      <p:ext uri="{BB962C8B-B14F-4D97-AF65-F5344CB8AC3E}">
        <p14:creationId xmlns:p14="http://schemas.microsoft.com/office/powerpoint/2010/main" val="1469807727"/>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dirty="0"/>
          </a:p>
        </p:txBody>
      </p:sp>
      <p:pic>
        <p:nvPicPr>
          <p:cNvPr id="4" name="Picture 3"/>
          <p:cNvPicPr>
            <a:picLocks noChangeAspect="1"/>
          </p:cNvPicPr>
          <p:nvPr/>
        </p:nvPicPr>
        <p:blipFill>
          <a:blip r:embed="rId2"/>
          <a:stretch>
            <a:fillRect/>
          </a:stretch>
        </p:blipFill>
        <p:spPr>
          <a:xfrm>
            <a:off x="0" y="1"/>
            <a:ext cx="3819756" cy="6858000"/>
          </a:xfrm>
          <a:prstGeom prst="rect">
            <a:avLst/>
          </a:prstGeom>
        </p:spPr>
      </p:pic>
      <p:pic>
        <p:nvPicPr>
          <p:cNvPr id="5" name="Picture 4"/>
          <p:cNvPicPr>
            <a:picLocks noChangeAspect="1"/>
          </p:cNvPicPr>
          <p:nvPr/>
        </p:nvPicPr>
        <p:blipFill>
          <a:blip r:embed="rId3"/>
          <a:stretch>
            <a:fillRect/>
          </a:stretch>
        </p:blipFill>
        <p:spPr>
          <a:xfrm>
            <a:off x="8278845" y="99154"/>
            <a:ext cx="3913154" cy="6603998"/>
          </a:xfrm>
          <a:prstGeom prst="rect">
            <a:avLst/>
          </a:prstGeom>
        </p:spPr>
      </p:pic>
      <p:pic>
        <p:nvPicPr>
          <p:cNvPr id="6" name="Picture 5"/>
          <p:cNvPicPr>
            <a:picLocks noChangeAspect="1"/>
          </p:cNvPicPr>
          <p:nvPr/>
        </p:nvPicPr>
        <p:blipFill>
          <a:blip r:embed="rId4"/>
          <a:stretch>
            <a:fillRect/>
          </a:stretch>
        </p:blipFill>
        <p:spPr>
          <a:xfrm>
            <a:off x="4053323" y="124554"/>
            <a:ext cx="3991955" cy="6479447"/>
          </a:xfrm>
          <a:prstGeom prst="rect">
            <a:avLst/>
          </a:prstGeom>
        </p:spPr>
      </p:pic>
    </p:spTree>
    <p:extLst>
      <p:ext uri="{BB962C8B-B14F-4D97-AF65-F5344CB8AC3E}">
        <p14:creationId xmlns:p14="http://schemas.microsoft.com/office/powerpoint/2010/main" val="2839508747"/>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838200" y="681037"/>
            <a:ext cx="10515600" cy="6176963"/>
          </a:xfrm>
        </p:spPr>
        <p:txBody>
          <a:bodyPr>
            <a:normAutofit/>
          </a:bodyPr>
          <a:lstStyle/>
          <a:p>
            <a:pPr marL="0" indent="0">
              <a:buNone/>
            </a:pPr>
            <a:r>
              <a:rPr lang="en-GB" sz="3600" dirty="0" smtClean="0"/>
              <a:t>From  1979  to  1983,  Tony  Benn  performed  the  political  equivalent  of  a conjuring trick. He convinced the Labour Party that the real reason we had lost in  1979  to  Margaret  Thatcher  was  because  Jim  Callaghan,  the  Labour  prime minister,  had  been  too   right  wing.  Weird,  I  know,  but  true.  Thus  convinced, Labour  moved  sharply  left  and  advocated  unilateral  nuclear  disarmament, pulling out of Europe and wholesale nationalisation. </a:t>
            </a:r>
            <a:endParaRPr lang="en-GB" sz="3600" dirty="0"/>
          </a:p>
        </p:txBody>
      </p:sp>
      <p:sp>
        <p:nvSpPr>
          <p:cNvPr id="6" name="Title 5"/>
          <p:cNvSpPr>
            <a:spLocks noGrp="1"/>
          </p:cNvSpPr>
          <p:nvPr>
            <p:ph type="title"/>
          </p:nvPr>
        </p:nvSpPr>
        <p:spPr/>
        <p:txBody>
          <a:bodyPr/>
          <a:lstStyle/>
          <a:p>
            <a:endParaRPr lang="en-GB"/>
          </a:p>
        </p:txBody>
      </p:sp>
    </p:spTree>
    <p:extLst>
      <p:ext uri="{BB962C8B-B14F-4D97-AF65-F5344CB8AC3E}">
        <p14:creationId xmlns:p14="http://schemas.microsoft.com/office/powerpoint/2010/main" val="2151188163"/>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042DF0-F0F5-4969-8C3C-EA2B2214CD74}"/>
              </a:ext>
            </a:extLst>
          </p:cNvPr>
          <p:cNvSpPr>
            <a:spLocks noGrp="1"/>
          </p:cNvSpPr>
          <p:nvPr>
            <p:ph type="title"/>
          </p:nvPr>
        </p:nvSpPr>
        <p:spPr>
          <a:xfrm>
            <a:off x="1483360" y="365127"/>
            <a:ext cx="10515600" cy="1325563"/>
          </a:xfrm>
        </p:spPr>
        <p:txBody>
          <a:bodyPr/>
          <a:lstStyle/>
          <a:p>
            <a:pPr algn="r"/>
            <a:r>
              <a:rPr lang="en-US" dirty="0" err="1">
                <a:solidFill>
                  <a:srgbClr val="7030A0"/>
                </a:solidFill>
                <a:latin typeface="Arial Black" panose="020B0A04020102020204" pitchFamily="34" charset="0"/>
              </a:rPr>
              <a:t>Labour’s</a:t>
            </a:r>
            <a:r>
              <a:rPr lang="en-US" dirty="0">
                <a:solidFill>
                  <a:srgbClr val="7030A0"/>
                </a:solidFill>
                <a:latin typeface="Arial Black" panose="020B0A04020102020204" pitchFamily="34" charset="0"/>
              </a:rPr>
              <a:t> </a:t>
            </a:r>
            <a:br>
              <a:rPr lang="en-US" dirty="0">
                <a:solidFill>
                  <a:srgbClr val="7030A0"/>
                </a:solidFill>
                <a:latin typeface="Arial Black" panose="020B0A04020102020204" pitchFamily="34" charset="0"/>
              </a:rPr>
            </a:br>
            <a:r>
              <a:rPr lang="en-US" dirty="0">
                <a:solidFill>
                  <a:srgbClr val="7030A0"/>
                </a:solidFill>
                <a:latin typeface="Arial Black" panose="020B0A04020102020204" pitchFamily="34" charset="0"/>
              </a:rPr>
              <a:t>‘</a:t>
            </a:r>
            <a:r>
              <a:rPr lang="en-US" dirty="0" err="1">
                <a:solidFill>
                  <a:srgbClr val="7030A0"/>
                </a:solidFill>
                <a:latin typeface="Arial Black" panose="020B0A04020102020204" pitchFamily="34" charset="0"/>
              </a:rPr>
              <a:t>Modernisation</a:t>
            </a:r>
            <a:r>
              <a:rPr lang="en-US" dirty="0">
                <a:solidFill>
                  <a:srgbClr val="7030A0"/>
                </a:solidFill>
                <a:latin typeface="Arial Black" panose="020B0A04020102020204" pitchFamily="34" charset="0"/>
              </a:rPr>
              <a:t>’</a:t>
            </a:r>
            <a:endParaRPr lang="en-GB" dirty="0">
              <a:solidFill>
                <a:srgbClr val="7030A0"/>
              </a:solidFill>
              <a:latin typeface="Arial Black" panose="020B0A04020102020204" pitchFamily="34" charset="0"/>
            </a:endParaRPr>
          </a:p>
        </p:txBody>
      </p:sp>
      <p:pic>
        <p:nvPicPr>
          <p:cNvPr id="7" name="Content Placeholder 6">
            <a:extLst>
              <a:ext uri="{FF2B5EF4-FFF2-40B4-BE49-F238E27FC236}">
                <a16:creationId xmlns:a16="http://schemas.microsoft.com/office/drawing/2014/main" id="{3893CFBC-9836-4A41-8AE0-9ACA149884BE}"/>
              </a:ext>
            </a:extLst>
          </p:cNvPr>
          <p:cNvPicPr>
            <a:picLocks noGrp="1" noChangeAspect="1"/>
          </p:cNvPicPr>
          <p:nvPr>
            <p:ph idx="1"/>
          </p:nvPr>
        </p:nvPicPr>
        <p:blipFill>
          <a:blip r:embed="rId2"/>
          <a:stretch>
            <a:fillRect/>
          </a:stretch>
        </p:blipFill>
        <p:spPr>
          <a:xfrm>
            <a:off x="5455979" y="2141535"/>
            <a:ext cx="6542981" cy="4351338"/>
          </a:xfrm>
        </p:spPr>
      </p:pic>
      <p:pic>
        <p:nvPicPr>
          <p:cNvPr id="5" name="Picture 4">
            <a:extLst>
              <a:ext uri="{FF2B5EF4-FFF2-40B4-BE49-F238E27FC236}">
                <a16:creationId xmlns:a16="http://schemas.microsoft.com/office/drawing/2014/main" id="{E8F78792-AC64-4992-B374-EA4ED86D54E5}"/>
              </a:ext>
            </a:extLst>
          </p:cNvPr>
          <p:cNvPicPr>
            <a:picLocks noChangeAspect="1"/>
          </p:cNvPicPr>
          <p:nvPr/>
        </p:nvPicPr>
        <p:blipFill>
          <a:blip r:embed="rId3"/>
          <a:stretch>
            <a:fillRect/>
          </a:stretch>
        </p:blipFill>
        <p:spPr>
          <a:xfrm>
            <a:off x="113526" y="0"/>
            <a:ext cx="4365663" cy="6858000"/>
          </a:xfrm>
          <a:prstGeom prst="rect">
            <a:avLst/>
          </a:prstGeom>
        </p:spPr>
      </p:pic>
      <p:pic>
        <p:nvPicPr>
          <p:cNvPr id="9" name="Picture 8">
            <a:extLst>
              <a:ext uri="{FF2B5EF4-FFF2-40B4-BE49-F238E27FC236}">
                <a16:creationId xmlns:a16="http://schemas.microsoft.com/office/drawing/2014/main" id="{61996EA5-1E00-4D3F-95DD-B1538AA8EEB6}"/>
              </a:ext>
            </a:extLst>
          </p:cNvPr>
          <p:cNvPicPr>
            <a:picLocks noChangeAspect="1"/>
          </p:cNvPicPr>
          <p:nvPr/>
        </p:nvPicPr>
        <p:blipFill>
          <a:blip r:embed="rId4"/>
          <a:stretch>
            <a:fillRect/>
          </a:stretch>
        </p:blipFill>
        <p:spPr>
          <a:xfrm>
            <a:off x="3915697" y="0"/>
            <a:ext cx="3243124" cy="2162082"/>
          </a:xfrm>
          <a:prstGeom prst="rect">
            <a:avLst/>
          </a:prstGeom>
        </p:spPr>
      </p:pic>
    </p:spTree>
    <p:extLst>
      <p:ext uri="{BB962C8B-B14F-4D97-AF65-F5344CB8AC3E}">
        <p14:creationId xmlns:p14="http://schemas.microsoft.com/office/powerpoint/2010/main" val="7146944"/>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latin typeface="Arial Black" panose="020B0A04020102020204" pitchFamily="34" charset="0"/>
              </a:rPr>
              <a:t>Blair on Style</a:t>
            </a:r>
            <a:endParaRPr lang="en-GB" dirty="0">
              <a:latin typeface="Arial Black" panose="020B0A04020102020204" pitchFamily="34" charset="0"/>
            </a:endParaRPr>
          </a:p>
        </p:txBody>
      </p:sp>
      <p:sp>
        <p:nvSpPr>
          <p:cNvPr id="3" name="Content Placeholder 2"/>
          <p:cNvSpPr>
            <a:spLocks noGrp="1"/>
          </p:cNvSpPr>
          <p:nvPr>
            <p:ph idx="1"/>
          </p:nvPr>
        </p:nvSpPr>
        <p:spPr/>
        <p:txBody>
          <a:bodyPr/>
          <a:lstStyle/>
          <a:p>
            <a:pPr marL="0" indent="0">
              <a:buNone/>
            </a:pPr>
            <a:r>
              <a:rPr lang="en-GB" dirty="0"/>
              <a:t>Tony Blair sets out his vision in </a:t>
            </a:r>
            <a:r>
              <a:rPr lang="en-GB" dirty="0" smtClean="0"/>
              <a:t>1983</a:t>
            </a:r>
          </a:p>
          <a:p>
            <a:pPr marL="0" indent="0">
              <a:buNone/>
            </a:pPr>
            <a:endParaRPr lang="en-GB" dirty="0" smtClean="0"/>
          </a:p>
          <a:p>
            <a:pPr marL="0" indent="0">
              <a:buNone/>
            </a:pPr>
            <a:r>
              <a:rPr lang="en-GB" dirty="0">
                <a:hlinkClick r:id="rId2"/>
              </a:rPr>
              <a:t>https://</a:t>
            </a:r>
            <a:r>
              <a:rPr lang="en-GB" dirty="0" smtClean="0">
                <a:hlinkClick r:id="rId2"/>
              </a:rPr>
              <a:t>www.bbc.co.uk/news/av/uk-politics-33636800</a:t>
            </a:r>
            <a:endParaRPr lang="en-GB" dirty="0" smtClean="0"/>
          </a:p>
          <a:p>
            <a:pPr marL="0" indent="0">
              <a:buNone/>
            </a:pPr>
            <a:endParaRPr lang="en-GB" dirty="0"/>
          </a:p>
          <a:p>
            <a:pPr marL="0" indent="0">
              <a:buNone/>
            </a:pPr>
            <a:endParaRPr lang="en-GB" dirty="0"/>
          </a:p>
        </p:txBody>
      </p:sp>
    </p:spTree>
    <p:extLst>
      <p:ext uri="{BB962C8B-B14F-4D97-AF65-F5344CB8AC3E}">
        <p14:creationId xmlns:p14="http://schemas.microsoft.com/office/powerpoint/2010/main" val="387586743"/>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pic>
        <p:nvPicPr>
          <p:cNvPr id="6" name="SFgjCP6qpfU"/>
          <p:cNvPicPr>
            <a:picLocks noGrp="1" noRot="1" noChangeAspect="1"/>
          </p:cNvPicPr>
          <p:nvPr>
            <p:ph idx="1"/>
            <a:videoFile r:link="rId1"/>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183014479"/>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5" name="7TOgB3Smvro"/>
          <p:cNvPicPr>
            <a:picLocks noGrp="1" noRot="1" noChangeAspect="1"/>
          </p:cNvPicPr>
          <p:nvPr>
            <p:ph idx="1"/>
            <a:videoFile r:link="rId1"/>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219980813"/>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496334" y="4972797"/>
            <a:ext cx="2937755" cy="1885203"/>
          </a:xfrm>
        </p:spPr>
        <p:txBody>
          <a:bodyPr>
            <a:normAutofit/>
          </a:bodyPr>
          <a:lstStyle/>
          <a:p>
            <a:r>
              <a:rPr lang="en-GB" dirty="0">
                <a:latin typeface="Arial Black" panose="020B0A04020102020204" pitchFamily="34" charset="0"/>
              </a:rPr>
              <a:t>Blair on </a:t>
            </a:r>
            <a:r>
              <a:rPr lang="en-GB" dirty="0" smtClean="0">
                <a:latin typeface="Arial Black" panose="020B0A04020102020204" pitchFamily="34" charset="0"/>
              </a:rPr>
              <a:t>SDP</a:t>
            </a:r>
            <a:endParaRPr lang="en-GB" dirty="0"/>
          </a:p>
        </p:txBody>
      </p:sp>
      <p:sp>
        <p:nvSpPr>
          <p:cNvPr id="3" name="Content Placeholder 2"/>
          <p:cNvSpPr>
            <a:spLocks noGrp="1"/>
          </p:cNvSpPr>
          <p:nvPr>
            <p:ph idx="1"/>
          </p:nvPr>
        </p:nvSpPr>
        <p:spPr>
          <a:xfrm>
            <a:off x="428017" y="143669"/>
            <a:ext cx="5233481" cy="6918612"/>
          </a:xfrm>
        </p:spPr>
        <p:txBody>
          <a:bodyPr>
            <a:normAutofit fontScale="85000" lnSpcReduction="10000"/>
          </a:bodyPr>
          <a:lstStyle/>
          <a:p>
            <a:pPr marL="0" indent="0">
              <a:buNone/>
            </a:pPr>
            <a:r>
              <a:rPr lang="en-GB" dirty="0"/>
              <a:t>The SDP had been formed mainly for policy reasons, but they also masked a cultural disjunction between them and traditional Labour. I always remember in 1981 seeing on TV the </a:t>
            </a:r>
            <a:r>
              <a:rPr lang="en-GB" dirty="0" err="1"/>
              <a:t>Limehouse</a:t>
            </a:r>
            <a:r>
              <a:rPr lang="en-GB" dirty="0"/>
              <a:t> Declaration by the ‘Gang of Four’ – Roy Jenkins, Shirley Williams, David Owen and Bill Rodgers – in which they spoke of their intention to leave the Labour Party. The actual declaration was important, of course, but what intrigued me was the photograph of the meeting. On the table was a bottle of wine. You may think this ridiculous, but I remember being shocked that they allowed themselves to be pictured with a bottle of claret. Then I became shocked at my shocked reaction. Didn’t I have a bottle of wine on my table? Didn’t many people? Yet I kid you not, at that time Labour members would have been aghast at such a picture. Beer, possibly; wine, no.</a:t>
            </a:r>
          </a:p>
        </p:txBody>
      </p:sp>
      <p:pic>
        <p:nvPicPr>
          <p:cNvPr id="4" name="Picture 3"/>
          <p:cNvPicPr>
            <a:picLocks noChangeAspect="1"/>
          </p:cNvPicPr>
          <p:nvPr/>
        </p:nvPicPr>
        <p:blipFill>
          <a:blip r:embed="rId2"/>
          <a:stretch>
            <a:fillRect/>
          </a:stretch>
        </p:blipFill>
        <p:spPr>
          <a:xfrm>
            <a:off x="5819775" y="143669"/>
            <a:ext cx="6038850" cy="3857625"/>
          </a:xfrm>
          <a:prstGeom prst="rect">
            <a:avLst/>
          </a:prstGeom>
        </p:spPr>
      </p:pic>
      <p:sp>
        <p:nvSpPr>
          <p:cNvPr id="5" name="Rectangle 4"/>
          <p:cNvSpPr/>
          <p:nvPr/>
        </p:nvSpPr>
        <p:spPr>
          <a:xfrm>
            <a:off x="9260731" y="4049467"/>
            <a:ext cx="2655043" cy="923330"/>
          </a:xfrm>
          <a:prstGeom prst="rect">
            <a:avLst/>
          </a:prstGeom>
        </p:spPr>
        <p:txBody>
          <a:bodyPr wrap="square">
            <a:spAutoFit/>
          </a:bodyPr>
          <a:lstStyle/>
          <a:p>
            <a:r>
              <a:rPr lang="en-GB" dirty="0"/>
              <a:t>Bill Rodgers, Shirley Williams, Roy Jenkins and David Owen in 1981</a:t>
            </a:r>
          </a:p>
        </p:txBody>
      </p:sp>
      <p:pic>
        <p:nvPicPr>
          <p:cNvPr id="6" name="Picture 5"/>
          <p:cNvPicPr>
            <a:picLocks noChangeAspect="1"/>
          </p:cNvPicPr>
          <p:nvPr/>
        </p:nvPicPr>
        <p:blipFill>
          <a:blip r:embed="rId3"/>
          <a:stretch>
            <a:fillRect/>
          </a:stretch>
        </p:blipFill>
        <p:spPr>
          <a:xfrm>
            <a:off x="5819775" y="4511132"/>
            <a:ext cx="3192811" cy="2115237"/>
          </a:xfrm>
          <a:prstGeom prst="rect">
            <a:avLst/>
          </a:prstGeom>
        </p:spPr>
      </p:pic>
    </p:spTree>
    <p:extLst>
      <p:ext uri="{BB962C8B-B14F-4D97-AF65-F5344CB8AC3E}">
        <p14:creationId xmlns:p14="http://schemas.microsoft.com/office/powerpoint/2010/main" val="910140059"/>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520440" y="399508"/>
            <a:ext cx="2326532" cy="1325564"/>
          </a:xfrm>
        </p:spPr>
        <p:txBody>
          <a:bodyPr/>
          <a:lstStyle/>
          <a:p>
            <a:r>
              <a:rPr lang="en-GB" dirty="0" smtClean="0">
                <a:latin typeface="Arial Black" panose="020B0A04020102020204" pitchFamily="34" charset="0"/>
              </a:rPr>
              <a:t>Blair on pop</a:t>
            </a:r>
            <a:endParaRPr lang="en-GB" dirty="0">
              <a:latin typeface="Arial Black" panose="020B0A04020102020204" pitchFamily="34" charset="0"/>
            </a:endParaRPr>
          </a:p>
        </p:txBody>
      </p:sp>
      <p:sp>
        <p:nvSpPr>
          <p:cNvPr id="3" name="Content Placeholder 2"/>
          <p:cNvSpPr>
            <a:spLocks noGrp="1"/>
          </p:cNvSpPr>
          <p:nvPr>
            <p:ph idx="1"/>
          </p:nvPr>
        </p:nvSpPr>
        <p:spPr>
          <a:xfrm>
            <a:off x="609600" y="365124"/>
            <a:ext cx="4909457" cy="6198961"/>
          </a:xfrm>
        </p:spPr>
        <p:txBody>
          <a:bodyPr>
            <a:normAutofit fontScale="92500"/>
          </a:bodyPr>
          <a:lstStyle/>
          <a:p>
            <a:pPr marL="0" indent="0" algn="just">
              <a:buNone/>
            </a:pPr>
            <a:r>
              <a:rPr lang="en-GB" dirty="0" smtClean="0"/>
              <a:t>“Back in the late 1980s there was a group of rock musicians called Red Wedge, fronted by people like Paul Weller and Billy Bragg, who came out and campaigned for us. It was great. But I remember saying after one of their gigs –  and, by the way, Billy Bragg was someone I got to know later and really liked – ‘We need to reach the people listening to Duran </a:t>
            </a:r>
            <a:r>
              <a:rPr lang="en-GB" dirty="0" err="1" smtClean="0"/>
              <a:t>Duran</a:t>
            </a:r>
            <a:r>
              <a:rPr lang="en-GB" dirty="0" smtClean="0"/>
              <a:t> and Madonna’ (a comment which went down like a cup of sick). I felt, in art and culture, we should represent all strands, avant-garde through to basic popular art that our voters might go to watch or listen to.”</a:t>
            </a:r>
            <a:endParaRPr lang="en-GB" dirty="0"/>
          </a:p>
        </p:txBody>
      </p:sp>
      <p:pic>
        <p:nvPicPr>
          <p:cNvPr id="4" name="Picture 3"/>
          <p:cNvPicPr>
            <a:picLocks noChangeAspect="1"/>
          </p:cNvPicPr>
          <p:nvPr/>
        </p:nvPicPr>
        <p:blipFill>
          <a:blip r:embed="rId2"/>
          <a:stretch>
            <a:fillRect/>
          </a:stretch>
        </p:blipFill>
        <p:spPr>
          <a:xfrm>
            <a:off x="5949042" y="73140"/>
            <a:ext cx="3237257" cy="4352921"/>
          </a:xfrm>
          <a:prstGeom prst="rect">
            <a:avLst/>
          </a:prstGeom>
        </p:spPr>
      </p:pic>
      <p:pic>
        <p:nvPicPr>
          <p:cNvPr id="5" name="Picture 4"/>
          <p:cNvPicPr>
            <a:picLocks noChangeAspect="1"/>
          </p:cNvPicPr>
          <p:nvPr/>
        </p:nvPicPr>
        <p:blipFill rotWithShape="1">
          <a:blip r:embed="rId3"/>
          <a:srcRect t="16440"/>
          <a:stretch/>
        </p:blipFill>
        <p:spPr>
          <a:xfrm>
            <a:off x="8056887" y="3265714"/>
            <a:ext cx="4124227" cy="3429000"/>
          </a:xfrm>
          <a:prstGeom prst="rect">
            <a:avLst/>
          </a:prstGeom>
        </p:spPr>
      </p:pic>
    </p:spTree>
    <p:extLst>
      <p:ext uri="{BB962C8B-B14F-4D97-AF65-F5344CB8AC3E}">
        <p14:creationId xmlns:p14="http://schemas.microsoft.com/office/powerpoint/2010/main" val="814085449"/>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pic>
        <p:nvPicPr>
          <p:cNvPr id="4" name="Content Placeholder 3"/>
          <p:cNvPicPr>
            <a:picLocks noGrp="1" noChangeAspect="1"/>
          </p:cNvPicPr>
          <p:nvPr>
            <p:ph idx="1"/>
          </p:nvPr>
        </p:nvPicPr>
        <p:blipFill>
          <a:blip r:embed="rId2"/>
          <a:stretch>
            <a:fillRect/>
          </a:stretch>
        </p:blipFill>
        <p:spPr>
          <a:xfrm>
            <a:off x="5664993" y="0"/>
            <a:ext cx="6527007" cy="4351338"/>
          </a:xfrm>
          <a:prstGeom prst="rect">
            <a:avLst/>
          </a:prstGeom>
        </p:spPr>
      </p:pic>
      <p:pic>
        <p:nvPicPr>
          <p:cNvPr id="5" name="Picture 4"/>
          <p:cNvPicPr>
            <a:picLocks noChangeAspect="1"/>
          </p:cNvPicPr>
          <p:nvPr/>
        </p:nvPicPr>
        <p:blipFill>
          <a:blip r:embed="rId3"/>
          <a:stretch>
            <a:fillRect/>
          </a:stretch>
        </p:blipFill>
        <p:spPr>
          <a:xfrm>
            <a:off x="5734527" y="2406833"/>
            <a:ext cx="1905000" cy="2667000"/>
          </a:xfrm>
          <a:prstGeom prst="rect">
            <a:avLst/>
          </a:prstGeom>
        </p:spPr>
      </p:pic>
      <p:pic>
        <p:nvPicPr>
          <p:cNvPr id="6" name="Picture 5"/>
          <p:cNvPicPr>
            <a:picLocks noChangeAspect="1"/>
          </p:cNvPicPr>
          <p:nvPr/>
        </p:nvPicPr>
        <p:blipFill>
          <a:blip r:embed="rId4"/>
          <a:stretch>
            <a:fillRect/>
          </a:stretch>
        </p:blipFill>
        <p:spPr>
          <a:xfrm>
            <a:off x="7682332" y="3740333"/>
            <a:ext cx="4435314" cy="2935955"/>
          </a:xfrm>
          <a:prstGeom prst="rect">
            <a:avLst/>
          </a:prstGeom>
        </p:spPr>
      </p:pic>
      <p:pic>
        <p:nvPicPr>
          <p:cNvPr id="7" name="Picture 6"/>
          <p:cNvPicPr>
            <a:picLocks noChangeAspect="1"/>
          </p:cNvPicPr>
          <p:nvPr/>
        </p:nvPicPr>
        <p:blipFill>
          <a:blip r:embed="rId5"/>
          <a:stretch>
            <a:fillRect/>
          </a:stretch>
        </p:blipFill>
        <p:spPr>
          <a:xfrm>
            <a:off x="0" y="-23259"/>
            <a:ext cx="5713156" cy="3427894"/>
          </a:xfrm>
          <a:prstGeom prst="rect">
            <a:avLst/>
          </a:prstGeom>
        </p:spPr>
      </p:pic>
      <p:pic>
        <p:nvPicPr>
          <p:cNvPr id="8" name="Picture 7"/>
          <p:cNvPicPr>
            <a:picLocks noChangeAspect="1"/>
          </p:cNvPicPr>
          <p:nvPr/>
        </p:nvPicPr>
        <p:blipFill>
          <a:blip r:embed="rId6"/>
          <a:stretch>
            <a:fillRect/>
          </a:stretch>
        </p:blipFill>
        <p:spPr>
          <a:xfrm>
            <a:off x="-42805" y="2519849"/>
            <a:ext cx="4356477" cy="2553984"/>
          </a:xfrm>
          <a:prstGeom prst="rect">
            <a:avLst/>
          </a:prstGeom>
        </p:spPr>
      </p:pic>
      <p:pic>
        <p:nvPicPr>
          <p:cNvPr id="9" name="Picture 8"/>
          <p:cNvPicPr>
            <a:picLocks noChangeAspect="1"/>
          </p:cNvPicPr>
          <p:nvPr/>
        </p:nvPicPr>
        <p:blipFill rotWithShape="1">
          <a:blip r:embed="rId7"/>
          <a:srcRect t="16779"/>
          <a:stretch/>
        </p:blipFill>
        <p:spPr>
          <a:xfrm>
            <a:off x="2385552" y="4719484"/>
            <a:ext cx="1995274" cy="2138516"/>
          </a:xfrm>
          <a:prstGeom prst="rect">
            <a:avLst/>
          </a:prstGeom>
        </p:spPr>
      </p:pic>
      <p:pic>
        <p:nvPicPr>
          <p:cNvPr id="10" name="Picture 9"/>
          <p:cNvPicPr>
            <a:picLocks noChangeAspect="1"/>
          </p:cNvPicPr>
          <p:nvPr/>
        </p:nvPicPr>
        <p:blipFill>
          <a:blip r:embed="rId8"/>
          <a:stretch>
            <a:fillRect/>
          </a:stretch>
        </p:blipFill>
        <p:spPr>
          <a:xfrm>
            <a:off x="2977" y="4738922"/>
            <a:ext cx="2395480" cy="2119078"/>
          </a:xfrm>
          <a:prstGeom prst="rect">
            <a:avLst/>
          </a:prstGeom>
        </p:spPr>
      </p:pic>
      <p:sp>
        <p:nvSpPr>
          <p:cNvPr id="12" name="Title 1"/>
          <p:cNvSpPr txBox="1">
            <a:spLocks/>
          </p:cNvSpPr>
          <p:nvPr/>
        </p:nvSpPr>
        <p:spPr>
          <a:xfrm>
            <a:off x="4533074" y="5308028"/>
            <a:ext cx="2755353" cy="1368260"/>
          </a:xfrm>
          <a:prstGeom prst="rect">
            <a:avLst/>
          </a:prstGeom>
        </p:spPr>
        <p:txBody>
          <a:bodyPr vert="horz" lIns="91440" tIns="45720" rIns="91440" bIns="45720" rtlCol="0" anchor="ctr">
            <a:normAutofit fontScale="85000" lnSpcReduction="2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dirty="0" smtClean="0">
                <a:solidFill>
                  <a:srgbClr val="7030A0"/>
                </a:solidFill>
                <a:latin typeface="Arial Black" panose="020B0A04020102020204" pitchFamily="34" charset="0"/>
              </a:rPr>
              <a:t>Blair and ‘Cool Britannia’</a:t>
            </a:r>
            <a:endParaRPr lang="en-GB" dirty="0">
              <a:solidFill>
                <a:srgbClr val="7030A0"/>
              </a:solidFill>
              <a:latin typeface="Arial Black" panose="020B0A04020102020204" pitchFamily="34" charset="0"/>
            </a:endParaRPr>
          </a:p>
        </p:txBody>
      </p:sp>
    </p:spTree>
    <p:extLst>
      <p:ext uri="{BB962C8B-B14F-4D97-AF65-F5344CB8AC3E}">
        <p14:creationId xmlns:p14="http://schemas.microsoft.com/office/powerpoint/2010/main" val="500775787"/>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endParaRPr lang="en-GB"/>
          </a:p>
        </p:txBody>
      </p:sp>
      <p:sp>
        <p:nvSpPr>
          <p:cNvPr id="3" name="Subtitle 2"/>
          <p:cNvSpPr>
            <a:spLocks noGrp="1"/>
          </p:cNvSpPr>
          <p:nvPr>
            <p:ph type="subTitle" idx="1"/>
          </p:nvPr>
        </p:nvSpPr>
        <p:spPr/>
        <p:txBody>
          <a:bodyPr/>
          <a:lstStyle/>
          <a:p>
            <a:endParaRPr lang="en-GB"/>
          </a:p>
        </p:txBody>
      </p:sp>
      <p:pic>
        <p:nvPicPr>
          <p:cNvPr id="4" name="Picture 3"/>
          <p:cNvPicPr>
            <a:picLocks noChangeAspect="1"/>
          </p:cNvPicPr>
          <p:nvPr/>
        </p:nvPicPr>
        <p:blipFill>
          <a:blip r:embed="rId2"/>
          <a:stretch>
            <a:fillRect/>
          </a:stretch>
        </p:blipFill>
        <p:spPr>
          <a:xfrm>
            <a:off x="2451100" y="0"/>
            <a:ext cx="7172908" cy="5715000"/>
          </a:xfrm>
          <a:prstGeom prst="rect">
            <a:avLst/>
          </a:prstGeom>
        </p:spPr>
      </p:pic>
      <p:sp>
        <p:nvSpPr>
          <p:cNvPr id="5" name="Rectangle 4"/>
          <p:cNvSpPr/>
          <p:nvPr/>
        </p:nvSpPr>
        <p:spPr>
          <a:xfrm>
            <a:off x="2451100" y="5854700"/>
            <a:ext cx="6096000" cy="646331"/>
          </a:xfrm>
          <a:prstGeom prst="rect">
            <a:avLst/>
          </a:prstGeom>
        </p:spPr>
        <p:txBody>
          <a:bodyPr>
            <a:spAutoFit/>
          </a:bodyPr>
          <a:lstStyle/>
          <a:p>
            <a:pPr algn="ctr"/>
            <a:r>
              <a:rPr lang="en-GB" dirty="0" smtClean="0"/>
              <a:t>Tony Blair, Gordon Brown, Nick Brown and Chris Mullin on a Labour Party visit to New York, 1992</a:t>
            </a:r>
            <a:endParaRPr lang="en-GB" dirty="0"/>
          </a:p>
        </p:txBody>
      </p:sp>
    </p:spTree>
    <p:extLst>
      <p:ext uri="{BB962C8B-B14F-4D97-AF65-F5344CB8AC3E}">
        <p14:creationId xmlns:p14="http://schemas.microsoft.com/office/powerpoint/2010/main" val="94206128"/>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0" y="783771"/>
            <a:ext cx="6672943" cy="6074229"/>
          </a:xfrm>
        </p:spPr>
        <p:txBody>
          <a:bodyPr lIns="360000" tIns="360000" rIns="360000" bIns="360000">
            <a:normAutofit fontScale="85000" lnSpcReduction="20000"/>
          </a:bodyPr>
          <a:lstStyle/>
          <a:p>
            <a:pPr marL="0" indent="0">
              <a:buNone/>
            </a:pPr>
            <a:r>
              <a:rPr lang="en-GB" sz="2200" dirty="0" smtClean="0"/>
              <a:t>Blair, </a:t>
            </a:r>
            <a:r>
              <a:rPr lang="en-GB" sz="2200" i="1" dirty="0" smtClean="0"/>
              <a:t>A Journey, </a:t>
            </a:r>
            <a:r>
              <a:rPr lang="en-GB" sz="2200" dirty="0" smtClean="0"/>
              <a:t>pp. 231–232</a:t>
            </a:r>
          </a:p>
          <a:p>
            <a:pPr marL="0" indent="0">
              <a:buNone/>
            </a:pPr>
            <a:endParaRPr lang="en-GB" dirty="0" smtClean="0"/>
          </a:p>
          <a:p>
            <a:pPr algn="just"/>
            <a:r>
              <a:rPr lang="en-GB" dirty="0" smtClean="0"/>
              <a:t>What were Clinton’s key strengths according to Blair?</a:t>
            </a:r>
          </a:p>
          <a:p>
            <a:pPr algn="just"/>
            <a:endParaRPr lang="en-GB" dirty="0"/>
          </a:p>
          <a:p>
            <a:pPr algn="just"/>
            <a:r>
              <a:rPr lang="en-GB" dirty="0" smtClean="0"/>
              <a:t>How does he define as the key features of Clinton’s ‘third-way’ approach to politics? How does he suggest Clinton’s approach differed from the Democrat and Republicans of the 1980s? And to what extent was Blair a kindred spirit of Clinton’s?</a:t>
            </a:r>
          </a:p>
          <a:p>
            <a:pPr algn="just"/>
            <a:endParaRPr lang="en-GB" dirty="0"/>
          </a:p>
          <a:p>
            <a:pPr algn="just"/>
            <a:r>
              <a:rPr lang="en-GB" dirty="0" smtClean="0"/>
              <a:t>What does Blair see as some of the keys to electoral success in the United States? What does he have to say about Reagans’ electoral appeal?</a:t>
            </a:r>
          </a:p>
          <a:p>
            <a:pPr algn="just"/>
            <a:endParaRPr lang="en-GB" dirty="0"/>
          </a:p>
          <a:p>
            <a:pPr algn="just"/>
            <a:endParaRPr lang="en-GB" dirty="0" smtClean="0"/>
          </a:p>
          <a:p>
            <a:endParaRPr lang="en-GB" dirty="0"/>
          </a:p>
        </p:txBody>
      </p:sp>
      <p:sp>
        <p:nvSpPr>
          <p:cNvPr id="7" name="Title 1"/>
          <p:cNvSpPr txBox="1">
            <a:spLocks/>
          </p:cNvSpPr>
          <p:nvPr/>
        </p:nvSpPr>
        <p:spPr>
          <a:xfrm>
            <a:off x="0" y="0"/>
            <a:ext cx="10515600" cy="1325563"/>
          </a:xfrm>
          <a:prstGeom prst="rect">
            <a:avLst/>
          </a:prstGeom>
        </p:spPr>
        <p:txBody>
          <a:bodyPr vert="horz" lIns="36000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3600" b="1" dirty="0" smtClean="0">
                <a:solidFill>
                  <a:srgbClr val="7030A0"/>
                </a:solidFill>
                <a:latin typeface="Arial Black" panose="020B0A04020102020204" pitchFamily="34" charset="0"/>
              </a:rPr>
              <a:t>Blair on Clinton</a:t>
            </a:r>
            <a:endParaRPr lang="en-GB" sz="3600" b="1" dirty="0">
              <a:solidFill>
                <a:srgbClr val="7030A0"/>
              </a:solidFill>
              <a:latin typeface="Arial Black" panose="020B0A04020102020204" pitchFamily="34" charset="0"/>
            </a:endParaRPr>
          </a:p>
        </p:txBody>
      </p:sp>
      <p:pic>
        <p:nvPicPr>
          <p:cNvPr id="2" name="Picture 1"/>
          <p:cNvPicPr>
            <a:picLocks noChangeAspect="1"/>
          </p:cNvPicPr>
          <p:nvPr/>
        </p:nvPicPr>
        <p:blipFill>
          <a:blip r:embed="rId2"/>
          <a:stretch>
            <a:fillRect/>
          </a:stretch>
        </p:blipFill>
        <p:spPr>
          <a:xfrm>
            <a:off x="6672943" y="0"/>
            <a:ext cx="5519057" cy="2897505"/>
          </a:xfrm>
          <a:prstGeom prst="rect">
            <a:avLst/>
          </a:prstGeom>
        </p:spPr>
      </p:pic>
      <p:pic>
        <p:nvPicPr>
          <p:cNvPr id="8" name="Picture 7"/>
          <p:cNvPicPr>
            <a:picLocks noChangeAspect="1"/>
          </p:cNvPicPr>
          <p:nvPr/>
        </p:nvPicPr>
        <p:blipFill>
          <a:blip r:embed="rId3"/>
          <a:stretch>
            <a:fillRect/>
          </a:stretch>
        </p:blipFill>
        <p:spPr>
          <a:xfrm>
            <a:off x="6672943" y="2677886"/>
            <a:ext cx="5573485" cy="4180114"/>
          </a:xfrm>
          <a:prstGeom prst="rect">
            <a:avLst/>
          </a:prstGeom>
        </p:spPr>
      </p:pic>
    </p:spTree>
    <p:extLst>
      <p:ext uri="{BB962C8B-B14F-4D97-AF65-F5344CB8AC3E}">
        <p14:creationId xmlns:p14="http://schemas.microsoft.com/office/powerpoint/2010/main" val="3708504219"/>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sp>
        <p:nvSpPr>
          <p:cNvPr id="3" name="Content Placeholder 2"/>
          <p:cNvSpPr>
            <a:spLocks noGrp="1"/>
          </p:cNvSpPr>
          <p:nvPr>
            <p:ph idx="1"/>
          </p:nvPr>
        </p:nvSpPr>
        <p:spPr>
          <a:xfrm>
            <a:off x="838200" y="365125"/>
            <a:ext cx="10515600" cy="5986463"/>
          </a:xfrm>
        </p:spPr>
        <p:txBody>
          <a:bodyPr>
            <a:normAutofit fontScale="92500" lnSpcReduction="20000"/>
          </a:bodyPr>
          <a:lstStyle/>
          <a:p>
            <a:pPr marL="0" indent="0" algn="just">
              <a:buNone/>
            </a:pPr>
            <a:r>
              <a:rPr lang="en-GB" dirty="0" smtClean="0"/>
              <a:t>The   third-way   philosophy   that   we   both   espoused   was   not   a   clever splitting  of  difference  between  right  and  left.  Neither  was  it  lowest-common- denominator  populism.  It  was  a  genuine,  coherent  and  actually  successful attempt to redefine  progressive politics: to liberate it from outdated ideology; to apply its values anew in a new  world; to reform the role of government and the state;  and  to  create  a  modern  relationship  between  the  responsibilities  of  the citizen and those of society – a hand up not a handout on welfare, opportunity and  responsibility  as  the  basis  of  a  strong  society.  It  was  a  way  of  moving beyond the small-state, ‘no role for society’ ideology of the Republicans; and the  big-state, anti-enterprise ideology of much of the traditional Democratic base. It was   we   who   should   be   the   good   economic   managers;   the   people   who understood crime; the ones that got aspiration and empathised with it.</a:t>
            </a:r>
          </a:p>
          <a:p>
            <a:pPr marL="0" indent="0" algn="just">
              <a:buNone/>
            </a:pPr>
            <a:r>
              <a:rPr lang="en-GB" dirty="0"/>
              <a:t>	</a:t>
            </a:r>
            <a:r>
              <a:rPr lang="en-GB" dirty="0" smtClean="0"/>
              <a:t>He completely recoiled from the rainbow coalition politics so favoured by parts of the left at the  time. His famous speech against the black activists who preached  hostility  to  whites,  in  which   he  told  them  bluntly  he  wouldn’t countenance it, transformed in a moment the image of the  Democrats as people in hock to minority radicalism.</a:t>
            </a:r>
          </a:p>
        </p:txBody>
      </p:sp>
    </p:spTree>
    <p:extLst>
      <p:ext uri="{BB962C8B-B14F-4D97-AF65-F5344CB8AC3E}">
        <p14:creationId xmlns:p14="http://schemas.microsoft.com/office/powerpoint/2010/main" val="1921862361"/>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247650" y="-1"/>
            <a:ext cx="5851486" cy="3838575"/>
          </a:xfrm>
          <a:prstGeom prst="rect">
            <a:avLst/>
          </a:prstGeom>
        </p:spPr>
      </p:pic>
      <p:sp>
        <p:nvSpPr>
          <p:cNvPr id="3" name="Rectangle 2"/>
          <p:cNvSpPr/>
          <p:nvPr/>
        </p:nvSpPr>
        <p:spPr>
          <a:xfrm>
            <a:off x="247650" y="4605635"/>
            <a:ext cx="2367643" cy="923330"/>
          </a:xfrm>
          <a:prstGeom prst="rect">
            <a:avLst/>
          </a:prstGeom>
        </p:spPr>
        <p:txBody>
          <a:bodyPr wrap="square">
            <a:spAutoFit/>
          </a:bodyPr>
          <a:lstStyle/>
          <a:p>
            <a:r>
              <a:rPr lang="en-GB" dirty="0" smtClean="0"/>
              <a:t>Bill Clinton and Tony with Professor Anthony Giddens </a:t>
            </a:r>
            <a:endParaRPr lang="en-GB" dirty="0"/>
          </a:p>
        </p:txBody>
      </p:sp>
      <p:pic>
        <p:nvPicPr>
          <p:cNvPr id="5" name="Picture 4"/>
          <p:cNvPicPr>
            <a:picLocks noChangeAspect="1"/>
          </p:cNvPicPr>
          <p:nvPr/>
        </p:nvPicPr>
        <p:blipFill>
          <a:blip r:embed="rId3"/>
          <a:stretch>
            <a:fillRect/>
          </a:stretch>
        </p:blipFill>
        <p:spPr>
          <a:xfrm>
            <a:off x="6591300" y="0"/>
            <a:ext cx="5715000" cy="3838575"/>
          </a:xfrm>
          <a:prstGeom prst="rect">
            <a:avLst/>
          </a:prstGeom>
        </p:spPr>
      </p:pic>
      <p:pic>
        <p:nvPicPr>
          <p:cNvPr id="4" name="Picture 3"/>
          <p:cNvPicPr>
            <a:picLocks noChangeAspect="1"/>
          </p:cNvPicPr>
          <p:nvPr/>
        </p:nvPicPr>
        <p:blipFill>
          <a:blip r:embed="rId4"/>
          <a:stretch>
            <a:fillRect/>
          </a:stretch>
        </p:blipFill>
        <p:spPr>
          <a:xfrm>
            <a:off x="2782661" y="3342892"/>
            <a:ext cx="3819525" cy="3276600"/>
          </a:xfrm>
          <a:prstGeom prst="rect">
            <a:avLst/>
          </a:prstGeom>
        </p:spPr>
      </p:pic>
      <p:pic>
        <p:nvPicPr>
          <p:cNvPr id="6" name="Picture 5"/>
          <p:cNvPicPr>
            <a:picLocks noChangeAspect="1"/>
          </p:cNvPicPr>
          <p:nvPr/>
        </p:nvPicPr>
        <p:blipFill>
          <a:blip r:embed="rId5"/>
          <a:stretch>
            <a:fillRect/>
          </a:stretch>
        </p:blipFill>
        <p:spPr>
          <a:xfrm>
            <a:off x="6769554" y="3414861"/>
            <a:ext cx="2013351" cy="3132661"/>
          </a:xfrm>
          <a:prstGeom prst="rect">
            <a:avLst/>
          </a:prstGeom>
        </p:spPr>
      </p:pic>
    </p:spTree>
    <p:extLst>
      <p:ext uri="{BB962C8B-B14F-4D97-AF65-F5344CB8AC3E}">
        <p14:creationId xmlns:p14="http://schemas.microsoft.com/office/powerpoint/2010/main" val="1899395200"/>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latin typeface="Arial Black" panose="020B0A04020102020204" pitchFamily="34" charset="0"/>
              </a:rPr>
              <a:t>Blair’s Third Way</a:t>
            </a:r>
            <a:endParaRPr lang="en-GB" dirty="0">
              <a:latin typeface="Arial Black" panose="020B0A04020102020204" pitchFamily="34" charset="0"/>
            </a:endParaRPr>
          </a:p>
        </p:txBody>
      </p:sp>
      <p:sp>
        <p:nvSpPr>
          <p:cNvPr id="3" name="Content Placeholder 2"/>
          <p:cNvSpPr>
            <a:spLocks noGrp="1"/>
          </p:cNvSpPr>
          <p:nvPr>
            <p:ph idx="1"/>
          </p:nvPr>
        </p:nvSpPr>
        <p:spPr/>
        <p:txBody>
          <a:bodyPr/>
          <a:lstStyle/>
          <a:p>
            <a:pPr marL="0" indent="0">
              <a:buNone/>
            </a:pPr>
            <a:r>
              <a:rPr lang="en-GB" dirty="0"/>
              <a:t>I saw our role as taking Britain on a further stage of modernisation, </a:t>
            </a:r>
            <a:r>
              <a:rPr lang="en-GB" b="1" dirty="0"/>
              <a:t>creating public services and a welfare state that combined investment with reform to make them </a:t>
            </a:r>
            <a:r>
              <a:rPr lang="en-GB" b="1" dirty="0" smtClean="0"/>
              <a:t>personal, responsive, entrepreneurial and</a:t>
            </a:r>
            <a:r>
              <a:rPr lang="en-GB" b="1" dirty="0"/>
              <a:t>, </a:t>
            </a:r>
            <a:r>
              <a:rPr lang="en-GB" dirty="0"/>
              <a:t>so far as the welfare side was </a:t>
            </a:r>
            <a:r>
              <a:rPr lang="en-GB" dirty="0" smtClean="0"/>
              <a:t>concerned</a:t>
            </a:r>
            <a:r>
              <a:rPr lang="en-GB" dirty="0"/>
              <a:t>, </a:t>
            </a:r>
            <a:r>
              <a:rPr lang="en-GB" b="1" dirty="0"/>
              <a:t>based on responsibilities as well as rights and entitlements</a:t>
            </a:r>
            <a:r>
              <a:rPr lang="en-GB" dirty="0"/>
              <a:t> that were earned. There was no doubt in my mind that this was where the majority of the public stood, where the sensible, serious centre ground could congregate and where we could define an agenda that was </a:t>
            </a:r>
            <a:r>
              <a:rPr lang="en-GB" b="1" dirty="0" smtClean="0"/>
              <a:t> </a:t>
            </a:r>
            <a:endParaRPr lang="en-GB" b="1" dirty="0"/>
          </a:p>
          <a:p>
            <a:endParaRPr lang="en-GB" dirty="0"/>
          </a:p>
        </p:txBody>
      </p:sp>
    </p:spTree>
    <p:extLst>
      <p:ext uri="{BB962C8B-B14F-4D97-AF65-F5344CB8AC3E}">
        <p14:creationId xmlns:p14="http://schemas.microsoft.com/office/powerpoint/2010/main" val="183619713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0" y="783771"/>
            <a:ext cx="6672943" cy="6074229"/>
          </a:xfrm>
        </p:spPr>
        <p:txBody>
          <a:bodyPr lIns="360000" tIns="360000" rIns="360000" bIns="360000">
            <a:normAutofit lnSpcReduction="10000"/>
          </a:bodyPr>
          <a:lstStyle/>
          <a:p>
            <a:pPr marL="0" indent="0">
              <a:buNone/>
            </a:pPr>
            <a:r>
              <a:rPr lang="en-GB" b="1" dirty="0"/>
              <a:t>Blair as Shadow Home Sectary, 1993</a:t>
            </a:r>
            <a:endParaRPr lang="en-GB" dirty="0"/>
          </a:p>
          <a:p>
            <a:pPr marL="0" indent="0">
              <a:buNone/>
            </a:pPr>
            <a:endParaRPr lang="en-GB" dirty="0" smtClean="0"/>
          </a:p>
          <a:p>
            <a:pPr marL="0" indent="0">
              <a:buNone/>
            </a:pPr>
            <a:r>
              <a:rPr lang="en-GB" dirty="0" smtClean="0"/>
              <a:t>Blair, </a:t>
            </a:r>
            <a:r>
              <a:rPr lang="en-GB" i="1" dirty="0" smtClean="0"/>
              <a:t>A Journey</a:t>
            </a:r>
            <a:r>
              <a:rPr lang="en-GB" dirty="0" smtClean="0"/>
              <a:t>, pp. 56–57</a:t>
            </a:r>
            <a:endParaRPr lang="en-GB" dirty="0"/>
          </a:p>
          <a:p>
            <a:pPr algn="just"/>
            <a:endParaRPr lang="en-GB" dirty="0"/>
          </a:p>
          <a:p>
            <a:pPr algn="just"/>
            <a:r>
              <a:rPr lang="en-GB" dirty="0" smtClean="0"/>
              <a:t>What criticisms of Thatcherism did Blair make during his time as Shadow Home Secretary?</a:t>
            </a:r>
          </a:p>
          <a:p>
            <a:pPr algn="just"/>
            <a:endParaRPr lang="en-GB" dirty="0"/>
          </a:p>
          <a:p>
            <a:pPr algn="just"/>
            <a:r>
              <a:rPr lang="en-GB" dirty="0" smtClean="0"/>
              <a:t>How did Blair’s views as Shadow Home Secretary deviate from those held by a) the Conservatives and b) Labour in the 1980s?</a:t>
            </a:r>
          </a:p>
          <a:p>
            <a:endParaRPr lang="en-GB" dirty="0"/>
          </a:p>
        </p:txBody>
      </p:sp>
      <p:sp>
        <p:nvSpPr>
          <p:cNvPr id="7" name="Title 1"/>
          <p:cNvSpPr txBox="1">
            <a:spLocks/>
          </p:cNvSpPr>
          <p:nvPr/>
        </p:nvSpPr>
        <p:spPr>
          <a:xfrm>
            <a:off x="0" y="0"/>
            <a:ext cx="10515600" cy="1325563"/>
          </a:xfrm>
          <a:prstGeom prst="rect">
            <a:avLst/>
          </a:prstGeom>
        </p:spPr>
        <p:txBody>
          <a:bodyPr vert="horz" lIns="36000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3600" b="1" dirty="0" smtClean="0">
                <a:solidFill>
                  <a:srgbClr val="7030A0"/>
                </a:solidFill>
                <a:latin typeface="Arial Black" panose="020B0A04020102020204" pitchFamily="34" charset="0"/>
              </a:rPr>
              <a:t>Blair on Thatcherism</a:t>
            </a:r>
            <a:endParaRPr lang="en-GB" sz="3600" b="1" dirty="0">
              <a:solidFill>
                <a:srgbClr val="7030A0"/>
              </a:solidFill>
              <a:latin typeface="Arial Black" panose="020B0A04020102020204" pitchFamily="34" charset="0"/>
            </a:endParaRPr>
          </a:p>
        </p:txBody>
      </p:sp>
      <p:pic>
        <p:nvPicPr>
          <p:cNvPr id="4" name="Picture 3"/>
          <p:cNvPicPr>
            <a:picLocks noChangeAspect="1"/>
          </p:cNvPicPr>
          <p:nvPr/>
        </p:nvPicPr>
        <p:blipFill>
          <a:blip r:embed="rId2"/>
          <a:stretch>
            <a:fillRect/>
          </a:stretch>
        </p:blipFill>
        <p:spPr>
          <a:xfrm>
            <a:off x="6467323" y="0"/>
            <a:ext cx="5724677" cy="3900941"/>
          </a:xfrm>
          <a:prstGeom prst="rect">
            <a:avLst/>
          </a:prstGeom>
        </p:spPr>
      </p:pic>
      <p:sp>
        <p:nvSpPr>
          <p:cNvPr id="9" name="Rectangle 8"/>
          <p:cNvSpPr/>
          <p:nvPr/>
        </p:nvSpPr>
        <p:spPr>
          <a:xfrm>
            <a:off x="9889671" y="4310743"/>
            <a:ext cx="1874157" cy="1754326"/>
          </a:xfrm>
          <a:prstGeom prst="rect">
            <a:avLst/>
          </a:prstGeom>
        </p:spPr>
        <p:txBody>
          <a:bodyPr wrap="square">
            <a:spAutoFit/>
          </a:bodyPr>
          <a:lstStyle/>
          <a:p>
            <a:pPr algn="ctr"/>
            <a:r>
              <a:rPr lang="en-GB" dirty="0" smtClean="0"/>
              <a:t>Blair with John Smith and Margaret Beckett, Leader and Deputy Leader of the Opposition</a:t>
            </a:r>
            <a:endParaRPr lang="en-GB" dirty="0"/>
          </a:p>
        </p:txBody>
      </p:sp>
    </p:spTree>
    <p:extLst>
      <p:ext uri="{BB962C8B-B14F-4D97-AF65-F5344CB8AC3E}">
        <p14:creationId xmlns:p14="http://schemas.microsoft.com/office/powerpoint/2010/main" val="1074191445"/>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000" dirty="0" smtClean="0">
                <a:latin typeface="Arial Black" panose="020B0A04020102020204" pitchFamily="34" charset="0"/>
              </a:rPr>
              <a:t>Blair on James Bulger Murder 1992</a:t>
            </a:r>
            <a:endParaRPr lang="en-GB" sz="4000" dirty="0">
              <a:latin typeface="Arial Black" panose="020B0A04020102020204" pitchFamily="34" charset="0"/>
            </a:endParaRPr>
          </a:p>
        </p:txBody>
      </p:sp>
      <p:sp>
        <p:nvSpPr>
          <p:cNvPr id="3" name="Content Placeholder 2"/>
          <p:cNvSpPr>
            <a:spLocks noGrp="1"/>
          </p:cNvSpPr>
          <p:nvPr>
            <p:ph idx="1"/>
          </p:nvPr>
        </p:nvSpPr>
        <p:spPr/>
        <p:txBody>
          <a:bodyPr>
            <a:normAutofit fontScale="85000" lnSpcReduction="10000"/>
          </a:bodyPr>
          <a:lstStyle/>
          <a:p>
            <a:pPr marL="0" indent="0">
              <a:buNone/>
            </a:pPr>
            <a:r>
              <a:rPr lang="en-GB" dirty="0"/>
              <a:t>The news bulletins of the last week have been like hammer blows struck against the sleeping conscience of the country, urging us to wake up and look unflinchingly at what we see. We hear of crimes so horrific they provoke anger and disbelief in equal proportions. The headlines shock, but what shocks us more is our knowledge that in almost any city, town or village more minor versions of the same events are becoming an almost everyday part of our lives. These are the ugly manifestations of a society that is becoming unworthy of that name </a:t>
            </a:r>
          </a:p>
          <a:p>
            <a:pPr marL="0" indent="0">
              <a:buNone/>
            </a:pPr>
            <a:r>
              <a:rPr lang="en-GB" dirty="0" smtClean="0"/>
              <a:t>	… </a:t>
            </a:r>
            <a:r>
              <a:rPr lang="en-GB" dirty="0"/>
              <a:t>The historic problem of old socialism was the tendency to subsume the individual, rights, duties and all, within ideas of the ‘public good’, that at its worst came simply to mean the state. The failure of the present right is to believe that the absence of community means the presence of freedom. The task is to retrieve the notion of community from a narrow view of the state and put it to work again for the benefit of us all. A new community with a modern concept of citizenship is well overdue.</a:t>
            </a:r>
          </a:p>
          <a:p>
            <a:pPr marL="0" indent="0">
              <a:buNone/>
            </a:pPr>
            <a:endParaRPr lang="en-GB" dirty="0"/>
          </a:p>
        </p:txBody>
      </p:sp>
    </p:spTree>
    <p:extLst>
      <p:ext uri="{BB962C8B-B14F-4D97-AF65-F5344CB8AC3E}">
        <p14:creationId xmlns:p14="http://schemas.microsoft.com/office/powerpoint/2010/main" val="43711848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 name="Content Placeholder 3"/>
          <p:cNvPicPr>
            <a:picLocks noGrp="1" noChangeAspect="1"/>
          </p:cNvPicPr>
          <p:nvPr>
            <p:ph idx="1"/>
          </p:nvPr>
        </p:nvPicPr>
        <p:blipFill>
          <a:blip r:embed="rId2"/>
          <a:stretch>
            <a:fillRect/>
          </a:stretch>
        </p:blipFill>
        <p:spPr>
          <a:xfrm>
            <a:off x="286456" y="195941"/>
            <a:ext cx="11553370" cy="6498771"/>
          </a:xfrm>
          <a:prstGeom prst="rect">
            <a:avLst/>
          </a:prstGeom>
        </p:spPr>
      </p:pic>
    </p:spTree>
    <p:extLst>
      <p:ext uri="{BB962C8B-B14F-4D97-AF65-F5344CB8AC3E}">
        <p14:creationId xmlns:p14="http://schemas.microsoft.com/office/powerpoint/2010/main" val="1276040631"/>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0" y="783771"/>
            <a:ext cx="7077358" cy="6074229"/>
          </a:xfrm>
        </p:spPr>
        <p:txBody>
          <a:bodyPr lIns="360000" tIns="360000" rIns="360000" bIns="360000">
            <a:normAutofit/>
          </a:bodyPr>
          <a:lstStyle/>
          <a:p>
            <a:pPr marL="0" indent="0">
              <a:buNone/>
            </a:pPr>
            <a:r>
              <a:rPr lang="en-GB" sz="2400" dirty="0" smtClean="0"/>
              <a:t>Blair, </a:t>
            </a:r>
            <a:r>
              <a:rPr lang="en-GB" sz="2400" i="1" dirty="0" smtClean="0"/>
              <a:t>A Journey</a:t>
            </a:r>
            <a:r>
              <a:rPr lang="en-GB" sz="2400" dirty="0" smtClean="0"/>
              <a:t>, pp. 99–100, 253, </a:t>
            </a:r>
            <a:r>
              <a:rPr lang="en-GB" sz="2400" dirty="0"/>
              <a:t>317–318 </a:t>
            </a:r>
            <a:r>
              <a:rPr lang="en-GB" sz="2400" dirty="0" smtClean="0"/>
              <a:t>, 494–495</a:t>
            </a:r>
          </a:p>
          <a:p>
            <a:pPr marL="0" indent="0">
              <a:buNone/>
            </a:pPr>
            <a:endParaRPr lang="en-GB" dirty="0"/>
          </a:p>
          <a:p>
            <a:r>
              <a:rPr lang="en-GB" dirty="0" smtClean="0"/>
              <a:t>Based on these extracts, what areas of agreement are there between Blair and Thatcher? What does he think Thatcher got ‘right’ and ‘wrong’ as Prime Minister?</a:t>
            </a:r>
          </a:p>
          <a:p>
            <a:endParaRPr lang="en-GB" dirty="0"/>
          </a:p>
          <a:p>
            <a:r>
              <a:rPr lang="en-GB" dirty="0" smtClean="0"/>
              <a:t>What overlaps are there between Thatcherism and New Labour?</a:t>
            </a:r>
          </a:p>
          <a:p>
            <a:pPr marL="0" indent="0">
              <a:buNone/>
            </a:pPr>
            <a:endParaRPr lang="en-GB" dirty="0"/>
          </a:p>
          <a:p>
            <a:pPr marL="0" indent="0">
              <a:buNone/>
            </a:pPr>
            <a:endParaRPr lang="en-GB" dirty="0"/>
          </a:p>
          <a:p>
            <a:pPr marL="0" indent="0">
              <a:buNone/>
            </a:pPr>
            <a:endParaRPr lang="en-GB" dirty="0"/>
          </a:p>
          <a:p>
            <a:pPr marL="0" indent="0">
              <a:buNone/>
            </a:pPr>
            <a:endParaRPr lang="en-GB" dirty="0"/>
          </a:p>
        </p:txBody>
      </p:sp>
      <p:sp>
        <p:nvSpPr>
          <p:cNvPr id="7" name="Title 1"/>
          <p:cNvSpPr txBox="1">
            <a:spLocks/>
          </p:cNvSpPr>
          <p:nvPr/>
        </p:nvSpPr>
        <p:spPr>
          <a:xfrm>
            <a:off x="0" y="0"/>
            <a:ext cx="10515600" cy="1325563"/>
          </a:xfrm>
          <a:prstGeom prst="rect">
            <a:avLst/>
          </a:prstGeom>
        </p:spPr>
        <p:txBody>
          <a:bodyPr vert="horz" lIns="36000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3600" b="1" dirty="0" smtClean="0">
                <a:solidFill>
                  <a:srgbClr val="7030A0"/>
                </a:solidFill>
                <a:latin typeface="Arial Black" panose="020B0A04020102020204" pitchFamily="34" charset="0"/>
              </a:rPr>
              <a:t>Blair on Thatcherism</a:t>
            </a:r>
            <a:endParaRPr lang="en-GB" sz="3600" b="1" dirty="0">
              <a:solidFill>
                <a:srgbClr val="7030A0"/>
              </a:solidFill>
              <a:latin typeface="Arial Black" panose="020B0A04020102020204" pitchFamily="34" charset="0"/>
            </a:endParaRPr>
          </a:p>
        </p:txBody>
      </p:sp>
      <p:pic>
        <p:nvPicPr>
          <p:cNvPr id="2" name="Picture 1"/>
          <p:cNvPicPr>
            <a:picLocks noChangeAspect="1"/>
          </p:cNvPicPr>
          <p:nvPr/>
        </p:nvPicPr>
        <p:blipFill>
          <a:blip r:embed="rId2"/>
          <a:stretch>
            <a:fillRect/>
          </a:stretch>
        </p:blipFill>
        <p:spPr>
          <a:xfrm>
            <a:off x="7077358" y="0"/>
            <a:ext cx="5114642" cy="4459851"/>
          </a:xfrm>
          <a:prstGeom prst="rect">
            <a:avLst/>
          </a:prstGeom>
        </p:spPr>
      </p:pic>
      <p:pic>
        <p:nvPicPr>
          <p:cNvPr id="5" name="Picture 4"/>
          <p:cNvPicPr>
            <a:picLocks noChangeAspect="1"/>
          </p:cNvPicPr>
          <p:nvPr/>
        </p:nvPicPr>
        <p:blipFill>
          <a:blip r:embed="rId3"/>
          <a:stretch>
            <a:fillRect/>
          </a:stretch>
        </p:blipFill>
        <p:spPr>
          <a:xfrm>
            <a:off x="9705639" y="2709409"/>
            <a:ext cx="2486361" cy="4148591"/>
          </a:xfrm>
          <a:prstGeom prst="rect">
            <a:avLst/>
          </a:prstGeom>
        </p:spPr>
      </p:pic>
    </p:spTree>
    <p:extLst>
      <p:ext uri="{BB962C8B-B14F-4D97-AF65-F5344CB8AC3E}">
        <p14:creationId xmlns:p14="http://schemas.microsoft.com/office/powerpoint/2010/main" val="1339126920"/>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a:solidFill>
                  <a:srgbClr val="7030A0"/>
                </a:solidFill>
                <a:latin typeface="Arial Black" panose="020B0A04020102020204" pitchFamily="34" charset="0"/>
              </a:rPr>
              <a:t>Blair on Thatcherism</a:t>
            </a:r>
            <a:endParaRPr lang="en-GB" b="1" dirty="0">
              <a:solidFill>
                <a:srgbClr val="7030A0"/>
              </a:solidFill>
              <a:latin typeface="Arial Black" panose="020B0A04020102020204" pitchFamily="34" charset="0"/>
            </a:endParaRPr>
          </a:p>
        </p:txBody>
      </p:sp>
      <p:sp>
        <p:nvSpPr>
          <p:cNvPr id="3" name="Content Placeholder 2"/>
          <p:cNvSpPr>
            <a:spLocks noGrp="1"/>
          </p:cNvSpPr>
          <p:nvPr>
            <p:ph idx="1"/>
          </p:nvPr>
        </p:nvSpPr>
        <p:spPr/>
        <p:txBody>
          <a:bodyPr/>
          <a:lstStyle/>
          <a:p>
            <a:pPr marL="0" indent="0">
              <a:buNone/>
            </a:pPr>
            <a:r>
              <a:rPr lang="en-GB" dirty="0"/>
              <a:t>In what caused much jarring and tutting within the party, I even decided to own up to supporting changes Margaret Thatcher had made. I knew the credibility of the whole New Labour project rested on accepting that much of what she wanted to do in the 1980s was inevitable, a consequence not of ideology but of social and economic change. The way she did it was often very ideological, sometimes unnecessarily so, but that didn’t alter the basic fact: Britain needed the industrial and economic reforms of the Thatcher period.</a:t>
            </a:r>
          </a:p>
          <a:p>
            <a:pPr marL="0" indent="0">
              <a:buNone/>
            </a:pPr>
            <a:endParaRPr lang="en-GB" b="1" dirty="0"/>
          </a:p>
        </p:txBody>
      </p:sp>
    </p:spTree>
    <p:extLst>
      <p:ext uri="{BB962C8B-B14F-4D97-AF65-F5344CB8AC3E}">
        <p14:creationId xmlns:p14="http://schemas.microsoft.com/office/powerpoint/2010/main" val="1869761762"/>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a:solidFill>
                  <a:srgbClr val="7030A0"/>
                </a:solidFill>
                <a:latin typeface="Arial Black" panose="020B0A04020102020204" pitchFamily="34" charset="0"/>
              </a:rPr>
              <a:t>Blair on Thatcherism</a:t>
            </a:r>
            <a:endParaRPr lang="en-GB" b="1" dirty="0">
              <a:solidFill>
                <a:srgbClr val="7030A0"/>
              </a:solidFill>
              <a:latin typeface="Arial Black" panose="020B0A04020102020204" pitchFamily="34" charset="0"/>
            </a:endParaRPr>
          </a:p>
        </p:txBody>
      </p:sp>
      <p:sp>
        <p:nvSpPr>
          <p:cNvPr id="3" name="Content Placeholder 2"/>
          <p:cNvSpPr>
            <a:spLocks noGrp="1"/>
          </p:cNvSpPr>
          <p:nvPr>
            <p:ph idx="1"/>
          </p:nvPr>
        </p:nvSpPr>
        <p:spPr/>
        <p:txBody>
          <a:bodyPr>
            <a:normAutofit/>
          </a:bodyPr>
          <a:lstStyle/>
          <a:p>
            <a:pPr marL="0" indent="0">
              <a:buNone/>
            </a:pPr>
            <a:r>
              <a:rPr lang="en-GB" sz="4000" dirty="0" smtClean="0"/>
              <a:t>[New Labour had</a:t>
            </a:r>
            <a:r>
              <a:rPr lang="en-GB" sz="4000" dirty="0"/>
              <a:t> an] open-door policy we had towards people who thought the country had to move on from Thatcherism but not go back to Old Labour. </a:t>
            </a:r>
            <a:r>
              <a:rPr lang="en-GB" sz="4000" b="1" dirty="0"/>
              <a:t>These were the people who were successful, or wanted to be, who were in favour of a competitive market economy and who were socially liberal and compassionate.</a:t>
            </a:r>
            <a:r>
              <a:rPr lang="en-GB" sz="4000" dirty="0"/>
              <a:t> </a:t>
            </a:r>
            <a:endParaRPr lang="en-GB" sz="4000" b="1" dirty="0"/>
          </a:p>
        </p:txBody>
      </p:sp>
    </p:spTree>
    <p:extLst>
      <p:ext uri="{BB962C8B-B14F-4D97-AF65-F5344CB8AC3E}">
        <p14:creationId xmlns:p14="http://schemas.microsoft.com/office/powerpoint/2010/main" val="509960541"/>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a:solidFill>
                  <a:srgbClr val="7030A0"/>
                </a:solidFill>
                <a:latin typeface="Arial Black" panose="020B0A04020102020204" pitchFamily="34" charset="0"/>
              </a:rPr>
              <a:t>Blair on Thatcherism</a:t>
            </a:r>
            <a:endParaRPr lang="en-GB" b="1" dirty="0">
              <a:solidFill>
                <a:srgbClr val="7030A0"/>
              </a:solidFill>
              <a:latin typeface="Arial Black" panose="020B0A04020102020204" pitchFamily="34" charset="0"/>
            </a:endParaRPr>
          </a:p>
        </p:txBody>
      </p:sp>
      <p:sp>
        <p:nvSpPr>
          <p:cNvPr id="3" name="Content Placeholder 2"/>
          <p:cNvSpPr>
            <a:spLocks noGrp="1"/>
          </p:cNvSpPr>
          <p:nvPr>
            <p:ph idx="1"/>
          </p:nvPr>
        </p:nvSpPr>
        <p:spPr/>
        <p:txBody>
          <a:bodyPr>
            <a:normAutofit/>
          </a:bodyPr>
          <a:lstStyle/>
          <a:p>
            <a:pPr marL="0" indent="0">
              <a:buNone/>
            </a:pPr>
            <a:r>
              <a:rPr lang="en-GB" sz="3200" dirty="0"/>
              <a:t>Where Mrs Thatcher was absolutely on the side of history was in recognising that as people became more prosperous, they wanted the freedom to spend their money as they chose; and they didn’t want a big state getting in the way of that liberation by suffocating people in uniformity, in the drabness and dullness of the state monopoly. It was plain that competition drove up standards, and that high taxes were a disincentive. Anything else ignored human nature</a:t>
            </a:r>
            <a:r>
              <a:rPr lang="en-GB" sz="3200" dirty="0" smtClean="0"/>
              <a:t>.</a:t>
            </a:r>
            <a:endParaRPr lang="en-GB" sz="3200" dirty="0"/>
          </a:p>
        </p:txBody>
      </p:sp>
    </p:spTree>
    <p:extLst>
      <p:ext uri="{BB962C8B-B14F-4D97-AF65-F5344CB8AC3E}">
        <p14:creationId xmlns:p14="http://schemas.microsoft.com/office/powerpoint/2010/main" val="2984398498"/>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0" y="783771"/>
            <a:ext cx="8790039" cy="6074229"/>
          </a:xfrm>
        </p:spPr>
        <p:txBody>
          <a:bodyPr lIns="360000" tIns="360000" rIns="360000" bIns="360000">
            <a:normAutofit/>
          </a:bodyPr>
          <a:lstStyle/>
          <a:p>
            <a:pPr marL="0" indent="0">
              <a:buNone/>
            </a:pPr>
            <a:r>
              <a:rPr lang="en-GB" dirty="0" smtClean="0"/>
              <a:t>Blair, </a:t>
            </a:r>
            <a:r>
              <a:rPr lang="en-GB" i="1" dirty="0" smtClean="0"/>
              <a:t>A Journey</a:t>
            </a:r>
            <a:r>
              <a:rPr lang="en-GB" dirty="0" smtClean="0"/>
              <a:t>, pp. 665-669</a:t>
            </a:r>
          </a:p>
          <a:p>
            <a:pPr marL="0" indent="0">
              <a:buNone/>
            </a:pPr>
            <a:endParaRPr lang="en-GB" dirty="0"/>
          </a:p>
          <a:p>
            <a:r>
              <a:rPr lang="en-GB" dirty="0" smtClean="0"/>
              <a:t>What is Blair’s verdict on the 2008 Financial Crisis? What were its key causes and what courses of action does he think: a) have been taken to solve the crisis and b) </a:t>
            </a:r>
            <a:r>
              <a:rPr lang="en-GB" i="1" dirty="0" smtClean="0"/>
              <a:t>should</a:t>
            </a:r>
            <a:r>
              <a:rPr lang="en-GB" dirty="0" smtClean="0"/>
              <a:t> be taken to solve it?</a:t>
            </a:r>
            <a:endParaRPr lang="en-GB" dirty="0"/>
          </a:p>
          <a:p>
            <a:pPr marL="0" indent="0">
              <a:buNone/>
            </a:pPr>
            <a:endParaRPr lang="en-GB" dirty="0" smtClean="0"/>
          </a:p>
          <a:p>
            <a:r>
              <a:rPr lang="en-GB" dirty="0" smtClean="0"/>
              <a:t>What insights might these extracts offer with respect to how Blair conceptualises the role and size of government and the state?</a:t>
            </a:r>
            <a:endParaRPr lang="en-GB" dirty="0"/>
          </a:p>
          <a:p>
            <a:endParaRPr lang="en-GB" dirty="0"/>
          </a:p>
        </p:txBody>
      </p:sp>
      <p:sp>
        <p:nvSpPr>
          <p:cNvPr id="7" name="Title 1"/>
          <p:cNvSpPr txBox="1">
            <a:spLocks/>
          </p:cNvSpPr>
          <p:nvPr/>
        </p:nvSpPr>
        <p:spPr>
          <a:xfrm>
            <a:off x="0" y="0"/>
            <a:ext cx="10515600" cy="1325563"/>
          </a:xfrm>
          <a:prstGeom prst="rect">
            <a:avLst/>
          </a:prstGeom>
        </p:spPr>
        <p:txBody>
          <a:bodyPr vert="horz" lIns="36000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3600" b="1" dirty="0" smtClean="0">
                <a:solidFill>
                  <a:srgbClr val="7030A0"/>
                </a:solidFill>
                <a:latin typeface="Arial Black" panose="020B0A04020102020204" pitchFamily="34" charset="0"/>
              </a:rPr>
              <a:t>Blair on 2008 Financial Crisis</a:t>
            </a:r>
            <a:endParaRPr lang="en-GB" sz="3600" b="1" dirty="0">
              <a:solidFill>
                <a:srgbClr val="7030A0"/>
              </a:solidFill>
              <a:latin typeface="Arial Black" panose="020B0A04020102020204" pitchFamily="34" charset="0"/>
            </a:endParaRPr>
          </a:p>
        </p:txBody>
      </p:sp>
      <p:pic>
        <p:nvPicPr>
          <p:cNvPr id="2" name="Picture 1"/>
          <p:cNvPicPr>
            <a:picLocks noChangeAspect="1"/>
          </p:cNvPicPr>
          <p:nvPr/>
        </p:nvPicPr>
        <p:blipFill>
          <a:blip r:embed="rId2"/>
          <a:stretch>
            <a:fillRect/>
          </a:stretch>
        </p:blipFill>
        <p:spPr>
          <a:xfrm>
            <a:off x="9279994" y="0"/>
            <a:ext cx="2912006" cy="3022036"/>
          </a:xfrm>
          <a:prstGeom prst="rect">
            <a:avLst/>
          </a:prstGeom>
        </p:spPr>
      </p:pic>
      <p:pic>
        <p:nvPicPr>
          <p:cNvPr id="4" name="Picture 3"/>
          <p:cNvPicPr>
            <a:picLocks noChangeAspect="1"/>
          </p:cNvPicPr>
          <p:nvPr/>
        </p:nvPicPr>
        <p:blipFill>
          <a:blip r:embed="rId3"/>
          <a:stretch>
            <a:fillRect/>
          </a:stretch>
        </p:blipFill>
        <p:spPr>
          <a:xfrm>
            <a:off x="9279994" y="3272759"/>
            <a:ext cx="2947865" cy="3585241"/>
          </a:xfrm>
          <a:prstGeom prst="rect">
            <a:avLst/>
          </a:prstGeom>
        </p:spPr>
      </p:pic>
    </p:spTree>
    <p:extLst>
      <p:ext uri="{BB962C8B-B14F-4D97-AF65-F5344CB8AC3E}">
        <p14:creationId xmlns:p14="http://schemas.microsoft.com/office/powerpoint/2010/main" val="1330461911"/>
      </p:ext>
    </p:extLst>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solidFill>
                  <a:srgbClr val="7030A0"/>
                </a:solidFill>
                <a:latin typeface="Arial Black" panose="020B0A04020102020204" pitchFamily="34" charset="0"/>
              </a:rPr>
              <a:t>Blair on 2008 Financial </a:t>
            </a:r>
            <a:r>
              <a:rPr lang="en-GB" b="1" dirty="0" smtClean="0">
                <a:solidFill>
                  <a:srgbClr val="7030A0"/>
                </a:solidFill>
                <a:latin typeface="Arial Black" panose="020B0A04020102020204" pitchFamily="34" charset="0"/>
              </a:rPr>
              <a:t>Crisis</a:t>
            </a:r>
            <a:endParaRPr lang="en-GB" dirty="0"/>
          </a:p>
        </p:txBody>
      </p:sp>
      <p:sp>
        <p:nvSpPr>
          <p:cNvPr id="3" name="Content Placeholder 2"/>
          <p:cNvSpPr>
            <a:spLocks noGrp="1"/>
          </p:cNvSpPr>
          <p:nvPr>
            <p:ph idx="1"/>
          </p:nvPr>
        </p:nvSpPr>
        <p:spPr/>
        <p:txBody>
          <a:bodyPr/>
          <a:lstStyle/>
          <a:p>
            <a:pPr marL="0" indent="0">
              <a:buNone/>
            </a:pPr>
            <a:r>
              <a:rPr lang="en-GB" dirty="0"/>
              <a:t>I profoundly disagree with important parts of the statist, so-called Keynesian response to the economic </a:t>
            </a:r>
            <a:r>
              <a:rPr lang="en-GB" dirty="0" smtClean="0"/>
              <a:t>crisis </a:t>
            </a:r>
          </a:p>
          <a:p>
            <a:pPr marL="0" indent="0">
              <a:buNone/>
            </a:pPr>
            <a:r>
              <a:rPr lang="en-GB" dirty="0"/>
              <a:t>	</a:t>
            </a:r>
            <a:r>
              <a:rPr lang="en-GB" dirty="0" smtClean="0"/>
              <a:t>…. </a:t>
            </a:r>
            <a:r>
              <a:rPr lang="en-GB" dirty="0"/>
              <a:t>Politically, of a sudden, the state was back in vogue. The market-led reforms of the 1980s and 90s appeared </a:t>
            </a:r>
            <a:r>
              <a:rPr lang="en-GB" dirty="0" smtClean="0"/>
              <a:t>wrong</a:t>
            </a:r>
          </a:p>
        </p:txBody>
      </p:sp>
    </p:spTree>
    <p:extLst>
      <p:ext uri="{BB962C8B-B14F-4D97-AF65-F5344CB8AC3E}">
        <p14:creationId xmlns:p14="http://schemas.microsoft.com/office/powerpoint/2010/main" val="108017018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1_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564</TotalTime>
  <Words>1811</Words>
  <Application>Microsoft Office PowerPoint</Application>
  <PresentationFormat>Widescreen</PresentationFormat>
  <Paragraphs>80</Paragraphs>
  <Slides>31</Slides>
  <Notes>3</Notes>
  <HiddenSlides>0</HiddenSlides>
  <MMClips>2</MMClips>
  <ScaleCrop>false</ScaleCrop>
  <HeadingPairs>
    <vt:vector size="6" baseType="variant">
      <vt:variant>
        <vt:lpstr>Fonts Used</vt:lpstr>
      </vt:variant>
      <vt:variant>
        <vt:i4>4</vt:i4>
      </vt:variant>
      <vt:variant>
        <vt:lpstr>Theme</vt:lpstr>
      </vt:variant>
      <vt:variant>
        <vt:i4>2</vt:i4>
      </vt:variant>
      <vt:variant>
        <vt:lpstr>Slide Titles</vt:lpstr>
      </vt:variant>
      <vt:variant>
        <vt:i4>31</vt:i4>
      </vt:variant>
    </vt:vector>
  </HeadingPairs>
  <TitlesOfParts>
    <vt:vector size="37" baseType="lpstr">
      <vt:lpstr>Arial</vt:lpstr>
      <vt:lpstr>Arial Black</vt:lpstr>
      <vt:lpstr>Calibri</vt:lpstr>
      <vt:lpstr>Calibri Light</vt:lpstr>
      <vt:lpstr>Office Theme</vt:lpstr>
      <vt:lpstr>1_Office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Labour’s  ‘Modernisation’</vt:lpstr>
      <vt:lpstr>Blair on Style</vt:lpstr>
      <vt:lpstr>PowerPoint Presentation</vt:lpstr>
      <vt:lpstr>PowerPoint Presentation</vt:lpstr>
      <vt:lpstr>Blair on SDP</vt:lpstr>
      <vt:lpstr>Blair on pop</vt:lpstr>
      <vt:lpstr>PowerPoint Presentation</vt:lpstr>
      <vt:lpstr>PowerPoint Presentation</vt:lpstr>
      <vt:lpstr>PowerPoint Presentation</vt:lpstr>
      <vt:lpstr>PowerPoint Presentation</vt:lpstr>
      <vt:lpstr>PowerPoint Presentation</vt:lpstr>
      <vt:lpstr>Blair’s Third Way</vt:lpstr>
      <vt:lpstr>PowerPoint Presentation</vt:lpstr>
      <vt:lpstr>Blair on James Bulger Murder 1992</vt:lpstr>
      <vt:lpstr>PowerPoint Presentation</vt:lpstr>
      <vt:lpstr>PowerPoint Presentation</vt:lpstr>
      <vt:lpstr>Blair on Thatcherism</vt:lpstr>
      <vt:lpstr>Blair on Thatcherism</vt:lpstr>
      <vt:lpstr>Blair on Thatcherism</vt:lpstr>
      <vt:lpstr>PowerPoint Presentation</vt:lpstr>
      <vt:lpstr>Blair on 2008 Financial Crisis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Alexander Scott</dc:creator>
  <cp:lastModifiedBy>Alexander Scott</cp:lastModifiedBy>
  <cp:revision>26</cp:revision>
  <dcterms:created xsi:type="dcterms:W3CDTF">2019-03-04T14:31:25Z</dcterms:created>
  <dcterms:modified xsi:type="dcterms:W3CDTF">2020-12-15T13:59:00Z</dcterms:modified>
</cp:coreProperties>
</file>