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72" r:id="rId5"/>
    <p:sldMasterId id="2147483685" r:id="rId6"/>
  </p:sldMasterIdLst>
  <p:notesMasterIdLst>
    <p:notesMasterId r:id="rId49"/>
  </p:notesMasterIdLst>
  <p:handoutMasterIdLst>
    <p:handoutMasterId r:id="rId50"/>
  </p:handoutMasterIdLst>
  <p:sldIdLst>
    <p:sldId id="351" r:id="rId7"/>
    <p:sldId id="381" r:id="rId8"/>
    <p:sldId id="359" r:id="rId9"/>
    <p:sldId id="399" r:id="rId10"/>
    <p:sldId id="414" r:id="rId11"/>
    <p:sldId id="400" r:id="rId12"/>
    <p:sldId id="361" r:id="rId13"/>
    <p:sldId id="398" r:id="rId14"/>
    <p:sldId id="274" r:id="rId15"/>
    <p:sldId id="387" r:id="rId16"/>
    <p:sldId id="388" r:id="rId17"/>
    <p:sldId id="390" r:id="rId18"/>
    <p:sldId id="281" r:id="rId19"/>
    <p:sldId id="409" r:id="rId20"/>
    <p:sldId id="410" r:id="rId21"/>
    <p:sldId id="411" r:id="rId22"/>
    <p:sldId id="412" r:id="rId23"/>
    <p:sldId id="391" r:id="rId24"/>
    <p:sldId id="294" r:id="rId25"/>
    <p:sldId id="389" r:id="rId26"/>
    <p:sldId id="394" r:id="rId27"/>
    <p:sldId id="397" r:id="rId28"/>
    <p:sldId id="395" r:id="rId29"/>
    <p:sldId id="419" r:id="rId30"/>
    <p:sldId id="396" r:id="rId31"/>
    <p:sldId id="264" r:id="rId32"/>
    <p:sldId id="266" r:id="rId33"/>
    <p:sldId id="267" r:id="rId34"/>
    <p:sldId id="404" r:id="rId35"/>
    <p:sldId id="421" r:id="rId36"/>
    <p:sldId id="268" r:id="rId37"/>
    <p:sldId id="415" r:id="rId38"/>
    <p:sldId id="416" r:id="rId39"/>
    <p:sldId id="269" r:id="rId40"/>
    <p:sldId id="408" r:id="rId41"/>
    <p:sldId id="418" r:id="rId42"/>
    <p:sldId id="384" r:id="rId43"/>
    <p:sldId id="265" r:id="rId44"/>
    <p:sldId id="393" r:id="rId45"/>
    <p:sldId id="392" r:id="rId46"/>
    <p:sldId id="420" r:id="rId47"/>
    <p:sldId id="417" r:id="rId4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D3B55"/>
    <a:srgbClr val="F9CC48"/>
    <a:srgbClr val="E9E1C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81535" autoAdjust="0"/>
  </p:normalViewPr>
  <p:slideViewPr>
    <p:cSldViewPr>
      <p:cViewPr varScale="1">
        <p:scale>
          <a:sx n="91" d="100"/>
          <a:sy n="91" d="100"/>
        </p:scale>
        <p:origin x="2166" y="8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slide" Target="slides/slide41.xml"/><Relationship Id="rId50" Type="http://schemas.openxmlformats.org/officeDocument/2006/relationships/handoutMaster" Target="handoutMasters/handoutMaster1.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3" Type="http://schemas.openxmlformats.org/officeDocument/2006/relationships/theme" Target="theme/theme1.xml"/><Relationship Id="rId5" Type="http://schemas.openxmlformats.org/officeDocument/2006/relationships/slideMaster" Target="slideMasters/slideMaster2.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slide" Target="slides/slide42.xml"/><Relationship Id="rId8" Type="http://schemas.openxmlformats.org/officeDocument/2006/relationships/slide" Target="slides/slide2.xml"/><Relationship Id="rId51" Type="http://schemas.openxmlformats.org/officeDocument/2006/relationships/presProps" Target="presProps.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20" Type="http://schemas.openxmlformats.org/officeDocument/2006/relationships/slide" Target="slides/slide14.xml"/><Relationship Id="rId41" Type="http://schemas.openxmlformats.org/officeDocument/2006/relationships/slide" Target="slides/slide35.xml"/><Relationship Id="rId54"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12/12/2023</a:t>
            </a:fld>
            <a:endParaRPr lang="en-GB"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dirty="0"/>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DBB0EF-55F5-4296-B480-82C569973B21}" type="datetimeFigureOut">
              <a:rPr lang="en-GB" smtClean="0"/>
              <a:t>12/12/2023</a:t>
            </a:fld>
            <a:endParaRPr lang="en-GB" dirty="0"/>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2E51224-72BE-4D38-B196-381731D9D811}" type="slidenum">
              <a:rPr lang="en-GB" smtClean="0"/>
              <a:t>‹#›</a:t>
            </a:fld>
            <a:endParaRPr lang="en-GB" dirty="0"/>
          </a:p>
        </p:txBody>
      </p:sp>
    </p:spTree>
    <p:extLst>
      <p:ext uri="{BB962C8B-B14F-4D97-AF65-F5344CB8AC3E}">
        <p14:creationId xmlns:p14="http://schemas.microsoft.com/office/powerpoint/2010/main" val="27032088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3" Type="http://schemas.openxmlformats.org/officeDocument/2006/relationships/hyperlink" Target="https://chrome.google.com/webstore/detail/stayfocusd/laankejkbhbdhmipfmgcngdelahlfoji?hl=en" TargetMode="External"/><Relationship Id="rId2" Type="http://schemas.openxmlformats.org/officeDocument/2006/relationships/slide" Target="../slides/slide34.xml"/><Relationship Id="rId1" Type="http://schemas.openxmlformats.org/officeDocument/2006/relationships/notesMaster" Target="../notesMasters/notesMaster1.xml"/><Relationship Id="rId4" Type="http://schemas.openxmlformats.org/officeDocument/2006/relationships/hyperlink" Target="https://freedom.to/" TargetMode="External"/></Relationships>
</file>

<file path=ppt/notesSlides/_rels/notesSlide27.xml.rels><?xml version="1.0" encoding="UTF-8" standalone="yes"?>
<Relationships xmlns="http://schemas.openxmlformats.org/package/2006/relationships"><Relationship Id="rId3" Type="http://schemas.openxmlformats.org/officeDocument/2006/relationships/hyperlink" Target="https://chrome.google.com/webstore/detail/stayfocusd/laankejkbhbdhmipfmgcngdelahlfoji?hl=en" TargetMode="External"/><Relationship Id="rId2" Type="http://schemas.openxmlformats.org/officeDocument/2006/relationships/slide" Target="../slides/slide35.xml"/><Relationship Id="rId1" Type="http://schemas.openxmlformats.org/officeDocument/2006/relationships/notesMaster" Target="../notesMasters/notesMaster1.xml"/><Relationship Id="rId4" Type="http://schemas.openxmlformats.org/officeDocument/2006/relationships/hyperlink" Target="https://freedom.to/" TargetMode="Externa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Let’s start with an Employer’s perspective… next slide</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2E51224-72BE-4D38-B196-381731D9D81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669294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2E51224-72BE-4D38-B196-381731D9D811}" type="slidenum">
              <a:rPr lang="en-GB" smtClean="0"/>
              <a:t>4</a:t>
            </a:fld>
            <a:endParaRPr lang="en-GB" dirty="0"/>
          </a:p>
        </p:txBody>
      </p:sp>
    </p:spTree>
    <p:extLst>
      <p:ext uri="{BB962C8B-B14F-4D97-AF65-F5344CB8AC3E}">
        <p14:creationId xmlns:p14="http://schemas.microsoft.com/office/powerpoint/2010/main" val="24199681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2E51224-72BE-4D38-B196-381731D9D811}" type="slidenum">
              <a:rPr lang="en-GB" smtClean="0"/>
              <a:t>5</a:t>
            </a:fld>
            <a:endParaRPr lang="en-GB" dirty="0"/>
          </a:p>
        </p:txBody>
      </p:sp>
    </p:spTree>
    <p:extLst>
      <p:ext uri="{BB962C8B-B14F-4D97-AF65-F5344CB8AC3E}">
        <p14:creationId xmlns:p14="http://schemas.microsoft.com/office/powerpoint/2010/main" val="38116699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6436369-FF11-47E6-8C20-9356880F0A79}" type="slidenum">
              <a:rPr lang="en-GB" smtClean="0"/>
              <a:t>6</a:t>
            </a:fld>
            <a:endParaRPr lang="en-GB" dirty="0"/>
          </a:p>
        </p:txBody>
      </p:sp>
    </p:spTree>
    <p:extLst>
      <p:ext uri="{BB962C8B-B14F-4D97-AF65-F5344CB8AC3E}">
        <p14:creationId xmlns:p14="http://schemas.microsoft.com/office/powerpoint/2010/main" val="10622403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73A563-7EC8-4890-AFE8-F92EDA21E1F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145176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p:cNvSpPr>
            <a:spLocks noGrp="1" noRot="1" noChangeAspect="1" noTextEdit="1"/>
          </p:cNvSpPr>
          <p:nvPr>
            <p:ph type="sldImg"/>
          </p:nvPr>
        </p:nvSpPr>
        <p:spPr>
          <a:ln/>
        </p:spPr>
      </p:sp>
      <p:sp>
        <p:nvSpPr>
          <p:cNvPr id="1331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The Self-control element of self-management is where you try to avoid all three happening and you lose control </a:t>
            </a:r>
          </a:p>
        </p:txBody>
      </p:sp>
      <p:sp>
        <p:nvSpPr>
          <p:cNvPr id="1331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93763">
              <a:defRPr sz="2000">
                <a:solidFill>
                  <a:schemeClr val="tx1"/>
                </a:solidFill>
                <a:latin typeface="Comic Sans MS" panose="030F0702030302020204" pitchFamily="66" charset="0"/>
              </a:defRPr>
            </a:lvl1pPr>
            <a:lvl2pPr marL="742950" indent="-285750" defTabSz="893763">
              <a:defRPr sz="2000">
                <a:solidFill>
                  <a:schemeClr val="tx1"/>
                </a:solidFill>
                <a:latin typeface="Comic Sans MS" panose="030F0702030302020204" pitchFamily="66" charset="0"/>
              </a:defRPr>
            </a:lvl2pPr>
            <a:lvl3pPr marL="1143000" indent="-228600" defTabSz="893763">
              <a:defRPr sz="2000">
                <a:solidFill>
                  <a:schemeClr val="tx1"/>
                </a:solidFill>
                <a:latin typeface="Comic Sans MS" panose="030F0702030302020204" pitchFamily="66" charset="0"/>
              </a:defRPr>
            </a:lvl3pPr>
            <a:lvl4pPr marL="1600200" indent="-228600" defTabSz="893763">
              <a:defRPr sz="2000">
                <a:solidFill>
                  <a:schemeClr val="tx1"/>
                </a:solidFill>
                <a:latin typeface="Comic Sans MS" panose="030F0702030302020204" pitchFamily="66" charset="0"/>
              </a:defRPr>
            </a:lvl4pPr>
            <a:lvl5pPr marL="2057400" indent="-228600" defTabSz="893763">
              <a:defRPr sz="2000">
                <a:solidFill>
                  <a:schemeClr val="tx1"/>
                </a:solidFill>
                <a:latin typeface="Comic Sans MS" panose="030F0702030302020204" pitchFamily="66" charset="0"/>
              </a:defRPr>
            </a:lvl5pPr>
            <a:lvl6pPr marL="2514600" indent="-228600" defTabSz="893763" eaLnBrk="0" fontAlgn="base" hangingPunct="0">
              <a:spcBef>
                <a:spcPct val="0"/>
              </a:spcBef>
              <a:spcAft>
                <a:spcPct val="0"/>
              </a:spcAft>
              <a:defRPr sz="2000">
                <a:solidFill>
                  <a:schemeClr val="tx1"/>
                </a:solidFill>
                <a:latin typeface="Comic Sans MS" panose="030F0702030302020204" pitchFamily="66" charset="0"/>
              </a:defRPr>
            </a:lvl6pPr>
            <a:lvl7pPr marL="2971800" indent="-228600" defTabSz="893763" eaLnBrk="0" fontAlgn="base" hangingPunct="0">
              <a:spcBef>
                <a:spcPct val="0"/>
              </a:spcBef>
              <a:spcAft>
                <a:spcPct val="0"/>
              </a:spcAft>
              <a:defRPr sz="2000">
                <a:solidFill>
                  <a:schemeClr val="tx1"/>
                </a:solidFill>
                <a:latin typeface="Comic Sans MS" panose="030F0702030302020204" pitchFamily="66" charset="0"/>
              </a:defRPr>
            </a:lvl7pPr>
            <a:lvl8pPr marL="3429000" indent="-228600" defTabSz="893763" eaLnBrk="0" fontAlgn="base" hangingPunct="0">
              <a:spcBef>
                <a:spcPct val="0"/>
              </a:spcBef>
              <a:spcAft>
                <a:spcPct val="0"/>
              </a:spcAft>
              <a:defRPr sz="2000">
                <a:solidFill>
                  <a:schemeClr val="tx1"/>
                </a:solidFill>
                <a:latin typeface="Comic Sans MS" panose="030F0702030302020204" pitchFamily="66" charset="0"/>
              </a:defRPr>
            </a:lvl8pPr>
            <a:lvl9pPr marL="3886200" indent="-228600" defTabSz="893763" eaLnBrk="0" fontAlgn="base" hangingPunct="0">
              <a:spcBef>
                <a:spcPct val="0"/>
              </a:spcBef>
              <a:spcAft>
                <a:spcPct val="0"/>
              </a:spcAft>
              <a:defRPr sz="2000">
                <a:solidFill>
                  <a:schemeClr val="tx1"/>
                </a:solidFill>
                <a:latin typeface="Comic Sans MS" panose="030F0702030302020204" pitchFamily="66" charset="0"/>
              </a:defRPr>
            </a:lvl9pPr>
          </a:lstStyle>
          <a:p>
            <a:fld id="{F868543D-C5F4-4D60-BFE7-BE60D72A36A4}" type="slidenum">
              <a:rPr lang="en-US" altLang="en-US" sz="1200" smtClean="0">
                <a:latin typeface="Verdana" panose="020B0604030504040204" pitchFamily="34" charset="0"/>
              </a:rPr>
              <a:pPr/>
              <a:t>9</a:t>
            </a:fld>
            <a:endParaRPr lang="en-US" altLang="en-US" sz="1200" dirty="0">
              <a:latin typeface="Verdana" panose="020B0604030504040204" pitchFamily="34" charset="0"/>
            </a:endParaRPr>
          </a:p>
        </p:txBody>
      </p:sp>
    </p:spTree>
    <p:extLst>
      <p:ext uri="{BB962C8B-B14F-4D97-AF65-F5344CB8AC3E}">
        <p14:creationId xmlns:p14="http://schemas.microsoft.com/office/powerpoint/2010/main" val="19022381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2E51224-72BE-4D38-B196-381731D9D811}" type="slidenum">
              <a:rPr lang="en-GB" smtClean="0"/>
              <a:t>10</a:t>
            </a:fld>
            <a:endParaRPr lang="en-GB" dirty="0"/>
          </a:p>
        </p:txBody>
      </p:sp>
    </p:spTree>
    <p:extLst>
      <p:ext uri="{BB962C8B-B14F-4D97-AF65-F5344CB8AC3E}">
        <p14:creationId xmlns:p14="http://schemas.microsoft.com/office/powerpoint/2010/main" val="221061553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3C4245"/>
                </a:solidFill>
                <a:effectLst/>
                <a:latin typeface="Noto Sans" panose="020B0502040504020204" pitchFamily="34" charset="0"/>
              </a:rPr>
              <a:t>Chronic stress can worsen pre-existing health problems and may increase our use of alcohol, tobacco and other substances.</a:t>
            </a:r>
            <a:br>
              <a:rPr lang="en-GB" b="0" i="0" dirty="0">
                <a:solidFill>
                  <a:srgbClr val="3C4245"/>
                </a:solidFill>
                <a:effectLst/>
                <a:latin typeface="Noto Sans" panose="020B0502040504020204" pitchFamily="34" charset="0"/>
              </a:rPr>
            </a:br>
            <a:endParaRPr lang="en-GB" b="0" i="0" dirty="0">
              <a:solidFill>
                <a:srgbClr val="3C4245"/>
              </a:solidFill>
              <a:effectLst/>
              <a:latin typeface="Noto Sans" panose="020B0502040504020204" pitchFamily="34" charset="0"/>
            </a:endParaRPr>
          </a:p>
          <a:p>
            <a:endParaRPr lang="en-GB" dirty="0"/>
          </a:p>
        </p:txBody>
      </p:sp>
      <p:sp>
        <p:nvSpPr>
          <p:cNvPr id="4" name="Slide Number Placeholder 3"/>
          <p:cNvSpPr>
            <a:spLocks noGrp="1"/>
          </p:cNvSpPr>
          <p:nvPr>
            <p:ph type="sldNum" sz="quarter" idx="5"/>
          </p:nvPr>
        </p:nvSpPr>
        <p:spPr/>
        <p:txBody>
          <a:bodyPr/>
          <a:lstStyle/>
          <a:p>
            <a:fld id="{66436369-FF11-47E6-8C20-9356880F0A79}" type="slidenum">
              <a:rPr lang="en-GB" smtClean="0"/>
              <a:t>11</a:t>
            </a:fld>
            <a:endParaRPr lang="en-GB" dirty="0"/>
          </a:p>
        </p:txBody>
      </p:sp>
    </p:spTree>
    <p:extLst>
      <p:ext uri="{BB962C8B-B14F-4D97-AF65-F5344CB8AC3E}">
        <p14:creationId xmlns:p14="http://schemas.microsoft.com/office/powerpoint/2010/main" val="14808380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2E51224-72BE-4D38-B196-381731D9D811}" type="slidenum">
              <a:rPr lang="en-GB" smtClean="0"/>
              <a:t>12</a:t>
            </a:fld>
            <a:endParaRPr lang="en-GB" dirty="0"/>
          </a:p>
        </p:txBody>
      </p:sp>
    </p:spTree>
    <p:extLst>
      <p:ext uri="{BB962C8B-B14F-4D97-AF65-F5344CB8AC3E}">
        <p14:creationId xmlns:p14="http://schemas.microsoft.com/office/powerpoint/2010/main" val="311151320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3200" b="1" dirty="0">
                <a:latin typeface="Comic Sans MS" panose="030F0702030302020204" pitchFamily="66" charset="0"/>
              </a:rPr>
              <a:t>Fight, Flight and Freeze</a:t>
            </a:r>
          </a:p>
          <a:p>
            <a:endParaRPr lang="en-GB" altLang="en-US" sz="3200" dirty="0">
              <a:latin typeface="Comic Sans MS" panose="030F0702030302020204" pitchFamily="66" charset="0"/>
            </a:endParaRPr>
          </a:p>
          <a:p>
            <a:r>
              <a:rPr lang="en-GB" altLang="en-US" sz="3200" dirty="0">
                <a:latin typeface="Comic Sans MS" panose="030F0702030302020204" pitchFamily="66" charset="0"/>
              </a:rPr>
              <a:t>Prolonged exposure to modern-day flight or fight situations:</a:t>
            </a:r>
          </a:p>
          <a:p>
            <a:endParaRPr lang="en-GB" altLang="en-US" sz="3200" dirty="0">
              <a:latin typeface="Comic Sans MS" panose="030F0702030302020204" pitchFamily="66" charset="0"/>
            </a:endParaRPr>
          </a:p>
          <a:p>
            <a:pPr lvl="1"/>
            <a:r>
              <a:rPr lang="en-GB" altLang="en-US" sz="3200" dirty="0">
                <a:latin typeface="Comic Sans MS" panose="030F0702030302020204" pitchFamily="66" charset="0"/>
              </a:rPr>
              <a:t>Body does not return to relaxed state</a:t>
            </a:r>
          </a:p>
          <a:p>
            <a:pPr lvl="1"/>
            <a:endParaRPr lang="en-GB" altLang="en-US" sz="3200" dirty="0">
              <a:latin typeface="Comic Sans MS" panose="030F0702030302020204" pitchFamily="66" charset="0"/>
            </a:endParaRPr>
          </a:p>
          <a:p>
            <a:pPr lvl="1"/>
            <a:r>
              <a:rPr lang="en-GB" altLang="en-US" sz="3200" dirty="0">
                <a:latin typeface="Comic Sans MS" panose="030F0702030302020204" pitchFamily="66" charset="0"/>
              </a:rPr>
              <a:t>Hormones remain at high levels with harmful effects</a:t>
            </a:r>
          </a:p>
          <a:p>
            <a:pPr lvl="1"/>
            <a:endParaRPr lang="en-GB" altLang="en-US" sz="3200" dirty="0">
              <a:latin typeface="Comic Sans MS" panose="030F0702030302020204" pitchFamily="66" charset="0"/>
            </a:endParaRPr>
          </a:p>
          <a:p>
            <a:pPr lvl="1"/>
            <a:r>
              <a:rPr lang="en-GB" altLang="en-US" sz="3200" dirty="0">
                <a:latin typeface="Comic Sans MS" panose="030F0702030302020204" pitchFamily="66" charset="0"/>
              </a:rPr>
              <a:t>Every person’s response is different</a:t>
            </a:r>
          </a:p>
          <a:p>
            <a:pPr lvl="1"/>
            <a:endParaRPr lang="en-GB" altLang="en-US" sz="3200" dirty="0">
              <a:latin typeface="Comic Sans MS" panose="030F0702030302020204" pitchFamily="66" charset="0"/>
            </a:endParaRPr>
          </a:p>
          <a:p>
            <a:pPr lvl="1"/>
            <a:endParaRPr lang="en-GB" altLang="en-US" sz="3200" dirty="0">
              <a:latin typeface="Comic Sans MS" panose="030F0702030302020204" pitchFamily="66" charset="0"/>
            </a:endParaRPr>
          </a:p>
          <a:p>
            <a:endParaRPr lang="en-GB" dirty="0"/>
          </a:p>
        </p:txBody>
      </p:sp>
      <p:sp>
        <p:nvSpPr>
          <p:cNvPr id="4" name="Slide Number Placeholder 3"/>
          <p:cNvSpPr>
            <a:spLocks noGrp="1"/>
          </p:cNvSpPr>
          <p:nvPr>
            <p:ph type="sldNum" sz="quarter" idx="10"/>
          </p:nvPr>
        </p:nvSpPr>
        <p:spPr/>
        <p:txBody>
          <a:bodyPr/>
          <a:lstStyle/>
          <a:p>
            <a:fld id="{B3A40EA3-4624-4029-96C8-ACB8EE241F68}" type="slidenum">
              <a:rPr lang="en-GB" smtClean="0"/>
              <a:t>13</a:t>
            </a:fld>
            <a:endParaRPr lang="en-GB" dirty="0"/>
          </a:p>
        </p:txBody>
      </p:sp>
    </p:spTree>
    <p:extLst>
      <p:ext uri="{BB962C8B-B14F-4D97-AF65-F5344CB8AC3E}">
        <p14:creationId xmlns:p14="http://schemas.microsoft.com/office/powerpoint/2010/main" val="35982131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2E51224-72BE-4D38-B196-381731D9D811}" type="slidenum">
              <a:rPr lang="en-GB" smtClean="0"/>
              <a:t>14</a:t>
            </a:fld>
            <a:endParaRPr lang="en-GB" dirty="0"/>
          </a:p>
        </p:txBody>
      </p:sp>
    </p:spTree>
    <p:extLst>
      <p:ext uri="{BB962C8B-B14F-4D97-AF65-F5344CB8AC3E}">
        <p14:creationId xmlns:p14="http://schemas.microsoft.com/office/powerpoint/2010/main" val="87182703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2E51224-72BE-4D38-B196-381731D9D811}" type="slidenum">
              <a:rPr lang="en-GB" smtClean="0"/>
              <a:t>16</a:t>
            </a:fld>
            <a:endParaRPr lang="en-GB" dirty="0"/>
          </a:p>
        </p:txBody>
      </p:sp>
    </p:spTree>
    <p:extLst>
      <p:ext uri="{BB962C8B-B14F-4D97-AF65-F5344CB8AC3E}">
        <p14:creationId xmlns:p14="http://schemas.microsoft.com/office/powerpoint/2010/main" val="2238845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2E51224-72BE-4D38-B196-381731D9D811}" type="slidenum">
              <a:rPr lang="en-GB" smtClean="0"/>
              <a:t>17</a:t>
            </a:fld>
            <a:endParaRPr lang="en-GB" dirty="0"/>
          </a:p>
        </p:txBody>
      </p:sp>
    </p:spTree>
    <p:extLst>
      <p:ext uri="{BB962C8B-B14F-4D97-AF65-F5344CB8AC3E}">
        <p14:creationId xmlns:p14="http://schemas.microsoft.com/office/powerpoint/2010/main" val="34504666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mj-lt"/>
              <a:buNone/>
            </a:pPr>
            <a:r>
              <a:rPr lang="en-GB" altLang="en-US" sz="3200" dirty="0">
                <a:latin typeface="Comic Sans MS" panose="030F0702030302020204" pitchFamily="66" charset="0"/>
              </a:rPr>
              <a:t>1. Organise your </a:t>
            </a:r>
            <a:r>
              <a:rPr lang="en-GB" altLang="en-US" sz="3200" b="1" dirty="0">
                <a:latin typeface="Comic Sans MS" panose="030F0702030302020204" pitchFamily="66" charset="0"/>
              </a:rPr>
              <a:t>working space</a:t>
            </a:r>
            <a:r>
              <a:rPr lang="en-GB" altLang="en-US" sz="3200" b="1" baseline="0" dirty="0">
                <a:latin typeface="Comic Sans MS" panose="030F0702030302020204" pitchFamily="66" charset="0"/>
              </a:rPr>
              <a:t> </a:t>
            </a:r>
            <a:r>
              <a:rPr lang="en-GB" altLang="en-US" sz="3200" baseline="0" dirty="0">
                <a:latin typeface="Comic Sans MS" panose="030F0702030302020204" pitchFamily="66" charset="0"/>
              </a:rPr>
              <a:t>- </a:t>
            </a:r>
            <a:r>
              <a:rPr lang="en-GB" altLang="en-US" sz="3200" dirty="0">
                <a:latin typeface="Comic Sans MS" panose="030F0702030302020204" pitchFamily="66" charset="0"/>
              </a:rPr>
              <a:t>De-clutter</a:t>
            </a:r>
          </a:p>
          <a:p>
            <a:pPr marL="514350" indent="-514350">
              <a:buFont typeface="+mj-lt"/>
              <a:buAutoNum type="arabicPeriod"/>
            </a:pPr>
            <a:endParaRPr lang="en-GB" altLang="en-US" sz="3200" dirty="0">
              <a:latin typeface="Comic Sans MS" panose="030F0702030302020204" pitchFamily="66" charset="0"/>
            </a:endParaRPr>
          </a:p>
          <a:p>
            <a:pPr marL="0" indent="0">
              <a:buFont typeface="+mj-lt"/>
              <a:buNone/>
            </a:pPr>
            <a:r>
              <a:rPr lang="en-GB" altLang="en-US" sz="3200" dirty="0">
                <a:latin typeface="Comic Sans MS" panose="030F0702030302020204" pitchFamily="66" charset="0"/>
              </a:rPr>
              <a:t>2. Organise </a:t>
            </a:r>
            <a:r>
              <a:rPr lang="en-GB" altLang="en-US" sz="3200" b="1" dirty="0">
                <a:latin typeface="Comic Sans MS" panose="030F0702030302020204" pitchFamily="66" charset="0"/>
              </a:rPr>
              <a:t>your time</a:t>
            </a:r>
            <a:r>
              <a:rPr lang="en-GB" altLang="en-US" sz="3200" b="1" baseline="0" dirty="0">
                <a:latin typeface="Comic Sans MS" panose="030F0702030302020204" pitchFamily="66" charset="0"/>
              </a:rPr>
              <a:t> </a:t>
            </a:r>
            <a:r>
              <a:rPr lang="en-GB" altLang="en-US" sz="3200" baseline="0" dirty="0">
                <a:latin typeface="Comic Sans MS" panose="030F0702030302020204" pitchFamily="66" charset="0"/>
              </a:rPr>
              <a:t>- </a:t>
            </a:r>
            <a:r>
              <a:rPr lang="en-GB" altLang="en-US" sz="3200" dirty="0">
                <a:latin typeface="Comic Sans MS" panose="030F0702030302020204" pitchFamily="66" charset="0"/>
              </a:rPr>
              <a:t>Keep a work schedule/planner/to do list,</a:t>
            </a:r>
            <a:r>
              <a:rPr lang="en-GB" altLang="en-US" sz="3200" baseline="0" dirty="0">
                <a:latin typeface="Comic Sans MS" panose="030F0702030302020204" pitchFamily="66" charset="0"/>
              </a:rPr>
              <a:t> </a:t>
            </a:r>
            <a:r>
              <a:rPr lang="en-GB" altLang="en-US" sz="3200" dirty="0">
                <a:latin typeface="Comic Sans MS" panose="030F0702030302020204" pitchFamily="66" charset="0"/>
              </a:rPr>
              <a:t>Learn to say NO,</a:t>
            </a:r>
            <a:r>
              <a:rPr lang="en-GB" altLang="en-US" sz="3200" baseline="0" dirty="0">
                <a:latin typeface="Comic Sans MS" panose="030F0702030302020204" pitchFamily="66" charset="0"/>
              </a:rPr>
              <a:t> </a:t>
            </a:r>
            <a:r>
              <a:rPr lang="en-GB" altLang="en-US" sz="3200" dirty="0">
                <a:latin typeface="Comic Sans MS" panose="030F0702030302020204" pitchFamily="66" charset="0"/>
              </a:rPr>
              <a:t>Limit e-mails</a:t>
            </a:r>
          </a:p>
          <a:p>
            <a:pPr marL="0" indent="0">
              <a:buFont typeface="+mj-lt"/>
              <a:buNone/>
            </a:pPr>
            <a:endParaRPr lang="en-GB" altLang="en-US" sz="3200" dirty="0">
              <a:latin typeface="Comic Sans MS" panose="030F0702030302020204" pitchFamily="66" charset="0"/>
            </a:endParaRPr>
          </a:p>
          <a:p>
            <a:pPr marL="0" indent="0">
              <a:buNone/>
            </a:pPr>
            <a:r>
              <a:rPr lang="en-GB" altLang="en-US" sz="3200" dirty="0">
                <a:latin typeface="Comic Sans MS" panose="030F0702030302020204" pitchFamily="66" charset="0"/>
              </a:rPr>
              <a:t>3. Cultivate a </a:t>
            </a:r>
            <a:r>
              <a:rPr lang="en-GB" altLang="en-US" sz="3200" b="1" dirty="0">
                <a:latin typeface="Comic Sans MS" panose="030F0702030302020204" pitchFamily="66" charset="0"/>
              </a:rPr>
              <a:t>supportive social circle </a:t>
            </a:r>
            <a:r>
              <a:rPr lang="en-GB" altLang="en-US" sz="3200" dirty="0">
                <a:latin typeface="Comic Sans MS" panose="030F0702030302020204" pitchFamily="66" charset="0"/>
              </a:rPr>
              <a:t>– surround yourself with fun, upbeat people,</a:t>
            </a:r>
            <a:r>
              <a:rPr lang="en-GB" altLang="en-US" sz="3200" baseline="0" dirty="0">
                <a:latin typeface="Comic Sans MS" panose="030F0702030302020204" pitchFamily="66" charset="0"/>
              </a:rPr>
              <a:t> </a:t>
            </a:r>
            <a:r>
              <a:rPr lang="en-GB" altLang="en-US" sz="3200" dirty="0">
                <a:latin typeface="Comic Sans MS" panose="030F0702030302020204" pitchFamily="66" charset="0"/>
              </a:rPr>
              <a:t>Accept some people are difficult to work with</a:t>
            </a:r>
          </a:p>
          <a:p>
            <a:pPr marL="0" indent="0">
              <a:buNone/>
            </a:pPr>
            <a:endParaRPr lang="en-GB" altLang="en-US" sz="3200" dirty="0">
              <a:latin typeface="Comic Sans MS" panose="030F0702030302020204" pitchFamily="66" charset="0"/>
            </a:endParaRPr>
          </a:p>
          <a:p>
            <a:pPr marL="0" indent="0">
              <a:buNone/>
            </a:pPr>
            <a:r>
              <a:rPr lang="en-GB" altLang="en-US" sz="3200" dirty="0">
                <a:latin typeface="Comic Sans MS" panose="030F0702030302020204" pitchFamily="66" charset="0"/>
              </a:rPr>
              <a:t>4. </a:t>
            </a:r>
            <a:r>
              <a:rPr lang="en-GB" altLang="en-US" sz="3200" b="1" dirty="0">
                <a:latin typeface="Comic Sans MS" panose="030F0702030302020204" pitchFamily="66" charset="0"/>
              </a:rPr>
              <a:t>Take care of your body</a:t>
            </a:r>
            <a:r>
              <a:rPr lang="en-GB" altLang="en-US" sz="3200" b="1" baseline="0" dirty="0">
                <a:latin typeface="Comic Sans MS" panose="030F0702030302020204" pitchFamily="66" charset="0"/>
              </a:rPr>
              <a:t> </a:t>
            </a:r>
            <a:r>
              <a:rPr lang="en-GB" altLang="en-US" sz="3200" baseline="0" dirty="0">
                <a:latin typeface="Comic Sans MS" panose="030F0702030302020204" pitchFamily="66" charset="0"/>
              </a:rPr>
              <a:t>- </a:t>
            </a:r>
            <a:r>
              <a:rPr lang="en-GB" altLang="en-US" sz="3200" dirty="0">
                <a:latin typeface="Comic Sans MS" panose="030F0702030302020204" pitchFamily="66" charset="0"/>
              </a:rPr>
              <a:t>Diet, exercise, sleep, relax</a:t>
            </a:r>
          </a:p>
          <a:p>
            <a:pPr marL="0" indent="0">
              <a:buNone/>
            </a:pPr>
            <a:endParaRPr lang="en-GB" altLang="en-US" sz="3200" dirty="0">
              <a:latin typeface="Comic Sans MS" panose="030F0702030302020204" pitchFamily="66" charset="0"/>
            </a:endParaRPr>
          </a:p>
          <a:p>
            <a:pPr marL="0" indent="0">
              <a:buNone/>
            </a:pPr>
            <a:r>
              <a:rPr lang="en-GB" altLang="en-US" sz="3200" dirty="0">
                <a:latin typeface="Comic Sans MS" panose="030F0702030302020204" pitchFamily="66" charset="0"/>
              </a:rPr>
              <a:t>5. Renew your spirit - </a:t>
            </a:r>
            <a:r>
              <a:rPr lang="en-GB" altLang="en-US" sz="3200" b="1" dirty="0">
                <a:latin typeface="Comic Sans MS" panose="030F0702030302020204" pitchFamily="66" charset="0"/>
              </a:rPr>
              <a:t>mindfulness</a:t>
            </a:r>
          </a:p>
        </p:txBody>
      </p:sp>
      <p:sp>
        <p:nvSpPr>
          <p:cNvPr id="4" name="Slide Number Placeholder 3"/>
          <p:cNvSpPr>
            <a:spLocks noGrp="1"/>
          </p:cNvSpPr>
          <p:nvPr>
            <p:ph type="sldNum" sz="quarter" idx="10"/>
          </p:nvPr>
        </p:nvSpPr>
        <p:spPr/>
        <p:txBody>
          <a:bodyPr/>
          <a:lstStyle/>
          <a:p>
            <a:fld id="{B3A40EA3-4624-4029-96C8-ACB8EE241F68}" type="slidenum">
              <a:rPr lang="en-GB" smtClean="0"/>
              <a:t>19</a:t>
            </a:fld>
            <a:endParaRPr lang="en-GB" dirty="0"/>
          </a:p>
        </p:txBody>
      </p:sp>
    </p:spTree>
    <p:extLst>
      <p:ext uri="{BB962C8B-B14F-4D97-AF65-F5344CB8AC3E}">
        <p14:creationId xmlns:p14="http://schemas.microsoft.com/office/powerpoint/2010/main" val="55052811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2E51224-72BE-4D38-B196-381731D9D811}" type="slidenum">
              <a:rPr lang="en-GB" smtClean="0"/>
              <a:t>21</a:t>
            </a:fld>
            <a:endParaRPr lang="en-GB" dirty="0"/>
          </a:p>
        </p:txBody>
      </p:sp>
    </p:spTree>
    <p:extLst>
      <p:ext uri="{BB962C8B-B14F-4D97-AF65-F5344CB8AC3E}">
        <p14:creationId xmlns:p14="http://schemas.microsoft.com/office/powerpoint/2010/main" val="83165014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91D34"/>
                </a:solidFill>
                <a:effectLst/>
                <a:latin typeface="Lora" pitchFamily="2" charset="0"/>
              </a:rPr>
              <a:t>A wide range of factors influence resilience.</a:t>
            </a:r>
          </a:p>
          <a:p>
            <a:r>
              <a:rPr lang="en-GB" b="0" i="0" dirty="0">
                <a:solidFill>
                  <a:srgbClr val="191D34"/>
                </a:solidFill>
                <a:effectLst/>
                <a:latin typeface="Lora" pitchFamily="2" charset="0"/>
              </a:rPr>
              <a:t>There is debate over the extent of the impact of each factor, although it is largely agreed that </a:t>
            </a:r>
            <a:r>
              <a:rPr lang="en-GB" b="1" i="0" dirty="0">
                <a:solidFill>
                  <a:srgbClr val="191D34"/>
                </a:solidFill>
                <a:effectLst/>
                <a:latin typeface="Lora" pitchFamily="2" charset="0"/>
              </a:rPr>
              <a:t>genetics, personality, social support, and life experience </a:t>
            </a:r>
            <a:r>
              <a:rPr lang="en-GB" b="0" i="0" dirty="0">
                <a:solidFill>
                  <a:srgbClr val="191D34"/>
                </a:solidFill>
                <a:effectLst/>
                <a:latin typeface="Lora" pitchFamily="2" charset="0"/>
              </a:rPr>
              <a:t>all play a role</a:t>
            </a:r>
            <a:endParaRPr lang="en-GB" dirty="0"/>
          </a:p>
        </p:txBody>
      </p:sp>
      <p:sp>
        <p:nvSpPr>
          <p:cNvPr id="4" name="Slide Number Placeholder 3"/>
          <p:cNvSpPr>
            <a:spLocks noGrp="1"/>
          </p:cNvSpPr>
          <p:nvPr>
            <p:ph type="sldNum" sz="quarter" idx="5"/>
          </p:nvPr>
        </p:nvSpPr>
        <p:spPr/>
        <p:txBody>
          <a:bodyPr/>
          <a:lstStyle/>
          <a:p>
            <a:fld id="{66436369-FF11-47E6-8C20-9356880F0A79}" type="slidenum">
              <a:rPr lang="en-GB" smtClean="0"/>
              <a:t>22</a:t>
            </a:fld>
            <a:endParaRPr lang="en-GB" dirty="0"/>
          </a:p>
        </p:txBody>
      </p:sp>
    </p:spTree>
    <p:extLst>
      <p:ext uri="{BB962C8B-B14F-4D97-AF65-F5344CB8AC3E}">
        <p14:creationId xmlns:p14="http://schemas.microsoft.com/office/powerpoint/2010/main" val="47786131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Reframing </a:t>
            </a:r>
            <a:r>
              <a:rPr lang="en-GB" dirty="0"/>
              <a:t>- </a:t>
            </a:r>
            <a:r>
              <a:rPr lang="en-GB" b="0" i="0" dirty="0">
                <a:solidFill>
                  <a:srgbClr val="191D34"/>
                </a:solidFill>
                <a:effectLst/>
                <a:latin typeface="Lora" pitchFamily="2" charset="0"/>
              </a:rPr>
              <a:t>Looking at a problem or situation from a </a:t>
            </a:r>
            <a:r>
              <a:rPr lang="en-GB" b="1" i="0" dirty="0">
                <a:solidFill>
                  <a:srgbClr val="191D34"/>
                </a:solidFill>
                <a:effectLst/>
                <a:latin typeface="Lora" pitchFamily="2" charset="0"/>
              </a:rPr>
              <a:t>different, more helpful perspective.</a:t>
            </a:r>
          </a:p>
          <a:p>
            <a:r>
              <a:rPr lang="en-GB" b="1" i="0" dirty="0">
                <a:solidFill>
                  <a:srgbClr val="191D34"/>
                </a:solidFill>
                <a:effectLst/>
                <a:latin typeface="Lora" pitchFamily="2" charset="0"/>
              </a:rPr>
              <a:t>Is it  a problem or an opportunity for improvement?</a:t>
            </a:r>
          </a:p>
          <a:p>
            <a:endParaRPr lang="en-GB" b="1" i="0" dirty="0">
              <a:solidFill>
                <a:srgbClr val="191D34"/>
              </a:solidFill>
              <a:effectLst/>
              <a:latin typeface="Lora" pitchFamily="2" charset="0"/>
            </a:endParaRPr>
          </a:p>
          <a:p>
            <a:r>
              <a:rPr lang="en-GB" b="1" i="0" dirty="0">
                <a:solidFill>
                  <a:srgbClr val="191D34"/>
                </a:solidFill>
                <a:effectLst/>
                <a:latin typeface="Lora" pitchFamily="2" charset="0"/>
              </a:rPr>
              <a:t>Signature strength – </a:t>
            </a:r>
            <a:r>
              <a:rPr lang="en-GB" b="0" i="0" dirty="0">
                <a:solidFill>
                  <a:srgbClr val="191D34"/>
                </a:solidFill>
                <a:effectLst/>
                <a:latin typeface="Lora" pitchFamily="2" charset="0"/>
              </a:rPr>
              <a:t>A trait or skill unique to you. What are you known for? What do you excel at?</a:t>
            </a:r>
            <a:endParaRPr lang="en-GB" b="1" dirty="0"/>
          </a:p>
        </p:txBody>
      </p:sp>
      <p:sp>
        <p:nvSpPr>
          <p:cNvPr id="4" name="Slide Number Placeholder 3"/>
          <p:cNvSpPr>
            <a:spLocks noGrp="1"/>
          </p:cNvSpPr>
          <p:nvPr>
            <p:ph type="sldNum" sz="quarter" idx="5"/>
          </p:nvPr>
        </p:nvSpPr>
        <p:spPr/>
        <p:txBody>
          <a:bodyPr/>
          <a:lstStyle/>
          <a:p>
            <a:fld id="{66436369-FF11-47E6-8C20-9356880F0A79}" type="slidenum">
              <a:rPr lang="en-GB" smtClean="0"/>
              <a:t>23</a:t>
            </a:fld>
            <a:endParaRPr lang="en-GB" dirty="0"/>
          </a:p>
        </p:txBody>
      </p:sp>
    </p:spTree>
    <p:extLst>
      <p:ext uri="{BB962C8B-B14F-4D97-AF65-F5344CB8AC3E}">
        <p14:creationId xmlns:p14="http://schemas.microsoft.com/office/powerpoint/2010/main" val="84754759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Reframing </a:t>
            </a:r>
            <a:r>
              <a:rPr lang="en-GB" dirty="0"/>
              <a:t>- </a:t>
            </a:r>
            <a:r>
              <a:rPr lang="en-GB" b="0" i="0" dirty="0">
                <a:solidFill>
                  <a:srgbClr val="191D34"/>
                </a:solidFill>
                <a:effectLst/>
                <a:latin typeface="Lora" pitchFamily="2" charset="0"/>
              </a:rPr>
              <a:t>Looking at a problem or situation from a </a:t>
            </a:r>
            <a:r>
              <a:rPr lang="en-GB" b="1" i="0" dirty="0">
                <a:solidFill>
                  <a:srgbClr val="191D34"/>
                </a:solidFill>
                <a:effectLst/>
                <a:latin typeface="Lora" pitchFamily="2" charset="0"/>
              </a:rPr>
              <a:t>different, more helpful perspective</a:t>
            </a:r>
            <a:endParaRPr lang="en-GB" b="1" dirty="0"/>
          </a:p>
        </p:txBody>
      </p:sp>
      <p:sp>
        <p:nvSpPr>
          <p:cNvPr id="4" name="Slide Number Placeholder 3"/>
          <p:cNvSpPr>
            <a:spLocks noGrp="1"/>
          </p:cNvSpPr>
          <p:nvPr>
            <p:ph type="sldNum" sz="quarter" idx="5"/>
          </p:nvPr>
        </p:nvSpPr>
        <p:spPr/>
        <p:txBody>
          <a:bodyPr/>
          <a:lstStyle/>
          <a:p>
            <a:fld id="{66436369-FF11-47E6-8C20-9356880F0A79}" type="slidenum">
              <a:rPr lang="en-GB" smtClean="0"/>
              <a:t>24</a:t>
            </a:fld>
            <a:endParaRPr lang="en-GB" dirty="0"/>
          </a:p>
        </p:txBody>
      </p:sp>
    </p:spTree>
    <p:extLst>
      <p:ext uri="{BB962C8B-B14F-4D97-AF65-F5344CB8AC3E}">
        <p14:creationId xmlns:p14="http://schemas.microsoft.com/office/powerpoint/2010/main" val="139101741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2E51224-72BE-4D38-B196-381731D9D811}" type="slidenum">
              <a:rPr lang="en-GB" smtClean="0"/>
              <a:t>25</a:t>
            </a:fld>
            <a:endParaRPr lang="en-GB" dirty="0"/>
          </a:p>
        </p:txBody>
      </p:sp>
    </p:spTree>
    <p:extLst>
      <p:ext uri="{BB962C8B-B14F-4D97-AF65-F5344CB8AC3E}">
        <p14:creationId xmlns:p14="http://schemas.microsoft.com/office/powerpoint/2010/main" val="216342555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EA34DA-7E01-49EC-B952-56CBB09B8B90}" type="slidenum">
              <a:rPr lang="en-GB" smtClean="0"/>
              <a:t>28</a:t>
            </a:fld>
            <a:endParaRPr lang="en-GB" dirty="0"/>
          </a:p>
        </p:txBody>
      </p:sp>
    </p:spTree>
    <p:extLst>
      <p:ext uri="{BB962C8B-B14F-4D97-AF65-F5344CB8AC3E}">
        <p14:creationId xmlns:p14="http://schemas.microsoft.com/office/powerpoint/2010/main" val="236833834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prstClr val="black"/>
                </a:solidFill>
                <a:effectLst/>
                <a:uLnTx/>
                <a:uFillTx/>
                <a:latin typeface="Calibri" panose="020F0502020204030204"/>
                <a:ea typeface="+mn-ea"/>
                <a:cs typeface="+mn-cs"/>
              </a:rPr>
              <a:t>Important &amp; Urgent </a:t>
            </a:r>
            <a:r>
              <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rPr>
              <a:t>- The tasks that must be done now.</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rPr>
              <a:t>Should be cleared away as soon as possible. Includes things like Pressing issues that arise, Emergencies and crises, Deadlines, Scheduled appointments and meetings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prstClr val="black"/>
                </a:solidFill>
                <a:effectLst/>
                <a:uLnTx/>
                <a:uFillTx/>
                <a:latin typeface="Calibri" panose="020F0502020204030204"/>
                <a:ea typeface="+mn-ea"/>
                <a:cs typeface="+mn-cs"/>
              </a:rPr>
              <a:t>Important but not urgent </a:t>
            </a:r>
            <a:r>
              <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rPr>
              <a:t>- These are the most important tasks of all; they are the activities that allow us to reach our goals and objectives. They should be scheduled and worked on every day. Includes: Working on specific projects or goal tasks, Planning and Scheduling, Personal Development, Crisis prevention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prstClr val="black"/>
                </a:solidFill>
                <a:effectLst/>
                <a:uLnTx/>
                <a:uFillTx/>
                <a:latin typeface="Calibri" panose="020F0502020204030204"/>
                <a:ea typeface="+mn-ea"/>
                <a:cs typeface="+mn-cs"/>
              </a:rPr>
              <a:t>Urgent but not important </a:t>
            </a:r>
            <a:r>
              <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rPr>
              <a:t>- These tasks can take up most of our time if we allow them to. Often avoidable by delegating the tasks to others or by ignoring them. Includes Daily unscheduled tasks, Interruptions, Maintenance work, General fill-in jobs, Regular correspondence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prstClr val="black"/>
                </a:solidFill>
                <a:effectLst/>
                <a:uLnTx/>
                <a:uFillTx/>
                <a:latin typeface="Calibri" panose="020F0502020204030204"/>
                <a:ea typeface="+mn-ea"/>
                <a:cs typeface="+mn-cs"/>
              </a:rPr>
              <a:t>Not important, not urgent </a:t>
            </a:r>
            <a:r>
              <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rPr>
              <a:t>- These are the tasks that creep into the day that we shouldn’t be doing at all, but we do them to avoid the drudgery of other tasks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rPr>
              <a:t>Includes: Idle chatting, Long breaks, Irrelevant distractions – surfing the internet, socialising online, texting friends, Trivial work – pushing paper, busy work, procrastination tasks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endParaRPr lang="en-GB" dirty="0"/>
          </a:p>
        </p:txBody>
      </p:sp>
      <p:sp>
        <p:nvSpPr>
          <p:cNvPr id="4" name="Slide Number Placeholder 3"/>
          <p:cNvSpPr>
            <a:spLocks noGrp="1"/>
          </p:cNvSpPr>
          <p:nvPr>
            <p:ph type="sldNum" sz="quarter" idx="5"/>
          </p:nvPr>
        </p:nvSpPr>
        <p:spPr/>
        <p:txBody>
          <a:bodyPr/>
          <a:lstStyle/>
          <a:p>
            <a:fld id="{66436369-FF11-47E6-8C20-9356880F0A79}" type="slidenum">
              <a:rPr lang="en-GB" smtClean="0"/>
              <a:t>29</a:t>
            </a:fld>
            <a:endParaRPr lang="en-GB" dirty="0"/>
          </a:p>
        </p:txBody>
      </p:sp>
    </p:spTree>
    <p:extLst>
      <p:ext uri="{BB962C8B-B14F-4D97-AF65-F5344CB8AC3E}">
        <p14:creationId xmlns:p14="http://schemas.microsoft.com/office/powerpoint/2010/main" val="126177118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prstClr val="black"/>
                </a:solidFill>
                <a:effectLst/>
                <a:uLnTx/>
                <a:uFillTx/>
                <a:latin typeface="Calibri" panose="020F0502020204030204"/>
                <a:ea typeface="+mn-ea"/>
                <a:cs typeface="+mn-cs"/>
              </a:rPr>
              <a:t>Important &amp; Urgent </a:t>
            </a:r>
            <a:r>
              <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rPr>
              <a:t>- The tasks that must be done now.</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rPr>
              <a:t>Should be cleared away as soon as possible. Includes things like Pressing issues that arise, Emergencies and crises, Deadlines, Scheduled appointments and meetings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prstClr val="black"/>
                </a:solidFill>
                <a:effectLst/>
                <a:uLnTx/>
                <a:uFillTx/>
                <a:latin typeface="Calibri" panose="020F0502020204030204"/>
                <a:ea typeface="+mn-ea"/>
                <a:cs typeface="+mn-cs"/>
              </a:rPr>
              <a:t>Important but not urgent </a:t>
            </a:r>
            <a:r>
              <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rPr>
              <a:t>- These are the most important tasks of all; they are the activities that allow us to reach our goals and objectives. They should be scheduled and worked on every day. Includes: Working on specific projects or goal tasks, Planning and Scheduling, Personal Development, Crisis prevention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prstClr val="black"/>
                </a:solidFill>
                <a:effectLst/>
                <a:uLnTx/>
                <a:uFillTx/>
                <a:latin typeface="Calibri" panose="020F0502020204030204"/>
                <a:ea typeface="+mn-ea"/>
                <a:cs typeface="+mn-cs"/>
              </a:rPr>
              <a:t>Urgent but not important </a:t>
            </a:r>
            <a:r>
              <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rPr>
              <a:t>- These tasks can take up most of our time if we allow them to. Often avoidable by delegating the tasks to others or by ignoring them. Includes Daily unscheduled tasks, Interruptions, Maintenance work, General fill-in jobs, Regular correspondence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prstClr val="black"/>
                </a:solidFill>
                <a:effectLst/>
                <a:uLnTx/>
                <a:uFillTx/>
                <a:latin typeface="Calibri" panose="020F0502020204030204"/>
                <a:ea typeface="+mn-ea"/>
                <a:cs typeface="+mn-cs"/>
              </a:rPr>
              <a:t>Not important, not urgent </a:t>
            </a:r>
            <a:r>
              <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rPr>
              <a:t>- These are the tasks that creep into the day that we shouldn’t be doing at all, but we do them to avoid the drudgery of other tasks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rPr>
              <a:t>Includes: Idle chatting, Long breaks, Irrelevant distractions – surfing the internet, socialising online, texting friends, Trivial work – pushing paper, busy work, procrastination tasks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endParaRPr lang="en-GB" dirty="0"/>
          </a:p>
        </p:txBody>
      </p:sp>
      <p:sp>
        <p:nvSpPr>
          <p:cNvPr id="4" name="Slide Number Placeholder 3"/>
          <p:cNvSpPr>
            <a:spLocks noGrp="1"/>
          </p:cNvSpPr>
          <p:nvPr>
            <p:ph type="sldNum" sz="quarter" idx="5"/>
          </p:nvPr>
        </p:nvSpPr>
        <p:spPr/>
        <p:txBody>
          <a:bodyPr/>
          <a:lstStyle/>
          <a:p>
            <a:fld id="{66436369-FF11-47E6-8C20-9356880F0A79}" type="slidenum">
              <a:rPr lang="en-GB" smtClean="0"/>
              <a:t>30</a:t>
            </a:fld>
            <a:endParaRPr lang="en-GB" dirty="0"/>
          </a:p>
        </p:txBody>
      </p:sp>
    </p:spTree>
    <p:extLst>
      <p:ext uri="{BB962C8B-B14F-4D97-AF65-F5344CB8AC3E}">
        <p14:creationId xmlns:p14="http://schemas.microsoft.com/office/powerpoint/2010/main" val="330660566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Important &amp; Urgent </a:t>
            </a:r>
            <a:r>
              <a:rPr lang="en-US" dirty="0"/>
              <a:t>- The tasks that </a:t>
            </a:r>
            <a:r>
              <a:rPr lang="en-US" b="1" dirty="0"/>
              <a:t>must be done now.</a:t>
            </a:r>
          </a:p>
          <a:p>
            <a:r>
              <a:rPr lang="en-US" dirty="0"/>
              <a:t>Should be cleared away as soon as possible. Includes things like Pressing issues that arise, Emergencies and crises, Deadlines, Scheduled appointments and meetings</a:t>
            </a:r>
          </a:p>
          <a:p>
            <a:endParaRPr lang="en-US" dirty="0"/>
          </a:p>
          <a:p>
            <a:r>
              <a:rPr lang="en-US" b="1" dirty="0"/>
              <a:t>Important but not urgent </a:t>
            </a:r>
            <a:r>
              <a:rPr lang="en-US" dirty="0"/>
              <a:t>- </a:t>
            </a:r>
            <a:r>
              <a:rPr lang="en-US" b="1" dirty="0"/>
              <a:t>These are the most important tasks of all</a:t>
            </a:r>
            <a:r>
              <a:rPr lang="en-US" dirty="0"/>
              <a:t>, they are the activities that allow us to reach our goals and objectives,</a:t>
            </a:r>
          </a:p>
          <a:p>
            <a:r>
              <a:rPr lang="en-US" dirty="0"/>
              <a:t>Should be scheduled and worked on every day. Includes: Working on specific projects or goal tasks, Planning and Scheduling, Personal Development, Crisis prevention</a:t>
            </a:r>
          </a:p>
          <a:p>
            <a:endParaRPr lang="en-US" dirty="0"/>
          </a:p>
          <a:p>
            <a:r>
              <a:rPr lang="en-US" b="1" dirty="0"/>
              <a:t>Urgent but not important </a:t>
            </a:r>
            <a:r>
              <a:rPr lang="en-US" dirty="0"/>
              <a:t>- These tasks can take up most of our time if we allow them to.</a:t>
            </a:r>
          </a:p>
          <a:p>
            <a:r>
              <a:rPr lang="en-US" dirty="0"/>
              <a:t>Often avoidable by </a:t>
            </a:r>
            <a:r>
              <a:rPr lang="en-US" b="1" dirty="0"/>
              <a:t>delegating the tasks </a:t>
            </a:r>
            <a:r>
              <a:rPr lang="en-US" dirty="0"/>
              <a:t>to others or by ignoring them. Includes</a:t>
            </a:r>
          </a:p>
          <a:p>
            <a:r>
              <a:rPr lang="en-US" dirty="0"/>
              <a:t>Daily unscheduled tasks, Interruptions, Maintenance work, General fill-in jobs, Regular correspondence</a:t>
            </a:r>
          </a:p>
          <a:p>
            <a:endParaRPr lang="en-US" dirty="0"/>
          </a:p>
          <a:p>
            <a:r>
              <a:rPr lang="en-US" b="1" dirty="0"/>
              <a:t>Not important, not urgent </a:t>
            </a:r>
            <a:r>
              <a:rPr lang="en-US" dirty="0"/>
              <a:t>- These are the tasks that creep into the day that we shouldn’t be doing at all, but we do them to </a:t>
            </a:r>
            <a:r>
              <a:rPr lang="en-US" b="1" dirty="0"/>
              <a:t>avoid </a:t>
            </a:r>
            <a:r>
              <a:rPr lang="en-US" dirty="0"/>
              <a:t>the drudgery of other tasks</a:t>
            </a:r>
          </a:p>
          <a:p>
            <a:r>
              <a:rPr lang="en-US" dirty="0"/>
              <a:t>Includes: Idle chatting, Long breaks, Irrelevant distractions – surfing the internet, socialising online, texting friends, Trivial work – pushing paper, busy work, procrastination tasks</a:t>
            </a:r>
          </a:p>
          <a:p>
            <a:endParaRPr lang="en-US" dirty="0"/>
          </a:p>
          <a:p>
            <a:endParaRPr lang="en-GB" dirty="0"/>
          </a:p>
        </p:txBody>
      </p:sp>
      <p:sp>
        <p:nvSpPr>
          <p:cNvPr id="4" name="Slide Number Placeholder 3"/>
          <p:cNvSpPr>
            <a:spLocks noGrp="1"/>
          </p:cNvSpPr>
          <p:nvPr>
            <p:ph type="sldNum" sz="quarter" idx="5"/>
          </p:nvPr>
        </p:nvSpPr>
        <p:spPr/>
        <p:txBody>
          <a:bodyPr/>
          <a:lstStyle/>
          <a:p>
            <a:fld id="{66436369-FF11-47E6-8C20-9356880F0A79}" type="slidenum">
              <a:rPr lang="en-GB" smtClean="0"/>
              <a:t>31</a:t>
            </a:fld>
            <a:endParaRPr lang="en-GB" dirty="0"/>
          </a:p>
        </p:txBody>
      </p:sp>
    </p:spTree>
    <p:extLst>
      <p:ext uri="{BB962C8B-B14F-4D97-AF65-F5344CB8AC3E}">
        <p14:creationId xmlns:p14="http://schemas.microsoft.com/office/powerpoint/2010/main" val="31521492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Make the point that if you leave everything in the important but not urgent box … </a:t>
            </a:r>
            <a:r>
              <a:rPr lang="en-US" b="1" dirty="0"/>
              <a:t>and do nothing</a:t>
            </a:r>
            <a:r>
              <a:rPr lang="en-US" dirty="0"/>
              <a:t>, they will all move into the </a:t>
            </a:r>
            <a:r>
              <a:rPr lang="en-US" b="1" dirty="0"/>
              <a:t>important AND Urgent</a:t>
            </a:r>
            <a:r>
              <a:rPr lang="en-US" dirty="0"/>
              <a:t>. </a:t>
            </a:r>
          </a:p>
          <a:p>
            <a:r>
              <a:rPr lang="en-US" dirty="0"/>
              <a:t>Try and keep the </a:t>
            </a:r>
            <a:r>
              <a:rPr lang="en-US" b="1" dirty="0"/>
              <a:t>Important and Urgent box as free as possible </a:t>
            </a:r>
            <a:r>
              <a:rPr lang="en-US" dirty="0"/>
              <a:t>(self-management, organization, reduce stress) </a:t>
            </a:r>
          </a:p>
          <a:p>
            <a:endParaRPr lang="en-GB" dirty="0"/>
          </a:p>
        </p:txBody>
      </p:sp>
      <p:sp>
        <p:nvSpPr>
          <p:cNvPr id="4" name="Slide Number Placeholder 3"/>
          <p:cNvSpPr>
            <a:spLocks noGrp="1"/>
          </p:cNvSpPr>
          <p:nvPr>
            <p:ph type="sldNum" sz="quarter" idx="5"/>
          </p:nvPr>
        </p:nvSpPr>
        <p:spPr/>
        <p:txBody>
          <a:bodyPr/>
          <a:lstStyle/>
          <a:p>
            <a:fld id="{66436369-FF11-47E6-8C20-9356880F0A79}" type="slidenum">
              <a:rPr lang="en-GB" smtClean="0"/>
              <a:t>32</a:t>
            </a:fld>
            <a:endParaRPr lang="en-GB" dirty="0"/>
          </a:p>
        </p:txBody>
      </p:sp>
    </p:spTree>
    <p:extLst>
      <p:ext uri="{BB962C8B-B14F-4D97-AF65-F5344CB8AC3E}">
        <p14:creationId xmlns:p14="http://schemas.microsoft.com/office/powerpoint/2010/main" val="54373048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6436369-FF11-47E6-8C20-9356880F0A79}" type="slidenum">
              <a:rPr lang="en-GB" smtClean="0"/>
              <a:t>33</a:t>
            </a:fld>
            <a:endParaRPr lang="en-GB" dirty="0"/>
          </a:p>
        </p:txBody>
      </p:sp>
    </p:spTree>
    <p:extLst>
      <p:ext uri="{BB962C8B-B14F-4D97-AF65-F5344CB8AC3E}">
        <p14:creationId xmlns:p14="http://schemas.microsoft.com/office/powerpoint/2010/main" val="14821398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r>
              <a:rPr lang="en-GB" dirty="0"/>
              <a:t>Assess where you actually spend your time</a:t>
            </a:r>
          </a:p>
          <a:p>
            <a:pPr lvl="1"/>
            <a:endParaRPr lang="en-GB" dirty="0"/>
          </a:p>
          <a:p>
            <a:pPr lvl="1"/>
            <a:r>
              <a:rPr lang="en-GB" dirty="0"/>
              <a:t>Create a visual map of the approximate hours you spend on work, school, housework and chores, commuting, social media, and leisure activities.</a:t>
            </a:r>
          </a:p>
          <a:p>
            <a:pPr lvl="1"/>
            <a:endParaRPr lang="en-GB" dirty="0"/>
          </a:p>
          <a:p>
            <a:pPr lvl="1"/>
            <a:r>
              <a:rPr lang="en-GB" dirty="0"/>
              <a:t>Set goals and plan ahead</a:t>
            </a:r>
          </a:p>
          <a:p>
            <a:pPr lvl="1"/>
            <a:endParaRPr lang="en-GB" dirty="0"/>
          </a:p>
          <a:p>
            <a:pPr lvl="1"/>
            <a:r>
              <a:rPr lang="en-GB" dirty="0"/>
              <a:t>Chunk time into 25 minutes work/5 minutes break, makes big projects less daunting</a:t>
            </a:r>
          </a:p>
          <a:p>
            <a:pPr lvl="1"/>
            <a:endParaRPr lang="en-GB" dirty="0"/>
          </a:p>
          <a:p>
            <a:pPr algn="l">
              <a:buFont typeface="Arial" panose="020B0604020202020204" pitchFamily="34" charset="0"/>
              <a:buChar char="•"/>
            </a:pPr>
            <a:r>
              <a:rPr lang="en-GB" b="0" i="0" u="sng" dirty="0">
                <a:solidFill>
                  <a:srgbClr val="1F1F1F"/>
                </a:solidFill>
                <a:effectLst/>
                <a:latin typeface="var(--cds-font-family-source-sans-pro)"/>
                <a:hlinkClick r:id="rId3"/>
              </a:rPr>
              <a:t>StayFocused</a:t>
            </a:r>
            <a:r>
              <a:rPr lang="en-GB" b="0" i="0" dirty="0">
                <a:solidFill>
                  <a:srgbClr val="1F1F1F"/>
                </a:solidFill>
                <a:effectLst/>
                <a:latin typeface="var(--cds-font-family-source-sans-pro)"/>
              </a:rPr>
              <a:t> 	is a browser extension that prevents you from using time-wasting websites like Reddit, Twitter, Wikipedia, Instagram, and more. </a:t>
            </a:r>
          </a:p>
          <a:p>
            <a:pPr algn="l">
              <a:buFont typeface="Arial" panose="020B0604020202020204" pitchFamily="34" charset="0"/>
              <a:buNone/>
            </a:pPr>
            <a:r>
              <a:rPr lang="en-GB" b="0" i="0" dirty="0">
                <a:solidFill>
                  <a:srgbClr val="1F1F1F"/>
                </a:solidFill>
                <a:effectLst/>
                <a:latin typeface="var(--cds-font-family-source-sans-pro)"/>
              </a:rPr>
              <a:t>It’s highly configurable, so you can customize it to your specific distractions.</a:t>
            </a:r>
          </a:p>
          <a:p>
            <a:pPr algn="l">
              <a:buFont typeface="Arial" panose="020B0604020202020204" pitchFamily="34" charset="0"/>
              <a:buChar char="•"/>
            </a:pPr>
            <a:endParaRPr lang="en-GB" b="0" i="0" dirty="0">
              <a:solidFill>
                <a:srgbClr val="1F1F1F"/>
              </a:solidFill>
              <a:effectLst/>
              <a:latin typeface="var(--cds-font-family-source-sans-pro)"/>
            </a:endParaRPr>
          </a:p>
          <a:p>
            <a:pPr algn="l">
              <a:buFont typeface="Arial" panose="020B0604020202020204" pitchFamily="34" charset="0"/>
              <a:buChar char="•"/>
            </a:pPr>
            <a:r>
              <a:rPr lang="en-GB" b="0" i="0" u="sng" dirty="0">
                <a:solidFill>
                  <a:srgbClr val="1F1F1F"/>
                </a:solidFill>
                <a:effectLst/>
                <a:latin typeface="var(--cds-font-family-source-sans-pro)"/>
                <a:hlinkClick r:id="rId4"/>
              </a:rPr>
              <a:t>Freedom</a:t>
            </a:r>
            <a:r>
              <a:rPr lang="en-GB" b="0" i="0" dirty="0">
                <a:solidFill>
                  <a:srgbClr val="1F1F1F"/>
                </a:solidFill>
                <a:effectLst/>
                <a:latin typeface="var(--cds-font-family-source-sans-pro)"/>
              </a:rPr>
              <a:t> 	is a tool that can block both websites and apps on all of your devices, simultaneously. Take advantage of their free trial to know if it’s right for you.</a:t>
            </a:r>
          </a:p>
          <a:p>
            <a:endParaRPr lang="en-GB" dirty="0"/>
          </a:p>
        </p:txBody>
      </p:sp>
      <p:sp>
        <p:nvSpPr>
          <p:cNvPr id="4" name="Slide Number Placeholder 3"/>
          <p:cNvSpPr>
            <a:spLocks noGrp="1"/>
          </p:cNvSpPr>
          <p:nvPr>
            <p:ph type="sldNum" sz="quarter" idx="5"/>
          </p:nvPr>
        </p:nvSpPr>
        <p:spPr/>
        <p:txBody>
          <a:bodyPr/>
          <a:lstStyle/>
          <a:p>
            <a:fld id="{F8EA34DA-7E01-49EC-B952-56CBB09B8B90}" type="slidenum">
              <a:rPr lang="en-GB" smtClean="0"/>
              <a:t>34</a:t>
            </a:fld>
            <a:endParaRPr lang="en-GB" dirty="0"/>
          </a:p>
        </p:txBody>
      </p:sp>
    </p:spTree>
    <p:extLst>
      <p:ext uri="{BB962C8B-B14F-4D97-AF65-F5344CB8AC3E}">
        <p14:creationId xmlns:p14="http://schemas.microsoft.com/office/powerpoint/2010/main" val="225697722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r>
              <a:rPr lang="en-GB" dirty="0"/>
              <a:t>Assess where you actually spend your time</a:t>
            </a:r>
          </a:p>
          <a:p>
            <a:pPr lvl="1"/>
            <a:endParaRPr lang="en-GB" dirty="0"/>
          </a:p>
          <a:p>
            <a:pPr lvl="1"/>
            <a:r>
              <a:rPr lang="en-GB" dirty="0"/>
              <a:t>Create a visual map of the approximate hours you spend on work, school, housework and chores, commuting, social media, and leisure activities.</a:t>
            </a:r>
          </a:p>
          <a:p>
            <a:pPr lvl="1"/>
            <a:endParaRPr lang="en-GB" dirty="0"/>
          </a:p>
          <a:p>
            <a:pPr lvl="1"/>
            <a:r>
              <a:rPr lang="en-GB" dirty="0"/>
              <a:t>Set goals and plan ahead</a:t>
            </a:r>
          </a:p>
          <a:p>
            <a:pPr lvl="1"/>
            <a:endParaRPr lang="en-GB" dirty="0"/>
          </a:p>
          <a:p>
            <a:pPr lvl="1"/>
            <a:r>
              <a:rPr lang="en-GB" dirty="0"/>
              <a:t>Chunk time into 25 minutes work/5 minutes break, makes big projects less daunting</a:t>
            </a:r>
          </a:p>
          <a:p>
            <a:pPr lvl="1"/>
            <a:endParaRPr lang="en-GB" dirty="0"/>
          </a:p>
          <a:p>
            <a:pPr algn="l">
              <a:buFont typeface="Arial" panose="020B0604020202020204" pitchFamily="34" charset="0"/>
              <a:buChar char="•"/>
            </a:pPr>
            <a:r>
              <a:rPr lang="en-GB" b="0" i="0" u="sng" dirty="0">
                <a:solidFill>
                  <a:srgbClr val="1F1F1F"/>
                </a:solidFill>
                <a:effectLst/>
                <a:latin typeface="var(--cds-font-family-source-sans-pro)"/>
                <a:hlinkClick r:id="rId3"/>
              </a:rPr>
              <a:t>StayFocused</a:t>
            </a:r>
            <a:r>
              <a:rPr lang="en-GB" b="0" i="0" dirty="0">
                <a:solidFill>
                  <a:srgbClr val="1F1F1F"/>
                </a:solidFill>
                <a:effectLst/>
                <a:latin typeface="var(--cds-font-family-source-sans-pro)"/>
              </a:rPr>
              <a:t> 	is a browser extension that prevents you from using time-wasting websites like Reddit, Twitter, Wikipedia, Instagram, and more.</a:t>
            </a:r>
          </a:p>
          <a:p>
            <a:pPr algn="l">
              <a:buFont typeface="Arial" panose="020B0604020202020204" pitchFamily="34" charset="0"/>
              <a:buChar char="•"/>
            </a:pPr>
            <a:r>
              <a:rPr lang="en-GB" b="0" i="0" dirty="0">
                <a:solidFill>
                  <a:srgbClr val="1F1F1F"/>
                </a:solidFill>
                <a:effectLst/>
                <a:latin typeface="var(--cds-font-family-source-sans-pro)"/>
              </a:rPr>
              <a:t>It’s highly configurable, so you can customize it to your specific distractions.</a:t>
            </a:r>
          </a:p>
          <a:p>
            <a:pPr algn="l">
              <a:buFont typeface="Arial" panose="020B0604020202020204" pitchFamily="34" charset="0"/>
              <a:buChar char="•"/>
            </a:pPr>
            <a:endParaRPr lang="en-GB" b="0" i="0" dirty="0">
              <a:solidFill>
                <a:srgbClr val="1F1F1F"/>
              </a:solidFill>
              <a:effectLst/>
              <a:latin typeface="var(--cds-font-family-source-sans-pro)"/>
            </a:endParaRPr>
          </a:p>
          <a:p>
            <a:pPr algn="l">
              <a:buFont typeface="Arial" panose="020B0604020202020204" pitchFamily="34" charset="0"/>
              <a:buChar char="•"/>
            </a:pPr>
            <a:r>
              <a:rPr lang="en-GB" b="0" i="0" u="sng" dirty="0">
                <a:solidFill>
                  <a:srgbClr val="1F1F1F"/>
                </a:solidFill>
                <a:effectLst/>
                <a:latin typeface="var(--cds-font-family-source-sans-pro)"/>
                <a:hlinkClick r:id="rId4"/>
              </a:rPr>
              <a:t>Freedom</a:t>
            </a:r>
            <a:r>
              <a:rPr lang="en-GB" b="0" i="0" dirty="0">
                <a:solidFill>
                  <a:srgbClr val="1F1F1F"/>
                </a:solidFill>
                <a:effectLst/>
                <a:latin typeface="var(--cds-font-family-source-sans-pro)"/>
              </a:rPr>
              <a:t> 	is a tool that can block both websites and apps on all of your devices, simultaneously. Take advantage of their free trial to know if it’s right for you.</a:t>
            </a:r>
          </a:p>
          <a:p>
            <a:endParaRPr lang="en-GB" dirty="0"/>
          </a:p>
        </p:txBody>
      </p:sp>
      <p:sp>
        <p:nvSpPr>
          <p:cNvPr id="4" name="Slide Number Placeholder 3"/>
          <p:cNvSpPr>
            <a:spLocks noGrp="1"/>
          </p:cNvSpPr>
          <p:nvPr>
            <p:ph type="sldNum" sz="quarter" idx="5"/>
          </p:nvPr>
        </p:nvSpPr>
        <p:spPr/>
        <p:txBody>
          <a:bodyPr/>
          <a:lstStyle/>
          <a:p>
            <a:fld id="{F8EA34DA-7E01-49EC-B952-56CBB09B8B90}" type="slidenum">
              <a:rPr lang="en-GB" smtClean="0"/>
              <a:t>35</a:t>
            </a:fld>
            <a:endParaRPr lang="en-GB" dirty="0"/>
          </a:p>
        </p:txBody>
      </p:sp>
    </p:spTree>
    <p:extLst>
      <p:ext uri="{BB962C8B-B14F-4D97-AF65-F5344CB8AC3E}">
        <p14:creationId xmlns:p14="http://schemas.microsoft.com/office/powerpoint/2010/main" val="289626056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EA34DA-7E01-49EC-B952-56CBB09B8B90}" type="slidenum">
              <a:rPr lang="en-GB" smtClean="0"/>
              <a:t>36</a:t>
            </a:fld>
            <a:endParaRPr lang="en-GB" dirty="0"/>
          </a:p>
        </p:txBody>
      </p:sp>
    </p:spTree>
    <p:extLst>
      <p:ext uri="{BB962C8B-B14F-4D97-AF65-F5344CB8AC3E}">
        <p14:creationId xmlns:p14="http://schemas.microsoft.com/office/powerpoint/2010/main" val="370894907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2E51224-72BE-4D38-B196-381731D9D811}" type="slidenum">
              <a:rPr lang="en-GB" smtClean="0"/>
              <a:t>38</a:t>
            </a:fld>
            <a:endParaRPr lang="en-GB" dirty="0"/>
          </a:p>
        </p:txBody>
      </p:sp>
    </p:spTree>
    <p:extLst>
      <p:ext uri="{BB962C8B-B14F-4D97-AF65-F5344CB8AC3E}">
        <p14:creationId xmlns:p14="http://schemas.microsoft.com/office/powerpoint/2010/main" val="382887683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2E51224-72BE-4D38-B196-381731D9D811}" type="slidenum">
              <a:rPr lang="en-GB" smtClean="0"/>
              <a:t>39</a:t>
            </a:fld>
            <a:endParaRPr lang="en-GB" dirty="0"/>
          </a:p>
        </p:txBody>
      </p:sp>
    </p:spTree>
    <p:extLst>
      <p:ext uri="{BB962C8B-B14F-4D97-AF65-F5344CB8AC3E}">
        <p14:creationId xmlns:p14="http://schemas.microsoft.com/office/powerpoint/2010/main" val="266343887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2E51224-72BE-4D38-B196-381731D9D811}" type="slidenum">
              <a:rPr lang="en-GB" smtClean="0"/>
              <a:t>40</a:t>
            </a:fld>
            <a:endParaRPr lang="en-GB" dirty="0"/>
          </a:p>
        </p:txBody>
      </p:sp>
    </p:spTree>
    <p:extLst>
      <p:ext uri="{BB962C8B-B14F-4D97-AF65-F5344CB8AC3E}">
        <p14:creationId xmlns:p14="http://schemas.microsoft.com/office/powerpoint/2010/main" val="172390210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2E51224-72BE-4D38-B196-381731D9D811}" type="slidenum">
              <a:rPr lang="en-GB" smtClean="0"/>
              <a:t>41</a:t>
            </a:fld>
            <a:endParaRPr lang="en-GB" dirty="0"/>
          </a:p>
        </p:txBody>
      </p:sp>
    </p:spTree>
    <p:extLst>
      <p:ext uri="{BB962C8B-B14F-4D97-AF65-F5344CB8AC3E}">
        <p14:creationId xmlns:p14="http://schemas.microsoft.com/office/powerpoint/2010/main" val="355548428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2E51224-72BE-4D38-B196-381731D9D811}" type="slidenum">
              <a:rPr lang="en-GB" smtClean="0"/>
              <a:t>42</a:t>
            </a:fld>
            <a:endParaRPr lang="en-GB" dirty="0"/>
          </a:p>
        </p:txBody>
      </p:sp>
    </p:spTree>
    <p:extLst>
      <p:ext uri="{BB962C8B-B14F-4D97-AF65-F5344CB8AC3E}">
        <p14:creationId xmlns:p14="http://schemas.microsoft.com/office/powerpoint/2010/main" val="406981048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9122105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12/12/2023</a:t>
            </a:fld>
            <a:endParaRPr lang="en-GB" dirty="0"/>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endParaRPr lang="en-GB" dirty="0"/>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7153890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12/12/2023</a:t>
            </a:fld>
            <a:endParaRPr lang="en-GB" dirty="0"/>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dirty="0"/>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8972764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12/12/2023</a:t>
            </a:fld>
            <a:endParaRPr lang="en-GB" dirty="0"/>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dirty="0"/>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996097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12/12/2023</a:t>
            </a:fld>
            <a:endParaRPr lang="en-GB" dirty="0"/>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dirty="0"/>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8611827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12/12/2023</a:t>
            </a:fld>
            <a:endParaRPr lang="en-GB" dirty="0"/>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dirty="0"/>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9907948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12/12/2023</a:t>
            </a:fld>
            <a:endParaRPr lang="en-GB" dirty="0"/>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dirty="0"/>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020073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12/12/2023</a:t>
            </a:fld>
            <a:endParaRPr lang="en-GB" dirty="0"/>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dirty="0"/>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7294819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12/12/2023</a:t>
            </a:fld>
            <a:endParaRPr lang="en-GB" dirty="0"/>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dirty="0"/>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1377692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12/12/2023</a:t>
            </a:fld>
            <a:endParaRPr lang="en-GB" dirty="0"/>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dirty="0"/>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6581710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12/12/2023</a:t>
            </a:fld>
            <a:endParaRPr lang="en-GB" dirty="0"/>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dirty="0"/>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411371379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12/12/2023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5072644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12/12/2023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90049727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12/12/2023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99999487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smtClean="0"/>
              <a:t>12/12/2023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57540544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smtClean="0"/>
              <a:t>12/12/2023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400201989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smtClean="0"/>
              <a:t>12/12/2023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417568866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smtClean="0"/>
              <a:t>12/12/2023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63743784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12/12/2023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17103284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dirty="0"/>
              <a:t>Click icon to add picture</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12/12/2023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59073845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12/12/2023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54386406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12/12/2023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10518084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7" y="1516014"/>
            <a:ext cx="3880287" cy="3607785"/>
          </a:xfrm>
          <a:prstGeom prst="rect">
            <a:avLst/>
          </a:prstGeom>
        </p:spPr>
        <p:txBody>
          <a:bodyPr/>
          <a:lstStyle>
            <a:lvl1pPr>
              <a:defRPr sz="105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52363841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9"/>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6"/>
            <a:ext cx="2057400" cy="365125"/>
          </a:xfrm>
          <a:prstGeom prst="rect">
            <a:avLst/>
          </a:prstGeom>
        </p:spPr>
        <p:txBody>
          <a:bodyPr/>
          <a:lstStyle/>
          <a:p>
            <a:fld id="{9C64F3F4-CE19-49F8-9EF4-FF4EE52031C2}" type="datetimeFigureOut">
              <a:rPr lang="en-GB" smtClean="0"/>
              <a:t>12/12/2023</a:t>
            </a:fld>
            <a:endParaRPr lang="en-GB" dirty="0"/>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6"/>
            <a:ext cx="3086100" cy="365125"/>
          </a:xfrm>
          <a:prstGeom prst="rect">
            <a:avLst/>
          </a:prstGeom>
        </p:spPr>
        <p:txBody>
          <a:bodyPr/>
          <a:lstStyle/>
          <a:p>
            <a:endParaRPr lang="en-GB" dirty="0"/>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6"/>
            <a:ext cx="2057400" cy="365125"/>
          </a:xfrm>
          <a:prstGeom prst="rect">
            <a:avLst/>
          </a:prstGeom>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98185272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A5AF0-D1D2-4129-BD44-FFA7B70B4B6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6EBF29-FBC8-4E88-A092-25BFADD6C4EA}"/>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7ECCFAF-F1D8-4AF8-A191-E938EE22C1F5}"/>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C62D109-2283-42BE-A563-0ED1A6174D25}"/>
              </a:ext>
            </a:extLst>
          </p:cNvPr>
          <p:cNvSpPr>
            <a:spLocks noGrp="1"/>
          </p:cNvSpPr>
          <p:nvPr>
            <p:ph type="dt" sz="half" idx="10"/>
          </p:nvPr>
        </p:nvSpPr>
        <p:spPr/>
        <p:txBody>
          <a:bodyPr/>
          <a:lstStyle/>
          <a:p>
            <a:fld id="{9C64F3F4-CE19-49F8-9EF4-FF4EE52031C2}" type="datetimeFigureOut">
              <a:rPr lang="en-GB" smtClean="0"/>
              <a:t>12/12/2023</a:t>
            </a:fld>
            <a:endParaRPr lang="en-GB" dirty="0"/>
          </a:p>
        </p:txBody>
      </p:sp>
      <p:sp>
        <p:nvSpPr>
          <p:cNvPr id="6" name="Footer Placeholder 5">
            <a:extLst>
              <a:ext uri="{FF2B5EF4-FFF2-40B4-BE49-F238E27FC236}">
                <a16:creationId xmlns:a16="http://schemas.microsoft.com/office/drawing/2014/main" id="{6CFD865B-3B67-4C35-A127-69903EF88DEC}"/>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ED5A2BBD-E859-4409-B8E3-A37B98935138}"/>
              </a:ext>
            </a:extLst>
          </p:cNvPr>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420952051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9"/>
            <a:ext cx="7772400" cy="1362075"/>
          </a:xfrm>
        </p:spPr>
        <p:txBody>
          <a:bodyPr anchor="t"/>
          <a:lstStyle>
            <a:lvl1pPr algn="l">
              <a:defRPr sz="2250" b="1" cap="all"/>
            </a:lvl1pPr>
          </a:lstStyle>
          <a:p>
            <a:r>
              <a:rPr lang="en-US"/>
              <a:t>Click to edit Master title style</a:t>
            </a:r>
            <a:endParaRPr lang="en-GB"/>
          </a:p>
        </p:txBody>
      </p:sp>
      <p:sp>
        <p:nvSpPr>
          <p:cNvPr id="3" name="Text Placeholder 2"/>
          <p:cNvSpPr>
            <a:spLocks noGrp="1"/>
          </p:cNvSpPr>
          <p:nvPr>
            <p:ph type="body" idx="1"/>
          </p:nvPr>
        </p:nvSpPr>
        <p:spPr>
          <a:xfrm>
            <a:off x="683568" y="2492902"/>
            <a:ext cx="7772400" cy="1500187"/>
          </a:xfrm>
        </p:spPr>
        <p:txBody>
          <a:bodyPr anchor="b"/>
          <a:lstStyle>
            <a:lvl1pPr marL="0" indent="0">
              <a:buNone/>
              <a:defRPr sz="1125">
                <a:solidFill>
                  <a:schemeClr val="tx1">
                    <a:tint val="75000"/>
                  </a:schemeClr>
                </a:solidFill>
              </a:defRPr>
            </a:lvl1pPr>
            <a:lvl2pPr marL="257175" indent="0">
              <a:buNone/>
              <a:defRPr sz="1013">
                <a:solidFill>
                  <a:schemeClr val="tx1">
                    <a:tint val="75000"/>
                  </a:schemeClr>
                </a:solidFill>
              </a:defRPr>
            </a:lvl2pPr>
            <a:lvl3pPr marL="514350" indent="0">
              <a:buNone/>
              <a:defRPr sz="900">
                <a:solidFill>
                  <a:schemeClr val="tx1">
                    <a:tint val="75000"/>
                  </a:schemeClr>
                </a:solidFill>
              </a:defRPr>
            </a:lvl3pPr>
            <a:lvl4pPr marL="771525" indent="0">
              <a:buNone/>
              <a:defRPr sz="788">
                <a:solidFill>
                  <a:schemeClr val="tx1">
                    <a:tint val="75000"/>
                  </a:schemeClr>
                </a:solidFill>
              </a:defRPr>
            </a:lvl4pPr>
            <a:lvl5pPr marL="1028700" indent="0">
              <a:buNone/>
              <a:defRPr sz="788">
                <a:solidFill>
                  <a:schemeClr val="tx1">
                    <a:tint val="75000"/>
                  </a:schemeClr>
                </a:solidFill>
              </a:defRPr>
            </a:lvl5pPr>
            <a:lvl6pPr marL="1285875" indent="0">
              <a:buNone/>
              <a:defRPr sz="788">
                <a:solidFill>
                  <a:schemeClr val="tx1">
                    <a:tint val="75000"/>
                  </a:schemeClr>
                </a:solidFill>
              </a:defRPr>
            </a:lvl6pPr>
            <a:lvl7pPr marL="1543050" indent="0">
              <a:buNone/>
              <a:defRPr sz="788">
                <a:solidFill>
                  <a:schemeClr val="tx1">
                    <a:tint val="75000"/>
                  </a:schemeClr>
                </a:solidFill>
              </a:defRPr>
            </a:lvl7pPr>
            <a:lvl8pPr marL="1800225" indent="0">
              <a:buNone/>
              <a:defRPr sz="788">
                <a:solidFill>
                  <a:schemeClr val="tx1">
                    <a:tint val="75000"/>
                  </a:schemeClr>
                </a:solidFill>
              </a:defRPr>
            </a:lvl8pPr>
            <a:lvl9pPr marL="2057400" indent="0">
              <a:buNone/>
              <a:defRPr sz="788">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12/12/2023</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61857532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42915" y="103188"/>
            <a:ext cx="8243887" cy="1314450"/>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600201"/>
            <a:ext cx="4038600" cy="4456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4456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457200" y="6243638"/>
            <a:ext cx="2133600" cy="457200"/>
          </a:xfrm>
        </p:spPr>
        <p:txBody>
          <a:bodyPr/>
          <a:lstStyle>
            <a:lvl1pPr>
              <a:defRPr/>
            </a:lvl1pPr>
          </a:lstStyle>
          <a:p>
            <a:fld id="{9C64F3F4-CE19-49F8-9EF4-FF4EE52031C2}" type="datetimeFigureOut">
              <a:rPr lang="en-GB" smtClean="0"/>
              <a:pPr/>
              <a:t>12/12/2023</a:t>
            </a:fld>
            <a:endParaRPr lang="en-GB" dirty="0"/>
          </a:p>
        </p:txBody>
      </p:sp>
      <p:sp>
        <p:nvSpPr>
          <p:cNvPr id="6" name="Footer Placeholder 5"/>
          <p:cNvSpPr>
            <a:spLocks noGrp="1"/>
          </p:cNvSpPr>
          <p:nvPr>
            <p:ph type="ftr" sz="quarter" idx="11"/>
          </p:nvPr>
        </p:nvSpPr>
        <p:spPr>
          <a:xfrm>
            <a:off x="3124200" y="6248400"/>
            <a:ext cx="2895600" cy="457200"/>
          </a:xfrm>
        </p:spPr>
        <p:txBody>
          <a:bodyPr/>
          <a:lstStyle>
            <a:lvl1pPr>
              <a:defRPr/>
            </a:lvl1pPr>
          </a:lstStyle>
          <a:p>
            <a:pPr>
              <a:defRPr/>
            </a:pPr>
            <a:endParaRPr lang="en-GB" altLang="en-US" dirty="0"/>
          </a:p>
        </p:txBody>
      </p:sp>
      <p:sp>
        <p:nvSpPr>
          <p:cNvPr id="7" name="Slide Number Placeholder 6"/>
          <p:cNvSpPr>
            <a:spLocks noGrp="1"/>
          </p:cNvSpPr>
          <p:nvPr>
            <p:ph type="sldNum" sz="quarter" idx="12"/>
          </p:nvPr>
        </p:nvSpPr>
        <p:spPr>
          <a:xfrm>
            <a:off x="6553200" y="6243638"/>
            <a:ext cx="2133600" cy="457200"/>
          </a:xfrm>
        </p:spPr>
        <p:txBody>
          <a:bodyPr/>
          <a:lstStyle>
            <a:lvl1pPr>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424104334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7"/>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2"/>
            <a:ext cx="2057400" cy="365125"/>
          </a:xfrm>
          <a:prstGeom prst="rect">
            <a:avLst/>
          </a:prstGeom>
        </p:spPr>
        <p:txBody>
          <a:bodyPr/>
          <a:lstStyle/>
          <a:p>
            <a:fld id="{9C64F3F4-CE19-49F8-9EF4-FF4EE52031C2}" type="datetimeFigureOut">
              <a:rPr lang="en-GB" smtClean="0"/>
              <a:t>12/12/2023</a:t>
            </a:fld>
            <a:endParaRPr lang="en-GB" dirty="0"/>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2"/>
            <a:ext cx="3086100" cy="365125"/>
          </a:xfrm>
          <a:prstGeom prst="rect">
            <a:avLst/>
          </a:prstGeom>
        </p:spPr>
        <p:txBody>
          <a:bodyPr/>
          <a:lstStyle/>
          <a:p>
            <a:endParaRPr lang="en-US" dirty="0"/>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2"/>
            <a:ext cx="2057400" cy="365125"/>
          </a:xfrm>
          <a:prstGeom prst="rect">
            <a:avLst/>
          </a:prstGeom>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61313856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2"/>
            <a:ext cx="2057400" cy="365125"/>
          </a:xfrm>
          <a:prstGeom prst="rect">
            <a:avLst/>
          </a:prstGeom>
        </p:spPr>
        <p:txBody>
          <a:bodyPr/>
          <a:lstStyle/>
          <a:p>
            <a:fld id="{9C64F3F4-CE19-49F8-9EF4-FF4EE52031C2}" type="datetimeFigureOut">
              <a:rPr lang="en-GB" smtClean="0"/>
              <a:t>12/12/2023</a:t>
            </a:fld>
            <a:endParaRPr lang="en-GB" dirty="0"/>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2"/>
            <a:ext cx="3086100" cy="365125"/>
          </a:xfrm>
          <a:prstGeom prst="rect">
            <a:avLst/>
          </a:prstGeom>
        </p:spPr>
        <p:txBody>
          <a:bodyPr/>
          <a:lstStyle/>
          <a:p>
            <a:endParaRPr lang="en-US" dirty="0"/>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2"/>
            <a:ext cx="2057400" cy="365125"/>
          </a:xfrm>
          <a:prstGeom prst="rect">
            <a:avLst/>
          </a:prstGeom>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65272788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9" y="457200"/>
            <a:ext cx="2949575" cy="1600200"/>
          </a:xfrm>
          <a:prstGeom prst="rect">
            <a:avLst/>
          </a:prstGeom>
        </p:spPr>
        <p:txBody>
          <a:bodyPr anchor="b"/>
          <a:lstStyle>
            <a:lvl1pPr>
              <a:defRPr sz="24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7"/>
            <a:ext cx="4629150" cy="4873625"/>
          </a:xfrm>
          <a:prstGeom prst="rect">
            <a:avLst/>
          </a:prstGeo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9" y="2057400"/>
            <a:ext cx="2949575"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2"/>
            <a:ext cx="2057400" cy="365125"/>
          </a:xfrm>
          <a:prstGeom prst="rect">
            <a:avLst/>
          </a:prstGeom>
        </p:spPr>
        <p:txBody>
          <a:bodyPr/>
          <a:lstStyle/>
          <a:p>
            <a:fld id="{9C64F3F4-CE19-49F8-9EF4-FF4EE52031C2}" type="datetimeFigureOut">
              <a:rPr lang="en-GB" smtClean="0"/>
              <a:t>12/12/2023</a:t>
            </a:fld>
            <a:endParaRPr lang="en-GB" dirty="0"/>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2"/>
            <a:ext cx="3086100" cy="365125"/>
          </a:xfrm>
          <a:prstGeom prst="rect">
            <a:avLst/>
          </a:prstGeom>
        </p:spPr>
        <p:txBody>
          <a:bodyPr/>
          <a:lstStyle/>
          <a:p>
            <a:endParaRPr lang="en-US" dirty="0"/>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2"/>
            <a:ext cx="2057400" cy="365125"/>
          </a:xfrm>
          <a:prstGeom prst="rect">
            <a:avLst/>
          </a:prstGeom>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9230764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image" Target="../media/image3.png"/></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26.xml"/><Relationship Id="rId7" Type="http://schemas.openxmlformats.org/officeDocument/2006/relationships/slideLayout" Target="../slideLayouts/slideLayout30.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5" Type="http://schemas.openxmlformats.org/officeDocument/2006/relationships/slideLayout" Target="../slideLayouts/slideLayout28.xml"/><Relationship Id="rId4" Type="http://schemas.openxmlformats.org/officeDocument/2006/relationships/slideLayout" Target="../slideLayouts/slideLayout27.xml"/><Relationship Id="rId9"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84970069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C764DE79-268F-4C1A-8933-263129D2AF90}" type="datetimeFigureOut">
              <a:rPr lang="en-US" dirty="0"/>
              <a:t>12/12/2023</a:t>
            </a:fld>
            <a:endParaRPr lang="en-US"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8F63A3B-78C7-47BE-AE5E-E10140E04643}" type="slidenum">
              <a:rPr lang="en-US" dirty="0"/>
              <a:t>‹#›</a:t>
            </a:fld>
            <a:endParaRPr lang="en-US" dirty="0"/>
          </a:p>
        </p:txBody>
      </p:sp>
      <p:pic>
        <p:nvPicPr>
          <p:cNvPr id="7" name="Picture 6" descr="A picture containing text, sky, outdoor, sign&#10;&#10;Description automatically generated">
            <a:extLst>
              <a:ext uri="{FF2B5EF4-FFF2-40B4-BE49-F238E27FC236}">
                <a16:creationId xmlns:a16="http://schemas.microsoft.com/office/drawing/2014/main" id="{E6625B1C-8207-489C-A363-42AF003D0C64}"/>
              </a:ext>
            </a:extLst>
          </p:cNvPr>
          <p:cNvPicPr>
            <a:picLocks noChangeAspect="1"/>
          </p:cNvPicPr>
          <p:nvPr userDrawn="1"/>
        </p:nvPicPr>
        <p:blipFill>
          <a:blip r:embed="rId14"/>
          <a:stretch>
            <a:fillRect/>
          </a:stretch>
        </p:blipFill>
        <p:spPr>
          <a:xfrm>
            <a:off x="0" y="0"/>
            <a:ext cx="9144000" cy="6858000"/>
          </a:xfrm>
          <a:prstGeom prst="rect">
            <a:avLst/>
          </a:prstGeom>
        </p:spPr>
      </p:pic>
    </p:spTree>
    <p:extLst>
      <p:ext uri="{BB962C8B-B14F-4D97-AF65-F5344CB8AC3E}">
        <p14:creationId xmlns:p14="http://schemas.microsoft.com/office/powerpoint/2010/main" val="374912507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9">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527188375"/>
      </p:ext>
    </p:extLst>
  </p:cSld>
  <p:clrMap bg1="lt1" tx1="dk1" bg2="lt2" tx2="dk2" accent1="accent1" accent2="accent2" accent3="accent3" accent4="accent4" accent5="accent5" accent6="accent6" hlink="hlink" folHlink="folHlink"/>
  <p:sldLayoutIdLst>
    <p:sldLayoutId id="2147483686" r:id="rId1"/>
    <p:sldLayoutId id="2147483688" r:id="rId2"/>
    <p:sldLayoutId id="2147483689" r:id="rId3"/>
    <p:sldLayoutId id="2147483690" r:id="rId4"/>
    <p:sldLayoutId id="2147483691" r:id="rId5"/>
    <p:sldLayoutId id="2147483692" r:id="rId6"/>
    <p:sldLayoutId id="2147483693" r:id="rId7"/>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4.xm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29.xml"/><Relationship Id="rId5" Type="http://schemas.openxmlformats.org/officeDocument/2006/relationships/image" Target="../media/image8.png"/><Relationship Id="rId4" Type="http://schemas.openxmlformats.org/officeDocument/2006/relationships/image" Target="../media/image7.pn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9.xml.rels><?xml version="1.0" encoding="UTF-8" standalone="yes"?>
<Relationships xmlns="http://schemas.openxmlformats.org/package/2006/relationships"><Relationship Id="rId3" Type="http://schemas.openxmlformats.org/officeDocument/2006/relationships/image" Target="../media/image9.jpg"/><Relationship Id="rId7" Type="http://schemas.openxmlformats.org/officeDocument/2006/relationships/image" Target="../media/image13.png"/><Relationship Id="rId2" Type="http://schemas.openxmlformats.org/officeDocument/2006/relationships/notesSlide" Target="../notesSlides/notesSlide14.xml"/><Relationship Id="rId1" Type="http://schemas.openxmlformats.org/officeDocument/2006/relationships/slideLayout" Target="../slideLayouts/slideLayout24.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4.xml"/></Relationships>
</file>

<file path=ppt/slides/_rels/slide2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6.xml"/><Relationship Id="rId1" Type="http://schemas.openxmlformats.org/officeDocument/2006/relationships/slideLayout" Target="../slideLayouts/slideLayout29.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4.xml"/></Relationships>
</file>

<file path=ppt/slides/_rels/slide2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8.xml"/><Relationship Id="rId1" Type="http://schemas.openxmlformats.org/officeDocument/2006/relationships/slideLayout" Target="../slideLayouts/slideLayout2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4.xml"/></Relationships>
</file>

<file path=ppt/slides/_rels/slide2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1.xml"/><Relationship Id="rId1" Type="http://schemas.openxmlformats.org/officeDocument/2006/relationships/slideLayout" Target="../slideLayouts/slideLayout24.xml"/></Relationships>
</file>

<file path=ppt/slides/_rels/slide3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2.xml"/><Relationship Id="rId1" Type="http://schemas.openxmlformats.org/officeDocument/2006/relationships/slideLayout" Target="../slideLayouts/slideLayout24.xml"/><Relationship Id="rId4" Type="http://schemas.openxmlformats.org/officeDocument/2006/relationships/image" Target="../media/image18.png"/></Relationships>
</file>

<file path=ppt/slides/_rels/slide3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3.xml"/><Relationship Id="rId1" Type="http://schemas.openxmlformats.org/officeDocument/2006/relationships/slideLayout" Target="../slideLayouts/slideLayout24.xml"/></Relationships>
</file>

<file path=ppt/slides/_rels/slide3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4.xml"/><Relationship Id="rId1" Type="http://schemas.openxmlformats.org/officeDocument/2006/relationships/slideLayout" Target="../slideLayouts/slideLayout24.xml"/></Relationships>
</file>

<file path=ppt/slides/_rels/slide3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5.xml"/><Relationship Id="rId1" Type="http://schemas.openxmlformats.org/officeDocument/2006/relationships/slideLayout" Target="../slideLayouts/slideLayout2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4.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4.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4.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8.xml.rels><?xml version="1.0" encoding="UTF-8" standalone="yes"?>
<Relationships xmlns="http://schemas.openxmlformats.org/package/2006/relationships"><Relationship Id="rId8" Type="http://schemas.openxmlformats.org/officeDocument/2006/relationships/hyperlink" Target="https://www.academia.edu/53256100/Stephen_Coveys_4_Quadrants" TargetMode="External"/><Relationship Id="rId3" Type="http://schemas.openxmlformats.org/officeDocument/2006/relationships/hyperlink" Target="https://www.makeuseof.com/use-coveys-quadrants-matrix-time-management/" TargetMode="External"/><Relationship Id="rId7" Type="http://schemas.openxmlformats.org/officeDocument/2006/relationships/hyperlink" Target="https://asana.com/resources/self-management" TargetMode="External"/><Relationship Id="rId2" Type="http://schemas.openxmlformats.org/officeDocument/2006/relationships/notesSlide" Target="../notesSlides/notesSlide29.xml"/><Relationship Id="rId1" Type="http://schemas.openxmlformats.org/officeDocument/2006/relationships/slideLayout" Target="../slideLayouts/slideLayout24.xml"/><Relationship Id="rId6" Type="http://schemas.openxmlformats.org/officeDocument/2006/relationships/hyperlink" Target="https://www.indeed.com/career-advice/career-development/self-management-skills" TargetMode="External"/><Relationship Id="rId11" Type="http://schemas.openxmlformats.org/officeDocument/2006/relationships/hyperlink" Target="https://www.who.int/news-room/questions-and-answers/item/stress#:~:text=What%20is%20stress%3F,and%20threats%20in%20our%20lives." TargetMode="External"/><Relationship Id="rId5" Type="http://schemas.openxmlformats.org/officeDocument/2006/relationships/hyperlink" Target="https://pubmed.ncbi.nlm.nih.gov/20170998/" TargetMode="External"/><Relationship Id="rId10" Type="http://schemas.openxmlformats.org/officeDocument/2006/relationships/hyperlink" Target="https://www.who.int/news-room/questions-and-answers/item/stress" TargetMode="External"/><Relationship Id="rId4" Type="http://schemas.openxmlformats.org/officeDocument/2006/relationships/hyperlink" Target="https://doi.org/10.1371/journal.pone.0245066" TargetMode="External"/><Relationship Id="rId9" Type="http://schemas.openxmlformats.org/officeDocument/2006/relationships/hyperlink" Target="https://positivepsychology.com/what-is-resilience/" TargetMode="External"/></Relationships>
</file>

<file path=ppt/slides/_rels/slide39.xml.rels><?xml version="1.0" encoding="UTF-8" standalone="yes"?>
<Relationships xmlns="http://schemas.openxmlformats.org/package/2006/relationships"><Relationship Id="rId3" Type="http://schemas.openxmlformats.org/officeDocument/2006/relationships/hyperlink" Target="https://foryoubyyou.org.uk/digital-tools/stress-test?gclid=EAIaIQobChMI-frLjZ23ggMVnI9QBh3v5w4tEAAYAiAAEgL3A_D_BwE" TargetMode="External"/><Relationship Id="rId2" Type="http://schemas.openxmlformats.org/officeDocument/2006/relationships/notesSlide" Target="../notesSlides/notesSlide30.xml"/><Relationship Id="rId1" Type="http://schemas.openxmlformats.org/officeDocument/2006/relationships/slideLayout" Target="../slideLayouts/slideLayout30.xml"/></Relationships>
</file>

<file path=ppt/slides/_rels/slide40.xml.rels><?xml version="1.0" encoding="UTF-8" standalone="yes"?>
<Relationships xmlns="http://schemas.openxmlformats.org/package/2006/relationships"><Relationship Id="rId3" Type="http://schemas.openxmlformats.org/officeDocument/2006/relationships/hyperlink" Target="http://www.resiliencyquiz.com/index.shtml" TargetMode="External"/><Relationship Id="rId2" Type="http://schemas.openxmlformats.org/officeDocument/2006/relationships/notesSlide" Target="../notesSlides/notesSlide31.xml"/><Relationship Id="rId1" Type="http://schemas.openxmlformats.org/officeDocument/2006/relationships/slideLayout" Target="../slideLayouts/slideLayout24.xml"/></Relationships>
</file>

<file path=ppt/slides/_rels/slide41.xml.rels><?xml version="1.0" encoding="UTF-8" standalone="yes"?>
<Relationships xmlns="http://schemas.openxmlformats.org/package/2006/relationships"><Relationship Id="rId3" Type="http://schemas.openxmlformats.org/officeDocument/2006/relationships/hyperlink" Target="https://youtu.be/ktlTxC4QG8g" TargetMode="External"/><Relationship Id="rId2" Type="http://schemas.openxmlformats.org/officeDocument/2006/relationships/notesSlide" Target="../notesSlides/notesSlide32.xml"/><Relationship Id="rId1" Type="http://schemas.openxmlformats.org/officeDocument/2006/relationships/slideLayout" Target="../slideLayouts/slideLayout24.xml"/></Relationships>
</file>

<file path=ppt/slides/_rels/slide42.xml.rels><?xml version="1.0" encoding="UTF-8" standalone="yes"?>
<Relationships xmlns="http://schemas.openxmlformats.org/package/2006/relationships"><Relationship Id="rId3" Type="http://schemas.openxmlformats.org/officeDocument/2006/relationships/hyperlink" Target="https://www.makeuseof.com/use-coveys-quadrants-matrix-time-management/" TargetMode="External"/><Relationship Id="rId2" Type="http://schemas.openxmlformats.org/officeDocument/2006/relationships/notesSlide" Target="../notesSlides/notesSlide33.xml"/><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651EB77-20F7-46E6-B3C4-8AAFCDB63936}"/>
              </a:ext>
            </a:extLst>
          </p:cNvPr>
          <p:cNvSpPr>
            <a:spLocks noGrp="1"/>
          </p:cNvSpPr>
          <p:nvPr>
            <p:ph type="title"/>
          </p:nvPr>
        </p:nvSpPr>
        <p:spPr>
          <a:xfrm>
            <a:off x="290275" y="2320053"/>
            <a:ext cx="4098845" cy="2394823"/>
          </a:xfrm>
        </p:spPr>
        <p:txBody>
          <a:bodyPr>
            <a:noAutofit/>
          </a:bodyPr>
          <a:lstStyle/>
          <a:p>
            <a:pPr>
              <a:defRPr/>
            </a:pPr>
            <a:r>
              <a:rPr lang="en-GB" sz="1800" dirty="0">
                <a:ea typeface="Calibri" panose="020F0502020204030204" pitchFamily="34" charset="0"/>
              </a:rPr>
              <a:t>CertHE Applied Leadership and Management in the Workplace </a:t>
            </a:r>
            <a:br>
              <a:rPr lang="en-GB" sz="1800" b="1" dirty="0">
                <a:ea typeface="Calibri" panose="020F0502020204030204" pitchFamily="34" charset="0"/>
              </a:rPr>
            </a:br>
            <a:br>
              <a:rPr lang="en-GB" altLang="en-US" sz="1800" dirty="0"/>
            </a:br>
            <a:br>
              <a:rPr lang="en-GB" altLang="en-US" sz="1800" dirty="0"/>
            </a:br>
            <a:r>
              <a:rPr lang="en-GB" altLang="en-US" sz="1800" dirty="0"/>
              <a:t>Module: BMSK4016</a:t>
            </a:r>
            <a:br>
              <a:rPr lang="en-GB" altLang="en-US" sz="1800" dirty="0"/>
            </a:br>
            <a:r>
              <a:rPr lang="en-GB" altLang="en-US" sz="1800" dirty="0"/>
              <a:t>Developing </a:t>
            </a:r>
            <a:r>
              <a:rPr lang="en-GB" sz="1800" dirty="0"/>
              <a:t>Professional Practice</a:t>
            </a:r>
            <a:br>
              <a:rPr lang="en-GB" sz="4000" dirty="0"/>
            </a:br>
            <a:br>
              <a:rPr lang="en-GB" sz="1800" dirty="0"/>
            </a:br>
            <a:br>
              <a:rPr lang="en-GB" sz="1800" dirty="0"/>
            </a:br>
            <a:br>
              <a:rPr lang="en-GB" sz="1800" b="1" dirty="0"/>
            </a:br>
            <a:endParaRPr lang="en-GB" altLang="en-US" sz="1800" dirty="0"/>
          </a:p>
        </p:txBody>
      </p:sp>
    </p:spTree>
    <p:extLst>
      <p:ext uri="{BB962C8B-B14F-4D97-AF65-F5344CB8AC3E}">
        <p14:creationId xmlns:p14="http://schemas.microsoft.com/office/powerpoint/2010/main" val="13706002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76A251-236C-958C-C254-0BAB7FD05726}"/>
              </a:ext>
            </a:extLst>
          </p:cNvPr>
          <p:cNvSpPr txBox="1">
            <a:spLocks/>
          </p:cNvSpPr>
          <p:nvPr/>
        </p:nvSpPr>
        <p:spPr>
          <a:xfrm>
            <a:off x="726146" y="2289863"/>
            <a:ext cx="3074134" cy="1796117"/>
          </a:xfrm>
          <a:prstGeom prst="rect">
            <a:avLst/>
          </a:prstGeom>
        </p:spPr>
        <p:txBody>
          <a:bodyPr vert="horz" lIns="68580" tIns="34290" rIns="68580" bIns="34290" rtlCol="0" anchor="b">
            <a:noAutofit/>
          </a:bodyPr>
          <a:lstStyle>
            <a:lvl1pPr algn="ctr" defTabSz="685800" rtl="0" eaLnBrk="1" latinLnBrk="0" hangingPunct="1">
              <a:lnSpc>
                <a:spcPct val="90000"/>
              </a:lnSpc>
              <a:spcBef>
                <a:spcPct val="0"/>
              </a:spcBef>
              <a:buNone/>
              <a:defRPr sz="4500" kern="1200">
                <a:solidFill>
                  <a:schemeClr val="tx1"/>
                </a:solidFill>
                <a:latin typeface="+mj-lt"/>
                <a:ea typeface="+mj-ea"/>
                <a:cs typeface="+mj-cs"/>
              </a:defRPr>
            </a:lvl1pPr>
          </a:lstStyle>
          <a:p>
            <a:pPr algn="l">
              <a:defRPr/>
            </a:pPr>
            <a:r>
              <a:rPr lang="en-GB" sz="1350" dirty="0">
                <a:solidFill>
                  <a:schemeClr val="bg1"/>
                </a:solidFill>
                <a:ea typeface="Calibri" panose="020F0502020204030204" pitchFamily="34" charset="0"/>
              </a:rPr>
              <a:t>CertHE Applied Leadership and Management in the Workplace </a:t>
            </a:r>
            <a:br>
              <a:rPr lang="en-GB" sz="1350" b="1" dirty="0">
                <a:solidFill>
                  <a:schemeClr val="bg1"/>
                </a:solidFill>
                <a:ea typeface="Calibri" panose="020F0502020204030204" pitchFamily="34" charset="0"/>
              </a:rPr>
            </a:br>
            <a:br>
              <a:rPr lang="en-GB" altLang="en-US" sz="1350" dirty="0">
                <a:solidFill>
                  <a:schemeClr val="bg1"/>
                </a:solidFill>
              </a:rPr>
            </a:br>
            <a:br>
              <a:rPr lang="en-GB" altLang="en-US" sz="1350" dirty="0">
                <a:solidFill>
                  <a:schemeClr val="bg1"/>
                </a:solidFill>
              </a:rPr>
            </a:br>
            <a:r>
              <a:rPr lang="en-GB" altLang="en-US" sz="1350" dirty="0">
                <a:solidFill>
                  <a:schemeClr val="bg1"/>
                </a:solidFill>
              </a:rPr>
              <a:t>Blended Session 7</a:t>
            </a:r>
            <a:br>
              <a:rPr lang="en-GB" sz="3000" dirty="0">
                <a:solidFill>
                  <a:schemeClr val="bg1"/>
                </a:solidFill>
              </a:rPr>
            </a:br>
            <a:br>
              <a:rPr lang="en-GB" sz="1350" dirty="0">
                <a:solidFill>
                  <a:schemeClr val="bg1"/>
                </a:solidFill>
              </a:rPr>
            </a:br>
            <a:br>
              <a:rPr lang="en-GB" sz="1350" dirty="0">
                <a:solidFill>
                  <a:schemeClr val="bg1"/>
                </a:solidFill>
              </a:rPr>
            </a:br>
            <a:br>
              <a:rPr lang="en-GB" sz="1350" b="1" dirty="0">
                <a:solidFill>
                  <a:schemeClr val="bg1"/>
                </a:solidFill>
              </a:rPr>
            </a:br>
            <a:endParaRPr lang="en-GB" altLang="en-US" sz="1350" dirty="0">
              <a:solidFill>
                <a:schemeClr val="bg1"/>
              </a:solidFill>
            </a:endParaRPr>
          </a:p>
        </p:txBody>
      </p:sp>
    </p:spTree>
    <p:extLst>
      <p:ext uri="{BB962C8B-B14F-4D97-AF65-F5344CB8AC3E}">
        <p14:creationId xmlns:p14="http://schemas.microsoft.com/office/powerpoint/2010/main" val="10890387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9D7A7960-5308-30AA-078C-172A7AC08D06}"/>
              </a:ext>
            </a:extLst>
          </p:cNvPr>
          <p:cNvSpPr/>
          <p:nvPr/>
        </p:nvSpPr>
        <p:spPr>
          <a:xfrm>
            <a:off x="395536" y="260648"/>
            <a:ext cx="4104456" cy="623293"/>
          </a:xfrm>
          <a:prstGeom prst="roundRect">
            <a:avLst/>
          </a:pr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dirty="0"/>
          </a:p>
        </p:txBody>
      </p:sp>
      <p:sp>
        <p:nvSpPr>
          <p:cNvPr id="2" name="Title 1"/>
          <p:cNvSpPr>
            <a:spLocks noGrp="1"/>
          </p:cNvSpPr>
          <p:nvPr>
            <p:ph type="title"/>
          </p:nvPr>
        </p:nvSpPr>
        <p:spPr>
          <a:xfrm>
            <a:off x="395536" y="260648"/>
            <a:ext cx="7886700" cy="1325563"/>
          </a:xfrm>
        </p:spPr>
        <p:txBody>
          <a:bodyPr/>
          <a:lstStyle/>
          <a:p>
            <a:r>
              <a:rPr lang="en-GB" altLang="en-US" sz="4000" dirty="0">
                <a:effectLst>
                  <a:outerShdw blurRad="38100" dist="38100" dir="2700000" algn="tl">
                    <a:srgbClr val="000000">
                      <a:alpha val="43137"/>
                    </a:srgbClr>
                  </a:outerShdw>
                </a:effectLst>
                <a:latin typeface="+mn-lt"/>
                <a:cs typeface="Calibri" panose="020F0502020204030204" pitchFamily="34" charset="0"/>
              </a:rPr>
              <a:t>Today’s Session</a:t>
            </a:r>
            <a:endParaRPr lang="en-GB" sz="4000" dirty="0">
              <a:latin typeface="+mn-lt"/>
              <a:cs typeface="Calibri" panose="020F0502020204030204" pitchFamily="34" charset="0"/>
            </a:endParaRPr>
          </a:p>
        </p:txBody>
      </p:sp>
      <p:sp>
        <p:nvSpPr>
          <p:cNvPr id="3" name="Content Placeholder 2"/>
          <p:cNvSpPr>
            <a:spLocks noGrp="1"/>
          </p:cNvSpPr>
          <p:nvPr>
            <p:ph idx="1"/>
          </p:nvPr>
        </p:nvSpPr>
        <p:spPr>
          <a:xfrm>
            <a:off x="495772" y="1286570"/>
            <a:ext cx="7632848" cy="3654598"/>
          </a:xfrm>
        </p:spPr>
        <p:txBody>
          <a:bodyPr/>
          <a:lstStyle/>
          <a:p>
            <a:pPr marL="0" indent="0">
              <a:buNone/>
            </a:pPr>
            <a:r>
              <a:rPr lang="en-GB" sz="2800" b="1" dirty="0">
                <a:solidFill>
                  <a:srgbClr val="2A2B2C"/>
                </a:solidFill>
                <a:cs typeface="Calibri" panose="020F0502020204030204" pitchFamily="34" charset="0"/>
              </a:rPr>
              <a:t>In today’s session we are going to look at:</a:t>
            </a:r>
          </a:p>
          <a:p>
            <a:pPr marL="0" indent="0">
              <a:buNone/>
            </a:pPr>
            <a:endParaRPr lang="en-GB" sz="2800" b="1" dirty="0">
              <a:solidFill>
                <a:srgbClr val="2A2B2C"/>
              </a:solidFill>
              <a:cs typeface="Calibri" panose="020F0502020204030204" pitchFamily="34" charset="0"/>
            </a:endParaRPr>
          </a:p>
          <a:p>
            <a:pPr lvl="1"/>
            <a:r>
              <a:rPr lang="en-GB" sz="3600" b="1" dirty="0">
                <a:solidFill>
                  <a:srgbClr val="2A2B2C"/>
                </a:solidFill>
                <a:cs typeface="Calibri" panose="020F0502020204030204" pitchFamily="34" charset="0"/>
              </a:rPr>
              <a:t>Stress Management</a:t>
            </a:r>
          </a:p>
          <a:p>
            <a:pPr lvl="1"/>
            <a:endParaRPr lang="en-GB" sz="3600" b="1" dirty="0">
              <a:solidFill>
                <a:srgbClr val="2A2B2C"/>
              </a:solidFill>
              <a:cs typeface="Calibri" panose="020F0502020204030204" pitchFamily="34" charset="0"/>
            </a:endParaRPr>
          </a:p>
          <a:p>
            <a:pPr lvl="1"/>
            <a:r>
              <a:rPr lang="en-GB" sz="3600" b="1" dirty="0">
                <a:solidFill>
                  <a:srgbClr val="2A2B2C"/>
                </a:solidFill>
                <a:cs typeface="Calibri" panose="020F0502020204030204" pitchFamily="34" charset="0"/>
              </a:rPr>
              <a:t>Resilience</a:t>
            </a:r>
          </a:p>
          <a:p>
            <a:pPr lvl="1"/>
            <a:endParaRPr lang="en-GB" sz="3600" b="1" dirty="0">
              <a:solidFill>
                <a:srgbClr val="2A2B2C"/>
              </a:solidFill>
              <a:cs typeface="Calibri" panose="020F0502020204030204" pitchFamily="34" charset="0"/>
            </a:endParaRPr>
          </a:p>
          <a:p>
            <a:pPr lvl="1"/>
            <a:r>
              <a:rPr lang="en-GB" sz="3600" b="1" dirty="0">
                <a:solidFill>
                  <a:srgbClr val="2A2B2C"/>
                </a:solidFill>
                <a:cs typeface="Calibri" panose="020F0502020204030204" pitchFamily="34" charset="0"/>
              </a:rPr>
              <a:t>Time Management</a:t>
            </a:r>
            <a:endParaRPr lang="en-GB" sz="3600" b="1" dirty="0">
              <a:cs typeface="Calibri" panose="020F0502020204030204" pitchFamily="34" charset="0"/>
            </a:endParaRPr>
          </a:p>
          <a:p>
            <a:pPr marL="0" indent="0">
              <a:buNone/>
            </a:pPr>
            <a:endParaRPr lang="en-GB" sz="2800" dirty="0">
              <a:latin typeface="Calibri" panose="020F0502020204030204" pitchFamily="34" charset="0"/>
              <a:cs typeface="Calibri" panose="020F0502020204030204" pitchFamily="34" charset="0"/>
            </a:endParaRPr>
          </a:p>
        </p:txBody>
      </p:sp>
      <p:pic>
        <p:nvPicPr>
          <p:cNvPr id="5" name="Picture 4">
            <a:extLst>
              <a:ext uri="{FF2B5EF4-FFF2-40B4-BE49-F238E27FC236}">
                <a16:creationId xmlns:a16="http://schemas.microsoft.com/office/drawing/2014/main" id="{1F1380F5-2E33-3313-B04F-AC6A9D09DCDE}"/>
              </a:ext>
            </a:extLst>
          </p:cNvPr>
          <p:cNvPicPr>
            <a:picLocks noChangeAspect="1"/>
          </p:cNvPicPr>
          <p:nvPr/>
        </p:nvPicPr>
        <p:blipFill>
          <a:blip r:embed="rId3"/>
          <a:stretch>
            <a:fillRect/>
          </a:stretch>
        </p:blipFill>
        <p:spPr>
          <a:xfrm>
            <a:off x="5781675" y="1988840"/>
            <a:ext cx="2387649" cy="3581474"/>
          </a:xfrm>
          <a:prstGeom prst="rect">
            <a:avLst/>
          </a:prstGeom>
          <a:effectLst>
            <a:softEdge rad="88900"/>
          </a:effectLst>
        </p:spPr>
      </p:pic>
    </p:spTree>
    <p:extLst>
      <p:ext uri="{BB962C8B-B14F-4D97-AF65-F5344CB8AC3E}">
        <p14:creationId xmlns:p14="http://schemas.microsoft.com/office/powerpoint/2010/main" val="14841659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BCE040DC-F504-65B3-A769-A85921421031}"/>
              </a:ext>
            </a:extLst>
          </p:cNvPr>
          <p:cNvSpPr/>
          <p:nvPr/>
        </p:nvSpPr>
        <p:spPr>
          <a:xfrm>
            <a:off x="539552" y="260648"/>
            <a:ext cx="4248472" cy="864096"/>
          </a:xfrm>
          <a:prstGeom prst="roundRect">
            <a:avLst/>
          </a:prstGeom>
          <a:solidFill>
            <a:schemeClr val="accent1">
              <a:lumMod val="20000"/>
              <a:lumOff val="80000"/>
            </a:schemeClr>
          </a:solidFill>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2AB766EB-C164-A469-2888-26715F332EAA}"/>
              </a:ext>
            </a:extLst>
          </p:cNvPr>
          <p:cNvSpPr>
            <a:spLocks noGrp="1"/>
          </p:cNvSpPr>
          <p:nvPr>
            <p:ph type="title"/>
          </p:nvPr>
        </p:nvSpPr>
        <p:spPr/>
        <p:txBody>
          <a:bodyPr/>
          <a:lstStyle/>
          <a:p>
            <a:r>
              <a:rPr lang="en-GB" sz="4000" b="1" dirty="0">
                <a:latin typeface="Calibri" panose="020F0502020204030204" pitchFamily="34" charset="0"/>
                <a:cs typeface="Calibri" panose="020F0502020204030204" pitchFamily="34" charset="0"/>
              </a:rPr>
              <a:t>Self-Management</a:t>
            </a:r>
          </a:p>
        </p:txBody>
      </p:sp>
      <p:sp>
        <p:nvSpPr>
          <p:cNvPr id="3" name="Content Placeholder 2">
            <a:extLst>
              <a:ext uri="{FF2B5EF4-FFF2-40B4-BE49-F238E27FC236}">
                <a16:creationId xmlns:a16="http://schemas.microsoft.com/office/drawing/2014/main" id="{F37ADDE4-F0AA-42F2-3949-353558BA0E4C}"/>
              </a:ext>
            </a:extLst>
          </p:cNvPr>
          <p:cNvSpPr>
            <a:spLocks noGrp="1"/>
          </p:cNvSpPr>
          <p:nvPr>
            <p:ph idx="1"/>
          </p:nvPr>
        </p:nvSpPr>
        <p:spPr>
          <a:xfrm>
            <a:off x="539552" y="1844824"/>
            <a:ext cx="7886700" cy="4351338"/>
          </a:xfrm>
        </p:spPr>
        <p:txBody>
          <a:bodyPr/>
          <a:lstStyle/>
          <a:p>
            <a:pPr marL="0" indent="0">
              <a:buNone/>
            </a:pPr>
            <a:r>
              <a:rPr lang="en-GB" sz="2800" b="0" i="0" dirty="0">
                <a:solidFill>
                  <a:srgbClr val="2A2B2C"/>
                </a:solidFill>
                <a:effectLst/>
                <a:latin typeface="Calibri" panose="020F0502020204030204" pitchFamily="34" charset="0"/>
                <a:cs typeface="Calibri" panose="020F0502020204030204" pitchFamily="34" charset="0"/>
              </a:rPr>
              <a:t>Self-management is the ability to regulate </a:t>
            </a:r>
            <a:r>
              <a:rPr lang="en-GB" sz="2800" dirty="0">
                <a:solidFill>
                  <a:srgbClr val="2A2B2C"/>
                </a:solidFill>
                <a:latin typeface="Calibri" panose="020F0502020204030204" pitchFamily="34" charset="0"/>
                <a:cs typeface="Calibri" panose="020F0502020204030204" pitchFamily="34" charset="0"/>
              </a:rPr>
              <a:t>your</a:t>
            </a:r>
            <a:r>
              <a:rPr lang="en-GB" sz="2800" b="0" i="0" dirty="0">
                <a:solidFill>
                  <a:srgbClr val="2A2B2C"/>
                </a:solidFill>
                <a:effectLst/>
                <a:latin typeface="Calibri" panose="020F0502020204030204" pitchFamily="34" charset="0"/>
                <a:cs typeface="Calibri" panose="020F0502020204030204" pitchFamily="34" charset="0"/>
              </a:rPr>
              <a:t> behaviours, thoughts, and emotions in a way that better serves you and your work.</a:t>
            </a:r>
          </a:p>
          <a:p>
            <a:pPr marL="0" indent="0" algn="r">
              <a:buNone/>
            </a:pPr>
            <a:r>
              <a:rPr lang="en-GB" sz="2800" b="1" dirty="0">
                <a:solidFill>
                  <a:srgbClr val="2A2B2C"/>
                </a:solidFill>
                <a:latin typeface="Calibri" panose="020F0502020204030204" pitchFamily="34" charset="0"/>
                <a:cs typeface="Calibri" panose="020F0502020204030204" pitchFamily="34" charset="0"/>
              </a:rPr>
              <a:t>(Raeburn, 2023) </a:t>
            </a:r>
          </a:p>
          <a:p>
            <a:endParaRPr lang="en-GB" sz="2800" dirty="0">
              <a:latin typeface="Calibri" panose="020F0502020204030204" pitchFamily="34" charset="0"/>
              <a:cs typeface="Calibri" panose="020F0502020204030204" pitchFamily="34" charset="0"/>
            </a:endParaRPr>
          </a:p>
          <a:p>
            <a:pPr marL="0" indent="0">
              <a:buNone/>
            </a:pPr>
            <a:endParaRPr lang="en-GB" sz="2800" dirty="0">
              <a:latin typeface="Calibri" panose="020F0502020204030204" pitchFamily="34" charset="0"/>
              <a:cs typeface="Calibri" panose="020F0502020204030204" pitchFamily="34" charset="0"/>
            </a:endParaRPr>
          </a:p>
          <a:p>
            <a:pPr marL="0" indent="0">
              <a:buNone/>
            </a:pPr>
            <a:r>
              <a:rPr lang="en-GB" sz="2800" dirty="0">
                <a:latin typeface="Calibri" panose="020F0502020204030204" pitchFamily="34" charset="0"/>
                <a:cs typeface="Calibri" panose="020F0502020204030204" pitchFamily="34" charset="0"/>
              </a:rPr>
              <a:t>This includes motivating yourself, and setting and working towards personal and academic goals</a:t>
            </a:r>
            <a:endParaRPr lang="en-GB" sz="2800" b="0" i="0" dirty="0">
              <a:solidFill>
                <a:srgbClr val="2A2B2C"/>
              </a:solidFill>
              <a:effectLst/>
              <a:latin typeface="Calibri" panose="020F0502020204030204" pitchFamily="34" charset="0"/>
              <a:cs typeface="Calibri" panose="020F0502020204030204" pitchFamily="34" charset="0"/>
            </a:endParaRPr>
          </a:p>
          <a:p>
            <a:pPr marL="0" indent="0">
              <a:buNone/>
            </a:pPr>
            <a:endParaRPr lang="en-GB" dirty="0">
              <a:solidFill>
                <a:srgbClr val="2A2B2C"/>
              </a:solidFill>
              <a:latin typeface="gordita"/>
            </a:endParaRPr>
          </a:p>
        </p:txBody>
      </p:sp>
    </p:spTree>
    <p:extLst>
      <p:ext uri="{BB962C8B-B14F-4D97-AF65-F5344CB8AC3E}">
        <p14:creationId xmlns:p14="http://schemas.microsoft.com/office/powerpoint/2010/main" val="18485757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BCE040DC-F504-65B3-A769-A85921421031}"/>
              </a:ext>
            </a:extLst>
          </p:cNvPr>
          <p:cNvSpPr/>
          <p:nvPr/>
        </p:nvSpPr>
        <p:spPr>
          <a:xfrm>
            <a:off x="539552" y="260648"/>
            <a:ext cx="4248472" cy="864096"/>
          </a:xfrm>
          <a:prstGeom prst="roundRect">
            <a:avLst/>
          </a:prstGeom>
          <a:solidFill>
            <a:schemeClr val="accent1">
              <a:lumMod val="20000"/>
              <a:lumOff val="80000"/>
            </a:schemeClr>
          </a:solidFill>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2AB766EB-C164-A469-2888-26715F332EAA}"/>
              </a:ext>
            </a:extLst>
          </p:cNvPr>
          <p:cNvSpPr>
            <a:spLocks noGrp="1"/>
          </p:cNvSpPr>
          <p:nvPr>
            <p:ph type="title"/>
          </p:nvPr>
        </p:nvSpPr>
        <p:spPr/>
        <p:txBody>
          <a:bodyPr/>
          <a:lstStyle/>
          <a:p>
            <a:r>
              <a:rPr lang="en-GB" sz="4000" b="1" dirty="0">
                <a:latin typeface="Calibri" panose="020F0502020204030204" pitchFamily="34" charset="0"/>
                <a:cs typeface="Calibri" panose="020F0502020204030204" pitchFamily="34" charset="0"/>
              </a:rPr>
              <a:t>Self-Management</a:t>
            </a:r>
          </a:p>
        </p:txBody>
      </p:sp>
      <p:sp>
        <p:nvSpPr>
          <p:cNvPr id="3" name="Content Placeholder 2">
            <a:extLst>
              <a:ext uri="{FF2B5EF4-FFF2-40B4-BE49-F238E27FC236}">
                <a16:creationId xmlns:a16="http://schemas.microsoft.com/office/drawing/2014/main" id="{F37ADDE4-F0AA-42F2-3949-353558BA0E4C}"/>
              </a:ext>
            </a:extLst>
          </p:cNvPr>
          <p:cNvSpPr>
            <a:spLocks noGrp="1"/>
          </p:cNvSpPr>
          <p:nvPr>
            <p:ph idx="1"/>
          </p:nvPr>
        </p:nvSpPr>
        <p:spPr>
          <a:xfrm>
            <a:off x="395536" y="1484784"/>
            <a:ext cx="8496944" cy="4351338"/>
          </a:xfrm>
        </p:spPr>
        <p:txBody>
          <a:bodyPr/>
          <a:lstStyle/>
          <a:p>
            <a:pPr marL="0" indent="0">
              <a:buNone/>
            </a:pPr>
            <a:r>
              <a:rPr lang="en-US" sz="2400" b="1" dirty="0">
                <a:solidFill>
                  <a:srgbClr val="2A2B2C"/>
                </a:solidFill>
              </a:rPr>
              <a:t>How can self-management skills benefit my career?</a:t>
            </a:r>
          </a:p>
          <a:p>
            <a:pPr marL="0" indent="0">
              <a:buNone/>
            </a:pPr>
            <a:endParaRPr lang="en-US" sz="2400" dirty="0">
              <a:solidFill>
                <a:srgbClr val="2A2B2C"/>
              </a:solidFill>
            </a:endParaRPr>
          </a:p>
          <a:p>
            <a:pPr marL="0" indent="0">
              <a:buNone/>
            </a:pPr>
            <a:r>
              <a:rPr lang="en-US" sz="2400" dirty="0">
                <a:solidFill>
                  <a:srgbClr val="2A2B2C"/>
                </a:solidFill>
              </a:rPr>
              <a:t>It enhances your productivity, time management, and adaptability, making you a valuable asset to any organization.</a:t>
            </a:r>
          </a:p>
          <a:p>
            <a:pPr marL="0" indent="0">
              <a:buNone/>
            </a:pPr>
            <a:endParaRPr lang="en-US" sz="2400" dirty="0">
              <a:solidFill>
                <a:srgbClr val="2A2B2C"/>
              </a:solidFill>
            </a:endParaRPr>
          </a:p>
          <a:p>
            <a:pPr marL="0" indent="0">
              <a:buNone/>
            </a:pPr>
            <a:r>
              <a:rPr lang="en-US" sz="2400" b="1" dirty="0">
                <a:solidFill>
                  <a:srgbClr val="2A2B2C"/>
                </a:solidFill>
              </a:rPr>
              <a:t>What are some common challenges in self-management?</a:t>
            </a:r>
          </a:p>
          <a:p>
            <a:pPr marL="0" indent="0">
              <a:buNone/>
            </a:pPr>
            <a:endParaRPr lang="en-US" sz="2400" dirty="0">
              <a:solidFill>
                <a:srgbClr val="2A2B2C"/>
              </a:solidFill>
            </a:endParaRPr>
          </a:p>
          <a:p>
            <a:pPr marL="0" indent="0">
              <a:buNone/>
            </a:pPr>
            <a:r>
              <a:rPr lang="en-US" sz="2400" dirty="0">
                <a:solidFill>
                  <a:srgbClr val="2A2B2C"/>
                </a:solidFill>
              </a:rPr>
              <a:t>Common challenges include procrastination, difficulty prioritizing tasks, and managing stress. Developing these skills can help overcome these challenges.</a:t>
            </a:r>
            <a:endParaRPr lang="en-GB" sz="2400" dirty="0">
              <a:solidFill>
                <a:srgbClr val="2A2B2C"/>
              </a:solidFill>
            </a:endParaRPr>
          </a:p>
        </p:txBody>
      </p:sp>
    </p:spTree>
    <p:extLst>
      <p:ext uri="{BB962C8B-B14F-4D97-AF65-F5344CB8AC3E}">
        <p14:creationId xmlns:p14="http://schemas.microsoft.com/office/powerpoint/2010/main" val="2993263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AF576A7-D0A6-CB0B-AA3F-3CD3518875C8}"/>
              </a:ext>
            </a:extLst>
          </p:cNvPr>
          <p:cNvSpPr/>
          <p:nvPr/>
        </p:nvSpPr>
        <p:spPr>
          <a:xfrm>
            <a:off x="139144" y="1084353"/>
            <a:ext cx="8924384" cy="4373981"/>
          </a:xfrm>
          <a:prstGeom prst="rect">
            <a:avLst/>
          </a:prstGeom>
          <a:noFill/>
          <a:ln w="38100">
            <a:solidFill>
              <a:srgbClr val="0070C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Rectangle: Rounded Corners 1">
            <a:extLst>
              <a:ext uri="{FF2B5EF4-FFF2-40B4-BE49-F238E27FC236}">
                <a16:creationId xmlns:a16="http://schemas.microsoft.com/office/drawing/2014/main" id="{7A4A5606-71E7-874F-F06F-00A0C57D6895}"/>
              </a:ext>
            </a:extLst>
          </p:cNvPr>
          <p:cNvSpPr/>
          <p:nvPr/>
        </p:nvSpPr>
        <p:spPr>
          <a:xfrm>
            <a:off x="128520" y="95693"/>
            <a:ext cx="7776864" cy="864096"/>
          </a:xfrm>
          <a:prstGeom prst="roundRect">
            <a:avLst/>
          </a:prstGeom>
          <a:solidFill>
            <a:schemeClr val="accent1">
              <a:lumMod val="20000"/>
              <a:lumOff val="80000"/>
            </a:schemeClr>
          </a:solidFill>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dirty="0"/>
          </a:p>
        </p:txBody>
      </p:sp>
      <p:sp>
        <p:nvSpPr>
          <p:cNvPr id="10" name="Title 9">
            <a:extLst>
              <a:ext uri="{FF2B5EF4-FFF2-40B4-BE49-F238E27FC236}">
                <a16:creationId xmlns:a16="http://schemas.microsoft.com/office/drawing/2014/main" id="{1B8C4C10-38F5-F820-0344-CFA295907729}"/>
              </a:ext>
            </a:extLst>
          </p:cNvPr>
          <p:cNvSpPr>
            <a:spLocks noGrp="1"/>
          </p:cNvSpPr>
          <p:nvPr>
            <p:ph type="title"/>
          </p:nvPr>
        </p:nvSpPr>
        <p:spPr>
          <a:xfrm>
            <a:off x="139144" y="253065"/>
            <a:ext cx="7886700" cy="549352"/>
          </a:xfrm>
        </p:spPr>
        <p:txBody>
          <a:bodyPr/>
          <a:lstStyle/>
          <a:p>
            <a:r>
              <a:rPr lang="en-GB" sz="4000" b="1" dirty="0">
                <a:latin typeface="+mn-lt"/>
                <a:cs typeface="Calibri" panose="020F0502020204030204" pitchFamily="34" charset="0"/>
              </a:rPr>
              <a:t>Key areas of Self-Management</a:t>
            </a:r>
          </a:p>
        </p:txBody>
      </p:sp>
      <p:graphicFrame>
        <p:nvGraphicFramePr>
          <p:cNvPr id="3" name="Table 2">
            <a:extLst>
              <a:ext uri="{FF2B5EF4-FFF2-40B4-BE49-F238E27FC236}">
                <a16:creationId xmlns:a16="http://schemas.microsoft.com/office/drawing/2014/main" id="{C490C42C-85F2-B9A0-0A86-1CEEFBD1C296}"/>
              </a:ext>
            </a:extLst>
          </p:cNvPr>
          <p:cNvGraphicFramePr>
            <a:graphicFrameLocks noGrp="1"/>
          </p:cNvGraphicFramePr>
          <p:nvPr>
            <p:extLst>
              <p:ext uri="{D42A27DB-BD31-4B8C-83A1-F6EECF244321}">
                <p14:modId xmlns:p14="http://schemas.microsoft.com/office/powerpoint/2010/main" val="2858404276"/>
              </p:ext>
            </p:extLst>
          </p:nvPr>
        </p:nvGraphicFramePr>
        <p:xfrm>
          <a:off x="139144" y="1084353"/>
          <a:ext cx="8897352" cy="4320984"/>
        </p:xfrm>
        <a:graphic>
          <a:graphicData uri="http://schemas.openxmlformats.org/drawingml/2006/table">
            <a:tbl>
              <a:tblPr firstRow="1" bandRow="1">
                <a:tableStyleId>{21E4AEA4-8DFA-4A89-87EB-49C32662AFE0}</a:tableStyleId>
              </a:tblPr>
              <a:tblGrid>
                <a:gridCol w="3311235">
                  <a:extLst>
                    <a:ext uri="{9D8B030D-6E8A-4147-A177-3AD203B41FA5}">
                      <a16:colId xmlns:a16="http://schemas.microsoft.com/office/drawing/2014/main" val="2544470047"/>
                    </a:ext>
                  </a:extLst>
                </a:gridCol>
                <a:gridCol w="5586117">
                  <a:extLst>
                    <a:ext uri="{9D8B030D-6E8A-4147-A177-3AD203B41FA5}">
                      <a16:colId xmlns:a16="http://schemas.microsoft.com/office/drawing/2014/main" val="4200141727"/>
                    </a:ext>
                  </a:extLst>
                </a:gridCol>
              </a:tblGrid>
              <a:tr h="540123">
                <a:tc>
                  <a:txBody>
                    <a:bodyPr/>
                    <a:lstStyle/>
                    <a:p>
                      <a:r>
                        <a:rPr lang="en-GB" sz="2200" b="1" dirty="0">
                          <a:solidFill>
                            <a:schemeClr val="tx1"/>
                          </a:solidFill>
                        </a:rPr>
                        <a:t>Accountability</a:t>
                      </a:r>
                    </a:p>
                  </a:txBody>
                  <a:tcPr>
                    <a:solidFill>
                      <a:schemeClr val="accent6">
                        <a:lumMod val="40000"/>
                        <a:lumOff val="60000"/>
                        <a:alpha val="48000"/>
                      </a:schemeClr>
                    </a:solidFill>
                  </a:tcPr>
                </a:tc>
                <a:tc>
                  <a:txBody>
                    <a:bodyPr/>
                    <a:lstStyle/>
                    <a:p>
                      <a:r>
                        <a:rPr lang="en-GB" sz="1800" b="0" dirty="0">
                          <a:solidFill>
                            <a:schemeClr val="tx1"/>
                          </a:solidFill>
                        </a:rPr>
                        <a:t>Ability to take ownership of your thoughts and actions</a:t>
                      </a:r>
                    </a:p>
                  </a:txBody>
                  <a:tcPr>
                    <a:solidFill>
                      <a:schemeClr val="accent6">
                        <a:lumMod val="20000"/>
                        <a:lumOff val="80000"/>
                        <a:alpha val="8000"/>
                      </a:schemeClr>
                    </a:solidFill>
                  </a:tcPr>
                </a:tc>
                <a:extLst>
                  <a:ext uri="{0D108BD9-81ED-4DB2-BD59-A6C34878D82A}">
                    <a16:rowId xmlns:a16="http://schemas.microsoft.com/office/drawing/2014/main" val="2192837768"/>
                  </a:ext>
                </a:extLst>
              </a:tr>
              <a:tr h="540123">
                <a:tc>
                  <a:txBody>
                    <a:bodyPr/>
                    <a:lstStyle/>
                    <a:p>
                      <a:r>
                        <a:rPr lang="en-GB" sz="2200" b="1" dirty="0">
                          <a:solidFill>
                            <a:schemeClr val="tx1"/>
                          </a:solidFill>
                        </a:rPr>
                        <a:t>Time Management</a:t>
                      </a:r>
                    </a:p>
                  </a:txBody>
                  <a:tcPr>
                    <a:solidFill>
                      <a:schemeClr val="accent6">
                        <a:lumMod val="40000"/>
                        <a:lumOff val="60000"/>
                        <a:alpha val="48000"/>
                      </a:schemeClr>
                    </a:solidFill>
                  </a:tcPr>
                </a:tc>
                <a:tc>
                  <a:txBody>
                    <a:bodyPr/>
                    <a:lstStyle/>
                    <a:p>
                      <a:r>
                        <a:rPr lang="en-GB" sz="1800" b="0" dirty="0">
                          <a:solidFill>
                            <a:schemeClr val="tx1"/>
                          </a:solidFill>
                        </a:rPr>
                        <a:t>Ability to control how you use your time</a:t>
                      </a:r>
                    </a:p>
                  </a:txBody>
                  <a:tcPr>
                    <a:solidFill>
                      <a:schemeClr val="accent6">
                        <a:lumMod val="20000"/>
                        <a:lumOff val="80000"/>
                        <a:alpha val="8000"/>
                      </a:schemeClr>
                    </a:solidFill>
                  </a:tcPr>
                </a:tc>
                <a:extLst>
                  <a:ext uri="{0D108BD9-81ED-4DB2-BD59-A6C34878D82A}">
                    <a16:rowId xmlns:a16="http://schemas.microsoft.com/office/drawing/2014/main" val="4167567695"/>
                  </a:ext>
                </a:extLst>
              </a:tr>
              <a:tr h="540123">
                <a:tc>
                  <a:txBody>
                    <a:bodyPr/>
                    <a:lstStyle/>
                    <a:p>
                      <a:r>
                        <a:rPr lang="en-GB" sz="2200" b="1" dirty="0">
                          <a:solidFill>
                            <a:schemeClr val="tx1"/>
                          </a:solidFill>
                        </a:rPr>
                        <a:t>Self-Motivation</a:t>
                      </a:r>
                    </a:p>
                  </a:txBody>
                  <a:tcPr>
                    <a:solidFill>
                      <a:schemeClr val="accent6">
                        <a:lumMod val="40000"/>
                        <a:lumOff val="60000"/>
                        <a:alpha val="48000"/>
                      </a:schemeClr>
                    </a:solidFill>
                  </a:tcPr>
                </a:tc>
                <a:tc>
                  <a:txBody>
                    <a:bodyPr/>
                    <a:lstStyle/>
                    <a:p>
                      <a:r>
                        <a:rPr lang="en-GB" sz="1800" b="0" dirty="0">
                          <a:solidFill>
                            <a:schemeClr val="tx1"/>
                          </a:solidFill>
                        </a:rPr>
                        <a:t>Ability to stay motivate to achieve tasks</a:t>
                      </a:r>
                    </a:p>
                  </a:txBody>
                  <a:tcPr>
                    <a:solidFill>
                      <a:schemeClr val="accent6">
                        <a:lumMod val="20000"/>
                        <a:lumOff val="80000"/>
                        <a:alpha val="8000"/>
                      </a:schemeClr>
                    </a:solidFill>
                  </a:tcPr>
                </a:tc>
                <a:extLst>
                  <a:ext uri="{0D108BD9-81ED-4DB2-BD59-A6C34878D82A}">
                    <a16:rowId xmlns:a16="http://schemas.microsoft.com/office/drawing/2014/main" val="2101357692"/>
                  </a:ext>
                </a:extLst>
              </a:tr>
              <a:tr h="540123">
                <a:tc>
                  <a:txBody>
                    <a:bodyPr/>
                    <a:lstStyle/>
                    <a:p>
                      <a:r>
                        <a:rPr lang="en-GB" sz="2200" b="1" dirty="0">
                          <a:solidFill>
                            <a:schemeClr val="tx1"/>
                          </a:solidFill>
                        </a:rPr>
                        <a:t>Stress Management</a:t>
                      </a:r>
                    </a:p>
                  </a:txBody>
                  <a:tcPr>
                    <a:solidFill>
                      <a:schemeClr val="accent6">
                        <a:lumMod val="40000"/>
                        <a:lumOff val="60000"/>
                        <a:alpha val="48000"/>
                      </a:schemeClr>
                    </a:solidFill>
                  </a:tcPr>
                </a:tc>
                <a:tc>
                  <a:txBody>
                    <a:bodyPr/>
                    <a:lstStyle/>
                    <a:p>
                      <a:r>
                        <a:rPr lang="en-GB" sz="1800" b="0" dirty="0">
                          <a:solidFill>
                            <a:schemeClr val="tx1"/>
                          </a:solidFill>
                        </a:rPr>
                        <a:t>Ability to stay focused and approach work clearly</a:t>
                      </a:r>
                    </a:p>
                  </a:txBody>
                  <a:tcPr>
                    <a:solidFill>
                      <a:schemeClr val="accent6">
                        <a:lumMod val="20000"/>
                        <a:lumOff val="80000"/>
                        <a:alpha val="8000"/>
                      </a:schemeClr>
                    </a:solidFill>
                  </a:tcPr>
                </a:tc>
                <a:extLst>
                  <a:ext uri="{0D108BD9-81ED-4DB2-BD59-A6C34878D82A}">
                    <a16:rowId xmlns:a16="http://schemas.microsoft.com/office/drawing/2014/main" val="860310659"/>
                  </a:ext>
                </a:extLst>
              </a:tr>
              <a:tr h="540123">
                <a:tc>
                  <a:txBody>
                    <a:bodyPr/>
                    <a:lstStyle/>
                    <a:p>
                      <a:r>
                        <a:rPr lang="en-GB" sz="2200" b="1" dirty="0">
                          <a:solidFill>
                            <a:schemeClr val="tx1"/>
                          </a:solidFill>
                        </a:rPr>
                        <a:t>Adaptability</a:t>
                      </a:r>
                    </a:p>
                  </a:txBody>
                  <a:tcPr>
                    <a:solidFill>
                      <a:schemeClr val="accent6">
                        <a:lumMod val="40000"/>
                        <a:lumOff val="60000"/>
                        <a:alpha val="48000"/>
                      </a:schemeClr>
                    </a:solidFill>
                  </a:tcPr>
                </a:tc>
                <a:tc>
                  <a:txBody>
                    <a:bodyPr/>
                    <a:lstStyle/>
                    <a:p>
                      <a:r>
                        <a:rPr lang="en-GB" sz="1800" b="0" dirty="0">
                          <a:solidFill>
                            <a:schemeClr val="tx1"/>
                          </a:solidFill>
                        </a:rPr>
                        <a:t>Ability to ‘pivot’ when changes occur</a:t>
                      </a:r>
                    </a:p>
                  </a:txBody>
                  <a:tcPr>
                    <a:solidFill>
                      <a:schemeClr val="accent6">
                        <a:lumMod val="20000"/>
                        <a:lumOff val="80000"/>
                        <a:alpha val="8000"/>
                      </a:schemeClr>
                    </a:solidFill>
                  </a:tcPr>
                </a:tc>
                <a:extLst>
                  <a:ext uri="{0D108BD9-81ED-4DB2-BD59-A6C34878D82A}">
                    <a16:rowId xmlns:a16="http://schemas.microsoft.com/office/drawing/2014/main" val="1321336743"/>
                  </a:ext>
                </a:extLst>
              </a:tr>
              <a:tr h="540123">
                <a:tc>
                  <a:txBody>
                    <a:bodyPr/>
                    <a:lstStyle/>
                    <a:p>
                      <a:r>
                        <a:rPr lang="en-GB" sz="2200" b="1" dirty="0">
                          <a:solidFill>
                            <a:schemeClr val="tx1"/>
                          </a:solidFill>
                        </a:rPr>
                        <a:t>Decision Making</a:t>
                      </a:r>
                    </a:p>
                  </a:txBody>
                  <a:tcPr>
                    <a:solidFill>
                      <a:schemeClr val="accent6">
                        <a:lumMod val="40000"/>
                        <a:lumOff val="60000"/>
                        <a:alpha val="48000"/>
                      </a:schemeClr>
                    </a:solidFill>
                  </a:tcPr>
                </a:tc>
                <a:tc>
                  <a:txBody>
                    <a:bodyPr/>
                    <a:lstStyle/>
                    <a:p>
                      <a:r>
                        <a:rPr lang="en-GB" sz="1800" b="0" dirty="0">
                          <a:solidFill>
                            <a:schemeClr val="tx1"/>
                          </a:solidFill>
                        </a:rPr>
                        <a:t>Ability to problem solve and make effective decisions</a:t>
                      </a:r>
                    </a:p>
                  </a:txBody>
                  <a:tcPr>
                    <a:solidFill>
                      <a:schemeClr val="accent6">
                        <a:lumMod val="20000"/>
                        <a:lumOff val="80000"/>
                        <a:alpha val="8000"/>
                      </a:schemeClr>
                    </a:solidFill>
                  </a:tcPr>
                </a:tc>
                <a:extLst>
                  <a:ext uri="{0D108BD9-81ED-4DB2-BD59-A6C34878D82A}">
                    <a16:rowId xmlns:a16="http://schemas.microsoft.com/office/drawing/2014/main" val="2289542276"/>
                  </a:ext>
                </a:extLst>
              </a:tr>
              <a:tr h="540123">
                <a:tc>
                  <a:txBody>
                    <a:bodyPr/>
                    <a:lstStyle/>
                    <a:p>
                      <a:r>
                        <a:rPr lang="en-GB" sz="2200" b="1" dirty="0">
                          <a:solidFill>
                            <a:schemeClr val="tx1"/>
                          </a:solidFill>
                        </a:rPr>
                        <a:t>Goal Alignment</a:t>
                      </a:r>
                    </a:p>
                  </a:txBody>
                  <a:tcPr>
                    <a:solidFill>
                      <a:schemeClr val="accent6">
                        <a:lumMod val="40000"/>
                        <a:lumOff val="60000"/>
                        <a:alpha val="48000"/>
                      </a:schemeClr>
                    </a:solidFill>
                  </a:tcPr>
                </a:tc>
                <a:tc>
                  <a:txBody>
                    <a:bodyPr/>
                    <a:lstStyle/>
                    <a:p>
                      <a:r>
                        <a:rPr lang="en-GB" sz="1800" b="0" dirty="0">
                          <a:solidFill>
                            <a:schemeClr val="tx1"/>
                          </a:solidFill>
                        </a:rPr>
                        <a:t>Ability to set goals that are aligned with tasks</a:t>
                      </a:r>
                    </a:p>
                  </a:txBody>
                  <a:tcPr>
                    <a:solidFill>
                      <a:schemeClr val="accent6">
                        <a:lumMod val="20000"/>
                        <a:lumOff val="80000"/>
                        <a:alpha val="8000"/>
                      </a:schemeClr>
                    </a:solidFill>
                  </a:tcPr>
                </a:tc>
                <a:extLst>
                  <a:ext uri="{0D108BD9-81ED-4DB2-BD59-A6C34878D82A}">
                    <a16:rowId xmlns:a16="http://schemas.microsoft.com/office/drawing/2014/main" val="592036651"/>
                  </a:ext>
                </a:extLst>
              </a:tr>
              <a:tr h="540123">
                <a:tc>
                  <a:txBody>
                    <a:bodyPr/>
                    <a:lstStyle/>
                    <a:p>
                      <a:r>
                        <a:rPr lang="en-GB" sz="2200" b="1" dirty="0">
                          <a:solidFill>
                            <a:schemeClr val="tx1"/>
                          </a:solidFill>
                        </a:rPr>
                        <a:t>Personal Development</a:t>
                      </a:r>
                    </a:p>
                  </a:txBody>
                  <a:tcPr>
                    <a:solidFill>
                      <a:schemeClr val="accent6">
                        <a:lumMod val="40000"/>
                        <a:lumOff val="60000"/>
                        <a:alpha val="48000"/>
                      </a:schemeClr>
                    </a:solidFill>
                  </a:tcPr>
                </a:tc>
                <a:tc>
                  <a:txBody>
                    <a:bodyPr/>
                    <a:lstStyle/>
                    <a:p>
                      <a:r>
                        <a:rPr lang="en-GB" sz="1800" b="0" dirty="0">
                          <a:solidFill>
                            <a:schemeClr val="tx1"/>
                          </a:solidFill>
                        </a:rPr>
                        <a:t>Ability to grow and develop</a:t>
                      </a:r>
                    </a:p>
                  </a:txBody>
                  <a:tcPr>
                    <a:solidFill>
                      <a:schemeClr val="accent6">
                        <a:lumMod val="20000"/>
                        <a:lumOff val="80000"/>
                        <a:alpha val="8000"/>
                      </a:schemeClr>
                    </a:solidFill>
                  </a:tcPr>
                </a:tc>
                <a:extLst>
                  <a:ext uri="{0D108BD9-81ED-4DB2-BD59-A6C34878D82A}">
                    <a16:rowId xmlns:a16="http://schemas.microsoft.com/office/drawing/2014/main" val="3171565888"/>
                  </a:ext>
                </a:extLst>
              </a:tr>
            </a:tbl>
          </a:graphicData>
        </a:graphic>
      </p:graphicFrame>
      <p:sp>
        <p:nvSpPr>
          <p:cNvPr id="4" name="TextBox 3">
            <a:extLst>
              <a:ext uri="{FF2B5EF4-FFF2-40B4-BE49-F238E27FC236}">
                <a16:creationId xmlns:a16="http://schemas.microsoft.com/office/drawing/2014/main" id="{EC9DBBE6-4C54-A2B3-D283-92808438493E}"/>
              </a:ext>
            </a:extLst>
          </p:cNvPr>
          <p:cNvSpPr txBox="1"/>
          <p:nvPr/>
        </p:nvSpPr>
        <p:spPr>
          <a:xfrm>
            <a:off x="6156176" y="5419858"/>
            <a:ext cx="3240360" cy="338554"/>
          </a:xfrm>
          <a:prstGeom prst="rect">
            <a:avLst/>
          </a:prstGeom>
          <a:noFill/>
        </p:spPr>
        <p:txBody>
          <a:bodyPr wrap="square" rtlCol="0">
            <a:spAutoFit/>
          </a:bodyPr>
          <a:lstStyle/>
          <a:p>
            <a:r>
              <a:rPr lang="en-GB" sz="1600" b="1" dirty="0"/>
              <a:t>(Adapted from Herrity, 2023)</a:t>
            </a:r>
          </a:p>
        </p:txBody>
      </p:sp>
    </p:spTree>
    <p:extLst>
      <p:ext uri="{BB962C8B-B14F-4D97-AF65-F5344CB8AC3E}">
        <p14:creationId xmlns:p14="http://schemas.microsoft.com/office/powerpoint/2010/main" val="12074647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E2595E82-465D-7D05-C43A-A01717D375E5}"/>
              </a:ext>
            </a:extLst>
          </p:cNvPr>
          <p:cNvSpPr/>
          <p:nvPr/>
        </p:nvSpPr>
        <p:spPr>
          <a:xfrm>
            <a:off x="539552" y="260648"/>
            <a:ext cx="7776864" cy="864096"/>
          </a:xfrm>
          <a:prstGeom prst="roundRect">
            <a:avLst/>
          </a:prstGeom>
          <a:solidFill>
            <a:schemeClr val="accent1">
              <a:lumMod val="20000"/>
              <a:lumOff val="80000"/>
            </a:schemeClr>
          </a:solidFill>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FC7BC2FA-5E8E-4429-BD94-4E0A7332FA73}"/>
              </a:ext>
            </a:extLst>
          </p:cNvPr>
          <p:cNvSpPr>
            <a:spLocks noGrp="1"/>
          </p:cNvSpPr>
          <p:nvPr>
            <p:ph type="title"/>
          </p:nvPr>
        </p:nvSpPr>
        <p:spPr/>
        <p:txBody>
          <a:bodyPr/>
          <a:lstStyle/>
          <a:p>
            <a:r>
              <a:rPr lang="en-GB" sz="4000" b="1" dirty="0">
                <a:latin typeface="+mn-lt"/>
                <a:cs typeface="Calibri" panose="020F0502020204030204" pitchFamily="34" charset="0"/>
              </a:rPr>
              <a:t>Definition of Stress</a:t>
            </a:r>
          </a:p>
        </p:txBody>
      </p:sp>
      <p:sp>
        <p:nvSpPr>
          <p:cNvPr id="3" name="Content Placeholder 2">
            <a:extLst>
              <a:ext uri="{FF2B5EF4-FFF2-40B4-BE49-F238E27FC236}">
                <a16:creationId xmlns:a16="http://schemas.microsoft.com/office/drawing/2014/main" id="{C053465A-1A4F-4E0E-804A-A942FFCBA3A6}"/>
              </a:ext>
            </a:extLst>
          </p:cNvPr>
          <p:cNvSpPr>
            <a:spLocks noGrp="1"/>
          </p:cNvSpPr>
          <p:nvPr>
            <p:ph idx="1"/>
          </p:nvPr>
        </p:nvSpPr>
        <p:spPr>
          <a:xfrm>
            <a:off x="539552" y="1340768"/>
            <a:ext cx="7886700" cy="4351338"/>
          </a:xfrm>
        </p:spPr>
        <p:txBody>
          <a:bodyPr>
            <a:normAutofit/>
          </a:bodyPr>
          <a:lstStyle/>
          <a:p>
            <a:pPr marL="0" indent="0">
              <a:buNone/>
            </a:pPr>
            <a:r>
              <a:rPr lang="en-GB" sz="2400" b="0" i="0" dirty="0">
                <a:solidFill>
                  <a:srgbClr val="202124"/>
                </a:solidFill>
                <a:effectLst/>
                <a:cs typeface="Calibri" panose="020F0502020204030204" pitchFamily="34" charset="0"/>
              </a:rPr>
              <a:t>Stress can be defined as </a:t>
            </a:r>
            <a:r>
              <a:rPr lang="en-GB" sz="2400" b="0" i="0" dirty="0">
                <a:solidFill>
                  <a:srgbClr val="040C28"/>
                </a:solidFill>
                <a:effectLst/>
                <a:cs typeface="Calibri" panose="020F0502020204030204" pitchFamily="34" charset="0"/>
              </a:rPr>
              <a:t>a state of worry or mental tension caused by a difficult situation</a:t>
            </a:r>
            <a:r>
              <a:rPr lang="en-GB" sz="2400" b="0" i="0" dirty="0">
                <a:solidFill>
                  <a:srgbClr val="202124"/>
                </a:solidFill>
                <a:effectLst/>
                <a:cs typeface="Calibri" panose="020F0502020204030204" pitchFamily="34" charset="0"/>
              </a:rPr>
              <a:t>. Stress is a natural human response that prompts us to address challenges and threats in our lives. </a:t>
            </a:r>
          </a:p>
          <a:p>
            <a:pPr marL="0" indent="0">
              <a:buNone/>
            </a:pPr>
            <a:endParaRPr lang="en-GB" sz="100" dirty="0">
              <a:solidFill>
                <a:srgbClr val="202124"/>
              </a:solidFill>
              <a:cs typeface="Calibri" panose="020F0502020204030204" pitchFamily="34" charset="0"/>
            </a:endParaRPr>
          </a:p>
          <a:p>
            <a:pPr marL="0" indent="0" algn="r">
              <a:buNone/>
            </a:pPr>
            <a:r>
              <a:rPr lang="en-GB" sz="2400" b="0" i="0" dirty="0">
                <a:solidFill>
                  <a:srgbClr val="202124"/>
                </a:solidFill>
                <a:effectLst/>
                <a:cs typeface="Calibri" panose="020F0502020204030204" pitchFamily="34" charset="0"/>
              </a:rPr>
              <a:t>(WHO, 2023)</a:t>
            </a:r>
          </a:p>
          <a:p>
            <a:pPr marL="0" indent="0">
              <a:buNone/>
            </a:pPr>
            <a:endParaRPr lang="en-GB" sz="2400" b="0" i="0" dirty="0">
              <a:solidFill>
                <a:srgbClr val="202124"/>
              </a:solidFill>
              <a:effectLst/>
              <a:cs typeface="Calibri" panose="020F0502020204030204" pitchFamily="34" charset="0"/>
            </a:endParaRPr>
          </a:p>
          <a:p>
            <a:pPr marL="0" indent="0">
              <a:buNone/>
            </a:pPr>
            <a:endParaRPr lang="en-GB" sz="2400" b="0" i="0" dirty="0">
              <a:solidFill>
                <a:srgbClr val="202124"/>
              </a:solidFill>
              <a:effectLst/>
              <a:cs typeface="Calibri" panose="020F0502020204030204" pitchFamily="34" charset="0"/>
            </a:endParaRPr>
          </a:p>
          <a:p>
            <a:pPr marL="0" indent="0">
              <a:buNone/>
            </a:pPr>
            <a:r>
              <a:rPr lang="en-GB" sz="2400" b="0" i="0" dirty="0">
                <a:solidFill>
                  <a:srgbClr val="202124"/>
                </a:solidFill>
                <a:effectLst/>
                <a:cs typeface="Calibri" panose="020F0502020204030204" pitchFamily="34" charset="0"/>
              </a:rPr>
              <a:t>The adverse reaction people have to excessive pressures or other types of demands placed on them.​</a:t>
            </a:r>
          </a:p>
          <a:p>
            <a:pPr marL="0" indent="0" algn="r">
              <a:buNone/>
            </a:pPr>
            <a:endParaRPr lang="en-GB" sz="1050" b="0" i="0" dirty="0">
              <a:solidFill>
                <a:srgbClr val="202124"/>
              </a:solidFill>
              <a:effectLst/>
              <a:cs typeface="Calibri" panose="020F0502020204030204" pitchFamily="34" charset="0"/>
            </a:endParaRPr>
          </a:p>
          <a:p>
            <a:pPr marL="0" indent="0" algn="r">
              <a:buNone/>
            </a:pPr>
            <a:r>
              <a:rPr lang="en-GB" sz="2400" b="0" i="0" dirty="0">
                <a:solidFill>
                  <a:srgbClr val="202124"/>
                </a:solidFill>
                <a:effectLst/>
                <a:cs typeface="Calibri" panose="020F0502020204030204" pitchFamily="34" charset="0"/>
              </a:rPr>
              <a:t>(HSE, 2023)​</a:t>
            </a:r>
          </a:p>
          <a:p>
            <a:endParaRPr lang="en-GB" sz="2800" i="0" strike="noStrike" dirty="0">
              <a:solidFill>
                <a:srgbClr val="1D2A57"/>
              </a:solidFill>
              <a:effectLst/>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0230801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0DB398E2-BAFB-657B-2E8A-1982D584BB1A}"/>
              </a:ext>
            </a:extLst>
          </p:cNvPr>
          <p:cNvSpPr/>
          <p:nvPr/>
        </p:nvSpPr>
        <p:spPr>
          <a:xfrm>
            <a:off x="539552" y="260648"/>
            <a:ext cx="7776864" cy="864096"/>
          </a:xfrm>
          <a:prstGeom prst="roundRect">
            <a:avLst/>
          </a:prstGeom>
          <a:solidFill>
            <a:schemeClr val="accent1">
              <a:lumMod val="20000"/>
              <a:lumOff val="80000"/>
            </a:schemeClr>
          </a:solidFill>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3AD3C4DD-2891-9AF2-56F2-17248177555A}"/>
              </a:ext>
            </a:extLst>
          </p:cNvPr>
          <p:cNvSpPr>
            <a:spLocks noGrp="1"/>
          </p:cNvSpPr>
          <p:nvPr>
            <p:ph type="title"/>
          </p:nvPr>
        </p:nvSpPr>
        <p:spPr/>
        <p:txBody>
          <a:bodyPr/>
          <a:lstStyle/>
          <a:p>
            <a:r>
              <a:rPr lang="en-GB" sz="4000" b="1" dirty="0">
                <a:latin typeface="+mn-lt"/>
                <a:cs typeface="Calibri" panose="020F0502020204030204" pitchFamily="34" charset="0"/>
              </a:rPr>
              <a:t>Self-Management and Stress</a:t>
            </a:r>
          </a:p>
        </p:txBody>
      </p:sp>
      <p:sp>
        <p:nvSpPr>
          <p:cNvPr id="3" name="Content Placeholder 2">
            <a:extLst>
              <a:ext uri="{FF2B5EF4-FFF2-40B4-BE49-F238E27FC236}">
                <a16:creationId xmlns:a16="http://schemas.microsoft.com/office/drawing/2014/main" id="{D4FF4543-1D64-323F-5785-58DF8869A1C7}"/>
              </a:ext>
            </a:extLst>
          </p:cNvPr>
          <p:cNvSpPr>
            <a:spLocks noGrp="1"/>
          </p:cNvSpPr>
          <p:nvPr>
            <p:ph idx="1"/>
          </p:nvPr>
        </p:nvSpPr>
        <p:spPr>
          <a:xfrm>
            <a:off x="628650" y="2226469"/>
            <a:ext cx="7886700" cy="2165677"/>
          </a:xfrm>
        </p:spPr>
        <p:txBody>
          <a:bodyPr/>
          <a:lstStyle/>
          <a:p>
            <a:pPr marL="0" indent="0">
              <a:buNone/>
            </a:pPr>
            <a:r>
              <a:rPr lang="en-GB" sz="2800" kern="100" dirty="0">
                <a:solidFill>
                  <a:srgbClr val="333333"/>
                </a:solidFill>
                <a:effectLst/>
                <a:ea typeface="DengXian" panose="02010600030101010101" pitchFamily="2" charset="-122"/>
                <a:cs typeface="Calibri" panose="020F0502020204030204" pitchFamily="34" charset="0"/>
              </a:rPr>
              <a:t>Working out how you deal with stress and pressure while being able to remain calm and still make logical and clear decisions is a key self-management skill.</a:t>
            </a:r>
            <a:endParaRPr lang="en-GB" sz="2800" kern="100" dirty="0">
              <a:effectLst/>
              <a:ea typeface="DengXian" panose="02010600030101010101" pitchFamily="2" charset="-122"/>
              <a:cs typeface="Calibri" panose="020F0502020204030204" pitchFamily="34" charset="0"/>
            </a:endParaRPr>
          </a:p>
          <a:p>
            <a:endParaRPr lang="en-GB" sz="28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7310791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6986056" y="2132856"/>
            <a:ext cx="1986323" cy="1762861"/>
          </a:xfrm>
          <a:prstGeom prst="rect">
            <a:avLst/>
          </a:prstGeom>
          <a:effectLst>
            <a:softEdge rad="63500"/>
          </a:effectLst>
        </p:spPr>
      </p:pic>
      <p:sp>
        <p:nvSpPr>
          <p:cNvPr id="3" name="Rectangle: Rounded Corners 2">
            <a:extLst>
              <a:ext uri="{FF2B5EF4-FFF2-40B4-BE49-F238E27FC236}">
                <a16:creationId xmlns:a16="http://schemas.microsoft.com/office/drawing/2014/main" id="{10B87B09-1CF1-48AB-4638-66EA8D504180}"/>
              </a:ext>
            </a:extLst>
          </p:cNvPr>
          <p:cNvSpPr/>
          <p:nvPr/>
        </p:nvSpPr>
        <p:spPr>
          <a:xfrm>
            <a:off x="251520" y="240057"/>
            <a:ext cx="2232248" cy="864096"/>
          </a:xfrm>
          <a:prstGeom prst="roundRect">
            <a:avLst/>
          </a:prstGeom>
          <a:solidFill>
            <a:schemeClr val="accent1">
              <a:lumMod val="20000"/>
              <a:lumOff val="80000"/>
            </a:schemeClr>
          </a:solidFill>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dirty="0"/>
          </a:p>
        </p:txBody>
      </p:sp>
      <p:sp>
        <p:nvSpPr>
          <p:cNvPr id="2" name="Title 1"/>
          <p:cNvSpPr>
            <a:spLocks noGrp="1"/>
          </p:cNvSpPr>
          <p:nvPr>
            <p:ph type="title"/>
          </p:nvPr>
        </p:nvSpPr>
        <p:spPr>
          <a:xfrm>
            <a:off x="467544" y="364180"/>
            <a:ext cx="3272209" cy="739973"/>
          </a:xfrm>
        </p:spPr>
        <p:txBody>
          <a:bodyPr/>
          <a:lstStyle/>
          <a:p>
            <a:pPr>
              <a:defRPr/>
            </a:pPr>
            <a:r>
              <a:rPr lang="en-GB" sz="4000" b="1" dirty="0">
                <a:latin typeface="+mn-lt"/>
                <a:cs typeface="Calibri" panose="020F0502020204030204" pitchFamily="34" charset="0"/>
              </a:rPr>
              <a:t>Stress</a:t>
            </a:r>
          </a:p>
        </p:txBody>
      </p:sp>
      <p:sp>
        <p:nvSpPr>
          <p:cNvPr id="12291" name="Content Placeholder 2"/>
          <p:cNvSpPr>
            <a:spLocks noGrp="1"/>
          </p:cNvSpPr>
          <p:nvPr>
            <p:ph idx="1"/>
          </p:nvPr>
        </p:nvSpPr>
        <p:spPr>
          <a:xfrm>
            <a:off x="251520" y="1240116"/>
            <a:ext cx="9252520" cy="5064606"/>
          </a:xfrm>
        </p:spPr>
        <p:txBody>
          <a:bodyPr>
            <a:noAutofit/>
          </a:bodyPr>
          <a:lstStyle/>
          <a:p>
            <a:pPr marL="0" indent="0">
              <a:buNone/>
            </a:pPr>
            <a:r>
              <a:rPr lang="en-GB" altLang="en-US" sz="2900" dirty="0">
                <a:cs typeface="Calibri" panose="020F0502020204030204" pitchFamily="34" charset="0"/>
              </a:rPr>
              <a:t>According to influential psychologist</a:t>
            </a:r>
          </a:p>
          <a:p>
            <a:pPr marL="0" indent="0">
              <a:buNone/>
            </a:pPr>
            <a:r>
              <a:rPr lang="en-GB" altLang="en-US" sz="2800" b="1" dirty="0">
                <a:cs typeface="Calibri" panose="020F0502020204030204" pitchFamily="34" charset="0"/>
              </a:rPr>
              <a:t>Martin Seligman</a:t>
            </a:r>
            <a:r>
              <a:rPr lang="en-GB" altLang="en-US" sz="2900" dirty="0">
                <a:cs typeface="Calibri" panose="020F0502020204030204" pitchFamily="34" charset="0"/>
              </a:rPr>
              <a:t>…</a:t>
            </a:r>
          </a:p>
          <a:p>
            <a:pPr marL="0" indent="0">
              <a:buNone/>
            </a:pPr>
            <a:endParaRPr lang="en-GB" altLang="en-US" sz="1050" dirty="0">
              <a:cs typeface="Calibri" panose="020F0502020204030204" pitchFamily="34" charset="0"/>
            </a:endParaRPr>
          </a:p>
          <a:p>
            <a:r>
              <a:rPr lang="en-GB" altLang="en-US" sz="2800" dirty="0">
                <a:cs typeface="Calibri" panose="020F0502020204030204" pitchFamily="34" charset="0"/>
              </a:rPr>
              <a:t>A measurable physiological response</a:t>
            </a:r>
          </a:p>
          <a:p>
            <a:pPr marL="0" indent="0">
              <a:buNone/>
            </a:pPr>
            <a:endParaRPr lang="en-GB" altLang="en-US" sz="700" dirty="0">
              <a:cs typeface="Calibri" panose="020F0502020204030204" pitchFamily="34" charset="0"/>
            </a:endParaRPr>
          </a:p>
          <a:p>
            <a:r>
              <a:rPr lang="en-GB" altLang="en-US" sz="2800" dirty="0">
                <a:cs typeface="Calibri" panose="020F0502020204030204" pitchFamily="34" charset="0"/>
              </a:rPr>
              <a:t>A desire to avoid a situation</a:t>
            </a:r>
          </a:p>
          <a:p>
            <a:endParaRPr lang="en-GB" altLang="en-US" sz="1050" dirty="0">
              <a:cs typeface="Calibri" panose="020F0502020204030204" pitchFamily="34" charset="0"/>
            </a:endParaRPr>
          </a:p>
          <a:p>
            <a:r>
              <a:rPr lang="en-GB" altLang="en-US" sz="2800" dirty="0">
                <a:cs typeface="Calibri" panose="020F0502020204030204" pitchFamily="34" charset="0"/>
              </a:rPr>
              <a:t>A loss of control</a:t>
            </a:r>
          </a:p>
          <a:p>
            <a:endParaRPr lang="en-GB" altLang="en-US" sz="1000" dirty="0">
              <a:cs typeface="Calibri" panose="020F0502020204030204" pitchFamily="34" charset="0"/>
            </a:endParaRPr>
          </a:p>
          <a:p>
            <a:pPr marL="0" indent="0">
              <a:buNone/>
            </a:pPr>
            <a:endParaRPr lang="en-GB" altLang="en-US" sz="600" dirty="0">
              <a:cs typeface="Calibri" panose="020F0502020204030204" pitchFamily="34" charset="0"/>
            </a:endParaRPr>
          </a:p>
          <a:p>
            <a:pPr marL="0" indent="0">
              <a:buNone/>
            </a:pPr>
            <a:r>
              <a:rPr lang="en-GB" altLang="en-US" sz="3200" b="1" dirty="0">
                <a:cs typeface="Calibri" panose="020F0502020204030204" pitchFamily="34" charset="0"/>
              </a:rPr>
              <a:t>If all three are happening simultaneously,</a:t>
            </a:r>
          </a:p>
          <a:p>
            <a:pPr marL="0" indent="0">
              <a:buNone/>
            </a:pPr>
            <a:r>
              <a:rPr lang="en-GB" altLang="en-US" sz="3200" b="1" dirty="0">
                <a:cs typeface="Calibri" panose="020F0502020204030204" pitchFamily="34" charset="0"/>
              </a:rPr>
              <a:t>a person is stressed</a:t>
            </a:r>
          </a:p>
          <a:p>
            <a:pPr marL="0" indent="0">
              <a:buNone/>
            </a:pPr>
            <a:endParaRPr lang="en-GB" altLang="en-US" sz="100" dirty="0">
              <a:cs typeface="Calibri" panose="020F0502020204030204" pitchFamily="34" charset="0"/>
            </a:endParaRPr>
          </a:p>
          <a:p>
            <a:pPr marL="0" indent="0">
              <a:buNone/>
            </a:pPr>
            <a:r>
              <a:rPr lang="en-GB" altLang="en-US" sz="2400" b="1" dirty="0">
                <a:cs typeface="Calibri" panose="020F0502020204030204" pitchFamily="34" charset="0"/>
              </a:rPr>
              <a:t>                                                                            (Madeson, 2017)</a:t>
            </a:r>
            <a:endParaRPr lang="en-GB" altLang="en-US" sz="1200" b="1" dirty="0">
              <a:cs typeface="Calibri" panose="020F0502020204030204" pitchFamily="34" charset="0"/>
            </a:endParaRPr>
          </a:p>
        </p:txBody>
      </p:sp>
    </p:spTree>
    <p:extLst>
      <p:ext uri="{BB962C8B-B14F-4D97-AF65-F5344CB8AC3E}">
        <p14:creationId xmlns:p14="http://schemas.microsoft.com/office/powerpoint/2010/main" val="25190222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6C99EEFD-5E72-02EF-F541-9CE35A67EA84}"/>
              </a:ext>
            </a:extLst>
          </p:cNvPr>
          <p:cNvSpPr/>
          <p:nvPr/>
        </p:nvSpPr>
        <p:spPr>
          <a:xfrm>
            <a:off x="539552" y="190314"/>
            <a:ext cx="4176464" cy="864096"/>
          </a:xfrm>
          <a:prstGeom prst="roundRect">
            <a:avLst/>
          </a:prstGeom>
          <a:solidFill>
            <a:schemeClr val="accent1">
              <a:lumMod val="20000"/>
              <a:lumOff val="80000"/>
            </a:schemeClr>
          </a:solidFill>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22052FFF-A4EB-C60A-43CE-F2EA958CBBC4}"/>
              </a:ext>
            </a:extLst>
          </p:cNvPr>
          <p:cNvSpPr>
            <a:spLocks noGrp="1"/>
          </p:cNvSpPr>
          <p:nvPr>
            <p:ph type="title"/>
          </p:nvPr>
        </p:nvSpPr>
        <p:spPr/>
        <p:txBody>
          <a:bodyPr/>
          <a:lstStyle/>
          <a:p>
            <a:r>
              <a:rPr lang="en-GB" sz="4000" b="1" dirty="0">
                <a:latin typeface="+mn-lt"/>
                <a:cs typeface="Calibri" panose="020F0502020204030204" pitchFamily="34" charset="0"/>
              </a:rPr>
              <a:t>What is stress?</a:t>
            </a:r>
          </a:p>
        </p:txBody>
      </p:sp>
      <p:sp>
        <p:nvSpPr>
          <p:cNvPr id="3" name="Content Placeholder 2">
            <a:extLst>
              <a:ext uri="{FF2B5EF4-FFF2-40B4-BE49-F238E27FC236}">
                <a16:creationId xmlns:a16="http://schemas.microsoft.com/office/drawing/2014/main" id="{6A4BBC4C-FF0B-D97B-2AE6-DFFA83180AA4}"/>
              </a:ext>
            </a:extLst>
          </p:cNvPr>
          <p:cNvSpPr>
            <a:spLocks noGrp="1"/>
          </p:cNvSpPr>
          <p:nvPr>
            <p:ph idx="1"/>
          </p:nvPr>
        </p:nvSpPr>
        <p:spPr>
          <a:xfrm>
            <a:off x="539552" y="1198547"/>
            <a:ext cx="7886700" cy="4351338"/>
          </a:xfrm>
        </p:spPr>
        <p:txBody>
          <a:bodyPr/>
          <a:lstStyle/>
          <a:p>
            <a:r>
              <a:rPr lang="en-GB" sz="2800" b="0" i="0" dirty="0">
                <a:solidFill>
                  <a:srgbClr val="3C4245"/>
                </a:solidFill>
                <a:effectLst/>
                <a:cs typeface="Calibri" panose="020F0502020204030204" pitchFamily="34" charset="0"/>
              </a:rPr>
              <a:t>Stress affects both the mind and the body.</a:t>
            </a:r>
          </a:p>
          <a:p>
            <a:endParaRPr lang="en-GB" sz="1100" b="0" i="0" dirty="0">
              <a:solidFill>
                <a:srgbClr val="3C4245"/>
              </a:solidFill>
              <a:effectLst/>
              <a:cs typeface="Calibri" panose="020F0502020204030204" pitchFamily="34" charset="0"/>
            </a:endParaRPr>
          </a:p>
          <a:p>
            <a:r>
              <a:rPr lang="en-GB" sz="2800" b="0" i="0" dirty="0">
                <a:solidFill>
                  <a:srgbClr val="3C4245"/>
                </a:solidFill>
                <a:effectLst/>
                <a:cs typeface="Calibri" panose="020F0502020204030204" pitchFamily="34" charset="0"/>
              </a:rPr>
              <a:t>A little bit of stress is good and can help us perform daily activities. </a:t>
            </a:r>
          </a:p>
          <a:p>
            <a:endParaRPr lang="en-GB" sz="1200" b="0" i="0" dirty="0">
              <a:solidFill>
                <a:srgbClr val="3C4245"/>
              </a:solidFill>
              <a:effectLst/>
              <a:cs typeface="Calibri" panose="020F0502020204030204" pitchFamily="34" charset="0"/>
            </a:endParaRPr>
          </a:p>
          <a:p>
            <a:r>
              <a:rPr lang="en-GB" sz="2800" b="0" i="0" dirty="0">
                <a:solidFill>
                  <a:srgbClr val="3C4245"/>
                </a:solidFill>
                <a:effectLst/>
                <a:cs typeface="Calibri" panose="020F0502020204030204" pitchFamily="34" charset="0"/>
              </a:rPr>
              <a:t>Too much stress can cause physical and mental health problems, and result in a loss of self-control. </a:t>
            </a:r>
          </a:p>
          <a:p>
            <a:endParaRPr lang="en-GB" sz="1100" b="0" i="0" dirty="0">
              <a:solidFill>
                <a:srgbClr val="3C4245"/>
              </a:solidFill>
              <a:effectLst/>
              <a:cs typeface="Calibri" panose="020F0502020204030204" pitchFamily="34" charset="0"/>
            </a:endParaRPr>
          </a:p>
          <a:p>
            <a:r>
              <a:rPr lang="en-GB" sz="2800" b="0" i="0" dirty="0">
                <a:solidFill>
                  <a:srgbClr val="3C4245"/>
                </a:solidFill>
                <a:effectLst/>
                <a:cs typeface="Calibri" panose="020F0502020204030204" pitchFamily="34" charset="0"/>
              </a:rPr>
              <a:t>Learning how to cope with stress can help us feel less overwhelmed and support our mental and physical well-being.</a:t>
            </a:r>
            <a:endParaRPr lang="en-GB" sz="2800" dirty="0">
              <a:cs typeface="Calibri" panose="020F0502020204030204" pitchFamily="34" charset="0"/>
            </a:endParaRPr>
          </a:p>
        </p:txBody>
      </p:sp>
    </p:spTree>
    <p:extLst>
      <p:ext uri="{BB962C8B-B14F-4D97-AF65-F5344CB8AC3E}">
        <p14:creationId xmlns:p14="http://schemas.microsoft.com/office/powerpoint/2010/main" val="6407506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AFBCC5D7-4539-53AB-BBCF-05B680386E4E}"/>
              </a:ext>
            </a:extLst>
          </p:cNvPr>
          <p:cNvSpPr/>
          <p:nvPr/>
        </p:nvSpPr>
        <p:spPr>
          <a:xfrm>
            <a:off x="527360" y="276884"/>
            <a:ext cx="6624736" cy="864096"/>
          </a:xfrm>
          <a:prstGeom prst="roundRect">
            <a:avLst/>
          </a:prstGeom>
          <a:solidFill>
            <a:schemeClr val="accent1">
              <a:lumMod val="20000"/>
              <a:lumOff val="80000"/>
            </a:schemeClr>
          </a:solidFill>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ABB43318-36B2-E1F1-B81F-33C396AA26CD}"/>
              </a:ext>
            </a:extLst>
          </p:cNvPr>
          <p:cNvSpPr>
            <a:spLocks noGrp="1"/>
          </p:cNvSpPr>
          <p:nvPr>
            <p:ph type="title"/>
          </p:nvPr>
        </p:nvSpPr>
        <p:spPr>
          <a:xfrm>
            <a:off x="628650" y="365129"/>
            <a:ext cx="7886700" cy="687607"/>
          </a:xfrm>
        </p:spPr>
        <p:txBody>
          <a:bodyPr/>
          <a:lstStyle/>
          <a:p>
            <a:r>
              <a:rPr lang="en-GB" sz="4000" b="1" dirty="0">
                <a:latin typeface="+mn-lt"/>
                <a:cs typeface="Calibri" panose="020F0502020204030204" pitchFamily="34" charset="0"/>
              </a:rPr>
              <a:t>Common Signs of Stress</a:t>
            </a:r>
          </a:p>
        </p:txBody>
      </p:sp>
      <p:sp>
        <p:nvSpPr>
          <p:cNvPr id="3" name="Content Placeholder 2">
            <a:extLst>
              <a:ext uri="{FF2B5EF4-FFF2-40B4-BE49-F238E27FC236}">
                <a16:creationId xmlns:a16="http://schemas.microsoft.com/office/drawing/2014/main" id="{924A0271-A517-85C3-DE1B-FA67DBAC96A2}"/>
              </a:ext>
            </a:extLst>
          </p:cNvPr>
          <p:cNvSpPr>
            <a:spLocks noGrp="1"/>
          </p:cNvSpPr>
          <p:nvPr>
            <p:ph idx="1"/>
          </p:nvPr>
        </p:nvSpPr>
        <p:spPr>
          <a:xfrm>
            <a:off x="539552" y="1448780"/>
            <a:ext cx="7886700" cy="3960440"/>
          </a:xfrm>
        </p:spPr>
        <p:txBody>
          <a:bodyPr/>
          <a:lstStyle/>
          <a:p>
            <a:r>
              <a:rPr lang="en-GB" sz="2800" dirty="0">
                <a:solidFill>
                  <a:srgbClr val="3C4245"/>
                </a:solidFill>
                <a:cs typeface="Calibri" panose="020F0502020204030204" pitchFamily="34" charset="0"/>
              </a:rPr>
              <a:t>A</a:t>
            </a:r>
            <a:r>
              <a:rPr lang="en-GB" sz="2800" b="0" i="0" dirty="0">
                <a:solidFill>
                  <a:srgbClr val="3C4245"/>
                </a:solidFill>
                <a:effectLst/>
                <a:cs typeface="Calibri" panose="020F0502020204030204" pitchFamily="34" charset="0"/>
              </a:rPr>
              <a:t>nxiety and irritability. </a:t>
            </a:r>
          </a:p>
          <a:p>
            <a:endParaRPr lang="en-GB" sz="1000" b="0" i="0" dirty="0">
              <a:solidFill>
                <a:srgbClr val="3C4245"/>
              </a:solidFill>
              <a:effectLst/>
              <a:cs typeface="Calibri" panose="020F0502020204030204" pitchFamily="34" charset="0"/>
            </a:endParaRPr>
          </a:p>
          <a:p>
            <a:r>
              <a:rPr lang="en-GB" sz="2800" dirty="0">
                <a:solidFill>
                  <a:srgbClr val="3C4245"/>
                </a:solidFill>
                <a:cs typeface="Calibri" panose="020F0502020204030204" pitchFamily="34" charset="0"/>
              </a:rPr>
              <a:t>D</a:t>
            </a:r>
            <a:r>
              <a:rPr lang="en-GB" sz="2800" b="0" i="0" dirty="0">
                <a:solidFill>
                  <a:srgbClr val="3C4245"/>
                </a:solidFill>
                <a:effectLst/>
                <a:cs typeface="Calibri" panose="020F0502020204030204" pitchFamily="34" charset="0"/>
              </a:rPr>
              <a:t>ifficulty concentrating. </a:t>
            </a:r>
          </a:p>
          <a:p>
            <a:endParaRPr lang="en-GB" sz="1050" b="0" i="0" dirty="0">
              <a:solidFill>
                <a:srgbClr val="3C4245"/>
              </a:solidFill>
              <a:effectLst/>
              <a:cs typeface="Calibri" panose="020F0502020204030204" pitchFamily="34" charset="0"/>
            </a:endParaRPr>
          </a:p>
          <a:p>
            <a:r>
              <a:rPr lang="en-GB" sz="2800" b="0" i="0" dirty="0">
                <a:solidFill>
                  <a:srgbClr val="3C4245"/>
                </a:solidFill>
                <a:effectLst/>
                <a:cs typeface="Calibri" panose="020F0502020204030204" pitchFamily="34" charset="0"/>
              </a:rPr>
              <a:t>Headaches or other body pains.</a:t>
            </a:r>
            <a:endParaRPr lang="en-GB" sz="2800" dirty="0">
              <a:solidFill>
                <a:srgbClr val="3C4245"/>
              </a:solidFill>
              <a:cs typeface="Calibri" panose="020F0502020204030204" pitchFamily="34" charset="0"/>
            </a:endParaRPr>
          </a:p>
          <a:p>
            <a:endParaRPr lang="en-GB" sz="1100" b="0" i="0" dirty="0">
              <a:solidFill>
                <a:srgbClr val="3C4245"/>
              </a:solidFill>
              <a:effectLst/>
              <a:cs typeface="Calibri" panose="020F0502020204030204" pitchFamily="34" charset="0"/>
            </a:endParaRPr>
          </a:p>
          <a:p>
            <a:r>
              <a:rPr lang="en-GB" sz="2800" dirty="0">
                <a:solidFill>
                  <a:srgbClr val="3C4245"/>
                </a:solidFill>
                <a:cs typeface="Calibri" panose="020F0502020204030204" pitchFamily="34" charset="0"/>
              </a:rPr>
              <a:t>A</a:t>
            </a:r>
            <a:r>
              <a:rPr lang="en-GB" sz="2800" b="0" i="0" dirty="0">
                <a:solidFill>
                  <a:srgbClr val="3C4245"/>
                </a:solidFill>
                <a:effectLst/>
                <a:cs typeface="Calibri" panose="020F0502020204030204" pitchFamily="34" charset="0"/>
              </a:rPr>
              <a:t>n upset stomach. </a:t>
            </a:r>
          </a:p>
          <a:p>
            <a:pPr marL="0" indent="0">
              <a:buNone/>
            </a:pPr>
            <a:endParaRPr lang="en-GB" sz="1100" dirty="0">
              <a:solidFill>
                <a:srgbClr val="3C4245"/>
              </a:solidFill>
              <a:cs typeface="Calibri" panose="020F0502020204030204" pitchFamily="34" charset="0"/>
            </a:endParaRPr>
          </a:p>
          <a:p>
            <a:r>
              <a:rPr lang="en-GB" sz="2800" b="0" i="0" dirty="0">
                <a:solidFill>
                  <a:srgbClr val="3C4245"/>
                </a:solidFill>
                <a:effectLst/>
                <a:cs typeface="Calibri" panose="020F0502020204030204" pitchFamily="34" charset="0"/>
              </a:rPr>
              <a:t>Trouble sleeping. </a:t>
            </a:r>
          </a:p>
          <a:p>
            <a:endParaRPr lang="en-GB" sz="1100" b="0" i="0" dirty="0">
              <a:solidFill>
                <a:srgbClr val="3C4245"/>
              </a:solidFill>
              <a:effectLst/>
              <a:cs typeface="Calibri" panose="020F0502020204030204" pitchFamily="34" charset="0"/>
            </a:endParaRPr>
          </a:p>
          <a:p>
            <a:r>
              <a:rPr lang="en-GB" sz="2800" dirty="0">
                <a:solidFill>
                  <a:srgbClr val="3C4245"/>
                </a:solidFill>
                <a:cs typeface="Calibri" panose="020F0502020204030204" pitchFamily="34" charset="0"/>
              </a:rPr>
              <a:t>Loss of </a:t>
            </a:r>
            <a:r>
              <a:rPr lang="en-GB" sz="2800" b="0" i="0" dirty="0">
                <a:solidFill>
                  <a:srgbClr val="3C4245"/>
                </a:solidFill>
                <a:effectLst/>
                <a:cs typeface="Calibri" panose="020F0502020204030204" pitchFamily="34" charset="0"/>
              </a:rPr>
              <a:t>appetite or </a:t>
            </a:r>
            <a:r>
              <a:rPr lang="en-GB" sz="2800" dirty="0">
                <a:solidFill>
                  <a:srgbClr val="3C4245"/>
                </a:solidFill>
                <a:cs typeface="Calibri" panose="020F0502020204030204" pitchFamily="34" charset="0"/>
              </a:rPr>
              <a:t>inc</a:t>
            </a:r>
            <a:r>
              <a:rPr lang="en-GB" sz="2800" b="0" i="0" dirty="0">
                <a:solidFill>
                  <a:srgbClr val="3C4245"/>
                </a:solidFill>
                <a:effectLst/>
                <a:cs typeface="Calibri" panose="020F0502020204030204" pitchFamily="34" charset="0"/>
              </a:rPr>
              <a:t>reased hunger. </a:t>
            </a:r>
          </a:p>
        </p:txBody>
      </p:sp>
    </p:spTree>
    <p:extLst>
      <p:ext uri="{BB962C8B-B14F-4D97-AF65-F5344CB8AC3E}">
        <p14:creationId xmlns:p14="http://schemas.microsoft.com/office/powerpoint/2010/main" val="15033008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FBC65F9D-A8A5-723E-823B-2666483A673D}"/>
              </a:ext>
            </a:extLst>
          </p:cNvPr>
          <p:cNvSpPr/>
          <p:nvPr/>
        </p:nvSpPr>
        <p:spPr>
          <a:xfrm>
            <a:off x="395536" y="268480"/>
            <a:ext cx="5400600" cy="864096"/>
          </a:xfrm>
          <a:prstGeom prst="roundRect">
            <a:avLst/>
          </a:prstGeom>
          <a:solidFill>
            <a:schemeClr val="accent1">
              <a:lumMod val="20000"/>
              <a:lumOff val="80000"/>
            </a:schemeClr>
          </a:solidFill>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EBB4124E-58CA-C765-D448-15B5C65ED159}"/>
              </a:ext>
            </a:extLst>
          </p:cNvPr>
          <p:cNvSpPr>
            <a:spLocks noGrp="1"/>
          </p:cNvSpPr>
          <p:nvPr>
            <p:ph type="title"/>
          </p:nvPr>
        </p:nvSpPr>
        <p:spPr>
          <a:xfrm>
            <a:off x="395536" y="380793"/>
            <a:ext cx="7886700" cy="687607"/>
          </a:xfrm>
        </p:spPr>
        <p:txBody>
          <a:bodyPr/>
          <a:lstStyle/>
          <a:p>
            <a:r>
              <a:rPr lang="en-GB" sz="4000" b="1" dirty="0">
                <a:latin typeface="+mn-lt"/>
                <a:cs typeface="Calibri" panose="020F0502020204030204" pitchFamily="34" charset="0"/>
              </a:rPr>
              <a:t>Stressful situations</a:t>
            </a:r>
          </a:p>
        </p:txBody>
      </p:sp>
      <p:sp>
        <p:nvSpPr>
          <p:cNvPr id="3" name="Content Placeholder 2">
            <a:extLst>
              <a:ext uri="{FF2B5EF4-FFF2-40B4-BE49-F238E27FC236}">
                <a16:creationId xmlns:a16="http://schemas.microsoft.com/office/drawing/2014/main" id="{F110422D-5958-F985-6C6F-200B9DCEE37C}"/>
              </a:ext>
            </a:extLst>
          </p:cNvPr>
          <p:cNvSpPr>
            <a:spLocks noGrp="1"/>
          </p:cNvSpPr>
          <p:nvPr>
            <p:ph idx="1"/>
          </p:nvPr>
        </p:nvSpPr>
        <p:spPr>
          <a:xfrm>
            <a:off x="251520" y="1340768"/>
            <a:ext cx="8892480" cy="3672408"/>
          </a:xfrm>
        </p:spPr>
        <p:txBody>
          <a:bodyPr/>
          <a:lstStyle/>
          <a:p>
            <a:r>
              <a:rPr lang="en-GB" sz="2800" b="0" i="0" dirty="0">
                <a:solidFill>
                  <a:srgbClr val="3C4245"/>
                </a:solidFill>
                <a:effectLst/>
                <a:cs typeface="Calibri" panose="020F0502020204030204" pitchFamily="34" charset="0"/>
              </a:rPr>
              <a:t>Stressful situations can cause anxiety and depression.</a:t>
            </a:r>
            <a:endParaRPr lang="en-GB" sz="2800" dirty="0">
              <a:solidFill>
                <a:srgbClr val="3C4245"/>
              </a:solidFill>
              <a:cs typeface="Calibri" panose="020F0502020204030204" pitchFamily="34" charset="0"/>
            </a:endParaRPr>
          </a:p>
          <a:p>
            <a:pPr marL="0" indent="0">
              <a:buNone/>
            </a:pPr>
            <a:endParaRPr lang="en-GB" sz="1200" b="0" i="0" dirty="0">
              <a:solidFill>
                <a:srgbClr val="3C4245"/>
              </a:solidFill>
              <a:effectLst/>
              <a:cs typeface="Calibri" panose="020F0502020204030204" pitchFamily="34" charset="0"/>
            </a:endParaRPr>
          </a:p>
          <a:p>
            <a:r>
              <a:rPr lang="en-GB" sz="2800" b="0" i="0" dirty="0">
                <a:solidFill>
                  <a:srgbClr val="3C4245"/>
                </a:solidFill>
                <a:effectLst/>
                <a:cs typeface="Calibri" panose="020F0502020204030204" pitchFamily="34" charset="0"/>
              </a:rPr>
              <a:t>It is natural to feel stressed in challenging situations such as job interviews, exams, unrealistic workloads, an insecure job, or conflict with family, friends or colleagues. </a:t>
            </a:r>
          </a:p>
          <a:p>
            <a:endParaRPr lang="en-GB" sz="1400" b="0" i="0" dirty="0">
              <a:solidFill>
                <a:srgbClr val="3C4245"/>
              </a:solidFill>
              <a:effectLst/>
              <a:cs typeface="Calibri" panose="020F0502020204030204" pitchFamily="34" charset="0"/>
            </a:endParaRPr>
          </a:p>
          <a:p>
            <a:r>
              <a:rPr lang="en-GB" sz="2800" dirty="0">
                <a:solidFill>
                  <a:srgbClr val="3C4245"/>
                </a:solidFill>
                <a:cs typeface="Calibri" panose="020F0502020204030204" pitchFamily="34" charset="0"/>
              </a:rPr>
              <a:t>S</a:t>
            </a:r>
            <a:r>
              <a:rPr lang="en-GB" sz="2800" b="0" i="0" dirty="0">
                <a:solidFill>
                  <a:srgbClr val="3C4245"/>
                </a:solidFill>
                <a:effectLst/>
                <a:cs typeface="Calibri" panose="020F0502020204030204" pitchFamily="34" charset="0"/>
              </a:rPr>
              <a:t>tress reduces over time as the situation improves or as people learn to cope with the situation. </a:t>
            </a:r>
            <a:endParaRPr lang="en-GB" sz="2800" dirty="0">
              <a:cs typeface="Calibri" panose="020F0502020204030204" pitchFamily="34" charset="0"/>
            </a:endParaRPr>
          </a:p>
        </p:txBody>
      </p:sp>
    </p:spTree>
    <p:extLst>
      <p:ext uri="{BB962C8B-B14F-4D97-AF65-F5344CB8AC3E}">
        <p14:creationId xmlns:p14="http://schemas.microsoft.com/office/powerpoint/2010/main" val="24726428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Rounded Corners 10">
            <a:extLst>
              <a:ext uri="{FF2B5EF4-FFF2-40B4-BE49-F238E27FC236}">
                <a16:creationId xmlns:a16="http://schemas.microsoft.com/office/drawing/2014/main" id="{15ECC044-4568-A3AB-4E68-AE87F7B662E0}"/>
              </a:ext>
            </a:extLst>
          </p:cNvPr>
          <p:cNvSpPr/>
          <p:nvPr/>
        </p:nvSpPr>
        <p:spPr>
          <a:xfrm>
            <a:off x="251520" y="50607"/>
            <a:ext cx="7632848" cy="1010345"/>
          </a:xfrm>
          <a:prstGeom prst="roundRect">
            <a:avLst/>
          </a:prstGeom>
          <a:solidFill>
            <a:schemeClr val="accent1">
              <a:lumMod val="20000"/>
              <a:lumOff val="80000"/>
            </a:schemeClr>
          </a:solidFill>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dirty="0"/>
          </a:p>
        </p:txBody>
      </p:sp>
      <p:sp>
        <p:nvSpPr>
          <p:cNvPr id="10" name="Rectangle: Rounded Corners 9">
            <a:extLst>
              <a:ext uri="{FF2B5EF4-FFF2-40B4-BE49-F238E27FC236}">
                <a16:creationId xmlns:a16="http://schemas.microsoft.com/office/drawing/2014/main" id="{B4684AD0-4A14-C746-A770-A056D39B45AE}"/>
              </a:ext>
            </a:extLst>
          </p:cNvPr>
          <p:cNvSpPr/>
          <p:nvPr/>
        </p:nvSpPr>
        <p:spPr>
          <a:xfrm>
            <a:off x="107504" y="1124744"/>
            <a:ext cx="8676456" cy="3816424"/>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p:cNvSpPr>
            <a:spLocks noGrp="1"/>
          </p:cNvSpPr>
          <p:nvPr>
            <p:ph type="title" idx="4294967295"/>
          </p:nvPr>
        </p:nvSpPr>
        <p:spPr>
          <a:xfrm>
            <a:off x="467544" y="318517"/>
            <a:ext cx="8676456" cy="391500"/>
          </a:xfrm>
          <a:prstGeom prst="rect">
            <a:avLst/>
          </a:prstGeom>
        </p:spPr>
        <p:txBody>
          <a:bodyPr vert="horz" lIns="68580" tIns="34290" rIns="68580" bIns="34290" rtlCol="0" anchor="ctr">
            <a:noAutofit/>
          </a:bodyPr>
          <a:lstStyle>
            <a:lvl1pPr algn="l" defTabSz="914400" rtl="0" eaLnBrk="1" latinLnBrk="0" hangingPunct="1">
              <a:lnSpc>
                <a:spcPct val="90000"/>
              </a:lnSpc>
              <a:spcBef>
                <a:spcPct val="0"/>
              </a:spcBef>
              <a:buNone/>
              <a:defRPr sz="2800" kern="1200">
                <a:solidFill>
                  <a:schemeClr val="tx1"/>
                </a:solidFill>
                <a:latin typeface="+mj-lt"/>
                <a:ea typeface="+mj-ea"/>
                <a:cs typeface="+mj-cs"/>
              </a:defRPr>
            </a:lvl1pPr>
          </a:lstStyle>
          <a:p>
            <a:pPr>
              <a:defRPr/>
            </a:pPr>
            <a:r>
              <a:rPr lang="en-US" sz="4000" b="1" dirty="0">
                <a:latin typeface="+mn-lt"/>
                <a:cs typeface="Calibri" panose="020F0502020204030204" pitchFamily="34" charset="0"/>
              </a:rPr>
              <a:t>The Stress Response</a:t>
            </a:r>
            <a:br>
              <a:rPr lang="en-US" sz="4000" b="1" dirty="0">
                <a:latin typeface="+mn-lt"/>
                <a:cs typeface="Calibri" panose="020F0502020204030204" pitchFamily="34" charset="0"/>
              </a:rPr>
            </a:br>
            <a:r>
              <a:rPr lang="en-US" b="1" dirty="0">
                <a:latin typeface="+mn-lt"/>
                <a:cs typeface="Calibri" panose="020F0502020204030204" pitchFamily="34" charset="0"/>
              </a:rPr>
              <a:t>(when something is perceived as harmful)</a:t>
            </a:r>
            <a:endParaRPr lang="en-GB" sz="4000" b="1" dirty="0">
              <a:latin typeface="+mn-lt"/>
              <a:cs typeface="Calibri" panose="020F0502020204030204" pitchFamily="34" charset="0"/>
            </a:endParaRPr>
          </a:p>
        </p:txBody>
      </p:sp>
      <p:sp>
        <p:nvSpPr>
          <p:cNvPr id="6" name="TextBox 5">
            <a:extLst>
              <a:ext uri="{FF2B5EF4-FFF2-40B4-BE49-F238E27FC236}">
                <a16:creationId xmlns:a16="http://schemas.microsoft.com/office/drawing/2014/main" id="{110A5F68-48E7-B50F-EB04-C09A4B5174FC}"/>
              </a:ext>
            </a:extLst>
          </p:cNvPr>
          <p:cNvSpPr txBox="1"/>
          <p:nvPr/>
        </p:nvSpPr>
        <p:spPr>
          <a:xfrm>
            <a:off x="433289" y="4365104"/>
            <a:ext cx="9144000" cy="461665"/>
          </a:xfrm>
          <a:prstGeom prst="rect">
            <a:avLst/>
          </a:prstGeom>
          <a:noFill/>
        </p:spPr>
        <p:txBody>
          <a:bodyPr wrap="square" rtlCol="0">
            <a:spAutoFit/>
          </a:bodyPr>
          <a:lstStyle/>
          <a:p>
            <a:r>
              <a:rPr lang="en-GB" dirty="0"/>
              <a:t>        </a:t>
            </a:r>
            <a:r>
              <a:rPr lang="en-GB" sz="2400" b="1" dirty="0"/>
              <a:t>Fight                              Flight                         Freeze</a:t>
            </a:r>
            <a:endParaRPr lang="en-GB" b="1" dirty="0"/>
          </a:p>
        </p:txBody>
      </p:sp>
      <p:pic>
        <p:nvPicPr>
          <p:cNvPr id="7" name="Picture 6">
            <a:extLst>
              <a:ext uri="{FF2B5EF4-FFF2-40B4-BE49-F238E27FC236}">
                <a16:creationId xmlns:a16="http://schemas.microsoft.com/office/drawing/2014/main" id="{415D885E-43E1-B19E-9479-61F380E302E2}"/>
              </a:ext>
            </a:extLst>
          </p:cNvPr>
          <p:cNvPicPr>
            <a:picLocks noChangeAspect="1"/>
          </p:cNvPicPr>
          <p:nvPr/>
        </p:nvPicPr>
        <p:blipFill rotWithShape="1">
          <a:blip r:embed="rId3"/>
          <a:srcRect b="10270"/>
          <a:stretch/>
        </p:blipFill>
        <p:spPr>
          <a:xfrm>
            <a:off x="251520" y="1391569"/>
            <a:ext cx="2617076" cy="2729759"/>
          </a:xfrm>
          <a:prstGeom prst="rect">
            <a:avLst/>
          </a:prstGeom>
        </p:spPr>
      </p:pic>
      <p:pic>
        <p:nvPicPr>
          <p:cNvPr id="8" name="Picture 7">
            <a:extLst>
              <a:ext uri="{FF2B5EF4-FFF2-40B4-BE49-F238E27FC236}">
                <a16:creationId xmlns:a16="http://schemas.microsoft.com/office/drawing/2014/main" id="{6C821CE4-5488-AE42-5272-15D3462D23D2}"/>
              </a:ext>
            </a:extLst>
          </p:cNvPr>
          <p:cNvPicPr>
            <a:picLocks noChangeAspect="1"/>
          </p:cNvPicPr>
          <p:nvPr/>
        </p:nvPicPr>
        <p:blipFill>
          <a:blip r:embed="rId4"/>
          <a:stretch>
            <a:fillRect/>
          </a:stretch>
        </p:blipFill>
        <p:spPr>
          <a:xfrm>
            <a:off x="2868596" y="1391570"/>
            <a:ext cx="3674232" cy="2695638"/>
          </a:xfrm>
          <a:prstGeom prst="rect">
            <a:avLst/>
          </a:prstGeom>
        </p:spPr>
      </p:pic>
      <p:pic>
        <p:nvPicPr>
          <p:cNvPr id="9" name="Picture 8">
            <a:extLst>
              <a:ext uri="{FF2B5EF4-FFF2-40B4-BE49-F238E27FC236}">
                <a16:creationId xmlns:a16="http://schemas.microsoft.com/office/drawing/2014/main" id="{FCFB447F-3CD0-A9D2-6EFE-0A3B96B993A2}"/>
              </a:ext>
            </a:extLst>
          </p:cNvPr>
          <p:cNvPicPr>
            <a:picLocks noChangeAspect="1"/>
          </p:cNvPicPr>
          <p:nvPr/>
        </p:nvPicPr>
        <p:blipFill>
          <a:blip r:embed="rId5" cstate="hqprint">
            <a:extLst>
              <a:ext uri="{28A0092B-C50C-407E-A947-70E740481C1C}">
                <a14:useLocalDpi xmlns:a14="http://schemas.microsoft.com/office/drawing/2010/main"/>
              </a:ext>
            </a:extLst>
          </a:blip>
          <a:stretch>
            <a:fillRect/>
          </a:stretch>
        </p:blipFill>
        <p:spPr>
          <a:xfrm>
            <a:off x="6542828" y="1391569"/>
            <a:ext cx="1879626" cy="2718880"/>
          </a:xfrm>
          <a:prstGeom prst="rect">
            <a:avLst/>
          </a:prstGeom>
        </p:spPr>
      </p:pic>
    </p:spTree>
    <p:extLst>
      <p:ext uri="{BB962C8B-B14F-4D97-AF65-F5344CB8AC3E}">
        <p14:creationId xmlns:p14="http://schemas.microsoft.com/office/powerpoint/2010/main" val="9243191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DE3BC3CA-4B33-124D-F4F1-B96D195B4981}"/>
              </a:ext>
            </a:extLst>
          </p:cNvPr>
          <p:cNvSpPr/>
          <p:nvPr/>
        </p:nvSpPr>
        <p:spPr>
          <a:xfrm>
            <a:off x="323528" y="332656"/>
            <a:ext cx="4824536" cy="1010345"/>
          </a:xfrm>
          <a:prstGeom prst="roundRect">
            <a:avLst/>
          </a:prstGeom>
          <a:solidFill>
            <a:schemeClr val="accent1">
              <a:lumMod val="20000"/>
              <a:lumOff val="80000"/>
            </a:schemeClr>
          </a:solidFill>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B418A29F-85A6-9495-12A3-FE74358C0C76}"/>
              </a:ext>
            </a:extLst>
          </p:cNvPr>
          <p:cNvSpPr>
            <a:spLocks noGrp="1"/>
          </p:cNvSpPr>
          <p:nvPr>
            <p:ph type="title"/>
          </p:nvPr>
        </p:nvSpPr>
        <p:spPr>
          <a:xfrm>
            <a:off x="467544" y="548680"/>
            <a:ext cx="7886700" cy="1325563"/>
          </a:xfrm>
        </p:spPr>
        <p:txBody>
          <a:bodyPr/>
          <a:lstStyle/>
          <a:p>
            <a:r>
              <a:rPr lang="en-GB" sz="4000" b="1" dirty="0">
                <a:latin typeface="+mn-lt"/>
                <a:cs typeface="Calibri" panose="020F0502020204030204" pitchFamily="34" charset="0"/>
              </a:rPr>
              <a:t>Managing Stress</a:t>
            </a:r>
          </a:p>
        </p:txBody>
      </p:sp>
      <p:sp>
        <p:nvSpPr>
          <p:cNvPr id="3" name="Content Placeholder 2">
            <a:extLst>
              <a:ext uri="{FF2B5EF4-FFF2-40B4-BE49-F238E27FC236}">
                <a16:creationId xmlns:a16="http://schemas.microsoft.com/office/drawing/2014/main" id="{6FB97E20-2520-2855-35FC-3B754C620C54}"/>
              </a:ext>
            </a:extLst>
          </p:cNvPr>
          <p:cNvSpPr>
            <a:spLocks noGrp="1"/>
          </p:cNvSpPr>
          <p:nvPr>
            <p:ph idx="1"/>
          </p:nvPr>
        </p:nvSpPr>
        <p:spPr>
          <a:xfrm>
            <a:off x="179512" y="1628800"/>
            <a:ext cx="8856984" cy="3600400"/>
          </a:xfrm>
        </p:spPr>
        <p:txBody>
          <a:bodyPr/>
          <a:lstStyle/>
          <a:p>
            <a:pPr marL="0" indent="0">
              <a:buNone/>
            </a:pPr>
            <a:r>
              <a:rPr lang="en-GB" sz="3200" dirty="0">
                <a:cs typeface="Calibri" panose="020F0502020204030204" pitchFamily="34" charset="0"/>
              </a:rPr>
              <a:t>It is important to remember:</a:t>
            </a:r>
          </a:p>
          <a:p>
            <a:pPr marL="0" indent="0">
              <a:buNone/>
            </a:pPr>
            <a:endParaRPr lang="en-GB" sz="3200" dirty="0">
              <a:cs typeface="Calibri" panose="020F0502020204030204" pitchFamily="34" charset="0"/>
            </a:endParaRPr>
          </a:p>
          <a:p>
            <a:pPr marL="0" indent="0">
              <a:buNone/>
            </a:pPr>
            <a:r>
              <a:rPr lang="en-GB" sz="3200" dirty="0">
                <a:cs typeface="Calibri" panose="020F0502020204030204" pitchFamily="34" charset="0"/>
              </a:rPr>
              <a:t>What causes stress in one person may not cause stress in another person.</a:t>
            </a:r>
          </a:p>
          <a:p>
            <a:pPr marL="0" indent="0">
              <a:buNone/>
            </a:pPr>
            <a:endParaRPr lang="en-GB" sz="3200" dirty="0">
              <a:cs typeface="Calibri" panose="020F0502020204030204" pitchFamily="34" charset="0"/>
            </a:endParaRPr>
          </a:p>
          <a:p>
            <a:pPr marL="0" indent="0">
              <a:buNone/>
            </a:pPr>
            <a:r>
              <a:rPr lang="en-GB" sz="3200" dirty="0">
                <a:cs typeface="Calibri" panose="020F0502020204030204" pitchFamily="34" charset="0"/>
              </a:rPr>
              <a:t>Stress is caused by how each of us </a:t>
            </a:r>
            <a:r>
              <a:rPr lang="en-GB" sz="3600" b="1" dirty="0">
                <a:solidFill>
                  <a:srgbClr val="7030A0"/>
                </a:solidFill>
                <a:cs typeface="Calibri" panose="020F0502020204030204" pitchFamily="34" charset="0"/>
              </a:rPr>
              <a:t>perceives</a:t>
            </a:r>
            <a:r>
              <a:rPr lang="en-GB" sz="3200" dirty="0">
                <a:cs typeface="Calibri" panose="020F0502020204030204" pitchFamily="34" charset="0"/>
              </a:rPr>
              <a:t> a situation.</a:t>
            </a:r>
          </a:p>
          <a:p>
            <a:pPr marL="0" indent="0">
              <a:buNone/>
            </a:pPr>
            <a:endParaRPr lang="en-GB" sz="3200" dirty="0">
              <a:cs typeface="Calibri" panose="020F0502020204030204" pitchFamily="34" charset="0"/>
            </a:endParaRPr>
          </a:p>
          <a:p>
            <a:pPr marL="0" indent="0">
              <a:buNone/>
            </a:pPr>
            <a:endParaRPr lang="en-GB" sz="3200" dirty="0">
              <a:cs typeface="Calibri" panose="020F0502020204030204" pitchFamily="34" charset="0"/>
            </a:endParaRPr>
          </a:p>
          <a:p>
            <a:pPr marL="0" indent="0">
              <a:buNone/>
            </a:pPr>
            <a:endParaRPr lang="en-GB" sz="1100" dirty="0">
              <a:cs typeface="Calibri" panose="020F0502020204030204" pitchFamily="34" charset="0"/>
            </a:endParaRPr>
          </a:p>
        </p:txBody>
      </p:sp>
    </p:spTree>
    <p:extLst>
      <p:ext uri="{BB962C8B-B14F-4D97-AF65-F5344CB8AC3E}">
        <p14:creationId xmlns:p14="http://schemas.microsoft.com/office/powerpoint/2010/main" val="36126415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F4AA43ED-8097-FBF7-79A6-F4A3E3813305}"/>
              </a:ext>
            </a:extLst>
          </p:cNvPr>
          <p:cNvSpPr/>
          <p:nvPr/>
        </p:nvSpPr>
        <p:spPr>
          <a:xfrm>
            <a:off x="0" y="260648"/>
            <a:ext cx="4466360" cy="1010345"/>
          </a:xfrm>
          <a:prstGeom prst="roundRect">
            <a:avLst/>
          </a:prstGeom>
          <a:solidFill>
            <a:schemeClr val="accent1">
              <a:lumMod val="20000"/>
              <a:lumOff val="80000"/>
            </a:schemeClr>
          </a:solidFill>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B418A29F-85A6-9495-12A3-FE74358C0C76}"/>
              </a:ext>
            </a:extLst>
          </p:cNvPr>
          <p:cNvSpPr>
            <a:spLocks noGrp="1"/>
          </p:cNvSpPr>
          <p:nvPr>
            <p:ph type="title"/>
          </p:nvPr>
        </p:nvSpPr>
        <p:spPr>
          <a:xfrm>
            <a:off x="107504" y="404664"/>
            <a:ext cx="7886700" cy="1325563"/>
          </a:xfrm>
        </p:spPr>
        <p:txBody>
          <a:bodyPr/>
          <a:lstStyle/>
          <a:p>
            <a:r>
              <a:rPr lang="en-GB" sz="4000" b="1" dirty="0">
                <a:latin typeface="+mn-lt"/>
                <a:cs typeface="Calibri" panose="020F0502020204030204" pitchFamily="34" charset="0"/>
              </a:rPr>
              <a:t>Managing Stress</a:t>
            </a:r>
          </a:p>
        </p:txBody>
      </p:sp>
      <p:sp>
        <p:nvSpPr>
          <p:cNvPr id="3" name="Content Placeholder 2">
            <a:extLst>
              <a:ext uri="{FF2B5EF4-FFF2-40B4-BE49-F238E27FC236}">
                <a16:creationId xmlns:a16="http://schemas.microsoft.com/office/drawing/2014/main" id="{6FB97E20-2520-2855-35FC-3B754C620C54}"/>
              </a:ext>
            </a:extLst>
          </p:cNvPr>
          <p:cNvSpPr>
            <a:spLocks noGrp="1"/>
          </p:cNvSpPr>
          <p:nvPr>
            <p:ph idx="1"/>
          </p:nvPr>
        </p:nvSpPr>
        <p:spPr>
          <a:xfrm>
            <a:off x="107504" y="1556792"/>
            <a:ext cx="8928992" cy="3744416"/>
          </a:xfrm>
        </p:spPr>
        <p:txBody>
          <a:bodyPr/>
          <a:lstStyle/>
          <a:p>
            <a:pPr marL="0" indent="0">
              <a:buNone/>
            </a:pPr>
            <a:r>
              <a:rPr lang="en-GB" sz="2800" dirty="0">
                <a:cs typeface="Calibri" panose="020F0502020204030204" pitchFamily="34" charset="0"/>
              </a:rPr>
              <a:t>Think about how some people are ‘stressed’ by flying.</a:t>
            </a:r>
          </a:p>
          <a:p>
            <a:endParaRPr lang="en-GB" sz="1400" dirty="0">
              <a:cs typeface="Calibri" panose="020F0502020204030204" pitchFamily="34" charset="0"/>
            </a:endParaRPr>
          </a:p>
          <a:p>
            <a:pPr marL="0" indent="0">
              <a:buNone/>
            </a:pPr>
            <a:r>
              <a:rPr lang="en-GB" sz="2800" dirty="0">
                <a:cs typeface="Calibri" panose="020F0502020204030204" pitchFamily="34" charset="0"/>
              </a:rPr>
              <a:t>Others are excited about flying.</a:t>
            </a:r>
          </a:p>
          <a:p>
            <a:endParaRPr lang="en-GB" sz="1400" dirty="0">
              <a:cs typeface="Calibri" panose="020F0502020204030204" pitchFamily="34" charset="0"/>
            </a:endParaRPr>
          </a:p>
          <a:p>
            <a:pPr marL="0" indent="0">
              <a:buNone/>
            </a:pPr>
            <a:r>
              <a:rPr lang="en-GB" sz="2800" dirty="0">
                <a:cs typeface="Calibri" panose="020F0502020204030204" pitchFamily="34" charset="0"/>
              </a:rPr>
              <a:t>Heights stress many people,</a:t>
            </a:r>
          </a:p>
          <a:p>
            <a:pPr marL="0" indent="0">
              <a:buNone/>
            </a:pPr>
            <a:r>
              <a:rPr lang="en-GB" sz="2800" dirty="0">
                <a:cs typeface="Calibri" panose="020F0502020204030204" pitchFamily="34" charset="0"/>
              </a:rPr>
              <a:t>								they exhilarate others.</a:t>
            </a:r>
          </a:p>
          <a:p>
            <a:pPr marL="0" indent="0">
              <a:buNone/>
            </a:pPr>
            <a:endParaRPr lang="en-GB" sz="1600" dirty="0">
              <a:cs typeface="Calibri" panose="020F0502020204030204" pitchFamily="34" charset="0"/>
            </a:endParaRPr>
          </a:p>
          <a:p>
            <a:pPr marL="0" indent="0">
              <a:buNone/>
            </a:pPr>
            <a:r>
              <a:rPr lang="en-GB" sz="2800" dirty="0">
                <a:cs typeface="Calibri" panose="020F0502020204030204" pitchFamily="34" charset="0"/>
              </a:rPr>
              <a:t>Some people love the challenge of a ‘stressful’ job.</a:t>
            </a:r>
          </a:p>
          <a:p>
            <a:pPr marL="0" indent="0">
              <a:buNone/>
            </a:pPr>
            <a:r>
              <a:rPr lang="en-GB" sz="2400" dirty="0">
                <a:cs typeface="Calibri" panose="020F0502020204030204" pitchFamily="34" charset="0"/>
              </a:rPr>
              <a:t>(E.g.: Air traffic controller, firefighter etc)</a:t>
            </a:r>
          </a:p>
          <a:p>
            <a:pPr marL="0" indent="0">
              <a:buNone/>
            </a:pPr>
            <a:endParaRPr lang="en-GB" sz="2800" dirty="0">
              <a:cs typeface="Calibri" panose="020F0502020204030204" pitchFamily="34" charset="0"/>
            </a:endParaRPr>
          </a:p>
          <a:p>
            <a:pPr marL="0" indent="0">
              <a:buNone/>
            </a:pPr>
            <a:endParaRPr lang="en-GB" sz="2800" dirty="0">
              <a:cs typeface="Calibri" panose="020F0502020204030204" pitchFamily="34" charset="0"/>
            </a:endParaRPr>
          </a:p>
          <a:p>
            <a:endParaRPr lang="en-GB" sz="2800" dirty="0">
              <a:cs typeface="Calibri" panose="020F0502020204030204" pitchFamily="34" charset="0"/>
            </a:endParaRPr>
          </a:p>
        </p:txBody>
      </p:sp>
    </p:spTree>
    <p:extLst>
      <p:ext uri="{BB962C8B-B14F-4D97-AF65-F5344CB8AC3E}">
        <p14:creationId xmlns:p14="http://schemas.microsoft.com/office/powerpoint/2010/main" val="3738832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DE3BC3CA-4B33-124D-F4F1-B96D195B4981}"/>
              </a:ext>
            </a:extLst>
          </p:cNvPr>
          <p:cNvSpPr/>
          <p:nvPr/>
        </p:nvSpPr>
        <p:spPr>
          <a:xfrm>
            <a:off x="323528" y="332656"/>
            <a:ext cx="7632848" cy="1010345"/>
          </a:xfrm>
          <a:prstGeom prst="roundRect">
            <a:avLst/>
          </a:prstGeom>
          <a:solidFill>
            <a:schemeClr val="accent1">
              <a:lumMod val="20000"/>
              <a:lumOff val="80000"/>
            </a:schemeClr>
          </a:solidFill>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B418A29F-85A6-9495-12A3-FE74358C0C76}"/>
              </a:ext>
            </a:extLst>
          </p:cNvPr>
          <p:cNvSpPr>
            <a:spLocks noGrp="1"/>
          </p:cNvSpPr>
          <p:nvPr>
            <p:ph type="title"/>
          </p:nvPr>
        </p:nvSpPr>
        <p:spPr>
          <a:xfrm>
            <a:off x="467544" y="548680"/>
            <a:ext cx="7886700" cy="1325563"/>
          </a:xfrm>
        </p:spPr>
        <p:txBody>
          <a:bodyPr/>
          <a:lstStyle/>
          <a:p>
            <a:r>
              <a:rPr lang="en-GB" sz="4000" b="1" dirty="0">
                <a:latin typeface="+mn-lt"/>
                <a:cs typeface="Calibri" panose="020F0502020204030204" pitchFamily="34" charset="0"/>
              </a:rPr>
              <a:t>Managing Stress</a:t>
            </a:r>
          </a:p>
        </p:txBody>
      </p:sp>
      <p:sp>
        <p:nvSpPr>
          <p:cNvPr id="3" name="Content Placeholder 2">
            <a:extLst>
              <a:ext uri="{FF2B5EF4-FFF2-40B4-BE49-F238E27FC236}">
                <a16:creationId xmlns:a16="http://schemas.microsoft.com/office/drawing/2014/main" id="{6FB97E20-2520-2855-35FC-3B754C620C54}"/>
              </a:ext>
            </a:extLst>
          </p:cNvPr>
          <p:cNvSpPr>
            <a:spLocks noGrp="1"/>
          </p:cNvSpPr>
          <p:nvPr>
            <p:ph idx="1"/>
          </p:nvPr>
        </p:nvSpPr>
        <p:spPr>
          <a:xfrm>
            <a:off x="323528" y="2160094"/>
            <a:ext cx="8480896" cy="3551066"/>
          </a:xfrm>
        </p:spPr>
        <p:txBody>
          <a:bodyPr/>
          <a:lstStyle/>
          <a:p>
            <a:pPr marL="0" indent="0">
              <a:buNone/>
            </a:pPr>
            <a:r>
              <a:rPr lang="en-GB" sz="3200" dirty="0">
                <a:cs typeface="Calibri" panose="020F0502020204030204" pitchFamily="34" charset="0"/>
              </a:rPr>
              <a:t>Try to understand what </a:t>
            </a:r>
            <a:r>
              <a:rPr lang="en-GB" sz="3200" b="1" dirty="0">
                <a:cs typeface="Calibri" panose="020F0502020204030204" pitchFamily="34" charset="0"/>
              </a:rPr>
              <a:t>causes your stress.</a:t>
            </a:r>
          </a:p>
          <a:p>
            <a:pPr marL="0" indent="0">
              <a:buNone/>
            </a:pPr>
            <a:endParaRPr lang="en-GB" sz="1600" dirty="0">
              <a:cs typeface="Calibri" panose="020F0502020204030204" pitchFamily="34" charset="0"/>
            </a:endParaRPr>
          </a:p>
          <a:p>
            <a:pPr marL="0" indent="0">
              <a:buNone/>
            </a:pPr>
            <a:r>
              <a:rPr lang="en-GB" sz="3200" dirty="0">
                <a:cs typeface="Calibri" panose="020F0502020204030204" pitchFamily="34" charset="0"/>
              </a:rPr>
              <a:t>Try and reflect on the </a:t>
            </a:r>
            <a:r>
              <a:rPr lang="en-GB" sz="3200" b="1" dirty="0">
                <a:cs typeface="Calibri" panose="020F0502020204030204" pitchFamily="34" charset="0"/>
              </a:rPr>
              <a:t>‘triggers’ </a:t>
            </a:r>
            <a:r>
              <a:rPr lang="en-GB" sz="3200" dirty="0">
                <a:cs typeface="Calibri" panose="020F0502020204030204" pitchFamily="34" charset="0"/>
              </a:rPr>
              <a:t>that cause you to become stressed.</a:t>
            </a:r>
          </a:p>
          <a:p>
            <a:pPr marL="0" indent="0">
              <a:buNone/>
            </a:pPr>
            <a:endParaRPr lang="en-GB" sz="1600" dirty="0">
              <a:cs typeface="Calibri" panose="020F0502020204030204" pitchFamily="34" charset="0"/>
            </a:endParaRPr>
          </a:p>
          <a:p>
            <a:pPr marL="0" indent="0">
              <a:buNone/>
            </a:pPr>
            <a:endParaRPr lang="en-GB" sz="3200" dirty="0">
              <a:cs typeface="Calibri" panose="020F0502020204030204" pitchFamily="34" charset="0"/>
            </a:endParaRPr>
          </a:p>
          <a:p>
            <a:pPr marL="0" indent="0">
              <a:buNone/>
            </a:pPr>
            <a:endParaRPr lang="en-GB" sz="1100" dirty="0">
              <a:cs typeface="Calibri" panose="020F0502020204030204" pitchFamily="34" charset="0"/>
            </a:endParaRPr>
          </a:p>
        </p:txBody>
      </p:sp>
    </p:spTree>
    <p:extLst>
      <p:ext uri="{BB962C8B-B14F-4D97-AF65-F5344CB8AC3E}">
        <p14:creationId xmlns:p14="http://schemas.microsoft.com/office/powerpoint/2010/main" val="368628559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DE3BC3CA-4B33-124D-F4F1-B96D195B4981}"/>
              </a:ext>
            </a:extLst>
          </p:cNvPr>
          <p:cNvSpPr/>
          <p:nvPr/>
        </p:nvSpPr>
        <p:spPr>
          <a:xfrm>
            <a:off x="323528" y="332656"/>
            <a:ext cx="7632848" cy="1010345"/>
          </a:xfrm>
          <a:prstGeom prst="roundRect">
            <a:avLst/>
          </a:prstGeom>
          <a:solidFill>
            <a:schemeClr val="accent1">
              <a:lumMod val="20000"/>
              <a:lumOff val="80000"/>
            </a:schemeClr>
          </a:solidFill>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B418A29F-85A6-9495-12A3-FE74358C0C76}"/>
              </a:ext>
            </a:extLst>
          </p:cNvPr>
          <p:cNvSpPr>
            <a:spLocks noGrp="1"/>
          </p:cNvSpPr>
          <p:nvPr>
            <p:ph type="title"/>
          </p:nvPr>
        </p:nvSpPr>
        <p:spPr>
          <a:xfrm>
            <a:off x="467544" y="548680"/>
            <a:ext cx="7886700" cy="1325563"/>
          </a:xfrm>
        </p:spPr>
        <p:txBody>
          <a:bodyPr/>
          <a:lstStyle/>
          <a:p>
            <a:r>
              <a:rPr lang="en-GB" sz="4000" b="1" dirty="0">
                <a:latin typeface="+mn-lt"/>
                <a:cs typeface="Calibri" panose="020F0502020204030204" pitchFamily="34" charset="0"/>
              </a:rPr>
              <a:t>Managing Stress</a:t>
            </a:r>
          </a:p>
        </p:txBody>
      </p:sp>
      <p:sp>
        <p:nvSpPr>
          <p:cNvPr id="3" name="Content Placeholder 2">
            <a:extLst>
              <a:ext uri="{FF2B5EF4-FFF2-40B4-BE49-F238E27FC236}">
                <a16:creationId xmlns:a16="http://schemas.microsoft.com/office/drawing/2014/main" id="{6FB97E20-2520-2855-35FC-3B754C620C54}"/>
              </a:ext>
            </a:extLst>
          </p:cNvPr>
          <p:cNvSpPr>
            <a:spLocks noGrp="1"/>
          </p:cNvSpPr>
          <p:nvPr>
            <p:ph idx="1"/>
          </p:nvPr>
        </p:nvSpPr>
        <p:spPr>
          <a:xfrm>
            <a:off x="339576" y="1822151"/>
            <a:ext cx="8336880" cy="3551066"/>
          </a:xfrm>
        </p:spPr>
        <p:txBody>
          <a:bodyPr/>
          <a:lstStyle/>
          <a:p>
            <a:pPr marL="0" indent="0">
              <a:buNone/>
            </a:pPr>
            <a:r>
              <a:rPr lang="en-GB" sz="2400" dirty="0">
                <a:cs typeface="Calibri" panose="020F0502020204030204" pitchFamily="34" charset="0"/>
              </a:rPr>
              <a:t>Try to understand what </a:t>
            </a:r>
            <a:r>
              <a:rPr lang="en-GB" sz="2400" b="1" dirty="0">
                <a:cs typeface="Calibri" panose="020F0502020204030204" pitchFamily="34" charset="0"/>
              </a:rPr>
              <a:t>causes your stress.</a:t>
            </a:r>
          </a:p>
          <a:p>
            <a:pPr marL="0" indent="0">
              <a:buNone/>
            </a:pPr>
            <a:endParaRPr lang="en-GB" sz="1200" dirty="0">
              <a:cs typeface="Calibri" panose="020F0502020204030204" pitchFamily="34" charset="0"/>
            </a:endParaRPr>
          </a:p>
          <a:p>
            <a:pPr marL="0" indent="0">
              <a:buNone/>
            </a:pPr>
            <a:r>
              <a:rPr lang="en-GB" sz="2400" dirty="0">
                <a:cs typeface="Calibri" panose="020F0502020204030204" pitchFamily="34" charset="0"/>
              </a:rPr>
              <a:t>Try and reflect on the </a:t>
            </a:r>
            <a:r>
              <a:rPr lang="en-GB" sz="2400" b="1" dirty="0">
                <a:cs typeface="Calibri" panose="020F0502020204030204" pitchFamily="34" charset="0"/>
              </a:rPr>
              <a:t>‘triggers’ </a:t>
            </a:r>
            <a:r>
              <a:rPr lang="en-GB" sz="2400" dirty="0">
                <a:cs typeface="Calibri" panose="020F0502020204030204" pitchFamily="34" charset="0"/>
              </a:rPr>
              <a:t>that cause you to become stressed.</a:t>
            </a:r>
          </a:p>
          <a:p>
            <a:pPr marL="0" indent="0">
              <a:buNone/>
            </a:pPr>
            <a:endParaRPr lang="en-GB" sz="1600" dirty="0">
              <a:cs typeface="Calibri" panose="020F0502020204030204" pitchFamily="34" charset="0"/>
            </a:endParaRPr>
          </a:p>
          <a:p>
            <a:pPr marL="0" indent="0">
              <a:buNone/>
            </a:pPr>
            <a:r>
              <a:rPr lang="en-GB" sz="3200" dirty="0">
                <a:cs typeface="Calibri" panose="020F0502020204030204" pitchFamily="34" charset="0"/>
              </a:rPr>
              <a:t>However, there are some general stress management strategies.</a:t>
            </a:r>
          </a:p>
          <a:p>
            <a:pPr marL="0" indent="0">
              <a:buNone/>
            </a:pPr>
            <a:endParaRPr lang="en-GB" sz="3200" dirty="0">
              <a:cs typeface="Calibri" panose="020F0502020204030204" pitchFamily="34" charset="0"/>
            </a:endParaRPr>
          </a:p>
          <a:p>
            <a:pPr marL="0" indent="0">
              <a:buNone/>
            </a:pPr>
            <a:endParaRPr lang="en-GB" sz="1100" dirty="0">
              <a:cs typeface="Calibri" panose="020F0502020204030204" pitchFamily="34" charset="0"/>
            </a:endParaRPr>
          </a:p>
        </p:txBody>
      </p:sp>
    </p:spTree>
    <p:extLst>
      <p:ext uri="{BB962C8B-B14F-4D97-AF65-F5344CB8AC3E}">
        <p14:creationId xmlns:p14="http://schemas.microsoft.com/office/powerpoint/2010/main" val="133676886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80994DEA-198A-04C3-7AB1-3D803E0000F8}"/>
              </a:ext>
            </a:extLst>
          </p:cNvPr>
          <p:cNvSpPr/>
          <p:nvPr/>
        </p:nvSpPr>
        <p:spPr>
          <a:xfrm>
            <a:off x="251520" y="260648"/>
            <a:ext cx="7632848" cy="1010345"/>
          </a:xfrm>
          <a:prstGeom prst="roundRect">
            <a:avLst/>
          </a:prstGeom>
          <a:solidFill>
            <a:schemeClr val="accent1">
              <a:lumMod val="20000"/>
              <a:lumOff val="80000"/>
            </a:schemeClr>
          </a:solidFill>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B418A29F-85A6-9495-12A3-FE74358C0C76}"/>
              </a:ext>
            </a:extLst>
          </p:cNvPr>
          <p:cNvSpPr>
            <a:spLocks noGrp="1"/>
          </p:cNvSpPr>
          <p:nvPr>
            <p:ph type="title"/>
          </p:nvPr>
        </p:nvSpPr>
        <p:spPr>
          <a:xfrm>
            <a:off x="395536" y="476672"/>
            <a:ext cx="7886700" cy="1325563"/>
          </a:xfrm>
        </p:spPr>
        <p:txBody>
          <a:bodyPr/>
          <a:lstStyle/>
          <a:p>
            <a:r>
              <a:rPr lang="en-GB" sz="4000" b="1" dirty="0">
                <a:latin typeface="+mn-lt"/>
                <a:cs typeface="Calibri" panose="020F0502020204030204" pitchFamily="34" charset="0"/>
              </a:rPr>
              <a:t>Managing Stress</a:t>
            </a:r>
          </a:p>
        </p:txBody>
      </p:sp>
      <p:sp>
        <p:nvSpPr>
          <p:cNvPr id="3" name="Content Placeholder 2">
            <a:extLst>
              <a:ext uri="{FF2B5EF4-FFF2-40B4-BE49-F238E27FC236}">
                <a16:creationId xmlns:a16="http://schemas.microsoft.com/office/drawing/2014/main" id="{6FB97E20-2520-2855-35FC-3B754C620C54}"/>
              </a:ext>
            </a:extLst>
          </p:cNvPr>
          <p:cNvSpPr>
            <a:spLocks noGrp="1"/>
          </p:cNvSpPr>
          <p:nvPr>
            <p:ph idx="1"/>
          </p:nvPr>
        </p:nvSpPr>
        <p:spPr>
          <a:xfrm>
            <a:off x="395536" y="1621085"/>
            <a:ext cx="7886700" cy="3615829"/>
          </a:xfrm>
        </p:spPr>
        <p:txBody>
          <a:bodyPr/>
          <a:lstStyle/>
          <a:p>
            <a:r>
              <a:rPr lang="en-GB" sz="2800" dirty="0">
                <a:cs typeface="Calibri" panose="020F0502020204030204" pitchFamily="34" charset="0"/>
              </a:rPr>
              <a:t> Learn Stress Management skills</a:t>
            </a:r>
          </a:p>
          <a:p>
            <a:endParaRPr lang="en-GB" sz="1050" dirty="0">
              <a:cs typeface="Calibri" panose="020F0502020204030204" pitchFamily="34" charset="0"/>
            </a:endParaRPr>
          </a:p>
          <a:p>
            <a:r>
              <a:rPr lang="en-GB" sz="2800" dirty="0">
                <a:cs typeface="Calibri" panose="020F0502020204030204" pitchFamily="34" charset="0"/>
              </a:rPr>
              <a:t> Keep a daily routine</a:t>
            </a:r>
          </a:p>
          <a:p>
            <a:endParaRPr lang="en-GB" sz="1050" dirty="0">
              <a:cs typeface="Calibri" panose="020F0502020204030204" pitchFamily="34" charset="0"/>
            </a:endParaRPr>
          </a:p>
          <a:p>
            <a:r>
              <a:rPr lang="en-GB" sz="2800" dirty="0">
                <a:cs typeface="Calibri" panose="020F0502020204030204" pitchFamily="34" charset="0"/>
              </a:rPr>
              <a:t> Get plenty of sleep</a:t>
            </a:r>
          </a:p>
          <a:p>
            <a:endParaRPr lang="en-GB" sz="1100" dirty="0">
              <a:cs typeface="Calibri" panose="020F0502020204030204" pitchFamily="34" charset="0"/>
            </a:endParaRPr>
          </a:p>
          <a:p>
            <a:r>
              <a:rPr lang="en-GB" sz="2800" dirty="0">
                <a:cs typeface="Calibri" panose="020F0502020204030204" pitchFamily="34" charset="0"/>
              </a:rPr>
              <a:t> Connect with others</a:t>
            </a:r>
          </a:p>
          <a:p>
            <a:endParaRPr lang="en-GB" sz="1100" dirty="0">
              <a:cs typeface="Calibri" panose="020F0502020204030204" pitchFamily="34" charset="0"/>
            </a:endParaRPr>
          </a:p>
          <a:p>
            <a:r>
              <a:rPr lang="en-GB" sz="2800" dirty="0">
                <a:cs typeface="Calibri" panose="020F0502020204030204" pitchFamily="34" charset="0"/>
              </a:rPr>
              <a:t> Eat healthily and Stay hydrated</a:t>
            </a:r>
          </a:p>
          <a:p>
            <a:endParaRPr lang="en-GB" sz="1100" dirty="0">
              <a:cs typeface="Calibri" panose="020F0502020204030204" pitchFamily="34" charset="0"/>
            </a:endParaRPr>
          </a:p>
          <a:p>
            <a:r>
              <a:rPr lang="en-GB" sz="2800" dirty="0">
                <a:cs typeface="Calibri" panose="020F0502020204030204" pitchFamily="34" charset="0"/>
              </a:rPr>
              <a:t> Exercise regularly</a:t>
            </a:r>
          </a:p>
          <a:p>
            <a:pPr marL="0" indent="0">
              <a:buNone/>
            </a:pPr>
            <a:endParaRPr lang="en-GB" sz="1100" dirty="0">
              <a:cs typeface="Calibri" panose="020F0502020204030204" pitchFamily="34" charset="0"/>
            </a:endParaRPr>
          </a:p>
        </p:txBody>
      </p:sp>
    </p:spTree>
    <p:extLst>
      <p:ext uri="{BB962C8B-B14F-4D97-AF65-F5344CB8AC3E}">
        <p14:creationId xmlns:p14="http://schemas.microsoft.com/office/powerpoint/2010/main" val="64596810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13">
            <a:extLst>
              <a:ext uri="{FF2B5EF4-FFF2-40B4-BE49-F238E27FC236}">
                <a16:creationId xmlns:a16="http://schemas.microsoft.com/office/drawing/2014/main" id="{11FB31C4-3DD9-0A37-E91C-C4087D5C8C14}"/>
              </a:ext>
            </a:extLst>
          </p:cNvPr>
          <p:cNvSpPr/>
          <p:nvPr/>
        </p:nvSpPr>
        <p:spPr>
          <a:xfrm>
            <a:off x="251520" y="260649"/>
            <a:ext cx="7632848" cy="792088"/>
          </a:xfrm>
          <a:prstGeom prst="roundRect">
            <a:avLst/>
          </a:prstGeom>
          <a:solidFill>
            <a:schemeClr val="accent1">
              <a:lumMod val="20000"/>
              <a:lumOff val="80000"/>
            </a:schemeClr>
          </a:solidFill>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dirty="0"/>
          </a:p>
        </p:txBody>
      </p:sp>
      <p:sp>
        <p:nvSpPr>
          <p:cNvPr id="2" name="Title 1"/>
          <p:cNvSpPr>
            <a:spLocks noGrp="1"/>
          </p:cNvSpPr>
          <p:nvPr>
            <p:ph type="title"/>
          </p:nvPr>
        </p:nvSpPr>
        <p:spPr>
          <a:xfrm>
            <a:off x="302753" y="305116"/>
            <a:ext cx="7886700" cy="1325563"/>
          </a:xfrm>
        </p:spPr>
        <p:txBody>
          <a:bodyPr/>
          <a:lstStyle/>
          <a:p>
            <a:pPr>
              <a:defRPr/>
            </a:pPr>
            <a:r>
              <a:rPr lang="en-GB" sz="4000" b="1" dirty="0">
                <a:latin typeface="+mn-lt"/>
                <a:cs typeface="Calibri" panose="020F0502020204030204" pitchFamily="34" charset="0"/>
              </a:rPr>
              <a:t>5 Things to help with stress</a:t>
            </a:r>
          </a:p>
        </p:txBody>
      </p:sp>
      <p:pic>
        <p:nvPicPr>
          <p:cNvPr id="4" name="Picture 3"/>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954548" y="2983120"/>
            <a:ext cx="3590415" cy="2690822"/>
          </a:xfrm>
          <a:prstGeom prst="rect">
            <a:avLst/>
          </a:prstGeom>
          <a:effectLst>
            <a:softEdge rad="139700"/>
          </a:effectLst>
        </p:spPr>
      </p:pic>
      <p:pic>
        <p:nvPicPr>
          <p:cNvPr id="5" name="Picture 4">
            <a:extLst>
              <a:ext uri="{FF2B5EF4-FFF2-40B4-BE49-F238E27FC236}">
                <a16:creationId xmlns:a16="http://schemas.microsoft.com/office/drawing/2014/main" id="{B6E7324F-3C8D-A587-6784-68F90FF15529}"/>
              </a:ext>
            </a:extLst>
          </p:cNvPr>
          <p:cNvPicPr>
            <a:picLocks noChangeAspect="1"/>
          </p:cNvPicPr>
          <p:nvPr/>
        </p:nvPicPr>
        <p:blipFill>
          <a:blip r:embed="rId4"/>
          <a:stretch>
            <a:fillRect/>
          </a:stretch>
        </p:blipFill>
        <p:spPr>
          <a:xfrm>
            <a:off x="29533" y="1512024"/>
            <a:ext cx="2962836" cy="2222127"/>
          </a:xfrm>
          <a:prstGeom prst="rect">
            <a:avLst/>
          </a:prstGeom>
          <a:effectLst>
            <a:softEdge rad="76200"/>
          </a:effectLst>
        </p:spPr>
      </p:pic>
      <p:pic>
        <p:nvPicPr>
          <p:cNvPr id="10" name="Picture 9">
            <a:extLst>
              <a:ext uri="{FF2B5EF4-FFF2-40B4-BE49-F238E27FC236}">
                <a16:creationId xmlns:a16="http://schemas.microsoft.com/office/drawing/2014/main" id="{A9A51F77-828E-B6F9-45D7-3EF81B72574C}"/>
              </a:ext>
            </a:extLst>
          </p:cNvPr>
          <p:cNvPicPr>
            <a:picLocks noChangeAspect="1"/>
          </p:cNvPicPr>
          <p:nvPr/>
        </p:nvPicPr>
        <p:blipFill>
          <a:blip r:embed="rId5"/>
          <a:stretch>
            <a:fillRect/>
          </a:stretch>
        </p:blipFill>
        <p:spPr>
          <a:xfrm>
            <a:off x="2881320" y="1206873"/>
            <a:ext cx="3703544" cy="2222127"/>
          </a:xfrm>
          <a:prstGeom prst="rect">
            <a:avLst/>
          </a:prstGeom>
          <a:effectLst>
            <a:softEdge rad="127000"/>
          </a:effectLst>
        </p:spPr>
      </p:pic>
      <p:pic>
        <p:nvPicPr>
          <p:cNvPr id="8" name="Picture 7">
            <a:extLst>
              <a:ext uri="{FF2B5EF4-FFF2-40B4-BE49-F238E27FC236}">
                <a16:creationId xmlns:a16="http://schemas.microsoft.com/office/drawing/2014/main" id="{35A2C538-E9D9-6927-EB56-C049120B9651}"/>
              </a:ext>
            </a:extLst>
          </p:cNvPr>
          <p:cNvPicPr>
            <a:picLocks noChangeAspect="1"/>
          </p:cNvPicPr>
          <p:nvPr/>
        </p:nvPicPr>
        <p:blipFill>
          <a:blip r:embed="rId6" cstate="hqprint">
            <a:extLst>
              <a:ext uri="{28A0092B-C50C-407E-A947-70E740481C1C}">
                <a14:useLocalDpi xmlns:a14="http://schemas.microsoft.com/office/drawing/2010/main"/>
              </a:ext>
            </a:extLst>
          </a:blip>
          <a:stretch>
            <a:fillRect/>
          </a:stretch>
        </p:blipFill>
        <p:spPr>
          <a:xfrm>
            <a:off x="6473814" y="1409413"/>
            <a:ext cx="2037822" cy="2716825"/>
          </a:xfrm>
          <a:prstGeom prst="rect">
            <a:avLst/>
          </a:prstGeom>
          <a:effectLst>
            <a:softEdge rad="88900"/>
          </a:effectLst>
        </p:spPr>
      </p:pic>
      <p:pic>
        <p:nvPicPr>
          <p:cNvPr id="11" name="Picture 10">
            <a:extLst>
              <a:ext uri="{FF2B5EF4-FFF2-40B4-BE49-F238E27FC236}">
                <a16:creationId xmlns:a16="http://schemas.microsoft.com/office/drawing/2014/main" id="{653C6EC0-09C5-E5E0-5AFB-6E262FA46C44}"/>
              </a:ext>
            </a:extLst>
          </p:cNvPr>
          <p:cNvPicPr>
            <a:picLocks noChangeAspect="1"/>
          </p:cNvPicPr>
          <p:nvPr/>
        </p:nvPicPr>
        <p:blipFill>
          <a:blip r:embed="rId7"/>
          <a:stretch>
            <a:fillRect/>
          </a:stretch>
        </p:blipFill>
        <p:spPr>
          <a:xfrm>
            <a:off x="4572000" y="3494787"/>
            <a:ext cx="3079201" cy="2223183"/>
          </a:xfrm>
          <a:prstGeom prst="rect">
            <a:avLst/>
          </a:prstGeom>
          <a:effectLst>
            <a:softEdge rad="139700"/>
          </a:effectLst>
        </p:spPr>
      </p:pic>
    </p:spTree>
    <p:extLst>
      <p:ext uri="{BB962C8B-B14F-4D97-AF65-F5344CB8AC3E}">
        <p14:creationId xmlns:p14="http://schemas.microsoft.com/office/powerpoint/2010/main" val="81669852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D1847398-0BE9-BE5E-50F5-7B4EA0F1A5D4}"/>
              </a:ext>
            </a:extLst>
          </p:cNvPr>
          <p:cNvSpPr/>
          <p:nvPr/>
        </p:nvSpPr>
        <p:spPr>
          <a:xfrm>
            <a:off x="251520" y="260648"/>
            <a:ext cx="7632848" cy="792089"/>
          </a:xfrm>
          <a:prstGeom prst="roundRect">
            <a:avLst/>
          </a:prstGeom>
          <a:solidFill>
            <a:schemeClr val="accent4">
              <a:lumMod val="20000"/>
              <a:lumOff val="80000"/>
            </a:schemeClr>
          </a:solidFill>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C0D37CFE-12B9-EB75-E7A3-D7646A14F5DD}"/>
              </a:ext>
            </a:extLst>
          </p:cNvPr>
          <p:cNvSpPr>
            <a:spLocks noGrp="1"/>
          </p:cNvSpPr>
          <p:nvPr>
            <p:ph type="title"/>
          </p:nvPr>
        </p:nvSpPr>
        <p:spPr>
          <a:xfrm>
            <a:off x="476089" y="332657"/>
            <a:ext cx="7886700" cy="720080"/>
          </a:xfrm>
        </p:spPr>
        <p:txBody>
          <a:bodyPr/>
          <a:lstStyle/>
          <a:p>
            <a:r>
              <a:rPr lang="en-GB" sz="4000" b="1" dirty="0">
                <a:latin typeface="+mn-lt"/>
                <a:cs typeface="Calibri" panose="020F0502020204030204" pitchFamily="34" charset="0"/>
              </a:rPr>
              <a:t>Definition - Resilience</a:t>
            </a:r>
          </a:p>
        </p:txBody>
      </p:sp>
      <p:sp>
        <p:nvSpPr>
          <p:cNvPr id="3" name="Content Placeholder 2">
            <a:extLst>
              <a:ext uri="{FF2B5EF4-FFF2-40B4-BE49-F238E27FC236}">
                <a16:creationId xmlns:a16="http://schemas.microsoft.com/office/drawing/2014/main" id="{82B10C22-AAF0-1A33-5C2E-7436DA343B90}"/>
              </a:ext>
            </a:extLst>
          </p:cNvPr>
          <p:cNvSpPr>
            <a:spLocks noGrp="1"/>
          </p:cNvSpPr>
          <p:nvPr>
            <p:ph idx="1"/>
          </p:nvPr>
        </p:nvSpPr>
        <p:spPr>
          <a:xfrm>
            <a:off x="476089" y="1553617"/>
            <a:ext cx="8191822" cy="1891407"/>
          </a:xfrm>
        </p:spPr>
        <p:txBody>
          <a:bodyPr/>
          <a:lstStyle/>
          <a:p>
            <a:pPr marL="0" indent="0">
              <a:buNone/>
            </a:pPr>
            <a:r>
              <a:rPr lang="en-GB" sz="3200" i="0" dirty="0">
                <a:effectLst/>
                <a:cs typeface="Calibri" panose="020F0502020204030204" pitchFamily="34" charset="0"/>
              </a:rPr>
              <a:t>Resilience is the capacity to remain flexible and adaptable while facing life's challenges</a:t>
            </a:r>
          </a:p>
          <a:p>
            <a:pPr marL="0" indent="0">
              <a:buNone/>
            </a:pPr>
            <a:endParaRPr lang="en-GB" sz="1000" dirty="0">
              <a:latin typeface="Calibri" panose="020F0502020204030204" pitchFamily="34" charset="0"/>
              <a:cs typeface="Calibri" panose="020F0502020204030204" pitchFamily="34" charset="0"/>
            </a:endParaRPr>
          </a:p>
          <a:p>
            <a:pPr marL="0" indent="0" algn="r">
              <a:buNone/>
            </a:pPr>
            <a:r>
              <a:rPr lang="en-GB" sz="2800" b="1" i="0" dirty="0">
                <a:effectLst/>
                <a:latin typeface="Calibri" panose="020F0502020204030204" pitchFamily="34" charset="0"/>
                <a:cs typeface="Calibri" panose="020F0502020204030204" pitchFamily="34" charset="0"/>
              </a:rPr>
              <a:t>(Sutton, 2019)</a:t>
            </a:r>
            <a:endParaRPr lang="en-GB" sz="2800" b="1"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32044301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441B2A4B-0E1C-3807-7DBB-5A82DB3FDD80}"/>
              </a:ext>
            </a:extLst>
          </p:cNvPr>
          <p:cNvSpPr/>
          <p:nvPr/>
        </p:nvSpPr>
        <p:spPr>
          <a:xfrm>
            <a:off x="251520" y="195993"/>
            <a:ext cx="7632848" cy="792089"/>
          </a:xfrm>
          <a:prstGeom prst="roundRect">
            <a:avLst/>
          </a:prstGeom>
          <a:solidFill>
            <a:schemeClr val="accent4">
              <a:lumMod val="20000"/>
              <a:lumOff val="80000"/>
            </a:schemeClr>
          </a:solidFill>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03A64630-91BF-4D2E-2FDB-D5ECC7016519}"/>
              </a:ext>
            </a:extLst>
          </p:cNvPr>
          <p:cNvSpPr>
            <a:spLocks noGrp="1"/>
          </p:cNvSpPr>
          <p:nvPr>
            <p:ph type="title"/>
          </p:nvPr>
        </p:nvSpPr>
        <p:spPr>
          <a:xfrm>
            <a:off x="628650" y="260648"/>
            <a:ext cx="7886700" cy="662781"/>
          </a:xfrm>
        </p:spPr>
        <p:txBody>
          <a:bodyPr/>
          <a:lstStyle/>
          <a:p>
            <a:r>
              <a:rPr lang="en-GB" sz="4000" b="1" dirty="0">
                <a:latin typeface="+mn-lt"/>
                <a:cs typeface="Calibri" panose="020F0502020204030204" pitchFamily="34" charset="0"/>
              </a:rPr>
              <a:t>Resilience</a:t>
            </a:r>
          </a:p>
        </p:txBody>
      </p:sp>
      <p:sp>
        <p:nvSpPr>
          <p:cNvPr id="3" name="Content Placeholder 2">
            <a:extLst>
              <a:ext uri="{FF2B5EF4-FFF2-40B4-BE49-F238E27FC236}">
                <a16:creationId xmlns:a16="http://schemas.microsoft.com/office/drawing/2014/main" id="{8955727D-31C1-C224-38F9-27305D1845CA}"/>
              </a:ext>
            </a:extLst>
          </p:cNvPr>
          <p:cNvSpPr>
            <a:spLocks noGrp="1"/>
          </p:cNvSpPr>
          <p:nvPr>
            <p:ph idx="1"/>
          </p:nvPr>
        </p:nvSpPr>
        <p:spPr>
          <a:xfrm>
            <a:off x="395536" y="1124744"/>
            <a:ext cx="7886700" cy="4351338"/>
          </a:xfrm>
        </p:spPr>
        <p:txBody>
          <a:bodyPr/>
          <a:lstStyle/>
          <a:p>
            <a:r>
              <a:rPr lang="en-GB" sz="2800" dirty="0">
                <a:solidFill>
                  <a:srgbClr val="191D34"/>
                </a:solidFill>
                <a:cs typeface="Calibri" panose="020F0502020204030204" pitchFamily="34" charset="0"/>
              </a:rPr>
              <a:t>M</a:t>
            </a:r>
            <a:r>
              <a:rPr lang="en-GB" sz="2800" b="0" i="0" dirty="0">
                <a:solidFill>
                  <a:srgbClr val="191D34"/>
                </a:solidFill>
                <a:effectLst/>
                <a:cs typeface="Calibri" panose="020F0502020204030204" pitchFamily="34" charset="0"/>
              </a:rPr>
              <a:t>any factors come into play regarding how resilient we are, including our traits, environmental factors, and a learned capacity associated with experience </a:t>
            </a:r>
            <a:br>
              <a:rPr lang="en-GB" sz="2400" b="1" i="0" dirty="0">
                <a:solidFill>
                  <a:srgbClr val="191D34"/>
                </a:solidFill>
                <a:effectLst/>
                <a:cs typeface="Calibri" panose="020F0502020204030204" pitchFamily="34" charset="0"/>
              </a:rPr>
            </a:br>
            <a:br>
              <a:rPr lang="en-GB" sz="900" b="1" i="0" dirty="0">
                <a:solidFill>
                  <a:srgbClr val="191D34"/>
                </a:solidFill>
                <a:effectLst/>
                <a:cs typeface="Calibri" panose="020F0502020204030204" pitchFamily="34" charset="0"/>
              </a:rPr>
            </a:br>
            <a:r>
              <a:rPr lang="en-GB" sz="900" b="1" i="0" dirty="0">
                <a:solidFill>
                  <a:srgbClr val="191D34"/>
                </a:solidFill>
                <a:effectLst/>
                <a:cs typeface="Calibri" panose="020F0502020204030204" pitchFamily="34" charset="0"/>
              </a:rPr>
              <a:t>                                                                                                                                                         </a:t>
            </a:r>
            <a:r>
              <a:rPr lang="en-GB" sz="2400" b="1" i="0" dirty="0">
                <a:solidFill>
                  <a:srgbClr val="191D34"/>
                </a:solidFill>
                <a:effectLst/>
                <a:cs typeface="Calibri" panose="020F0502020204030204" pitchFamily="34" charset="0"/>
              </a:rPr>
              <a:t>(Pemberton, 2015)</a:t>
            </a:r>
          </a:p>
          <a:p>
            <a:pPr marL="0" indent="0">
              <a:buNone/>
            </a:pPr>
            <a:endParaRPr lang="en-GB" sz="1100" b="0" i="0" dirty="0">
              <a:solidFill>
                <a:srgbClr val="191D34"/>
              </a:solidFill>
              <a:effectLst/>
              <a:cs typeface="Calibri" panose="020F0502020204030204" pitchFamily="34" charset="0"/>
            </a:endParaRPr>
          </a:p>
          <a:p>
            <a:r>
              <a:rPr lang="en-GB" sz="2800" b="0" i="0" dirty="0">
                <a:solidFill>
                  <a:srgbClr val="191D34"/>
                </a:solidFill>
                <a:effectLst/>
                <a:cs typeface="Calibri" panose="020F0502020204030204" pitchFamily="34" charset="0"/>
              </a:rPr>
              <a:t>Resilient individuals are more adaptable, open to new changes and experiences, and see setbacks as opportunities for learning</a:t>
            </a:r>
          </a:p>
          <a:p>
            <a:endParaRPr lang="en-GB" sz="1100" b="0" i="0" dirty="0">
              <a:solidFill>
                <a:srgbClr val="191D34"/>
              </a:solidFill>
              <a:effectLst/>
              <a:cs typeface="Calibri" panose="020F0502020204030204" pitchFamily="34" charset="0"/>
            </a:endParaRPr>
          </a:p>
          <a:p>
            <a:r>
              <a:rPr lang="en-GB" sz="2800" dirty="0">
                <a:solidFill>
                  <a:srgbClr val="191D34"/>
                </a:solidFill>
                <a:cs typeface="Calibri" panose="020F0502020204030204" pitchFamily="34" charset="0"/>
              </a:rPr>
              <a:t>R</a:t>
            </a:r>
            <a:r>
              <a:rPr lang="en-GB" sz="2800" b="0" i="0" dirty="0">
                <a:solidFill>
                  <a:srgbClr val="191D34"/>
                </a:solidFill>
                <a:effectLst/>
                <a:cs typeface="Calibri" panose="020F0502020204030204" pitchFamily="34" charset="0"/>
              </a:rPr>
              <a:t>esilience is </a:t>
            </a:r>
            <a:r>
              <a:rPr lang="en-GB" sz="2800" b="1" i="0" dirty="0">
                <a:solidFill>
                  <a:srgbClr val="191D34"/>
                </a:solidFill>
                <a:effectLst/>
                <a:cs typeface="Calibri" panose="020F0502020204030204" pitchFamily="34" charset="0"/>
              </a:rPr>
              <a:t>not a fixed trait </a:t>
            </a:r>
            <a:r>
              <a:rPr lang="en-GB" sz="2800" b="0" i="0" dirty="0">
                <a:solidFill>
                  <a:srgbClr val="191D34"/>
                </a:solidFill>
                <a:effectLst/>
                <a:cs typeface="Calibri" panose="020F0502020204030204" pitchFamily="34" charset="0"/>
              </a:rPr>
              <a:t>but can be developed and grown over time.</a:t>
            </a:r>
          </a:p>
          <a:p>
            <a:pPr marL="0" indent="0">
              <a:buNone/>
            </a:pPr>
            <a:endParaRPr lang="en-GB" sz="28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52705841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56231983-5BD5-2923-73DA-710F8371001F}"/>
              </a:ext>
            </a:extLst>
          </p:cNvPr>
          <p:cNvSpPr/>
          <p:nvPr/>
        </p:nvSpPr>
        <p:spPr>
          <a:xfrm>
            <a:off x="611560" y="318646"/>
            <a:ext cx="7632848" cy="792089"/>
          </a:xfrm>
          <a:prstGeom prst="roundRect">
            <a:avLst/>
          </a:prstGeom>
          <a:solidFill>
            <a:schemeClr val="accent4">
              <a:lumMod val="20000"/>
              <a:lumOff val="80000"/>
            </a:schemeClr>
          </a:solidFill>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dirty="0"/>
          </a:p>
        </p:txBody>
      </p:sp>
      <p:sp>
        <p:nvSpPr>
          <p:cNvPr id="5" name="Rectangle: Rounded Corners 4">
            <a:extLst>
              <a:ext uri="{FF2B5EF4-FFF2-40B4-BE49-F238E27FC236}">
                <a16:creationId xmlns:a16="http://schemas.microsoft.com/office/drawing/2014/main" id="{02084E5E-85AB-F25B-E41E-15193A06A9BA}"/>
              </a:ext>
            </a:extLst>
          </p:cNvPr>
          <p:cNvSpPr/>
          <p:nvPr/>
        </p:nvSpPr>
        <p:spPr>
          <a:xfrm>
            <a:off x="503684" y="1159181"/>
            <a:ext cx="8064896" cy="5698819"/>
          </a:xfrm>
          <a:prstGeom prst="roundRect">
            <a:avLst/>
          </a:prstGeom>
          <a:solidFill>
            <a:srgbClr val="E9E1CD"/>
          </a:solidFill>
          <a:ln>
            <a:solidFill>
              <a:srgbClr val="E9E1CD"/>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E4AB2AAA-EA21-B091-2079-E266BDD8533B}"/>
              </a:ext>
            </a:extLst>
          </p:cNvPr>
          <p:cNvSpPr txBox="1">
            <a:spLocks/>
          </p:cNvSpPr>
          <p:nvPr/>
        </p:nvSpPr>
        <p:spPr>
          <a:xfrm>
            <a:off x="755576" y="367092"/>
            <a:ext cx="8280920" cy="653300"/>
          </a:xfrm>
          <a:prstGeom prst="rect">
            <a:avLst/>
          </a:prstGeom>
        </p:spPr>
        <p:txBody>
          <a:bodyPr/>
          <a:lstStyle>
            <a:lvl1pPr algn="l" defTabSz="385763" rtl="0" eaLnBrk="1" latinLnBrk="0" hangingPunct="1">
              <a:lnSpc>
                <a:spcPct val="90000"/>
              </a:lnSpc>
              <a:spcBef>
                <a:spcPct val="0"/>
              </a:spcBef>
              <a:buNone/>
              <a:defRPr sz="1856" kern="1200">
                <a:solidFill>
                  <a:schemeClr val="tx1"/>
                </a:solidFill>
                <a:latin typeface="+mj-lt"/>
                <a:ea typeface="+mj-ea"/>
                <a:cs typeface="+mj-cs"/>
              </a:defRPr>
            </a:lvl1pPr>
          </a:lstStyle>
          <a:p>
            <a:r>
              <a:rPr lang="en-GB" sz="4000" b="1" dirty="0">
                <a:latin typeface="+mn-lt"/>
                <a:cs typeface="Calibri" panose="020F0502020204030204" pitchFamily="34" charset="0"/>
              </a:rPr>
              <a:t>Influential factors of resilience</a:t>
            </a:r>
          </a:p>
        </p:txBody>
      </p:sp>
      <p:pic>
        <p:nvPicPr>
          <p:cNvPr id="4" name="Picture 3">
            <a:extLst>
              <a:ext uri="{FF2B5EF4-FFF2-40B4-BE49-F238E27FC236}">
                <a16:creationId xmlns:a16="http://schemas.microsoft.com/office/drawing/2014/main" id="{A36B3E24-FDA9-618D-6049-A1C1C32894BC}"/>
              </a:ext>
            </a:extLst>
          </p:cNvPr>
          <p:cNvPicPr>
            <a:picLocks noChangeAspect="1"/>
          </p:cNvPicPr>
          <p:nvPr/>
        </p:nvPicPr>
        <p:blipFill rotWithShape="1">
          <a:blip r:embed="rId3"/>
          <a:srcRect l="7460" t="7105" r="6751" b="7105"/>
          <a:stretch/>
        </p:blipFill>
        <p:spPr>
          <a:xfrm>
            <a:off x="1475656" y="1338939"/>
            <a:ext cx="6192688" cy="5488973"/>
          </a:xfrm>
          <a:prstGeom prst="rect">
            <a:avLst/>
          </a:prstGeom>
        </p:spPr>
      </p:pic>
    </p:spTree>
    <p:extLst>
      <p:ext uri="{BB962C8B-B14F-4D97-AF65-F5344CB8AC3E}">
        <p14:creationId xmlns:p14="http://schemas.microsoft.com/office/powerpoint/2010/main" val="331213758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98A1A9A2-CAA4-03CB-8F1E-3642B34B739B}"/>
              </a:ext>
            </a:extLst>
          </p:cNvPr>
          <p:cNvSpPr/>
          <p:nvPr/>
        </p:nvSpPr>
        <p:spPr>
          <a:xfrm>
            <a:off x="339184" y="131803"/>
            <a:ext cx="7632848" cy="792089"/>
          </a:xfrm>
          <a:prstGeom prst="roundRect">
            <a:avLst/>
          </a:prstGeom>
          <a:solidFill>
            <a:schemeClr val="accent4">
              <a:lumMod val="20000"/>
              <a:lumOff val="80000"/>
            </a:schemeClr>
          </a:solidFill>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9E12B294-587D-7B5E-AD72-F945C5E65433}"/>
              </a:ext>
            </a:extLst>
          </p:cNvPr>
          <p:cNvSpPr>
            <a:spLocks noGrp="1"/>
          </p:cNvSpPr>
          <p:nvPr>
            <p:ph type="title"/>
          </p:nvPr>
        </p:nvSpPr>
        <p:spPr>
          <a:xfrm>
            <a:off x="476089" y="260648"/>
            <a:ext cx="7886700" cy="831623"/>
          </a:xfrm>
        </p:spPr>
        <p:txBody>
          <a:bodyPr/>
          <a:lstStyle/>
          <a:p>
            <a:r>
              <a:rPr lang="en-GB" sz="4000" b="1" dirty="0">
                <a:latin typeface="+mn-lt"/>
                <a:cs typeface="Calibri" panose="020F0502020204030204" pitchFamily="34" charset="0"/>
              </a:rPr>
              <a:t>Developing resilience</a:t>
            </a:r>
          </a:p>
        </p:txBody>
      </p:sp>
      <p:sp>
        <p:nvSpPr>
          <p:cNvPr id="3" name="Content Placeholder 2">
            <a:extLst>
              <a:ext uri="{FF2B5EF4-FFF2-40B4-BE49-F238E27FC236}">
                <a16:creationId xmlns:a16="http://schemas.microsoft.com/office/drawing/2014/main" id="{3589E524-2905-C98A-B083-1E2AA45A0B04}"/>
              </a:ext>
            </a:extLst>
          </p:cNvPr>
          <p:cNvSpPr>
            <a:spLocks noGrp="1"/>
          </p:cNvSpPr>
          <p:nvPr>
            <p:ph idx="1"/>
          </p:nvPr>
        </p:nvSpPr>
        <p:spPr>
          <a:xfrm>
            <a:off x="323528" y="1037845"/>
            <a:ext cx="8191822" cy="4623403"/>
          </a:xfrm>
        </p:spPr>
        <p:txBody>
          <a:bodyPr/>
          <a:lstStyle/>
          <a:p>
            <a:r>
              <a:rPr lang="en-GB" sz="2800" dirty="0">
                <a:cs typeface="Calibri" panose="020F0502020204030204" pitchFamily="34" charset="0"/>
              </a:rPr>
              <a:t> Reframing</a:t>
            </a:r>
          </a:p>
          <a:p>
            <a:pPr marL="0" indent="0">
              <a:buNone/>
            </a:pPr>
            <a:endParaRPr lang="en-GB" sz="800" dirty="0">
              <a:cs typeface="Calibri" panose="020F0502020204030204" pitchFamily="34" charset="0"/>
            </a:endParaRPr>
          </a:p>
          <a:p>
            <a:r>
              <a:rPr lang="en-GB" sz="2800" dirty="0">
                <a:cs typeface="Calibri" panose="020F0502020204030204" pitchFamily="34" charset="0"/>
              </a:rPr>
              <a:t> Using the power of positive emotions</a:t>
            </a:r>
          </a:p>
          <a:p>
            <a:pPr marL="0" indent="0">
              <a:buNone/>
            </a:pPr>
            <a:endParaRPr lang="en-GB" sz="1050" dirty="0">
              <a:cs typeface="Calibri" panose="020F0502020204030204" pitchFamily="34" charset="0"/>
            </a:endParaRPr>
          </a:p>
          <a:p>
            <a:r>
              <a:rPr lang="en-GB" sz="2800" dirty="0">
                <a:cs typeface="Calibri" panose="020F0502020204030204" pitchFamily="34" charset="0"/>
              </a:rPr>
              <a:t> Participating in physical activities</a:t>
            </a:r>
          </a:p>
          <a:p>
            <a:pPr marL="0" indent="0">
              <a:buNone/>
            </a:pPr>
            <a:endParaRPr lang="en-GB" sz="1000" dirty="0">
              <a:cs typeface="Calibri" panose="020F0502020204030204" pitchFamily="34" charset="0"/>
            </a:endParaRPr>
          </a:p>
          <a:p>
            <a:r>
              <a:rPr lang="en-GB" sz="2800" dirty="0">
                <a:cs typeface="Calibri" panose="020F0502020204030204" pitchFamily="34" charset="0"/>
              </a:rPr>
              <a:t> Identifying and using signature strengths</a:t>
            </a:r>
          </a:p>
          <a:p>
            <a:endParaRPr lang="en-GB" sz="1200" dirty="0">
              <a:cs typeface="Calibri" panose="020F0502020204030204" pitchFamily="34" charset="0"/>
            </a:endParaRPr>
          </a:p>
          <a:p>
            <a:r>
              <a:rPr lang="en-GB" sz="2800" dirty="0">
                <a:cs typeface="Calibri" panose="020F0502020204030204" pitchFamily="34" charset="0"/>
              </a:rPr>
              <a:t> Optimism regarding the future</a:t>
            </a:r>
          </a:p>
          <a:p>
            <a:endParaRPr lang="en-GB" sz="1050" dirty="0">
              <a:cs typeface="Calibri" panose="020F0502020204030204" pitchFamily="34" charset="0"/>
            </a:endParaRPr>
          </a:p>
          <a:p>
            <a:r>
              <a:rPr lang="en-GB" sz="2800" dirty="0">
                <a:cs typeface="Calibri" panose="020F0502020204030204" pitchFamily="34" charset="0"/>
              </a:rPr>
              <a:t> Clarifying Purpose</a:t>
            </a:r>
          </a:p>
          <a:p>
            <a:endParaRPr lang="en-GB" sz="400" dirty="0">
              <a:cs typeface="Calibri" panose="020F0502020204030204" pitchFamily="34" charset="0"/>
            </a:endParaRPr>
          </a:p>
          <a:p>
            <a:r>
              <a:rPr lang="en-GB" sz="2800" dirty="0">
                <a:cs typeface="Calibri" panose="020F0502020204030204" pitchFamily="34" charset="0"/>
              </a:rPr>
              <a:t> Connecting with people</a:t>
            </a:r>
          </a:p>
          <a:p>
            <a:endParaRPr lang="en-GB" sz="100" dirty="0">
              <a:cs typeface="Calibri" panose="020F0502020204030204" pitchFamily="34" charset="0"/>
            </a:endParaRPr>
          </a:p>
          <a:p>
            <a:r>
              <a:rPr lang="en-GB" sz="2800" dirty="0">
                <a:cs typeface="Calibri" panose="020F0502020204030204" pitchFamily="34" charset="0"/>
              </a:rPr>
              <a:t> Moderate stress</a:t>
            </a:r>
          </a:p>
        </p:txBody>
      </p:sp>
    </p:spTree>
    <p:extLst>
      <p:ext uri="{BB962C8B-B14F-4D97-AF65-F5344CB8AC3E}">
        <p14:creationId xmlns:p14="http://schemas.microsoft.com/office/powerpoint/2010/main" val="309843263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3858B71A-A79D-CD31-17AD-D3CA086AEC32}"/>
              </a:ext>
            </a:extLst>
          </p:cNvPr>
          <p:cNvSpPr/>
          <p:nvPr/>
        </p:nvSpPr>
        <p:spPr>
          <a:xfrm>
            <a:off x="539552" y="864590"/>
            <a:ext cx="7128792" cy="4765132"/>
          </a:xfrm>
          <a:prstGeom prst="rect">
            <a:avLst/>
          </a:prstGeom>
          <a:solidFill>
            <a:schemeClr val="bg1"/>
          </a:solidFill>
          <a:ln>
            <a:noFill/>
          </a:ln>
          <a:effectLst>
            <a:softEdge rad="10160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 name="Rectangle: Rounded Corners 3">
            <a:extLst>
              <a:ext uri="{FF2B5EF4-FFF2-40B4-BE49-F238E27FC236}">
                <a16:creationId xmlns:a16="http://schemas.microsoft.com/office/drawing/2014/main" id="{98A1A9A2-CAA4-03CB-8F1E-3642B34B739B}"/>
              </a:ext>
            </a:extLst>
          </p:cNvPr>
          <p:cNvSpPr/>
          <p:nvPr/>
        </p:nvSpPr>
        <p:spPr>
          <a:xfrm>
            <a:off x="971600" y="72501"/>
            <a:ext cx="6264696" cy="792089"/>
          </a:xfrm>
          <a:prstGeom prst="roundRect">
            <a:avLst/>
          </a:prstGeom>
          <a:solidFill>
            <a:schemeClr val="accent4">
              <a:lumMod val="20000"/>
              <a:lumOff val="80000"/>
            </a:schemeClr>
          </a:solidFill>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9E12B294-587D-7B5E-AD72-F945C5E65433}"/>
              </a:ext>
            </a:extLst>
          </p:cNvPr>
          <p:cNvSpPr>
            <a:spLocks noGrp="1"/>
          </p:cNvSpPr>
          <p:nvPr>
            <p:ph type="title"/>
          </p:nvPr>
        </p:nvSpPr>
        <p:spPr>
          <a:xfrm>
            <a:off x="1475656" y="188640"/>
            <a:ext cx="7886700" cy="831623"/>
          </a:xfrm>
        </p:spPr>
        <p:txBody>
          <a:bodyPr/>
          <a:lstStyle/>
          <a:p>
            <a:r>
              <a:rPr lang="en-GB" sz="4000" b="1" dirty="0">
                <a:latin typeface="+mn-lt"/>
                <a:cs typeface="Calibri" panose="020F0502020204030204" pitchFamily="34" charset="0"/>
              </a:rPr>
              <a:t>Developing resilience</a:t>
            </a:r>
          </a:p>
        </p:txBody>
      </p:sp>
      <p:pic>
        <p:nvPicPr>
          <p:cNvPr id="5" name="Content Placeholder 4">
            <a:extLst>
              <a:ext uri="{FF2B5EF4-FFF2-40B4-BE49-F238E27FC236}">
                <a16:creationId xmlns:a16="http://schemas.microsoft.com/office/drawing/2014/main" id="{4D336651-FEC3-C170-6FAC-4FA5448CA028}"/>
              </a:ext>
            </a:extLst>
          </p:cNvPr>
          <p:cNvPicPr>
            <a:picLocks noGrp="1" noChangeAspect="1"/>
          </p:cNvPicPr>
          <p:nvPr>
            <p:ph idx="1"/>
          </p:nvPr>
        </p:nvPicPr>
        <p:blipFill>
          <a:blip r:embed="rId3"/>
          <a:stretch>
            <a:fillRect/>
          </a:stretch>
        </p:blipFill>
        <p:spPr>
          <a:xfrm>
            <a:off x="1737145" y="896116"/>
            <a:ext cx="4733606" cy="4733606"/>
          </a:xfrm>
          <a:prstGeom prst="rect">
            <a:avLst/>
          </a:prstGeom>
          <a:solidFill>
            <a:schemeClr val="accent1">
              <a:lumMod val="60000"/>
              <a:lumOff val="40000"/>
            </a:schemeClr>
          </a:solidFill>
        </p:spPr>
      </p:pic>
    </p:spTree>
    <p:extLst>
      <p:ext uri="{BB962C8B-B14F-4D97-AF65-F5344CB8AC3E}">
        <p14:creationId xmlns:p14="http://schemas.microsoft.com/office/powerpoint/2010/main" val="212444361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B9289AD9-A6D6-3FCF-34B1-A84A62987949}"/>
              </a:ext>
            </a:extLst>
          </p:cNvPr>
          <p:cNvSpPr/>
          <p:nvPr/>
        </p:nvSpPr>
        <p:spPr>
          <a:xfrm>
            <a:off x="539552" y="312887"/>
            <a:ext cx="7632848" cy="792089"/>
          </a:xfrm>
          <a:prstGeom prst="roundRect">
            <a:avLst/>
          </a:prstGeom>
          <a:solidFill>
            <a:schemeClr val="accent4">
              <a:lumMod val="20000"/>
              <a:lumOff val="80000"/>
            </a:schemeClr>
          </a:solidFill>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C294487B-450F-CB22-B318-48410415E713}"/>
              </a:ext>
            </a:extLst>
          </p:cNvPr>
          <p:cNvSpPr>
            <a:spLocks noGrp="1"/>
          </p:cNvSpPr>
          <p:nvPr>
            <p:ph type="title"/>
          </p:nvPr>
        </p:nvSpPr>
        <p:spPr>
          <a:xfrm>
            <a:off x="666478" y="371026"/>
            <a:ext cx="7632848" cy="792089"/>
          </a:xfrm>
        </p:spPr>
        <p:txBody>
          <a:bodyPr/>
          <a:lstStyle/>
          <a:p>
            <a:r>
              <a:rPr lang="en-GB" sz="4000" b="1" dirty="0">
                <a:latin typeface="+mn-lt"/>
                <a:cs typeface="Calibri" panose="020F0502020204030204" pitchFamily="34" charset="0"/>
              </a:rPr>
              <a:t>10 Resilience Skills to master</a:t>
            </a:r>
          </a:p>
        </p:txBody>
      </p:sp>
      <p:sp>
        <p:nvSpPr>
          <p:cNvPr id="3" name="Content Placeholder 2">
            <a:extLst>
              <a:ext uri="{FF2B5EF4-FFF2-40B4-BE49-F238E27FC236}">
                <a16:creationId xmlns:a16="http://schemas.microsoft.com/office/drawing/2014/main" id="{E7AB6E7E-08EF-3FB3-845B-A3C05108C6F8}"/>
              </a:ext>
            </a:extLst>
          </p:cNvPr>
          <p:cNvSpPr>
            <a:spLocks noGrp="1"/>
          </p:cNvSpPr>
          <p:nvPr>
            <p:ph idx="1"/>
          </p:nvPr>
        </p:nvSpPr>
        <p:spPr>
          <a:xfrm>
            <a:off x="528144" y="1196752"/>
            <a:ext cx="7886700" cy="4464496"/>
          </a:xfrm>
        </p:spPr>
        <p:txBody>
          <a:bodyPr/>
          <a:lstStyle/>
          <a:p>
            <a:r>
              <a:rPr lang="en-GB" sz="2800" dirty="0">
                <a:cs typeface="Calibri" panose="020F0502020204030204" pitchFamily="34" charset="0"/>
              </a:rPr>
              <a:t> Problem solving</a:t>
            </a:r>
          </a:p>
          <a:p>
            <a:r>
              <a:rPr lang="en-GB" sz="2800" dirty="0">
                <a:cs typeface="Calibri" panose="020F0502020204030204" pitchFamily="34" charset="0"/>
              </a:rPr>
              <a:t> Goal setting</a:t>
            </a:r>
          </a:p>
          <a:p>
            <a:r>
              <a:rPr lang="en-GB" sz="2800" dirty="0">
                <a:cs typeface="Calibri" panose="020F0502020204030204" pitchFamily="34" charset="0"/>
              </a:rPr>
              <a:t> Effective communication</a:t>
            </a:r>
          </a:p>
          <a:p>
            <a:r>
              <a:rPr lang="en-GB" sz="2800" dirty="0">
                <a:cs typeface="Calibri" panose="020F0502020204030204" pitchFamily="34" charset="0"/>
              </a:rPr>
              <a:t> Emotional regulation and stress management</a:t>
            </a:r>
          </a:p>
          <a:p>
            <a:r>
              <a:rPr lang="en-GB" sz="2800" dirty="0">
                <a:cs typeface="Calibri" panose="020F0502020204030204" pitchFamily="34" charset="0"/>
              </a:rPr>
              <a:t> Building a social support network</a:t>
            </a:r>
          </a:p>
          <a:p>
            <a:r>
              <a:rPr lang="en-GB" sz="2800" dirty="0">
                <a:cs typeface="Calibri" panose="020F0502020204030204" pitchFamily="34" charset="0"/>
              </a:rPr>
              <a:t> Practicing self-care</a:t>
            </a:r>
          </a:p>
          <a:p>
            <a:r>
              <a:rPr lang="en-GB" sz="2800" dirty="0">
                <a:cs typeface="Calibri" panose="020F0502020204030204" pitchFamily="34" charset="0"/>
              </a:rPr>
              <a:t> Developing meaning and purpose in life</a:t>
            </a:r>
          </a:p>
          <a:p>
            <a:r>
              <a:rPr lang="en-GB" sz="2800" dirty="0">
                <a:cs typeface="Calibri" panose="020F0502020204030204" pitchFamily="34" charset="0"/>
              </a:rPr>
              <a:t> Adopting a positive outlook</a:t>
            </a:r>
          </a:p>
          <a:p>
            <a:r>
              <a:rPr lang="en-GB" sz="2800" dirty="0">
                <a:cs typeface="Calibri" panose="020F0502020204030204" pitchFamily="34" charset="0"/>
              </a:rPr>
              <a:t> Improving self-awareness</a:t>
            </a:r>
          </a:p>
          <a:p>
            <a:r>
              <a:rPr lang="en-GB" sz="2800" dirty="0">
                <a:cs typeface="Calibri" panose="020F0502020204030204" pitchFamily="34" charset="0"/>
              </a:rPr>
              <a:t> Adopting effective coping strategies</a:t>
            </a:r>
          </a:p>
        </p:txBody>
      </p:sp>
    </p:spTree>
    <p:extLst>
      <p:ext uri="{BB962C8B-B14F-4D97-AF65-F5344CB8AC3E}">
        <p14:creationId xmlns:p14="http://schemas.microsoft.com/office/powerpoint/2010/main" val="160596539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5F677E04-4863-96BC-397F-C2993E906864}"/>
              </a:ext>
            </a:extLst>
          </p:cNvPr>
          <p:cNvSpPr/>
          <p:nvPr/>
        </p:nvSpPr>
        <p:spPr>
          <a:xfrm>
            <a:off x="539552" y="312887"/>
            <a:ext cx="7632848" cy="792089"/>
          </a:xfrm>
          <a:prstGeom prst="roundRect">
            <a:avLst/>
          </a:prstGeom>
          <a:solidFill>
            <a:schemeClr val="accent6">
              <a:lumMod val="20000"/>
              <a:lumOff val="80000"/>
            </a:schemeClr>
          </a:solidFill>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5502161C-34BF-3A4E-43D3-0DCECCD992AE}"/>
              </a:ext>
            </a:extLst>
          </p:cNvPr>
          <p:cNvSpPr>
            <a:spLocks noGrp="1"/>
          </p:cNvSpPr>
          <p:nvPr>
            <p:ph type="title"/>
          </p:nvPr>
        </p:nvSpPr>
        <p:spPr>
          <a:xfrm>
            <a:off x="628650" y="404664"/>
            <a:ext cx="7886700" cy="831623"/>
          </a:xfrm>
        </p:spPr>
        <p:txBody>
          <a:bodyPr/>
          <a:lstStyle/>
          <a:p>
            <a:r>
              <a:rPr lang="en-GB" sz="4000" b="1" dirty="0">
                <a:latin typeface="+mn-lt"/>
                <a:cs typeface="Calibri" panose="020F0502020204030204" pitchFamily="34" charset="0"/>
              </a:rPr>
              <a:t>Definition - Time management</a:t>
            </a:r>
          </a:p>
        </p:txBody>
      </p:sp>
      <p:sp>
        <p:nvSpPr>
          <p:cNvPr id="3" name="Content Placeholder 2">
            <a:extLst>
              <a:ext uri="{FF2B5EF4-FFF2-40B4-BE49-F238E27FC236}">
                <a16:creationId xmlns:a16="http://schemas.microsoft.com/office/drawing/2014/main" id="{C367B609-BF1B-6420-D644-BFE178B4ACA9}"/>
              </a:ext>
            </a:extLst>
          </p:cNvPr>
          <p:cNvSpPr>
            <a:spLocks noGrp="1"/>
          </p:cNvSpPr>
          <p:nvPr>
            <p:ph idx="1"/>
          </p:nvPr>
        </p:nvSpPr>
        <p:spPr>
          <a:xfrm>
            <a:off x="628650" y="1556792"/>
            <a:ext cx="7886700" cy="3168352"/>
          </a:xfrm>
        </p:spPr>
        <p:txBody>
          <a:bodyPr/>
          <a:lstStyle/>
          <a:p>
            <a:pPr marL="0" indent="0">
              <a:buNone/>
            </a:pPr>
            <a:r>
              <a:rPr lang="en-GB" sz="3200" b="1" i="0" dirty="0">
                <a:solidFill>
                  <a:srgbClr val="202020"/>
                </a:solidFill>
                <a:effectLst/>
                <a:latin typeface="Calibri" panose="020F0502020204030204" pitchFamily="34" charset="0"/>
                <a:cs typeface="Calibri" panose="020F0502020204030204" pitchFamily="34" charset="0"/>
              </a:rPr>
              <a:t>Time management is defined as:</a:t>
            </a:r>
          </a:p>
          <a:p>
            <a:endParaRPr lang="en-GB" sz="2800" dirty="0">
              <a:solidFill>
                <a:srgbClr val="202020"/>
              </a:solidFill>
              <a:latin typeface="Calibri" panose="020F0502020204030204" pitchFamily="34" charset="0"/>
              <a:cs typeface="Calibri" panose="020F0502020204030204" pitchFamily="34" charset="0"/>
            </a:endParaRPr>
          </a:p>
          <a:p>
            <a:pPr marL="0" indent="0">
              <a:buNone/>
            </a:pPr>
            <a:r>
              <a:rPr lang="en-GB" sz="3600" b="0" i="0" dirty="0">
                <a:solidFill>
                  <a:srgbClr val="202020"/>
                </a:solidFill>
                <a:effectLst/>
                <a:latin typeface="Calibri" panose="020F0502020204030204" pitchFamily="34" charset="0"/>
                <a:cs typeface="Calibri" panose="020F0502020204030204" pitchFamily="34" charset="0"/>
              </a:rPr>
              <a:t> “a form of decision making used by individuals to structure, protect, and adapt their time to changing conditions”</a:t>
            </a:r>
          </a:p>
          <a:p>
            <a:pPr marL="0" indent="0">
              <a:buNone/>
            </a:pPr>
            <a:endParaRPr lang="en-GB" sz="2800" dirty="0">
              <a:solidFill>
                <a:srgbClr val="202020"/>
              </a:solidFill>
              <a:latin typeface="Calibri" panose="020F0502020204030204" pitchFamily="34" charset="0"/>
              <a:cs typeface="Calibri" panose="020F0502020204030204" pitchFamily="34" charset="0"/>
            </a:endParaRPr>
          </a:p>
          <a:p>
            <a:pPr marL="0" indent="0" algn="r">
              <a:buNone/>
            </a:pPr>
            <a:r>
              <a:rPr lang="en-GB" sz="2800" b="1" dirty="0">
                <a:solidFill>
                  <a:srgbClr val="202020"/>
                </a:solidFill>
                <a:latin typeface="Calibri" panose="020F0502020204030204" pitchFamily="34" charset="0"/>
                <a:cs typeface="Calibri" panose="020F0502020204030204" pitchFamily="34" charset="0"/>
              </a:rPr>
              <a:t>(Aeon et al, 2021)</a:t>
            </a:r>
            <a:endParaRPr lang="en-GB" sz="2800" b="1"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19923606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953ADC22-6AC1-EC40-76C0-3BD5ADEB7785}"/>
              </a:ext>
            </a:extLst>
          </p:cNvPr>
          <p:cNvSpPr/>
          <p:nvPr/>
        </p:nvSpPr>
        <p:spPr>
          <a:xfrm>
            <a:off x="539552" y="312887"/>
            <a:ext cx="7632848" cy="792089"/>
          </a:xfrm>
          <a:prstGeom prst="roundRect">
            <a:avLst/>
          </a:prstGeom>
          <a:solidFill>
            <a:schemeClr val="accent6">
              <a:lumMod val="20000"/>
              <a:lumOff val="80000"/>
            </a:schemeClr>
          </a:solidFill>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F3A7AF58-394B-8EFC-9E18-05AB58543EA0}"/>
              </a:ext>
            </a:extLst>
          </p:cNvPr>
          <p:cNvSpPr>
            <a:spLocks noGrp="1"/>
          </p:cNvSpPr>
          <p:nvPr>
            <p:ph type="title"/>
          </p:nvPr>
        </p:nvSpPr>
        <p:spPr/>
        <p:txBody>
          <a:bodyPr/>
          <a:lstStyle/>
          <a:p>
            <a:r>
              <a:rPr lang="en-GB" sz="4000" b="1" dirty="0">
                <a:latin typeface="+mn-lt"/>
                <a:cs typeface="Calibri" panose="020F0502020204030204" pitchFamily="34" charset="0"/>
              </a:rPr>
              <a:t>Time Management</a:t>
            </a:r>
          </a:p>
        </p:txBody>
      </p:sp>
      <p:sp>
        <p:nvSpPr>
          <p:cNvPr id="3" name="Content Placeholder 2">
            <a:extLst>
              <a:ext uri="{FF2B5EF4-FFF2-40B4-BE49-F238E27FC236}">
                <a16:creationId xmlns:a16="http://schemas.microsoft.com/office/drawing/2014/main" id="{FDB6A81E-82A0-E520-7B88-6B6108BDEF90}"/>
              </a:ext>
            </a:extLst>
          </p:cNvPr>
          <p:cNvSpPr>
            <a:spLocks noGrp="1"/>
          </p:cNvSpPr>
          <p:nvPr>
            <p:ph idx="1"/>
          </p:nvPr>
        </p:nvSpPr>
        <p:spPr>
          <a:xfrm>
            <a:off x="539552" y="1196752"/>
            <a:ext cx="7886700" cy="4176464"/>
          </a:xfrm>
        </p:spPr>
        <p:txBody>
          <a:bodyPr/>
          <a:lstStyle/>
          <a:p>
            <a:r>
              <a:rPr lang="en-GB" sz="3200" dirty="0">
                <a:latin typeface="Calibri" panose="020F0502020204030204" pitchFamily="34" charset="0"/>
                <a:cs typeface="Calibri" panose="020F0502020204030204" pitchFamily="34" charset="0"/>
              </a:rPr>
              <a:t>Time Management is a crucial skill that plays a key role in personal and professional success</a:t>
            </a:r>
          </a:p>
          <a:p>
            <a:endParaRPr lang="en-GB" sz="1050" dirty="0">
              <a:latin typeface="Calibri" panose="020F0502020204030204" pitchFamily="34" charset="0"/>
              <a:cs typeface="Calibri" panose="020F0502020204030204" pitchFamily="34" charset="0"/>
            </a:endParaRPr>
          </a:p>
          <a:p>
            <a:r>
              <a:rPr lang="en-GB" sz="3200" dirty="0">
                <a:latin typeface="Calibri" panose="020F0502020204030204" pitchFamily="34" charset="0"/>
                <a:cs typeface="Calibri" panose="020F0502020204030204" pitchFamily="34" charset="0"/>
              </a:rPr>
              <a:t>It involves </a:t>
            </a:r>
            <a:r>
              <a:rPr lang="en-GB" sz="3200" b="1" dirty="0">
                <a:latin typeface="Calibri" panose="020F0502020204030204" pitchFamily="34" charset="0"/>
                <a:cs typeface="Calibri" panose="020F0502020204030204" pitchFamily="34" charset="0"/>
              </a:rPr>
              <a:t>organising and allocating time </a:t>
            </a:r>
            <a:r>
              <a:rPr lang="en-GB" sz="3200" dirty="0">
                <a:latin typeface="Calibri" panose="020F0502020204030204" pitchFamily="34" charset="0"/>
                <a:cs typeface="Calibri" panose="020F0502020204030204" pitchFamily="34" charset="0"/>
              </a:rPr>
              <a:t>effectively to various tasks and activities</a:t>
            </a:r>
          </a:p>
          <a:p>
            <a:endParaRPr lang="en-GB" sz="1200" dirty="0">
              <a:latin typeface="Calibri" panose="020F0502020204030204" pitchFamily="34" charset="0"/>
              <a:cs typeface="Calibri" panose="020F0502020204030204" pitchFamily="34" charset="0"/>
            </a:endParaRPr>
          </a:p>
          <a:p>
            <a:r>
              <a:rPr lang="en-GB" sz="3200" dirty="0">
                <a:latin typeface="Calibri" panose="020F0502020204030204" pitchFamily="34" charset="0"/>
                <a:cs typeface="Calibri" panose="020F0502020204030204" pitchFamily="34" charset="0"/>
              </a:rPr>
              <a:t>Effective time management can enhance productivity, </a:t>
            </a:r>
            <a:r>
              <a:rPr lang="en-GB" sz="3200" b="1" dirty="0">
                <a:latin typeface="Calibri" panose="020F0502020204030204" pitchFamily="34" charset="0"/>
                <a:cs typeface="Calibri" panose="020F0502020204030204" pitchFamily="34" charset="0"/>
              </a:rPr>
              <a:t>reduce stress </a:t>
            </a:r>
            <a:r>
              <a:rPr lang="en-GB" sz="3200" dirty="0">
                <a:latin typeface="Calibri" panose="020F0502020204030204" pitchFamily="34" charset="0"/>
                <a:cs typeface="Calibri" panose="020F0502020204030204" pitchFamily="34" charset="0"/>
              </a:rPr>
              <a:t>and offer a better work-life balance</a:t>
            </a:r>
          </a:p>
        </p:txBody>
      </p:sp>
    </p:spTree>
    <p:extLst>
      <p:ext uri="{BB962C8B-B14F-4D97-AF65-F5344CB8AC3E}">
        <p14:creationId xmlns:p14="http://schemas.microsoft.com/office/powerpoint/2010/main" val="272259452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9E659471-84A2-6479-4FCD-A433F45C71E6}"/>
              </a:ext>
            </a:extLst>
          </p:cNvPr>
          <p:cNvSpPr/>
          <p:nvPr/>
        </p:nvSpPr>
        <p:spPr>
          <a:xfrm>
            <a:off x="539552" y="312887"/>
            <a:ext cx="7632848" cy="792089"/>
          </a:xfrm>
          <a:prstGeom prst="roundRect">
            <a:avLst/>
          </a:prstGeom>
          <a:solidFill>
            <a:schemeClr val="accent6">
              <a:lumMod val="20000"/>
              <a:lumOff val="80000"/>
            </a:schemeClr>
          </a:solidFill>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2081C359-7A2B-7DC8-366B-214806965124}"/>
              </a:ext>
            </a:extLst>
          </p:cNvPr>
          <p:cNvSpPr>
            <a:spLocks noGrp="1"/>
          </p:cNvSpPr>
          <p:nvPr>
            <p:ph type="title"/>
          </p:nvPr>
        </p:nvSpPr>
        <p:spPr/>
        <p:txBody>
          <a:bodyPr/>
          <a:lstStyle/>
          <a:p>
            <a:r>
              <a:rPr lang="en-GB" sz="4000" b="1" dirty="0">
                <a:latin typeface="+mn-lt"/>
                <a:cs typeface="Calibri" panose="020F0502020204030204" pitchFamily="34" charset="0"/>
              </a:rPr>
              <a:t>Benefits of time management</a:t>
            </a:r>
          </a:p>
        </p:txBody>
      </p:sp>
      <p:sp>
        <p:nvSpPr>
          <p:cNvPr id="3" name="Content Placeholder 2">
            <a:extLst>
              <a:ext uri="{FF2B5EF4-FFF2-40B4-BE49-F238E27FC236}">
                <a16:creationId xmlns:a16="http://schemas.microsoft.com/office/drawing/2014/main" id="{B52BF8F6-A3AF-F4D7-82D9-7A8B2260ABFB}"/>
              </a:ext>
            </a:extLst>
          </p:cNvPr>
          <p:cNvSpPr>
            <a:spLocks noGrp="1"/>
          </p:cNvSpPr>
          <p:nvPr>
            <p:ph idx="1"/>
          </p:nvPr>
        </p:nvSpPr>
        <p:spPr>
          <a:xfrm>
            <a:off x="539552" y="1232756"/>
            <a:ext cx="7886700" cy="4392488"/>
          </a:xfrm>
        </p:spPr>
        <p:txBody>
          <a:bodyPr/>
          <a:lstStyle/>
          <a:p>
            <a:pPr algn="l">
              <a:buFont typeface="Arial" panose="020B0604020202020204" pitchFamily="34" charset="0"/>
              <a:buChar char="•"/>
            </a:pPr>
            <a:r>
              <a:rPr lang="en-GB" sz="2800" b="0" i="0" dirty="0">
                <a:solidFill>
                  <a:srgbClr val="1F1F1F"/>
                </a:solidFill>
                <a:effectLst/>
                <a:latin typeface="Calibri" panose="020F0502020204030204" pitchFamily="34" charset="0"/>
                <a:cs typeface="Calibri" panose="020F0502020204030204" pitchFamily="34" charset="0"/>
              </a:rPr>
              <a:t> Reducing stress</a:t>
            </a:r>
          </a:p>
          <a:p>
            <a:pPr algn="l">
              <a:buFont typeface="Arial" panose="020B0604020202020204" pitchFamily="34" charset="0"/>
              <a:buChar char="•"/>
            </a:pPr>
            <a:endParaRPr lang="en-GB" sz="500" b="0" i="0" dirty="0">
              <a:solidFill>
                <a:srgbClr val="1F1F1F"/>
              </a:solidFill>
              <a:effectLst/>
              <a:latin typeface="Calibri" panose="020F0502020204030204" pitchFamily="34" charset="0"/>
              <a:cs typeface="Calibri" panose="020F0502020204030204" pitchFamily="34" charset="0"/>
            </a:endParaRPr>
          </a:p>
          <a:p>
            <a:pPr algn="l">
              <a:buFont typeface="Arial" panose="020B0604020202020204" pitchFamily="34" charset="0"/>
              <a:buChar char="•"/>
            </a:pPr>
            <a:r>
              <a:rPr lang="en-GB" sz="2800" b="0" i="0" dirty="0">
                <a:solidFill>
                  <a:srgbClr val="1F1F1F"/>
                </a:solidFill>
                <a:effectLst/>
                <a:latin typeface="Calibri" panose="020F0502020204030204" pitchFamily="34" charset="0"/>
                <a:cs typeface="Calibri" panose="020F0502020204030204" pitchFamily="34" charset="0"/>
              </a:rPr>
              <a:t> Increasing energy</a:t>
            </a:r>
          </a:p>
          <a:p>
            <a:pPr algn="l">
              <a:buFont typeface="Arial" panose="020B0604020202020204" pitchFamily="34" charset="0"/>
              <a:buChar char="•"/>
            </a:pPr>
            <a:endParaRPr lang="en-GB" sz="400" b="0" i="0" dirty="0">
              <a:solidFill>
                <a:srgbClr val="1F1F1F"/>
              </a:solidFill>
              <a:effectLst/>
              <a:latin typeface="Calibri" panose="020F0502020204030204" pitchFamily="34" charset="0"/>
              <a:cs typeface="Calibri" panose="020F0502020204030204" pitchFamily="34" charset="0"/>
            </a:endParaRPr>
          </a:p>
          <a:p>
            <a:pPr algn="l">
              <a:buFont typeface="Arial" panose="020B0604020202020204" pitchFamily="34" charset="0"/>
              <a:buChar char="•"/>
            </a:pPr>
            <a:r>
              <a:rPr lang="en-GB" sz="2800" b="0" i="0" dirty="0">
                <a:solidFill>
                  <a:srgbClr val="1F1F1F"/>
                </a:solidFill>
                <a:effectLst/>
                <a:latin typeface="Calibri" panose="020F0502020204030204" pitchFamily="34" charset="0"/>
                <a:cs typeface="Calibri" panose="020F0502020204030204" pitchFamily="34" charset="0"/>
              </a:rPr>
              <a:t> Achieving goals more efficiently</a:t>
            </a:r>
          </a:p>
          <a:p>
            <a:pPr algn="l">
              <a:buFont typeface="Arial" panose="020B0604020202020204" pitchFamily="34" charset="0"/>
              <a:buChar char="•"/>
            </a:pPr>
            <a:endParaRPr lang="en-GB" sz="400" b="0" i="0" dirty="0">
              <a:solidFill>
                <a:srgbClr val="1F1F1F"/>
              </a:solidFill>
              <a:effectLst/>
              <a:latin typeface="Calibri" panose="020F0502020204030204" pitchFamily="34" charset="0"/>
              <a:cs typeface="Calibri" panose="020F0502020204030204" pitchFamily="34" charset="0"/>
            </a:endParaRPr>
          </a:p>
          <a:p>
            <a:pPr algn="l">
              <a:buFont typeface="Arial" panose="020B0604020202020204" pitchFamily="34" charset="0"/>
              <a:buChar char="•"/>
            </a:pPr>
            <a:r>
              <a:rPr lang="en-GB" sz="2800" b="0" i="0" dirty="0">
                <a:solidFill>
                  <a:srgbClr val="1F1F1F"/>
                </a:solidFill>
                <a:effectLst/>
                <a:latin typeface="Calibri" panose="020F0502020204030204" pitchFamily="34" charset="0"/>
                <a:cs typeface="Calibri" panose="020F0502020204030204" pitchFamily="34" charset="0"/>
              </a:rPr>
              <a:t> Prioritizing what's important</a:t>
            </a:r>
          </a:p>
          <a:p>
            <a:pPr algn="l">
              <a:buFont typeface="Arial" panose="020B0604020202020204" pitchFamily="34" charset="0"/>
              <a:buChar char="•"/>
            </a:pPr>
            <a:endParaRPr lang="en-GB" sz="300" b="0" i="0" dirty="0">
              <a:solidFill>
                <a:srgbClr val="1F1F1F"/>
              </a:solidFill>
              <a:effectLst/>
              <a:latin typeface="Calibri" panose="020F0502020204030204" pitchFamily="34" charset="0"/>
              <a:cs typeface="Calibri" panose="020F0502020204030204" pitchFamily="34" charset="0"/>
            </a:endParaRPr>
          </a:p>
          <a:p>
            <a:pPr algn="l">
              <a:buFont typeface="Arial" panose="020B0604020202020204" pitchFamily="34" charset="0"/>
              <a:buChar char="•"/>
            </a:pPr>
            <a:r>
              <a:rPr lang="en-GB" sz="2800" b="0" i="0" dirty="0">
                <a:solidFill>
                  <a:srgbClr val="1F1F1F"/>
                </a:solidFill>
                <a:effectLst/>
                <a:latin typeface="Calibri" panose="020F0502020204030204" pitchFamily="34" charset="0"/>
                <a:cs typeface="Calibri" panose="020F0502020204030204" pitchFamily="34" charset="0"/>
              </a:rPr>
              <a:t> Accomplishing more in less time</a:t>
            </a:r>
          </a:p>
          <a:p>
            <a:pPr algn="l">
              <a:buFont typeface="Arial" panose="020B0604020202020204" pitchFamily="34" charset="0"/>
              <a:buChar char="•"/>
            </a:pPr>
            <a:endParaRPr lang="en-GB" sz="300" b="0" i="0" dirty="0">
              <a:solidFill>
                <a:srgbClr val="1F1F1F"/>
              </a:solidFill>
              <a:effectLst/>
              <a:latin typeface="Calibri" panose="020F0502020204030204" pitchFamily="34" charset="0"/>
              <a:cs typeface="Calibri" panose="020F0502020204030204" pitchFamily="34" charset="0"/>
            </a:endParaRPr>
          </a:p>
          <a:p>
            <a:pPr algn="l">
              <a:buFont typeface="Arial" panose="020B0604020202020204" pitchFamily="34" charset="0"/>
              <a:buChar char="•"/>
            </a:pPr>
            <a:r>
              <a:rPr lang="en-GB" sz="2800" b="0" i="0" dirty="0">
                <a:solidFill>
                  <a:srgbClr val="1F1F1F"/>
                </a:solidFill>
                <a:effectLst/>
                <a:latin typeface="Calibri" panose="020F0502020204030204" pitchFamily="34" charset="0"/>
                <a:cs typeface="Calibri" panose="020F0502020204030204" pitchFamily="34" charset="0"/>
              </a:rPr>
              <a:t> Reducing procrastination</a:t>
            </a:r>
          </a:p>
          <a:p>
            <a:pPr algn="l">
              <a:buFont typeface="Arial" panose="020B0604020202020204" pitchFamily="34" charset="0"/>
              <a:buChar char="•"/>
            </a:pPr>
            <a:endParaRPr lang="en-GB" sz="400" b="0" i="0" dirty="0">
              <a:solidFill>
                <a:srgbClr val="1F1F1F"/>
              </a:solidFill>
              <a:effectLst/>
              <a:latin typeface="Calibri" panose="020F0502020204030204" pitchFamily="34" charset="0"/>
              <a:cs typeface="Calibri" panose="020F0502020204030204" pitchFamily="34" charset="0"/>
            </a:endParaRPr>
          </a:p>
          <a:p>
            <a:pPr algn="l">
              <a:buFont typeface="Arial" panose="020B0604020202020204" pitchFamily="34" charset="0"/>
              <a:buChar char="•"/>
            </a:pPr>
            <a:r>
              <a:rPr lang="en-GB" sz="2800" b="0" i="0" dirty="0">
                <a:solidFill>
                  <a:srgbClr val="1F1F1F"/>
                </a:solidFill>
                <a:effectLst/>
                <a:latin typeface="Calibri" panose="020F0502020204030204" pitchFamily="34" charset="0"/>
                <a:cs typeface="Calibri" panose="020F0502020204030204" pitchFamily="34" charset="0"/>
              </a:rPr>
              <a:t> Boosting confidence</a:t>
            </a:r>
          </a:p>
          <a:p>
            <a:pPr algn="l">
              <a:buFont typeface="Arial" panose="020B0604020202020204" pitchFamily="34" charset="0"/>
              <a:buChar char="•"/>
            </a:pPr>
            <a:endParaRPr lang="en-GB" sz="600" b="0" i="0" dirty="0">
              <a:solidFill>
                <a:srgbClr val="1F1F1F"/>
              </a:solidFill>
              <a:effectLst/>
              <a:latin typeface="Calibri" panose="020F0502020204030204" pitchFamily="34" charset="0"/>
              <a:cs typeface="Calibri" panose="020F0502020204030204" pitchFamily="34" charset="0"/>
            </a:endParaRPr>
          </a:p>
          <a:p>
            <a:pPr algn="l">
              <a:buFont typeface="Arial" panose="020B0604020202020204" pitchFamily="34" charset="0"/>
              <a:buChar char="•"/>
            </a:pPr>
            <a:r>
              <a:rPr lang="en-GB" sz="2800" b="0" i="0" dirty="0">
                <a:solidFill>
                  <a:srgbClr val="1F1F1F"/>
                </a:solidFill>
                <a:effectLst/>
                <a:latin typeface="Calibri" panose="020F0502020204030204" pitchFamily="34" charset="0"/>
                <a:cs typeface="Calibri" panose="020F0502020204030204" pitchFamily="34" charset="0"/>
              </a:rPr>
              <a:t> Getting further in your career or education</a:t>
            </a:r>
          </a:p>
          <a:p>
            <a:endParaRPr lang="en-GB" sz="28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50599121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8C5DE61B-FB93-FC5B-8B96-B889CFCBF36F}"/>
              </a:ext>
            </a:extLst>
          </p:cNvPr>
          <p:cNvSpPr/>
          <p:nvPr/>
        </p:nvSpPr>
        <p:spPr>
          <a:xfrm>
            <a:off x="467544" y="351931"/>
            <a:ext cx="8047806" cy="611172"/>
          </a:xfrm>
          <a:prstGeom prst="roundRect">
            <a:avLst/>
          </a:prstGeom>
          <a:solidFill>
            <a:schemeClr val="accent6">
              <a:lumMod val="20000"/>
              <a:lumOff val="80000"/>
            </a:schemeClr>
          </a:solidFill>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D6EEA0CC-91E7-ED29-9A23-3CCDD67BC25C}"/>
              </a:ext>
            </a:extLst>
          </p:cNvPr>
          <p:cNvSpPr>
            <a:spLocks noGrp="1"/>
          </p:cNvSpPr>
          <p:nvPr>
            <p:ph type="title"/>
          </p:nvPr>
        </p:nvSpPr>
        <p:spPr/>
        <p:txBody>
          <a:bodyPr/>
          <a:lstStyle/>
          <a:p>
            <a:r>
              <a:rPr lang="en-GB" sz="4000" b="1" dirty="0">
                <a:latin typeface="+mn-lt"/>
                <a:cs typeface="Calibri" panose="020F0502020204030204" pitchFamily="34" charset="0"/>
              </a:rPr>
              <a:t>Eisenhower Matrix</a:t>
            </a:r>
          </a:p>
        </p:txBody>
      </p:sp>
      <p:pic>
        <p:nvPicPr>
          <p:cNvPr id="6" name="Picture 5">
            <a:extLst>
              <a:ext uri="{FF2B5EF4-FFF2-40B4-BE49-F238E27FC236}">
                <a16:creationId xmlns:a16="http://schemas.microsoft.com/office/drawing/2014/main" id="{394ADAFE-1062-17D1-C97F-C162573C2CE6}"/>
              </a:ext>
            </a:extLst>
          </p:cNvPr>
          <p:cNvPicPr>
            <a:picLocks noChangeAspect="1"/>
          </p:cNvPicPr>
          <p:nvPr/>
        </p:nvPicPr>
        <p:blipFill>
          <a:blip r:embed="rId3"/>
          <a:stretch>
            <a:fillRect/>
          </a:stretch>
        </p:blipFill>
        <p:spPr>
          <a:xfrm>
            <a:off x="125330" y="923160"/>
            <a:ext cx="5659726" cy="4591260"/>
          </a:xfrm>
          <a:prstGeom prst="rect">
            <a:avLst/>
          </a:prstGeom>
          <a:effectLst>
            <a:softEdge rad="76200"/>
          </a:effectLst>
        </p:spPr>
      </p:pic>
      <p:sp>
        <p:nvSpPr>
          <p:cNvPr id="7" name="TextBox 6">
            <a:extLst>
              <a:ext uri="{FF2B5EF4-FFF2-40B4-BE49-F238E27FC236}">
                <a16:creationId xmlns:a16="http://schemas.microsoft.com/office/drawing/2014/main" id="{CACF88A4-5274-0575-E7D1-3A24281EBB7F}"/>
              </a:ext>
            </a:extLst>
          </p:cNvPr>
          <p:cNvSpPr txBox="1"/>
          <p:nvPr/>
        </p:nvSpPr>
        <p:spPr>
          <a:xfrm>
            <a:off x="5785056" y="1099480"/>
            <a:ext cx="3317932" cy="4154984"/>
          </a:xfrm>
          <a:prstGeom prst="rect">
            <a:avLst/>
          </a:prstGeom>
          <a:noFill/>
        </p:spPr>
        <p:txBody>
          <a:bodyPr wrap="square" rtlCol="0">
            <a:spAutoFit/>
          </a:bodyPr>
          <a:lstStyle/>
          <a:p>
            <a:r>
              <a:rPr lang="en-US" sz="2400" dirty="0"/>
              <a:t>Based on four time-management quadrants developed by author </a:t>
            </a:r>
            <a:r>
              <a:rPr lang="en-US" sz="2400" b="1" dirty="0"/>
              <a:t>Stephen Covey. </a:t>
            </a:r>
            <a:r>
              <a:rPr lang="en-US" sz="1400" b="1" dirty="0"/>
              <a:t>(Covey, 1989)</a:t>
            </a:r>
          </a:p>
          <a:p>
            <a:endParaRPr lang="en-US" sz="2400" dirty="0"/>
          </a:p>
          <a:p>
            <a:r>
              <a:rPr lang="en-US" sz="2400" dirty="0"/>
              <a:t>According to the model, you can judge any task by two criteria: importance and urgency.</a:t>
            </a:r>
            <a:endParaRPr lang="en-GB" sz="2400" dirty="0"/>
          </a:p>
        </p:txBody>
      </p:sp>
      <p:sp>
        <p:nvSpPr>
          <p:cNvPr id="11" name="Rectangle: Rounded Corners 10">
            <a:extLst>
              <a:ext uri="{FF2B5EF4-FFF2-40B4-BE49-F238E27FC236}">
                <a16:creationId xmlns:a16="http://schemas.microsoft.com/office/drawing/2014/main" id="{913055FE-F025-B0EF-9B05-1316F039C89F}"/>
              </a:ext>
            </a:extLst>
          </p:cNvPr>
          <p:cNvSpPr/>
          <p:nvPr/>
        </p:nvSpPr>
        <p:spPr>
          <a:xfrm>
            <a:off x="3254235" y="1669449"/>
            <a:ext cx="1512168" cy="1314965"/>
          </a:xfrm>
          <a:prstGeom prst="roundRect">
            <a:avLst/>
          </a:prstGeom>
          <a:solidFill>
            <a:srgbClr val="ED3B5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TextBox 9">
            <a:extLst>
              <a:ext uri="{FF2B5EF4-FFF2-40B4-BE49-F238E27FC236}">
                <a16:creationId xmlns:a16="http://schemas.microsoft.com/office/drawing/2014/main" id="{6B2C679A-0559-2658-1706-2FD8169D55DE}"/>
              </a:ext>
            </a:extLst>
          </p:cNvPr>
          <p:cNvSpPr txBox="1"/>
          <p:nvPr/>
        </p:nvSpPr>
        <p:spPr>
          <a:xfrm>
            <a:off x="3254235" y="1625406"/>
            <a:ext cx="1582502" cy="1323439"/>
          </a:xfrm>
          <a:prstGeom prst="rect">
            <a:avLst/>
          </a:prstGeom>
          <a:noFill/>
        </p:spPr>
        <p:txBody>
          <a:bodyPr wrap="square" rtlCol="0">
            <a:spAutoFit/>
          </a:bodyPr>
          <a:lstStyle/>
          <a:p>
            <a:r>
              <a:rPr lang="en-GB" sz="1600" b="1" dirty="0"/>
              <a:t>HIGH URGENCY </a:t>
            </a:r>
          </a:p>
          <a:p>
            <a:endParaRPr lang="en-GB" sz="1600" b="1" dirty="0"/>
          </a:p>
          <a:p>
            <a:r>
              <a:rPr lang="en-GB" sz="1600" b="1" dirty="0"/>
              <a:t>HIGH IMPORTANCE</a:t>
            </a:r>
            <a:endParaRPr lang="en-GB" sz="1400" dirty="0"/>
          </a:p>
        </p:txBody>
      </p:sp>
      <p:sp>
        <p:nvSpPr>
          <p:cNvPr id="12" name="Rectangle: Rounded Corners 11">
            <a:extLst>
              <a:ext uri="{FF2B5EF4-FFF2-40B4-BE49-F238E27FC236}">
                <a16:creationId xmlns:a16="http://schemas.microsoft.com/office/drawing/2014/main" id="{94ECE187-A375-A3DF-3EED-7ECC34CE8B68}"/>
              </a:ext>
            </a:extLst>
          </p:cNvPr>
          <p:cNvSpPr/>
          <p:nvPr/>
        </p:nvSpPr>
        <p:spPr>
          <a:xfrm>
            <a:off x="1491713" y="1598818"/>
            <a:ext cx="1440160" cy="1314965"/>
          </a:xfrm>
          <a:prstGeom prst="roundRect">
            <a:avLst/>
          </a:prstGeom>
          <a:solidFill>
            <a:srgbClr val="F9CC4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 name="TextBox 12">
            <a:extLst>
              <a:ext uri="{FF2B5EF4-FFF2-40B4-BE49-F238E27FC236}">
                <a16:creationId xmlns:a16="http://schemas.microsoft.com/office/drawing/2014/main" id="{C68B36EF-0538-8451-C0D1-0AFB30631C31}"/>
              </a:ext>
            </a:extLst>
          </p:cNvPr>
          <p:cNvSpPr txBox="1"/>
          <p:nvPr/>
        </p:nvSpPr>
        <p:spPr>
          <a:xfrm>
            <a:off x="1333993" y="1637447"/>
            <a:ext cx="1605061" cy="1323439"/>
          </a:xfrm>
          <a:prstGeom prst="rect">
            <a:avLst/>
          </a:prstGeom>
          <a:noFill/>
        </p:spPr>
        <p:txBody>
          <a:bodyPr wrap="square" rtlCol="0">
            <a:spAutoFit/>
          </a:bodyPr>
          <a:lstStyle/>
          <a:p>
            <a:r>
              <a:rPr lang="en-GB" sz="1600" b="1" dirty="0"/>
              <a:t>HIGH IMPORTANCE</a:t>
            </a:r>
          </a:p>
          <a:p>
            <a:endParaRPr lang="en-GB" sz="1600" b="1" dirty="0"/>
          </a:p>
          <a:p>
            <a:r>
              <a:rPr lang="en-GB" sz="1600" b="1" dirty="0"/>
              <a:t>LOW URGENCY</a:t>
            </a:r>
          </a:p>
        </p:txBody>
      </p:sp>
      <p:sp>
        <p:nvSpPr>
          <p:cNvPr id="14" name="Rectangle: Rounded Corners 13">
            <a:extLst>
              <a:ext uri="{FF2B5EF4-FFF2-40B4-BE49-F238E27FC236}">
                <a16:creationId xmlns:a16="http://schemas.microsoft.com/office/drawing/2014/main" id="{B7C5ED83-BEA0-2D9E-753E-7E4FA23E13E9}"/>
              </a:ext>
            </a:extLst>
          </p:cNvPr>
          <p:cNvSpPr/>
          <p:nvPr/>
        </p:nvSpPr>
        <p:spPr>
          <a:xfrm>
            <a:off x="1628585" y="3861048"/>
            <a:ext cx="1143215" cy="504056"/>
          </a:xfrm>
          <a:prstGeom prst="roundRect">
            <a:avLst/>
          </a:prstGeom>
          <a:solidFill>
            <a:srgbClr val="ED3B5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TextBox 14">
            <a:extLst>
              <a:ext uri="{FF2B5EF4-FFF2-40B4-BE49-F238E27FC236}">
                <a16:creationId xmlns:a16="http://schemas.microsoft.com/office/drawing/2014/main" id="{F57EA8AC-9D13-855A-A183-83D6BE2D6C80}"/>
              </a:ext>
            </a:extLst>
          </p:cNvPr>
          <p:cNvSpPr txBox="1"/>
          <p:nvPr/>
        </p:nvSpPr>
        <p:spPr>
          <a:xfrm>
            <a:off x="1414089" y="3500278"/>
            <a:ext cx="1440159" cy="1323439"/>
          </a:xfrm>
          <a:prstGeom prst="rect">
            <a:avLst/>
          </a:prstGeom>
          <a:noFill/>
        </p:spPr>
        <p:txBody>
          <a:bodyPr wrap="square" rtlCol="0">
            <a:spAutoFit/>
          </a:bodyPr>
          <a:lstStyle/>
          <a:p>
            <a:r>
              <a:rPr lang="en-GB" sz="1600" b="1" dirty="0"/>
              <a:t>NOT IMPORTANT </a:t>
            </a:r>
          </a:p>
          <a:p>
            <a:endParaRPr lang="en-GB" sz="1600" b="1" dirty="0"/>
          </a:p>
          <a:p>
            <a:r>
              <a:rPr lang="en-GB" sz="1600" b="1" dirty="0"/>
              <a:t>NOT URGENT</a:t>
            </a:r>
          </a:p>
        </p:txBody>
      </p:sp>
      <p:sp>
        <p:nvSpPr>
          <p:cNvPr id="16" name="Rectangle: Rounded Corners 15">
            <a:extLst>
              <a:ext uri="{FF2B5EF4-FFF2-40B4-BE49-F238E27FC236}">
                <a16:creationId xmlns:a16="http://schemas.microsoft.com/office/drawing/2014/main" id="{F82C196F-2CA0-0C48-4452-19962FACB34D}"/>
              </a:ext>
            </a:extLst>
          </p:cNvPr>
          <p:cNvSpPr/>
          <p:nvPr/>
        </p:nvSpPr>
        <p:spPr>
          <a:xfrm>
            <a:off x="3347864" y="3789040"/>
            <a:ext cx="1296144" cy="499694"/>
          </a:xfrm>
          <a:prstGeom prst="roundRect">
            <a:avLst/>
          </a:prstGeom>
          <a:solidFill>
            <a:srgbClr val="F9CC4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7" name="TextBox 16">
            <a:extLst>
              <a:ext uri="{FF2B5EF4-FFF2-40B4-BE49-F238E27FC236}">
                <a16:creationId xmlns:a16="http://schemas.microsoft.com/office/drawing/2014/main" id="{2F887F81-060F-50A7-F70C-F41EF123D3EA}"/>
              </a:ext>
            </a:extLst>
          </p:cNvPr>
          <p:cNvSpPr txBox="1"/>
          <p:nvPr/>
        </p:nvSpPr>
        <p:spPr>
          <a:xfrm>
            <a:off x="3254235" y="3460755"/>
            <a:ext cx="1473836" cy="1077218"/>
          </a:xfrm>
          <a:prstGeom prst="rect">
            <a:avLst/>
          </a:prstGeom>
          <a:noFill/>
        </p:spPr>
        <p:txBody>
          <a:bodyPr wrap="square" rtlCol="0">
            <a:spAutoFit/>
          </a:bodyPr>
          <a:lstStyle/>
          <a:p>
            <a:r>
              <a:rPr lang="en-GB" sz="1600" b="1" dirty="0"/>
              <a:t>URGENT </a:t>
            </a:r>
          </a:p>
          <a:p>
            <a:endParaRPr lang="en-GB" sz="1600" b="1" dirty="0"/>
          </a:p>
          <a:p>
            <a:r>
              <a:rPr lang="en-GB" sz="1600" b="1" dirty="0"/>
              <a:t>BUT NOT IMPORTANT</a:t>
            </a:r>
            <a:endParaRPr lang="en-GB" sz="1400" dirty="0"/>
          </a:p>
        </p:txBody>
      </p:sp>
      <p:sp>
        <p:nvSpPr>
          <p:cNvPr id="4" name="Rectangle 3">
            <a:extLst>
              <a:ext uri="{FF2B5EF4-FFF2-40B4-BE49-F238E27FC236}">
                <a16:creationId xmlns:a16="http://schemas.microsoft.com/office/drawing/2014/main" id="{9819D1ED-CBAE-7B28-F21D-B14B8A65CA14}"/>
              </a:ext>
            </a:extLst>
          </p:cNvPr>
          <p:cNvSpPr/>
          <p:nvPr/>
        </p:nvSpPr>
        <p:spPr>
          <a:xfrm>
            <a:off x="268610" y="2132856"/>
            <a:ext cx="360040" cy="2088232"/>
          </a:xfrm>
          <a:prstGeom prst="rect">
            <a:avLst/>
          </a:prstGeom>
          <a:noFill/>
          <a:ln w="28575">
            <a:solidFill>
              <a:srgbClr val="FF0000"/>
            </a:solidFill>
          </a:ln>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dirty="0"/>
          </a:p>
        </p:txBody>
      </p:sp>
      <p:sp>
        <p:nvSpPr>
          <p:cNvPr id="5" name="Rectangle 4">
            <a:extLst>
              <a:ext uri="{FF2B5EF4-FFF2-40B4-BE49-F238E27FC236}">
                <a16:creationId xmlns:a16="http://schemas.microsoft.com/office/drawing/2014/main" id="{FE171114-C0EA-D54C-8145-A6563384E7F8}"/>
              </a:ext>
            </a:extLst>
          </p:cNvPr>
          <p:cNvSpPr/>
          <p:nvPr/>
        </p:nvSpPr>
        <p:spPr>
          <a:xfrm>
            <a:off x="2231811" y="5107488"/>
            <a:ext cx="1605062" cy="406931"/>
          </a:xfrm>
          <a:prstGeom prst="rect">
            <a:avLst/>
          </a:prstGeom>
          <a:noFill/>
          <a:ln w="28575">
            <a:solidFill>
              <a:srgbClr val="FF0000"/>
            </a:solidFill>
          </a:ln>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169692802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8C5DE61B-FB93-FC5B-8B96-B889CFCBF36F}"/>
              </a:ext>
            </a:extLst>
          </p:cNvPr>
          <p:cNvSpPr/>
          <p:nvPr/>
        </p:nvSpPr>
        <p:spPr>
          <a:xfrm>
            <a:off x="467544" y="351931"/>
            <a:ext cx="8047806" cy="611172"/>
          </a:xfrm>
          <a:prstGeom prst="roundRect">
            <a:avLst/>
          </a:prstGeom>
          <a:solidFill>
            <a:schemeClr val="accent6">
              <a:lumMod val="20000"/>
              <a:lumOff val="80000"/>
            </a:schemeClr>
          </a:solidFill>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D6EEA0CC-91E7-ED29-9A23-3CCDD67BC25C}"/>
              </a:ext>
            </a:extLst>
          </p:cNvPr>
          <p:cNvSpPr>
            <a:spLocks noGrp="1"/>
          </p:cNvSpPr>
          <p:nvPr>
            <p:ph type="title"/>
          </p:nvPr>
        </p:nvSpPr>
        <p:spPr/>
        <p:txBody>
          <a:bodyPr/>
          <a:lstStyle/>
          <a:p>
            <a:r>
              <a:rPr lang="en-GB" sz="4000" b="1" dirty="0">
                <a:latin typeface="+mn-lt"/>
                <a:cs typeface="Calibri" panose="020F0502020204030204" pitchFamily="34" charset="0"/>
              </a:rPr>
              <a:t>Eisenhower Matrix</a:t>
            </a:r>
          </a:p>
        </p:txBody>
      </p:sp>
      <p:pic>
        <p:nvPicPr>
          <p:cNvPr id="18" name="Picture 17">
            <a:extLst>
              <a:ext uri="{FF2B5EF4-FFF2-40B4-BE49-F238E27FC236}">
                <a16:creationId xmlns:a16="http://schemas.microsoft.com/office/drawing/2014/main" id="{F86F098C-F1C9-B036-F837-D3579530D599}"/>
              </a:ext>
            </a:extLst>
          </p:cNvPr>
          <p:cNvPicPr>
            <a:picLocks noChangeAspect="1"/>
          </p:cNvPicPr>
          <p:nvPr/>
        </p:nvPicPr>
        <p:blipFill rotWithShape="1">
          <a:blip r:embed="rId3"/>
          <a:srcRect l="4930" t="3446"/>
          <a:stretch/>
        </p:blipFill>
        <p:spPr>
          <a:xfrm>
            <a:off x="4572001" y="1412776"/>
            <a:ext cx="4536062" cy="4035643"/>
          </a:xfrm>
          <a:prstGeom prst="rect">
            <a:avLst/>
          </a:prstGeom>
        </p:spPr>
      </p:pic>
      <p:pic>
        <p:nvPicPr>
          <p:cNvPr id="20" name="Picture 19">
            <a:extLst>
              <a:ext uri="{FF2B5EF4-FFF2-40B4-BE49-F238E27FC236}">
                <a16:creationId xmlns:a16="http://schemas.microsoft.com/office/drawing/2014/main" id="{47C3F353-8A5A-537A-AAEA-6DE9353F2C3C}"/>
              </a:ext>
            </a:extLst>
          </p:cNvPr>
          <p:cNvPicPr>
            <a:picLocks noChangeAspect="1"/>
          </p:cNvPicPr>
          <p:nvPr/>
        </p:nvPicPr>
        <p:blipFill rotWithShape="1">
          <a:blip r:embed="rId4"/>
          <a:srcRect/>
          <a:stretch/>
        </p:blipFill>
        <p:spPr>
          <a:xfrm>
            <a:off x="66675" y="1381184"/>
            <a:ext cx="4505325" cy="4035643"/>
          </a:xfrm>
          <a:prstGeom prst="rect">
            <a:avLst/>
          </a:prstGeom>
        </p:spPr>
      </p:pic>
    </p:spTree>
    <p:extLst>
      <p:ext uri="{BB962C8B-B14F-4D97-AF65-F5344CB8AC3E}">
        <p14:creationId xmlns:p14="http://schemas.microsoft.com/office/powerpoint/2010/main" val="387856880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Rounded Corners 17">
            <a:extLst>
              <a:ext uri="{FF2B5EF4-FFF2-40B4-BE49-F238E27FC236}">
                <a16:creationId xmlns:a16="http://schemas.microsoft.com/office/drawing/2014/main" id="{BE9AFB6E-38C1-CFE8-B64E-B3333AF1014A}"/>
              </a:ext>
            </a:extLst>
          </p:cNvPr>
          <p:cNvSpPr/>
          <p:nvPr/>
        </p:nvSpPr>
        <p:spPr>
          <a:xfrm>
            <a:off x="467544" y="351931"/>
            <a:ext cx="8047806" cy="611172"/>
          </a:xfrm>
          <a:prstGeom prst="roundRect">
            <a:avLst/>
          </a:prstGeom>
          <a:solidFill>
            <a:schemeClr val="accent6">
              <a:lumMod val="20000"/>
              <a:lumOff val="80000"/>
            </a:schemeClr>
          </a:solidFill>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D6EEA0CC-91E7-ED29-9A23-3CCDD67BC25C}"/>
              </a:ext>
            </a:extLst>
          </p:cNvPr>
          <p:cNvSpPr>
            <a:spLocks noGrp="1"/>
          </p:cNvSpPr>
          <p:nvPr>
            <p:ph type="title"/>
          </p:nvPr>
        </p:nvSpPr>
        <p:spPr/>
        <p:txBody>
          <a:bodyPr/>
          <a:lstStyle/>
          <a:p>
            <a:r>
              <a:rPr lang="en-GB" sz="4000" b="1" dirty="0">
                <a:latin typeface="+mn-lt"/>
                <a:cs typeface="Calibri" panose="020F0502020204030204" pitchFamily="34" charset="0"/>
              </a:rPr>
              <a:t>Eisenhower Matrix</a:t>
            </a:r>
          </a:p>
        </p:txBody>
      </p:sp>
      <p:pic>
        <p:nvPicPr>
          <p:cNvPr id="6" name="Picture 5">
            <a:extLst>
              <a:ext uri="{FF2B5EF4-FFF2-40B4-BE49-F238E27FC236}">
                <a16:creationId xmlns:a16="http://schemas.microsoft.com/office/drawing/2014/main" id="{394ADAFE-1062-17D1-C97F-C162573C2CE6}"/>
              </a:ext>
            </a:extLst>
          </p:cNvPr>
          <p:cNvPicPr>
            <a:picLocks noChangeAspect="1"/>
          </p:cNvPicPr>
          <p:nvPr/>
        </p:nvPicPr>
        <p:blipFill>
          <a:blip r:embed="rId3"/>
          <a:stretch>
            <a:fillRect/>
          </a:stretch>
        </p:blipFill>
        <p:spPr>
          <a:xfrm>
            <a:off x="125330" y="980728"/>
            <a:ext cx="5670806" cy="4533691"/>
          </a:xfrm>
          <a:prstGeom prst="rect">
            <a:avLst/>
          </a:prstGeom>
          <a:effectLst>
            <a:softEdge rad="76200"/>
          </a:effectLst>
        </p:spPr>
      </p:pic>
      <p:sp>
        <p:nvSpPr>
          <p:cNvPr id="7" name="TextBox 6">
            <a:extLst>
              <a:ext uri="{FF2B5EF4-FFF2-40B4-BE49-F238E27FC236}">
                <a16:creationId xmlns:a16="http://schemas.microsoft.com/office/drawing/2014/main" id="{CACF88A4-5274-0575-E7D1-3A24281EBB7F}"/>
              </a:ext>
            </a:extLst>
          </p:cNvPr>
          <p:cNvSpPr txBox="1"/>
          <p:nvPr/>
        </p:nvSpPr>
        <p:spPr>
          <a:xfrm>
            <a:off x="6012160" y="2854387"/>
            <a:ext cx="2863230" cy="400110"/>
          </a:xfrm>
          <a:prstGeom prst="rect">
            <a:avLst/>
          </a:prstGeom>
          <a:noFill/>
        </p:spPr>
        <p:txBody>
          <a:bodyPr wrap="square" rtlCol="0">
            <a:spAutoFit/>
          </a:bodyPr>
          <a:lstStyle/>
          <a:p>
            <a:r>
              <a:rPr lang="en-US" sz="2000" dirty="0"/>
              <a:t>TYPES of activities</a:t>
            </a:r>
          </a:p>
        </p:txBody>
      </p:sp>
      <p:sp>
        <p:nvSpPr>
          <p:cNvPr id="11" name="Rectangle: Rounded Corners 10">
            <a:extLst>
              <a:ext uri="{FF2B5EF4-FFF2-40B4-BE49-F238E27FC236}">
                <a16:creationId xmlns:a16="http://schemas.microsoft.com/office/drawing/2014/main" id="{913055FE-F025-B0EF-9B05-1316F039C89F}"/>
              </a:ext>
            </a:extLst>
          </p:cNvPr>
          <p:cNvSpPr/>
          <p:nvPr/>
        </p:nvSpPr>
        <p:spPr>
          <a:xfrm>
            <a:off x="3254235" y="1669449"/>
            <a:ext cx="1512168" cy="1314965"/>
          </a:xfrm>
          <a:prstGeom prst="roundRect">
            <a:avLst/>
          </a:prstGeom>
          <a:solidFill>
            <a:srgbClr val="ED3B5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TextBox 9">
            <a:extLst>
              <a:ext uri="{FF2B5EF4-FFF2-40B4-BE49-F238E27FC236}">
                <a16:creationId xmlns:a16="http://schemas.microsoft.com/office/drawing/2014/main" id="{6B2C679A-0559-2658-1706-2FD8169D55DE}"/>
              </a:ext>
            </a:extLst>
          </p:cNvPr>
          <p:cNvSpPr txBox="1"/>
          <p:nvPr/>
        </p:nvSpPr>
        <p:spPr>
          <a:xfrm>
            <a:off x="3203112" y="1551104"/>
            <a:ext cx="1512168" cy="1231106"/>
          </a:xfrm>
          <a:prstGeom prst="rect">
            <a:avLst/>
          </a:prstGeom>
          <a:noFill/>
        </p:spPr>
        <p:txBody>
          <a:bodyPr wrap="square" rtlCol="0">
            <a:spAutoFit/>
          </a:bodyPr>
          <a:lstStyle/>
          <a:p>
            <a:r>
              <a:rPr lang="en-GB" sz="2000" b="1" dirty="0"/>
              <a:t>MANAGE</a:t>
            </a:r>
          </a:p>
          <a:p>
            <a:r>
              <a:rPr lang="en-GB" dirty="0"/>
              <a:t>Short Term Crisis &amp; Problems</a:t>
            </a:r>
          </a:p>
        </p:txBody>
      </p:sp>
      <p:sp>
        <p:nvSpPr>
          <p:cNvPr id="12" name="Rectangle: Rounded Corners 11">
            <a:extLst>
              <a:ext uri="{FF2B5EF4-FFF2-40B4-BE49-F238E27FC236}">
                <a16:creationId xmlns:a16="http://schemas.microsoft.com/office/drawing/2014/main" id="{94ECE187-A375-A3DF-3EED-7ECC34CE8B68}"/>
              </a:ext>
            </a:extLst>
          </p:cNvPr>
          <p:cNvSpPr/>
          <p:nvPr/>
        </p:nvSpPr>
        <p:spPr>
          <a:xfrm>
            <a:off x="1475656" y="1706126"/>
            <a:ext cx="1440160" cy="1314965"/>
          </a:xfrm>
          <a:prstGeom prst="roundRect">
            <a:avLst/>
          </a:prstGeom>
          <a:solidFill>
            <a:srgbClr val="F9CC4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 name="TextBox 12">
            <a:extLst>
              <a:ext uri="{FF2B5EF4-FFF2-40B4-BE49-F238E27FC236}">
                <a16:creationId xmlns:a16="http://schemas.microsoft.com/office/drawing/2014/main" id="{C68B36EF-0538-8451-C0D1-0AFB30631C31}"/>
              </a:ext>
            </a:extLst>
          </p:cNvPr>
          <p:cNvSpPr txBox="1"/>
          <p:nvPr/>
        </p:nvSpPr>
        <p:spPr>
          <a:xfrm>
            <a:off x="1373410" y="1507187"/>
            <a:ext cx="1613678" cy="1231106"/>
          </a:xfrm>
          <a:prstGeom prst="rect">
            <a:avLst/>
          </a:prstGeom>
          <a:noFill/>
        </p:spPr>
        <p:txBody>
          <a:bodyPr wrap="square" rtlCol="0">
            <a:spAutoFit/>
          </a:bodyPr>
          <a:lstStyle/>
          <a:p>
            <a:r>
              <a:rPr lang="en-GB" sz="2000" b="1" dirty="0"/>
              <a:t>FOCUS</a:t>
            </a:r>
          </a:p>
          <a:p>
            <a:r>
              <a:rPr lang="en-GB" dirty="0"/>
              <a:t>on Long-Term Strategic Goals</a:t>
            </a:r>
          </a:p>
        </p:txBody>
      </p:sp>
      <p:sp>
        <p:nvSpPr>
          <p:cNvPr id="14" name="Rectangle: Rounded Corners 13">
            <a:extLst>
              <a:ext uri="{FF2B5EF4-FFF2-40B4-BE49-F238E27FC236}">
                <a16:creationId xmlns:a16="http://schemas.microsoft.com/office/drawing/2014/main" id="{B7C5ED83-BEA0-2D9E-753E-7E4FA23E13E9}"/>
              </a:ext>
            </a:extLst>
          </p:cNvPr>
          <p:cNvSpPr/>
          <p:nvPr/>
        </p:nvSpPr>
        <p:spPr>
          <a:xfrm>
            <a:off x="1628585" y="3861048"/>
            <a:ext cx="1143215" cy="504056"/>
          </a:xfrm>
          <a:prstGeom prst="roundRect">
            <a:avLst/>
          </a:prstGeom>
          <a:solidFill>
            <a:srgbClr val="ED3B5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TextBox 14">
            <a:extLst>
              <a:ext uri="{FF2B5EF4-FFF2-40B4-BE49-F238E27FC236}">
                <a16:creationId xmlns:a16="http://schemas.microsoft.com/office/drawing/2014/main" id="{F57EA8AC-9D13-855A-A183-83D6BE2D6C80}"/>
              </a:ext>
            </a:extLst>
          </p:cNvPr>
          <p:cNvSpPr txBox="1"/>
          <p:nvPr/>
        </p:nvSpPr>
        <p:spPr>
          <a:xfrm>
            <a:off x="1424533" y="3429000"/>
            <a:ext cx="1491283" cy="1231106"/>
          </a:xfrm>
          <a:prstGeom prst="rect">
            <a:avLst/>
          </a:prstGeom>
          <a:noFill/>
        </p:spPr>
        <p:txBody>
          <a:bodyPr wrap="square" rtlCol="0">
            <a:spAutoFit/>
          </a:bodyPr>
          <a:lstStyle/>
          <a:p>
            <a:r>
              <a:rPr lang="en-GB" sz="2000" b="1" dirty="0"/>
              <a:t>LIMIT</a:t>
            </a:r>
            <a:r>
              <a:rPr lang="en-GB" dirty="0"/>
              <a:t> </a:t>
            </a:r>
          </a:p>
          <a:p>
            <a:r>
              <a:rPr lang="en-GB" dirty="0"/>
              <a:t>Time Wasting Activities</a:t>
            </a:r>
          </a:p>
        </p:txBody>
      </p:sp>
      <p:sp>
        <p:nvSpPr>
          <p:cNvPr id="16" name="Rectangle: Rounded Corners 15">
            <a:extLst>
              <a:ext uri="{FF2B5EF4-FFF2-40B4-BE49-F238E27FC236}">
                <a16:creationId xmlns:a16="http://schemas.microsoft.com/office/drawing/2014/main" id="{F82C196F-2CA0-0C48-4452-19962FACB34D}"/>
              </a:ext>
            </a:extLst>
          </p:cNvPr>
          <p:cNvSpPr/>
          <p:nvPr/>
        </p:nvSpPr>
        <p:spPr>
          <a:xfrm>
            <a:off x="3347864" y="3789040"/>
            <a:ext cx="1296144" cy="499694"/>
          </a:xfrm>
          <a:prstGeom prst="roundRect">
            <a:avLst/>
          </a:prstGeom>
          <a:solidFill>
            <a:srgbClr val="F9CC4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7" name="TextBox 16">
            <a:extLst>
              <a:ext uri="{FF2B5EF4-FFF2-40B4-BE49-F238E27FC236}">
                <a16:creationId xmlns:a16="http://schemas.microsoft.com/office/drawing/2014/main" id="{2F887F81-060F-50A7-F70C-F41EF123D3EA}"/>
              </a:ext>
            </a:extLst>
          </p:cNvPr>
          <p:cNvSpPr txBox="1"/>
          <p:nvPr/>
        </p:nvSpPr>
        <p:spPr>
          <a:xfrm>
            <a:off x="3153414" y="3352586"/>
            <a:ext cx="1713809" cy="1384995"/>
          </a:xfrm>
          <a:prstGeom prst="rect">
            <a:avLst/>
          </a:prstGeom>
          <a:noFill/>
        </p:spPr>
        <p:txBody>
          <a:bodyPr wrap="square" rtlCol="0">
            <a:spAutoFit/>
          </a:bodyPr>
          <a:lstStyle/>
          <a:p>
            <a:r>
              <a:rPr lang="en-GB" sz="2000" b="1" dirty="0"/>
              <a:t>AVOID</a:t>
            </a:r>
            <a:r>
              <a:rPr lang="en-GB" b="1" dirty="0"/>
              <a:t> </a:t>
            </a:r>
            <a:r>
              <a:rPr lang="en-GB" sz="1600" dirty="0"/>
              <a:t>Distractions and Interruptions</a:t>
            </a:r>
          </a:p>
          <a:p>
            <a:endParaRPr lang="en-GB" sz="1600" dirty="0"/>
          </a:p>
          <a:p>
            <a:r>
              <a:rPr lang="en-GB" sz="1600" b="1" dirty="0"/>
              <a:t>DELEGATE</a:t>
            </a:r>
            <a:r>
              <a:rPr lang="en-GB" sz="1600" dirty="0"/>
              <a:t> </a:t>
            </a:r>
            <a:endParaRPr lang="en-GB" dirty="0"/>
          </a:p>
        </p:txBody>
      </p:sp>
    </p:spTree>
    <p:extLst>
      <p:ext uri="{BB962C8B-B14F-4D97-AF65-F5344CB8AC3E}">
        <p14:creationId xmlns:p14="http://schemas.microsoft.com/office/powerpoint/2010/main" val="158434810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94ADAFE-1062-17D1-C97F-C162573C2CE6}"/>
              </a:ext>
            </a:extLst>
          </p:cNvPr>
          <p:cNvPicPr>
            <a:picLocks noChangeAspect="1"/>
          </p:cNvPicPr>
          <p:nvPr/>
        </p:nvPicPr>
        <p:blipFill>
          <a:blip r:embed="rId3"/>
          <a:stretch>
            <a:fillRect/>
          </a:stretch>
        </p:blipFill>
        <p:spPr>
          <a:xfrm>
            <a:off x="125330" y="980728"/>
            <a:ext cx="5670806" cy="4533691"/>
          </a:xfrm>
          <a:prstGeom prst="rect">
            <a:avLst/>
          </a:prstGeom>
          <a:effectLst>
            <a:softEdge rad="76200"/>
          </a:effectLst>
        </p:spPr>
      </p:pic>
      <p:sp>
        <p:nvSpPr>
          <p:cNvPr id="15" name="Rectangle: Rounded Corners 14">
            <a:extLst>
              <a:ext uri="{FF2B5EF4-FFF2-40B4-BE49-F238E27FC236}">
                <a16:creationId xmlns:a16="http://schemas.microsoft.com/office/drawing/2014/main" id="{0FFC45D6-1C92-C573-DC0F-20A643F9862C}"/>
              </a:ext>
            </a:extLst>
          </p:cNvPr>
          <p:cNvSpPr/>
          <p:nvPr/>
        </p:nvSpPr>
        <p:spPr>
          <a:xfrm>
            <a:off x="5004048" y="1343581"/>
            <a:ext cx="3890321" cy="3021523"/>
          </a:xfrm>
          <a:prstGeom prst="roundRect">
            <a:avLst/>
          </a:pr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dirty="0"/>
          </a:p>
        </p:txBody>
      </p:sp>
      <p:sp>
        <p:nvSpPr>
          <p:cNvPr id="4" name="Rectangle: Rounded Corners 3">
            <a:extLst>
              <a:ext uri="{FF2B5EF4-FFF2-40B4-BE49-F238E27FC236}">
                <a16:creationId xmlns:a16="http://schemas.microsoft.com/office/drawing/2014/main" id="{25732E59-0F50-8C16-E9D9-003FCFEEC2F9}"/>
              </a:ext>
            </a:extLst>
          </p:cNvPr>
          <p:cNvSpPr/>
          <p:nvPr/>
        </p:nvSpPr>
        <p:spPr>
          <a:xfrm>
            <a:off x="467544" y="351931"/>
            <a:ext cx="8047806" cy="611172"/>
          </a:xfrm>
          <a:prstGeom prst="roundRect">
            <a:avLst/>
          </a:prstGeom>
          <a:solidFill>
            <a:schemeClr val="accent6">
              <a:lumMod val="20000"/>
              <a:lumOff val="80000"/>
            </a:schemeClr>
          </a:solidFill>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D6EEA0CC-91E7-ED29-9A23-3CCDD67BC25C}"/>
              </a:ext>
            </a:extLst>
          </p:cNvPr>
          <p:cNvSpPr>
            <a:spLocks noGrp="1"/>
          </p:cNvSpPr>
          <p:nvPr>
            <p:ph type="title"/>
          </p:nvPr>
        </p:nvSpPr>
        <p:spPr/>
        <p:txBody>
          <a:bodyPr/>
          <a:lstStyle/>
          <a:p>
            <a:r>
              <a:rPr lang="en-GB" sz="4000" b="1" dirty="0">
                <a:latin typeface="+mn-lt"/>
                <a:cs typeface="Calibri" panose="020F0502020204030204" pitchFamily="34" charset="0"/>
              </a:rPr>
              <a:t>Eisenhower Matrix</a:t>
            </a:r>
          </a:p>
        </p:txBody>
      </p:sp>
      <p:sp>
        <p:nvSpPr>
          <p:cNvPr id="11" name="Rectangle: Rounded Corners 10">
            <a:extLst>
              <a:ext uri="{FF2B5EF4-FFF2-40B4-BE49-F238E27FC236}">
                <a16:creationId xmlns:a16="http://schemas.microsoft.com/office/drawing/2014/main" id="{913055FE-F025-B0EF-9B05-1316F039C89F}"/>
              </a:ext>
            </a:extLst>
          </p:cNvPr>
          <p:cNvSpPr/>
          <p:nvPr/>
        </p:nvSpPr>
        <p:spPr>
          <a:xfrm>
            <a:off x="3254235" y="1669449"/>
            <a:ext cx="1512168" cy="1314965"/>
          </a:xfrm>
          <a:prstGeom prst="roundRect">
            <a:avLst/>
          </a:prstGeom>
          <a:solidFill>
            <a:srgbClr val="ED3B5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Rectangle: Rounded Corners 11">
            <a:extLst>
              <a:ext uri="{FF2B5EF4-FFF2-40B4-BE49-F238E27FC236}">
                <a16:creationId xmlns:a16="http://schemas.microsoft.com/office/drawing/2014/main" id="{94ECE187-A375-A3DF-3EED-7ECC34CE8B68}"/>
              </a:ext>
            </a:extLst>
          </p:cNvPr>
          <p:cNvSpPr/>
          <p:nvPr/>
        </p:nvSpPr>
        <p:spPr>
          <a:xfrm>
            <a:off x="1363048" y="1646051"/>
            <a:ext cx="1512168" cy="1314965"/>
          </a:xfrm>
          <a:prstGeom prst="roundRect">
            <a:avLst/>
          </a:prstGeom>
          <a:solidFill>
            <a:srgbClr val="F9CC4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Start on that new assignment due in 2 weeks</a:t>
            </a:r>
          </a:p>
        </p:txBody>
      </p:sp>
      <p:sp>
        <p:nvSpPr>
          <p:cNvPr id="14" name="Rectangle: Rounded Corners 13">
            <a:extLst>
              <a:ext uri="{FF2B5EF4-FFF2-40B4-BE49-F238E27FC236}">
                <a16:creationId xmlns:a16="http://schemas.microsoft.com/office/drawing/2014/main" id="{B7C5ED83-BEA0-2D9E-753E-7E4FA23E13E9}"/>
              </a:ext>
            </a:extLst>
          </p:cNvPr>
          <p:cNvSpPr/>
          <p:nvPr/>
        </p:nvSpPr>
        <p:spPr>
          <a:xfrm>
            <a:off x="1628585" y="3861048"/>
            <a:ext cx="1143215" cy="504056"/>
          </a:xfrm>
          <a:prstGeom prst="roundRect">
            <a:avLst/>
          </a:prstGeom>
          <a:solidFill>
            <a:srgbClr val="ED3B5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6" name="Rectangle: Rounded Corners 15">
            <a:extLst>
              <a:ext uri="{FF2B5EF4-FFF2-40B4-BE49-F238E27FC236}">
                <a16:creationId xmlns:a16="http://schemas.microsoft.com/office/drawing/2014/main" id="{F82C196F-2CA0-0C48-4452-19962FACB34D}"/>
              </a:ext>
            </a:extLst>
          </p:cNvPr>
          <p:cNvSpPr/>
          <p:nvPr/>
        </p:nvSpPr>
        <p:spPr>
          <a:xfrm>
            <a:off x="3347864" y="3789040"/>
            <a:ext cx="1296144" cy="499694"/>
          </a:xfrm>
          <a:prstGeom prst="roundRect">
            <a:avLst/>
          </a:prstGeom>
          <a:solidFill>
            <a:srgbClr val="F9CC4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 name="TextBox 2">
            <a:extLst>
              <a:ext uri="{FF2B5EF4-FFF2-40B4-BE49-F238E27FC236}">
                <a16:creationId xmlns:a16="http://schemas.microsoft.com/office/drawing/2014/main" id="{03B0AD2C-9FD5-F563-8C8B-03EF4F44E670}"/>
              </a:ext>
            </a:extLst>
          </p:cNvPr>
          <p:cNvSpPr txBox="1"/>
          <p:nvPr/>
        </p:nvSpPr>
        <p:spPr>
          <a:xfrm>
            <a:off x="3232531" y="1703370"/>
            <a:ext cx="1440160" cy="1200329"/>
          </a:xfrm>
          <a:prstGeom prst="rect">
            <a:avLst/>
          </a:prstGeom>
          <a:noFill/>
        </p:spPr>
        <p:txBody>
          <a:bodyPr wrap="square" rtlCol="0">
            <a:spAutoFit/>
          </a:bodyPr>
          <a:lstStyle/>
          <a:p>
            <a:r>
              <a:rPr lang="en-GB" dirty="0"/>
              <a:t>Finish that assignment for tomorrow</a:t>
            </a:r>
          </a:p>
        </p:txBody>
      </p:sp>
      <p:sp>
        <p:nvSpPr>
          <p:cNvPr id="13" name="Arrow: Curved Left 12">
            <a:extLst>
              <a:ext uri="{FF2B5EF4-FFF2-40B4-BE49-F238E27FC236}">
                <a16:creationId xmlns:a16="http://schemas.microsoft.com/office/drawing/2014/main" id="{A2B95CC2-FC0C-C247-4819-A3A11BF56439}"/>
              </a:ext>
            </a:extLst>
          </p:cNvPr>
          <p:cNvSpPr/>
          <p:nvPr/>
        </p:nvSpPr>
        <p:spPr>
          <a:xfrm rot="6198955">
            <a:off x="3077678" y="2109561"/>
            <a:ext cx="1327167" cy="4116290"/>
          </a:xfrm>
          <a:prstGeom prst="curvedLeftArrow">
            <a:avLst>
              <a:gd name="adj1" fmla="val 16469"/>
              <a:gd name="adj2" fmla="val 50000"/>
              <a:gd name="adj3" fmla="val 25000"/>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
        <p:nvSpPr>
          <p:cNvPr id="7" name="TextBox 6">
            <a:extLst>
              <a:ext uri="{FF2B5EF4-FFF2-40B4-BE49-F238E27FC236}">
                <a16:creationId xmlns:a16="http://schemas.microsoft.com/office/drawing/2014/main" id="{CACF88A4-5274-0575-E7D1-3A24281EBB7F}"/>
              </a:ext>
            </a:extLst>
          </p:cNvPr>
          <p:cNvSpPr txBox="1"/>
          <p:nvPr/>
        </p:nvSpPr>
        <p:spPr>
          <a:xfrm>
            <a:off x="5189398" y="1620171"/>
            <a:ext cx="3688911" cy="2246769"/>
          </a:xfrm>
          <a:prstGeom prst="rect">
            <a:avLst/>
          </a:prstGeom>
          <a:noFill/>
        </p:spPr>
        <p:txBody>
          <a:bodyPr wrap="square" rtlCol="0">
            <a:spAutoFit/>
          </a:bodyPr>
          <a:lstStyle/>
          <a:p>
            <a:r>
              <a:rPr lang="en-GB" sz="2800" dirty="0"/>
              <a:t>What would happen if you did not deal with the items in the </a:t>
            </a:r>
            <a:r>
              <a:rPr lang="en-GB" sz="2800" b="1" dirty="0"/>
              <a:t>important but not urgent</a:t>
            </a:r>
            <a:r>
              <a:rPr lang="en-GB" sz="2800" dirty="0"/>
              <a:t> box?</a:t>
            </a:r>
          </a:p>
        </p:txBody>
      </p:sp>
    </p:spTree>
    <p:extLst>
      <p:ext uri="{BB962C8B-B14F-4D97-AF65-F5344CB8AC3E}">
        <p14:creationId xmlns:p14="http://schemas.microsoft.com/office/powerpoint/2010/main" val="262237205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94ADAFE-1062-17D1-C97F-C162573C2CE6}"/>
              </a:ext>
            </a:extLst>
          </p:cNvPr>
          <p:cNvPicPr>
            <a:picLocks noChangeAspect="1"/>
          </p:cNvPicPr>
          <p:nvPr/>
        </p:nvPicPr>
        <p:blipFill>
          <a:blip r:embed="rId3"/>
          <a:stretch>
            <a:fillRect/>
          </a:stretch>
        </p:blipFill>
        <p:spPr>
          <a:xfrm>
            <a:off x="144280" y="963103"/>
            <a:ext cx="5670806" cy="4533691"/>
          </a:xfrm>
          <a:prstGeom prst="rect">
            <a:avLst/>
          </a:prstGeom>
          <a:effectLst>
            <a:softEdge rad="76200"/>
          </a:effectLst>
        </p:spPr>
      </p:pic>
      <p:sp>
        <p:nvSpPr>
          <p:cNvPr id="15" name="Rectangle: Rounded Corners 14">
            <a:extLst>
              <a:ext uri="{FF2B5EF4-FFF2-40B4-BE49-F238E27FC236}">
                <a16:creationId xmlns:a16="http://schemas.microsoft.com/office/drawing/2014/main" id="{0FFC45D6-1C92-C573-DC0F-20A643F9862C}"/>
              </a:ext>
            </a:extLst>
          </p:cNvPr>
          <p:cNvSpPr/>
          <p:nvPr/>
        </p:nvSpPr>
        <p:spPr>
          <a:xfrm>
            <a:off x="5358370" y="3295274"/>
            <a:ext cx="3728863" cy="1639024"/>
          </a:xfrm>
          <a:prstGeom prst="roundRect">
            <a:avLst/>
          </a:pr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dirty="0"/>
          </a:p>
        </p:txBody>
      </p:sp>
      <p:sp>
        <p:nvSpPr>
          <p:cNvPr id="4" name="Rectangle: Rounded Corners 3">
            <a:extLst>
              <a:ext uri="{FF2B5EF4-FFF2-40B4-BE49-F238E27FC236}">
                <a16:creationId xmlns:a16="http://schemas.microsoft.com/office/drawing/2014/main" id="{25732E59-0F50-8C16-E9D9-003FCFEEC2F9}"/>
              </a:ext>
            </a:extLst>
          </p:cNvPr>
          <p:cNvSpPr/>
          <p:nvPr/>
        </p:nvSpPr>
        <p:spPr>
          <a:xfrm>
            <a:off x="467544" y="351931"/>
            <a:ext cx="8047806" cy="611172"/>
          </a:xfrm>
          <a:prstGeom prst="roundRect">
            <a:avLst/>
          </a:prstGeom>
          <a:solidFill>
            <a:schemeClr val="accent6">
              <a:lumMod val="20000"/>
              <a:lumOff val="80000"/>
            </a:schemeClr>
          </a:solidFill>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D6EEA0CC-91E7-ED29-9A23-3CCDD67BC25C}"/>
              </a:ext>
            </a:extLst>
          </p:cNvPr>
          <p:cNvSpPr>
            <a:spLocks noGrp="1"/>
          </p:cNvSpPr>
          <p:nvPr>
            <p:ph type="title"/>
          </p:nvPr>
        </p:nvSpPr>
        <p:spPr/>
        <p:txBody>
          <a:bodyPr/>
          <a:lstStyle/>
          <a:p>
            <a:r>
              <a:rPr lang="en-GB" sz="4000" b="1" dirty="0">
                <a:latin typeface="+mn-lt"/>
                <a:cs typeface="Calibri" panose="020F0502020204030204" pitchFamily="34" charset="0"/>
              </a:rPr>
              <a:t>Eisenhower Matrix</a:t>
            </a:r>
          </a:p>
        </p:txBody>
      </p:sp>
      <p:sp>
        <p:nvSpPr>
          <p:cNvPr id="11" name="Rectangle: Rounded Corners 10">
            <a:extLst>
              <a:ext uri="{FF2B5EF4-FFF2-40B4-BE49-F238E27FC236}">
                <a16:creationId xmlns:a16="http://schemas.microsoft.com/office/drawing/2014/main" id="{913055FE-F025-B0EF-9B05-1316F039C89F}"/>
              </a:ext>
            </a:extLst>
          </p:cNvPr>
          <p:cNvSpPr/>
          <p:nvPr/>
        </p:nvSpPr>
        <p:spPr>
          <a:xfrm>
            <a:off x="3254235" y="1669449"/>
            <a:ext cx="1512168" cy="1314965"/>
          </a:xfrm>
          <a:prstGeom prst="roundRect">
            <a:avLst/>
          </a:prstGeom>
          <a:solidFill>
            <a:srgbClr val="ED3B5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Rectangle: Rounded Corners 11">
            <a:extLst>
              <a:ext uri="{FF2B5EF4-FFF2-40B4-BE49-F238E27FC236}">
                <a16:creationId xmlns:a16="http://schemas.microsoft.com/office/drawing/2014/main" id="{94ECE187-A375-A3DF-3EED-7ECC34CE8B68}"/>
              </a:ext>
            </a:extLst>
          </p:cNvPr>
          <p:cNvSpPr/>
          <p:nvPr/>
        </p:nvSpPr>
        <p:spPr>
          <a:xfrm>
            <a:off x="1363048" y="1646051"/>
            <a:ext cx="1512168" cy="1314965"/>
          </a:xfrm>
          <a:prstGeom prst="roundRect">
            <a:avLst/>
          </a:prstGeom>
          <a:solidFill>
            <a:srgbClr val="F9CC4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Start on that new assignment due in 2 weeks</a:t>
            </a:r>
          </a:p>
        </p:txBody>
      </p:sp>
      <p:sp>
        <p:nvSpPr>
          <p:cNvPr id="14" name="Rectangle: Rounded Corners 13">
            <a:extLst>
              <a:ext uri="{FF2B5EF4-FFF2-40B4-BE49-F238E27FC236}">
                <a16:creationId xmlns:a16="http://schemas.microsoft.com/office/drawing/2014/main" id="{B7C5ED83-BEA0-2D9E-753E-7E4FA23E13E9}"/>
              </a:ext>
            </a:extLst>
          </p:cNvPr>
          <p:cNvSpPr/>
          <p:nvPr/>
        </p:nvSpPr>
        <p:spPr>
          <a:xfrm>
            <a:off x="1628585" y="3861048"/>
            <a:ext cx="1143215" cy="504056"/>
          </a:xfrm>
          <a:prstGeom prst="roundRect">
            <a:avLst/>
          </a:prstGeom>
          <a:solidFill>
            <a:srgbClr val="ED3B5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6" name="Rectangle: Rounded Corners 15">
            <a:extLst>
              <a:ext uri="{FF2B5EF4-FFF2-40B4-BE49-F238E27FC236}">
                <a16:creationId xmlns:a16="http://schemas.microsoft.com/office/drawing/2014/main" id="{F82C196F-2CA0-0C48-4452-19962FACB34D}"/>
              </a:ext>
            </a:extLst>
          </p:cNvPr>
          <p:cNvSpPr/>
          <p:nvPr/>
        </p:nvSpPr>
        <p:spPr>
          <a:xfrm>
            <a:off x="3347864" y="3789040"/>
            <a:ext cx="1296144" cy="499694"/>
          </a:xfrm>
          <a:prstGeom prst="roundRect">
            <a:avLst/>
          </a:prstGeom>
          <a:solidFill>
            <a:srgbClr val="F9CC4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 name="TextBox 2">
            <a:extLst>
              <a:ext uri="{FF2B5EF4-FFF2-40B4-BE49-F238E27FC236}">
                <a16:creationId xmlns:a16="http://schemas.microsoft.com/office/drawing/2014/main" id="{03B0AD2C-9FD5-F563-8C8B-03EF4F44E670}"/>
              </a:ext>
            </a:extLst>
          </p:cNvPr>
          <p:cNvSpPr txBox="1"/>
          <p:nvPr/>
        </p:nvSpPr>
        <p:spPr>
          <a:xfrm>
            <a:off x="3232531" y="1703370"/>
            <a:ext cx="1440160" cy="1200329"/>
          </a:xfrm>
          <a:prstGeom prst="rect">
            <a:avLst/>
          </a:prstGeom>
          <a:noFill/>
        </p:spPr>
        <p:txBody>
          <a:bodyPr wrap="square" rtlCol="0">
            <a:spAutoFit/>
          </a:bodyPr>
          <a:lstStyle/>
          <a:p>
            <a:r>
              <a:rPr lang="en-GB" dirty="0"/>
              <a:t>Finish that assignment for tomorrow</a:t>
            </a:r>
          </a:p>
        </p:txBody>
      </p:sp>
      <p:sp>
        <p:nvSpPr>
          <p:cNvPr id="7" name="TextBox 6">
            <a:extLst>
              <a:ext uri="{FF2B5EF4-FFF2-40B4-BE49-F238E27FC236}">
                <a16:creationId xmlns:a16="http://schemas.microsoft.com/office/drawing/2014/main" id="{CACF88A4-5274-0575-E7D1-3A24281EBB7F}"/>
              </a:ext>
            </a:extLst>
          </p:cNvPr>
          <p:cNvSpPr txBox="1"/>
          <p:nvPr/>
        </p:nvSpPr>
        <p:spPr>
          <a:xfrm>
            <a:off x="5364088" y="3670395"/>
            <a:ext cx="3860679" cy="954107"/>
          </a:xfrm>
          <a:prstGeom prst="rect">
            <a:avLst/>
          </a:prstGeom>
          <a:noFill/>
        </p:spPr>
        <p:txBody>
          <a:bodyPr wrap="square" rtlCol="0">
            <a:spAutoFit/>
          </a:bodyPr>
          <a:lstStyle/>
          <a:p>
            <a:r>
              <a:rPr lang="en-GB" sz="2800" b="1" dirty="0"/>
              <a:t>Effective people stay out of these 2 boxes</a:t>
            </a:r>
          </a:p>
        </p:txBody>
      </p:sp>
      <p:sp>
        <p:nvSpPr>
          <p:cNvPr id="8" name="Rectangle 7">
            <a:extLst>
              <a:ext uri="{FF2B5EF4-FFF2-40B4-BE49-F238E27FC236}">
                <a16:creationId xmlns:a16="http://schemas.microsoft.com/office/drawing/2014/main" id="{5D8CB737-7E03-7C38-99E2-3A10C8E29B37}"/>
              </a:ext>
            </a:extLst>
          </p:cNvPr>
          <p:cNvSpPr/>
          <p:nvPr/>
        </p:nvSpPr>
        <p:spPr>
          <a:xfrm>
            <a:off x="1265350" y="3229948"/>
            <a:ext cx="3658751" cy="1704349"/>
          </a:xfrm>
          <a:custGeom>
            <a:avLst/>
            <a:gdLst>
              <a:gd name="connsiteX0" fmla="*/ 0 w 3658751"/>
              <a:gd name="connsiteY0" fmla="*/ 0 h 1704349"/>
              <a:gd name="connsiteX1" fmla="*/ 486091 w 3658751"/>
              <a:gd name="connsiteY1" fmla="*/ 0 h 1704349"/>
              <a:gd name="connsiteX2" fmla="*/ 899007 w 3658751"/>
              <a:gd name="connsiteY2" fmla="*/ 0 h 1704349"/>
              <a:gd name="connsiteX3" fmla="*/ 1494861 w 3658751"/>
              <a:gd name="connsiteY3" fmla="*/ 0 h 1704349"/>
              <a:gd name="connsiteX4" fmla="*/ 1980952 w 3658751"/>
              <a:gd name="connsiteY4" fmla="*/ 0 h 1704349"/>
              <a:gd name="connsiteX5" fmla="*/ 2467044 w 3658751"/>
              <a:gd name="connsiteY5" fmla="*/ 0 h 1704349"/>
              <a:gd name="connsiteX6" fmla="*/ 3062897 w 3658751"/>
              <a:gd name="connsiteY6" fmla="*/ 0 h 1704349"/>
              <a:gd name="connsiteX7" fmla="*/ 3658751 w 3658751"/>
              <a:gd name="connsiteY7" fmla="*/ 0 h 1704349"/>
              <a:gd name="connsiteX8" fmla="*/ 3658751 w 3658751"/>
              <a:gd name="connsiteY8" fmla="*/ 602203 h 1704349"/>
              <a:gd name="connsiteX9" fmla="*/ 3658751 w 3658751"/>
              <a:gd name="connsiteY9" fmla="*/ 1136233 h 1704349"/>
              <a:gd name="connsiteX10" fmla="*/ 3658751 w 3658751"/>
              <a:gd name="connsiteY10" fmla="*/ 1704349 h 1704349"/>
              <a:gd name="connsiteX11" fmla="*/ 3136072 w 3658751"/>
              <a:gd name="connsiteY11" fmla="*/ 1704349 h 1704349"/>
              <a:gd name="connsiteX12" fmla="*/ 2649981 w 3658751"/>
              <a:gd name="connsiteY12" fmla="*/ 1704349 h 1704349"/>
              <a:gd name="connsiteX13" fmla="*/ 2054127 w 3658751"/>
              <a:gd name="connsiteY13" fmla="*/ 1704349 h 1704349"/>
              <a:gd name="connsiteX14" fmla="*/ 1458274 w 3658751"/>
              <a:gd name="connsiteY14" fmla="*/ 1704349 h 1704349"/>
              <a:gd name="connsiteX15" fmla="*/ 1008770 w 3658751"/>
              <a:gd name="connsiteY15" fmla="*/ 1704349 h 1704349"/>
              <a:gd name="connsiteX16" fmla="*/ 486091 w 3658751"/>
              <a:gd name="connsiteY16" fmla="*/ 1704349 h 1704349"/>
              <a:gd name="connsiteX17" fmla="*/ 0 w 3658751"/>
              <a:gd name="connsiteY17" fmla="*/ 1704349 h 1704349"/>
              <a:gd name="connsiteX18" fmla="*/ 0 w 3658751"/>
              <a:gd name="connsiteY18" fmla="*/ 1136233 h 1704349"/>
              <a:gd name="connsiteX19" fmla="*/ 0 w 3658751"/>
              <a:gd name="connsiteY19" fmla="*/ 602203 h 1704349"/>
              <a:gd name="connsiteX20" fmla="*/ 0 w 3658751"/>
              <a:gd name="connsiteY20" fmla="*/ 0 h 1704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658751" h="1704349" extrusionOk="0">
                <a:moveTo>
                  <a:pt x="0" y="0"/>
                </a:moveTo>
                <a:cubicBezTo>
                  <a:pt x="138928" y="-52959"/>
                  <a:pt x="332412" y="42176"/>
                  <a:pt x="486091" y="0"/>
                </a:cubicBezTo>
                <a:cubicBezTo>
                  <a:pt x="639770" y="-42176"/>
                  <a:pt x="729296" y="11791"/>
                  <a:pt x="899007" y="0"/>
                </a:cubicBezTo>
                <a:cubicBezTo>
                  <a:pt x="1068718" y="-11791"/>
                  <a:pt x="1214430" y="22671"/>
                  <a:pt x="1494861" y="0"/>
                </a:cubicBezTo>
                <a:cubicBezTo>
                  <a:pt x="1775292" y="-22671"/>
                  <a:pt x="1741294" y="15255"/>
                  <a:pt x="1980952" y="0"/>
                </a:cubicBezTo>
                <a:cubicBezTo>
                  <a:pt x="2220610" y="-15255"/>
                  <a:pt x="2363832" y="4522"/>
                  <a:pt x="2467044" y="0"/>
                </a:cubicBezTo>
                <a:cubicBezTo>
                  <a:pt x="2570256" y="-4522"/>
                  <a:pt x="2848514" y="34066"/>
                  <a:pt x="3062897" y="0"/>
                </a:cubicBezTo>
                <a:cubicBezTo>
                  <a:pt x="3277280" y="-34066"/>
                  <a:pt x="3451677" y="7570"/>
                  <a:pt x="3658751" y="0"/>
                </a:cubicBezTo>
                <a:cubicBezTo>
                  <a:pt x="3668930" y="272122"/>
                  <a:pt x="3613615" y="387280"/>
                  <a:pt x="3658751" y="602203"/>
                </a:cubicBezTo>
                <a:cubicBezTo>
                  <a:pt x="3703887" y="817126"/>
                  <a:pt x="3620465" y="950267"/>
                  <a:pt x="3658751" y="1136233"/>
                </a:cubicBezTo>
                <a:cubicBezTo>
                  <a:pt x="3697037" y="1322199"/>
                  <a:pt x="3607036" y="1475790"/>
                  <a:pt x="3658751" y="1704349"/>
                </a:cubicBezTo>
                <a:cubicBezTo>
                  <a:pt x="3497871" y="1716971"/>
                  <a:pt x="3272549" y="1666241"/>
                  <a:pt x="3136072" y="1704349"/>
                </a:cubicBezTo>
                <a:cubicBezTo>
                  <a:pt x="2999595" y="1742457"/>
                  <a:pt x="2807837" y="1679165"/>
                  <a:pt x="2649981" y="1704349"/>
                </a:cubicBezTo>
                <a:cubicBezTo>
                  <a:pt x="2492125" y="1729533"/>
                  <a:pt x="2347842" y="1658844"/>
                  <a:pt x="2054127" y="1704349"/>
                </a:cubicBezTo>
                <a:cubicBezTo>
                  <a:pt x="1760412" y="1749854"/>
                  <a:pt x="1720951" y="1661363"/>
                  <a:pt x="1458274" y="1704349"/>
                </a:cubicBezTo>
                <a:cubicBezTo>
                  <a:pt x="1195597" y="1747335"/>
                  <a:pt x="1192151" y="1687616"/>
                  <a:pt x="1008770" y="1704349"/>
                </a:cubicBezTo>
                <a:cubicBezTo>
                  <a:pt x="825389" y="1721082"/>
                  <a:pt x="728722" y="1653454"/>
                  <a:pt x="486091" y="1704349"/>
                </a:cubicBezTo>
                <a:cubicBezTo>
                  <a:pt x="243460" y="1755244"/>
                  <a:pt x="185416" y="1651670"/>
                  <a:pt x="0" y="1704349"/>
                </a:cubicBezTo>
                <a:cubicBezTo>
                  <a:pt x="-21585" y="1563861"/>
                  <a:pt x="38887" y="1252270"/>
                  <a:pt x="0" y="1136233"/>
                </a:cubicBezTo>
                <a:cubicBezTo>
                  <a:pt x="-38887" y="1020196"/>
                  <a:pt x="30140" y="741055"/>
                  <a:pt x="0" y="602203"/>
                </a:cubicBezTo>
                <a:cubicBezTo>
                  <a:pt x="-30140" y="463351"/>
                  <a:pt x="60532" y="187747"/>
                  <a:pt x="0" y="0"/>
                </a:cubicBezTo>
                <a:close/>
              </a:path>
            </a:pathLst>
          </a:custGeom>
          <a:noFill/>
          <a:ln w="76200">
            <a:solidFill>
              <a:schemeClr val="accent2">
                <a:lumMod val="50000"/>
              </a:schemeClr>
            </a:solidFill>
            <a:extLst>
              <a:ext uri="{C807C97D-BFC1-408E-A445-0C87EB9F89A2}">
                <ask:lineSketchStyleProps xmlns:ask="http://schemas.microsoft.com/office/drawing/2018/sketchyshapes" sd="1219033472">
                  <a:prstGeom prst="rect">
                    <a:avLst/>
                  </a:prstGeom>
                  <ask:type>
                    <ask:lineSketchScribble/>
                  </ask:type>
                </ask:lineSketchStyleProps>
              </a:ext>
            </a:extLs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Arrow: Left 8">
            <a:extLst>
              <a:ext uri="{FF2B5EF4-FFF2-40B4-BE49-F238E27FC236}">
                <a16:creationId xmlns:a16="http://schemas.microsoft.com/office/drawing/2014/main" id="{1A5BD892-EACB-EF34-B026-27F6BE728F0E}"/>
              </a:ext>
            </a:extLst>
          </p:cNvPr>
          <p:cNvSpPr/>
          <p:nvPr/>
        </p:nvSpPr>
        <p:spPr>
          <a:xfrm>
            <a:off x="4929819" y="3789040"/>
            <a:ext cx="428551" cy="763454"/>
          </a:xfrm>
          <a:prstGeom prst="leftArrow">
            <a:avLst/>
          </a:pr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dirty="0"/>
          </a:p>
        </p:txBody>
      </p:sp>
      <p:sp>
        <p:nvSpPr>
          <p:cNvPr id="10" name="TextBox 9">
            <a:extLst>
              <a:ext uri="{FF2B5EF4-FFF2-40B4-BE49-F238E27FC236}">
                <a16:creationId xmlns:a16="http://schemas.microsoft.com/office/drawing/2014/main" id="{DF53E4DF-9730-7973-331F-F609153B4F05}"/>
              </a:ext>
            </a:extLst>
          </p:cNvPr>
          <p:cNvSpPr txBox="1"/>
          <p:nvPr/>
        </p:nvSpPr>
        <p:spPr>
          <a:xfrm>
            <a:off x="7515525" y="4519931"/>
            <a:ext cx="1709242" cy="369332"/>
          </a:xfrm>
          <a:prstGeom prst="rect">
            <a:avLst/>
          </a:prstGeom>
          <a:noFill/>
        </p:spPr>
        <p:txBody>
          <a:bodyPr wrap="square" rtlCol="0">
            <a:spAutoFit/>
          </a:bodyPr>
          <a:lstStyle/>
          <a:p>
            <a:r>
              <a:rPr lang="en-GB" dirty="0"/>
              <a:t>(Smail, 2020)</a:t>
            </a:r>
          </a:p>
        </p:txBody>
      </p:sp>
    </p:spTree>
    <p:extLst>
      <p:ext uri="{BB962C8B-B14F-4D97-AF65-F5344CB8AC3E}">
        <p14:creationId xmlns:p14="http://schemas.microsoft.com/office/powerpoint/2010/main" val="109744588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4A18232A-183B-4020-37BC-321F79EE986F}"/>
              </a:ext>
            </a:extLst>
          </p:cNvPr>
          <p:cNvSpPr/>
          <p:nvPr/>
        </p:nvSpPr>
        <p:spPr>
          <a:xfrm>
            <a:off x="323528" y="351931"/>
            <a:ext cx="8191822" cy="720080"/>
          </a:xfrm>
          <a:prstGeom prst="roundRect">
            <a:avLst/>
          </a:prstGeom>
          <a:solidFill>
            <a:schemeClr val="accent6">
              <a:lumMod val="20000"/>
              <a:lumOff val="80000"/>
            </a:schemeClr>
          </a:solidFill>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F613FCB6-FA86-02B9-9A56-F0857C0B0191}"/>
              </a:ext>
            </a:extLst>
          </p:cNvPr>
          <p:cNvSpPr>
            <a:spLocks noGrp="1"/>
          </p:cNvSpPr>
          <p:nvPr>
            <p:ph type="title"/>
          </p:nvPr>
        </p:nvSpPr>
        <p:spPr>
          <a:xfrm>
            <a:off x="323528" y="404665"/>
            <a:ext cx="7886700" cy="720080"/>
          </a:xfrm>
        </p:spPr>
        <p:txBody>
          <a:bodyPr/>
          <a:lstStyle/>
          <a:p>
            <a:r>
              <a:rPr lang="en-GB" sz="4000" b="1" dirty="0">
                <a:latin typeface="+mn-lt"/>
                <a:cs typeface="Calibri" panose="020F0502020204030204" pitchFamily="34" charset="0"/>
              </a:rPr>
              <a:t>Time Management Strategies</a:t>
            </a:r>
          </a:p>
        </p:txBody>
      </p:sp>
      <p:sp>
        <p:nvSpPr>
          <p:cNvPr id="3" name="Content Placeholder 2">
            <a:extLst>
              <a:ext uri="{FF2B5EF4-FFF2-40B4-BE49-F238E27FC236}">
                <a16:creationId xmlns:a16="http://schemas.microsoft.com/office/drawing/2014/main" id="{D39F950E-7965-6E85-7D8F-F8A0BA3F6A61}"/>
              </a:ext>
            </a:extLst>
          </p:cNvPr>
          <p:cNvSpPr>
            <a:spLocks noGrp="1"/>
          </p:cNvSpPr>
          <p:nvPr>
            <p:ph idx="1"/>
          </p:nvPr>
        </p:nvSpPr>
        <p:spPr>
          <a:xfrm>
            <a:off x="311760" y="1484784"/>
            <a:ext cx="9361040" cy="3600400"/>
          </a:xfrm>
        </p:spPr>
        <p:txBody>
          <a:bodyPr/>
          <a:lstStyle/>
          <a:p>
            <a:pPr marL="514350" indent="-514350">
              <a:buFont typeface="+mj-lt"/>
              <a:buAutoNum type="arabicPeriod"/>
            </a:pPr>
            <a:r>
              <a:rPr lang="en-GB" sz="3000" dirty="0">
                <a:cs typeface="Calibri" panose="020F0502020204030204" pitchFamily="34" charset="0"/>
              </a:rPr>
              <a:t>Conduct a time audit</a:t>
            </a:r>
          </a:p>
          <a:p>
            <a:pPr marL="514350" indent="-514350">
              <a:buFont typeface="+mj-lt"/>
              <a:buAutoNum type="arabicPeriod"/>
            </a:pPr>
            <a:r>
              <a:rPr lang="en-GB" sz="3000" dirty="0">
                <a:cs typeface="Calibri" panose="020F0502020204030204" pitchFamily="34" charset="0"/>
              </a:rPr>
              <a:t>Use the Eisenhower Matrix to set your priorities</a:t>
            </a:r>
          </a:p>
          <a:p>
            <a:pPr marL="514350" indent="-514350">
              <a:buFont typeface="+mj-lt"/>
              <a:buAutoNum type="arabicPeriod"/>
            </a:pPr>
            <a:r>
              <a:rPr lang="en-GB" sz="3000" dirty="0">
                <a:cs typeface="Calibri" panose="020F0502020204030204" pitchFamily="34" charset="0"/>
              </a:rPr>
              <a:t>Chunk your time </a:t>
            </a:r>
          </a:p>
          <a:p>
            <a:pPr marL="514350" indent="-514350">
              <a:buFont typeface="+mj-lt"/>
              <a:buAutoNum type="arabicPeriod"/>
            </a:pPr>
            <a:r>
              <a:rPr lang="en-GB" sz="3000" dirty="0">
                <a:cs typeface="Calibri" panose="020F0502020204030204" pitchFamily="34" charset="0"/>
              </a:rPr>
              <a:t>Focus on one thing at a time</a:t>
            </a:r>
          </a:p>
          <a:p>
            <a:pPr marL="514350" indent="-514350">
              <a:buFont typeface="+mj-lt"/>
              <a:buAutoNum type="arabicPeriod"/>
            </a:pPr>
            <a:r>
              <a:rPr lang="en-GB" sz="3000" dirty="0">
                <a:cs typeface="Calibri" panose="020F0502020204030204" pitchFamily="34" charset="0"/>
              </a:rPr>
              <a:t>Give yourself a reward</a:t>
            </a:r>
          </a:p>
          <a:p>
            <a:pPr marL="514350" indent="-514350">
              <a:buFont typeface="+mj-lt"/>
              <a:buAutoNum type="arabicPeriod"/>
            </a:pPr>
            <a:r>
              <a:rPr lang="en-GB" sz="3000" dirty="0">
                <a:cs typeface="Calibri" panose="020F0502020204030204" pitchFamily="34" charset="0"/>
              </a:rPr>
              <a:t>Use Apps to block out distractions</a:t>
            </a:r>
          </a:p>
          <a:p>
            <a:pPr marL="0" indent="0">
              <a:buNone/>
            </a:pPr>
            <a:r>
              <a:rPr lang="en-GB" sz="3000" dirty="0">
                <a:cs typeface="Calibri" panose="020F0502020204030204" pitchFamily="34" charset="0"/>
              </a:rPr>
              <a:t>	 </a:t>
            </a:r>
            <a:r>
              <a:rPr lang="en-GB" sz="2400" dirty="0">
                <a:cs typeface="Calibri" panose="020F0502020204030204" pitchFamily="34" charset="0"/>
              </a:rPr>
              <a:t>(E.g.: StayFocused, Freedom)</a:t>
            </a:r>
            <a:endParaRPr lang="en-GB" sz="3000" dirty="0">
              <a:cs typeface="Calibri" panose="020F0502020204030204" pitchFamily="34" charset="0"/>
            </a:endParaRPr>
          </a:p>
        </p:txBody>
      </p:sp>
    </p:spTree>
    <p:extLst>
      <p:ext uri="{BB962C8B-B14F-4D97-AF65-F5344CB8AC3E}">
        <p14:creationId xmlns:p14="http://schemas.microsoft.com/office/powerpoint/2010/main" val="349407406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47BF15B7-0EE8-67D4-A656-D2A4A91AC9F1}"/>
              </a:ext>
            </a:extLst>
          </p:cNvPr>
          <p:cNvSpPr/>
          <p:nvPr/>
        </p:nvSpPr>
        <p:spPr>
          <a:xfrm>
            <a:off x="323528" y="351930"/>
            <a:ext cx="8191822" cy="736809"/>
          </a:xfrm>
          <a:prstGeom prst="roundRect">
            <a:avLst/>
          </a:prstGeom>
          <a:solidFill>
            <a:schemeClr val="accent6">
              <a:lumMod val="20000"/>
              <a:lumOff val="80000"/>
            </a:schemeClr>
          </a:solidFill>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F613FCB6-FA86-02B9-9A56-F0857C0B0191}"/>
              </a:ext>
            </a:extLst>
          </p:cNvPr>
          <p:cNvSpPr>
            <a:spLocks noGrp="1"/>
          </p:cNvSpPr>
          <p:nvPr>
            <p:ph type="title"/>
          </p:nvPr>
        </p:nvSpPr>
        <p:spPr>
          <a:xfrm>
            <a:off x="323528" y="404664"/>
            <a:ext cx="7886700" cy="1325563"/>
          </a:xfrm>
        </p:spPr>
        <p:txBody>
          <a:bodyPr/>
          <a:lstStyle/>
          <a:p>
            <a:r>
              <a:rPr lang="en-GB" sz="4000" b="1" dirty="0">
                <a:latin typeface="+mn-lt"/>
                <a:cs typeface="Calibri" panose="020F0502020204030204" pitchFamily="34" charset="0"/>
              </a:rPr>
              <a:t>Time Management Strategies</a:t>
            </a:r>
          </a:p>
        </p:txBody>
      </p:sp>
      <p:sp>
        <p:nvSpPr>
          <p:cNvPr id="3" name="Content Placeholder 2">
            <a:extLst>
              <a:ext uri="{FF2B5EF4-FFF2-40B4-BE49-F238E27FC236}">
                <a16:creationId xmlns:a16="http://schemas.microsoft.com/office/drawing/2014/main" id="{D39F950E-7965-6E85-7D8F-F8A0BA3F6A61}"/>
              </a:ext>
            </a:extLst>
          </p:cNvPr>
          <p:cNvSpPr>
            <a:spLocks noGrp="1"/>
          </p:cNvSpPr>
          <p:nvPr>
            <p:ph idx="1"/>
          </p:nvPr>
        </p:nvSpPr>
        <p:spPr>
          <a:xfrm>
            <a:off x="323528" y="1088740"/>
            <a:ext cx="8926810" cy="4680520"/>
          </a:xfrm>
        </p:spPr>
        <p:txBody>
          <a:bodyPr/>
          <a:lstStyle/>
          <a:p>
            <a:pPr marL="0" indent="0">
              <a:buNone/>
            </a:pPr>
            <a:endParaRPr lang="en-US" sz="2400" dirty="0">
              <a:cs typeface="Calibri" panose="020F0502020204030204" pitchFamily="34" charset="0"/>
            </a:endParaRPr>
          </a:p>
          <a:p>
            <a:pPr marL="0" indent="0">
              <a:buNone/>
            </a:pPr>
            <a:r>
              <a:rPr lang="en-US" sz="2400" b="1" dirty="0">
                <a:cs typeface="Calibri" panose="020F0502020204030204" pitchFamily="34" charset="0"/>
              </a:rPr>
              <a:t>StayFocused</a:t>
            </a:r>
            <a:r>
              <a:rPr lang="en-US" sz="2400" dirty="0">
                <a:cs typeface="Calibri" panose="020F0502020204030204" pitchFamily="34" charset="0"/>
              </a:rPr>
              <a:t> </a:t>
            </a:r>
          </a:p>
          <a:p>
            <a:pPr marL="0" indent="0">
              <a:buNone/>
            </a:pPr>
            <a:endParaRPr lang="en-US" sz="2400" dirty="0">
              <a:cs typeface="Calibri" panose="020F0502020204030204" pitchFamily="34" charset="0"/>
            </a:endParaRPr>
          </a:p>
          <a:p>
            <a:pPr marL="0" indent="0">
              <a:buNone/>
            </a:pPr>
            <a:r>
              <a:rPr lang="en-US" sz="2400" dirty="0">
                <a:cs typeface="Calibri" panose="020F0502020204030204" pitchFamily="34" charset="0"/>
              </a:rPr>
              <a:t>A browser extension that prevents you from using time-wasting websites like Reddit, Twitter, Wikipedia, Instagram, and more. </a:t>
            </a:r>
          </a:p>
          <a:p>
            <a:pPr marL="0" indent="0">
              <a:buNone/>
            </a:pPr>
            <a:endParaRPr lang="en-US" sz="2400" b="1" dirty="0">
              <a:cs typeface="Calibri" panose="020F0502020204030204" pitchFamily="34" charset="0"/>
            </a:endParaRPr>
          </a:p>
          <a:p>
            <a:pPr marL="0" indent="0">
              <a:buNone/>
            </a:pPr>
            <a:r>
              <a:rPr lang="en-US" sz="2400" b="1" dirty="0">
                <a:cs typeface="Calibri" panose="020F0502020204030204" pitchFamily="34" charset="0"/>
              </a:rPr>
              <a:t>Freedom</a:t>
            </a:r>
          </a:p>
          <a:p>
            <a:pPr marL="0" indent="0">
              <a:buNone/>
            </a:pPr>
            <a:endParaRPr lang="en-US" sz="2400" b="1" dirty="0">
              <a:cs typeface="Calibri" panose="020F0502020204030204" pitchFamily="34" charset="0"/>
            </a:endParaRPr>
          </a:p>
          <a:p>
            <a:pPr marL="0" indent="0">
              <a:buNone/>
            </a:pPr>
            <a:r>
              <a:rPr lang="en-US" sz="2400" dirty="0">
                <a:cs typeface="Calibri" panose="020F0502020204030204" pitchFamily="34" charset="0"/>
              </a:rPr>
              <a:t>A tool that can block both websites and apps</a:t>
            </a:r>
          </a:p>
          <a:p>
            <a:pPr marL="0" indent="0">
              <a:buNone/>
            </a:pPr>
            <a:r>
              <a:rPr lang="en-US" sz="2400" dirty="0">
                <a:cs typeface="Calibri" panose="020F0502020204030204" pitchFamily="34" charset="0"/>
              </a:rPr>
              <a:t>Take advantage of their free trial to know if it’s right for you.</a:t>
            </a:r>
          </a:p>
          <a:p>
            <a:pPr marL="514350" indent="-514350">
              <a:buFont typeface="+mj-lt"/>
              <a:buAutoNum type="arabicPeriod"/>
            </a:pPr>
            <a:endParaRPr lang="en-GB" sz="2800" dirty="0">
              <a:cs typeface="Calibri" panose="020F0502020204030204" pitchFamily="34" charset="0"/>
            </a:endParaRPr>
          </a:p>
        </p:txBody>
      </p:sp>
    </p:spTree>
    <p:extLst>
      <p:ext uri="{BB962C8B-B14F-4D97-AF65-F5344CB8AC3E}">
        <p14:creationId xmlns:p14="http://schemas.microsoft.com/office/powerpoint/2010/main" val="301666617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47BF15B7-0EE8-67D4-A656-D2A4A91AC9F1}"/>
              </a:ext>
            </a:extLst>
          </p:cNvPr>
          <p:cNvSpPr/>
          <p:nvPr/>
        </p:nvSpPr>
        <p:spPr>
          <a:xfrm>
            <a:off x="323528" y="351930"/>
            <a:ext cx="8191822" cy="736809"/>
          </a:xfrm>
          <a:prstGeom prst="roundRect">
            <a:avLst/>
          </a:prstGeom>
          <a:solidFill>
            <a:schemeClr val="accent6">
              <a:lumMod val="20000"/>
              <a:lumOff val="80000"/>
            </a:schemeClr>
          </a:solidFill>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F613FCB6-FA86-02B9-9A56-F0857C0B0191}"/>
              </a:ext>
            </a:extLst>
          </p:cNvPr>
          <p:cNvSpPr>
            <a:spLocks noGrp="1"/>
          </p:cNvSpPr>
          <p:nvPr>
            <p:ph type="title"/>
          </p:nvPr>
        </p:nvSpPr>
        <p:spPr>
          <a:xfrm>
            <a:off x="323528" y="404664"/>
            <a:ext cx="7886700" cy="1325563"/>
          </a:xfrm>
        </p:spPr>
        <p:txBody>
          <a:bodyPr/>
          <a:lstStyle/>
          <a:p>
            <a:r>
              <a:rPr lang="en-GB" sz="4000" b="1" dirty="0">
                <a:latin typeface="+mn-lt"/>
                <a:cs typeface="Calibri" panose="020F0502020204030204" pitchFamily="34" charset="0"/>
              </a:rPr>
              <a:t>Final Thought</a:t>
            </a:r>
            <a:br>
              <a:rPr lang="en-GB" sz="4000" b="1" dirty="0">
                <a:latin typeface="+mn-lt"/>
                <a:cs typeface="Calibri" panose="020F0502020204030204" pitchFamily="34" charset="0"/>
              </a:rPr>
            </a:br>
            <a:endParaRPr lang="en-GB" sz="4000" b="1" dirty="0">
              <a:latin typeface="+mn-lt"/>
              <a:cs typeface="Calibri" panose="020F0502020204030204" pitchFamily="34" charset="0"/>
            </a:endParaRPr>
          </a:p>
        </p:txBody>
      </p:sp>
      <p:sp>
        <p:nvSpPr>
          <p:cNvPr id="3" name="Content Placeholder 2">
            <a:extLst>
              <a:ext uri="{FF2B5EF4-FFF2-40B4-BE49-F238E27FC236}">
                <a16:creationId xmlns:a16="http://schemas.microsoft.com/office/drawing/2014/main" id="{D39F950E-7965-6E85-7D8F-F8A0BA3F6A61}"/>
              </a:ext>
            </a:extLst>
          </p:cNvPr>
          <p:cNvSpPr>
            <a:spLocks noGrp="1"/>
          </p:cNvSpPr>
          <p:nvPr>
            <p:ph idx="1"/>
          </p:nvPr>
        </p:nvSpPr>
        <p:spPr>
          <a:xfrm>
            <a:off x="320128" y="1412776"/>
            <a:ext cx="8712968" cy="3960440"/>
          </a:xfrm>
        </p:spPr>
        <p:txBody>
          <a:bodyPr/>
          <a:lstStyle/>
          <a:p>
            <a:pPr marL="0" indent="0">
              <a:buNone/>
            </a:pPr>
            <a:endParaRPr lang="en-GB" sz="1100" dirty="0">
              <a:cs typeface="Calibri" panose="020F0502020204030204" pitchFamily="34" charset="0"/>
            </a:endParaRPr>
          </a:p>
          <a:p>
            <a:pPr marL="0" indent="0">
              <a:buNone/>
            </a:pPr>
            <a:r>
              <a:rPr lang="en-US" sz="2800" dirty="0">
                <a:cs typeface="Calibri" panose="020F0502020204030204" pitchFamily="34" charset="0"/>
              </a:rPr>
              <a:t>Optimism is a positive emotion critical to building </a:t>
            </a:r>
            <a:r>
              <a:rPr lang="en-US" sz="2800" b="1" dirty="0">
                <a:cs typeface="Calibri" panose="020F0502020204030204" pitchFamily="34" charset="0"/>
              </a:rPr>
              <a:t>resilience</a:t>
            </a:r>
            <a:r>
              <a:rPr lang="en-US" sz="2800" dirty="0">
                <a:cs typeface="Calibri" panose="020F0502020204030204" pitchFamily="34" charset="0"/>
              </a:rPr>
              <a:t> and </a:t>
            </a:r>
            <a:r>
              <a:rPr lang="en-US" sz="2800" b="1" dirty="0">
                <a:cs typeface="Calibri" panose="020F0502020204030204" pitchFamily="34" charset="0"/>
              </a:rPr>
              <a:t>wellbeing.</a:t>
            </a:r>
          </a:p>
          <a:p>
            <a:pPr marL="0" indent="0">
              <a:buNone/>
            </a:pPr>
            <a:endParaRPr lang="en-US" sz="1200" dirty="0">
              <a:cs typeface="Calibri" panose="020F0502020204030204" pitchFamily="34" charset="0"/>
            </a:endParaRPr>
          </a:p>
          <a:p>
            <a:pPr marL="0" indent="0">
              <a:buNone/>
            </a:pPr>
            <a:r>
              <a:rPr lang="en-US" sz="2800" dirty="0">
                <a:cs typeface="Calibri" panose="020F0502020204030204" pitchFamily="34" charset="0"/>
              </a:rPr>
              <a:t>Optimism is the belief that life will have more good outcomes than bad.</a:t>
            </a:r>
          </a:p>
          <a:p>
            <a:pPr marL="0" indent="0">
              <a:buNone/>
            </a:pPr>
            <a:endParaRPr lang="en-US" sz="1200" dirty="0">
              <a:cs typeface="Calibri" panose="020F0502020204030204" pitchFamily="34" charset="0"/>
            </a:endParaRPr>
          </a:p>
          <a:p>
            <a:pPr marL="0" indent="0">
              <a:buNone/>
            </a:pPr>
            <a:r>
              <a:rPr lang="en-US" sz="2800" dirty="0">
                <a:cs typeface="Calibri" panose="020F0502020204030204" pitchFamily="34" charset="0"/>
              </a:rPr>
              <a:t>People who are optimistic are </a:t>
            </a:r>
            <a:r>
              <a:rPr lang="en-US" sz="2800" b="1" dirty="0">
                <a:cs typeface="Calibri" panose="020F0502020204030204" pitchFamily="34" charset="0"/>
              </a:rPr>
              <a:t>more likely to be resilient to stressful life events</a:t>
            </a:r>
            <a:r>
              <a:rPr lang="en-US" sz="2800" dirty="0">
                <a:cs typeface="Calibri" panose="020F0502020204030204" pitchFamily="34" charset="0"/>
              </a:rPr>
              <a:t>.</a:t>
            </a:r>
          </a:p>
          <a:p>
            <a:pPr marL="0" indent="0">
              <a:buNone/>
            </a:pPr>
            <a:endParaRPr lang="en-US" sz="1100" dirty="0">
              <a:cs typeface="Calibri" panose="020F0502020204030204" pitchFamily="34" charset="0"/>
            </a:endParaRPr>
          </a:p>
          <a:p>
            <a:pPr marL="0" indent="0" algn="r">
              <a:buNone/>
            </a:pPr>
            <a:r>
              <a:rPr lang="en-US" sz="2000" b="1" dirty="0">
                <a:cs typeface="Calibri" panose="020F0502020204030204" pitchFamily="34" charset="0"/>
              </a:rPr>
              <a:t>(Carver, Scheier, &amp; Segerstrom, 2010).</a:t>
            </a:r>
          </a:p>
        </p:txBody>
      </p:sp>
    </p:spTree>
    <p:extLst>
      <p:ext uri="{BB962C8B-B14F-4D97-AF65-F5344CB8AC3E}">
        <p14:creationId xmlns:p14="http://schemas.microsoft.com/office/powerpoint/2010/main" val="94639941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863939B5-F2CA-8F47-E1EB-AAAEAEC36CA4}"/>
              </a:ext>
            </a:extLst>
          </p:cNvPr>
          <p:cNvSpPr/>
          <p:nvPr/>
        </p:nvSpPr>
        <p:spPr>
          <a:xfrm>
            <a:off x="467544" y="351930"/>
            <a:ext cx="4104456" cy="988838"/>
          </a:xfrm>
          <a:prstGeom prst="roundRect">
            <a:avLst/>
          </a:prstGeom>
          <a:solidFill>
            <a:schemeClr val="bg2">
              <a:lumMod val="90000"/>
            </a:schemeClr>
          </a:solidFill>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B8E24BF3-200C-4955-BBBB-DB5BE37410DC}"/>
              </a:ext>
            </a:extLst>
          </p:cNvPr>
          <p:cNvSpPr>
            <a:spLocks noGrp="1"/>
          </p:cNvSpPr>
          <p:nvPr>
            <p:ph type="title"/>
          </p:nvPr>
        </p:nvSpPr>
        <p:spPr/>
        <p:txBody>
          <a:bodyPr/>
          <a:lstStyle/>
          <a:p>
            <a:r>
              <a:rPr lang="en-GB" sz="6600" b="1" dirty="0">
                <a:latin typeface="Calibri" panose="020F0502020204030204" pitchFamily="34" charset="0"/>
                <a:cs typeface="Calibri" panose="020F0502020204030204" pitchFamily="34" charset="0"/>
              </a:rPr>
              <a:t>Summary</a:t>
            </a:r>
          </a:p>
        </p:txBody>
      </p:sp>
      <p:sp>
        <p:nvSpPr>
          <p:cNvPr id="3" name="Content Placeholder 2">
            <a:extLst>
              <a:ext uri="{FF2B5EF4-FFF2-40B4-BE49-F238E27FC236}">
                <a16:creationId xmlns:a16="http://schemas.microsoft.com/office/drawing/2014/main" id="{F5FBC79F-382C-42AA-B80D-207F53FBFC90}"/>
              </a:ext>
            </a:extLst>
          </p:cNvPr>
          <p:cNvSpPr>
            <a:spLocks noGrp="1"/>
          </p:cNvSpPr>
          <p:nvPr>
            <p:ph idx="1"/>
          </p:nvPr>
        </p:nvSpPr>
        <p:spPr>
          <a:xfrm>
            <a:off x="628650" y="1825625"/>
            <a:ext cx="7886700" cy="2107431"/>
          </a:xfrm>
        </p:spPr>
        <p:txBody>
          <a:bodyPr/>
          <a:lstStyle/>
          <a:p>
            <a:pPr marL="0" indent="0">
              <a:buNone/>
            </a:pPr>
            <a:r>
              <a:rPr lang="en-GB" sz="4000" dirty="0">
                <a:cs typeface="Calibri" panose="020F0502020204030204" pitchFamily="34" charset="0"/>
              </a:rPr>
              <a:t>Take 5 minutes to reflect on the day and summarise your learning from today.</a:t>
            </a:r>
          </a:p>
          <a:p>
            <a:endParaRPr lang="en-GB" sz="28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09019856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4B2E85-2F73-960F-0FF6-29C08F41F371}"/>
              </a:ext>
            </a:extLst>
          </p:cNvPr>
          <p:cNvSpPr>
            <a:spLocks noGrp="1"/>
          </p:cNvSpPr>
          <p:nvPr>
            <p:ph type="title"/>
          </p:nvPr>
        </p:nvSpPr>
        <p:spPr>
          <a:xfrm>
            <a:off x="96128" y="-18624"/>
            <a:ext cx="7886700" cy="590773"/>
          </a:xfrm>
        </p:spPr>
        <p:txBody>
          <a:bodyPr/>
          <a:lstStyle/>
          <a:p>
            <a:r>
              <a:rPr lang="en-GB" sz="4000" b="1" dirty="0">
                <a:latin typeface="Calibri" panose="020F0502020204030204" pitchFamily="34" charset="0"/>
                <a:cs typeface="Calibri" panose="020F0502020204030204" pitchFamily="34" charset="0"/>
              </a:rPr>
              <a:t>References</a:t>
            </a:r>
          </a:p>
        </p:txBody>
      </p:sp>
      <p:sp>
        <p:nvSpPr>
          <p:cNvPr id="3" name="Content Placeholder 2">
            <a:extLst>
              <a:ext uri="{FF2B5EF4-FFF2-40B4-BE49-F238E27FC236}">
                <a16:creationId xmlns:a16="http://schemas.microsoft.com/office/drawing/2014/main" id="{ABB6944A-3EB7-F5EA-A18F-10FA7F0EF8D5}"/>
              </a:ext>
            </a:extLst>
          </p:cNvPr>
          <p:cNvSpPr>
            <a:spLocks noGrp="1"/>
          </p:cNvSpPr>
          <p:nvPr>
            <p:ph idx="1"/>
          </p:nvPr>
        </p:nvSpPr>
        <p:spPr>
          <a:xfrm>
            <a:off x="148822" y="704430"/>
            <a:ext cx="9047872" cy="5388865"/>
          </a:xfrm>
        </p:spPr>
        <p:txBody>
          <a:bodyPr/>
          <a:lstStyle/>
          <a:p>
            <a:pPr marL="0" indent="0">
              <a:buNone/>
            </a:pPr>
            <a:r>
              <a:rPr lang="en-US" sz="1400" dirty="0">
                <a:solidFill>
                  <a:srgbClr val="202020"/>
                </a:solidFill>
                <a:latin typeface="Calibri" panose="020F0502020204030204" pitchFamily="34" charset="0"/>
                <a:cs typeface="Calibri" panose="020F0502020204030204" pitchFamily="34" charset="0"/>
              </a:rPr>
              <a:t>Abdul, S. (2021) How to Use Covey’s 4 Quadrants Matrix for Effective Time Management. MUO; MUO. </a:t>
            </a:r>
            <a:r>
              <a:rPr lang="en-US" sz="1400" dirty="0">
                <a:solidFill>
                  <a:srgbClr val="202020"/>
                </a:solidFill>
                <a:latin typeface="Calibri" panose="020F0502020204030204" pitchFamily="34" charset="0"/>
                <a:cs typeface="Calibri" panose="020F0502020204030204" pitchFamily="34" charset="0"/>
                <a:hlinkClick r:id="rId3"/>
              </a:rPr>
              <a:t>https://www.makeuseof.com/use-coveys-quadrants-matrix-time-management/</a:t>
            </a:r>
            <a:endParaRPr lang="en-US" sz="1400" dirty="0">
              <a:solidFill>
                <a:srgbClr val="202020"/>
              </a:solidFill>
              <a:latin typeface="Calibri" panose="020F0502020204030204" pitchFamily="34" charset="0"/>
              <a:cs typeface="Calibri" panose="020F0502020204030204" pitchFamily="34" charset="0"/>
            </a:endParaRPr>
          </a:p>
          <a:p>
            <a:pPr marL="0" indent="0">
              <a:buNone/>
            </a:pPr>
            <a:endParaRPr lang="en-US" sz="200" dirty="0">
              <a:solidFill>
                <a:srgbClr val="202020"/>
              </a:solidFill>
              <a:latin typeface="Calibri" panose="020F0502020204030204" pitchFamily="34" charset="0"/>
              <a:cs typeface="Calibri" panose="020F0502020204030204" pitchFamily="34" charset="0"/>
            </a:endParaRPr>
          </a:p>
          <a:p>
            <a:pPr marL="0" indent="0">
              <a:buNone/>
            </a:pPr>
            <a:r>
              <a:rPr lang="en-US" sz="1400" dirty="0">
                <a:solidFill>
                  <a:srgbClr val="202020"/>
                </a:solidFill>
                <a:latin typeface="Calibri" panose="020F0502020204030204" pitchFamily="34" charset="0"/>
                <a:cs typeface="Calibri" panose="020F0502020204030204" pitchFamily="34" charset="0"/>
              </a:rPr>
              <a:t>Aeon, B., Faber, A., &amp; Panaccio, A. (2021) Does time management work? A meta-analysis. PLOS ONE, 16(1), e0245066 </a:t>
            </a:r>
            <a:r>
              <a:rPr lang="en-US" sz="1400" dirty="0">
                <a:solidFill>
                  <a:srgbClr val="202020"/>
                </a:solidFill>
                <a:latin typeface="Calibri" panose="020F0502020204030204" pitchFamily="34" charset="0"/>
                <a:cs typeface="Calibri" panose="020F0502020204030204" pitchFamily="34" charset="0"/>
                <a:hlinkClick r:id="rId4"/>
              </a:rPr>
              <a:t>https://doi.org/10.1371/journal.pone.0245066</a:t>
            </a:r>
            <a:endParaRPr lang="en-US" sz="1400" dirty="0">
              <a:solidFill>
                <a:srgbClr val="202020"/>
              </a:solidFill>
              <a:latin typeface="Calibri" panose="020F0502020204030204" pitchFamily="34" charset="0"/>
              <a:cs typeface="Calibri" panose="020F0502020204030204" pitchFamily="34" charset="0"/>
            </a:endParaRPr>
          </a:p>
          <a:p>
            <a:pPr marL="0" indent="0">
              <a:buNone/>
            </a:pPr>
            <a:endParaRPr lang="en-US" sz="100" dirty="0">
              <a:solidFill>
                <a:srgbClr val="202020"/>
              </a:solidFill>
              <a:latin typeface="Calibri" panose="020F0502020204030204" pitchFamily="34" charset="0"/>
              <a:cs typeface="Calibri" panose="020F0502020204030204" pitchFamily="34" charset="0"/>
            </a:endParaRPr>
          </a:p>
          <a:p>
            <a:pPr marL="0" indent="0">
              <a:buNone/>
            </a:pPr>
            <a:r>
              <a:rPr lang="en-US" sz="1400" dirty="0">
                <a:solidFill>
                  <a:srgbClr val="202020"/>
                </a:solidFill>
                <a:latin typeface="Calibri" panose="020F0502020204030204" pitchFamily="34" charset="0"/>
                <a:cs typeface="Calibri" panose="020F0502020204030204" pitchFamily="34" charset="0"/>
              </a:rPr>
              <a:t>Carver, C. S., Scheier, M. F., &amp; Segerstrom, S. C. (2010). Optimism. Clinical Psychology Review, 30(7), pp. 879–889. </a:t>
            </a:r>
            <a:r>
              <a:rPr lang="en-US" sz="1400" dirty="0">
                <a:solidFill>
                  <a:srgbClr val="202020"/>
                </a:solidFill>
                <a:latin typeface="Calibri" panose="020F0502020204030204" pitchFamily="34" charset="0"/>
                <a:cs typeface="Calibri" panose="020F0502020204030204" pitchFamily="34" charset="0"/>
                <a:hlinkClick r:id="rId5"/>
              </a:rPr>
              <a:t>https://pubmed.ncbi.nlm.nih.gov/20170998/</a:t>
            </a:r>
            <a:endParaRPr lang="en-US" sz="1400" dirty="0">
              <a:solidFill>
                <a:srgbClr val="202020"/>
              </a:solidFill>
              <a:latin typeface="Calibri" panose="020F0502020204030204" pitchFamily="34" charset="0"/>
              <a:cs typeface="Calibri" panose="020F0502020204030204" pitchFamily="34" charset="0"/>
            </a:endParaRPr>
          </a:p>
          <a:p>
            <a:pPr marL="0" indent="0">
              <a:buNone/>
            </a:pPr>
            <a:endParaRPr lang="en-US" sz="200" dirty="0">
              <a:solidFill>
                <a:srgbClr val="202020"/>
              </a:solidFill>
              <a:latin typeface="Calibri" panose="020F0502020204030204" pitchFamily="34" charset="0"/>
              <a:cs typeface="Calibri" panose="020F0502020204030204" pitchFamily="34" charset="0"/>
            </a:endParaRPr>
          </a:p>
          <a:p>
            <a:pPr marL="0" indent="0">
              <a:buNone/>
            </a:pPr>
            <a:r>
              <a:rPr lang="en-US" sz="1400" dirty="0">
                <a:solidFill>
                  <a:srgbClr val="202020"/>
                </a:solidFill>
                <a:latin typeface="Calibri" panose="020F0502020204030204" pitchFamily="34" charset="0"/>
                <a:cs typeface="Calibri" panose="020F0502020204030204" pitchFamily="34" charset="0"/>
              </a:rPr>
              <a:t>Covey, S. R. (1989) </a:t>
            </a:r>
            <a:r>
              <a:rPr lang="en-US" sz="1400" i="1" dirty="0">
                <a:solidFill>
                  <a:srgbClr val="202020"/>
                </a:solidFill>
                <a:latin typeface="Calibri" panose="020F0502020204030204" pitchFamily="34" charset="0"/>
                <a:cs typeface="Calibri" panose="020F0502020204030204" pitchFamily="34" charset="0"/>
              </a:rPr>
              <a:t>The 7 Habits of Highly Effective People</a:t>
            </a:r>
            <a:r>
              <a:rPr lang="en-US" sz="1400" dirty="0">
                <a:solidFill>
                  <a:srgbClr val="202020"/>
                </a:solidFill>
                <a:latin typeface="Calibri" panose="020F0502020204030204" pitchFamily="34" charset="0"/>
                <a:cs typeface="Calibri" panose="020F0502020204030204" pitchFamily="34" charset="0"/>
              </a:rPr>
              <a:t>. Free Press. </a:t>
            </a:r>
          </a:p>
          <a:p>
            <a:pPr marL="0" indent="0">
              <a:buNone/>
            </a:pPr>
            <a:endParaRPr lang="en-US" sz="100" dirty="0">
              <a:solidFill>
                <a:srgbClr val="202020"/>
              </a:solidFill>
              <a:latin typeface="Calibri" panose="020F0502020204030204" pitchFamily="34" charset="0"/>
              <a:cs typeface="Calibri" panose="020F0502020204030204" pitchFamily="34" charset="0"/>
            </a:endParaRPr>
          </a:p>
          <a:p>
            <a:pPr marL="0" indent="0">
              <a:buNone/>
            </a:pPr>
            <a:r>
              <a:rPr lang="en-US" sz="1400" dirty="0">
                <a:solidFill>
                  <a:srgbClr val="202020"/>
                </a:solidFill>
                <a:latin typeface="Calibri" panose="020F0502020204030204" pitchFamily="34" charset="0"/>
                <a:cs typeface="Calibri" panose="020F0502020204030204" pitchFamily="34" charset="0"/>
              </a:rPr>
              <a:t>Herrity, J. (2023) Self-Management Skills: Definition, Examples and Tips. Indeed.com. </a:t>
            </a:r>
            <a:r>
              <a:rPr lang="en-US" sz="1400" dirty="0">
                <a:solidFill>
                  <a:srgbClr val="202020"/>
                </a:solidFill>
                <a:latin typeface="Calibri" panose="020F0502020204030204" pitchFamily="34" charset="0"/>
                <a:cs typeface="Calibri" panose="020F0502020204030204" pitchFamily="34" charset="0"/>
                <a:hlinkClick r:id="rId6"/>
              </a:rPr>
              <a:t>https://www.indeed.com/career-advice/career-development/self-management-skills</a:t>
            </a:r>
            <a:endParaRPr lang="en-US" sz="1400" dirty="0">
              <a:solidFill>
                <a:srgbClr val="202020"/>
              </a:solidFill>
              <a:latin typeface="Calibri" panose="020F0502020204030204" pitchFamily="34" charset="0"/>
              <a:cs typeface="Calibri" panose="020F0502020204030204" pitchFamily="34" charset="0"/>
            </a:endParaRPr>
          </a:p>
          <a:p>
            <a:pPr marL="0" indent="0">
              <a:buNone/>
            </a:pPr>
            <a:endParaRPr lang="en-US" sz="100" dirty="0">
              <a:solidFill>
                <a:srgbClr val="202020"/>
              </a:solidFill>
              <a:latin typeface="Calibri" panose="020F0502020204030204" pitchFamily="34" charset="0"/>
              <a:cs typeface="Calibri" panose="020F0502020204030204" pitchFamily="34" charset="0"/>
            </a:endParaRPr>
          </a:p>
          <a:p>
            <a:pPr marL="0" indent="0">
              <a:buNone/>
            </a:pPr>
            <a:r>
              <a:rPr lang="en-US" sz="1400" dirty="0">
                <a:solidFill>
                  <a:srgbClr val="202020"/>
                </a:solidFill>
                <a:latin typeface="Calibri" panose="020F0502020204030204" pitchFamily="34" charset="0"/>
                <a:cs typeface="Calibri" panose="020F0502020204030204" pitchFamily="34" charset="0"/>
              </a:rPr>
              <a:t>Maddison, M. (2017) Seligman’s PERMA+ Model Explained: A Theory of Wellbeing. Positivepsychology.com. https://positivepsychology.com/perma-model/</a:t>
            </a:r>
          </a:p>
          <a:p>
            <a:pPr marL="0" indent="0">
              <a:buNone/>
            </a:pPr>
            <a:endParaRPr lang="en-US" sz="100" dirty="0">
              <a:solidFill>
                <a:srgbClr val="202020"/>
              </a:solidFill>
              <a:latin typeface="Calibri" panose="020F0502020204030204" pitchFamily="34" charset="0"/>
              <a:cs typeface="Calibri" panose="020F0502020204030204" pitchFamily="34" charset="0"/>
            </a:endParaRPr>
          </a:p>
          <a:p>
            <a:pPr marL="0" indent="0">
              <a:buNone/>
            </a:pPr>
            <a:r>
              <a:rPr lang="en-US" sz="1400" dirty="0">
                <a:solidFill>
                  <a:srgbClr val="202020"/>
                </a:solidFill>
                <a:latin typeface="Calibri" panose="020F0502020204030204" pitchFamily="34" charset="0"/>
                <a:cs typeface="Calibri" panose="020F0502020204030204" pitchFamily="34" charset="0"/>
              </a:rPr>
              <a:t>Pemberton, C. (2015) Resilience: A practical guide for coaches. Open University Press.</a:t>
            </a:r>
          </a:p>
          <a:p>
            <a:pPr marL="0" indent="0">
              <a:buNone/>
            </a:pPr>
            <a:endParaRPr lang="en-US" sz="300" dirty="0">
              <a:solidFill>
                <a:srgbClr val="202020"/>
              </a:solidFill>
              <a:latin typeface="Calibri" panose="020F0502020204030204" pitchFamily="34" charset="0"/>
              <a:cs typeface="Calibri" panose="020F0502020204030204" pitchFamily="34" charset="0"/>
            </a:endParaRPr>
          </a:p>
          <a:p>
            <a:pPr marL="0" indent="0">
              <a:buNone/>
            </a:pPr>
            <a:r>
              <a:rPr lang="en-US" sz="1400" dirty="0">
                <a:solidFill>
                  <a:srgbClr val="202020"/>
                </a:solidFill>
                <a:latin typeface="Calibri" panose="020F0502020204030204" pitchFamily="34" charset="0"/>
                <a:cs typeface="Calibri" panose="020F0502020204030204" pitchFamily="34" charset="0"/>
              </a:rPr>
              <a:t>Raeburn, A. (2023) What is Self-Management? (7 Skills to Improve it). Asana. </a:t>
            </a:r>
            <a:r>
              <a:rPr lang="en-US" sz="1400" dirty="0">
                <a:solidFill>
                  <a:srgbClr val="202020"/>
                </a:solidFill>
                <a:latin typeface="Calibri" panose="020F0502020204030204" pitchFamily="34" charset="0"/>
                <a:cs typeface="Calibri" panose="020F0502020204030204" pitchFamily="34" charset="0"/>
                <a:hlinkClick r:id="rId7"/>
              </a:rPr>
              <a:t>https://asana.com/resources/self-management</a:t>
            </a:r>
            <a:endParaRPr lang="en-US" sz="1400" dirty="0">
              <a:solidFill>
                <a:srgbClr val="202020"/>
              </a:solidFill>
              <a:latin typeface="Calibri" panose="020F0502020204030204" pitchFamily="34" charset="0"/>
              <a:cs typeface="Calibri" panose="020F0502020204030204" pitchFamily="34" charset="0"/>
            </a:endParaRPr>
          </a:p>
          <a:p>
            <a:pPr marL="0" indent="0">
              <a:buNone/>
            </a:pPr>
            <a:endParaRPr lang="en-US" sz="400" dirty="0">
              <a:solidFill>
                <a:srgbClr val="202020"/>
              </a:solidFill>
              <a:latin typeface="Calibri" panose="020F0502020204030204" pitchFamily="34" charset="0"/>
              <a:cs typeface="Calibri" panose="020F0502020204030204" pitchFamily="34" charset="0"/>
            </a:endParaRPr>
          </a:p>
          <a:p>
            <a:pPr marL="0" indent="0">
              <a:buNone/>
            </a:pPr>
            <a:r>
              <a:rPr lang="en-US" sz="1400" dirty="0">
                <a:solidFill>
                  <a:srgbClr val="202020"/>
                </a:solidFill>
                <a:latin typeface="Calibri" panose="020F0502020204030204" pitchFamily="34" charset="0"/>
                <a:cs typeface="Calibri" panose="020F0502020204030204" pitchFamily="34" charset="0"/>
              </a:rPr>
              <a:t>Smail, G. (2020) Stephen Covey’s 4 Quadrants. Academia.edu. </a:t>
            </a:r>
            <a:r>
              <a:rPr lang="en-US" sz="1400" dirty="0">
                <a:solidFill>
                  <a:srgbClr val="202020"/>
                </a:solidFill>
                <a:latin typeface="Calibri" panose="020F0502020204030204" pitchFamily="34" charset="0"/>
                <a:cs typeface="Calibri" panose="020F0502020204030204" pitchFamily="34" charset="0"/>
                <a:hlinkClick r:id="rId8"/>
              </a:rPr>
              <a:t>https://www.academia.edu/53256100/Stephen_Coveys_4_Quadrants</a:t>
            </a:r>
            <a:endParaRPr lang="en-US" sz="1400" dirty="0">
              <a:solidFill>
                <a:srgbClr val="202020"/>
              </a:solidFill>
              <a:latin typeface="Calibri" panose="020F0502020204030204" pitchFamily="34" charset="0"/>
              <a:cs typeface="Calibri" panose="020F0502020204030204" pitchFamily="34" charset="0"/>
            </a:endParaRPr>
          </a:p>
          <a:p>
            <a:pPr marL="0" indent="0">
              <a:buNone/>
            </a:pPr>
            <a:endParaRPr lang="en-US" sz="200" dirty="0">
              <a:solidFill>
                <a:srgbClr val="202020"/>
              </a:solidFill>
              <a:latin typeface="Calibri" panose="020F0502020204030204" pitchFamily="34" charset="0"/>
              <a:cs typeface="Calibri" panose="020F0502020204030204" pitchFamily="34" charset="0"/>
            </a:endParaRPr>
          </a:p>
          <a:p>
            <a:pPr marL="0" indent="0">
              <a:buNone/>
            </a:pPr>
            <a:r>
              <a:rPr lang="en-US" sz="1400" dirty="0">
                <a:solidFill>
                  <a:srgbClr val="202020"/>
                </a:solidFill>
                <a:latin typeface="Calibri" panose="020F0502020204030204" pitchFamily="34" charset="0"/>
                <a:cs typeface="Calibri" panose="020F0502020204030204" pitchFamily="34" charset="0"/>
              </a:rPr>
              <a:t>Sutton, J. (2019) What Is Resilience, and Why Is It Important to Bounce Back? </a:t>
            </a:r>
            <a:r>
              <a:rPr lang="en-US" sz="1400" dirty="0">
                <a:solidFill>
                  <a:srgbClr val="202020"/>
                </a:solidFill>
                <a:latin typeface="Calibri" panose="020F0502020204030204" pitchFamily="34" charset="0"/>
                <a:cs typeface="Calibri" panose="020F0502020204030204" pitchFamily="34" charset="0"/>
                <a:hlinkClick r:id="rId9"/>
              </a:rPr>
              <a:t>https://positivepsychology.com/what-is-resilience/</a:t>
            </a:r>
            <a:endParaRPr lang="en-US" sz="1400" dirty="0">
              <a:solidFill>
                <a:srgbClr val="202020"/>
              </a:solidFill>
              <a:latin typeface="Calibri" panose="020F0502020204030204" pitchFamily="34" charset="0"/>
              <a:cs typeface="Calibri" panose="020F0502020204030204" pitchFamily="34" charset="0"/>
            </a:endParaRPr>
          </a:p>
          <a:p>
            <a:pPr marL="0" indent="0">
              <a:buNone/>
            </a:pPr>
            <a:endParaRPr lang="en-US" sz="100" dirty="0">
              <a:solidFill>
                <a:srgbClr val="202020"/>
              </a:solidFill>
              <a:latin typeface="Calibri" panose="020F0502020204030204" pitchFamily="34" charset="0"/>
              <a:cs typeface="Calibri" panose="020F0502020204030204" pitchFamily="34" charset="0"/>
            </a:endParaRPr>
          </a:p>
          <a:p>
            <a:pPr marL="0" indent="0">
              <a:buNone/>
            </a:pPr>
            <a:r>
              <a:rPr lang="en-US" sz="1400" dirty="0">
                <a:solidFill>
                  <a:srgbClr val="202020"/>
                </a:solidFill>
                <a:latin typeface="Calibri" panose="020F0502020204030204" pitchFamily="34" charset="0"/>
                <a:cs typeface="Calibri" panose="020F0502020204030204" pitchFamily="34" charset="0"/>
              </a:rPr>
              <a:t>WHO (2023) Stress. World Health Organisation  </a:t>
            </a:r>
            <a:r>
              <a:rPr lang="en-US" sz="1400" dirty="0">
                <a:solidFill>
                  <a:srgbClr val="202020"/>
                </a:solidFill>
                <a:latin typeface="Calibri" panose="020F0502020204030204" pitchFamily="34" charset="0"/>
                <a:cs typeface="Calibri" panose="020F0502020204030204" pitchFamily="34" charset="0"/>
                <a:hlinkClick r:id="rId10"/>
              </a:rPr>
              <a:t>https://www.who.int/news-room/questions-and-answers/item/stress</a:t>
            </a:r>
            <a:endParaRPr lang="en-US" sz="1400" dirty="0">
              <a:solidFill>
                <a:srgbClr val="202020"/>
              </a:solidFill>
              <a:latin typeface="Calibri" panose="020F0502020204030204" pitchFamily="34" charset="0"/>
              <a:cs typeface="Calibri" panose="020F0502020204030204" pitchFamily="34" charset="0"/>
            </a:endParaRPr>
          </a:p>
          <a:p>
            <a:pPr marL="0" indent="0">
              <a:buNone/>
            </a:pPr>
            <a:endParaRPr lang="en-US" sz="500" dirty="0">
              <a:solidFill>
                <a:srgbClr val="202020"/>
              </a:solidFill>
              <a:latin typeface="Calibri" panose="020F0502020204030204" pitchFamily="34" charset="0"/>
              <a:cs typeface="Calibri" panose="020F0502020204030204" pitchFamily="34" charset="0"/>
            </a:endParaRPr>
          </a:p>
          <a:p>
            <a:pPr marL="0" indent="0">
              <a:buNone/>
            </a:pPr>
            <a:endParaRPr lang="fr-FR" sz="1400" dirty="0">
              <a:solidFill>
                <a:srgbClr val="202020"/>
              </a:solidFill>
              <a:latin typeface="Calibri" panose="020F0502020204030204" pitchFamily="34" charset="0"/>
              <a:cs typeface="Calibri" panose="020F0502020204030204" pitchFamily="34" charset="0"/>
            </a:endParaRPr>
          </a:p>
          <a:p>
            <a:pPr marL="0" indent="0">
              <a:buNone/>
            </a:pPr>
            <a:endParaRPr lang="fr-FR" sz="1600" dirty="0">
              <a:solidFill>
                <a:srgbClr val="202020"/>
              </a:solidFill>
              <a:latin typeface="Calibri" panose="020F0502020204030204" pitchFamily="34" charset="0"/>
              <a:cs typeface="Calibri" panose="020F0502020204030204" pitchFamily="34" charset="0"/>
            </a:endParaRPr>
          </a:p>
          <a:p>
            <a:pPr marL="0" indent="0">
              <a:buNone/>
            </a:pPr>
            <a:r>
              <a:rPr lang="fr-FR" sz="1600" dirty="0">
                <a:solidFill>
                  <a:srgbClr val="202020"/>
                </a:solidFill>
                <a:latin typeface="Calibri" panose="020F0502020204030204" pitchFamily="34" charset="0"/>
                <a:cs typeface="Calibri" panose="020F0502020204030204" pitchFamily="34" charset="0"/>
              </a:rPr>
              <a:t>‌</a:t>
            </a:r>
            <a:endParaRPr lang="en-US" sz="1600" dirty="0">
              <a:solidFill>
                <a:srgbClr val="202020"/>
              </a:solidFill>
              <a:latin typeface="Calibri" panose="020F0502020204030204" pitchFamily="34" charset="0"/>
              <a:cs typeface="Calibri" panose="020F0502020204030204" pitchFamily="34" charset="0"/>
            </a:endParaRPr>
          </a:p>
          <a:p>
            <a:pPr marL="0" indent="0">
              <a:buNone/>
            </a:pPr>
            <a:endParaRPr lang="en-US" sz="1600" dirty="0">
              <a:solidFill>
                <a:srgbClr val="202020"/>
              </a:solidFill>
              <a:latin typeface="Calibri" panose="020F0502020204030204" pitchFamily="34" charset="0"/>
              <a:cs typeface="Calibri" panose="020F0502020204030204" pitchFamily="34" charset="0"/>
            </a:endParaRPr>
          </a:p>
          <a:p>
            <a:pPr marL="0" indent="0">
              <a:buNone/>
            </a:pPr>
            <a:endParaRPr lang="en-US" sz="1600" dirty="0">
              <a:solidFill>
                <a:srgbClr val="202020"/>
              </a:solidFill>
              <a:latin typeface="Calibri" panose="020F0502020204030204" pitchFamily="34" charset="0"/>
              <a:cs typeface="Calibri" panose="020F0502020204030204" pitchFamily="34" charset="0"/>
            </a:endParaRPr>
          </a:p>
          <a:p>
            <a:pPr marL="0" indent="0">
              <a:buNone/>
            </a:pPr>
            <a:endParaRPr lang="en-US" sz="800" dirty="0">
              <a:solidFill>
                <a:srgbClr val="202020"/>
              </a:solidFill>
              <a:latin typeface="Calibri" panose="020F0502020204030204" pitchFamily="34" charset="0"/>
              <a:cs typeface="Calibri" panose="020F0502020204030204" pitchFamily="34" charset="0"/>
            </a:endParaRPr>
          </a:p>
          <a:p>
            <a:pPr marL="0" indent="0">
              <a:buNone/>
            </a:pPr>
            <a:endParaRPr lang="en-US" sz="1800" dirty="0">
              <a:solidFill>
                <a:srgbClr val="202020"/>
              </a:solidFill>
              <a:latin typeface="Calibri" panose="020F0502020204030204" pitchFamily="34" charset="0"/>
              <a:cs typeface="Calibri" panose="020F0502020204030204" pitchFamily="34" charset="0"/>
            </a:endParaRPr>
          </a:p>
          <a:p>
            <a:pPr marL="0" indent="0">
              <a:buNone/>
            </a:pPr>
            <a:r>
              <a:rPr lang="en-US" sz="1800" dirty="0">
                <a:solidFill>
                  <a:srgbClr val="202020"/>
                </a:solidFill>
                <a:latin typeface="Calibri" panose="020F0502020204030204" pitchFamily="34" charset="0"/>
                <a:cs typeface="Calibri" panose="020F0502020204030204" pitchFamily="34" charset="0"/>
              </a:rPr>
              <a:t>‌</a:t>
            </a:r>
          </a:p>
          <a:p>
            <a:pPr marL="0" indent="0">
              <a:buNone/>
            </a:pPr>
            <a:endParaRPr lang="en-US" sz="1800" dirty="0">
              <a:solidFill>
                <a:srgbClr val="202020"/>
              </a:solidFill>
              <a:latin typeface="Calibri" panose="020F0502020204030204" pitchFamily="34" charset="0"/>
              <a:cs typeface="Calibri" panose="020F0502020204030204" pitchFamily="34" charset="0"/>
            </a:endParaRPr>
          </a:p>
          <a:p>
            <a:pPr marL="0" indent="0">
              <a:buNone/>
            </a:pPr>
            <a:endParaRPr lang="en-US" sz="1800" dirty="0">
              <a:solidFill>
                <a:srgbClr val="202020"/>
              </a:solidFill>
              <a:latin typeface="Calibri" panose="020F0502020204030204" pitchFamily="34" charset="0"/>
              <a:cs typeface="Calibri" panose="020F0502020204030204" pitchFamily="34" charset="0"/>
            </a:endParaRPr>
          </a:p>
          <a:p>
            <a:pPr marL="0" indent="0">
              <a:buNone/>
            </a:pPr>
            <a:r>
              <a:rPr lang="en-US" sz="1800" dirty="0">
                <a:solidFill>
                  <a:srgbClr val="202020"/>
                </a:solidFill>
                <a:latin typeface="Calibri" panose="020F0502020204030204" pitchFamily="34" charset="0"/>
                <a:cs typeface="Calibri" panose="020F0502020204030204" pitchFamily="34" charset="0"/>
              </a:rPr>
              <a:t>‌</a:t>
            </a:r>
            <a:endParaRPr lang="en-GB" sz="1800" dirty="0">
              <a:solidFill>
                <a:srgbClr val="202020"/>
              </a:solidFill>
              <a:latin typeface="Calibri" panose="020F0502020204030204" pitchFamily="34" charset="0"/>
              <a:cs typeface="Calibri" panose="020F0502020204030204" pitchFamily="34" charset="0"/>
            </a:endParaRPr>
          </a:p>
          <a:p>
            <a:pPr marL="0" indent="0">
              <a:buNone/>
            </a:pPr>
            <a:endParaRPr lang="en-GB" sz="2000" dirty="0">
              <a:solidFill>
                <a:srgbClr val="202020"/>
              </a:solidFill>
              <a:latin typeface="Calibri" panose="020F0502020204030204" pitchFamily="34" charset="0"/>
              <a:cs typeface="Calibri" panose="020F0502020204030204" pitchFamily="34" charset="0"/>
              <a:hlinkClick r:id="rId11"/>
            </a:endParaRPr>
          </a:p>
          <a:p>
            <a:pPr marL="0" indent="0" algn="l">
              <a:buNone/>
            </a:pPr>
            <a:endParaRPr lang="en-GB" sz="1100" b="0" i="0" dirty="0">
              <a:solidFill>
                <a:srgbClr val="202020"/>
              </a:solidFill>
              <a:effectLst/>
              <a:latin typeface="Calibri" panose="020F0502020204030204" pitchFamily="34" charset="0"/>
              <a:cs typeface="Calibri" panose="020F0502020204030204" pitchFamily="34" charset="0"/>
            </a:endParaRPr>
          </a:p>
          <a:p>
            <a:endParaRPr lang="en-GB" sz="28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49764275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A3DA1C75-7961-6E58-DD71-C43BEE823D03}"/>
              </a:ext>
            </a:extLst>
          </p:cNvPr>
          <p:cNvSpPr/>
          <p:nvPr/>
        </p:nvSpPr>
        <p:spPr>
          <a:xfrm>
            <a:off x="99895" y="1088740"/>
            <a:ext cx="8263830" cy="3708414"/>
          </a:xfrm>
          <a:prstGeom prst="roundRect">
            <a:avLst/>
          </a:prstGeom>
          <a:solidFill>
            <a:schemeClr val="accent6">
              <a:lumMod val="20000"/>
              <a:lumOff val="80000"/>
            </a:schemeClr>
          </a:solidFill>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9208CFA2-7F2C-E79D-91B6-8178170B3F9B}"/>
              </a:ext>
            </a:extLst>
          </p:cNvPr>
          <p:cNvSpPr>
            <a:spLocks noGrp="1"/>
          </p:cNvSpPr>
          <p:nvPr>
            <p:ph type="title"/>
          </p:nvPr>
        </p:nvSpPr>
        <p:spPr>
          <a:xfrm>
            <a:off x="180507" y="228020"/>
            <a:ext cx="8504553" cy="1800200"/>
          </a:xfrm>
        </p:spPr>
        <p:txBody>
          <a:bodyPr anchor="b">
            <a:noAutofit/>
          </a:bodyPr>
          <a:lstStyle/>
          <a:p>
            <a:r>
              <a:rPr lang="en-GB" sz="4000" b="1" dirty="0">
                <a:latin typeface="+mn-lt"/>
                <a:cs typeface="Calibri" panose="020F0502020204030204" pitchFamily="34" charset="0"/>
              </a:rPr>
              <a:t>Further Research</a:t>
            </a:r>
            <a:br>
              <a:rPr lang="en-GB" sz="4000" b="1" dirty="0">
                <a:latin typeface="+mn-lt"/>
                <a:cs typeface="Calibri" panose="020F0502020204030204" pitchFamily="34" charset="0"/>
              </a:rPr>
            </a:br>
            <a:br>
              <a:rPr lang="en-GB" sz="4000" b="1" dirty="0">
                <a:latin typeface="+mn-lt"/>
                <a:cs typeface="Calibri" panose="020F0502020204030204" pitchFamily="34" charset="0"/>
              </a:rPr>
            </a:br>
            <a:r>
              <a:rPr lang="en-GB" sz="4000" b="1" dirty="0">
                <a:latin typeface="+mn-lt"/>
                <a:cs typeface="Calibri" panose="020F0502020204030204" pitchFamily="34" charset="0"/>
              </a:rPr>
              <a:t>   How stressed am I?</a:t>
            </a:r>
          </a:p>
        </p:txBody>
      </p:sp>
      <p:sp>
        <p:nvSpPr>
          <p:cNvPr id="3" name="Content Placeholder 2">
            <a:extLst>
              <a:ext uri="{FF2B5EF4-FFF2-40B4-BE49-F238E27FC236}">
                <a16:creationId xmlns:a16="http://schemas.microsoft.com/office/drawing/2014/main" id="{57AD02FB-ACB2-74D3-4403-EAC95ED29381}"/>
              </a:ext>
            </a:extLst>
          </p:cNvPr>
          <p:cNvSpPr>
            <a:spLocks noGrp="1"/>
          </p:cNvSpPr>
          <p:nvPr>
            <p:ph type="body" sz="half" idx="2"/>
          </p:nvPr>
        </p:nvSpPr>
        <p:spPr>
          <a:xfrm>
            <a:off x="539552" y="2204864"/>
            <a:ext cx="7786464" cy="936104"/>
          </a:xfrm>
        </p:spPr>
        <p:txBody>
          <a:bodyPr>
            <a:normAutofit/>
          </a:bodyPr>
          <a:lstStyle/>
          <a:p>
            <a:r>
              <a:rPr lang="en-GB" sz="2800" dirty="0">
                <a:cs typeface="Calibri" panose="020F0502020204030204" pitchFamily="34" charset="0"/>
                <a:hlinkClick r:id="rId3"/>
              </a:rPr>
              <a:t>Stress Test | The Charity for Civil Servants (foryoubyyou.org.uk)</a:t>
            </a:r>
            <a:endParaRPr lang="en-GB" sz="2800" dirty="0">
              <a:cs typeface="Calibri" panose="020F0502020204030204" pitchFamily="34" charset="0"/>
            </a:endParaRPr>
          </a:p>
          <a:p>
            <a:endParaRPr lang="en-GB" sz="2800" dirty="0">
              <a:latin typeface="Calibri" panose="020F0502020204030204" pitchFamily="34" charset="0"/>
              <a:cs typeface="Calibri" panose="020F0502020204030204" pitchFamily="34" charset="0"/>
            </a:endParaRPr>
          </a:p>
        </p:txBody>
      </p:sp>
      <p:sp>
        <p:nvSpPr>
          <p:cNvPr id="4" name="Arrow: Up 3">
            <a:extLst>
              <a:ext uri="{FF2B5EF4-FFF2-40B4-BE49-F238E27FC236}">
                <a16:creationId xmlns:a16="http://schemas.microsoft.com/office/drawing/2014/main" id="{E3438CB7-18AF-423A-406C-AD56E0DAC35D}"/>
              </a:ext>
            </a:extLst>
          </p:cNvPr>
          <p:cNvSpPr/>
          <p:nvPr/>
        </p:nvSpPr>
        <p:spPr>
          <a:xfrm rot="2014505">
            <a:off x="793948" y="3219732"/>
            <a:ext cx="1008112" cy="1224136"/>
          </a:xfrm>
          <a:prstGeom prst="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112903322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6C2185F9-E606-3B20-9F78-E03D2FACCFE6}"/>
              </a:ext>
            </a:extLst>
          </p:cNvPr>
          <p:cNvSpPr/>
          <p:nvPr/>
        </p:nvSpPr>
        <p:spPr>
          <a:xfrm>
            <a:off x="251520" y="1268760"/>
            <a:ext cx="8263830" cy="3894315"/>
          </a:xfrm>
          <a:prstGeom prst="roundRect">
            <a:avLst/>
          </a:prstGeom>
          <a:solidFill>
            <a:schemeClr val="accent6">
              <a:lumMod val="20000"/>
              <a:lumOff val="80000"/>
            </a:schemeClr>
          </a:solidFill>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F34C40C0-2209-ED7E-EBDC-6782E75F9984}"/>
              </a:ext>
            </a:extLst>
          </p:cNvPr>
          <p:cNvSpPr>
            <a:spLocks noGrp="1"/>
          </p:cNvSpPr>
          <p:nvPr>
            <p:ph type="title"/>
          </p:nvPr>
        </p:nvSpPr>
        <p:spPr>
          <a:xfrm>
            <a:off x="251520" y="369362"/>
            <a:ext cx="7886700" cy="1325563"/>
          </a:xfrm>
        </p:spPr>
        <p:txBody>
          <a:bodyPr/>
          <a:lstStyle/>
          <a:p>
            <a:r>
              <a:rPr lang="en-GB" sz="4000" b="1" dirty="0">
                <a:latin typeface="+mn-lt"/>
                <a:cs typeface="Calibri" panose="020F0502020204030204" pitchFamily="34" charset="0"/>
              </a:rPr>
              <a:t>Further Research</a:t>
            </a:r>
            <a:br>
              <a:rPr lang="en-GB" sz="4000" b="1" dirty="0">
                <a:latin typeface="+mn-lt"/>
                <a:cs typeface="Calibri" panose="020F0502020204030204" pitchFamily="34" charset="0"/>
              </a:rPr>
            </a:br>
            <a:br>
              <a:rPr lang="en-GB" sz="4000" b="1" dirty="0">
                <a:latin typeface="+mn-lt"/>
                <a:cs typeface="Calibri" panose="020F0502020204030204" pitchFamily="34" charset="0"/>
              </a:rPr>
            </a:br>
            <a:r>
              <a:rPr lang="en-GB" sz="4000" b="1" dirty="0">
                <a:latin typeface="+mn-lt"/>
                <a:cs typeface="Calibri" panose="020F0502020204030204" pitchFamily="34" charset="0"/>
              </a:rPr>
              <a:t>    How Resilient are you?</a:t>
            </a:r>
          </a:p>
        </p:txBody>
      </p:sp>
      <p:sp>
        <p:nvSpPr>
          <p:cNvPr id="3" name="Content Placeholder 2">
            <a:extLst>
              <a:ext uri="{FF2B5EF4-FFF2-40B4-BE49-F238E27FC236}">
                <a16:creationId xmlns:a16="http://schemas.microsoft.com/office/drawing/2014/main" id="{12570E02-2D3A-B3F7-7FB6-B3E539A5F93F}"/>
              </a:ext>
            </a:extLst>
          </p:cNvPr>
          <p:cNvSpPr>
            <a:spLocks noGrp="1"/>
          </p:cNvSpPr>
          <p:nvPr>
            <p:ph idx="1"/>
          </p:nvPr>
        </p:nvSpPr>
        <p:spPr>
          <a:xfrm>
            <a:off x="628650" y="2492896"/>
            <a:ext cx="7886700" cy="1325563"/>
          </a:xfrm>
        </p:spPr>
        <p:txBody>
          <a:bodyPr/>
          <a:lstStyle/>
          <a:p>
            <a:r>
              <a:rPr lang="en-GB" sz="3200" b="0" i="0" u="none" strike="noStrike" dirty="0">
                <a:solidFill>
                  <a:srgbClr val="000000"/>
                </a:solidFill>
                <a:effectLst/>
                <a:latin typeface="Calibri" panose="020F0502020204030204" pitchFamily="34" charset="0"/>
                <a:cs typeface="Calibri" panose="020F0502020204030204" pitchFamily="34" charset="0"/>
              </a:rPr>
              <a:t>Test Your resilience </a:t>
            </a:r>
            <a:r>
              <a:rPr lang="en-GB" sz="3200" dirty="0">
                <a:solidFill>
                  <a:srgbClr val="000000"/>
                </a:solidFill>
                <a:latin typeface="Calibri" panose="020F0502020204030204" pitchFamily="34" charset="0"/>
                <a:cs typeface="Calibri" panose="020F0502020204030204" pitchFamily="34" charset="0"/>
              </a:rPr>
              <a:t>- </a:t>
            </a:r>
            <a:r>
              <a:rPr lang="en-GB" sz="3200" u="sng" dirty="0">
                <a:solidFill>
                  <a:srgbClr val="0563C1"/>
                </a:solidFill>
                <a:latin typeface="Calibri" panose="020F0502020204030204" pitchFamily="34" charset="0"/>
                <a:cs typeface="Calibri" panose="020F0502020204030204" pitchFamily="34" charset="0"/>
                <a:hlinkClick r:id="rId3"/>
              </a:rPr>
              <a:t>http://www.resiliencyquiz.com/index.shtml</a:t>
            </a:r>
            <a:r>
              <a:rPr lang="en-GB" sz="2800" dirty="0">
                <a:solidFill>
                  <a:srgbClr val="000000"/>
                </a:solidFill>
                <a:latin typeface="Calibri" panose="020F0502020204030204" pitchFamily="34" charset="0"/>
                <a:cs typeface="Calibri" panose="020F0502020204030204" pitchFamily="34" charset="0"/>
              </a:rPr>
              <a:t>​</a:t>
            </a:r>
            <a:endParaRPr lang="en-GB" sz="2800" dirty="0">
              <a:latin typeface="Calibri" panose="020F0502020204030204" pitchFamily="34" charset="0"/>
              <a:cs typeface="Calibri" panose="020F0502020204030204" pitchFamily="34" charset="0"/>
            </a:endParaRPr>
          </a:p>
        </p:txBody>
      </p:sp>
      <p:sp>
        <p:nvSpPr>
          <p:cNvPr id="4" name="Arrow: Up 3">
            <a:extLst>
              <a:ext uri="{FF2B5EF4-FFF2-40B4-BE49-F238E27FC236}">
                <a16:creationId xmlns:a16="http://schemas.microsoft.com/office/drawing/2014/main" id="{DEC433CC-F5F9-1C4A-A16C-5CBE1F44876A}"/>
              </a:ext>
            </a:extLst>
          </p:cNvPr>
          <p:cNvSpPr/>
          <p:nvPr/>
        </p:nvSpPr>
        <p:spPr>
          <a:xfrm rot="2119945">
            <a:off x="613098" y="3626440"/>
            <a:ext cx="1152128" cy="1325563"/>
          </a:xfrm>
          <a:prstGeom prst="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107819446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6C2185F9-E606-3B20-9F78-E03D2FACCFE6}"/>
              </a:ext>
            </a:extLst>
          </p:cNvPr>
          <p:cNvSpPr/>
          <p:nvPr/>
        </p:nvSpPr>
        <p:spPr>
          <a:xfrm>
            <a:off x="251520" y="1268760"/>
            <a:ext cx="8263830" cy="3894315"/>
          </a:xfrm>
          <a:prstGeom prst="roundRect">
            <a:avLst/>
          </a:prstGeom>
          <a:solidFill>
            <a:schemeClr val="accent6">
              <a:lumMod val="20000"/>
              <a:lumOff val="80000"/>
            </a:schemeClr>
          </a:solidFill>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F34C40C0-2209-ED7E-EBDC-6782E75F9984}"/>
              </a:ext>
            </a:extLst>
          </p:cNvPr>
          <p:cNvSpPr>
            <a:spLocks noGrp="1"/>
          </p:cNvSpPr>
          <p:nvPr>
            <p:ph type="title"/>
          </p:nvPr>
        </p:nvSpPr>
        <p:spPr>
          <a:xfrm>
            <a:off x="251520" y="369362"/>
            <a:ext cx="7886700" cy="1325563"/>
          </a:xfrm>
        </p:spPr>
        <p:txBody>
          <a:bodyPr/>
          <a:lstStyle/>
          <a:p>
            <a:r>
              <a:rPr lang="en-GB" sz="4000" b="1" dirty="0">
                <a:latin typeface="+mn-lt"/>
                <a:cs typeface="Calibri" panose="020F0502020204030204" pitchFamily="34" charset="0"/>
              </a:rPr>
              <a:t>Further Research</a:t>
            </a:r>
            <a:br>
              <a:rPr lang="en-GB" sz="4000" b="1" dirty="0">
                <a:latin typeface="+mn-lt"/>
                <a:cs typeface="Calibri" panose="020F0502020204030204" pitchFamily="34" charset="0"/>
              </a:rPr>
            </a:br>
            <a:br>
              <a:rPr lang="en-GB" sz="4000" b="1" dirty="0">
                <a:latin typeface="+mn-lt"/>
                <a:cs typeface="Calibri" panose="020F0502020204030204" pitchFamily="34" charset="0"/>
              </a:rPr>
            </a:br>
            <a:r>
              <a:rPr lang="en-GB" sz="4000" b="1" dirty="0">
                <a:latin typeface="+mn-lt"/>
                <a:cs typeface="Calibri" panose="020F0502020204030204" pitchFamily="34" charset="0"/>
              </a:rPr>
              <a:t>    </a:t>
            </a:r>
          </a:p>
        </p:txBody>
      </p:sp>
      <p:sp>
        <p:nvSpPr>
          <p:cNvPr id="3" name="Content Placeholder 2">
            <a:extLst>
              <a:ext uri="{FF2B5EF4-FFF2-40B4-BE49-F238E27FC236}">
                <a16:creationId xmlns:a16="http://schemas.microsoft.com/office/drawing/2014/main" id="{12570E02-2D3A-B3F7-7FB6-B3E539A5F93F}"/>
              </a:ext>
            </a:extLst>
          </p:cNvPr>
          <p:cNvSpPr>
            <a:spLocks noGrp="1"/>
          </p:cNvSpPr>
          <p:nvPr>
            <p:ph idx="1"/>
          </p:nvPr>
        </p:nvSpPr>
        <p:spPr>
          <a:xfrm>
            <a:off x="534367" y="1772816"/>
            <a:ext cx="8075265" cy="1325563"/>
          </a:xfrm>
        </p:spPr>
        <p:txBody>
          <a:bodyPr/>
          <a:lstStyle/>
          <a:p>
            <a:pPr marL="0" indent="0">
              <a:buNone/>
            </a:pPr>
            <a:r>
              <a:rPr lang="en-GB" sz="5400" b="1" dirty="0">
                <a:latin typeface="Calibri" panose="020F0502020204030204" pitchFamily="34" charset="0"/>
                <a:cs typeface="Calibri" panose="020F0502020204030204" pitchFamily="34" charset="0"/>
              </a:rPr>
              <a:t>Watch this video</a:t>
            </a:r>
          </a:p>
          <a:p>
            <a:pPr marL="0" indent="0">
              <a:buNone/>
            </a:pPr>
            <a:endParaRPr lang="en-GB" sz="2800" dirty="0">
              <a:latin typeface="Calibri" panose="020F0502020204030204" pitchFamily="34" charset="0"/>
              <a:cs typeface="Calibri" panose="020F0502020204030204" pitchFamily="34" charset="0"/>
            </a:endParaRPr>
          </a:p>
          <a:p>
            <a:pPr marL="0" indent="0">
              <a:buNone/>
            </a:pPr>
            <a:r>
              <a:rPr lang="en-GB" sz="3600" b="1" dirty="0">
                <a:latin typeface="Calibri" panose="020F0502020204030204" pitchFamily="34" charset="0"/>
                <a:cs typeface="Calibri" panose="020F0502020204030204" pitchFamily="34" charset="0"/>
              </a:rPr>
              <a:t>The 7 Habits of Highly Effective People</a:t>
            </a:r>
          </a:p>
          <a:p>
            <a:pPr marL="0" indent="0">
              <a:buNone/>
            </a:pPr>
            <a:r>
              <a:rPr lang="en-GB" sz="2800" b="1" dirty="0">
                <a:latin typeface="Calibri" panose="020F0502020204030204" pitchFamily="34" charset="0"/>
                <a:cs typeface="Calibri" panose="020F0502020204030204" pitchFamily="34" charset="0"/>
              </a:rPr>
              <a:t>Steven Covey  </a:t>
            </a:r>
            <a:r>
              <a:rPr lang="en-GB" sz="1800" b="1" dirty="0">
                <a:latin typeface="Calibri" panose="020F0502020204030204" pitchFamily="34" charset="0"/>
                <a:cs typeface="Calibri" panose="020F0502020204030204" pitchFamily="34" charset="0"/>
              </a:rPr>
              <a:t>(7 mins)</a:t>
            </a:r>
          </a:p>
          <a:p>
            <a:pPr marL="0" indent="0">
              <a:buNone/>
            </a:pPr>
            <a:endParaRPr lang="en-GB" sz="2800" b="1" dirty="0">
              <a:latin typeface="Calibri" panose="020F0502020204030204" pitchFamily="34" charset="0"/>
              <a:cs typeface="Calibri" panose="020F0502020204030204" pitchFamily="34" charset="0"/>
            </a:endParaRPr>
          </a:p>
          <a:p>
            <a:pPr marL="0" indent="0">
              <a:buNone/>
            </a:pPr>
            <a:r>
              <a:rPr lang="en-GB" sz="2800" b="1" dirty="0">
                <a:latin typeface="Calibri" panose="020F0502020204030204" pitchFamily="34" charset="0"/>
                <a:cs typeface="Calibri" panose="020F0502020204030204" pitchFamily="34" charset="0"/>
                <a:hlinkClick r:id="rId3"/>
              </a:rPr>
              <a:t>https://youtu.be/ktlTxC4QG8g</a:t>
            </a:r>
            <a:endParaRPr lang="en-GB" sz="2800" b="1" dirty="0">
              <a:latin typeface="Calibri" panose="020F0502020204030204" pitchFamily="34" charset="0"/>
              <a:cs typeface="Calibri" panose="020F0502020204030204" pitchFamily="34" charset="0"/>
            </a:endParaRPr>
          </a:p>
          <a:p>
            <a:pPr marL="0" indent="0">
              <a:buNone/>
            </a:pPr>
            <a:endParaRPr lang="en-GB" sz="2800" b="1" dirty="0">
              <a:latin typeface="Calibri" panose="020F0502020204030204" pitchFamily="34" charset="0"/>
              <a:cs typeface="Calibri" panose="020F0502020204030204" pitchFamily="34" charset="0"/>
            </a:endParaRPr>
          </a:p>
          <a:p>
            <a:pPr marL="0" indent="0">
              <a:buNone/>
            </a:pPr>
            <a:endParaRPr lang="en-GB" sz="2800" b="1" dirty="0">
              <a:latin typeface="Calibri" panose="020F0502020204030204" pitchFamily="34" charset="0"/>
              <a:cs typeface="Calibri" panose="020F0502020204030204" pitchFamily="34" charset="0"/>
            </a:endParaRPr>
          </a:p>
          <a:p>
            <a:pPr marL="0" indent="0">
              <a:buNone/>
            </a:pPr>
            <a:endParaRPr lang="en-GB" sz="2800" b="1" dirty="0">
              <a:latin typeface="Calibri" panose="020F0502020204030204" pitchFamily="34" charset="0"/>
              <a:cs typeface="Calibri" panose="020F0502020204030204" pitchFamily="34" charset="0"/>
            </a:endParaRPr>
          </a:p>
        </p:txBody>
      </p:sp>
      <p:sp>
        <p:nvSpPr>
          <p:cNvPr id="6" name="Arrow: Left 5">
            <a:extLst>
              <a:ext uri="{FF2B5EF4-FFF2-40B4-BE49-F238E27FC236}">
                <a16:creationId xmlns:a16="http://schemas.microsoft.com/office/drawing/2014/main" id="{B68ED859-D2CD-35A6-EC5D-4092CA524F1D}"/>
              </a:ext>
            </a:extLst>
          </p:cNvPr>
          <p:cNvSpPr/>
          <p:nvPr/>
        </p:nvSpPr>
        <p:spPr>
          <a:xfrm>
            <a:off x="5411229" y="4437112"/>
            <a:ext cx="1728192" cy="432048"/>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50643138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6C2185F9-E606-3B20-9F78-E03D2FACCFE6}"/>
              </a:ext>
            </a:extLst>
          </p:cNvPr>
          <p:cNvSpPr/>
          <p:nvPr/>
        </p:nvSpPr>
        <p:spPr>
          <a:xfrm>
            <a:off x="244232" y="1052736"/>
            <a:ext cx="8648248" cy="4110339"/>
          </a:xfrm>
          <a:prstGeom prst="roundRect">
            <a:avLst/>
          </a:prstGeom>
          <a:solidFill>
            <a:schemeClr val="accent4">
              <a:lumMod val="20000"/>
              <a:lumOff val="80000"/>
            </a:schemeClr>
          </a:solidFill>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F34C40C0-2209-ED7E-EBDC-6782E75F9984}"/>
              </a:ext>
            </a:extLst>
          </p:cNvPr>
          <p:cNvSpPr>
            <a:spLocks noGrp="1"/>
          </p:cNvSpPr>
          <p:nvPr>
            <p:ph type="title"/>
          </p:nvPr>
        </p:nvSpPr>
        <p:spPr>
          <a:xfrm>
            <a:off x="251520" y="269585"/>
            <a:ext cx="7886700" cy="783151"/>
          </a:xfrm>
        </p:spPr>
        <p:txBody>
          <a:bodyPr/>
          <a:lstStyle/>
          <a:p>
            <a:r>
              <a:rPr lang="en-GB" sz="4000" b="1" dirty="0">
                <a:latin typeface="+mn-lt"/>
                <a:cs typeface="Calibri" panose="020F0502020204030204" pitchFamily="34" charset="0"/>
              </a:rPr>
              <a:t>Further Reading</a:t>
            </a:r>
            <a:br>
              <a:rPr lang="en-GB" sz="4000" b="1" dirty="0">
                <a:latin typeface="+mn-lt"/>
                <a:cs typeface="Calibri" panose="020F0502020204030204" pitchFamily="34" charset="0"/>
              </a:rPr>
            </a:br>
            <a:br>
              <a:rPr lang="en-GB" sz="4000" b="1" dirty="0">
                <a:latin typeface="+mn-lt"/>
                <a:cs typeface="Calibri" panose="020F0502020204030204" pitchFamily="34" charset="0"/>
              </a:rPr>
            </a:br>
            <a:endParaRPr lang="en-GB" sz="4000" b="1" dirty="0">
              <a:latin typeface="+mn-lt"/>
              <a:cs typeface="Calibri" panose="020F0502020204030204" pitchFamily="34" charset="0"/>
            </a:endParaRPr>
          </a:p>
        </p:txBody>
      </p:sp>
      <p:sp>
        <p:nvSpPr>
          <p:cNvPr id="3" name="Content Placeholder 2">
            <a:extLst>
              <a:ext uri="{FF2B5EF4-FFF2-40B4-BE49-F238E27FC236}">
                <a16:creationId xmlns:a16="http://schemas.microsoft.com/office/drawing/2014/main" id="{12570E02-2D3A-B3F7-7FB6-B3E539A5F93F}"/>
              </a:ext>
            </a:extLst>
          </p:cNvPr>
          <p:cNvSpPr>
            <a:spLocks noGrp="1"/>
          </p:cNvSpPr>
          <p:nvPr>
            <p:ph idx="1"/>
          </p:nvPr>
        </p:nvSpPr>
        <p:spPr>
          <a:xfrm>
            <a:off x="433970" y="1412776"/>
            <a:ext cx="8489790" cy="1325563"/>
          </a:xfrm>
        </p:spPr>
        <p:txBody>
          <a:bodyPr/>
          <a:lstStyle/>
          <a:p>
            <a:pPr marL="0" indent="0">
              <a:buNone/>
            </a:pPr>
            <a:r>
              <a:rPr lang="en-US" sz="4000" b="1" dirty="0">
                <a:latin typeface="Calibri" panose="020F0502020204030204" pitchFamily="34" charset="0"/>
                <a:cs typeface="Calibri" panose="020F0502020204030204" pitchFamily="34" charset="0"/>
              </a:rPr>
              <a:t>How to Use Covey's 4 Quadrants Matrix for Effective Time Management</a:t>
            </a:r>
            <a:br>
              <a:rPr lang="en-US" sz="4000" b="1" dirty="0">
                <a:latin typeface="Calibri" panose="020F0502020204030204" pitchFamily="34" charset="0"/>
                <a:cs typeface="Calibri" panose="020F0502020204030204" pitchFamily="34" charset="0"/>
              </a:rPr>
            </a:br>
            <a:r>
              <a:rPr lang="en-US" sz="3200" b="1" dirty="0">
                <a:latin typeface="Calibri" panose="020F0502020204030204" pitchFamily="34" charset="0"/>
                <a:cs typeface="Calibri" panose="020F0502020204030204" pitchFamily="34" charset="0"/>
              </a:rPr>
              <a:t>(Includes 20/80 Rule)</a:t>
            </a:r>
          </a:p>
          <a:p>
            <a:pPr marL="0" indent="0">
              <a:buNone/>
            </a:pPr>
            <a:endParaRPr lang="en-US" sz="1400" b="1" dirty="0">
              <a:latin typeface="Calibri" panose="020F0502020204030204" pitchFamily="34" charset="0"/>
              <a:cs typeface="Calibri" panose="020F0502020204030204" pitchFamily="34" charset="0"/>
            </a:endParaRPr>
          </a:p>
          <a:p>
            <a:pPr marL="0" indent="0">
              <a:buNone/>
            </a:pPr>
            <a:r>
              <a:rPr lang="en-GB" sz="3200" b="1" dirty="0">
                <a:latin typeface="Calibri" panose="020F0502020204030204" pitchFamily="34" charset="0"/>
                <a:cs typeface="Calibri" panose="020F0502020204030204" pitchFamily="34" charset="0"/>
                <a:hlinkClick r:id="rId3"/>
              </a:rPr>
              <a:t>https://www.makeuseof.com/use-coveys-quadrants-matrix-time-management/</a:t>
            </a:r>
            <a:endParaRPr lang="en-GB" sz="3200" b="1" dirty="0">
              <a:latin typeface="Calibri" panose="020F0502020204030204" pitchFamily="34" charset="0"/>
              <a:cs typeface="Calibri" panose="020F0502020204030204" pitchFamily="34" charset="0"/>
            </a:endParaRPr>
          </a:p>
          <a:p>
            <a:pPr marL="0" indent="0">
              <a:buNone/>
            </a:pPr>
            <a:endParaRPr lang="en-GB" sz="3200" b="1" dirty="0">
              <a:latin typeface="Calibri" panose="020F0502020204030204" pitchFamily="34" charset="0"/>
              <a:cs typeface="Calibri" panose="020F0502020204030204" pitchFamily="34" charset="0"/>
            </a:endParaRPr>
          </a:p>
          <a:p>
            <a:pPr marL="0" indent="0">
              <a:buNone/>
            </a:pPr>
            <a:r>
              <a:rPr lang="en-GB" sz="3200" b="1" dirty="0">
                <a:latin typeface="Calibri" panose="020F0502020204030204" pitchFamily="34" charset="0"/>
                <a:cs typeface="Calibri" panose="020F0502020204030204" pitchFamily="34" charset="0"/>
              </a:rPr>
              <a:t>																</a:t>
            </a:r>
            <a:r>
              <a:rPr lang="en-GB" sz="2400" b="1" dirty="0">
                <a:latin typeface="Calibri" panose="020F0502020204030204" pitchFamily="34" charset="0"/>
                <a:cs typeface="Calibri" panose="020F0502020204030204" pitchFamily="34" charset="0"/>
              </a:rPr>
              <a:t>(Abdul, 2021)</a:t>
            </a:r>
          </a:p>
          <a:p>
            <a:pPr marL="0" indent="0">
              <a:buNone/>
            </a:pPr>
            <a:endParaRPr lang="en-GB" sz="3200" b="1"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926877509"/>
      </p:ext>
    </p:extLst>
  </p:cSld>
  <p:clrMapOvr>
    <a:masterClrMapping/>
  </p:clrMapOvr>
</p:sld>
</file>

<file path=ppt/theme/theme1.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Template" id="{28FE3AF7-755B-9B47-84B0-0BA3BC7278CE}" vid="{A74E8C80-3EC1-ED4E-A762-50C940174F41}"/>
    </a:ext>
  </a:extLst>
</a:theme>
</file>

<file path=ppt/theme/theme2.xml><?xml version="1.0" encoding="utf-8"?>
<a:theme xmlns:a="http://schemas.openxmlformats.org/drawingml/2006/main" name="3_Title Slide 1">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ALAMO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1">
      <a:majorFont>
        <a:latin typeface="Arial Rounded MT Bold"/>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LAMO Theme" id="{DA03C225-75C7-4016-B6F6-655B7DE62F03}" vid="{F4188F27-8268-48A6-937D-02037601B91F}"/>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15" ma:contentTypeDescription="Create a new document." ma:contentTypeScope="" ma:versionID="0f1d8d6aa93ad4c02f00898a5057baeb">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48530be7ad405fa92b29aabbf768fe4c"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element ref="ns3:MediaServiceOCR" minOccurs="0"/>
                <xsd:element ref="ns3:MediaServiceLocation" minOccurs="0"/>
                <xsd:element ref="ns3:MediaServiceEventHashCode" minOccurs="0"/>
                <xsd:element ref="ns3:MediaServiceGenerationTime" minOccurs="0"/>
                <xsd:element ref="ns3:MediaServiceAutoKeyPoints" minOccurs="0"/>
                <xsd:element ref="ns3:MediaServiceKeyPoints" minOccurs="0"/>
                <xsd:element ref="ns3:MediaLengthInSeconds"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element name="MediaLengthInSeconds" ma:index="21" nillable="true" ma:displayName="Length (seconds)" ma:internalName="MediaLengthInSeconds" ma:readOnly="true">
      <xsd:simpleType>
        <xsd:restriction base="dms:Unknown"/>
      </xsd:simpleType>
    </xsd:element>
    <xsd:element name="MediaServiceSearchProperties" ma:index="22"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purl.org/dc/dcmitype/"/>
    <ds:schemaRef ds:uri="http://schemas.microsoft.com/office/infopath/2007/PartnerControls"/>
    <ds:schemaRef ds:uri="http://purl.org/dc/elements/1.1/"/>
    <ds:schemaRef ds:uri="a908d394-d138-480e-87a3-ff44c37f991a"/>
    <ds:schemaRef ds:uri="f66716c4-314f-46c1-b01e-5a44c61897d8"/>
    <ds:schemaRef ds:uri="http://schemas.openxmlformats.org/package/2006/metadata/core-properties"/>
    <ds:schemaRef ds:uri="http://schemas.microsoft.com/office/2006/metadata/properties"/>
    <ds:schemaRef ds:uri="http://schemas.microsoft.com/office/2006/documentManagement/types"/>
    <ds:schemaRef ds:uri="http://www.w3.org/XML/1998/namespace"/>
    <ds:schemaRef ds:uri="http://purl.org/dc/terms/"/>
  </ds:schemaRefs>
</ds:datastoreItem>
</file>

<file path=customXml/itemProps2.xml><?xml version="1.0" encoding="utf-8"?>
<ds:datastoreItem xmlns:ds="http://schemas.openxmlformats.org/officeDocument/2006/customXml" ds:itemID="{46FD7EF9-5B82-45A7-971C-0DC3614A5AE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UWTSD 200 Template</Template>
  <TotalTime>381</TotalTime>
  <Words>3077</Words>
  <Application>Microsoft Office PowerPoint</Application>
  <PresentationFormat>On-screen Show (4:3)</PresentationFormat>
  <Paragraphs>442</Paragraphs>
  <Slides>42</Slides>
  <Notes>33</Notes>
  <HiddenSlides>0</HiddenSlides>
  <MMClips>0</MMClips>
  <ScaleCrop>false</ScaleCrop>
  <HeadingPairs>
    <vt:vector size="6" baseType="variant">
      <vt:variant>
        <vt:lpstr>Fonts Used</vt:lpstr>
      </vt:variant>
      <vt:variant>
        <vt:i4>10</vt:i4>
      </vt:variant>
      <vt:variant>
        <vt:lpstr>Theme</vt:lpstr>
      </vt:variant>
      <vt:variant>
        <vt:i4>3</vt:i4>
      </vt:variant>
      <vt:variant>
        <vt:lpstr>Slide Titles</vt:lpstr>
      </vt:variant>
      <vt:variant>
        <vt:i4>42</vt:i4>
      </vt:variant>
    </vt:vector>
  </HeadingPairs>
  <TitlesOfParts>
    <vt:vector size="55" baseType="lpstr">
      <vt:lpstr>gordita</vt:lpstr>
      <vt:lpstr>var(--cds-font-family-source-sans-pro)</vt:lpstr>
      <vt:lpstr>Arial</vt:lpstr>
      <vt:lpstr>Arial Rounded MT Bold</vt:lpstr>
      <vt:lpstr>Calibri</vt:lpstr>
      <vt:lpstr>Calibri Light</vt:lpstr>
      <vt:lpstr>Comic Sans MS</vt:lpstr>
      <vt:lpstr>Lora</vt:lpstr>
      <vt:lpstr>Noto Sans</vt:lpstr>
      <vt:lpstr>Verdana</vt:lpstr>
      <vt:lpstr>Custom Design</vt:lpstr>
      <vt:lpstr>3_Title Slide 1</vt:lpstr>
      <vt:lpstr>ALAMO Theme</vt:lpstr>
      <vt:lpstr>CertHE Applied Leadership and Management in the Workplace    Module: BMSK4016 Developing Professional Practice    </vt:lpstr>
      <vt:lpstr>PowerPoint Presentation</vt:lpstr>
      <vt:lpstr>Today’s Session</vt:lpstr>
      <vt:lpstr>Self-Management</vt:lpstr>
      <vt:lpstr>Self-Management</vt:lpstr>
      <vt:lpstr>Key areas of Self-Management</vt:lpstr>
      <vt:lpstr>Definition of Stress</vt:lpstr>
      <vt:lpstr>Self-Management and Stress</vt:lpstr>
      <vt:lpstr>Stress</vt:lpstr>
      <vt:lpstr>What is stress?</vt:lpstr>
      <vt:lpstr>Common Signs of Stress</vt:lpstr>
      <vt:lpstr>Stressful situations</vt:lpstr>
      <vt:lpstr>The Stress Response (when something is perceived as harmful)</vt:lpstr>
      <vt:lpstr>Managing Stress</vt:lpstr>
      <vt:lpstr>Managing Stress</vt:lpstr>
      <vt:lpstr>Managing Stress</vt:lpstr>
      <vt:lpstr>Managing Stress</vt:lpstr>
      <vt:lpstr>Managing Stress</vt:lpstr>
      <vt:lpstr>5 Things to help with stress</vt:lpstr>
      <vt:lpstr>Definition - Resilience</vt:lpstr>
      <vt:lpstr>Resilience</vt:lpstr>
      <vt:lpstr>PowerPoint Presentation</vt:lpstr>
      <vt:lpstr>Developing resilience</vt:lpstr>
      <vt:lpstr>Developing resilience</vt:lpstr>
      <vt:lpstr>10 Resilience Skills to master</vt:lpstr>
      <vt:lpstr>Definition - Time management</vt:lpstr>
      <vt:lpstr>Time Management</vt:lpstr>
      <vt:lpstr>Benefits of time management</vt:lpstr>
      <vt:lpstr>Eisenhower Matrix</vt:lpstr>
      <vt:lpstr>Eisenhower Matrix</vt:lpstr>
      <vt:lpstr>Eisenhower Matrix</vt:lpstr>
      <vt:lpstr>Eisenhower Matrix</vt:lpstr>
      <vt:lpstr>Eisenhower Matrix</vt:lpstr>
      <vt:lpstr>Time Management Strategies</vt:lpstr>
      <vt:lpstr>Time Management Strategies</vt:lpstr>
      <vt:lpstr>Final Thought </vt:lpstr>
      <vt:lpstr>Summary</vt:lpstr>
      <vt:lpstr>References</vt:lpstr>
      <vt:lpstr>Further Research     How stressed am I?</vt:lpstr>
      <vt:lpstr>Further Research      How Resilient are you?</vt:lpstr>
      <vt:lpstr>Further Research      </vt:lpstr>
      <vt:lpstr>Further Reading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Kaz Williams</dc:creator>
  <cp:lastModifiedBy>Michaela Schriek</cp:lastModifiedBy>
  <cp:revision>17</cp:revision>
  <dcterms:created xsi:type="dcterms:W3CDTF">2015-04-14T15:21:28Z</dcterms:created>
  <dcterms:modified xsi:type="dcterms:W3CDTF">2023-12-12T13:40:44Z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