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0"/>
  </p:notesMasterIdLst>
  <p:sldIdLst>
    <p:sldId id="257" r:id="rId2"/>
    <p:sldId id="313" r:id="rId3"/>
    <p:sldId id="362" r:id="rId4"/>
    <p:sldId id="363" r:id="rId5"/>
    <p:sldId id="422" r:id="rId6"/>
    <p:sldId id="423" r:id="rId7"/>
    <p:sldId id="364" r:id="rId8"/>
    <p:sldId id="365" r:id="rId9"/>
    <p:sldId id="366" r:id="rId10"/>
    <p:sldId id="367" r:id="rId11"/>
    <p:sldId id="368" r:id="rId12"/>
    <p:sldId id="369" r:id="rId13"/>
    <p:sldId id="424" r:id="rId14"/>
    <p:sldId id="370" r:id="rId15"/>
    <p:sldId id="371" r:id="rId16"/>
    <p:sldId id="372" r:id="rId17"/>
    <p:sldId id="373" r:id="rId18"/>
    <p:sldId id="374" r:id="rId19"/>
    <p:sldId id="376" r:id="rId20"/>
    <p:sldId id="375" r:id="rId21"/>
    <p:sldId id="377" r:id="rId22"/>
    <p:sldId id="378" r:id="rId23"/>
    <p:sldId id="379" r:id="rId24"/>
    <p:sldId id="380" r:id="rId25"/>
    <p:sldId id="381" r:id="rId26"/>
    <p:sldId id="382" r:id="rId27"/>
    <p:sldId id="383" r:id="rId28"/>
    <p:sldId id="384" r:id="rId29"/>
    <p:sldId id="385" r:id="rId30"/>
    <p:sldId id="386" r:id="rId31"/>
    <p:sldId id="387" r:id="rId32"/>
    <p:sldId id="389" r:id="rId33"/>
    <p:sldId id="390" r:id="rId34"/>
    <p:sldId id="391" r:id="rId35"/>
    <p:sldId id="392" r:id="rId36"/>
    <p:sldId id="394" r:id="rId37"/>
    <p:sldId id="395" r:id="rId38"/>
    <p:sldId id="396" r:id="rId39"/>
    <p:sldId id="397" r:id="rId40"/>
    <p:sldId id="398" r:id="rId41"/>
    <p:sldId id="399" r:id="rId42"/>
    <p:sldId id="400" r:id="rId43"/>
    <p:sldId id="401" r:id="rId44"/>
    <p:sldId id="402" r:id="rId45"/>
    <p:sldId id="403" r:id="rId46"/>
    <p:sldId id="404" r:id="rId47"/>
    <p:sldId id="405" r:id="rId48"/>
    <p:sldId id="426" r:id="rId49"/>
    <p:sldId id="406" r:id="rId50"/>
    <p:sldId id="407" r:id="rId51"/>
    <p:sldId id="427" r:id="rId52"/>
    <p:sldId id="408" r:id="rId53"/>
    <p:sldId id="409" r:id="rId54"/>
    <p:sldId id="425" r:id="rId55"/>
    <p:sldId id="411" r:id="rId56"/>
    <p:sldId id="412" r:id="rId57"/>
    <p:sldId id="413" r:id="rId58"/>
    <p:sldId id="414" r:id="rId59"/>
    <p:sldId id="415" r:id="rId60"/>
    <p:sldId id="416" r:id="rId61"/>
    <p:sldId id="428" r:id="rId62"/>
    <p:sldId id="417" r:id="rId63"/>
    <p:sldId id="418" r:id="rId64"/>
    <p:sldId id="419" r:id="rId65"/>
    <p:sldId id="429" r:id="rId66"/>
    <p:sldId id="420" r:id="rId67"/>
    <p:sldId id="421" r:id="rId68"/>
    <p:sldId id="361"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76" d="100"/>
          <a:sy n="76" d="100"/>
        </p:scale>
        <p:origin x="-564"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722FF1-48A0-49DB-B2DC-E21E673EACCE}" type="doc">
      <dgm:prSet loTypeId="urn:microsoft.com/office/officeart/2005/8/layout/cycle5" loCatId="cycle" qsTypeId="urn:microsoft.com/office/officeart/2005/8/quickstyle/simple1" qsCatId="simple" csTypeId="urn:microsoft.com/office/officeart/2005/8/colors/colorful5" csCatId="colorful" phldr="1"/>
      <dgm:spPr/>
      <dgm:t>
        <a:bodyPr/>
        <a:lstStyle/>
        <a:p>
          <a:endParaRPr lang="en-GB"/>
        </a:p>
      </dgm:t>
    </dgm:pt>
    <dgm:pt modelId="{F9C759FA-ADBA-4149-A873-AF64A9E293C8}">
      <dgm:prSet phldrT="[Text]" custT="1"/>
      <dgm:spPr/>
      <dgm:t>
        <a:bodyPr/>
        <a:lstStyle/>
        <a:p>
          <a:r>
            <a:rPr lang="en-GB" sz="1400" b="1" dirty="0" smtClean="0"/>
            <a:t>Deviant Act</a:t>
          </a:r>
          <a:endParaRPr lang="en-GB" sz="1400" b="1" dirty="0"/>
        </a:p>
      </dgm:t>
    </dgm:pt>
    <dgm:pt modelId="{7E3B7B0F-18EF-4469-A58C-10ACB001FC50}" type="parTrans" cxnId="{ECB5EDD6-F1FA-4BC3-BE48-6BA7576D2F5A}">
      <dgm:prSet/>
      <dgm:spPr/>
      <dgm:t>
        <a:bodyPr/>
        <a:lstStyle/>
        <a:p>
          <a:endParaRPr lang="en-GB" sz="1400" b="1">
            <a:solidFill>
              <a:schemeClr val="tx1">
                <a:lumMod val="95000"/>
                <a:lumOff val="5000"/>
              </a:schemeClr>
            </a:solidFill>
          </a:endParaRPr>
        </a:p>
      </dgm:t>
    </dgm:pt>
    <dgm:pt modelId="{2A593E1D-0F58-4361-80F3-9634B7EBD885}" type="sibTrans" cxnId="{ECB5EDD6-F1FA-4BC3-BE48-6BA7576D2F5A}">
      <dgm:prSet/>
      <dgm:spPr/>
      <dgm:t>
        <a:bodyPr/>
        <a:lstStyle/>
        <a:p>
          <a:endParaRPr lang="en-GB" sz="1400" b="1">
            <a:solidFill>
              <a:schemeClr val="tx1">
                <a:lumMod val="95000"/>
                <a:lumOff val="5000"/>
              </a:schemeClr>
            </a:solidFill>
          </a:endParaRPr>
        </a:p>
      </dgm:t>
    </dgm:pt>
    <dgm:pt modelId="{16429253-17A8-499B-B014-125F2A656BF5}">
      <dgm:prSet phldrT="[Text]" custT="1"/>
      <dgm:spPr/>
      <dgm:t>
        <a:bodyPr/>
        <a:lstStyle/>
        <a:p>
          <a:r>
            <a:rPr lang="en-GB" sz="1400" b="1" smtClean="0"/>
            <a:t>Social Reaction</a:t>
          </a:r>
          <a:endParaRPr lang="en-GB" sz="1400" b="1" dirty="0"/>
        </a:p>
      </dgm:t>
    </dgm:pt>
    <dgm:pt modelId="{CBA6B95E-8B6D-4F98-9D5B-2F0A3929D522}" type="parTrans" cxnId="{4080E855-402F-433C-BB16-451D6A187D7A}">
      <dgm:prSet/>
      <dgm:spPr/>
      <dgm:t>
        <a:bodyPr/>
        <a:lstStyle/>
        <a:p>
          <a:endParaRPr lang="en-GB" sz="1400" b="1">
            <a:solidFill>
              <a:schemeClr val="tx1">
                <a:lumMod val="95000"/>
                <a:lumOff val="5000"/>
              </a:schemeClr>
            </a:solidFill>
          </a:endParaRPr>
        </a:p>
      </dgm:t>
    </dgm:pt>
    <dgm:pt modelId="{EB0586D3-C91A-4269-951C-690AC524AF6C}" type="sibTrans" cxnId="{4080E855-402F-433C-BB16-451D6A187D7A}">
      <dgm:prSet/>
      <dgm:spPr/>
      <dgm:t>
        <a:bodyPr/>
        <a:lstStyle/>
        <a:p>
          <a:endParaRPr lang="en-GB" sz="1400" b="1">
            <a:solidFill>
              <a:schemeClr val="tx1">
                <a:lumMod val="95000"/>
                <a:lumOff val="5000"/>
              </a:schemeClr>
            </a:solidFill>
          </a:endParaRPr>
        </a:p>
      </dgm:t>
    </dgm:pt>
    <dgm:pt modelId="{15C3A356-713C-4FC4-BDE9-A49323C44399}">
      <dgm:prSet phldrT="[Text]" custT="1"/>
      <dgm:spPr/>
      <dgm:t>
        <a:bodyPr/>
        <a:lstStyle/>
        <a:p>
          <a:r>
            <a:rPr lang="en-GB" sz="1400" b="1" smtClean="0"/>
            <a:t>Negative Label</a:t>
          </a:r>
          <a:endParaRPr lang="en-GB" sz="1400" b="1" dirty="0"/>
        </a:p>
      </dgm:t>
    </dgm:pt>
    <dgm:pt modelId="{ABB632FD-0524-4FC8-B006-71FCF1932354}" type="parTrans" cxnId="{23BBC78C-6CDC-4DDB-815E-0A1350B4C11E}">
      <dgm:prSet/>
      <dgm:spPr/>
      <dgm:t>
        <a:bodyPr/>
        <a:lstStyle/>
        <a:p>
          <a:endParaRPr lang="en-GB" sz="1400" b="1">
            <a:solidFill>
              <a:schemeClr val="tx1">
                <a:lumMod val="95000"/>
                <a:lumOff val="5000"/>
              </a:schemeClr>
            </a:solidFill>
          </a:endParaRPr>
        </a:p>
      </dgm:t>
    </dgm:pt>
    <dgm:pt modelId="{9462617A-B9D9-4CA4-AA15-EA51B10D7BCF}" type="sibTrans" cxnId="{23BBC78C-6CDC-4DDB-815E-0A1350B4C11E}">
      <dgm:prSet/>
      <dgm:spPr/>
      <dgm:t>
        <a:bodyPr/>
        <a:lstStyle/>
        <a:p>
          <a:endParaRPr lang="en-GB" sz="1400" b="1">
            <a:solidFill>
              <a:schemeClr val="tx1">
                <a:lumMod val="95000"/>
                <a:lumOff val="5000"/>
              </a:schemeClr>
            </a:solidFill>
          </a:endParaRPr>
        </a:p>
      </dgm:t>
    </dgm:pt>
    <dgm:pt modelId="{6CD2555F-3E7F-4BA0-8220-75FDEC75F92F}">
      <dgm:prSet phldrT="[Text]" custT="1"/>
      <dgm:spPr/>
      <dgm:t>
        <a:bodyPr/>
        <a:lstStyle/>
        <a:p>
          <a:r>
            <a:rPr lang="en-GB" sz="1400" b="1" dirty="0" smtClean="0"/>
            <a:t>Degradation Ceremonies</a:t>
          </a:r>
          <a:endParaRPr lang="en-GB" sz="1400" b="1" dirty="0"/>
        </a:p>
      </dgm:t>
    </dgm:pt>
    <dgm:pt modelId="{608E2137-7B14-439A-A0EF-E83006942F74}" type="parTrans" cxnId="{81B7A498-5468-4E33-BAB9-CC648E64BAC8}">
      <dgm:prSet/>
      <dgm:spPr/>
      <dgm:t>
        <a:bodyPr/>
        <a:lstStyle/>
        <a:p>
          <a:endParaRPr lang="en-GB" sz="1400" b="1">
            <a:solidFill>
              <a:schemeClr val="tx1">
                <a:lumMod val="95000"/>
                <a:lumOff val="5000"/>
              </a:schemeClr>
            </a:solidFill>
          </a:endParaRPr>
        </a:p>
      </dgm:t>
    </dgm:pt>
    <dgm:pt modelId="{6DBEFFF2-D529-4B05-A159-99738B5C5F65}" type="sibTrans" cxnId="{81B7A498-5468-4E33-BAB9-CC648E64BAC8}">
      <dgm:prSet/>
      <dgm:spPr/>
      <dgm:t>
        <a:bodyPr/>
        <a:lstStyle/>
        <a:p>
          <a:endParaRPr lang="en-GB" sz="1400" b="1">
            <a:solidFill>
              <a:schemeClr val="tx1">
                <a:lumMod val="95000"/>
                <a:lumOff val="5000"/>
              </a:schemeClr>
            </a:solidFill>
          </a:endParaRPr>
        </a:p>
      </dgm:t>
    </dgm:pt>
    <dgm:pt modelId="{3EC87714-E14B-42A3-94F7-67239990BB9F}">
      <dgm:prSet phldrT="[Text]" custT="1"/>
      <dgm:spPr/>
      <dgm:t>
        <a:bodyPr/>
        <a:lstStyle/>
        <a:p>
          <a:r>
            <a:rPr lang="en-GB" sz="1400" b="1" dirty="0" smtClean="0">
              <a:solidFill>
                <a:schemeClr val="tx1">
                  <a:lumMod val="95000"/>
                  <a:lumOff val="5000"/>
                </a:schemeClr>
              </a:solidFill>
            </a:rPr>
            <a:t>Self-labelling</a:t>
          </a:r>
          <a:endParaRPr lang="en-GB" sz="1400" b="1" dirty="0">
            <a:solidFill>
              <a:schemeClr val="tx1">
                <a:lumMod val="95000"/>
                <a:lumOff val="5000"/>
              </a:schemeClr>
            </a:solidFill>
          </a:endParaRPr>
        </a:p>
      </dgm:t>
    </dgm:pt>
    <dgm:pt modelId="{77951C10-0280-4905-8AC9-3EEB6F1841BE}" type="parTrans" cxnId="{AA6CEAF0-9CB7-4447-9D5F-B9552D7DA84D}">
      <dgm:prSet/>
      <dgm:spPr/>
      <dgm:t>
        <a:bodyPr/>
        <a:lstStyle/>
        <a:p>
          <a:endParaRPr lang="en-GB" sz="1400" b="1">
            <a:solidFill>
              <a:schemeClr val="tx1">
                <a:lumMod val="95000"/>
                <a:lumOff val="5000"/>
              </a:schemeClr>
            </a:solidFill>
          </a:endParaRPr>
        </a:p>
      </dgm:t>
    </dgm:pt>
    <dgm:pt modelId="{C70D9FBA-7ACD-4C86-AC7C-A2CAA418EB9F}" type="sibTrans" cxnId="{AA6CEAF0-9CB7-4447-9D5F-B9552D7DA84D}">
      <dgm:prSet/>
      <dgm:spPr/>
      <dgm:t>
        <a:bodyPr/>
        <a:lstStyle/>
        <a:p>
          <a:endParaRPr lang="en-GB" sz="1400" b="1">
            <a:solidFill>
              <a:schemeClr val="tx1">
                <a:lumMod val="95000"/>
                <a:lumOff val="5000"/>
              </a:schemeClr>
            </a:solidFill>
          </a:endParaRPr>
        </a:p>
      </dgm:t>
    </dgm:pt>
    <dgm:pt modelId="{FB4C5E87-6B65-465E-BD87-B5E81B13FE05}">
      <dgm:prSet custT="1"/>
      <dgm:spPr/>
      <dgm:t>
        <a:bodyPr/>
        <a:lstStyle/>
        <a:p>
          <a:r>
            <a:rPr lang="en-GB" sz="1400" b="1" dirty="0" smtClean="0"/>
            <a:t>Deviant sub-culture</a:t>
          </a:r>
          <a:endParaRPr lang="en-GB" sz="1400" b="1" dirty="0"/>
        </a:p>
      </dgm:t>
    </dgm:pt>
    <dgm:pt modelId="{96471E5C-8B7B-4BE1-AFA0-2EE719A2E7A3}" type="parTrans" cxnId="{CEEA2E0A-1DFA-44B7-A4AF-D90631099D83}">
      <dgm:prSet/>
      <dgm:spPr/>
      <dgm:t>
        <a:bodyPr/>
        <a:lstStyle/>
        <a:p>
          <a:endParaRPr lang="en-GB" sz="1400"/>
        </a:p>
      </dgm:t>
    </dgm:pt>
    <dgm:pt modelId="{6A7C8CEB-4E3D-48D7-BB74-816881BC0C80}" type="sibTrans" cxnId="{CEEA2E0A-1DFA-44B7-A4AF-D90631099D83}">
      <dgm:prSet/>
      <dgm:spPr/>
      <dgm:t>
        <a:bodyPr/>
        <a:lstStyle/>
        <a:p>
          <a:endParaRPr lang="en-GB" sz="1400"/>
        </a:p>
      </dgm:t>
    </dgm:pt>
    <dgm:pt modelId="{0C20C468-B823-4431-9917-943AFCF3B6B7}">
      <dgm:prSet custT="1"/>
      <dgm:spPr/>
      <dgm:t>
        <a:bodyPr/>
        <a:lstStyle/>
        <a:p>
          <a:r>
            <a:rPr lang="en-GB" sz="1400" b="1" dirty="0" smtClean="0"/>
            <a:t>Deviance amplification</a:t>
          </a:r>
          <a:endParaRPr lang="en-GB" sz="1400" b="1" dirty="0"/>
        </a:p>
      </dgm:t>
    </dgm:pt>
    <dgm:pt modelId="{817C237B-F89A-437D-BC5D-05D7AE7DAFED}" type="parTrans" cxnId="{0A036695-5BA4-42CF-AF23-A92326B3B6AB}">
      <dgm:prSet/>
      <dgm:spPr/>
      <dgm:t>
        <a:bodyPr/>
        <a:lstStyle/>
        <a:p>
          <a:endParaRPr lang="en-GB" sz="1400"/>
        </a:p>
      </dgm:t>
    </dgm:pt>
    <dgm:pt modelId="{EE774F72-BA88-439C-A13C-39C751D1C124}" type="sibTrans" cxnId="{0A036695-5BA4-42CF-AF23-A92326B3B6AB}">
      <dgm:prSet/>
      <dgm:spPr/>
      <dgm:t>
        <a:bodyPr/>
        <a:lstStyle/>
        <a:p>
          <a:endParaRPr lang="en-GB" sz="1400"/>
        </a:p>
      </dgm:t>
    </dgm:pt>
    <dgm:pt modelId="{CDE72739-F31A-42DB-B27B-B7EDB94985D4}">
      <dgm:prSet custT="1"/>
      <dgm:spPr/>
      <dgm:t>
        <a:bodyPr/>
        <a:lstStyle/>
        <a:p>
          <a:r>
            <a:rPr lang="en-GB" sz="1400" b="1" dirty="0" smtClean="0"/>
            <a:t>Secondary Deviance</a:t>
          </a:r>
          <a:endParaRPr lang="en-GB" sz="1400" b="1" dirty="0"/>
        </a:p>
      </dgm:t>
    </dgm:pt>
    <dgm:pt modelId="{1EA2B40F-9B21-4450-B9F1-153AFD00D3C2}" type="parTrans" cxnId="{A03528C9-6CAE-4C98-B485-EDFB5CD4935D}">
      <dgm:prSet/>
      <dgm:spPr/>
      <dgm:t>
        <a:bodyPr/>
        <a:lstStyle/>
        <a:p>
          <a:endParaRPr lang="en-GB" sz="1400"/>
        </a:p>
      </dgm:t>
    </dgm:pt>
    <dgm:pt modelId="{BE133CF0-DE7E-4845-A25D-1A5D77657FCA}" type="sibTrans" cxnId="{A03528C9-6CAE-4C98-B485-EDFB5CD4935D}">
      <dgm:prSet/>
      <dgm:spPr/>
      <dgm:t>
        <a:bodyPr/>
        <a:lstStyle/>
        <a:p>
          <a:endParaRPr lang="en-GB" sz="1400"/>
        </a:p>
      </dgm:t>
    </dgm:pt>
    <dgm:pt modelId="{DA94FF68-74A9-487F-BB82-080A8266D82D}" type="pres">
      <dgm:prSet presAssocID="{D2722FF1-48A0-49DB-B2DC-E21E673EACCE}" presName="cycle" presStyleCnt="0">
        <dgm:presLayoutVars>
          <dgm:dir/>
          <dgm:resizeHandles val="exact"/>
        </dgm:presLayoutVars>
      </dgm:prSet>
      <dgm:spPr/>
    </dgm:pt>
    <dgm:pt modelId="{AE07E3DF-8232-4A10-94F9-594002D40690}" type="pres">
      <dgm:prSet presAssocID="{F9C759FA-ADBA-4149-A873-AF64A9E293C8}" presName="node" presStyleLbl="node1" presStyleIdx="0" presStyleCnt="8">
        <dgm:presLayoutVars>
          <dgm:bulletEnabled val="1"/>
        </dgm:presLayoutVars>
      </dgm:prSet>
      <dgm:spPr/>
    </dgm:pt>
    <dgm:pt modelId="{861A44F7-4370-46E2-A9A1-B220326B1E18}" type="pres">
      <dgm:prSet presAssocID="{F9C759FA-ADBA-4149-A873-AF64A9E293C8}" presName="spNode" presStyleCnt="0"/>
      <dgm:spPr/>
    </dgm:pt>
    <dgm:pt modelId="{1D6979F1-F6C6-477B-BE78-40413CD3CB9E}" type="pres">
      <dgm:prSet presAssocID="{2A593E1D-0F58-4361-80F3-9634B7EBD885}" presName="sibTrans" presStyleLbl="sibTrans1D1" presStyleIdx="0" presStyleCnt="8"/>
      <dgm:spPr/>
    </dgm:pt>
    <dgm:pt modelId="{21BB8EF9-3152-4254-BA42-6BC394B32E46}" type="pres">
      <dgm:prSet presAssocID="{16429253-17A8-499B-B014-125F2A656BF5}" presName="node" presStyleLbl="node1" presStyleIdx="1" presStyleCnt="8" custScaleX="118869" custScaleY="146659">
        <dgm:presLayoutVars>
          <dgm:bulletEnabled val="1"/>
        </dgm:presLayoutVars>
      </dgm:prSet>
      <dgm:spPr/>
    </dgm:pt>
    <dgm:pt modelId="{1CBFB784-13A8-4C70-9392-5EBBCA8A17FD}" type="pres">
      <dgm:prSet presAssocID="{16429253-17A8-499B-B014-125F2A656BF5}" presName="spNode" presStyleCnt="0"/>
      <dgm:spPr/>
    </dgm:pt>
    <dgm:pt modelId="{455FC524-7D80-4063-A943-BCCD06704932}" type="pres">
      <dgm:prSet presAssocID="{EB0586D3-C91A-4269-951C-690AC524AF6C}" presName="sibTrans" presStyleLbl="sibTrans1D1" presStyleIdx="1" presStyleCnt="8"/>
      <dgm:spPr/>
    </dgm:pt>
    <dgm:pt modelId="{A7CEB6F4-CC52-4AE5-AE1F-A82989BD93FE}" type="pres">
      <dgm:prSet presAssocID="{15C3A356-713C-4FC4-BDE9-A49323C44399}" presName="node" presStyleLbl="node1" presStyleIdx="2" presStyleCnt="8" custScaleX="117129" custScaleY="104895">
        <dgm:presLayoutVars>
          <dgm:bulletEnabled val="1"/>
        </dgm:presLayoutVars>
      </dgm:prSet>
      <dgm:spPr/>
    </dgm:pt>
    <dgm:pt modelId="{292B9E70-543F-4D7F-9796-499DE6CDEBA0}" type="pres">
      <dgm:prSet presAssocID="{15C3A356-713C-4FC4-BDE9-A49323C44399}" presName="spNode" presStyleCnt="0"/>
      <dgm:spPr/>
    </dgm:pt>
    <dgm:pt modelId="{5A5432E5-509D-4DA5-B1D0-09F39EB2CEE1}" type="pres">
      <dgm:prSet presAssocID="{9462617A-B9D9-4CA4-AA15-EA51B10D7BCF}" presName="sibTrans" presStyleLbl="sibTrans1D1" presStyleIdx="2" presStyleCnt="8"/>
      <dgm:spPr/>
    </dgm:pt>
    <dgm:pt modelId="{E3D2122E-6A52-49E1-8C5E-FC447C365B6C}" type="pres">
      <dgm:prSet presAssocID="{6CD2555F-3E7F-4BA0-8220-75FDEC75F92F}" presName="node" presStyleLbl="node1" presStyleIdx="3" presStyleCnt="8" custScaleX="130280" custScaleY="128367">
        <dgm:presLayoutVars>
          <dgm:bulletEnabled val="1"/>
        </dgm:presLayoutVars>
      </dgm:prSet>
      <dgm:spPr/>
    </dgm:pt>
    <dgm:pt modelId="{5A7587F6-58A1-431E-9953-F0ACC977ED35}" type="pres">
      <dgm:prSet presAssocID="{6CD2555F-3E7F-4BA0-8220-75FDEC75F92F}" presName="spNode" presStyleCnt="0"/>
      <dgm:spPr/>
    </dgm:pt>
    <dgm:pt modelId="{6840E61B-86AE-4B48-A921-AC1BA405F594}" type="pres">
      <dgm:prSet presAssocID="{6DBEFFF2-D529-4B05-A159-99738B5C5F65}" presName="sibTrans" presStyleLbl="sibTrans1D1" presStyleIdx="3" presStyleCnt="8"/>
      <dgm:spPr/>
    </dgm:pt>
    <dgm:pt modelId="{1B340103-ADED-49F5-9FD2-DCE6ACA035C7}" type="pres">
      <dgm:prSet presAssocID="{3EC87714-E14B-42A3-94F7-67239990BB9F}" presName="node" presStyleLbl="node1" presStyleIdx="4" presStyleCnt="8" custScaleX="140818" custScaleY="146094">
        <dgm:presLayoutVars>
          <dgm:bulletEnabled val="1"/>
        </dgm:presLayoutVars>
      </dgm:prSet>
      <dgm:spPr/>
    </dgm:pt>
    <dgm:pt modelId="{B5185D68-0A17-4AB1-8503-6E75407AF3B5}" type="pres">
      <dgm:prSet presAssocID="{3EC87714-E14B-42A3-94F7-67239990BB9F}" presName="spNode" presStyleCnt="0"/>
      <dgm:spPr/>
    </dgm:pt>
    <dgm:pt modelId="{07D95765-6FA5-4906-A509-A9FCF9361A72}" type="pres">
      <dgm:prSet presAssocID="{C70D9FBA-7ACD-4C86-AC7C-A2CAA418EB9F}" presName="sibTrans" presStyleLbl="sibTrans1D1" presStyleIdx="4" presStyleCnt="8"/>
      <dgm:spPr/>
    </dgm:pt>
    <dgm:pt modelId="{87192BBC-FBAF-4E22-8A13-85ABA78322D2}" type="pres">
      <dgm:prSet presAssocID="{FB4C5E87-6B65-465E-BD87-B5E81B13FE05}" presName="node" presStyleLbl="node1" presStyleIdx="5" presStyleCnt="8">
        <dgm:presLayoutVars>
          <dgm:bulletEnabled val="1"/>
        </dgm:presLayoutVars>
      </dgm:prSet>
      <dgm:spPr/>
    </dgm:pt>
    <dgm:pt modelId="{88770090-0973-4D0E-8EAC-26733465E305}" type="pres">
      <dgm:prSet presAssocID="{FB4C5E87-6B65-465E-BD87-B5E81B13FE05}" presName="spNode" presStyleCnt="0"/>
      <dgm:spPr/>
    </dgm:pt>
    <dgm:pt modelId="{A7C67CDF-F50B-4EC9-AAA7-953B1CEA1DD2}" type="pres">
      <dgm:prSet presAssocID="{6A7C8CEB-4E3D-48D7-BB74-816881BC0C80}" presName="sibTrans" presStyleLbl="sibTrans1D1" presStyleIdx="5" presStyleCnt="8"/>
      <dgm:spPr/>
    </dgm:pt>
    <dgm:pt modelId="{254C75C2-EBAC-4C79-A912-DE5C88FAAA57}" type="pres">
      <dgm:prSet presAssocID="{0C20C468-B823-4431-9917-943AFCF3B6B7}" presName="node" presStyleLbl="node1" presStyleIdx="6" presStyleCnt="8" custScaleX="138326">
        <dgm:presLayoutVars>
          <dgm:bulletEnabled val="1"/>
        </dgm:presLayoutVars>
      </dgm:prSet>
      <dgm:spPr/>
    </dgm:pt>
    <dgm:pt modelId="{1719BBEB-658A-4152-81BA-E4E0C53CCC3C}" type="pres">
      <dgm:prSet presAssocID="{0C20C468-B823-4431-9917-943AFCF3B6B7}" presName="spNode" presStyleCnt="0"/>
      <dgm:spPr/>
    </dgm:pt>
    <dgm:pt modelId="{9E187E7F-B985-448D-8F0B-E7EF249FFA4C}" type="pres">
      <dgm:prSet presAssocID="{EE774F72-BA88-439C-A13C-39C751D1C124}" presName="sibTrans" presStyleLbl="sibTrans1D1" presStyleIdx="6" presStyleCnt="8"/>
      <dgm:spPr/>
    </dgm:pt>
    <dgm:pt modelId="{25C08B21-B8C5-4160-9A01-CABEFB9C996C}" type="pres">
      <dgm:prSet presAssocID="{CDE72739-F31A-42DB-B27B-B7EDB94985D4}" presName="node" presStyleLbl="node1" presStyleIdx="7" presStyleCnt="8" custScaleX="137437" custScaleY="121886">
        <dgm:presLayoutVars>
          <dgm:bulletEnabled val="1"/>
        </dgm:presLayoutVars>
      </dgm:prSet>
      <dgm:spPr/>
    </dgm:pt>
    <dgm:pt modelId="{47FB0D2E-FEAC-4038-BFBE-90843BF75BD8}" type="pres">
      <dgm:prSet presAssocID="{CDE72739-F31A-42DB-B27B-B7EDB94985D4}" presName="spNode" presStyleCnt="0"/>
      <dgm:spPr/>
    </dgm:pt>
    <dgm:pt modelId="{DFCC2386-2968-4BA9-A159-49E1FC647F77}" type="pres">
      <dgm:prSet presAssocID="{BE133CF0-DE7E-4845-A25D-1A5D77657FCA}" presName="sibTrans" presStyleLbl="sibTrans1D1" presStyleIdx="7" presStyleCnt="8"/>
      <dgm:spPr/>
    </dgm:pt>
  </dgm:ptLst>
  <dgm:cxnLst>
    <dgm:cxn modelId="{A03528C9-6CAE-4C98-B485-EDFB5CD4935D}" srcId="{D2722FF1-48A0-49DB-B2DC-E21E673EACCE}" destId="{CDE72739-F31A-42DB-B27B-B7EDB94985D4}" srcOrd="7" destOrd="0" parTransId="{1EA2B40F-9B21-4450-B9F1-153AFD00D3C2}" sibTransId="{BE133CF0-DE7E-4845-A25D-1A5D77657FCA}"/>
    <dgm:cxn modelId="{C848399A-E119-47F3-8CFF-F23CCCD24CCD}" type="presOf" srcId="{16429253-17A8-499B-B014-125F2A656BF5}" destId="{21BB8EF9-3152-4254-BA42-6BC394B32E46}" srcOrd="0" destOrd="0" presId="urn:microsoft.com/office/officeart/2005/8/layout/cycle5"/>
    <dgm:cxn modelId="{0A036695-5BA4-42CF-AF23-A92326B3B6AB}" srcId="{D2722FF1-48A0-49DB-B2DC-E21E673EACCE}" destId="{0C20C468-B823-4431-9917-943AFCF3B6B7}" srcOrd="6" destOrd="0" parTransId="{817C237B-F89A-437D-BC5D-05D7AE7DAFED}" sibTransId="{EE774F72-BA88-439C-A13C-39C751D1C124}"/>
    <dgm:cxn modelId="{CEEA2E0A-1DFA-44B7-A4AF-D90631099D83}" srcId="{D2722FF1-48A0-49DB-B2DC-E21E673EACCE}" destId="{FB4C5E87-6B65-465E-BD87-B5E81B13FE05}" srcOrd="5" destOrd="0" parTransId="{96471E5C-8B7B-4BE1-AFA0-2EE719A2E7A3}" sibTransId="{6A7C8CEB-4E3D-48D7-BB74-816881BC0C80}"/>
    <dgm:cxn modelId="{B1DF1334-6BF4-42C4-AA05-1D6E1C7039DD}" type="presOf" srcId="{6CD2555F-3E7F-4BA0-8220-75FDEC75F92F}" destId="{E3D2122E-6A52-49E1-8C5E-FC447C365B6C}" srcOrd="0" destOrd="0" presId="urn:microsoft.com/office/officeart/2005/8/layout/cycle5"/>
    <dgm:cxn modelId="{B81D7A42-F46C-4844-BAC4-0B8740C4665B}" type="presOf" srcId="{3EC87714-E14B-42A3-94F7-67239990BB9F}" destId="{1B340103-ADED-49F5-9FD2-DCE6ACA035C7}" srcOrd="0" destOrd="0" presId="urn:microsoft.com/office/officeart/2005/8/layout/cycle5"/>
    <dgm:cxn modelId="{4080E855-402F-433C-BB16-451D6A187D7A}" srcId="{D2722FF1-48A0-49DB-B2DC-E21E673EACCE}" destId="{16429253-17A8-499B-B014-125F2A656BF5}" srcOrd="1" destOrd="0" parTransId="{CBA6B95E-8B6D-4F98-9D5B-2F0A3929D522}" sibTransId="{EB0586D3-C91A-4269-951C-690AC524AF6C}"/>
    <dgm:cxn modelId="{1C020ED9-25D2-4A15-B174-A971747CCEF4}" type="presOf" srcId="{15C3A356-713C-4FC4-BDE9-A49323C44399}" destId="{A7CEB6F4-CC52-4AE5-AE1F-A82989BD93FE}" srcOrd="0" destOrd="0" presId="urn:microsoft.com/office/officeart/2005/8/layout/cycle5"/>
    <dgm:cxn modelId="{72A0CA14-0813-44EC-8B1D-52F94DD23F36}" type="presOf" srcId="{0C20C468-B823-4431-9917-943AFCF3B6B7}" destId="{254C75C2-EBAC-4C79-A912-DE5C88FAAA57}" srcOrd="0" destOrd="0" presId="urn:microsoft.com/office/officeart/2005/8/layout/cycle5"/>
    <dgm:cxn modelId="{AA6CEAF0-9CB7-4447-9D5F-B9552D7DA84D}" srcId="{D2722FF1-48A0-49DB-B2DC-E21E673EACCE}" destId="{3EC87714-E14B-42A3-94F7-67239990BB9F}" srcOrd="4" destOrd="0" parTransId="{77951C10-0280-4905-8AC9-3EEB6F1841BE}" sibTransId="{C70D9FBA-7ACD-4C86-AC7C-A2CAA418EB9F}"/>
    <dgm:cxn modelId="{DE86B089-0B85-43F4-889E-489D95E97214}" type="presOf" srcId="{D2722FF1-48A0-49DB-B2DC-E21E673EACCE}" destId="{DA94FF68-74A9-487F-BB82-080A8266D82D}" srcOrd="0" destOrd="0" presId="urn:microsoft.com/office/officeart/2005/8/layout/cycle5"/>
    <dgm:cxn modelId="{4EA209B4-017D-42FD-A77A-61DF624777A7}" type="presOf" srcId="{CDE72739-F31A-42DB-B27B-B7EDB94985D4}" destId="{25C08B21-B8C5-4160-9A01-CABEFB9C996C}" srcOrd="0" destOrd="0" presId="urn:microsoft.com/office/officeart/2005/8/layout/cycle5"/>
    <dgm:cxn modelId="{81B7A498-5468-4E33-BAB9-CC648E64BAC8}" srcId="{D2722FF1-48A0-49DB-B2DC-E21E673EACCE}" destId="{6CD2555F-3E7F-4BA0-8220-75FDEC75F92F}" srcOrd="3" destOrd="0" parTransId="{608E2137-7B14-439A-A0EF-E83006942F74}" sibTransId="{6DBEFFF2-D529-4B05-A159-99738B5C5F65}"/>
    <dgm:cxn modelId="{9B74C9F4-0635-49D1-B519-5E835488D966}" type="presOf" srcId="{6DBEFFF2-D529-4B05-A159-99738B5C5F65}" destId="{6840E61B-86AE-4B48-A921-AC1BA405F594}" srcOrd="0" destOrd="0" presId="urn:microsoft.com/office/officeart/2005/8/layout/cycle5"/>
    <dgm:cxn modelId="{3BB82325-D925-47E5-9009-987DD780337B}" type="presOf" srcId="{EE774F72-BA88-439C-A13C-39C751D1C124}" destId="{9E187E7F-B985-448D-8F0B-E7EF249FFA4C}" srcOrd="0" destOrd="0" presId="urn:microsoft.com/office/officeart/2005/8/layout/cycle5"/>
    <dgm:cxn modelId="{7399F894-FE74-491E-A185-599FD3825784}" type="presOf" srcId="{9462617A-B9D9-4CA4-AA15-EA51B10D7BCF}" destId="{5A5432E5-509D-4DA5-B1D0-09F39EB2CEE1}" srcOrd="0" destOrd="0" presId="urn:microsoft.com/office/officeart/2005/8/layout/cycle5"/>
    <dgm:cxn modelId="{DA97055C-5912-4F2B-8AA0-1641189D1AF4}" type="presOf" srcId="{C70D9FBA-7ACD-4C86-AC7C-A2CAA418EB9F}" destId="{07D95765-6FA5-4906-A509-A9FCF9361A72}" srcOrd="0" destOrd="0" presId="urn:microsoft.com/office/officeart/2005/8/layout/cycle5"/>
    <dgm:cxn modelId="{0CD62B8A-75F7-41A5-B840-35B4529C47ED}" type="presOf" srcId="{6A7C8CEB-4E3D-48D7-BB74-816881BC0C80}" destId="{A7C67CDF-F50B-4EC9-AAA7-953B1CEA1DD2}" srcOrd="0" destOrd="0" presId="urn:microsoft.com/office/officeart/2005/8/layout/cycle5"/>
    <dgm:cxn modelId="{9900A398-B4FA-4241-827C-DF03FABDAA97}" type="presOf" srcId="{EB0586D3-C91A-4269-951C-690AC524AF6C}" destId="{455FC524-7D80-4063-A943-BCCD06704932}" srcOrd="0" destOrd="0" presId="urn:microsoft.com/office/officeart/2005/8/layout/cycle5"/>
    <dgm:cxn modelId="{D895257B-02E1-40FE-A314-255949F94507}" type="presOf" srcId="{F9C759FA-ADBA-4149-A873-AF64A9E293C8}" destId="{AE07E3DF-8232-4A10-94F9-594002D40690}" srcOrd="0" destOrd="0" presId="urn:microsoft.com/office/officeart/2005/8/layout/cycle5"/>
    <dgm:cxn modelId="{0E2947C4-7A12-46FB-84C5-7E69ED8CC9DF}" type="presOf" srcId="{2A593E1D-0F58-4361-80F3-9634B7EBD885}" destId="{1D6979F1-F6C6-477B-BE78-40413CD3CB9E}" srcOrd="0" destOrd="0" presId="urn:microsoft.com/office/officeart/2005/8/layout/cycle5"/>
    <dgm:cxn modelId="{0F24FF7A-AEAE-4181-8EAB-0A08DEB2389E}" type="presOf" srcId="{BE133CF0-DE7E-4845-A25D-1A5D77657FCA}" destId="{DFCC2386-2968-4BA9-A159-49E1FC647F77}" srcOrd="0" destOrd="0" presId="urn:microsoft.com/office/officeart/2005/8/layout/cycle5"/>
    <dgm:cxn modelId="{B247E393-7DFD-45C0-856B-6FEFBF2589ED}" type="presOf" srcId="{FB4C5E87-6B65-465E-BD87-B5E81B13FE05}" destId="{87192BBC-FBAF-4E22-8A13-85ABA78322D2}" srcOrd="0" destOrd="0" presId="urn:microsoft.com/office/officeart/2005/8/layout/cycle5"/>
    <dgm:cxn modelId="{ECB5EDD6-F1FA-4BC3-BE48-6BA7576D2F5A}" srcId="{D2722FF1-48A0-49DB-B2DC-E21E673EACCE}" destId="{F9C759FA-ADBA-4149-A873-AF64A9E293C8}" srcOrd="0" destOrd="0" parTransId="{7E3B7B0F-18EF-4469-A58C-10ACB001FC50}" sibTransId="{2A593E1D-0F58-4361-80F3-9634B7EBD885}"/>
    <dgm:cxn modelId="{23BBC78C-6CDC-4DDB-815E-0A1350B4C11E}" srcId="{D2722FF1-48A0-49DB-B2DC-E21E673EACCE}" destId="{15C3A356-713C-4FC4-BDE9-A49323C44399}" srcOrd="2" destOrd="0" parTransId="{ABB632FD-0524-4FC8-B006-71FCF1932354}" sibTransId="{9462617A-B9D9-4CA4-AA15-EA51B10D7BCF}"/>
    <dgm:cxn modelId="{BAB00D16-0CCA-443C-A0D8-BF64A01CD67D}" type="presParOf" srcId="{DA94FF68-74A9-487F-BB82-080A8266D82D}" destId="{AE07E3DF-8232-4A10-94F9-594002D40690}" srcOrd="0" destOrd="0" presId="urn:microsoft.com/office/officeart/2005/8/layout/cycle5"/>
    <dgm:cxn modelId="{3667219E-285D-4CD8-9599-36A6804CE3AB}" type="presParOf" srcId="{DA94FF68-74A9-487F-BB82-080A8266D82D}" destId="{861A44F7-4370-46E2-A9A1-B220326B1E18}" srcOrd="1" destOrd="0" presId="urn:microsoft.com/office/officeart/2005/8/layout/cycle5"/>
    <dgm:cxn modelId="{804DC25B-5917-4806-8841-EBCD2E118A83}" type="presParOf" srcId="{DA94FF68-74A9-487F-BB82-080A8266D82D}" destId="{1D6979F1-F6C6-477B-BE78-40413CD3CB9E}" srcOrd="2" destOrd="0" presId="urn:microsoft.com/office/officeart/2005/8/layout/cycle5"/>
    <dgm:cxn modelId="{E1FE8FF0-7160-4A60-BF7F-C26FAC7A4E42}" type="presParOf" srcId="{DA94FF68-74A9-487F-BB82-080A8266D82D}" destId="{21BB8EF9-3152-4254-BA42-6BC394B32E46}" srcOrd="3" destOrd="0" presId="urn:microsoft.com/office/officeart/2005/8/layout/cycle5"/>
    <dgm:cxn modelId="{D181D4AD-BD71-49DA-981C-FDBC02F2AB5F}" type="presParOf" srcId="{DA94FF68-74A9-487F-BB82-080A8266D82D}" destId="{1CBFB784-13A8-4C70-9392-5EBBCA8A17FD}" srcOrd="4" destOrd="0" presId="urn:microsoft.com/office/officeart/2005/8/layout/cycle5"/>
    <dgm:cxn modelId="{FF467667-5D08-44F3-B1D3-00480C3AE3FA}" type="presParOf" srcId="{DA94FF68-74A9-487F-BB82-080A8266D82D}" destId="{455FC524-7D80-4063-A943-BCCD06704932}" srcOrd="5" destOrd="0" presId="urn:microsoft.com/office/officeart/2005/8/layout/cycle5"/>
    <dgm:cxn modelId="{E9CF9CE9-2C08-4B47-8D7D-5BF6E91B4D24}" type="presParOf" srcId="{DA94FF68-74A9-487F-BB82-080A8266D82D}" destId="{A7CEB6F4-CC52-4AE5-AE1F-A82989BD93FE}" srcOrd="6" destOrd="0" presId="urn:microsoft.com/office/officeart/2005/8/layout/cycle5"/>
    <dgm:cxn modelId="{382037F1-BD29-4DDA-B121-1CEF16F9B6B7}" type="presParOf" srcId="{DA94FF68-74A9-487F-BB82-080A8266D82D}" destId="{292B9E70-543F-4D7F-9796-499DE6CDEBA0}" srcOrd="7" destOrd="0" presId="urn:microsoft.com/office/officeart/2005/8/layout/cycle5"/>
    <dgm:cxn modelId="{D88A8203-26D0-4BBA-BBDC-9086E1983CA7}" type="presParOf" srcId="{DA94FF68-74A9-487F-BB82-080A8266D82D}" destId="{5A5432E5-509D-4DA5-B1D0-09F39EB2CEE1}" srcOrd="8" destOrd="0" presId="urn:microsoft.com/office/officeart/2005/8/layout/cycle5"/>
    <dgm:cxn modelId="{8C6669E1-84C1-4F05-807D-69F8D68458B8}" type="presParOf" srcId="{DA94FF68-74A9-487F-BB82-080A8266D82D}" destId="{E3D2122E-6A52-49E1-8C5E-FC447C365B6C}" srcOrd="9" destOrd="0" presId="urn:microsoft.com/office/officeart/2005/8/layout/cycle5"/>
    <dgm:cxn modelId="{5BEF25B9-5767-4C2B-9B26-31D221A5F602}" type="presParOf" srcId="{DA94FF68-74A9-487F-BB82-080A8266D82D}" destId="{5A7587F6-58A1-431E-9953-F0ACC977ED35}" srcOrd="10" destOrd="0" presId="urn:microsoft.com/office/officeart/2005/8/layout/cycle5"/>
    <dgm:cxn modelId="{3DF7D801-51C3-4DBA-9B09-67803B4F1E67}" type="presParOf" srcId="{DA94FF68-74A9-487F-BB82-080A8266D82D}" destId="{6840E61B-86AE-4B48-A921-AC1BA405F594}" srcOrd="11" destOrd="0" presId="urn:microsoft.com/office/officeart/2005/8/layout/cycle5"/>
    <dgm:cxn modelId="{F40BABD4-8FB5-4BDE-8B8E-43ED5BD06B46}" type="presParOf" srcId="{DA94FF68-74A9-487F-BB82-080A8266D82D}" destId="{1B340103-ADED-49F5-9FD2-DCE6ACA035C7}" srcOrd="12" destOrd="0" presId="urn:microsoft.com/office/officeart/2005/8/layout/cycle5"/>
    <dgm:cxn modelId="{C6D6E1C8-6B2A-4816-BE8D-9D7EC66C6266}" type="presParOf" srcId="{DA94FF68-74A9-487F-BB82-080A8266D82D}" destId="{B5185D68-0A17-4AB1-8503-6E75407AF3B5}" srcOrd="13" destOrd="0" presId="urn:microsoft.com/office/officeart/2005/8/layout/cycle5"/>
    <dgm:cxn modelId="{9F54E8DD-7AE4-45EA-865D-87A31129562A}" type="presParOf" srcId="{DA94FF68-74A9-487F-BB82-080A8266D82D}" destId="{07D95765-6FA5-4906-A509-A9FCF9361A72}" srcOrd="14" destOrd="0" presId="urn:microsoft.com/office/officeart/2005/8/layout/cycle5"/>
    <dgm:cxn modelId="{6D8DF331-C577-4A7E-826E-2679F3C640FE}" type="presParOf" srcId="{DA94FF68-74A9-487F-BB82-080A8266D82D}" destId="{87192BBC-FBAF-4E22-8A13-85ABA78322D2}" srcOrd="15" destOrd="0" presId="urn:microsoft.com/office/officeart/2005/8/layout/cycle5"/>
    <dgm:cxn modelId="{10B86F3E-8282-45A9-8310-30C481408258}" type="presParOf" srcId="{DA94FF68-74A9-487F-BB82-080A8266D82D}" destId="{88770090-0973-4D0E-8EAC-26733465E305}" srcOrd="16" destOrd="0" presId="urn:microsoft.com/office/officeart/2005/8/layout/cycle5"/>
    <dgm:cxn modelId="{CF00656F-5313-4F86-80DB-8EA539374FCC}" type="presParOf" srcId="{DA94FF68-74A9-487F-BB82-080A8266D82D}" destId="{A7C67CDF-F50B-4EC9-AAA7-953B1CEA1DD2}" srcOrd="17" destOrd="0" presId="urn:microsoft.com/office/officeart/2005/8/layout/cycle5"/>
    <dgm:cxn modelId="{65CD4E19-D8C4-4DE3-A8B0-BBE01350FC88}" type="presParOf" srcId="{DA94FF68-74A9-487F-BB82-080A8266D82D}" destId="{254C75C2-EBAC-4C79-A912-DE5C88FAAA57}" srcOrd="18" destOrd="0" presId="urn:microsoft.com/office/officeart/2005/8/layout/cycle5"/>
    <dgm:cxn modelId="{AA7777C7-EAA9-4E40-98F4-46936CD0A45C}" type="presParOf" srcId="{DA94FF68-74A9-487F-BB82-080A8266D82D}" destId="{1719BBEB-658A-4152-81BA-E4E0C53CCC3C}" srcOrd="19" destOrd="0" presId="urn:microsoft.com/office/officeart/2005/8/layout/cycle5"/>
    <dgm:cxn modelId="{1A0FA8C7-3F00-4B2E-8C24-F8EE507228A7}" type="presParOf" srcId="{DA94FF68-74A9-487F-BB82-080A8266D82D}" destId="{9E187E7F-B985-448D-8F0B-E7EF249FFA4C}" srcOrd="20" destOrd="0" presId="urn:microsoft.com/office/officeart/2005/8/layout/cycle5"/>
    <dgm:cxn modelId="{2DFDE9F2-DA9F-4ABD-813A-6E619AC124DF}" type="presParOf" srcId="{DA94FF68-74A9-487F-BB82-080A8266D82D}" destId="{25C08B21-B8C5-4160-9A01-CABEFB9C996C}" srcOrd="21" destOrd="0" presId="urn:microsoft.com/office/officeart/2005/8/layout/cycle5"/>
    <dgm:cxn modelId="{818945C1-F1D2-4278-94E8-B1E6B52CDB76}" type="presParOf" srcId="{DA94FF68-74A9-487F-BB82-080A8266D82D}" destId="{47FB0D2E-FEAC-4038-BFBE-90843BF75BD8}" srcOrd="22" destOrd="0" presId="urn:microsoft.com/office/officeart/2005/8/layout/cycle5"/>
    <dgm:cxn modelId="{771F974F-DEFA-4D55-9206-16460A96DDB3}" type="presParOf" srcId="{DA94FF68-74A9-487F-BB82-080A8266D82D}" destId="{DFCC2386-2968-4BA9-A159-49E1FC647F77}"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7E3DF-8232-4A10-94F9-594002D40690}">
      <dsp:nvSpPr>
        <dsp:cNvPr id="0" name=""/>
        <dsp:cNvSpPr/>
      </dsp:nvSpPr>
      <dsp:spPr>
        <a:xfrm>
          <a:off x="3595647" y="-76654"/>
          <a:ext cx="1047749" cy="681037"/>
        </a:xfrm>
        <a:prstGeom prst="round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Deviant Act</a:t>
          </a:r>
          <a:endParaRPr lang="en-GB" sz="1400" b="1" kern="1200" dirty="0"/>
        </a:p>
      </dsp:txBody>
      <dsp:txXfrm>
        <a:off x="3628892" y="-43409"/>
        <a:ext cx="981259" cy="614547"/>
      </dsp:txXfrm>
    </dsp:sp>
    <dsp:sp modelId="{1D6979F1-F6C6-477B-BE78-40413CD3CB9E}">
      <dsp:nvSpPr>
        <dsp:cNvPr id="0" name=""/>
        <dsp:cNvSpPr/>
      </dsp:nvSpPr>
      <dsp:spPr>
        <a:xfrm>
          <a:off x="1752532" y="263864"/>
          <a:ext cx="4733980" cy="4733980"/>
        </a:xfrm>
        <a:custGeom>
          <a:avLst/>
          <a:gdLst/>
          <a:ahLst/>
          <a:cxnLst/>
          <a:rect l="0" t="0" r="0" b="0"/>
          <a:pathLst>
            <a:path>
              <a:moveTo>
                <a:pt x="2999353" y="86034"/>
              </a:moveTo>
              <a:arcTo wR="2366990" hR="2366990" stAng="17129718" swAng="489416"/>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1BB8EF9-3152-4254-BA42-6BC394B32E46}">
      <dsp:nvSpPr>
        <dsp:cNvPr id="0" name=""/>
        <dsp:cNvSpPr/>
      </dsp:nvSpPr>
      <dsp:spPr>
        <a:xfrm>
          <a:off x="5170512" y="457738"/>
          <a:ext cx="1245449" cy="998802"/>
        </a:xfrm>
        <a:prstGeom prst="roundRect">
          <a:avLst/>
        </a:prstGeom>
        <a:solidFill>
          <a:schemeClr val="accent5">
            <a:hueOff val="2730669"/>
            <a:satOff val="-5834"/>
            <a:lumOff val="-2437"/>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smtClean="0"/>
            <a:t>Social Reaction</a:t>
          </a:r>
          <a:endParaRPr lang="en-GB" sz="1400" b="1" kern="1200" dirty="0"/>
        </a:p>
      </dsp:txBody>
      <dsp:txXfrm>
        <a:off x="5219269" y="506495"/>
        <a:ext cx="1147935" cy="901288"/>
      </dsp:txXfrm>
    </dsp:sp>
    <dsp:sp modelId="{455FC524-7D80-4063-A943-BCCD06704932}">
      <dsp:nvSpPr>
        <dsp:cNvPr id="0" name=""/>
        <dsp:cNvSpPr/>
      </dsp:nvSpPr>
      <dsp:spPr>
        <a:xfrm>
          <a:off x="1752532" y="263864"/>
          <a:ext cx="4733980" cy="4733980"/>
        </a:xfrm>
        <a:custGeom>
          <a:avLst/>
          <a:gdLst/>
          <a:ahLst/>
          <a:cxnLst/>
          <a:rect l="0" t="0" r="0" b="0"/>
          <a:pathLst>
            <a:path>
              <a:moveTo>
                <a:pt x="4502430" y="1345942"/>
              </a:moveTo>
              <a:arcTo wR="2366990" hR="2366990" stAng="20066730" swAng="761161"/>
            </a:path>
          </a:pathLst>
        </a:custGeom>
        <a:noFill/>
        <a:ln w="6350" cap="flat" cmpd="sng" algn="in">
          <a:solidFill>
            <a:schemeClr val="accent5">
              <a:hueOff val="2730669"/>
              <a:satOff val="-5834"/>
              <a:lumOff val="-2437"/>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7CEB6F4-CC52-4AE5-AE1F-A82989BD93FE}">
      <dsp:nvSpPr>
        <dsp:cNvPr id="0" name=""/>
        <dsp:cNvSpPr/>
      </dsp:nvSpPr>
      <dsp:spPr>
        <a:xfrm>
          <a:off x="5872903" y="2273667"/>
          <a:ext cx="1227219" cy="714374"/>
        </a:xfrm>
        <a:prstGeom prst="roundRect">
          <a:avLst/>
        </a:prstGeom>
        <a:solidFill>
          <a:schemeClr val="accent5">
            <a:hueOff val="5461339"/>
            <a:satOff val="-11668"/>
            <a:lumOff val="-4874"/>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smtClean="0"/>
            <a:t>Negative Label</a:t>
          </a:r>
          <a:endParaRPr lang="en-GB" sz="1400" b="1" kern="1200" dirty="0"/>
        </a:p>
      </dsp:txBody>
      <dsp:txXfrm>
        <a:off x="5907776" y="2308540"/>
        <a:ext cx="1157473" cy="644628"/>
      </dsp:txXfrm>
    </dsp:sp>
    <dsp:sp modelId="{5A5432E5-509D-4DA5-B1D0-09F39EB2CEE1}">
      <dsp:nvSpPr>
        <dsp:cNvPr id="0" name=""/>
        <dsp:cNvSpPr/>
      </dsp:nvSpPr>
      <dsp:spPr>
        <a:xfrm>
          <a:off x="1752532" y="263864"/>
          <a:ext cx="4733980" cy="4733980"/>
        </a:xfrm>
        <a:custGeom>
          <a:avLst/>
          <a:gdLst/>
          <a:ahLst/>
          <a:cxnLst/>
          <a:rect l="0" t="0" r="0" b="0"/>
          <a:pathLst>
            <a:path>
              <a:moveTo>
                <a:pt x="4671323" y="2907997"/>
              </a:moveTo>
              <a:arcTo wR="2366990" hR="2366990" stAng="792750" swAng="825005"/>
            </a:path>
          </a:pathLst>
        </a:custGeom>
        <a:noFill/>
        <a:ln w="6350" cap="flat" cmpd="sng" algn="in">
          <a:solidFill>
            <a:schemeClr val="accent5">
              <a:hueOff val="5461339"/>
              <a:satOff val="-11668"/>
              <a:lumOff val="-4874"/>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3D2122E-6A52-49E1-8C5E-FC447C365B6C}">
      <dsp:nvSpPr>
        <dsp:cNvPr id="0" name=""/>
        <dsp:cNvSpPr/>
      </dsp:nvSpPr>
      <dsp:spPr>
        <a:xfrm>
          <a:off x="5110733" y="3867455"/>
          <a:ext cx="1365008" cy="874227"/>
        </a:xfrm>
        <a:prstGeom prst="roundRect">
          <a:avLst/>
        </a:prstGeom>
        <a:solidFill>
          <a:schemeClr val="accent5">
            <a:hueOff val="8192008"/>
            <a:satOff val="-17502"/>
            <a:lumOff val="-7311"/>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Degradation Ceremonies</a:t>
          </a:r>
          <a:endParaRPr lang="en-GB" sz="1400" b="1" kern="1200" dirty="0"/>
        </a:p>
      </dsp:txBody>
      <dsp:txXfrm>
        <a:off x="5153409" y="3910131"/>
        <a:ext cx="1279656" cy="788875"/>
      </dsp:txXfrm>
    </dsp:sp>
    <dsp:sp modelId="{6840E61B-86AE-4B48-A921-AC1BA405F594}">
      <dsp:nvSpPr>
        <dsp:cNvPr id="0" name=""/>
        <dsp:cNvSpPr/>
      </dsp:nvSpPr>
      <dsp:spPr>
        <a:xfrm>
          <a:off x="1752532" y="263864"/>
          <a:ext cx="4733980" cy="4733980"/>
        </a:xfrm>
        <a:custGeom>
          <a:avLst/>
          <a:gdLst/>
          <a:ahLst/>
          <a:cxnLst/>
          <a:rect l="0" t="0" r="0" b="0"/>
          <a:pathLst>
            <a:path>
              <a:moveTo>
                <a:pt x="3373147" y="4509485"/>
              </a:moveTo>
              <a:arcTo wR="2366990" hR="2366990" stAng="3890660" swAng="314947"/>
            </a:path>
          </a:pathLst>
        </a:custGeom>
        <a:noFill/>
        <a:ln w="6350" cap="flat" cmpd="sng" algn="in">
          <a:solidFill>
            <a:schemeClr val="accent5">
              <a:hueOff val="8192008"/>
              <a:satOff val="-17502"/>
              <a:lumOff val="-7311"/>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B340103-ADED-49F5-9FD2-DCE6ACA035C7}">
      <dsp:nvSpPr>
        <dsp:cNvPr id="0" name=""/>
        <dsp:cNvSpPr/>
      </dsp:nvSpPr>
      <dsp:spPr>
        <a:xfrm>
          <a:off x="3381812" y="4500366"/>
          <a:ext cx="1475420" cy="994954"/>
        </a:xfrm>
        <a:prstGeom prst="roundRect">
          <a:avLst/>
        </a:prstGeom>
        <a:solidFill>
          <a:schemeClr val="accent5">
            <a:hueOff val="10922677"/>
            <a:satOff val="-23335"/>
            <a:lumOff val="-9748"/>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solidFill>
                <a:schemeClr val="tx1">
                  <a:lumMod val="95000"/>
                  <a:lumOff val="5000"/>
                </a:schemeClr>
              </a:solidFill>
            </a:rPr>
            <a:t>Self-labelling</a:t>
          </a:r>
          <a:endParaRPr lang="en-GB" sz="1400" b="1" kern="1200" dirty="0">
            <a:solidFill>
              <a:schemeClr val="tx1">
                <a:lumMod val="95000"/>
                <a:lumOff val="5000"/>
              </a:schemeClr>
            </a:solidFill>
          </a:endParaRPr>
        </a:p>
      </dsp:txBody>
      <dsp:txXfrm>
        <a:off x="3430382" y="4548936"/>
        <a:ext cx="1378280" cy="897814"/>
      </dsp:txXfrm>
    </dsp:sp>
    <dsp:sp modelId="{07D95765-6FA5-4906-A509-A9FCF9361A72}">
      <dsp:nvSpPr>
        <dsp:cNvPr id="0" name=""/>
        <dsp:cNvSpPr/>
      </dsp:nvSpPr>
      <dsp:spPr>
        <a:xfrm>
          <a:off x="1752532" y="263864"/>
          <a:ext cx="4733980" cy="4733980"/>
        </a:xfrm>
        <a:custGeom>
          <a:avLst/>
          <a:gdLst/>
          <a:ahLst/>
          <a:cxnLst/>
          <a:rect l="0" t="0" r="0" b="0"/>
          <a:pathLst>
            <a:path>
              <a:moveTo>
                <a:pt x="1524214" y="4578860"/>
              </a:moveTo>
              <a:arcTo wR="2366990" hR="2366990" stAng="6651482" swAng="487588"/>
            </a:path>
          </a:pathLst>
        </a:custGeom>
        <a:noFill/>
        <a:ln w="6350" cap="flat" cmpd="sng" algn="in">
          <a:solidFill>
            <a:schemeClr val="accent5">
              <a:hueOff val="10922677"/>
              <a:satOff val="-23335"/>
              <a:lumOff val="-9748"/>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7192BBC-FBAF-4E22-8A13-85ABA78322D2}">
      <dsp:nvSpPr>
        <dsp:cNvPr id="0" name=""/>
        <dsp:cNvSpPr/>
      </dsp:nvSpPr>
      <dsp:spPr>
        <a:xfrm>
          <a:off x="1921933" y="3964050"/>
          <a:ext cx="1047749" cy="681037"/>
        </a:xfrm>
        <a:prstGeom prst="roundRect">
          <a:avLst/>
        </a:prstGeom>
        <a:solidFill>
          <a:schemeClr val="accent5">
            <a:hueOff val="13653346"/>
            <a:satOff val="-29169"/>
            <a:lumOff val="-1218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Deviant sub-culture</a:t>
          </a:r>
          <a:endParaRPr lang="en-GB" sz="1400" b="1" kern="1200" dirty="0"/>
        </a:p>
      </dsp:txBody>
      <dsp:txXfrm>
        <a:off x="1955178" y="3997295"/>
        <a:ext cx="981259" cy="614547"/>
      </dsp:txXfrm>
    </dsp:sp>
    <dsp:sp modelId="{A7C67CDF-F50B-4EC9-AAA7-953B1CEA1DD2}">
      <dsp:nvSpPr>
        <dsp:cNvPr id="0" name=""/>
        <dsp:cNvSpPr/>
      </dsp:nvSpPr>
      <dsp:spPr>
        <a:xfrm>
          <a:off x="1752532" y="263864"/>
          <a:ext cx="4733980" cy="4733980"/>
        </a:xfrm>
        <a:custGeom>
          <a:avLst/>
          <a:gdLst/>
          <a:ahLst/>
          <a:cxnLst/>
          <a:rect l="0" t="0" r="0" b="0"/>
          <a:pathLst>
            <a:path>
              <a:moveTo>
                <a:pt x="299247" y="3518979"/>
              </a:moveTo>
              <a:arcTo wR="2366990" hR="2366990" stAng="9052605" swAng="941676"/>
            </a:path>
          </a:pathLst>
        </a:custGeom>
        <a:noFill/>
        <a:ln w="6350" cap="flat" cmpd="sng" algn="in">
          <a:solidFill>
            <a:schemeClr val="accent5">
              <a:hueOff val="13653346"/>
              <a:satOff val="-29169"/>
              <a:lumOff val="-12185"/>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54C75C2-EBAC-4C79-A912-DE5C88FAAA57}">
      <dsp:nvSpPr>
        <dsp:cNvPr id="0" name=""/>
        <dsp:cNvSpPr/>
      </dsp:nvSpPr>
      <dsp:spPr>
        <a:xfrm>
          <a:off x="1027877" y="2290335"/>
          <a:ext cx="1449310" cy="681037"/>
        </a:xfrm>
        <a:prstGeom prst="roundRect">
          <a:avLst/>
        </a:prstGeom>
        <a:solidFill>
          <a:schemeClr val="accent5">
            <a:hueOff val="16384016"/>
            <a:satOff val="-35003"/>
            <a:lumOff val="-14622"/>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Deviance amplification</a:t>
          </a:r>
          <a:endParaRPr lang="en-GB" sz="1400" b="1" kern="1200" dirty="0"/>
        </a:p>
      </dsp:txBody>
      <dsp:txXfrm>
        <a:off x="1061122" y="2323580"/>
        <a:ext cx="1382820" cy="614547"/>
      </dsp:txXfrm>
    </dsp:sp>
    <dsp:sp modelId="{9E187E7F-B985-448D-8F0B-E7EF249FFA4C}">
      <dsp:nvSpPr>
        <dsp:cNvPr id="0" name=""/>
        <dsp:cNvSpPr/>
      </dsp:nvSpPr>
      <dsp:spPr>
        <a:xfrm>
          <a:off x="1752532" y="263864"/>
          <a:ext cx="4733980" cy="4733980"/>
        </a:xfrm>
        <a:custGeom>
          <a:avLst/>
          <a:gdLst/>
          <a:ahLst/>
          <a:cxnLst/>
          <a:rect l="0" t="0" r="0" b="0"/>
          <a:pathLst>
            <a:path>
              <a:moveTo>
                <a:pt x="60736" y="1834227"/>
              </a:moveTo>
              <a:arcTo wR="2366990" hR="2366990" stAng="11580456" swAng="862836"/>
            </a:path>
          </a:pathLst>
        </a:custGeom>
        <a:noFill/>
        <a:ln w="6350" cap="flat" cmpd="sng" algn="in">
          <a:solidFill>
            <a:schemeClr val="accent5">
              <a:hueOff val="16384016"/>
              <a:satOff val="-35003"/>
              <a:lumOff val="-14622"/>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5C08B21-B8C5-4160-9A01-CABEFB9C996C}">
      <dsp:nvSpPr>
        <dsp:cNvPr id="0" name=""/>
        <dsp:cNvSpPr/>
      </dsp:nvSpPr>
      <dsp:spPr>
        <a:xfrm>
          <a:off x="1725810" y="542094"/>
          <a:ext cx="1439996" cy="830089"/>
        </a:xfrm>
        <a:prstGeom prst="roundRect">
          <a:avLst/>
        </a:prstGeom>
        <a:solidFill>
          <a:schemeClr val="accent5">
            <a:hueOff val="19114684"/>
            <a:satOff val="-40837"/>
            <a:lumOff val="-1705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Secondary Deviance</a:t>
          </a:r>
          <a:endParaRPr lang="en-GB" sz="1400" b="1" kern="1200" dirty="0"/>
        </a:p>
      </dsp:txBody>
      <dsp:txXfrm>
        <a:off x="1766332" y="582616"/>
        <a:ext cx="1358952" cy="749045"/>
      </dsp:txXfrm>
    </dsp:sp>
    <dsp:sp modelId="{DFCC2386-2968-4BA9-A159-49E1FC647F77}">
      <dsp:nvSpPr>
        <dsp:cNvPr id="0" name=""/>
        <dsp:cNvSpPr/>
      </dsp:nvSpPr>
      <dsp:spPr>
        <a:xfrm>
          <a:off x="1752532" y="263864"/>
          <a:ext cx="4733980" cy="4733980"/>
        </a:xfrm>
        <a:custGeom>
          <a:avLst/>
          <a:gdLst/>
          <a:ahLst/>
          <a:cxnLst/>
          <a:rect l="0" t="0" r="0" b="0"/>
          <a:pathLst>
            <a:path>
              <a:moveTo>
                <a:pt x="1366111" y="222023"/>
              </a:moveTo>
              <a:arcTo wR="2366990" hR="2366990" stAng="14699125" swAng="550924"/>
            </a:path>
          </a:pathLst>
        </a:custGeom>
        <a:noFill/>
        <a:ln w="6350" cap="flat" cmpd="sng" algn="in">
          <a:solidFill>
            <a:schemeClr val="accent5">
              <a:hueOff val="19114684"/>
              <a:satOff val="-40837"/>
              <a:lumOff val="-17059"/>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9134DC1-1D38-49F9-879E-DD62F030E287}" type="datetimeFigureOut">
              <a:rPr lang="en-GB" smtClean="0"/>
              <a:t>21/11/2017</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420C2B-ABB5-48A3-81A9-F12BA3435517}" type="slidenum">
              <a:rPr lang="en-GB" smtClean="0"/>
              <a:t>‹#›</a:t>
            </a:fld>
            <a:endParaRPr lang="en-GB"/>
          </a:p>
        </p:txBody>
      </p:sp>
    </p:spTree>
    <p:extLst>
      <p:ext uri="{BB962C8B-B14F-4D97-AF65-F5344CB8AC3E}">
        <p14:creationId xmlns:p14="http://schemas.microsoft.com/office/powerpoint/2010/main" val="3168628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B7530A3D-3BED-4092-963B-014BBF1A2F51}" type="slidenum">
              <a:rPr lang="en-GB" altLang="en-US" smtClean="0"/>
              <a:pPr eaLnBrk="1" hangingPunct="1">
                <a:spcBef>
                  <a:spcPct val="0"/>
                </a:spcBef>
              </a:pPr>
              <a:t>16</a:t>
            </a:fld>
            <a:endParaRPr lang="en-GB" altLang="en-US" smtClean="0"/>
          </a:p>
        </p:txBody>
      </p:sp>
      <p:sp>
        <p:nvSpPr>
          <p:cNvPr id="69635" name="Rectangle 2"/>
          <p:cNvSpPr>
            <a:spLocks noGrp="1" noRot="1" noChangeAspect="1" noChangeArrowheads="1" noTextEdit="1"/>
          </p:cNvSpPr>
          <p:nvPr>
            <p:ph type="sldImg"/>
          </p:nvPr>
        </p:nvSpPr>
        <p:spPr>
          <a:xfrm>
            <a:off x="382588" y="685800"/>
            <a:ext cx="6096000" cy="3429000"/>
          </a:xfrm>
          <a:ln/>
        </p:spPr>
      </p:sp>
      <p:sp>
        <p:nvSpPr>
          <p:cNvPr id="6963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A754347-B976-4051-8A5E-0DCCF98110DA}" type="slidenum">
              <a:rPr lang="en-GB" altLang="en-US" smtClean="0"/>
              <a:pPr eaLnBrk="1" hangingPunct="1">
                <a:spcBef>
                  <a:spcPct val="0"/>
                </a:spcBef>
              </a:pPr>
              <a:t>17</a:t>
            </a:fld>
            <a:endParaRPr lang="en-GB" altLang="en-US" smtClean="0"/>
          </a:p>
        </p:txBody>
      </p:sp>
      <p:sp>
        <p:nvSpPr>
          <p:cNvPr id="70659" name="Rectangle 2"/>
          <p:cNvSpPr>
            <a:spLocks noGrp="1" noRot="1" noChangeAspect="1" noChangeArrowheads="1" noTextEdit="1"/>
          </p:cNvSpPr>
          <p:nvPr>
            <p:ph type="sldImg"/>
          </p:nvPr>
        </p:nvSpPr>
        <p:spPr>
          <a:xfrm>
            <a:off x="382588" y="685800"/>
            <a:ext cx="6096000" cy="3429000"/>
          </a:xfrm>
          <a:ln/>
        </p:spPr>
      </p:sp>
      <p:sp>
        <p:nvSpPr>
          <p:cNvPr id="7066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6B257391-F06A-456C-ADE7-79061F733EF2}" type="slidenum">
              <a:rPr lang="en-GB" altLang="en-US" smtClean="0"/>
              <a:pPr eaLnBrk="1" hangingPunct="1">
                <a:spcBef>
                  <a:spcPct val="0"/>
                </a:spcBef>
              </a:pPr>
              <a:t>18</a:t>
            </a:fld>
            <a:endParaRPr lang="en-GB" altLang="en-US" smtClean="0"/>
          </a:p>
        </p:txBody>
      </p:sp>
      <p:sp>
        <p:nvSpPr>
          <p:cNvPr id="71683" name="Rectangle 2"/>
          <p:cNvSpPr>
            <a:spLocks noGrp="1" noRot="1" noChangeAspect="1" noChangeArrowheads="1" noTextEdit="1"/>
          </p:cNvSpPr>
          <p:nvPr>
            <p:ph type="sldImg"/>
          </p:nvPr>
        </p:nvSpPr>
        <p:spPr>
          <a:xfrm>
            <a:off x="1144588" y="685800"/>
            <a:ext cx="4572000" cy="3429000"/>
          </a:xfrm>
          <a:ln/>
        </p:spPr>
      </p:sp>
      <p:sp>
        <p:nvSpPr>
          <p:cNvPr id="7168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28B3AE69-AC94-44F4-8A82-D3999A24F4CD}" type="slidenum">
              <a:rPr lang="en-GB" altLang="en-US" smtClean="0"/>
              <a:pPr eaLnBrk="1" hangingPunct="1">
                <a:spcBef>
                  <a:spcPct val="0"/>
                </a:spcBef>
              </a:pPr>
              <a:t>20</a:t>
            </a:fld>
            <a:endParaRPr lang="en-GB" altLang="en-US" smtClean="0"/>
          </a:p>
        </p:txBody>
      </p:sp>
      <p:sp>
        <p:nvSpPr>
          <p:cNvPr id="72707" name="Rectangle 2"/>
          <p:cNvSpPr>
            <a:spLocks noGrp="1" noRot="1" noChangeAspect="1" noChangeArrowheads="1" noTextEdit="1"/>
          </p:cNvSpPr>
          <p:nvPr>
            <p:ph type="sldImg"/>
          </p:nvPr>
        </p:nvSpPr>
        <p:spPr>
          <a:xfrm>
            <a:off x="382588" y="685800"/>
            <a:ext cx="6096000" cy="3429000"/>
          </a:xfrm>
          <a:ln/>
        </p:spPr>
      </p:sp>
      <p:sp>
        <p:nvSpPr>
          <p:cNvPr id="7270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0DD5C3E9-62F3-4258-94C9-924BB767A5EE}" type="slidenum">
              <a:rPr lang="en-GB" altLang="en-US" smtClean="0"/>
              <a:pPr eaLnBrk="1" hangingPunct="1">
                <a:spcBef>
                  <a:spcPct val="0"/>
                </a:spcBef>
              </a:pPr>
              <a:t>21</a:t>
            </a:fld>
            <a:endParaRPr lang="en-GB" altLang="en-US" smtClean="0"/>
          </a:p>
        </p:txBody>
      </p:sp>
      <p:sp>
        <p:nvSpPr>
          <p:cNvPr id="73731" name="Rectangle 2"/>
          <p:cNvSpPr>
            <a:spLocks noGrp="1" noRot="1" noChangeAspect="1" noChangeArrowheads="1" noTextEdit="1"/>
          </p:cNvSpPr>
          <p:nvPr>
            <p:ph type="sldImg"/>
          </p:nvPr>
        </p:nvSpPr>
        <p:spPr>
          <a:xfrm>
            <a:off x="382588" y="685800"/>
            <a:ext cx="6096000" cy="3429000"/>
          </a:xfrm>
          <a:ln/>
        </p:spPr>
      </p:sp>
      <p:sp>
        <p:nvSpPr>
          <p:cNvPr id="73732"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953C612-61BD-4C84-AADC-6C7B43BC2DF1}" type="slidenum">
              <a:rPr lang="en-GB" altLang="en-US" smtClean="0"/>
              <a:pPr eaLnBrk="1" hangingPunct="1">
                <a:spcBef>
                  <a:spcPct val="0"/>
                </a:spcBef>
              </a:pPr>
              <a:t>22</a:t>
            </a:fld>
            <a:endParaRPr lang="en-GB" altLang="en-US" smtClean="0"/>
          </a:p>
        </p:txBody>
      </p:sp>
      <p:sp>
        <p:nvSpPr>
          <p:cNvPr id="74755" name="Rectangle 2"/>
          <p:cNvSpPr>
            <a:spLocks noGrp="1" noRot="1" noChangeAspect="1" noChangeArrowheads="1" noTextEdit="1"/>
          </p:cNvSpPr>
          <p:nvPr>
            <p:ph type="sldImg"/>
          </p:nvPr>
        </p:nvSpPr>
        <p:spPr>
          <a:xfrm>
            <a:off x="382588" y="685800"/>
            <a:ext cx="6096000" cy="3429000"/>
          </a:xfrm>
          <a:ln/>
        </p:spPr>
      </p:sp>
      <p:sp>
        <p:nvSpPr>
          <p:cNvPr id="7475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C159FD5B-F9E7-4AD3-A2D7-B2EF2A1C3F4F}" type="slidenum">
              <a:rPr lang="en-GB" altLang="en-US" smtClean="0"/>
              <a:pPr eaLnBrk="1" hangingPunct="1">
                <a:spcBef>
                  <a:spcPct val="0"/>
                </a:spcBef>
              </a:pPr>
              <a:t>23</a:t>
            </a:fld>
            <a:endParaRPr lang="en-GB" altLang="en-US" smtClean="0"/>
          </a:p>
        </p:txBody>
      </p:sp>
      <p:sp>
        <p:nvSpPr>
          <p:cNvPr id="75779" name="Rectangle 2"/>
          <p:cNvSpPr>
            <a:spLocks noGrp="1" noRot="1" noChangeAspect="1" noChangeArrowheads="1" noTextEdit="1"/>
          </p:cNvSpPr>
          <p:nvPr>
            <p:ph type="sldImg"/>
          </p:nvPr>
        </p:nvSpPr>
        <p:spPr>
          <a:xfrm>
            <a:off x="382588" y="685800"/>
            <a:ext cx="6096000" cy="3429000"/>
          </a:xfrm>
          <a:ln/>
        </p:spPr>
      </p:sp>
      <p:sp>
        <p:nvSpPr>
          <p:cNvPr id="7578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89553073-EA44-467E-BF41-41694FAE9D84}" type="slidenum">
              <a:rPr lang="en-GB" altLang="en-US" smtClean="0"/>
              <a:pPr eaLnBrk="1" hangingPunct="1">
                <a:spcBef>
                  <a:spcPct val="0"/>
                </a:spcBef>
              </a:pPr>
              <a:t>24</a:t>
            </a:fld>
            <a:endParaRPr lang="en-GB" altLang="en-US" smtClean="0"/>
          </a:p>
        </p:txBody>
      </p:sp>
      <p:sp>
        <p:nvSpPr>
          <p:cNvPr id="76803" name="Rectangle 2"/>
          <p:cNvSpPr>
            <a:spLocks noGrp="1" noRot="1" noChangeAspect="1" noChangeArrowheads="1" noTextEdit="1"/>
          </p:cNvSpPr>
          <p:nvPr>
            <p:ph type="sldImg"/>
          </p:nvPr>
        </p:nvSpPr>
        <p:spPr>
          <a:xfrm>
            <a:off x="382588" y="685800"/>
            <a:ext cx="6096000" cy="3429000"/>
          </a:xfrm>
          <a:ln/>
        </p:spPr>
      </p:sp>
      <p:sp>
        <p:nvSpPr>
          <p:cNvPr id="7680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367CC157-FE35-4AAD-97EA-BB3C271D5F90}" type="slidenum">
              <a:rPr lang="en-GB" altLang="en-US" smtClean="0"/>
              <a:pPr eaLnBrk="1" hangingPunct="1">
                <a:spcBef>
                  <a:spcPct val="0"/>
                </a:spcBef>
              </a:pPr>
              <a:t>25</a:t>
            </a:fld>
            <a:endParaRPr lang="en-GB" altLang="en-US" smtClean="0"/>
          </a:p>
        </p:txBody>
      </p:sp>
      <p:sp>
        <p:nvSpPr>
          <p:cNvPr id="77827" name="Rectangle 2"/>
          <p:cNvSpPr>
            <a:spLocks noGrp="1" noRot="1" noChangeAspect="1" noChangeArrowheads="1" noTextEdit="1"/>
          </p:cNvSpPr>
          <p:nvPr>
            <p:ph type="sldImg"/>
          </p:nvPr>
        </p:nvSpPr>
        <p:spPr>
          <a:xfrm>
            <a:off x="382588" y="685800"/>
            <a:ext cx="6096000" cy="3429000"/>
          </a:xfrm>
          <a:ln/>
        </p:spPr>
      </p:sp>
      <p:sp>
        <p:nvSpPr>
          <p:cNvPr id="7782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651A1C0C-6D44-4FEF-8B66-D078B90C6D69}" type="slidenum">
              <a:rPr lang="en-GB" altLang="en-US" smtClean="0"/>
              <a:pPr eaLnBrk="1" hangingPunct="1">
                <a:spcBef>
                  <a:spcPct val="0"/>
                </a:spcBef>
              </a:pPr>
              <a:t>26</a:t>
            </a:fld>
            <a:endParaRPr lang="en-GB" altLang="en-US" smtClean="0"/>
          </a:p>
        </p:txBody>
      </p:sp>
      <p:sp>
        <p:nvSpPr>
          <p:cNvPr id="78851" name="Rectangle 2"/>
          <p:cNvSpPr>
            <a:spLocks noGrp="1" noRot="1" noChangeAspect="1" noChangeArrowheads="1" noTextEdit="1"/>
          </p:cNvSpPr>
          <p:nvPr>
            <p:ph type="sldImg"/>
          </p:nvPr>
        </p:nvSpPr>
        <p:spPr>
          <a:xfrm>
            <a:off x="382588" y="685800"/>
            <a:ext cx="6096000" cy="3429000"/>
          </a:xfrm>
          <a:ln/>
        </p:spPr>
      </p:sp>
      <p:sp>
        <p:nvSpPr>
          <p:cNvPr id="78852"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BD0B6DB7-BC30-4186-B7DB-E11D96E23526}" type="slidenum">
              <a:rPr lang="en-GB" altLang="en-US" smtClean="0"/>
              <a:pPr eaLnBrk="1" hangingPunct="1">
                <a:spcBef>
                  <a:spcPct val="0"/>
                </a:spcBef>
              </a:pPr>
              <a:t>27</a:t>
            </a:fld>
            <a:endParaRPr lang="en-GB" altLang="en-US" smtClean="0"/>
          </a:p>
        </p:txBody>
      </p:sp>
      <p:sp>
        <p:nvSpPr>
          <p:cNvPr id="79875" name="Rectangle 2"/>
          <p:cNvSpPr>
            <a:spLocks noGrp="1" noRot="1" noChangeAspect="1" noChangeArrowheads="1" noTextEdit="1"/>
          </p:cNvSpPr>
          <p:nvPr>
            <p:ph type="sldImg"/>
          </p:nvPr>
        </p:nvSpPr>
        <p:spPr>
          <a:xfrm>
            <a:off x="382588" y="685800"/>
            <a:ext cx="6096000" cy="3429000"/>
          </a:xfrm>
          <a:ln/>
        </p:spPr>
      </p:sp>
      <p:sp>
        <p:nvSpPr>
          <p:cNvPr id="7987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7ADB0BC7-B1F4-49E7-AB51-9288629CAE38}" type="slidenum">
              <a:rPr lang="en-GB" altLang="en-US" smtClean="0"/>
              <a:pPr eaLnBrk="1" hangingPunct="1">
                <a:spcBef>
                  <a:spcPct val="0"/>
                </a:spcBef>
              </a:pPr>
              <a:t>28</a:t>
            </a:fld>
            <a:endParaRPr lang="en-GB" altLang="en-US" smtClean="0"/>
          </a:p>
        </p:txBody>
      </p:sp>
      <p:sp>
        <p:nvSpPr>
          <p:cNvPr id="80899" name="Rectangle 2"/>
          <p:cNvSpPr>
            <a:spLocks noGrp="1" noRot="1" noChangeAspect="1" noChangeArrowheads="1" noTextEdit="1"/>
          </p:cNvSpPr>
          <p:nvPr>
            <p:ph type="sldImg"/>
          </p:nvPr>
        </p:nvSpPr>
        <p:spPr>
          <a:xfrm>
            <a:off x="382588" y="685800"/>
            <a:ext cx="6096000" cy="3429000"/>
          </a:xfrm>
          <a:ln/>
        </p:spPr>
      </p:sp>
      <p:sp>
        <p:nvSpPr>
          <p:cNvPr id="8090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F3FDCBD-744A-496F-9F61-751A017CF97F}" type="slidenum">
              <a:rPr lang="en-GB" altLang="en-US" smtClean="0"/>
              <a:pPr eaLnBrk="1" hangingPunct="1">
                <a:spcBef>
                  <a:spcPct val="0"/>
                </a:spcBef>
              </a:pPr>
              <a:t>29</a:t>
            </a:fld>
            <a:endParaRPr lang="en-GB" altLang="en-US" smtClean="0"/>
          </a:p>
        </p:txBody>
      </p:sp>
      <p:sp>
        <p:nvSpPr>
          <p:cNvPr id="81923" name="Rectangle 2"/>
          <p:cNvSpPr>
            <a:spLocks noGrp="1" noRot="1" noChangeAspect="1" noChangeArrowheads="1" noTextEdit="1"/>
          </p:cNvSpPr>
          <p:nvPr>
            <p:ph type="sldImg"/>
          </p:nvPr>
        </p:nvSpPr>
        <p:spPr>
          <a:xfrm>
            <a:off x="382588" y="685800"/>
            <a:ext cx="6096000" cy="3429000"/>
          </a:xfrm>
          <a:ln/>
        </p:spPr>
      </p:sp>
      <p:sp>
        <p:nvSpPr>
          <p:cNvPr id="8192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0E132F5-AE00-4775-84FC-E46A748BC435}" type="slidenum">
              <a:rPr lang="en-GB" altLang="en-US" smtClean="0"/>
              <a:pPr eaLnBrk="1" hangingPunct="1">
                <a:spcBef>
                  <a:spcPct val="0"/>
                </a:spcBef>
              </a:pPr>
              <a:t>30</a:t>
            </a:fld>
            <a:endParaRPr lang="en-GB" altLang="en-US" smtClean="0"/>
          </a:p>
        </p:txBody>
      </p:sp>
      <p:sp>
        <p:nvSpPr>
          <p:cNvPr id="82947" name="Rectangle 2"/>
          <p:cNvSpPr>
            <a:spLocks noGrp="1" noRot="1" noChangeAspect="1" noChangeArrowheads="1" noTextEdit="1"/>
          </p:cNvSpPr>
          <p:nvPr>
            <p:ph type="sldImg"/>
          </p:nvPr>
        </p:nvSpPr>
        <p:spPr>
          <a:xfrm>
            <a:off x="382588" y="685800"/>
            <a:ext cx="6096000" cy="3429000"/>
          </a:xfrm>
          <a:ln/>
        </p:spPr>
      </p:sp>
      <p:sp>
        <p:nvSpPr>
          <p:cNvPr id="8294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8A457E3-1B94-4C71-9D25-0D680BE43ABF}" type="slidenum">
              <a:rPr lang="en-GB" altLang="en-US" smtClean="0"/>
              <a:pPr eaLnBrk="1" hangingPunct="1">
                <a:spcBef>
                  <a:spcPct val="0"/>
                </a:spcBef>
              </a:pPr>
              <a:t>31</a:t>
            </a:fld>
            <a:endParaRPr lang="en-GB" altLang="en-US" smtClean="0"/>
          </a:p>
        </p:txBody>
      </p:sp>
      <p:sp>
        <p:nvSpPr>
          <p:cNvPr id="83971" name="Rectangle 2"/>
          <p:cNvSpPr>
            <a:spLocks noGrp="1" noRot="1" noChangeAspect="1" noChangeArrowheads="1" noTextEdit="1"/>
          </p:cNvSpPr>
          <p:nvPr>
            <p:ph type="sldImg"/>
          </p:nvPr>
        </p:nvSpPr>
        <p:spPr>
          <a:xfrm>
            <a:off x="382588" y="685800"/>
            <a:ext cx="6096000" cy="3429000"/>
          </a:xfrm>
          <a:ln/>
        </p:spPr>
      </p:sp>
      <p:sp>
        <p:nvSpPr>
          <p:cNvPr id="83972"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8C52B4D3-4B9A-47E1-88FE-C9AFC4037D75}" type="slidenum">
              <a:rPr lang="en-GB" altLang="en-US" smtClean="0"/>
              <a:pPr eaLnBrk="1" hangingPunct="1">
                <a:spcBef>
                  <a:spcPct val="0"/>
                </a:spcBef>
              </a:pPr>
              <a:t>32</a:t>
            </a:fld>
            <a:endParaRPr lang="en-GB" altLang="en-US" smtClean="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452EB49-5F40-4A74-9D6D-9A2CBFC097EB}" type="slidenum">
              <a:rPr lang="en-GB" altLang="en-US" smtClean="0"/>
              <a:pPr eaLnBrk="1" hangingPunct="1">
                <a:spcBef>
                  <a:spcPct val="0"/>
                </a:spcBef>
              </a:pPr>
              <a:t>34</a:t>
            </a:fld>
            <a:endParaRPr lang="en-GB" altLang="en-US" smtClean="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850D92E7-8220-4CE8-AD87-455F747D187F}" type="datetimeFigureOut">
              <a:rPr lang="en-GB" smtClean="0"/>
              <a:t>21/11/2017</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F6C18B42-2B8C-4FBF-AED4-174C5E415BD1}"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1893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228864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850D92E7-8220-4CE8-AD87-455F747D187F}" type="datetimeFigureOut">
              <a:rPr lang="en-GB" smtClean="0"/>
              <a:t>21/11/2017</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F6C18B42-2B8C-4FBF-AED4-174C5E415BD1}"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1493131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50D92E7-8220-4CE8-AD87-455F747D187F}"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4005178947"/>
      </p:ext>
    </p:extLst>
  </p:cSld>
  <p:clrMapOvr>
    <a:masterClrMapping/>
  </p:clrMapOvr>
  <p:extLst mod="1">
    <p:ext uri="{DCECCB84-F9BA-43D5-87BE-67443E8EF086}">
      <p15:sldGuideLst xmlns:p15="http://schemas.microsoft.com/office/powerpoint/2012/main" xmlns=""/>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50D92E7-8220-4CE8-AD87-455F747D187F}" type="datetimeFigureOut">
              <a:rPr lang="en-GB" smtClean="0"/>
              <a:t>21/11/2017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907629074"/>
      </p:ext>
    </p:extLst>
  </p:cSld>
  <p:clrMapOvr>
    <a:masterClrMapping/>
  </p:clrMapOvr>
  <p:extLst mod="1">
    <p:ext uri="{DCECCB84-F9BA-43D5-87BE-67443E8EF086}">
      <p15:sldGuideLst xmlns:p15="http://schemas.microsoft.com/office/powerpoint/2012/main" xmlns=""/>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50D92E7-8220-4CE8-AD87-455F747D187F}" type="datetimeFigureOut">
              <a:rPr lang="en-GB" smtClean="0"/>
              <a:t>21/11/2017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305865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0D92E7-8220-4CE8-AD87-455F747D187F}" type="datetimeFigureOut">
              <a:rPr lang="en-GB" smtClean="0"/>
              <a:t>21/11/2017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624557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850D92E7-8220-4CE8-AD87-455F747D187F}" type="datetimeFigureOut">
              <a:rPr lang="en-GB" smtClean="0"/>
              <a:t>21/11/2017</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F6C18B42-2B8C-4FBF-AED4-174C5E415BD1}"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25305597"/>
      </p:ext>
    </p:extLst>
  </p:cSld>
  <p:clrMapOvr>
    <a:masterClrMapping/>
  </p:clrMapOvr>
  <p:extLst mod="1">
    <p:ext uri="{DCECCB84-F9BA-43D5-87BE-67443E8EF086}">
      <p15:sldGuideLst xmlns:p15="http://schemas.microsoft.com/office/powerpoint/2012/main" xmlns="">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850D92E7-8220-4CE8-AD87-455F747D187F}" type="datetimeFigureOut">
              <a:rPr lang="en-GB" smtClean="0"/>
              <a:t>21/11/2017</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1657110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4222079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3609382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422400" y="304801"/>
            <a:ext cx="10058400" cy="1431925"/>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1422400" y="1981200"/>
            <a:ext cx="4927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553200" y="1981200"/>
            <a:ext cx="4927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1422400" y="4114800"/>
            <a:ext cx="10058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3"/>
          <p:cNvSpPr>
            <a:spLocks noGrp="1"/>
          </p:cNvSpPr>
          <p:nvPr>
            <p:ph type="dt" sz="half" idx="10"/>
          </p:nvPr>
        </p:nvSpPr>
        <p:spPr/>
        <p:txBody>
          <a:bodyPr/>
          <a:lstStyle>
            <a:lvl1pPr>
              <a:defRPr/>
            </a:lvl1pPr>
          </a:lstStyle>
          <a:p>
            <a:pPr>
              <a:defRPr/>
            </a:pPr>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AECCB886-55ED-4B5D-9145-4CDC1AFF8827}" type="slidenum">
              <a:rPr lang="en-GB"/>
              <a:pPr>
                <a:defRPr/>
              </a:pPr>
              <a:t>‹#›</a:t>
            </a:fld>
            <a:endParaRPr lang="en-GB"/>
          </a:p>
        </p:txBody>
      </p:sp>
    </p:spTree>
    <p:extLst>
      <p:ext uri="{BB962C8B-B14F-4D97-AF65-F5344CB8AC3E}">
        <p14:creationId xmlns:p14="http://schemas.microsoft.com/office/powerpoint/2010/main" val="2035484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50D92E7-8220-4CE8-AD87-455F747D187F}" type="datetimeFigureOut">
              <a:rPr lang="en-GB" smtClean="0"/>
              <a:t>21/11/2017</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F6C18B42-2B8C-4FBF-AED4-174C5E415BD1}"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546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Recap%2007-11-2017.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theguardian.com/profile/afuahirsch"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users.ox.ac.uk/~sfos0006/papers/esr2004.pdf" TargetMode="Externa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hyperlink" Target="http://journals.sagepub.com/doi/abs/10.1177/0001699307080926" TargetMode="External"/><Relationship Id="rId1" Type="http://schemas.openxmlformats.org/officeDocument/2006/relationships/slideLayout" Target="../slideLayouts/slideLayout2.xml"/><Relationship Id="rId6" Type="http://schemas.openxmlformats.org/officeDocument/2006/relationships/hyperlink" Target="http://learning.gov.wales/resources/improvementareas/poverty/?lang=en" TargetMode="External"/><Relationship Id="rId5" Type="http://schemas.openxmlformats.org/officeDocument/2006/relationships/image" Target="../media/image6.png"/><Relationship Id="rId4" Type="http://schemas.openxmlformats.org/officeDocument/2006/relationships/hyperlink" Target="http://gov.wales/topics/educationandskills/schoolshome/foodanddrink/freeschoolmeals/?lang=en"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ons.gov.uk/methodology/classificationsandstandards/otherclassifications/thenationalstatisticssocioeconomicclassificationnssecrebasedonsoc2010#classes-and-collapses" TargetMode="External"/><Relationship Id="rId1" Type="http://schemas.openxmlformats.org/officeDocument/2006/relationships/slideLayout" Target="../slideLayouts/slideLayout2.xml"/><Relationship Id="rId4" Type="http://schemas.openxmlformats.org/officeDocument/2006/relationships/hyperlink" Target="https://www.ucl.ac.uk/celsius/online-training/socio/se040100"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jstor.org/stable/41035374?seq=1#page_scan_tab_contents" TargetMode="External"/><Relationship Id="rId1" Type="http://schemas.openxmlformats.org/officeDocument/2006/relationships/slideLayout" Target="../slideLayouts/slideLayout2.xml"/><Relationship Id="rId4" Type="http://schemas.openxmlformats.org/officeDocument/2006/relationships/hyperlink" Target="http://www.nrs.co.uk/nrs-print/lifestyle-and-classification-data/social-grad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k.sagepub.com/books/individualization/n14.x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jrf.org.uk/sites/default/files/jrf/migrated/files/Attitudes_towards_poverty_full.pdf"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Negative%20press.pptx"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hyperlink" Target="http://gov.wales/topics/educationandskills/schoolshome/foodanddrink/freeschoolmeals/?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r>
              <a:rPr lang="en-GB" altLang="en-US" sz="4400" dirty="0" smtClean="0"/>
              <a:t>SJEQ7003</a:t>
            </a:r>
            <a:br>
              <a:rPr lang="en-GB" altLang="en-US" sz="4400" dirty="0" smtClean="0"/>
            </a:br>
            <a:r>
              <a:rPr lang="en-GB" altLang="en-US" sz="4400" dirty="0" smtClean="0"/>
              <a:t>Equality and Diversity: Power and Social (Re)production of Inequality</a:t>
            </a:r>
            <a:endParaRPr lang="en-GB" altLang="en-US" sz="4400" dirty="0"/>
          </a:p>
        </p:txBody>
      </p:sp>
      <p:sp>
        <p:nvSpPr>
          <p:cNvPr id="5123" name="Rectangle 3"/>
          <p:cNvSpPr>
            <a:spLocks noGrp="1" noChangeArrowheads="1"/>
          </p:cNvSpPr>
          <p:nvPr>
            <p:ph type="subTitle" idx="1"/>
          </p:nvPr>
        </p:nvSpPr>
        <p:spPr>
          <a:xfrm>
            <a:off x="1693856" y="5979196"/>
            <a:ext cx="9087752" cy="742279"/>
          </a:xfrm>
        </p:spPr>
        <p:txBody>
          <a:bodyPr>
            <a:normAutofit/>
          </a:bodyPr>
          <a:lstStyle/>
          <a:p>
            <a:r>
              <a:rPr lang="en-GB" altLang="en-US" dirty="0" smtClean="0"/>
              <a:t>Dr Caroline Lohmann-Hancock &amp; Ken Dicks</a:t>
            </a:r>
          </a:p>
        </p:txBody>
      </p:sp>
      <p:sp>
        <p:nvSpPr>
          <p:cNvPr id="2" name="TextBox 1"/>
          <p:cNvSpPr txBox="1"/>
          <p:nvPr/>
        </p:nvSpPr>
        <p:spPr>
          <a:xfrm>
            <a:off x="3544866" y="4885151"/>
            <a:ext cx="5549030" cy="461665"/>
          </a:xfrm>
          <a:prstGeom prst="rect">
            <a:avLst/>
          </a:prstGeom>
          <a:noFill/>
        </p:spPr>
        <p:txBody>
          <a:bodyPr wrap="square" rtlCol="0">
            <a:spAutoFit/>
          </a:bodyPr>
          <a:lstStyle/>
          <a:p>
            <a:pPr algn="ctr"/>
            <a:r>
              <a:rPr lang="en-GB" sz="2400" b="1" dirty="0" smtClean="0"/>
              <a:t>CLASS &amp; SOCIAL MOBILITY</a:t>
            </a:r>
            <a:endParaRPr lang="en-GB" sz="2400" b="1" dirty="0"/>
          </a:p>
        </p:txBody>
      </p:sp>
    </p:spTree>
    <p:extLst>
      <p:ext uri="{BB962C8B-B14F-4D97-AF65-F5344CB8AC3E}">
        <p14:creationId xmlns:p14="http://schemas.microsoft.com/office/powerpoint/2010/main" val="21805620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smtClean="0"/>
              <a:t>Session Recap</a:t>
            </a:r>
          </a:p>
        </p:txBody>
      </p:sp>
      <p:sp>
        <p:nvSpPr>
          <p:cNvPr id="6147" name="Rectangle 3"/>
          <p:cNvSpPr>
            <a:spLocks noGrp="1" noChangeArrowheads="1"/>
          </p:cNvSpPr>
          <p:nvPr>
            <p:ph idx="1"/>
          </p:nvPr>
        </p:nvSpPr>
        <p:spPr>
          <a:xfrm>
            <a:off x="1251678" y="2286001"/>
            <a:ext cx="5360137" cy="539261"/>
          </a:xfrm>
        </p:spPr>
        <p:txBody>
          <a:bodyPr/>
          <a:lstStyle/>
          <a:p>
            <a:pPr eaLnBrk="1" hangingPunct="1"/>
            <a:r>
              <a:rPr lang="en-GB" altLang="en-US" sz="2400" dirty="0" smtClean="0"/>
              <a:t>What did we cover in the last session?</a:t>
            </a:r>
          </a:p>
          <a:p>
            <a:pPr eaLnBrk="1" hangingPunct="1"/>
            <a:endParaRPr lang="en-GB" altLang="en-US" dirty="0" smtClean="0"/>
          </a:p>
        </p:txBody>
      </p:sp>
      <p:pic>
        <p:nvPicPr>
          <p:cNvPr id="2" name="Picture 1">
            <a:hlinkClick r:id="rId2" action="ppaction://hlinkfile"/>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58354" y="2203939"/>
            <a:ext cx="668215" cy="668215"/>
          </a:xfrm>
          <a:prstGeom prst="rect">
            <a:avLst/>
          </a:prstGeom>
        </p:spPr>
      </p:pic>
    </p:spTree>
    <p:extLst>
      <p:ext uri="{BB962C8B-B14F-4D97-AF65-F5344CB8AC3E}">
        <p14:creationId xmlns:p14="http://schemas.microsoft.com/office/powerpoint/2010/main" val="408542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1189048" y="2787043"/>
            <a:ext cx="10178322" cy="920662"/>
          </a:xfrm>
        </p:spPr>
        <p:txBody>
          <a:bodyPr>
            <a:noAutofit/>
          </a:bodyPr>
          <a:lstStyle/>
          <a:p>
            <a:pPr eaLnBrk="1" hangingPunct="1"/>
            <a:r>
              <a:rPr lang="en-GB" altLang="en-US" sz="3600" dirty="0" smtClean="0"/>
              <a:t>An investigation into class patterns which may impact upon social mobility, future aspirations and equality</a:t>
            </a:r>
          </a:p>
          <a:p>
            <a:pPr eaLnBrk="1" hangingPunct="1"/>
            <a:endParaRPr lang="en-GB" altLang="en-US" sz="3600" dirty="0" smtClean="0"/>
          </a:p>
          <a:p>
            <a:pPr eaLnBrk="1" hangingPunct="1"/>
            <a:endParaRPr lang="en-GB" altLang="en-US" sz="3600" dirty="0" smtClean="0"/>
          </a:p>
        </p:txBody>
      </p:sp>
      <p:sp>
        <p:nvSpPr>
          <p:cNvPr id="2" name="TextBox 1"/>
          <p:cNvSpPr txBox="1"/>
          <p:nvPr/>
        </p:nvSpPr>
        <p:spPr>
          <a:xfrm>
            <a:off x="1315233" y="513567"/>
            <a:ext cx="9945666" cy="646331"/>
          </a:xfrm>
          <a:prstGeom prst="rect">
            <a:avLst/>
          </a:prstGeom>
          <a:noFill/>
        </p:spPr>
        <p:txBody>
          <a:bodyPr wrap="square" rtlCol="0">
            <a:spAutoFit/>
          </a:bodyPr>
          <a:lstStyle/>
          <a:p>
            <a:pPr algn="ctr"/>
            <a:r>
              <a:rPr lang="en-GB" sz="3600" b="1" dirty="0" smtClean="0"/>
              <a:t>What we will cover in this ‘theme’.</a:t>
            </a:r>
            <a:endParaRPr lang="en-GB"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51678" y="382385"/>
            <a:ext cx="10178322" cy="820114"/>
          </a:xfrm>
        </p:spPr>
        <p:txBody>
          <a:bodyPr/>
          <a:lstStyle/>
          <a:p>
            <a:pPr eaLnBrk="1" hangingPunct="1"/>
            <a:r>
              <a:rPr lang="en-GB" altLang="en-US" dirty="0" smtClean="0"/>
              <a:t>Debating Inequality</a:t>
            </a:r>
          </a:p>
        </p:txBody>
      </p:sp>
      <p:sp>
        <p:nvSpPr>
          <p:cNvPr id="2" name="TextBox 1"/>
          <p:cNvSpPr txBox="1"/>
          <p:nvPr/>
        </p:nvSpPr>
        <p:spPr>
          <a:xfrm>
            <a:off x="1120462" y="1403797"/>
            <a:ext cx="10470524" cy="2246769"/>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t>Historically, inequality has been linked to the concept of social stratification</a:t>
            </a:r>
          </a:p>
          <a:p>
            <a:pPr marL="342900" indent="-342900">
              <a:buFont typeface="Arial" panose="020B0604020202020204" pitchFamily="34" charset="0"/>
              <a:buChar char="•"/>
            </a:pPr>
            <a:r>
              <a:rPr lang="en-GB" sz="2800" dirty="0" smtClean="0"/>
              <a:t>In these models inequality is seen as a ‘natural’ part of society</a:t>
            </a:r>
          </a:p>
          <a:p>
            <a:pPr marL="342900" indent="-342900">
              <a:buFont typeface="Arial" panose="020B0604020202020204" pitchFamily="34" charset="0"/>
              <a:buChar char="•"/>
            </a:pPr>
            <a:r>
              <a:rPr lang="en-GB" sz="2800" dirty="0" smtClean="0"/>
              <a:t>Therefore if inequalities and ‘natural’ and inevitable then nothing can or should be done about them</a:t>
            </a:r>
          </a:p>
        </p:txBody>
      </p:sp>
      <p:sp>
        <p:nvSpPr>
          <p:cNvPr id="4" name="TextBox 3"/>
          <p:cNvSpPr txBox="1"/>
          <p:nvPr/>
        </p:nvSpPr>
        <p:spPr>
          <a:xfrm>
            <a:off x="2673689" y="3770334"/>
            <a:ext cx="5380546" cy="523220"/>
          </a:xfrm>
          <a:prstGeom prst="rect">
            <a:avLst/>
          </a:prstGeom>
          <a:noFill/>
        </p:spPr>
        <p:txBody>
          <a:bodyPr wrap="square" rtlCol="0">
            <a:spAutoFit/>
          </a:bodyPr>
          <a:lstStyle/>
          <a:p>
            <a:r>
              <a:rPr lang="en-GB" sz="2800" b="1" dirty="0" smtClean="0"/>
              <a:t>Examples include;</a:t>
            </a:r>
            <a:endParaRPr lang="en-GB" sz="2800" b="1" dirty="0"/>
          </a:p>
        </p:txBody>
      </p:sp>
      <p:sp>
        <p:nvSpPr>
          <p:cNvPr id="5" name="TextBox 4"/>
          <p:cNvSpPr txBox="1"/>
          <p:nvPr/>
        </p:nvSpPr>
        <p:spPr>
          <a:xfrm>
            <a:off x="2793304" y="4512594"/>
            <a:ext cx="713983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feudal system in medieval Europe (King, Lords, Knights &amp; Serfs)</a:t>
            </a:r>
            <a:endParaRPr lang="en-GB" sz="2400" dirty="0"/>
          </a:p>
        </p:txBody>
      </p:sp>
      <p:sp>
        <p:nvSpPr>
          <p:cNvPr id="8" name="TextBox 7"/>
          <p:cNvSpPr txBox="1"/>
          <p:nvPr/>
        </p:nvSpPr>
        <p:spPr>
          <a:xfrm>
            <a:off x="2793304" y="5429080"/>
            <a:ext cx="7141924"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Indian </a:t>
            </a:r>
            <a:r>
              <a:rPr lang="en-GB" sz="2400" dirty="0"/>
              <a:t>caste </a:t>
            </a:r>
            <a:r>
              <a:rPr lang="en-GB" sz="2400" dirty="0" smtClean="0"/>
              <a:t>system (Brahmins - teachers, Kshatriyas - warriors, </a:t>
            </a:r>
            <a:r>
              <a:rPr lang="en-GB" sz="2400" dirty="0" err="1" smtClean="0"/>
              <a:t>Vaishyas</a:t>
            </a:r>
            <a:r>
              <a:rPr lang="en-GB" sz="2400" dirty="0" smtClean="0"/>
              <a:t> - traders </a:t>
            </a:r>
            <a:r>
              <a:rPr lang="en-GB" sz="2400" dirty="0"/>
              <a:t>and the </a:t>
            </a:r>
            <a:r>
              <a:rPr lang="en-GB" sz="2400" dirty="0" smtClean="0"/>
              <a:t>Shudras – manual workers)</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51678" y="382385"/>
            <a:ext cx="10178322" cy="820114"/>
          </a:xfrm>
        </p:spPr>
        <p:txBody>
          <a:bodyPr/>
          <a:lstStyle/>
          <a:p>
            <a:pPr eaLnBrk="1" hangingPunct="1"/>
            <a:r>
              <a:rPr lang="en-GB" altLang="en-US" dirty="0" smtClean="0"/>
              <a:t>Debating Inequality</a:t>
            </a:r>
          </a:p>
        </p:txBody>
      </p:sp>
      <p:sp>
        <p:nvSpPr>
          <p:cNvPr id="9219" name="Rectangle 3"/>
          <p:cNvSpPr>
            <a:spLocks noGrp="1" noChangeArrowheads="1"/>
          </p:cNvSpPr>
          <p:nvPr>
            <p:ph idx="1"/>
          </p:nvPr>
        </p:nvSpPr>
        <p:spPr>
          <a:xfrm>
            <a:off x="1107583" y="4894722"/>
            <a:ext cx="10872592" cy="913711"/>
          </a:xfrm>
        </p:spPr>
        <p:txBody>
          <a:bodyPr rtlCol="0">
            <a:noAutofit/>
          </a:bodyPr>
          <a:lstStyle/>
          <a:p>
            <a:pPr marL="182880" indent="-274320">
              <a:defRPr/>
            </a:pPr>
            <a:r>
              <a:rPr lang="en-GB" sz="2400" dirty="0" smtClean="0">
                <a:solidFill>
                  <a:schemeClr val="tx1"/>
                </a:solidFill>
              </a:rPr>
              <a:t>Marx  (1818 -1883) considered that inequality was linked to the class struggle – landless versus the landowner or owner of the means of production</a:t>
            </a:r>
          </a:p>
          <a:p>
            <a:pPr lvl="2" eaLnBrk="1" fontAlgn="auto" hangingPunct="1">
              <a:spcAft>
                <a:spcPts val="0"/>
              </a:spcAft>
              <a:defRPr/>
            </a:pPr>
            <a:endParaRPr lang="en-GB" sz="2400" dirty="0" smtClean="0">
              <a:solidFill>
                <a:schemeClr val="tx1"/>
              </a:solidFill>
            </a:endParaRPr>
          </a:p>
          <a:p>
            <a:pPr marL="640080" lvl="1" indent="-274320" eaLnBrk="1" fontAlgn="auto" hangingPunct="1">
              <a:spcAft>
                <a:spcPts val="0"/>
              </a:spcAft>
              <a:defRPr/>
            </a:pPr>
            <a:endParaRPr lang="en-GB" sz="2400" dirty="0" smtClean="0">
              <a:solidFill>
                <a:schemeClr val="tx1"/>
              </a:solidFill>
            </a:endParaRPr>
          </a:p>
        </p:txBody>
      </p:sp>
      <p:sp>
        <p:nvSpPr>
          <p:cNvPr id="3" name="TextBox 2"/>
          <p:cNvSpPr txBox="1"/>
          <p:nvPr/>
        </p:nvSpPr>
        <p:spPr>
          <a:xfrm>
            <a:off x="1107583" y="1262130"/>
            <a:ext cx="10122794" cy="1200329"/>
          </a:xfrm>
          <a:prstGeom prst="rect">
            <a:avLst/>
          </a:prstGeom>
          <a:noFill/>
        </p:spPr>
        <p:txBody>
          <a:bodyPr wrap="square" rtlCol="0">
            <a:spAutoFit/>
          </a:bodyPr>
          <a:lstStyle/>
          <a:p>
            <a:pPr marL="457200" indent="-457200">
              <a:buFont typeface="Arial" panose="020B0604020202020204" pitchFamily="34" charset="0"/>
              <a:buChar char="•"/>
            </a:pPr>
            <a:r>
              <a:rPr lang="en-GB" sz="2400" dirty="0" smtClean="0"/>
              <a:t>Such systems do not support the concept of equality</a:t>
            </a:r>
          </a:p>
          <a:p>
            <a:pPr marL="457200" indent="-457200">
              <a:buFont typeface="Arial" panose="020B0604020202020204" pitchFamily="34" charset="0"/>
              <a:buChar char="•"/>
            </a:pPr>
            <a:r>
              <a:rPr lang="en-GB" sz="2400" dirty="0" smtClean="0"/>
              <a:t>However, philosophers and theorists have developed  theories of equality, for example;</a:t>
            </a:r>
            <a:endParaRPr lang="en-GB" sz="2400" dirty="0"/>
          </a:p>
        </p:txBody>
      </p:sp>
      <p:sp>
        <p:nvSpPr>
          <p:cNvPr id="4" name="TextBox 3"/>
          <p:cNvSpPr txBox="1"/>
          <p:nvPr/>
        </p:nvSpPr>
        <p:spPr>
          <a:xfrm>
            <a:off x="1107583" y="2756079"/>
            <a:ext cx="10586434"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John Locke (1632-1704</a:t>
            </a:r>
            <a:r>
              <a:rPr lang="en-GB" sz="2400" dirty="0" smtClean="0"/>
              <a:t>) suggested that man had ‘natural rights’ to life, liberty and property and that these are best protected by the state</a:t>
            </a:r>
            <a:endParaRPr lang="en-GB" sz="2400" dirty="0"/>
          </a:p>
        </p:txBody>
      </p:sp>
      <p:sp>
        <p:nvSpPr>
          <p:cNvPr id="7" name="TextBox 6"/>
          <p:cNvSpPr txBox="1"/>
          <p:nvPr/>
        </p:nvSpPr>
        <p:spPr>
          <a:xfrm>
            <a:off x="1109671" y="3847929"/>
            <a:ext cx="10586434"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smtClean="0"/>
              <a:t>Jean-</a:t>
            </a:r>
            <a:r>
              <a:rPr lang="en-GB" sz="2400" dirty="0" err="1" smtClean="0"/>
              <a:t>Jaques</a:t>
            </a:r>
            <a:r>
              <a:rPr lang="en-GB" sz="2400" dirty="0" smtClean="0"/>
              <a:t> Rousseau(1712-1778) suggested that man is born free but is everywhere in chains – he saw democracy as a way of ensuring equality</a:t>
            </a:r>
            <a:endParaRPr lang="en-GB" sz="2400" dirty="0"/>
          </a:p>
        </p:txBody>
      </p:sp>
    </p:spTree>
    <p:extLst>
      <p:ext uri="{BB962C8B-B14F-4D97-AF65-F5344CB8AC3E}">
        <p14:creationId xmlns:p14="http://schemas.microsoft.com/office/powerpoint/2010/main" val="50198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P spid="3" grpId="0"/>
      <p:bldP spid="4"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51678" y="382385"/>
            <a:ext cx="10178322" cy="820114"/>
          </a:xfrm>
        </p:spPr>
        <p:txBody>
          <a:bodyPr/>
          <a:lstStyle/>
          <a:p>
            <a:pPr eaLnBrk="1" hangingPunct="1"/>
            <a:r>
              <a:rPr lang="en-GB" altLang="en-US" dirty="0" smtClean="0"/>
              <a:t>Debating Inequality</a:t>
            </a:r>
          </a:p>
        </p:txBody>
      </p:sp>
      <p:sp>
        <p:nvSpPr>
          <p:cNvPr id="9219" name="Rectangle 3"/>
          <p:cNvSpPr>
            <a:spLocks noGrp="1" noChangeArrowheads="1"/>
          </p:cNvSpPr>
          <p:nvPr>
            <p:ph idx="1"/>
          </p:nvPr>
        </p:nvSpPr>
        <p:spPr>
          <a:xfrm>
            <a:off x="977031" y="1410401"/>
            <a:ext cx="10045873" cy="1032174"/>
          </a:xfrm>
        </p:spPr>
        <p:txBody>
          <a:bodyPr rtlCol="0">
            <a:noAutofit/>
          </a:bodyPr>
          <a:lstStyle/>
          <a:p>
            <a:pPr indent="-274320" eaLnBrk="1" fontAlgn="auto" hangingPunct="1">
              <a:spcAft>
                <a:spcPts val="0"/>
              </a:spcAft>
              <a:defRPr/>
            </a:pPr>
            <a:r>
              <a:rPr lang="en-GB" sz="2400" dirty="0" err="1" smtClean="0">
                <a:solidFill>
                  <a:schemeClr val="tx1"/>
                </a:solidFill>
              </a:rPr>
              <a:t>Afua</a:t>
            </a:r>
            <a:r>
              <a:rPr lang="en-GB" sz="2400" dirty="0" smtClean="0">
                <a:solidFill>
                  <a:schemeClr val="tx1"/>
                </a:solidFill>
              </a:rPr>
              <a:t> Hirsch (1981 - Present) suggests that even today concepts of equality are underpinned by the above theories</a:t>
            </a:r>
          </a:p>
          <a:p>
            <a:pPr marL="640080" lvl="1" indent="-274320" eaLnBrk="1" fontAlgn="auto" hangingPunct="1">
              <a:spcAft>
                <a:spcPts val="0"/>
              </a:spcAft>
              <a:defRPr/>
            </a:pPr>
            <a:endParaRPr lang="en-GB" sz="2400" dirty="0" smtClean="0">
              <a:solidFill>
                <a:schemeClr val="tx1"/>
              </a:solidFill>
            </a:endParaRPr>
          </a:p>
        </p:txBody>
      </p:sp>
      <p:sp>
        <p:nvSpPr>
          <p:cNvPr id="2" name="TextBox 1"/>
          <p:cNvSpPr txBox="1"/>
          <p:nvPr/>
        </p:nvSpPr>
        <p:spPr>
          <a:xfrm>
            <a:off x="1089765" y="2642992"/>
            <a:ext cx="9144000" cy="461665"/>
          </a:xfrm>
          <a:prstGeom prst="rect">
            <a:avLst/>
          </a:prstGeom>
          <a:noFill/>
        </p:spPr>
        <p:txBody>
          <a:bodyPr wrap="square" rtlCol="0">
            <a:spAutoFit/>
          </a:bodyPr>
          <a:lstStyle/>
          <a:p>
            <a:pPr marL="251460" indent="-342900">
              <a:buFont typeface="Arial" panose="020B0604020202020204" pitchFamily="34" charset="0"/>
              <a:buChar char="•"/>
              <a:defRPr/>
            </a:pPr>
            <a:r>
              <a:rPr lang="en-GB" sz="2400" dirty="0" smtClean="0"/>
              <a:t>It has been argued that the </a:t>
            </a:r>
            <a:r>
              <a:rPr lang="en-GB" sz="2400" dirty="0"/>
              <a:t>1970s saw an erosion of the ‘status order’ </a:t>
            </a:r>
          </a:p>
        </p:txBody>
      </p:sp>
      <p:sp>
        <p:nvSpPr>
          <p:cNvPr id="5" name="TextBox 4"/>
          <p:cNvSpPr txBox="1"/>
          <p:nvPr/>
        </p:nvSpPr>
        <p:spPr>
          <a:xfrm>
            <a:off x="1089765" y="4654318"/>
            <a:ext cx="7102258" cy="461665"/>
          </a:xfrm>
          <a:prstGeom prst="rect">
            <a:avLst/>
          </a:prstGeom>
          <a:noFill/>
        </p:spPr>
        <p:txBody>
          <a:bodyPr wrap="square" rtlCol="0">
            <a:spAutoFit/>
          </a:bodyPr>
          <a:lstStyle/>
          <a:p>
            <a:pPr marL="342900" lvl="1" indent="-342900">
              <a:buFont typeface="Arial" panose="020B0604020202020204" pitchFamily="34" charset="0"/>
              <a:buChar char="•"/>
            </a:pPr>
            <a:r>
              <a:rPr lang="en-GB" sz="2400" dirty="0"/>
              <a:t>So how can we be equal in an unequal society</a:t>
            </a:r>
            <a:r>
              <a:rPr lang="en-GB" sz="2400" dirty="0" smtClean="0"/>
              <a:t>?</a:t>
            </a:r>
            <a:endParaRPr lang="en-GB" sz="2400" dirty="0"/>
          </a:p>
        </p:txBody>
      </p:sp>
      <p:pic>
        <p:nvPicPr>
          <p:cNvPr id="6" name="Picture 5">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001836" y="1526615"/>
            <a:ext cx="644744" cy="640388"/>
          </a:xfrm>
          <a:prstGeom prst="rect">
            <a:avLst/>
          </a:prstGeom>
        </p:spPr>
      </p:pic>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233765" y="2579534"/>
            <a:ext cx="588580" cy="588580"/>
          </a:xfrm>
          <a:prstGeom prst="rect">
            <a:avLst/>
          </a:prstGeom>
        </p:spPr>
      </p:pic>
      <p:pic>
        <p:nvPicPr>
          <p:cNvPr id="9" name="Picture 8">
            <a:hlinkClick r:id="rId5"/>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0975258" y="2519696"/>
            <a:ext cx="624651" cy="620430"/>
          </a:xfrm>
          <a:prstGeom prst="rect">
            <a:avLst/>
          </a:prstGeom>
        </p:spPr>
      </p:pic>
      <p:sp>
        <p:nvSpPr>
          <p:cNvPr id="10" name="TextBox 9"/>
          <p:cNvSpPr txBox="1"/>
          <p:nvPr/>
        </p:nvSpPr>
        <p:spPr>
          <a:xfrm>
            <a:off x="1014608" y="3682652"/>
            <a:ext cx="1078491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However, Hirsch and other social critics see inequality as ever present in society</a:t>
            </a:r>
            <a:endParaRPr lang="en-GB" sz="2400" dirty="0"/>
          </a:p>
        </p:txBody>
      </p:sp>
    </p:spTree>
    <p:extLst>
      <p:ext uri="{BB962C8B-B14F-4D97-AF65-F5344CB8AC3E}">
        <p14:creationId xmlns:p14="http://schemas.microsoft.com/office/powerpoint/2010/main" val="3382092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P spid="2" grpId="0"/>
      <p:bldP spid="5"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Social Differentiation </a:t>
            </a:r>
          </a:p>
        </p:txBody>
      </p:sp>
      <p:sp>
        <p:nvSpPr>
          <p:cNvPr id="8195" name="Rectangle 3"/>
          <p:cNvSpPr>
            <a:spLocks noGrp="1" noChangeArrowheads="1"/>
          </p:cNvSpPr>
          <p:nvPr>
            <p:ph idx="1"/>
          </p:nvPr>
        </p:nvSpPr>
        <p:spPr>
          <a:xfrm>
            <a:off x="1152395" y="4603316"/>
            <a:ext cx="10178322" cy="1359073"/>
          </a:xfrm>
        </p:spPr>
        <p:txBody>
          <a:bodyPr>
            <a:normAutofit/>
          </a:bodyPr>
          <a:lstStyle/>
          <a:p>
            <a:r>
              <a:rPr lang="en-GB" altLang="en-US" sz="2400" dirty="0" smtClean="0">
                <a:solidFill>
                  <a:schemeClr val="tx1"/>
                </a:solidFill>
              </a:rPr>
              <a:t>But there is an argument that if we mobilise affirmative action for supposedly disadvantaged groups society would be actually treating such groups as though they were lesser</a:t>
            </a:r>
            <a:r>
              <a:rPr lang="en-GB" altLang="en-US" sz="2400" dirty="0">
                <a:solidFill>
                  <a:schemeClr val="tx1"/>
                </a:solidFill>
              </a:rPr>
              <a:t> </a:t>
            </a:r>
            <a:r>
              <a:rPr lang="en-GB" altLang="en-US" sz="2400" dirty="0" smtClean="0">
                <a:solidFill>
                  <a:schemeClr val="tx1"/>
                </a:solidFill>
              </a:rPr>
              <a:t>or special cases</a:t>
            </a:r>
          </a:p>
        </p:txBody>
      </p:sp>
      <p:sp>
        <p:nvSpPr>
          <p:cNvPr id="2" name="TextBox 1"/>
          <p:cNvSpPr txBox="1"/>
          <p:nvPr/>
        </p:nvSpPr>
        <p:spPr>
          <a:xfrm>
            <a:off x="1152395" y="1453019"/>
            <a:ext cx="9883035"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Complex societies exhibit inequalities – often called inequalities of outcome</a:t>
            </a:r>
            <a:endParaRPr lang="en-GB" sz="2400" dirty="0"/>
          </a:p>
        </p:txBody>
      </p:sp>
      <p:sp>
        <p:nvSpPr>
          <p:cNvPr id="3" name="TextBox 2"/>
          <p:cNvSpPr txBox="1"/>
          <p:nvPr/>
        </p:nvSpPr>
        <p:spPr>
          <a:xfrm>
            <a:off x="1152395" y="2442575"/>
            <a:ext cx="939452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For example, there is a raft of work looking at inequalities (class, gender, ethnicity) in the education system</a:t>
            </a:r>
            <a:endParaRPr lang="en-GB" sz="2400" dirty="0"/>
          </a:p>
        </p:txBody>
      </p:sp>
      <p:pic>
        <p:nvPicPr>
          <p:cNvPr id="4" name="Picture 3">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877023" y="2442575"/>
            <a:ext cx="599428" cy="595378"/>
          </a:xfrm>
          <a:prstGeom prst="rect">
            <a:avLst/>
          </a:prstGeom>
        </p:spPr>
      </p:pic>
      <p:sp>
        <p:nvSpPr>
          <p:cNvPr id="5" name="TextBox 4"/>
          <p:cNvSpPr txBox="1"/>
          <p:nvPr/>
        </p:nvSpPr>
        <p:spPr>
          <a:xfrm>
            <a:off x="1152396" y="3460406"/>
            <a:ext cx="8893479"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This leads to attempts by Governments to address these inequalities</a:t>
            </a:r>
            <a:endParaRPr lang="en-GB" sz="2400" dirty="0"/>
          </a:p>
        </p:txBody>
      </p:sp>
      <p:pic>
        <p:nvPicPr>
          <p:cNvPr id="6" name="Picture 5">
            <a:hlinkClick r:id="rId4"/>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045874" y="3545440"/>
            <a:ext cx="660931" cy="660931"/>
          </a:xfrm>
          <a:prstGeom prst="rect">
            <a:avLst/>
          </a:prstGeom>
        </p:spPr>
      </p:pic>
      <p:pic>
        <p:nvPicPr>
          <p:cNvPr id="7" name="Picture 6">
            <a:hlinkClick r:id="rId6"/>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0909812" y="3513226"/>
            <a:ext cx="693146" cy="693146"/>
          </a:xfrm>
          <a:prstGeom prst="rect">
            <a:avLst/>
          </a:prstGeom>
        </p:spPr>
      </p:pic>
      <p:sp>
        <p:nvSpPr>
          <p:cNvPr id="8" name="TextBox 7"/>
          <p:cNvSpPr txBox="1"/>
          <p:nvPr/>
        </p:nvSpPr>
        <p:spPr>
          <a:xfrm>
            <a:off x="1152395" y="6075123"/>
            <a:ext cx="9554409"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That is to say that they are not seen as equal but as ‘other’.</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2" grpId="0"/>
      <p:bldP spid="3" grpId="0"/>
      <p:bldP spid="5"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Capitalism and Inequality </a:t>
            </a:r>
          </a:p>
        </p:txBody>
      </p:sp>
      <p:sp>
        <p:nvSpPr>
          <p:cNvPr id="11267" name="Rectangle 3"/>
          <p:cNvSpPr>
            <a:spLocks noGrp="1" noChangeArrowheads="1"/>
          </p:cNvSpPr>
          <p:nvPr>
            <p:ph idx="1"/>
          </p:nvPr>
        </p:nvSpPr>
        <p:spPr>
          <a:xfrm>
            <a:off x="1249009" y="3826804"/>
            <a:ext cx="10178322" cy="500497"/>
          </a:xfrm>
        </p:spPr>
        <p:txBody>
          <a:bodyPr rtlCol="0">
            <a:normAutofit/>
          </a:bodyPr>
          <a:lstStyle/>
          <a:p>
            <a:pPr indent="-274320" eaLnBrk="1" fontAlgn="auto" hangingPunct="1">
              <a:spcAft>
                <a:spcPts val="0"/>
              </a:spcAft>
              <a:defRPr/>
            </a:pPr>
            <a:r>
              <a:rPr lang="en-GB" sz="2400" dirty="0" smtClean="0">
                <a:solidFill>
                  <a:schemeClr val="tx1"/>
                </a:solidFill>
              </a:rPr>
              <a:t>Neo-liberals such as Peter Berger argue that:</a:t>
            </a:r>
          </a:p>
        </p:txBody>
      </p:sp>
      <p:sp>
        <p:nvSpPr>
          <p:cNvPr id="2" name="TextBox 1"/>
          <p:cNvSpPr txBox="1"/>
          <p:nvPr/>
        </p:nvSpPr>
        <p:spPr>
          <a:xfrm>
            <a:off x="1127343" y="1438695"/>
            <a:ext cx="10421655"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Some theorists, economists and politicians believe that inequality is necessary</a:t>
            </a:r>
            <a:endParaRPr lang="en-GB" sz="2400" dirty="0"/>
          </a:p>
        </p:txBody>
      </p:sp>
      <p:sp>
        <p:nvSpPr>
          <p:cNvPr id="3" name="TextBox 2"/>
          <p:cNvSpPr txBox="1"/>
          <p:nvPr/>
        </p:nvSpPr>
        <p:spPr>
          <a:xfrm>
            <a:off x="1127343" y="2091847"/>
            <a:ext cx="8956109"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They argue that capitalism is dynamic precisely because it is unequal</a:t>
            </a:r>
            <a:endParaRPr lang="en-GB" sz="2400"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402649" y="2091846"/>
            <a:ext cx="556437" cy="556437"/>
          </a:xfrm>
          <a:prstGeom prst="rect">
            <a:avLst/>
          </a:prstGeom>
        </p:spPr>
      </p:pic>
      <p:sp>
        <p:nvSpPr>
          <p:cNvPr id="7" name="TextBox 6"/>
          <p:cNvSpPr txBox="1"/>
          <p:nvPr/>
        </p:nvSpPr>
        <p:spPr>
          <a:xfrm>
            <a:off x="1129431" y="2807917"/>
            <a:ext cx="8956109"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They believe that the process of equalisation will ultimately result in the stifling of innovation and therefore growth</a:t>
            </a:r>
            <a:endParaRPr lang="en-GB" sz="2400" dirty="0"/>
          </a:p>
        </p:txBody>
      </p:sp>
      <p:sp>
        <p:nvSpPr>
          <p:cNvPr id="5" name="TextBox 4"/>
          <p:cNvSpPr txBox="1"/>
          <p:nvPr/>
        </p:nvSpPr>
        <p:spPr>
          <a:xfrm>
            <a:off x="2189408" y="4520485"/>
            <a:ext cx="8036417" cy="1938992"/>
          </a:xfrm>
          <a:prstGeom prst="rect">
            <a:avLst/>
          </a:prstGeom>
          <a:noFill/>
        </p:spPr>
        <p:txBody>
          <a:bodyPr wrap="square" rtlCol="0">
            <a:spAutoFit/>
          </a:bodyPr>
          <a:lstStyle/>
          <a:p>
            <a:r>
              <a:rPr lang="en-GB" sz="2400" dirty="0" smtClean="0"/>
              <a:t>‘If </a:t>
            </a:r>
            <a:r>
              <a:rPr lang="en-GB" sz="2400" dirty="0"/>
              <a:t>one wants to intervene politically to bring about greater material equality, one may eventually disrupt the economic engine of plenty and endanger the material living standards of the </a:t>
            </a:r>
            <a:r>
              <a:rPr lang="en-GB" sz="2400" dirty="0" smtClean="0"/>
              <a:t>society’</a:t>
            </a:r>
          </a:p>
          <a:p>
            <a:pPr algn="r"/>
            <a:r>
              <a:rPr lang="en-GB" sz="2400" dirty="0" smtClean="0"/>
              <a:t> </a:t>
            </a:r>
            <a:r>
              <a:rPr lang="en-GB" sz="2400" dirty="0"/>
              <a:t>(Berger, 1987: 48</a:t>
            </a:r>
            <a:r>
              <a:rPr lang="en-GB" sz="2400" dirty="0" smtClean="0"/>
              <a:t>)</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2" grpId="0"/>
      <p:bldP spid="3" grpId="0"/>
      <p:bldP spid="7"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rtlCol="0">
            <a:normAutofit/>
          </a:bodyPr>
          <a:lstStyle/>
          <a:p>
            <a:pPr eaLnBrk="1" fontAlgn="auto" hangingPunct="1">
              <a:spcAft>
                <a:spcPts val="0"/>
              </a:spcAft>
              <a:defRPr/>
            </a:pPr>
            <a:r>
              <a:rPr lang="en-GB" smtClean="0"/>
              <a:t>Functionalist Theory and Inequality	</a:t>
            </a:r>
          </a:p>
        </p:txBody>
      </p:sp>
      <p:sp>
        <p:nvSpPr>
          <p:cNvPr id="12291" name="Rectangle 3"/>
          <p:cNvSpPr>
            <a:spLocks noGrp="1" noChangeArrowheads="1"/>
          </p:cNvSpPr>
          <p:nvPr>
            <p:ph idx="1"/>
          </p:nvPr>
        </p:nvSpPr>
        <p:spPr>
          <a:xfrm>
            <a:off x="963905" y="3643158"/>
            <a:ext cx="10178322" cy="980357"/>
          </a:xfrm>
        </p:spPr>
        <p:txBody>
          <a:bodyPr rtlCol="0">
            <a:normAutofit/>
          </a:bodyPr>
          <a:lstStyle/>
          <a:p>
            <a:pPr indent="-274320" eaLnBrk="1" fontAlgn="auto" hangingPunct="1">
              <a:spcAft>
                <a:spcPts val="0"/>
              </a:spcAft>
              <a:defRPr/>
            </a:pPr>
            <a:r>
              <a:rPr lang="en-GB" sz="2400" dirty="0" smtClean="0">
                <a:solidFill>
                  <a:schemeClr val="tx1"/>
                </a:solidFill>
              </a:rPr>
              <a:t>In industrialised society the ‘right’ individuals are encouraged to train for positions by inducement and compensated for having to take the risks</a:t>
            </a:r>
          </a:p>
        </p:txBody>
      </p:sp>
      <p:sp>
        <p:nvSpPr>
          <p:cNvPr id="2" name="TextBox 1"/>
          <p:cNvSpPr txBox="1"/>
          <p:nvPr/>
        </p:nvSpPr>
        <p:spPr>
          <a:xfrm>
            <a:off x="927276" y="1944710"/>
            <a:ext cx="10431887"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Social Inequality is thus an unconsciously evolved device by which societies insure that the most important positions are conscientiously filled by the most qualified persons </a:t>
            </a:r>
            <a:endParaRPr lang="en-GB" sz="2400" dirty="0" smtClean="0"/>
          </a:p>
          <a:p>
            <a:pPr algn="r"/>
            <a:r>
              <a:rPr lang="en-GB" sz="2400" dirty="0" smtClean="0"/>
              <a:t>(</a:t>
            </a:r>
            <a:r>
              <a:rPr lang="en-GB" sz="2400" dirty="0"/>
              <a:t>Davies &amp; Moore, 1964: 415</a:t>
            </a:r>
            <a:r>
              <a:rPr lang="en-GB" sz="2400" dirty="0" smtClean="0"/>
              <a:t>)</a:t>
            </a:r>
            <a:endParaRPr lang="en-GB" sz="2400" dirty="0"/>
          </a:p>
        </p:txBody>
      </p:sp>
      <p:sp>
        <p:nvSpPr>
          <p:cNvPr id="3" name="TextBox 2"/>
          <p:cNvSpPr txBox="1"/>
          <p:nvPr/>
        </p:nvSpPr>
        <p:spPr>
          <a:xfrm>
            <a:off x="10006884" y="4042978"/>
            <a:ext cx="2009104" cy="461665"/>
          </a:xfrm>
          <a:prstGeom prst="rect">
            <a:avLst/>
          </a:prstGeom>
          <a:noFill/>
        </p:spPr>
        <p:txBody>
          <a:bodyPr wrap="square" rtlCol="0">
            <a:spAutoFit/>
          </a:bodyPr>
          <a:lstStyle/>
          <a:p>
            <a:r>
              <a:rPr lang="en-GB" sz="2400" dirty="0" smtClean="0"/>
              <a:t>What risks?</a:t>
            </a:r>
            <a:endParaRPr lang="en-GB" sz="2400" dirty="0"/>
          </a:p>
        </p:txBody>
      </p:sp>
      <p:sp>
        <p:nvSpPr>
          <p:cNvPr id="5" name="TextBox 4"/>
          <p:cNvSpPr txBox="1"/>
          <p:nvPr/>
        </p:nvSpPr>
        <p:spPr>
          <a:xfrm>
            <a:off x="927276" y="4778062"/>
            <a:ext cx="10431887"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This is seen as a naturally occurring ‘division of labour’</a:t>
            </a:r>
            <a:endParaRPr lang="en-GB" sz="2400" dirty="0"/>
          </a:p>
        </p:txBody>
      </p:sp>
      <p:sp>
        <p:nvSpPr>
          <p:cNvPr id="8" name="TextBox 7"/>
          <p:cNvSpPr txBox="1"/>
          <p:nvPr/>
        </p:nvSpPr>
        <p:spPr>
          <a:xfrm>
            <a:off x="938007" y="5587291"/>
            <a:ext cx="10431887"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Thus Functionalists see society as being made of ‘</a:t>
            </a:r>
            <a:r>
              <a:rPr lang="en-GB" sz="2400" dirty="0" err="1" smtClean="0"/>
              <a:t>strat</a:t>
            </a:r>
            <a:r>
              <a:rPr lang="en-GB" sz="2400" dirty="0" smtClean="0"/>
              <a:t>’ rather than classes. The most appropriate people find their ‘level’</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P spid="2" grpId="0"/>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rtlCol="0">
            <a:normAutofit/>
          </a:bodyPr>
          <a:lstStyle/>
          <a:p>
            <a:pPr eaLnBrk="1" fontAlgn="auto" hangingPunct="1">
              <a:spcAft>
                <a:spcPts val="0"/>
              </a:spcAft>
              <a:defRPr/>
            </a:pPr>
            <a:r>
              <a:rPr lang="en-GB" smtClean="0"/>
              <a:t>Functional Theories of Stratification</a:t>
            </a:r>
          </a:p>
        </p:txBody>
      </p:sp>
      <p:sp>
        <p:nvSpPr>
          <p:cNvPr id="11267" name="Rectangle 3"/>
          <p:cNvSpPr>
            <a:spLocks noGrp="1" noChangeArrowheads="1"/>
          </p:cNvSpPr>
          <p:nvPr>
            <p:ph idx="1"/>
          </p:nvPr>
        </p:nvSpPr>
        <p:spPr>
          <a:xfrm>
            <a:off x="1251678" y="2286001"/>
            <a:ext cx="10178322" cy="959475"/>
          </a:xfrm>
        </p:spPr>
        <p:txBody>
          <a:bodyPr>
            <a:normAutofit/>
          </a:bodyPr>
          <a:lstStyle/>
          <a:p>
            <a:pPr eaLnBrk="1" hangingPunct="1"/>
            <a:r>
              <a:rPr lang="en-GB" altLang="en-US" sz="2400" dirty="0" smtClean="0">
                <a:solidFill>
                  <a:schemeClr val="tx1"/>
                </a:solidFill>
              </a:rPr>
              <a:t>Inequality in complex societies is rendered legitimate via an emerging consensus of values relating to the societal importance of particular functions</a:t>
            </a:r>
          </a:p>
        </p:txBody>
      </p:sp>
      <p:sp>
        <p:nvSpPr>
          <p:cNvPr id="2" name="TextBox 1"/>
          <p:cNvSpPr txBox="1"/>
          <p:nvPr/>
        </p:nvSpPr>
        <p:spPr>
          <a:xfrm>
            <a:off x="1133341" y="3374265"/>
            <a:ext cx="10419008" cy="461665"/>
          </a:xfrm>
          <a:prstGeom prst="rect">
            <a:avLst/>
          </a:prstGeom>
          <a:noFill/>
        </p:spPr>
        <p:txBody>
          <a:bodyPr wrap="square" rtlCol="0">
            <a:spAutoFit/>
          </a:bodyPr>
          <a:lstStyle/>
          <a:p>
            <a:pPr marL="342900" indent="-342900">
              <a:buFont typeface="Arial" panose="020B0604020202020204" pitchFamily="34" charset="0"/>
              <a:buChar char="•"/>
            </a:pPr>
            <a:r>
              <a:rPr lang="en-GB" altLang="en-US" sz="2400" dirty="0" smtClean="0"/>
              <a:t>E.g. The function of ‘Meritocracy’</a:t>
            </a:r>
            <a:endParaRPr lang="en-GB" altLang="en-US" sz="2400" dirty="0"/>
          </a:p>
        </p:txBody>
      </p:sp>
      <p:sp>
        <p:nvSpPr>
          <p:cNvPr id="3" name="TextBox 2"/>
          <p:cNvSpPr txBox="1"/>
          <p:nvPr/>
        </p:nvSpPr>
        <p:spPr>
          <a:xfrm>
            <a:off x="2846231" y="4301544"/>
            <a:ext cx="6465194"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best get to the </a:t>
            </a:r>
            <a:r>
              <a:rPr lang="en-GB" sz="2400" dirty="0" smtClean="0"/>
              <a:t>top by</a:t>
            </a:r>
            <a:endParaRPr lang="en-GB" sz="2400" dirty="0"/>
          </a:p>
          <a:p>
            <a:pPr marL="342900" indent="-342900">
              <a:buFont typeface="Arial" panose="020B0604020202020204" pitchFamily="34" charset="0"/>
              <a:buChar char="•"/>
            </a:pPr>
            <a:r>
              <a:rPr lang="en-GB" sz="2400" dirty="0" smtClean="0"/>
              <a:t>Taking </a:t>
            </a:r>
            <a:r>
              <a:rPr lang="en-GB" sz="2400" dirty="0"/>
              <a:t>greater risks </a:t>
            </a:r>
            <a:r>
              <a:rPr lang="en-GB" sz="2400" dirty="0" smtClean="0"/>
              <a:t>and therefore</a:t>
            </a:r>
            <a:endParaRPr lang="en-GB" sz="2400" dirty="0"/>
          </a:p>
          <a:p>
            <a:pPr marL="342900" indent="-342900">
              <a:buFont typeface="Arial" panose="020B0604020202020204" pitchFamily="34" charset="0"/>
              <a:buChar char="•"/>
            </a:pPr>
            <a:r>
              <a:rPr lang="en-GB" sz="2400" dirty="0" smtClean="0"/>
              <a:t>Gaining </a:t>
            </a:r>
            <a:r>
              <a:rPr lang="en-GB" sz="2400" dirty="0"/>
              <a:t>greater </a:t>
            </a:r>
            <a:r>
              <a:rPr lang="en-GB" sz="2400" dirty="0" smtClean="0"/>
              <a:t>rewards</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Class</a:t>
            </a:r>
          </a:p>
        </p:txBody>
      </p:sp>
      <p:sp>
        <p:nvSpPr>
          <p:cNvPr id="12291" name="Rectangle 3"/>
          <p:cNvSpPr>
            <a:spLocks noGrp="1" noChangeArrowheads="1"/>
          </p:cNvSpPr>
          <p:nvPr>
            <p:ph idx="1"/>
          </p:nvPr>
        </p:nvSpPr>
        <p:spPr>
          <a:xfrm>
            <a:off x="1354709" y="4597758"/>
            <a:ext cx="10178322" cy="592428"/>
          </a:xfrm>
        </p:spPr>
        <p:txBody>
          <a:bodyPr>
            <a:normAutofit/>
          </a:bodyPr>
          <a:lstStyle/>
          <a:p>
            <a:pPr eaLnBrk="1" hangingPunct="1"/>
            <a:r>
              <a:rPr lang="en-GB" altLang="en-US" sz="2800" dirty="0" smtClean="0">
                <a:solidFill>
                  <a:schemeClr val="tx1"/>
                </a:solidFill>
              </a:rPr>
              <a:t>Classes as actual or potential social and political actors</a:t>
            </a:r>
          </a:p>
        </p:txBody>
      </p:sp>
      <p:sp>
        <p:nvSpPr>
          <p:cNvPr id="4" name="Rectangle 3"/>
          <p:cNvSpPr txBox="1">
            <a:spLocks noChangeArrowheads="1"/>
          </p:cNvSpPr>
          <p:nvPr/>
        </p:nvSpPr>
        <p:spPr>
          <a:xfrm>
            <a:off x="1313926" y="1221347"/>
            <a:ext cx="10178322" cy="581695"/>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800" dirty="0" smtClean="0">
                <a:solidFill>
                  <a:schemeClr val="tx1"/>
                </a:solidFill>
              </a:rPr>
              <a:t>Class as prestige, status, culture or lifestyles</a:t>
            </a:r>
          </a:p>
        </p:txBody>
      </p:sp>
      <p:sp>
        <p:nvSpPr>
          <p:cNvPr id="2" name="TextBox 1"/>
          <p:cNvSpPr txBox="1"/>
          <p:nvPr/>
        </p:nvSpPr>
        <p:spPr>
          <a:xfrm>
            <a:off x="3296992" y="2034862"/>
            <a:ext cx="7289442" cy="461665"/>
          </a:xfrm>
          <a:prstGeom prst="rect">
            <a:avLst/>
          </a:prstGeom>
          <a:noFill/>
        </p:spPr>
        <p:txBody>
          <a:bodyPr wrap="square" rtlCol="0">
            <a:spAutoFit/>
          </a:bodyPr>
          <a:lstStyle/>
          <a:p>
            <a:r>
              <a:rPr lang="en-GB" sz="2400" dirty="0" smtClean="0"/>
              <a:t>e.g. ‘Upper Class’, ‘Lower Class’</a:t>
            </a:r>
            <a:endParaRPr lang="en-GB" sz="2400" dirty="0"/>
          </a:p>
        </p:txBody>
      </p:sp>
      <p:sp>
        <p:nvSpPr>
          <p:cNvPr id="6" name="Rectangle 3"/>
          <p:cNvSpPr txBox="1">
            <a:spLocks noChangeArrowheads="1"/>
          </p:cNvSpPr>
          <p:nvPr/>
        </p:nvSpPr>
        <p:spPr>
          <a:xfrm>
            <a:off x="1301045" y="2715276"/>
            <a:ext cx="10178322" cy="1032476"/>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800" dirty="0" smtClean="0">
                <a:solidFill>
                  <a:schemeClr val="tx1"/>
                </a:solidFill>
              </a:rPr>
              <a:t>Class as structured social and economic inequality, related to the possession of economic and power resources</a:t>
            </a:r>
          </a:p>
        </p:txBody>
      </p:sp>
      <p:sp>
        <p:nvSpPr>
          <p:cNvPr id="7" name="TextBox 6"/>
          <p:cNvSpPr txBox="1"/>
          <p:nvPr/>
        </p:nvSpPr>
        <p:spPr>
          <a:xfrm>
            <a:off x="3307723" y="3861532"/>
            <a:ext cx="7289442" cy="461665"/>
          </a:xfrm>
          <a:prstGeom prst="rect">
            <a:avLst/>
          </a:prstGeom>
          <a:noFill/>
        </p:spPr>
        <p:txBody>
          <a:bodyPr wrap="square" rtlCol="0">
            <a:spAutoFit/>
          </a:bodyPr>
          <a:lstStyle/>
          <a:p>
            <a:r>
              <a:rPr lang="en-GB" sz="2400" dirty="0" smtClean="0"/>
              <a:t>e.g. ‘Ruling Class’, ‘Middle Class’, ‘Working Class’</a:t>
            </a:r>
            <a:endParaRPr lang="en-GB" sz="2400" dirty="0"/>
          </a:p>
        </p:txBody>
      </p:sp>
      <p:sp>
        <p:nvSpPr>
          <p:cNvPr id="8" name="TextBox 7"/>
          <p:cNvSpPr txBox="1"/>
          <p:nvPr/>
        </p:nvSpPr>
        <p:spPr>
          <a:xfrm>
            <a:off x="3318454" y="5366227"/>
            <a:ext cx="7289442" cy="461665"/>
          </a:xfrm>
          <a:prstGeom prst="rect">
            <a:avLst/>
          </a:prstGeom>
          <a:noFill/>
        </p:spPr>
        <p:txBody>
          <a:bodyPr wrap="square" rtlCol="0">
            <a:spAutoFit/>
          </a:bodyPr>
          <a:lstStyle/>
          <a:p>
            <a:r>
              <a:rPr lang="en-GB" sz="2400" dirty="0" smtClean="0"/>
              <a:t>e.g.  ‘Old school tie’, Trade Unions, Class War</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P spid="4" grpId="0"/>
      <p:bldP spid="2"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Occupational Classification Systems </a:t>
            </a:r>
          </a:p>
        </p:txBody>
      </p:sp>
      <p:sp>
        <p:nvSpPr>
          <p:cNvPr id="13315" name="Rectangle 3"/>
          <p:cNvSpPr>
            <a:spLocks noGrp="1" noChangeArrowheads="1"/>
          </p:cNvSpPr>
          <p:nvPr>
            <p:ph idx="1"/>
          </p:nvPr>
        </p:nvSpPr>
        <p:spPr>
          <a:xfrm>
            <a:off x="1251678" y="2286002"/>
            <a:ext cx="10178322" cy="534472"/>
          </a:xfrm>
        </p:spPr>
        <p:txBody>
          <a:bodyPr>
            <a:normAutofit/>
          </a:bodyPr>
          <a:lstStyle/>
          <a:p>
            <a:pPr eaLnBrk="1" hangingPunct="1"/>
            <a:r>
              <a:rPr lang="en-GB" altLang="en-US" sz="2400" dirty="0" smtClean="0">
                <a:solidFill>
                  <a:schemeClr val="tx1"/>
                </a:solidFill>
              </a:rPr>
              <a:t>Office of National Statistics Socio-Economic Classification (ONS-SEC)</a:t>
            </a:r>
          </a:p>
        </p:txBody>
      </p:sp>
      <p:sp>
        <p:nvSpPr>
          <p:cNvPr id="3" name="TextBox 2"/>
          <p:cNvSpPr txBox="1"/>
          <p:nvPr/>
        </p:nvSpPr>
        <p:spPr>
          <a:xfrm>
            <a:off x="1313645" y="3682372"/>
            <a:ext cx="59886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Registrar General’s Classification System </a:t>
            </a:r>
          </a:p>
        </p:txBody>
      </p:sp>
      <p:sp>
        <p:nvSpPr>
          <p:cNvPr id="4" name="TextBox 3"/>
          <p:cNvSpPr txBox="1"/>
          <p:nvPr/>
        </p:nvSpPr>
        <p:spPr>
          <a:xfrm>
            <a:off x="1571223" y="2920129"/>
            <a:ext cx="9530366" cy="646331"/>
          </a:xfrm>
          <a:prstGeom prst="rect">
            <a:avLst/>
          </a:prstGeom>
          <a:noFill/>
        </p:spPr>
        <p:txBody>
          <a:bodyPr wrap="square" rtlCol="0">
            <a:spAutoFit/>
          </a:bodyPr>
          <a:lstStyle/>
          <a:p>
            <a:r>
              <a:rPr lang="en-GB" dirty="0">
                <a:hlinkClick r:id="rId2"/>
              </a:rPr>
              <a:t>https://</a:t>
            </a:r>
            <a:r>
              <a:rPr lang="en-GB" dirty="0" smtClean="0">
                <a:hlinkClick r:id="rId2"/>
              </a:rPr>
              <a:t>www.ons.gov.uk/methodology/classificationsandstandards/otherclassifications/thenationalstatisticssocioeconomicclassificationnssecrebasedonsoc2010#classes-and-collapses</a:t>
            </a:r>
            <a:r>
              <a:rPr lang="en-GB" dirty="0" smtClean="0"/>
              <a:t> </a:t>
            </a:r>
            <a:endParaRPr lang="en-GB" dirty="0"/>
          </a:p>
        </p:txBody>
      </p:sp>
      <p:pic>
        <p:nvPicPr>
          <p:cNvPr id="5" name="Picture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48870" y="2125014"/>
            <a:ext cx="682437" cy="682437"/>
          </a:xfrm>
          <a:prstGeom prst="rect">
            <a:avLst/>
          </a:prstGeom>
        </p:spPr>
      </p:pic>
      <p:sp>
        <p:nvSpPr>
          <p:cNvPr id="6" name="TextBox 5"/>
          <p:cNvSpPr txBox="1"/>
          <p:nvPr/>
        </p:nvSpPr>
        <p:spPr>
          <a:xfrm>
            <a:off x="1571223" y="4327301"/>
            <a:ext cx="8281115" cy="369332"/>
          </a:xfrm>
          <a:prstGeom prst="rect">
            <a:avLst/>
          </a:prstGeom>
          <a:noFill/>
        </p:spPr>
        <p:txBody>
          <a:bodyPr wrap="square" rtlCol="0">
            <a:spAutoFit/>
          </a:bodyPr>
          <a:lstStyle/>
          <a:p>
            <a:r>
              <a:rPr lang="en-GB" dirty="0">
                <a:hlinkClick r:id="rId4"/>
              </a:rPr>
              <a:t>https://</a:t>
            </a:r>
            <a:r>
              <a:rPr lang="en-GB" dirty="0" smtClean="0">
                <a:hlinkClick r:id="rId4"/>
              </a:rPr>
              <a:t>www.ucl.ac.uk/celsius/online-training/socio/se040100</a:t>
            </a:r>
            <a:r>
              <a:rPr lang="en-GB" dirty="0" smtClean="0"/>
              <a:t> </a:t>
            </a:r>
            <a:endParaRPr lang="en-GB" dirty="0"/>
          </a:p>
        </p:txBody>
      </p:sp>
      <p:pic>
        <p:nvPicPr>
          <p:cNvPr id="7" name="Picture 6">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47411" y="3635391"/>
            <a:ext cx="658653" cy="65865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3" grpId="0"/>
      <p:bldP spid="4"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Occupational Classification Systems </a:t>
            </a:r>
          </a:p>
        </p:txBody>
      </p:sp>
      <p:sp>
        <p:nvSpPr>
          <p:cNvPr id="2" name="TextBox 1"/>
          <p:cNvSpPr txBox="1"/>
          <p:nvPr/>
        </p:nvSpPr>
        <p:spPr>
          <a:xfrm>
            <a:off x="1223492" y="4547024"/>
            <a:ext cx="8113690"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Occupational </a:t>
            </a:r>
            <a:r>
              <a:rPr lang="en-GB" sz="2400" dirty="0"/>
              <a:t>classifications have </a:t>
            </a:r>
            <a:r>
              <a:rPr lang="en-GB" sz="2400" dirty="0" smtClean="0"/>
              <a:t>also been </a:t>
            </a:r>
            <a:r>
              <a:rPr lang="en-GB" sz="2400" dirty="0"/>
              <a:t>devised by market research companies in order to give an indication of lifestyle and </a:t>
            </a:r>
            <a:r>
              <a:rPr lang="en-GB" sz="2400" dirty="0" smtClean="0"/>
              <a:t>consumption</a:t>
            </a:r>
            <a:endParaRPr lang="en-GB" sz="2400" dirty="0"/>
          </a:p>
        </p:txBody>
      </p:sp>
      <p:sp>
        <p:nvSpPr>
          <p:cNvPr id="9" name="TextBox 8"/>
          <p:cNvSpPr txBox="1"/>
          <p:nvPr/>
        </p:nvSpPr>
        <p:spPr>
          <a:xfrm>
            <a:off x="1120463" y="2034862"/>
            <a:ext cx="583413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There are also cultural dimensions of class</a:t>
            </a:r>
            <a:endParaRPr lang="en-GB" sz="2400" dirty="0"/>
          </a:p>
        </p:txBody>
      </p:sp>
      <p:pic>
        <p:nvPicPr>
          <p:cNvPr id="10" name="Picture 9">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6866" y="1996225"/>
            <a:ext cx="631995" cy="631995"/>
          </a:xfrm>
          <a:prstGeom prst="rect">
            <a:avLst/>
          </a:prstGeom>
        </p:spPr>
      </p:pic>
      <p:sp>
        <p:nvSpPr>
          <p:cNvPr id="11" name="TextBox 10"/>
          <p:cNvSpPr txBox="1"/>
          <p:nvPr/>
        </p:nvSpPr>
        <p:spPr>
          <a:xfrm>
            <a:off x="1803042" y="2666857"/>
            <a:ext cx="6761409" cy="369332"/>
          </a:xfrm>
          <a:prstGeom prst="rect">
            <a:avLst/>
          </a:prstGeom>
          <a:noFill/>
        </p:spPr>
        <p:txBody>
          <a:bodyPr wrap="square" rtlCol="0">
            <a:spAutoFit/>
          </a:bodyPr>
          <a:lstStyle/>
          <a:p>
            <a:r>
              <a:rPr lang="en-GB" dirty="0">
                <a:hlinkClick r:id="rId2"/>
              </a:rPr>
              <a:t>https://</a:t>
            </a:r>
            <a:r>
              <a:rPr lang="en-GB" dirty="0" smtClean="0">
                <a:hlinkClick r:id="rId2"/>
              </a:rPr>
              <a:t>www.jstor.org/stable/41035374?seq=1#page_scan_tab_contents</a:t>
            </a:r>
            <a:r>
              <a:rPr lang="en-GB" dirty="0" smtClean="0"/>
              <a:t> </a:t>
            </a:r>
            <a:endParaRPr lang="en-GB" dirty="0"/>
          </a:p>
        </p:txBody>
      </p:sp>
      <p:sp>
        <p:nvSpPr>
          <p:cNvPr id="12" name="TextBox 11"/>
          <p:cNvSpPr txBox="1"/>
          <p:nvPr/>
        </p:nvSpPr>
        <p:spPr>
          <a:xfrm>
            <a:off x="2047741" y="3181082"/>
            <a:ext cx="7933386" cy="461665"/>
          </a:xfrm>
          <a:prstGeom prst="rect">
            <a:avLst/>
          </a:prstGeom>
          <a:noFill/>
        </p:spPr>
        <p:txBody>
          <a:bodyPr wrap="square" rtlCol="0">
            <a:spAutoFit/>
          </a:bodyPr>
          <a:lstStyle/>
          <a:p>
            <a:r>
              <a:rPr lang="en-GB" sz="2400" dirty="0" smtClean="0"/>
              <a:t>‘high art’ – e.g. poetry, opera, ballet, painting, classical music</a:t>
            </a:r>
            <a:endParaRPr lang="en-GB" sz="2400" dirty="0"/>
          </a:p>
        </p:txBody>
      </p:sp>
      <p:sp>
        <p:nvSpPr>
          <p:cNvPr id="15" name="TextBox 14"/>
          <p:cNvSpPr txBox="1"/>
          <p:nvPr/>
        </p:nvSpPr>
        <p:spPr>
          <a:xfrm>
            <a:off x="2045593" y="3706973"/>
            <a:ext cx="7933386" cy="461665"/>
          </a:xfrm>
          <a:prstGeom prst="rect">
            <a:avLst/>
          </a:prstGeom>
          <a:noFill/>
        </p:spPr>
        <p:txBody>
          <a:bodyPr wrap="square" rtlCol="0">
            <a:spAutoFit/>
          </a:bodyPr>
          <a:lstStyle/>
          <a:p>
            <a:r>
              <a:rPr lang="en-GB" sz="2400" dirty="0" smtClean="0"/>
              <a:t>‘popular culture’ – e.g. music hall, TV, pop music</a:t>
            </a:r>
            <a:endParaRPr lang="en-GB" sz="2400" dirty="0"/>
          </a:p>
        </p:txBody>
      </p:sp>
      <p:sp>
        <p:nvSpPr>
          <p:cNvPr id="13" name="TextBox 12"/>
          <p:cNvSpPr txBox="1"/>
          <p:nvPr/>
        </p:nvSpPr>
        <p:spPr>
          <a:xfrm>
            <a:off x="2047741" y="5872766"/>
            <a:ext cx="8152327" cy="369332"/>
          </a:xfrm>
          <a:prstGeom prst="rect">
            <a:avLst/>
          </a:prstGeom>
          <a:noFill/>
        </p:spPr>
        <p:txBody>
          <a:bodyPr wrap="square" rtlCol="0">
            <a:spAutoFit/>
          </a:bodyPr>
          <a:lstStyle/>
          <a:p>
            <a:r>
              <a:rPr lang="en-GB" dirty="0">
                <a:hlinkClick r:id="rId4"/>
              </a:rPr>
              <a:t>http://www.nrs.co.uk/nrs-print/lifestyle-and-classification-data/social-grade</a:t>
            </a:r>
            <a:r>
              <a:rPr lang="en-GB" dirty="0" smtClean="0">
                <a:hlinkClick r:id="rId4"/>
              </a:rPr>
              <a:t>/</a:t>
            </a:r>
            <a:r>
              <a:rPr lang="en-GB" dirty="0" smtClean="0"/>
              <a:t> </a:t>
            </a:r>
            <a:endParaRPr lang="en-GB" dirty="0"/>
          </a:p>
        </p:txBody>
      </p:sp>
      <p:pic>
        <p:nvPicPr>
          <p:cNvPr id="14" name="Picture 13">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55194" y="4686836"/>
            <a:ext cx="644874" cy="644874"/>
          </a:xfrm>
          <a:prstGeom prst="rect">
            <a:avLst/>
          </a:prstGeom>
        </p:spPr>
      </p:pic>
    </p:spTree>
    <p:extLst>
      <p:ext uri="{BB962C8B-B14F-4D97-AF65-F5344CB8AC3E}">
        <p14:creationId xmlns:p14="http://schemas.microsoft.com/office/powerpoint/2010/main" val="2181979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1" grpId="0"/>
      <p:bldP spid="12" grpId="0"/>
      <p:bldP spid="15"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The End of Class</a:t>
            </a:r>
          </a:p>
        </p:txBody>
      </p:sp>
      <p:sp>
        <p:nvSpPr>
          <p:cNvPr id="14339" name="Rectangle 3"/>
          <p:cNvSpPr>
            <a:spLocks noGrp="1" noChangeArrowheads="1"/>
          </p:cNvSpPr>
          <p:nvPr>
            <p:ph idx="1"/>
          </p:nvPr>
        </p:nvSpPr>
        <p:spPr>
          <a:xfrm>
            <a:off x="1285739" y="4097767"/>
            <a:ext cx="10178322" cy="1513266"/>
          </a:xfrm>
        </p:spPr>
        <p:txBody>
          <a:bodyPr>
            <a:normAutofit fontScale="92500" lnSpcReduction="20000"/>
          </a:bodyPr>
          <a:lstStyle/>
          <a:p>
            <a:pPr eaLnBrk="1" hangingPunct="1"/>
            <a:r>
              <a:rPr lang="en-GB" altLang="en-US" sz="2400" dirty="0" err="1" smtClean="0">
                <a:solidFill>
                  <a:schemeClr val="tx1"/>
                </a:solidFill>
              </a:rPr>
              <a:t>Pakulski</a:t>
            </a:r>
            <a:r>
              <a:rPr lang="en-GB" altLang="en-US" sz="2400" dirty="0" smtClean="0">
                <a:solidFill>
                  <a:schemeClr val="tx1"/>
                </a:solidFill>
              </a:rPr>
              <a:t> &amp; Waters (1996) in ‘The Death of Class’ suggest that class and stratification in contemporary societies, in which tastes and interests are constantly shifting, is ‘status conventional’</a:t>
            </a:r>
          </a:p>
          <a:p>
            <a:pPr lvl="1" eaLnBrk="1" hangingPunct="1"/>
            <a:r>
              <a:rPr lang="en-GB" altLang="en-US" sz="2400" dirty="0" smtClean="0">
                <a:solidFill>
                  <a:schemeClr val="tx1"/>
                </a:solidFill>
              </a:rPr>
              <a:t>Class basis of stratification has more or less disappeared</a:t>
            </a:r>
          </a:p>
          <a:p>
            <a:pPr eaLnBrk="1" hangingPunct="1"/>
            <a:endParaRPr lang="en-GB" altLang="en-US" sz="2400" dirty="0" smtClean="0">
              <a:solidFill>
                <a:schemeClr val="tx1"/>
              </a:solidFill>
            </a:endParaRPr>
          </a:p>
          <a:p>
            <a:pPr lvl="1" eaLnBrk="1" hangingPunct="1"/>
            <a:endParaRPr lang="en-GB" altLang="en-US" sz="2400" dirty="0" smtClean="0">
              <a:solidFill>
                <a:schemeClr val="tx1"/>
              </a:solidFill>
            </a:endParaRPr>
          </a:p>
        </p:txBody>
      </p:sp>
      <p:sp>
        <p:nvSpPr>
          <p:cNvPr id="2" name="TextBox 1"/>
          <p:cNvSpPr txBox="1"/>
          <p:nvPr/>
        </p:nvSpPr>
        <p:spPr>
          <a:xfrm>
            <a:off x="1287887" y="1287887"/>
            <a:ext cx="9053848"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Ulric Beck suggests that class is a ‘zombie’ category – dead but still alive!</a:t>
            </a:r>
            <a:endParaRPr lang="en-GB" sz="2400" dirty="0"/>
          </a:p>
        </p:txBody>
      </p:sp>
      <p:sp>
        <p:nvSpPr>
          <p:cNvPr id="5" name="TextBox 4"/>
          <p:cNvSpPr txBox="1"/>
          <p:nvPr/>
        </p:nvSpPr>
        <p:spPr>
          <a:xfrm>
            <a:off x="1285739" y="2200148"/>
            <a:ext cx="9053848"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He argues that class is no longer relevant but that is still used in the press etc.</a:t>
            </a:r>
            <a:endParaRPr lang="en-GB" sz="2400" dirty="0"/>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7507" y="2118884"/>
            <a:ext cx="656680" cy="656680"/>
          </a:xfrm>
          <a:prstGeom prst="rect">
            <a:avLst/>
          </a:prstGeom>
        </p:spPr>
      </p:pic>
      <p:sp>
        <p:nvSpPr>
          <p:cNvPr id="4" name="TextBox 3"/>
          <p:cNvSpPr txBox="1"/>
          <p:nvPr/>
        </p:nvSpPr>
        <p:spPr>
          <a:xfrm>
            <a:off x="4095482" y="3048634"/>
            <a:ext cx="7521262" cy="369332"/>
          </a:xfrm>
          <a:prstGeom prst="rect">
            <a:avLst/>
          </a:prstGeom>
          <a:noFill/>
        </p:spPr>
        <p:txBody>
          <a:bodyPr wrap="square" rtlCol="0">
            <a:spAutoFit/>
          </a:bodyPr>
          <a:lstStyle/>
          <a:p>
            <a:r>
              <a:rPr lang="en-GB" dirty="0">
                <a:hlinkClick r:id="rId2"/>
              </a:rPr>
              <a:t>http://</a:t>
            </a:r>
            <a:r>
              <a:rPr lang="en-GB" dirty="0" smtClean="0">
                <a:hlinkClick r:id="rId2"/>
              </a:rPr>
              <a:t>sk.sagepub.com/books/individualization/n14.xml</a:t>
            </a:r>
            <a:r>
              <a:rPr lang="en-GB" dirty="0" smtClean="0"/>
              <a:t>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In Reality</a:t>
            </a:r>
          </a:p>
        </p:txBody>
      </p:sp>
      <p:sp>
        <p:nvSpPr>
          <p:cNvPr id="15363" name="Rectangle 3"/>
          <p:cNvSpPr>
            <a:spLocks noGrp="1" noChangeArrowheads="1"/>
          </p:cNvSpPr>
          <p:nvPr>
            <p:ph idx="1"/>
          </p:nvPr>
        </p:nvSpPr>
        <p:spPr>
          <a:xfrm>
            <a:off x="1200162" y="1861000"/>
            <a:ext cx="10178322" cy="1873874"/>
          </a:xfrm>
        </p:spPr>
        <p:txBody>
          <a:bodyPr>
            <a:normAutofit/>
          </a:bodyPr>
          <a:lstStyle/>
          <a:p>
            <a:pPr eaLnBrk="1" hangingPunct="1"/>
            <a:r>
              <a:rPr lang="en-GB" altLang="en-US" sz="2400" dirty="0" smtClean="0">
                <a:solidFill>
                  <a:schemeClr val="tx1"/>
                </a:solidFill>
              </a:rPr>
              <a:t>Work as employment may have declined as a significant source of social identity but work is still the most significant determinate of the material well-being of the majority of the population.</a:t>
            </a:r>
          </a:p>
          <a:p>
            <a:pPr marL="0" indent="0" algn="r" eaLnBrk="1" hangingPunct="1">
              <a:buNone/>
            </a:pPr>
            <a:r>
              <a:rPr lang="en-GB" altLang="en-US" sz="2400" dirty="0" smtClean="0">
                <a:solidFill>
                  <a:schemeClr val="tx1"/>
                </a:solidFill>
              </a:rPr>
              <a:t>Crompton (2008)</a:t>
            </a:r>
          </a:p>
        </p:txBody>
      </p:sp>
      <p:sp>
        <p:nvSpPr>
          <p:cNvPr id="2" name="TextBox 1"/>
          <p:cNvSpPr txBox="1"/>
          <p:nvPr/>
        </p:nvSpPr>
        <p:spPr>
          <a:xfrm>
            <a:off x="1390918" y="3992451"/>
            <a:ext cx="819096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Thus even in today’s political </a:t>
            </a:r>
            <a:r>
              <a:rPr lang="en-GB" sz="2400" dirty="0" smtClean="0"/>
              <a:t>landscape class </a:t>
            </a:r>
            <a:r>
              <a:rPr lang="en-GB" sz="2400" dirty="0"/>
              <a:t>is linked with </a:t>
            </a:r>
            <a:r>
              <a:rPr lang="en-GB" sz="2400" dirty="0" smtClean="0"/>
              <a:t>occupation, poverty</a:t>
            </a:r>
            <a:r>
              <a:rPr lang="en-GB" sz="2400" dirty="0"/>
              <a:t>, exclusion and equality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type="title"/>
          </p:nvPr>
        </p:nvSpPr>
        <p:spPr/>
        <p:txBody>
          <a:bodyPr/>
          <a:lstStyle/>
          <a:p>
            <a:pPr eaLnBrk="1" hangingPunct="1"/>
            <a:r>
              <a:rPr lang="en-US" altLang="en-US" smtClean="0"/>
              <a:t>Class and Class Analysis: </a:t>
            </a:r>
            <a:br>
              <a:rPr lang="en-US" altLang="en-US" smtClean="0"/>
            </a:br>
            <a:r>
              <a:rPr lang="en-US" altLang="en-US" smtClean="0"/>
              <a:t>Still Useful in the 21st Century?</a:t>
            </a:r>
            <a:endParaRPr lang="en-GB" altLang="en-US" smtClean="0"/>
          </a:p>
        </p:txBody>
      </p:sp>
      <p:sp>
        <p:nvSpPr>
          <p:cNvPr id="16387" name="Rectangle 4"/>
          <p:cNvSpPr>
            <a:spLocks noGrp="1" noChangeArrowheads="1"/>
          </p:cNvSpPr>
          <p:nvPr>
            <p:ph idx="1"/>
          </p:nvPr>
        </p:nvSpPr>
        <p:spPr>
          <a:xfrm>
            <a:off x="1277435" y="3020098"/>
            <a:ext cx="10178322" cy="2028422"/>
          </a:xfrm>
        </p:spPr>
        <p:txBody>
          <a:bodyPr>
            <a:normAutofit/>
          </a:bodyPr>
          <a:lstStyle/>
          <a:p>
            <a:pPr eaLnBrk="1" hangingPunct="1"/>
            <a:r>
              <a:rPr lang="en-US" altLang="en-US" sz="2400" dirty="0" smtClean="0">
                <a:solidFill>
                  <a:schemeClr val="tx1"/>
                </a:solidFill>
              </a:rPr>
              <a:t>Class and Life Chances on the Titanic Story</a:t>
            </a:r>
          </a:p>
          <a:p>
            <a:pPr eaLnBrk="1" hangingPunct="1"/>
            <a:r>
              <a:rPr lang="en-US" altLang="en-US" sz="2400" dirty="0" smtClean="0">
                <a:solidFill>
                  <a:schemeClr val="tx1"/>
                </a:solidFill>
              </a:rPr>
              <a:t> Marx’s Approach to Class</a:t>
            </a:r>
          </a:p>
          <a:p>
            <a:pPr eaLnBrk="1" hangingPunct="1"/>
            <a:r>
              <a:rPr lang="en-US" altLang="en-US" sz="2400" dirty="0" smtClean="0">
                <a:solidFill>
                  <a:schemeClr val="tx1"/>
                </a:solidFill>
              </a:rPr>
              <a:t> Max Weber’s Approach to Class</a:t>
            </a:r>
          </a:p>
          <a:p>
            <a:pPr eaLnBrk="1" hangingPunct="1"/>
            <a:r>
              <a:rPr lang="en-US" altLang="en-US" sz="2400" dirty="0" smtClean="0">
                <a:solidFill>
                  <a:schemeClr val="tx1"/>
                </a:solidFill>
              </a:rPr>
              <a:t> Gilbert: The Dimensions of Class and a Model</a:t>
            </a:r>
            <a:endParaRPr lang="en-GB" altLang="en-US" sz="24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idx="1"/>
          </p:nvPr>
        </p:nvSpPr>
        <p:spPr>
          <a:xfrm>
            <a:off x="1110011" y="1227415"/>
            <a:ext cx="10178322" cy="3593591"/>
          </a:xfrm>
        </p:spPr>
        <p:txBody>
          <a:bodyPr>
            <a:normAutofit/>
          </a:bodyPr>
          <a:lstStyle/>
          <a:p>
            <a:pPr eaLnBrk="1" hangingPunct="1"/>
            <a:r>
              <a:rPr lang="en-US" altLang="en-US" sz="2400" dirty="0" smtClean="0">
                <a:solidFill>
                  <a:schemeClr val="tx1"/>
                </a:solidFill>
              </a:rPr>
              <a:t>Why does Gilbert start with the story of the Titanic?</a:t>
            </a:r>
          </a:p>
        </p:txBody>
      </p:sp>
      <p:pic>
        <p:nvPicPr>
          <p:cNvPr id="17412" name="Picture 3" descr="titanic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168203" y="2380267"/>
            <a:ext cx="5507863" cy="2880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0" y="381000"/>
            <a:ext cx="12192000" cy="762000"/>
          </a:xfrm>
          <a:prstGeom prst="rect">
            <a:avLst/>
          </a:prstGeom>
          <a:noFill/>
          <a:ln w="9525">
            <a:noFill/>
            <a:miter lim="800000"/>
            <a:headEnd/>
            <a:tailEnd/>
          </a:ln>
          <a:effectLst/>
        </p:spPr>
        <p:txBody>
          <a:bodyPr>
            <a:spAutoFit/>
          </a:bodyPr>
          <a:lstStyle/>
          <a:p>
            <a:pPr algn="ctr" eaLnBrk="0" hangingPunct="0">
              <a:defRPr/>
            </a:pPr>
            <a:r>
              <a:rPr lang="en-US" sz="4400" b="1">
                <a:solidFill>
                  <a:schemeClr val="tx2"/>
                </a:solidFill>
                <a:effectLst>
                  <a:outerShdw blurRad="38100" dist="38100" dir="2700000" algn="tl">
                    <a:srgbClr val="000000"/>
                  </a:outerShdw>
                </a:effectLst>
              </a:rPr>
              <a:t>Titanic Survival Rates</a:t>
            </a:r>
          </a:p>
        </p:txBody>
      </p:sp>
      <p:sp>
        <p:nvSpPr>
          <p:cNvPr id="18435" name="Rectangle 3"/>
          <p:cNvSpPr>
            <a:spLocks noChangeArrowheads="1"/>
          </p:cNvSpPr>
          <p:nvPr/>
        </p:nvSpPr>
        <p:spPr bwMode="auto">
          <a:xfrm>
            <a:off x="719667" y="1989138"/>
            <a:ext cx="111379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0"/>
              </a:spcBef>
              <a:buClrTx/>
              <a:buSzTx/>
              <a:buFontTx/>
              <a:buNone/>
            </a:pPr>
            <a:r>
              <a:rPr lang="en-US" altLang="en-US" b="1" dirty="0">
                <a:solidFill>
                  <a:schemeClr val="tx1"/>
                </a:solidFill>
                <a:latin typeface="Arial" charset="0"/>
              </a:rPr>
              <a:t>	</a:t>
            </a:r>
            <a:r>
              <a:rPr lang="en-US" altLang="en-US" sz="1800" b="1" dirty="0">
                <a:solidFill>
                  <a:schemeClr val="tx1"/>
                </a:solidFill>
                <a:latin typeface="Arial" charset="0"/>
              </a:rPr>
              <a:t>		1st Class       2nd Class  	   3rd Class	Crew</a:t>
            </a:r>
          </a:p>
          <a:p>
            <a:pPr>
              <a:spcBef>
                <a:spcPct val="0"/>
              </a:spcBef>
              <a:buClrTx/>
              <a:buSzTx/>
              <a:buFontTx/>
              <a:buNone/>
            </a:pPr>
            <a:r>
              <a:rPr lang="en-US" altLang="en-US" sz="1800" b="1" dirty="0">
                <a:solidFill>
                  <a:schemeClr val="tx1"/>
                </a:solidFill>
                <a:latin typeface="Arial" charset="0"/>
              </a:rPr>
              <a:t>Women/Children		93%		81%		47%	87% </a:t>
            </a:r>
          </a:p>
          <a:p>
            <a:pPr>
              <a:spcBef>
                <a:spcPct val="0"/>
              </a:spcBef>
              <a:buClrTx/>
              <a:buSzTx/>
              <a:buFontTx/>
              <a:buNone/>
            </a:pPr>
            <a:r>
              <a:rPr lang="en-US" altLang="en-US" sz="1800" b="1" dirty="0">
                <a:solidFill>
                  <a:schemeClr val="tx1"/>
                </a:solidFill>
                <a:latin typeface="Arial" charset="0"/>
              </a:rPr>
              <a:t>Men			31%		10%		14%	22%</a:t>
            </a:r>
          </a:p>
          <a:p>
            <a:pPr>
              <a:spcBef>
                <a:spcPct val="0"/>
              </a:spcBef>
              <a:buClrTx/>
              <a:buSzTx/>
              <a:buFontTx/>
              <a:buNone/>
            </a:pPr>
            <a:r>
              <a:rPr lang="en-US" altLang="en-US" sz="1800" b="1" dirty="0">
                <a:solidFill>
                  <a:schemeClr val="tx1"/>
                </a:solidFill>
                <a:latin typeface="Arial" charset="0"/>
              </a:rPr>
              <a:t>Total			60%		42%		25%	24%</a:t>
            </a:r>
          </a:p>
          <a:p>
            <a:pPr>
              <a:spcBef>
                <a:spcPct val="0"/>
              </a:spcBef>
              <a:buClrTx/>
              <a:buSzTx/>
              <a:buFontTx/>
              <a:buNone/>
            </a:pPr>
            <a:endParaRPr lang="en-US" altLang="en-US" sz="1800" b="1" dirty="0">
              <a:solidFill>
                <a:schemeClr val="tx1"/>
              </a:solidFill>
              <a:latin typeface="Arial" charset="0"/>
            </a:endParaRPr>
          </a:p>
          <a:p>
            <a:pPr>
              <a:spcBef>
                <a:spcPct val="0"/>
              </a:spcBef>
              <a:buClrTx/>
              <a:buSzTx/>
              <a:buFontTx/>
              <a:buNone/>
            </a:pPr>
            <a:r>
              <a:rPr lang="en-US" altLang="en-US" sz="1800" b="1" dirty="0">
                <a:solidFill>
                  <a:schemeClr val="tx1"/>
                </a:solidFill>
                <a:latin typeface="Arial" charset="0"/>
              </a:rPr>
              <a:t>Absolute # dead		130 		166   	         	536	85</a:t>
            </a:r>
          </a:p>
          <a:p>
            <a:pPr>
              <a:spcBef>
                <a:spcPct val="0"/>
              </a:spcBef>
              <a:buClrTx/>
              <a:buSzTx/>
              <a:buFontTx/>
              <a:buNone/>
            </a:pPr>
            <a:endParaRPr lang="en-US" altLang="en-US" sz="1800" b="1" dirty="0">
              <a:solidFill>
                <a:schemeClr val="tx1"/>
              </a:solidFill>
              <a:latin typeface="Arial" charset="0"/>
            </a:endParaRPr>
          </a:p>
          <a:p>
            <a:pPr algn="ctr">
              <a:spcBef>
                <a:spcPct val="0"/>
              </a:spcBef>
              <a:buClrTx/>
              <a:buSzTx/>
              <a:buFontTx/>
              <a:buNone/>
            </a:pPr>
            <a:r>
              <a:rPr lang="en-US" altLang="en-US" b="1" dirty="0">
                <a:solidFill>
                  <a:schemeClr val="tx1"/>
                </a:solidFill>
                <a:latin typeface="Arial" charset="0"/>
              </a:rPr>
              <a:t>Male survival rate: 20%</a:t>
            </a:r>
          </a:p>
          <a:p>
            <a:pPr algn="ctr">
              <a:spcBef>
                <a:spcPct val="0"/>
              </a:spcBef>
              <a:buClrTx/>
              <a:buSzTx/>
              <a:buFontTx/>
              <a:buNone/>
            </a:pPr>
            <a:r>
              <a:rPr lang="en-US" altLang="en-US" b="1" dirty="0">
                <a:solidFill>
                  <a:schemeClr val="tx1"/>
                </a:solidFill>
                <a:latin typeface="Arial" charset="0"/>
              </a:rPr>
              <a:t>Female/children survival rate: 71%</a:t>
            </a:r>
          </a:p>
          <a:p>
            <a:pPr>
              <a:spcBef>
                <a:spcPct val="0"/>
              </a:spcBef>
              <a:buClrTx/>
              <a:buSzTx/>
              <a:buFontTx/>
              <a:buNone/>
            </a:pPr>
            <a:endParaRPr lang="en-US" altLang="en-US" b="1" dirty="0">
              <a:solidFill>
                <a:schemeClr val="tx1"/>
              </a:solidFill>
              <a:latin typeface="Arial"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altLang="en-US" smtClean="0"/>
              <a:t>What do These Statistics Tell Us?</a:t>
            </a:r>
            <a:endParaRPr lang="en-GB" altLang="en-US" smtClean="0"/>
          </a:p>
        </p:txBody>
      </p:sp>
      <p:sp>
        <p:nvSpPr>
          <p:cNvPr id="19459" name="Rectangle 3"/>
          <p:cNvSpPr>
            <a:spLocks noGrp="1" noChangeArrowheads="1"/>
          </p:cNvSpPr>
          <p:nvPr>
            <p:ph idx="1"/>
          </p:nvPr>
        </p:nvSpPr>
        <p:spPr/>
        <p:txBody>
          <a:bodyPr>
            <a:normAutofit/>
          </a:bodyPr>
          <a:lstStyle/>
          <a:p>
            <a:pPr eaLnBrk="1" hangingPunct="1"/>
            <a:r>
              <a:rPr lang="en-US" altLang="en-US" sz="2400" smtClean="0">
                <a:solidFill>
                  <a:schemeClr val="tx1"/>
                </a:solidFill>
              </a:rPr>
              <a:t>social class mattered  for life chances</a:t>
            </a:r>
          </a:p>
          <a:p>
            <a:pPr lvl="1" eaLnBrk="1" hangingPunct="1"/>
            <a:r>
              <a:rPr lang="en-US" altLang="en-US" sz="2400" smtClean="0">
                <a:solidFill>
                  <a:schemeClr val="tx1"/>
                </a:solidFill>
              </a:rPr>
              <a:t>stratification</a:t>
            </a:r>
          </a:p>
          <a:p>
            <a:pPr eaLnBrk="1" hangingPunct="1"/>
            <a:r>
              <a:rPr lang="en-US" altLang="en-US" sz="2400" smtClean="0">
                <a:solidFill>
                  <a:schemeClr val="tx1"/>
                </a:solidFill>
              </a:rPr>
              <a:t>but so did ‘women and children first’</a:t>
            </a:r>
          </a:p>
          <a:p>
            <a:pPr lvl="1" eaLnBrk="1" hangingPunct="1"/>
            <a:r>
              <a:rPr lang="en-US" altLang="en-US" sz="2400" smtClean="0">
                <a:solidFill>
                  <a:schemeClr val="tx1"/>
                </a:solidFill>
              </a:rPr>
              <a:t>social norms</a:t>
            </a:r>
          </a:p>
          <a:p>
            <a:pPr eaLnBrk="1" hangingPunct="1"/>
            <a:r>
              <a:rPr lang="en-US" altLang="en-US" sz="2400" smtClean="0">
                <a:solidFill>
                  <a:schemeClr val="tx1"/>
                </a:solidFill>
              </a:rPr>
              <a:t>solidarity among workers can make a difference</a:t>
            </a:r>
          </a:p>
          <a:p>
            <a:pPr eaLnBrk="1" hangingPunct="1"/>
            <a:r>
              <a:rPr lang="en-US" altLang="en-US" sz="2400" smtClean="0">
                <a:solidFill>
                  <a:schemeClr val="tx1"/>
                </a:solidFill>
              </a:rPr>
              <a:t>we see elements of both conflict and consensus</a:t>
            </a:r>
          </a:p>
          <a:p>
            <a:pPr eaLnBrk="1" hangingPunct="1"/>
            <a:endParaRPr lang="en-GB" altLang="en-US" sz="240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pPr eaLnBrk="1" hangingPunct="1"/>
            <a:r>
              <a:rPr lang="en-US" altLang="en-US" smtClean="0"/>
              <a:t>Concepts for Class Analysis: </a:t>
            </a:r>
            <a:br>
              <a:rPr lang="en-US" altLang="en-US" smtClean="0"/>
            </a:br>
            <a:r>
              <a:rPr lang="en-US" altLang="en-US" smtClean="0"/>
              <a:t>The Two Major Theorists</a:t>
            </a:r>
            <a:endParaRPr lang="en-GB" altLang="en-US" smtClean="0"/>
          </a:p>
        </p:txBody>
      </p:sp>
      <p:pic>
        <p:nvPicPr>
          <p:cNvPr id="20483" name="Picture 4" descr="weber"/>
          <p:cNvPicPr>
            <a:picLocks noGrp="1" noChangeAspect="1" noChangeArrowheads="1"/>
          </p:cNvPicPr>
          <p:nvPr>
            <p:ph sz="quarter" idx="1"/>
          </p:nvPr>
        </p:nvPicPr>
        <p:blipFill>
          <a:blip r:embed="rId3">
            <a:extLst>
              <a:ext uri="{28A0092B-C50C-407E-A947-70E740481C1C}">
                <a14:useLocalDpi xmlns:a14="http://schemas.microsoft.com/office/drawing/2010/main"/>
              </a:ext>
            </a:extLst>
          </a:blip>
          <a:srcRect/>
          <a:stretch>
            <a:fillRect/>
          </a:stretch>
        </p:blipFill>
        <p:spPr>
          <a:xfrm>
            <a:off x="6436070" y="1762259"/>
            <a:ext cx="2112433" cy="1981200"/>
          </a:xfrm>
        </p:spPr>
      </p:pic>
      <p:pic>
        <p:nvPicPr>
          <p:cNvPr id="20484" name="Picture 5" descr="marx1875"/>
          <p:cNvPicPr>
            <a:picLocks noGrp="1" noChangeAspect="1" noChangeArrowheads="1"/>
          </p:cNvPicPr>
          <p:nvPr>
            <p:ph sz="quarter" idx="2"/>
          </p:nvPr>
        </p:nvPicPr>
        <p:blipFill>
          <a:blip r:embed="rId4" cstate="email">
            <a:extLst>
              <a:ext uri="{28A0092B-C50C-407E-A947-70E740481C1C}">
                <a14:useLocalDpi xmlns:a14="http://schemas.microsoft.com/office/drawing/2010/main"/>
              </a:ext>
            </a:extLst>
          </a:blip>
          <a:srcRect/>
          <a:stretch>
            <a:fillRect/>
          </a:stretch>
        </p:blipFill>
        <p:spPr>
          <a:xfrm>
            <a:off x="2683070" y="1955443"/>
            <a:ext cx="1875367" cy="1981200"/>
          </a:xfrm>
        </p:spPr>
      </p:pic>
      <p:sp>
        <p:nvSpPr>
          <p:cNvPr id="20485" name="Rectangle 3"/>
          <p:cNvSpPr>
            <a:spLocks noGrp="1" noChangeArrowheads="1"/>
          </p:cNvSpPr>
          <p:nvPr>
            <p:ph type="body" sz="half" idx="3"/>
          </p:nvPr>
        </p:nvSpPr>
        <p:spPr>
          <a:xfrm>
            <a:off x="1422400" y="4114800"/>
            <a:ext cx="10058400" cy="1010992"/>
          </a:xfrm>
        </p:spPr>
        <p:txBody>
          <a:bodyPr>
            <a:normAutofit/>
          </a:bodyPr>
          <a:lstStyle/>
          <a:p>
            <a:pPr eaLnBrk="1" hangingPunct="1"/>
            <a:r>
              <a:rPr lang="en-US" altLang="en-US" sz="2400" dirty="0" smtClean="0">
                <a:solidFill>
                  <a:schemeClr val="tx1"/>
                </a:solidFill>
              </a:rPr>
              <a:t>I. Karl Marx</a:t>
            </a:r>
          </a:p>
          <a:p>
            <a:pPr lvl="1" eaLnBrk="1" hangingPunct="1"/>
            <a:r>
              <a:rPr lang="en-US" altLang="en-US" sz="2400" dirty="0" smtClean="0">
                <a:solidFill>
                  <a:schemeClr val="tx1"/>
                </a:solidFill>
              </a:rPr>
              <a:t>Class, Class Conflict and Mode of Production</a:t>
            </a:r>
          </a:p>
        </p:txBody>
      </p:sp>
      <p:sp>
        <p:nvSpPr>
          <p:cNvPr id="2" name="TextBox 1"/>
          <p:cNvSpPr txBox="1"/>
          <p:nvPr/>
        </p:nvSpPr>
        <p:spPr>
          <a:xfrm>
            <a:off x="1313645" y="5306096"/>
            <a:ext cx="7701566" cy="830997"/>
          </a:xfrm>
          <a:prstGeom prst="rect">
            <a:avLst/>
          </a:prstGeom>
          <a:noFill/>
        </p:spPr>
        <p:txBody>
          <a:bodyPr wrap="square" rtlCol="0">
            <a:spAutoFit/>
          </a:bodyPr>
          <a:lstStyle/>
          <a:p>
            <a:pPr marL="342900" indent="-342900">
              <a:buFont typeface="Arial" panose="020B0604020202020204" pitchFamily="34" charset="0"/>
              <a:buChar char="•"/>
            </a:pPr>
            <a:r>
              <a:rPr lang="en-US" altLang="en-US" sz="2400" dirty="0"/>
              <a:t>II. Max </a:t>
            </a:r>
            <a:r>
              <a:rPr lang="en-US" altLang="en-US" sz="2400" dirty="0" smtClean="0"/>
              <a:t>Weber</a:t>
            </a:r>
            <a:endParaRPr lang="en-US" altLang="en-US" sz="2400" dirty="0"/>
          </a:p>
          <a:p>
            <a:pPr lvl="1"/>
            <a:r>
              <a:rPr lang="en-US" altLang="en-US" sz="2400" dirty="0" smtClean="0"/>
              <a:t>- Classes </a:t>
            </a:r>
            <a:r>
              <a:rPr lang="en-US" altLang="en-US" sz="2400" dirty="0"/>
              <a:t>and Competing Principles of Group </a:t>
            </a:r>
            <a:r>
              <a:rPr lang="en-US" altLang="en-US" sz="2400" dirty="0" smtClean="0"/>
              <a:t>Formation</a:t>
            </a:r>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48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048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04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5" grpId="0" build="p"/>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marx187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08001" y="2214564"/>
            <a:ext cx="2664884"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Rectangle 5"/>
          <p:cNvSpPr>
            <a:spLocks noGrp="1" noChangeArrowheads="1"/>
          </p:cNvSpPr>
          <p:nvPr>
            <p:ph type="title"/>
          </p:nvPr>
        </p:nvSpPr>
        <p:spPr/>
        <p:txBody>
          <a:bodyPr/>
          <a:lstStyle/>
          <a:p>
            <a:pPr eaLnBrk="1" hangingPunct="1"/>
            <a:r>
              <a:rPr lang="en-US" altLang="en-US" smtClean="0"/>
              <a:t>Social Class in Marx’s Thought</a:t>
            </a:r>
            <a:endParaRPr lang="en-GB" altLang="en-US" smtClean="0"/>
          </a:p>
        </p:txBody>
      </p:sp>
      <p:sp>
        <p:nvSpPr>
          <p:cNvPr id="21509" name="Rectangle 4"/>
          <p:cNvSpPr>
            <a:spLocks noGrp="1" noChangeArrowheads="1"/>
          </p:cNvSpPr>
          <p:nvPr>
            <p:ph idx="1"/>
          </p:nvPr>
        </p:nvSpPr>
        <p:spPr>
          <a:xfrm>
            <a:off x="3634556" y="1867694"/>
            <a:ext cx="7114116" cy="3508375"/>
          </a:xfrm>
        </p:spPr>
        <p:txBody>
          <a:bodyPr>
            <a:noAutofit/>
          </a:bodyPr>
          <a:lstStyle/>
          <a:p>
            <a:pPr eaLnBrk="1" hangingPunct="1"/>
            <a:r>
              <a:rPr lang="en-US" altLang="en-US" sz="2400" dirty="0" smtClean="0">
                <a:solidFill>
                  <a:schemeClr val="tx1"/>
                </a:solidFill>
              </a:rPr>
              <a:t>rooted in society’s mode of production</a:t>
            </a:r>
          </a:p>
          <a:p>
            <a:pPr eaLnBrk="1" hangingPunct="1"/>
            <a:r>
              <a:rPr lang="en-US" altLang="en-US" sz="2400" dirty="0" smtClean="0">
                <a:solidFill>
                  <a:schemeClr val="tx1"/>
                </a:solidFill>
              </a:rPr>
              <a:t>defined by people’s relationship to the means of production</a:t>
            </a:r>
          </a:p>
          <a:p>
            <a:pPr eaLnBrk="1" hangingPunct="1"/>
            <a:r>
              <a:rPr lang="en-US" altLang="en-US" sz="2400" dirty="0" smtClean="0">
                <a:solidFill>
                  <a:schemeClr val="tx1"/>
                </a:solidFill>
              </a:rPr>
              <a:t>not income groups per se.  A matter of structural position.  Class is about power</a:t>
            </a:r>
          </a:p>
          <a:p>
            <a:pPr eaLnBrk="1" hangingPunct="1"/>
            <a:r>
              <a:rPr lang="en-US" altLang="en-US" sz="2400" dirty="0" smtClean="0">
                <a:solidFill>
                  <a:schemeClr val="tx1"/>
                </a:solidFill>
              </a:rPr>
              <a:t>may evolve from class-in-itself to class-for-itself</a:t>
            </a:r>
          </a:p>
          <a:p>
            <a:pPr eaLnBrk="1" hangingPunct="1"/>
            <a:r>
              <a:rPr lang="en-US" altLang="en-US" sz="2400" dirty="0" smtClean="0">
                <a:solidFill>
                  <a:schemeClr val="tx1"/>
                </a:solidFill>
              </a:rPr>
              <a:t>moving from the dominant ideology to class consciousness</a:t>
            </a:r>
          </a:p>
          <a:p>
            <a:pPr eaLnBrk="1" hangingPunct="1"/>
            <a:r>
              <a:rPr lang="en-US" altLang="en-US" sz="2400" dirty="0" smtClean="0">
                <a:solidFill>
                  <a:schemeClr val="tx1"/>
                </a:solidFill>
              </a:rPr>
              <a:t>agents of change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marx187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08001" y="1985964"/>
            <a:ext cx="2664884"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Rectangle 4"/>
          <p:cNvSpPr>
            <a:spLocks noGrp="1" noChangeArrowheads="1"/>
          </p:cNvSpPr>
          <p:nvPr>
            <p:ph idx="1"/>
          </p:nvPr>
        </p:nvSpPr>
        <p:spPr>
          <a:xfrm>
            <a:off x="3407833" y="1177881"/>
            <a:ext cx="7018867" cy="586526"/>
          </a:xfrm>
        </p:spPr>
        <p:txBody>
          <a:bodyPr>
            <a:normAutofit/>
          </a:bodyPr>
          <a:lstStyle/>
          <a:p>
            <a:pPr eaLnBrk="1" hangingPunct="1"/>
            <a:r>
              <a:rPr lang="en-US" altLang="en-US" sz="2800" dirty="0" smtClean="0">
                <a:solidFill>
                  <a:schemeClr val="tx1"/>
                </a:solidFill>
              </a:rPr>
              <a:t>Why do Marxists almost never use the terms </a:t>
            </a:r>
          </a:p>
        </p:txBody>
      </p:sp>
      <p:sp>
        <p:nvSpPr>
          <p:cNvPr id="2" name="TextBox 1"/>
          <p:cNvSpPr txBox="1"/>
          <p:nvPr/>
        </p:nvSpPr>
        <p:spPr>
          <a:xfrm>
            <a:off x="4353059" y="2292439"/>
            <a:ext cx="5151549"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‘upper’</a:t>
            </a:r>
          </a:p>
          <a:p>
            <a:pPr marL="457200" indent="-457200">
              <a:buFont typeface="Arial" panose="020B0604020202020204" pitchFamily="34" charset="0"/>
              <a:buChar char="•"/>
            </a:pPr>
            <a:r>
              <a:rPr lang="en-GB" sz="2800" dirty="0"/>
              <a:t>‘middle’</a:t>
            </a:r>
          </a:p>
          <a:p>
            <a:pPr marL="457200" indent="-457200">
              <a:buFont typeface="Arial" panose="020B0604020202020204" pitchFamily="34" charset="0"/>
              <a:buChar char="•"/>
            </a:pPr>
            <a:r>
              <a:rPr lang="en-GB" sz="2800" dirty="0"/>
              <a:t>‘lower’ </a:t>
            </a:r>
          </a:p>
          <a:p>
            <a:pPr marL="457200" indent="-457200">
              <a:buFont typeface="Arial" panose="020B0604020202020204" pitchFamily="34" charset="0"/>
              <a:buChar char="•"/>
            </a:pPr>
            <a:r>
              <a:rPr lang="en-GB" sz="2800" dirty="0"/>
              <a:t>to </a:t>
            </a:r>
            <a:r>
              <a:rPr lang="en-GB" sz="2800" dirty="0" smtClean="0"/>
              <a:t>analyse </a:t>
            </a:r>
            <a:r>
              <a:rPr lang="en-GB" sz="2800" dirty="0"/>
              <a:t>the class structure</a:t>
            </a:r>
            <a:r>
              <a:rPr lang="en-GB" sz="2800" dirty="0" smtClean="0"/>
              <a:t>?</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812800" y="1143000"/>
            <a:ext cx="10871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50000"/>
              </a:spcBef>
              <a:buClrTx/>
              <a:buSzTx/>
              <a:buFontTx/>
              <a:buNone/>
            </a:pPr>
            <a:endParaRPr lang="en-US" altLang="en-US" sz="3200" b="1">
              <a:solidFill>
                <a:schemeClr val="tx1"/>
              </a:solidFill>
              <a:latin typeface="Arial" charset="0"/>
            </a:endParaRPr>
          </a:p>
        </p:txBody>
      </p:sp>
      <p:sp>
        <p:nvSpPr>
          <p:cNvPr id="23555" name="AutoShape 3"/>
          <p:cNvSpPr>
            <a:spLocks noChangeArrowheads="1"/>
          </p:cNvSpPr>
          <p:nvPr/>
        </p:nvSpPr>
        <p:spPr bwMode="auto">
          <a:xfrm>
            <a:off x="2133600" y="1828800"/>
            <a:ext cx="8128000" cy="3657600"/>
          </a:xfrm>
          <a:prstGeom prst="triangle">
            <a:avLst>
              <a:gd name="adj" fmla="val 50000"/>
            </a:avLst>
          </a:prstGeom>
          <a:solidFill>
            <a:schemeClr val="accent1"/>
          </a:solidFill>
          <a:ln w="2857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0"/>
              </a:spcBef>
              <a:buClrTx/>
              <a:buSzTx/>
              <a:buFontTx/>
              <a:buNone/>
            </a:pPr>
            <a:endParaRPr lang="en-US" altLang="en-US" sz="3200" b="1">
              <a:solidFill>
                <a:schemeClr val="tx1"/>
              </a:solidFill>
              <a:latin typeface="Arial" charset="0"/>
            </a:endParaRPr>
          </a:p>
        </p:txBody>
      </p:sp>
      <p:sp>
        <p:nvSpPr>
          <p:cNvPr id="23556" name="Line 4"/>
          <p:cNvSpPr>
            <a:spLocks noChangeShapeType="1"/>
          </p:cNvSpPr>
          <p:nvPr/>
        </p:nvSpPr>
        <p:spPr bwMode="auto">
          <a:xfrm>
            <a:off x="2884868" y="4800600"/>
            <a:ext cx="666553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557" name="Line 5"/>
          <p:cNvSpPr>
            <a:spLocks noChangeShapeType="1"/>
          </p:cNvSpPr>
          <p:nvPr/>
        </p:nvSpPr>
        <p:spPr bwMode="auto">
          <a:xfrm>
            <a:off x="3606084" y="4191000"/>
            <a:ext cx="523311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558" name="Text Box 6"/>
          <p:cNvSpPr txBox="1">
            <a:spLocks noChangeArrowheads="1"/>
          </p:cNvSpPr>
          <p:nvPr/>
        </p:nvSpPr>
        <p:spPr bwMode="auto">
          <a:xfrm>
            <a:off x="4267200" y="4343401"/>
            <a:ext cx="4064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1800" b="1" dirty="0">
                <a:solidFill>
                  <a:schemeClr val="tx1"/>
                </a:solidFill>
                <a:latin typeface="Arial" charset="0"/>
              </a:rPr>
              <a:t>Relations of production</a:t>
            </a:r>
          </a:p>
        </p:txBody>
      </p:sp>
      <p:sp>
        <p:nvSpPr>
          <p:cNvPr id="23559" name="Text Box 7"/>
          <p:cNvSpPr txBox="1">
            <a:spLocks noChangeArrowheads="1"/>
          </p:cNvSpPr>
          <p:nvPr/>
        </p:nvSpPr>
        <p:spPr bwMode="auto">
          <a:xfrm>
            <a:off x="4165600" y="4961898"/>
            <a:ext cx="3962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1800" b="1" dirty="0">
                <a:solidFill>
                  <a:schemeClr val="tx1"/>
                </a:solidFill>
                <a:latin typeface="Arial" charset="0"/>
              </a:rPr>
              <a:t>Forces of Production</a:t>
            </a:r>
          </a:p>
        </p:txBody>
      </p:sp>
      <p:sp>
        <p:nvSpPr>
          <p:cNvPr id="23560" name="Text Box 8"/>
          <p:cNvSpPr txBox="1">
            <a:spLocks noChangeArrowheads="1"/>
          </p:cNvSpPr>
          <p:nvPr/>
        </p:nvSpPr>
        <p:spPr bwMode="auto">
          <a:xfrm>
            <a:off x="5283200" y="2438401"/>
            <a:ext cx="1625600" cy="1604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1800" b="1" dirty="0">
                <a:solidFill>
                  <a:schemeClr val="tx1"/>
                </a:solidFill>
                <a:latin typeface="Arial" charset="0"/>
              </a:rPr>
              <a:t>Art</a:t>
            </a:r>
          </a:p>
          <a:p>
            <a:pPr algn="ctr">
              <a:spcBef>
                <a:spcPct val="50000"/>
              </a:spcBef>
              <a:buClrTx/>
              <a:buSzTx/>
              <a:buFontTx/>
              <a:buNone/>
            </a:pPr>
            <a:r>
              <a:rPr lang="en-US" altLang="en-US" sz="1800" b="1" dirty="0">
                <a:solidFill>
                  <a:schemeClr val="tx1"/>
                </a:solidFill>
                <a:latin typeface="Arial" charset="0"/>
              </a:rPr>
              <a:t>Religion</a:t>
            </a:r>
          </a:p>
          <a:p>
            <a:pPr algn="ctr">
              <a:spcBef>
                <a:spcPct val="50000"/>
              </a:spcBef>
              <a:buClrTx/>
              <a:buSzTx/>
              <a:buFontTx/>
              <a:buNone/>
            </a:pPr>
            <a:r>
              <a:rPr lang="en-US" altLang="en-US" sz="1800" b="1" dirty="0">
                <a:solidFill>
                  <a:schemeClr val="tx1"/>
                </a:solidFill>
                <a:latin typeface="Arial" charset="0"/>
              </a:rPr>
              <a:t>Politics</a:t>
            </a:r>
          </a:p>
          <a:p>
            <a:pPr algn="ctr">
              <a:spcBef>
                <a:spcPct val="50000"/>
              </a:spcBef>
              <a:buClrTx/>
              <a:buSzTx/>
              <a:buFontTx/>
              <a:buNone/>
            </a:pPr>
            <a:r>
              <a:rPr lang="en-US" altLang="en-US" sz="1800" b="1" dirty="0">
                <a:solidFill>
                  <a:schemeClr val="tx1"/>
                </a:solidFill>
                <a:latin typeface="Arial" charset="0"/>
              </a:rPr>
              <a:t>Law</a:t>
            </a:r>
          </a:p>
        </p:txBody>
      </p:sp>
      <p:sp>
        <p:nvSpPr>
          <p:cNvPr id="23561" name="Text Box 9"/>
          <p:cNvSpPr txBox="1">
            <a:spLocks noChangeArrowheads="1"/>
          </p:cNvSpPr>
          <p:nvPr/>
        </p:nvSpPr>
        <p:spPr bwMode="auto">
          <a:xfrm>
            <a:off x="812800" y="2362200"/>
            <a:ext cx="3251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50000"/>
              </a:spcBef>
              <a:buClrTx/>
              <a:buSzTx/>
              <a:buFontTx/>
              <a:buNone/>
            </a:pPr>
            <a:r>
              <a:rPr lang="en-US" altLang="en-US" b="1" dirty="0">
                <a:solidFill>
                  <a:schemeClr val="tx1"/>
                </a:solidFill>
                <a:latin typeface="Arial" charset="0"/>
              </a:rPr>
              <a:t>Superstructure</a:t>
            </a:r>
          </a:p>
        </p:txBody>
      </p:sp>
      <p:sp>
        <p:nvSpPr>
          <p:cNvPr id="23562" name="Text Box 10"/>
          <p:cNvSpPr txBox="1">
            <a:spLocks noChangeArrowheads="1"/>
          </p:cNvSpPr>
          <p:nvPr/>
        </p:nvSpPr>
        <p:spPr bwMode="auto">
          <a:xfrm>
            <a:off x="1016000" y="4526757"/>
            <a:ext cx="152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b="1" dirty="0">
                <a:solidFill>
                  <a:schemeClr val="tx1"/>
                </a:solidFill>
                <a:latin typeface="Arial" charset="0"/>
              </a:rPr>
              <a:t>Base</a:t>
            </a:r>
          </a:p>
        </p:txBody>
      </p:sp>
      <p:sp>
        <p:nvSpPr>
          <p:cNvPr id="23563" name="AutoShape 11"/>
          <p:cNvSpPr>
            <a:spLocks noChangeArrowheads="1"/>
          </p:cNvSpPr>
          <p:nvPr/>
        </p:nvSpPr>
        <p:spPr bwMode="auto">
          <a:xfrm>
            <a:off x="3759200" y="4648200"/>
            <a:ext cx="304800" cy="381000"/>
          </a:xfrm>
          <a:prstGeom prst="upDownArrow">
            <a:avLst>
              <a:gd name="adj1" fmla="val 50000"/>
              <a:gd name="adj2" fmla="val 33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64" name="AutoShape 12"/>
          <p:cNvSpPr>
            <a:spLocks noChangeArrowheads="1"/>
          </p:cNvSpPr>
          <p:nvPr/>
        </p:nvSpPr>
        <p:spPr bwMode="auto">
          <a:xfrm>
            <a:off x="8229600" y="4648200"/>
            <a:ext cx="304800" cy="381000"/>
          </a:xfrm>
          <a:prstGeom prst="upDownArrow">
            <a:avLst>
              <a:gd name="adj1" fmla="val 50000"/>
              <a:gd name="adj2" fmla="val 33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65" name="AutoShape 13"/>
          <p:cNvSpPr>
            <a:spLocks noChangeArrowheads="1"/>
          </p:cNvSpPr>
          <p:nvPr/>
        </p:nvSpPr>
        <p:spPr bwMode="auto">
          <a:xfrm>
            <a:off x="4064000" y="3886200"/>
            <a:ext cx="304800" cy="533400"/>
          </a:xfrm>
          <a:prstGeom prst="upArrow">
            <a:avLst>
              <a:gd name="adj1" fmla="val 50000"/>
              <a:gd name="adj2" fmla="val 58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66" name="AutoShape 14"/>
          <p:cNvSpPr>
            <a:spLocks noChangeArrowheads="1"/>
          </p:cNvSpPr>
          <p:nvPr/>
        </p:nvSpPr>
        <p:spPr bwMode="auto">
          <a:xfrm>
            <a:off x="7924800" y="3962400"/>
            <a:ext cx="304800" cy="533400"/>
          </a:xfrm>
          <a:prstGeom prst="upArrow">
            <a:avLst>
              <a:gd name="adj1" fmla="val 50000"/>
              <a:gd name="adj2" fmla="val 58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67" name="Text Box 15"/>
          <p:cNvSpPr txBox="1">
            <a:spLocks noChangeArrowheads="1"/>
          </p:cNvSpPr>
          <p:nvPr/>
        </p:nvSpPr>
        <p:spPr bwMode="auto">
          <a:xfrm>
            <a:off x="1016000" y="1219200"/>
            <a:ext cx="10160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50000"/>
              </a:spcBef>
              <a:buClrTx/>
              <a:buSzTx/>
              <a:buFontTx/>
              <a:buNone/>
            </a:pPr>
            <a:endParaRPr lang="en-US" altLang="en-US" sz="3200" b="1">
              <a:solidFill>
                <a:schemeClr val="tx1"/>
              </a:solidFill>
              <a:latin typeface="Arial" charset="0"/>
            </a:endParaRPr>
          </a:p>
        </p:txBody>
      </p:sp>
      <p:sp>
        <p:nvSpPr>
          <p:cNvPr id="42000" name="Text Box 16"/>
          <p:cNvSpPr txBox="1">
            <a:spLocks noChangeArrowheads="1"/>
          </p:cNvSpPr>
          <p:nvPr/>
        </p:nvSpPr>
        <p:spPr bwMode="auto">
          <a:xfrm>
            <a:off x="814917" y="333376"/>
            <a:ext cx="10566400" cy="1446213"/>
          </a:xfrm>
          <a:prstGeom prst="rect">
            <a:avLst/>
          </a:prstGeom>
          <a:noFill/>
          <a:ln w="9525">
            <a:noFill/>
            <a:miter lim="800000"/>
            <a:headEnd/>
            <a:tailEnd/>
          </a:ln>
          <a:effectLst/>
        </p:spPr>
        <p:txBody>
          <a:bodyPr>
            <a:spAutoFit/>
          </a:bodyPr>
          <a:lstStyle/>
          <a:p>
            <a:pPr algn="ctr" eaLnBrk="0" hangingPunct="0">
              <a:spcBef>
                <a:spcPts val="0"/>
              </a:spcBef>
              <a:defRPr/>
            </a:pPr>
            <a:r>
              <a:rPr lang="en-US" sz="4400" b="1" dirty="0">
                <a:solidFill>
                  <a:schemeClr val="tx2"/>
                </a:solidFill>
                <a:effectLst>
                  <a:outerShdw blurRad="38100" dist="38100" dir="2700000" algn="tl">
                    <a:srgbClr val="000000"/>
                  </a:outerShdw>
                </a:effectLst>
              </a:rPr>
              <a:t>Marx’s </a:t>
            </a:r>
          </a:p>
          <a:p>
            <a:pPr algn="ctr" eaLnBrk="0" hangingPunct="0">
              <a:spcBef>
                <a:spcPts val="0"/>
              </a:spcBef>
              <a:defRPr/>
            </a:pPr>
            <a:r>
              <a:rPr lang="en-US" sz="4400" b="1" dirty="0">
                <a:solidFill>
                  <a:schemeClr val="tx2"/>
                </a:solidFill>
                <a:effectLst>
                  <a:outerShdw blurRad="38100" dist="38100" dir="2700000" algn="tl">
                    <a:srgbClr val="000000"/>
                  </a:outerShdw>
                </a:effectLst>
              </a:rPr>
              <a:t>Base-Superstructure Model</a:t>
            </a:r>
          </a:p>
        </p:txBody>
      </p:sp>
      <p:sp>
        <p:nvSpPr>
          <p:cNvPr id="23569" name="AutoShape 17"/>
          <p:cNvSpPr>
            <a:spLocks noChangeArrowheads="1"/>
          </p:cNvSpPr>
          <p:nvPr/>
        </p:nvSpPr>
        <p:spPr bwMode="auto">
          <a:xfrm>
            <a:off x="5994400" y="4038600"/>
            <a:ext cx="203200" cy="304800"/>
          </a:xfrm>
          <a:prstGeom prst="downArrow">
            <a:avLst>
              <a:gd name="adj1" fmla="val 50000"/>
              <a:gd name="adj2" fmla="val 50000"/>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70" name="Text Box 18"/>
          <p:cNvSpPr txBox="1">
            <a:spLocks noChangeArrowheads="1"/>
          </p:cNvSpPr>
          <p:nvPr/>
        </p:nvSpPr>
        <p:spPr bwMode="auto">
          <a:xfrm>
            <a:off x="9321442" y="4191000"/>
            <a:ext cx="21336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b="1" dirty="0">
                <a:solidFill>
                  <a:schemeClr val="tx1"/>
                </a:solidFill>
                <a:latin typeface="Arial" charset="0"/>
              </a:rPr>
              <a:t>Material</a:t>
            </a:r>
            <a:br>
              <a:rPr lang="en-US" altLang="en-US" b="1" dirty="0">
                <a:solidFill>
                  <a:schemeClr val="tx1"/>
                </a:solidFill>
                <a:latin typeface="Arial" charset="0"/>
              </a:rPr>
            </a:br>
            <a:r>
              <a:rPr lang="en-US" altLang="en-US" b="1" dirty="0">
                <a:solidFill>
                  <a:schemeClr val="tx1"/>
                </a:solidFill>
                <a:latin typeface="Arial" charset="0"/>
              </a:rPr>
              <a:t>Life</a:t>
            </a:r>
          </a:p>
        </p:txBody>
      </p:sp>
      <p:sp>
        <p:nvSpPr>
          <p:cNvPr id="23571" name="Text Box 19"/>
          <p:cNvSpPr txBox="1">
            <a:spLocks noChangeArrowheads="1"/>
          </p:cNvSpPr>
          <p:nvPr/>
        </p:nvSpPr>
        <p:spPr bwMode="auto">
          <a:xfrm>
            <a:off x="8762642" y="2185116"/>
            <a:ext cx="3251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b="1" dirty="0">
                <a:solidFill>
                  <a:schemeClr val="tx1"/>
                </a:solidFill>
                <a:latin typeface="Arial" charset="0"/>
              </a:rPr>
              <a:t>Consciousness</a:t>
            </a:r>
            <a:br>
              <a:rPr lang="en-US" altLang="en-US" b="1" dirty="0">
                <a:solidFill>
                  <a:schemeClr val="tx1"/>
                </a:solidFill>
                <a:latin typeface="Arial" charset="0"/>
              </a:rPr>
            </a:br>
            <a:r>
              <a:rPr lang="en-US" altLang="en-US" b="1" dirty="0">
                <a:solidFill>
                  <a:schemeClr val="tx1"/>
                </a:solidFill>
                <a:latin typeface="Arial" charset="0"/>
              </a:rPr>
              <a:t>(Ideology)</a:t>
            </a:r>
          </a:p>
        </p:txBody>
      </p:sp>
      <p:sp>
        <p:nvSpPr>
          <p:cNvPr id="23572" name="AutoShape 20"/>
          <p:cNvSpPr>
            <a:spLocks noChangeArrowheads="1"/>
          </p:cNvSpPr>
          <p:nvPr/>
        </p:nvSpPr>
        <p:spPr bwMode="auto">
          <a:xfrm>
            <a:off x="1625600" y="3276600"/>
            <a:ext cx="304800" cy="533400"/>
          </a:xfrm>
          <a:prstGeom prst="upArrow">
            <a:avLst>
              <a:gd name="adj1" fmla="val 50000"/>
              <a:gd name="adj2" fmla="val 58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73" name="AutoShape 21"/>
          <p:cNvSpPr>
            <a:spLocks noChangeArrowheads="1"/>
          </p:cNvSpPr>
          <p:nvPr/>
        </p:nvSpPr>
        <p:spPr bwMode="auto">
          <a:xfrm>
            <a:off x="10261600" y="3390900"/>
            <a:ext cx="304800" cy="533400"/>
          </a:xfrm>
          <a:prstGeom prst="upArrow">
            <a:avLst>
              <a:gd name="adj1" fmla="val 50000"/>
              <a:gd name="adj2" fmla="val 58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74" name="Text Box 22"/>
          <p:cNvSpPr txBox="1">
            <a:spLocks noChangeArrowheads="1"/>
          </p:cNvSpPr>
          <p:nvPr/>
        </p:nvSpPr>
        <p:spPr bwMode="auto">
          <a:xfrm>
            <a:off x="2766096" y="5791201"/>
            <a:ext cx="7112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50000"/>
              </a:spcBef>
              <a:buClrTx/>
              <a:buSzTx/>
              <a:buFontTx/>
              <a:buNone/>
            </a:pPr>
            <a:r>
              <a:rPr lang="en-US" altLang="en-US" sz="2000" b="1" i="1" dirty="0">
                <a:solidFill>
                  <a:schemeClr val="tx1"/>
                </a:solidFill>
                <a:latin typeface="Arial" charset="0"/>
              </a:rPr>
              <a:t>An explanation of how the class structure is reproduced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55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355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355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56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56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356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356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356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356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357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56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3570"/>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3573"/>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357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35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animBg="1"/>
      <p:bldP spid="23556" grpId="0" animBg="1"/>
      <p:bldP spid="23557" grpId="0" animBg="1"/>
      <p:bldP spid="23558" grpId="0"/>
      <p:bldP spid="23559" grpId="0"/>
      <p:bldP spid="23560" grpId="0"/>
      <p:bldP spid="23561" grpId="0"/>
      <p:bldP spid="23562" grpId="0"/>
      <p:bldP spid="23563" grpId="0" animBg="1"/>
      <p:bldP spid="23564" grpId="0" animBg="1"/>
      <p:bldP spid="23565" grpId="0" animBg="1"/>
      <p:bldP spid="23566" grpId="0" animBg="1"/>
      <p:bldP spid="23569" grpId="0" animBg="1"/>
      <p:bldP spid="23570" grpId="0"/>
      <p:bldP spid="23571" grpId="0"/>
      <p:bldP spid="23572" grpId="0" animBg="1"/>
      <p:bldP spid="23573" grpId="0" animBg="1"/>
      <p:bldP spid="2357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marx187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11201" y="2286000"/>
            <a:ext cx="2664884" cy="281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Rectangle 3"/>
          <p:cNvSpPr>
            <a:spLocks noGrp="1" noChangeArrowheads="1"/>
          </p:cNvSpPr>
          <p:nvPr>
            <p:ph type="title"/>
          </p:nvPr>
        </p:nvSpPr>
        <p:spPr>
          <a:xfrm>
            <a:off x="1326257" y="370290"/>
            <a:ext cx="10081683" cy="1143000"/>
          </a:xfrm>
        </p:spPr>
        <p:txBody>
          <a:bodyPr>
            <a:normAutofit fontScale="90000"/>
          </a:bodyPr>
          <a:lstStyle/>
          <a:p>
            <a:pPr eaLnBrk="1" hangingPunct="1"/>
            <a:r>
              <a:rPr lang="en-US" altLang="en-US" dirty="0" smtClean="0"/>
              <a:t>The History of Existing Societies is the History of Class Struggle</a:t>
            </a:r>
            <a:endParaRPr lang="en-GB" altLang="en-US" dirty="0" smtClean="0"/>
          </a:p>
        </p:txBody>
      </p:sp>
      <p:sp>
        <p:nvSpPr>
          <p:cNvPr id="24580" name="Rectangle 4"/>
          <p:cNvSpPr>
            <a:spLocks noGrp="1" noChangeArrowheads="1"/>
          </p:cNvSpPr>
          <p:nvPr>
            <p:ph idx="1"/>
          </p:nvPr>
        </p:nvSpPr>
        <p:spPr>
          <a:xfrm>
            <a:off x="3888318" y="2324100"/>
            <a:ext cx="6538383" cy="3508375"/>
          </a:xfrm>
        </p:spPr>
        <p:txBody>
          <a:bodyPr>
            <a:noAutofit/>
          </a:bodyPr>
          <a:lstStyle/>
          <a:p>
            <a:pPr eaLnBrk="1" hangingPunct="1"/>
            <a:r>
              <a:rPr lang="en-US" altLang="en-US" sz="2400" dirty="0" smtClean="0">
                <a:solidFill>
                  <a:schemeClr val="tx1"/>
                </a:solidFill>
              </a:rPr>
              <a:t>class struggle </a:t>
            </a:r>
          </a:p>
          <a:p>
            <a:pPr lvl="1" eaLnBrk="1" hangingPunct="1"/>
            <a:r>
              <a:rPr lang="en-US" altLang="en-US" sz="2400" dirty="0" smtClean="0">
                <a:solidFill>
                  <a:schemeClr val="tx1"/>
                </a:solidFill>
              </a:rPr>
              <a:t>as the dominant mode of struggle in society</a:t>
            </a:r>
          </a:p>
          <a:p>
            <a:pPr eaLnBrk="1" hangingPunct="1"/>
            <a:r>
              <a:rPr lang="en-US" altLang="en-US" sz="2400" dirty="0" smtClean="0">
                <a:solidFill>
                  <a:schemeClr val="tx1"/>
                </a:solidFill>
              </a:rPr>
              <a:t>class struggle </a:t>
            </a:r>
          </a:p>
          <a:p>
            <a:pPr lvl="1" eaLnBrk="1" hangingPunct="1"/>
            <a:r>
              <a:rPr lang="en-US" altLang="en-US" sz="2400" dirty="0" smtClean="0">
                <a:solidFill>
                  <a:schemeClr val="tx1"/>
                </a:solidFill>
              </a:rPr>
              <a:t>as the major engine of historical change</a:t>
            </a:r>
          </a:p>
          <a:p>
            <a:pPr eaLnBrk="1" hangingPunct="1"/>
            <a:r>
              <a:rPr lang="en-US" altLang="en-US" sz="2400" dirty="0" smtClean="0">
                <a:solidFill>
                  <a:schemeClr val="tx1"/>
                </a:solidFill>
              </a:rPr>
              <a:t>class analysis </a:t>
            </a:r>
          </a:p>
          <a:p>
            <a:pPr lvl="1" eaLnBrk="1" hangingPunct="1"/>
            <a:r>
              <a:rPr lang="en-US" altLang="en-US" sz="2400" dirty="0" smtClean="0">
                <a:solidFill>
                  <a:schemeClr val="tx1"/>
                </a:solidFill>
              </a:rPr>
              <a:t>as the key to understanding a society and its tendencies </a:t>
            </a:r>
          </a:p>
          <a:p>
            <a:pPr eaLnBrk="1" hangingPunct="1"/>
            <a:r>
              <a:rPr lang="en-US" altLang="en-US" sz="2400" dirty="0" smtClean="0">
                <a:solidFill>
                  <a:schemeClr val="tx1"/>
                </a:solidFill>
              </a:rPr>
              <a:t>do these ideas still apply?</a:t>
            </a:r>
            <a:endParaRPr lang="en-GB" altLang="en-US" sz="24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4580">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80">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marx187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812801" y="2138364"/>
            <a:ext cx="2664884"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Rectangle 4"/>
          <p:cNvSpPr>
            <a:spLocks noGrp="1" noChangeArrowheads="1"/>
          </p:cNvSpPr>
          <p:nvPr>
            <p:ph type="title"/>
          </p:nvPr>
        </p:nvSpPr>
        <p:spPr/>
        <p:txBody>
          <a:bodyPr/>
          <a:lstStyle/>
          <a:p>
            <a:pPr eaLnBrk="1" hangingPunct="1"/>
            <a:r>
              <a:rPr lang="en-US" altLang="en-US" smtClean="0"/>
              <a:t>Some of Marx’s Predictions</a:t>
            </a:r>
            <a:endParaRPr lang="en-GB" altLang="en-US" smtClean="0"/>
          </a:p>
        </p:txBody>
      </p:sp>
      <p:sp>
        <p:nvSpPr>
          <p:cNvPr id="25604" name="Rectangle 5"/>
          <p:cNvSpPr>
            <a:spLocks noGrp="1" noChangeArrowheads="1"/>
          </p:cNvSpPr>
          <p:nvPr>
            <p:ph idx="1"/>
          </p:nvPr>
        </p:nvSpPr>
        <p:spPr>
          <a:xfrm>
            <a:off x="3682822" y="1731672"/>
            <a:ext cx="6731000" cy="2981996"/>
          </a:xfrm>
        </p:spPr>
        <p:txBody>
          <a:bodyPr>
            <a:normAutofit/>
          </a:bodyPr>
          <a:lstStyle/>
          <a:p>
            <a:pPr eaLnBrk="1" hangingPunct="1"/>
            <a:r>
              <a:rPr lang="en-US" altLang="en-US" sz="2400" dirty="0" smtClean="0">
                <a:solidFill>
                  <a:schemeClr val="tx1"/>
                </a:solidFill>
              </a:rPr>
              <a:t>Tendency towards </a:t>
            </a:r>
          </a:p>
          <a:p>
            <a:pPr lvl="1" eaLnBrk="1" hangingPunct="1"/>
            <a:r>
              <a:rPr lang="en-US" altLang="en-US" sz="2400" dirty="0" smtClean="0">
                <a:solidFill>
                  <a:schemeClr val="tx1"/>
                </a:solidFill>
              </a:rPr>
              <a:t>class polarization</a:t>
            </a:r>
          </a:p>
          <a:p>
            <a:pPr lvl="1" eaLnBrk="1" hangingPunct="1"/>
            <a:r>
              <a:rPr lang="en-US" altLang="en-US" sz="2400" dirty="0" smtClean="0">
                <a:solidFill>
                  <a:schemeClr val="tx1"/>
                </a:solidFill>
              </a:rPr>
              <a:t>concentration and centralization of capital</a:t>
            </a:r>
          </a:p>
          <a:p>
            <a:pPr lvl="1" eaLnBrk="1" hangingPunct="1"/>
            <a:r>
              <a:rPr lang="en-US" altLang="en-US" sz="2400" dirty="0" smtClean="0">
                <a:solidFill>
                  <a:schemeClr val="tx1"/>
                </a:solidFill>
              </a:rPr>
              <a:t>The expansion of the working class (</a:t>
            </a:r>
            <a:r>
              <a:rPr lang="en-US" altLang="en-US" sz="2400" dirty="0" err="1" smtClean="0">
                <a:solidFill>
                  <a:schemeClr val="tx1"/>
                </a:solidFill>
              </a:rPr>
              <a:t>proletarianization</a:t>
            </a:r>
            <a:r>
              <a:rPr lang="en-US" altLang="en-US" sz="2400" dirty="0" smtClean="0">
                <a:solidFill>
                  <a:schemeClr val="tx1"/>
                </a:solidFill>
              </a:rPr>
              <a:t>)</a:t>
            </a:r>
          </a:p>
          <a:p>
            <a:pPr eaLnBrk="1" hangingPunct="1"/>
            <a:r>
              <a:rPr lang="en-US" altLang="en-US" sz="2400" dirty="0" smtClean="0">
                <a:solidFill>
                  <a:schemeClr val="tx1"/>
                </a:solidFill>
              </a:rPr>
              <a:t>Was Marx right or wrong?</a:t>
            </a:r>
          </a:p>
          <a:p>
            <a:pPr eaLnBrk="1" hangingPunct="1"/>
            <a:endParaRPr lang="en-US" altLang="en-US" sz="2400" dirty="0" smtClean="0">
              <a:solidFill>
                <a:schemeClr val="tx1"/>
              </a:solidFill>
            </a:endParaRPr>
          </a:p>
          <a:p>
            <a:pPr eaLnBrk="1" hangingPunct="1"/>
            <a:endParaRPr lang="en-GB" altLang="en-US" sz="2400" dirty="0" smtClean="0">
              <a:solidFill>
                <a:schemeClr val="tx1"/>
              </a:solidFill>
            </a:endParaRPr>
          </a:p>
        </p:txBody>
      </p:sp>
      <p:sp>
        <p:nvSpPr>
          <p:cNvPr id="2" name="TextBox 1"/>
          <p:cNvSpPr txBox="1"/>
          <p:nvPr/>
        </p:nvSpPr>
        <p:spPr>
          <a:xfrm>
            <a:off x="3696237" y="4953001"/>
            <a:ext cx="7650050"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Marx’s analysis was only based on industrialised countries</a:t>
            </a:r>
          </a:p>
        </p:txBody>
      </p:sp>
      <p:sp>
        <p:nvSpPr>
          <p:cNvPr id="6" name="TextBox 5"/>
          <p:cNvSpPr txBox="1"/>
          <p:nvPr/>
        </p:nvSpPr>
        <p:spPr>
          <a:xfrm>
            <a:off x="3694089" y="5530408"/>
            <a:ext cx="765005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Some Marxists would argue that until every nation in a ‘globalised’ world is industrialised then Capitalism </a:t>
            </a:r>
            <a:r>
              <a:rPr lang="en-GB" sz="2400" dirty="0" err="1" smtClean="0"/>
              <a:t>hads</a:t>
            </a:r>
            <a:r>
              <a:rPr lang="en-GB" sz="2400" dirty="0" smtClean="0"/>
              <a:t> not reached its zenith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60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60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60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P spid="2"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webe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12800" y="2590800"/>
            <a:ext cx="2828026" cy="2650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Rectangle 4"/>
          <p:cNvSpPr>
            <a:spLocks noGrp="1" noChangeArrowheads="1"/>
          </p:cNvSpPr>
          <p:nvPr>
            <p:ph type="title"/>
          </p:nvPr>
        </p:nvSpPr>
        <p:spPr/>
        <p:txBody>
          <a:bodyPr>
            <a:normAutofit fontScale="90000"/>
          </a:bodyPr>
          <a:lstStyle/>
          <a:p>
            <a:pPr eaLnBrk="1" hangingPunct="1"/>
            <a:r>
              <a:rPr lang="en-US" altLang="en-US" smtClean="0"/>
              <a:t>Max Weber: Competing Principles of Stratification and Group Formation</a:t>
            </a:r>
            <a:endParaRPr lang="en-GB" altLang="en-US" smtClean="0"/>
          </a:p>
        </p:txBody>
      </p:sp>
      <p:sp>
        <p:nvSpPr>
          <p:cNvPr id="26628" name="Rectangle 5"/>
          <p:cNvSpPr>
            <a:spLocks noGrp="1" noChangeArrowheads="1"/>
          </p:cNvSpPr>
          <p:nvPr>
            <p:ph idx="1"/>
          </p:nvPr>
        </p:nvSpPr>
        <p:spPr>
          <a:xfrm>
            <a:off x="4181193" y="2590800"/>
            <a:ext cx="6606116" cy="3508375"/>
          </a:xfrm>
        </p:spPr>
        <p:txBody>
          <a:bodyPr>
            <a:normAutofit/>
          </a:bodyPr>
          <a:lstStyle/>
          <a:p>
            <a:pPr eaLnBrk="1" hangingPunct="1"/>
            <a:r>
              <a:rPr lang="en-US" altLang="en-US" sz="2800" dirty="0" smtClean="0">
                <a:solidFill>
                  <a:schemeClr val="tx1"/>
                </a:solidFill>
              </a:rPr>
              <a:t>class is only one of </a:t>
            </a:r>
          </a:p>
          <a:p>
            <a:pPr lvl="1" eaLnBrk="1" hangingPunct="1"/>
            <a:r>
              <a:rPr lang="en-US" altLang="en-US" sz="2800" dirty="0" smtClean="0">
                <a:solidFill>
                  <a:schemeClr val="tx1"/>
                </a:solidFill>
              </a:rPr>
              <a:t>several types of stratification groups</a:t>
            </a:r>
          </a:p>
          <a:p>
            <a:pPr eaLnBrk="1" hangingPunct="1"/>
            <a:r>
              <a:rPr lang="en-US" altLang="en-US" sz="2800" dirty="0" smtClean="0">
                <a:solidFill>
                  <a:schemeClr val="tx1"/>
                </a:solidFill>
              </a:rPr>
              <a:t>the importance of class can be </a:t>
            </a:r>
          </a:p>
          <a:p>
            <a:pPr lvl="1" eaLnBrk="1" hangingPunct="1"/>
            <a:r>
              <a:rPr lang="en-US" altLang="en-US" sz="2800" dirty="0" smtClean="0">
                <a:solidFill>
                  <a:schemeClr val="tx1"/>
                </a:solidFill>
              </a:rPr>
              <a:t>reinforced or undermined by ‘status groups’ and parties</a:t>
            </a:r>
          </a:p>
          <a:p>
            <a:pPr eaLnBrk="1" hangingPunct="1"/>
            <a:endParaRPr lang="en-GB" altLang="en-US" sz="28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8">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6628">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62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Text Box 5"/>
          <p:cNvSpPr txBox="1">
            <a:spLocks noChangeArrowheads="1"/>
          </p:cNvSpPr>
          <p:nvPr/>
        </p:nvSpPr>
        <p:spPr bwMode="auto">
          <a:xfrm>
            <a:off x="879341" y="4946784"/>
            <a:ext cx="26416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dirty="0">
                <a:solidFill>
                  <a:schemeClr val="tx1"/>
                </a:solidFill>
                <a:latin typeface="Arial" charset="0"/>
              </a:rPr>
              <a:t>Economic Order</a:t>
            </a:r>
          </a:p>
        </p:txBody>
      </p:sp>
      <p:sp>
        <p:nvSpPr>
          <p:cNvPr id="27654" name="Text Box 6"/>
          <p:cNvSpPr txBox="1">
            <a:spLocks noChangeArrowheads="1"/>
          </p:cNvSpPr>
          <p:nvPr/>
        </p:nvSpPr>
        <p:spPr bwMode="auto">
          <a:xfrm>
            <a:off x="4536225" y="4946784"/>
            <a:ext cx="26416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dirty="0">
                <a:solidFill>
                  <a:schemeClr val="tx1"/>
                </a:solidFill>
                <a:latin typeface="Arial" charset="0"/>
              </a:rPr>
              <a:t>Cultural</a:t>
            </a:r>
            <a:br>
              <a:rPr lang="en-US" altLang="en-US" sz="2800" b="1" dirty="0">
                <a:solidFill>
                  <a:schemeClr val="tx1"/>
                </a:solidFill>
                <a:latin typeface="Arial" charset="0"/>
              </a:rPr>
            </a:br>
            <a:r>
              <a:rPr lang="en-US" altLang="en-US" sz="2800" b="1" dirty="0">
                <a:solidFill>
                  <a:schemeClr val="tx1"/>
                </a:solidFill>
                <a:latin typeface="Arial" charset="0"/>
              </a:rPr>
              <a:t>Order</a:t>
            </a:r>
          </a:p>
        </p:txBody>
      </p:sp>
      <p:sp>
        <p:nvSpPr>
          <p:cNvPr id="27655" name="Text Box 7"/>
          <p:cNvSpPr txBox="1">
            <a:spLocks noChangeArrowheads="1"/>
          </p:cNvSpPr>
          <p:nvPr/>
        </p:nvSpPr>
        <p:spPr bwMode="auto">
          <a:xfrm>
            <a:off x="8295425" y="4947007"/>
            <a:ext cx="26416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dirty="0">
                <a:solidFill>
                  <a:schemeClr val="tx1"/>
                </a:solidFill>
                <a:latin typeface="Arial" charset="0"/>
              </a:rPr>
              <a:t>Political</a:t>
            </a:r>
            <a:br>
              <a:rPr lang="en-US" altLang="en-US" sz="2800" b="1" dirty="0">
                <a:solidFill>
                  <a:schemeClr val="tx1"/>
                </a:solidFill>
                <a:latin typeface="Arial" charset="0"/>
              </a:rPr>
            </a:br>
            <a:r>
              <a:rPr lang="en-US" altLang="en-US" sz="2800" b="1" dirty="0">
                <a:solidFill>
                  <a:schemeClr val="tx1"/>
                </a:solidFill>
                <a:latin typeface="Arial" charset="0"/>
              </a:rPr>
              <a:t>Order</a:t>
            </a:r>
          </a:p>
        </p:txBody>
      </p:sp>
      <p:sp>
        <p:nvSpPr>
          <p:cNvPr id="27656" name="Text Box 8"/>
          <p:cNvSpPr txBox="1">
            <a:spLocks noChangeArrowheads="1"/>
          </p:cNvSpPr>
          <p:nvPr/>
        </p:nvSpPr>
        <p:spPr bwMode="auto">
          <a:xfrm>
            <a:off x="1109014" y="2432185"/>
            <a:ext cx="2336800" cy="9461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i="1" dirty="0">
                <a:solidFill>
                  <a:schemeClr val="tx1"/>
                </a:solidFill>
                <a:latin typeface="Arial" charset="0"/>
              </a:rPr>
              <a:t>Social</a:t>
            </a:r>
            <a:br>
              <a:rPr lang="en-US" altLang="en-US" sz="2800" b="1" i="1" dirty="0">
                <a:solidFill>
                  <a:schemeClr val="tx1"/>
                </a:solidFill>
                <a:latin typeface="Arial" charset="0"/>
              </a:rPr>
            </a:br>
            <a:r>
              <a:rPr lang="en-US" altLang="en-US" sz="2800" b="1" i="1" dirty="0">
                <a:solidFill>
                  <a:schemeClr val="tx1"/>
                </a:solidFill>
                <a:latin typeface="Arial" charset="0"/>
              </a:rPr>
              <a:t>Classes</a:t>
            </a:r>
          </a:p>
        </p:txBody>
      </p:sp>
      <p:sp>
        <p:nvSpPr>
          <p:cNvPr id="27657" name="Text Box 9"/>
          <p:cNvSpPr txBox="1">
            <a:spLocks noChangeArrowheads="1"/>
          </p:cNvSpPr>
          <p:nvPr/>
        </p:nvSpPr>
        <p:spPr bwMode="auto">
          <a:xfrm>
            <a:off x="4841025" y="2432184"/>
            <a:ext cx="2032000" cy="9461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i="1" dirty="0">
                <a:solidFill>
                  <a:schemeClr val="tx1"/>
                </a:solidFill>
                <a:latin typeface="Arial" charset="0"/>
              </a:rPr>
              <a:t>Status</a:t>
            </a:r>
            <a:br>
              <a:rPr lang="en-US" altLang="en-US" sz="2800" b="1" i="1" dirty="0">
                <a:solidFill>
                  <a:schemeClr val="tx1"/>
                </a:solidFill>
                <a:latin typeface="Arial" charset="0"/>
              </a:rPr>
            </a:br>
            <a:r>
              <a:rPr lang="en-US" altLang="en-US" sz="2800" b="1" i="1" dirty="0">
                <a:solidFill>
                  <a:schemeClr val="tx1"/>
                </a:solidFill>
                <a:latin typeface="Arial" charset="0"/>
              </a:rPr>
              <a:t>Groups</a:t>
            </a:r>
          </a:p>
        </p:txBody>
      </p:sp>
      <p:sp>
        <p:nvSpPr>
          <p:cNvPr id="27658" name="Text Box 10"/>
          <p:cNvSpPr txBox="1">
            <a:spLocks noChangeArrowheads="1"/>
          </p:cNvSpPr>
          <p:nvPr/>
        </p:nvSpPr>
        <p:spPr bwMode="auto">
          <a:xfrm>
            <a:off x="8447825" y="2434221"/>
            <a:ext cx="2336800" cy="5191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i="1" dirty="0">
                <a:solidFill>
                  <a:schemeClr val="tx1"/>
                </a:solidFill>
                <a:latin typeface="Arial" charset="0"/>
              </a:rPr>
              <a:t>Parties</a:t>
            </a:r>
          </a:p>
        </p:txBody>
      </p:sp>
      <p:sp>
        <p:nvSpPr>
          <p:cNvPr id="27659" name="Rectangle 11"/>
          <p:cNvSpPr>
            <a:spLocks noGrp="1" noChangeArrowheads="1"/>
          </p:cNvSpPr>
          <p:nvPr>
            <p:ph type="title"/>
          </p:nvPr>
        </p:nvSpPr>
        <p:spPr/>
        <p:txBody>
          <a:bodyPr/>
          <a:lstStyle/>
          <a:p>
            <a:pPr eaLnBrk="1" hangingPunct="1"/>
            <a:r>
              <a:rPr lang="en-US" altLang="en-US" smtClean="0"/>
              <a:t>Competing Principles of Group Formation and Stratification</a:t>
            </a:r>
            <a:endParaRPr lang="en-GB" altLang="en-US" smtClean="0"/>
          </a:p>
        </p:txBody>
      </p:sp>
      <p:sp>
        <p:nvSpPr>
          <p:cNvPr id="2" name="Down Arrow 1"/>
          <p:cNvSpPr/>
          <p:nvPr/>
        </p:nvSpPr>
        <p:spPr>
          <a:xfrm>
            <a:off x="1803042" y="3490175"/>
            <a:ext cx="914400" cy="14566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Down Arrow 13"/>
          <p:cNvSpPr/>
          <p:nvPr/>
        </p:nvSpPr>
        <p:spPr>
          <a:xfrm>
            <a:off x="9159025" y="3490174"/>
            <a:ext cx="914400" cy="14566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Down Arrow 14"/>
          <p:cNvSpPr/>
          <p:nvPr/>
        </p:nvSpPr>
        <p:spPr>
          <a:xfrm>
            <a:off x="5399825" y="3518950"/>
            <a:ext cx="914400" cy="14566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65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65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3" grpId="0"/>
      <p:bldP spid="27654" grpId="0"/>
      <p:bldP spid="27655" grpId="0"/>
      <p:bldP spid="27656" grpId="0" animBg="1"/>
      <p:bldP spid="27657" grpId="0" animBg="1"/>
      <p:bldP spid="27658" grpId="0" animBg="1"/>
      <p:bldP spid="2" grpId="0" animBg="1"/>
      <p:bldP spid="14" grpId="0" animBg="1"/>
      <p:bldP spid="1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smtClean="0"/>
              <a:t>Class in the USA?</a:t>
            </a:r>
          </a:p>
        </p:txBody>
      </p:sp>
      <p:sp>
        <p:nvSpPr>
          <p:cNvPr id="28675" name="Rectangle 3"/>
          <p:cNvSpPr>
            <a:spLocks noGrp="1" noChangeArrowheads="1"/>
          </p:cNvSpPr>
          <p:nvPr>
            <p:ph idx="1"/>
          </p:nvPr>
        </p:nvSpPr>
        <p:spPr>
          <a:xfrm>
            <a:off x="1251678" y="1654936"/>
            <a:ext cx="10178322" cy="3593591"/>
          </a:xfrm>
        </p:spPr>
        <p:txBody>
          <a:bodyPr>
            <a:normAutofit/>
          </a:bodyPr>
          <a:lstStyle/>
          <a:p>
            <a:pPr eaLnBrk="1" hangingPunct="1"/>
            <a:r>
              <a:rPr lang="en-US" altLang="en-US" sz="2400" dirty="0" smtClean="0">
                <a:solidFill>
                  <a:schemeClr val="tx1"/>
                </a:solidFill>
              </a:rPr>
              <a:t>How has the relationship of status group and class played itself out in U.S. society?</a:t>
            </a:r>
          </a:p>
          <a:p>
            <a:pPr lvl="1" eaLnBrk="1" hangingPunct="1"/>
            <a:r>
              <a:rPr lang="en-US" altLang="en-US" sz="2400" dirty="0" smtClean="0">
                <a:solidFill>
                  <a:schemeClr val="tx1"/>
                </a:solidFill>
              </a:rPr>
              <a:t>‘Implicit in Weber’s approach to stratification is the idea that status considerations can undermine the development of class consciousness and class struggle….’ (Gilbert, 2007)</a:t>
            </a:r>
          </a:p>
          <a:p>
            <a:pPr eaLnBrk="1" hangingPunct="1"/>
            <a:endParaRPr lang="en-GB" altLang="en-US" sz="2400" dirty="0" smtClean="0">
              <a:solidFill>
                <a:schemeClr val="tx1"/>
              </a:solidFill>
            </a:endParaRPr>
          </a:p>
        </p:txBody>
      </p:sp>
      <p:sp>
        <p:nvSpPr>
          <p:cNvPr id="3" name="TextBox 2"/>
          <p:cNvSpPr txBox="1"/>
          <p:nvPr/>
        </p:nvSpPr>
        <p:spPr>
          <a:xfrm>
            <a:off x="1352281" y="4146997"/>
            <a:ext cx="90796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Thus by being assimilated into the dominant economic, cultural and political orders (e.g. the American dream) the working class gives up the class struggle  </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smtClean="0"/>
              <a:t>Two General Points</a:t>
            </a:r>
            <a:endParaRPr lang="en-GB" altLang="en-US" smtClean="0"/>
          </a:p>
        </p:txBody>
      </p:sp>
      <p:sp>
        <p:nvSpPr>
          <p:cNvPr id="29699" name="Rectangle 3"/>
          <p:cNvSpPr>
            <a:spLocks noGrp="1" noChangeArrowheads="1"/>
          </p:cNvSpPr>
          <p:nvPr>
            <p:ph idx="1"/>
          </p:nvPr>
        </p:nvSpPr>
        <p:spPr>
          <a:xfrm>
            <a:off x="1264557" y="1551907"/>
            <a:ext cx="10178322" cy="573108"/>
          </a:xfrm>
        </p:spPr>
        <p:txBody>
          <a:bodyPr>
            <a:normAutofit/>
          </a:bodyPr>
          <a:lstStyle/>
          <a:p>
            <a:pPr eaLnBrk="1" hangingPunct="1"/>
            <a:r>
              <a:rPr lang="en-US" altLang="en-US" sz="2400" dirty="0" smtClean="0">
                <a:solidFill>
                  <a:schemeClr val="tx1"/>
                </a:solidFill>
              </a:rPr>
              <a:t>Class structure always exists along other types of stratification</a:t>
            </a:r>
          </a:p>
        </p:txBody>
      </p:sp>
      <p:sp>
        <p:nvSpPr>
          <p:cNvPr id="2" name="TextBox 1"/>
          <p:cNvSpPr txBox="1"/>
          <p:nvPr/>
        </p:nvSpPr>
        <p:spPr>
          <a:xfrm>
            <a:off x="3206839" y="2215166"/>
            <a:ext cx="5009882" cy="1569660"/>
          </a:xfrm>
          <a:prstGeom prst="rect">
            <a:avLst/>
          </a:prstGeom>
          <a:noFill/>
        </p:spPr>
        <p:txBody>
          <a:bodyPr wrap="square" rtlCol="0">
            <a:spAutoFit/>
          </a:bodyPr>
          <a:lstStyle/>
          <a:p>
            <a:pPr marL="342900" indent="-342900">
              <a:buFont typeface="Arial" panose="020B0604020202020204" pitchFamily="34" charset="0"/>
              <a:buChar char="•"/>
            </a:pPr>
            <a:r>
              <a:rPr lang="en-US" altLang="en-US" sz="2400" dirty="0"/>
              <a:t>How they interact</a:t>
            </a:r>
          </a:p>
          <a:p>
            <a:pPr marL="342900" indent="-342900">
              <a:buFont typeface="Arial" panose="020B0604020202020204" pitchFamily="34" charset="0"/>
              <a:buChar char="•"/>
            </a:pPr>
            <a:r>
              <a:rPr lang="en-US" altLang="en-US" sz="2400" dirty="0"/>
              <a:t>and which one is dominant</a:t>
            </a:r>
          </a:p>
          <a:p>
            <a:pPr marL="342900" indent="-342900">
              <a:buFont typeface="Arial" panose="020B0604020202020204" pitchFamily="34" charset="0"/>
              <a:buChar char="•"/>
            </a:pPr>
            <a:r>
              <a:rPr lang="en-US" altLang="en-US" sz="2400" dirty="0"/>
              <a:t>varies with the society and over </a:t>
            </a:r>
            <a:r>
              <a:rPr lang="en-US" altLang="en-US" sz="2400" dirty="0" smtClean="0"/>
              <a:t>time</a:t>
            </a:r>
            <a:endParaRPr lang="en-US" altLang="en-US" sz="2400" dirty="0"/>
          </a:p>
        </p:txBody>
      </p:sp>
      <p:sp>
        <p:nvSpPr>
          <p:cNvPr id="4" name="TextBox 3"/>
          <p:cNvSpPr txBox="1"/>
          <p:nvPr/>
        </p:nvSpPr>
        <p:spPr>
          <a:xfrm>
            <a:off x="1223493" y="4121651"/>
            <a:ext cx="8693239" cy="1107996"/>
          </a:xfrm>
          <a:prstGeom prst="rect">
            <a:avLst/>
          </a:prstGeom>
          <a:noFill/>
        </p:spPr>
        <p:txBody>
          <a:bodyPr wrap="square" rtlCol="0">
            <a:spAutoFit/>
          </a:bodyPr>
          <a:lstStyle/>
          <a:p>
            <a:pPr marL="342900" indent="-342900">
              <a:buFont typeface="Arial" panose="020B0604020202020204" pitchFamily="34" charset="0"/>
              <a:buChar char="•"/>
            </a:pPr>
            <a:r>
              <a:rPr lang="en-US" altLang="en-US" sz="2400" dirty="0"/>
              <a:t>Social Classes have many </a:t>
            </a:r>
            <a:r>
              <a:rPr lang="en-US" altLang="en-US" sz="2400" dirty="0" smtClean="0"/>
              <a:t>dimensions</a:t>
            </a:r>
          </a:p>
          <a:p>
            <a:pPr marL="342900" indent="-342900">
              <a:buFont typeface="Arial" panose="020B0604020202020204" pitchFamily="34" charset="0"/>
              <a:buChar char="•"/>
            </a:pPr>
            <a:r>
              <a:rPr lang="en-US" altLang="en-US" sz="2400" dirty="0" smtClean="0"/>
              <a:t>although </a:t>
            </a:r>
            <a:r>
              <a:rPr lang="en-US" altLang="en-US" sz="2400" dirty="0"/>
              <a:t>the economic ones tend to be most fundamental</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2" grpId="0" build="p"/>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1117600" y="762000"/>
            <a:ext cx="10363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endParaRPr lang="en-US" altLang="en-US" sz="3200" b="1">
              <a:solidFill>
                <a:schemeClr val="tx1"/>
              </a:solidFill>
              <a:latin typeface="Arial" charset="0"/>
            </a:endParaRPr>
          </a:p>
        </p:txBody>
      </p:sp>
      <p:sp>
        <p:nvSpPr>
          <p:cNvPr id="30732" name="Rectangle 12"/>
          <p:cNvSpPr>
            <a:spLocks noGrp="1" noChangeArrowheads="1"/>
          </p:cNvSpPr>
          <p:nvPr>
            <p:ph type="title"/>
          </p:nvPr>
        </p:nvSpPr>
        <p:spPr/>
        <p:txBody>
          <a:bodyPr/>
          <a:lstStyle/>
          <a:p>
            <a:pPr eaLnBrk="1" hangingPunct="1"/>
            <a:r>
              <a:rPr lang="en-US" altLang="en-US" smtClean="0"/>
              <a:t>Dimensions of Class</a:t>
            </a:r>
            <a:endParaRPr lang="en-GB" altLang="en-US" smtClean="0"/>
          </a:p>
        </p:txBody>
      </p:sp>
      <p:sp>
        <p:nvSpPr>
          <p:cNvPr id="2" name="TextBox 1"/>
          <p:cNvSpPr txBox="1"/>
          <p:nvPr/>
        </p:nvSpPr>
        <p:spPr>
          <a:xfrm>
            <a:off x="1481070" y="2185114"/>
            <a:ext cx="3309871" cy="2554545"/>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t>Occupation</a:t>
            </a:r>
          </a:p>
          <a:p>
            <a:pPr marL="342900" indent="-342900">
              <a:buFont typeface="Arial" panose="020B0604020202020204" pitchFamily="34" charset="0"/>
              <a:buChar char="•"/>
            </a:pPr>
            <a:r>
              <a:rPr lang="en-GB" sz="3200" dirty="0" smtClean="0"/>
              <a:t>Income</a:t>
            </a:r>
          </a:p>
          <a:p>
            <a:pPr marL="342900" indent="-342900">
              <a:buFont typeface="Arial" panose="020B0604020202020204" pitchFamily="34" charset="0"/>
              <a:buChar char="•"/>
            </a:pPr>
            <a:r>
              <a:rPr lang="en-GB" sz="3200" dirty="0" smtClean="0"/>
              <a:t>Wealth</a:t>
            </a:r>
          </a:p>
          <a:p>
            <a:pPr marL="342900" indent="-342900">
              <a:buFont typeface="Arial" panose="020B0604020202020204" pitchFamily="34" charset="0"/>
              <a:buChar char="•"/>
            </a:pPr>
            <a:r>
              <a:rPr lang="en-GB" sz="3200" dirty="0" smtClean="0"/>
              <a:t>Prestige</a:t>
            </a:r>
          </a:p>
          <a:p>
            <a:pPr marL="342900" indent="-342900">
              <a:buFont typeface="Arial" panose="020B0604020202020204" pitchFamily="34" charset="0"/>
              <a:buChar char="•"/>
            </a:pPr>
            <a:r>
              <a:rPr lang="en-GB" sz="3200" dirty="0" smtClean="0"/>
              <a:t>Association</a:t>
            </a:r>
            <a:endParaRPr lang="en-GB" sz="3200" dirty="0"/>
          </a:p>
        </p:txBody>
      </p:sp>
      <p:sp>
        <p:nvSpPr>
          <p:cNvPr id="7" name="TextBox 6"/>
          <p:cNvSpPr txBox="1"/>
          <p:nvPr/>
        </p:nvSpPr>
        <p:spPr>
          <a:xfrm>
            <a:off x="6299200" y="2185115"/>
            <a:ext cx="4712237" cy="2554545"/>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t>Socialisation</a:t>
            </a:r>
          </a:p>
          <a:p>
            <a:pPr marL="342900" indent="-342900">
              <a:buFont typeface="Arial" panose="020B0604020202020204" pitchFamily="34" charset="0"/>
              <a:buChar char="•"/>
            </a:pPr>
            <a:r>
              <a:rPr lang="en-GB" sz="3200" dirty="0" smtClean="0"/>
              <a:t>Power</a:t>
            </a:r>
          </a:p>
          <a:p>
            <a:pPr marL="342900" indent="-342900">
              <a:buFont typeface="Arial" panose="020B0604020202020204" pitchFamily="34" charset="0"/>
              <a:buChar char="•"/>
            </a:pPr>
            <a:r>
              <a:rPr lang="en-GB" sz="3200" dirty="0" smtClean="0"/>
              <a:t>Class consciousness</a:t>
            </a:r>
          </a:p>
          <a:p>
            <a:pPr marL="342900" indent="-342900">
              <a:buFont typeface="Arial" panose="020B0604020202020204" pitchFamily="34" charset="0"/>
              <a:buChar char="•"/>
            </a:pPr>
            <a:r>
              <a:rPr lang="en-GB" sz="3200" dirty="0" smtClean="0"/>
              <a:t>Social Mobility</a:t>
            </a:r>
          </a:p>
          <a:p>
            <a:pPr marL="342900" indent="-342900">
              <a:buFont typeface="Arial" panose="020B0604020202020204" pitchFamily="34" charset="0"/>
              <a:buChar char="•"/>
            </a:pPr>
            <a:r>
              <a:rPr lang="en-GB" sz="3200" dirty="0" smtClean="0"/>
              <a:t>Geographic Mobility</a:t>
            </a:r>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4"/>
          <p:cNvSpPr>
            <a:spLocks noGrp="1" noChangeArrowheads="1"/>
          </p:cNvSpPr>
          <p:nvPr>
            <p:ph type="title"/>
          </p:nvPr>
        </p:nvSpPr>
        <p:spPr>
          <a:xfrm>
            <a:off x="1251678" y="382385"/>
            <a:ext cx="10178322" cy="699440"/>
          </a:xfrm>
        </p:spPr>
        <p:txBody>
          <a:bodyPr>
            <a:normAutofit fontScale="90000"/>
          </a:bodyPr>
          <a:lstStyle/>
          <a:p>
            <a:pPr eaLnBrk="1" hangingPunct="1"/>
            <a:r>
              <a:rPr lang="en-US" altLang="en-US" dirty="0" smtClean="0"/>
              <a:t>Gilbert- </a:t>
            </a:r>
            <a:r>
              <a:rPr lang="en-US" altLang="en-US" dirty="0" err="1" smtClean="0"/>
              <a:t>Kahl</a:t>
            </a:r>
            <a:r>
              <a:rPr lang="en-US" altLang="en-US" dirty="0" smtClean="0"/>
              <a:t> Model: One of many</a:t>
            </a:r>
            <a:endParaRPr lang="en-GB" altLang="en-US"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6231" y="1072194"/>
            <a:ext cx="6343886" cy="578580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9" descr="http://www.poverty.org.uk/09/b.pn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5400" y="765175"/>
            <a:ext cx="12223751" cy="558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Figure 6: Distribution of aggregate household wealth, by total household income quintile: Great Britain, 2010-1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1563688"/>
            <a:ext cx="12424833" cy="529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Title 2"/>
          <p:cNvSpPr>
            <a:spLocks noGrp="1"/>
          </p:cNvSpPr>
          <p:nvPr>
            <p:ph type="title"/>
          </p:nvPr>
        </p:nvSpPr>
        <p:spPr/>
        <p:txBody>
          <a:bodyPr/>
          <a:lstStyle/>
          <a:p>
            <a:r>
              <a:rPr lang="en-GB" altLang="en-US" smtClean="0"/>
              <a:t>UK Wealth 2012</a:t>
            </a:r>
            <a:br>
              <a:rPr lang="en-GB" altLang="en-US" smtClean="0"/>
            </a:br>
            <a:endParaRPr lang="en-GB" altLang="en-US"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9" descr="http://falseeconomy.org.uk/images/ukwealth-hi.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284" y="0"/>
            <a:ext cx="1215813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mtClean="0"/>
              <a:t>What is Social Mobility?</a:t>
            </a:r>
          </a:p>
        </p:txBody>
      </p:sp>
      <p:sp>
        <p:nvSpPr>
          <p:cNvPr id="36867" name="Rectangle 3"/>
          <p:cNvSpPr>
            <a:spLocks noGrp="1" noChangeArrowheads="1"/>
          </p:cNvSpPr>
          <p:nvPr>
            <p:ph idx="1"/>
          </p:nvPr>
        </p:nvSpPr>
        <p:spPr>
          <a:xfrm>
            <a:off x="1148647" y="1693573"/>
            <a:ext cx="10178322" cy="1526145"/>
          </a:xfrm>
        </p:spPr>
        <p:txBody>
          <a:bodyPr>
            <a:noAutofit/>
          </a:bodyPr>
          <a:lstStyle/>
          <a:p>
            <a:pPr eaLnBrk="1" hangingPunct="1"/>
            <a:r>
              <a:rPr lang="en-GB" altLang="en-US" sz="2400" dirty="0" smtClean="0">
                <a:solidFill>
                  <a:schemeClr val="tx1"/>
                </a:solidFill>
              </a:rPr>
              <a:t>Social mobility describes the movement or opportunities for movement between different social groups</a:t>
            </a:r>
          </a:p>
          <a:p>
            <a:r>
              <a:rPr lang="en-GB" altLang="en-US" sz="2400" dirty="0">
                <a:solidFill>
                  <a:schemeClr val="tx1"/>
                </a:solidFill>
              </a:rPr>
              <a:t>T</a:t>
            </a:r>
            <a:r>
              <a:rPr lang="en-GB" altLang="en-US" sz="2400" dirty="0" smtClean="0">
                <a:solidFill>
                  <a:schemeClr val="tx1"/>
                </a:solidFill>
              </a:rPr>
              <a:t>he advantages and disadvantages that go with this in terms of;</a:t>
            </a:r>
          </a:p>
        </p:txBody>
      </p:sp>
      <p:sp>
        <p:nvSpPr>
          <p:cNvPr id="2" name="TextBox 1"/>
          <p:cNvSpPr txBox="1"/>
          <p:nvPr/>
        </p:nvSpPr>
        <p:spPr>
          <a:xfrm>
            <a:off x="2756079" y="3541690"/>
            <a:ext cx="5563673"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Income</a:t>
            </a:r>
          </a:p>
          <a:p>
            <a:pPr marL="342900" indent="-342900">
              <a:buFont typeface="Arial" panose="020B0604020202020204" pitchFamily="34" charset="0"/>
              <a:buChar char="•"/>
            </a:pPr>
            <a:r>
              <a:rPr lang="en-GB" sz="2400" dirty="0"/>
              <a:t>security of employment</a:t>
            </a:r>
          </a:p>
          <a:p>
            <a:pPr marL="342900" indent="-342900">
              <a:buFont typeface="Arial" panose="020B0604020202020204" pitchFamily="34" charset="0"/>
              <a:buChar char="•"/>
            </a:pPr>
            <a:r>
              <a:rPr lang="en-GB" sz="2400" dirty="0"/>
              <a:t>opportunities for advancement </a:t>
            </a:r>
          </a:p>
          <a:p>
            <a:pPr marL="342900" indent="-342900">
              <a:buFont typeface="Arial" panose="020B0604020202020204" pitchFamily="34" charset="0"/>
              <a:buChar char="•"/>
            </a:pPr>
            <a:r>
              <a:rPr lang="en-GB" sz="2400" dirty="0"/>
              <a:t>And so on</a:t>
            </a:r>
            <a:r>
              <a:rPr lang="en-GB" sz="2400" dirty="0" smtClean="0"/>
              <a:t>.</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P spid="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dirty="0" smtClean="0"/>
              <a:t>Why is Social Mobility Important?</a:t>
            </a:r>
          </a:p>
        </p:txBody>
      </p:sp>
      <p:sp>
        <p:nvSpPr>
          <p:cNvPr id="38915" name="Rectangle 3"/>
          <p:cNvSpPr>
            <a:spLocks noGrp="1" noChangeArrowheads="1"/>
          </p:cNvSpPr>
          <p:nvPr>
            <p:ph idx="1"/>
          </p:nvPr>
        </p:nvSpPr>
        <p:spPr>
          <a:xfrm>
            <a:off x="1123619" y="2029181"/>
            <a:ext cx="10856890" cy="1131067"/>
          </a:xfrm>
        </p:spPr>
        <p:txBody>
          <a:bodyPr>
            <a:noAutofit/>
          </a:bodyPr>
          <a:lstStyle/>
          <a:p>
            <a:pPr eaLnBrk="1" hangingPunct="1"/>
            <a:r>
              <a:rPr lang="en-GB" altLang="en-US" sz="2400" dirty="0" smtClean="0">
                <a:solidFill>
                  <a:schemeClr val="tx1"/>
                </a:solidFill>
              </a:rPr>
              <a:t>Lack of social mobility implies inequality of opportunity</a:t>
            </a:r>
          </a:p>
          <a:p>
            <a:pPr eaLnBrk="1" hangingPunct="1"/>
            <a:r>
              <a:rPr lang="en-GB" altLang="en-US" sz="2400" dirty="0" smtClean="0">
                <a:solidFill>
                  <a:schemeClr val="tx1"/>
                </a:solidFill>
              </a:rPr>
              <a:t>economic efficiency depends on making the best use of the talents of everyone</a:t>
            </a:r>
          </a:p>
        </p:txBody>
      </p:sp>
      <p:sp>
        <p:nvSpPr>
          <p:cNvPr id="4" name="Rectangle 3"/>
          <p:cNvSpPr txBox="1">
            <a:spLocks noChangeArrowheads="1"/>
          </p:cNvSpPr>
          <p:nvPr/>
        </p:nvSpPr>
        <p:spPr>
          <a:xfrm>
            <a:off x="1123619" y="3208295"/>
            <a:ext cx="10856890" cy="1505374"/>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400" dirty="0" smtClean="0">
                <a:solidFill>
                  <a:schemeClr val="tx1"/>
                </a:solidFill>
              </a:rPr>
              <a:t>Social mobility promotes social cohesion and inclusion</a:t>
            </a:r>
          </a:p>
          <a:p>
            <a:r>
              <a:rPr lang="en-GB" altLang="en-US" sz="2400" dirty="0" smtClean="0">
                <a:solidFill>
                  <a:schemeClr val="tx1"/>
                </a:solidFill>
              </a:rPr>
              <a:t>Cohesion is achieved where people believe they can improve the quality of life they and their children enjoy through their</a:t>
            </a:r>
            <a:r>
              <a:rPr lang="en-GB" altLang="en-US" sz="2400" dirty="0">
                <a:solidFill>
                  <a:schemeClr val="tx1"/>
                </a:solidFill>
              </a:rPr>
              <a:t>;</a:t>
            </a:r>
            <a:endParaRPr lang="en-GB" altLang="en-US" sz="2400" dirty="0" smtClean="0">
              <a:solidFill>
                <a:schemeClr val="tx1"/>
              </a:solidFill>
            </a:endParaRPr>
          </a:p>
        </p:txBody>
      </p:sp>
      <p:sp>
        <p:nvSpPr>
          <p:cNvPr id="2" name="TextBox 1"/>
          <p:cNvSpPr txBox="1"/>
          <p:nvPr/>
        </p:nvSpPr>
        <p:spPr>
          <a:xfrm>
            <a:off x="3915177" y="4713668"/>
            <a:ext cx="27432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Abilities</a:t>
            </a:r>
          </a:p>
          <a:p>
            <a:pPr marL="342900" indent="-342900">
              <a:buFont typeface="Arial" panose="020B0604020202020204" pitchFamily="34" charset="0"/>
              <a:buChar char="•"/>
            </a:pPr>
            <a:r>
              <a:rPr lang="en-GB" sz="2400" dirty="0"/>
              <a:t>Talents </a:t>
            </a:r>
          </a:p>
          <a:p>
            <a:pPr marL="342900" indent="-342900">
              <a:buFont typeface="Arial" panose="020B0604020202020204" pitchFamily="34" charset="0"/>
              <a:buChar char="•"/>
            </a:pPr>
            <a:r>
              <a:rPr lang="en-GB" sz="2400" dirty="0"/>
              <a:t>And </a:t>
            </a:r>
            <a:r>
              <a:rPr lang="en-GB" sz="2400" dirty="0" smtClean="0"/>
              <a:t>efforts</a:t>
            </a:r>
            <a:endParaRPr lang="en-GB" sz="2400" dirty="0"/>
          </a:p>
        </p:txBody>
      </p:sp>
      <p:sp>
        <p:nvSpPr>
          <p:cNvPr id="3" name="TextBox 2"/>
          <p:cNvSpPr txBox="1"/>
          <p:nvPr/>
        </p:nvSpPr>
        <p:spPr>
          <a:xfrm>
            <a:off x="1123619" y="5913997"/>
            <a:ext cx="626885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Also known as Meritocracy</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P spid="4" grpId="0" build="p"/>
      <p:bldP spid="2" grpId="0" build="p"/>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smtClean="0"/>
              <a:t>What are the Facts about Social Mobility?</a:t>
            </a:r>
          </a:p>
        </p:txBody>
      </p:sp>
      <p:sp>
        <p:nvSpPr>
          <p:cNvPr id="39939" name="Rectangle 3"/>
          <p:cNvSpPr>
            <a:spLocks noGrp="1" noChangeArrowheads="1"/>
          </p:cNvSpPr>
          <p:nvPr>
            <p:ph idx="1"/>
          </p:nvPr>
        </p:nvSpPr>
        <p:spPr>
          <a:xfrm>
            <a:off x="1264557" y="2466305"/>
            <a:ext cx="10178322" cy="3593591"/>
          </a:xfrm>
        </p:spPr>
        <p:txBody>
          <a:bodyPr>
            <a:normAutofit/>
          </a:bodyPr>
          <a:lstStyle/>
          <a:p>
            <a:pPr eaLnBrk="1" hangingPunct="1"/>
            <a:r>
              <a:rPr lang="en-GB" altLang="en-US" sz="2400" dirty="0" smtClean="0">
                <a:solidFill>
                  <a:schemeClr val="tx1"/>
                </a:solidFill>
              </a:rPr>
              <a:t>Intra-generational Mobility (within own lifetime)</a:t>
            </a:r>
          </a:p>
          <a:p>
            <a:pPr eaLnBrk="1" hangingPunct="1"/>
            <a:r>
              <a:rPr lang="en-GB" altLang="en-US" sz="2400" dirty="0" smtClean="0">
                <a:solidFill>
                  <a:schemeClr val="tx1"/>
                </a:solidFill>
              </a:rPr>
              <a:t>income and earnings mobility (upward and downward) in Britain but much of this is short range</a:t>
            </a:r>
          </a:p>
          <a:p>
            <a:pPr eaLnBrk="1" hangingPunct="1"/>
            <a:r>
              <a:rPr lang="en-GB" altLang="en-US" sz="2400" dirty="0" smtClean="0">
                <a:solidFill>
                  <a:schemeClr val="tx1"/>
                </a:solidFill>
              </a:rPr>
              <a:t>Individuals on low incomes or earnings may move one or two deciles up the income or earnings distribution but not in general much more</a:t>
            </a:r>
          </a:p>
          <a:p>
            <a:pPr eaLnBrk="1" hangingPunct="1"/>
            <a:r>
              <a:rPr lang="en-GB" altLang="en-US" sz="2400" dirty="0" smtClean="0">
                <a:solidFill>
                  <a:schemeClr val="tx1"/>
                </a:solidFill>
              </a:rPr>
              <a:t>Intergenerational Mobility is limited in the UK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mtClean="0"/>
              <a:t>What are the Facts about Social Mobility?</a:t>
            </a:r>
          </a:p>
        </p:txBody>
      </p:sp>
      <p:sp>
        <p:nvSpPr>
          <p:cNvPr id="40963" name="Rectangle 3"/>
          <p:cNvSpPr>
            <a:spLocks noGrp="1" noChangeArrowheads="1"/>
          </p:cNvSpPr>
          <p:nvPr>
            <p:ph idx="1"/>
          </p:nvPr>
        </p:nvSpPr>
        <p:spPr/>
        <p:txBody>
          <a:bodyPr>
            <a:normAutofit/>
          </a:bodyPr>
          <a:lstStyle/>
          <a:p>
            <a:pPr eaLnBrk="1" hangingPunct="1"/>
            <a:r>
              <a:rPr lang="en-GB" altLang="en-US" sz="2400" dirty="0" smtClean="0">
                <a:solidFill>
                  <a:schemeClr val="tx1"/>
                </a:solidFill>
              </a:rPr>
              <a:t>Earnings Mobility in Britain has declined over the past 20-25 Years</a:t>
            </a:r>
          </a:p>
          <a:p>
            <a:pPr eaLnBrk="1" hangingPunct="1"/>
            <a:r>
              <a:rPr lang="en-GB" altLang="en-US" sz="2400" dirty="0" smtClean="0">
                <a:solidFill>
                  <a:schemeClr val="tx1"/>
                </a:solidFill>
              </a:rPr>
              <a:t>poverty is more persistent in Britain than in Germany</a:t>
            </a:r>
          </a:p>
          <a:p>
            <a:pPr eaLnBrk="1" hangingPunct="1"/>
            <a:r>
              <a:rPr lang="en-GB" altLang="en-US" sz="2400" dirty="0" smtClean="0">
                <a:solidFill>
                  <a:schemeClr val="tx1"/>
                </a:solidFill>
              </a:rPr>
              <a:t>upward career mobility from manual occupations to higher status professional and technical occupations has declined</a:t>
            </a:r>
          </a:p>
          <a:p>
            <a:pPr eaLnBrk="1" hangingPunct="1"/>
            <a:r>
              <a:rPr lang="en-GB" altLang="en-US" sz="2400" dirty="0" smtClean="0">
                <a:solidFill>
                  <a:schemeClr val="tx1"/>
                </a:solidFill>
              </a:rPr>
              <a:t>entry to the latter higher status occupations taking place (increasingly) directly from the education system rather than through mid-career flows from lower status occupations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What are the Facts about Social Mobility?</a:t>
            </a:r>
          </a:p>
        </p:txBody>
      </p:sp>
      <p:sp>
        <p:nvSpPr>
          <p:cNvPr id="41987" name="Rectangle 3"/>
          <p:cNvSpPr>
            <a:spLocks noGrp="1" noChangeArrowheads="1"/>
          </p:cNvSpPr>
          <p:nvPr>
            <p:ph idx="1"/>
          </p:nvPr>
        </p:nvSpPr>
        <p:spPr/>
        <p:txBody>
          <a:bodyPr>
            <a:normAutofit/>
          </a:bodyPr>
          <a:lstStyle/>
          <a:p>
            <a:pPr eaLnBrk="1" hangingPunct="1"/>
            <a:r>
              <a:rPr lang="en-GB" altLang="en-US" sz="2400" dirty="0" smtClean="0">
                <a:solidFill>
                  <a:schemeClr val="tx1"/>
                </a:solidFill>
              </a:rPr>
              <a:t>Sociologists make a distinction between absolute and relative social mobility in analysing intergenerational mobility</a:t>
            </a:r>
          </a:p>
          <a:p>
            <a:pPr eaLnBrk="1" hangingPunct="1"/>
            <a:r>
              <a:rPr lang="en-GB" altLang="en-US" sz="2400" dirty="0" smtClean="0">
                <a:solidFill>
                  <a:schemeClr val="tx1"/>
                </a:solidFill>
              </a:rPr>
              <a:t>Absolute social mobility is concerned with the absolute number or proportion of people in a social group who are upwardly or </a:t>
            </a:r>
            <a:r>
              <a:rPr lang="en-GB" altLang="en-US" sz="2400" dirty="0" smtClean="0">
                <a:solidFill>
                  <a:schemeClr val="tx1"/>
                </a:solidFill>
              </a:rPr>
              <a:t>downwardly </a:t>
            </a:r>
            <a:r>
              <a:rPr lang="en-GB" altLang="en-US" sz="2400" dirty="0" smtClean="0">
                <a:solidFill>
                  <a:schemeClr val="tx1"/>
                </a:solidFill>
              </a:rPr>
              <a:t>mobile</a:t>
            </a:r>
          </a:p>
          <a:p>
            <a:pPr eaLnBrk="1" hangingPunct="1"/>
            <a:r>
              <a:rPr lang="en-GB" altLang="en-US" sz="2400" dirty="0" smtClean="0">
                <a:solidFill>
                  <a:schemeClr val="tx1"/>
                </a:solidFill>
              </a:rPr>
              <a:t>Relative social mobility is concerned with the chances people from different backgrounds have of attaining different social positions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mtClean="0"/>
              <a:t>What are the Facts about Social Mobility?</a:t>
            </a:r>
          </a:p>
        </p:txBody>
      </p:sp>
      <p:sp>
        <p:nvSpPr>
          <p:cNvPr id="43011" name="Rectangle 3"/>
          <p:cNvSpPr>
            <a:spLocks noGrp="1" noChangeArrowheads="1"/>
          </p:cNvSpPr>
          <p:nvPr>
            <p:ph idx="1"/>
          </p:nvPr>
        </p:nvSpPr>
        <p:spPr/>
        <p:txBody>
          <a:bodyPr>
            <a:normAutofit/>
          </a:bodyPr>
          <a:lstStyle/>
          <a:p>
            <a:pPr eaLnBrk="1" hangingPunct="1"/>
            <a:r>
              <a:rPr lang="en-GB" altLang="en-US" sz="2400" dirty="0" smtClean="0">
                <a:solidFill>
                  <a:schemeClr val="tx1"/>
                </a:solidFill>
              </a:rPr>
              <a:t> Analysis of intergenerational mobility (children compared with parents)</a:t>
            </a:r>
          </a:p>
          <a:p>
            <a:pPr eaLnBrk="1" hangingPunct="1"/>
            <a:r>
              <a:rPr lang="en-GB" altLang="en-US" sz="2400" dirty="0" smtClean="0">
                <a:solidFill>
                  <a:schemeClr val="tx1"/>
                </a:solidFill>
              </a:rPr>
              <a:t>A considerable amount of absolute social mobility in the long term</a:t>
            </a:r>
          </a:p>
          <a:p>
            <a:pPr eaLnBrk="1" hangingPunct="1"/>
            <a:r>
              <a:rPr lang="en-GB" altLang="en-US" sz="2400" dirty="0" smtClean="0">
                <a:solidFill>
                  <a:schemeClr val="tx1"/>
                </a:solidFill>
              </a:rPr>
              <a:t>Increasing numbers of children have enjoyed upward social mobility compared with their parents because economic and social change has increased employment opportunities in the professional classes</a:t>
            </a:r>
          </a:p>
          <a:p>
            <a:pPr eaLnBrk="1" hangingPunct="1"/>
            <a:r>
              <a:rPr lang="en-GB" altLang="en-US" sz="2400" dirty="0" smtClean="0">
                <a:solidFill>
                  <a:schemeClr val="tx1"/>
                </a:solidFill>
              </a:rPr>
              <a:t>There has, in other words, been ‘more room at the top’</a:t>
            </a:r>
          </a:p>
          <a:p>
            <a:pPr eaLnBrk="1" hangingPunct="1"/>
            <a:r>
              <a:rPr lang="en-GB" altLang="en-US" sz="2400" dirty="0" smtClean="0">
                <a:solidFill>
                  <a:schemeClr val="tx1"/>
                </a:solidFill>
              </a:rPr>
              <a:t>But . . .</a:t>
            </a:r>
          </a:p>
          <a:p>
            <a:pPr eaLnBrk="1" hangingPunct="1"/>
            <a:endParaRPr lang="en-GB" altLang="en-US" sz="24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mtClean="0"/>
              <a:t>What are the Facts about Social Mobility?</a:t>
            </a:r>
          </a:p>
        </p:txBody>
      </p:sp>
      <p:sp>
        <p:nvSpPr>
          <p:cNvPr id="44035" name="Rectangle 3"/>
          <p:cNvSpPr>
            <a:spLocks noGrp="1" noChangeArrowheads="1"/>
          </p:cNvSpPr>
          <p:nvPr>
            <p:ph idx="1"/>
          </p:nvPr>
        </p:nvSpPr>
        <p:spPr>
          <a:xfrm>
            <a:off x="1239152" y="1960324"/>
            <a:ext cx="10178322" cy="507303"/>
          </a:xfrm>
        </p:spPr>
        <p:txBody>
          <a:bodyPr>
            <a:normAutofit/>
          </a:bodyPr>
          <a:lstStyle/>
          <a:p>
            <a:pPr eaLnBrk="1" hangingPunct="1"/>
            <a:r>
              <a:rPr lang="en-GB" altLang="en-US" sz="2400" dirty="0" smtClean="0">
                <a:solidFill>
                  <a:schemeClr val="tx1"/>
                </a:solidFill>
              </a:rPr>
              <a:t>The growth in the rate of absolute social </a:t>
            </a:r>
            <a:r>
              <a:rPr lang="en-GB" altLang="en-US" sz="2400" dirty="0" smtClean="0">
                <a:solidFill>
                  <a:schemeClr val="tx1"/>
                </a:solidFill>
              </a:rPr>
              <a:t>mobility</a:t>
            </a:r>
            <a:endParaRPr lang="en-GB" altLang="en-US" sz="2400" dirty="0" smtClean="0">
              <a:solidFill>
                <a:schemeClr val="tx1"/>
              </a:solidFill>
            </a:endParaRPr>
          </a:p>
        </p:txBody>
      </p:sp>
      <p:sp>
        <p:nvSpPr>
          <p:cNvPr id="4" name="Rectangle 3"/>
          <p:cNvSpPr txBox="1">
            <a:spLocks noChangeArrowheads="1"/>
          </p:cNvSpPr>
          <p:nvPr/>
        </p:nvSpPr>
        <p:spPr>
          <a:xfrm>
            <a:off x="1228714" y="3866368"/>
            <a:ext cx="10178322" cy="1933184"/>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400" dirty="0" smtClean="0">
                <a:solidFill>
                  <a:schemeClr val="tx1"/>
                </a:solidFill>
              </a:rPr>
              <a:t>Longer term expansion in the number of people in higher social classes has not only permitted upward social mobility from the lower social classes</a:t>
            </a:r>
          </a:p>
          <a:p>
            <a:r>
              <a:rPr lang="en-GB" altLang="en-US" sz="2400" dirty="0" smtClean="0">
                <a:solidFill>
                  <a:schemeClr val="tx1"/>
                </a:solidFill>
              </a:rPr>
              <a:t>but allowed an increasing proportion of children whose parents were in the higher social classes to remain there</a:t>
            </a:r>
          </a:p>
          <a:p>
            <a:endParaRPr lang="en-GB" altLang="en-US" sz="2400" dirty="0" smtClean="0">
              <a:solidFill>
                <a:schemeClr val="tx1"/>
              </a:solidFill>
            </a:endParaRPr>
          </a:p>
        </p:txBody>
      </p:sp>
      <p:sp>
        <p:nvSpPr>
          <p:cNvPr id="2" name="TextBox 1"/>
          <p:cNvSpPr txBox="1"/>
          <p:nvPr/>
        </p:nvSpPr>
        <p:spPr>
          <a:xfrm>
            <a:off x="3707705" y="2642992"/>
            <a:ext cx="6338169" cy="830997"/>
          </a:xfrm>
          <a:prstGeom prst="rect">
            <a:avLst/>
          </a:prstGeom>
          <a:noFill/>
        </p:spPr>
        <p:txBody>
          <a:bodyPr wrap="square" rtlCol="0">
            <a:spAutoFit/>
          </a:bodyPr>
          <a:lstStyle/>
          <a:p>
            <a:pPr marL="342900" indent="-342900">
              <a:buFont typeface="Arial" panose="020B0604020202020204" pitchFamily="34" charset="0"/>
              <a:buChar char="•"/>
            </a:pPr>
            <a:r>
              <a:rPr lang="en-GB" altLang="en-US" sz="2400" dirty="0"/>
              <a:t>especially upward social mobility</a:t>
            </a:r>
          </a:p>
          <a:p>
            <a:pPr marL="342900" indent="-342900">
              <a:buFont typeface="Arial" panose="020B0604020202020204" pitchFamily="34" charset="0"/>
              <a:buChar char="•"/>
            </a:pPr>
            <a:r>
              <a:rPr lang="en-GB" altLang="en-US" sz="2400" dirty="0"/>
              <a:t>appears to have been halted in recent decades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P spid="4" grpId="0" build="p"/>
      <p:bldP spid="2"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mtClean="0"/>
              <a:t>What are the Facts about Social Mobility?</a:t>
            </a:r>
          </a:p>
        </p:txBody>
      </p:sp>
      <p:sp>
        <p:nvSpPr>
          <p:cNvPr id="45059" name="Rectangle 3"/>
          <p:cNvSpPr>
            <a:spLocks noGrp="1" noChangeArrowheads="1"/>
          </p:cNvSpPr>
          <p:nvPr>
            <p:ph idx="1"/>
          </p:nvPr>
        </p:nvSpPr>
        <p:spPr/>
        <p:txBody>
          <a:bodyPr>
            <a:normAutofit/>
          </a:bodyPr>
          <a:lstStyle/>
          <a:p>
            <a:pPr eaLnBrk="1" hangingPunct="1"/>
            <a:r>
              <a:rPr lang="en-GB" altLang="en-US" sz="2400" dirty="0" smtClean="0">
                <a:solidFill>
                  <a:schemeClr val="tx1"/>
                </a:solidFill>
              </a:rPr>
              <a:t>Relative social mobility has been fairly stable</a:t>
            </a:r>
          </a:p>
          <a:p>
            <a:pPr eaLnBrk="1" hangingPunct="1"/>
            <a:r>
              <a:rPr lang="en-GB" altLang="en-US" sz="2400" dirty="0" smtClean="0">
                <a:solidFill>
                  <a:schemeClr val="tx1"/>
                </a:solidFill>
              </a:rPr>
              <a:t>the relative chances of people from different social backgrounds making it to a given social class</a:t>
            </a:r>
          </a:p>
          <a:p>
            <a:pPr eaLnBrk="1" hangingPunct="1"/>
            <a:r>
              <a:rPr lang="en-GB" altLang="en-US" sz="2400" dirty="0" smtClean="0">
                <a:solidFill>
                  <a:schemeClr val="tx1"/>
                </a:solidFill>
              </a:rPr>
              <a:t>some groups within the ethnic minority population are catching up with the majority white population rapid upward social mobility</a:t>
            </a:r>
          </a:p>
          <a:p>
            <a:pPr eaLnBrk="1" hangingPunct="1"/>
            <a:r>
              <a:rPr lang="en-GB" altLang="en-US" sz="2400" dirty="0" smtClean="0">
                <a:solidFill>
                  <a:schemeClr val="tx1"/>
                </a:solidFill>
              </a:rPr>
              <a:t>although ethnic minorities are still disadvantaged compared with the majority population</a:t>
            </a:r>
          </a:p>
          <a:p>
            <a:pPr eaLnBrk="1" hangingPunct="1"/>
            <a:endParaRPr lang="en-GB" altLang="en-US" sz="24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t>What are the Facts about Social Mobility?</a:t>
            </a:r>
          </a:p>
        </p:txBody>
      </p:sp>
      <p:sp>
        <p:nvSpPr>
          <p:cNvPr id="46083" name="Rectangle 3"/>
          <p:cNvSpPr>
            <a:spLocks noGrp="1" noChangeArrowheads="1"/>
          </p:cNvSpPr>
          <p:nvPr>
            <p:ph idx="1"/>
          </p:nvPr>
        </p:nvSpPr>
        <p:spPr>
          <a:xfrm>
            <a:off x="1146218" y="1899636"/>
            <a:ext cx="10831133" cy="2247362"/>
          </a:xfrm>
        </p:spPr>
        <p:txBody>
          <a:bodyPr>
            <a:noAutofit/>
          </a:bodyPr>
          <a:lstStyle/>
          <a:p>
            <a:pPr eaLnBrk="1" hangingPunct="1"/>
            <a:r>
              <a:rPr lang="en-GB" altLang="en-US" dirty="0" smtClean="0">
                <a:solidFill>
                  <a:schemeClr val="tx1"/>
                </a:solidFill>
              </a:rPr>
              <a:t>International comparisons are difficult because the defining features of social classes may vary from country to country</a:t>
            </a:r>
          </a:p>
          <a:p>
            <a:pPr eaLnBrk="1" hangingPunct="1"/>
            <a:r>
              <a:rPr lang="en-GB" altLang="en-US" dirty="0" smtClean="0">
                <a:solidFill>
                  <a:schemeClr val="tx1"/>
                </a:solidFill>
              </a:rPr>
              <a:t>But there appears to have been considerable absolute social mobility in all industrialised countries</a:t>
            </a:r>
          </a:p>
          <a:p>
            <a:pPr eaLnBrk="1" hangingPunct="1"/>
            <a:r>
              <a:rPr lang="en-GB" altLang="en-US" dirty="0" smtClean="0">
                <a:solidFill>
                  <a:schemeClr val="tx1"/>
                </a:solidFill>
              </a:rPr>
              <a:t>But absolute rates of intergenerational social mobility vary widely between countries and over time</a:t>
            </a:r>
          </a:p>
          <a:p>
            <a:pPr eaLnBrk="1" hangingPunct="1"/>
            <a:r>
              <a:rPr lang="en-GB" altLang="en-US" dirty="0" smtClean="0">
                <a:solidFill>
                  <a:schemeClr val="tx1"/>
                </a:solidFill>
              </a:rPr>
              <a:t>Cross-national variations in absolute rates are explained by specific and historical factors e.g.;</a:t>
            </a:r>
          </a:p>
          <a:p>
            <a:pPr eaLnBrk="1" hangingPunct="1"/>
            <a:endParaRPr lang="en-GB" altLang="en-US" dirty="0" smtClean="0">
              <a:solidFill>
                <a:schemeClr val="tx1"/>
              </a:solidFill>
            </a:endParaRPr>
          </a:p>
          <a:p>
            <a:pPr eaLnBrk="1" hangingPunct="1"/>
            <a:endParaRPr lang="en-GB" altLang="en-US" dirty="0" smtClean="0">
              <a:solidFill>
                <a:schemeClr val="tx1"/>
              </a:solidFill>
            </a:endParaRPr>
          </a:p>
          <a:p>
            <a:pPr eaLnBrk="1" hangingPunct="1"/>
            <a:endParaRPr lang="en-GB" altLang="en-US" dirty="0" smtClean="0">
              <a:solidFill>
                <a:schemeClr val="tx1"/>
              </a:solidFill>
            </a:endParaRPr>
          </a:p>
        </p:txBody>
      </p:sp>
      <p:sp>
        <p:nvSpPr>
          <p:cNvPr id="2" name="TextBox 1"/>
          <p:cNvSpPr txBox="1"/>
          <p:nvPr/>
        </p:nvSpPr>
        <p:spPr>
          <a:xfrm>
            <a:off x="2884868" y="4417454"/>
            <a:ext cx="7804597"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economic growth</a:t>
            </a:r>
          </a:p>
          <a:p>
            <a:pPr marL="342900" indent="-342900">
              <a:buFont typeface="Arial" panose="020B0604020202020204" pitchFamily="34" charset="0"/>
              <a:buChar char="•"/>
            </a:pPr>
            <a:r>
              <a:rPr lang="en-GB" sz="2400" dirty="0"/>
              <a:t>Migration</a:t>
            </a:r>
          </a:p>
          <a:p>
            <a:pPr marL="342900" indent="-342900">
              <a:buFont typeface="Arial" panose="020B0604020202020204" pitchFamily="34" charset="0"/>
              <a:buChar char="•"/>
            </a:pPr>
            <a:r>
              <a:rPr lang="en-GB" sz="2400" dirty="0"/>
              <a:t>Wars</a:t>
            </a:r>
          </a:p>
          <a:p>
            <a:pPr marL="342900" indent="-342900">
              <a:buFont typeface="Arial" panose="020B0604020202020204" pitchFamily="34" charset="0"/>
              <a:buChar char="•"/>
            </a:pPr>
            <a:r>
              <a:rPr lang="en-GB" sz="2400" dirty="0"/>
              <a:t>Rather than by sociological </a:t>
            </a:r>
            <a:r>
              <a:rPr lang="en-GB" sz="2400" dirty="0" smtClean="0"/>
              <a:t>factors</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P spid="2"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mtClean="0"/>
              <a:t>What are the Facts about Social Mobility?</a:t>
            </a:r>
          </a:p>
        </p:txBody>
      </p:sp>
      <p:sp>
        <p:nvSpPr>
          <p:cNvPr id="47107" name="Rectangle 3"/>
          <p:cNvSpPr>
            <a:spLocks noGrp="1" noChangeArrowheads="1"/>
          </p:cNvSpPr>
          <p:nvPr>
            <p:ph idx="1"/>
          </p:nvPr>
        </p:nvSpPr>
        <p:spPr>
          <a:xfrm>
            <a:off x="1251678" y="1989787"/>
            <a:ext cx="10178322" cy="3593591"/>
          </a:xfrm>
        </p:spPr>
        <p:txBody>
          <a:bodyPr>
            <a:noAutofit/>
          </a:bodyPr>
          <a:lstStyle/>
          <a:p>
            <a:pPr eaLnBrk="1" hangingPunct="1"/>
            <a:r>
              <a:rPr lang="en-GB" altLang="en-US" sz="2400" dirty="0" smtClean="0">
                <a:solidFill>
                  <a:schemeClr val="tx1"/>
                </a:solidFill>
              </a:rPr>
              <a:t>Relative rates of social mobility exhibit a remarkably high degree of similarity between countries and over time</a:t>
            </a:r>
          </a:p>
          <a:p>
            <a:pPr eaLnBrk="1" hangingPunct="1"/>
            <a:r>
              <a:rPr lang="en-GB" altLang="en-US" sz="2400" dirty="0" smtClean="0">
                <a:solidFill>
                  <a:schemeClr val="tx1"/>
                </a:solidFill>
              </a:rPr>
              <a:t>Modest differences do exist:</a:t>
            </a:r>
          </a:p>
          <a:p>
            <a:pPr eaLnBrk="1" hangingPunct="1"/>
            <a:r>
              <a:rPr lang="en-GB" altLang="en-US" sz="2400" dirty="0" smtClean="0">
                <a:solidFill>
                  <a:schemeClr val="tx1"/>
                </a:solidFill>
              </a:rPr>
              <a:t>more fluid societies such as Israel, Australia, Japan, Poland, Sweden and Norway</a:t>
            </a:r>
          </a:p>
          <a:p>
            <a:pPr eaLnBrk="1" hangingPunct="1"/>
            <a:r>
              <a:rPr lang="en-GB" altLang="en-US" sz="2400" dirty="0" smtClean="0">
                <a:solidFill>
                  <a:schemeClr val="tx1"/>
                </a:solidFill>
              </a:rPr>
              <a:t>less fluid societies such as Hungary, the United States, Britain, Italy, Germany, France, the Netherlands and Ireland</a:t>
            </a:r>
          </a:p>
          <a:p>
            <a:pPr eaLnBrk="1" hangingPunct="1"/>
            <a:r>
              <a:rPr lang="en-GB" altLang="en-US" sz="2400" dirty="0" smtClean="0">
                <a:solidFill>
                  <a:schemeClr val="tx1"/>
                </a:solidFill>
              </a:rPr>
              <a:t>Evidence that higher rates of relative social mobility are associated with lower income </a:t>
            </a:r>
            <a:r>
              <a:rPr lang="en-GB" altLang="en-US" sz="2400" dirty="0" smtClean="0">
                <a:solidFill>
                  <a:schemeClr val="tx1"/>
                </a:solidFill>
              </a:rPr>
              <a:t>inequalities</a:t>
            </a:r>
          </a:p>
          <a:p>
            <a:pPr eaLnBrk="1" hangingPunct="1"/>
            <a:r>
              <a:rPr lang="en-GB" altLang="en-US" sz="2400" dirty="0" smtClean="0">
                <a:solidFill>
                  <a:schemeClr val="tx1"/>
                </a:solidFill>
              </a:rPr>
              <a:t>i.e. the narrower the pay-gap the more mobility there is – how does this relate to the concept of meritocracy discussed earlier?</a:t>
            </a:r>
            <a:endParaRPr lang="en-GB" altLang="en-US" sz="2400" dirty="0" smtClean="0">
              <a:solidFill>
                <a:schemeClr val="tx1"/>
              </a:solidFill>
            </a:endParaRPr>
          </a:p>
          <a:p>
            <a:pPr eaLnBrk="1" hangingPunct="1"/>
            <a:endParaRPr lang="en-GB" altLang="en-US" sz="2400" dirty="0" smtClean="0">
              <a:solidFill>
                <a:schemeClr val="tx1"/>
              </a:solidFill>
            </a:endParaRPr>
          </a:p>
          <a:p>
            <a:pPr eaLnBrk="1" hangingPunct="1"/>
            <a:endParaRPr lang="en-GB" altLang="en-US" sz="2400" dirty="0" smtClean="0">
              <a:solidFill>
                <a:schemeClr val="tx1"/>
              </a:solidFill>
            </a:endParaRPr>
          </a:p>
          <a:p>
            <a:pPr eaLnBrk="1" hangingPunct="1"/>
            <a:endParaRPr lang="en-GB" altLang="en-US" sz="24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71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mtClean="0"/>
              <a:t>What are the Barriers to More Social Mobility?</a:t>
            </a:r>
          </a:p>
        </p:txBody>
      </p:sp>
      <p:sp>
        <p:nvSpPr>
          <p:cNvPr id="48131" name="Rectangle 3"/>
          <p:cNvSpPr>
            <a:spLocks noGrp="1" noChangeArrowheads="1"/>
          </p:cNvSpPr>
          <p:nvPr>
            <p:ph idx="1"/>
          </p:nvPr>
        </p:nvSpPr>
        <p:spPr>
          <a:xfrm>
            <a:off x="965914" y="1924855"/>
            <a:ext cx="10766739" cy="1031287"/>
          </a:xfrm>
        </p:spPr>
        <p:txBody>
          <a:bodyPr>
            <a:noAutofit/>
          </a:bodyPr>
          <a:lstStyle/>
          <a:p>
            <a:pPr eaLnBrk="1" hangingPunct="1"/>
            <a:r>
              <a:rPr lang="en-GB" altLang="en-US" sz="2400" dirty="0" smtClean="0">
                <a:solidFill>
                  <a:schemeClr val="tx1"/>
                </a:solidFill>
              </a:rPr>
              <a:t>Determinants of and barriers to relative social mobility are not well understood</a:t>
            </a:r>
          </a:p>
          <a:p>
            <a:pPr eaLnBrk="1" hangingPunct="1"/>
            <a:r>
              <a:rPr lang="en-GB" altLang="en-US" sz="2400" dirty="0" smtClean="0">
                <a:solidFill>
                  <a:schemeClr val="tx1"/>
                </a:solidFill>
              </a:rPr>
              <a:t>But may include</a:t>
            </a:r>
            <a:r>
              <a:rPr lang="en-GB" altLang="en-US" sz="2400" dirty="0" smtClean="0">
                <a:solidFill>
                  <a:schemeClr val="tx1"/>
                </a:solidFill>
              </a:rPr>
              <a:t>:</a:t>
            </a:r>
            <a:endParaRPr lang="en-GB" altLang="en-US" sz="2400" dirty="0" smtClean="0">
              <a:solidFill>
                <a:schemeClr val="tx1"/>
              </a:solidFill>
            </a:endParaRPr>
          </a:p>
        </p:txBody>
      </p:sp>
      <p:sp>
        <p:nvSpPr>
          <p:cNvPr id="2" name="TextBox 1"/>
          <p:cNvSpPr txBox="1"/>
          <p:nvPr/>
        </p:nvSpPr>
        <p:spPr>
          <a:xfrm>
            <a:off x="1653435" y="3131507"/>
            <a:ext cx="9820406"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t>Educational attainment</a:t>
            </a:r>
          </a:p>
          <a:p>
            <a:pPr marL="342900" indent="-342900">
              <a:buFont typeface="Arial" panose="020B0604020202020204" pitchFamily="34" charset="0"/>
              <a:buChar char="•"/>
            </a:pPr>
            <a:r>
              <a:rPr lang="en-GB" sz="2400" dirty="0"/>
              <a:t>Childhood poverty with associated psychological and behavioural development</a:t>
            </a:r>
          </a:p>
          <a:p>
            <a:pPr marL="342900" indent="-342900">
              <a:buFont typeface="Arial" panose="020B0604020202020204" pitchFamily="34" charset="0"/>
              <a:buChar char="•"/>
            </a:pPr>
            <a:r>
              <a:rPr lang="en-GB" sz="2400" dirty="0"/>
              <a:t>The family and the strategies families adopt to support their children</a:t>
            </a:r>
          </a:p>
          <a:p>
            <a:pPr marL="342900" indent="-342900">
              <a:buFont typeface="Arial" panose="020B0604020202020204" pitchFamily="34" charset="0"/>
              <a:buChar char="•"/>
            </a:pPr>
            <a:r>
              <a:rPr lang="en-GB" sz="2400" dirty="0"/>
              <a:t>access to financial, social and cultural capital </a:t>
            </a:r>
          </a:p>
          <a:p>
            <a:pPr marL="342900" indent="-342900">
              <a:buFont typeface="Arial" panose="020B0604020202020204" pitchFamily="34" charset="0"/>
              <a:buChar char="•"/>
            </a:pPr>
            <a:r>
              <a:rPr lang="en-GB" sz="2400" dirty="0"/>
              <a:t>i.e. not just money but 	</a:t>
            </a:r>
          </a:p>
          <a:p>
            <a:pPr marL="342900" indent="-342900">
              <a:buFont typeface="Arial" panose="020B0604020202020204" pitchFamily="34" charset="0"/>
              <a:buChar char="•"/>
            </a:pPr>
            <a:r>
              <a:rPr lang="en-GB" sz="2400" dirty="0"/>
              <a:t>Values, behaviours and networks of contacts that affect access to opportunities</a:t>
            </a:r>
          </a:p>
          <a:p>
            <a:pPr marL="342900" indent="-342900">
              <a:buFont typeface="Arial" panose="020B0604020202020204" pitchFamily="34" charset="0"/>
              <a:buChar char="•"/>
            </a:pP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P spid="2"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smtClean="0"/>
              <a:t>What are the Barriers to More Social Mobility?</a:t>
            </a:r>
          </a:p>
        </p:txBody>
      </p:sp>
      <p:sp>
        <p:nvSpPr>
          <p:cNvPr id="49155" name="Rectangle 3"/>
          <p:cNvSpPr>
            <a:spLocks noGrp="1" noChangeArrowheads="1"/>
          </p:cNvSpPr>
          <p:nvPr>
            <p:ph idx="1"/>
          </p:nvPr>
        </p:nvSpPr>
        <p:spPr>
          <a:xfrm>
            <a:off x="1245239" y="4101923"/>
            <a:ext cx="10178322" cy="1796602"/>
          </a:xfrm>
        </p:spPr>
        <p:txBody>
          <a:bodyPr>
            <a:noAutofit/>
          </a:bodyPr>
          <a:lstStyle/>
          <a:p>
            <a:pPr eaLnBrk="1" hangingPunct="1"/>
            <a:r>
              <a:rPr lang="en-GB" altLang="en-US" sz="2400" dirty="0" smtClean="0">
                <a:solidFill>
                  <a:schemeClr val="tx1"/>
                </a:solidFill>
              </a:rPr>
              <a:t>The role of ability (Meritocracy)</a:t>
            </a:r>
          </a:p>
          <a:p>
            <a:pPr lvl="1" eaLnBrk="1" hangingPunct="1"/>
            <a:r>
              <a:rPr lang="en-GB" altLang="en-US" sz="2400" dirty="0" smtClean="0">
                <a:solidFill>
                  <a:schemeClr val="tx1"/>
                </a:solidFill>
              </a:rPr>
              <a:t>whether inherited genetically or through socialisation</a:t>
            </a:r>
          </a:p>
          <a:p>
            <a:pPr eaLnBrk="1" hangingPunct="1"/>
            <a:r>
              <a:rPr lang="en-GB" altLang="en-US" sz="2400" dirty="0" smtClean="0">
                <a:solidFill>
                  <a:schemeClr val="tx1"/>
                </a:solidFill>
              </a:rPr>
              <a:t>As a determinant of social mobility is hotly contested</a:t>
            </a:r>
          </a:p>
          <a:p>
            <a:pPr lvl="1" eaLnBrk="1" hangingPunct="1"/>
            <a:r>
              <a:rPr lang="en-GB" altLang="en-US" sz="2400" dirty="0" smtClean="0">
                <a:solidFill>
                  <a:schemeClr val="tx1"/>
                </a:solidFill>
              </a:rPr>
              <a:t>sociological studies coming to widely differing conclusions about the importance of that ability plays</a:t>
            </a:r>
          </a:p>
          <a:p>
            <a:pPr eaLnBrk="1" hangingPunct="1"/>
            <a:endParaRPr lang="en-GB" altLang="en-US" sz="2400" dirty="0" smtClean="0">
              <a:solidFill>
                <a:schemeClr val="tx1"/>
              </a:solidFill>
            </a:endParaRPr>
          </a:p>
          <a:p>
            <a:pPr eaLnBrk="1" hangingPunct="1"/>
            <a:endParaRPr lang="en-GB" altLang="en-US" sz="2400" dirty="0" smtClean="0">
              <a:solidFill>
                <a:schemeClr val="tx1"/>
              </a:solidFill>
            </a:endParaRPr>
          </a:p>
        </p:txBody>
      </p:sp>
      <p:sp>
        <p:nvSpPr>
          <p:cNvPr id="2" name="TextBox 1"/>
          <p:cNvSpPr txBox="1"/>
          <p:nvPr/>
        </p:nvSpPr>
        <p:spPr>
          <a:xfrm>
            <a:off x="1184856" y="2395471"/>
            <a:ext cx="10238705" cy="1569660"/>
          </a:xfrm>
          <a:prstGeom prst="rect">
            <a:avLst/>
          </a:prstGeom>
          <a:noFill/>
        </p:spPr>
        <p:txBody>
          <a:bodyPr wrap="square" rtlCol="0">
            <a:spAutoFit/>
          </a:bodyPr>
          <a:lstStyle/>
          <a:p>
            <a:pPr marL="342900" indent="-342900">
              <a:buFont typeface="Arial" panose="020B0604020202020204" pitchFamily="34" charset="0"/>
              <a:buChar char="•"/>
            </a:pPr>
            <a:r>
              <a:rPr lang="en-GB" altLang="en-US" sz="2400" dirty="0"/>
              <a:t>Attitudes, expectations and aspirations</a:t>
            </a:r>
          </a:p>
          <a:p>
            <a:pPr marL="342900" indent="-342900">
              <a:buFont typeface="Arial" panose="020B0604020202020204" pitchFamily="34" charset="0"/>
              <a:buChar char="•"/>
            </a:pPr>
            <a:r>
              <a:rPr lang="en-GB" altLang="en-US" sz="2400" dirty="0"/>
              <a:t>aversion to risk economic and other barriers which some groups use to “hoard opportunities” e.g. anti-competitive practices which limit access to professions such as the law and may discriminate against particular groups</a:t>
            </a:r>
            <a:r>
              <a:rPr lang="en-GB" altLang="en-US" sz="2400" dirty="0" smtClean="0"/>
              <a:t>.</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5">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9155">
                                            <p:txEl>
                                              <p:pRg st="2" end="2"/>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915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P spid="2"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dirty="0" smtClean="0"/>
              <a:t>What are the Implications for Policymakers?</a:t>
            </a:r>
          </a:p>
        </p:txBody>
      </p:sp>
      <p:sp>
        <p:nvSpPr>
          <p:cNvPr id="50179" name="Rectangle 3"/>
          <p:cNvSpPr>
            <a:spLocks noGrp="1" noChangeArrowheads="1"/>
          </p:cNvSpPr>
          <p:nvPr>
            <p:ph idx="1"/>
          </p:nvPr>
        </p:nvSpPr>
        <p:spPr>
          <a:xfrm>
            <a:off x="990966" y="2411254"/>
            <a:ext cx="10856891" cy="2073064"/>
          </a:xfrm>
        </p:spPr>
        <p:txBody>
          <a:bodyPr>
            <a:noAutofit/>
          </a:bodyPr>
          <a:lstStyle/>
          <a:p>
            <a:pPr eaLnBrk="1" hangingPunct="1"/>
            <a:r>
              <a:rPr lang="en-GB" altLang="en-US" sz="2400" dirty="0" smtClean="0">
                <a:solidFill>
                  <a:schemeClr val="tx1"/>
                </a:solidFill>
              </a:rPr>
              <a:t>Policymakers are likely to have a range </a:t>
            </a:r>
            <a:r>
              <a:rPr lang="en-GB" altLang="en-US" sz="2400" dirty="0" smtClean="0">
                <a:solidFill>
                  <a:schemeClr val="tx1"/>
                </a:solidFill>
              </a:rPr>
              <a:t>of objectives</a:t>
            </a:r>
            <a:r>
              <a:rPr lang="en-GB" altLang="en-US" sz="2400" dirty="0" smtClean="0">
                <a:solidFill>
                  <a:schemeClr val="tx1"/>
                </a:solidFill>
              </a:rPr>
              <a:t>, </a:t>
            </a:r>
            <a:r>
              <a:rPr lang="en-GB" altLang="en-US" sz="2400" dirty="0" smtClean="0">
                <a:solidFill>
                  <a:schemeClr val="tx1"/>
                </a:solidFill>
              </a:rPr>
              <a:t>including;</a:t>
            </a:r>
          </a:p>
          <a:p>
            <a:pPr eaLnBrk="1" hangingPunct="1"/>
            <a:r>
              <a:rPr lang="en-GB" altLang="en-US" sz="2400" dirty="0" smtClean="0">
                <a:solidFill>
                  <a:schemeClr val="tx1"/>
                </a:solidFill>
              </a:rPr>
              <a:t>The promotion of Prosperity</a:t>
            </a:r>
            <a:endParaRPr lang="en-GB" altLang="en-US" sz="2400" dirty="0">
              <a:solidFill>
                <a:schemeClr val="tx1"/>
              </a:solidFill>
            </a:endParaRPr>
          </a:p>
          <a:p>
            <a:pPr eaLnBrk="1" hangingPunct="1"/>
            <a:r>
              <a:rPr lang="en-GB" altLang="en-US" sz="2400" dirty="0" smtClean="0">
                <a:solidFill>
                  <a:schemeClr val="tx1"/>
                </a:solidFill>
              </a:rPr>
              <a:t>Fair </a:t>
            </a:r>
            <a:r>
              <a:rPr lang="en-GB" altLang="en-US" sz="2400" dirty="0" smtClean="0">
                <a:solidFill>
                  <a:schemeClr val="tx1"/>
                </a:solidFill>
              </a:rPr>
              <a:t>and just society of which there may be several </a:t>
            </a:r>
            <a:r>
              <a:rPr lang="en-GB" altLang="en-US" sz="2400" dirty="0" smtClean="0">
                <a:solidFill>
                  <a:schemeClr val="tx1"/>
                </a:solidFill>
              </a:rPr>
              <a:t>dimensions</a:t>
            </a:r>
          </a:p>
          <a:p>
            <a:pPr eaLnBrk="1" hangingPunct="1"/>
            <a:r>
              <a:rPr lang="en-GB" altLang="en-US" sz="2400" dirty="0" smtClean="0">
                <a:solidFill>
                  <a:schemeClr val="tx1"/>
                </a:solidFill>
              </a:rPr>
              <a:t>Equality </a:t>
            </a:r>
            <a:r>
              <a:rPr lang="en-GB" altLang="en-US" sz="2400" dirty="0" smtClean="0">
                <a:solidFill>
                  <a:schemeClr val="tx1"/>
                </a:solidFill>
              </a:rPr>
              <a:t>of </a:t>
            </a:r>
            <a:r>
              <a:rPr lang="en-GB" altLang="en-US" sz="2400" dirty="0" smtClean="0">
                <a:solidFill>
                  <a:schemeClr val="tx1"/>
                </a:solidFill>
              </a:rPr>
              <a:t>opportunity</a:t>
            </a:r>
            <a:endParaRPr lang="en-GB" altLang="en-US" sz="2400" dirty="0" smtClean="0">
              <a:solidFill>
                <a:schemeClr val="tx1"/>
              </a:solidFill>
            </a:endParaRPr>
          </a:p>
        </p:txBody>
      </p:sp>
      <p:sp>
        <p:nvSpPr>
          <p:cNvPr id="2" name="TextBox 1"/>
          <p:cNvSpPr txBox="1"/>
          <p:nvPr/>
        </p:nvSpPr>
        <p:spPr>
          <a:xfrm>
            <a:off x="2217107" y="4659682"/>
            <a:ext cx="941957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enabling individuals to improve themselves through their own individual ability and effort rather than class background, gender or ethnicity (a meritocracy)</a:t>
            </a:r>
          </a:p>
          <a:p>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dirty="0" smtClean="0"/>
              <a:t>What are the Implications for Policymakers?</a:t>
            </a:r>
          </a:p>
        </p:txBody>
      </p:sp>
      <p:sp>
        <p:nvSpPr>
          <p:cNvPr id="50179" name="Rectangle 3"/>
          <p:cNvSpPr>
            <a:spLocks noGrp="1" noChangeArrowheads="1"/>
          </p:cNvSpPr>
          <p:nvPr>
            <p:ph idx="1"/>
          </p:nvPr>
        </p:nvSpPr>
        <p:spPr>
          <a:xfrm>
            <a:off x="965914" y="1922739"/>
            <a:ext cx="10856891" cy="1045929"/>
          </a:xfrm>
        </p:spPr>
        <p:txBody>
          <a:bodyPr>
            <a:noAutofit/>
          </a:bodyPr>
          <a:lstStyle/>
          <a:p>
            <a:pPr eaLnBrk="1" hangingPunct="1"/>
            <a:r>
              <a:rPr lang="en-GB" altLang="en-US" sz="2400" dirty="0" smtClean="0">
                <a:solidFill>
                  <a:schemeClr val="tx1"/>
                </a:solidFill>
              </a:rPr>
              <a:t>Policymakers are likely to have a range </a:t>
            </a:r>
            <a:r>
              <a:rPr lang="en-GB" altLang="en-US" sz="2400" dirty="0" smtClean="0">
                <a:solidFill>
                  <a:schemeClr val="tx1"/>
                </a:solidFill>
              </a:rPr>
              <a:t>of objectives</a:t>
            </a:r>
            <a:r>
              <a:rPr lang="en-GB" altLang="en-US" sz="2400" dirty="0" smtClean="0">
                <a:solidFill>
                  <a:schemeClr val="tx1"/>
                </a:solidFill>
              </a:rPr>
              <a:t>, </a:t>
            </a:r>
            <a:r>
              <a:rPr lang="en-GB" altLang="en-US" sz="2400" dirty="0" smtClean="0">
                <a:solidFill>
                  <a:schemeClr val="tx1"/>
                </a:solidFill>
              </a:rPr>
              <a:t>including;</a:t>
            </a:r>
          </a:p>
          <a:p>
            <a:pPr eaLnBrk="1" hangingPunct="1"/>
            <a:r>
              <a:rPr lang="en-GB" altLang="en-US" sz="2400" dirty="0" smtClean="0">
                <a:solidFill>
                  <a:schemeClr val="tx1"/>
                </a:solidFill>
              </a:rPr>
              <a:t>Social </a:t>
            </a:r>
            <a:r>
              <a:rPr lang="en-GB" altLang="en-US" sz="2400" dirty="0">
                <a:solidFill>
                  <a:schemeClr val="tx1"/>
                </a:solidFill>
              </a:rPr>
              <a:t>justice, cohesion and </a:t>
            </a:r>
            <a:r>
              <a:rPr lang="en-GB" altLang="en-US" sz="2400" dirty="0" smtClean="0">
                <a:solidFill>
                  <a:schemeClr val="tx1"/>
                </a:solidFill>
              </a:rPr>
              <a:t>inclusion</a:t>
            </a:r>
            <a:endParaRPr lang="en-GB" altLang="en-US" sz="2400" dirty="0">
              <a:solidFill>
                <a:schemeClr val="tx1"/>
              </a:solidFill>
            </a:endParaRPr>
          </a:p>
        </p:txBody>
      </p:sp>
      <p:sp>
        <p:nvSpPr>
          <p:cNvPr id="4" name="Rectangle 3"/>
          <p:cNvSpPr txBox="1">
            <a:spLocks noChangeArrowheads="1"/>
          </p:cNvSpPr>
          <p:nvPr/>
        </p:nvSpPr>
        <p:spPr>
          <a:xfrm>
            <a:off x="955475" y="4054251"/>
            <a:ext cx="10856891" cy="2611684"/>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600" dirty="0" smtClean="0">
                <a:solidFill>
                  <a:schemeClr val="tx1"/>
                </a:solidFill>
              </a:rPr>
              <a:t>Individual freedom</a:t>
            </a:r>
          </a:p>
        </p:txBody>
      </p:sp>
      <p:sp>
        <p:nvSpPr>
          <p:cNvPr id="2" name="TextBox 1"/>
          <p:cNvSpPr txBox="1"/>
          <p:nvPr/>
        </p:nvSpPr>
        <p:spPr>
          <a:xfrm>
            <a:off x="1803748" y="2993721"/>
            <a:ext cx="9757775"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Providing safety nets and opportunities for the disadvantaged which reduce inequalities of outcomes and help build </a:t>
            </a:r>
            <a:r>
              <a:rPr lang="en-GB" sz="2400" dirty="0" smtClean="0"/>
              <a:t>communities</a:t>
            </a:r>
            <a:endParaRPr lang="en-GB" sz="2400" dirty="0"/>
          </a:p>
        </p:txBody>
      </p:sp>
      <p:sp>
        <p:nvSpPr>
          <p:cNvPr id="3" name="TextBox 2"/>
          <p:cNvSpPr txBox="1"/>
          <p:nvPr/>
        </p:nvSpPr>
        <p:spPr>
          <a:xfrm>
            <a:off x="1954060" y="4684734"/>
            <a:ext cx="8880954" cy="1846659"/>
          </a:xfrm>
          <a:prstGeom prst="rect">
            <a:avLst/>
          </a:prstGeom>
          <a:noFill/>
        </p:spPr>
        <p:txBody>
          <a:bodyPr wrap="square" rtlCol="0">
            <a:spAutoFit/>
          </a:bodyPr>
          <a:lstStyle/>
          <a:p>
            <a:pPr marL="342900" lvl="2" indent="-342900">
              <a:buFont typeface="Arial" panose="020B0604020202020204" pitchFamily="34" charset="0"/>
              <a:buChar char="•"/>
            </a:pPr>
            <a:r>
              <a:rPr lang="en-GB" altLang="en-US" sz="2400" dirty="0"/>
              <a:t>either in the positive sense of enabling individuals to make their own choices (e.g. by ensuring the rule of law) or in the negative sense of minimising coercion by the State or some combination of the two</a:t>
            </a:r>
          </a:p>
          <a:p>
            <a:endParaRPr lang="en-GB" dirty="0"/>
          </a:p>
        </p:txBody>
      </p:sp>
    </p:spTree>
    <p:extLst>
      <p:ext uri="{BB962C8B-B14F-4D97-AF65-F5344CB8AC3E}">
        <p14:creationId xmlns:p14="http://schemas.microsoft.com/office/powerpoint/2010/main" val="1761355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P spid="4" grpId="0"/>
      <p:bldP spid="2" grpId="0"/>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mtClean="0"/>
              <a:t>What are the Implications for Policymakers?</a:t>
            </a:r>
          </a:p>
        </p:txBody>
      </p:sp>
      <p:sp>
        <p:nvSpPr>
          <p:cNvPr id="51203" name="Rectangle 3"/>
          <p:cNvSpPr>
            <a:spLocks noGrp="1" noChangeArrowheads="1"/>
          </p:cNvSpPr>
          <p:nvPr>
            <p:ph idx="1"/>
          </p:nvPr>
        </p:nvSpPr>
        <p:spPr>
          <a:xfrm>
            <a:off x="1226626" y="1972851"/>
            <a:ext cx="10178322" cy="933188"/>
          </a:xfrm>
        </p:spPr>
        <p:txBody>
          <a:bodyPr>
            <a:noAutofit/>
          </a:bodyPr>
          <a:lstStyle/>
          <a:p>
            <a:pPr eaLnBrk="1" hangingPunct="1"/>
            <a:r>
              <a:rPr lang="en-GB" altLang="en-US" sz="2400" dirty="0" smtClean="0">
                <a:solidFill>
                  <a:schemeClr val="tx1"/>
                </a:solidFill>
              </a:rPr>
              <a:t>These different objectives may be complementary or in conflict with each </a:t>
            </a:r>
            <a:r>
              <a:rPr lang="en-GB" altLang="en-US" sz="2400" dirty="0" smtClean="0">
                <a:solidFill>
                  <a:schemeClr val="tx1"/>
                </a:solidFill>
              </a:rPr>
              <a:t>other</a:t>
            </a:r>
            <a:endParaRPr lang="en-GB" altLang="en-US" sz="2400" dirty="0" smtClean="0">
              <a:solidFill>
                <a:schemeClr val="tx1"/>
              </a:solidFill>
            </a:endParaRPr>
          </a:p>
        </p:txBody>
      </p:sp>
      <p:sp>
        <p:nvSpPr>
          <p:cNvPr id="4" name="Rectangle 3"/>
          <p:cNvSpPr txBox="1">
            <a:spLocks noChangeArrowheads="1"/>
          </p:cNvSpPr>
          <p:nvPr/>
        </p:nvSpPr>
        <p:spPr>
          <a:xfrm>
            <a:off x="1226626" y="2917187"/>
            <a:ext cx="10178322" cy="946475"/>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600" dirty="0" smtClean="0">
                <a:solidFill>
                  <a:schemeClr val="tx1"/>
                </a:solidFill>
              </a:rPr>
              <a:t>For example, policies to promote greater fairness might weaken incentives to: </a:t>
            </a:r>
          </a:p>
        </p:txBody>
      </p:sp>
      <p:sp>
        <p:nvSpPr>
          <p:cNvPr id="8" name="Rectangle 3"/>
          <p:cNvSpPr txBox="1">
            <a:spLocks noChangeArrowheads="1"/>
          </p:cNvSpPr>
          <p:nvPr/>
        </p:nvSpPr>
        <p:spPr>
          <a:xfrm>
            <a:off x="1289256" y="5510370"/>
            <a:ext cx="10178322" cy="993021"/>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600" dirty="0" smtClean="0">
                <a:solidFill>
                  <a:schemeClr val="tx1"/>
                </a:solidFill>
              </a:rPr>
              <a:t>thus undermining the goal of maintaining and promoting high levels of prosperity</a:t>
            </a:r>
            <a:endParaRPr lang="en-GB" altLang="en-US" sz="2600" dirty="0" smtClean="0">
              <a:solidFill>
                <a:schemeClr val="tx1"/>
              </a:solidFill>
            </a:endParaRPr>
          </a:p>
        </p:txBody>
      </p:sp>
      <p:sp>
        <p:nvSpPr>
          <p:cNvPr id="6" name="TextBox 5"/>
          <p:cNvSpPr txBox="1"/>
          <p:nvPr/>
        </p:nvSpPr>
        <p:spPr>
          <a:xfrm>
            <a:off x="3645074" y="3670126"/>
            <a:ext cx="4972833"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Work</a:t>
            </a:r>
          </a:p>
          <a:p>
            <a:pPr marL="342900" indent="-342900">
              <a:buFont typeface="Arial" panose="020B0604020202020204" pitchFamily="34" charset="0"/>
              <a:buChar char="•"/>
            </a:pPr>
            <a:r>
              <a:rPr lang="en-GB" sz="2400" dirty="0"/>
              <a:t>Save</a:t>
            </a:r>
          </a:p>
          <a:p>
            <a:pPr marL="342900" indent="-342900">
              <a:buFont typeface="Arial" panose="020B0604020202020204" pitchFamily="34" charset="0"/>
              <a:buChar char="•"/>
            </a:pPr>
            <a:r>
              <a:rPr lang="en-GB" sz="2400" dirty="0"/>
              <a:t>Invest </a:t>
            </a:r>
          </a:p>
          <a:p>
            <a:pPr marL="342900" indent="-342900">
              <a:buFont typeface="Arial" panose="020B0604020202020204" pitchFamily="34" charset="0"/>
              <a:buChar char="•"/>
            </a:pPr>
            <a:r>
              <a:rPr lang="en-GB" sz="2400" dirty="0" smtClean="0"/>
              <a:t>Innovate</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P spid="4" grpId="0" build="p"/>
      <p:bldP spid="8" grpId="0"/>
      <p:bldP spid="6"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mtClean="0"/>
              <a:t>What are the Implications for Policymakers?</a:t>
            </a:r>
          </a:p>
        </p:txBody>
      </p:sp>
      <p:sp>
        <p:nvSpPr>
          <p:cNvPr id="52227" name="Rectangle 3"/>
          <p:cNvSpPr>
            <a:spLocks noGrp="1" noChangeArrowheads="1"/>
          </p:cNvSpPr>
          <p:nvPr>
            <p:ph idx="1"/>
          </p:nvPr>
        </p:nvSpPr>
        <p:spPr>
          <a:xfrm>
            <a:off x="1303194" y="2076059"/>
            <a:ext cx="10178322" cy="491777"/>
          </a:xfrm>
        </p:spPr>
        <p:txBody>
          <a:bodyPr>
            <a:noAutofit/>
          </a:bodyPr>
          <a:lstStyle/>
          <a:p>
            <a:r>
              <a:rPr lang="en-GB" altLang="en-US" sz="2400" dirty="0" smtClean="0">
                <a:solidFill>
                  <a:schemeClr val="tx1"/>
                </a:solidFill>
              </a:rPr>
              <a:t>A </a:t>
            </a:r>
            <a:r>
              <a:rPr lang="en-GB" altLang="en-US" sz="2400" dirty="0" smtClean="0">
                <a:solidFill>
                  <a:schemeClr val="tx1"/>
                </a:solidFill>
              </a:rPr>
              <a:t>perception that economic and social outcomes are fair and </a:t>
            </a:r>
            <a:r>
              <a:rPr lang="en-GB" altLang="en-US" sz="2400" dirty="0" smtClean="0">
                <a:solidFill>
                  <a:schemeClr val="tx1"/>
                </a:solidFill>
              </a:rPr>
              <a:t>might;</a:t>
            </a:r>
            <a:endParaRPr lang="en-GB" altLang="en-US" sz="2400" dirty="0" smtClean="0">
              <a:solidFill>
                <a:schemeClr val="tx1"/>
              </a:solidFill>
            </a:endParaRPr>
          </a:p>
        </p:txBody>
      </p:sp>
      <p:sp>
        <p:nvSpPr>
          <p:cNvPr id="4" name="Rectangle 3"/>
          <p:cNvSpPr txBox="1">
            <a:spLocks noChangeArrowheads="1"/>
          </p:cNvSpPr>
          <p:nvPr/>
        </p:nvSpPr>
        <p:spPr>
          <a:xfrm>
            <a:off x="1255178" y="4132417"/>
            <a:ext cx="10178322" cy="564844"/>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400" dirty="0" smtClean="0">
                <a:solidFill>
                  <a:schemeClr val="tx1"/>
                </a:solidFill>
              </a:rPr>
              <a:t>Increases in income inequality may be associated with </a:t>
            </a:r>
          </a:p>
        </p:txBody>
      </p:sp>
      <p:sp>
        <p:nvSpPr>
          <p:cNvPr id="2" name="TextBox 1"/>
          <p:cNvSpPr txBox="1"/>
          <p:nvPr/>
        </p:nvSpPr>
        <p:spPr>
          <a:xfrm>
            <a:off x="2267211" y="2730674"/>
            <a:ext cx="894358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build trust </a:t>
            </a:r>
          </a:p>
          <a:p>
            <a:pPr marL="342900" indent="-342900">
              <a:buFont typeface="Arial" panose="020B0604020202020204" pitchFamily="34" charset="0"/>
              <a:buChar char="•"/>
            </a:pPr>
            <a:r>
              <a:rPr lang="en-GB" sz="2400" dirty="0"/>
              <a:t>facilitate the more efficient working of </a:t>
            </a:r>
            <a:r>
              <a:rPr lang="en-GB" sz="2400" dirty="0" smtClean="0"/>
              <a:t>markets</a:t>
            </a:r>
            <a:endParaRPr lang="en-GB" sz="2400" dirty="0"/>
          </a:p>
        </p:txBody>
      </p:sp>
      <p:sp>
        <p:nvSpPr>
          <p:cNvPr id="3" name="TextBox 2"/>
          <p:cNvSpPr txBox="1"/>
          <p:nvPr/>
        </p:nvSpPr>
        <p:spPr>
          <a:xfrm>
            <a:off x="2267211" y="4935255"/>
            <a:ext cx="824212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increases in inequalities of opportunity</a:t>
            </a:r>
          </a:p>
          <a:p>
            <a:pPr marL="342900" indent="-342900">
              <a:buFont typeface="Arial" panose="020B0604020202020204" pitchFamily="34" charset="0"/>
              <a:buChar char="•"/>
            </a:pPr>
            <a:r>
              <a:rPr lang="en-GB" sz="2400" dirty="0"/>
              <a:t>thus lower rates of relative social </a:t>
            </a:r>
            <a:r>
              <a:rPr lang="en-GB" sz="2400" dirty="0" smtClean="0"/>
              <a:t>mobility</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P spid="4" grpId="0"/>
      <p:bldP spid="2" grpId="0" build="p"/>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mtClean="0"/>
              <a:t>What are the Implications for Policymakers?</a:t>
            </a:r>
          </a:p>
        </p:txBody>
      </p:sp>
      <p:sp>
        <p:nvSpPr>
          <p:cNvPr id="52227" name="Rectangle 3"/>
          <p:cNvSpPr>
            <a:spLocks noGrp="1" noChangeArrowheads="1"/>
          </p:cNvSpPr>
          <p:nvPr>
            <p:ph idx="1"/>
          </p:nvPr>
        </p:nvSpPr>
        <p:spPr>
          <a:xfrm>
            <a:off x="1340772" y="2702361"/>
            <a:ext cx="10178322" cy="1932270"/>
          </a:xfrm>
        </p:spPr>
        <p:txBody>
          <a:bodyPr>
            <a:noAutofit/>
          </a:bodyPr>
          <a:lstStyle/>
          <a:p>
            <a:pPr eaLnBrk="1" hangingPunct="1"/>
            <a:r>
              <a:rPr lang="en-GB" altLang="en-US" sz="2800" dirty="0" smtClean="0">
                <a:solidFill>
                  <a:schemeClr val="tx1"/>
                </a:solidFill>
              </a:rPr>
              <a:t>On </a:t>
            </a:r>
            <a:r>
              <a:rPr lang="en-GB" altLang="en-US" sz="2800" dirty="0" smtClean="0">
                <a:solidFill>
                  <a:schemeClr val="tx1"/>
                </a:solidFill>
              </a:rPr>
              <a:t>the other </a:t>
            </a:r>
            <a:r>
              <a:rPr lang="en-GB" altLang="en-US" sz="2800" dirty="0" smtClean="0">
                <a:solidFill>
                  <a:schemeClr val="tx1"/>
                </a:solidFill>
              </a:rPr>
              <a:t>hand</a:t>
            </a:r>
          </a:p>
          <a:p>
            <a:pPr eaLnBrk="1" hangingPunct="1"/>
            <a:r>
              <a:rPr lang="en-GB" altLang="en-US" sz="2800" dirty="0" smtClean="0">
                <a:solidFill>
                  <a:schemeClr val="tx1"/>
                </a:solidFill>
              </a:rPr>
              <a:t>highly </a:t>
            </a:r>
            <a:r>
              <a:rPr lang="en-GB" altLang="en-US" sz="2800" dirty="0" smtClean="0">
                <a:solidFill>
                  <a:schemeClr val="tx1"/>
                </a:solidFill>
              </a:rPr>
              <a:t>meritocratic society characterised by high rates of social mobility </a:t>
            </a:r>
            <a:r>
              <a:rPr lang="en-GB" altLang="en-US" sz="2800" dirty="0" smtClean="0">
                <a:solidFill>
                  <a:schemeClr val="tx1"/>
                </a:solidFill>
              </a:rPr>
              <a:t>might</a:t>
            </a:r>
          </a:p>
          <a:p>
            <a:pPr eaLnBrk="1" hangingPunct="1"/>
            <a:r>
              <a:rPr lang="en-GB" altLang="en-US" sz="2800" dirty="0" smtClean="0">
                <a:solidFill>
                  <a:schemeClr val="tx1"/>
                </a:solidFill>
              </a:rPr>
              <a:t>have </a:t>
            </a:r>
            <a:r>
              <a:rPr lang="en-GB" altLang="en-US" sz="2800" dirty="0" smtClean="0">
                <a:solidFill>
                  <a:schemeClr val="tx1"/>
                </a:solidFill>
              </a:rPr>
              <a:t>significant income </a:t>
            </a:r>
            <a:r>
              <a:rPr lang="en-GB" altLang="en-US" sz="2800" dirty="0" smtClean="0">
                <a:solidFill>
                  <a:schemeClr val="tx1"/>
                </a:solidFill>
              </a:rPr>
              <a:t>inequalities</a:t>
            </a:r>
          </a:p>
          <a:p>
            <a:pPr eaLnBrk="1" hangingPunct="1"/>
            <a:r>
              <a:rPr lang="en-GB" altLang="en-US" sz="2800" dirty="0">
                <a:solidFill>
                  <a:schemeClr val="tx1"/>
                </a:solidFill>
              </a:rPr>
              <a:t>p</a:t>
            </a:r>
            <a:r>
              <a:rPr lang="en-GB" altLang="en-US" sz="2800" dirty="0" smtClean="0">
                <a:solidFill>
                  <a:schemeClr val="tx1"/>
                </a:solidFill>
              </a:rPr>
              <a:t>roduce social </a:t>
            </a:r>
            <a:r>
              <a:rPr lang="en-GB" altLang="en-US" sz="2800" dirty="0" smtClean="0">
                <a:solidFill>
                  <a:schemeClr val="tx1"/>
                </a:solidFill>
              </a:rPr>
              <a:t>tensions for the reasons described on the next </a:t>
            </a:r>
            <a:r>
              <a:rPr lang="en-GB" altLang="en-US" sz="2800" dirty="0" smtClean="0">
                <a:solidFill>
                  <a:schemeClr val="tx1"/>
                </a:solidFill>
              </a:rPr>
              <a:t>slides</a:t>
            </a:r>
            <a:endParaRPr lang="en-GB" altLang="en-US" sz="2800" dirty="0" smtClean="0">
              <a:solidFill>
                <a:schemeClr val="tx1"/>
              </a:solidFill>
            </a:endParaRPr>
          </a:p>
          <a:p>
            <a:pPr eaLnBrk="1" hangingPunct="1"/>
            <a:endParaRPr lang="en-GB" altLang="en-US" sz="2800" dirty="0" smtClean="0">
              <a:solidFill>
                <a:schemeClr val="tx1"/>
              </a:solidFill>
            </a:endParaRPr>
          </a:p>
        </p:txBody>
      </p:sp>
    </p:spTree>
    <p:extLst>
      <p:ext uri="{BB962C8B-B14F-4D97-AF65-F5344CB8AC3E}">
        <p14:creationId xmlns:p14="http://schemas.microsoft.com/office/powerpoint/2010/main" val="1190093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251678" y="232073"/>
            <a:ext cx="10178322" cy="1492132"/>
          </a:xfrm>
        </p:spPr>
        <p:txBody>
          <a:bodyPr/>
          <a:lstStyle/>
          <a:p>
            <a:pPr eaLnBrk="1" hangingPunct="1"/>
            <a:r>
              <a:rPr lang="en-GB" altLang="en-US" dirty="0" smtClean="0"/>
              <a:t>What are the Implications for Policymakers?</a:t>
            </a:r>
          </a:p>
        </p:txBody>
      </p:sp>
      <p:sp>
        <p:nvSpPr>
          <p:cNvPr id="53251" name="Rectangle 3"/>
          <p:cNvSpPr>
            <a:spLocks noGrp="1" noChangeArrowheads="1"/>
          </p:cNvSpPr>
          <p:nvPr>
            <p:ph idx="1"/>
          </p:nvPr>
        </p:nvSpPr>
        <p:spPr>
          <a:xfrm>
            <a:off x="1163996" y="1772434"/>
            <a:ext cx="10178322" cy="544881"/>
          </a:xfrm>
        </p:spPr>
        <p:txBody>
          <a:bodyPr>
            <a:noAutofit/>
          </a:bodyPr>
          <a:lstStyle/>
          <a:p>
            <a:pPr eaLnBrk="1" hangingPunct="1"/>
            <a:r>
              <a:rPr lang="en-GB" altLang="en-US" sz="2400" dirty="0" smtClean="0">
                <a:solidFill>
                  <a:schemeClr val="tx1"/>
                </a:solidFill>
              </a:rPr>
              <a:t>Meritocracy as a concept describes a </a:t>
            </a:r>
            <a:r>
              <a:rPr lang="en-GB" altLang="en-US" sz="2400" dirty="0" smtClean="0">
                <a:solidFill>
                  <a:schemeClr val="tx1"/>
                </a:solidFill>
              </a:rPr>
              <a:t>society in which </a:t>
            </a:r>
          </a:p>
        </p:txBody>
      </p:sp>
      <p:sp>
        <p:nvSpPr>
          <p:cNvPr id="4" name="Rectangle 3"/>
          <p:cNvSpPr txBox="1">
            <a:spLocks noChangeArrowheads="1"/>
          </p:cNvSpPr>
          <p:nvPr/>
        </p:nvSpPr>
        <p:spPr>
          <a:xfrm>
            <a:off x="1266293" y="3290173"/>
            <a:ext cx="10178322" cy="943626"/>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400" dirty="0" smtClean="0">
                <a:solidFill>
                  <a:schemeClr val="tx1"/>
                </a:solidFill>
              </a:rPr>
              <a:t>Unless one believed ability and commitment were (either in whole or in part) determined by one’s social class origins</a:t>
            </a:r>
          </a:p>
        </p:txBody>
      </p:sp>
      <p:sp>
        <p:nvSpPr>
          <p:cNvPr id="2" name="TextBox 1"/>
          <p:cNvSpPr txBox="1"/>
          <p:nvPr/>
        </p:nvSpPr>
        <p:spPr>
          <a:xfrm>
            <a:off x="2567836" y="2304790"/>
            <a:ext cx="859285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most able and committed people can succeed in </a:t>
            </a:r>
            <a:r>
              <a:rPr lang="en-GB" sz="2400" dirty="0" smtClean="0"/>
              <a:t>attaining the </a:t>
            </a:r>
            <a:r>
              <a:rPr lang="en-GB" sz="2400" dirty="0"/>
              <a:t>most desirable, responsible and well-rewarded </a:t>
            </a:r>
            <a:r>
              <a:rPr lang="en-GB" sz="2400" dirty="0" smtClean="0"/>
              <a:t>positions</a:t>
            </a:r>
            <a:endParaRPr lang="en-GB" sz="2400" dirty="0"/>
          </a:p>
        </p:txBody>
      </p:sp>
      <p:sp>
        <p:nvSpPr>
          <p:cNvPr id="3" name="TextBox 2"/>
          <p:cNvSpPr txBox="1"/>
          <p:nvPr/>
        </p:nvSpPr>
        <p:spPr>
          <a:xfrm>
            <a:off x="1266292" y="4233799"/>
            <a:ext cx="8617907"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a:t>
            </a:r>
            <a:r>
              <a:rPr lang="en-GB" sz="2400" dirty="0"/>
              <a:t>features of such a society </a:t>
            </a:r>
            <a:r>
              <a:rPr lang="en-GB" sz="2400" u="sng" dirty="0" smtClean="0"/>
              <a:t>should</a:t>
            </a:r>
            <a:r>
              <a:rPr lang="en-GB" sz="2400" dirty="0" smtClean="0"/>
              <a:t> include; </a:t>
            </a:r>
            <a:endParaRPr lang="en-GB" sz="2400" dirty="0"/>
          </a:p>
        </p:txBody>
      </p:sp>
      <p:sp>
        <p:nvSpPr>
          <p:cNvPr id="5" name="TextBox 4"/>
          <p:cNvSpPr txBox="1"/>
          <p:nvPr/>
        </p:nvSpPr>
        <p:spPr>
          <a:xfrm>
            <a:off x="2567836" y="4847573"/>
            <a:ext cx="8805798"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high rates of social mobility</a:t>
            </a:r>
          </a:p>
          <a:p>
            <a:pPr marL="342900" indent="-342900">
              <a:buFont typeface="Arial" panose="020B0604020202020204" pitchFamily="34" charset="0"/>
              <a:buChar char="•"/>
            </a:pPr>
            <a:r>
              <a:rPr lang="en-GB" sz="2400" dirty="0"/>
              <a:t>the absence of any association between class origins and destinations i.e. equality of opportunity</a:t>
            </a:r>
          </a:p>
          <a:p>
            <a:pPr marL="342900" indent="-342900">
              <a:buFont typeface="Arial" panose="020B0604020202020204" pitchFamily="34" charset="0"/>
              <a:buChar char="•"/>
            </a:pPr>
            <a:endParaRPr lang="en-GB" sz="2400" dirty="0"/>
          </a:p>
        </p:txBody>
      </p:sp>
      <p:sp>
        <p:nvSpPr>
          <p:cNvPr id="6" name="TextBox 5"/>
          <p:cNvSpPr txBox="1"/>
          <p:nvPr/>
        </p:nvSpPr>
        <p:spPr>
          <a:xfrm>
            <a:off x="1966586" y="6162805"/>
            <a:ext cx="7315200" cy="461665"/>
          </a:xfrm>
          <a:prstGeom prst="rect">
            <a:avLst/>
          </a:prstGeom>
          <a:noFill/>
        </p:spPr>
        <p:txBody>
          <a:bodyPr wrap="square" rtlCol="0">
            <a:spAutoFit/>
          </a:bodyPr>
          <a:lstStyle/>
          <a:p>
            <a:pPr algn="ctr"/>
            <a:r>
              <a:rPr lang="en-GB" sz="2400" b="1" dirty="0" smtClean="0"/>
              <a:t>But, is this what we see?</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P spid="4" grpId="0"/>
      <p:bldP spid="2" grpId="0"/>
      <p:bldP spid="3" grpId="0"/>
      <p:bldP spid="5" grpId="0" build="p"/>
      <p:bldP spid="6"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1261533" y="156916"/>
            <a:ext cx="10178322" cy="635046"/>
          </a:xfrm>
        </p:spPr>
        <p:txBody>
          <a:bodyPr>
            <a:noAutofit/>
          </a:bodyPr>
          <a:lstStyle/>
          <a:p>
            <a:pPr eaLnBrk="1" hangingPunct="1"/>
            <a:r>
              <a:rPr lang="en-GB" altLang="en-US" sz="4800" dirty="0" smtClean="0"/>
              <a:t>What are the Implications for Policymakers?</a:t>
            </a:r>
          </a:p>
        </p:txBody>
      </p:sp>
      <p:sp>
        <p:nvSpPr>
          <p:cNvPr id="54275" name="Rectangle 3"/>
          <p:cNvSpPr>
            <a:spLocks noGrp="1" noChangeArrowheads="1"/>
          </p:cNvSpPr>
          <p:nvPr>
            <p:ph idx="1"/>
          </p:nvPr>
        </p:nvSpPr>
        <p:spPr>
          <a:xfrm>
            <a:off x="1105773" y="1518914"/>
            <a:ext cx="10489842" cy="2902774"/>
          </a:xfrm>
        </p:spPr>
        <p:txBody>
          <a:bodyPr>
            <a:noAutofit/>
          </a:bodyPr>
          <a:lstStyle/>
          <a:p>
            <a:pPr eaLnBrk="1" hangingPunct="1"/>
            <a:r>
              <a:rPr lang="en-GB" altLang="en-US" sz="2400" dirty="0" smtClean="0">
                <a:solidFill>
                  <a:schemeClr val="tx1"/>
                </a:solidFill>
              </a:rPr>
              <a:t>Meritocracy described in these terms has many </a:t>
            </a:r>
            <a:r>
              <a:rPr lang="en-GB" altLang="en-US" sz="2400" dirty="0" smtClean="0">
                <a:solidFill>
                  <a:schemeClr val="tx1"/>
                </a:solidFill>
              </a:rPr>
              <a:t>attractions, but</a:t>
            </a:r>
          </a:p>
          <a:p>
            <a:pPr eaLnBrk="1" hangingPunct="1"/>
            <a:r>
              <a:rPr lang="en-GB" altLang="en-US" sz="2400" dirty="0" smtClean="0">
                <a:solidFill>
                  <a:schemeClr val="tx1"/>
                </a:solidFill>
              </a:rPr>
              <a:t>We see </a:t>
            </a:r>
            <a:r>
              <a:rPr lang="en-GB" altLang="en-US" sz="2400" dirty="0">
                <a:solidFill>
                  <a:schemeClr val="tx1"/>
                </a:solidFill>
              </a:rPr>
              <a:t>d</a:t>
            </a:r>
            <a:r>
              <a:rPr lang="en-GB" altLang="en-US" sz="2400" dirty="0" smtClean="0">
                <a:solidFill>
                  <a:schemeClr val="tx1"/>
                </a:solidFill>
              </a:rPr>
              <a:t>ownward </a:t>
            </a:r>
            <a:r>
              <a:rPr lang="en-GB" altLang="en-US" sz="2400" dirty="0" smtClean="0">
                <a:solidFill>
                  <a:schemeClr val="tx1"/>
                </a:solidFill>
              </a:rPr>
              <a:t>as well as upward </a:t>
            </a:r>
            <a:r>
              <a:rPr lang="en-GB" altLang="en-US" sz="2400" dirty="0" smtClean="0">
                <a:solidFill>
                  <a:schemeClr val="tx1"/>
                </a:solidFill>
              </a:rPr>
              <a:t>mobility</a:t>
            </a:r>
          </a:p>
          <a:p>
            <a:pPr eaLnBrk="1" hangingPunct="1"/>
            <a:r>
              <a:rPr lang="en-GB" altLang="en-US" sz="2400" dirty="0">
                <a:solidFill>
                  <a:schemeClr val="tx1"/>
                </a:solidFill>
              </a:rPr>
              <a:t>T</a:t>
            </a:r>
            <a:r>
              <a:rPr lang="en-GB" altLang="en-US" sz="2400" dirty="0" smtClean="0">
                <a:solidFill>
                  <a:schemeClr val="tx1"/>
                </a:solidFill>
              </a:rPr>
              <a:t>here are losers </a:t>
            </a:r>
            <a:r>
              <a:rPr lang="en-GB" altLang="en-US" sz="2400" dirty="0" smtClean="0">
                <a:solidFill>
                  <a:schemeClr val="tx1"/>
                </a:solidFill>
              </a:rPr>
              <a:t>as well as </a:t>
            </a:r>
            <a:r>
              <a:rPr lang="en-GB" altLang="en-US" sz="2400" dirty="0" smtClean="0">
                <a:solidFill>
                  <a:schemeClr val="tx1"/>
                </a:solidFill>
              </a:rPr>
              <a:t>winners</a:t>
            </a:r>
          </a:p>
          <a:p>
            <a:pPr eaLnBrk="1" hangingPunct="1"/>
            <a:r>
              <a:rPr lang="en-GB" altLang="en-US" sz="2400" dirty="0" smtClean="0">
                <a:solidFill>
                  <a:schemeClr val="tx1"/>
                </a:solidFill>
              </a:rPr>
              <a:t>This </a:t>
            </a:r>
            <a:r>
              <a:rPr lang="en-GB" altLang="en-US" sz="2400" dirty="0" smtClean="0">
                <a:solidFill>
                  <a:schemeClr val="tx1"/>
                </a:solidFill>
              </a:rPr>
              <a:t>could </a:t>
            </a:r>
            <a:r>
              <a:rPr lang="en-GB" altLang="en-US" sz="2400" dirty="0" smtClean="0">
                <a:solidFill>
                  <a:schemeClr val="tx1"/>
                </a:solidFill>
              </a:rPr>
              <a:t>create economic instability and social </a:t>
            </a:r>
            <a:r>
              <a:rPr lang="en-GB" altLang="en-US" sz="2400" dirty="0" smtClean="0">
                <a:solidFill>
                  <a:schemeClr val="tx1"/>
                </a:solidFill>
              </a:rPr>
              <a:t>tensions</a:t>
            </a:r>
          </a:p>
          <a:p>
            <a:pPr eaLnBrk="1" hangingPunct="1"/>
            <a:r>
              <a:rPr lang="en-GB" altLang="en-US" sz="2400" dirty="0" smtClean="0">
                <a:solidFill>
                  <a:schemeClr val="tx1"/>
                </a:solidFill>
              </a:rPr>
              <a:t>Losers are perceived as having no </a:t>
            </a:r>
            <a:r>
              <a:rPr lang="en-GB" altLang="en-US" sz="2400" dirty="0" smtClean="0">
                <a:solidFill>
                  <a:schemeClr val="tx1"/>
                </a:solidFill>
              </a:rPr>
              <a:t>one to blame for their circumstances but their own lack of ability and </a:t>
            </a:r>
            <a:r>
              <a:rPr lang="en-GB" altLang="en-US" sz="2400" dirty="0" smtClean="0">
                <a:solidFill>
                  <a:schemeClr val="tx1"/>
                </a:solidFill>
              </a:rPr>
              <a:t>commitment</a:t>
            </a:r>
          </a:p>
        </p:txBody>
      </p:sp>
      <p:sp>
        <p:nvSpPr>
          <p:cNvPr id="2" name="TextBox 1"/>
          <p:cNvSpPr txBox="1"/>
          <p:nvPr/>
        </p:nvSpPr>
        <p:spPr>
          <a:xfrm>
            <a:off x="1352810" y="4372668"/>
            <a:ext cx="9995769" cy="1200329"/>
          </a:xfrm>
          <a:prstGeom prst="rect">
            <a:avLst/>
          </a:prstGeom>
          <a:noFill/>
        </p:spPr>
        <p:txBody>
          <a:bodyPr wrap="square" rtlCol="0">
            <a:spAutoFit/>
          </a:bodyPr>
          <a:lstStyle/>
          <a:p>
            <a:r>
              <a:rPr lang="en-GB" sz="2400" dirty="0" smtClean="0"/>
              <a:t>‘continued </a:t>
            </a:r>
            <a:r>
              <a:rPr lang="en-GB" sz="2400" dirty="0"/>
              <a:t>concern about those in poverty through personal</a:t>
            </a:r>
          </a:p>
          <a:p>
            <a:r>
              <a:rPr lang="en-GB" sz="2400" dirty="0"/>
              <a:t>choice put a block on participants supporting increases in financial support</a:t>
            </a:r>
          </a:p>
          <a:p>
            <a:r>
              <a:rPr lang="en-GB" sz="2400" dirty="0"/>
              <a:t>for those on benefits</a:t>
            </a:r>
            <a:r>
              <a:rPr lang="en-GB" sz="2400" dirty="0" smtClean="0"/>
              <a:t>.’					(Hall </a:t>
            </a:r>
            <a:r>
              <a:rPr lang="en-GB" sz="2400" i="1" dirty="0" smtClean="0"/>
              <a:t>et al, </a:t>
            </a:r>
            <a:r>
              <a:rPr lang="en-GB" sz="2400" dirty="0" smtClean="0"/>
              <a:t>2014, p. 11)</a:t>
            </a:r>
            <a:endParaRPr lang="en-GB" sz="2400" dirty="0"/>
          </a:p>
        </p:txBody>
      </p:sp>
      <p:sp>
        <p:nvSpPr>
          <p:cNvPr id="3" name="TextBox 2"/>
          <p:cNvSpPr txBox="1"/>
          <p:nvPr/>
        </p:nvSpPr>
        <p:spPr>
          <a:xfrm>
            <a:off x="1089765" y="5849654"/>
            <a:ext cx="6100175" cy="461665"/>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Creates a lot of unhappiness and </a:t>
            </a:r>
            <a:r>
              <a:rPr lang="en-GB" altLang="en-US" sz="2400" dirty="0" smtClean="0"/>
              <a:t>resentment</a:t>
            </a:r>
            <a:endParaRPr lang="en-GB" altLang="en-US" sz="2400" dirty="0"/>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98621" y="5036016"/>
            <a:ext cx="549958" cy="54995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P spid="2" grpId="0"/>
      <p:bldP spid="3"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1251678" y="382385"/>
            <a:ext cx="10178322" cy="635046"/>
          </a:xfrm>
        </p:spPr>
        <p:txBody>
          <a:bodyPr>
            <a:noAutofit/>
          </a:bodyPr>
          <a:lstStyle/>
          <a:p>
            <a:pPr eaLnBrk="1" hangingPunct="1"/>
            <a:r>
              <a:rPr lang="en-GB" altLang="en-US" sz="4400" dirty="0" smtClean="0"/>
              <a:t>What are the Implications for Policymakers?</a:t>
            </a:r>
          </a:p>
        </p:txBody>
      </p:sp>
      <p:sp>
        <p:nvSpPr>
          <p:cNvPr id="2" name="TextBox 1"/>
          <p:cNvSpPr txBox="1"/>
          <p:nvPr/>
        </p:nvSpPr>
        <p:spPr>
          <a:xfrm>
            <a:off x="1189973" y="1753644"/>
            <a:ext cx="8204548" cy="461665"/>
          </a:xfrm>
          <a:prstGeom prst="rect">
            <a:avLst/>
          </a:prstGeom>
          <a:noFill/>
        </p:spPr>
        <p:txBody>
          <a:bodyPr wrap="square" rtlCol="0">
            <a:spAutoFit/>
          </a:bodyPr>
          <a:lstStyle/>
          <a:p>
            <a:r>
              <a:rPr lang="en-GB" sz="2400" dirty="0" smtClean="0"/>
              <a:t>Other criticisms include;</a:t>
            </a:r>
            <a:endParaRPr lang="en-GB" sz="2400" dirty="0"/>
          </a:p>
        </p:txBody>
      </p:sp>
      <p:sp>
        <p:nvSpPr>
          <p:cNvPr id="5" name="Rectangle 3"/>
          <p:cNvSpPr txBox="1">
            <a:spLocks noChangeArrowheads="1"/>
          </p:cNvSpPr>
          <p:nvPr/>
        </p:nvSpPr>
        <p:spPr>
          <a:xfrm>
            <a:off x="1487217" y="2310141"/>
            <a:ext cx="10489842" cy="533267"/>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600" dirty="0" smtClean="0">
                <a:solidFill>
                  <a:schemeClr val="tx1"/>
                </a:solidFill>
              </a:rPr>
              <a:t>There could be significant income and other inequalities</a:t>
            </a:r>
          </a:p>
        </p:txBody>
      </p:sp>
      <p:sp>
        <p:nvSpPr>
          <p:cNvPr id="3" name="TextBox 2"/>
          <p:cNvSpPr txBox="1"/>
          <p:nvPr/>
        </p:nvSpPr>
        <p:spPr>
          <a:xfrm>
            <a:off x="2217107" y="2843408"/>
            <a:ext cx="909389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upwardly mobile could “take all</a:t>
            </a:r>
            <a:r>
              <a:rPr lang="en-GB" sz="2400" dirty="0" smtClean="0"/>
              <a:t>” or “pull up the ladder”</a:t>
            </a:r>
            <a:endParaRPr lang="en-GB" sz="2400" dirty="0"/>
          </a:p>
          <a:p>
            <a:pPr marL="342900" indent="-342900">
              <a:buFont typeface="Arial" panose="020B0604020202020204" pitchFamily="34" charset="0"/>
              <a:buChar char="•"/>
            </a:pPr>
            <a:r>
              <a:rPr lang="en-GB" sz="2400" dirty="0"/>
              <a:t>This could be economically </a:t>
            </a:r>
            <a:r>
              <a:rPr lang="en-GB" sz="2400" dirty="0" smtClean="0"/>
              <a:t>inefficient as it leads to stagnation</a:t>
            </a:r>
            <a:endParaRPr lang="en-GB" sz="2400" dirty="0"/>
          </a:p>
        </p:txBody>
      </p:sp>
      <p:sp>
        <p:nvSpPr>
          <p:cNvPr id="7" name="Rectangle 3"/>
          <p:cNvSpPr txBox="1">
            <a:spLocks noChangeArrowheads="1"/>
          </p:cNvSpPr>
          <p:nvPr/>
        </p:nvSpPr>
        <p:spPr>
          <a:xfrm>
            <a:off x="1487217" y="3875673"/>
            <a:ext cx="10489842" cy="251260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600" dirty="0" smtClean="0">
                <a:solidFill>
                  <a:schemeClr val="tx1"/>
                </a:solidFill>
              </a:rPr>
              <a:t>The market does not reward </a:t>
            </a:r>
            <a:r>
              <a:rPr lang="en-GB" altLang="en-US" sz="2600" u="sng" dirty="0" smtClean="0">
                <a:solidFill>
                  <a:schemeClr val="tx1"/>
                </a:solidFill>
              </a:rPr>
              <a:t>ability and commitment </a:t>
            </a:r>
            <a:r>
              <a:rPr lang="en-GB" altLang="en-US" sz="2600" dirty="0" smtClean="0">
                <a:solidFill>
                  <a:schemeClr val="tx1"/>
                </a:solidFill>
              </a:rPr>
              <a:t>but those who provide the </a:t>
            </a:r>
            <a:r>
              <a:rPr lang="en-GB" altLang="en-US" sz="2600" u="sng" dirty="0" smtClean="0">
                <a:solidFill>
                  <a:schemeClr val="tx1"/>
                </a:solidFill>
              </a:rPr>
              <a:t>goods and services consumers want to buy</a:t>
            </a:r>
          </a:p>
          <a:p>
            <a:r>
              <a:rPr lang="en-GB" altLang="en-US" sz="2400" dirty="0" smtClean="0">
                <a:solidFill>
                  <a:schemeClr val="tx1"/>
                </a:solidFill>
              </a:rPr>
              <a:t>The more able and committed may be more likely to succeed in a market economy</a:t>
            </a:r>
          </a:p>
          <a:p>
            <a:r>
              <a:rPr lang="en-GB" altLang="en-US" sz="2400" dirty="0">
                <a:solidFill>
                  <a:schemeClr val="tx1"/>
                </a:solidFill>
              </a:rPr>
              <a:t>B</a:t>
            </a:r>
            <a:r>
              <a:rPr lang="en-GB" altLang="en-US" sz="2400" dirty="0" smtClean="0">
                <a:solidFill>
                  <a:schemeClr val="tx1"/>
                </a:solidFill>
              </a:rPr>
              <a:t>ut the lazy who have a good idea may be highly rewarded</a:t>
            </a:r>
            <a:endParaRPr lang="en-GB" altLang="en-US" sz="2400" dirty="0">
              <a:solidFill>
                <a:schemeClr val="tx1"/>
              </a:solidFill>
            </a:endParaRPr>
          </a:p>
        </p:txBody>
      </p:sp>
    </p:spTree>
    <p:extLst>
      <p:ext uri="{BB962C8B-B14F-4D97-AF65-F5344CB8AC3E}">
        <p14:creationId xmlns:p14="http://schemas.microsoft.com/office/powerpoint/2010/main" val="27834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7"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ltLang="en-US" smtClean="0"/>
              <a:t>What are the Implications for Policymakers?</a:t>
            </a:r>
          </a:p>
        </p:txBody>
      </p:sp>
      <p:sp>
        <p:nvSpPr>
          <p:cNvPr id="56323" name="Rectangle 3"/>
          <p:cNvSpPr>
            <a:spLocks noGrp="1" noChangeArrowheads="1"/>
          </p:cNvSpPr>
          <p:nvPr>
            <p:ph idx="1"/>
          </p:nvPr>
        </p:nvSpPr>
        <p:spPr>
          <a:xfrm>
            <a:off x="1159409" y="2058416"/>
            <a:ext cx="10178322" cy="3593591"/>
          </a:xfrm>
        </p:spPr>
        <p:txBody>
          <a:bodyPr>
            <a:noAutofit/>
          </a:bodyPr>
          <a:lstStyle/>
          <a:p>
            <a:pPr eaLnBrk="1" hangingPunct="1"/>
            <a:r>
              <a:rPr lang="en-GB" altLang="en-US" sz="2200" dirty="0" smtClean="0">
                <a:solidFill>
                  <a:schemeClr val="tx1"/>
                </a:solidFill>
              </a:rPr>
              <a:t>Social mobility and equality of </a:t>
            </a:r>
            <a:r>
              <a:rPr lang="en-GB" altLang="en-US" sz="2200" dirty="0" smtClean="0">
                <a:solidFill>
                  <a:schemeClr val="tx1"/>
                </a:solidFill>
              </a:rPr>
              <a:t>opportunity</a:t>
            </a:r>
          </a:p>
          <a:p>
            <a:pPr eaLnBrk="1" hangingPunct="1"/>
            <a:r>
              <a:rPr lang="en-GB" altLang="en-US" sz="2200" dirty="0" smtClean="0">
                <a:solidFill>
                  <a:schemeClr val="tx1"/>
                </a:solidFill>
              </a:rPr>
              <a:t>There </a:t>
            </a:r>
            <a:r>
              <a:rPr lang="en-GB" altLang="en-US" sz="2200" dirty="0" smtClean="0">
                <a:solidFill>
                  <a:schemeClr val="tx1"/>
                </a:solidFill>
              </a:rPr>
              <a:t>is a choice to be made between measures which promote a weak form of </a:t>
            </a:r>
            <a:r>
              <a:rPr lang="en-GB" altLang="en-US" sz="2200" dirty="0" smtClean="0">
                <a:solidFill>
                  <a:schemeClr val="tx1"/>
                </a:solidFill>
              </a:rPr>
              <a:t>meritocracy</a:t>
            </a:r>
          </a:p>
          <a:p>
            <a:pPr eaLnBrk="1" hangingPunct="1"/>
            <a:r>
              <a:rPr lang="en-GB" altLang="en-US" sz="2200" dirty="0" smtClean="0">
                <a:solidFill>
                  <a:schemeClr val="tx1"/>
                </a:solidFill>
              </a:rPr>
              <a:t>i.e</a:t>
            </a:r>
            <a:r>
              <a:rPr lang="en-GB" altLang="en-US" sz="2200" dirty="0" smtClean="0">
                <a:solidFill>
                  <a:schemeClr val="tx1"/>
                </a:solidFill>
              </a:rPr>
              <a:t>. which focus on removing barriers to upward mobility and assisting or encouraging upward social </a:t>
            </a:r>
            <a:r>
              <a:rPr lang="en-GB" altLang="en-US" sz="2200" dirty="0" smtClean="0">
                <a:solidFill>
                  <a:schemeClr val="tx1"/>
                </a:solidFill>
              </a:rPr>
              <a:t>mobility</a:t>
            </a:r>
          </a:p>
          <a:p>
            <a:pPr eaLnBrk="1" hangingPunct="1"/>
            <a:r>
              <a:rPr lang="en-GB" altLang="en-US" sz="2200" dirty="0" smtClean="0">
                <a:solidFill>
                  <a:schemeClr val="tx1"/>
                </a:solidFill>
              </a:rPr>
              <a:t>Or giving primacy </a:t>
            </a:r>
            <a:r>
              <a:rPr lang="en-GB" altLang="en-US" sz="2200" dirty="0" smtClean="0">
                <a:solidFill>
                  <a:schemeClr val="tx1"/>
                </a:solidFill>
              </a:rPr>
              <a:t>to absolute social mobility measures which promote a strong form of </a:t>
            </a:r>
            <a:r>
              <a:rPr lang="en-GB" altLang="en-US" sz="2200" dirty="0" smtClean="0">
                <a:solidFill>
                  <a:schemeClr val="tx1"/>
                </a:solidFill>
              </a:rPr>
              <a:t>meritocracy</a:t>
            </a:r>
          </a:p>
          <a:p>
            <a:pPr eaLnBrk="1" hangingPunct="1"/>
            <a:r>
              <a:rPr lang="en-GB" altLang="en-US" sz="2200" dirty="0" smtClean="0">
                <a:solidFill>
                  <a:schemeClr val="tx1"/>
                </a:solidFill>
              </a:rPr>
              <a:t>i.e</a:t>
            </a:r>
            <a:r>
              <a:rPr lang="en-GB" altLang="en-US" sz="2200" dirty="0" smtClean="0">
                <a:solidFill>
                  <a:schemeClr val="tx1"/>
                </a:solidFill>
              </a:rPr>
              <a:t>. which not only seek to facilitate upward social mobility but which seek positively to reduce barriers to downward social mobility for </a:t>
            </a:r>
            <a:r>
              <a:rPr lang="en-GB" altLang="en-US" sz="2200" dirty="0" smtClean="0">
                <a:solidFill>
                  <a:schemeClr val="tx1"/>
                </a:solidFill>
              </a:rPr>
              <a:t>less able</a:t>
            </a:r>
            <a:r>
              <a:rPr lang="en-GB" altLang="en-US" sz="2200" dirty="0" smtClean="0">
                <a:solidFill>
                  <a:schemeClr val="tx1"/>
                </a:solidFill>
              </a:rPr>
              <a:t> </a:t>
            </a:r>
            <a:r>
              <a:rPr lang="en-GB" altLang="en-US" sz="2200" dirty="0" smtClean="0">
                <a:solidFill>
                  <a:schemeClr val="tx1"/>
                </a:solidFill>
              </a:rPr>
              <a:t>middle class </a:t>
            </a:r>
            <a:r>
              <a:rPr lang="en-GB" altLang="en-US" sz="2200" dirty="0" smtClean="0">
                <a:solidFill>
                  <a:schemeClr val="tx1"/>
                </a:solidFill>
              </a:rPr>
              <a:t>children</a:t>
            </a:r>
          </a:p>
          <a:p>
            <a:pPr eaLnBrk="1" hangingPunct="1"/>
            <a:r>
              <a:rPr lang="en-GB" altLang="en-US" sz="2200" dirty="0" smtClean="0">
                <a:solidFill>
                  <a:schemeClr val="tx1"/>
                </a:solidFill>
              </a:rPr>
              <a:t>This </a:t>
            </a:r>
            <a:r>
              <a:rPr lang="en-GB" altLang="en-US" sz="2200" dirty="0" smtClean="0">
                <a:solidFill>
                  <a:schemeClr val="tx1"/>
                </a:solidFill>
              </a:rPr>
              <a:t>approach would give primacy to relative social mobility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3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63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ltLang="en-US" smtClean="0"/>
              <a:t>What are the Implications for Policymakers?</a:t>
            </a:r>
          </a:p>
        </p:txBody>
      </p:sp>
      <p:sp>
        <p:nvSpPr>
          <p:cNvPr id="57347" name="Rectangle 3"/>
          <p:cNvSpPr>
            <a:spLocks noGrp="1" noChangeArrowheads="1"/>
          </p:cNvSpPr>
          <p:nvPr>
            <p:ph idx="1"/>
          </p:nvPr>
        </p:nvSpPr>
        <p:spPr>
          <a:xfrm>
            <a:off x="1214100" y="2060532"/>
            <a:ext cx="10178322" cy="3593591"/>
          </a:xfrm>
        </p:spPr>
        <p:txBody>
          <a:bodyPr>
            <a:noAutofit/>
          </a:bodyPr>
          <a:lstStyle/>
          <a:p>
            <a:pPr eaLnBrk="1" hangingPunct="1"/>
            <a:r>
              <a:rPr lang="en-GB" altLang="en-US" sz="2200" dirty="0" smtClean="0">
                <a:solidFill>
                  <a:schemeClr val="tx1"/>
                </a:solidFill>
              </a:rPr>
              <a:t>Promoting higher rates of social </a:t>
            </a:r>
            <a:r>
              <a:rPr lang="en-GB" altLang="en-US" sz="2200" dirty="0" smtClean="0">
                <a:solidFill>
                  <a:schemeClr val="tx1"/>
                </a:solidFill>
              </a:rPr>
              <a:t>mobility</a:t>
            </a:r>
          </a:p>
          <a:p>
            <a:pPr eaLnBrk="1" hangingPunct="1"/>
            <a:r>
              <a:rPr lang="en-GB" altLang="en-US" sz="2200" dirty="0" smtClean="0">
                <a:solidFill>
                  <a:schemeClr val="tx1"/>
                </a:solidFill>
              </a:rPr>
              <a:t>in </a:t>
            </a:r>
            <a:r>
              <a:rPr lang="en-GB" altLang="en-US" sz="2200" dirty="0" smtClean="0">
                <a:solidFill>
                  <a:schemeClr val="tx1"/>
                </a:solidFill>
              </a:rPr>
              <a:t>order to allow individuals to succeed on the basis of their individual ability and effort is likely to be challenging</a:t>
            </a:r>
          </a:p>
          <a:p>
            <a:pPr eaLnBrk="1" hangingPunct="1"/>
            <a:r>
              <a:rPr lang="en-GB" altLang="en-US" sz="2200" dirty="0" smtClean="0">
                <a:solidFill>
                  <a:schemeClr val="tx1"/>
                </a:solidFill>
              </a:rPr>
              <a:t>Absolute social </a:t>
            </a:r>
            <a:r>
              <a:rPr lang="en-GB" altLang="en-US" sz="2200" dirty="0" smtClean="0">
                <a:solidFill>
                  <a:schemeClr val="tx1"/>
                </a:solidFill>
              </a:rPr>
              <a:t>mobility driven </a:t>
            </a:r>
            <a:r>
              <a:rPr lang="en-GB" altLang="en-US" sz="2200" dirty="0" smtClean="0">
                <a:solidFill>
                  <a:schemeClr val="tx1"/>
                </a:solidFill>
              </a:rPr>
              <a:t>by structural changes in the economy and society over which governments may have limited influence</a:t>
            </a:r>
          </a:p>
          <a:p>
            <a:pPr eaLnBrk="1" hangingPunct="1"/>
            <a:r>
              <a:rPr lang="en-GB" altLang="en-US" sz="2200" dirty="0" smtClean="0">
                <a:solidFill>
                  <a:schemeClr val="tx1"/>
                </a:solidFill>
              </a:rPr>
              <a:t>Relative social mobility </a:t>
            </a:r>
            <a:r>
              <a:rPr lang="en-GB" altLang="en-US" sz="2200" dirty="0" smtClean="0">
                <a:solidFill>
                  <a:schemeClr val="tx1"/>
                </a:solidFill>
              </a:rPr>
              <a:t>stable </a:t>
            </a:r>
            <a:r>
              <a:rPr lang="en-GB" altLang="en-US" sz="2200" dirty="0" smtClean="0">
                <a:solidFill>
                  <a:schemeClr val="tx1"/>
                </a:solidFill>
              </a:rPr>
              <a:t>over time and has shown little variation between industrialised countries</a:t>
            </a:r>
          </a:p>
          <a:p>
            <a:pPr lvl="2" eaLnBrk="1" hangingPunct="1"/>
            <a:r>
              <a:rPr lang="en-GB" altLang="en-US" sz="2200" dirty="0" smtClean="0">
                <a:solidFill>
                  <a:schemeClr val="tx1"/>
                </a:solidFill>
              </a:rPr>
              <a:t>notwithstanding widely differing political systems, policies and institutions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73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73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734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3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ltLang="en-US" smtClean="0"/>
              <a:t>What are the Implications for Policymakers?</a:t>
            </a:r>
          </a:p>
        </p:txBody>
      </p:sp>
      <p:sp>
        <p:nvSpPr>
          <p:cNvPr id="58371" name="Rectangle 3"/>
          <p:cNvSpPr>
            <a:spLocks noGrp="1" noChangeArrowheads="1"/>
          </p:cNvSpPr>
          <p:nvPr>
            <p:ph idx="1"/>
          </p:nvPr>
        </p:nvSpPr>
        <p:spPr>
          <a:xfrm>
            <a:off x="1251678" y="2286001"/>
            <a:ext cx="10178322" cy="1371599"/>
          </a:xfrm>
        </p:spPr>
        <p:txBody>
          <a:bodyPr>
            <a:normAutofit lnSpcReduction="10000"/>
          </a:bodyPr>
          <a:lstStyle/>
          <a:p>
            <a:pPr eaLnBrk="1" hangingPunct="1"/>
            <a:r>
              <a:rPr lang="en-GB" altLang="en-US" sz="2400" dirty="0" smtClean="0">
                <a:solidFill>
                  <a:schemeClr val="tx1"/>
                </a:solidFill>
              </a:rPr>
              <a:t>The literature suggests a range of specific policy options for promoting social mobility</a:t>
            </a:r>
          </a:p>
          <a:p>
            <a:pPr eaLnBrk="1" hangingPunct="1"/>
            <a:r>
              <a:rPr lang="en-GB" altLang="en-US" sz="2400" dirty="0" smtClean="0">
                <a:solidFill>
                  <a:schemeClr val="tx1"/>
                </a:solidFill>
              </a:rPr>
              <a:t>Four </a:t>
            </a:r>
            <a:r>
              <a:rPr lang="en-GB" altLang="en-US" sz="2400" dirty="0" smtClean="0">
                <a:solidFill>
                  <a:schemeClr val="tx1"/>
                </a:solidFill>
              </a:rPr>
              <a:t>headings</a:t>
            </a:r>
            <a:endParaRPr lang="en-GB" altLang="en-US" sz="2400" dirty="0" smtClean="0">
              <a:solidFill>
                <a:schemeClr val="tx1"/>
              </a:solidFill>
            </a:endParaRPr>
          </a:p>
          <a:p>
            <a:pPr eaLnBrk="1" hangingPunct="1"/>
            <a:endParaRPr lang="en-GB" altLang="en-US" sz="2400" dirty="0" smtClean="0">
              <a:solidFill>
                <a:schemeClr val="tx1"/>
              </a:solidFill>
            </a:endParaRPr>
          </a:p>
        </p:txBody>
      </p:sp>
      <p:sp>
        <p:nvSpPr>
          <p:cNvPr id="2" name="TextBox 1"/>
          <p:cNvSpPr txBox="1"/>
          <p:nvPr/>
        </p:nvSpPr>
        <p:spPr>
          <a:xfrm>
            <a:off x="2793304" y="3807912"/>
            <a:ext cx="734025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removing barriers to upward mobility</a:t>
            </a:r>
          </a:p>
          <a:p>
            <a:pPr marL="342900" indent="-342900">
              <a:buFont typeface="Arial" panose="020B0604020202020204" pitchFamily="34" charset="0"/>
              <a:buChar char="•"/>
            </a:pPr>
            <a:r>
              <a:rPr lang="en-GB" sz="2400" dirty="0"/>
              <a:t>positively assisting upward mobility</a:t>
            </a:r>
          </a:p>
          <a:p>
            <a:pPr marL="342900" indent="-342900">
              <a:buFont typeface="Arial" panose="020B0604020202020204" pitchFamily="34" charset="0"/>
              <a:buChar char="•"/>
            </a:pPr>
            <a:r>
              <a:rPr lang="en-GB" sz="2400" dirty="0"/>
              <a:t>removing </a:t>
            </a:r>
            <a:r>
              <a:rPr lang="en-GB" sz="2400" dirty="0" smtClean="0"/>
              <a:t>causes of downward </a:t>
            </a:r>
            <a:r>
              <a:rPr lang="en-GB" sz="2400" dirty="0"/>
              <a:t>mobility</a:t>
            </a:r>
          </a:p>
          <a:p>
            <a:pPr marL="342900" indent="-342900">
              <a:buFont typeface="Arial" panose="020B0604020202020204" pitchFamily="34" charset="0"/>
              <a:buChar char="•"/>
            </a:pPr>
            <a:r>
              <a:rPr lang="en-GB" sz="2400" dirty="0"/>
              <a:t>positively </a:t>
            </a:r>
            <a:r>
              <a:rPr lang="en-GB" sz="2400" dirty="0" smtClean="0"/>
              <a:t>preventing </a:t>
            </a:r>
            <a:r>
              <a:rPr lang="en-GB" sz="2400" dirty="0"/>
              <a:t>downward </a:t>
            </a:r>
            <a:r>
              <a:rPr lang="en-GB" sz="2400" dirty="0" smtClean="0"/>
              <a:t>mobility</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P spid="2"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251678" y="382385"/>
            <a:ext cx="10178322" cy="1020530"/>
          </a:xfrm>
        </p:spPr>
        <p:txBody>
          <a:bodyPr>
            <a:normAutofit/>
          </a:bodyPr>
          <a:lstStyle/>
          <a:p>
            <a:pPr eaLnBrk="1" hangingPunct="1"/>
            <a:r>
              <a:rPr lang="en-GB" altLang="en-US" sz="3200" dirty="0" smtClean="0"/>
              <a:t>What are the Implications for Policymakers? </a:t>
            </a:r>
            <a:br>
              <a:rPr lang="en-GB" altLang="en-US" sz="3200" dirty="0" smtClean="0"/>
            </a:br>
            <a:r>
              <a:rPr lang="en-GB" altLang="en-US" sz="3200" dirty="0" smtClean="0"/>
              <a:t>The possible measures include </a:t>
            </a:r>
          </a:p>
        </p:txBody>
      </p:sp>
      <p:sp>
        <p:nvSpPr>
          <p:cNvPr id="59395" name="Rectangle 3"/>
          <p:cNvSpPr>
            <a:spLocks noGrp="1" noChangeArrowheads="1"/>
          </p:cNvSpPr>
          <p:nvPr>
            <p:ph idx="1"/>
          </p:nvPr>
        </p:nvSpPr>
        <p:spPr>
          <a:xfrm>
            <a:off x="1145867" y="1454520"/>
            <a:ext cx="10373932" cy="3593591"/>
          </a:xfrm>
        </p:spPr>
        <p:txBody>
          <a:bodyPr>
            <a:noAutofit/>
          </a:bodyPr>
          <a:lstStyle/>
          <a:p>
            <a:pPr eaLnBrk="1" hangingPunct="1"/>
            <a:r>
              <a:rPr lang="en-GB" altLang="en-US" sz="2400" dirty="0" smtClean="0">
                <a:solidFill>
                  <a:schemeClr val="tx1"/>
                </a:solidFill>
              </a:rPr>
              <a:t>Removing barriers to upward </a:t>
            </a:r>
            <a:r>
              <a:rPr lang="en-GB" altLang="en-US" sz="2400" dirty="0" smtClean="0">
                <a:solidFill>
                  <a:schemeClr val="tx1"/>
                </a:solidFill>
              </a:rPr>
              <a:t>mobility e.g.</a:t>
            </a:r>
          </a:p>
          <a:p>
            <a:pPr eaLnBrk="1" hangingPunct="1"/>
            <a:r>
              <a:rPr lang="en-GB" altLang="en-US" sz="2400" dirty="0" smtClean="0">
                <a:solidFill>
                  <a:schemeClr val="tx1"/>
                </a:solidFill>
              </a:rPr>
              <a:t>raising </a:t>
            </a:r>
            <a:r>
              <a:rPr lang="en-GB" altLang="en-US" sz="2400" dirty="0" smtClean="0">
                <a:solidFill>
                  <a:schemeClr val="tx1"/>
                </a:solidFill>
              </a:rPr>
              <a:t>educational </a:t>
            </a:r>
            <a:r>
              <a:rPr lang="en-GB" altLang="en-US" sz="2400" dirty="0" smtClean="0">
                <a:solidFill>
                  <a:schemeClr val="tx1"/>
                </a:solidFill>
              </a:rPr>
              <a:t>standards</a:t>
            </a:r>
          </a:p>
          <a:p>
            <a:pPr eaLnBrk="1" hangingPunct="1"/>
            <a:r>
              <a:rPr lang="en-GB" altLang="en-US" sz="2400" dirty="0" smtClean="0">
                <a:solidFill>
                  <a:schemeClr val="tx1"/>
                </a:solidFill>
              </a:rPr>
              <a:t>ensuring </a:t>
            </a:r>
            <a:r>
              <a:rPr lang="en-GB" altLang="en-US" sz="2400" dirty="0" smtClean="0">
                <a:solidFill>
                  <a:schemeClr val="tx1"/>
                </a:solidFill>
              </a:rPr>
              <a:t>access to further and higher education for </a:t>
            </a:r>
            <a:r>
              <a:rPr lang="en-GB" altLang="en-US" sz="2400" dirty="0" smtClean="0">
                <a:solidFill>
                  <a:schemeClr val="tx1"/>
                </a:solidFill>
              </a:rPr>
              <a:t>all</a:t>
            </a:r>
          </a:p>
          <a:p>
            <a:pPr eaLnBrk="1" hangingPunct="1"/>
            <a:r>
              <a:rPr lang="en-GB" altLang="en-US" sz="2400" dirty="0" smtClean="0">
                <a:solidFill>
                  <a:schemeClr val="tx1"/>
                </a:solidFill>
              </a:rPr>
              <a:t>changing </a:t>
            </a:r>
            <a:r>
              <a:rPr lang="en-GB" altLang="en-US" sz="2400" dirty="0" smtClean="0">
                <a:solidFill>
                  <a:schemeClr val="tx1"/>
                </a:solidFill>
              </a:rPr>
              <a:t>attitudes, expectations and aspirations, in particular encouraging bright children from deprived backgrounds to take full advantage of the educational and other opportunities open to </a:t>
            </a:r>
            <a:r>
              <a:rPr lang="en-GB" altLang="en-US" sz="2400" dirty="0" smtClean="0">
                <a:solidFill>
                  <a:schemeClr val="tx1"/>
                </a:solidFill>
              </a:rPr>
              <a:t>them</a:t>
            </a:r>
          </a:p>
          <a:p>
            <a:pPr eaLnBrk="1" hangingPunct="1"/>
            <a:r>
              <a:rPr lang="en-GB" altLang="en-US" sz="2400" dirty="0" smtClean="0">
                <a:solidFill>
                  <a:schemeClr val="tx1"/>
                </a:solidFill>
              </a:rPr>
              <a:t>improving </a:t>
            </a:r>
            <a:r>
              <a:rPr lang="en-GB" altLang="en-US" sz="2400" dirty="0" smtClean="0">
                <a:solidFill>
                  <a:schemeClr val="tx1"/>
                </a:solidFill>
              </a:rPr>
              <a:t>social mixing and the formation of </a:t>
            </a:r>
            <a:r>
              <a:rPr lang="en-GB" altLang="en-US" sz="2400" dirty="0" smtClean="0">
                <a:solidFill>
                  <a:schemeClr val="tx1"/>
                </a:solidFill>
              </a:rPr>
              <a:t>networks</a:t>
            </a:r>
          </a:p>
          <a:p>
            <a:pPr eaLnBrk="1" hangingPunct="1"/>
            <a:r>
              <a:rPr lang="en-GB" altLang="en-US" sz="2400" dirty="0" smtClean="0">
                <a:solidFill>
                  <a:schemeClr val="tx1"/>
                </a:solidFill>
              </a:rPr>
              <a:t>reducing/removing </a:t>
            </a:r>
            <a:r>
              <a:rPr lang="en-GB" altLang="en-US" sz="2400" dirty="0" smtClean="0">
                <a:solidFill>
                  <a:schemeClr val="tx1"/>
                </a:solidFill>
              </a:rPr>
              <a:t>barriers to geographical and occupational </a:t>
            </a:r>
            <a:r>
              <a:rPr lang="en-GB" altLang="en-US" sz="2400" dirty="0" smtClean="0">
                <a:solidFill>
                  <a:schemeClr val="tx1"/>
                </a:solidFill>
              </a:rPr>
              <a:t>mobility</a:t>
            </a:r>
          </a:p>
          <a:p>
            <a:pPr eaLnBrk="1" hangingPunct="1"/>
            <a:r>
              <a:rPr lang="en-GB" altLang="en-US" sz="2400" dirty="0" smtClean="0">
                <a:solidFill>
                  <a:schemeClr val="tx1"/>
                </a:solidFill>
              </a:rPr>
              <a:t>greater </a:t>
            </a:r>
            <a:r>
              <a:rPr lang="en-GB" altLang="en-US" sz="2400" dirty="0" smtClean="0">
                <a:solidFill>
                  <a:schemeClr val="tx1"/>
                </a:solidFill>
              </a:rPr>
              <a:t>disclosure of employers’ recruitment practices – gender, race composition of </a:t>
            </a:r>
            <a:r>
              <a:rPr lang="en-GB" altLang="en-US" sz="2400" dirty="0" smtClean="0">
                <a:solidFill>
                  <a:schemeClr val="tx1"/>
                </a:solidFill>
              </a:rPr>
              <a:t>workforce</a:t>
            </a:r>
          </a:p>
          <a:p>
            <a:pPr eaLnBrk="1" hangingPunct="1"/>
            <a:r>
              <a:rPr lang="en-GB" altLang="en-US" sz="2400" dirty="0" smtClean="0">
                <a:solidFill>
                  <a:schemeClr val="tx1"/>
                </a:solidFill>
              </a:rPr>
              <a:t>removing </a:t>
            </a:r>
            <a:r>
              <a:rPr lang="en-GB" altLang="en-US" sz="2400" dirty="0" smtClean="0">
                <a:solidFill>
                  <a:schemeClr val="tx1"/>
                </a:solidFill>
              </a:rPr>
              <a:t>non-competitive barriers to entry to professions such as the law</a:t>
            </a:r>
          </a:p>
          <a:p>
            <a:pPr eaLnBrk="1" hangingPunct="1"/>
            <a:endParaRPr lang="en-GB" altLang="en-US" sz="24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93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939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939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939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1277436" y="1796604"/>
            <a:ext cx="10178322" cy="3593591"/>
          </a:xfrm>
        </p:spPr>
        <p:txBody>
          <a:bodyPr>
            <a:noAutofit/>
          </a:bodyPr>
          <a:lstStyle/>
          <a:p>
            <a:pPr eaLnBrk="1" hangingPunct="1"/>
            <a:r>
              <a:rPr lang="en-GB" altLang="en-US" sz="2400" dirty="0" smtClean="0">
                <a:solidFill>
                  <a:schemeClr val="tx1"/>
                </a:solidFill>
              </a:rPr>
              <a:t>Positively assisting upward </a:t>
            </a:r>
            <a:r>
              <a:rPr lang="en-GB" altLang="en-US" sz="2400" dirty="0" smtClean="0">
                <a:solidFill>
                  <a:schemeClr val="tx1"/>
                </a:solidFill>
              </a:rPr>
              <a:t>mobility e.g. </a:t>
            </a:r>
            <a:endParaRPr lang="en-GB" altLang="en-US" sz="2400" dirty="0">
              <a:solidFill>
                <a:schemeClr val="tx1"/>
              </a:solidFill>
            </a:endParaRPr>
          </a:p>
          <a:p>
            <a:pPr eaLnBrk="1" hangingPunct="1"/>
            <a:r>
              <a:rPr lang="en-GB" altLang="en-US" sz="2400" dirty="0" smtClean="0">
                <a:solidFill>
                  <a:schemeClr val="tx1"/>
                </a:solidFill>
              </a:rPr>
              <a:t>tackling </a:t>
            </a:r>
            <a:r>
              <a:rPr lang="en-GB" altLang="en-US" sz="2400" dirty="0" smtClean="0">
                <a:solidFill>
                  <a:schemeClr val="tx1"/>
                </a:solidFill>
              </a:rPr>
              <a:t>poverty and social exclusion, particularly childhood </a:t>
            </a:r>
            <a:r>
              <a:rPr lang="en-GB" altLang="en-US" sz="2400" dirty="0" smtClean="0">
                <a:solidFill>
                  <a:schemeClr val="tx1"/>
                </a:solidFill>
              </a:rPr>
              <a:t>poverty</a:t>
            </a:r>
          </a:p>
          <a:p>
            <a:pPr eaLnBrk="1" hangingPunct="1"/>
            <a:r>
              <a:rPr lang="en-GB" altLang="en-US" sz="2400" dirty="0" smtClean="0">
                <a:solidFill>
                  <a:schemeClr val="tx1"/>
                </a:solidFill>
              </a:rPr>
              <a:t>increased </a:t>
            </a:r>
            <a:r>
              <a:rPr lang="en-GB" altLang="en-US" sz="2400" dirty="0" smtClean="0">
                <a:solidFill>
                  <a:schemeClr val="tx1"/>
                </a:solidFill>
              </a:rPr>
              <a:t>investment in </a:t>
            </a:r>
            <a:r>
              <a:rPr lang="en-GB" altLang="en-US" sz="2400" dirty="0" smtClean="0">
                <a:solidFill>
                  <a:schemeClr val="tx1"/>
                </a:solidFill>
              </a:rPr>
              <a:t>education</a:t>
            </a:r>
          </a:p>
          <a:p>
            <a:pPr eaLnBrk="1" hangingPunct="1"/>
            <a:r>
              <a:rPr lang="en-GB" altLang="en-US" sz="2400" dirty="0" smtClean="0">
                <a:solidFill>
                  <a:schemeClr val="tx1"/>
                </a:solidFill>
              </a:rPr>
              <a:t>improving </a:t>
            </a:r>
            <a:r>
              <a:rPr lang="en-GB" altLang="en-US" sz="2400" dirty="0" smtClean="0">
                <a:solidFill>
                  <a:schemeClr val="tx1"/>
                </a:solidFill>
              </a:rPr>
              <a:t>access to financial </a:t>
            </a:r>
            <a:r>
              <a:rPr lang="en-GB" altLang="en-US" sz="2400" dirty="0" smtClean="0">
                <a:solidFill>
                  <a:schemeClr val="tx1"/>
                </a:solidFill>
              </a:rPr>
              <a:t>capital (e.g. Credit Unions)</a:t>
            </a:r>
            <a:endParaRPr lang="en-GB" altLang="en-US" sz="2400" dirty="0">
              <a:solidFill>
                <a:schemeClr val="tx1"/>
              </a:solidFill>
            </a:endParaRPr>
          </a:p>
          <a:p>
            <a:pPr eaLnBrk="1" hangingPunct="1"/>
            <a:r>
              <a:rPr lang="en-GB" altLang="en-US" sz="2400" dirty="0" smtClean="0">
                <a:solidFill>
                  <a:schemeClr val="tx1"/>
                </a:solidFill>
              </a:rPr>
              <a:t>building </a:t>
            </a:r>
            <a:r>
              <a:rPr lang="en-GB" altLang="en-US" sz="2400" dirty="0" smtClean="0">
                <a:solidFill>
                  <a:schemeClr val="tx1"/>
                </a:solidFill>
              </a:rPr>
              <a:t>better routes for upward mobility within professions and </a:t>
            </a:r>
            <a:r>
              <a:rPr lang="en-GB" altLang="en-US" sz="2400" dirty="0" smtClean="0">
                <a:solidFill>
                  <a:schemeClr val="tx1"/>
                </a:solidFill>
              </a:rPr>
              <a:t>workplaces</a:t>
            </a:r>
          </a:p>
          <a:p>
            <a:pPr eaLnBrk="1" hangingPunct="1"/>
            <a:r>
              <a:rPr lang="en-GB" altLang="en-US" sz="2400" dirty="0" smtClean="0">
                <a:solidFill>
                  <a:schemeClr val="tx1"/>
                </a:solidFill>
              </a:rPr>
              <a:t>giving </a:t>
            </a:r>
            <a:r>
              <a:rPr lang="en-GB" altLang="en-US" sz="2400" dirty="0" smtClean="0">
                <a:solidFill>
                  <a:schemeClr val="tx1"/>
                </a:solidFill>
              </a:rPr>
              <a:t>people second chances e.g. through access to education in later adult life</a:t>
            </a:r>
          </a:p>
          <a:p>
            <a:pPr eaLnBrk="1" hangingPunct="1"/>
            <a:endParaRPr lang="en-GB" altLang="en-US" sz="2400" dirty="0" smtClean="0">
              <a:solidFill>
                <a:schemeClr val="tx1"/>
              </a:solidFill>
            </a:endParaRPr>
          </a:p>
          <a:p>
            <a:pPr eaLnBrk="1" hangingPunct="1"/>
            <a:endParaRPr lang="en-GB" altLang="en-US" sz="2400" dirty="0" smtClean="0">
              <a:solidFill>
                <a:schemeClr val="tx1"/>
              </a:solidFill>
            </a:endParaRPr>
          </a:p>
        </p:txBody>
      </p:sp>
      <p:sp>
        <p:nvSpPr>
          <p:cNvPr id="3" name="Rectangle 2"/>
          <p:cNvSpPr>
            <a:spLocks noGrp="1" noChangeArrowheads="1"/>
          </p:cNvSpPr>
          <p:nvPr>
            <p:ph type="title"/>
          </p:nvPr>
        </p:nvSpPr>
        <p:spPr>
          <a:xfrm>
            <a:off x="1251678" y="382385"/>
            <a:ext cx="10178322" cy="1020530"/>
          </a:xfrm>
        </p:spPr>
        <p:txBody>
          <a:bodyPr>
            <a:normAutofit/>
          </a:bodyPr>
          <a:lstStyle/>
          <a:p>
            <a:pPr eaLnBrk="1" hangingPunct="1"/>
            <a:r>
              <a:rPr lang="en-GB" altLang="en-US" sz="3200" dirty="0" smtClean="0"/>
              <a:t>What are the Implications for Policymakers? </a:t>
            </a:r>
            <a:br>
              <a:rPr lang="en-GB" altLang="en-US" sz="3200" dirty="0" smtClean="0"/>
            </a:br>
            <a:r>
              <a:rPr lang="en-GB" altLang="en-US" sz="3200" dirty="0" smtClean="0"/>
              <a:t>The possible measures include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04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04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04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04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04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idx="1"/>
          </p:nvPr>
        </p:nvSpPr>
        <p:spPr>
          <a:xfrm>
            <a:off x="1215511" y="1372979"/>
            <a:ext cx="10178322" cy="2472511"/>
          </a:xfrm>
        </p:spPr>
        <p:txBody>
          <a:bodyPr>
            <a:noAutofit/>
          </a:bodyPr>
          <a:lstStyle/>
          <a:p>
            <a:pPr eaLnBrk="1" hangingPunct="1"/>
            <a:r>
              <a:rPr lang="en-GB" altLang="en-US" sz="2400" dirty="0" smtClean="0">
                <a:solidFill>
                  <a:schemeClr val="tx1"/>
                </a:solidFill>
              </a:rPr>
              <a:t>Removing </a:t>
            </a:r>
            <a:r>
              <a:rPr lang="en-GB" altLang="en-US" sz="2400" dirty="0" smtClean="0">
                <a:solidFill>
                  <a:schemeClr val="tx1"/>
                </a:solidFill>
              </a:rPr>
              <a:t>causes of</a:t>
            </a:r>
            <a:r>
              <a:rPr lang="en-GB" altLang="en-US" sz="2400" dirty="0" smtClean="0">
                <a:solidFill>
                  <a:schemeClr val="tx1"/>
                </a:solidFill>
              </a:rPr>
              <a:t> </a:t>
            </a:r>
            <a:r>
              <a:rPr lang="en-GB" altLang="en-US" sz="2400" dirty="0" smtClean="0">
                <a:solidFill>
                  <a:schemeClr val="tx1"/>
                </a:solidFill>
              </a:rPr>
              <a:t>downward </a:t>
            </a:r>
            <a:r>
              <a:rPr lang="en-GB" altLang="en-US" sz="2400" dirty="0" smtClean="0">
                <a:solidFill>
                  <a:schemeClr val="tx1"/>
                </a:solidFill>
              </a:rPr>
              <a:t>mobility e.g.</a:t>
            </a:r>
          </a:p>
          <a:p>
            <a:pPr eaLnBrk="1" hangingPunct="1"/>
            <a:r>
              <a:rPr lang="en-GB" altLang="en-US" sz="2400" dirty="0" smtClean="0">
                <a:solidFill>
                  <a:schemeClr val="tx1"/>
                </a:solidFill>
              </a:rPr>
              <a:t>reducing </a:t>
            </a:r>
            <a:r>
              <a:rPr lang="en-GB" altLang="en-US" sz="2400" dirty="0" smtClean="0">
                <a:solidFill>
                  <a:schemeClr val="tx1"/>
                </a:solidFill>
              </a:rPr>
              <a:t>the weight given to geographical catchment area as a determinant of access to the best State </a:t>
            </a:r>
            <a:r>
              <a:rPr lang="en-GB" altLang="en-US" sz="2400" dirty="0" smtClean="0">
                <a:solidFill>
                  <a:schemeClr val="tx1"/>
                </a:solidFill>
              </a:rPr>
              <a:t>schools (the post code lottery)</a:t>
            </a:r>
          </a:p>
          <a:p>
            <a:pPr eaLnBrk="1" hangingPunct="1"/>
            <a:r>
              <a:rPr lang="en-GB" altLang="en-US" sz="2400" dirty="0" smtClean="0">
                <a:solidFill>
                  <a:schemeClr val="tx1"/>
                </a:solidFill>
              </a:rPr>
              <a:t>higher </a:t>
            </a:r>
            <a:r>
              <a:rPr lang="en-GB" altLang="en-US" sz="2400" dirty="0" smtClean="0">
                <a:solidFill>
                  <a:schemeClr val="tx1"/>
                </a:solidFill>
              </a:rPr>
              <a:t>rates of taxation of investment income and </a:t>
            </a:r>
            <a:r>
              <a:rPr lang="en-GB" altLang="en-US" sz="2400" dirty="0" smtClean="0">
                <a:solidFill>
                  <a:schemeClr val="tx1"/>
                </a:solidFill>
              </a:rPr>
              <a:t>wealth</a:t>
            </a:r>
          </a:p>
          <a:p>
            <a:pPr eaLnBrk="1" hangingPunct="1"/>
            <a:r>
              <a:rPr lang="en-GB" altLang="en-US" sz="2400" dirty="0" smtClean="0">
                <a:solidFill>
                  <a:schemeClr val="tx1"/>
                </a:solidFill>
              </a:rPr>
              <a:t>higher </a:t>
            </a:r>
            <a:r>
              <a:rPr lang="en-GB" altLang="en-US" sz="2400" dirty="0" smtClean="0">
                <a:solidFill>
                  <a:schemeClr val="tx1"/>
                </a:solidFill>
              </a:rPr>
              <a:t>rates of inheritance </a:t>
            </a:r>
            <a:r>
              <a:rPr lang="en-GB" altLang="en-US" sz="2400" dirty="0" smtClean="0">
                <a:solidFill>
                  <a:schemeClr val="tx1"/>
                </a:solidFill>
              </a:rPr>
              <a:t>tax</a:t>
            </a:r>
            <a:endParaRPr lang="en-GB" altLang="en-US" sz="2400" dirty="0" smtClean="0">
              <a:solidFill>
                <a:schemeClr val="tx1"/>
              </a:solidFill>
            </a:endParaRPr>
          </a:p>
          <a:p>
            <a:pPr eaLnBrk="1" hangingPunct="1"/>
            <a:endParaRPr lang="en-GB" altLang="en-US" sz="2400" dirty="0" smtClean="0">
              <a:solidFill>
                <a:schemeClr val="tx1"/>
              </a:solidFill>
            </a:endParaRPr>
          </a:p>
          <a:p>
            <a:pPr eaLnBrk="1" hangingPunct="1"/>
            <a:endParaRPr lang="en-GB" altLang="en-US" sz="2400" dirty="0" smtClean="0">
              <a:solidFill>
                <a:schemeClr val="tx1"/>
              </a:solidFill>
            </a:endParaRPr>
          </a:p>
          <a:p>
            <a:pPr eaLnBrk="1" hangingPunct="1"/>
            <a:endParaRPr lang="en-GB" altLang="en-US" sz="2400" dirty="0" smtClean="0">
              <a:solidFill>
                <a:schemeClr val="tx1"/>
              </a:solidFill>
            </a:endParaRPr>
          </a:p>
        </p:txBody>
      </p:sp>
      <p:sp>
        <p:nvSpPr>
          <p:cNvPr id="3" name="Rectangle 2"/>
          <p:cNvSpPr>
            <a:spLocks noGrp="1" noChangeArrowheads="1"/>
          </p:cNvSpPr>
          <p:nvPr>
            <p:ph type="title"/>
          </p:nvPr>
        </p:nvSpPr>
        <p:spPr>
          <a:xfrm>
            <a:off x="1113891" y="194495"/>
            <a:ext cx="10178322" cy="1020530"/>
          </a:xfrm>
        </p:spPr>
        <p:txBody>
          <a:bodyPr>
            <a:normAutofit/>
          </a:bodyPr>
          <a:lstStyle/>
          <a:p>
            <a:pPr eaLnBrk="1" hangingPunct="1"/>
            <a:r>
              <a:rPr lang="en-GB" altLang="en-US" sz="3200" dirty="0" smtClean="0"/>
              <a:t>What are the Implications for Policymakers? </a:t>
            </a:r>
            <a:br>
              <a:rPr lang="en-GB" altLang="en-US" sz="3200" dirty="0" smtClean="0"/>
            </a:br>
            <a:r>
              <a:rPr lang="en-GB" altLang="en-US" sz="3200" dirty="0" smtClean="0"/>
              <a:t>The possible measures include </a:t>
            </a:r>
          </a:p>
        </p:txBody>
      </p:sp>
      <p:sp>
        <p:nvSpPr>
          <p:cNvPr id="2" name="TextBox 1"/>
          <p:cNvSpPr txBox="1"/>
          <p:nvPr/>
        </p:nvSpPr>
        <p:spPr>
          <a:xfrm>
            <a:off x="1189973" y="3945699"/>
            <a:ext cx="10258816" cy="1800493"/>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Positively preventing downward </a:t>
            </a:r>
            <a:r>
              <a:rPr lang="en-GB" sz="2400" dirty="0" smtClean="0"/>
              <a:t>mobility e.g. </a:t>
            </a:r>
            <a:endParaRPr lang="en-GB" sz="2400" dirty="0"/>
          </a:p>
          <a:p>
            <a:pPr marL="342900" indent="-342900">
              <a:spcBef>
                <a:spcPts val="600"/>
              </a:spcBef>
              <a:buFont typeface="Arial" panose="020B0604020202020204" pitchFamily="34" charset="0"/>
              <a:buChar char="•"/>
            </a:pPr>
            <a:r>
              <a:rPr lang="en-GB" sz="2400" dirty="0"/>
              <a:t>Minimum wage</a:t>
            </a:r>
          </a:p>
          <a:p>
            <a:pPr marL="342900" indent="-342900">
              <a:spcBef>
                <a:spcPts val="600"/>
              </a:spcBef>
              <a:buFont typeface="Arial" panose="020B0604020202020204" pitchFamily="34" charset="0"/>
              <a:buChar char="•"/>
            </a:pPr>
            <a:r>
              <a:rPr lang="en-GB" sz="2400" dirty="0"/>
              <a:t>Unconditional monthly income for the unemployed (Finland)</a:t>
            </a:r>
          </a:p>
          <a:p>
            <a:pPr marL="342900" indent="-342900">
              <a:spcBef>
                <a:spcPts val="600"/>
              </a:spcBef>
              <a:buFont typeface="Arial" panose="020B0604020202020204" pitchFamily="34" charset="0"/>
              <a:buChar char="•"/>
            </a:pPr>
            <a:r>
              <a:rPr lang="en-GB" sz="2400" dirty="0"/>
              <a:t>abolition of inheritance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P spid="2"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40284" y="2104373"/>
            <a:ext cx="9795354" cy="1446550"/>
          </a:xfrm>
          <a:prstGeom prst="rect">
            <a:avLst/>
          </a:prstGeom>
          <a:noFill/>
        </p:spPr>
        <p:txBody>
          <a:bodyPr wrap="square" rtlCol="0">
            <a:spAutoFit/>
          </a:bodyPr>
          <a:lstStyle/>
          <a:p>
            <a:pPr algn="ctr"/>
            <a:r>
              <a:rPr lang="en-GB" sz="4400" b="1" dirty="0" smtClean="0"/>
              <a:t>The role of Stigma and Labelling in (re)creating inequality</a:t>
            </a:r>
            <a:endParaRPr lang="en-GB" sz="4400" b="1" dirty="0"/>
          </a:p>
        </p:txBody>
      </p:sp>
    </p:spTree>
    <p:extLst>
      <p:ext uri="{BB962C8B-B14F-4D97-AF65-F5344CB8AC3E}">
        <p14:creationId xmlns:p14="http://schemas.microsoft.com/office/powerpoint/2010/main" val="40499304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1251678" y="382385"/>
            <a:ext cx="10178322" cy="832640"/>
          </a:xfrm>
        </p:spPr>
        <p:txBody>
          <a:bodyPr/>
          <a:lstStyle/>
          <a:p>
            <a:pPr eaLnBrk="1" hangingPunct="1"/>
            <a:r>
              <a:rPr lang="en-GB" altLang="en-US" dirty="0" smtClean="0"/>
              <a:t>Stigma</a:t>
            </a:r>
          </a:p>
        </p:txBody>
      </p:sp>
      <p:sp>
        <p:nvSpPr>
          <p:cNvPr id="62467" name="Rectangle 3"/>
          <p:cNvSpPr>
            <a:spLocks noGrp="1" noChangeArrowheads="1"/>
          </p:cNvSpPr>
          <p:nvPr>
            <p:ph idx="1"/>
          </p:nvPr>
        </p:nvSpPr>
        <p:spPr>
          <a:xfrm>
            <a:off x="1365337" y="3514931"/>
            <a:ext cx="10704392" cy="1595690"/>
          </a:xfrm>
        </p:spPr>
        <p:txBody>
          <a:bodyPr>
            <a:noAutofit/>
          </a:bodyPr>
          <a:lstStyle/>
          <a:p>
            <a:r>
              <a:rPr lang="en-GB" altLang="en-US" sz="2400" dirty="0" smtClean="0">
                <a:solidFill>
                  <a:schemeClr val="tx1"/>
                </a:solidFill>
              </a:rPr>
              <a:t>Individual - appearance</a:t>
            </a:r>
            <a:r>
              <a:rPr lang="en-GB" altLang="en-US" sz="2400" dirty="0" smtClean="0">
                <a:solidFill>
                  <a:schemeClr val="tx1"/>
                </a:solidFill>
              </a:rPr>
              <a:t>, character/conduct (mental illness, addiction, poor, homosexual)</a:t>
            </a:r>
          </a:p>
          <a:p>
            <a:r>
              <a:rPr lang="en-GB" altLang="en-US" sz="2400" dirty="0">
                <a:solidFill>
                  <a:schemeClr val="tx1"/>
                </a:solidFill>
              </a:rPr>
              <a:t>T</a:t>
            </a:r>
            <a:r>
              <a:rPr lang="en-GB" altLang="en-US" sz="2400" dirty="0" smtClean="0">
                <a:solidFill>
                  <a:schemeClr val="tx1"/>
                </a:solidFill>
              </a:rPr>
              <a:t>ribal </a:t>
            </a:r>
            <a:r>
              <a:rPr lang="en-GB" altLang="en-US" sz="2400" dirty="0" smtClean="0">
                <a:solidFill>
                  <a:schemeClr val="tx1"/>
                </a:solidFill>
              </a:rPr>
              <a:t>stigma/belief</a:t>
            </a:r>
          </a:p>
          <a:p>
            <a:r>
              <a:rPr lang="en-GB" altLang="en-US" sz="2400" dirty="0">
                <a:solidFill>
                  <a:schemeClr val="tx1"/>
                </a:solidFill>
              </a:rPr>
              <a:t>S</a:t>
            </a:r>
            <a:r>
              <a:rPr lang="en-GB" altLang="en-US" sz="2600" dirty="0" smtClean="0">
                <a:solidFill>
                  <a:schemeClr val="tx1"/>
                </a:solidFill>
              </a:rPr>
              <a:t>ystemic </a:t>
            </a:r>
            <a:r>
              <a:rPr lang="en-GB" altLang="en-US" sz="2600" dirty="0" smtClean="0">
                <a:solidFill>
                  <a:schemeClr val="tx1"/>
                </a:solidFill>
              </a:rPr>
              <a:t>(race, nation, religion</a:t>
            </a:r>
            <a:r>
              <a:rPr lang="en-GB" altLang="en-US" sz="2600" dirty="0" smtClean="0">
                <a:solidFill>
                  <a:schemeClr val="tx1"/>
                </a:solidFill>
              </a:rPr>
              <a:t>)</a:t>
            </a:r>
            <a:endParaRPr lang="en-GB" altLang="en-US" sz="2600" dirty="0" smtClean="0">
              <a:solidFill>
                <a:schemeClr val="tx1"/>
              </a:solidFill>
            </a:endParaRPr>
          </a:p>
        </p:txBody>
      </p:sp>
      <p:sp>
        <p:nvSpPr>
          <p:cNvPr id="2" name="TextBox 1"/>
          <p:cNvSpPr txBox="1"/>
          <p:nvPr/>
        </p:nvSpPr>
        <p:spPr>
          <a:xfrm>
            <a:off x="1215025" y="1478071"/>
            <a:ext cx="9958191"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 mark of disgrace associated with a particular circumstance, quality, or person</a:t>
            </a:r>
          </a:p>
        </p:txBody>
      </p:sp>
      <p:sp>
        <p:nvSpPr>
          <p:cNvPr id="3" name="TextBox 2"/>
          <p:cNvSpPr txBox="1"/>
          <p:nvPr/>
        </p:nvSpPr>
        <p:spPr>
          <a:xfrm>
            <a:off x="5411245" y="513567"/>
            <a:ext cx="3995802" cy="461665"/>
          </a:xfrm>
          <a:prstGeom prst="rect">
            <a:avLst/>
          </a:prstGeom>
          <a:noFill/>
        </p:spPr>
        <p:txBody>
          <a:bodyPr wrap="square" rtlCol="0">
            <a:spAutoFit/>
          </a:bodyPr>
          <a:lstStyle/>
          <a:p>
            <a:r>
              <a:rPr lang="en-GB" sz="2400" dirty="0" smtClean="0"/>
              <a:t>What do we mean by ‘stigma’</a:t>
            </a:r>
            <a:endParaRPr lang="en-GB" sz="24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31472" y="437583"/>
            <a:ext cx="613632" cy="613632"/>
          </a:xfrm>
          <a:prstGeom prst="rect">
            <a:avLst/>
          </a:prstGeom>
        </p:spPr>
      </p:pic>
      <p:sp>
        <p:nvSpPr>
          <p:cNvPr id="5" name="TextBox 4"/>
          <p:cNvSpPr txBox="1"/>
          <p:nvPr/>
        </p:nvSpPr>
        <p:spPr>
          <a:xfrm>
            <a:off x="1215025" y="2354893"/>
            <a:ext cx="10069739"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Thus, a sense of ‘otherness’ or being ‘not quite human plays a role</a:t>
            </a:r>
            <a:endParaRPr lang="en-GB" sz="2400" dirty="0"/>
          </a:p>
        </p:txBody>
      </p:sp>
      <p:sp>
        <p:nvSpPr>
          <p:cNvPr id="6" name="TextBox 5"/>
          <p:cNvSpPr txBox="1"/>
          <p:nvPr/>
        </p:nvSpPr>
        <p:spPr>
          <a:xfrm>
            <a:off x="1215025" y="2931091"/>
            <a:ext cx="830475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Sociologists identify three types of stigma;</a:t>
            </a:r>
            <a:endParaRPr lang="en-GB" sz="2400" dirty="0"/>
          </a:p>
        </p:txBody>
      </p:sp>
      <p:sp>
        <p:nvSpPr>
          <p:cNvPr id="9" name="Rectangle 3"/>
          <p:cNvSpPr txBox="1">
            <a:spLocks noChangeArrowheads="1"/>
          </p:cNvSpPr>
          <p:nvPr/>
        </p:nvSpPr>
        <p:spPr>
          <a:xfrm>
            <a:off x="1215025" y="5312861"/>
            <a:ext cx="10178322" cy="1275829"/>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400" dirty="0" smtClean="0">
                <a:solidFill>
                  <a:schemeClr val="tx1"/>
                </a:solidFill>
              </a:rPr>
              <a:t>The Stigmatized person has a ‘virtual’ identity</a:t>
            </a:r>
            <a:r>
              <a:rPr lang="en-GB" altLang="en-US" sz="2400" dirty="0">
                <a:solidFill>
                  <a:schemeClr val="tx1"/>
                </a:solidFill>
              </a:rPr>
              <a:t> </a:t>
            </a:r>
            <a:r>
              <a:rPr lang="en-GB" altLang="en-US" sz="2400" dirty="0" smtClean="0">
                <a:solidFill>
                  <a:schemeClr val="tx1"/>
                </a:solidFill>
              </a:rPr>
              <a:t>assigned by the non-stigmatized is based on stereotypes and may bear little resemblance to the person’s actual attributes or characteristics</a:t>
            </a:r>
          </a:p>
          <a:p>
            <a:endParaRPr lang="en-GB" altLang="en-US" sz="2400" dirty="0" smtClean="0">
              <a:solidFill>
                <a:schemeClr val="tx1"/>
              </a:solidFill>
            </a:endParaRPr>
          </a:p>
        </p:txBody>
      </p:sp>
      <p:pic>
        <p:nvPicPr>
          <p:cNvPr id="7" name="Picture 6">
            <a:hlinkClick r:id="rId3" action="ppaction://hlinkpres?slideindex=1&amp;slidetit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596090" y="6207691"/>
            <a:ext cx="515425" cy="5154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2467">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P spid="2" grpId="0"/>
      <p:bldP spid="3" grpId="0"/>
      <p:bldP spid="5" grpId="0"/>
      <p:bldP spid="6" grpId="0"/>
      <p:bldP spid="9"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smtClean="0"/>
              <a:t>Erving Goffman</a:t>
            </a:r>
          </a:p>
        </p:txBody>
      </p:sp>
      <p:sp>
        <p:nvSpPr>
          <p:cNvPr id="2" name="TextBox 1"/>
          <p:cNvSpPr txBox="1"/>
          <p:nvPr/>
        </p:nvSpPr>
        <p:spPr>
          <a:xfrm>
            <a:off x="1152395" y="1240077"/>
            <a:ext cx="6926893" cy="461665"/>
          </a:xfrm>
          <a:prstGeom prst="rect">
            <a:avLst/>
          </a:prstGeom>
          <a:noFill/>
        </p:spPr>
        <p:txBody>
          <a:bodyPr wrap="square" rtlCol="0">
            <a:spAutoFit/>
          </a:bodyPr>
          <a:lstStyle/>
          <a:p>
            <a:r>
              <a:rPr lang="en-GB" sz="2400" dirty="0" smtClean="0"/>
              <a:t>Stigma: Notes on the Management of spoiled identity</a:t>
            </a:r>
            <a:endParaRPr lang="en-GB" sz="2400" dirty="0"/>
          </a:p>
        </p:txBody>
      </p:sp>
      <p:sp>
        <p:nvSpPr>
          <p:cNvPr id="5" name="Rectangle 3"/>
          <p:cNvSpPr txBox="1">
            <a:spLocks noChangeArrowheads="1"/>
          </p:cNvSpPr>
          <p:nvPr/>
        </p:nvSpPr>
        <p:spPr>
          <a:xfrm>
            <a:off x="1304795" y="1912307"/>
            <a:ext cx="10178322" cy="3593591"/>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altLang="en-US" sz="2400" dirty="0" smtClean="0">
                <a:solidFill>
                  <a:schemeClr val="tx1"/>
                </a:solidFill>
              </a:rPr>
              <a:t>Introduces the concept of the discredited and discreditable</a:t>
            </a:r>
          </a:p>
          <a:p>
            <a:r>
              <a:rPr lang="en-GB" altLang="en-US" sz="2400" dirty="0" smtClean="0">
                <a:solidFill>
                  <a:schemeClr val="tx1"/>
                </a:solidFill>
              </a:rPr>
              <a:t>impression management takes different forms depending on the origins of stigma (i.e. to counter stigma one needs to know if it is individual, tribal or systemic</a:t>
            </a:r>
          </a:p>
          <a:p>
            <a:r>
              <a:rPr lang="en-GB" altLang="en-US" sz="2400" dirty="0" smtClean="0">
                <a:solidFill>
                  <a:schemeClr val="tx1"/>
                </a:solidFill>
              </a:rPr>
              <a:t>Stigmatized individuals have a socially prescribed identity</a:t>
            </a:r>
          </a:p>
          <a:p>
            <a:r>
              <a:rPr lang="en-GB" altLang="en-US" sz="2400" dirty="0">
                <a:solidFill>
                  <a:schemeClr val="tx1"/>
                </a:solidFill>
              </a:rPr>
              <a:t>T</a:t>
            </a:r>
            <a:r>
              <a:rPr lang="en-GB" altLang="en-US" sz="2400" dirty="0" smtClean="0">
                <a:solidFill>
                  <a:schemeClr val="tx1"/>
                </a:solidFill>
              </a:rPr>
              <a:t>hrough degradation ceremonies (stripping self-worth and identity)</a:t>
            </a:r>
          </a:p>
          <a:p>
            <a:r>
              <a:rPr lang="en-GB" altLang="en-US" sz="2400" dirty="0">
                <a:solidFill>
                  <a:schemeClr val="tx1"/>
                </a:solidFill>
              </a:rPr>
              <a:t>I</a:t>
            </a:r>
            <a:r>
              <a:rPr lang="en-GB" altLang="en-US" sz="2400" dirty="0" smtClean="0">
                <a:solidFill>
                  <a:schemeClr val="tx1"/>
                </a:solidFill>
              </a:rPr>
              <a:t>ndividuals are transitioned from one identity to another (person to prisoner)</a:t>
            </a:r>
          </a:p>
          <a:p>
            <a:r>
              <a:rPr lang="en-GB" altLang="en-US" sz="2400" dirty="0" smtClean="0">
                <a:solidFill>
                  <a:schemeClr val="tx1"/>
                </a:solidFill>
              </a:rPr>
              <a:t>Consciousness raising needed to reject stigma and counter oppression</a:t>
            </a:r>
            <a:endParaRPr lang="en-GB" altLang="en-US" sz="24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altLang="en-US" smtClean="0"/>
              <a:t>Labelling Theory</a:t>
            </a:r>
          </a:p>
        </p:txBody>
      </p:sp>
      <p:sp>
        <p:nvSpPr>
          <p:cNvPr id="64515" name="Rectangle 3"/>
          <p:cNvSpPr>
            <a:spLocks noGrp="1" noChangeArrowheads="1"/>
          </p:cNvSpPr>
          <p:nvPr>
            <p:ph idx="1"/>
          </p:nvPr>
        </p:nvSpPr>
        <p:spPr>
          <a:xfrm>
            <a:off x="1251678" y="2286002"/>
            <a:ext cx="10178322" cy="2799566"/>
          </a:xfrm>
        </p:spPr>
        <p:txBody>
          <a:bodyPr>
            <a:normAutofit/>
          </a:bodyPr>
          <a:lstStyle/>
          <a:p>
            <a:pPr eaLnBrk="1" hangingPunct="1"/>
            <a:r>
              <a:rPr lang="en-GB" altLang="en-US" sz="2800" dirty="0" smtClean="0">
                <a:solidFill>
                  <a:schemeClr val="tx1"/>
                </a:solidFill>
              </a:rPr>
              <a:t>Deviance is a social phenomenon/definition</a:t>
            </a:r>
          </a:p>
          <a:p>
            <a:pPr eaLnBrk="1" hangingPunct="1"/>
            <a:r>
              <a:rPr lang="en-GB" altLang="en-US" sz="2800" dirty="0" smtClean="0">
                <a:solidFill>
                  <a:schemeClr val="tx1"/>
                </a:solidFill>
              </a:rPr>
              <a:t>The social audience decides whether a specific behaviour is deviant and labels it as </a:t>
            </a:r>
            <a:r>
              <a:rPr lang="en-GB" altLang="en-US" sz="2800" dirty="0" smtClean="0">
                <a:solidFill>
                  <a:schemeClr val="tx1"/>
                </a:solidFill>
              </a:rPr>
              <a:t>such. </a:t>
            </a:r>
          </a:p>
          <a:p>
            <a:pPr eaLnBrk="1" hangingPunct="1"/>
            <a:r>
              <a:rPr lang="en-GB" altLang="en-US" sz="2800" dirty="0" smtClean="0">
                <a:solidFill>
                  <a:schemeClr val="tx1"/>
                </a:solidFill>
              </a:rPr>
              <a:t>‘M</a:t>
            </a:r>
            <a:r>
              <a:rPr lang="en-GB" altLang="en-US" sz="2800" dirty="0" smtClean="0">
                <a:solidFill>
                  <a:schemeClr val="tx1"/>
                </a:solidFill>
              </a:rPr>
              <a:t>oral entrepreneurs’  </a:t>
            </a:r>
            <a:r>
              <a:rPr lang="en-GB" altLang="en-US" sz="2800" dirty="0" smtClean="0">
                <a:solidFill>
                  <a:schemeClr val="tx1"/>
                </a:solidFill>
              </a:rPr>
              <a:t>create and enforce rules, labelling certain behaviours and persons as </a:t>
            </a:r>
            <a:r>
              <a:rPr lang="en-GB" altLang="en-US" sz="2800" dirty="0" smtClean="0">
                <a:solidFill>
                  <a:schemeClr val="tx1"/>
                </a:solidFill>
              </a:rPr>
              <a:t>deviant</a:t>
            </a:r>
          </a:p>
        </p:txBody>
      </p:sp>
      <p:sp>
        <p:nvSpPr>
          <p:cNvPr id="2" name="TextBox 1"/>
          <p:cNvSpPr txBox="1"/>
          <p:nvPr/>
        </p:nvSpPr>
        <p:spPr>
          <a:xfrm>
            <a:off x="1114816" y="1390389"/>
            <a:ext cx="7290147" cy="461665"/>
          </a:xfrm>
          <a:prstGeom prst="rect">
            <a:avLst/>
          </a:prstGeom>
          <a:noFill/>
        </p:spPr>
        <p:txBody>
          <a:bodyPr wrap="square" rtlCol="0">
            <a:spAutoFit/>
          </a:bodyPr>
          <a:lstStyle/>
          <a:p>
            <a:r>
              <a:rPr lang="en-GB" sz="2400" dirty="0" smtClean="0"/>
              <a:t>Thus we return to Deviance. </a:t>
            </a:r>
            <a:r>
              <a:rPr lang="en-GB" sz="2400" i="1" dirty="0" smtClean="0"/>
              <a:t>What did we say this was?</a:t>
            </a:r>
            <a:endParaRPr lang="en-GB" sz="24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19571" y="1176835"/>
            <a:ext cx="675219" cy="67521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1251678" y="382385"/>
            <a:ext cx="10178322" cy="832640"/>
          </a:xfrm>
        </p:spPr>
        <p:txBody>
          <a:bodyPr/>
          <a:lstStyle/>
          <a:p>
            <a:pPr eaLnBrk="1" hangingPunct="1"/>
            <a:r>
              <a:rPr lang="en-GB" altLang="en-US" smtClean="0"/>
              <a:t>Labelling Theory</a:t>
            </a:r>
          </a:p>
        </p:txBody>
      </p:sp>
      <p:sp>
        <p:nvSpPr>
          <p:cNvPr id="64515" name="Rectangle 3"/>
          <p:cNvSpPr>
            <a:spLocks noGrp="1" noChangeArrowheads="1"/>
          </p:cNvSpPr>
          <p:nvPr>
            <p:ph idx="1"/>
          </p:nvPr>
        </p:nvSpPr>
        <p:spPr>
          <a:xfrm>
            <a:off x="1339360" y="2148215"/>
            <a:ext cx="10178322" cy="3593591"/>
          </a:xfrm>
        </p:spPr>
        <p:txBody>
          <a:bodyPr>
            <a:normAutofit/>
          </a:bodyPr>
          <a:lstStyle/>
          <a:p>
            <a:pPr eaLnBrk="1" hangingPunct="1"/>
            <a:r>
              <a:rPr lang="en-GB" altLang="en-US" sz="2400" dirty="0">
                <a:solidFill>
                  <a:schemeClr val="tx1"/>
                </a:solidFill>
              </a:rPr>
              <a:t>P</a:t>
            </a:r>
            <a:r>
              <a:rPr lang="en-GB" altLang="en-US" sz="2400" dirty="0" smtClean="0">
                <a:solidFill>
                  <a:schemeClr val="tx1"/>
                </a:solidFill>
              </a:rPr>
              <a:t>rimary </a:t>
            </a:r>
            <a:r>
              <a:rPr lang="en-GB" altLang="en-US" sz="2400" dirty="0" smtClean="0">
                <a:solidFill>
                  <a:schemeClr val="tx1"/>
                </a:solidFill>
              </a:rPr>
              <a:t>deviance and secondary </a:t>
            </a:r>
            <a:r>
              <a:rPr lang="en-GB" altLang="en-US" sz="2400" dirty="0" smtClean="0">
                <a:solidFill>
                  <a:schemeClr val="tx1"/>
                </a:solidFill>
              </a:rPr>
              <a:t>deviance</a:t>
            </a:r>
          </a:p>
          <a:p>
            <a:pPr eaLnBrk="1" hangingPunct="1"/>
            <a:r>
              <a:rPr lang="en-GB" altLang="en-US" sz="2400" dirty="0" smtClean="0">
                <a:solidFill>
                  <a:schemeClr val="tx1"/>
                </a:solidFill>
              </a:rPr>
              <a:t>Primary deviance is the initial act of deviance (e.g. I have broken the law)</a:t>
            </a:r>
          </a:p>
          <a:p>
            <a:pPr eaLnBrk="1" hangingPunct="1"/>
            <a:r>
              <a:rPr lang="en-GB" altLang="en-US" sz="2400" dirty="0" smtClean="0">
                <a:solidFill>
                  <a:schemeClr val="tx1"/>
                </a:solidFill>
              </a:rPr>
              <a:t>Secondary deviance is the process of self-identifying as a deviant (e.g. I am a criminal)</a:t>
            </a:r>
          </a:p>
          <a:p>
            <a:pPr eaLnBrk="1" hangingPunct="1"/>
            <a:r>
              <a:rPr lang="en-GB" altLang="en-US" sz="2400" dirty="0" smtClean="0">
                <a:solidFill>
                  <a:schemeClr val="tx1"/>
                </a:solidFill>
              </a:rPr>
              <a:t>The move from one to the other is influenced by degradation </a:t>
            </a:r>
            <a:r>
              <a:rPr lang="en-GB" altLang="en-US" sz="2400" dirty="0" smtClean="0">
                <a:solidFill>
                  <a:schemeClr val="tx1"/>
                </a:solidFill>
              </a:rPr>
              <a:t>ceremonies (e.g., a </a:t>
            </a:r>
            <a:r>
              <a:rPr lang="en-GB" altLang="en-US" sz="2400" dirty="0" smtClean="0">
                <a:solidFill>
                  <a:schemeClr val="tx1"/>
                </a:solidFill>
              </a:rPr>
              <a:t>trial)</a:t>
            </a:r>
          </a:p>
          <a:p>
            <a:pPr eaLnBrk="1" hangingPunct="1"/>
            <a:r>
              <a:rPr lang="en-GB" altLang="en-US" sz="2400" dirty="0" smtClean="0">
                <a:solidFill>
                  <a:schemeClr val="tx1"/>
                </a:solidFill>
              </a:rPr>
              <a:t>It becomes a self-fulfilling </a:t>
            </a:r>
            <a:r>
              <a:rPr lang="en-GB" altLang="en-US" sz="2400" dirty="0" smtClean="0">
                <a:solidFill>
                  <a:schemeClr val="tx1"/>
                </a:solidFill>
              </a:rPr>
              <a:t>prophecy</a:t>
            </a:r>
          </a:p>
        </p:txBody>
      </p:sp>
      <p:sp>
        <p:nvSpPr>
          <p:cNvPr id="5" name="TextBox 4"/>
          <p:cNvSpPr txBox="1"/>
          <p:nvPr/>
        </p:nvSpPr>
        <p:spPr>
          <a:xfrm>
            <a:off x="1202498" y="1427967"/>
            <a:ext cx="8041709" cy="461665"/>
          </a:xfrm>
          <a:prstGeom prst="rect">
            <a:avLst/>
          </a:prstGeom>
          <a:noFill/>
        </p:spPr>
        <p:txBody>
          <a:bodyPr wrap="square" rtlCol="0">
            <a:spAutoFit/>
          </a:bodyPr>
          <a:lstStyle/>
          <a:p>
            <a:r>
              <a:rPr lang="en-GB" sz="2400" dirty="0" smtClean="0"/>
              <a:t>Edwin </a:t>
            </a:r>
            <a:r>
              <a:rPr lang="en-GB" sz="2400" dirty="0" err="1" smtClean="0"/>
              <a:t>Lemert</a:t>
            </a:r>
            <a:r>
              <a:rPr lang="en-GB" sz="2400" dirty="0" smtClean="0"/>
              <a:t> (1951) identifies two types of deviance </a:t>
            </a:r>
            <a:endParaRPr lang="en-GB" sz="2400" dirty="0"/>
          </a:p>
        </p:txBody>
      </p:sp>
    </p:spTree>
    <p:extLst>
      <p:ext uri="{BB962C8B-B14F-4D97-AF65-F5344CB8AC3E}">
        <p14:creationId xmlns:p14="http://schemas.microsoft.com/office/powerpoint/2010/main" val="36422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451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45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P spid="5"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1226626" y="282177"/>
            <a:ext cx="10178322" cy="719905"/>
          </a:xfrm>
        </p:spPr>
        <p:txBody>
          <a:bodyPr>
            <a:normAutofit fontScale="90000"/>
          </a:bodyPr>
          <a:lstStyle/>
          <a:p>
            <a:pPr eaLnBrk="1" hangingPunct="1"/>
            <a:r>
              <a:rPr lang="en-GB" altLang="en-US" dirty="0" smtClean="0"/>
              <a:t>Labelling Process</a:t>
            </a:r>
          </a:p>
        </p:txBody>
      </p:sp>
      <p:graphicFrame>
        <p:nvGraphicFramePr>
          <p:cNvPr id="3" name="Diagram 2"/>
          <p:cNvGraphicFramePr/>
          <p:nvPr>
            <p:extLst>
              <p:ext uri="{D42A27DB-BD31-4B8C-83A1-F6EECF244321}">
                <p14:modId xmlns:p14="http://schemas.microsoft.com/office/powerpoint/2010/main" val="2748468072"/>
              </p:ext>
            </p:extLst>
          </p:nvPr>
        </p:nvGraphicFramePr>
        <p:xfrm>
          <a:off x="1981895" y="112049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AE07E3DF-8232-4A10-94F9-594002D4069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1D6979F1-F6C6-477B-BE78-40413CD3CB9E}"/>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graphicEl>
                                              <a:dgm id="{21BB8EF9-3152-4254-BA42-6BC394B32E46}"/>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graphicEl>
                                              <a:dgm id="{455FC524-7D80-4063-A943-BCCD06704932}"/>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graphicEl>
                                              <a:dgm id="{A7CEB6F4-CC52-4AE5-AE1F-A82989BD93F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5A5432E5-509D-4DA5-B1D0-09F39EB2CEE1}"/>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graphicEl>
                                              <a:dgm id="{E3D2122E-6A52-49E1-8C5E-FC447C365B6C}"/>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graphicEl>
                                              <a:dgm id="{6840E61B-86AE-4B48-A921-AC1BA405F594}"/>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graphicEl>
                                              <a:dgm id="{1B340103-ADED-49F5-9FD2-DCE6ACA035C7}"/>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graphicEl>
                                              <a:dgm id="{07D95765-6FA5-4906-A509-A9FCF9361A72}"/>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graphicEl>
                                              <a:dgm id="{87192BBC-FBAF-4E22-8A13-85ABA78322D2}"/>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graphicEl>
                                              <a:dgm id="{A7C67CDF-F50B-4EC9-AAA7-953B1CEA1DD2}"/>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graphicEl>
                                              <a:dgm id="{254C75C2-EBAC-4C79-A912-DE5C88FAAA57}"/>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graphicEl>
                                              <a:dgm id="{9E187E7F-B985-448D-8F0B-E7EF249FFA4C}"/>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
                                            <p:graphicEl>
                                              <a:dgm id="{25C08B21-B8C5-4160-9A01-CABEFB9C996C}"/>
                                            </p:graphic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
                                            <p:graphicEl>
                                              <a:dgm id="{DFCC2386-2968-4BA9-A159-49E1FC647F7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altLang="en-US" dirty="0" smtClean="0"/>
              <a:t>References:</a:t>
            </a:r>
          </a:p>
        </p:txBody>
      </p:sp>
      <p:sp>
        <p:nvSpPr>
          <p:cNvPr id="66563" name="Rectangle 3"/>
          <p:cNvSpPr>
            <a:spLocks noGrp="1" noChangeArrowheads="1"/>
          </p:cNvSpPr>
          <p:nvPr>
            <p:ph idx="1"/>
          </p:nvPr>
        </p:nvSpPr>
        <p:spPr>
          <a:xfrm>
            <a:off x="1163995" y="1334023"/>
            <a:ext cx="10178322" cy="3593591"/>
          </a:xfrm>
        </p:spPr>
        <p:txBody>
          <a:bodyPr>
            <a:noAutofit/>
          </a:bodyPr>
          <a:lstStyle/>
          <a:p>
            <a:pPr eaLnBrk="1" hangingPunct="1"/>
            <a:r>
              <a:rPr lang="en-GB" altLang="en-US" dirty="0" smtClean="0"/>
              <a:t>Aldridge S, SOCIAL MOBILITY A DISCUSSION PAPER, London: PIU, 2001.</a:t>
            </a:r>
          </a:p>
          <a:p>
            <a:r>
              <a:rPr lang="en-GB" altLang="en-US" dirty="0" smtClean="0"/>
              <a:t>Berger</a:t>
            </a:r>
            <a:r>
              <a:rPr lang="en-GB" altLang="en-US" dirty="0"/>
              <a:t>, </a:t>
            </a:r>
            <a:r>
              <a:rPr lang="en-GB" altLang="en-US" dirty="0" smtClean="0"/>
              <a:t> P. </a:t>
            </a:r>
            <a:r>
              <a:rPr lang="en-GB" altLang="en-US" dirty="0"/>
              <a:t>(1987) Capitalist Revolution: Fifty Propositions About Prosperity, Equality, and </a:t>
            </a:r>
            <a:r>
              <a:rPr lang="en-GB" altLang="en-US" dirty="0" smtClean="0"/>
              <a:t>Liberty p.48 </a:t>
            </a:r>
          </a:p>
          <a:p>
            <a:r>
              <a:rPr lang="en-GB" altLang="en-US" dirty="0" smtClean="0"/>
              <a:t>Chan &amp; </a:t>
            </a:r>
            <a:r>
              <a:rPr lang="en-GB" altLang="en-US" dirty="0" err="1" smtClean="0"/>
              <a:t>Goldthorpe</a:t>
            </a:r>
            <a:r>
              <a:rPr lang="en-GB" altLang="en-US" dirty="0" smtClean="0"/>
              <a:t> (2004) ‘Is there a Status Order in Contemporary British Society?’ </a:t>
            </a:r>
            <a:r>
              <a:rPr lang="en-GB" altLang="en-US" i="1" dirty="0" smtClean="0"/>
              <a:t>European Sociological Review </a:t>
            </a:r>
            <a:r>
              <a:rPr lang="en-GB" altLang="en-US" dirty="0" smtClean="0"/>
              <a:t>Volume 20 Number 5 pp. 383-401</a:t>
            </a:r>
          </a:p>
          <a:p>
            <a:r>
              <a:rPr lang="en-GB" altLang="en-US" dirty="0" smtClean="0"/>
              <a:t>Crompton, R.  (2008) </a:t>
            </a:r>
            <a:r>
              <a:rPr lang="en-GB" altLang="en-US" i="1" dirty="0" smtClean="0"/>
              <a:t>Class &amp; Stratification </a:t>
            </a:r>
            <a:r>
              <a:rPr lang="en-GB" altLang="en-US" dirty="0" smtClean="0"/>
              <a:t>Cambridge: Polity</a:t>
            </a:r>
          </a:p>
          <a:p>
            <a:pPr eaLnBrk="1" hangingPunct="1"/>
            <a:r>
              <a:rPr lang="en-GB" altLang="en-US" dirty="0" smtClean="0"/>
              <a:t>Davies &amp; Moore, 1964: 415</a:t>
            </a:r>
          </a:p>
          <a:p>
            <a:pPr eaLnBrk="1" hangingPunct="1"/>
            <a:r>
              <a:rPr lang="en-US" altLang="en-US" dirty="0" smtClean="0"/>
              <a:t>Gilbert (2007) </a:t>
            </a:r>
            <a:r>
              <a:rPr lang="en-US" altLang="en-US" i="1" dirty="0" smtClean="0"/>
              <a:t>Social Class in </a:t>
            </a:r>
            <a:r>
              <a:rPr lang="en-US" altLang="en-US" i="1" dirty="0" smtClean="0"/>
              <a:t>America</a:t>
            </a:r>
          </a:p>
          <a:p>
            <a:r>
              <a:rPr lang="en-GB" altLang="en-US" dirty="0" smtClean="0"/>
              <a:t>Goffman, E. (1990) </a:t>
            </a:r>
            <a:r>
              <a:rPr lang="en-GB" altLang="en-US" i="1" dirty="0" smtClean="0"/>
              <a:t>Stigma: Notes on the Management of Spoiled Identity</a:t>
            </a:r>
            <a:r>
              <a:rPr lang="en-GB" altLang="en-US" dirty="0" smtClean="0"/>
              <a:t> </a:t>
            </a:r>
            <a:r>
              <a:rPr lang="en-GB" altLang="en-US" dirty="0" err="1" smtClean="0"/>
              <a:t>Harmondsworth</a:t>
            </a:r>
            <a:r>
              <a:rPr lang="en-GB" altLang="en-US" dirty="0" smtClean="0"/>
              <a:t>: Penguin</a:t>
            </a:r>
            <a:endParaRPr lang="en-GB" altLang="en-US" dirty="0" smtClean="0"/>
          </a:p>
          <a:p>
            <a:pPr eaLnBrk="1" hangingPunct="1"/>
            <a:endParaRPr lang="en-GB" altLang="en-US" dirty="0" smtClean="0"/>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eaLnBrk="1" hangingPunct="1"/>
            <a:r>
              <a:rPr lang="en-GB" altLang="en-US" smtClean="0"/>
              <a:t>References</a:t>
            </a:r>
          </a:p>
        </p:txBody>
      </p:sp>
      <p:sp>
        <p:nvSpPr>
          <p:cNvPr id="54275" name="Content Placeholder 2"/>
          <p:cNvSpPr>
            <a:spLocks noGrp="1"/>
          </p:cNvSpPr>
          <p:nvPr>
            <p:ph idx="1"/>
          </p:nvPr>
        </p:nvSpPr>
        <p:spPr>
          <a:xfrm>
            <a:off x="1239152" y="1822538"/>
            <a:ext cx="10178322" cy="4390372"/>
          </a:xfrm>
        </p:spPr>
        <p:txBody>
          <a:bodyPr>
            <a:normAutofit fontScale="85000" lnSpcReduction="10000"/>
          </a:bodyPr>
          <a:lstStyle/>
          <a:p>
            <a:r>
              <a:rPr lang="en-GB" altLang="en-US" dirty="0"/>
              <a:t>Hall, S. et al (2014) Public Attitudes to Poverty </a:t>
            </a:r>
            <a:r>
              <a:rPr lang="en-GB" altLang="en-US" dirty="0" err="1"/>
              <a:t>York:Joseph</a:t>
            </a:r>
            <a:r>
              <a:rPr lang="en-GB" altLang="en-US" dirty="0"/>
              <a:t> Rowntree Foundation Available at: https://www.jrf.org.uk/sites/default/files/jrf/migrated/files/Attitudes_towards_poverty_full.pdf [Accessed 12/11/2017</a:t>
            </a:r>
            <a:r>
              <a:rPr lang="en-GB" altLang="en-US" dirty="0" smtClean="0"/>
              <a:t>]</a:t>
            </a:r>
            <a:endParaRPr lang="en-US" altLang="en-US" dirty="0" smtClean="0"/>
          </a:p>
          <a:p>
            <a:r>
              <a:rPr lang="en-US" altLang="en-US" dirty="0" smtClean="0"/>
              <a:t>Jackson </a:t>
            </a:r>
            <a:r>
              <a:rPr lang="en-US" altLang="en-US" i="1" dirty="0"/>
              <a:t>et al</a:t>
            </a:r>
            <a:r>
              <a:rPr lang="en-US" altLang="en-US" dirty="0"/>
              <a:t> (2007) ‘</a:t>
            </a:r>
            <a:r>
              <a:rPr lang="en-GB" altLang="en-US" dirty="0"/>
              <a:t>Primary and Secondary Effects in Class Differentials in Educational Attainment: The Transition to A-Level Courses in England and Wales </a:t>
            </a:r>
            <a:r>
              <a:rPr lang="en-GB" altLang="en-US" i="1" dirty="0" err="1"/>
              <a:t>Acta</a:t>
            </a:r>
            <a:r>
              <a:rPr lang="en-GB" altLang="en-US" i="1" dirty="0"/>
              <a:t> </a:t>
            </a:r>
            <a:r>
              <a:rPr lang="en-GB" altLang="en-US" i="1" dirty="0" err="1"/>
              <a:t>Sociologica</a:t>
            </a:r>
            <a:r>
              <a:rPr lang="en-GB" altLang="en-US" i="1" dirty="0"/>
              <a:t> </a:t>
            </a:r>
            <a:r>
              <a:rPr lang="en-GB" altLang="en-US" dirty="0"/>
              <a:t>Volume 50 Issue 3 pp. </a:t>
            </a:r>
            <a:r>
              <a:rPr lang="en-GB" altLang="en-US" dirty="0" smtClean="0"/>
              <a:t>211-229</a:t>
            </a:r>
          </a:p>
          <a:p>
            <a:r>
              <a:rPr lang="en-GB" altLang="en-US" dirty="0" err="1" smtClean="0"/>
              <a:t>Lemert</a:t>
            </a:r>
            <a:r>
              <a:rPr lang="en-GB" altLang="en-US" dirty="0" smtClean="0"/>
              <a:t>, E.M. </a:t>
            </a:r>
            <a:r>
              <a:rPr lang="en-GB" altLang="en-US" dirty="0"/>
              <a:t>(1951) </a:t>
            </a:r>
            <a:r>
              <a:rPr lang="en-GB" altLang="en-US" i="1" dirty="0"/>
              <a:t>Social Pathology: A Systematic Approach to the Theory of Sociopathic </a:t>
            </a:r>
            <a:r>
              <a:rPr lang="en-GB" altLang="en-US" i="1" dirty="0" err="1" smtClean="0"/>
              <a:t>Behavior</a:t>
            </a:r>
            <a:r>
              <a:rPr lang="en-GB" altLang="en-US" dirty="0" smtClean="0"/>
              <a:t> New York: McGraw Hill</a:t>
            </a:r>
            <a:endParaRPr lang="en-GB" altLang="en-US" i="1" dirty="0"/>
          </a:p>
          <a:p>
            <a:r>
              <a:rPr lang="en-GB" altLang="en-US" dirty="0" smtClean="0"/>
              <a:t>(</a:t>
            </a:r>
            <a:r>
              <a:rPr lang="en-GB" altLang="en-US" dirty="0"/>
              <a:t>ONS-SEC)</a:t>
            </a:r>
            <a:r>
              <a:rPr lang="en-US" altLang="en-US" dirty="0"/>
              <a:t> </a:t>
            </a:r>
            <a:endParaRPr lang="en-US" altLang="en-US" dirty="0" smtClean="0"/>
          </a:p>
          <a:p>
            <a:r>
              <a:rPr lang="en-US" altLang="en-US" dirty="0" err="1" smtClean="0"/>
              <a:t>Pakulski</a:t>
            </a:r>
            <a:r>
              <a:rPr lang="en-US" altLang="en-US" dirty="0" smtClean="0"/>
              <a:t>, J. &amp; Waters, M. (1996) </a:t>
            </a:r>
            <a:r>
              <a:rPr lang="en-US" altLang="en-US" i="1" dirty="0" smtClean="0"/>
              <a:t>The Death of Class’ </a:t>
            </a:r>
            <a:r>
              <a:rPr lang="en-US" altLang="en-US" dirty="0" smtClean="0"/>
              <a:t>London: Sage</a:t>
            </a:r>
            <a:endParaRPr lang="en-US" altLang="en-US" dirty="0"/>
          </a:p>
          <a:p>
            <a:r>
              <a:rPr lang="en-GB" altLang="en-US" dirty="0"/>
              <a:t>Source: Social Trends 36 (2006) Office of National Statistics</a:t>
            </a:r>
          </a:p>
          <a:p>
            <a:r>
              <a:rPr lang="en-GB" altLang="en-US" dirty="0"/>
              <a:t>Source: Ethnic Differences in the labour market: (1999) CREST</a:t>
            </a:r>
          </a:p>
          <a:p>
            <a:r>
              <a:rPr lang="en-GB" altLang="en-US" dirty="0"/>
              <a:t>Welsh Government (2013) </a:t>
            </a:r>
            <a:r>
              <a:rPr lang="en-GB" altLang="en-US" i="1" dirty="0"/>
              <a:t>Free School Meals </a:t>
            </a:r>
            <a:r>
              <a:rPr lang="en-GB" altLang="en-US" dirty="0"/>
              <a:t>Available </a:t>
            </a:r>
            <a:r>
              <a:rPr lang="en-GB" altLang="en-US" dirty="0" smtClean="0"/>
              <a:t>at; </a:t>
            </a:r>
            <a:r>
              <a:rPr lang="en-GB" altLang="en-US" dirty="0">
                <a:hlinkClick r:id="rId2"/>
              </a:rPr>
              <a:t>http://gov.wales/topics/educationandskills/schoolshome/foodanddrink/freeschoolmeals/?</a:t>
            </a:r>
            <a:r>
              <a:rPr lang="en-GB" altLang="en-US" dirty="0" smtClean="0">
                <a:hlinkClick r:id="rId2"/>
              </a:rPr>
              <a:t>lang=en</a:t>
            </a:r>
            <a:r>
              <a:rPr lang="en-GB" altLang="en-US" dirty="0" smtClean="0"/>
              <a:t> [Accessed 13/11/2017] </a:t>
            </a:r>
            <a:endParaRPr lang="en-GB" alt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Badge</Template>
  <TotalTime>1591</TotalTime>
  <Words>3913</Words>
  <Application>Microsoft Office PowerPoint</Application>
  <PresentationFormat>Custom</PresentationFormat>
  <Paragraphs>443</Paragraphs>
  <Slides>68</Slides>
  <Notes>17</Notes>
  <HiddenSlides>0</HiddenSlides>
  <MMClips>0</MMClips>
  <ScaleCrop>false</ScaleCrop>
  <HeadingPairs>
    <vt:vector size="4" baseType="variant">
      <vt:variant>
        <vt:lpstr>Theme</vt:lpstr>
      </vt:variant>
      <vt:variant>
        <vt:i4>1</vt:i4>
      </vt:variant>
      <vt:variant>
        <vt:lpstr>Slide Titles</vt:lpstr>
      </vt:variant>
      <vt:variant>
        <vt:i4>68</vt:i4>
      </vt:variant>
    </vt:vector>
  </HeadingPairs>
  <TitlesOfParts>
    <vt:vector size="69" baseType="lpstr">
      <vt:lpstr>Badge</vt:lpstr>
      <vt:lpstr>SJEQ7003 Equality and Diversity: Power and Social (Re)production of Inequality</vt:lpstr>
      <vt:lpstr>Session Recap</vt:lpstr>
      <vt:lpstr>PowerPoint Presentation</vt:lpstr>
      <vt:lpstr>Debating Inequality</vt:lpstr>
      <vt:lpstr>Debating Inequality</vt:lpstr>
      <vt:lpstr>Debating Inequality</vt:lpstr>
      <vt:lpstr>Social Differentiation </vt:lpstr>
      <vt:lpstr>Capitalism and Inequality </vt:lpstr>
      <vt:lpstr>Functionalist Theory and Inequality </vt:lpstr>
      <vt:lpstr>Functional Theories of Stratification</vt:lpstr>
      <vt:lpstr>Class</vt:lpstr>
      <vt:lpstr>Occupational Classification Systems </vt:lpstr>
      <vt:lpstr>Occupational Classification Systems </vt:lpstr>
      <vt:lpstr>The End of Class</vt:lpstr>
      <vt:lpstr>In Reality</vt:lpstr>
      <vt:lpstr>Class and Class Analysis:  Still Useful in the 21st Century?</vt:lpstr>
      <vt:lpstr>PowerPoint Presentation</vt:lpstr>
      <vt:lpstr>PowerPoint Presentation</vt:lpstr>
      <vt:lpstr>What do These Statistics Tell Us?</vt:lpstr>
      <vt:lpstr>Concepts for Class Analysis:  The Two Major Theorists</vt:lpstr>
      <vt:lpstr>Social Class in Marx’s Thought</vt:lpstr>
      <vt:lpstr>PowerPoint Presentation</vt:lpstr>
      <vt:lpstr>PowerPoint Presentation</vt:lpstr>
      <vt:lpstr>The History of Existing Societies is the History of Class Struggle</vt:lpstr>
      <vt:lpstr>Some of Marx’s Predictions</vt:lpstr>
      <vt:lpstr>Max Weber: Competing Principles of Stratification and Group Formation</vt:lpstr>
      <vt:lpstr>Competing Principles of Group Formation and Stratification</vt:lpstr>
      <vt:lpstr>Class in the USA?</vt:lpstr>
      <vt:lpstr>Two General Points</vt:lpstr>
      <vt:lpstr>Dimensions of Class</vt:lpstr>
      <vt:lpstr>Gilbert- Kahl Model: One of many</vt:lpstr>
      <vt:lpstr>PowerPoint Presentation</vt:lpstr>
      <vt:lpstr>UK Wealth 2012 </vt:lpstr>
      <vt:lpstr>PowerPoint Presentation</vt:lpstr>
      <vt:lpstr>What is Social Mobility?</vt:lpstr>
      <vt:lpstr>Why is Social Mobility Important?</vt:lpstr>
      <vt:lpstr>What are the Facts about Social Mobility?</vt:lpstr>
      <vt:lpstr>What are the Facts about Social Mobility?</vt:lpstr>
      <vt:lpstr>What are the Facts about Social Mobility?</vt:lpstr>
      <vt:lpstr>What are the Facts about Social Mobility?</vt:lpstr>
      <vt:lpstr>What are the Facts about Social Mobility?</vt:lpstr>
      <vt:lpstr>What are the Facts about Social Mobility?</vt:lpstr>
      <vt:lpstr>What are the Facts about Social Mobility?</vt:lpstr>
      <vt:lpstr>What are the Facts about Social Mobility?</vt:lpstr>
      <vt:lpstr>What are the Barriers to More Social Mobility?</vt:lpstr>
      <vt:lpstr>What are the Barriers to More Social Mobility?</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  The possible measures include </vt:lpstr>
      <vt:lpstr>What are the Implications for Policymakers?  The possible measures include </vt:lpstr>
      <vt:lpstr>What are the Implications for Policymakers?  The possible measures include </vt:lpstr>
      <vt:lpstr>PowerPoint Presentation</vt:lpstr>
      <vt:lpstr>Stigma</vt:lpstr>
      <vt:lpstr>Erving Goffman</vt:lpstr>
      <vt:lpstr>Labelling Theory</vt:lpstr>
      <vt:lpstr>Labelling Theory</vt:lpstr>
      <vt:lpstr>Labelling Process</vt:lpstr>
      <vt:lpstr>References:</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SJEQ7003 Equality and Diversity: Power and Social (Re)production of Inequality</dc:title>
  <dc:creator>Caroline Lohmann-Hancock</dc:creator>
  <cp:lastModifiedBy>Administrator</cp:lastModifiedBy>
  <cp:revision>92</cp:revision>
  <dcterms:created xsi:type="dcterms:W3CDTF">2017-09-21T13:20:37Z</dcterms:created>
  <dcterms:modified xsi:type="dcterms:W3CDTF">2017-11-21T11:06:43Z</dcterms:modified>
</cp:coreProperties>
</file>