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6"/>
  </p:notesMasterIdLst>
  <p:sldIdLst>
    <p:sldId id="256" r:id="rId2"/>
    <p:sldId id="257" r:id="rId3"/>
    <p:sldId id="269" r:id="rId4"/>
    <p:sldId id="268" r:id="rId5"/>
    <p:sldId id="267" r:id="rId6"/>
    <p:sldId id="266" r:id="rId7"/>
    <p:sldId id="265" r:id="rId8"/>
    <p:sldId id="264" r:id="rId9"/>
    <p:sldId id="263" r:id="rId10"/>
    <p:sldId id="262" r:id="rId11"/>
    <p:sldId id="261" r:id="rId12"/>
    <p:sldId id="260" r:id="rId13"/>
    <p:sldId id="259" r:id="rId14"/>
    <p:sldId id="258"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1128" autoAdjust="0"/>
  </p:normalViewPr>
  <p:slideViewPr>
    <p:cSldViewPr>
      <p:cViewPr varScale="1">
        <p:scale>
          <a:sx n="46" d="100"/>
          <a:sy n="46" d="100"/>
        </p:scale>
        <p:origin x="149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DD806D-3F5A-4819-97AD-FC33080A1C29}" type="datetimeFigureOut">
              <a:rPr lang="en-IN" smtClean="0"/>
              <a:t>11-11-2025</a:t>
            </a:fld>
            <a:endParaRPr lang="en-IN"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49FF7D4-A68B-4F85-92F2-87CA3CDF873B}" type="slidenum">
              <a:rPr lang="en-IN" smtClean="0"/>
              <a:t>‹#›</a:t>
            </a:fld>
            <a:endParaRPr lang="en-IN" dirty="0"/>
          </a:p>
        </p:txBody>
      </p:sp>
    </p:spTree>
    <p:extLst>
      <p:ext uri="{BB962C8B-B14F-4D97-AF65-F5344CB8AC3E}">
        <p14:creationId xmlns:p14="http://schemas.microsoft.com/office/powerpoint/2010/main" val="3676069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was founded in the year 1884 by Thomas Spencer and Michael Marks in Leeds and presently caters to the UK with more than 1000 stores and 400 stores across the world. Revenue earned by the brand is about GBP 13,816.8 million with 64,000 employees being on-board.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49FF7D4-A68B-4F85-92F2-87CA3CDF873B}" type="slidenum">
              <a:rPr lang="en-IN" smtClean="0"/>
              <a:t>3</a:t>
            </a:fld>
            <a:endParaRPr lang="en-IN" dirty="0"/>
          </a:p>
        </p:txBody>
      </p:sp>
    </p:spTree>
    <p:extLst>
      <p:ext uri="{BB962C8B-B14F-4D97-AF65-F5344CB8AC3E}">
        <p14:creationId xmlns:p14="http://schemas.microsoft.com/office/powerpoint/2010/main" val="4171081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general, the process involves submission of the curriculum vitae (CV) and answering certain initial questions. If the candidate gets shortlisted, subsequent rounds of interview are conducted either in person or virtually with task based presentations and exercises.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49FF7D4-A68B-4F85-92F2-87CA3CDF873B}" type="slidenum">
              <a:rPr lang="en-IN" smtClean="0"/>
              <a:t>4</a:t>
            </a:fld>
            <a:endParaRPr lang="en-IN" dirty="0"/>
          </a:p>
        </p:txBody>
      </p:sp>
    </p:spTree>
    <p:extLst>
      <p:ext uri="{BB962C8B-B14F-4D97-AF65-F5344CB8AC3E}">
        <p14:creationId xmlns:p14="http://schemas.microsoft.com/office/powerpoint/2010/main" val="2866404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example, a customer assistant is responsible for providing high level customer service and ensuring the customer feels valued. The assistant also works as the brand ambassador with products being recommended by them. The individual is expected to work hard and take extra measures for supporting the team. It is also essential that the assistant maintains a calm and professional demeanour more so while dealing with the issues raised by customers.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 the other hand, a senior analyst manager would be required to own as well as manage end to end processes like lifecycle renewal for the M&amp;S services. The manager is needed to ensure excellence in commercial compliance and operations. The individual is also required to handle the generation of quote, booking of order, fulfilment of license and invoicing. The manager is needed to conduct data or financial analysis depending on the department being catered to.</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49FF7D4-A68B-4F85-92F2-87CA3CDF873B}" type="slidenum">
              <a:rPr lang="en-IN" smtClean="0"/>
              <a:t>5</a:t>
            </a:fld>
            <a:endParaRPr lang="en-IN" dirty="0"/>
          </a:p>
        </p:txBody>
      </p:sp>
    </p:spTree>
    <p:extLst>
      <p:ext uri="{BB962C8B-B14F-4D97-AF65-F5344CB8AC3E}">
        <p14:creationId xmlns:p14="http://schemas.microsoft.com/office/powerpoint/2010/main" val="2649072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roles that are customer facing, this includes having strong skills in communication while being a proactive ambassador of the brand. On the other hand for the management roles, it comprises of proven experience in coaching and supervising. The candidates are required to demonstrate such qualities by means of concrete examples of the interviews and application.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49FF7D4-A68B-4F85-92F2-87CA3CDF873B}" type="slidenum">
              <a:rPr lang="en-IN" smtClean="0"/>
              <a:t>6</a:t>
            </a:fld>
            <a:endParaRPr lang="en-IN" dirty="0"/>
          </a:p>
        </p:txBody>
      </p:sp>
    </p:spTree>
    <p:extLst>
      <p:ext uri="{BB962C8B-B14F-4D97-AF65-F5344CB8AC3E}">
        <p14:creationId xmlns:p14="http://schemas.microsoft.com/office/powerpoint/2010/main" val="1852186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 online assessment is the initial stage after the online application has been done that is designed for assessment of the core skills.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benefit of such a method of interview is that it is cost effective, scalable, efficient and provides immediate results. The disadvantages include technological barriers, scope of being unreliable where cheating is done and the lack of opportunity for including personal insight.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49FF7D4-A68B-4F85-92F2-87CA3CDF873B}" type="slidenum">
              <a:rPr lang="en-IN" smtClean="0"/>
              <a:t>7</a:t>
            </a:fld>
            <a:endParaRPr lang="en-IN" dirty="0"/>
          </a:p>
        </p:txBody>
      </p:sp>
    </p:spTree>
    <p:extLst>
      <p:ext uri="{BB962C8B-B14F-4D97-AF65-F5344CB8AC3E}">
        <p14:creationId xmlns:p14="http://schemas.microsoft.com/office/powerpoint/2010/main" val="65181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 one-on-one interview, the focus is on the situational or behavioural questions; the interview might be in person or conducted virtually.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advantages of such interview include personalised level of interaction, rapport building and it is easier to schedule, the disadvantages of such interview includes limited scope of perspective with high dependence on the skills of the interviewer with high scope of bias.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49FF7D4-A68B-4F85-92F2-87CA3CDF873B}" type="slidenum">
              <a:rPr lang="en-IN" smtClean="0"/>
              <a:t>8</a:t>
            </a:fld>
            <a:endParaRPr lang="en-IN" dirty="0"/>
          </a:p>
        </p:txBody>
      </p:sp>
    </p:spTree>
    <p:extLst>
      <p:ext uri="{BB962C8B-B14F-4D97-AF65-F5344CB8AC3E}">
        <p14:creationId xmlns:p14="http://schemas.microsoft.com/office/powerpoint/2010/main" val="3712948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role play exercise gives scope to the candidate for demonstrating the skills in a scenario that is simulated. It includes a specific combination and varies depending on the prevalent role.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advantages of role play exercise include confidence building and skill development while the disadvantages are the exercise being time consuming with some participants being uncomfortable doing the exercise.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49FF7D4-A68B-4F85-92F2-87CA3CDF873B}" type="slidenum">
              <a:rPr lang="en-IN" smtClean="0"/>
              <a:t>9</a:t>
            </a:fld>
            <a:endParaRPr lang="en-IN" dirty="0"/>
          </a:p>
        </p:txBody>
      </p:sp>
    </p:spTree>
    <p:extLst>
      <p:ext uri="{BB962C8B-B14F-4D97-AF65-F5344CB8AC3E}">
        <p14:creationId xmlns:p14="http://schemas.microsoft.com/office/powerpoint/2010/main" val="26365687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Key characteristics of probing questions include they encourage detail, they promote critical level thinking, they are open ended and they are effective for uncovering deeper insight. For example, can you provide an example of how you handled customer complaints? What are your long term goals in terms of your career? What exactly happened when the system crashed with your previous employer?</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Leading questions suggest the answers and also include assumptions. It may call for a response with a yes or a no. For example, after the pandemic, many employees prefer working from home than working on site, right? What do you think of this?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key characteristics of Socratic questions include open ended, challenging, focused and clarifying (Kadric, Stempkowski and Havelka, 2024). For example, what do you mean by X? Can you provide me with an example? Or what are the implications of your action? How does it related to what had been discussed earlier?</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key characteristics of behavioural questions include no hypothetical stance or what if, but concrete example of how a past experience was handled, it is predictive with the assessment of soft skills and identification of specific qualities. Applying the STAR method is beneficial in such cases where in the context of the situation is briefly described, the specific responsibility in regard to the task is explained, the details of actions taken for the situation are shared with the outcome of the action being described.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Competency based questions help in understanding how previous tasks have been handled by the candidate and the challenges related to the prediction of future performance. For example, can you provide with an example of how you handled an irate customer? Or tell me about a situation when you had to perform under pressure and how did you achieve it?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49FF7D4-A68B-4F85-92F2-87CA3CDF873B}" type="slidenum">
              <a:rPr lang="en-IN" smtClean="0"/>
              <a:t>10</a:t>
            </a:fld>
            <a:endParaRPr lang="en-IN" dirty="0"/>
          </a:p>
        </p:txBody>
      </p:sp>
    </p:spTree>
    <p:extLst>
      <p:ext uri="{BB962C8B-B14F-4D97-AF65-F5344CB8AC3E}">
        <p14:creationId xmlns:p14="http://schemas.microsoft.com/office/powerpoint/2010/main" val="451198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 manager plans, executes and completes he project on time, within budget and meeting standards.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Financial analyst evaluates market trends, financial data and economic conditions to support business decisions and investments.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Change manager guides the organisation through transformation by planning and also implementing strategic change initiatives.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49FF7D4-A68B-4F85-92F2-87CA3CDF873B}" type="slidenum">
              <a:rPr lang="en-IN" smtClean="0"/>
              <a:t>11</a:t>
            </a:fld>
            <a:endParaRPr lang="en-IN" dirty="0"/>
          </a:p>
        </p:txBody>
      </p:sp>
    </p:spTree>
    <p:extLst>
      <p:ext uri="{BB962C8B-B14F-4D97-AF65-F5344CB8AC3E}">
        <p14:creationId xmlns:p14="http://schemas.microsoft.com/office/powerpoint/2010/main" val="269271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To ensure the right talent is brought on board at the right time for the right remuneration having the right skills using different techniques of questions to justify the position.</a:t>
            </a:r>
            <a:endParaRPr lang="en-IN" dirty="0">
              <a:solidFill>
                <a:schemeClr val="tx1"/>
              </a:solidFill>
            </a:endParaRPr>
          </a:p>
          <a:p>
            <a:endParaRPr lang="en-IN" dirty="0"/>
          </a:p>
        </p:txBody>
      </p:sp>
      <p:sp>
        <p:nvSpPr>
          <p:cNvPr id="4" name="Slide Number Placeholder 3"/>
          <p:cNvSpPr>
            <a:spLocks noGrp="1"/>
          </p:cNvSpPr>
          <p:nvPr>
            <p:ph type="sldNum" sz="quarter" idx="5"/>
          </p:nvPr>
        </p:nvSpPr>
        <p:spPr/>
        <p:txBody>
          <a:bodyPr/>
          <a:lstStyle/>
          <a:p>
            <a:fld id="{949FF7D4-A68B-4F85-92F2-87CA3CDF873B}" type="slidenum">
              <a:rPr lang="en-IN" smtClean="0"/>
              <a:t>12</a:t>
            </a:fld>
            <a:endParaRPr lang="en-IN" dirty="0"/>
          </a:p>
        </p:txBody>
      </p:sp>
    </p:spTree>
    <p:extLst>
      <p:ext uri="{BB962C8B-B14F-4D97-AF65-F5344CB8AC3E}">
        <p14:creationId xmlns:p14="http://schemas.microsoft.com/office/powerpoint/2010/main" val="3784152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82879" y="182879"/>
            <a:ext cx="8778240" cy="6492240"/>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32485" y="882376"/>
            <a:ext cx="7475220" cy="2926080"/>
          </a:xfrm>
        </p:spPr>
        <p:txBody>
          <a:bodyPr anchor="b">
            <a:normAutofit/>
          </a:bodyPr>
          <a:lstStyle>
            <a:lvl1pPr algn="ctr">
              <a:lnSpc>
                <a:spcPct val="85000"/>
              </a:lnSpc>
              <a:defRPr sz="60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282148" y="3869635"/>
            <a:ext cx="6575895" cy="1388165"/>
          </a:xfrm>
        </p:spPr>
        <p:txBody>
          <a:bodyPr>
            <a:normAutofit/>
          </a:bodyPr>
          <a:lstStyle>
            <a:lvl1pPr marL="0" indent="0" algn="ctr">
              <a:spcBef>
                <a:spcPts val="1000"/>
              </a:spcBef>
              <a:buNone/>
              <a:defRPr sz="1800">
                <a:solidFill>
                  <a:srgbClr val="FFFFFF"/>
                </a:solidFill>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4E392A5A-83D0-4CDC-98C3-379EA83C3522}" type="datetimeFigureOut">
              <a:rPr lang="en-IN" smtClean="0"/>
              <a:t>11-11-2025</a:t>
            </a:fld>
            <a:endParaRPr lang="en-IN"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IN"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D9B696A-E1AA-449A-8DC4-EF7A3DE5C786}" type="slidenum">
              <a:rPr lang="en-IN" smtClean="0"/>
              <a:t>‹#›</a:t>
            </a:fld>
            <a:endParaRPr lang="en-IN" dirty="0"/>
          </a:p>
        </p:txBody>
      </p:sp>
      <p:cxnSp>
        <p:nvCxnSpPr>
          <p:cNvPr id="8" name="Straight Connector 7"/>
          <p:cNvCxnSpPr/>
          <p:nvPr/>
        </p:nvCxnSpPr>
        <p:spPr>
          <a:xfrm>
            <a:off x="1483995" y="3733800"/>
            <a:ext cx="61722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605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spcBef>
                <a:spcPts val="1000"/>
              </a:spcBef>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392A5A-83D0-4CDC-98C3-379EA83C3522}" type="datetimeFigureOut">
              <a:rPr lang="en-IN" smtClean="0"/>
              <a:t>11-11-2025</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8D9B696A-E1AA-449A-8DC4-EF7A3DE5C786}" type="slidenum">
              <a:rPr lang="en-IN" smtClean="0"/>
              <a:t>‹#›</a:t>
            </a:fld>
            <a:endParaRPr lang="en-IN" dirty="0"/>
          </a:p>
        </p:txBody>
      </p:sp>
    </p:spTree>
    <p:extLst>
      <p:ext uri="{BB962C8B-B14F-4D97-AF65-F5344CB8AC3E}">
        <p14:creationId xmlns:p14="http://schemas.microsoft.com/office/powerpoint/2010/main" val="794917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9818" y="1173575"/>
            <a:ext cx="7475220" cy="2926080"/>
          </a:xfrm>
        </p:spPr>
        <p:txBody>
          <a:bodyPr anchor="b">
            <a:noAutofit/>
          </a:bodyPr>
          <a:lstStyle>
            <a:lvl1pPr algn="ctr">
              <a:lnSpc>
                <a:spcPct val="85000"/>
              </a:lnSpc>
              <a:defRPr sz="60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282446" y="4154520"/>
            <a:ext cx="6576822" cy="1363806"/>
          </a:xfrm>
        </p:spPr>
        <p:txBody>
          <a:bodyPr anchor="t">
            <a:normAutofit/>
          </a:bodyPr>
          <a:lstStyle>
            <a:lvl1pPr marL="0" indent="0" algn="ctr">
              <a:buNone/>
              <a:defRPr sz="180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92A5A-83D0-4CDC-98C3-379EA83C3522}" type="datetimeFigureOut">
              <a:rPr lang="en-IN" smtClean="0"/>
              <a:t>11-11-2025</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8D9B696A-E1AA-449A-8DC4-EF7A3DE5C786}" type="slidenum">
              <a:rPr lang="en-IN" smtClean="0"/>
              <a:t>‹#›</a:t>
            </a:fld>
            <a:endParaRPr lang="en-IN" dirty="0"/>
          </a:p>
        </p:txBody>
      </p:sp>
      <p:cxnSp>
        <p:nvCxnSpPr>
          <p:cNvPr id="7" name="Straight Connector 6"/>
          <p:cNvCxnSpPr/>
          <p:nvPr/>
        </p:nvCxnSpPr>
        <p:spPr>
          <a:xfrm>
            <a:off x="1485900" y="4020408"/>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5917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7250" y="2057399"/>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709" y="2057400"/>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392A5A-83D0-4CDC-98C3-379EA83C3522}" type="datetimeFigureOut">
              <a:rPr lang="en-IN" smtClean="0"/>
              <a:t>11-11-2025</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8D9B696A-E1AA-449A-8DC4-EF7A3DE5C786}" type="slidenum">
              <a:rPr lang="en-IN" smtClean="0"/>
              <a:t>‹#›</a:t>
            </a:fld>
            <a:endParaRPr lang="en-IN" dirty="0"/>
          </a:p>
        </p:txBody>
      </p:sp>
    </p:spTree>
    <p:extLst>
      <p:ext uri="{BB962C8B-B14F-4D97-AF65-F5344CB8AC3E}">
        <p14:creationId xmlns:p14="http://schemas.microsoft.com/office/powerpoint/2010/main" val="4158349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857250" y="2001511"/>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57250" y="2721483"/>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1880" y="1999032"/>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701880" y="2719322"/>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392A5A-83D0-4CDC-98C3-379EA83C3522}" type="datetimeFigureOut">
              <a:rPr lang="en-IN" smtClean="0"/>
              <a:t>11-11-2025</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8D9B696A-E1AA-449A-8DC4-EF7A3DE5C786}" type="slidenum">
              <a:rPr lang="en-IN" smtClean="0"/>
              <a:t>‹#›</a:t>
            </a:fld>
            <a:endParaRPr lang="en-IN" dirty="0"/>
          </a:p>
        </p:txBody>
      </p:sp>
    </p:spTree>
    <p:extLst>
      <p:ext uri="{BB962C8B-B14F-4D97-AF65-F5344CB8AC3E}">
        <p14:creationId xmlns:p14="http://schemas.microsoft.com/office/powerpoint/2010/main" val="617499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392A5A-83D0-4CDC-98C3-379EA83C3522}" type="datetimeFigureOut">
              <a:rPr lang="en-IN" smtClean="0"/>
              <a:t>11-11-2025</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8D9B696A-E1AA-449A-8DC4-EF7A3DE5C786}" type="slidenum">
              <a:rPr lang="en-IN" smtClean="0"/>
              <a:t>‹#›</a:t>
            </a:fld>
            <a:endParaRPr lang="en-IN" dirty="0"/>
          </a:p>
        </p:txBody>
      </p:sp>
    </p:spTree>
    <p:extLst>
      <p:ext uri="{BB962C8B-B14F-4D97-AF65-F5344CB8AC3E}">
        <p14:creationId xmlns:p14="http://schemas.microsoft.com/office/powerpoint/2010/main" val="2786635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392A5A-83D0-4CDC-98C3-379EA83C3522}" type="datetimeFigureOut">
              <a:rPr lang="en-IN" smtClean="0"/>
              <a:t>11-11-2025</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8D9B696A-E1AA-449A-8DC4-EF7A3DE5C786}" type="slidenum">
              <a:rPr lang="en-IN" smtClean="0"/>
              <a:t>‹#›</a:t>
            </a:fld>
            <a:endParaRPr lang="en-IN" dirty="0"/>
          </a:p>
        </p:txBody>
      </p:sp>
    </p:spTree>
    <p:extLst>
      <p:ext uri="{BB962C8B-B14F-4D97-AF65-F5344CB8AC3E}">
        <p14:creationId xmlns:p14="http://schemas.microsoft.com/office/powerpoint/2010/main" val="2714773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a:t>Click to edit Master title style</a:t>
            </a:r>
            <a:endParaRPr lang="en-US" dirty="0"/>
          </a:p>
        </p:txBody>
      </p:sp>
      <p:sp>
        <p:nvSpPr>
          <p:cNvPr id="3" name="Content Placeholder 2"/>
          <p:cNvSpPr>
            <a:spLocks noGrp="1"/>
          </p:cNvSpPr>
          <p:nvPr>
            <p:ph idx="1"/>
          </p:nvPr>
        </p:nvSpPr>
        <p:spPr>
          <a:xfrm>
            <a:off x="4129314" y="1097280"/>
            <a:ext cx="4149638" cy="466344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7250" y="2834640"/>
            <a:ext cx="2834640" cy="292608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E392A5A-83D0-4CDC-98C3-379EA83C3522}" type="datetimeFigureOut">
              <a:rPr lang="en-IN" smtClean="0"/>
              <a:t>11-11-2025</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8D9B696A-E1AA-449A-8DC4-EF7A3DE5C786}" type="slidenum">
              <a:rPr lang="en-IN" smtClean="0"/>
              <a:t>‹#›</a:t>
            </a:fld>
            <a:endParaRPr lang="en-IN" dirty="0"/>
          </a:p>
        </p:txBody>
      </p:sp>
    </p:spTree>
    <p:extLst>
      <p:ext uri="{BB962C8B-B14F-4D97-AF65-F5344CB8AC3E}">
        <p14:creationId xmlns:p14="http://schemas.microsoft.com/office/powerpoint/2010/main" val="1805767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19107" y="1069847"/>
            <a:ext cx="4257703" cy="4645153"/>
          </a:xfrm>
        </p:spPr>
        <p:txBody>
          <a:bodyPr lIns="274320" tIns="182880" anchor="t">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57250" y="2834640"/>
            <a:ext cx="2834640" cy="288036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4E392A5A-83D0-4CDC-98C3-379EA83C3522}" type="datetimeFigureOut">
              <a:rPr lang="en-IN" smtClean="0"/>
              <a:t>11-11-2025</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8D9B696A-E1AA-449A-8DC4-EF7A3DE5C786}" type="slidenum">
              <a:rPr lang="en-IN" smtClean="0"/>
              <a:t>‹#›</a:t>
            </a:fld>
            <a:endParaRPr lang="en-IN" dirty="0"/>
          </a:p>
        </p:txBody>
      </p:sp>
    </p:spTree>
    <p:extLst>
      <p:ext uri="{BB962C8B-B14F-4D97-AF65-F5344CB8AC3E}">
        <p14:creationId xmlns:p14="http://schemas.microsoft.com/office/powerpoint/2010/main" val="3483816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392A5A-83D0-4CDC-98C3-379EA83C3522}" type="datetimeFigureOut">
              <a:rPr lang="en-IN" smtClean="0"/>
              <a:t>11-11-2025</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8D9B696A-E1AA-449A-8DC4-EF7A3DE5C786}" type="slidenum">
              <a:rPr lang="en-IN" smtClean="0"/>
              <a:t>‹#›</a:t>
            </a:fld>
            <a:endParaRPr lang="en-IN" dirty="0"/>
          </a:p>
        </p:txBody>
      </p:sp>
    </p:spTree>
    <p:extLst>
      <p:ext uri="{BB962C8B-B14F-4D97-AF65-F5344CB8AC3E}">
        <p14:creationId xmlns:p14="http://schemas.microsoft.com/office/powerpoint/2010/main" val="2403569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762000"/>
            <a:ext cx="1743075"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7250" y="762000"/>
            <a:ext cx="55721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392A5A-83D0-4CDC-98C3-379EA83C3522}" type="datetimeFigureOut">
              <a:rPr lang="en-IN" smtClean="0"/>
              <a:t>11-11-2025</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8D9B696A-E1AA-449A-8DC4-EF7A3DE5C786}" type="slidenum">
              <a:rPr lang="en-IN" smtClean="0"/>
              <a:t>‹#›</a:t>
            </a:fld>
            <a:endParaRPr lang="en-IN" dirty="0"/>
          </a:p>
        </p:txBody>
      </p:sp>
    </p:spTree>
    <p:extLst>
      <p:ext uri="{BB962C8B-B14F-4D97-AF65-F5344CB8AC3E}">
        <p14:creationId xmlns:p14="http://schemas.microsoft.com/office/powerpoint/2010/main" val="2096993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182880" y="182880"/>
            <a:ext cx="8778240" cy="6492240"/>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57250" y="609600"/>
            <a:ext cx="740664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57251" y="2057400"/>
            <a:ext cx="7404653"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7247" y="6223829"/>
            <a:ext cx="1746806" cy="365125"/>
          </a:xfrm>
          <a:prstGeom prst="rect">
            <a:avLst/>
          </a:prstGeom>
        </p:spPr>
        <p:txBody>
          <a:bodyPr vert="horz" lIns="91440" tIns="45720" rIns="91440" bIns="45720" rtlCol="0" anchor="ctr"/>
          <a:lstStyle>
            <a:lvl1pPr algn="l">
              <a:defRPr sz="1000">
                <a:solidFill>
                  <a:schemeClr val="accent1"/>
                </a:solidFill>
              </a:defRPr>
            </a:lvl1pPr>
          </a:lstStyle>
          <a:p>
            <a:fld id="{4E392A5A-83D0-4CDC-98C3-379EA83C3522}" type="datetimeFigureOut">
              <a:rPr lang="en-IN" smtClean="0"/>
              <a:t>11-11-2025</a:t>
            </a:fld>
            <a:endParaRPr lang="en-IN" dirty="0"/>
          </a:p>
        </p:txBody>
      </p:sp>
      <p:sp>
        <p:nvSpPr>
          <p:cNvPr id="5" name="Footer Placeholder 4"/>
          <p:cNvSpPr>
            <a:spLocks noGrp="1"/>
          </p:cNvSpPr>
          <p:nvPr>
            <p:ph type="ftr" sz="quarter" idx="3"/>
          </p:nvPr>
        </p:nvSpPr>
        <p:spPr>
          <a:xfrm>
            <a:off x="2961861" y="6223829"/>
            <a:ext cx="3538331" cy="365125"/>
          </a:xfrm>
          <a:prstGeom prst="rect">
            <a:avLst/>
          </a:prstGeom>
        </p:spPr>
        <p:txBody>
          <a:bodyPr vert="horz" lIns="91440" tIns="45720" rIns="91440" bIns="45720" rtlCol="0" anchor="ctr"/>
          <a:lstStyle>
            <a:lvl1pPr algn="ctr">
              <a:defRPr sz="1000">
                <a:solidFill>
                  <a:schemeClr val="accent1"/>
                </a:solidFill>
              </a:defRPr>
            </a:lvl1pPr>
          </a:lstStyle>
          <a:p>
            <a:endParaRPr lang="en-IN" dirty="0"/>
          </a:p>
        </p:txBody>
      </p:sp>
      <p:sp>
        <p:nvSpPr>
          <p:cNvPr id="6" name="Slide Number Placeholder 5"/>
          <p:cNvSpPr>
            <a:spLocks noGrp="1"/>
          </p:cNvSpPr>
          <p:nvPr>
            <p:ph type="sldNum" sz="quarter" idx="4"/>
          </p:nvPr>
        </p:nvSpPr>
        <p:spPr>
          <a:xfrm>
            <a:off x="6997148" y="6223829"/>
            <a:ext cx="1279663" cy="365125"/>
          </a:xfrm>
          <a:prstGeom prst="rect">
            <a:avLst/>
          </a:prstGeom>
        </p:spPr>
        <p:txBody>
          <a:bodyPr vert="horz" lIns="91440" tIns="45720" rIns="91440" bIns="45720" rtlCol="0" anchor="ctr"/>
          <a:lstStyle>
            <a:lvl1pPr algn="r">
              <a:defRPr sz="1000">
                <a:solidFill>
                  <a:schemeClr val="accent1"/>
                </a:solidFill>
              </a:defRPr>
            </a:lvl1pPr>
          </a:lstStyle>
          <a:p>
            <a:fld id="{8D9B696A-E1AA-449A-8DC4-EF7A3DE5C786}" type="slidenum">
              <a:rPr lang="en-IN" smtClean="0"/>
              <a:t>‹#›</a:t>
            </a:fld>
            <a:endParaRPr lang="en-IN" dirty="0"/>
          </a:p>
        </p:txBody>
      </p:sp>
    </p:spTree>
    <p:extLst>
      <p:ext uri="{BB962C8B-B14F-4D97-AF65-F5344CB8AC3E}">
        <p14:creationId xmlns:p14="http://schemas.microsoft.com/office/powerpoint/2010/main" val="53972459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171450" indent="-137160" algn="l" defTabSz="685800" rtl="0" eaLnBrk="1" latinLnBrk="0" hangingPunct="1">
        <a:lnSpc>
          <a:spcPct val="90000"/>
        </a:lnSpc>
        <a:spcBef>
          <a:spcPts val="1000"/>
        </a:spcBef>
        <a:buClr>
          <a:schemeClr val="accent1"/>
        </a:buClr>
        <a:buSzPct val="80000"/>
        <a:buFont typeface="Corbel" pitchFamily="34" charset="0"/>
        <a:buChar char="•"/>
        <a:defRPr sz="2000" kern="1200">
          <a:solidFill>
            <a:schemeClr val="accent1"/>
          </a:solidFill>
          <a:latin typeface="+mn-lt"/>
          <a:ea typeface="+mn-ea"/>
          <a:cs typeface="+mn-cs"/>
        </a:defRPr>
      </a:lvl1pPr>
      <a:lvl2pPr marL="34290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800" kern="1200">
          <a:solidFill>
            <a:schemeClr val="accent1"/>
          </a:solidFill>
          <a:latin typeface="+mn-lt"/>
          <a:ea typeface="+mn-ea"/>
          <a:cs typeface="+mn-cs"/>
        </a:defRPr>
      </a:lvl2pPr>
      <a:lvl3pPr marL="54864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600" kern="1200">
          <a:solidFill>
            <a:schemeClr val="accent1"/>
          </a:solidFill>
          <a:latin typeface="+mn-lt"/>
          <a:ea typeface="+mn-ea"/>
          <a:cs typeface="+mn-cs"/>
        </a:defRPr>
      </a:lvl3pPr>
      <a:lvl4pPr marL="75438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4pPr>
      <a:lvl5pPr marL="92012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5pPr>
      <a:lvl6pPr marL="11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6pPr>
      <a:lvl7pPr marL="13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7pPr>
      <a:lvl8pPr marL="15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8pPr>
      <a:lvl9pPr marL="17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59487" y="1550888"/>
            <a:ext cx="5477141" cy="2185214"/>
          </a:xfrm>
          <a:prstGeom prst="rect">
            <a:avLst/>
          </a:prstGeom>
          <a:noFill/>
        </p:spPr>
        <p:txBody>
          <a:bodyPr wrap="none" lIns="91440" tIns="45720" rIns="91440" bIns="45720">
            <a:spAutoFit/>
          </a:bodyPr>
          <a:lstStyle/>
          <a:p>
            <a:pPr algn="ctr"/>
            <a:r>
              <a:rPr lang="en-US" sz="36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Developing and Managing </a:t>
            </a:r>
          </a:p>
          <a:p>
            <a:pPr algn="ctr"/>
            <a:r>
              <a:rPr lang="en-US" sz="36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Individuals and Teams</a:t>
            </a:r>
          </a:p>
          <a:p>
            <a:pPr algn="ctr"/>
            <a:endParaRPr lang="en-US"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a:p>
            <a:pPr algn="ctr"/>
            <a:r>
              <a:rPr lang="en-US" sz="32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Component 1</a:t>
            </a:r>
          </a:p>
        </p:txBody>
      </p:sp>
      <p:pic>
        <p:nvPicPr>
          <p:cNvPr id="1433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2304256" cy="828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3824327" y="3779827"/>
            <a:ext cx="1495346" cy="461665"/>
          </a:xfrm>
          <a:prstGeom prst="rect">
            <a:avLst/>
          </a:prstGeom>
          <a:noFill/>
        </p:spPr>
        <p:txBody>
          <a:bodyPr wrap="none" lIns="91440" tIns="45720" rIns="91440" bIns="45720">
            <a:spAutoFit/>
          </a:bodyPr>
          <a:lstStyle/>
          <a:p>
            <a:pPr algn="ctr"/>
            <a:r>
              <a:rPr lang="en-US" sz="2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LCLM5002</a:t>
            </a:r>
          </a:p>
        </p:txBody>
      </p:sp>
      <p:sp>
        <p:nvSpPr>
          <p:cNvPr id="7" name="Rectangle 6"/>
          <p:cNvSpPr/>
          <p:nvPr/>
        </p:nvSpPr>
        <p:spPr>
          <a:xfrm>
            <a:off x="2767596" y="4393998"/>
            <a:ext cx="3608808" cy="1107996"/>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en-US" b="1" u="sng"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Module leaders: </a:t>
            </a:r>
          </a:p>
          <a:p>
            <a:pPr algn="ctr"/>
            <a:r>
              <a:rPr lang="en-US" sz="2400" b="1" cap="all"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Nishi ramsurrun</a:t>
            </a:r>
          </a:p>
          <a:p>
            <a:pPr algn="ctr"/>
            <a:r>
              <a:rPr lang="en-US" sz="2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Doreen nyaa amundam</a:t>
            </a:r>
          </a:p>
        </p:txBody>
      </p:sp>
      <p:sp>
        <p:nvSpPr>
          <p:cNvPr id="8" name="TextBox 7"/>
          <p:cNvSpPr txBox="1"/>
          <p:nvPr/>
        </p:nvSpPr>
        <p:spPr>
          <a:xfrm>
            <a:off x="2087724" y="5807005"/>
            <a:ext cx="4968552" cy="646331"/>
          </a:xfrm>
          <a:prstGeom prst="rect">
            <a:avLst/>
          </a:prstGeom>
          <a:noFill/>
        </p:spPr>
        <p:txBody>
          <a:bodyPr wrap="square" rtlCol="0">
            <a:spAutoFit/>
          </a:bodyPr>
          <a:lstStyle/>
          <a:p>
            <a:pPr algn="ctr"/>
            <a:r>
              <a:rPr lang="en-US" b="1" dirty="0"/>
              <a:t>Student Name: Francesca Morosanu</a:t>
            </a:r>
          </a:p>
          <a:p>
            <a:pPr algn="ctr"/>
            <a:r>
              <a:rPr lang="en-US" b="1" dirty="0"/>
              <a:t>Student ID:</a:t>
            </a:r>
            <a:endParaRPr lang="en-IN" b="1" dirty="0"/>
          </a:p>
        </p:txBody>
      </p:sp>
    </p:spTree>
    <p:extLst>
      <p:ext uri="{BB962C8B-B14F-4D97-AF65-F5344CB8AC3E}">
        <p14:creationId xmlns:p14="http://schemas.microsoft.com/office/powerpoint/2010/main" val="3681178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US" dirty="0">
                <a:solidFill>
                  <a:schemeClr val="tx1"/>
                </a:solidFill>
              </a:rPr>
              <a:t>Introduction to Marks and Spencer</a:t>
            </a:r>
          </a:p>
          <a:p>
            <a:r>
              <a:rPr lang="en-US" dirty="0">
                <a:solidFill>
                  <a:schemeClr val="tx1"/>
                </a:solidFill>
              </a:rPr>
              <a:t>Recruitment Process at M&amp;S</a:t>
            </a:r>
          </a:p>
          <a:p>
            <a:pPr marL="0" indent="0">
              <a:buNone/>
            </a:pPr>
            <a:r>
              <a:rPr lang="en-US" dirty="0">
                <a:solidFill>
                  <a:schemeClr val="tx1"/>
                </a:solidFill>
              </a:rPr>
              <a:t>    - Job Analysis</a:t>
            </a:r>
          </a:p>
          <a:p>
            <a:pPr marL="0" indent="0">
              <a:buNone/>
            </a:pPr>
            <a:r>
              <a:rPr lang="en-US" dirty="0">
                <a:solidFill>
                  <a:schemeClr val="tx1"/>
                </a:solidFill>
              </a:rPr>
              <a:t>    - Job Description</a:t>
            </a:r>
          </a:p>
          <a:p>
            <a:pPr marL="0" indent="0">
              <a:buNone/>
            </a:pPr>
            <a:r>
              <a:rPr lang="en-US" dirty="0">
                <a:solidFill>
                  <a:schemeClr val="tx1"/>
                </a:solidFill>
              </a:rPr>
              <a:t>    - Person Specification</a:t>
            </a:r>
            <a:endParaRPr lang="en-IN" dirty="0">
              <a:solidFill>
                <a:schemeClr val="tx1"/>
              </a:solidFill>
            </a:endParaRPr>
          </a:p>
          <a:p>
            <a:r>
              <a:rPr lang="en-US" dirty="0">
                <a:solidFill>
                  <a:schemeClr val="tx1"/>
                </a:solidFill>
              </a:rPr>
              <a:t>3 Types of Interviews for Team Members at M&amp;S</a:t>
            </a:r>
          </a:p>
          <a:p>
            <a:pPr marL="0" indent="0">
              <a:buNone/>
            </a:pPr>
            <a:r>
              <a:rPr lang="en-US" dirty="0">
                <a:solidFill>
                  <a:schemeClr val="tx1"/>
                </a:solidFill>
              </a:rPr>
              <a:t>     - Online Assessment</a:t>
            </a:r>
          </a:p>
          <a:p>
            <a:pPr marL="0" indent="0">
              <a:buNone/>
            </a:pPr>
            <a:r>
              <a:rPr lang="en-US" dirty="0">
                <a:solidFill>
                  <a:schemeClr val="tx1"/>
                </a:solidFill>
              </a:rPr>
              <a:t>     - One-on-One Interview</a:t>
            </a:r>
          </a:p>
          <a:p>
            <a:pPr marL="0" indent="0">
              <a:buNone/>
            </a:pPr>
            <a:r>
              <a:rPr lang="en-US" dirty="0">
                <a:solidFill>
                  <a:schemeClr val="tx1"/>
                </a:solidFill>
              </a:rPr>
              <a:t>     - Role Play Exercise</a:t>
            </a:r>
          </a:p>
          <a:p>
            <a:r>
              <a:rPr lang="en-US" dirty="0">
                <a:solidFill>
                  <a:schemeClr val="tx1"/>
                </a:solidFill>
              </a:rPr>
              <a:t>Techniques of Questioning</a:t>
            </a:r>
          </a:p>
          <a:p>
            <a:r>
              <a:rPr lang="en-US" dirty="0">
                <a:solidFill>
                  <a:schemeClr val="tx1"/>
                </a:solidFill>
              </a:rPr>
              <a:t>Comparison of Face to Face Interview and Online Interview</a:t>
            </a:r>
          </a:p>
          <a:p>
            <a:r>
              <a:rPr lang="en-US" dirty="0">
                <a:solidFill>
                  <a:schemeClr val="tx1"/>
                </a:solidFill>
              </a:rPr>
              <a:t>Conclusion</a:t>
            </a:r>
          </a:p>
          <a:p>
            <a:r>
              <a:rPr lang="en-US" dirty="0">
                <a:solidFill>
                  <a:schemeClr val="tx1"/>
                </a:solidFill>
              </a:rPr>
              <a:t>Reference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1354" y="247018"/>
            <a:ext cx="1181100" cy="50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28540" y="746296"/>
            <a:ext cx="6224588" cy="769441"/>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4400" b="1" cap="all" spc="0" dirty="0">
                <a:ln w="0"/>
                <a:effectLst>
                  <a:reflection blurRad="12700" stA="50000" endPos="50000" dist="5000" dir="5400000" sy="-100000" rotWithShape="0"/>
                </a:effectLst>
              </a:rPr>
              <a:t>Table of contents</a:t>
            </a:r>
          </a:p>
        </p:txBody>
      </p:sp>
    </p:spTree>
    <p:extLst>
      <p:ext uri="{BB962C8B-B14F-4D97-AF65-F5344CB8AC3E}">
        <p14:creationId xmlns:p14="http://schemas.microsoft.com/office/powerpoint/2010/main" val="3767932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28800"/>
            <a:ext cx="3898776" cy="4497363"/>
          </a:xfrm>
        </p:spPr>
        <p:txBody>
          <a:bodyPr>
            <a:normAutofit/>
          </a:bodyPr>
          <a:lstStyle/>
          <a:p>
            <a:pPr marL="0" indent="0" algn="just">
              <a:buNone/>
            </a:pPr>
            <a:r>
              <a:rPr lang="en-GB" dirty="0">
                <a:solidFill>
                  <a:schemeClr val="tx1"/>
                </a:solidFill>
              </a:rPr>
              <a:t>Marks and Spencer (M&amp;S) of British origin is a multinational retailer based in London. </a:t>
            </a:r>
          </a:p>
          <a:p>
            <a:pPr marL="0" indent="0" algn="just">
              <a:buNone/>
            </a:pPr>
            <a:r>
              <a:rPr lang="en-GB" dirty="0">
                <a:solidFill>
                  <a:schemeClr val="tx1"/>
                </a:solidFill>
              </a:rPr>
              <a:t>The business specialises in the sale of apparels, home products, food products and beauty products (Marksandspencer.com, 2025). </a:t>
            </a:r>
          </a:p>
          <a:p>
            <a:pPr marL="0" indent="0" algn="just">
              <a:buNone/>
            </a:pPr>
            <a:r>
              <a:rPr lang="en-GB" dirty="0">
                <a:solidFill>
                  <a:schemeClr val="tx1"/>
                </a:solidFill>
              </a:rPr>
              <a:t>M&amp;S is listed with the London Stock Exchange and a part of the FTSE 100 Index.</a:t>
            </a:r>
            <a:endParaRPr lang="en-IN" dirty="0">
              <a:solidFill>
                <a:schemeClr val="tx1"/>
              </a:solidFill>
            </a:endParaRPr>
          </a:p>
          <a:p>
            <a:pPr marL="0" indent="0">
              <a:buNone/>
            </a:pPr>
            <a:endParaRPr lang="en-IN" dirty="0">
              <a:solidFill>
                <a:schemeClr val="tx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8701" y="210531"/>
            <a:ext cx="1181100" cy="50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484475" y="702381"/>
            <a:ext cx="6399893" cy="52322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2800" b="1" cap="all" spc="0" dirty="0">
                <a:ln w="0"/>
                <a:effectLst>
                  <a:reflection blurRad="12700" stA="50000" endPos="50000" dist="5000" dir="5400000" sy="-100000" rotWithShape="0"/>
                </a:effectLst>
              </a:rPr>
              <a:t>Introduction to marks and spencer</a:t>
            </a:r>
          </a:p>
        </p:txBody>
      </p:sp>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984" y="1628800"/>
            <a:ext cx="4143610" cy="2016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7984" y="3717032"/>
            <a:ext cx="4124932"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4570493" y="5301208"/>
            <a:ext cx="3904425" cy="338554"/>
          </a:xfrm>
          <a:prstGeom prst="rect">
            <a:avLst/>
          </a:prstGeom>
          <a:noFill/>
        </p:spPr>
        <p:txBody>
          <a:bodyPr wrap="square" rtlCol="0">
            <a:spAutoFit/>
          </a:bodyPr>
          <a:lstStyle/>
          <a:p>
            <a:r>
              <a:rPr lang="en-US" sz="1600" dirty="0"/>
              <a:t>[Source: </a:t>
            </a:r>
            <a:r>
              <a:rPr lang="en-GB" sz="1600" dirty="0"/>
              <a:t>Marksandspencer.com, 2025</a:t>
            </a:r>
            <a:r>
              <a:rPr lang="en-US" sz="1600" dirty="0"/>
              <a:t>]</a:t>
            </a:r>
            <a:endParaRPr lang="en-IN" sz="1600" dirty="0"/>
          </a:p>
        </p:txBody>
      </p:sp>
    </p:spTree>
    <p:extLst>
      <p:ext uri="{BB962C8B-B14F-4D97-AF65-F5344CB8AC3E}">
        <p14:creationId xmlns:p14="http://schemas.microsoft.com/office/powerpoint/2010/main" val="1113719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222775"/>
            <a:ext cx="8575476" cy="3790401"/>
          </a:xfrm>
        </p:spPr>
        <p:style>
          <a:lnRef idx="2">
            <a:schemeClr val="accent2"/>
          </a:lnRef>
          <a:fillRef idx="1">
            <a:schemeClr val="lt1"/>
          </a:fillRef>
          <a:effectRef idx="0">
            <a:schemeClr val="accent2"/>
          </a:effectRef>
          <a:fontRef idx="minor">
            <a:schemeClr val="dk1"/>
          </a:fontRef>
        </p:style>
        <p:txBody>
          <a:bodyPr>
            <a:normAutofit fontScale="62500" lnSpcReduction="20000"/>
          </a:bodyPr>
          <a:lstStyle/>
          <a:p>
            <a:pPr marL="0" indent="0" algn="just">
              <a:lnSpc>
                <a:spcPct val="120000"/>
              </a:lnSpc>
              <a:buNone/>
            </a:pPr>
            <a:r>
              <a:rPr lang="en-GB" sz="1600" dirty="0">
                <a:solidFill>
                  <a:schemeClr val="tx1"/>
                </a:solidFill>
              </a:rPr>
              <a:t>At M&amp;S, Job analysis is focused on definition of the roles, ensuring the job requirements and the skills are matched and alignment with the strategic goals of the company (Sylas, 2025). The process includes the following:</a:t>
            </a:r>
            <a:endParaRPr lang="en-IN" sz="1600" dirty="0">
              <a:solidFill>
                <a:schemeClr val="tx1"/>
              </a:solidFill>
            </a:endParaRPr>
          </a:p>
          <a:p>
            <a:pPr lvl="0" algn="just">
              <a:lnSpc>
                <a:spcPct val="120000"/>
              </a:lnSpc>
            </a:pPr>
            <a:r>
              <a:rPr lang="en-GB" sz="1600" dirty="0">
                <a:solidFill>
                  <a:schemeClr val="tx1"/>
                </a:solidFill>
              </a:rPr>
              <a:t>On-job training</a:t>
            </a:r>
            <a:endParaRPr lang="en-IN" sz="1600" dirty="0">
              <a:solidFill>
                <a:schemeClr val="tx1"/>
              </a:solidFill>
            </a:endParaRPr>
          </a:p>
          <a:p>
            <a:pPr lvl="0" algn="just">
              <a:lnSpc>
                <a:spcPct val="120000"/>
              </a:lnSpc>
            </a:pPr>
            <a:r>
              <a:rPr lang="en-GB" sz="1600" dirty="0">
                <a:solidFill>
                  <a:schemeClr val="tx1"/>
                </a:solidFill>
              </a:rPr>
              <a:t>Performance management</a:t>
            </a:r>
            <a:endParaRPr lang="en-IN" sz="1600" dirty="0">
              <a:solidFill>
                <a:schemeClr val="tx1"/>
              </a:solidFill>
            </a:endParaRPr>
          </a:p>
          <a:p>
            <a:pPr lvl="0" algn="just">
              <a:lnSpc>
                <a:spcPct val="120000"/>
              </a:lnSpc>
            </a:pPr>
            <a:r>
              <a:rPr lang="en-GB" sz="1600" dirty="0">
                <a:solidFill>
                  <a:schemeClr val="tx1"/>
                </a:solidFill>
              </a:rPr>
              <a:t>Development of soft skills and hard skills</a:t>
            </a:r>
          </a:p>
          <a:p>
            <a:pPr marL="0" indent="0" algn="just">
              <a:lnSpc>
                <a:spcPct val="120000"/>
              </a:lnSpc>
              <a:buNone/>
            </a:pPr>
            <a:r>
              <a:rPr lang="en-GB" sz="1600" dirty="0">
                <a:solidFill>
                  <a:schemeClr val="tx1"/>
                </a:solidFill>
              </a:rPr>
              <a:t>The approach to job analysis at M&amp;S is reflected in the recruitment with emphasis being put on finding the right candidate who have the relevant strengths and are willing to be flexible.</a:t>
            </a:r>
            <a:endParaRPr lang="en-IN" sz="1600" dirty="0">
              <a:solidFill>
                <a:schemeClr val="tx1"/>
              </a:solidFill>
            </a:endParaRPr>
          </a:p>
          <a:p>
            <a:pPr marL="0" indent="0" algn="just">
              <a:lnSpc>
                <a:spcPct val="120000"/>
              </a:lnSpc>
              <a:buNone/>
            </a:pPr>
            <a:r>
              <a:rPr lang="en-GB" sz="1600" dirty="0">
                <a:solidFill>
                  <a:schemeClr val="tx1"/>
                </a:solidFill>
              </a:rPr>
              <a:t>The key aspects within job analysis at M&amp;S include the following:</a:t>
            </a:r>
            <a:endParaRPr lang="en-IN" sz="1600" dirty="0">
              <a:solidFill>
                <a:schemeClr val="tx1"/>
              </a:solidFill>
            </a:endParaRPr>
          </a:p>
          <a:p>
            <a:pPr lvl="0" algn="just">
              <a:lnSpc>
                <a:spcPct val="120000"/>
              </a:lnSpc>
            </a:pPr>
            <a:r>
              <a:rPr lang="en-GB" sz="1600" dirty="0">
                <a:solidFill>
                  <a:schemeClr val="tx1"/>
                </a:solidFill>
              </a:rPr>
              <a:t>Definition of the responsibilities and roles</a:t>
            </a:r>
            <a:endParaRPr lang="en-IN" sz="1600" dirty="0">
              <a:solidFill>
                <a:schemeClr val="tx1"/>
              </a:solidFill>
            </a:endParaRPr>
          </a:p>
          <a:p>
            <a:pPr lvl="0" algn="just">
              <a:lnSpc>
                <a:spcPct val="120000"/>
              </a:lnSpc>
            </a:pPr>
            <a:r>
              <a:rPr lang="en-GB" sz="1600" dirty="0">
                <a:solidFill>
                  <a:schemeClr val="tx1"/>
                </a:solidFill>
              </a:rPr>
              <a:t>Identification of the skills required</a:t>
            </a:r>
            <a:endParaRPr lang="en-IN" sz="1600" dirty="0">
              <a:solidFill>
                <a:schemeClr val="tx1"/>
              </a:solidFill>
            </a:endParaRPr>
          </a:p>
          <a:p>
            <a:pPr lvl="0" algn="just">
              <a:lnSpc>
                <a:spcPct val="120000"/>
              </a:lnSpc>
            </a:pPr>
            <a:r>
              <a:rPr lang="en-GB" sz="1600" dirty="0">
                <a:solidFill>
                  <a:schemeClr val="tx1"/>
                </a:solidFill>
              </a:rPr>
              <a:t>Information pertaining to training and recruitment</a:t>
            </a:r>
            <a:endParaRPr lang="en-IN" sz="1600" dirty="0">
              <a:solidFill>
                <a:schemeClr val="tx1"/>
              </a:solidFill>
            </a:endParaRPr>
          </a:p>
          <a:p>
            <a:pPr lvl="0" algn="just">
              <a:lnSpc>
                <a:spcPct val="120000"/>
              </a:lnSpc>
            </a:pPr>
            <a:r>
              <a:rPr lang="en-GB" sz="1600" dirty="0">
                <a:solidFill>
                  <a:schemeClr val="tx1"/>
                </a:solidFill>
              </a:rPr>
              <a:t>Ensuring adaptability and flexibility</a:t>
            </a:r>
            <a:endParaRPr lang="en-IN" sz="1600" dirty="0">
              <a:solidFill>
                <a:schemeClr val="tx1"/>
              </a:solidFill>
            </a:endParaRPr>
          </a:p>
          <a:p>
            <a:pPr lvl="0" algn="just">
              <a:lnSpc>
                <a:spcPct val="120000"/>
              </a:lnSpc>
            </a:pPr>
            <a:r>
              <a:rPr lang="en-GB" sz="1600" dirty="0">
                <a:solidFill>
                  <a:schemeClr val="tx1"/>
                </a:solidFill>
              </a:rPr>
              <a:t>Linking to the goals of the business</a:t>
            </a:r>
            <a:endParaRPr lang="en-IN" sz="1600" dirty="0">
              <a:solidFill>
                <a:schemeClr val="tx1"/>
              </a:solidFill>
            </a:endParaRPr>
          </a:p>
          <a:p>
            <a:pPr lvl="0" algn="just">
              <a:lnSpc>
                <a:spcPct val="120000"/>
              </a:lnSpc>
            </a:pPr>
            <a:r>
              <a:rPr lang="en-GB" sz="1600" dirty="0">
                <a:solidFill>
                  <a:schemeClr val="tx1"/>
                </a:solidFill>
              </a:rPr>
              <a:t>Informing of the organisational structure </a:t>
            </a:r>
            <a:endParaRPr lang="en-IN" sz="1600" dirty="0">
              <a:solidFill>
                <a:schemeClr val="tx1"/>
              </a:solidFill>
            </a:endParaRPr>
          </a:p>
          <a:p>
            <a:pPr marL="0" indent="0">
              <a:lnSpc>
                <a:spcPct val="120000"/>
              </a:lnSpc>
              <a:buNone/>
            </a:pPr>
            <a:endParaRPr lang="en-IN" sz="1100" dirty="0">
              <a:solidFill>
                <a:schemeClr val="tx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352" y="207893"/>
            <a:ext cx="1181100" cy="50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95536" y="268668"/>
            <a:ext cx="6934078" cy="584775"/>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3200" b="1" cap="all" spc="0" dirty="0">
                <a:ln w="0"/>
                <a:effectLst>
                  <a:reflection blurRad="12700" stA="50000" endPos="50000" dist="5000" dir="5400000" sy="-100000" rotWithShape="0"/>
                </a:effectLst>
              </a:rPr>
              <a:t>Recruitment process at M&amp;S</a:t>
            </a:r>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7004" y="5013176"/>
            <a:ext cx="8509992" cy="163693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006404" y="853443"/>
            <a:ext cx="3065707" cy="369332"/>
          </a:xfrm>
          <a:prstGeom prst="rect">
            <a:avLst/>
          </a:prstGeom>
          <a:noFill/>
        </p:spPr>
        <p:txBody>
          <a:bodyPr wrap="square" lIns="91440" tIns="45720" rIns="91440" bIns="45720">
            <a:spAutoFit/>
          </a:bodyPr>
          <a:lstStyle/>
          <a:p>
            <a:pPr algn="ctr"/>
            <a:r>
              <a:rPr lang="en-US"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Job Analysis</a:t>
            </a:r>
          </a:p>
        </p:txBody>
      </p:sp>
    </p:spTree>
    <p:extLst>
      <p:ext uri="{BB962C8B-B14F-4D97-AF65-F5344CB8AC3E}">
        <p14:creationId xmlns:p14="http://schemas.microsoft.com/office/powerpoint/2010/main" val="634279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196752"/>
            <a:ext cx="7776864" cy="3168353"/>
          </a:xfrm>
        </p:spPr>
        <p:txBody>
          <a:bodyPr>
            <a:normAutofit/>
          </a:bodyPr>
          <a:lstStyle/>
          <a:p>
            <a:pPr marL="0" indent="0" algn="just">
              <a:buNone/>
            </a:pPr>
            <a:r>
              <a:rPr lang="en-GB" dirty="0">
                <a:solidFill>
                  <a:schemeClr val="tx1"/>
                </a:solidFill>
              </a:rPr>
              <a:t>At M&amp;S, the job description varies from role to role. However, the common responsibility includes provision of excellence in customer service, acting as being the brand ambassador and ensuring here is efficiency within operations (Jobs.marksandspencer.com, 2025).</a:t>
            </a:r>
            <a:endParaRPr lang="en-IN" dirty="0">
              <a:solidFill>
                <a:schemeClr val="tx1"/>
              </a:solidFill>
            </a:endParaRPr>
          </a:p>
          <a:p>
            <a:pPr lvl="0" algn="just"/>
            <a:r>
              <a:rPr lang="en-GB" dirty="0">
                <a:solidFill>
                  <a:schemeClr val="tx1"/>
                </a:solidFill>
              </a:rPr>
              <a:t>The customer facing position includes tasks such as assisting the shopper and recommending the product</a:t>
            </a:r>
            <a:endParaRPr lang="en-IN" dirty="0">
              <a:solidFill>
                <a:schemeClr val="tx1"/>
              </a:solidFill>
            </a:endParaRPr>
          </a:p>
          <a:p>
            <a:pPr lvl="0" algn="just"/>
            <a:r>
              <a:rPr lang="en-GB" dirty="0">
                <a:solidFill>
                  <a:schemeClr val="tx1"/>
                </a:solidFill>
              </a:rPr>
              <a:t>The corporate role includes strategic operations such as managing of renewals and processing of order to cash.</a:t>
            </a:r>
            <a:endParaRPr lang="en-IN" dirty="0">
              <a:solidFill>
                <a:schemeClr val="tx1"/>
              </a:solidFill>
            </a:endParaRPr>
          </a:p>
          <a:p>
            <a:pPr marL="0" indent="0" algn="just">
              <a:buNone/>
            </a:pPr>
            <a:endParaRPr lang="en-IN" dirty="0">
              <a:solidFill>
                <a:schemeClr val="tx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352" y="245717"/>
            <a:ext cx="1181100" cy="50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764" y="4365106"/>
            <a:ext cx="8820472" cy="224717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2627784" y="371427"/>
            <a:ext cx="4032448" cy="461665"/>
          </a:xfrm>
          <a:prstGeom prst="rect">
            <a:avLst/>
          </a:prstGeom>
          <a:noFill/>
        </p:spPr>
        <p:txBody>
          <a:bodyPr wrap="square" lIns="91440" tIns="45720" rIns="91440" bIns="45720">
            <a:spAutoFit/>
          </a:bodyPr>
          <a:lstStyle/>
          <a:p>
            <a:pPr algn="ctr"/>
            <a:r>
              <a:rPr lang="en-US" sz="24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Job description</a:t>
            </a:r>
          </a:p>
        </p:txBody>
      </p:sp>
    </p:spTree>
    <p:extLst>
      <p:ext uri="{BB962C8B-B14F-4D97-AF65-F5344CB8AC3E}">
        <p14:creationId xmlns:p14="http://schemas.microsoft.com/office/powerpoint/2010/main" val="3715570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1"/>
            <a:ext cx="8424936" cy="4391643"/>
          </a:xfrm>
        </p:spPr>
        <p:style>
          <a:lnRef idx="2">
            <a:schemeClr val="accent2"/>
          </a:lnRef>
          <a:fillRef idx="1">
            <a:schemeClr val="lt1"/>
          </a:fillRef>
          <a:effectRef idx="0">
            <a:schemeClr val="accent2"/>
          </a:effectRef>
          <a:fontRef idx="minor">
            <a:schemeClr val="dk1"/>
          </a:fontRef>
        </p:style>
        <p:txBody>
          <a:bodyPr>
            <a:normAutofit fontScale="70000" lnSpcReduction="20000"/>
          </a:bodyPr>
          <a:lstStyle/>
          <a:p>
            <a:pPr marL="0" indent="0" algn="just">
              <a:buNone/>
            </a:pPr>
            <a:r>
              <a:rPr lang="en-GB" dirty="0">
                <a:solidFill>
                  <a:schemeClr val="tx1"/>
                </a:solidFill>
              </a:rPr>
              <a:t>At M&amp;S, person specification includes the specific attributes, skills and also experiences that are customised according to the role with high emphasis on adaptability, customer service and also alignment with the values of M&amp;S pertaining to teamwork and inclusion (Corporate.marksandspencer.com, 2025). </a:t>
            </a:r>
            <a:endParaRPr lang="en-IN" dirty="0">
              <a:solidFill>
                <a:schemeClr val="tx1"/>
              </a:solidFill>
            </a:endParaRPr>
          </a:p>
          <a:p>
            <a:pPr marL="0" indent="0" algn="just">
              <a:buNone/>
            </a:pPr>
            <a:r>
              <a:rPr lang="en-GB" dirty="0">
                <a:solidFill>
                  <a:schemeClr val="tx1"/>
                </a:solidFill>
              </a:rPr>
              <a:t>Key elements of the person specification at M&amp;S include the following:</a:t>
            </a:r>
            <a:endParaRPr lang="en-IN" dirty="0">
              <a:solidFill>
                <a:schemeClr val="tx1"/>
              </a:solidFill>
            </a:endParaRPr>
          </a:p>
          <a:p>
            <a:pPr lvl="0" algn="just"/>
            <a:r>
              <a:rPr lang="en-GB" dirty="0">
                <a:solidFill>
                  <a:schemeClr val="tx1"/>
                </a:solidFill>
              </a:rPr>
              <a:t>Hard work and proactivity</a:t>
            </a:r>
            <a:endParaRPr lang="en-IN" dirty="0">
              <a:solidFill>
                <a:schemeClr val="tx1"/>
              </a:solidFill>
            </a:endParaRPr>
          </a:p>
          <a:p>
            <a:pPr lvl="0" algn="just"/>
            <a:r>
              <a:rPr lang="en-GB" dirty="0">
                <a:solidFill>
                  <a:schemeClr val="tx1"/>
                </a:solidFill>
              </a:rPr>
              <a:t>Customer focus</a:t>
            </a:r>
            <a:endParaRPr lang="en-IN" dirty="0">
              <a:solidFill>
                <a:schemeClr val="tx1"/>
              </a:solidFill>
            </a:endParaRPr>
          </a:p>
          <a:p>
            <a:pPr lvl="0" algn="just"/>
            <a:r>
              <a:rPr lang="en-GB" dirty="0">
                <a:solidFill>
                  <a:schemeClr val="tx1"/>
                </a:solidFill>
              </a:rPr>
              <a:t>Learning agility and adaptability</a:t>
            </a:r>
            <a:endParaRPr lang="en-IN" dirty="0">
              <a:solidFill>
                <a:schemeClr val="tx1"/>
              </a:solidFill>
            </a:endParaRPr>
          </a:p>
          <a:p>
            <a:pPr lvl="0" algn="just"/>
            <a:r>
              <a:rPr lang="en-GB" dirty="0">
                <a:solidFill>
                  <a:schemeClr val="tx1"/>
                </a:solidFill>
              </a:rPr>
              <a:t>Teamwork</a:t>
            </a:r>
            <a:endParaRPr lang="en-IN" dirty="0">
              <a:solidFill>
                <a:schemeClr val="tx1"/>
              </a:solidFill>
            </a:endParaRPr>
          </a:p>
          <a:p>
            <a:pPr lvl="0" algn="just"/>
            <a:r>
              <a:rPr lang="en-GB" dirty="0">
                <a:solidFill>
                  <a:schemeClr val="tx1"/>
                </a:solidFill>
              </a:rPr>
              <a:t>M&amp;S values</a:t>
            </a:r>
            <a:endParaRPr lang="en-IN" dirty="0">
              <a:solidFill>
                <a:schemeClr val="tx1"/>
              </a:solidFill>
            </a:endParaRPr>
          </a:p>
          <a:p>
            <a:pPr lvl="0" algn="just"/>
            <a:r>
              <a:rPr lang="en-GB" dirty="0">
                <a:solidFill>
                  <a:schemeClr val="tx1"/>
                </a:solidFill>
              </a:rPr>
              <a:t>Skills and experience</a:t>
            </a:r>
            <a:endParaRPr lang="en-IN" dirty="0">
              <a:solidFill>
                <a:schemeClr val="tx1"/>
              </a:solidFill>
            </a:endParaRPr>
          </a:p>
          <a:p>
            <a:pPr lvl="0" algn="just"/>
            <a:r>
              <a:rPr lang="en-GB" dirty="0">
                <a:solidFill>
                  <a:schemeClr val="tx1"/>
                </a:solidFill>
              </a:rPr>
              <a:t>Communication skills</a:t>
            </a:r>
          </a:p>
          <a:p>
            <a:pPr marL="0" indent="0" algn="just">
              <a:buNone/>
            </a:pPr>
            <a:r>
              <a:rPr lang="en-GB" dirty="0">
                <a:solidFill>
                  <a:schemeClr val="tx1"/>
                </a:solidFill>
              </a:rPr>
              <a:t>To meet the person specification, it is essential to consider the following:</a:t>
            </a:r>
            <a:endParaRPr lang="en-IN" dirty="0">
              <a:solidFill>
                <a:schemeClr val="tx1"/>
              </a:solidFill>
            </a:endParaRPr>
          </a:p>
          <a:p>
            <a:pPr lvl="0" algn="just"/>
            <a:r>
              <a:rPr lang="en-GB" dirty="0">
                <a:solidFill>
                  <a:schemeClr val="tx1"/>
                </a:solidFill>
              </a:rPr>
              <a:t>Customise the application</a:t>
            </a:r>
            <a:endParaRPr lang="en-IN" dirty="0">
              <a:solidFill>
                <a:schemeClr val="tx1"/>
              </a:solidFill>
            </a:endParaRPr>
          </a:p>
          <a:p>
            <a:pPr lvl="0" algn="just"/>
            <a:r>
              <a:rPr lang="en-GB" dirty="0">
                <a:solidFill>
                  <a:schemeClr val="tx1"/>
                </a:solidFill>
              </a:rPr>
              <a:t>Prepare by using examples such as the Situation – Task – Action – Result Method</a:t>
            </a:r>
            <a:endParaRPr lang="en-IN" dirty="0">
              <a:solidFill>
                <a:schemeClr val="tx1"/>
              </a:solidFill>
            </a:endParaRPr>
          </a:p>
          <a:p>
            <a:pPr lvl="0" algn="just"/>
            <a:r>
              <a:rPr lang="en-GB" dirty="0">
                <a:solidFill>
                  <a:schemeClr val="tx1"/>
                </a:solidFill>
              </a:rPr>
              <a:t>Research on M&amp;S</a:t>
            </a:r>
            <a:endParaRPr lang="en-IN" dirty="0">
              <a:solidFill>
                <a:schemeClr val="tx1"/>
              </a:solidFill>
            </a:endParaRPr>
          </a:p>
          <a:p>
            <a:pPr lvl="0" algn="just"/>
            <a:r>
              <a:rPr lang="en-GB" dirty="0">
                <a:solidFill>
                  <a:schemeClr val="tx1"/>
                </a:solidFill>
              </a:rPr>
              <a:t>Demonstration of genuine interest</a:t>
            </a:r>
            <a:endParaRPr lang="en-IN" dirty="0">
              <a:solidFill>
                <a:schemeClr val="tx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182454"/>
            <a:ext cx="1181100" cy="50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501298" y="144861"/>
            <a:ext cx="4191725" cy="584775"/>
          </a:xfrm>
          <a:prstGeom prst="rect">
            <a:avLst/>
          </a:prstGeom>
          <a:noFill/>
        </p:spPr>
        <p:txBody>
          <a:bodyPr wrap="none" lIns="91440" tIns="45720" rIns="91440" bIns="45720">
            <a:spAutoFit/>
          </a:bodyPr>
          <a:lstStyle/>
          <a:p>
            <a:pPr algn="ctr"/>
            <a:r>
              <a:rPr lang="en-US" sz="32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Person specification</a:t>
            </a:r>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2644" y="5228355"/>
            <a:ext cx="8801844" cy="148478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1718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5057" y="1784142"/>
            <a:ext cx="4176464" cy="4525963"/>
          </a:xfrm>
        </p:spPr>
        <p:style>
          <a:lnRef idx="2">
            <a:schemeClr val="accent2"/>
          </a:lnRef>
          <a:fillRef idx="1">
            <a:schemeClr val="lt1"/>
          </a:fillRef>
          <a:effectRef idx="0">
            <a:schemeClr val="accent2"/>
          </a:effectRef>
          <a:fontRef idx="minor">
            <a:schemeClr val="dk1"/>
          </a:fontRef>
        </p:style>
        <p:txBody>
          <a:bodyPr>
            <a:normAutofit fontScale="85000" lnSpcReduction="10000"/>
          </a:bodyPr>
          <a:lstStyle/>
          <a:p>
            <a:pPr marL="0" indent="0" algn="just">
              <a:buNone/>
            </a:pPr>
            <a:r>
              <a:rPr lang="en-GB" dirty="0">
                <a:solidFill>
                  <a:schemeClr val="tx1"/>
                </a:solidFill>
              </a:rPr>
              <a:t>An online assessment ideally includes the following:</a:t>
            </a:r>
          </a:p>
          <a:p>
            <a:pPr marL="0" indent="0" algn="just">
              <a:buNone/>
            </a:pPr>
            <a:endParaRPr lang="en-IN" dirty="0">
              <a:solidFill>
                <a:schemeClr val="tx1"/>
              </a:solidFill>
            </a:endParaRPr>
          </a:p>
          <a:p>
            <a:pPr lvl="0" algn="just"/>
            <a:r>
              <a:rPr lang="en-GB" dirty="0">
                <a:solidFill>
                  <a:schemeClr val="tx1"/>
                </a:solidFill>
              </a:rPr>
              <a:t>Test of situational judgement – Presentation of hypothetical scenarios and judging the response received</a:t>
            </a:r>
            <a:endParaRPr lang="en-IN" dirty="0">
              <a:solidFill>
                <a:schemeClr val="tx1"/>
              </a:solidFill>
            </a:endParaRPr>
          </a:p>
          <a:p>
            <a:pPr lvl="0" algn="just"/>
            <a:r>
              <a:rPr lang="en-GB" dirty="0">
                <a:solidFill>
                  <a:schemeClr val="tx1"/>
                </a:solidFill>
              </a:rPr>
              <a:t>Aptitude test – To assess abilities related to verbal or numerical reasoning</a:t>
            </a:r>
            <a:endParaRPr lang="en-IN" dirty="0">
              <a:solidFill>
                <a:schemeClr val="tx1"/>
              </a:solidFill>
            </a:endParaRPr>
          </a:p>
          <a:p>
            <a:pPr lvl="0" algn="just"/>
            <a:r>
              <a:rPr lang="en-GB" dirty="0">
                <a:solidFill>
                  <a:schemeClr val="tx1"/>
                </a:solidFill>
              </a:rPr>
              <a:t>Gamified assessment – Usage of the format of messaging app for presenting situations that are work related (Brauer and Sendatzki, 2024)</a:t>
            </a:r>
            <a:endParaRPr lang="en-IN" dirty="0">
              <a:solidFill>
                <a:schemeClr val="tx1"/>
              </a:solidFill>
            </a:endParaRPr>
          </a:p>
          <a:p>
            <a:pPr lvl="0" algn="just"/>
            <a:r>
              <a:rPr lang="en-GB" dirty="0">
                <a:solidFill>
                  <a:schemeClr val="tx1"/>
                </a:solidFill>
              </a:rPr>
              <a:t>Behavioural questionnaire that is work related – For evaluation of the personality and also the style of work</a:t>
            </a:r>
            <a:endParaRPr lang="en-IN" dirty="0">
              <a:solidFill>
                <a:schemeClr val="tx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2149" y="216846"/>
            <a:ext cx="1181100" cy="50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51520" y="199380"/>
            <a:ext cx="7632848" cy="830997"/>
          </a:xfrm>
          <a:prstGeom prst="rect">
            <a:avLst/>
          </a:prstGeom>
          <a:noFill/>
        </p:spPr>
        <p:txBody>
          <a:bodyPr wrap="squar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2400" b="1" cap="all" spc="0" dirty="0">
                <a:ln w="0"/>
                <a:effectLst>
                  <a:reflection blurRad="12700" stA="50000" endPos="50000" dist="5000" dir="5400000" sy="-100000" rotWithShape="0"/>
                </a:effectLst>
              </a:rPr>
              <a:t>3 types of interviews for team members at M&amp;S</a:t>
            </a:r>
          </a:p>
        </p:txBody>
      </p:sp>
      <p:sp>
        <p:nvSpPr>
          <p:cNvPr id="5" name="Rectangle 4"/>
          <p:cNvSpPr/>
          <p:nvPr/>
        </p:nvSpPr>
        <p:spPr>
          <a:xfrm>
            <a:off x="1403648" y="1207204"/>
            <a:ext cx="2986843" cy="400110"/>
          </a:xfrm>
          <a:prstGeom prst="rect">
            <a:avLst/>
          </a:prstGeom>
          <a:noFill/>
        </p:spPr>
        <p:txBody>
          <a:bodyPr wrap="none" lIns="91440" tIns="45720" rIns="91440" bIns="45720">
            <a:spAutoFit/>
          </a:bodyPr>
          <a:lstStyle/>
          <a:p>
            <a:pPr algn="ctr"/>
            <a:r>
              <a:rPr lang="en-US" sz="20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Online assessment</a:t>
            </a: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952117"/>
            <a:ext cx="3844925" cy="5733256"/>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17253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052736"/>
            <a:ext cx="4117121" cy="5688632"/>
          </a:xfrm>
        </p:spPr>
        <p:txBody>
          <a:bodyPr>
            <a:normAutofit fontScale="70000" lnSpcReduction="20000"/>
          </a:bodyPr>
          <a:lstStyle/>
          <a:p>
            <a:pPr marL="0" indent="0" algn="just">
              <a:buNone/>
            </a:pPr>
            <a:r>
              <a:rPr lang="en-GB" dirty="0">
                <a:solidFill>
                  <a:schemeClr val="tx1"/>
                </a:solidFill>
              </a:rPr>
              <a:t>Such interviews are used for getting to know the candidate better and also discuss on their experiences. The interview can either be virtual or in person based on the preference of both the interviewer and interviewee.</a:t>
            </a:r>
            <a:endParaRPr lang="en-IN" dirty="0">
              <a:solidFill>
                <a:schemeClr val="tx1"/>
              </a:solidFill>
            </a:endParaRPr>
          </a:p>
          <a:p>
            <a:pPr lvl="0" algn="just"/>
            <a:r>
              <a:rPr lang="en-GB" dirty="0">
                <a:solidFill>
                  <a:schemeClr val="tx1"/>
                </a:solidFill>
              </a:rPr>
              <a:t>Behavioural questions ask the candidate about the experiences held in the past such as coping with a customer who is not satisfied or working when the resources are limited. This helps in understand the approach of the candidate when the situation is not ideal (Biginterview.com, 2024). For example, when you were working with company A, how did you handle customer complaints? Or as a front-line executive with company B, what was your approach to unreasonable return requests for products?</a:t>
            </a:r>
            <a:endParaRPr lang="en-IN" dirty="0">
              <a:solidFill>
                <a:schemeClr val="tx1"/>
              </a:solidFill>
            </a:endParaRPr>
          </a:p>
          <a:p>
            <a:pPr lvl="0" algn="just"/>
            <a:r>
              <a:rPr lang="en-GB" dirty="0">
                <a:solidFill>
                  <a:schemeClr val="tx1"/>
                </a:solidFill>
              </a:rPr>
              <a:t>Situational questions include hypothetical situations that seek the approach of the candidate (Metcalfe and Dev, 2018). For example, if you are working in the capacity of a store manager at M&amp;S and see a customer is misbehaving with your staff, how will you handle the situation/? Or as the front -line executive at M&amp;S, you are unable to find the right size for a dress the customer wants, how will you make sure the demand of the customer is met?</a:t>
            </a:r>
            <a:endParaRPr lang="en-IN" dirty="0">
              <a:solidFill>
                <a:schemeClr val="tx1"/>
              </a:solidFill>
            </a:endParaRPr>
          </a:p>
          <a:p>
            <a:pPr lvl="0" algn="just"/>
            <a:r>
              <a:rPr lang="en-GB" dirty="0">
                <a:solidFill>
                  <a:schemeClr val="tx1"/>
                </a:solidFill>
              </a:rPr>
              <a:t>Technical questions are specific to the role and include model related questions (Indeed.com, 2025). For example, right in the middle of a busy business day, if the system crashes, what are the steps you will follow? Or if the inventory data is malfunctioning during business hours, how will you rectify the error at the earliest?</a:t>
            </a:r>
            <a:endParaRPr lang="en-IN" dirty="0">
              <a:solidFill>
                <a:schemeClr val="tx1"/>
              </a:solidFill>
            </a:endParaRPr>
          </a:p>
          <a:p>
            <a:pPr marL="0" indent="0">
              <a:buNone/>
            </a:pPr>
            <a:endParaRPr lang="en-IN" dirty="0">
              <a:solidFill>
                <a:schemeClr val="tx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9901" y="206179"/>
            <a:ext cx="1181100" cy="50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187564" y="184527"/>
            <a:ext cx="4506170" cy="584775"/>
          </a:xfrm>
          <a:prstGeom prst="rect">
            <a:avLst/>
          </a:prstGeom>
          <a:noFill/>
        </p:spPr>
        <p:txBody>
          <a:bodyPr wrap="none" lIns="91440" tIns="45720" rIns="91440" bIns="45720">
            <a:spAutoFit/>
          </a:bodyPr>
          <a:lstStyle/>
          <a:p>
            <a:pPr algn="ctr"/>
            <a:r>
              <a:rPr lang="en-US" sz="32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One-on-one interview</a:t>
            </a:r>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4329" y="1031469"/>
            <a:ext cx="4326154" cy="568863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64838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4474840" cy="4525963"/>
          </a:xfrm>
        </p:spPr>
        <p:txBody>
          <a:bodyPr>
            <a:normAutofit/>
          </a:bodyPr>
          <a:lstStyle/>
          <a:p>
            <a:pPr marL="342900" indent="-342900" algn="just"/>
            <a:r>
              <a:rPr lang="en-GB" dirty="0">
                <a:solidFill>
                  <a:schemeClr val="tx1"/>
                </a:solidFill>
              </a:rPr>
              <a:t>The role play exercise includes a practical approach where the scenario which is relevant to the job is acted out. </a:t>
            </a:r>
          </a:p>
          <a:p>
            <a:pPr marL="342900" indent="-342900" algn="just"/>
            <a:r>
              <a:rPr lang="en-GB" dirty="0">
                <a:solidFill>
                  <a:schemeClr val="tx1"/>
                </a:solidFill>
              </a:rPr>
              <a:t>The candidate is given a situation in specific along with some time to prepare for it; this is followed by the role play (Shaw, Miller and McPherson, 2018). </a:t>
            </a:r>
          </a:p>
          <a:p>
            <a:pPr marL="342900" indent="-342900" algn="just"/>
            <a:r>
              <a:rPr lang="en-GB" dirty="0">
                <a:solidFill>
                  <a:schemeClr val="tx1"/>
                </a:solidFill>
              </a:rPr>
              <a:t>Such interviews enable the recruiter to see how the candidate is able to handle the situations in real life at their work such as mitigating problems or handling customer complaint.</a:t>
            </a:r>
            <a:endParaRPr lang="en-IN" dirty="0">
              <a:solidFill>
                <a:schemeClr val="tx1"/>
              </a:solidFill>
            </a:endParaRPr>
          </a:p>
          <a:p>
            <a:pPr marL="0" indent="0">
              <a:buNone/>
            </a:pPr>
            <a:endParaRPr lang="en-IN" dirty="0">
              <a:solidFill>
                <a:schemeClr val="tx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7959" y="221092"/>
            <a:ext cx="1181100" cy="50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750251" y="410153"/>
            <a:ext cx="3643498" cy="584775"/>
          </a:xfrm>
          <a:prstGeom prst="rect">
            <a:avLst/>
          </a:prstGeom>
          <a:noFill/>
        </p:spPr>
        <p:txBody>
          <a:bodyPr wrap="none" lIns="91440" tIns="45720" rIns="91440" bIns="45720">
            <a:spAutoFit/>
          </a:bodyPr>
          <a:lstStyle/>
          <a:p>
            <a:pPr algn="ctr"/>
            <a:r>
              <a:rPr lang="en-US" sz="32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Role play exercise</a:t>
            </a:r>
            <a:endParaRPr lang="en-US" sz="32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0502" y="1454295"/>
            <a:ext cx="3428878" cy="525780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9455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484784"/>
            <a:ext cx="4680520" cy="5256584"/>
          </a:xfrm>
        </p:spPr>
        <p:txBody>
          <a:bodyPr>
            <a:normAutofit fontScale="70000" lnSpcReduction="20000"/>
          </a:bodyPr>
          <a:lstStyle/>
          <a:p>
            <a:pPr lvl="0" algn="just"/>
            <a:r>
              <a:rPr lang="en-GB" dirty="0">
                <a:solidFill>
                  <a:schemeClr val="tx1"/>
                </a:solidFill>
              </a:rPr>
              <a:t>Probing questions are open ended that encourage deeper thinking along with eliciting specific and detailed information. It is not restricted to the surface level and yes or no are not used for answering such questions (Lenzner, Hohne and Gavras, 2024). Underlying issues are often uncovered using probing with comprehensive understanding and obtaining prompt as well as critical thinking from the candidate</a:t>
            </a:r>
            <a:endParaRPr lang="en-IN" dirty="0">
              <a:solidFill>
                <a:schemeClr val="tx1"/>
              </a:solidFill>
            </a:endParaRPr>
          </a:p>
          <a:p>
            <a:pPr lvl="0" algn="just"/>
            <a:r>
              <a:rPr lang="en-GB" dirty="0">
                <a:solidFill>
                  <a:schemeClr val="tx1"/>
                </a:solidFill>
              </a:rPr>
              <a:t>Leading questions prompt or suggest specific answers which often include information that the questioner wants to be confirmed by the respondent. Such questions are framed for guiding the person who is being asked towards a specific type of response rather than eliciting response that is unbiased.</a:t>
            </a:r>
            <a:endParaRPr lang="en-IN" dirty="0">
              <a:solidFill>
                <a:schemeClr val="tx1"/>
              </a:solidFill>
            </a:endParaRPr>
          </a:p>
          <a:p>
            <a:pPr lvl="0" algn="just"/>
            <a:r>
              <a:rPr lang="en-GB" dirty="0">
                <a:solidFill>
                  <a:schemeClr val="tx1"/>
                </a:solidFill>
              </a:rPr>
              <a:t>Socratic questions include a number of probing and open-ended questions that are effective for stimulating deep reflection as well as critical thinking by challenging the assumptions and also exploration of the complex ideas (Kadric, Stempkowski and Havelka, 2024). The name is inspired by philosopher Socrates.</a:t>
            </a:r>
            <a:endParaRPr lang="en-IN" dirty="0">
              <a:solidFill>
                <a:schemeClr val="tx1"/>
              </a:solidFill>
            </a:endParaRPr>
          </a:p>
          <a:p>
            <a:pPr lvl="0" algn="just"/>
            <a:r>
              <a:rPr lang="en-GB" dirty="0">
                <a:solidFill>
                  <a:schemeClr val="tx1"/>
                </a:solidFill>
              </a:rPr>
              <a:t>Behavioural questions involve asking the candidate to provide with specific examples from the experiences of the past for demonstrating skills and also predicting the future performance.</a:t>
            </a:r>
            <a:endParaRPr lang="en-IN" dirty="0">
              <a:solidFill>
                <a:schemeClr val="tx1"/>
              </a:solidFill>
            </a:endParaRPr>
          </a:p>
          <a:p>
            <a:pPr lvl="0" algn="just"/>
            <a:r>
              <a:rPr lang="en-GB" dirty="0">
                <a:solidFill>
                  <a:schemeClr val="tx1"/>
                </a:solidFill>
              </a:rPr>
              <a:t>Competency based questions involve assessment of the ability of the person in applying skill and knowledge to the situation in the real world rather than simple recall of facts.</a:t>
            </a:r>
            <a:endParaRPr lang="en-IN" dirty="0">
              <a:solidFill>
                <a:schemeClr val="tx1"/>
              </a:solidFill>
            </a:endParaRPr>
          </a:p>
          <a:p>
            <a:endParaRPr lang="en-IN" dirty="0">
              <a:solidFill>
                <a:schemeClr val="tx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352" y="225873"/>
            <a:ext cx="1181100" cy="50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901764" y="659560"/>
            <a:ext cx="7340472" cy="646331"/>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3600" b="1" cap="all" spc="0" dirty="0">
                <a:ln w="0"/>
                <a:effectLst>
                  <a:reflection blurRad="12700" stA="50000" endPos="50000" dist="5000" dir="5400000" sy="-100000" rotWithShape="0"/>
                </a:effectLst>
              </a:rPr>
              <a:t>Techniques of questioning</a:t>
            </a:r>
          </a:p>
        </p:txBody>
      </p:sp>
      <p:pic>
        <p:nvPicPr>
          <p:cNvPr id="921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3468" y="1344227"/>
            <a:ext cx="3857765" cy="542450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1804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7535" y="188640"/>
            <a:ext cx="8968930" cy="40011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2000" b="1" cap="all" spc="0" dirty="0">
                <a:ln w="0"/>
                <a:effectLst>
                  <a:reflection blurRad="12700" stA="50000" endPos="50000" dist="5000" dir="5400000" sy="-100000" rotWithShape="0"/>
                </a:effectLst>
              </a:rPr>
              <a:t>Comparison of face-to-face interview and online interview</a:t>
            </a:r>
          </a:p>
        </p:txBody>
      </p:sp>
      <p:graphicFrame>
        <p:nvGraphicFramePr>
          <p:cNvPr id="2" name="Table 1"/>
          <p:cNvGraphicFramePr>
            <a:graphicFrameLocks noGrp="1"/>
          </p:cNvGraphicFramePr>
          <p:nvPr>
            <p:extLst>
              <p:ext uri="{D42A27DB-BD31-4B8C-83A1-F6EECF244321}">
                <p14:modId xmlns:p14="http://schemas.microsoft.com/office/powerpoint/2010/main" val="3654063796"/>
              </p:ext>
            </p:extLst>
          </p:nvPr>
        </p:nvGraphicFramePr>
        <p:xfrm>
          <a:off x="179512" y="692696"/>
          <a:ext cx="8784976" cy="5976664"/>
        </p:xfrm>
        <a:graphic>
          <a:graphicData uri="http://schemas.openxmlformats.org/drawingml/2006/table">
            <a:tbl>
              <a:tblPr firstRow="1" firstCol="1" bandRow="1">
                <a:tableStyleId>{85BE263C-DBD7-4A20-BB59-AAB30ACAA65A}</a:tableStyleId>
              </a:tblPr>
              <a:tblGrid>
                <a:gridCol w="1080120">
                  <a:extLst>
                    <a:ext uri="{9D8B030D-6E8A-4147-A177-3AD203B41FA5}">
                      <a16:colId xmlns:a16="http://schemas.microsoft.com/office/drawing/2014/main" val="20000"/>
                    </a:ext>
                  </a:extLst>
                </a:gridCol>
                <a:gridCol w="2808312">
                  <a:extLst>
                    <a:ext uri="{9D8B030D-6E8A-4147-A177-3AD203B41FA5}">
                      <a16:colId xmlns:a16="http://schemas.microsoft.com/office/drawing/2014/main" val="20001"/>
                    </a:ext>
                  </a:extLst>
                </a:gridCol>
                <a:gridCol w="2376264">
                  <a:extLst>
                    <a:ext uri="{9D8B030D-6E8A-4147-A177-3AD203B41FA5}">
                      <a16:colId xmlns:a16="http://schemas.microsoft.com/office/drawing/2014/main" val="20002"/>
                    </a:ext>
                  </a:extLst>
                </a:gridCol>
                <a:gridCol w="2520280">
                  <a:extLst>
                    <a:ext uri="{9D8B030D-6E8A-4147-A177-3AD203B41FA5}">
                      <a16:colId xmlns:a16="http://schemas.microsoft.com/office/drawing/2014/main" val="20003"/>
                    </a:ext>
                  </a:extLst>
                </a:gridCol>
              </a:tblGrid>
              <a:tr h="184727">
                <a:tc>
                  <a:txBody>
                    <a:bodyPr/>
                    <a:lstStyle/>
                    <a:p>
                      <a:pPr algn="just">
                        <a:lnSpc>
                          <a:spcPct val="100000"/>
                        </a:lnSpc>
                        <a:spcAft>
                          <a:spcPts val="0"/>
                        </a:spcAft>
                      </a:pPr>
                      <a:r>
                        <a:rPr lang="en-GB" sz="1200" dirty="0">
                          <a:effectLst/>
                        </a:rPr>
                        <a:t> </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spcAft>
                          <a:spcPts val="0"/>
                        </a:spcAft>
                      </a:pPr>
                      <a:r>
                        <a:rPr lang="en-GB" sz="1200" dirty="0">
                          <a:effectLst/>
                        </a:rPr>
                        <a:t>Project Manager</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spcAft>
                          <a:spcPts val="0"/>
                        </a:spcAft>
                      </a:pPr>
                      <a:r>
                        <a:rPr lang="en-GB" sz="1200" dirty="0">
                          <a:effectLst/>
                        </a:rPr>
                        <a:t>Financial Analyst</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00000"/>
                        </a:lnSpc>
                        <a:spcAft>
                          <a:spcPts val="0"/>
                        </a:spcAft>
                      </a:pPr>
                      <a:r>
                        <a:rPr lang="en-GB" sz="1200" dirty="0">
                          <a:effectLst/>
                        </a:rPr>
                        <a:t>Change Manager</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955632">
                <a:tc>
                  <a:txBody>
                    <a:bodyPr/>
                    <a:lstStyle/>
                    <a:p>
                      <a:pPr algn="just">
                        <a:lnSpc>
                          <a:spcPct val="100000"/>
                        </a:lnSpc>
                        <a:spcAft>
                          <a:spcPts val="0"/>
                        </a:spcAft>
                      </a:pPr>
                      <a:r>
                        <a:rPr lang="en-GB" sz="1200" dirty="0">
                          <a:effectLst/>
                        </a:rPr>
                        <a:t>Face to Face Interview</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Aft>
                          <a:spcPts val="0"/>
                        </a:spcAft>
                      </a:pPr>
                      <a:r>
                        <a:rPr lang="en-GB" sz="1200" dirty="0">
                          <a:effectLst/>
                        </a:rPr>
                        <a:t>Scope of better rapport while reading the cues that are non-verbal</a:t>
                      </a:r>
                      <a:endParaRPr lang="en-IN" sz="1100" dirty="0">
                        <a:effectLst/>
                      </a:endParaRPr>
                    </a:p>
                    <a:p>
                      <a:pPr algn="just">
                        <a:lnSpc>
                          <a:spcPct val="100000"/>
                        </a:lnSpc>
                        <a:spcAft>
                          <a:spcPts val="0"/>
                        </a:spcAft>
                      </a:pPr>
                      <a:r>
                        <a:rPr lang="en-GB" sz="1200" b="1" u="sng" dirty="0">
                          <a:effectLst/>
                        </a:rPr>
                        <a:t>Advantages:</a:t>
                      </a:r>
                      <a:endParaRPr lang="en-IN" sz="1100" b="1" dirty="0">
                        <a:effectLst/>
                      </a:endParaRPr>
                    </a:p>
                    <a:p>
                      <a:pPr algn="just">
                        <a:lnSpc>
                          <a:spcPct val="100000"/>
                        </a:lnSpc>
                        <a:spcAft>
                          <a:spcPts val="0"/>
                        </a:spcAft>
                      </a:pPr>
                      <a:r>
                        <a:rPr lang="en-GB" sz="1200" dirty="0">
                          <a:effectLst/>
                        </a:rPr>
                        <a:t>Natural rapport can be built with establishment of a deeper connection, there is scope of reading the body language nuances that are beneficial for assessment of team fit (Landau, 2025). A tangible sense is associated with the presence with immediate feedback loop present which cannot be replicated online.</a:t>
                      </a:r>
                      <a:endParaRPr lang="en-IN" sz="1100" dirty="0">
                        <a:effectLst/>
                      </a:endParaRPr>
                    </a:p>
                    <a:p>
                      <a:pPr algn="just">
                        <a:lnSpc>
                          <a:spcPct val="100000"/>
                        </a:lnSpc>
                        <a:spcAft>
                          <a:spcPts val="0"/>
                        </a:spcAft>
                      </a:pPr>
                      <a:r>
                        <a:rPr lang="en-GB" sz="1200" b="1" u="sng" dirty="0">
                          <a:effectLst/>
                        </a:rPr>
                        <a:t>Disadvantages:</a:t>
                      </a:r>
                      <a:endParaRPr lang="en-IN" sz="1100" b="1" dirty="0">
                        <a:effectLst/>
                      </a:endParaRPr>
                    </a:p>
                    <a:p>
                      <a:pPr algn="just">
                        <a:lnSpc>
                          <a:spcPct val="100000"/>
                        </a:lnSpc>
                        <a:spcAft>
                          <a:spcPts val="0"/>
                        </a:spcAft>
                      </a:pPr>
                      <a:r>
                        <a:rPr lang="en-GB" sz="1200" dirty="0">
                          <a:effectLst/>
                        </a:rPr>
                        <a:t>There is scope for bias along with increased pressure and logistical challenges.</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Aft>
                          <a:spcPts val="0"/>
                        </a:spcAft>
                      </a:pPr>
                      <a:r>
                        <a:rPr lang="en-GB" sz="1200" dirty="0">
                          <a:effectLst/>
                        </a:rPr>
                        <a:t>Scope of deeper evaluation of confidence and communication.</a:t>
                      </a:r>
                      <a:endParaRPr lang="en-IN" sz="1100" dirty="0">
                        <a:effectLst/>
                      </a:endParaRPr>
                    </a:p>
                    <a:p>
                      <a:pPr algn="just">
                        <a:lnSpc>
                          <a:spcPct val="100000"/>
                        </a:lnSpc>
                        <a:spcAft>
                          <a:spcPts val="0"/>
                        </a:spcAft>
                      </a:pPr>
                      <a:r>
                        <a:rPr lang="en-GB" sz="1200" b="1" u="sng" dirty="0">
                          <a:effectLst/>
                        </a:rPr>
                        <a:t>Advantages</a:t>
                      </a:r>
                      <a:r>
                        <a:rPr lang="en-GB" sz="1200" u="sng" dirty="0">
                          <a:effectLst/>
                        </a:rPr>
                        <a:t>:</a:t>
                      </a:r>
                      <a:endParaRPr lang="en-IN" sz="1100" dirty="0">
                        <a:effectLst/>
                      </a:endParaRPr>
                    </a:p>
                    <a:p>
                      <a:pPr algn="just">
                        <a:lnSpc>
                          <a:spcPct val="100000"/>
                        </a:lnSpc>
                        <a:spcAft>
                          <a:spcPts val="0"/>
                        </a:spcAft>
                      </a:pPr>
                      <a:r>
                        <a:rPr lang="en-GB" sz="1200" dirty="0">
                          <a:effectLst/>
                        </a:rPr>
                        <a:t>Better nonverbal cues, improved assessment of the communication ability, stronger building of rapport and the experience is more memorable on the whole.</a:t>
                      </a:r>
                      <a:endParaRPr lang="en-IN" sz="1100" dirty="0">
                        <a:effectLst/>
                      </a:endParaRPr>
                    </a:p>
                    <a:p>
                      <a:pPr algn="just">
                        <a:lnSpc>
                          <a:spcPct val="100000"/>
                        </a:lnSpc>
                        <a:spcAft>
                          <a:spcPts val="0"/>
                        </a:spcAft>
                      </a:pPr>
                      <a:r>
                        <a:rPr lang="en-GB" sz="1200" b="1" u="sng" dirty="0">
                          <a:effectLst/>
                        </a:rPr>
                        <a:t>Disadvantages:</a:t>
                      </a:r>
                      <a:endParaRPr lang="en-IN" sz="1100" b="1" dirty="0">
                        <a:effectLst/>
                      </a:endParaRPr>
                    </a:p>
                    <a:p>
                      <a:pPr algn="just">
                        <a:lnSpc>
                          <a:spcPct val="100000"/>
                        </a:lnSpc>
                        <a:spcAft>
                          <a:spcPts val="0"/>
                        </a:spcAft>
                      </a:pPr>
                      <a:r>
                        <a:rPr lang="en-GB" sz="1200" dirty="0">
                          <a:effectLst/>
                        </a:rPr>
                        <a:t>It is less efficient with logistical barriers.</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Aft>
                          <a:spcPts val="0"/>
                        </a:spcAft>
                      </a:pPr>
                      <a:r>
                        <a:rPr lang="en-GB" sz="1200" dirty="0">
                          <a:effectLst/>
                        </a:rPr>
                        <a:t>Suited for assessment of cultural fit, soft skills, rapport building ability as he role is focused on management of people who are undergoing transition.</a:t>
                      </a:r>
                      <a:endParaRPr lang="en-IN" sz="1100" dirty="0">
                        <a:effectLst/>
                      </a:endParaRPr>
                    </a:p>
                    <a:p>
                      <a:pPr algn="just">
                        <a:lnSpc>
                          <a:spcPct val="100000"/>
                        </a:lnSpc>
                        <a:spcAft>
                          <a:spcPts val="0"/>
                        </a:spcAft>
                      </a:pPr>
                      <a:r>
                        <a:rPr lang="en-GB" sz="1200" b="1" u="sng" dirty="0">
                          <a:effectLst/>
                        </a:rPr>
                        <a:t>Advantages:</a:t>
                      </a:r>
                      <a:endParaRPr lang="en-IN" sz="1100" b="1" dirty="0">
                        <a:effectLst/>
                      </a:endParaRPr>
                    </a:p>
                    <a:p>
                      <a:pPr algn="just">
                        <a:lnSpc>
                          <a:spcPct val="100000"/>
                        </a:lnSpc>
                        <a:spcAft>
                          <a:spcPts val="0"/>
                        </a:spcAft>
                      </a:pPr>
                      <a:r>
                        <a:rPr lang="en-GB" sz="1200" dirty="0">
                          <a:effectLst/>
                        </a:rPr>
                        <a:t>Gives scope to improved assessment of the inter personal skills, strong scope of rapport building, evaluation of cultural fit and lesser issues of technical nature.</a:t>
                      </a:r>
                      <a:endParaRPr lang="en-IN" sz="1100" dirty="0">
                        <a:effectLst/>
                      </a:endParaRPr>
                    </a:p>
                    <a:p>
                      <a:pPr algn="just">
                        <a:lnSpc>
                          <a:spcPct val="100000"/>
                        </a:lnSpc>
                        <a:spcAft>
                          <a:spcPts val="0"/>
                        </a:spcAft>
                      </a:pPr>
                      <a:r>
                        <a:rPr lang="en-GB" sz="1200" b="1" u="sng" dirty="0">
                          <a:effectLst/>
                        </a:rPr>
                        <a:t>Disadvantages:</a:t>
                      </a:r>
                      <a:endParaRPr lang="en-IN" sz="1100" b="1" dirty="0">
                        <a:effectLst/>
                      </a:endParaRPr>
                    </a:p>
                    <a:p>
                      <a:pPr algn="just">
                        <a:lnSpc>
                          <a:spcPct val="100000"/>
                        </a:lnSpc>
                        <a:spcAft>
                          <a:spcPts val="0"/>
                        </a:spcAft>
                      </a:pPr>
                      <a:r>
                        <a:rPr lang="en-GB" sz="1200" dirty="0">
                          <a:effectLst/>
                        </a:rPr>
                        <a:t>Potential for certain bias along with logistical challenges.</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836305">
                <a:tc>
                  <a:txBody>
                    <a:bodyPr/>
                    <a:lstStyle/>
                    <a:p>
                      <a:pPr algn="just">
                        <a:lnSpc>
                          <a:spcPct val="100000"/>
                        </a:lnSpc>
                        <a:spcAft>
                          <a:spcPts val="0"/>
                        </a:spcAft>
                      </a:pPr>
                      <a:r>
                        <a:rPr lang="en-GB" sz="1200" dirty="0">
                          <a:effectLst/>
                        </a:rPr>
                        <a:t>Online Interview</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Aft>
                          <a:spcPts val="0"/>
                        </a:spcAft>
                      </a:pPr>
                      <a:r>
                        <a:rPr lang="en-GB" sz="1200" dirty="0">
                          <a:effectLst/>
                        </a:rPr>
                        <a:t>Higher convenience with accessibility and cost saving.</a:t>
                      </a:r>
                      <a:endParaRPr lang="en-IN" sz="1100" dirty="0">
                        <a:effectLst/>
                      </a:endParaRPr>
                    </a:p>
                    <a:p>
                      <a:pPr algn="just">
                        <a:lnSpc>
                          <a:spcPct val="100000"/>
                        </a:lnSpc>
                        <a:spcAft>
                          <a:spcPts val="0"/>
                        </a:spcAft>
                      </a:pPr>
                      <a:r>
                        <a:rPr lang="en-GB" sz="1200" b="1" u="sng" dirty="0">
                          <a:effectLst/>
                        </a:rPr>
                        <a:t>Advantages:</a:t>
                      </a:r>
                      <a:endParaRPr lang="en-IN" sz="1100" b="1" dirty="0">
                        <a:effectLst/>
                      </a:endParaRPr>
                    </a:p>
                    <a:p>
                      <a:pPr algn="just">
                        <a:lnSpc>
                          <a:spcPct val="100000"/>
                        </a:lnSpc>
                        <a:spcAft>
                          <a:spcPts val="0"/>
                        </a:spcAft>
                      </a:pPr>
                      <a:r>
                        <a:rPr lang="en-GB" sz="1200" dirty="0">
                          <a:effectLst/>
                        </a:rPr>
                        <a:t>Accessible, convenient, efficient with the scope of reducing bias.</a:t>
                      </a:r>
                      <a:endParaRPr lang="en-IN" sz="1100" dirty="0">
                        <a:effectLst/>
                      </a:endParaRPr>
                    </a:p>
                    <a:p>
                      <a:pPr algn="just">
                        <a:lnSpc>
                          <a:spcPct val="100000"/>
                        </a:lnSpc>
                        <a:spcAft>
                          <a:spcPts val="0"/>
                        </a:spcAft>
                      </a:pPr>
                      <a:r>
                        <a:rPr lang="en-GB" sz="1200" b="1" u="sng" dirty="0">
                          <a:effectLst/>
                        </a:rPr>
                        <a:t>Disadvantages:</a:t>
                      </a:r>
                      <a:endParaRPr lang="en-IN" sz="1100" b="1" dirty="0">
                        <a:effectLst/>
                      </a:endParaRPr>
                    </a:p>
                    <a:p>
                      <a:pPr algn="just">
                        <a:lnSpc>
                          <a:spcPct val="100000"/>
                        </a:lnSpc>
                        <a:spcAft>
                          <a:spcPts val="0"/>
                        </a:spcAft>
                      </a:pPr>
                      <a:r>
                        <a:rPr lang="en-GB" sz="1200" dirty="0">
                          <a:effectLst/>
                        </a:rPr>
                        <a:t>Limited cues of non-verbal nature along with awkwardness and technical issues.</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Aft>
                          <a:spcPts val="0"/>
                        </a:spcAft>
                      </a:pPr>
                      <a:r>
                        <a:rPr lang="en-GB" sz="1200" dirty="0">
                          <a:effectLst/>
                        </a:rPr>
                        <a:t>Higher in efficiency for the initial screening.</a:t>
                      </a:r>
                      <a:endParaRPr lang="en-IN" sz="1100" dirty="0">
                        <a:effectLst/>
                      </a:endParaRPr>
                    </a:p>
                    <a:p>
                      <a:pPr algn="just">
                        <a:lnSpc>
                          <a:spcPct val="100000"/>
                        </a:lnSpc>
                        <a:spcAft>
                          <a:spcPts val="0"/>
                        </a:spcAft>
                      </a:pPr>
                      <a:r>
                        <a:rPr lang="en-GB" sz="1200" b="1" u="sng" dirty="0">
                          <a:effectLst/>
                        </a:rPr>
                        <a:t>Advantages:</a:t>
                      </a:r>
                      <a:endParaRPr lang="en-IN" sz="1100" b="1" dirty="0">
                        <a:effectLst/>
                      </a:endParaRPr>
                    </a:p>
                    <a:p>
                      <a:pPr algn="just">
                        <a:lnSpc>
                          <a:spcPct val="100000"/>
                        </a:lnSpc>
                        <a:spcAft>
                          <a:spcPts val="0"/>
                        </a:spcAft>
                      </a:pPr>
                      <a:r>
                        <a:rPr lang="en-GB" sz="1200" dirty="0">
                          <a:effectLst/>
                        </a:rPr>
                        <a:t>It acts as an efficient tool for screening with a modern approach that is cost effective, convenient and accessible (Corporatefinanceinstitute.com, 2025).</a:t>
                      </a:r>
                      <a:endParaRPr lang="en-IN" sz="1100" dirty="0">
                        <a:effectLst/>
                      </a:endParaRPr>
                    </a:p>
                    <a:p>
                      <a:pPr algn="just">
                        <a:lnSpc>
                          <a:spcPct val="100000"/>
                        </a:lnSpc>
                        <a:spcAft>
                          <a:spcPts val="0"/>
                        </a:spcAft>
                      </a:pPr>
                      <a:r>
                        <a:rPr lang="en-GB" sz="1200" b="1" u="sng" dirty="0">
                          <a:effectLst/>
                        </a:rPr>
                        <a:t>Disadvantages:</a:t>
                      </a:r>
                      <a:endParaRPr lang="en-IN" sz="1100" b="1" dirty="0">
                        <a:effectLst/>
                      </a:endParaRPr>
                    </a:p>
                    <a:p>
                      <a:pPr algn="just">
                        <a:lnSpc>
                          <a:spcPct val="100000"/>
                        </a:lnSpc>
                        <a:spcAft>
                          <a:spcPts val="0"/>
                        </a:spcAft>
                      </a:pPr>
                      <a:r>
                        <a:rPr lang="en-GB" sz="1200" dirty="0">
                          <a:effectLst/>
                        </a:rPr>
                        <a:t>Aspects of technical challenge, difficulty of rapport building, scope of misinterpretation and technical challenges are limiting.</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00000"/>
                        </a:lnSpc>
                        <a:spcAft>
                          <a:spcPts val="0"/>
                        </a:spcAft>
                      </a:pPr>
                      <a:r>
                        <a:rPr lang="en-GB" sz="1200" dirty="0">
                          <a:effectLst/>
                        </a:rPr>
                        <a:t>Suited for early screening, accessibility, efficiency and enabling wider initial reach to the right talent.</a:t>
                      </a:r>
                      <a:endParaRPr lang="en-IN" sz="1100" dirty="0">
                        <a:effectLst/>
                      </a:endParaRPr>
                    </a:p>
                    <a:p>
                      <a:pPr algn="just">
                        <a:lnSpc>
                          <a:spcPct val="100000"/>
                        </a:lnSpc>
                        <a:spcAft>
                          <a:spcPts val="0"/>
                        </a:spcAft>
                      </a:pPr>
                      <a:r>
                        <a:rPr lang="en-GB" sz="1200" b="1" u="sng" dirty="0">
                          <a:effectLst/>
                        </a:rPr>
                        <a:t>Advantages:</a:t>
                      </a:r>
                      <a:endParaRPr lang="en-IN" sz="1100" b="1" dirty="0">
                        <a:effectLst/>
                      </a:endParaRPr>
                    </a:p>
                    <a:p>
                      <a:pPr algn="just">
                        <a:lnSpc>
                          <a:spcPct val="100000"/>
                        </a:lnSpc>
                        <a:spcAft>
                          <a:spcPts val="0"/>
                        </a:spcAft>
                      </a:pPr>
                      <a:r>
                        <a:rPr lang="en-GB" sz="1200" dirty="0">
                          <a:effectLst/>
                        </a:rPr>
                        <a:t>Geographical barriers are eliminated giving access to a wider pool of talent along with time as well as cost efficiency (Prosci, 2025). The process is fast, flexible and demonstrates the level of digital literacy.</a:t>
                      </a:r>
                      <a:endParaRPr lang="en-IN" sz="1100" dirty="0">
                        <a:effectLst/>
                      </a:endParaRPr>
                    </a:p>
                    <a:p>
                      <a:pPr algn="just">
                        <a:lnSpc>
                          <a:spcPct val="100000"/>
                        </a:lnSpc>
                        <a:spcAft>
                          <a:spcPts val="0"/>
                        </a:spcAft>
                      </a:pPr>
                      <a:r>
                        <a:rPr lang="en-GB" sz="1200" b="1" u="sng" dirty="0">
                          <a:effectLst/>
                        </a:rPr>
                        <a:t>Disadvantages:</a:t>
                      </a:r>
                      <a:endParaRPr lang="en-IN" sz="1100" b="1" dirty="0">
                        <a:effectLst/>
                      </a:endParaRPr>
                    </a:p>
                    <a:p>
                      <a:pPr algn="just">
                        <a:lnSpc>
                          <a:spcPct val="100000"/>
                        </a:lnSpc>
                        <a:spcAft>
                          <a:spcPts val="0"/>
                        </a:spcAft>
                      </a:pPr>
                      <a:r>
                        <a:rPr lang="en-GB" sz="1200" dirty="0">
                          <a:effectLst/>
                        </a:rPr>
                        <a:t>Scope of distraction, difficult to build rapport, technical problem-based risks and limited nonverbal cues.</a:t>
                      </a:r>
                      <a:endParaRPr lang="en-IN" sz="1100" dirty="0">
                        <a:effectLst/>
                        <a:latin typeface="Calibri"/>
                        <a:ea typeface="Calibri"/>
                        <a:cs typeface="Times New Roman"/>
                      </a:endParaRPr>
                    </a:p>
                  </a:txBody>
                  <a:tcPr marL="26355" marR="2635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469855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4277" y="2348880"/>
            <a:ext cx="4003469" cy="4309939"/>
          </a:xfrm>
        </p:spPr>
        <p:txBody>
          <a:bodyPr>
            <a:normAutofit/>
          </a:bodyPr>
          <a:lstStyle/>
          <a:p>
            <a:pPr marL="0" indent="0" algn="just">
              <a:buNone/>
            </a:pPr>
            <a:r>
              <a:rPr lang="en-GB" dirty="0">
                <a:solidFill>
                  <a:schemeClr val="tx1"/>
                </a:solidFill>
              </a:rPr>
              <a:t>The presentation has been able to highlight development and management of individuals citing the example of M&amp;S.</a:t>
            </a:r>
          </a:p>
          <a:p>
            <a:pPr marL="0" indent="0" algn="just">
              <a:buNone/>
            </a:pPr>
            <a:r>
              <a:rPr lang="en-GB" dirty="0">
                <a:solidFill>
                  <a:schemeClr val="tx1"/>
                </a:solidFill>
              </a:rPr>
              <a:t>The retailer uses different interview techniques such as online assessment, role paly exercise and one-on-one interviews.</a:t>
            </a:r>
          </a:p>
          <a:p>
            <a:pPr marL="0" indent="0" algn="just">
              <a:buNone/>
            </a:pPr>
            <a:endParaRPr lang="en-IN" dirty="0">
              <a:solidFill>
                <a:schemeClr val="tx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8344" y="188640"/>
            <a:ext cx="1181100" cy="50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409481" y="376487"/>
            <a:ext cx="4322017" cy="830997"/>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4800" b="1" cap="all" spc="0" dirty="0">
                <a:ln w="0"/>
                <a:effectLst>
                  <a:reflection blurRad="12700" stA="50000" endPos="50000" dist="5000" dir="5400000" sy="-100000" rotWithShape="0"/>
                </a:effectLst>
              </a:rPr>
              <a:t>conclusion</a:t>
            </a:r>
          </a:p>
        </p:txBody>
      </p:sp>
      <p:pic>
        <p:nvPicPr>
          <p:cNvPr id="11265"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41013" y="1299817"/>
            <a:ext cx="4336157" cy="5373216"/>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20518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022" y="1268760"/>
            <a:ext cx="8885956" cy="5395376"/>
          </a:xfrm>
        </p:spPr>
        <p:txBody>
          <a:bodyPr>
            <a:normAutofit fontScale="55000" lnSpcReduction="20000"/>
          </a:bodyPr>
          <a:lstStyle/>
          <a:p>
            <a:pPr algn="just"/>
            <a:r>
              <a:rPr lang="en-IN" i="1" dirty="0">
                <a:solidFill>
                  <a:schemeClr val="tx1"/>
                </a:solidFill>
              </a:rPr>
              <a:t>12 take outs from M&amp;S Responsible Recruitment Week</a:t>
            </a:r>
            <a:r>
              <a:rPr lang="en-IN" dirty="0">
                <a:solidFill>
                  <a:schemeClr val="tx1"/>
                </a:solidFill>
              </a:rPr>
              <a:t> (2025) </a:t>
            </a:r>
            <a:r>
              <a:rPr lang="en-IN" i="1" dirty="0">
                <a:solidFill>
                  <a:schemeClr val="tx1"/>
                </a:solidFill>
              </a:rPr>
              <a:t>Marks &amp; Spencer</a:t>
            </a:r>
            <a:r>
              <a:rPr lang="en-IN" dirty="0">
                <a:solidFill>
                  <a:schemeClr val="tx1"/>
                </a:solidFill>
              </a:rPr>
              <a:t>. Available at: https://corporate.marksandspencer.com/12-take-outs-ms-responsible-recruitment-week (Accessed: 05 November 2025). </a:t>
            </a:r>
          </a:p>
          <a:p>
            <a:pPr algn="just"/>
            <a:r>
              <a:rPr lang="en-IN" i="1" dirty="0">
                <a:solidFill>
                  <a:schemeClr val="tx1"/>
                </a:solidFill>
              </a:rPr>
              <a:t>40+ behavioral interview questions (Tips + Sample answers)</a:t>
            </a:r>
            <a:r>
              <a:rPr lang="en-IN" dirty="0">
                <a:solidFill>
                  <a:schemeClr val="tx1"/>
                </a:solidFill>
              </a:rPr>
              <a:t> (2024) </a:t>
            </a:r>
            <a:r>
              <a:rPr lang="en-IN" i="1" dirty="0">
                <a:solidFill>
                  <a:schemeClr val="tx1"/>
                </a:solidFill>
              </a:rPr>
              <a:t>Big Interview</a:t>
            </a:r>
            <a:r>
              <a:rPr lang="en-IN" dirty="0">
                <a:solidFill>
                  <a:schemeClr val="tx1"/>
                </a:solidFill>
              </a:rPr>
              <a:t>. Available at: https://resources.biginterview.com/behavioral-interviews/behavioral-interview-questions/ (Accessed: 05 November 2025). </a:t>
            </a:r>
          </a:p>
          <a:p>
            <a:pPr algn="just"/>
            <a:r>
              <a:rPr lang="en-IN" dirty="0">
                <a:solidFill>
                  <a:schemeClr val="tx1"/>
                </a:solidFill>
              </a:rPr>
              <a:t>Brauer, K. and Sendatzki, R. (2024) ‘The interview as an assessment method in psychology’, </a:t>
            </a:r>
            <a:r>
              <a:rPr lang="en-IN" i="1" dirty="0">
                <a:solidFill>
                  <a:schemeClr val="tx1"/>
                </a:solidFill>
              </a:rPr>
              <a:t>Inspecting the Interview</a:t>
            </a:r>
            <a:r>
              <a:rPr lang="en-IN" dirty="0">
                <a:solidFill>
                  <a:schemeClr val="tx1"/>
                </a:solidFill>
              </a:rPr>
              <a:t>, pp. 137–160. doi:10.1515/9783111086484-009. </a:t>
            </a:r>
          </a:p>
          <a:p>
            <a:pPr algn="just"/>
            <a:r>
              <a:rPr lang="en-IN" i="1" dirty="0">
                <a:solidFill>
                  <a:schemeClr val="tx1"/>
                </a:solidFill>
              </a:rPr>
              <a:t>Finance interview questions</a:t>
            </a:r>
            <a:r>
              <a:rPr lang="en-IN" dirty="0">
                <a:solidFill>
                  <a:schemeClr val="tx1"/>
                </a:solidFill>
              </a:rPr>
              <a:t> (2025) </a:t>
            </a:r>
            <a:r>
              <a:rPr lang="en-IN" i="1" dirty="0">
                <a:solidFill>
                  <a:schemeClr val="tx1"/>
                </a:solidFill>
              </a:rPr>
              <a:t>Corporate Finance Institute</a:t>
            </a:r>
            <a:r>
              <a:rPr lang="en-IN" dirty="0">
                <a:solidFill>
                  <a:schemeClr val="tx1"/>
                </a:solidFill>
              </a:rPr>
              <a:t>. Available at: https://corporatefinanceinstitute.com/resources/career/finance-interview-questions/ (Accessed: 05 November 2025). </a:t>
            </a:r>
          </a:p>
          <a:p>
            <a:pPr algn="just"/>
            <a:r>
              <a:rPr lang="en-IN" dirty="0">
                <a:solidFill>
                  <a:schemeClr val="tx1"/>
                </a:solidFill>
              </a:rPr>
              <a:t>Indeed.com  (2025) </a:t>
            </a:r>
            <a:r>
              <a:rPr lang="en-IN" i="1" dirty="0">
                <a:solidFill>
                  <a:schemeClr val="tx1"/>
                </a:solidFill>
              </a:rPr>
              <a:t>13 common technical interview questions plus example answers | indeed.com</a:t>
            </a:r>
            <a:r>
              <a:rPr lang="en-IN" dirty="0">
                <a:solidFill>
                  <a:schemeClr val="tx1"/>
                </a:solidFill>
              </a:rPr>
              <a:t>. Available at: https://www.indeed.com/career-advice/interviewing/common-technical-interview-questions-and-answers (Accessed: 05 November 2025). </a:t>
            </a:r>
          </a:p>
          <a:p>
            <a:pPr algn="just"/>
            <a:r>
              <a:rPr lang="en-IN" dirty="0">
                <a:solidFill>
                  <a:schemeClr val="tx1"/>
                </a:solidFill>
              </a:rPr>
              <a:t>Kadrić, M., Stempkowski, M. and Havelka, I. (2024) ‘Questioning and interpreting techniques’, </a:t>
            </a:r>
            <a:r>
              <a:rPr lang="en-IN" i="1" dirty="0">
                <a:solidFill>
                  <a:schemeClr val="tx1"/>
                </a:solidFill>
              </a:rPr>
              <a:t>Legal Interpreting and Questioning Techniques Explained</a:t>
            </a:r>
            <a:r>
              <a:rPr lang="en-IN" dirty="0">
                <a:solidFill>
                  <a:schemeClr val="tx1"/>
                </a:solidFill>
              </a:rPr>
              <a:t>, pp. 70–83. doi:10.4324/9781003301585-6. </a:t>
            </a:r>
          </a:p>
          <a:p>
            <a:pPr algn="just"/>
            <a:r>
              <a:rPr lang="en-IN" dirty="0">
                <a:solidFill>
                  <a:schemeClr val="tx1"/>
                </a:solidFill>
              </a:rPr>
              <a:t>Landau, P. (2025) </a:t>
            </a:r>
            <a:r>
              <a:rPr lang="en-IN" i="1" dirty="0">
                <a:solidFill>
                  <a:schemeClr val="tx1"/>
                </a:solidFill>
              </a:rPr>
              <a:t>Best 30 project manager interview questions and answers (2025)</a:t>
            </a:r>
            <a:r>
              <a:rPr lang="en-IN" dirty="0">
                <a:solidFill>
                  <a:schemeClr val="tx1"/>
                </a:solidFill>
              </a:rPr>
              <a:t>, </a:t>
            </a:r>
            <a:r>
              <a:rPr lang="en-IN" i="1" dirty="0">
                <a:solidFill>
                  <a:schemeClr val="tx1"/>
                </a:solidFill>
              </a:rPr>
              <a:t>ProjectManager</a:t>
            </a:r>
            <a:r>
              <a:rPr lang="en-IN" dirty="0">
                <a:solidFill>
                  <a:schemeClr val="tx1"/>
                </a:solidFill>
              </a:rPr>
              <a:t>. Available at: https://www.projectmanager.com/blog/the-23-best-project-manager-interview-questions (Accessed: 05 November 2025). </a:t>
            </a:r>
          </a:p>
          <a:p>
            <a:pPr algn="just"/>
            <a:r>
              <a:rPr lang="en-IN" dirty="0">
                <a:solidFill>
                  <a:schemeClr val="tx1"/>
                </a:solidFill>
              </a:rPr>
              <a:t>Lenzner, T., Höhne, J.K. and Gavras, K. (2024) ‘Innovating web probing: Comparing written and oral answers to open-ended probing questions in a smartphone survey’, </a:t>
            </a:r>
            <a:r>
              <a:rPr lang="en-IN" i="1" dirty="0">
                <a:solidFill>
                  <a:schemeClr val="tx1"/>
                </a:solidFill>
              </a:rPr>
              <a:t>Journal of Survey Statistics and Methodology</a:t>
            </a:r>
            <a:r>
              <a:rPr lang="en-IN" dirty="0">
                <a:solidFill>
                  <a:schemeClr val="tx1"/>
                </a:solidFill>
              </a:rPr>
              <a:t>, 12(5), pp. 1295–1317. doi:10.1093/jssam/smae031. </a:t>
            </a:r>
          </a:p>
          <a:p>
            <a:pPr algn="just"/>
            <a:r>
              <a:rPr lang="en-IN" i="1" dirty="0">
                <a:solidFill>
                  <a:schemeClr val="tx1"/>
                </a:solidFill>
              </a:rPr>
              <a:t>M&amp;S: Marks &amp; Spencer: Fashion, Home, Beauty, Food &amp; Gifts</a:t>
            </a:r>
            <a:r>
              <a:rPr lang="en-IN" dirty="0">
                <a:solidFill>
                  <a:schemeClr val="tx1"/>
                </a:solidFill>
              </a:rPr>
              <a:t> (2025) </a:t>
            </a:r>
            <a:r>
              <a:rPr lang="en-IN" i="1" dirty="0">
                <a:solidFill>
                  <a:schemeClr val="tx1"/>
                </a:solidFill>
              </a:rPr>
              <a:t>Marks &amp; Spencer</a:t>
            </a:r>
            <a:r>
              <a:rPr lang="en-IN" dirty="0">
                <a:solidFill>
                  <a:schemeClr val="tx1"/>
                </a:solidFill>
              </a:rPr>
              <a:t>. Available at: https://www.marksandspencer.com/ (Accessed: 05 November 2025). </a:t>
            </a:r>
          </a:p>
          <a:p>
            <a:pPr algn="just"/>
            <a:r>
              <a:rPr lang="en-IN" dirty="0">
                <a:solidFill>
                  <a:schemeClr val="tx1"/>
                </a:solidFill>
              </a:rPr>
              <a:t>Metcalfe, D. and Dev, H. (2018) ‘How are SJT questions created?’, </a:t>
            </a:r>
            <a:r>
              <a:rPr lang="en-IN" i="1" dirty="0">
                <a:solidFill>
                  <a:schemeClr val="tx1"/>
                </a:solidFill>
              </a:rPr>
              <a:t>Oxford Assess and Progress: Situational Judgement Test</a:t>
            </a:r>
            <a:r>
              <a:rPr lang="en-IN" dirty="0">
                <a:solidFill>
                  <a:schemeClr val="tx1"/>
                </a:solidFill>
              </a:rPr>
              <a:t>. doi:10.1093/oso/9780198805809.003.0015. </a:t>
            </a:r>
          </a:p>
          <a:p>
            <a:pPr algn="just"/>
            <a:r>
              <a:rPr lang="en-IN" i="1" dirty="0">
                <a:solidFill>
                  <a:schemeClr val="tx1"/>
                </a:solidFill>
              </a:rPr>
              <a:t>Our hiring process – faqs</a:t>
            </a:r>
            <a:r>
              <a:rPr lang="en-IN" dirty="0">
                <a:solidFill>
                  <a:schemeClr val="tx1"/>
                </a:solidFill>
              </a:rPr>
              <a:t> (2025) </a:t>
            </a:r>
            <a:r>
              <a:rPr lang="en-IN" i="1" dirty="0">
                <a:solidFill>
                  <a:schemeClr val="tx1"/>
                </a:solidFill>
              </a:rPr>
              <a:t>M&amp;S Careers</a:t>
            </a:r>
            <a:r>
              <a:rPr lang="en-IN" dirty="0">
                <a:solidFill>
                  <a:schemeClr val="tx1"/>
                </a:solidFill>
              </a:rPr>
              <a:t>. Available at: https://jobs.marksandspencer.com/our-hiring-process-faqs (Accessed: 05 November 2025). </a:t>
            </a:r>
          </a:p>
          <a:p>
            <a:pPr algn="just"/>
            <a:r>
              <a:rPr lang="en-IN" dirty="0">
                <a:solidFill>
                  <a:schemeClr val="tx1"/>
                </a:solidFill>
              </a:rPr>
              <a:t>Prosci (2025) </a:t>
            </a:r>
            <a:r>
              <a:rPr lang="en-IN" i="1" dirty="0">
                <a:solidFill>
                  <a:schemeClr val="tx1"/>
                </a:solidFill>
              </a:rPr>
              <a:t>18 change management interview questions and best answers</a:t>
            </a:r>
            <a:r>
              <a:rPr lang="en-IN" dirty="0">
                <a:solidFill>
                  <a:schemeClr val="tx1"/>
                </a:solidFill>
              </a:rPr>
              <a:t>, </a:t>
            </a:r>
            <a:r>
              <a:rPr lang="en-IN" i="1" dirty="0">
                <a:solidFill>
                  <a:schemeClr val="tx1"/>
                </a:solidFill>
              </a:rPr>
              <a:t>Prosci</a:t>
            </a:r>
            <a:r>
              <a:rPr lang="en-IN" dirty="0">
                <a:solidFill>
                  <a:schemeClr val="tx1"/>
                </a:solidFill>
              </a:rPr>
              <a:t>. Available at: https://www.prosci.com/blog/change-management-interview-questions (Accessed: 05 November 2025). </a:t>
            </a:r>
          </a:p>
          <a:p>
            <a:pPr algn="just"/>
            <a:r>
              <a:rPr lang="en-IN" dirty="0">
                <a:solidFill>
                  <a:schemeClr val="tx1"/>
                </a:solidFill>
              </a:rPr>
              <a:t>Shaw, S., Miller, M. and McPherson, W. (2018) </a:t>
            </a:r>
            <a:r>
              <a:rPr lang="en-IN" i="1" dirty="0">
                <a:solidFill>
                  <a:schemeClr val="tx1"/>
                </a:solidFill>
              </a:rPr>
              <a:t>Elevate College Access and Success Program (board meeting role-play exercise)</a:t>
            </a:r>
            <a:r>
              <a:rPr lang="en-IN" dirty="0">
                <a:solidFill>
                  <a:schemeClr val="tx1"/>
                </a:solidFill>
              </a:rPr>
              <a:t>. doi:10.4135/9781529705478. </a:t>
            </a:r>
          </a:p>
          <a:p>
            <a:pPr algn="just"/>
            <a:r>
              <a:rPr lang="en-IN" dirty="0">
                <a:solidFill>
                  <a:schemeClr val="tx1"/>
                </a:solidFill>
              </a:rPr>
              <a:t>Sylas, J. (2025) </a:t>
            </a:r>
            <a:r>
              <a:rPr lang="en-IN" i="1" dirty="0">
                <a:solidFill>
                  <a:schemeClr val="tx1"/>
                </a:solidFill>
              </a:rPr>
              <a:t>M&amp;S recruitment 2025/26 practice guide: Job application, interviews, Assessment Centre</a:t>
            </a:r>
            <a:r>
              <a:rPr lang="en-IN" dirty="0">
                <a:solidFill>
                  <a:schemeClr val="tx1"/>
                </a:solidFill>
              </a:rPr>
              <a:t>, </a:t>
            </a:r>
            <a:r>
              <a:rPr lang="en-IN" i="1" dirty="0">
                <a:solidFill>
                  <a:schemeClr val="tx1"/>
                </a:solidFill>
              </a:rPr>
              <a:t>Graduates First</a:t>
            </a:r>
            <a:r>
              <a:rPr lang="en-IN" dirty="0">
                <a:solidFill>
                  <a:schemeClr val="tx1"/>
                </a:solidFill>
              </a:rPr>
              <a:t>. Available at: https://www.graduatesfirst.com/m-and-s-aptitude-tests (Accessed: 05 November 2025).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352" y="205448"/>
            <a:ext cx="1181100" cy="50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2051720" y="70037"/>
            <a:ext cx="5040559" cy="769441"/>
          </a:xfrm>
          <a:prstGeom prst="rect">
            <a:avLst/>
          </a:prstGeom>
          <a:noFill/>
        </p:spPr>
        <p:txBody>
          <a:bodyPr wrap="squar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4400" b="1" cap="all" spc="0" dirty="0">
                <a:ln w="0"/>
                <a:effectLst>
                  <a:reflection blurRad="12700" stA="50000" endPos="50000" dist="5000" dir="5400000" sy="-100000" rotWithShape="0"/>
                </a:effectLst>
              </a:rPr>
              <a:t>reference</a:t>
            </a:r>
          </a:p>
        </p:txBody>
      </p:sp>
    </p:spTree>
    <p:extLst>
      <p:ext uri="{BB962C8B-B14F-4D97-AF65-F5344CB8AC3E}">
        <p14:creationId xmlns:p14="http://schemas.microsoft.com/office/powerpoint/2010/main" val="4280223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1844824"/>
            <a:ext cx="5105400" cy="3028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72021454"/>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Basis</Template>
  <TotalTime>97</TotalTime>
  <Words>3132</Words>
  <Application>Microsoft Office PowerPoint</Application>
  <PresentationFormat>On-screen Show (4:3)</PresentationFormat>
  <Paragraphs>170</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Corbel</vt:lpstr>
      <vt:lpstr>Basis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HP</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francesca morosanu</cp:lastModifiedBy>
  <cp:revision>10</cp:revision>
  <dcterms:created xsi:type="dcterms:W3CDTF">2025-11-05T06:24:24Z</dcterms:created>
  <dcterms:modified xsi:type="dcterms:W3CDTF">2025-11-11T10:19:01Z</dcterms:modified>
  <cp:category/>
</cp:coreProperties>
</file>