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7CE84F3-28C3-443E-9E96-99CF82512B78}" styleName="Dark Style 1 –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58"/>
  </p:normalViewPr>
  <p:slideViewPr>
    <p:cSldViewPr snapToGrid="0">
      <p:cViewPr varScale="1">
        <p:scale>
          <a:sx n="120" d="100"/>
          <a:sy n="120" d="100"/>
        </p:scale>
        <p:origin x="8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cap="all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5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"/>
          <c:y val="0.13248139065739317"/>
          <c:w val="0.95151701927883914"/>
          <c:h val="0.80273559886832435"/>
        </c:manualLayout>
      </c:layout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>
                  <a:alpha val="90000"/>
                </a:schemeClr>
              </a:solidFill>
              <a:ln w="19050">
                <a:solidFill>
                  <a:schemeClr val="accent1">
                    <a:lumMod val="75000"/>
                  </a:schemeClr>
                </a:solidFill>
              </a:ln>
              <a:effectLst>
                <a:innerShdw blurRad="114300">
                  <a:schemeClr val="accent1">
                    <a:lumMod val="75000"/>
                  </a:schemeClr>
                </a:innerShdw>
              </a:effectLst>
              <a:scene3d>
                <a:camera prst="orthographicFront"/>
                <a:lightRig rig="threePt" dir="t"/>
              </a:scene3d>
              <a:sp3d contourW="19050" prstMaterial="flat">
                <a:contourClr>
                  <a:schemeClr val="accent1">
                    <a:lumMod val="75000"/>
                  </a:schemeClr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4413-E44B-9A3C-5230A97CC511}"/>
              </c:ext>
            </c:extLst>
          </c:dPt>
          <c:dPt>
            <c:idx val="1"/>
            <c:bubble3D val="0"/>
            <c:spPr>
              <a:solidFill>
                <a:schemeClr val="accent2">
                  <a:alpha val="90000"/>
                </a:schemeClr>
              </a:solidFill>
              <a:ln w="19050">
                <a:solidFill>
                  <a:schemeClr val="accent2">
                    <a:lumMod val="75000"/>
                  </a:schemeClr>
                </a:solidFill>
              </a:ln>
              <a:effectLst>
                <a:innerShdw blurRad="114300">
                  <a:schemeClr val="accent2">
                    <a:lumMod val="75000"/>
                  </a:schemeClr>
                </a:innerShdw>
              </a:effectLst>
              <a:scene3d>
                <a:camera prst="orthographicFront"/>
                <a:lightRig rig="threePt" dir="t"/>
              </a:scene3d>
              <a:sp3d contourW="19050" prstMaterial="flat">
                <a:contourClr>
                  <a:schemeClr val="accent2">
                    <a:lumMod val="75000"/>
                  </a:schemeClr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2-4413-E44B-9A3C-5230A97CC511}"/>
              </c:ext>
            </c:extLst>
          </c:dPt>
          <c:dPt>
            <c:idx val="2"/>
            <c:bubble3D val="0"/>
            <c:spPr>
              <a:solidFill>
                <a:schemeClr val="accent3">
                  <a:alpha val="90000"/>
                </a:schemeClr>
              </a:solidFill>
              <a:ln w="19050">
                <a:solidFill>
                  <a:schemeClr val="accent3">
                    <a:lumMod val="75000"/>
                  </a:schemeClr>
                </a:solidFill>
              </a:ln>
              <a:effectLst>
                <a:innerShdw blurRad="114300">
                  <a:schemeClr val="accent3">
                    <a:lumMod val="75000"/>
                  </a:schemeClr>
                </a:innerShdw>
              </a:effectLst>
              <a:scene3d>
                <a:camera prst="orthographicFront"/>
                <a:lightRig rig="threePt" dir="t"/>
              </a:scene3d>
              <a:sp3d contourW="19050" prstMaterial="flat">
                <a:contourClr>
                  <a:schemeClr val="accent3">
                    <a:lumMod val="75000"/>
                  </a:schemeClr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4413-E44B-9A3C-5230A97CC511}"/>
              </c:ext>
            </c:extLst>
          </c:dPt>
          <c:dPt>
            <c:idx val="3"/>
            <c:bubble3D val="0"/>
            <c:spPr>
              <a:solidFill>
                <a:schemeClr val="accent4">
                  <a:alpha val="90000"/>
                </a:schemeClr>
              </a:solidFill>
              <a:ln w="19050">
                <a:solidFill>
                  <a:schemeClr val="accent4">
                    <a:lumMod val="75000"/>
                  </a:schemeClr>
                </a:solidFill>
              </a:ln>
              <a:effectLst>
                <a:innerShdw blurRad="114300">
                  <a:schemeClr val="accent4">
                    <a:lumMod val="75000"/>
                  </a:schemeClr>
                </a:innerShdw>
              </a:effectLst>
              <a:scene3d>
                <a:camera prst="orthographicFront"/>
                <a:lightRig rig="threePt" dir="t"/>
              </a:scene3d>
              <a:sp3d contourW="19050" prstMaterial="flat">
                <a:contourClr>
                  <a:schemeClr val="accent4">
                    <a:lumMod val="75000"/>
                  </a:schemeClr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4-4413-E44B-9A3C-5230A97CC511}"/>
              </c:ext>
            </c:extLst>
          </c:dPt>
          <c:dLbls>
            <c:dLbl>
              <c:idx val="0"/>
              <c:spPr>
                <a:solidFill>
                  <a:schemeClr val="lt1">
                    <a:alpha val="90000"/>
                  </a:schemeClr>
                </a:solidFill>
                <a:ln w="12700" cap="flat" cmpd="sng" algn="ctr">
                  <a:solidFill>
                    <a:schemeClr val="accent1"/>
                  </a:solidFill>
                  <a:round/>
                </a:ln>
                <a:effectLst>
                  <a:outerShdw blurRad="50800" dist="38100" dir="2700000" algn="tl" rotWithShape="0">
                    <a:schemeClr val="accent1">
                      <a:lumMod val="75000"/>
                      <a:alpha val="40000"/>
                    </a:schemeClr>
                  </a:outerShdw>
                </a:effectLst>
              </c:spPr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0" i="0" u="none" strike="noStrike" kern="1200" baseline="0">
                      <a:solidFill>
                        <a:schemeClr val="accent1"/>
                      </a:solidFill>
                      <a:effectLst/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inEnd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4413-E44B-9A3C-5230A97CC511}"/>
                </c:ext>
              </c:extLst>
            </c:dLbl>
            <c:dLbl>
              <c:idx val="1"/>
              <c:spPr>
                <a:solidFill>
                  <a:schemeClr val="lt1">
                    <a:alpha val="90000"/>
                  </a:schemeClr>
                </a:solidFill>
                <a:ln w="12700" cap="flat" cmpd="sng" algn="ctr">
                  <a:solidFill>
                    <a:schemeClr val="accent2"/>
                  </a:solidFill>
                  <a:round/>
                </a:ln>
                <a:effectLst>
                  <a:outerShdw blurRad="50800" dist="38100" dir="2700000" algn="tl" rotWithShape="0">
                    <a:schemeClr val="accent2">
                      <a:lumMod val="75000"/>
                      <a:alpha val="40000"/>
                    </a:schemeClr>
                  </a:outerShdw>
                </a:effectLst>
              </c:spPr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0" i="0" u="none" strike="noStrike" kern="1200" baseline="0">
                      <a:solidFill>
                        <a:schemeClr val="accent2"/>
                      </a:solidFill>
                      <a:effectLst/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inEnd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2-4413-E44B-9A3C-5230A97CC511}"/>
                </c:ext>
              </c:extLst>
            </c:dLbl>
            <c:dLbl>
              <c:idx val="2"/>
              <c:spPr>
                <a:solidFill>
                  <a:schemeClr val="lt1">
                    <a:alpha val="90000"/>
                  </a:schemeClr>
                </a:solidFill>
                <a:ln w="12700" cap="flat" cmpd="sng" algn="ctr">
                  <a:solidFill>
                    <a:schemeClr val="accent3"/>
                  </a:solidFill>
                  <a:round/>
                </a:ln>
                <a:effectLst>
                  <a:outerShdw blurRad="50800" dist="38100" dir="2700000" algn="tl" rotWithShape="0">
                    <a:schemeClr val="accent3">
                      <a:lumMod val="75000"/>
                      <a:alpha val="40000"/>
                    </a:schemeClr>
                  </a:outerShdw>
                </a:effectLst>
              </c:spPr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0" i="0" u="none" strike="noStrike" kern="1200" baseline="0">
                      <a:solidFill>
                        <a:schemeClr val="accent3"/>
                      </a:solidFill>
                      <a:effectLst/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inEnd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3-4413-E44B-9A3C-5230A97CC511}"/>
                </c:ext>
              </c:extLst>
            </c:dLbl>
            <c:dLbl>
              <c:idx val="3"/>
              <c:spPr>
                <a:solidFill>
                  <a:schemeClr val="lt1">
                    <a:alpha val="90000"/>
                  </a:schemeClr>
                </a:solidFill>
                <a:ln w="12700" cap="flat" cmpd="sng" algn="ctr">
                  <a:solidFill>
                    <a:schemeClr val="accent4"/>
                  </a:solidFill>
                  <a:round/>
                </a:ln>
                <a:effectLst>
                  <a:outerShdw blurRad="50800" dist="38100" dir="2700000" algn="tl" rotWithShape="0">
                    <a:schemeClr val="accent4">
                      <a:lumMod val="75000"/>
                      <a:alpha val="40000"/>
                    </a:schemeClr>
                  </a:outerShdw>
                </a:effectLst>
              </c:spPr>
              <c:txPr>
                <a:bodyPr rot="0" spcFirstLastPara="1" vertOverflow="clip" horzOverflow="clip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0" i="0" u="none" strike="noStrike" kern="1200" baseline="0">
                      <a:solidFill>
                        <a:schemeClr val="accent4"/>
                      </a:solidFill>
                      <a:effectLst/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inEnd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4-4413-E44B-9A3C-5230A97CC511}"/>
                </c:ext>
              </c:extLst>
            </c:dLbl>
            <c:dLblPos val="inEnd"/>
            <c:showLegendKey val="0"/>
            <c:showVal val="0"/>
            <c:showCatName val="1"/>
            <c:showSerName val="0"/>
            <c:showPercent val="0"/>
            <c:showBubbleSize val="0"/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413-E44B-9A3C-5230A97CC511}"/>
            </c:ext>
          </c:extLst>
        </c:ser>
        <c:dLbls>
          <c:dLblPos val="in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63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587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>
      <cs:styleClr val="auto"/>
    </cs:lnRef>
    <cs:fillRef idx="0"/>
    <cs:effectRef idx="0">
      <cs:styleClr val="auto"/>
    </cs:effectRef>
    <cs:fontRef idx="minor">
      <cs:styleClr val="auto"/>
    </cs:fontRef>
    <cs:spPr>
      <a:solidFill>
        <a:schemeClr val="lt1">
          <a:alpha val="90000"/>
        </a:schemeClr>
      </a:solidFill>
      <a:ln w="12700" cap="flat" cmpd="sng" algn="ctr">
        <a:solidFill>
          <a:schemeClr val="phClr"/>
        </a:solidFill>
        <a:round/>
      </a:ln>
      <a:effectLst>
        <a:outerShdw blurRad="50800" dist="38100" dir="2700000" algn="tl" rotWithShape="0">
          <a:schemeClr val="phClr">
            <a:lumMod val="75000"/>
            <a:alpha val="40000"/>
          </a:schemeClr>
        </a:outerShdw>
      </a:effectLst>
    </cs:spPr>
    <cs:defRPr sz="1330" b="0" i="0" u="none" strike="noStrike" kern="1200" baseline="0">
      <a:effectLst/>
    </cs:defRPr>
    <cs:bodyPr rot="0" spcFirstLastPara="1" vertOverflow="clip" horzOverflow="clip" vert="horz" wrap="square" lIns="38100" tIns="19050" rIns="38100" bIns="19050" anchor="ctr" anchorCtr="1">
      <a:spAutoFit/>
    </cs:bodyPr>
  </cs:dataLabel>
  <cs:dataLabelCallout>
    <cs:lnRef idx="0">
      <cs:styleClr val="auto"/>
    </cs:lnRef>
    <cs:fillRef idx="0"/>
    <cs:effectRef idx="0">
      <cs:styleClr val="auto"/>
    </cs:effectRef>
    <cs:fontRef idx="minor">
      <cs:styleClr val="auto"/>
    </cs:fontRef>
    <cs:spPr>
      <a:solidFill>
        <a:schemeClr val="lt1">
          <a:alpha val="90000"/>
        </a:schemeClr>
      </a:solidFill>
      <a:ln w="12700" cap="flat" cmpd="sng" algn="ctr">
        <a:solidFill>
          <a:schemeClr val="phClr"/>
        </a:solidFill>
        <a:round/>
      </a:ln>
      <a:effectLst>
        <a:outerShdw blurRad="50800" dist="38100" dir="2700000" algn="tl" rotWithShape="0">
          <a:schemeClr val="phClr">
            <a:lumMod val="75000"/>
            <a:alpha val="40000"/>
          </a:schemeClr>
        </a:outerShdw>
      </a:effectLst>
    </cs:spPr>
    <cs:defRPr sz="1330" b="0" i="0" u="none" strike="noStrike" kern="1200" baseline="0">
      <a:effectLst/>
    </cs:defRPr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>
          <a:alpha val="70000"/>
        </a:schemeClr>
      </a:solidFill>
    </cs:spPr>
  </cs:dataPoint>
  <cs:dataPoint3D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tx1"/>
    </cs:fontRef>
    <cs:spPr>
      <a:solidFill>
        <a:schemeClr val="phClr">
          <a:alpha val="90000"/>
        </a:schemeClr>
      </a:solidFill>
      <a:ln w="19050">
        <a:solidFill>
          <a:schemeClr val="phClr">
            <a:lumMod val="75000"/>
          </a:schemeClr>
        </a:solidFill>
      </a:ln>
      <a:effectLst>
        <a:innerShdw blurRad="114300">
          <a:schemeClr val="phClr">
            <a:lumMod val="75000"/>
          </a:schemeClr>
        </a:innerShdw>
      </a:effectLst>
      <a:scene3d>
        <a:camera prst="orthographicFront"/>
        <a:lightRig rig="threePt" dir="t"/>
      </a:scene3d>
      <a:sp3d contourW="19050" prstMaterial="flat">
        <a:contourClr>
          <a:schemeClr val="accent4">
            <a:lumMod val="75000"/>
          </a:schemeClr>
        </a:contourClr>
      </a:sp3d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200" b="1" kern="1200" cap="all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587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 spc="20" baseline="0"/>
  </cs:valueAxis>
  <cs:wall>
    <cs:lnRef idx="0"/>
    <cs:fillRef idx="0"/>
    <cs:effectRef idx="0"/>
    <cs:fontRef idx="minor">
      <a:schemeClr val="dk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38B7C-0CA7-8797-F449-BD2128601B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637594-F6F2-07E8-B57C-49605176F1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6EA6C4-B85A-8E83-0D9F-3CEFB2FE3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6DFF5-32AA-4C4A-93A2-4AF7DBB6E77E}" type="datetimeFigureOut">
              <a:rPr lang="en-US" smtClean="0"/>
              <a:t>8/17/26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0A7AA9-5FD0-952E-FA4A-760B14F66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591658-1F36-38FC-78F9-F151C9480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A9BD7-8D3B-514C-9671-917E280900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378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61097-D108-DF66-9A6D-78C0755C0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7E95C-C713-2DBE-29C8-90DFFD4385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050C-B834-E952-0637-7BDD8A14A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6DFF5-32AA-4C4A-93A2-4AF7DBB6E77E}" type="datetimeFigureOut">
              <a:rPr lang="en-US" smtClean="0"/>
              <a:t>8/17/26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941CDB-6384-7E7F-FC8C-0043EA17A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9FC416-8178-2AE4-57DA-16CA16270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A9BD7-8D3B-514C-9671-917E280900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0669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948DA-2380-68CC-A943-A6B2F1998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C6707E-243E-D2AC-3CA1-0C268A4EBC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BEDD9F-FE12-1FF9-89E0-AAB3B6F22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6DFF5-32AA-4C4A-93A2-4AF7DBB6E77E}" type="datetimeFigureOut">
              <a:rPr lang="en-US" smtClean="0"/>
              <a:t>8/17/26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8F0DBD-01CD-5484-3035-335D7F59C3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F7F3E7-555B-A15A-CEDD-11F5EA1D0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A9BD7-8D3B-514C-9671-917E280900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237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523E0-FE3F-7600-70EF-274699F30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1C60C-0487-DE08-2101-900C547D2B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0F27BA-D3B2-FC09-8230-01FA9D7A29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8F026A-0909-6E00-57AD-C4C9FEE18A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6DFF5-32AA-4C4A-93A2-4AF7DBB6E77E}" type="datetimeFigureOut">
              <a:rPr lang="en-US" smtClean="0"/>
              <a:t>8/17/26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9E937A-BD35-4038-31F4-36BBEF0547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E23CA8-671C-A1C1-E6FE-07B93A08A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A9BD7-8D3B-514C-9671-917E280900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490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1B37D-E98B-C624-87E5-97DC1E1D7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BC5FEF-D14A-567A-21CB-5F0B5227F9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7ACE89-626F-D09E-0DD9-3D4AE234CE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457683-C2B3-89C6-679D-CA06FEC09D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4646A2-7092-47A0-1276-0CBA0939DD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70D31E-7B45-26E8-FD0A-95C7B98C1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6DFF5-32AA-4C4A-93A2-4AF7DBB6E77E}" type="datetimeFigureOut">
              <a:rPr lang="en-US" smtClean="0"/>
              <a:t>8/17/26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BB14D1-C2B1-A5FF-3208-9C3474BD1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37BBCC-9B51-0981-55FC-21FE13043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A9BD7-8D3B-514C-9671-917E280900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376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4D6F0-8C2A-D029-447A-690BF0B30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597182-1F75-CAB3-91C0-798B12D63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6DFF5-32AA-4C4A-93A2-4AF7DBB6E77E}" type="datetimeFigureOut">
              <a:rPr lang="en-US" smtClean="0"/>
              <a:t>8/17/26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F9F3CA-2658-12B0-FD5C-6404D7CB7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1FDB6D-3C15-DFE6-7139-AE7A12952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A9BD7-8D3B-514C-9671-917E280900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0230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594E1A-DB3B-FA6D-F40D-BA7250E076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6DFF5-32AA-4C4A-93A2-4AF7DBB6E77E}" type="datetimeFigureOut">
              <a:rPr lang="en-US" smtClean="0"/>
              <a:t>8/17/26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610AFB-C2EC-58FE-4552-0EC9E15490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0E6ED7-C2D0-AF7B-EED8-B94C35EE0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A9BD7-8D3B-514C-9671-917E280900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655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FD89C-2578-596C-1197-43EFBE01B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A670A-1464-DEB8-FF11-158B790004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A93419-3920-AF01-1EE2-269E130709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BB3453-700A-6A94-BF2C-8BAD53F7E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6DFF5-32AA-4C4A-93A2-4AF7DBB6E77E}" type="datetimeFigureOut">
              <a:rPr lang="en-US" smtClean="0"/>
              <a:t>8/17/26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A80FC1-FDE0-A702-F07D-C42757A5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7964E6-FAB7-FC1D-7E4C-E525A2DC4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A9BD7-8D3B-514C-9671-917E280900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721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23C4D-13B1-845F-0C7A-F158FF4F2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3087EE-191A-60F0-9641-2EF8182346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B3C9A1-67DD-050B-9728-C1775C009C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8C8950-5835-B74A-6BDB-4CAEE9226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6DFF5-32AA-4C4A-93A2-4AF7DBB6E77E}" type="datetimeFigureOut">
              <a:rPr lang="en-US" smtClean="0"/>
              <a:t>8/17/26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599138-A0DF-5DF8-148E-2FB4C8E58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72BAF3-6CA3-3BA3-26F5-059D41B37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A9BD7-8D3B-514C-9671-917E280900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887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982AD-FE6B-53CF-3992-B9BA2D8E7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BB0F5D-A7EC-A358-5BBF-0DDA1BAA7B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A854BE-DB6A-F2EA-D1CB-152936041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6DFF5-32AA-4C4A-93A2-4AF7DBB6E77E}" type="datetimeFigureOut">
              <a:rPr lang="en-US" smtClean="0"/>
              <a:t>8/17/26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563C34-304D-64EC-B0A9-A8B2C6BDC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7C583F-BA88-BB13-55BB-EDC2A681A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A9BD7-8D3B-514C-9671-917E280900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6258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042486-B3DD-7350-960B-9D889CE55C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48B427-2562-A50B-A2F4-303BAC601C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A1D0F7-C19D-D134-C3F1-51D127743D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6DFF5-32AA-4C4A-93A2-4AF7DBB6E77E}" type="datetimeFigureOut">
              <a:rPr lang="en-US" smtClean="0"/>
              <a:t>8/17/26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0316F1-B817-8322-D0D7-10B6412D0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DD9CD0-9431-5751-B84A-A762DEE3D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A9BD7-8D3B-514C-9671-917E280900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64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1AEDD1-9341-7B66-3A06-A06E60C8F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021388-DDAD-9E4A-5C06-8CF6BFF0E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C06C08-7772-7D4C-6DE2-6C2C0575FF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56DFF5-32AA-4C4A-93A2-4AF7DBB6E77E}" type="datetimeFigureOut">
              <a:rPr lang="en-US" smtClean="0"/>
              <a:t>8/17/26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3BB4B8-2628-1BF6-0421-ED5BCC8322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BC2D8-C107-BD23-0584-8BE56A175F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DA9BD7-8D3B-514C-9671-917E280900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051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package" Target="../embeddings/Microsoft_Excel_Worksheet1.xlsx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81F1B-9A5B-9F18-5FB0-B320358F7A0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My Portfolio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C5C6BF-11B8-BA45-E79A-6CA3DC8D87B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Name: Osvaldo Kissengo Kiala</a:t>
            </a:r>
            <a:br>
              <a:rPr lang="en-US" dirty="0"/>
            </a:br>
            <a:r>
              <a:rPr lang="en-US" dirty="0"/>
              <a:t>ID: 2540920</a:t>
            </a:r>
          </a:p>
        </p:txBody>
      </p:sp>
    </p:spTree>
    <p:extLst>
      <p:ext uri="{BB962C8B-B14F-4D97-AF65-F5344CB8AC3E}">
        <p14:creationId xmlns:p14="http://schemas.microsoft.com/office/powerpoint/2010/main" val="21948564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0203E1-2E99-C8DD-929E-09A0470681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BEC19-4ADB-CAAF-7CCD-B2050F036E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20116" y="223282"/>
            <a:ext cx="3951767" cy="915619"/>
          </a:xfrm>
        </p:spPr>
        <p:txBody>
          <a:bodyPr>
            <a:normAutofit fontScale="90000"/>
          </a:bodyPr>
          <a:lstStyle/>
          <a:p>
            <a:r>
              <a:rPr lang="en-US" dirty="0"/>
              <a:t>Excel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8BE33D-6EF3-80A5-0575-978A652EA3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999" y="1507423"/>
            <a:ext cx="9144000" cy="4383013"/>
          </a:xfrm>
        </p:spPr>
        <p:txBody>
          <a:bodyPr/>
          <a:lstStyle/>
          <a:p>
            <a:r>
              <a:rPr lang="en-US" dirty="0"/>
              <a:t>Analyzing the graphic of a local tour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330A45AF-EF9C-D877-4D68-F232309FCF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67656263"/>
              </p:ext>
            </p:extLst>
          </p:nvPr>
        </p:nvGraphicFramePr>
        <p:xfrm>
          <a:off x="1523999" y="1956390"/>
          <a:ext cx="4919332" cy="372474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CEC6948-3249-7AB4-4AE1-761778E9D8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5250936"/>
              </p:ext>
            </p:extLst>
          </p:nvPr>
        </p:nvGraphicFramePr>
        <p:xfrm>
          <a:off x="6443330" y="2504987"/>
          <a:ext cx="4919332" cy="1737360"/>
        </p:xfrm>
        <a:graphic>
          <a:graphicData uri="http://schemas.openxmlformats.org/drawingml/2006/table">
            <a:tbl>
              <a:tblPr firstRow="1" bandRow="1">
                <a:tableStyleId>{37CE84F3-28C3-443E-9E96-99CF82512B78}</a:tableStyleId>
              </a:tblPr>
              <a:tblGrid>
                <a:gridCol w="1010093">
                  <a:extLst>
                    <a:ext uri="{9D8B030D-6E8A-4147-A177-3AD203B41FA5}">
                      <a16:colId xmlns:a16="http://schemas.microsoft.com/office/drawing/2014/main" val="1714279058"/>
                    </a:ext>
                  </a:extLst>
                </a:gridCol>
                <a:gridCol w="3909239">
                  <a:extLst>
                    <a:ext uri="{9D8B030D-6E8A-4147-A177-3AD203B41FA5}">
                      <a16:colId xmlns:a16="http://schemas.microsoft.com/office/drawing/2014/main" val="649861930"/>
                    </a:ext>
                  </a:extLst>
                </a:gridCol>
              </a:tblGrid>
              <a:tr h="348737">
                <a:tc>
                  <a:txBody>
                    <a:bodyPr/>
                    <a:lstStyle/>
                    <a:p>
                      <a:r>
                        <a:rPr lang="en-US" dirty="0"/>
                        <a:t>1st qtr.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Well, done, 3 shows 3 extra income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768358"/>
                  </a:ext>
                </a:extLst>
              </a:tr>
              <a:tr h="348737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  <a:r>
                        <a:rPr lang="en-US" baseline="30000" dirty="0"/>
                        <a:t>nd</a:t>
                      </a:r>
                      <a:r>
                        <a:rPr lang="en-US" dirty="0"/>
                        <a:t>  qtr.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Good Analise to run ads and gain more attention.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2151492"/>
                  </a:ext>
                </a:extLst>
              </a:tr>
              <a:tr h="348737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  <a:r>
                        <a:rPr lang="en-US" baseline="30000" dirty="0"/>
                        <a:t>rd</a:t>
                      </a:r>
                      <a:r>
                        <a:rPr lang="en-US" dirty="0"/>
                        <a:t> qtr.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 process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6201204"/>
                  </a:ext>
                </a:extLst>
              </a:tr>
              <a:tr h="348737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  <a:r>
                        <a:rPr lang="en-US" baseline="30000" dirty="0"/>
                        <a:t>th</a:t>
                      </a:r>
                      <a:r>
                        <a:rPr lang="en-US" dirty="0"/>
                        <a:t> qtr.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 process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584466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799B57CB-87D2-CC70-F16F-D7FB9F10CE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0603260"/>
              </p:ext>
            </p:extLst>
          </p:nvPr>
        </p:nvGraphicFramePr>
        <p:xfrm>
          <a:off x="6458689" y="4413098"/>
          <a:ext cx="4556642" cy="12680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56642">
                  <a:extLst>
                    <a:ext uri="{9D8B030D-6E8A-4147-A177-3AD203B41FA5}">
                      <a16:colId xmlns:a16="http://schemas.microsoft.com/office/drawing/2014/main" val="106031797"/>
                    </a:ext>
                  </a:extLst>
                </a:gridCol>
              </a:tblGrid>
              <a:tr h="1268033">
                <a:tc>
                  <a:txBody>
                    <a:bodyPr/>
                    <a:lstStyle/>
                    <a:p>
                      <a:r>
                        <a:rPr lang="en-US" dirty="0"/>
                        <a:t>I use the data in excel to tag people the attend at our shows. </a:t>
                      </a:r>
                    </a:p>
                    <a:p>
                      <a:r>
                        <a:rPr lang="en-US" dirty="0"/>
                        <a:t>The first show was a success using the information learned from Digital skill.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89904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2887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82F73B-4D70-854B-0E82-FD98E97187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6FFD9-D05D-D1C3-936E-4772D8E678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359" y="473777"/>
            <a:ext cx="6524847" cy="887190"/>
          </a:xfrm>
        </p:spPr>
        <p:txBody>
          <a:bodyPr>
            <a:normAutofit fontScale="90000"/>
          </a:bodyPr>
          <a:lstStyle/>
          <a:p>
            <a:r>
              <a:rPr lang="en-US" dirty="0"/>
              <a:t>Microworld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216CDE-8BB1-9CEA-395D-1EECAECA92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5781" y="1360966"/>
            <a:ext cx="10131055" cy="3094075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I use </a:t>
            </a:r>
            <a:r>
              <a:rPr lang="en-GB" dirty="0"/>
              <a:t>Word documents to write documents for my team, contracts and more. </a:t>
            </a:r>
            <a:br>
              <a:rPr lang="en-GB" dirty="0"/>
            </a:br>
            <a:endParaRPr lang="en-GB" dirty="0"/>
          </a:p>
          <a:p>
            <a:br>
              <a:rPr lang="en-GB" dirty="0"/>
            </a:br>
            <a:r>
              <a:rPr lang="en-GB" dirty="0"/>
              <a:t>P.S: I was struggling to add a document to that PowerPoint.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186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05DF86-72CF-449E-1FE9-3DFB8652A3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3E5B0-8E9E-F042-C20F-D16AB1DABE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359" y="473777"/>
            <a:ext cx="6524847" cy="887190"/>
          </a:xfrm>
        </p:spPr>
        <p:txBody>
          <a:bodyPr>
            <a:normAutofit fontScale="90000"/>
          </a:bodyPr>
          <a:lstStyle/>
          <a:p>
            <a:r>
              <a:rPr lang="en-US" dirty="0"/>
              <a:t>Spreadsheet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162A2B-C78E-DAA4-928C-EC9C310996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5781" y="1360966"/>
            <a:ext cx="10131055" cy="3094075"/>
          </a:xfrm>
        </p:spPr>
        <p:txBody>
          <a:bodyPr/>
          <a:lstStyle/>
          <a:p>
            <a:r>
              <a:rPr lang="en-US" dirty="0"/>
              <a:t>I use spreadsheet for a better understanding and control of stock. </a:t>
            </a:r>
          </a:p>
        </p:txBody>
      </p:sp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6154C960-3FCF-BB49-325D-A030ED61D33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32114518"/>
              </p:ext>
            </p:extLst>
          </p:nvPr>
        </p:nvGraphicFramePr>
        <p:xfrm>
          <a:off x="1662224" y="1778517"/>
          <a:ext cx="9144000" cy="178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12230100" imgH="2387600" progId="Excel.Sheet.12">
                  <p:embed/>
                </p:oleObj>
              </mc:Choice>
              <mc:Fallback>
                <p:oleObj name="Worksheet" r:id="rId2" imgW="12230100" imgH="2387600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662224" y="1778517"/>
                        <a:ext cx="9144000" cy="17843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844028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130</Words>
  <Application>Microsoft Macintosh PowerPoint</Application>
  <PresentationFormat>Widescreen</PresentationFormat>
  <Paragraphs>22</Paragraphs>
  <Slides>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Microsoft Excel Worksheet</vt:lpstr>
      <vt:lpstr>My Portfolio</vt:lpstr>
      <vt:lpstr>Excel </vt:lpstr>
      <vt:lpstr>Microworld </vt:lpstr>
      <vt:lpstr>Spreadsheet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Osvaldo Kiala</dc:creator>
  <cp:lastModifiedBy>Osvaldo Kiala</cp:lastModifiedBy>
  <cp:revision>1</cp:revision>
  <dcterms:created xsi:type="dcterms:W3CDTF">2026-08-17T10:42:20Z</dcterms:created>
  <dcterms:modified xsi:type="dcterms:W3CDTF">2026-08-17T11:13:59Z</dcterms:modified>
</cp:coreProperties>
</file>