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19"/>
  </p:notesMasterIdLst>
  <p:sldIdLst>
    <p:sldId id="256" r:id="rId2"/>
    <p:sldId id="290" r:id="rId3"/>
    <p:sldId id="293" r:id="rId4"/>
    <p:sldId id="292" r:id="rId5"/>
    <p:sldId id="294" r:id="rId6"/>
    <p:sldId id="296" r:id="rId7"/>
    <p:sldId id="295" r:id="rId8"/>
    <p:sldId id="297" r:id="rId9"/>
    <p:sldId id="282" r:id="rId10"/>
    <p:sldId id="283" r:id="rId11"/>
    <p:sldId id="284" r:id="rId12"/>
    <p:sldId id="286" r:id="rId13"/>
    <p:sldId id="302" r:id="rId14"/>
    <p:sldId id="299" r:id="rId15"/>
    <p:sldId id="298" r:id="rId16"/>
    <p:sldId id="300" r:id="rId17"/>
    <p:sldId id="301" r:id="rId1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0000CC"/>
    <a:srgbClr val="E70FC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1" autoAdjust="0"/>
    <p:restoredTop sz="94660" autoAdjust="0"/>
  </p:normalViewPr>
  <p:slideViewPr>
    <p:cSldViewPr>
      <p:cViewPr varScale="1">
        <p:scale>
          <a:sx n="82" d="100"/>
          <a:sy n="82" d="100"/>
        </p:scale>
        <p:origin x="1164"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27/02/2020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16</a:t>
            </a:fld>
            <a:endParaRPr lang="en-GB"/>
          </a:p>
        </p:txBody>
      </p:sp>
    </p:spTree>
    <p:extLst>
      <p:ext uri="{BB962C8B-B14F-4D97-AF65-F5344CB8AC3E}">
        <p14:creationId xmlns:p14="http://schemas.microsoft.com/office/powerpoint/2010/main" val="368167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777F05C2-CDBE-48C4-8DD8-D07085842344}"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684278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5664122D-BF51-474B-A2CE-072ABA2A36E0}"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67122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2A987078-23F6-49D5-9FD3-BA940EB561B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126239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8412A0D4-52EC-4C8D-8670-39E208BE82D8}"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63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E008E866-3912-4A1A-80CF-A6915FCBACDD}"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02614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96CF9D6A-9D45-48F9-8C86-898AAAFA3031}"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52517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D52C3A4F-2409-4CAB-830B-4FB40D4F73BF}"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05902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888E0083-88E5-40B5-8439-511E85EC412C}"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7335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43DEC6FB-BD3F-44C7-B46A-DCADB7D8BA3D}"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997450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77B4D0-B03E-4C4A-868C-38FAE51E55FB}" type="slidenum">
              <a:rPr lang="en-GB" smtClean="0"/>
              <a:pPr>
                <a:defRPr/>
              </a:pPr>
              <a:t>‹#›</a:t>
            </a:fld>
            <a:endParaRPr lang="en-GB"/>
          </a:p>
        </p:txBody>
      </p:sp>
    </p:spTree>
    <p:extLst>
      <p:ext uri="{BB962C8B-B14F-4D97-AF65-F5344CB8AC3E}">
        <p14:creationId xmlns:p14="http://schemas.microsoft.com/office/powerpoint/2010/main" val="350587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D25920-6DA5-4936-87DF-ECCE5B130E6A}" type="slidenum">
              <a:rPr lang="en-GB" smtClean="0"/>
              <a:pPr>
                <a:defRPr/>
              </a:pPr>
              <a:t>‹#›</a:t>
            </a:fld>
            <a:endParaRPr lang="en-GB"/>
          </a:p>
        </p:txBody>
      </p:sp>
    </p:spTree>
    <p:extLst>
      <p:ext uri="{BB962C8B-B14F-4D97-AF65-F5344CB8AC3E}">
        <p14:creationId xmlns:p14="http://schemas.microsoft.com/office/powerpoint/2010/main" val="3832725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54844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948678462"/>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72404" y="5384687"/>
            <a:ext cx="8568951" cy="3888432"/>
          </a:xfrm>
          <a:noFill/>
        </p:spPr>
        <p:txBody>
          <a:bodyPr/>
          <a:lstStyle/>
          <a:p>
            <a:pPr eaLnBrk="1" hangingPunct="1">
              <a:defRPr/>
            </a:pPr>
            <a:r>
              <a:rPr lang="en-GB" sz="1600" b="0" dirty="0">
                <a:effectLst/>
              </a:rPr>
              <a:t/>
            </a:r>
            <a:br>
              <a:rPr lang="en-GB" sz="1600" b="0" dirty="0">
                <a:effectLst/>
              </a:rPr>
            </a:br>
            <a:r>
              <a:rPr lang="en-GB" sz="1600" b="0" dirty="0">
                <a:effectLst/>
              </a:rPr>
              <a:t/>
            </a:r>
            <a:br>
              <a:rPr lang="en-GB" sz="1600" b="0" dirty="0">
                <a:effectLst/>
              </a:rPr>
            </a:br>
            <a:r>
              <a:rPr lang="en-GB" sz="4400" dirty="0"/>
              <a:t/>
            </a:r>
            <a:br>
              <a:rPr lang="en-GB" sz="4400" dirty="0"/>
            </a:br>
            <a:r>
              <a:rPr lang="en-GB" sz="4800" b="0" dirty="0">
                <a:effectLst/>
              </a:rPr>
              <a:t> </a:t>
            </a:r>
            <a:endParaRPr lang="en-GB" dirty="0">
              <a:effectLst/>
            </a:endParaRPr>
          </a:p>
        </p:txBody>
      </p:sp>
      <p:sp>
        <p:nvSpPr>
          <p:cNvPr id="4099" name="Rectangle 3"/>
          <p:cNvSpPr>
            <a:spLocks noGrp="1" noChangeArrowheads="1"/>
          </p:cNvSpPr>
          <p:nvPr>
            <p:ph type="subTitle" idx="1"/>
          </p:nvPr>
        </p:nvSpPr>
        <p:spPr>
          <a:xfrm>
            <a:off x="4860032" y="302696"/>
            <a:ext cx="3814968" cy="620687"/>
          </a:xfrm>
        </p:spPr>
        <p:txBody>
          <a:bodyPr>
            <a:normAutofit/>
          </a:bodyPr>
          <a:lstStyle/>
          <a:p>
            <a:pPr eaLnBrk="1" hangingPunct="1">
              <a:defRPr/>
            </a:pPr>
            <a:r>
              <a:rPr lang="en-GB" sz="1800" dirty="0" smtClean="0">
                <a:solidFill>
                  <a:schemeClr val="accent5">
                    <a:lumMod val="40000"/>
                    <a:lumOff val="60000"/>
                  </a:schemeClr>
                </a:solidFill>
                <a:latin typeface="Perpetua Titling MT" pitchFamily="18" charset="0"/>
              </a:rPr>
              <a:t>HPEN7009 VISIONS OF SOCIETY</a:t>
            </a:r>
            <a:endParaRPr lang="en-GB" sz="1800" dirty="0">
              <a:solidFill>
                <a:schemeClr val="accent5">
                  <a:lumMod val="40000"/>
                  <a:lumOff val="60000"/>
                </a:schemeClr>
              </a:solidFill>
              <a:latin typeface="Perpetua Titling MT" pitchFamily="18" charset="0"/>
            </a:endParaRPr>
          </a:p>
        </p:txBody>
      </p:sp>
      <p:sp>
        <p:nvSpPr>
          <p:cNvPr id="3" name="Rectangle 2"/>
          <p:cNvSpPr/>
          <p:nvPr/>
        </p:nvSpPr>
        <p:spPr>
          <a:xfrm>
            <a:off x="683568" y="227865"/>
            <a:ext cx="367408" cy="1323439"/>
          </a:xfrm>
          <a:prstGeom prst="rect">
            <a:avLst/>
          </a:prstGeom>
        </p:spPr>
        <p:txBody>
          <a:bodyPr wrap="none">
            <a:spAutoFit/>
          </a:bodyPr>
          <a:lstStyle/>
          <a:p>
            <a:pPr>
              <a:tabLst>
                <a:tab pos="93663" algn="l"/>
              </a:tabLst>
            </a:pPr>
            <a:r>
              <a:rPr lang="en-GB" sz="8000" dirty="0" smtClean="0">
                <a:solidFill>
                  <a:schemeClr val="tx1">
                    <a:lumMod val="65000"/>
                  </a:schemeClr>
                </a:solidFill>
                <a:effectLst>
                  <a:outerShdw blurRad="38100" dist="38100" dir="2700000" algn="tl">
                    <a:srgbClr val="000000">
                      <a:alpha val="43137"/>
                    </a:srgbClr>
                  </a:outerShdw>
                </a:effectLst>
                <a:latin typeface="Haettenschweiler" panose="020B0706040902060204" pitchFamily="34" charset="0"/>
              </a:rPr>
              <a:t> </a:t>
            </a:r>
            <a:endParaRPr lang="en-GB" sz="8000" dirty="0">
              <a:solidFill>
                <a:schemeClr val="tx1">
                  <a:lumMod val="65000"/>
                </a:schemeClr>
              </a:solidFill>
              <a:effectLst>
                <a:outerShdw blurRad="38100" dist="38100" dir="2700000" algn="tl">
                  <a:srgbClr val="000000">
                    <a:alpha val="43137"/>
                  </a:srgbClr>
                </a:outerShdw>
              </a:effectLst>
              <a:latin typeface="Haettenschweiler" panose="020B0706040902060204" pitchFamily="34" charset="0"/>
            </a:endParaRPr>
          </a:p>
        </p:txBody>
      </p:sp>
      <p:sp>
        <p:nvSpPr>
          <p:cNvPr id="9" name="Rectangle 8"/>
          <p:cNvSpPr/>
          <p:nvPr/>
        </p:nvSpPr>
        <p:spPr>
          <a:xfrm>
            <a:off x="1259632" y="2628597"/>
            <a:ext cx="5965096" cy="1754326"/>
          </a:xfrm>
          <a:prstGeom prst="rect">
            <a:avLst/>
          </a:prstGeom>
          <a:ln>
            <a:solidFill>
              <a:srgbClr val="FFC000"/>
            </a:solidFill>
          </a:ln>
        </p:spPr>
        <p:txBody>
          <a:bodyPr wrap="none">
            <a:spAutoFit/>
          </a:bodyPr>
          <a:lstStyle/>
          <a:p>
            <a:pPr algn="ctr"/>
            <a:r>
              <a:rPr lang="en-GB" sz="5400" dirty="0" smtClean="0">
                <a:solidFill>
                  <a:schemeClr val="accent5">
                    <a:lumMod val="40000"/>
                    <a:lumOff val="60000"/>
                  </a:schemeClr>
                </a:solidFill>
                <a:latin typeface="Perpetua Titling MT" pitchFamily="18" charset="0"/>
              </a:rPr>
              <a:t>JANE EYRE 1847</a:t>
            </a:r>
          </a:p>
          <a:p>
            <a:pPr algn="ctr"/>
            <a:r>
              <a:rPr lang="en-GB" sz="5400" dirty="0">
                <a:solidFill>
                  <a:schemeClr val="accent5">
                    <a:lumMod val="40000"/>
                    <a:lumOff val="60000"/>
                  </a:schemeClr>
                </a:solidFill>
                <a:latin typeface="Perpetua Titling MT" pitchFamily="18" charset="0"/>
              </a:rPr>
              <a:t>Hard times 1854</a:t>
            </a:r>
            <a:endParaRPr lang="en-GB" sz="5400" dirty="0">
              <a:solidFill>
                <a:schemeClr val="accent5">
                  <a:lumMod val="40000"/>
                  <a:lumOff val="60000"/>
                </a:schemeClr>
              </a:solidFill>
              <a:latin typeface="Perpetua Titling MT" pitchFamily="18"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a:spLocks noGrp="1"/>
          </p:cNvSpPr>
          <p:nvPr>
            <p:ph sz="half" idx="4294967295"/>
          </p:nvPr>
        </p:nvSpPr>
        <p:spPr>
          <a:xfrm>
            <a:off x="251520" y="188640"/>
            <a:ext cx="8507288" cy="6480720"/>
          </a:xfrm>
          <a:prstGeom prst="rect">
            <a:avLst/>
          </a:prstGeom>
        </p:spPr>
        <p:txBody>
          <a:bodyPr>
            <a:normAutofit fontScale="85000" lnSpcReduction="20000"/>
          </a:bodyPr>
          <a:lstStyle/>
          <a:p>
            <a:pPr marL="0" indent="0">
              <a:buNone/>
            </a:pPr>
            <a:r>
              <a:rPr lang="en-GB" sz="4000" dirty="0" smtClean="0">
                <a:solidFill>
                  <a:srgbClr val="FFC000"/>
                </a:solidFill>
                <a:latin typeface="Felix Titling" panose="04060505060202020A04" pitchFamily="82" charset="0"/>
              </a:rPr>
              <a:t>LEARNING </a:t>
            </a:r>
            <a:r>
              <a:rPr lang="en-GB" sz="4000" dirty="0">
                <a:solidFill>
                  <a:srgbClr val="FFC000"/>
                </a:solidFill>
                <a:latin typeface="Felix Titling" panose="04060505060202020A04" pitchFamily="82" charset="0"/>
              </a:rPr>
              <a:t>OUTCOMES</a:t>
            </a:r>
          </a:p>
          <a:p>
            <a:pPr marL="0" indent="0">
              <a:buFont typeface="Arial" panose="020B0604020202020204" pitchFamily="34" charset="0"/>
              <a:buNone/>
            </a:pPr>
            <a:r>
              <a:rPr lang="en-GB" sz="3300" i="1" dirty="0">
                <a:effectLst/>
                <a:latin typeface="Garamond" panose="02020404030301010803" pitchFamily="18" charset="0"/>
              </a:rPr>
              <a:t>Upon the successful completion of this module, the student should be able to demonstrate</a:t>
            </a:r>
            <a:r>
              <a:rPr lang="en-GB" sz="3300" i="1" dirty="0" smtClean="0">
                <a:effectLst/>
                <a:latin typeface="Garamond" panose="02020404030301010803" pitchFamily="18" charset="0"/>
              </a:rPr>
              <a:t>:</a:t>
            </a:r>
          </a:p>
          <a:p>
            <a:pPr marL="0" indent="0">
              <a:buFont typeface="Arial" panose="020B0604020202020204" pitchFamily="34" charset="0"/>
              <a:buNone/>
            </a:pPr>
            <a:endParaRPr lang="en-GB" i="1" dirty="0">
              <a:effectLst/>
              <a:latin typeface="Garamond" panose="02020404030301010803" pitchFamily="18" charset="0"/>
            </a:endParaRPr>
          </a:p>
          <a:p>
            <a:pPr>
              <a:buFont typeface="Arial" panose="020B0604020202020204" pitchFamily="34" charset="0"/>
              <a:buChar char="•"/>
            </a:pPr>
            <a:r>
              <a:rPr lang="en-GB" sz="2800" dirty="0">
                <a:effectLst/>
                <a:latin typeface="Garamond" panose="02020404030301010803" pitchFamily="18" charset="0"/>
              </a:rPr>
              <a:t>a detailed and critically informed knowledge and understanding of a wide range of the literature of </a:t>
            </a:r>
            <a:r>
              <a:rPr lang="en-GB" sz="2800" dirty="0">
                <a:solidFill>
                  <a:srgbClr val="FFC000"/>
                </a:solidFill>
                <a:effectLst/>
                <a:latin typeface="Garamond" panose="02020404030301010803" pitchFamily="18" charset="0"/>
              </a:rPr>
              <a:t>the </a:t>
            </a:r>
            <a:r>
              <a:rPr lang="en-GB" sz="2800" dirty="0" smtClean="0">
                <a:solidFill>
                  <a:srgbClr val="FFC000"/>
                </a:solidFill>
                <a:effectLst/>
                <a:latin typeface="Garamond" panose="02020404030301010803" pitchFamily="18" charset="0"/>
              </a:rPr>
              <a:t>Romantic </a:t>
            </a:r>
            <a:r>
              <a:rPr lang="en-GB" sz="2800" dirty="0">
                <a:solidFill>
                  <a:srgbClr val="FFC000"/>
                </a:solidFill>
                <a:effectLst/>
                <a:latin typeface="Garamond" panose="02020404030301010803" pitchFamily="18" charset="0"/>
              </a:rPr>
              <a:t>and Victorian period(s);</a:t>
            </a:r>
          </a:p>
          <a:p>
            <a:pPr>
              <a:buFont typeface="Arial" panose="020B0604020202020204" pitchFamily="34" charset="0"/>
              <a:buChar char="•"/>
            </a:pPr>
            <a:r>
              <a:rPr lang="en-GB" sz="2800" dirty="0">
                <a:effectLst/>
                <a:latin typeface="Garamond" panose="02020404030301010803" pitchFamily="18" charset="0"/>
              </a:rPr>
              <a:t>advanced and sustained understanding of the important </a:t>
            </a:r>
            <a:r>
              <a:rPr lang="en-GB" sz="2800" dirty="0">
                <a:solidFill>
                  <a:srgbClr val="FFC000"/>
                </a:solidFill>
                <a:effectLst/>
                <a:latin typeface="Garamond" panose="02020404030301010803" pitchFamily="18" charset="0"/>
              </a:rPr>
              <a:t>political, literary and philosophical debates</a:t>
            </a:r>
            <a:r>
              <a:rPr lang="en-GB" sz="2800" dirty="0">
                <a:effectLst/>
                <a:latin typeface="Garamond" panose="02020404030301010803" pitchFamily="18" charset="0"/>
              </a:rPr>
              <a:t> that dominated from the 1790s through to the late nineteenth century;</a:t>
            </a:r>
          </a:p>
          <a:p>
            <a:pPr>
              <a:buFont typeface="Arial" panose="020B0604020202020204" pitchFamily="34" charset="0"/>
              <a:buChar char="•"/>
            </a:pPr>
            <a:r>
              <a:rPr lang="en-GB" sz="2800" dirty="0">
                <a:effectLst/>
                <a:latin typeface="Garamond" panose="02020404030301010803" pitchFamily="18" charset="0"/>
              </a:rPr>
              <a:t>a critically informed understanding of the ways in which Romantic and Victorian literature both </a:t>
            </a:r>
            <a:r>
              <a:rPr lang="en-GB" sz="2800" dirty="0">
                <a:solidFill>
                  <a:srgbClr val="FFC000"/>
                </a:solidFill>
                <a:effectLst/>
                <a:latin typeface="Garamond" panose="02020404030301010803" pitchFamily="18" charset="0"/>
              </a:rPr>
              <a:t>construct and critique the notion of modernity;</a:t>
            </a:r>
          </a:p>
          <a:p>
            <a:pPr>
              <a:buFont typeface="Arial" panose="020B0604020202020204" pitchFamily="34" charset="0"/>
              <a:buChar char="•"/>
            </a:pPr>
            <a:r>
              <a:rPr lang="en-GB" sz="2800" dirty="0">
                <a:effectLst/>
                <a:latin typeface="Garamond" panose="02020404030301010803" pitchFamily="18" charset="0"/>
              </a:rPr>
              <a:t>a theoretically informed knowledge of </a:t>
            </a:r>
            <a:r>
              <a:rPr lang="en-GB" sz="2800" dirty="0">
                <a:solidFill>
                  <a:srgbClr val="FFC000"/>
                </a:solidFill>
                <a:effectLst/>
                <a:latin typeface="Garamond" panose="02020404030301010803" pitchFamily="18" charset="0"/>
              </a:rPr>
              <a:t>the connections and tensions between the ideas and kinds of literary production normally associated with these periods;</a:t>
            </a:r>
          </a:p>
          <a:p>
            <a:pPr>
              <a:buFont typeface="Arial" panose="020B0604020202020204" pitchFamily="34" charset="0"/>
              <a:buChar char="•"/>
            </a:pPr>
            <a:r>
              <a:rPr lang="en-GB" sz="2800" dirty="0">
                <a:effectLst/>
                <a:latin typeface="Garamond" panose="02020404030301010803" pitchFamily="18" charset="0"/>
              </a:rPr>
              <a:t>a theoretically informed knowledge of the significance of the </a:t>
            </a:r>
            <a:r>
              <a:rPr lang="en-GB" sz="2800" dirty="0">
                <a:solidFill>
                  <a:srgbClr val="FFC000"/>
                </a:solidFill>
                <a:effectLst/>
                <a:latin typeface="Garamond" panose="02020404030301010803" pitchFamily="18" charset="0"/>
              </a:rPr>
              <a:t>Romantic ideology </a:t>
            </a:r>
            <a:r>
              <a:rPr lang="en-GB" sz="2800" dirty="0">
                <a:effectLst/>
                <a:latin typeface="Garamond" panose="02020404030301010803" pitchFamily="18" charset="0"/>
              </a:rPr>
              <a:t>in the formation of cultural values.</a:t>
            </a:r>
          </a:p>
        </p:txBody>
      </p:sp>
    </p:spTree>
    <p:extLst>
      <p:ext uri="{BB962C8B-B14F-4D97-AF65-F5344CB8AC3E}">
        <p14:creationId xmlns:p14="http://schemas.microsoft.com/office/powerpoint/2010/main" val="33013560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16632"/>
            <a:ext cx="8640960" cy="6552728"/>
          </a:xfrm>
        </p:spPr>
        <p:txBody>
          <a:bodyPr>
            <a:noAutofit/>
          </a:bodyPr>
          <a:lstStyle/>
          <a:p>
            <a:pPr marL="18288" indent="0">
              <a:buNone/>
            </a:pPr>
            <a:r>
              <a:rPr lang="en-GB" sz="2400" dirty="0">
                <a:effectLst/>
              </a:rPr>
              <a:t>By the end of the eighteenth century there were many publishers of popular literature and hundreds of circulating libraries to distribute it. In London, the most well-known was William Lane's Minerva Press and Circulating Library. "In its heyday the Minerva Library had a stock of </a:t>
            </a:r>
            <a:r>
              <a:rPr lang="en-GB" sz="2400" dirty="0">
                <a:solidFill>
                  <a:srgbClr val="FFC000"/>
                </a:solidFill>
                <a:effectLst/>
              </a:rPr>
              <a:t>nearly seventeen thousand books and circulated thousands of volumes throughout Britain, both to individual subscribers and in collections loaned to shopkeepers in provincial and seaside towns</a:t>
            </a:r>
            <a:r>
              <a:rPr lang="en-GB" sz="2400" dirty="0">
                <a:solidFill>
                  <a:srgbClr val="FFFF00"/>
                </a:solidFill>
                <a:effectLst/>
              </a:rPr>
              <a:t>.</a:t>
            </a:r>
            <a:r>
              <a:rPr lang="en-GB" sz="2400" dirty="0">
                <a:effectLst/>
              </a:rPr>
              <a:t> In 1791 Lane was advertising complete circulating libraries of one hundred to ten thousand volumes for sale to shopkeepers interested in a </a:t>
            </a:r>
            <a:r>
              <a:rPr lang="en-GB" sz="2400" dirty="0" err="1">
                <a:effectLst/>
              </a:rPr>
              <a:t>sideline</a:t>
            </a:r>
            <a:r>
              <a:rPr lang="en-GB" sz="2400" dirty="0">
                <a:effectLst/>
              </a:rPr>
              <a:t> to their </a:t>
            </a:r>
            <a:r>
              <a:rPr lang="en-GB" sz="2400" dirty="0" smtClean="0">
                <a:effectLst/>
              </a:rPr>
              <a:t>business“</a:t>
            </a:r>
          </a:p>
          <a:p>
            <a:pPr marL="18288" indent="0">
              <a:buNone/>
            </a:pPr>
            <a:endParaRPr lang="en-GB" sz="2300" dirty="0" smtClean="0">
              <a:effectLst/>
            </a:endParaRPr>
          </a:p>
          <a:p>
            <a:pPr marL="18288" indent="0">
              <a:buNone/>
            </a:pPr>
            <a:endParaRPr lang="en-GB" sz="2300" dirty="0">
              <a:effectLst/>
            </a:endParaRPr>
          </a:p>
          <a:p>
            <a:pPr marL="18288" indent="0">
              <a:buNone/>
            </a:pPr>
            <a:r>
              <a:rPr lang="en-GB" sz="2400" dirty="0">
                <a:effectLst/>
              </a:rPr>
              <a:t>The appetite of Lane's Minerva Press for Gothic fictions made plausible the rumour that he would pay five pounds for any unpublished work of fiction. </a:t>
            </a:r>
            <a:r>
              <a:rPr lang="en-GB" sz="2400" dirty="0">
                <a:solidFill>
                  <a:srgbClr val="FFC000"/>
                </a:solidFill>
                <a:effectLst/>
              </a:rPr>
              <a:t>Owing in part to his interest in new writers (their manuscripts were less expensive than those produced by established authors), Minerva published "twice as many works by women as by men</a:t>
            </a:r>
            <a:r>
              <a:rPr lang="en-GB" sz="2400" dirty="0">
                <a:effectLst/>
              </a:rPr>
              <a:t>". </a:t>
            </a:r>
          </a:p>
        </p:txBody>
      </p:sp>
      <p:sp>
        <p:nvSpPr>
          <p:cNvPr id="3" name="Title 2"/>
          <p:cNvSpPr>
            <a:spLocks noGrp="1"/>
          </p:cNvSpPr>
          <p:nvPr>
            <p:ph type="title"/>
          </p:nvPr>
        </p:nvSpPr>
        <p:spPr>
          <a:xfrm>
            <a:off x="2362835" y="3789040"/>
            <a:ext cx="6588224" cy="569168"/>
          </a:xfrm>
          <a:solidFill>
            <a:srgbClr val="FFC000"/>
          </a:solidFill>
        </p:spPr>
        <p:txBody>
          <a:bodyPr/>
          <a:lstStyle/>
          <a:p>
            <a:r>
              <a:rPr lang="en-GB" sz="3200" dirty="0" smtClean="0">
                <a:solidFill>
                  <a:srgbClr val="0000CC"/>
                </a:solidFill>
              </a:rPr>
              <a:t>Publishing late 18</a:t>
            </a:r>
            <a:r>
              <a:rPr lang="en-GB" sz="3200" baseline="30000" dirty="0" smtClean="0">
                <a:solidFill>
                  <a:srgbClr val="0000CC"/>
                </a:solidFill>
              </a:rPr>
              <a:t>th</a:t>
            </a:r>
            <a:r>
              <a:rPr lang="en-GB" sz="3200" dirty="0" smtClean="0">
                <a:solidFill>
                  <a:srgbClr val="0000CC"/>
                </a:solidFill>
              </a:rPr>
              <a:t> Century</a:t>
            </a:r>
            <a:endParaRPr lang="en-GB" sz="3200" dirty="0">
              <a:solidFill>
                <a:srgbClr val="0000CC"/>
              </a:solidFill>
            </a:endParaRPr>
          </a:p>
        </p:txBody>
      </p:sp>
    </p:spTree>
    <p:extLst>
      <p:ext uri="{BB962C8B-B14F-4D97-AF65-F5344CB8AC3E}">
        <p14:creationId xmlns:p14="http://schemas.microsoft.com/office/powerpoint/2010/main" val="1268943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
            <a:ext cx="8496944" cy="5949279"/>
          </a:xfrm>
        </p:spPr>
        <p:txBody>
          <a:bodyPr>
            <a:normAutofit lnSpcReduction="10000"/>
          </a:bodyPr>
          <a:lstStyle/>
          <a:p>
            <a:pPr marL="18288" indent="0">
              <a:buNone/>
            </a:pPr>
            <a:r>
              <a:rPr lang="en-GB" dirty="0">
                <a:effectLst/>
              </a:rPr>
              <a:t>In the introduction to his </a:t>
            </a:r>
            <a:r>
              <a:rPr lang="en-GB" i="1" dirty="0">
                <a:effectLst/>
              </a:rPr>
              <a:t>Ancient records, or, The </a:t>
            </a:r>
            <a:r>
              <a:rPr lang="en-GB" i="1" dirty="0" smtClean="0">
                <a:effectLst/>
              </a:rPr>
              <a:t>Abbey </a:t>
            </a:r>
            <a:r>
              <a:rPr lang="en-GB" i="1" dirty="0">
                <a:effectLst/>
              </a:rPr>
              <a:t>of Saint </a:t>
            </a:r>
            <a:r>
              <a:rPr lang="en-GB" i="1" dirty="0" err="1">
                <a:effectLst/>
              </a:rPr>
              <a:t>Oswyth</a:t>
            </a:r>
            <a:r>
              <a:rPr lang="en-GB" dirty="0" err="1">
                <a:effectLst/>
              </a:rPr>
              <a:t>e</a:t>
            </a:r>
            <a:r>
              <a:rPr lang="en-GB" dirty="0">
                <a:effectLst/>
              </a:rPr>
              <a:t> </a:t>
            </a:r>
            <a:r>
              <a:rPr lang="en-GB" dirty="0" smtClean="0">
                <a:effectLst/>
              </a:rPr>
              <a:t>(1801</a:t>
            </a:r>
            <a:r>
              <a:rPr lang="en-GB" dirty="0">
                <a:effectLst/>
              </a:rPr>
              <a:t>), T. J. Horsley </a:t>
            </a:r>
            <a:r>
              <a:rPr lang="en-GB" dirty="0" err="1">
                <a:effectLst/>
              </a:rPr>
              <a:t>Curties</a:t>
            </a:r>
            <a:r>
              <a:rPr lang="en-GB" dirty="0">
                <a:effectLst/>
              </a:rPr>
              <a:t> readily admits that the book's “mysteries - its terrific illusions - its very errors must be attributed to a love of Romance, caught from </a:t>
            </a:r>
            <a:r>
              <a:rPr lang="en-GB" u="sng" dirty="0">
                <a:effectLst/>
              </a:rPr>
              <a:t>an enthusiastic admiration of </a:t>
            </a:r>
            <a:r>
              <a:rPr lang="en-GB" u="sng" dirty="0" err="1">
                <a:effectLst/>
              </a:rPr>
              <a:t>Udolpho’s</a:t>
            </a:r>
            <a:r>
              <a:rPr lang="en-GB" u="sng" dirty="0">
                <a:effectLst/>
              </a:rPr>
              <a:t> unrivalled Foundress.</a:t>
            </a:r>
            <a:r>
              <a:rPr lang="en-GB" dirty="0">
                <a:effectLst/>
              </a:rPr>
              <a:t> He follows her through all the venerable gloom of horrors, not as a kindred spirit, but contented, as a shadow, in attending her footsteps</a:t>
            </a:r>
            <a:r>
              <a:rPr lang="en-GB" dirty="0" smtClean="0">
                <a:effectLst/>
              </a:rPr>
              <a:t>.” … Nevertheless </a:t>
            </a:r>
            <a:r>
              <a:rPr lang="en-GB" dirty="0">
                <a:effectLst/>
              </a:rPr>
              <a:t>he goes on to argue that, despite Radcliffe's pre-eminence, </a:t>
            </a:r>
            <a:r>
              <a:rPr lang="en-GB" u="sng" dirty="0">
                <a:effectLst/>
              </a:rPr>
              <a:t>the field should now be left to men</a:t>
            </a:r>
            <a:r>
              <a:rPr lang="en-GB" u="sng" dirty="0" smtClean="0">
                <a:effectLst/>
              </a:rPr>
              <a:t>:</a:t>
            </a:r>
          </a:p>
          <a:p>
            <a:pPr marL="18288" indent="0">
              <a:buNone/>
            </a:pPr>
            <a:endParaRPr lang="en-GB" sz="800" dirty="0">
              <a:effectLst/>
            </a:endParaRPr>
          </a:p>
          <a:p>
            <a:pPr marL="0" indent="0">
              <a:buNone/>
            </a:pPr>
            <a:r>
              <a:rPr lang="en-GB" sz="2300" dirty="0" smtClean="0">
                <a:solidFill>
                  <a:srgbClr val="FFC000"/>
                </a:solidFill>
                <a:effectLst/>
              </a:rPr>
              <a:t>Ought </a:t>
            </a:r>
            <a:r>
              <a:rPr lang="en-GB" sz="2300" dirty="0">
                <a:solidFill>
                  <a:srgbClr val="FFC000"/>
                </a:solidFill>
                <a:effectLst/>
              </a:rPr>
              <a:t>the female Novelist, in order to display a complete knowledge of human nature, to degrade that delicate timidity, that shrinking innocence which is the loveliest boast of womanhood in drawing characters which would ruin her reputation to be acquainted with? – Ought she to describe scenes which bashful modesty would blush to conceive an idea, much less avow a knowledge of? </a:t>
            </a:r>
            <a:r>
              <a:rPr lang="en-GB" sz="2300" dirty="0">
                <a:effectLst/>
              </a:rPr>
              <a:t>– Oh no! let the chaste pen of female delicacy disdain such unworthy subjects; - leave to the other sex a description of grovelling incidents, debased characters, and low pursuits: - there is still a range wide and vast enough for fanciful imagination; but </a:t>
            </a:r>
            <a:r>
              <a:rPr lang="en-GB" sz="2300" dirty="0">
                <a:solidFill>
                  <a:srgbClr val="FFC000"/>
                </a:solidFill>
                <a:effectLst/>
              </a:rPr>
              <a:t>when female invention will employ itself in images of the grosser sort, it is a fatal prediction of relaxed morals, and a species of – at least – LITERARY PROSTITUTION</a:t>
            </a:r>
            <a:r>
              <a:rPr lang="en-GB" sz="2300" dirty="0" smtClean="0">
                <a:solidFill>
                  <a:srgbClr val="FFC000"/>
                </a:solidFill>
                <a:effectLst/>
              </a:rPr>
              <a:t>.</a:t>
            </a:r>
            <a:endParaRPr lang="en-GB" sz="2300" dirty="0">
              <a:solidFill>
                <a:srgbClr val="FFC000"/>
              </a:solidFill>
            </a:endParaRPr>
          </a:p>
        </p:txBody>
      </p:sp>
      <p:sp>
        <p:nvSpPr>
          <p:cNvPr id="4" name="Title 3"/>
          <p:cNvSpPr>
            <a:spLocks noGrp="1"/>
          </p:cNvSpPr>
          <p:nvPr>
            <p:ph type="title"/>
          </p:nvPr>
        </p:nvSpPr>
        <p:spPr>
          <a:xfrm>
            <a:off x="395536" y="6093296"/>
            <a:ext cx="8352928" cy="626368"/>
          </a:xfrm>
          <a:solidFill>
            <a:srgbClr val="FFC000"/>
          </a:solidFill>
        </p:spPr>
        <p:txBody>
          <a:bodyPr/>
          <a:lstStyle/>
          <a:p>
            <a:r>
              <a:rPr lang="en-GB" sz="3200" dirty="0" smtClean="0">
                <a:solidFill>
                  <a:srgbClr val="000099"/>
                </a:solidFill>
              </a:rPr>
              <a:t>The problems of Women authors </a:t>
            </a:r>
            <a:endParaRPr lang="en-GB" sz="3200" dirty="0">
              <a:solidFill>
                <a:srgbClr val="000099"/>
              </a:solidFill>
            </a:endParaRPr>
          </a:p>
        </p:txBody>
      </p:sp>
    </p:spTree>
    <p:extLst>
      <p:ext uri="{BB962C8B-B14F-4D97-AF65-F5344CB8AC3E}">
        <p14:creationId xmlns:p14="http://schemas.microsoft.com/office/powerpoint/2010/main" val="3321360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8298" y="1412776"/>
            <a:ext cx="8136904" cy="4752528"/>
          </a:xfrm>
        </p:spPr>
        <p:txBody>
          <a:bodyPr>
            <a:noAutofit/>
          </a:bodyPr>
          <a:lstStyle/>
          <a:p>
            <a:pPr marL="18288" indent="0">
              <a:buNone/>
            </a:pPr>
            <a:r>
              <a:rPr lang="en-GB" sz="2400" dirty="0">
                <a:effectLst/>
              </a:rPr>
              <a:t>In the twentieth century, the</a:t>
            </a:r>
            <a:r>
              <a:rPr lang="en-GB" sz="2400" dirty="0">
                <a:solidFill>
                  <a:srgbClr val="FFFF00"/>
                </a:solidFill>
                <a:effectLst/>
              </a:rPr>
              <a:t> </a:t>
            </a:r>
            <a:r>
              <a:rPr lang="en-GB" sz="2400" dirty="0">
                <a:solidFill>
                  <a:srgbClr val="FFC000"/>
                </a:solidFill>
                <a:effectLst/>
              </a:rPr>
              <a:t>distinction between terror and horror is often incorporated within the much more ambitious contrast between </a:t>
            </a:r>
            <a:r>
              <a:rPr lang="en-GB" sz="2400" u="sng" dirty="0">
                <a:solidFill>
                  <a:srgbClr val="FFC000"/>
                </a:solidFill>
                <a:effectLst/>
              </a:rPr>
              <a:t>male and female Gothic</a:t>
            </a:r>
            <a:r>
              <a:rPr lang="en-GB" sz="2400" dirty="0">
                <a:solidFill>
                  <a:srgbClr val="FFC000"/>
                </a:solidFill>
                <a:effectLst/>
              </a:rPr>
              <a:t>. </a:t>
            </a:r>
            <a:r>
              <a:rPr lang="en-GB" sz="2400" dirty="0">
                <a:effectLst/>
              </a:rPr>
              <a:t>In the former, </a:t>
            </a:r>
            <a:r>
              <a:rPr lang="en-GB" sz="2400" dirty="0">
                <a:solidFill>
                  <a:srgbClr val="FFC000"/>
                </a:solidFill>
                <a:effectLst/>
              </a:rPr>
              <a:t>horror is a result of the persistence of the past in the present: it is engineered by the patriarchal father</a:t>
            </a:r>
            <a:r>
              <a:rPr lang="en-GB" sz="2400" dirty="0">
                <a:solidFill>
                  <a:srgbClr val="FFFF00"/>
                </a:solidFill>
                <a:effectLst/>
              </a:rPr>
              <a:t> </a:t>
            </a:r>
            <a:r>
              <a:rPr lang="en-GB" sz="2400" dirty="0">
                <a:effectLst/>
              </a:rPr>
              <a:t>(the priest, tyrannical father), religious institutions, and tyrannical (often aristocratic) families. </a:t>
            </a:r>
            <a:r>
              <a:rPr lang="en-GB" sz="2400" u="sng" dirty="0">
                <a:effectLst/>
              </a:rPr>
              <a:t>Supernatural terrors are real; </a:t>
            </a:r>
            <a:r>
              <a:rPr lang="en-GB" sz="2400" dirty="0">
                <a:effectLst/>
              </a:rPr>
              <a:t>yet at the same time, the experience of horror shatters everyday reality and reveals the unmanageable depths of the human psyche (rather than the guiding hand of God). As this suggests, </a:t>
            </a:r>
            <a:r>
              <a:rPr lang="en-GB" sz="2400" u="sng" dirty="0">
                <a:solidFill>
                  <a:srgbClr val="FFC000"/>
                </a:solidFill>
                <a:effectLst/>
              </a:rPr>
              <a:t>male Gothic is often structured as an oedipal struggle</a:t>
            </a:r>
            <a:r>
              <a:rPr lang="en-GB" sz="2400" u="sng" dirty="0">
                <a:solidFill>
                  <a:srgbClr val="FFFF00"/>
                </a:solidFill>
                <a:effectLst/>
              </a:rPr>
              <a:t> </a:t>
            </a:r>
            <a:r>
              <a:rPr lang="en-GB" sz="2400" u="sng" dirty="0">
                <a:effectLst/>
              </a:rPr>
              <a:t>between sons and patriarchal fathers, whether familial, religious or divin</a:t>
            </a:r>
            <a:r>
              <a:rPr lang="en-GB" sz="2400" dirty="0">
                <a:effectLst/>
              </a:rPr>
              <a:t>e</a:t>
            </a:r>
            <a:r>
              <a:rPr lang="en-GB" sz="2400" dirty="0" smtClean="0">
                <a:effectLst/>
              </a:rPr>
              <a:t>.</a:t>
            </a:r>
            <a:endParaRPr lang="en-GB" sz="2400" dirty="0"/>
          </a:p>
        </p:txBody>
      </p:sp>
      <p:sp>
        <p:nvSpPr>
          <p:cNvPr id="3" name="Title 2"/>
          <p:cNvSpPr>
            <a:spLocks noGrp="1"/>
          </p:cNvSpPr>
          <p:nvPr>
            <p:ph type="title"/>
          </p:nvPr>
        </p:nvSpPr>
        <p:spPr>
          <a:xfrm>
            <a:off x="4716015" y="188640"/>
            <a:ext cx="3969187" cy="864096"/>
          </a:xfrm>
          <a:solidFill>
            <a:srgbClr val="FFC000"/>
          </a:solidFill>
        </p:spPr>
        <p:txBody>
          <a:bodyPr/>
          <a:lstStyle/>
          <a:p>
            <a:pPr algn="ctr"/>
            <a:r>
              <a:rPr lang="en-GB" sz="3600" dirty="0" smtClean="0">
                <a:solidFill>
                  <a:srgbClr val="0000CC"/>
                </a:solidFill>
                <a:effectLst/>
              </a:rPr>
              <a:t>Male </a:t>
            </a:r>
            <a:r>
              <a:rPr lang="en-GB" sz="3600" dirty="0" smtClean="0">
                <a:solidFill>
                  <a:srgbClr val="0000CC"/>
                </a:solidFill>
                <a:effectLst/>
              </a:rPr>
              <a:t>gothic</a:t>
            </a:r>
            <a:br>
              <a:rPr lang="en-GB" sz="3600" dirty="0" smtClean="0">
                <a:solidFill>
                  <a:srgbClr val="0000CC"/>
                </a:solidFill>
                <a:effectLst/>
              </a:rPr>
            </a:br>
            <a:endParaRPr lang="en-GB" sz="800" dirty="0">
              <a:solidFill>
                <a:srgbClr val="0000CC"/>
              </a:solidFill>
              <a:effectLst/>
            </a:endParaRPr>
          </a:p>
        </p:txBody>
      </p:sp>
    </p:spTree>
    <p:extLst>
      <p:ext uri="{BB962C8B-B14F-4D97-AF65-F5344CB8AC3E}">
        <p14:creationId xmlns:p14="http://schemas.microsoft.com/office/powerpoint/2010/main" val="2198662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55576" y="1484784"/>
            <a:ext cx="7546032" cy="5040560"/>
          </a:xfrm>
        </p:spPr>
        <p:txBody>
          <a:bodyPr/>
          <a:lstStyle/>
          <a:p>
            <a:pPr marL="18288" indent="0">
              <a:buNone/>
            </a:pPr>
            <a:r>
              <a:rPr lang="en-GB" sz="2400" dirty="0">
                <a:effectLst/>
              </a:rPr>
              <a:t>In contrast, </a:t>
            </a:r>
            <a:r>
              <a:rPr lang="en-GB" sz="2400" u="sng" dirty="0">
                <a:solidFill>
                  <a:srgbClr val="FFC000"/>
                </a:solidFill>
                <a:effectLst/>
              </a:rPr>
              <a:t>female Gothic locates the source of terror in the present</a:t>
            </a:r>
            <a:r>
              <a:rPr lang="en-GB" sz="2400" dirty="0">
                <a:solidFill>
                  <a:srgbClr val="FFC000"/>
                </a:solidFill>
                <a:effectLst/>
              </a:rPr>
              <a:t>, in the possibility that the paternal protector </a:t>
            </a:r>
            <a:r>
              <a:rPr lang="en-GB" sz="2400" dirty="0">
                <a:effectLst/>
              </a:rPr>
              <a:t>(whether father or lover) </a:t>
            </a:r>
            <a:r>
              <a:rPr lang="en-GB" sz="2400" dirty="0">
                <a:solidFill>
                  <a:srgbClr val="FFC000"/>
                </a:solidFill>
                <a:effectLst/>
              </a:rPr>
              <a:t>is untrustworthy or immoral</a:t>
            </a:r>
            <a:r>
              <a:rPr lang="en-GB" sz="2400" dirty="0">
                <a:solidFill>
                  <a:srgbClr val="FFFF00"/>
                </a:solidFill>
                <a:effectLst/>
              </a:rPr>
              <a:t>. </a:t>
            </a:r>
            <a:r>
              <a:rPr lang="en-GB" sz="2400" u="sng" dirty="0">
                <a:effectLst/>
              </a:rPr>
              <a:t>Supernatural terrors are discovered to be illusions</a:t>
            </a:r>
            <a:r>
              <a:rPr lang="en-GB" sz="2400" dirty="0">
                <a:effectLst/>
              </a:rPr>
              <a:t>, fabricated by the heroine's imagination, </a:t>
            </a:r>
            <a:r>
              <a:rPr lang="en-GB" sz="2400" u="sng" dirty="0">
                <a:effectLst/>
              </a:rPr>
              <a:t>a consequence of a culture that shelters her from the truth.</a:t>
            </a:r>
            <a:r>
              <a:rPr lang="en-GB" sz="2400" dirty="0">
                <a:effectLst/>
              </a:rPr>
              <a:t> Female Gothic fictions often involve, therefore, </a:t>
            </a:r>
            <a:r>
              <a:rPr lang="en-GB" sz="2400" u="sng" dirty="0">
                <a:effectLst/>
              </a:rPr>
              <a:t>a struggle between daughters and paternal (or patriarchal) fathers</a:t>
            </a:r>
            <a:r>
              <a:rPr lang="en-GB" sz="2400" dirty="0">
                <a:effectLst/>
              </a:rPr>
              <a:t>. Terror evaporates as the heroine learns of her true identity. Alternatively, it modulates into awe, as the heroine glimpses the divine order behind nature</a:t>
            </a:r>
            <a:endParaRPr lang="en-GB" sz="2400" dirty="0"/>
          </a:p>
        </p:txBody>
      </p:sp>
      <p:sp>
        <p:nvSpPr>
          <p:cNvPr id="4" name="Title 2"/>
          <p:cNvSpPr>
            <a:spLocks noGrp="1"/>
          </p:cNvSpPr>
          <p:nvPr>
            <p:ph type="title"/>
          </p:nvPr>
        </p:nvSpPr>
        <p:spPr>
          <a:xfrm>
            <a:off x="4283968" y="260648"/>
            <a:ext cx="4392488" cy="936104"/>
          </a:xfrm>
          <a:solidFill>
            <a:srgbClr val="FFC000"/>
          </a:solidFill>
        </p:spPr>
        <p:txBody>
          <a:bodyPr/>
          <a:lstStyle/>
          <a:p>
            <a:pPr algn="ctr"/>
            <a:r>
              <a:rPr lang="en-GB" sz="3600" dirty="0" smtClean="0">
                <a:solidFill>
                  <a:srgbClr val="0000CC"/>
                </a:solidFill>
                <a:effectLst/>
              </a:rPr>
              <a:t>female gothic</a:t>
            </a:r>
            <a:br>
              <a:rPr lang="en-GB" sz="3600" dirty="0" smtClean="0">
                <a:solidFill>
                  <a:srgbClr val="0000CC"/>
                </a:solidFill>
                <a:effectLst/>
              </a:rPr>
            </a:br>
            <a:endParaRPr lang="en-GB" sz="800" dirty="0">
              <a:solidFill>
                <a:srgbClr val="0000CC"/>
              </a:solidFill>
              <a:effectLst/>
            </a:endParaRPr>
          </a:p>
        </p:txBody>
      </p:sp>
    </p:spTree>
    <p:extLst>
      <p:ext uri="{BB962C8B-B14F-4D97-AF65-F5344CB8AC3E}">
        <p14:creationId xmlns:p14="http://schemas.microsoft.com/office/powerpoint/2010/main" val="2746731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175284"/>
            <a:ext cx="8280920" cy="5466928"/>
          </a:xfrm>
        </p:spPr>
        <p:txBody>
          <a:bodyPr>
            <a:normAutofit lnSpcReduction="10000"/>
          </a:bodyPr>
          <a:lstStyle/>
          <a:p>
            <a:pPr marL="18288" indent="0">
              <a:buNone/>
            </a:pPr>
            <a:r>
              <a:rPr lang="en-GB" dirty="0"/>
              <a:t>“</a:t>
            </a:r>
            <a:r>
              <a:rPr lang="en-GB" sz="2400" dirty="0"/>
              <a:t>Why do you like Miss Austen so very much? I am puzzled on that point. What </a:t>
            </a:r>
            <a:r>
              <a:rPr lang="en-GB" sz="2400" dirty="0" smtClean="0"/>
              <a:t>induced  you </a:t>
            </a:r>
            <a:r>
              <a:rPr lang="en-GB" sz="2400" dirty="0"/>
              <a:t>to say that you would rather have written </a:t>
            </a:r>
            <a:r>
              <a:rPr lang="en-GB" sz="2400" i="1" dirty="0"/>
              <a:t>Pride and Prejudice </a:t>
            </a:r>
            <a:r>
              <a:rPr lang="en-GB" sz="2400" dirty="0"/>
              <a:t>or </a:t>
            </a:r>
            <a:r>
              <a:rPr lang="en-GB" sz="2400" i="1" dirty="0"/>
              <a:t>Tom Jones</a:t>
            </a:r>
            <a:r>
              <a:rPr lang="en-GB" sz="2400" dirty="0"/>
              <a:t>, than </a:t>
            </a:r>
            <a:r>
              <a:rPr lang="en-GB" sz="2400" dirty="0" smtClean="0"/>
              <a:t>any of </a:t>
            </a:r>
            <a:r>
              <a:rPr lang="en-GB" sz="2400" dirty="0"/>
              <a:t>the Waverley novels</a:t>
            </a:r>
            <a:r>
              <a:rPr lang="en-GB" sz="2400" dirty="0" smtClean="0"/>
              <a:t>?</a:t>
            </a:r>
            <a:endParaRPr lang="en-GB" sz="2400" dirty="0"/>
          </a:p>
          <a:p>
            <a:pPr marL="18288" indent="0">
              <a:buNone/>
            </a:pPr>
            <a:r>
              <a:rPr lang="en-GB" sz="2400" dirty="0"/>
              <a:t>I had not seen </a:t>
            </a:r>
            <a:r>
              <a:rPr lang="en-GB" sz="2400" i="1" dirty="0"/>
              <a:t>Pride and Prejudice </a:t>
            </a:r>
            <a:r>
              <a:rPr lang="en-GB" sz="2400" dirty="0"/>
              <a:t>till I had read that sentence of yours, and then </a:t>
            </a:r>
            <a:r>
              <a:rPr lang="en-GB" sz="2400" dirty="0" smtClean="0"/>
              <a:t>I got </a:t>
            </a:r>
            <a:r>
              <a:rPr lang="en-GB" sz="2400" dirty="0"/>
              <a:t>the book. And what did I find? An accurate </a:t>
            </a:r>
            <a:r>
              <a:rPr lang="en-GB" sz="2400" dirty="0" err="1"/>
              <a:t>daguerrotyped</a:t>
            </a:r>
            <a:r>
              <a:rPr lang="en-GB" sz="2400" dirty="0"/>
              <a:t> [photographed] portrait of </a:t>
            </a:r>
            <a:r>
              <a:rPr lang="en-GB" sz="2400" dirty="0" smtClean="0"/>
              <a:t>a commonplace </a:t>
            </a:r>
            <a:r>
              <a:rPr lang="en-GB" sz="2400" dirty="0"/>
              <a:t>face; a carefully fenced, highly cultivated garden, with neat borders </a:t>
            </a:r>
            <a:r>
              <a:rPr lang="en-GB" sz="2400" dirty="0" smtClean="0"/>
              <a:t>and delicate </a:t>
            </a:r>
            <a:r>
              <a:rPr lang="en-GB" sz="2400" dirty="0"/>
              <a:t>flowers; but no glance of a bright vivid physiognomy, no open country, no </a:t>
            </a:r>
            <a:r>
              <a:rPr lang="en-GB" sz="2400" dirty="0" smtClean="0"/>
              <a:t>fresh air</a:t>
            </a:r>
            <a:r>
              <a:rPr lang="en-GB" sz="2400" dirty="0"/>
              <a:t>, no blue hill, no bonny beck [stream]. I should hardly like to live with her </a:t>
            </a:r>
            <a:r>
              <a:rPr lang="en-GB" sz="2400" dirty="0" smtClean="0"/>
              <a:t>ladies and </a:t>
            </a:r>
            <a:r>
              <a:rPr lang="en-GB" sz="2400" dirty="0"/>
              <a:t>gentlemen, in their elegant but confined houses. These observations will </a:t>
            </a:r>
            <a:r>
              <a:rPr lang="en-GB" sz="2400" dirty="0" smtClean="0"/>
              <a:t>probably irritate </a:t>
            </a:r>
            <a:r>
              <a:rPr lang="en-GB" sz="2400" dirty="0"/>
              <a:t>you. but I shall run the risk</a:t>
            </a:r>
            <a:r>
              <a:rPr lang="en-GB" sz="2400" dirty="0" smtClean="0"/>
              <a:t>. </a:t>
            </a:r>
            <a:endParaRPr lang="en-GB" sz="2400" dirty="0"/>
          </a:p>
          <a:p>
            <a:pPr marL="18288" indent="0">
              <a:buNone/>
            </a:pPr>
            <a:r>
              <a:rPr lang="en-GB" sz="2400" dirty="0"/>
              <a:t>Now I can understand admiration of George Sand [</a:t>
            </a:r>
            <a:r>
              <a:rPr lang="en-GB" sz="2400" dirty="0" err="1"/>
              <a:t>Lucie</a:t>
            </a:r>
            <a:r>
              <a:rPr lang="en-GB" sz="2400" dirty="0"/>
              <a:t> </a:t>
            </a:r>
            <a:r>
              <a:rPr lang="en-GB" sz="2400" dirty="0" err="1"/>
              <a:t>Aurore</a:t>
            </a:r>
            <a:r>
              <a:rPr lang="en-GB" sz="2400" dirty="0"/>
              <a:t> </a:t>
            </a:r>
            <a:r>
              <a:rPr lang="en-GB" sz="2400" dirty="0" err="1"/>
              <a:t>Dupin</a:t>
            </a:r>
            <a:r>
              <a:rPr lang="en-GB" sz="2400" dirty="0"/>
              <a:t>]…she has a </a:t>
            </a:r>
            <a:r>
              <a:rPr lang="en-GB" sz="2400" dirty="0" smtClean="0"/>
              <a:t>grasp of </a:t>
            </a:r>
            <a:r>
              <a:rPr lang="en-GB" sz="2400" dirty="0"/>
              <a:t>mind which, if I cannot fully comprehend, I can very deeply respect: she is </a:t>
            </a:r>
            <a:r>
              <a:rPr lang="en-GB" sz="2400" dirty="0" smtClean="0"/>
              <a:t>sagacious and </a:t>
            </a:r>
            <a:r>
              <a:rPr lang="en-GB" sz="2400" dirty="0"/>
              <a:t>profound; Miss Austen is only shrewd and observant.’</a:t>
            </a:r>
            <a:endParaRPr lang="en-GB" sz="2400" dirty="0"/>
          </a:p>
        </p:txBody>
      </p:sp>
      <p:sp>
        <p:nvSpPr>
          <p:cNvPr id="3" name="Title 2"/>
          <p:cNvSpPr>
            <a:spLocks noGrp="1"/>
          </p:cNvSpPr>
          <p:nvPr>
            <p:ph type="title"/>
          </p:nvPr>
        </p:nvSpPr>
        <p:spPr>
          <a:xfrm>
            <a:off x="391326" y="5877272"/>
            <a:ext cx="8577372" cy="698376"/>
          </a:xfrm>
          <a:solidFill>
            <a:srgbClr val="FFC000"/>
          </a:solidFill>
        </p:spPr>
        <p:txBody>
          <a:bodyPr/>
          <a:lstStyle/>
          <a:p>
            <a:r>
              <a:rPr lang="en-GB" sz="3600" dirty="0" smtClean="0">
                <a:solidFill>
                  <a:srgbClr val="000099"/>
                </a:solidFill>
              </a:rPr>
              <a:t>Charlotte </a:t>
            </a:r>
            <a:r>
              <a:rPr lang="en-GB" sz="3600" dirty="0" err="1" smtClean="0">
                <a:solidFill>
                  <a:srgbClr val="000099"/>
                </a:solidFill>
              </a:rPr>
              <a:t>bronte</a:t>
            </a:r>
            <a:r>
              <a:rPr lang="en-GB" sz="3600" dirty="0" smtClean="0">
                <a:solidFill>
                  <a:srgbClr val="000099"/>
                </a:solidFill>
              </a:rPr>
              <a:t> on </a:t>
            </a:r>
            <a:r>
              <a:rPr lang="en-GB" sz="3600" dirty="0" err="1" smtClean="0">
                <a:solidFill>
                  <a:srgbClr val="000099"/>
                </a:solidFill>
              </a:rPr>
              <a:t>austen</a:t>
            </a:r>
            <a:r>
              <a:rPr lang="en-GB" sz="3600" dirty="0" smtClean="0">
                <a:solidFill>
                  <a:srgbClr val="000099"/>
                </a:solidFill>
              </a:rPr>
              <a:t> - 1</a:t>
            </a:r>
            <a:endParaRPr lang="en-GB" sz="3600" dirty="0">
              <a:solidFill>
                <a:srgbClr val="000099"/>
              </a:solidFill>
            </a:endParaRPr>
          </a:p>
        </p:txBody>
      </p:sp>
    </p:spTree>
    <p:extLst>
      <p:ext uri="{BB962C8B-B14F-4D97-AF65-F5344CB8AC3E}">
        <p14:creationId xmlns:p14="http://schemas.microsoft.com/office/powerpoint/2010/main" val="2004043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0881" y="764704"/>
            <a:ext cx="7762056" cy="4010744"/>
          </a:xfrm>
        </p:spPr>
        <p:txBody>
          <a:bodyPr>
            <a:normAutofit/>
          </a:bodyPr>
          <a:lstStyle/>
          <a:p>
            <a:pPr marL="18288" indent="0">
              <a:buNone/>
            </a:pPr>
            <a:r>
              <a:rPr lang="en-GB" dirty="0">
                <a:effectLst/>
              </a:rPr>
              <a:t>“</a:t>
            </a:r>
            <a:r>
              <a:rPr lang="en-GB" sz="2400" dirty="0">
                <a:effectLst/>
              </a:rPr>
              <a:t>You say I must familiarise my mind with the fact that “Miss Austen is not </a:t>
            </a:r>
            <a:r>
              <a:rPr lang="en-GB" sz="2400" dirty="0" smtClean="0">
                <a:effectLst/>
              </a:rPr>
              <a:t>a poetess</a:t>
            </a:r>
            <a:r>
              <a:rPr lang="en-GB" sz="2400" dirty="0">
                <a:effectLst/>
              </a:rPr>
              <a:t>, has no “sentiment'” (you scornfully enclose the word in inverted commas), “</a:t>
            </a:r>
            <a:r>
              <a:rPr lang="en-GB" sz="2400" dirty="0" smtClean="0">
                <a:effectLst/>
              </a:rPr>
              <a:t>has no </a:t>
            </a:r>
            <a:r>
              <a:rPr lang="en-GB" sz="2400" dirty="0">
                <a:effectLst/>
              </a:rPr>
              <a:t>eloquence, none of the ravishing enthusiasm of poetry”; and then you add, I </a:t>
            </a:r>
            <a:r>
              <a:rPr lang="en-GB" sz="2400" dirty="0" smtClean="0">
                <a:effectLst/>
              </a:rPr>
              <a:t>must “</a:t>
            </a:r>
            <a:r>
              <a:rPr lang="en-GB" sz="2400" dirty="0">
                <a:effectLst/>
              </a:rPr>
              <a:t>learn to acknowledge her as one of the greatest artists, of the greatest painters </a:t>
            </a:r>
            <a:r>
              <a:rPr lang="en-GB" sz="2400" dirty="0" smtClean="0">
                <a:effectLst/>
              </a:rPr>
              <a:t>of human </a:t>
            </a:r>
            <a:r>
              <a:rPr lang="en-GB" sz="2400" dirty="0">
                <a:effectLst/>
              </a:rPr>
              <a:t>character, and one of the writers with the nicest sense of means to an end </a:t>
            </a:r>
            <a:r>
              <a:rPr lang="en-GB" sz="2400" dirty="0" smtClean="0">
                <a:effectLst/>
              </a:rPr>
              <a:t>that ever </a:t>
            </a:r>
            <a:r>
              <a:rPr lang="en-GB" sz="2400" dirty="0">
                <a:effectLst/>
              </a:rPr>
              <a:t>lived”.</a:t>
            </a:r>
          </a:p>
          <a:p>
            <a:pPr marL="18288" indent="0">
              <a:buNone/>
            </a:pPr>
            <a:r>
              <a:rPr lang="en-GB" sz="2400" dirty="0">
                <a:effectLst/>
              </a:rPr>
              <a:t>The last point only will I ever acknowledge. … Miss Austen being, as you say</a:t>
            </a:r>
            <a:r>
              <a:rPr lang="en-GB" sz="2400" dirty="0" smtClean="0">
                <a:effectLst/>
              </a:rPr>
              <a:t>, without </a:t>
            </a:r>
            <a:r>
              <a:rPr lang="en-GB" sz="2400" dirty="0">
                <a:effectLst/>
              </a:rPr>
              <a:t>“sentiment”, without poetry, maybe is sensible (more real than true), but </a:t>
            </a:r>
            <a:r>
              <a:rPr lang="en-GB" sz="2400" dirty="0" smtClean="0">
                <a:effectLst/>
              </a:rPr>
              <a:t>she cannot </a:t>
            </a:r>
            <a:r>
              <a:rPr lang="en-GB" sz="2400" dirty="0">
                <a:effectLst/>
              </a:rPr>
              <a:t>be great.’</a:t>
            </a:r>
          </a:p>
          <a:p>
            <a:pPr marL="18288" indent="0">
              <a:buNone/>
            </a:pPr>
            <a:endParaRPr lang="en-GB" dirty="0"/>
          </a:p>
        </p:txBody>
      </p:sp>
      <p:sp>
        <p:nvSpPr>
          <p:cNvPr id="3" name="Title 2"/>
          <p:cNvSpPr>
            <a:spLocks noGrp="1"/>
          </p:cNvSpPr>
          <p:nvPr>
            <p:ph type="title"/>
          </p:nvPr>
        </p:nvSpPr>
        <p:spPr>
          <a:xfrm>
            <a:off x="251520" y="5589240"/>
            <a:ext cx="8568952" cy="698376"/>
          </a:xfrm>
          <a:solidFill>
            <a:srgbClr val="FFC000"/>
          </a:solidFill>
        </p:spPr>
        <p:txBody>
          <a:bodyPr/>
          <a:lstStyle/>
          <a:p>
            <a:r>
              <a:rPr lang="en-GB" sz="3600" dirty="0">
                <a:solidFill>
                  <a:srgbClr val="000099"/>
                </a:solidFill>
              </a:rPr>
              <a:t>Charlotte </a:t>
            </a:r>
            <a:r>
              <a:rPr lang="en-GB" sz="3600" dirty="0" err="1">
                <a:solidFill>
                  <a:srgbClr val="000099"/>
                </a:solidFill>
              </a:rPr>
              <a:t>bronte</a:t>
            </a:r>
            <a:r>
              <a:rPr lang="en-GB" sz="3600" dirty="0">
                <a:solidFill>
                  <a:srgbClr val="000099"/>
                </a:solidFill>
              </a:rPr>
              <a:t> on </a:t>
            </a:r>
            <a:r>
              <a:rPr lang="en-GB" sz="3600" dirty="0" err="1">
                <a:solidFill>
                  <a:srgbClr val="000099"/>
                </a:solidFill>
              </a:rPr>
              <a:t>austen</a:t>
            </a:r>
            <a:r>
              <a:rPr lang="en-GB" sz="3600" dirty="0">
                <a:solidFill>
                  <a:srgbClr val="000099"/>
                </a:solidFill>
              </a:rPr>
              <a:t> </a:t>
            </a:r>
            <a:r>
              <a:rPr lang="en-GB" sz="3600" dirty="0" smtClean="0">
                <a:solidFill>
                  <a:srgbClr val="000099"/>
                </a:solidFill>
              </a:rPr>
              <a:t>- 2</a:t>
            </a:r>
            <a:endParaRPr lang="en-GB" dirty="0">
              <a:solidFill>
                <a:srgbClr val="000099"/>
              </a:solidFill>
            </a:endParaRPr>
          </a:p>
        </p:txBody>
      </p:sp>
    </p:spTree>
    <p:extLst>
      <p:ext uri="{BB962C8B-B14F-4D97-AF65-F5344CB8AC3E}">
        <p14:creationId xmlns:p14="http://schemas.microsoft.com/office/powerpoint/2010/main" val="957683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88640"/>
            <a:ext cx="6624736" cy="1143000"/>
          </a:xfrm>
          <a:solidFill>
            <a:srgbClr val="FFC000"/>
          </a:solidFill>
        </p:spPr>
        <p:txBody>
          <a:bodyPr/>
          <a:lstStyle/>
          <a:p>
            <a:pPr algn="ctr"/>
            <a:r>
              <a:rPr lang="en-GB" sz="3200" dirty="0">
                <a:solidFill>
                  <a:srgbClr val="000099"/>
                </a:solidFill>
              </a:rPr>
              <a:t>political, literary</a:t>
            </a:r>
            <a:r>
              <a:rPr lang="en-GB" sz="3600" i="1" dirty="0">
                <a:solidFill>
                  <a:srgbClr val="000099"/>
                </a:solidFill>
                <a:latin typeface="+mn-lt"/>
              </a:rPr>
              <a:t> </a:t>
            </a:r>
            <a:r>
              <a:rPr lang="en-GB" sz="3600" i="1" dirty="0" smtClean="0">
                <a:solidFill>
                  <a:srgbClr val="000099"/>
                </a:solidFill>
                <a:latin typeface="+mn-lt"/>
              </a:rPr>
              <a:t>&amp; </a:t>
            </a:r>
            <a:r>
              <a:rPr lang="en-GB" sz="3200" dirty="0">
                <a:solidFill>
                  <a:srgbClr val="000099"/>
                </a:solidFill>
              </a:rPr>
              <a:t>philosophical debates</a:t>
            </a:r>
          </a:p>
        </p:txBody>
      </p:sp>
      <p:sp>
        <p:nvSpPr>
          <p:cNvPr id="4" name="Content Placeholder 3"/>
          <p:cNvSpPr>
            <a:spLocks noGrp="1"/>
          </p:cNvSpPr>
          <p:nvPr>
            <p:ph idx="1"/>
          </p:nvPr>
        </p:nvSpPr>
        <p:spPr>
          <a:xfrm>
            <a:off x="323528" y="1484784"/>
            <a:ext cx="8568952" cy="5256584"/>
          </a:xfrm>
        </p:spPr>
        <p:txBody>
          <a:bodyPr>
            <a:normAutofit/>
          </a:bodyPr>
          <a:lstStyle/>
          <a:p>
            <a:pPr marL="475488" indent="-457200">
              <a:buAutoNum type="arabicPeriod"/>
            </a:pPr>
            <a:r>
              <a:rPr lang="en-GB" sz="2600" dirty="0" smtClean="0">
                <a:effectLst/>
              </a:rPr>
              <a:t>The individual and the role of reason </a:t>
            </a:r>
            <a:r>
              <a:rPr lang="en-GB" sz="2600" i="1" dirty="0" smtClean="0">
                <a:solidFill>
                  <a:srgbClr val="FFC000"/>
                </a:solidFill>
                <a:effectLst/>
              </a:rPr>
              <a:t>(Pol)</a:t>
            </a:r>
          </a:p>
          <a:p>
            <a:pPr marL="475488" indent="-457200">
              <a:buFont typeface="Wingdings" pitchFamily="2" charset="2"/>
              <a:buAutoNum type="arabicPeriod"/>
            </a:pPr>
            <a:r>
              <a:rPr lang="en-GB" sz="2600" dirty="0" smtClean="0">
                <a:effectLst/>
              </a:rPr>
              <a:t>Debates about the nature of society with the rise of the bourgeoisie </a:t>
            </a:r>
            <a:r>
              <a:rPr lang="en-GB" sz="2600" i="1" dirty="0">
                <a:solidFill>
                  <a:srgbClr val="FFC000"/>
                </a:solidFill>
                <a:effectLst/>
              </a:rPr>
              <a:t>(Pol)</a:t>
            </a:r>
          </a:p>
          <a:p>
            <a:pPr marL="475488" indent="-457200">
              <a:buFont typeface="Wingdings" pitchFamily="2" charset="2"/>
              <a:buAutoNum type="arabicPeriod"/>
            </a:pPr>
            <a:r>
              <a:rPr lang="en-GB" sz="2600" dirty="0" smtClean="0">
                <a:effectLst/>
              </a:rPr>
              <a:t>The </a:t>
            </a:r>
            <a:r>
              <a:rPr lang="en-GB" sz="2600" dirty="0">
                <a:effectLst/>
              </a:rPr>
              <a:t>emergence of the novel to prominence </a:t>
            </a:r>
            <a:r>
              <a:rPr lang="en-GB" sz="2600" i="1" dirty="0">
                <a:solidFill>
                  <a:srgbClr val="FFC000"/>
                </a:solidFill>
                <a:effectLst/>
              </a:rPr>
              <a:t>(Lit)</a:t>
            </a:r>
          </a:p>
          <a:p>
            <a:pPr marL="475488" indent="-457200">
              <a:buFont typeface="Wingdings" pitchFamily="2" charset="2"/>
              <a:buAutoNum type="arabicPeriod"/>
            </a:pPr>
            <a:r>
              <a:rPr lang="en-GB" sz="2600" dirty="0">
                <a:effectLst/>
              </a:rPr>
              <a:t>The role of the novel (from private to public) </a:t>
            </a:r>
            <a:r>
              <a:rPr lang="en-GB" sz="2600" i="1" dirty="0">
                <a:solidFill>
                  <a:srgbClr val="FFC000"/>
                </a:solidFill>
                <a:effectLst/>
              </a:rPr>
              <a:t>(Lit)</a:t>
            </a:r>
          </a:p>
          <a:p>
            <a:pPr marL="475488" indent="-457200">
              <a:buFont typeface="+mj-lt"/>
              <a:buAutoNum type="arabicPeriod"/>
            </a:pPr>
            <a:r>
              <a:rPr lang="en-GB" sz="2600" dirty="0">
                <a:effectLst/>
              </a:rPr>
              <a:t>The influence of Philosophies such as  </a:t>
            </a:r>
            <a:r>
              <a:rPr lang="en-GB" sz="2600" dirty="0">
                <a:solidFill>
                  <a:srgbClr val="FFC000"/>
                </a:solidFill>
                <a:effectLst/>
              </a:rPr>
              <a:t>(</a:t>
            </a:r>
            <a:r>
              <a:rPr lang="en-GB" sz="2600" i="1" dirty="0">
                <a:solidFill>
                  <a:srgbClr val="FFC000"/>
                </a:solidFill>
                <a:effectLst/>
              </a:rPr>
              <a:t>Phil)</a:t>
            </a:r>
            <a:endParaRPr lang="en-GB" sz="2600" dirty="0">
              <a:solidFill>
                <a:srgbClr val="FFC000"/>
              </a:solidFill>
              <a:effectLst/>
            </a:endParaRPr>
          </a:p>
          <a:p>
            <a:pPr marL="903288" lvl="1" indent="-282575">
              <a:buFont typeface="Arial" panose="020B0604020202020204" pitchFamily="34" charset="0"/>
              <a:buChar char="•"/>
            </a:pPr>
            <a:r>
              <a:rPr lang="en-GB" sz="2400" dirty="0">
                <a:effectLst/>
              </a:rPr>
              <a:t>Liberty, Equality, Fraternity   (French Revolution)</a:t>
            </a:r>
          </a:p>
          <a:p>
            <a:pPr marL="903288" lvl="1" indent="-282575">
              <a:buFont typeface="Arial" panose="020B0604020202020204" pitchFamily="34" charset="0"/>
              <a:buChar char="•"/>
            </a:pPr>
            <a:r>
              <a:rPr lang="en-GB" sz="2400" dirty="0" smtClean="0">
                <a:effectLst/>
              </a:rPr>
              <a:t>Education and self determination </a:t>
            </a:r>
          </a:p>
          <a:p>
            <a:pPr marL="903288" lvl="1" indent="-282575">
              <a:buFont typeface="Arial" panose="020B0604020202020204" pitchFamily="34" charset="0"/>
              <a:buChar char="•"/>
            </a:pPr>
            <a:r>
              <a:rPr lang="en-GB" sz="2400" dirty="0" smtClean="0">
                <a:effectLst/>
              </a:rPr>
              <a:t>Abuse of power</a:t>
            </a:r>
            <a:endParaRPr lang="en-GB" sz="2400" dirty="0" smtClean="0">
              <a:effectLst/>
            </a:endParaRPr>
          </a:p>
          <a:p>
            <a:pPr marL="903288" lvl="1" indent="-282575">
              <a:buFont typeface="Arial" panose="020B0604020202020204" pitchFamily="34" charset="0"/>
              <a:buChar char="•"/>
            </a:pPr>
            <a:r>
              <a:rPr lang="en-GB" sz="2400" dirty="0" smtClean="0">
                <a:effectLst/>
              </a:rPr>
              <a:t>The role of the church in violence</a:t>
            </a:r>
          </a:p>
          <a:p>
            <a:pPr marL="903288" lvl="1" indent="-282575">
              <a:buFont typeface="Arial" panose="020B0604020202020204" pitchFamily="34" charset="0"/>
              <a:buChar char="•"/>
            </a:pPr>
            <a:r>
              <a:rPr lang="en-GB" sz="2400" dirty="0" smtClean="0">
                <a:effectLst/>
              </a:rPr>
              <a:t>Imperialism</a:t>
            </a:r>
            <a:endParaRPr lang="en-GB" sz="2400" dirty="0">
              <a:effectLst/>
            </a:endParaRPr>
          </a:p>
          <a:p>
            <a:pPr marL="903288" lvl="1" indent="-282575">
              <a:buFont typeface="Arial" panose="020B0604020202020204" pitchFamily="34" charset="0"/>
              <a:buChar char="•"/>
            </a:pPr>
            <a:endParaRPr lang="en-GB" sz="2400" dirty="0">
              <a:effectLst/>
            </a:endParaRPr>
          </a:p>
        </p:txBody>
      </p:sp>
    </p:spTree>
    <p:extLst>
      <p:ext uri="{BB962C8B-B14F-4D97-AF65-F5344CB8AC3E}">
        <p14:creationId xmlns:p14="http://schemas.microsoft.com/office/powerpoint/2010/main" val="29849982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920880" cy="1143000"/>
          </a:xfrm>
          <a:solidFill>
            <a:srgbClr val="FFC000"/>
          </a:solidFill>
        </p:spPr>
        <p:txBody>
          <a:bodyPr/>
          <a:lstStyle/>
          <a:p>
            <a:pPr algn="ctr"/>
            <a:r>
              <a:rPr lang="en-GB" sz="3200" dirty="0">
                <a:solidFill>
                  <a:srgbClr val="000099"/>
                </a:solidFill>
              </a:rPr>
              <a:t>construct and critique the notion of </a:t>
            </a:r>
            <a:r>
              <a:rPr lang="en-GB" sz="3200" dirty="0" smtClean="0">
                <a:solidFill>
                  <a:srgbClr val="000099"/>
                </a:solidFill>
              </a:rPr>
              <a:t>modernity </a:t>
            </a:r>
            <a:endParaRPr lang="en-GB" sz="3200" b="0" dirty="0">
              <a:solidFill>
                <a:srgbClr val="000099"/>
              </a:solidFill>
            </a:endParaRPr>
          </a:p>
        </p:txBody>
      </p:sp>
      <p:sp>
        <p:nvSpPr>
          <p:cNvPr id="4" name="Content Placeholder 3"/>
          <p:cNvSpPr>
            <a:spLocks noGrp="1"/>
          </p:cNvSpPr>
          <p:nvPr>
            <p:ph idx="1"/>
          </p:nvPr>
        </p:nvSpPr>
        <p:spPr>
          <a:xfrm>
            <a:off x="899592" y="1628800"/>
            <a:ext cx="7056784" cy="4464496"/>
          </a:xfrm>
        </p:spPr>
        <p:txBody>
          <a:bodyPr>
            <a:normAutofit/>
          </a:bodyPr>
          <a:lstStyle/>
          <a:p>
            <a:pPr marL="18288" indent="0">
              <a:buNone/>
            </a:pPr>
            <a:r>
              <a:rPr lang="en-GB" sz="2800" dirty="0" smtClean="0">
                <a:effectLst/>
              </a:rPr>
              <a:t>Freedom and self determination</a:t>
            </a:r>
          </a:p>
          <a:p>
            <a:pPr marL="18288" indent="0">
              <a:buNone/>
            </a:pPr>
            <a:r>
              <a:rPr lang="en-GB" sz="2800" dirty="0" smtClean="0">
                <a:effectLst/>
              </a:rPr>
              <a:t>Challenges to authority</a:t>
            </a:r>
          </a:p>
          <a:p>
            <a:pPr marL="18288" indent="0">
              <a:buNone/>
            </a:pPr>
            <a:r>
              <a:rPr lang="en-GB" sz="2800" dirty="0">
                <a:effectLst/>
              </a:rPr>
              <a:t> Identity – gender, class, </a:t>
            </a:r>
            <a:endParaRPr lang="en-GB" sz="2800" dirty="0" smtClean="0">
              <a:effectLst/>
            </a:endParaRPr>
          </a:p>
          <a:p>
            <a:pPr marL="18288" indent="0">
              <a:buNone/>
            </a:pPr>
            <a:r>
              <a:rPr lang="en-GB" sz="2800" dirty="0" smtClean="0">
                <a:effectLst/>
              </a:rPr>
              <a:t>The </a:t>
            </a:r>
            <a:r>
              <a:rPr lang="en-GB" sz="2800" dirty="0" smtClean="0">
                <a:effectLst/>
              </a:rPr>
              <a:t>hypocrisy of the church </a:t>
            </a:r>
            <a:endParaRPr lang="en-GB" sz="2800" dirty="0" smtClean="0">
              <a:effectLst/>
            </a:endParaRPr>
          </a:p>
          <a:p>
            <a:pPr marL="18288" indent="0">
              <a:buNone/>
            </a:pPr>
            <a:r>
              <a:rPr lang="en-GB" sz="2800" dirty="0">
                <a:effectLst/>
              </a:rPr>
              <a:t>The significance of passion and order</a:t>
            </a:r>
          </a:p>
          <a:p>
            <a:pPr marL="18288" indent="0">
              <a:buNone/>
            </a:pPr>
            <a:r>
              <a:rPr lang="en-GB" sz="2800" dirty="0" smtClean="0">
                <a:solidFill>
                  <a:srgbClr val="FFC000"/>
                </a:solidFill>
                <a:effectLst/>
              </a:rPr>
              <a:t>OTHER</a:t>
            </a:r>
            <a:r>
              <a:rPr lang="en-GB" sz="2800" dirty="0" smtClean="0">
                <a:effectLst/>
              </a:rPr>
              <a:t>?</a:t>
            </a:r>
            <a:endParaRPr lang="en-GB" sz="2400" dirty="0">
              <a:effectLst/>
            </a:endParaRPr>
          </a:p>
          <a:p>
            <a:pPr marL="18288" indent="0">
              <a:buNone/>
            </a:pPr>
            <a:endParaRPr lang="en-GB" sz="2400" dirty="0" smtClean="0">
              <a:effectLst/>
            </a:endParaRPr>
          </a:p>
        </p:txBody>
      </p:sp>
    </p:spTree>
    <p:extLst>
      <p:ext uri="{BB962C8B-B14F-4D97-AF65-F5344CB8AC3E}">
        <p14:creationId xmlns:p14="http://schemas.microsoft.com/office/powerpoint/2010/main" val="38805093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76672"/>
            <a:ext cx="8712968" cy="1143000"/>
          </a:xfrm>
          <a:solidFill>
            <a:srgbClr val="FFC000"/>
          </a:solidFill>
        </p:spPr>
        <p:txBody>
          <a:bodyPr/>
          <a:lstStyle/>
          <a:p>
            <a:pPr algn="ctr"/>
            <a:r>
              <a:rPr lang="en-GB" sz="3200" dirty="0" smtClean="0">
                <a:solidFill>
                  <a:srgbClr val="000099"/>
                </a:solidFill>
              </a:rPr>
              <a:t>connections </a:t>
            </a:r>
            <a:r>
              <a:rPr lang="en-GB" sz="3600" i="1" dirty="0" smtClean="0">
                <a:solidFill>
                  <a:srgbClr val="000099"/>
                </a:solidFill>
                <a:latin typeface="+mn-lt"/>
              </a:rPr>
              <a:t>&amp;</a:t>
            </a:r>
            <a:r>
              <a:rPr lang="en-GB" sz="3200" dirty="0" smtClean="0">
                <a:solidFill>
                  <a:srgbClr val="000099"/>
                </a:solidFill>
              </a:rPr>
              <a:t> </a:t>
            </a:r>
            <a:r>
              <a:rPr lang="en-GB" sz="3200" dirty="0">
                <a:solidFill>
                  <a:srgbClr val="000099"/>
                </a:solidFill>
              </a:rPr>
              <a:t>tensions between </a:t>
            </a:r>
            <a:r>
              <a:rPr lang="en-GB" sz="3200" dirty="0" smtClean="0">
                <a:solidFill>
                  <a:srgbClr val="000099"/>
                </a:solidFill>
              </a:rPr>
              <a:t>ideas </a:t>
            </a:r>
            <a:r>
              <a:rPr lang="en-GB" sz="3600" i="1" dirty="0">
                <a:solidFill>
                  <a:srgbClr val="000099"/>
                </a:solidFill>
                <a:latin typeface="+mn-lt"/>
              </a:rPr>
              <a:t>&amp;</a:t>
            </a:r>
            <a:r>
              <a:rPr lang="en-GB" sz="3200" dirty="0" smtClean="0">
                <a:solidFill>
                  <a:srgbClr val="000099"/>
                </a:solidFill>
              </a:rPr>
              <a:t> </a:t>
            </a:r>
            <a:r>
              <a:rPr lang="en-GB" sz="3200" dirty="0">
                <a:solidFill>
                  <a:srgbClr val="000099"/>
                </a:solidFill>
              </a:rPr>
              <a:t>kinds of literary </a:t>
            </a:r>
            <a:r>
              <a:rPr lang="en-GB" sz="3200" dirty="0" smtClean="0">
                <a:solidFill>
                  <a:srgbClr val="000099"/>
                </a:solidFill>
              </a:rPr>
              <a:t>production</a:t>
            </a:r>
            <a:endParaRPr lang="en-GB" sz="3200" b="0" dirty="0">
              <a:solidFill>
                <a:srgbClr val="000099"/>
              </a:solidFill>
            </a:endParaRPr>
          </a:p>
        </p:txBody>
      </p:sp>
      <p:sp>
        <p:nvSpPr>
          <p:cNvPr id="4" name="Content Placeholder 3"/>
          <p:cNvSpPr>
            <a:spLocks noGrp="1"/>
          </p:cNvSpPr>
          <p:nvPr>
            <p:ph idx="1"/>
          </p:nvPr>
        </p:nvSpPr>
        <p:spPr>
          <a:xfrm>
            <a:off x="971600" y="1772816"/>
            <a:ext cx="6768752" cy="4392488"/>
          </a:xfrm>
        </p:spPr>
        <p:txBody>
          <a:bodyPr>
            <a:normAutofit/>
          </a:bodyPr>
          <a:lstStyle/>
          <a:p>
            <a:pPr marL="475488" indent="-457200">
              <a:buFont typeface="+mj-lt"/>
              <a:buAutoNum type="arabicPeriod"/>
            </a:pPr>
            <a:r>
              <a:rPr lang="en-GB" sz="2800" dirty="0" smtClean="0">
                <a:effectLst/>
              </a:rPr>
              <a:t>The governess novel and ‘surplus women’</a:t>
            </a:r>
          </a:p>
          <a:p>
            <a:pPr marL="475488" indent="-457200">
              <a:buFont typeface="+mj-lt"/>
              <a:buAutoNum type="arabicPeriod"/>
            </a:pPr>
            <a:r>
              <a:rPr lang="en-GB" sz="2800" dirty="0" smtClean="0">
                <a:effectLst/>
              </a:rPr>
              <a:t>1850s – the  era of revolutions</a:t>
            </a:r>
          </a:p>
          <a:p>
            <a:pPr marL="475488" indent="-457200">
              <a:buFont typeface="+mj-lt"/>
              <a:buAutoNum type="arabicPeriod"/>
            </a:pPr>
            <a:r>
              <a:rPr lang="en-GB" sz="2800" dirty="0" smtClean="0">
                <a:effectLst/>
              </a:rPr>
              <a:t>Education systems in a meritocratic system</a:t>
            </a:r>
          </a:p>
          <a:p>
            <a:pPr marL="475488" indent="-457200">
              <a:buFont typeface="+mj-lt"/>
              <a:buAutoNum type="arabicPeriod"/>
            </a:pPr>
            <a:r>
              <a:rPr lang="en-GB" sz="2800" dirty="0" smtClean="0">
                <a:effectLst/>
              </a:rPr>
              <a:t>Education to prepare children for particular roles</a:t>
            </a:r>
            <a:endParaRPr lang="en-GB" sz="2800" dirty="0">
              <a:effectLst/>
            </a:endParaRPr>
          </a:p>
          <a:p>
            <a:pPr marL="475488" indent="-457200">
              <a:buFont typeface="+mj-lt"/>
              <a:buAutoNum type="arabicPeriod"/>
            </a:pPr>
            <a:r>
              <a:rPr lang="en-GB" sz="2800" dirty="0" smtClean="0">
                <a:effectLst/>
              </a:rPr>
              <a:t>Gender roles and race</a:t>
            </a:r>
          </a:p>
          <a:p>
            <a:pPr marL="475488" indent="-457200">
              <a:buFont typeface="+mj-lt"/>
              <a:buAutoNum type="arabicPeriod"/>
            </a:pPr>
            <a:r>
              <a:rPr lang="en-GB" sz="2800" dirty="0" smtClean="0">
                <a:effectLst/>
              </a:rPr>
              <a:t>Religion and colonialism</a:t>
            </a:r>
          </a:p>
          <a:p>
            <a:pPr marL="475488" indent="-457200">
              <a:buFont typeface="+mj-lt"/>
              <a:buAutoNum type="arabicPeriod"/>
            </a:pPr>
            <a:r>
              <a:rPr lang="en-GB" sz="2800" dirty="0" smtClean="0">
                <a:effectLst/>
              </a:rPr>
              <a:t>The role of the novel</a:t>
            </a:r>
            <a:endParaRPr lang="en-GB" sz="2800" dirty="0">
              <a:effectLst/>
            </a:endParaRPr>
          </a:p>
        </p:txBody>
      </p:sp>
    </p:spTree>
    <p:extLst>
      <p:ext uri="{BB962C8B-B14F-4D97-AF65-F5344CB8AC3E}">
        <p14:creationId xmlns:p14="http://schemas.microsoft.com/office/powerpoint/2010/main" val="2113522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620688"/>
            <a:ext cx="5292080" cy="576064"/>
          </a:xfrm>
          <a:solidFill>
            <a:srgbClr val="FFC000"/>
          </a:solidFill>
        </p:spPr>
        <p:txBody>
          <a:bodyPr/>
          <a:lstStyle/>
          <a:p>
            <a:pPr algn="ctr"/>
            <a:r>
              <a:rPr lang="en-GB" sz="3600" dirty="0">
                <a:solidFill>
                  <a:srgbClr val="000099"/>
                </a:solidFill>
              </a:rPr>
              <a:t>Romantic ideology</a:t>
            </a:r>
          </a:p>
        </p:txBody>
      </p:sp>
      <p:sp>
        <p:nvSpPr>
          <p:cNvPr id="4" name="Content Placeholder 3"/>
          <p:cNvSpPr>
            <a:spLocks noGrp="1"/>
          </p:cNvSpPr>
          <p:nvPr>
            <p:ph idx="1"/>
          </p:nvPr>
        </p:nvSpPr>
        <p:spPr>
          <a:xfrm>
            <a:off x="629308" y="1700808"/>
            <a:ext cx="8136904" cy="3384376"/>
          </a:xfrm>
        </p:spPr>
        <p:txBody>
          <a:bodyPr>
            <a:normAutofit fontScale="92500" lnSpcReduction="10000"/>
          </a:bodyPr>
          <a:lstStyle/>
          <a:p>
            <a:pPr>
              <a:buFont typeface="Arial" panose="020B0604020202020204" pitchFamily="34" charset="0"/>
              <a:buChar char="•"/>
            </a:pPr>
            <a:r>
              <a:rPr lang="en-GB" sz="3100" dirty="0" smtClean="0">
                <a:effectLst/>
              </a:rPr>
              <a:t>The role of the individual and the importance of passion</a:t>
            </a:r>
          </a:p>
          <a:p>
            <a:pPr>
              <a:buFont typeface="Arial" panose="020B0604020202020204" pitchFamily="34" charset="0"/>
              <a:buChar char="•"/>
            </a:pPr>
            <a:r>
              <a:rPr lang="en-GB" sz="3100" dirty="0" smtClean="0">
                <a:effectLst/>
              </a:rPr>
              <a:t>Return of the gothic – related to bourgeois norms rather than aristocratic ones</a:t>
            </a:r>
          </a:p>
          <a:p>
            <a:pPr>
              <a:buFont typeface="Arial" panose="020B0604020202020204" pitchFamily="34" charset="0"/>
              <a:buChar char="•"/>
            </a:pPr>
            <a:r>
              <a:rPr lang="en-GB" sz="3100" dirty="0" smtClean="0">
                <a:effectLst/>
              </a:rPr>
              <a:t>The corruption of the natural Rousseau-</a:t>
            </a:r>
            <a:r>
              <a:rPr lang="en-GB" sz="3100" dirty="0" err="1" smtClean="0">
                <a:effectLst/>
              </a:rPr>
              <a:t>esque</a:t>
            </a:r>
            <a:r>
              <a:rPr lang="en-GB" sz="3100" dirty="0" smtClean="0">
                <a:effectLst/>
              </a:rPr>
              <a:t> child</a:t>
            </a:r>
          </a:p>
          <a:p>
            <a:pPr>
              <a:buFont typeface="Arial" panose="020B0604020202020204" pitchFamily="34" charset="0"/>
              <a:buChar char="•"/>
            </a:pPr>
            <a:r>
              <a:rPr lang="en-GB" sz="3100" dirty="0" smtClean="0">
                <a:effectLst/>
              </a:rPr>
              <a:t>Romantic nature – but attainment of Victorian stability</a:t>
            </a:r>
          </a:p>
          <a:p>
            <a:pPr>
              <a:buFont typeface="Arial" panose="020B0604020202020204" pitchFamily="34" charset="0"/>
              <a:buChar char="•"/>
            </a:pPr>
            <a:endParaRPr lang="en-GB" sz="3100" dirty="0">
              <a:effectLst/>
            </a:endParaRPr>
          </a:p>
          <a:p>
            <a:pPr marL="18288" indent="0">
              <a:buNone/>
            </a:pPr>
            <a:r>
              <a:rPr lang="en-GB" sz="3100" dirty="0">
                <a:solidFill>
                  <a:srgbClr val="FFC000"/>
                </a:solidFill>
                <a:effectLst/>
              </a:rPr>
              <a:t>OTHER</a:t>
            </a:r>
            <a:r>
              <a:rPr lang="en-GB" sz="3100" dirty="0" smtClean="0">
                <a:solidFill>
                  <a:srgbClr val="FFC000"/>
                </a:solidFill>
                <a:effectLst/>
              </a:rPr>
              <a:t>?</a:t>
            </a:r>
            <a:endParaRPr lang="en-GB" sz="2600" dirty="0">
              <a:solidFill>
                <a:srgbClr val="FFC000"/>
              </a:solidFill>
              <a:effectLst/>
            </a:endParaRPr>
          </a:p>
        </p:txBody>
      </p:sp>
    </p:spTree>
    <p:extLst>
      <p:ext uri="{BB962C8B-B14F-4D97-AF65-F5344CB8AC3E}">
        <p14:creationId xmlns:p14="http://schemas.microsoft.com/office/powerpoint/2010/main" val="2783667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60648"/>
            <a:ext cx="8479904" cy="6048672"/>
          </a:xfrm>
        </p:spPr>
        <p:txBody>
          <a:bodyPr>
            <a:normAutofit fontScale="92500" lnSpcReduction="10000"/>
          </a:bodyPr>
          <a:lstStyle/>
          <a:p>
            <a:pPr marL="18288" indent="0">
              <a:buNone/>
            </a:pPr>
            <a:r>
              <a:rPr lang="en-GB" sz="2400" dirty="0" smtClean="0">
                <a:effectLst/>
              </a:rPr>
              <a:t>“</a:t>
            </a:r>
            <a:r>
              <a:rPr lang="en-GB" sz="2400" dirty="0">
                <a:effectLst/>
              </a:rPr>
              <a:t>What more have you to say?” she asked, rather in the tone in which a person might address an opponent of adult age than such as is ordinarily used to a child.</a:t>
            </a:r>
          </a:p>
          <a:p>
            <a:pPr marL="18288" indent="0">
              <a:buNone/>
            </a:pPr>
            <a:r>
              <a:rPr lang="en-GB" sz="2400" dirty="0">
                <a:effectLst/>
              </a:rPr>
              <a:t>That eye of hers, that voice stirred every antipathy I had.  Shaking from head to foot, thrilled with ungovernable excitement, I continued—</a:t>
            </a:r>
          </a:p>
          <a:p>
            <a:pPr marL="18288" indent="0">
              <a:buNone/>
            </a:pPr>
            <a:r>
              <a:rPr lang="en-GB" sz="2400" dirty="0">
                <a:effectLst/>
              </a:rPr>
              <a:t>“I am glad you are no relation of mine: I will never call you aunt again as long as I live.  I will never come to see you when I am grown up; and if any one asks me how I liked you, and how you treated me, I will say the very thought of you makes me sick, and that you treated me with miserable cruelty.”</a:t>
            </a:r>
          </a:p>
          <a:p>
            <a:pPr marL="18288" indent="0">
              <a:buNone/>
            </a:pPr>
            <a:r>
              <a:rPr lang="en-GB" sz="2400" dirty="0">
                <a:effectLst/>
              </a:rPr>
              <a:t>“How dare you affirm that, Jane Eyre?”</a:t>
            </a:r>
          </a:p>
          <a:p>
            <a:pPr marL="18288" indent="0">
              <a:buNone/>
            </a:pPr>
            <a:r>
              <a:rPr lang="en-GB" sz="2400" dirty="0">
                <a:effectLst/>
              </a:rPr>
              <a:t>“How dare I, Mrs. Reed?  How dare I?  Because it is the </a:t>
            </a:r>
            <a:r>
              <a:rPr lang="en-GB" sz="2400" i="1" dirty="0">
                <a:effectLst/>
              </a:rPr>
              <a:t>truth</a:t>
            </a:r>
            <a:r>
              <a:rPr lang="en-GB" sz="2400" dirty="0">
                <a:effectLst/>
              </a:rPr>
              <a:t>.  </a:t>
            </a:r>
            <a:r>
              <a:rPr lang="en-GB" sz="2400" dirty="0">
                <a:solidFill>
                  <a:srgbClr val="FFC000"/>
                </a:solidFill>
                <a:effectLst/>
              </a:rPr>
              <a:t>You think I have no feelings, and that I can do without one bit of love or kindness; but I cannot live so: and you have no pity.  I shall remember how you thrust me back—roughly and violently thrust me back—into the red-room, and locked me up there, to my dying day; though I was in agony; though I cried out, while suffocating with distress, ‘Have mercy!  Have mercy, Aunt Reed!’  </a:t>
            </a:r>
            <a:r>
              <a:rPr lang="en-GB" sz="2400" dirty="0">
                <a:effectLst/>
              </a:rPr>
              <a:t>And that punishment you made me suffer because your wicked boy struck me—knocked me down for nothing.  I will tell anybody who asks me questions, this exact tale.  People think you a good woman, but you are bad, hard-hearted.  </a:t>
            </a:r>
            <a:r>
              <a:rPr lang="en-GB" sz="2400" i="1" dirty="0">
                <a:effectLst/>
              </a:rPr>
              <a:t>You</a:t>
            </a:r>
            <a:r>
              <a:rPr lang="en-GB" sz="2400" dirty="0">
                <a:effectLst/>
              </a:rPr>
              <a:t> are deceitful!”</a:t>
            </a:r>
          </a:p>
          <a:p>
            <a:pPr marL="18288" indent="0">
              <a:buNone/>
            </a:pPr>
            <a:endParaRPr lang="en-GB" dirty="0"/>
          </a:p>
        </p:txBody>
      </p:sp>
      <p:sp>
        <p:nvSpPr>
          <p:cNvPr id="3" name="Title 2"/>
          <p:cNvSpPr>
            <a:spLocks noGrp="1"/>
          </p:cNvSpPr>
          <p:nvPr>
            <p:ph type="title"/>
          </p:nvPr>
        </p:nvSpPr>
        <p:spPr>
          <a:xfrm>
            <a:off x="1959986" y="6155250"/>
            <a:ext cx="7183760" cy="698376"/>
          </a:xfrm>
          <a:solidFill>
            <a:srgbClr val="FFC000"/>
          </a:solidFill>
        </p:spPr>
        <p:txBody>
          <a:bodyPr/>
          <a:lstStyle/>
          <a:p>
            <a:pPr algn="r"/>
            <a:r>
              <a:rPr lang="en-GB" sz="3600" dirty="0" smtClean="0">
                <a:solidFill>
                  <a:srgbClr val="000099"/>
                </a:solidFill>
              </a:rPr>
              <a:t>Demands for recognition</a:t>
            </a:r>
            <a:endParaRPr lang="en-GB" sz="3600" dirty="0">
              <a:solidFill>
                <a:srgbClr val="000099"/>
              </a:solidFill>
            </a:endParaRPr>
          </a:p>
        </p:txBody>
      </p:sp>
    </p:spTree>
    <p:extLst>
      <p:ext uri="{BB962C8B-B14F-4D97-AF65-F5344CB8AC3E}">
        <p14:creationId xmlns:p14="http://schemas.microsoft.com/office/powerpoint/2010/main" val="1668962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612976"/>
            <a:ext cx="7834064" cy="5544615"/>
          </a:xfrm>
        </p:spPr>
        <p:txBody>
          <a:bodyPr>
            <a:normAutofit fontScale="92500"/>
          </a:bodyPr>
          <a:lstStyle/>
          <a:p>
            <a:pPr marL="18288" indent="0">
              <a:buNone/>
            </a:pPr>
            <a:r>
              <a:rPr lang="en-GB" sz="2400" dirty="0">
                <a:effectLst/>
              </a:rPr>
              <a:t>Though the introduction of </a:t>
            </a:r>
            <a:r>
              <a:rPr lang="en-GB" sz="2400" dirty="0">
                <a:solidFill>
                  <a:srgbClr val="FFC000"/>
                </a:solidFill>
                <a:effectLst/>
              </a:rPr>
              <a:t>the issue of divorce into </a:t>
            </a:r>
            <a:r>
              <a:rPr lang="en-GB" sz="2400" i="1" dirty="0">
                <a:solidFill>
                  <a:srgbClr val="FFC000"/>
                </a:solidFill>
                <a:effectLst/>
              </a:rPr>
              <a:t>Hard Times </a:t>
            </a:r>
            <a:r>
              <a:rPr lang="en-GB" sz="2400" dirty="0">
                <a:solidFill>
                  <a:srgbClr val="FFC000"/>
                </a:solidFill>
                <a:effectLst/>
              </a:rPr>
              <a:t> is as much the result of personal and political forces as narrative ones, once in the novel, it takes on a life of its own, as it were, and begins to disrupt the coherence of the narrative. </a:t>
            </a:r>
            <a:r>
              <a:rPr lang="en-GB" sz="2400" dirty="0">
                <a:effectLst/>
              </a:rPr>
              <a:t>Through the issue of divorce, parts of Louisa's story enter the narrative and vie for </a:t>
            </a:r>
            <a:r>
              <a:rPr lang="en-GB" sz="2400" dirty="0" err="1">
                <a:effectLst/>
              </a:rPr>
              <a:t>center</a:t>
            </a:r>
            <a:r>
              <a:rPr lang="en-GB" sz="2400" dirty="0">
                <a:effectLst/>
              </a:rPr>
              <a:t> stage with her father's story.</a:t>
            </a:r>
          </a:p>
          <a:p>
            <a:pPr marL="18288" indent="0">
              <a:buNone/>
            </a:pPr>
            <a:r>
              <a:rPr lang="en-GB" sz="2400" dirty="0">
                <a:effectLst/>
              </a:rPr>
              <a:t>It is a critical truism that Dickens expressed his own boredom with his wife and marriage through Stephen Blackpool's desire for a divorce. Kaplan says that in the portrayal of Stephen's wife, Dickens gives vent to his feelings about his wife Catherine's "incompetence, clumsiness, withdrawal from responsibility" (309). But there was also considerable contemporary interest in the subject, for</a:t>
            </a:r>
            <a:r>
              <a:rPr lang="en-GB" sz="2400" dirty="0">
                <a:solidFill>
                  <a:srgbClr val="FFC000"/>
                </a:solidFill>
                <a:effectLst/>
              </a:rPr>
              <a:t> the first divorce reform bill was being debated in Parliament at the same time that Dickens was writing </a:t>
            </a:r>
            <a:r>
              <a:rPr lang="en-GB" sz="2400" i="1" dirty="0">
                <a:solidFill>
                  <a:srgbClr val="FFC000"/>
                </a:solidFill>
                <a:effectLst/>
              </a:rPr>
              <a:t>Hard Times </a:t>
            </a:r>
            <a:r>
              <a:rPr lang="en-GB" sz="2400" dirty="0">
                <a:effectLst/>
              </a:rPr>
              <a:t>. (The actual bill was not passed until three years later</a:t>
            </a:r>
            <a:r>
              <a:rPr lang="en-GB" sz="2400" dirty="0" smtClean="0">
                <a:effectLst/>
              </a:rPr>
              <a:t>.)</a:t>
            </a:r>
          </a:p>
          <a:p>
            <a:pPr marL="18288" indent="0">
              <a:buNone/>
            </a:pPr>
            <a:r>
              <a:rPr lang="en-GB" sz="2400" dirty="0">
                <a:effectLst/>
              </a:rPr>
              <a:t>Anne </a:t>
            </a:r>
            <a:r>
              <a:rPr lang="en-GB" sz="2400" dirty="0" err="1">
                <a:effectLst/>
              </a:rPr>
              <a:t>Humpherys</a:t>
            </a:r>
            <a:r>
              <a:rPr lang="en-GB" sz="2400" dirty="0">
                <a:effectLst/>
              </a:rPr>
              <a:t>, ‘Louisa </a:t>
            </a:r>
            <a:r>
              <a:rPr lang="en-GB" sz="2400" dirty="0" err="1">
                <a:effectLst/>
              </a:rPr>
              <a:t>Gradgrind's</a:t>
            </a:r>
            <a:r>
              <a:rPr lang="en-GB" sz="2400" dirty="0">
                <a:effectLst/>
              </a:rPr>
              <a:t> Secret: Marriage and Divorce in "Hard Times“’:  </a:t>
            </a:r>
            <a:r>
              <a:rPr lang="en-GB" sz="2400" i="1" dirty="0">
                <a:effectLst/>
              </a:rPr>
              <a:t>Dickens Studies Annual,</a:t>
            </a:r>
            <a:r>
              <a:rPr lang="en-GB" sz="2400" dirty="0">
                <a:effectLst/>
              </a:rPr>
              <a:t> Vol. 25 (1996), pp. 177-195 </a:t>
            </a:r>
          </a:p>
          <a:p>
            <a:pPr marL="18288" indent="0">
              <a:buNone/>
            </a:pPr>
            <a:endParaRPr lang="en-GB" sz="2400" dirty="0">
              <a:effectLst/>
            </a:endParaRPr>
          </a:p>
          <a:p>
            <a:pPr marL="18288" indent="0">
              <a:buNone/>
            </a:pPr>
            <a:endParaRPr lang="en-GB" dirty="0"/>
          </a:p>
        </p:txBody>
      </p:sp>
      <p:sp>
        <p:nvSpPr>
          <p:cNvPr id="3" name="Title 2"/>
          <p:cNvSpPr>
            <a:spLocks noGrp="1"/>
          </p:cNvSpPr>
          <p:nvPr>
            <p:ph type="title"/>
          </p:nvPr>
        </p:nvSpPr>
        <p:spPr>
          <a:xfrm>
            <a:off x="3131839" y="6165304"/>
            <a:ext cx="6012161" cy="626368"/>
          </a:xfrm>
          <a:solidFill>
            <a:srgbClr val="FFC000"/>
          </a:solidFill>
        </p:spPr>
        <p:txBody>
          <a:bodyPr/>
          <a:lstStyle/>
          <a:p>
            <a:r>
              <a:rPr lang="en-GB" sz="3600" dirty="0" smtClean="0">
                <a:solidFill>
                  <a:srgbClr val="000099"/>
                </a:solidFill>
              </a:rPr>
              <a:t>Divorce in </a:t>
            </a:r>
            <a:r>
              <a:rPr lang="en-GB" sz="3600" i="1" dirty="0" smtClean="0">
                <a:solidFill>
                  <a:srgbClr val="000099"/>
                </a:solidFill>
              </a:rPr>
              <a:t>Hard times</a:t>
            </a:r>
            <a:endParaRPr lang="en-GB" sz="3600" i="1" dirty="0">
              <a:solidFill>
                <a:srgbClr val="000099"/>
              </a:solidFill>
            </a:endParaRPr>
          </a:p>
        </p:txBody>
      </p:sp>
    </p:spTree>
    <p:extLst>
      <p:ext uri="{BB962C8B-B14F-4D97-AF65-F5344CB8AC3E}">
        <p14:creationId xmlns:p14="http://schemas.microsoft.com/office/powerpoint/2010/main" val="1556696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685801"/>
            <a:ext cx="8280920" cy="4615407"/>
          </a:xfrm>
        </p:spPr>
        <p:txBody>
          <a:bodyPr>
            <a:normAutofit/>
          </a:bodyPr>
          <a:lstStyle/>
          <a:p>
            <a:pPr marL="18288" indent="0">
              <a:buNone/>
            </a:pPr>
            <a:endParaRPr lang="en-GB" dirty="0" smtClean="0">
              <a:effectLst/>
            </a:endParaRPr>
          </a:p>
          <a:p>
            <a:pPr marL="18288" indent="0">
              <a:buNone/>
            </a:pPr>
            <a:endParaRPr lang="en-GB" sz="2400" dirty="0">
              <a:effectLst/>
            </a:endParaRPr>
          </a:p>
          <a:p>
            <a:pPr marL="18288" indent="0">
              <a:buNone/>
            </a:pPr>
            <a:endParaRPr lang="en-GB" dirty="0"/>
          </a:p>
        </p:txBody>
      </p:sp>
      <p:sp>
        <p:nvSpPr>
          <p:cNvPr id="4" name="Rectangle 3"/>
          <p:cNvSpPr/>
          <p:nvPr/>
        </p:nvSpPr>
        <p:spPr>
          <a:xfrm>
            <a:off x="251520" y="188640"/>
            <a:ext cx="8424936" cy="6524863"/>
          </a:xfrm>
          <a:prstGeom prst="rect">
            <a:avLst/>
          </a:prstGeom>
        </p:spPr>
        <p:txBody>
          <a:bodyPr wrap="square">
            <a:spAutoFit/>
          </a:bodyPr>
          <a:lstStyle/>
          <a:p>
            <a:r>
              <a:rPr lang="en-GB" sz="2200" dirty="0" smtClean="0">
                <a:latin typeface="+mn-lt"/>
              </a:rPr>
              <a:t>“Bigamy is an </a:t>
            </a:r>
            <a:r>
              <a:rPr lang="en-GB" sz="2200" dirty="0">
                <a:latin typeface="+mn-lt"/>
              </a:rPr>
              <a:t>ugly word!—</a:t>
            </a:r>
            <a:r>
              <a:rPr lang="en-GB" sz="2200" dirty="0">
                <a:latin typeface="+mn-lt"/>
              </a:rPr>
              <a:t>I meant, however, to be a bigamist; but fate has out-manoeuvred me, or Providence has </a:t>
            </a:r>
            <a:r>
              <a:rPr lang="en-GB" sz="2200" dirty="0">
                <a:latin typeface="+mn-lt"/>
              </a:rPr>
              <a:t>checked me,—perhaps the last.  I am little better than a devil at this moment; </a:t>
            </a:r>
            <a:r>
              <a:rPr lang="en-GB" sz="2200" dirty="0" smtClean="0">
                <a:latin typeface="+mn-lt"/>
              </a:rPr>
              <a:t>… </a:t>
            </a:r>
            <a:r>
              <a:rPr lang="en-GB" sz="2200" dirty="0">
                <a:latin typeface="+mn-lt"/>
              </a:rPr>
              <a:t>Gentlemen, my plan is broken up:—</a:t>
            </a:r>
            <a:r>
              <a:rPr lang="en-GB" sz="2200" dirty="0">
                <a:solidFill>
                  <a:srgbClr val="FFC000"/>
                </a:solidFill>
                <a:latin typeface="+mn-lt"/>
              </a:rPr>
              <a:t>what this lawyer and his client say is true: I have been married, and the woman to whom I was married lives!  You say you never heard of a Mrs. Rochester at the house up yonder, </a:t>
            </a:r>
            <a:r>
              <a:rPr lang="en-GB" sz="2200" dirty="0">
                <a:latin typeface="+mn-lt"/>
              </a:rPr>
              <a:t>Wood; but I daresay you have many a time inclined your ear to gossip about the mysterious lunatic kept there under watch and ward.  Some have whispered to you that she is my bastard half-sister: some, my cast-off mistress.  I now inform you that she is my wife, whom I married fifteen years ago,—Bertha Mason by name; sister of this resolute personage, who is now, with his quivering limbs and white cheeks, showing you what a stout heart men may bear.  </a:t>
            </a:r>
            <a:r>
              <a:rPr lang="en-GB" sz="2200" dirty="0" smtClean="0">
                <a:latin typeface="+mn-lt"/>
              </a:rPr>
              <a:t>…</a:t>
            </a:r>
            <a:r>
              <a:rPr lang="en-GB" sz="2200" dirty="0">
                <a:latin typeface="+mn-lt"/>
              </a:rPr>
              <a:t> </a:t>
            </a:r>
            <a:r>
              <a:rPr lang="en-GB" sz="2200" dirty="0">
                <a:solidFill>
                  <a:srgbClr val="FFC000"/>
                </a:solidFill>
                <a:latin typeface="+mn-lt"/>
              </a:rPr>
              <a:t> Her mother, the Creole, was both a madwoman and a drunkard!—as I found out after I had wed the daughter: for they were silent on family secrets before</a:t>
            </a:r>
            <a:r>
              <a:rPr lang="en-GB" sz="2200" dirty="0">
                <a:latin typeface="+mn-lt"/>
              </a:rPr>
              <a:t>.  Bertha, like a dutiful child, copied her parent in both points.  I had a charming partner—pure, wise, modest: you can fancy I was a happy man.  I went through rich scenes!  Oh! my experience has been heavenly, if you only knew it!  But I owe you no further explanation.  Briggs, Wood, Mason, I invite you all to come up to the house and visit Mrs. Poole’s </a:t>
            </a:r>
            <a:endParaRPr lang="en-GB" sz="2200" dirty="0" smtClean="0">
              <a:latin typeface="+mn-lt"/>
            </a:endParaRPr>
          </a:p>
          <a:p>
            <a:r>
              <a:rPr lang="en-GB" sz="2200" dirty="0" smtClean="0">
                <a:latin typeface="+mn-lt"/>
              </a:rPr>
              <a:t>patient</a:t>
            </a:r>
            <a:r>
              <a:rPr lang="en-GB" sz="2200" dirty="0">
                <a:latin typeface="+mn-lt"/>
              </a:rPr>
              <a:t>, and </a:t>
            </a:r>
            <a:r>
              <a:rPr lang="en-GB" sz="2200" i="1" dirty="0">
                <a:latin typeface="+mn-lt"/>
              </a:rPr>
              <a:t>my wife</a:t>
            </a:r>
            <a:r>
              <a:rPr lang="en-GB" sz="2200" dirty="0">
                <a:latin typeface="+mn-lt"/>
              </a:rPr>
              <a:t>! </a:t>
            </a:r>
          </a:p>
        </p:txBody>
      </p:sp>
      <p:sp>
        <p:nvSpPr>
          <p:cNvPr id="5" name="Title 2"/>
          <p:cNvSpPr>
            <a:spLocks noGrp="1"/>
          </p:cNvSpPr>
          <p:nvPr>
            <p:ph type="title"/>
          </p:nvPr>
        </p:nvSpPr>
        <p:spPr>
          <a:xfrm>
            <a:off x="3580928" y="6092815"/>
            <a:ext cx="5239544" cy="620688"/>
          </a:xfrm>
          <a:solidFill>
            <a:srgbClr val="FFC000"/>
          </a:solidFill>
        </p:spPr>
        <p:txBody>
          <a:bodyPr/>
          <a:lstStyle/>
          <a:p>
            <a:r>
              <a:rPr lang="en-GB" sz="3600" dirty="0" smtClean="0">
                <a:solidFill>
                  <a:srgbClr val="000099"/>
                </a:solidFill>
              </a:rPr>
              <a:t>Marriage as a trap</a:t>
            </a:r>
            <a:endParaRPr lang="en-GB" sz="3600" dirty="0">
              <a:solidFill>
                <a:srgbClr val="000099"/>
              </a:solidFill>
            </a:endParaRPr>
          </a:p>
        </p:txBody>
      </p:sp>
    </p:spTree>
    <p:extLst>
      <p:ext uri="{BB962C8B-B14F-4D97-AF65-F5344CB8AC3E}">
        <p14:creationId xmlns:p14="http://schemas.microsoft.com/office/powerpoint/2010/main" val="1579234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88640"/>
            <a:ext cx="8352928" cy="6264696"/>
          </a:xfrm>
        </p:spPr>
        <p:txBody>
          <a:bodyPr>
            <a:noAutofit/>
          </a:bodyPr>
          <a:lstStyle/>
          <a:p>
            <a:pPr marL="18288" indent="0">
              <a:buNone/>
            </a:pPr>
            <a:r>
              <a:rPr lang="en-GB" sz="2200" dirty="0">
                <a:effectLst/>
              </a:rPr>
              <a:t>You shall see what sort of a being I was cheated into espousing, and judge whether or not I had a right to break the compact, and seek sympathy with something at least human.  This girl,” he continued, looking at me, “knew no more than you, Wood, of the disgusting secret: she thought all was fair and legal and never dreamt </a:t>
            </a:r>
            <a:r>
              <a:rPr lang="en-GB" sz="2200" dirty="0">
                <a:solidFill>
                  <a:srgbClr val="FFC000"/>
                </a:solidFill>
                <a:effectLst/>
              </a:rPr>
              <a:t>she was going to be entrapped into a feigned union with a defrauded wretch, already bound to a bad, mad, and </a:t>
            </a:r>
            <a:r>
              <a:rPr lang="en-GB" sz="2200" dirty="0" err="1">
                <a:solidFill>
                  <a:srgbClr val="FFC000"/>
                </a:solidFill>
                <a:effectLst/>
              </a:rPr>
              <a:t>embruted</a:t>
            </a:r>
            <a:r>
              <a:rPr lang="en-GB" sz="2200" dirty="0">
                <a:solidFill>
                  <a:srgbClr val="FFC000"/>
                </a:solidFill>
                <a:effectLst/>
              </a:rPr>
              <a:t> partner! </a:t>
            </a:r>
            <a:r>
              <a:rPr lang="en-GB" sz="2200" dirty="0">
                <a:effectLst/>
              </a:rPr>
              <a:t> Come all of you—follow</a:t>
            </a:r>
            <a:r>
              <a:rPr lang="en-GB" sz="2200" dirty="0" smtClean="0">
                <a:effectLst/>
              </a:rPr>
              <a:t>!”</a:t>
            </a:r>
          </a:p>
          <a:p>
            <a:pPr marL="18288" indent="0">
              <a:buNone/>
            </a:pPr>
            <a:r>
              <a:rPr lang="en-GB" sz="1800" dirty="0" smtClean="0">
                <a:effectLst/>
              </a:rPr>
              <a:t>…</a:t>
            </a:r>
            <a:endParaRPr lang="en-GB" sz="1800" dirty="0">
              <a:effectLst/>
            </a:endParaRPr>
          </a:p>
          <a:p>
            <a:pPr marL="18288" indent="0">
              <a:buNone/>
            </a:pPr>
            <a:r>
              <a:rPr lang="en-GB" sz="2200" dirty="0" smtClean="0">
                <a:effectLst/>
              </a:rPr>
              <a:t>“</a:t>
            </a:r>
            <a:r>
              <a:rPr lang="en-GB" sz="2200" dirty="0">
                <a:effectLst/>
              </a:rPr>
              <a:t>That is </a:t>
            </a:r>
            <a:r>
              <a:rPr lang="en-GB" sz="2200" i="1" dirty="0">
                <a:effectLst/>
              </a:rPr>
              <a:t>my wife</a:t>
            </a:r>
            <a:r>
              <a:rPr lang="en-GB" sz="2200" dirty="0">
                <a:effectLst/>
              </a:rPr>
              <a:t>,” said he.  “Such is the sole conjugal embrace I am ever to know—such are the endearments which are to solace my leisure hours!  And </a:t>
            </a:r>
            <a:r>
              <a:rPr lang="en-GB" sz="2200" i="1" dirty="0">
                <a:effectLst/>
              </a:rPr>
              <a:t>this</a:t>
            </a:r>
            <a:r>
              <a:rPr lang="en-GB" sz="2200" dirty="0">
                <a:effectLst/>
              </a:rPr>
              <a:t> is what I wished to have” (laying his hand on my shoulder): “this young girl, who stands so grave and quiet at the mouth of hell, looking collectedly at the gambols of a demon, I wanted her just as a change after that fierce ragout.  Wood and Briggs, look at the difference!  Compare these clear eyes with the red balls yonder—this face with that mask—this form with that bulk; then judge me, priest of the gospel and man of the law, and remember with what judgment ye judge ye shall be judged!  Off with you now.  I must shut up my prize</a:t>
            </a:r>
            <a:r>
              <a:rPr lang="en-GB" sz="2200" dirty="0" smtClean="0">
                <a:effectLst/>
              </a:rPr>
              <a:t>.”</a:t>
            </a:r>
            <a:endParaRPr lang="en-GB" sz="2200" dirty="0">
              <a:effectLst/>
            </a:endParaRPr>
          </a:p>
        </p:txBody>
      </p:sp>
      <p:sp>
        <p:nvSpPr>
          <p:cNvPr id="3" name="Title 2"/>
          <p:cNvSpPr>
            <a:spLocks noGrp="1"/>
          </p:cNvSpPr>
          <p:nvPr>
            <p:ph type="title"/>
          </p:nvPr>
        </p:nvSpPr>
        <p:spPr>
          <a:xfrm>
            <a:off x="3635896" y="6237312"/>
            <a:ext cx="5508104" cy="620688"/>
          </a:xfrm>
          <a:solidFill>
            <a:srgbClr val="FFC000"/>
          </a:solidFill>
        </p:spPr>
        <p:txBody>
          <a:bodyPr/>
          <a:lstStyle/>
          <a:p>
            <a:r>
              <a:rPr lang="en-GB" sz="3600" dirty="0" smtClean="0">
                <a:solidFill>
                  <a:srgbClr val="000099"/>
                </a:solidFill>
              </a:rPr>
              <a:t>Marriage as a trap 2</a:t>
            </a:r>
            <a:endParaRPr lang="en-GB" sz="3600" dirty="0">
              <a:solidFill>
                <a:srgbClr val="000099"/>
              </a:solidFill>
            </a:endParaRPr>
          </a:p>
        </p:txBody>
      </p:sp>
    </p:spTree>
    <p:extLst>
      <p:ext uri="{BB962C8B-B14F-4D97-AF65-F5344CB8AC3E}">
        <p14:creationId xmlns:p14="http://schemas.microsoft.com/office/powerpoint/2010/main" val="3342070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354432"/>
            <a:ext cx="8208912" cy="5472608"/>
          </a:xfrm>
        </p:spPr>
        <p:txBody>
          <a:bodyPr>
            <a:normAutofit/>
          </a:bodyPr>
          <a:lstStyle/>
          <a:p>
            <a:pPr marL="18288" indent="0">
              <a:buNone/>
            </a:pPr>
            <a:r>
              <a:rPr lang="en-GB" sz="2400" dirty="0">
                <a:effectLst/>
              </a:rPr>
              <a:t>In the end, divorce law reform essentially continued </a:t>
            </a:r>
            <a:r>
              <a:rPr lang="en-GB" sz="2400" dirty="0">
                <a:solidFill>
                  <a:srgbClr val="FFC000"/>
                </a:solidFill>
                <a:effectLst/>
              </a:rPr>
              <a:t>the status of divorce as an instrument primarily for well-off men </a:t>
            </a:r>
            <a:r>
              <a:rPr lang="en-GB" sz="2400" dirty="0">
                <a:effectLst/>
              </a:rPr>
              <a:t>to assure that, as Lord </a:t>
            </a:r>
            <a:r>
              <a:rPr lang="en-GB" sz="2400" dirty="0" err="1">
                <a:effectLst/>
              </a:rPr>
              <a:t>Cranworth</a:t>
            </a:r>
            <a:r>
              <a:rPr lang="en-GB" sz="2400" dirty="0">
                <a:effectLst/>
              </a:rPr>
              <a:t> put it, women not be able to “palm spurious offspring upon their husbands" (3 Hansard, CXLV, 813).8</a:t>
            </a:r>
          </a:p>
          <a:p>
            <a:pPr marL="18288" indent="0">
              <a:buNone/>
            </a:pPr>
            <a:r>
              <a:rPr lang="en-GB" sz="2400" dirty="0">
                <a:effectLst/>
              </a:rPr>
              <a:t>Nonetheless, given his personal situation and the current debates about divorce reform, there is nothing surprising in Dickens introducing the issue of divorce through Stephen. But once in the text, </a:t>
            </a:r>
            <a:r>
              <a:rPr lang="en-GB" sz="2400" dirty="0">
                <a:solidFill>
                  <a:srgbClr val="FFC000"/>
                </a:solidFill>
                <a:effectLst/>
              </a:rPr>
              <a:t>the issue of divorce, like the debates in Parliament, threatens to shift the discussion of a man's issue to women's issues. That is, in Parliament the desire to make it easier for men to get divorces opened the door to a vigorous campaign for changes in the Married Women's Property Law, while in </a:t>
            </a:r>
            <a:r>
              <a:rPr lang="en-GB" sz="2400" i="1" dirty="0">
                <a:solidFill>
                  <a:srgbClr val="FFC000"/>
                </a:solidFill>
                <a:effectLst/>
              </a:rPr>
              <a:t>Hard Times </a:t>
            </a:r>
            <a:r>
              <a:rPr lang="en-GB" sz="2400" dirty="0">
                <a:solidFill>
                  <a:srgbClr val="FFC000"/>
                </a:solidFill>
                <a:effectLst/>
              </a:rPr>
              <a:t> </a:t>
            </a:r>
            <a:r>
              <a:rPr lang="en-GB" sz="2400" b="1" dirty="0">
                <a:solidFill>
                  <a:srgbClr val="FFC000"/>
                </a:solidFill>
                <a:effectLst/>
              </a:rPr>
              <a:t>Stephen's desire to get out of a bad marriage invites us to look at all the marriages in the text</a:t>
            </a:r>
            <a:r>
              <a:rPr lang="en-GB" sz="2400" b="1" dirty="0">
                <a:effectLst/>
              </a:rPr>
              <a:t> and to see that, in fact, nearly all are abusive not to husbands but to wives.</a:t>
            </a:r>
          </a:p>
          <a:p>
            <a:endParaRPr lang="en-GB" dirty="0"/>
          </a:p>
        </p:txBody>
      </p:sp>
      <p:sp>
        <p:nvSpPr>
          <p:cNvPr id="3" name="Title 2"/>
          <p:cNvSpPr>
            <a:spLocks noGrp="1"/>
          </p:cNvSpPr>
          <p:nvPr>
            <p:ph type="title"/>
          </p:nvPr>
        </p:nvSpPr>
        <p:spPr>
          <a:xfrm>
            <a:off x="179512" y="6021288"/>
            <a:ext cx="8964488" cy="648071"/>
          </a:xfrm>
          <a:solidFill>
            <a:srgbClr val="FFC000"/>
          </a:solidFill>
        </p:spPr>
        <p:txBody>
          <a:bodyPr/>
          <a:lstStyle/>
          <a:p>
            <a:r>
              <a:rPr lang="en-GB" sz="3200" dirty="0" smtClean="0">
                <a:solidFill>
                  <a:srgbClr val="000099"/>
                </a:solidFill>
              </a:rPr>
              <a:t>Divorce: more than just mad women</a:t>
            </a:r>
            <a:endParaRPr lang="en-GB" sz="3200" dirty="0">
              <a:solidFill>
                <a:srgbClr val="000099"/>
              </a:solidFill>
            </a:endParaRPr>
          </a:p>
        </p:txBody>
      </p:sp>
    </p:spTree>
    <p:extLst>
      <p:ext uri="{BB962C8B-B14F-4D97-AF65-F5344CB8AC3E}">
        <p14:creationId xmlns:p14="http://schemas.microsoft.com/office/powerpoint/2010/main" val="48291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ustom 1">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extLst>
    <a:ext uri="{05A4C25C-085E-4340-85A3-A5531E510DB2}">
      <thm15:themeFamily xmlns:thm15="http://schemas.microsoft.com/office/thememl/2012/main" name="mod" id="{8D966693-D3CA-425B-8C49-C78EB3E0C087}" vid="{69A039BD-CE67-412B-BDFC-78875A365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mod</Template>
  <TotalTime>5606</TotalTime>
  <Words>1912</Words>
  <Application>Microsoft Office PowerPoint</Application>
  <PresentationFormat>On-screen Show (4:3)</PresentationFormat>
  <Paragraphs>89</Paragraphs>
  <Slides>17</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Calibri</vt:lpstr>
      <vt:lpstr>Felix Titling</vt:lpstr>
      <vt:lpstr>Garamond</vt:lpstr>
      <vt:lpstr>Haettenschweiler</vt:lpstr>
      <vt:lpstr>Perpetua</vt:lpstr>
      <vt:lpstr>Perpetua Titling MT</vt:lpstr>
      <vt:lpstr>Wingdings</vt:lpstr>
      <vt:lpstr>mod</vt:lpstr>
      <vt:lpstr>    </vt:lpstr>
      <vt:lpstr>PowerPoint Presentation</vt:lpstr>
      <vt:lpstr>Publishing late 18th Century</vt:lpstr>
      <vt:lpstr>The problems of Women authors </vt:lpstr>
      <vt:lpstr>Male gothic </vt:lpstr>
      <vt:lpstr>female gothic </vt:lpstr>
      <vt:lpstr>Charlotte bronte on austen - 1</vt:lpstr>
      <vt:lpstr>Charlotte bronte on austen - 2</vt:lpstr>
      <vt:lpstr>political, literary &amp; philosophical debates</vt:lpstr>
      <vt:lpstr>construct and critique the notion of modernity </vt:lpstr>
      <vt:lpstr>connections &amp; tensions between ideas &amp; kinds of literary production</vt:lpstr>
      <vt:lpstr>Romantic ideology</vt:lpstr>
      <vt:lpstr>Demands for recognition</vt:lpstr>
      <vt:lpstr>Divorce in Hard times</vt:lpstr>
      <vt:lpstr>Marriage as a trap</vt:lpstr>
      <vt:lpstr>Marriage as a trap 2</vt:lpstr>
      <vt:lpstr>Divorce: more than just mad women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79</cp:revision>
  <dcterms:created xsi:type="dcterms:W3CDTF">1601-01-01T00:00:00Z</dcterms:created>
  <dcterms:modified xsi:type="dcterms:W3CDTF">2020-02-27T13:44:05Z</dcterms:modified>
</cp:coreProperties>
</file>