
<file path=[Content_Types].xml><?xml version="1.0" encoding="utf-8"?>
<Types xmlns="http://schemas.openxmlformats.org/package/2006/content-types">
  <Default Extension="gif" ContentType="image/gif"/>
  <Default Extension="jpeg" ContentType="image/jpeg"/>
  <Default Extension="jpg" ContentType="image/jp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tags/tag1.xml" ContentType="application/vnd.openxmlformats-officedocument.presentationml.tags+xml"/>
  <Override PartName="/ppt/notesSlides/notesSlide3.xml" ContentType="application/vnd.openxmlformats-officedocument.presentationml.notesSlide+xml"/>
  <Override PartName="/ppt/tags/tag2.xml" ContentType="application/vnd.openxmlformats-officedocument.presentationml.tags+xml"/>
  <Override PartName="/ppt/notesSlides/notesSlide4.xml" ContentType="application/vnd.openxmlformats-officedocument.presentationml.notesSlide+xml"/>
  <Override PartName="/ppt/tags/tag3.xml" ContentType="application/vnd.openxmlformats-officedocument.presentationml.tags+xml"/>
  <Override PartName="/ppt/notesSlides/notesSlide5.xml" ContentType="application/vnd.openxmlformats-officedocument.presentationml.notesSlide+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notesSlides/notesSlide6.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95" r:id="rId1"/>
  </p:sldMasterIdLst>
  <p:notesMasterIdLst>
    <p:notesMasterId r:id="rId35"/>
  </p:notesMasterIdLst>
  <p:handoutMasterIdLst>
    <p:handoutMasterId r:id="rId36"/>
  </p:handoutMasterIdLst>
  <p:sldIdLst>
    <p:sldId id="429" r:id="rId2"/>
    <p:sldId id="513" r:id="rId3"/>
    <p:sldId id="526" r:id="rId4"/>
    <p:sldId id="516" r:id="rId5"/>
    <p:sldId id="555" r:id="rId6"/>
    <p:sldId id="556" r:id="rId7"/>
    <p:sldId id="270" r:id="rId8"/>
    <p:sldId id="365" r:id="rId9"/>
    <p:sldId id="320" r:id="rId10"/>
    <p:sldId id="295" r:id="rId11"/>
    <p:sldId id="321" r:id="rId12"/>
    <p:sldId id="349" r:id="rId13"/>
    <p:sldId id="298" r:id="rId14"/>
    <p:sldId id="265" r:id="rId15"/>
    <p:sldId id="557" r:id="rId16"/>
    <p:sldId id="269" r:id="rId17"/>
    <p:sldId id="275" r:id="rId18"/>
    <p:sldId id="325" r:id="rId19"/>
    <p:sldId id="530" r:id="rId20"/>
    <p:sldId id="260" r:id="rId21"/>
    <p:sldId id="326" r:id="rId22"/>
    <p:sldId id="261" r:id="rId23"/>
    <p:sldId id="554" r:id="rId24"/>
    <p:sldId id="536" r:id="rId25"/>
    <p:sldId id="538" r:id="rId26"/>
    <p:sldId id="267" r:id="rId27"/>
    <p:sldId id="540" r:id="rId28"/>
    <p:sldId id="541" r:id="rId29"/>
    <p:sldId id="548" r:id="rId30"/>
    <p:sldId id="549" r:id="rId31"/>
    <p:sldId id="550" r:id="rId32"/>
    <p:sldId id="551" r:id="rId33"/>
    <p:sldId id="553" r:id="rId34"/>
  </p:sldIdLst>
  <p:sldSz cx="9144000" cy="6858000" type="screen4x3"/>
  <p:notesSz cx="6858000" cy="9144000"/>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6F58CF-A9D0-4169-988E-A22F99D2C089}" v="602" dt="2024-02-20T10:59:19.57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12" autoAdjust="0"/>
    <p:restoredTop sz="94660"/>
  </p:normalViewPr>
  <p:slideViewPr>
    <p:cSldViewPr>
      <p:cViewPr varScale="1">
        <p:scale>
          <a:sx n="62" d="100"/>
          <a:sy n="62" d="100"/>
        </p:scale>
        <p:origin x="864" y="3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ata3.xml.rels><?xml version="1.0" encoding="UTF-8" standalone="yes"?>
<Relationships xmlns="http://schemas.openxmlformats.org/package/2006/relationships"><Relationship Id="rId1" Type="http://schemas.openxmlformats.org/officeDocument/2006/relationships/image" Target="../media/image9.png"/></Relationships>
</file>

<file path=ppt/diagrams/_rels/data11.xml.rels><?xml version="1.0" encoding="UTF-8" standalone="yes"?>
<Relationships xmlns="http://schemas.openxmlformats.org/package/2006/relationships"><Relationship Id="rId1" Type="http://schemas.openxmlformats.org/officeDocument/2006/relationships/image" Target="../media/image18.pn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3.xml.rels><?xml version="1.0" encoding="UTF-8" standalone="yes"?>
<Relationships xmlns="http://schemas.openxmlformats.org/package/2006/relationships"><Relationship Id="rId1" Type="http://schemas.openxmlformats.org/officeDocument/2006/relationships/image" Target="../media/image9.png"/></Relationships>
</file>

<file path=ppt/diagrams/_rels/drawing11.xml.rels><?xml version="1.0" encoding="UTF-8" standalone="yes"?>
<Relationships xmlns="http://schemas.openxmlformats.org/package/2006/relationships"><Relationship Id="rId1" Type="http://schemas.openxmlformats.org/officeDocument/2006/relationships/image" Target="../media/image18.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30DD74F-5B1F-4709-9A6C-F62F1DECCF74}"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GB"/>
        </a:p>
      </dgm:t>
    </dgm:pt>
    <dgm:pt modelId="{74A89CFD-0563-47BF-8A9B-EBC752770B4B}">
      <dgm:prSet/>
      <dgm:spPr/>
      <dgm:t>
        <a:bodyPr/>
        <a:lstStyle/>
        <a:p>
          <a:pPr>
            <a:lnSpc>
              <a:spcPct val="100000"/>
            </a:lnSpc>
          </a:pPr>
          <a:r>
            <a:rPr lang="en-GB" b="1" dirty="0"/>
            <a:t>QUANTITIVE RESEARCH</a:t>
          </a:r>
          <a:r>
            <a:rPr lang="en-GB" dirty="0"/>
            <a:t> </a:t>
          </a:r>
        </a:p>
      </dgm:t>
    </dgm:pt>
    <dgm:pt modelId="{59B90125-751D-4B1E-A2EC-F10EAE9E3D08}" type="parTrans" cxnId="{D382193B-9575-4179-B1B9-20316D329A0E}">
      <dgm:prSet/>
      <dgm:spPr/>
      <dgm:t>
        <a:bodyPr/>
        <a:lstStyle/>
        <a:p>
          <a:endParaRPr lang="en-GB"/>
        </a:p>
      </dgm:t>
    </dgm:pt>
    <dgm:pt modelId="{56EE9A12-920A-4955-A50D-D20375F70192}" type="sibTrans" cxnId="{D382193B-9575-4179-B1B9-20316D329A0E}">
      <dgm:prSet/>
      <dgm:spPr/>
      <dgm:t>
        <a:bodyPr/>
        <a:lstStyle/>
        <a:p>
          <a:endParaRPr lang="en-GB"/>
        </a:p>
      </dgm:t>
    </dgm:pt>
    <dgm:pt modelId="{F295A56D-B4B7-4467-9E24-808E55B93351}">
      <dgm:prSet/>
      <dgm:spPr/>
      <dgm:t>
        <a:bodyPr/>
        <a:lstStyle/>
        <a:p>
          <a:pPr>
            <a:lnSpc>
              <a:spcPct val="100000"/>
            </a:lnSpc>
          </a:pPr>
          <a:r>
            <a:rPr lang="en-GB" dirty="0"/>
            <a:t>focus on numerical data to measure people’s actions, speech, attitudes and so on....</a:t>
          </a:r>
        </a:p>
      </dgm:t>
    </dgm:pt>
    <dgm:pt modelId="{01AEAAF3-C520-403D-A364-2E0D1837F4DC}" type="parTrans" cxnId="{B07862C8-5EF6-42F7-B75F-BC77ABEB4704}">
      <dgm:prSet/>
      <dgm:spPr/>
      <dgm:t>
        <a:bodyPr/>
        <a:lstStyle/>
        <a:p>
          <a:endParaRPr lang="en-GB"/>
        </a:p>
      </dgm:t>
    </dgm:pt>
    <dgm:pt modelId="{E8421214-7345-4B6D-B1DD-C6974F224E63}" type="sibTrans" cxnId="{B07862C8-5EF6-42F7-B75F-BC77ABEB4704}">
      <dgm:prSet/>
      <dgm:spPr/>
      <dgm:t>
        <a:bodyPr/>
        <a:lstStyle/>
        <a:p>
          <a:endParaRPr lang="en-GB"/>
        </a:p>
      </dgm:t>
    </dgm:pt>
    <dgm:pt modelId="{C8E1591C-B120-4425-8315-1ECA67CF8200}">
      <dgm:prSet/>
      <dgm:spPr/>
      <dgm:t>
        <a:bodyPr/>
        <a:lstStyle/>
        <a:p>
          <a:pPr>
            <a:lnSpc>
              <a:spcPct val="100000"/>
            </a:lnSpc>
          </a:pPr>
          <a:r>
            <a:rPr lang="en-GB" b="1" dirty="0"/>
            <a:t>QUALITATIVE RESEARCH</a:t>
          </a:r>
          <a:endParaRPr lang="en-GB" dirty="0"/>
        </a:p>
      </dgm:t>
    </dgm:pt>
    <dgm:pt modelId="{764885B6-4727-421F-BAD6-D439785254CB}" type="parTrans" cxnId="{F4445909-9022-4708-8221-EEE041C82020}">
      <dgm:prSet/>
      <dgm:spPr/>
      <dgm:t>
        <a:bodyPr/>
        <a:lstStyle/>
        <a:p>
          <a:endParaRPr lang="en-GB"/>
        </a:p>
      </dgm:t>
    </dgm:pt>
    <dgm:pt modelId="{405070F2-A9D5-449D-8748-60173AD04142}" type="sibTrans" cxnId="{F4445909-9022-4708-8221-EEE041C82020}">
      <dgm:prSet/>
      <dgm:spPr/>
      <dgm:t>
        <a:bodyPr/>
        <a:lstStyle/>
        <a:p>
          <a:endParaRPr lang="en-GB"/>
        </a:p>
      </dgm:t>
    </dgm:pt>
    <dgm:pt modelId="{6DD97290-453D-48FE-948D-D98E7619845D}">
      <dgm:prSet/>
      <dgm:spPr/>
      <dgm:t>
        <a:bodyPr/>
        <a:lstStyle/>
        <a:p>
          <a:pPr>
            <a:lnSpc>
              <a:spcPct val="100000"/>
            </a:lnSpc>
          </a:pPr>
          <a:r>
            <a:rPr lang="en-GB" dirty="0"/>
            <a:t>focus more on analysing meaning without regard for numerical values</a:t>
          </a:r>
        </a:p>
      </dgm:t>
    </dgm:pt>
    <dgm:pt modelId="{CA9A5333-CA3C-4143-A72D-CCFC13B401EC}" type="parTrans" cxnId="{4C67A6BA-39DA-485B-980E-7DD9373D2B7B}">
      <dgm:prSet/>
      <dgm:spPr/>
      <dgm:t>
        <a:bodyPr/>
        <a:lstStyle/>
        <a:p>
          <a:endParaRPr lang="en-GB"/>
        </a:p>
      </dgm:t>
    </dgm:pt>
    <dgm:pt modelId="{6E1F1C9C-AEF4-471A-804B-E5F5CFBC6DF7}" type="sibTrans" cxnId="{4C67A6BA-39DA-485B-980E-7DD9373D2B7B}">
      <dgm:prSet/>
      <dgm:spPr/>
      <dgm:t>
        <a:bodyPr/>
        <a:lstStyle/>
        <a:p>
          <a:endParaRPr lang="en-GB"/>
        </a:p>
      </dgm:t>
    </dgm:pt>
    <dgm:pt modelId="{0E5DAA5E-A151-4698-A2AC-8E2B1DD2C65F}" type="pres">
      <dgm:prSet presAssocID="{730DD74F-5B1F-4709-9A6C-F62F1DECCF74}" presName="root" presStyleCnt="0">
        <dgm:presLayoutVars>
          <dgm:dir/>
          <dgm:resizeHandles val="exact"/>
        </dgm:presLayoutVars>
      </dgm:prSet>
      <dgm:spPr/>
    </dgm:pt>
    <dgm:pt modelId="{6243F4F4-C66D-404D-A921-A249BF787350}" type="pres">
      <dgm:prSet presAssocID="{74A89CFD-0563-47BF-8A9B-EBC752770B4B}" presName="compNode" presStyleCnt="0"/>
      <dgm:spPr/>
    </dgm:pt>
    <dgm:pt modelId="{1D20DFC7-9677-4809-83B2-F38EB659605B}" type="pres">
      <dgm:prSet presAssocID="{74A89CFD-0563-47BF-8A9B-EBC752770B4B}" presName="bgRect" presStyleLbl="bgShp" presStyleIdx="0" presStyleCnt="2"/>
      <dgm:spPr/>
    </dgm:pt>
    <dgm:pt modelId="{33C977E8-4E59-4227-84FD-BA0ADC4F7C00}" type="pres">
      <dgm:prSet presAssocID="{74A89CFD-0563-47BF-8A9B-EBC752770B4B}"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atistics"/>
        </a:ext>
      </dgm:extLst>
    </dgm:pt>
    <dgm:pt modelId="{6C84FF0C-C75A-47EF-A208-342AD576902F}" type="pres">
      <dgm:prSet presAssocID="{74A89CFD-0563-47BF-8A9B-EBC752770B4B}" presName="spaceRect" presStyleCnt="0"/>
      <dgm:spPr/>
    </dgm:pt>
    <dgm:pt modelId="{665EF475-636F-47E6-9464-BBB3718FEF51}" type="pres">
      <dgm:prSet presAssocID="{74A89CFD-0563-47BF-8A9B-EBC752770B4B}" presName="parTx" presStyleLbl="revTx" presStyleIdx="0" presStyleCnt="4">
        <dgm:presLayoutVars>
          <dgm:chMax val="0"/>
          <dgm:chPref val="0"/>
        </dgm:presLayoutVars>
      </dgm:prSet>
      <dgm:spPr/>
    </dgm:pt>
    <dgm:pt modelId="{68B257C3-FCA8-4FAE-9353-84B95D1FB273}" type="pres">
      <dgm:prSet presAssocID="{74A89CFD-0563-47BF-8A9B-EBC752770B4B}" presName="desTx" presStyleLbl="revTx" presStyleIdx="1" presStyleCnt="4">
        <dgm:presLayoutVars/>
      </dgm:prSet>
      <dgm:spPr/>
    </dgm:pt>
    <dgm:pt modelId="{4AF2E685-63F5-41B6-BAA9-E2D46230CCDB}" type="pres">
      <dgm:prSet presAssocID="{56EE9A12-920A-4955-A50D-D20375F70192}" presName="sibTrans" presStyleCnt="0"/>
      <dgm:spPr/>
    </dgm:pt>
    <dgm:pt modelId="{1416B842-8D41-4BA8-AC2B-C36B63B46A8B}" type="pres">
      <dgm:prSet presAssocID="{C8E1591C-B120-4425-8315-1ECA67CF8200}" presName="compNode" presStyleCnt="0"/>
      <dgm:spPr/>
    </dgm:pt>
    <dgm:pt modelId="{43F8D83E-4D03-4CA9-BF44-30CCE5EE5967}" type="pres">
      <dgm:prSet presAssocID="{C8E1591C-B120-4425-8315-1ECA67CF8200}" presName="bgRect" presStyleLbl="bgShp" presStyleIdx="1" presStyleCnt="2"/>
      <dgm:spPr/>
    </dgm:pt>
    <dgm:pt modelId="{24237871-F426-44F2-81F1-86BC3F2A19B0}" type="pres">
      <dgm:prSet presAssocID="{C8E1591C-B120-4425-8315-1ECA67CF8200}"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725BF6DD-BE5F-462A-B421-C83D2900643D}" type="pres">
      <dgm:prSet presAssocID="{C8E1591C-B120-4425-8315-1ECA67CF8200}" presName="spaceRect" presStyleCnt="0"/>
      <dgm:spPr/>
    </dgm:pt>
    <dgm:pt modelId="{6C351BE6-640F-4AB5-BEEA-6B148A6557DF}" type="pres">
      <dgm:prSet presAssocID="{C8E1591C-B120-4425-8315-1ECA67CF8200}" presName="parTx" presStyleLbl="revTx" presStyleIdx="2" presStyleCnt="4">
        <dgm:presLayoutVars>
          <dgm:chMax val="0"/>
          <dgm:chPref val="0"/>
        </dgm:presLayoutVars>
      </dgm:prSet>
      <dgm:spPr/>
    </dgm:pt>
    <dgm:pt modelId="{8460B734-1037-4820-B66E-4326DF65D297}" type="pres">
      <dgm:prSet presAssocID="{C8E1591C-B120-4425-8315-1ECA67CF8200}" presName="desTx" presStyleLbl="revTx" presStyleIdx="3" presStyleCnt="4">
        <dgm:presLayoutVars/>
      </dgm:prSet>
      <dgm:spPr/>
    </dgm:pt>
  </dgm:ptLst>
  <dgm:cxnLst>
    <dgm:cxn modelId="{18D33005-E1A3-4FBE-9AAC-5C3E72E56C78}" type="presOf" srcId="{C8E1591C-B120-4425-8315-1ECA67CF8200}" destId="{6C351BE6-640F-4AB5-BEEA-6B148A6557DF}" srcOrd="0" destOrd="0" presId="urn:microsoft.com/office/officeart/2018/2/layout/IconVerticalSolidList"/>
    <dgm:cxn modelId="{25737E06-2FFE-47DD-97B0-23CA48E8E50E}" type="presOf" srcId="{F295A56D-B4B7-4467-9E24-808E55B93351}" destId="{68B257C3-FCA8-4FAE-9353-84B95D1FB273}" srcOrd="0" destOrd="0" presId="urn:microsoft.com/office/officeart/2018/2/layout/IconVerticalSolidList"/>
    <dgm:cxn modelId="{F4445909-9022-4708-8221-EEE041C82020}" srcId="{730DD74F-5B1F-4709-9A6C-F62F1DECCF74}" destId="{C8E1591C-B120-4425-8315-1ECA67CF8200}" srcOrd="1" destOrd="0" parTransId="{764885B6-4727-421F-BAD6-D439785254CB}" sibTransId="{405070F2-A9D5-449D-8748-60173AD04142}"/>
    <dgm:cxn modelId="{EDE40533-F212-4D11-AB4E-DF589E68BA02}" type="presOf" srcId="{730DD74F-5B1F-4709-9A6C-F62F1DECCF74}" destId="{0E5DAA5E-A151-4698-A2AC-8E2B1DD2C65F}" srcOrd="0" destOrd="0" presId="urn:microsoft.com/office/officeart/2018/2/layout/IconVerticalSolidList"/>
    <dgm:cxn modelId="{D382193B-9575-4179-B1B9-20316D329A0E}" srcId="{730DD74F-5B1F-4709-9A6C-F62F1DECCF74}" destId="{74A89CFD-0563-47BF-8A9B-EBC752770B4B}" srcOrd="0" destOrd="0" parTransId="{59B90125-751D-4B1E-A2EC-F10EAE9E3D08}" sibTransId="{56EE9A12-920A-4955-A50D-D20375F70192}"/>
    <dgm:cxn modelId="{4C67A6BA-39DA-485B-980E-7DD9373D2B7B}" srcId="{C8E1591C-B120-4425-8315-1ECA67CF8200}" destId="{6DD97290-453D-48FE-948D-D98E7619845D}" srcOrd="0" destOrd="0" parTransId="{CA9A5333-CA3C-4143-A72D-CCFC13B401EC}" sibTransId="{6E1F1C9C-AEF4-471A-804B-E5F5CFBC6DF7}"/>
    <dgm:cxn modelId="{B07862C8-5EF6-42F7-B75F-BC77ABEB4704}" srcId="{74A89CFD-0563-47BF-8A9B-EBC752770B4B}" destId="{F295A56D-B4B7-4467-9E24-808E55B93351}" srcOrd="0" destOrd="0" parTransId="{01AEAAF3-C520-403D-A364-2E0D1837F4DC}" sibTransId="{E8421214-7345-4B6D-B1DD-C6974F224E63}"/>
    <dgm:cxn modelId="{85BB1DD4-5134-4744-B81B-72B986940D43}" type="presOf" srcId="{74A89CFD-0563-47BF-8A9B-EBC752770B4B}" destId="{665EF475-636F-47E6-9464-BBB3718FEF51}" srcOrd="0" destOrd="0" presId="urn:microsoft.com/office/officeart/2018/2/layout/IconVerticalSolidList"/>
    <dgm:cxn modelId="{B32CFDEA-1511-437E-9972-708A51724C2A}" type="presOf" srcId="{6DD97290-453D-48FE-948D-D98E7619845D}" destId="{8460B734-1037-4820-B66E-4326DF65D297}" srcOrd="0" destOrd="0" presId="urn:microsoft.com/office/officeart/2018/2/layout/IconVerticalSolidList"/>
    <dgm:cxn modelId="{EBA4B701-42A8-456F-BBE0-AA2928CB00A7}" type="presParOf" srcId="{0E5DAA5E-A151-4698-A2AC-8E2B1DD2C65F}" destId="{6243F4F4-C66D-404D-A921-A249BF787350}" srcOrd="0" destOrd="0" presId="urn:microsoft.com/office/officeart/2018/2/layout/IconVerticalSolidList"/>
    <dgm:cxn modelId="{4F7D0C21-45E9-49F4-9F1B-1776F543736C}" type="presParOf" srcId="{6243F4F4-C66D-404D-A921-A249BF787350}" destId="{1D20DFC7-9677-4809-83B2-F38EB659605B}" srcOrd="0" destOrd="0" presId="urn:microsoft.com/office/officeart/2018/2/layout/IconVerticalSolidList"/>
    <dgm:cxn modelId="{DB80CE97-88EB-4527-A351-9E72F2B480E6}" type="presParOf" srcId="{6243F4F4-C66D-404D-A921-A249BF787350}" destId="{33C977E8-4E59-4227-84FD-BA0ADC4F7C00}" srcOrd="1" destOrd="0" presId="urn:microsoft.com/office/officeart/2018/2/layout/IconVerticalSolidList"/>
    <dgm:cxn modelId="{3DF35290-CEED-4749-948A-04D644F4FAFC}" type="presParOf" srcId="{6243F4F4-C66D-404D-A921-A249BF787350}" destId="{6C84FF0C-C75A-47EF-A208-342AD576902F}" srcOrd="2" destOrd="0" presId="urn:microsoft.com/office/officeart/2018/2/layout/IconVerticalSolidList"/>
    <dgm:cxn modelId="{C634A0D3-70A1-4442-B68F-74A02E3EC4B9}" type="presParOf" srcId="{6243F4F4-C66D-404D-A921-A249BF787350}" destId="{665EF475-636F-47E6-9464-BBB3718FEF51}" srcOrd="3" destOrd="0" presId="urn:microsoft.com/office/officeart/2018/2/layout/IconVerticalSolidList"/>
    <dgm:cxn modelId="{20A63289-37B5-440F-9F56-114FD600C818}" type="presParOf" srcId="{6243F4F4-C66D-404D-A921-A249BF787350}" destId="{68B257C3-FCA8-4FAE-9353-84B95D1FB273}" srcOrd="4" destOrd="0" presId="urn:microsoft.com/office/officeart/2018/2/layout/IconVerticalSolidList"/>
    <dgm:cxn modelId="{98D563F1-6116-4284-9B0A-21A4EC8CB426}" type="presParOf" srcId="{0E5DAA5E-A151-4698-A2AC-8E2B1DD2C65F}" destId="{4AF2E685-63F5-41B6-BAA9-E2D46230CCDB}" srcOrd="1" destOrd="0" presId="urn:microsoft.com/office/officeart/2018/2/layout/IconVerticalSolidList"/>
    <dgm:cxn modelId="{31A76F09-C17F-4D1E-955C-D3AA4B327807}" type="presParOf" srcId="{0E5DAA5E-A151-4698-A2AC-8E2B1DD2C65F}" destId="{1416B842-8D41-4BA8-AC2B-C36B63B46A8B}" srcOrd="2" destOrd="0" presId="urn:microsoft.com/office/officeart/2018/2/layout/IconVerticalSolidList"/>
    <dgm:cxn modelId="{B7BF7E7D-7F39-427B-8470-67EDCB9C942E}" type="presParOf" srcId="{1416B842-8D41-4BA8-AC2B-C36B63B46A8B}" destId="{43F8D83E-4D03-4CA9-BF44-30CCE5EE5967}" srcOrd="0" destOrd="0" presId="urn:microsoft.com/office/officeart/2018/2/layout/IconVerticalSolidList"/>
    <dgm:cxn modelId="{9B933A84-58B1-4C32-9CFE-64EA09C0458B}" type="presParOf" srcId="{1416B842-8D41-4BA8-AC2B-C36B63B46A8B}" destId="{24237871-F426-44F2-81F1-86BC3F2A19B0}" srcOrd="1" destOrd="0" presId="urn:microsoft.com/office/officeart/2018/2/layout/IconVerticalSolidList"/>
    <dgm:cxn modelId="{849956CC-1185-4DB7-8A60-20BD8C92E7A9}" type="presParOf" srcId="{1416B842-8D41-4BA8-AC2B-C36B63B46A8B}" destId="{725BF6DD-BE5F-462A-B421-C83D2900643D}" srcOrd="2" destOrd="0" presId="urn:microsoft.com/office/officeart/2018/2/layout/IconVerticalSolidList"/>
    <dgm:cxn modelId="{601507B9-A5A8-4442-B29B-73ECCE9319CD}" type="presParOf" srcId="{1416B842-8D41-4BA8-AC2B-C36B63B46A8B}" destId="{6C351BE6-640F-4AB5-BEEA-6B148A6557DF}" srcOrd="3" destOrd="0" presId="urn:microsoft.com/office/officeart/2018/2/layout/IconVerticalSolidList"/>
    <dgm:cxn modelId="{A25186DB-9698-4CFA-8FA0-4F3939946C8A}" type="presParOf" srcId="{1416B842-8D41-4BA8-AC2B-C36B63B46A8B}" destId="{8460B734-1037-4820-B66E-4326DF65D297}" srcOrd="4"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47D31A3-A222-4028-8E18-4524E0AEE666}" type="doc">
      <dgm:prSet loTypeId="urn:microsoft.com/office/officeart/2005/8/layout/vList5" loCatId="list" qsTypeId="urn:microsoft.com/office/officeart/2005/8/quickstyle/simple1" qsCatId="simple" csTypeId="urn:microsoft.com/office/officeart/2005/8/colors/colorful2" csCatId="colorful"/>
      <dgm:spPr/>
      <dgm:t>
        <a:bodyPr/>
        <a:lstStyle/>
        <a:p>
          <a:endParaRPr lang="en-GB"/>
        </a:p>
      </dgm:t>
    </dgm:pt>
    <dgm:pt modelId="{D92370B1-6804-487F-B71B-8555AD928026}">
      <dgm:prSet/>
      <dgm:spPr/>
      <dgm:t>
        <a:bodyPr/>
        <a:lstStyle/>
        <a:p>
          <a:r>
            <a:rPr lang="en-GB" b="0" i="0"/>
            <a:t>Quantitative methodologies use statistics to analyse numerical data researchers gather to answer their research questions.</a:t>
          </a:r>
          <a:endParaRPr lang="en-GB"/>
        </a:p>
      </dgm:t>
    </dgm:pt>
    <dgm:pt modelId="{0641CEDF-C750-4210-AEFA-6F1538F1301F}" type="parTrans" cxnId="{8010F803-6029-4014-AD8F-4FF44619ECD7}">
      <dgm:prSet/>
      <dgm:spPr/>
      <dgm:t>
        <a:bodyPr/>
        <a:lstStyle/>
        <a:p>
          <a:endParaRPr lang="en-GB"/>
        </a:p>
      </dgm:t>
    </dgm:pt>
    <dgm:pt modelId="{92BCBE46-C209-48AF-8B97-098017A34C2A}" type="sibTrans" cxnId="{8010F803-6029-4014-AD8F-4FF44619ECD7}">
      <dgm:prSet/>
      <dgm:spPr/>
      <dgm:t>
        <a:bodyPr/>
        <a:lstStyle/>
        <a:p>
          <a:endParaRPr lang="en-GB"/>
        </a:p>
      </dgm:t>
    </dgm:pt>
    <dgm:pt modelId="{1D09FD9D-89FA-43EC-B429-980CC150CD26}">
      <dgm:prSet/>
      <dgm:spPr/>
      <dgm:t>
        <a:bodyPr/>
        <a:lstStyle/>
        <a:p>
          <a:r>
            <a:rPr lang="en-GB" b="0" i="0"/>
            <a:t>Quantitative methods can be used to answer questions such as:</a:t>
          </a:r>
          <a:endParaRPr lang="en-GB"/>
        </a:p>
      </dgm:t>
    </dgm:pt>
    <dgm:pt modelId="{0D48124D-D5DA-4A27-B9F8-39546B6C1D56}" type="parTrans" cxnId="{CB33D739-6B33-4CF0-B869-452E2BD07919}">
      <dgm:prSet/>
      <dgm:spPr/>
      <dgm:t>
        <a:bodyPr/>
        <a:lstStyle/>
        <a:p>
          <a:endParaRPr lang="en-GB"/>
        </a:p>
      </dgm:t>
    </dgm:pt>
    <dgm:pt modelId="{9AD566B8-F58A-4F2B-977D-2A1FB38249DA}" type="sibTrans" cxnId="{CB33D739-6B33-4CF0-B869-452E2BD07919}">
      <dgm:prSet/>
      <dgm:spPr/>
      <dgm:t>
        <a:bodyPr/>
        <a:lstStyle/>
        <a:p>
          <a:endParaRPr lang="en-GB"/>
        </a:p>
      </dgm:t>
    </dgm:pt>
    <dgm:pt modelId="{7E7DA7ED-DAC0-4227-872C-BD081A49E84C}">
      <dgm:prSet/>
      <dgm:spPr/>
      <dgm:t>
        <a:bodyPr/>
        <a:lstStyle/>
        <a:p>
          <a:r>
            <a:rPr lang="en-GB" b="0" i="0"/>
            <a:t>What are the relationships between two or more variables? </a:t>
          </a:r>
          <a:endParaRPr lang="en-GB"/>
        </a:p>
      </dgm:t>
    </dgm:pt>
    <dgm:pt modelId="{557B5267-1EAE-4108-9087-BC07377AD68A}" type="parTrans" cxnId="{29297AA8-50A8-4335-A281-1D68C19F59B9}">
      <dgm:prSet/>
      <dgm:spPr/>
      <dgm:t>
        <a:bodyPr/>
        <a:lstStyle/>
        <a:p>
          <a:endParaRPr lang="en-GB"/>
        </a:p>
      </dgm:t>
    </dgm:pt>
    <dgm:pt modelId="{5216FA78-33CA-4998-885C-6BD6EE7CDC85}" type="sibTrans" cxnId="{29297AA8-50A8-4335-A281-1D68C19F59B9}">
      <dgm:prSet/>
      <dgm:spPr/>
      <dgm:t>
        <a:bodyPr/>
        <a:lstStyle/>
        <a:p>
          <a:endParaRPr lang="en-GB"/>
        </a:p>
      </dgm:t>
    </dgm:pt>
    <dgm:pt modelId="{34BA687B-EBC3-4359-BCDA-F10ED7E64629}">
      <dgm:prSet/>
      <dgm:spPr/>
      <dgm:t>
        <a:bodyPr/>
        <a:lstStyle/>
        <a:p>
          <a:r>
            <a:rPr lang="en-GB" b="0" i="0"/>
            <a:t>What factors are at play in an environment that might affect the behaviour or development of the organisms in that environment?</a:t>
          </a:r>
          <a:endParaRPr lang="en-GB"/>
        </a:p>
      </dgm:t>
    </dgm:pt>
    <dgm:pt modelId="{F04C2BDB-609C-4210-B311-A24BCCCA19FF}" type="parTrans" cxnId="{94EDC0F3-F4D3-4897-AAC3-BA0347BD530C}">
      <dgm:prSet/>
      <dgm:spPr/>
      <dgm:t>
        <a:bodyPr/>
        <a:lstStyle/>
        <a:p>
          <a:endParaRPr lang="en-GB"/>
        </a:p>
      </dgm:t>
    </dgm:pt>
    <dgm:pt modelId="{C235734F-F891-4E7E-8798-353028401345}" type="sibTrans" cxnId="{94EDC0F3-F4D3-4897-AAC3-BA0347BD530C}">
      <dgm:prSet/>
      <dgm:spPr/>
      <dgm:t>
        <a:bodyPr/>
        <a:lstStyle/>
        <a:p>
          <a:endParaRPr lang="en-GB"/>
        </a:p>
      </dgm:t>
    </dgm:pt>
    <dgm:pt modelId="{D03AB04C-0792-4F3C-A0BB-07B0AF85BB0F}" type="pres">
      <dgm:prSet presAssocID="{947D31A3-A222-4028-8E18-4524E0AEE666}" presName="Name0" presStyleCnt="0">
        <dgm:presLayoutVars>
          <dgm:dir/>
          <dgm:animLvl val="lvl"/>
          <dgm:resizeHandles val="exact"/>
        </dgm:presLayoutVars>
      </dgm:prSet>
      <dgm:spPr/>
    </dgm:pt>
    <dgm:pt modelId="{31129B8D-DBFD-4B2F-A632-CF4E3206D9C5}" type="pres">
      <dgm:prSet presAssocID="{D92370B1-6804-487F-B71B-8555AD928026}" presName="linNode" presStyleCnt="0"/>
      <dgm:spPr/>
    </dgm:pt>
    <dgm:pt modelId="{06940371-4580-41CE-9D98-204AB2DD8A85}" type="pres">
      <dgm:prSet presAssocID="{D92370B1-6804-487F-B71B-8555AD928026}" presName="parentText" presStyleLbl="node1" presStyleIdx="0" presStyleCnt="2">
        <dgm:presLayoutVars>
          <dgm:chMax val="1"/>
          <dgm:bulletEnabled val="1"/>
        </dgm:presLayoutVars>
      </dgm:prSet>
      <dgm:spPr/>
    </dgm:pt>
    <dgm:pt modelId="{7EF4BACB-A742-4D8B-93E2-AC0AC745075C}" type="pres">
      <dgm:prSet presAssocID="{92BCBE46-C209-48AF-8B97-098017A34C2A}" presName="sp" presStyleCnt="0"/>
      <dgm:spPr/>
    </dgm:pt>
    <dgm:pt modelId="{6C36DC57-2134-4664-AD2E-D62559570004}" type="pres">
      <dgm:prSet presAssocID="{1D09FD9D-89FA-43EC-B429-980CC150CD26}" presName="linNode" presStyleCnt="0"/>
      <dgm:spPr/>
    </dgm:pt>
    <dgm:pt modelId="{D671906A-F6AB-4584-99A3-16FA00508403}" type="pres">
      <dgm:prSet presAssocID="{1D09FD9D-89FA-43EC-B429-980CC150CD26}" presName="parentText" presStyleLbl="node1" presStyleIdx="1" presStyleCnt="2">
        <dgm:presLayoutVars>
          <dgm:chMax val="1"/>
          <dgm:bulletEnabled val="1"/>
        </dgm:presLayoutVars>
      </dgm:prSet>
      <dgm:spPr/>
    </dgm:pt>
    <dgm:pt modelId="{EEA66CB8-2943-4DD8-8118-8BEF229F3075}" type="pres">
      <dgm:prSet presAssocID="{1D09FD9D-89FA-43EC-B429-980CC150CD26}" presName="descendantText" presStyleLbl="alignAccFollowNode1" presStyleIdx="0" presStyleCnt="1">
        <dgm:presLayoutVars>
          <dgm:bulletEnabled val="1"/>
        </dgm:presLayoutVars>
      </dgm:prSet>
      <dgm:spPr/>
    </dgm:pt>
  </dgm:ptLst>
  <dgm:cxnLst>
    <dgm:cxn modelId="{8010F803-6029-4014-AD8F-4FF44619ECD7}" srcId="{947D31A3-A222-4028-8E18-4524E0AEE666}" destId="{D92370B1-6804-487F-B71B-8555AD928026}" srcOrd="0" destOrd="0" parTransId="{0641CEDF-C750-4210-AEFA-6F1538F1301F}" sibTransId="{92BCBE46-C209-48AF-8B97-098017A34C2A}"/>
    <dgm:cxn modelId="{CB33D739-6B33-4CF0-B869-452E2BD07919}" srcId="{947D31A3-A222-4028-8E18-4524E0AEE666}" destId="{1D09FD9D-89FA-43EC-B429-980CC150CD26}" srcOrd="1" destOrd="0" parTransId="{0D48124D-D5DA-4A27-B9F8-39546B6C1D56}" sibTransId="{9AD566B8-F58A-4F2B-977D-2A1FB38249DA}"/>
    <dgm:cxn modelId="{CCE8D15B-F4BB-4175-ABD4-2547BA9FD2AE}" type="presOf" srcId="{34BA687B-EBC3-4359-BCDA-F10ED7E64629}" destId="{EEA66CB8-2943-4DD8-8118-8BEF229F3075}" srcOrd="0" destOrd="1" presId="urn:microsoft.com/office/officeart/2005/8/layout/vList5"/>
    <dgm:cxn modelId="{F06CC996-9236-4A27-B6EA-53DD2F6A55E3}" type="presOf" srcId="{D92370B1-6804-487F-B71B-8555AD928026}" destId="{06940371-4580-41CE-9D98-204AB2DD8A85}" srcOrd="0" destOrd="0" presId="urn:microsoft.com/office/officeart/2005/8/layout/vList5"/>
    <dgm:cxn modelId="{29297AA8-50A8-4335-A281-1D68C19F59B9}" srcId="{1D09FD9D-89FA-43EC-B429-980CC150CD26}" destId="{7E7DA7ED-DAC0-4227-872C-BD081A49E84C}" srcOrd="0" destOrd="0" parTransId="{557B5267-1EAE-4108-9087-BC07377AD68A}" sibTransId="{5216FA78-33CA-4998-885C-6BD6EE7CDC85}"/>
    <dgm:cxn modelId="{6B3166ED-F6E6-4855-A2F3-57F9E7C97B55}" type="presOf" srcId="{1D09FD9D-89FA-43EC-B429-980CC150CD26}" destId="{D671906A-F6AB-4584-99A3-16FA00508403}" srcOrd="0" destOrd="0" presId="urn:microsoft.com/office/officeart/2005/8/layout/vList5"/>
    <dgm:cxn modelId="{15F3ACF2-C81D-4F03-8ADB-76F489258595}" type="presOf" srcId="{7E7DA7ED-DAC0-4227-872C-BD081A49E84C}" destId="{EEA66CB8-2943-4DD8-8118-8BEF229F3075}" srcOrd="0" destOrd="0" presId="urn:microsoft.com/office/officeart/2005/8/layout/vList5"/>
    <dgm:cxn modelId="{94EDC0F3-F4D3-4897-AAC3-BA0347BD530C}" srcId="{1D09FD9D-89FA-43EC-B429-980CC150CD26}" destId="{34BA687B-EBC3-4359-BCDA-F10ED7E64629}" srcOrd="1" destOrd="0" parTransId="{F04C2BDB-609C-4210-B311-A24BCCCA19FF}" sibTransId="{C235734F-F891-4E7E-8798-353028401345}"/>
    <dgm:cxn modelId="{ACF1A0F7-DB6C-45D9-AEB7-A40ACD6FDA97}" type="presOf" srcId="{947D31A3-A222-4028-8E18-4524E0AEE666}" destId="{D03AB04C-0792-4F3C-A0BB-07B0AF85BB0F}" srcOrd="0" destOrd="0" presId="urn:microsoft.com/office/officeart/2005/8/layout/vList5"/>
    <dgm:cxn modelId="{C083C560-083B-4BDC-A4CA-143AD911296D}" type="presParOf" srcId="{D03AB04C-0792-4F3C-A0BB-07B0AF85BB0F}" destId="{31129B8D-DBFD-4B2F-A632-CF4E3206D9C5}" srcOrd="0" destOrd="0" presId="urn:microsoft.com/office/officeart/2005/8/layout/vList5"/>
    <dgm:cxn modelId="{C3BBB114-BB5A-45E6-A115-D38C6851B331}" type="presParOf" srcId="{31129B8D-DBFD-4B2F-A632-CF4E3206D9C5}" destId="{06940371-4580-41CE-9D98-204AB2DD8A85}" srcOrd="0" destOrd="0" presId="urn:microsoft.com/office/officeart/2005/8/layout/vList5"/>
    <dgm:cxn modelId="{F6E7A19F-8BE0-4F64-903A-CEFA4EB7B974}" type="presParOf" srcId="{D03AB04C-0792-4F3C-A0BB-07B0AF85BB0F}" destId="{7EF4BACB-A742-4D8B-93E2-AC0AC745075C}" srcOrd="1" destOrd="0" presId="urn:microsoft.com/office/officeart/2005/8/layout/vList5"/>
    <dgm:cxn modelId="{D1EC6F52-304A-4105-8EA6-83F2D9209E55}" type="presParOf" srcId="{D03AB04C-0792-4F3C-A0BB-07B0AF85BB0F}" destId="{6C36DC57-2134-4664-AD2E-D62559570004}" srcOrd="2" destOrd="0" presId="urn:microsoft.com/office/officeart/2005/8/layout/vList5"/>
    <dgm:cxn modelId="{999F990B-7AD9-4363-A483-8907C7F3920D}" type="presParOf" srcId="{6C36DC57-2134-4664-AD2E-D62559570004}" destId="{D671906A-F6AB-4584-99A3-16FA00508403}" srcOrd="0" destOrd="0" presId="urn:microsoft.com/office/officeart/2005/8/layout/vList5"/>
    <dgm:cxn modelId="{99E90727-4C77-48BC-B37A-F1A2BFC50862}" type="presParOf" srcId="{6C36DC57-2134-4664-AD2E-D62559570004}" destId="{EEA66CB8-2943-4DD8-8118-8BEF229F3075}"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886D205-301D-46C0-9D9A-640AA907BD0F}" type="doc">
      <dgm:prSet loTypeId="urn:microsoft.com/office/officeart/2005/8/layout/vList3" loCatId="list" qsTypeId="urn:microsoft.com/office/officeart/2005/8/quickstyle/simple1" qsCatId="simple" csTypeId="urn:microsoft.com/office/officeart/2005/8/colors/accent1_2" csCatId="accent1" phldr="1"/>
      <dgm:spPr/>
      <dgm:t>
        <a:bodyPr/>
        <a:lstStyle/>
        <a:p>
          <a:endParaRPr lang="en-GB"/>
        </a:p>
      </dgm:t>
    </dgm:pt>
    <dgm:pt modelId="{B0A36E28-8B0E-46CD-BAF2-D113ADC57AB1}">
      <dgm:prSet/>
      <dgm:spPr/>
      <dgm:t>
        <a:bodyPr/>
        <a:lstStyle/>
        <a:p>
          <a:r>
            <a:rPr lang="en-GB" b="0" i="0"/>
            <a:t>Percentages can be helpful to present your data easily and graphically. You may want to see how many respondents answered a particular way or how many people gave each answer as a proportion of the number of people who answered the question.</a:t>
          </a:r>
          <a:endParaRPr lang="en-GB"/>
        </a:p>
      </dgm:t>
    </dgm:pt>
    <dgm:pt modelId="{1F84559D-DE99-4D38-A3E6-11697A4FD3E8}" type="parTrans" cxnId="{2FDBBABB-72AA-4FE0-84DE-C990114BB919}">
      <dgm:prSet/>
      <dgm:spPr/>
      <dgm:t>
        <a:bodyPr/>
        <a:lstStyle/>
        <a:p>
          <a:endParaRPr lang="en-GB"/>
        </a:p>
      </dgm:t>
    </dgm:pt>
    <dgm:pt modelId="{C8832371-B07C-4F2D-A83C-7ADDE66D52ED}" type="sibTrans" cxnId="{2FDBBABB-72AA-4FE0-84DE-C990114BB919}">
      <dgm:prSet/>
      <dgm:spPr/>
      <dgm:t>
        <a:bodyPr/>
        <a:lstStyle/>
        <a:p>
          <a:endParaRPr lang="en-GB"/>
        </a:p>
      </dgm:t>
    </dgm:pt>
    <dgm:pt modelId="{F3544875-2BCD-438E-824C-AAE5AB2AD736}" type="pres">
      <dgm:prSet presAssocID="{1886D205-301D-46C0-9D9A-640AA907BD0F}" presName="linearFlow" presStyleCnt="0">
        <dgm:presLayoutVars>
          <dgm:dir/>
          <dgm:resizeHandles val="exact"/>
        </dgm:presLayoutVars>
      </dgm:prSet>
      <dgm:spPr/>
    </dgm:pt>
    <dgm:pt modelId="{80F376B3-F85E-49EF-84E8-3284784516A2}" type="pres">
      <dgm:prSet presAssocID="{B0A36E28-8B0E-46CD-BAF2-D113ADC57AB1}" presName="composite" presStyleCnt="0"/>
      <dgm:spPr/>
    </dgm:pt>
    <dgm:pt modelId="{506C6FFC-30CE-47F0-B4E7-490DB7E37280}" type="pres">
      <dgm:prSet presAssocID="{B0A36E28-8B0E-46CD-BAF2-D113ADC57AB1}" presName="imgShp" presStyleLbl="fgImgPlace1" presStyleIdx="0" presStyleCnt="1"/>
      <dgm:spPr>
        <a:blipFill rotWithShape="1">
          <a:blip xmlns:r="http://schemas.openxmlformats.org/officeDocument/2006/relationships" r:embed="rId1"/>
          <a:srcRect/>
          <a:stretch>
            <a:fillRect l="-21000" r="-21000"/>
          </a:stretch>
        </a:blipFill>
      </dgm:spPr>
    </dgm:pt>
    <dgm:pt modelId="{E56C90D9-8C52-4F27-80C6-48179B9EF81D}" type="pres">
      <dgm:prSet presAssocID="{B0A36E28-8B0E-46CD-BAF2-D113ADC57AB1}" presName="txShp" presStyleLbl="node1" presStyleIdx="0" presStyleCnt="1">
        <dgm:presLayoutVars>
          <dgm:bulletEnabled val="1"/>
        </dgm:presLayoutVars>
      </dgm:prSet>
      <dgm:spPr/>
    </dgm:pt>
  </dgm:ptLst>
  <dgm:cxnLst>
    <dgm:cxn modelId="{8C181E2D-14F0-414A-8D67-0BC3EA1D17E9}" type="presOf" srcId="{B0A36E28-8B0E-46CD-BAF2-D113ADC57AB1}" destId="{E56C90D9-8C52-4F27-80C6-48179B9EF81D}" srcOrd="0" destOrd="0" presId="urn:microsoft.com/office/officeart/2005/8/layout/vList3"/>
    <dgm:cxn modelId="{C1F96FB0-E34B-45C1-B8E3-68AB7A7DCFC1}" type="presOf" srcId="{1886D205-301D-46C0-9D9A-640AA907BD0F}" destId="{F3544875-2BCD-438E-824C-AAE5AB2AD736}" srcOrd="0" destOrd="0" presId="urn:microsoft.com/office/officeart/2005/8/layout/vList3"/>
    <dgm:cxn modelId="{2FDBBABB-72AA-4FE0-84DE-C990114BB919}" srcId="{1886D205-301D-46C0-9D9A-640AA907BD0F}" destId="{B0A36E28-8B0E-46CD-BAF2-D113ADC57AB1}" srcOrd="0" destOrd="0" parTransId="{1F84559D-DE99-4D38-A3E6-11697A4FD3E8}" sibTransId="{C8832371-B07C-4F2D-A83C-7ADDE66D52ED}"/>
    <dgm:cxn modelId="{22D88A0B-F554-4282-8B82-435D267921CB}" type="presParOf" srcId="{F3544875-2BCD-438E-824C-AAE5AB2AD736}" destId="{80F376B3-F85E-49EF-84E8-3284784516A2}" srcOrd="0" destOrd="0" presId="urn:microsoft.com/office/officeart/2005/8/layout/vList3"/>
    <dgm:cxn modelId="{94EF01CC-2BEE-4E4E-9FA9-6A0FC138C79E}" type="presParOf" srcId="{80F376B3-F85E-49EF-84E8-3284784516A2}" destId="{506C6FFC-30CE-47F0-B4E7-490DB7E37280}" srcOrd="0" destOrd="0" presId="urn:microsoft.com/office/officeart/2005/8/layout/vList3"/>
    <dgm:cxn modelId="{B4C07D54-3A55-492E-9C36-079524920D3C}" type="presParOf" srcId="{80F376B3-F85E-49EF-84E8-3284784516A2}" destId="{E56C90D9-8C52-4F27-80C6-48179B9EF81D}" srcOrd="1" destOrd="0" presId="urn:microsoft.com/office/officeart/2005/8/layout/vList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97BCC01-F76B-48D9-B0BE-7B14EC50CFF6}" type="doc">
      <dgm:prSet loTypeId="urn:microsoft.com/office/officeart/2005/8/layout/bProcess3" loCatId="process" qsTypeId="urn:microsoft.com/office/officeart/2005/8/quickstyle/simple1" qsCatId="simple" csTypeId="urn:microsoft.com/office/officeart/2005/8/colors/colorful3" csCatId="colorful" phldr="1"/>
      <dgm:spPr/>
      <dgm:t>
        <a:bodyPr/>
        <a:lstStyle/>
        <a:p>
          <a:endParaRPr lang="en-GB"/>
        </a:p>
      </dgm:t>
    </dgm:pt>
    <dgm:pt modelId="{18688F7E-951F-4648-888E-B2B4BD6BD52B}">
      <dgm:prSet/>
      <dgm:spPr/>
      <dgm:t>
        <a:bodyPr/>
        <a:lstStyle/>
        <a:p>
          <a:r>
            <a:rPr lang="en-US" dirty="0"/>
            <a:t>Sometimes in quantitative research, we are not necessarily concerned with investigating differences</a:t>
          </a:r>
          <a:endParaRPr lang="en-GB" dirty="0"/>
        </a:p>
      </dgm:t>
    </dgm:pt>
    <dgm:pt modelId="{01E91475-01DF-4A7B-A319-52D8105BEADC}" type="parTrans" cxnId="{C051344C-270C-41FA-A4DB-C7BF9D24667D}">
      <dgm:prSet/>
      <dgm:spPr/>
      <dgm:t>
        <a:bodyPr/>
        <a:lstStyle/>
        <a:p>
          <a:endParaRPr lang="en-GB"/>
        </a:p>
      </dgm:t>
    </dgm:pt>
    <dgm:pt modelId="{82B46178-7850-4564-9CD8-BCEDEA6BDA1B}" type="sibTrans" cxnId="{C051344C-270C-41FA-A4DB-C7BF9D24667D}">
      <dgm:prSet/>
      <dgm:spPr/>
      <dgm:t>
        <a:bodyPr/>
        <a:lstStyle/>
        <a:p>
          <a:endParaRPr lang="en-GB" dirty="0"/>
        </a:p>
      </dgm:t>
    </dgm:pt>
    <dgm:pt modelId="{B9862096-5190-4772-9989-F791A4197022}">
      <dgm:prSet/>
      <dgm:spPr/>
      <dgm:t>
        <a:bodyPr/>
        <a:lstStyle/>
        <a:p>
          <a:r>
            <a:rPr lang="en-US"/>
            <a:t>Correlational studies</a:t>
          </a:r>
          <a:endParaRPr lang="en-GB"/>
        </a:p>
      </dgm:t>
    </dgm:pt>
    <dgm:pt modelId="{A880D725-C012-42CD-8872-3E216144E457}" type="parTrans" cxnId="{9B82DFA1-4195-4EE6-9BFD-5D9BB2AD4CF2}">
      <dgm:prSet/>
      <dgm:spPr/>
      <dgm:t>
        <a:bodyPr/>
        <a:lstStyle/>
        <a:p>
          <a:endParaRPr lang="en-GB"/>
        </a:p>
      </dgm:t>
    </dgm:pt>
    <dgm:pt modelId="{3B038462-211A-4403-8DE3-4231767113FF}" type="sibTrans" cxnId="{9B82DFA1-4195-4EE6-9BFD-5D9BB2AD4CF2}">
      <dgm:prSet/>
      <dgm:spPr/>
      <dgm:t>
        <a:bodyPr/>
        <a:lstStyle/>
        <a:p>
          <a:endParaRPr lang="en-GB"/>
        </a:p>
      </dgm:t>
    </dgm:pt>
    <dgm:pt modelId="{14F53E25-8995-42CA-AB4A-212145F32658}">
      <dgm:prSet/>
      <dgm:spPr/>
      <dgm:t>
        <a:bodyPr/>
        <a:lstStyle/>
        <a:p>
          <a:r>
            <a:rPr lang="en-US"/>
            <a:t>also quantitative in nature</a:t>
          </a:r>
          <a:endParaRPr lang="en-GB"/>
        </a:p>
      </dgm:t>
    </dgm:pt>
    <dgm:pt modelId="{87D03B44-1FB4-4E0D-AE01-4B571F7513E3}" type="parTrans" cxnId="{BDFC9C22-DA13-4ACF-A8F6-5237E5B397FA}">
      <dgm:prSet/>
      <dgm:spPr/>
      <dgm:t>
        <a:bodyPr/>
        <a:lstStyle/>
        <a:p>
          <a:endParaRPr lang="en-GB"/>
        </a:p>
      </dgm:t>
    </dgm:pt>
    <dgm:pt modelId="{CB68B871-5C06-4B5C-A4EF-1ACC1CDD79C0}" type="sibTrans" cxnId="{BDFC9C22-DA13-4ACF-A8F6-5237E5B397FA}">
      <dgm:prSet/>
      <dgm:spPr/>
      <dgm:t>
        <a:bodyPr/>
        <a:lstStyle/>
        <a:p>
          <a:endParaRPr lang="en-GB"/>
        </a:p>
      </dgm:t>
    </dgm:pt>
    <dgm:pt modelId="{6768BE89-58B7-4B6D-AE06-B5DDC43E1954}">
      <dgm:prSet/>
      <dgm:spPr/>
      <dgm:t>
        <a:bodyPr/>
        <a:lstStyle/>
        <a:p>
          <a:r>
            <a:rPr lang="en-US"/>
            <a:t>concerned with the relationship between two variables</a:t>
          </a:r>
          <a:endParaRPr lang="en-GB"/>
        </a:p>
      </dgm:t>
    </dgm:pt>
    <dgm:pt modelId="{8CA34B7D-2870-41BB-8376-DF92DCD67A7D}" type="parTrans" cxnId="{64ECFF35-B9B0-4A85-B728-79EF8FFB6F05}">
      <dgm:prSet/>
      <dgm:spPr/>
      <dgm:t>
        <a:bodyPr/>
        <a:lstStyle/>
        <a:p>
          <a:endParaRPr lang="en-GB"/>
        </a:p>
      </dgm:t>
    </dgm:pt>
    <dgm:pt modelId="{BA2AB2D6-4C4B-4A6D-A3AB-AE3B11325AE6}" type="sibTrans" cxnId="{64ECFF35-B9B0-4A85-B728-79EF8FFB6F05}">
      <dgm:prSet/>
      <dgm:spPr/>
      <dgm:t>
        <a:bodyPr/>
        <a:lstStyle/>
        <a:p>
          <a:endParaRPr lang="en-GB"/>
        </a:p>
      </dgm:t>
    </dgm:pt>
    <dgm:pt modelId="{1AD4CAA9-6383-4413-8F48-5C0D5281C055}">
      <dgm:prSet/>
      <dgm:spPr/>
      <dgm:t>
        <a:bodyPr/>
        <a:lstStyle/>
        <a:p>
          <a:r>
            <a:rPr lang="en-US"/>
            <a:t>not concerned with cause-and-effect relationships</a:t>
          </a:r>
          <a:endParaRPr lang="en-GB"/>
        </a:p>
      </dgm:t>
    </dgm:pt>
    <dgm:pt modelId="{A8925873-3371-4394-9312-342D962E489C}" type="parTrans" cxnId="{51DE58C7-2A34-46CF-865A-3C59273A72C9}">
      <dgm:prSet/>
      <dgm:spPr/>
      <dgm:t>
        <a:bodyPr/>
        <a:lstStyle/>
        <a:p>
          <a:endParaRPr lang="en-GB"/>
        </a:p>
      </dgm:t>
    </dgm:pt>
    <dgm:pt modelId="{07F3A36B-3376-42F1-9F6A-8B6C1EAAAB8C}" type="sibTrans" cxnId="{51DE58C7-2A34-46CF-865A-3C59273A72C9}">
      <dgm:prSet/>
      <dgm:spPr/>
      <dgm:t>
        <a:bodyPr/>
        <a:lstStyle/>
        <a:p>
          <a:endParaRPr lang="en-GB"/>
        </a:p>
      </dgm:t>
    </dgm:pt>
    <dgm:pt modelId="{EDD4F3FE-C33E-478F-8017-BC7D3A7DEFAC}" type="pres">
      <dgm:prSet presAssocID="{B97BCC01-F76B-48D9-B0BE-7B14EC50CFF6}" presName="Name0" presStyleCnt="0">
        <dgm:presLayoutVars>
          <dgm:dir/>
          <dgm:resizeHandles val="exact"/>
        </dgm:presLayoutVars>
      </dgm:prSet>
      <dgm:spPr/>
    </dgm:pt>
    <dgm:pt modelId="{C2130FDF-A48C-461C-90AD-F8B8729347F9}" type="pres">
      <dgm:prSet presAssocID="{18688F7E-951F-4648-888E-B2B4BD6BD52B}" presName="node" presStyleLbl="node1" presStyleIdx="0" presStyleCnt="2">
        <dgm:presLayoutVars>
          <dgm:bulletEnabled val="1"/>
        </dgm:presLayoutVars>
      </dgm:prSet>
      <dgm:spPr/>
    </dgm:pt>
    <dgm:pt modelId="{A7D30DF3-CD69-4816-9F86-D0120D0D3E37}" type="pres">
      <dgm:prSet presAssocID="{82B46178-7850-4564-9CD8-BCEDEA6BDA1B}" presName="sibTrans" presStyleLbl="sibTrans1D1" presStyleIdx="0" presStyleCnt="1" custSzY="11953328" custScaleX="56456"/>
      <dgm:spPr/>
    </dgm:pt>
    <dgm:pt modelId="{9F9ED71C-B7D0-46A9-9CC4-E5BAC836DE7E}" type="pres">
      <dgm:prSet presAssocID="{82B46178-7850-4564-9CD8-BCEDEA6BDA1B}" presName="connectorText" presStyleLbl="sibTrans1D1" presStyleIdx="0" presStyleCnt="1"/>
      <dgm:spPr/>
    </dgm:pt>
    <dgm:pt modelId="{B675F2F0-0A5F-4A7A-BFE8-BAF1D6E8110A}" type="pres">
      <dgm:prSet presAssocID="{B9862096-5190-4772-9989-F791A4197022}" presName="node" presStyleLbl="node1" presStyleIdx="1" presStyleCnt="2" custLinFactNeighborX="-831" custLinFactNeighborY="9070">
        <dgm:presLayoutVars>
          <dgm:bulletEnabled val="1"/>
        </dgm:presLayoutVars>
      </dgm:prSet>
      <dgm:spPr/>
    </dgm:pt>
  </dgm:ptLst>
  <dgm:cxnLst>
    <dgm:cxn modelId="{92DAD405-8F93-4829-8A8F-3D1F1700B537}" type="presOf" srcId="{82B46178-7850-4564-9CD8-BCEDEA6BDA1B}" destId="{9F9ED71C-B7D0-46A9-9CC4-E5BAC836DE7E}" srcOrd="1" destOrd="0" presId="urn:microsoft.com/office/officeart/2005/8/layout/bProcess3"/>
    <dgm:cxn modelId="{BDFC9C22-DA13-4ACF-A8F6-5237E5B397FA}" srcId="{B9862096-5190-4772-9989-F791A4197022}" destId="{14F53E25-8995-42CA-AB4A-212145F32658}" srcOrd="0" destOrd="0" parTransId="{87D03B44-1FB4-4E0D-AE01-4B571F7513E3}" sibTransId="{CB68B871-5C06-4B5C-A4EF-1ACC1CDD79C0}"/>
    <dgm:cxn modelId="{64ECFF35-B9B0-4A85-B728-79EF8FFB6F05}" srcId="{B9862096-5190-4772-9989-F791A4197022}" destId="{6768BE89-58B7-4B6D-AE06-B5DDC43E1954}" srcOrd="1" destOrd="0" parTransId="{8CA34B7D-2870-41BB-8376-DF92DCD67A7D}" sibTransId="{BA2AB2D6-4C4B-4A6D-A3AB-AE3B11325AE6}"/>
    <dgm:cxn modelId="{6E3B6941-E6E5-4103-BDB7-197BF0BC2E49}" type="presOf" srcId="{B97BCC01-F76B-48D9-B0BE-7B14EC50CFF6}" destId="{EDD4F3FE-C33E-478F-8017-BC7D3A7DEFAC}" srcOrd="0" destOrd="0" presId="urn:microsoft.com/office/officeart/2005/8/layout/bProcess3"/>
    <dgm:cxn modelId="{C051344C-270C-41FA-A4DB-C7BF9D24667D}" srcId="{B97BCC01-F76B-48D9-B0BE-7B14EC50CFF6}" destId="{18688F7E-951F-4648-888E-B2B4BD6BD52B}" srcOrd="0" destOrd="0" parTransId="{01E91475-01DF-4A7B-A319-52D8105BEADC}" sibTransId="{82B46178-7850-4564-9CD8-BCEDEA6BDA1B}"/>
    <dgm:cxn modelId="{01342180-1C2B-42B1-AE8A-8CB88A97F787}" type="presOf" srcId="{82B46178-7850-4564-9CD8-BCEDEA6BDA1B}" destId="{A7D30DF3-CD69-4816-9F86-D0120D0D3E37}" srcOrd="0" destOrd="0" presId="urn:microsoft.com/office/officeart/2005/8/layout/bProcess3"/>
    <dgm:cxn modelId="{57EC148E-09F6-4408-8C66-7EAC61C7EC8E}" type="presOf" srcId="{18688F7E-951F-4648-888E-B2B4BD6BD52B}" destId="{C2130FDF-A48C-461C-90AD-F8B8729347F9}" srcOrd="0" destOrd="0" presId="urn:microsoft.com/office/officeart/2005/8/layout/bProcess3"/>
    <dgm:cxn modelId="{9B82DFA1-4195-4EE6-9BFD-5D9BB2AD4CF2}" srcId="{B97BCC01-F76B-48D9-B0BE-7B14EC50CFF6}" destId="{B9862096-5190-4772-9989-F791A4197022}" srcOrd="1" destOrd="0" parTransId="{A880D725-C012-42CD-8872-3E216144E457}" sibTransId="{3B038462-211A-4403-8DE3-4231767113FF}"/>
    <dgm:cxn modelId="{229E6AB0-6B17-4B79-BC30-43ADF84871DA}" type="presOf" srcId="{1AD4CAA9-6383-4413-8F48-5C0D5281C055}" destId="{B675F2F0-0A5F-4A7A-BFE8-BAF1D6E8110A}" srcOrd="0" destOrd="3" presId="urn:microsoft.com/office/officeart/2005/8/layout/bProcess3"/>
    <dgm:cxn modelId="{1F047EBD-8D53-4807-801E-8722AE9DA7F6}" type="presOf" srcId="{B9862096-5190-4772-9989-F791A4197022}" destId="{B675F2F0-0A5F-4A7A-BFE8-BAF1D6E8110A}" srcOrd="0" destOrd="0" presId="urn:microsoft.com/office/officeart/2005/8/layout/bProcess3"/>
    <dgm:cxn modelId="{51DE58C7-2A34-46CF-865A-3C59273A72C9}" srcId="{6768BE89-58B7-4B6D-AE06-B5DDC43E1954}" destId="{1AD4CAA9-6383-4413-8F48-5C0D5281C055}" srcOrd="0" destOrd="0" parTransId="{A8925873-3371-4394-9312-342D962E489C}" sibTransId="{07F3A36B-3376-42F1-9F6A-8B6C1EAAAB8C}"/>
    <dgm:cxn modelId="{73C9EEC9-01EB-4890-A0FF-665D02ECF788}" type="presOf" srcId="{14F53E25-8995-42CA-AB4A-212145F32658}" destId="{B675F2F0-0A5F-4A7A-BFE8-BAF1D6E8110A}" srcOrd="0" destOrd="1" presId="urn:microsoft.com/office/officeart/2005/8/layout/bProcess3"/>
    <dgm:cxn modelId="{0A1855F6-89E8-4E74-9A91-321A066E3F52}" type="presOf" srcId="{6768BE89-58B7-4B6D-AE06-B5DDC43E1954}" destId="{B675F2F0-0A5F-4A7A-BFE8-BAF1D6E8110A}" srcOrd="0" destOrd="2" presId="urn:microsoft.com/office/officeart/2005/8/layout/bProcess3"/>
    <dgm:cxn modelId="{B6265658-489D-4DAA-A725-F3D9596ECC69}" type="presParOf" srcId="{EDD4F3FE-C33E-478F-8017-BC7D3A7DEFAC}" destId="{C2130FDF-A48C-461C-90AD-F8B8729347F9}" srcOrd="0" destOrd="0" presId="urn:microsoft.com/office/officeart/2005/8/layout/bProcess3"/>
    <dgm:cxn modelId="{72633DD8-21FC-4A17-BC21-EC854F66ED98}" type="presParOf" srcId="{EDD4F3FE-C33E-478F-8017-BC7D3A7DEFAC}" destId="{A7D30DF3-CD69-4816-9F86-D0120D0D3E37}" srcOrd="1" destOrd="0" presId="urn:microsoft.com/office/officeart/2005/8/layout/bProcess3"/>
    <dgm:cxn modelId="{D8DA03B7-572D-4967-AA79-69FD4D8E46A5}" type="presParOf" srcId="{A7D30DF3-CD69-4816-9F86-D0120D0D3E37}" destId="{9F9ED71C-B7D0-46A9-9CC4-E5BAC836DE7E}" srcOrd="0" destOrd="0" presId="urn:microsoft.com/office/officeart/2005/8/layout/bProcess3"/>
    <dgm:cxn modelId="{3C086E39-DD72-4859-8DCB-EF9442DB9CF6}" type="presParOf" srcId="{EDD4F3FE-C33E-478F-8017-BC7D3A7DEFAC}" destId="{B675F2F0-0A5F-4A7A-BFE8-BAF1D6E8110A}" srcOrd="2" destOrd="0" presId="urn:microsoft.com/office/officeart/2005/8/layout/bProcess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79A2976-1A23-4AF3-89E4-FE999D70DA2E}" type="doc">
      <dgm:prSet loTypeId="urn:microsoft.com/office/officeart/2005/8/layout/hList1" loCatId="list" qsTypeId="urn:microsoft.com/office/officeart/2005/8/quickstyle/simple1" qsCatId="simple" csTypeId="urn:microsoft.com/office/officeart/2005/8/colors/accent1_2" csCatId="accent1"/>
      <dgm:spPr/>
      <dgm:t>
        <a:bodyPr/>
        <a:lstStyle/>
        <a:p>
          <a:endParaRPr lang="en-GB"/>
        </a:p>
      </dgm:t>
    </dgm:pt>
    <dgm:pt modelId="{FE70B9D4-45C7-4ED6-89F6-3C9A0A234108}">
      <dgm:prSet/>
      <dgm:spPr/>
      <dgm:t>
        <a:bodyPr/>
        <a:lstStyle/>
        <a:p>
          <a:r>
            <a:rPr lang="en-US" dirty="0"/>
            <a:t>Questions in correlational research</a:t>
          </a:r>
          <a:endParaRPr lang="en-GB" dirty="0"/>
        </a:p>
      </dgm:t>
    </dgm:pt>
    <dgm:pt modelId="{937E2BA5-0F53-4656-94EA-E6DDFB317461}" type="parTrans" cxnId="{358039DF-BE1F-41CE-93DA-955425D6DDF7}">
      <dgm:prSet/>
      <dgm:spPr/>
      <dgm:t>
        <a:bodyPr/>
        <a:lstStyle/>
        <a:p>
          <a:endParaRPr lang="en-GB"/>
        </a:p>
      </dgm:t>
    </dgm:pt>
    <dgm:pt modelId="{5CE909F0-53C0-4342-907D-86C53C70EB7A}" type="sibTrans" cxnId="{358039DF-BE1F-41CE-93DA-955425D6DDF7}">
      <dgm:prSet/>
      <dgm:spPr/>
      <dgm:t>
        <a:bodyPr/>
        <a:lstStyle/>
        <a:p>
          <a:endParaRPr lang="en-GB"/>
        </a:p>
      </dgm:t>
    </dgm:pt>
    <dgm:pt modelId="{B6490166-F522-4E5D-A4CB-B963BB59E9E0}">
      <dgm:prSet/>
      <dgm:spPr/>
      <dgm:t>
        <a:bodyPr/>
        <a:lstStyle/>
        <a:p>
          <a:r>
            <a:rPr lang="en-US"/>
            <a:t>is there a consistent relationship between two variables?</a:t>
          </a:r>
          <a:endParaRPr lang="en-GB"/>
        </a:p>
      </dgm:t>
    </dgm:pt>
    <dgm:pt modelId="{40BDF853-4340-4440-8F5B-58C8EFBB1569}" type="parTrans" cxnId="{7DAC770B-7F5C-45F7-AB14-12C88B8CF551}">
      <dgm:prSet/>
      <dgm:spPr/>
      <dgm:t>
        <a:bodyPr/>
        <a:lstStyle/>
        <a:p>
          <a:endParaRPr lang="en-GB"/>
        </a:p>
      </dgm:t>
    </dgm:pt>
    <dgm:pt modelId="{8A8EEA8C-E720-4207-BF71-D0C5BBBCE7AD}" type="sibTrans" cxnId="{7DAC770B-7F5C-45F7-AB14-12C88B8CF551}">
      <dgm:prSet/>
      <dgm:spPr/>
      <dgm:t>
        <a:bodyPr/>
        <a:lstStyle/>
        <a:p>
          <a:endParaRPr lang="en-GB"/>
        </a:p>
      </dgm:t>
    </dgm:pt>
    <dgm:pt modelId="{7C9D7FF3-7AEE-42BF-9EEE-54981377DF7F}">
      <dgm:prSet/>
      <dgm:spPr/>
      <dgm:t>
        <a:bodyPr/>
        <a:lstStyle/>
        <a:p>
          <a:r>
            <a:rPr lang="en-US" dirty="0"/>
            <a:t>how can this relationship be described?</a:t>
          </a:r>
          <a:endParaRPr lang="en-GB" dirty="0"/>
        </a:p>
      </dgm:t>
    </dgm:pt>
    <dgm:pt modelId="{340DC1F9-2744-476F-8D9C-3CB177D48DD8}" type="parTrans" cxnId="{92DDE002-3678-45F2-B611-884F123E629C}">
      <dgm:prSet/>
      <dgm:spPr/>
      <dgm:t>
        <a:bodyPr/>
        <a:lstStyle/>
        <a:p>
          <a:endParaRPr lang="en-GB"/>
        </a:p>
      </dgm:t>
    </dgm:pt>
    <dgm:pt modelId="{8B658D06-B0AD-409C-B58A-8DC32B6FE765}" type="sibTrans" cxnId="{92DDE002-3678-45F2-B611-884F123E629C}">
      <dgm:prSet/>
      <dgm:spPr/>
      <dgm:t>
        <a:bodyPr/>
        <a:lstStyle/>
        <a:p>
          <a:endParaRPr lang="en-GB"/>
        </a:p>
      </dgm:t>
    </dgm:pt>
    <dgm:pt modelId="{7A27BDDD-DB8A-42D1-A7ED-4DFD5D778D51}">
      <dgm:prSet/>
      <dgm:spPr/>
      <dgm:t>
        <a:bodyPr/>
        <a:lstStyle/>
        <a:p>
          <a:r>
            <a:rPr lang="en-US" dirty="0"/>
            <a:t>how strong is this relationship?</a:t>
          </a:r>
          <a:endParaRPr lang="en-GB" dirty="0"/>
        </a:p>
      </dgm:t>
    </dgm:pt>
    <dgm:pt modelId="{4F95E3CE-8345-45CD-9331-D1C99A8D0C89}" type="parTrans" cxnId="{783D37A3-B15E-4064-9EAF-81D02A7F6226}">
      <dgm:prSet/>
      <dgm:spPr/>
      <dgm:t>
        <a:bodyPr/>
        <a:lstStyle/>
        <a:p>
          <a:endParaRPr lang="en-GB"/>
        </a:p>
      </dgm:t>
    </dgm:pt>
    <dgm:pt modelId="{DDC2EE95-77CD-4468-9035-7ED62A371C36}" type="sibTrans" cxnId="{783D37A3-B15E-4064-9EAF-81D02A7F6226}">
      <dgm:prSet/>
      <dgm:spPr/>
      <dgm:t>
        <a:bodyPr/>
        <a:lstStyle/>
        <a:p>
          <a:endParaRPr lang="en-GB"/>
        </a:p>
      </dgm:t>
    </dgm:pt>
    <dgm:pt modelId="{54623750-EEE4-4A06-AE88-21F5BF8B7CE3}">
      <dgm:prSet/>
      <dgm:spPr/>
      <dgm:t>
        <a:bodyPr/>
        <a:lstStyle/>
        <a:p>
          <a:r>
            <a:rPr lang="en-US"/>
            <a:t>is the relationship statistically significant?</a:t>
          </a:r>
          <a:endParaRPr lang="en-GB"/>
        </a:p>
      </dgm:t>
    </dgm:pt>
    <dgm:pt modelId="{E8E37F45-7C95-4FAA-902D-634D17C1A3E2}" type="parTrans" cxnId="{30EBD5DD-A92E-4B3A-93CE-2ED1AF2D6C97}">
      <dgm:prSet/>
      <dgm:spPr/>
      <dgm:t>
        <a:bodyPr/>
        <a:lstStyle/>
        <a:p>
          <a:endParaRPr lang="en-GB"/>
        </a:p>
      </dgm:t>
    </dgm:pt>
    <dgm:pt modelId="{EC30EFA7-EF55-42F3-85A9-FB11873D5C55}" type="sibTrans" cxnId="{30EBD5DD-A92E-4B3A-93CE-2ED1AF2D6C97}">
      <dgm:prSet/>
      <dgm:spPr/>
      <dgm:t>
        <a:bodyPr/>
        <a:lstStyle/>
        <a:p>
          <a:endParaRPr lang="en-GB"/>
        </a:p>
      </dgm:t>
    </dgm:pt>
    <dgm:pt modelId="{FF52912C-7935-40B3-B062-A4F73FC7C774}" type="pres">
      <dgm:prSet presAssocID="{479A2976-1A23-4AF3-89E4-FE999D70DA2E}" presName="Name0" presStyleCnt="0">
        <dgm:presLayoutVars>
          <dgm:dir/>
          <dgm:animLvl val="lvl"/>
          <dgm:resizeHandles val="exact"/>
        </dgm:presLayoutVars>
      </dgm:prSet>
      <dgm:spPr/>
    </dgm:pt>
    <dgm:pt modelId="{7490580D-A074-43B6-8DBE-7AA0A5B5A770}" type="pres">
      <dgm:prSet presAssocID="{FE70B9D4-45C7-4ED6-89F6-3C9A0A234108}" presName="composite" presStyleCnt="0"/>
      <dgm:spPr/>
    </dgm:pt>
    <dgm:pt modelId="{BEADBFE4-E469-40A7-A338-C8F3A5104420}" type="pres">
      <dgm:prSet presAssocID="{FE70B9D4-45C7-4ED6-89F6-3C9A0A234108}" presName="parTx" presStyleLbl="alignNode1" presStyleIdx="0" presStyleCnt="1">
        <dgm:presLayoutVars>
          <dgm:chMax val="0"/>
          <dgm:chPref val="0"/>
          <dgm:bulletEnabled val="1"/>
        </dgm:presLayoutVars>
      </dgm:prSet>
      <dgm:spPr/>
    </dgm:pt>
    <dgm:pt modelId="{E57B6610-086A-4E31-B91B-D664615590EE}" type="pres">
      <dgm:prSet presAssocID="{FE70B9D4-45C7-4ED6-89F6-3C9A0A234108}" presName="desTx" presStyleLbl="alignAccFollowNode1" presStyleIdx="0" presStyleCnt="1">
        <dgm:presLayoutVars>
          <dgm:bulletEnabled val="1"/>
        </dgm:presLayoutVars>
      </dgm:prSet>
      <dgm:spPr/>
    </dgm:pt>
  </dgm:ptLst>
  <dgm:cxnLst>
    <dgm:cxn modelId="{6DFE0C00-1C29-4047-A66D-9CEAAA98837D}" type="presOf" srcId="{54623750-EEE4-4A06-AE88-21F5BF8B7CE3}" destId="{E57B6610-086A-4E31-B91B-D664615590EE}" srcOrd="0" destOrd="3" presId="urn:microsoft.com/office/officeart/2005/8/layout/hList1"/>
    <dgm:cxn modelId="{3C930601-81DC-436E-B3C2-9D61FCBC8F3C}" type="presOf" srcId="{7A27BDDD-DB8A-42D1-A7ED-4DFD5D778D51}" destId="{E57B6610-086A-4E31-B91B-D664615590EE}" srcOrd="0" destOrd="2" presId="urn:microsoft.com/office/officeart/2005/8/layout/hList1"/>
    <dgm:cxn modelId="{92DDE002-3678-45F2-B611-884F123E629C}" srcId="{FE70B9D4-45C7-4ED6-89F6-3C9A0A234108}" destId="{7C9D7FF3-7AEE-42BF-9EEE-54981377DF7F}" srcOrd="1" destOrd="0" parTransId="{340DC1F9-2744-476F-8D9C-3CB177D48DD8}" sibTransId="{8B658D06-B0AD-409C-B58A-8DC32B6FE765}"/>
    <dgm:cxn modelId="{7DAC770B-7F5C-45F7-AB14-12C88B8CF551}" srcId="{FE70B9D4-45C7-4ED6-89F6-3C9A0A234108}" destId="{B6490166-F522-4E5D-A4CB-B963BB59E9E0}" srcOrd="0" destOrd="0" parTransId="{40BDF853-4340-4440-8F5B-58C8EFBB1569}" sibTransId="{8A8EEA8C-E720-4207-BF71-D0C5BBBCE7AD}"/>
    <dgm:cxn modelId="{6C170612-75CE-4914-A4F9-0B56C65C4F46}" type="presOf" srcId="{7C9D7FF3-7AEE-42BF-9EEE-54981377DF7F}" destId="{E57B6610-086A-4E31-B91B-D664615590EE}" srcOrd="0" destOrd="1" presId="urn:microsoft.com/office/officeart/2005/8/layout/hList1"/>
    <dgm:cxn modelId="{E5AE242D-3187-44B7-87DE-3E995D482287}" type="presOf" srcId="{B6490166-F522-4E5D-A4CB-B963BB59E9E0}" destId="{E57B6610-086A-4E31-B91B-D664615590EE}" srcOrd="0" destOrd="0" presId="urn:microsoft.com/office/officeart/2005/8/layout/hList1"/>
    <dgm:cxn modelId="{DAAE4D5C-D02A-4B87-B167-DBF2B517CE71}" type="presOf" srcId="{479A2976-1A23-4AF3-89E4-FE999D70DA2E}" destId="{FF52912C-7935-40B3-B062-A4F73FC7C774}" srcOrd="0" destOrd="0" presId="urn:microsoft.com/office/officeart/2005/8/layout/hList1"/>
    <dgm:cxn modelId="{783D37A3-B15E-4064-9EAF-81D02A7F6226}" srcId="{FE70B9D4-45C7-4ED6-89F6-3C9A0A234108}" destId="{7A27BDDD-DB8A-42D1-A7ED-4DFD5D778D51}" srcOrd="2" destOrd="0" parTransId="{4F95E3CE-8345-45CD-9331-D1C99A8D0C89}" sibTransId="{DDC2EE95-77CD-4468-9035-7ED62A371C36}"/>
    <dgm:cxn modelId="{BC780CB4-0BFB-469D-941C-C5FA396B8E00}" type="presOf" srcId="{FE70B9D4-45C7-4ED6-89F6-3C9A0A234108}" destId="{BEADBFE4-E469-40A7-A338-C8F3A5104420}" srcOrd="0" destOrd="0" presId="urn:microsoft.com/office/officeart/2005/8/layout/hList1"/>
    <dgm:cxn modelId="{30EBD5DD-A92E-4B3A-93CE-2ED1AF2D6C97}" srcId="{FE70B9D4-45C7-4ED6-89F6-3C9A0A234108}" destId="{54623750-EEE4-4A06-AE88-21F5BF8B7CE3}" srcOrd="3" destOrd="0" parTransId="{E8E37F45-7C95-4FAA-902D-634D17C1A3E2}" sibTransId="{EC30EFA7-EF55-42F3-85A9-FB11873D5C55}"/>
    <dgm:cxn modelId="{358039DF-BE1F-41CE-93DA-955425D6DDF7}" srcId="{479A2976-1A23-4AF3-89E4-FE999D70DA2E}" destId="{FE70B9D4-45C7-4ED6-89F6-3C9A0A234108}" srcOrd="0" destOrd="0" parTransId="{937E2BA5-0F53-4656-94EA-E6DDFB317461}" sibTransId="{5CE909F0-53C0-4342-907D-86C53C70EB7A}"/>
    <dgm:cxn modelId="{FE27366E-9B91-47E5-A68D-C2EB54AC5A45}" type="presParOf" srcId="{FF52912C-7935-40B3-B062-A4F73FC7C774}" destId="{7490580D-A074-43B6-8DBE-7AA0A5B5A770}" srcOrd="0" destOrd="0" presId="urn:microsoft.com/office/officeart/2005/8/layout/hList1"/>
    <dgm:cxn modelId="{A86C5505-623D-4772-90A6-34E145DA2B24}" type="presParOf" srcId="{7490580D-A074-43B6-8DBE-7AA0A5B5A770}" destId="{BEADBFE4-E469-40A7-A338-C8F3A5104420}" srcOrd="0" destOrd="0" presId="urn:microsoft.com/office/officeart/2005/8/layout/hList1"/>
    <dgm:cxn modelId="{3125B217-1E66-4EED-97A2-B3D4B13010E1}" type="presParOf" srcId="{7490580D-A074-43B6-8DBE-7AA0A5B5A770}" destId="{E57B6610-086A-4E31-B91B-D664615590EE}" srcOrd="1" destOrd="0" presId="urn:microsoft.com/office/officeart/2005/8/layout/hList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192FC22-59B4-4685-BF89-C51788FD93AA}" type="doc">
      <dgm:prSet loTypeId="urn:microsoft.com/office/officeart/2005/8/layout/default" loCatId="list" qsTypeId="urn:microsoft.com/office/officeart/2005/8/quickstyle/simple5" qsCatId="simple" csTypeId="urn:microsoft.com/office/officeart/2005/8/colors/accent1_2" csCatId="accent1" phldr="1"/>
      <dgm:spPr/>
      <dgm:t>
        <a:bodyPr/>
        <a:lstStyle/>
        <a:p>
          <a:endParaRPr lang="en-GB"/>
        </a:p>
      </dgm:t>
    </dgm:pt>
    <dgm:pt modelId="{80FC5DB3-F3F7-41DD-B4BD-42F52890C4D3}">
      <dgm:prSet/>
      <dgm:spPr/>
      <dgm:t>
        <a:bodyPr/>
        <a:lstStyle/>
        <a:p>
          <a:r>
            <a:rPr lang="en-US" dirty="0"/>
            <a:t>Children’s IQ and Parents’ IQ</a:t>
          </a:r>
          <a:endParaRPr lang="en-GB" dirty="0"/>
        </a:p>
      </dgm:t>
    </dgm:pt>
    <dgm:pt modelId="{272EA4C7-2CB1-4DEC-A3D6-5F12444AB633}" type="parTrans" cxnId="{5E5ACD7C-E69F-402C-8CAE-D5BBAF450D69}">
      <dgm:prSet/>
      <dgm:spPr/>
      <dgm:t>
        <a:bodyPr/>
        <a:lstStyle/>
        <a:p>
          <a:endParaRPr lang="en-GB"/>
        </a:p>
      </dgm:t>
    </dgm:pt>
    <dgm:pt modelId="{9F5C4E4F-E92C-4CE8-9D6C-3E2F0C7FA32A}" type="sibTrans" cxnId="{5E5ACD7C-E69F-402C-8CAE-D5BBAF450D69}">
      <dgm:prSet/>
      <dgm:spPr/>
      <dgm:t>
        <a:bodyPr/>
        <a:lstStyle/>
        <a:p>
          <a:endParaRPr lang="en-GB"/>
        </a:p>
      </dgm:t>
    </dgm:pt>
    <dgm:pt modelId="{EFE9DA6E-3B27-4400-A0D5-85D1565EA98C}">
      <dgm:prSet/>
      <dgm:spPr/>
      <dgm:t>
        <a:bodyPr/>
        <a:lstStyle/>
        <a:p>
          <a:r>
            <a:rPr lang="en-US" dirty="0"/>
            <a:t>Urban growth and air quality violations? </a:t>
          </a:r>
          <a:endParaRPr lang="en-GB" dirty="0"/>
        </a:p>
      </dgm:t>
    </dgm:pt>
    <dgm:pt modelId="{B5BE725F-AA65-4883-BF17-E88D5BF173A1}" type="parTrans" cxnId="{A438F103-CEA1-43B1-970D-9B485F880C89}">
      <dgm:prSet/>
      <dgm:spPr/>
      <dgm:t>
        <a:bodyPr/>
        <a:lstStyle/>
        <a:p>
          <a:endParaRPr lang="en-GB"/>
        </a:p>
      </dgm:t>
    </dgm:pt>
    <dgm:pt modelId="{7F2484B5-188A-4B0B-8E3D-AC1CB72F7F97}" type="sibTrans" cxnId="{A438F103-CEA1-43B1-970D-9B485F880C89}">
      <dgm:prSet/>
      <dgm:spPr/>
      <dgm:t>
        <a:bodyPr/>
        <a:lstStyle/>
        <a:p>
          <a:endParaRPr lang="en-GB"/>
        </a:p>
      </dgm:t>
    </dgm:pt>
    <dgm:pt modelId="{4C945BD5-8909-40C8-A77F-2322F3D10281}">
      <dgm:prSet/>
      <dgm:spPr/>
      <dgm:t>
        <a:bodyPr/>
        <a:lstStyle/>
        <a:p>
          <a:r>
            <a:rPr lang="en-US" dirty="0"/>
            <a:t>Number of police patrol and number of crime </a:t>
          </a:r>
          <a:endParaRPr lang="en-GB" dirty="0"/>
        </a:p>
      </dgm:t>
    </dgm:pt>
    <dgm:pt modelId="{A4F6FD6E-4551-4EB7-9948-ADCB50A5AB95}" type="parTrans" cxnId="{E6B37D5B-C673-4BFB-A253-6096F8B642EB}">
      <dgm:prSet/>
      <dgm:spPr/>
      <dgm:t>
        <a:bodyPr/>
        <a:lstStyle/>
        <a:p>
          <a:endParaRPr lang="en-GB"/>
        </a:p>
      </dgm:t>
    </dgm:pt>
    <dgm:pt modelId="{0713BD8F-7DB1-4BCF-8A9A-6B3F913D51EE}" type="sibTrans" cxnId="{E6B37D5B-C673-4BFB-A253-6096F8B642EB}">
      <dgm:prSet/>
      <dgm:spPr/>
      <dgm:t>
        <a:bodyPr/>
        <a:lstStyle/>
        <a:p>
          <a:endParaRPr lang="en-GB"/>
        </a:p>
      </dgm:t>
    </dgm:pt>
    <dgm:pt modelId="{C9525D05-461E-4D29-A1CF-31441B186B0D}">
      <dgm:prSet/>
      <dgm:spPr/>
      <dgm:t>
        <a:bodyPr/>
        <a:lstStyle/>
        <a:p>
          <a:r>
            <a:rPr lang="en-US" dirty="0"/>
            <a:t>Grade on exam and time on exam</a:t>
          </a:r>
          <a:endParaRPr lang="en-GB" dirty="0"/>
        </a:p>
      </dgm:t>
    </dgm:pt>
    <dgm:pt modelId="{96D5B9F1-2B3F-4A31-92F0-8CBC59B9398C}" type="parTrans" cxnId="{5778372E-0DB1-41A0-9417-C6C5E82C73D4}">
      <dgm:prSet/>
      <dgm:spPr/>
      <dgm:t>
        <a:bodyPr/>
        <a:lstStyle/>
        <a:p>
          <a:endParaRPr lang="en-GB"/>
        </a:p>
      </dgm:t>
    </dgm:pt>
    <dgm:pt modelId="{C58996D4-8E89-4B1F-BED1-6B01B06EDC6F}" type="sibTrans" cxnId="{5778372E-0DB1-41A0-9417-C6C5E82C73D4}">
      <dgm:prSet/>
      <dgm:spPr/>
      <dgm:t>
        <a:bodyPr/>
        <a:lstStyle/>
        <a:p>
          <a:endParaRPr lang="en-GB"/>
        </a:p>
      </dgm:t>
    </dgm:pt>
    <dgm:pt modelId="{588777D3-5779-4AEE-B674-33C080F25CDC}">
      <dgm:prSet/>
      <dgm:spPr/>
      <dgm:t>
        <a:bodyPr/>
        <a:lstStyle/>
        <a:p>
          <a:r>
            <a:rPr lang="en-US" dirty="0"/>
            <a:t>Education level and salary</a:t>
          </a:r>
          <a:endParaRPr lang="en-GB" dirty="0"/>
        </a:p>
      </dgm:t>
    </dgm:pt>
    <dgm:pt modelId="{37512F85-B4B5-47D2-B14B-294466F95F3B}" type="parTrans" cxnId="{8F607810-2785-489D-9E16-30BDA1A05C3B}">
      <dgm:prSet/>
      <dgm:spPr/>
      <dgm:t>
        <a:bodyPr/>
        <a:lstStyle/>
        <a:p>
          <a:endParaRPr lang="en-GB"/>
        </a:p>
      </dgm:t>
    </dgm:pt>
    <dgm:pt modelId="{D992563A-AC8E-458E-ADB2-F13D74006CA9}" type="sibTrans" cxnId="{8F607810-2785-489D-9E16-30BDA1A05C3B}">
      <dgm:prSet/>
      <dgm:spPr/>
      <dgm:t>
        <a:bodyPr/>
        <a:lstStyle/>
        <a:p>
          <a:endParaRPr lang="en-GB"/>
        </a:p>
      </dgm:t>
    </dgm:pt>
    <dgm:pt modelId="{843BCB5F-9FEC-4684-A4CE-E0C3C5E1970E}">
      <dgm:prSet/>
      <dgm:spPr/>
      <dgm:t>
        <a:bodyPr/>
        <a:lstStyle/>
        <a:p>
          <a:r>
            <a:rPr lang="en-US" dirty="0"/>
            <a:t>Number of friends and happiness</a:t>
          </a:r>
          <a:endParaRPr lang="en-GB" dirty="0"/>
        </a:p>
      </dgm:t>
    </dgm:pt>
    <dgm:pt modelId="{95E3010D-6ED0-4E74-AA5C-7E432C0F9B97}" type="parTrans" cxnId="{523D70BF-BB82-42C9-B96A-7F651355454E}">
      <dgm:prSet/>
      <dgm:spPr/>
      <dgm:t>
        <a:bodyPr/>
        <a:lstStyle/>
        <a:p>
          <a:endParaRPr lang="en-GB"/>
        </a:p>
      </dgm:t>
    </dgm:pt>
    <dgm:pt modelId="{850D938F-4A2A-4996-B13C-E53D416CABB7}" type="sibTrans" cxnId="{523D70BF-BB82-42C9-B96A-7F651355454E}">
      <dgm:prSet/>
      <dgm:spPr/>
      <dgm:t>
        <a:bodyPr/>
        <a:lstStyle/>
        <a:p>
          <a:endParaRPr lang="en-GB"/>
        </a:p>
      </dgm:t>
    </dgm:pt>
    <dgm:pt modelId="{CDFD0ECD-F7F2-438A-92EB-CB4DCCEEB9F7}" type="pres">
      <dgm:prSet presAssocID="{E192FC22-59B4-4685-BF89-C51788FD93AA}" presName="diagram" presStyleCnt="0">
        <dgm:presLayoutVars>
          <dgm:dir/>
          <dgm:resizeHandles val="exact"/>
        </dgm:presLayoutVars>
      </dgm:prSet>
      <dgm:spPr/>
    </dgm:pt>
    <dgm:pt modelId="{CFCA8CAC-BBCA-4037-A714-F5AE8D1A4167}" type="pres">
      <dgm:prSet presAssocID="{80FC5DB3-F3F7-41DD-B4BD-42F52890C4D3}" presName="node" presStyleLbl="node1" presStyleIdx="0" presStyleCnt="6">
        <dgm:presLayoutVars>
          <dgm:bulletEnabled val="1"/>
        </dgm:presLayoutVars>
      </dgm:prSet>
      <dgm:spPr/>
    </dgm:pt>
    <dgm:pt modelId="{BADA1316-28E2-4111-AAD0-54EA0E404546}" type="pres">
      <dgm:prSet presAssocID="{9F5C4E4F-E92C-4CE8-9D6C-3E2F0C7FA32A}" presName="sibTrans" presStyleCnt="0"/>
      <dgm:spPr/>
    </dgm:pt>
    <dgm:pt modelId="{EF7BBAAC-631B-4717-9376-86936C87C42B}" type="pres">
      <dgm:prSet presAssocID="{EFE9DA6E-3B27-4400-A0D5-85D1565EA98C}" presName="node" presStyleLbl="node1" presStyleIdx="1" presStyleCnt="6">
        <dgm:presLayoutVars>
          <dgm:bulletEnabled val="1"/>
        </dgm:presLayoutVars>
      </dgm:prSet>
      <dgm:spPr/>
    </dgm:pt>
    <dgm:pt modelId="{B0C2D078-087F-4F00-B52B-5FFA0381AB9C}" type="pres">
      <dgm:prSet presAssocID="{7F2484B5-188A-4B0B-8E3D-AC1CB72F7F97}" presName="sibTrans" presStyleCnt="0"/>
      <dgm:spPr/>
    </dgm:pt>
    <dgm:pt modelId="{1CA3CB3A-2C4A-4772-9E57-B654A1EB4FE2}" type="pres">
      <dgm:prSet presAssocID="{4C945BD5-8909-40C8-A77F-2322F3D10281}" presName="node" presStyleLbl="node1" presStyleIdx="2" presStyleCnt="6">
        <dgm:presLayoutVars>
          <dgm:bulletEnabled val="1"/>
        </dgm:presLayoutVars>
      </dgm:prSet>
      <dgm:spPr/>
    </dgm:pt>
    <dgm:pt modelId="{25B0C814-87BE-4EB8-80E3-8A61A5CA8A76}" type="pres">
      <dgm:prSet presAssocID="{0713BD8F-7DB1-4BCF-8A9A-6B3F913D51EE}" presName="sibTrans" presStyleCnt="0"/>
      <dgm:spPr/>
    </dgm:pt>
    <dgm:pt modelId="{677E47F6-85D1-413C-8764-B3BD2CA2B770}" type="pres">
      <dgm:prSet presAssocID="{C9525D05-461E-4D29-A1CF-31441B186B0D}" presName="node" presStyleLbl="node1" presStyleIdx="3" presStyleCnt="6">
        <dgm:presLayoutVars>
          <dgm:bulletEnabled val="1"/>
        </dgm:presLayoutVars>
      </dgm:prSet>
      <dgm:spPr/>
    </dgm:pt>
    <dgm:pt modelId="{6FFB10F5-C83C-416A-B5BA-9FACD064B782}" type="pres">
      <dgm:prSet presAssocID="{C58996D4-8E89-4B1F-BED1-6B01B06EDC6F}" presName="sibTrans" presStyleCnt="0"/>
      <dgm:spPr/>
    </dgm:pt>
    <dgm:pt modelId="{5F86F334-2760-404A-A0C2-11A2921594F6}" type="pres">
      <dgm:prSet presAssocID="{588777D3-5779-4AEE-B674-33C080F25CDC}" presName="node" presStyleLbl="node1" presStyleIdx="4" presStyleCnt="6">
        <dgm:presLayoutVars>
          <dgm:bulletEnabled val="1"/>
        </dgm:presLayoutVars>
      </dgm:prSet>
      <dgm:spPr/>
    </dgm:pt>
    <dgm:pt modelId="{921D0FE2-BED7-4060-A5A8-D99DEF03FFA2}" type="pres">
      <dgm:prSet presAssocID="{D992563A-AC8E-458E-ADB2-F13D74006CA9}" presName="sibTrans" presStyleCnt="0"/>
      <dgm:spPr/>
    </dgm:pt>
    <dgm:pt modelId="{C209BB0B-047E-463A-B293-98BB30B347BC}" type="pres">
      <dgm:prSet presAssocID="{843BCB5F-9FEC-4684-A4CE-E0C3C5E1970E}" presName="node" presStyleLbl="node1" presStyleIdx="5" presStyleCnt="6">
        <dgm:presLayoutVars>
          <dgm:bulletEnabled val="1"/>
        </dgm:presLayoutVars>
      </dgm:prSet>
      <dgm:spPr/>
    </dgm:pt>
  </dgm:ptLst>
  <dgm:cxnLst>
    <dgm:cxn modelId="{A438F103-CEA1-43B1-970D-9B485F880C89}" srcId="{E192FC22-59B4-4685-BF89-C51788FD93AA}" destId="{EFE9DA6E-3B27-4400-A0D5-85D1565EA98C}" srcOrd="1" destOrd="0" parTransId="{B5BE725F-AA65-4883-BF17-E88D5BF173A1}" sibTransId="{7F2484B5-188A-4B0B-8E3D-AC1CB72F7F97}"/>
    <dgm:cxn modelId="{8F607810-2785-489D-9E16-30BDA1A05C3B}" srcId="{E192FC22-59B4-4685-BF89-C51788FD93AA}" destId="{588777D3-5779-4AEE-B674-33C080F25CDC}" srcOrd="4" destOrd="0" parTransId="{37512F85-B4B5-47D2-B14B-294466F95F3B}" sibTransId="{D992563A-AC8E-458E-ADB2-F13D74006CA9}"/>
    <dgm:cxn modelId="{5778372E-0DB1-41A0-9417-C6C5E82C73D4}" srcId="{E192FC22-59B4-4685-BF89-C51788FD93AA}" destId="{C9525D05-461E-4D29-A1CF-31441B186B0D}" srcOrd="3" destOrd="0" parTransId="{96D5B9F1-2B3F-4A31-92F0-8CBC59B9398C}" sibTransId="{C58996D4-8E89-4B1F-BED1-6B01B06EDC6F}"/>
    <dgm:cxn modelId="{DCC27630-5AE9-4D7F-B59C-3794B9A8AD92}" type="presOf" srcId="{588777D3-5779-4AEE-B674-33C080F25CDC}" destId="{5F86F334-2760-404A-A0C2-11A2921594F6}" srcOrd="0" destOrd="0" presId="urn:microsoft.com/office/officeart/2005/8/layout/default"/>
    <dgm:cxn modelId="{E6B37D5B-C673-4BFB-A253-6096F8B642EB}" srcId="{E192FC22-59B4-4685-BF89-C51788FD93AA}" destId="{4C945BD5-8909-40C8-A77F-2322F3D10281}" srcOrd="2" destOrd="0" parTransId="{A4F6FD6E-4551-4EB7-9948-ADCB50A5AB95}" sibTransId="{0713BD8F-7DB1-4BCF-8A9A-6B3F913D51EE}"/>
    <dgm:cxn modelId="{7425A667-4C48-43F0-B9B4-F98399F425BB}" type="presOf" srcId="{4C945BD5-8909-40C8-A77F-2322F3D10281}" destId="{1CA3CB3A-2C4A-4772-9E57-B654A1EB4FE2}" srcOrd="0" destOrd="0" presId="urn:microsoft.com/office/officeart/2005/8/layout/default"/>
    <dgm:cxn modelId="{5E5ACD7C-E69F-402C-8CAE-D5BBAF450D69}" srcId="{E192FC22-59B4-4685-BF89-C51788FD93AA}" destId="{80FC5DB3-F3F7-41DD-B4BD-42F52890C4D3}" srcOrd="0" destOrd="0" parTransId="{272EA4C7-2CB1-4DEC-A3D6-5F12444AB633}" sibTransId="{9F5C4E4F-E92C-4CE8-9D6C-3E2F0C7FA32A}"/>
    <dgm:cxn modelId="{A9B9597D-860C-433D-AA76-C01B96AD70A1}" type="presOf" srcId="{C9525D05-461E-4D29-A1CF-31441B186B0D}" destId="{677E47F6-85D1-413C-8764-B3BD2CA2B770}" srcOrd="0" destOrd="0" presId="urn:microsoft.com/office/officeart/2005/8/layout/default"/>
    <dgm:cxn modelId="{523D70BF-BB82-42C9-B96A-7F651355454E}" srcId="{E192FC22-59B4-4685-BF89-C51788FD93AA}" destId="{843BCB5F-9FEC-4684-A4CE-E0C3C5E1970E}" srcOrd="5" destOrd="0" parTransId="{95E3010D-6ED0-4E74-AA5C-7E432C0F9B97}" sibTransId="{850D938F-4A2A-4996-B13C-E53D416CABB7}"/>
    <dgm:cxn modelId="{58A315D7-BEAA-4367-9973-FA13A9526E0F}" type="presOf" srcId="{843BCB5F-9FEC-4684-A4CE-E0C3C5E1970E}" destId="{C209BB0B-047E-463A-B293-98BB30B347BC}" srcOrd="0" destOrd="0" presId="urn:microsoft.com/office/officeart/2005/8/layout/default"/>
    <dgm:cxn modelId="{BBE1CADC-21FC-4E8D-9E81-2CD2B89D9024}" type="presOf" srcId="{E192FC22-59B4-4685-BF89-C51788FD93AA}" destId="{CDFD0ECD-F7F2-438A-92EB-CB4DCCEEB9F7}" srcOrd="0" destOrd="0" presId="urn:microsoft.com/office/officeart/2005/8/layout/default"/>
    <dgm:cxn modelId="{D385FBFA-E22F-41BF-AF76-57FAB6F3B948}" type="presOf" srcId="{EFE9DA6E-3B27-4400-A0D5-85D1565EA98C}" destId="{EF7BBAAC-631B-4717-9376-86936C87C42B}" srcOrd="0" destOrd="0" presId="urn:microsoft.com/office/officeart/2005/8/layout/default"/>
    <dgm:cxn modelId="{EE3937FD-86E2-4981-A328-B88A45BAF8CE}" type="presOf" srcId="{80FC5DB3-F3F7-41DD-B4BD-42F52890C4D3}" destId="{CFCA8CAC-BBCA-4037-A714-F5AE8D1A4167}" srcOrd="0" destOrd="0" presId="urn:microsoft.com/office/officeart/2005/8/layout/default"/>
    <dgm:cxn modelId="{DD2F48EF-8D32-4E08-BBE8-7735794D3543}" type="presParOf" srcId="{CDFD0ECD-F7F2-438A-92EB-CB4DCCEEB9F7}" destId="{CFCA8CAC-BBCA-4037-A714-F5AE8D1A4167}" srcOrd="0" destOrd="0" presId="urn:microsoft.com/office/officeart/2005/8/layout/default"/>
    <dgm:cxn modelId="{60C8863F-B8EA-4895-BFDD-31B2AAC645A7}" type="presParOf" srcId="{CDFD0ECD-F7F2-438A-92EB-CB4DCCEEB9F7}" destId="{BADA1316-28E2-4111-AAD0-54EA0E404546}" srcOrd="1" destOrd="0" presId="urn:microsoft.com/office/officeart/2005/8/layout/default"/>
    <dgm:cxn modelId="{72E36BD9-E4DC-4253-943D-F1C4F947FD8C}" type="presParOf" srcId="{CDFD0ECD-F7F2-438A-92EB-CB4DCCEEB9F7}" destId="{EF7BBAAC-631B-4717-9376-86936C87C42B}" srcOrd="2" destOrd="0" presId="urn:microsoft.com/office/officeart/2005/8/layout/default"/>
    <dgm:cxn modelId="{42A4AB41-F9AC-45F9-B034-312BAA44FE1C}" type="presParOf" srcId="{CDFD0ECD-F7F2-438A-92EB-CB4DCCEEB9F7}" destId="{B0C2D078-087F-4F00-B52B-5FFA0381AB9C}" srcOrd="3" destOrd="0" presId="urn:microsoft.com/office/officeart/2005/8/layout/default"/>
    <dgm:cxn modelId="{65AA363A-E704-49EC-AA12-18839790E604}" type="presParOf" srcId="{CDFD0ECD-F7F2-438A-92EB-CB4DCCEEB9F7}" destId="{1CA3CB3A-2C4A-4772-9E57-B654A1EB4FE2}" srcOrd="4" destOrd="0" presId="urn:microsoft.com/office/officeart/2005/8/layout/default"/>
    <dgm:cxn modelId="{7EC4240A-84C0-4026-993C-2A931CB60856}" type="presParOf" srcId="{CDFD0ECD-F7F2-438A-92EB-CB4DCCEEB9F7}" destId="{25B0C814-87BE-4EB8-80E3-8A61A5CA8A76}" srcOrd="5" destOrd="0" presId="urn:microsoft.com/office/officeart/2005/8/layout/default"/>
    <dgm:cxn modelId="{0F00744C-FDE8-4E17-9768-BDABC7EE5704}" type="presParOf" srcId="{CDFD0ECD-F7F2-438A-92EB-CB4DCCEEB9F7}" destId="{677E47F6-85D1-413C-8764-B3BD2CA2B770}" srcOrd="6" destOrd="0" presId="urn:microsoft.com/office/officeart/2005/8/layout/default"/>
    <dgm:cxn modelId="{9D5FE5DA-7DDD-40A0-BDE3-60B12B06486C}" type="presParOf" srcId="{CDFD0ECD-F7F2-438A-92EB-CB4DCCEEB9F7}" destId="{6FFB10F5-C83C-416A-B5BA-9FACD064B782}" srcOrd="7" destOrd="0" presId="urn:microsoft.com/office/officeart/2005/8/layout/default"/>
    <dgm:cxn modelId="{0EF62E6D-E61C-4513-94FD-E95F705A6A17}" type="presParOf" srcId="{CDFD0ECD-F7F2-438A-92EB-CB4DCCEEB9F7}" destId="{5F86F334-2760-404A-A0C2-11A2921594F6}" srcOrd="8" destOrd="0" presId="urn:microsoft.com/office/officeart/2005/8/layout/default"/>
    <dgm:cxn modelId="{68786567-CF21-4E02-83BF-6FD5DD486734}" type="presParOf" srcId="{CDFD0ECD-F7F2-438A-92EB-CB4DCCEEB9F7}" destId="{921D0FE2-BED7-4060-A5A8-D99DEF03FFA2}" srcOrd="9" destOrd="0" presId="urn:microsoft.com/office/officeart/2005/8/layout/default"/>
    <dgm:cxn modelId="{4A9A29A9-17A6-4C79-BCA6-0FC0642F2FEB}" type="presParOf" srcId="{CDFD0ECD-F7F2-438A-92EB-CB4DCCEEB9F7}" destId="{C209BB0B-047E-463A-B293-98BB30B347BC}"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87511B7-F060-4CE5-963E-17823276ACA9}" type="doc">
      <dgm:prSet loTypeId="urn:microsoft.com/office/officeart/2005/8/layout/pyramid2" loCatId="pyramid" qsTypeId="urn:microsoft.com/office/officeart/2005/8/quickstyle/simple1" qsCatId="simple" csTypeId="urn:microsoft.com/office/officeart/2005/8/colors/colorful2" csCatId="colorful" phldr="1"/>
      <dgm:spPr/>
      <dgm:t>
        <a:bodyPr/>
        <a:lstStyle/>
        <a:p>
          <a:endParaRPr lang="en-GB"/>
        </a:p>
      </dgm:t>
    </dgm:pt>
    <dgm:pt modelId="{815BD86E-396A-4C50-9967-C2846E194ADA}">
      <dgm:prSet/>
      <dgm:spPr/>
      <dgm:t>
        <a:bodyPr/>
        <a:lstStyle/>
        <a:p>
          <a:r>
            <a:rPr lang="en-US" dirty="0"/>
            <a:t>Scatterplot helps us to establish the direction</a:t>
          </a:r>
          <a:endParaRPr lang="en-GB" dirty="0"/>
        </a:p>
      </dgm:t>
    </dgm:pt>
    <dgm:pt modelId="{224FC099-2266-4A90-8318-543C77C5CAC3}" type="parTrans" cxnId="{C6F6BB22-9D36-4C16-97E5-E80F2E0D9A43}">
      <dgm:prSet/>
      <dgm:spPr/>
      <dgm:t>
        <a:bodyPr/>
        <a:lstStyle/>
        <a:p>
          <a:endParaRPr lang="en-GB"/>
        </a:p>
      </dgm:t>
    </dgm:pt>
    <dgm:pt modelId="{D8E1DE61-D5CF-463C-B30D-28B8E1F536B7}" type="sibTrans" cxnId="{C6F6BB22-9D36-4C16-97E5-E80F2E0D9A43}">
      <dgm:prSet/>
      <dgm:spPr/>
      <dgm:t>
        <a:bodyPr/>
        <a:lstStyle/>
        <a:p>
          <a:endParaRPr lang="en-GB"/>
        </a:p>
      </dgm:t>
    </dgm:pt>
    <dgm:pt modelId="{4214E614-FBCE-4EE2-9A72-6B5346832CAB}">
      <dgm:prSet/>
      <dgm:spPr/>
      <dgm:t>
        <a:bodyPr/>
        <a:lstStyle/>
        <a:p>
          <a:r>
            <a:rPr lang="en-US" dirty="0"/>
            <a:t>Next, we investigate the strength of the correlation</a:t>
          </a:r>
          <a:endParaRPr lang="en-GB" dirty="0"/>
        </a:p>
      </dgm:t>
    </dgm:pt>
    <dgm:pt modelId="{E844DF02-B3F2-4E4D-B5B8-B5C9D9294DEC}" type="parTrans" cxnId="{CAC21252-5C18-4F51-B602-57DA57A7C55E}">
      <dgm:prSet/>
      <dgm:spPr/>
      <dgm:t>
        <a:bodyPr/>
        <a:lstStyle/>
        <a:p>
          <a:endParaRPr lang="en-GB"/>
        </a:p>
      </dgm:t>
    </dgm:pt>
    <dgm:pt modelId="{6C13B49F-5686-4D19-9E5B-5919FE1912F2}" type="sibTrans" cxnId="{CAC21252-5C18-4F51-B602-57DA57A7C55E}">
      <dgm:prSet/>
      <dgm:spPr/>
      <dgm:t>
        <a:bodyPr/>
        <a:lstStyle/>
        <a:p>
          <a:endParaRPr lang="en-GB"/>
        </a:p>
      </dgm:t>
    </dgm:pt>
    <dgm:pt modelId="{ED45C5A8-6E20-4B6D-81B7-AE2C0AF8AABE}">
      <dgm:prSet/>
      <dgm:spPr/>
      <dgm:t>
        <a:bodyPr/>
        <a:lstStyle/>
        <a:p>
          <a:r>
            <a:rPr lang="en-US" dirty="0"/>
            <a:t>to a certain extent, the scatterplot informs us about this</a:t>
          </a:r>
          <a:endParaRPr lang="en-GB" dirty="0"/>
        </a:p>
      </dgm:t>
    </dgm:pt>
    <dgm:pt modelId="{7EFF3E4C-03E2-4969-9DF5-FEE050D97AEC}" type="parTrans" cxnId="{54AE3E57-C694-4D64-B0D2-4397B5068A63}">
      <dgm:prSet/>
      <dgm:spPr/>
      <dgm:t>
        <a:bodyPr/>
        <a:lstStyle/>
        <a:p>
          <a:endParaRPr lang="en-GB"/>
        </a:p>
      </dgm:t>
    </dgm:pt>
    <dgm:pt modelId="{07412F77-6E7F-42FE-9B8A-D4A09D673507}" type="sibTrans" cxnId="{54AE3E57-C694-4D64-B0D2-4397B5068A63}">
      <dgm:prSet/>
      <dgm:spPr/>
      <dgm:t>
        <a:bodyPr/>
        <a:lstStyle/>
        <a:p>
          <a:endParaRPr lang="en-GB"/>
        </a:p>
      </dgm:t>
    </dgm:pt>
    <dgm:pt modelId="{D9310067-EDB0-40CE-86FA-81E1B503AFC8}">
      <dgm:prSet/>
      <dgm:spPr/>
      <dgm:t>
        <a:bodyPr/>
        <a:lstStyle/>
        <a:p>
          <a:r>
            <a:rPr lang="en-US"/>
            <a:t>the stronger the relationship, the closer the dots come to forming a straight line</a:t>
          </a:r>
          <a:endParaRPr lang="en-GB"/>
        </a:p>
      </dgm:t>
    </dgm:pt>
    <dgm:pt modelId="{E2C83194-E40C-4839-8522-ECAB9A0F8C39}" type="parTrans" cxnId="{8148826A-74B0-4371-B229-BA467A0A31E5}">
      <dgm:prSet/>
      <dgm:spPr/>
      <dgm:t>
        <a:bodyPr/>
        <a:lstStyle/>
        <a:p>
          <a:endParaRPr lang="en-GB"/>
        </a:p>
      </dgm:t>
    </dgm:pt>
    <dgm:pt modelId="{0CE611FC-77A2-4047-86B9-31DDDE7D58E6}" type="sibTrans" cxnId="{8148826A-74B0-4371-B229-BA467A0A31E5}">
      <dgm:prSet/>
      <dgm:spPr/>
      <dgm:t>
        <a:bodyPr/>
        <a:lstStyle/>
        <a:p>
          <a:endParaRPr lang="en-GB"/>
        </a:p>
      </dgm:t>
    </dgm:pt>
    <dgm:pt modelId="{284D0FB2-4083-4720-AAED-A2D603990CDB}" type="pres">
      <dgm:prSet presAssocID="{887511B7-F060-4CE5-963E-17823276ACA9}" presName="compositeShape" presStyleCnt="0">
        <dgm:presLayoutVars>
          <dgm:dir/>
          <dgm:resizeHandles/>
        </dgm:presLayoutVars>
      </dgm:prSet>
      <dgm:spPr/>
    </dgm:pt>
    <dgm:pt modelId="{A356BF1D-2174-49B1-8A9E-89E5E7C38AF3}" type="pres">
      <dgm:prSet presAssocID="{887511B7-F060-4CE5-963E-17823276ACA9}" presName="pyramid" presStyleLbl="node1" presStyleIdx="0" presStyleCnt="1"/>
      <dgm:spPr/>
    </dgm:pt>
    <dgm:pt modelId="{182DB9B6-31DE-4E3F-82D9-6CC2C3289020}" type="pres">
      <dgm:prSet presAssocID="{887511B7-F060-4CE5-963E-17823276ACA9}" presName="theList" presStyleCnt="0"/>
      <dgm:spPr/>
    </dgm:pt>
    <dgm:pt modelId="{21B3CB62-B465-46CE-A9ED-D6341593D531}" type="pres">
      <dgm:prSet presAssocID="{815BD86E-396A-4C50-9967-C2846E194ADA}" presName="aNode" presStyleLbl="fgAcc1" presStyleIdx="0" presStyleCnt="2" custScaleX="87318">
        <dgm:presLayoutVars>
          <dgm:bulletEnabled val="1"/>
        </dgm:presLayoutVars>
      </dgm:prSet>
      <dgm:spPr/>
    </dgm:pt>
    <dgm:pt modelId="{17ECA132-6F5B-490A-A3C4-516207961F53}" type="pres">
      <dgm:prSet presAssocID="{815BD86E-396A-4C50-9967-C2846E194ADA}" presName="aSpace" presStyleCnt="0"/>
      <dgm:spPr/>
    </dgm:pt>
    <dgm:pt modelId="{45B2E933-25E7-4D60-9AE3-5C1FEC8F9A93}" type="pres">
      <dgm:prSet presAssocID="{4214E614-FBCE-4EE2-9A72-6B5346832CAB}" presName="aNode" presStyleLbl="fgAcc1" presStyleIdx="1" presStyleCnt="2" custScaleX="117837" custScaleY="115252">
        <dgm:presLayoutVars>
          <dgm:bulletEnabled val="1"/>
        </dgm:presLayoutVars>
      </dgm:prSet>
      <dgm:spPr/>
    </dgm:pt>
    <dgm:pt modelId="{2B667885-E654-41FA-910C-D283A9222C1A}" type="pres">
      <dgm:prSet presAssocID="{4214E614-FBCE-4EE2-9A72-6B5346832CAB}" presName="aSpace" presStyleCnt="0"/>
      <dgm:spPr/>
    </dgm:pt>
  </dgm:ptLst>
  <dgm:cxnLst>
    <dgm:cxn modelId="{82BB3A11-936A-43EC-A4B9-F7D1A26F8E5A}" type="presOf" srcId="{887511B7-F060-4CE5-963E-17823276ACA9}" destId="{284D0FB2-4083-4720-AAED-A2D603990CDB}" srcOrd="0" destOrd="0" presId="urn:microsoft.com/office/officeart/2005/8/layout/pyramid2"/>
    <dgm:cxn modelId="{C6F6BB22-9D36-4C16-97E5-E80F2E0D9A43}" srcId="{887511B7-F060-4CE5-963E-17823276ACA9}" destId="{815BD86E-396A-4C50-9967-C2846E194ADA}" srcOrd="0" destOrd="0" parTransId="{224FC099-2266-4A90-8318-543C77C5CAC3}" sibTransId="{D8E1DE61-D5CF-463C-B30D-28B8E1F536B7}"/>
    <dgm:cxn modelId="{DEE97B38-3A08-42BF-90D0-ED3CE1FD89BA}" type="presOf" srcId="{ED45C5A8-6E20-4B6D-81B7-AE2C0AF8AABE}" destId="{45B2E933-25E7-4D60-9AE3-5C1FEC8F9A93}" srcOrd="0" destOrd="1" presId="urn:microsoft.com/office/officeart/2005/8/layout/pyramid2"/>
    <dgm:cxn modelId="{6865DD3C-5894-4F5E-B903-E1943C75C75E}" type="presOf" srcId="{815BD86E-396A-4C50-9967-C2846E194ADA}" destId="{21B3CB62-B465-46CE-A9ED-D6341593D531}" srcOrd="0" destOrd="0" presId="urn:microsoft.com/office/officeart/2005/8/layout/pyramid2"/>
    <dgm:cxn modelId="{8148826A-74B0-4371-B229-BA467A0A31E5}" srcId="{4214E614-FBCE-4EE2-9A72-6B5346832CAB}" destId="{D9310067-EDB0-40CE-86FA-81E1B503AFC8}" srcOrd="1" destOrd="0" parTransId="{E2C83194-E40C-4839-8522-ECAB9A0F8C39}" sibTransId="{0CE611FC-77A2-4047-86B9-31DDDE7D58E6}"/>
    <dgm:cxn modelId="{CAC21252-5C18-4F51-B602-57DA57A7C55E}" srcId="{887511B7-F060-4CE5-963E-17823276ACA9}" destId="{4214E614-FBCE-4EE2-9A72-6B5346832CAB}" srcOrd="1" destOrd="0" parTransId="{E844DF02-B3F2-4E4D-B5B8-B5C9D9294DEC}" sibTransId="{6C13B49F-5686-4D19-9E5B-5919FE1912F2}"/>
    <dgm:cxn modelId="{54AE3E57-C694-4D64-B0D2-4397B5068A63}" srcId="{4214E614-FBCE-4EE2-9A72-6B5346832CAB}" destId="{ED45C5A8-6E20-4B6D-81B7-AE2C0AF8AABE}" srcOrd="0" destOrd="0" parTransId="{7EFF3E4C-03E2-4969-9DF5-FEE050D97AEC}" sibTransId="{07412F77-6E7F-42FE-9B8A-D4A09D673507}"/>
    <dgm:cxn modelId="{EC24D9B7-22E4-41E7-8415-2219D70E0A10}" type="presOf" srcId="{D9310067-EDB0-40CE-86FA-81E1B503AFC8}" destId="{45B2E933-25E7-4D60-9AE3-5C1FEC8F9A93}" srcOrd="0" destOrd="2" presId="urn:microsoft.com/office/officeart/2005/8/layout/pyramid2"/>
    <dgm:cxn modelId="{E38E89C4-B394-44DA-9EAC-89D91229B954}" type="presOf" srcId="{4214E614-FBCE-4EE2-9A72-6B5346832CAB}" destId="{45B2E933-25E7-4D60-9AE3-5C1FEC8F9A93}" srcOrd="0" destOrd="0" presId="urn:microsoft.com/office/officeart/2005/8/layout/pyramid2"/>
    <dgm:cxn modelId="{D8CF7A65-E8DB-4878-A234-AE7730616A31}" type="presParOf" srcId="{284D0FB2-4083-4720-AAED-A2D603990CDB}" destId="{A356BF1D-2174-49B1-8A9E-89E5E7C38AF3}" srcOrd="0" destOrd="0" presId="urn:microsoft.com/office/officeart/2005/8/layout/pyramid2"/>
    <dgm:cxn modelId="{CD94AAB4-7D2A-4FDC-AC65-C716ED3CD4C0}" type="presParOf" srcId="{284D0FB2-4083-4720-AAED-A2D603990CDB}" destId="{182DB9B6-31DE-4E3F-82D9-6CC2C3289020}" srcOrd="1" destOrd="0" presId="urn:microsoft.com/office/officeart/2005/8/layout/pyramid2"/>
    <dgm:cxn modelId="{6EDC1C22-DBFE-4A50-A896-0DDCF37D2FE7}" type="presParOf" srcId="{182DB9B6-31DE-4E3F-82D9-6CC2C3289020}" destId="{21B3CB62-B465-46CE-A9ED-D6341593D531}" srcOrd="0" destOrd="0" presId="urn:microsoft.com/office/officeart/2005/8/layout/pyramid2"/>
    <dgm:cxn modelId="{E8013E12-D697-4395-AC55-96C0468F3B5A}" type="presParOf" srcId="{182DB9B6-31DE-4E3F-82D9-6CC2C3289020}" destId="{17ECA132-6F5B-490A-A3C4-516207961F53}" srcOrd="1" destOrd="0" presId="urn:microsoft.com/office/officeart/2005/8/layout/pyramid2"/>
    <dgm:cxn modelId="{EBF59D52-7A1A-4506-A733-AE9D31BF7E68}" type="presParOf" srcId="{182DB9B6-31DE-4E3F-82D9-6CC2C3289020}" destId="{45B2E933-25E7-4D60-9AE3-5C1FEC8F9A93}" srcOrd="2" destOrd="0" presId="urn:microsoft.com/office/officeart/2005/8/layout/pyramid2"/>
    <dgm:cxn modelId="{4A9E9A68-8C38-4C95-8FC1-E59E726947A8}" type="presParOf" srcId="{182DB9B6-31DE-4E3F-82D9-6CC2C3289020}" destId="{2B667885-E654-41FA-910C-D283A9222C1A}" srcOrd="3"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AB3B599-E9D9-4F4E-81B3-10E47E1CA4D6}" type="doc">
      <dgm:prSet loTypeId="urn:microsoft.com/office/officeart/2005/8/layout/default" loCatId="list" qsTypeId="urn:microsoft.com/office/officeart/2005/8/quickstyle/simple1" qsCatId="simple" csTypeId="urn:microsoft.com/office/officeart/2005/8/colors/colorful4" csCatId="colorful" phldr="1"/>
      <dgm:spPr/>
      <dgm:t>
        <a:bodyPr/>
        <a:lstStyle/>
        <a:p>
          <a:endParaRPr lang="en-GB"/>
        </a:p>
      </dgm:t>
    </dgm:pt>
    <dgm:pt modelId="{C333A777-B92A-43CA-B7CC-7C6CB0FFE9E9}">
      <dgm:prSet/>
      <dgm:spPr/>
      <dgm:t>
        <a:bodyPr/>
        <a:lstStyle/>
        <a:p>
          <a:r>
            <a:rPr lang="en-US" dirty="0"/>
            <a:t>However, a numerical description of strength is more precise - calculate a correlation coefficient</a:t>
          </a:r>
          <a:endParaRPr lang="en-GB" dirty="0"/>
        </a:p>
      </dgm:t>
    </dgm:pt>
    <dgm:pt modelId="{801695DE-1479-49AF-9E20-0DEBA9BFAAFF}" type="parTrans" cxnId="{5A69E981-B18F-42AF-B945-54448DE80B00}">
      <dgm:prSet/>
      <dgm:spPr/>
      <dgm:t>
        <a:bodyPr/>
        <a:lstStyle/>
        <a:p>
          <a:endParaRPr lang="en-GB"/>
        </a:p>
      </dgm:t>
    </dgm:pt>
    <dgm:pt modelId="{D5F987F8-15EB-4C67-87A8-C33E1B16D8C6}" type="sibTrans" cxnId="{5A69E981-B18F-42AF-B945-54448DE80B00}">
      <dgm:prSet/>
      <dgm:spPr/>
      <dgm:t>
        <a:bodyPr/>
        <a:lstStyle/>
        <a:p>
          <a:endParaRPr lang="en-GB"/>
        </a:p>
      </dgm:t>
    </dgm:pt>
    <dgm:pt modelId="{23FAF17A-779E-49D1-BFAF-4B822826DC2B}" type="pres">
      <dgm:prSet presAssocID="{AAB3B599-E9D9-4F4E-81B3-10E47E1CA4D6}" presName="diagram" presStyleCnt="0">
        <dgm:presLayoutVars>
          <dgm:dir/>
          <dgm:resizeHandles val="exact"/>
        </dgm:presLayoutVars>
      </dgm:prSet>
      <dgm:spPr/>
    </dgm:pt>
    <dgm:pt modelId="{B9447D55-21D6-4624-A6CA-1400FBCCD307}" type="pres">
      <dgm:prSet presAssocID="{C333A777-B92A-43CA-B7CC-7C6CB0FFE9E9}" presName="node" presStyleLbl="node1" presStyleIdx="0" presStyleCnt="1" custScaleX="163938">
        <dgm:presLayoutVars>
          <dgm:bulletEnabled val="1"/>
        </dgm:presLayoutVars>
      </dgm:prSet>
      <dgm:spPr/>
    </dgm:pt>
  </dgm:ptLst>
  <dgm:cxnLst>
    <dgm:cxn modelId="{5A69E981-B18F-42AF-B945-54448DE80B00}" srcId="{AAB3B599-E9D9-4F4E-81B3-10E47E1CA4D6}" destId="{C333A777-B92A-43CA-B7CC-7C6CB0FFE9E9}" srcOrd="0" destOrd="0" parTransId="{801695DE-1479-49AF-9E20-0DEBA9BFAAFF}" sibTransId="{D5F987F8-15EB-4C67-87A8-C33E1B16D8C6}"/>
    <dgm:cxn modelId="{69AB3A8D-E45A-4591-B945-A9B53A002471}" type="presOf" srcId="{AAB3B599-E9D9-4F4E-81B3-10E47E1CA4D6}" destId="{23FAF17A-779E-49D1-BFAF-4B822826DC2B}" srcOrd="0" destOrd="0" presId="urn:microsoft.com/office/officeart/2005/8/layout/default"/>
    <dgm:cxn modelId="{7CF566CD-2B0A-483A-8BB5-BD340C174CE2}" type="presOf" srcId="{C333A777-B92A-43CA-B7CC-7C6CB0FFE9E9}" destId="{B9447D55-21D6-4624-A6CA-1400FBCCD307}" srcOrd="0" destOrd="0" presId="urn:microsoft.com/office/officeart/2005/8/layout/default"/>
    <dgm:cxn modelId="{1A1179C6-EBDC-41B7-8070-9CBE8D78034C}" type="presParOf" srcId="{23FAF17A-779E-49D1-BFAF-4B822826DC2B}" destId="{B9447D55-21D6-4624-A6CA-1400FBCCD307}" srcOrd="0" destOrd="0" presId="urn:microsoft.com/office/officeart/2005/8/layout/defaul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DEE784C-492C-4AA3-B50E-31C425416B80}" type="doc">
      <dgm:prSet loTypeId="urn:microsoft.com/office/officeart/2005/8/layout/vList5" loCatId="list" qsTypeId="urn:microsoft.com/office/officeart/2005/8/quickstyle/simple1" qsCatId="simple" csTypeId="urn:microsoft.com/office/officeart/2005/8/colors/accent2_3" csCatId="accent2"/>
      <dgm:spPr/>
      <dgm:t>
        <a:bodyPr/>
        <a:lstStyle/>
        <a:p>
          <a:endParaRPr lang="en-GB"/>
        </a:p>
      </dgm:t>
    </dgm:pt>
    <dgm:pt modelId="{EAC8B1B7-8747-4829-AA3D-0FDEC14003FF}">
      <dgm:prSet/>
      <dgm:spPr/>
      <dgm:t>
        <a:bodyPr/>
        <a:lstStyle/>
        <a:p>
          <a:r>
            <a:rPr lang="en-US"/>
            <a:t>A significant correlation</a:t>
          </a:r>
          <a:endParaRPr lang="en-GB"/>
        </a:p>
      </dgm:t>
    </dgm:pt>
    <dgm:pt modelId="{E17A2E2E-02F2-461E-925C-295C238DDE60}" type="parTrans" cxnId="{88EC58A0-CBB0-42AC-AECB-1E01C3C898E1}">
      <dgm:prSet/>
      <dgm:spPr/>
      <dgm:t>
        <a:bodyPr/>
        <a:lstStyle/>
        <a:p>
          <a:endParaRPr lang="en-GB"/>
        </a:p>
      </dgm:t>
    </dgm:pt>
    <dgm:pt modelId="{5571616E-5B3A-4188-9B76-F40B208EBC14}" type="sibTrans" cxnId="{88EC58A0-CBB0-42AC-AECB-1E01C3C898E1}">
      <dgm:prSet/>
      <dgm:spPr/>
      <dgm:t>
        <a:bodyPr/>
        <a:lstStyle/>
        <a:p>
          <a:endParaRPr lang="en-GB"/>
        </a:p>
      </dgm:t>
    </dgm:pt>
    <dgm:pt modelId="{70AC87CB-ECD0-4E4E-9691-EDBAC95F54ED}">
      <dgm:prSet/>
      <dgm:spPr/>
      <dgm:t>
        <a:bodyPr/>
        <a:lstStyle/>
        <a:p>
          <a:r>
            <a:rPr lang="en-US"/>
            <a:t>one that is unlikely to have occurred due to chance factors</a:t>
          </a:r>
          <a:endParaRPr lang="en-GB"/>
        </a:p>
      </dgm:t>
    </dgm:pt>
    <dgm:pt modelId="{03F58398-90B9-4FB9-B872-2D7B9E6686AD}" type="parTrans" cxnId="{D0E2BD83-1612-4BC1-AB9C-2C7D581F7481}">
      <dgm:prSet/>
      <dgm:spPr/>
      <dgm:t>
        <a:bodyPr/>
        <a:lstStyle/>
        <a:p>
          <a:endParaRPr lang="en-GB"/>
        </a:p>
      </dgm:t>
    </dgm:pt>
    <dgm:pt modelId="{96E631F8-B89C-4E0F-A7E8-C7E6BD45FE9A}" type="sibTrans" cxnId="{D0E2BD83-1612-4BC1-AB9C-2C7D581F7481}">
      <dgm:prSet/>
      <dgm:spPr/>
      <dgm:t>
        <a:bodyPr/>
        <a:lstStyle/>
        <a:p>
          <a:endParaRPr lang="en-GB"/>
        </a:p>
      </dgm:t>
    </dgm:pt>
    <dgm:pt modelId="{8152A7AD-D160-460E-90AE-39FE7607FEA0}">
      <dgm:prSet/>
      <dgm:spPr/>
      <dgm:t>
        <a:bodyPr/>
        <a:lstStyle/>
        <a:p>
          <a:r>
            <a:rPr lang="en-US" dirty="0"/>
            <a:t>Likely to be a correlation that exists in the wider population</a:t>
          </a:r>
          <a:endParaRPr lang="en-GB" dirty="0"/>
        </a:p>
      </dgm:t>
    </dgm:pt>
    <dgm:pt modelId="{D37F6D1E-E053-4861-9507-715DA481952F}" type="parTrans" cxnId="{DBF53C76-3719-44AB-A77E-B2BDDA9093AE}">
      <dgm:prSet/>
      <dgm:spPr/>
      <dgm:t>
        <a:bodyPr/>
        <a:lstStyle/>
        <a:p>
          <a:endParaRPr lang="en-GB"/>
        </a:p>
      </dgm:t>
    </dgm:pt>
    <dgm:pt modelId="{12D3F454-E310-4CC0-8475-EF2D5992D8DD}" type="sibTrans" cxnId="{DBF53C76-3719-44AB-A77E-B2BDDA9093AE}">
      <dgm:prSet/>
      <dgm:spPr/>
      <dgm:t>
        <a:bodyPr/>
        <a:lstStyle/>
        <a:p>
          <a:endParaRPr lang="en-GB"/>
        </a:p>
      </dgm:t>
    </dgm:pt>
    <dgm:pt modelId="{E1C9A360-E867-497D-8406-F51000448F1F}">
      <dgm:prSet/>
      <dgm:spPr/>
      <dgm:t>
        <a:bodyPr/>
        <a:lstStyle/>
        <a:p>
          <a:r>
            <a:rPr lang="en-US"/>
            <a:t>Predictions about correlations can be</a:t>
          </a:r>
          <a:endParaRPr lang="en-GB"/>
        </a:p>
      </dgm:t>
    </dgm:pt>
    <dgm:pt modelId="{A9F7A0C8-058C-426F-B1AA-28A3F587BD71}" type="parTrans" cxnId="{9183BA6E-3663-42A8-88B2-857E3EAD68E2}">
      <dgm:prSet/>
      <dgm:spPr/>
      <dgm:t>
        <a:bodyPr/>
        <a:lstStyle/>
        <a:p>
          <a:endParaRPr lang="en-GB"/>
        </a:p>
      </dgm:t>
    </dgm:pt>
    <dgm:pt modelId="{08CB8AA9-62D4-4B1B-A57A-C5399BD6C262}" type="sibTrans" cxnId="{9183BA6E-3663-42A8-88B2-857E3EAD68E2}">
      <dgm:prSet/>
      <dgm:spPr/>
      <dgm:t>
        <a:bodyPr/>
        <a:lstStyle/>
        <a:p>
          <a:endParaRPr lang="en-GB"/>
        </a:p>
      </dgm:t>
    </dgm:pt>
    <dgm:pt modelId="{9E80F4A1-F0C4-4D35-89B7-F813344D15D3}">
      <dgm:prSet/>
      <dgm:spPr/>
      <dgm:t>
        <a:bodyPr/>
        <a:lstStyle/>
        <a:p>
          <a:r>
            <a:rPr lang="en-US"/>
            <a:t>one-tailed</a:t>
          </a:r>
          <a:endParaRPr lang="en-GB"/>
        </a:p>
      </dgm:t>
    </dgm:pt>
    <dgm:pt modelId="{074F22CF-5CC0-4A91-A259-CC586089CD96}" type="parTrans" cxnId="{7C3DBDE9-3378-4B38-B316-7A3F5CCA80A0}">
      <dgm:prSet/>
      <dgm:spPr/>
      <dgm:t>
        <a:bodyPr/>
        <a:lstStyle/>
        <a:p>
          <a:endParaRPr lang="en-GB"/>
        </a:p>
      </dgm:t>
    </dgm:pt>
    <dgm:pt modelId="{8DCC2F2C-38E2-4382-8F74-09E33C6421FA}" type="sibTrans" cxnId="{7C3DBDE9-3378-4B38-B316-7A3F5CCA80A0}">
      <dgm:prSet/>
      <dgm:spPr/>
      <dgm:t>
        <a:bodyPr/>
        <a:lstStyle/>
        <a:p>
          <a:endParaRPr lang="en-GB"/>
        </a:p>
      </dgm:t>
    </dgm:pt>
    <dgm:pt modelId="{7F4F8499-E431-4E05-9B29-5199FA3CD9F2}">
      <dgm:prSet/>
      <dgm:spPr/>
      <dgm:t>
        <a:bodyPr/>
        <a:lstStyle/>
        <a:p>
          <a:r>
            <a:rPr lang="en-US"/>
            <a:t>predicting direction of correlation</a:t>
          </a:r>
          <a:endParaRPr lang="en-GB"/>
        </a:p>
      </dgm:t>
    </dgm:pt>
    <dgm:pt modelId="{C2EF269E-1A34-41A5-986C-DD2C34939ADE}" type="parTrans" cxnId="{37B7E456-0F3C-4D1F-B818-748F4D038E2F}">
      <dgm:prSet/>
      <dgm:spPr/>
      <dgm:t>
        <a:bodyPr/>
        <a:lstStyle/>
        <a:p>
          <a:endParaRPr lang="en-GB"/>
        </a:p>
      </dgm:t>
    </dgm:pt>
    <dgm:pt modelId="{F1A20DE9-2985-4E66-87D6-4D82EEB39E96}" type="sibTrans" cxnId="{37B7E456-0F3C-4D1F-B818-748F4D038E2F}">
      <dgm:prSet/>
      <dgm:spPr/>
      <dgm:t>
        <a:bodyPr/>
        <a:lstStyle/>
        <a:p>
          <a:endParaRPr lang="en-GB"/>
        </a:p>
      </dgm:t>
    </dgm:pt>
    <dgm:pt modelId="{06D4F40D-69CD-4176-B7CC-940B567F4428}">
      <dgm:prSet/>
      <dgm:spPr/>
      <dgm:t>
        <a:bodyPr/>
        <a:lstStyle/>
        <a:p>
          <a:r>
            <a:rPr lang="en-US"/>
            <a:t>two-tailed</a:t>
          </a:r>
          <a:endParaRPr lang="en-GB"/>
        </a:p>
      </dgm:t>
    </dgm:pt>
    <dgm:pt modelId="{17F502D2-FAAA-413B-9B14-DACFC88CC85C}" type="parTrans" cxnId="{DBFFDDD4-43AA-42A4-AB6C-7A8A05A2517D}">
      <dgm:prSet/>
      <dgm:spPr/>
      <dgm:t>
        <a:bodyPr/>
        <a:lstStyle/>
        <a:p>
          <a:endParaRPr lang="en-GB"/>
        </a:p>
      </dgm:t>
    </dgm:pt>
    <dgm:pt modelId="{64942420-1115-45FA-9615-4C1E8E2A404D}" type="sibTrans" cxnId="{DBFFDDD4-43AA-42A4-AB6C-7A8A05A2517D}">
      <dgm:prSet/>
      <dgm:spPr/>
      <dgm:t>
        <a:bodyPr/>
        <a:lstStyle/>
        <a:p>
          <a:endParaRPr lang="en-GB"/>
        </a:p>
      </dgm:t>
    </dgm:pt>
    <dgm:pt modelId="{844B5B76-BC98-436B-82EA-2B901877CF6D}">
      <dgm:prSet/>
      <dgm:spPr/>
      <dgm:t>
        <a:bodyPr/>
        <a:lstStyle/>
        <a:p>
          <a:r>
            <a:rPr lang="en-US"/>
            <a:t>simply predicting a significant correlation.</a:t>
          </a:r>
          <a:endParaRPr lang="en-GB"/>
        </a:p>
      </dgm:t>
    </dgm:pt>
    <dgm:pt modelId="{8DC257F2-8B8C-4952-9A07-99FE6940E83E}" type="parTrans" cxnId="{2CC1570C-03C2-45A7-8DC4-D584ACC44513}">
      <dgm:prSet/>
      <dgm:spPr/>
      <dgm:t>
        <a:bodyPr/>
        <a:lstStyle/>
        <a:p>
          <a:endParaRPr lang="en-GB"/>
        </a:p>
      </dgm:t>
    </dgm:pt>
    <dgm:pt modelId="{0D614CF5-B040-4688-9A5E-720C89205636}" type="sibTrans" cxnId="{2CC1570C-03C2-45A7-8DC4-D584ACC44513}">
      <dgm:prSet/>
      <dgm:spPr/>
      <dgm:t>
        <a:bodyPr/>
        <a:lstStyle/>
        <a:p>
          <a:endParaRPr lang="en-GB"/>
        </a:p>
      </dgm:t>
    </dgm:pt>
    <dgm:pt modelId="{7F8C346C-0CCB-40EE-845D-091E05083C44}" type="pres">
      <dgm:prSet presAssocID="{4DEE784C-492C-4AA3-B50E-31C425416B80}" presName="Name0" presStyleCnt="0">
        <dgm:presLayoutVars>
          <dgm:dir/>
          <dgm:animLvl val="lvl"/>
          <dgm:resizeHandles val="exact"/>
        </dgm:presLayoutVars>
      </dgm:prSet>
      <dgm:spPr/>
    </dgm:pt>
    <dgm:pt modelId="{9A5FDD74-FE44-4E78-883D-21010DFD5781}" type="pres">
      <dgm:prSet presAssocID="{EAC8B1B7-8747-4829-AA3D-0FDEC14003FF}" presName="linNode" presStyleCnt="0"/>
      <dgm:spPr/>
    </dgm:pt>
    <dgm:pt modelId="{CBD6C82C-16E3-49EC-9A3E-D36ADB5F5057}" type="pres">
      <dgm:prSet presAssocID="{EAC8B1B7-8747-4829-AA3D-0FDEC14003FF}" presName="parentText" presStyleLbl="node1" presStyleIdx="0" presStyleCnt="2">
        <dgm:presLayoutVars>
          <dgm:chMax val="1"/>
          <dgm:bulletEnabled val="1"/>
        </dgm:presLayoutVars>
      </dgm:prSet>
      <dgm:spPr/>
    </dgm:pt>
    <dgm:pt modelId="{EE3E51B5-DA94-4AAB-BCA3-493CBF2E2D96}" type="pres">
      <dgm:prSet presAssocID="{EAC8B1B7-8747-4829-AA3D-0FDEC14003FF}" presName="descendantText" presStyleLbl="alignAccFollowNode1" presStyleIdx="0" presStyleCnt="2">
        <dgm:presLayoutVars>
          <dgm:bulletEnabled val="1"/>
        </dgm:presLayoutVars>
      </dgm:prSet>
      <dgm:spPr/>
    </dgm:pt>
    <dgm:pt modelId="{E8B61CB4-6B3E-4376-A893-C26CE993208B}" type="pres">
      <dgm:prSet presAssocID="{5571616E-5B3A-4188-9B76-F40B208EBC14}" presName="sp" presStyleCnt="0"/>
      <dgm:spPr/>
    </dgm:pt>
    <dgm:pt modelId="{FD72608A-7C66-48EA-A76D-9578754CB5A4}" type="pres">
      <dgm:prSet presAssocID="{E1C9A360-E867-497D-8406-F51000448F1F}" presName="linNode" presStyleCnt="0"/>
      <dgm:spPr/>
    </dgm:pt>
    <dgm:pt modelId="{D4E4B72D-DCE1-4918-BBBB-09AC6035922A}" type="pres">
      <dgm:prSet presAssocID="{E1C9A360-E867-497D-8406-F51000448F1F}" presName="parentText" presStyleLbl="node1" presStyleIdx="1" presStyleCnt="2">
        <dgm:presLayoutVars>
          <dgm:chMax val="1"/>
          <dgm:bulletEnabled val="1"/>
        </dgm:presLayoutVars>
      </dgm:prSet>
      <dgm:spPr/>
    </dgm:pt>
    <dgm:pt modelId="{B6E90B78-9625-4B10-930F-5778CD8D1ACE}" type="pres">
      <dgm:prSet presAssocID="{E1C9A360-E867-497D-8406-F51000448F1F}" presName="descendantText" presStyleLbl="alignAccFollowNode1" presStyleIdx="1" presStyleCnt="2">
        <dgm:presLayoutVars>
          <dgm:bulletEnabled val="1"/>
        </dgm:presLayoutVars>
      </dgm:prSet>
      <dgm:spPr/>
    </dgm:pt>
  </dgm:ptLst>
  <dgm:cxnLst>
    <dgm:cxn modelId="{2CC1570C-03C2-45A7-8DC4-D584ACC44513}" srcId="{06D4F40D-69CD-4176-B7CC-940B567F4428}" destId="{844B5B76-BC98-436B-82EA-2B901877CF6D}" srcOrd="0" destOrd="0" parTransId="{8DC257F2-8B8C-4952-9A07-99FE6940E83E}" sibTransId="{0D614CF5-B040-4688-9A5E-720C89205636}"/>
    <dgm:cxn modelId="{51DDC55B-78AE-4A15-B237-FC110CCC089A}" type="presOf" srcId="{EAC8B1B7-8747-4829-AA3D-0FDEC14003FF}" destId="{CBD6C82C-16E3-49EC-9A3E-D36ADB5F5057}" srcOrd="0" destOrd="0" presId="urn:microsoft.com/office/officeart/2005/8/layout/vList5"/>
    <dgm:cxn modelId="{37B09C45-044D-4EA4-8E17-420990AD9EAB}" type="presOf" srcId="{7F4F8499-E431-4E05-9B29-5199FA3CD9F2}" destId="{B6E90B78-9625-4B10-930F-5778CD8D1ACE}" srcOrd="0" destOrd="1" presId="urn:microsoft.com/office/officeart/2005/8/layout/vList5"/>
    <dgm:cxn modelId="{F8E6CA48-73DE-4B1E-9D91-4CCCCDBBDE58}" type="presOf" srcId="{E1C9A360-E867-497D-8406-F51000448F1F}" destId="{D4E4B72D-DCE1-4918-BBBB-09AC6035922A}" srcOrd="0" destOrd="0" presId="urn:microsoft.com/office/officeart/2005/8/layout/vList5"/>
    <dgm:cxn modelId="{9183BA6E-3663-42A8-88B2-857E3EAD68E2}" srcId="{4DEE784C-492C-4AA3-B50E-31C425416B80}" destId="{E1C9A360-E867-497D-8406-F51000448F1F}" srcOrd="1" destOrd="0" parTransId="{A9F7A0C8-058C-426F-B1AA-28A3F587BD71}" sibTransId="{08CB8AA9-62D4-4B1B-A57A-C5399BD6C262}"/>
    <dgm:cxn modelId="{DBF53C76-3719-44AB-A77E-B2BDDA9093AE}" srcId="{EAC8B1B7-8747-4829-AA3D-0FDEC14003FF}" destId="{8152A7AD-D160-460E-90AE-39FE7607FEA0}" srcOrd="1" destOrd="0" parTransId="{D37F6D1E-E053-4861-9507-715DA481952F}" sibTransId="{12D3F454-E310-4CC0-8475-EF2D5992D8DD}"/>
    <dgm:cxn modelId="{37B7E456-0F3C-4D1F-B818-748F4D038E2F}" srcId="{9E80F4A1-F0C4-4D35-89B7-F813344D15D3}" destId="{7F4F8499-E431-4E05-9B29-5199FA3CD9F2}" srcOrd="0" destOrd="0" parTransId="{C2EF269E-1A34-41A5-986C-DD2C34939ADE}" sibTransId="{F1A20DE9-2985-4E66-87D6-4D82EEB39E96}"/>
    <dgm:cxn modelId="{D0E2BD83-1612-4BC1-AB9C-2C7D581F7481}" srcId="{EAC8B1B7-8747-4829-AA3D-0FDEC14003FF}" destId="{70AC87CB-ECD0-4E4E-9691-EDBAC95F54ED}" srcOrd="0" destOrd="0" parTransId="{03F58398-90B9-4FB9-B872-2D7B9E6686AD}" sibTransId="{96E631F8-B89C-4E0F-A7E8-C7E6BD45FE9A}"/>
    <dgm:cxn modelId="{153A2E86-362E-4267-AD88-865DAAE44C6A}" type="presOf" srcId="{4DEE784C-492C-4AA3-B50E-31C425416B80}" destId="{7F8C346C-0CCB-40EE-845D-091E05083C44}" srcOrd="0" destOrd="0" presId="urn:microsoft.com/office/officeart/2005/8/layout/vList5"/>
    <dgm:cxn modelId="{9264068E-27C3-48CB-B9C5-9AAE6CBC63FA}" type="presOf" srcId="{9E80F4A1-F0C4-4D35-89B7-F813344D15D3}" destId="{B6E90B78-9625-4B10-930F-5778CD8D1ACE}" srcOrd="0" destOrd="0" presId="urn:microsoft.com/office/officeart/2005/8/layout/vList5"/>
    <dgm:cxn modelId="{88EC58A0-CBB0-42AC-AECB-1E01C3C898E1}" srcId="{4DEE784C-492C-4AA3-B50E-31C425416B80}" destId="{EAC8B1B7-8747-4829-AA3D-0FDEC14003FF}" srcOrd="0" destOrd="0" parTransId="{E17A2E2E-02F2-461E-925C-295C238DDE60}" sibTransId="{5571616E-5B3A-4188-9B76-F40B208EBC14}"/>
    <dgm:cxn modelId="{F6BA0AC3-4432-4796-A504-501037FF142D}" type="presOf" srcId="{06D4F40D-69CD-4176-B7CC-940B567F4428}" destId="{B6E90B78-9625-4B10-930F-5778CD8D1ACE}" srcOrd="0" destOrd="2" presId="urn:microsoft.com/office/officeart/2005/8/layout/vList5"/>
    <dgm:cxn modelId="{DBFFDDD4-43AA-42A4-AB6C-7A8A05A2517D}" srcId="{E1C9A360-E867-497D-8406-F51000448F1F}" destId="{06D4F40D-69CD-4176-B7CC-940B567F4428}" srcOrd="1" destOrd="0" parTransId="{17F502D2-FAAA-413B-9B14-DACFC88CC85C}" sibTransId="{64942420-1115-45FA-9615-4C1E8E2A404D}"/>
    <dgm:cxn modelId="{36453ED8-EF89-480E-AC09-85ECC20309D3}" type="presOf" srcId="{8152A7AD-D160-460E-90AE-39FE7607FEA0}" destId="{EE3E51B5-DA94-4AAB-BCA3-493CBF2E2D96}" srcOrd="0" destOrd="1" presId="urn:microsoft.com/office/officeart/2005/8/layout/vList5"/>
    <dgm:cxn modelId="{A4F20DDE-CC18-48A6-923E-EEAC45D34EDC}" type="presOf" srcId="{844B5B76-BC98-436B-82EA-2B901877CF6D}" destId="{B6E90B78-9625-4B10-930F-5778CD8D1ACE}" srcOrd="0" destOrd="3" presId="urn:microsoft.com/office/officeart/2005/8/layout/vList5"/>
    <dgm:cxn modelId="{7C3DBDE9-3378-4B38-B316-7A3F5CCA80A0}" srcId="{E1C9A360-E867-497D-8406-F51000448F1F}" destId="{9E80F4A1-F0C4-4D35-89B7-F813344D15D3}" srcOrd="0" destOrd="0" parTransId="{074F22CF-5CC0-4A91-A259-CC586089CD96}" sibTransId="{8DCC2F2C-38E2-4382-8F74-09E33C6421FA}"/>
    <dgm:cxn modelId="{EF0FE0F8-6BD3-4648-92D7-BC8EB330EA5F}" type="presOf" srcId="{70AC87CB-ECD0-4E4E-9691-EDBAC95F54ED}" destId="{EE3E51B5-DA94-4AAB-BCA3-493CBF2E2D96}" srcOrd="0" destOrd="0" presId="urn:microsoft.com/office/officeart/2005/8/layout/vList5"/>
    <dgm:cxn modelId="{30E68AE4-55CA-42D6-97C2-7E0DE230B95B}" type="presParOf" srcId="{7F8C346C-0CCB-40EE-845D-091E05083C44}" destId="{9A5FDD74-FE44-4E78-883D-21010DFD5781}" srcOrd="0" destOrd="0" presId="urn:microsoft.com/office/officeart/2005/8/layout/vList5"/>
    <dgm:cxn modelId="{ED80EDCA-F27B-44DC-95F9-840248919595}" type="presParOf" srcId="{9A5FDD74-FE44-4E78-883D-21010DFD5781}" destId="{CBD6C82C-16E3-49EC-9A3E-D36ADB5F5057}" srcOrd="0" destOrd="0" presId="urn:microsoft.com/office/officeart/2005/8/layout/vList5"/>
    <dgm:cxn modelId="{EB150614-42B5-4CC7-8B29-94656962EC9C}" type="presParOf" srcId="{9A5FDD74-FE44-4E78-883D-21010DFD5781}" destId="{EE3E51B5-DA94-4AAB-BCA3-493CBF2E2D96}" srcOrd="1" destOrd="0" presId="urn:microsoft.com/office/officeart/2005/8/layout/vList5"/>
    <dgm:cxn modelId="{065AE0F3-2284-4E72-AC36-499F90B0A86D}" type="presParOf" srcId="{7F8C346C-0CCB-40EE-845D-091E05083C44}" destId="{E8B61CB4-6B3E-4376-A893-C26CE993208B}" srcOrd="1" destOrd="0" presId="urn:microsoft.com/office/officeart/2005/8/layout/vList5"/>
    <dgm:cxn modelId="{6FD9AD3E-A275-400C-A1EB-011BBC8A4AE2}" type="presParOf" srcId="{7F8C346C-0CCB-40EE-845D-091E05083C44}" destId="{FD72608A-7C66-48EA-A76D-9578754CB5A4}" srcOrd="2" destOrd="0" presId="urn:microsoft.com/office/officeart/2005/8/layout/vList5"/>
    <dgm:cxn modelId="{1C65D699-306D-4CC1-8874-661D3A48F3E5}" type="presParOf" srcId="{FD72608A-7C66-48EA-A76D-9578754CB5A4}" destId="{D4E4B72D-DCE1-4918-BBBB-09AC6035922A}" srcOrd="0" destOrd="0" presId="urn:microsoft.com/office/officeart/2005/8/layout/vList5"/>
    <dgm:cxn modelId="{F4E8993D-C96C-48EB-867F-328308A6EBA9}" type="presParOf" srcId="{FD72608A-7C66-48EA-A76D-9578754CB5A4}" destId="{B6E90B78-9625-4B10-930F-5778CD8D1ACE}"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DABC924-2A06-4EEC-8F2B-423C12E535D1}" type="doc">
      <dgm:prSet loTypeId="urn:microsoft.com/office/officeart/2005/8/layout/vList2" loCatId="list" qsTypeId="urn:microsoft.com/office/officeart/2005/8/quickstyle/simple1" qsCatId="simple" csTypeId="urn:microsoft.com/office/officeart/2005/8/colors/accent0_3" csCatId="mainScheme" phldr="1"/>
      <dgm:spPr/>
      <dgm:t>
        <a:bodyPr/>
        <a:lstStyle/>
        <a:p>
          <a:endParaRPr lang="en-GB"/>
        </a:p>
      </dgm:t>
    </dgm:pt>
    <dgm:pt modelId="{EF801453-F777-4389-9E58-4C8F20B57D92}">
      <dgm:prSet/>
      <dgm:spPr>
        <a:solidFill>
          <a:schemeClr val="accent2">
            <a:lumMod val="50000"/>
          </a:schemeClr>
        </a:solidFill>
      </dgm:spPr>
      <dgm:t>
        <a:bodyPr/>
        <a:lstStyle/>
        <a:p>
          <a:r>
            <a:rPr lang="en-US" b="1" dirty="0"/>
            <a:t>Survey research designs</a:t>
          </a:r>
          <a:r>
            <a:rPr lang="en-US" dirty="0"/>
            <a:t> are procedures in quantitative research in which investigators administer a survey to a sample or to the entire population of people in order to describe the attitudes, opinions, </a:t>
          </a:r>
          <a:r>
            <a:rPr lang="en-US" dirty="0" err="1"/>
            <a:t>behaviours</a:t>
          </a:r>
          <a:r>
            <a:rPr lang="en-US" dirty="0"/>
            <a:t>, or characteristics of the population. </a:t>
          </a:r>
          <a:endParaRPr lang="en-GB" dirty="0"/>
        </a:p>
      </dgm:t>
    </dgm:pt>
    <dgm:pt modelId="{070FFB6C-9230-49B4-8BF6-E25ABAC2F349}" type="parTrans" cxnId="{74B8EC92-088F-4729-AEBE-B04F5CD40242}">
      <dgm:prSet/>
      <dgm:spPr/>
      <dgm:t>
        <a:bodyPr/>
        <a:lstStyle/>
        <a:p>
          <a:endParaRPr lang="en-GB"/>
        </a:p>
      </dgm:t>
    </dgm:pt>
    <dgm:pt modelId="{B54FEC76-B2F6-4EBA-A1D7-990F6B0D008A}" type="sibTrans" cxnId="{74B8EC92-088F-4729-AEBE-B04F5CD40242}">
      <dgm:prSet/>
      <dgm:spPr/>
      <dgm:t>
        <a:bodyPr/>
        <a:lstStyle/>
        <a:p>
          <a:endParaRPr lang="en-GB"/>
        </a:p>
      </dgm:t>
    </dgm:pt>
    <dgm:pt modelId="{27A84642-3DC8-487A-A0D9-4F827F82B58E}" type="pres">
      <dgm:prSet presAssocID="{3DABC924-2A06-4EEC-8F2B-423C12E535D1}" presName="linear" presStyleCnt="0">
        <dgm:presLayoutVars>
          <dgm:animLvl val="lvl"/>
          <dgm:resizeHandles val="exact"/>
        </dgm:presLayoutVars>
      </dgm:prSet>
      <dgm:spPr/>
    </dgm:pt>
    <dgm:pt modelId="{BFA76F51-5BAD-4FC2-AAD6-DE451AA94D38}" type="pres">
      <dgm:prSet presAssocID="{EF801453-F777-4389-9E58-4C8F20B57D92}" presName="parentText" presStyleLbl="node1" presStyleIdx="0" presStyleCnt="1" custScaleX="90476" custScaleY="58157" custLinFactNeighborX="-1188" custLinFactNeighborY="703">
        <dgm:presLayoutVars>
          <dgm:chMax val="0"/>
          <dgm:bulletEnabled val="1"/>
        </dgm:presLayoutVars>
      </dgm:prSet>
      <dgm:spPr/>
    </dgm:pt>
  </dgm:ptLst>
  <dgm:cxnLst>
    <dgm:cxn modelId="{99D8F81F-4514-46A9-94D7-32B7A4353D17}" type="presOf" srcId="{3DABC924-2A06-4EEC-8F2B-423C12E535D1}" destId="{27A84642-3DC8-487A-A0D9-4F827F82B58E}" srcOrd="0" destOrd="0" presId="urn:microsoft.com/office/officeart/2005/8/layout/vList2"/>
    <dgm:cxn modelId="{6893A575-0CF5-4564-BA4E-AE65F00745F1}" type="presOf" srcId="{EF801453-F777-4389-9E58-4C8F20B57D92}" destId="{BFA76F51-5BAD-4FC2-AAD6-DE451AA94D38}" srcOrd="0" destOrd="0" presId="urn:microsoft.com/office/officeart/2005/8/layout/vList2"/>
    <dgm:cxn modelId="{74B8EC92-088F-4729-AEBE-B04F5CD40242}" srcId="{3DABC924-2A06-4EEC-8F2B-423C12E535D1}" destId="{EF801453-F777-4389-9E58-4C8F20B57D92}" srcOrd="0" destOrd="0" parTransId="{070FFB6C-9230-49B4-8BF6-E25ABAC2F349}" sibTransId="{B54FEC76-B2F6-4EBA-A1D7-990F6B0D008A}"/>
    <dgm:cxn modelId="{83C107AC-6266-4649-BCF6-9B8378F6C01D}" type="presParOf" srcId="{27A84642-3DC8-487A-A0D9-4F827F82B58E}" destId="{BFA76F51-5BAD-4FC2-AAD6-DE451AA94D38}"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962EA27F-14B9-4B20-BCE4-BCE077A2C23B}" type="doc">
      <dgm:prSet loTypeId="urn:microsoft.com/office/officeart/2005/8/layout/vList4" loCatId="list" qsTypeId="urn:microsoft.com/office/officeart/2005/8/quickstyle/simple1" qsCatId="simple" csTypeId="urn:microsoft.com/office/officeart/2005/8/colors/colorful2" csCatId="colorful" phldr="1"/>
      <dgm:spPr/>
      <dgm:t>
        <a:bodyPr/>
        <a:lstStyle/>
        <a:p>
          <a:endParaRPr lang="en-GB"/>
        </a:p>
      </dgm:t>
    </dgm:pt>
    <dgm:pt modelId="{735901A2-292D-4AF6-AA66-50196FF4AC9F}">
      <dgm:prSet/>
      <dgm:spPr/>
      <dgm:t>
        <a:bodyPr/>
        <a:lstStyle/>
        <a:p>
          <a:r>
            <a:rPr lang="en-US" dirty="0"/>
            <a:t>Steps in the design </a:t>
          </a:r>
          <a:endParaRPr lang="en-GB" dirty="0"/>
        </a:p>
      </dgm:t>
    </dgm:pt>
    <dgm:pt modelId="{2F5705CE-6CA0-4F71-8985-6D4D716EA6C4}" type="parTrans" cxnId="{91E5F7C8-9C4B-44A5-BDB8-1EA8A5EF7E2C}">
      <dgm:prSet/>
      <dgm:spPr/>
      <dgm:t>
        <a:bodyPr/>
        <a:lstStyle/>
        <a:p>
          <a:endParaRPr lang="en-GB"/>
        </a:p>
      </dgm:t>
    </dgm:pt>
    <dgm:pt modelId="{FB7CFFAA-062B-4C3E-ADFA-E9D86851F78B}" type="sibTrans" cxnId="{91E5F7C8-9C4B-44A5-BDB8-1EA8A5EF7E2C}">
      <dgm:prSet/>
      <dgm:spPr/>
      <dgm:t>
        <a:bodyPr/>
        <a:lstStyle/>
        <a:p>
          <a:endParaRPr lang="en-GB"/>
        </a:p>
      </dgm:t>
    </dgm:pt>
    <dgm:pt modelId="{64C5E07E-36CF-49AC-985A-F15F0D06016E}">
      <dgm:prSet/>
      <dgm:spPr/>
      <dgm:t>
        <a:bodyPr/>
        <a:lstStyle/>
        <a:p>
          <a:r>
            <a:rPr lang="en-US"/>
            <a:t>Determine the purpose of your survey: what do you want to know?</a:t>
          </a:r>
          <a:endParaRPr lang="en-GB"/>
        </a:p>
      </dgm:t>
    </dgm:pt>
    <dgm:pt modelId="{AFC4C4A7-2221-4D7E-AE3C-A397278AF251}" type="parTrans" cxnId="{03CD3DF6-736A-4A1F-B149-2584CAAD3243}">
      <dgm:prSet/>
      <dgm:spPr/>
      <dgm:t>
        <a:bodyPr/>
        <a:lstStyle/>
        <a:p>
          <a:endParaRPr lang="en-GB"/>
        </a:p>
      </dgm:t>
    </dgm:pt>
    <dgm:pt modelId="{0AB12A3C-E2ED-4BFA-94A4-2D1FD8245331}" type="sibTrans" cxnId="{03CD3DF6-736A-4A1F-B149-2584CAAD3243}">
      <dgm:prSet/>
      <dgm:spPr/>
      <dgm:t>
        <a:bodyPr/>
        <a:lstStyle/>
        <a:p>
          <a:endParaRPr lang="en-GB"/>
        </a:p>
      </dgm:t>
    </dgm:pt>
    <dgm:pt modelId="{4D819F94-7A12-4D67-87E1-76B0828DFDE9}">
      <dgm:prSet/>
      <dgm:spPr/>
      <dgm:t>
        <a:bodyPr/>
        <a:lstStyle/>
        <a:p>
          <a:r>
            <a:rPr lang="en-US"/>
            <a:t>Develop a sampling plan: who do you want to know it from?</a:t>
          </a:r>
          <a:endParaRPr lang="en-GB"/>
        </a:p>
      </dgm:t>
    </dgm:pt>
    <dgm:pt modelId="{5A194EDF-B8DD-4427-A9FE-BBAB6EEB6479}" type="parTrans" cxnId="{87D76CB7-C7DD-478C-833C-8FA876ECF8A6}">
      <dgm:prSet/>
      <dgm:spPr/>
      <dgm:t>
        <a:bodyPr/>
        <a:lstStyle/>
        <a:p>
          <a:endParaRPr lang="en-GB"/>
        </a:p>
      </dgm:t>
    </dgm:pt>
    <dgm:pt modelId="{1D925606-45B9-4E36-8083-DA487A75E7A4}" type="sibTrans" cxnId="{87D76CB7-C7DD-478C-833C-8FA876ECF8A6}">
      <dgm:prSet/>
      <dgm:spPr/>
      <dgm:t>
        <a:bodyPr/>
        <a:lstStyle/>
        <a:p>
          <a:endParaRPr lang="en-GB"/>
        </a:p>
      </dgm:t>
    </dgm:pt>
    <dgm:pt modelId="{31D9499B-5528-41D8-95FB-A1027D42FCAF}">
      <dgm:prSet/>
      <dgm:spPr/>
      <dgm:t>
        <a:bodyPr/>
        <a:lstStyle/>
        <a:p>
          <a:r>
            <a:rPr lang="en-US" dirty="0"/>
            <a:t>Develop your instrument, or questionnaire.</a:t>
          </a:r>
          <a:endParaRPr lang="en-GB" dirty="0"/>
        </a:p>
      </dgm:t>
    </dgm:pt>
    <dgm:pt modelId="{CAEB9E1A-DCFC-4A82-93E9-C901B7F3229C}" type="parTrans" cxnId="{FEBD6EBC-AADD-4AE7-8F37-88DC2964F438}">
      <dgm:prSet/>
      <dgm:spPr/>
      <dgm:t>
        <a:bodyPr/>
        <a:lstStyle/>
        <a:p>
          <a:endParaRPr lang="en-GB"/>
        </a:p>
      </dgm:t>
    </dgm:pt>
    <dgm:pt modelId="{300EB1AB-7BF7-4A2E-BF9E-6D55F157610D}" type="sibTrans" cxnId="{FEBD6EBC-AADD-4AE7-8F37-88DC2964F438}">
      <dgm:prSet/>
      <dgm:spPr/>
      <dgm:t>
        <a:bodyPr/>
        <a:lstStyle/>
        <a:p>
          <a:endParaRPr lang="en-GB"/>
        </a:p>
      </dgm:t>
    </dgm:pt>
    <dgm:pt modelId="{3605B327-37E6-4895-9B94-0D3BD7AAB215}">
      <dgm:prSet/>
      <dgm:spPr/>
      <dgm:t>
        <a:bodyPr/>
        <a:lstStyle/>
        <a:p>
          <a:r>
            <a:rPr lang="en-US" dirty="0"/>
            <a:t>Pilot test your questionnaire on a representative sample and make any adjustments.</a:t>
          </a:r>
          <a:endParaRPr lang="en-GB" dirty="0"/>
        </a:p>
      </dgm:t>
    </dgm:pt>
    <dgm:pt modelId="{ECCEBDCD-23B0-4D4A-8F5E-D631E37C7BFE}" type="parTrans" cxnId="{879F1A6F-2993-4B6A-8C17-995A6863F13B}">
      <dgm:prSet/>
      <dgm:spPr/>
      <dgm:t>
        <a:bodyPr/>
        <a:lstStyle/>
        <a:p>
          <a:endParaRPr lang="en-GB"/>
        </a:p>
      </dgm:t>
    </dgm:pt>
    <dgm:pt modelId="{26BBCA8B-A977-4AFA-8663-2A7F62FE14FC}" type="sibTrans" cxnId="{879F1A6F-2993-4B6A-8C17-995A6863F13B}">
      <dgm:prSet/>
      <dgm:spPr/>
      <dgm:t>
        <a:bodyPr/>
        <a:lstStyle/>
        <a:p>
          <a:endParaRPr lang="en-GB"/>
        </a:p>
      </dgm:t>
    </dgm:pt>
    <dgm:pt modelId="{5A99E572-6565-4E31-8288-C9C82AC4EB36}">
      <dgm:prSet/>
      <dgm:spPr/>
      <dgm:t>
        <a:bodyPr/>
        <a:lstStyle/>
        <a:p>
          <a:r>
            <a:rPr lang="en-US"/>
            <a:t>Develop a coding scheme and analysis plan.</a:t>
          </a:r>
          <a:endParaRPr lang="en-GB"/>
        </a:p>
      </dgm:t>
    </dgm:pt>
    <dgm:pt modelId="{E3D6E47D-AEBF-4073-BAA1-6C722F5DB7B9}" type="parTrans" cxnId="{280B22CF-75E3-47C0-A281-C2C619B0A15C}">
      <dgm:prSet/>
      <dgm:spPr/>
      <dgm:t>
        <a:bodyPr/>
        <a:lstStyle/>
        <a:p>
          <a:endParaRPr lang="en-GB"/>
        </a:p>
      </dgm:t>
    </dgm:pt>
    <dgm:pt modelId="{9705512E-5AFA-4763-8937-EC5FD181F482}" type="sibTrans" cxnId="{280B22CF-75E3-47C0-A281-C2C619B0A15C}">
      <dgm:prSet/>
      <dgm:spPr/>
      <dgm:t>
        <a:bodyPr/>
        <a:lstStyle/>
        <a:p>
          <a:endParaRPr lang="en-GB"/>
        </a:p>
      </dgm:t>
    </dgm:pt>
    <dgm:pt modelId="{EBBDADAC-5E63-442B-8196-B94C206D7D37}">
      <dgm:prSet/>
      <dgm:spPr/>
      <dgm:t>
        <a:bodyPr/>
        <a:lstStyle/>
        <a:p>
          <a:r>
            <a:rPr lang="en-US"/>
            <a:t>Conduct survey.</a:t>
          </a:r>
          <a:endParaRPr lang="en-GB"/>
        </a:p>
      </dgm:t>
    </dgm:pt>
    <dgm:pt modelId="{A6AA6230-A714-4DE5-A1E6-AF1C865A390B}" type="parTrans" cxnId="{54FE6753-35FD-48D3-96A7-BF1537991AC8}">
      <dgm:prSet/>
      <dgm:spPr/>
      <dgm:t>
        <a:bodyPr/>
        <a:lstStyle/>
        <a:p>
          <a:endParaRPr lang="en-GB"/>
        </a:p>
      </dgm:t>
    </dgm:pt>
    <dgm:pt modelId="{1445A20A-6E61-4198-81DB-5BD6C6C8F276}" type="sibTrans" cxnId="{54FE6753-35FD-48D3-96A7-BF1537991AC8}">
      <dgm:prSet/>
      <dgm:spPr/>
      <dgm:t>
        <a:bodyPr/>
        <a:lstStyle/>
        <a:p>
          <a:endParaRPr lang="en-GB"/>
        </a:p>
      </dgm:t>
    </dgm:pt>
    <dgm:pt modelId="{23773377-01B7-4D32-A218-B5F9FC205CB9}">
      <dgm:prSet/>
      <dgm:spPr/>
      <dgm:t>
        <a:bodyPr/>
        <a:lstStyle/>
        <a:p>
          <a:r>
            <a:rPr lang="en-US"/>
            <a:t>Compile, analyze, and interpret responses. Communicate responses.</a:t>
          </a:r>
          <a:endParaRPr lang="en-GB"/>
        </a:p>
      </dgm:t>
    </dgm:pt>
    <dgm:pt modelId="{1622FE39-19FA-4B55-A546-A4A9EE6EE37E}" type="parTrans" cxnId="{CD99CCCD-3EF8-4EC1-8410-06624435AA11}">
      <dgm:prSet/>
      <dgm:spPr/>
      <dgm:t>
        <a:bodyPr/>
        <a:lstStyle/>
        <a:p>
          <a:endParaRPr lang="en-GB"/>
        </a:p>
      </dgm:t>
    </dgm:pt>
    <dgm:pt modelId="{221DB297-4B1D-4AAD-AAE9-65F998EA8935}" type="sibTrans" cxnId="{CD99CCCD-3EF8-4EC1-8410-06624435AA11}">
      <dgm:prSet/>
      <dgm:spPr/>
      <dgm:t>
        <a:bodyPr/>
        <a:lstStyle/>
        <a:p>
          <a:endParaRPr lang="en-GB"/>
        </a:p>
      </dgm:t>
    </dgm:pt>
    <dgm:pt modelId="{778CA57C-E0E2-40CF-B1FC-40B3D03BBF2D}" type="pres">
      <dgm:prSet presAssocID="{962EA27F-14B9-4B20-BCE4-BCE077A2C23B}" presName="linear" presStyleCnt="0">
        <dgm:presLayoutVars>
          <dgm:dir/>
          <dgm:resizeHandles val="exact"/>
        </dgm:presLayoutVars>
      </dgm:prSet>
      <dgm:spPr/>
    </dgm:pt>
    <dgm:pt modelId="{98E58A96-BCAF-44C5-80B2-86864C271715}" type="pres">
      <dgm:prSet presAssocID="{735901A2-292D-4AF6-AA66-50196FF4AC9F}" presName="comp" presStyleCnt="0"/>
      <dgm:spPr/>
    </dgm:pt>
    <dgm:pt modelId="{03921AEE-A739-4973-B415-00983FF2C6D5}" type="pres">
      <dgm:prSet presAssocID="{735901A2-292D-4AF6-AA66-50196FF4AC9F}" presName="box" presStyleLbl="node1" presStyleIdx="0" presStyleCnt="1" custLinFactNeighborX="-282" custLinFactNeighborY="-8517"/>
      <dgm:spPr/>
    </dgm:pt>
    <dgm:pt modelId="{2CA70E47-B4B2-47E0-9700-A15BC48CE70B}" type="pres">
      <dgm:prSet presAssocID="{735901A2-292D-4AF6-AA66-50196FF4AC9F}" presName="img" presStyleLbl="fgImgPlace1" presStyleIdx="0" presStyleCnt="1"/>
      <dgm:spPr>
        <a:blipFill rotWithShape="1">
          <a:blip xmlns:r="http://schemas.openxmlformats.org/officeDocument/2006/relationships" r:embed="rId1"/>
          <a:srcRect/>
          <a:stretch>
            <a:fillRect l="-46000" r="-46000"/>
          </a:stretch>
        </a:blipFill>
      </dgm:spPr>
    </dgm:pt>
    <dgm:pt modelId="{3EACBE23-AE3B-4042-8E5A-F13C1F3B6E8D}" type="pres">
      <dgm:prSet presAssocID="{735901A2-292D-4AF6-AA66-50196FF4AC9F}" presName="text" presStyleLbl="node1" presStyleIdx="0" presStyleCnt="1">
        <dgm:presLayoutVars>
          <dgm:bulletEnabled val="1"/>
        </dgm:presLayoutVars>
      </dgm:prSet>
      <dgm:spPr/>
    </dgm:pt>
  </dgm:ptLst>
  <dgm:cxnLst>
    <dgm:cxn modelId="{EE49E615-CAC8-4C63-A0E8-5B7850B6BB4A}" type="presOf" srcId="{EBBDADAC-5E63-442B-8196-B94C206D7D37}" destId="{3EACBE23-AE3B-4042-8E5A-F13C1F3B6E8D}" srcOrd="1" destOrd="6" presId="urn:microsoft.com/office/officeart/2005/8/layout/vList4"/>
    <dgm:cxn modelId="{01948628-5C91-4516-8D20-36BEA0F2DAA3}" type="presOf" srcId="{5A99E572-6565-4E31-8288-C9C82AC4EB36}" destId="{3EACBE23-AE3B-4042-8E5A-F13C1F3B6E8D}" srcOrd="1" destOrd="5" presId="urn:microsoft.com/office/officeart/2005/8/layout/vList4"/>
    <dgm:cxn modelId="{27B4D529-DCDF-4A6C-9FE1-5B23C5819DA5}" type="presOf" srcId="{64C5E07E-36CF-49AC-985A-F15F0D06016E}" destId="{3EACBE23-AE3B-4042-8E5A-F13C1F3B6E8D}" srcOrd="1" destOrd="1" presId="urn:microsoft.com/office/officeart/2005/8/layout/vList4"/>
    <dgm:cxn modelId="{CB6C453C-4DBE-42C4-B75B-EB72099154BB}" type="presOf" srcId="{4D819F94-7A12-4D67-87E1-76B0828DFDE9}" destId="{03921AEE-A739-4973-B415-00983FF2C6D5}" srcOrd="0" destOrd="2" presId="urn:microsoft.com/office/officeart/2005/8/layout/vList4"/>
    <dgm:cxn modelId="{A123CF69-AD27-416C-BA9F-95A4C53CFD42}" type="presOf" srcId="{4D819F94-7A12-4D67-87E1-76B0828DFDE9}" destId="{3EACBE23-AE3B-4042-8E5A-F13C1F3B6E8D}" srcOrd="1" destOrd="2" presId="urn:microsoft.com/office/officeart/2005/8/layout/vList4"/>
    <dgm:cxn modelId="{69DF624A-E08D-49F2-B2D8-7BCE86D6BBED}" type="presOf" srcId="{23773377-01B7-4D32-A218-B5F9FC205CB9}" destId="{03921AEE-A739-4973-B415-00983FF2C6D5}" srcOrd="0" destOrd="7" presId="urn:microsoft.com/office/officeart/2005/8/layout/vList4"/>
    <dgm:cxn modelId="{6611964A-C49E-4AA1-8C67-DC3ACEC2CED4}" type="presOf" srcId="{735901A2-292D-4AF6-AA66-50196FF4AC9F}" destId="{3EACBE23-AE3B-4042-8E5A-F13C1F3B6E8D}" srcOrd="1" destOrd="0" presId="urn:microsoft.com/office/officeart/2005/8/layout/vList4"/>
    <dgm:cxn modelId="{879F1A6F-2993-4B6A-8C17-995A6863F13B}" srcId="{735901A2-292D-4AF6-AA66-50196FF4AC9F}" destId="{3605B327-37E6-4895-9B94-0D3BD7AAB215}" srcOrd="3" destOrd="0" parTransId="{ECCEBDCD-23B0-4D4A-8F5E-D631E37C7BFE}" sibTransId="{26BBCA8B-A977-4AFA-8663-2A7F62FE14FC}"/>
    <dgm:cxn modelId="{54FE6753-35FD-48D3-96A7-BF1537991AC8}" srcId="{735901A2-292D-4AF6-AA66-50196FF4AC9F}" destId="{EBBDADAC-5E63-442B-8196-B94C206D7D37}" srcOrd="5" destOrd="0" parTransId="{A6AA6230-A714-4DE5-A1E6-AF1C865A390B}" sibTransId="{1445A20A-6E61-4198-81DB-5BD6C6C8F276}"/>
    <dgm:cxn modelId="{4A250274-21E5-4E15-9007-8B0477790734}" type="presOf" srcId="{31D9499B-5528-41D8-95FB-A1027D42FCAF}" destId="{3EACBE23-AE3B-4042-8E5A-F13C1F3B6E8D}" srcOrd="1" destOrd="3" presId="urn:microsoft.com/office/officeart/2005/8/layout/vList4"/>
    <dgm:cxn modelId="{27C9847B-02D1-4295-AAE1-859F2F57952D}" type="presOf" srcId="{735901A2-292D-4AF6-AA66-50196FF4AC9F}" destId="{03921AEE-A739-4973-B415-00983FF2C6D5}" srcOrd="0" destOrd="0" presId="urn:microsoft.com/office/officeart/2005/8/layout/vList4"/>
    <dgm:cxn modelId="{9B9EEC9D-CFB1-4CBB-AB28-0EFAB6FC96D5}" type="presOf" srcId="{3605B327-37E6-4895-9B94-0D3BD7AAB215}" destId="{03921AEE-A739-4973-B415-00983FF2C6D5}" srcOrd="0" destOrd="4" presId="urn:microsoft.com/office/officeart/2005/8/layout/vList4"/>
    <dgm:cxn modelId="{E521FB9E-761B-40E9-987A-E5527D75D292}" type="presOf" srcId="{3605B327-37E6-4895-9B94-0D3BD7AAB215}" destId="{3EACBE23-AE3B-4042-8E5A-F13C1F3B6E8D}" srcOrd="1" destOrd="4" presId="urn:microsoft.com/office/officeart/2005/8/layout/vList4"/>
    <dgm:cxn modelId="{87D76CB7-C7DD-478C-833C-8FA876ECF8A6}" srcId="{735901A2-292D-4AF6-AA66-50196FF4AC9F}" destId="{4D819F94-7A12-4D67-87E1-76B0828DFDE9}" srcOrd="1" destOrd="0" parTransId="{5A194EDF-B8DD-4427-A9FE-BBAB6EEB6479}" sibTransId="{1D925606-45B9-4E36-8083-DA487A75E7A4}"/>
    <dgm:cxn modelId="{FEBD6EBC-AADD-4AE7-8F37-88DC2964F438}" srcId="{735901A2-292D-4AF6-AA66-50196FF4AC9F}" destId="{31D9499B-5528-41D8-95FB-A1027D42FCAF}" srcOrd="2" destOrd="0" parTransId="{CAEB9E1A-DCFC-4A82-93E9-C901B7F3229C}" sibTransId="{300EB1AB-7BF7-4A2E-BF9E-6D55F157610D}"/>
    <dgm:cxn modelId="{CBD88BC4-87D4-426D-B562-3B41547621AD}" type="presOf" srcId="{5A99E572-6565-4E31-8288-C9C82AC4EB36}" destId="{03921AEE-A739-4973-B415-00983FF2C6D5}" srcOrd="0" destOrd="5" presId="urn:microsoft.com/office/officeart/2005/8/layout/vList4"/>
    <dgm:cxn modelId="{91E5F7C8-9C4B-44A5-BDB8-1EA8A5EF7E2C}" srcId="{962EA27F-14B9-4B20-BCE4-BCE077A2C23B}" destId="{735901A2-292D-4AF6-AA66-50196FF4AC9F}" srcOrd="0" destOrd="0" parTransId="{2F5705CE-6CA0-4F71-8985-6D4D716EA6C4}" sibTransId="{FB7CFFAA-062B-4C3E-ADFA-E9D86851F78B}"/>
    <dgm:cxn modelId="{CD99CCCD-3EF8-4EC1-8410-06624435AA11}" srcId="{735901A2-292D-4AF6-AA66-50196FF4AC9F}" destId="{23773377-01B7-4D32-A218-B5F9FC205CB9}" srcOrd="6" destOrd="0" parTransId="{1622FE39-19FA-4B55-A546-A4A9EE6EE37E}" sibTransId="{221DB297-4B1D-4AAD-AAE9-65F998EA8935}"/>
    <dgm:cxn modelId="{280B22CF-75E3-47C0-A281-C2C619B0A15C}" srcId="{735901A2-292D-4AF6-AA66-50196FF4AC9F}" destId="{5A99E572-6565-4E31-8288-C9C82AC4EB36}" srcOrd="4" destOrd="0" parTransId="{E3D6E47D-AEBF-4073-BAA1-6C722F5DB7B9}" sibTransId="{9705512E-5AFA-4763-8937-EC5FD181F482}"/>
    <dgm:cxn modelId="{FC3BE3CF-1E77-458E-B36F-85FD25F6B268}" type="presOf" srcId="{23773377-01B7-4D32-A218-B5F9FC205CB9}" destId="{3EACBE23-AE3B-4042-8E5A-F13C1F3B6E8D}" srcOrd="1" destOrd="7" presId="urn:microsoft.com/office/officeart/2005/8/layout/vList4"/>
    <dgm:cxn modelId="{C63D7FD0-A22B-4FDC-B110-A85120E4AF91}" type="presOf" srcId="{EBBDADAC-5E63-442B-8196-B94C206D7D37}" destId="{03921AEE-A739-4973-B415-00983FF2C6D5}" srcOrd="0" destOrd="6" presId="urn:microsoft.com/office/officeart/2005/8/layout/vList4"/>
    <dgm:cxn modelId="{99EBB9D9-D7B0-4B99-A288-9560E9D3722A}" type="presOf" srcId="{962EA27F-14B9-4B20-BCE4-BCE077A2C23B}" destId="{778CA57C-E0E2-40CF-B1FC-40B3D03BBF2D}" srcOrd="0" destOrd="0" presId="urn:microsoft.com/office/officeart/2005/8/layout/vList4"/>
    <dgm:cxn modelId="{03CD3DF6-736A-4A1F-B149-2584CAAD3243}" srcId="{735901A2-292D-4AF6-AA66-50196FF4AC9F}" destId="{64C5E07E-36CF-49AC-985A-F15F0D06016E}" srcOrd="0" destOrd="0" parTransId="{AFC4C4A7-2221-4D7E-AE3C-A397278AF251}" sibTransId="{0AB12A3C-E2ED-4BFA-94A4-2D1FD8245331}"/>
    <dgm:cxn modelId="{AB0551F9-F123-4548-A441-030A9D4A34EA}" type="presOf" srcId="{31D9499B-5528-41D8-95FB-A1027D42FCAF}" destId="{03921AEE-A739-4973-B415-00983FF2C6D5}" srcOrd="0" destOrd="3" presId="urn:microsoft.com/office/officeart/2005/8/layout/vList4"/>
    <dgm:cxn modelId="{E1B479FE-9AF3-4A5B-B6DB-777D2ECCDBBA}" type="presOf" srcId="{64C5E07E-36CF-49AC-985A-F15F0D06016E}" destId="{03921AEE-A739-4973-B415-00983FF2C6D5}" srcOrd="0" destOrd="1" presId="urn:microsoft.com/office/officeart/2005/8/layout/vList4"/>
    <dgm:cxn modelId="{FDB87F94-BFFE-4A4C-9975-59B762DC40B1}" type="presParOf" srcId="{778CA57C-E0E2-40CF-B1FC-40B3D03BBF2D}" destId="{98E58A96-BCAF-44C5-80B2-86864C271715}" srcOrd="0" destOrd="0" presId="urn:microsoft.com/office/officeart/2005/8/layout/vList4"/>
    <dgm:cxn modelId="{B890B71A-0B6D-4AE6-8B7F-73F05B1F26A7}" type="presParOf" srcId="{98E58A96-BCAF-44C5-80B2-86864C271715}" destId="{03921AEE-A739-4973-B415-00983FF2C6D5}" srcOrd="0" destOrd="0" presId="urn:microsoft.com/office/officeart/2005/8/layout/vList4"/>
    <dgm:cxn modelId="{CD14C596-044A-4A4B-B905-93C2056123FE}" type="presParOf" srcId="{98E58A96-BCAF-44C5-80B2-86864C271715}" destId="{2CA70E47-B4B2-47E0-9700-A15BC48CE70B}" srcOrd="1" destOrd="0" presId="urn:microsoft.com/office/officeart/2005/8/layout/vList4"/>
    <dgm:cxn modelId="{BA4DAB24-DE87-491D-9C7C-22B4A5E89B27}" type="presParOf" srcId="{98E58A96-BCAF-44C5-80B2-86864C271715}" destId="{3EACBE23-AE3B-4042-8E5A-F13C1F3B6E8D}" srcOrd="2" destOrd="0" presId="urn:microsoft.com/office/officeart/2005/8/layout/vList4"/>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10F5C820-0AE6-4ED7-A802-D3D966DA56A7}" type="doc">
      <dgm:prSet loTypeId="urn:microsoft.com/office/officeart/2005/8/layout/vList5" loCatId="list" qsTypeId="urn:microsoft.com/office/officeart/2005/8/quickstyle/simple1" qsCatId="simple" csTypeId="urn:microsoft.com/office/officeart/2005/8/colors/accent2_3" csCatId="accent2"/>
      <dgm:spPr/>
      <dgm:t>
        <a:bodyPr/>
        <a:lstStyle/>
        <a:p>
          <a:endParaRPr lang="en-GB"/>
        </a:p>
      </dgm:t>
    </dgm:pt>
    <dgm:pt modelId="{EDB06897-2332-4ACC-B489-8F9C3444871C}">
      <dgm:prSet/>
      <dgm:spPr/>
      <dgm:t>
        <a:bodyPr/>
        <a:lstStyle/>
        <a:p>
          <a:r>
            <a:rPr lang="en-US" u="sng" dirty="0"/>
            <a:t>Simple descriptive</a:t>
          </a:r>
          <a:r>
            <a:rPr lang="en-US" dirty="0"/>
            <a:t>: one shot survey, data collected at one point in time</a:t>
          </a:r>
          <a:endParaRPr lang="en-GB" dirty="0"/>
        </a:p>
      </dgm:t>
    </dgm:pt>
    <dgm:pt modelId="{FA14BC60-6D25-4556-8152-E9369AA916DB}" type="parTrans" cxnId="{54022812-4C72-4F4E-84AD-24D58EDFB111}">
      <dgm:prSet/>
      <dgm:spPr/>
      <dgm:t>
        <a:bodyPr/>
        <a:lstStyle/>
        <a:p>
          <a:endParaRPr lang="en-GB"/>
        </a:p>
      </dgm:t>
    </dgm:pt>
    <dgm:pt modelId="{F335AA77-15A5-4A97-903F-4C1E7939B401}" type="sibTrans" cxnId="{54022812-4C72-4F4E-84AD-24D58EDFB111}">
      <dgm:prSet/>
      <dgm:spPr/>
      <dgm:t>
        <a:bodyPr/>
        <a:lstStyle/>
        <a:p>
          <a:endParaRPr lang="en-GB"/>
        </a:p>
      </dgm:t>
    </dgm:pt>
    <dgm:pt modelId="{17DCE60E-B407-45E5-93EA-43EE37CE3A39}">
      <dgm:prSet/>
      <dgm:spPr/>
      <dgm:t>
        <a:bodyPr/>
        <a:lstStyle/>
        <a:p>
          <a:r>
            <a:rPr lang="en-US" u="sng"/>
            <a:t>Cross-sectional</a:t>
          </a:r>
          <a:r>
            <a:rPr lang="en-US"/>
            <a:t>: examining data of several groups at one time (e.g., level 4, 5 6)</a:t>
          </a:r>
          <a:endParaRPr lang="en-GB"/>
        </a:p>
      </dgm:t>
    </dgm:pt>
    <dgm:pt modelId="{038E7486-7985-4B68-BD4C-248AE446A41F}" type="parTrans" cxnId="{B454C31B-1733-489A-AA1F-E9E6E8E9A1B7}">
      <dgm:prSet/>
      <dgm:spPr/>
      <dgm:t>
        <a:bodyPr/>
        <a:lstStyle/>
        <a:p>
          <a:endParaRPr lang="en-GB"/>
        </a:p>
      </dgm:t>
    </dgm:pt>
    <dgm:pt modelId="{F74972EA-1BF4-4529-87A3-F9361837DF3D}" type="sibTrans" cxnId="{B454C31B-1733-489A-AA1F-E9E6E8E9A1B7}">
      <dgm:prSet/>
      <dgm:spPr/>
      <dgm:t>
        <a:bodyPr/>
        <a:lstStyle/>
        <a:p>
          <a:endParaRPr lang="en-GB"/>
        </a:p>
      </dgm:t>
    </dgm:pt>
    <dgm:pt modelId="{C8F2949D-34EE-429B-B153-F9F278E17429}">
      <dgm:prSet/>
      <dgm:spPr/>
      <dgm:t>
        <a:bodyPr/>
        <a:lstStyle/>
        <a:p>
          <a:r>
            <a:rPr lang="en-US" u="sng"/>
            <a:t>Longitudinal:</a:t>
          </a:r>
          <a:r>
            <a:rPr lang="en-US"/>
            <a:t> collect data at more than one point in time (follow progress at level 4, 5,6)</a:t>
          </a:r>
          <a:endParaRPr lang="en-GB"/>
        </a:p>
      </dgm:t>
    </dgm:pt>
    <dgm:pt modelId="{6D565753-4F58-44C7-8EFA-5EE8182E9D45}" type="parTrans" cxnId="{8395D866-6375-443C-AE72-5C1DA8AB7C31}">
      <dgm:prSet/>
      <dgm:spPr/>
      <dgm:t>
        <a:bodyPr/>
        <a:lstStyle/>
        <a:p>
          <a:endParaRPr lang="en-GB"/>
        </a:p>
      </dgm:t>
    </dgm:pt>
    <dgm:pt modelId="{91D6AB7B-ED68-4DB8-AADA-761F04D97A00}" type="sibTrans" cxnId="{8395D866-6375-443C-AE72-5C1DA8AB7C31}">
      <dgm:prSet/>
      <dgm:spPr/>
      <dgm:t>
        <a:bodyPr/>
        <a:lstStyle/>
        <a:p>
          <a:endParaRPr lang="en-GB"/>
        </a:p>
      </dgm:t>
    </dgm:pt>
    <dgm:pt modelId="{4A2AD3F7-9B1A-405D-B37B-D2692C2DC35A}">
      <dgm:prSet/>
      <dgm:spPr/>
      <dgm:t>
        <a:bodyPr/>
        <a:lstStyle/>
        <a:p>
          <a:r>
            <a:rPr lang="en-US"/>
            <a:t>Data collected via mail, phone, web, or in-person</a:t>
          </a:r>
          <a:endParaRPr lang="en-GB"/>
        </a:p>
      </dgm:t>
    </dgm:pt>
    <dgm:pt modelId="{C2BE03E1-1D17-4F30-80CD-8133C4F3226D}" type="parTrans" cxnId="{666D983F-5313-426F-B5D6-37112F987ABE}">
      <dgm:prSet/>
      <dgm:spPr/>
      <dgm:t>
        <a:bodyPr/>
        <a:lstStyle/>
        <a:p>
          <a:endParaRPr lang="en-GB"/>
        </a:p>
      </dgm:t>
    </dgm:pt>
    <dgm:pt modelId="{054DB1F9-00FE-403A-83CA-92135DD53AE6}" type="sibTrans" cxnId="{666D983F-5313-426F-B5D6-37112F987ABE}">
      <dgm:prSet/>
      <dgm:spPr/>
      <dgm:t>
        <a:bodyPr/>
        <a:lstStyle/>
        <a:p>
          <a:endParaRPr lang="en-GB"/>
        </a:p>
      </dgm:t>
    </dgm:pt>
    <dgm:pt modelId="{4959BA7F-2A10-4F52-B9B6-85650182B64C}" type="pres">
      <dgm:prSet presAssocID="{10F5C820-0AE6-4ED7-A802-D3D966DA56A7}" presName="Name0" presStyleCnt="0">
        <dgm:presLayoutVars>
          <dgm:dir/>
          <dgm:animLvl val="lvl"/>
          <dgm:resizeHandles val="exact"/>
        </dgm:presLayoutVars>
      </dgm:prSet>
      <dgm:spPr/>
    </dgm:pt>
    <dgm:pt modelId="{F461856C-C651-485C-8F9A-5449129592F5}" type="pres">
      <dgm:prSet presAssocID="{EDB06897-2332-4ACC-B489-8F9C3444871C}" presName="linNode" presStyleCnt="0"/>
      <dgm:spPr/>
    </dgm:pt>
    <dgm:pt modelId="{9CF1B5C0-AD56-4171-85A8-34B5DF0B94E0}" type="pres">
      <dgm:prSet presAssocID="{EDB06897-2332-4ACC-B489-8F9C3444871C}" presName="parentText" presStyleLbl="node1" presStyleIdx="0" presStyleCnt="4">
        <dgm:presLayoutVars>
          <dgm:chMax val="1"/>
          <dgm:bulletEnabled val="1"/>
        </dgm:presLayoutVars>
      </dgm:prSet>
      <dgm:spPr/>
    </dgm:pt>
    <dgm:pt modelId="{C42AA33C-D85B-4ABC-A260-6A8F5F18CDD0}" type="pres">
      <dgm:prSet presAssocID="{F335AA77-15A5-4A97-903F-4C1E7939B401}" presName="sp" presStyleCnt="0"/>
      <dgm:spPr/>
    </dgm:pt>
    <dgm:pt modelId="{94388175-EB2E-4512-8067-CD3B581D357B}" type="pres">
      <dgm:prSet presAssocID="{17DCE60E-B407-45E5-93EA-43EE37CE3A39}" presName="linNode" presStyleCnt="0"/>
      <dgm:spPr/>
    </dgm:pt>
    <dgm:pt modelId="{12E2C27C-4084-486D-B27E-ABF95120239E}" type="pres">
      <dgm:prSet presAssocID="{17DCE60E-B407-45E5-93EA-43EE37CE3A39}" presName="parentText" presStyleLbl="node1" presStyleIdx="1" presStyleCnt="4">
        <dgm:presLayoutVars>
          <dgm:chMax val="1"/>
          <dgm:bulletEnabled val="1"/>
        </dgm:presLayoutVars>
      </dgm:prSet>
      <dgm:spPr/>
    </dgm:pt>
    <dgm:pt modelId="{C4C10A63-B741-46A7-8038-2A2C44ADDCA7}" type="pres">
      <dgm:prSet presAssocID="{F74972EA-1BF4-4529-87A3-F9361837DF3D}" presName="sp" presStyleCnt="0"/>
      <dgm:spPr/>
    </dgm:pt>
    <dgm:pt modelId="{28D52EAC-934A-4277-A09A-34C890C60D33}" type="pres">
      <dgm:prSet presAssocID="{C8F2949D-34EE-429B-B153-F9F278E17429}" presName="linNode" presStyleCnt="0"/>
      <dgm:spPr/>
    </dgm:pt>
    <dgm:pt modelId="{52BF1146-7C1A-4CA5-809E-F9BE92326B0D}" type="pres">
      <dgm:prSet presAssocID="{C8F2949D-34EE-429B-B153-F9F278E17429}" presName="parentText" presStyleLbl="node1" presStyleIdx="2" presStyleCnt="4">
        <dgm:presLayoutVars>
          <dgm:chMax val="1"/>
          <dgm:bulletEnabled val="1"/>
        </dgm:presLayoutVars>
      </dgm:prSet>
      <dgm:spPr/>
    </dgm:pt>
    <dgm:pt modelId="{EEFD1D7C-7941-49D4-BF61-4E67DCA9C068}" type="pres">
      <dgm:prSet presAssocID="{91D6AB7B-ED68-4DB8-AADA-761F04D97A00}" presName="sp" presStyleCnt="0"/>
      <dgm:spPr/>
    </dgm:pt>
    <dgm:pt modelId="{1FCFDE95-B31C-4CC2-A06B-3478E6BC94FA}" type="pres">
      <dgm:prSet presAssocID="{4A2AD3F7-9B1A-405D-B37B-D2692C2DC35A}" presName="linNode" presStyleCnt="0"/>
      <dgm:spPr/>
    </dgm:pt>
    <dgm:pt modelId="{60DB67D2-BBDB-45F3-9250-DC2576D9CFEB}" type="pres">
      <dgm:prSet presAssocID="{4A2AD3F7-9B1A-405D-B37B-D2692C2DC35A}" presName="parentText" presStyleLbl="node1" presStyleIdx="3" presStyleCnt="4">
        <dgm:presLayoutVars>
          <dgm:chMax val="1"/>
          <dgm:bulletEnabled val="1"/>
        </dgm:presLayoutVars>
      </dgm:prSet>
      <dgm:spPr/>
    </dgm:pt>
  </dgm:ptLst>
  <dgm:cxnLst>
    <dgm:cxn modelId="{54022812-4C72-4F4E-84AD-24D58EDFB111}" srcId="{10F5C820-0AE6-4ED7-A802-D3D966DA56A7}" destId="{EDB06897-2332-4ACC-B489-8F9C3444871C}" srcOrd="0" destOrd="0" parTransId="{FA14BC60-6D25-4556-8152-E9369AA916DB}" sibTransId="{F335AA77-15A5-4A97-903F-4C1E7939B401}"/>
    <dgm:cxn modelId="{0842D713-F9CC-40D0-AC05-5A3477DA40E3}" type="presOf" srcId="{10F5C820-0AE6-4ED7-A802-D3D966DA56A7}" destId="{4959BA7F-2A10-4F52-B9B6-85650182B64C}" srcOrd="0" destOrd="0" presId="urn:microsoft.com/office/officeart/2005/8/layout/vList5"/>
    <dgm:cxn modelId="{B454C31B-1733-489A-AA1F-E9E6E8E9A1B7}" srcId="{10F5C820-0AE6-4ED7-A802-D3D966DA56A7}" destId="{17DCE60E-B407-45E5-93EA-43EE37CE3A39}" srcOrd="1" destOrd="0" parTransId="{038E7486-7985-4B68-BD4C-248AE446A41F}" sibTransId="{F74972EA-1BF4-4529-87A3-F9361837DF3D}"/>
    <dgm:cxn modelId="{666D983F-5313-426F-B5D6-37112F987ABE}" srcId="{10F5C820-0AE6-4ED7-A802-D3D966DA56A7}" destId="{4A2AD3F7-9B1A-405D-B37B-D2692C2DC35A}" srcOrd="3" destOrd="0" parTransId="{C2BE03E1-1D17-4F30-80CD-8133C4F3226D}" sibTransId="{054DB1F9-00FE-403A-83CA-92135DD53AE6}"/>
    <dgm:cxn modelId="{BD1A3165-6083-47D4-A78E-27E6F0FCA4D8}" type="presOf" srcId="{EDB06897-2332-4ACC-B489-8F9C3444871C}" destId="{9CF1B5C0-AD56-4171-85A8-34B5DF0B94E0}" srcOrd="0" destOrd="0" presId="urn:microsoft.com/office/officeart/2005/8/layout/vList5"/>
    <dgm:cxn modelId="{8395D866-6375-443C-AE72-5C1DA8AB7C31}" srcId="{10F5C820-0AE6-4ED7-A802-D3D966DA56A7}" destId="{C8F2949D-34EE-429B-B153-F9F278E17429}" srcOrd="2" destOrd="0" parTransId="{6D565753-4F58-44C7-8EFA-5EE8182E9D45}" sibTransId="{91D6AB7B-ED68-4DB8-AADA-761F04D97A00}"/>
    <dgm:cxn modelId="{0E5AB550-E7B7-447C-8768-83C2D42A7C60}" type="presOf" srcId="{4A2AD3F7-9B1A-405D-B37B-D2692C2DC35A}" destId="{60DB67D2-BBDB-45F3-9250-DC2576D9CFEB}" srcOrd="0" destOrd="0" presId="urn:microsoft.com/office/officeart/2005/8/layout/vList5"/>
    <dgm:cxn modelId="{228769C2-8C1E-4D5C-8BE7-84497FB73F79}" type="presOf" srcId="{C8F2949D-34EE-429B-B153-F9F278E17429}" destId="{52BF1146-7C1A-4CA5-809E-F9BE92326B0D}" srcOrd="0" destOrd="0" presId="urn:microsoft.com/office/officeart/2005/8/layout/vList5"/>
    <dgm:cxn modelId="{DD98F2E3-7C24-4425-ADEB-2066F177D284}" type="presOf" srcId="{17DCE60E-B407-45E5-93EA-43EE37CE3A39}" destId="{12E2C27C-4084-486D-B27E-ABF95120239E}" srcOrd="0" destOrd="0" presId="urn:microsoft.com/office/officeart/2005/8/layout/vList5"/>
    <dgm:cxn modelId="{EF6EBC98-B0CE-4E07-9529-709CA219A6B4}" type="presParOf" srcId="{4959BA7F-2A10-4F52-B9B6-85650182B64C}" destId="{F461856C-C651-485C-8F9A-5449129592F5}" srcOrd="0" destOrd="0" presId="urn:microsoft.com/office/officeart/2005/8/layout/vList5"/>
    <dgm:cxn modelId="{4646F15B-260E-4C87-8879-D586432AF496}" type="presParOf" srcId="{F461856C-C651-485C-8F9A-5449129592F5}" destId="{9CF1B5C0-AD56-4171-85A8-34B5DF0B94E0}" srcOrd="0" destOrd="0" presId="urn:microsoft.com/office/officeart/2005/8/layout/vList5"/>
    <dgm:cxn modelId="{8AC819FE-1C3A-4E16-909B-D2D64345AFD9}" type="presParOf" srcId="{4959BA7F-2A10-4F52-B9B6-85650182B64C}" destId="{C42AA33C-D85B-4ABC-A260-6A8F5F18CDD0}" srcOrd="1" destOrd="0" presId="urn:microsoft.com/office/officeart/2005/8/layout/vList5"/>
    <dgm:cxn modelId="{70471A0C-535E-41EB-A3DB-5071F6341B42}" type="presParOf" srcId="{4959BA7F-2A10-4F52-B9B6-85650182B64C}" destId="{94388175-EB2E-4512-8067-CD3B581D357B}" srcOrd="2" destOrd="0" presId="urn:microsoft.com/office/officeart/2005/8/layout/vList5"/>
    <dgm:cxn modelId="{11997FB3-F43F-471E-9535-025715CE7E76}" type="presParOf" srcId="{94388175-EB2E-4512-8067-CD3B581D357B}" destId="{12E2C27C-4084-486D-B27E-ABF95120239E}" srcOrd="0" destOrd="0" presId="urn:microsoft.com/office/officeart/2005/8/layout/vList5"/>
    <dgm:cxn modelId="{C6D698B2-B364-42F6-8B51-D9018CED9F6D}" type="presParOf" srcId="{4959BA7F-2A10-4F52-B9B6-85650182B64C}" destId="{C4C10A63-B741-46A7-8038-2A2C44ADDCA7}" srcOrd="3" destOrd="0" presId="urn:microsoft.com/office/officeart/2005/8/layout/vList5"/>
    <dgm:cxn modelId="{7BC29B16-DCEB-4BA6-9E7C-3E3D080A02D9}" type="presParOf" srcId="{4959BA7F-2A10-4F52-B9B6-85650182B64C}" destId="{28D52EAC-934A-4277-A09A-34C890C60D33}" srcOrd="4" destOrd="0" presId="urn:microsoft.com/office/officeart/2005/8/layout/vList5"/>
    <dgm:cxn modelId="{21268030-B20C-444D-A92F-10A05619351F}" type="presParOf" srcId="{28D52EAC-934A-4277-A09A-34C890C60D33}" destId="{52BF1146-7C1A-4CA5-809E-F9BE92326B0D}" srcOrd="0" destOrd="0" presId="urn:microsoft.com/office/officeart/2005/8/layout/vList5"/>
    <dgm:cxn modelId="{3F8C16BF-C46E-4D49-A2BA-7477F4E4B47E}" type="presParOf" srcId="{4959BA7F-2A10-4F52-B9B6-85650182B64C}" destId="{EEFD1D7C-7941-49D4-BF61-4E67DCA9C068}" srcOrd="5" destOrd="0" presId="urn:microsoft.com/office/officeart/2005/8/layout/vList5"/>
    <dgm:cxn modelId="{09B19660-38B8-4D46-94F3-DE22FE2BB51F}" type="presParOf" srcId="{4959BA7F-2A10-4F52-B9B6-85650182B64C}" destId="{1FCFDE95-B31C-4CC2-A06B-3478E6BC94FA}" srcOrd="6" destOrd="0" presId="urn:microsoft.com/office/officeart/2005/8/layout/vList5"/>
    <dgm:cxn modelId="{0161755F-8D07-4EEF-9B47-103500262E49}" type="presParOf" srcId="{1FCFDE95-B31C-4CC2-A06B-3478E6BC94FA}" destId="{60DB67D2-BBDB-45F3-9250-DC2576D9CFEB}"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35E4DF5B-5787-4C0C-AA7F-F273F22666C3}" type="doc">
      <dgm:prSet loTypeId="urn:microsoft.com/office/officeart/2005/8/layout/matrix3" loCatId="matrix" qsTypeId="urn:microsoft.com/office/officeart/2005/8/quickstyle/simple1" qsCatId="simple" csTypeId="urn:microsoft.com/office/officeart/2005/8/colors/accent1_2" csCatId="accent1"/>
      <dgm:spPr/>
      <dgm:t>
        <a:bodyPr/>
        <a:lstStyle/>
        <a:p>
          <a:endParaRPr lang="en-GB"/>
        </a:p>
      </dgm:t>
    </dgm:pt>
    <dgm:pt modelId="{ED997E69-7220-447C-8371-643588F3B6CA}">
      <dgm:prSet/>
      <dgm:spPr/>
      <dgm:t>
        <a:bodyPr/>
        <a:lstStyle/>
        <a:p>
          <a:r>
            <a:rPr lang="en-US"/>
            <a:t>Test on a small number of individuals in the sample</a:t>
          </a:r>
          <a:endParaRPr lang="en-GB"/>
        </a:p>
      </dgm:t>
    </dgm:pt>
    <dgm:pt modelId="{099F1EC1-6A98-4FC7-84D0-3A610FD20B03}" type="parTrans" cxnId="{DCFCDD76-B327-4AD2-A7E7-DACFECC64F62}">
      <dgm:prSet/>
      <dgm:spPr/>
      <dgm:t>
        <a:bodyPr/>
        <a:lstStyle/>
        <a:p>
          <a:endParaRPr lang="en-GB"/>
        </a:p>
      </dgm:t>
    </dgm:pt>
    <dgm:pt modelId="{31DD28C6-B907-4569-A379-54A18EF8777C}" type="sibTrans" cxnId="{DCFCDD76-B327-4AD2-A7E7-DACFECC64F62}">
      <dgm:prSet/>
      <dgm:spPr/>
      <dgm:t>
        <a:bodyPr/>
        <a:lstStyle/>
        <a:p>
          <a:endParaRPr lang="en-GB"/>
        </a:p>
      </dgm:t>
    </dgm:pt>
    <dgm:pt modelId="{14103F20-9E82-46D0-A3B0-D4A19794840E}">
      <dgm:prSet/>
      <dgm:spPr/>
      <dgm:t>
        <a:bodyPr/>
        <a:lstStyle/>
        <a:p>
          <a:r>
            <a:rPr lang="en-US"/>
            <a:t>Ask for written feedback on the questions</a:t>
          </a:r>
          <a:endParaRPr lang="en-GB"/>
        </a:p>
      </dgm:t>
    </dgm:pt>
    <dgm:pt modelId="{EB132EA7-828C-4614-8A4A-D85D304D80A5}" type="parTrans" cxnId="{9FA16937-85D1-40A6-AB00-D2E300396D06}">
      <dgm:prSet/>
      <dgm:spPr/>
      <dgm:t>
        <a:bodyPr/>
        <a:lstStyle/>
        <a:p>
          <a:endParaRPr lang="en-GB"/>
        </a:p>
      </dgm:t>
    </dgm:pt>
    <dgm:pt modelId="{BEF87A37-94F3-41E6-BBF3-A7534B715509}" type="sibTrans" cxnId="{9FA16937-85D1-40A6-AB00-D2E300396D06}">
      <dgm:prSet/>
      <dgm:spPr/>
      <dgm:t>
        <a:bodyPr/>
        <a:lstStyle/>
        <a:p>
          <a:endParaRPr lang="en-GB"/>
        </a:p>
      </dgm:t>
    </dgm:pt>
    <dgm:pt modelId="{C8190205-87D5-4DEE-BC5F-401640B01C85}">
      <dgm:prSet/>
      <dgm:spPr/>
      <dgm:t>
        <a:bodyPr/>
        <a:lstStyle/>
        <a:p>
          <a:r>
            <a:rPr lang="en-US"/>
            <a:t>Revise the survey based on the written comments</a:t>
          </a:r>
          <a:endParaRPr lang="en-GB"/>
        </a:p>
      </dgm:t>
    </dgm:pt>
    <dgm:pt modelId="{31C5AD18-05A6-4751-9F49-8227FA373846}" type="parTrans" cxnId="{3A84C642-A074-4C52-BEBE-323EB407C956}">
      <dgm:prSet/>
      <dgm:spPr/>
      <dgm:t>
        <a:bodyPr/>
        <a:lstStyle/>
        <a:p>
          <a:endParaRPr lang="en-GB"/>
        </a:p>
      </dgm:t>
    </dgm:pt>
    <dgm:pt modelId="{ACBC1143-7DDF-4AFC-9029-E487540ACFF1}" type="sibTrans" cxnId="{3A84C642-A074-4C52-BEBE-323EB407C956}">
      <dgm:prSet/>
      <dgm:spPr/>
      <dgm:t>
        <a:bodyPr/>
        <a:lstStyle/>
        <a:p>
          <a:endParaRPr lang="en-GB"/>
        </a:p>
      </dgm:t>
    </dgm:pt>
    <dgm:pt modelId="{378AAF34-3C66-4A58-B3B1-8B04DD9792B9}">
      <dgm:prSet/>
      <dgm:spPr/>
      <dgm:t>
        <a:bodyPr/>
        <a:lstStyle/>
        <a:p>
          <a:r>
            <a:rPr lang="en-US"/>
            <a:t>Exclude the pilot participants from the final sample for the study</a:t>
          </a:r>
          <a:endParaRPr lang="en-GB"/>
        </a:p>
      </dgm:t>
    </dgm:pt>
    <dgm:pt modelId="{02FD49DE-C2D9-493C-B2C4-6F1AC5E9E3AD}" type="parTrans" cxnId="{86979138-D9B1-4A4B-AAFF-7AAD96BBF0E9}">
      <dgm:prSet/>
      <dgm:spPr/>
      <dgm:t>
        <a:bodyPr/>
        <a:lstStyle/>
        <a:p>
          <a:endParaRPr lang="en-GB"/>
        </a:p>
      </dgm:t>
    </dgm:pt>
    <dgm:pt modelId="{167162D9-E479-4D6B-BB8E-015D1735DC10}" type="sibTrans" cxnId="{86979138-D9B1-4A4B-AAFF-7AAD96BBF0E9}">
      <dgm:prSet/>
      <dgm:spPr/>
      <dgm:t>
        <a:bodyPr/>
        <a:lstStyle/>
        <a:p>
          <a:endParaRPr lang="en-GB"/>
        </a:p>
      </dgm:t>
    </dgm:pt>
    <dgm:pt modelId="{64B12EF5-4C91-48B8-B126-FD0B1BE06051}" type="pres">
      <dgm:prSet presAssocID="{35E4DF5B-5787-4C0C-AA7F-F273F22666C3}" presName="matrix" presStyleCnt="0">
        <dgm:presLayoutVars>
          <dgm:chMax val="1"/>
          <dgm:dir/>
          <dgm:resizeHandles val="exact"/>
        </dgm:presLayoutVars>
      </dgm:prSet>
      <dgm:spPr/>
    </dgm:pt>
    <dgm:pt modelId="{5ECC0453-EEAD-49E1-82B7-D35057748BD0}" type="pres">
      <dgm:prSet presAssocID="{35E4DF5B-5787-4C0C-AA7F-F273F22666C3}" presName="diamond" presStyleLbl="bgShp" presStyleIdx="0" presStyleCnt="1"/>
      <dgm:spPr/>
    </dgm:pt>
    <dgm:pt modelId="{FA4F502A-A881-49B5-A221-AE167AC6A9DE}" type="pres">
      <dgm:prSet presAssocID="{35E4DF5B-5787-4C0C-AA7F-F273F22666C3}" presName="quad1" presStyleLbl="node1" presStyleIdx="0" presStyleCnt="4">
        <dgm:presLayoutVars>
          <dgm:chMax val="0"/>
          <dgm:chPref val="0"/>
          <dgm:bulletEnabled val="1"/>
        </dgm:presLayoutVars>
      </dgm:prSet>
      <dgm:spPr/>
    </dgm:pt>
    <dgm:pt modelId="{2120083F-BDCD-4F86-A8B0-C6C39821B594}" type="pres">
      <dgm:prSet presAssocID="{35E4DF5B-5787-4C0C-AA7F-F273F22666C3}" presName="quad2" presStyleLbl="node1" presStyleIdx="1" presStyleCnt="4">
        <dgm:presLayoutVars>
          <dgm:chMax val="0"/>
          <dgm:chPref val="0"/>
          <dgm:bulletEnabled val="1"/>
        </dgm:presLayoutVars>
      </dgm:prSet>
      <dgm:spPr/>
    </dgm:pt>
    <dgm:pt modelId="{A2C54F5F-CA39-4696-9D15-3EE4A3CEAC83}" type="pres">
      <dgm:prSet presAssocID="{35E4DF5B-5787-4C0C-AA7F-F273F22666C3}" presName="quad3" presStyleLbl="node1" presStyleIdx="2" presStyleCnt="4">
        <dgm:presLayoutVars>
          <dgm:chMax val="0"/>
          <dgm:chPref val="0"/>
          <dgm:bulletEnabled val="1"/>
        </dgm:presLayoutVars>
      </dgm:prSet>
      <dgm:spPr/>
    </dgm:pt>
    <dgm:pt modelId="{DB1FE429-14CD-4AB7-BEBA-B225605C6512}" type="pres">
      <dgm:prSet presAssocID="{35E4DF5B-5787-4C0C-AA7F-F273F22666C3}" presName="quad4" presStyleLbl="node1" presStyleIdx="3" presStyleCnt="4">
        <dgm:presLayoutVars>
          <dgm:chMax val="0"/>
          <dgm:chPref val="0"/>
          <dgm:bulletEnabled val="1"/>
        </dgm:presLayoutVars>
      </dgm:prSet>
      <dgm:spPr/>
    </dgm:pt>
  </dgm:ptLst>
  <dgm:cxnLst>
    <dgm:cxn modelId="{B5571F0D-F799-4B8D-9F1D-456AB875B2C1}" type="presOf" srcId="{14103F20-9E82-46D0-A3B0-D4A19794840E}" destId="{2120083F-BDCD-4F86-A8B0-C6C39821B594}" srcOrd="0" destOrd="0" presId="urn:microsoft.com/office/officeart/2005/8/layout/matrix3"/>
    <dgm:cxn modelId="{9FA16937-85D1-40A6-AB00-D2E300396D06}" srcId="{35E4DF5B-5787-4C0C-AA7F-F273F22666C3}" destId="{14103F20-9E82-46D0-A3B0-D4A19794840E}" srcOrd="1" destOrd="0" parTransId="{EB132EA7-828C-4614-8A4A-D85D304D80A5}" sibTransId="{BEF87A37-94F3-41E6-BBF3-A7534B715509}"/>
    <dgm:cxn modelId="{86979138-D9B1-4A4B-AAFF-7AAD96BBF0E9}" srcId="{35E4DF5B-5787-4C0C-AA7F-F273F22666C3}" destId="{378AAF34-3C66-4A58-B3B1-8B04DD9792B9}" srcOrd="3" destOrd="0" parTransId="{02FD49DE-C2D9-493C-B2C4-6F1AC5E9E3AD}" sibTransId="{167162D9-E479-4D6B-BB8E-015D1735DC10}"/>
    <dgm:cxn modelId="{3A84C642-A074-4C52-BEBE-323EB407C956}" srcId="{35E4DF5B-5787-4C0C-AA7F-F273F22666C3}" destId="{C8190205-87D5-4DEE-BC5F-401640B01C85}" srcOrd="2" destOrd="0" parTransId="{31C5AD18-05A6-4751-9F49-8227FA373846}" sibTransId="{ACBC1143-7DDF-4AFC-9029-E487540ACFF1}"/>
    <dgm:cxn modelId="{D2897D63-92F5-46C9-BE92-9034DE36E476}" type="presOf" srcId="{C8190205-87D5-4DEE-BC5F-401640B01C85}" destId="{A2C54F5F-CA39-4696-9D15-3EE4A3CEAC83}" srcOrd="0" destOrd="0" presId="urn:microsoft.com/office/officeart/2005/8/layout/matrix3"/>
    <dgm:cxn modelId="{DCFCDD76-B327-4AD2-A7E7-DACFECC64F62}" srcId="{35E4DF5B-5787-4C0C-AA7F-F273F22666C3}" destId="{ED997E69-7220-447C-8371-643588F3B6CA}" srcOrd="0" destOrd="0" parTransId="{099F1EC1-6A98-4FC7-84D0-3A610FD20B03}" sibTransId="{31DD28C6-B907-4569-A379-54A18EF8777C}"/>
    <dgm:cxn modelId="{F25D2E9D-C5F3-48CB-B00D-03E5C6ABCF12}" type="presOf" srcId="{35E4DF5B-5787-4C0C-AA7F-F273F22666C3}" destId="{64B12EF5-4C91-48B8-B126-FD0B1BE06051}" srcOrd="0" destOrd="0" presId="urn:microsoft.com/office/officeart/2005/8/layout/matrix3"/>
    <dgm:cxn modelId="{5D93B5A4-B768-45A9-9C73-246A456D7B4A}" type="presOf" srcId="{378AAF34-3C66-4A58-B3B1-8B04DD9792B9}" destId="{DB1FE429-14CD-4AB7-BEBA-B225605C6512}" srcOrd="0" destOrd="0" presId="urn:microsoft.com/office/officeart/2005/8/layout/matrix3"/>
    <dgm:cxn modelId="{C120A7D8-ACA6-4E3C-99C3-232D660139E3}" type="presOf" srcId="{ED997E69-7220-447C-8371-643588F3B6CA}" destId="{FA4F502A-A881-49B5-A221-AE167AC6A9DE}" srcOrd="0" destOrd="0" presId="urn:microsoft.com/office/officeart/2005/8/layout/matrix3"/>
    <dgm:cxn modelId="{AAC9E498-298A-452B-B7B4-C91D9DD4E69C}" type="presParOf" srcId="{64B12EF5-4C91-48B8-B126-FD0B1BE06051}" destId="{5ECC0453-EEAD-49E1-82B7-D35057748BD0}" srcOrd="0" destOrd="0" presId="urn:microsoft.com/office/officeart/2005/8/layout/matrix3"/>
    <dgm:cxn modelId="{B7093C35-125F-4DC4-8E08-6BB24099DBE9}" type="presParOf" srcId="{64B12EF5-4C91-48B8-B126-FD0B1BE06051}" destId="{FA4F502A-A881-49B5-A221-AE167AC6A9DE}" srcOrd="1" destOrd="0" presId="urn:microsoft.com/office/officeart/2005/8/layout/matrix3"/>
    <dgm:cxn modelId="{64C2056E-3AEC-4A5C-82F6-08EAD062F4EE}" type="presParOf" srcId="{64B12EF5-4C91-48B8-B126-FD0B1BE06051}" destId="{2120083F-BDCD-4F86-A8B0-C6C39821B594}" srcOrd="2" destOrd="0" presId="urn:microsoft.com/office/officeart/2005/8/layout/matrix3"/>
    <dgm:cxn modelId="{09ADFE8F-3740-4A60-A671-04C39EE2B3D8}" type="presParOf" srcId="{64B12EF5-4C91-48B8-B126-FD0B1BE06051}" destId="{A2C54F5F-CA39-4696-9D15-3EE4A3CEAC83}" srcOrd="3" destOrd="0" presId="urn:microsoft.com/office/officeart/2005/8/layout/matrix3"/>
    <dgm:cxn modelId="{59E5C2DE-FDAC-44C2-A5C0-48B4729988C9}" type="presParOf" srcId="{64B12EF5-4C91-48B8-B126-FD0B1BE06051}" destId="{DB1FE429-14CD-4AB7-BEBA-B225605C6512}" srcOrd="4" destOrd="0" presId="urn:microsoft.com/office/officeart/2005/8/layout/matrix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49E285A8-F74A-4E4D-A74C-9F87B301F075}" type="doc">
      <dgm:prSet loTypeId="urn:microsoft.com/office/officeart/2005/8/layout/chevronAccent+Icon" loCatId="process" qsTypeId="urn:microsoft.com/office/officeart/2005/8/quickstyle/simple1" qsCatId="simple" csTypeId="urn:microsoft.com/office/officeart/2005/8/colors/colorful3" csCatId="colorful" phldr="1"/>
      <dgm:spPr/>
      <dgm:t>
        <a:bodyPr/>
        <a:lstStyle/>
        <a:p>
          <a:endParaRPr lang="en-GB"/>
        </a:p>
      </dgm:t>
    </dgm:pt>
    <dgm:pt modelId="{912DE272-0350-4874-BC83-C7C912714C17}">
      <dgm:prSet/>
      <dgm:spPr/>
      <dgm:t>
        <a:bodyPr/>
        <a:lstStyle/>
        <a:p>
          <a:r>
            <a:rPr lang="en-US"/>
            <a:t>It might be said that surveys are too easy to conduct. </a:t>
          </a:r>
          <a:endParaRPr lang="en-GB"/>
        </a:p>
      </dgm:t>
    </dgm:pt>
    <dgm:pt modelId="{840F5FB7-CAC7-4535-A941-D83FB473F7B5}" type="parTrans" cxnId="{49121FAA-ECD3-421B-B4A9-FABD9219838A}">
      <dgm:prSet/>
      <dgm:spPr/>
      <dgm:t>
        <a:bodyPr/>
        <a:lstStyle/>
        <a:p>
          <a:endParaRPr lang="en-GB"/>
        </a:p>
      </dgm:t>
    </dgm:pt>
    <dgm:pt modelId="{D0CAEB26-76A0-4777-A708-BC713B43B039}" type="sibTrans" cxnId="{49121FAA-ECD3-421B-B4A9-FABD9219838A}">
      <dgm:prSet/>
      <dgm:spPr/>
      <dgm:t>
        <a:bodyPr/>
        <a:lstStyle/>
        <a:p>
          <a:endParaRPr lang="en-GB"/>
        </a:p>
      </dgm:t>
    </dgm:pt>
    <dgm:pt modelId="{7DC1E551-0A4F-4825-AE45-67615D5FA153}">
      <dgm:prSet/>
      <dgm:spPr/>
      <dgm:t>
        <a:bodyPr/>
        <a:lstStyle/>
        <a:p>
          <a:r>
            <a:rPr lang="en-US" dirty="0"/>
            <a:t>Individuals often decide that a survey will help to solve some important problem because it seems so easy to write up some questions and distribute them.</a:t>
          </a:r>
          <a:endParaRPr lang="en-GB" dirty="0"/>
        </a:p>
      </dgm:t>
    </dgm:pt>
    <dgm:pt modelId="{8E5562C9-3EB1-412E-9B87-625257EEF8C3}" type="parTrans" cxnId="{6CF3B392-FCAB-481A-9AB4-3C942CF5B2B2}">
      <dgm:prSet/>
      <dgm:spPr/>
      <dgm:t>
        <a:bodyPr/>
        <a:lstStyle/>
        <a:p>
          <a:endParaRPr lang="en-GB"/>
        </a:p>
      </dgm:t>
    </dgm:pt>
    <dgm:pt modelId="{902DFCC8-2F36-481F-B7DC-A55C2A392BA9}" type="sibTrans" cxnId="{6CF3B392-FCAB-481A-9AB4-3C942CF5B2B2}">
      <dgm:prSet/>
      <dgm:spPr/>
      <dgm:t>
        <a:bodyPr/>
        <a:lstStyle/>
        <a:p>
          <a:endParaRPr lang="en-GB"/>
        </a:p>
      </dgm:t>
    </dgm:pt>
    <dgm:pt modelId="{3A0FFC7B-8B8C-4538-8E4A-AA1771E05A1E}">
      <dgm:prSet/>
      <dgm:spPr/>
      <dgm:t>
        <a:bodyPr/>
        <a:lstStyle/>
        <a:p>
          <a:r>
            <a:rPr lang="en-US"/>
            <a:t>But without careful attention to sampling, measurement, and overall survey design, the effort is likely to be a failure.</a:t>
          </a:r>
          <a:endParaRPr lang="en-GB"/>
        </a:p>
      </dgm:t>
    </dgm:pt>
    <dgm:pt modelId="{F83F5234-F85D-45F2-9938-8D3164A22456}" type="parTrans" cxnId="{8C2F51F5-A8D0-4BC1-AD2D-F34B00ADD15F}">
      <dgm:prSet/>
      <dgm:spPr/>
      <dgm:t>
        <a:bodyPr/>
        <a:lstStyle/>
        <a:p>
          <a:endParaRPr lang="en-GB"/>
        </a:p>
      </dgm:t>
    </dgm:pt>
    <dgm:pt modelId="{94B9CC02-406D-484A-AD18-42D9FA72335B}" type="sibTrans" cxnId="{8C2F51F5-A8D0-4BC1-AD2D-F34B00ADD15F}">
      <dgm:prSet/>
      <dgm:spPr/>
      <dgm:t>
        <a:bodyPr/>
        <a:lstStyle/>
        <a:p>
          <a:endParaRPr lang="en-GB"/>
        </a:p>
      </dgm:t>
    </dgm:pt>
    <dgm:pt modelId="{9B5AB4B2-6C89-477C-9F7E-50DAB828BA2F}" type="pres">
      <dgm:prSet presAssocID="{49E285A8-F74A-4E4D-A74C-9F87B301F075}" presName="Name0" presStyleCnt="0">
        <dgm:presLayoutVars>
          <dgm:dir/>
          <dgm:resizeHandles val="exact"/>
        </dgm:presLayoutVars>
      </dgm:prSet>
      <dgm:spPr/>
    </dgm:pt>
    <dgm:pt modelId="{DB977ABC-7767-40B6-8430-EFE2E1DF5A92}" type="pres">
      <dgm:prSet presAssocID="{912DE272-0350-4874-BC83-C7C912714C17}" presName="composite" presStyleCnt="0"/>
      <dgm:spPr/>
    </dgm:pt>
    <dgm:pt modelId="{6AC2252B-5C98-47DA-A5EA-80FBD9B9CEAB}" type="pres">
      <dgm:prSet presAssocID="{912DE272-0350-4874-BC83-C7C912714C17}" presName="bgChev" presStyleLbl="node1" presStyleIdx="0" presStyleCnt="3"/>
      <dgm:spPr/>
    </dgm:pt>
    <dgm:pt modelId="{999A6B02-C990-4E8B-BBF5-D9A932B80A08}" type="pres">
      <dgm:prSet presAssocID="{912DE272-0350-4874-BC83-C7C912714C17}" presName="txNode" presStyleLbl="fgAcc1" presStyleIdx="0" presStyleCnt="3">
        <dgm:presLayoutVars>
          <dgm:bulletEnabled val="1"/>
        </dgm:presLayoutVars>
      </dgm:prSet>
      <dgm:spPr/>
    </dgm:pt>
    <dgm:pt modelId="{C829882D-91AD-4A68-8D5F-27F971E11FE7}" type="pres">
      <dgm:prSet presAssocID="{D0CAEB26-76A0-4777-A708-BC713B43B039}" presName="compositeSpace" presStyleCnt="0"/>
      <dgm:spPr/>
    </dgm:pt>
    <dgm:pt modelId="{A54A78F3-F45A-4FC1-8C4B-DB1BAA4685F4}" type="pres">
      <dgm:prSet presAssocID="{7DC1E551-0A4F-4825-AE45-67615D5FA153}" presName="composite" presStyleCnt="0"/>
      <dgm:spPr/>
    </dgm:pt>
    <dgm:pt modelId="{D60276E0-9A92-466A-8871-4F9D47FDF896}" type="pres">
      <dgm:prSet presAssocID="{7DC1E551-0A4F-4825-AE45-67615D5FA153}" presName="bgChev" presStyleLbl="node1" presStyleIdx="1" presStyleCnt="3"/>
      <dgm:spPr/>
    </dgm:pt>
    <dgm:pt modelId="{6634DEE3-B211-4F7D-A0B1-C9D3D345E50E}" type="pres">
      <dgm:prSet presAssocID="{7DC1E551-0A4F-4825-AE45-67615D5FA153}" presName="txNode" presStyleLbl="fgAcc1" presStyleIdx="1" presStyleCnt="3" custScaleY="121490">
        <dgm:presLayoutVars>
          <dgm:bulletEnabled val="1"/>
        </dgm:presLayoutVars>
      </dgm:prSet>
      <dgm:spPr/>
    </dgm:pt>
    <dgm:pt modelId="{3B60DA16-2F61-4EF2-9F4E-7B16F9E62AD7}" type="pres">
      <dgm:prSet presAssocID="{902DFCC8-2F36-481F-B7DC-A55C2A392BA9}" presName="compositeSpace" presStyleCnt="0"/>
      <dgm:spPr/>
    </dgm:pt>
    <dgm:pt modelId="{ECAB1CA0-5623-4704-9DAB-949A54D63497}" type="pres">
      <dgm:prSet presAssocID="{3A0FFC7B-8B8C-4538-8E4A-AA1771E05A1E}" presName="composite" presStyleCnt="0"/>
      <dgm:spPr/>
    </dgm:pt>
    <dgm:pt modelId="{DA4B9785-A14E-4C86-A596-6B53D2642706}" type="pres">
      <dgm:prSet presAssocID="{3A0FFC7B-8B8C-4538-8E4A-AA1771E05A1E}" presName="bgChev" presStyleLbl="node1" presStyleIdx="2" presStyleCnt="3"/>
      <dgm:spPr/>
    </dgm:pt>
    <dgm:pt modelId="{3234711F-6EFB-4292-8A2F-21C0BBAC184F}" type="pres">
      <dgm:prSet presAssocID="{3A0FFC7B-8B8C-4538-8E4A-AA1771E05A1E}" presName="txNode" presStyleLbl="fgAcc1" presStyleIdx="2" presStyleCnt="3">
        <dgm:presLayoutVars>
          <dgm:bulletEnabled val="1"/>
        </dgm:presLayoutVars>
      </dgm:prSet>
      <dgm:spPr/>
    </dgm:pt>
  </dgm:ptLst>
  <dgm:cxnLst>
    <dgm:cxn modelId="{5C385B6C-94E0-4E43-A0CD-FA013A1023A9}" type="presOf" srcId="{7DC1E551-0A4F-4825-AE45-67615D5FA153}" destId="{6634DEE3-B211-4F7D-A0B1-C9D3D345E50E}" srcOrd="0" destOrd="0" presId="urn:microsoft.com/office/officeart/2005/8/layout/chevronAccent+Icon"/>
    <dgm:cxn modelId="{6CF3B392-FCAB-481A-9AB4-3C942CF5B2B2}" srcId="{49E285A8-F74A-4E4D-A74C-9F87B301F075}" destId="{7DC1E551-0A4F-4825-AE45-67615D5FA153}" srcOrd="1" destOrd="0" parTransId="{8E5562C9-3EB1-412E-9B87-625257EEF8C3}" sibTransId="{902DFCC8-2F36-481F-B7DC-A55C2A392BA9}"/>
    <dgm:cxn modelId="{49121FAA-ECD3-421B-B4A9-FABD9219838A}" srcId="{49E285A8-F74A-4E4D-A74C-9F87B301F075}" destId="{912DE272-0350-4874-BC83-C7C912714C17}" srcOrd="0" destOrd="0" parTransId="{840F5FB7-CAC7-4535-A941-D83FB473F7B5}" sibTransId="{D0CAEB26-76A0-4777-A708-BC713B43B039}"/>
    <dgm:cxn modelId="{4EFA9FC9-3D4E-44AF-A641-BAE057A6E8C7}" type="presOf" srcId="{912DE272-0350-4874-BC83-C7C912714C17}" destId="{999A6B02-C990-4E8B-BBF5-D9A932B80A08}" srcOrd="0" destOrd="0" presId="urn:microsoft.com/office/officeart/2005/8/layout/chevronAccent+Icon"/>
    <dgm:cxn modelId="{091C2DD1-700A-45F6-93B6-2009A9D855C9}" type="presOf" srcId="{3A0FFC7B-8B8C-4538-8E4A-AA1771E05A1E}" destId="{3234711F-6EFB-4292-8A2F-21C0BBAC184F}" srcOrd="0" destOrd="0" presId="urn:microsoft.com/office/officeart/2005/8/layout/chevronAccent+Icon"/>
    <dgm:cxn modelId="{8C2F51F5-A8D0-4BC1-AD2D-F34B00ADD15F}" srcId="{49E285A8-F74A-4E4D-A74C-9F87B301F075}" destId="{3A0FFC7B-8B8C-4538-8E4A-AA1771E05A1E}" srcOrd="2" destOrd="0" parTransId="{F83F5234-F85D-45F2-9938-8D3164A22456}" sibTransId="{94B9CC02-406D-484A-AD18-42D9FA72335B}"/>
    <dgm:cxn modelId="{1F4C2EFB-74E1-4547-B115-34B4AD82A6CD}" type="presOf" srcId="{49E285A8-F74A-4E4D-A74C-9F87B301F075}" destId="{9B5AB4B2-6C89-477C-9F7E-50DAB828BA2F}" srcOrd="0" destOrd="0" presId="urn:microsoft.com/office/officeart/2005/8/layout/chevronAccent+Icon"/>
    <dgm:cxn modelId="{C8B80592-B20D-48EF-8255-69C24527A0E6}" type="presParOf" srcId="{9B5AB4B2-6C89-477C-9F7E-50DAB828BA2F}" destId="{DB977ABC-7767-40B6-8430-EFE2E1DF5A92}" srcOrd="0" destOrd="0" presId="urn:microsoft.com/office/officeart/2005/8/layout/chevronAccent+Icon"/>
    <dgm:cxn modelId="{8E3082F8-BE5E-4F63-BF69-3C69A764C700}" type="presParOf" srcId="{DB977ABC-7767-40B6-8430-EFE2E1DF5A92}" destId="{6AC2252B-5C98-47DA-A5EA-80FBD9B9CEAB}" srcOrd="0" destOrd="0" presId="urn:microsoft.com/office/officeart/2005/8/layout/chevronAccent+Icon"/>
    <dgm:cxn modelId="{33143B1A-A27C-4275-8A56-3DF7A51F0A13}" type="presParOf" srcId="{DB977ABC-7767-40B6-8430-EFE2E1DF5A92}" destId="{999A6B02-C990-4E8B-BBF5-D9A932B80A08}" srcOrd="1" destOrd="0" presId="urn:microsoft.com/office/officeart/2005/8/layout/chevronAccent+Icon"/>
    <dgm:cxn modelId="{19CDE009-D1C5-4214-A2B7-7E90736E11A8}" type="presParOf" srcId="{9B5AB4B2-6C89-477C-9F7E-50DAB828BA2F}" destId="{C829882D-91AD-4A68-8D5F-27F971E11FE7}" srcOrd="1" destOrd="0" presId="urn:microsoft.com/office/officeart/2005/8/layout/chevronAccent+Icon"/>
    <dgm:cxn modelId="{33351573-574F-449D-9694-84F5FB05079F}" type="presParOf" srcId="{9B5AB4B2-6C89-477C-9F7E-50DAB828BA2F}" destId="{A54A78F3-F45A-4FC1-8C4B-DB1BAA4685F4}" srcOrd="2" destOrd="0" presId="urn:microsoft.com/office/officeart/2005/8/layout/chevronAccent+Icon"/>
    <dgm:cxn modelId="{B0F59EB0-0C98-4809-B56F-A3605596C38D}" type="presParOf" srcId="{A54A78F3-F45A-4FC1-8C4B-DB1BAA4685F4}" destId="{D60276E0-9A92-466A-8871-4F9D47FDF896}" srcOrd="0" destOrd="0" presId="urn:microsoft.com/office/officeart/2005/8/layout/chevronAccent+Icon"/>
    <dgm:cxn modelId="{292EDE2E-AF70-4BF6-BFA9-7475D04B2EDA}" type="presParOf" srcId="{A54A78F3-F45A-4FC1-8C4B-DB1BAA4685F4}" destId="{6634DEE3-B211-4F7D-A0B1-C9D3D345E50E}" srcOrd="1" destOrd="0" presId="urn:microsoft.com/office/officeart/2005/8/layout/chevronAccent+Icon"/>
    <dgm:cxn modelId="{01407B70-EF76-4A0C-9CBB-58983B266D1C}" type="presParOf" srcId="{9B5AB4B2-6C89-477C-9F7E-50DAB828BA2F}" destId="{3B60DA16-2F61-4EF2-9F4E-7B16F9E62AD7}" srcOrd="3" destOrd="0" presId="urn:microsoft.com/office/officeart/2005/8/layout/chevronAccent+Icon"/>
    <dgm:cxn modelId="{A205BB8E-CD97-4162-946D-75D4974AAEA6}" type="presParOf" srcId="{9B5AB4B2-6C89-477C-9F7E-50DAB828BA2F}" destId="{ECAB1CA0-5623-4704-9DAB-949A54D63497}" srcOrd="4" destOrd="0" presId="urn:microsoft.com/office/officeart/2005/8/layout/chevronAccent+Icon"/>
    <dgm:cxn modelId="{1FEA6E7C-13FF-4CFF-94DB-7142DDEBA584}" type="presParOf" srcId="{ECAB1CA0-5623-4704-9DAB-949A54D63497}" destId="{DA4B9785-A14E-4C86-A596-6B53D2642706}" srcOrd="0" destOrd="0" presId="urn:microsoft.com/office/officeart/2005/8/layout/chevronAccent+Icon"/>
    <dgm:cxn modelId="{5D09632C-44A8-4C3D-ABF7-B04A1BE818CC}" type="presParOf" srcId="{ECAB1CA0-5623-4704-9DAB-949A54D63497}" destId="{3234711F-6EFB-4292-8A2F-21C0BBAC184F}" srcOrd="1" destOrd="0" presId="urn:microsoft.com/office/officeart/2005/8/layout/chevronAccent+Icon"/>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77BA4015-8A59-43C9-8C6E-6B7057D5326F}" type="doc">
      <dgm:prSet loTypeId="urn:microsoft.com/office/officeart/2005/8/layout/vList2" loCatId="list" qsTypeId="urn:microsoft.com/office/officeart/2005/8/quickstyle/simple1" qsCatId="simple" csTypeId="urn:microsoft.com/office/officeart/2005/8/colors/accent0_3" csCatId="mainScheme" phldr="1"/>
      <dgm:spPr/>
      <dgm:t>
        <a:bodyPr/>
        <a:lstStyle/>
        <a:p>
          <a:endParaRPr lang="en-GB"/>
        </a:p>
      </dgm:t>
    </dgm:pt>
    <dgm:pt modelId="{94FD1C65-D7EA-47D9-8EA3-8B33D1999535}">
      <dgm:prSet custT="1"/>
      <dgm:spPr/>
      <dgm:t>
        <a:bodyPr/>
        <a:lstStyle/>
        <a:p>
          <a:pPr algn="ctr"/>
          <a:r>
            <a:rPr lang="en-US" sz="1600" dirty="0"/>
            <a:t>For a survey to succeed, it must minimize four types of error (Groves 1989:vi, 10–12):</a:t>
          </a:r>
          <a:endParaRPr lang="en-GB" sz="1600" dirty="0"/>
        </a:p>
      </dgm:t>
    </dgm:pt>
    <dgm:pt modelId="{6480A71C-5BE4-4CB7-81F5-3BB15B06EC44}" type="parTrans" cxnId="{2EEF4418-8B6D-4340-8BEC-ADCD15E73888}">
      <dgm:prSet/>
      <dgm:spPr/>
      <dgm:t>
        <a:bodyPr/>
        <a:lstStyle/>
        <a:p>
          <a:pPr algn="ctr"/>
          <a:endParaRPr lang="en-GB" sz="1600"/>
        </a:p>
      </dgm:t>
    </dgm:pt>
    <dgm:pt modelId="{2347ABA8-F4EA-4630-B6B2-B74BB4173C9A}" type="sibTrans" cxnId="{2EEF4418-8B6D-4340-8BEC-ADCD15E73888}">
      <dgm:prSet/>
      <dgm:spPr/>
      <dgm:t>
        <a:bodyPr/>
        <a:lstStyle/>
        <a:p>
          <a:pPr algn="ctr"/>
          <a:endParaRPr lang="en-GB" sz="1600"/>
        </a:p>
      </dgm:t>
    </dgm:pt>
    <dgm:pt modelId="{B0EE2C44-0772-434A-BF6F-27AD38281F87}" type="pres">
      <dgm:prSet presAssocID="{77BA4015-8A59-43C9-8C6E-6B7057D5326F}" presName="linear" presStyleCnt="0">
        <dgm:presLayoutVars>
          <dgm:animLvl val="lvl"/>
          <dgm:resizeHandles val="exact"/>
        </dgm:presLayoutVars>
      </dgm:prSet>
      <dgm:spPr/>
    </dgm:pt>
    <dgm:pt modelId="{C1A236C5-1A9D-48B4-B5C6-88A767781055}" type="pres">
      <dgm:prSet presAssocID="{94FD1C65-D7EA-47D9-8EA3-8B33D1999535}" presName="parentText" presStyleLbl="node1" presStyleIdx="0" presStyleCnt="1" custScaleY="286916" custLinFactY="100000" custLinFactNeighborX="-45572" custLinFactNeighborY="100675">
        <dgm:presLayoutVars>
          <dgm:chMax val="0"/>
          <dgm:bulletEnabled val="1"/>
        </dgm:presLayoutVars>
      </dgm:prSet>
      <dgm:spPr/>
    </dgm:pt>
  </dgm:ptLst>
  <dgm:cxnLst>
    <dgm:cxn modelId="{2EEF4418-8B6D-4340-8BEC-ADCD15E73888}" srcId="{77BA4015-8A59-43C9-8C6E-6B7057D5326F}" destId="{94FD1C65-D7EA-47D9-8EA3-8B33D1999535}" srcOrd="0" destOrd="0" parTransId="{6480A71C-5BE4-4CB7-81F5-3BB15B06EC44}" sibTransId="{2347ABA8-F4EA-4630-B6B2-B74BB4173C9A}"/>
    <dgm:cxn modelId="{CE861C47-F369-4A07-9A19-A44C6D392BA6}" type="presOf" srcId="{94FD1C65-D7EA-47D9-8EA3-8B33D1999535}" destId="{C1A236C5-1A9D-48B4-B5C6-88A767781055}" srcOrd="0" destOrd="0" presId="urn:microsoft.com/office/officeart/2005/8/layout/vList2"/>
    <dgm:cxn modelId="{D0EDE081-F738-43B7-92DF-7AF37BCDEC32}" type="presOf" srcId="{77BA4015-8A59-43C9-8C6E-6B7057D5326F}" destId="{B0EE2C44-0772-434A-BF6F-27AD38281F87}" srcOrd="0" destOrd="0" presId="urn:microsoft.com/office/officeart/2005/8/layout/vList2"/>
    <dgm:cxn modelId="{F16B547D-D371-4E37-92AF-347C3808FEF3}" type="presParOf" srcId="{B0EE2C44-0772-434A-BF6F-27AD38281F87}" destId="{C1A236C5-1A9D-48B4-B5C6-88A767781055}" srcOrd="0"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FCC970A3-042B-4F74-8716-2FB0BFBA054A}" type="doc">
      <dgm:prSet loTypeId="urn:microsoft.com/office/officeart/2005/8/layout/vList5" loCatId="list" qsTypeId="urn:microsoft.com/office/officeart/2005/8/quickstyle/simple1" qsCatId="simple" csTypeId="urn:microsoft.com/office/officeart/2005/8/colors/colorful2" csCatId="colorful"/>
      <dgm:spPr/>
      <dgm:t>
        <a:bodyPr/>
        <a:lstStyle/>
        <a:p>
          <a:endParaRPr lang="en-GB"/>
        </a:p>
      </dgm:t>
    </dgm:pt>
    <dgm:pt modelId="{3B57ABDE-D854-424A-8B25-575CEA6388FD}">
      <dgm:prSet/>
      <dgm:spPr/>
      <dgm:t>
        <a:bodyPr/>
        <a:lstStyle/>
        <a:p>
          <a:r>
            <a:rPr lang="en-GB"/>
            <a:t>Logical Validity  (subjective)</a:t>
          </a:r>
        </a:p>
      </dgm:t>
    </dgm:pt>
    <dgm:pt modelId="{9147355A-A99F-4FEC-B219-0CE6BDC0E243}" type="parTrans" cxnId="{D17412EF-6A1F-4C87-BDF5-FD6DC71E14C4}">
      <dgm:prSet/>
      <dgm:spPr/>
      <dgm:t>
        <a:bodyPr/>
        <a:lstStyle/>
        <a:p>
          <a:endParaRPr lang="en-GB"/>
        </a:p>
      </dgm:t>
    </dgm:pt>
    <dgm:pt modelId="{60B54139-7A24-41C9-95AF-4E7EC29FA079}" type="sibTrans" cxnId="{D17412EF-6A1F-4C87-BDF5-FD6DC71E14C4}">
      <dgm:prSet/>
      <dgm:spPr/>
      <dgm:t>
        <a:bodyPr/>
        <a:lstStyle/>
        <a:p>
          <a:endParaRPr lang="en-GB"/>
        </a:p>
      </dgm:t>
    </dgm:pt>
    <dgm:pt modelId="{DDA44357-6BEC-4BCE-9DFC-302593337E68}">
      <dgm:prSet/>
      <dgm:spPr/>
      <dgm:t>
        <a:bodyPr/>
        <a:lstStyle/>
        <a:p>
          <a:r>
            <a:rPr lang="en-GB"/>
            <a:t>Face validity</a:t>
          </a:r>
        </a:p>
      </dgm:t>
    </dgm:pt>
    <dgm:pt modelId="{C511E437-02B7-416C-9700-27C86F72F8DB}" type="parTrans" cxnId="{51FB28CE-A282-44AA-88BA-09AC3721A100}">
      <dgm:prSet/>
      <dgm:spPr/>
      <dgm:t>
        <a:bodyPr/>
        <a:lstStyle/>
        <a:p>
          <a:endParaRPr lang="en-GB"/>
        </a:p>
      </dgm:t>
    </dgm:pt>
    <dgm:pt modelId="{A8624610-76FD-49D1-AC57-CB37015FBF03}" type="sibTrans" cxnId="{51FB28CE-A282-44AA-88BA-09AC3721A100}">
      <dgm:prSet/>
      <dgm:spPr/>
      <dgm:t>
        <a:bodyPr/>
        <a:lstStyle/>
        <a:p>
          <a:endParaRPr lang="en-GB"/>
        </a:p>
      </dgm:t>
    </dgm:pt>
    <dgm:pt modelId="{EC6AFFBA-5E3D-4A5A-A23D-33617F423229}">
      <dgm:prSet/>
      <dgm:spPr/>
      <dgm:t>
        <a:bodyPr/>
        <a:lstStyle/>
        <a:p>
          <a:r>
            <a:rPr lang="en-GB"/>
            <a:t>Content validity</a:t>
          </a:r>
        </a:p>
      </dgm:t>
    </dgm:pt>
    <dgm:pt modelId="{FC42D780-C831-46F1-BD4A-E5645FA81189}" type="parTrans" cxnId="{D369DAC8-5F4C-4C5F-94C5-9BA22B61433E}">
      <dgm:prSet/>
      <dgm:spPr/>
      <dgm:t>
        <a:bodyPr/>
        <a:lstStyle/>
        <a:p>
          <a:endParaRPr lang="en-GB"/>
        </a:p>
      </dgm:t>
    </dgm:pt>
    <dgm:pt modelId="{EC89F4B8-7642-4125-8145-6E7A0BD5259E}" type="sibTrans" cxnId="{D369DAC8-5F4C-4C5F-94C5-9BA22B61433E}">
      <dgm:prSet/>
      <dgm:spPr/>
      <dgm:t>
        <a:bodyPr/>
        <a:lstStyle/>
        <a:p>
          <a:endParaRPr lang="en-GB"/>
        </a:p>
      </dgm:t>
    </dgm:pt>
    <dgm:pt modelId="{12F4E6AC-A3E4-424C-A802-AE3638932162}">
      <dgm:prSet/>
      <dgm:spPr/>
      <dgm:t>
        <a:bodyPr/>
        <a:lstStyle/>
        <a:p>
          <a:r>
            <a:rPr lang="en-GB"/>
            <a:t>A logically valid test simply appears to measure the right variable in its entirety.</a:t>
          </a:r>
        </a:p>
      </dgm:t>
    </dgm:pt>
    <dgm:pt modelId="{2F8EFC47-DC5D-4D78-8DD3-14CCD706CA87}" type="parTrans" cxnId="{E8390D5C-FB96-4350-8BF1-A4455580D22F}">
      <dgm:prSet/>
      <dgm:spPr/>
      <dgm:t>
        <a:bodyPr/>
        <a:lstStyle/>
        <a:p>
          <a:endParaRPr lang="en-GB"/>
        </a:p>
      </dgm:t>
    </dgm:pt>
    <dgm:pt modelId="{2AEFD8C2-37DE-4606-82BC-A20B6E2E19B3}" type="sibTrans" cxnId="{E8390D5C-FB96-4350-8BF1-A4455580D22F}">
      <dgm:prSet/>
      <dgm:spPr/>
      <dgm:t>
        <a:bodyPr/>
        <a:lstStyle/>
        <a:p>
          <a:endParaRPr lang="en-GB"/>
        </a:p>
      </dgm:t>
    </dgm:pt>
    <dgm:pt modelId="{065F73D4-8261-4D10-BD0E-32C94470A93F}" type="pres">
      <dgm:prSet presAssocID="{FCC970A3-042B-4F74-8716-2FB0BFBA054A}" presName="Name0" presStyleCnt="0">
        <dgm:presLayoutVars>
          <dgm:dir/>
          <dgm:animLvl val="lvl"/>
          <dgm:resizeHandles val="exact"/>
        </dgm:presLayoutVars>
      </dgm:prSet>
      <dgm:spPr/>
    </dgm:pt>
    <dgm:pt modelId="{777C2A88-E89E-49CB-BEC8-B4406B393D39}" type="pres">
      <dgm:prSet presAssocID="{3B57ABDE-D854-424A-8B25-575CEA6388FD}" presName="linNode" presStyleCnt="0"/>
      <dgm:spPr/>
    </dgm:pt>
    <dgm:pt modelId="{E49AF02C-8DE8-47BE-9BCD-17BB592838BB}" type="pres">
      <dgm:prSet presAssocID="{3B57ABDE-D854-424A-8B25-575CEA6388FD}" presName="parentText" presStyleLbl="node1" presStyleIdx="0" presStyleCnt="2">
        <dgm:presLayoutVars>
          <dgm:chMax val="1"/>
          <dgm:bulletEnabled val="1"/>
        </dgm:presLayoutVars>
      </dgm:prSet>
      <dgm:spPr/>
    </dgm:pt>
    <dgm:pt modelId="{ABD45B47-AD0E-4F37-9979-6A016F7AF3A6}" type="pres">
      <dgm:prSet presAssocID="{3B57ABDE-D854-424A-8B25-575CEA6388FD}" presName="descendantText" presStyleLbl="alignAccFollowNode1" presStyleIdx="0" presStyleCnt="1">
        <dgm:presLayoutVars>
          <dgm:bulletEnabled val="1"/>
        </dgm:presLayoutVars>
      </dgm:prSet>
      <dgm:spPr/>
    </dgm:pt>
    <dgm:pt modelId="{7D32624F-FB9E-4D13-8798-7DF1C34C66C7}" type="pres">
      <dgm:prSet presAssocID="{60B54139-7A24-41C9-95AF-4E7EC29FA079}" presName="sp" presStyleCnt="0"/>
      <dgm:spPr/>
    </dgm:pt>
    <dgm:pt modelId="{E874BCDD-C76D-4996-BED8-CD5C211B8980}" type="pres">
      <dgm:prSet presAssocID="{12F4E6AC-A3E4-424C-A802-AE3638932162}" presName="linNode" presStyleCnt="0"/>
      <dgm:spPr/>
    </dgm:pt>
    <dgm:pt modelId="{B907C35E-6264-4DEF-A6F5-4E290243EFBB}" type="pres">
      <dgm:prSet presAssocID="{12F4E6AC-A3E4-424C-A802-AE3638932162}" presName="parentText" presStyleLbl="node1" presStyleIdx="1" presStyleCnt="2">
        <dgm:presLayoutVars>
          <dgm:chMax val="1"/>
          <dgm:bulletEnabled val="1"/>
        </dgm:presLayoutVars>
      </dgm:prSet>
      <dgm:spPr/>
    </dgm:pt>
  </dgm:ptLst>
  <dgm:cxnLst>
    <dgm:cxn modelId="{89F2282C-0D4D-4072-9263-57003444FCBA}" type="presOf" srcId="{3B57ABDE-D854-424A-8B25-575CEA6388FD}" destId="{E49AF02C-8DE8-47BE-9BCD-17BB592838BB}" srcOrd="0" destOrd="0" presId="urn:microsoft.com/office/officeart/2005/8/layout/vList5"/>
    <dgm:cxn modelId="{5D2F0D2E-2B54-44B5-A47C-34AB226F8DC5}" type="presOf" srcId="{DDA44357-6BEC-4BCE-9DFC-302593337E68}" destId="{ABD45B47-AD0E-4F37-9979-6A016F7AF3A6}" srcOrd="0" destOrd="0" presId="urn:microsoft.com/office/officeart/2005/8/layout/vList5"/>
    <dgm:cxn modelId="{E8390D5C-FB96-4350-8BF1-A4455580D22F}" srcId="{FCC970A3-042B-4F74-8716-2FB0BFBA054A}" destId="{12F4E6AC-A3E4-424C-A802-AE3638932162}" srcOrd="1" destOrd="0" parTransId="{2F8EFC47-DC5D-4D78-8DD3-14CCD706CA87}" sibTransId="{2AEFD8C2-37DE-4606-82BC-A20B6E2E19B3}"/>
    <dgm:cxn modelId="{D4D5545D-3CC8-404E-A8A4-61A4CA9D435C}" type="presOf" srcId="{12F4E6AC-A3E4-424C-A802-AE3638932162}" destId="{B907C35E-6264-4DEF-A6F5-4E290243EFBB}" srcOrd="0" destOrd="0" presId="urn:microsoft.com/office/officeart/2005/8/layout/vList5"/>
    <dgm:cxn modelId="{7CFEAC7D-1A28-402A-AED1-5C80F8AC7625}" type="presOf" srcId="{EC6AFFBA-5E3D-4A5A-A23D-33617F423229}" destId="{ABD45B47-AD0E-4F37-9979-6A016F7AF3A6}" srcOrd="0" destOrd="1" presId="urn:microsoft.com/office/officeart/2005/8/layout/vList5"/>
    <dgm:cxn modelId="{ACC8D3B5-18DE-4A10-A08F-8CB26FD47F2D}" type="presOf" srcId="{FCC970A3-042B-4F74-8716-2FB0BFBA054A}" destId="{065F73D4-8261-4D10-BD0E-32C94470A93F}" srcOrd="0" destOrd="0" presId="urn:microsoft.com/office/officeart/2005/8/layout/vList5"/>
    <dgm:cxn modelId="{D369DAC8-5F4C-4C5F-94C5-9BA22B61433E}" srcId="{3B57ABDE-D854-424A-8B25-575CEA6388FD}" destId="{EC6AFFBA-5E3D-4A5A-A23D-33617F423229}" srcOrd="1" destOrd="0" parTransId="{FC42D780-C831-46F1-BD4A-E5645FA81189}" sibTransId="{EC89F4B8-7642-4125-8145-6E7A0BD5259E}"/>
    <dgm:cxn modelId="{51FB28CE-A282-44AA-88BA-09AC3721A100}" srcId="{3B57ABDE-D854-424A-8B25-575CEA6388FD}" destId="{DDA44357-6BEC-4BCE-9DFC-302593337E68}" srcOrd="0" destOrd="0" parTransId="{C511E437-02B7-416C-9700-27C86F72F8DB}" sibTransId="{A8624610-76FD-49D1-AC57-CB37015FBF03}"/>
    <dgm:cxn modelId="{D17412EF-6A1F-4C87-BDF5-FD6DC71E14C4}" srcId="{FCC970A3-042B-4F74-8716-2FB0BFBA054A}" destId="{3B57ABDE-D854-424A-8B25-575CEA6388FD}" srcOrd="0" destOrd="0" parTransId="{9147355A-A99F-4FEC-B219-0CE6BDC0E243}" sibTransId="{60B54139-7A24-41C9-95AF-4E7EC29FA079}"/>
    <dgm:cxn modelId="{A1E0E346-42DF-45B9-9628-DCB199F3BC8B}" type="presParOf" srcId="{065F73D4-8261-4D10-BD0E-32C94470A93F}" destId="{777C2A88-E89E-49CB-BEC8-B4406B393D39}" srcOrd="0" destOrd="0" presId="urn:microsoft.com/office/officeart/2005/8/layout/vList5"/>
    <dgm:cxn modelId="{13D8DB9E-DD75-47EF-85FD-FAF2D44C29F5}" type="presParOf" srcId="{777C2A88-E89E-49CB-BEC8-B4406B393D39}" destId="{E49AF02C-8DE8-47BE-9BCD-17BB592838BB}" srcOrd="0" destOrd="0" presId="urn:microsoft.com/office/officeart/2005/8/layout/vList5"/>
    <dgm:cxn modelId="{C8A2D29C-1940-40E8-81B3-C68EAF88760D}" type="presParOf" srcId="{777C2A88-E89E-49CB-BEC8-B4406B393D39}" destId="{ABD45B47-AD0E-4F37-9979-6A016F7AF3A6}" srcOrd="1" destOrd="0" presId="urn:microsoft.com/office/officeart/2005/8/layout/vList5"/>
    <dgm:cxn modelId="{8EA4CA97-FB13-47E1-934E-D5A54596E7A4}" type="presParOf" srcId="{065F73D4-8261-4D10-BD0E-32C94470A93F}" destId="{7D32624F-FB9E-4D13-8798-7DF1C34C66C7}" srcOrd="1" destOrd="0" presId="urn:microsoft.com/office/officeart/2005/8/layout/vList5"/>
    <dgm:cxn modelId="{DA75D99B-1837-48CD-9269-BA38E6970E43}" type="presParOf" srcId="{065F73D4-8261-4D10-BD0E-32C94470A93F}" destId="{E874BCDD-C76D-4996-BED8-CD5C211B8980}" srcOrd="2" destOrd="0" presId="urn:microsoft.com/office/officeart/2005/8/layout/vList5"/>
    <dgm:cxn modelId="{6101CABB-8377-4050-955D-0333A852312E}" type="presParOf" srcId="{E874BCDD-C76D-4996-BED8-CD5C211B8980}" destId="{B907C35E-6264-4DEF-A6F5-4E290243EFBB}"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4B1C4C01-0C94-46AB-9AD3-E6575AEA2C82}" type="doc">
      <dgm:prSet loTypeId="urn:microsoft.com/office/officeart/2005/8/layout/process1" loCatId="process" qsTypeId="urn:microsoft.com/office/officeart/2005/8/quickstyle/simple1" qsCatId="simple" csTypeId="urn:microsoft.com/office/officeart/2005/8/colors/accent1_2" csCatId="accent1"/>
      <dgm:spPr/>
      <dgm:t>
        <a:bodyPr/>
        <a:lstStyle/>
        <a:p>
          <a:endParaRPr lang="en-GB"/>
        </a:p>
      </dgm:t>
    </dgm:pt>
    <dgm:pt modelId="{3F72CCAD-10C5-4323-9CC5-77F636C56C06}">
      <dgm:prSet/>
      <dgm:spPr/>
      <dgm:t>
        <a:bodyPr/>
        <a:lstStyle/>
        <a:p>
          <a:r>
            <a:rPr lang="en-GB" b="0" i="0" baseline="0"/>
            <a:t>Logical/Statistical Validity</a:t>
          </a:r>
          <a:endParaRPr lang="en-GB"/>
        </a:p>
      </dgm:t>
    </dgm:pt>
    <dgm:pt modelId="{F685D064-472D-472F-BBB3-87A75F1F1242}" type="parTrans" cxnId="{D1CC5CB7-10C3-4615-BE5D-7FA58BFB5FD3}">
      <dgm:prSet/>
      <dgm:spPr/>
      <dgm:t>
        <a:bodyPr/>
        <a:lstStyle/>
        <a:p>
          <a:endParaRPr lang="en-GB"/>
        </a:p>
      </dgm:t>
    </dgm:pt>
    <dgm:pt modelId="{5C64AE51-8B5E-40D4-B91D-8BD72E19E98B}" type="sibTrans" cxnId="{D1CC5CB7-10C3-4615-BE5D-7FA58BFB5FD3}">
      <dgm:prSet/>
      <dgm:spPr/>
      <dgm:t>
        <a:bodyPr/>
        <a:lstStyle/>
        <a:p>
          <a:endParaRPr lang="en-GB"/>
        </a:p>
      </dgm:t>
    </dgm:pt>
    <dgm:pt modelId="{D76DC9A8-784C-436F-9C4B-B0A600A031D1}">
      <dgm:prSet/>
      <dgm:spPr/>
      <dgm:t>
        <a:bodyPr/>
        <a:lstStyle/>
        <a:p>
          <a:r>
            <a:rPr lang="en-GB" b="0" i="0" baseline="0"/>
            <a:t>•Construct validity</a:t>
          </a:r>
          <a:endParaRPr lang="en-GB"/>
        </a:p>
      </dgm:t>
    </dgm:pt>
    <dgm:pt modelId="{CBE693A5-C361-4F67-B6FA-90F703F5ADDD}" type="parTrans" cxnId="{83286426-64ED-4496-BC11-844A844DF259}">
      <dgm:prSet/>
      <dgm:spPr/>
      <dgm:t>
        <a:bodyPr/>
        <a:lstStyle/>
        <a:p>
          <a:endParaRPr lang="en-GB"/>
        </a:p>
      </dgm:t>
    </dgm:pt>
    <dgm:pt modelId="{7E25E8B5-DC25-4475-919B-0D2C9F302A1E}" type="sibTrans" cxnId="{83286426-64ED-4496-BC11-844A844DF259}">
      <dgm:prSet/>
      <dgm:spPr/>
      <dgm:t>
        <a:bodyPr/>
        <a:lstStyle/>
        <a:p>
          <a:endParaRPr lang="en-GB"/>
        </a:p>
      </dgm:t>
    </dgm:pt>
    <dgm:pt modelId="{FFECFDB6-11C2-41ED-8BFA-3A290C9C63D2}">
      <dgm:prSet/>
      <dgm:spPr/>
      <dgm:t>
        <a:bodyPr/>
        <a:lstStyle/>
        <a:p>
          <a:r>
            <a:rPr lang="en-GB" b="0" i="0" baseline="0"/>
            <a:t>A statistically valid test produces results that agree with other similar tests?</a:t>
          </a:r>
          <a:endParaRPr lang="en-GB"/>
        </a:p>
      </dgm:t>
    </dgm:pt>
    <dgm:pt modelId="{328FF561-AACE-43DA-A8C2-1D029EC0A1A6}" type="parTrans" cxnId="{A6EB274C-1820-44C8-A651-33ED1BF658B6}">
      <dgm:prSet/>
      <dgm:spPr/>
      <dgm:t>
        <a:bodyPr/>
        <a:lstStyle/>
        <a:p>
          <a:endParaRPr lang="en-GB"/>
        </a:p>
      </dgm:t>
    </dgm:pt>
    <dgm:pt modelId="{2639C07A-C9AD-4980-83AF-F1FA68ABDEE5}" type="sibTrans" cxnId="{A6EB274C-1820-44C8-A651-33ED1BF658B6}">
      <dgm:prSet/>
      <dgm:spPr/>
      <dgm:t>
        <a:bodyPr/>
        <a:lstStyle/>
        <a:p>
          <a:endParaRPr lang="en-GB"/>
        </a:p>
      </dgm:t>
    </dgm:pt>
    <dgm:pt modelId="{F2CD6A43-5A53-4D20-AA8A-1679B9DBC4AB}" type="pres">
      <dgm:prSet presAssocID="{4B1C4C01-0C94-46AB-9AD3-E6575AEA2C82}" presName="Name0" presStyleCnt="0">
        <dgm:presLayoutVars>
          <dgm:dir/>
          <dgm:resizeHandles val="exact"/>
        </dgm:presLayoutVars>
      </dgm:prSet>
      <dgm:spPr/>
    </dgm:pt>
    <dgm:pt modelId="{94FF1292-7AD8-47E2-B90D-A3779D4DAB4B}" type="pres">
      <dgm:prSet presAssocID="{3F72CCAD-10C5-4323-9CC5-77F636C56C06}" presName="node" presStyleLbl="node1" presStyleIdx="0" presStyleCnt="3">
        <dgm:presLayoutVars>
          <dgm:bulletEnabled val="1"/>
        </dgm:presLayoutVars>
      </dgm:prSet>
      <dgm:spPr/>
    </dgm:pt>
    <dgm:pt modelId="{7EBA0640-C574-4AF2-BFDA-8BB7895311F2}" type="pres">
      <dgm:prSet presAssocID="{5C64AE51-8B5E-40D4-B91D-8BD72E19E98B}" presName="sibTrans" presStyleLbl="sibTrans2D1" presStyleIdx="0" presStyleCnt="2"/>
      <dgm:spPr/>
    </dgm:pt>
    <dgm:pt modelId="{798749BD-6D14-4ADA-92E3-3CD58C917DD9}" type="pres">
      <dgm:prSet presAssocID="{5C64AE51-8B5E-40D4-B91D-8BD72E19E98B}" presName="connectorText" presStyleLbl="sibTrans2D1" presStyleIdx="0" presStyleCnt="2"/>
      <dgm:spPr/>
    </dgm:pt>
    <dgm:pt modelId="{4555ED9E-B001-4142-8975-FB82C7AA58C4}" type="pres">
      <dgm:prSet presAssocID="{D76DC9A8-784C-436F-9C4B-B0A600A031D1}" presName="node" presStyleLbl="node1" presStyleIdx="1" presStyleCnt="3">
        <dgm:presLayoutVars>
          <dgm:bulletEnabled val="1"/>
        </dgm:presLayoutVars>
      </dgm:prSet>
      <dgm:spPr/>
    </dgm:pt>
    <dgm:pt modelId="{332F3373-6F2E-4F6D-9A17-027F0BD87EB5}" type="pres">
      <dgm:prSet presAssocID="{7E25E8B5-DC25-4475-919B-0D2C9F302A1E}" presName="sibTrans" presStyleLbl="sibTrans2D1" presStyleIdx="1" presStyleCnt="2"/>
      <dgm:spPr/>
    </dgm:pt>
    <dgm:pt modelId="{BF65576F-9EB9-48C1-AEC3-49C6FFC1EFE9}" type="pres">
      <dgm:prSet presAssocID="{7E25E8B5-DC25-4475-919B-0D2C9F302A1E}" presName="connectorText" presStyleLbl="sibTrans2D1" presStyleIdx="1" presStyleCnt="2"/>
      <dgm:spPr/>
    </dgm:pt>
    <dgm:pt modelId="{A6FC12F1-BC71-4616-9D82-9832FB30B6C0}" type="pres">
      <dgm:prSet presAssocID="{FFECFDB6-11C2-41ED-8BFA-3A290C9C63D2}" presName="node" presStyleLbl="node1" presStyleIdx="2" presStyleCnt="3">
        <dgm:presLayoutVars>
          <dgm:bulletEnabled val="1"/>
        </dgm:presLayoutVars>
      </dgm:prSet>
      <dgm:spPr/>
    </dgm:pt>
  </dgm:ptLst>
  <dgm:cxnLst>
    <dgm:cxn modelId="{83286426-64ED-4496-BC11-844A844DF259}" srcId="{4B1C4C01-0C94-46AB-9AD3-E6575AEA2C82}" destId="{D76DC9A8-784C-436F-9C4B-B0A600A031D1}" srcOrd="1" destOrd="0" parTransId="{CBE693A5-C361-4F67-B6FA-90F703F5ADDD}" sibTransId="{7E25E8B5-DC25-4475-919B-0D2C9F302A1E}"/>
    <dgm:cxn modelId="{40E50245-7888-4EFC-8BEE-823F6FB2625F}" type="presOf" srcId="{D76DC9A8-784C-436F-9C4B-B0A600A031D1}" destId="{4555ED9E-B001-4142-8975-FB82C7AA58C4}" srcOrd="0" destOrd="0" presId="urn:microsoft.com/office/officeart/2005/8/layout/process1"/>
    <dgm:cxn modelId="{A6EB274C-1820-44C8-A651-33ED1BF658B6}" srcId="{4B1C4C01-0C94-46AB-9AD3-E6575AEA2C82}" destId="{FFECFDB6-11C2-41ED-8BFA-3A290C9C63D2}" srcOrd="2" destOrd="0" parTransId="{328FF561-AACE-43DA-A8C2-1D029EC0A1A6}" sibTransId="{2639C07A-C9AD-4980-83AF-F1FA68ABDEE5}"/>
    <dgm:cxn modelId="{BF184583-90A6-42F6-9582-F8EF9A59EF8E}" type="presOf" srcId="{7E25E8B5-DC25-4475-919B-0D2C9F302A1E}" destId="{BF65576F-9EB9-48C1-AEC3-49C6FFC1EFE9}" srcOrd="1" destOrd="0" presId="urn:microsoft.com/office/officeart/2005/8/layout/process1"/>
    <dgm:cxn modelId="{DCCD9784-13EB-4AD1-A850-C4067CB747DE}" type="presOf" srcId="{5C64AE51-8B5E-40D4-B91D-8BD72E19E98B}" destId="{798749BD-6D14-4ADA-92E3-3CD58C917DD9}" srcOrd="1" destOrd="0" presId="urn:microsoft.com/office/officeart/2005/8/layout/process1"/>
    <dgm:cxn modelId="{3FBF9787-A8D6-4AE3-978D-40825A48A7C7}" type="presOf" srcId="{5C64AE51-8B5E-40D4-B91D-8BD72E19E98B}" destId="{7EBA0640-C574-4AF2-BFDA-8BB7895311F2}" srcOrd="0" destOrd="0" presId="urn:microsoft.com/office/officeart/2005/8/layout/process1"/>
    <dgm:cxn modelId="{DE70FDA3-FFBF-4573-B324-84E74682C87B}" type="presOf" srcId="{7E25E8B5-DC25-4475-919B-0D2C9F302A1E}" destId="{332F3373-6F2E-4F6D-9A17-027F0BD87EB5}" srcOrd="0" destOrd="0" presId="urn:microsoft.com/office/officeart/2005/8/layout/process1"/>
    <dgm:cxn modelId="{1D3909AF-5982-4ADF-B860-566529C48771}" type="presOf" srcId="{4B1C4C01-0C94-46AB-9AD3-E6575AEA2C82}" destId="{F2CD6A43-5A53-4D20-AA8A-1679B9DBC4AB}" srcOrd="0" destOrd="0" presId="urn:microsoft.com/office/officeart/2005/8/layout/process1"/>
    <dgm:cxn modelId="{D1CC5CB7-10C3-4615-BE5D-7FA58BFB5FD3}" srcId="{4B1C4C01-0C94-46AB-9AD3-E6575AEA2C82}" destId="{3F72CCAD-10C5-4323-9CC5-77F636C56C06}" srcOrd="0" destOrd="0" parTransId="{F685D064-472D-472F-BBB3-87A75F1F1242}" sibTransId="{5C64AE51-8B5E-40D4-B91D-8BD72E19E98B}"/>
    <dgm:cxn modelId="{9F4CE6CC-2534-47AB-B03A-0E95365C377B}" type="presOf" srcId="{3F72CCAD-10C5-4323-9CC5-77F636C56C06}" destId="{94FF1292-7AD8-47E2-B90D-A3779D4DAB4B}" srcOrd="0" destOrd="0" presId="urn:microsoft.com/office/officeart/2005/8/layout/process1"/>
    <dgm:cxn modelId="{C91BFEE5-9977-47B5-9B4F-7E3BCF855C58}" type="presOf" srcId="{FFECFDB6-11C2-41ED-8BFA-3A290C9C63D2}" destId="{A6FC12F1-BC71-4616-9D82-9832FB30B6C0}" srcOrd="0" destOrd="0" presId="urn:microsoft.com/office/officeart/2005/8/layout/process1"/>
    <dgm:cxn modelId="{E2500BB1-C806-4CAD-9C3D-11E9827EC848}" type="presParOf" srcId="{F2CD6A43-5A53-4D20-AA8A-1679B9DBC4AB}" destId="{94FF1292-7AD8-47E2-B90D-A3779D4DAB4B}" srcOrd="0" destOrd="0" presId="urn:microsoft.com/office/officeart/2005/8/layout/process1"/>
    <dgm:cxn modelId="{9651FD84-3CF2-424F-A2D5-76BC1FF0C16B}" type="presParOf" srcId="{F2CD6A43-5A53-4D20-AA8A-1679B9DBC4AB}" destId="{7EBA0640-C574-4AF2-BFDA-8BB7895311F2}" srcOrd="1" destOrd="0" presId="urn:microsoft.com/office/officeart/2005/8/layout/process1"/>
    <dgm:cxn modelId="{B7249613-EC55-4688-8FC7-44CC4FB10A4C}" type="presParOf" srcId="{7EBA0640-C574-4AF2-BFDA-8BB7895311F2}" destId="{798749BD-6D14-4ADA-92E3-3CD58C917DD9}" srcOrd="0" destOrd="0" presId="urn:microsoft.com/office/officeart/2005/8/layout/process1"/>
    <dgm:cxn modelId="{40A0C118-1E9D-4920-814C-183F454DA4EC}" type="presParOf" srcId="{F2CD6A43-5A53-4D20-AA8A-1679B9DBC4AB}" destId="{4555ED9E-B001-4142-8975-FB82C7AA58C4}" srcOrd="2" destOrd="0" presId="urn:microsoft.com/office/officeart/2005/8/layout/process1"/>
    <dgm:cxn modelId="{49484F4C-2689-47DE-AD49-B9EA0A755F8F}" type="presParOf" srcId="{F2CD6A43-5A53-4D20-AA8A-1679B9DBC4AB}" destId="{332F3373-6F2E-4F6D-9A17-027F0BD87EB5}" srcOrd="3" destOrd="0" presId="urn:microsoft.com/office/officeart/2005/8/layout/process1"/>
    <dgm:cxn modelId="{B1C0EC4B-5909-45D3-A884-05B8ADF48675}" type="presParOf" srcId="{332F3373-6F2E-4F6D-9A17-027F0BD87EB5}" destId="{BF65576F-9EB9-48C1-AEC3-49C6FFC1EFE9}" srcOrd="0" destOrd="0" presId="urn:microsoft.com/office/officeart/2005/8/layout/process1"/>
    <dgm:cxn modelId="{377D3DEB-F0D3-4B1C-A55A-3FF55FD227D5}" type="presParOf" srcId="{F2CD6A43-5A53-4D20-AA8A-1679B9DBC4AB}" destId="{A6FC12F1-BC71-4616-9D82-9832FB30B6C0}" srcOrd="4" destOrd="0" presId="urn:microsoft.com/office/officeart/2005/8/layout/process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2CC0A30A-415B-411F-A095-08DBCADD096D}" type="doc">
      <dgm:prSet loTypeId="urn:microsoft.com/office/officeart/2005/8/layout/chevron1" loCatId="process" qsTypeId="urn:microsoft.com/office/officeart/2005/8/quickstyle/simple1" qsCatId="simple" csTypeId="urn:microsoft.com/office/officeart/2005/8/colors/accent3_1" csCatId="accent3"/>
      <dgm:spPr/>
      <dgm:t>
        <a:bodyPr/>
        <a:lstStyle/>
        <a:p>
          <a:endParaRPr lang="en-GB"/>
        </a:p>
      </dgm:t>
    </dgm:pt>
    <dgm:pt modelId="{C8A9C080-9D94-4F73-9EF1-C4AFE81DA8CA}">
      <dgm:prSet/>
      <dgm:spPr/>
      <dgm:t>
        <a:bodyPr/>
        <a:lstStyle/>
        <a:p>
          <a:r>
            <a:rPr lang="en-GB" b="0" i="0" baseline="0" dirty="0"/>
            <a:t>Statistical Validity (Criterion-related validity)</a:t>
          </a:r>
          <a:endParaRPr lang="en-GB" dirty="0"/>
        </a:p>
      </dgm:t>
    </dgm:pt>
    <dgm:pt modelId="{C100D329-D4FC-457D-9507-0F4D79A4E17F}" type="parTrans" cxnId="{6D7DB0A0-0DDA-40F5-A1C8-A7D5FEB5FCD8}">
      <dgm:prSet/>
      <dgm:spPr/>
      <dgm:t>
        <a:bodyPr/>
        <a:lstStyle/>
        <a:p>
          <a:endParaRPr lang="en-GB"/>
        </a:p>
      </dgm:t>
    </dgm:pt>
    <dgm:pt modelId="{926E4A0F-F113-4CFE-84CF-A91458C48B6F}" type="sibTrans" cxnId="{6D7DB0A0-0DDA-40F5-A1C8-A7D5FEB5FCD8}">
      <dgm:prSet/>
      <dgm:spPr/>
      <dgm:t>
        <a:bodyPr/>
        <a:lstStyle/>
        <a:p>
          <a:endParaRPr lang="en-GB"/>
        </a:p>
      </dgm:t>
    </dgm:pt>
    <dgm:pt modelId="{28270C00-7541-460A-8E01-D470F18BCC10}">
      <dgm:prSet/>
      <dgm:spPr/>
      <dgm:t>
        <a:bodyPr/>
        <a:lstStyle/>
        <a:p>
          <a:r>
            <a:rPr lang="en-GB" b="0" i="0" baseline="0"/>
            <a:t>•Predictive</a:t>
          </a:r>
          <a:endParaRPr lang="en-GB"/>
        </a:p>
      </dgm:t>
    </dgm:pt>
    <dgm:pt modelId="{741D7701-4B87-4822-ABF2-0F086FA5CF69}" type="parTrans" cxnId="{8C59F5D5-5E52-4E61-8021-4FB4A49D0A45}">
      <dgm:prSet/>
      <dgm:spPr/>
      <dgm:t>
        <a:bodyPr/>
        <a:lstStyle/>
        <a:p>
          <a:endParaRPr lang="en-GB"/>
        </a:p>
      </dgm:t>
    </dgm:pt>
    <dgm:pt modelId="{320371B5-EABC-4FEF-BD42-264AC4CD511A}" type="sibTrans" cxnId="{8C59F5D5-5E52-4E61-8021-4FB4A49D0A45}">
      <dgm:prSet/>
      <dgm:spPr/>
      <dgm:t>
        <a:bodyPr/>
        <a:lstStyle/>
        <a:p>
          <a:endParaRPr lang="en-GB"/>
        </a:p>
      </dgm:t>
    </dgm:pt>
    <dgm:pt modelId="{21F1DB2B-E77C-403E-83B1-2FAAD7B14739}">
      <dgm:prSet/>
      <dgm:spPr/>
      <dgm:t>
        <a:bodyPr/>
        <a:lstStyle/>
        <a:p>
          <a:r>
            <a:rPr lang="en-GB" b="0" i="0" baseline="0"/>
            <a:t>•Concurrent</a:t>
          </a:r>
          <a:endParaRPr lang="en-GB"/>
        </a:p>
      </dgm:t>
    </dgm:pt>
    <dgm:pt modelId="{6737B2A7-0336-45E5-9FB9-BE22C045FAAF}" type="parTrans" cxnId="{CA5785BB-F1FD-4346-A3B2-9194A60AA159}">
      <dgm:prSet/>
      <dgm:spPr/>
      <dgm:t>
        <a:bodyPr/>
        <a:lstStyle/>
        <a:p>
          <a:endParaRPr lang="en-GB"/>
        </a:p>
      </dgm:t>
    </dgm:pt>
    <dgm:pt modelId="{23852577-109B-403B-91EC-BDE29E4D3C23}" type="sibTrans" cxnId="{CA5785BB-F1FD-4346-A3B2-9194A60AA159}">
      <dgm:prSet/>
      <dgm:spPr/>
      <dgm:t>
        <a:bodyPr/>
        <a:lstStyle/>
        <a:p>
          <a:endParaRPr lang="en-GB"/>
        </a:p>
      </dgm:t>
    </dgm:pt>
    <dgm:pt modelId="{24D8436B-7838-4AF7-895D-A5CEDBFCE270}" type="pres">
      <dgm:prSet presAssocID="{2CC0A30A-415B-411F-A095-08DBCADD096D}" presName="Name0" presStyleCnt="0">
        <dgm:presLayoutVars>
          <dgm:dir/>
          <dgm:animLvl val="lvl"/>
          <dgm:resizeHandles val="exact"/>
        </dgm:presLayoutVars>
      </dgm:prSet>
      <dgm:spPr/>
    </dgm:pt>
    <dgm:pt modelId="{D6E21E5B-2C5E-4B3D-BD80-8038285961BB}" type="pres">
      <dgm:prSet presAssocID="{C8A9C080-9D94-4F73-9EF1-C4AFE81DA8CA}" presName="parTxOnly" presStyleLbl="node1" presStyleIdx="0" presStyleCnt="3">
        <dgm:presLayoutVars>
          <dgm:chMax val="0"/>
          <dgm:chPref val="0"/>
          <dgm:bulletEnabled val="1"/>
        </dgm:presLayoutVars>
      </dgm:prSet>
      <dgm:spPr/>
    </dgm:pt>
    <dgm:pt modelId="{11CB7DF7-9D80-4607-89A2-51D270B7C7C2}" type="pres">
      <dgm:prSet presAssocID="{926E4A0F-F113-4CFE-84CF-A91458C48B6F}" presName="parTxOnlySpace" presStyleCnt="0"/>
      <dgm:spPr/>
    </dgm:pt>
    <dgm:pt modelId="{6145F717-3C70-4C8D-A5A8-0F4B1A5BAAA3}" type="pres">
      <dgm:prSet presAssocID="{28270C00-7541-460A-8E01-D470F18BCC10}" presName="parTxOnly" presStyleLbl="node1" presStyleIdx="1" presStyleCnt="3">
        <dgm:presLayoutVars>
          <dgm:chMax val="0"/>
          <dgm:chPref val="0"/>
          <dgm:bulletEnabled val="1"/>
        </dgm:presLayoutVars>
      </dgm:prSet>
      <dgm:spPr/>
    </dgm:pt>
    <dgm:pt modelId="{54058941-0D14-42E0-85AB-2EBD7FBDE302}" type="pres">
      <dgm:prSet presAssocID="{320371B5-EABC-4FEF-BD42-264AC4CD511A}" presName="parTxOnlySpace" presStyleCnt="0"/>
      <dgm:spPr/>
    </dgm:pt>
    <dgm:pt modelId="{94EC602D-4A29-4E3E-A13A-CD354DCFB557}" type="pres">
      <dgm:prSet presAssocID="{21F1DB2B-E77C-403E-83B1-2FAAD7B14739}" presName="parTxOnly" presStyleLbl="node1" presStyleIdx="2" presStyleCnt="3">
        <dgm:presLayoutVars>
          <dgm:chMax val="0"/>
          <dgm:chPref val="0"/>
          <dgm:bulletEnabled val="1"/>
        </dgm:presLayoutVars>
      </dgm:prSet>
      <dgm:spPr/>
    </dgm:pt>
  </dgm:ptLst>
  <dgm:cxnLst>
    <dgm:cxn modelId="{545EFA06-5BFF-4C9C-8A97-50AECD22B231}" type="presOf" srcId="{28270C00-7541-460A-8E01-D470F18BCC10}" destId="{6145F717-3C70-4C8D-A5A8-0F4B1A5BAAA3}" srcOrd="0" destOrd="0" presId="urn:microsoft.com/office/officeart/2005/8/layout/chevron1"/>
    <dgm:cxn modelId="{E718576C-8A7D-4F9A-8225-0F9B672700AE}" type="presOf" srcId="{C8A9C080-9D94-4F73-9EF1-C4AFE81DA8CA}" destId="{D6E21E5B-2C5E-4B3D-BD80-8038285961BB}" srcOrd="0" destOrd="0" presId="urn:microsoft.com/office/officeart/2005/8/layout/chevron1"/>
    <dgm:cxn modelId="{6D7DB0A0-0DDA-40F5-A1C8-A7D5FEB5FCD8}" srcId="{2CC0A30A-415B-411F-A095-08DBCADD096D}" destId="{C8A9C080-9D94-4F73-9EF1-C4AFE81DA8CA}" srcOrd="0" destOrd="0" parTransId="{C100D329-D4FC-457D-9507-0F4D79A4E17F}" sibTransId="{926E4A0F-F113-4CFE-84CF-A91458C48B6F}"/>
    <dgm:cxn modelId="{E73078B5-9D19-4779-9FD7-B9EF80438E56}" type="presOf" srcId="{21F1DB2B-E77C-403E-83B1-2FAAD7B14739}" destId="{94EC602D-4A29-4E3E-A13A-CD354DCFB557}" srcOrd="0" destOrd="0" presId="urn:microsoft.com/office/officeart/2005/8/layout/chevron1"/>
    <dgm:cxn modelId="{CA5785BB-F1FD-4346-A3B2-9194A60AA159}" srcId="{2CC0A30A-415B-411F-A095-08DBCADD096D}" destId="{21F1DB2B-E77C-403E-83B1-2FAAD7B14739}" srcOrd="2" destOrd="0" parTransId="{6737B2A7-0336-45E5-9FB9-BE22C045FAAF}" sibTransId="{23852577-109B-403B-91EC-BDE29E4D3C23}"/>
    <dgm:cxn modelId="{E7D828CE-A431-4544-9E39-2BBD4C8A8DD4}" type="presOf" srcId="{2CC0A30A-415B-411F-A095-08DBCADD096D}" destId="{24D8436B-7838-4AF7-895D-A5CEDBFCE270}" srcOrd="0" destOrd="0" presId="urn:microsoft.com/office/officeart/2005/8/layout/chevron1"/>
    <dgm:cxn modelId="{8C59F5D5-5E52-4E61-8021-4FB4A49D0A45}" srcId="{2CC0A30A-415B-411F-A095-08DBCADD096D}" destId="{28270C00-7541-460A-8E01-D470F18BCC10}" srcOrd="1" destOrd="0" parTransId="{741D7701-4B87-4822-ABF2-0F086FA5CF69}" sibTransId="{320371B5-EABC-4FEF-BD42-264AC4CD511A}"/>
    <dgm:cxn modelId="{E5065EF6-A83A-4AD3-A34E-E24049033256}" type="presParOf" srcId="{24D8436B-7838-4AF7-895D-A5CEDBFCE270}" destId="{D6E21E5B-2C5E-4B3D-BD80-8038285961BB}" srcOrd="0" destOrd="0" presId="urn:microsoft.com/office/officeart/2005/8/layout/chevron1"/>
    <dgm:cxn modelId="{1B2484F4-B812-41D7-B37E-7821A47784A8}" type="presParOf" srcId="{24D8436B-7838-4AF7-895D-A5CEDBFCE270}" destId="{11CB7DF7-9D80-4607-89A2-51D270B7C7C2}" srcOrd="1" destOrd="0" presId="urn:microsoft.com/office/officeart/2005/8/layout/chevron1"/>
    <dgm:cxn modelId="{1A9731FB-BA8B-4148-BD04-A1288CEFC5D9}" type="presParOf" srcId="{24D8436B-7838-4AF7-895D-A5CEDBFCE270}" destId="{6145F717-3C70-4C8D-A5A8-0F4B1A5BAAA3}" srcOrd="2" destOrd="0" presId="urn:microsoft.com/office/officeart/2005/8/layout/chevron1"/>
    <dgm:cxn modelId="{D647C2C6-01C3-4699-B654-D68E05F1CA57}" type="presParOf" srcId="{24D8436B-7838-4AF7-895D-A5CEDBFCE270}" destId="{54058941-0D14-42E0-85AB-2EBD7FBDE302}" srcOrd="3" destOrd="0" presId="urn:microsoft.com/office/officeart/2005/8/layout/chevron1"/>
    <dgm:cxn modelId="{7C03BA9B-AB2A-49E4-8A8F-1B81AB6D3B97}" type="presParOf" srcId="{24D8436B-7838-4AF7-895D-A5CEDBFCE270}" destId="{94EC602D-4A29-4E3E-A13A-CD354DCFB557}" srcOrd="4" destOrd="0" presId="urn:microsoft.com/office/officeart/2005/8/layout/chevron1"/>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FA0D501F-E879-49FE-9EC6-8E688C54FF92}" type="doc">
      <dgm:prSet loTypeId="urn:microsoft.com/office/officeart/2009/3/layout/RandomtoResultProcess" loCatId="process" qsTypeId="urn:microsoft.com/office/officeart/2005/8/quickstyle/simple1" qsCatId="simple" csTypeId="urn:microsoft.com/office/officeart/2005/8/colors/accent1_2" csCatId="accent1" phldr="1"/>
      <dgm:spPr/>
      <dgm:t>
        <a:bodyPr/>
        <a:lstStyle/>
        <a:p>
          <a:endParaRPr lang="en-GB"/>
        </a:p>
      </dgm:t>
    </dgm:pt>
    <dgm:pt modelId="{06F0BEA3-91BD-4204-B518-38F1729677E8}">
      <dgm:prSet custT="1"/>
      <dgm:spPr/>
      <dgm:t>
        <a:bodyPr/>
        <a:lstStyle/>
        <a:p>
          <a:r>
            <a:rPr lang="en-GB" sz="1400" dirty="0"/>
            <a:t>Infers not only that the test is measuring what it is supposed to, but also that it is capable of detecting what </a:t>
          </a:r>
          <a:r>
            <a:rPr lang="en-GB" sz="1400" i="1" dirty="0"/>
            <a:t>should </a:t>
          </a:r>
          <a:r>
            <a:rPr lang="en-GB" sz="1400" dirty="0"/>
            <a:t>exist, theoretically</a:t>
          </a:r>
        </a:p>
      </dgm:t>
    </dgm:pt>
    <dgm:pt modelId="{B77891A8-2346-417B-B7DE-4089DD9812B1}" type="parTrans" cxnId="{158BB32F-31CF-4046-AB95-CD885E78B1C6}">
      <dgm:prSet/>
      <dgm:spPr/>
      <dgm:t>
        <a:bodyPr/>
        <a:lstStyle/>
        <a:p>
          <a:endParaRPr lang="en-GB"/>
        </a:p>
      </dgm:t>
    </dgm:pt>
    <dgm:pt modelId="{3E3DC655-8718-4FF0-912B-4D3C1AA04DF8}" type="sibTrans" cxnId="{158BB32F-31CF-4046-AB95-CD885E78B1C6}">
      <dgm:prSet/>
      <dgm:spPr/>
      <dgm:t>
        <a:bodyPr/>
        <a:lstStyle/>
        <a:p>
          <a:endParaRPr lang="en-GB"/>
        </a:p>
      </dgm:t>
    </dgm:pt>
    <dgm:pt modelId="{AACF99C3-D5BC-47BB-A3D6-D221DDBDDC29}">
      <dgm:prSet/>
      <dgm:spPr/>
      <dgm:t>
        <a:bodyPr/>
        <a:lstStyle/>
        <a:p>
          <a:r>
            <a:rPr lang="en-GB" dirty="0"/>
            <a:t>Therefore, relates to hypothetical or intangible constructs</a:t>
          </a:r>
        </a:p>
      </dgm:t>
    </dgm:pt>
    <dgm:pt modelId="{12F457B6-635B-428A-A148-C188BF86593B}" type="parTrans" cxnId="{4B323DEE-99F6-4FE2-BB8C-26F814A2AD30}">
      <dgm:prSet/>
      <dgm:spPr/>
      <dgm:t>
        <a:bodyPr/>
        <a:lstStyle/>
        <a:p>
          <a:endParaRPr lang="en-GB"/>
        </a:p>
      </dgm:t>
    </dgm:pt>
    <dgm:pt modelId="{3EFB11BF-17BD-4C10-9A2D-96177F48572C}" type="sibTrans" cxnId="{4B323DEE-99F6-4FE2-BB8C-26F814A2AD30}">
      <dgm:prSet/>
      <dgm:spPr/>
      <dgm:t>
        <a:bodyPr/>
        <a:lstStyle/>
        <a:p>
          <a:endParaRPr lang="en-GB"/>
        </a:p>
      </dgm:t>
    </dgm:pt>
    <dgm:pt modelId="{D3430C23-5943-48C5-863B-208E3FE80F1F}" type="pres">
      <dgm:prSet presAssocID="{FA0D501F-E879-49FE-9EC6-8E688C54FF92}" presName="Name0" presStyleCnt="0">
        <dgm:presLayoutVars>
          <dgm:dir/>
          <dgm:animOne val="branch"/>
          <dgm:animLvl val="lvl"/>
        </dgm:presLayoutVars>
      </dgm:prSet>
      <dgm:spPr/>
    </dgm:pt>
    <dgm:pt modelId="{B77DA320-F9E3-4164-BB6B-AFC7C953E6CF}" type="pres">
      <dgm:prSet presAssocID="{06F0BEA3-91BD-4204-B518-38F1729677E8}" presName="chaos" presStyleCnt="0"/>
      <dgm:spPr/>
    </dgm:pt>
    <dgm:pt modelId="{4CB1113C-48CA-4483-93EF-F6E201F4D0EF}" type="pres">
      <dgm:prSet presAssocID="{06F0BEA3-91BD-4204-B518-38F1729677E8}" presName="parTx1" presStyleLbl="revTx" presStyleIdx="0" presStyleCnt="1" custScaleX="105883" custScaleY="176967"/>
      <dgm:spPr/>
    </dgm:pt>
    <dgm:pt modelId="{3727D5EB-3B06-4D90-AF4F-3DD5FA83C8B2}" type="pres">
      <dgm:prSet presAssocID="{06F0BEA3-91BD-4204-B518-38F1729677E8}" presName="c1" presStyleLbl="node1" presStyleIdx="0" presStyleCnt="19"/>
      <dgm:spPr/>
    </dgm:pt>
    <dgm:pt modelId="{F04FCB56-A99A-4EAB-AC64-AE48EE3B722E}" type="pres">
      <dgm:prSet presAssocID="{06F0BEA3-91BD-4204-B518-38F1729677E8}" presName="c2" presStyleLbl="node1" presStyleIdx="1" presStyleCnt="19"/>
      <dgm:spPr/>
    </dgm:pt>
    <dgm:pt modelId="{9F39585A-C34B-44D2-A1EF-16FC43ECE603}" type="pres">
      <dgm:prSet presAssocID="{06F0BEA3-91BD-4204-B518-38F1729677E8}" presName="c3" presStyleLbl="node1" presStyleIdx="2" presStyleCnt="19"/>
      <dgm:spPr/>
    </dgm:pt>
    <dgm:pt modelId="{9AB9CC66-AE03-4055-B3AA-3BC4E79D9C20}" type="pres">
      <dgm:prSet presAssocID="{06F0BEA3-91BD-4204-B518-38F1729677E8}" presName="c4" presStyleLbl="node1" presStyleIdx="3" presStyleCnt="19"/>
      <dgm:spPr/>
    </dgm:pt>
    <dgm:pt modelId="{0FAAE625-EE16-417F-9BF8-30673C0A9226}" type="pres">
      <dgm:prSet presAssocID="{06F0BEA3-91BD-4204-B518-38F1729677E8}" presName="c5" presStyleLbl="node1" presStyleIdx="4" presStyleCnt="19"/>
      <dgm:spPr/>
    </dgm:pt>
    <dgm:pt modelId="{6E580F61-5ED6-472A-B6C4-EE7D9A3B2C27}" type="pres">
      <dgm:prSet presAssocID="{06F0BEA3-91BD-4204-B518-38F1729677E8}" presName="c6" presStyleLbl="node1" presStyleIdx="5" presStyleCnt="19"/>
      <dgm:spPr/>
    </dgm:pt>
    <dgm:pt modelId="{13E2E099-F9BD-4856-88B1-02BD05656A9C}" type="pres">
      <dgm:prSet presAssocID="{06F0BEA3-91BD-4204-B518-38F1729677E8}" presName="c7" presStyleLbl="node1" presStyleIdx="6" presStyleCnt="19"/>
      <dgm:spPr/>
    </dgm:pt>
    <dgm:pt modelId="{E7454C20-FD3B-4F89-B95C-1B86C4055B83}" type="pres">
      <dgm:prSet presAssocID="{06F0BEA3-91BD-4204-B518-38F1729677E8}" presName="c8" presStyleLbl="node1" presStyleIdx="7" presStyleCnt="19"/>
      <dgm:spPr/>
    </dgm:pt>
    <dgm:pt modelId="{CF5CA48C-6EDA-4274-A7E2-9718C9BF8482}" type="pres">
      <dgm:prSet presAssocID="{06F0BEA3-91BD-4204-B518-38F1729677E8}" presName="c9" presStyleLbl="node1" presStyleIdx="8" presStyleCnt="19"/>
      <dgm:spPr/>
    </dgm:pt>
    <dgm:pt modelId="{450CEC2B-F015-403E-B2B4-A8E500B2068B}" type="pres">
      <dgm:prSet presAssocID="{06F0BEA3-91BD-4204-B518-38F1729677E8}" presName="c10" presStyleLbl="node1" presStyleIdx="9" presStyleCnt="19" custLinFactNeighborX="16429" custLinFactNeighborY="-11224"/>
      <dgm:spPr/>
    </dgm:pt>
    <dgm:pt modelId="{E007A65F-D5D9-43BF-8E7E-5E1A5351EB5C}" type="pres">
      <dgm:prSet presAssocID="{06F0BEA3-91BD-4204-B518-38F1729677E8}" presName="c11" presStyleLbl="node1" presStyleIdx="10" presStyleCnt="19"/>
      <dgm:spPr/>
    </dgm:pt>
    <dgm:pt modelId="{86A94543-E47D-4CF5-B368-DC8181F6685F}" type="pres">
      <dgm:prSet presAssocID="{06F0BEA3-91BD-4204-B518-38F1729677E8}" presName="c12" presStyleLbl="node1" presStyleIdx="11" presStyleCnt="19"/>
      <dgm:spPr/>
    </dgm:pt>
    <dgm:pt modelId="{FC9D815B-7767-4CBF-B9C2-8A2ED1A36026}" type="pres">
      <dgm:prSet presAssocID="{06F0BEA3-91BD-4204-B518-38F1729677E8}" presName="c13" presStyleLbl="node1" presStyleIdx="12" presStyleCnt="19"/>
      <dgm:spPr/>
    </dgm:pt>
    <dgm:pt modelId="{7EBA14BA-7367-4ED6-992B-C8193A1194F5}" type="pres">
      <dgm:prSet presAssocID="{06F0BEA3-91BD-4204-B518-38F1729677E8}" presName="c14" presStyleLbl="node1" presStyleIdx="13" presStyleCnt="19"/>
      <dgm:spPr/>
    </dgm:pt>
    <dgm:pt modelId="{4B4EEFBB-BF1F-450E-AF99-180F5E0436D0}" type="pres">
      <dgm:prSet presAssocID="{06F0BEA3-91BD-4204-B518-38F1729677E8}" presName="c15" presStyleLbl="node1" presStyleIdx="14" presStyleCnt="19"/>
      <dgm:spPr/>
    </dgm:pt>
    <dgm:pt modelId="{6D7B1815-862A-40F0-BD44-884691C80EB1}" type="pres">
      <dgm:prSet presAssocID="{06F0BEA3-91BD-4204-B518-38F1729677E8}" presName="c16" presStyleLbl="node1" presStyleIdx="15" presStyleCnt="19"/>
      <dgm:spPr/>
    </dgm:pt>
    <dgm:pt modelId="{03047B4D-386F-48AE-93FD-46936E4353C5}" type="pres">
      <dgm:prSet presAssocID="{06F0BEA3-91BD-4204-B518-38F1729677E8}" presName="c17" presStyleLbl="node1" presStyleIdx="16" presStyleCnt="19"/>
      <dgm:spPr/>
    </dgm:pt>
    <dgm:pt modelId="{667DE20E-7A21-4A57-9F64-B3F8F3D6DDF0}" type="pres">
      <dgm:prSet presAssocID="{06F0BEA3-91BD-4204-B518-38F1729677E8}" presName="c18" presStyleLbl="node1" presStyleIdx="17" presStyleCnt="19"/>
      <dgm:spPr/>
    </dgm:pt>
    <dgm:pt modelId="{D5D06381-AF11-42C6-B82D-1A7EC2385BBD}" type="pres">
      <dgm:prSet presAssocID="{3E3DC655-8718-4FF0-912B-4D3C1AA04DF8}" presName="chevronComposite1" presStyleCnt="0"/>
      <dgm:spPr/>
    </dgm:pt>
    <dgm:pt modelId="{E6339930-1EE9-4A10-841C-749D8638BF6C}" type="pres">
      <dgm:prSet presAssocID="{3E3DC655-8718-4FF0-912B-4D3C1AA04DF8}" presName="chevron1" presStyleLbl="sibTrans2D1" presStyleIdx="0" presStyleCnt="2"/>
      <dgm:spPr/>
    </dgm:pt>
    <dgm:pt modelId="{0ED10B45-615A-42B6-B03B-F0EE42AF9C62}" type="pres">
      <dgm:prSet presAssocID="{3E3DC655-8718-4FF0-912B-4D3C1AA04DF8}" presName="spChevron1" presStyleCnt="0"/>
      <dgm:spPr/>
    </dgm:pt>
    <dgm:pt modelId="{5D568B63-ED0F-4235-8EEF-76A4A907BC32}" type="pres">
      <dgm:prSet presAssocID="{3E3DC655-8718-4FF0-912B-4D3C1AA04DF8}" presName="overlap" presStyleCnt="0"/>
      <dgm:spPr/>
    </dgm:pt>
    <dgm:pt modelId="{9184DC29-B49D-493C-9E41-FD6F8703A098}" type="pres">
      <dgm:prSet presAssocID="{3E3DC655-8718-4FF0-912B-4D3C1AA04DF8}" presName="chevronComposite2" presStyleCnt="0"/>
      <dgm:spPr/>
    </dgm:pt>
    <dgm:pt modelId="{870DEF26-0F8B-4740-B4CE-549E11987871}" type="pres">
      <dgm:prSet presAssocID="{3E3DC655-8718-4FF0-912B-4D3C1AA04DF8}" presName="chevron2" presStyleLbl="sibTrans2D1" presStyleIdx="1" presStyleCnt="2"/>
      <dgm:spPr/>
    </dgm:pt>
    <dgm:pt modelId="{08E16A18-7F09-4EDE-868E-31F2AE3D4695}" type="pres">
      <dgm:prSet presAssocID="{3E3DC655-8718-4FF0-912B-4D3C1AA04DF8}" presName="spChevron2" presStyleCnt="0"/>
      <dgm:spPr/>
    </dgm:pt>
    <dgm:pt modelId="{F1E516BC-E134-446D-8F5E-08B4922D58E8}" type="pres">
      <dgm:prSet presAssocID="{AACF99C3-D5BC-47BB-A3D6-D221DDBDDC29}" presName="last" presStyleCnt="0"/>
      <dgm:spPr/>
    </dgm:pt>
    <dgm:pt modelId="{5660F315-30A8-4F5D-BA35-F274A12B1244}" type="pres">
      <dgm:prSet presAssocID="{AACF99C3-D5BC-47BB-A3D6-D221DDBDDC29}" presName="circleTx" presStyleLbl="node1" presStyleIdx="18" presStyleCnt="19" custScaleX="124661"/>
      <dgm:spPr/>
    </dgm:pt>
    <dgm:pt modelId="{38B53CE1-F2C5-434C-917D-37F053EB5D52}" type="pres">
      <dgm:prSet presAssocID="{AACF99C3-D5BC-47BB-A3D6-D221DDBDDC29}" presName="spN" presStyleCnt="0"/>
      <dgm:spPr/>
    </dgm:pt>
  </dgm:ptLst>
  <dgm:cxnLst>
    <dgm:cxn modelId="{158BB32F-31CF-4046-AB95-CD885E78B1C6}" srcId="{FA0D501F-E879-49FE-9EC6-8E688C54FF92}" destId="{06F0BEA3-91BD-4204-B518-38F1729677E8}" srcOrd="0" destOrd="0" parTransId="{B77891A8-2346-417B-B7DE-4089DD9812B1}" sibTransId="{3E3DC655-8718-4FF0-912B-4D3C1AA04DF8}"/>
    <dgm:cxn modelId="{E1747B37-443C-4587-A725-474C68AADE87}" type="presOf" srcId="{FA0D501F-E879-49FE-9EC6-8E688C54FF92}" destId="{D3430C23-5943-48C5-863B-208E3FE80F1F}" srcOrd="0" destOrd="0" presId="urn:microsoft.com/office/officeart/2009/3/layout/RandomtoResultProcess"/>
    <dgm:cxn modelId="{6AC3553F-0FA7-4E55-97B9-59EDD03E064A}" type="presOf" srcId="{AACF99C3-D5BC-47BB-A3D6-D221DDBDDC29}" destId="{5660F315-30A8-4F5D-BA35-F274A12B1244}" srcOrd="0" destOrd="0" presId="urn:microsoft.com/office/officeart/2009/3/layout/RandomtoResultProcess"/>
    <dgm:cxn modelId="{0C748F4F-2BFE-488D-A13D-FB92A28F15BC}" type="presOf" srcId="{06F0BEA3-91BD-4204-B518-38F1729677E8}" destId="{4CB1113C-48CA-4483-93EF-F6E201F4D0EF}" srcOrd="0" destOrd="0" presId="urn:microsoft.com/office/officeart/2009/3/layout/RandomtoResultProcess"/>
    <dgm:cxn modelId="{4B323DEE-99F6-4FE2-BB8C-26F814A2AD30}" srcId="{FA0D501F-E879-49FE-9EC6-8E688C54FF92}" destId="{AACF99C3-D5BC-47BB-A3D6-D221DDBDDC29}" srcOrd="1" destOrd="0" parTransId="{12F457B6-635B-428A-A148-C188BF86593B}" sibTransId="{3EFB11BF-17BD-4C10-9A2D-96177F48572C}"/>
    <dgm:cxn modelId="{3B796784-5B3E-4579-8ABA-629129086E00}" type="presParOf" srcId="{D3430C23-5943-48C5-863B-208E3FE80F1F}" destId="{B77DA320-F9E3-4164-BB6B-AFC7C953E6CF}" srcOrd="0" destOrd="0" presId="urn:microsoft.com/office/officeart/2009/3/layout/RandomtoResultProcess"/>
    <dgm:cxn modelId="{B388D28E-3F0B-4FAB-8997-E5CDA03A57F2}" type="presParOf" srcId="{B77DA320-F9E3-4164-BB6B-AFC7C953E6CF}" destId="{4CB1113C-48CA-4483-93EF-F6E201F4D0EF}" srcOrd="0" destOrd="0" presId="urn:microsoft.com/office/officeart/2009/3/layout/RandomtoResultProcess"/>
    <dgm:cxn modelId="{D0B7C774-3DB8-44E4-B8B5-8792E12F2297}" type="presParOf" srcId="{B77DA320-F9E3-4164-BB6B-AFC7C953E6CF}" destId="{3727D5EB-3B06-4D90-AF4F-3DD5FA83C8B2}" srcOrd="1" destOrd="0" presId="urn:microsoft.com/office/officeart/2009/3/layout/RandomtoResultProcess"/>
    <dgm:cxn modelId="{0A5EC4C1-1787-4DFD-BF2C-E91DE82DE373}" type="presParOf" srcId="{B77DA320-F9E3-4164-BB6B-AFC7C953E6CF}" destId="{F04FCB56-A99A-4EAB-AC64-AE48EE3B722E}" srcOrd="2" destOrd="0" presId="urn:microsoft.com/office/officeart/2009/3/layout/RandomtoResultProcess"/>
    <dgm:cxn modelId="{53AFAC0E-A751-405A-861B-F4BE7E3F055E}" type="presParOf" srcId="{B77DA320-F9E3-4164-BB6B-AFC7C953E6CF}" destId="{9F39585A-C34B-44D2-A1EF-16FC43ECE603}" srcOrd="3" destOrd="0" presId="urn:microsoft.com/office/officeart/2009/3/layout/RandomtoResultProcess"/>
    <dgm:cxn modelId="{31C75689-8DB3-4A0F-8D61-CFE249EB09CC}" type="presParOf" srcId="{B77DA320-F9E3-4164-BB6B-AFC7C953E6CF}" destId="{9AB9CC66-AE03-4055-B3AA-3BC4E79D9C20}" srcOrd="4" destOrd="0" presId="urn:microsoft.com/office/officeart/2009/3/layout/RandomtoResultProcess"/>
    <dgm:cxn modelId="{044CDF03-5718-45AF-AB8D-E7BC5FB82AEA}" type="presParOf" srcId="{B77DA320-F9E3-4164-BB6B-AFC7C953E6CF}" destId="{0FAAE625-EE16-417F-9BF8-30673C0A9226}" srcOrd="5" destOrd="0" presId="urn:microsoft.com/office/officeart/2009/3/layout/RandomtoResultProcess"/>
    <dgm:cxn modelId="{9D3DCDE1-DEBE-495B-8B8C-2C69CEDA3093}" type="presParOf" srcId="{B77DA320-F9E3-4164-BB6B-AFC7C953E6CF}" destId="{6E580F61-5ED6-472A-B6C4-EE7D9A3B2C27}" srcOrd="6" destOrd="0" presId="urn:microsoft.com/office/officeart/2009/3/layout/RandomtoResultProcess"/>
    <dgm:cxn modelId="{8E582BF2-B6E0-4AAB-A350-CA11AE7475B8}" type="presParOf" srcId="{B77DA320-F9E3-4164-BB6B-AFC7C953E6CF}" destId="{13E2E099-F9BD-4856-88B1-02BD05656A9C}" srcOrd="7" destOrd="0" presId="urn:microsoft.com/office/officeart/2009/3/layout/RandomtoResultProcess"/>
    <dgm:cxn modelId="{F8E9729C-EB68-49D6-9DFE-24D53AEFCD56}" type="presParOf" srcId="{B77DA320-F9E3-4164-BB6B-AFC7C953E6CF}" destId="{E7454C20-FD3B-4F89-B95C-1B86C4055B83}" srcOrd="8" destOrd="0" presId="urn:microsoft.com/office/officeart/2009/3/layout/RandomtoResultProcess"/>
    <dgm:cxn modelId="{C3BA9216-3C0B-4808-8EEC-D4AFE8149BF6}" type="presParOf" srcId="{B77DA320-F9E3-4164-BB6B-AFC7C953E6CF}" destId="{CF5CA48C-6EDA-4274-A7E2-9718C9BF8482}" srcOrd="9" destOrd="0" presId="urn:microsoft.com/office/officeart/2009/3/layout/RandomtoResultProcess"/>
    <dgm:cxn modelId="{833F0AF8-7A71-49CE-9D96-935D3FDFDE84}" type="presParOf" srcId="{B77DA320-F9E3-4164-BB6B-AFC7C953E6CF}" destId="{450CEC2B-F015-403E-B2B4-A8E500B2068B}" srcOrd="10" destOrd="0" presId="urn:microsoft.com/office/officeart/2009/3/layout/RandomtoResultProcess"/>
    <dgm:cxn modelId="{52E0A632-14FE-4A5E-A8E2-9DA22D51D8B4}" type="presParOf" srcId="{B77DA320-F9E3-4164-BB6B-AFC7C953E6CF}" destId="{E007A65F-D5D9-43BF-8E7E-5E1A5351EB5C}" srcOrd="11" destOrd="0" presId="urn:microsoft.com/office/officeart/2009/3/layout/RandomtoResultProcess"/>
    <dgm:cxn modelId="{82BBE3AA-D838-4015-ADFD-E42AA34A7804}" type="presParOf" srcId="{B77DA320-F9E3-4164-BB6B-AFC7C953E6CF}" destId="{86A94543-E47D-4CF5-B368-DC8181F6685F}" srcOrd="12" destOrd="0" presId="urn:microsoft.com/office/officeart/2009/3/layout/RandomtoResultProcess"/>
    <dgm:cxn modelId="{AD1A28B6-1960-4A3E-ACB5-5D70FF8196A1}" type="presParOf" srcId="{B77DA320-F9E3-4164-BB6B-AFC7C953E6CF}" destId="{FC9D815B-7767-4CBF-B9C2-8A2ED1A36026}" srcOrd="13" destOrd="0" presId="urn:microsoft.com/office/officeart/2009/3/layout/RandomtoResultProcess"/>
    <dgm:cxn modelId="{E5987A34-87BE-458E-96AA-47EE8B8102E2}" type="presParOf" srcId="{B77DA320-F9E3-4164-BB6B-AFC7C953E6CF}" destId="{7EBA14BA-7367-4ED6-992B-C8193A1194F5}" srcOrd="14" destOrd="0" presId="urn:microsoft.com/office/officeart/2009/3/layout/RandomtoResultProcess"/>
    <dgm:cxn modelId="{CEB73269-C14B-4598-A706-2978133089A6}" type="presParOf" srcId="{B77DA320-F9E3-4164-BB6B-AFC7C953E6CF}" destId="{4B4EEFBB-BF1F-450E-AF99-180F5E0436D0}" srcOrd="15" destOrd="0" presId="urn:microsoft.com/office/officeart/2009/3/layout/RandomtoResultProcess"/>
    <dgm:cxn modelId="{8FD51BB6-571D-4048-B3E4-595F35A500D1}" type="presParOf" srcId="{B77DA320-F9E3-4164-BB6B-AFC7C953E6CF}" destId="{6D7B1815-862A-40F0-BD44-884691C80EB1}" srcOrd="16" destOrd="0" presId="urn:microsoft.com/office/officeart/2009/3/layout/RandomtoResultProcess"/>
    <dgm:cxn modelId="{792B0A2F-A519-4D1D-B4BB-247D29F650D5}" type="presParOf" srcId="{B77DA320-F9E3-4164-BB6B-AFC7C953E6CF}" destId="{03047B4D-386F-48AE-93FD-46936E4353C5}" srcOrd="17" destOrd="0" presId="urn:microsoft.com/office/officeart/2009/3/layout/RandomtoResultProcess"/>
    <dgm:cxn modelId="{5F1A4E48-967B-41BB-9FCE-D1B67C63D5AF}" type="presParOf" srcId="{B77DA320-F9E3-4164-BB6B-AFC7C953E6CF}" destId="{667DE20E-7A21-4A57-9F64-B3F8F3D6DDF0}" srcOrd="18" destOrd="0" presId="urn:microsoft.com/office/officeart/2009/3/layout/RandomtoResultProcess"/>
    <dgm:cxn modelId="{AF4F31EE-19B6-4025-B5DD-F810F1D48C09}" type="presParOf" srcId="{D3430C23-5943-48C5-863B-208E3FE80F1F}" destId="{D5D06381-AF11-42C6-B82D-1A7EC2385BBD}" srcOrd="1" destOrd="0" presId="urn:microsoft.com/office/officeart/2009/3/layout/RandomtoResultProcess"/>
    <dgm:cxn modelId="{F39B63C6-2F39-4A98-A203-C80C80CCBB1E}" type="presParOf" srcId="{D5D06381-AF11-42C6-B82D-1A7EC2385BBD}" destId="{E6339930-1EE9-4A10-841C-749D8638BF6C}" srcOrd="0" destOrd="0" presId="urn:microsoft.com/office/officeart/2009/3/layout/RandomtoResultProcess"/>
    <dgm:cxn modelId="{32C89A6C-3658-42FD-9757-DE85AE496BEF}" type="presParOf" srcId="{D5D06381-AF11-42C6-B82D-1A7EC2385BBD}" destId="{0ED10B45-615A-42B6-B03B-F0EE42AF9C62}" srcOrd="1" destOrd="0" presId="urn:microsoft.com/office/officeart/2009/3/layout/RandomtoResultProcess"/>
    <dgm:cxn modelId="{EA3416CA-58A5-46CD-9AC3-58BCCEE9642A}" type="presParOf" srcId="{D3430C23-5943-48C5-863B-208E3FE80F1F}" destId="{5D568B63-ED0F-4235-8EEF-76A4A907BC32}" srcOrd="2" destOrd="0" presId="urn:microsoft.com/office/officeart/2009/3/layout/RandomtoResultProcess"/>
    <dgm:cxn modelId="{E91A0217-BE7E-4A22-89A9-ABE123E88118}" type="presParOf" srcId="{D3430C23-5943-48C5-863B-208E3FE80F1F}" destId="{9184DC29-B49D-493C-9E41-FD6F8703A098}" srcOrd="3" destOrd="0" presId="urn:microsoft.com/office/officeart/2009/3/layout/RandomtoResultProcess"/>
    <dgm:cxn modelId="{BA235C0C-747F-4697-963A-A1591DBC9E9E}" type="presParOf" srcId="{9184DC29-B49D-493C-9E41-FD6F8703A098}" destId="{870DEF26-0F8B-4740-B4CE-549E11987871}" srcOrd="0" destOrd="0" presId="urn:microsoft.com/office/officeart/2009/3/layout/RandomtoResultProcess"/>
    <dgm:cxn modelId="{7513CE20-ED7C-4EED-A9AD-F1D8F53E33BC}" type="presParOf" srcId="{9184DC29-B49D-493C-9E41-FD6F8703A098}" destId="{08E16A18-7F09-4EDE-868E-31F2AE3D4695}" srcOrd="1" destOrd="0" presId="urn:microsoft.com/office/officeart/2009/3/layout/RandomtoResultProcess"/>
    <dgm:cxn modelId="{B74BF8D3-89A5-41D4-8029-C4DDE90358F6}" type="presParOf" srcId="{D3430C23-5943-48C5-863B-208E3FE80F1F}" destId="{F1E516BC-E134-446D-8F5E-08B4922D58E8}" srcOrd="4" destOrd="0" presId="urn:microsoft.com/office/officeart/2009/3/layout/RandomtoResultProcess"/>
    <dgm:cxn modelId="{2C13AEE0-860C-4F09-A3AA-1B3F46D74FE1}" type="presParOf" srcId="{F1E516BC-E134-446D-8F5E-08B4922D58E8}" destId="{5660F315-30A8-4F5D-BA35-F274A12B1244}" srcOrd="0" destOrd="0" presId="urn:microsoft.com/office/officeart/2009/3/layout/RandomtoResultProcess"/>
    <dgm:cxn modelId="{5B0D6EEA-38E0-477B-BFA9-437F0BAAEC3B}" type="presParOf" srcId="{F1E516BC-E134-446D-8F5E-08B4922D58E8}" destId="{38B53CE1-F2C5-434C-917D-37F053EB5D52}" srcOrd="1" destOrd="0" presId="urn:microsoft.com/office/officeart/2009/3/layout/RandomtoResult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20DFC7-9677-4809-83B2-F38EB659605B}">
      <dsp:nvSpPr>
        <dsp:cNvPr id="0" name=""/>
        <dsp:cNvSpPr/>
      </dsp:nvSpPr>
      <dsp:spPr>
        <a:xfrm>
          <a:off x="0" y="803211"/>
          <a:ext cx="7772400" cy="148285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C977E8-4E59-4227-84FD-BA0ADC4F7C00}">
      <dsp:nvSpPr>
        <dsp:cNvPr id="0" name=""/>
        <dsp:cNvSpPr/>
      </dsp:nvSpPr>
      <dsp:spPr>
        <a:xfrm>
          <a:off x="448562" y="1136853"/>
          <a:ext cx="815568" cy="81556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65EF475-636F-47E6-9464-BBB3718FEF51}">
      <dsp:nvSpPr>
        <dsp:cNvPr id="0" name=""/>
        <dsp:cNvSpPr/>
      </dsp:nvSpPr>
      <dsp:spPr>
        <a:xfrm>
          <a:off x="1712694" y="803211"/>
          <a:ext cx="3497580" cy="14828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935" tIns="156935" rIns="156935" bIns="156935" numCol="1" spcCol="1270" anchor="ctr" anchorCtr="0">
          <a:noAutofit/>
        </a:bodyPr>
        <a:lstStyle/>
        <a:p>
          <a:pPr marL="0" lvl="0" indent="0" algn="l" defTabSz="1111250">
            <a:lnSpc>
              <a:spcPct val="100000"/>
            </a:lnSpc>
            <a:spcBef>
              <a:spcPct val="0"/>
            </a:spcBef>
            <a:spcAft>
              <a:spcPct val="35000"/>
            </a:spcAft>
            <a:buNone/>
          </a:pPr>
          <a:r>
            <a:rPr lang="en-GB" sz="2500" b="1" kern="1200" dirty="0"/>
            <a:t>QUANTITIVE RESEARCH</a:t>
          </a:r>
          <a:r>
            <a:rPr lang="en-GB" sz="2500" kern="1200" dirty="0"/>
            <a:t> </a:t>
          </a:r>
        </a:p>
      </dsp:txBody>
      <dsp:txXfrm>
        <a:off x="1712694" y="803211"/>
        <a:ext cx="3497580" cy="1482852"/>
      </dsp:txXfrm>
    </dsp:sp>
    <dsp:sp modelId="{68B257C3-FCA8-4FAE-9353-84B95D1FB273}">
      <dsp:nvSpPr>
        <dsp:cNvPr id="0" name=""/>
        <dsp:cNvSpPr/>
      </dsp:nvSpPr>
      <dsp:spPr>
        <a:xfrm>
          <a:off x="5210274" y="803211"/>
          <a:ext cx="2562125" cy="14828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935" tIns="156935" rIns="156935" bIns="156935" numCol="1" spcCol="1270" anchor="ctr" anchorCtr="0">
          <a:noAutofit/>
        </a:bodyPr>
        <a:lstStyle/>
        <a:p>
          <a:pPr marL="0" lvl="0" indent="0" algn="l" defTabSz="800100">
            <a:lnSpc>
              <a:spcPct val="100000"/>
            </a:lnSpc>
            <a:spcBef>
              <a:spcPct val="0"/>
            </a:spcBef>
            <a:spcAft>
              <a:spcPct val="35000"/>
            </a:spcAft>
            <a:buNone/>
          </a:pPr>
          <a:r>
            <a:rPr lang="en-GB" sz="1800" kern="1200" dirty="0"/>
            <a:t>focus on numerical data to measure people’s actions, speech, attitudes and so on....</a:t>
          </a:r>
        </a:p>
      </dsp:txBody>
      <dsp:txXfrm>
        <a:off x="5210274" y="803211"/>
        <a:ext cx="2562125" cy="1482852"/>
      </dsp:txXfrm>
    </dsp:sp>
    <dsp:sp modelId="{43F8D83E-4D03-4CA9-BF44-30CCE5EE5967}">
      <dsp:nvSpPr>
        <dsp:cNvPr id="0" name=""/>
        <dsp:cNvSpPr/>
      </dsp:nvSpPr>
      <dsp:spPr>
        <a:xfrm>
          <a:off x="0" y="2656776"/>
          <a:ext cx="7772400" cy="148285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237871-F426-44F2-81F1-86BC3F2A19B0}">
      <dsp:nvSpPr>
        <dsp:cNvPr id="0" name=""/>
        <dsp:cNvSpPr/>
      </dsp:nvSpPr>
      <dsp:spPr>
        <a:xfrm>
          <a:off x="448562" y="2990418"/>
          <a:ext cx="815568" cy="81556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C351BE6-640F-4AB5-BEEA-6B148A6557DF}">
      <dsp:nvSpPr>
        <dsp:cNvPr id="0" name=""/>
        <dsp:cNvSpPr/>
      </dsp:nvSpPr>
      <dsp:spPr>
        <a:xfrm>
          <a:off x="1712694" y="2656776"/>
          <a:ext cx="3497580" cy="14828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935" tIns="156935" rIns="156935" bIns="156935" numCol="1" spcCol="1270" anchor="ctr" anchorCtr="0">
          <a:noAutofit/>
        </a:bodyPr>
        <a:lstStyle/>
        <a:p>
          <a:pPr marL="0" lvl="0" indent="0" algn="l" defTabSz="1111250">
            <a:lnSpc>
              <a:spcPct val="100000"/>
            </a:lnSpc>
            <a:spcBef>
              <a:spcPct val="0"/>
            </a:spcBef>
            <a:spcAft>
              <a:spcPct val="35000"/>
            </a:spcAft>
            <a:buNone/>
          </a:pPr>
          <a:r>
            <a:rPr lang="en-GB" sz="2500" b="1" kern="1200" dirty="0"/>
            <a:t>QUALITATIVE RESEARCH</a:t>
          </a:r>
          <a:endParaRPr lang="en-GB" sz="2500" kern="1200" dirty="0"/>
        </a:p>
      </dsp:txBody>
      <dsp:txXfrm>
        <a:off x="1712694" y="2656776"/>
        <a:ext cx="3497580" cy="1482852"/>
      </dsp:txXfrm>
    </dsp:sp>
    <dsp:sp modelId="{8460B734-1037-4820-B66E-4326DF65D297}">
      <dsp:nvSpPr>
        <dsp:cNvPr id="0" name=""/>
        <dsp:cNvSpPr/>
      </dsp:nvSpPr>
      <dsp:spPr>
        <a:xfrm>
          <a:off x="5210274" y="2656776"/>
          <a:ext cx="2562125" cy="14828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935" tIns="156935" rIns="156935" bIns="156935" numCol="1" spcCol="1270" anchor="ctr" anchorCtr="0">
          <a:noAutofit/>
        </a:bodyPr>
        <a:lstStyle/>
        <a:p>
          <a:pPr marL="0" lvl="0" indent="0" algn="l" defTabSz="800100">
            <a:lnSpc>
              <a:spcPct val="100000"/>
            </a:lnSpc>
            <a:spcBef>
              <a:spcPct val="0"/>
            </a:spcBef>
            <a:spcAft>
              <a:spcPct val="35000"/>
            </a:spcAft>
            <a:buNone/>
          </a:pPr>
          <a:r>
            <a:rPr lang="en-GB" sz="1800" kern="1200" dirty="0"/>
            <a:t>focus more on analysing meaning without regard for numerical values</a:t>
          </a:r>
        </a:p>
      </dsp:txBody>
      <dsp:txXfrm>
        <a:off x="5210274" y="2656776"/>
        <a:ext cx="2562125" cy="14828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940371-4580-41CE-9D98-204AB2DD8A85}">
      <dsp:nvSpPr>
        <dsp:cNvPr id="0" name=""/>
        <dsp:cNvSpPr/>
      </dsp:nvSpPr>
      <dsp:spPr>
        <a:xfrm>
          <a:off x="0" y="65"/>
          <a:ext cx="2853829" cy="2599249"/>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GB" sz="2300" b="0" i="0" kern="1200"/>
            <a:t>Quantitative methodologies use statistics to analyse numerical data researchers gather to answer their research questions.</a:t>
          </a:r>
          <a:endParaRPr lang="en-GB" sz="2300" kern="1200"/>
        </a:p>
      </dsp:txBody>
      <dsp:txXfrm>
        <a:off x="126885" y="126950"/>
        <a:ext cx="2600059" cy="2345479"/>
      </dsp:txXfrm>
    </dsp:sp>
    <dsp:sp modelId="{EEA66CB8-2943-4DD8-8118-8BEF229F3075}">
      <dsp:nvSpPr>
        <dsp:cNvPr id="0" name=""/>
        <dsp:cNvSpPr/>
      </dsp:nvSpPr>
      <dsp:spPr>
        <a:xfrm rot="5400000">
          <a:off x="4350867" y="1492164"/>
          <a:ext cx="2079399" cy="5073475"/>
        </a:xfrm>
        <a:prstGeom prst="round2SameRect">
          <a:avLst/>
        </a:prstGeom>
        <a:solidFill>
          <a:schemeClr val="accent2">
            <a:tint val="40000"/>
            <a:alpha val="90000"/>
            <a:hueOff val="0"/>
            <a:satOff val="0"/>
            <a:lumOff val="0"/>
            <a:alphaOff val="0"/>
          </a:schemeClr>
        </a:solidFill>
        <a:ln w="254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38100" rIns="76200" bIns="38100" numCol="1" spcCol="1270" anchor="ctr" anchorCtr="0">
          <a:noAutofit/>
        </a:bodyPr>
        <a:lstStyle/>
        <a:p>
          <a:pPr marL="228600" lvl="1" indent="-228600" algn="l" defTabSz="889000">
            <a:lnSpc>
              <a:spcPct val="90000"/>
            </a:lnSpc>
            <a:spcBef>
              <a:spcPct val="0"/>
            </a:spcBef>
            <a:spcAft>
              <a:spcPct val="15000"/>
            </a:spcAft>
            <a:buChar char="•"/>
          </a:pPr>
          <a:r>
            <a:rPr lang="en-GB" sz="2000" b="0" i="0" kern="1200"/>
            <a:t>What are the relationships between two or more variables? </a:t>
          </a:r>
          <a:endParaRPr lang="en-GB" sz="2000" kern="1200"/>
        </a:p>
        <a:p>
          <a:pPr marL="228600" lvl="1" indent="-228600" algn="l" defTabSz="889000">
            <a:lnSpc>
              <a:spcPct val="90000"/>
            </a:lnSpc>
            <a:spcBef>
              <a:spcPct val="0"/>
            </a:spcBef>
            <a:spcAft>
              <a:spcPct val="15000"/>
            </a:spcAft>
            <a:buChar char="•"/>
          </a:pPr>
          <a:r>
            <a:rPr lang="en-GB" sz="2000" b="0" i="0" kern="1200"/>
            <a:t>What factors are at play in an environment that might affect the behaviour or development of the organisms in that environment?</a:t>
          </a:r>
          <a:endParaRPr lang="en-GB" sz="2000" kern="1200"/>
        </a:p>
      </dsp:txBody>
      <dsp:txXfrm rot="-5400000">
        <a:off x="2853829" y="3090710"/>
        <a:ext cx="4971967" cy="1876383"/>
      </dsp:txXfrm>
    </dsp:sp>
    <dsp:sp modelId="{D671906A-F6AB-4584-99A3-16FA00508403}">
      <dsp:nvSpPr>
        <dsp:cNvPr id="0" name=""/>
        <dsp:cNvSpPr/>
      </dsp:nvSpPr>
      <dsp:spPr>
        <a:xfrm>
          <a:off x="0" y="2729277"/>
          <a:ext cx="2853829" cy="2599249"/>
        </a:xfrm>
        <a:prstGeom prst="roundRect">
          <a:avLst/>
        </a:prstGeom>
        <a:solidFill>
          <a:schemeClr val="accent2">
            <a:hueOff val="-7341125"/>
            <a:satOff val="32393"/>
            <a:lumOff val="-549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GB" sz="2300" b="0" i="0" kern="1200"/>
            <a:t>Quantitative methods can be used to answer questions such as:</a:t>
          </a:r>
          <a:endParaRPr lang="en-GB" sz="2300" kern="1200"/>
        </a:p>
      </dsp:txBody>
      <dsp:txXfrm>
        <a:off x="126885" y="2856162"/>
        <a:ext cx="2600059" cy="234547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6C90D9-8C52-4F27-80C6-48179B9EF81D}">
      <dsp:nvSpPr>
        <dsp:cNvPr id="0" name=""/>
        <dsp:cNvSpPr/>
      </dsp:nvSpPr>
      <dsp:spPr>
        <a:xfrm rot="10800000">
          <a:off x="2072150" y="0"/>
          <a:ext cx="5848887" cy="2395736"/>
        </a:xfrm>
        <a:prstGeom prst="homePlat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56453" tIns="76200" rIns="142240" bIns="76200" numCol="1" spcCol="1270" anchor="ctr" anchorCtr="0">
          <a:noAutofit/>
        </a:bodyPr>
        <a:lstStyle/>
        <a:p>
          <a:pPr marL="0" lvl="0" indent="0" algn="ctr" defTabSz="889000">
            <a:lnSpc>
              <a:spcPct val="90000"/>
            </a:lnSpc>
            <a:spcBef>
              <a:spcPct val="0"/>
            </a:spcBef>
            <a:spcAft>
              <a:spcPct val="35000"/>
            </a:spcAft>
            <a:buNone/>
          </a:pPr>
          <a:r>
            <a:rPr lang="en-GB" sz="2000" b="0" i="0" kern="1200"/>
            <a:t>Percentages can be helpful to present your data easily and graphically. You may want to see how many respondents answered a particular way or how many people gave each answer as a proportion of the number of people who answered the question.</a:t>
          </a:r>
          <a:endParaRPr lang="en-GB" sz="2000" kern="1200"/>
        </a:p>
      </dsp:txBody>
      <dsp:txXfrm rot="10800000">
        <a:off x="2671084" y="0"/>
        <a:ext cx="5249953" cy="2395736"/>
      </dsp:txXfrm>
    </dsp:sp>
    <dsp:sp modelId="{506C6FFC-30CE-47F0-B4E7-490DB7E37280}">
      <dsp:nvSpPr>
        <dsp:cNvPr id="0" name=""/>
        <dsp:cNvSpPr/>
      </dsp:nvSpPr>
      <dsp:spPr>
        <a:xfrm>
          <a:off x="874282" y="0"/>
          <a:ext cx="2395736" cy="2395736"/>
        </a:xfrm>
        <a:prstGeom prst="ellipse">
          <a:avLst/>
        </a:prstGeom>
        <a:blipFill rotWithShape="1">
          <a:blip xmlns:r="http://schemas.openxmlformats.org/officeDocument/2006/relationships" r:embed="rId1"/>
          <a:srcRect/>
          <a:stretch>
            <a:fillRect l="-21000" r="-21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D30DF3-CD69-4816-9F86-D0120D0D3E37}">
      <dsp:nvSpPr>
        <dsp:cNvPr id="0" name=""/>
        <dsp:cNvSpPr/>
      </dsp:nvSpPr>
      <dsp:spPr>
        <a:xfrm>
          <a:off x="2907884" y="2505947"/>
          <a:ext cx="91440" cy="930919"/>
        </a:xfrm>
        <a:custGeom>
          <a:avLst/>
          <a:gdLst/>
          <a:ahLst/>
          <a:cxnLst/>
          <a:rect l="0" t="0" r="0" b="0"/>
          <a:pathLst>
            <a:path>
              <a:moveTo>
                <a:pt x="80447" y="0"/>
              </a:moveTo>
              <a:lnTo>
                <a:pt x="80447" y="482559"/>
              </a:lnTo>
              <a:lnTo>
                <a:pt x="45720" y="482559"/>
              </a:lnTo>
              <a:lnTo>
                <a:pt x="45720" y="930919"/>
              </a:lnTo>
            </a:path>
          </a:pathLst>
        </a:custGeom>
        <a:noFill/>
        <a:ln w="12700"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355600">
            <a:lnSpc>
              <a:spcPct val="90000"/>
            </a:lnSpc>
            <a:spcBef>
              <a:spcPct val="0"/>
            </a:spcBef>
            <a:spcAft>
              <a:spcPct val="35000"/>
            </a:spcAft>
            <a:buNone/>
          </a:pPr>
          <a:endParaRPr lang="en-GB" sz="800" kern="1200" dirty="0"/>
        </a:p>
      </dsp:txBody>
      <dsp:txXfrm>
        <a:off x="2940024" y="2909698"/>
        <a:ext cx="27159" cy="123417"/>
      </dsp:txXfrm>
    </dsp:sp>
    <dsp:sp modelId="{C2130FDF-A48C-461C-90AD-F8B8729347F9}">
      <dsp:nvSpPr>
        <dsp:cNvPr id="0" name=""/>
        <dsp:cNvSpPr/>
      </dsp:nvSpPr>
      <dsp:spPr>
        <a:xfrm>
          <a:off x="898834" y="350"/>
          <a:ext cx="4178995" cy="2507397"/>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2024" tIns="192024" rIns="192024" bIns="192024" numCol="1" spcCol="1270" anchor="ctr" anchorCtr="0">
          <a:noAutofit/>
        </a:bodyPr>
        <a:lstStyle/>
        <a:p>
          <a:pPr marL="0" lvl="0" indent="0" algn="ctr" defTabSz="1200150">
            <a:lnSpc>
              <a:spcPct val="90000"/>
            </a:lnSpc>
            <a:spcBef>
              <a:spcPct val="0"/>
            </a:spcBef>
            <a:spcAft>
              <a:spcPct val="35000"/>
            </a:spcAft>
            <a:buNone/>
          </a:pPr>
          <a:r>
            <a:rPr lang="en-US" sz="2700" kern="1200" dirty="0"/>
            <a:t>Sometimes in quantitative research, we are not necessarily concerned with investigating differences</a:t>
          </a:r>
          <a:endParaRPr lang="en-GB" sz="2700" kern="1200" dirty="0"/>
        </a:p>
      </dsp:txBody>
      <dsp:txXfrm>
        <a:off x="898834" y="350"/>
        <a:ext cx="4178995" cy="2507397"/>
      </dsp:txXfrm>
    </dsp:sp>
    <dsp:sp modelId="{B675F2F0-0A5F-4A7A-BFE8-BAF1D6E8110A}">
      <dsp:nvSpPr>
        <dsp:cNvPr id="0" name=""/>
        <dsp:cNvSpPr/>
      </dsp:nvSpPr>
      <dsp:spPr>
        <a:xfrm>
          <a:off x="864106" y="3469266"/>
          <a:ext cx="4178995" cy="2507397"/>
        </a:xfrm>
        <a:prstGeom prst="rect">
          <a:avLst/>
        </a:prstGeom>
        <a:solidFill>
          <a:schemeClr val="accent3">
            <a:hueOff val="5904187"/>
            <a:satOff val="-46054"/>
            <a:lumOff val="-117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2024" tIns="192024" rIns="192024" bIns="192024" numCol="1" spcCol="1270" anchor="t" anchorCtr="0">
          <a:noAutofit/>
        </a:bodyPr>
        <a:lstStyle/>
        <a:p>
          <a:pPr marL="0" lvl="0" indent="0" algn="l" defTabSz="1200150">
            <a:lnSpc>
              <a:spcPct val="90000"/>
            </a:lnSpc>
            <a:spcBef>
              <a:spcPct val="0"/>
            </a:spcBef>
            <a:spcAft>
              <a:spcPct val="35000"/>
            </a:spcAft>
            <a:buNone/>
          </a:pPr>
          <a:r>
            <a:rPr lang="en-US" sz="2700" kern="1200"/>
            <a:t>Correlational studies</a:t>
          </a:r>
          <a:endParaRPr lang="en-GB" sz="2700" kern="1200"/>
        </a:p>
        <a:p>
          <a:pPr marL="228600" lvl="1" indent="-228600" algn="l" defTabSz="933450">
            <a:lnSpc>
              <a:spcPct val="90000"/>
            </a:lnSpc>
            <a:spcBef>
              <a:spcPct val="0"/>
            </a:spcBef>
            <a:spcAft>
              <a:spcPct val="15000"/>
            </a:spcAft>
            <a:buChar char="•"/>
          </a:pPr>
          <a:r>
            <a:rPr lang="en-US" sz="2100" kern="1200"/>
            <a:t>also quantitative in nature</a:t>
          </a:r>
          <a:endParaRPr lang="en-GB" sz="2100" kern="1200"/>
        </a:p>
        <a:p>
          <a:pPr marL="228600" lvl="1" indent="-228600" algn="l" defTabSz="933450">
            <a:lnSpc>
              <a:spcPct val="90000"/>
            </a:lnSpc>
            <a:spcBef>
              <a:spcPct val="0"/>
            </a:spcBef>
            <a:spcAft>
              <a:spcPct val="15000"/>
            </a:spcAft>
            <a:buChar char="•"/>
          </a:pPr>
          <a:r>
            <a:rPr lang="en-US" sz="2100" kern="1200"/>
            <a:t>concerned with the relationship between two variables</a:t>
          </a:r>
          <a:endParaRPr lang="en-GB" sz="2100" kern="1200"/>
        </a:p>
        <a:p>
          <a:pPr marL="457200" lvl="2" indent="-228600" algn="l" defTabSz="933450">
            <a:lnSpc>
              <a:spcPct val="90000"/>
            </a:lnSpc>
            <a:spcBef>
              <a:spcPct val="0"/>
            </a:spcBef>
            <a:spcAft>
              <a:spcPct val="15000"/>
            </a:spcAft>
            <a:buChar char="•"/>
          </a:pPr>
          <a:r>
            <a:rPr lang="en-US" sz="2100" kern="1200"/>
            <a:t>not concerned with cause-and-effect relationships</a:t>
          </a:r>
          <a:endParaRPr lang="en-GB" sz="2100" kern="1200"/>
        </a:p>
      </dsp:txBody>
      <dsp:txXfrm>
        <a:off x="864106" y="3469266"/>
        <a:ext cx="4178995" cy="250739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ADBFE4-E469-40A7-A338-C8F3A5104420}">
      <dsp:nvSpPr>
        <dsp:cNvPr id="0" name=""/>
        <dsp:cNvSpPr/>
      </dsp:nvSpPr>
      <dsp:spPr>
        <a:xfrm>
          <a:off x="0" y="185499"/>
          <a:ext cx="4320480" cy="1107054"/>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121920" rIns="213360" bIns="121920" numCol="1" spcCol="1270" anchor="ctr" anchorCtr="0">
          <a:noAutofit/>
        </a:bodyPr>
        <a:lstStyle/>
        <a:p>
          <a:pPr marL="0" lvl="0" indent="0" algn="ctr" defTabSz="1333500">
            <a:lnSpc>
              <a:spcPct val="90000"/>
            </a:lnSpc>
            <a:spcBef>
              <a:spcPct val="0"/>
            </a:spcBef>
            <a:spcAft>
              <a:spcPct val="35000"/>
            </a:spcAft>
            <a:buNone/>
          </a:pPr>
          <a:r>
            <a:rPr lang="en-US" sz="3000" kern="1200" dirty="0"/>
            <a:t>Questions in correlational research</a:t>
          </a:r>
          <a:endParaRPr lang="en-GB" sz="3000" kern="1200" dirty="0"/>
        </a:p>
      </dsp:txBody>
      <dsp:txXfrm>
        <a:off x="0" y="185499"/>
        <a:ext cx="4320480" cy="1107054"/>
      </dsp:txXfrm>
    </dsp:sp>
    <dsp:sp modelId="{E57B6610-086A-4E31-B91B-D664615590EE}">
      <dsp:nvSpPr>
        <dsp:cNvPr id="0" name=""/>
        <dsp:cNvSpPr/>
      </dsp:nvSpPr>
      <dsp:spPr>
        <a:xfrm>
          <a:off x="0" y="1292553"/>
          <a:ext cx="4320480" cy="4858650"/>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0020" tIns="160020" rIns="213360" bIns="240030" numCol="1" spcCol="1270" anchor="t" anchorCtr="0">
          <a:noAutofit/>
        </a:bodyPr>
        <a:lstStyle/>
        <a:p>
          <a:pPr marL="285750" lvl="1" indent="-285750" algn="l" defTabSz="1333500">
            <a:lnSpc>
              <a:spcPct val="90000"/>
            </a:lnSpc>
            <a:spcBef>
              <a:spcPct val="0"/>
            </a:spcBef>
            <a:spcAft>
              <a:spcPct val="15000"/>
            </a:spcAft>
            <a:buChar char="•"/>
          </a:pPr>
          <a:r>
            <a:rPr lang="en-US" sz="3000" kern="1200"/>
            <a:t>is there a consistent relationship between two variables?</a:t>
          </a:r>
          <a:endParaRPr lang="en-GB" sz="3000" kern="1200"/>
        </a:p>
        <a:p>
          <a:pPr marL="285750" lvl="1" indent="-285750" algn="l" defTabSz="1333500">
            <a:lnSpc>
              <a:spcPct val="90000"/>
            </a:lnSpc>
            <a:spcBef>
              <a:spcPct val="0"/>
            </a:spcBef>
            <a:spcAft>
              <a:spcPct val="15000"/>
            </a:spcAft>
            <a:buChar char="•"/>
          </a:pPr>
          <a:r>
            <a:rPr lang="en-US" sz="3000" kern="1200" dirty="0"/>
            <a:t>how can this relationship be described?</a:t>
          </a:r>
          <a:endParaRPr lang="en-GB" sz="3000" kern="1200" dirty="0"/>
        </a:p>
        <a:p>
          <a:pPr marL="285750" lvl="1" indent="-285750" algn="l" defTabSz="1333500">
            <a:lnSpc>
              <a:spcPct val="90000"/>
            </a:lnSpc>
            <a:spcBef>
              <a:spcPct val="0"/>
            </a:spcBef>
            <a:spcAft>
              <a:spcPct val="15000"/>
            </a:spcAft>
            <a:buChar char="•"/>
          </a:pPr>
          <a:r>
            <a:rPr lang="en-US" sz="3000" kern="1200" dirty="0"/>
            <a:t>how strong is this relationship?</a:t>
          </a:r>
          <a:endParaRPr lang="en-GB" sz="3000" kern="1200" dirty="0"/>
        </a:p>
        <a:p>
          <a:pPr marL="285750" lvl="1" indent="-285750" algn="l" defTabSz="1333500">
            <a:lnSpc>
              <a:spcPct val="90000"/>
            </a:lnSpc>
            <a:spcBef>
              <a:spcPct val="0"/>
            </a:spcBef>
            <a:spcAft>
              <a:spcPct val="15000"/>
            </a:spcAft>
            <a:buChar char="•"/>
          </a:pPr>
          <a:r>
            <a:rPr lang="en-US" sz="3000" kern="1200"/>
            <a:t>is the relationship statistically significant?</a:t>
          </a:r>
          <a:endParaRPr lang="en-GB" sz="3000" kern="1200"/>
        </a:p>
      </dsp:txBody>
      <dsp:txXfrm>
        <a:off x="0" y="1292553"/>
        <a:ext cx="4320480" cy="485865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CA8CAC-BBCA-4037-A714-F5AE8D1A4167}">
      <dsp:nvSpPr>
        <dsp:cNvPr id="0" name=""/>
        <dsp:cNvSpPr/>
      </dsp:nvSpPr>
      <dsp:spPr>
        <a:xfrm>
          <a:off x="0" y="841913"/>
          <a:ext cx="2563690" cy="1538214"/>
        </a:xfrm>
        <a:prstGeom prst="rect">
          <a:avLst/>
        </a:prstGeom>
        <a:solidFill>
          <a:schemeClr val="accent1">
            <a:hueOff val="0"/>
            <a:satOff val="0"/>
            <a:lumOff val="0"/>
            <a:alphaOff val="0"/>
          </a:schemeClr>
        </a:solidFill>
        <a:ln>
          <a:noFill/>
        </a:ln>
        <a:effectLst/>
        <a:scene3d>
          <a:camera prst="orthographicFront">
            <a:rot lat="0" lon="0" rev="0"/>
          </a:camera>
          <a:lightRig rig="brightRoom" dir="tl">
            <a:rot lat="0" lon="0" rev="1800000"/>
          </a:lightRig>
        </a:scene3d>
        <a:sp3d contourW="10160" prstMaterial="dkEdge">
          <a:bevelT w="38100" h="50800" prst="angle"/>
          <a:contourClr>
            <a:schemeClr val="accent1">
              <a:hueOff val="0"/>
              <a:satOff val="0"/>
              <a:lumOff val="0"/>
              <a:alphaOff val="0"/>
              <a:shade val="40000"/>
              <a:satMod val="15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dirty="0"/>
            <a:t>Children’s IQ and Parents’ IQ</a:t>
          </a:r>
          <a:endParaRPr lang="en-GB" sz="2700" kern="1200" dirty="0"/>
        </a:p>
      </dsp:txBody>
      <dsp:txXfrm>
        <a:off x="0" y="841913"/>
        <a:ext cx="2563690" cy="1538214"/>
      </dsp:txXfrm>
    </dsp:sp>
    <dsp:sp modelId="{EF7BBAAC-631B-4717-9376-86936C87C42B}">
      <dsp:nvSpPr>
        <dsp:cNvPr id="0" name=""/>
        <dsp:cNvSpPr/>
      </dsp:nvSpPr>
      <dsp:spPr>
        <a:xfrm>
          <a:off x="2820059" y="841913"/>
          <a:ext cx="2563690" cy="1538214"/>
        </a:xfrm>
        <a:prstGeom prst="rect">
          <a:avLst/>
        </a:prstGeom>
        <a:solidFill>
          <a:schemeClr val="accent1">
            <a:hueOff val="0"/>
            <a:satOff val="0"/>
            <a:lumOff val="0"/>
            <a:alphaOff val="0"/>
          </a:schemeClr>
        </a:solidFill>
        <a:ln>
          <a:noFill/>
        </a:ln>
        <a:effectLst/>
        <a:scene3d>
          <a:camera prst="orthographicFront">
            <a:rot lat="0" lon="0" rev="0"/>
          </a:camera>
          <a:lightRig rig="brightRoom" dir="tl">
            <a:rot lat="0" lon="0" rev="1800000"/>
          </a:lightRig>
        </a:scene3d>
        <a:sp3d contourW="10160" prstMaterial="dkEdge">
          <a:bevelT w="38100" h="50800" prst="angle"/>
          <a:contourClr>
            <a:schemeClr val="accent1">
              <a:hueOff val="0"/>
              <a:satOff val="0"/>
              <a:lumOff val="0"/>
              <a:alphaOff val="0"/>
              <a:shade val="40000"/>
              <a:satMod val="15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dirty="0"/>
            <a:t>Urban growth and air quality violations? </a:t>
          </a:r>
          <a:endParaRPr lang="en-GB" sz="2700" kern="1200" dirty="0"/>
        </a:p>
      </dsp:txBody>
      <dsp:txXfrm>
        <a:off x="2820059" y="841913"/>
        <a:ext cx="2563690" cy="1538214"/>
      </dsp:txXfrm>
    </dsp:sp>
    <dsp:sp modelId="{1CA3CB3A-2C4A-4772-9E57-B654A1EB4FE2}">
      <dsp:nvSpPr>
        <dsp:cNvPr id="0" name=""/>
        <dsp:cNvSpPr/>
      </dsp:nvSpPr>
      <dsp:spPr>
        <a:xfrm>
          <a:off x="5640119" y="841913"/>
          <a:ext cx="2563690" cy="1538214"/>
        </a:xfrm>
        <a:prstGeom prst="rect">
          <a:avLst/>
        </a:prstGeom>
        <a:solidFill>
          <a:schemeClr val="accent1">
            <a:hueOff val="0"/>
            <a:satOff val="0"/>
            <a:lumOff val="0"/>
            <a:alphaOff val="0"/>
          </a:schemeClr>
        </a:solidFill>
        <a:ln>
          <a:noFill/>
        </a:ln>
        <a:effectLst/>
        <a:scene3d>
          <a:camera prst="orthographicFront">
            <a:rot lat="0" lon="0" rev="0"/>
          </a:camera>
          <a:lightRig rig="brightRoom" dir="tl">
            <a:rot lat="0" lon="0" rev="1800000"/>
          </a:lightRig>
        </a:scene3d>
        <a:sp3d contourW="10160" prstMaterial="dkEdge">
          <a:bevelT w="38100" h="50800" prst="angle"/>
          <a:contourClr>
            <a:schemeClr val="accent1">
              <a:hueOff val="0"/>
              <a:satOff val="0"/>
              <a:lumOff val="0"/>
              <a:alphaOff val="0"/>
              <a:shade val="40000"/>
              <a:satMod val="15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dirty="0"/>
            <a:t>Number of police patrol and number of crime </a:t>
          </a:r>
          <a:endParaRPr lang="en-GB" sz="2700" kern="1200" dirty="0"/>
        </a:p>
      </dsp:txBody>
      <dsp:txXfrm>
        <a:off x="5640119" y="841913"/>
        <a:ext cx="2563690" cy="1538214"/>
      </dsp:txXfrm>
    </dsp:sp>
    <dsp:sp modelId="{677E47F6-85D1-413C-8764-B3BD2CA2B770}">
      <dsp:nvSpPr>
        <dsp:cNvPr id="0" name=""/>
        <dsp:cNvSpPr/>
      </dsp:nvSpPr>
      <dsp:spPr>
        <a:xfrm>
          <a:off x="0" y="2636496"/>
          <a:ext cx="2563690" cy="1538214"/>
        </a:xfrm>
        <a:prstGeom prst="rect">
          <a:avLst/>
        </a:prstGeom>
        <a:solidFill>
          <a:schemeClr val="accent1">
            <a:hueOff val="0"/>
            <a:satOff val="0"/>
            <a:lumOff val="0"/>
            <a:alphaOff val="0"/>
          </a:schemeClr>
        </a:solidFill>
        <a:ln>
          <a:noFill/>
        </a:ln>
        <a:effectLst/>
        <a:scene3d>
          <a:camera prst="orthographicFront">
            <a:rot lat="0" lon="0" rev="0"/>
          </a:camera>
          <a:lightRig rig="brightRoom" dir="tl">
            <a:rot lat="0" lon="0" rev="1800000"/>
          </a:lightRig>
        </a:scene3d>
        <a:sp3d contourW="10160" prstMaterial="dkEdge">
          <a:bevelT w="38100" h="50800" prst="angle"/>
          <a:contourClr>
            <a:schemeClr val="accent1">
              <a:hueOff val="0"/>
              <a:satOff val="0"/>
              <a:lumOff val="0"/>
              <a:alphaOff val="0"/>
              <a:shade val="40000"/>
              <a:satMod val="15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dirty="0"/>
            <a:t>Grade on exam and time on exam</a:t>
          </a:r>
          <a:endParaRPr lang="en-GB" sz="2700" kern="1200" dirty="0"/>
        </a:p>
      </dsp:txBody>
      <dsp:txXfrm>
        <a:off x="0" y="2636496"/>
        <a:ext cx="2563690" cy="1538214"/>
      </dsp:txXfrm>
    </dsp:sp>
    <dsp:sp modelId="{5F86F334-2760-404A-A0C2-11A2921594F6}">
      <dsp:nvSpPr>
        <dsp:cNvPr id="0" name=""/>
        <dsp:cNvSpPr/>
      </dsp:nvSpPr>
      <dsp:spPr>
        <a:xfrm>
          <a:off x="2820059" y="2636496"/>
          <a:ext cx="2563690" cy="1538214"/>
        </a:xfrm>
        <a:prstGeom prst="rect">
          <a:avLst/>
        </a:prstGeom>
        <a:solidFill>
          <a:schemeClr val="accent1">
            <a:hueOff val="0"/>
            <a:satOff val="0"/>
            <a:lumOff val="0"/>
            <a:alphaOff val="0"/>
          </a:schemeClr>
        </a:solidFill>
        <a:ln>
          <a:noFill/>
        </a:ln>
        <a:effectLst/>
        <a:scene3d>
          <a:camera prst="orthographicFront">
            <a:rot lat="0" lon="0" rev="0"/>
          </a:camera>
          <a:lightRig rig="brightRoom" dir="tl">
            <a:rot lat="0" lon="0" rev="1800000"/>
          </a:lightRig>
        </a:scene3d>
        <a:sp3d contourW="10160" prstMaterial="dkEdge">
          <a:bevelT w="38100" h="50800" prst="angle"/>
          <a:contourClr>
            <a:schemeClr val="accent1">
              <a:hueOff val="0"/>
              <a:satOff val="0"/>
              <a:lumOff val="0"/>
              <a:alphaOff val="0"/>
              <a:shade val="40000"/>
              <a:satMod val="15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dirty="0"/>
            <a:t>Education level and salary</a:t>
          </a:r>
          <a:endParaRPr lang="en-GB" sz="2700" kern="1200" dirty="0"/>
        </a:p>
      </dsp:txBody>
      <dsp:txXfrm>
        <a:off x="2820059" y="2636496"/>
        <a:ext cx="2563690" cy="1538214"/>
      </dsp:txXfrm>
    </dsp:sp>
    <dsp:sp modelId="{C209BB0B-047E-463A-B293-98BB30B347BC}">
      <dsp:nvSpPr>
        <dsp:cNvPr id="0" name=""/>
        <dsp:cNvSpPr/>
      </dsp:nvSpPr>
      <dsp:spPr>
        <a:xfrm>
          <a:off x="5640119" y="2636496"/>
          <a:ext cx="2563690" cy="1538214"/>
        </a:xfrm>
        <a:prstGeom prst="rect">
          <a:avLst/>
        </a:prstGeom>
        <a:solidFill>
          <a:schemeClr val="accent1">
            <a:hueOff val="0"/>
            <a:satOff val="0"/>
            <a:lumOff val="0"/>
            <a:alphaOff val="0"/>
          </a:schemeClr>
        </a:solidFill>
        <a:ln>
          <a:noFill/>
        </a:ln>
        <a:effectLst/>
        <a:scene3d>
          <a:camera prst="orthographicFront">
            <a:rot lat="0" lon="0" rev="0"/>
          </a:camera>
          <a:lightRig rig="brightRoom" dir="tl">
            <a:rot lat="0" lon="0" rev="1800000"/>
          </a:lightRig>
        </a:scene3d>
        <a:sp3d contourW="10160" prstMaterial="dkEdge">
          <a:bevelT w="38100" h="50800" prst="angle"/>
          <a:contourClr>
            <a:schemeClr val="accent1">
              <a:hueOff val="0"/>
              <a:satOff val="0"/>
              <a:lumOff val="0"/>
              <a:alphaOff val="0"/>
              <a:shade val="40000"/>
              <a:satMod val="15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dirty="0"/>
            <a:t>Number of friends and happiness</a:t>
          </a:r>
          <a:endParaRPr lang="en-GB" sz="2700" kern="1200" dirty="0"/>
        </a:p>
      </dsp:txBody>
      <dsp:txXfrm>
        <a:off x="5640119" y="2636496"/>
        <a:ext cx="2563690" cy="153821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56BF1D-2174-49B1-8A9E-89E5E7C38AF3}">
      <dsp:nvSpPr>
        <dsp:cNvPr id="0" name=""/>
        <dsp:cNvSpPr/>
      </dsp:nvSpPr>
      <dsp:spPr>
        <a:xfrm>
          <a:off x="331750" y="0"/>
          <a:ext cx="3600400" cy="3600400"/>
        </a:xfrm>
        <a:prstGeom prst="triangl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1B3CB62-B465-46CE-A9ED-D6341593D531}">
      <dsp:nvSpPr>
        <dsp:cNvPr id="0" name=""/>
        <dsp:cNvSpPr/>
      </dsp:nvSpPr>
      <dsp:spPr>
        <a:xfrm>
          <a:off x="2280346" y="360780"/>
          <a:ext cx="2043468" cy="1198258"/>
        </a:xfrm>
        <a:prstGeom prst="roundRect">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Scatterplot helps us to establish the direction</a:t>
          </a:r>
          <a:endParaRPr lang="en-GB" sz="1400" kern="1200" dirty="0"/>
        </a:p>
      </dsp:txBody>
      <dsp:txXfrm>
        <a:off x="2338840" y="419274"/>
        <a:ext cx="1926480" cy="1081270"/>
      </dsp:txXfrm>
    </dsp:sp>
    <dsp:sp modelId="{45B2E933-25E7-4D60-9AE3-5C1FEC8F9A93}">
      <dsp:nvSpPr>
        <dsp:cNvPr id="0" name=""/>
        <dsp:cNvSpPr/>
      </dsp:nvSpPr>
      <dsp:spPr>
        <a:xfrm>
          <a:off x="1923234" y="1708820"/>
          <a:ext cx="2757692" cy="1381016"/>
        </a:xfrm>
        <a:prstGeom prst="roundRect">
          <a:avLst/>
        </a:prstGeom>
        <a:solidFill>
          <a:schemeClr val="lt1">
            <a:alpha val="90000"/>
            <a:hueOff val="0"/>
            <a:satOff val="0"/>
            <a:lumOff val="0"/>
            <a:alphaOff val="0"/>
          </a:schemeClr>
        </a:solidFill>
        <a:ln w="25400" cap="flat" cmpd="sng" algn="ctr">
          <a:solidFill>
            <a:schemeClr val="accent2">
              <a:hueOff val="-7341125"/>
              <a:satOff val="32393"/>
              <a:lumOff val="-549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dirty="0"/>
            <a:t>Next, we investigate the strength of the correlation</a:t>
          </a:r>
          <a:endParaRPr lang="en-GB" sz="1400" kern="1200" dirty="0"/>
        </a:p>
        <a:p>
          <a:pPr marL="57150" lvl="1" indent="-57150" algn="l" defTabSz="488950">
            <a:lnSpc>
              <a:spcPct val="90000"/>
            </a:lnSpc>
            <a:spcBef>
              <a:spcPct val="0"/>
            </a:spcBef>
            <a:spcAft>
              <a:spcPct val="15000"/>
            </a:spcAft>
            <a:buChar char="•"/>
          </a:pPr>
          <a:r>
            <a:rPr lang="en-US" sz="1100" kern="1200" dirty="0"/>
            <a:t>to a certain extent, the scatterplot informs us about this</a:t>
          </a:r>
          <a:endParaRPr lang="en-GB" sz="1100" kern="1200" dirty="0"/>
        </a:p>
        <a:p>
          <a:pPr marL="57150" lvl="1" indent="-57150" algn="l" defTabSz="488950">
            <a:lnSpc>
              <a:spcPct val="90000"/>
            </a:lnSpc>
            <a:spcBef>
              <a:spcPct val="0"/>
            </a:spcBef>
            <a:spcAft>
              <a:spcPct val="15000"/>
            </a:spcAft>
            <a:buChar char="•"/>
          </a:pPr>
          <a:r>
            <a:rPr lang="en-US" sz="1100" kern="1200"/>
            <a:t>the stronger the relationship, the closer the dots come to forming a straight line</a:t>
          </a:r>
          <a:endParaRPr lang="en-GB" sz="1100" kern="1200"/>
        </a:p>
      </dsp:txBody>
      <dsp:txXfrm>
        <a:off x="1990650" y="1776236"/>
        <a:ext cx="2622860" cy="124618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447D55-21D6-4624-A6CA-1400FBCCD307}">
      <dsp:nvSpPr>
        <dsp:cNvPr id="0" name=""/>
        <dsp:cNvSpPr/>
      </dsp:nvSpPr>
      <dsp:spPr>
        <a:xfrm>
          <a:off x="711454" y="141"/>
          <a:ext cx="2888941" cy="1057329"/>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However, a numerical description of strength is more precise - calculate a correlation coefficient</a:t>
          </a:r>
          <a:endParaRPr lang="en-GB" sz="1600" kern="1200" dirty="0"/>
        </a:p>
      </dsp:txBody>
      <dsp:txXfrm>
        <a:off x="711454" y="141"/>
        <a:ext cx="2888941" cy="105732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3E51B5-DA94-4AAB-BCA3-493CBF2E2D96}">
      <dsp:nvSpPr>
        <dsp:cNvPr id="0" name=""/>
        <dsp:cNvSpPr/>
      </dsp:nvSpPr>
      <dsp:spPr>
        <a:xfrm rot="5400000">
          <a:off x="2705391" y="-672030"/>
          <a:ext cx="1542308" cy="3272042"/>
        </a:xfrm>
        <a:prstGeom prst="round2SameRect">
          <a:avLst/>
        </a:prstGeom>
        <a:solidFill>
          <a:schemeClr val="accent2">
            <a:alpha val="90000"/>
            <a:tint val="40000"/>
            <a:hueOff val="0"/>
            <a:satOff val="0"/>
            <a:lumOff val="0"/>
            <a:alphaOff val="0"/>
          </a:schemeClr>
        </a:solidFill>
        <a:ln w="25400"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28575" rIns="57150" bIns="28575" numCol="1" spcCol="1270" anchor="ctr" anchorCtr="0">
          <a:noAutofit/>
        </a:bodyPr>
        <a:lstStyle/>
        <a:p>
          <a:pPr marL="114300" lvl="1" indent="-114300" algn="l" defTabSz="666750">
            <a:lnSpc>
              <a:spcPct val="90000"/>
            </a:lnSpc>
            <a:spcBef>
              <a:spcPct val="0"/>
            </a:spcBef>
            <a:spcAft>
              <a:spcPct val="15000"/>
            </a:spcAft>
            <a:buChar char="•"/>
          </a:pPr>
          <a:r>
            <a:rPr lang="en-US" sz="1500" kern="1200"/>
            <a:t>one that is unlikely to have occurred due to chance factors</a:t>
          </a:r>
          <a:endParaRPr lang="en-GB" sz="1500" kern="1200"/>
        </a:p>
        <a:p>
          <a:pPr marL="114300" lvl="1" indent="-114300" algn="l" defTabSz="666750">
            <a:lnSpc>
              <a:spcPct val="90000"/>
            </a:lnSpc>
            <a:spcBef>
              <a:spcPct val="0"/>
            </a:spcBef>
            <a:spcAft>
              <a:spcPct val="15000"/>
            </a:spcAft>
            <a:buChar char="•"/>
          </a:pPr>
          <a:r>
            <a:rPr lang="en-US" sz="1500" kern="1200" dirty="0"/>
            <a:t>Likely to be a correlation that exists in the wider population</a:t>
          </a:r>
          <a:endParaRPr lang="en-GB" sz="1500" kern="1200" dirty="0"/>
        </a:p>
      </dsp:txBody>
      <dsp:txXfrm rot="-5400000">
        <a:off x="1840525" y="268125"/>
        <a:ext cx="3196753" cy="1391730"/>
      </dsp:txXfrm>
    </dsp:sp>
    <dsp:sp modelId="{CBD6C82C-16E3-49EC-9A3E-D36ADB5F5057}">
      <dsp:nvSpPr>
        <dsp:cNvPr id="0" name=""/>
        <dsp:cNvSpPr/>
      </dsp:nvSpPr>
      <dsp:spPr>
        <a:xfrm>
          <a:off x="0" y="48"/>
          <a:ext cx="1840524" cy="1927885"/>
        </a:xfrm>
        <a:prstGeom prst="roundRect">
          <a:avLst/>
        </a:prstGeom>
        <a:solidFill>
          <a:schemeClr val="accent2">
            <a:shade val="8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kern="1200"/>
            <a:t>A significant correlation</a:t>
          </a:r>
          <a:endParaRPr lang="en-GB" sz="2400" kern="1200"/>
        </a:p>
      </dsp:txBody>
      <dsp:txXfrm>
        <a:off x="89847" y="89895"/>
        <a:ext cx="1660830" cy="1748191"/>
      </dsp:txXfrm>
    </dsp:sp>
    <dsp:sp modelId="{B6E90B78-9625-4B10-930F-5778CD8D1ACE}">
      <dsp:nvSpPr>
        <dsp:cNvPr id="0" name=""/>
        <dsp:cNvSpPr/>
      </dsp:nvSpPr>
      <dsp:spPr>
        <a:xfrm rot="5400000">
          <a:off x="2705391" y="1352249"/>
          <a:ext cx="1542308" cy="3272042"/>
        </a:xfrm>
        <a:prstGeom prst="round2SameRect">
          <a:avLst/>
        </a:prstGeom>
        <a:solidFill>
          <a:schemeClr val="accent2">
            <a:alpha val="90000"/>
            <a:tint val="40000"/>
            <a:hueOff val="0"/>
            <a:satOff val="0"/>
            <a:lumOff val="0"/>
            <a:alphaOff val="0"/>
          </a:schemeClr>
        </a:solidFill>
        <a:ln w="25400"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28575" rIns="57150" bIns="28575" numCol="1" spcCol="1270" anchor="ctr" anchorCtr="0">
          <a:noAutofit/>
        </a:bodyPr>
        <a:lstStyle/>
        <a:p>
          <a:pPr marL="114300" lvl="1" indent="-114300" algn="l" defTabSz="666750">
            <a:lnSpc>
              <a:spcPct val="90000"/>
            </a:lnSpc>
            <a:spcBef>
              <a:spcPct val="0"/>
            </a:spcBef>
            <a:spcAft>
              <a:spcPct val="15000"/>
            </a:spcAft>
            <a:buChar char="•"/>
          </a:pPr>
          <a:r>
            <a:rPr lang="en-US" sz="1500" kern="1200"/>
            <a:t>one-tailed</a:t>
          </a:r>
          <a:endParaRPr lang="en-GB" sz="1500" kern="1200"/>
        </a:p>
        <a:p>
          <a:pPr marL="228600" lvl="2" indent="-114300" algn="l" defTabSz="666750">
            <a:lnSpc>
              <a:spcPct val="90000"/>
            </a:lnSpc>
            <a:spcBef>
              <a:spcPct val="0"/>
            </a:spcBef>
            <a:spcAft>
              <a:spcPct val="15000"/>
            </a:spcAft>
            <a:buChar char="•"/>
          </a:pPr>
          <a:r>
            <a:rPr lang="en-US" sz="1500" kern="1200"/>
            <a:t>predicting direction of correlation</a:t>
          </a:r>
          <a:endParaRPr lang="en-GB" sz="1500" kern="1200"/>
        </a:p>
        <a:p>
          <a:pPr marL="114300" lvl="1" indent="-114300" algn="l" defTabSz="666750">
            <a:lnSpc>
              <a:spcPct val="90000"/>
            </a:lnSpc>
            <a:spcBef>
              <a:spcPct val="0"/>
            </a:spcBef>
            <a:spcAft>
              <a:spcPct val="15000"/>
            </a:spcAft>
            <a:buChar char="•"/>
          </a:pPr>
          <a:r>
            <a:rPr lang="en-US" sz="1500" kern="1200"/>
            <a:t>two-tailed</a:t>
          </a:r>
          <a:endParaRPr lang="en-GB" sz="1500" kern="1200"/>
        </a:p>
        <a:p>
          <a:pPr marL="228600" lvl="2" indent="-114300" algn="l" defTabSz="666750">
            <a:lnSpc>
              <a:spcPct val="90000"/>
            </a:lnSpc>
            <a:spcBef>
              <a:spcPct val="0"/>
            </a:spcBef>
            <a:spcAft>
              <a:spcPct val="15000"/>
            </a:spcAft>
            <a:buChar char="•"/>
          </a:pPr>
          <a:r>
            <a:rPr lang="en-US" sz="1500" kern="1200"/>
            <a:t>simply predicting a significant correlation.</a:t>
          </a:r>
          <a:endParaRPr lang="en-GB" sz="1500" kern="1200"/>
        </a:p>
      </dsp:txBody>
      <dsp:txXfrm rot="-5400000">
        <a:off x="1840525" y="2292405"/>
        <a:ext cx="3196753" cy="1391730"/>
      </dsp:txXfrm>
    </dsp:sp>
    <dsp:sp modelId="{D4E4B72D-DCE1-4918-BBBB-09AC6035922A}">
      <dsp:nvSpPr>
        <dsp:cNvPr id="0" name=""/>
        <dsp:cNvSpPr/>
      </dsp:nvSpPr>
      <dsp:spPr>
        <a:xfrm>
          <a:off x="0" y="2024328"/>
          <a:ext cx="1840524" cy="1927885"/>
        </a:xfrm>
        <a:prstGeom prst="roundRect">
          <a:avLst/>
        </a:prstGeom>
        <a:solidFill>
          <a:schemeClr val="accent2">
            <a:shade val="80000"/>
            <a:hueOff val="-5992"/>
            <a:satOff val="2787"/>
            <a:lumOff val="1812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kern="1200"/>
            <a:t>Predictions about correlations can be</a:t>
          </a:r>
          <a:endParaRPr lang="en-GB" sz="2400" kern="1200"/>
        </a:p>
      </dsp:txBody>
      <dsp:txXfrm>
        <a:off x="89847" y="2114175"/>
        <a:ext cx="1660830" cy="174819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A76F51-5BAD-4FC2-AAD6-DE451AA94D38}">
      <dsp:nvSpPr>
        <dsp:cNvPr id="0" name=""/>
        <dsp:cNvSpPr/>
      </dsp:nvSpPr>
      <dsp:spPr>
        <a:xfrm>
          <a:off x="296849" y="62123"/>
          <a:ext cx="7514754" cy="2449572"/>
        </a:xfrm>
        <a:prstGeom prst="roundRect">
          <a:avLst/>
        </a:prstGeom>
        <a:solidFill>
          <a:schemeClr val="accent2">
            <a:lumMod val="5000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b="1" kern="1200" dirty="0"/>
            <a:t>Survey research designs</a:t>
          </a:r>
          <a:r>
            <a:rPr lang="en-US" sz="2500" kern="1200" dirty="0"/>
            <a:t> are procedures in quantitative research in which investigators administer a survey to a sample or to the entire population of people in order to describe the attitudes, opinions, </a:t>
          </a:r>
          <a:r>
            <a:rPr lang="en-US" sz="2500" kern="1200" dirty="0" err="1"/>
            <a:t>behaviours</a:t>
          </a:r>
          <a:r>
            <a:rPr lang="en-US" sz="2500" kern="1200" dirty="0"/>
            <a:t>, or characteristics of the population. </a:t>
          </a:r>
          <a:endParaRPr lang="en-GB" sz="2500" kern="1200" dirty="0"/>
        </a:p>
      </dsp:txBody>
      <dsp:txXfrm>
        <a:off x="416427" y="181701"/>
        <a:ext cx="7275598" cy="221041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921AEE-A739-4973-B415-00983FF2C6D5}">
      <dsp:nvSpPr>
        <dsp:cNvPr id="0" name=""/>
        <dsp:cNvSpPr/>
      </dsp:nvSpPr>
      <dsp:spPr>
        <a:xfrm>
          <a:off x="0" y="0"/>
          <a:ext cx="8686800" cy="3124200"/>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dirty="0"/>
            <a:t>Steps in the design </a:t>
          </a:r>
          <a:endParaRPr lang="en-GB" sz="2200" kern="1200" dirty="0"/>
        </a:p>
        <a:p>
          <a:pPr marL="171450" lvl="1" indent="-171450" algn="l" defTabSz="755650">
            <a:lnSpc>
              <a:spcPct val="90000"/>
            </a:lnSpc>
            <a:spcBef>
              <a:spcPct val="0"/>
            </a:spcBef>
            <a:spcAft>
              <a:spcPct val="15000"/>
            </a:spcAft>
            <a:buChar char="•"/>
          </a:pPr>
          <a:r>
            <a:rPr lang="en-US" sz="1700" kern="1200"/>
            <a:t>Determine the purpose of your survey: what do you want to know?</a:t>
          </a:r>
          <a:endParaRPr lang="en-GB" sz="1700" kern="1200"/>
        </a:p>
        <a:p>
          <a:pPr marL="171450" lvl="1" indent="-171450" algn="l" defTabSz="755650">
            <a:lnSpc>
              <a:spcPct val="90000"/>
            </a:lnSpc>
            <a:spcBef>
              <a:spcPct val="0"/>
            </a:spcBef>
            <a:spcAft>
              <a:spcPct val="15000"/>
            </a:spcAft>
            <a:buChar char="•"/>
          </a:pPr>
          <a:r>
            <a:rPr lang="en-US" sz="1700" kern="1200"/>
            <a:t>Develop a sampling plan: who do you want to know it from?</a:t>
          </a:r>
          <a:endParaRPr lang="en-GB" sz="1700" kern="1200"/>
        </a:p>
        <a:p>
          <a:pPr marL="171450" lvl="1" indent="-171450" algn="l" defTabSz="755650">
            <a:lnSpc>
              <a:spcPct val="90000"/>
            </a:lnSpc>
            <a:spcBef>
              <a:spcPct val="0"/>
            </a:spcBef>
            <a:spcAft>
              <a:spcPct val="15000"/>
            </a:spcAft>
            <a:buChar char="•"/>
          </a:pPr>
          <a:r>
            <a:rPr lang="en-US" sz="1700" kern="1200" dirty="0"/>
            <a:t>Develop your instrument, or questionnaire.</a:t>
          </a:r>
          <a:endParaRPr lang="en-GB" sz="1700" kern="1200" dirty="0"/>
        </a:p>
        <a:p>
          <a:pPr marL="171450" lvl="1" indent="-171450" algn="l" defTabSz="755650">
            <a:lnSpc>
              <a:spcPct val="90000"/>
            </a:lnSpc>
            <a:spcBef>
              <a:spcPct val="0"/>
            </a:spcBef>
            <a:spcAft>
              <a:spcPct val="15000"/>
            </a:spcAft>
            <a:buChar char="•"/>
          </a:pPr>
          <a:r>
            <a:rPr lang="en-US" sz="1700" kern="1200" dirty="0"/>
            <a:t>Pilot test your questionnaire on a representative sample and make any adjustments.</a:t>
          </a:r>
          <a:endParaRPr lang="en-GB" sz="1700" kern="1200" dirty="0"/>
        </a:p>
        <a:p>
          <a:pPr marL="171450" lvl="1" indent="-171450" algn="l" defTabSz="755650">
            <a:lnSpc>
              <a:spcPct val="90000"/>
            </a:lnSpc>
            <a:spcBef>
              <a:spcPct val="0"/>
            </a:spcBef>
            <a:spcAft>
              <a:spcPct val="15000"/>
            </a:spcAft>
            <a:buChar char="•"/>
          </a:pPr>
          <a:r>
            <a:rPr lang="en-US" sz="1700" kern="1200"/>
            <a:t>Develop a coding scheme and analysis plan.</a:t>
          </a:r>
          <a:endParaRPr lang="en-GB" sz="1700" kern="1200"/>
        </a:p>
        <a:p>
          <a:pPr marL="171450" lvl="1" indent="-171450" algn="l" defTabSz="755650">
            <a:lnSpc>
              <a:spcPct val="90000"/>
            </a:lnSpc>
            <a:spcBef>
              <a:spcPct val="0"/>
            </a:spcBef>
            <a:spcAft>
              <a:spcPct val="15000"/>
            </a:spcAft>
            <a:buChar char="•"/>
          </a:pPr>
          <a:r>
            <a:rPr lang="en-US" sz="1700" kern="1200"/>
            <a:t>Conduct survey.</a:t>
          </a:r>
          <a:endParaRPr lang="en-GB" sz="1700" kern="1200"/>
        </a:p>
        <a:p>
          <a:pPr marL="171450" lvl="1" indent="-171450" algn="l" defTabSz="755650">
            <a:lnSpc>
              <a:spcPct val="90000"/>
            </a:lnSpc>
            <a:spcBef>
              <a:spcPct val="0"/>
            </a:spcBef>
            <a:spcAft>
              <a:spcPct val="15000"/>
            </a:spcAft>
            <a:buChar char="•"/>
          </a:pPr>
          <a:r>
            <a:rPr lang="en-US" sz="1700" kern="1200"/>
            <a:t>Compile, analyze, and interpret responses. Communicate responses.</a:t>
          </a:r>
          <a:endParaRPr lang="en-GB" sz="1700" kern="1200"/>
        </a:p>
      </dsp:txBody>
      <dsp:txXfrm>
        <a:off x="2049780" y="0"/>
        <a:ext cx="6637020" cy="3124200"/>
      </dsp:txXfrm>
    </dsp:sp>
    <dsp:sp modelId="{2CA70E47-B4B2-47E0-9700-A15BC48CE70B}">
      <dsp:nvSpPr>
        <dsp:cNvPr id="0" name=""/>
        <dsp:cNvSpPr/>
      </dsp:nvSpPr>
      <dsp:spPr>
        <a:xfrm>
          <a:off x="312419" y="312420"/>
          <a:ext cx="1737360" cy="2499360"/>
        </a:xfrm>
        <a:prstGeom prst="roundRect">
          <a:avLst>
            <a:gd name="adj" fmla="val 10000"/>
          </a:avLst>
        </a:prstGeom>
        <a:blipFill rotWithShape="1">
          <a:blip xmlns:r="http://schemas.openxmlformats.org/officeDocument/2006/relationships" r:embed="rId1"/>
          <a:srcRect/>
          <a:stretch>
            <a:fillRect l="-46000" r="-46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F1B5C0-AD56-4171-85A8-34B5DF0B94E0}">
      <dsp:nvSpPr>
        <dsp:cNvPr id="0" name=""/>
        <dsp:cNvSpPr/>
      </dsp:nvSpPr>
      <dsp:spPr>
        <a:xfrm>
          <a:off x="2560168" y="3058"/>
          <a:ext cx="2880190" cy="1471288"/>
        </a:xfrm>
        <a:prstGeom prst="roundRect">
          <a:avLst/>
        </a:prstGeom>
        <a:solidFill>
          <a:schemeClr val="accent2">
            <a:shade val="8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90000"/>
            </a:lnSpc>
            <a:spcBef>
              <a:spcPct val="0"/>
            </a:spcBef>
            <a:spcAft>
              <a:spcPct val="35000"/>
            </a:spcAft>
            <a:buNone/>
          </a:pPr>
          <a:r>
            <a:rPr lang="en-US" sz="2100" u="sng" kern="1200" dirty="0"/>
            <a:t>Simple descriptive</a:t>
          </a:r>
          <a:r>
            <a:rPr lang="en-US" sz="2100" kern="1200" dirty="0"/>
            <a:t>: one shot survey, data collected at one point in time</a:t>
          </a:r>
          <a:endParaRPr lang="en-GB" sz="2100" kern="1200" dirty="0"/>
        </a:p>
      </dsp:txBody>
      <dsp:txXfrm>
        <a:off x="2631990" y="74880"/>
        <a:ext cx="2736546" cy="1327644"/>
      </dsp:txXfrm>
    </dsp:sp>
    <dsp:sp modelId="{12E2C27C-4084-486D-B27E-ABF95120239E}">
      <dsp:nvSpPr>
        <dsp:cNvPr id="0" name=""/>
        <dsp:cNvSpPr/>
      </dsp:nvSpPr>
      <dsp:spPr>
        <a:xfrm>
          <a:off x="2560168" y="1547912"/>
          <a:ext cx="2880190" cy="1471288"/>
        </a:xfrm>
        <a:prstGeom prst="roundRect">
          <a:avLst/>
        </a:prstGeom>
        <a:solidFill>
          <a:schemeClr val="accent2">
            <a:shade val="80000"/>
            <a:hueOff val="-1997"/>
            <a:satOff val="929"/>
            <a:lumOff val="604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90000"/>
            </a:lnSpc>
            <a:spcBef>
              <a:spcPct val="0"/>
            </a:spcBef>
            <a:spcAft>
              <a:spcPct val="35000"/>
            </a:spcAft>
            <a:buNone/>
          </a:pPr>
          <a:r>
            <a:rPr lang="en-US" sz="2100" u="sng" kern="1200"/>
            <a:t>Cross-sectional</a:t>
          </a:r>
          <a:r>
            <a:rPr lang="en-US" sz="2100" kern="1200"/>
            <a:t>: examining data of several groups at one time (e.g., level 4, 5 6)</a:t>
          </a:r>
          <a:endParaRPr lang="en-GB" sz="2100" kern="1200"/>
        </a:p>
      </dsp:txBody>
      <dsp:txXfrm>
        <a:off x="2631990" y="1619734"/>
        <a:ext cx="2736546" cy="1327644"/>
      </dsp:txXfrm>
    </dsp:sp>
    <dsp:sp modelId="{52BF1146-7C1A-4CA5-809E-F9BE92326B0D}">
      <dsp:nvSpPr>
        <dsp:cNvPr id="0" name=""/>
        <dsp:cNvSpPr/>
      </dsp:nvSpPr>
      <dsp:spPr>
        <a:xfrm>
          <a:off x="2560168" y="3092765"/>
          <a:ext cx="2880190" cy="1471288"/>
        </a:xfrm>
        <a:prstGeom prst="roundRect">
          <a:avLst/>
        </a:prstGeom>
        <a:solidFill>
          <a:schemeClr val="accent2">
            <a:shade val="80000"/>
            <a:hueOff val="-3995"/>
            <a:satOff val="1858"/>
            <a:lumOff val="1208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90000"/>
            </a:lnSpc>
            <a:spcBef>
              <a:spcPct val="0"/>
            </a:spcBef>
            <a:spcAft>
              <a:spcPct val="35000"/>
            </a:spcAft>
            <a:buNone/>
          </a:pPr>
          <a:r>
            <a:rPr lang="en-US" sz="2100" u="sng" kern="1200"/>
            <a:t>Longitudinal:</a:t>
          </a:r>
          <a:r>
            <a:rPr lang="en-US" sz="2100" kern="1200"/>
            <a:t> collect data at more than one point in time (follow progress at level 4, 5,6)</a:t>
          </a:r>
          <a:endParaRPr lang="en-GB" sz="2100" kern="1200"/>
        </a:p>
      </dsp:txBody>
      <dsp:txXfrm>
        <a:off x="2631990" y="3164587"/>
        <a:ext cx="2736546" cy="1327644"/>
      </dsp:txXfrm>
    </dsp:sp>
    <dsp:sp modelId="{60DB67D2-BBDB-45F3-9250-DC2576D9CFEB}">
      <dsp:nvSpPr>
        <dsp:cNvPr id="0" name=""/>
        <dsp:cNvSpPr/>
      </dsp:nvSpPr>
      <dsp:spPr>
        <a:xfrm>
          <a:off x="2560168" y="4637618"/>
          <a:ext cx="2880190" cy="1471288"/>
        </a:xfrm>
        <a:prstGeom prst="roundRect">
          <a:avLst/>
        </a:prstGeom>
        <a:solidFill>
          <a:schemeClr val="accent2">
            <a:shade val="80000"/>
            <a:hueOff val="-5992"/>
            <a:satOff val="2787"/>
            <a:lumOff val="1812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90000"/>
            </a:lnSpc>
            <a:spcBef>
              <a:spcPct val="0"/>
            </a:spcBef>
            <a:spcAft>
              <a:spcPct val="35000"/>
            </a:spcAft>
            <a:buNone/>
          </a:pPr>
          <a:r>
            <a:rPr lang="en-US" sz="2100" kern="1200"/>
            <a:t>Data collected via mail, phone, web, or in-person</a:t>
          </a:r>
          <a:endParaRPr lang="en-GB" sz="2100" kern="1200"/>
        </a:p>
      </dsp:txBody>
      <dsp:txXfrm>
        <a:off x="2631990" y="4709440"/>
        <a:ext cx="2736546" cy="1327644"/>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CC0453-EEAD-49E1-82B7-D35057748BD0}">
      <dsp:nvSpPr>
        <dsp:cNvPr id="0" name=""/>
        <dsp:cNvSpPr/>
      </dsp:nvSpPr>
      <dsp:spPr>
        <a:xfrm>
          <a:off x="1225873" y="0"/>
          <a:ext cx="5244454" cy="5244454"/>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4F502A-A881-49B5-A221-AE167AC6A9DE}">
      <dsp:nvSpPr>
        <dsp:cNvPr id="0" name=""/>
        <dsp:cNvSpPr/>
      </dsp:nvSpPr>
      <dsp:spPr>
        <a:xfrm>
          <a:off x="1724096" y="498223"/>
          <a:ext cx="2045337" cy="204533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Test on a small number of individuals in the sample</a:t>
          </a:r>
          <a:endParaRPr lang="en-GB" sz="2000" kern="1200"/>
        </a:p>
      </dsp:txBody>
      <dsp:txXfrm>
        <a:off x="1823941" y="598068"/>
        <a:ext cx="1845647" cy="1845647"/>
      </dsp:txXfrm>
    </dsp:sp>
    <dsp:sp modelId="{2120083F-BDCD-4F86-A8B0-C6C39821B594}">
      <dsp:nvSpPr>
        <dsp:cNvPr id="0" name=""/>
        <dsp:cNvSpPr/>
      </dsp:nvSpPr>
      <dsp:spPr>
        <a:xfrm>
          <a:off x="3926766" y="498223"/>
          <a:ext cx="2045337" cy="204533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Ask for written feedback on the questions</a:t>
          </a:r>
          <a:endParaRPr lang="en-GB" sz="2000" kern="1200"/>
        </a:p>
      </dsp:txBody>
      <dsp:txXfrm>
        <a:off x="4026611" y="598068"/>
        <a:ext cx="1845647" cy="1845647"/>
      </dsp:txXfrm>
    </dsp:sp>
    <dsp:sp modelId="{A2C54F5F-CA39-4696-9D15-3EE4A3CEAC83}">
      <dsp:nvSpPr>
        <dsp:cNvPr id="0" name=""/>
        <dsp:cNvSpPr/>
      </dsp:nvSpPr>
      <dsp:spPr>
        <a:xfrm>
          <a:off x="1724096" y="2700893"/>
          <a:ext cx="2045337" cy="204533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Revise the survey based on the written comments</a:t>
          </a:r>
          <a:endParaRPr lang="en-GB" sz="2000" kern="1200"/>
        </a:p>
      </dsp:txBody>
      <dsp:txXfrm>
        <a:off x="1823941" y="2800738"/>
        <a:ext cx="1845647" cy="1845647"/>
      </dsp:txXfrm>
    </dsp:sp>
    <dsp:sp modelId="{DB1FE429-14CD-4AB7-BEBA-B225605C6512}">
      <dsp:nvSpPr>
        <dsp:cNvPr id="0" name=""/>
        <dsp:cNvSpPr/>
      </dsp:nvSpPr>
      <dsp:spPr>
        <a:xfrm>
          <a:off x="3926766" y="2700893"/>
          <a:ext cx="2045337" cy="204533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Exclude the pilot participants from the final sample for the study</a:t>
          </a:r>
          <a:endParaRPr lang="en-GB" sz="2000" kern="1200"/>
        </a:p>
      </dsp:txBody>
      <dsp:txXfrm>
        <a:off x="4026611" y="2800738"/>
        <a:ext cx="1845647" cy="1845647"/>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C2252B-5C98-47DA-A5EA-80FBD9B9CEAB}">
      <dsp:nvSpPr>
        <dsp:cNvPr id="0" name=""/>
        <dsp:cNvSpPr/>
      </dsp:nvSpPr>
      <dsp:spPr>
        <a:xfrm>
          <a:off x="1052" y="1639294"/>
          <a:ext cx="2643339" cy="1020328"/>
        </a:xfrm>
        <a:prstGeom prst="chevron">
          <a:avLst>
            <a:gd name="adj" fmla="val 4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99A6B02-C990-4E8B-BBF5-D9A932B80A08}">
      <dsp:nvSpPr>
        <dsp:cNvPr id="0" name=""/>
        <dsp:cNvSpPr/>
      </dsp:nvSpPr>
      <dsp:spPr>
        <a:xfrm>
          <a:off x="705942" y="1894376"/>
          <a:ext cx="2232153" cy="1020328"/>
        </a:xfrm>
        <a:prstGeom prst="roundRect">
          <a:avLst>
            <a:gd name="adj" fmla="val 10000"/>
          </a:avLst>
        </a:prstGeom>
        <a:solidFill>
          <a:schemeClr val="lt1">
            <a:alpha val="90000"/>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US" sz="1200" kern="1200"/>
            <a:t>It might be said that surveys are too easy to conduct. </a:t>
          </a:r>
          <a:endParaRPr lang="en-GB" sz="1200" kern="1200"/>
        </a:p>
      </dsp:txBody>
      <dsp:txXfrm>
        <a:off x="735826" y="1924260"/>
        <a:ext cx="2172385" cy="960560"/>
      </dsp:txXfrm>
    </dsp:sp>
    <dsp:sp modelId="{D60276E0-9A92-466A-8871-4F9D47FDF896}">
      <dsp:nvSpPr>
        <dsp:cNvPr id="0" name=""/>
        <dsp:cNvSpPr/>
      </dsp:nvSpPr>
      <dsp:spPr>
        <a:xfrm>
          <a:off x="3020332" y="1584477"/>
          <a:ext cx="2643339" cy="1020328"/>
        </a:xfrm>
        <a:prstGeom prst="chevron">
          <a:avLst>
            <a:gd name="adj" fmla="val 40000"/>
          </a:avLst>
        </a:prstGeom>
        <a:solidFill>
          <a:schemeClr val="accent3">
            <a:hueOff val="2952094"/>
            <a:satOff val="-23027"/>
            <a:lumOff val="-58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634DEE3-B211-4F7D-A0B1-C9D3D345E50E}">
      <dsp:nvSpPr>
        <dsp:cNvPr id="0" name=""/>
        <dsp:cNvSpPr/>
      </dsp:nvSpPr>
      <dsp:spPr>
        <a:xfrm>
          <a:off x="3725223" y="1729925"/>
          <a:ext cx="2232153" cy="1239597"/>
        </a:xfrm>
        <a:prstGeom prst="roundRect">
          <a:avLst>
            <a:gd name="adj" fmla="val 10000"/>
          </a:avLst>
        </a:prstGeom>
        <a:solidFill>
          <a:schemeClr val="lt1">
            <a:alpha val="90000"/>
            <a:hueOff val="0"/>
            <a:satOff val="0"/>
            <a:lumOff val="0"/>
            <a:alphaOff val="0"/>
          </a:schemeClr>
        </a:solidFill>
        <a:ln w="25400" cap="flat" cmpd="sng" algn="ctr">
          <a:solidFill>
            <a:schemeClr val="accent3">
              <a:hueOff val="2952094"/>
              <a:satOff val="-23027"/>
              <a:lumOff val="-58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US" sz="1200" kern="1200" dirty="0"/>
            <a:t>Individuals often decide that a survey will help to solve some important problem because it seems so easy to write up some questions and distribute them.</a:t>
          </a:r>
          <a:endParaRPr lang="en-GB" sz="1200" kern="1200" dirty="0"/>
        </a:p>
      </dsp:txBody>
      <dsp:txXfrm>
        <a:off x="3761530" y="1766232"/>
        <a:ext cx="2159539" cy="1166983"/>
      </dsp:txXfrm>
    </dsp:sp>
    <dsp:sp modelId="{DA4B9785-A14E-4C86-A596-6B53D2642706}">
      <dsp:nvSpPr>
        <dsp:cNvPr id="0" name=""/>
        <dsp:cNvSpPr/>
      </dsp:nvSpPr>
      <dsp:spPr>
        <a:xfrm>
          <a:off x="6039613" y="1639294"/>
          <a:ext cx="2643339" cy="1020328"/>
        </a:xfrm>
        <a:prstGeom prst="chevron">
          <a:avLst>
            <a:gd name="adj" fmla="val 40000"/>
          </a:avLst>
        </a:prstGeom>
        <a:solidFill>
          <a:schemeClr val="accent3">
            <a:hueOff val="5904187"/>
            <a:satOff val="-46054"/>
            <a:lumOff val="-117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234711F-6EFB-4292-8A2F-21C0BBAC184F}">
      <dsp:nvSpPr>
        <dsp:cNvPr id="0" name=""/>
        <dsp:cNvSpPr/>
      </dsp:nvSpPr>
      <dsp:spPr>
        <a:xfrm>
          <a:off x="6744503" y="1894376"/>
          <a:ext cx="2232153" cy="1020328"/>
        </a:xfrm>
        <a:prstGeom prst="roundRect">
          <a:avLst>
            <a:gd name="adj" fmla="val 10000"/>
          </a:avLst>
        </a:prstGeom>
        <a:solidFill>
          <a:schemeClr val="lt1">
            <a:alpha val="90000"/>
            <a:hueOff val="0"/>
            <a:satOff val="0"/>
            <a:lumOff val="0"/>
            <a:alphaOff val="0"/>
          </a:schemeClr>
        </a:solidFill>
        <a:ln w="25400" cap="flat" cmpd="sng" algn="ctr">
          <a:solidFill>
            <a:schemeClr val="accent3">
              <a:hueOff val="5904187"/>
              <a:satOff val="-46054"/>
              <a:lumOff val="-117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US" sz="1200" kern="1200"/>
            <a:t>But without careful attention to sampling, measurement, and overall survey design, the effort is likely to be a failure.</a:t>
          </a:r>
          <a:endParaRPr lang="en-GB" sz="1200" kern="1200"/>
        </a:p>
      </dsp:txBody>
      <dsp:txXfrm>
        <a:off x="6774387" y="1924260"/>
        <a:ext cx="2172385" cy="960560"/>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A236C5-1A9D-48B4-B5C6-88A767781055}">
      <dsp:nvSpPr>
        <dsp:cNvPr id="0" name=""/>
        <dsp:cNvSpPr/>
      </dsp:nvSpPr>
      <dsp:spPr>
        <a:xfrm>
          <a:off x="0" y="141576"/>
          <a:ext cx="9144000" cy="620423"/>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For a survey to succeed, it must minimize four types of error (Groves 1989:vi, 10–12):</a:t>
          </a:r>
          <a:endParaRPr lang="en-GB" sz="1600" kern="1200" dirty="0"/>
        </a:p>
      </dsp:txBody>
      <dsp:txXfrm>
        <a:off x="30287" y="171863"/>
        <a:ext cx="9083426" cy="559849"/>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D45B47-AD0E-4F37-9979-6A016F7AF3A6}">
      <dsp:nvSpPr>
        <dsp:cNvPr id="0" name=""/>
        <dsp:cNvSpPr/>
      </dsp:nvSpPr>
      <dsp:spPr>
        <a:xfrm rot="5400000">
          <a:off x="5536537" y="-2302775"/>
          <a:ext cx="776560" cy="5576299"/>
        </a:xfrm>
        <a:prstGeom prst="round2SameRect">
          <a:avLst/>
        </a:prstGeom>
        <a:solidFill>
          <a:schemeClr val="accent2">
            <a:tint val="40000"/>
            <a:alpha val="90000"/>
            <a:hueOff val="0"/>
            <a:satOff val="0"/>
            <a:lumOff val="0"/>
            <a:alphaOff val="0"/>
          </a:schemeClr>
        </a:solidFill>
        <a:ln w="254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38100" rIns="76200" bIns="38100" numCol="1" spcCol="1270" anchor="ctr" anchorCtr="0">
          <a:noAutofit/>
        </a:bodyPr>
        <a:lstStyle/>
        <a:p>
          <a:pPr marL="228600" lvl="1" indent="-228600" algn="l" defTabSz="889000">
            <a:lnSpc>
              <a:spcPct val="90000"/>
            </a:lnSpc>
            <a:spcBef>
              <a:spcPct val="0"/>
            </a:spcBef>
            <a:spcAft>
              <a:spcPct val="15000"/>
            </a:spcAft>
            <a:buChar char="•"/>
          </a:pPr>
          <a:r>
            <a:rPr lang="en-GB" sz="2000" kern="1200"/>
            <a:t>Face validity</a:t>
          </a:r>
        </a:p>
        <a:p>
          <a:pPr marL="228600" lvl="1" indent="-228600" algn="l" defTabSz="889000">
            <a:lnSpc>
              <a:spcPct val="90000"/>
            </a:lnSpc>
            <a:spcBef>
              <a:spcPct val="0"/>
            </a:spcBef>
            <a:spcAft>
              <a:spcPct val="15000"/>
            </a:spcAft>
            <a:buChar char="•"/>
          </a:pPr>
          <a:r>
            <a:rPr lang="en-GB" sz="2000" kern="1200"/>
            <a:t>Content validity</a:t>
          </a:r>
        </a:p>
      </dsp:txBody>
      <dsp:txXfrm rot="-5400000">
        <a:off x="3136668" y="135003"/>
        <a:ext cx="5538390" cy="700742"/>
      </dsp:txXfrm>
    </dsp:sp>
    <dsp:sp modelId="{E49AF02C-8DE8-47BE-9BCD-17BB592838BB}">
      <dsp:nvSpPr>
        <dsp:cNvPr id="0" name=""/>
        <dsp:cNvSpPr/>
      </dsp:nvSpPr>
      <dsp:spPr>
        <a:xfrm>
          <a:off x="0" y="24"/>
          <a:ext cx="3136668" cy="97070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marL="0" lvl="0" indent="0" algn="ctr" defTabSz="844550">
            <a:lnSpc>
              <a:spcPct val="90000"/>
            </a:lnSpc>
            <a:spcBef>
              <a:spcPct val="0"/>
            </a:spcBef>
            <a:spcAft>
              <a:spcPct val="35000"/>
            </a:spcAft>
            <a:buNone/>
          </a:pPr>
          <a:r>
            <a:rPr lang="en-GB" sz="1900" kern="1200"/>
            <a:t>Logical Validity  (subjective)</a:t>
          </a:r>
        </a:p>
      </dsp:txBody>
      <dsp:txXfrm>
        <a:off x="47386" y="47410"/>
        <a:ext cx="3041896" cy="875928"/>
      </dsp:txXfrm>
    </dsp:sp>
    <dsp:sp modelId="{B907C35E-6264-4DEF-A6F5-4E290243EFBB}">
      <dsp:nvSpPr>
        <dsp:cNvPr id="0" name=""/>
        <dsp:cNvSpPr/>
      </dsp:nvSpPr>
      <dsp:spPr>
        <a:xfrm>
          <a:off x="0" y="1019260"/>
          <a:ext cx="3136668" cy="970700"/>
        </a:xfrm>
        <a:prstGeom prst="roundRect">
          <a:avLst/>
        </a:prstGeom>
        <a:solidFill>
          <a:schemeClr val="accent2">
            <a:hueOff val="-7341125"/>
            <a:satOff val="32393"/>
            <a:lumOff val="-549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marL="0" lvl="0" indent="0" algn="ctr" defTabSz="844550">
            <a:lnSpc>
              <a:spcPct val="90000"/>
            </a:lnSpc>
            <a:spcBef>
              <a:spcPct val="0"/>
            </a:spcBef>
            <a:spcAft>
              <a:spcPct val="35000"/>
            </a:spcAft>
            <a:buNone/>
          </a:pPr>
          <a:r>
            <a:rPr lang="en-GB" sz="1900" kern="1200"/>
            <a:t>A logically valid test simply appears to measure the right variable in its entirety.</a:t>
          </a:r>
        </a:p>
      </dsp:txBody>
      <dsp:txXfrm>
        <a:off x="47386" y="1066646"/>
        <a:ext cx="3041896" cy="875928"/>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FF1292-7AD8-47E2-B90D-A3779D4DAB4B}">
      <dsp:nvSpPr>
        <dsp:cNvPr id="0" name=""/>
        <dsp:cNvSpPr/>
      </dsp:nvSpPr>
      <dsp:spPr>
        <a:xfrm>
          <a:off x="7512" y="399265"/>
          <a:ext cx="2245321" cy="134719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baseline="0"/>
            <a:t>Logical/Statistical Validity</a:t>
          </a:r>
          <a:endParaRPr lang="en-GB" sz="1800" kern="1200"/>
        </a:p>
      </dsp:txBody>
      <dsp:txXfrm>
        <a:off x="46970" y="438723"/>
        <a:ext cx="2166405" cy="1268276"/>
      </dsp:txXfrm>
    </dsp:sp>
    <dsp:sp modelId="{7EBA0640-C574-4AF2-BFDA-8BB7895311F2}">
      <dsp:nvSpPr>
        <dsp:cNvPr id="0" name=""/>
        <dsp:cNvSpPr/>
      </dsp:nvSpPr>
      <dsp:spPr>
        <a:xfrm>
          <a:off x="2477365" y="794442"/>
          <a:ext cx="476008" cy="55683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2477365" y="905810"/>
        <a:ext cx="333206" cy="334103"/>
      </dsp:txXfrm>
    </dsp:sp>
    <dsp:sp modelId="{4555ED9E-B001-4142-8975-FB82C7AA58C4}">
      <dsp:nvSpPr>
        <dsp:cNvPr id="0" name=""/>
        <dsp:cNvSpPr/>
      </dsp:nvSpPr>
      <dsp:spPr>
        <a:xfrm>
          <a:off x="3150962" y="399265"/>
          <a:ext cx="2245321" cy="134719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baseline="0"/>
            <a:t>•Construct validity</a:t>
          </a:r>
          <a:endParaRPr lang="en-GB" sz="1800" kern="1200"/>
        </a:p>
      </dsp:txBody>
      <dsp:txXfrm>
        <a:off x="3190420" y="438723"/>
        <a:ext cx="2166405" cy="1268276"/>
      </dsp:txXfrm>
    </dsp:sp>
    <dsp:sp modelId="{332F3373-6F2E-4F6D-9A17-027F0BD87EB5}">
      <dsp:nvSpPr>
        <dsp:cNvPr id="0" name=""/>
        <dsp:cNvSpPr/>
      </dsp:nvSpPr>
      <dsp:spPr>
        <a:xfrm>
          <a:off x="5620815" y="794442"/>
          <a:ext cx="476008" cy="55683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5620815" y="905810"/>
        <a:ext cx="333206" cy="334103"/>
      </dsp:txXfrm>
    </dsp:sp>
    <dsp:sp modelId="{A6FC12F1-BC71-4616-9D82-9832FB30B6C0}">
      <dsp:nvSpPr>
        <dsp:cNvPr id="0" name=""/>
        <dsp:cNvSpPr/>
      </dsp:nvSpPr>
      <dsp:spPr>
        <a:xfrm>
          <a:off x="6294412" y="399265"/>
          <a:ext cx="2245321" cy="134719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baseline="0"/>
            <a:t>A statistically valid test produces results that agree with other similar tests?</a:t>
          </a:r>
          <a:endParaRPr lang="en-GB" sz="1800" kern="1200"/>
        </a:p>
      </dsp:txBody>
      <dsp:txXfrm>
        <a:off x="6333870" y="438723"/>
        <a:ext cx="2166405" cy="1268276"/>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E21E5B-2C5E-4B3D-BD80-8038285961BB}">
      <dsp:nvSpPr>
        <dsp:cNvPr id="0" name=""/>
        <dsp:cNvSpPr/>
      </dsp:nvSpPr>
      <dsp:spPr>
        <a:xfrm>
          <a:off x="1913" y="1708726"/>
          <a:ext cx="2331141" cy="932456"/>
        </a:xfrm>
        <a:prstGeom prst="chevron">
          <a:avLst/>
        </a:prstGeom>
        <a:solidFill>
          <a:schemeClr val="lt1">
            <a:hueOff val="0"/>
            <a:satOff val="0"/>
            <a:lumOff val="0"/>
            <a:alphaOff val="0"/>
          </a:schemeClr>
        </a:solidFill>
        <a:ln w="25400" cap="flat"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008" tIns="20003" rIns="20003" bIns="20003" numCol="1" spcCol="1270" anchor="ctr" anchorCtr="0">
          <a:noAutofit/>
        </a:bodyPr>
        <a:lstStyle/>
        <a:p>
          <a:pPr marL="0" lvl="0" indent="0" algn="ctr" defTabSz="666750">
            <a:lnSpc>
              <a:spcPct val="90000"/>
            </a:lnSpc>
            <a:spcBef>
              <a:spcPct val="0"/>
            </a:spcBef>
            <a:spcAft>
              <a:spcPct val="35000"/>
            </a:spcAft>
            <a:buNone/>
          </a:pPr>
          <a:r>
            <a:rPr lang="en-GB" sz="1500" b="0" i="0" kern="1200" baseline="0" dirty="0"/>
            <a:t>Statistical Validity (Criterion-related validity)</a:t>
          </a:r>
          <a:endParaRPr lang="en-GB" sz="1500" kern="1200" dirty="0"/>
        </a:p>
      </dsp:txBody>
      <dsp:txXfrm>
        <a:off x="468141" y="1708726"/>
        <a:ext cx="1398685" cy="932456"/>
      </dsp:txXfrm>
    </dsp:sp>
    <dsp:sp modelId="{6145F717-3C70-4C8D-A5A8-0F4B1A5BAAA3}">
      <dsp:nvSpPr>
        <dsp:cNvPr id="0" name=""/>
        <dsp:cNvSpPr/>
      </dsp:nvSpPr>
      <dsp:spPr>
        <a:xfrm>
          <a:off x="2099940" y="1708726"/>
          <a:ext cx="2331141" cy="932456"/>
        </a:xfrm>
        <a:prstGeom prst="chevron">
          <a:avLst/>
        </a:prstGeom>
        <a:solidFill>
          <a:schemeClr val="lt1">
            <a:hueOff val="0"/>
            <a:satOff val="0"/>
            <a:lumOff val="0"/>
            <a:alphaOff val="0"/>
          </a:schemeClr>
        </a:solidFill>
        <a:ln w="25400" cap="flat"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008" tIns="20003" rIns="20003" bIns="20003" numCol="1" spcCol="1270" anchor="ctr" anchorCtr="0">
          <a:noAutofit/>
        </a:bodyPr>
        <a:lstStyle/>
        <a:p>
          <a:pPr marL="0" lvl="0" indent="0" algn="ctr" defTabSz="666750">
            <a:lnSpc>
              <a:spcPct val="90000"/>
            </a:lnSpc>
            <a:spcBef>
              <a:spcPct val="0"/>
            </a:spcBef>
            <a:spcAft>
              <a:spcPct val="35000"/>
            </a:spcAft>
            <a:buNone/>
          </a:pPr>
          <a:r>
            <a:rPr lang="en-GB" sz="1500" b="0" i="0" kern="1200" baseline="0"/>
            <a:t>•Predictive</a:t>
          </a:r>
          <a:endParaRPr lang="en-GB" sz="1500" kern="1200"/>
        </a:p>
      </dsp:txBody>
      <dsp:txXfrm>
        <a:off x="2566168" y="1708726"/>
        <a:ext cx="1398685" cy="932456"/>
      </dsp:txXfrm>
    </dsp:sp>
    <dsp:sp modelId="{94EC602D-4A29-4E3E-A13A-CD354DCFB557}">
      <dsp:nvSpPr>
        <dsp:cNvPr id="0" name=""/>
        <dsp:cNvSpPr/>
      </dsp:nvSpPr>
      <dsp:spPr>
        <a:xfrm>
          <a:off x="4197967" y="1708726"/>
          <a:ext cx="2331141" cy="932456"/>
        </a:xfrm>
        <a:prstGeom prst="chevron">
          <a:avLst/>
        </a:prstGeom>
        <a:solidFill>
          <a:schemeClr val="lt1">
            <a:hueOff val="0"/>
            <a:satOff val="0"/>
            <a:lumOff val="0"/>
            <a:alphaOff val="0"/>
          </a:schemeClr>
        </a:solidFill>
        <a:ln w="25400" cap="flat"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008" tIns="20003" rIns="20003" bIns="20003" numCol="1" spcCol="1270" anchor="ctr" anchorCtr="0">
          <a:noAutofit/>
        </a:bodyPr>
        <a:lstStyle/>
        <a:p>
          <a:pPr marL="0" lvl="0" indent="0" algn="ctr" defTabSz="666750">
            <a:lnSpc>
              <a:spcPct val="90000"/>
            </a:lnSpc>
            <a:spcBef>
              <a:spcPct val="0"/>
            </a:spcBef>
            <a:spcAft>
              <a:spcPct val="35000"/>
            </a:spcAft>
            <a:buNone/>
          </a:pPr>
          <a:r>
            <a:rPr lang="en-GB" sz="1500" b="0" i="0" kern="1200" baseline="0"/>
            <a:t>•Concurrent</a:t>
          </a:r>
          <a:endParaRPr lang="en-GB" sz="1500" kern="1200"/>
        </a:p>
      </dsp:txBody>
      <dsp:txXfrm>
        <a:off x="4664195" y="1708726"/>
        <a:ext cx="1398685" cy="932456"/>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B1113C-48CA-4483-93EF-F6E201F4D0EF}">
      <dsp:nvSpPr>
        <dsp:cNvPr id="0" name=""/>
        <dsp:cNvSpPr/>
      </dsp:nvSpPr>
      <dsp:spPr>
        <a:xfrm>
          <a:off x="1152134" y="628924"/>
          <a:ext cx="2782614" cy="15326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Infers not only that the test is measuring what it is supposed to, but also that it is capable of detecting what </a:t>
          </a:r>
          <a:r>
            <a:rPr lang="en-GB" sz="1400" i="1" kern="1200" dirty="0"/>
            <a:t>should </a:t>
          </a:r>
          <a:r>
            <a:rPr lang="en-GB" sz="1400" kern="1200" dirty="0"/>
            <a:t>exist, theoretically</a:t>
          </a:r>
        </a:p>
      </dsp:txBody>
      <dsp:txXfrm>
        <a:off x="1152134" y="628924"/>
        <a:ext cx="2782614" cy="1532619"/>
      </dsp:txXfrm>
    </dsp:sp>
    <dsp:sp modelId="{3727D5EB-3B06-4D90-AF4F-3DD5FA83C8B2}">
      <dsp:nvSpPr>
        <dsp:cNvPr id="0" name=""/>
        <dsp:cNvSpPr/>
      </dsp:nvSpPr>
      <dsp:spPr>
        <a:xfrm>
          <a:off x="1226450" y="698812"/>
          <a:ext cx="209046" cy="209046"/>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04FCB56-A99A-4EAB-AC64-AE48EE3B722E}">
      <dsp:nvSpPr>
        <dsp:cNvPr id="0" name=""/>
        <dsp:cNvSpPr/>
      </dsp:nvSpPr>
      <dsp:spPr>
        <a:xfrm>
          <a:off x="1372783" y="406147"/>
          <a:ext cx="209046" cy="209046"/>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F39585A-C34B-44D2-A1EF-16FC43ECE603}">
      <dsp:nvSpPr>
        <dsp:cNvPr id="0" name=""/>
        <dsp:cNvSpPr/>
      </dsp:nvSpPr>
      <dsp:spPr>
        <a:xfrm>
          <a:off x="1723980" y="464680"/>
          <a:ext cx="328501" cy="328501"/>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AB9CC66-AE03-4055-B3AA-3BC4E79D9C20}">
      <dsp:nvSpPr>
        <dsp:cNvPr id="0" name=""/>
        <dsp:cNvSpPr/>
      </dsp:nvSpPr>
      <dsp:spPr>
        <a:xfrm>
          <a:off x="2016645" y="142749"/>
          <a:ext cx="209046" cy="209046"/>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FAAE625-EE16-417F-9BF8-30673C0A9226}">
      <dsp:nvSpPr>
        <dsp:cNvPr id="0" name=""/>
        <dsp:cNvSpPr/>
      </dsp:nvSpPr>
      <dsp:spPr>
        <a:xfrm>
          <a:off x="2397109" y="25683"/>
          <a:ext cx="209046" cy="209046"/>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E580F61-5ED6-472A-B6C4-EE7D9A3B2C27}">
      <dsp:nvSpPr>
        <dsp:cNvPr id="0" name=""/>
        <dsp:cNvSpPr/>
      </dsp:nvSpPr>
      <dsp:spPr>
        <a:xfrm>
          <a:off x="2865372" y="230548"/>
          <a:ext cx="209046" cy="209046"/>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3E2E099-F9BD-4856-88B1-02BD05656A9C}">
      <dsp:nvSpPr>
        <dsp:cNvPr id="0" name=""/>
        <dsp:cNvSpPr/>
      </dsp:nvSpPr>
      <dsp:spPr>
        <a:xfrm>
          <a:off x="3158037" y="376880"/>
          <a:ext cx="328501" cy="328501"/>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7454C20-FD3B-4F89-B95C-1B86C4055B83}">
      <dsp:nvSpPr>
        <dsp:cNvPr id="0" name=""/>
        <dsp:cNvSpPr/>
      </dsp:nvSpPr>
      <dsp:spPr>
        <a:xfrm>
          <a:off x="3567767" y="698812"/>
          <a:ext cx="209046" cy="209046"/>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F5CA48C-6EDA-4274-A7E2-9718C9BF8482}">
      <dsp:nvSpPr>
        <dsp:cNvPr id="0" name=""/>
        <dsp:cNvSpPr/>
      </dsp:nvSpPr>
      <dsp:spPr>
        <a:xfrm>
          <a:off x="3743366" y="1020743"/>
          <a:ext cx="209046" cy="209046"/>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50CEC2B-F015-403E-B2B4-A8E500B2068B}">
      <dsp:nvSpPr>
        <dsp:cNvPr id="0" name=""/>
        <dsp:cNvSpPr/>
      </dsp:nvSpPr>
      <dsp:spPr>
        <a:xfrm>
          <a:off x="2309824" y="345813"/>
          <a:ext cx="537547" cy="537547"/>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007A65F-D5D9-43BF-8E7E-5E1A5351EB5C}">
      <dsp:nvSpPr>
        <dsp:cNvPr id="0" name=""/>
        <dsp:cNvSpPr/>
      </dsp:nvSpPr>
      <dsp:spPr>
        <a:xfrm>
          <a:off x="1080118" y="1518273"/>
          <a:ext cx="209046" cy="209046"/>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6A94543-E47D-4CF5-B368-DC8181F6685F}">
      <dsp:nvSpPr>
        <dsp:cNvPr id="0" name=""/>
        <dsp:cNvSpPr/>
      </dsp:nvSpPr>
      <dsp:spPr>
        <a:xfrm>
          <a:off x="1255717" y="1781671"/>
          <a:ext cx="328501" cy="328501"/>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C9D815B-7767-4CBF-B9C2-8A2ED1A36026}">
      <dsp:nvSpPr>
        <dsp:cNvPr id="0" name=""/>
        <dsp:cNvSpPr/>
      </dsp:nvSpPr>
      <dsp:spPr>
        <a:xfrm>
          <a:off x="1694714" y="2015802"/>
          <a:ext cx="477819" cy="477819"/>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EBA14BA-7367-4ED6-992B-C8193A1194F5}">
      <dsp:nvSpPr>
        <dsp:cNvPr id="0" name=""/>
        <dsp:cNvSpPr/>
      </dsp:nvSpPr>
      <dsp:spPr>
        <a:xfrm>
          <a:off x="2309310" y="2396266"/>
          <a:ext cx="209046" cy="209046"/>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B4EEFBB-BF1F-450E-AF99-180F5E0436D0}">
      <dsp:nvSpPr>
        <dsp:cNvPr id="0" name=""/>
        <dsp:cNvSpPr/>
      </dsp:nvSpPr>
      <dsp:spPr>
        <a:xfrm>
          <a:off x="2426375" y="2015802"/>
          <a:ext cx="328501" cy="328501"/>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D7B1815-862A-40F0-BD44-884691C80EB1}">
      <dsp:nvSpPr>
        <dsp:cNvPr id="0" name=""/>
        <dsp:cNvSpPr/>
      </dsp:nvSpPr>
      <dsp:spPr>
        <a:xfrm>
          <a:off x="2719040" y="2425533"/>
          <a:ext cx="209046" cy="209046"/>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3047B4D-386F-48AE-93FD-46936E4353C5}">
      <dsp:nvSpPr>
        <dsp:cNvPr id="0" name=""/>
        <dsp:cNvSpPr/>
      </dsp:nvSpPr>
      <dsp:spPr>
        <a:xfrm>
          <a:off x="2982438" y="1957270"/>
          <a:ext cx="477819" cy="477819"/>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67DE20E-7A21-4A57-9F64-B3F8F3D6DDF0}">
      <dsp:nvSpPr>
        <dsp:cNvPr id="0" name=""/>
        <dsp:cNvSpPr/>
      </dsp:nvSpPr>
      <dsp:spPr>
        <a:xfrm>
          <a:off x="3626300" y="1840204"/>
          <a:ext cx="328501" cy="328501"/>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6339930-1EE9-4A10-841C-749D8638BF6C}">
      <dsp:nvSpPr>
        <dsp:cNvPr id="0" name=""/>
        <dsp:cNvSpPr/>
      </dsp:nvSpPr>
      <dsp:spPr>
        <a:xfrm>
          <a:off x="3954801" y="464193"/>
          <a:ext cx="964761" cy="1841834"/>
        </a:xfrm>
        <a:prstGeom prst="chevron">
          <a:avLst>
            <a:gd name="adj" fmla="val 6231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70DEF26-0F8B-4740-B4CE-549E11987871}">
      <dsp:nvSpPr>
        <dsp:cNvPr id="0" name=""/>
        <dsp:cNvSpPr/>
      </dsp:nvSpPr>
      <dsp:spPr>
        <a:xfrm>
          <a:off x="4744151" y="464193"/>
          <a:ext cx="964761" cy="1841834"/>
        </a:xfrm>
        <a:prstGeom prst="chevron">
          <a:avLst>
            <a:gd name="adj" fmla="val 6231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660F315-30A8-4F5D-BA35-F274A12B1244}">
      <dsp:nvSpPr>
        <dsp:cNvPr id="0" name=""/>
        <dsp:cNvSpPr/>
      </dsp:nvSpPr>
      <dsp:spPr>
        <a:xfrm>
          <a:off x="5708912" y="311980"/>
          <a:ext cx="2788032" cy="2236491"/>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r>
            <a:rPr lang="en-GB" sz="2200" kern="1200" dirty="0"/>
            <a:t>Therefore, relates to hypothetical or intangible constructs</a:t>
          </a:r>
        </a:p>
      </dsp:txBody>
      <dsp:txXfrm>
        <a:off x="6117210" y="639507"/>
        <a:ext cx="1971436" cy="158143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14.xml><?xml version="1.0" encoding="utf-8"?>
<dgm:layoutDef xmlns:dgm="http://schemas.openxmlformats.org/drawingml/2006/diagram" xmlns:a="http://schemas.openxmlformats.org/drawingml/2006/main" uniqueId="urn:microsoft.com/office/officeart/2005/8/layout/chevronAccent+Icon">
  <dgm:title val="Chevron Accent Process"/>
  <dgm:desc val="Use to show sequential steps in a task, process, or workflow, or to emphasize movement or direction. Works best with minimal Level 1 and Level 2 text."/>
  <dgm:catLst>
    <dgm:cat type="process" pri="9500"/>
    <dgm:cat type="officeonline" pri="2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osite" refType="w"/>
      <dgm:constr type="primFontSz" for="des" forName="txNode" op="equ" val="65"/>
      <dgm:constr type="w" for="ch" forName="compositeSpace" refType="w" refFor="ch" refForName="composite" fact="0.028"/>
    </dgm:constrLst>
    <dgm:ruleLst/>
    <dgm:forEach name="Name4" axis="ch" ptType="node">
      <dgm:layoutNode name="composite">
        <dgm:alg type="composite"/>
        <dgm:shape xmlns:r="http://schemas.openxmlformats.org/officeDocument/2006/relationships" r:blip="">
          <dgm:adjLst/>
        </dgm:shape>
        <dgm:presOf/>
        <dgm:choose name="Name5">
          <dgm:if name="Name6" func="var" arg="dir" op="equ" val="norm">
            <dgm:constrLst>
              <dgm:constr type="l" for="ch" forName="bgChev"/>
              <dgm:constr type="w" for="ch" forName="bgChev" refType="w" fact="0.9"/>
              <dgm:constr type="t" for="ch" forName="bgChev"/>
              <dgm:constr type="h" for="ch" forName="bgChev" refType="w" refFor="ch" refForName="bgChev" fact="0.386"/>
              <dgm:constr type="l" for="ch" forName="txNode" refType="w" fact="0.24"/>
              <dgm:constr type="w" for="ch" forName="txNode" refType="w" fact="0.76"/>
              <dgm:constr type="t" for="ch" forName="txNode" refType="h" refFor="ch" refForName="bgChev" fact="0.25"/>
              <dgm:constr type="h" for="ch" forName="txNode" refType="h" refFor="ch" refForName="bgChev"/>
            </dgm:constrLst>
          </dgm:if>
          <dgm:else name="Name7">
            <dgm:constrLst>
              <dgm:constr type="l" for="ch" forName="bgChev" refType="w" fact="0.1"/>
              <dgm:constr type="w" for="ch" forName="bgChev" refType="w" fact="0.9"/>
              <dgm:constr type="t" for="ch" forName="bgChev"/>
              <dgm:constr type="h" for="ch" forName="bgChev" refType="w" refFor="ch" refForName="bgChev" fact="0.386"/>
              <dgm:constr type="l" for="ch" forName="txNode"/>
              <dgm:constr type="w" for="ch" forName="txNode" refType="w" fact="0.76"/>
              <dgm:constr type="t" for="ch" forName="txNode" refType="h" refFor="ch" refForName="bgChev" fact="0.25"/>
              <dgm:constr type="h" for="ch" forName="txNode" refType="h" refFor="ch" refForName="bgChev"/>
            </dgm:constrLst>
          </dgm:else>
        </dgm:choose>
        <dgm:ruleLst/>
        <dgm:layoutNode name="bgChev" styleLbl="node1">
          <dgm:alg type="sp"/>
          <dgm:choose name="Name8">
            <dgm:if name="Name9" func="var" arg="dir" op="equ" val="norm">
              <dgm:shape xmlns:r="http://schemas.openxmlformats.org/officeDocument/2006/relationships" type="chevron" r:blip="">
                <dgm:adjLst>
                  <dgm:adj idx="1" val="0.4"/>
                </dgm:adjLst>
              </dgm:shape>
            </dgm:if>
            <dgm:else name="Name10">
              <dgm:shape xmlns:r="http://schemas.openxmlformats.org/officeDocument/2006/relationships" rot="180" type="chevron" r:blip="">
                <dgm:adjLst>
                  <dgm:adj idx="1" val="0.4"/>
                </dgm:adjLst>
              </dgm:shape>
            </dgm:else>
          </dgm:choose>
          <dgm:presOf/>
          <dgm:constrLst/>
        </dgm:layoutNode>
        <dgm:layoutNode name="txNode" styleLbl="fgAcc1">
          <dgm:varLst>
            <dgm:bulletEnabled val="1"/>
          </dgm:varLst>
          <dgm:alg type="tx"/>
          <dgm:shape xmlns:r="http://schemas.openxmlformats.org/officeDocument/2006/relationships" type="roundRect" r:blip="">
            <dgm:adjLst>
              <dgm:adj idx="1" val="0.1"/>
            </dgm:adjLst>
          </dgm:shape>
          <dgm:presOf axis="desOrSelf" ptType="node"/>
          <dgm:ruleLst>
            <dgm:rule type="primFontSz" val="5" fact="NaN" max="NaN"/>
          </dgm:ruleLst>
        </dgm:layoutNode>
      </dgm:layoutNode>
      <dgm:forEach name="Name11" axis="followSib" ptType="sibTrans" cnt="1">
        <dgm:layoutNode name="compositeSpace">
          <dgm:alg type="sp"/>
          <dgm:shape xmlns:r="http://schemas.openxmlformats.org/officeDocument/2006/relationships" r:blip="">
            <dgm:adjLst/>
          </dgm:shape>
          <dgm:presOf axis="sel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19.xml><?xml version="1.0" encoding="utf-8"?>
<dgm:layoutDef xmlns:dgm="http://schemas.openxmlformats.org/drawingml/2006/diagram" xmlns:a="http://schemas.openxmlformats.org/drawingml/2006/main" uniqueId="urn:microsoft.com/office/officeart/2009/3/layout/RandomtoResultProcess">
  <dgm:title val=""/>
  <dgm:desc val=""/>
  <dgm:catLst>
    <dgm:cat type="process" pri="1275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41" srcId="1" destId="11" srcOrd="0" destOrd="0"/>
        <dgm:cxn modelId="5" srcId="0" destId="2" srcOrd="0" destOrd="0"/>
        <dgm:cxn modelId="51" srcId="2" destId="21" srcOrd="0"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clrData>
  <dgm:layoutNode name="Name0">
    <dgm:varLst>
      <dgm:dir/>
      <dgm:animOne val="branch"/>
      <dgm:animLvl val="lvl"/>
    </dgm:varLst>
    <dgm:choose name="Name1">
      <dgm:if name="Name2" func="var" arg="dir" op="equ" val="norm">
        <dgm:alg type="lin">
          <dgm:param type="fallback" val="2D"/>
          <dgm:param type="nodeVertAlign" val="t"/>
        </dgm:alg>
      </dgm:if>
      <dgm:else name="Name3">
        <dgm:alg type="lin">
          <dgm:param type="fallback" val="2D"/>
          <dgm:param type="nodeVertAlign" val="t"/>
          <dgm:param type="linDir" val="fromR"/>
        </dgm:alg>
      </dgm:else>
    </dgm:choose>
    <dgm:shape xmlns:r="http://schemas.openxmlformats.org/officeDocument/2006/relationships" r:blip="">
      <dgm:adjLst/>
    </dgm:shape>
    <dgm:constrLst>
      <dgm:constr type="userH" refType="h" fact="2"/>
      <dgm:constr type="w" for="ch" forName="chaos" refType="userH" fact="0.681"/>
      <dgm:constr type="h" for="ch" forName="chaos" refType="userH"/>
      <dgm:constr type="w" for="ch" forName="middle" refType="userH" fact="0.6"/>
      <dgm:constr type="h" for="ch" forName="middle" refType="userH"/>
      <dgm:constr type="w" for="ch" forName="last" refType="userH" fact="0.6"/>
      <dgm:constr type="h" for="ch" forName="last" refType="userH"/>
      <dgm:constr type="w" for="ch" forName="chevronComposite1" refType="userH" fact="0.22"/>
      <dgm:constr type="h" for="ch" forName="chevronComposite1" refType="userH" fact="0.52"/>
      <dgm:constr type="w" for="ch" forName="chevronComposite2" refType="userH" fact="0.22"/>
      <dgm:constr type="h" for="ch" forName="chevronComposite2" refType="userH" fact="0.52"/>
      <dgm:constr type="w" for="ch" forName="overlap" refType="userH" fact="-0.04"/>
      <dgm:constr type="h" for="ch" forName="overlap" refType="userH" fact="0.06"/>
      <dgm:constr type="primFontSz" for="des" forName="parTx1" op="equ" val="65"/>
      <dgm:constr type="primFontSz" for="des" forName="parTxMid" refType="primFontSz" refFor="des" refForName="parTx1" op="equ"/>
      <dgm:constr type="primFontSz" for="des" forName="circleTx" refType="primFontSz" refFor="des" refForName="parTx1" op="equ"/>
      <dgm:constr type="primFontSz" for="des" forName="desTx1" op="equ" val="65"/>
      <dgm:constr type="primFontSz" for="des" forName="desTxMid" refType="primFontSz" refFor="des" refForName="desTx1" op="equ"/>
      <dgm:constr type="primFontSz" for="des" forName="desTxN" refType="primFontSz" refFor="des" refForName="desTx1" op="equ"/>
    </dgm:constrLst>
    <dgm:forEach name="Name4" axis="ch" ptType="node">
      <dgm:choose name="Name5">
        <dgm:if name="Name6" axis="self" ptType="node" func="pos" op="equ" val="1">
          <dgm:layoutNode name="chaos">
            <dgm:alg type="composite"/>
            <dgm:shape xmlns:r="http://schemas.openxmlformats.org/officeDocument/2006/relationships" r:blip="">
              <dgm:adjLst/>
            </dgm:shape>
            <dgm:presOf/>
            <dgm:constrLst>
              <dgm:constr type="ctrX" for="ch" forName="parTx1" refType="w" fact="0.5"/>
              <dgm:constr type="t" for="ch" forName="parTx1" refType="w" fact="0.32"/>
              <dgm:constr type="w" for="ch" forName="parTx1" refType="w" fact="0.88"/>
              <dgm:constr type="h" for="ch" forName="parTx1" refType="w" fact="0.29"/>
              <dgm:constr type="ctrX" for="ch" forName="desTx1" refType="w" fact="0.5"/>
              <dgm:constr type="b" for="ch" forName="desTx1" refType="h"/>
              <dgm:constr type="w" for="ch" forName="desTx1" refType="w" fact="0.88"/>
              <dgm:constr type="h" for="ch" forName="desTx1" refType="h" fact="0.37"/>
              <dgm:constr type="l" for="ch" forName="c1" refType="w" fact="0.05"/>
              <dgm:constr type="t" for="ch" forName="c1" refType="w" fact="0.23"/>
              <dgm:constr type="w" for="ch" forName="c1" refType="w" fact="0.07"/>
              <dgm:constr type="h" for="ch" forName="c1" refType="w" refFor="ch" refForName="c1"/>
              <dgm:constr type="l" for="ch" forName="c2" refType="w" fact="0.1"/>
              <dgm:constr type="t" for="ch" forName="c2" refType="w" fact="0.13"/>
              <dgm:constr type="w" for="ch" forName="c2" refType="w" fact="0.07"/>
              <dgm:constr type="h" for="ch" forName="c2" refType="w" refFor="ch" refForName="c2"/>
              <dgm:constr type="l" for="ch" forName="c3" refType="w" fact="0.22"/>
              <dgm:constr type="t" for="ch" forName="c3" refType="w" fact="0.15"/>
              <dgm:constr type="w" for="ch" forName="c3" refType="w" fact="0.11"/>
              <dgm:constr type="h" for="ch" forName="c3" refType="w" refFor="ch" refForName="c3"/>
              <dgm:constr type="l" for="ch" forName="c4" refType="w" fact="0.32"/>
              <dgm:constr type="t" for="ch" forName="c4" refType="w" fact="0.04"/>
              <dgm:constr type="w" for="ch" forName="c4" refType="w" fact="0.07"/>
              <dgm:constr type="h" for="ch" forName="c4" refType="w" refFor="ch" refForName="c4"/>
              <dgm:constr type="l" for="ch" forName="c5" refType="w" fact="0.45"/>
              <dgm:constr type="t" for="ch" forName="c5" refType="w" fact="0"/>
              <dgm:constr type="w" for="ch" forName="c5" refType="w" fact="0.07"/>
              <dgm:constr type="h" for="ch" forName="c5" refType="w" refFor="ch" refForName="c5"/>
              <dgm:constr type="l" for="ch" forName="c6" refType="w" fact="0.61"/>
              <dgm:constr type="t" for="ch" forName="c6" refType="w" fact="0.07"/>
              <dgm:constr type="w" for="ch" forName="c6" refType="w" fact="0.07"/>
              <dgm:constr type="h" for="ch" forName="c6" refType="w" refFor="ch" refForName="c6"/>
              <dgm:constr type="l" for="ch" forName="c7" refType="w" fact="0.71"/>
              <dgm:constr type="t" for="ch" forName="c7" refType="w" fact="0.12"/>
              <dgm:constr type="w" for="ch" forName="c7" refType="w" fact="0.11"/>
              <dgm:constr type="h" for="ch" forName="c7" refType="w" refFor="ch" refForName="c7"/>
              <dgm:constr type="l" for="ch" forName="c8" refType="w" fact="0.85"/>
              <dgm:constr type="t" for="ch" forName="c8" refType="w" fact="0.23"/>
              <dgm:constr type="w" for="ch" forName="c8" refType="w" fact="0.07"/>
              <dgm:constr type="h" for="ch" forName="c8" refType="w" refFor="ch" refForName="c8"/>
              <dgm:constr type="l" for="ch" forName="c9" refType="w" fact="0.91"/>
              <dgm:constr type="t" for="ch" forName="c9" refType="w" fact="0.34"/>
              <dgm:constr type="w" for="ch" forName="c9" refType="w" fact="0.07"/>
              <dgm:constr type="h" for="ch" forName="c9" refType="w" refFor="ch" refForName="c9"/>
              <dgm:constr type="l" for="ch" forName="c10" refType="w" fact="0.39"/>
              <dgm:constr type="t" for="ch" forName="c10" refType="w" fact="0.13"/>
              <dgm:constr type="w" for="ch" forName="c10" refType="w" fact="0.18"/>
              <dgm:constr type="h" for="ch" forName="c10" refType="w" refFor="ch" refForName="c10"/>
              <dgm:constr type="l" for="ch" forName="c11" refType="w" fact="0"/>
              <dgm:constr type="t" for="ch" forName="c11" refType="w" fact="0.51"/>
              <dgm:constr type="w" for="ch" forName="c11" refType="w" fact="0.07"/>
              <dgm:constr type="h" for="ch" forName="c11" refType="w" refFor="ch" refForName="c11"/>
              <dgm:constr type="l" for="ch" forName="c12" refType="w" fact="0.06"/>
              <dgm:constr type="t" for="ch" forName="c12" refType="w" fact="0.6"/>
              <dgm:constr type="w" for="ch" forName="c12" refType="w" fact="0.11"/>
              <dgm:constr type="h" for="ch" forName="c12" refType="w" refFor="ch" refForName="c12"/>
              <dgm:constr type="l" for="ch" forName="c13" refType="w" fact="0.21"/>
              <dgm:constr type="t" for="ch" forName="c13" refType="w" fact="0.68"/>
              <dgm:constr type="w" for="ch" forName="c13" refType="w" fact="0.16"/>
              <dgm:constr type="h" for="ch" forName="c13" refType="w" refFor="ch" refForName="c13"/>
              <dgm:constr type="l" for="ch" forName="c14" refType="w" fact="0.42"/>
              <dgm:constr type="t" for="ch" forName="c14" refType="w" fact="0.81"/>
              <dgm:constr type="w" for="ch" forName="c14" refType="w" fact="0.07"/>
              <dgm:constr type="h" for="ch" forName="c14" refType="w" refFor="ch" refForName="c14"/>
              <dgm:constr type="l" for="ch" forName="c15" refType="w" fact="0.46"/>
              <dgm:constr type="t" for="ch" forName="c15" refType="w" fact="0.68"/>
              <dgm:constr type="w" for="ch" forName="c15" refType="w" fact="0.11"/>
              <dgm:constr type="h" for="ch" forName="c15" refType="w" refFor="ch" refForName="c15"/>
              <dgm:constr type="l" for="ch" forName="c16" refType="w" fact="0.56"/>
              <dgm:constr type="t" for="ch" forName="c16" refType="w" fact="0.82"/>
              <dgm:constr type="w" for="ch" forName="c16" refType="w" fact="0.07"/>
              <dgm:constr type="h" for="ch" forName="c16" refType="w" refFor="ch" refForName="c16"/>
              <dgm:constr type="l" for="ch" forName="c17" refType="w" fact="0.65"/>
              <dgm:constr type="t" for="ch" forName="c17" refType="w" fact="0.66"/>
              <dgm:constr type="w" for="ch" forName="c17" refType="w" fact="0.16"/>
              <dgm:constr type="h" for="ch" forName="c17" refType="w" refFor="ch" refForName="c17"/>
              <dgm:constr type="l" for="ch" forName="c18" refType="w" fact="0.87"/>
              <dgm:constr type="t" for="ch" forName="c18" refType="w" fact="0.62"/>
              <dgm:constr type="w" for="ch" forName="c18" refType="w" fact="0.11"/>
              <dgm:constr type="h" for="ch" forName="c18" refType="w" refFor="ch" refForName="c18"/>
            </dgm:constrLst>
            <dgm:layoutNode name="parTx1"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7">
              <dgm:if name="Name8" axis="ch" ptType="node" func="cnt" op="gte" val="1">
                <dgm:layoutNode name="desTx1" styleLbl="revTx">
                  <dgm:varLst>
                    <dgm:bulletEnabled val="1"/>
                  </dgm:varLst>
                  <dgm:choose name="Name9">
                    <dgm:if name="Name10" axis="ch" ptType="node" func="cnt" op="equ" val="1">
                      <dgm:alg type="tx">
                        <dgm:param type="shpTxLTRAlignCh" val="l"/>
                      </dgm:alg>
                    </dgm:if>
                    <dgm:else name="Name11">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2"/>
            </dgm:choose>
            <dgm:layoutNode name="c1" styleLbl="node1">
              <dgm:alg type="sp"/>
              <dgm:shape xmlns:r="http://schemas.openxmlformats.org/officeDocument/2006/relationships" type="ellipse" r:blip="">
                <dgm:adjLst/>
              </dgm:shape>
              <dgm:presOf/>
            </dgm:layoutNode>
            <dgm:layoutNode name="c2" styleLbl="node1">
              <dgm:alg type="sp"/>
              <dgm:shape xmlns:r="http://schemas.openxmlformats.org/officeDocument/2006/relationships" type="ellipse" r:blip="">
                <dgm:adjLst/>
              </dgm:shape>
              <dgm:presOf/>
            </dgm:layoutNode>
            <dgm:layoutNode name="c3" styleLbl="node1">
              <dgm:alg type="sp"/>
              <dgm:shape xmlns:r="http://schemas.openxmlformats.org/officeDocument/2006/relationships" type="ellipse" r:blip="">
                <dgm:adjLst/>
              </dgm:shape>
              <dgm:presOf/>
            </dgm:layoutNode>
            <dgm:layoutNode name="c4" styleLbl="node1">
              <dgm:alg type="sp"/>
              <dgm:shape xmlns:r="http://schemas.openxmlformats.org/officeDocument/2006/relationships" type="ellipse" r:blip="">
                <dgm:adjLst/>
              </dgm:shape>
              <dgm:presOf/>
            </dgm:layoutNode>
            <dgm:layoutNode name="c5" styleLbl="node1">
              <dgm:alg type="sp"/>
              <dgm:shape xmlns:r="http://schemas.openxmlformats.org/officeDocument/2006/relationships" type="ellipse" r:blip="">
                <dgm:adjLst/>
              </dgm:shape>
              <dgm:presOf/>
            </dgm:layoutNode>
            <dgm:layoutNode name="c6" styleLbl="node1">
              <dgm:alg type="sp"/>
              <dgm:shape xmlns:r="http://schemas.openxmlformats.org/officeDocument/2006/relationships" type="ellipse" r:blip="">
                <dgm:adjLst/>
              </dgm:shape>
              <dgm:presOf/>
            </dgm:layoutNode>
            <dgm:layoutNode name="c7" styleLbl="node1">
              <dgm:alg type="sp"/>
              <dgm:shape xmlns:r="http://schemas.openxmlformats.org/officeDocument/2006/relationships" type="ellipse" r:blip="">
                <dgm:adjLst/>
              </dgm:shape>
              <dgm:presOf/>
            </dgm:layoutNode>
            <dgm:layoutNode name="c8" styleLbl="node1">
              <dgm:alg type="sp"/>
              <dgm:shape xmlns:r="http://schemas.openxmlformats.org/officeDocument/2006/relationships" type="ellipse" r:blip="">
                <dgm:adjLst/>
              </dgm:shape>
              <dgm:presOf/>
            </dgm:layoutNode>
            <dgm:layoutNode name="c9" styleLbl="node1">
              <dgm:alg type="sp"/>
              <dgm:shape xmlns:r="http://schemas.openxmlformats.org/officeDocument/2006/relationships" type="ellipse" r:blip="">
                <dgm:adjLst/>
              </dgm:shape>
              <dgm:presOf/>
            </dgm:layoutNode>
            <dgm:layoutNode name="c10" styleLbl="node1">
              <dgm:alg type="sp"/>
              <dgm:shape xmlns:r="http://schemas.openxmlformats.org/officeDocument/2006/relationships" type="ellipse" r:blip="">
                <dgm:adjLst/>
              </dgm:shape>
              <dgm:presOf/>
            </dgm:layoutNode>
            <dgm:layoutNode name="c11" styleLbl="node1">
              <dgm:alg type="sp"/>
              <dgm:shape xmlns:r="http://schemas.openxmlformats.org/officeDocument/2006/relationships" type="ellipse" r:blip="">
                <dgm:adjLst/>
              </dgm:shape>
              <dgm:presOf/>
            </dgm:layoutNode>
            <dgm:layoutNode name="c12" styleLbl="node1">
              <dgm:alg type="sp"/>
              <dgm:shape xmlns:r="http://schemas.openxmlformats.org/officeDocument/2006/relationships" type="ellipse" r:blip="">
                <dgm:adjLst/>
              </dgm:shape>
              <dgm:presOf/>
            </dgm:layoutNode>
            <dgm:layoutNode name="c13" styleLbl="node1">
              <dgm:alg type="sp"/>
              <dgm:shape xmlns:r="http://schemas.openxmlformats.org/officeDocument/2006/relationships" type="ellipse" r:blip="">
                <dgm:adjLst/>
              </dgm:shape>
              <dgm:presOf/>
            </dgm:layoutNode>
            <dgm:layoutNode name="c14" styleLbl="node1">
              <dgm:alg type="sp"/>
              <dgm:shape xmlns:r="http://schemas.openxmlformats.org/officeDocument/2006/relationships" type="ellipse" r:blip="">
                <dgm:adjLst/>
              </dgm:shape>
              <dgm:presOf/>
            </dgm:layoutNode>
            <dgm:layoutNode name="c15" styleLbl="node1">
              <dgm:alg type="sp"/>
              <dgm:shape xmlns:r="http://schemas.openxmlformats.org/officeDocument/2006/relationships" type="ellipse" r:blip="">
                <dgm:adjLst/>
              </dgm:shape>
              <dgm:presOf/>
            </dgm:layoutNode>
            <dgm:layoutNode name="c16" styleLbl="node1">
              <dgm:alg type="sp"/>
              <dgm:shape xmlns:r="http://schemas.openxmlformats.org/officeDocument/2006/relationships" type="ellipse" r:blip="">
                <dgm:adjLst/>
              </dgm:shape>
              <dgm:presOf/>
            </dgm:layoutNode>
            <dgm:layoutNode name="c17" styleLbl="node1">
              <dgm:alg type="sp"/>
              <dgm:shape xmlns:r="http://schemas.openxmlformats.org/officeDocument/2006/relationships" type="ellipse" r:blip="">
                <dgm:adjLst/>
              </dgm:shape>
              <dgm:presOf/>
            </dgm:layoutNode>
            <dgm:layoutNode name="c18" styleLbl="node1">
              <dgm:alg type="sp"/>
              <dgm:shape xmlns:r="http://schemas.openxmlformats.org/officeDocument/2006/relationships" type="ellipse" r:blip="">
                <dgm:adjLst/>
              </dgm:shape>
              <dgm:presOf/>
            </dgm:layoutNode>
          </dgm:layoutNode>
        </dgm:if>
        <dgm:if name="Name13" axis="self" ptType="node" func="revPos" op="equ" val="1">
          <dgm:layoutNode name="last">
            <dgm:alg type="composite"/>
            <dgm:shape xmlns:r="http://schemas.openxmlformats.org/officeDocument/2006/relationships" r:blip="">
              <dgm:adjLst/>
            </dgm:shape>
            <dgm:presOf/>
            <dgm:constrLst>
              <dgm:constr type="ctrX" for="ch" forName="circleTx" refType="w" fact="0.5"/>
              <dgm:constr type="t" for="ch" forName="circleTx" refType="w" fact="0.117"/>
              <dgm:constr type="w" for="ch" forName="circleTx" refType="h" refFor="ch" refForName="circleTx"/>
              <dgm:constr type="h" for="ch" forName="circleTx" refType="w" fact="0.85"/>
              <dgm:constr type="l" for="ch" forName="desTxN"/>
              <dgm:constr type="b" for="ch" forName="desTxN" refType="h"/>
              <dgm:constr type="w" for="ch" forName="desTxN" refType="w"/>
              <dgm:constr type="h" for="ch" forName="desTxN" refType="h" fact="0.37"/>
              <dgm:constr type="ctrX" for="ch" forName="spN" refType="w" fact="0.5"/>
              <dgm:constr type="t" for="ch" forName="spN"/>
              <dgm:constr type="w" for="ch" forName="spN" refType="w" fact="0.93"/>
              <dgm:constr type="h" for="ch" forName="spN" refType="h" fact="0.01"/>
            </dgm:constrLst>
            <dgm:layoutNode name="circleTx" styleLbl="node1">
              <dgm:alg type="tx"/>
              <dgm:shape xmlns:r="http://schemas.openxmlformats.org/officeDocument/2006/relationships" type="ellipse" r:blip="">
                <dgm:adjLst/>
              </dgm:shape>
              <dgm:presOf axis="self" ptType="node"/>
              <dgm:constrLst>
                <dgm:constr type="lMarg"/>
                <dgm:constr type="rMarg"/>
                <dgm:constr type="tMarg"/>
                <dgm:constr type="bMarg"/>
              </dgm:constrLst>
              <dgm:ruleLst>
                <dgm:rule type="primFontSz" val="5" fact="NaN" max="NaN"/>
              </dgm:ruleLst>
            </dgm:layoutNode>
            <dgm:choose name="Name14">
              <dgm:if name="Name15" axis="ch" ptType="node" func="cnt" op="gte" val="1">
                <dgm:layoutNode name="desTxN" styleLbl="revTx">
                  <dgm:varLst>
                    <dgm:bulletEnabled val="1"/>
                  </dgm:varLst>
                  <dgm:choose name="Name16">
                    <dgm:if name="Name17" axis="ch" ptType="node" func="cnt" op="equ" val="1">
                      <dgm:alg type="tx">
                        <dgm:param type="shpTxLTRAlignCh" val="l"/>
                      </dgm:alg>
                    </dgm:if>
                    <dgm:else name="Name18">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9"/>
            </dgm:choose>
            <dgm:layoutNode name="spN">
              <dgm:alg type="sp"/>
              <dgm:shape xmlns:r="http://schemas.openxmlformats.org/officeDocument/2006/relationships" r:blip="">
                <dgm:adjLst/>
              </dgm:shape>
              <dgm:presOf/>
            </dgm:layoutNode>
          </dgm:layoutNode>
        </dgm:if>
        <dgm:else name="Name20">
          <dgm:layoutNode name="middle">
            <dgm:alg type="composite"/>
            <dgm:shape xmlns:r="http://schemas.openxmlformats.org/officeDocument/2006/relationships" r:blip="">
              <dgm:adjLst/>
            </dgm:shape>
            <dgm:presOf/>
            <dgm:constrLst>
              <dgm:constr type="l" for="ch" forName="parTxMid"/>
              <dgm:constr type="t" for="ch" forName="parTxMid" refType="w" fact="0.167"/>
              <dgm:constr type="w" for="ch" forName="parTxMid" refType="w"/>
              <dgm:constr type="h" for="ch" forName="parTxMid" refType="w" fact="0.7"/>
              <dgm:constr type="l" for="ch" forName="desTxMid"/>
              <dgm:constr type="b" for="ch" forName="desTxMid" refType="h"/>
              <dgm:constr type="w" for="ch" forName="desTxMid" refType="w"/>
              <dgm:constr type="h" for="ch" forName="desTxMid" refType="h" fact="0.37"/>
              <dgm:constr type="ctrX" for="ch" forName="spMid" refType="w" fact="0.5"/>
              <dgm:constr type="t" for="ch" forName="spMid"/>
              <dgm:constr type="w" for="ch" forName="spMid" refType="w" fact="0.01"/>
              <dgm:constr type="h" for="ch" forName="spMid" refType="h" fact="0.01"/>
            </dgm:constrLst>
            <dgm:layoutNode name="parTxMid"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21">
              <dgm:if name="Name22" axis="ch" ptType="node" func="cnt" op="gte" val="1">
                <dgm:layoutNode name="desTxMid" styleLbl="revTx">
                  <dgm:varLst>
                    <dgm:bulletEnabled val="1"/>
                  </dgm:varLst>
                  <dgm:choose name="Name23">
                    <dgm:if name="Name24" axis="ch" ptType="node" func="cnt" op="equ" val="1">
                      <dgm:alg type="tx">
                        <dgm:param type="shpTxLTRAlignCh" val="l"/>
                      </dgm:alg>
                    </dgm:if>
                    <dgm:else name="Name25">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26"/>
            </dgm:choose>
            <dgm:layoutNode name="spMid">
              <dgm:alg type="sp"/>
              <dgm:shape xmlns:r="http://schemas.openxmlformats.org/officeDocument/2006/relationships" r:blip="">
                <dgm:adjLst/>
              </dgm:shape>
              <dgm:presOf/>
            </dgm:layoutNode>
          </dgm:layoutNode>
        </dgm:else>
      </dgm:choose>
      <dgm:forEach name="Name27" axis="followSib" ptType="sibTrans" cnt="1">
        <dgm:layoutNode name="chevronComposite1" styleLbl="alignImgPlace1">
          <dgm:alg type="composite"/>
          <dgm:shape xmlns:r="http://schemas.openxmlformats.org/officeDocument/2006/relationships" r:blip="">
            <dgm:adjLst/>
          </dgm:shape>
          <dgm:presOf/>
          <dgm:constrLst>
            <dgm:constr type="l" for="ch" forName="chevron1"/>
            <dgm:constr type="t" for="ch" forName="chevron1" refType="h" fact="0.1923"/>
            <dgm:constr type="w" for="ch" forName="chevron1" refType="w"/>
            <dgm:constr type="b" for="ch" forName="chevron1" refType="h"/>
            <dgm:constr type="l" for="ch" forName="spChevron1"/>
            <dgm:constr type="t" for="ch" forName="spChevron1"/>
            <dgm:constr type="w" for="ch" forName="spChevron1" refType="w" fact="0.01"/>
            <dgm:constr type="h" for="ch" forName="spChevron1" refType="h" fact="0.01"/>
          </dgm:constrLst>
          <dgm:layoutNode name="chevron1">
            <dgm:alg type="sp"/>
            <dgm:choose name="Name28">
              <dgm:if name="Name29" func="var" arg="dir" op="equ" val="norm">
                <dgm:shape xmlns:r="http://schemas.openxmlformats.org/officeDocument/2006/relationships" type="chevron" r:blip="">
                  <dgm:adjLst>
                    <dgm:adj idx="1" val="0.6231"/>
                  </dgm:adjLst>
                </dgm:shape>
              </dgm:if>
              <dgm:else name="Name30">
                <dgm:shape xmlns:r="http://schemas.openxmlformats.org/officeDocument/2006/relationships" rot="180" type="chevron" r:blip="">
                  <dgm:adjLst>
                    <dgm:adj idx="1" val="0.6231"/>
                  </dgm:adjLst>
                </dgm:shape>
              </dgm:else>
            </dgm:choose>
            <dgm:presOf/>
          </dgm:layoutNode>
          <dgm:layoutNode name="spChevron1">
            <dgm:alg type="sp"/>
            <dgm:shape xmlns:r="http://schemas.openxmlformats.org/officeDocument/2006/relationships" r:blip="">
              <dgm:adjLst/>
            </dgm:shape>
            <dgm:presOf/>
          </dgm:layoutNode>
        </dgm:layoutNode>
        <dgm:choose name="Name31">
          <dgm:if name="Name32" axis="root ch" ptType="all node" func="cnt" op="equ" val="2">
            <dgm:layoutNode name="overlap">
              <dgm:alg type="sp"/>
              <dgm:shape xmlns:r="http://schemas.openxmlformats.org/officeDocument/2006/relationships" r:blip="">
                <dgm:adjLst/>
              </dgm:shape>
              <dgm:presOf/>
            </dgm:layoutNode>
            <dgm:layoutNode name="chevronComposite2" styleLbl="alignImgPlace1">
              <dgm:alg type="composite"/>
              <dgm:shape xmlns:r="http://schemas.openxmlformats.org/officeDocument/2006/relationships" r:blip="">
                <dgm:adjLst/>
              </dgm:shape>
              <dgm:presOf/>
              <dgm:constrLst>
                <dgm:constr type="l" for="ch" forName="chevron2"/>
                <dgm:constr type="t" for="ch" forName="chevron2" refType="h" fact="0.1923"/>
                <dgm:constr type="w" for="ch" forName="chevron2" refType="w"/>
                <dgm:constr type="b" for="ch" forName="chevron2" refType="h"/>
                <dgm:constr type="l" for="ch" forName="spChevron2"/>
                <dgm:constr type="t" for="ch" forName="spChevron2"/>
                <dgm:constr type="w" for="ch" forName="spChevron2" refType="w" fact="0.01"/>
                <dgm:constr type="h" for="ch" forName="spChevron2" refType="h" fact="0.01"/>
              </dgm:constrLst>
              <dgm:layoutNode name="chevron2">
                <dgm:alg type="sp"/>
                <dgm:choose name="Name33">
                  <dgm:if name="Name34" func="var" arg="dir" op="equ" val="norm">
                    <dgm:shape xmlns:r="http://schemas.openxmlformats.org/officeDocument/2006/relationships" type="chevron" r:blip="">
                      <dgm:adjLst>
                        <dgm:adj idx="1" val="0.6231"/>
                      </dgm:adjLst>
                    </dgm:shape>
                  </dgm:if>
                  <dgm:else name="Name35">
                    <dgm:shape xmlns:r="http://schemas.openxmlformats.org/officeDocument/2006/relationships" rot="180" type="chevron" r:blip="">
                      <dgm:adjLst>
                        <dgm:adj idx="1" val="0.6231"/>
                      </dgm:adjLst>
                    </dgm:shape>
                  </dgm:else>
                </dgm:choose>
                <dgm:presOf/>
              </dgm:layoutNode>
              <dgm:layoutNode name="spChevron2">
                <dgm:alg type="sp"/>
                <dgm:shape xmlns:r="http://schemas.openxmlformats.org/officeDocument/2006/relationships" r:blip="">
                  <dgm:adjLst/>
                </dgm:shape>
                <dgm:presOf/>
              </dgm:layoutNode>
            </dgm:layoutNode>
          </dgm:if>
          <dgm:else name="Name36"/>
        </dgm:choos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769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cs typeface="Arial" charset="0"/>
              </a:defRPr>
            </a:lvl1pPr>
          </a:lstStyle>
          <a:p>
            <a:pPr>
              <a:defRPr/>
            </a:pPr>
            <a:endParaRPr lang="en-GB"/>
          </a:p>
        </p:txBody>
      </p:sp>
      <p:sp>
        <p:nvSpPr>
          <p:cNvPr id="157699" name="Rectangle 3"/>
          <p:cNvSpPr>
            <a:spLocks noGrp="1" noChangeArrowheads="1"/>
          </p:cNvSpPr>
          <p:nvPr>
            <p:ph type="dt" sz="quarter"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cs typeface="Arial" charset="0"/>
              </a:defRPr>
            </a:lvl1pPr>
          </a:lstStyle>
          <a:p>
            <a:pPr>
              <a:defRPr/>
            </a:pPr>
            <a:endParaRPr lang="en-GB"/>
          </a:p>
        </p:txBody>
      </p:sp>
      <p:sp>
        <p:nvSpPr>
          <p:cNvPr id="157700" name="Rectangle 4"/>
          <p:cNvSpPr>
            <a:spLocks noGrp="1" noChangeArrowheads="1"/>
          </p:cNvSpPr>
          <p:nvPr>
            <p:ph type="ftr" sz="quarter" idx="2"/>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cs typeface="Arial" charset="0"/>
              </a:defRPr>
            </a:lvl1pPr>
          </a:lstStyle>
          <a:p>
            <a:pPr>
              <a:defRPr/>
            </a:pPr>
            <a:endParaRPr lang="en-GB"/>
          </a:p>
        </p:txBody>
      </p:sp>
      <p:sp>
        <p:nvSpPr>
          <p:cNvPr id="157701" name="Rectangle 5"/>
          <p:cNvSpPr>
            <a:spLocks noGrp="1" noChangeArrowheads="1"/>
          </p:cNvSpPr>
          <p:nvPr>
            <p:ph type="sldNum" sz="quarter" idx="3"/>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5ED58E75-D059-457C-8CDF-9092806B3FAF}" type="slidenum">
              <a:rPr lang="en-GB" altLang="en-US"/>
              <a:pPr>
                <a:defRPr/>
              </a:pPr>
              <a:t>‹#›</a:t>
            </a:fld>
            <a:endParaRPr lang="en-GB" altLang="en-US"/>
          </a:p>
        </p:txBody>
      </p:sp>
    </p:spTree>
    <p:extLst>
      <p:ext uri="{BB962C8B-B14F-4D97-AF65-F5344CB8AC3E}">
        <p14:creationId xmlns:p14="http://schemas.microsoft.com/office/powerpoint/2010/main" val="217785637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cs typeface="Arial" charset="0"/>
              </a:defRPr>
            </a:lvl1pPr>
          </a:lstStyle>
          <a:p>
            <a:pPr>
              <a:defRPr/>
            </a:pPr>
            <a:endParaRPr lang="en-GB"/>
          </a:p>
        </p:txBody>
      </p:sp>
      <p:sp>
        <p:nvSpPr>
          <p:cNvPr id="3075"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cs typeface="Arial" charset="0"/>
              </a:defRPr>
            </a:lvl1pPr>
          </a:lstStyle>
          <a:p>
            <a:pPr>
              <a:defRPr/>
            </a:pPr>
            <a:endParaRPr lang="en-GB"/>
          </a:p>
        </p:txBody>
      </p:sp>
      <p:sp>
        <p:nvSpPr>
          <p:cNvPr id="2052"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7"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3078"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cs typeface="Arial" charset="0"/>
              </a:defRPr>
            </a:lvl1pPr>
          </a:lstStyle>
          <a:p>
            <a:pPr>
              <a:defRPr/>
            </a:pPr>
            <a:endParaRPr lang="en-GB"/>
          </a:p>
        </p:txBody>
      </p:sp>
      <p:sp>
        <p:nvSpPr>
          <p:cNvPr id="3079"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3FEAABA5-606A-4F3E-9766-4747775E8CC2}" type="slidenum">
              <a:rPr lang="en-GB" altLang="en-US"/>
              <a:pPr>
                <a:defRPr/>
              </a:pPr>
              <a:t>‹#›</a:t>
            </a:fld>
            <a:endParaRPr lang="en-GB" altLang="en-US"/>
          </a:p>
        </p:txBody>
      </p:sp>
    </p:spTree>
    <p:extLst>
      <p:ext uri="{BB962C8B-B14F-4D97-AF65-F5344CB8AC3E}">
        <p14:creationId xmlns:p14="http://schemas.microsoft.com/office/powerpoint/2010/main" val="370375492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Arial" charset="0"/>
      </a:defRPr>
    </a:lvl1pPr>
    <a:lvl2pPr marL="457200" algn="l" rtl="0" eaLnBrk="0" fontAlgn="base" hangingPunct="0">
      <a:spcBef>
        <a:spcPct val="30000"/>
      </a:spcBef>
      <a:spcAft>
        <a:spcPct val="0"/>
      </a:spcAft>
      <a:defRPr sz="1200" kern="1200">
        <a:solidFill>
          <a:schemeClr val="tx1"/>
        </a:solidFill>
        <a:latin typeface="Arial" charset="0"/>
        <a:ea typeface="+mn-ea"/>
        <a:cs typeface="Arial" charset="0"/>
      </a:defRPr>
    </a:lvl2pPr>
    <a:lvl3pPr marL="914400" algn="l" rtl="0" eaLnBrk="0" fontAlgn="base" hangingPunct="0">
      <a:spcBef>
        <a:spcPct val="30000"/>
      </a:spcBef>
      <a:spcAft>
        <a:spcPct val="0"/>
      </a:spcAft>
      <a:defRPr sz="1200" kern="1200">
        <a:solidFill>
          <a:schemeClr val="tx1"/>
        </a:solidFill>
        <a:latin typeface="Arial" charset="0"/>
        <a:ea typeface="+mn-ea"/>
        <a:cs typeface="Arial" charset="0"/>
      </a:defRPr>
    </a:lvl3pPr>
    <a:lvl4pPr marL="1371600" algn="l" rtl="0" eaLnBrk="0" fontAlgn="base" hangingPunct="0">
      <a:spcBef>
        <a:spcPct val="30000"/>
      </a:spcBef>
      <a:spcAft>
        <a:spcPct val="0"/>
      </a:spcAft>
      <a:defRPr sz="1200" kern="1200">
        <a:solidFill>
          <a:schemeClr val="tx1"/>
        </a:solidFill>
        <a:latin typeface="Arial" charset="0"/>
        <a:ea typeface="+mn-ea"/>
        <a:cs typeface="Arial" charset="0"/>
      </a:defRPr>
    </a:lvl4pPr>
    <a:lvl5pPr marL="1828800" algn="l" rtl="0" eaLnBrk="0" fontAlgn="base" hangingPunct="0">
      <a:spcBef>
        <a:spcPct val="30000"/>
      </a:spcBef>
      <a:spcAft>
        <a:spcPct val="0"/>
      </a:spcAft>
      <a:defRPr sz="1200" kern="1200">
        <a:solidFill>
          <a:schemeClr val="tx1"/>
        </a:solidFill>
        <a:latin typeface="Arial"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05240CAB-4C43-4087-8565-B2870378C012}" type="slidenum">
              <a:rPr lang="en-GB" altLang="en-US" smtClean="0"/>
              <a:pPr>
                <a:spcBef>
                  <a:spcPct val="0"/>
                </a:spcBef>
              </a:pPr>
              <a:t>2</a:t>
            </a:fld>
            <a:endParaRPr lang="en-GB" altLang="en-US" dirty="0"/>
          </a:p>
        </p:txBody>
      </p:sp>
      <p:sp>
        <p:nvSpPr>
          <p:cNvPr id="11267" name="Rectangle 2"/>
          <p:cNvSpPr>
            <a:spLocks noGrp="1" noRot="1" noChangeAspect="1" noChangeArrowheads="1" noTextEdit="1"/>
          </p:cNvSpPr>
          <p:nvPr>
            <p:ph type="sldImg"/>
          </p:nvPr>
        </p:nvSpPr>
        <p:spPr>
          <a:ln/>
        </p:spPr>
      </p:sp>
      <p:sp>
        <p:nvSpPr>
          <p:cNvPr id="1126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708300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E0D59AB9-94EA-4F79-9C0D-6DC214FED6BA}" type="slidenum">
              <a:rPr kumimoji="0" lang="en-GB" sz="1200" b="0" i="0" u="none" strike="noStrike" kern="1200" cap="none" spc="0" normalizeH="0" baseline="0" noProof="0" smtClean="0">
                <a:ln>
                  <a:noFill/>
                </a:ln>
                <a:solidFill>
                  <a:prstClr val="black"/>
                </a:solidFill>
                <a:effectLst/>
                <a:uLnTx/>
                <a:uFillTx/>
                <a:latin typeface="Arial" charset="0"/>
                <a:ea typeface="+mn-ea"/>
                <a:cs typeface="Arial" charset="0"/>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Arial" charset="0"/>
              <a:ea typeface="+mn-ea"/>
              <a:cs typeface="Arial" charset="0"/>
            </a:endParaRPr>
          </a:p>
        </p:txBody>
      </p:sp>
      <p:sp>
        <p:nvSpPr>
          <p:cNvPr id="133123" name="Rectangle 2"/>
          <p:cNvSpPr>
            <a:spLocks noGrp="1" noRot="1" noChangeAspect="1" noChangeArrowheads="1" noTextEdit="1"/>
          </p:cNvSpPr>
          <p:nvPr>
            <p:ph type="sldImg"/>
          </p:nvPr>
        </p:nvSpPr>
        <p:spPr>
          <a:ln/>
        </p:spPr>
      </p:sp>
      <p:sp>
        <p:nvSpPr>
          <p:cNvPr id="1331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p>
        </p:txBody>
      </p:sp>
    </p:spTree>
    <p:extLst>
      <p:ext uri="{BB962C8B-B14F-4D97-AF65-F5344CB8AC3E}">
        <p14:creationId xmlns:p14="http://schemas.microsoft.com/office/powerpoint/2010/main" val="30410835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BF2DC5E0-9E54-5655-7BCC-2642F1CDFDC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EF3BBCE0-92A2-445E-A48D-6EC72D56E612}" type="slidenum">
              <a:rPr lang="en-GB" altLang="en-US"/>
              <a:pPr>
                <a:spcBef>
                  <a:spcPct val="0"/>
                </a:spcBef>
              </a:pPr>
              <a:t>14</a:t>
            </a:fld>
            <a:endParaRPr lang="en-GB" altLang="en-US"/>
          </a:p>
        </p:txBody>
      </p:sp>
      <p:sp>
        <p:nvSpPr>
          <p:cNvPr id="26627" name="Rectangle 2">
            <a:extLst>
              <a:ext uri="{FF2B5EF4-FFF2-40B4-BE49-F238E27FC236}">
                <a16:creationId xmlns:a16="http://schemas.microsoft.com/office/drawing/2014/main" id="{0F3569BA-DF14-DCB0-A7E1-206EEAB227A3}"/>
              </a:ext>
            </a:extLst>
          </p:cNvPr>
          <p:cNvSpPr>
            <a:spLocks noRot="1" noChangeArrowheads="1" noTextEdit="1"/>
          </p:cNvSpPr>
          <p:nvPr>
            <p:ph type="sldImg"/>
          </p:nvPr>
        </p:nvSpPr>
        <p:spPr>
          <a:ln/>
        </p:spPr>
      </p:sp>
      <p:sp>
        <p:nvSpPr>
          <p:cNvPr id="26628" name="Rectangle 3">
            <a:extLst>
              <a:ext uri="{FF2B5EF4-FFF2-40B4-BE49-F238E27FC236}">
                <a16:creationId xmlns:a16="http://schemas.microsoft.com/office/drawing/2014/main" id="{1678D0E9-E46C-EFB8-F778-8D1A8A7618B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D372F1CA-496D-6B01-9CD9-E3E41BFBD6F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69B98675-F4C2-4106-B57A-4B47F9E5AC95}" type="slidenum">
              <a:rPr lang="en-GB" altLang="en-US"/>
              <a:pPr>
                <a:spcBef>
                  <a:spcPct val="0"/>
                </a:spcBef>
              </a:pPr>
              <a:t>15</a:t>
            </a:fld>
            <a:endParaRPr lang="en-GB" altLang="en-US"/>
          </a:p>
        </p:txBody>
      </p:sp>
      <p:sp>
        <p:nvSpPr>
          <p:cNvPr id="30723" name="Rectangle 2">
            <a:extLst>
              <a:ext uri="{FF2B5EF4-FFF2-40B4-BE49-F238E27FC236}">
                <a16:creationId xmlns:a16="http://schemas.microsoft.com/office/drawing/2014/main" id="{9780F872-EB80-98E2-F9A8-A15CE2BE1918}"/>
              </a:ext>
            </a:extLst>
          </p:cNvPr>
          <p:cNvSpPr>
            <a:spLocks noRot="1" noChangeArrowheads="1" noTextEdit="1"/>
          </p:cNvSpPr>
          <p:nvPr>
            <p:ph type="sldImg"/>
          </p:nvPr>
        </p:nvSpPr>
        <p:spPr>
          <a:ln/>
        </p:spPr>
      </p:sp>
      <p:sp>
        <p:nvSpPr>
          <p:cNvPr id="30724" name="Rectangle 3">
            <a:extLst>
              <a:ext uri="{FF2B5EF4-FFF2-40B4-BE49-F238E27FC236}">
                <a16:creationId xmlns:a16="http://schemas.microsoft.com/office/drawing/2014/main" id="{F8D2B4A1-D318-B61B-0DB1-C07E88C4A73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a:extLst>
              <a:ext uri="{FF2B5EF4-FFF2-40B4-BE49-F238E27FC236}">
                <a16:creationId xmlns:a16="http://schemas.microsoft.com/office/drawing/2014/main" id="{AD8DAAD1-41B4-DC98-A15F-A249F7B0164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8B47304F-91AA-4896-AD98-AB2852892DDA}" type="slidenum">
              <a:rPr lang="en-GB" altLang="en-US"/>
              <a:pPr>
                <a:spcBef>
                  <a:spcPct val="0"/>
                </a:spcBef>
              </a:pPr>
              <a:t>16</a:t>
            </a:fld>
            <a:endParaRPr lang="en-GB" altLang="en-US"/>
          </a:p>
        </p:txBody>
      </p:sp>
      <p:sp>
        <p:nvSpPr>
          <p:cNvPr id="34819" name="Rectangle 2">
            <a:extLst>
              <a:ext uri="{FF2B5EF4-FFF2-40B4-BE49-F238E27FC236}">
                <a16:creationId xmlns:a16="http://schemas.microsoft.com/office/drawing/2014/main" id="{6CA38B73-CF24-534D-1A31-2CE60CD5D98F}"/>
              </a:ext>
            </a:extLst>
          </p:cNvPr>
          <p:cNvSpPr>
            <a:spLocks noRot="1" noChangeArrowheads="1" noTextEdit="1"/>
          </p:cNvSpPr>
          <p:nvPr>
            <p:ph type="sldImg"/>
          </p:nvPr>
        </p:nvSpPr>
        <p:spPr>
          <a:ln/>
        </p:spPr>
      </p:sp>
      <p:sp>
        <p:nvSpPr>
          <p:cNvPr id="34820" name="Rectangle 3">
            <a:extLst>
              <a:ext uri="{FF2B5EF4-FFF2-40B4-BE49-F238E27FC236}">
                <a16:creationId xmlns:a16="http://schemas.microsoft.com/office/drawing/2014/main" id="{A947E14B-4A2B-7527-AC20-1899148FEC7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a:extLst>
              <a:ext uri="{FF2B5EF4-FFF2-40B4-BE49-F238E27FC236}">
                <a16:creationId xmlns:a16="http://schemas.microsoft.com/office/drawing/2014/main" id="{6AD3678C-878C-AFA8-220A-ACD97FCCB55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81FC9FBB-CCE3-4DCD-8221-D43A8A8212BB}" type="slidenum">
              <a:rPr lang="en-GB" altLang="en-US"/>
              <a:pPr>
                <a:spcBef>
                  <a:spcPct val="0"/>
                </a:spcBef>
              </a:pPr>
              <a:t>17</a:t>
            </a:fld>
            <a:endParaRPr lang="en-GB" altLang="en-US"/>
          </a:p>
        </p:txBody>
      </p:sp>
      <p:sp>
        <p:nvSpPr>
          <p:cNvPr id="38915" name="Rectangle 2">
            <a:extLst>
              <a:ext uri="{FF2B5EF4-FFF2-40B4-BE49-F238E27FC236}">
                <a16:creationId xmlns:a16="http://schemas.microsoft.com/office/drawing/2014/main" id="{CCFF8A57-51F5-5D0F-1CF9-2884C21FCCE3}"/>
              </a:ext>
            </a:extLst>
          </p:cNvPr>
          <p:cNvSpPr>
            <a:spLocks noRot="1" noChangeArrowheads="1" noTextEdit="1"/>
          </p:cNvSpPr>
          <p:nvPr>
            <p:ph type="sldImg"/>
          </p:nvPr>
        </p:nvSpPr>
        <p:spPr>
          <a:ln/>
        </p:spPr>
      </p:sp>
      <p:sp>
        <p:nvSpPr>
          <p:cNvPr id="38916" name="Rectangle 3">
            <a:extLst>
              <a:ext uri="{FF2B5EF4-FFF2-40B4-BE49-F238E27FC236}">
                <a16:creationId xmlns:a16="http://schemas.microsoft.com/office/drawing/2014/main" id="{DAF3F173-4B43-3540-AC06-DC38C9540DB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ADE3020B-86F5-4EB4-9DCD-DB3DD086EB1C}"/>
              </a:ext>
            </a:extLst>
          </p:cNvPr>
          <p:cNvSpPr>
            <a:spLocks noGrp="1" noChangeArrowheads="1"/>
          </p:cNvSpPr>
          <p:nvPr>
            <p:ph type="sldNum" sz="quarter" idx="5"/>
          </p:nvPr>
        </p:nvSpPr>
        <p:spPr>
          <a:ln/>
        </p:spPr>
        <p:txBody>
          <a:bodyPr/>
          <a:lstStyle/>
          <a:p>
            <a:fld id="{F569C0A5-E260-401D-908B-979B20E9853C}" type="slidenum">
              <a:rPr lang="en-US" altLang="en-US"/>
              <a:pPr/>
              <a:t>22</a:t>
            </a:fld>
            <a:endParaRPr lang="en-US" altLang="en-US"/>
          </a:p>
        </p:txBody>
      </p:sp>
      <p:sp>
        <p:nvSpPr>
          <p:cNvPr id="43010" name="Rectangle 2">
            <a:extLst>
              <a:ext uri="{FF2B5EF4-FFF2-40B4-BE49-F238E27FC236}">
                <a16:creationId xmlns:a16="http://schemas.microsoft.com/office/drawing/2014/main" id="{862EFF98-1107-42D5-89BF-F1908973C0A9}"/>
              </a:ext>
            </a:extLst>
          </p:cNvPr>
          <p:cNvSpPr>
            <a:spLocks noGrp="1" noRot="1" noChangeAspect="1" noChangeArrowheads="1" noTextEdit="1"/>
          </p:cNvSpPr>
          <p:nvPr>
            <p:ph type="sldImg"/>
          </p:nvPr>
        </p:nvSpPr>
        <p:spPr>
          <a:ln/>
        </p:spPr>
      </p:sp>
      <p:sp>
        <p:nvSpPr>
          <p:cNvPr id="43011" name="Rectangle 3">
            <a:extLst>
              <a:ext uri="{FF2B5EF4-FFF2-40B4-BE49-F238E27FC236}">
                <a16:creationId xmlns:a16="http://schemas.microsoft.com/office/drawing/2014/main" id="{F4B49ACD-D06D-40AB-BC27-49D7B6A810E2}"/>
              </a:ext>
            </a:extLst>
          </p:cNvPr>
          <p:cNvSpPr>
            <a:spLocks noGrp="1" noChangeArrowheads="1"/>
          </p:cNvSpPr>
          <p:nvPr>
            <p:ph type="body" idx="1"/>
          </p:nvPr>
        </p:nvSpPr>
        <p:spPr/>
        <p:txBody>
          <a:bodyPr/>
          <a:lstStyle/>
          <a:p>
            <a:r>
              <a:rPr lang="en-US" altLang="en-US" dirty="0"/>
              <a:t>Structured questions make data collection and analysis much simpler and they take less time to answer. Structured questions are best suited in the following situations: (1) when you have a thorough understanding of the responses so that you can appropriately develop the answer choices (2) when you are </a:t>
            </a:r>
            <a:r>
              <a:rPr lang="en-US" altLang="en-US" i="1" dirty="0"/>
              <a:t>not</a:t>
            </a:r>
            <a:r>
              <a:rPr lang="en-US" altLang="en-US" dirty="0"/>
              <a:t> trying to capture new ideas or thoughts from the respondent.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3FEAABA5-606A-4F3E-9766-4747775E8CC2}" type="slidenum">
              <a:rPr lang="en-GB" altLang="en-US" smtClean="0"/>
              <a:pPr>
                <a:defRPr/>
              </a:pPr>
              <a:t>25</a:t>
            </a:fld>
            <a:endParaRPr lang="en-GB" altLang="en-US"/>
          </a:p>
        </p:txBody>
      </p:sp>
    </p:spTree>
    <p:extLst>
      <p:ext uri="{BB962C8B-B14F-4D97-AF65-F5344CB8AC3E}">
        <p14:creationId xmlns:p14="http://schemas.microsoft.com/office/powerpoint/2010/main" val="2592227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905000"/>
            <a:ext cx="7543800" cy="2593975"/>
          </a:xfrm>
        </p:spPr>
        <p:txBody>
          <a:bodyPr anchor="b"/>
          <a:lstStyle>
            <a:lvl1pPr>
              <a:defRPr sz="6600">
                <a:ln>
                  <a:noFill/>
                </a:ln>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685800" y="4572000"/>
            <a:ext cx="6461760" cy="1066800"/>
          </a:xfrm>
        </p:spPr>
        <p:txBody>
          <a:bodyPr>
            <a:normAutofit/>
          </a:bodyPr>
          <a:lstStyle>
            <a:lvl1pPr marL="0" indent="0" algn="l">
              <a:buNone/>
              <a:defRPr sz="20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Slide Number Placeholder 5"/>
          <p:cNvSpPr>
            <a:spLocks noGrp="1"/>
          </p:cNvSpPr>
          <p:nvPr>
            <p:ph type="sldNum" sz="quarter" idx="10"/>
          </p:nvPr>
        </p:nvSpPr>
        <p:spPr>
          <a:ln/>
        </p:spPr>
        <p:txBody>
          <a:bodyPr/>
          <a:lstStyle>
            <a:lvl1pPr>
              <a:defRPr/>
            </a:lvl1pPr>
          </a:lstStyle>
          <a:p>
            <a:pPr>
              <a:defRPr/>
            </a:pPr>
            <a:fld id="{011AB74D-0350-40DC-A5D5-46E7CE0AC467}" type="slidenum">
              <a:rPr lang="en-GB" altLang="en-US"/>
              <a:pPr>
                <a:defRPr/>
              </a:pPr>
              <a:t>‹#›</a:t>
            </a:fld>
            <a:endParaRPr lang="en-GB" altLang="en-US"/>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Date Placeholder 3"/>
          <p:cNvSpPr>
            <a:spLocks noGrp="1"/>
          </p:cNvSpPr>
          <p:nvPr>
            <p:ph type="dt" sz="half" idx="12"/>
          </p:nvPr>
        </p:nvSpPr>
        <p:spPr/>
        <p:txBody>
          <a:bodyPr/>
          <a:lstStyle>
            <a:lvl1pPr>
              <a:defRPr/>
            </a:lvl1pPr>
          </a:lstStyle>
          <a:p>
            <a:pPr>
              <a:defRPr/>
            </a:pPr>
            <a:endParaRPr lang="en-GB"/>
          </a:p>
        </p:txBody>
      </p:sp>
    </p:spTree>
    <p:extLst>
      <p:ext uri="{BB962C8B-B14F-4D97-AF65-F5344CB8AC3E}">
        <p14:creationId xmlns:p14="http://schemas.microsoft.com/office/powerpoint/2010/main" val="38753492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Slide Number Placeholder 5"/>
          <p:cNvSpPr>
            <a:spLocks noGrp="1"/>
          </p:cNvSpPr>
          <p:nvPr>
            <p:ph type="sldNum" sz="quarter" idx="10"/>
          </p:nvPr>
        </p:nvSpPr>
        <p:spPr>
          <a:ln/>
        </p:spPr>
        <p:txBody>
          <a:bodyPr/>
          <a:lstStyle>
            <a:lvl1pPr>
              <a:defRPr/>
            </a:lvl1pPr>
          </a:lstStyle>
          <a:p>
            <a:pPr>
              <a:defRPr/>
            </a:pPr>
            <a:fld id="{F591C0ED-E8FB-44E6-BD5B-F126A99EF53F}" type="slidenum">
              <a:rPr lang="en-GB" altLang="en-US"/>
              <a:pPr>
                <a:defRPr/>
              </a:pPr>
              <a:t>‹#›</a:t>
            </a:fld>
            <a:endParaRPr lang="en-GB" altLang="en-US"/>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Date Placeholder 3"/>
          <p:cNvSpPr>
            <a:spLocks noGrp="1"/>
          </p:cNvSpPr>
          <p:nvPr>
            <p:ph type="dt" sz="half" idx="12"/>
          </p:nvPr>
        </p:nvSpPr>
        <p:spPr/>
        <p:txBody>
          <a:bodyPr/>
          <a:lstStyle>
            <a:lvl1pPr>
              <a:defRPr/>
            </a:lvl1pPr>
          </a:lstStyle>
          <a:p>
            <a:pPr>
              <a:defRPr/>
            </a:pPr>
            <a:endParaRPr lang="en-GB"/>
          </a:p>
        </p:txBody>
      </p:sp>
    </p:spTree>
    <p:extLst>
      <p:ext uri="{BB962C8B-B14F-4D97-AF65-F5344CB8AC3E}">
        <p14:creationId xmlns:p14="http://schemas.microsoft.com/office/powerpoint/2010/main" val="10028451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5486400"/>
            <a:ext cx="7659687" cy="1168400"/>
          </a:xfrm>
        </p:spPr>
        <p:txBody>
          <a:bodyPr anchor="t"/>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722313" y="3852863"/>
            <a:ext cx="6135687" cy="1633538"/>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Slide Number Placeholder 5"/>
          <p:cNvSpPr>
            <a:spLocks noGrp="1"/>
          </p:cNvSpPr>
          <p:nvPr>
            <p:ph type="sldNum" sz="quarter" idx="10"/>
          </p:nvPr>
        </p:nvSpPr>
        <p:spPr>
          <a:ln/>
        </p:spPr>
        <p:txBody>
          <a:bodyPr/>
          <a:lstStyle>
            <a:lvl1pPr>
              <a:defRPr/>
            </a:lvl1pPr>
          </a:lstStyle>
          <a:p>
            <a:pPr>
              <a:defRPr/>
            </a:pPr>
            <a:fld id="{CBE0D7E5-D2FC-4750-A163-A6A60B0E60F5}" type="slidenum">
              <a:rPr lang="en-GB" altLang="en-US"/>
              <a:pPr>
                <a:defRPr/>
              </a:pPr>
              <a:t>‹#›</a:t>
            </a:fld>
            <a:endParaRPr lang="en-GB" altLang="en-US"/>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Date Placeholder 3"/>
          <p:cNvSpPr>
            <a:spLocks noGrp="1"/>
          </p:cNvSpPr>
          <p:nvPr>
            <p:ph type="dt" sz="half" idx="12"/>
          </p:nvPr>
        </p:nvSpPr>
        <p:spPr/>
        <p:txBody>
          <a:bodyPr/>
          <a:lstStyle>
            <a:lvl1pPr>
              <a:defRPr/>
            </a:lvl1pPr>
          </a:lstStyle>
          <a:p>
            <a:pPr>
              <a:defRPr/>
            </a:pPr>
            <a:endParaRPr lang="en-GB"/>
          </a:p>
        </p:txBody>
      </p:sp>
    </p:spTree>
    <p:extLst>
      <p:ext uri="{BB962C8B-B14F-4D97-AF65-F5344CB8AC3E}">
        <p14:creationId xmlns:p14="http://schemas.microsoft.com/office/powerpoint/2010/main" val="15850795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4196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Slide Number Placeholder 5"/>
          <p:cNvSpPr>
            <a:spLocks noGrp="1"/>
          </p:cNvSpPr>
          <p:nvPr>
            <p:ph type="sldNum" sz="quarter" idx="10"/>
          </p:nvPr>
        </p:nvSpPr>
        <p:spPr>
          <a:ln/>
        </p:spPr>
        <p:txBody>
          <a:bodyPr/>
          <a:lstStyle>
            <a:lvl1pPr>
              <a:defRPr/>
            </a:lvl1pPr>
          </a:lstStyle>
          <a:p>
            <a:pPr>
              <a:defRPr/>
            </a:pPr>
            <a:fld id="{DC5FFB71-9E8F-4053-A512-B9C8E0EDB72B}" type="slidenum">
              <a:rPr lang="en-GB" altLang="en-US"/>
              <a:pPr>
                <a:defRPr/>
              </a:pPr>
              <a:t>‹#›</a:t>
            </a:fld>
            <a:endParaRPr lang="en-GB" altLang="en-US"/>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Date Placeholder 3"/>
          <p:cNvSpPr>
            <a:spLocks noGrp="1"/>
          </p:cNvSpPr>
          <p:nvPr>
            <p:ph type="dt" sz="half" idx="12"/>
          </p:nvPr>
        </p:nvSpPr>
        <p:spPr/>
        <p:txBody>
          <a:bodyPr/>
          <a:lstStyle>
            <a:lvl1pPr>
              <a:defRPr/>
            </a:lvl1pPr>
          </a:lstStyle>
          <a:p>
            <a:pPr>
              <a:defRPr/>
            </a:pPr>
            <a:endParaRPr lang="en-GB"/>
          </a:p>
        </p:txBody>
      </p:sp>
    </p:spTree>
    <p:extLst>
      <p:ext uri="{BB962C8B-B14F-4D97-AF65-F5344CB8AC3E}">
        <p14:creationId xmlns:p14="http://schemas.microsoft.com/office/powerpoint/2010/main" val="4415611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4196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4196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5"/>
          <p:cNvSpPr>
            <a:spLocks noGrp="1"/>
          </p:cNvSpPr>
          <p:nvPr>
            <p:ph type="sldNum" sz="quarter" idx="10"/>
          </p:nvPr>
        </p:nvSpPr>
        <p:spPr>
          <a:ln/>
        </p:spPr>
        <p:txBody>
          <a:bodyPr/>
          <a:lstStyle>
            <a:lvl1pPr>
              <a:defRPr/>
            </a:lvl1pPr>
          </a:lstStyle>
          <a:p>
            <a:pPr>
              <a:defRPr/>
            </a:pPr>
            <a:fld id="{F1C0D4D5-7B5B-41F4-BD79-4DEE2281131C}" type="slidenum">
              <a:rPr lang="en-GB" altLang="en-US"/>
              <a:pPr>
                <a:defRPr/>
              </a:pPr>
              <a:t>‹#›</a:t>
            </a:fld>
            <a:endParaRPr lang="en-GB" altLang="en-US"/>
          </a:p>
        </p:txBody>
      </p:sp>
      <p:sp>
        <p:nvSpPr>
          <p:cNvPr id="8" name="Footer Placeholder 4"/>
          <p:cNvSpPr>
            <a:spLocks noGrp="1"/>
          </p:cNvSpPr>
          <p:nvPr>
            <p:ph type="ftr" sz="quarter" idx="11"/>
          </p:nvPr>
        </p:nvSpPr>
        <p:spPr/>
        <p:txBody>
          <a:bodyPr/>
          <a:lstStyle>
            <a:lvl1pPr>
              <a:defRPr/>
            </a:lvl1pPr>
          </a:lstStyle>
          <a:p>
            <a:pPr>
              <a:defRPr/>
            </a:pPr>
            <a:endParaRPr lang="en-GB"/>
          </a:p>
        </p:txBody>
      </p:sp>
      <p:sp>
        <p:nvSpPr>
          <p:cNvPr id="9" name="Date Placeholder 3"/>
          <p:cNvSpPr>
            <a:spLocks noGrp="1"/>
          </p:cNvSpPr>
          <p:nvPr>
            <p:ph type="dt" sz="half" idx="12"/>
          </p:nvPr>
        </p:nvSpPr>
        <p:spPr/>
        <p:txBody>
          <a:bodyPr/>
          <a:lstStyle>
            <a:lvl1pPr>
              <a:defRPr/>
            </a:lvl1pPr>
          </a:lstStyle>
          <a:p>
            <a:pPr>
              <a:defRPr/>
            </a:pPr>
            <a:endParaRPr lang="en-GB"/>
          </a:p>
        </p:txBody>
      </p:sp>
    </p:spTree>
    <p:extLst>
      <p:ext uri="{BB962C8B-B14F-4D97-AF65-F5344CB8AC3E}">
        <p14:creationId xmlns:p14="http://schemas.microsoft.com/office/powerpoint/2010/main" val="705722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Slide Number Placeholder 5"/>
          <p:cNvSpPr>
            <a:spLocks noGrp="1"/>
          </p:cNvSpPr>
          <p:nvPr>
            <p:ph type="sldNum" sz="quarter" idx="10"/>
          </p:nvPr>
        </p:nvSpPr>
        <p:spPr>
          <a:ln/>
        </p:spPr>
        <p:txBody>
          <a:bodyPr/>
          <a:lstStyle>
            <a:lvl1pPr>
              <a:defRPr/>
            </a:lvl1pPr>
          </a:lstStyle>
          <a:p>
            <a:pPr>
              <a:defRPr/>
            </a:pPr>
            <a:fld id="{9A5C7403-68E7-4435-9980-13952C3F297B}" type="slidenum">
              <a:rPr lang="en-GB" altLang="en-US"/>
              <a:pPr>
                <a:defRPr/>
              </a:pPr>
              <a:t>‹#›</a:t>
            </a:fld>
            <a:endParaRPr lang="en-GB" altLang="en-US"/>
          </a:p>
        </p:txBody>
      </p:sp>
      <p:sp>
        <p:nvSpPr>
          <p:cNvPr id="4" name="Footer Placeholder 4"/>
          <p:cNvSpPr>
            <a:spLocks noGrp="1"/>
          </p:cNvSpPr>
          <p:nvPr>
            <p:ph type="ftr" sz="quarter" idx="11"/>
          </p:nvPr>
        </p:nvSpPr>
        <p:spPr/>
        <p:txBody>
          <a:bodyPr/>
          <a:lstStyle>
            <a:lvl1pPr>
              <a:defRPr/>
            </a:lvl1pPr>
          </a:lstStyle>
          <a:p>
            <a:pPr>
              <a:defRPr/>
            </a:pPr>
            <a:endParaRPr lang="en-GB"/>
          </a:p>
        </p:txBody>
      </p:sp>
      <p:sp>
        <p:nvSpPr>
          <p:cNvPr id="5" name="Date Placeholder 3"/>
          <p:cNvSpPr>
            <a:spLocks noGrp="1"/>
          </p:cNvSpPr>
          <p:nvPr>
            <p:ph type="dt" sz="half" idx="12"/>
          </p:nvPr>
        </p:nvSpPr>
        <p:spPr/>
        <p:txBody>
          <a:bodyPr/>
          <a:lstStyle>
            <a:lvl1pPr>
              <a:defRPr/>
            </a:lvl1pPr>
          </a:lstStyle>
          <a:p>
            <a:pPr>
              <a:defRPr/>
            </a:pPr>
            <a:endParaRPr lang="en-GB"/>
          </a:p>
        </p:txBody>
      </p:sp>
    </p:spTree>
    <p:extLst>
      <p:ext uri="{BB962C8B-B14F-4D97-AF65-F5344CB8AC3E}">
        <p14:creationId xmlns:p14="http://schemas.microsoft.com/office/powerpoint/2010/main" val="21836148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Slide Number Placeholder 5"/>
          <p:cNvSpPr>
            <a:spLocks noGrp="1"/>
          </p:cNvSpPr>
          <p:nvPr>
            <p:ph type="sldNum" sz="quarter" idx="10"/>
          </p:nvPr>
        </p:nvSpPr>
        <p:spPr>
          <a:ln/>
        </p:spPr>
        <p:txBody>
          <a:bodyPr/>
          <a:lstStyle>
            <a:lvl1pPr>
              <a:defRPr/>
            </a:lvl1pPr>
          </a:lstStyle>
          <a:p>
            <a:pPr>
              <a:defRPr/>
            </a:pPr>
            <a:fld id="{7B11A8F0-C58A-492C-B716-C8AC77ED15E2}" type="slidenum">
              <a:rPr lang="en-GB" altLang="en-US"/>
              <a:pPr>
                <a:defRPr/>
              </a:pPr>
              <a:t>‹#›</a:t>
            </a:fld>
            <a:endParaRPr lang="en-GB" altLang="en-US"/>
          </a:p>
        </p:txBody>
      </p:sp>
      <p:sp>
        <p:nvSpPr>
          <p:cNvPr id="3" name="Footer Placeholder 4"/>
          <p:cNvSpPr>
            <a:spLocks noGrp="1"/>
          </p:cNvSpPr>
          <p:nvPr>
            <p:ph type="ftr" sz="quarter" idx="11"/>
          </p:nvPr>
        </p:nvSpPr>
        <p:spPr/>
        <p:txBody>
          <a:bodyPr/>
          <a:lstStyle>
            <a:lvl1pPr>
              <a:defRPr/>
            </a:lvl1pPr>
          </a:lstStyle>
          <a:p>
            <a:pPr>
              <a:defRPr/>
            </a:pPr>
            <a:endParaRPr lang="en-GB"/>
          </a:p>
        </p:txBody>
      </p:sp>
      <p:sp>
        <p:nvSpPr>
          <p:cNvPr id="4" name="Date Placeholder 3"/>
          <p:cNvSpPr>
            <a:spLocks noGrp="1"/>
          </p:cNvSpPr>
          <p:nvPr>
            <p:ph type="dt" sz="half" idx="12"/>
          </p:nvPr>
        </p:nvSpPr>
        <p:spPr/>
        <p:txBody>
          <a:bodyPr/>
          <a:lstStyle>
            <a:lvl1pPr>
              <a:defRPr/>
            </a:lvl1pPr>
          </a:lstStyle>
          <a:p>
            <a:pPr>
              <a:defRPr/>
            </a:pPr>
            <a:endParaRPr lang="en-GB"/>
          </a:p>
        </p:txBody>
      </p:sp>
    </p:spTree>
    <p:extLst>
      <p:ext uri="{BB962C8B-B14F-4D97-AF65-F5344CB8AC3E}">
        <p14:creationId xmlns:p14="http://schemas.microsoft.com/office/powerpoint/2010/main" val="11707250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801" y="5495544"/>
            <a:ext cx="7772400" cy="594360"/>
          </a:xfrm>
        </p:spPr>
        <p:txBody>
          <a:bodyPr anchor="b"/>
          <a:lstStyle>
            <a:lvl1pPr algn="ctr">
              <a:defRPr sz="2200" b="1"/>
            </a:lvl1pPr>
          </a:lstStyle>
          <a:p>
            <a:r>
              <a:rPr lang="en-US"/>
              <a:t>Click to edit Master title style</a:t>
            </a:r>
            <a:endParaRPr lang="en-US" dirty="0"/>
          </a:p>
        </p:txBody>
      </p:sp>
      <p:sp>
        <p:nvSpPr>
          <p:cNvPr id="4" name="Text Placeholder 3"/>
          <p:cNvSpPr>
            <a:spLocks noGrp="1"/>
          </p:cNvSpPr>
          <p:nvPr>
            <p:ph type="body" sz="half" idx="2"/>
          </p:nvPr>
        </p:nvSpPr>
        <p:spPr>
          <a:xfrm>
            <a:off x="304799" y="6096000"/>
            <a:ext cx="7772401" cy="6096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Content Placeholder 8"/>
          <p:cNvSpPr>
            <a:spLocks noGrp="1"/>
          </p:cNvSpPr>
          <p:nvPr>
            <p:ph sz="quarter" idx="13"/>
          </p:nvPr>
        </p:nvSpPr>
        <p:spPr>
          <a:xfrm>
            <a:off x="304800" y="381000"/>
            <a:ext cx="7772400" cy="49428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Slide Number Placeholder 5"/>
          <p:cNvSpPr>
            <a:spLocks noGrp="1"/>
          </p:cNvSpPr>
          <p:nvPr>
            <p:ph type="sldNum" sz="quarter" idx="14"/>
          </p:nvPr>
        </p:nvSpPr>
        <p:spPr>
          <a:ln/>
        </p:spPr>
        <p:txBody>
          <a:bodyPr/>
          <a:lstStyle>
            <a:lvl1pPr>
              <a:defRPr/>
            </a:lvl1pPr>
          </a:lstStyle>
          <a:p>
            <a:pPr>
              <a:defRPr/>
            </a:pPr>
            <a:fld id="{03BE6AA8-606B-4407-9E35-536C716029A3}" type="slidenum">
              <a:rPr lang="en-GB" altLang="en-US"/>
              <a:pPr>
                <a:defRPr/>
              </a:pPr>
              <a:t>‹#›</a:t>
            </a:fld>
            <a:endParaRPr lang="en-GB" altLang="en-US"/>
          </a:p>
        </p:txBody>
      </p:sp>
      <p:sp>
        <p:nvSpPr>
          <p:cNvPr id="6" name="Footer Placeholder 4"/>
          <p:cNvSpPr>
            <a:spLocks noGrp="1"/>
          </p:cNvSpPr>
          <p:nvPr>
            <p:ph type="ftr" sz="quarter" idx="15"/>
          </p:nvPr>
        </p:nvSpPr>
        <p:spPr/>
        <p:txBody>
          <a:bodyPr/>
          <a:lstStyle>
            <a:lvl1pPr>
              <a:defRPr/>
            </a:lvl1pPr>
          </a:lstStyle>
          <a:p>
            <a:pPr>
              <a:defRPr/>
            </a:pPr>
            <a:endParaRPr lang="en-GB"/>
          </a:p>
        </p:txBody>
      </p:sp>
      <p:sp>
        <p:nvSpPr>
          <p:cNvPr id="7" name="Date Placeholder 3"/>
          <p:cNvSpPr>
            <a:spLocks noGrp="1"/>
          </p:cNvSpPr>
          <p:nvPr>
            <p:ph type="dt" sz="half" idx="16"/>
          </p:nvPr>
        </p:nvSpPr>
        <p:spPr/>
        <p:txBody>
          <a:bodyPr/>
          <a:lstStyle>
            <a:lvl1pPr>
              <a:defRPr/>
            </a:lvl1pPr>
          </a:lstStyle>
          <a:p>
            <a:pPr>
              <a:defRPr/>
            </a:pPr>
            <a:endParaRPr lang="en-GB"/>
          </a:p>
        </p:txBody>
      </p:sp>
    </p:spTree>
    <p:extLst>
      <p:ext uri="{BB962C8B-B14F-4D97-AF65-F5344CB8AC3E}">
        <p14:creationId xmlns:p14="http://schemas.microsoft.com/office/powerpoint/2010/main" val="3663534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1752" y="5495278"/>
            <a:ext cx="7772400" cy="594626"/>
          </a:xfrm>
        </p:spPr>
        <p:txBody>
          <a:bodyPr anchor="b"/>
          <a:lstStyle>
            <a:lvl1pPr algn="ctr">
              <a:defRPr sz="2200" b="1">
                <a:ln>
                  <a:noFill/>
                </a:ln>
                <a:solidFill>
                  <a:schemeClr val="tx2"/>
                </a:solidFill>
              </a:defRPr>
            </a:lvl1pPr>
          </a:lstStyle>
          <a:p>
            <a:r>
              <a:rPr lang="en-US"/>
              <a:t>Click to edit Master title style</a:t>
            </a:r>
            <a:endParaRPr lang="en-US" dirty="0"/>
          </a:p>
        </p:txBody>
      </p:sp>
      <p:sp>
        <p:nvSpPr>
          <p:cNvPr id="3" name="Picture Placeholder 2"/>
          <p:cNvSpPr>
            <a:spLocks noGrp="1"/>
          </p:cNvSpPr>
          <p:nvPr>
            <p:ph type="pic" idx="1"/>
          </p:nvPr>
        </p:nvSpPr>
        <p:spPr>
          <a:xfrm>
            <a:off x="0" y="0"/>
            <a:ext cx="8458200" cy="54864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301752" y="6096000"/>
            <a:ext cx="7772400" cy="612648"/>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Slide Number Placeholder 5"/>
          <p:cNvSpPr>
            <a:spLocks noGrp="1"/>
          </p:cNvSpPr>
          <p:nvPr>
            <p:ph type="sldNum" sz="quarter" idx="10"/>
          </p:nvPr>
        </p:nvSpPr>
        <p:spPr>
          <a:ln/>
        </p:spPr>
        <p:txBody>
          <a:bodyPr/>
          <a:lstStyle>
            <a:lvl1pPr>
              <a:defRPr/>
            </a:lvl1pPr>
          </a:lstStyle>
          <a:p>
            <a:pPr>
              <a:defRPr/>
            </a:pPr>
            <a:fld id="{5A5388AF-7234-44D9-8085-EFDB85C0AAB9}" type="slidenum">
              <a:rPr lang="en-GB" altLang="en-US"/>
              <a:pPr>
                <a:defRPr/>
              </a:pPr>
              <a:t>‹#›</a:t>
            </a:fld>
            <a:endParaRPr lang="en-GB" altLang="en-US"/>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Date Placeholder 3"/>
          <p:cNvSpPr>
            <a:spLocks noGrp="1"/>
          </p:cNvSpPr>
          <p:nvPr>
            <p:ph type="dt" sz="half" idx="12"/>
          </p:nvPr>
        </p:nvSpPr>
        <p:spPr/>
        <p:txBody>
          <a:bodyPr/>
          <a:lstStyle>
            <a:lvl1pPr>
              <a:defRPr/>
            </a:lvl1pPr>
          </a:lstStyle>
          <a:p>
            <a:pPr>
              <a:defRPr/>
            </a:pPr>
            <a:endParaRPr lang="en-GB"/>
          </a:p>
        </p:txBody>
      </p:sp>
    </p:spTree>
    <p:extLst>
      <p:ext uri="{BB962C8B-B14F-4D97-AF65-F5344CB8AC3E}">
        <p14:creationId xmlns:p14="http://schemas.microsoft.com/office/powerpoint/2010/main" val="29696052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Slide Number Placeholder 5"/>
          <p:cNvSpPr>
            <a:spLocks noGrp="1"/>
          </p:cNvSpPr>
          <p:nvPr>
            <p:ph type="sldNum" sz="quarter" idx="10"/>
          </p:nvPr>
        </p:nvSpPr>
        <p:spPr>
          <a:ln/>
        </p:spPr>
        <p:txBody>
          <a:bodyPr/>
          <a:lstStyle>
            <a:lvl1pPr>
              <a:defRPr/>
            </a:lvl1pPr>
          </a:lstStyle>
          <a:p>
            <a:pPr>
              <a:defRPr/>
            </a:pPr>
            <a:fld id="{9E05CC96-CE7B-42A0-8005-64519FDDFDF3}" type="slidenum">
              <a:rPr lang="en-GB" altLang="en-US"/>
              <a:pPr>
                <a:defRPr/>
              </a:pPr>
              <a:t>‹#›</a:t>
            </a:fld>
            <a:endParaRPr lang="en-GB" altLang="en-US"/>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Date Placeholder 3"/>
          <p:cNvSpPr>
            <a:spLocks noGrp="1"/>
          </p:cNvSpPr>
          <p:nvPr>
            <p:ph type="dt" sz="half" idx="12"/>
          </p:nvPr>
        </p:nvSpPr>
        <p:spPr/>
        <p:txBody>
          <a:bodyPr/>
          <a:lstStyle>
            <a:lvl1pPr>
              <a:defRPr/>
            </a:lvl1pPr>
          </a:lstStyle>
          <a:p>
            <a:pPr>
              <a:defRPr/>
            </a:pPr>
            <a:endParaRPr lang="en-GB"/>
          </a:p>
        </p:txBody>
      </p:sp>
    </p:spTree>
    <p:extLst>
      <p:ext uri="{BB962C8B-B14F-4D97-AF65-F5344CB8AC3E}">
        <p14:creationId xmlns:p14="http://schemas.microsoft.com/office/powerpoint/2010/main" val="23271309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1752600" cy="58515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Slide Number Placeholder 5"/>
          <p:cNvSpPr>
            <a:spLocks noGrp="1"/>
          </p:cNvSpPr>
          <p:nvPr>
            <p:ph type="sldNum" sz="quarter" idx="10"/>
          </p:nvPr>
        </p:nvSpPr>
        <p:spPr>
          <a:ln/>
        </p:spPr>
        <p:txBody>
          <a:bodyPr/>
          <a:lstStyle>
            <a:lvl1pPr>
              <a:defRPr/>
            </a:lvl1pPr>
          </a:lstStyle>
          <a:p>
            <a:pPr>
              <a:defRPr/>
            </a:pPr>
            <a:fld id="{A1F36E9D-984F-4CC1-BE9A-E2088142B1D5}" type="slidenum">
              <a:rPr lang="en-GB" altLang="en-US"/>
              <a:pPr>
                <a:defRPr/>
              </a:pPr>
              <a:t>‹#›</a:t>
            </a:fld>
            <a:endParaRPr lang="en-GB" altLang="en-US"/>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Date Placeholder 3"/>
          <p:cNvSpPr>
            <a:spLocks noGrp="1"/>
          </p:cNvSpPr>
          <p:nvPr>
            <p:ph type="dt" sz="half" idx="12"/>
          </p:nvPr>
        </p:nvSpPr>
        <p:spPr/>
        <p:txBody>
          <a:bodyPr/>
          <a:lstStyle>
            <a:lvl1pPr>
              <a:defRPr/>
            </a:lvl1pPr>
          </a:lstStyle>
          <a:p>
            <a:pPr>
              <a:defRPr/>
            </a:pPr>
            <a:endParaRPr lang="en-GB"/>
          </a:p>
        </p:txBody>
      </p:sp>
    </p:spTree>
    <p:extLst>
      <p:ext uri="{BB962C8B-B14F-4D97-AF65-F5344CB8AC3E}">
        <p14:creationId xmlns:p14="http://schemas.microsoft.com/office/powerpoint/2010/main" val="16285842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7BD4C-B082-42F5-8FDE-235E5B7597CF}"/>
              </a:ext>
            </a:extLst>
          </p:cNvPr>
          <p:cNvSpPr>
            <a:spLocks noGrp="1"/>
          </p:cNvSpPr>
          <p:nvPr>
            <p:ph type="title"/>
          </p:nvPr>
        </p:nvSpPr>
        <p:spPr>
          <a:xfrm>
            <a:off x="457200" y="122238"/>
            <a:ext cx="7543800" cy="1295400"/>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EC5089A-BA7A-4263-ABA9-07E9A0F3E336}"/>
              </a:ext>
            </a:extLst>
          </p:cNvPr>
          <p:cNvSpPr>
            <a:spLocks noGrp="1"/>
          </p:cNvSpPr>
          <p:nvPr>
            <p:ph type="body" sz="half" idx="1"/>
          </p:nvPr>
        </p:nvSpPr>
        <p:spPr>
          <a:xfrm>
            <a:off x="457200" y="1719263"/>
            <a:ext cx="4038600" cy="44116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7B2B73D-0AEA-4227-94AA-667EE5E8DB36}"/>
              </a:ext>
            </a:extLst>
          </p:cNvPr>
          <p:cNvSpPr>
            <a:spLocks noGrp="1"/>
          </p:cNvSpPr>
          <p:nvPr>
            <p:ph sz="half" idx="2"/>
          </p:nvPr>
        </p:nvSpPr>
        <p:spPr>
          <a:xfrm>
            <a:off x="4648200" y="1719263"/>
            <a:ext cx="4038600" cy="44116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2C9412E-377F-4FB6-A7C4-28A895AB2322}"/>
              </a:ext>
            </a:extLst>
          </p:cNvPr>
          <p:cNvSpPr>
            <a:spLocks noGrp="1"/>
          </p:cNvSpPr>
          <p:nvPr>
            <p:ph type="dt" sz="half" idx="10"/>
          </p:nvPr>
        </p:nvSpPr>
        <p:spPr>
          <a:xfrm>
            <a:off x="457200" y="6248400"/>
            <a:ext cx="2133600" cy="457200"/>
          </a:xfrm>
        </p:spPr>
        <p:txBody>
          <a:bodyPr/>
          <a:lstStyle>
            <a:lvl1pPr>
              <a:defRPr/>
            </a:lvl1pPr>
          </a:lstStyle>
          <a:p>
            <a:endParaRPr lang="en-US" altLang="en-US"/>
          </a:p>
        </p:txBody>
      </p:sp>
      <p:sp>
        <p:nvSpPr>
          <p:cNvPr id="6" name="Footer Placeholder 5">
            <a:extLst>
              <a:ext uri="{FF2B5EF4-FFF2-40B4-BE49-F238E27FC236}">
                <a16:creationId xmlns:a16="http://schemas.microsoft.com/office/drawing/2014/main" id="{9A971EBF-02C4-435F-9F68-28D89B6FCD5C}"/>
              </a:ext>
            </a:extLst>
          </p:cNvPr>
          <p:cNvSpPr>
            <a:spLocks noGrp="1"/>
          </p:cNvSpPr>
          <p:nvPr>
            <p:ph type="ftr" sz="quarter" idx="11"/>
          </p:nvPr>
        </p:nvSpPr>
        <p:spPr>
          <a:xfrm>
            <a:off x="3124200" y="6248400"/>
            <a:ext cx="2895600" cy="457200"/>
          </a:xfrm>
        </p:spPr>
        <p:txBody>
          <a:bodyPr/>
          <a:lstStyle>
            <a:lvl1pPr>
              <a:defRPr/>
            </a:lvl1pPr>
          </a:lstStyle>
          <a:p>
            <a:endParaRPr lang="en-US" altLang="en-US"/>
          </a:p>
        </p:txBody>
      </p:sp>
      <p:sp>
        <p:nvSpPr>
          <p:cNvPr id="7" name="Slide Number Placeholder 6">
            <a:extLst>
              <a:ext uri="{FF2B5EF4-FFF2-40B4-BE49-F238E27FC236}">
                <a16:creationId xmlns:a16="http://schemas.microsoft.com/office/drawing/2014/main" id="{1551BC6E-EC7E-4C21-85F9-FB9A0A4371CD}"/>
              </a:ext>
            </a:extLst>
          </p:cNvPr>
          <p:cNvSpPr>
            <a:spLocks noGrp="1"/>
          </p:cNvSpPr>
          <p:nvPr>
            <p:ph type="sldNum" sz="quarter" idx="12"/>
          </p:nvPr>
        </p:nvSpPr>
        <p:spPr>
          <a:xfrm>
            <a:off x="6553200" y="6248400"/>
            <a:ext cx="2133600" cy="457200"/>
          </a:xfrm>
        </p:spPr>
        <p:txBody>
          <a:bodyPr/>
          <a:lstStyle>
            <a:lvl1pPr>
              <a:defRPr/>
            </a:lvl1pPr>
          </a:lstStyle>
          <a:p>
            <a:fld id="{8CBE0569-AA2B-4A60-8B16-74D182CAF42E}" type="slidenum">
              <a:rPr lang="en-US" altLang="en-US"/>
              <a:pPr/>
              <a:t>‹#›</a:t>
            </a:fld>
            <a:endParaRPr lang="en-US" altLang="en-US"/>
          </a:p>
        </p:txBody>
      </p:sp>
    </p:spTree>
    <p:extLst>
      <p:ext uri="{BB962C8B-B14F-4D97-AF65-F5344CB8AC3E}">
        <p14:creationId xmlns:p14="http://schemas.microsoft.com/office/powerpoint/2010/main" val="16855667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E4E0D7">
            <a:alpha val="47842"/>
          </a:srgb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7620000" cy="114300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1027" name="Text Placeholder 2"/>
          <p:cNvSpPr>
            <a:spLocks noGrp="1"/>
          </p:cNvSpPr>
          <p:nvPr>
            <p:ph type="body" idx="1"/>
          </p:nvPr>
        </p:nvSpPr>
        <p:spPr bwMode="auto">
          <a:xfrm>
            <a:off x="457200" y="1600200"/>
            <a:ext cx="7620000" cy="480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7" name="Rectangle 6"/>
          <p:cNvSpPr/>
          <p:nvPr/>
        </p:nvSpPr>
        <p:spPr>
          <a:xfrm>
            <a:off x="8458200" y="0"/>
            <a:ext cx="6858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a:p>
        </p:txBody>
      </p:sp>
      <p:sp>
        <p:nvSpPr>
          <p:cNvPr id="8" name="Rectangle 7"/>
          <p:cNvSpPr/>
          <p:nvPr/>
        </p:nvSpPr>
        <p:spPr>
          <a:xfrm>
            <a:off x="8458200" y="5486400"/>
            <a:ext cx="685800" cy="685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a:p>
        </p:txBody>
      </p:sp>
      <p:sp>
        <p:nvSpPr>
          <p:cNvPr id="6" name="Slide Number Placeholder 5"/>
          <p:cNvSpPr>
            <a:spLocks noGrp="1"/>
          </p:cNvSpPr>
          <p:nvPr>
            <p:ph type="sldNum" sz="quarter" idx="4"/>
          </p:nvPr>
        </p:nvSpPr>
        <p:spPr>
          <a:xfrm>
            <a:off x="8531225" y="5648325"/>
            <a:ext cx="549275" cy="396875"/>
          </a:xfrm>
          <a:prstGeom prst="bracketPair">
            <a:avLst>
              <a:gd name="adj" fmla="val 17949"/>
            </a:avLst>
          </a:prstGeom>
          <a:ln w="19050">
            <a:solidFill>
              <a:srgbClr val="FFFFFF"/>
            </a:solidFill>
          </a:ln>
        </p:spPr>
        <p:txBody>
          <a:bodyPr vert="horz" wrap="square" lIns="0" tIns="0" rIns="0" bIns="0" numCol="1" anchor="ctr" anchorCtr="0" compatLnSpc="1">
            <a:prstTxWarp prst="textNoShape">
              <a:avLst/>
            </a:prstTxWarp>
          </a:bodyPr>
          <a:lstStyle>
            <a:lvl1pPr algn="ctr" eaLnBrk="1" hangingPunct="1">
              <a:defRPr>
                <a:solidFill>
                  <a:srgbClr val="FFFFFF"/>
                </a:solidFill>
              </a:defRPr>
            </a:lvl1pPr>
          </a:lstStyle>
          <a:p>
            <a:pPr>
              <a:defRPr/>
            </a:pPr>
            <a:fld id="{844883C7-F525-4ECC-8A2D-BFB64848796C}" type="slidenum">
              <a:rPr lang="en-GB" altLang="en-US"/>
              <a:pPr>
                <a:defRPr/>
              </a:pPr>
              <a:t>‹#›</a:t>
            </a:fld>
            <a:endParaRPr lang="en-GB" altLang="en-US"/>
          </a:p>
        </p:txBody>
      </p:sp>
      <p:sp>
        <p:nvSpPr>
          <p:cNvPr id="5" name="Footer Placeholder 4"/>
          <p:cNvSpPr>
            <a:spLocks noGrp="1"/>
          </p:cNvSpPr>
          <p:nvPr>
            <p:ph type="ftr" sz="quarter" idx="3"/>
          </p:nvPr>
        </p:nvSpPr>
        <p:spPr>
          <a:xfrm rot="16200000">
            <a:off x="7587456" y="4048919"/>
            <a:ext cx="2366963" cy="365125"/>
          </a:xfrm>
          <a:prstGeom prst="rect">
            <a:avLst/>
          </a:prstGeom>
        </p:spPr>
        <p:txBody>
          <a:bodyPr vert="horz" lIns="91440" tIns="45720" rIns="91440" bIns="45720" rtlCol="0" anchor="ctr"/>
          <a:lstStyle>
            <a:lvl1pPr algn="r" eaLnBrk="1" hangingPunct="1">
              <a:defRPr sz="1200">
                <a:solidFill>
                  <a:schemeClr val="bg2"/>
                </a:solidFill>
                <a:latin typeface="Arial" charset="0"/>
                <a:cs typeface="Arial" charset="0"/>
              </a:defRPr>
            </a:lvl1pPr>
          </a:lstStyle>
          <a:p>
            <a:pPr>
              <a:defRPr/>
            </a:pPr>
            <a:endParaRPr lang="en-GB"/>
          </a:p>
        </p:txBody>
      </p:sp>
      <p:sp>
        <p:nvSpPr>
          <p:cNvPr id="4" name="Date Placeholder 3"/>
          <p:cNvSpPr>
            <a:spLocks noGrp="1"/>
          </p:cNvSpPr>
          <p:nvPr>
            <p:ph type="dt" sz="half" idx="2"/>
          </p:nvPr>
        </p:nvSpPr>
        <p:spPr>
          <a:xfrm rot="16200000">
            <a:off x="7551738" y="1646237"/>
            <a:ext cx="2438400" cy="365125"/>
          </a:xfrm>
          <a:prstGeom prst="rect">
            <a:avLst/>
          </a:prstGeom>
        </p:spPr>
        <p:txBody>
          <a:bodyPr vert="horz" lIns="91440" tIns="45720" rIns="91440" bIns="45720" rtlCol="0" anchor="ctr"/>
          <a:lstStyle>
            <a:lvl1pPr algn="l" eaLnBrk="1" hangingPunct="1">
              <a:defRPr sz="1200">
                <a:solidFill>
                  <a:schemeClr val="bg2"/>
                </a:solidFill>
                <a:latin typeface="Arial" charset="0"/>
                <a:cs typeface="Arial" charset="0"/>
              </a:defRPr>
            </a:lvl1pPr>
          </a:lstStyle>
          <a:p>
            <a:pPr>
              <a:defRPr/>
            </a:pPr>
            <a:endParaRPr lang="en-GB"/>
          </a:p>
        </p:txBody>
      </p:sp>
    </p:spTree>
  </p:cSld>
  <p:clrMap bg1="lt1" tx1="dk1" bg2="lt2" tx2="dk2" accent1="accent1" accent2="accent2" accent3="accent3" accent4="accent4" accent5="accent5" accent6="accent6" hlink="hlink" folHlink="folHlink"/>
  <p:sldLayoutIdLst>
    <p:sldLayoutId id="2147484096" r:id="rId1"/>
    <p:sldLayoutId id="2147484097" r:id="rId2"/>
    <p:sldLayoutId id="2147484098" r:id="rId3"/>
    <p:sldLayoutId id="2147484099" r:id="rId4"/>
    <p:sldLayoutId id="2147484100" r:id="rId5"/>
    <p:sldLayoutId id="2147484101" r:id="rId6"/>
    <p:sldLayoutId id="2147484102" r:id="rId7"/>
    <p:sldLayoutId id="2147484103" r:id="rId8"/>
    <p:sldLayoutId id="2147484104" r:id="rId9"/>
    <p:sldLayoutId id="2147484105" r:id="rId10"/>
    <p:sldLayoutId id="2147484106" r:id="rId11"/>
    <p:sldLayoutId id="2147484169" r:id="rId12"/>
  </p:sldLayoutIdLst>
  <p:txStyles>
    <p:titleStyle>
      <a:lvl1pPr algn="l" rtl="0" eaLnBrk="0" fontAlgn="base" hangingPunct="0">
        <a:spcBef>
          <a:spcPct val="0"/>
        </a:spcBef>
        <a:spcAft>
          <a:spcPct val="0"/>
        </a:spcAft>
        <a:defRPr sz="4600" kern="1200" spc="-100">
          <a:solidFill>
            <a:schemeClr val="tx2"/>
          </a:solidFill>
          <a:latin typeface="+mj-lt"/>
          <a:ea typeface="+mj-ea"/>
          <a:cs typeface="+mj-cs"/>
        </a:defRPr>
      </a:lvl1pPr>
      <a:lvl2pPr algn="l" rtl="0" eaLnBrk="0" fontAlgn="base" hangingPunct="0">
        <a:spcBef>
          <a:spcPct val="0"/>
        </a:spcBef>
        <a:spcAft>
          <a:spcPct val="0"/>
        </a:spcAft>
        <a:defRPr sz="4600">
          <a:solidFill>
            <a:schemeClr val="tx2"/>
          </a:solidFill>
          <a:latin typeface="Cambria" pitchFamily="18" charset="0"/>
        </a:defRPr>
      </a:lvl2pPr>
      <a:lvl3pPr algn="l" rtl="0" eaLnBrk="0" fontAlgn="base" hangingPunct="0">
        <a:spcBef>
          <a:spcPct val="0"/>
        </a:spcBef>
        <a:spcAft>
          <a:spcPct val="0"/>
        </a:spcAft>
        <a:defRPr sz="4600">
          <a:solidFill>
            <a:schemeClr val="tx2"/>
          </a:solidFill>
          <a:latin typeface="Cambria" pitchFamily="18" charset="0"/>
        </a:defRPr>
      </a:lvl3pPr>
      <a:lvl4pPr algn="l" rtl="0" eaLnBrk="0" fontAlgn="base" hangingPunct="0">
        <a:spcBef>
          <a:spcPct val="0"/>
        </a:spcBef>
        <a:spcAft>
          <a:spcPct val="0"/>
        </a:spcAft>
        <a:defRPr sz="4600">
          <a:solidFill>
            <a:schemeClr val="tx2"/>
          </a:solidFill>
          <a:latin typeface="Cambria" pitchFamily="18" charset="0"/>
        </a:defRPr>
      </a:lvl4pPr>
      <a:lvl5pPr algn="l" rtl="0" eaLnBrk="0" fontAlgn="base" hangingPunct="0">
        <a:spcBef>
          <a:spcPct val="0"/>
        </a:spcBef>
        <a:spcAft>
          <a:spcPct val="0"/>
        </a:spcAft>
        <a:defRPr sz="4600">
          <a:solidFill>
            <a:schemeClr val="tx2"/>
          </a:solidFill>
          <a:latin typeface="Cambria" pitchFamily="18" charset="0"/>
        </a:defRPr>
      </a:lvl5pPr>
      <a:lvl6pPr marL="457200" algn="l" rtl="0" fontAlgn="base">
        <a:spcBef>
          <a:spcPct val="0"/>
        </a:spcBef>
        <a:spcAft>
          <a:spcPct val="0"/>
        </a:spcAft>
        <a:defRPr sz="4600">
          <a:solidFill>
            <a:schemeClr val="tx2"/>
          </a:solidFill>
          <a:latin typeface="Cambria" pitchFamily="18" charset="0"/>
        </a:defRPr>
      </a:lvl6pPr>
      <a:lvl7pPr marL="914400" algn="l" rtl="0" fontAlgn="base">
        <a:spcBef>
          <a:spcPct val="0"/>
        </a:spcBef>
        <a:spcAft>
          <a:spcPct val="0"/>
        </a:spcAft>
        <a:defRPr sz="4600">
          <a:solidFill>
            <a:schemeClr val="tx2"/>
          </a:solidFill>
          <a:latin typeface="Cambria" pitchFamily="18" charset="0"/>
        </a:defRPr>
      </a:lvl7pPr>
      <a:lvl8pPr marL="1371600" algn="l" rtl="0" fontAlgn="base">
        <a:spcBef>
          <a:spcPct val="0"/>
        </a:spcBef>
        <a:spcAft>
          <a:spcPct val="0"/>
        </a:spcAft>
        <a:defRPr sz="4600">
          <a:solidFill>
            <a:schemeClr val="tx2"/>
          </a:solidFill>
          <a:latin typeface="Cambria" pitchFamily="18" charset="0"/>
        </a:defRPr>
      </a:lvl8pPr>
      <a:lvl9pPr marL="1828800" algn="l" rtl="0" fontAlgn="base">
        <a:spcBef>
          <a:spcPct val="0"/>
        </a:spcBef>
        <a:spcAft>
          <a:spcPct val="0"/>
        </a:spcAft>
        <a:defRPr sz="4600">
          <a:solidFill>
            <a:schemeClr val="tx2"/>
          </a:solidFill>
          <a:latin typeface="Cambria" pitchFamily="18" charset="0"/>
        </a:defRPr>
      </a:lvl9pPr>
    </p:titleStyle>
    <p:bodyStyle>
      <a:lvl1pPr marL="342900" indent="-228600" algn="l" rtl="0" eaLnBrk="0" fontAlgn="base" hangingPunct="0">
        <a:spcBef>
          <a:spcPct val="20000"/>
        </a:spcBef>
        <a:spcAft>
          <a:spcPct val="0"/>
        </a:spcAft>
        <a:buClr>
          <a:schemeClr val="accent1"/>
        </a:buClr>
        <a:buFont typeface="Arial" panose="020B0604020202020204" pitchFamily="34" charset="0"/>
        <a:buChar char="•"/>
        <a:defRPr sz="2200" kern="1200">
          <a:solidFill>
            <a:schemeClr val="tx1"/>
          </a:solidFill>
          <a:latin typeface="+mn-lt"/>
          <a:ea typeface="+mn-ea"/>
          <a:cs typeface="+mn-cs"/>
        </a:defRPr>
      </a:lvl1pPr>
      <a:lvl2pPr marL="639763" indent="-228600" algn="l" rtl="0" eaLnBrk="0" fontAlgn="base" hangingPunct="0">
        <a:spcBef>
          <a:spcPct val="20000"/>
        </a:spcBef>
        <a:spcAft>
          <a:spcPct val="0"/>
        </a:spcAft>
        <a:buClr>
          <a:schemeClr val="accent2"/>
        </a:buClr>
        <a:buFont typeface="Arial" panose="020B0604020202020204" pitchFamily="34" charset="0"/>
        <a:buChar char="•"/>
        <a:defRPr sz="2000" kern="1200">
          <a:solidFill>
            <a:schemeClr val="tx1"/>
          </a:solidFill>
          <a:latin typeface="+mn-lt"/>
          <a:ea typeface="+mn-ea"/>
          <a:cs typeface="+mn-cs"/>
        </a:defRPr>
      </a:lvl2pPr>
      <a:lvl3pPr marL="1004888" indent="-228600" algn="l" rtl="0" eaLnBrk="0" fontAlgn="base" hangingPunct="0">
        <a:spcBef>
          <a:spcPct val="20000"/>
        </a:spcBef>
        <a:spcAft>
          <a:spcPct val="0"/>
        </a:spcAft>
        <a:buClr>
          <a:srgbClr val="D2CB6C"/>
        </a:buClr>
        <a:buFont typeface="Arial" panose="020B0604020202020204" pitchFamily="34" charset="0"/>
        <a:buChar char="•"/>
        <a:defRPr kern="1200">
          <a:solidFill>
            <a:schemeClr val="tx1"/>
          </a:solidFill>
          <a:latin typeface="+mn-lt"/>
          <a:ea typeface="+mn-ea"/>
          <a:cs typeface="+mn-cs"/>
        </a:defRPr>
      </a:lvl3pPr>
      <a:lvl4pPr marL="1279525" indent="-228600" algn="l" rtl="0" eaLnBrk="0" fontAlgn="base" hangingPunct="0">
        <a:spcBef>
          <a:spcPct val="20000"/>
        </a:spcBef>
        <a:spcAft>
          <a:spcPct val="0"/>
        </a:spcAft>
        <a:buClr>
          <a:srgbClr val="95A39D"/>
        </a:buClr>
        <a:buFont typeface="Arial" panose="020B0604020202020204" pitchFamily="34" charset="0"/>
        <a:buChar char="•"/>
        <a:defRPr sz="1600" kern="1200">
          <a:solidFill>
            <a:schemeClr val="tx1"/>
          </a:solidFill>
          <a:latin typeface="+mn-lt"/>
          <a:ea typeface="+mn-ea"/>
          <a:cs typeface="+mn-cs"/>
        </a:defRPr>
      </a:lvl4pPr>
      <a:lvl5pPr marL="1554163" indent="-228600" algn="l" rtl="0" eaLnBrk="0" fontAlgn="base" hangingPunct="0">
        <a:spcBef>
          <a:spcPct val="20000"/>
        </a:spcBef>
        <a:spcAft>
          <a:spcPct val="0"/>
        </a:spcAft>
        <a:buClr>
          <a:srgbClr val="C89F5D"/>
        </a:buClr>
        <a:buFont typeface="Arial" panose="020B0604020202020204" pitchFamily="34" charset="0"/>
        <a:buChar char="•"/>
        <a:defRPr sz="1400" kern="1200">
          <a:solidFill>
            <a:schemeClr val="tx1"/>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baseline="0">
          <a:solidFill>
            <a:schemeClr val="tx1"/>
          </a:solidFill>
          <a:latin typeface="+mn-lt"/>
          <a:ea typeface="+mn-ea"/>
          <a:cs typeface="+mn-cs"/>
        </a:defRPr>
      </a:lvl6pPr>
      <a:lvl7pPr marL="1920240" indent="-182880" algn="l" defTabSz="914400" rtl="0" eaLnBrk="1" latinLnBrk="0" hangingPunct="1">
        <a:spcBef>
          <a:spcPct val="20000"/>
        </a:spcBef>
        <a:buClr>
          <a:schemeClr val="accent2"/>
        </a:buClr>
        <a:buFont typeface="Arial" pitchFamily="34" charset="0"/>
        <a:buChar char="•"/>
        <a:defRPr sz="1400" kern="1200">
          <a:solidFill>
            <a:schemeClr val="tx1"/>
          </a:solidFill>
          <a:latin typeface="+mn-lt"/>
          <a:ea typeface="+mn-ea"/>
          <a:cs typeface="+mn-cs"/>
        </a:defRPr>
      </a:lvl7pPr>
      <a:lvl8pPr marL="2103120" indent="-182880" algn="l" defTabSz="914400" rtl="0" eaLnBrk="1" latinLnBrk="0" hangingPunct="1">
        <a:spcBef>
          <a:spcPct val="20000"/>
        </a:spcBef>
        <a:buClr>
          <a:schemeClr val="accent3"/>
        </a:buClr>
        <a:buFont typeface="Arial" pitchFamily="34" charset="0"/>
        <a:buChar char="•"/>
        <a:defRPr sz="1400" kern="1200">
          <a:solidFill>
            <a:schemeClr val="tx1"/>
          </a:solidFill>
          <a:latin typeface="+mn-lt"/>
          <a:ea typeface="+mn-ea"/>
          <a:cs typeface="+mn-cs"/>
        </a:defRPr>
      </a:lvl8pPr>
      <a:lvl9pPr marL="2286000" indent="-182880" algn="l" defTabSz="914400" rtl="0" eaLnBrk="1" latinLnBrk="0" hangingPunct="1">
        <a:spcBef>
          <a:spcPct val="20000"/>
        </a:spcBef>
        <a:buClr>
          <a:schemeClr val="accent4"/>
        </a:buClr>
        <a:buFont typeface="Arial"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8.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hyperlink" Target="https://thirdspacelearning.com/gcse-maths/number/percentages" TargetMode="External"/><Relationship Id="rId7" Type="http://schemas.openxmlformats.org/officeDocument/2006/relationships/diagramColors" Target="../diagrams/colors3.xml"/><Relationship Id="rId2" Type="http://schemas.openxmlformats.org/officeDocument/2006/relationships/hyperlink" Target="https://getthematic.com/insights/analyze-survey-data-survey-analysis/" TargetMode="Externa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7.xml.rels><?xml version="1.0" encoding="UTF-8" standalone="yes"?>
<Relationships xmlns="http://schemas.openxmlformats.org/package/2006/relationships"><Relationship Id="rId8" Type="http://schemas.openxmlformats.org/officeDocument/2006/relationships/diagramLayout" Target="../diagrams/layout5.xml"/><Relationship Id="rId3" Type="http://schemas.openxmlformats.org/officeDocument/2006/relationships/diagramLayout" Target="../diagrams/layout4.xml"/><Relationship Id="rId7" Type="http://schemas.openxmlformats.org/officeDocument/2006/relationships/diagramData" Target="../diagrams/data5.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11" Type="http://schemas.microsoft.com/office/2007/relationships/diagramDrawing" Target="../diagrams/drawing5.xml"/><Relationship Id="rId5" Type="http://schemas.openxmlformats.org/officeDocument/2006/relationships/diagramColors" Target="../diagrams/colors4.xml"/><Relationship Id="rId10" Type="http://schemas.openxmlformats.org/officeDocument/2006/relationships/diagramColors" Target="../diagrams/colors5.xml"/><Relationship Id="rId4" Type="http://schemas.openxmlformats.org/officeDocument/2006/relationships/diagramQuickStyle" Target="../diagrams/quickStyle4.xml"/><Relationship Id="rId9"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diagramData" Target="../diagrams/data8.xml"/><Relationship Id="rId3" Type="http://schemas.openxmlformats.org/officeDocument/2006/relationships/diagramData" Target="../diagrams/data7.xml"/><Relationship Id="rId7" Type="http://schemas.microsoft.com/office/2007/relationships/diagramDrawing" Target="../diagrams/drawing7.xml"/><Relationship Id="rId12" Type="http://schemas.microsoft.com/office/2007/relationships/diagramDrawing" Target="../diagrams/drawing8.xml"/><Relationship Id="rId2" Type="http://schemas.openxmlformats.org/officeDocument/2006/relationships/image" Target="../media/image13.png"/><Relationship Id="rId1" Type="http://schemas.openxmlformats.org/officeDocument/2006/relationships/slideLayout" Target="../slideLayouts/slideLayout2.xml"/><Relationship Id="rId6" Type="http://schemas.openxmlformats.org/officeDocument/2006/relationships/diagramColors" Target="../diagrams/colors7.xml"/><Relationship Id="rId11" Type="http://schemas.openxmlformats.org/officeDocument/2006/relationships/diagramColors" Target="../diagrams/colors8.xml"/><Relationship Id="rId5" Type="http://schemas.openxmlformats.org/officeDocument/2006/relationships/diagramQuickStyle" Target="../diagrams/quickStyle7.xml"/><Relationship Id="rId10" Type="http://schemas.openxmlformats.org/officeDocument/2006/relationships/diagramQuickStyle" Target="../diagrams/quickStyle8.xml"/><Relationship Id="rId4" Type="http://schemas.openxmlformats.org/officeDocument/2006/relationships/diagramLayout" Target="../diagrams/layout7.xml"/><Relationship Id="rId9" Type="http://schemas.openxmlformats.org/officeDocument/2006/relationships/diagramLayout" Target="../diagrams/layout8.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3.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file:///C:\My%20Documents\DOCS\Bend\02Summer\Correlation%20-%20Main_files\sbk17m_files\corr30.gif" TargetMode="External"/><Relationship Id="rId7" Type="http://schemas.openxmlformats.org/officeDocument/2006/relationships/image" Target="file:///C:\My%20Documents\DOCS\Bend\02Summer\Correlation%20-%20Main_files\sbk17m_files\corr34.gif" TargetMode="External"/><Relationship Id="rId2" Type="http://schemas.openxmlformats.org/officeDocument/2006/relationships/image" Target="../media/image14.png"/><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image" Target="file:///C:\My%20Documents\DOCS\Bend\02Summer\Correlation%20-%20Main_files\sbk17m_files\corr32.gif" TargetMode="External"/><Relationship Id="rId4" Type="http://schemas.openxmlformats.org/officeDocument/2006/relationships/image" Target="../media/image15.png"/><Relationship Id="rId9" Type="http://schemas.openxmlformats.org/officeDocument/2006/relationships/image" Target="file:///C:\My%20Documents\DOCS\Bend\02Summer\Correlation%20-%20Main_files\sbk17m_files\corr36.gif" TargetMode="Externa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17.xml.rels><?xml version="1.0" encoding="UTF-8" standalone="yes"?>
<Relationships xmlns="http://schemas.openxmlformats.org/package/2006/relationships"><Relationship Id="rId3" Type="http://schemas.openxmlformats.org/officeDocument/2006/relationships/tags" Target="../tags/tag6.xml"/><Relationship Id="rId2" Type="http://schemas.openxmlformats.org/officeDocument/2006/relationships/tags" Target="../tags/tag5.xml"/><Relationship Id="rId1" Type="http://schemas.openxmlformats.org/officeDocument/2006/relationships/tags" Target="../tags/tag4.xml"/><Relationship Id="rId5" Type="http://schemas.openxmlformats.org/officeDocument/2006/relationships/notesSlide" Target="../notesSlides/notesSlide6.xml"/><Relationship Id="rId4"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diagramLayout" Target="../diagrams/layout11.xml"/><Relationship Id="rId3" Type="http://schemas.openxmlformats.org/officeDocument/2006/relationships/diagramLayout" Target="../diagrams/layout10.xml"/><Relationship Id="rId7" Type="http://schemas.openxmlformats.org/officeDocument/2006/relationships/diagramData" Target="../diagrams/data11.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11" Type="http://schemas.microsoft.com/office/2007/relationships/diagramDrawing" Target="../diagrams/drawing11.xml"/><Relationship Id="rId5" Type="http://schemas.openxmlformats.org/officeDocument/2006/relationships/diagramColors" Target="../diagrams/colors10.xml"/><Relationship Id="rId10" Type="http://schemas.openxmlformats.org/officeDocument/2006/relationships/diagramColors" Target="../diagrams/colors11.xml"/><Relationship Id="rId4" Type="http://schemas.openxmlformats.org/officeDocument/2006/relationships/diagramQuickStyle" Target="../diagrams/quickStyle10.xml"/><Relationship Id="rId9" Type="http://schemas.openxmlformats.org/officeDocument/2006/relationships/diagramQuickStyle" Target="../diagrams/quickStyle1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8" Type="http://schemas.openxmlformats.org/officeDocument/2006/relationships/diagramLayout" Target="../diagrams/layout13.xml"/><Relationship Id="rId3" Type="http://schemas.openxmlformats.org/officeDocument/2006/relationships/diagramLayout" Target="../diagrams/layout12.xml"/><Relationship Id="rId7" Type="http://schemas.openxmlformats.org/officeDocument/2006/relationships/diagramData" Target="../diagrams/data13.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11" Type="http://schemas.microsoft.com/office/2007/relationships/diagramDrawing" Target="../diagrams/drawing13.xml"/><Relationship Id="rId5" Type="http://schemas.openxmlformats.org/officeDocument/2006/relationships/diagramColors" Target="../diagrams/colors12.xml"/><Relationship Id="rId10" Type="http://schemas.openxmlformats.org/officeDocument/2006/relationships/diagramColors" Target="../diagrams/colors13.xml"/><Relationship Id="rId4" Type="http://schemas.openxmlformats.org/officeDocument/2006/relationships/diagramQuickStyle" Target="../diagrams/quickStyle12.xml"/><Relationship Id="rId9" Type="http://schemas.openxmlformats.org/officeDocument/2006/relationships/diagramQuickStyle" Target="../diagrams/quickStyle13.xml"/></Relationships>
</file>

<file path=ppt/slides/_rels/slide21.xml.rels><?xml version="1.0" encoding="UTF-8" standalone="yes"?>
<Relationships xmlns="http://schemas.openxmlformats.org/package/2006/relationships"><Relationship Id="rId8" Type="http://schemas.openxmlformats.org/officeDocument/2006/relationships/diagramLayout" Target="../diagrams/layout15.xml"/><Relationship Id="rId3" Type="http://schemas.openxmlformats.org/officeDocument/2006/relationships/diagramLayout" Target="../diagrams/layout14.xml"/><Relationship Id="rId7" Type="http://schemas.openxmlformats.org/officeDocument/2006/relationships/diagramData" Target="../diagrams/data15.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11" Type="http://schemas.microsoft.com/office/2007/relationships/diagramDrawing" Target="../diagrams/drawing15.xml"/><Relationship Id="rId5" Type="http://schemas.openxmlformats.org/officeDocument/2006/relationships/diagramColors" Target="../diagrams/colors14.xml"/><Relationship Id="rId10" Type="http://schemas.openxmlformats.org/officeDocument/2006/relationships/diagramColors" Target="../diagrams/colors15.xml"/><Relationship Id="rId4" Type="http://schemas.openxmlformats.org/officeDocument/2006/relationships/diagramQuickStyle" Target="../diagrams/quickStyle14.xml"/><Relationship Id="rId9" Type="http://schemas.openxmlformats.org/officeDocument/2006/relationships/diagramQuickStyle" Target="../diagrams/quickStyle1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jpg"/><Relationship Id="rId1" Type="http://schemas.openxmlformats.org/officeDocument/2006/relationships/slideLayout" Target="../slideLayouts/slideLayout2.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image" Target="../media/image26.jp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8" Type="http://schemas.openxmlformats.org/officeDocument/2006/relationships/diagramLayout" Target="../diagrams/layout17.xml"/><Relationship Id="rId13" Type="http://schemas.openxmlformats.org/officeDocument/2006/relationships/diagramLayout" Target="../diagrams/layout18.xml"/><Relationship Id="rId3" Type="http://schemas.openxmlformats.org/officeDocument/2006/relationships/diagramLayout" Target="../diagrams/layout16.xml"/><Relationship Id="rId7" Type="http://schemas.openxmlformats.org/officeDocument/2006/relationships/diagramData" Target="../diagrams/data17.xml"/><Relationship Id="rId12" Type="http://schemas.openxmlformats.org/officeDocument/2006/relationships/diagramData" Target="../diagrams/data18.xml"/><Relationship Id="rId2" Type="http://schemas.openxmlformats.org/officeDocument/2006/relationships/diagramData" Target="../diagrams/data16.xml"/><Relationship Id="rId16" Type="http://schemas.microsoft.com/office/2007/relationships/diagramDrawing" Target="../diagrams/drawing18.xml"/><Relationship Id="rId1" Type="http://schemas.openxmlformats.org/officeDocument/2006/relationships/slideLayout" Target="../slideLayouts/slideLayout2.xml"/><Relationship Id="rId6" Type="http://schemas.microsoft.com/office/2007/relationships/diagramDrawing" Target="../diagrams/drawing16.xml"/><Relationship Id="rId11" Type="http://schemas.microsoft.com/office/2007/relationships/diagramDrawing" Target="../diagrams/drawing17.xml"/><Relationship Id="rId5" Type="http://schemas.openxmlformats.org/officeDocument/2006/relationships/diagramColors" Target="../diagrams/colors16.xml"/><Relationship Id="rId15" Type="http://schemas.openxmlformats.org/officeDocument/2006/relationships/diagramColors" Target="../diagrams/colors18.xml"/><Relationship Id="rId10" Type="http://schemas.openxmlformats.org/officeDocument/2006/relationships/diagramColors" Target="../diagrams/colors17.xml"/><Relationship Id="rId4" Type="http://schemas.openxmlformats.org/officeDocument/2006/relationships/diagramQuickStyle" Target="../diagrams/quickStyle16.xml"/><Relationship Id="rId9" Type="http://schemas.openxmlformats.org/officeDocument/2006/relationships/diagramQuickStyle" Target="../diagrams/quickStyle17.xml"/><Relationship Id="rId14" Type="http://schemas.openxmlformats.org/officeDocument/2006/relationships/diagramQuickStyle" Target="../diagrams/quickStyle18.xml"/></Relationships>
</file>

<file path=ppt/slides/_rels/slide30.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image" Target="../media/image28.jp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1.jpg"/><Relationship Id="rId2" Type="http://schemas.openxmlformats.org/officeDocument/2006/relationships/image" Target="../media/image30.jpg"/><Relationship Id="rId1" Type="http://schemas.openxmlformats.org/officeDocument/2006/relationships/slideLayout" Target="../slideLayouts/slideLayout7.xml"/><Relationship Id="rId5" Type="http://schemas.openxmlformats.org/officeDocument/2006/relationships/image" Target="../media/image33.jpg"/><Relationship Id="rId4" Type="http://schemas.openxmlformats.org/officeDocument/2006/relationships/image" Target="../media/image32.jpg"/></Relationships>
</file>

<file path=ppt/slides/_rels/slide32.xml.rels><?xml version="1.0" encoding="UTF-8" standalone="yes"?>
<Relationships xmlns="http://schemas.openxmlformats.org/package/2006/relationships"><Relationship Id="rId8" Type="http://schemas.openxmlformats.org/officeDocument/2006/relationships/image" Target="../media/image34.jpg"/><Relationship Id="rId3" Type="http://schemas.openxmlformats.org/officeDocument/2006/relationships/diagramLayout" Target="../diagrams/layout19.xml"/><Relationship Id="rId7" Type="http://schemas.openxmlformats.org/officeDocument/2006/relationships/hyperlink" Target="http://photos1.blogger.com/img/173/2267/320/Ross%20sportsmanship.jpg" TargetMode="Externa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 Id="rId9" Type="http://schemas.openxmlformats.org/officeDocument/2006/relationships/image" Target="../media/image35.jp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4"/>
          <p:cNvSpPr>
            <a:spLocks noGrp="1" noChangeArrowheads="1"/>
          </p:cNvSpPr>
          <p:nvPr>
            <p:ph type="ctrTitle"/>
          </p:nvPr>
        </p:nvSpPr>
        <p:spPr>
          <a:xfrm>
            <a:off x="-108520" y="1557338"/>
            <a:ext cx="8353995" cy="6299200"/>
          </a:xfrm>
        </p:spPr>
        <p:txBody>
          <a:bodyPr>
            <a:normAutofit fontScale="90000"/>
          </a:bodyPr>
          <a:lstStyle/>
          <a:p>
            <a:pPr marL="182880" algn="r" eaLnBrk="1" fontAlgn="auto" hangingPunct="1">
              <a:spcAft>
                <a:spcPts val="0"/>
              </a:spcAft>
              <a:buClr>
                <a:schemeClr val="accent6">
                  <a:lumMod val="75000"/>
                </a:schemeClr>
              </a:buClr>
              <a:defRPr/>
            </a:pPr>
            <a:r>
              <a:rPr lang="en-GB" dirty="0">
                <a:solidFill>
                  <a:schemeClr val="accent1"/>
                </a:solidFill>
              </a:rPr>
              <a:t> </a:t>
            </a:r>
            <a:br>
              <a:rPr lang="en-GB" dirty="0">
                <a:solidFill>
                  <a:schemeClr val="accent1"/>
                </a:solidFill>
              </a:rPr>
            </a:br>
            <a:br>
              <a:rPr lang="en-GB" dirty="0">
                <a:solidFill>
                  <a:schemeClr val="accent1"/>
                </a:solidFill>
              </a:rPr>
            </a:br>
            <a:r>
              <a:rPr lang="en-GB" sz="4000" dirty="0">
                <a:solidFill>
                  <a:schemeClr val="accent1"/>
                </a:solidFill>
              </a:rPr>
              <a:t>Quantitative Research Methods: surveys and correlational designs</a:t>
            </a:r>
            <a:br>
              <a:rPr lang="en-GB" sz="4000" dirty="0">
                <a:solidFill>
                  <a:schemeClr val="accent1"/>
                </a:solidFill>
              </a:rPr>
            </a:br>
            <a:br>
              <a:rPr lang="en-GB" sz="4000" dirty="0">
                <a:solidFill>
                  <a:schemeClr val="accent1">
                    <a:satMod val="150000"/>
                  </a:schemeClr>
                </a:solidFill>
              </a:rPr>
            </a:br>
            <a:br>
              <a:rPr lang="en-GB" sz="2400" dirty="0">
                <a:solidFill>
                  <a:schemeClr val="accent1">
                    <a:satMod val="150000"/>
                  </a:schemeClr>
                </a:solidFill>
              </a:rPr>
            </a:br>
            <a:r>
              <a:rPr lang="en-GB" sz="4000" dirty="0">
                <a:solidFill>
                  <a:schemeClr val="tx1"/>
                </a:solidFill>
              </a:rPr>
              <a:t>Dr Charlotte Greenway</a:t>
            </a:r>
            <a:br>
              <a:rPr lang="en-GB" sz="5300" dirty="0">
                <a:solidFill>
                  <a:schemeClr val="tx1"/>
                </a:solidFill>
              </a:rPr>
            </a:br>
            <a:br>
              <a:rPr lang="en-GB" sz="5300" dirty="0">
                <a:solidFill>
                  <a:schemeClr val="accent1">
                    <a:satMod val="150000"/>
                  </a:schemeClr>
                </a:solidFill>
              </a:rPr>
            </a:br>
            <a:br>
              <a:rPr lang="en-GB" sz="2400" dirty="0">
                <a:solidFill>
                  <a:schemeClr val="accent1">
                    <a:satMod val="150000"/>
                  </a:schemeClr>
                </a:solidFill>
              </a:rPr>
            </a:br>
            <a:endParaRPr lang="en-GB" sz="2400" dirty="0">
              <a:solidFill>
                <a:schemeClr val="accent1">
                  <a:satMod val="150000"/>
                </a:schemeClr>
              </a:solidFill>
            </a:endParaRPr>
          </a:p>
        </p:txBody>
      </p:sp>
      <p:pic>
        <p:nvPicPr>
          <p:cNvPr id="409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388" y="115888"/>
            <a:ext cx="4275137" cy="3065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304801" y="5495544"/>
            <a:ext cx="7772400" cy="594360"/>
          </a:xfrm>
        </p:spPr>
        <p:txBody>
          <a:bodyPr vert="horz" lIns="91440" tIns="45720" rIns="91440" bIns="45720" rtlCol="0" anchor="b">
            <a:normAutofit/>
          </a:bodyPr>
          <a:lstStyle/>
          <a:p>
            <a:pPr marL="320040" indent="-320040">
              <a:buClr>
                <a:schemeClr val="accent6">
                  <a:lumMod val="75000"/>
                </a:schemeClr>
              </a:buClr>
              <a:defRPr/>
            </a:pPr>
            <a:r>
              <a:rPr lang="en-US" b="1" kern="1200" spc="-100" dirty="0">
                <a:latin typeface="+mj-lt"/>
                <a:ea typeface="+mj-ea"/>
                <a:cs typeface="+mj-cs"/>
              </a:rPr>
              <a:t>What kinds of research are there?</a:t>
            </a:r>
          </a:p>
        </p:txBody>
      </p:sp>
      <p:sp>
        <p:nvSpPr>
          <p:cNvPr id="10244" name="Rectangle 1"/>
          <p:cNvSpPr>
            <a:spLocks noChangeArrowheads="1"/>
          </p:cNvSpPr>
          <p:nvPr/>
        </p:nvSpPr>
        <p:spPr bwMode="auto">
          <a:xfrm>
            <a:off x="304799" y="6096000"/>
            <a:ext cx="7772401"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a:bodyPr>
          <a:lstStyle>
            <a:lvl1pPr>
              <a:spcBef>
                <a:spcPct val="20000"/>
              </a:spcBef>
              <a:buClr>
                <a:schemeClr val="accent1"/>
              </a:buClr>
              <a:buFont typeface="Arial" panose="020B0604020202020204" pitchFamily="34" charset="0"/>
              <a:buChar char="•"/>
              <a:defRPr sz="2200">
                <a:solidFill>
                  <a:schemeClr val="tx1"/>
                </a:solidFill>
                <a:latin typeface="Calibri" panose="020F0502020204030204" pitchFamily="34" charset="0"/>
              </a:defRPr>
            </a:lvl1pPr>
            <a:lvl2pPr marL="742950" indent="-285750">
              <a:spcBef>
                <a:spcPct val="20000"/>
              </a:spcBef>
              <a:buClr>
                <a:schemeClr val="accent2"/>
              </a:buClr>
              <a:buFont typeface="Arial" panose="020B0604020202020204" pitchFamily="34" charset="0"/>
              <a:buChar char="•"/>
              <a:defRPr sz="2000">
                <a:solidFill>
                  <a:schemeClr val="tx1"/>
                </a:solidFill>
                <a:latin typeface="Calibri" panose="020F0502020204030204" pitchFamily="34" charset="0"/>
              </a:defRPr>
            </a:lvl2pPr>
            <a:lvl3pPr marL="1143000" indent="-228600">
              <a:spcBef>
                <a:spcPct val="20000"/>
              </a:spcBef>
              <a:buClr>
                <a:srgbClr val="D2CB6C"/>
              </a:buClr>
              <a:buFont typeface="Arial" panose="020B0604020202020204" pitchFamily="34" charset="0"/>
              <a:buChar char="•"/>
              <a:defRPr>
                <a:solidFill>
                  <a:schemeClr val="tx1"/>
                </a:solidFill>
                <a:latin typeface="Calibri" panose="020F0502020204030204" pitchFamily="34" charset="0"/>
              </a:defRPr>
            </a:lvl3pPr>
            <a:lvl4pPr marL="1600200" indent="-228600">
              <a:spcBef>
                <a:spcPct val="20000"/>
              </a:spcBef>
              <a:buClr>
                <a:srgbClr val="95A39D"/>
              </a:buClr>
              <a:buFont typeface="Arial" panose="020B0604020202020204" pitchFamily="34" charset="0"/>
              <a:buChar char="•"/>
              <a:defRPr sz="1600">
                <a:solidFill>
                  <a:schemeClr val="tx1"/>
                </a:solidFill>
                <a:latin typeface="Calibri" panose="020F0502020204030204" pitchFamily="34" charset="0"/>
              </a:defRPr>
            </a:lvl4pPr>
            <a:lvl5pPr marL="2057400" indent="-228600">
              <a:spcBef>
                <a:spcPct val="20000"/>
              </a:spcBef>
              <a:buClr>
                <a:srgbClr val="C89F5D"/>
              </a:buClr>
              <a:buFont typeface="Arial" panose="020B0604020202020204" pitchFamily="34" charset="0"/>
              <a:buChar char="•"/>
              <a:defRPr sz="14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C89F5D"/>
              </a:buClr>
              <a:buFont typeface="Arial" panose="020B0604020202020204" pitchFamily="34" charset="0"/>
              <a:buChar char="•"/>
              <a:defRPr sz="14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C89F5D"/>
              </a:buClr>
              <a:buFont typeface="Arial" panose="020B0604020202020204" pitchFamily="34" charset="0"/>
              <a:buChar char="•"/>
              <a:defRPr sz="14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C89F5D"/>
              </a:buClr>
              <a:buFont typeface="Arial" panose="020B0604020202020204" pitchFamily="34" charset="0"/>
              <a:buChar char="•"/>
              <a:defRPr sz="14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C89F5D"/>
              </a:buClr>
              <a:buFont typeface="Arial" panose="020B0604020202020204" pitchFamily="34" charset="0"/>
              <a:buChar char="•"/>
              <a:defRPr sz="1400">
                <a:solidFill>
                  <a:schemeClr val="tx1"/>
                </a:solidFill>
                <a:latin typeface="Calibri" panose="020F0502020204030204" pitchFamily="34" charset="0"/>
              </a:defRPr>
            </a:lvl9pPr>
          </a:lstStyle>
          <a:p>
            <a:pPr algn="ctr">
              <a:buNone/>
            </a:pPr>
            <a:r>
              <a:rPr lang="en-US" altLang="en-US" sz="1600" kern="1200" dirty="0">
                <a:latin typeface="+mn-lt"/>
                <a:ea typeface="+mn-ea"/>
                <a:cs typeface="+mn-cs"/>
              </a:rPr>
              <a:t>Both methods are forms of </a:t>
            </a:r>
            <a:r>
              <a:rPr lang="en-US" altLang="en-US" sz="1600" i="1" kern="1200" dirty="0">
                <a:latin typeface="+mn-lt"/>
                <a:ea typeface="+mn-ea"/>
                <a:cs typeface="+mn-cs"/>
              </a:rPr>
              <a:t>empirical data</a:t>
            </a:r>
            <a:r>
              <a:rPr lang="en-US" altLang="en-US" sz="1600" kern="1200" dirty="0">
                <a:latin typeface="+mn-lt"/>
                <a:ea typeface="+mn-ea"/>
                <a:cs typeface="+mn-cs"/>
              </a:rPr>
              <a:t> – that is recorded from research observation</a:t>
            </a:r>
          </a:p>
        </p:txBody>
      </p:sp>
      <p:graphicFrame>
        <p:nvGraphicFramePr>
          <p:cNvPr id="3" name="Diagram 2"/>
          <p:cNvGraphicFramePr/>
          <p:nvPr>
            <p:extLst>
              <p:ext uri="{D42A27DB-BD31-4B8C-83A1-F6EECF244321}">
                <p14:modId xmlns:p14="http://schemas.microsoft.com/office/powerpoint/2010/main" val="1404521176"/>
              </p:ext>
            </p:extLst>
          </p:nvPr>
        </p:nvGraphicFramePr>
        <p:xfrm>
          <a:off x="304800" y="381000"/>
          <a:ext cx="7772400" cy="49428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E06DC-6C8A-7A0E-3FDA-A0989639FDA6}"/>
              </a:ext>
            </a:extLst>
          </p:cNvPr>
          <p:cNvSpPr>
            <a:spLocks noGrp="1"/>
          </p:cNvSpPr>
          <p:nvPr>
            <p:ph type="title"/>
          </p:nvPr>
        </p:nvSpPr>
        <p:spPr>
          <a:xfrm>
            <a:off x="1979712" y="1700808"/>
            <a:ext cx="7772400" cy="1008112"/>
          </a:xfrm>
        </p:spPr>
        <p:txBody>
          <a:bodyPr/>
          <a:lstStyle/>
          <a:p>
            <a:r>
              <a:rPr lang="en-GB" sz="3000" dirty="0">
                <a:solidFill>
                  <a:srgbClr val="000000"/>
                </a:solidFill>
                <a:latin typeface="Arial" panose="020B0604020202020204" pitchFamily="34" charset="0"/>
              </a:rPr>
              <a:t>What is Quantitative</a:t>
            </a:r>
            <a:br>
              <a:rPr lang="en-GB" sz="3000" dirty="0">
                <a:solidFill>
                  <a:srgbClr val="000000"/>
                </a:solidFill>
                <a:latin typeface="Arial" panose="020B0604020202020204" pitchFamily="34" charset="0"/>
              </a:rPr>
            </a:br>
            <a:r>
              <a:rPr lang="en-GB" sz="3000" dirty="0">
                <a:solidFill>
                  <a:srgbClr val="000000"/>
                </a:solidFill>
                <a:latin typeface="Arial" panose="020B0604020202020204" pitchFamily="34" charset="0"/>
              </a:rPr>
              <a:t>Research?</a:t>
            </a:r>
            <a:br>
              <a:rPr lang="en-GB" sz="3000" dirty="0">
                <a:solidFill>
                  <a:srgbClr val="000000"/>
                </a:solidFill>
                <a:latin typeface="Arial" panose="020B0604020202020204" pitchFamily="34" charset="0"/>
              </a:rPr>
            </a:br>
            <a:endParaRPr lang="en-GB" sz="3000" dirty="0"/>
          </a:p>
        </p:txBody>
      </p:sp>
      <p:graphicFrame>
        <p:nvGraphicFramePr>
          <p:cNvPr id="5" name="Content Placeholder 4">
            <a:extLst>
              <a:ext uri="{FF2B5EF4-FFF2-40B4-BE49-F238E27FC236}">
                <a16:creationId xmlns:a16="http://schemas.microsoft.com/office/drawing/2014/main" id="{57ADE10F-55FF-C51E-9D86-7B8CB3B38CE8}"/>
              </a:ext>
            </a:extLst>
          </p:cNvPr>
          <p:cNvGraphicFramePr>
            <a:graphicFrameLocks noGrp="1"/>
          </p:cNvGraphicFramePr>
          <p:nvPr>
            <p:ph sz="quarter" idx="13"/>
            <p:extLst>
              <p:ext uri="{D42A27DB-BD31-4B8C-83A1-F6EECF244321}">
                <p14:modId xmlns:p14="http://schemas.microsoft.com/office/powerpoint/2010/main" val="3146640453"/>
              </p:ext>
            </p:extLst>
          </p:nvPr>
        </p:nvGraphicFramePr>
        <p:xfrm>
          <a:off x="264135" y="116632"/>
          <a:ext cx="7927305" cy="53285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ED087DEB-25FA-8561-A21D-49E29F235464}"/>
              </a:ext>
            </a:extLst>
          </p:cNvPr>
          <p:cNvSpPr txBox="1"/>
          <p:nvPr/>
        </p:nvSpPr>
        <p:spPr>
          <a:xfrm>
            <a:off x="123331" y="5508991"/>
            <a:ext cx="8208912" cy="1200329"/>
          </a:xfrm>
          <a:prstGeom prst="rect">
            <a:avLst/>
          </a:prstGeom>
          <a:noFill/>
        </p:spPr>
        <p:txBody>
          <a:bodyPr wrap="square">
            <a:spAutoFit/>
          </a:bodyPr>
          <a:lstStyle/>
          <a:p>
            <a:pPr marL="114300" indent="0" algn="l">
              <a:buNone/>
            </a:pPr>
            <a:r>
              <a:rPr lang="en-GB" sz="2400" b="0" i="0" dirty="0">
                <a:solidFill>
                  <a:srgbClr val="333333"/>
                </a:solidFill>
                <a:effectLst/>
                <a:latin typeface="Arial" panose="020B0604020202020204" pitchFamily="34" charset="0"/>
              </a:rPr>
              <a:t>Quantitative methods can also be used to test hypotheses by conducting quasi-experimental studies or designing experiments.</a:t>
            </a:r>
          </a:p>
        </p:txBody>
      </p:sp>
    </p:spTree>
    <p:extLst>
      <p:ext uri="{BB962C8B-B14F-4D97-AF65-F5344CB8AC3E}">
        <p14:creationId xmlns:p14="http://schemas.microsoft.com/office/powerpoint/2010/main" val="31674145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381000" y="364128"/>
            <a:ext cx="8260672" cy="1039427"/>
          </a:xfrm>
        </p:spPr>
        <p:txBody>
          <a:bodyPr/>
          <a:lstStyle/>
          <a:p>
            <a:pPr algn="l" eaLnBrk="1" fontAlgn="auto" hangingPunct="1">
              <a:spcAft>
                <a:spcPts val="0"/>
              </a:spcAft>
              <a:defRPr/>
            </a:pPr>
            <a:r>
              <a:rPr lang="en-GB" dirty="0">
                <a:solidFill>
                  <a:schemeClr val="accent1">
                    <a:satMod val="150000"/>
                  </a:schemeClr>
                </a:solidFill>
              </a:rPr>
              <a:t>Quantitative Methods</a:t>
            </a:r>
          </a:p>
        </p:txBody>
      </p:sp>
      <p:sp>
        <p:nvSpPr>
          <p:cNvPr id="30723" name="Rectangle 3"/>
          <p:cNvSpPr>
            <a:spLocks noGrp="1" noChangeArrowheads="1"/>
          </p:cNvSpPr>
          <p:nvPr>
            <p:ph idx="1"/>
          </p:nvPr>
        </p:nvSpPr>
        <p:spPr>
          <a:xfrm>
            <a:off x="-36512" y="1988840"/>
            <a:ext cx="8218488" cy="4111625"/>
          </a:xfrm>
        </p:spPr>
        <p:txBody>
          <a:bodyPr rtlCol="0">
            <a:normAutofit/>
          </a:bodyPr>
          <a:lstStyle/>
          <a:p>
            <a:pPr marL="438912" indent="-320040" eaLnBrk="1" fontAlgn="auto" hangingPunct="1">
              <a:lnSpc>
                <a:spcPct val="90000"/>
              </a:lnSpc>
              <a:spcBef>
                <a:spcPts val="0"/>
              </a:spcBef>
              <a:spcAft>
                <a:spcPts val="0"/>
              </a:spcAft>
              <a:buFont typeface="Wingdings 2"/>
              <a:buChar char=""/>
              <a:defRPr/>
            </a:pPr>
            <a:r>
              <a:rPr lang="en-GB" dirty="0"/>
              <a:t>In using quantitative measures, we then need to understand the techniques used to analyse data, for example</a:t>
            </a:r>
          </a:p>
          <a:p>
            <a:pPr marL="438912" indent="-320040" eaLnBrk="1" fontAlgn="auto" hangingPunct="1">
              <a:lnSpc>
                <a:spcPct val="90000"/>
              </a:lnSpc>
              <a:spcBef>
                <a:spcPts val="0"/>
              </a:spcBef>
              <a:spcAft>
                <a:spcPts val="0"/>
              </a:spcAft>
              <a:buFont typeface="Wingdings 2"/>
              <a:buChar char=""/>
              <a:defRPr/>
            </a:pPr>
            <a:endParaRPr lang="en-GB" dirty="0"/>
          </a:p>
          <a:p>
            <a:pPr marL="731520" lvl="1" indent="-274320" eaLnBrk="1" fontAlgn="auto" hangingPunct="1">
              <a:lnSpc>
                <a:spcPct val="90000"/>
              </a:lnSpc>
              <a:spcAft>
                <a:spcPts val="0"/>
              </a:spcAft>
              <a:buFont typeface="Wingdings"/>
              <a:buChar char=""/>
              <a:defRPr/>
            </a:pPr>
            <a:r>
              <a:rPr lang="en-GB" sz="3200" u="sng" dirty="0"/>
              <a:t>Descriptive statistics</a:t>
            </a:r>
            <a:r>
              <a:rPr lang="en-GB" sz="3200" dirty="0"/>
              <a:t> are used to </a:t>
            </a:r>
            <a:r>
              <a:rPr lang="en-GB" sz="3200" i="1" dirty="0"/>
              <a:t>summarise</a:t>
            </a:r>
            <a:r>
              <a:rPr lang="en-GB" sz="3200" dirty="0"/>
              <a:t> – for example,  how many people took part, their gender, ages etc. </a:t>
            </a:r>
          </a:p>
          <a:p>
            <a:pPr marL="731520" lvl="1" indent="-274320" eaLnBrk="1" fontAlgn="auto" hangingPunct="1">
              <a:lnSpc>
                <a:spcPct val="90000"/>
              </a:lnSpc>
              <a:spcAft>
                <a:spcPts val="0"/>
              </a:spcAft>
              <a:buFontTx/>
              <a:buNone/>
              <a:defRPr/>
            </a:pPr>
            <a:endParaRPr lang="en-GB" sz="3200" dirty="0"/>
          </a:p>
          <a:p>
            <a:pPr marL="731520" lvl="1" indent="-274320" eaLnBrk="1" fontAlgn="auto" hangingPunct="1">
              <a:lnSpc>
                <a:spcPct val="90000"/>
              </a:lnSpc>
              <a:spcAft>
                <a:spcPts val="0"/>
              </a:spcAft>
              <a:buFont typeface="Wingdings"/>
              <a:buChar char=""/>
              <a:defRPr/>
            </a:pPr>
            <a:r>
              <a:rPr lang="en-GB" sz="3200" u="sng" dirty="0"/>
              <a:t>Interpretive statistics</a:t>
            </a:r>
            <a:r>
              <a:rPr lang="en-GB" sz="3200" dirty="0"/>
              <a:t> – the use of statistical tests to </a:t>
            </a:r>
            <a:r>
              <a:rPr lang="en-GB" sz="3200" i="1" dirty="0"/>
              <a:t>analyse </a:t>
            </a:r>
            <a:r>
              <a:rPr lang="en-GB" sz="3200" dirty="0"/>
              <a:t>data</a:t>
            </a:r>
          </a:p>
        </p:txBody>
      </p:sp>
      <p:pic>
        <p:nvPicPr>
          <p:cNvPr id="62468" name="Picture 4" descr="D:\temp\Temporary Internet Files\Content.IE5\F6P7ZOFJ\MM900285292[1].gif"/>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7572375" y="31955"/>
            <a:ext cx="1371600" cy="137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116607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F199A550-60F8-D6FE-BF6F-17C9BD252C9F}"/>
              </a:ext>
            </a:extLst>
          </p:cNvPr>
          <p:cNvSpPr>
            <a:spLocks noGrp="1" noChangeArrowheads="1"/>
          </p:cNvSpPr>
          <p:nvPr>
            <p:ph type="title"/>
          </p:nvPr>
        </p:nvSpPr>
        <p:spPr>
          <a:xfrm>
            <a:off x="35496" y="188640"/>
            <a:ext cx="8269288" cy="922114"/>
          </a:xfrm>
        </p:spPr>
        <p:txBody>
          <a:bodyPr/>
          <a:lstStyle/>
          <a:p>
            <a:pPr algn="ctr" eaLnBrk="1" hangingPunct="1"/>
            <a:r>
              <a:rPr lang="en-US" altLang="en-US" sz="3200" b="1" dirty="0"/>
              <a:t>Descriptive stats: </a:t>
            </a:r>
            <a:r>
              <a:rPr lang="en-US" altLang="en-US" sz="2800" b="1" dirty="0"/>
              <a:t>Measures of Central Tendency</a:t>
            </a:r>
            <a:endParaRPr lang="en-US" altLang="en-US" sz="4000" b="1" dirty="0"/>
          </a:p>
        </p:txBody>
      </p:sp>
      <p:sp>
        <p:nvSpPr>
          <p:cNvPr id="7171" name="Rectangle 3">
            <a:extLst>
              <a:ext uri="{FF2B5EF4-FFF2-40B4-BE49-F238E27FC236}">
                <a16:creationId xmlns:a16="http://schemas.microsoft.com/office/drawing/2014/main" id="{7EC59CC5-224C-1A38-201D-E3A54923E987}"/>
              </a:ext>
            </a:extLst>
          </p:cNvPr>
          <p:cNvSpPr>
            <a:spLocks noGrp="1" noChangeArrowheads="1"/>
          </p:cNvSpPr>
          <p:nvPr>
            <p:ph type="body" idx="1"/>
          </p:nvPr>
        </p:nvSpPr>
        <p:spPr>
          <a:xfrm>
            <a:off x="69397" y="1412776"/>
            <a:ext cx="8269288" cy="2592288"/>
          </a:xfrm>
        </p:spPr>
        <p:txBody>
          <a:bodyPr/>
          <a:lstStyle/>
          <a:p>
            <a:pPr eaLnBrk="1" hangingPunct="1"/>
            <a:r>
              <a:rPr lang="en-US" altLang="en-US" u="sng" dirty="0"/>
              <a:t>The mean</a:t>
            </a:r>
            <a:r>
              <a:rPr lang="en-US" altLang="en-US" dirty="0"/>
              <a:t>—average; most common and useful measure of central tendency; impacted by extreme scores</a:t>
            </a:r>
          </a:p>
          <a:p>
            <a:pPr eaLnBrk="1" hangingPunct="1"/>
            <a:r>
              <a:rPr lang="en-US" altLang="en-US" u="sng" dirty="0"/>
              <a:t>The median</a:t>
            </a:r>
            <a:r>
              <a:rPr lang="en-US" altLang="en-US" dirty="0"/>
              <a:t>—middle score of a distribution; less affected by extreme scores (“outliers”)</a:t>
            </a:r>
          </a:p>
          <a:p>
            <a:pPr eaLnBrk="1" hangingPunct="1"/>
            <a:r>
              <a:rPr lang="en-US" altLang="en-US" u="sng" dirty="0"/>
              <a:t>The mode</a:t>
            </a:r>
            <a:r>
              <a:rPr lang="en-US" altLang="en-US" dirty="0"/>
              <a:t>—most frequent score</a:t>
            </a:r>
          </a:p>
        </p:txBody>
      </p:sp>
      <p:sp>
        <p:nvSpPr>
          <p:cNvPr id="2" name="Rectangle 3">
            <a:extLst>
              <a:ext uri="{FF2B5EF4-FFF2-40B4-BE49-F238E27FC236}">
                <a16:creationId xmlns:a16="http://schemas.microsoft.com/office/drawing/2014/main" id="{165D87EA-B74D-F498-66CF-7A92DEEA1D3C}"/>
              </a:ext>
            </a:extLst>
          </p:cNvPr>
          <p:cNvSpPr txBox="1">
            <a:spLocks noChangeArrowheads="1"/>
          </p:cNvSpPr>
          <p:nvPr/>
        </p:nvSpPr>
        <p:spPr>
          <a:xfrm>
            <a:off x="4170140" y="3212976"/>
            <a:ext cx="3816424" cy="3559044"/>
          </a:xfrm>
          <a:prstGeom prst="rect">
            <a:avLst/>
          </a:prstGeom>
        </p:spPr>
        <p:txBody>
          <a:bodyPr vert="horz" lIns="91440" tIns="45720" rIns="91440" bIns="45720" rtlCol="0">
            <a:normAutofit fontScale="92500"/>
          </a:bodyPr>
          <a:lstStyle>
            <a:lvl1pPr marL="342900" indent="-228600" algn="l" defTabSz="914400" rtl="0" eaLnBrk="1" latinLnBrk="0" hangingPunct="1">
              <a:spcBef>
                <a:spcPct val="20000"/>
              </a:spcBef>
              <a:buClr>
                <a:schemeClr val="accent1"/>
              </a:buClr>
              <a:buFont typeface="Arial" pitchFamily="34" charset="0"/>
              <a:buChar char="•"/>
              <a:defRPr sz="2400" kern="1200">
                <a:solidFill>
                  <a:schemeClr val="tx2"/>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2pPr>
            <a:lvl3pPr marL="914400" indent="-228600" algn="l" defTabSz="914400" rtl="0" eaLnBrk="1" latinLnBrk="0" hangingPunct="1">
              <a:spcBef>
                <a:spcPct val="20000"/>
              </a:spcBef>
              <a:buClr>
                <a:schemeClr val="accent3"/>
              </a:buClr>
              <a:buFont typeface="Arial" pitchFamily="34" charset="0"/>
              <a:buChar char="•"/>
              <a:defRPr sz="1800" kern="1200">
                <a:solidFill>
                  <a:schemeClr val="tx2"/>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2"/>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600" kern="1200" baseline="0">
                <a:solidFill>
                  <a:schemeClr val="tx2"/>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a:solidFill>
                  <a:schemeClr val="tx2"/>
                </a:solidFill>
                <a:latin typeface="+mn-lt"/>
                <a:ea typeface="+mn-ea"/>
                <a:cs typeface="+mn-cs"/>
              </a:defRPr>
            </a:lvl6pPr>
            <a:lvl7pPr marL="2011680" indent="-182880" algn="l" defTabSz="914400" rtl="0" eaLnBrk="1" latinLnBrk="0" hangingPunct="1">
              <a:spcBef>
                <a:spcPct val="20000"/>
              </a:spcBef>
              <a:buClr>
                <a:schemeClr val="accent2"/>
              </a:buClr>
              <a:buFont typeface="Arial" pitchFamily="34" charset="0"/>
              <a:buChar char="•"/>
              <a:defRPr sz="1400" kern="1200">
                <a:solidFill>
                  <a:schemeClr val="tx2"/>
                </a:solidFill>
                <a:latin typeface="+mn-lt"/>
                <a:ea typeface="+mn-ea"/>
                <a:cs typeface="+mn-cs"/>
              </a:defRPr>
            </a:lvl7pPr>
            <a:lvl8pPr marL="2194560" indent="-182880" algn="l" defTabSz="914400" rtl="0" eaLnBrk="1" latinLnBrk="0" hangingPunct="1">
              <a:spcBef>
                <a:spcPct val="20000"/>
              </a:spcBef>
              <a:buClr>
                <a:schemeClr val="accent3"/>
              </a:buClr>
              <a:buFont typeface="Arial" pitchFamily="34" charset="0"/>
              <a:buChar char="•"/>
              <a:defRPr sz="1400" kern="1200">
                <a:solidFill>
                  <a:schemeClr val="tx2"/>
                </a:solidFill>
                <a:latin typeface="+mn-lt"/>
                <a:ea typeface="+mn-ea"/>
                <a:cs typeface="+mn-cs"/>
              </a:defRPr>
            </a:lvl8pPr>
            <a:lvl9pPr marL="2377440" indent="-182880" algn="l" defTabSz="914400" rtl="0" eaLnBrk="1" latinLnBrk="0" hangingPunct="1">
              <a:spcBef>
                <a:spcPct val="20000"/>
              </a:spcBef>
              <a:buClr>
                <a:schemeClr val="accent4"/>
              </a:buClr>
              <a:buFont typeface="Arial" pitchFamily="34" charset="0"/>
              <a:buChar char="•"/>
              <a:defRPr sz="1400" kern="1200">
                <a:solidFill>
                  <a:schemeClr val="tx2"/>
                </a:solidFill>
                <a:latin typeface="+mn-lt"/>
                <a:ea typeface="+mn-ea"/>
                <a:cs typeface="+mn-cs"/>
              </a:defRPr>
            </a:lvl9pPr>
          </a:lstStyle>
          <a:p>
            <a:pPr fontAlgn="auto">
              <a:spcAft>
                <a:spcPts val="0"/>
              </a:spcAft>
            </a:pPr>
            <a:r>
              <a:rPr lang="en-GB" sz="2800" dirty="0"/>
              <a:t>To obtain the arithmetic mean you add together all the values of the variables from each case and then divide this total by the number of cases</a:t>
            </a:r>
          </a:p>
          <a:p>
            <a:pPr fontAlgn="auto">
              <a:spcAft>
                <a:spcPts val="0"/>
              </a:spcAft>
            </a:pPr>
            <a:r>
              <a:rPr lang="en-GB" sz="2800" dirty="0"/>
              <a:t>The formula is ……</a:t>
            </a:r>
          </a:p>
          <a:p>
            <a:pPr marL="114300" indent="0" fontAlgn="auto">
              <a:spcAft>
                <a:spcPts val="0"/>
              </a:spcAft>
              <a:buNone/>
            </a:pPr>
            <a:endParaRPr lang="en-US" sz="2800" dirty="0"/>
          </a:p>
        </p:txBody>
      </p:sp>
      <p:sp>
        <p:nvSpPr>
          <p:cNvPr id="3" name="Rectangle 5">
            <a:extLst>
              <a:ext uri="{FF2B5EF4-FFF2-40B4-BE49-F238E27FC236}">
                <a16:creationId xmlns:a16="http://schemas.microsoft.com/office/drawing/2014/main" id="{0A7C0F9E-2C14-4F04-190E-52BEBF44410C}"/>
              </a:ext>
            </a:extLst>
          </p:cNvPr>
          <p:cNvSpPr>
            <a:spLocks noChangeArrowheads="1"/>
          </p:cNvSpPr>
          <p:nvPr/>
        </p:nvSpPr>
        <p:spPr bwMode="auto">
          <a:xfrm>
            <a:off x="323528" y="3716238"/>
            <a:ext cx="2848292" cy="11529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Tahoma" pitchFamily="34" charset="0"/>
                <a:ea typeface="+mn-ea"/>
                <a:cs typeface="+mn-cs"/>
              </a:rPr>
              <a:t>Thus, if you had the </a:t>
            </a:r>
          </a:p>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Tahoma" pitchFamily="34" charset="0"/>
                <a:ea typeface="+mn-ea"/>
                <a:cs typeface="+mn-cs"/>
              </a:rPr>
              <a:t>following numbers</a:t>
            </a:r>
          </a:p>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black"/>
              </a:solidFill>
              <a:effectLst/>
              <a:uLnTx/>
              <a:uFillTx/>
              <a:latin typeface="Tahoma" pitchFamily="34" charset="0"/>
              <a:ea typeface="+mn-ea"/>
              <a:cs typeface="+mn-cs"/>
            </a:endParaRPr>
          </a:p>
          <a:p>
            <a:pPr marL="0" marR="0" lvl="0" indent="0" algn="ctr" defTabSz="914400" rtl="0" eaLnBrk="0" fontAlgn="auto" latinLnBrk="0" hangingPunct="0">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Tahoma" pitchFamily="34" charset="0"/>
                <a:ea typeface="+mn-ea"/>
                <a:cs typeface="+mn-cs"/>
              </a:rPr>
              <a:t>4, 2, 5, 1, 7, 10, 6</a:t>
            </a:r>
          </a:p>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black"/>
              </a:solidFill>
              <a:effectLst/>
              <a:uLnTx/>
              <a:uFillTx/>
              <a:latin typeface="Tahoma" pitchFamily="34" charset="0"/>
              <a:ea typeface="+mn-ea"/>
              <a:cs typeface="+mn-cs"/>
            </a:endParaRPr>
          </a:p>
          <a:p>
            <a:pPr marL="0" marR="0" lvl="0" indent="0" algn="ctr" defTabSz="914400" rtl="0" eaLnBrk="0" fontAlgn="auto" latinLnBrk="0" hangingPunct="0">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Tahoma" pitchFamily="34" charset="0"/>
              <a:ea typeface="+mn-ea"/>
              <a:cs typeface="+mn-cs"/>
            </a:endParaRPr>
          </a:p>
        </p:txBody>
      </p:sp>
      <p:pic>
        <p:nvPicPr>
          <p:cNvPr id="4" name="Picture 2" descr="arithmean_calc">
            <a:extLst>
              <a:ext uri="{FF2B5EF4-FFF2-40B4-BE49-F238E27FC236}">
                <a16:creationId xmlns:a16="http://schemas.microsoft.com/office/drawing/2014/main" id="{AE291DE0-4533-8014-D8E3-7DD5473690D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a:xfrm>
            <a:off x="611560" y="4722070"/>
            <a:ext cx="2426248" cy="207291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B70168-0B63-F0D7-C8D3-453026A7A43D}"/>
              </a:ext>
            </a:extLst>
          </p:cNvPr>
          <p:cNvSpPr>
            <a:spLocks noGrp="1"/>
          </p:cNvSpPr>
          <p:nvPr>
            <p:ph type="title"/>
          </p:nvPr>
        </p:nvSpPr>
        <p:spPr>
          <a:xfrm>
            <a:off x="395536" y="44624"/>
            <a:ext cx="8075240" cy="1143000"/>
          </a:xfrm>
        </p:spPr>
        <p:txBody>
          <a:bodyPr/>
          <a:lstStyle/>
          <a:p>
            <a:r>
              <a:rPr lang="en-US" altLang="en-US" sz="4000" b="1" dirty="0"/>
              <a:t>Descriptive stats: </a:t>
            </a:r>
            <a:r>
              <a:rPr lang="en-GB" sz="4000" dirty="0"/>
              <a:t>Percentages</a:t>
            </a:r>
          </a:p>
        </p:txBody>
      </p:sp>
      <p:sp>
        <p:nvSpPr>
          <p:cNvPr id="3" name="Content Placeholder 2">
            <a:extLst>
              <a:ext uri="{FF2B5EF4-FFF2-40B4-BE49-F238E27FC236}">
                <a16:creationId xmlns:a16="http://schemas.microsoft.com/office/drawing/2014/main" id="{3EAEE6E2-8653-F57B-FB41-9E223FFA85A2}"/>
              </a:ext>
            </a:extLst>
          </p:cNvPr>
          <p:cNvSpPr>
            <a:spLocks noGrp="1"/>
          </p:cNvSpPr>
          <p:nvPr>
            <p:ph idx="1"/>
          </p:nvPr>
        </p:nvSpPr>
        <p:spPr>
          <a:xfrm>
            <a:off x="107504" y="4725144"/>
            <a:ext cx="7620000" cy="2395736"/>
          </a:xfrm>
        </p:spPr>
        <p:txBody>
          <a:bodyPr/>
          <a:lstStyle/>
          <a:p>
            <a:r>
              <a:rPr lang="en-GB" dirty="0">
                <a:hlinkClick r:id="rId2"/>
              </a:rPr>
              <a:t>https://getthematic.com/insights/analyze-survey-data-survey-analysis/</a:t>
            </a:r>
            <a:r>
              <a:rPr lang="en-GB" dirty="0"/>
              <a:t> </a:t>
            </a:r>
          </a:p>
          <a:p>
            <a:endParaRPr lang="en-GB" sz="1100" dirty="0"/>
          </a:p>
          <a:p>
            <a:r>
              <a:rPr lang="en-GB" dirty="0">
                <a:hlinkClick r:id="rId3"/>
              </a:rPr>
              <a:t>https://thirdspacelearning.com/gcse-maths/number/percentages</a:t>
            </a:r>
            <a:endParaRPr lang="en-GB" dirty="0"/>
          </a:p>
          <a:p>
            <a:endParaRPr lang="en-GB" dirty="0"/>
          </a:p>
        </p:txBody>
      </p:sp>
      <p:graphicFrame>
        <p:nvGraphicFramePr>
          <p:cNvPr id="6" name="Diagram 5">
            <a:extLst>
              <a:ext uri="{FF2B5EF4-FFF2-40B4-BE49-F238E27FC236}">
                <a16:creationId xmlns:a16="http://schemas.microsoft.com/office/drawing/2014/main" id="{D38DF5C6-096F-F520-D90E-AA91C95D59ED}"/>
              </a:ext>
            </a:extLst>
          </p:cNvPr>
          <p:cNvGraphicFramePr/>
          <p:nvPr>
            <p:extLst>
              <p:ext uri="{D42A27DB-BD31-4B8C-83A1-F6EECF244321}">
                <p14:modId xmlns:p14="http://schemas.microsoft.com/office/powerpoint/2010/main" val="745175035"/>
              </p:ext>
            </p:extLst>
          </p:nvPr>
        </p:nvGraphicFramePr>
        <p:xfrm>
          <a:off x="-324544" y="1365541"/>
          <a:ext cx="8795320" cy="239573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9411742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ontent Placeholder 1">
            <a:extLst>
              <a:ext uri="{FF2B5EF4-FFF2-40B4-BE49-F238E27FC236}">
                <a16:creationId xmlns:a16="http://schemas.microsoft.com/office/drawing/2014/main" id="{D5F54688-AB7B-BD96-3074-B9DE521F5287}"/>
              </a:ext>
            </a:extLst>
          </p:cNvPr>
          <p:cNvGraphicFramePr>
            <a:graphicFrameLocks noGrp="1"/>
          </p:cNvGraphicFramePr>
          <p:nvPr>
            <p:ph idx="1"/>
            <p:extLst>
              <p:ext uri="{D42A27DB-BD31-4B8C-83A1-F6EECF244321}">
                <p14:modId xmlns:p14="http://schemas.microsoft.com/office/powerpoint/2010/main" val="580699263"/>
              </p:ext>
            </p:extLst>
          </p:nvPr>
        </p:nvGraphicFramePr>
        <p:xfrm>
          <a:off x="-684584" y="236712"/>
          <a:ext cx="5976664" cy="59766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6" name="Content Placeholder 1">
            <a:extLst>
              <a:ext uri="{FF2B5EF4-FFF2-40B4-BE49-F238E27FC236}">
                <a16:creationId xmlns:a16="http://schemas.microsoft.com/office/drawing/2014/main" id="{8D633585-E40F-4DF3-AE5E-CB18967F60E1}"/>
              </a:ext>
            </a:extLst>
          </p:cNvPr>
          <p:cNvGraphicFramePr>
            <a:graphicFrameLocks/>
          </p:cNvGraphicFramePr>
          <p:nvPr>
            <p:extLst>
              <p:ext uri="{D42A27DB-BD31-4B8C-83A1-F6EECF244321}">
                <p14:modId xmlns:p14="http://schemas.microsoft.com/office/powerpoint/2010/main" val="868149623"/>
              </p:ext>
            </p:extLst>
          </p:nvPr>
        </p:nvGraphicFramePr>
        <p:xfrm>
          <a:off x="4572000" y="188640"/>
          <a:ext cx="4320480" cy="633670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ontent Placeholder 1">
            <a:extLst>
              <a:ext uri="{FF2B5EF4-FFF2-40B4-BE49-F238E27FC236}">
                <a16:creationId xmlns:a16="http://schemas.microsoft.com/office/drawing/2014/main" id="{E8893E02-A711-23E6-73C0-97C6193FE1C2}"/>
              </a:ext>
            </a:extLst>
          </p:cNvPr>
          <p:cNvGraphicFramePr>
            <a:graphicFrameLocks noGrp="1"/>
          </p:cNvGraphicFramePr>
          <p:nvPr>
            <p:ph idx="1"/>
            <p:extLst>
              <p:ext uri="{D42A27DB-BD31-4B8C-83A1-F6EECF244321}">
                <p14:modId xmlns:p14="http://schemas.microsoft.com/office/powerpoint/2010/main" val="2635617110"/>
              </p:ext>
            </p:extLst>
          </p:nvPr>
        </p:nvGraphicFramePr>
        <p:xfrm>
          <a:off x="107504" y="1484784"/>
          <a:ext cx="8203810" cy="50166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EAABA45E-E6B9-20BC-DA19-C90A2E20C127}"/>
              </a:ext>
            </a:extLst>
          </p:cNvPr>
          <p:cNvSpPr txBox="1"/>
          <p:nvPr/>
        </p:nvSpPr>
        <p:spPr>
          <a:xfrm>
            <a:off x="899592" y="980728"/>
            <a:ext cx="6526560" cy="584775"/>
          </a:xfrm>
          <a:prstGeom prst="rect">
            <a:avLst/>
          </a:prstGeom>
          <a:noFill/>
        </p:spPr>
        <p:txBody>
          <a:bodyPr wrap="square">
            <a:spAutoFit/>
          </a:bodyPr>
          <a:lstStyle/>
          <a:p>
            <a:pPr lvl="0"/>
            <a:r>
              <a:rPr lang="en-US" sz="3200" b="1" dirty="0"/>
              <a:t>Is there an association between</a:t>
            </a:r>
            <a:r>
              <a:rPr lang="en-US" sz="3200" dirty="0"/>
              <a:t>:</a:t>
            </a:r>
            <a:endParaRPr lang="en-GB" sz="3200" dirty="0"/>
          </a:p>
        </p:txBody>
      </p:sp>
    </p:spTree>
  </p:cSld>
  <p:clrMapOvr>
    <a:masterClrMapping/>
  </p:clrMapOvr>
  <p:transition spd="slow" advTm="106245"/>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27F55BDB-272C-4A64-BF54-D880E1794421}"/>
              </a:ext>
            </a:extLst>
          </p:cNvPr>
          <p:cNvPicPr>
            <a:picLocks noGrp="1" noChangeAspect="1"/>
          </p:cNvPicPr>
          <p:nvPr>
            <p:ph idx="1"/>
          </p:nvPr>
        </p:nvPicPr>
        <p:blipFill>
          <a:blip r:embed="rId2"/>
          <a:stretch>
            <a:fillRect/>
          </a:stretch>
        </p:blipFill>
        <p:spPr>
          <a:xfrm>
            <a:off x="0" y="3725279"/>
            <a:ext cx="9144000" cy="3220521"/>
          </a:xfrm>
          <a:prstGeom prst="rect">
            <a:avLst/>
          </a:prstGeom>
        </p:spPr>
      </p:pic>
      <p:sp>
        <p:nvSpPr>
          <p:cNvPr id="6" name="TextBox 5">
            <a:extLst>
              <a:ext uri="{FF2B5EF4-FFF2-40B4-BE49-F238E27FC236}">
                <a16:creationId xmlns:a16="http://schemas.microsoft.com/office/drawing/2014/main" id="{F969E4D2-CA4F-48B1-8A1A-F6F5AF3B5F60}"/>
              </a:ext>
            </a:extLst>
          </p:cNvPr>
          <p:cNvSpPr txBox="1"/>
          <p:nvPr/>
        </p:nvSpPr>
        <p:spPr>
          <a:xfrm>
            <a:off x="190500" y="836712"/>
            <a:ext cx="8763000" cy="2800767"/>
          </a:xfrm>
          <a:prstGeom prst="rect">
            <a:avLst/>
          </a:prstGeom>
          <a:solidFill>
            <a:schemeClr val="accent4">
              <a:lumMod val="60000"/>
              <a:lumOff val="40000"/>
            </a:schemeClr>
          </a:solidFill>
        </p:spPr>
        <p:txBody>
          <a:bodyPr wrap="square">
            <a:spAutoFit/>
          </a:bodyPr>
          <a:lstStyle/>
          <a:p>
            <a:r>
              <a:rPr lang="en-GB" sz="2400" b="1" dirty="0"/>
              <a:t>Scatterplots </a:t>
            </a:r>
          </a:p>
          <a:p>
            <a:endParaRPr lang="en-GB" sz="1200" b="1" dirty="0"/>
          </a:p>
          <a:p>
            <a:r>
              <a:rPr lang="en-GB" sz="2000" dirty="0"/>
              <a:t>Each point in the scatterplot represents one person’s score on both variables.</a:t>
            </a:r>
          </a:p>
          <a:p>
            <a:r>
              <a:rPr lang="en-GB" sz="2000" dirty="0"/>
              <a:t>Positive relationship – higher scores on one variable tend to be associated with higher scores on the other – they move in</a:t>
            </a:r>
          </a:p>
          <a:p>
            <a:r>
              <a:rPr lang="en-GB" sz="2000" dirty="0"/>
              <a:t>the same direction, either up or down. </a:t>
            </a:r>
          </a:p>
          <a:p>
            <a:r>
              <a:rPr lang="en-GB" sz="2000" dirty="0"/>
              <a:t>Negative relationship - higher scores on one variable tend to be associated with lower scores on the other - they move in opposite directions. </a:t>
            </a:r>
          </a:p>
        </p:txBody>
      </p:sp>
      <p:sp>
        <p:nvSpPr>
          <p:cNvPr id="12" name="TextBox 11">
            <a:extLst>
              <a:ext uri="{FF2B5EF4-FFF2-40B4-BE49-F238E27FC236}">
                <a16:creationId xmlns:a16="http://schemas.microsoft.com/office/drawing/2014/main" id="{07C4F643-19E0-5FAC-AF0B-9555F00485F9}"/>
              </a:ext>
            </a:extLst>
          </p:cNvPr>
          <p:cNvSpPr txBox="1"/>
          <p:nvPr/>
        </p:nvSpPr>
        <p:spPr>
          <a:xfrm>
            <a:off x="190500" y="116632"/>
            <a:ext cx="4005715" cy="646331"/>
          </a:xfrm>
          <a:prstGeom prst="rect">
            <a:avLst/>
          </a:prstGeom>
          <a:solidFill>
            <a:schemeClr val="accent2">
              <a:lumMod val="50000"/>
            </a:schemeClr>
          </a:solidFill>
        </p:spPr>
        <p:txBody>
          <a:bodyPr wrap="square">
            <a:spAutoFit/>
          </a:bodyPr>
          <a:lstStyle/>
          <a:p>
            <a:pPr lvl="0"/>
            <a:r>
              <a:rPr lang="en-US" dirty="0">
                <a:solidFill>
                  <a:schemeClr val="bg1"/>
                </a:solidFill>
              </a:rPr>
              <a:t>Is there a consistent relationship, and how can it be described?</a:t>
            </a:r>
            <a:endParaRPr lang="en-GB" dirty="0">
              <a:solidFill>
                <a:schemeClr val="bg1"/>
              </a:solidFill>
            </a:endParaRPr>
          </a:p>
        </p:txBody>
      </p:sp>
      <p:sp>
        <p:nvSpPr>
          <p:cNvPr id="14" name="TextBox 13">
            <a:extLst>
              <a:ext uri="{FF2B5EF4-FFF2-40B4-BE49-F238E27FC236}">
                <a16:creationId xmlns:a16="http://schemas.microsoft.com/office/drawing/2014/main" id="{A6578BD6-6DE5-F465-E4E7-D674253C21E7}"/>
              </a:ext>
            </a:extLst>
          </p:cNvPr>
          <p:cNvSpPr txBox="1"/>
          <p:nvPr/>
        </p:nvSpPr>
        <p:spPr>
          <a:xfrm>
            <a:off x="4381500" y="0"/>
            <a:ext cx="4572000" cy="923330"/>
          </a:xfrm>
          <a:prstGeom prst="rect">
            <a:avLst/>
          </a:prstGeom>
          <a:solidFill>
            <a:schemeClr val="accent2">
              <a:lumMod val="75000"/>
            </a:schemeClr>
          </a:solidFill>
        </p:spPr>
        <p:txBody>
          <a:bodyPr wrap="square">
            <a:spAutoFit/>
          </a:bodyPr>
          <a:lstStyle/>
          <a:p>
            <a:pPr lvl="0"/>
            <a:r>
              <a:rPr lang="en-US" dirty="0"/>
              <a:t>First, obtain descriptive information</a:t>
            </a:r>
            <a:endParaRPr lang="en-GB" dirty="0"/>
          </a:p>
          <a:p>
            <a:pPr lvl="0"/>
            <a:r>
              <a:rPr lang="en-US" dirty="0"/>
              <a:t>in the case of correlational designs, we obtain a </a:t>
            </a:r>
            <a:r>
              <a:rPr lang="en-US" u="sng" dirty="0"/>
              <a:t>scatterplot</a:t>
            </a:r>
            <a:endParaRPr lang="en-GB" dirty="0"/>
          </a:p>
        </p:txBody>
      </p:sp>
    </p:spTree>
    <p:extLst>
      <p:ext uri="{BB962C8B-B14F-4D97-AF65-F5344CB8AC3E}">
        <p14:creationId xmlns:p14="http://schemas.microsoft.com/office/powerpoint/2010/main" val="344863305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p:cNvSpPr>
            <a:spLocks noGrp="1" noChangeArrowheads="1"/>
          </p:cNvSpPr>
          <p:nvPr>
            <p:ph type="title"/>
          </p:nvPr>
        </p:nvSpPr>
        <p:spPr>
          <a:xfrm>
            <a:off x="609600" y="119993"/>
            <a:ext cx="6589199" cy="716719"/>
          </a:xfrm>
        </p:spPr>
        <p:txBody>
          <a:bodyPr>
            <a:normAutofit/>
          </a:bodyPr>
          <a:lstStyle/>
          <a:p>
            <a:r>
              <a:rPr lang="en-US" altLang="en-US" sz="3200" dirty="0">
                <a:cs typeface="Times New Roman" panose="02020603050405020304" pitchFamily="18" charset="0"/>
              </a:rPr>
              <a:t>Direction of the relationship</a:t>
            </a:r>
          </a:p>
        </p:txBody>
      </p:sp>
      <p:sp>
        <p:nvSpPr>
          <p:cNvPr id="2" name="Rectangle 1"/>
          <p:cNvSpPr/>
          <p:nvPr/>
        </p:nvSpPr>
        <p:spPr>
          <a:xfrm>
            <a:off x="1600200" y="1021232"/>
            <a:ext cx="7086600" cy="400110"/>
          </a:xfrm>
          <a:prstGeom prst="rect">
            <a:avLst/>
          </a:prstGeom>
        </p:spPr>
        <p:txBody>
          <a:bodyPr wrap="square">
            <a:spAutoFit/>
          </a:bodyPr>
          <a:lstStyle/>
          <a:p>
            <a:pPr marL="57150" indent="-57150">
              <a:buFont typeface="Wingdings" panose="05000000000000000000" pitchFamily="2" charset="2"/>
              <a:buNone/>
            </a:pPr>
            <a:r>
              <a:rPr lang="en-US" altLang="en-US" sz="2000" dirty="0">
                <a:cs typeface="Times New Roman" panose="02020603050405020304" pitchFamily="18" charset="0"/>
              </a:rPr>
              <a:t>Variables can be positively or negatively correlated. </a:t>
            </a:r>
          </a:p>
        </p:txBody>
      </p:sp>
      <p:sp>
        <p:nvSpPr>
          <p:cNvPr id="3" name="Rectangle 2"/>
          <p:cNvSpPr/>
          <p:nvPr/>
        </p:nvSpPr>
        <p:spPr>
          <a:xfrm>
            <a:off x="336251" y="1701421"/>
            <a:ext cx="4159550" cy="923330"/>
          </a:xfrm>
          <a:prstGeom prst="rect">
            <a:avLst/>
          </a:prstGeom>
          <a:solidFill>
            <a:schemeClr val="bg1">
              <a:lumMod val="75000"/>
            </a:schemeClr>
          </a:solidFill>
        </p:spPr>
        <p:txBody>
          <a:bodyPr wrap="square">
            <a:spAutoFit/>
          </a:bodyPr>
          <a:lstStyle/>
          <a:p>
            <a:pPr marL="57150" indent="-57150"/>
            <a:r>
              <a:rPr lang="en-US" altLang="en-US" u="sng" dirty="0">
                <a:cs typeface="Times New Roman" panose="02020603050405020304" pitchFamily="18" charset="0"/>
              </a:rPr>
              <a:t>Positive correlation</a:t>
            </a:r>
            <a:r>
              <a:rPr lang="en-US" altLang="en-US" dirty="0">
                <a:cs typeface="Times New Roman" panose="02020603050405020304" pitchFamily="18" charset="0"/>
              </a:rPr>
              <a:t>: A value of one variable increase, value of other variable increase. </a:t>
            </a:r>
          </a:p>
        </p:txBody>
      </p:sp>
      <p:sp>
        <p:nvSpPr>
          <p:cNvPr id="4" name="Rectangle 3"/>
          <p:cNvSpPr/>
          <p:nvPr/>
        </p:nvSpPr>
        <p:spPr>
          <a:xfrm>
            <a:off x="4919558" y="1719450"/>
            <a:ext cx="4151654" cy="923330"/>
          </a:xfrm>
          <a:prstGeom prst="rect">
            <a:avLst/>
          </a:prstGeom>
          <a:solidFill>
            <a:schemeClr val="bg1">
              <a:lumMod val="75000"/>
            </a:schemeClr>
          </a:solidFill>
        </p:spPr>
        <p:txBody>
          <a:bodyPr wrap="square">
            <a:spAutoFit/>
          </a:bodyPr>
          <a:lstStyle/>
          <a:p>
            <a:pPr marL="57150" indent="-57150"/>
            <a:r>
              <a:rPr lang="en-US" altLang="en-US" u="sng" dirty="0">
                <a:cs typeface="Times New Roman" panose="02020603050405020304" pitchFamily="18" charset="0"/>
              </a:rPr>
              <a:t>Negative correlation</a:t>
            </a:r>
            <a:r>
              <a:rPr lang="en-US" altLang="en-US" dirty="0">
                <a:cs typeface="Times New Roman" panose="02020603050405020304" pitchFamily="18" charset="0"/>
              </a:rPr>
              <a:t>: A value of one variable increase, value of other variable decrease. </a:t>
            </a:r>
          </a:p>
        </p:txBody>
      </p:sp>
      <p:pic>
        <p:nvPicPr>
          <p:cNvPr id="7"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6251" y="2743200"/>
            <a:ext cx="4204299" cy="390926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19558" y="2743200"/>
            <a:ext cx="4148242" cy="390926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8925635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2">
            <a:extLst>
              <a:ext uri="{FF2B5EF4-FFF2-40B4-BE49-F238E27FC236}">
                <a16:creationId xmlns:a16="http://schemas.microsoft.com/office/drawing/2014/main" id="{56D22386-156A-4487-986E-A05884622A65}"/>
              </a:ext>
            </a:extLst>
          </p:cNvPr>
          <p:cNvSpPr>
            <a:spLocks noGrp="1" noChangeArrowheads="1"/>
          </p:cNvSpPr>
          <p:nvPr>
            <p:ph type="title"/>
          </p:nvPr>
        </p:nvSpPr>
        <p:spPr>
          <a:xfrm>
            <a:off x="395536" y="65427"/>
            <a:ext cx="7391400" cy="737617"/>
          </a:xfrm>
        </p:spPr>
        <p:txBody>
          <a:bodyPr>
            <a:normAutofit fontScale="90000"/>
          </a:bodyPr>
          <a:lstStyle/>
          <a:p>
            <a:r>
              <a:rPr lang="en-US" altLang="en-US" dirty="0"/>
              <a:t>Pearson’s correlation coefficient</a:t>
            </a:r>
          </a:p>
        </p:txBody>
      </p:sp>
      <p:pic>
        <p:nvPicPr>
          <p:cNvPr id="4" name="Content Placeholder 3">
            <a:extLst>
              <a:ext uri="{FF2B5EF4-FFF2-40B4-BE49-F238E27FC236}">
                <a16:creationId xmlns:a16="http://schemas.microsoft.com/office/drawing/2014/main" id="{DDB5848E-7E43-4C2A-BE17-4395A5DECA40}"/>
              </a:ext>
            </a:extLst>
          </p:cNvPr>
          <p:cNvPicPr>
            <a:picLocks noGrp="1" noChangeAspect="1"/>
          </p:cNvPicPr>
          <p:nvPr>
            <p:ph idx="1"/>
          </p:nvPr>
        </p:nvPicPr>
        <p:blipFill>
          <a:blip r:embed="rId2"/>
          <a:stretch>
            <a:fillRect/>
          </a:stretch>
        </p:blipFill>
        <p:spPr>
          <a:xfrm>
            <a:off x="291978" y="4509120"/>
            <a:ext cx="8712968" cy="2232248"/>
          </a:xfrm>
          <a:prstGeom prst="rect">
            <a:avLst/>
          </a:prstGeom>
        </p:spPr>
      </p:pic>
      <p:sp>
        <p:nvSpPr>
          <p:cNvPr id="6" name="TextBox 5">
            <a:extLst>
              <a:ext uri="{FF2B5EF4-FFF2-40B4-BE49-F238E27FC236}">
                <a16:creationId xmlns:a16="http://schemas.microsoft.com/office/drawing/2014/main" id="{D38954D8-464B-421E-B00B-CEF28057FAC1}"/>
              </a:ext>
            </a:extLst>
          </p:cNvPr>
          <p:cNvSpPr txBox="1"/>
          <p:nvPr/>
        </p:nvSpPr>
        <p:spPr>
          <a:xfrm>
            <a:off x="4994900" y="1979999"/>
            <a:ext cx="3888432" cy="2246769"/>
          </a:xfrm>
          <a:prstGeom prst="rect">
            <a:avLst/>
          </a:prstGeom>
          <a:solidFill>
            <a:schemeClr val="accent3">
              <a:lumMod val="60000"/>
              <a:lumOff val="40000"/>
            </a:schemeClr>
          </a:solidFill>
        </p:spPr>
        <p:txBody>
          <a:bodyPr wrap="square">
            <a:spAutoFit/>
          </a:bodyPr>
          <a:lstStyle/>
          <a:p>
            <a:r>
              <a:rPr lang="en-GB" sz="1400" dirty="0"/>
              <a:t>The Pearson r range between -1 to +1.  </a:t>
            </a:r>
          </a:p>
          <a:p>
            <a:endParaRPr lang="en-GB" sz="1400" dirty="0"/>
          </a:p>
          <a:p>
            <a:r>
              <a:rPr lang="en-GB" sz="1400" dirty="0"/>
              <a:t>Sign indicate the direction.</a:t>
            </a:r>
          </a:p>
          <a:p>
            <a:endParaRPr lang="en-GB" sz="1400" dirty="0"/>
          </a:p>
          <a:p>
            <a:r>
              <a:rPr lang="en-GB" sz="1400" dirty="0"/>
              <a:t>The numerical value indicates the strength. </a:t>
            </a:r>
          </a:p>
          <a:p>
            <a:endParaRPr lang="en-GB" sz="1400" dirty="0"/>
          </a:p>
          <a:p>
            <a:r>
              <a:rPr lang="en-GB" sz="1400" dirty="0"/>
              <a:t>Perfect correlation : -1 or 1 </a:t>
            </a:r>
          </a:p>
          <a:p>
            <a:r>
              <a:rPr lang="en-GB" sz="1400" dirty="0"/>
              <a:t>No correlation: 0 </a:t>
            </a:r>
          </a:p>
          <a:p>
            <a:r>
              <a:rPr lang="en-GB" sz="1400" dirty="0"/>
              <a:t>A correlation of zero indicates the value are not linearly related.</a:t>
            </a:r>
          </a:p>
        </p:txBody>
      </p:sp>
      <p:graphicFrame>
        <p:nvGraphicFramePr>
          <p:cNvPr id="14" name="Diagram 13">
            <a:extLst>
              <a:ext uri="{FF2B5EF4-FFF2-40B4-BE49-F238E27FC236}">
                <a16:creationId xmlns:a16="http://schemas.microsoft.com/office/drawing/2014/main" id="{6D83A4CB-0661-3055-A43B-A9C650CCC1A4}"/>
              </a:ext>
            </a:extLst>
          </p:cNvPr>
          <p:cNvGraphicFramePr/>
          <p:nvPr>
            <p:extLst>
              <p:ext uri="{D42A27DB-BD31-4B8C-83A1-F6EECF244321}">
                <p14:modId xmlns:p14="http://schemas.microsoft.com/office/powerpoint/2010/main" val="1047788788"/>
              </p:ext>
            </p:extLst>
          </p:nvPr>
        </p:nvGraphicFramePr>
        <p:xfrm>
          <a:off x="0" y="767508"/>
          <a:ext cx="5012678" cy="3600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5" name="Diagram 14">
            <a:extLst>
              <a:ext uri="{FF2B5EF4-FFF2-40B4-BE49-F238E27FC236}">
                <a16:creationId xmlns:a16="http://schemas.microsoft.com/office/drawing/2014/main" id="{519D7BEC-3F74-6234-3538-F9F8EACA96DF}"/>
              </a:ext>
            </a:extLst>
          </p:cNvPr>
          <p:cNvGraphicFramePr/>
          <p:nvPr>
            <p:extLst>
              <p:ext uri="{D42A27DB-BD31-4B8C-83A1-F6EECF244321}">
                <p14:modId xmlns:p14="http://schemas.microsoft.com/office/powerpoint/2010/main" val="1786209677"/>
              </p:ext>
            </p:extLst>
          </p:nvPr>
        </p:nvGraphicFramePr>
        <p:xfrm>
          <a:off x="4693096" y="767508"/>
          <a:ext cx="4311850" cy="1057613"/>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39448227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779A74E7-2B0C-D81E-1B5D-C33975DFB43B}"/>
              </a:ext>
            </a:extLst>
          </p:cNvPr>
          <p:cNvSpPr>
            <a:spLocks noGrp="1" noChangeArrowheads="1"/>
          </p:cNvSpPr>
          <p:nvPr>
            <p:ph type="title"/>
          </p:nvPr>
        </p:nvSpPr>
        <p:spPr>
          <a:xfrm>
            <a:off x="318269" y="426187"/>
            <a:ext cx="4253731" cy="1125438"/>
          </a:xfrm>
        </p:spPr>
        <p:txBody>
          <a:bodyPr>
            <a:normAutofit fontScale="90000"/>
          </a:bodyPr>
          <a:lstStyle/>
          <a:p>
            <a:pPr eaLnBrk="1" fontAlgn="auto" hangingPunct="1">
              <a:spcAft>
                <a:spcPts val="0"/>
              </a:spcAft>
              <a:defRPr/>
            </a:pPr>
            <a:r>
              <a:rPr lang="en-US" altLang="en-US" dirty="0">
                <a:solidFill>
                  <a:schemeClr val="tx2">
                    <a:satMod val="130000"/>
                  </a:schemeClr>
                </a:solidFill>
              </a:rPr>
              <a:t>Testing the significance</a:t>
            </a:r>
          </a:p>
        </p:txBody>
      </p:sp>
      <p:graphicFrame>
        <p:nvGraphicFramePr>
          <p:cNvPr id="2" name="Content Placeholder 1">
            <a:extLst>
              <a:ext uri="{FF2B5EF4-FFF2-40B4-BE49-F238E27FC236}">
                <a16:creationId xmlns:a16="http://schemas.microsoft.com/office/drawing/2014/main" id="{702525B5-1610-9931-7B09-7BC74CD4648E}"/>
              </a:ext>
            </a:extLst>
          </p:cNvPr>
          <p:cNvGraphicFramePr>
            <a:graphicFrameLocks noGrp="1"/>
          </p:cNvGraphicFramePr>
          <p:nvPr>
            <p:ph idx="1"/>
            <p:extLst>
              <p:ext uri="{D42A27DB-BD31-4B8C-83A1-F6EECF244321}">
                <p14:modId xmlns:p14="http://schemas.microsoft.com/office/powerpoint/2010/main" val="658646268"/>
              </p:ext>
            </p:extLst>
          </p:nvPr>
        </p:nvGraphicFramePr>
        <p:xfrm>
          <a:off x="170178" y="2120479"/>
          <a:ext cx="5112567" cy="39522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itle 1">
            <a:extLst>
              <a:ext uri="{FF2B5EF4-FFF2-40B4-BE49-F238E27FC236}">
                <a16:creationId xmlns:a16="http://schemas.microsoft.com/office/drawing/2014/main" id="{5FF0C15C-B725-9A25-CE78-F2BD987836AC}"/>
              </a:ext>
            </a:extLst>
          </p:cNvPr>
          <p:cNvSpPr txBox="1">
            <a:spLocks/>
          </p:cNvSpPr>
          <p:nvPr/>
        </p:nvSpPr>
        <p:spPr>
          <a:xfrm>
            <a:off x="5076056" y="572786"/>
            <a:ext cx="4658221" cy="1125438"/>
          </a:xfrm>
          <a:prstGeom prst="rect">
            <a:avLst/>
          </a:prstGeom>
        </p:spPr>
        <p:txBody>
          <a:bodyPr vert="horz" lIns="91440" tIns="45720" rIns="91440" bIns="45720" rtlCol="0" anchor="b">
            <a:normAutofit lnSpcReduction="10000"/>
          </a:bodyPr>
          <a:lstStyle>
            <a:lvl1pPr algn="l" rtl="0" eaLnBrk="0" fontAlgn="base" hangingPunct="0">
              <a:lnSpc>
                <a:spcPct val="85000"/>
              </a:lnSpc>
              <a:spcBef>
                <a:spcPct val="0"/>
              </a:spcBef>
              <a:spcAft>
                <a:spcPct val="0"/>
              </a:spcAft>
              <a:defRPr sz="4800" kern="1200" spc="-50">
                <a:solidFill>
                  <a:srgbClr val="404040"/>
                </a:solidFill>
                <a:latin typeface="+mj-lt"/>
                <a:ea typeface="+mj-ea"/>
                <a:cs typeface="+mj-cs"/>
              </a:defRPr>
            </a:lvl1pPr>
            <a:lvl2pPr algn="l" rtl="0" eaLnBrk="0" fontAlgn="base" hangingPunct="0">
              <a:lnSpc>
                <a:spcPct val="85000"/>
              </a:lnSpc>
              <a:spcBef>
                <a:spcPct val="0"/>
              </a:spcBef>
              <a:spcAft>
                <a:spcPct val="0"/>
              </a:spcAft>
              <a:defRPr sz="4800">
                <a:solidFill>
                  <a:srgbClr val="404040"/>
                </a:solidFill>
                <a:latin typeface="Calibri Light" panose="020F0302020204030204" pitchFamily="34" charset="0"/>
              </a:defRPr>
            </a:lvl2pPr>
            <a:lvl3pPr algn="l" rtl="0" eaLnBrk="0" fontAlgn="base" hangingPunct="0">
              <a:lnSpc>
                <a:spcPct val="85000"/>
              </a:lnSpc>
              <a:spcBef>
                <a:spcPct val="0"/>
              </a:spcBef>
              <a:spcAft>
                <a:spcPct val="0"/>
              </a:spcAft>
              <a:defRPr sz="4800">
                <a:solidFill>
                  <a:srgbClr val="404040"/>
                </a:solidFill>
                <a:latin typeface="Calibri Light" panose="020F0302020204030204" pitchFamily="34" charset="0"/>
              </a:defRPr>
            </a:lvl3pPr>
            <a:lvl4pPr algn="l" rtl="0" eaLnBrk="0" fontAlgn="base" hangingPunct="0">
              <a:lnSpc>
                <a:spcPct val="85000"/>
              </a:lnSpc>
              <a:spcBef>
                <a:spcPct val="0"/>
              </a:spcBef>
              <a:spcAft>
                <a:spcPct val="0"/>
              </a:spcAft>
              <a:defRPr sz="4800">
                <a:solidFill>
                  <a:srgbClr val="404040"/>
                </a:solidFill>
                <a:latin typeface="Calibri Light" panose="020F0302020204030204" pitchFamily="34" charset="0"/>
              </a:defRPr>
            </a:lvl4pPr>
            <a:lvl5pPr algn="l" rtl="0" eaLnBrk="0" fontAlgn="base" hangingPunct="0">
              <a:lnSpc>
                <a:spcPct val="85000"/>
              </a:lnSpc>
              <a:spcBef>
                <a:spcPct val="0"/>
              </a:spcBef>
              <a:spcAft>
                <a:spcPct val="0"/>
              </a:spcAft>
              <a:defRPr sz="4800">
                <a:solidFill>
                  <a:srgbClr val="404040"/>
                </a:solidFill>
                <a:latin typeface="Calibri Light" panose="020F0302020204030204" pitchFamily="34" charset="0"/>
              </a:defRPr>
            </a:lvl5pPr>
            <a:lvl6pPr marL="457200" algn="l" rtl="0" fontAlgn="base">
              <a:lnSpc>
                <a:spcPct val="85000"/>
              </a:lnSpc>
              <a:spcBef>
                <a:spcPct val="0"/>
              </a:spcBef>
              <a:spcAft>
                <a:spcPct val="0"/>
              </a:spcAft>
              <a:defRPr sz="4800">
                <a:solidFill>
                  <a:srgbClr val="404040"/>
                </a:solidFill>
                <a:latin typeface="Calibri Light" panose="020F0302020204030204" pitchFamily="34" charset="0"/>
              </a:defRPr>
            </a:lvl6pPr>
            <a:lvl7pPr marL="914400" algn="l" rtl="0" fontAlgn="base">
              <a:lnSpc>
                <a:spcPct val="85000"/>
              </a:lnSpc>
              <a:spcBef>
                <a:spcPct val="0"/>
              </a:spcBef>
              <a:spcAft>
                <a:spcPct val="0"/>
              </a:spcAft>
              <a:defRPr sz="4800">
                <a:solidFill>
                  <a:srgbClr val="404040"/>
                </a:solidFill>
                <a:latin typeface="Calibri Light" panose="020F0302020204030204" pitchFamily="34" charset="0"/>
              </a:defRPr>
            </a:lvl7pPr>
            <a:lvl8pPr marL="1371600" algn="l" rtl="0" fontAlgn="base">
              <a:lnSpc>
                <a:spcPct val="85000"/>
              </a:lnSpc>
              <a:spcBef>
                <a:spcPct val="0"/>
              </a:spcBef>
              <a:spcAft>
                <a:spcPct val="0"/>
              </a:spcAft>
              <a:defRPr sz="4800">
                <a:solidFill>
                  <a:srgbClr val="404040"/>
                </a:solidFill>
                <a:latin typeface="Calibri Light" panose="020F0302020204030204" pitchFamily="34" charset="0"/>
              </a:defRPr>
            </a:lvl8pPr>
            <a:lvl9pPr marL="1828800" algn="l" rtl="0" fontAlgn="base">
              <a:lnSpc>
                <a:spcPct val="85000"/>
              </a:lnSpc>
              <a:spcBef>
                <a:spcPct val="0"/>
              </a:spcBef>
              <a:spcAft>
                <a:spcPct val="0"/>
              </a:spcAft>
              <a:defRPr sz="4800">
                <a:solidFill>
                  <a:srgbClr val="404040"/>
                </a:solidFill>
                <a:latin typeface="Calibri Light" panose="020F0302020204030204" pitchFamily="34" charset="0"/>
              </a:defRPr>
            </a:lvl9pPr>
          </a:lstStyle>
          <a:p>
            <a:pPr eaLnBrk="1" fontAlgn="auto" hangingPunct="1">
              <a:spcAft>
                <a:spcPts val="0"/>
              </a:spcAft>
              <a:defRPr/>
            </a:pPr>
            <a:r>
              <a:rPr lang="en-GB" sz="4000" dirty="0">
                <a:solidFill>
                  <a:schemeClr val="tx1">
                    <a:lumMod val="75000"/>
                    <a:lumOff val="25000"/>
                  </a:schemeClr>
                </a:solidFill>
              </a:rPr>
              <a:t>Strength of the relationship </a:t>
            </a:r>
          </a:p>
        </p:txBody>
      </p:sp>
      <p:sp>
        <p:nvSpPr>
          <p:cNvPr id="4" name="Content Placeholder 2">
            <a:extLst>
              <a:ext uri="{FF2B5EF4-FFF2-40B4-BE49-F238E27FC236}">
                <a16:creationId xmlns:a16="http://schemas.microsoft.com/office/drawing/2014/main" id="{AFA05E15-5EC7-ECAC-30E3-AECBBCEFE89E}"/>
              </a:ext>
            </a:extLst>
          </p:cNvPr>
          <p:cNvSpPr txBox="1">
            <a:spLocks/>
          </p:cNvSpPr>
          <p:nvPr/>
        </p:nvSpPr>
        <p:spPr bwMode="auto">
          <a:xfrm>
            <a:off x="5364088" y="1982651"/>
            <a:ext cx="3276600" cy="4227917"/>
          </a:xfrm>
          <a:prstGeom prst="rect">
            <a:avLst/>
          </a:prstGeom>
          <a:solidFill>
            <a:schemeClr val="accent2">
              <a:lumMod val="75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0" tIns="45720" rIns="0" bIns="45720" numCol="1" rtlCol="0" anchor="t" anchorCtr="0" compatLnSpc="1">
            <a:prstTxWarp prst="textNoShape">
              <a:avLst/>
            </a:prstTxWarp>
            <a:normAutofit/>
          </a:bodyPr>
          <a:lstStyle>
            <a:lvl1pPr marL="90488" indent="-90488" algn="l" rtl="0" eaLnBrk="0" fontAlgn="base" hangingPunct="0">
              <a:lnSpc>
                <a:spcPct val="90000"/>
              </a:lnSpc>
              <a:spcBef>
                <a:spcPts val="1200"/>
              </a:spcBef>
              <a:spcAft>
                <a:spcPts val="200"/>
              </a:spcAft>
              <a:buClr>
                <a:schemeClr val="accent1"/>
              </a:buClr>
              <a:buSzPct val="100000"/>
              <a:buFont typeface="Calibri" panose="020F0502020204030204" pitchFamily="34" charset="0"/>
              <a:buChar char=" "/>
              <a:defRPr sz="2000" kern="1200">
                <a:solidFill>
                  <a:srgbClr val="404040"/>
                </a:solidFill>
                <a:latin typeface="+mn-lt"/>
                <a:ea typeface="+mn-ea"/>
                <a:cs typeface="+mn-cs"/>
              </a:defRPr>
            </a:lvl1pPr>
            <a:lvl2pPr marL="382588" indent="-182563" algn="l" rtl="0" eaLnBrk="0" fontAlgn="base" hangingPunct="0">
              <a:lnSpc>
                <a:spcPct val="90000"/>
              </a:lnSpc>
              <a:spcBef>
                <a:spcPts val="200"/>
              </a:spcBef>
              <a:spcAft>
                <a:spcPts val="400"/>
              </a:spcAft>
              <a:buClr>
                <a:schemeClr val="accent1"/>
              </a:buClr>
              <a:buFont typeface="Calibri" panose="020F0502020204030204" pitchFamily="34" charset="0"/>
              <a:buChar char="◦"/>
              <a:defRPr kern="1200">
                <a:solidFill>
                  <a:srgbClr val="404040"/>
                </a:solidFill>
                <a:latin typeface="+mn-lt"/>
                <a:ea typeface="+mn-ea"/>
                <a:cs typeface="+mn-cs"/>
              </a:defRPr>
            </a:lvl2pPr>
            <a:lvl3pPr marL="566738" indent="-182563" algn="l" rtl="0" eaLnBrk="0" fontAlgn="base" hangingPunct="0">
              <a:lnSpc>
                <a:spcPct val="90000"/>
              </a:lnSpc>
              <a:spcBef>
                <a:spcPts val="200"/>
              </a:spcBef>
              <a:spcAft>
                <a:spcPts val="400"/>
              </a:spcAft>
              <a:buClr>
                <a:schemeClr val="accent1"/>
              </a:buClr>
              <a:buFont typeface="Calibri" panose="020F0502020204030204" pitchFamily="34" charset="0"/>
              <a:buChar char="◦"/>
              <a:defRPr sz="1400" kern="1200">
                <a:solidFill>
                  <a:srgbClr val="404040"/>
                </a:solidFill>
                <a:latin typeface="+mn-lt"/>
                <a:ea typeface="+mn-ea"/>
                <a:cs typeface="+mn-cs"/>
              </a:defRPr>
            </a:lvl3pPr>
            <a:lvl4pPr marL="749300" indent="-182563" algn="l" rtl="0" eaLnBrk="0" fontAlgn="base" hangingPunct="0">
              <a:lnSpc>
                <a:spcPct val="90000"/>
              </a:lnSpc>
              <a:spcBef>
                <a:spcPts val="200"/>
              </a:spcBef>
              <a:spcAft>
                <a:spcPts val="400"/>
              </a:spcAft>
              <a:buClr>
                <a:schemeClr val="accent1"/>
              </a:buClr>
              <a:buFont typeface="Calibri" panose="020F0502020204030204" pitchFamily="34" charset="0"/>
              <a:buChar char="◦"/>
              <a:defRPr sz="1400" kern="1200">
                <a:solidFill>
                  <a:srgbClr val="404040"/>
                </a:solidFill>
                <a:latin typeface="+mn-lt"/>
                <a:ea typeface="+mn-ea"/>
                <a:cs typeface="+mn-cs"/>
              </a:defRPr>
            </a:lvl4pPr>
            <a:lvl5pPr marL="931863" indent="-182563" algn="l" rtl="0" eaLnBrk="0" fontAlgn="base" hangingPunct="0">
              <a:lnSpc>
                <a:spcPct val="90000"/>
              </a:lnSpc>
              <a:spcBef>
                <a:spcPts val="200"/>
              </a:spcBef>
              <a:spcAft>
                <a:spcPts val="400"/>
              </a:spcAft>
              <a:buClr>
                <a:schemeClr val="accent1"/>
              </a:buClr>
              <a:buFont typeface="Calibri" panose="020F0502020204030204" pitchFamily="34" charset="0"/>
              <a:buChar char="◦"/>
              <a:defRPr sz="1400" kern="1200">
                <a:solidFill>
                  <a:srgbClr val="404040"/>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indent="-91440" eaLnBrk="1" fontAlgn="auto" hangingPunct="1">
              <a:defRPr/>
            </a:pPr>
            <a:r>
              <a:rPr lang="en-GB" altLang="en-US">
                <a:solidFill>
                  <a:schemeClr val="bg1"/>
                </a:solidFill>
              </a:rPr>
              <a:t>Cohen (1988) – recommends the following values of r</a:t>
            </a:r>
          </a:p>
          <a:p>
            <a:pPr marL="91440" indent="-91440" eaLnBrk="1" fontAlgn="auto" hangingPunct="1">
              <a:defRPr/>
            </a:pPr>
            <a:endParaRPr lang="en-GB" altLang="en-US">
              <a:solidFill>
                <a:schemeClr val="bg1"/>
              </a:solidFill>
            </a:endParaRPr>
          </a:p>
          <a:p>
            <a:pPr marL="91440" indent="-91440" eaLnBrk="1" fontAlgn="auto" hangingPunct="1">
              <a:defRPr/>
            </a:pPr>
            <a:r>
              <a:rPr lang="en-GB" altLang="en-US" sz="2400">
                <a:solidFill>
                  <a:schemeClr val="bg1"/>
                </a:solidFill>
              </a:rPr>
              <a:t>Small/weak   	                  .10 to .29   (-.29 to -.10)</a:t>
            </a:r>
          </a:p>
          <a:p>
            <a:pPr marL="91440" indent="-91440" eaLnBrk="1" fontAlgn="auto" hangingPunct="1">
              <a:defRPr/>
            </a:pPr>
            <a:r>
              <a:rPr lang="en-GB" altLang="en-US" sz="2400">
                <a:solidFill>
                  <a:schemeClr val="bg1"/>
                </a:solidFill>
              </a:rPr>
              <a:t>Medium/moderate	     .30 to .49   (-.49 to -.30)</a:t>
            </a:r>
          </a:p>
          <a:p>
            <a:pPr marL="91440" indent="-91440" eaLnBrk="1" fontAlgn="auto" hangingPunct="1">
              <a:defRPr/>
            </a:pPr>
            <a:r>
              <a:rPr lang="en-GB" altLang="en-US" sz="2400">
                <a:solidFill>
                  <a:schemeClr val="bg1"/>
                </a:solidFill>
              </a:rPr>
              <a:t>Large/strong	                  .50 to 1.00 (- 1.00 to -.50)</a:t>
            </a:r>
          </a:p>
          <a:p>
            <a:pPr marL="91440" indent="-91440" eaLnBrk="1" fontAlgn="auto" hangingPunct="1">
              <a:defRPr/>
            </a:pPr>
            <a:endParaRPr lang="en-GB" altLang="en-US">
              <a:solidFill>
                <a:schemeClr val="bg1"/>
              </a:solidFill>
            </a:endParaRPr>
          </a:p>
          <a:p>
            <a:pPr marL="91440" indent="-91440" eaLnBrk="1" fontAlgn="auto" hangingPunct="1">
              <a:defRPr/>
            </a:pPr>
            <a:endParaRPr lang="en-GB" altLang="en-US" dirty="0">
              <a:solidFill>
                <a:schemeClr val="bg1"/>
              </a:solidFill>
            </a:endParaRPr>
          </a:p>
        </p:txBody>
      </p:sp>
    </p:spTree>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3" name="Rectangle 3"/>
          <p:cNvSpPr>
            <a:spLocks noChangeArrowheads="1"/>
          </p:cNvSpPr>
          <p:nvPr/>
        </p:nvSpPr>
        <p:spPr bwMode="auto">
          <a:xfrm>
            <a:off x="3186113" y="232410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GB"/>
          </a:p>
        </p:txBody>
      </p:sp>
      <p:pic>
        <p:nvPicPr>
          <p:cNvPr id="97282" name="Picture 2" descr="corr30.gif - 2.2 K"/>
          <p:cNvPicPr>
            <a:picLocks noChangeAspect="1" noChangeArrowheads="1"/>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503237" y="1398860"/>
            <a:ext cx="2771775" cy="2209800"/>
          </a:xfrm>
          <a:prstGeom prst="rect">
            <a:avLst/>
          </a:prstGeom>
          <a:noFill/>
          <a:extLst>
            <a:ext uri="{909E8E84-426E-40DD-AFC4-6F175D3DCCD1}">
              <a14:hiddenFill xmlns:a14="http://schemas.microsoft.com/office/drawing/2010/main">
                <a:solidFill>
                  <a:srgbClr val="FFFFFF"/>
                </a:solidFill>
              </a14:hiddenFill>
            </a:ext>
          </a:extLst>
        </p:spPr>
      </p:pic>
      <p:sp>
        <p:nvSpPr>
          <p:cNvPr id="97285" name="Rectangle 5"/>
          <p:cNvSpPr>
            <a:spLocks noChangeArrowheads="1"/>
          </p:cNvSpPr>
          <p:nvPr/>
        </p:nvSpPr>
        <p:spPr bwMode="auto">
          <a:xfrm>
            <a:off x="3186113" y="232410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GB"/>
          </a:p>
        </p:txBody>
      </p:sp>
      <p:pic>
        <p:nvPicPr>
          <p:cNvPr id="97284" name="Picture 4" descr="corr32.gif - 2.6 K"/>
          <p:cNvPicPr>
            <a:picLocks noChangeAspect="1" noChangeArrowheads="1"/>
          </p:cNvPicPr>
          <p:nvPr/>
        </p:nvPicPr>
        <p:blipFill>
          <a:blip r:embed="rId4" r:link="rId5">
            <a:extLst>
              <a:ext uri="{28A0092B-C50C-407E-A947-70E740481C1C}">
                <a14:useLocalDpi xmlns:a14="http://schemas.microsoft.com/office/drawing/2010/main" val="0"/>
              </a:ext>
            </a:extLst>
          </a:blip>
          <a:srcRect/>
          <a:stretch>
            <a:fillRect/>
          </a:stretch>
        </p:blipFill>
        <p:spPr bwMode="auto">
          <a:xfrm>
            <a:off x="499032" y="4251746"/>
            <a:ext cx="2771775" cy="2209800"/>
          </a:xfrm>
          <a:prstGeom prst="rect">
            <a:avLst/>
          </a:prstGeom>
          <a:noFill/>
          <a:extLst>
            <a:ext uri="{909E8E84-426E-40DD-AFC4-6F175D3DCCD1}">
              <a14:hiddenFill xmlns:a14="http://schemas.microsoft.com/office/drawing/2010/main">
                <a:solidFill>
                  <a:srgbClr val="FFFFFF"/>
                </a:solidFill>
              </a14:hiddenFill>
            </a:ext>
          </a:extLst>
        </p:spPr>
      </p:pic>
      <p:sp>
        <p:nvSpPr>
          <p:cNvPr id="97287" name="Rectangle 7"/>
          <p:cNvSpPr>
            <a:spLocks noChangeArrowheads="1"/>
          </p:cNvSpPr>
          <p:nvPr/>
        </p:nvSpPr>
        <p:spPr bwMode="auto">
          <a:xfrm>
            <a:off x="3186113" y="232410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GB"/>
          </a:p>
        </p:txBody>
      </p:sp>
      <p:pic>
        <p:nvPicPr>
          <p:cNvPr id="97286" name="Picture 6" descr="corr34.gif - 2.5 K"/>
          <p:cNvPicPr>
            <a:picLocks noChangeAspect="1" noChangeArrowheads="1"/>
          </p:cNvPicPr>
          <p:nvPr/>
        </p:nvPicPr>
        <p:blipFill>
          <a:blip r:embed="rId6" r:link="rId7">
            <a:extLst>
              <a:ext uri="{28A0092B-C50C-407E-A947-70E740481C1C}">
                <a14:useLocalDpi xmlns:a14="http://schemas.microsoft.com/office/drawing/2010/main" val="0"/>
              </a:ext>
            </a:extLst>
          </a:blip>
          <a:srcRect/>
          <a:stretch>
            <a:fillRect/>
          </a:stretch>
        </p:blipFill>
        <p:spPr bwMode="auto">
          <a:xfrm>
            <a:off x="5674235" y="1330289"/>
            <a:ext cx="2857784" cy="2278371"/>
          </a:xfrm>
          <a:prstGeom prst="rect">
            <a:avLst/>
          </a:prstGeom>
          <a:noFill/>
          <a:extLst>
            <a:ext uri="{909E8E84-426E-40DD-AFC4-6F175D3DCCD1}">
              <a14:hiddenFill xmlns:a14="http://schemas.microsoft.com/office/drawing/2010/main">
                <a:solidFill>
                  <a:srgbClr val="FFFFFF"/>
                </a:solidFill>
              </a14:hiddenFill>
            </a:ext>
          </a:extLst>
        </p:spPr>
      </p:pic>
      <p:sp>
        <p:nvSpPr>
          <p:cNvPr id="97289" name="Rectangle 9"/>
          <p:cNvSpPr>
            <a:spLocks noChangeArrowheads="1"/>
          </p:cNvSpPr>
          <p:nvPr/>
        </p:nvSpPr>
        <p:spPr bwMode="auto">
          <a:xfrm>
            <a:off x="3186113" y="232410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GB"/>
          </a:p>
        </p:txBody>
      </p:sp>
      <p:pic>
        <p:nvPicPr>
          <p:cNvPr id="97288" name="Picture 8" descr="corr31.gif - 2.5 K"/>
          <p:cNvPicPr>
            <a:picLocks noChangeAspect="1" noChangeArrowheads="1"/>
          </p:cNvPicPr>
          <p:nvPr/>
        </p:nvPicPr>
        <p:blipFill>
          <a:blip r:embed="rId8" r:link="rId9">
            <a:extLst>
              <a:ext uri="{28A0092B-C50C-407E-A947-70E740481C1C}">
                <a14:useLocalDpi xmlns:a14="http://schemas.microsoft.com/office/drawing/2010/main" val="0"/>
              </a:ext>
            </a:extLst>
          </a:blip>
          <a:srcRect/>
          <a:stretch>
            <a:fillRect/>
          </a:stretch>
        </p:blipFill>
        <p:spPr bwMode="auto">
          <a:xfrm>
            <a:off x="5712906" y="4157562"/>
            <a:ext cx="2771775" cy="2331765"/>
          </a:xfrm>
          <a:prstGeom prst="rect">
            <a:avLst/>
          </a:prstGeom>
          <a:noFill/>
          <a:extLst>
            <a:ext uri="{909E8E84-426E-40DD-AFC4-6F175D3DCCD1}">
              <a14:hiddenFill xmlns:a14="http://schemas.microsoft.com/office/drawing/2010/main">
                <a:solidFill>
                  <a:srgbClr val="FFFFFF"/>
                </a:solidFill>
              </a14:hiddenFill>
            </a:ext>
          </a:extLst>
        </p:spPr>
      </p:pic>
      <p:sp>
        <p:nvSpPr>
          <p:cNvPr id="97290" name="Text Box 10"/>
          <p:cNvSpPr txBox="1">
            <a:spLocks noChangeArrowheads="1"/>
          </p:cNvSpPr>
          <p:nvPr/>
        </p:nvSpPr>
        <p:spPr bwMode="auto">
          <a:xfrm>
            <a:off x="1355725" y="955675"/>
            <a:ext cx="1066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a:t>r =1.00</a:t>
            </a:r>
          </a:p>
        </p:txBody>
      </p:sp>
      <p:sp>
        <p:nvSpPr>
          <p:cNvPr id="97291" name="Text Box 11"/>
          <p:cNvSpPr txBox="1">
            <a:spLocks noChangeArrowheads="1"/>
          </p:cNvSpPr>
          <p:nvPr/>
        </p:nvSpPr>
        <p:spPr bwMode="auto">
          <a:xfrm>
            <a:off x="6353175" y="3704295"/>
            <a:ext cx="990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dirty="0"/>
              <a:t> r =.17</a:t>
            </a:r>
          </a:p>
        </p:txBody>
      </p:sp>
      <p:sp>
        <p:nvSpPr>
          <p:cNvPr id="97292" name="Text Box 12"/>
          <p:cNvSpPr txBox="1">
            <a:spLocks noChangeArrowheads="1"/>
          </p:cNvSpPr>
          <p:nvPr/>
        </p:nvSpPr>
        <p:spPr bwMode="auto">
          <a:xfrm>
            <a:off x="5638800" y="914400"/>
            <a:ext cx="9302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US" altLang="en-US" sz="2400"/>
          </a:p>
        </p:txBody>
      </p:sp>
      <p:sp>
        <p:nvSpPr>
          <p:cNvPr id="97293" name="Text Box 13"/>
          <p:cNvSpPr txBox="1">
            <a:spLocks noChangeArrowheads="1"/>
          </p:cNvSpPr>
          <p:nvPr/>
        </p:nvSpPr>
        <p:spPr bwMode="auto">
          <a:xfrm>
            <a:off x="6463155" y="908222"/>
            <a:ext cx="990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dirty="0"/>
              <a:t>r = .42</a:t>
            </a:r>
          </a:p>
        </p:txBody>
      </p:sp>
      <p:sp>
        <p:nvSpPr>
          <p:cNvPr id="97294" name="Text Box 14"/>
          <p:cNvSpPr txBox="1">
            <a:spLocks noChangeArrowheads="1"/>
          </p:cNvSpPr>
          <p:nvPr/>
        </p:nvSpPr>
        <p:spPr bwMode="auto">
          <a:xfrm>
            <a:off x="1279525" y="3775075"/>
            <a:ext cx="914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a:t>r =.85</a:t>
            </a:r>
          </a:p>
        </p:txBody>
      </p:sp>
      <p:sp>
        <p:nvSpPr>
          <p:cNvPr id="15" name="Rectangle 2"/>
          <p:cNvSpPr txBox="1">
            <a:spLocks noChangeArrowheads="1"/>
          </p:cNvSpPr>
          <p:nvPr/>
        </p:nvSpPr>
        <p:spPr>
          <a:xfrm>
            <a:off x="297376" y="55160"/>
            <a:ext cx="7808399" cy="1585690"/>
          </a:xfrm>
          <a:prstGeom prst="rect">
            <a:avLst/>
          </a:prstGeom>
        </p:spPr>
        <p:txBody>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altLang="en-US" sz="2800">
                <a:cs typeface="Times New Roman" panose="02020603050405020304" pitchFamily="18" charset="0"/>
              </a:rPr>
              <a:t>Strength of the relationship</a:t>
            </a:r>
            <a:endParaRPr lang="en-US" altLang="en-US" sz="2800" dirty="0">
              <a:cs typeface="Times New Roman" panose="02020603050405020304" pitchFamily="18" charset="0"/>
            </a:endParaRPr>
          </a:p>
        </p:txBody>
      </p:sp>
      <p:sp>
        <p:nvSpPr>
          <p:cNvPr id="2" name="Rectangle 1"/>
          <p:cNvSpPr/>
          <p:nvPr/>
        </p:nvSpPr>
        <p:spPr>
          <a:xfrm>
            <a:off x="2719185" y="6433508"/>
            <a:ext cx="3571812" cy="369332"/>
          </a:xfrm>
          <a:prstGeom prst="rect">
            <a:avLst/>
          </a:prstGeom>
        </p:spPr>
        <p:txBody>
          <a:bodyPr wrap="none">
            <a:spAutoFit/>
          </a:bodyPr>
          <a:lstStyle/>
          <a:p>
            <a:pPr>
              <a:buFont typeface="Wingdings" panose="05000000000000000000" pitchFamily="2" charset="2"/>
              <a:buNone/>
            </a:pPr>
            <a:r>
              <a:rPr lang="en-US" altLang="en-US" dirty="0">
                <a:cs typeface="Times New Roman" panose="02020603050405020304" pitchFamily="18" charset="0"/>
              </a:rPr>
              <a:t>The magnitude of correlation: </a:t>
            </a:r>
          </a:p>
        </p:txBody>
      </p:sp>
      <p:sp>
        <p:nvSpPr>
          <p:cNvPr id="3" name="Rectangle 2"/>
          <p:cNvSpPr/>
          <p:nvPr/>
        </p:nvSpPr>
        <p:spPr>
          <a:xfrm>
            <a:off x="3421083" y="1792111"/>
            <a:ext cx="2181864" cy="4154984"/>
          </a:xfrm>
          <a:prstGeom prst="rect">
            <a:avLst/>
          </a:prstGeom>
          <a:solidFill>
            <a:schemeClr val="accent2">
              <a:lumMod val="20000"/>
              <a:lumOff val="80000"/>
            </a:schemeClr>
          </a:solidFill>
        </p:spPr>
        <p:txBody>
          <a:bodyPr wrap="square">
            <a:spAutoFit/>
          </a:bodyPr>
          <a:lstStyle/>
          <a:p>
            <a:r>
              <a:rPr lang="en-US" altLang="en-US" sz="2400" dirty="0">
                <a:cs typeface="Times New Roman" panose="02020603050405020304" pitchFamily="18" charset="0"/>
              </a:rPr>
              <a:t>Indicated by its numerical value</a:t>
            </a:r>
          </a:p>
          <a:p>
            <a:endParaRPr lang="en-US" altLang="en-US" sz="2400" dirty="0">
              <a:cs typeface="Times New Roman" panose="02020603050405020304" pitchFamily="18" charset="0"/>
            </a:endParaRPr>
          </a:p>
          <a:p>
            <a:r>
              <a:rPr lang="en-US" altLang="en-US" sz="2400" dirty="0">
                <a:cs typeface="Times New Roman" panose="02020603050405020304" pitchFamily="18" charset="0"/>
              </a:rPr>
              <a:t>Expresses the strength of the linear relationship between the variables.  </a:t>
            </a:r>
          </a:p>
          <a:p>
            <a:pPr>
              <a:buFont typeface="Wingdings" panose="05000000000000000000" pitchFamily="2" charset="2"/>
              <a:buNone/>
            </a:pPr>
            <a:endParaRPr lang="en-US" altLang="en-US" sz="2400" dirty="0">
              <a:cs typeface="Times New Roman" panose="02020603050405020304" pitchFamily="18" charset="0"/>
            </a:endParaRPr>
          </a:p>
        </p:txBody>
      </p:sp>
    </p:spTree>
    <p:extLst>
      <p:ext uri="{BB962C8B-B14F-4D97-AF65-F5344CB8AC3E}">
        <p14:creationId xmlns:p14="http://schemas.microsoft.com/office/powerpoint/2010/main" val="40952669"/>
      </p:ext>
    </p:extLst>
  </p:cSld>
  <p:clrMapOvr>
    <a:masterClrMapping/>
  </p:clrMapOvr>
  <mc:AlternateContent xmlns:mc="http://schemas.openxmlformats.org/markup-compatibility/2006" xmlns:p14="http://schemas.microsoft.com/office/powerpoint/2010/main">
    <mc:Choice Requires="p14">
      <p:transition spd="slow" p14:dur="2000" advTm="130014"/>
    </mc:Choice>
    <mc:Fallback xmlns="">
      <p:transition spd="slow" advTm="130014"/>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7" name="Rectangle 3">
            <a:extLst>
              <a:ext uri="{FF2B5EF4-FFF2-40B4-BE49-F238E27FC236}">
                <a16:creationId xmlns:a16="http://schemas.microsoft.com/office/drawing/2014/main" id="{E4EEF6B6-989F-1EAF-DC56-7056102001C4}"/>
              </a:ext>
            </a:extLst>
          </p:cNvPr>
          <p:cNvSpPr>
            <a:spLocks noGrp="1"/>
          </p:cNvSpPr>
          <p:nvPr>
            <p:ph idx="1"/>
          </p:nvPr>
        </p:nvSpPr>
        <p:spPr/>
        <p:txBody>
          <a:bodyPr/>
          <a:lstStyle/>
          <a:p>
            <a:pPr eaLnBrk="1" hangingPunct="1">
              <a:lnSpc>
                <a:spcPct val="90000"/>
              </a:lnSpc>
            </a:pPr>
            <a:r>
              <a:rPr lang="en-GB" altLang="en-US" sz="2800" dirty="0"/>
              <a:t>Aim</a:t>
            </a:r>
          </a:p>
          <a:p>
            <a:pPr lvl="1" eaLnBrk="1" hangingPunct="1">
              <a:lnSpc>
                <a:spcPct val="90000"/>
              </a:lnSpc>
            </a:pPr>
            <a:r>
              <a:rPr lang="en-GB" altLang="en-US" sz="2400" dirty="0"/>
              <a:t>To investigate if there is a relationship between extraversion and altruism</a:t>
            </a:r>
          </a:p>
          <a:p>
            <a:pPr lvl="1" eaLnBrk="1" hangingPunct="1">
              <a:lnSpc>
                <a:spcPct val="90000"/>
              </a:lnSpc>
            </a:pPr>
            <a:endParaRPr lang="en-GB" altLang="en-US" sz="800" dirty="0"/>
          </a:p>
          <a:p>
            <a:pPr eaLnBrk="1" hangingPunct="1">
              <a:lnSpc>
                <a:spcPct val="90000"/>
              </a:lnSpc>
            </a:pPr>
            <a:r>
              <a:rPr lang="en-GB" altLang="en-US" sz="2800" dirty="0"/>
              <a:t>Altruism</a:t>
            </a:r>
          </a:p>
          <a:p>
            <a:pPr lvl="1" eaLnBrk="1" hangingPunct="1">
              <a:lnSpc>
                <a:spcPct val="90000"/>
              </a:lnSpc>
            </a:pPr>
            <a:r>
              <a:rPr lang="en-GB" altLang="en-US" sz="2400" dirty="0"/>
              <a:t>Helping behaviours that do not necessarily benefit the help-giver</a:t>
            </a:r>
          </a:p>
          <a:p>
            <a:pPr eaLnBrk="1" hangingPunct="1">
              <a:lnSpc>
                <a:spcPct val="90000"/>
              </a:lnSpc>
            </a:pPr>
            <a:r>
              <a:rPr lang="en-GB" altLang="en-US" sz="2800" dirty="0"/>
              <a:t>On basis of Eysenck’s theory, extraverts would be expected to show less altruism</a:t>
            </a:r>
          </a:p>
          <a:p>
            <a:pPr lvl="1" eaLnBrk="1" hangingPunct="1">
              <a:lnSpc>
                <a:spcPct val="90000"/>
              </a:lnSpc>
            </a:pPr>
            <a:r>
              <a:rPr lang="en-GB" altLang="en-US" sz="2400" dirty="0"/>
              <a:t>Tough-minded,  lack of responsibility, lack of reflection</a:t>
            </a:r>
          </a:p>
          <a:p>
            <a:pPr lvl="1" eaLnBrk="1" hangingPunct="1">
              <a:lnSpc>
                <a:spcPct val="90000"/>
              </a:lnSpc>
            </a:pPr>
            <a:r>
              <a:rPr lang="en-GB" altLang="en-US" sz="2400" dirty="0"/>
              <a:t>Therefore, higher extraversion scores should be linked to lower altruism scores.</a:t>
            </a:r>
          </a:p>
        </p:txBody>
      </p:sp>
      <p:sp>
        <p:nvSpPr>
          <p:cNvPr id="11266" name="Rectangle 2">
            <a:extLst>
              <a:ext uri="{FF2B5EF4-FFF2-40B4-BE49-F238E27FC236}">
                <a16:creationId xmlns:a16="http://schemas.microsoft.com/office/drawing/2014/main" id="{0F5199E2-D812-8D74-2036-AC19791A6481}"/>
              </a:ext>
            </a:extLst>
          </p:cNvPr>
          <p:cNvSpPr>
            <a:spLocks noGrp="1" noRot="1" noChangeArrowheads="1"/>
          </p:cNvSpPr>
          <p:nvPr>
            <p:ph type="title"/>
          </p:nvPr>
        </p:nvSpPr>
        <p:spPr/>
        <p:txBody>
          <a:bodyPr/>
          <a:lstStyle/>
          <a:p>
            <a:pPr eaLnBrk="1" fontAlgn="auto" hangingPunct="1">
              <a:spcAft>
                <a:spcPts val="0"/>
              </a:spcAft>
              <a:defRPr/>
            </a:pPr>
            <a:r>
              <a:rPr lang="en-GB" dirty="0"/>
              <a:t>Example</a:t>
            </a:r>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1267">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1267">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11267">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11267">
                                            <p:txEl>
                                              <p:pRg st="5" end="5"/>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11267">
                                            <p:txEl>
                                              <p:pRg st="6" end="6"/>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11267">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5" name="Rectangle 3">
            <a:extLst>
              <a:ext uri="{FF2B5EF4-FFF2-40B4-BE49-F238E27FC236}">
                <a16:creationId xmlns:a16="http://schemas.microsoft.com/office/drawing/2014/main" id="{9A0AE404-2A4F-38E6-0934-70E6D47660BE}"/>
              </a:ext>
            </a:extLst>
          </p:cNvPr>
          <p:cNvSpPr>
            <a:spLocks noGrp="1"/>
          </p:cNvSpPr>
          <p:nvPr>
            <p:ph idx="1"/>
          </p:nvPr>
        </p:nvSpPr>
        <p:spPr>
          <a:xfrm>
            <a:off x="0" y="899592"/>
            <a:ext cx="8229600" cy="3869605"/>
          </a:xfrm>
        </p:spPr>
        <p:txBody>
          <a:bodyPr/>
          <a:lstStyle/>
          <a:p>
            <a:pPr eaLnBrk="1" hangingPunct="1"/>
            <a:r>
              <a:rPr lang="en-GB" altLang="en-US" sz="2000"/>
              <a:t>Questionnaires have positively and negatively worded statements</a:t>
            </a:r>
          </a:p>
          <a:p>
            <a:pPr eaLnBrk="1" hangingPunct="1"/>
            <a:endParaRPr lang="en-GB" altLang="en-US" sz="1200"/>
          </a:p>
          <a:p>
            <a:pPr lvl="1" eaLnBrk="1" hangingPunct="1"/>
            <a:r>
              <a:rPr lang="en-GB" altLang="en-US" sz="1800"/>
              <a:t>On extraversion questionnaire</a:t>
            </a:r>
          </a:p>
          <a:p>
            <a:pPr lvl="2" eaLnBrk="1" hangingPunct="1"/>
            <a:r>
              <a:rPr lang="en-GB" altLang="en-US" sz="1600"/>
              <a:t>I am fairly talkative when with a group of people (+)</a:t>
            </a:r>
          </a:p>
          <a:p>
            <a:pPr lvl="2" eaLnBrk="1" hangingPunct="1"/>
            <a:r>
              <a:rPr lang="en-GB" altLang="en-US" sz="1600"/>
              <a:t>Generally, I prefer reading to meeting people (-)</a:t>
            </a:r>
          </a:p>
          <a:p>
            <a:pPr lvl="3" eaLnBrk="1" hangingPunct="1"/>
            <a:r>
              <a:rPr lang="en-GB" altLang="en-US" sz="1400"/>
              <a:t>We would expect an extravert to disagree with the latter and agree with the former</a:t>
            </a:r>
          </a:p>
          <a:p>
            <a:pPr lvl="3" eaLnBrk="1" hangingPunct="1"/>
            <a:endParaRPr lang="en-GB" altLang="en-US" sz="1400"/>
          </a:p>
          <a:p>
            <a:pPr lvl="1" eaLnBrk="1" hangingPunct="1"/>
            <a:r>
              <a:rPr lang="en-GB" altLang="en-US" sz="1800"/>
              <a:t>On altruism questionnaire</a:t>
            </a:r>
          </a:p>
          <a:p>
            <a:pPr lvl="2" eaLnBrk="1" hangingPunct="1"/>
            <a:r>
              <a:rPr lang="en-GB" altLang="en-US" sz="1600"/>
              <a:t>I give generously to charitable appeals (+)</a:t>
            </a:r>
          </a:p>
          <a:p>
            <a:pPr lvl="2" eaLnBrk="1" hangingPunct="1"/>
            <a:r>
              <a:rPr lang="en-GB" altLang="en-US" sz="1600"/>
              <a:t>I often jump queues (-)</a:t>
            </a:r>
          </a:p>
          <a:p>
            <a:pPr lvl="3" eaLnBrk="1" hangingPunct="1"/>
            <a:r>
              <a:rPr lang="en-GB" altLang="en-US" sz="1400"/>
              <a:t>We would expect an altruistic person to disagree with the latter and agree with the former</a:t>
            </a:r>
          </a:p>
          <a:p>
            <a:pPr lvl="2" eaLnBrk="1" hangingPunct="1"/>
            <a:endParaRPr lang="en-GB" altLang="en-US" sz="1600" dirty="0"/>
          </a:p>
        </p:txBody>
      </p:sp>
      <p:sp>
        <p:nvSpPr>
          <p:cNvPr id="13314" name="Rectangle 2">
            <a:extLst>
              <a:ext uri="{FF2B5EF4-FFF2-40B4-BE49-F238E27FC236}">
                <a16:creationId xmlns:a16="http://schemas.microsoft.com/office/drawing/2014/main" id="{B09E5605-915F-9E67-DDF7-503CA0107BB8}"/>
              </a:ext>
            </a:extLst>
          </p:cNvPr>
          <p:cNvSpPr>
            <a:spLocks noGrp="1" noRot="1" noChangeArrowheads="1"/>
          </p:cNvSpPr>
          <p:nvPr>
            <p:ph type="title"/>
          </p:nvPr>
        </p:nvSpPr>
        <p:spPr>
          <a:xfrm>
            <a:off x="251520" y="-243408"/>
            <a:ext cx="8229600" cy="1143000"/>
          </a:xfrm>
        </p:spPr>
        <p:txBody>
          <a:bodyPr/>
          <a:lstStyle/>
          <a:p>
            <a:pPr eaLnBrk="1" fontAlgn="auto" hangingPunct="1">
              <a:spcAft>
                <a:spcPts val="0"/>
              </a:spcAft>
              <a:defRPr/>
            </a:pPr>
            <a:r>
              <a:rPr lang="en-GB" sz="3600" dirty="0"/>
              <a:t>Scoring the questionnaires</a:t>
            </a:r>
          </a:p>
        </p:txBody>
      </p:sp>
      <p:sp>
        <p:nvSpPr>
          <p:cNvPr id="3" name="TextBox 2">
            <a:extLst>
              <a:ext uri="{FF2B5EF4-FFF2-40B4-BE49-F238E27FC236}">
                <a16:creationId xmlns:a16="http://schemas.microsoft.com/office/drawing/2014/main" id="{8C69CC66-BE1E-4B82-BE46-B2CCD5FF4F30}"/>
              </a:ext>
            </a:extLst>
          </p:cNvPr>
          <p:cNvSpPr txBox="1"/>
          <p:nvPr/>
        </p:nvSpPr>
        <p:spPr>
          <a:xfrm>
            <a:off x="323528" y="4509120"/>
            <a:ext cx="7776864" cy="2031325"/>
          </a:xfrm>
          <a:prstGeom prst="rect">
            <a:avLst/>
          </a:prstGeom>
          <a:solidFill>
            <a:schemeClr val="accent2">
              <a:lumMod val="40000"/>
              <a:lumOff val="60000"/>
            </a:schemeClr>
          </a:solidFill>
        </p:spPr>
        <p:txBody>
          <a:bodyPr wrap="square">
            <a:spAutoFit/>
          </a:bodyPr>
          <a:lstStyle/>
          <a:p>
            <a:pPr eaLnBrk="1" hangingPunct="1"/>
            <a:r>
              <a:rPr lang="en-GB" altLang="en-US" dirty="0"/>
              <a:t>Scoring direction of both questionnaires</a:t>
            </a:r>
          </a:p>
          <a:p>
            <a:pPr eaLnBrk="1" hangingPunct="1"/>
            <a:endParaRPr lang="en-GB" altLang="en-US" dirty="0"/>
          </a:p>
          <a:p>
            <a:pPr marL="538163" lvl="1" indent="-358775" eaLnBrk="1" hangingPunct="1">
              <a:buFont typeface="Arial" panose="020B0604020202020204" pitchFamily="34" charset="0"/>
              <a:buChar char="•"/>
            </a:pPr>
            <a:r>
              <a:rPr lang="en-GB" altLang="en-US" dirty="0"/>
              <a:t>The higher the score, the greater the levels of extraversion and altruism</a:t>
            </a:r>
          </a:p>
          <a:p>
            <a:pPr marL="538163" lvl="1" indent="-358775" eaLnBrk="1" hangingPunct="1">
              <a:buFont typeface="Arial" panose="020B0604020202020204" pitchFamily="34" charset="0"/>
              <a:buChar char="•"/>
            </a:pPr>
            <a:endParaRPr lang="en-GB" altLang="en-US" dirty="0"/>
          </a:p>
          <a:p>
            <a:pPr marL="538163" lvl="1" indent="-358775" eaLnBrk="1" hangingPunct="1">
              <a:buFont typeface="Arial" panose="020B0604020202020204" pitchFamily="34" charset="0"/>
              <a:buChar char="•"/>
            </a:pPr>
            <a:r>
              <a:rPr lang="en-GB" altLang="en-US" dirty="0"/>
              <a:t>Therefore, on each questionnaire, participants get points for agreeing with positive statements and disagreeing with negative statements.</a:t>
            </a:r>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3315">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3315">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13315">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13315">
                                            <p:txEl>
                                              <p:pRg st="5" end="5"/>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13315">
                                            <p:txEl>
                                              <p:pRg st="7" end="7"/>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13315">
                                            <p:txEl>
                                              <p:pRg st="8" end="8"/>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13315">
                                            <p:txEl>
                                              <p:pRg st="9" end="9"/>
                                            </p:txEl>
                                          </p:spTgt>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nodeType="clickEffect">
                                  <p:stCondLst>
                                    <p:cond delay="0"/>
                                  </p:stCondLst>
                                  <p:childTnLst>
                                    <p:set>
                                      <p:cBhvr>
                                        <p:cTn id="38" dur="1" fill="hold">
                                          <p:stCondLst>
                                            <p:cond delay="0"/>
                                          </p:stCondLst>
                                        </p:cTn>
                                        <p:tgtEl>
                                          <p:spTgt spid="13315">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Rectangle 3">
            <a:extLst>
              <a:ext uri="{FF2B5EF4-FFF2-40B4-BE49-F238E27FC236}">
                <a16:creationId xmlns:a16="http://schemas.microsoft.com/office/drawing/2014/main" id="{F786CC4E-AE22-8D1E-9FED-15AE191F3274}"/>
              </a:ext>
            </a:extLst>
          </p:cNvPr>
          <p:cNvSpPr>
            <a:spLocks noGrp="1"/>
          </p:cNvSpPr>
          <p:nvPr>
            <p:ph idx="1"/>
          </p:nvPr>
        </p:nvSpPr>
        <p:spPr>
          <a:xfrm>
            <a:off x="107503" y="1196752"/>
            <a:ext cx="4032449" cy="5256584"/>
          </a:xfrm>
          <a:solidFill>
            <a:schemeClr val="accent2">
              <a:lumMod val="60000"/>
              <a:lumOff val="40000"/>
            </a:schemeClr>
          </a:solidFill>
        </p:spPr>
        <p:txBody>
          <a:bodyPr/>
          <a:lstStyle/>
          <a:p>
            <a:pPr eaLnBrk="1" hangingPunct="1"/>
            <a:r>
              <a:rPr lang="en-GB" altLang="en-US" dirty="0"/>
              <a:t>Extraversion questionnaire</a:t>
            </a:r>
          </a:p>
          <a:p>
            <a:pPr eaLnBrk="1" hangingPunct="1"/>
            <a:endParaRPr lang="en-GB" altLang="en-US" sz="1800" dirty="0"/>
          </a:p>
          <a:p>
            <a:pPr lvl="1" eaLnBrk="1" hangingPunct="1"/>
            <a:r>
              <a:rPr lang="en-GB" altLang="en-US" dirty="0"/>
              <a:t>.5 for ‘unsure’ responses</a:t>
            </a:r>
          </a:p>
          <a:p>
            <a:pPr lvl="1" eaLnBrk="1" hangingPunct="1"/>
            <a:endParaRPr lang="en-GB" altLang="en-US" dirty="0"/>
          </a:p>
          <a:p>
            <a:pPr lvl="1" eaLnBrk="1" hangingPunct="1"/>
            <a:r>
              <a:rPr lang="en-GB" altLang="en-US" dirty="0"/>
              <a:t>1 point for agreeing with statements:</a:t>
            </a:r>
          </a:p>
          <a:p>
            <a:pPr lvl="2" eaLnBrk="1" hangingPunct="1"/>
            <a:r>
              <a:rPr lang="en-GB" altLang="en-US" dirty="0"/>
              <a:t>2, 3, 5, 7, 8, 11, 12, 14</a:t>
            </a:r>
          </a:p>
          <a:p>
            <a:pPr lvl="2" eaLnBrk="1" hangingPunct="1"/>
            <a:endParaRPr lang="en-GB" altLang="en-US" dirty="0"/>
          </a:p>
          <a:p>
            <a:pPr lvl="1" eaLnBrk="1" hangingPunct="1"/>
            <a:r>
              <a:rPr lang="en-GB" altLang="en-US" dirty="0"/>
              <a:t>1 point for disagreeing with statements:</a:t>
            </a:r>
          </a:p>
          <a:p>
            <a:pPr lvl="2" eaLnBrk="1" hangingPunct="1"/>
            <a:r>
              <a:rPr lang="en-GB" altLang="en-US" dirty="0"/>
              <a:t>1, 4, 6, 9, 10, 13, 15, 16.</a:t>
            </a:r>
          </a:p>
          <a:p>
            <a:pPr lvl="2" eaLnBrk="1" hangingPunct="1"/>
            <a:endParaRPr lang="en-GB" altLang="en-US" dirty="0"/>
          </a:p>
          <a:p>
            <a:pPr lvl="1" eaLnBrk="1" hangingPunct="1"/>
            <a:r>
              <a:rPr lang="en-GB" altLang="en-US" dirty="0"/>
              <a:t>Add up your score for individual statements to create your total extraversion score.</a:t>
            </a:r>
          </a:p>
        </p:txBody>
      </p:sp>
      <p:sp>
        <p:nvSpPr>
          <p:cNvPr id="15362" name="Rectangle 2">
            <a:extLst>
              <a:ext uri="{FF2B5EF4-FFF2-40B4-BE49-F238E27FC236}">
                <a16:creationId xmlns:a16="http://schemas.microsoft.com/office/drawing/2014/main" id="{304A72D4-3AF6-BFB5-6E58-5DD7E85CC096}"/>
              </a:ext>
            </a:extLst>
          </p:cNvPr>
          <p:cNvSpPr>
            <a:spLocks noGrp="1" noRot="1" noChangeArrowheads="1"/>
          </p:cNvSpPr>
          <p:nvPr>
            <p:ph type="title"/>
          </p:nvPr>
        </p:nvSpPr>
        <p:spPr>
          <a:xfrm>
            <a:off x="323528" y="-99392"/>
            <a:ext cx="7620000" cy="1143000"/>
          </a:xfrm>
        </p:spPr>
        <p:txBody>
          <a:bodyPr/>
          <a:lstStyle/>
          <a:p>
            <a:pPr eaLnBrk="1" fontAlgn="auto" hangingPunct="1">
              <a:spcAft>
                <a:spcPts val="0"/>
              </a:spcAft>
              <a:defRPr/>
            </a:pPr>
            <a:r>
              <a:rPr lang="en-GB" dirty="0"/>
              <a:t>Scoring the questionnaires</a:t>
            </a:r>
          </a:p>
        </p:txBody>
      </p:sp>
      <p:sp>
        <p:nvSpPr>
          <p:cNvPr id="2" name="Rectangle 3">
            <a:extLst>
              <a:ext uri="{FF2B5EF4-FFF2-40B4-BE49-F238E27FC236}">
                <a16:creationId xmlns:a16="http://schemas.microsoft.com/office/drawing/2014/main" id="{371258CB-F6F8-CD21-4044-AA03CCD9D898}"/>
              </a:ext>
            </a:extLst>
          </p:cNvPr>
          <p:cNvSpPr txBox="1">
            <a:spLocks/>
          </p:cNvSpPr>
          <p:nvPr/>
        </p:nvSpPr>
        <p:spPr bwMode="auto">
          <a:xfrm>
            <a:off x="4291148" y="1196752"/>
            <a:ext cx="4032449" cy="5256584"/>
          </a:xfrm>
          <a:prstGeom prst="rect">
            <a:avLst/>
          </a:prstGeom>
          <a:solidFill>
            <a:schemeClr val="accent2">
              <a:lumMod val="60000"/>
              <a:lumOff val="40000"/>
            </a:schemeClr>
          </a:solidFill>
          <a:ln>
            <a:noFill/>
          </a:ln>
        </p:spPr>
        <p:txBody>
          <a:bodyPr vert="horz" wrap="square" lIns="91440" tIns="45720" rIns="91440" bIns="45720" numCol="1" anchor="t" anchorCtr="0" compatLnSpc="1">
            <a:prstTxWarp prst="textNoShape">
              <a:avLst/>
            </a:prstTxWarp>
          </a:bodyPr>
          <a:lstStyle>
            <a:lvl1pPr marL="342900" indent="-228600" algn="l" rtl="0" eaLnBrk="0" fontAlgn="base" hangingPunct="0">
              <a:spcBef>
                <a:spcPct val="20000"/>
              </a:spcBef>
              <a:spcAft>
                <a:spcPct val="0"/>
              </a:spcAft>
              <a:buClr>
                <a:schemeClr val="accent1"/>
              </a:buClr>
              <a:buFont typeface="Arial" panose="020B0604020202020204" pitchFamily="34" charset="0"/>
              <a:buChar char="•"/>
              <a:defRPr sz="2200" kern="1200">
                <a:solidFill>
                  <a:schemeClr val="tx1"/>
                </a:solidFill>
                <a:latin typeface="+mn-lt"/>
                <a:ea typeface="+mn-ea"/>
                <a:cs typeface="+mn-cs"/>
              </a:defRPr>
            </a:lvl1pPr>
            <a:lvl2pPr marL="639763" indent="-228600" algn="l" rtl="0" eaLnBrk="0" fontAlgn="base" hangingPunct="0">
              <a:spcBef>
                <a:spcPct val="20000"/>
              </a:spcBef>
              <a:spcAft>
                <a:spcPct val="0"/>
              </a:spcAft>
              <a:buClr>
                <a:schemeClr val="accent2"/>
              </a:buClr>
              <a:buFont typeface="Arial" panose="020B0604020202020204" pitchFamily="34" charset="0"/>
              <a:buChar char="•"/>
              <a:defRPr sz="2000" kern="1200">
                <a:solidFill>
                  <a:schemeClr val="tx1"/>
                </a:solidFill>
                <a:latin typeface="+mn-lt"/>
                <a:ea typeface="+mn-ea"/>
                <a:cs typeface="+mn-cs"/>
              </a:defRPr>
            </a:lvl2pPr>
            <a:lvl3pPr marL="1004888" indent="-228600" algn="l" rtl="0" eaLnBrk="0" fontAlgn="base" hangingPunct="0">
              <a:spcBef>
                <a:spcPct val="20000"/>
              </a:spcBef>
              <a:spcAft>
                <a:spcPct val="0"/>
              </a:spcAft>
              <a:buClr>
                <a:srgbClr val="D2CB6C"/>
              </a:buClr>
              <a:buFont typeface="Arial" panose="020B0604020202020204" pitchFamily="34" charset="0"/>
              <a:buChar char="•"/>
              <a:defRPr kern="1200">
                <a:solidFill>
                  <a:schemeClr val="tx1"/>
                </a:solidFill>
                <a:latin typeface="+mn-lt"/>
                <a:ea typeface="+mn-ea"/>
                <a:cs typeface="+mn-cs"/>
              </a:defRPr>
            </a:lvl3pPr>
            <a:lvl4pPr marL="1279525" indent="-228600" algn="l" rtl="0" eaLnBrk="0" fontAlgn="base" hangingPunct="0">
              <a:spcBef>
                <a:spcPct val="20000"/>
              </a:spcBef>
              <a:spcAft>
                <a:spcPct val="0"/>
              </a:spcAft>
              <a:buClr>
                <a:srgbClr val="95A39D"/>
              </a:buClr>
              <a:buFont typeface="Arial" panose="020B0604020202020204" pitchFamily="34" charset="0"/>
              <a:buChar char="•"/>
              <a:defRPr sz="1600" kern="1200">
                <a:solidFill>
                  <a:schemeClr val="tx1"/>
                </a:solidFill>
                <a:latin typeface="+mn-lt"/>
                <a:ea typeface="+mn-ea"/>
                <a:cs typeface="+mn-cs"/>
              </a:defRPr>
            </a:lvl4pPr>
            <a:lvl5pPr marL="1554163" indent="-228600" algn="l" rtl="0" eaLnBrk="0" fontAlgn="base" hangingPunct="0">
              <a:spcBef>
                <a:spcPct val="20000"/>
              </a:spcBef>
              <a:spcAft>
                <a:spcPct val="0"/>
              </a:spcAft>
              <a:buClr>
                <a:srgbClr val="C89F5D"/>
              </a:buClr>
              <a:buFont typeface="Arial" panose="020B0604020202020204" pitchFamily="34" charset="0"/>
              <a:buChar char="•"/>
              <a:defRPr sz="1400" kern="1200">
                <a:solidFill>
                  <a:schemeClr val="tx1"/>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baseline="0">
                <a:solidFill>
                  <a:schemeClr val="tx1"/>
                </a:solidFill>
                <a:latin typeface="+mn-lt"/>
                <a:ea typeface="+mn-ea"/>
                <a:cs typeface="+mn-cs"/>
              </a:defRPr>
            </a:lvl6pPr>
            <a:lvl7pPr marL="1920240" indent="-182880" algn="l" defTabSz="914400" rtl="0" eaLnBrk="1" latinLnBrk="0" hangingPunct="1">
              <a:spcBef>
                <a:spcPct val="20000"/>
              </a:spcBef>
              <a:buClr>
                <a:schemeClr val="accent2"/>
              </a:buClr>
              <a:buFont typeface="Arial" pitchFamily="34" charset="0"/>
              <a:buChar char="•"/>
              <a:defRPr sz="1400" kern="1200">
                <a:solidFill>
                  <a:schemeClr val="tx1"/>
                </a:solidFill>
                <a:latin typeface="+mn-lt"/>
                <a:ea typeface="+mn-ea"/>
                <a:cs typeface="+mn-cs"/>
              </a:defRPr>
            </a:lvl7pPr>
            <a:lvl8pPr marL="2103120" indent="-182880" algn="l" defTabSz="914400" rtl="0" eaLnBrk="1" latinLnBrk="0" hangingPunct="1">
              <a:spcBef>
                <a:spcPct val="20000"/>
              </a:spcBef>
              <a:buClr>
                <a:schemeClr val="accent3"/>
              </a:buClr>
              <a:buFont typeface="Arial" pitchFamily="34" charset="0"/>
              <a:buChar char="•"/>
              <a:defRPr sz="1400" kern="1200">
                <a:solidFill>
                  <a:schemeClr val="tx1"/>
                </a:solidFill>
                <a:latin typeface="+mn-lt"/>
                <a:ea typeface="+mn-ea"/>
                <a:cs typeface="+mn-cs"/>
              </a:defRPr>
            </a:lvl8pPr>
            <a:lvl9pPr marL="2286000" indent="-182880" algn="l" defTabSz="914400" rtl="0" eaLnBrk="1" latinLnBrk="0" hangingPunct="1">
              <a:spcBef>
                <a:spcPct val="20000"/>
              </a:spcBef>
              <a:buClr>
                <a:schemeClr val="accent4"/>
              </a:buClr>
              <a:buFont typeface="Arial" pitchFamily="34" charset="0"/>
              <a:buChar char="•"/>
              <a:defRPr sz="1400" kern="1200">
                <a:solidFill>
                  <a:schemeClr val="tx1"/>
                </a:solidFill>
                <a:latin typeface="+mn-lt"/>
                <a:ea typeface="+mn-ea"/>
                <a:cs typeface="+mn-cs"/>
              </a:defRPr>
            </a:lvl9pPr>
          </a:lstStyle>
          <a:p>
            <a:pPr eaLnBrk="1" hangingPunct="1"/>
            <a:r>
              <a:rPr lang="en-GB" altLang="en-US" dirty="0"/>
              <a:t>Altruism Questionnaire</a:t>
            </a:r>
          </a:p>
          <a:p>
            <a:pPr marL="114300" indent="0" eaLnBrk="1" hangingPunct="1">
              <a:buNone/>
            </a:pPr>
            <a:endParaRPr lang="en-GB" altLang="en-US" sz="1600" dirty="0"/>
          </a:p>
          <a:p>
            <a:pPr lvl="1" eaLnBrk="1" hangingPunct="1"/>
            <a:r>
              <a:rPr lang="en-GB" altLang="en-US" dirty="0"/>
              <a:t>.5 for ‘unsure’ responses</a:t>
            </a:r>
          </a:p>
          <a:p>
            <a:pPr lvl="1" eaLnBrk="1" hangingPunct="1"/>
            <a:endParaRPr lang="en-GB" altLang="en-US" dirty="0"/>
          </a:p>
          <a:p>
            <a:pPr lvl="1" eaLnBrk="1" hangingPunct="1"/>
            <a:r>
              <a:rPr lang="en-GB" altLang="en-US" dirty="0"/>
              <a:t>1 point for agreeing with statements</a:t>
            </a:r>
          </a:p>
          <a:p>
            <a:pPr lvl="2" eaLnBrk="1" hangingPunct="1"/>
            <a:r>
              <a:rPr lang="en-GB" altLang="en-US" dirty="0"/>
              <a:t>1, 2, 5, 7, 9, 10, 12, 14.</a:t>
            </a:r>
          </a:p>
          <a:p>
            <a:pPr lvl="2" eaLnBrk="1" hangingPunct="1"/>
            <a:endParaRPr lang="en-GB" altLang="en-US" dirty="0"/>
          </a:p>
          <a:p>
            <a:pPr lvl="1" eaLnBrk="1" hangingPunct="1"/>
            <a:r>
              <a:rPr lang="en-GB" altLang="en-US" dirty="0"/>
              <a:t>1 point for disagreeing with statements</a:t>
            </a:r>
          </a:p>
          <a:p>
            <a:pPr lvl="2" eaLnBrk="1" hangingPunct="1"/>
            <a:r>
              <a:rPr lang="en-GB" altLang="en-US" dirty="0"/>
              <a:t>3, 4, 6, 8, 11, 13, 15, 16.</a:t>
            </a:r>
          </a:p>
          <a:p>
            <a:pPr lvl="2" eaLnBrk="1" hangingPunct="1"/>
            <a:endParaRPr lang="en-GB" altLang="en-US" dirty="0"/>
          </a:p>
          <a:p>
            <a:pPr lvl="1" eaLnBrk="1" hangingPunct="1"/>
            <a:r>
              <a:rPr lang="en-GB" altLang="en-US" dirty="0"/>
              <a:t>Add up your score for individual statements to create your total altruism score.</a:t>
            </a:r>
          </a:p>
        </p:txBody>
      </p:sp>
    </p:spTree>
    <p:custDataLst>
      <p:tags r:id="rId1"/>
    </p:custData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536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5363">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15363">
                                            <p:txEl>
                                              <p:pRg st="5" end="5"/>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15363">
                                            <p:txEl>
                                              <p:pRg st="7" end="7"/>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15363">
                                            <p:txEl>
                                              <p:pRg st="8" end="8"/>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15363">
                                            <p:txEl>
                                              <p:pRg st="10" end="1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2">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build="p"/>
      <p:bldP spid="2"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PAnswers">
            <a:extLst>
              <a:ext uri="{FF2B5EF4-FFF2-40B4-BE49-F238E27FC236}">
                <a16:creationId xmlns:a16="http://schemas.microsoft.com/office/drawing/2014/main" id="{A4B8F7FD-7D7B-EB20-FC7C-FC079E2ABFAD}"/>
              </a:ext>
            </a:extLst>
          </p:cNvPr>
          <p:cNvSpPr>
            <a:spLocks noGrp="1"/>
          </p:cNvSpPr>
          <p:nvPr>
            <p:ph idx="1"/>
            <p:custDataLst>
              <p:tags r:id="rId2"/>
            </p:custDataLst>
          </p:nvPr>
        </p:nvSpPr>
        <p:spPr>
          <a:xfrm>
            <a:off x="323528" y="1772816"/>
            <a:ext cx="7488832" cy="1854354"/>
          </a:xfrm>
        </p:spPr>
        <p:txBody>
          <a:bodyPr/>
          <a:lstStyle/>
          <a:p>
            <a:pPr marL="609600" indent="-609600" eaLnBrk="1" hangingPunct="1">
              <a:buFont typeface="Wingdings" panose="05000000000000000000" pitchFamily="2" charset="2"/>
              <a:buAutoNum type="arabicPeriod"/>
            </a:pPr>
            <a:r>
              <a:rPr lang="en-GB" altLang="en-US" dirty="0"/>
              <a:t>There will be a correlation between extraversion and altruism scores (two-tailed)</a:t>
            </a:r>
          </a:p>
          <a:p>
            <a:pPr marL="609600" indent="-609600" eaLnBrk="1" hangingPunct="1">
              <a:buFont typeface="Wingdings" panose="05000000000000000000" pitchFamily="2" charset="2"/>
              <a:buAutoNum type="arabicPeriod"/>
            </a:pPr>
            <a:endParaRPr lang="en-GB" altLang="en-US" sz="900" dirty="0"/>
          </a:p>
          <a:p>
            <a:pPr marL="609600" indent="-609600" eaLnBrk="1" hangingPunct="1">
              <a:buFont typeface="Wingdings" panose="05000000000000000000" pitchFamily="2" charset="2"/>
              <a:buAutoNum type="arabicPeriod"/>
            </a:pPr>
            <a:r>
              <a:rPr lang="en-GB" altLang="en-US" dirty="0"/>
              <a:t>High extraversion scores will be associated with low altruism scores (one-tailed)</a:t>
            </a:r>
          </a:p>
        </p:txBody>
      </p:sp>
      <p:sp>
        <p:nvSpPr>
          <p:cNvPr id="98306" name="TPQuestion">
            <a:extLst>
              <a:ext uri="{FF2B5EF4-FFF2-40B4-BE49-F238E27FC236}">
                <a16:creationId xmlns:a16="http://schemas.microsoft.com/office/drawing/2014/main" id="{EAAB3BEE-DD61-EDDF-60DD-4C13BCA5CF05}"/>
              </a:ext>
            </a:extLst>
          </p:cNvPr>
          <p:cNvSpPr>
            <a:spLocks noGrp="1" noRot="1" noChangeArrowheads="1"/>
          </p:cNvSpPr>
          <p:nvPr>
            <p:ph type="title"/>
          </p:nvPr>
        </p:nvSpPr>
        <p:spPr>
          <a:xfrm>
            <a:off x="107504" y="260648"/>
            <a:ext cx="8229600" cy="1143000"/>
          </a:xfrm>
        </p:spPr>
        <p:txBody>
          <a:bodyPr>
            <a:normAutofit fontScale="90000"/>
          </a:bodyPr>
          <a:lstStyle/>
          <a:p>
            <a:pPr eaLnBrk="1" fontAlgn="auto" hangingPunct="1">
              <a:spcAft>
                <a:spcPts val="0"/>
              </a:spcAft>
              <a:defRPr/>
            </a:pPr>
            <a:r>
              <a:rPr lang="en-GB" sz="4000" dirty="0"/>
              <a:t>There are two possible research hypotheses of this study…</a:t>
            </a:r>
          </a:p>
        </p:txBody>
      </p:sp>
      <p:grpSp>
        <p:nvGrpSpPr>
          <p:cNvPr id="37892" name="ResponseCounter" hidden="1">
            <a:extLst>
              <a:ext uri="{FF2B5EF4-FFF2-40B4-BE49-F238E27FC236}">
                <a16:creationId xmlns:a16="http://schemas.microsoft.com/office/drawing/2014/main" id="{96D3EF7E-7003-C724-0BAA-EF780893638A}"/>
              </a:ext>
            </a:extLst>
          </p:cNvPr>
          <p:cNvGrpSpPr>
            <a:grpSpLocks/>
          </p:cNvGrpSpPr>
          <p:nvPr>
            <p:custDataLst>
              <p:tags r:id="rId3"/>
            </p:custDataLst>
          </p:nvPr>
        </p:nvGrpSpPr>
        <p:grpSpPr bwMode="auto">
          <a:xfrm>
            <a:off x="127000" y="5778500"/>
            <a:ext cx="952500" cy="952500"/>
            <a:chOff x="160" y="3360"/>
            <a:chExt cx="600" cy="600"/>
          </a:xfrm>
        </p:grpSpPr>
        <p:sp>
          <p:nvSpPr>
            <p:cNvPr id="37893" name="RCOuter" hidden="1">
              <a:extLst>
                <a:ext uri="{FF2B5EF4-FFF2-40B4-BE49-F238E27FC236}">
                  <a16:creationId xmlns:a16="http://schemas.microsoft.com/office/drawing/2014/main" id="{D7F9A694-708B-A00A-99BC-B7BF3FEC6CCD}"/>
                </a:ext>
              </a:extLst>
            </p:cNvPr>
            <p:cNvSpPr>
              <a:spLocks noChangeArrowheads="1"/>
            </p:cNvSpPr>
            <p:nvPr/>
          </p:nvSpPr>
          <p:spPr bwMode="auto">
            <a:xfrm>
              <a:off x="160" y="3360"/>
              <a:ext cx="600" cy="600"/>
            </a:xfrm>
            <a:prstGeom prst="ellipse">
              <a:avLst/>
            </a:prstGeom>
            <a:gradFill rotWithShape="0">
              <a:gsLst>
                <a:gs pos="0">
                  <a:schemeClr val="accent2"/>
                </a:gs>
                <a:gs pos="100000">
                  <a:schemeClr val="accent1"/>
                </a:gs>
              </a:gsLst>
              <a:lin ang="18900000" scaled="1"/>
            </a:gra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9pPr>
            </a:lstStyle>
            <a:p>
              <a:pPr eaLnBrk="1" hangingPunct="1">
                <a:spcBef>
                  <a:spcPct val="0"/>
                </a:spcBef>
                <a:buClrTx/>
                <a:buSzTx/>
                <a:buFontTx/>
                <a:buNone/>
              </a:pPr>
              <a:endParaRPr lang="en-US" altLang="en-US" sz="1800">
                <a:latin typeface="Garamond" panose="02020404030301010803" pitchFamily="18" charset="0"/>
              </a:endParaRPr>
            </a:p>
          </p:txBody>
        </p:sp>
        <p:sp>
          <p:nvSpPr>
            <p:cNvPr id="37894" name="RCInner" hidden="1">
              <a:extLst>
                <a:ext uri="{FF2B5EF4-FFF2-40B4-BE49-F238E27FC236}">
                  <a16:creationId xmlns:a16="http://schemas.microsoft.com/office/drawing/2014/main" id="{1C42BEF0-BA6E-1F0D-BAB5-C992FC62AC9C}"/>
                </a:ext>
              </a:extLst>
            </p:cNvPr>
            <p:cNvSpPr>
              <a:spLocks noChangeArrowheads="1"/>
            </p:cNvSpPr>
            <p:nvPr/>
          </p:nvSpPr>
          <p:spPr bwMode="auto">
            <a:xfrm>
              <a:off x="160" y="3360"/>
              <a:ext cx="600" cy="600"/>
            </a:xfrm>
            <a:prstGeom prst="ellipse">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nchor="ct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9pPr>
            </a:lstStyle>
            <a:p>
              <a:pPr algn="ctr" eaLnBrk="1" hangingPunct="1">
                <a:spcBef>
                  <a:spcPct val="0"/>
                </a:spcBef>
                <a:buClrTx/>
                <a:buSzTx/>
                <a:buFontTx/>
                <a:buNone/>
              </a:pPr>
              <a:r>
                <a:rPr lang="en-GB" altLang="en-US" sz="1400" b="1">
                  <a:latin typeface="Tahoma" panose="020B0604030504040204" pitchFamily="34" charset="0"/>
                </a:rPr>
                <a:t>0 of 40</a:t>
              </a:r>
            </a:p>
          </p:txBody>
        </p:sp>
      </p:grpSp>
      <p:sp>
        <p:nvSpPr>
          <p:cNvPr id="5" name="TextBox 4">
            <a:extLst>
              <a:ext uri="{FF2B5EF4-FFF2-40B4-BE49-F238E27FC236}">
                <a16:creationId xmlns:a16="http://schemas.microsoft.com/office/drawing/2014/main" id="{DC72A841-0825-0445-59C0-095D60557718}"/>
              </a:ext>
            </a:extLst>
          </p:cNvPr>
          <p:cNvSpPr txBox="1"/>
          <p:nvPr/>
        </p:nvSpPr>
        <p:spPr>
          <a:xfrm>
            <a:off x="323528" y="3653951"/>
            <a:ext cx="7848872" cy="1854354"/>
          </a:xfrm>
          <a:prstGeom prst="rect">
            <a:avLst/>
          </a:prstGeom>
          <a:solidFill>
            <a:schemeClr val="accent2">
              <a:lumMod val="40000"/>
              <a:lumOff val="60000"/>
            </a:schemeClr>
          </a:solidFill>
        </p:spPr>
        <p:txBody>
          <a:bodyPr wrap="square">
            <a:spAutoFit/>
          </a:bodyPr>
          <a:lstStyle/>
          <a:p>
            <a:pPr marL="0" indent="0">
              <a:buNone/>
              <a:defRPr/>
            </a:pPr>
            <a:r>
              <a:rPr lang="en-GB" sz="1800" dirty="0">
                <a:ea typeface="+mn-lt"/>
                <a:cs typeface="+mn-lt"/>
              </a:rPr>
              <a:t>A </a:t>
            </a:r>
            <a:r>
              <a:rPr lang="en-GB" sz="1800" b="1" dirty="0">
                <a:ea typeface="+mn-lt"/>
                <a:cs typeface="+mn-lt"/>
              </a:rPr>
              <a:t>hypothesis</a:t>
            </a:r>
            <a:r>
              <a:rPr lang="en-GB" sz="1800" dirty="0">
                <a:ea typeface="+mn-lt"/>
                <a:cs typeface="+mn-lt"/>
              </a:rPr>
              <a:t> (plural </a:t>
            </a:r>
            <a:r>
              <a:rPr lang="en-GB" sz="1800" b="1" dirty="0">
                <a:ea typeface="+mn-lt"/>
                <a:cs typeface="+mn-lt"/>
              </a:rPr>
              <a:t>hypotheses</a:t>
            </a:r>
            <a:r>
              <a:rPr lang="en-GB" sz="1800" dirty="0">
                <a:ea typeface="+mn-lt"/>
                <a:cs typeface="+mn-lt"/>
              </a:rPr>
              <a:t>) is a precise, testable statement of what the </a:t>
            </a:r>
            <a:r>
              <a:rPr lang="en-GB" sz="1800" b="1" dirty="0">
                <a:ea typeface="+mn-lt"/>
                <a:cs typeface="+mn-lt"/>
              </a:rPr>
              <a:t>researchers</a:t>
            </a:r>
            <a:r>
              <a:rPr lang="en-GB" sz="1800" dirty="0">
                <a:ea typeface="+mn-lt"/>
                <a:cs typeface="+mn-lt"/>
              </a:rPr>
              <a:t> predict will be the outcome of the </a:t>
            </a:r>
            <a:r>
              <a:rPr lang="en-GB" sz="1800" b="1" dirty="0">
                <a:ea typeface="+mn-lt"/>
                <a:cs typeface="+mn-lt"/>
              </a:rPr>
              <a:t>study</a:t>
            </a:r>
            <a:r>
              <a:rPr lang="en-GB" sz="1800" dirty="0">
                <a:ea typeface="+mn-lt"/>
                <a:cs typeface="+mn-lt"/>
              </a:rPr>
              <a:t>.</a:t>
            </a:r>
            <a:endParaRPr lang="en-US" sz="1800" dirty="0"/>
          </a:p>
          <a:p>
            <a:pPr marL="0" indent="0">
              <a:buNone/>
              <a:defRPr/>
            </a:pPr>
            <a:endParaRPr lang="en-GB" sz="1800" dirty="0"/>
          </a:p>
          <a:p>
            <a:pPr marL="0" indent="0">
              <a:buNone/>
              <a:defRPr/>
            </a:pPr>
            <a:r>
              <a:rPr lang="en-GB" sz="1800" dirty="0"/>
              <a:t>It takes the form of an </a:t>
            </a:r>
            <a:r>
              <a:rPr lang="en-GB" sz="1800" i="1" dirty="0"/>
              <a:t>‘if-then’ </a:t>
            </a:r>
            <a:r>
              <a:rPr lang="en-GB" sz="1800" dirty="0"/>
              <a:t>prediction: ‘if the theory is true, then under these conditions, this will happen’. </a:t>
            </a:r>
            <a:endParaRPr lang="en-US" sz="1800" dirty="0">
              <a:cs typeface="Calibri"/>
            </a:endParaRPr>
          </a:p>
          <a:p>
            <a:pPr marL="0" indent="0">
              <a:buNone/>
              <a:defRPr/>
            </a:pPr>
            <a:endParaRPr lang="en-GB" sz="1050" dirty="0"/>
          </a:p>
          <a:p>
            <a:pPr marL="0" indent="0">
              <a:buNone/>
              <a:defRPr/>
            </a:pPr>
            <a:r>
              <a:rPr lang="en-GB" sz="1400" i="1" dirty="0"/>
              <a:t>   </a:t>
            </a:r>
            <a:endParaRPr lang="en-US" sz="1400" i="1" dirty="0"/>
          </a:p>
        </p:txBody>
      </p:sp>
      <p:sp>
        <p:nvSpPr>
          <p:cNvPr id="9" name="TextBox 8">
            <a:extLst>
              <a:ext uri="{FF2B5EF4-FFF2-40B4-BE49-F238E27FC236}">
                <a16:creationId xmlns:a16="http://schemas.microsoft.com/office/drawing/2014/main" id="{EF79407B-E41D-32CD-B75C-34A81CAA2F9A}"/>
              </a:ext>
            </a:extLst>
          </p:cNvPr>
          <p:cNvSpPr txBox="1"/>
          <p:nvPr/>
        </p:nvSpPr>
        <p:spPr>
          <a:xfrm>
            <a:off x="700051" y="5949280"/>
            <a:ext cx="7632848" cy="400110"/>
          </a:xfrm>
          <a:prstGeom prst="rect">
            <a:avLst/>
          </a:prstGeom>
          <a:noFill/>
        </p:spPr>
        <p:txBody>
          <a:bodyPr wrap="square">
            <a:spAutoFit/>
          </a:bodyPr>
          <a:lstStyle/>
          <a:p>
            <a:pPr eaLnBrk="1" hangingPunct="1"/>
            <a:r>
              <a:rPr lang="en-GB" altLang="en-US" sz="2000" dirty="0"/>
              <a:t>Are predicting a positive or negative relationship (correlation)?</a:t>
            </a:r>
          </a:p>
        </p:txBody>
      </p:sp>
    </p:spTree>
    <p:custDataLst>
      <p:tags r:id="rId1"/>
    </p:custData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A320E994-A54E-4DD0-A48D-9823CE74A52B}"/>
              </a:ext>
            </a:extLst>
          </p:cNvPr>
          <p:cNvSpPr>
            <a:spLocks noGrp="1" noChangeArrowheads="1"/>
          </p:cNvSpPr>
          <p:nvPr>
            <p:ph type="title"/>
          </p:nvPr>
        </p:nvSpPr>
        <p:spPr>
          <a:xfrm>
            <a:off x="1677894" y="342281"/>
            <a:ext cx="7467600" cy="1738090"/>
          </a:xfrm>
        </p:spPr>
        <p:txBody>
          <a:bodyPr/>
          <a:lstStyle/>
          <a:p>
            <a:r>
              <a:rPr lang="en-US" altLang="en-US" dirty="0"/>
              <a:t>What is survey research?</a:t>
            </a:r>
          </a:p>
        </p:txBody>
      </p:sp>
      <p:graphicFrame>
        <p:nvGraphicFramePr>
          <p:cNvPr id="2" name="Diagram 1">
            <a:extLst>
              <a:ext uri="{FF2B5EF4-FFF2-40B4-BE49-F238E27FC236}">
                <a16:creationId xmlns:a16="http://schemas.microsoft.com/office/drawing/2014/main" id="{F003523A-05E1-4DF8-B445-E74E4D15BD5D}"/>
              </a:ext>
            </a:extLst>
          </p:cNvPr>
          <p:cNvGraphicFramePr/>
          <p:nvPr>
            <p:extLst>
              <p:ext uri="{D42A27DB-BD31-4B8C-83A1-F6EECF244321}">
                <p14:modId xmlns:p14="http://schemas.microsoft.com/office/powerpoint/2010/main" val="2479864183"/>
              </p:ext>
            </p:extLst>
          </p:nvPr>
        </p:nvGraphicFramePr>
        <p:xfrm>
          <a:off x="533400" y="990600"/>
          <a:ext cx="8305799" cy="2514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3" name="Diagram 2">
            <a:extLst>
              <a:ext uri="{FF2B5EF4-FFF2-40B4-BE49-F238E27FC236}">
                <a16:creationId xmlns:a16="http://schemas.microsoft.com/office/drawing/2014/main" id="{428AA2DA-BF64-497E-A65B-F4E0A6B448BE}"/>
              </a:ext>
            </a:extLst>
          </p:cNvPr>
          <p:cNvGraphicFramePr/>
          <p:nvPr>
            <p:extLst>
              <p:ext uri="{D42A27DB-BD31-4B8C-83A1-F6EECF244321}">
                <p14:modId xmlns:p14="http://schemas.microsoft.com/office/powerpoint/2010/main" val="3317632968"/>
              </p:ext>
            </p:extLst>
          </p:nvPr>
        </p:nvGraphicFramePr>
        <p:xfrm>
          <a:off x="224701" y="3341357"/>
          <a:ext cx="8686800" cy="312420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4" name="Title 1">
            <a:extLst>
              <a:ext uri="{FF2B5EF4-FFF2-40B4-BE49-F238E27FC236}">
                <a16:creationId xmlns:a16="http://schemas.microsoft.com/office/drawing/2014/main" id="{94C59851-633C-44C6-8A7F-190E864AD7EF}"/>
              </a:ext>
            </a:extLst>
          </p:cNvPr>
          <p:cNvSpPr txBox="1">
            <a:spLocks/>
          </p:cNvSpPr>
          <p:nvPr/>
        </p:nvSpPr>
        <p:spPr>
          <a:xfrm>
            <a:off x="827584" y="-918705"/>
            <a:ext cx="8784976" cy="1628800"/>
          </a:xfrm>
          <a:prstGeom prst="rect">
            <a:avLst/>
          </a:prstGeom>
        </p:spPr>
        <p:txBody>
          <a:bodyPr vert="horz" lIns="91440" tIns="45720" rIns="91440" bIns="45720" rtlCol="0" anchor="b">
            <a:normAutofit/>
          </a:bodyPr>
          <a:lstStyle>
            <a:lvl1pPr algn="l" rtl="0" eaLnBrk="0" fontAlgn="base" hangingPunct="0">
              <a:lnSpc>
                <a:spcPct val="85000"/>
              </a:lnSpc>
              <a:spcBef>
                <a:spcPct val="0"/>
              </a:spcBef>
              <a:spcAft>
                <a:spcPct val="0"/>
              </a:spcAft>
              <a:defRPr sz="4800" kern="1200" spc="-50">
                <a:solidFill>
                  <a:srgbClr val="404040"/>
                </a:solidFill>
                <a:latin typeface="+mj-lt"/>
                <a:ea typeface="+mj-ea"/>
                <a:cs typeface="+mj-cs"/>
              </a:defRPr>
            </a:lvl1pPr>
            <a:lvl2pPr algn="l" rtl="0" eaLnBrk="0" fontAlgn="base" hangingPunct="0">
              <a:lnSpc>
                <a:spcPct val="85000"/>
              </a:lnSpc>
              <a:spcBef>
                <a:spcPct val="0"/>
              </a:spcBef>
              <a:spcAft>
                <a:spcPct val="0"/>
              </a:spcAft>
              <a:defRPr sz="4800">
                <a:solidFill>
                  <a:srgbClr val="404040"/>
                </a:solidFill>
                <a:latin typeface="Calibri Light" panose="020F0302020204030204" pitchFamily="34" charset="0"/>
              </a:defRPr>
            </a:lvl2pPr>
            <a:lvl3pPr algn="l" rtl="0" eaLnBrk="0" fontAlgn="base" hangingPunct="0">
              <a:lnSpc>
                <a:spcPct val="85000"/>
              </a:lnSpc>
              <a:spcBef>
                <a:spcPct val="0"/>
              </a:spcBef>
              <a:spcAft>
                <a:spcPct val="0"/>
              </a:spcAft>
              <a:defRPr sz="4800">
                <a:solidFill>
                  <a:srgbClr val="404040"/>
                </a:solidFill>
                <a:latin typeface="Calibri Light" panose="020F0302020204030204" pitchFamily="34" charset="0"/>
              </a:defRPr>
            </a:lvl3pPr>
            <a:lvl4pPr algn="l" rtl="0" eaLnBrk="0" fontAlgn="base" hangingPunct="0">
              <a:lnSpc>
                <a:spcPct val="85000"/>
              </a:lnSpc>
              <a:spcBef>
                <a:spcPct val="0"/>
              </a:spcBef>
              <a:spcAft>
                <a:spcPct val="0"/>
              </a:spcAft>
              <a:defRPr sz="4800">
                <a:solidFill>
                  <a:srgbClr val="404040"/>
                </a:solidFill>
                <a:latin typeface="Calibri Light" panose="020F0302020204030204" pitchFamily="34" charset="0"/>
              </a:defRPr>
            </a:lvl4pPr>
            <a:lvl5pPr algn="l" rtl="0" eaLnBrk="0" fontAlgn="base" hangingPunct="0">
              <a:lnSpc>
                <a:spcPct val="85000"/>
              </a:lnSpc>
              <a:spcBef>
                <a:spcPct val="0"/>
              </a:spcBef>
              <a:spcAft>
                <a:spcPct val="0"/>
              </a:spcAft>
              <a:defRPr sz="4800">
                <a:solidFill>
                  <a:srgbClr val="404040"/>
                </a:solidFill>
                <a:latin typeface="Calibri Light" panose="020F0302020204030204" pitchFamily="34" charset="0"/>
              </a:defRPr>
            </a:lvl5pPr>
            <a:lvl6pPr marL="457200" algn="l" rtl="0" fontAlgn="base">
              <a:lnSpc>
                <a:spcPct val="85000"/>
              </a:lnSpc>
              <a:spcBef>
                <a:spcPct val="0"/>
              </a:spcBef>
              <a:spcAft>
                <a:spcPct val="0"/>
              </a:spcAft>
              <a:defRPr sz="4800">
                <a:solidFill>
                  <a:srgbClr val="404040"/>
                </a:solidFill>
                <a:latin typeface="Calibri Light" panose="020F0302020204030204" pitchFamily="34" charset="0"/>
              </a:defRPr>
            </a:lvl6pPr>
            <a:lvl7pPr marL="914400" algn="l" rtl="0" fontAlgn="base">
              <a:lnSpc>
                <a:spcPct val="85000"/>
              </a:lnSpc>
              <a:spcBef>
                <a:spcPct val="0"/>
              </a:spcBef>
              <a:spcAft>
                <a:spcPct val="0"/>
              </a:spcAft>
              <a:defRPr sz="4800">
                <a:solidFill>
                  <a:srgbClr val="404040"/>
                </a:solidFill>
                <a:latin typeface="Calibri Light" panose="020F0302020204030204" pitchFamily="34" charset="0"/>
              </a:defRPr>
            </a:lvl7pPr>
            <a:lvl8pPr marL="1371600" algn="l" rtl="0" fontAlgn="base">
              <a:lnSpc>
                <a:spcPct val="85000"/>
              </a:lnSpc>
              <a:spcBef>
                <a:spcPct val="0"/>
              </a:spcBef>
              <a:spcAft>
                <a:spcPct val="0"/>
              </a:spcAft>
              <a:defRPr sz="4800">
                <a:solidFill>
                  <a:srgbClr val="404040"/>
                </a:solidFill>
                <a:latin typeface="Calibri Light" panose="020F0302020204030204" pitchFamily="34" charset="0"/>
              </a:defRPr>
            </a:lvl8pPr>
            <a:lvl9pPr marL="1828800" algn="l" rtl="0" fontAlgn="base">
              <a:lnSpc>
                <a:spcPct val="85000"/>
              </a:lnSpc>
              <a:spcBef>
                <a:spcPct val="0"/>
              </a:spcBef>
              <a:spcAft>
                <a:spcPct val="0"/>
              </a:spcAft>
              <a:defRPr sz="4800">
                <a:solidFill>
                  <a:srgbClr val="404040"/>
                </a:solidFill>
                <a:latin typeface="Calibri Light" panose="020F0302020204030204" pitchFamily="34" charset="0"/>
              </a:defRPr>
            </a:lvl9pPr>
          </a:lstStyle>
          <a:p>
            <a:pPr marL="9525" marR="3810">
              <a:spcBef>
                <a:spcPts val="75"/>
              </a:spcBef>
            </a:pPr>
            <a:r>
              <a:rPr lang="en-GB" sz="3600" spc="-8" dirty="0">
                <a:latin typeface="Century Gothic"/>
                <a:cs typeface="Century Gothic"/>
              </a:rPr>
              <a:t>Survey and Scale </a:t>
            </a:r>
            <a:r>
              <a:rPr lang="en-GB" sz="3600" dirty="0">
                <a:latin typeface="Century Gothic"/>
                <a:cs typeface="Century Gothic"/>
              </a:rPr>
              <a:t>Development</a:t>
            </a:r>
          </a:p>
        </p:txBody>
      </p:sp>
    </p:spTree>
  </p:cSld>
  <p:clrMapOvr>
    <a:masterClrMapping/>
  </p:clrMapOvr>
  <p:transition advClick="0">
    <p:zoom/>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515532" y="260648"/>
            <a:ext cx="8448956" cy="625171"/>
          </a:xfrm>
          <a:prstGeom prst="rect">
            <a:avLst/>
          </a:prstGeom>
        </p:spPr>
        <p:txBody>
          <a:bodyPr vert="horz" wrap="square" lIns="0" tIns="9525" rIns="0" bIns="0" rtlCol="0">
            <a:spAutoFit/>
          </a:bodyPr>
          <a:lstStyle/>
          <a:p>
            <a:pPr marL="9525" marR="3810">
              <a:spcBef>
                <a:spcPts val="75"/>
              </a:spcBef>
            </a:pPr>
            <a:r>
              <a:rPr sz="4000" spc="-8" dirty="0">
                <a:latin typeface="Century Gothic"/>
                <a:cs typeface="Century Gothic"/>
              </a:rPr>
              <a:t>S</a:t>
            </a:r>
            <a:r>
              <a:rPr lang="en-GB" sz="4000" spc="-8" dirty="0" err="1">
                <a:latin typeface="Century Gothic"/>
                <a:cs typeface="Century Gothic"/>
              </a:rPr>
              <a:t>urvey</a:t>
            </a:r>
            <a:r>
              <a:rPr lang="en-GB" sz="4000" spc="-8" dirty="0">
                <a:latin typeface="Century Gothic"/>
                <a:cs typeface="Century Gothic"/>
              </a:rPr>
              <a:t> and Scale</a:t>
            </a:r>
            <a:r>
              <a:rPr sz="4000" spc="-8" dirty="0">
                <a:latin typeface="Century Gothic"/>
                <a:cs typeface="Century Gothic"/>
              </a:rPr>
              <a:t> </a:t>
            </a:r>
            <a:r>
              <a:rPr sz="4000" dirty="0">
                <a:latin typeface="Century Gothic"/>
                <a:cs typeface="Century Gothic"/>
              </a:rPr>
              <a:t>Development</a:t>
            </a:r>
          </a:p>
        </p:txBody>
      </p:sp>
      <p:sp>
        <p:nvSpPr>
          <p:cNvPr id="20" name="TextBox 19">
            <a:extLst>
              <a:ext uri="{FF2B5EF4-FFF2-40B4-BE49-F238E27FC236}">
                <a16:creationId xmlns:a16="http://schemas.microsoft.com/office/drawing/2014/main" id="{738121CD-C1B2-C1D1-5599-1B3DEFC1F332}"/>
              </a:ext>
            </a:extLst>
          </p:cNvPr>
          <p:cNvSpPr txBox="1"/>
          <p:nvPr/>
        </p:nvSpPr>
        <p:spPr>
          <a:xfrm>
            <a:off x="395536" y="2420888"/>
            <a:ext cx="7992888" cy="3360920"/>
          </a:xfrm>
          <a:prstGeom prst="rect">
            <a:avLst/>
          </a:prstGeom>
          <a:solidFill>
            <a:schemeClr val="accent1">
              <a:lumMod val="20000"/>
              <a:lumOff val="80000"/>
            </a:schemeClr>
          </a:solidFill>
          <a:ln>
            <a:solidFill>
              <a:schemeClr val="accent2"/>
            </a:solidFill>
          </a:ln>
        </p:spPr>
        <p:txBody>
          <a:bodyPr wrap="square">
            <a:spAutoFit/>
          </a:bodyPr>
          <a:lstStyle/>
          <a:p>
            <a:pPr marL="9525" marR="3810" indent="-2381">
              <a:lnSpc>
                <a:spcPct val="92000"/>
              </a:lnSpc>
              <a:spcBef>
                <a:spcPts val="203"/>
              </a:spcBef>
            </a:pPr>
            <a:r>
              <a:rPr lang="en-GB" sz="2000" spc="-8" dirty="0">
                <a:latin typeface="Century Gothic"/>
                <a:cs typeface="Century Gothic"/>
              </a:rPr>
              <a:t>Affective </a:t>
            </a:r>
            <a:r>
              <a:rPr lang="en-GB" sz="2000" dirty="0">
                <a:latin typeface="Century Gothic"/>
                <a:cs typeface="Century Gothic"/>
              </a:rPr>
              <a:t>Component</a:t>
            </a:r>
            <a:r>
              <a:rPr lang="en-GB" sz="2000" spc="-15" dirty="0">
                <a:latin typeface="Century Gothic"/>
                <a:cs typeface="Century Gothic"/>
              </a:rPr>
              <a:t> </a:t>
            </a:r>
            <a:r>
              <a:rPr lang="en-GB" sz="2000" spc="-38" dirty="0">
                <a:latin typeface="Century Gothic"/>
                <a:cs typeface="Century Gothic"/>
              </a:rPr>
              <a:t>– </a:t>
            </a:r>
            <a:r>
              <a:rPr lang="en-GB" sz="2000" dirty="0">
                <a:latin typeface="Century Gothic"/>
                <a:cs typeface="Century Gothic"/>
              </a:rPr>
              <a:t>Reflective</a:t>
            </a:r>
            <a:r>
              <a:rPr lang="en-GB" sz="2000" spc="-30" dirty="0">
                <a:latin typeface="Century Gothic"/>
                <a:cs typeface="Century Gothic"/>
              </a:rPr>
              <a:t> </a:t>
            </a:r>
            <a:r>
              <a:rPr lang="en-GB" sz="2000" dirty="0">
                <a:latin typeface="Century Gothic"/>
                <a:cs typeface="Century Gothic"/>
              </a:rPr>
              <a:t>of</a:t>
            </a:r>
            <a:r>
              <a:rPr lang="en-GB" sz="2000" spc="4" dirty="0">
                <a:latin typeface="Century Gothic"/>
                <a:cs typeface="Century Gothic"/>
              </a:rPr>
              <a:t> </a:t>
            </a:r>
            <a:r>
              <a:rPr lang="en-GB" sz="2000" spc="-45" dirty="0">
                <a:latin typeface="Century Gothic"/>
                <a:cs typeface="Century Gothic"/>
              </a:rPr>
              <a:t>a </a:t>
            </a:r>
            <a:r>
              <a:rPr lang="en-GB" sz="2000" dirty="0">
                <a:latin typeface="Century Gothic"/>
                <a:cs typeface="Century Gothic"/>
              </a:rPr>
              <a:t>person’s</a:t>
            </a:r>
            <a:r>
              <a:rPr lang="en-GB" sz="2000" spc="-26" dirty="0">
                <a:latin typeface="Century Gothic"/>
                <a:cs typeface="Century Gothic"/>
              </a:rPr>
              <a:t> </a:t>
            </a:r>
            <a:r>
              <a:rPr lang="en-GB" sz="2000" spc="-8" dirty="0">
                <a:latin typeface="Century Gothic"/>
                <a:cs typeface="Century Gothic"/>
              </a:rPr>
              <a:t>general </a:t>
            </a:r>
            <a:r>
              <a:rPr lang="en-GB" sz="2000" dirty="0">
                <a:latin typeface="Century Gothic"/>
                <a:cs typeface="Century Gothic"/>
              </a:rPr>
              <a:t>feelings</a:t>
            </a:r>
            <a:r>
              <a:rPr lang="en-GB" sz="2000" spc="-19" dirty="0">
                <a:latin typeface="Century Gothic"/>
                <a:cs typeface="Century Gothic"/>
              </a:rPr>
              <a:t> or </a:t>
            </a:r>
            <a:r>
              <a:rPr lang="en-GB" sz="2000" dirty="0">
                <a:latin typeface="Century Gothic"/>
                <a:cs typeface="Century Gothic"/>
              </a:rPr>
              <a:t>emotions</a:t>
            </a:r>
            <a:r>
              <a:rPr lang="en-GB" sz="2000" spc="-11" dirty="0">
                <a:latin typeface="Century Gothic"/>
                <a:cs typeface="Century Gothic"/>
              </a:rPr>
              <a:t> </a:t>
            </a:r>
            <a:r>
              <a:rPr lang="en-GB" sz="2000" spc="-8" dirty="0">
                <a:latin typeface="Century Gothic"/>
                <a:cs typeface="Century Gothic"/>
              </a:rPr>
              <a:t>towards </a:t>
            </a:r>
            <a:r>
              <a:rPr lang="en-GB" sz="2000" dirty="0">
                <a:latin typeface="Century Gothic"/>
                <a:cs typeface="Century Gothic"/>
              </a:rPr>
              <a:t>an</a:t>
            </a:r>
            <a:r>
              <a:rPr lang="en-GB" sz="2000" spc="-15" dirty="0">
                <a:latin typeface="Century Gothic"/>
                <a:cs typeface="Century Gothic"/>
              </a:rPr>
              <a:t> </a:t>
            </a:r>
            <a:r>
              <a:rPr lang="en-GB" sz="2000" dirty="0">
                <a:latin typeface="Century Gothic"/>
                <a:cs typeface="Century Gothic"/>
              </a:rPr>
              <a:t>object</a:t>
            </a:r>
            <a:r>
              <a:rPr lang="en-GB" sz="2000" spc="-8" dirty="0">
                <a:latin typeface="Century Gothic"/>
                <a:cs typeface="Century Gothic"/>
              </a:rPr>
              <a:t> </a:t>
            </a:r>
            <a:r>
              <a:rPr lang="en-GB" sz="2000" spc="-19" dirty="0">
                <a:latin typeface="Century Gothic"/>
                <a:cs typeface="Century Gothic"/>
              </a:rPr>
              <a:t>or </a:t>
            </a:r>
            <a:r>
              <a:rPr lang="en-GB" sz="2000" dirty="0">
                <a:latin typeface="Century Gothic"/>
                <a:cs typeface="Century Gothic"/>
              </a:rPr>
              <a:t>subject</a:t>
            </a:r>
            <a:r>
              <a:rPr lang="en-GB" sz="2000" spc="-15" dirty="0">
                <a:latin typeface="Century Gothic"/>
                <a:cs typeface="Century Gothic"/>
              </a:rPr>
              <a:t> </a:t>
            </a:r>
            <a:r>
              <a:rPr lang="en-GB" sz="2000" spc="-8" dirty="0">
                <a:latin typeface="Century Gothic"/>
                <a:cs typeface="Century Gothic"/>
              </a:rPr>
              <a:t>(likes, </a:t>
            </a:r>
            <a:r>
              <a:rPr lang="en-GB" sz="2000" dirty="0">
                <a:latin typeface="Century Gothic"/>
                <a:cs typeface="Century Gothic"/>
              </a:rPr>
              <a:t>dislikes,</a:t>
            </a:r>
            <a:r>
              <a:rPr lang="en-GB" sz="2000" spc="-26" dirty="0">
                <a:latin typeface="Century Gothic"/>
                <a:cs typeface="Century Gothic"/>
              </a:rPr>
              <a:t> </a:t>
            </a:r>
            <a:r>
              <a:rPr lang="en-GB" sz="2000" dirty="0">
                <a:latin typeface="Century Gothic"/>
                <a:cs typeface="Century Gothic"/>
              </a:rPr>
              <a:t>love,</a:t>
            </a:r>
            <a:r>
              <a:rPr lang="en-GB" sz="2000" spc="-23" dirty="0">
                <a:latin typeface="Century Gothic"/>
                <a:cs typeface="Century Gothic"/>
              </a:rPr>
              <a:t> </a:t>
            </a:r>
            <a:r>
              <a:rPr lang="en-GB" sz="2000" spc="-8" dirty="0">
                <a:latin typeface="Century Gothic"/>
                <a:cs typeface="Century Gothic"/>
              </a:rPr>
              <a:t>hate).</a:t>
            </a:r>
          </a:p>
          <a:p>
            <a:pPr marL="9525" marR="3810" indent="-2381">
              <a:lnSpc>
                <a:spcPct val="92000"/>
              </a:lnSpc>
              <a:spcBef>
                <a:spcPts val="203"/>
              </a:spcBef>
            </a:pPr>
            <a:endParaRPr lang="en-GB" sz="2000" spc="-8" dirty="0">
              <a:latin typeface="Century Gothic"/>
              <a:cs typeface="Century Gothic"/>
            </a:endParaRPr>
          </a:p>
          <a:p>
            <a:pPr marL="9525" marR="3810" indent="-2381">
              <a:lnSpc>
                <a:spcPct val="92000"/>
              </a:lnSpc>
              <a:spcBef>
                <a:spcPts val="203"/>
              </a:spcBef>
            </a:pPr>
            <a:r>
              <a:rPr lang="en-GB" sz="2000" spc="-8" dirty="0">
                <a:latin typeface="Century Gothic"/>
                <a:cs typeface="Century Gothic"/>
              </a:rPr>
              <a:t>Cognitive </a:t>
            </a:r>
            <a:r>
              <a:rPr lang="en-GB" sz="2000" dirty="0">
                <a:latin typeface="Century Gothic"/>
                <a:cs typeface="Century Gothic"/>
              </a:rPr>
              <a:t>Component</a:t>
            </a:r>
            <a:r>
              <a:rPr lang="en-GB" sz="2000" spc="-15" dirty="0">
                <a:latin typeface="Century Gothic"/>
                <a:cs typeface="Century Gothic"/>
              </a:rPr>
              <a:t> </a:t>
            </a:r>
            <a:r>
              <a:rPr lang="en-GB" sz="2000" spc="-38" dirty="0">
                <a:latin typeface="Century Gothic"/>
                <a:cs typeface="Century Gothic"/>
              </a:rPr>
              <a:t>– </a:t>
            </a:r>
            <a:r>
              <a:rPr lang="en-GB" sz="2000" dirty="0">
                <a:latin typeface="Century Gothic"/>
                <a:cs typeface="Century Gothic"/>
              </a:rPr>
              <a:t>Reflective</a:t>
            </a:r>
            <a:r>
              <a:rPr lang="en-GB" sz="2000" spc="-30" dirty="0">
                <a:latin typeface="Century Gothic"/>
                <a:cs typeface="Century Gothic"/>
              </a:rPr>
              <a:t> </a:t>
            </a:r>
            <a:r>
              <a:rPr lang="en-GB" sz="2000" dirty="0">
                <a:latin typeface="Century Gothic"/>
                <a:cs typeface="Century Gothic"/>
              </a:rPr>
              <a:t>of</a:t>
            </a:r>
            <a:r>
              <a:rPr lang="en-GB" sz="2000" spc="-8" dirty="0">
                <a:latin typeface="Century Gothic"/>
                <a:cs typeface="Century Gothic"/>
              </a:rPr>
              <a:t> </a:t>
            </a:r>
            <a:r>
              <a:rPr lang="en-GB" sz="2000" spc="-38" dirty="0">
                <a:latin typeface="Century Gothic"/>
                <a:cs typeface="Century Gothic"/>
              </a:rPr>
              <a:t>a </a:t>
            </a:r>
            <a:r>
              <a:rPr lang="en-GB" sz="2000" spc="-8" dirty="0">
                <a:latin typeface="Century Gothic"/>
                <a:cs typeface="Century Gothic"/>
              </a:rPr>
              <a:t>person’s </a:t>
            </a:r>
            <a:r>
              <a:rPr lang="en-GB" sz="2000" dirty="0">
                <a:latin typeface="Century Gothic"/>
                <a:cs typeface="Century Gothic"/>
              </a:rPr>
              <a:t>awareness of</a:t>
            </a:r>
            <a:r>
              <a:rPr lang="en-GB" sz="2000" spc="-26" dirty="0">
                <a:latin typeface="Century Gothic"/>
                <a:cs typeface="Century Gothic"/>
              </a:rPr>
              <a:t> </a:t>
            </a:r>
            <a:r>
              <a:rPr lang="en-GB" sz="2000" spc="-19" dirty="0">
                <a:latin typeface="Century Gothic"/>
                <a:cs typeface="Century Gothic"/>
              </a:rPr>
              <a:t>and </a:t>
            </a:r>
            <a:r>
              <a:rPr lang="en-GB" sz="2000" dirty="0">
                <a:latin typeface="Century Gothic"/>
                <a:cs typeface="Century Gothic"/>
              </a:rPr>
              <a:t>knowledge</a:t>
            </a:r>
            <a:r>
              <a:rPr lang="en-GB" sz="2000" spc="-11" dirty="0">
                <a:latin typeface="Century Gothic"/>
                <a:cs typeface="Century Gothic"/>
              </a:rPr>
              <a:t> </a:t>
            </a:r>
            <a:r>
              <a:rPr lang="en-GB" sz="2000" spc="-15" dirty="0">
                <a:latin typeface="Century Gothic"/>
                <a:cs typeface="Century Gothic"/>
              </a:rPr>
              <a:t>about </a:t>
            </a:r>
            <a:r>
              <a:rPr lang="en-GB" sz="2000" dirty="0">
                <a:latin typeface="Century Gothic"/>
                <a:cs typeface="Century Gothic"/>
              </a:rPr>
              <a:t>an</a:t>
            </a:r>
            <a:r>
              <a:rPr lang="en-GB" sz="2000" spc="-23" dirty="0">
                <a:latin typeface="Century Gothic"/>
                <a:cs typeface="Century Gothic"/>
              </a:rPr>
              <a:t> </a:t>
            </a:r>
            <a:r>
              <a:rPr lang="en-GB" sz="2000" dirty="0">
                <a:latin typeface="Century Gothic"/>
                <a:cs typeface="Century Gothic"/>
              </a:rPr>
              <a:t>object</a:t>
            </a:r>
            <a:r>
              <a:rPr lang="en-GB" sz="2000" spc="-8" dirty="0">
                <a:latin typeface="Century Gothic"/>
                <a:cs typeface="Century Gothic"/>
              </a:rPr>
              <a:t> </a:t>
            </a:r>
            <a:r>
              <a:rPr lang="en-GB" sz="2000" spc="-19" dirty="0">
                <a:latin typeface="Century Gothic"/>
                <a:cs typeface="Century Gothic"/>
              </a:rPr>
              <a:t>or </a:t>
            </a:r>
            <a:r>
              <a:rPr lang="en-GB" sz="2000" dirty="0">
                <a:latin typeface="Century Gothic"/>
                <a:cs typeface="Century Gothic"/>
              </a:rPr>
              <a:t>subject</a:t>
            </a:r>
            <a:r>
              <a:rPr lang="en-GB" sz="2000" spc="-15" dirty="0">
                <a:latin typeface="Century Gothic"/>
                <a:cs typeface="Century Gothic"/>
              </a:rPr>
              <a:t> </a:t>
            </a:r>
            <a:r>
              <a:rPr lang="en-GB" sz="2000" spc="-8" dirty="0">
                <a:latin typeface="Century Gothic"/>
                <a:cs typeface="Century Gothic"/>
              </a:rPr>
              <a:t>(know, believe).</a:t>
            </a:r>
          </a:p>
          <a:p>
            <a:pPr marL="9525" marR="3810" indent="-2381">
              <a:lnSpc>
                <a:spcPct val="92000"/>
              </a:lnSpc>
              <a:spcBef>
                <a:spcPts val="203"/>
              </a:spcBef>
            </a:pPr>
            <a:endParaRPr lang="en-GB" sz="2000" spc="-8" dirty="0">
              <a:latin typeface="Century Gothic"/>
              <a:cs typeface="Century Gothic"/>
            </a:endParaRPr>
          </a:p>
          <a:p>
            <a:pPr marL="9525" marR="3810" indent="-2381">
              <a:lnSpc>
                <a:spcPct val="92000"/>
              </a:lnSpc>
              <a:spcBef>
                <a:spcPts val="203"/>
              </a:spcBef>
            </a:pPr>
            <a:r>
              <a:rPr lang="en-GB" sz="2000" spc="-8" dirty="0">
                <a:latin typeface="Century Gothic"/>
                <a:cs typeface="Century Gothic"/>
              </a:rPr>
              <a:t>Behavioural </a:t>
            </a:r>
            <a:r>
              <a:rPr lang="en-GB" sz="2000" dirty="0">
                <a:latin typeface="Century Gothic"/>
                <a:cs typeface="Century Gothic"/>
              </a:rPr>
              <a:t>Component</a:t>
            </a:r>
            <a:r>
              <a:rPr lang="en-GB" sz="2000" spc="-11" dirty="0">
                <a:latin typeface="Century Gothic"/>
                <a:cs typeface="Century Gothic"/>
              </a:rPr>
              <a:t> </a:t>
            </a:r>
            <a:r>
              <a:rPr lang="en-GB" sz="2000" spc="-38" dirty="0">
                <a:latin typeface="Century Gothic"/>
                <a:cs typeface="Century Gothic"/>
              </a:rPr>
              <a:t>– </a:t>
            </a:r>
            <a:r>
              <a:rPr lang="en-GB" sz="2000" dirty="0">
                <a:latin typeface="Century Gothic"/>
                <a:cs typeface="Century Gothic"/>
              </a:rPr>
              <a:t>Reflective</a:t>
            </a:r>
            <a:r>
              <a:rPr lang="en-GB" sz="2000" spc="-30" dirty="0">
                <a:latin typeface="Century Gothic"/>
                <a:cs typeface="Century Gothic"/>
              </a:rPr>
              <a:t> </a:t>
            </a:r>
            <a:r>
              <a:rPr lang="en-GB" sz="2000" dirty="0">
                <a:latin typeface="Century Gothic"/>
                <a:cs typeface="Century Gothic"/>
              </a:rPr>
              <a:t>of</a:t>
            </a:r>
            <a:r>
              <a:rPr lang="en-GB" sz="2000" spc="-8" dirty="0">
                <a:latin typeface="Century Gothic"/>
                <a:cs typeface="Century Gothic"/>
              </a:rPr>
              <a:t> </a:t>
            </a:r>
            <a:r>
              <a:rPr lang="en-GB" sz="2000" spc="-45" dirty="0">
                <a:latin typeface="Century Gothic"/>
                <a:cs typeface="Century Gothic"/>
              </a:rPr>
              <a:t>a </a:t>
            </a:r>
            <a:r>
              <a:rPr lang="en-GB" sz="2000" spc="-8" dirty="0">
                <a:latin typeface="Century Gothic"/>
                <a:cs typeface="Century Gothic"/>
              </a:rPr>
              <a:t>person’s </a:t>
            </a:r>
            <a:r>
              <a:rPr lang="en-GB" sz="2000" dirty="0">
                <a:latin typeface="Century Gothic"/>
                <a:cs typeface="Century Gothic"/>
              </a:rPr>
              <a:t>intentions, </a:t>
            </a:r>
            <a:r>
              <a:rPr lang="en-GB" sz="2000" spc="-26" dirty="0">
                <a:latin typeface="Century Gothic"/>
                <a:cs typeface="Century Gothic"/>
              </a:rPr>
              <a:t> </a:t>
            </a:r>
            <a:r>
              <a:rPr lang="en-GB" sz="2000" spc="-8" dirty="0">
                <a:latin typeface="Century Gothic"/>
                <a:cs typeface="Century Gothic"/>
              </a:rPr>
              <a:t>behavioural expectations, </a:t>
            </a:r>
            <a:r>
              <a:rPr lang="en-GB" sz="2000" spc="-19" dirty="0">
                <a:latin typeface="Century Gothic"/>
                <a:cs typeface="Century Gothic"/>
              </a:rPr>
              <a:t>and </a:t>
            </a:r>
            <a:r>
              <a:rPr lang="en-GB" sz="2000" dirty="0">
                <a:latin typeface="Century Gothic"/>
                <a:cs typeface="Century Gothic"/>
              </a:rPr>
              <a:t>predisposition</a:t>
            </a:r>
            <a:r>
              <a:rPr lang="en-GB" sz="2000" spc="-41" dirty="0">
                <a:latin typeface="Century Gothic"/>
                <a:cs typeface="Century Gothic"/>
              </a:rPr>
              <a:t> </a:t>
            </a:r>
            <a:r>
              <a:rPr lang="en-GB" sz="2000" spc="-26" dirty="0">
                <a:latin typeface="Century Gothic"/>
                <a:cs typeface="Century Gothic"/>
              </a:rPr>
              <a:t>to </a:t>
            </a:r>
            <a:r>
              <a:rPr lang="en-GB" sz="2000" spc="-8" dirty="0">
                <a:latin typeface="Century Gothic"/>
                <a:cs typeface="Century Gothic"/>
              </a:rPr>
              <a:t>action.</a:t>
            </a:r>
            <a:endParaRPr lang="en-GB" sz="2000" dirty="0">
              <a:latin typeface="Century Gothic"/>
              <a:cs typeface="Century Gothic"/>
            </a:endParaRPr>
          </a:p>
          <a:p>
            <a:pPr marL="9525" marR="3810" indent="-2381">
              <a:lnSpc>
                <a:spcPct val="92000"/>
              </a:lnSpc>
              <a:spcBef>
                <a:spcPts val="203"/>
              </a:spcBef>
            </a:pPr>
            <a:endParaRPr lang="en-GB" sz="2000" dirty="0">
              <a:latin typeface="Century Gothic"/>
              <a:cs typeface="Century Gothic"/>
            </a:endParaRPr>
          </a:p>
          <a:p>
            <a:pPr marL="9525" marR="3810" indent="-2381">
              <a:lnSpc>
                <a:spcPct val="92000"/>
              </a:lnSpc>
              <a:spcBef>
                <a:spcPts val="203"/>
              </a:spcBef>
            </a:pPr>
            <a:endParaRPr lang="en-GB" sz="2000" dirty="0">
              <a:latin typeface="Century Gothic"/>
              <a:cs typeface="Century Gothic"/>
            </a:endParaRPr>
          </a:p>
        </p:txBody>
      </p:sp>
      <p:sp>
        <p:nvSpPr>
          <p:cNvPr id="23" name="TextBox 22">
            <a:extLst>
              <a:ext uri="{FF2B5EF4-FFF2-40B4-BE49-F238E27FC236}">
                <a16:creationId xmlns:a16="http://schemas.microsoft.com/office/drawing/2014/main" id="{BB551F75-D378-8088-9FE0-A59A12AE5297}"/>
              </a:ext>
            </a:extLst>
          </p:cNvPr>
          <p:cNvSpPr txBox="1"/>
          <p:nvPr/>
        </p:nvSpPr>
        <p:spPr>
          <a:xfrm>
            <a:off x="410816" y="1192667"/>
            <a:ext cx="4572000" cy="816827"/>
          </a:xfrm>
          <a:prstGeom prst="rect">
            <a:avLst/>
          </a:prstGeom>
          <a:noFill/>
        </p:spPr>
        <p:txBody>
          <a:bodyPr wrap="square">
            <a:spAutoFit/>
          </a:bodyPr>
          <a:lstStyle/>
          <a:p>
            <a:pPr marL="392430">
              <a:lnSpc>
                <a:spcPts val="2995"/>
              </a:lnSpc>
              <a:spcBef>
                <a:spcPts val="1950"/>
              </a:spcBef>
            </a:pPr>
            <a:r>
              <a:rPr lang="en-GB" sz="1800" dirty="0">
                <a:latin typeface="Century Gothic"/>
                <a:cs typeface="Century Gothic"/>
              </a:rPr>
              <a:t>How</a:t>
            </a:r>
            <a:r>
              <a:rPr lang="en-GB" sz="1800" spc="-15" dirty="0">
                <a:latin typeface="Century Gothic"/>
                <a:cs typeface="Century Gothic"/>
              </a:rPr>
              <a:t> </a:t>
            </a:r>
            <a:r>
              <a:rPr lang="en-GB" sz="1800" dirty="0">
                <a:latin typeface="Century Gothic"/>
                <a:cs typeface="Century Gothic"/>
              </a:rPr>
              <a:t>do</a:t>
            </a:r>
            <a:r>
              <a:rPr lang="en-GB" sz="1800" spc="-20" dirty="0">
                <a:latin typeface="Century Gothic"/>
                <a:cs typeface="Century Gothic"/>
              </a:rPr>
              <a:t> </a:t>
            </a:r>
            <a:r>
              <a:rPr lang="en-GB" sz="1800" spc="-25" dirty="0">
                <a:latin typeface="Century Gothic"/>
                <a:cs typeface="Century Gothic"/>
              </a:rPr>
              <a:t>you</a:t>
            </a:r>
            <a:endParaRPr lang="en-GB" sz="1800" dirty="0">
              <a:latin typeface="Century Gothic"/>
              <a:cs typeface="Century Gothic"/>
            </a:endParaRPr>
          </a:p>
          <a:p>
            <a:pPr marL="359410">
              <a:lnSpc>
                <a:spcPts val="2995"/>
              </a:lnSpc>
            </a:pPr>
            <a:r>
              <a:rPr lang="en-GB" sz="1800" dirty="0">
                <a:latin typeface="Century Gothic"/>
                <a:cs typeface="Century Gothic"/>
              </a:rPr>
              <a:t>feel</a:t>
            </a:r>
            <a:r>
              <a:rPr lang="en-GB" sz="1800" spc="-25" dirty="0">
                <a:latin typeface="Century Gothic"/>
                <a:cs typeface="Century Gothic"/>
              </a:rPr>
              <a:t> </a:t>
            </a:r>
            <a:r>
              <a:rPr lang="en-GB" sz="1800" spc="-10" dirty="0">
                <a:latin typeface="Century Gothic"/>
                <a:cs typeface="Century Gothic"/>
              </a:rPr>
              <a:t>about…</a:t>
            </a:r>
            <a:endParaRPr lang="en-GB" sz="1800" dirty="0">
              <a:latin typeface="Century Gothic"/>
              <a:cs typeface="Century Gothic"/>
            </a:endParaRPr>
          </a:p>
        </p:txBody>
      </p:sp>
      <p:sp>
        <p:nvSpPr>
          <p:cNvPr id="25" name="TextBox 24">
            <a:extLst>
              <a:ext uri="{FF2B5EF4-FFF2-40B4-BE49-F238E27FC236}">
                <a16:creationId xmlns:a16="http://schemas.microsoft.com/office/drawing/2014/main" id="{695CC7AC-DFFB-FC21-ACAC-30740DA1074A}"/>
              </a:ext>
            </a:extLst>
          </p:cNvPr>
          <p:cNvSpPr txBox="1"/>
          <p:nvPr/>
        </p:nvSpPr>
        <p:spPr>
          <a:xfrm>
            <a:off x="5835020" y="1192666"/>
            <a:ext cx="2592288" cy="816827"/>
          </a:xfrm>
          <a:prstGeom prst="rect">
            <a:avLst/>
          </a:prstGeom>
          <a:noFill/>
        </p:spPr>
        <p:txBody>
          <a:bodyPr wrap="square">
            <a:spAutoFit/>
          </a:bodyPr>
          <a:lstStyle/>
          <a:p>
            <a:pPr marL="322580">
              <a:lnSpc>
                <a:spcPts val="2995"/>
              </a:lnSpc>
              <a:spcBef>
                <a:spcPts val="1950"/>
              </a:spcBef>
            </a:pPr>
            <a:r>
              <a:rPr lang="en-GB" sz="1800" dirty="0">
                <a:latin typeface="Century Gothic"/>
                <a:cs typeface="Century Gothic"/>
              </a:rPr>
              <a:t>How do you behave towards</a:t>
            </a:r>
            <a:r>
              <a:rPr lang="en-GB" sz="1800" spc="-10" dirty="0">
                <a:latin typeface="Century Gothic"/>
                <a:cs typeface="Century Gothic"/>
              </a:rPr>
              <a:t>…</a:t>
            </a:r>
            <a:endParaRPr lang="en-GB" sz="1800" dirty="0">
              <a:latin typeface="Century Gothic"/>
              <a:cs typeface="Century Gothic"/>
            </a:endParaRPr>
          </a:p>
        </p:txBody>
      </p:sp>
      <p:sp>
        <p:nvSpPr>
          <p:cNvPr id="28" name="TextBox 27">
            <a:extLst>
              <a:ext uri="{FF2B5EF4-FFF2-40B4-BE49-F238E27FC236}">
                <a16:creationId xmlns:a16="http://schemas.microsoft.com/office/drawing/2014/main" id="{078A07E1-C8B7-1781-1C69-D26E6E90B4F7}"/>
              </a:ext>
            </a:extLst>
          </p:cNvPr>
          <p:cNvSpPr txBox="1"/>
          <p:nvPr/>
        </p:nvSpPr>
        <p:spPr>
          <a:xfrm>
            <a:off x="3131840" y="1192665"/>
            <a:ext cx="4824536" cy="816827"/>
          </a:xfrm>
          <a:prstGeom prst="rect">
            <a:avLst/>
          </a:prstGeom>
          <a:noFill/>
        </p:spPr>
        <p:txBody>
          <a:bodyPr wrap="square">
            <a:spAutoFit/>
          </a:bodyPr>
          <a:lstStyle/>
          <a:p>
            <a:pPr marL="322580">
              <a:lnSpc>
                <a:spcPts val="2995"/>
              </a:lnSpc>
              <a:spcBef>
                <a:spcPts val="1950"/>
              </a:spcBef>
            </a:pPr>
            <a:r>
              <a:rPr lang="en-GB" sz="1800" dirty="0">
                <a:latin typeface="Century Gothic"/>
                <a:cs typeface="Century Gothic"/>
              </a:rPr>
              <a:t>What</a:t>
            </a:r>
            <a:r>
              <a:rPr lang="en-GB" sz="1800" spc="10" dirty="0">
                <a:latin typeface="Century Gothic"/>
                <a:cs typeface="Century Gothic"/>
              </a:rPr>
              <a:t> </a:t>
            </a:r>
            <a:r>
              <a:rPr lang="en-GB" sz="1800" dirty="0">
                <a:latin typeface="Century Gothic"/>
                <a:cs typeface="Century Gothic"/>
              </a:rPr>
              <a:t>do</a:t>
            </a:r>
            <a:r>
              <a:rPr lang="en-GB" sz="1800" spc="-40" dirty="0">
                <a:latin typeface="Century Gothic"/>
                <a:cs typeface="Century Gothic"/>
              </a:rPr>
              <a:t> </a:t>
            </a:r>
            <a:r>
              <a:rPr lang="en-GB" sz="1800" spc="-25" dirty="0">
                <a:latin typeface="Century Gothic"/>
                <a:cs typeface="Century Gothic"/>
              </a:rPr>
              <a:t>you</a:t>
            </a:r>
            <a:endParaRPr lang="en-GB" sz="1800" dirty="0">
              <a:latin typeface="Century Gothic"/>
              <a:cs typeface="Century Gothic"/>
            </a:endParaRPr>
          </a:p>
          <a:p>
            <a:pPr marL="284480">
              <a:lnSpc>
                <a:spcPts val="2995"/>
              </a:lnSpc>
            </a:pPr>
            <a:r>
              <a:rPr lang="en-GB" sz="1800" dirty="0">
                <a:latin typeface="Century Gothic"/>
                <a:cs typeface="Century Gothic"/>
              </a:rPr>
              <a:t>think</a:t>
            </a:r>
            <a:r>
              <a:rPr lang="en-GB" sz="1800" spc="-10" dirty="0">
                <a:latin typeface="Century Gothic"/>
                <a:cs typeface="Century Gothic"/>
              </a:rPr>
              <a:t> about…</a:t>
            </a:r>
            <a:endParaRPr lang="en-GB" sz="1800" dirty="0">
              <a:latin typeface="Century Gothic"/>
              <a:cs typeface="Century Gothic"/>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12193105-4A59-4377-B8A2-94A72F0940E0}"/>
              </a:ext>
            </a:extLst>
          </p:cNvPr>
          <p:cNvSpPr>
            <a:spLocks noGrp="1" noChangeArrowheads="1"/>
          </p:cNvSpPr>
          <p:nvPr>
            <p:ph type="title"/>
          </p:nvPr>
        </p:nvSpPr>
        <p:spPr>
          <a:xfrm>
            <a:off x="5715000" y="152400"/>
            <a:ext cx="6589199" cy="1280890"/>
          </a:xfrm>
        </p:spPr>
        <p:txBody>
          <a:bodyPr>
            <a:normAutofit/>
          </a:bodyPr>
          <a:lstStyle/>
          <a:p>
            <a:r>
              <a:rPr lang="en-US" altLang="en-US" sz="2800" dirty="0"/>
              <a:t>Types of surveys</a:t>
            </a:r>
          </a:p>
        </p:txBody>
      </p:sp>
      <p:graphicFrame>
        <p:nvGraphicFramePr>
          <p:cNvPr id="2" name="Diagram 1">
            <a:extLst>
              <a:ext uri="{FF2B5EF4-FFF2-40B4-BE49-F238E27FC236}">
                <a16:creationId xmlns:a16="http://schemas.microsoft.com/office/drawing/2014/main" id="{2B84A16B-6355-4039-B89B-E1B76DCC51A1}"/>
              </a:ext>
            </a:extLst>
          </p:cNvPr>
          <p:cNvGraphicFramePr/>
          <p:nvPr>
            <p:extLst>
              <p:ext uri="{D42A27DB-BD31-4B8C-83A1-F6EECF244321}">
                <p14:modId xmlns:p14="http://schemas.microsoft.com/office/powerpoint/2010/main" val="336747493"/>
              </p:ext>
            </p:extLst>
          </p:nvPr>
        </p:nvGraphicFramePr>
        <p:xfrm>
          <a:off x="3124201" y="332656"/>
          <a:ext cx="8000528" cy="61119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3" name="Diagram 2">
            <a:extLst>
              <a:ext uri="{FF2B5EF4-FFF2-40B4-BE49-F238E27FC236}">
                <a16:creationId xmlns:a16="http://schemas.microsoft.com/office/drawing/2014/main" id="{749A2D36-5F55-4DEF-86DB-14E5263DFA4D}"/>
              </a:ext>
            </a:extLst>
          </p:cNvPr>
          <p:cNvGraphicFramePr/>
          <p:nvPr>
            <p:extLst>
              <p:ext uri="{D42A27DB-BD31-4B8C-83A1-F6EECF244321}">
                <p14:modId xmlns:p14="http://schemas.microsoft.com/office/powerpoint/2010/main" val="950215849"/>
              </p:ext>
            </p:extLst>
          </p:nvPr>
        </p:nvGraphicFramePr>
        <p:xfrm>
          <a:off x="-972616" y="1380424"/>
          <a:ext cx="7696200" cy="524445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8" name="TextBox 7">
            <a:extLst>
              <a:ext uri="{FF2B5EF4-FFF2-40B4-BE49-F238E27FC236}">
                <a16:creationId xmlns:a16="http://schemas.microsoft.com/office/drawing/2014/main" id="{75DF3EF6-985E-413F-9501-01FCBFF0BDF5}"/>
              </a:ext>
            </a:extLst>
          </p:cNvPr>
          <p:cNvSpPr txBox="1"/>
          <p:nvPr/>
        </p:nvSpPr>
        <p:spPr>
          <a:xfrm>
            <a:off x="1187624" y="332656"/>
            <a:ext cx="6609976" cy="769441"/>
          </a:xfrm>
          <a:prstGeom prst="rect">
            <a:avLst/>
          </a:prstGeom>
          <a:noFill/>
        </p:spPr>
        <p:txBody>
          <a:bodyPr wrap="square">
            <a:spAutoFit/>
          </a:bodyPr>
          <a:lstStyle/>
          <a:p>
            <a:r>
              <a:rPr lang="en-US" altLang="en-US" sz="4400" dirty="0"/>
              <a:t>Pilot testing</a:t>
            </a:r>
            <a:endParaRPr lang="en-GB" sz="4400" dirty="0"/>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C614656D-BD8C-45C7-AC47-5D6A10231C01}"/>
              </a:ext>
            </a:extLst>
          </p:cNvPr>
          <p:cNvSpPr>
            <a:spLocks noGrp="1"/>
          </p:cNvSpPr>
          <p:nvPr>
            <p:ph type="title"/>
          </p:nvPr>
        </p:nvSpPr>
        <p:spPr>
          <a:xfrm>
            <a:off x="228600" y="68156"/>
            <a:ext cx="7575550" cy="585826"/>
          </a:xfrm>
        </p:spPr>
        <p:txBody>
          <a:bodyPr>
            <a:normAutofit/>
          </a:bodyPr>
          <a:lstStyle/>
          <a:p>
            <a:r>
              <a:rPr lang="en-US" altLang="en-US" sz="2800" dirty="0">
                <a:ea typeface="ＭＳ Ｐゴシック" panose="020B0600070205080204" pitchFamily="34" charset="-128"/>
              </a:rPr>
              <a:t>Survey Research: some issues to consider </a:t>
            </a:r>
          </a:p>
        </p:txBody>
      </p:sp>
      <p:graphicFrame>
        <p:nvGraphicFramePr>
          <p:cNvPr id="2" name="Diagram 1">
            <a:extLst>
              <a:ext uri="{FF2B5EF4-FFF2-40B4-BE49-F238E27FC236}">
                <a16:creationId xmlns:a16="http://schemas.microsoft.com/office/drawing/2014/main" id="{D43F7176-9D33-46B0-82C1-CC16392F1CBA}"/>
              </a:ext>
            </a:extLst>
          </p:cNvPr>
          <p:cNvGraphicFramePr/>
          <p:nvPr>
            <p:extLst>
              <p:ext uri="{D42A27DB-BD31-4B8C-83A1-F6EECF244321}">
                <p14:modId xmlns:p14="http://schemas.microsoft.com/office/powerpoint/2010/main" val="534215615"/>
              </p:ext>
            </p:extLst>
          </p:nvPr>
        </p:nvGraphicFramePr>
        <p:xfrm>
          <a:off x="34524" y="-891480"/>
          <a:ext cx="8977709" cy="455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Rectangle 4">
            <a:extLst>
              <a:ext uri="{FF2B5EF4-FFF2-40B4-BE49-F238E27FC236}">
                <a16:creationId xmlns:a16="http://schemas.microsoft.com/office/drawing/2014/main" id="{907D712D-71BA-42D6-ADA6-C2BD3D895F92}"/>
              </a:ext>
            </a:extLst>
          </p:cNvPr>
          <p:cNvSpPr txBox="1">
            <a:spLocks noChangeArrowheads="1"/>
          </p:cNvSpPr>
          <p:nvPr/>
        </p:nvSpPr>
        <p:spPr bwMode="auto">
          <a:xfrm>
            <a:off x="36512" y="2286000"/>
            <a:ext cx="4783137" cy="4343400"/>
          </a:xfrm>
          <a:prstGeom prst="rect">
            <a:avLst/>
          </a:prstGeom>
          <a:solidFill>
            <a:schemeClr val="bg2">
              <a:lumMod val="75000"/>
            </a:schemeClr>
          </a:solidFill>
          <a:ln>
            <a:noFill/>
          </a:ln>
        </p:spPr>
        <p:txBody>
          <a:bodyPr/>
          <a:lstStyle>
            <a:lvl1pPr marL="447675" indent="-447675"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marL="0" indent="0">
              <a:lnSpc>
                <a:spcPct val="80000"/>
              </a:lnSpc>
              <a:spcBef>
                <a:spcPct val="20000"/>
              </a:spcBef>
              <a:buClr>
                <a:schemeClr val="accent1"/>
              </a:buClr>
              <a:buSzPct val="70000"/>
            </a:pPr>
            <a:r>
              <a:rPr lang="en-US" altLang="en-US" sz="2000" b="1" dirty="0">
                <a:solidFill>
                  <a:srgbClr val="C00000"/>
                </a:solidFill>
              </a:rPr>
              <a:t>Poor measurement</a:t>
            </a:r>
            <a:r>
              <a:rPr lang="en-US" altLang="en-US" sz="2000" dirty="0">
                <a:solidFill>
                  <a:schemeClr val="hlink"/>
                </a:solidFill>
              </a:rPr>
              <a:t>.</a:t>
            </a:r>
            <a:r>
              <a:rPr lang="en-US" altLang="en-US" sz="2000" i="1" dirty="0"/>
              <a:t> </a:t>
            </a:r>
            <a:r>
              <a:rPr lang="en-US" altLang="en-US" sz="2000" dirty="0"/>
              <a:t>Presenting clear and interesting questions in a well-organized questionnaire will help to reduce measurement error by encouraging respondents to answer questions carefully and to take seriously the request to participate in the survey. Tailoring questions to the specific population surveyed is also important.</a:t>
            </a:r>
          </a:p>
          <a:p>
            <a:pPr>
              <a:lnSpc>
                <a:spcPct val="80000"/>
              </a:lnSpc>
              <a:spcBef>
                <a:spcPct val="20000"/>
              </a:spcBef>
              <a:buClr>
                <a:schemeClr val="accent1"/>
              </a:buClr>
              <a:buSzPct val="70000"/>
              <a:buFont typeface="Wingdings" panose="05000000000000000000" pitchFamily="2" charset="2"/>
              <a:buChar char="n"/>
            </a:pPr>
            <a:endParaRPr lang="en-US" altLang="en-US" sz="2000" dirty="0"/>
          </a:p>
          <a:p>
            <a:pPr marL="0" indent="0">
              <a:lnSpc>
                <a:spcPct val="80000"/>
              </a:lnSpc>
              <a:spcBef>
                <a:spcPct val="20000"/>
              </a:spcBef>
              <a:buClr>
                <a:schemeClr val="accent1"/>
              </a:buClr>
              <a:buSzPct val="70000"/>
            </a:pPr>
            <a:r>
              <a:rPr lang="en-GB" altLang="en-US" sz="2000" b="1" dirty="0">
                <a:solidFill>
                  <a:srgbClr val="C00000"/>
                </a:solidFill>
              </a:rPr>
              <a:t>Nonresponse.</a:t>
            </a:r>
            <a:r>
              <a:rPr lang="en-GB" altLang="en-US" sz="2000" dirty="0">
                <a:solidFill>
                  <a:srgbClr val="C00000"/>
                </a:solidFill>
              </a:rPr>
              <a:t> </a:t>
            </a:r>
            <a:r>
              <a:rPr lang="en-GB" altLang="en-US" sz="2000" dirty="0"/>
              <a:t>Nonresponse is a major and growing problem in survey research, although it is a problem that varies between particular survey designs. </a:t>
            </a:r>
          </a:p>
          <a:p>
            <a:pPr eaLnBrk="1" hangingPunct="1">
              <a:lnSpc>
                <a:spcPct val="90000"/>
              </a:lnSpc>
              <a:spcBef>
                <a:spcPct val="20000"/>
              </a:spcBef>
              <a:buClr>
                <a:schemeClr val="accent1"/>
              </a:buClr>
              <a:buSzPct val="70000"/>
              <a:buFont typeface="Wingdings" panose="05000000000000000000" pitchFamily="2" charset="2"/>
              <a:buNone/>
            </a:pPr>
            <a:endParaRPr lang="en-US" altLang="en-US" dirty="0"/>
          </a:p>
        </p:txBody>
      </p:sp>
      <p:graphicFrame>
        <p:nvGraphicFramePr>
          <p:cNvPr id="4" name="Diagram 3">
            <a:extLst>
              <a:ext uri="{FF2B5EF4-FFF2-40B4-BE49-F238E27FC236}">
                <a16:creationId xmlns:a16="http://schemas.microsoft.com/office/drawing/2014/main" id="{6E260DEA-2039-4312-8CEB-159A35AD8BEA}"/>
              </a:ext>
            </a:extLst>
          </p:cNvPr>
          <p:cNvGraphicFramePr/>
          <p:nvPr/>
        </p:nvGraphicFramePr>
        <p:xfrm>
          <a:off x="0" y="6172200"/>
          <a:ext cx="9144000" cy="76200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10" name="TextBox 9">
            <a:extLst>
              <a:ext uri="{FF2B5EF4-FFF2-40B4-BE49-F238E27FC236}">
                <a16:creationId xmlns:a16="http://schemas.microsoft.com/office/drawing/2014/main" id="{5728B28B-1BF9-41B6-B577-4FFE2D0EEF88}"/>
              </a:ext>
            </a:extLst>
          </p:cNvPr>
          <p:cNvSpPr txBox="1"/>
          <p:nvPr/>
        </p:nvSpPr>
        <p:spPr>
          <a:xfrm>
            <a:off x="4920853" y="2356812"/>
            <a:ext cx="4056856" cy="3847207"/>
          </a:xfrm>
          <a:prstGeom prst="rect">
            <a:avLst/>
          </a:prstGeom>
          <a:solidFill>
            <a:schemeClr val="accent5"/>
          </a:solidFill>
        </p:spPr>
        <p:txBody>
          <a:bodyPr wrap="square">
            <a:spAutoFit/>
          </a:bodyPr>
          <a:lstStyle/>
          <a:p>
            <a:pPr marL="0" marR="0" lvl="0" indent="0" algn="l" defTabSz="914400" rtl="0" eaLnBrk="1" fontAlgn="auto" latinLnBrk="0" hangingPunct="1">
              <a:lnSpc>
                <a:spcPct val="80000"/>
              </a:lnSpc>
              <a:spcBef>
                <a:spcPct val="20000"/>
              </a:spcBef>
              <a:spcAft>
                <a:spcPts val="0"/>
              </a:spcAft>
              <a:buClr>
                <a:srgbClr val="A53010"/>
              </a:buClr>
              <a:buSzPct val="70000"/>
              <a:tabLst/>
              <a:defRPr/>
            </a:pPr>
            <a:r>
              <a:rPr kumimoji="0" lang="en-GB" altLang="en-US" sz="2000" b="1" i="0" u="none" strike="noStrike" kern="1200" cap="none" spc="0" normalizeH="0" baseline="0" noProof="0" dirty="0">
                <a:ln>
                  <a:noFill/>
                </a:ln>
                <a:solidFill>
                  <a:srgbClr val="C00000"/>
                </a:solidFill>
                <a:effectLst/>
                <a:uLnTx/>
                <a:uFillTx/>
                <a:latin typeface="Arial" panose="020B0604020202020204" pitchFamily="34" charset="0"/>
                <a:cs typeface="Arial" panose="020B0604020202020204" pitchFamily="34" charset="0"/>
              </a:rPr>
              <a:t>Inadequate coverage of the population.  </a:t>
            </a:r>
            <a:r>
              <a:rPr kumimoji="0" lang="en-GB" altLang="en-US" sz="20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A poor sampling frame can invalidate the results of an otherwise well-designed survey.</a:t>
            </a:r>
          </a:p>
          <a:p>
            <a:pPr marL="0" marR="0" lvl="0" indent="0" algn="l" defTabSz="914400" rtl="0" eaLnBrk="1" fontAlgn="auto" latinLnBrk="0" hangingPunct="1">
              <a:lnSpc>
                <a:spcPct val="80000"/>
              </a:lnSpc>
              <a:spcBef>
                <a:spcPct val="20000"/>
              </a:spcBef>
              <a:spcAft>
                <a:spcPts val="0"/>
              </a:spcAft>
              <a:buClr>
                <a:srgbClr val="A53010"/>
              </a:buClr>
              <a:buSzPct val="70000"/>
              <a:buFont typeface="Wingdings" panose="05000000000000000000" pitchFamily="2" charset="2"/>
              <a:buChar char="n"/>
              <a:tabLst/>
              <a:defRPr/>
            </a:pPr>
            <a:endParaRPr kumimoji="0" lang="en-GB" altLang="en-US" sz="20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80000"/>
              </a:lnSpc>
              <a:spcBef>
                <a:spcPct val="20000"/>
              </a:spcBef>
              <a:spcAft>
                <a:spcPts val="0"/>
              </a:spcAft>
              <a:buClr>
                <a:srgbClr val="A53010"/>
              </a:buClr>
              <a:buSzPct val="70000"/>
              <a:tabLst/>
              <a:defRPr/>
            </a:pPr>
            <a:r>
              <a:rPr kumimoji="0" lang="en-GB" altLang="en-US" sz="2000" b="1" i="0" u="none" strike="noStrike" kern="1200" cap="none" spc="0" normalizeH="0" baseline="0" noProof="0" dirty="0">
                <a:ln>
                  <a:noFill/>
                </a:ln>
                <a:solidFill>
                  <a:srgbClr val="C00000"/>
                </a:solidFill>
                <a:effectLst/>
                <a:uLnTx/>
                <a:uFillTx/>
                <a:latin typeface="Arial" panose="020B0604020202020204" pitchFamily="34" charset="0"/>
                <a:cs typeface="Arial" panose="020B0604020202020204" pitchFamily="34" charset="0"/>
              </a:rPr>
              <a:t>Sampling error. </a:t>
            </a:r>
            <a:r>
              <a:rPr kumimoji="0" lang="en-GB" altLang="en-US" sz="20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The process of random sampling can result in differences between the characteristics of the sample members and the population simply on the basis of chance. </a:t>
            </a:r>
          </a:p>
          <a:p>
            <a:pPr marL="0" marR="0" lvl="0" indent="0" algn="l" defTabSz="914400" rtl="0" eaLnBrk="1" fontAlgn="auto" latinLnBrk="0" hangingPunct="1">
              <a:lnSpc>
                <a:spcPct val="80000"/>
              </a:lnSpc>
              <a:spcBef>
                <a:spcPct val="20000"/>
              </a:spcBef>
              <a:spcAft>
                <a:spcPts val="0"/>
              </a:spcAft>
              <a:buClr>
                <a:srgbClr val="A53010"/>
              </a:buClr>
              <a:buSzPct val="70000"/>
              <a:buFont typeface="Wingdings" panose="05000000000000000000" pitchFamily="2" charset="2"/>
              <a:buChar char="n"/>
              <a:tabLst/>
              <a:defRPr/>
            </a:pPr>
            <a:endParaRPr kumimoji="0" lang="en-US" altLang="en-US" sz="20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80000"/>
              </a:lnSpc>
              <a:spcBef>
                <a:spcPct val="20000"/>
              </a:spcBef>
              <a:spcAft>
                <a:spcPts val="0"/>
              </a:spcAft>
              <a:buClr>
                <a:srgbClr val="A53010"/>
              </a:buClr>
              <a:buSzPct val="70000"/>
              <a:buFont typeface="Wingdings" panose="05000000000000000000" pitchFamily="2" charset="2"/>
              <a:buChar char="n"/>
              <a:tabLst/>
              <a:defRPr/>
            </a:pPr>
            <a:endParaRPr kumimoji="0" lang="en-US" altLang="en-US" sz="2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AB14AE78-1D10-4044-822C-BC5061EDE410}"/>
              </a:ext>
            </a:extLst>
          </p:cNvPr>
          <p:cNvSpPr>
            <a:spLocks noGrp="1" noChangeArrowheads="1"/>
          </p:cNvSpPr>
          <p:nvPr>
            <p:ph type="title"/>
          </p:nvPr>
        </p:nvSpPr>
        <p:spPr>
          <a:xfrm>
            <a:off x="457200" y="0"/>
            <a:ext cx="8458200" cy="620688"/>
          </a:xfrm>
        </p:spPr>
        <p:txBody>
          <a:bodyPr>
            <a:normAutofit/>
          </a:bodyPr>
          <a:lstStyle/>
          <a:p>
            <a:r>
              <a:rPr lang="en-US" altLang="en-US" sz="3200" dirty="0"/>
              <a:t>Questionnaire design: Types of questions</a:t>
            </a:r>
          </a:p>
        </p:txBody>
      </p:sp>
      <p:sp>
        <p:nvSpPr>
          <p:cNvPr id="34819" name="Rectangle 3">
            <a:extLst>
              <a:ext uri="{FF2B5EF4-FFF2-40B4-BE49-F238E27FC236}">
                <a16:creationId xmlns:a16="http://schemas.microsoft.com/office/drawing/2014/main" id="{37F706DD-B99C-4A3F-91F1-16387079299A}"/>
              </a:ext>
            </a:extLst>
          </p:cNvPr>
          <p:cNvSpPr>
            <a:spLocks noGrp="1" noChangeArrowheads="1"/>
          </p:cNvSpPr>
          <p:nvPr>
            <p:ph type="body" sz="half" idx="1"/>
          </p:nvPr>
        </p:nvSpPr>
        <p:spPr>
          <a:xfrm>
            <a:off x="349623" y="777348"/>
            <a:ext cx="8534402" cy="2667000"/>
          </a:xfrm>
          <a:solidFill>
            <a:schemeClr val="accent5">
              <a:lumMod val="60000"/>
              <a:lumOff val="40000"/>
            </a:schemeClr>
          </a:solidFill>
        </p:spPr>
        <p:txBody>
          <a:bodyPr>
            <a:normAutofit/>
          </a:bodyPr>
          <a:lstStyle/>
          <a:p>
            <a:pPr marL="0" indent="0">
              <a:buNone/>
            </a:pPr>
            <a:r>
              <a:rPr lang="en-US" altLang="en-US" sz="2000" b="1" dirty="0"/>
              <a:t>Structured (fixed response)</a:t>
            </a:r>
            <a:br>
              <a:rPr lang="en-US" altLang="en-US" sz="2000" dirty="0"/>
            </a:br>
            <a:r>
              <a:rPr lang="en-US" altLang="en-US" sz="2000" dirty="0"/>
              <a:t>Offer the respondent a closed set of responses from which to choose. </a:t>
            </a:r>
          </a:p>
        </p:txBody>
      </p:sp>
      <p:graphicFrame>
        <p:nvGraphicFramePr>
          <p:cNvPr id="34832" name="Group 16">
            <a:extLst>
              <a:ext uri="{FF2B5EF4-FFF2-40B4-BE49-F238E27FC236}">
                <a16:creationId xmlns:a16="http://schemas.microsoft.com/office/drawing/2014/main" id="{7374B30A-D9C8-4C4E-A28D-75B4A0F936B5}"/>
              </a:ext>
            </a:extLst>
          </p:cNvPr>
          <p:cNvGraphicFramePr>
            <a:graphicFrameLocks noGrp="1"/>
          </p:cNvGraphicFramePr>
          <p:nvPr>
            <p:ph sz="half" idx="2"/>
            <p:extLst>
              <p:ext uri="{D42A27DB-BD31-4B8C-83A1-F6EECF244321}">
                <p14:modId xmlns:p14="http://schemas.microsoft.com/office/powerpoint/2010/main" val="3175082951"/>
              </p:ext>
            </p:extLst>
          </p:nvPr>
        </p:nvGraphicFramePr>
        <p:xfrm>
          <a:off x="470653" y="1412776"/>
          <a:ext cx="7696200" cy="1897380"/>
        </p:xfrm>
        <a:graphic>
          <a:graphicData uri="http://schemas.openxmlformats.org/drawingml/2006/table">
            <a:tbl>
              <a:tblPr/>
              <a:tblGrid>
                <a:gridCol w="1831975">
                  <a:extLst>
                    <a:ext uri="{9D8B030D-6E8A-4147-A177-3AD203B41FA5}">
                      <a16:colId xmlns:a16="http://schemas.microsoft.com/office/drawing/2014/main" val="2757578444"/>
                    </a:ext>
                  </a:extLst>
                </a:gridCol>
                <a:gridCol w="2728913">
                  <a:extLst>
                    <a:ext uri="{9D8B030D-6E8A-4147-A177-3AD203B41FA5}">
                      <a16:colId xmlns:a16="http://schemas.microsoft.com/office/drawing/2014/main" val="908694635"/>
                    </a:ext>
                  </a:extLst>
                </a:gridCol>
                <a:gridCol w="3135312">
                  <a:extLst>
                    <a:ext uri="{9D8B030D-6E8A-4147-A177-3AD203B41FA5}">
                      <a16:colId xmlns:a16="http://schemas.microsoft.com/office/drawing/2014/main" val="250713505"/>
                    </a:ext>
                  </a:extLst>
                </a:gridCol>
              </a:tblGrid>
              <a:tr h="1828800">
                <a:tc>
                  <a:txBody>
                    <a:bodyPr/>
                    <a:lstStyle>
                      <a:lvl1pPr marL="342900" indent="-342900">
                        <a:spcBef>
                          <a:spcPct val="20000"/>
                        </a:spcBef>
                        <a:buClr>
                          <a:schemeClr val="tx2"/>
                        </a:buClr>
                        <a:buSzPct val="70000"/>
                        <a:buFont typeface="Wingdings" panose="05000000000000000000" pitchFamily="2" charset="2"/>
                        <a:defRPr sz="2600">
                          <a:solidFill>
                            <a:schemeClr val="tx1"/>
                          </a:solidFill>
                          <a:latin typeface="Arial" panose="020B0604020202020204" pitchFamily="34" charset="0"/>
                        </a:defRPr>
                      </a:lvl1pPr>
                      <a:lvl2pPr marL="692150" indent="-347663">
                        <a:spcBef>
                          <a:spcPct val="20000"/>
                        </a:spcBef>
                        <a:buClr>
                          <a:schemeClr val="accent2"/>
                        </a:buClr>
                        <a:buSzPct val="70000"/>
                        <a:buFont typeface="Wingdings" panose="05000000000000000000" pitchFamily="2" charset="2"/>
                        <a:defRPr sz="2200">
                          <a:solidFill>
                            <a:schemeClr val="tx1"/>
                          </a:solidFill>
                          <a:latin typeface="Arial" panose="020B0604020202020204" pitchFamily="34" charset="0"/>
                        </a:defRPr>
                      </a:lvl2pPr>
                      <a:lvl3pPr marL="987425" indent="-293688">
                        <a:spcBef>
                          <a:spcPct val="20000"/>
                        </a:spcBef>
                        <a:buClr>
                          <a:schemeClr val="accent1"/>
                        </a:buClr>
                        <a:buSzPct val="70000"/>
                        <a:buFont typeface="Wingdings" panose="05000000000000000000" pitchFamily="2" charset="2"/>
                        <a:defRPr sz="2100">
                          <a:solidFill>
                            <a:schemeClr val="tx1"/>
                          </a:solidFill>
                          <a:latin typeface="Arial" panose="020B0604020202020204" pitchFamily="34" charset="0"/>
                        </a:defRPr>
                      </a:lvl3pPr>
                      <a:lvl4pPr marL="1281113" indent="-292100">
                        <a:spcBef>
                          <a:spcPct val="20000"/>
                        </a:spcBef>
                        <a:buClr>
                          <a:schemeClr val="tx2"/>
                        </a:buClr>
                        <a:buSzPct val="75000"/>
                        <a:buFont typeface="Wingdings" panose="05000000000000000000" pitchFamily="2" charset="2"/>
                        <a:defRPr>
                          <a:solidFill>
                            <a:schemeClr val="tx1"/>
                          </a:solidFill>
                          <a:latin typeface="Arial" panose="020B0604020202020204" pitchFamily="34" charset="0"/>
                        </a:defRPr>
                      </a:lvl4pPr>
                      <a:lvl5pPr marL="1598613" indent="-315913">
                        <a:spcBef>
                          <a:spcPct val="20000"/>
                        </a:spcBef>
                        <a:buClr>
                          <a:schemeClr val="folHlink"/>
                        </a:buClr>
                        <a:buSzPct val="80000"/>
                        <a:buFont typeface="Wingdings" panose="05000000000000000000" pitchFamily="2" charset="2"/>
                        <a:defRPr>
                          <a:solidFill>
                            <a:schemeClr val="tx1"/>
                          </a:solidFill>
                          <a:latin typeface="Arial" panose="020B0604020202020204" pitchFamily="34" charset="0"/>
                        </a:defRPr>
                      </a:lvl5pPr>
                      <a:lvl6pPr marL="2055813" indent="-315913" fontAlgn="base">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defRPr>
                      </a:lvl6pPr>
                      <a:lvl7pPr marL="2513013" indent="-315913" fontAlgn="base">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defRPr>
                      </a:lvl7pPr>
                      <a:lvl8pPr marL="2970213" indent="-315913" fontAlgn="base">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defRPr>
                      </a:lvl8pPr>
                      <a:lvl9pPr marL="3427413" indent="-315913" fontAlgn="base">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defRPr>
                      </a:lvl9pPr>
                    </a:lstStyle>
                    <a:p>
                      <a:pPr marL="342900" marR="0" lvl="0" indent="-342900" algn="l" defTabSz="914400" rtl="0" eaLnBrk="1" fontAlgn="t" latinLnBrk="0" hangingPunct="1">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Verdana" panose="020B0604030504040204" pitchFamily="34" charset="0"/>
                        </a:rPr>
                        <a:t>Do you have a driver's license?</a:t>
                      </a:r>
                      <a:br>
                        <a:rPr kumimoji="0" lang="en-US" altLang="en-US" sz="1050" b="0" i="0" u="none" strike="noStrike" cap="none" normalizeH="0" baseline="0" dirty="0">
                          <a:ln>
                            <a:noFill/>
                          </a:ln>
                          <a:solidFill>
                            <a:schemeClr val="tx1"/>
                          </a:solidFill>
                          <a:effectLst/>
                          <a:latin typeface="Verdana" panose="020B0604030504040204" pitchFamily="34" charset="0"/>
                        </a:rPr>
                      </a:br>
                      <a:r>
                        <a:rPr kumimoji="0" lang="en-US" altLang="en-US" sz="1050" b="0" i="0" u="none" strike="noStrike" cap="none" normalizeH="0" baseline="0" dirty="0">
                          <a:ln>
                            <a:noFill/>
                          </a:ln>
                          <a:solidFill>
                            <a:schemeClr val="tx1"/>
                          </a:solidFill>
                          <a:effectLst/>
                          <a:latin typeface="Verdana" panose="020B0604030504040204" pitchFamily="34" charset="0"/>
                        </a:rPr>
                        <a:t>( ) Yes</a:t>
                      </a:r>
                      <a:br>
                        <a:rPr kumimoji="0" lang="en-US" altLang="en-US" sz="1050" b="0" i="0" u="none" strike="noStrike" cap="none" normalizeH="0" baseline="0" dirty="0">
                          <a:ln>
                            <a:noFill/>
                          </a:ln>
                          <a:solidFill>
                            <a:schemeClr val="tx1"/>
                          </a:solidFill>
                          <a:effectLst/>
                          <a:latin typeface="Verdana" panose="020B0604030504040204" pitchFamily="34" charset="0"/>
                        </a:rPr>
                      </a:br>
                      <a:r>
                        <a:rPr kumimoji="0" lang="en-US" altLang="en-US" sz="1050" b="0" i="0" u="none" strike="noStrike" cap="none" normalizeH="0" baseline="0" dirty="0">
                          <a:ln>
                            <a:noFill/>
                          </a:ln>
                          <a:solidFill>
                            <a:schemeClr val="tx1"/>
                          </a:solidFill>
                          <a:effectLst/>
                          <a:latin typeface="Verdana" panose="020B0604030504040204" pitchFamily="34" charset="0"/>
                        </a:rPr>
                        <a:t>( ) No</a:t>
                      </a:r>
                      <a:br>
                        <a:rPr kumimoji="0" lang="en-US" altLang="en-US" sz="1050" b="0" i="0" u="none" strike="noStrike" cap="none" normalizeH="0" baseline="0" dirty="0">
                          <a:ln>
                            <a:noFill/>
                          </a:ln>
                          <a:solidFill>
                            <a:schemeClr val="tx1"/>
                          </a:solidFill>
                          <a:effectLst/>
                          <a:latin typeface="Verdana" panose="020B0604030504040204" pitchFamily="34" charset="0"/>
                        </a:rPr>
                      </a:br>
                      <a:endParaRPr kumimoji="0" lang="en-US" altLang="en-US" sz="2400" b="0" i="0" u="none" strike="noStrike" cap="none" normalizeH="0" baseline="0" dirty="0">
                        <a:ln>
                          <a:noFill/>
                        </a:ln>
                        <a:solidFill>
                          <a:schemeClr val="tx1"/>
                        </a:solidFill>
                        <a:effectLst/>
                        <a:latin typeface="Arial" panose="020B0604020202020204" pitchFamily="34" charset="0"/>
                      </a:endParaRPr>
                    </a:p>
                  </a:txBody>
                  <a:tcPr horzOverflow="overflow">
                    <a:lnL cap="flat">
                      <a:noFill/>
                    </a:lnL>
                    <a:lnR>
                      <a:noFill/>
                    </a:lnR>
                    <a:lnT cap="flat">
                      <a:noFill/>
                    </a:lnT>
                    <a:lnB cap="flat">
                      <a:noFill/>
                    </a:lnB>
                    <a:lnTlToBr>
                      <a:noFill/>
                    </a:lnTlToBr>
                    <a:lnBlToTr>
                      <a:noFill/>
                    </a:lnBlToTr>
                    <a:noFill/>
                  </a:tcPr>
                </a:tc>
                <a:tc>
                  <a:txBody>
                    <a:bodyPr/>
                    <a:lstStyle>
                      <a:lvl1pPr marL="342900" indent="-342900">
                        <a:spcBef>
                          <a:spcPct val="20000"/>
                        </a:spcBef>
                        <a:buClr>
                          <a:schemeClr val="tx2"/>
                        </a:buClr>
                        <a:buSzPct val="70000"/>
                        <a:buFont typeface="Wingdings" panose="05000000000000000000" pitchFamily="2" charset="2"/>
                        <a:defRPr sz="2600">
                          <a:solidFill>
                            <a:schemeClr val="tx1"/>
                          </a:solidFill>
                          <a:latin typeface="Arial" panose="020B0604020202020204" pitchFamily="34" charset="0"/>
                        </a:defRPr>
                      </a:lvl1pPr>
                      <a:lvl2pPr marL="692150" indent="-347663">
                        <a:spcBef>
                          <a:spcPct val="20000"/>
                        </a:spcBef>
                        <a:buClr>
                          <a:schemeClr val="accent2"/>
                        </a:buClr>
                        <a:buSzPct val="70000"/>
                        <a:buFont typeface="Wingdings" panose="05000000000000000000" pitchFamily="2" charset="2"/>
                        <a:defRPr sz="2200">
                          <a:solidFill>
                            <a:schemeClr val="tx1"/>
                          </a:solidFill>
                          <a:latin typeface="Arial" panose="020B0604020202020204" pitchFamily="34" charset="0"/>
                        </a:defRPr>
                      </a:lvl2pPr>
                      <a:lvl3pPr marL="987425" indent="-293688">
                        <a:spcBef>
                          <a:spcPct val="20000"/>
                        </a:spcBef>
                        <a:buClr>
                          <a:schemeClr val="accent1"/>
                        </a:buClr>
                        <a:buSzPct val="70000"/>
                        <a:buFont typeface="Wingdings" panose="05000000000000000000" pitchFamily="2" charset="2"/>
                        <a:defRPr sz="2100">
                          <a:solidFill>
                            <a:schemeClr val="tx1"/>
                          </a:solidFill>
                          <a:latin typeface="Arial" panose="020B0604020202020204" pitchFamily="34" charset="0"/>
                        </a:defRPr>
                      </a:lvl3pPr>
                      <a:lvl4pPr marL="1281113" indent="-292100">
                        <a:spcBef>
                          <a:spcPct val="20000"/>
                        </a:spcBef>
                        <a:buClr>
                          <a:schemeClr val="tx2"/>
                        </a:buClr>
                        <a:buSzPct val="75000"/>
                        <a:buFont typeface="Wingdings" panose="05000000000000000000" pitchFamily="2" charset="2"/>
                        <a:defRPr>
                          <a:solidFill>
                            <a:schemeClr val="tx1"/>
                          </a:solidFill>
                          <a:latin typeface="Arial" panose="020B0604020202020204" pitchFamily="34" charset="0"/>
                        </a:defRPr>
                      </a:lvl4pPr>
                      <a:lvl5pPr marL="1598613" indent="-315913">
                        <a:spcBef>
                          <a:spcPct val="20000"/>
                        </a:spcBef>
                        <a:buClr>
                          <a:schemeClr val="folHlink"/>
                        </a:buClr>
                        <a:buSzPct val="80000"/>
                        <a:buFont typeface="Wingdings" panose="05000000000000000000" pitchFamily="2" charset="2"/>
                        <a:defRPr>
                          <a:solidFill>
                            <a:schemeClr val="tx1"/>
                          </a:solidFill>
                          <a:latin typeface="Arial" panose="020B0604020202020204" pitchFamily="34" charset="0"/>
                        </a:defRPr>
                      </a:lvl5pPr>
                      <a:lvl6pPr marL="2055813" indent="-315913" fontAlgn="base">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defRPr>
                      </a:lvl6pPr>
                      <a:lvl7pPr marL="2513013" indent="-315913" fontAlgn="base">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defRPr>
                      </a:lvl7pPr>
                      <a:lvl8pPr marL="2970213" indent="-315913" fontAlgn="base">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defRPr>
                      </a:lvl8pPr>
                      <a:lvl9pPr marL="3427413" indent="-315913" fontAlgn="base">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defRPr>
                      </a:lvl9pPr>
                    </a:lstStyle>
                    <a:p>
                      <a:pPr marL="342900" marR="0" lvl="0" indent="-342900" algn="l" defTabSz="914400" rtl="0" eaLnBrk="1" fontAlgn="t" latinLnBrk="0" hangingPunct="1">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Verdana" panose="020B0604030504040204" pitchFamily="34" charset="0"/>
                        </a:rPr>
                        <a:t>Which subject do you enjoy the most at school?</a:t>
                      </a:r>
                      <a:br>
                        <a:rPr kumimoji="0" lang="en-US" altLang="en-US" sz="1050" b="0" i="0" u="none" strike="noStrike" cap="none" normalizeH="0" baseline="0" dirty="0">
                          <a:ln>
                            <a:noFill/>
                          </a:ln>
                          <a:solidFill>
                            <a:schemeClr val="tx1"/>
                          </a:solidFill>
                          <a:effectLst/>
                          <a:latin typeface="Verdana" panose="020B0604030504040204" pitchFamily="34" charset="0"/>
                        </a:rPr>
                      </a:br>
                      <a:r>
                        <a:rPr kumimoji="0" lang="en-US" altLang="en-US" sz="1050" b="0" i="0" u="none" strike="noStrike" cap="none" normalizeH="0" baseline="0" dirty="0">
                          <a:ln>
                            <a:noFill/>
                          </a:ln>
                          <a:solidFill>
                            <a:schemeClr val="tx1"/>
                          </a:solidFill>
                          <a:effectLst/>
                          <a:latin typeface="Verdana" panose="020B0604030504040204" pitchFamily="34" charset="0"/>
                        </a:rPr>
                        <a:t>( ) Math</a:t>
                      </a:r>
                      <a:br>
                        <a:rPr kumimoji="0" lang="en-US" altLang="en-US" sz="1050" b="0" i="0" u="none" strike="noStrike" cap="none" normalizeH="0" baseline="0" dirty="0">
                          <a:ln>
                            <a:noFill/>
                          </a:ln>
                          <a:solidFill>
                            <a:schemeClr val="tx1"/>
                          </a:solidFill>
                          <a:effectLst/>
                          <a:latin typeface="Verdana" panose="020B0604030504040204" pitchFamily="34" charset="0"/>
                        </a:rPr>
                      </a:br>
                      <a:r>
                        <a:rPr kumimoji="0" lang="en-US" altLang="en-US" sz="1050" b="0" i="0" u="none" strike="noStrike" cap="none" normalizeH="0" baseline="0" dirty="0">
                          <a:ln>
                            <a:noFill/>
                          </a:ln>
                          <a:solidFill>
                            <a:schemeClr val="tx1"/>
                          </a:solidFill>
                          <a:effectLst/>
                          <a:latin typeface="Verdana" panose="020B0604030504040204" pitchFamily="34" charset="0"/>
                        </a:rPr>
                        <a:t>( ) Science</a:t>
                      </a:r>
                      <a:br>
                        <a:rPr kumimoji="0" lang="en-US" altLang="en-US" sz="1050" b="0" i="0" u="none" strike="noStrike" cap="none" normalizeH="0" baseline="0" dirty="0">
                          <a:ln>
                            <a:noFill/>
                          </a:ln>
                          <a:solidFill>
                            <a:schemeClr val="tx1"/>
                          </a:solidFill>
                          <a:effectLst/>
                          <a:latin typeface="Verdana" panose="020B0604030504040204" pitchFamily="34" charset="0"/>
                        </a:rPr>
                      </a:br>
                      <a:r>
                        <a:rPr kumimoji="0" lang="en-US" altLang="en-US" sz="1050" b="0" i="0" u="none" strike="noStrike" cap="none" normalizeH="0" baseline="0" dirty="0">
                          <a:ln>
                            <a:noFill/>
                          </a:ln>
                          <a:solidFill>
                            <a:schemeClr val="tx1"/>
                          </a:solidFill>
                          <a:effectLst/>
                          <a:latin typeface="Verdana" panose="020B0604030504040204" pitchFamily="34" charset="0"/>
                        </a:rPr>
                        <a:t>( ) English</a:t>
                      </a:r>
                      <a:br>
                        <a:rPr kumimoji="0" lang="en-US" altLang="en-US" sz="1050" b="0" i="0" u="none" strike="noStrike" cap="none" normalizeH="0" baseline="0" dirty="0">
                          <a:ln>
                            <a:noFill/>
                          </a:ln>
                          <a:solidFill>
                            <a:schemeClr val="tx1"/>
                          </a:solidFill>
                          <a:effectLst/>
                          <a:latin typeface="Verdana" panose="020B0604030504040204" pitchFamily="34" charset="0"/>
                        </a:rPr>
                      </a:br>
                      <a:r>
                        <a:rPr kumimoji="0" lang="en-US" altLang="en-US" sz="1050" b="0" i="0" u="none" strike="noStrike" cap="none" normalizeH="0" baseline="0" dirty="0">
                          <a:ln>
                            <a:noFill/>
                          </a:ln>
                          <a:solidFill>
                            <a:schemeClr val="tx1"/>
                          </a:solidFill>
                          <a:effectLst/>
                          <a:latin typeface="Verdana" panose="020B0604030504040204" pitchFamily="34" charset="0"/>
                        </a:rPr>
                        <a:t>( ) Foreign Language</a:t>
                      </a:r>
                      <a:br>
                        <a:rPr kumimoji="0" lang="en-US" altLang="en-US" sz="1050" b="0" i="0" u="none" strike="noStrike" cap="none" normalizeH="0" baseline="0" dirty="0">
                          <a:ln>
                            <a:noFill/>
                          </a:ln>
                          <a:solidFill>
                            <a:schemeClr val="tx1"/>
                          </a:solidFill>
                          <a:effectLst/>
                          <a:latin typeface="Verdana" panose="020B0604030504040204" pitchFamily="34" charset="0"/>
                        </a:rPr>
                      </a:br>
                      <a:r>
                        <a:rPr kumimoji="0" lang="en-US" altLang="en-US" sz="1050" b="0" i="0" u="none" strike="noStrike" cap="none" normalizeH="0" baseline="0" dirty="0">
                          <a:ln>
                            <a:noFill/>
                          </a:ln>
                          <a:solidFill>
                            <a:schemeClr val="tx1"/>
                          </a:solidFill>
                          <a:effectLst/>
                          <a:latin typeface="Verdana" panose="020B0604030504040204" pitchFamily="34" charset="0"/>
                        </a:rPr>
                        <a:t>( ) History</a:t>
                      </a:r>
                      <a:br>
                        <a:rPr kumimoji="0" lang="en-US" altLang="en-US" sz="1050" b="0" i="0" u="none" strike="noStrike" cap="none" normalizeH="0" baseline="0" dirty="0">
                          <a:ln>
                            <a:noFill/>
                          </a:ln>
                          <a:solidFill>
                            <a:schemeClr val="tx1"/>
                          </a:solidFill>
                          <a:effectLst/>
                          <a:latin typeface="Verdana" panose="020B0604030504040204" pitchFamily="34" charset="0"/>
                        </a:rPr>
                      </a:br>
                      <a:r>
                        <a:rPr kumimoji="0" lang="en-US" altLang="en-US" sz="1050" b="0" i="0" u="none" strike="noStrike" cap="none" normalizeH="0" baseline="0" dirty="0">
                          <a:ln>
                            <a:noFill/>
                          </a:ln>
                          <a:solidFill>
                            <a:schemeClr val="tx1"/>
                          </a:solidFill>
                          <a:effectLst/>
                          <a:latin typeface="Verdana" panose="020B0604030504040204" pitchFamily="34" charset="0"/>
                        </a:rPr>
                        <a:t>( ) Art / Music</a:t>
                      </a:r>
                      <a:br>
                        <a:rPr kumimoji="0" lang="en-US" altLang="en-US" sz="1050" b="0" i="0" u="none" strike="noStrike" cap="none" normalizeH="0" baseline="0" dirty="0">
                          <a:ln>
                            <a:noFill/>
                          </a:ln>
                          <a:solidFill>
                            <a:schemeClr val="tx1"/>
                          </a:solidFill>
                          <a:effectLst/>
                          <a:latin typeface="Verdana" panose="020B0604030504040204" pitchFamily="34" charset="0"/>
                        </a:rPr>
                      </a:br>
                      <a:r>
                        <a:rPr kumimoji="0" lang="en-US" altLang="en-US" sz="1050" b="0" i="0" u="none" strike="noStrike" cap="none" normalizeH="0" baseline="0" dirty="0">
                          <a:ln>
                            <a:noFill/>
                          </a:ln>
                          <a:solidFill>
                            <a:schemeClr val="tx1"/>
                          </a:solidFill>
                          <a:effectLst/>
                          <a:latin typeface="Verdana" panose="020B0604030504040204" pitchFamily="34" charset="0"/>
                        </a:rPr>
                        <a:t>( ) Other</a:t>
                      </a:r>
                      <a:br>
                        <a:rPr kumimoji="0" lang="en-US" altLang="en-US" sz="1050" b="0" i="0" u="none" strike="noStrike" cap="none" normalizeH="0" baseline="0" dirty="0">
                          <a:ln>
                            <a:noFill/>
                          </a:ln>
                          <a:solidFill>
                            <a:schemeClr val="tx1"/>
                          </a:solidFill>
                          <a:effectLst/>
                          <a:latin typeface="Verdana" panose="020B0604030504040204" pitchFamily="34" charset="0"/>
                        </a:rPr>
                      </a:br>
                      <a:endParaRPr kumimoji="0" lang="en-US" altLang="en-US" sz="2400" b="0" i="0" u="none" strike="noStrike" cap="none" normalizeH="0" baseline="0" dirty="0">
                        <a:ln>
                          <a:noFill/>
                        </a:ln>
                        <a:solidFill>
                          <a:schemeClr val="tx1"/>
                        </a:solidFill>
                        <a:effectLst/>
                        <a:latin typeface="Arial" panose="020B0604020202020204" pitchFamily="34" charset="0"/>
                      </a:endParaRPr>
                    </a:p>
                  </a:txBody>
                  <a:tcPr horzOverflow="overflow">
                    <a:lnL>
                      <a:noFill/>
                    </a:lnL>
                    <a:lnR>
                      <a:noFill/>
                    </a:lnR>
                    <a:lnT cap="flat">
                      <a:noFill/>
                    </a:lnT>
                    <a:lnB cap="flat">
                      <a:noFill/>
                    </a:lnB>
                    <a:lnTlToBr>
                      <a:noFill/>
                    </a:lnTlToBr>
                    <a:lnBlToTr>
                      <a:noFill/>
                    </a:lnBlToTr>
                    <a:noFill/>
                  </a:tcPr>
                </a:tc>
                <a:tc>
                  <a:txBody>
                    <a:bodyPr/>
                    <a:lstStyle>
                      <a:lvl1pPr marL="342900" indent="-342900">
                        <a:spcBef>
                          <a:spcPct val="20000"/>
                        </a:spcBef>
                        <a:buClr>
                          <a:schemeClr val="tx2"/>
                        </a:buClr>
                        <a:buSzPct val="70000"/>
                        <a:buFont typeface="Wingdings" panose="05000000000000000000" pitchFamily="2" charset="2"/>
                        <a:defRPr sz="2600">
                          <a:solidFill>
                            <a:schemeClr val="tx1"/>
                          </a:solidFill>
                          <a:latin typeface="Arial" panose="020B0604020202020204" pitchFamily="34" charset="0"/>
                        </a:defRPr>
                      </a:lvl1pPr>
                      <a:lvl2pPr marL="692150" indent="-347663">
                        <a:spcBef>
                          <a:spcPct val="20000"/>
                        </a:spcBef>
                        <a:buClr>
                          <a:schemeClr val="accent2"/>
                        </a:buClr>
                        <a:buSzPct val="70000"/>
                        <a:buFont typeface="Wingdings" panose="05000000000000000000" pitchFamily="2" charset="2"/>
                        <a:defRPr sz="2200">
                          <a:solidFill>
                            <a:schemeClr val="tx1"/>
                          </a:solidFill>
                          <a:latin typeface="Arial" panose="020B0604020202020204" pitchFamily="34" charset="0"/>
                        </a:defRPr>
                      </a:lvl2pPr>
                      <a:lvl3pPr marL="987425" indent="-293688">
                        <a:spcBef>
                          <a:spcPct val="20000"/>
                        </a:spcBef>
                        <a:buClr>
                          <a:schemeClr val="accent1"/>
                        </a:buClr>
                        <a:buSzPct val="70000"/>
                        <a:buFont typeface="Wingdings" panose="05000000000000000000" pitchFamily="2" charset="2"/>
                        <a:defRPr sz="2100">
                          <a:solidFill>
                            <a:schemeClr val="tx1"/>
                          </a:solidFill>
                          <a:latin typeface="Arial" panose="020B0604020202020204" pitchFamily="34" charset="0"/>
                        </a:defRPr>
                      </a:lvl3pPr>
                      <a:lvl4pPr marL="1281113" indent="-292100">
                        <a:spcBef>
                          <a:spcPct val="20000"/>
                        </a:spcBef>
                        <a:buClr>
                          <a:schemeClr val="tx2"/>
                        </a:buClr>
                        <a:buSzPct val="75000"/>
                        <a:buFont typeface="Wingdings" panose="05000000000000000000" pitchFamily="2" charset="2"/>
                        <a:defRPr>
                          <a:solidFill>
                            <a:schemeClr val="tx1"/>
                          </a:solidFill>
                          <a:latin typeface="Arial" panose="020B0604020202020204" pitchFamily="34" charset="0"/>
                        </a:defRPr>
                      </a:lvl4pPr>
                      <a:lvl5pPr marL="1598613" indent="-315913">
                        <a:spcBef>
                          <a:spcPct val="20000"/>
                        </a:spcBef>
                        <a:buClr>
                          <a:schemeClr val="folHlink"/>
                        </a:buClr>
                        <a:buSzPct val="80000"/>
                        <a:buFont typeface="Wingdings" panose="05000000000000000000" pitchFamily="2" charset="2"/>
                        <a:defRPr>
                          <a:solidFill>
                            <a:schemeClr val="tx1"/>
                          </a:solidFill>
                          <a:latin typeface="Arial" panose="020B0604020202020204" pitchFamily="34" charset="0"/>
                        </a:defRPr>
                      </a:lvl5pPr>
                      <a:lvl6pPr marL="2055813" indent="-315913" fontAlgn="base">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defRPr>
                      </a:lvl6pPr>
                      <a:lvl7pPr marL="2513013" indent="-315913" fontAlgn="base">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defRPr>
                      </a:lvl7pPr>
                      <a:lvl8pPr marL="2970213" indent="-315913" fontAlgn="base">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defRPr>
                      </a:lvl8pPr>
                      <a:lvl9pPr marL="3427413" indent="-315913" fontAlgn="base">
                        <a:spcBef>
                          <a:spcPct val="20000"/>
                        </a:spcBef>
                        <a:spcAft>
                          <a:spcPct val="0"/>
                        </a:spcAft>
                        <a:buClr>
                          <a:schemeClr val="folHlink"/>
                        </a:buClr>
                        <a:buSzPct val="80000"/>
                        <a:buFont typeface="Wingdings" panose="05000000000000000000" pitchFamily="2" charset="2"/>
                        <a:defRPr>
                          <a:solidFill>
                            <a:schemeClr val="tx1"/>
                          </a:solidFill>
                          <a:latin typeface="Arial" panose="020B0604020202020204" pitchFamily="34" charset="0"/>
                        </a:defRPr>
                      </a:lvl9pPr>
                    </a:lstStyle>
                    <a:p>
                      <a:pPr marL="342900" marR="0" lvl="0" indent="-342900" algn="l" defTabSz="914400" rtl="0" eaLnBrk="1" fontAlgn="t" latinLnBrk="0" hangingPunct="1">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Verdana" panose="020B0604030504040204" pitchFamily="34" charset="0"/>
                        </a:rPr>
                        <a:t>How many hours a day do you spend doing homework?</a:t>
                      </a:r>
                      <a:br>
                        <a:rPr kumimoji="0" lang="en-US" altLang="en-US" sz="1050" b="0" i="0" u="none" strike="noStrike" cap="none" normalizeH="0" baseline="0" dirty="0">
                          <a:ln>
                            <a:noFill/>
                          </a:ln>
                          <a:solidFill>
                            <a:schemeClr val="tx1"/>
                          </a:solidFill>
                          <a:effectLst/>
                          <a:latin typeface="Verdana" panose="020B0604030504040204" pitchFamily="34" charset="0"/>
                        </a:rPr>
                      </a:br>
                      <a:r>
                        <a:rPr kumimoji="0" lang="en-US" altLang="en-US" sz="1050" b="0" i="0" u="none" strike="noStrike" cap="none" normalizeH="0" baseline="0" dirty="0">
                          <a:ln>
                            <a:noFill/>
                          </a:ln>
                          <a:solidFill>
                            <a:schemeClr val="tx1"/>
                          </a:solidFill>
                          <a:effectLst/>
                          <a:latin typeface="Verdana" panose="020B0604030504040204" pitchFamily="34" charset="0"/>
                        </a:rPr>
                        <a:t>( ) 0 to 1 hour</a:t>
                      </a:r>
                      <a:br>
                        <a:rPr kumimoji="0" lang="en-US" altLang="en-US" sz="1050" b="0" i="0" u="none" strike="noStrike" cap="none" normalizeH="0" baseline="0" dirty="0">
                          <a:ln>
                            <a:noFill/>
                          </a:ln>
                          <a:solidFill>
                            <a:schemeClr val="tx1"/>
                          </a:solidFill>
                          <a:effectLst/>
                          <a:latin typeface="Verdana" panose="020B0604030504040204" pitchFamily="34" charset="0"/>
                        </a:rPr>
                      </a:br>
                      <a:r>
                        <a:rPr kumimoji="0" lang="en-US" altLang="en-US" sz="1050" b="0" i="0" u="none" strike="noStrike" cap="none" normalizeH="0" baseline="0" dirty="0">
                          <a:ln>
                            <a:noFill/>
                          </a:ln>
                          <a:solidFill>
                            <a:schemeClr val="tx1"/>
                          </a:solidFill>
                          <a:effectLst/>
                          <a:latin typeface="Verdana" panose="020B0604030504040204" pitchFamily="34" charset="0"/>
                        </a:rPr>
                        <a:t>( ) 2 to 3 hours</a:t>
                      </a:r>
                      <a:br>
                        <a:rPr kumimoji="0" lang="en-US" altLang="en-US" sz="1050" b="0" i="0" u="none" strike="noStrike" cap="none" normalizeH="0" baseline="0" dirty="0">
                          <a:ln>
                            <a:noFill/>
                          </a:ln>
                          <a:solidFill>
                            <a:schemeClr val="tx1"/>
                          </a:solidFill>
                          <a:effectLst/>
                          <a:latin typeface="Verdana" panose="020B0604030504040204" pitchFamily="34" charset="0"/>
                        </a:rPr>
                      </a:br>
                      <a:r>
                        <a:rPr kumimoji="0" lang="en-US" altLang="en-US" sz="1050" b="0" i="0" u="none" strike="noStrike" cap="none" normalizeH="0" baseline="0" dirty="0">
                          <a:ln>
                            <a:noFill/>
                          </a:ln>
                          <a:solidFill>
                            <a:schemeClr val="tx1"/>
                          </a:solidFill>
                          <a:effectLst/>
                          <a:latin typeface="Verdana" panose="020B0604030504040204" pitchFamily="34" charset="0"/>
                        </a:rPr>
                        <a:t>( ) 4 to 5 hours</a:t>
                      </a:r>
                      <a:br>
                        <a:rPr kumimoji="0" lang="en-US" altLang="en-US" sz="1050" b="0" i="0" u="none" strike="noStrike" cap="none" normalizeH="0" baseline="0" dirty="0">
                          <a:ln>
                            <a:noFill/>
                          </a:ln>
                          <a:solidFill>
                            <a:schemeClr val="tx1"/>
                          </a:solidFill>
                          <a:effectLst/>
                          <a:latin typeface="Verdana" panose="020B0604030504040204" pitchFamily="34" charset="0"/>
                        </a:rPr>
                      </a:br>
                      <a:r>
                        <a:rPr kumimoji="0" lang="en-US" altLang="en-US" sz="1050" b="0" i="0" u="none" strike="noStrike" cap="none" normalizeH="0" baseline="0" dirty="0">
                          <a:ln>
                            <a:noFill/>
                          </a:ln>
                          <a:solidFill>
                            <a:schemeClr val="tx1"/>
                          </a:solidFill>
                          <a:effectLst/>
                          <a:latin typeface="Verdana" panose="020B0604030504040204" pitchFamily="34" charset="0"/>
                        </a:rPr>
                        <a:t>( ) more than 5 hours</a:t>
                      </a:r>
                      <a:br>
                        <a:rPr kumimoji="0" lang="en-US" altLang="en-US" sz="1050" b="0" i="0" u="none" strike="noStrike" cap="none" normalizeH="0" baseline="0" dirty="0">
                          <a:ln>
                            <a:noFill/>
                          </a:ln>
                          <a:solidFill>
                            <a:schemeClr val="tx1"/>
                          </a:solidFill>
                          <a:effectLst/>
                          <a:latin typeface="Verdana" panose="020B0604030504040204" pitchFamily="34" charset="0"/>
                        </a:rPr>
                      </a:br>
                      <a:endParaRPr kumimoji="0" lang="en-US" altLang="en-US" sz="2400" b="0" i="0" u="none" strike="noStrike" cap="none" normalizeH="0" baseline="0" dirty="0">
                        <a:ln>
                          <a:noFill/>
                        </a:ln>
                        <a:solidFill>
                          <a:schemeClr val="tx1"/>
                        </a:solidFill>
                        <a:effectLst/>
                        <a:latin typeface="Arial" panose="020B0604020202020204" pitchFamily="34" charset="0"/>
                      </a:endParaRPr>
                    </a:p>
                  </a:txBody>
                  <a:tcPr horzOverflow="overflow">
                    <a:lnL>
                      <a:noFill/>
                    </a:lnL>
                    <a:lnR cap="flat">
                      <a:noFill/>
                    </a:lnR>
                    <a:lnT cap="flat">
                      <a:noFill/>
                    </a:lnT>
                    <a:lnB cap="flat">
                      <a:noFill/>
                    </a:lnB>
                    <a:lnTlToBr>
                      <a:noFill/>
                    </a:lnTlToBr>
                    <a:lnBlToTr>
                      <a:noFill/>
                    </a:lnBlToTr>
                    <a:noFill/>
                  </a:tcPr>
                </a:tc>
                <a:extLst>
                  <a:ext uri="{0D108BD9-81ED-4DB2-BD59-A6C34878D82A}">
                    <a16:rowId xmlns:a16="http://schemas.microsoft.com/office/drawing/2014/main" val="2529945228"/>
                  </a:ext>
                </a:extLst>
              </a:tr>
            </a:tbl>
          </a:graphicData>
        </a:graphic>
      </p:graphicFrame>
      <p:sp>
        <p:nvSpPr>
          <p:cNvPr id="5" name="Rectangle 3">
            <a:extLst>
              <a:ext uri="{FF2B5EF4-FFF2-40B4-BE49-F238E27FC236}">
                <a16:creationId xmlns:a16="http://schemas.microsoft.com/office/drawing/2014/main" id="{9FEA2760-8E8A-4C0B-8786-D83D0BE6709A}"/>
              </a:ext>
            </a:extLst>
          </p:cNvPr>
          <p:cNvSpPr txBox="1">
            <a:spLocks noChangeArrowheads="1"/>
          </p:cNvSpPr>
          <p:nvPr/>
        </p:nvSpPr>
        <p:spPr>
          <a:xfrm>
            <a:off x="4616825" y="3639669"/>
            <a:ext cx="4267200" cy="2862323"/>
          </a:xfrm>
          <a:prstGeom prst="rect">
            <a:avLst/>
          </a:prstGeom>
          <a:solidFill>
            <a:schemeClr val="accent2">
              <a:lumMod val="60000"/>
              <a:lumOff val="40000"/>
            </a:schemeClr>
          </a:solidFill>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US" altLang="en-US" b="1" dirty="0"/>
              <a:t>Example of a Ranking Question</a:t>
            </a:r>
            <a:r>
              <a:rPr lang="en-US" altLang="en-US" dirty="0"/>
              <a:t> </a:t>
            </a:r>
          </a:p>
          <a:p>
            <a:pPr>
              <a:buFont typeface="Wingdings" panose="05000000000000000000" pitchFamily="2" charset="2"/>
              <a:buNone/>
            </a:pPr>
            <a:r>
              <a:rPr lang="en-US" altLang="en-US" sz="2000" dirty="0"/>
              <a:t>	</a:t>
            </a:r>
            <a:r>
              <a:rPr lang="en-US" altLang="en-US" dirty="0"/>
              <a:t>Please rank the following school activities in order of preference (starting with 1 for your favorite activity).</a:t>
            </a:r>
            <a:br>
              <a:rPr lang="en-US" altLang="en-US" sz="2000" dirty="0"/>
            </a:br>
            <a:r>
              <a:rPr lang="en-US" altLang="en-US" sz="2000" dirty="0"/>
              <a:t>__</a:t>
            </a:r>
            <a:r>
              <a:rPr lang="en-US" altLang="en-US" sz="1400" dirty="0"/>
              <a:t>school disco</a:t>
            </a:r>
            <a:br>
              <a:rPr lang="en-US" altLang="en-US" sz="1400" dirty="0"/>
            </a:br>
            <a:r>
              <a:rPr lang="en-US" altLang="en-US" sz="1400" dirty="0"/>
              <a:t>___homework club</a:t>
            </a:r>
            <a:br>
              <a:rPr lang="en-US" altLang="en-US" sz="1400" dirty="0"/>
            </a:br>
            <a:r>
              <a:rPr lang="en-US" altLang="en-US" sz="1400" dirty="0"/>
              <a:t>___choir</a:t>
            </a:r>
            <a:br>
              <a:rPr lang="en-US" altLang="en-US" sz="1400" dirty="0"/>
            </a:br>
            <a:r>
              <a:rPr lang="en-US" altLang="en-US" sz="1400" dirty="0"/>
              <a:t>___sports day</a:t>
            </a:r>
            <a:endParaRPr lang="en-US" altLang="en-US" sz="2000" dirty="0"/>
          </a:p>
        </p:txBody>
      </p:sp>
      <p:sp>
        <p:nvSpPr>
          <p:cNvPr id="11" name="TextBox 10">
            <a:extLst>
              <a:ext uri="{FF2B5EF4-FFF2-40B4-BE49-F238E27FC236}">
                <a16:creationId xmlns:a16="http://schemas.microsoft.com/office/drawing/2014/main" id="{B2CB1F8F-4109-471E-9A8C-3CD7A207CD35}"/>
              </a:ext>
            </a:extLst>
          </p:cNvPr>
          <p:cNvSpPr txBox="1"/>
          <p:nvPr/>
        </p:nvSpPr>
        <p:spPr>
          <a:xfrm>
            <a:off x="322023" y="3645846"/>
            <a:ext cx="3984812" cy="2862322"/>
          </a:xfrm>
          <a:prstGeom prst="rect">
            <a:avLst/>
          </a:prstGeom>
          <a:solidFill>
            <a:schemeClr val="bg2">
              <a:lumMod val="90000"/>
            </a:schemeClr>
          </a:solidFill>
        </p:spPr>
        <p:txBody>
          <a:bodyPr wrap="square">
            <a:spAutoFit/>
          </a:bodyPr>
          <a:lstStyle/>
          <a:p>
            <a:r>
              <a:rPr lang="en-US" altLang="en-US" sz="2000" b="1" dirty="0"/>
              <a:t>Example of a Rating Question</a:t>
            </a:r>
            <a:br>
              <a:rPr lang="en-US" altLang="en-US" sz="2000" dirty="0"/>
            </a:br>
            <a:r>
              <a:rPr lang="en-US" altLang="en-US" sz="2000" dirty="0"/>
              <a:t>Please describe how you felt about the school disco. </a:t>
            </a:r>
          </a:p>
          <a:p>
            <a:endParaRPr lang="en-US" altLang="en-US" sz="2000" dirty="0"/>
          </a:p>
          <a:p>
            <a:pPr>
              <a:buFont typeface="Wingdings" panose="05000000000000000000" pitchFamily="2" charset="2"/>
              <a:buNone/>
            </a:pPr>
            <a:r>
              <a:rPr lang="en-US" altLang="en-US" sz="2000" dirty="0"/>
              <a:t>(1=Unsatisfied, 2=Somewhat Satisfied, 3=Satisfied, 4=Very Satisfied, 5=Extremely Satisfied)</a:t>
            </a:r>
          </a:p>
          <a:p>
            <a:pPr>
              <a:buFont typeface="Wingdings" panose="05000000000000000000" pitchFamily="2" charset="2"/>
              <a:buNone/>
            </a:pPr>
            <a:endParaRPr lang="en-US" altLang="en-US" sz="2000" dirty="0"/>
          </a:p>
          <a:p>
            <a:pPr>
              <a:buFont typeface="Wingdings" panose="05000000000000000000" pitchFamily="2" charset="2"/>
              <a:buNone/>
            </a:pPr>
            <a:endParaRPr lang="en-US" altLang="en-US" sz="2000" dirty="0"/>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D111B2CE-DE71-4280-8BEA-116B5DF4C7B8}"/>
              </a:ext>
            </a:extLst>
          </p:cNvPr>
          <p:cNvSpPr>
            <a:spLocks noGrp="1" noChangeArrowheads="1"/>
          </p:cNvSpPr>
          <p:nvPr>
            <p:ph type="title"/>
          </p:nvPr>
        </p:nvSpPr>
        <p:spPr>
          <a:xfrm>
            <a:off x="323528" y="-99392"/>
            <a:ext cx="7315200" cy="1280890"/>
          </a:xfrm>
        </p:spPr>
        <p:txBody>
          <a:bodyPr>
            <a:normAutofit/>
          </a:bodyPr>
          <a:lstStyle/>
          <a:p>
            <a:r>
              <a:rPr lang="en-US" altLang="en-US" sz="2800" dirty="0"/>
              <a:t>Questionnaire design: Types of questions</a:t>
            </a:r>
          </a:p>
        </p:txBody>
      </p:sp>
      <p:sp>
        <p:nvSpPr>
          <p:cNvPr id="40963" name="Rectangle 3">
            <a:extLst>
              <a:ext uri="{FF2B5EF4-FFF2-40B4-BE49-F238E27FC236}">
                <a16:creationId xmlns:a16="http://schemas.microsoft.com/office/drawing/2014/main" id="{CD8A3EE6-14A0-45C5-865E-395A3B8FE3E6}"/>
              </a:ext>
            </a:extLst>
          </p:cNvPr>
          <p:cNvSpPr>
            <a:spLocks noGrp="1" noChangeArrowheads="1"/>
          </p:cNvSpPr>
          <p:nvPr>
            <p:ph idx="1"/>
          </p:nvPr>
        </p:nvSpPr>
        <p:spPr>
          <a:xfrm>
            <a:off x="179512" y="1181498"/>
            <a:ext cx="8153400" cy="2438400"/>
          </a:xfrm>
          <a:solidFill>
            <a:schemeClr val="bg2">
              <a:lumMod val="75000"/>
            </a:schemeClr>
          </a:solidFill>
        </p:spPr>
        <p:txBody>
          <a:bodyPr>
            <a:normAutofit/>
          </a:bodyPr>
          <a:lstStyle/>
          <a:p>
            <a:pPr marL="0" indent="0">
              <a:buNone/>
            </a:pPr>
            <a:r>
              <a:rPr lang="en-US" altLang="en-US" sz="2000" b="1" dirty="0"/>
              <a:t>Non-structured (open-ended)</a:t>
            </a:r>
            <a:br>
              <a:rPr lang="en-US" altLang="en-US" sz="2000" dirty="0"/>
            </a:br>
            <a:r>
              <a:rPr lang="en-US" altLang="en-US" sz="1400" dirty="0"/>
              <a:t>Non-structured questions, or open-ended questions, are questions where there is no list of answer choices from which to choose. Respondents are simply asked to write their response to a question.</a:t>
            </a:r>
            <a:r>
              <a:rPr lang="en-US" altLang="en-US" sz="2000" dirty="0"/>
              <a:t> </a:t>
            </a:r>
            <a:endParaRPr lang="en-US" altLang="en-US" sz="2000" b="1" dirty="0"/>
          </a:p>
          <a:p>
            <a:pPr marL="0" indent="0">
              <a:buNone/>
            </a:pPr>
            <a:r>
              <a:rPr lang="en-US" altLang="en-US" sz="1600" dirty="0"/>
              <a:t>Example: What do you like best about the extracurricular activities provided at your school?</a:t>
            </a:r>
            <a:br>
              <a:rPr lang="en-US" altLang="en-US" sz="1600" dirty="0"/>
            </a:br>
            <a:r>
              <a:rPr lang="en-US" altLang="en-US" sz="2000" dirty="0"/>
              <a:t>__________________________________________________________________________________________________________________________________________________________________________________________</a:t>
            </a:r>
          </a:p>
        </p:txBody>
      </p:sp>
      <p:sp>
        <p:nvSpPr>
          <p:cNvPr id="4" name="Rectangle 3">
            <a:extLst>
              <a:ext uri="{FF2B5EF4-FFF2-40B4-BE49-F238E27FC236}">
                <a16:creationId xmlns:a16="http://schemas.microsoft.com/office/drawing/2014/main" id="{22129F37-6FAA-4495-B862-9310A6BD9FF3}"/>
              </a:ext>
            </a:extLst>
          </p:cNvPr>
          <p:cNvSpPr txBox="1">
            <a:spLocks noChangeArrowheads="1"/>
          </p:cNvSpPr>
          <p:nvPr/>
        </p:nvSpPr>
        <p:spPr>
          <a:xfrm>
            <a:off x="148182" y="3789040"/>
            <a:ext cx="8153400" cy="2819400"/>
          </a:xfrm>
          <a:prstGeom prst="rect">
            <a:avLst/>
          </a:prstGeom>
          <a:solidFill>
            <a:schemeClr val="tx2">
              <a:lumMod val="40000"/>
              <a:lumOff val="60000"/>
            </a:schemeClr>
          </a:solidFill>
        </p:spPr>
        <p:txBody>
          <a:bodyPr vert="horz" lIns="91440" tIns="45720" rIns="91440" bIns="45720" rtlCol="0">
            <a:normAutofit lnSpcReduction="10000"/>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lnSpc>
                <a:spcPct val="90000"/>
              </a:lnSpc>
              <a:buNone/>
            </a:pPr>
            <a:r>
              <a:rPr lang="en-US" altLang="en-US" sz="2000" b="1" dirty="0"/>
              <a:t>Partially-structured questions</a:t>
            </a:r>
          </a:p>
          <a:p>
            <a:pPr>
              <a:lnSpc>
                <a:spcPct val="90000"/>
              </a:lnSpc>
              <a:buFont typeface="Wingdings" panose="05000000000000000000" pitchFamily="2" charset="2"/>
              <a:buNone/>
            </a:pPr>
            <a:r>
              <a:rPr lang="en-US" altLang="en-US" dirty="0"/>
              <a:t>Why did you sign up for the star-support club (please select all that apply)?</a:t>
            </a:r>
            <a:br>
              <a:rPr lang="en-US" altLang="en-US" sz="1400" dirty="0"/>
            </a:br>
            <a:endParaRPr lang="en-US" altLang="en-US" sz="1400" dirty="0"/>
          </a:p>
          <a:p>
            <a:pPr>
              <a:lnSpc>
                <a:spcPct val="150000"/>
              </a:lnSpc>
              <a:spcBef>
                <a:spcPts val="0"/>
              </a:spcBef>
              <a:buFont typeface="Wingdings" panose="05000000000000000000" pitchFamily="2" charset="2"/>
              <a:buNone/>
            </a:pPr>
            <a:r>
              <a:rPr lang="en-US" altLang="en-US" sz="1400" dirty="0"/>
              <a:t>	</a:t>
            </a:r>
            <a:r>
              <a:rPr lang="en-US" altLang="en-US" sz="1500" dirty="0"/>
              <a:t>( ) I am interested in interdisciplinary studies.</a:t>
            </a:r>
            <a:br>
              <a:rPr lang="en-US" altLang="en-US" sz="1500" dirty="0"/>
            </a:br>
            <a:r>
              <a:rPr lang="en-US" altLang="en-US" sz="1500" dirty="0"/>
              <a:t>( ) My parents signed me up.</a:t>
            </a:r>
            <a:br>
              <a:rPr lang="en-US" altLang="en-US" sz="1500" dirty="0"/>
            </a:br>
            <a:r>
              <a:rPr lang="en-US" altLang="en-US" sz="1500" dirty="0"/>
              <a:t>( ) I am interested in experiential learning.</a:t>
            </a:r>
          </a:p>
          <a:p>
            <a:pPr>
              <a:lnSpc>
                <a:spcPct val="150000"/>
              </a:lnSpc>
              <a:spcBef>
                <a:spcPts val="0"/>
              </a:spcBef>
              <a:buFont typeface="Wingdings" panose="05000000000000000000" pitchFamily="2" charset="2"/>
              <a:buNone/>
            </a:pPr>
            <a:r>
              <a:rPr lang="en-US" altLang="en-US" sz="1500" dirty="0"/>
              <a:t>	( ) I thought it would help me transition to college</a:t>
            </a:r>
          </a:p>
          <a:p>
            <a:pPr>
              <a:lnSpc>
                <a:spcPct val="150000"/>
              </a:lnSpc>
              <a:spcBef>
                <a:spcPts val="0"/>
              </a:spcBef>
              <a:buFont typeface="Wingdings" panose="05000000000000000000" pitchFamily="2" charset="2"/>
              <a:buNone/>
            </a:pPr>
            <a:r>
              <a:rPr lang="en-US" altLang="en-US" sz="1500" dirty="0"/>
              <a:t>	( ) I knew other students who were doing it.</a:t>
            </a:r>
            <a:br>
              <a:rPr lang="en-US" altLang="en-US" sz="1500" dirty="0"/>
            </a:br>
            <a:r>
              <a:rPr lang="en-US" altLang="en-US" sz="1500" dirty="0"/>
              <a:t>( ) Other _____________________ </a:t>
            </a: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0" y="857250"/>
            <a:ext cx="9144000" cy="5143500"/>
            <a:chOff x="0" y="0"/>
            <a:chExt cx="12192000" cy="6858000"/>
          </a:xfrm>
        </p:grpSpPr>
        <p:pic>
          <p:nvPicPr>
            <p:cNvPr id="3" name="object 3"/>
            <p:cNvPicPr/>
            <p:nvPr/>
          </p:nvPicPr>
          <p:blipFill>
            <a:blip r:embed="rId2" cstate="print"/>
            <a:stretch>
              <a:fillRect/>
            </a:stretch>
          </p:blipFill>
          <p:spPr>
            <a:xfrm>
              <a:off x="0" y="0"/>
              <a:ext cx="12191999" cy="6857997"/>
            </a:xfrm>
            <a:prstGeom prst="rect">
              <a:avLst/>
            </a:prstGeom>
          </p:spPr>
        </p:pic>
        <p:pic>
          <p:nvPicPr>
            <p:cNvPr id="4" name="object 4"/>
            <p:cNvPicPr/>
            <p:nvPr/>
          </p:nvPicPr>
          <p:blipFill>
            <a:blip r:embed="rId3" cstate="print"/>
            <a:stretch>
              <a:fillRect/>
            </a:stretch>
          </p:blipFill>
          <p:spPr>
            <a:xfrm>
              <a:off x="0" y="2670047"/>
              <a:ext cx="4037075" cy="4187949"/>
            </a:xfrm>
            <a:prstGeom prst="rect">
              <a:avLst/>
            </a:prstGeom>
          </p:spPr>
        </p:pic>
        <p:pic>
          <p:nvPicPr>
            <p:cNvPr id="5" name="object 5"/>
            <p:cNvPicPr/>
            <p:nvPr/>
          </p:nvPicPr>
          <p:blipFill>
            <a:blip r:embed="rId4" cstate="print"/>
            <a:stretch>
              <a:fillRect/>
            </a:stretch>
          </p:blipFill>
          <p:spPr>
            <a:xfrm>
              <a:off x="0" y="2892551"/>
              <a:ext cx="1522475" cy="2365248"/>
            </a:xfrm>
            <a:prstGeom prst="rect">
              <a:avLst/>
            </a:prstGeom>
          </p:spPr>
        </p:pic>
        <p:pic>
          <p:nvPicPr>
            <p:cNvPr id="6" name="object 6"/>
            <p:cNvPicPr/>
            <p:nvPr/>
          </p:nvPicPr>
          <p:blipFill>
            <a:blip r:embed="rId5" cstate="print"/>
            <a:stretch>
              <a:fillRect/>
            </a:stretch>
          </p:blipFill>
          <p:spPr>
            <a:xfrm>
              <a:off x="7999476" y="0"/>
              <a:ext cx="1603247" cy="1141476"/>
            </a:xfrm>
            <a:prstGeom prst="rect">
              <a:avLst/>
            </a:prstGeom>
          </p:spPr>
        </p:pic>
        <p:pic>
          <p:nvPicPr>
            <p:cNvPr id="7" name="object 7"/>
            <p:cNvPicPr/>
            <p:nvPr/>
          </p:nvPicPr>
          <p:blipFill>
            <a:blip r:embed="rId6" cstate="print"/>
            <a:stretch>
              <a:fillRect/>
            </a:stretch>
          </p:blipFill>
          <p:spPr>
            <a:xfrm>
              <a:off x="8606028" y="6095999"/>
              <a:ext cx="993648" cy="761998"/>
            </a:xfrm>
            <a:prstGeom prst="rect">
              <a:avLst/>
            </a:prstGeom>
          </p:spPr>
        </p:pic>
        <p:pic>
          <p:nvPicPr>
            <p:cNvPr id="8" name="object 8"/>
            <p:cNvPicPr/>
            <p:nvPr/>
          </p:nvPicPr>
          <p:blipFill>
            <a:blip r:embed="rId7" cstate="print"/>
            <a:stretch>
              <a:fillRect/>
            </a:stretch>
          </p:blipFill>
          <p:spPr>
            <a:xfrm>
              <a:off x="10398252" y="0"/>
              <a:ext cx="760488" cy="1203960"/>
            </a:xfrm>
            <a:prstGeom prst="rect">
              <a:avLst/>
            </a:prstGeom>
          </p:spPr>
        </p:pic>
        <p:sp>
          <p:nvSpPr>
            <p:cNvPr id="9" name="object 9"/>
            <p:cNvSpPr/>
            <p:nvPr/>
          </p:nvSpPr>
          <p:spPr>
            <a:xfrm>
              <a:off x="10437876" y="0"/>
              <a:ext cx="685800" cy="1143000"/>
            </a:xfrm>
            <a:custGeom>
              <a:avLst/>
              <a:gdLst/>
              <a:ahLst/>
              <a:cxnLst/>
              <a:rect l="l" t="t" r="r" b="b"/>
              <a:pathLst>
                <a:path w="685800" h="1143000">
                  <a:moveTo>
                    <a:pt x="685800" y="0"/>
                  </a:moveTo>
                  <a:lnTo>
                    <a:pt x="0" y="0"/>
                  </a:lnTo>
                  <a:lnTo>
                    <a:pt x="0" y="1143000"/>
                  </a:lnTo>
                  <a:lnTo>
                    <a:pt x="685800" y="1143000"/>
                  </a:lnTo>
                  <a:lnTo>
                    <a:pt x="685800" y="0"/>
                  </a:lnTo>
                  <a:close/>
                </a:path>
              </a:pathLst>
            </a:custGeom>
            <a:solidFill>
              <a:srgbClr val="AF1512"/>
            </a:solidFill>
          </p:spPr>
          <p:txBody>
            <a:bodyPr wrap="square" lIns="0" tIns="0" rIns="0" bIns="0" rtlCol="0"/>
            <a:lstStyle/>
            <a:p>
              <a:endParaRPr/>
            </a:p>
          </p:txBody>
        </p:sp>
      </p:grpSp>
      <p:pic>
        <p:nvPicPr>
          <p:cNvPr id="10" name="object 10"/>
          <p:cNvPicPr/>
          <p:nvPr/>
        </p:nvPicPr>
        <p:blipFill>
          <a:blip r:embed="rId8" cstate="print"/>
          <a:stretch>
            <a:fillRect/>
          </a:stretch>
        </p:blipFill>
        <p:spPr>
          <a:xfrm>
            <a:off x="6456807" y="2114550"/>
            <a:ext cx="2114550" cy="2114550"/>
          </a:xfrm>
          <a:prstGeom prst="rect">
            <a:avLst/>
          </a:prstGeom>
        </p:spPr>
      </p:pic>
      <p:sp>
        <p:nvSpPr>
          <p:cNvPr id="11" name="object 11"/>
          <p:cNvSpPr txBox="1">
            <a:spLocks noGrp="1"/>
          </p:cNvSpPr>
          <p:nvPr>
            <p:ph type="title"/>
          </p:nvPr>
        </p:nvSpPr>
        <p:spPr>
          <a:xfrm>
            <a:off x="323528" y="201902"/>
            <a:ext cx="3653790" cy="494366"/>
          </a:xfrm>
          <a:prstGeom prst="rect">
            <a:avLst/>
          </a:prstGeom>
        </p:spPr>
        <p:txBody>
          <a:bodyPr vert="horz" wrap="square" lIns="0" tIns="9525" rIns="0" bIns="0" rtlCol="0" anchor="b">
            <a:spAutoFit/>
          </a:bodyPr>
          <a:lstStyle/>
          <a:p>
            <a:pPr marL="9525">
              <a:lnSpc>
                <a:spcPct val="100000"/>
              </a:lnSpc>
              <a:spcBef>
                <a:spcPts val="75"/>
              </a:spcBef>
              <a:tabLst>
                <a:tab pos="1920240" algn="l"/>
              </a:tabLst>
            </a:pPr>
            <a:r>
              <a:rPr sz="3150" spc="-8" dirty="0" err="1"/>
              <a:t>Summar</a:t>
            </a:r>
            <a:r>
              <a:rPr lang="en-GB" sz="3150" spc="-8" dirty="0"/>
              <a:t>y </a:t>
            </a:r>
            <a:r>
              <a:rPr sz="3150" dirty="0"/>
              <a:t>of </a:t>
            </a:r>
            <a:r>
              <a:rPr sz="3150" spc="-8" dirty="0"/>
              <a:t>Scales</a:t>
            </a:r>
            <a:endParaRPr sz="3150" dirty="0"/>
          </a:p>
        </p:txBody>
      </p:sp>
      <p:graphicFrame>
        <p:nvGraphicFramePr>
          <p:cNvPr id="12" name="object 12"/>
          <p:cNvGraphicFramePr>
            <a:graphicFrameLocks noGrp="1"/>
          </p:cNvGraphicFramePr>
          <p:nvPr>
            <p:extLst>
              <p:ext uri="{D42A27DB-BD31-4B8C-83A1-F6EECF244321}">
                <p14:modId xmlns:p14="http://schemas.microsoft.com/office/powerpoint/2010/main" val="295708706"/>
              </p:ext>
            </p:extLst>
          </p:nvPr>
        </p:nvGraphicFramePr>
        <p:xfrm>
          <a:off x="0" y="764704"/>
          <a:ext cx="9144000" cy="6093297"/>
        </p:xfrm>
        <a:graphic>
          <a:graphicData uri="http://schemas.openxmlformats.org/drawingml/2006/table">
            <a:tbl>
              <a:tblPr firstRow="1" bandRow="1">
                <a:tableStyleId>{2D5ABB26-0587-4C30-8999-92F81FD0307C}</a:tableStyleId>
              </a:tblPr>
              <a:tblGrid>
                <a:gridCol w="2286000">
                  <a:extLst>
                    <a:ext uri="{9D8B030D-6E8A-4147-A177-3AD203B41FA5}">
                      <a16:colId xmlns:a16="http://schemas.microsoft.com/office/drawing/2014/main" val="20000"/>
                    </a:ext>
                  </a:extLst>
                </a:gridCol>
                <a:gridCol w="2286000">
                  <a:extLst>
                    <a:ext uri="{9D8B030D-6E8A-4147-A177-3AD203B41FA5}">
                      <a16:colId xmlns:a16="http://schemas.microsoft.com/office/drawing/2014/main" val="20001"/>
                    </a:ext>
                  </a:extLst>
                </a:gridCol>
                <a:gridCol w="2286000">
                  <a:extLst>
                    <a:ext uri="{9D8B030D-6E8A-4147-A177-3AD203B41FA5}">
                      <a16:colId xmlns:a16="http://schemas.microsoft.com/office/drawing/2014/main" val="20002"/>
                    </a:ext>
                  </a:extLst>
                </a:gridCol>
                <a:gridCol w="2286000">
                  <a:extLst>
                    <a:ext uri="{9D8B030D-6E8A-4147-A177-3AD203B41FA5}">
                      <a16:colId xmlns:a16="http://schemas.microsoft.com/office/drawing/2014/main" val="20003"/>
                    </a:ext>
                  </a:extLst>
                </a:gridCol>
              </a:tblGrid>
              <a:tr h="411205">
                <a:tc>
                  <a:txBody>
                    <a:bodyPr/>
                    <a:lstStyle/>
                    <a:p>
                      <a:pPr marL="91440">
                        <a:lnSpc>
                          <a:spcPct val="100000"/>
                        </a:lnSpc>
                        <a:spcBef>
                          <a:spcPts val="325"/>
                        </a:spcBef>
                      </a:pPr>
                      <a:r>
                        <a:rPr sz="1400" b="1" dirty="0">
                          <a:solidFill>
                            <a:srgbClr val="FFFFFF"/>
                          </a:solidFill>
                          <a:latin typeface="Century Gothic"/>
                          <a:cs typeface="Century Gothic"/>
                        </a:rPr>
                        <a:t>Rating</a:t>
                      </a:r>
                      <a:r>
                        <a:rPr sz="1400" b="1" spc="-30" dirty="0">
                          <a:solidFill>
                            <a:srgbClr val="FFFFFF"/>
                          </a:solidFill>
                          <a:latin typeface="Century Gothic"/>
                          <a:cs typeface="Century Gothic"/>
                        </a:rPr>
                        <a:t> </a:t>
                      </a:r>
                      <a:r>
                        <a:rPr sz="1400" b="1" spc="-10" dirty="0">
                          <a:solidFill>
                            <a:srgbClr val="FFFFFF"/>
                          </a:solidFill>
                          <a:latin typeface="Century Gothic"/>
                          <a:cs typeface="Century Gothic"/>
                        </a:rPr>
                        <a:t>Scale</a:t>
                      </a:r>
                      <a:endParaRPr sz="1400">
                        <a:latin typeface="Century Gothic"/>
                        <a:cs typeface="Century Gothic"/>
                      </a:endParaRPr>
                    </a:p>
                  </a:txBody>
                  <a:tcPr marL="0" marR="0" marT="30956"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AF1512"/>
                    </a:solidFill>
                  </a:tcPr>
                </a:tc>
                <a:tc>
                  <a:txBody>
                    <a:bodyPr/>
                    <a:lstStyle/>
                    <a:p>
                      <a:pPr marL="91440">
                        <a:lnSpc>
                          <a:spcPct val="100000"/>
                        </a:lnSpc>
                        <a:spcBef>
                          <a:spcPts val="325"/>
                        </a:spcBef>
                      </a:pPr>
                      <a:r>
                        <a:rPr sz="1400" b="1" dirty="0">
                          <a:solidFill>
                            <a:srgbClr val="FFFFFF"/>
                          </a:solidFill>
                          <a:latin typeface="Century Gothic"/>
                          <a:cs typeface="Century Gothic"/>
                        </a:rPr>
                        <a:t>Subject</a:t>
                      </a:r>
                      <a:r>
                        <a:rPr sz="1400" b="1" spc="-65" dirty="0">
                          <a:solidFill>
                            <a:srgbClr val="FFFFFF"/>
                          </a:solidFill>
                          <a:latin typeface="Century Gothic"/>
                          <a:cs typeface="Century Gothic"/>
                        </a:rPr>
                        <a:t> </a:t>
                      </a:r>
                      <a:r>
                        <a:rPr sz="1400" b="1" spc="-20" dirty="0">
                          <a:solidFill>
                            <a:srgbClr val="FFFFFF"/>
                          </a:solidFill>
                          <a:latin typeface="Century Gothic"/>
                          <a:cs typeface="Century Gothic"/>
                        </a:rPr>
                        <a:t>Must</a:t>
                      </a:r>
                      <a:endParaRPr sz="1400">
                        <a:latin typeface="Century Gothic"/>
                        <a:cs typeface="Century Gothic"/>
                      </a:endParaRPr>
                    </a:p>
                  </a:txBody>
                  <a:tcPr marL="0" marR="0" marT="30956"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AF1512"/>
                    </a:solidFill>
                  </a:tcPr>
                </a:tc>
                <a:tc>
                  <a:txBody>
                    <a:bodyPr/>
                    <a:lstStyle/>
                    <a:p>
                      <a:pPr marL="92075">
                        <a:lnSpc>
                          <a:spcPct val="100000"/>
                        </a:lnSpc>
                        <a:spcBef>
                          <a:spcPts val="325"/>
                        </a:spcBef>
                      </a:pPr>
                      <a:r>
                        <a:rPr sz="1400" b="1" spc="-10" dirty="0">
                          <a:solidFill>
                            <a:srgbClr val="FFFFFF"/>
                          </a:solidFill>
                          <a:latin typeface="Century Gothic"/>
                          <a:cs typeface="Century Gothic"/>
                        </a:rPr>
                        <a:t>Advantages</a:t>
                      </a:r>
                      <a:endParaRPr sz="1400">
                        <a:latin typeface="Century Gothic"/>
                        <a:cs typeface="Century Gothic"/>
                      </a:endParaRPr>
                    </a:p>
                  </a:txBody>
                  <a:tcPr marL="0" marR="0" marT="30956"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AF1512"/>
                    </a:solidFill>
                  </a:tcPr>
                </a:tc>
                <a:tc>
                  <a:txBody>
                    <a:bodyPr/>
                    <a:lstStyle/>
                    <a:p>
                      <a:pPr marL="92075">
                        <a:lnSpc>
                          <a:spcPct val="100000"/>
                        </a:lnSpc>
                        <a:spcBef>
                          <a:spcPts val="325"/>
                        </a:spcBef>
                      </a:pPr>
                      <a:r>
                        <a:rPr sz="1400" b="1" spc="-10" dirty="0">
                          <a:solidFill>
                            <a:srgbClr val="FFFFFF"/>
                          </a:solidFill>
                          <a:latin typeface="Century Gothic"/>
                          <a:cs typeface="Century Gothic"/>
                        </a:rPr>
                        <a:t>Disadvantages</a:t>
                      </a:r>
                      <a:endParaRPr sz="1400">
                        <a:latin typeface="Century Gothic"/>
                        <a:cs typeface="Century Gothic"/>
                      </a:endParaRPr>
                    </a:p>
                  </a:txBody>
                  <a:tcPr marL="0" marR="0" marT="30956"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AF1512"/>
                    </a:solidFill>
                  </a:tcPr>
                </a:tc>
                <a:extLst>
                  <a:ext uri="{0D108BD9-81ED-4DB2-BD59-A6C34878D82A}">
                    <a16:rowId xmlns:a16="http://schemas.microsoft.com/office/drawing/2014/main" val="10000"/>
                  </a:ext>
                </a:extLst>
              </a:tr>
              <a:tr h="914101">
                <a:tc>
                  <a:txBody>
                    <a:bodyPr/>
                    <a:lstStyle/>
                    <a:p>
                      <a:pPr marL="91440">
                        <a:lnSpc>
                          <a:spcPct val="100000"/>
                        </a:lnSpc>
                        <a:spcBef>
                          <a:spcPts val="340"/>
                        </a:spcBef>
                      </a:pPr>
                      <a:r>
                        <a:rPr sz="900" dirty="0">
                          <a:latin typeface="Century Gothic"/>
                          <a:cs typeface="Century Gothic"/>
                        </a:rPr>
                        <a:t>Guttman</a:t>
                      </a:r>
                      <a:r>
                        <a:rPr sz="900" spc="15" dirty="0">
                          <a:latin typeface="Century Gothic"/>
                          <a:cs typeface="Century Gothic"/>
                        </a:rPr>
                        <a:t> </a:t>
                      </a:r>
                      <a:r>
                        <a:rPr sz="900" spc="-10" dirty="0">
                          <a:latin typeface="Century Gothic"/>
                          <a:cs typeface="Century Gothic"/>
                        </a:rPr>
                        <a:t>Scale</a:t>
                      </a:r>
                      <a:endParaRPr sz="900">
                        <a:latin typeface="Century Gothic"/>
                        <a:cs typeface="Century Gothic"/>
                      </a:endParaRPr>
                    </a:p>
                  </a:txBody>
                  <a:tcPr marL="0" marR="0" marT="32385"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E3CCCC"/>
                    </a:solidFill>
                  </a:tcPr>
                </a:tc>
                <a:tc>
                  <a:txBody>
                    <a:bodyPr/>
                    <a:lstStyle/>
                    <a:p>
                      <a:pPr marL="91440" marR="649605">
                        <a:lnSpc>
                          <a:spcPct val="100000"/>
                        </a:lnSpc>
                        <a:spcBef>
                          <a:spcPts val="340"/>
                        </a:spcBef>
                      </a:pPr>
                      <a:r>
                        <a:rPr sz="900" dirty="0">
                          <a:latin typeface="Century Gothic"/>
                          <a:cs typeface="Century Gothic"/>
                        </a:rPr>
                        <a:t>Respond</a:t>
                      </a:r>
                      <a:r>
                        <a:rPr sz="900" spc="-25" dirty="0">
                          <a:latin typeface="Century Gothic"/>
                          <a:cs typeface="Century Gothic"/>
                        </a:rPr>
                        <a:t> </a:t>
                      </a:r>
                      <a:r>
                        <a:rPr sz="900" dirty="0">
                          <a:latin typeface="Century Gothic"/>
                          <a:cs typeface="Century Gothic"/>
                        </a:rPr>
                        <a:t>to</a:t>
                      </a:r>
                      <a:r>
                        <a:rPr sz="900" spc="15" dirty="0">
                          <a:latin typeface="Century Gothic"/>
                          <a:cs typeface="Century Gothic"/>
                        </a:rPr>
                        <a:t> </a:t>
                      </a:r>
                      <a:r>
                        <a:rPr sz="900" dirty="0">
                          <a:latin typeface="Century Gothic"/>
                          <a:cs typeface="Century Gothic"/>
                        </a:rPr>
                        <a:t>a</a:t>
                      </a:r>
                      <a:r>
                        <a:rPr sz="900" spc="-5" dirty="0">
                          <a:latin typeface="Century Gothic"/>
                          <a:cs typeface="Century Gothic"/>
                        </a:rPr>
                        <a:t> </a:t>
                      </a:r>
                      <a:r>
                        <a:rPr sz="900" dirty="0">
                          <a:latin typeface="Century Gothic"/>
                          <a:cs typeface="Century Gothic"/>
                        </a:rPr>
                        <a:t>series</a:t>
                      </a:r>
                      <a:r>
                        <a:rPr sz="900" spc="-20" dirty="0">
                          <a:latin typeface="Century Gothic"/>
                          <a:cs typeface="Century Gothic"/>
                        </a:rPr>
                        <a:t> </a:t>
                      </a:r>
                      <a:r>
                        <a:rPr sz="900" spc="-25" dirty="0">
                          <a:latin typeface="Century Gothic"/>
                          <a:cs typeface="Century Gothic"/>
                        </a:rPr>
                        <a:t>of </a:t>
                      </a:r>
                      <a:r>
                        <a:rPr sz="900" dirty="0">
                          <a:latin typeface="Century Gothic"/>
                          <a:cs typeface="Century Gothic"/>
                        </a:rPr>
                        <a:t>statements</a:t>
                      </a:r>
                      <a:r>
                        <a:rPr sz="900" spc="20" dirty="0">
                          <a:latin typeface="Century Gothic"/>
                          <a:cs typeface="Century Gothic"/>
                        </a:rPr>
                        <a:t> </a:t>
                      </a:r>
                      <a:r>
                        <a:rPr sz="900" dirty="0">
                          <a:latin typeface="Century Gothic"/>
                          <a:cs typeface="Century Gothic"/>
                        </a:rPr>
                        <a:t>about</a:t>
                      </a:r>
                      <a:r>
                        <a:rPr sz="900" spc="-10" dirty="0">
                          <a:latin typeface="Century Gothic"/>
                          <a:cs typeface="Century Gothic"/>
                        </a:rPr>
                        <a:t> </a:t>
                      </a:r>
                      <a:r>
                        <a:rPr sz="900" dirty="0">
                          <a:latin typeface="Century Gothic"/>
                          <a:cs typeface="Century Gothic"/>
                        </a:rPr>
                        <a:t>a</a:t>
                      </a:r>
                      <a:r>
                        <a:rPr sz="900" spc="-5" dirty="0">
                          <a:latin typeface="Century Gothic"/>
                          <a:cs typeface="Century Gothic"/>
                        </a:rPr>
                        <a:t> </a:t>
                      </a:r>
                      <a:r>
                        <a:rPr sz="900" spc="-20" dirty="0">
                          <a:latin typeface="Century Gothic"/>
                          <a:cs typeface="Century Gothic"/>
                        </a:rPr>
                        <a:t>topic </a:t>
                      </a:r>
                      <a:r>
                        <a:rPr sz="900" dirty="0">
                          <a:latin typeface="Century Gothic"/>
                          <a:cs typeface="Century Gothic"/>
                        </a:rPr>
                        <a:t>(Cumulative</a:t>
                      </a:r>
                      <a:r>
                        <a:rPr sz="900" spc="-55" dirty="0">
                          <a:latin typeface="Century Gothic"/>
                          <a:cs typeface="Century Gothic"/>
                        </a:rPr>
                        <a:t> </a:t>
                      </a:r>
                      <a:r>
                        <a:rPr sz="900" spc="-10" dirty="0">
                          <a:latin typeface="Century Gothic"/>
                          <a:cs typeface="Century Gothic"/>
                        </a:rPr>
                        <a:t>scoring)</a:t>
                      </a:r>
                      <a:endParaRPr sz="900">
                        <a:latin typeface="Century Gothic"/>
                        <a:cs typeface="Century Gothic"/>
                      </a:endParaRPr>
                    </a:p>
                  </a:txBody>
                  <a:tcPr marL="0" marR="0" marT="32385"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E3CCCC"/>
                    </a:solidFill>
                  </a:tcPr>
                </a:tc>
                <a:tc>
                  <a:txBody>
                    <a:bodyPr/>
                    <a:lstStyle/>
                    <a:p>
                      <a:pPr marL="92075" marR="161290">
                        <a:lnSpc>
                          <a:spcPct val="100000"/>
                        </a:lnSpc>
                        <a:spcBef>
                          <a:spcPts val="340"/>
                        </a:spcBef>
                      </a:pPr>
                      <a:r>
                        <a:rPr sz="900" dirty="0">
                          <a:latin typeface="Century Gothic"/>
                          <a:cs typeface="Century Gothic"/>
                        </a:rPr>
                        <a:t>Implemented</a:t>
                      </a:r>
                      <a:r>
                        <a:rPr sz="900" spc="-30" dirty="0">
                          <a:latin typeface="Century Gothic"/>
                          <a:cs typeface="Century Gothic"/>
                        </a:rPr>
                        <a:t> </a:t>
                      </a:r>
                      <a:r>
                        <a:rPr sz="900" dirty="0">
                          <a:latin typeface="Century Gothic"/>
                          <a:cs typeface="Century Gothic"/>
                        </a:rPr>
                        <a:t>to</a:t>
                      </a:r>
                      <a:r>
                        <a:rPr sz="900" spc="10" dirty="0">
                          <a:latin typeface="Century Gothic"/>
                          <a:cs typeface="Century Gothic"/>
                        </a:rPr>
                        <a:t> </a:t>
                      </a:r>
                      <a:r>
                        <a:rPr sz="900" dirty="0">
                          <a:latin typeface="Century Gothic"/>
                          <a:cs typeface="Century Gothic"/>
                        </a:rPr>
                        <a:t>gain insights</a:t>
                      </a:r>
                      <a:r>
                        <a:rPr sz="900" spc="20" dirty="0">
                          <a:latin typeface="Century Gothic"/>
                          <a:cs typeface="Century Gothic"/>
                        </a:rPr>
                        <a:t> </a:t>
                      </a:r>
                      <a:r>
                        <a:rPr sz="900" spc="-25" dirty="0">
                          <a:latin typeface="Century Gothic"/>
                          <a:cs typeface="Century Gothic"/>
                        </a:rPr>
                        <a:t>for </a:t>
                      </a:r>
                      <a:r>
                        <a:rPr sz="900" dirty="0">
                          <a:latin typeface="Century Gothic"/>
                          <a:cs typeface="Century Gothic"/>
                        </a:rPr>
                        <a:t>multiple</a:t>
                      </a:r>
                      <a:r>
                        <a:rPr sz="900" spc="-45" dirty="0">
                          <a:latin typeface="Century Gothic"/>
                          <a:cs typeface="Century Gothic"/>
                        </a:rPr>
                        <a:t> </a:t>
                      </a:r>
                      <a:r>
                        <a:rPr sz="900" spc="-10" dirty="0">
                          <a:latin typeface="Century Gothic"/>
                          <a:cs typeface="Century Gothic"/>
                        </a:rPr>
                        <a:t>queries</a:t>
                      </a:r>
                      <a:endParaRPr sz="900">
                        <a:latin typeface="Century Gothic"/>
                        <a:cs typeface="Century Gothic"/>
                      </a:endParaRPr>
                    </a:p>
                    <a:p>
                      <a:pPr marL="92075">
                        <a:lnSpc>
                          <a:spcPct val="100000"/>
                        </a:lnSpc>
                      </a:pPr>
                      <a:r>
                        <a:rPr sz="900" dirty="0">
                          <a:latin typeface="Century Gothic"/>
                          <a:cs typeface="Century Gothic"/>
                        </a:rPr>
                        <a:t>Produces</a:t>
                      </a:r>
                      <a:r>
                        <a:rPr sz="900" spc="-25" dirty="0">
                          <a:latin typeface="Century Gothic"/>
                          <a:cs typeface="Century Gothic"/>
                        </a:rPr>
                        <a:t> </a:t>
                      </a:r>
                      <a:r>
                        <a:rPr sz="900" dirty="0">
                          <a:latin typeface="Century Gothic"/>
                          <a:cs typeface="Century Gothic"/>
                        </a:rPr>
                        <a:t>data</a:t>
                      </a:r>
                      <a:r>
                        <a:rPr sz="900" spc="25" dirty="0">
                          <a:latin typeface="Century Gothic"/>
                          <a:cs typeface="Century Gothic"/>
                        </a:rPr>
                        <a:t> </a:t>
                      </a:r>
                      <a:r>
                        <a:rPr sz="900" dirty="0">
                          <a:latin typeface="Century Gothic"/>
                          <a:cs typeface="Century Gothic"/>
                        </a:rPr>
                        <a:t>in</a:t>
                      </a:r>
                      <a:r>
                        <a:rPr sz="900" spc="-15" dirty="0">
                          <a:latin typeface="Century Gothic"/>
                          <a:cs typeface="Century Gothic"/>
                        </a:rPr>
                        <a:t> </a:t>
                      </a:r>
                      <a:r>
                        <a:rPr sz="900" dirty="0">
                          <a:latin typeface="Century Gothic"/>
                          <a:cs typeface="Century Gothic"/>
                        </a:rPr>
                        <a:t>a</a:t>
                      </a:r>
                      <a:r>
                        <a:rPr sz="900" spc="-5" dirty="0">
                          <a:latin typeface="Century Gothic"/>
                          <a:cs typeface="Century Gothic"/>
                        </a:rPr>
                        <a:t> </a:t>
                      </a:r>
                      <a:r>
                        <a:rPr sz="900" spc="-10" dirty="0">
                          <a:latin typeface="Century Gothic"/>
                          <a:cs typeface="Century Gothic"/>
                        </a:rPr>
                        <a:t>ranked</a:t>
                      </a:r>
                      <a:endParaRPr sz="900">
                        <a:latin typeface="Century Gothic"/>
                        <a:cs typeface="Century Gothic"/>
                      </a:endParaRPr>
                    </a:p>
                    <a:p>
                      <a:pPr marL="92075">
                        <a:lnSpc>
                          <a:spcPct val="100000"/>
                        </a:lnSpc>
                      </a:pPr>
                      <a:r>
                        <a:rPr sz="900" spc="-10" dirty="0">
                          <a:latin typeface="Century Gothic"/>
                          <a:cs typeface="Century Gothic"/>
                        </a:rPr>
                        <a:t>manner:</a:t>
                      </a:r>
                      <a:endParaRPr sz="900">
                        <a:latin typeface="Century Gothic"/>
                        <a:cs typeface="Century Gothic"/>
                      </a:endParaRPr>
                    </a:p>
                  </a:txBody>
                  <a:tcPr marL="0" marR="0" marT="32385"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E3CCCC"/>
                    </a:solidFill>
                  </a:tcPr>
                </a:tc>
                <a:tc>
                  <a:txBody>
                    <a:bodyPr/>
                    <a:lstStyle/>
                    <a:p>
                      <a:pPr marL="92075" marR="446405">
                        <a:lnSpc>
                          <a:spcPct val="100000"/>
                        </a:lnSpc>
                        <a:spcBef>
                          <a:spcPts val="340"/>
                        </a:spcBef>
                      </a:pPr>
                      <a:r>
                        <a:rPr sz="900" dirty="0">
                          <a:latin typeface="Century Gothic"/>
                          <a:cs typeface="Century Gothic"/>
                        </a:rPr>
                        <a:t>Guttman</a:t>
                      </a:r>
                      <a:r>
                        <a:rPr sz="900" spc="45" dirty="0">
                          <a:latin typeface="Century Gothic"/>
                          <a:cs typeface="Century Gothic"/>
                        </a:rPr>
                        <a:t> </a:t>
                      </a:r>
                      <a:r>
                        <a:rPr sz="900" dirty="0">
                          <a:latin typeface="Century Gothic"/>
                          <a:cs typeface="Century Gothic"/>
                        </a:rPr>
                        <a:t>scale</a:t>
                      </a:r>
                      <a:r>
                        <a:rPr sz="900" spc="-40" dirty="0">
                          <a:latin typeface="Century Gothic"/>
                          <a:cs typeface="Century Gothic"/>
                        </a:rPr>
                        <a:t> </a:t>
                      </a:r>
                      <a:r>
                        <a:rPr sz="900" dirty="0">
                          <a:latin typeface="Century Gothic"/>
                          <a:cs typeface="Century Gothic"/>
                        </a:rPr>
                        <a:t>is</a:t>
                      </a:r>
                      <a:r>
                        <a:rPr sz="900" spc="-5" dirty="0">
                          <a:latin typeface="Century Gothic"/>
                          <a:cs typeface="Century Gothic"/>
                        </a:rPr>
                        <a:t> </a:t>
                      </a:r>
                      <a:r>
                        <a:rPr sz="900" spc="-20" dirty="0">
                          <a:latin typeface="Century Gothic"/>
                          <a:cs typeface="Century Gothic"/>
                        </a:rPr>
                        <a:t>that </a:t>
                      </a:r>
                      <a:r>
                        <a:rPr sz="900" dirty="0">
                          <a:latin typeface="Century Gothic"/>
                          <a:cs typeface="Century Gothic"/>
                        </a:rPr>
                        <a:t>respondents</a:t>
                      </a:r>
                      <a:r>
                        <a:rPr sz="900" spc="5" dirty="0">
                          <a:latin typeface="Century Gothic"/>
                          <a:cs typeface="Century Gothic"/>
                        </a:rPr>
                        <a:t> </a:t>
                      </a:r>
                      <a:r>
                        <a:rPr sz="900" dirty="0">
                          <a:latin typeface="Century Gothic"/>
                          <a:cs typeface="Century Gothic"/>
                        </a:rPr>
                        <a:t>may</a:t>
                      </a:r>
                      <a:r>
                        <a:rPr sz="900" spc="-25" dirty="0">
                          <a:latin typeface="Century Gothic"/>
                          <a:cs typeface="Century Gothic"/>
                        </a:rPr>
                        <a:t> </a:t>
                      </a:r>
                      <a:r>
                        <a:rPr sz="900" dirty="0">
                          <a:latin typeface="Century Gothic"/>
                          <a:cs typeface="Century Gothic"/>
                        </a:rPr>
                        <a:t>feel</a:t>
                      </a:r>
                      <a:r>
                        <a:rPr sz="900" spc="-30" dirty="0">
                          <a:latin typeface="Century Gothic"/>
                          <a:cs typeface="Century Gothic"/>
                        </a:rPr>
                        <a:t> </a:t>
                      </a:r>
                      <a:r>
                        <a:rPr sz="900" spc="-10" dirty="0">
                          <a:latin typeface="Century Gothic"/>
                          <a:cs typeface="Century Gothic"/>
                        </a:rPr>
                        <a:t>overly </a:t>
                      </a:r>
                      <a:r>
                        <a:rPr sz="900" dirty="0">
                          <a:latin typeface="Century Gothic"/>
                          <a:cs typeface="Century Gothic"/>
                        </a:rPr>
                        <a:t>committed</a:t>
                      </a:r>
                      <a:r>
                        <a:rPr sz="900" spc="-10" dirty="0">
                          <a:latin typeface="Century Gothic"/>
                          <a:cs typeface="Century Gothic"/>
                        </a:rPr>
                        <a:t> </a:t>
                      </a:r>
                      <a:r>
                        <a:rPr sz="900" dirty="0">
                          <a:latin typeface="Century Gothic"/>
                          <a:cs typeface="Century Gothic"/>
                        </a:rPr>
                        <a:t>to</a:t>
                      </a:r>
                      <a:r>
                        <a:rPr sz="900" spc="-5" dirty="0">
                          <a:latin typeface="Century Gothic"/>
                          <a:cs typeface="Century Gothic"/>
                        </a:rPr>
                        <a:t> </a:t>
                      </a:r>
                      <a:r>
                        <a:rPr sz="900" spc="-10" dirty="0">
                          <a:latin typeface="Century Gothic"/>
                          <a:cs typeface="Century Gothic"/>
                        </a:rPr>
                        <a:t>questions.</a:t>
                      </a:r>
                      <a:endParaRPr sz="900">
                        <a:latin typeface="Century Gothic"/>
                        <a:cs typeface="Century Gothic"/>
                      </a:endParaRPr>
                    </a:p>
                  </a:txBody>
                  <a:tcPr marL="0" marR="0" marT="32385"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E3CCCC"/>
                    </a:solidFill>
                  </a:tcPr>
                </a:tc>
                <a:extLst>
                  <a:ext uri="{0D108BD9-81ED-4DB2-BD59-A6C34878D82A}">
                    <a16:rowId xmlns:a16="http://schemas.microsoft.com/office/drawing/2014/main" val="10001"/>
                  </a:ext>
                </a:extLst>
              </a:tr>
              <a:tr h="710262">
                <a:tc>
                  <a:txBody>
                    <a:bodyPr/>
                    <a:lstStyle/>
                    <a:p>
                      <a:pPr marL="91440">
                        <a:lnSpc>
                          <a:spcPct val="100000"/>
                        </a:lnSpc>
                        <a:spcBef>
                          <a:spcPts val="340"/>
                        </a:spcBef>
                      </a:pPr>
                      <a:r>
                        <a:rPr sz="900" dirty="0">
                          <a:latin typeface="Century Gothic"/>
                          <a:cs typeface="Century Gothic"/>
                        </a:rPr>
                        <a:t>Thurstone</a:t>
                      </a:r>
                      <a:r>
                        <a:rPr sz="900" spc="-30" dirty="0">
                          <a:latin typeface="Century Gothic"/>
                          <a:cs typeface="Century Gothic"/>
                        </a:rPr>
                        <a:t> </a:t>
                      </a:r>
                      <a:r>
                        <a:rPr sz="900" spc="-20" dirty="0">
                          <a:latin typeface="Century Gothic"/>
                          <a:cs typeface="Century Gothic"/>
                        </a:rPr>
                        <a:t>Scale</a:t>
                      </a:r>
                      <a:endParaRPr sz="900">
                        <a:latin typeface="Century Gothic"/>
                        <a:cs typeface="Century Gothic"/>
                      </a:endParaRPr>
                    </a:p>
                  </a:txBody>
                  <a:tcPr marL="0" marR="0" marT="3238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1E7E7"/>
                    </a:solidFill>
                  </a:tcPr>
                </a:tc>
                <a:tc>
                  <a:txBody>
                    <a:bodyPr/>
                    <a:lstStyle/>
                    <a:p>
                      <a:pPr marL="91440" marR="135255">
                        <a:lnSpc>
                          <a:spcPct val="100000"/>
                        </a:lnSpc>
                        <a:spcBef>
                          <a:spcPts val="340"/>
                        </a:spcBef>
                      </a:pPr>
                      <a:r>
                        <a:rPr sz="900" dirty="0">
                          <a:latin typeface="Century Gothic"/>
                          <a:cs typeface="Century Gothic"/>
                        </a:rPr>
                        <a:t>Respond</a:t>
                      </a:r>
                      <a:r>
                        <a:rPr sz="900" spc="-25" dirty="0">
                          <a:latin typeface="Century Gothic"/>
                          <a:cs typeface="Century Gothic"/>
                        </a:rPr>
                        <a:t> </a:t>
                      </a:r>
                      <a:r>
                        <a:rPr sz="900" dirty="0">
                          <a:latin typeface="Century Gothic"/>
                          <a:cs typeface="Century Gothic"/>
                        </a:rPr>
                        <a:t>(agree</a:t>
                      </a:r>
                      <a:r>
                        <a:rPr sz="900" spc="15" dirty="0">
                          <a:latin typeface="Century Gothic"/>
                          <a:cs typeface="Century Gothic"/>
                        </a:rPr>
                        <a:t> </a:t>
                      </a:r>
                      <a:r>
                        <a:rPr sz="900" dirty="0">
                          <a:latin typeface="Century Gothic"/>
                          <a:cs typeface="Century Gothic"/>
                        </a:rPr>
                        <a:t>/</a:t>
                      </a:r>
                      <a:r>
                        <a:rPr sz="900" spc="-25" dirty="0">
                          <a:latin typeface="Century Gothic"/>
                          <a:cs typeface="Century Gothic"/>
                        </a:rPr>
                        <a:t> </a:t>
                      </a:r>
                      <a:r>
                        <a:rPr sz="900" dirty="0">
                          <a:latin typeface="Century Gothic"/>
                          <a:cs typeface="Century Gothic"/>
                        </a:rPr>
                        <a:t>disagree)</a:t>
                      </a:r>
                      <a:r>
                        <a:rPr sz="900" spc="-15" dirty="0">
                          <a:latin typeface="Century Gothic"/>
                          <a:cs typeface="Century Gothic"/>
                        </a:rPr>
                        <a:t> </a:t>
                      </a:r>
                      <a:r>
                        <a:rPr sz="900" dirty="0">
                          <a:latin typeface="Century Gothic"/>
                          <a:cs typeface="Century Gothic"/>
                        </a:rPr>
                        <a:t>to</a:t>
                      </a:r>
                      <a:r>
                        <a:rPr sz="900" spc="10" dirty="0">
                          <a:latin typeface="Century Gothic"/>
                          <a:cs typeface="Century Gothic"/>
                        </a:rPr>
                        <a:t> </a:t>
                      </a:r>
                      <a:r>
                        <a:rPr sz="900" spc="-50" dirty="0">
                          <a:latin typeface="Century Gothic"/>
                          <a:cs typeface="Century Gothic"/>
                        </a:rPr>
                        <a:t>a </a:t>
                      </a:r>
                      <a:r>
                        <a:rPr sz="900" dirty="0">
                          <a:latin typeface="Century Gothic"/>
                          <a:cs typeface="Century Gothic"/>
                        </a:rPr>
                        <a:t>number</a:t>
                      </a:r>
                      <a:r>
                        <a:rPr sz="900" spc="-40" dirty="0">
                          <a:latin typeface="Century Gothic"/>
                          <a:cs typeface="Century Gothic"/>
                        </a:rPr>
                        <a:t> </a:t>
                      </a:r>
                      <a:r>
                        <a:rPr sz="900" dirty="0">
                          <a:latin typeface="Century Gothic"/>
                          <a:cs typeface="Century Gothic"/>
                        </a:rPr>
                        <a:t>of</a:t>
                      </a:r>
                      <a:r>
                        <a:rPr sz="900" spc="-15" dirty="0">
                          <a:latin typeface="Century Gothic"/>
                          <a:cs typeface="Century Gothic"/>
                        </a:rPr>
                        <a:t> </a:t>
                      </a:r>
                      <a:r>
                        <a:rPr sz="900" dirty="0">
                          <a:latin typeface="Century Gothic"/>
                          <a:cs typeface="Century Gothic"/>
                        </a:rPr>
                        <a:t>statements</a:t>
                      </a:r>
                      <a:r>
                        <a:rPr sz="900" spc="45" dirty="0">
                          <a:latin typeface="Century Gothic"/>
                          <a:cs typeface="Century Gothic"/>
                        </a:rPr>
                        <a:t> </a:t>
                      </a:r>
                      <a:r>
                        <a:rPr sz="900" dirty="0">
                          <a:latin typeface="Century Gothic"/>
                          <a:cs typeface="Century Gothic"/>
                        </a:rPr>
                        <a:t>on</a:t>
                      </a:r>
                      <a:r>
                        <a:rPr sz="900" spc="-5" dirty="0">
                          <a:latin typeface="Century Gothic"/>
                          <a:cs typeface="Century Gothic"/>
                        </a:rPr>
                        <a:t> </a:t>
                      </a:r>
                      <a:r>
                        <a:rPr sz="900" spc="-50" dirty="0">
                          <a:latin typeface="Century Gothic"/>
                          <a:cs typeface="Century Gothic"/>
                        </a:rPr>
                        <a:t>a </a:t>
                      </a:r>
                      <a:r>
                        <a:rPr sz="900" dirty="0">
                          <a:latin typeface="Century Gothic"/>
                          <a:cs typeface="Century Gothic"/>
                        </a:rPr>
                        <a:t>topic.</a:t>
                      </a:r>
                      <a:r>
                        <a:rPr sz="900" spc="5" dirty="0">
                          <a:latin typeface="Century Gothic"/>
                          <a:cs typeface="Century Gothic"/>
                        </a:rPr>
                        <a:t> </a:t>
                      </a:r>
                      <a:r>
                        <a:rPr sz="900" dirty="0">
                          <a:latin typeface="Century Gothic"/>
                          <a:cs typeface="Century Gothic"/>
                        </a:rPr>
                        <a:t>Score</a:t>
                      </a:r>
                      <a:r>
                        <a:rPr sz="900" spc="-20" dirty="0">
                          <a:latin typeface="Century Gothic"/>
                          <a:cs typeface="Century Gothic"/>
                        </a:rPr>
                        <a:t> </a:t>
                      </a:r>
                      <a:r>
                        <a:rPr sz="900" dirty="0">
                          <a:latin typeface="Century Gothic"/>
                          <a:cs typeface="Century Gothic"/>
                        </a:rPr>
                        <a:t>is</a:t>
                      </a:r>
                      <a:r>
                        <a:rPr sz="900" spc="-20" dirty="0">
                          <a:latin typeface="Century Gothic"/>
                          <a:cs typeface="Century Gothic"/>
                        </a:rPr>
                        <a:t> </a:t>
                      </a:r>
                      <a:r>
                        <a:rPr sz="900" dirty="0">
                          <a:latin typeface="Century Gothic"/>
                          <a:cs typeface="Century Gothic"/>
                        </a:rPr>
                        <a:t>averaged</a:t>
                      </a:r>
                      <a:r>
                        <a:rPr sz="900" spc="5" dirty="0">
                          <a:latin typeface="Century Gothic"/>
                          <a:cs typeface="Century Gothic"/>
                        </a:rPr>
                        <a:t> </a:t>
                      </a:r>
                      <a:r>
                        <a:rPr sz="900" spc="-20" dirty="0">
                          <a:latin typeface="Century Gothic"/>
                          <a:cs typeface="Century Gothic"/>
                        </a:rPr>
                        <a:t>out.</a:t>
                      </a:r>
                      <a:endParaRPr sz="900">
                        <a:latin typeface="Century Gothic"/>
                        <a:cs typeface="Century Gothic"/>
                      </a:endParaRPr>
                    </a:p>
                  </a:txBody>
                  <a:tcPr marL="0" marR="0" marT="3238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1E7E7"/>
                    </a:solidFill>
                  </a:tcPr>
                </a:tc>
                <a:tc>
                  <a:txBody>
                    <a:bodyPr/>
                    <a:lstStyle/>
                    <a:p>
                      <a:pPr marL="92075">
                        <a:lnSpc>
                          <a:spcPct val="100000"/>
                        </a:lnSpc>
                        <a:spcBef>
                          <a:spcPts val="340"/>
                        </a:spcBef>
                      </a:pPr>
                      <a:r>
                        <a:rPr sz="900" dirty="0">
                          <a:latin typeface="Century Gothic"/>
                          <a:cs typeface="Century Gothic"/>
                        </a:rPr>
                        <a:t>Equal</a:t>
                      </a:r>
                      <a:r>
                        <a:rPr sz="900" spc="-30" dirty="0">
                          <a:latin typeface="Century Gothic"/>
                          <a:cs typeface="Century Gothic"/>
                        </a:rPr>
                        <a:t> </a:t>
                      </a:r>
                      <a:r>
                        <a:rPr sz="900" dirty="0">
                          <a:latin typeface="Century Gothic"/>
                          <a:cs typeface="Century Gothic"/>
                        </a:rPr>
                        <a:t>appearing</a:t>
                      </a:r>
                      <a:r>
                        <a:rPr sz="900" spc="5" dirty="0">
                          <a:latin typeface="Century Gothic"/>
                          <a:cs typeface="Century Gothic"/>
                        </a:rPr>
                        <a:t> </a:t>
                      </a:r>
                      <a:r>
                        <a:rPr sz="900" spc="-10" dirty="0">
                          <a:latin typeface="Century Gothic"/>
                          <a:cs typeface="Century Gothic"/>
                        </a:rPr>
                        <a:t>intervals.</a:t>
                      </a:r>
                      <a:endParaRPr sz="900">
                        <a:latin typeface="Century Gothic"/>
                        <a:cs typeface="Century Gothic"/>
                      </a:endParaRPr>
                    </a:p>
                  </a:txBody>
                  <a:tcPr marL="0" marR="0" marT="3238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1E7E7"/>
                    </a:solidFill>
                  </a:tcPr>
                </a:tc>
                <a:tc>
                  <a:txBody>
                    <a:bodyPr/>
                    <a:lstStyle/>
                    <a:p>
                      <a:pPr marL="92075" marR="937894">
                        <a:lnSpc>
                          <a:spcPct val="100000"/>
                        </a:lnSpc>
                        <a:spcBef>
                          <a:spcPts val="340"/>
                        </a:spcBef>
                      </a:pPr>
                      <a:r>
                        <a:rPr sz="900" dirty="0">
                          <a:latin typeface="Century Gothic"/>
                          <a:cs typeface="Century Gothic"/>
                        </a:rPr>
                        <a:t>Complex</a:t>
                      </a:r>
                      <a:r>
                        <a:rPr sz="900" spc="-30" dirty="0">
                          <a:latin typeface="Century Gothic"/>
                          <a:cs typeface="Century Gothic"/>
                        </a:rPr>
                        <a:t> </a:t>
                      </a:r>
                      <a:r>
                        <a:rPr sz="900" dirty="0">
                          <a:latin typeface="Century Gothic"/>
                          <a:cs typeface="Century Gothic"/>
                        </a:rPr>
                        <a:t>scoring</a:t>
                      </a:r>
                      <a:r>
                        <a:rPr sz="900" spc="25" dirty="0">
                          <a:latin typeface="Century Gothic"/>
                          <a:cs typeface="Century Gothic"/>
                        </a:rPr>
                        <a:t> </a:t>
                      </a:r>
                      <a:r>
                        <a:rPr sz="900" spc="-25" dirty="0">
                          <a:latin typeface="Century Gothic"/>
                          <a:cs typeface="Century Gothic"/>
                        </a:rPr>
                        <a:t>and </a:t>
                      </a:r>
                      <a:r>
                        <a:rPr sz="900" spc="-10" dirty="0">
                          <a:latin typeface="Century Gothic"/>
                          <a:cs typeface="Century Gothic"/>
                        </a:rPr>
                        <a:t>development.</a:t>
                      </a:r>
                      <a:endParaRPr sz="900">
                        <a:latin typeface="Century Gothic"/>
                        <a:cs typeface="Century Gothic"/>
                      </a:endParaRPr>
                    </a:p>
                  </a:txBody>
                  <a:tcPr marL="0" marR="0" marT="3238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1E7E7"/>
                    </a:solidFill>
                  </a:tcPr>
                </a:tc>
                <a:extLst>
                  <a:ext uri="{0D108BD9-81ED-4DB2-BD59-A6C34878D82A}">
                    <a16:rowId xmlns:a16="http://schemas.microsoft.com/office/drawing/2014/main" val="10002"/>
                  </a:ext>
                </a:extLst>
              </a:tr>
              <a:tr h="657362">
                <a:tc>
                  <a:txBody>
                    <a:bodyPr/>
                    <a:lstStyle/>
                    <a:p>
                      <a:pPr marL="91440">
                        <a:lnSpc>
                          <a:spcPct val="100000"/>
                        </a:lnSpc>
                        <a:spcBef>
                          <a:spcPts val="340"/>
                        </a:spcBef>
                      </a:pPr>
                      <a:r>
                        <a:rPr sz="900" dirty="0">
                          <a:latin typeface="Century Gothic"/>
                          <a:cs typeface="Century Gothic"/>
                        </a:rPr>
                        <a:t>Category</a:t>
                      </a:r>
                      <a:r>
                        <a:rPr sz="900" spc="-10" dirty="0">
                          <a:latin typeface="Century Gothic"/>
                          <a:cs typeface="Century Gothic"/>
                        </a:rPr>
                        <a:t> </a:t>
                      </a:r>
                      <a:r>
                        <a:rPr sz="900" spc="-20" dirty="0">
                          <a:latin typeface="Century Gothic"/>
                          <a:cs typeface="Century Gothic"/>
                        </a:rPr>
                        <a:t>scale</a:t>
                      </a:r>
                      <a:endParaRPr sz="900">
                        <a:latin typeface="Century Gothic"/>
                        <a:cs typeface="Century Gothic"/>
                      </a:endParaRPr>
                    </a:p>
                  </a:txBody>
                  <a:tcPr marL="0" marR="0" marT="3238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3CCCC"/>
                    </a:solidFill>
                  </a:tcPr>
                </a:tc>
                <a:tc>
                  <a:txBody>
                    <a:bodyPr/>
                    <a:lstStyle/>
                    <a:p>
                      <a:pPr marL="91440">
                        <a:lnSpc>
                          <a:spcPct val="100000"/>
                        </a:lnSpc>
                        <a:spcBef>
                          <a:spcPts val="340"/>
                        </a:spcBef>
                      </a:pPr>
                      <a:r>
                        <a:rPr sz="900" dirty="0">
                          <a:latin typeface="Century Gothic"/>
                          <a:cs typeface="Century Gothic"/>
                        </a:rPr>
                        <a:t>Indicate</a:t>
                      </a:r>
                      <a:r>
                        <a:rPr sz="900" spc="-10" dirty="0">
                          <a:latin typeface="Century Gothic"/>
                          <a:cs typeface="Century Gothic"/>
                        </a:rPr>
                        <a:t> </a:t>
                      </a:r>
                      <a:r>
                        <a:rPr sz="900" dirty="0">
                          <a:latin typeface="Century Gothic"/>
                          <a:cs typeface="Century Gothic"/>
                        </a:rPr>
                        <a:t>a</a:t>
                      </a:r>
                      <a:r>
                        <a:rPr sz="900" spc="5" dirty="0">
                          <a:latin typeface="Century Gothic"/>
                          <a:cs typeface="Century Gothic"/>
                        </a:rPr>
                        <a:t> </a:t>
                      </a:r>
                      <a:r>
                        <a:rPr sz="900" dirty="0">
                          <a:latin typeface="Century Gothic"/>
                          <a:cs typeface="Century Gothic"/>
                        </a:rPr>
                        <a:t>response </a:t>
                      </a:r>
                      <a:r>
                        <a:rPr sz="900" spc="-10" dirty="0">
                          <a:latin typeface="Century Gothic"/>
                          <a:cs typeface="Century Gothic"/>
                        </a:rPr>
                        <a:t>category</a:t>
                      </a:r>
                      <a:endParaRPr sz="900">
                        <a:latin typeface="Century Gothic"/>
                        <a:cs typeface="Century Gothic"/>
                      </a:endParaRPr>
                    </a:p>
                  </a:txBody>
                  <a:tcPr marL="0" marR="0" marT="3238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3CCCC"/>
                    </a:solidFill>
                  </a:tcPr>
                </a:tc>
                <a:tc>
                  <a:txBody>
                    <a:bodyPr/>
                    <a:lstStyle/>
                    <a:p>
                      <a:pPr marL="92075">
                        <a:lnSpc>
                          <a:spcPct val="100000"/>
                        </a:lnSpc>
                        <a:spcBef>
                          <a:spcPts val="340"/>
                        </a:spcBef>
                      </a:pPr>
                      <a:r>
                        <a:rPr sz="900" dirty="0">
                          <a:latin typeface="Century Gothic"/>
                          <a:cs typeface="Century Gothic"/>
                        </a:rPr>
                        <a:t>Flexible,</a:t>
                      </a:r>
                      <a:r>
                        <a:rPr sz="900" spc="-50" dirty="0">
                          <a:latin typeface="Century Gothic"/>
                          <a:cs typeface="Century Gothic"/>
                        </a:rPr>
                        <a:t> </a:t>
                      </a:r>
                      <a:r>
                        <a:rPr sz="900" dirty="0">
                          <a:latin typeface="Century Gothic"/>
                          <a:cs typeface="Century Gothic"/>
                        </a:rPr>
                        <a:t>easy</a:t>
                      </a:r>
                      <a:r>
                        <a:rPr sz="900" spc="-25" dirty="0">
                          <a:latin typeface="Century Gothic"/>
                          <a:cs typeface="Century Gothic"/>
                        </a:rPr>
                        <a:t> </a:t>
                      </a:r>
                      <a:r>
                        <a:rPr sz="900" dirty="0">
                          <a:latin typeface="Century Gothic"/>
                          <a:cs typeface="Century Gothic"/>
                        </a:rPr>
                        <a:t>to</a:t>
                      </a:r>
                      <a:r>
                        <a:rPr sz="900" spc="20" dirty="0">
                          <a:latin typeface="Century Gothic"/>
                          <a:cs typeface="Century Gothic"/>
                        </a:rPr>
                        <a:t> </a:t>
                      </a:r>
                      <a:r>
                        <a:rPr sz="900" spc="-10" dirty="0">
                          <a:latin typeface="Century Gothic"/>
                          <a:cs typeface="Century Gothic"/>
                        </a:rPr>
                        <a:t>respond</a:t>
                      </a:r>
                      <a:endParaRPr sz="900">
                        <a:latin typeface="Century Gothic"/>
                        <a:cs typeface="Century Gothic"/>
                      </a:endParaRPr>
                    </a:p>
                  </a:txBody>
                  <a:tcPr marL="0" marR="0" marT="3238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3CCCC"/>
                    </a:solidFill>
                  </a:tcPr>
                </a:tc>
                <a:tc>
                  <a:txBody>
                    <a:bodyPr/>
                    <a:lstStyle/>
                    <a:p>
                      <a:pPr marL="92075" marR="114300">
                        <a:lnSpc>
                          <a:spcPct val="100000"/>
                        </a:lnSpc>
                        <a:spcBef>
                          <a:spcPts val="340"/>
                        </a:spcBef>
                      </a:pPr>
                      <a:r>
                        <a:rPr sz="900" dirty="0">
                          <a:latin typeface="Century Gothic"/>
                          <a:cs typeface="Century Gothic"/>
                        </a:rPr>
                        <a:t>Ambiguous</a:t>
                      </a:r>
                      <a:r>
                        <a:rPr sz="900" spc="-45" dirty="0">
                          <a:latin typeface="Century Gothic"/>
                          <a:cs typeface="Century Gothic"/>
                        </a:rPr>
                        <a:t> </a:t>
                      </a:r>
                      <a:r>
                        <a:rPr sz="900" dirty="0">
                          <a:latin typeface="Century Gothic"/>
                          <a:cs typeface="Century Gothic"/>
                        </a:rPr>
                        <a:t>items,</a:t>
                      </a:r>
                      <a:r>
                        <a:rPr sz="900" spc="-5" dirty="0">
                          <a:latin typeface="Century Gothic"/>
                          <a:cs typeface="Century Gothic"/>
                        </a:rPr>
                        <a:t> </a:t>
                      </a:r>
                      <a:r>
                        <a:rPr sz="900" spc="-25" dirty="0">
                          <a:latin typeface="Century Gothic"/>
                          <a:cs typeface="Century Gothic"/>
                        </a:rPr>
                        <a:t>few </a:t>
                      </a:r>
                      <a:r>
                        <a:rPr sz="900" dirty="0">
                          <a:latin typeface="Century Gothic"/>
                          <a:cs typeface="Century Gothic"/>
                        </a:rPr>
                        <a:t>categories,</a:t>
                      </a:r>
                      <a:r>
                        <a:rPr sz="900" spc="20" dirty="0">
                          <a:latin typeface="Century Gothic"/>
                          <a:cs typeface="Century Gothic"/>
                        </a:rPr>
                        <a:t> </a:t>
                      </a:r>
                      <a:r>
                        <a:rPr sz="900" dirty="0">
                          <a:latin typeface="Century Gothic"/>
                          <a:cs typeface="Century Gothic"/>
                        </a:rPr>
                        <a:t>only</a:t>
                      </a:r>
                      <a:r>
                        <a:rPr sz="900" spc="-40" dirty="0">
                          <a:latin typeface="Century Gothic"/>
                          <a:cs typeface="Century Gothic"/>
                        </a:rPr>
                        <a:t> </a:t>
                      </a:r>
                      <a:r>
                        <a:rPr sz="900" dirty="0">
                          <a:latin typeface="Century Gothic"/>
                          <a:cs typeface="Century Gothic"/>
                        </a:rPr>
                        <a:t>gross </a:t>
                      </a:r>
                      <a:r>
                        <a:rPr sz="900" spc="-10" dirty="0">
                          <a:latin typeface="Century Gothic"/>
                          <a:cs typeface="Century Gothic"/>
                        </a:rPr>
                        <a:t>distinction.</a:t>
                      </a:r>
                      <a:endParaRPr sz="900">
                        <a:latin typeface="Century Gothic"/>
                        <a:cs typeface="Century Gothic"/>
                      </a:endParaRPr>
                    </a:p>
                  </a:txBody>
                  <a:tcPr marL="0" marR="0" marT="3238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3CCCC"/>
                    </a:solidFill>
                  </a:tcPr>
                </a:tc>
                <a:extLst>
                  <a:ext uri="{0D108BD9-81ED-4DB2-BD59-A6C34878D82A}">
                    <a16:rowId xmlns:a16="http://schemas.microsoft.com/office/drawing/2014/main" val="10003"/>
                  </a:ext>
                </a:extLst>
              </a:tr>
              <a:tr h="507833">
                <a:tc>
                  <a:txBody>
                    <a:bodyPr/>
                    <a:lstStyle/>
                    <a:p>
                      <a:pPr marL="91440">
                        <a:lnSpc>
                          <a:spcPct val="100000"/>
                        </a:lnSpc>
                        <a:spcBef>
                          <a:spcPts val="340"/>
                        </a:spcBef>
                      </a:pPr>
                      <a:r>
                        <a:rPr sz="900" dirty="0">
                          <a:latin typeface="Century Gothic"/>
                          <a:cs typeface="Century Gothic"/>
                        </a:rPr>
                        <a:t>Likert</a:t>
                      </a:r>
                      <a:r>
                        <a:rPr sz="900" spc="-15" dirty="0">
                          <a:latin typeface="Century Gothic"/>
                          <a:cs typeface="Century Gothic"/>
                        </a:rPr>
                        <a:t> </a:t>
                      </a:r>
                      <a:r>
                        <a:rPr sz="900" spc="-10" dirty="0">
                          <a:latin typeface="Century Gothic"/>
                          <a:cs typeface="Century Gothic"/>
                        </a:rPr>
                        <a:t>scale</a:t>
                      </a:r>
                      <a:endParaRPr sz="900">
                        <a:latin typeface="Century Gothic"/>
                        <a:cs typeface="Century Gothic"/>
                      </a:endParaRPr>
                    </a:p>
                  </a:txBody>
                  <a:tcPr marL="0" marR="0" marT="3238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1E7E7"/>
                    </a:solidFill>
                  </a:tcPr>
                </a:tc>
                <a:tc>
                  <a:txBody>
                    <a:bodyPr/>
                    <a:lstStyle/>
                    <a:p>
                      <a:pPr marL="91440" marR="97790">
                        <a:lnSpc>
                          <a:spcPct val="100000"/>
                        </a:lnSpc>
                        <a:spcBef>
                          <a:spcPts val="340"/>
                        </a:spcBef>
                      </a:pPr>
                      <a:r>
                        <a:rPr sz="900" dirty="0">
                          <a:latin typeface="Century Gothic"/>
                          <a:cs typeface="Century Gothic"/>
                        </a:rPr>
                        <a:t>Evaluate</a:t>
                      </a:r>
                      <a:r>
                        <a:rPr sz="900" spc="-15" dirty="0">
                          <a:latin typeface="Century Gothic"/>
                          <a:cs typeface="Century Gothic"/>
                        </a:rPr>
                        <a:t> </a:t>
                      </a:r>
                      <a:r>
                        <a:rPr sz="900" dirty="0">
                          <a:latin typeface="Century Gothic"/>
                          <a:cs typeface="Century Gothic"/>
                        </a:rPr>
                        <a:t>statements</a:t>
                      </a:r>
                      <a:r>
                        <a:rPr sz="900" spc="40" dirty="0">
                          <a:latin typeface="Century Gothic"/>
                          <a:cs typeface="Century Gothic"/>
                        </a:rPr>
                        <a:t> </a:t>
                      </a:r>
                      <a:r>
                        <a:rPr sz="900" dirty="0">
                          <a:latin typeface="Century Gothic"/>
                          <a:cs typeface="Century Gothic"/>
                        </a:rPr>
                        <a:t>on</a:t>
                      </a:r>
                      <a:r>
                        <a:rPr sz="900" spc="-5" dirty="0">
                          <a:latin typeface="Century Gothic"/>
                          <a:cs typeface="Century Gothic"/>
                        </a:rPr>
                        <a:t> </a:t>
                      </a:r>
                      <a:r>
                        <a:rPr sz="900" dirty="0">
                          <a:latin typeface="Century Gothic"/>
                          <a:cs typeface="Century Gothic"/>
                        </a:rPr>
                        <a:t>a</a:t>
                      </a:r>
                      <a:r>
                        <a:rPr sz="900" spc="-5" dirty="0">
                          <a:latin typeface="Century Gothic"/>
                          <a:cs typeface="Century Gothic"/>
                        </a:rPr>
                        <a:t> </a:t>
                      </a:r>
                      <a:r>
                        <a:rPr sz="900" dirty="0">
                          <a:latin typeface="Century Gothic"/>
                          <a:cs typeface="Century Gothic"/>
                        </a:rPr>
                        <a:t>5-</a:t>
                      </a:r>
                      <a:r>
                        <a:rPr sz="900" spc="-15" dirty="0">
                          <a:latin typeface="Century Gothic"/>
                          <a:cs typeface="Century Gothic"/>
                        </a:rPr>
                        <a:t> </a:t>
                      </a:r>
                      <a:r>
                        <a:rPr sz="900" dirty="0">
                          <a:latin typeface="Century Gothic"/>
                          <a:cs typeface="Century Gothic"/>
                        </a:rPr>
                        <a:t>or </a:t>
                      </a:r>
                      <a:r>
                        <a:rPr sz="900" spc="-25" dirty="0">
                          <a:latin typeface="Century Gothic"/>
                          <a:cs typeface="Century Gothic"/>
                        </a:rPr>
                        <a:t>7- </a:t>
                      </a:r>
                      <a:r>
                        <a:rPr sz="900" dirty="0">
                          <a:latin typeface="Century Gothic"/>
                          <a:cs typeface="Century Gothic"/>
                        </a:rPr>
                        <a:t>point</a:t>
                      </a:r>
                      <a:r>
                        <a:rPr sz="900" spc="-5" dirty="0">
                          <a:latin typeface="Century Gothic"/>
                          <a:cs typeface="Century Gothic"/>
                        </a:rPr>
                        <a:t> </a:t>
                      </a:r>
                      <a:r>
                        <a:rPr sz="900" spc="-10" dirty="0">
                          <a:latin typeface="Century Gothic"/>
                          <a:cs typeface="Century Gothic"/>
                        </a:rPr>
                        <a:t>scale</a:t>
                      </a:r>
                      <a:endParaRPr sz="900">
                        <a:latin typeface="Century Gothic"/>
                        <a:cs typeface="Century Gothic"/>
                      </a:endParaRPr>
                    </a:p>
                  </a:txBody>
                  <a:tcPr marL="0" marR="0" marT="3238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1E7E7"/>
                    </a:solidFill>
                  </a:tcPr>
                </a:tc>
                <a:tc>
                  <a:txBody>
                    <a:bodyPr/>
                    <a:lstStyle/>
                    <a:p>
                      <a:pPr marL="92075">
                        <a:lnSpc>
                          <a:spcPct val="100000"/>
                        </a:lnSpc>
                        <a:spcBef>
                          <a:spcPts val="340"/>
                        </a:spcBef>
                      </a:pPr>
                      <a:r>
                        <a:rPr sz="900" dirty="0">
                          <a:latin typeface="Century Gothic"/>
                          <a:cs typeface="Century Gothic"/>
                        </a:rPr>
                        <a:t>Easiest</a:t>
                      </a:r>
                      <a:r>
                        <a:rPr sz="900" spc="-20" dirty="0">
                          <a:latin typeface="Century Gothic"/>
                          <a:cs typeface="Century Gothic"/>
                        </a:rPr>
                        <a:t> </a:t>
                      </a:r>
                      <a:r>
                        <a:rPr sz="900" dirty="0">
                          <a:latin typeface="Century Gothic"/>
                          <a:cs typeface="Century Gothic"/>
                        </a:rPr>
                        <a:t>scale</a:t>
                      </a:r>
                      <a:r>
                        <a:rPr sz="900" spc="-45" dirty="0">
                          <a:latin typeface="Century Gothic"/>
                          <a:cs typeface="Century Gothic"/>
                        </a:rPr>
                        <a:t> </a:t>
                      </a:r>
                      <a:r>
                        <a:rPr sz="900" dirty="0">
                          <a:latin typeface="Century Gothic"/>
                          <a:cs typeface="Century Gothic"/>
                        </a:rPr>
                        <a:t>to</a:t>
                      </a:r>
                      <a:r>
                        <a:rPr sz="900" spc="20" dirty="0">
                          <a:latin typeface="Century Gothic"/>
                          <a:cs typeface="Century Gothic"/>
                        </a:rPr>
                        <a:t> </a:t>
                      </a:r>
                      <a:r>
                        <a:rPr sz="900" spc="-10" dirty="0">
                          <a:latin typeface="Century Gothic"/>
                          <a:cs typeface="Century Gothic"/>
                        </a:rPr>
                        <a:t>construct</a:t>
                      </a:r>
                      <a:endParaRPr sz="900">
                        <a:latin typeface="Century Gothic"/>
                        <a:cs typeface="Century Gothic"/>
                      </a:endParaRPr>
                    </a:p>
                  </a:txBody>
                  <a:tcPr marL="0" marR="0" marT="3238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1E7E7"/>
                    </a:solidFill>
                  </a:tcPr>
                </a:tc>
                <a:tc>
                  <a:txBody>
                    <a:bodyPr/>
                    <a:lstStyle/>
                    <a:p>
                      <a:pPr marL="92075" marR="472440">
                        <a:lnSpc>
                          <a:spcPct val="100000"/>
                        </a:lnSpc>
                        <a:spcBef>
                          <a:spcPts val="340"/>
                        </a:spcBef>
                      </a:pPr>
                      <a:r>
                        <a:rPr sz="900" dirty="0">
                          <a:latin typeface="Century Gothic"/>
                          <a:cs typeface="Century Gothic"/>
                        </a:rPr>
                        <a:t>Hard</a:t>
                      </a:r>
                      <a:r>
                        <a:rPr sz="900" spc="5" dirty="0">
                          <a:latin typeface="Century Gothic"/>
                          <a:cs typeface="Century Gothic"/>
                        </a:rPr>
                        <a:t> </a:t>
                      </a:r>
                      <a:r>
                        <a:rPr sz="900" dirty="0">
                          <a:latin typeface="Century Gothic"/>
                          <a:cs typeface="Century Gothic"/>
                        </a:rPr>
                        <a:t>to</a:t>
                      </a:r>
                      <a:r>
                        <a:rPr sz="900" spc="20" dirty="0">
                          <a:latin typeface="Century Gothic"/>
                          <a:cs typeface="Century Gothic"/>
                        </a:rPr>
                        <a:t> </a:t>
                      </a:r>
                      <a:r>
                        <a:rPr sz="900" dirty="0">
                          <a:latin typeface="Century Gothic"/>
                          <a:cs typeface="Century Gothic"/>
                        </a:rPr>
                        <a:t>judge</a:t>
                      </a:r>
                      <a:r>
                        <a:rPr sz="900" spc="-10" dirty="0">
                          <a:latin typeface="Century Gothic"/>
                          <a:cs typeface="Century Gothic"/>
                        </a:rPr>
                        <a:t> </a:t>
                      </a:r>
                      <a:r>
                        <a:rPr sz="900" dirty="0">
                          <a:latin typeface="Century Gothic"/>
                          <a:cs typeface="Century Gothic"/>
                        </a:rPr>
                        <a:t>what</a:t>
                      </a:r>
                      <a:r>
                        <a:rPr sz="900" spc="5" dirty="0">
                          <a:latin typeface="Century Gothic"/>
                          <a:cs typeface="Century Gothic"/>
                        </a:rPr>
                        <a:t> </a:t>
                      </a:r>
                      <a:r>
                        <a:rPr sz="900" dirty="0">
                          <a:latin typeface="Century Gothic"/>
                          <a:cs typeface="Century Gothic"/>
                        </a:rPr>
                        <a:t>a </a:t>
                      </a:r>
                      <a:r>
                        <a:rPr sz="900" spc="-10" dirty="0">
                          <a:latin typeface="Century Gothic"/>
                          <a:cs typeface="Century Gothic"/>
                        </a:rPr>
                        <a:t>single </a:t>
                      </a:r>
                      <a:r>
                        <a:rPr sz="900" dirty="0">
                          <a:latin typeface="Century Gothic"/>
                          <a:cs typeface="Century Gothic"/>
                        </a:rPr>
                        <a:t>score</a:t>
                      </a:r>
                      <a:r>
                        <a:rPr sz="900" spc="-10" dirty="0">
                          <a:latin typeface="Century Gothic"/>
                          <a:cs typeface="Century Gothic"/>
                        </a:rPr>
                        <a:t> means</a:t>
                      </a:r>
                      <a:endParaRPr sz="900">
                        <a:latin typeface="Century Gothic"/>
                        <a:cs typeface="Century Gothic"/>
                      </a:endParaRPr>
                    </a:p>
                  </a:txBody>
                  <a:tcPr marL="0" marR="0" marT="3238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1E7E7"/>
                    </a:solidFill>
                  </a:tcPr>
                </a:tc>
                <a:extLst>
                  <a:ext uri="{0D108BD9-81ED-4DB2-BD59-A6C34878D82A}">
                    <a16:rowId xmlns:a16="http://schemas.microsoft.com/office/drawing/2014/main" val="10004"/>
                  </a:ext>
                </a:extLst>
              </a:tr>
              <a:tr h="710967">
                <a:tc>
                  <a:txBody>
                    <a:bodyPr/>
                    <a:lstStyle/>
                    <a:p>
                      <a:pPr marL="91440" marR="662305">
                        <a:lnSpc>
                          <a:spcPct val="100000"/>
                        </a:lnSpc>
                        <a:spcBef>
                          <a:spcPts val="340"/>
                        </a:spcBef>
                      </a:pPr>
                      <a:r>
                        <a:rPr sz="900" dirty="0">
                          <a:latin typeface="Century Gothic"/>
                          <a:cs typeface="Century Gothic"/>
                        </a:rPr>
                        <a:t>Semantic</a:t>
                      </a:r>
                      <a:r>
                        <a:rPr sz="900" spc="-15" dirty="0">
                          <a:latin typeface="Century Gothic"/>
                          <a:cs typeface="Century Gothic"/>
                        </a:rPr>
                        <a:t> </a:t>
                      </a:r>
                      <a:r>
                        <a:rPr sz="900" dirty="0">
                          <a:latin typeface="Century Gothic"/>
                          <a:cs typeface="Century Gothic"/>
                        </a:rPr>
                        <a:t>differential</a:t>
                      </a:r>
                      <a:r>
                        <a:rPr sz="900" spc="5" dirty="0">
                          <a:latin typeface="Century Gothic"/>
                          <a:cs typeface="Century Gothic"/>
                        </a:rPr>
                        <a:t> </a:t>
                      </a:r>
                      <a:r>
                        <a:rPr sz="900" spc="-25" dirty="0">
                          <a:latin typeface="Century Gothic"/>
                          <a:cs typeface="Century Gothic"/>
                        </a:rPr>
                        <a:t>and </a:t>
                      </a:r>
                      <a:r>
                        <a:rPr sz="900" dirty="0">
                          <a:latin typeface="Century Gothic"/>
                          <a:cs typeface="Century Gothic"/>
                        </a:rPr>
                        <a:t>numerical</a:t>
                      </a:r>
                      <a:r>
                        <a:rPr sz="900" spc="-35" dirty="0">
                          <a:latin typeface="Century Gothic"/>
                          <a:cs typeface="Century Gothic"/>
                        </a:rPr>
                        <a:t> </a:t>
                      </a:r>
                      <a:r>
                        <a:rPr sz="900" spc="-10" dirty="0">
                          <a:latin typeface="Century Gothic"/>
                          <a:cs typeface="Century Gothic"/>
                        </a:rPr>
                        <a:t>scales</a:t>
                      </a:r>
                      <a:endParaRPr sz="900">
                        <a:latin typeface="Century Gothic"/>
                        <a:cs typeface="Century Gothic"/>
                      </a:endParaRPr>
                    </a:p>
                  </a:txBody>
                  <a:tcPr marL="0" marR="0" marT="3238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3CCCC"/>
                    </a:solidFill>
                  </a:tcPr>
                </a:tc>
                <a:tc>
                  <a:txBody>
                    <a:bodyPr/>
                    <a:lstStyle/>
                    <a:p>
                      <a:pPr marL="91440" marR="87630">
                        <a:lnSpc>
                          <a:spcPct val="100000"/>
                        </a:lnSpc>
                        <a:spcBef>
                          <a:spcPts val="340"/>
                        </a:spcBef>
                      </a:pPr>
                      <a:r>
                        <a:rPr sz="900" dirty="0">
                          <a:latin typeface="Century Gothic"/>
                          <a:cs typeface="Century Gothic"/>
                        </a:rPr>
                        <a:t>Choose</a:t>
                      </a:r>
                      <a:r>
                        <a:rPr sz="900" spc="-15" dirty="0">
                          <a:latin typeface="Century Gothic"/>
                          <a:cs typeface="Century Gothic"/>
                        </a:rPr>
                        <a:t> </a:t>
                      </a:r>
                      <a:r>
                        <a:rPr sz="900" dirty="0">
                          <a:latin typeface="Century Gothic"/>
                          <a:cs typeface="Century Gothic"/>
                        </a:rPr>
                        <a:t>points</a:t>
                      </a:r>
                      <a:r>
                        <a:rPr sz="900" spc="15" dirty="0">
                          <a:latin typeface="Century Gothic"/>
                          <a:cs typeface="Century Gothic"/>
                        </a:rPr>
                        <a:t> </a:t>
                      </a:r>
                      <a:r>
                        <a:rPr sz="900" dirty="0">
                          <a:latin typeface="Century Gothic"/>
                          <a:cs typeface="Century Gothic"/>
                        </a:rPr>
                        <a:t>between</a:t>
                      </a:r>
                      <a:r>
                        <a:rPr sz="900" spc="-15" dirty="0">
                          <a:latin typeface="Century Gothic"/>
                          <a:cs typeface="Century Gothic"/>
                        </a:rPr>
                        <a:t> </a:t>
                      </a:r>
                      <a:r>
                        <a:rPr sz="900" spc="-10" dirty="0">
                          <a:latin typeface="Century Gothic"/>
                          <a:cs typeface="Century Gothic"/>
                        </a:rPr>
                        <a:t>bipolar </a:t>
                      </a:r>
                      <a:r>
                        <a:rPr sz="900" dirty="0">
                          <a:latin typeface="Century Gothic"/>
                          <a:cs typeface="Century Gothic"/>
                        </a:rPr>
                        <a:t>adjectives</a:t>
                      </a:r>
                      <a:r>
                        <a:rPr sz="900" spc="-5" dirty="0">
                          <a:latin typeface="Century Gothic"/>
                          <a:cs typeface="Century Gothic"/>
                        </a:rPr>
                        <a:t> </a:t>
                      </a:r>
                      <a:r>
                        <a:rPr sz="900" dirty="0">
                          <a:latin typeface="Century Gothic"/>
                          <a:cs typeface="Century Gothic"/>
                        </a:rPr>
                        <a:t>on</a:t>
                      </a:r>
                      <a:r>
                        <a:rPr sz="900" spc="-20" dirty="0">
                          <a:latin typeface="Century Gothic"/>
                          <a:cs typeface="Century Gothic"/>
                        </a:rPr>
                        <a:t> </a:t>
                      </a:r>
                      <a:r>
                        <a:rPr sz="900" dirty="0">
                          <a:latin typeface="Century Gothic"/>
                          <a:cs typeface="Century Gothic"/>
                        </a:rPr>
                        <a:t>relative</a:t>
                      </a:r>
                      <a:r>
                        <a:rPr sz="900" spc="-15" dirty="0">
                          <a:latin typeface="Century Gothic"/>
                          <a:cs typeface="Century Gothic"/>
                        </a:rPr>
                        <a:t> </a:t>
                      </a:r>
                      <a:r>
                        <a:rPr sz="900" spc="-10" dirty="0">
                          <a:latin typeface="Century Gothic"/>
                          <a:cs typeface="Century Gothic"/>
                        </a:rPr>
                        <a:t>dimensions</a:t>
                      </a:r>
                      <a:endParaRPr sz="900">
                        <a:latin typeface="Century Gothic"/>
                        <a:cs typeface="Century Gothic"/>
                      </a:endParaRPr>
                    </a:p>
                  </a:txBody>
                  <a:tcPr marL="0" marR="0" marT="3238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3CCCC"/>
                    </a:solidFill>
                  </a:tcPr>
                </a:tc>
                <a:tc>
                  <a:txBody>
                    <a:bodyPr/>
                    <a:lstStyle/>
                    <a:p>
                      <a:pPr marL="92075" marR="156845">
                        <a:lnSpc>
                          <a:spcPct val="100000"/>
                        </a:lnSpc>
                        <a:spcBef>
                          <a:spcPts val="340"/>
                        </a:spcBef>
                      </a:pPr>
                      <a:r>
                        <a:rPr sz="900" dirty="0">
                          <a:latin typeface="Century Gothic"/>
                          <a:cs typeface="Century Gothic"/>
                        </a:rPr>
                        <a:t>Easy</a:t>
                      </a:r>
                      <a:r>
                        <a:rPr sz="900" spc="-25" dirty="0">
                          <a:latin typeface="Century Gothic"/>
                          <a:cs typeface="Century Gothic"/>
                        </a:rPr>
                        <a:t> </a:t>
                      </a:r>
                      <a:r>
                        <a:rPr sz="900" dirty="0">
                          <a:latin typeface="Century Gothic"/>
                          <a:cs typeface="Century Gothic"/>
                        </a:rPr>
                        <a:t>to</a:t>
                      </a:r>
                      <a:r>
                        <a:rPr sz="900" spc="10" dirty="0">
                          <a:latin typeface="Century Gothic"/>
                          <a:cs typeface="Century Gothic"/>
                        </a:rPr>
                        <a:t> </a:t>
                      </a:r>
                      <a:r>
                        <a:rPr sz="900" dirty="0">
                          <a:latin typeface="Century Gothic"/>
                          <a:cs typeface="Century Gothic"/>
                        </a:rPr>
                        <a:t>construct,</a:t>
                      </a:r>
                      <a:r>
                        <a:rPr sz="900" spc="30" dirty="0">
                          <a:latin typeface="Century Gothic"/>
                          <a:cs typeface="Century Gothic"/>
                        </a:rPr>
                        <a:t> </a:t>
                      </a:r>
                      <a:r>
                        <a:rPr sz="900" dirty="0">
                          <a:latin typeface="Century Gothic"/>
                          <a:cs typeface="Century Gothic"/>
                        </a:rPr>
                        <a:t>norms</a:t>
                      </a:r>
                      <a:r>
                        <a:rPr sz="900" spc="-15" dirty="0">
                          <a:latin typeface="Century Gothic"/>
                          <a:cs typeface="Century Gothic"/>
                        </a:rPr>
                        <a:t> </a:t>
                      </a:r>
                      <a:r>
                        <a:rPr sz="900" dirty="0">
                          <a:latin typeface="Century Gothic"/>
                          <a:cs typeface="Century Gothic"/>
                        </a:rPr>
                        <a:t>exist</a:t>
                      </a:r>
                      <a:r>
                        <a:rPr sz="900" spc="-25" dirty="0">
                          <a:latin typeface="Century Gothic"/>
                          <a:cs typeface="Century Gothic"/>
                        </a:rPr>
                        <a:t> for </a:t>
                      </a:r>
                      <a:r>
                        <a:rPr sz="900" dirty="0">
                          <a:latin typeface="Century Gothic"/>
                          <a:cs typeface="Century Gothic"/>
                        </a:rPr>
                        <a:t>comparison,</a:t>
                      </a:r>
                      <a:r>
                        <a:rPr sz="900" spc="-10" dirty="0">
                          <a:latin typeface="Century Gothic"/>
                          <a:cs typeface="Century Gothic"/>
                        </a:rPr>
                        <a:t> </a:t>
                      </a:r>
                      <a:r>
                        <a:rPr sz="900" dirty="0">
                          <a:latin typeface="Century Gothic"/>
                          <a:cs typeface="Century Gothic"/>
                        </a:rPr>
                        <a:t>e.g.</a:t>
                      </a:r>
                      <a:r>
                        <a:rPr sz="900" spc="15" dirty="0">
                          <a:latin typeface="Century Gothic"/>
                          <a:cs typeface="Century Gothic"/>
                        </a:rPr>
                        <a:t> </a:t>
                      </a:r>
                      <a:r>
                        <a:rPr sz="900" dirty="0">
                          <a:latin typeface="Century Gothic"/>
                          <a:cs typeface="Century Gothic"/>
                        </a:rPr>
                        <a:t>profile</a:t>
                      </a:r>
                      <a:r>
                        <a:rPr sz="900" spc="-30" dirty="0">
                          <a:latin typeface="Century Gothic"/>
                          <a:cs typeface="Century Gothic"/>
                        </a:rPr>
                        <a:t> </a:t>
                      </a:r>
                      <a:r>
                        <a:rPr sz="900" spc="-10" dirty="0">
                          <a:latin typeface="Century Gothic"/>
                          <a:cs typeface="Century Gothic"/>
                        </a:rPr>
                        <a:t>analysis</a:t>
                      </a:r>
                      <a:endParaRPr sz="900">
                        <a:latin typeface="Century Gothic"/>
                        <a:cs typeface="Century Gothic"/>
                      </a:endParaRPr>
                    </a:p>
                  </a:txBody>
                  <a:tcPr marL="0" marR="0" marT="3238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3CCCC"/>
                    </a:solidFill>
                  </a:tcPr>
                </a:tc>
                <a:tc>
                  <a:txBody>
                    <a:bodyPr/>
                    <a:lstStyle/>
                    <a:p>
                      <a:pPr marL="92075" marR="141605">
                        <a:lnSpc>
                          <a:spcPct val="100000"/>
                        </a:lnSpc>
                        <a:spcBef>
                          <a:spcPts val="340"/>
                        </a:spcBef>
                      </a:pPr>
                      <a:r>
                        <a:rPr sz="900" dirty="0">
                          <a:latin typeface="Century Gothic"/>
                          <a:cs typeface="Century Gothic"/>
                        </a:rPr>
                        <a:t>Bipolar</a:t>
                      </a:r>
                      <a:r>
                        <a:rPr sz="900" spc="-35" dirty="0">
                          <a:latin typeface="Century Gothic"/>
                          <a:cs typeface="Century Gothic"/>
                        </a:rPr>
                        <a:t> </a:t>
                      </a:r>
                      <a:r>
                        <a:rPr sz="900" dirty="0">
                          <a:latin typeface="Century Gothic"/>
                          <a:cs typeface="Century Gothic"/>
                        </a:rPr>
                        <a:t>adjectives</a:t>
                      </a:r>
                      <a:r>
                        <a:rPr sz="900" spc="5" dirty="0">
                          <a:latin typeface="Century Gothic"/>
                          <a:cs typeface="Century Gothic"/>
                        </a:rPr>
                        <a:t> </a:t>
                      </a:r>
                      <a:r>
                        <a:rPr sz="900" dirty="0">
                          <a:latin typeface="Century Gothic"/>
                          <a:cs typeface="Century Gothic"/>
                        </a:rPr>
                        <a:t>must</a:t>
                      </a:r>
                      <a:r>
                        <a:rPr sz="900" spc="-20" dirty="0">
                          <a:latin typeface="Century Gothic"/>
                          <a:cs typeface="Century Gothic"/>
                        </a:rPr>
                        <a:t> </a:t>
                      </a:r>
                      <a:r>
                        <a:rPr sz="900" spc="-25" dirty="0">
                          <a:latin typeface="Century Gothic"/>
                          <a:cs typeface="Century Gothic"/>
                        </a:rPr>
                        <a:t>be </a:t>
                      </a:r>
                      <a:r>
                        <a:rPr sz="900" dirty="0">
                          <a:latin typeface="Century Gothic"/>
                          <a:cs typeface="Century Gothic"/>
                        </a:rPr>
                        <a:t>found,</a:t>
                      </a:r>
                      <a:r>
                        <a:rPr sz="900" spc="-10" dirty="0">
                          <a:latin typeface="Century Gothic"/>
                          <a:cs typeface="Century Gothic"/>
                        </a:rPr>
                        <a:t> </a:t>
                      </a:r>
                      <a:r>
                        <a:rPr sz="900" dirty="0">
                          <a:latin typeface="Century Gothic"/>
                          <a:cs typeface="Century Gothic"/>
                        </a:rPr>
                        <a:t>data</a:t>
                      </a:r>
                      <a:r>
                        <a:rPr sz="900" spc="20" dirty="0">
                          <a:latin typeface="Century Gothic"/>
                          <a:cs typeface="Century Gothic"/>
                        </a:rPr>
                        <a:t> </a:t>
                      </a:r>
                      <a:r>
                        <a:rPr sz="900" dirty="0">
                          <a:latin typeface="Century Gothic"/>
                          <a:cs typeface="Century Gothic"/>
                        </a:rPr>
                        <a:t>may</a:t>
                      </a:r>
                      <a:r>
                        <a:rPr sz="900" spc="-20" dirty="0">
                          <a:latin typeface="Century Gothic"/>
                          <a:cs typeface="Century Gothic"/>
                        </a:rPr>
                        <a:t> </a:t>
                      </a:r>
                      <a:r>
                        <a:rPr sz="900" dirty="0">
                          <a:latin typeface="Century Gothic"/>
                          <a:cs typeface="Century Gothic"/>
                        </a:rPr>
                        <a:t>be</a:t>
                      </a:r>
                      <a:r>
                        <a:rPr sz="900" spc="-10" dirty="0">
                          <a:latin typeface="Century Gothic"/>
                          <a:cs typeface="Century Gothic"/>
                        </a:rPr>
                        <a:t> </a:t>
                      </a:r>
                      <a:r>
                        <a:rPr sz="900" dirty="0">
                          <a:latin typeface="Century Gothic"/>
                          <a:cs typeface="Century Gothic"/>
                        </a:rPr>
                        <a:t>ordinal,</a:t>
                      </a:r>
                      <a:r>
                        <a:rPr sz="900" spc="-20" dirty="0">
                          <a:latin typeface="Century Gothic"/>
                          <a:cs typeface="Century Gothic"/>
                        </a:rPr>
                        <a:t> </a:t>
                      </a:r>
                      <a:r>
                        <a:rPr sz="900" spc="-25" dirty="0">
                          <a:latin typeface="Century Gothic"/>
                          <a:cs typeface="Century Gothic"/>
                        </a:rPr>
                        <a:t>not </a:t>
                      </a:r>
                      <a:r>
                        <a:rPr sz="900" spc="-10" dirty="0">
                          <a:latin typeface="Century Gothic"/>
                          <a:cs typeface="Century Gothic"/>
                        </a:rPr>
                        <a:t>interval</a:t>
                      </a:r>
                      <a:endParaRPr sz="900">
                        <a:latin typeface="Century Gothic"/>
                        <a:cs typeface="Century Gothic"/>
                      </a:endParaRPr>
                    </a:p>
                  </a:txBody>
                  <a:tcPr marL="0" marR="0" marT="3238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3CCCC"/>
                    </a:solidFill>
                  </a:tcPr>
                </a:tc>
                <a:extLst>
                  <a:ext uri="{0D108BD9-81ED-4DB2-BD59-A6C34878D82A}">
                    <a16:rowId xmlns:a16="http://schemas.microsoft.com/office/drawing/2014/main" val="10005"/>
                  </a:ext>
                </a:extLst>
              </a:tr>
              <a:tr h="507833">
                <a:tc>
                  <a:txBody>
                    <a:bodyPr/>
                    <a:lstStyle/>
                    <a:p>
                      <a:pPr marL="91440">
                        <a:lnSpc>
                          <a:spcPct val="100000"/>
                        </a:lnSpc>
                        <a:spcBef>
                          <a:spcPts val="345"/>
                        </a:spcBef>
                      </a:pPr>
                      <a:r>
                        <a:rPr sz="900" dirty="0">
                          <a:latin typeface="Century Gothic"/>
                          <a:cs typeface="Century Gothic"/>
                        </a:rPr>
                        <a:t>Constant</a:t>
                      </a:r>
                      <a:r>
                        <a:rPr sz="900" spc="30" dirty="0">
                          <a:latin typeface="Century Gothic"/>
                          <a:cs typeface="Century Gothic"/>
                        </a:rPr>
                        <a:t> </a:t>
                      </a:r>
                      <a:r>
                        <a:rPr sz="900" dirty="0">
                          <a:latin typeface="Century Gothic"/>
                          <a:cs typeface="Century Gothic"/>
                        </a:rPr>
                        <a:t>sum</a:t>
                      </a:r>
                      <a:r>
                        <a:rPr sz="900" spc="-25" dirty="0">
                          <a:latin typeface="Century Gothic"/>
                          <a:cs typeface="Century Gothic"/>
                        </a:rPr>
                        <a:t> </a:t>
                      </a:r>
                      <a:r>
                        <a:rPr sz="900" spc="-20" dirty="0">
                          <a:latin typeface="Century Gothic"/>
                          <a:cs typeface="Century Gothic"/>
                        </a:rPr>
                        <a:t>scale</a:t>
                      </a:r>
                      <a:endParaRPr sz="900">
                        <a:latin typeface="Century Gothic"/>
                        <a:cs typeface="Century Gothic"/>
                      </a:endParaRPr>
                    </a:p>
                  </a:txBody>
                  <a:tcPr marL="0" marR="0" marT="32861"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1E7E7"/>
                    </a:solidFill>
                  </a:tcPr>
                </a:tc>
                <a:tc>
                  <a:txBody>
                    <a:bodyPr/>
                    <a:lstStyle/>
                    <a:p>
                      <a:pPr marL="91440">
                        <a:lnSpc>
                          <a:spcPct val="100000"/>
                        </a:lnSpc>
                        <a:spcBef>
                          <a:spcPts val="345"/>
                        </a:spcBef>
                      </a:pPr>
                      <a:r>
                        <a:rPr sz="900" dirty="0">
                          <a:latin typeface="Century Gothic"/>
                          <a:cs typeface="Century Gothic"/>
                        </a:rPr>
                        <a:t>Divide</a:t>
                      </a:r>
                      <a:r>
                        <a:rPr sz="900" spc="-25" dirty="0">
                          <a:latin typeface="Century Gothic"/>
                          <a:cs typeface="Century Gothic"/>
                        </a:rPr>
                        <a:t> </a:t>
                      </a:r>
                      <a:r>
                        <a:rPr sz="900" dirty="0">
                          <a:latin typeface="Century Gothic"/>
                          <a:cs typeface="Century Gothic"/>
                        </a:rPr>
                        <a:t>a</a:t>
                      </a:r>
                      <a:r>
                        <a:rPr sz="900" spc="-5" dirty="0">
                          <a:latin typeface="Century Gothic"/>
                          <a:cs typeface="Century Gothic"/>
                        </a:rPr>
                        <a:t> </a:t>
                      </a:r>
                      <a:r>
                        <a:rPr sz="900" dirty="0">
                          <a:latin typeface="Century Gothic"/>
                          <a:cs typeface="Century Gothic"/>
                        </a:rPr>
                        <a:t>construct</a:t>
                      </a:r>
                      <a:r>
                        <a:rPr sz="900" spc="10" dirty="0">
                          <a:latin typeface="Century Gothic"/>
                          <a:cs typeface="Century Gothic"/>
                        </a:rPr>
                        <a:t> </a:t>
                      </a:r>
                      <a:r>
                        <a:rPr sz="900" dirty="0">
                          <a:latin typeface="Century Gothic"/>
                          <a:cs typeface="Century Gothic"/>
                        </a:rPr>
                        <a:t>sum</a:t>
                      </a:r>
                      <a:r>
                        <a:rPr sz="900" spc="-20" dirty="0">
                          <a:latin typeface="Century Gothic"/>
                          <a:cs typeface="Century Gothic"/>
                        </a:rPr>
                        <a:t> among</a:t>
                      </a:r>
                      <a:endParaRPr sz="900">
                        <a:latin typeface="Century Gothic"/>
                        <a:cs typeface="Century Gothic"/>
                      </a:endParaRPr>
                    </a:p>
                    <a:p>
                      <a:pPr marL="91440">
                        <a:lnSpc>
                          <a:spcPct val="100000"/>
                        </a:lnSpc>
                      </a:pPr>
                      <a:r>
                        <a:rPr sz="900" dirty="0">
                          <a:latin typeface="Century Gothic"/>
                          <a:cs typeface="Century Gothic"/>
                        </a:rPr>
                        <a:t>response</a:t>
                      </a:r>
                      <a:r>
                        <a:rPr sz="900" spc="-45" dirty="0">
                          <a:latin typeface="Century Gothic"/>
                          <a:cs typeface="Century Gothic"/>
                        </a:rPr>
                        <a:t> </a:t>
                      </a:r>
                      <a:r>
                        <a:rPr sz="900" spc="-10" dirty="0">
                          <a:latin typeface="Century Gothic"/>
                          <a:cs typeface="Century Gothic"/>
                        </a:rPr>
                        <a:t>alternatives</a:t>
                      </a:r>
                      <a:endParaRPr sz="900">
                        <a:latin typeface="Century Gothic"/>
                        <a:cs typeface="Century Gothic"/>
                      </a:endParaRPr>
                    </a:p>
                  </a:txBody>
                  <a:tcPr marL="0" marR="0" marT="32861"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1E7E7"/>
                    </a:solidFill>
                  </a:tcPr>
                </a:tc>
                <a:tc>
                  <a:txBody>
                    <a:bodyPr/>
                    <a:lstStyle/>
                    <a:p>
                      <a:pPr marL="92075">
                        <a:lnSpc>
                          <a:spcPct val="100000"/>
                        </a:lnSpc>
                        <a:spcBef>
                          <a:spcPts val="345"/>
                        </a:spcBef>
                      </a:pPr>
                      <a:r>
                        <a:rPr sz="900" dirty="0">
                          <a:latin typeface="Century Gothic"/>
                          <a:cs typeface="Century Gothic"/>
                        </a:rPr>
                        <a:t>Scale</a:t>
                      </a:r>
                      <a:r>
                        <a:rPr sz="900" spc="-40" dirty="0">
                          <a:latin typeface="Century Gothic"/>
                          <a:cs typeface="Century Gothic"/>
                        </a:rPr>
                        <a:t> </a:t>
                      </a:r>
                      <a:r>
                        <a:rPr sz="900" dirty="0">
                          <a:latin typeface="Century Gothic"/>
                          <a:cs typeface="Century Gothic"/>
                        </a:rPr>
                        <a:t>approximates</a:t>
                      </a:r>
                      <a:r>
                        <a:rPr sz="900" spc="10" dirty="0">
                          <a:latin typeface="Century Gothic"/>
                          <a:cs typeface="Century Gothic"/>
                        </a:rPr>
                        <a:t> </a:t>
                      </a:r>
                      <a:r>
                        <a:rPr sz="900" dirty="0">
                          <a:latin typeface="Century Gothic"/>
                          <a:cs typeface="Century Gothic"/>
                        </a:rPr>
                        <a:t>an </a:t>
                      </a:r>
                      <a:r>
                        <a:rPr sz="900" spc="-10" dirty="0">
                          <a:latin typeface="Century Gothic"/>
                          <a:cs typeface="Century Gothic"/>
                        </a:rPr>
                        <a:t>interval</a:t>
                      </a:r>
                      <a:endParaRPr sz="900">
                        <a:latin typeface="Century Gothic"/>
                        <a:cs typeface="Century Gothic"/>
                      </a:endParaRPr>
                    </a:p>
                    <a:p>
                      <a:pPr marL="92075">
                        <a:lnSpc>
                          <a:spcPct val="100000"/>
                        </a:lnSpc>
                      </a:pPr>
                      <a:r>
                        <a:rPr sz="900" spc="-10" dirty="0">
                          <a:latin typeface="Century Gothic"/>
                          <a:cs typeface="Century Gothic"/>
                        </a:rPr>
                        <a:t>measure</a:t>
                      </a:r>
                      <a:endParaRPr sz="900">
                        <a:latin typeface="Century Gothic"/>
                        <a:cs typeface="Century Gothic"/>
                      </a:endParaRPr>
                    </a:p>
                  </a:txBody>
                  <a:tcPr marL="0" marR="0" marT="32861"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1E7E7"/>
                    </a:solidFill>
                  </a:tcPr>
                </a:tc>
                <a:tc>
                  <a:txBody>
                    <a:bodyPr/>
                    <a:lstStyle/>
                    <a:p>
                      <a:pPr marL="92075">
                        <a:lnSpc>
                          <a:spcPct val="100000"/>
                        </a:lnSpc>
                        <a:spcBef>
                          <a:spcPts val="345"/>
                        </a:spcBef>
                      </a:pPr>
                      <a:r>
                        <a:rPr sz="900" dirty="0">
                          <a:latin typeface="Century Gothic"/>
                          <a:cs typeface="Century Gothic"/>
                        </a:rPr>
                        <a:t>Difficult</a:t>
                      </a:r>
                      <a:r>
                        <a:rPr sz="900" spc="-55" dirty="0">
                          <a:latin typeface="Century Gothic"/>
                          <a:cs typeface="Century Gothic"/>
                        </a:rPr>
                        <a:t> </a:t>
                      </a:r>
                      <a:r>
                        <a:rPr sz="900" dirty="0">
                          <a:latin typeface="Century Gothic"/>
                          <a:cs typeface="Century Gothic"/>
                        </a:rPr>
                        <a:t>for</a:t>
                      </a:r>
                      <a:r>
                        <a:rPr sz="900" spc="10" dirty="0">
                          <a:latin typeface="Century Gothic"/>
                          <a:cs typeface="Century Gothic"/>
                        </a:rPr>
                        <a:t> </a:t>
                      </a:r>
                      <a:r>
                        <a:rPr sz="900" dirty="0">
                          <a:latin typeface="Century Gothic"/>
                          <a:cs typeface="Century Gothic"/>
                        </a:rPr>
                        <a:t>respondents</a:t>
                      </a:r>
                      <a:r>
                        <a:rPr sz="900" spc="5" dirty="0">
                          <a:latin typeface="Century Gothic"/>
                          <a:cs typeface="Century Gothic"/>
                        </a:rPr>
                        <a:t> </a:t>
                      </a:r>
                      <a:r>
                        <a:rPr sz="900" dirty="0">
                          <a:latin typeface="Century Gothic"/>
                          <a:cs typeface="Century Gothic"/>
                        </a:rPr>
                        <a:t>with</a:t>
                      </a:r>
                      <a:r>
                        <a:rPr sz="900" spc="10" dirty="0">
                          <a:latin typeface="Century Gothic"/>
                          <a:cs typeface="Century Gothic"/>
                        </a:rPr>
                        <a:t> </a:t>
                      </a:r>
                      <a:r>
                        <a:rPr sz="900" spc="-25" dirty="0">
                          <a:latin typeface="Century Gothic"/>
                          <a:cs typeface="Century Gothic"/>
                        </a:rPr>
                        <a:t>low</a:t>
                      </a:r>
                      <a:endParaRPr sz="900">
                        <a:latin typeface="Century Gothic"/>
                        <a:cs typeface="Century Gothic"/>
                      </a:endParaRPr>
                    </a:p>
                    <a:p>
                      <a:pPr marL="92075">
                        <a:lnSpc>
                          <a:spcPct val="100000"/>
                        </a:lnSpc>
                      </a:pPr>
                      <a:r>
                        <a:rPr sz="900" dirty="0">
                          <a:latin typeface="Century Gothic"/>
                          <a:cs typeface="Century Gothic"/>
                        </a:rPr>
                        <a:t>education</a:t>
                      </a:r>
                      <a:r>
                        <a:rPr sz="900" spc="-15" dirty="0">
                          <a:latin typeface="Century Gothic"/>
                          <a:cs typeface="Century Gothic"/>
                        </a:rPr>
                        <a:t> </a:t>
                      </a:r>
                      <a:r>
                        <a:rPr sz="900" spc="-10" dirty="0">
                          <a:latin typeface="Century Gothic"/>
                          <a:cs typeface="Century Gothic"/>
                        </a:rPr>
                        <a:t>levels</a:t>
                      </a:r>
                      <a:endParaRPr sz="900">
                        <a:latin typeface="Century Gothic"/>
                        <a:cs typeface="Century Gothic"/>
                      </a:endParaRPr>
                    </a:p>
                  </a:txBody>
                  <a:tcPr marL="0" marR="0" marT="32861"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1E7E7"/>
                    </a:solidFill>
                  </a:tcPr>
                </a:tc>
                <a:extLst>
                  <a:ext uri="{0D108BD9-81ED-4DB2-BD59-A6C34878D82A}">
                    <a16:rowId xmlns:a16="http://schemas.microsoft.com/office/drawing/2014/main" val="10006"/>
                  </a:ext>
                </a:extLst>
              </a:tr>
              <a:tr h="658068">
                <a:tc>
                  <a:txBody>
                    <a:bodyPr/>
                    <a:lstStyle/>
                    <a:p>
                      <a:pPr marL="91440">
                        <a:lnSpc>
                          <a:spcPct val="100000"/>
                        </a:lnSpc>
                        <a:spcBef>
                          <a:spcPts val="345"/>
                        </a:spcBef>
                      </a:pPr>
                      <a:r>
                        <a:rPr sz="900" dirty="0">
                          <a:latin typeface="Century Gothic"/>
                          <a:cs typeface="Century Gothic"/>
                        </a:rPr>
                        <a:t>Stapel</a:t>
                      </a:r>
                      <a:r>
                        <a:rPr sz="900" spc="-15" dirty="0">
                          <a:latin typeface="Century Gothic"/>
                          <a:cs typeface="Century Gothic"/>
                        </a:rPr>
                        <a:t> </a:t>
                      </a:r>
                      <a:r>
                        <a:rPr sz="900" spc="-10" dirty="0">
                          <a:latin typeface="Century Gothic"/>
                          <a:cs typeface="Century Gothic"/>
                        </a:rPr>
                        <a:t>scale</a:t>
                      </a:r>
                      <a:endParaRPr sz="900">
                        <a:latin typeface="Century Gothic"/>
                        <a:cs typeface="Century Gothic"/>
                      </a:endParaRPr>
                    </a:p>
                  </a:txBody>
                  <a:tcPr marL="0" marR="0" marT="32861"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3CCCC"/>
                    </a:solidFill>
                  </a:tcPr>
                </a:tc>
                <a:tc>
                  <a:txBody>
                    <a:bodyPr/>
                    <a:lstStyle/>
                    <a:p>
                      <a:pPr marL="91440" marR="346710">
                        <a:lnSpc>
                          <a:spcPct val="100000"/>
                        </a:lnSpc>
                        <a:spcBef>
                          <a:spcPts val="345"/>
                        </a:spcBef>
                      </a:pPr>
                      <a:r>
                        <a:rPr sz="900" dirty="0">
                          <a:latin typeface="Century Gothic"/>
                          <a:cs typeface="Century Gothic"/>
                        </a:rPr>
                        <a:t>Choose</a:t>
                      </a:r>
                      <a:r>
                        <a:rPr sz="900" spc="5" dirty="0">
                          <a:latin typeface="Century Gothic"/>
                          <a:cs typeface="Century Gothic"/>
                        </a:rPr>
                        <a:t> </a:t>
                      </a:r>
                      <a:r>
                        <a:rPr sz="900" dirty="0">
                          <a:latin typeface="Century Gothic"/>
                          <a:cs typeface="Century Gothic"/>
                        </a:rPr>
                        <a:t>point</a:t>
                      </a:r>
                      <a:r>
                        <a:rPr sz="900" spc="5" dirty="0">
                          <a:latin typeface="Century Gothic"/>
                          <a:cs typeface="Century Gothic"/>
                        </a:rPr>
                        <a:t> </a:t>
                      </a:r>
                      <a:r>
                        <a:rPr sz="900" dirty="0">
                          <a:latin typeface="Century Gothic"/>
                          <a:cs typeface="Century Gothic"/>
                        </a:rPr>
                        <a:t>on</a:t>
                      </a:r>
                      <a:r>
                        <a:rPr sz="900" spc="340" dirty="0">
                          <a:latin typeface="Century Gothic"/>
                          <a:cs typeface="Century Gothic"/>
                        </a:rPr>
                        <a:t> </a:t>
                      </a:r>
                      <a:r>
                        <a:rPr sz="900" dirty="0">
                          <a:latin typeface="Century Gothic"/>
                          <a:cs typeface="Century Gothic"/>
                        </a:rPr>
                        <a:t>scale</a:t>
                      </a:r>
                      <a:r>
                        <a:rPr sz="900" spc="-45" dirty="0">
                          <a:latin typeface="Century Gothic"/>
                          <a:cs typeface="Century Gothic"/>
                        </a:rPr>
                        <a:t> </a:t>
                      </a:r>
                      <a:r>
                        <a:rPr sz="900" dirty="0">
                          <a:latin typeface="Century Gothic"/>
                          <a:cs typeface="Century Gothic"/>
                        </a:rPr>
                        <a:t>with</a:t>
                      </a:r>
                      <a:r>
                        <a:rPr sz="900" spc="20" dirty="0">
                          <a:latin typeface="Century Gothic"/>
                          <a:cs typeface="Century Gothic"/>
                        </a:rPr>
                        <a:t> </a:t>
                      </a:r>
                      <a:r>
                        <a:rPr sz="900" spc="-50" dirty="0">
                          <a:latin typeface="Century Gothic"/>
                          <a:cs typeface="Century Gothic"/>
                        </a:rPr>
                        <a:t>1 </a:t>
                      </a:r>
                      <a:r>
                        <a:rPr sz="900" dirty="0">
                          <a:latin typeface="Century Gothic"/>
                          <a:cs typeface="Century Gothic"/>
                        </a:rPr>
                        <a:t>centre </a:t>
                      </a:r>
                      <a:r>
                        <a:rPr sz="900" spc="-10" dirty="0">
                          <a:latin typeface="Century Gothic"/>
                          <a:cs typeface="Century Gothic"/>
                        </a:rPr>
                        <a:t>adjective</a:t>
                      </a:r>
                      <a:endParaRPr sz="900">
                        <a:latin typeface="Century Gothic"/>
                        <a:cs typeface="Century Gothic"/>
                      </a:endParaRPr>
                    </a:p>
                  </a:txBody>
                  <a:tcPr marL="0" marR="0" marT="32861"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3CCCC"/>
                    </a:solidFill>
                  </a:tcPr>
                </a:tc>
                <a:tc>
                  <a:txBody>
                    <a:bodyPr/>
                    <a:lstStyle/>
                    <a:p>
                      <a:pPr marL="92075" marR="798195">
                        <a:lnSpc>
                          <a:spcPct val="100000"/>
                        </a:lnSpc>
                        <a:spcBef>
                          <a:spcPts val="345"/>
                        </a:spcBef>
                      </a:pPr>
                      <a:r>
                        <a:rPr sz="900" dirty="0">
                          <a:latin typeface="Century Gothic"/>
                          <a:cs typeface="Century Gothic"/>
                        </a:rPr>
                        <a:t>Easier</a:t>
                      </a:r>
                      <a:r>
                        <a:rPr sz="900" spc="-30" dirty="0">
                          <a:latin typeface="Century Gothic"/>
                          <a:cs typeface="Century Gothic"/>
                        </a:rPr>
                        <a:t> </a:t>
                      </a:r>
                      <a:r>
                        <a:rPr sz="900" dirty="0">
                          <a:latin typeface="Century Gothic"/>
                          <a:cs typeface="Century Gothic"/>
                        </a:rPr>
                        <a:t>to</a:t>
                      </a:r>
                      <a:r>
                        <a:rPr sz="900" spc="5" dirty="0">
                          <a:latin typeface="Century Gothic"/>
                          <a:cs typeface="Century Gothic"/>
                        </a:rPr>
                        <a:t> </a:t>
                      </a:r>
                      <a:r>
                        <a:rPr sz="900" dirty="0">
                          <a:latin typeface="Century Gothic"/>
                          <a:cs typeface="Century Gothic"/>
                        </a:rPr>
                        <a:t>construct</a:t>
                      </a:r>
                      <a:r>
                        <a:rPr sz="900" spc="15" dirty="0">
                          <a:latin typeface="Century Gothic"/>
                          <a:cs typeface="Century Gothic"/>
                        </a:rPr>
                        <a:t> </a:t>
                      </a:r>
                      <a:r>
                        <a:rPr sz="900" spc="-20" dirty="0">
                          <a:latin typeface="Century Gothic"/>
                          <a:cs typeface="Century Gothic"/>
                        </a:rPr>
                        <a:t>than </a:t>
                      </a:r>
                      <a:r>
                        <a:rPr sz="900" dirty="0">
                          <a:latin typeface="Century Gothic"/>
                          <a:cs typeface="Century Gothic"/>
                        </a:rPr>
                        <a:t>semantic</a:t>
                      </a:r>
                      <a:r>
                        <a:rPr sz="900" spc="-10" dirty="0">
                          <a:latin typeface="Century Gothic"/>
                          <a:cs typeface="Century Gothic"/>
                        </a:rPr>
                        <a:t> differential</a:t>
                      </a:r>
                      <a:endParaRPr sz="900">
                        <a:latin typeface="Century Gothic"/>
                        <a:cs typeface="Century Gothic"/>
                      </a:endParaRPr>
                    </a:p>
                  </a:txBody>
                  <a:tcPr marL="0" marR="0" marT="32861"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3CCCC"/>
                    </a:solidFill>
                  </a:tcPr>
                </a:tc>
                <a:tc>
                  <a:txBody>
                    <a:bodyPr/>
                    <a:lstStyle/>
                    <a:p>
                      <a:pPr marL="92075" marR="411480">
                        <a:lnSpc>
                          <a:spcPct val="100000"/>
                        </a:lnSpc>
                        <a:spcBef>
                          <a:spcPts val="345"/>
                        </a:spcBef>
                      </a:pPr>
                      <a:r>
                        <a:rPr sz="900" dirty="0">
                          <a:latin typeface="Century Gothic"/>
                          <a:cs typeface="Century Gothic"/>
                        </a:rPr>
                        <a:t>Endpoints</a:t>
                      </a:r>
                      <a:r>
                        <a:rPr sz="900" spc="5" dirty="0">
                          <a:latin typeface="Century Gothic"/>
                          <a:cs typeface="Century Gothic"/>
                        </a:rPr>
                        <a:t> </a:t>
                      </a:r>
                      <a:r>
                        <a:rPr sz="900" dirty="0">
                          <a:latin typeface="Century Gothic"/>
                          <a:cs typeface="Century Gothic"/>
                        </a:rPr>
                        <a:t>are</a:t>
                      </a:r>
                      <a:r>
                        <a:rPr sz="900" spc="-5" dirty="0">
                          <a:latin typeface="Century Gothic"/>
                          <a:cs typeface="Century Gothic"/>
                        </a:rPr>
                        <a:t> </a:t>
                      </a:r>
                      <a:r>
                        <a:rPr sz="900" dirty="0">
                          <a:latin typeface="Century Gothic"/>
                          <a:cs typeface="Century Gothic"/>
                        </a:rPr>
                        <a:t>numerical,</a:t>
                      </a:r>
                      <a:r>
                        <a:rPr sz="900" spc="-45" dirty="0">
                          <a:latin typeface="Century Gothic"/>
                          <a:cs typeface="Century Gothic"/>
                        </a:rPr>
                        <a:t> </a:t>
                      </a:r>
                      <a:r>
                        <a:rPr sz="900" spc="-25" dirty="0">
                          <a:latin typeface="Century Gothic"/>
                          <a:cs typeface="Century Gothic"/>
                        </a:rPr>
                        <a:t>not </a:t>
                      </a:r>
                      <a:r>
                        <a:rPr sz="900" spc="-10" dirty="0">
                          <a:latin typeface="Century Gothic"/>
                          <a:cs typeface="Century Gothic"/>
                        </a:rPr>
                        <a:t>verbal.</a:t>
                      </a:r>
                      <a:endParaRPr sz="900">
                        <a:latin typeface="Century Gothic"/>
                        <a:cs typeface="Century Gothic"/>
                      </a:endParaRPr>
                    </a:p>
                  </a:txBody>
                  <a:tcPr marL="0" marR="0" marT="32861"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3CCCC"/>
                    </a:solidFill>
                  </a:tcPr>
                </a:tc>
                <a:extLst>
                  <a:ext uri="{0D108BD9-81ED-4DB2-BD59-A6C34878D82A}">
                    <a16:rowId xmlns:a16="http://schemas.microsoft.com/office/drawing/2014/main" val="10007"/>
                  </a:ext>
                </a:extLst>
              </a:tr>
              <a:tr h="507833">
                <a:tc>
                  <a:txBody>
                    <a:bodyPr/>
                    <a:lstStyle/>
                    <a:p>
                      <a:pPr marL="91440">
                        <a:lnSpc>
                          <a:spcPct val="100000"/>
                        </a:lnSpc>
                        <a:spcBef>
                          <a:spcPts val="345"/>
                        </a:spcBef>
                      </a:pPr>
                      <a:r>
                        <a:rPr sz="900" dirty="0">
                          <a:latin typeface="Century Gothic"/>
                          <a:cs typeface="Century Gothic"/>
                        </a:rPr>
                        <a:t>Graphic</a:t>
                      </a:r>
                      <a:r>
                        <a:rPr sz="900" spc="5" dirty="0">
                          <a:latin typeface="Century Gothic"/>
                          <a:cs typeface="Century Gothic"/>
                        </a:rPr>
                        <a:t> </a:t>
                      </a:r>
                      <a:r>
                        <a:rPr sz="900" spc="-20" dirty="0">
                          <a:latin typeface="Century Gothic"/>
                          <a:cs typeface="Century Gothic"/>
                        </a:rPr>
                        <a:t>scale</a:t>
                      </a:r>
                      <a:endParaRPr sz="900">
                        <a:latin typeface="Century Gothic"/>
                        <a:cs typeface="Century Gothic"/>
                      </a:endParaRPr>
                    </a:p>
                  </a:txBody>
                  <a:tcPr marL="0" marR="0" marT="32861"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1E7E7"/>
                    </a:solidFill>
                  </a:tcPr>
                </a:tc>
                <a:tc>
                  <a:txBody>
                    <a:bodyPr/>
                    <a:lstStyle/>
                    <a:p>
                      <a:pPr marL="91440">
                        <a:lnSpc>
                          <a:spcPct val="100000"/>
                        </a:lnSpc>
                        <a:spcBef>
                          <a:spcPts val="345"/>
                        </a:spcBef>
                      </a:pPr>
                      <a:r>
                        <a:rPr sz="900" dirty="0">
                          <a:latin typeface="Century Gothic"/>
                          <a:cs typeface="Century Gothic"/>
                        </a:rPr>
                        <a:t>Choose</a:t>
                      </a:r>
                      <a:r>
                        <a:rPr sz="900" spc="5" dirty="0">
                          <a:latin typeface="Century Gothic"/>
                          <a:cs typeface="Century Gothic"/>
                        </a:rPr>
                        <a:t> </a:t>
                      </a:r>
                      <a:r>
                        <a:rPr sz="900" dirty="0">
                          <a:latin typeface="Century Gothic"/>
                          <a:cs typeface="Century Gothic"/>
                        </a:rPr>
                        <a:t>a point</a:t>
                      </a:r>
                      <a:r>
                        <a:rPr sz="900" spc="5" dirty="0">
                          <a:latin typeface="Century Gothic"/>
                          <a:cs typeface="Century Gothic"/>
                        </a:rPr>
                        <a:t> </a:t>
                      </a:r>
                      <a:r>
                        <a:rPr sz="900" dirty="0">
                          <a:latin typeface="Century Gothic"/>
                          <a:cs typeface="Century Gothic"/>
                        </a:rPr>
                        <a:t>on a</a:t>
                      </a:r>
                      <a:r>
                        <a:rPr sz="900" spc="5" dirty="0">
                          <a:latin typeface="Century Gothic"/>
                          <a:cs typeface="Century Gothic"/>
                        </a:rPr>
                        <a:t> </a:t>
                      </a:r>
                      <a:r>
                        <a:rPr sz="900" spc="-10" dirty="0">
                          <a:latin typeface="Century Gothic"/>
                          <a:cs typeface="Century Gothic"/>
                        </a:rPr>
                        <a:t>continuum</a:t>
                      </a:r>
                      <a:endParaRPr sz="900">
                        <a:latin typeface="Century Gothic"/>
                        <a:cs typeface="Century Gothic"/>
                      </a:endParaRPr>
                    </a:p>
                  </a:txBody>
                  <a:tcPr marL="0" marR="0" marT="32861"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1E7E7"/>
                    </a:solidFill>
                  </a:tcPr>
                </a:tc>
                <a:tc>
                  <a:txBody>
                    <a:bodyPr/>
                    <a:lstStyle/>
                    <a:p>
                      <a:pPr marL="92075" marR="335915">
                        <a:lnSpc>
                          <a:spcPct val="100000"/>
                        </a:lnSpc>
                        <a:spcBef>
                          <a:spcPts val="345"/>
                        </a:spcBef>
                      </a:pPr>
                      <a:r>
                        <a:rPr sz="900" dirty="0">
                          <a:latin typeface="Century Gothic"/>
                          <a:cs typeface="Century Gothic"/>
                        </a:rPr>
                        <a:t>Visual</a:t>
                      </a:r>
                      <a:r>
                        <a:rPr sz="900" spc="-25" dirty="0">
                          <a:latin typeface="Century Gothic"/>
                          <a:cs typeface="Century Gothic"/>
                        </a:rPr>
                        <a:t> </a:t>
                      </a:r>
                      <a:r>
                        <a:rPr sz="900" dirty="0">
                          <a:latin typeface="Century Gothic"/>
                          <a:cs typeface="Century Gothic"/>
                        </a:rPr>
                        <a:t>impact,</a:t>
                      </a:r>
                      <a:r>
                        <a:rPr sz="900" spc="-10" dirty="0">
                          <a:latin typeface="Century Gothic"/>
                          <a:cs typeface="Century Gothic"/>
                        </a:rPr>
                        <a:t> </a:t>
                      </a:r>
                      <a:r>
                        <a:rPr sz="900" dirty="0">
                          <a:latin typeface="Century Gothic"/>
                          <a:cs typeface="Century Gothic"/>
                        </a:rPr>
                        <a:t>unlimited</a:t>
                      </a:r>
                      <a:r>
                        <a:rPr sz="900" spc="-25" dirty="0">
                          <a:latin typeface="Century Gothic"/>
                          <a:cs typeface="Century Gothic"/>
                        </a:rPr>
                        <a:t> </a:t>
                      </a:r>
                      <a:r>
                        <a:rPr sz="900" spc="-20" dirty="0">
                          <a:latin typeface="Century Gothic"/>
                          <a:cs typeface="Century Gothic"/>
                        </a:rPr>
                        <a:t>scale </a:t>
                      </a:r>
                      <a:r>
                        <a:rPr sz="900" spc="-10" dirty="0">
                          <a:latin typeface="Century Gothic"/>
                          <a:cs typeface="Century Gothic"/>
                        </a:rPr>
                        <a:t>points</a:t>
                      </a:r>
                      <a:endParaRPr sz="900">
                        <a:latin typeface="Century Gothic"/>
                        <a:cs typeface="Century Gothic"/>
                      </a:endParaRPr>
                    </a:p>
                  </a:txBody>
                  <a:tcPr marL="0" marR="0" marT="32861"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1E7E7"/>
                    </a:solidFill>
                  </a:tcPr>
                </a:tc>
                <a:tc>
                  <a:txBody>
                    <a:bodyPr/>
                    <a:lstStyle/>
                    <a:p>
                      <a:pPr marL="92075">
                        <a:lnSpc>
                          <a:spcPct val="100000"/>
                        </a:lnSpc>
                        <a:spcBef>
                          <a:spcPts val="345"/>
                        </a:spcBef>
                      </a:pPr>
                      <a:r>
                        <a:rPr sz="900" dirty="0">
                          <a:latin typeface="Century Gothic"/>
                          <a:cs typeface="Century Gothic"/>
                        </a:rPr>
                        <a:t>No</a:t>
                      </a:r>
                      <a:r>
                        <a:rPr sz="900" spc="-20" dirty="0">
                          <a:latin typeface="Century Gothic"/>
                          <a:cs typeface="Century Gothic"/>
                        </a:rPr>
                        <a:t> </a:t>
                      </a:r>
                      <a:r>
                        <a:rPr sz="900" dirty="0">
                          <a:latin typeface="Century Gothic"/>
                          <a:cs typeface="Century Gothic"/>
                        </a:rPr>
                        <a:t>standard</a:t>
                      </a:r>
                      <a:r>
                        <a:rPr sz="900" spc="20" dirty="0">
                          <a:latin typeface="Century Gothic"/>
                          <a:cs typeface="Century Gothic"/>
                        </a:rPr>
                        <a:t> </a:t>
                      </a:r>
                      <a:r>
                        <a:rPr sz="900" spc="-10" dirty="0">
                          <a:latin typeface="Century Gothic"/>
                          <a:cs typeface="Century Gothic"/>
                        </a:rPr>
                        <a:t>answers</a:t>
                      </a:r>
                      <a:endParaRPr sz="900">
                        <a:latin typeface="Century Gothic"/>
                        <a:cs typeface="Century Gothic"/>
                      </a:endParaRPr>
                    </a:p>
                  </a:txBody>
                  <a:tcPr marL="0" marR="0" marT="32861"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1E7E7"/>
                    </a:solidFill>
                  </a:tcPr>
                </a:tc>
                <a:extLst>
                  <a:ext uri="{0D108BD9-81ED-4DB2-BD59-A6C34878D82A}">
                    <a16:rowId xmlns:a16="http://schemas.microsoft.com/office/drawing/2014/main" val="10008"/>
                  </a:ext>
                </a:extLst>
              </a:tr>
              <a:tr h="507833">
                <a:tc>
                  <a:txBody>
                    <a:bodyPr/>
                    <a:lstStyle/>
                    <a:p>
                      <a:pPr marL="91440">
                        <a:lnSpc>
                          <a:spcPct val="100000"/>
                        </a:lnSpc>
                        <a:spcBef>
                          <a:spcPts val="345"/>
                        </a:spcBef>
                      </a:pPr>
                      <a:r>
                        <a:rPr sz="900" dirty="0">
                          <a:latin typeface="Century Gothic"/>
                          <a:cs typeface="Century Gothic"/>
                        </a:rPr>
                        <a:t>Graphic scale-picture</a:t>
                      </a:r>
                      <a:r>
                        <a:rPr sz="900" spc="-20" dirty="0">
                          <a:latin typeface="Century Gothic"/>
                          <a:cs typeface="Century Gothic"/>
                        </a:rPr>
                        <a:t> </a:t>
                      </a:r>
                      <a:r>
                        <a:rPr sz="900" spc="-10" dirty="0">
                          <a:latin typeface="Century Gothic"/>
                          <a:cs typeface="Century Gothic"/>
                        </a:rPr>
                        <a:t>response</a:t>
                      </a:r>
                      <a:endParaRPr sz="900">
                        <a:latin typeface="Century Gothic"/>
                        <a:cs typeface="Century Gothic"/>
                      </a:endParaRPr>
                    </a:p>
                  </a:txBody>
                  <a:tcPr marL="0" marR="0" marT="32861"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3CCCC"/>
                    </a:solidFill>
                  </a:tcPr>
                </a:tc>
                <a:tc>
                  <a:txBody>
                    <a:bodyPr/>
                    <a:lstStyle/>
                    <a:p>
                      <a:pPr marL="91440">
                        <a:lnSpc>
                          <a:spcPct val="100000"/>
                        </a:lnSpc>
                        <a:spcBef>
                          <a:spcPts val="345"/>
                        </a:spcBef>
                      </a:pPr>
                      <a:r>
                        <a:rPr sz="900" dirty="0">
                          <a:latin typeface="Century Gothic"/>
                          <a:cs typeface="Century Gothic"/>
                        </a:rPr>
                        <a:t>Choose a visual</a:t>
                      </a:r>
                      <a:r>
                        <a:rPr sz="900" spc="-10" dirty="0">
                          <a:latin typeface="Century Gothic"/>
                          <a:cs typeface="Century Gothic"/>
                        </a:rPr>
                        <a:t> picture</a:t>
                      </a:r>
                      <a:endParaRPr sz="900">
                        <a:latin typeface="Century Gothic"/>
                        <a:cs typeface="Century Gothic"/>
                      </a:endParaRPr>
                    </a:p>
                  </a:txBody>
                  <a:tcPr marL="0" marR="0" marT="32861"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3CCCC"/>
                    </a:solidFill>
                  </a:tcPr>
                </a:tc>
                <a:tc>
                  <a:txBody>
                    <a:bodyPr/>
                    <a:lstStyle/>
                    <a:p>
                      <a:pPr marL="92075">
                        <a:lnSpc>
                          <a:spcPct val="100000"/>
                        </a:lnSpc>
                        <a:spcBef>
                          <a:spcPts val="345"/>
                        </a:spcBef>
                      </a:pPr>
                      <a:r>
                        <a:rPr sz="900" dirty="0">
                          <a:latin typeface="Century Gothic"/>
                          <a:cs typeface="Century Gothic"/>
                        </a:rPr>
                        <a:t>Visual</a:t>
                      </a:r>
                      <a:r>
                        <a:rPr sz="900" spc="-20" dirty="0">
                          <a:latin typeface="Century Gothic"/>
                          <a:cs typeface="Century Gothic"/>
                        </a:rPr>
                        <a:t> </a:t>
                      </a:r>
                      <a:r>
                        <a:rPr sz="900" dirty="0">
                          <a:latin typeface="Century Gothic"/>
                          <a:cs typeface="Century Gothic"/>
                        </a:rPr>
                        <a:t>impact,</a:t>
                      </a:r>
                      <a:r>
                        <a:rPr sz="900" spc="-5" dirty="0">
                          <a:latin typeface="Century Gothic"/>
                          <a:cs typeface="Century Gothic"/>
                        </a:rPr>
                        <a:t> </a:t>
                      </a:r>
                      <a:r>
                        <a:rPr sz="900" dirty="0">
                          <a:latin typeface="Century Gothic"/>
                          <a:cs typeface="Century Gothic"/>
                        </a:rPr>
                        <a:t>easy</a:t>
                      </a:r>
                      <a:r>
                        <a:rPr sz="900" spc="-15" dirty="0">
                          <a:latin typeface="Century Gothic"/>
                          <a:cs typeface="Century Gothic"/>
                        </a:rPr>
                        <a:t> </a:t>
                      </a:r>
                      <a:r>
                        <a:rPr sz="900" dirty="0">
                          <a:latin typeface="Century Gothic"/>
                          <a:cs typeface="Century Gothic"/>
                        </a:rPr>
                        <a:t>for</a:t>
                      </a:r>
                      <a:r>
                        <a:rPr sz="900" spc="-10" dirty="0">
                          <a:latin typeface="Century Gothic"/>
                          <a:cs typeface="Century Gothic"/>
                        </a:rPr>
                        <a:t> </a:t>
                      </a:r>
                      <a:r>
                        <a:rPr sz="900" spc="-20" dirty="0">
                          <a:latin typeface="Century Gothic"/>
                          <a:cs typeface="Century Gothic"/>
                        </a:rPr>
                        <a:t>poor</a:t>
                      </a:r>
                      <a:endParaRPr sz="900">
                        <a:latin typeface="Century Gothic"/>
                        <a:cs typeface="Century Gothic"/>
                      </a:endParaRPr>
                    </a:p>
                    <a:p>
                      <a:pPr marL="92075">
                        <a:lnSpc>
                          <a:spcPct val="100000"/>
                        </a:lnSpc>
                      </a:pPr>
                      <a:r>
                        <a:rPr sz="900" spc="-10" dirty="0">
                          <a:latin typeface="Century Gothic"/>
                          <a:cs typeface="Century Gothic"/>
                        </a:rPr>
                        <a:t>readers</a:t>
                      </a:r>
                      <a:endParaRPr sz="900">
                        <a:latin typeface="Century Gothic"/>
                        <a:cs typeface="Century Gothic"/>
                      </a:endParaRPr>
                    </a:p>
                  </a:txBody>
                  <a:tcPr marL="0" marR="0" marT="32861"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3CCCC"/>
                    </a:solidFill>
                  </a:tcPr>
                </a:tc>
                <a:tc>
                  <a:txBody>
                    <a:bodyPr/>
                    <a:lstStyle/>
                    <a:p>
                      <a:pPr marL="92075">
                        <a:lnSpc>
                          <a:spcPct val="100000"/>
                        </a:lnSpc>
                        <a:spcBef>
                          <a:spcPts val="345"/>
                        </a:spcBef>
                      </a:pPr>
                      <a:r>
                        <a:rPr sz="900" dirty="0">
                          <a:latin typeface="Century Gothic"/>
                          <a:cs typeface="Century Gothic"/>
                        </a:rPr>
                        <a:t>Hard</a:t>
                      </a:r>
                      <a:r>
                        <a:rPr sz="900" spc="-5" dirty="0">
                          <a:latin typeface="Century Gothic"/>
                          <a:cs typeface="Century Gothic"/>
                        </a:rPr>
                        <a:t> </a:t>
                      </a:r>
                      <a:r>
                        <a:rPr sz="900" dirty="0">
                          <a:latin typeface="Century Gothic"/>
                          <a:cs typeface="Century Gothic"/>
                        </a:rPr>
                        <a:t>to</a:t>
                      </a:r>
                      <a:r>
                        <a:rPr sz="900" spc="10" dirty="0">
                          <a:latin typeface="Century Gothic"/>
                          <a:cs typeface="Century Gothic"/>
                        </a:rPr>
                        <a:t> </a:t>
                      </a:r>
                      <a:r>
                        <a:rPr sz="900" dirty="0">
                          <a:latin typeface="Century Gothic"/>
                          <a:cs typeface="Century Gothic"/>
                        </a:rPr>
                        <a:t>attach</a:t>
                      </a:r>
                      <a:r>
                        <a:rPr sz="900" spc="35" dirty="0">
                          <a:latin typeface="Century Gothic"/>
                          <a:cs typeface="Century Gothic"/>
                        </a:rPr>
                        <a:t> </a:t>
                      </a:r>
                      <a:r>
                        <a:rPr sz="900" dirty="0">
                          <a:latin typeface="Century Gothic"/>
                          <a:cs typeface="Century Gothic"/>
                        </a:rPr>
                        <a:t>a</a:t>
                      </a:r>
                      <a:r>
                        <a:rPr sz="900" spc="-10" dirty="0">
                          <a:latin typeface="Century Gothic"/>
                          <a:cs typeface="Century Gothic"/>
                        </a:rPr>
                        <a:t> verbal</a:t>
                      </a:r>
                      <a:endParaRPr sz="900" dirty="0">
                        <a:latin typeface="Century Gothic"/>
                        <a:cs typeface="Century Gothic"/>
                      </a:endParaRPr>
                    </a:p>
                    <a:p>
                      <a:pPr marL="92075">
                        <a:lnSpc>
                          <a:spcPct val="100000"/>
                        </a:lnSpc>
                      </a:pPr>
                      <a:r>
                        <a:rPr sz="900" dirty="0">
                          <a:latin typeface="Century Gothic"/>
                          <a:cs typeface="Century Gothic"/>
                        </a:rPr>
                        <a:t>explanation</a:t>
                      </a:r>
                      <a:r>
                        <a:rPr sz="900" spc="-15" dirty="0">
                          <a:latin typeface="Century Gothic"/>
                          <a:cs typeface="Century Gothic"/>
                        </a:rPr>
                        <a:t> </a:t>
                      </a:r>
                      <a:r>
                        <a:rPr sz="900" dirty="0">
                          <a:latin typeface="Century Gothic"/>
                          <a:cs typeface="Century Gothic"/>
                        </a:rPr>
                        <a:t>to</a:t>
                      </a:r>
                      <a:r>
                        <a:rPr sz="900" spc="-10" dirty="0">
                          <a:latin typeface="Century Gothic"/>
                          <a:cs typeface="Century Gothic"/>
                        </a:rPr>
                        <a:t> response</a:t>
                      </a:r>
                      <a:endParaRPr sz="900" dirty="0">
                        <a:latin typeface="Century Gothic"/>
                        <a:cs typeface="Century Gothic"/>
                      </a:endParaRPr>
                    </a:p>
                  </a:txBody>
                  <a:tcPr marL="0" marR="0" marT="32861"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3CCCC"/>
                    </a:solidFill>
                  </a:tcPr>
                </a:tc>
                <a:extLst>
                  <a:ext uri="{0D108BD9-81ED-4DB2-BD59-A6C34878D82A}">
                    <a16:rowId xmlns:a16="http://schemas.microsoft.com/office/drawing/2014/main" val="10009"/>
                  </a:ext>
                </a:extLst>
              </a:tr>
            </a:tbl>
          </a:graphicData>
        </a:graphic>
      </p:graphicFrame>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object 9"/>
          <p:cNvSpPr txBox="1">
            <a:spLocks noGrp="1"/>
          </p:cNvSpPr>
          <p:nvPr>
            <p:ph type="title"/>
          </p:nvPr>
        </p:nvSpPr>
        <p:spPr>
          <a:xfrm>
            <a:off x="3203848" y="2332"/>
            <a:ext cx="5070512" cy="563616"/>
          </a:xfrm>
          <a:prstGeom prst="rect">
            <a:avLst/>
          </a:prstGeom>
        </p:spPr>
        <p:txBody>
          <a:bodyPr vert="horz" wrap="square" lIns="0" tIns="9525" rIns="0" bIns="0" rtlCol="0" anchor="b">
            <a:spAutoFit/>
          </a:bodyPr>
          <a:lstStyle/>
          <a:p>
            <a:pPr marL="9525">
              <a:lnSpc>
                <a:spcPct val="100000"/>
              </a:lnSpc>
              <a:spcBef>
                <a:spcPts val="75"/>
              </a:spcBef>
            </a:pPr>
            <a:r>
              <a:rPr sz="3600" dirty="0">
                <a:solidFill>
                  <a:schemeClr val="tx1"/>
                </a:solidFill>
                <a:latin typeface="Tw Cen MT"/>
                <a:cs typeface="Tw Cen MT"/>
              </a:rPr>
              <a:t>Likert</a:t>
            </a:r>
            <a:r>
              <a:rPr sz="3600" spc="86" dirty="0">
                <a:solidFill>
                  <a:schemeClr val="tx1"/>
                </a:solidFill>
                <a:latin typeface="Tw Cen MT"/>
                <a:cs typeface="Tw Cen MT"/>
              </a:rPr>
              <a:t> </a:t>
            </a:r>
            <a:r>
              <a:rPr sz="3600" spc="-8" dirty="0">
                <a:solidFill>
                  <a:schemeClr val="tx1"/>
                </a:solidFill>
                <a:latin typeface="Tw Cen MT"/>
                <a:cs typeface="Tw Cen MT"/>
              </a:rPr>
              <a:t>Scale</a:t>
            </a:r>
            <a:endParaRPr sz="3600" dirty="0">
              <a:solidFill>
                <a:schemeClr val="tx1"/>
              </a:solidFill>
              <a:latin typeface="Tw Cen MT"/>
              <a:cs typeface="Tw Cen MT"/>
            </a:endParaRPr>
          </a:p>
        </p:txBody>
      </p:sp>
      <p:sp>
        <p:nvSpPr>
          <p:cNvPr id="12" name="TextBox 11">
            <a:extLst>
              <a:ext uri="{FF2B5EF4-FFF2-40B4-BE49-F238E27FC236}">
                <a16:creationId xmlns:a16="http://schemas.microsoft.com/office/drawing/2014/main" id="{8DCC31D3-E56E-0AF0-4790-CFF3BDB3DB72}"/>
              </a:ext>
            </a:extLst>
          </p:cNvPr>
          <p:cNvSpPr txBox="1"/>
          <p:nvPr/>
        </p:nvSpPr>
        <p:spPr>
          <a:xfrm>
            <a:off x="0" y="0"/>
            <a:ext cx="3131840" cy="6951134"/>
          </a:xfrm>
          <a:prstGeom prst="rect">
            <a:avLst/>
          </a:prstGeom>
          <a:solidFill>
            <a:schemeClr val="accent4">
              <a:lumMod val="40000"/>
              <a:lumOff val="60000"/>
            </a:schemeClr>
          </a:solidFill>
        </p:spPr>
        <p:txBody>
          <a:bodyPr wrap="square">
            <a:spAutoFit/>
          </a:bodyPr>
          <a:lstStyle/>
          <a:p>
            <a:pPr marL="144000" marR="330041">
              <a:lnSpc>
                <a:spcPct val="92000"/>
              </a:lnSpc>
              <a:spcBef>
                <a:spcPts val="293"/>
              </a:spcBef>
            </a:pPr>
            <a:endParaRPr lang="en-GB" sz="2000" dirty="0">
              <a:latin typeface="Century Gothic"/>
              <a:cs typeface="Century Gothic"/>
            </a:endParaRPr>
          </a:p>
          <a:p>
            <a:pPr marL="144000" marR="330041">
              <a:lnSpc>
                <a:spcPct val="92000"/>
              </a:lnSpc>
              <a:spcBef>
                <a:spcPts val="293"/>
              </a:spcBef>
            </a:pPr>
            <a:r>
              <a:rPr lang="en-GB" sz="2000" dirty="0">
                <a:latin typeface="Century Gothic"/>
                <a:cs typeface="Century Gothic"/>
              </a:rPr>
              <a:t>This</a:t>
            </a:r>
            <a:r>
              <a:rPr lang="en-GB" sz="2000" spc="-56" dirty="0">
                <a:latin typeface="Century Gothic"/>
                <a:cs typeface="Century Gothic"/>
              </a:rPr>
              <a:t> </a:t>
            </a:r>
            <a:r>
              <a:rPr lang="en-GB" sz="2000" dirty="0">
                <a:latin typeface="Century Gothic"/>
                <a:cs typeface="Century Gothic"/>
              </a:rPr>
              <a:t>scale</a:t>
            </a:r>
            <a:r>
              <a:rPr lang="en-GB" sz="2000" spc="-45" dirty="0">
                <a:latin typeface="Century Gothic"/>
                <a:cs typeface="Century Gothic"/>
              </a:rPr>
              <a:t> </a:t>
            </a:r>
            <a:r>
              <a:rPr lang="en-GB" sz="2000" dirty="0">
                <a:latin typeface="Century Gothic"/>
                <a:cs typeface="Century Gothic"/>
              </a:rPr>
              <a:t>consists</a:t>
            </a:r>
            <a:r>
              <a:rPr lang="en-GB" sz="2000" spc="-38" dirty="0">
                <a:latin typeface="Century Gothic"/>
                <a:cs typeface="Century Gothic"/>
              </a:rPr>
              <a:t> </a:t>
            </a:r>
            <a:r>
              <a:rPr lang="en-GB" sz="2000" dirty="0">
                <a:latin typeface="Century Gothic"/>
                <a:cs typeface="Century Gothic"/>
              </a:rPr>
              <a:t>of</a:t>
            </a:r>
            <a:r>
              <a:rPr lang="en-GB" sz="2000" spc="-53" dirty="0">
                <a:latin typeface="Century Gothic"/>
                <a:cs typeface="Century Gothic"/>
              </a:rPr>
              <a:t> </a:t>
            </a:r>
            <a:r>
              <a:rPr lang="en-GB" sz="2000" dirty="0">
                <a:latin typeface="Century Gothic"/>
                <a:cs typeface="Century Gothic"/>
              </a:rPr>
              <a:t>a</a:t>
            </a:r>
            <a:r>
              <a:rPr lang="en-GB" sz="2000" spc="-53" dirty="0">
                <a:latin typeface="Century Gothic"/>
                <a:cs typeface="Century Gothic"/>
              </a:rPr>
              <a:t> </a:t>
            </a:r>
            <a:r>
              <a:rPr lang="en-GB" sz="2000" dirty="0">
                <a:latin typeface="Century Gothic"/>
                <a:cs typeface="Century Gothic"/>
              </a:rPr>
              <a:t>series</a:t>
            </a:r>
            <a:r>
              <a:rPr lang="en-GB" sz="2000" spc="-56" dirty="0">
                <a:latin typeface="Century Gothic"/>
                <a:cs typeface="Century Gothic"/>
              </a:rPr>
              <a:t> </a:t>
            </a:r>
            <a:r>
              <a:rPr lang="en-GB" sz="2000" dirty="0">
                <a:latin typeface="Century Gothic"/>
                <a:cs typeface="Century Gothic"/>
              </a:rPr>
              <a:t>of</a:t>
            </a:r>
            <a:r>
              <a:rPr lang="en-GB" sz="2000" spc="-41" dirty="0">
                <a:latin typeface="Century Gothic"/>
                <a:cs typeface="Century Gothic"/>
              </a:rPr>
              <a:t> </a:t>
            </a:r>
            <a:r>
              <a:rPr lang="en-GB" sz="2000" spc="-8" dirty="0">
                <a:latin typeface="Century Gothic"/>
                <a:cs typeface="Century Gothic"/>
              </a:rPr>
              <a:t>statements </a:t>
            </a:r>
            <a:r>
              <a:rPr lang="en-GB" sz="2000" dirty="0">
                <a:latin typeface="Century Gothic"/>
                <a:cs typeface="Century Gothic"/>
              </a:rPr>
              <a:t>where</a:t>
            </a:r>
            <a:r>
              <a:rPr lang="en-GB" sz="2000" spc="-98" dirty="0">
                <a:latin typeface="Century Gothic"/>
                <a:cs typeface="Century Gothic"/>
              </a:rPr>
              <a:t> </a:t>
            </a:r>
            <a:r>
              <a:rPr lang="en-GB" sz="2000" dirty="0">
                <a:latin typeface="Century Gothic"/>
                <a:cs typeface="Century Gothic"/>
              </a:rPr>
              <a:t>the</a:t>
            </a:r>
            <a:r>
              <a:rPr lang="en-GB" sz="2000" spc="-86" dirty="0">
                <a:latin typeface="Century Gothic"/>
                <a:cs typeface="Century Gothic"/>
              </a:rPr>
              <a:t> </a:t>
            </a:r>
            <a:r>
              <a:rPr lang="en-GB" sz="2000" dirty="0">
                <a:latin typeface="Century Gothic"/>
                <a:cs typeface="Century Gothic"/>
              </a:rPr>
              <a:t>respondent</a:t>
            </a:r>
            <a:r>
              <a:rPr lang="en-GB" sz="2000" spc="-101" dirty="0">
                <a:latin typeface="Century Gothic"/>
                <a:cs typeface="Century Gothic"/>
              </a:rPr>
              <a:t> </a:t>
            </a:r>
            <a:r>
              <a:rPr lang="en-GB" sz="2000" dirty="0">
                <a:latin typeface="Century Gothic"/>
                <a:cs typeface="Century Gothic"/>
              </a:rPr>
              <a:t>provides</a:t>
            </a:r>
            <a:r>
              <a:rPr lang="en-GB" sz="2000" spc="-94" dirty="0">
                <a:latin typeface="Century Gothic"/>
                <a:cs typeface="Century Gothic"/>
              </a:rPr>
              <a:t> </a:t>
            </a:r>
            <a:r>
              <a:rPr lang="en-GB" sz="2000" dirty="0">
                <a:latin typeface="Century Gothic"/>
                <a:cs typeface="Century Gothic"/>
              </a:rPr>
              <a:t>answers</a:t>
            </a:r>
            <a:r>
              <a:rPr lang="en-GB" sz="2000" spc="-94" dirty="0">
                <a:latin typeface="Century Gothic"/>
                <a:cs typeface="Century Gothic"/>
              </a:rPr>
              <a:t> </a:t>
            </a:r>
            <a:r>
              <a:rPr lang="en-GB" sz="2000" spc="-19" dirty="0">
                <a:latin typeface="Century Gothic"/>
                <a:cs typeface="Century Gothic"/>
              </a:rPr>
              <a:t>in </a:t>
            </a:r>
            <a:r>
              <a:rPr lang="en-GB" sz="2000" dirty="0">
                <a:latin typeface="Century Gothic"/>
                <a:cs typeface="Century Gothic"/>
              </a:rPr>
              <a:t>agreement</a:t>
            </a:r>
            <a:r>
              <a:rPr lang="en-GB" sz="2000" spc="-45" dirty="0">
                <a:latin typeface="Century Gothic"/>
                <a:cs typeface="Century Gothic"/>
              </a:rPr>
              <a:t> </a:t>
            </a:r>
            <a:r>
              <a:rPr lang="en-GB" sz="2000" dirty="0">
                <a:latin typeface="Century Gothic"/>
                <a:cs typeface="Century Gothic"/>
              </a:rPr>
              <a:t>or</a:t>
            </a:r>
            <a:r>
              <a:rPr lang="en-GB" sz="2000" spc="-53" dirty="0">
                <a:latin typeface="Century Gothic"/>
                <a:cs typeface="Century Gothic"/>
              </a:rPr>
              <a:t> </a:t>
            </a:r>
            <a:r>
              <a:rPr lang="en-GB" sz="2000" spc="-8" dirty="0">
                <a:latin typeface="Century Gothic"/>
                <a:cs typeface="Century Gothic"/>
              </a:rPr>
              <a:t>disagreement.</a:t>
            </a:r>
            <a:endParaRPr lang="en-GB" sz="2000" dirty="0">
              <a:latin typeface="Century Gothic"/>
              <a:cs typeface="Century Gothic"/>
            </a:endParaRPr>
          </a:p>
          <a:p>
            <a:pPr marL="144000" marR="420053">
              <a:lnSpc>
                <a:spcPct val="92000"/>
              </a:lnSpc>
              <a:spcBef>
                <a:spcPts val="0"/>
              </a:spcBef>
            </a:pPr>
            <a:endParaRPr lang="en-GB" sz="2000" dirty="0">
              <a:latin typeface="Century Gothic"/>
              <a:cs typeface="Century Gothic"/>
            </a:endParaRPr>
          </a:p>
          <a:p>
            <a:pPr marL="144000" marR="420053">
              <a:lnSpc>
                <a:spcPct val="92000"/>
              </a:lnSpc>
              <a:spcBef>
                <a:spcPts val="0"/>
              </a:spcBef>
            </a:pPr>
            <a:r>
              <a:rPr lang="en-GB" sz="2000" dirty="0">
                <a:latin typeface="Century Gothic"/>
                <a:cs typeface="Century Gothic"/>
              </a:rPr>
              <a:t>The</a:t>
            </a:r>
            <a:r>
              <a:rPr lang="en-GB" sz="2000" spc="-86" dirty="0">
                <a:latin typeface="Century Gothic"/>
                <a:cs typeface="Century Gothic"/>
              </a:rPr>
              <a:t> </a:t>
            </a:r>
            <a:r>
              <a:rPr lang="en-GB" sz="2000" dirty="0">
                <a:latin typeface="Century Gothic"/>
                <a:cs typeface="Century Gothic"/>
              </a:rPr>
              <a:t>respondent</a:t>
            </a:r>
            <a:r>
              <a:rPr lang="en-GB" sz="2000" spc="-86" dirty="0">
                <a:latin typeface="Century Gothic"/>
                <a:cs typeface="Century Gothic"/>
              </a:rPr>
              <a:t> </a:t>
            </a:r>
            <a:r>
              <a:rPr lang="en-GB" sz="2000" dirty="0">
                <a:latin typeface="Century Gothic"/>
                <a:cs typeface="Century Gothic"/>
              </a:rPr>
              <a:t>selects</a:t>
            </a:r>
            <a:r>
              <a:rPr lang="en-GB" sz="2000" spc="-86" dirty="0">
                <a:latin typeface="Century Gothic"/>
                <a:cs typeface="Century Gothic"/>
              </a:rPr>
              <a:t> </a:t>
            </a:r>
            <a:r>
              <a:rPr lang="en-GB" sz="2000" dirty="0">
                <a:latin typeface="Century Gothic"/>
                <a:cs typeface="Century Gothic"/>
              </a:rPr>
              <a:t>a</a:t>
            </a:r>
            <a:r>
              <a:rPr lang="en-GB" sz="2000" spc="-90" dirty="0">
                <a:latin typeface="Century Gothic"/>
                <a:cs typeface="Century Gothic"/>
              </a:rPr>
              <a:t> </a:t>
            </a:r>
            <a:r>
              <a:rPr lang="en-GB" sz="2000" dirty="0">
                <a:latin typeface="Century Gothic"/>
                <a:cs typeface="Century Gothic"/>
              </a:rPr>
              <a:t>numerical</a:t>
            </a:r>
            <a:r>
              <a:rPr lang="en-GB" sz="2000" spc="-75" dirty="0">
                <a:latin typeface="Century Gothic"/>
                <a:cs typeface="Century Gothic"/>
              </a:rPr>
              <a:t> </a:t>
            </a:r>
            <a:r>
              <a:rPr lang="en-GB" sz="2000" spc="-8" dirty="0">
                <a:latin typeface="Century Gothic"/>
                <a:cs typeface="Century Gothic"/>
              </a:rPr>
              <a:t>score </a:t>
            </a:r>
            <a:r>
              <a:rPr lang="en-GB" sz="2000" dirty="0">
                <a:latin typeface="Century Gothic"/>
                <a:cs typeface="Century Gothic"/>
              </a:rPr>
              <a:t>for</a:t>
            </a:r>
            <a:r>
              <a:rPr lang="en-GB" sz="2000" spc="-64" dirty="0">
                <a:latin typeface="Century Gothic"/>
                <a:cs typeface="Century Gothic"/>
              </a:rPr>
              <a:t> </a:t>
            </a:r>
            <a:r>
              <a:rPr lang="en-GB" sz="2000" dirty="0">
                <a:latin typeface="Century Gothic"/>
                <a:cs typeface="Century Gothic"/>
              </a:rPr>
              <a:t>each</a:t>
            </a:r>
            <a:r>
              <a:rPr lang="en-GB" sz="2000" spc="-68" dirty="0">
                <a:latin typeface="Century Gothic"/>
                <a:cs typeface="Century Gothic"/>
              </a:rPr>
              <a:t> </a:t>
            </a:r>
            <a:r>
              <a:rPr lang="en-GB" sz="2000" dirty="0">
                <a:latin typeface="Century Gothic"/>
                <a:cs typeface="Century Gothic"/>
              </a:rPr>
              <a:t>statement</a:t>
            </a:r>
            <a:r>
              <a:rPr lang="en-GB" sz="2000" spc="-41" dirty="0">
                <a:latin typeface="Century Gothic"/>
                <a:cs typeface="Century Gothic"/>
              </a:rPr>
              <a:t> </a:t>
            </a:r>
            <a:r>
              <a:rPr lang="en-GB" sz="2000" dirty="0">
                <a:latin typeface="Century Gothic"/>
                <a:cs typeface="Century Gothic"/>
              </a:rPr>
              <a:t>to</a:t>
            </a:r>
            <a:r>
              <a:rPr lang="en-GB" sz="2000" spc="-68" dirty="0">
                <a:latin typeface="Century Gothic"/>
                <a:cs typeface="Century Gothic"/>
              </a:rPr>
              <a:t> </a:t>
            </a:r>
            <a:r>
              <a:rPr lang="en-GB" sz="2000" dirty="0">
                <a:latin typeface="Century Gothic"/>
                <a:cs typeface="Century Gothic"/>
              </a:rPr>
              <a:t>indicate</a:t>
            </a:r>
            <a:r>
              <a:rPr lang="en-GB" sz="2000" spc="-68" dirty="0">
                <a:latin typeface="Century Gothic"/>
                <a:cs typeface="Century Gothic"/>
              </a:rPr>
              <a:t> </a:t>
            </a:r>
            <a:r>
              <a:rPr lang="en-GB" sz="2000" spc="-19" dirty="0">
                <a:latin typeface="Century Gothic"/>
                <a:cs typeface="Century Gothic"/>
              </a:rPr>
              <a:t>the </a:t>
            </a:r>
            <a:r>
              <a:rPr lang="en-GB" sz="2000" dirty="0">
                <a:latin typeface="Century Gothic"/>
                <a:cs typeface="Century Gothic"/>
              </a:rPr>
              <a:t>degree</a:t>
            </a:r>
            <a:r>
              <a:rPr lang="en-GB" sz="2000" spc="-60" dirty="0">
                <a:latin typeface="Century Gothic"/>
                <a:cs typeface="Century Gothic"/>
              </a:rPr>
              <a:t> </a:t>
            </a:r>
            <a:r>
              <a:rPr lang="en-GB" sz="2000" dirty="0">
                <a:latin typeface="Century Gothic"/>
                <a:cs typeface="Century Gothic"/>
              </a:rPr>
              <a:t>of</a:t>
            </a:r>
            <a:r>
              <a:rPr lang="en-GB" sz="2000" spc="-68" dirty="0">
                <a:latin typeface="Century Gothic"/>
                <a:cs typeface="Century Gothic"/>
              </a:rPr>
              <a:t> </a:t>
            </a:r>
            <a:r>
              <a:rPr lang="en-GB" sz="2000" dirty="0">
                <a:latin typeface="Century Gothic"/>
                <a:cs typeface="Century Gothic"/>
              </a:rPr>
              <a:t>agreement</a:t>
            </a:r>
            <a:r>
              <a:rPr lang="en-GB" sz="2000" spc="-64" dirty="0">
                <a:latin typeface="Century Gothic"/>
                <a:cs typeface="Century Gothic"/>
              </a:rPr>
              <a:t> </a:t>
            </a:r>
            <a:r>
              <a:rPr lang="en-GB" sz="2000" dirty="0">
                <a:latin typeface="Century Gothic"/>
                <a:cs typeface="Century Gothic"/>
              </a:rPr>
              <a:t>or</a:t>
            </a:r>
            <a:r>
              <a:rPr lang="en-GB" sz="2000" spc="-56" dirty="0">
                <a:latin typeface="Century Gothic"/>
                <a:cs typeface="Century Gothic"/>
              </a:rPr>
              <a:t> </a:t>
            </a:r>
            <a:r>
              <a:rPr lang="en-GB" sz="2000" spc="-8" dirty="0">
                <a:latin typeface="Century Gothic"/>
                <a:cs typeface="Century Gothic"/>
              </a:rPr>
              <a:t>otherwise. </a:t>
            </a:r>
          </a:p>
          <a:p>
            <a:pPr marL="144000" marR="420053">
              <a:lnSpc>
                <a:spcPct val="92000"/>
              </a:lnSpc>
              <a:spcBef>
                <a:spcPts val="0"/>
              </a:spcBef>
            </a:pPr>
            <a:endParaRPr lang="en-GB" sz="2000" spc="-8" dirty="0">
              <a:latin typeface="Century Gothic"/>
              <a:cs typeface="Century Gothic"/>
            </a:endParaRPr>
          </a:p>
          <a:p>
            <a:pPr marL="144000" marR="420053">
              <a:lnSpc>
                <a:spcPct val="92000"/>
              </a:lnSpc>
              <a:spcBef>
                <a:spcPts val="0"/>
              </a:spcBef>
            </a:pPr>
            <a:r>
              <a:rPr lang="en-GB" sz="2000" dirty="0">
                <a:latin typeface="Century Gothic"/>
                <a:cs typeface="Century Gothic"/>
              </a:rPr>
              <a:t>Each</a:t>
            </a:r>
            <a:r>
              <a:rPr lang="en-GB" sz="2000" spc="-56" dirty="0">
                <a:latin typeface="Century Gothic"/>
                <a:cs typeface="Century Gothic"/>
              </a:rPr>
              <a:t> </a:t>
            </a:r>
            <a:r>
              <a:rPr lang="en-GB" sz="2000" dirty="0">
                <a:latin typeface="Century Gothic"/>
                <a:cs typeface="Century Gothic"/>
              </a:rPr>
              <a:t>such</a:t>
            </a:r>
            <a:r>
              <a:rPr lang="en-GB" sz="2000" spc="-49" dirty="0">
                <a:latin typeface="Century Gothic"/>
                <a:cs typeface="Century Gothic"/>
              </a:rPr>
              <a:t> </a:t>
            </a:r>
            <a:r>
              <a:rPr lang="en-GB" sz="2000" dirty="0">
                <a:latin typeface="Century Gothic"/>
                <a:cs typeface="Century Gothic"/>
              </a:rPr>
              <a:t>score</a:t>
            </a:r>
            <a:r>
              <a:rPr lang="en-GB" sz="2000" spc="-60" dirty="0">
                <a:latin typeface="Century Gothic"/>
                <a:cs typeface="Century Gothic"/>
              </a:rPr>
              <a:t> </a:t>
            </a:r>
            <a:r>
              <a:rPr lang="en-GB" sz="2000" dirty="0">
                <a:latin typeface="Century Gothic"/>
                <a:cs typeface="Century Gothic"/>
              </a:rPr>
              <a:t>is</a:t>
            </a:r>
            <a:r>
              <a:rPr lang="en-GB" sz="2000" spc="-56" dirty="0">
                <a:latin typeface="Century Gothic"/>
                <a:cs typeface="Century Gothic"/>
              </a:rPr>
              <a:t> </a:t>
            </a:r>
            <a:r>
              <a:rPr lang="en-GB" sz="2000" dirty="0">
                <a:latin typeface="Century Gothic"/>
                <a:cs typeface="Century Gothic"/>
              </a:rPr>
              <a:t>finally</a:t>
            </a:r>
            <a:r>
              <a:rPr lang="en-GB" sz="2000" spc="-53" dirty="0">
                <a:latin typeface="Century Gothic"/>
                <a:cs typeface="Century Gothic"/>
              </a:rPr>
              <a:t> </a:t>
            </a:r>
            <a:r>
              <a:rPr lang="en-GB" sz="2000" dirty="0">
                <a:latin typeface="Century Gothic"/>
                <a:cs typeface="Century Gothic"/>
              </a:rPr>
              <a:t>added</a:t>
            </a:r>
            <a:r>
              <a:rPr lang="en-GB" sz="2000" spc="-53" dirty="0">
                <a:latin typeface="Century Gothic"/>
                <a:cs typeface="Century Gothic"/>
              </a:rPr>
              <a:t> </a:t>
            </a:r>
            <a:r>
              <a:rPr lang="en-GB" sz="2000" dirty="0">
                <a:latin typeface="Century Gothic"/>
                <a:cs typeface="Century Gothic"/>
              </a:rPr>
              <a:t>up</a:t>
            </a:r>
            <a:r>
              <a:rPr lang="en-GB" sz="2000" spc="-53" dirty="0">
                <a:latin typeface="Century Gothic"/>
                <a:cs typeface="Century Gothic"/>
              </a:rPr>
              <a:t> </a:t>
            </a:r>
            <a:r>
              <a:rPr lang="en-GB" sz="2000" spc="-19" dirty="0">
                <a:latin typeface="Century Gothic"/>
                <a:cs typeface="Century Gothic"/>
              </a:rPr>
              <a:t>to </a:t>
            </a:r>
            <a:r>
              <a:rPr lang="en-GB" sz="2000" dirty="0">
                <a:latin typeface="Century Gothic"/>
                <a:cs typeface="Century Gothic"/>
              </a:rPr>
              <a:t>measure</a:t>
            </a:r>
            <a:r>
              <a:rPr lang="en-GB" sz="2000" spc="-98" dirty="0">
                <a:latin typeface="Century Gothic"/>
                <a:cs typeface="Century Gothic"/>
              </a:rPr>
              <a:t> </a:t>
            </a:r>
            <a:r>
              <a:rPr lang="en-GB" sz="2000" dirty="0">
                <a:latin typeface="Century Gothic"/>
                <a:cs typeface="Century Gothic"/>
              </a:rPr>
              <a:t>the</a:t>
            </a:r>
            <a:r>
              <a:rPr lang="en-GB" sz="2000" spc="-94" dirty="0">
                <a:latin typeface="Century Gothic"/>
                <a:cs typeface="Century Gothic"/>
              </a:rPr>
              <a:t> </a:t>
            </a:r>
            <a:r>
              <a:rPr lang="en-GB" sz="2000" dirty="0">
                <a:latin typeface="Century Gothic"/>
                <a:cs typeface="Century Gothic"/>
              </a:rPr>
              <a:t>respondent’s a</a:t>
            </a:r>
            <a:r>
              <a:rPr lang="en-GB" sz="2000" spc="-8" dirty="0">
                <a:latin typeface="Century Gothic"/>
                <a:cs typeface="Century Gothic"/>
              </a:rPr>
              <a:t>ttitude.</a:t>
            </a:r>
            <a:endParaRPr lang="en-GB" sz="2000" dirty="0">
              <a:latin typeface="Century Gothic"/>
              <a:cs typeface="Century Gothic"/>
            </a:endParaRPr>
          </a:p>
          <a:p>
            <a:pPr>
              <a:spcBef>
                <a:spcPts val="4"/>
              </a:spcBef>
            </a:pPr>
            <a:endParaRPr lang="en-GB" sz="1400" dirty="0">
              <a:latin typeface="Century Gothic"/>
              <a:cs typeface="Century Gothic"/>
            </a:endParaRPr>
          </a:p>
        </p:txBody>
      </p:sp>
      <p:sp>
        <p:nvSpPr>
          <p:cNvPr id="13" name="TextBox 12">
            <a:extLst>
              <a:ext uri="{FF2B5EF4-FFF2-40B4-BE49-F238E27FC236}">
                <a16:creationId xmlns:a16="http://schemas.microsoft.com/office/drawing/2014/main" id="{3F7BF873-0FD8-4DFD-2AE5-A29C6EFE58B3}"/>
              </a:ext>
            </a:extLst>
          </p:cNvPr>
          <p:cNvSpPr txBox="1"/>
          <p:nvPr/>
        </p:nvSpPr>
        <p:spPr>
          <a:xfrm>
            <a:off x="3140596" y="620688"/>
            <a:ext cx="5967908" cy="856773"/>
          </a:xfrm>
          <a:prstGeom prst="rect">
            <a:avLst/>
          </a:prstGeom>
          <a:solidFill>
            <a:schemeClr val="accent1">
              <a:lumMod val="20000"/>
              <a:lumOff val="80000"/>
            </a:schemeClr>
          </a:solidFill>
        </p:spPr>
        <p:txBody>
          <a:bodyPr wrap="square">
            <a:spAutoFit/>
          </a:bodyPr>
          <a:lstStyle/>
          <a:p>
            <a:pPr marL="9525" marR="3810">
              <a:lnSpc>
                <a:spcPct val="92000"/>
              </a:lnSpc>
            </a:pPr>
            <a:r>
              <a:rPr lang="en-GB" sz="1800" dirty="0">
                <a:latin typeface="Century Gothic"/>
                <a:cs typeface="Century Gothic"/>
              </a:rPr>
              <a:t>Likert</a:t>
            </a:r>
            <a:r>
              <a:rPr lang="en-GB" sz="1800" spc="-26" dirty="0">
                <a:latin typeface="Century Gothic"/>
                <a:cs typeface="Century Gothic"/>
              </a:rPr>
              <a:t> </a:t>
            </a:r>
            <a:r>
              <a:rPr lang="en-GB" sz="1800" dirty="0">
                <a:latin typeface="Century Gothic"/>
                <a:cs typeface="Century Gothic"/>
              </a:rPr>
              <a:t>Scale</a:t>
            </a:r>
            <a:r>
              <a:rPr lang="en-GB" sz="1800" spc="-23" dirty="0">
                <a:latin typeface="Century Gothic"/>
                <a:cs typeface="Century Gothic"/>
              </a:rPr>
              <a:t> </a:t>
            </a:r>
            <a:r>
              <a:rPr lang="en-GB" sz="1800" dirty="0">
                <a:latin typeface="Century Gothic"/>
                <a:cs typeface="Century Gothic"/>
              </a:rPr>
              <a:t>for</a:t>
            </a:r>
            <a:r>
              <a:rPr lang="en-GB" sz="1800" spc="-4" dirty="0">
                <a:latin typeface="Century Gothic"/>
                <a:cs typeface="Century Gothic"/>
              </a:rPr>
              <a:t> </a:t>
            </a:r>
            <a:r>
              <a:rPr lang="en-GB" sz="1800" dirty="0">
                <a:latin typeface="Century Gothic"/>
                <a:cs typeface="Century Gothic"/>
              </a:rPr>
              <a:t>evaluating</a:t>
            </a:r>
            <a:r>
              <a:rPr lang="en-GB" sz="1800" spc="-30" dirty="0">
                <a:latin typeface="Century Gothic"/>
                <a:cs typeface="Century Gothic"/>
              </a:rPr>
              <a:t> </a:t>
            </a:r>
            <a:r>
              <a:rPr lang="en-GB" sz="1800" dirty="0">
                <a:latin typeface="Century Gothic"/>
                <a:cs typeface="Century Gothic"/>
              </a:rPr>
              <a:t>the</a:t>
            </a:r>
            <a:r>
              <a:rPr lang="en-GB" sz="1800" spc="-15" dirty="0">
                <a:latin typeface="Century Gothic"/>
                <a:cs typeface="Century Gothic"/>
              </a:rPr>
              <a:t> </a:t>
            </a:r>
            <a:r>
              <a:rPr lang="en-GB" sz="1800" dirty="0">
                <a:latin typeface="Century Gothic"/>
                <a:cs typeface="Century Gothic"/>
              </a:rPr>
              <a:t>attitude</a:t>
            </a:r>
            <a:r>
              <a:rPr lang="en-GB" sz="1800" spc="-23" dirty="0">
                <a:latin typeface="Century Gothic"/>
                <a:cs typeface="Century Gothic"/>
              </a:rPr>
              <a:t> </a:t>
            </a:r>
            <a:r>
              <a:rPr lang="en-GB" sz="1800" dirty="0">
                <a:latin typeface="Century Gothic"/>
                <a:cs typeface="Century Gothic"/>
              </a:rPr>
              <a:t>of</a:t>
            </a:r>
            <a:r>
              <a:rPr lang="en-GB" sz="1800" spc="-4" dirty="0">
                <a:latin typeface="Century Gothic"/>
                <a:cs typeface="Century Gothic"/>
              </a:rPr>
              <a:t> </a:t>
            </a:r>
            <a:r>
              <a:rPr lang="en-GB" sz="1800" dirty="0">
                <a:latin typeface="Century Gothic"/>
                <a:cs typeface="Century Gothic"/>
              </a:rPr>
              <a:t>customers</a:t>
            </a:r>
            <a:r>
              <a:rPr lang="en-GB" sz="1800" spc="-34" dirty="0">
                <a:latin typeface="Century Gothic"/>
                <a:cs typeface="Century Gothic"/>
              </a:rPr>
              <a:t> </a:t>
            </a:r>
            <a:r>
              <a:rPr lang="en-GB" sz="1800" spc="-19" dirty="0">
                <a:latin typeface="Century Gothic"/>
                <a:cs typeface="Century Gothic"/>
              </a:rPr>
              <a:t>who </a:t>
            </a:r>
            <a:r>
              <a:rPr lang="en-GB" sz="1800" dirty="0">
                <a:latin typeface="Century Gothic"/>
                <a:cs typeface="Century Gothic"/>
              </a:rPr>
              <a:t>have</a:t>
            </a:r>
            <a:r>
              <a:rPr lang="en-GB" sz="1800" spc="-15" dirty="0">
                <a:latin typeface="Century Gothic"/>
                <a:cs typeface="Century Gothic"/>
              </a:rPr>
              <a:t> </a:t>
            </a:r>
            <a:r>
              <a:rPr lang="en-GB" sz="1800" dirty="0">
                <a:latin typeface="Century Gothic"/>
                <a:cs typeface="Century Gothic"/>
              </a:rPr>
              <a:t>not</a:t>
            </a:r>
            <a:r>
              <a:rPr lang="en-GB" sz="1800" spc="-19" dirty="0">
                <a:latin typeface="Century Gothic"/>
                <a:cs typeface="Century Gothic"/>
              </a:rPr>
              <a:t> </a:t>
            </a:r>
            <a:r>
              <a:rPr lang="en-GB" sz="1800" dirty="0">
                <a:latin typeface="Century Gothic"/>
                <a:cs typeface="Century Gothic"/>
              </a:rPr>
              <a:t>used</a:t>
            </a:r>
            <a:r>
              <a:rPr lang="en-GB" sz="1800" spc="-23" dirty="0">
                <a:latin typeface="Century Gothic"/>
                <a:cs typeface="Century Gothic"/>
              </a:rPr>
              <a:t> </a:t>
            </a:r>
            <a:r>
              <a:rPr lang="en-GB" sz="1800" dirty="0">
                <a:latin typeface="Century Gothic"/>
                <a:cs typeface="Century Gothic"/>
              </a:rPr>
              <a:t>Vacuum cleaners,</a:t>
            </a:r>
            <a:r>
              <a:rPr lang="en-GB" sz="1800" spc="-15" dirty="0">
                <a:latin typeface="Century Gothic"/>
                <a:cs typeface="Century Gothic"/>
              </a:rPr>
              <a:t> </a:t>
            </a:r>
            <a:r>
              <a:rPr lang="en-GB" sz="1800" dirty="0">
                <a:latin typeface="Century Gothic"/>
                <a:cs typeface="Century Gothic"/>
              </a:rPr>
              <a:t>but</a:t>
            </a:r>
            <a:r>
              <a:rPr lang="en-GB" sz="1800" spc="-19" dirty="0">
                <a:latin typeface="Century Gothic"/>
                <a:cs typeface="Century Gothic"/>
              </a:rPr>
              <a:t> </a:t>
            </a:r>
            <a:r>
              <a:rPr lang="en-GB" sz="1800" dirty="0">
                <a:latin typeface="Century Gothic"/>
                <a:cs typeface="Century Gothic"/>
              </a:rPr>
              <a:t>who</a:t>
            </a:r>
            <a:r>
              <a:rPr lang="en-GB" sz="1800" spc="-15" dirty="0">
                <a:latin typeface="Century Gothic"/>
                <a:cs typeface="Century Gothic"/>
              </a:rPr>
              <a:t> </a:t>
            </a:r>
            <a:r>
              <a:rPr lang="en-GB" sz="1800" dirty="0">
                <a:latin typeface="Century Gothic"/>
                <a:cs typeface="Century Gothic"/>
              </a:rPr>
              <a:t>are</a:t>
            </a:r>
            <a:r>
              <a:rPr lang="en-GB" sz="1800" spc="-23" dirty="0">
                <a:latin typeface="Century Gothic"/>
                <a:cs typeface="Century Gothic"/>
              </a:rPr>
              <a:t> </a:t>
            </a:r>
            <a:r>
              <a:rPr lang="en-GB" sz="1800" dirty="0">
                <a:latin typeface="Century Gothic"/>
                <a:cs typeface="Century Gothic"/>
              </a:rPr>
              <a:t>aware</a:t>
            </a:r>
            <a:r>
              <a:rPr lang="en-GB" sz="1800" spc="-15" dirty="0">
                <a:latin typeface="Century Gothic"/>
                <a:cs typeface="Century Gothic"/>
              </a:rPr>
              <a:t> </a:t>
            </a:r>
            <a:r>
              <a:rPr lang="en-GB" sz="1800" dirty="0">
                <a:latin typeface="Century Gothic"/>
                <a:cs typeface="Century Gothic"/>
              </a:rPr>
              <a:t>of</a:t>
            </a:r>
            <a:r>
              <a:rPr lang="en-GB" sz="1800" spc="-15" dirty="0">
                <a:latin typeface="Century Gothic"/>
                <a:cs typeface="Century Gothic"/>
              </a:rPr>
              <a:t> </a:t>
            </a:r>
            <a:r>
              <a:rPr lang="en-GB" sz="1800" spc="-19" dirty="0">
                <a:latin typeface="Century Gothic"/>
                <a:cs typeface="Century Gothic"/>
              </a:rPr>
              <a:t>their </a:t>
            </a:r>
            <a:r>
              <a:rPr lang="en-GB" sz="1800" spc="-8" dirty="0">
                <a:latin typeface="Century Gothic"/>
                <a:cs typeface="Century Gothic"/>
              </a:rPr>
              <a:t>existence:</a:t>
            </a:r>
            <a:endParaRPr lang="en-GB" sz="1800" dirty="0">
              <a:latin typeface="Century Gothic"/>
              <a:cs typeface="Century Gothic"/>
            </a:endParaRPr>
          </a:p>
        </p:txBody>
      </p:sp>
      <p:graphicFrame>
        <p:nvGraphicFramePr>
          <p:cNvPr id="15" name="object 2">
            <a:extLst>
              <a:ext uri="{FF2B5EF4-FFF2-40B4-BE49-F238E27FC236}">
                <a16:creationId xmlns:a16="http://schemas.microsoft.com/office/drawing/2014/main" id="{DDAEBA1B-290A-4B9D-00FA-E5CBA5C52A60}"/>
              </a:ext>
            </a:extLst>
          </p:cNvPr>
          <p:cNvGraphicFramePr>
            <a:graphicFrameLocks noGrp="1"/>
          </p:cNvGraphicFramePr>
          <p:nvPr>
            <p:extLst>
              <p:ext uri="{D42A27DB-BD31-4B8C-83A1-F6EECF244321}">
                <p14:modId xmlns:p14="http://schemas.microsoft.com/office/powerpoint/2010/main" val="2452146429"/>
              </p:ext>
            </p:extLst>
          </p:nvPr>
        </p:nvGraphicFramePr>
        <p:xfrm>
          <a:off x="3131840" y="1477461"/>
          <a:ext cx="6048672" cy="5473672"/>
        </p:xfrm>
        <a:graphic>
          <a:graphicData uri="http://schemas.openxmlformats.org/drawingml/2006/table">
            <a:tbl>
              <a:tblPr firstRow="1" bandRow="1">
                <a:tableStyleId>{2D5ABB26-0587-4C30-8999-92F81FD0307C}</a:tableStyleId>
              </a:tblPr>
              <a:tblGrid>
                <a:gridCol w="1409057">
                  <a:extLst>
                    <a:ext uri="{9D8B030D-6E8A-4147-A177-3AD203B41FA5}">
                      <a16:colId xmlns:a16="http://schemas.microsoft.com/office/drawing/2014/main" val="20000"/>
                    </a:ext>
                  </a:extLst>
                </a:gridCol>
                <a:gridCol w="1039617">
                  <a:extLst>
                    <a:ext uri="{9D8B030D-6E8A-4147-A177-3AD203B41FA5}">
                      <a16:colId xmlns:a16="http://schemas.microsoft.com/office/drawing/2014/main" val="20001"/>
                    </a:ext>
                  </a:extLst>
                </a:gridCol>
                <a:gridCol w="879676">
                  <a:extLst>
                    <a:ext uri="{9D8B030D-6E8A-4147-A177-3AD203B41FA5}">
                      <a16:colId xmlns:a16="http://schemas.microsoft.com/office/drawing/2014/main" val="20002"/>
                    </a:ext>
                  </a:extLst>
                </a:gridCol>
                <a:gridCol w="719735">
                  <a:extLst>
                    <a:ext uri="{9D8B030D-6E8A-4147-A177-3AD203B41FA5}">
                      <a16:colId xmlns:a16="http://schemas.microsoft.com/office/drawing/2014/main" val="20003"/>
                    </a:ext>
                  </a:extLst>
                </a:gridCol>
                <a:gridCol w="992405">
                  <a:extLst>
                    <a:ext uri="{9D8B030D-6E8A-4147-A177-3AD203B41FA5}">
                      <a16:colId xmlns:a16="http://schemas.microsoft.com/office/drawing/2014/main" val="20004"/>
                    </a:ext>
                  </a:extLst>
                </a:gridCol>
                <a:gridCol w="1008182">
                  <a:extLst>
                    <a:ext uri="{9D8B030D-6E8A-4147-A177-3AD203B41FA5}">
                      <a16:colId xmlns:a16="http://schemas.microsoft.com/office/drawing/2014/main" val="20005"/>
                    </a:ext>
                  </a:extLst>
                </a:gridCol>
              </a:tblGrid>
              <a:tr h="497295">
                <a:tc>
                  <a:txBody>
                    <a:bodyPr/>
                    <a:lstStyle/>
                    <a:p>
                      <a:pPr>
                        <a:lnSpc>
                          <a:spcPct val="100000"/>
                        </a:lnSpc>
                      </a:pPr>
                      <a:endParaRPr sz="1100" dirty="0">
                        <a:latin typeface="Times New Roman"/>
                        <a:cs typeface="Times New Roman"/>
                      </a:endParaRPr>
                    </a:p>
                  </a:txBody>
                  <a:tcPr marL="0" marR="0" marT="0"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AF1512"/>
                    </a:solidFill>
                  </a:tcPr>
                </a:tc>
                <a:tc>
                  <a:txBody>
                    <a:bodyPr/>
                    <a:lstStyle/>
                    <a:p>
                      <a:pPr marL="91440">
                        <a:lnSpc>
                          <a:spcPct val="100000"/>
                        </a:lnSpc>
                        <a:spcBef>
                          <a:spcPts val="320"/>
                        </a:spcBef>
                      </a:pPr>
                      <a:r>
                        <a:rPr sz="1200" spc="-10" dirty="0">
                          <a:solidFill>
                            <a:srgbClr val="FFFFFF"/>
                          </a:solidFill>
                          <a:latin typeface="Century Gothic"/>
                          <a:cs typeface="Century Gothic"/>
                        </a:rPr>
                        <a:t>Strongly</a:t>
                      </a:r>
                      <a:endParaRPr sz="1200">
                        <a:latin typeface="Century Gothic"/>
                        <a:cs typeface="Century Gothic"/>
                      </a:endParaRPr>
                    </a:p>
                    <a:p>
                      <a:pPr marL="91440">
                        <a:lnSpc>
                          <a:spcPct val="100000"/>
                        </a:lnSpc>
                      </a:pPr>
                      <a:r>
                        <a:rPr sz="1200" spc="-10" dirty="0">
                          <a:solidFill>
                            <a:srgbClr val="FFFFFF"/>
                          </a:solidFill>
                          <a:latin typeface="Century Gothic"/>
                          <a:cs typeface="Century Gothic"/>
                        </a:rPr>
                        <a:t>Agree</a:t>
                      </a:r>
                      <a:endParaRPr sz="1200">
                        <a:latin typeface="Century Gothic"/>
                        <a:cs typeface="Century Gothic"/>
                      </a:endParaRPr>
                    </a:p>
                  </a:txBody>
                  <a:tcPr marL="0" marR="0" marT="30480"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AF1512"/>
                    </a:solidFill>
                  </a:tcPr>
                </a:tc>
                <a:tc>
                  <a:txBody>
                    <a:bodyPr/>
                    <a:lstStyle/>
                    <a:p>
                      <a:pPr marL="92075">
                        <a:lnSpc>
                          <a:spcPct val="100000"/>
                        </a:lnSpc>
                        <a:spcBef>
                          <a:spcPts val="320"/>
                        </a:spcBef>
                      </a:pPr>
                      <a:r>
                        <a:rPr sz="1200" spc="-10" dirty="0">
                          <a:solidFill>
                            <a:srgbClr val="FFFFFF"/>
                          </a:solidFill>
                          <a:latin typeface="Century Gothic"/>
                          <a:cs typeface="Century Gothic"/>
                        </a:rPr>
                        <a:t>Agree</a:t>
                      </a:r>
                      <a:endParaRPr sz="1200">
                        <a:latin typeface="Century Gothic"/>
                        <a:cs typeface="Century Gothic"/>
                      </a:endParaRPr>
                    </a:p>
                  </a:txBody>
                  <a:tcPr marL="0" marR="0" marT="30480"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AF1512"/>
                    </a:solidFill>
                  </a:tcPr>
                </a:tc>
                <a:tc>
                  <a:txBody>
                    <a:bodyPr/>
                    <a:lstStyle/>
                    <a:p>
                      <a:pPr marL="92075">
                        <a:lnSpc>
                          <a:spcPct val="100000"/>
                        </a:lnSpc>
                        <a:spcBef>
                          <a:spcPts val="320"/>
                        </a:spcBef>
                      </a:pPr>
                      <a:r>
                        <a:rPr sz="1200" spc="-10" dirty="0">
                          <a:solidFill>
                            <a:srgbClr val="FFFFFF"/>
                          </a:solidFill>
                          <a:latin typeface="Century Gothic"/>
                          <a:cs typeface="Century Gothic"/>
                        </a:rPr>
                        <a:t>Neutral</a:t>
                      </a:r>
                      <a:endParaRPr sz="1200">
                        <a:latin typeface="Century Gothic"/>
                        <a:cs typeface="Century Gothic"/>
                      </a:endParaRPr>
                    </a:p>
                  </a:txBody>
                  <a:tcPr marL="0" marR="0" marT="30480"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AF1512"/>
                    </a:solidFill>
                  </a:tcPr>
                </a:tc>
                <a:tc>
                  <a:txBody>
                    <a:bodyPr/>
                    <a:lstStyle/>
                    <a:p>
                      <a:pPr marL="92075">
                        <a:lnSpc>
                          <a:spcPct val="100000"/>
                        </a:lnSpc>
                        <a:spcBef>
                          <a:spcPts val="320"/>
                        </a:spcBef>
                      </a:pPr>
                      <a:r>
                        <a:rPr sz="1200" spc="-10" dirty="0">
                          <a:solidFill>
                            <a:srgbClr val="FFFFFF"/>
                          </a:solidFill>
                          <a:latin typeface="Century Gothic"/>
                          <a:cs typeface="Century Gothic"/>
                        </a:rPr>
                        <a:t>Disagree</a:t>
                      </a:r>
                      <a:endParaRPr sz="1200">
                        <a:latin typeface="Century Gothic"/>
                        <a:cs typeface="Century Gothic"/>
                      </a:endParaRPr>
                    </a:p>
                  </a:txBody>
                  <a:tcPr marL="0" marR="0" marT="30480"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AF1512"/>
                    </a:solidFill>
                  </a:tcPr>
                </a:tc>
                <a:tc>
                  <a:txBody>
                    <a:bodyPr/>
                    <a:lstStyle/>
                    <a:p>
                      <a:pPr marL="92075">
                        <a:lnSpc>
                          <a:spcPct val="100000"/>
                        </a:lnSpc>
                        <a:spcBef>
                          <a:spcPts val="320"/>
                        </a:spcBef>
                      </a:pPr>
                      <a:r>
                        <a:rPr sz="1200" spc="-10" dirty="0">
                          <a:solidFill>
                            <a:srgbClr val="FFFFFF"/>
                          </a:solidFill>
                          <a:latin typeface="Century Gothic"/>
                          <a:cs typeface="Century Gothic"/>
                        </a:rPr>
                        <a:t>Strongly</a:t>
                      </a:r>
                      <a:endParaRPr sz="1200">
                        <a:latin typeface="Century Gothic"/>
                        <a:cs typeface="Century Gothic"/>
                      </a:endParaRPr>
                    </a:p>
                    <a:p>
                      <a:pPr marL="92075">
                        <a:lnSpc>
                          <a:spcPct val="100000"/>
                        </a:lnSpc>
                      </a:pPr>
                      <a:r>
                        <a:rPr sz="1200" spc="-10" dirty="0">
                          <a:solidFill>
                            <a:srgbClr val="FFFFFF"/>
                          </a:solidFill>
                          <a:latin typeface="Century Gothic"/>
                          <a:cs typeface="Century Gothic"/>
                        </a:rPr>
                        <a:t>disagree</a:t>
                      </a:r>
                      <a:endParaRPr sz="1200">
                        <a:latin typeface="Century Gothic"/>
                        <a:cs typeface="Century Gothic"/>
                      </a:endParaRPr>
                    </a:p>
                  </a:txBody>
                  <a:tcPr marL="0" marR="0" marT="30480"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AF1512"/>
                    </a:solidFill>
                  </a:tcPr>
                </a:tc>
                <a:extLst>
                  <a:ext uri="{0D108BD9-81ED-4DB2-BD59-A6C34878D82A}">
                    <a16:rowId xmlns:a16="http://schemas.microsoft.com/office/drawing/2014/main" val="10000"/>
                  </a:ext>
                </a:extLst>
              </a:tr>
              <a:tr h="745120">
                <a:tc>
                  <a:txBody>
                    <a:bodyPr/>
                    <a:lstStyle/>
                    <a:p>
                      <a:pPr marL="91440" marR="363220">
                        <a:lnSpc>
                          <a:spcPct val="100000"/>
                        </a:lnSpc>
                        <a:spcBef>
                          <a:spcPts val="330"/>
                        </a:spcBef>
                      </a:pPr>
                      <a:r>
                        <a:rPr sz="1100" dirty="0">
                          <a:solidFill>
                            <a:srgbClr val="FFFFFF"/>
                          </a:solidFill>
                          <a:latin typeface="Century Gothic"/>
                          <a:cs typeface="Century Gothic"/>
                        </a:rPr>
                        <a:t>The</a:t>
                      </a:r>
                      <a:r>
                        <a:rPr sz="1100" spc="-20" dirty="0">
                          <a:solidFill>
                            <a:srgbClr val="FFFFFF"/>
                          </a:solidFill>
                          <a:latin typeface="Century Gothic"/>
                          <a:cs typeface="Century Gothic"/>
                        </a:rPr>
                        <a:t> </a:t>
                      </a:r>
                      <a:r>
                        <a:rPr sz="1100" dirty="0">
                          <a:solidFill>
                            <a:srgbClr val="FFFFFF"/>
                          </a:solidFill>
                          <a:latin typeface="Century Gothic"/>
                          <a:cs typeface="Century Gothic"/>
                        </a:rPr>
                        <a:t>Product</a:t>
                      </a:r>
                      <a:r>
                        <a:rPr sz="1100" spc="-25" dirty="0">
                          <a:solidFill>
                            <a:srgbClr val="FFFFFF"/>
                          </a:solidFill>
                          <a:latin typeface="Century Gothic"/>
                          <a:cs typeface="Century Gothic"/>
                        </a:rPr>
                        <a:t> is </a:t>
                      </a:r>
                      <a:r>
                        <a:rPr sz="1100" spc="-10" dirty="0">
                          <a:solidFill>
                            <a:srgbClr val="FFFFFF"/>
                          </a:solidFill>
                          <a:latin typeface="Century Gothic"/>
                          <a:cs typeface="Century Gothic"/>
                        </a:rPr>
                        <a:t>costlier</a:t>
                      </a:r>
                      <a:endParaRPr sz="1100">
                        <a:latin typeface="Century Gothic"/>
                        <a:cs typeface="Century Gothic"/>
                      </a:endParaRPr>
                    </a:p>
                  </a:txBody>
                  <a:tcPr marL="0" marR="0" marT="31433"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AF1512"/>
                    </a:solidFill>
                  </a:tcPr>
                </a:tc>
                <a:tc>
                  <a:txBody>
                    <a:bodyPr/>
                    <a:lstStyle/>
                    <a:p>
                      <a:pPr marL="91440">
                        <a:lnSpc>
                          <a:spcPct val="100000"/>
                        </a:lnSpc>
                        <a:spcBef>
                          <a:spcPts val="320"/>
                        </a:spcBef>
                      </a:pPr>
                      <a:r>
                        <a:rPr sz="1200" dirty="0">
                          <a:latin typeface="Century Gothic"/>
                          <a:cs typeface="Century Gothic"/>
                        </a:rPr>
                        <a:t>1</a:t>
                      </a:r>
                      <a:endParaRPr sz="1200">
                        <a:latin typeface="Century Gothic"/>
                        <a:cs typeface="Century Gothic"/>
                      </a:endParaRPr>
                    </a:p>
                  </a:txBody>
                  <a:tcPr marL="0" marR="0" marT="30480"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E3CCCC"/>
                    </a:solidFill>
                  </a:tcPr>
                </a:tc>
                <a:tc>
                  <a:txBody>
                    <a:bodyPr/>
                    <a:lstStyle/>
                    <a:p>
                      <a:pPr marL="92075">
                        <a:lnSpc>
                          <a:spcPct val="100000"/>
                        </a:lnSpc>
                        <a:spcBef>
                          <a:spcPts val="320"/>
                        </a:spcBef>
                      </a:pPr>
                      <a:r>
                        <a:rPr sz="1200" dirty="0">
                          <a:latin typeface="Century Gothic"/>
                          <a:cs typeface="Century Gothic"/>
                        </a:rPr>
                        <a:t>2</a:t>
                      </a:r>
                      <a:endParaRPr sz="1200">
                        <a:latin typeface="Century Gothic"/>
                        <a:cs typeface="Century Gothic"/>
                      </a:endParaRPr>
                    </a:p>
                  </a:txBody>
                  <a:tcPr marL="0" marR="0" marT="30480"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E3CCCC"/>
                    </a:solidFill>
                  </a:tcPr>
                </a:tc>
                <a:tc>
                  <a:txBody>
                    <a:bodyPr/>
                    <a:lstStyle/>
                    <a:p>
                      <a:pPr marL="92075">
                        <a:lnSpc>
                          <a:spcPct val="100000"/>
                        </a:lnSpc>
                        <a:spcBef>
                          <a:spcPts val="320"/>
                        </a:spcBef>
                      </a:pPr>
                      <a:r>
                        <a:rPr sz="1200" dirty="0">
                          <a:latin typeface="Century Gothic"/>
                          <a:cs typeface="Century Gothic"/>
                        </a:rPr>
                        <a:t>3</a:t>
                      </a:r>
                      <a:endParaRPr sz="1200">
                        <a:latin typeface="Century Gothic"/>
                        <a:cs typeface="Century Gothic"/>
                      </a:endParaRPr>
                    </a:p>
                  </a:txBody>
                  <a:tcPr marL="0" marR="0" marT="30480"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E3CCCC"/>
                    </a:solidFill>
                  </a:tcPr>
                </a:tc>
                <a:tc>
                  <a:txBody>
                    <a:bodyPr/>
                    <a:lstStyle/>
                    <a:p>
                      <a:pPr marL="92075">
                        <a:lnSpc>
                          <a:spcPct val="100000"/>
                        </a:lnSpc>
                        <a:spcBef>
                          <a:spcPts val="320"/>
                        </a:spcBef>
                      </a:pPr>
                      <a:r>
                        <a:rPr sz="1200" dirty="0">
                          <a:latin typeface="Century Gothic"/>
                          <a:cs typeface="Century Gothic"/>
                        </a:rPr>
                        <a:t>4</a:t>
                      </a:r>
                      <a:endParaRPr sz="1200">
                        <a:latin typeface="Century Gothic"/>
                        <a:cs typeface="Century Gothic"/>
                      </a:endParaRPr>
                    </a:p>
                  </a:txBody>
                  <a:tcPr marL="0" marR="0" marT="30480"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E3CCCC"/>
                    </a:solidFill>
                  </a:tcPr>
                </a:tc>
                <a:tc>
                  <a:txBody>
                    <a:bodyPr/>
                    <a:lstStyle/>
                    <a:p>
                      <a:pPr marL="92075">
                        <a:lnSpc>
                          <a:spcPct val="100000"/>
                        </a:lnSpc>
                        <a:spcBef>
                          <a:spcPts val="320"/>
                        </a:spcBef>
                      </a:pPr>
                      <a:r>
                        <a:rPr sz="1200" dirty="0">
                          <a:latin typeface="Century Gothic"/>
                          <a:cs typeface="Century Gothic"/>
                        </a:rPr>
                        <a:t>5</a:t>
                      </a:r>
                      <a:endParaRPr sz="1200">
                        <a:latin typeface="Century Gothic"/>
                        <a:cs typeface="Century Gothic"/>
                      </a:endParaRPr>
                    </a:p>
                  </a:txBody>
                  <a:tcPr marL="0" marR="0" marT="30480"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E3CCCC"/>
                    </a:solidFill>
                  </a:tcPr>
                </a:tc>
                <a:extLst>
                  <a:ext uri="{0D108BD9-81ED-4DB2-BD59-A6C34878D82A}">
                    <a16:rowId xmlns:a16="http://schemas.microsoft.com/office/drawing/2014/main" val="10001"/>
                  </a:ext>
                </a:extLst>
              </a:tr>
              <a:tr h="662307">
                <a:tc>
                  <a:txBody>
                    <a:bodyPr/>
                    <a:lstStyle/>
                    <a:p>
                      <a:pPr marL="91440">
                        <a:lnSpc>
                          <a:spcPct val="100000"/>
                        </a:lnSpc>
                        <a:spcBef>
                          <a:spcPts val="330"/>
                        </a:spcBef>
                      </a:pPr>
                      <a:r>
                        <a:rPr sz="1100" dirty="0">
                          <a:solidFill>
                            <a:srgbClr val="FFFFFF"/>
                          </a:solidFill>
                          <a:latin typeface="Century Gothic"/>
                          <a:cs typeface="Century Gothic"/>
                        </a:rPr>
                        <a:t>I</a:t>
                      </a:r>
                      <a:r>
                        <a:rPr sz="1100" spc="-15" dirty="0">
                          <a:solidFill>
                            <a:srgbClr val="FFFFFF"/>
                          </a:solidFill>
                          <a:latin typeface="Century Gothic"/>
                          <a:cs typeface="Century Gothic"/>
                        </a:rPr>
                        <a:t> </a:t>
                      </a:r>
                      <a:r>
                        <a:rPr sz="1100" dirty="0">
                          <a:solidFill>
                            <a:srgbClr val="FFFFFF"/>
                          </a:solidFill>
                          <a:latin typeface="Century Gothic"/>
                          <a:cs typeface="Century Gothic"/>
                        </a:rPr>
                        <a:t>don’t</a:t>
                      </a:r>
                      <a:r>
                        <a:rPr sz="1100" spc="-10" dirty="0">
                          <a:solidFill>
                            <a:srgbClr val="FFFFFF"/>
                          </a:solidFill>
                          <a:latin typeface="Century Gothic"/>
                          <a:cs typeface="Century Gothic"/>
                        </a:rPr>
                        <a:t> </a:t>
                      </a:r>
                      <a:r>
                        <a:rPr sz="1100" dirty="0">
                          <a:solidFill>
                            <a:srgbClr val="FFFFFF"/>
                          </a:solidFill>
                          <a:latin typeface="Century Gothic"/>
                          <a:cs typeface="Century Gothic"/>
                        </a:rPr>
                        <a:t>find</a:t>
                      </a:r>
                      <a:r>
                        <a:rPr sz="1100" spc="-25" dirty="0">
                          <a:solidFill>
                            <a:srgbClr val="FFFFFF"/>
                          </a:solidFill>
                          <a:latin typeface="Century Gothic"/>
                          <a:cs typeface="Century Gothic"/>
                        </a:rPr>
                        <a:t> </a:t>
                      </a:r>
                      <a:r>
                        <a:rPr sz="1100" spc="-20" dirty="0">
                          <a:solidFill>
                            <a:srgbClr val="FFFFFF"/>
                          </a:solidFill>
                          <a:latin typeface="Century Gothic"/>
                          <a:cs typeface="Century Gothic"/>
                        </a:rPr>
                        <a:t>time</a:t>
                      </a:r>
                      <a:endParaRPr sz="1100">
                        <a:latin typeface="Century Gothic"/>
                        <a:cs typeface="Century Gothic"/>
                      </a:endParaRPr>
                    </a:p>
                    <a:p>
                      <a:pPr marL="91440">
                        <a:lnSpc>
                          <a:spcPct val="100000"/>
                        </a:lnSpc>
                      </a:pPr>
                      <a:r>
                        <a:rPr sz="1100" dirty="0">
                          <a:solidFill>
                            <a:srgbClr val="FFFFFF"/>
                          </a:solidFill>
                          <a:latin typeface="Century Gothic"/>
                          <a:cs typeface="Century Gothic"/>
                        </a:rPr>
                        <a:t>to</a:t>
                      </a:r>
                      <a:r>
                        <a:rPr sz="1100" spc="-15" dirty="0">
                          <a:solidFill>
                            <a:srgbClr val="FFFFFF"/>
                          </a:solidFill>
                          <a:latin typeface="Century Gothic"/>
                          <a:cs typeface="Century Gothic"/>
                        </a:rPr>
                        <a:t> </a:t>
                      </a:r>
                      <a:r>
                        <a:rPr sz="1100" dirty="0">
                          <a:solidFill>
                            <a:srgbClr val="FFFFFF"/>
                          </a:solidFill>
                          <a:latin typeface="Century Gothic"/>
                          <a:cs typeface="Century Gothic"/>
                        </a:rPr>
                        <a:t>use</a:t>
                      </a:r>
                      <a:r>
                        <a:rPr sz="1100" spc="-15" dirty="0">
                          <a:solidFill>
                            <a:srgbClr val="FFFFFF"/>
                          </a:solidFill>
                          <a:latin typeface="Century Gothic"/>
                          <a:cs typeface="Century Gothic"/>
                        </a:rPr>
                        <a:t> </a:t>
                      </a:r>
                      <a:r>
                        <a:rPr sz="1100" spc="-25" dirty="0">
                          <a:solidFill>
                            <a:srgbClr val="FFFFFF"/>
                          </a:solidFill>
                          <a:latin typeface="Century Gothic"/>
                          <a:cs typeface="Century Gothic"/>
                        </a:rPr>
                        <a:t>it</a:t>
                      </a:r>
                      <a:endParaRPr sz="1100">
                        <a:latin typeface="Century Gothic"/>
                        <a:cs typeface="Century Gothic"/>
                      </a:endParaRPr>
                    </a:p>
                  </a:txBody>
                  <a:tcPr marL="0" marR="0" marT="31433"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AF1512"/>
                    </a:solidFill>
                  </a:tcPr>
                </a:tc>
                <a:tc>
                  <a:txBody>
                    <a:bodyPr/>
                    <a:lstStyle/>
                    <a:p>
                      <a:pPr marL="91440">
                        <a:lnSpc>
                          <a:spcPct val="100000"/>
                        </a:lnSpc>
                        <a:spcBef>
                          <a:spcPts val="325"/>
                        </a:spcBef>
                      </a:pPr>
                      <a:r>
                        <a:rPr sz="1200" dirty="0">
                          <a:latin typeface="Century Gothic"/>
                          <a:cs typeface="Century Gothic"/>
                        </a:rPr>
                        <a:t>1</a:t>
                      </a:r>
                      <a:endParaRPr sz="1200">
                        <a:latin typeface="Century Gothic"/>
                        <a:cs typeface="Century Gothic"/>
                      </a:endParaRPr>
                    </a:p>
                  </a:txBody>
                  <a:tcPr marL="0" marR="0" marT="30956"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1E7E7"/>
                    </a:solidFill>
                  </a:tcPr>
                </a:tc>
                <a:tc>
                  <a:txBody>
                    <a:bodyPr/>
                    <a:lstStyle/>
                    <a:p>
                      <a:pPr marL="92075">
                        <a:lnSpc>
                          <a:spcPct val="100000"/>
                        </a:lnSpc>
                        <a:spcBef>
                          <a:spcPts val="325"/>
                        </a:spcBef>
                      </a:pPr>
                      <a:r>
                        <a:rPr sz="1200" dirty="0">
                          <a:latin typeface="Century Gothic"/>
                          <a:cs typeface="Century Gothic"/>
                        </a:rPr>
                        <a:t>2</a:t>
                      </a:r>
                      <a:endParaRPr sz="1200">
                        <a:latin typeface="Century Gothic"/>
                        <a:cs typeface="Century Gothic"/>
                      </a:endParaRPr>
                    </a:p>
                  </a:txBody>
                  <a:tcPr marL="0" marR="0" marT="30956"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1E7E7"/>
                    </a:solidFill>
                  </a:tcPr>
                </a:tc>
                <a:tc>
                  <a:txBody>
                    <a:bodyPr/>
                    <a:lstStyle/>
                    <a:p>
                      <a:pPr marL="92075">
                        <a:lnSpc>
                          <a:spcPct val="100000"/>
                        </a:lnSpc>
                        <a:spcBef>
                          <a:spcPts val="325"/>
                        </a:spcBef>
                      </a:pPr>
                      <a:r>
                        <a:rPr sz="1200" dirty="0">
                          <a:latin typeface="Century Gothic"/>
                          <a:cs typeface="Century Gothic"/>
                        </a:rPr>
                        <a:t>3</a:t>
                      </a:r>
                      <a:endParaRPr sz="1200">
                        <a:latin typeface="Century Gothic"/>
                        <a:cs typeface="Century Gothic"/>
                      </a:endParaRPr>
                    </a:p>
                  </a:txBody>
                  <a:tcPr marL="0" marR="0" marT="30956"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1E7E7"/>
                    </a:solidFill>
                  </a:tcPr>
                </a:tc>
                <a:tc>
                  <a:txBody>
                    <a:bodyPr/>
                    <a:lstStyle/>
                    <a:p>
                      <a:pPr marL="92075">
                        <a:lnSpc>
                          <a:spcPct val="100000"/>
                        </a:lnSpc>
                        <a:spcBef>
                          <a:spcPts val="325"/>
                        </a:spcBef>
                      </a:pPr>
                      <a:r>
                        <a:rPr sz="1200" dirty="0">
                          <a:latin typeface="Century Gothic"/>
                          <a:cs typeface="Century Gothic"/>
                        </a:rPr>
                        <a:t>4</a:t>
                      </a:r>
                      <a:endParaRPr sz="1200">
                        <a:latin typeface="Century Gothic"/>
                        <a:cs typeface="Century Gothic"/>
                      </a:endParaRPr>
                    </a:p>
                  </a:txBody>
                  <a:tcPr marL="0" marR="0" marT="30956"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1E7E7"/>
                    </a:solidFill>
                  </a:tcPr>
                </a:tc>
                <a:tc>
                  <a:txBody>
                    <a:bodyPr/>
                    <a:lstStyle/>
                    <a:p>
                      <a:pPr marL="92075">
                        <a:lnSpc>
                          <a:spcPct val="100000"/>
                        </a:lnSpc>
                        <a:spcBef>
                          <a:spcPts val="325"/>
                        </a:spcBef>
                      </a:pPr>
                      <a:r>
                        <a:rPr sz="1200" dirty="0">
                          <a:latin typeface="Century Gothic"/>
                          <a:cs typeface="Century Gothic"/>
                        </a:rPr>
                        <a:t>5</a:t>
                      </a:r>
                      <a:endParaRPr sz="1200">
                        <a:latin typeface="Century Gothic"/>
                        <a:cs typeface="Century Gothic"/>
                      </a:endParaRPr>
                    </a:p>
                  </a:txBody>
                  <a:tcPr marL="0" marR="0" marT="30956"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1E7E7"/>
                    </a:solidFill>
                  </a:tcPr>
                </a:tc>
                <a:extLst>
                  <a:ext uri="{0D108BD9-81ED-4DB2-BD59-A6C34878D82A}">
                    <a16:rowId xmlns:a16="http://schemas.microsoft.com/office/drawing/2014/main" val="10002"/>
                  </a:ext>
                </a:extLst>
              </a:tr>
              <a:tr h="1100999">
                <a:tc>
                  <a:txBody>
                    <a:bodyPr/>
                    <a:lstStyle/>
                    <a:p>
                      <a:pPr marL="91440" marR="586740">
                        <a:lnSpc>
                          <a:spcPct val="100000"/>
                        </a:lnSpc>
                        <a:spcBef>
                          <a:spcPts val="330"/>
                        </a:spcBef>
                      </a:pPr>
                      <a:r>
                        <a:rPr sz="1100" dirty="0">
                          <a:solidFill>
                            <a:srgbClr val="FFFFFF"/>
                          </a:solidFill>
                          <a:latin typeface="Century Gothic"/>
                          <a:cs typeface="Century Gothic"/>
                        </a:rPr>
                        <a:t>Advt.</a:t>
                      </a:r>
                      <a:r>
                        <a:rPr sz="1100" spc="-25" dirty="0">
                          <a:solidFill>
                            <a:srgbClr val="FFFFFF"/>
                          </a:solidFill>
                          <a:latin typeface="Century Gothic"/>
                          <a:cs typeface="Century Gothic"/>
                        </a:rPr>
                        <a:t> </a:t>
                      </a:r>
                      <a:r>
                        <a:rPr sz="1100" dirty="0">
                          <a:solidFill>
                            <a:srgbClr val="FFFFFF"/>
                          </a:solidFill>
                          <a:latin typeface="Century Gothic"/>
                          <a:cs typeface="Century Gothic"/>
                        </a:rPr>
                        <a:t>is</a:t>
                      </a:r>
                      <a:r>
                        <a:rPr sz="1100" spc="-20" dirty="0">
                          <a:solidFill>
                            <a:srgbClr val="FFFFFF"/>
                          </a:solidFill>
                          <a:latin typeface="Century Gothic"/>
                          <a:cs typeface="Century Gothic"/>
                        </a:rPr>
                        <a:t> </a:t>
                      </a:r>
                      <a:r>
                        <a:rPr sz="1100" spc="-25" dirty="0">
                          <a:solidFill>
                            <a:srgbClr val="FFFFFF"/>
                          </a:solidFill>
                          <a:latin typeface="Century Gothic"/>
                          <a:cs typeface="Century Gothic"/>
                        </a:rPr>
                        <a:t>not </a:t>
                      </a:r>
                      <a:r>
                        <a:rPr sz="1100" spc="-10" dirty="0">
                          <a:solidFill>
                            <a:srgbClr val="FFFFFF"/>
                          </a:solidFill>
                          <a:latin typeface="Century Gothic"/>
                          <a:cs typeface="Century Gothic"/>
                        </a:rPr>
                        <a:t>convincing</a:t>
                      </a:r>
                      <a:endParaRPr sz="1100">
                        <a:latin typeface="Century Gothic"/>
                        <a:cs typeface="Century Gothic"/>
                      </a:endParaRPr>
                    </a:p>
                  </a:txBody>
                  <a:tcPr marL="0" marR="0" marT="31433"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AF1512"/>
                    </a:solidFill>
                  </a:tcPr>
                </a:tc>
                <a:tc>
                  <a:txBody>
                    <a:bodyPr/>
                    <a:lstStyle/>
                    <a:p>
                      <a:pPr marL="91440">
                        <a:lnSpc>
                          <a:spcPct val="100000"/>
                        </a:lnSpc>
                        <a:spcBef>
                          <a:spcPts val="325"/>
                        </a:spcBef>
                      </a:pPr>
                      <a:r>
                        <a:rPr sz="1200" dirty="0">
                          <a:latin typeface="Century Gothic"/>
                          <a:cs typeface="Century Gothic"/>
                        </a:rPr>
                        <a:t>1</a:t>
                      </a:r>
                      <a:endParaRPr sz="1200">
                        <a:latin typeface="Century Gothic"/>
                        <a:cs typeface="Century Gothic"/>
                      </a:endParaRPr>
                    </a:p>
                  </a:txBody>
                  <a:tcPr marL="0" marR="0" marT="30956"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3CCCC"/>
                    </a:solidFill>
                  </a:tcPr>
                </a:tc>
                <a:tc>
                  <a:txBody>
                    <a:bodyPr/>
                    <a:lstStyle/>
                    <a:p>
                      <a:pPr marL="92075">
                        <a:lnSpc>
                          <a:spcPct val="100000"/>
                        </a:lnSpc>
                        <a:spcBef>
                          <a:spcPts val="325"/>
                        </a:spcBef>
                      </a:pPr>
                      <a:r>
                        <a:rPr sz="1200" dirty="0">
                          <a:latin typeface="Century Gothic"/>
                          <a:cs typeface="Century Gothic"/>
                        </a:rPr>
                        <a:t>2</a:t>
                      </a:r>
                      <a:endParaRPr sz="1200">
                        <a:latin typeface="Century Gothic"/>
                        <a:cs typeface="Century Gothic"/>
                      </a:endParaRPr>
                    </a:p>
                  </a:txBody>
                  <a:tcPr marL="0" marR="0" marT="30956"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3CCCC"/>
                    </a:solidFill>
                  </a:tcPr>
                </a:tc>
                <a:tc>
                  <a:txBody>
                    <a:bodyPr/>
                    <a:lstStyle/>
                    <a:p>
                      <a:pPr marL="92075">
                        <a:lnSpc>
                          <a:spcPct val="100000"/>
                        </a:lnSpc>
                        <a:spcBef>
                          <a:spcPts val="325"/>
                        </a:spcBef>
                      </a:pPr>
                      <a:r>
                        <a:rPr sz="1200" dirty="0">
                          <a:latin typeface="Century Gothic"/>
                          <a:cs typeface="Century Gothic"/>
                        </a:rPr>
                        <a:t>3</a:t>
                      </a:r>
                      <a:endParaRPr sz="1200">
                        <a:latin typeface="Century Gothic"/>
                        <a:cs typeface="Century Gothic"/>
                      </a:endParaRPr>
                    </a:p>
                  </a:txBody>
                  <a:tcPr marL="0" marR="0" marT="30956"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3CCCC"/>
                    </a:solidFill>
                  </a:tcPr>
                </a:tc>
                <a:tc>
                  <a:txBody>
                    <a:bodyPr/>
                    <a:lstStyle/>
                    <a:p>
                      <a:pPr marL="92075">
                        <a:lnSpc>
                          <a:spcPct val="100000"/>
                        </a:lnSpc>
                        <a:spcBef>
                          <a:spcPts val="325"/>
                        </a:spcBef>
                      </a:pPr>
                      <a:r>
                        <a:rPr sz="1200" dirty="0">
                          <a:latin typeface="Century Gothic"/>
                          <a:cs typeface="Century Gothic"/>
                        </a:rPr>
                        <a:t>4</a:t>
                      </a:r>
                      <a:endParaRPr sz="1200">
                        <a:latin typeface="Century Gothic"/>
                        <a:cs typeface="Century Gothic"/>
                      </a:endParaRPr>
                    </a:p>
                  </a:txBody>
                  <a:tcPr marL="0" marR="0" marT="30956"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3CCCC"/>
                    </a:solidFill>
                  </a:tcPr>
                </a:tc>
                <a:tc>
                  <a:txBody>
                    <a:bodyPr/>
                    <a:lstStyle/>
                    <a:p>
                      <a:pPr marL="92075">
                        <a:lnSpc>
                          <a:spcPct val="100000"/>
                        </a:lnSpc>
                        <a:spcBef>
                          <a:spcPts val="325"/>
                        </a:spcBef>
                      </a:pPr>
                      <a:r>
                        <a:rPr sz="1200" dirty="0">
                          <a:latin typeface="Century Gothic"/>
                          <a:cs typeface="Century Gothic"/>
                        </a:rPr>
                        <a:t>5</a:t>
                      </a:r>
                      <a:endParaRPr sz="1200">
                        <a:latin typeface="Century Gothic"/>
                        <a:cs typeface="Century Gothic"/>
                      </a:endParaRPr>
                    </a:p>
                  </a:txBody>
                  <a:tcPr marL="0" marR="0" marT="30956"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3CCCC"/>
                    </a:solidFill>
                  </a:tcPr>
                </a:tc>
                <a:extLst>
                  <a:ext uri="{0D108BD9-81ED-4DB2-BD59-A6C34878D82A}">
                    <a16:rowId xmlns:a16="http://schemas.microsoft.com/office/drawing/2014/main" val="10003"/>
                  </a:ext>
                </a:extLst>
              </a:tr>
              <a:tr h="463481">
                <a:tc>
                  <a:txBody>
                    <a:bodyPr/>
                    <a:lstStyle/>
                    <a:p>
                      <a:pPr marL="91440">
                        <a:lnSpc>
                          <a:spcPct val="100000"/>
                        </a:lnSpc>
                        <a:spcBef>
                          <a:spcPts val="330"/>
                        </a:spcBef>
                      </a:pPr>
                      <a:r>
                        <a:rPr sz="1100" dirty="0">
                          <a:solidFill>
                            <a:srgbClr val="FFFFFF"/>
                          </a:solidFill>
                          <a:latin typeface="Century Gothic"/>
                          <a:cs typeface="Century Gothic"/>
                        </a:rPr>
                        <a:t>Never</a:t>
                      </a:r>
                      <a:r>
                        <a:rPr sz="1100" spc="-35" dirty="0">
                          <a:solidFill>
                            <a:srgbClr val="FFFFFF"/>
                          </a:solidFill>
                          <a:latin typeface="Century Gothic"/>
                          <a:cs typeface="Century Gothic"/>
                        </a:rPr>
                        <a:t> </a:t>
                      </a:r>
                      <a:r>
                        <a:rPr sz="1100" dirty="0">
                          <a:solidFill>
                            <a:srgbClr val="FFFFFF"/>
                          </a:solidFill>
                          <a:latin typeface="Century Gothic"/>
                          <a:cs typeface="Century Gothic"/>
                        </a:rPr>
                        <a:t>use</a:t>
                      </a:r>
                      <a:r>
                        <a:rPr sz="1100" spc="-10" dirty="0">
                          <a:solidFill>
                            <a:srgbClr val="FFFFFF"/>
                          </a:solidFill>
                          <a:latin typeface="Century Gothic"/>
                          <a:cs typeface="Century Gothic"/>
                        </a:rPr>
                        <a:t> </a:t>
                      </a:r>
                      <a:r>
                        <a:rPr sz="1100" dirty="0">
                          <a:solidFill>
                            <a:srgbClr val="FFFFFF"/>
                          </a:solidFill>
                          <a:latin typeface="Century Gothic"/>
                          <a:cs typeface="Century Gothic"/>
                        </a:rPr>
                        <a:t>a </a:t>
                      </a:r>
                      <a:r>
                        <a:rPr sz="1100" spc="-25" dirty="0">
                          <a:solidFill>
                            <a:srgbClr val="FFFFFF"/>
                          </a:solidFill>
                          <a:latin typeface="Century Gothic"/>
                          <a:cs typeface="Century Gothic"/>
                        </a:rPr>
                        <a:t>VC</a:t>
                      </a:r>
                      <a:endParaRPr sz="1100">
                        <a:latin typeface="Century Gothic"/>
                        <a:cs typeface="Century Gothic"/>
                      </a:endParaRPr>
                    </a:p>
                  </a:txBody>
                  <a:tcPr marL="0" marR="0" marT="31433"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AF1512"/>
                    </a:solidFill>
                  </a:tcPr>
                </a:tc>
                <a:tc>
                  <a:txBody>
                    <a:bodyPr/>
                    <a:lstStyle/>
                    <a:p>
                      <a:pPr marL="91440">
                        <a:lnSpc>
                          <a:spcPct val="100000"/>
                        </a:lnSpc>
                        <a:spcBef>
                          <a:spcPts val="325"/>
                        </a:spcBef>
                      </a:pPr>
                      <a:r>
                        <a:rPr sz="1200" dirty="0">
                          <a:latin typeface="Century Gothic"/>
                          <a:cs typeface="Century Gothic"/>
                        </a:rPr>
                        <a:t>1</a:t>
                      </a:r>
                      <a:endParaRPr sz="1200">
                        <a:latin typeface="Century Gothic"/>
                        <a:cs typeface="Century Gothic"/>
                      </a:endParaRPr>
                    </a:p>
                  </a:txBody>
                  <a:tcPr marL="0" marR="0" marT="30956"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1E7E7"/>
                    </a:solidFill>
                  </a:tcPr>
                </a:tc>
                <a:tc>
                  <a:txBody>
                    <a:bodyPr/>
                    <a:lstStyle/>
                    <a:p>
                      <a:pPr marL="92075">
                        <a:lnSpc>
                          <a:spcPct val="100000"/>
                        </a:lnSpc>
                        <a:spcBef>
                          <a:spcPts val="325"/>
                        </a:spcBef>
                      </a:pPr>
                      <a:r>
                        <a:rPr sz="1200" dirty="0">
                          <a:latin typeface="Century Gothic"/>
                          <a:cs typeface="Century Gothic"/>
                        </a:rPr>
                        <a:t>2</a:t>
                      </a:r>
                      <a:endParaRPr sz="1200">
                        <a:latin typeface="Century Gothic"/>
                        <a:cs typeface="Century Gothic"/>
                      </a:endParaRPr>
                    </a:p>
                  </a:txBody>
                  <a:tcPr marL="0" marR="0" marT="30956"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1E7E7"/>
                    </a:solidFill>
                  </a:tcPr>
                </a:tc>
                <a:tc>
                  <a:txBody>
                    <a:bodyPr/>
                    <a:lstStyle/>
                    <a:p>
                      <a:pPr marL="92075">
                        <a:lnSpc>
                          <a:spcPct val="100000"/>
                        </a:lnSpc>
                        <a:spcBef>
                          <a:spcPts val="325"/>
                        </a:spcBef>
                      </a:pPr>
                      <a:r>
                        <a:rPr sz="1200" dirty="0">
                          <a:latin typeface="Century Gothic"/>
                          <a:cs typeface="Century Gothic"/>
                        </a:rPr>
                        <a:t>3</a:t>
                      </a:r>
                      <a:endParaRPr sz="1200">
                        <a:latin typeface="Century Gothic"/>
                        <a:cs typeface="Century Gothic"/>
                      </a:endParaRPr>
                    </a:p>
                  </a:txBody>
                  <a:tcPr marL="0" marR="0" marT="30956"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1E7E7"/>
                    </a:solidFill>
                  </a:tcPr>
                </a:tc>
                <a:tc>
                  <a:txBody>
                    <a:bodyPr/>
                    <a:lstStyle/>
                    <a:p>
                      <a:pPr marL="92075">
                        <a:lnSpc>
                          <a:spcPct val="100000"/>
                        </a:lnSpc>
                        <a:spcBef>
                          <a:spcPts val="325"/>
                        </a:spcBef>
                      </a:pPr>
                      <a:r>
                        <a:rPr sz="1200" dirty="0">
                          <a:latin typeface="Century Gothic"/>
                          <a:cs typeface="Century Gothic"/>
                        </a:rPr>
                        <a:t>4</a:t>
                      </a:r>
                      <a:endParaRPr sz="1200">
                        <a:latin typeface="Century Gothic"/>
                        <a:cs typeface="Century Gothic"/>
                      </a:endParaRPr>
                    </a:p>
                  </a:txBody>
                  <a:tcPr marL="0" marR="0" marT="30956"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1E7E7"/>
                    </a:solidFill>
                  </a:tcPr>
                </a:tc>
                <a:tc>
                  <a:txBody>
                    <a:bodyPr/>
                    <a:lstStyle/>
                    <a:p>
                      <a:pPr marL="92075">
                        <a:lnSpc>
                          <a:spcPct val="100000"/>
                        </a:lnSpc>
                        <a:spcBef>
                          <a:spcPts val="325"/>
                        </a:spcBef>
                      </a:pPr>
                      <a:r>
                        <a:rPr sz="1200" dirty="0">
                          <a:latin typeface="Century Gothic"/>
                          <a:cs typeface="Century Gothic"/>
                        </a:rPr>
                        <a:t>5</a:t>
                      </a:r>
                      <a:endParaRPr sz="1200">
                        <a:latin typeface="Century Gothic"/>
                        <a:cs typeface="Century Gothic"/>
                      </a:endParaRPr>
                    </a:p>
                  </a:txBody>
                  <a:tcPr marL="0" marR="0" marT="30956"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1E7E7"/>
                    </a:solidFill>
                  </a:tcPr>
                </a:tc>
                <a:extLst>
                  <a:ext uri="{0D108BD9-81ED-4DB2-BD59-A6C34878D82A}">
                    <a16:rowId xmlns:a16="http://schemas.microsoft.com/office/drawing/2014/main" val="10004"/>
                  </a:ext>
                </a:extLst>
              </a:tr>
              <a:tr h="1258339">
                <a:tc>
                  <a:txBody>
                    <a:bodyPr/>
                    <a:lstStyle/>
                    <a:p>
                      <a:pPr marL="91440" marR="151765">
                        <a:lnSpc>
                          <a:spcPct val="100000"/>
                        </a:lnSpc>
                        <a:spcBef>
                          <a:spcPts val="335"/>
                        </a:spcBef>
                      </a:pPr>
                      <a:r>
                        <a:rPr sz="1100" dirty="0">
                          <a:solidFill>
                            <a:srgbClr val="FFFFFF"/>
                          </a:solidFill>
                          <a:latin typeface="Century Gothic"/>
                          <a:cs typeface="Century Gothic"/>
                        </a:rPr>
                        <a:t>I</a:t>
                      </a:r>
                      <a:r>
                        <a:rPr sz="1100" spc="-25" dirty="0">
                          <a:solidFill>
                            <a:srgbClr val="FFFFFF"/>
                          </a:solidFill>
                          <a:latin typeface="Century Gothic"/>
                          <a:cs typeface="Century Gothic"/>
                        </a:rPr>
                        <a:t> </a:t>
                      </a:r>
                      <a:r>
                        <a:rPr sz="1100" dirty="0">
                          <a:solidFill>
                            <a:srgbClr val="FFFFFF"/>
                          </a:solidFill>
                          <a:latin typeface="Century Gothic"/>
                          <a:cs typeface="Century Gothic"/>
                        </a:rPr>
                        <a:t>am </a:t>
                      </a:r>
                      <a:r>
                        <a:rPr sz="1100" spc="-10" dirty="0">
                          <a:solidFill>
                            <a:srgbClr val="FFFFFF"/>
                          </a:solidFill>
                          <a:latin typeface="Century Gothic"/>
                          <a:cs typeface="Century Gothic"/>
                        </a:rPr>
                        <a:t>satisfied </a:t>
                      </a:r>
                      <a:r>
                        <a:rPr sz="1100" dirty="0">
                          <a:solidFill>
                            <a:srgbClr val="FFFFFF"/>
                          </a:solidFill>
                          <a:latin typeface="Century Gothic"/>
                          <a:cs typeface="Century Gothic"/>
                        </a:rPr>
                        <a:t>with</a:t>
                      </a:r>
                      <a:r>
                        <a:rPr sz="1100" spc="-55" dirty="0">
                          <a:solidFill>
                            <a:srgbClr val="FFFFFF"/>
                          </a:solidFill>
                          <a:latin typeface="Century Gothic"/>
                          <a:cs typeface="Century Gothic"/>
                        </a:rPr>
                        <a:t> </a:t>
                      </a:r>
                      <a:r>
                        <a:rPr sz="1100" dirty="0">
                          <a:solidFill>
                            <a:srgbClr val="FFFFFF"/>
                          </a:solidFill>
                          <a:latin typeface="Century Gothic"/>
                          <a:cs typeface="Century Gothic"/>
                        </a:rPr>
                        <a:t>the</a:t>
                      </a:r>
                      <a:r>
                        <a:rPr sz="1100" spc="-5" dirty="0">
                          <a:solidFill>
                            <a:srgbClr val="FFFFFF"/>
                          </a:solidFill>
                          <a:latin typeface="Century Gothic"/>
                          <a:cs typeface="Century Gothic"/>
                        </a:rPr>
                        <a:t> </a:t>
                      </a:r>
                      <a:r>
                        <a:rPr sz="1100" spc="-10" dirty="0">
                          <a:solidFill>
                            <a:srgbClr val="FFFFFF"/>
                          </a:solidFill>
                          <a:latin typeface="Century Gothic"/>
                          <a:cs typeface="Century Gothic"/>
                        </a:rPr>
                        <a:t>present </a:t>
                      </a:r>
                      <a:r>
                        <a:rPr sz="1100" dirty="0">
                          <a:solidFill>
                            <a:srgbClr val="FFFFFF"/>
                          </a:solidFill>
                          <a:latin typeface="Century Gothic"/>
                          <a:cs typeface="Century Gothic"/>
                        </a:rPr>
                        <a:t>way</a:t>
                      </a:r>
                      <a:r>
                        <a:rPr sz="1100" spc="-15" dirty="0">
                          <a:solidFill>
                            <a:srgbClr val="FFFFFF"/>
                          </a:solidFill>
                          <a:latin typeface="Century Gothic"/>
                          <a:cs typeface="Century Gothic"/>
                        </a:rPr>
                        <a:t> </a:t>
                      </a:r>
                      <a:r>
                        <a:rPr sz="1100" dirty="0">
                          <a:solidFill>
                            <a:srgbClr val="FFFFFF"/>
                          </a:solidFill>
                          <a:latin typeface="Century Gothic"/>
                          <a:cs typeface="Century Gothic"/>
                        </a:rPr>
                        <a:t>of</a:t>
                      </a:r>
                      <a:r>
                        <a:rPr sz="1100" spc="-15" dirty="0">
                          <a:solidFill>
                            <a:srgbClr val="FFFFFF"/>
                          </a:solidFill>
                          <a:latin typeface="Century Gothic"/>
                          <a:cs typeface="Century Gothic"/>
                        </a:rPr>
                        <a:t> </a:t>
                      </a:r>
                      <a:r>
                        <a:rPr sz="1100" spc="-10" dirty="0">
                          <a:solidFill>
                            <a:srgbClr val="FFFFFF"/>
                          </a:solidFill>
                          <a:latin typeface="Century Gothic"/>
                          <a:cs typeface="Century Gothic"/>
                        </a:rPr>
                        <a:t>cleaning</a:t>
                      </a:r>
                      <a:endParaRPr sz="1100">
                        <a:latin typeface="Century Gothic"/>
                        <a:cs typeface="Century Gothic"/>
                      </a:endParaRPr>
                    </a:p>
                  </a:txBody>
                  <a:tcPr marL="0" marR="0" marT="31909"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AF1512"/>
                    </a:solidFill>
                  </a:tcPr>
                </a:tc>
                <a:tc>
                  <a:txBody>
                    <a:bodyPr/>
                    <a:lstStyle/>
                    <a:p>
                      <a:pPr marL="91440">
                        <a:lnSpc>
                          <a:spcPct val="100000"/>
                        </a:lnSpc>
                        <a:spcBef>
                          <a:spcPts val="325"/>
                        </a:spcBef>
                      </a:pPr>
                      <a:r>
                        <a:rPr sz="1200" dirty="0">
                          <a:latin typeface="Century Gothic"/>
                          <a:cs typeface="Century Gothic"/>
                        </a:rPr>
                        <a:t>1</a:t>
                      </a:r>
                      <a:endParaRPr sz="1200">
                        <a:latin typeface="Century Gothic"/>
                        <a:cs typeface="Century Gothic"/>
                      </a:endParaRPr>
                    </a:p>
                  </a:txBody>
                  <a:tcPr marL="0" marR="0" marT="30956"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3CCCC"/>
                    </a:solidFill>
                  </a:tcPr>
                </a:tc>
                <a:tc>
                  <a:txBody>
                    <a:bodyPr/>
                    <a:lstStyle/>
                    <a:p>
                      <a:pPr marL="92075">
                        <a:lnSpc>
                          <a:spcPct val="100000"/>
                        </a:lnSpc>
                        <a:spcBef>
                          <a:spcPts val="325"/>
                        </a:spcBef>
                      </a:pPr>
                      <a:r>
                        <a:rPr sz="1200" dirty="0">
                          <a:latin typeface="Century Gothic"/>
                          <a:cs typeface="Century Gothic"/>
                        </a:rPr>
                        <a:t>2</a:t>
                      </a:r>
                      <a:endParaRPr sz="1200">
                        <a:latin typeface="Century Gothic"/>
                        <a:cs typeface="Century Gothic"/>
                      </a:endParaRPr>
                    </a:p>
                  </a:txBody>
                  <a:tcPr marL="0" marR="0" marT="30956"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3CCCC"/>
                    </a:solidFill>
                  </a:tcPr>
                </a:tc>
                <a:tc>
                  <a:txBody>
                    <a:bodyPr/>
                    <a:lstStyle/>
                    <a:p>
                      <a:pPr marL="92075">
                        <a:lnSpc>
                          <a:spcPct val="100000"/>
                        </a:lnSpc>
                        <a:spcBef>
                          <a:spcPts val="325"/>
                        </a:spcBef>
                      </a:pPr>
                      <a:r>
                        <a:rPr sz="1200" dirty="0">
                          <a:latin typeface="Century Gothic"/>
                          <a:cs typeface="Century Gothic"/>
                        </a:rPr>
                        <a:t>3</a:t>
                      </a:r>
                      <a:endParaRPr sz="1200">
                        <a:latin typeface="Century Gothic"/>
                        <a:cs typeface="Century Gothic"/>
                      </a:endParaRPr>
                    </a:p>
                  </a:txBody>
                  <a:tcPr marL="0" marR="0" marT="30956"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3CCCC"/>
                    </a:solidFill>
                  </a:tcPr>
                </a:tc>
                <a:tc>
                  <a:txBody>
                    <a:bodyPr/>
                    <a:lstStyle/>
                    <a:p>
                      <a:pPr marL="92075">
                        <a:lnSpc>
                          <a:spcPct val="100000"/>
                        </a:lnSpc>
                        <a:spcBef>
                          <a:spcPts val="325"/>
                        </a:spcBef>
                      </a:pPr>
                      <a:r>
                        <a:rPr sz="1200" dirty="0">
                          <a:latin typeface="Century Gothic"/>
                          <a:cs typeface="Century Gothic"/>
                        </a:rPr>
                        <a:t>4</a:t>
                      </a:r>
                      <a:endParaRPr sz="1200">
                        <a:latin typeface="Century Gothic"/>
                        <a:cs typeface="Century Gothic"/>
                      </a:endParaRPr>
                    </a:p>
                  </a:txBody>
                  <a:tcPr marL="0" marR="0" marT="30956"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3CCCC"/>
                    </a:solidFill>
                  </a:tcPr>
                </a:tc>
                <a:tc>
                  <a:txBody>
                    <a:bodyPr/>
                    <a:lstStyle/>
                    <a:p>
                      <a:pPr marL="92075">
                        <a:lnSpc>
                          <a:spcPct val="100000"/>
                        </a:lnSpc>
                        <a:spcBef>
                          <a:spcPts val="325"/>
                        </a:spcBef>
                      </a:pPr>
                      <a:r>
                        <a:rPr sz="1200" dirty="0">
                          <a:latin typeface="Century Gothic"/>
                          <a:cs typeface="Century Gothic"/>
                        </a:rPr>
                        <a:t>5</a:t>
                      </a:r>
                      <a:endParaRPr sz="1200">
                        <a:latin typeface="Century Gothic"/>
                        <a:cs typeface="Century Gothic"/>
                      </a:endParaRPr>
                    </a:p>
                  </a:txBody>
                  <a:tcPr marL="0" marR="0" marT="30956"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3CCCC"/>
                    </a:solidFill>
                  </a:tcPr>
                </a:tc>
                <a:extLst>
                  <a:ext uri="{0D108BD9-81ED-4DB2-BD59-A6C34878D82A}">
                    <a16:rowId xmlns:a16="http://schemas.microsoft.com/office/drawing/2014/main" val="10005"/>
                  </a:ext>
                </a:extLst>
              </a:tr>
              <a:tr h="746131">
                <a:tc>
                  <a:txBody>
                    <a:bodyPr/>
                    <a:lstStyle/>
                    <a:p>
                      <a:pPr marL="91440" marR="397510">
                        <a:lnSpc>
                          <a:spcPct val="100000"/>
                        </a:lnSpc>
                        <a:spcBef>
                          <a:spcPts val="340"/>
                        </a:spcBef>
                      </a:pPr>
                      <a:r>
                        <a:rPr sz="1100" dirty="0">
                          <a:solidFill>
                            <a:srgbClr val="FFFFFF"/>
                          </a:solidFill>
                          <a:latin typeface="Century Gothic"/>
                          <a:cs typeface="Century Gothic"/>
                        </a:rPr>
                        <a:t>Its</a:t>
                      </a:r>
                      <a:r>
                        <a:rPr sz="1100" spc="-25" dirty="0">
                          <a:solidFill>
                            <a:srgbClr val="FFFFFF"/>
                          </a:solidFill>
                          <a:latin typeface="Century Gothic"/>
                          <a:cs typeface="Century Gothic"/>
                        </a:rPr>
                        <a:t> </a:t>
                      </a:r>
                      <a:r>
                        <a:rPr sz="1100" dirty="0">
                          <a:solidFill>
                            <a:srgbClr val="FFFFFF"/>
                          </a:solidFill>
                          <a:latin typeface="Century Gothic"/>
                          <a:cs typeface="Century Gothic"/>
                        </a:rPr>
                        <a:t>use</a:t>
                      </a:r>
                      <a:r>
                        <a:rPr sz="1100" spc="-10" dirty="0">
                          <a:solidFill>
                            <a:srgbClr val="FFFFFF"/>
                          </a:solidFill>
                          <a:latin typeface="Century Gothic"/>
                          <a:cs typeface="Century Gothic"/>
                        </a:rPr>
                        <a:t> </a:t>
                      </a:r>
                      <a:r>
                        <a:rPr sz="1100" spc="-25" dirty="0">
                          <a:solidFill>
                            <a:srgbClr val="FFFFFF"/>
                          </a:solidFill>
                          <a:latin typeface="Century Gothic"/>
                          <a:cs typeface="Century Gothic"/>
                        </a:rPr>
                        <a:t>is </a:t>
                      </a:r>
                      <a:r>
                        <a:rPr sz="1100" spc="-10" dirty="0">
                          <a:solidFill>
                            <a:srgbClr val="FFFFFF"/>
                          </a:solidFill>
                          <a:latin typeface="Century Gothic"/>
                          <a:cs typeface="Century Gothic"/>
                        </a:rPr>
                        <a:t>cumbersome</a:t>
                      </a:r>
                      <a:endParaRPr sz="1100">
                        <a:latin typeface="Century Gothic"/>
                        <a:cs typeface="Century Gothic"/>
                      </a:endParaRPr>
                    </a:p>
                  </a:txBody>
                  <a:tcPr marL="0" marR="0" marT="3238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AF1512"/>
                    </a:solidFill>
                  </a:tcPr>
                </a:tc>
                <a:tc>
                  <a:txBody>
                    <a:bodyPr/>
                    <a:lstStyle/>
                    <a:p>
                      <a:pPr marL="91440">
                        <a:lnSpc>
                          <a:spcPct val="100000"/>
                        </a:lnSpc>
                        <a:spcBef>
                          <a:spcPts val="330"/>
                        </a:spcBef>
                      </a:pPr>
                      <a:r>
                        <a:rPr sz="1200" dirty="0">
                          <a:latin typeface="Century Gothic"/>
                          <a:cs typeface="Century Gothic"/>
                        </a:rPr>
                        <a:t>1</a:t>
                      </a:r>
                      <a:endParaRPr sz="1200">
                        <a:latin typeface="Century Gothic"/>
                        <a:cs typeface="Century Gothic"/>
                      </a:endParaRPr>
                    </a:p>
                  </a:txBody>
                  <a:tcPr marL="0" marR="0" marT="31433"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1E7E7"/>
                    </a:solidFill>
                  </a:tcPr>
                </a:tc>
                <a:tc>
                  <a:txBody>
                    <a:bodyPr/>
                    <a:lstStyle/>
                    <a:p>
                      <a:pPr marL="92075">
                        <a:lnSpc>
                          <a:spcPct val="100000"/>
                        </a:lnSpc>
                        <a:spcBef>
                          <a:spcPts val="330"/>
                        </a:spcBef>
                      </a:pPr>
                      <a:r>
                        <a:rPr sz="1200" dirty="0">
                          <a:latin typeface="Century Gothic"/>
                          <a:cs typeface="Century Gothic"/>
                        </a:rPr>
                        <a:t>2</a:t>
                      </a:r>
                    </a:p>
                  </a:txBody>
                  <a:tcPr marL="0" marR="0" marT="31433"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1E7E7"/>
                    </a:solidFill>
                  </a:tcPr>
                </a:tc>
                <a:tc>
                  <a:txBody>
                    <a:bodyPr/>
                    <a:lstStyle/>
                    <a:p>
                      <a:pPr marL="92075">
                        <a:lnSpc>
                          <a:spcPct val="100000"/>
                        </a:lnSpc>
                        <a:spcBef>
                          <a:spcPts val="330"/>
                        </a:spcBef>
                      </a:pPr>
                      <a:r>
                        <a:rPr sz="1200" dirty="0">
                          <a:latin typeface="Century Gothic"/>
                          <a:cs typeface="Century Gothic"/>
                        </a:rPr>
                        <a:t>3</a:t>
                      </a:r>
                      <a:endParaRPr sz="1200">
                        <a:latin typeface="Century Gothic"/>
                        <a:cs typeface="Century Gothic"/>
                      </a:endParaRPr>
                    </a:p>
                  </a:txBody>
                  <a:tcPr marL="0" marR="0" marT="31433"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1E7E7"/>
                    </a:solidFill>
                  </a:tcPr>
                </a:tc>
                <a:tc>
                  <a:txBody>
                    <a:bodyPr/>
                    <a:lstStyle/>
                    <a:p>
                      <a:pPr marL="92075">
                        <a:lnSpc>
                          <a:spcPct val="100000"/>
                        </a:lnSpc>
                        <a:spcBef>
                          <a:spcPts val="330"/>
                        </a:spcBef>
                      </a:pPr>
                      <a:r>
                        <a:rPr sz="1200" dirty="0">
                          <a:latin typeface="Century Gothic"/>
                          <a:cs typeface="Century Gothic"/>
                        </a:rPr>
                        <a:t>4</a:t>
                      </a:r>
                      <a:endParaRPr sz="1200">
                        <a:latin typeface="Century Gothic"/>
                        <a:cs typeface="Century Gothic"/>
                      </a:endParaRPr>
                    </a:p>
                  </a:txBody>
                  <a:tcPr marL="0" marR="0" marT="31433"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1E7E7"/>
                    </a:solidFill>
                  </a:tcPr>
                </a:tc>
                <a:tc>
                  <a:txBody>
                    <a:bodyPr/>
                    <a:lstStyle/>
                    <a:p>
                      <a:pPr marL="92075">
                        <a:lnSpc>
                          <a:spcPct val="100000"/>
                        </a:lnSpc>
                        <a:spcBef>
                          <a:spcPts val="330"/>
                        </a:spcBef>
                      </a:pPr>
                      <a:r>
                        <a:rPr sz="1200" dirty="0">
                          <a:latin typeface="Century Gothic"/>
                          <a:cs typeface="Century Gothic"/>
                        </a:rPr>
                        <a:t>5</a:t>
                      </a:r>
                    </a:p>
                  </a:txBody>
                  <a:tcPr marL="0" marR="0" marT="31433"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1E7E7"/>
                    </a:solidFill>
                  </a:tcPr>
                </a:tc>
                <a:extLst>
                  <a:ext uri="{0D108BD9-81ED-4DB2-BD59-A6C34878D82A}">
                    <a16:rowId xmlns:a16="http://schemas.microsoft.com/office/drawing/2014/main" val="10006"/>
                  </a:ext>
                </a:extLst>
              </a:tr>
            </a:tbl>
          </a:graphicData>
        </a:graphic>
      </p:graphicFrame>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95536" y="-243408"/>
            <a:ext cx="5657850" cy="944239"/>
          </a:xfrm>
          <a:prstGeom prst="rect">
            <a:avLst/>
          </a:prstGeom>
        </p:spPr>
        <p:txBody>
          <a:bodyPr vert="horz" wrap="square" lIns="0" tIns="455047" rIns="0" bIns="0" rtlCol="0" anchor="b">
            <a:spAutoFit/>
          </a:bodyPr>
          <a:lstStyle/>
          <a:p>
            <a:pPr marL="9525">
              <a:lnSpc>
                <a:spcPct val="100000"/>
              </a:lnSpc>
              <a:spcBef>
                <a:spcPts val="75"/>
              </a:spcBef>
            </a:pPr>
            <a:r>
              <a:rPr sz="3150" dirty="0"/>
              <a:t>Steps</a:t>
            </a:r>
            <a:r>
              <a:rPr sz="3150" spc="-11" dirty="0"/>
              <a:t> </a:t>
            </a:r>
            <a:r>
              <a:rPr sz="3150" dirty="0"/>
              <a:t>to</a:t>
            </a:r>
            <a:r>
              <a:rPr sz="3150" spc="-23" dirty="0"/>
              <a:t> </a:t>
            </a:r>
            <a:r>
              <a:rPr sz="3150" dirty="0"/>
              <a:t>creating</a:t>
            </a:r>
            <a:r>
              <a:rPr sz="3150" spc="4" dirty="0"/>
              <a:t> </a:t>
            </a:r>
            <a:r>
              <a:rPr sz="3150" dirty="0"/>
              <a:t>a</a:t>
            </a:r>
            <a:r>
              <a:rPr sz="3150" spc="-4" dirty="0"/>
              <a:t> </a:t>
            </a:r>
            <a:r>
              <a:rPr sz="3150" dirty="0"/>
              <a:t>likert</a:t>
            </a:r>
            <a:r>
              <a:rPr sz="3150" spc="-8" dirty="0"/>
              <a:t> scale</a:t>
            </a:r>
            <a:endParaRPr sz="3150" dirty="0"/>
          </a:p>
        </p:txBody>
      </p:sp>
      <p:sp>
        <p:nvSpPr>
          <p:cNvPr id="15" name="TextBox 14">
            <a:extLst>
              <a:ext uri="{FF2B5EF4-FFF2-40B4-BE49-F238E27FC236}">
                <a16:creationId xmlns:a16="http://schemas.microsoft.com/office/drawing/2014/main" id="{CD0340CF-0792-AA41-608F-C9C995798DF3}"/>
              </a:ext>
            </a:extLst>
          </p:cNvPr>
          <p:cNvSpPr txBox="1"/>
          <p:nvPr/>
        </p:nvSpPr>
        <p:spPr>
          <a:xfrm>
            <a:off x="164121" y="1124744"/>
            <a:ext cx="5992056" cy="5078313"/>
          </a:xfrm>
          <a:prstGeom prst="rect">
            <a:avLst/>
          </a:prstGeom>
          <a:solidFill>
            <a:schemeClr val="accent4">
              <a:lumMod val="20000"/>
              <a:lumOff val="80000"/>
            </a:schemeClr>
          </a:solidFill>
          <a:ln>
            <a:solidFill>
              <a:schemeClr val="tx2"/>
            </a:solidFill>
          </a:ln>
        </p:spPr>
        <p:txBody>
          <a:bodyPr wrap="square">
            <a:spAutoFit/>
          </a:bodyPr>
          <a:lstStyle/>
          <a:p>
            <a:pPr marL="342900" indent="-342900">
              <a:buFont typeface="+mj-lt"/>
              <a:buAutoNum type="arabicPeriod"/>
            </a:pPr>
            <a:r>
              <a:rPr lang="en-GB" sz="1800" dirty="0">
                <a:latin typeface="Century Gothic"/>
                <a:cs typeface="Century Gothic"/>
              </a:rPr>
              <a:t>Decide</a:t>
            </a:r>
            <a:r>
              <a:rPr lang="en-GB" sz="1800" spc="-19" dirty="0">
                <a:latin typeface="Century Gothic"/>
                <a:cs typeface="Century Gothic"/>
              </a:rPr>
              <a:t> </a:t>
            </a:r>
            <a:r>
              <a:rPr lang="en-GB" sz="1800" dirty="0">
                <a:latin typeface="Century Gothic"/>
                <a:cs typeface="Century Gothic"/>
              </a:rPr>
              <a:t>on </a:t>
            </a:r>
            <a:r>
              <a:rPr lang="en-GB" sz="1800" spc="-19" dirty="0">
                <a:latin typeface="Century Gothic"/>
                <a:cs typeface="Century Gothic"/>
              </a:rPr>
              <a:t>the </a:t>
            </a:r>
            <a:r>
              <a:rPr lang="en-GB" sz="1800" dirty="0">
                <a:latin typeface="Century Gothic"/>
                <a:cs typeface="Century Gothic"/>
              </a:rPr>
              <a:t>topic</a:t>
            </a:r>
            <a:r>
              <a:rPr lang="en-GB" sz="1800" spc="-23" dirty="0">
                <a:latin typeface="Century Gothic"/>
                <a:cs typeface="Century Gothic"/>
              </a:rPr>
              <a:t> </a:t>
            </a:r>
            <a:r>
              <a:rPr lang="en-GB" sz="1800" dirty="0">
                <a:latin typeface="Century Gothic"/>
                <a:cs typeface="Century Gothic"/>
              </a:rPr>
              <a:t>of </a:t>
            </a:r>
            <a:r>
              <a:rPr lang="en-GB" sz="1800" spc="-15" dirty="0">
                <a:latin typeface="Century Gothic"/>
                <a:cs typeface="Century Gothic"/>
              </a:rPr>
              <a:t>your </a:t>
            </a:r>
            <a:r>
              <a:rPr lang="en-GB" sz="1800" spc="-8" dirty="0">
                <a:latin typeface="Century Gothic"/>
                <a:cs typeface="Century Gothic"/>
              </a:rPr>
              <a:t>investigation</a:t>
            </a:r>
            <a:endParaRPr lang="en-GB" spc="-8" dirty="0">
              <a:latin typeface="Century Gothic"/>
              <a:cs typeface="Century Gothic"/>
            </a:endParaRPr>
          </a:p>
          <a:p>
            <a:pPr marL="342900" indent="-342900">
              <a:buFont typeface="+mj-lt"/>
              <a:buAutoNum type="arabicPeriod"/>
            </a:pPr>
            <a:r>
              <a:rPr lang="en-GB" spc="-8" dirty="0">
                <a:latin typeface="Century Gothic"/>
                <a:cs typeface="Century Gothic"/>
              </a:rPr>
              <a:t>C</a:t>
            </a:r>
            <a:r>
              <a:rPr lang="en-GB" dirty="0">
                <a:latin typeface="Century Gothic"/>
                <a:cs typeface="Century Gothic"/>
              </a:rPr>
              <a:t>ollect</a:t>
            </a:r>
            <a:r>
              <a:rPr lang="en-GB" spc="-30" dirty="0">
                <a:latin typeface="Century Gothic"/>
                <a:cs typeface="Century Gothic"/>
              </a:rPr>
              <a:t> </a:t>
            </a:r>
            <a:r>
              <a:rPr lang="en-GB" dirty="0">
                <a:latin typeface="Century Gothic"/>
                <a:cs typeface="Century Gothic"/>
              </a:rPr>
              <a:t>a</a:t>
            </a:r>
            <a:r>
              <a:rPr lang="en-GB" spc="-4" dirty="0">
                <a:latin typeface="Century Gothic"/>
                <a:cs typeface="Century Gothic"/>
              </a:rPr>
              <a:t> </a:t>
            </a:r>
            <a:r>
              <a:rPr lang="en-GB" dirty="0">
                <a:latin typeface="Century Gothic"/>
                <a:cs typeface="Century Gothic"/>
              </a:rPr>
              <a:t>panel</a:t>
            </a:r>
            <a:r>
              <a:rPr lang="en-GB" spc="8" dirty="0">
                <a:latin typeface="Century Gothic"/>
                <a:cs typeface="Century Gothic"/>
              </a:rPr>
              <a:t> </a:t>
            </a:r>
            <a:r>
              <a:rPr lang="en-GB" spc="-19" dirty="0">
                <a:latin typeface="Century Gothic"/>
                <a:cs typeface="Century Gothic"/>
              </a:rPr>
              <a:t>of </a:t>
            </a:r>
            <a:r>
              <a:rPr lang="en-GB" spc="-8" dirty="0">
                <a:latin typeface="Century Gothic"/>
                <a:cs typeface="Century Gothic"/>
              </a:rPr>
              <a:t>volunteers</a:t>
            </a:r>
          </a:p>
          <a:p>
            <a:pPr marL="342900" indent="-342900">
              <a:buFont typeface="+mj-lt"/>
              <a:buAutoNum type="arabicPeriod"/>
            </a:pPr>
            <a:r>
              <a:rPr lang="en-GB" sz="1800" dirty="0">
                <a:latin typeface="Century Gothic"/>
                <a:cs typeface="Century Gothic"/>
              </a:rPr>
              <a:t>Ask</a:t>
            </a:r>
            <a:r>
              <a:rPr lang="en-GB" sz="1800" spc="-15" dirty="0">
                <a:latin typeface="Century Gothic"/>
                <a:cs typeface="Century Gothic"/>
              </a:rPr>
              <a:t> </a:t>
            </a:r>
            <a:r>
              <a:rPr lang="en-GB" sz="1800" dirty="0">
                <a:latin typeface="Century Gothic"/>
                <a:cs typeface="Century Gothic"/>
              </a:rPr>
              <a:t>them </a:t>
            </a:r>
            <a:r>
              <a:rPr lang="en-GB" sz="1800" spc="-19" dirty="0">
                <a:latin typeface="Century Gothic"/>
                <a:cs typeface="Century Gothic"/>
              </a:rPr>
              <a:t>to </a:t>
            </a:r>
            <a:r>
              <a:rPr lang="en-GB" sz="1800" dirty="0">
                <a:latin typeface="Century Gothic"/>
                <a:cs typeface="Century Gothic"/>
              </a:rPr>
              <a:t>generate</a:t>
            </a:r>
            <a:r>
              <a:rPr lang="en-GB" sz="1800" spc="-8" dirty="0">
                <a:latin typeface="Century Gothic"/>
                <a:cs typeface="Century Gothic"/>
              </a:rPr>
              <a:t> statements </a:t>
            </a:r>
            <a:r>
              <a:rPr lang="en-GB" sz="1800" dirty="0">
                <a:latin typeface="Century Gothic"/>
                <a:cs typeface="Century Gothic"/>
              </a:rPr>
              <a:t>about</a:t>
            </a:r>
            <a:r>
              <a:rPr lang="en-GB" sz="1800" spc="-4" dirty="0">
                <a:latin typeface="Century Gothic"/>
                <a:cs typeface="Century Gothic"/>
              </a:rPr>
              <a:t> </a:t>
            </a:r>
            <a:r>
              <a:rPr lang="en-GB" sz="1800" dirty="0">
                <a:latin typeface="Century Gothic"/>
                <a:cs typeface="Century Gothic"/>
              </a:rPr>
              <a:t>the</a:t>
            </a:r>
            <a:r>
              <a:rPr lang="en-GB" sz="1800" spc="-8" dirty="0">
                <a:latin typeface="Century Gothic"/>
                <a:cs typeface="Century Gothic"/>
              </a:rPr>
              <a:t> </a:t>
            </a:r>
            <a:r>
              <a:rPr lang="en-GB" sz="1800" spc="-15" dirty="0">
                <a:latin typeface="Century Gothic"/>
                <a:cs typeface="Century Gothic"/>
              </a:rPr>
              <a:t>topic</a:t>
            </a:r>
          </a:p>
          <a:p>
            <a:pPr marL="342900" indent="-342900">
              <a:buFont typeface="+mj-lt"/>
              <a:buAutoNum type="arabicPeriod"/>
            </a:pPr>
            <a:r>
              <a:rPr lang="en-GB" sz="1800" dirty="0">
                <a:latin typeface="Century Gothic"/>
                <a:cs typeface="Century Gothic"/>
              </a:rPr>
              <a:t>Collect</a:t>
            </a:r>
            <a:r>
              <a:rPr lang="en-GB" sz="1800" spc="-23" dirty="0">
                <a:latin typeface="Century Gothic"/>
                <a:cs typeface="Century Gothic"/>
              </a:rPr>
              <a:t> </a:t>
            </a:r>
            <a:r>
              <a:rPr lang="en-GB" sz="1800" dirty="0">
                <a:latin typeface="Century Gothic"/>
                <a:cs typeface="Century Gothic"/>
              </a:rPr>
              <a:t>all </a:t>
            </a:r>
            <a:r>
              <a:rPr lang="en-GB" sz="1800" spc="-19" dirty="0">
                <a:latin typeface="Century Gothic"/>
                <a:cs typeface="Century Gothic"/>
              </a:rPr>
              <a:t>the </a:t>
            </a:r>
            <a:r>
              <a:rPr lang="en-GB" sz="1800" dirty="0">
                <a:latin typeface="Century Gothic"/>
                <a:cs typeface="Century Gothic"/>
              </a:rPr>
              <a:t>statements</a:t>
            </a:r>
            <a:r>
              <a:rPr lang="en-GB" sz="1800" spc="-30" dirty="0">
                <a:latin typeface="Century Gothic"/>
                <a:cs typeface="Century Gothic"/>
              </a:rPr>
              <a:t> </a:t>
            </a:r>
            <a:r>
              <a:rPr lang="en-GB" sz="1800" spc="-19" dirty="0">
                <a:latin typeface="Century Gothic"/>
                <a:cs typeface="Century Gothic"/>
              </a:rPr>
              <a:t>and </a:t>
            </a:r>
            <a:r>
              <a:rPr lang="en-GB" sz="1800" dirty="0">
                <a:latin typeface="Century Gothic"/>
                <a:cs typeface="Century Gothic"/>
              </a:rPr>
              <a:t>discard</a:t>
            </a:r>
            <a:r>
              <a:rPr lang="en-GB" sz="1800" spc="-26" dirty="0">
                <a:latin typeface="Century Gothic"/>
                <a:cs typeface="Century Gothic"/>
              </a:rPr>
              <a:t> </a:t>
            </a:r>
            <a:r>
              <a:rPr lang="en-GB" sz="1800" dirty="0">
                <a:latin typeface="Century Gothic"/>
                <a:cs typeface="Century Gothic"/>
              </a:rPr>
              <a:t>those</a:t>
            </a:r>
            <a:r>
              <a:rPr lang="en-GB" sz="1800" spc="-8" dirty="0">
                <a:latin typeface="Century Gothic"/>
                <a:cs typeface="Century Gothic"/>
              </a:rPr>
              <a:t> </a:t>
            </a:r>
            <a:r>
              <a:rPr lang="en-GB" sz="1800" spc="-15" dirty="0">
                <a:latin typeface="Century Gothic"/>
                <a:cs typeface="Century Gothic"/>
              </a:rPr>
              <a:t>which </a:t>
            </a:r>
            <a:r>
              <a:rPr lang="en-GB" sz="1800" dirty="0">
                <a:latin typeface="Century Gothic"/>
                <a:cs typeface="Century Gothic"/>
              </a:rPr>
              <a:t>are</a:t>
            </a:r>
            <a:r>
              <a:rPr lang="en-GB" sz="1800" spc="4" dirty="0">
                <a:latin typeface="Century Gothic"/>
                <a:cs typeface="Century Gothic"/>
              </a:rPr>
              <a:t> </a:t>
            </a:r>
            <a:r>
              <a:rPr lang="en-GB" sz="1800" dirty="0">
                <a:latin typeface="Century Gothic"/>
                <a:cs typeface="Century Gothic"/>
              </a:rPr>
              <a:t>repetitive</a:t>
            </a:r>
            <a:r>
              <a:rPr lang="en-GB" sz="1800" spc="-23" dirty="0">
                <a:latin typeface="Century Gothic"/>
                <a:cs typeface="Century Gothic"/>
              </a:rPr>
              <a:t> </a:t>
            </a:r>
            <a:r>
              <a:rPr lang="en-GB" sz="1800" spc="-19" dirty="0">
                <a:latin typeface="Century Gothic"/>
                <a:cs typeface="Century Gothic"/>
              </a:rPr>
              <a:t>or </a:t>
            </a:r>
            <a:r>
              <a:rPr lang="en-GB" sz="1800" dirty="0">
                <a:latin typeface="Century Gothic"/>
                <a:cs typeface="Century Gothic"/>
              </a:rPr>
              <a:t>badly</a:t>
            </a:r>
            <a:r>
              <a:rPr lang="en-GB" sz="1800" spc="-15" dirty="0">
                <a:latin typeface="Century Gothic"/>
                <a:cs typeface="Century Gothic"/>
              </a:rPr>
              <a:t> </a:t>
            </a:r>
            <a:r>
              <a:rPr lang="en-GB" sz="1800" spc="-8" dirty="0">
                <a:latin typeface="Century Gothic"/>
                <a:cs typeface="Century Gothic"/>
              </a:rPr>
              <a:t>worded</a:t>
            </a:r>
          </a:p>
          <a:p>
            <a:pPr marL="342900" indent="-342900">
              <a:buFont typeface="+mj-lt"/>
              <a:buAutoNum type="arabicPeriod"/>
            </a:pPr>
            <a:r>
              <a:rPr lang="en-GB" dirty="0">
                <a:latin typeface="Century Gothic"/>
                <a:cs typeface="Century Gothic"/>
              </a:rPr>
              <a:t>Put</a:t>
            </a:r>
            <a:r>
              <a:rPr lang="en-GB" spc="-11" dirty="0">
                <a:latin typeface="Century Gothic"/>
                <a:cs typeface="Century Gothic"/>
              </a:rPr>
              <a:t> </a:t>
            </a:r>
            <a:r>
              <a:rPr lang="en-GB" dirty="0">
                <a:latin typeface="Century Gothic"/>
                <a:cs typeface="Century Gothic"/>
              </a:rPr>
              <a:t>the</a:t>
            </a:r>
            <a:r>
              <a:rPr lang="en-GB" spc="4" dirty="0">
                <a:latin typeface="Century Gothic"/>
                <a:cs typeface="Century Gothic"/>
              </a:rPr>
              <a:t> </a:t>
            </a:r>
            <a:r>
              <a:rPr lang="en-GB" spc="-8" dirty="0">
                <a:latin typeface="Century Gothic"/>
                <a:cs typeface="Century Gothic"/>
              </a:rPr>
              <a:t>statements </a:t>
            </a:r>
            <a:r>
              <a:rPr lang="en-GB" dirty="0">
                <a:latin typeface="Century Gothic"/>
                <a:cs typeface="Century Gothic"/>
              </a:rPr>
              <a:t>into</a:t>
            </a:r>
            <a:r>
              <a:rPr lang="en-GB" spc="-19" dirty="0">
                <a:latin typeface="Century Gothic"/>
                <a:cs typeface="Century Gothic"/>
              </a:rPr>
              <a:t> </a:t>
            </a:r>
            <a:r>
              <a:rPr lang="en-GB" dirty="0">
                <a:latin typeface="Century Gothic"/>
                <a:cs typeface="Century Gothic"/>
              </a:rPr>
              <a:t>a</a:t>
            </a:r>
            <a:r>
              <a:rPr lang="en-GB" spc="4" dirty="0">
                <a:latin typeface="Century Gothic"/>
                <a:cs typeface="Century Gothic"/>
              </a:rPr>
              <a:t> </a:t>
            </a:r>
            <a:r>
              <a:rPr lang="en-GB" spc="-15" dirty="0">
                <a:latin typeface="Century Gothic"/>
                <a:cs typeface="Century Gothic"/>
              </a:rPr>
              <a:t>list.</a:t>
            </a:r>
          </a:p>
          <a:p>
            <a:pPr marL="342900" indent="-342900">
              <a:buFont typeface="+mj-lt"/>
              <a:buAutoNum type="arabicPeriod"/>
            </a:pPr>
            <a:r>
              <a:rPr lang="en-GB" dirty="0">
                <a:latin typeface="Century Gothic"/>
                <a:cs typeface="Century Gothic"/>
              </a:rPr>
              <a:t>Ask</a:t>
            </a:r>
            <a:r>
              <a:rPr lang="en-GB" spc="-15" dirty="0">
                <a:latin typeface="Century Gothic"/>
                <a:cs typeface="Century Gothic"/>
              </a:rPr>
              <a:t> </a:t>
            </a:r>
            <a:r>
              <a:rPr lang="en-GB" dirty="0">
                <a:latin typeface="Century Gothic"/>
                <a:cs typeface="Century Gothic"/>
              </a:rPr>
              <a:t>a</a:t>
            </a:r>
            <a:r>
              <a:rPr lang="en-GB" spc="-8" dirty="0">
                <a:latin typeface="Century Gothic"/>
                <a:cs typeface="Century Gothic"/>
              </a:rPr>
              <a:t> second </a:t>
            </a:r>
            <a:r>
              <a:rPr lang="en-GB" dirty="0">
                <a:latin typeface="Century Gothic"/>
                <a:cs typeface="Century Gothic"/>
              </a:rPr>
              <a:t>panel to</a:t>
            </a:r>
            <a:r>
              <a:rPr lang="en-GB" spc="-11" dirty="0">
                <a:latin typeface="Century Gothic"/>
                <a:cs typeface="Century Gothic"/>
              </a:rPr>
              <a:t> </a:t>
            </a:r>
            <a:r>
              <a:rPr lang="en-GB" spc="-8" dirty="0">
                <a:latin typeface="Century Gothic"/>
                <a:cs typeface="Century Gothic"/>
              </a:rPr>
              <a:t>evaluate </a:t>
            </a:r>
            <a:r>
              <a:rPr lang="en-GB" dirty="0">
                <a:latin typeface="Century Gothic"/>
                <a:cs typeface="Century Gothic"/>
              </a:rPr>
              <a:t>each</a:t>
            </a:r>
            <a:r>
              <a:rPr lang="en-GB" spc="-11" dirty="0">
                <a:latin typeface="Century Gothic"/>
                <a:cs typeface="Century Gothic"/>
              </a:rPr>
              <a:t> </a:t>
            </a:r>
            <a:r>
              <a:rPr lang="en-GB" dirty="0">
                <a:latin typeface="Century Gothic"/>
                <a:cs typeface="Century Gothic"/>
              </a:rPr>
              <a:t>statement</a:t>
            </a:r>
            <a:r>
              <a:rPr lang="en-GB" spc="-11" dirty="0">
                <a:latin typeface="Century Gothic"/>
                <a:cs typeface="Century Gothic"/>
              </a:rPr>
              <a:t> </a:t>
            </a:r>
            <a:r>
              <a:rPr lang="en-GB" spc="-19" dirty="0">
                <a:latin typeface="Century Gothic"/>
                <a:cs typeface="Century Gothic"/>
              </a:rPr>
              <a:t>as </a:t>
            </a:r>
            <a:r>
              <a:rPr lang="en-GB" dirty="0">
                <a:latin typeface="Century Gothic"/>
                <a:cs typeface="Century Gothic"/>
              </a:rPr>
              <a:t>positive</a:t>
            </a:r>
            <a:r>
              <a:rPr lang="en-GB" spc="-26" dirty="0">
                <a:latin typeface="Century Gothic"/>
                <a:cs typeface="Century Gothic"/>
              </a:rPr>
              <a:t> </a:t>
            </a:r>
            <a:r>
              <a:rPr lang="en-GB" dirty="0">
                <a:latin typeface="Century Gothic"/>
                <a:cs typeface="Century Gothic"/>
              </a:rPr>
              <a:t>or </a:t>
            </a:r>
            <a:r>
              <a:rPr lang="en-GB" spc="-8" dirty="0">
                <a:latin typeface="Century Gothic"/>
                <a:cs typeface="Century Gothic"/>
              </a:rPr>
              <a:t>negative.</a:t>
            </a:r>
          </a:p>
          <a:p>
            <a:pPr marL="342900" indent="-342900">
              <a:buFont typeface="+mj-lt"/>
              <a:buAutoNum type="arabicPeriod"/>
            </a:pPr>
            <a:r>
              <a:rPr lang="en-GB" sz="1800" spc="-15" dirty="0">
                <a:latin typeface="Century Gothic"/>
                <a:cs typeface="Century Gothic"/>
              </a:rPr>
              <a:t>Discard ambiguous statements, keeping only clear ones.</a:t>
            </a:r>
          </a:p>
          <a:p>
            <a:pPr marL="342900" indent="-342900">
              <a:buFont typeface="+mj-lt"/>
              <a:buAutoNum type="arabicPeriod"/>
            </a:pPr>
            <a:r>
              <a:rPr lang="en-GB" sz="1800" spc="-15" dirty="0">
                <a:latin typeface="Century Gothic"/>
                <a:cs typeface="Century Gothic"/>
              </a:rPr>
              <a:t>Select positive and negative statements and arrange them in random order.</a:t>
            </a:r>
          </a:p>
          <a:p>
            <a:pPr marL="342900" indent="-342900">
              <a:buFont typeface="+mj-lt"/>
              <a:buAutoNum type="arabicPeriod"/>
            </a:pPr>
            <a:r>
              <a:rPr lang="en-GB" sz="1800" spc="-15" dirty="0">
                <a:latin typeface="Century Gothic"/>
                <a:cs typeface="Century Gothic"/>
              </a:rPr>
              <a:t>Allocate a 5-point, 7-point or 9-point, scale to each statement.</a:t>
            </a:r>
          </a:p>
          <a:p>
            <a:pPr marL="342900" indent="-342900">
              <a:buFont typeface="+mj-lt"/>
              <a:buAutoNum type="arabicPeriod"/>
            </a:pPr>
            <a:r>
              <a:rPr lang="en-GB" sz="1800" spc="-15" dirty="0">
                <a:latin typeface="Century Gothic"/>
                <a:cs typeface="Century Gothic"/>
              </a:rPr>
              <a:t>Combine your statements into a full Likert-based questionnaire</a:t>
            </a:r>
          </a:p>
          <a:p>
            <a:pPr marL="342900" indent="-342900">
              <a:buFont typeface="+mj-lt"/>
              <a:buAutoNum type="arabicPeriod"/>
            </a:pPr>
            <a:endParaRPr lang="en-GB" sz="1800" spc="-15" dirty="0">
              <a:latin typeface="Century Gothic"/>
              <a:cs typeface="Century Gothic"/>
            </a:endParaRPr>
          </a:p>
        </p:txBody>
      </p:sp>
      <p:sp>
        <p:nvSpPr>
          <p:cNvPr id="22" name="object 5">
            <a:extLst>
              <a:ext uri="{FF2B5EF4-FFF2-40B4-BE49-F238E27FC236}">
                <a16:creationId xmlns:a16="http://schemas.microsoft.com/office/drawing/2014/main" id="{154512E5-59FB-C277-1226-7F03E7229C59}"/>
              </a:ext>
            </a:extLst>
          </p:cNvPr>
          <p:cNvSpPr txBox="1">
            <a:spLocks/>
          </p:cNvSpPr>
          <p:nvPr/>
        </p:nvSpPr>
        <p:spPr bwMode="auto">
          <a:xfrm>
            <a:off x="6315583" y="2423817"/>
            <a:ext cx="2664296" cy="3779240"/>
          </a:xfrm>
          <a:prstGeom prst="rect">
            <a:avLst/>
          </a:prstGeom>
          <a:solidFill>
            <a:schemeClr val="tx2">
              <a:lumMod val="20000"/>
              <a:lumOff val="80000"/>
            </a:schemeClr>
          </a:solidFill>
          <a:ln w="9525">
            <a:solidFill>
              <a:srgbClr val="000000"/>
            </a:solidFill>
            <a:miter lim="800000"/>
            <a:headEnd/>
            <a:tailEnd/>
          </a:ln>
        </p:spPr>
        <p:txBody>
          <a:bodyPr vert="horz" wrap="square" lIns="0" tIns="186690" rIns="0" bIns="0" numCol="1" rtlCol="0" anchor="t" anchorCtr="0" compatLnSpc="1">
            <a:prstTxWarp prst="textNoShape">
              <a:avLst/>
            </a:prstTxWarp>
            <a:spAutoFit/>
          </a:bodyPr>
          <a:lstStyle>
            <a:lvl1pPr marL="90488" indent="-90488" algn="l" rtl="0" eaLnBrk="0" fontAlgn="base" hangingPunct="0">
              <a:lnSpc>
                <a:spcPct val="90000"/>
              </a:lnSpc>
              <a:spcBef>
                <a:spcPts val="1200"/>
              </a:spcBef>
              <a:spcAft>
                <a:spcPts val="200"/>
              </a:spcAft>
              <a:buClr>
                <a:schemeClr val="accent1"/>
              </a:buClr>
              <a:buSzPct val="100000"/>
              <a:buFont typeface="Calibri" panose="020F0502020204030204" pitchFamily="34" charset="0"/>
              <a:buChar char=" "/>
              <a:defRPr sz="2000" kern="1200">
                <a:solidFill>
                  <a:srgbClr val="404040"/>
                </a:solidFill>
                <a:latin typeface="+mn-lt"/>
                <a:ea typeface="+mn-ea"/>
                <a:cs typeface="+mn-cs"/>
              </a:defRPr>
            </a:lvl1pPr>
            <a:lvl2pPr marL="382588" indent="-182563" algn="l" rtl="0" eaLnBrk="0" fontAlgn="base" hangingPunct="0">
              <a:lnSpc>
                <a:spcPct val="90000"/>
              </a:lnSpc>
              <a:spcBef>
                <a:spcPts val="200"/>
              </a:spcBef>
              <a:spcAft>
                <a:spcPts val="400"/>
              </a:spcAft>
              <a:buClr>
                <a:schemeClr val="accent1"/>
              </a:buClr>
              <a:buFont typeface="Calibri" panose="020F0502020204030204" pitchFamily="34" charset="0"/>
              <a:buChar char="◦"/>
              <a:defRPr kern="1200">
                <a:solidFill>
                  <a:srgbClr val="404040"/>
                </a:solidFill>
                <a:latin typeface="+mn-lt"/>
                <a:ea typeface="+mn-ea"/>
                <a:cs typeface="+mn-cs"/>
              </a:defRPr>
            </a:lvl2pPr>
            <a:lvl3pPr marL="566738" indent="-182563" algn="l" rtl="0" eaLnBrk="0" fontAlgn="base" hangingPunct="0">
              <a:lnSpc>
                <a:spcPct val="90000"/>
              </a:lnSpc>
              <a:spcBef>
                <a:spcPts val="200"/>
              </a:spcBef>
              <a:spcAft>
                <a:spcPts val="400"/>
              </a:spcAft>
              <a:buClr>
                <a:schemeClr val="accent1"/>
              </a:buClr>
              <a:buFont typeface="Calibri" panose="020F0502020204030204" pitchFamily="34" charset="0"/>
              <a:buChar char="◦"/>
              <a:defRPr sz="1400" kern="1200">
                <a:solidFill>
                  <a:srgbClr val="404040"/>
                </a:solidFill>
                <a:latin typeface="+mn-lt"/>
                <a:ea typeface="+mn-ea"/>
                <a:cs typeface="+mn-cs"/>
              </a:defRPr>
            </a:lvl3pPr>
            <a:lvl4pPr marL="749300" indent="-182563" algn="l" rtl="0" eaLnBrk="0" fontAlgn="base" hangingPunct="0">
              <a:lnSpc>
                <a:spcPct val="90000"/>
              </a:lnSpc>
              <a:spcBef>
                <a:spcPts val="200"/>
              </a:spcBef>
              <a:spcAft>
                <a:spcPts val="400"/>
              </a:spcAft>
              <a:buClr>
                <a:schemeClr val="accent1"/>
              </a:buClr>
              <a:buFont typeface="Calibri" panose="020F0502020204030204" pitchFamily="34" charset="0"/>
              <a:buChar char="◦"/>
              <a:defRPr sz="1400" kern="1200">
                <a:solidFill>
                  <a:srgbClr val="404040"/>
                </a:solidFill>
                <a:latin typeface="+mn-lt"/>
                <a:ea typeface="+mn-ea"/>
                <a:cs typeface="+mn-cs"/>
              </a:defRPr>
            </a:lvl4pPr>
            <a:lvl5pPr marL="931863" indent="-182563" algn="l" rtl="0" eaLnBrk="0" fontAlgn="base" hangingPunct="0">
              <a:lnSpc>
                <a:spcPct val="90000"/>
              </a:lnSpc>
              <a:spcBef>
                <a:spcPts val="200"/>
              </a:spcBef>
              <a:spcAft>
                <a:spcPts val="400"/>
              </a:spcAft>
              <a:buClr>
                <a:schemeClr val="accent1"/>
              </a:buClr>
              <a:buFont typeface="Calibri" panose="020F0502020204030204" pitchFamily="34" charset="0"/>
              <a:buChar char="◦"/>
              <a:defRPr sz="1400" kern="1200">
                <a:solidFill>
                  <a:srgbClr val="404040"/>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223838" indent="-214313">
              <a:lnSpc>
                <a:spcPts val="2678"/>
              </a:lnSpc>
              <a:spcBef>
                <a:spcPts val="1084"/>
              </a:spcBef>
              <a:buFont typeface="Calibri" panose="020F0502020204030204" pitchFamily="34" charset="0"/>
              <a:buChar char="•"/>
              <a:tabLst>
                <a:tab pos="223838" algn="l"/>
              </a:tabLst>
            </a:pPr>
            <a:r>
              <a:rPr lang="en-GB" dirty="0">
                <a:solidFill>
                  <a:schemeClr val="tx1"/>
                </a:solidFill>
                <a:latin typeface="Century" panose="02040604050505020304" pitchFamily="18" charset="0"/>
              </a:rPr>
              <a:t>By</a:t>
            </a:r>
            <a:r>
              <a:rPr lang="en-GB" spc="-68" dirty="0">
                <a:solidFill>
                  <a:schemeClr val="tx1"/>
                </a:solidFill>
                <a:latin typeface="Century" panose="02040604050505020304" pitchFamily="18" charset="0"/>
              </a:rPr>
              <a:t> </a:t>
            </a:r>
            <a:r>
              <a:rPr lang="en-GB" dirty="0">
                <a:solidFill>
                  <a:schemeClr val="tx1"/>
                </a:solidFill>
                <a:latin typeface="Century" panose="02040604050505020304" pitchFamily="18" charset="0"/>
              </a:rPr>
              <a:t>increasing</a:t>
            </a:r>
            <a:r>
              <a:rPr lang="en-GB" spc="-53" dirty="0">
                <a:solidFill>
                  <a:schemeClr val="tx1"/>
                </a:solidFill>
                <a:latin typeface="Century" panose="02040604050505020304" pitchFamily="18" charset="0"/>
              </a:rPr>
              <a:t> </a:t>
            </a:r>
            <a:r>
              <a:rPr lang="en-GB" dirty="0">
                <a:solidFill>
                  <a:schemeClr val="tx1"/>
                </a:solidFill>
                <a:latin typeface="Century" panose="02040604050505020304" pitchFamily="18" charset="0"/>
              </a:rPr>
              <a:t>the</a:t>
            </a:r>
            <a:r>
              <a:rPr lang="en-GB" spc="-56" dirty="0">
                <a:solidFill>
                  <a:schemeClr val="tx1"/>
                </a:solidFill>
                <a:latin typeface="Century" panose="02040604050505020304" pitchFamily="18" charset="0"/>
              </a:rPr>
              <a:t> </a:t>
            </a:r>
            <a:r>
              <a:rPr lang="en-GB" spc="-8" dirty="0">
                <a:solidFill>
                  <a:schemeClr val="tx1"/>
                </a:solidFill>
                <a:latin typeface="Century" panose="02040604050505020304" pitchFamily="18" charset="0"/>
              </a:rPr>
              <a:t>respondent’s </a:t>
            </a:r>
            <a:r>
              <a:rPr lang="en-GB" dirty="0">
                <a:solidFill>
                  <a:schemeClr val="tx1"/>
                </a:solidFill>
                <a:latin typeface="Century" panose="02040604050505020304" pitchFamily="18" charset="0"/>
              </a:rPr>
              <a:t>willingness</a:t>
            </a:r>
            <a:r>
              <a:rPr lang="en-GB" spc="-90" dirty="0">
                <a:solidFill>
                  <a:schemeClr val="tx1"/>
                </a:solidFill>
                <a:latin typeface="Century" panose="02040604050505020304" pitchFamily="18" charset="0"/>
              </a:rPr>
              <a:t> </a:t>
            </a:r>
            <a:r>
              <a:rPr lang="en-GB" dirty="0">
                <a:solidFill>
                  <a:schemeClr val="tx1"/>
                </a:solidFill>
                <a:latin typeface="Century" panose="02040604050505020304" pitchFamily="18" charset="0"/>
              </a:rPr>
              <a:t>to</a:t>
            </a:r>
            <a:r>
              <a:rPr lang="en-GB" spc="-71" dirty="0">
                <a:solidFill>
                  <a:schemeClr val="tx1"/>
                </a:solidFill>
                <a:latin typeface="Century" panose="02040604050505020304" pitchFamily="18" charset="0"/>
              </a:rPr>
              <a:t> </a:t>
            </a:r>
            <a:r>
              <a:rPr lang="en-GB" spc="-8" dirty="0">
                <a:solidFill>
                  <a:schemeClr val="tx1"/>
                </a:solidFill>
                <a:latin typeface="Century" panose="02040604050505020304" pitchFamily="18" charset="0"/>
              </a:rPr>
              <a:t>answer</a:t>
            </a:r>
          </a:p>
          <a:p>
            <a:pPr marL="9525" indent="0">
              <a:lnSpc>
                <a:spcPts val="2678"/>
              </a:lnSpc>
              <a:spcBef>
                <a:spcPts val="1084"/>
              </a:spcBef>
              <a:buNone/>
              <a:tabLst>
                <a:tab pos="223838" algn="l"/>
              </a:tabLst>
            </a:pPr>
            <a:endParaRPr lang="en-GB" sz="700" dirty="0">
              <a:solidFill>
                <a:schemeClr val="tx1"/>
              </a:solidFill>
              <a:latin typeface="Century" panose="02040604050505020304" pitchFamily="18" charset="0"/>
            </a:endParaRPr>
          </a:p>
          <a:p>
            <a:pPr marL="224314" indent="-214789">
              <a:lnSpc>
                <a:spcPct val="100000"/>
              </a:lnSpc>
              <a:spcBef>
                <a:spcPts val="206"/>
              </a:spcBef>
              <a:buFont typeface="Calibri" panose="020F0502020204030204" pitchFamily="34" charset="0"/>
              <a:buChar char="•"/>
              <a:tabLst>
                <a:tab pos="224314" algn="l"/>
              </a:tabLst>
            </a:pPr>
            <a:r>
              <a:rPr lang="en-GB" dirty="0">
                <a:solidFill>
                  <a:schemeClr val="tx1"/>
                </a:solidFill>
                <a:latin typeface="Century" panose="02040604050505020304" pitchFamily="18" charset="0"/>
              </a:rPr>
              <a:t>Increases</a:t>
            </a:r>
            <a:r>
              <a:rPr lang="en-GB" spc="-98" dirty="0">
                <a:solidFill>
                  <a:schemeClr val="tx1"/>
                </a:solidFill>
                <a:latin typeface="Century" panose="02040604050505020304" pitchFamily="18" charset="0"/>
              </a:rPr>
              <a:t> </a:t>
            </a:r>
            <a:r>
              <a:rPr lang="en-GB" dirty="0">
                <a:solidFill>
                  <a:schemeClr val="tx1"/>
                </a:solidFill>
                <a:latin typeface="Century" panose="02040604050505020304" pitchFamily="18" charset="0"/>
              </a:rPr>
              <a:t>reliability</a:t>
            </a:r>
            <a:r>
              <a:rPr lang="en-GB" spc="-113" dirty="0">
                <a:solidFill>
                  <a:schemeClr val="tx1"/>
                </a:solidFill>
                <a:latin typeface="Century" panose="02040604050505020304" pitchFamily="18" charset="0"/>
              </a:rPr>
              <a:t> </a:t>
            </a:r>
            <a:r>
              <a:rPr lang="en-GB" dirty="0">
                <a:solidFill>
                  <a:schemeClr val="tx1"/>
                </a:solidFill>
                <a:latin typeface="Century" panose="02040604050505020304" pitchFamily="18" charset="0"/>
              </a:rPr>
              <a:t>and</a:t>
            </a:r>
            <a:r>
              <a:rPr lang="en-GB" spc="-109" dirty="0">
                <a:solidFill>
                  <a:schemeClr val="tx1"/>
                </a:solidFill>
                <a:latin typeface="Century" panose="02040604050505020304" pitchFamily="18" charset="0"/>
              </a:rPr>
              <a:t> </a:t>
            </a:r>
            <a:r>
              <a:rPr lang="en-GB" spc="-8" dirty="0">
                <a:solidFill>
                  <a:schemeClr val="tx1"/>
                </a:solidFill>
                <a:latin typeface="Century" panose="02040604050505020304" pitchFamily="18" charset="0"/>
              </a:rPr>
              <a:t>validity.</a:t>
            </a:r>
          </a:p>
          <a:p>
            <a:pPr marL="224314" indent="-214789">
              <a:lnSpc>
                <a:spcPct val="100000"/>
              </a:lnSpc>
              <a:spcBef>
                <a:spcPts val="206"/>
              </a:spcBef>
              <a:buFont typeface="Calibri" panose="020F0502020204030204" pitchFamily="34" charset="0"/>
              <a:buChar char="•"/>
              <a:tabLst>
                <a:tab pos="224314" algn="l"/>
              </a:tabLst>
            </a:pPr>
            <a:endParaRPr lang="en-GB" spc="-8" dirty="0">
              <a:solidFill>
                <a:schemeClr val="tx1"/>
              </a:solidFill>
              <a:latin typeface="Century" panose="02040604050505020304" pitchFamily="18" charset="0"/>
            </a:endParaRPr>
          </a:p>
          <a:p>
            <a:pPr marL="224314" indent="-214789">
              <a:lnSpc>
                <a:spcPct val="100000"/>
              </a:lnSpc>
              <a:spcBef>
                <a:spcPts val="206"/>
              </a:spcBef>
              <a:buFont typeface="Calibri" panose="020F0502020204030204" pitchFamily="34" charset="0"/>
              <a:buChar char="•"/>
              <a:tabLst>
                <a:tab pos="224314" algn="l"/>
              </a:tabLst>
            </a:pPr>
            <a:r>
              <a:rPr lang="en-GB" sz="2000" dirty="0">
                <a:solidFill>
                  <a:schemeClr val="tx1"/>
                </a:solidFill>
                <a:latin typeface="Century" panose="02040604050505020304" pitchFamily="18" charset="0"/>
                <a:cs typeface="Century Gothic"/>
              </a:rPr>
              <a:t>Less</a:t>
            </a:r>
            <a:r>
              <a:rPr lang="en-GB" sz="2000" spc="-53" dirty="0">
                <a:solidFill>
                  <a:schemeClr val="tx1"/>
                </a:solidFill>
                <a:latin typeface="Century" panose="02040604050505020304" pitchFamily="18" charset="0"/>
                <a:cs typeface="Century Gothic"/>
              </a:rPr>
              <a:t> </a:t>
            </a:r>
            <a:r>
              <a:rPr lang="en-GB" sz="2000" dirty="0">
                <a:solidFill>
                  <a:schemeClr val="tx1"/>
                </a:solidFill>
                <a:latin typeface="Century" panose="02040604050505020304" pitchFamily="18" charset="0"/>
                <a:cs typeface="Century Gothic"/>
              </a:rPr>
              <a:t>error</a:t>
            </a:r>
            <a:r>
              <a:rPr lang="en-GB" sz="2000" spc="-45" dirty="0">
                <a:solidFill>
                  <a:schemeClr val="tx1"/>
                </a:solidFill>
                <a:latin typeface="Century" panose="02040604050505020304" pitchFamily="18" charset="0"/>
                <a:cs typeface="Century Gothic"/>
              </a:rPr>
              <a:t> </a:t>
            </a:r>
            <a:r>
              <a:rPr lang="en-GB" sz="2000" dirty="0">
                <a:solidFill>
                  <a:schemeClr val="tx1"/>
                </a:solidFill>
                <a:latin typeface="Century" panose="02040604050505020304" pitchFamily="18" charset="0"/>
                <a:cs typeface="Century Gothic"/>
              </a:rPr>
              <a:t>=</a:t>
            </a:r>
            <a:r>
              <a:rPr lang="en-GB" sz="2000" spc="-49" dirty="0">
                <a:solidFill>
                  <a:schemeClr val="tx1"/>
                </a:solidFill>
                <a:latin typeface="Century" panose="02040604050505020304" pitchFamily="18" charset="0"/>
                <a:cs typeface="Century Gothic"/>
              </a:rPr>
              <a:t> </a:t>
            </a:r>
            <a:r>
              <a:rPr lang="en-GB" sz="2000" dirty="0">
                <a:solidFill>
                  <a:schemeClr val="tx1"/>
                </a:solidFill>
                <a:latin typeface="Century" panose="02040604050505020304" pitchFamily="18" charset="0"/>
                <a:cs typeface="Century Gothic"/>
              </a:rPr>
              <a:t>better</a:t>
            </a:r>
            <a:r>
              <a:rPr lang="en-GB" sz="2000" spc="-41" dirty="0">
                <a:solidFill>
                  <a:schemeClr val="tx1"/>
                </a:solidFill>
                <a:latin typeface="Century" panose="02040604050505020304" pitchFamily="18" charset="0"/>
                <a:cs typeface="Century Gothic"/>
              </a:rPr>
              <a:t> </a:t>
            </a:r>
            <a:r>
              <a:rPr lang="en-GB" sz="2000" spc="-15" dirty="0">
                <a:solidFill>
                  <a:schemeClr val="tx1"/>
                </a:solidFill>
                <a:latin typeface="Century" panose="02040604050505020304" pitchFamily="18" charset="0"/>
                <a:cs typeface="Century Gothic"/>
              </a:rPr>
              <a:t>data</a:t>
            </a:r>
            <a:endParaRPr lang="en-GB" sz="2000" dirty="0">
              <a:solidFill>
                <a:schemeClr val="tx1"/>
              </a:solidFill>
              <a:latin typeface="Century" panose="02040604050505020304" pitchFamily="18" charset="0"/>
              <a:cs typeface="Century Gothic"/>
            </a:endParaRPr>
          </a:p>
        </p:txBody>
      </p:sp>
      <p:sp>
        <p:nvSpPr>
          <p:cNvPr id="24" name="TextBox 23">
            <a:extLst>
              <a:ext uri="{FF2B5EF4-FFF2-40B4-BE49-F238E27FC236}">
                <a16:creationId xmlns:a16="http://schemas.microsoft.com/office/drawing/2014/main" id="{671608E0-25B4-3584-338B-0221457875C0}"/>
              </a:ext>
            </a:extLst>
          </p:cNvPr>
          <p:cNvSpPr txBox="1"/>
          <p:nvPr/>
        </p:nvSpPr>
        <p:spPr>
          <a:xfrm>
            <a:off x="6243576" y="1124744"/>
            <a:ext cx="2736303" cy="954107"/>
          </a:xfrm>
          <a:prstGeom prst="rect">
            <a:avLst/>
          </a:prstGeom>
          <a:solidFill>
            <a:schemeClr val="accent3">
              <a:lumMod val="20000"/>
              <a:lumOff val="80000"/>
            </a:schemeClr>
          </a:solidFill>
          <a:ln>
            <a:solidFill>
              <a:schemeClr val="tx2"/>
            </a:solidFill>
          </a:ln>
        </p:spPr>
        <p:txBody>
          <a:bodyPr wrap="square">
            <a:spAutoFit/>
          </a:bodyPr>
          <a:lstStyle/>
          <a:p>
            <a:pPr marL="0" indent="0">
              <a:lnSpc>
                <a:spcPct val="100000"/>
              </a:lnSpc>
              <a:spcBef>
                <a:spcPts val="1470"/>
              </a:spcBef>
              <a:buNone/>
            </a:pPr>
            <a:r>
              <a:rPr lang="en-GB" sz="2800" dirty="0">
                <a:latin typeface="Century" panose="02040604050505020304" pitchFamily="18" charset="0"/>
              </a:rPr>
              <a:t>Good</a:t>
            </a:r>
            <a:r>
              <a:rPr lang="en-GB" sz="2800" spc="-124" dirty="0">
                <a:latin typeface="Century" panose="02040604050505020304" pitchFamily="18" charset="0"/>
              </a:rPr>
              <a:t> </a:t>
            </a:r>
            <a:r>
              <a:rPr lang="en-GB" sz="2800" dirty="0">
                <a:latin typeface="Century" panose="02040604050505020304" pitchFamily="18" charset="0"/>
              </a:rPr>
              <a:t>questions</a:t>
            </a:r>
            <a:r>
              <a:rPr lang="en-GB" sz="2800" spc="-101" dirty="0">
                <a:latin typeface="Century" panose="02040604050505020304" pitchFamily="18" charset="0"/>
              </a:rPr>
              <a:t> </a:t>
            </a:r>
            <a:r>
              <a:rPr lang="en-GB" sz="2800" dirty="0">
                <a:latin typeface="Century" panose="02040604050505020304" pitchFamily="18" charset="0"/>
                <a:cs typeface="Century Gothic"/>
              </a:rPr>
              <a:t>reduce</a:t>
            </a:r>
            <a:r>
              <a:rPr lang="en-GB" sz="2800" spc="-124" dirty="0">
                <a:latin typeface="Century" panose="02040604050505020304" pitchFamily="18" charset="0"/>
                <a:cs typeface="Century Gothic"/>
              </a:rPr>
              <a:t> </a:t>
            </a:r>
            <a:r>
              <a:rPr lang="en-GB" sz="2800" spc="-8" dirty="0">
                <a:latin typeface="Century" panose="02040604050505020304" pitchFamily="18" charset="0"/>
                <a:cs typeface="Century Gothic"/>
              </a:rPr>
              <a:t>error</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51520" y="188640"/>
            <a:ext cx="3759994" cy="494366"/>
          </a:xfrm>
          <a:prstGeom prst="rect">
            <a:avLst/>
          </a:prstGeom>
        </p:spPr>
        <p:txBody>
          <a:bodyPr vert="horz" wrap="square" lIns="0" tIns="9525" rIns="0" bIns="0" rtlCol="0" anchor="b">
            <a:spAutoFit/>
          </a:bodyPr>
          <a:lstStyle/>
          <a:p>
            <a:pPr marL="9525">
              <a:lnSpc>
                <a:spcPct val="100000"/>
              </a:lnSpc>
              <a:spcBef>
                <a:spcPts val="75"/>
              </a:spcBef>
            </a:pPr>
            <a:r>
              <a:rPr sz="3150" dirty="0"/>
              <a:t>Reliability</a:t>
            </a:r>
            <a:r>
              <a:rPr sz="3150" spc="-23" dirty="0"/>
              <a:t> </a:t>
            </a:r>
            <a:r>
              <a:rPr sz="3150" dirty="0"/>
              <a:t>&amp;</a:t>
            </a:r>
            <a:r>
              <a:rPr sz="3150" spc="-34" dirty="0"/>
              <a:t> </a:t>
            </a:r>
            <a:r>
              <a:rPr sz="3150" spc="-8" dirty="0"/>
              <a:t>Validity</a:t>
            </a:r>
            <a:endParaRPr sz="3150" dirty="0"/>
          </a:p>
        </p:txBody>
      </p:sp>
      <p:sp>
        <p:nvSpPr>
          <p:cNvPr id="3" name="object 3"/>
          <p:cNvSpPr txBox="1"/>
          <p:nvPr/>
        </p:nvSpPr>
        <p:spPr>
          <a:xfrm>
            <a:off x="251520" y="1052736"/>
            <a:ext cx="8640960" cy="5082160"/>
          </a:xfrm>
          <a:prstGeom prst="rect">
            <a:avLst/>
          </a:prstGeom>
          <a:solidFill>
            <a:schemeClr val="accent1">
              <a:lumMod val="40000"/>
              <a:lumOff val="60000"/>
            </a:schemeClr>
          </a:solidFill>
        </p:spPr>
        <p:txBody>
          <a:bodyPr vert="horz" wrap="square" lIns="0" tIns="95250" rIns="0" bIns="0" rtlCol="0">
            <a:spAutoFit/>
          </a:bodyPr>
          <a:lstStyle/>
          <a:p>
            <a:pPr>
              <a:spcBef>
                <a:spcPts val="750"/>
              </a:spcBef>
              <a:buClr>
                <a:srgbClr val="89D0D5"/>
              </a:buClr>
              <a:buSzPct val="78846"/>
              <a:tabLst>
                <a:tab pos="0" algn="l"/>
              </a:tabLst>
            </a:pPr>
            <a:r>
              <a:rPr sz="2800" spc="-8" dirty="0">
                <a:latin typeface="Century Gothic"/>
                <a:cs typeface="Century Gothic"/>
              </a:rPr>
              <a:t>Reliability</a:t>
            </a:r>
            <a:endParaRPr sz="2400" dirty="0">
              <a:latin typeface="Century Gothic"/>
              <a:cs typeface="Century Gothic"/>
            </a:endParaRPr>
          </a:p>
          <a:p>
            <a:pPr marL="715963">
              <a:lnSpc>
                <a:spcPts val="1883"/>
              </a:lnSpc>
              <a:spcBef>
                <a:spcPts val="563"/>
              </a:spcBef>
              <a:tabLst>
                <a:tab pos="715963" algn="l"/>
              </a:tabLst>
            </a:pPr>
            <a:r>
              <a:rPr lang="en-GB" sz="2400" i="1" dirty="0">
                <a:latin typeface="Century Gothic"/>
                <a:cs typeface="Century Gothic"/>
              </a:rPr>
              <a:t>“…the</a:t>
            </a:r>
            <a:r>
              <a:rPr lang="en-GB" sz="2400" i="1" spc="-49" dirty="0">
                <a:latin typeface="Century Gothic"/>
                <a:cs typeface="Century Gothic"/>
              </a:rPr>
              <a:t> </a:t>
            </a:r>
            <a:r>
              <a:rPr lang="en-GB" sz="2400" i="1" dirty="0">
                <a:latin typeface="Century Gothic"/>
                <a:cs typeface="Century Gothic"/>
              </a:rPr>
              <a:t>degree</a:t>
            </a:r>
            <a:r>
              <a:rPr lang="en-GB" sz="2400" i="1" spc="-34" dirty="0">
                <a:latin typeface="Century Gothic"/>
                <a:cs typeface="Century Gothic"/>
              </a:rPr>
              <a:t> </a:t>
            </a:r>
            <a:r>
              <a:rPr lang="en-GB" sz="2400" i="1" dirty="0">
                <a:latin typeface="Century Gothic"/>
                <a:cs typeface="Century Gothic"/>
              </a:rPr>
              <a:t>to</a:t>
            </a:r>
            <a:r>
              <a:rPr lang="en-GB" sz="2400" i="1" spc="-41" dirty="0">
                <a:latin typeface="Century Gothic"/>
                <a:cs typeface="Century Gothic"/>
              </a:rPr>
              <a:t> </a:t>
            </a:r>
            <a:r>
              <a:rPr lang="en-GB" sz="2400" i="1" dirty="0">
                <a:latin typeface="Century Gothic"/>
                <a:cs typeface="Century Gothic"/>
              </a:rPr>
              <a:t>which</a:t>
            </a:r>
            <a:r>
              <a:rPr lang="en-GB" sz="2400" i="1" spc="-38" dirty="0">
                <a:latin typeface="Century Gothic"/>
                <a:cs typeface="Century Gothic"/>
              </a:rPr>
              <a:t> </a:t>
            </a:r>
            <a:r>
              <a:rPr lang="en-GB" sz="2400" i="1" dirty="0">
                <a:latin typeface="Century Gothic"/>
                <a:cs typeface="Century Gothic"/>
              </a:rPr>
              <a:t>a</a:t>
            </a:r>
            <a:r>
              <a:rPr lang="en-GB" sz="2400" i="1" spc="-38" dirty="0">
                <a:latin typeface="Century Gothic"/>
                <a:cs typeface="Century Gothic"/>
              </a:rPr>
              <a:t> </a:t>
            </a:r>
            <a:r>
              <a:rPr lang="en-GB" sz="2400" i="1" dirty="0">
                <a:latin typeface="Century Gothic"/>
                <a:cs typeface="Century Gothic"/>
              </a:rPr>
              <a:t>test</a:t>
            </a:r>
            <a:r>
              <a:rPr lang="en-GB" sz="2400" i="1" spc="-49" dirty="0">
                <a:latin typeface="Century Gothic"/>
                <a:cs typeface="Century Gothic"/>
              </a:rPr>
              <a:t> </a:t>
            </a:r>
            <a:r>
              <a:rPr lang="en-GB" sz="2400" i="1" dirty="0">
                <a:latin typeface="Century Gothic"/>
                <a:cs typeface="Century Gothic"/>
              </a:rPr>
              <a:t>or</a:t>
            </a:r>
            <a:r>
              <a:rPr lang="en-GB" sz="2400" i="1" spc="-26" dirty="0">
                <a:latin typeface="Century Gothic"/>
                <a:cs typeface="Century Gothic"/>
              </a:rPr>
              <a:t> </a:t>
            </a:r>
            <a:r>
              <a:rPr lang="en-GB" sz="2400" i="1" dirty="0">
                <a:latin typeface="Century Gothic"/>
                <a:cs typeface="Century Gothic"/>
              </a:rPr>
              <a:t>measure</a:t>
            </a:r>
            <a:r>
              <a:rPr lang="en-GB" sz="2400" i="1" spc="-41" dirty="0">
                <a:latin typeface="Century Gothic"/>
                <a:cs typeface="Century Gothic"/>
              </a:rPr>
              <a:t> </a:t>
            </a:r>
            <a:r>
              <a:rPr lang="en-GB" sz="2400" i="1" spc="-8" dirty="0">
                <a:latin typeface="Century Gothic"/>
                <a:cs typeface="Century Gothic"/>
              </a:rPr>
              <a:t>produces</a:t>
            </a:r>
            <a:endParaRPr lang="en-GB" sz="2400" dirty="0">
              <a:latin typeface="Century Gothic"/>
              <a:cs typeface="Century Gothic"/>
            </a:endParaRPr>
          </a:p>
          <a:p>
            <a:pPr marL="715963">
              <a:lnSpc>
                <a:spcPts val="1781"/>
              </a:lnSpc>
              <a:tabLst>
                <a:tab pos="715963" algn="l"/>
              </a:tabLst>
            </a:pPr>
            <a:r>
              <a:rPr lang="en-GB" sz="2400" i="1" dirty="0">
                <a:latin typeface="Century Gothic"/>
                <a:cs typeface="Century Gothic"/>
              </a:rPr>
              <a:t>the</a:t>
            </a:r>
            <a:r>
              <a:rPr lang="en-GB" sz="2400" i="1" spc="-56" dirty="0">
                <a:latin typeface="Century Gothic"/>
                <a:cs typeface="Century Gothic"/>
              </a:rPr>
              <a:t> </a:t>
            </a:r>
            <a:r>
              <a:rPr lang="en-GB" sz="2400" i="1" dirty="0">
                <a:latin typeface="Century Gothic"/>
                <a:cs typeface="Century Gothic"/>
              </a:rPr>
              <a:t>same</a:t>
            </a:r>
            <a:r>
              <a:rPr lang="en-GB" sz="2400" i="1" spc="-45" dirty="0">
                <a:latin typeface="Century Gothic"/>
                <a:cs typeface="Century Gothic"/>
              </a:rPr>
              <a:t> </a:t>
            </a:r>
            <a:r>
              <a:rPr lang="en-GB" sz="2400" i="1" dirty="0">
                <a:latin typeface="Century Gothic"/>
                <a:cs typeface="Century Gothic"/>
              </a:rPr>
              <a:t>scores</a:t>
            </a:r>
            <a:r>
              <a:rPr lang="en-GB" sz="2400" i="1" spc="-41" dirty="0">
                <a:latin typeface="Century Gothic"/>
                <a:cs typeface="Century Gothic"/>
              </a:rPr>
              <a:t> </a:t>
            </a:r>
            <a:r>
              <a:rPr lang="en-GB" sz="2400" i="1" dirty="0">
                <a:latin typeface="Century Gothic"/>
                <a:cs typeface="Century Gothic"/>
              </a:rPr>
              <a:t>when</a:t>
            </a:r>
            <a:r>
              <a:rPr lang="en-GB" sz="2400" i="1" spc="-45" dirty="0">
                <a:latin typeface="Century Gothic"/>
                <a:cs typeface="Century Gothic"/>
              </a:rPr>
              <a:t> </a:t>
            </a:r>
            <a:r>
              <a:rPr lang="en-GB" sz="2400" i="1" dirty="0">
                <a:latin typeface="Century Gothic"/>
                <a:cs typeface="Century Gothic"/>
              </a:rPr>
              <a:t>applied</a:t>
            </a:r>
            <a:r>
              <a:rPr lang="en-GB" sz="2400" i="1" spc="-41" dirty="0">
                <a:latin typeface="Century Gothic"/>
                <a:cs typeface="Century Gothic"/>
              </a:rPr>
              <a:t> </a:t>
            </a:r>
            <a:r>
              <a:rPr lang="en-GB" sz="2400" i="1" dirty="0">
                <a:latin typeface="Century Gothic"/>
                <a:cs typeface="Century Gothic"/>
              </a:rPr>
              <a:t>in</a:t>
            </a:r>
            <a:r>
              <a:rPr lang="en-GB" sz="2400" i="1" spc="-45" dirty="0">
                <a:latin typeface="Century Gothic"/>
                <a:cs typeface="Century Gothic"/>
              </a:rPr>
              <a:t> </a:t>
            </a:r>
            <a:r>
              <a:rPr lang="en-GB" sz="2400" i="1" dirty="0">
                <a:latin typeface="Century Gothic"/>
                <a:cs typeface="Century Gothic"/>
              </a:rPr>
              <a:t>the</a:t>
            </a:r>
            <a:r>
              <a:rPr lang="en-GB" sz="2400" i="1" spc="-53" dirty="0">
                <a:latin typeface="Century Gothic"/>
                <a:cs typeface="Century Gothic"/>
              </a:rPr>
              <a:t> </a:t>
            </a:r>
            <a:r>
              <a:rPr lang="en-GB" sz="2400" i="1" spc="-15" dirty="0">
                <a:latin typeface="Century Gothic"/>
                <a:cs typeface="Century Gothic"/>
              </a:rPr>
              <a:t>same</a:t>
            </a:r>
            <a:endParaRPr lang="en-GB" sz="2400" dirty="0">
              <a:latin typeface="Century Gothic"/>
              <a:cs typeface="Century Gothic"/>
            </a:endParaRPr>
          </a:p>
          <a:p>
            <a:pPr marL="715963">
              <a:lnSpc>
                <a:spcPts val="1883"/>
              </a:lnSpc>
              <a:tabLst>
                <a:tab pos="715963" algn="l"/>
              </a:tabLst>
            </a:pPr>
            <a:r>
              <a:rPr lang="en-GB" sz="2400" i="1" spc="-8" dirty="0">
                <a:latin typeface="Century Gothic"/>
                <a:cs typeface="Century Gothic"/>
              </a:rPr>
              <a:t>circumstances…”</a:t>
            </a:r>
            <a:r>
              <a:rPr lang="en-GB" sz="2400" i="1" spc="-53" dirty="0">
                <a:latin typeface="Century Gothic"/>
                <a:cs typeface="Century Gothic"/>
              </a:rPr>
              <a:t> </a:t>
            </a:r>
            <a:r>
              <a:rPr lang="en-GB" sz="2400" dirty="0">
                <a:latin typeface="Century Gothic"/>
                <a:cs typeface="Century Gothic"/>
              </a:rPr>
              <a:t>(Nelson</a:t>
            </a:r>
            <a:r>
              <a:rPr lang="en-GB" sz="2400" spc="-34" dirty="0">
                <a:latin typeface="Century Gothic"/>
                <a:cs typeface="Century Gothic"/>
              </a:rPr>
              <a:t> </a:t>
            </a:r>
            <a:r>
              <a:rPr lang="en-GB" sz="2400" spc="-8" dirty="0">
                <a:latin typeface="Century Gothic"/>
                <a:cs typeface="Century Gothic"/>
              </a:rPr>
              <a:t>1997)</a:t>
            </a:r>
            <a:endParaRPr lang="en-GB" sz="2400" dirty="0">
              <a:latin typeface="Century Gothic"/>
              <a:cs typeface="Century Gothic"/>
            </a:endParaRPr>
          </a:p>
          <a:p>
            <a:pPr>
              <a:spcBef>
                <a:spcPts val="4"/>
              </a:spcBef>
            </a:pPr>
            <a:endParaRPr sz="2800" dirty="0">
              <a:latin typeface="Century Gothic"/>
              <a:cs typeface="Century Gothic"/>
            </a:endParaRPr>
          </a:p>
          <a:p>
            <a:pPr marL="9525"/>
            <a:r>
              <a:rPr sz="2800" spc="-8" dirty="0">
                <a:latin typeface="Century Gothic"/>
                <a:cs typeface="Century Gothic"/>
              </a:rPr>
              <a:t>Validity</a:t>
            </a:r>
            <a:endParaRPr sz="2800" dirty="0">
              <a:latin typeface="Century Gothic"/>
              <a:cs typeface="Century Gothic"/>
            </a:endParaRPr>
          </a:p>
          <a:p>
            <a:pPr marL="625475" marR="27146" indent="6350">
              <a:spcBef>
                <a:spcPts val="461"/>
              </a:spcBef>
              <a:tabLst>
                <a:tab pos="2933700" algn="l"/>
              </a:tabLst>
            </a:pPr>
            <a:r>
              <a:rPr sz="2400" i="1" dirty="0">
                <a:latin typeface="Century Gothic"/>
                <a:cs typeface="Century Gothic"/>
              </a:rPr>
              <a:t>“</a:t>
            </a:r>
            <a:r>
              <a:rPr lang="en-GB" sz="2400" i="1" dirty="0">
                <a:latin typeface="Century Gothic"/>
                <a:cs typeface="Century Gothic"/>
              </a:rPr>
              <a:t> …the </a:t>
            </a:r>
            <a:r>
              <a:rPr lang="en-GB" sz="2400" i="1" dirty="0" err="1">
                <a:latin typeface="Century Gothic"/>
                <a:cs typeface="Century Gothic"/>
              </a:rPr>
              <a:t>deg</a:t>
            </a:r>
            <a:r>
              <a:rPr sz="2400" i="1" dirty="0" err="1">
                <a:latin typeface="Century Gothic"/>
                <a:cs typeface="Century Gothic"/>
              </a:rPr>
              <a:t>ree</a:t>
            </a:r>
            <a:r>
              <a:rPr sz="2400" i="1" spc="-4" dirty="0">
                <a:latin typeface="Century Gothic"/>
                <a:cs typeface="Century Gothic"/>
              </a:rPr>
              <a:t> </a:t>
            </a:r>
            <a:r>
              <a:rPr sz="2400" i="1" dirty="0">
                <a:latin typeface="Century Gothic"/>
                <a:cs typeface="Century Gothic"/>
              </a:rPr>
              <a:t>to</a:t>
            </a:r>
            <a:r>
              <a:rPr sz="2400" i="1" spc="-15" dirty="0">
                <a:latin typeface="Century Gothic"/>
                <a:cs typeface="Century Gothic"/>
              </a:rPr>
              <a:t> </a:t>
            </a:r>
            <a:r>
              <a:rPr sz="2400" i="1" dirty="0">
                <a:latin typeface="Century Gothic"/>
                <a:cs typeface="Century Gothic"/>
              </a:rPr>
              <a:t>which a test</a:t>
            </a:r>
            <a:r>
              <a:rPr sz="2400" i="1" spc="-11" dirty="0">
                <a:latin typeface="Century Gothic"/>
                <a:cs typeface="Century Gothic"/>
              </a:rPr>
              <a:t> </a:t>
            </a:r>
            <a:r>
              <a:rPr sz="2400" i="1" dirty="0">
                <a:latin typeface="Century Gothic"/>
                <a:cs typeface="Century Gothic"/>
              </a:rPr>
              <a:t>or instrument</a:t>
            </a:r>
            <a:r>
              <a:rPr sz="2400" i="1" spc="-23" dirty="0">
                <a:latin typeface="Century Gothic"/>
                <a:cs typeface="Century Gothic"/>
              </a:rPr>
              <a:t> </a:t>
            </a:r>
            <a:r>
              <a:rPr sz="2400" i="1" dirty="0">
                <a:latin typeface="Century Gothic"/>
                <a:cs typeface="Century Gothic"/>
              </a:rPr>
              <a:t>measures</a:t>
            </a:r>
            <a:r>
              <a:rPr sz="2400" i="1" spc="-4" dirty="0">
                <a:latin typeface="Century Gothic"/>
                <a:cs typeface="Century Gothic"/>
              </a:rPr>
              <a:t> </a:t>
            </a:r>
            <a:r>
              <a:rPr sz="2400" i="1" spc="-15" dirty="0">
                <a:latin typeface="Century Gothic"/>
                <a:cs typeface="Century Gothic"/>
              </a:rPr>
              <a:t>what </a:t>
            </a:r>
            <a:r>
              <a:rPr sz="2400" i="1" dirty="0">
                <a:latin typeface="Century Gothic"/>
                <a:cs typeface="Century Gothic"/>
              </a:rPr>
              <a:t>it</a:t>
            </a:r>
            <a:r>
              <a:rPr sz="2400" i="1" spc="-19" dirty="0">
                <a:latin typeface="Century Gothic"/>
                <a:cs typeface="Century Gothic"/>
              </a:rPr>
              <a:t> </a:t>
            </a:r>
            <a:r>
              <a:rPr sz="2400" i="1" dirty="0">
                <a:latin typeface="Century Gothic"/>
                <a:cs typeface="Century Gothic"/>
              </a:rPr>
              <a:t>purports to </a:t>
            </a:r>
            <a:r>
              <a:rPr sz="2400" i="1" spc="-8" dirty="0">
                <a:latin typeface="Century Gothic"/>
                <a:cs typeface="Century Gothic"/>
              </a:rPr>
              <a:t>measure”</a:t>
            </a:r>
            <a:r>
              <a:rPr lang="en-GB" sz="2400" i="1" spc="-8" dirty="0">
                <a:latin typeface="Century Gothic"/>
                <a:cs typeface="Century Gothic"/>
              </a:rPr>
              <a:t> </a:t>
            </a:r>
            <a:r>
              <a:rPr sz="2400" dirty="0">
                <a:latin typeface="Century Gothic"/>
                <a:cs typeface="Century Gothic"/>
              </a:rPr>
              <a:t>(Thomas</a:t>
            </a:r>
            <a:r>
              <a:rPr sz="2400" spc="-11" dirty="0">
                <a:latin typeface="Century Gothic"/>
                <a:cs typeface="Century Gothic"/>
              </a:rPr>
              <a:t> </a:t>
            </a:r>
            <a:r>
              <a:rPr sz="2400" dirty="0">
                <a:latin typeface="Century Gothic"/>
                <a:cs typeface="Century Gothic"/>
              </a:rPr>
              <a:t>&amp;</a:t>
            </a:r>
            <a:r>
              <a:rPr sz="2400" spc="-15" dirty="0">
                <a:latin typeface="Century Gothic"/>
                <a:cs typeface="Century Gothic"/>
              </a:rPr>
              <a:t> </a:t>
            </a:r>
            <a:r>
              <a:rPr sz="2400" dirty="0">
                <a:latin typeface="Century Gothic"/>
                <a:cs typeface="Century Gothic"/>
              </a:rPr>
              <a:t>Nelson</a:t>
            </a:r>
            <a:r>
              <a:rPr sz="2400" spc="-4" dirty="0">
                <a:latin typeface="Century Gothic"/>
                <a:cs typeface="Century Gothic"/>
              </a:rPr>
              <a:t> </a:t>
            </a:r>
            <a:r>
              <a:rPr sz="2400" spc="-8" dirty="0">
                <a:latin typeface="Century Gothic"/>
                <a:cs typeface="Century Gothic"/>
              </a:rPr>
              <a:t>1996)</a:t>
            </a:r>
            <a:endParaRPr sz="2400" dirty="0">
              <a:latin typeface="Century Gothic"/>
              <a:cs typeface="Century Gothic"/>
            </a:endParaRPr>
          </a:p>
          <a:p>
            <a:pPr>
              <a:lnSpc>
                <a:spcPct val="100000"/>
              </a:lnSpc>
            </a:pPr>
            <a:endParaRPr sz="2800" dirty="0">
              <a:latin typeface="Century Gothic"/>
              <a:cs typeface="Century Gothic"/>
            </a:endParaRPr>
          </a:p>
          <a:p>
            <a:pPr>
              <a:spcBef>
                <a:spcPts val="41"/>
              </a:spcBef>
            </a:pPr>
            <a:endParaRPr sz="2800" dirty="0">
              <a:latin typeface="Century Gothic"/>
              <a:cs typeface="Century Gothic"/>
            </a:endParaRPr>
          </a:p>
          <a:p>
            <a:pPr marL="625475" indent="-625475"/>
            <a:r>
              <a:rPr sz="2800" spc="-8" dirty="0">
                <a:latin typeface="Century Gothic"/>
                <a:cs typeface="Century Gothic"/>
              </a:rPr>
              <a:t>Objectivity</a:t>
            </a:r>
            <a:endParaRPr sz="2800" dirty="0">
              <a:latin typeface="Century Gothic"/>
              <a:cs typeface="Century Gothic"/>
            </a:endParaRPr>
          </a:p>
          <a:p>
            <a:pPr marL="625475" marR="27623">
              <a:spcBef>
                <a:spcPts val="465"/>
              </a:spcBef>
            </a:pPr>
            <a:r>
              <a:rPr sz="2400" i="1" dirty="0">
                <a:latin typeface="Century Gothic"/>
                <a:cs typeface="Century Gothic"/>
              </a:rPr>
              <a:t>“…the</a:t>
            </a:r>
            <a:r>
              <a:rPr sz="2400" i="1" spc="-15" dirty="0">
                <a:latin typeface="Century Gothic"/>
                <a:cs typeface="Century Gothic"/>
              </a:rPr>
              <a:t> </a:t>
            </a:r>
            <a:r>
              <a:rPr sz="2400" i="1" dirty="0">
                <a:latin typeface="Century Gothic"/>
                <a:cs typeface="Century Gothic"/>
              </a:rPr>
              <a:t>degree</a:t>
            </a:r>
            <a:r>
              <a:rPr sz="2400" i="1" spc="4" dirty="0">
                <a:latin typeface="Century Gothic"/>
                <a:cs typeface="Century Gothic"/>
              </a:rPr>
              <a:t> </a:t>
            </a:r>
            <a:r>
              <a:rPr sz="2400" i="1" dirty="0">
                <a:latin typeface="Century Gothic"/>
                <a:cs typeface="Century Gothic"/>
              </a:rPr>
              <a:t>to</a:t>
            </a:r>
            <a:r>
              <a:rPr sz="2400" i="1" spc="-15" dirty="0">
                <a:latin typeface="Century Gothic"/>
                <a:cs typeface="Century Gothic"/>
              </a:rPr>
              <a:t> </a:t>
            </a:r>
            <a:r>
              <a:rPr sz="2400" i="1" dirty="0">
                <a:latin typeface="Century Gothic"/>
                <a:cs typeface="Century Gothic"/>
              </a:rPr>
              <a:t>which different</a:t>
            </a:r>
            <a:r>
              <a:rPr sz="2400" i="1" spc="-8" dirty="0">
                <a:latin typeface="Century Gothic"/>
                <a:cs typeface="Century Gothic"/>
              </a:rPr>
              <a:t> observers </a:t>
            </a:r>
            <a:r>
              <a:rPr sz="2400" i="1" dirty="0">
                <a:latin typeface="Century Gothic"/>
                <a:cs typeface="Century Gothic"/>
              </a:rPr>
              <a:t>agree on</a:t>
            </a:r>
            <a:r>
              <a:rPr sz="2400" i="1" spc="-8" dirty="0">
                <a:latin typeface="Century Gothic"/>
                <a:cs typeface="Century Gothic"/>
              </a:rPr>
              <a:t> </a:t>
            </a:r>
            <a:r>
              <a:rPr sz="2400" i="1" dirty="0">
                <a:latin typeface="Century Gothic"/>
                <a:cs typeface="Century Gothic"/>
              </a:rPr>
              <a:t>measurements…” </a:t>
            </a:r>
            <a:r>
              <a:rPr sz="2400" dirty="0">
                <a:latin typeface="Century Gothic"/>
                <a:cs typeface="Century Gothic"/>
              </a:rPr>
              <a:t>(Atkinson</a:t>
            </a:r>
            <a:r>
              <a:rPr sz="2400" spc="-26" dirty="0">
                <a:latin typeface="Century Gothic"/>
                <a:cs typeface="Century Gothic"/>
              </a:rPr>
              <a:t> </a:t>
            </a:r>
            <a:r>
              <a:rPr sz="2400" dirty="0">
                <a:latin typeface="Century Gothic"/>
                <a:cs typeface="Century Gothic"/>
              </a:rPr>
              <a:t>&amp; </a:t>
            </a:r>
            <a:r>
              <a:rPr sz="2400" spc="-8" dirty="0">
                <a:latin typeface="Century Gothic"/>
                <a:cs typeface="Century Gothic"/>
              </a:rPr>
              <a:t>Nevill 1998)</a:t>
            </a:r>
            <a:endParaRPr sz="2400" dirty="0">
              <a:latin typeface="Century Gothic"/>
              <a:cs typeface="Century Gothic"/>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95536" y="254546"/>
            <a:ext cx="1818323" cy="494366"/>
          </a:xfrm>
          <a:prstGeom prst="rect">
            <a:avLst/>
          </a:prstGeom>
        </p:spPr>
        <p:txBody>
          <a:bodyPr vert="horz" wrap="square" lIns="0" tIns="9525" rIns="0" bIns="0" rtlCol="0" anchor="b">
            <a:spAutoFit/>
          </a:bodyPr>
          <a:lstStyle/>
          <a:p>
            <a:pPr marL="9525">
              <a:lnSpc>
                <a:spcPct val="100000"/>
              </a:lnSpc>
              <a:spcBef>
                <a:spcPts val="75"/>
              </a:spcBef>
            </a:pPr>
            <a:r>
              <a:rPr sz="3150" spc="-8" dirty="0"/>
              <a:t>Reliability</a:t>
            </a:r>
            <a:endParaRPr sz="3150" dirty="0"/>
          </a:p>
        </p:txBody>
      </p:sp>
      <p:pic>
        <p:nvPicPr>
          <p:cNvPr id="3" name="object 3"/>
          <p:cNvPicPr/>
          <p:nvPr/>
        </p:nvPicPr>
        <p:blipFill>
          <a:blip r:embed="rId2" cstate="print"/>
          <a:stretch>
            <a:fillRect/>
          </a:stretch>
        </p:blipFill>
        <p:spPr>
          <a:xfrm>
            <a:off x="359013" y="5195814"/>
            <a:ext cx="1428750" cy="1353312"/>
          </a:xfrm>
          <a:prstGeom prst="rect">
            <a:avLst/>
          </a:prstGeom>
        </p:spPr>
      </p:pic>
      <p:sp>
        <p:nvSpPr>
          <p:cNvPr id="7" name="object 7"/>
          <p:cNvSpPr txBox="1"/>
          <p:nvPr/>
        </p:nvSpPr>
        <p:spPr>
          <a:xfrm>
            <a:off x="0" y="1129998"/>
            <a:ext cx="9144000" cy="1780841"/>
          </a:xfrm>
          <a:prstGeom prst="rect">
            <a:avLst/>
          </a:prstGeom>
          <a:solidFill>
            <a:schemeClr val="accent1">
              <a:lumMod val="60000"/>
              <a:lumOff val="40000"/>
            </a:schemeClr>
          </a:solidFill>
        </p:spPr>
        <p:txBody>
          <a:bodyPr vert="horz" wrap="square" lIns="0" tIns="9049" rIns="0" bIns="0" rtlCol="0">
            <a:spAutoFit/>
          </a:bodyPr>
          <a:lstStyle/>
          <a:p>
            <a:pPr marL="541338" marR="443865" indent="-358775">
              <a:spcBef>
                <a:spcPts val="71"/>
              </a:spcBef>
              <a:buClr>
                <a:srgbClr val="89D0D5"/>
              </a:buClr>
              <a:buSzPct val="80357"/>
              <a:buFont typeface="Wingdings 3"/>
              <a:buChar char=""/>
              <a:tabLst>
                <a:tab pos="266700" algn="l"/>
              </a:tabLst>
            </a:pPr>
            <a:r>
              <a:rPr sz="2100" dirty="0">
                <a:latin typeface="Century Gothic"/>
                <a:cs typeface="Century Gothic"/>
              </a:rPr>
              <a:t>Reliability</a:t>
            </a:r>
            <a:r>
              <a:rPr sz="2100" spc="-64" dirty="0">
                <a:latin typeface="Century Gothic"/>
                <a:cs typeface="Century Gothic"/>
              </a:rPr>
              <a:t> </a:t>
            </a:r>
            <a:r>
              <a:rPr sz="2100" dirty="0">
                <a:latin typeface="Century Gothic"/>
                <a:cs typeface="Century Gothic"/>
              </a:rPr>
              <a:t>refers</a:t>
            </a:r>
            <a:r>
              <a:rPr sz="2100" spc="-56" dirty="0">
                <a:latin typeface="Century Gothic"/>
                <a:cs typeface="Century Gothic"/>
              </a:rPr>
              <a:t> </a:t>
            </a:r>
            <a:r>
              <a:rPr sz="2100" dirty="0">
                <a:latin typeface="Century Gothic"/>
                <a:cs typeface="Century Gothic"/>
              </a:rPr>
              <a:t>to</a:t>
            </a:r>
            <a:r>
              <a:rPr sz="2100" spc="-68" dirty="0">
                <a:latin typeface="Century Gothic"/>
                <a:cs typeface="Century Gothic"/>
              </a:rPr>
              <a:t> </a:t>
            </a:r>
            <a:r>
              <a:rPr sz="2100" dirty="0">
                <a:latin typeface="Century Gothic"/>
                <a:cs typeface="Century Gothic"/>
              </a:rPr>
              <a:t>the</a:t>
            </a:r>
            <a:r>
              <a:rPr sz="2100" spc="-56" dirty="0">
                <a:latin typeface="Century Gothic"/>
                <a:cs typeface="Century Gothic"/>
              </a:rPr>
              <a:t> </a:t>
            </a:r>
            <a:r>
              <a:rPr sz="2100" dirty="0">
                <a:latin typeface="Century Gothic"/>
                <a:cs typeface="Century Gothic"/>
              </a:rPr>
              <a:t>consistency</a:t>
            </a:r>
            <a:r>
              <a:rPr sz="2100" spc="-41" dirty="0">
                <a:latin typeface="Century Gothic"/>
                <a:cs typeface="Century Gothic"/>
              </a:rPr>
              <a:t> </a:t>
            </a:r>
            <a:r>
              <a:rPr sz="2100" dirty="0">
                <a:latin typeface="Century Gothic"/>
                <a:cs typeface="Century Gothic"/>
              </a:rPr>
              <a:t>of</a:t>
            </a:r>
            <a:r>
              <a:rPr sz="2100" spc="-68" dirty="0">
                <a:latin typeface="Century Gothic"/>
                <a:cs typeface="Century Gothic"/>
              </a:rPr>
              <a:t> </a:t>
            </a:r>
            <a:r>
              <a:rPr sz="2100" spc="-38" dirty="0">
                <a:latin typeface="Century Gothic"/>
                <a:cs typeface="Century Gothic"/>
              </a:rPr>
              <a:t>a </a:t>
            </a:r>
            <a:r>
              <a:rPr sz="2100" spc="-8" dirty="0">
                <a:latin typeface="Century Gothic"/>
                <a:cs typeface="Century Gothic"/>
              </a:rPr>
              <a:t>test/survey/</a:t>
            </a:r>
            <a:r>
              <a:rPr lang="en-GB" sz="2100" spc="-8" dirty="0">
                <a:latin typeface="Century Gothic"/>
                <a:cs typeface="Century Gothic"/>
              </a:rPr>
              <a:t>measure/</a:t>
            </a:r>
            <a:endParaRPr lang="en-GB" sz="2100" dirty="0">
              <a:latin typeface="Century Gothic"/>
              <a:cs typeface="Century Gothic"/>
            </a:endParaRPr>
          </a:p>
          <a:p>
            <a:pPr marL="182563" marR="443865">
              <a:spcBef>
                <a:spcPts val="71"/>
              </a:spcBef>
              <a:buClr>
                <a:srgbClr val="89D0D5"/>
              </a:buClr>
              <a:buSzPct val="80357"/>
              <a:tabLst>
                <a:tab pos="266700" algn="l"/>
              </a:tabLst>
            </a:pPr>
            <a:r>
              <a:rPr lang="en-GB" sz="2100" spc="-8" dirty="0">
                <a:latin typeface="Century Gothic"/>
                <a:cs typeface="Century Gothic"/>
              </a:rPr>
              <a:t>     </a:t>
            </a:r>
            <a:r>
              <a:rPr sz="2100" spc="-8" dirty="0">
                <a:latin typeface="Century Gothic"/>
                <a:cs typeface="Century Gothic"/>
              </a:rPr>
              <a:t>questionnaire</a:t>
            </a:r>
            <a:endParaRPr lang="en-GB" sz="2100" spc="-8" dirty="0">
              <a:latin typeface="Century Gothic"/>
              <a:cs typeface="Century Gothic"/>
            </a:endParaRPr>
          </a:p>
          <a:p>
            <a:pPr marL="541338" marR="443865" indent="-358775">
              <a:spcBef>
                <a:spcPts val="71"/>
              </a:spcBef>
              <a:buClr>
                <a:srgbClr val="89D0D5"/>
              </a:buClr>
              <a:buSzPct val="80357"/>
              <a:buFont typeface="Wingdings 3"/>
              <a:buChar char=""/>
              <a:tabLst>
                <a:tab pos="266700" algn="l"/>
              </a:tabLst>
            </a:pPr>
            <a:r>
              <a:rPr sz="2100" dirty="0">
                <a:latin typeface="Century Gothic"/>
                <a:cs typeface="Century Gothic"/>
              </a:rPr>
              <a:t>Is</a:t>
            </a:r>
            <a:r>
              <a:rPr sz="2100" spc="-64" dirty="0">
                <a:latin typeface="Century Gothic"/>
                <a:cs typeface="Century Gothic"/>
              </a:rPr>
              <a:t> </a:t>
            </a:r>
            <a:r>
              <a:rPr sz="2100" dirty="0">
                <a:latin typeface="Century Gothic"/>
                <a:cs typeface="Century Gothic"/>
              </a:rPr>
              <a:t>the</a:t>
            </a:r>
            <a:r>
              <a:rPr sz="2100" spc="-49" dirty="0">
                <a:latin typeface="Century Gothic"/>
                <a:cs typeface="Century Gothic"/>
              </a:rPr>
              <a:t> </a:t>
            </a:r>
            <a:r>
              <a:rPr sz="2100" dirty="0">
                <a:latin typeface="Century Gothic"/>
                <a:cs typeface="Century Gothic"/>
              </a:rPr>
              <a:t>survey</a:t>
            </a:r>
            <a:r>
              <a:rPr sz="2100" spc="-49" dirty="0">
                <a:latin typeface="Century Gothic"/>
                <a:cs typeface="Century Gothic"/>
              </a:rPr>
              <a:t> </a:t>
            </a:r>
            <a:r>
              <a:rPr sz="2100" dirty="0">
                <a:latin typeface="Century Gothic"/>
                <a:cs typeface="Century Gothic"/>
              </a:rPr>
              <a:t>measuring</a:t>
            </a:r>
            <a:r>
              <a:rPr sz="2100" spc="-49" dirty="0">
                <a:latin typeface="Century Gothic"/>
                <a:cs typeface="Century Gothic"/>
              </a:rPr>
              <a:t> </a:t>
            </a:r>
            <a:r>
              <a:rPr sz="2100" spc="-8" dirty="0">
                <a:latin typeface="Century Gothic"/>
                <a:cs typeface="Century Gothic"/>
              </a:rPr>
              <a:t>something consistently?</a:t>
            </a:r>
            <a:endParaRPr sz="2100" dirty="0">
              <a:latin typeface="Century Gothic"/>
              <a:cs typeface="Century Gothic"/>
            </a:endParaRPr>
          </a:p>
          <a:p>
            <a:pPr marL="541338" marR="3810" lvl="1" indent="-358775">
              <a:lnSpc>
                <a:spcPct val="100200"/>
              </a:lnSpc>
              <a:spcBef>
                <a:spcPts val="750"/>
              </a:spcBef>
              <a:buClr>
                <a:srgbClr val="89D0D5"/>
              </a:buClr>
              <a:buSzPct val="79166"/>
              <a:buFont typeface="Wingdings 3"/>
              <a:buChar char=""/>
              <a:tabLst>
                <a:tab pos="266700" algn="l"/>
              </a:tabLst>
            </a:pPr>
            <a:r>
              <a:rPr dirty="0">
                <a:latin typeface="Century Gothic"/>
                <a:cs typeface="Century Gothic"/>
              </a:rPr>
              <a:t>Typically</a:t>
            </a:r>
            <a:r>
              <a:rPr spc="-30" dirty="0">
                <a:latin typeface="Century Gothic"/>
                <a:cs typeface="Century Gothic"/>
              </a:rPr>
              <a:t> </a:t>
            </a:r>
            <a:r>
              <a:rPr dirty="0">
                <a:latin typeface="Century Gothic"/>
                <a:cs typeface="Century Gothic"/>
              </a:rPr>
              <a:t>measured</a:t>
            </a:r>
            <a:r>
              <a:rPr spc="-11" dirty="0">
                <a:latin typeface="Century Gothic"/>
                <a:cs typeface="Century Gothic"/>
              </a:rPr>
              <a:t> </a:t>
            </a:r>
            <a:r>
              <a:rPr dirty="0">
                <a:latin typeface="Century Gothic"/>
                <a:cs typeface="Century Gothic"/>
              </a:rPr>
              <a:t>using</a:t>
            </a:r>
            <a:r>
              <a:rPr spc="-23" dirty="0">
                <a:latin typeface="Century Gothic"/>
                <a:cs typeface="Century Gothic"/>
              </a:rPr>
              <a:t> </a:t>
            </a:r>
            <a:r>
              <a:rPr dirty="0">
                <a:latin typeface="Century Gothic"/>
                <a:cs typeface="Century Gothic"/>
              </a:rPr>
              <a:t>Cronbach’s</a:t>
            </a:r>
            <a:r>
              <a:rPr spc="-30" dirty="0">
                <a:latin typeface="Century Gothic"/>
                <a:cs typeface="Century Gothic"/>
              </a:rPr>
              <a:t> </a:t>
            </a:r>
            <a:r>
              <a:rPr dirty="0">
                <a:latin typeface="Century Gothic"/>
                <a:cs typeface="Century Gothic"/>
              </a:rPr>
              <a:t>alpha</a:t>
            </a:r>
            <a:r>
              <a:rPr spc="-23" dirty="0">
                <a:latin typeface="Century Gothic"/>
                <a:cs typeface="Century Gothic"/>
              </a:rPr>
              <a:t> </a:t>
            </a:r>
            <a:r>
              <a:rPr spc="-19" dirty="0">
                <a:latin typeface="Century Gothic"/>
                <a:cs typeface="Century Gothic"/>
              </a:rPr>
              <a:t>or </a:t>
            </a:r>
            <a:r>
              <a:rPr dirty="0">
                <a:latin typeface="Century Gothic"/>
                <a:cs typeface="Century Gothic"/>
              </a:rPr>
              <a:t>split-half</a:t>
            </a:r>
            <a:r>
              <a:rPr spc="-60" dirty="0">
                <a:latin typeface="Century Gothic"/>
                <a:cs typeface="Century Gothic"/>
              </a:rPr>
              <a:t> </a:t>
            </a:r>
            <a:r>
              <a:rPr dirty="0">
                <a:latin typeface="Century Gothic"/>
                <a:cs typeface="Century Gothic"/>
              </a:rPr>
              <a:t>reliability</a:t>
            </a:r>
            <a:r>
              <a:rPr spc="-45" dirty="0">
                <a:latin typeface="Century Gothic"/>
                <a:cs typeface="Century Gothic"/>
              </a:rPr>
              <a:t> </a:t>
            </a:r>
            <a:r>
              <a:rPr sz="1350" dirty="0">
                <a:latin typeface="Century Gothic"/>
                <a:cs typeface="Century Gothic"/>
              </a:rPr>
              <a:t>(estimate</a:t>
            </a:r>
            <a:r>
              <a:rPr sz="1350" spc="15" dirty="0">
                <a:latin typeface="Century Gothic"/>
                <a:cs typeface="Century Gothic"/>
              </a:rPr>
              <a:t> </a:t>
            </a:r>
            <a:r>
              <a:rPr sz="1350" dirty="0">
                <a:latin typeface="Century Gothic"/>
                <a:cs typeface="Century Gothic"/>
              </a:rPr>
              <a:t>of</a:t>
            </a:r>
            <a:r>
              <a:rPr sz="1350" spc="-19" dirty="0">
                <a:latin typeface="Century Gothic"/>
                <a:cs typeface="Century Gothic"/>
              </a:rPr>
              <a:t> </a:t>
            </a:r>
            <a:r>
              <a:rPr sz="1350" dirty="0">
                <a:latin typeface="Century Gothic"/>
                <a:cs typeface="Century Gothic"/>
              </a:rPr>
              <a:t>the internal</a:t>
            </a:r>
            <a:r>
              <a:rPr sz="1350" spc="-8" dirty="0">
                <a:latin typeface="Century Gothic"/>
                <a:cs typeface="Century Gothic"/>
              </a:rPr>
              <a:t> consistency </a:t>
            </a:r>
            <a:r>
              <a:rPr sz="1350" dirty="0">
                <a:latin typeface="Century Gothic"/>
                <a:cs typeface="Century Gothic"/>
              </a:rPr>
              <a:t>associated</a:t>
            </a:r>
            <a:r>
              <a:rPr sz="1350" spc="-11" dirty="0">
                <a:latin typeface="Century Gothic"/>
                <a:cs typeface="Century Gothic"/>
              </a:rPr>
              <a:t> </a:t>
            </a:r>
            <a:r>
              <a:rPr sz="1350" dirty="0">
                <a:latin typeface="Century Gothic"/>
                <a:cs typeface="Century Gothic"/>
              </a:rPr>
              <a:t>with</a:t>
            </a:r>
            <a:r>
              <a:rPr sz="1350" spc="4" dirty="0">
                <a:latin typeface="Century Gothic"/>
                <a:cs typeface="Century Gothic"/>
              </a:rPr>
              <a:t> </a:t>
            </a:r>
            <a:r>
              <a:rPr sz="1350" dirty="0">
                <a:latin typeface="Century Gothic"/>
                <a:cs typeface="Century Gothic"/>
              </a:rPr>
              <a:t>the</a:t>
            </a:r>
            <a:r>
              <a:rPr sz="1350" spc="4" dirty="0">
                <a:latin typeface="Century Gothic"/>
                <a:cs typeface="Century Gothic"/>
              </a:rPr>
              <a:t> </a:t>
            </a:r>
            <a:r>
              <a:rPr sz="1350" dirty="0">
                <a:latin typeface="Century Gothic"/>
                <a:cs typeface="Century Gothic"/>
              </a:rPr>
              <a:t>scores</a:t>
            </a:r>
            <a:r>
              <a:rPr sz="1350" spc="-4" dirty="0">
                <a:latin typeface="Century Gothic"/>
                <a:cs typeface="Century Gothic"/>
              </a:rPr>
              <a:t> </a:t>
            </a:r>
            <a:r>
              <a:rPr sz="1350" dirty="0">
                <a:latin typeface="Century Gothic"/>
                <a:cs typeface="Century Gothic"/>
              </a:rPr>
              <a:t>that</a:t>
            </a:r>
            <a:r>
              <a:rPr sz="1350" spc="8" dirty="0">
                <a:latin typeface="Century Gothic"/>
                <a:cs typeface="Century Gothic"/>
              </a:rPr>
              <a:t> </a:t>
            </a:r>
            <a:r>
              <a:rPr sz="1350" dirty="0">
                <a:latin typeface="Century Gothic"/>
                <a:cs typeface="Century Gothic"/>
              </a:rPr>
              <a:t>can</a:t>
            </a:r>
            <a:r>
              <a:rPr sz="1350" spc="-15" dirty="0">
                <a:latin typeface="Century Gothic"/>
                <a:cs typeface="Century Gothic"/>
              </a:rPr>
              <a:t> </a:t>
            </a:r>
            <a:r>
              <a:rPr sz="1350" dirty="0">
                <a:latin typeface="Century Gothic"/>
                <a:cs typeface="Century Gothic"/>
              </a:rPr>
              <a:t>be</a:t>
            </a:r>
            <a:r>
              <a:rPr sz="1350" spc="-8" dirty="0">
                <a:latin typeface="Century Gothic"/>
                <a:cs typeface="Century Gothic"/>
              </a:rPr>
              <a:t> </a:t>
            </a:r>
            <a:r>
              <a:rPr sz="1350" dirty="0">
                <a:latin typeface="Century Gothic"/>
                <a:cs typeface="Century Gothic"/>
              </a:rPr>
              <a:t>derived</a:t>
            </a:r>
            <a:r>
              <a:rPr sz="1350" spc="-23" dirty="0">
                <a:latin typeface="Century Gothic"/>
                <a:cs typeface="Century Gothic"/>
              </a:rPr>
              <a:t> </a:t>
            </a:r>
            <a:r>
              <a:rPr sz="1350" dirty="0">
                <a:latin typeface="Century Gothic"/>
                <a:cs typeface="Century Gothic"/>
              </a:rPr>
              <a:t>from</a:t>
            </a:r>
            <a:r>
              <a:rPr sz="1350" spc="-15" dirty="0">
                <a:latin typeface="Century Gothic"/>
                <a:cs typeface="Century Gothic"/>
              </a:rPr>
              <a:t> </a:t>
            </a:r>
            <a:r>
              <a:rPr sz="1350" dirty="0">
                <a:latin typeface="Century Gothic"/>
                <a:cs typeface="Century Gothic"/>
              </a:rPr>
              <a:t>a</a:t>
            </a:r>
            <a:r>
              <a:rPr sz="1350" spc="-23" dirty="0">
                <a:latin typeface="Century Gothic"/>
                <a:cs typeface="Century Gothic"/>
              </a:rPr>
              <a:t> </a:t>
            </a:r>
            <a:r>
              <a:rPr sz="1350" spc="-8" dirty="0">
                <a:latin typeface="Century Gothic"/>
                <a:cs typeface="Century Gothic"/>
              </a:rPr>
              <a:t>scale)</a:t>
            </a:r>
            <a:endParaRPr sz="1350" dirty="0">
              <a:latin typeface="Century Gothic"/>
              <a:cs typeface="Century Gothic"/>
            </a:endParaRPr>
          </a:p>
          <a:p>
            <a:pPr>
              <a:spcBef>
                <a:spcPts val="4"/>
              </a:spcBef>
            </a:pPr>
            <a:endParaRPr sz="1313" dirty="0">
              <a:latin typeface="Century Gothic"/>
              <a:cs typeface="Century Gothic"/>
            </a:endParaRPr>
          </a:p>
        </p:txBody>
      </p:sp>
      <p:sp>
        <p:nvSpPr>
          <p:cNvPr id="11" name="object 11"/>
          <p:cNvSpPr txBox="1"/>
          <p:nvPr/>
        </p:nvSpPr>
        <p:spPr>
          <a:xfrm>
            <a:off x="2954500" y="196968"/>
            <a:ext cx="5976664" cy="833690"/>
          </a:xfrm>
          <a:prstGeom prst="rect">
            <a:avLst/>
          </a:prstGeom>
          <a:solidFill>
            <a:srgbClr val="FFFFFF">
              <a:alpha val="90194"/>
            </a:srgbClr>
          </a:solidFill>
          <a:ln w="19050">
            <a:solidFill>
              <a:srgbClr val="E6B729"/>
            </a:solidFill>
          </a:ln>
        </p:spPr>
        <p:txBody>
          <a:bodyPr vert="horz" wrap="square" lIns="0" tIns="68580" rIns="0" bIns="0" rtlCol="0">
            <a:spAutoFit/>
          </a:bodyPr>
          <a:lstStyle/>
          <a:p>
            <a:pPr marL="117158" marR="113824" indent="-1905" algn="ctr">
              <a:lnSpc>
                <a:spcPct val="91900"/>
              </a:lnSpc>
              <a:spcBef>
                <a:spcPts val="540"/>
              </a:spcBef>
            </a:pPr>
            <a:r>
              <a:rPr dirty="0">
                <a:latin typeface="Century Gothic"/>
                <a:cs typeface="Century Gothic"/>
              </a:rPr>
              <a:t>A</a:t>
            </a:r>
            <a:r>
              <a:rPr spc="-8" dirty="0">
                <a:latin typeface="Century Gothic"/>
                <a:cs typeface="Century Gothic"/>
              </a:rPr>
              <a:t> </a:t>
            </a:r>
            <a:r>
              <a:rPr dirty="0">
                <a:latin typeface="Century Gothic"/>
                <a:cs typeface="Century Gothic"/>
              </a:rPr>
              <a:t>correlation</a:t>
            </a:r>
            <a:r>
              <a:rPr spc="-19" dirty="0">
                <a:latin typeface="Century Gothic"/>
                <a:cs typeface="Century Gothic"/>
              </a:rPr>
              <a:t> </a:t>
            </a:r>
            <a:r>
              <a:rPr dirty="0">
                <a:latin typeface="Century Gothic"/>
                <a:cs typeface="Century Gothic"/>
              </a:rPr>
              <a:t>coefficient</a:t>
            </a:r>
            <a:r>
              <a:rPr spc="-38" dirty="0">
                <a:latin typeface="Century Gothic"/>
                <a:cs typeface="Century Gothic"/>
              </a:rPr>
              <a:t> </a:t>
            </a:r>
            <a:r>
              <a:rPr dirty="0">
                <a:latin typeface="Century Gothic"/>
                <a:cs typeface="Century Gothic"/>
              </a:rPr>
              <a:t>can be</a:t>
            </a:r>
            <a:r>
              <a:rPr spc="-11" dirty="0">
                <a:latin typeface="Century Gothic"/>
                <a:cs typeface="Century Gothic"/>
              </a:rPr>
              <a:t> </a:t>
            </a:r>
            <a:r>
              <a:rPr dirty="0">
                <a:latin typeface="Century Gothic"/>
                <a:cs typeface="Century Gothic"/>
              </a:rPr>
              <a:t>used</a:t>
            </a:r>
            <a:r>
              <a:rPr spc="-8" dirty="0">
                <a:latin typeface="Century Gothic"/>
                <a:cs typeface="Century Gothic"/>
              </a:rPr>
              <a:t> </a:t>
            </a:r>
            <a:r>
              <a:rPr dirty="0">
                <a:latin typeface="Century Gothic"/>
                <a:cs typeface="Century Gothic"/>
              </a:rPr>
              <a:t>to</a:t>
            </a:r>
            <a:r>
              <a:rPr spc="-4" dirty="0">
                <a:latin typeface="Century Gothic"/>
                <a:cs typeface="Century Gothic"/>
              </a:rPr>
              <a:t> </a:t>
            </a:r>
            <a:r>
              <a:rPr dirty="0">
                <a:latin typeface="Century Gothic"/>
                <a:cs typeface="Century Gothic"/>
              </a:rPr>
              <a:t>assess</a:t>
            </a:r>
            <a:r>
              <a:rPr spc="-15" dirty="0">
                <a:latin typeface="Century Gothic"/>
                <a:cs typeface="Century Gothic"/>
              </a:rPr>
              <a:t> </a:t>
            </a:r>
            <a:r>
              <a:rPr spc="-19" dirty="0">
                <a:latin typeface="Century Gothic"/>
                <a:cs typeface="Century Gothic"/>
              </a:rPr>
              <a:t>the </a:t>
            </a:r>
            <a:r>
              <a:rPr dirty="0">
                <a:latin typeface="Century Gothic"/>
                <a:cs typeface="Century Gothic"/>
              </a:rPr>
              <a:t>degree</a:t>
            </a:r>
            <a:r>
              <a:rPr spc="-8" dirty="0">
                <a:latin typeface="Century Gothic"/>
                <a:cs typeface="Century Gothic"/>
              </a:rPr>
              <a:t> </a:t>
            </a:r>
            <a:r>
              <a:rPr dirty="0">
                <a:latin typeface="Century Gothic"/>
                <a:cs typeface="Century Gothic"/>
              </a:rPr>
              <a:t>of reliability.</a:t>
            </a:r>
            <a:r>
              <a:rPr spc="-30" dirty="0">
                <a:latin typeface="Century Gothic"/>
                <a:cs typeface="Century Gothic"/>
              </a:rPr>
              <a:t> </a:t>
            </a:r>
            <a:r>
              <a:rPr dirty="0">
                <a:latin typeface="Century Gothic"/>
                <a:cs typeface="Century Gothic"/>
              </a:rPr>
              <a:t>If</a:t>
            </a:r>
            <a:r>
              <a:rPr spc="11" dirty="0">
                <a:latin typeface="Century Gothic"/>
                <a:cs typeface="Century Gothic"/>
              </a:rPr>
              <a:t> </a:t>
            </a:r>
            <a:r>
              <a:rPr dirty="0">
                <a:latin typeface="Century Gothic"/>
                <a:cs typeface="Century Gothic"/>
              </a:rPr>
              <a:t>a test</a:t>
            </a:r>
            <a:r>
              <a:rPr spc="-11" dirty="0">
                <a:latin typeface="Century Gothic"/>
                <a:cs typeface="Century Gothic"/>
              </a:rPr>
              <a:t> </a:t>
            </a:r>
            <a:r>
              <a:rPr dirty="0">
                <a:latin typeface="Century Gothic"/>
                <a:cs typeface="Century Gothic"/>
              </a:rPr>
              <a:t>is</a:t>
            </a:r>
            <a:r>
              <a:rPr spc="-19" dirty="0">
                <a:latin typeface="Century Gothic"/>
                <a:cs typeface="Century Gothic"/>
              </a:rPr>
              <a:t> </a:t>
            </a:r>
            <a:r>
              <a:rPr dirty="0">
                <a:latin typeface="Century Gothic"/>
                <a:cs typeface="Century Gothic"/>
              </a:rPr>
              <a:t>reliable</a:t>
            </a:r>
            <a:r>
              <a:rPr lang="en-GB" dirty="0">
                <a:latin typeface="Century Gothic"/>
                <a:cs typeface="Century Gothic"/>
              </a:rPr>
              <a:t>,</a:t>
            </a:r>
            <a:r>
              <a:rPr spc="-15" dirty="0">
                <a:latin typeface="Century Gothic"/>
                <a:cs typeface="Century Gothic"/>
              </a:rPr>
              <a:t> </a:t>
            </a:r>
            <a:r>
              <a:rPr dirty="0">
                <a:latin typeface="Century Gothic"/>
                <a:cs typeface="Century Gothic"/>
              </a:rPr>
              <a:t>it</a:t>
            </a:r>
            <a:r>
              <a:rPr spc="-23" dirty="0">
                <a:latin typeface="Century Gothic"/>
                <a:cs typeface="Century Gothic"/>
              </a:rPr>
              <a:t> </a:t>
            </a:r>
            <a:r>
              <a:rPr dirty="0">
                <a:latin typeface="Century Gothic"/>
                <a:cs typeface="Century Gothic"/>
              </a:rPr>
              <a:t>should </a:t>
            </a:r>
            <a:r>
              <a:rPr spc="-15" dirty="0">
                <a:latin typeface="Century Gothic"/>
                <a:cs typeface="Century Gothic"/>
              </a:rPr>
              <a:t>show </a:t>
            </a:r>
            <a:r>
              <a:rPr dirty="0">
                <a:latin typeface="Century Gothic"/>
                <a:cs typeface="Century Gothic"/>
              </a:rPr>
              <a:t>a</a:t>
            </a:r>
            <a:r>
              <a:rPr spc="-4" dirty="0">
                <a:latin typeface="Century Gothic"/>
                <a:cs typeface="Century Gothic"/>
              </a:rPr>
              <a:t> </a:t>
            </a:r>
            <a:r>
              <a:rPr dirty="0">
                <a:latin typeface="Century Gothic"/>
                <a:cs typeface="Century Gothic"/>
              </a:rPr>
              <a:t>high</a:t>
            </a:r>
            <a:r>
              <a:rPr spc="-11" dirty="0">
                <a:latin typeface="Century Gothic"/>
                <a:cs typeface="Century Gothic"/>
              </a:rPr>
              <a:t> </a:t>
            </a:r>
            <a:r>
              <a:rPr dirty="0">
                <a:latin typeface="Century Gothic"/>
                <a:cs typeface="Century Gothic"/>
              </a:rPr>
              <a:t>positive</a:t>
            </a:r>
            <a:r>
              <a:rPr spc="-23" dirty="0">
                <a:latin typeface="Century Gothic"/>
                <a:cs typeface="Century Gothic"/>
              </a:rPr>
              <a:t> </a:t>
            </a:r>
            <a:r>
              <a:rPr spc="-8" dirty="0">
                <a:latin typeface="Century Gothic"/>
                <a:cs typeface="Century Gothic"/>
              </a:rPr>
              <a:t>correlation.</a:t>
            </a:r>
            <a:endParaRPr dirty="0">
              <a:latin typeface="Century Gothic"/>
              <a:cs typeface="Century Gothic"/>
            </a:endParaRPr>
          </a:p>
        </p:txBody>
      </p:sp>
      <p:sp>
        <p:nvSpPr>
          <p:cNvPr id="18" name="TextBox 17">
            <a:extLst>
              <a:ext uri="{FF2B5EF4-FFF2-40B4-BE49-F238E27FC236}">
                <a16:creationId xmlns:a16="http://schemas.microsoft.com/office/drawing/2014/main" id="{563E9CEC-FACB-5E88-7CCA-4F4761848B56}"/>
              </a:ext>
            </a:extLst>
          </p:cNvPr>
          <p:cNvSpPr txBox="1"/>
          <p:nvPr/>
        </p:nvSpPr>
        <p:spPr>
          <a:xfrm>
            <a:off x="242152" y="3221254"/>
            <a:ext cx="2736304" cy="1384995"/>
          </a:xfrm>
          <a:prstGeom prst="rect">
            <a:avLst/>
          </a:prstGeom>
          <a:noFill/>
          <a:ln>
            <a:solidFill>
              <a:schemeClr val="accent2"/>
            </a:solidFill>
          </a:ln>
        </p:spPr>
        <p:txBody>
          <a:bodyPr wrap="square">
            <a:spAutoFit/>
          </a:bodyPr>
          <a:lstStyle/>
          <a:p>
            <a:r>
              <a:rPr lang="en-GB" sz="1400" dirty="0"/>
              <a:t>For example, if a person weighs themselves during the course of a day, they would expect to see a similar reading. Scales which measured weight differently each time would be of little use.</a:t>
            </a:r>
          </a:p>
        </p:txBody>
      </p:sp>
      <p:grpSp>
        <p:nvGrpSpPr>
          <p:cNvPr id="21" name="object 3">
            <a:extLst>
              <a:ext uri="{FF2B5EF4-FFF2-40B4-BE49-F238E27FC236}">
                <a16:creationId xmlns:a16="http://schemas.microsoft.com/office/drawing/2014/main" id="{9B295C73-62C5-2B18-2F9E-B20AC765FDE8}"/>
              </a:ext>
            </a:extLst>
          </p:cNvPr>
          <p:cNvGrpSpPr/>
          <p:nvPr/>
        </p:nvGrpSpPr>
        <p:grpSpPr>
          <a:xfrm>
            <a:off x="2051720" y="5818558"/>
            <a:ext cx="731520" cy="730568"/>
            <a:chOff x="1949195" y="1991867"/>
            <a:chExt cx="975360" cy="974090"/>
          </a:xfrm>
        </p:grpSpPr>
        <p:sp>
          <p:nvSpPr>
            <p:cNvPr id="22" name="object 4">
              <a:extLst>
                <a:ext uri="{FF2B5EF4-FFF2-40B4-BE49-F238E27FC236}">
                  <a16:creationId xmlns:a16="http://schemas.microsoft.com/office/drawing/2014/main" id="{0627CA46-14CD-0D01-1DF7-D124D5943A0C}"/>
                </a:ext>
              </a:extLst>
            </p:cNvPr>
            <p:cNvSpPr/>
            <p:nvPr/>
          </p:nvSpPr>
          <p:spPr>
            <a:xfrm>
              <a:off x="1949195" y="1991867"/>
              <a:ext cx="975360" cy="974090"/>
            </a:xfrm>
            <a:custGeom>
              <a:avLst/>
              <a:gdLst/>
              <a:ahLst/>
              <a:cxnLst/>
              <a:rect l="l" t="t" r="r" b="b"/>
              <a:pathLst>
                <a:path w="975360" h="974089">
                  <a:moveTo>
                    <a:pt x="487680" y="0"/>
                  </a:moveTo>
                  <a:lnTo>
                    <a:pt x="440708" y="2229"/>
                  </a:lnTo>
                  <a:lnTo>
                    <a:pt x="395001" y="8781"/>
                  </a:lnTo>
                  <a:lnTo>
                    <a:pt x="350762" y="19453"/>
                  </a:lnTo>
                  <a:lnTo>
                    <a:pt x="308196" y="34038"/>
                  </a:lnTo>
                  <a:lnTo>
                    <a:pt x="267508" y="52334"/>
                  </a:lnTo>
                  <a:lnTo>
                    <a:pt x="228900" y="74135"/>
                  </a:lnTo>
                  <a:lnTo>
                    <a:pt x="192578" y="99238"/>
                  </a:lnTo>
                  <a:lnTo>
                    <a:pt x="158746" y="127439"/>
                  </a:lnTo>
                  <a:lnTo>
                    <a:pt x="127607" y="158532"/>
                  </a:lnTo>
                  <a:lnTo>
                    <a:pt x="99367" y="192314"/>
                  </a:lnTo>
                  <a:lnTo>
                    <a:pt x="74230" y="228581"/>
                  </a:lnTo>
                  <a:lnTo>
                    <a:pt x="52400" y="267128"/>
                  </a:lnTo>
                  <a:lnTo>
                    <a:pt x="34080" y="307751"/>
                  </a:lnTo>
                  <a:lnTo>
                    <a:pt x="19476" y="350246"/>
                  </a:lnTo>
                  <a:lnTo>
                    <a:pt x="8792" y="394408"/>
                  </a:lnTo>
                  <a:lnTo>
                    <a:pt x="2232" y="440033"/>
                  </a:lnTo>
                  <a:lnTo>
                    <a:pt x="0" y="486918"/>
                  </a:lnTo>
                  <a:lnTo>
                    <a:pt x="2232" y="533802"/>
                  </a:lnTo>
                  <a:lnTo>
                    <a:pt x="8792" y="579427"/>
                  </a:lnTo>
                  <a:lnTo>
                    <a:pt x="19476" y="623589"/>
                  </a:lnTo>
                  <a:lnTo>
                    <a:pt x="34080" y="666084"/>
                  </a:lnTo>
                  <a:lnTo>
                    <a:pt x="52400" y="706707"/>
                  </a:lnTo>
                  <a:lnTo>
                    <a:pt x="74230" y="745254"/>
                  </a:lnTo>
                  <a:lnTo>
                    <a:pt x="99367" y="781521"/>
                  </a:lnTo>
                  <a:lnTo>
                    <a:pt x="127607" y="815303"/>
                  </a:lnTo>
                  <a:lnTo>
                    <a:pt x="158746" y="846396"/>
                  </a:lnTo>
                  <a:lnTo>
                    <a:pt x="192578" y="874597"/>
                  </a:lnTo>
                  <a:lnTo>
                    <a:pt x="228900" y="899700"/>
                  </a:lnTo>
                  <a:lnTo>
                    <a:pt x="267508" y="921501"/>
                  </a:lnTo>
                  <a:lnTo>
                    <a:pt x="308196" y="939797"/>
                  </a:lnTo>
                  <a:lnTo>
                    <a:pt x="350762" y="954382"/>
                  </a:lnTo>
                  <a:lnTo>
                    <a:pt x="395001" y="965054"/>
                  </a:lnTo>
                  <a:lnTo>
                    <a:pt x="440708" y="971606"/>
                  </a:lnTo>
                  <a:lnTo>
                    <a:pt x="487680" y="973836"/>
                  </a:lnTo>
                  <a:lnTo>
                    <a:pt x="534651" y="971606"/>
                  </a:lnTo>
                  <a:lnTo>
                    <a:pt x="580358" y="965054"/>
                  </a:lnTo>
                  <a:lnTo>
                    <a:pt x="624597" y="954382"/>
                  </a:lnTo>
                  <a:lnTo>
                    <a:pt x="667163" y="939797"/>
                  </a:lnTo>
                  <a:lnTo>
                    <a:pt x="707851" y="921501"/>
                  </a:lnTo>
                  <a:lnTo>
                    <a:pt x="746459" y="899700"/>
                  </a:lnTo>
                  <a:lnTo>
                    <a:pt x="782781" y="874597"/>
                  </a:lnTo>
                  <a:lnTo>
                    <a:pt x="816613" y="846396"/>
                  </a:lnTo>
                  <a:lnTo>
                    <a:pt x="847752" y="815303"/>
                  </a:lnTo>
                  <a:lnTo>
                    <a:pt x="875992" y="781521"/>
                  </a:lnTo>
                  <a:lnTo>
                    <a:pt x="901129" y="745254"/>
                  </a:lnTo>
                  <a:lnTo>
                    <a:pt x="922959" y="706707"/>
                  </a:lnTo>
                  <a:lnTo>
                    <a:pt x="941279" y="666084"/>
                  </a:lnTo>
                  <a:lnTo>
                    <a:pt x="955883" y="623589"/>
                  </a:lnTo>
                  <a:lnTo>
                    <a:pt x="966567" y="579427"/>
                  </a:lnTo>
                  <a:lnTo>
                    <a:pt x="973127" y="533802"/>
                  </a:lnTo>
                  <a:lnTo>
                    <a:pt x="975360" y="486918"/>
                  </a:lnTo>
                  <a:lnTo>
                    <a:pt x="973127" y="440033"/>
                  </a:lnTo>
                  <a:lnTo>
                    <a:pt x="966567" y="394408"/>
                  </a:lnTo>
                  <a:lnTo>
                    <a:pt x="955883" y="350246"/>
                  </a:lnTo>
                  <a:lnTo>
                    <a:pt x="941279" y="307751"/>
                  </a:lnTo>
                  <a:lnTo>
                    <a:pt x="922959" y="267128"/>
                  </a:lnTo>
                  <a:lnTo>
                    <a:pt x="901129" y="228581"/>
                  </a:lnTo>
                  <a:lnTo>
                    <a:pt x="875992" y="192314"/>
                  </a:lnTo>
                  <a:lnTo>
                    <a:pt x="847752" y="158532"/>
                  </a:lnTo>
                  <a:lnTo>
                    <a:pt x="816613" y="127439"/>
                  </a:lnTo>
                  <a:lnTo>
                    <a:pt x="782781" y="99238"/>
                  </a:lnTo>
                  <a:lnTo>
                    <a:pt x="746459" y="74135"/>
                  </a:lnTo>
                  <a:lnTo>
                    <a:pt x="707851" y="52334"/>
                  </a:lnTo>
                  <a:lnTo>
                    <a:pt x="667163" y="34038"/>
                  </a:lnTo>
                  <a:lnTo>
                    <a:pt x="624597" y="19453"/>
                  </a:lnTo>
                  <a:lnTo>
                    <a:pt x="580358" y="8781"/>
                  </a:lnTo>
                  <a:lnTo>
                    <a:pt x="534651" y="2229"/>
                  </a:lnTo>
                  <a:lnTo>
                    <a:pt x="487680" y="0"/>
                  </a:lnTo>
                  <a:close/>
                </a:path>
              </a:pathLst>
            </a:custGeom>
            <a:solidFill>
              <a:srgbClr val="F1DBB5"/>
            </a:solidFill>
          </p:spPr>
          <p:txBody>
            <a:bodyPr wrap="square" lIns="0" tIns="0" rIns="0" bIns="0" rtlCol="0"/>
            <a:lstStyle/>
            <a:p>
              <a:endParaRPr sz="2000"/>
            </a:p>
          </p:txBody>
        </p:sp>
        <p:sp>
          <p:nvSpPr>
            <p:cNvPr id="23" name="object 5">
              <a:extLst>
                <a:ext uri="{FF2B5EF4-FFF2-40B4-BE49-F238E27FC236}">
                  <a16:creationId xmlns:a16="http://schemas.microsoft.com/office/drawing/2014/main" id="{2B46D1F0-450A-2E87-94B7-5006742CF757}"/>
                </a:ext>
              </a:extLst>
            </p:cNvPr>
            <p:cNvSpPr/>
            <p:nvPr/>
          </p:nvSpPr>
          <p:spPr>
            <a:xfrm>
              <a:off x="2047493" y="2479547"/>
              <a:ext cx="780415" cy="389890"/>
            </a:xfrm>
            <a:custGeom>
              <a:avLst/>
              <a:gdLst/>
              <a:ahLst/>
              <a:cxnLst/>
              <a:rect l="l" t="t" r="r" b="b"/>
              <a:pathLst>
                <a:path w="780414" h="389889">
                  <a:moveTo>
                    <a:pt x="780288" y="0"/>
                  </a:moveTo>
                  <a:lnTo>
                    <a:pt x="0" y="0"/>
                  </a:lnTo>
                  <a:lnTo>
                    <a:pt x="3038" y="48835"/>
                  </a:lnTo>
                  <a:lnTo>
                    <a:pt x="11912" y="95863"/>
                  </a:lnTo>
                  <a:lnTo>
                    <a:pt x="26255" y="140717"/>
                  </a:lnTo>
                  <a:lnTo>
                    <a:pt x="45701" y="183033"/>
                  </a:lnTo>
                  <a:lnTo>
                    <a:pt x="69887" y="222445"/>
                  </a:lnTo>
                  <a:lnTo>
                    <a:pt x="98446" y="258588"/>
                  </a:lnTo>
                  <a:lnTo>
                    <a:pt x="131014" y="291097"/>
                  </a:lnTo>
                  <a:lnTo>
                    <a:pt x="167225" y="319607"/>
                  </a:lnTo>
                  <a:lnTo>
                    <a:pt x="206713" y="343752"/>
                  </a:lnTo>
                  <a:lnTo>
                    <a:pt x="249115" y="363167"/>
                  </a:lnTo>
                  <a:lnTo>
                    <a:pt x="294064" y="377487"/>
                  </a:lnTo>
                  <a:lnTo>
                    <a:pt x="341195" y="386347"/>
                  </a:lnTo>
                  <a:lnTo>
                    <a:pt x="390144" y="389381"/>
                  </a:lnTo>
                  <a:lnTo>
                    <a:pt x="439092" y="386347"/>
                  </a:lnTo>
                  <a:lnTo>
                    <a:pt x="486223" y="377487"/>
                  </a:lnTo>
                  <a:lnTo>
                    <a:pt x="531172" y="363167"/>
                  </a:lnTo>
                  <a:lnTo>
                    <a:pt x="573574" y="343752"/>
                  </a:lnTo>
                  <a:lnTo>
                    <a:pt x="613062" y="319607"/>
                  </a:lnTo>
                  <a:lnTo>
                    <a:pt x="649273" y="291097"/>
                  </a:lnTo>
                  <a:lnTo>
                    <a:pt x="681841" y="258588"/>
                  </a:lnTo>
                  <a:lnTo>
                    <a:pt x="710400" y="222445"/>
                  </a:lnTo>
                  <a:lnTo>
                    <a:pt x="734586" y="183033"/>
                  </a:lnTo>
                  <a:lnTo>
                    <a:pt x="754032" y="140717"/>
                  </a:lnTo>
                  <a:lnTo>
                    <a:pt x="768375" y="95863"/>
                  </a:lnTo>
                  <a:lnTo>
                    <a:pt x="777249" y="48835"/>
                  </a:lnTo>
                  <a:lnTo>
                    <a:pt x="780288" y="0"/>
                  </a:lnTo>
                  <a:close/>
                </a:path>
              </a:pathLst>
            </a:custGeom>
            <a:solidFill>
              <a:srgbClr val="A9851B"/>
            </a:solidFill>
          </p:spPr>
          <p:txBody>
            <a:bodyPr wrap="square" lIns="0" tIns="0" rIns="0" bIns="0" rtlCol="0"/>
            <a:lstStyle/>
            <a:p>
              <a:endParaRPr sz="2000"/>
            </a:p>
          </p:txBody>
        </p:sp>
        <p:sp>
          <p:nvSpPr>
            <p:cNvPr id="24" name="object 6">
              <a:extLst>
                <a:ext uri="{FF2B5EF4-FFF2-40B4-BE49-F238E27FC236}">
                  <a16:creationId xmlns:a16="http://schemas.microsoft.com/office/drawing/2014/main" id="{641AD955-0BEC-E964-FDCF-9A6818C47857}"/>
                </a:ext>
              </a:extLst>
            </p:cNvPr>
            <p:cNvSpPr/>
            <p:nvPr/>
          </p:nvSpPr>
          <p:spPr>
            <a:xfrm>
              <a:off x="2047493" y="2479547"/>
              <a:ext cx="780415" cy="389890"/>
            </a:xfrm>
            <a:custGeom>
              <a:avLst/>
              <a:gdLst/>
              <a:ahLst/>
              <a:cxnLst/>
              <a:rect l="l" t="t" r="r" b="b"/>
              <a:pathLst>
                <a:path w="780414" h="389889">
                  <a:moveTo>
                    <a:pt x="780288" y="0"/>
                  </a:moveTo>
                  <a:lnTo>
                    <a:pt x="777249" y="48835"/>
                  </a:lnTo>
                  <a:lnTo>
                    <a:pt x="768375" y="95863"/>
                  </a:lnTo>
                  <a:lnTo>
                    <a:pt x="754032" y="140717"/>
                  </a:lnTo>
                  <a:lnTo>
                    <a:pt x="734586" y="183033"/>
                  </a:lnTo>
                  <a:lnTo>
                    <a:pt x="710400" y="222445"/>
                  </a:lnTo>
                  <a:lnTo>
                    <a:pt x="681841" y="258588"/>
                  </a:lnTo>
                  <a:lnTo>
                    <a:pt x="649273" y="291097"/>
                  </a:lnTo>
                  <a:lnTo>
                    <a:pt x="613062" y="319607"/>
                  </a:lnTo>
                  <a:lnTo>
                    <a:pt x="573574" y="343752"/>
                  </a:lnTo>
                  <a:lnTo>
                    <a:pt x="531172" y="363167"/>
                  </a:lnTo>
                  <a:lnTo>
                    <a:pt x="486223" y="377487"/>
                  </a:lnTo>
                  <a:lnTo>
                    <a:pt x="439092" y="386347"/>
                  </a:lnTo>
                  <a:lnTo>
                    <a:pt x="390144" y="389381"/>
                  </a:lnTo>
                  <a:lnTo>
                    <a:pt x="341195" y="386347"/>
                  </a:lnTo>
                  <a:lnTo>
                    <a:pt x="294064" y="377487"/>
                  </a:lnTo>
                  <a:lnTo>
                    <a:pt x="249115" y="363167"/>
                  </a:lnTo>
                  <a:lnTo>
                    <a:pt x="206713" y="343752"/>
                  </a:lnTo>
                  <a:lnTo>
                    <a:pt x="167225" y="319607"/>
                  </a:lnTo>
                  <a:lnTo>
                    <a:pt x="131014" y="291097"/>
                  </a:lnTo>
                  <a:lnTo>
                    <a:pt x="98446" y="258588"/>
                  </a:lnTo>
                  <a:lnTo>
                    <a:pt x="69887" y="222445"/>
                  </a:lnTo>
                  <a:lnTo>
                    <a:pt x="45701" y="183033"/>
                  </a:lnTo>
                  <a:lnTo>
                    <a:pt x="26255" y="140717"/>
                  </a:lnTo>
                  <a:lnTo>
                    <a:pt x="11912" y="95863"/>
                  </a:lnTo>
                  <a:lnTo>
                    <a:pt x="3038" y="48835"/>
                  </a:lnTo>
                  <a:lnTo>
                    <a:pt x="0" y="0"/>
                  </a:lnTo>
                  <a:lnTo>
                    <a:pt x="780288" y="0"/>
                  </a:lnTo>
                  <a:close/>
                </a:path>
              </a:pathLst>
            </a:custGeom>
            <a:ln w="19049">
              <a:solidFill>
                <a:srgbClr val="A9851B"/>
              </a:solidFill>
            </a:ln>
          </p:spPr>
          <p:txBody>
            <a:bodyPr wrap="square" lIns="0" tIns="0" rIns="0" bIns="0" rtlCol="0"/>
            <a:lstStyle/>
            <a:p>
              <a:endParaRPr sz="2000"/>
            </a:p>
          </p:txBody>
        </p:sp>
      </p:grpSp>
      <p:sp>
        <p:nvSpPr>
          <p:cNvPr id="25" name="object 7">
            <a:extLst>
              <a:ext uri="{FF2B5EF4-FFF2-40B4-BE49-F238E27FC236}">
                <a16:creationId xmlns:a16="http://schemas.microsoft.com/office/drawing/2014/main" id="{09284DCE-5657-F91B-E95E-07BD982C378E}"/>
              </a:ext>
            </a:extLst>
          </p:cNvPr>
          <p:cNvSpPr txBox="1"/>
          <p:nvPr/>
        </p:nvSpPr>
        <p:spPr>
          <a:xfrm>
            <a:off x="2954500" y="6021632"/>
            <a:ext cx="2042636" cy="487634"/>
          </a:xfrm>
          <a:prstGeom prst="rect">
            <a:avLst/>
          </a:prstGeom>
        </p:spPr>
        <p:txBody>
          <a:bodyPr vert="horz" wrap="square" lIns="0" tIns="25718" rIns="0" bIns="0" rtlCol="0">
            <a:spAutoFit/>
          </a:bodyPr>
          <a:lstStyle/>
          <a:p>
            <a:pPr marL="9525" marR="3810">
              <a:lnSpc>
                <a:spcPts val="1245"/>
              </a:lnSpc>
              <a:spcBef>
                <a:spcPts val="203"/>
              </a:spcBef>
            </a:pPr>
            <a:r>
              <a:rPr sz="1200" dirty="0">
                <a:latin typeface="Century Gothic"/>
                <a:cs typeface="Century Gothic"/>
              </a:rPr>
              <a:t>Internal</a:t>
            </a:r>
            <a:r>
              <a:rPr sz="1200" spc="-26" dirty="0">
                <a:latin typeface="Century Gothic"/>
                <a:cs typeface="Century Gothic"/>
              </a:rPr>
              <a:t> </a:t>
            </a:r>
            <a:r>
              <a:rPr lang="en-GB" sz="1200" dirty="0">
                <a:latin typeface="Century Gothic"/>
                <a:cs typeface="Century Gothic"/>
              </a:rPr>
              <a:t>-</a:t>
            </a:r>
            <a:r>
              <a:rPr sz="1200" spc="-30" dirty="0">
                <a:latin typeface="Century Gothic"/>
                <a:cs typeface="Century Gothic"/>
              </a:rPr>
              <a:t> </a:t>
            </a:r>
            <a:r>
              <a:rPr sz="1200" dirty="0">
                <a:latin typeface="Century Gothic"/>
                <a:cs typeface="Century Gothic"/>
              </a:rPr>
              <a:t>assesses</a:t>
            </a:r>
            <a:r>
              <a:rPr sz="1200" spc="-11" dirty="0">
                <a:latin typeface="Century Gothic"/>
                <a:cs typeface="Century Gothic"/>
              </a:rPr>
              <a:t> </a:t>
            </a:r>
            <a:r>
              <a:rPr sz="1200" spc="-19" dirty="0">
                <a:latin typeface="Century Gothic"/>
                <a:cs typeface="Century Gothic"/>
              </a:rPr>
              <a:t>the </a:t>
            </a:r>
            <a:r>
              <a:rPr sz="1200" dirty="0">
                <a:latin typeface="Century Gothic"/>
                <a:cs typeface="Century Gothic"/>
              </a:rPr>
              <a:t>consistency</a:t>
            </a:r>
            <a:r>
              <a:rPr sz="1200" spc="-26" dirty="0">
                <a:latin typeface="Century Gothic"/>
                <a:cs typeface="Century Gothic"/>
              </a:rPr>
              <a:t> </a:t>
            </a:r>
            <a:r>
              <a:rPr sz="1200" dirty="0">
                <a:latin typeface="Century Gothic"/>
                <a:cs typeface="Century Gothic"/>
              </a:rPr>
              <a:t>of</a:t>
            </a:r>
            <a:r>
              <a:rPr sz="1200" spc="-4" dirty="0">
                <a:latin typeface="Century Gothic"/>
                <a:cs typeface="Century Gothic"/>
              </a:rPr>
              <a:t> </a:t>
            </a:r>
            <a:r>
              <a:rPr sz="1200" dirty="0">
                <a:latin typeface="Century Gothic"/>
                <a:cs typeface="Century Gothic"/>
              </a:rPr>
              <a:t>results</a:t>
            </a:r>
            <a:r>
              <a:rPr sz="1200" spc="-23" dirty="0">
                <a:latin typeface="Century Gothic"/>
                <a:cs typeface="Century Gothic"/>
              </a:rPr>
              <a:t> </a:t>
            </a:r>
            <a:r>
              <a:rPr sz="1200" spc="-8" dirty="0">
                <a:latin typeface="Century Gothic"/>
                <a:cs typeface="Century Gothic"/>
              </a:rPr>
              <a:t>across </a:t>
            </a:r>
            <a:r>
              <a:rPr sz="1200" dirty="0">
                <a:latin typeface="Century Gothic"/>
                <a:cs typeface="Century Gothic"/>
              </a:rPr>
              <a:t>items</a:t>
            </a:r>
            <a:r>
              <a:rPr sz="1200" spc="-11" dirty="0">
                <a:latin typeface="Century Gothic"/>
                <a:cs typeface="Century Gothic"/>
              </a:rPr>
              <a:t> </a:t>
            </a:r>
            <a:r>
              <a:rPr sz="1200" dirty="0">
                <a:latin typeface="Century Gothic"/>
                <a:cs typeface="Century Gothic"/>
              </a:rPr>
              <a:t>within</a:t>
            </a:r>
            <a:r>
              <a:rPr sz="1200" spc="-19" dirty="0">
                <a:latin typeface="Century Gothic"/>
                <a:cs typeface="Century Gothic"/>
              </a:rPr>
              <a:t> </a:t>
            </a:r>
            <a:r>
              <a:rPr sz="1200" dirty="0">
                <a:latin typeface="Century Gothic"/>
                <a:cs typeface="Century Gothic"/>
              </a:rPr>
              <a:t>a</a:t>
            </a:r>
            <a:r>
              <a:rPr sz="1200" spc="4" dirty="0">
                <a:latin typeface="Century Gothic"/>
                <a:cs typeface="Century Gothic"/>
              </a:rPr>
              <a:t> </a:t>
            </a:r>
            <a:r>
              <a:rPr sz="1200" spc="-8" dirty="0">
                <a:latin typeface="Century Gothic"/>
                <a:cs typeface="Century Gothic"/>
              </a:rPr>
              <a:t>test.</a:t>
            </a:r>
            <a:endParaRPr sz="1200" dirty="0">
              <a:latin typeface="Century Gothic"/>
              <a:cs typeface="Century Gothic"/>
            </a:endParaRPr>
          </a:p>
        </p:txBody>
      </p:sp>
      <p:grpSp>
        <p:nvGrpSpPr>
          <p:cNvPr id="26" name="object 8">
            <a:extLst>
              <a:ext uri="{FF2B5EF4-FFF2-40B4-BE49-F238E27FC236}">
                <a16:creationId xmlns:a16="http://schemas.microsoft.com/office/drawing/2014/main" id="{3B7834B4-DF53-275B-E477-3C06A43681C7}"/>
              </a:ext>
            </a:extLst>
          </p:cNvPr>
          <p:cNvGrpSpPr/>
          <p:nvPr/>
        </p:nvGrpSpPr>
        <p:grpSpPr>
          <a:xfrm>
            <a:off x="5250977" y="5818558"/>
            <a:ext cx="731520" cy="730568"/>
            <a:chOff x="6214871" y="1991867"/>
            <a:chExt cx="975360" cy="974090"/>
          </a:xfrm>
        </p:grpSpPr>
        <p:sp>
          <p:nvSpPr>
            <p:cNvPr id="27" name="object 9">
              <a:extLst>
                <a:ext uri="{FF2B5EF4-FFF2-40B4-BE49-F238E27FC236}">
                  <a16:creationId xmlns:a16="http://schemas.microsoft.com/office/drawing/2014/main" id="{26FBAE8D-F22E-A3E4-E7B6-9DCE643BF3C5}"/>
                </a:ext>
              </a:extLst>
            </p:cNvPr>
            <p:cNvSpPr/>
            <p:nvPr/>
          </p:nvSpPr>
          <p:spPr>
            <a:xfrm>
              <a:off x="6214872" y="1991867"/>
              <a:ext cx="975360" cy="974090"/>
            </a:xfrm>
            <a:custGeom>
              <a:avLst/>
              <a:gdLst/>
              <a:ahLst/>
              <a:cxnLst/>
              <a:rect l="l" t="t" r="r" b="b"/>
              <a:pathLst>
                <a:path w="975359" h="974089">
                  <a:moveTo>
                    <a:pt x="975360" y="486918"/>
                  </a:moveTo>
                  <a:lnTo>
                    <a:pt x="973124" y="440042"/>
                  </a:lnTo>
                  <a:lnTo>
                    <a:pt x="966558" y="394411"/>
                  </a:lnTo>
                  <a:lnTo>
                    <a:pt x="955878" y="350253"/>
                  </a:lnTo>
                  <a:lnTo>
                    <a:pt x="941273" y="307759"/>
                  </a:lnTo>
                  <a:lnTo>
                    <a:pt x="922959" y="267131"/>
                  </a:lnTo>
                  <a:lnTo>
                    <a:pt x="901128" y="228587"/>
                  </a:lnTo>
                  <a:lnTo>
                    <a:pt x="875982" y="192316"/>
                  </a:lnTo>
                  <a:lnTo>
                    <a:pt x="847750" y="158534"/>
                  </a:lnTo>
                  <a:lnTo>
                    <a:pt x="816610" y="127444"/>
                  </a:lnTo>
                  <a:lnTo>
                    <a:pt x="782777" y="99250"/>
                  </a:lnTo>
                  <a:lnTo>
                    <a:pt x="746455" y="74142"/>
                  </a:lnTo>
                  <a:lnTo>
                    <a:pt x="707847" y="52336"/>
                  </a:lnTo>
                  <a:lnTo>
                    <a:pt x="667156" y="34048"/>
                  </a:lnTo>
                  <a:lnTo>
                    <a:pt x="624586" y="19456"/>
                  </a:lnTo>
                  <a:lnTo>
                    <a:pt x="580351" y="8788"/>
                  </a:lnTo>
                  <a:lnTo>
                    <a:pt x="534644" y="2235"/>
                  </a:lnTo>
                  <a:lnTo>
                    <a:pt x="487680" y="0"/>
                  </a:lnTo>
                  <a:lnTo>
                    <a:pt x="440702" y="2235"/>
                  </a:lnTo>
                  <a:lnTo>
                    <a:pt x="394995" y="8788"/>
                  </a:lnTo>
                  <a:lnTo>
                    <a:pt x="350761" y="19456"/>
                  </a:lnTo>
                  <a:lnTo>
                    <a:pt x="308190" y="34048"/>
                  </a:lnTo>
                  <a:lnTo>
                    <a:pt x="267500" y="52336"/>
                  </a:lnTo>
                  <a:lnTo>
                    <a:pt x="228892" y="74142"/>
                  </a:lnTo>
                  <a:lnTo>
                    <a:pt x="192570" y="99250"/>
                  </a:lnTo>
                  <a:lnTo>
                    <a:pt x="158737" y="127444"/>
                  </a:lnTo>
                  <a:lnTo>
                    <a:pt x="127596" y="158534"/>
                  </a:lnTo>
                  <a:lnTo>
                    <a:pt x="99364" y="192316"/>
                  </a:lnTo>
                  <a:lnTo>
                    <a:pt x="74218" y="228587"/>
                  </a:lnTo>
                  <a:lnTo>
                    <a:pt x="52387" y="267131"/>
                  </a:lnTo>
                  <a:lnTo>
                    <a:pt x="34074" y="307759"/>
                  </a:lnTo>
                  <a:lnTo>
                    <a:pt x="19469" y="350253"/>
                  </a:lnTo>
                  <a:lnTo>
                    <a:pt x="8788" y="394411"/>
                  </a:lnTo>
                  <a:lnTo>
                    <a:pt x="2222" y="440042"/>
                  </a:lnTo>
                  <a:lnTo>
                    <a:pt x="0" y="486918"/>
                  </a:lnTo>
                  <a:lnTo>
                    <a:pt x="2222" y="533806"/>
                  </a:lnTo>
                  <a:lnTo>
                    <a:pt x="8788" y="579437"/>
                  </a:lnTo>
                  <a:lnTo>
                    <a:pt x="19469" y="623595"/>
                  </a:lnTo>
                  <a:lnTo>
                    <a:pt x="34074" y="666089"/>
                  </a:lnTo>
                  <a:lnTo>
                    <a:pt x="52387" y="706716"/>
                  </a:lnTo>
                  <a:lnTo>
                    <a:pt x="74218" y="745261"/>
                  </a:lnTo>
                  <a:lnTo>
                    <a:pt x="99364" y="781532"/>
                  </a:lnTo>
                  <a:lnTo>
                    <a:pt x="127596" y="815314"/>
                  </a:lnTo>
                  <a:lnTo>
                    <a:pt x="158737" y="846404"/>
                  </a:lnTo>
                  <a:lnTo>
                    <a:pt x="192570" y="874598"/>
                  </a:lnTo>
                  <a:lnTo>
                    <a:pt x="228892" y="899706"/>
                  </a:lnTo>
                  <a:lnTo>
                    <a:pt x="267500" y="921512"/>
                  </a:lnTo>
                  <a:lnTo>
                    <a:pt x="308190" y="939800"/>
                  </a:lnTo>
                  <a:lnTo>
                    <a:pt x="350761" y="954392"/>
                  </a:lnTo>
                  <a:lnTo>
                    <a:pt x="394995" y="965060"/>
                  </a:lnTo>
                  <a:lnTo>
                    <a:pt x="440702" y="971613"/>
                  </a:lnTo>
                  <a:lnTo>
                    <a:pt x="487680" y="973836"/>
                  </a:lnTo>
                  <a:lnTo>
                    <a:pt x="534644" y="971613"/>
                  </a:lnTo>
                  <a:lnTo>
                    <a:pt x="580351" y="965060"/>
                  </a:lnTo>
                  <a:lnTo>
                    <a:pt x="624586" y="954392"/>
                  </a:lnTo>
                  <a:lnTo>
                    <a:pt x="667156" y="939800"/>
                  </a:lnTo>
                  <a:lnTo>
                    <a:pt x="707847" y="921512"/>
                  </a:lnTo>
                  <a:lnTo>
                    <a:pt x="746455" y="899706"/>
                  </a:lnTo>
                  <a:lnTo>
                    <a:pt x="782777" y="874598"/>
                  </a:lnTo>
                  <a:lnTo>
                    <a:pt x="816610" y="846404"/>
                  </a:lnTo>
                  <a:lnTo>
                    <a:pt x="847750" y="815314"/>
                  </a:lnTo>
                  <a:lnTo>
                    <a:pt x="875982" y="781532"/>
                  </a:lnTo>
                  <a:lnTo>
                    <a:pt x="901128" y="745261"/>
                  </a:lnTo>
                  <a:lnTo>
                    <a:pt x="922959" y="706716"/>
                  </a:lnTo>
                  <a:lnTo>
                    <a:pt x="941273" y="666089"/>
                  </a:lnTo>
                  <a:lnTo>
                    <a:pt x="955878" y="623595"/>
                  </a:lnTo>
                  <a:lnTo>
                    <a:pt x="966558" y="579437"/>
                  </a:lnTo>
                  <a:lnTo>
                    <a:pt x="973124" y="533806"/>
                  </a:lnTo>
                  <a:lnTo>
                    <a:pt x="975360" y="486918"/>
                  </a:lnTo>
                  <a:close/>
                </a:path>
              </a:pathLst>
            </a:custGeom>
            <a:solidFill>
              <a:srgbClr val="F1DBB5"/>
            </a:solidFill>
          </p:spPr>
          <p:txBody>
            <a:bodyPr wrap="square" lIns="0" tIns="0" rIns="0" bIns="0" rtlCol="0"/>
            <a:lstStyle/>
            <a:p>
              <a:endParaRPr sz="2000"/>
            </a:p>
          </p:txBody>
        </p:sp>
        <p:sp>
          <p:nvSpPr>
            <p:cNvPr id="28" name="object 10">
              <a:extLst>
                <a:ext uri="{FF2B5EF4-FFF2-40B4-BE49-F238E27FC236}">
                  <a16:creationId xmlns:a16="http://schemas.microsoft.com/office/drawing/2014/main" id="{DF7B5678-DDEE-A74B-F760-EDF8D890B392}"/>
                </a:ext>
              </a:extLst>
            </p:cNvPr>
            <p:cNvSpPr/>
            <p:nvPr/>
          </p:nvSpPr>
          <p:spPr>
            <a:xfrm>
              <a:off x="6313169" y="2090165"/>
              <a:ext cx="780415" cy="779145"/>
            </a:xfrm>
            <a:custGeom>
              <a:avLst/>
              <a:gdLst/>
              <a:ahLst/>
              <a:cxnLst/>
              <a:rect l="l" t="t" r="r" b="b"/>
              <a:pathLst>
                <a:path w="780415" h="779144">
                  <a:moveTo>
                    <a:pt x="390144" y="0"/>
                  </a:moveTo>
                  <a:lnTo>
                    <a:pt x="439092" y="3034"/>
                  </a:lnTo>
                  <a:lnTo>
                    <a:pt x="486223" y="11894"/>
                  </a:lnTo>
                  <a:lnTo>
                    <a:pt x="531172" y="26214"/>
                  </a:lnTo>
                  <a:lnTo>
                    <a:pt x="573574" y="45629"/>
                  </a:lnTo>
                  <a:lnTo>
                    <a:pt x="613062" y="69774"/>
                  </a:lnTo>
                  <a:lnTo>
                    <a:pt x="649273" y="98284"/>
                  </a:lnTo>
                  <a:lnTo>
                    <a:pt x="681841" y="130793"/>
                  </a:lnTo>
                  <a:lnTo>
                    <a:pt x="710400" y="166936"/>
                  </a:lnTo>
                  <a:lnTo>
                    <a:pt x="734586" y="206348"/>
                  </a:lnTo>
                  <a:lnTo>
                    <a:pt x="754032" y="248664"/>
                  </a:lnTo>
                  <a:lnTo>
                    <a:pt x="768375" y="293518"/>
                  </a:lnTo>
                  <a:lnTo>
                    <a:pt x="777249" y="340546"/>
                  </a:lnTo>
                  <a:lnTo>
                    <a:pt x="780287" y="389382"/>
                  </a:lnTo>
                  <a:lnTo>
                    <a:pt x="777249" y="438217"/>
                  </a:lnTo>
                  <a:lnTo>
                    <a:pt x="768375" y="485245"/>
                  </a:lnTo>
                  <a:lnTo>
                    <a:pt x="754032" y="530099"/>
                  </a:lnTo>
                  <a:lnTo>
                    <a:pt x="734586" y="572415"/>
                  </a:lnTo>
                  <a:lnTo>
                    <a:pt x="710400" y="611827"/>
                  </a:lnTo>
                  <a:lnTo>
                    <a:pt x="681841" y="647970"/>
                  </a:lnTo>
                  <a:lnTo>
                    <a:pt x="649273" y="680479"/>
                  </a:lnTo>
                  <a:lnTo>
                    <a:pt x="613062" y="708989"/>
                  </a:lnTo>
                  <a:lnTo>
                    <a:pt x="573574" y="733134"/>
                  </a:lnTo>
                  <a:lnTo>
                    <a:pt x="531172" y="752549"/>
                  </a:lnTo>
                  <a:lnTo>
                    <a:pt x="486223" y="766869"/>
                  </a:lnTo>
                  <a:lnTo>
                    <a:pt x="439092" y="775729"/>
                  </a:lnTo>
                  <a:lnTo>
                    <a:pt x="390144" y="778763"/>
                  </a:lnTo>
                  <a:lnTo>
                    <a:pt x="341195" y="775729"/>
                  </a:lnTo>
                  <a:lnTo>
                    <a:pt x="294064" y="766869"/>
                  </a:lnTo>
                  <a:lnTo>
                    <a:pt x="249115" y="752549"/>
                  </a:lnTo>
                  <a:lnTo>
                    <a:pt x="206713" y="733134"/>
                  </a:lnTo>
                  <a:lnTo>
                    <a:pt x="167225" y="708989"/>
                  </a:lnTo>
                  <a:lnTo>
                    <a:pt x="131014" y="680479"/>
                  </a:lnTo>
                  <a:lnTo>
                    <a:pt x="98446" y="647970"/>
                  </a:lnTo>
                  <a:lnTo>
                    <a:pt x="69887" y="611827"/>
                  </a:lnTo>
                  <a:lnTo>
                    <a:pt x="45701" y="572415"/>
                  </a:lnTo>
                  <a:lnTo>
                    <a:pt x="26255" y="530099"/>
                  </a:lnTo>
                  <a:lnTo>
                    <a:pt x="11912" y="485245"/>
                  </a:lnTo>
                  <a:lnTo>
                    <a:pt x="3038" y="438217"/>
                  </a:lnTo>
                  <a:lnTo>
                    <a:pt x="0" y="389382"/>
                  </a:lnTo>
                  <a:lnTo>
                    <a:pt x="3038" y="340546"/>
                  </a:lnTo>
                  <a:lnTo>
                    <a:pt x="11912" y="293518"/>
                  </a:lnTo>
                  <a:lnTo>
                    <a:pt x="26255" y="248664"/>
                  </a:lnTo>
                  <a:lnTo>
                    <a:pt x="45701" y="206348"/>
                  </a:lnTo>
                  <a:lnTo>
                    <a:pt x="69887" y="166936"/>
                  </a:lnTo>
                  <a:lnTo>
                    <a:pt x="98446" y="130793"/>
                  </a:lnTo>
                  <a:lnTo>
                    <a:pt x="131014" y="98284"/>
                  </a:lnTo>
                  <a:lnTo>
                    <a:pt x="167225" y="69774"/>
                  </a:lnTo>
                  <a:lnTo>
                    <a:pt x="206713" y="45629"/>
                  </a:lnTo>
                  <a:lnTo>
                    <a:pt x="249115" y="26214"/>
                  </a:lnTo>
                  <a:lnTo>
                    <a:pt x="294064" y="11894"/>
                  </a:lnTo>
                  <a:lnTo>
                    <a:pt x="341195" y="3034"/>
                  </a:lnTo>
                  <a:lnTo>
                    <a:pt x="390144" y="0"/>
                  </a:lnTo>
                  <a:close/>
                </a:path>
              </a:pathLst>
            </a:custGeom>
            <a:ln w="19050">
              <a:solidFill>
                <a:srgbClr val="F1DBB5"/>
              </a:solidFill>
            </a:ln>
          </p:spPr>
          <p:txBody>
            <a:bodyPr wrap="square" lIns="0" tIns="0" rIns="0" bIns="0" rtlCol="0"/>
            <a:lstStyle/>
            <a:p>
              <a:endParaRPr sz="2000"/>
            </a:p>
          </p:txBody>
        </p:sp>
      </p:grpSp>
      <p:sp>
        <p:nvSpPr>
          <p:cNvPr id="29" name="object 11">
            <a:extLst>
              <a:ext uri="{FF2B5EF4-FFF2-40B4-BE49-F238E27FC236}">
                <a16:creationId xmlns:a16="http://schemas.microsoft.com/office/drawing/2014/main" id="{30E1EEAB-AB48-C636-F0C8-F9CF65C6F980}"/>
              </a:ext>
            </a:extLst>
          </p:cNvPr>
          <p:cNvSpPr txBox="1"/>
          <p:nvPr/>
        </p:nvSpPr>
        <p:spPr>
          <a:xfrm>
            <a:off x="6154901" y="6021632"/>
            <a:ext cx="2178602" cy="487634"/>
          </a:xfrm>
          <a:prstGeom prst="rect">
            <a:avLst/>
          </a:prstGeom>
        </p:spPr>
        <p:txBody>
          <a:bodyPr vert="horz" wrap="square" lIns="0" tIns="25718" rIns="0" bIns="0" rtlCol="0">
            <a:spAutoFit/>
          </a:bodyPr>
          <a:lstStyle/>
          <a:p>
            <a:pPr marL="9525" marR="3810">
              <a:lnSpc>
                <a:spcPts val="1245"/>
              </a:lnSpc>
              <a:spcBef>
                <a:spcPts val="203"/>
              </a:spcBef>
            </a:pPr>
            <a:r>
              <a:rPr lang="en-GB" sz="1200" dirty="0">
                <a:latin typeface="Century Gothic"/>
                <a:cs typeface="Century Gothic"/>
              </a:rPr>
              <a:t>External  - the </a:t>
            </a:r>
            <a:r>
              <a:rPr sz="1200" dirty="0">
                <a:latin typeface="Century Gothic"/>
                <a:cs typeface="Century Gothic"/>
              </a:rPr>
              <a:t>extent</a:t>
            </a:r>
            <a:r>
              <a:rPr sz="1200" spc="-8" dirty="0">
                <a:latin typeface="Century Gothic"/>
                <a:cs typeface="Century Gothic"/>
              </a:rPr>
              <a:t> </a:t>
            </a:r>
            <a:r>
              <a:rPr sz="1200" dirty="0">
                <a:latin typeface="Century Gothic"/>
                <a:cs typeface="Century Gothic"/>
              </a:rPr>
              <a:t>to</a:t>
            </a:r>
            <a:r>
              <a:rPr sz="1200" spc="-8" dirty="0">
                <a:latin typeface="Century Gothic"/>
                <a:cs typeface="Century Gothic"/>
              </a:rPr>
              <a:t> </a:t>
            </a:r>
            <a:r>
              <a:rPr sz="1200" dirty="0">
                <a:latin typeface="Century Gothic"/>
                <a:cs typeface="Century Gothic"/>
              </a:rPr>
              <a:t>which</a:t>
            </a:r>
            <a:r>
              <a:rPr sz="1200" spc="-11" dirty="0">
                <a:latin typeface="Century Gothic"/>
                <a:cs typeface="Century Gothic"/>
              </a:rPr>
              <a:t> </a:t>
            </a:r>
            <a:r>
              <a:rPr sz="1200" dirty="0">
                <a:latin typeface="Century Gothic"/>
                <a:cs typeface="Century Gothic"/>
              </a:rPr>
              <a:t>a</a:t>
            </a:r>
            <a:r>
              <a:rPr sz="1200" spc="-4" dirty="0">
                <a:latin typeface="Century Gothic"/>
                <a:cs typeface="Century Gothic"/>
              </a:rPr>
              <a:t> </a:t>
            </a:r>
            <a:r>
              <a:rPr sz="1200" spc="-8" dirty="0">
                <a:latin typeface="Century Gothic"/>
                <a:cs typeface="Century Gothic"/>
              </a:rPr>
              <a:t>measure </a:t>
            </a:r>
            <a:r>
              <a:rPr sz="1200" dirty="0">
                <a:latin typeface="Century Gothic"/>
                <a:cs typeface="Century Gothic"/>
              </a:rPr>
              <a:t>varies</a:t>
            </a:r>
            <a:r>
              <a:rPr sz="1200" spc="-30" dirty="0">
                <a:latin typeface="Century Gothic"/>
                <a:cs typeface="Century Gothic"/>
              </a:rPr>
              <a:t> </a:t>
            </a:r>
            <a:r>
              <a:rPr sz="1200" dirty="0">
                <a:latin typeface="Century Gothic"/>
                <a:cs typeface="Century Gothic"/>
              </a:rPr>
              <a:t>from</a:t>
            </a:r>
            <a:r>
              <a:rPr sz="1200" spc="-8" dirty="0">
                <a:latin typeface="Century Gothic"/>
                <a:cs typeface="Century Gothic"/>
              </a:rPr>
              <a:t> </a:t>
            </a:r>
            <a:r>
              <a:rPr sz="1200" dirty="0">
                <a:latin typeface="Century Gothic"/>
                <a:cs typeface="Century Gothic"/>
              </a:rPr>
              <a:t>one use</a:t>
            </a:r>
            <a:r>
              <a:rPr sz="1200" spc="4" dirty="0">
                <a:latin typeface="Century Gothic"/>
                <a:cs typeface="Century Gothic"/>
              </a:rPr>
              <a:t> </a:t>
            </a:r>
            <a:r>
              <a:rPr sz="1200" spc="-19" dirty="0">
                <a:latin typeface="Century Gothic"/>
                <a:cs typeface="Century Gothic"/>
              </a:rPr>
              <a:t>to </a:t>
            </a:r>
            <a:r>
              <a:rPr sz="1200" spc="-8" dirty="0">
                <a:latin typeface="Century Gothic"/>
                <a:cs typeface="Century Gothic"/>
              </a:rPr>
              <a:t>another.</a:t>
            </a:r>
            <a:endParaRPr sz="1200" dirty="0">
              <a:latin typeface="Century Gothic"/>
              <a:cs typeface="Century Gothic"/>
            </a:endParaRPr>
          </a:p>
        </p:txBody>
      </p:sp>
      <p:pic>
        <p:nvPicPr>
          <p:cNvPr id="30" name="object 14">
            <a:extLst>
              <a:ext uri="{FF2B5EF4-FFF2-40B4-BE49-F238E27FC236}">
                <a16:creationId xmlns:a16="http://schemas.microsoft.com/office/drawing/2014/main" id="{D6B52A38-6D9F-E731-375D-85EEFE090498}"/>
              </a:ext>
            </a:extLst>
          </p:cNvPr>
          <p:cNvPicPr/>
          <p:nvPr/>
        </p:nvPicPr>
        <p:blipFill>
          <a:blip r:embed="rId3" cstate="print"/>
          <a:stretch>
            <a:fillRect/>
          </a:stretch>
        </p:blipFill>
        <p:spPr>
          <a:xfrm>
            <a:off x="3131841" y="3031759"/>
            <a:ext cx="6012159" cy="2749937"/>
          </a:xfrm>
          <a:prstGeom prst="rect">
            <a:avLst/>
          </a:prstGeom>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45234" y="198386"/>
            <a:ext cx="4149423" cy="563616"/>
          </a:xfrm>
          <a:prstGeom prst="rect">
            <a:avLst/>
          </a:prstGeom>
        </p:spPr>
        <p:txBody>
          <a:bodyPr vert="horz" wrap="square" lIns="0" tIns="9525" rIns="0" bIns="0" rtlCol="0" anchor="b">
            <a:spAutoFit/>
          </a:bodyPr>
          <a:lstStyle/>
          <a:p>
            <a:pPr marL="9525">
              <a:lnSpc>
                <a:spcPct val="100000"/>
              </a:lnSpc>
              <a:spcBef>
                <a:spcPts val="75"/>
              </a:spcBef>
            </a:pPr>
            <a:r>
              <a:rPr sz="3600" dirty="0"/>
              <a:t>Measuring</a:t>
            </a:r>
            <a:r>
              <a:rPr sz="3600" spc="8" dirty="0"/>
              <a:t> </a:t>
            </a:r>
            <a:r>
              <a:rPr sz="3600" spc="-8" dirty="0"/>
              <a:t>validity</a:t>
            </a:r>
            <a:endParaRPr sz="3600" dirty="0"/>
          </a:p>
        </p:txBody>
      </p:sp>
      <p:sp>
        <p:nvSpPr>
          <p:cNvPr id="46" name="TextBox 45">
            <a:extLst>
              <a:ext uri="{FF2B5EF4-FFF2-40B4-BE49-F238E27FC236}">
                <a16:creationId xmlns:a16="http://schemas.microsoft.com/office/drawing/2014/main" id="{305C25D6-5A01-EFC4-A4D5-8128A52669B3}"/>
              </a:ext>
            </a:extLst>
          </p:cNvPr>
          <p:cNvSpPr txBox="1"/>
          <p:nvPr/>
        </p:nvSpPr>
        <p:spPr>
          <a:xfrm>
            <a:off x="345234" y="803184"/>
            <a:ext cx="7971709" cy="369332"/>
          </a:xfrm>
          <a:prstGeom prst="rect">
            <a:avLst/>
          </a:prstGeom>
          <a:noFill/>
        </p:spPr>
        <p:txBody>
          <a:bodyPr wrap="square">
            <a:spAutoFit/>
          </a:bodyPr>
          <a:lstStyle/>
          <a:p>
            <a:r>
              <a:rPr lang="en-GB" dirty="0"/>
              <a:t>Is the survey measuring what it’s supposed to be measuring?</a:t>
            </a:r>
          </a:p>
        </p:txBody>
      </p:sp>
      <p:graphicFrame>
        <p:nvGraphicFramePr>
          <p:cNvPr id="49" name="Diagram 48">
            <a:extLst>
              <a:ext uri="{FF2B5EF4-FFF2-40B4-BE49-F238E27FC236}">
                <a16:creationId xmlns:a16="http://schemas.microsoft.com/office/drawing/2014/main" id="{B17AEB1F-2CC8-0105-DAC2-8E2C3759E041}"/>
              </a:ext>
            </a:extLst>
          </p:cNvPr>
          <p:cNvGraphicFramePr/>
          <p:nvPr>
            <p:extLst>
              <p:ext uri="{D42A27DB-BD31-4B8C-83A1-F6EECF244321}">
                <p14:modId xmlns:p14="http://schemas.microsoft.com/office/powerpoint/2010/main" val="2589649518"/>
              </p:ext>
            </p:extLst>
          </p:nvPr>
        </p:nvGraphicFramePr>
        <p:xfrm>
          <a:off x="251520" y="1583031"/>
          <a:ext cx="8712968" cy="198998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52" name="Diagram 51">
            <a:extLst>
              <a:ext uri="{FF2B5EF4-FFF2-40B4-BE49-F238E27FC236}">
                <a16:creationId xmlns:a16="http://schemas.microsoft.com/office/drawing/2014/main" id="{1C1DD9E2-5055-105C-1501-D150182A034A}"/>
              </a:ext>
            </a:extLst>
          </p:cNvPr>
          <p:cNvGraphicFramePr/>
          <p:nvPr>
            <p:extLst>
              <p:ext uri="{D42A27DB-BD31-4B8C-83A1-F6EECF244321}">
                <p14:modId xmlns:p14="http://schemas.microsoft.com/office/powerpoint/2010/main" val="3533943790"/>
              </p:ext>
            </p:extLst>
          </p:nvPr>
        </p:nvGraphicFramePr>
        <p:xfrm>
          <a:off x="251520" y="4513890"/>
          <a:ext cx="8547246" cy="214572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55" name="Diagram 54">
            <a:extLst>
              <a:ext uri="{FF2B5EF4-FFF2-40B4-BE49-F238E27FC236}">
                <a16:creationId xmlns:a16="http://schemas.microsoft.com/office/drawing/2014/main" id="{0D752431-7B53-1762-8A22-0CCC36595ECC}"/>
              </a:ext>
            </a:extLst>
          </p:cNvPr>
          <p:cNvGraphicFramePr/>
          <p:nvPr>
            <p:extLst>
              <p:ext uri="{D42A27DB-BD31-4B8C-83A1-F6EECF244321}">
                <p14:modId xmlns:p14="http://schemas.microsoft.com/office/powerpoint/2010/main" val="1531569127"/>
              </p:ext>
            </p:extLst>
          </p:nvPr>
        </p:nvGraphicFramePr>
        <p:xfrm>
          <a:off x="2267744" y="1993546"/>
          <a:ext cx="6531022" cy="4349910"/>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
        <p:nvSpPr>
          <p:cNvPr id="57" name="TextBox 56">
            <a:extLst>
              <a:ext uri="{FF2B5EF4-FFF2-40B4-BE49-F238E27FC236}">
                <a16:creationId xmlns:a16="http://schemas.microsoft.com/office/drawing/2014/main" id="{0D1B81B2-79C8-4C93-C5B7-4C281627C1E3}"/>
              </a:ext>
            </a:extLst>
          </p:cNvPr>
          <p:cNvSpPr txBox="1"/>
          <p:nvPr/>
        </p:nvSpPr>
        <p:spPr>
          <a:xfrm>
            <a:off x="3851920" y="2780928"/>
            <a:ext cx="4572000" cy="369332"/>
          </a:xfrm>
          <a:prstGeom prst="rect">
            <a:avLst/>
          </a:prstGeom>
          <a:noFill/>
        </p:spPr>
        <p:txBody>
          <a:bodyPr wrap="square">
            <a:spAutoFit/>
          </a:bodyPr>
          <a:lstStyle/>
          <a:p>
            <a:r>
              <a:rPr lang="en-GB" dirty="0"/>
              <a:t>Typically measured using factor analysis</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190108" y="127789"/>
            <a:ext cx="5657850" cy="744530"/>
          </a:xfrm>
          <a:prstGeom prst="rect">
            <a:avLst/>
          </a:prstGeom>
        </p:spPr>
        <p:txBody>
          <a:bodyPr vert="horz" wrap="square" lIns="0" tIns="219170" rIns="0" bIns="0" rtlCol="0" anchor="b">
            <a:spAutoFit/>
          </a:bodyPr>
          <a:lstStyle/>
          <a:p>
            <a:pPr marL="1104900">
              <a:lnSpc>
                <a:spcPct val="100000"/>
              </a:lnSpc>
              <a:spcBef>
                <a:spcPts val="79"/>
              </a:spcBef>
            </a:pPr>
            <a:r>
              <a:rPr sz="3400" b="1" dirty="0">
                <a:solidFill>
                  <a:schemeClr val="tx1"/>
                </a:solidFill>
              </a:rPr>
              <a:t>Face </a:t>
            </a:r>
            <a:r>
              <a:rPr sz="3400" b="1" spc="-8" dirty="0">
                <a:solidFill>
                  <a:schemeClr val="tx1"/>
                </a:solidFill>
              </a:rPr>
              <a:t>Validity</a:t>
            </a:r>
          </a:p>
        </p:txBody>
      </p:sp>
      <p:grpSp>
        <p:nvGrpSpPr>
          <p:cNvPr id="3" name="object 3"/>
          <p:cNvGrpSpPr/>
          <p:nvPr/>
        </p:nvGrpSpPr>
        <p:grpSpPr>
          <a:xfrm>
            <a:off x="930851" y="622625"/>
            <a:ext cx="1738159" cy="1837271"/>
            <a:chOff x="2108453" y="915161"/>
            <a:chExt cx="1524001" cy="1524000"/>
          </a:xfrm>
        </p:grpSpPr>
        <p:sp>
          <p:nvSpPr>
            <p:cNvPr id="4" name="object 4"/>
            <p:cNvSpPr/>
            <p:nvPr/>
          </p:nvSpPr>
          <p:spPr>
            <a:xfrm>
              <a:off x="2108453" y="915161"/>
              <a:ext cx="1524000" cy="1524000"/>
            </a:xfrm>
            <a:custGeom>
              <a:avLst/>
              <a:gdLst/>
              <a:ahLst/>
              <a:cxnLst/>
              <a:rect l="l" t="t" r="r" b="b"/>
              <a:pathLst>
                <a:path w="1524000" h="1524000">
                  <a:moveTo>
                    <a:pt x="762000" y="0"/>
                  </a:moveTo>
                  <a:lnTo>
                    <a:pt x="713805" y="1498"/>
                  </a:lnTo>
                  <a:lnTo>
                    <a:pt x="666409" y="5936"/>
                  </a:lnTo>
                  <a:lnTo>
                    <a:pt x="619898" y="13223"/>
                  </a:lnTo>
                  <a:lnTo>
                    <a:pt x="574363" y="23269"/>
                  </a:lnTo>
                  <a:lnTo>
                    <a:pt x="529893" y="35987"/>
                  </a:lnTo>
                  <a:lnTo>
                    <a:pt x="486577" y="51286"/>
                  </a:lnTo>
                  <a:lnTo>
                    <a:pt x="444504" y="69078"/>
                  </a:lnTo>
                  <a:lnTo>
                    <a:pt x="403763" y="89272"/>
                  </a:lnTo>
                  <a:lnTo>
                    <a:pt x="364444" y="111781"/>
                  </a:lnTo>
                  <a:lnTo>
                    <a:pt x="326636" y="136514"/>
                  </a:lnTo>
                  <a:lnTo>
                    <a:pt x="290429" y="163383"/>
                  </a:lnTo>
                  <a:lnTo>
                    <a:pt x="255910" y="192298"/>
                  </a:lnTo>
                  <a:lnTo>
                    <a:pt x="223170" y="223170"/>
                  </a:lnTo>
                  <a:lnTo>
                    <a:pt x="192298" y="255910"/>
                  </a:lnTo>
                  <a:lnTo>
                    <a:pt x="163383" y="290429"/>
                  </a:lnTo>
                  <a:lnTo>
                    <a:pt x="136514" y="326636"/>
                  </a:lnTo>
                  <a:lnTo>
                    <a:pt x="111781" y="364444"/>
                  </a:lnTo>
                  <a:lnTo>
                    <a:pt x="89272" y="403763"/>
                  </a:lnTo>
                  <a:lnTo>
                    <a:pt x="69078" y="444504"/>
                  </a:lnTo>
                  <a:lnTo>
                    <a:pt x="51286" y="486577"/>
                  </a:lnTo>
                  <a:lnTo>
                    <a:pt x="35987" y="529893"/>
                  </a:lnTo>
                  <a:lnTo>
                    <a:pt x="23269" y="574363"/>
                  </a:lnTo>
                  <a:lnTo>
                    <a:pt x="13223" y="619898"/>
                  </a:lnTo>
                  <a:lnTo>
                    <a:pt x="5936" y="666409"/>
                  </a:lnTo>
                  <a:lnTo>
                    <a:pt x="1498" y="713805"/>
                  </a:lnTo>
                  <a:lnTo>
                    <a:pt x="0" y="762000"/>
                  </a:lnTo>
                  <a:lnTo>
                    <a:pt x="1498" y="810194"/>
                  </a:lnTo>
                  <a:lnTo>
                    <a:pt x="5936" y="857590"/>
                  </a:lnTo>
                  <a:lnTo>
                    <a:pt x="13223" y="904101"/>
                  </a:lnTo>
                  <a:lnTo>
                    <a:pt x="23269" y="949636"/>
                  </a:lnTo>
                  <a:lnTo>
                    <a:pt x="35987" y="994106"/>
                  </a:lnTo>
                  <a:lnTo>
                    <a:pt x="51286" y="1037422"/>
                  </a:lnTo>
                  <a:lnTo>
                    <a:pt x="69078" y="1079495"/>
                  </a:lnTo>
                  <a:lnTo>
                    <a:pt x="89272" y="1120236"/>
                  </a:lnTo>
                  <a:lnTo>
                    <a:pt x="111781" y="1159555"/>
                  </a:lnTo>
                  <a:lnTo>
                    <a:pt x="136514" y="1197363"/>
                  </a:lnTo>
                  <a:lnTo>
                    <a:pt x="163383" y="1233570"/>
                  </a:lnTo>
                  <a:lnTo>
                    <a:pt x="192298" y="1268089"/>
                  </a:lnTo>
                  <a:lnTo>
                    <a:pt x="223170" y="1300829"/>
                  </a:lnTo>
                  <a:lnTo>
                    <a:pt x="255910" y="1331701"/>
                  </a:lnTo>
                  <a:lnTo>
                    <a:pt x="290429" y="1360616"/>
                  </a:lnTo>
                  <a:lnTo>
                    <a:pt x="326636" y="1387485"/>
                  </a:lnTo>
                  <a:lnTo>
                    <a:pt x="364444" y="1412218"/>
                  </a:lnTo>
                  <a:lnTo>
                    <a:pt x="403763" y="1434727"/>
                  </a:lnTo>
                  <a:lnTo>
                    <a:pt x="444504" y="1454921"/>
                  </a:lnTo>
                  <a:lnTo>
                    <a:pt x="486577" y="1472713"/>
                  </a:lnTo>
                  <a:lnTo>
                    <a:pt x="529893" y="1488012"/>
                  </a:lnTo>
                  <a:lnTo>
                    <a:pt x="574363" y="1500730"/>
                  </a:lnTo>
                  <a:lnTo>
                    <a:pt x="619898" y="1510776"/>
                  </a:lnTo>
                  <a:lnTo>
                    <a:pt x="666409" y="1518063"/>
                  </a:lnTo>
                  <a:lnTo>
                    <a:pt x="713805" y="1522501"/>
                  </a:lnTo>
                  <a:lnTo>
                    <a:pt x="762000" y="1524000"/>
                  </a:lnTo>
                  <a:lnTo>
                    <a:pt x="810194" y="1522501"/>
                  </a:lnTo>
                  <a:lnTo>
                    <a:pt x="857590" y="1518063"/>
                  </a:lnTo>
                  <a:lnTo>
                    <a:pt x="904101" y="1510776"/>
                  </a:lnTo>
                  <a:lnTo>
                    <a:pt x="949636" y="1500730"/>
                  </a:lnTo>
                  <a:lnTo>
                    <a:pt x="994106" y="1488012"/>
                  </a:lnTo>
                  <a:lnTo>
                    <a:pt x="1037422" y="1472713"/>
                  </a:lnTo>
                  <a:lnTo>
                    <a:pt x="1079495" y="1454921"/>
                  </a:lnTo>
                  <a:lnTo>
                    <a:pt x="1120236" y="1434727"/>
                  </a:lnTo>
                  <a:lnTo>
                    <a:pt x="1159555" y="1412218"/>
                  </a:lnTo>
                  <a:lnTo>
                    <a:pt x="1197363" y="1387485"/>
                  </a:lnTo>
                  <a:lnTo>
                    <a:pt x="1233570" y="1360616"/>
                  </a:lnTo>
                  <a:lnTo>
                    <a:pt x="1268089" y="1331701"/>
                  </a:lnTo>
                  <a:lnTo>
                    <a:pt x="1300829" y="1300829"/>
                  </a:lnTo>
                  <a:lnTo>
                    <a:pt x="1331701" y="1268089"/>
                  </a:lnTo>
                  <a:lnTo>
                    <a:pt x="1360616" y="1233570"/>
                  </a:lnTo>
                  <a:lnTo>
                    <a:pt x="1387485" y="1197363"/>
                  </a:lnTo>
                  <a:lnTo>
                    <a:pt x="1412218" y="1159555"/>
                  </a:lnTo>
                  <a:lnTo>
                    <a:pt x="1434727" y="1120236"/>
                  </a:lnTo>
                  <a:lnTo>
                    <a:pt x="1454921" y="1079495"/>
                  </a:lnTo>
                  <a:lnTo>
                    <a:pt x="1472713" y="1037422"/>
                  </a:lnTo>
                  <a:lnTo>
                    <a:pt x="1488012" y="994106"/>
                  </a:lnTo>
                  <a:lnTo>
                    <a:pt x="1500730" y="949636"/>
                  </a:lnTo>
                  <a:lnTo>
                    <a:pt x="1510776" y="904101"/>
                  </a:lnTo>
                  <a:lnTo>
                    <a:pt x="1518063" y="857590"/>
                  </a:lnTo>
                  <a:lnTo>
                    <a:pt x="1522501" y="810194"/>
                  </a:lnTo>
                  <a:lnTo>
                    <a:pt x="1523999" y="762000"/>
                  </a:lnTo>
                  <a:lnTo>
                    <a:pt x="1522501" y="713805"/>
                  </a:lnTo>
                  <a:lnTo>
                    <a:pt x="1518063" y="666409"/>
                  </a:lnTo>
                  <a:lnTo>
                    <a:pt x="1510776" y="619898"/>
                  </a:lnTo>
                  <a:lnTo>
                    <a:pt x="1500730" y="574363"/>
                  </a:lnTo>
                  <a:lnTo>
                    <a:pt x="1488012" y="529893"/>
                  </a:lnTo>
                  <a:lnTo>
                    <a:pt x="1472713" y="486577"/>
                  </a:lnTo>
                  <a:lnTo>
                    <a:pt x="1454921" y="444504"/>
                  </a:lnTo>
                  <a:lnTo>
                    <a:pt x="1434727" y="403763"/>
                  </a:lnTo>
                  <a:lnTo>
                    <a:pt x="1412218" y="364444"/>
                  </a:lnTo>
                  <a:lnTo>
                    <a:pt x="1387485" y="326636"/>
                  </a:lnTo>
                  <a:lnTo>
                    <a:pt x="1360616" y="290429"/>
                  </a:lnTo>
                  <a:lnTo>
                    <a:pt x="1331701" y="255910"/>
                  </a:lnTo>
                  <a:lnTo>
                    <a:pt x="1300829" y="223170"/>
                  </a:lnTo>
                  <a:lnTo>
                    <a:pt x="1268089" y="192298"/>
                  </a:lnTo>
                  <a:lnTo>
                    <a:pt x="1233570" y="163383"/>
                  </a:lnTo>
                  <a:lnTo>
                    <a:pt x="1197363" y="136514"/>
                  </a:lnTo>
                  <a:lnTo>
                    <a:pt x="1159555" y="111781"/>
                  </a:lnTo>
                  <a:lnTo>
                    <a:pt x="1120236" y="89272"/>
                  </a:lnTo>
                  <a:lnTo>
                    <a:pt x="1079495" y="69078"/>
                  </a:lnTo>
                  <a:lnTo>
                    <a:pt x="1037422" y="51286"/>
                  </a:lnTo>
                  <a:lnTo>
                    <a:pt x="994106" y="35987"/>
                  </a:lnTo>
                  <a:lnTo>
                    <a:pt x="949636" y="23269"/>
                  </a:lnTo>
                  <a:lnTo>
                    <a:pt x="904101" y="13223"/>
                  </a:lnTo>
                  <a:lnTo>
                    <a:pt x="857590" y="5936"/>
                  </a:lnTo>
                  <a:lnTo>
                    <a:pt x="810194" y="1498"/>
                  </a:lnTo>
                  <a:lnTo>
                    <a:pt x="762000" y="0"/>
                  </a:lnTo>
                  <a:close/>
                </a:path>
              </a:pathLst>
            </a:custGeom>
            <a:solidFill>
              <a:srgbClr val="AF1512"/>
            </a:solidFill>
          </p:spPr>
          <p:txBody>
            <a:bodyPr wrap="square" lIns="0" tIns="0" rIns="0" bIns="0" rtlCol="0"/>
            <a:lstStyle/>
            <a:p>
              <a:endParaRPr dirty="0">
                <a:solidFill>
                  <a:schemeClr val="bg1"/>
                </a:solidFill>
              </a:endParaRPr>
            </a:p>
          </p:txBody>
        </p:sp>
        <p:sp>
          <p:nvSpPr>
            <p:cNvPr id="5" name="object 5"/>
            <p:cNvSpPr/>
            <p:nvPr/>
          </p:nvSpPr>
          <p:spPr>
            <a:xfrm>
              <a:off x="2108454" y="915161"/>
              <a:ext cx="1524000" cy="1524000"/>
            </a:xfrm>
            <a:custGeom>
              <a:avLst/>
              <a:gdLst/>
              <a:ahLst/>
              <a:cxnLst/>
              <a:rect l="l" t="t" r="r" b="b"/>
              <a:pathLst>
                <a:path w="1524000" h="1524000">
                  <a:moveTo>
                    <a:pt x="0" y="762000"/>
                  </a:moveTo>
                  <a:lnTo>
                    <a:pt x="1498" y="713805"/>
                  </a:lnTo>
                  <a:lnTo>
                    <a:pt x="5936" y="666409"/>
                  </a:lnTo>
                  <a:lnTo>
                    <a:pt x="13223" y="619898"/>
                  </a:lnTo>
                  <a:lnTo>
                    <a:pt x="23269" y="574363"/>
                  </a:lnTo>
                  <a:lnTo>
                    <a:pt x="35987" y="529893"/>
                  </a:lnTo>
                  <a:lnTo>
                    <a:pt x="51286" y="486577"/>
                  </a:lnTo>
                  <a:lnTo>
                    <a:pt x="69078" y="444504"/>
                  </a:lnTo>
                  <a:lnTo>
                    <a:pt x="89272" y="403763"/>
                  </a:lnTo>
                  <a:lnTo>
                    <a:pt x="111781" y="364444"/>
                  </a:lnTo>
                  <a:lnTo>
                    <a:pt x="136514" y="326636"/>
                  </a:lnTo>
                  <a:lnTo>
                    <a:pt x="163383" y="290429"/>
                  </a:lnTo>
                  <a:lnTo>
                    <a:pt x="192298" y="255910"/>
                  </a:lnTo>
                  <a:lnTo>
                    <a:pt x="223170" y="223170"/>
                  </a:lnTo>
                  <a:lnTo>
                    <a:pt x="255910" y="192298"/>
                  </a:lnTo>
                  <a:lnTo>
                    <a:pt x="290429" y="163383"/>
                  </a:lnTo>
                  <a:lnTo>
                    <a:pt x="326636" y="136514"/>
                  </a:lnTo>
                  <a:lnTo>
                    <a:pt x="364444" y="111781"/>
                  </a:lnTo>
                  <a:lnTo>
                    <a:pt x="403763" y="89272"/>
                  </a:lnTo>
                  <a:lnTo>
                    <a:pt x="444504" y="69078"/>
                  </a:lnTo>
                  <a:lnTo>
                    <a:pt x="486577" y="51286"/>
                  </a:lnTo>
                  <a:lnTo>
                    <a:pt x="529893" y="35987"/>
                  </a:lnTo>
                  <a:lnTo>
                    <a:pt x="574363" y="23269"/>
                  </a:lnTo>
                  <a:lnTo>
                    <a:pt x="619898" y="13223"/>
                  </a:lnTo>
                  <a:lnTo>
                    <a:pt x="666409" y="5936"/>
                  </a:lnTo>
                  <a:lnTo>
                    <a:pt x="713805" y="1498"/>
                  </a:lnTo>
                  <a:lnTo>
                    <a:pt x="762000" y="0"/>
                  </a:lnTo>
                  <a:lnTo>
                    <a:pt x="810194" y="1498"/>
                  </a:lnTo>
                  <a:lnTo>
                    <a:pt x="857590" y="5936"/>
                  </a:lnTo>
                  <a:lnTo>
                    <a:pt x="904101" y="13223"/>
                  </a:lnTo>
                  <a:lnTo>
                    <a:pt x="949636" y="23269"/>
                  </a:lnTo>
                  <a:lnTo>
                    <a:pt x="994106" y="35987"/>
                  </a:lnTo>
                  <a:lnTo>
                    <a:pt x="1037422" y="51286"/>
                  </a:lnTo>
                  <a:lnTo>
                    <a:pt x="1079495" y="69078"/>
                  </a:lnTo>
                  <a:lnTo>
                    <a:pt x="1120236" y="89272"/>
                  </a:lnTo>
                  <a:lnTo>
                    <a:pt x="1159555" y="111781"/>
                  </a:lnTo>
                  <a:lnTo>
                    <a:pt x="1197363" y="136514"/>
                  </a:lnTo>
                  <a:lnTo>
                    <a:pt x="1233570" y="163383"/>
                  </a:lnTo>
                  <a:lnTo>
                    <a:pt x="1268089" y="192298"/>
                  </a:lnTo>
                  <a:lnTo>
                    <a:pt x="1300829" y="223170"/>
                  </a:lnTo>
                  <a:lnTo>
                    <a:pt x="1331701" y="255910"/>
                  </a:lnTo>
                  <a:lnTo>
                    <a:pt x="1360616" y="290429"/>
                  </a:lnTo>
                  <a:lnTo>
                    <a:pt x="1387485" y="326636"/>
                  </a:lnTo>
                  <a:lnTo>
                    <a:pt x="1412218" y="364444"/>
                  </a:lnTo>
                  <a:lnTo>
                    <a:pt x="1434727" y="403763"/>
                  </a:lnTo>
                  <a:lnTo>
                    <a:pt x="1454921" y="444504"/>
                  </a:lnTo>
                  <a:lnTo>
                    <a:pt x="1472713" y="486577"/>
                  </a:lnTo>
                  <a:lnTo>
                    <a:pt x="1488012" y="529893"/>
                  </a:lnTo>
                  <a:lnTo>
                    <a:pt x="1500730" y="574363"/>
                  </a:lnTo>
                  <a:lnTo>
                    <a:pt x="1510776" y="619898"/>
                  </a:lnTo>
                  <a:lnTo>
                    <a:pt x="1518063" y="666409"/>
                  </a:lnTo>
                  <a:lnTo>
                    <a:pt x="1522501" y="713805"/>
                  </a:lnTo>
                  <a:lnTo>
                    <a:pt x="1523999" y="762000"/>
                  </a:lnTo>
                  <a:lnTo>
                    <a:pt x="1522501" y="810194"/>
                  </a:lnTo>
                  <a:lnTo>
                    <a:pt x="1518063" y="857590"/>
                  </a:lnTo>
                  <a:lnTo>
                    <a:pt x="1510776" y="904101"/>
                  </a:lnTo>
                  <a:lnTo>
                    <a:pt x="1500730" y="949636"/>
                  </a:lnTo>
                  <a:lnTo>
                    <a:pt x="1488012" y="994106"/>
                  </a:lnTo>
                  <a:lnTo>
                    <a:pt x="1472713" y="1037422"/>
                  </a:lnTo>
                  <a:lnTo>
                    <a:pt x="1454921" y="1079495"/>
                  </a:lnTo>
                  <a:lnTo>
                    <a:pt x="1434727" y="1120236"/>
                  </a:lnTo>
                  <a:lnTo>
                    <a:pt x="1412218" y="1159555"/>
                  </a:lnTo>
                  <a:lnTo>
                    <a:pt x="1387485" y="1197363"/>
                  </a:lnTo>
                  <a:lnTo>
                    <a:pt x="1360616" y="1233570"/>
                  </a:lnTo>
                  <a:lnTo>
                    <a:pt x="1331701" y="1268089"/>
                  </a:lnTo>
                  <a:lnTo>
                    <a:pt x="1300829" y="1300829"/>
                  </a:lnTo>
                  <a:lnTo>
                    <a:pt x="1268089" y="1331701"/>
                  </a:lnTo>
                  <a:lnTo>
                    <a:pt x="1233570" y="1360616"/>
                  </a:lnTo>
                  <a:lnTo>
                    <a:pt x="1197363" y="1387485"/>
                  </a:lnTo>
                  <a:lnTo>
                    <a:pt x="1159555" y="1412218"/>
                  </a:lnTo>
                  <a:lnTo>
                    <a:pt x="1120236" y="1434727"/>
                  </a:lnTo>
                  <a:lnTo>
                    <a:pt x="1079495" y="1454921"/>
                  </a:lnTo>
                  <a:lnTo>
                    <a:pt x="1037422" y="1472713"/>
                  </a:lnTo>
                  <a:lnTo>
                    <a:pt x="994106" y="1488012"/>
                  </a:lnTo>
                  <a:lnTo>
                    <a:pt x="949636" y="1500730"/>
                  </a:lnTo>
                  <a:lnTo>
                    <a:pt x="904101" y="1510776"/>
                  </a:lnTo>
                  <a:lnTo>
                    <a:pt x="857590" y="1518063"/>
                  </a:lnTo>
                  <a:lnTo>
                    <a:pt x="810194" y="1522501"/>
                  </a:lnTo>
                  <a:lnTo>
                    <a:pt x="762000" y="1524000"/>
                  </a:lnTo>
                  <a:lnTo>
                    <a:pt x="713805" y="1522501"/>
                  </a:lnTo>
                  <a:lnTo>
                    <a:pt x="666409" y="1518063"/>
                  </a:lnTo>
                  <a:lnTo>
                    <a:pt x="619898" y="1510776"/>
                  </a:lnTo>
                  <a:lnTo>
                    <a:pt x="574363" y="1500730"/>
                  </a:lnTo>
                  <a:lnTo>
                    <a:pt x="529893" y="1488012"/>
                  </a:lnTo>
                  <a:lnTo>
                    <a:pt x="486577" y="1472713"/>
                  </a:lnTo>
                  <a:lnTo>
                    <a:pt x="444504" y="1454921"/>
                  </a:lnTo>
                  <a:lnTo>
                    <a:pt x="403763" y="1434727"/>
                  </a:lnTo>
                  <a:lnTo>
                    <a:pt x="364444" y="1412218"/>
                  </a:lnTo>
                  <a:lnTo>
                    <a:pt x="326636" y="1387485"/>
                  </a:lnTo>
                  <a:lnTo>
                    <a:pt x="290429" y="1360616"/>
                  </a:lnTo>
                  <a:lnTo>
                    <a:pt x="255910" y="1331701"/>
                  </a:lnTo>
                  <a:lnTo>
                    <a:pt x="223170" y="1300829"/>
                  </a:lnTo>
                  <a:lnTo>
                    <a:pt x="192298" y="1268089"/>
                  </a:lnTo>
                  <a:lnTo>
                    <a:pt x="163383" y="1233570"/>
                  </a:lnTo>
                  <a:lnTo>
                    <a:pt x="136514" y="1197363"/>
                  </a:lnTo>
                  <a:lnTo>
                    <a:pt x="111781" y="1159555"/>
                  </a:lnTo>
                  <a:lnTo>
                    <a:pt x="89272" y="1120236"/>
                  </a:lnTo>
                  <a:lnTo>
                    <a:pt x="69078" y="1079495"/>
                  </a:lnTo>
                  <a:lnTo>
                    <a:pt x="51286" y="1037422"/>
                  </a:lnTo>
                  <a:lnTo>
                    <a:pt x="35987" y="994106"/>
                  </a:lnTo>
                  <a:lnTo>
                    <a:pt x="23269" y="949636"/>
                  </a:lnTo>
                  <a:lnTo>
                    <a:pt x="13223" y="904101"/>
                  </a:lnTo>
                  <a:lnTo>
                    <a:pt x="5936" y="857590"/>
                  </a:lnTo>
                  <a:lnTo>
                    <a:pt x="1498" y="810194"/>
                  </a:lnTo>
                  <a:lnTo>
                    <a:pt x="0" y="762000"/>
                  </a:lnTo>
                  <a:close/>
                </a:path>
              </a:pathLst>
            </a:custGeom>
            <a:ln w="19050">
              <a:solidFill>
                <a:srgbClr val="FFFFFF"/>
              </a:solidFill>
            </a:ln>
          </p:spPr>
          <p:txBody>
            <a:bodyPr wrap="square" lIns="0" tIns="0" rIns="0" bIns="0" rtlCol="0"/>
            <a:lstStyle/>
            <a:p>
              <a:endParaRPr>
                <a:solidFill>
                  <a:schemeClr val="bg1"/>
                </a:solidFill>
              </a:endParaRPr>
            </a:p>
          </p:txBody>
        </p:sp>
      </p:grpSp>
      <p:sp>
        <p:nvSpPr>
          <p:cNvPr id="6" name="object 6"/>
          <p:cNvSpPr txBox="1"/>
          <p:nvPr/>
        </p:nvSpPr>
        <p:spPr>
          <a:xfrm>
            <a:off x="1225001" y="1034448"/>
            <a:ext cx="1149857" cy="927305"/>
          </a:xfrm>
          <a:prstGeom prst="rect">
            <a:avLst/>
          </a:prstGeom>
        </p:spPr>
        <p:txBody>
          <a:bodyPr vert="horz" wrap="square" lIns="0" tIns="20955" rIns="0" bIns="0" rtlCol="0">
            <a:spAutoFit/>
          </a:bodyPr>
          <a:lstStyle/>
          <a:p>
            <a:pPr marL="9525" marR="3810" indent="18098" algn="ctr">
              <a:lnSpc>
                <a:spcPct val="91900"/>
              </a:lnSpc>
              <a:spcBef>
                <a:spcPts val="165"/>
              </a:spcBef>
            </a:pPr>
            <a:r>
              <a:rPr sz="1600" dirty="0">
                <a:solidFill>
                  <a:schemeClr val="bg1"/>
                </a:solidFill>
                <a:latin typeface="Century Gothic"/>
                <a:cs typeface="Century Gothic"/>
              </a:rPr>
              <a:t>Infers</a:t>
            </a:r>
            <a:r>
              <a:rPr sz="1600" spc="-34" dirty="0">
                <a:solidFill>
                  <a:schemeClr val="bg1"/>
                </a:solidFill>
                <a:latin typeface="Century Gothic"/>
                <a:cs typeface="Century Gothic"/>
              </a:rPr>
              <a:t> </a:t>
            </a:r>
            <a:r>
              <a:rPr sz="1600" dirty="0">
                <a:solidFill>
                  <a:schemeClr val="bg1"/>
                </a:solidFill>
                <a:latin typeface="Century Gothic"/>
                <a:cs typeface="Century Gothic"/>
              </a:rPr>
              <a:t>that</a:t>
            </a:r>
            <a:r>
              <a:rPr sz="1600" spc="-19" dirty="0">
                <a:solidFill>
                  <a:schemeClr val="bg1"/>
                </a:solidFill>
                <a:latin typeface="Century Gothic"/>
                <a:cs typeface="Century Gothic"/>
              </a:rPr>
              <a:t> </a:t>
            </a:r>
            <a:r>
              <a:rPr sz="1600" spc="-38" dirty="0">
                <a:solidFill>
                  <a:schemeClr val="bg1"/>
                </a:solidFill>
                <a:latin typeface="Century Gothic"/>
                <a:cs typeface="Century Gothic"/>
              </a:rPr>
              <a:t>a </a:t>
            </a:r>
            <a:r>
              <a:rPr sz="1600" dirty="0">
                <a:solidFill>
                  <a:schemeClr val="bg1"/>
                </a:solidFill>
                <a:latin typeface="Century Gothic"/>
                <a:cs typeface="Century Gothic"/>
              </a:rPr>
              <a:t>test</a:t>
            </a:r>
            <a:r>
              <a:rPr sz="1600" spc="-4" dirty="0">
                <a:solidFill>
                  <a:schemeClr val="bg1"/>
                </a:solidFill>
                <a:latin typeface="Century Gothic"/>
                <a:cs typeface="Century Gothic"/>
              </a:rPr>
              <a:t> </a:t>
            </a:r>
            <a:r>
              <a:rPr sz="1600" dirty="0">
                <a:solidFill>
                  <a:schemeClr val="bg1"/>
                </a:solidFill>
                <a:latin typeface="Century Gothic"/>
                <a:cs typeface="Century Gothic"/>
              </a:rPr>
              <a:t>is</a:t>
            </a:r>
            <a:r>
              <a:rPr sz="1600" spc="-19" dirty="0">
                <a:solidFill>
                  <a:schemeClr val="bg1"/>
                </a:solidFill>
                <a:latin typeface="Century Gothic"/>
                <a:cs typeface="Century Gothic"/>
              </a:rPr>
              <a:t> </a:t>
            </a:r>
            <a:r>
              <a:rPr sz="1600" spc="-8" dirty="0">
                <a:solidFill>
                  <a:schemeClr val="bg1"/>
                </a:solidFill>
                <a:latin typeface="Century Gothic"/>
                <a:cs typeface="Century Gothic"/>
              </a:rPr>
              <a:t>valid </a:t>
            </a:r>
            <a:r>
              <a:rPr sz="1600" dirty="0">
                <a:solidFill>
                  <a:schemeClr val="bg1"/>
                </a:solidFill>
                <a:latin typeface="Century Gothic"/>
                <a:cs typeface="Century Gothic"/>
              </a:rPr>
              <a:t>by</a:t>
            </a:r>
            <a:r>
              <a:rPr sz="1600" spc="-11" dirty="0">
                <a:solidFill>
                  <a:schemeClr val="bg1"/>
                </a:solidFill>
                <a:latin typeface="Century Gothic"/>
                <a:cs typeface="Century Gothic"/>
              </a:rPr>
              <a:t> </a:t>
            </a:r>
            <a:r>
              <a:rPr sz="1600" spc="-8" dirty="0">
                <a:solidFill>
                  <a:schemeClr val="bg1"/>
                </a:solidFill>
                <a:latin typeface="Century Gothic"/>
                <a:cs typeface="Century Gothic"/>
              </a:rPr>
              <a:t>definition</a:t>
            </a:r>
            <a:endParaRPr sz="1600" dirty="0">
              <a:solidFill>
                <a:schemeClr val="bg1"/>
              </a:solidFill>
              <a:latin typeface="Century Gothic"/>
              <a:cs typeface="Century Gothic"/>
            </a:endParaRPr>
          </a:p>
        </p:txBody>
      </p:sp>
      <p:sp>
        <p:nvSpPr>
          <p:cNvPr id="7" name="object 7"/>
          <p:cNvSpPr/>
          <p:nvPr/>
        </p:nvSpPr>
        <p:spPr>
          <a:xfrm>
            <a:off x="3229655" y="1059292"/>
            <a:ext cx="2607469" cy="386715"/>
          </a:xfrm>
          <a:custGeom>
            <a:avLst/>
            <a:gdLst/>
            <a:ahLst/>
            <a:cxnLst/>
            <a:rect l="l" t="t" r="r" b="b"/>
            <a:pathLst>
              <a:path w="3476625" h="515619">
                <a:moveTo>
                  <a:pt x="3218688" y="0"/>
                </a:moveTo>
                <a:lnTo>
                  <a:pt x="3218688" y="102997"/>
                </a:lnTo>
                <a:lnTo>
                  <a:pt x="0" y="102997"/>
                </a:lnTo>
                <a:lnTo>
                  <a:pt x="0" y="412114"/>
                </a:lnTo>
                <a:lnTo>
                  <a:pt x="3218688" y="412114"/>
                </a:lnTo>
                <a:lnTo>
                  <a:pt x="3218688" y="515112"/>
                </a:lnTo>
                <a:lnTo>
                  <a:pt x="3476243" y="257556"/>
                </a:lnTo>
                <a:lnTo>
                  <a:pt x="3218688" y="0"/>
                </a:lnTo>
                <a:close/>
              </a:path>
            </a:pathLst>
          </a:custGeom>
          <a:solidFill>
            <a:srgbClr val="D3AAAA"/>
          </a:solidFill>
        </p:spPr>
        <p:txBody>
          <a:bodyPr wrap="square" lIns="0" tIns="0" rIns="0" bIns="0" rtlCol="0"/>
          <a:lstStyle/>
          <a:p>
            <a:endParaRPr/>
          </a:p>
        </p:txBody>
      </p:sp>
      <p:grpSp>
        <p:nvGrpSpPr>
          <p:cNvPr id="8" name="object 8"/>
          <p:cNvGrpSpPr/>
          <p:nvPr/>
        </p:nvGrpSpPr>
        <p:grpSpPr>
          <a:xfrm>
            <a:off x="6120538" y="596427"/>
            <a:ext cx="1738158" cy="1869174"/>
            <a:chOff x="8830436" y="905636"/>
            <a:chExt cx="1541780" cy="1543050"/>
          </a:xfrm>
        </p:grpSpPr>
        <p:sp>
          <p:nvSpPr>
            <p:cNvPr id="9" name="object 9"/>
            <p:cNvSpPr/>
            <p:nvPr/>
          </p:nvSpPr>
          <p:spPr>
            <a:xfrm>
              <a:off x="8839961" y="915161"/>
              <a:ext cx="1522730" cy="1524000"/>
            </a:xfrm>
            <a:custGeom>
              <a:avLst/>
              <a:gdLst/>
              <a:ahLst/>
              <a:cxnLst/>
              <a:rect l="l" t="t" r="r" b="b"/>
              <a:pathLst>
                <a:path w="1522729" h="1524000">
                  <a:moveTo>
                    <a:pt x="761238" y="0"/>
                  </a:moveTo>
                  <a:lnTo>
                    <a:pt x="713101" y="1498"/>
                  </a:lnTo>
                  <a:lnTo>
                    <a:pt x="665759" y="5936"/>
                  </a:lnTo>
                  <a:lnTo>
                    <a:pt x="619302" y="13223"/>
                  </a:lnTo>
                  <a:lnTo>
                    <a:pt x="573817" y="23269"/>
                  </a:lnTo>
                  <a:lnTo>
                    <a:pt x="529396" y="35987"/>
                  </a:lnTo>
                  <a:lnTo>
                    <a:pt x="486126" y="51286"/>
                  </a:lnTo>
                  <a:lnTo>
                    <a:pt x="444097" y="69078"/>
                  </a:lnTo>
                  <a:lnTo>
                    <a:pt x="403398" y="89272"/>
                  </a:lnTo>
                  <a:lnTo>
                    <a:pt x="364118" y="111781"/>
                  </a:lnTo>
                  <a:lnTo>
                    <a:pt x="326348" y="136514"/>
                  </a:lnTo>
                  <a:lnTo>
                    <a:pt x="290175" y="163383"/>
                  </a:lnTo>
                  <a:lnTo>
                    <a:pt x="255689" y="192298"/>
                  </a:lnTo>
                  <a:lnTo>
                    <a:pt x="222980" y="223170"/>
                  </a:lnTo>
                  <a:lnTo>
                    <a:pt x="192136" y="255910"/>
                  </a:lnTo>
                  <a:lnTo>
                    <a:pt x="163247" y="290429"/>
                  </a:lnTo>
                  <a:lnTo>
                    <a:pt x="136402" y="326636"/>
                  </a:lnTo>
                  <a:lnTo>
                    <a:pt x="111690" y="364444"/>
                  </a:lnTo>
                  <a:lnTo>
                    <a:pt x="89200" y="403763"/>
                  </a:lnTo>
                  <a:lnTo>
                    <a:pt x="69023" y="444504"/>
                  </a:lnTo>
                  <a:lnTo>
                    <a:pt x="51246" y="486577"/>
                  </a:lnTo>
                  <a:lnTo>
                    <a:pt x="35959" y="529893"/>
                  </a:lnTo>
                  <a:lnTo>
                    <a:pt x="23251" y="574363"/>
                  </a:lnTo>
                  <a:lnTo>
                    <a:pt x="13213" y="619898"/>
                  </a:lnTo>
                  <a:lnTo>
                    <a:pt x="5931" y="666409"/>
                  </a:lnTo>
                  <a:lnTo>
                    <a:pt x="1497" y="713805"/>
                  </a:lnTo>
                  <a:lnTo>
                    <a:pt x="0" y="762000"/>
                  </a:lnTo>
                  <a:lnTo>
                    <a:pt x="1497" y="810194"/>
                  </a:lnTo>
                  <a:lnTo>
                    <a:pt x="5931" y="857590"/>
                  </a:lnTo>
                  <a:lnTo>
                    <a:pt x="13213" y="904101"/>
                  </a:lnTo>
                  <a:lnTo>
                    <a:pt x="23251" y="949636"/>
                  </a:lnTo>
                  <a:lnTo>
                    <a:pt x="35959" y="994106"/>
                  </a:lnTo>
                  <a:lnTo>
                    <a:pt x="51246" y="1037422"/>
                  </a:lnTo>
                  <a:lnTo>
                    <a:pt x="69023" y="1079495"/>
                  </a:lnTo>
                  <a:lnTo>
                    <a:pt x="89200" y="1120236"/>
                  </a:lnTo>
                  <a:lnTo>
                    <a:pt x="111690" y="1159555"/>
                  </a:lnTo>
                  <a:lnTo>
                    <a:pt x="136402" y="1197363"/>
                  </a:lnTo>
                  <a:lnTo>
                    <a:pt x="163247" y="1233570"/>
                  </a:lnTo>
                  <a:lnTo>
                    <a:pt x="192136" y="1268089"/>
                  </a:lnTo>
                  <a:lnTo>
                    <a:pt x="222980" y="1300829"/>
                  </a:lnTo>
                  <a:lnTo>
                    <a:pt x="255689" y="1331701"/>
                  </a:lnTo>
                  <a:lnTo>
                    <a:pt x="290175" y="1360616"/>
                  </a:lnTo>
                  <a:lnTo>
                    <a:pt x="326348" y="1387485"/>
                  </a:lnTo>
                  <a:lnTo>
                    <a:pt x="364118" y="1412218"/>
                  </a:lnTo>
                  <a:lnTo>
                    <a:pt x="403398" y="1434727"/>
                  </a:lnTo>
                  <a:lnTo>
                    <a:pt x="444097" y="1454921"/>
                  </a:lnTo>
                  <a:lnTo>
                    <a:pt x="486126" y="1472713"/>
                  </a:lnTo>
                  <a:lnTo>
                    <a:pt x="529396" y="1488012"/>
                  </a:lnTo>
                  <a:lnTo>
                    <a:pt x="573817" y="1500730"/>
                  </a:lnTo>
                  <a:lnTo>
                    <a:pt x="619302" y="1510776"/>
                  </a:lnTo>
                  <a:lnTo>
                    <a:pt x="665759" y="1518063"/>
                  </a:lnTo>
                  <a:lnTo>
                    <a:pt x="713101" y="1522501"/>
                  </a:lnTo>
                  <a:lnTo>
                    <a:pt x="761238" y="1524000"/>
                  </a:lnTo>
                  <a:lnTo>
                    <a:pt x="809374" y="1522501"/>
                  </a:lnTo>
                  <a:lnTo>
                    <a:pt x="856716" y="1518063"/>
                  </a:lnTo>
                  <a:lnTo>
                    <a:pt x="903173" y="1510776"/>
                  </a:lnTo>
                  <a:lnTo>
                    <a:pt x="948658" y="1500730"/>
                  </a:lnTo>
                  <a:lnTo>
                    <a:pt x="993079" y="1488012"/>
                  </a:lnTo>
                  <a:lnTo>
                    <a:pt x="1036349" y="1472713"/>
                  </a:lnTo>
                  <a:lnTo>
                    <a:pt x="1078378" y="1454921"/>
                  </a:lnTo>
                  <a:lnTo>
                    <a:pt x="1119077" y="1434727"/>
                  </a:lnTo>
                  <a:lnTo>
                    <a:pt x="1158357" y="1412218"/>
                  </a:lnTo>
                  <a:lnTo>
                    <a:pt x="1196127" y="1387485"/>
                  </a:lnTo>
                  <a:lnTo>
                    <a:pt x="1232300" y="1360616"/>
                  </a:lnTo>
                  <a:lnTo>
                    <a:pt x="1266786" y="1331701"/>
                  </a:lnTo>
                  <a:lnTo>
                    <a:pt x="1299495" y="1300829"/>
                  </a:lnTo>
                  <a:lnTo>
                    <a:pt x="1330339" y="1268089"/>
                  </a:lnTo>
                  <a:lnTo>
                    <a:pt x="1359228" y="1233570"/>
                  </a:lnTo>
                  <a:lnTo>
                    <a:pt x="1386073" y="1197363"/>
                  </a:lnTo>
                  <a:lnTo>
                    <a:pt x="1410785" y="1159555"/>
                  </a:lnTo>
                  <a:lnTo>
                    <a:pt x="1433275" y="1120236"/>
                  </a:lnTo>
                  <a:lnTo>
                    <a:pt x="1453452" y="1079495"/>
                  </a:lnTo>
                  <a:lnTo>
                    <a:pt x="1471229" y="1037422"/>
                  </a:lnTo>
                  <a:lnTo>
                    <a:pt x="1486516" y="994106"/>
                  </a:lnTo>
                  <a:lnTo>
                    <a:pt x="1499224" y="949636"/>
                  </a:lnTo>
                  <a:lnTo>
                    <a:pt x="1509262" y="904101"/>
                  </a:lnTo>
                  <a:lnTo>
                    <a:pt x="1516544" y="857590"/>
                  </a:lnTo>
                  <a:lnTo>
                    <a:pt x="1520978" y="810194"/>
                  </a:lnTo>
                  <a:lnTo>
                    <a:pt x="1522476" y="762000"/>
                  </a:lnTo>
                  <a:lnTo>
                    <a:pt x="1520978" y="713805"/>
                  </a:lnTo>
                  <a:lnTo>
                    <a:pt x="1516544" y="666409"/>
                  </a:lnTo>
                  <a:lnTo>
                    <a:pt x="1509262" y="619898"/>
                  </a:lnTo>
                  <a:lnTo>
                    <a:pt x="1499224" y="574363"/>
                  </a:lnTo>
                  <a:lnTo>
                    <a:pt x="1486516" y="529893"/>
                  </a:lnTo>
                  <a:lnTo>
                    <a:pt x="1471229" y="486577"/>
                  </a:lnTo>
                  <a:lnTo>
                    <a:pt x="1453452" y="444504"/>
                  </a:lnTo>
                  <a:lnTo>
                    <a:pt x="1433275" y="403763"/>
                  </a:lnTo>
                  <a:lnTo>
                    <a:pt x="1410785" y="364444"/>
                  </a:lnTo>
                  <a:lnTo>
                    <a:pt x="1386073" y="326636"/>
                  </a:lnTo>
                  <a:lnTo>
                    <a:pt x="1359228" y="290429"/>
                  </a:lnTo>
                  <a:lnTo>
                    <a:pt x="1330339" y="255910"/>
                  </a:lnTo>
                  <a:lnTo>
                    <a:pt x="1299495" y="223170"/>
                  </a:lnTo>
                  <a:lnTo>
                    <a:pt x="1266786" y="192298"/>
                  </a:lnTo>
                  <a:lnTo>
                    <a:pt x="1232300" y="163383"/>
                  </a:lnTo>
                  <a:lnTo>
                    <a:pt x="1196127" y="136514"/>
                  </a:lnTo>
                  <a:lnTo>
                    <a:pt x="1158357" y="111781"/>
                  </a:lnTo>
                  <a:lnTo>
                    <a:pt x="1119077" y="89272"/>
                  </a:lnTo>
                  <a:lnTo>
                    <a:pt x="1078378" y="69078"/>
                  </a:lnTo>
                  <a:lnTo>
                    <a:pt x="1036349" y="51286"/>
                  </a:lnTo>
                  <a:lnTo>
                    <a:pt x="993079" y="35987"/>
                  </a:lnTo>
                  <a:lnTo>
                    <a:pt x="948658" y="23269"/>
                  </a:lnTo>
                  <a:lnTo>
                    <a:pt x="903173" y="13223"/>
                  </a:lnTo>
                  <a:lnTo>
                    <a:pt x="856716" y="5936"/>
                  </a:lnTo>
                  <a:lnTo>
                    <a:pt x="809374" y="1498"/>
                  </a:lnTo>
                  <a:lnTo>
                    <a:pt x="761238" y="0"/>
                  </a:lnTo>
                  <a:close/>
                </a:path>
              </a:pathLst>
            </a:custGeom>
            <a:solidFill>
              <a:srgbClr val="AF1512"/>
            </a:solidFill>
          </p:spPr>
          <p:txBody>
            <a:bodyPr wrap="square" lIns="0" tIns="0" rIns="0" bIns="0" rtlCol="0"/>
            <a:lstStyle/>
            <a:p>
              <a:endParaRPr/>
            </a:p>
          </p:txBody>
        </p:sp>
        <p:sp>
          <p:nvSpPr>
            <p:cNvPr id="10" name="object 10"/>
            <p:cNvSpPr/>
            <p:nvPr/>
          </p:nvSpPr>
          <p:spPr>
            <a:xfrm>
              <a:off x="8839961" y="915161"/>
              <a:ext cx="1522730" cy="1524000"/>
            </a:xfrm>
            <a:custGeom>
              <a:avLst/>
              <a:gdLst/>
              <a:ahLst/>
              <a:cxnLst/>
              <a:rect l="l" t="t" r="r" b="b"/>
              <a:pathLst>
                <a:path w="1522729" h="1524000">
                  <a:moveTo>
                    <a:pt x="0" y="762000"/>
                  </a:moveTo>
                  <a:lnTo>
                    <a:pt x="1497" y="713805"/>
                  </a:lnTo>
                  <a:lnTo>
                    <a:pt x="5931" y="666409"/>
                  </a:lnTo>
                  <a:lnTo>
                    <a:pt x="13213" y="619898"/>
                  </a:lnTo>
                  <a:lnTo>
                    <a:pt x="23251" y="574363"/>
                  </a:lnTo>
                  <a:lnTo>
                    <a:pt x="35959" y="529893"/>
                  </a:lnTo>
                  <a:lnTo>
                    <a:pt x="51246" y="486577"/>
                  </a:lnTo>
                  <a:lnTo>
                    <a:pt x="69023" y="444504"/>
                  </a:lnTo>
                  <a:lnTo>
                    <a:pt x="89200" y="403763"/>
                  </a:lnTo>
                  <a:lnTo>
                    <a:pt x="111690" y="364444"/>
                  </a:lnTo>
                  <a:lnTo>
                    <a:pt x="136402" y="326636"/>
                  </a:lnTo>
                  <a:lnTo>
                    <a:pt x="163247" y="290429"/>
                  </a:lnTo>
                  <a:lnTo>
                    <a:pt x="192136" y="255910"/>
                  </a:lnTo>
                  <a:lnTo>
                    <a:pt x="222980" y="223170"/>
                  </a:lnTo>
                  <a:lnTo>
                    <a:pt x="255689" y="192298"/>
                  </a:lnTo>
                  <a:lnTo>
                    <a:pt x="290175" y="163383"/>
                  </a:lnTo>
                  <a:lnTo>
                    <a:pt x="326348" y="136514"/>
                  </a:lnTo>
                  <a:lnTo>
                    <a:pt x="364118" y="111781"/>
                  </a:lnTo>
                  <a:lnTo>
                    <a:pt x="403398" y="89272"/>
                  </a:lnTo>
                  <a:lnTo>
                    <a:pt x="444097" y="69078"/>
                  </a:lnTo>
                  <a:lnTo>
                    <a:pt x="486126" y="51286"/>
                  </a:lnTo>
                  <a:lnTo>
                    <a:pt x="529396" y="35987"/>
                  </a:lnTo>
                  <a:lnTo>
                    <a:pt x="573817" y="23269"/>
                  </a:lnTo>
                  <a:lnTo>
                    <a:pt x="619302" y="13223"/>
                  </a:lnTo>
                  <a:lnTo>
                    <a:pt x="665759" y="5936"/>
                  </a:lnTo>
                  <a:lnTo>
                    <a:pt x="713101" y="1498"/>
                  </a:lnTo>
                  <a:lnTo>
                    <a:pt x="761238" y="0"/>
                  </a:lnTo>
                  <a:lnTo>
                    <a:pt x="809374" y="1498"/>
                  </a:lnTo>
                  <a:lnTo>
                    <a:pt x="856716" y="5936"/>
                  </a:lnTo>
                  <a:lnTo>
                    <a:pt x="903173" y="13223"/>
                  </a:lnTo>
                  <a:lnTo>
                    <a:pt x="948658" y="23269"/>
                  </a:lnTo>
                  <a:lnTo>
                    <a:pt x="993079" y="35987"/>
                  </a:lnTo>
                  <a:lnTo>
                    <a:pt x="1036349" y="51286"/>
                  </a:lnTo>
                  <a:lnTo>
                    <a:pt x="1078378" y="69078"/>
                  </a:lnTo>
                  <a:lnTo>
                    <a:pt x="1119077" y="89272"/>
                  </a:lnTo>
                  <a:lnTo>
                    <a:pt x="1158357" y="111781"/>
                  </a:lnTo>
                  <a:lnTo>
                    <a:pt x="1196127" y="136514"/>
                  </a:lnTo>
                  <a:lnTo>
                    <a:pt x="1232300" y="163383"/>
                  </a:lnTo>
                  <a:lnTo>
                    <a:pt x="1266786" y="192298"/>
                  </a:lnTo>
                  <a:lnTo>
                    <a:pt x="1299495" y="223170"/>
                  </a:lnTo>
                  <a:lnTo>
                    <a:pt x="1330339" y="255910"/>
                  </a:lnTo>
                  <a:lnTo>
                    <a:pt x="1359228" y="290429"/>
                  </a:lnTo>
                  <a:lnTo>
                    <a:pt x="1386073" y="326636"/>
                  </a:lnTo>
                  <a:lnTo>
                    <a:pt x="1410785" y="364444"/>
                  </a:lnTo>
                  <a:lnTo>
                    <a:pt x="1433275" y="403763"/>
                  </a:lnTo>
                  <a:lnTo>
                    <a:pt x="1453452" y="444504"/>
                  </a:lnTo>
                  <a:lnTo>
                    <a:pt x="1471229" y="486577"/>
                  </a:lnTo>
                  <a:lnTo>
                    <a:pt x="1486516" y="529893"/>
                  </a:lnTo>
                  <a:lnTo>
                    <a:pt x="1499224" y="574363"/>
                  </a:lnTo>
                  <a:lnTo>
                    <a:pt x="1509262" y="619898"/>
                  </a:lnTo>
                  <a:lnTo>
                    <a:pt x="1516544" y="666409"/>
                  </a:lnTo>
                  <a:lnTo>
                    <a:pt x="1520978" y="713805"/>
                  </a:lnTo>
                  <a:lnTo>
                    <a:pt x="1522476" y="762000"/>
                  </a:lnTo>
                  <a:lnTo>
                    <a:pt x="1520978" y="810194"/>
                  </a:lnTo>
                  <a:lnTo>
                    <a:pt x="1516544" y="857590"/>
                  </a:lnTo>
                  <a:lnTo>
                    <a:pt x="1509262" y="904101"/>
                  </a:lnTo>
                  <a:lnTo>
                    <a:pt x="1499224" y="949636"/>
                  </a:lnTo>
                  <a:lnTo>
                    <a:pt x="1486516" y="994106"/>
                  </a:lnTo>
                  <a:lnTo>
                    <a:pt x="1471229" y="1037422"/>
                  </a:lnTo>
                  <a:lnTo>
                    <a:pt x="1453452" y="1079495"/>
                  </a:lnTo>
                  <a:lnTo>
                    <a:pt x="1433275" y="1120236"/>
                  </a:lnTo>
                  <a:lnTo>
                    <a:pt x="1410785" y="1159555"/>
                  </a:lnTo>
                  <a:lnTo>
                    <a:pt x="1386073" y="1197363"/>
                  </a:lnTo>
                  <a:lnTo>
                    <a:pt x="1359228" y="1233570"/>
                  </a:lnTo>
                  <a:lnTo>
                    <a:pt x="1330339" y="1268089"/>
                  </a:lnTo>
                  <a:lnTo>
                    <a:pt x="1299495" y="1300829"/>
                  </a:lnTo>
                  <a:lnTo>
                    <a:pt x="1266786" y="1331701"/>
                  </a:lnTo>
                  <a:lnTo>
                    <a:pt x="1232300" y="1360616"/>
                  </a:lnTo>
                  <a:lnTo>
                    <a:pt x="1196127" y="1387485"/>
                  </a:lnTo>
                  <a:lnTo>
                    <a:pt x="1158357" y="1412218"/>
                  </a:lnTo>
                  <a:lnTo>
                    <a:pt x="1119077" y="1434727"/>
                  </a:lnTo>
                  <a:lnTo>
                    <a:pt x="1078378" y="1454921"/>
                  </a:lnTo>
                  <a:lnTo>
                    <a:pt x="1036349" y="1472713"/>
                  </a:lnTo>
                  <a:lnTo>
                    <a:pt x="993079" y="1488012"/>
                  </a:lnTo>
                  <a:lnTo>
                    <a:pt x="948658" y="1500730"/>
                  </a:lnTo>
                  <a:lnTo>
                    <a:pt x="903173" y="1510776"/>
                  </a:lnTo>
                  <a:lnTo>
                    <a:pt x="856716" y="1518063"/>
                  </a:lnTo>
                  <a:lnTo>
                    <a:pt x="809374" y="1522501"/>
                  </a:lnTo>
                  <a:lnTo>
                    <a:pt x="761238" y="1524000"/>
                  </a:lnTo>
                  <a:lnTo>
                    <a:pt x="713101" y="1522501"/>
                  </a:lnTo>
                  <a:lnTo>
                    <a:pt x="665759" y="1518063"/>
                  </a:lnTo>
                  <a:lnTo>
                    <a:pt x="619302" y="1510776"/>
                  </a:lnTo>
                  <a:lnTo>
                    <a:pt x="573817" y="1500730"/>
                  </a:lnTo>
                  <a:lnTo>
                    <a:pt x="529396" y="1488012"/>
                  </a:lnTo>
                  <a:lnTo>
                    <a:pt x="486126" y="1472713"/>
                  </a:lnTo>
                  <a:lnTo>
                    <a:pt x="444097" y="1454921"/>
                  </a:lnTo>
                  <a:lnTo>
                    <a:pt x="403398" y="1434727"/>
                  </a:lnTo>
                  <a:lnTo>
                    <a:pt x="364118" y="1412218"/>
                  </a:lnTo>
                  <a:lnTo>
                    <a:pt x="326348" y="1387485"/>
                  </a:lnTo>
                  <a:lnTo>
                    <a:pt x="290175" y="1360616"/>
                  </a:lnTo>
                  <a:lnTo>
                    <a:pt x="255689" y="1331701"/>
                  </a:lnTo>
                  <a:lnTo>
                    <a:pt x="222980" y="1300829"/>
                  </a:lnTo>
                  <a:lnTo>
                    <a:pt x="192136" y="1268089"/>
                  </a:lnTo>
                  <a:lnTo>
                    <a:pt x="163247" y="1233570"/>
                  </a:lnTo>
                  <a:lnTo>
                    <a:pt x="136402" y="1197363"/>
                  </a:lnTo>
                  <a:lnTo>
                    <a:pt x="111690" y="1159555"/>
                  </a:lnTo>
                  <a:lnTo>
                    <a:pt x="89200" y="1120236"/>
                  </a:lnTo>
                  <a:lnTo>
                    <a:pt x="69023" y="1079495"/>
                  </a:lnTo>
                  <a:lnTo>
                    <a:pt x="51246" y="1037422"/>
                  </a:lnTo>
                  <a:lnTo>
                    <a:pt x="35959" y="994106"/>
                  </a:lnTo>
                  <a:lnTo>
                    <a:pt x="23251" y="949636"/>
                  </a:lnTo>
                  <a:lnTo>
                    <a:pt x="13213" y="904101"/>
                  </a:lnTo>
                  <a:lnTo>
                    <a:pt x="5931" y="857590"/>
                  </a:lnTo>
                  <a:lnTo>
                    <a:pt x="1497" y="810194"/>
                  </a:lnTo>
                  <a:lnTo>
                    <a:pt x="0" y="762000"/>
                  </a:lnTo>
                  <a:close/>
                </a:path>
              </a:pathLst>
            </a:custGeom>
            <a:ln w="19050">
              <a:solidFill>
                <a:srgbClr val="FFFFFF"/>
              </a:solidFill>
            </a:ln>
          </p:spPr>
          <p:txBody>
            <a:bodyPr wrap="square" lIns="0" tIns="0" rIns="0" bIns="0" rtlCol="0"/>
            <a:lstStyle/>
            <a:p>
              <a:endParaRPr/>
            </a:p>
          </p:txBody>
        </p:sp>
      </p:grpSp>
      <p:sp>
        <p:nvSpPr>
          <p:cNvPr id="11" name="object 11"/>
          <p:cNvSpPr txBox="1"/>
          <p:nvPr/>
        </p:nvSpPr>
        <p:spPr>
          <a:xfrm>
            <a:off x="6363962" y="954022"/>
            <a:ext cx="1272134" cy="1153842"/>
          </a:xfrm>
          <a:prstGeom prst="rect">
            <a:avLst/>
          </a:prstGeom>
        </p:spPr>
        <p:txBody>
          <a:bodyPr vert="horz" wrap="square" lIns="0" tIns="20955" rIns="0" bIns="0" rtlCol="0">
            <a:spAutoFit/>
          </a:bodyPr>
          <a:lstStyle/>
          <a:p>
            <a:pPr marL="9525" marR="3810" indent="1905" algn="ctr">
              <a:lnSpc>
                <a:spcPct val="91900"/>
              </a:lnSpc>
              <a:spcBef>
                <a:spcPts val="165"/>
              </a:spcBef>
            </a:pPr>
            <a:r>
              <a:rPr sz="1600" dirty="0">
                <a:solidFill>
                  <a:schemeClr val="bg1"/>
                </a:solidFill>
                <a:latin typeface="Century Gothic"/>
                <a:cs typeface="Century Gothic"/>
              </a:rPr>
              <a:t>It</a:t>
            </a:r>
            <a:r>
              <a:rPr sz="1600" spc="-19" dirty="0">
                <a:solidFill>
                  <a:schemeClr val="bg1"/>
                </a:solidFill>
                <a:latin typeface="Century Gothic"/>
                <a:cs typeface="Century Gothic"/>
              </a:rPr>
              <a:t> </a:t>
            </a:r>
            <a:r>
              <a:rPr sz="1600" dirty="0">
                <a:solidFill>
                  <a:schemeClr val="bg1"/>
                </a:solidFill>
                <a:latin typeface="Century Gothic"/>
                <a:cs typeface="Century Gothic"/>
              </a:rPr>
              <a:t>is </a:t>
            </a:r>
            <a:r>
              <a:rPr sz="1600" spc="-15" dirty="0">
                <a:solidFill>
                  <a:schemeClr val="bg1"/>
                </a:solidFill>
                <a:latin typeface="Century Gothic"/>
                <a:cs typeface="Century Gothic"/>
              </a:rPr>
              <a:t>clear </a:t>
            </a:r>
            <a:r>
              <a:rPr sz="1600" dirty="0">
                <a:solidFill>
                  <a:schemeClr val="bg1"/>
                </a:solidFill>
                <a:latin typeface="Century Gothic"/>
                <a:cs typeface="Century Gothic"/>
              </a:rPr>
              <a:t>that</a:t>
            </a:r>
            <a:r>
              <a:rPr sz="1600" spc="-26" dirty="0">
                <a:solidFill>
                  <a:schemeClr val="bg1"/>
                </a:solidFill>
                <a:latin typeface="Century Gothic"/>
                <a:cs typeface="Century Gothic"/>
              </a:rPr>
              <a:t> </a:t>
            </a:r>
            <a:r>
              <a:rPr sz="1600" dirty="0">
                <a:solidFill>
                  <a:schemeClr val="bg1"/>
                </a:solidFill>
                <a:latin typeface="Century Gothic"/>
                <a:cs typeface="Century Gothic"/>
              </a:rPr>
              <a:t>the</a:t>
            </a:r>
            <a:r>
              <a:rPr sz="1600" spc="-15" dirty="0">
                <a:solidFill>
                  <a:schemeClr val="bg1"/>
                </a:solidFill>
                <a:latin typeface="Century Gothic"/>
                <a:cs typeface="Century Gothic"/>
              </a:rPr>
              <a:t> test </a:t>
            </a:r>
            <a:r>
              <a:rPr sz="1600" spc="-8" dirty="0">
                <a:solidFill>
                  <a:schemeClr val="bg1"/>
                </a:solidFill>
                <a:latin typeface="Century Gothic"/>
                <a:cs typeface="Century Gothic"/>
              </a:rPr>
              <a:t>measures </a:t>
            </a:r>
            <a:r>
              <a:rPr sz="1600" dirty="0">
                <a:solidFill>
                  <a:schemeClr val="bg1"/>
                </a:solidFill>
                <a:latin typeface="Century Gothic"/>
                <a:cs typeface="Century Gothic"/>
              </a:rPr>
              <a:t>what</a:t>
            </a:r>
            <a:r>
              <a:rPr sz="1600" spc="-4" dirty="0">
                <a:solidFill>
                  <a:schemeClr val="bg1"/>
                </a:solidFill>
                <a:latin typeface="Century Gothic"/>
                <a:cs typeface="Century Gothic"/>
              </a:rPr>
              <a:t> </a:t>
            </a:r>
            <a:r>
              <a:rPr sz="1600" dirty="0">
                <a:solidFill>
                  <a:schemeClr val="bg1"/>
                </a:solidFill>
                <a:latin typeface="Century Gothic"/>
                <a:cs typeface="Century Gothic"/>
              </a:rPr>
              <a:t>it</a:t>
            </a:r>
            <a:r>
              <a:rPr sz="1600" spc="-34" dirty="0">
                <a:solidFill>
                  <a:schemeClr val="bg1"/>
                </a:solidFill>
                <a:latin typeface="Century Gothic"/>
                <a:cs typeface="Century Gothic"/>
              </a:rPr>
              <a:t> </a:t>
            </a:r>
            <a:r>
              <a:rPr sz="1600" spc="-19" dirty="0">
                <a:solidFill>
                  <a:schemeClr val="bg1"/>
                </a:solidFill>
                <a:latin typeface="Century Gothic"/>
                <a:cs typeface="Century Gothic"/>
              </a:rPr>
              <a:t>is </a:t>
            </a:r>
            <a:r>
              <a:rPr sz="1600" dirty="0">
                <a:solidFill>
                  <a:schemeClr val="bg1"/>
                </a:solidFill>
                <a:latin typeface="Century Gothic"/>
                <a:cs typeface="Century Gothic"/>
              </a:rPr>
              <a:t>supposed</a:t>
            </a:r>
            <a:r>
              <a:rPr sz="1600" spc="-60" dirty="0">
                <a:solidFill>
                  <a:schemeClr val="bg1"/>
                </a:solidFill>
                <a:latin typeface="Century Gothic"/>
                <a:cs typeface="Century Gothic"/>
              </a:rPr>
              <a:t> </a:t>
            </a:r>
            <a:r>
              <a:rPr sz="1600" spc="-19" dirty="0">
                <a:solidFill>
                  <a:schemeClr val="bg1"/>
                </a:solidFill>
                <a:latin typeface="Century Gothic"/>
                <a:cs typeface="Century Gothic"/>
              </a:rPr>
              <a:t>to</a:t>
            </a:r>
            <a:endParaRPr sz="1600" dirty="0">
              <a:solidFill>
                <a:schemeClr val="bg1"/>
              </a:solidFill>
              <a:latin typeface="Century Gothic"/>
              <a:cs typeface="Century Gothic"/>
            </a:endParaRPr>
          </a:p>
        </p:txBody>
      </p:sp>
      <p:sp>
        <p:nvSpPr>
          <p:cNvPr id="12" name="object 12"/>
          <p:cNvSpPr/>
          <p:nvPr/>
        </p:nvSpPr>
        <p:spPr>
          <a:xfrm>
            <a:off x="3147497" y="1768395"/>
            <a:ext cx="2607469" cy="386715"/>
          </a:xfrm>
          <a:custGeom>
            <a:avLst/>
            <a:gdLst/>
            <a:ahLst/>
            <a:cxnLst/>
            <a:rect l="l" t="t" r="r" b="b"/>
            <a:pathLst>
              <a:path w="3476625" h="515619">
                <a:moveTo>
                  <a:pt x="257555" y="0"/>
                </a:moveTo>
                <a:lnTo>
                  <a:pt x="0" y="257555"/>
                </a:lnTo>
                <a:lnTo>
                  <a:pt x="257555" y="515112"/>
                </a:lnTo>
                <a:lnTo>
                  <a:pt x="257555" y="412114"/>
                </a:lnTo>
                <a:lnTo>
                  <a:pt x="3476243" y="412114"/>
                </a:lnTo>
                <a:lnTo>
                  <a:pt x="3476243" y="102997"/>
                </a:lnTo>
                <a:lnTo>
                  <a:pt x="257555" y="102997"/>
                </a:lnTo>
                <a:lnTo>
                  <a:pt x="257555" y="0"/>
                </a:lnTo>
                <a:close/>
              </a:path>
            </a:pathLst>
          </a:custGeom>
          <a:solidFill>
            <a:srgbClr val="D3AAAA"/>
          </a:solidFill>
        </p:spPr>
        <p:txBody>
          <a:bodyPr wrap="square" lIns="0" tIns="0" rIns="0" bIns="0" rtlCol="0"/>
          <a:lstStyle/>
          <a:p>
            <a:endParaRPr/>
          </a:p>
        </p:txBody>
      </p:sp>
      <p:pic>
        <p:nvPicPr>
          <p:cNvPr id="13" name="object 13"/>
          <p:cNvPicPr/>
          <p:nvPr/>
        </p:nvPicPr>
        <p:blipFill>
          <a:blip r:embed="rId2" cstate="print"/>
          <a:stretch>
            <a:fillRect/>
          </a:stretch>
        </p:blipFill>
        <p:spPr>
          <a:xfrm>
            <a:off x="6588224" y="2513496"/>
            <a:ext cx="2232248" cy="1610055"/>
          </a:xfrm>
          <a:prstGeom prst="rect">
            <a:avLst/>
          </a:prstGeom>
        </p:spPr>
      </p:pic>
      <p:sp>
        <p:nvSpPr>
          <p:cNvPr id="14" name="object 14"/>
          <p:cNvSpPr txBox="1"/>
          <p:nvPr/>
        </p:nvSpPr>
        <p:spPr>
          <a:xfrm>
            <a:off x="323528" y="2513496"/>
            <a:ext cx="6144293" cy="1610056"/>
          </a:xfrm>
          <a:prstGeom prst="rect">
            <a:avLst/>
          </a:prstGeom>
          <a:ln>
            <a:solidFill>
              <a:schemeClr val="accent2"/>
            </a:solidFill>
          </a:ln>
        </p:spPr>
        <p:txBody>
          <a:bodyPr vert="horz" wrap="square" lIns="0" tIns="9525" rIns="0" bIns="0" rtlCol="0">
            <a:spAutoFit/>
          </a:bodyPr>
          <a:lstStyle/>
          <a:p>
            <a:pPr marL="9525" marR="3810">
              <a:spcBef>
                <a:spcPts val="75"/>
              </a:spcBef>
            </a:pPr>
            <a:r>
              <a:rPr sz="2600" dirty="0">
                <a:latin typeface="Times New Roman"/>
                <a:cs typeface="Times New Roman"/>
              </a:rPr>
              <a:t>e.g.</a:t>
            </a:r>
            <a:r>
              <a:rPr sz="2600" spc="-11" dirty="0">
                <a:latin typeface="Times New Roman"/>
                <a:cs typeface="Times New Roman"/>
              </a:rPr>
              <a:t> </a:t>
            </a:r>
            <a:r>
              <a:rPr sz="2600" dirty="0">
                <a:latin typeface="Times New Roman"/>
                <a:cs typeface="Times New Roman"/>
              </a:rPr>
              <a:t>if</a:t>
            </a:r>
            <a:r>
              <a:rPr sz="2600" spc="4" dirty="0">
                <a:latin typeface="Times New Roman"/>
                <a:cs typeface="Times New Roman"/>
              </a:rPr>
              <a:t> </a:t>
            </a:r>
            <a:r>
              <a:rPr sz="2600" dirty="0">
                <a:latin typeface="Times New Roman"/>
                <a:cs typeface="Times New Roman"/>
              </a:rPr>
              <a:t>you</a:t>
            </a:r>
            <a:r>
              <a:rPr sz="2600" spc="-11" dirty="0">
                <a:latin typeface="Times New Roman"/>
                <a:cs typeface="Times New Roman"/>
              </a:rPr>
              <a:t> </a:t>
            </a:r>
            <a:r>
              <a:rPr sz="2600" dirty="0">
                <a:latin typeface="Times New Roman"/>
                <a:cs typeface="Times New Roman"/>
              </a:rPr>
              <a:t>want to</a:t>
            </a:r>
            <a:r>
              <a:rPr sz="2600" spc="4" dirty="0">
                <a:latin typeface="Times New Roman"/>
                <a:cs typeface="Times New Roman"/>
              </a:rPr>
              <a:t> </a:t>
            </a:r>
            <a:r>
              <a:rPr sz="2600" dirty="0">
                <a:latin typeface="Times New Roman"/>
                <a:cs typeface="Times New Roman"/>
              </a:rPr>
              <a:t>assess</a:t>
            </a:r>
            <a:r>
              <a:rPr sz="2600" spc="4" dirty="0">
                <a:latin typeface="Times New Roman"/>
                <a:cs typeface="Times New Roman"/>
              </a:rPr>
              <a:t> </a:t>
            </a:r>
            <a:r>
              <a:rPr sz="2600" dirty="0">
                <a:latin typeface="Times New Roman"/>
                <a:cs typeface="Times New Roman"/>
              </a:rPr>
              <a:t>reaction</a:t>
            </a:r>
            <a:r>
              <a:rPr sz="2600" spc="-11" dirty="0">
                <a:latin typeface="Times New Roman"/>
                <a:cs typeface="Times New Roman"/>
              </a:rPr>
              <a:t> </a:t>
            </a:r>
            <a:r>
              <a:rPr sz="2600" spc="-8" dirty="0">
                <a:latin typeface="Times New Roman"/>
                <a:cs typeface="Times New Roman"/>
              </a:rPr>
              <a:t>time, </a:t>
            </a:r>
            <a:r>
              <a:rPr sz="2600" dirty="0">
                <a:latin typeface="Times New Roman"/>
                <a:cs typeface="Times New Roman"/>
              </a:rPr>
              <a:t>measuring</a:t>
            </a:r>
            <a:r>
              <a:rPr sz="2600" spc="-8" dirty="0">
                <a:latin typeface="Times New Roman"/>
                <a:cs typeface="Times New Roman"/>
              </a:rPr>
              <a:t> </a:t>
            </a:r>
            <a:r>
              <a:rPr sz="2600" dirty="0">
                <a:latin typeface="Times New Roman"/>
                <a:cs typeface="Times New Roman"/>
              </a:rPr>
              <a:t>how long it</a:t>
            </a:r>
            <a:r>
              <a:rPr sz="2600" spc="-11" dirty="0">
                <a:latin typeface="Times New Roman"/>
                <a:cs typeface="Times New Roman"/>
              </a:rPr>
              <a:t> </a:t>
            </a:r>
            <a:r>
              <a:rPr sz="2600" dirty="0">
                <a:latin typeface="Times New Roman"/>
                <a:cs typeface="Times New Roman"/>
              </a:rPr>
              <a:t>takes</a:t>
            </a:r>
            <a:r>
              <a:rPr sz="2600" spc="-8" dirty="0">
                <a:latin typeface="Times New Roman"/>
                <a:cs typeface="Times New Roman"/>
              </a:rPr>
              <a:t> </a:t>
            </a:r>
            <a:r>
              <a:rPr sz="2600" dirty="0">
                <a:latin typeface="Times New Roman"/>
                <a:cs typeface="Times New Roman"/>
              </a:rPr>
              <a:t>an individual</a:t>
            </a:r>
            <a:r>
              <a:rPr sz="2600" spc="-8" dirty="0">
                <a:latin typeface="Times New Roman"/>
                <a:cs typeface="Times New Roman"/>
              </a:rPr>
              <a:t> </a:t>
            </a:r>
            <a:r>
              <a:rPr sz="2600" spc="-19" dirty="0">
                <a:latin typeface="Times New Roman"/>
                <a:cs typeface="Times New Roman"/>
              </a:rPr>
              <a:t>to </a:t>
            </a:r>
            <a:r>
              <a:rPr sz="2600" dirty="0">
                <a:latin typeface="Times New Roman"/>
                <a:cs typeface="Times New Roman"/>
              </a:rPr>
              <a:t>react</a:t>
            </a:r>
            <a:r>
              <a:rPr sz="2600" spc="-15" dirty="0">
                <a:latin typeface="Times New Roman"/>
                <a:cs typeface="Times New Roman"/>
              </a:rPr>
              <a:t> </a:t>
            </a:r>
            <a:r>
              <a:rPr sz="2600" dirty="0">
                <a:latin typeface="Times New Roman"/>
                <a:cs typeface="Times New Roman"/>
              </a:rPr>
              <a:t>to</a:t>
            </a:r>
            <a:r>
              <a:rPr sz="2600" spc="-4" dirty="0">
                <a:latin typeface="Times New Roman"/>
                <a:cs typeface="Times New Roman"/>
              </a:rPr>
              <a:t> </a:t>
            </a:r>
            <a:r>
              <a:rPr sz="2600" dirty="0">
                <a:latin typeface="Times New Roman"/>
                <a:cs typeface="Times New Roman"/>
              </a:rPr>
              <a:t>a</a:t>
            </a:r>
            <a:r>
              <a:rPr sz="2600" spc="-11" dirty="0">
                <a:latin typeface="Times New Roman"/>
                <a:cs typeface="Times New Roman"/>
              </a:rPr>
              <a:t> </a:t>
            </a:r>
            <a:r>
              <a:rPr sz="2600" dirty="0">
                <a:latin typeface="Times New Roman"/>
                <a:cs typeface="Times New Roman"/>
              </a:rPr>
              <a:t>given</a:t>
            </a:r>
            <a:r>
              <a:rPr sz="2600" spc="-4" dirty="0">
                <a:latin typeface="Times New Roman"/>
                <a:cs typeface="Times New Roman"/>
              </a:rPr>
              <a:t> </a:t>
            </a:r>
            <a:r>
              <a:rPr sz="2600" dirty="0">
                <a:latin typeface="Times New Roman"/>
                <a:cs typeface="Times New Roman"/>
              </a:rPr>
              <a:t>stimulus</a:t>
            </a:r>
            <a:r>
              <a:rPr sz="2600" spc="-4" dirty="0">
                <a:latin typeface="Times New Roman"/>
                <a:cs typeface="Times New Roman"/>
              </a:rPr>
              <a:t> </a:t>
            </a:r>
            <a:r>
              <a:rPr sz="2600" dirty="0">
                <a:latin typeface="Times New Roman"/>
                <a:cs typeface="Times New Roman"/>
              </a:rPr>
              <a:t>would</a:t>
            </a:r>
            <a:r>
              <a:rPr sz="2600" spc="-4" dirty="0">
                <a:latin typeface="Times New Roman"/>
                <a:cs typeface="Times New Roman"/>
              </a:rPr>
              <a:t> </a:t>
            </a:r>
            <a:r>
              <a:rPr sz="2600" dirty="0">
                <a:latin typeface="Times New Roman"/>
                <a:cs typeface="Times New Roman"/>
              </a:rPr>
              <a:t>have </a:t>
            </a:r>
            <a:r>
              <a:rPr sz="2600" spc="-15" dirty="0">
                <a:latin typeface="Times New Roman"/>
                <a:cs typeface="Times New Roman"/>
              </a:rPr>
              <a:t>face </a:t>
            </a:r>
            <a:r>
              <a:rPr sz="2600" spc="-8" dirty="0">
                <a:latin typeface="Times New Roman"/>
                <a:cs typeface="Times New Roman"/>
              </a:rPr>
              <a:t>validity</a:t>
            </a:r>
            <a:endParaRPr sz="2600" dirty="0">
              <a:latin typeface="Times New Roman"/>
              <a:cs typeface="Times New Roman"/>
            </a:endParaRPr>
          </a:p>
        </p:txBody>
      </p:sp>
      <p:sp>
        <p:nvSpPr>
          <p:cNvPr id="15" name="object 15"/>
          <p:cNvSpPr txBox="1"/>
          <p:nvPr/>
        </p:nvSpPr>
        <p:spPr>
          <a:xfrm>
            <a:off x="5806624" y="6340070"/>
            <a:ext cx="2432209" cy="517930"/>
          </a:xfrm>
          <a:prstGeom prst="rect">
            <a:avLst/>
          </a:prstGeom>
        </p:spPr>
        <p:txBody>
          <a:bodyPr vert="horz" wrap="square" lIns="0" tIns="10001" rIns="0" bIns="0" rtlCol="0">
            <a:spAutoFit/>
          </a:bodyPr>
          <a:lstStyle/>
          <a:p>
            <a:pPr marL="9525">
              <a:spcBef>
                <a:spcPts val="79"/>
              </a:spcBef>
            </a:pPr>
            <a:r>
              <a:rPr sz="3300" spc="56" dirty="0">
                <a:latin typeface="Tw Cen MT Condensed"/>
                <a:cs typeface="Tw Cen MT Condensed"/>
              </a:rPr>
              <a:t>CONTENT</a:t>
            </a:r>
            <a:r>
              <a:rPr sz="3300" spc="169" dirty="0">
                <a:latin typeface="Tw Cen MT Condensed"/>
                <a:cs typeface="Tw Cen MT Condensed"/>
              </a:rPr>
              <a:t> </a:t>
            </a:r>
            <a:r>
              <a:rPr sz="3300" spc="30" dirty="0">
                <a:latin typeface="Tw Cen MT Condensed"/>
                <a:cs typeface="Tw Cen MT Condensed"/>
              </a:rPr>
              <a:t>VALIDITY</a:t>
            </a:r>
            <a:endParaRPr sz="3300" dirty="0">
              <a:latin typeface="Tw Cen MT Condensed"/>
              <a:cs typeface="Tw Cen MT Condensed"/>
            </a:endParaRPr>
          </a:p>
        </p:txBody>
      </p:sp>
      <p:sp>
        <p:nvSpPr>
          <p:cNvPr id="16" name="object 16"/>
          <p:cNvSpPr txBox="1"/>
          <p:nvPr/>
        </p:nvSpPr>
        <p:spPr>
          <a:xfrm>
            <a:off x="1940547" y="4385451"/>
            <a:ext cx="3190000" cy="1760899"/>
          </a:xfrm>
          <a:prstGeom prst="rect">
            <a:avLst/>
          </a:prstGeom>
          <a:solidFill>
            <a:srgbClr val="AF1512"/>
          </a:solidFill>
          <a:ln w="19050">
            <a:solidFill>
              <a:srgbClr val="FFFFFF"/>
            </a:solidFill>
          </a:ln>
        </p:spPr>
        <p:txBody>
          <a:bodyPr vert="horz" wrap="square" lIns="0" tIns="61436" rIns="0" bIns="0" rtlCol="0">
            <a:spAutoFit/>
          </a:bodyPr>
          <a:lstStyle/>
          <a:p>
            <a:pPr marL="117634" marR="113824" indent="1429" algn="ctr">
              <a:lnSpc>
                <a:spcPct val="92000"/>
              </a:lnSpc>
              <a:spcBef>
                <a:spcPts val="484"/>
              </a:spcBef>
            </a:pPr>
            <a:r>
              <a:rPr sz="2400" dirty="0">
                <a:solidFill>
                  <a:schemeClr val="bg1"/>
                </a:solidFill>
                <a:latin typeface="Century Gothic"/>
                <a:cs typeface="Century Gothic"/>
              </a:rPr>
              <a:t>Infers</a:t>
            </a:r>
            <a:r>
              <a:rPr sz="2400" spc="-23" dirty="0">
                <a:solidFill>
                  <a:schemeClr val="bg1"/>
                </a:solidFill>
                <a:latin typeface="Century Gothic"/>
                <a:cs typeface="Century Gothic"/>
              </a:rPr>
              <a:t> </a:t>
            </a:r>
            <a:r>
              <a:rPr sz="2400" dirty="0">
                <a:solidFill>
                  <a:schemeClr val="bg1"/>
                </a:solidFill>
                <a:latin typeface="Century Gothic"/>
                <a:cs typeface="Century Gothic"/>
              </a:rPr>
              <a:t>that</a:t>
            </a:r>
            <a:r>
              <a:rPr sz="2400" spc="-38" dirty="0">
                <a:solidFill>
                  <a:schemeClr val="bg1"/>
                </a:solidFill>
                <a:latin typeface="Century Gothic"/>
                <a:cs typeface="Century Gothic"/>
              </a:rPr>
              <a:t> </a:t>
            </a:r>
            <a:r>
              <a:rPr sz="2400" dirty="0">
                <a:solidFill>
                  <a:schemeClr val="bg1"/>
                </a:solidFill>
                <a:latin typeface="Century Gothic"/>
                <a:cs typeface="Century Gothic"/>
              </a:rPr>
              <a:t>the</a:t>
            </a:r>
            <a:r>
              <a:rPr sz="2400" spc="-38" dirty="0">
                <a:solidFill>
                  <a:schemeClr val="bg1"/>
                </a:solidFill>
                <a:latin typeface="Century Gothic"/>
                <a:cs typeface="Century Gothic"/>
              </a:rPr>
              <a:t> </a:t>
            </a:r>
            <a:r>
              <a:rPr sz="2400" spc="-15" dirty="0">
                <a:solidFill>
                  <a:schemeClr val="bg1"/>
                </a:solidFill>
                <a:latin typeface="Century Gothic"/>
                <a:cs typeface="Century Gothic"/>
              </a:rPr>
              <a:t>test </a:t>
            </a:r>
            <a:r>
              <a:rPr sz="2400" dirty="0">
                <a:solidFill>
                  <a:schemeClr val="bg1"/>
                </a:solidFill>
                <a:latin typeface="Century Gothic"/>
                <a:cs typeface="Century Gothic"/>
              </a:rPr>
              <a:t>measures</a:t>
            </a:r>
            <a:r>
              <a:rPr sz="2400" spc="-60" dirty="0">
                <a:solidFill>
                  <a:schemeClr val="bg1"/>
                </a:solidFill>
                <a:latin typeface="Century Gothic"/>
                <a:cs typeface="Century Gothic"/>
              </a:rPr>
              <a:t> </a:t>
            </a:r>
            <a:r>
              <a:rPr sz="2400" dirty="0">
                <a:solidFill>
                  <a:schemeClr val="bg1"/>
                </a:solidFill>
                <a:latin typeface="Century Gothic"/>
                <a:cs typeface="Century Gothic"/>
              </a:rPr>
              <a:t>all</a:t>
            </a:r>
            <a:r>
              <a:rPr sz="2400" spc="-60" dirty="0">
                <a:solidFill>
                  <a:schemeClr val="bg1"/>
                </a:solidFill>
                <a:latin typeface="Century Gothic"/>
                <a:cs typeface="Century Gothic"/>
              </a:rPr>
              <a:t> </a:t>
            </a:r>
            <a:r>
              <a:rPr sz="2400" spc="-8" dirty="0">
                <a:solidFill>
                  <a:schemeClr val="bg1"/>
                </a:solidFill>
                <a:latin typeface="Century Gothic"/>
                <a:cs typeface="Century Gothic"/>
              </a:rPr>
              <a:t>aspects </a:t>
            </a:r>
            <a:r>
              <a:rPr sz="2400" dirty="0">
                <a:solidFill>
                  <a:schemeClr val="bg1"/>
                </a:solidFill>
                <a:latin typeface="Century Gothic"/>
                <a:cs typeface="Century Gothic"/>
              </a:rPr>
              <a:t>contributing</a:t>
            </a:r>
            <a:r>
              <a:rPr sz="2400" spc="-71" dirty="0">
                <a:solidFill>
                  <a:schemeClr val="bg1"/>
                </a:solidFill>
                <a:latin typeface="Century Gothic"/>
                <a:cs typeface="Century Gothic"/>
              </a:rPr>
              <a:t> </a:t>
            </a:r>
            <a:r>
              <a:rPr sz="2400" dirty="0">
                <a:solidFill>
                  <a:schemeClr val="bg1"/>
                </a:solidFill>
                <a:latin typeface="Century Gothic"/>
                <a:cs typeface="Century Gothic"/>
              </a:rPr>
              <a:t>to</a:t>
            </a:r>
            <a:r>
              <a:rPr sz="2400" spc="-53" dirty="0">
                <a:solidFill>
                  <a:schemeClr val="bg1"/>
                </a:solidFill>
                <a:latin typeface="Century Gothic"/>
                <a:cs typeface="Century Gothic"/>
              </a:rPr>
              <a:t> </a:t>
            </a:r>
            <a:r>
              <a:rPr sz="2400" spc="-19" dirty="0">
                <a:solidFill>
                  <a:schemeClr val="bg1"/>
                </a:solidFill>
                <a:latin typeface="Century Gothic"/>
                <a:cs typeface="Century Gothic"/>
              </a:rPr>
              <a:t>the </a:t>
            </a:r>
            <a:r>
              <a:rPr sz="2400" dirty="0">
                <a:solidFill>
                  <a:schemeClr val="bg1"/>
                </a:solidFill>
                <a:latin typeface="Century Gothic"/>
                <a:cs typeface="Century Gothic"/>
              </a:rPr>
              <a:t>variable</a:t>
            </a:r>
            <a:r>
              <a:rPr sz="2400" spc="-53" dirty="0">
                <a:solidFill>
                  <a:schemeClr val="bg1"/>
                </a:solidFill>
                <a:latin typeface="Century Gothic"/>
                <a:cs typeface="Century Gothic"/>
              </a:rPr>
              <a:t> </a:t>
            </a:r>
            <a:r>
              <a:rPr sz="2400" dirty="0">
                <a:solidFill>
                  <a:schemeClr val="bg1"/>
                </a:solidFill>
                <a:latin typeface="Century Gothic"/>
                <a:cs typeface="Century Gothic"/>
              </a:rPr>
              <a:t>of</a:t>
            </a:r>
            <a:r>
              <a:rPr sz="2400" spc="-34" dirty="0">
                <a:solidFill>
                  <a:schemeClr val="bg1"/>
                </a:solidFill>
                <a:latin typeface="Century Gothic"/>
                <a:cs typeface="Century Gothic"/>
              </a:rPr>
              <a:t> </a:t>
            </a:r>
            <a:r>
              <a:rPr sz="2400" spc="-8" dirty="0">
                <a:solidFill>
                  <a:schemeClr val="bg1"/>
                </a:solidFill>
                <a:latin typeface="Century Gothic"/>
                <a:cs typeface="Century Gothic"/>
              </a:rPr>
              <a:t>interest</a:t>
            </a:r>
            <a:endParaRPr sz="2400" dirty="0">
              <a:solidFill>
                <a:schemeClr val="bg1"/>
              </a:solidFill>
              <a:latin typeface="Century Gothic"/>
              <a:cs typeface="Century Gothic"/>
            </a:endParaRPr>
          </a:p>
        </p:txBody>
      </p:sp>
      <p:grpSp>
        <p:nvGrpSpPr>
          <p:cNvPr id="17" name="object 17"/>
          <p:cNvGrpSpPr/>
          <p:nvPr/>
        </p:nvGrpSpPr>
        <p:grpSpPr>
          <a:xfrm>
            <a:off x="440019" y="4394746"/>
            <a:ext cx="1510708" cy="1777461"/>
            <a:chOff x="1704213" y="5020435"/>
            <a:chExt cx="1413510" cy="1771650"/>
          </a:xfrm>
        </p:grpSpPr>
        <p:pic>
          <p:nvPicPr>
            <p:cNvPr id="18" name="object 18"/>
            <p:cNvPicPr/>
            <p:nvPr/>
          </p:nvPicPr>
          <p:blipFill>
            <a:blip r:embed="rId3" cstate="print"/>
            <a:stretch>
              <a:fillRect/>
            </a:stretch>
          </p:blipFill>
          <p:spPr>
            <a:xfrm>
              <a:off x="1713738" y="5029960"/>
              <a:ext cx="1394460" cy="1752600"/>
            </a:xfrm>
            <a:prstGeom prst="rect">
              <a:avLst/>
            </a:prstGeom>
          </p:spPr>
        </p:pic>
        <p:sp>
          <p:nvSpPr>
            <p:cNvPr id="19" name="object 19"/>
            <p:cNvSpPr/>
            <p:nvPr/>
          </p:nvSpPr>
          <p:spPr>
            <a:xfrm>
              <a:off x="1713738" y="5029960"/>
              <a:ext cx="1394460" cy="1752600"/>
            </a:xfrm>
            <a:custGeom>
              <a:avLst/>
              <a:gdLst/>
              <a:ahLst/>
              <a:cxnLst/>
              <a:rect l="l" t="t" r="r" b="b"/>
              <a:pathLst>
                <a:path w="1394460" h="1752600">
                  <a:moveTo>
                    <a:pt x="0" y="1752600"/>
                  </a:moveTo>
                  <a:lnTo>
                    <a:pt x="1394460" y="1752600"/>
                  </a:lnTo>
                  <a:lnTo>
                    <a:pt x="1394460" y="0"/>
                  </a:lnTo>
                  <a:lnTo>
                    <a:pt x="0" y="0"/>
                  </a:lnTo>
                  <a:lnTo>
                    <a:pt x="0" y="1752600"/>
                  </a:lnTo>
                  <a:close/>
                </a:path>
              </a:pathLst>
            </a:custGeom>
            <a:ln w="19050">
              <a:solidFill>
                <a:srgbClr val="FFFFFF"/>
              </a:solidFill>
            </a:ln>
          </p:spPr>
          <p:txBody>
            <a:bodyPr wrap="square" lIns="0" tIns="0" rIns="0" bIns="0" rtlCol="0"/>
            <a:lstStyle/>
            <a:p>
              <a:endParaRPr/>
            </a:p>
          </p:txBody>
        </p:sp>
      </p:grpSp>
      <p:sp>
        <p:nvSpPr>
          <p:cNvPr id="20" name="object 20"/>
          <p:cNvSpPr txBox="1"/>
          <p:nvPr/>
        </p:nvSpPr>
        <p:spPr>
          <a:xfrm>
            <a:off x="5173816" y="4478900"/>
            <a:ext cx="3790672" cy="317395"/>
          </a:xfrm>
          <a:prstGeom prst="rect">
            <a:avLst/>
          </a:prstGeom>
        </p:spPr>
        <p:txBody>
          <a:bodyPr vert="horz" wrap="square" lIns="0" tIns="9525" rIns="0" bIns="0" rtlCol="0">
            <a:spAutoFit/>
          </a:bodyPr>
          <a:lstStyle/>
          <a:p>
            <a:pPr marL="9525">
              <a:spcBef>
                <a:spcPts val="75"/>
              </a:spcBef>
            </a:pPr>
            <a:r>
              <a:rPr sz="2000" spc="-15" dirty="0">
                <a:latin typeface="Times New Roman"/>
                <a:cs typeface="Times New Roman"/>
              </a:rPr>
              <a:t>e.g.</a:t>
            </a:r>
            <a:r>
              <a:rPr lang="en-GB" sz="2000" spc="-15" dirty="0">
                <a:latin typeface="Times New Roman"/>
                <a:cs typeface="Times New Roman"/>
              </a:rPr>
              <a:t> </a:t>
            </a:r>
            <a:r>
              <a:rPr sz="2000" dirty="0">
                <a:latin typeface="Times New Roman"/>
                <a:cs typeface="Times New Roman"/>
              </a:rPr>
              <a:t>Who is the</a:t>
            </a:r>
            <a:r>
              <a:rPr sz="2000" spc="-8" dirty="0">
                <a:latin typeface="Times New Roman"/>
                <a:cs typeface="Times New Roman"/>
              </a:rPr>
              <a:t> </a:t>
            </a:r>
            <a:r>
              <a:rPr sz="2000" dirty="0">
                <a:latin typeface="Times New Roman"/>
                <a:cs typeface="Times New Roman"/>
              </a:rPr>
              <a:t>most</a:t>
            </a:r>
            <a:r>
              <a:rPr sz="2000" spc="11" dirty="0">
                <a:latin typeface="Times New Roman"/>
                <a:cs typeface="Times New Roman"/>
              </a:rPr>
              <a:t> </a:t>
            </a:r>
            <a:r>
              <a:rPr sz="2000" dirty="0">
                <a:latin typeface="Times New Roman"/>
                <a:cs typeface="Times New Roman"/>
              </a:rPr>
              <a:t>physically</a:t>
            </a:r>
            <a:r>
              <a:rPr sz="2000" spc="-23" dirty="0">
                <a:latin typeface="Times New Roman"/>
                <a:cs typeface="Times New Roman"/>
              </a:rPr>
              <a:t> </a:t>
            </a:r>
            <a:r>
              <a:rPr sz="2000" spc="-15" dirty="0">
                <a:latin typeface="Times New Roman"/>
                <a:cs typeface="Times New Roman"/>
              </a:rPr>
              <a:t>fit?</a:t>
            </a:r>
            <a:endParaRPr sz="2000" dirty="0">
              <a:latin typeface="Times New Roman"/>
              <a:cs typeface="Times New Roman"/>
            </a:endParaRPr>
          </a:p>
        </p:txBody>
      </p:sp>
      <p:sp>
        <p:nvSpPr>
          <p:cNvPr id="21" name="object 21"/>
          <p:cNvSpPr txBox="1"/>
          <p:nvPr/>
        </p:nvSpPr>
        <p:spPr>
          <a:xfrm>
            <a:off x="5503801" y="4869160"/>
            <a:ext cx="3190000" cy="1094050"/>
          </a:xfrm>
          <a:prstGeom prst="rect">
            <a:avLst/>
          </a:prstGeom>
        </p:spPr>
        <p:txBody>
          <a:bodyPr vert="horz" wrap="square" lIns="0" tIns="123349" rIns="0" bIns="0" rtlCol="0">
            <a:spAutoFit/>
          </a:bodyPr>
          <a:lstStyle/>
          <a:p>
            <a:pPr marL="179070" indent="-153353">
              <a:spcBef>
                <a:spcPts val="971"/>
              </a:spcBef>
              <a:buSzPct val="95000"/>
              <a:buFont typeface="Wingdings"/>
              <a:buChar char=""/>
              <a:tabLst>
                <a:tab pos="179070" algn="l"/>
              </a:tabLst>
            </a:pPr>
            <a:r>
              <a:rPr sz="1600" dirty="0">
                <a:latin typeface="Times New Roman"/>
                <a:cs typeface="Times New Roman"/>
              </a:rPr>
              <a:t>VO</a:t>
            </a:r>
            <a:r>
              <a:rPr sz="1600" baseline="-21367" dirty="0">
                <a:latin typeface="Times New Roman"/>
                <a:cs typeface="Times New Roman"/>
              </a:rPr>
              <a:t>2</a:t>
            </a:r>
            <a:r>
              <a:rPr sz="1600" spc="185" baseline="-21367" dirty="0">
                <a:latin typeface="Times New Roman"/>
                <a:cs typeface="Times New Roman"/>
              </a:rPr>
              <a:t> </a:t>
            </a:r>
            <a:r>
              <a:rPr sz="1600" dirty="0">
                <a:latin typeface="Times New Roman"/>
                <a:cs typeface="Times New Roman"/>
              </a:rPr>
              <a:t>max </a:t>
            </a:r>
            <a:r>
              <a:rPr sz="1600" spc="-15" dirty="0">
                <a:latin typeface="Times New Roman"/>
                <a:cs typeface="Times New Roman"/>
              </a:rPr>
              <a:t>test?</a:t>
            </a:r>
            <a:endParaRPr sz="1600" dirty="0">
              <a:latin typeface="Times New Roman"/>
              <a:cs typeface="Times New Roman"/>
            </a:endParaRPr>
          </a:p>
          <a:p>
            <a:pPr marL="179070" indent="-153353">
              <a:spcBef>
                <a:spcPts val="900"/>
              </a:spcBef>
              <a:buSzPct val="95000"/>
              <a:buFont typeface="Wingdings"/>
              <a:buChar char=""/>
              <a:tabLst>
                <a:tab pos="179070" algn="l"/>
              </a:tabLst>
            </a:pPr>
            <a:r>
              <a:rPr sz="1600" dirty="0">
                <a:latin typeface="Times New Roman"/>
                <a:cs typeface="Times New Roman"/>
              </a:rPr>
              <a:t>Wingate</a:t>
            </a:r>
            <a:r>
              <a:rPr sz="1600" spc="-68" dirty="0">
                <a:latin typeface="Times New Roman"/>
                <a:cs typeface="Times New Roman"/>
              </a:rPr>
              <a:t> </a:t>
            </a:r>
            <a:r>
              <a:rPr sz="1600" dirty="0">
                <a:latin typeface="Times New Roman"/>
                <a:cs typeface="Times New Roman"/>
              </a:rPr>
              <a:t>test</a:t>
            </a:r>
            <a:r>
              <a:rPr sz="1600" spc="-53" dirty="0">
                <a:latin typeface="Times New Roman"/>
                <a:cs typeface="Times New Roman"/>
              </a:rPr>
              <a:t> </a:t>
            </a:r>
            <a:r>
              <a:rPr sz="1600" spc="-8" dirty="0">
                <a:latin typeface="Times New Roman"/>
                <a:cs typeface="Times New Roman"/>
              </a:rPr>
              <a:t>(cycle)?</a:t>
            </a:r>
            <a:endParaRPr sz="1600" dirty="0">
              <a:latin typeface="Times New Roman"/>
              <a:cs typeface="Times New Roman"/>
            </a:endParaRPr>
          </a:p>
          <a:p>
            <a:pPr marL="179070" indent="-153353">
              <a:spcBef>
                <a:spcPts val="900"/>
              </a:spcBef>
              <a:buSzPct val="95000"/>
              <a:buFont typeface="Wingdings"/>
              <a:buChar char=""/>
              <a:tabLst>
                <a:tab pos="179070" algn="l"/>
              </a:tabLst>
            </a:pPr>
            <a:r>
              <a:rPr sz="1600" dirty="0">
                <a:latin typeface="Times New Roman"/>
                <a:cs typeface="Times New Roman"/>
              </a:rPr>
              <a:t>1</a:t>
            </a:r>
            <a:r>
              <a:rPr sz="1600" spc="-11" dirty="0">
                <a:latin typeface="Times New Roman"/>
                <a:cs typeface="Times New Roman"/>
              </a:rPr>
              <a:t> </a:t>
            </a:r>
            <a:r>
              <a:rPr sz="1600" dirty="0">
                <a:latin typeface="Times New Roman"/>
                <a:cs typeface="Times New Roman"/>
              </a:rPr>
              <a:t>RM</a:t>
            </a:r>
            <a:r>
              <a:rPr sz="1600" spc="-8" dirty="0">
                <a:latin typeface="Times New Roman"/>
                <a:cs typeface="Times New Roman"/>
              </a:rPr>
              <a:t> </a:t>
            </a:r>
            <a:r>
              <a:rPr sz="1600" dirty="0">
                <a:latin typeface="Times New Roman"/>
                <a:cs typeface="Times New Roman"/>
              </a:rPr>
              <a:t>(repetition</a:t>
            </a:r>
            <a:r>
              <a:rPr sz="1600" spc="-34" dirty="0">
                <a:latin typeface="Times New Roman"/>
                <a:cs typeface="Times New Roman"/>
              </a:rPr>
              <a:t> </a:t>
            </a:r>
            <a:r>
              <a:rPr sz="1600" spc="-8" dirty="0">
                <a:latin typeface="Times New Roman"/>
                <a:cs typeface="Times New Roman"/>
              </a:rPr>
              <a:t>–weights)?</a:t>
            </a:r>
            <a:endParaRPr sz="1600" dirty="0">
              <a:latin typeface="Times New Roman"/>
              <a:cs typeface="Times New Roman"/>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5713433" y="178439"/>
            <a:ext cx="3404711" cy="378950"/>
          </a:xfrm>
          <a:prstGeom prst="rect">
            <a:avLst/>
          </a:prstGeom>
        </p:spPr>
        <p:txBody>
          <a:bodyPr vert="horz" wrap="square" lIns="0" tIns="9525" rIns="0" bIns="0" rtlCol="0">
            <a:spAutoFit/>
          </a:bodyPr>
          <a:lstStyle/>
          <a:p>
            <a:pPr marL="9525">
              <a:spcBef>
                <a:spcPts val="75"/>
              </a:spcBef>
            </a:pPr>
            <a:r>
              <a:rPr sz="2400" b="1" dirty="0">
                <a:latin typeface="Century Gothic"/>
                <a:cs typeface="Century Gothic"/>
              </a:rPr>
              <a:t>Concurrent</a:t>
            </a:r>
            <a:r>
              <a:rPr sz="2400" b="1" spc="-30" dirty="0">
                <a:solidFill>
                  <a:srgbClr val="EBEBEB"/>
                </a:solidFill>
                <a:latin typeface="Century Gothic"/>
                <a:cs typeface="Century Gothic"/>
              </a:rPr>
              <a:t> </a:t>
            </a:r>
            <a:r>
              <a:rPr sz="2400" b="1" spc="-8" dirty="0">
                <a:latin typeface="Century Gothic"/>
                <a:cs typeface="Century Gothic"/>
              </a:rPr>
              <a:t>Validity</a:t>
            </a:r>
            <a:endParaRPr sz="2400" b="1" dirty="0">
              <a:latin typeface="Century Gothic"/>
              <a:cs typeface="Century Gothic"/>
            </a:endParaRPr>
          </a:p>
        </p:txBody>
      </p:sp>
      <p:grpSp>
        <p:nvGrpSpPr>
          <p:cNvPr id="3" name="object 3"/>
          <p:cNvGrpSpPr/>
          <p:nvPr/>
        </p:nvGrpSpPr>
        <p:grpSpPr>
          <a:xfrm>
            <a:off x="292477" y="749238"/>
            <a:ext cx="8640960" cy="978072"/>
            <a:chOff x="1550288" y="928497"/>
            <a:chExt cx="8663305" cy="499109"/>
          </a:xfrm>
        </p:grpSpPr>
        <p:sp>
          <p:nvSpPr>
            <p:cNvPr id="4" name="object 4"/>
            <p:cNvSpPr/>
            <p:nvPr/>
          </p:nvSpPr>
          <p:spPr>
            <a:xfrm>
              <a:off x="1559813" y="1116330"/>
              <a:ext cx="8644255" cy="302260"/>
            </a:xfrm>
            <a:custGeom>
              <a:avLst/>
              <a:gdLst/>
              <a:ahLst/>
              <a:cxnLst/>
              <a:rect l="l" t="t" r="r" b="b"/>
              <a:pathLst>
                <a:path w="8644255" h="302259">
                  <a:moveTo>
                    <a:pt x="8644128" y="0"/>
                  </a:moveTo>
                  <a:lnTo>
                    <a:pt x="0" y="0"/>
                  </a:lnTo>
                  <a:lnTo>
                    <a:pt x="0" y="301751"/>
                  </a:lnTo>
                  <a:lnTo>
                    <a:pt x="8644128" y="301751"/>
                  </a:lnTo>
                  <a:lnTo>
                    <a:pt x="8644128" y="0"/>
                  </a:lnTo>
                  <a:close/>
                </a:path>
              </a:pathLst>
            </a:custGeom>
            <a:solidFill>
              <a:srgbClr val="FFFFFF">
                <a:alpha val="90194"/>
              </a:srgbClr>
            </a:solidFill>
          </p:spPr>
          <p:txBody>
            <a:bodyPr wrap="square" lIns="0" tIns="0" rIns="0" bIns="0" rtlCol="0"/>
            <a:lstStyle/>
            <a:p>
              <a:endParaRPr dirty="0"/>
            </a:p>
          </p:txBody>
        </p:sp>
        <p:sp>
          <p:nvSpPr>
            <p:cNvPr id="5" name="object 5"/>
            <p:cNvSpPr/>
            <p:nvPr/>
          </p:nvSpPr>
          <p:spPr>
            <a:xfrm>
              <a:off x="1559813" y="1116330"/>
              <a:ext cx="8644255" cy="302260"/>
            </a:xfrm>
            <a:custGeom>
              <a:avLst/>
              <a:gdLst/>
              <a:ahLst/>
              <a:cxnLst/>
              <a:rect l="l" t="t" r="r" b="b"/>
              <a:pathLst>
                <a:path w="8644255" h="302259">
                  <a:moveTo>
                    <a:pt x="0" y="301751"/>
                  </a:moveTo>
                  <a:lnTo>
                    <a:pt x="8644128" y="301751"/>
                  </a:lnTo>
                  <a:lnTo>
                    <a:pt x="8644128" y="0"/>
                  </a:lnTo>
                  <a:lnTo>
                    <a:pt x="0" y="0"/>
                  </a:lnTo>
                  <a:lnTo>
                    <a:pt x="0" y="301751"/>
                  </a:lnTo>
                  <a:close/>
                </a:path>
              </a:pathLst>
            </a:custGeom>
            <a:ln w="19050">
              <a:solidFill>
                <a:srgbClr val="AF1512"/>
              </a:solidFill>
            </a:ln>
          </p:spPr>
          <p:txBody>
            <a:bodyPr wrap="square" lIns="0" tIns="0" rIns="0" bIns="0" rtlCol="0"/>
            <a:lstStyle/>
            <a:p>
              <a:endParaRPr/>
            </a:p>
          </p:txBody>
        </p:sp>
        <p:sp>
          <p:nvSpPr>
            <p:cNvPr id="6" name="object 6"/>
            <p:cNvSpPr/>
            <p:nvPr/>
          </p:nvSpPr>
          <p:spPr>
            <a:xfrm>
              <a:off x="1992630" y="938022"/>
              <a:ext cx="6050280" cy="355600"/>
            </a:xfrm>
            <a:custGeom>
              <a:avLst/>
              <a:gdLst/>
              <a:ahLst/>
              <a:cxnLst/>
              <a:rect l="l" t="t" r="r" b="b"/>
              <a:pathLst>
                <a:path w="6050280" h="355600">
                  <a:moveTo>
                    <a:pt x="5991098" y="0"/>
                  </a:moveTo>
                  <a:lnTo>
                    <a:pt x="59181" y="0"/>
                  </a:lnTo>
                  <a:lnTo>
                    <a:pt x="36165" y="4657"/>
                  </a:lnTo>
                  <a:lnTo>
                    <a:pt x="17351" y="17351"/>
                  </a:lnTo>
                  <a:lnTo>
                    <a:pt x="4657" y="36165"/>
                  </a:lnTo>
                  <a:lnTo>
                    <a:pt x="0" y="59181"/>
                  </a:lnTo>
                  <a:lnTo>
                    <a:pt x="0" y="295910"/>
                  </a:lnTo>
                  <a:lnTo>
                    <a:pt x="4657" y="318926"/>
                  </a:lnTo>
                  <a:lnTo>
                    <a:pt x="17351" y="337740"/>
                  </a:lnTo>
                  <a:lnTo>
                    <a:pt x="36165" y="350434"/>
                  </a:lnTo>
                  <a:lnTo>
                    <a:pt x="59181" y="355091"/>
                  </a:lnTo>
                  <a:lnTo>
                    <a:pt x="5991098" y="355091"/>
                  </a:lnTo>
                  <a:lnTo>
                    <a:pt x="6014114" y="350434"/>
                  </a:lnTo>
                  <a:lnTo>
                    <a:pt x="6032928" y="337740"/>
                  </a:lnTo>
                  <a:lnTo>
                    <a:pt x="6045622" y="318926"/>
                  </a:lnTo>
                  <a:lnTo>
                    <a:pt x="6050280" y="295910"/>
                  </a:lnTo>
                  <a:lnTo>
                    <a:pt x="6050280" y="59181"/>
                  </a:lnTo>
                  <a:lnTo>
                    <a:pt x="6045622" y="36165"/>
                  </a:lnTo>
                  <a:lnTo>
                    <a:pt x="6032928" y="17351"/>
                  </a:lnTo>
                  <a:lnTo>
                    <a:pt x="6014114" y="4657"/>
                  </a:lnTo>
                  <a:lnTo>
                    <a:pt x="5991098" y="0"/>
                  </a:lnTo>
                  <a:close/>
                </a:path>
              </a:pathLst>
            </a:custGeom>
            <a:solidFill>
              <a:srgbClr val="AF1512"/>
            </a:solidFill>
          </p:spPr>
          <p:txBody>
            <a:bodyPr wrap="square" lIns="0" tIns="0" rIns="0" bIns="0" rtlCol="0"/>
            <a:lstStyle/>
            <a:p>
              <a:endParaRPr/>
            </a:p>
          </p:txBody>
        </p:sp>
        <p:sp>
          <p:nvSpPr>
            <p:cNvPr id="7" name="object 7"/>
            <p:cNvSpPr/>
            <p:nvPr/>
          </p:nvSpPr>
          <p:spPr>
            <a:xfrm>
              <a:off x="1992630" y="938022"/>
              <a:ext cx="6050280" cy="355600"/>
            </a:xfrm>
            <a:custGeom>
              <a:avLst/>
              <a:gdLst/>
              <a:ahLst/>
              <a:cxnLst/>
              <a:rect l="l" t="t" r="r" b="b"/>
              <a:pathLst>
                <a:path w="6050280" h="355600">
                  <a:moveTo>
                    <a:pt x="0" y="59181"/>
                  </a:moveTo>
                  <a:lnTo>
                    <a:pt x="4657" y="36165"/>
                  </a:lnTo>
                  <a:lnTo>
                    <a:pt x="17351" y="17351"/>
                  </a:lnTo>
                  <a:lnTo>
                    <a:pt x="36165" y="4657"/>
                  </a:lnTo>
                  <a:lnTo>
                    <a:pt x="59181" y="0"/>
                  </a:lnTo>
                  <a:lnTo>
                    <a:pt x="5991098" y="0"/>
                  </a:lnTo>
                  <a:lnTo>
                    <a:pt x="6014114" y="4657"/>
                  </a:lnTo>
                  <a:lnTo>
                    <a:pt x="6032928" y="17351"/>
                  </a:lnTo>
                  <a:lnTo>
                    <a:pt x="6045622" y="36165"/>
                  </a:lnTo>
                  <a:lnTo>
                    <a:pt x="6050280" y="59181"/>
                  </a:lnTo>
                  <a:lnTo>
                    <a:pt x="6050280" y="295910"/>
                  </a:lnTo>
                  <a:lnTo>
                    <a:pt x="6045622" y="318926"/>
                  </a:lnTo>
                  <a:lnTo>
                    <a:pt x="6032928" y="337740"/>
                  </a:lnTo>
                  <a:lnTo>
                    <a:pt x="6014114" y="350434"/>
                  </a:lnTo>
                  <a:lnTo>
                    <a:pt x="5991098" y="355091"/>
                  </a:lnTo>
                  <a:lnTo>
                    <a:pt x="59181" y="355091"/>
                  </a:lnTo>
                  <a:lnTo>
                    <a:pt x="36165" y="350434"/>
                  </a:lnTo>
                  <a:lnTo>
                    <a:pt x="17351" y="337740"/>
                  </a:lnTo>
                  <a:lnTo>
                    <a:pt x="4657" y="318926"/>
                  </a:lnTo>
                  <a:lnTo>
                    <a:pt x="0" y="295910"/>
                  </a:lnTo>
                  <a:lnTo>
                    <a:pt x="0" y="59181"/>
                  </a:lnTo>
                  <a:close/>
                </a:path>
              </a:pathLst>
            </a:custGeom>
            <a:ln w="19050">
              <a:solidFill>
                <a:srgbClr val="FFFFFF"/>
              </a:solidFill>
            </a:ln>
          </p:spPr>
          <p:txBody>
            <a:bodyPr wrap="square" lIns="0" tIns="0" rIns="0" bIns="0" rtlCol="0"/>
            <a:lstStyle/>
            <a:p>
              <a:endParaRPr/>
            </a:p>
          </p:txBody>
        </p:sp>
      </p:grpSp>
      <p:sp>
        <p:nvSpPr>
          <p:cNvPr id="8" name="object 8"/>
          <p:cNvSpPr txBox="1"/>
          <p:nvPr/>
        </p:nvSpPr>
        <p:spPr>
          <a:xfrm>
            <a:off x="899592" y="855111"/>
            <a:ext cx="5688632" cy="502061"/>
          </a:xfrm>
          <a:prstGeom prst="rect">
            <a:avLst/>
          </a:prstGeom>
        </p:spPr>
        <p:txBody>
          <a:bodyPr vert="horz" wrap="square" lIns="0" tIns="9525" rIns="0" bIns="0" rtlCol="0">
            <a:spAutoFit/>
          </a:bodyPr>
          <a:lstStyle/>
          <a:p>
            <a:pPr marL="9525">
              <a:spcBef>
                <a:spcPts val="75"/>
              </a:spcBef>
            </a:pPr>
            <a:r>
              <a:rPr sz="1600" dirty="0">
                <a:solidFill>
                  <a:srgbClr val="FFFFFF"/>
                </a:solidFill>
                <a:latin typeface="Century Gothic"/>
                <a:cs typeface="Century Gothic"/>
              </a:rPr>
              <a:t>Infers</a:t>
            </a:r>
            <a:r>
              <a:rPr sz="1600" spc="-34" dirty="0">
                <a:solidFill>
                  <a:srgbClr val="FFFFFF"/>
                </a:solidFill>
                <a:latin typeface="Century Gothic"/>
                <a:cs typeface="Century Gothic"/>
              </a:rPr>
              <a:t> </a:t>
            </a:r>
            <a:r>
              <a:rPr sz="1600" dirty="0">
                <a:solidFill>
                  <a:srgbClr val="FFFFFF"/>
                </a:solidFill>
                <a:latin typeface="Century Gothic"/>
                <a:cs typeface="Century Gothic"/>
              </a:rPr>
              <a:t>that the</a:t>
            </a:r>
            <a:r>
              <a:rPr sz="1600" spc="11" dirty="0">
                <a:solidFill>
                  <a:srgbClr val="FFFFFF"/>
                </a:solidFill>
                <a:latin typeface="Century Gothic"/>
                <a:cs typeface="Century Gothic"/>
              </a:rPr>
              <a:t> </a:t>
            </a:r>
            <a:r>
              <a:rPr sz="1600" dirty="0">
                <a:solidFill>
                  <a:srgbClr val="FFFFFF"/>
                </a:solidFill>
                <a:latin typeface="Century Gothic"/>
                <a:cs typeface="Century Gothic"/>
              </a:rPr>
              <a:t>test produces</a:t>
            </a:r>
            <a:r>
              <a:rPr sz="1600" spc="-15" dirty="0">
                <a:solidFill>
                  <a:srgbClr val="FFFFFF"/>
                </a:solidFill>
                <a:latin typeface="Century Gothic"/>
                <a:cs typeface="Century Gothic"/>
              </a:rPr>
              <a:t> </a:t>
            </a:r>
            <a:r>
              <a:rPr sz="1600" dirty="0">
                <a:solidFill>
                  <a:srgbClr val="FFFFFF"/>
                </a:solidFill>
                <a:latin typeface="Century Gothic"/>
                <a:cs typeface="Century Gothic"/>
              </a:rPr>
              <a:t>similar</a:t>
            </a:r>
            <a:r>
              <a:rPr sz="1600" spc="-38" dirty="0">
                <a:solidFill>
                  <a:srgbClr val="FFFFFF"/>
                </a:solidFill>
                <a:latin typeface="Century Gothic"/>
                <a:cs typeface="Century Gothic"/>
              </a:rPr>
              <a:t> </a:t>
            </a:r>
            <a:r>
              <a:rPr sz="1600" dirty="0">
                <a:solidFill>
                  <a:srgbClr val="FFFFFF"/>
                </a:solidFill>
                <a:latin typeface="Century Gothic"/>
                <a:cs typeface="Century Gothic"/>
              </a:rPr>
              <a:t>results</a:t>
            </a:r>
            <a:r>
              <a:rPr sz="1600" spc="-15" dirty="0">
                <a:solidFill>
                  <a:srgbClr val="FFFFFF"/>
                </a:solidFill>
                <a:latin typeface="Century Gothic"/>
                <a:cs typeface="Century Gothic"/>
              </a:rPr>
              <a:t> </a:t>
            </a:r>
            <a:r>
              <a:rPr sz="1600" dirty="0">
                <a:solidFill>
                  <a:srgbClr val="FFFFFF"/>
                </a:solidFill>
                <a:latin typeface="Century Gothic"/>
                <a:cs typeface="Century Gothic"/>
              </a:rPr>
              <a:t>to</a:t>
            </a:r>
            <a:r>
              <a:rPr sz="1600" spc="4" dirty="0">
                <a:solidFill>
                  <a:srgbClr val="FFFFFF"/>
                </a:solidFill>
                <a:latin typeface="Century Gothic"/>
                <a:cs typeface="Century Gothic"/>
              </a:rPr>
              <a:t> </a:t>
            </a:r>
            <a:r>
              <a:rPr sz="1600" dirty="0">
                <a:solidFill>
                  <a:srgbClr val="FFFFFF"/>
                </a:solidFill>
                <a:latin typeface="Century Gothic"/>
                <a:cs typeface="Century Gothic"/>
              </a:rPr>
              <a:t>a</a:t>
            </a:r>
            <a:r>
              <a:rPr sz="1600" spc="-15" dirty="0">
                <a:solidFill>
                  <a:srgbClr val="FFFFFF"/>
                </a:solidFill>
                <a:latin typeface="Century Gothic"/>
                <a:cs typeface="Century Gothic"/>
              </a:rPr>
              <a:t> </a:t>
            </a:r>
            <a:r>
              <a:rPr sz="1600" dirty="0">
                <a:solidFill>
                  <a:srgbClr val="FFFFFF"/>
                </a:solidFill>
                <a:latin typeface="Century Gothic"/>
                <a:cs typeface="Century Gothic"/>
              </a:rPr>
              <a:t>previously</a:t>
            </a:r>
            <a:r>
              <a:rPr sz="1600" spc="-23" dirty="0">
                <a:solidFill>
                  <a:srgbClr val="FFFFFF"/>
                </a:solidFill>
                <a:latin typeface="Century Gothic"/>
                <a:cs typeface="Century Gothic"/>
              </a:rPr>
              <a:t> </a:t>
            </a:r>
            <a:r>
              <a:rPr sz="1600" dirty="0">
                <a:solidFill>
                  <a:srgbClr val="FFFFFF"/>
                </a:solidFill>
                <a:latin typeface="Century Gothic"/>
                <a:cs typeface="Century Gothic"/>
              </a:rPr>
              <a:t>validated</a:t>
            </a:r>
            <a:r>
              <a:rPr sz="1600" spc="-8" dirty="0">
                <a:solidFill>
                  <a:srgbClr val="FFFFFF"/>
                </a:solidFill>
                <a:latin typeface="Century Gothic"/>
                <a:cs typeface="Century Gothic"/>
              </a:rPr>
              <a:t> </a:t>
            </a:r>
            <a:r>
              <a:rPr sz="1600" spc="-15" dirty="0">
                <a:solidFill>
                  <a:srgbClr val="FFFFFF"/>
                </a:solidFill>
                <a:latin typeface="Century Gothic"/>
                <a:cs typeface="Century Gothic"/>
              </a:rPr>
              <a:t>test</a:t>
            </a:r>
            <a:endParaRPr sz="1600" dirty="0">
              <a:latin typeface="Century Gothic"/>
              <a:cs typeface="Century Gothic"/>
            </a:endParaRPr>
          </a:p>
        </p:txBody>
      </p:sp>
      <p:sp>
        <p:nvSpPr>
          <p:cNvPr id="9" name="object 9"/>
          <p:cNvSpPr txBox="1"/>
          <p:nvPr/>
        </p:nvSpPr>
        <p:spPr>
          <a:xfrm>
            <a:off x="4193597" y="2040175"/>
            <a:ext cx="1224136" cy="1130438"/>
          </a:xfrm>
          <a:prstGeom prst="rect">
            <a:avLst/>
          </a:prstGeom>
        </p:spPr>
        <p:txBody>
          <a:bodyPr vert="horz" wrap="square" lIns="0" tIns="9525" rIns="0" bIns="0" rtlCol="0">
            <a:spAutoFit/>
          </a:bodyPr>
          <a:lstStyle/>
          <a:p>
            <a:pPr marL="28575" marR="22860">
              <a:spcBef>
                <a:spcPts val="75"/>
              </a:spcBef>
            </a:pPr>
            <a:r>
              <a:rPr sz="2400" spc="-15" dirty="0">
                <a:latin typeface="Times New Roman"/>
                <a:cs typeface="Times New Roman"/>
              </a:rPr>
              <a:t>e.g. </a:t>
            </a:r>
            <a:endParaRPr lang="en-GB" sz="2400" spc="-15" dirty="0">
              <a:latin typeface="Times New Roman"/>
              <a:cs typeface="Times New Roman"/>
            </a:endParaRPr>
          </a:p>
          <a:p>
            <a:pPr marL="28575" marR="22860">
              <a:spcBef>
                <a:spcPts val="75"/>
              </a:spcBef>
            </a:pPr>
            <a:r>
              <a:rPr sz="2400" spc="-19" dirty="0">
                <a:latin typeface="Times New Roman"/>
                <a:cs typeface="Times New Roman"/>
              </a:rPr>
              <a:t>VO</a:t>
            </a:r>
            <a:r>
              <a:rPr sz="2400" spc="-28" baseline="-20833" dirty="0">
                <a:latin typeface="Times New Roman"/>
                <a:cs typeface="Times New Roman"/>
              </a:rPr>
              <a:t>2</a:t>
            </a:r>
            <a:endParaRPr sz="2400" baseline="-20833" dirty="0">
              <a:latin typeface="Times New Roman"/>
              <a:cs typeface="Times New Roman"/>
            </a:endParaRPr>
          </a:p>
          <a:p>
            <a:pPr marL="28575"/>
            <a:r>
              <a:rPr sz="2400" spc="-19" dirty="0">
                <a:latin typeface="Times New Roman"/>
                <a:cs typeface="Times New Roman"/>
              </a:rPr>
              <a:t>max</a:t>
            </a:r>
            <a:endParaRPr sz="2400" dirty="0">
              <a:latin typeface="Times New Roman"/>
              <a:cs typeface="Times New Roman"/>
            </a:endParaRPr>
          </a:p>
        </p:txBody>
      </p:sp>
      <p:grpSp>
        <p:nvGrpSpPr>
          <p:cNvPr id="10" name="object 10"/>
          <p:cNvGrpSpPr/>
          <p:nvPr/>
        </p:nvGrpSpPr>
        <p:grpSpPr>
          <a:xfrm>
            <a:off x="358617" y="1773706"/>
            <a:ext cx="8202303" cy="1756744"/>
            <a:chOff x="2151888" y="1453896"/>
            <a:chExt cx="7844155" cy="1803400"/>
          </a:xfrm>
        </p:grpSpPr>
        <p:pic>
          <p:nvPicPr>
            <p:cNvPr id="11" name="object 11"/>
            <p:cNvPicPr/>
            <p:nvPr/>
          </p:nvPicPr>
          <p:blipFill>
            <a:blip r:embed="rId2" cstate="print"/>
            <a:stretch>
              <a:fillRect/>
            </a:stretch>
          </p:blipFill>
          <p:spPr>
            <a:xfrm>
              <a:off x="2151888" y="1453896"/>
              <a:ext cx="3134867" cy="1795272"/>
            </a:xfrm>
            <a:prstGeom prst="rect">
              <a:avLst/>
            </a:prstGeom>
          </p:spPr>
        </p:pic>
        <p:pic>
          <p:nvPicPr>
            <p:cNvPr id="12" name="object 12"/>
            <p:cNvPicPr/>
            <p:nvPr/>
          </p:nvPicPr>
          <p:blipFill>
            <a:blip r:embed="rId3" cstate="print"/>
            <a:stretch>
              <a:fillRect/>
            </a:stretch>
          </p:blipFill>
          <p:spPr>
            <a:xfrm>
              <a:off x="6964679" y="1461516"/>
              <a:ext cx="3031235" cy="1795272"/>
            </a:xfrm>
            <a:prstGeom prst="rect">
              <a:avLst/>
            </a:prstGeom>
          </p:spPr>
        </p:pic>
      </p:grpSp>
      <p:sp>
        <p:nvSpPr>
          <p:cNvPr id="13" name="object 13"/>
          <p:cNvSpPr txBox="1"/>
          <p:nvPr/>
        </p:nvSpPr>
        <p:spPr>
          <a:xfrm>
            <a:off x="5640704" y="3542626"/>
            <a:ext cx="3169635" cy="240931"/>
          </a:xfrm>
          <a:prstGeom prst="rect">
            <a:avLst/>
          </a:prstGeom>
        </p:spPr>
        <p:txBody>
          <a:bodyPr vert="horz" wrap="square" lIns="0" tIns="10001" rIns="0" bIns="0" rtlCol="0">
            <a:spAutoFit/>
          </a:bodyPr>
          <a:lstStyle/>
          <a:p>
            <a:pPr marL="9525">
              <a:spcBef>
                <a:spcPts val="79"/>
              </a:spcBef>
            </a:pPr>
            <a:r>
              <a:rPr sz="1500" spc="-8" dirty="0">
                <a:latin typeface="Times New Roman"/>
                <a:cs typeface="Times New Roman"/>
              </a:rPr>
              <a:t>Multi-</a:t>
            </a:r>
            <a:r>
              <a:rPr sz="1500" dirty="0">
                <a:latin typeface="Times New Roman"/>
                <a:cs typeface="Times New Roman"/>
              </a:rPr>
              <a:t>Stage</a:t>
            </a:r>
            <a:r>
              <a:rPr sz="1500" spc="-30" dirty="0">
                <a:latin typeface="Times New Roman"/>
                <a:cs typeface="Times New Roman"/>
              </a:rPr>
              <a:t> </a:t>
            </a:r>
            <a:r>
              <a:rPr sz="1500" dirty="0">
                <a:latin typeface="Times New Roman"/>
                <a:cs typeface="Times New Roman"/>
              </a:rPr>
              <a:t>Fitness</a:t>
            </a:r>
            <a:r>
              <a:rPr sz="1500" spc="-4" dirty="0">
                <a:latin typeface="Times New Roman"/>
                <a:cs typeface="Times New Roman"/>
              </a:rPr>
              <a:t> </a:t>
            </a:r>
            <a:r>
              <a:rPr sz="1500" dirty="0">
                <a:latin typeface="Times New Roman"/>
                <a:cs typeface="Times New Roman"/>
              </a:rPr>
              <a:t>(Beep)</a:t>
            </a:r>
            <a:r>
              <a:rPr sz="1500" spc="-26" dirty="0">
                <a:latin typeface="Times New Roman"/>
                <a:cs typeface="Times New Roman"/>
              </a:rPr>
              <a:t> </a:t>
            </a:r>
            <a:r>
              <a:rPr sz="1500" spc="-15" dirty="0">
                <a:latin typeface="Times New Roman"/>
                <a:cs typeface="Times New Roman"/>
              </a:rPr>
              <a:t>Test</a:t>
            </a:r>
            <a:endParaRPr sz="1500" dirty="0">
              <a:latin typeface="Times New Roman"/>
              <a:cs typeface="Times New Roman"/>
            </a:endParaRPr>
          </a:p>
        </p:txBody>
      </p:sp>
      <p:grpSp>
        <p:nvGrpSpPr>
          <p:cNvPr id="14" name="object 14"/>
          <p:cNvGrpSpPr/>
          <p:nvPr/>
        </p:nvGrpSpPr>
        <p:grpSpPr>
          <a:xfrm>
            <a:off x="191880" y="4841366"/>
            <a:ext cx="3960639" cy="1516090"/>
            <a:chOff x="1716404" y="4858892"/>
            <a:chExt cx="4443730" cy="1921510"/>
          </a:xfrm>
        </p:grpSpPr>
        <p:sp>
          <p:nvSpPr>
            <p:cNvPr id="15" name="object 15"/>
            <p:cNvSpPr/>
            <p:nvPr/>
          </p:nvSpPr>
          <p:spPr>
            <a:xfrm>
              <a:off x="1725929" y="4868417"/>
              <a:ext cx="4424680" cy="1902460"/>
            </a:xfrm>
            <a:custGeom>
              <a:avLst/>
              <a:gdLst/>
              <a:ahLst/>
              <a:cxnLst/>
              <a:rect l="l" t="t" r="r" b="b"/>
              <a:pathLst>
                <a:path w="4424680" h="1902459">
                  <a:moveTo>
                    <a:pt x="3473196" y="0"/>
                  </a:moveTo>
                  <a:lnTo>
                    <a:pt x="0" y="0"/>
                  </a:lnTo>
                  <a:lnTo>
                    <a:pt x="950976" y="950975"/>
                  </a:lnTo>
                  <a:lnTo>
                    <a:pt x="0" y="1901951"/>
                  </a:lnTo>
                  <a:lnTo>
                    <a:pt x="3473196" y="1901951"/>
                  </a:lnTo>
                  <a:lnTo>
                    <a:pt x="4424172" y="950975"/>
                  </a:lnTo>
                  <a:lnTo>
                    <a:pt x="3473196" y="0"/>
                  </a:lnTo>
                  <a:close/>
                </a:path>
              </a:pathLst>
            </a:custGeom>
            <a:solidFill>
              <a:srgbClr val="E6B729"/>
            </a:solidFill>
          </p:spPr>
          <p:txBody>
            <a:bodyPr wrap="square" lIns="0" tIns="0" rIns="0" bIns="0" rtlCol="0"/>
            <a:lstStyle/>
            <a:p>
              <a:endParaRPr/>
            </a:p>
          </p:txBody>
        </p:sp>
        <p:sp>
          <p:nvSpPr>
            <p:cNvPr id="16" name="object 16"/>
            <p:cNvSpPr/>
            <p:nvPr/>
          </p:nvSpPr>
          <p:spPr>
            <a:xfrm>
              <a:off x="1725929" y="4868417"/>
              <a:ext cx="4424680" cy="1902460"/>
            </a:xfrm>
            <a:custGeom>
              <a:avLst/>
              <a:gdLst/>
              <a:ahLst/>
              <a:cxnLst/>
              <a:rect l="l" t="t" r="r" b="b"/>
              <a:pathLst>
                <a:path w="4424680" h="1902459">
                  <a:moveTo>
                    <a:pt x="0" y="0"/>
                  </a:moveTo>
                  <a:lnTo>
                    <a:pt x="3473196" y="0"/>
                  </a:lnTo>
                  <a:lnTo>
                    <a:pt x="4424172" y="950975"/>
                  </a:lnTo>
                  <a:lnTo>
                    <a:pt x="3473196" y="1901951"/>
                  </a:lnTo>
                  <a:lnTo>
                    <a:pt x="0" y="1901951"/>
                  </a:lnTo>
                  <a:lnTo>
                    <a:pt x="950976" y="950975"/>
                  </a:lnTo>
                  <a:lnTo>
                    <a:pt x="0" y="0"/>
                  </a:lnTo>
                  <a:close/>
                </a:path>
              </a:pathLst>
            </a:custGeom>
            <a:ln w="19050">
              <a:solidFill>
                <a:srgbClr val="FFFFFF"/>
              </a:solidFill>
            </a:ln>
          </p:spPr>
          <p:txBody>
            <a:bodyPr wrap="square" lIns="0" tIns="0" rIns="0" bIns="0" rtlCol="0"/>
            <a:lstStyle/>
            <a:p>
              <a:endParaRPr/>
            </a:p>
          </p:txBody>
        </p:sp>
      </p:grpSp>
      <p:sp>
        <p:nvSpPr>
          <p:cNvPr id="17" name="object 17"/>
          <p:cNvSpPr txBox="1"/>
          <p:nvPr/>
        </p:nvSpPr>
        <p:spPr>
          <a:xfrm>
            <a:off x="-396240" y="3607327"/>
            <a:ext cx="4159568" cy="471764"/>
          </a:xfrm>
          <a:prstGeom prst="rect">
            <a:avLst/>
          </a:prstGeom>
        </p:spPr>
        <p:txBody>
          <a:bodyPr vert="horz" wrap="square" lIns="0" tIns="10001" rIns="0" bIns="0" rtlCol="0">
            <a:spAutoFit/>
          </a:bodyPr>
          <a:lstStyle/>
          <a:p>
            <a:pPr marL="687229" algn="ctr">
              <a:spcBef>
                <a:spcPts val="79"/>
              </a:spcBef>
            </a:pPr>
            <a:r>
              <a:rPr sz="1500" dirty="0">
                <a:latin typeface="Times New Roman"/>
                <a:cs typeface="Times New Roman"/>
              </a:rPr>
              <a:t>Incremental</a:t>
            </a:r>
            <a:r>
              <a:rPr sz="1500" spc="-98" dirty="0">
                <a:latin typeface="Times New Roman"/>
                <a:cs typeface="Times New Roman"/>
              </a:rPr>
              <a:t> </a:t>
            </a:r>
            <a:r>
              <a:rPr sz="1500" dirty="0">
                <a:latin typeface="Times New Roman"/>
                <a:cs typeface="Times New Roman"/>
              </a:rPr>
              <a:t>Treadmill</a:t>
            </a:r>
            <a:r>
              <a:rPr sz="1500" spc="-45" dirty="0">
                <a:latin typeface="Times New Roman"/>
                <a:cs typeface="Times New Roman"/>
              </a:rPr>
              <a:t> </a:t>
            </a:r>
            <a:r>
              <a:rPr sz="1500" dirty="0">
                <a:latin typeface="Times New Roman"/>
                <a:cs typeface="Times New Roman"/>
              </a:rPr>
              <a:t>Protocol</a:t>
            </a:r>
            <a:r>
              <a:rPr sz="1500" spc="-56" dirty="0">
                <a:latin typeface="Times New Roman"/>
                <a:cs typeface="Times New Roman"/>
              </a:rPr>
              <a:t> </a:t>
            </a:r>
            <a:r>
              <a:rPr sz="1500" spc="-15" dirty="0">
                <a:latin typeface="Times New Roman"/>
                <a:cs typeface="Times New Roman"/>
              </a:rPr>
              <a:t>with</a:t>
            </a:r>
            <a:endParaRPr sz="1500" dirty="0">
              <a:latin typeface="Times New Roman"/>
              <a:cs typeface="Times New Roman"/>
            </a:endParaRPr>
          </a:p>
          <a:p>
            <a:pPr marL="689610" algn="ctr"/>
            <a:r>
              <a:rPr sz="1500" dirty="0">
                <a:latin typeface="Times New Roman"/>
                <a:cs typeface="Times New Roman"/>
              </a:rPr>
              <a:t>expired</a:t>
            </a:r>
            <a:r>
              <a:rPr sz="1500" spc="-23" dirty="0">
                <a:latin typeface="Times New Roman"/>
                <a:cs typeface="Times New Roman"/>
              </a:rPr>
              <a:t> </a:t>
            </a:r>
            <a:r>
              <a:rPr sz="1500" dirty="0">
                <a:latin typeface="Times New Roman"/>
                <a:cs typeface="Times New Roman"/>
              </a:rPr>
              <a:t>gas</a:t>
            </a:r>
            <a:r>
              <a:rPr sz="1500" spc="-8" dirty="0">
                <a:latin typeface="Times New Roman"/>
                <a:cs typeface="Times New Roman"/>
              </a:rPr>
              <a:t> analysis</a:t>
            </a:r>
            <a:endParaRPr sz="1500" dirty="0">
              <a:latin typeface="Times New Roman"/>
              <a:cs typeface="Times New Roman"/>
            </a:endParaRPr>
          </a:p>
        </p:txBody>
      </p:sp>
      <p:sp>
        <p:nvSpPr>
          <p:cNvPr id="18" name="object 18"/>
          <p:cNvSpPr txBox="1"/>
          <p:nvPr/>
        </p:nvSpPr>
        <p:spPr>
          <a:xfrm>
            <a:off x="899592" y="4985719"/>
            <a:ext cx="2520279" cy="1222931"/>
          </a:xfrm>
          <a:prstGeom prst="rect">
            <a:avLst/>
          </a:prstGeom>
        </p:spPr>
        <p:txBody>
          <a:bodyPr vert="horz" wrap="square" lIns="0" tIns="29051" rIns="0" bIns="0" rtlCol="0">
            <a:spAutoFit/>
          </a:bodyPr>
          <a:lstStyle/>
          <a:p>
            <a:pPr marL="9049" marR="3810" indent="953" algn="ctr">
              <a:lnSpc>
                <a:spcPct val="92000"/>
              </a:lnSpc>
              <a:spcBef>
                <a:spcPts val="229"/>
              </a:spcBef>
            </a:pPr>
            <a:r>
              <a:rPr lang="en-GB" sz="1650" dirty="0">
                <a:solidFill>
                  <a:schemeClr val="bg1"/>
                </a:solidFill>
                <a:latin typeface="Century Gothic"/>
                <a:cs typeface="Century Gothic"/>
              </a:rPr>
              <a:t>Infers</a:t>
            </a:r>
            <a:r>
              <a:rPr lang="en-GB" sz="1650" spc="-38" dirty="0">
                <a:solidFill>
                  <a:schemeClr val="bg1"/>
                </a:solidFill>
                <a:latin typeface="Century Gothic"/>
                <a:cs typeface="Century Gothic"/>
              </a:rPr>
              <a:t> </a:t>
            </a:r>
            <a:r>
              <a:rPr lang="en-GB" sz="1650" dirty="0">
                <a:solidFill>
                  <a:schemeClr val="bg1"/>
                </a:solidFill>
                <a:latin typeface="Century Gothic"/>
                <a:cs typeface="Century Gothic"/>
              </a:rPr>
              <a:t>that</a:t>
            </a:r>
            <a:r>
              <a:rPr lang="en-GB" sz="1650" spc="-41" dirty="0">
                <a:solidFill>
                  <a:schemeClr val="bg1"/>
                </a:solidFill>
                <a:latin typeface="Century Gothic"/>
                <a:cs typeface="Century Gothic"/>
              </a:rPr>
              <a:t> </a:t>
            </a:r>
            <a:r>
              <a:rPr lang="en-GB" sz="1650" dirty="0">
                <a:solidFill>
                  <a:schemeClr val="bg1"/>
                </a:solidFill>
                <a:latin typeface="Century Gothic"/>
                <a:cs typeface="Century Gothic"/>
              </a:rPr>
              <a:t>the</a:t>
            </a:r>
            <a:r>
              <a:rPr lang="en-GB" sz="1650" spc="-41" dirty="0">
                <a:solidFill>
                  <a:schemeClr val="bg1"/>
                </a:solidFill>
                <a:latin typeface="Century Gothic"/>
                <a:cs typeface="Century Gothic"/>
              </a:rPr>
              <a:t> </a:t>
            </a:r>
            <a:r>
              <a:rPr lang="en-GB" sz="1650" spc="-15" dirty="0">
                <a:solidFill>
                  <a:schemeClr val="bg1"/>
                </a:solidFill>
                <a:latin typeface="Century Gothic"/>
                <a:cs typeface="Century Gothic"/>
              </a:rPr>
              <a:t>test</a:t>
            </a:r>
            <a:endParaRPr lang="en-GB" sz="1650" dirty="0">
              <a:solidFill>
                <a:schemeClr val="bg1"/>
              </a:solidFill>
              <a:latin typeface="Century Gothic"/>
              <a:cs typeface="Century Gothic"/>
            </a:endParaRPr>
          </a:p>
          <a:p>
            <a:pPr marL="9049" marR="3810" indent="953" algn="ctr">
              <a:lnSpc>
                <a:spcPct val="92000"/>
              </a:lnSpc>
              <a:spcBef>
                <a:spcPts val="229"/>
              </a:spcBef>
            </a:pPr>
            <a:r>
              <a:rPr sz="1650" dirty="0">
                <a:solidFill>
                  <a:srgbClr val="FFFFFF"/>
                </a:solidFill>
                <a:latin typeface="Century Gothic"/>
                <a:cs typeface="Century Gothic"/>
              </a:rPr>
              <a:t>provides</a:t>
            </a:r>
            <a:r>
              <a:rPr sz="1650" spc="-64" dirty="0">
                <a:solidFill>
                  <a:srgbClr val="FFFFFF"/>
                </a:solidFill>
                <a:latin typeface="Century Gothic"/>
                <a:cs typeface="Century Gothic"/>
              </a:rPr>
              <a:t> </a:t>
            </a:r>
            <a:r>
              <a:rPr sz="1650" dirty="0">
                <a:solidFill>
                  <a:srgbClr val="FFFFFF"/>
                </a:solidFill>
                <a:latin typeface="Century Gothic"/>
                <a:cs typeface="Century Gothic"/>
              </a:rPr>
              <a:t>a</a:t>
            </a:r>
            <a:r>
              <a:rPr sz="1650" spc="-45" dirty="0">
                <a:solidFill>
                  <a:srgbClr val="FFFFFF"/>
                </a:solidFill>
                <a:latin typeface="Century Gothic"/>
                <a:cs typeface="Century Gothic"/>
              </a:rPr>
              <a:t> </a:t>
            </a:r>
            <a:r>
              <a:rPr sz="1650" spc="-8" dirty="0">
                <a:solidFill>
                  <a:srgbClr val="FFFFFF"/>
                </a:solidFill>
                <a:latin typeface="Century Gothic"/>
                <a:cs typeface="Century Gothic"/>
              </a:rPr>
              <a:t>valid </a:t>
            </a:r>
            <a:r>
              <a:rPr sz="1650" dirty="0">
                <a:solidFill>
                  <a:srgbClr val="FFFFFF"/>
                </a:solidFill>
                <a:latin typeface="Century Gothic"/>
                <a:cs typeface="Century Gothic"/>
              </a:rPr>
              <a:t>reflection</a:t>
            </a:r>
            <a:r>
              <a:rPr sz="1650" spc="-60" dirty="0">
                <a:solidFill>
                  <a:srgbClr val="FFFFFF"/>
                </a:solidFill>
                <a:latin typeface="Century Gothic"/>
                <a:cs typeface="Century Gothic"/>
              </a:rPr>
              <a:t> </a:t>
            </a:r>
            <a:r>
              <a:rPr sz="1650" dirty="0">
                <a:solidFill>
                  <a:srgbClr val="FFFFFF"/>
                </a:solidFill>
                <a:latin typeface="Century Gothic"/>
                <a:cs typeface="Century Gothic"/>
              </a:rPr>
              <a:t>of</a:t>
            </a:r>
            <a:r>
              <a:rPr sz="1650" spc="-56" dirty="0">
                <a:solidFill>
                  <a:srgbClr val="FFFFFF"/>
                </a:solidFill>
                <a:latin typeface="Century Gothic"/>
                <a:cs typeface="Century Gothic"/>
              </a:rPr>
              <a:t> </a:t>
            </a:r>
            <a:r>
              <a:rPr sz="1650" spc="-8" dirty="0">
                <a:solidFill>
                  <a:srgbClr val="FFFFFF"/>
                </a:solidFill>
                <a:latin typeface="Century Gothic"/>
                <a:cs typeface="Century Gothic"/>
              </a:rPr>
              <a:t>future performance </a:t>
            </a:r>
            <a:r>
              <a:rPr sz="1650" dirty="0">
                <a:solidFill>
                  <a:srgbClr val="FFFFFF"/>
                </a:solidFill>
                <a:latin typeface="Century Gothic"/>
                <a:cs typeface="Century Gothic"/>
              </a:rPr>
              <a:t>using</a:t>
            </a:r>
            <a:r>
              <a:rPr sz="1650" spc="-34" dirty="0">
                <a:solidFill>
                  <a:srgbClr val="FFFFFF"/>
                </a:solidFill>
                <a:latin typeface="Century Gothic"/>
                <a:cs typeface="Century Gothic"/>
              </a:rPr>
              <a:t> </a:t>
            </a:r>
            <a:r>
              <a:rPr sz="1650" dirty="0">
                <a:solidFill>
                  <a:srgbClr val="FFFFFF"/>
                </a:solidFill>
                <a:latin typeface="Century Gothic"/>
                <a:cs typeface="Century Gothic"/>
              </a:rPr>
              <a:t>a</a:t>
            </a:r>
            <a:r>
              <a:rPr sz="1650" spc="-34" dirty="0">
                <a:solidFill>
                  <a:srgbClr val="FFFFFF"/>
                </a:solidFill>
                <a:latin typeface="Century Gothic"/>
                <a:cs typeface="Century Gothic"/>
              </a:rPr>
              <a:t> </a:t>
            </a:r>
            <a:r>
              <a:rPr sz="1650" dirty="0">
                <a:solidFill>
                  <a:srgbClr val="FFFFFF"/>
                </a:solidFill>
                <a:latin typeface="Century Gothic"/>
                <a:cs typeface="Century Gothic"/>
              </a:rPr>
              <a:t>similar</a:t>
            </a:r>
            <a:r>
              <a:rPr sz="1650" spc="-45" dirty="0">
                <a:solidFill>
                  <a:srgbClr val="FFFFFF"/>
                </a:solidFill>
                <a:latin typeface="Century Gothic"/>
                <a:cs typeface="Century Gothic"/>
              </a:rPr>
              <a:t> </a:t>
            </a:r>
            <a:r>
              <a:rPr sz="1650" spc="-15" dirty="0">
                <a:solidFill>
                  <a:srgbClr val="FFFFFF"/>
                </a:solidFill>
                <a:latin typeface="Century Gothic"/>
                <a:cs typeface="Century Gothic"/>
              </a:rPr>
              <a:t>test</a:t>
            </a:r>
            <a:endParaRPr sz="1650" dirty="0">
              <a:latin typeface="Century Gothic"/>
              <a:cs typeface="Century Gothic"/>
            </a:endParaRPr>
          </a:p>
        </p:txBody>
      </p:sp>
      <p:sp>
        <p:nvSpPr>
          <p:cNvPr id="19" name="object 19"/>
          <p:cNvSpPr txBox="1"/>
          <p:nvPr/>
        </p:nvSpPr>
        <p:spPr>
          <a:xfrm>
            <a:off x="450425" y="6457855"/>
            <a:ext cx="8637963" cy="255839"/>
          </a:xfrm>
          <a:prstGeom prst="rect">
            <a:avLst/>
          </a:prstGeom>
        </p:spPr>
        <p:txBody>
          <a:bodyPr vert="horz" wrap="square" lIns="0" tIns="9525" rIns="0" bIns="0" rtlCol="0">
            <a:spAutoFit/>
          </a:bodyPr>
          <a:lstStyle/>
          <a:p>
            <a:pPr marL="9525" marR="3810">
              <a:spcBef>
                <a:spcPts val="75"/>
              </a:spcBef>
            </a:pPr>
            <a:r>
              <a:rPr sz="1600" dirty="0">
                <a:solidFill>
                  <a:schemeClr val="bg1"/>
                </a:solidFill>
                <a:latin typeface="Century Gothic"/>
                <a:cs typeface="Century Gothic"/>
              </a:rPr>
              <a:t>e.g.</a:t>
            </a:r>
            <a:r>
              <a:rPr sz="1600" spc="4" dirty="0">
                <a:solidFill>
                  <a:schemeClr val="bg1"/>
                </a:solidFill>
                <a:latin typeface="Century Gothic"/>
                <a:cs typeface="Century Gothic"/>
              </a:rPr>
              <a:t> </a:t>
            </a:r>
            <a:r>
              <a:rPr sz="1600" dirty="0">
                <a:solidFill>
                  <a:schemeClr val="bg1"/>
                </a:solidFill>
                <a:latin typeface="Century Gothic"/>
                <a:cs typeface="Century Gothic"/>
              </a:rPr>
              <a:t>can</a:t>
            </a:r>
            <a:r>
              <a:rPr sz="1600" spc="-19" dirty="0">
                <a:solidFill>
                  <a:schemeClr val="bg1"/>
                </a:solidFill>
                <a:latin typeface="Century Gothic"/>
                <a:cs typeface="Century Gothic"/>
              </a:rPr>
              <a:t> </a:t>
            </a:r>
            <a:r>
              <a:rPr sz="1600" dirty="0">
                <a:solidFill>
                  <a:schemeClr val="bg1"/>
                </a:solidFill>
                <a:latin typeface="Century Gothic"/>
                <a:cs typeface="Century Gothic"/>
              </a:rPr>
              <a:t>performance</a:t>
            </a:r>
            <a:r>
              <a:rPr sz="1600" spc="-11" dirty="0">
                <a:solidFill>
                  <a:schemeClr val="bg1"/>
                </a:solidFill>
                <a:latin typeface="Century Gothic"/>
                <a:cs typeface="Century Gothic"/>
              </a:rPr>
              <a:t> </a:t>
            </a:r>
            <a:r>
              <a:rPr sz="1600" spc="-8" dirty="0">
                <a:solidFill>
                  <a:schemeClr val="bg1"/>
                </a:solidFill>
                <a:latin typeface="Century Gothic"/>
                <a:cs typeface="Century Gothic"/>
              </a:rPr>
              <a:t>during </a:t>
            </a:r>
            <a:r>
              <a:rPr sz="1600" dirty="0">
                <a:solidFill>
                  <a:schemeClr val="bg1"/>
                </a:solidFill>
                <a:latin typeface="Century Gothic"/>
                <a:cs typeface="Century Gothic"/>
              </a:rPr>
              <a:t>test</a:t>
            </a:r>
            <a:r>
              <a:rPr sz="1600" spc="4" dirty="0">
                <a:solidFill>
                  <a:schemeClr val="bg1"/>
                </a:solidFill>
                <a:latin typeface="Century Gothic"/>
                <a:cs typeface="Century Gothic"/>
              </a:rPr>
              <a:t> </a:t>
            </a:r>
            <a:r>
              <a:rPr sz="1600" dirty="0">
                <a:solidFill>
                  <a:schemeClr val="bg1"/>
                </a:solidFill>
                <a:latin typeface="Century Gothic"/>
                <a:cs typeface="Century Gothic"/>
              </a:rPr>
              <a:t>A</a:t>
            </a:r>
            <a:r>
              <a:rPr sz="1600" spc="-8" dirty="0">
                <a:solidFill>
                  <a:schemeClr val="bg1"/>
                </a:solidFill>
                <a:latin typeface="Century Gothic"/>
                <a:cs typeface="Century Gothic"/>
              </a:rPr>
              <a:t> </a:t>
            </a:r>
            <a:r>
              <a:rPr sz="1600" dirty="0">
                <a:solidFill>
                  <a:schemeClr val="bg1"/>
                </a:solidFill>
                <a:latin typeface="Century Gothic"/>
                <a:cs typeface="Century Gothic"/>
              </a:rPr>
              <a:t>be</a:t>
            </a:r>
            <a:r>
              <a:rPr sz="1600" spc="-4" dirty="0">
                <a:solidFill>
                  <a:schemeClr val="bg1"/>
                </a:solidFill>
                <a:latin typeface="Century Gothic"/>
                <a:cs typeface="Century Gothic"/>
              </a:rPr>
              <a:t> </a:t>
            </a:r>
            <a:r>
              <a:rPr sz="1600" dirty="0">
                <a:solidFill>
                  <a:schemeClr val="bg1"/>
                </a:solidFill>
                <a:latin typeface="Century Gothic"/>
                <a:cs typeface="Century Gothic"/>
              </a:rPr>
              <a:t>used</a:t>
            </a:r>
            <a:r>
              <a:rPr sz="1600" spc="19" dirty="0">
                <a:solidFill>
                  <a:schemeClr val="bg1"/>
                </a:solidFill>
                <a:latin typeface="Century Gothic"/>
                <a:cs typeface="Century Gothic"/>
              </a:rPr>
              <a:t> </a:t>
            </a:r>
            <a:r>
              <a:rPr sz="1600" dirty="0">
                <a:solidFill>
                  <a:schemeClr val="bg1"/>
                </a:solidFill>
                <a:latin typeface="Century Gothic"/>
                <a:cs typeface="Century Gothic"/>
              </a:rPr>
              <a:t>to</a:t>
            </a:r>
            <a:r>
              <a:rPr sz="1600" spc="-8" dirty="0">
                <a:solidFill>
                  <a:schemeClr val="bg1"/>
                </a:solidFill>
                <a:latin typeface="Century Gothic"/>
                <a:cs typeface="Century Gothic"/>
              </a:rPr>
              <a:t> </a:t>
            </a:r>
            <a:r>
              <a:rPr sz="1600" dirty="0">
                <a:solidFill>
                  <a:schemeClr val="bg1"/>
                </a:solidFill>
                <a:latin typeface="Century Gothic"/>
                <a:cs typeface="Century Gothic"/>
              </a:rPr>
              <a:t>predict</a:t>
            </a:r>
            <a:r>
              <a:rPr sz="1600" spc="-15" dirty="0">
                <a:solidFill>
                  <a:schemeClr val="bg1"/>
                </a:solidFill>
                <a:latin typeface="Century Gothic"/>
                <a:cs typeface="Century Gothic"/>
              </a:rPr>
              <a:t> </a:t>
            </a:r>
            <a:r>
              <a:rPr sz="1600" spc="-8" dirty="0">
                <a:solidFill>
                  <a:schemeClr val="bg1"/>
                </a:solidFill>
                <a:latin typeface="Century Gothic"/>
                <a:cs typeface="Century Gothic"/>
              </a:rPr>
              <a:t>future </a:t>
            </a:r>
            <a:r>
              <a:rPr sz="1600" dirty="0">
                <a:solidFill>
                  <a:schemeClr val="bg1"/>
                </a:solidFill>
                <a:latin typeface="Century Gothic"/>
                <a:cs typeface="Century Gothic"/>
              </a:rPr>
              <a:t>performance</a:t>
            </a:r>
            <a:r>
              <a:rPr sz="1600" spc="-4" dirty="0">
                <a:solidFill>
                  <a:schemeClr val="bg1"/>
                </a:solidFill>
                <a:latin typeface="Century Gothic"/>
                <a:cs typeface="Century Gothic"/>
              </a:rPr>
              <a:t> </a:t>
            </a:r>
            <a:r>
              <a:rPr sz="1600" dirty="0">
                <a:solidFill>
                  <a:schemeClr val="bg1"/>
                </a:solidFill>
                <a:latin typeface="Century Gothic"/>
                <a:cs typeface="Century Gothic"/>
              </a:rPr>
              <a:t>in</a:t>
            </a:r>
            <a:r>
              <a:rPr sz="1600" spc="-19" dirty="0">
                <a:solidFill>
                  <a:schemeClr val="bg1"/>
                </a:solidFill>
                <a:latin typeface="Century Gothic"/>
                <a:cs typeface="Century Gothic"/>
              </a:rPr>
              <a:t> </a:t>
            </a:r>
            <a:r>
              <a:rPr sz="1600" dirty="0">
                <a:solidFill>
                  <a:schemeClr val="bg1"/>
                </a:solidFill>
                <a:latin typeface="Century Gothic"/>
                <a:cs typeface="Century Gothic"/>
              </a:rPr>
              <a:t>test</a:t>
            </a:r>
            <a:r>
              <a:rPr sz="1600" spc="11" dirty="0">
                <a:solidFill>
                  <a:schemeClr val="bg1"/>
                </a:solidFill>
                <a:latin typeface="Century Gothic"/>
                <a:cs typeface="Century Gothic"/>
              </a:rPr>
              <a:t> </a:t>
            </a:r>
            <a:r>
              <a:rPr sz="1600" spc="-19" dirty="0">
                <a:solidFill>
                  <a:schemeClr val="bg1"/>
                </a:solidFill>
                <a:latin typeface="Century Gothic"/>
                <a:cs typeface="Century Gothic"/>
              </a:rPr>
              <a:t>B?</a:t>
            </a:r>
            <a:endParaRPr sz="1600" dirty="0">
              <a:solidFill>
                <a:schemeClr val="bg1"/>
              </a:solidFill>
              <a:latin typeface="Century Gothic"/>
              <a:cs typeface="Century Gothic"/>
            </a:endParaRPr>
          </a:p>
        </p:txBody>
      </p:sp>
      <p:pic>
        <p:nvPicPr>
          <p:cNvPr id="20" name="object 20"/>
          <p:cNvPicPr/>
          <p:nvPr/>
        </p:nvPicPr>
        <p:blipFill>
          <a:blip r:embed="rId4" cstate="print"/>
          <a:stretch>
            <a:fillRect/>
          </a:stretch>
        </p:blipFill>
        <p:spPr>
          <a:xfrm>
            <a:off x="5153660" y="4556432"/>
            <a:ext cx="1446676" cy="1724152"/>
          </a:xfrm>
          <a:prstGeom prst="rect">
            <a:avLst/>
          </a:prstGeom>
        </p:spPr>
      </p:pic>
      <p:sp>
        <p:nvSpPr>
          <p:cNvPr id="21" name="object 21"/>
          <p:cNvSpPr txBox="1"/>
          <p:nvPr/>
        </p:nvSpPr>
        <p:spPr>
          <a:xfrm>
            <a:off x="4572000" y="4963233"/>
            <a:ext cx="637146" cy="517930"/>
          </a:xfrm>
          <a:prstGeom prst="rect">
            <a:avLst/>
          </a:prstGeom>
        </p:spPr>
        <p:txBody>
          <a:bodyPr vert="horz" wrap="square" lIns="0" tIns="10001" rIns="0" bIns="0" rtlCol="0">
            <a:spAutoFit/>
          </a:bodyPr>
          <a:lstStyle/>
          <a:p>
            <a:pPr marL="9525">
              <a:spcBef>
                <a:spcPts val="79"/>
              </a:spcBef>
            </a:pPr>
            <a:r>
              <a:rPr sz="3300" b="1" dirty="0">
                <a:solidFill>
                  <a:srgbClr val="FF3300"/>
                </a:solidFill>
                <a:latin typeface="Times New Roman"/>
                <a:cs typeface="Times New Roman"/>
              </a:rPr>
              <a:t>A</a:t>
            </a:r>
            <a:endParaRPr sz="3300" dirty="0">
              <a:latin typeface="Times New Roman"/>
              <a:cs typeface="Times New Roman"/>
            </a:endParaRPr>
          </a:p>
        </p:txBody>
      </p:sp>
      <p:sp>
        <p:nvSpPr>
          <p:cNvPr id="22" name="object 22"/>
          <p:cNvSpPr txBox="1"/>
          <p:nvPr/>
        </p:nvSpPr>
        <p:spPr>
          <a:xfrm rot="10800000" flipV="1">
            <a:off x="8388424" y="4931819"/>
            <a:ext cx="604787" cy="517449"/>
          </a:xfrm>
          <a:prstGeom prst="rect">
            <a:avLst/>
          </a:prstGeom>
        </p:spPr>
        <p:txBody>
          <a:bodyPr vert="horz" wrap="square" lIns="0" tIns="9525" rIns="0" bIns="0" rtlCol="0">
            <a:spAutoFit/>
          </a:bodyPr>
          <a:lstStyle/>
          <a:p>
            <a:pPr marL="9525">
              <a:spcBef>
                <a:spcPts val="75"/>
              </a:spcBef>
            </a:pPr>
            <a:r>
              <a:rPr sz="3300" b="1" dirty="0">
                <a:solidFill>
                  <a:srgbClr val="FF3300"/>
                </a:solidFill>
                <a:latin typeface="Times New Roman"/>
                <a:cs typeface="Times New Roman"/>
              </a:rPr>
              <a:t>B</a:t>
            </a:r>
            <a:endParaRPr sz="3300" dirty="0">
              <a:latin typeface="Times New Roman"/>
              <a:cs typeface="Times New Roman"/>
            </a:endParaRPr>
          </a:p>
        </p:txBody>
      </p:sp>
      <p:pic>
        <p:nvPicPr>
          <p:cNvPr id="23" name="object 23"/>
          <p:cNvPicPr/>
          <p:nvPr/>
        </p:nvPicPr>
        <p:blipFill>
          <a:blip r:embed="rId5" cstate="print"/>
          <a:stretch>
            <a:fillRect/>
          </a:stretch>
        </p:blipFill>
        <p:spPr>
          <a:xfrm>
            <a:off x="6858755" y="4546853"/>
            <a:ext cx="1385653" cy="1724152"/>
          </a:xfrm>
          <a:prstGeom prst="rect">
            <a:avLst/>
          </a:prstGeom>
        </p:spPr>
      </p:pic>
      <p:sp>
        <p:nvSpPr>
          <p:cNvPr id="26" name="TextBox 25">
            <a:extLst>
              <a:ext uri="{FF2B5EF4-FFF2-40B4-BE49-F238E27FC236}">
                <a16:creationId xmlns:a16="http://schemas.microsoft.com/office/drawing/2014/main" id="{4383DCF9-3C54-6CFB-709E-2B44AD2E39A8}"/>
              </a:ext>
            </a:extLst>
          </p:cNvPr>
          <p:cNvSpPr txBox="1"/>
          <p:nvPr/>
        </p:nvSpPr>
        <p:spPr>
          <a:xfrm>
            <a:off x="827584" y="4197090"/>
            <a:ext cx="4770120" cy="400110"/>
          </a:xfrm>
          <a:prstGeom prst="rect">
            <a:avLst/>
          </a:prstGeom>
          <a:noFill/>
        </p:spPr>
        <p:txBody>
          <a:bodyPr wrap="square">
            <a:spAutoFit/>
          </a:bodyPr>
          <a:lstStyle/>
          <a:p>
            <a:pPr marL="9525">
              <a:spcBef>
                <a:spcPts val="323"/>
              </a:spcBef>
            </a:pPr>
            <a:r>
              <a:rPr lang="en-GB" sz="2000" b="1" spc="41" dirty="0">
                <a:latin typeface="Century Gothic"/>
                <a:cs typeface="Century Gothic"/>
              </a:rPr>
              <a:t>PREDICTIVE</a:t>
            </a:r>
            <a:r>
              <a:rPr lang="en-GB" sz="2000" b="1" spc="203" dirty="0">
                <a:latin typeface="Century Gothic"/>
                <a:cs typeface="Century Gothic"/>
              </a:rPr>
              <a:t> </a:t>
            </a:r>
            <a:r>
              <a:rPr lang="en-GB" sz="2000" b="1" spc="34" dirty="0">
                <a:latin typeface="Century Gothic"/>
                <a:cs typeface="Century Gothic"/>
              </a:rPr>
              <a:t>VALIDITY</a:t>
            </a:r>
            <a:endParaRPr lang="en-GB" sz="2000" b="1" dirty="0">
              <a:latin typeface="Century Gothic"/>
              <a:cs typeface="Century Gothic"/>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51520" y="116416"/>
            <a:ext cx="5438740" cy="563616"/>
          </a:xfrm>
          <a:prstGeom prst="rect">
            <a:avLst/>
          </a:prstGeom>
        </p:spPr>
        <p:txBody>
          <a:bodyPr vert="horz" wrap="square" lIns="0" tIns="9525" rIns="0" bIns="0" rtlCol="0" anchor="b">
            <a:spAutoFit/>
          </a:bodyPr>
          <a:lstStyle/>
          <a:p>
            <a:pPr marL="9525">
              <a:lnSpc>
                <a:spcPct val="100000"/>
              </a:lnSpc>
              <a:spcBef>
                <a:spcPts val="75"/>
              </a:spcBef>
            </a:pPr>
            <a:r>
              <a:rPr sz="3600" b="1" dirty="0"/>
              <a:t>Construct</a:t>
            </a:r>
            <a:r>
              <a:rPr sz="3600" b="1" spc="-26" dirty="0"/>
              <a:t> </a:t>
            </a:r>
            <a:r>
              <a:rPr sz="3600" b="1" spc="-8" dirty="0"/>
              <a:t>Validity</a:t>
            </a:r>
          </a:p>
        </p:txBody>
      </p:sp>
      <p:graphicFrame>
        <p:nvGraphicFramePr>
          <p:cNvPr id="12" name="Diagram 11">
            <a:extLst>
              <a:ext uri="{FF2B5EF4-FFF2-40B4-BE49-F238E27FC236}">
                <a16:creationId xmlns:a16="http://schemas.microsoft.com/office/drawing/2014/main" id="{BBBC754F-B6C5-2B82-5353-5EE3D593DFE3}"/>
              </a:ext>
            </a:extLst>
          </p:cNvPr>
          <p:cNvGraphicFramePr/>
          <p:nvPr>
            <p:extLst>
              <p:ext uri="{D42A27DB-BD31-4B8C-83A1-F6EECF244321}">
                <p14:modId xmlns:p14="http://schemas.microsoft.com/office/powerpoint/2010/main" val="55074268"/>
              </p:ext>
            </p:extLst>
          </p:nvPr>
        </p:nvGraphicFramePr>
        <p:xfrm>
          <a:off x="-324544" y="787174"/>
          <a:ext cx="9577064" cy="26602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object 6"/>
          <p:cNvSpPr txBox="1"/>
          <p:nvPr/>
        </p:nvSpPr>
        <p:spPr>
          <a:xfrm>
            <a:off x="3199543" y="3347941"/>
            <a:ext cx="1490186" cy="563616"/>
          </a:xfrm>
          <a:prstGeom prst="rect">
            <a:avLst/>
          </a:prstGeom>
        </p:spPr>
        <p:txBody>
          <a:bodyPr vert="horz" wrap="square" lIns="0" tIns="9525" rIns="0" bIns="0" rtlCol="0">
            <a:spAutoFit/>
          </a:bodyPr>
          <a:lstStyle/>
          <a:p>
            <a:pPr marL="9525">
              <a:spcBef>
                <a:spcPts val="75"/>
              </a:spcBef>
            </a:pPr>
            <a:r>
              <a:rPr spc="-15" dirty="0">
                <a:solidFill>
                  <a:srgbClr val="FFFFFF"/>
                </a:solidFill>
                <a:latin typeface="Times New Roman"/>
                <a:cs typeface="Times New Roman"/>
              </a:rPr>
              <a:t>e.g.</a:t>
            </a:r>
            <a:endParaRPr>
              <a:latin typeface="Times New Roman"/>
              <a:cs typeface="Times New Roman"/>
            </a:endParaRPr>
          </a:p>
          <a:p>
            <a:pPr marL="233363"/>
            <a:r>
              <a:rPr spc="-8" dirty="0">
                <a:solidFill>
                  <a:srgbClr val="FFFFFF"/>
                </a:solidFill>
                <a:latin typeface="Times New Roman"/>
                <a:cs typeface="Times New Roman"/>
              </a:rPr>
              <a:t>Team</a:t>
            </a:r>
            <a:r>
              <a:rPr spc="-105" dirty="0">
                <a:solidFill>
                  <a:srgbClr val="FFFFFF"/>
                </a:solidFill>
                <a:latin typeface="Times New Roman"/>
                <a:cs typeface="Times New Roman"/>
              </a:rPr>
              <a:t> </a:t>
            </a:r>
            <a:r>
              <a:rPr spc="-8" dirty="0">
                <a:solidFill>
                  <a:srgbClr val="FFFFFF"/>
                </a:solidFill>
                <a:latin typeface="Times New Roman"/>
                <a:cs typeface="Times New Roman"/>
              </a:rPr>
              <a:t>Rivalry</a:t>
            </a:r>
            <a:endParaRPr>
              <a:latin typeface="Times New Roman"/>
              <a:cs typeface="Times New Roman"/>
            </a:endParaRPr>
          </a:p>
        </p:txBody>
      </p:sp>
      <p:pic>
        <p:nvPicPr>
          <p:cNvPr id="7" name="object 7">
            <a:hlinkClick r:id="rId7"/>
          </p:cNvPr>
          <p:cNvPicPr/>
          <p:nvPr/>
        </p:nvPicPr>
        <p:blipFill>
          <a:blip r:embed="rId8" cstate="print"/>
          <a:stretch>
            <a:fillRect/>
          </a:stretch>
        </p:blipFill>
        <p:spPr>
          <a:xfrm>
            <a:off x="4854689" y="3650131"/>
            <a:ext cx="1733105" cy="1648033"/>
          </a:xfrm>
          <a:prstGeom prst="rect">
            <a:avLst/>
          </a:prstGeom>
        </p:spPr>
      </p:pic>
      <p:pic>
        <p:nvPicPr>
          <p:cNvPr id="8" name="object 8"/>
          <p:cNvPicPr/>
          <p:nvPr/>
        </p:nvPicPr>
        <p:blipFill>
          <a:blip r:embed="rId9" cstate="print"/>
          <a:stretch>
            <a:fillRect/>
          </a:stretch>
        </p:blipFill>
        <p:spPr>
          <a:xfrm>
            <a:off x="395536" y="3650131"/>
            <a:ext cx="1858516" cy="1648033"/>
          </a:xfrm>
          <a:prstGeom prst="rect">
            <a:avLst/>
          </a:prstGeom>
        </p:spPr>
      </p:pic>
      <p:sp>
        <p:nvSpPr>
          <p:cNvPr id="9" name="object 9"/>
          <p:cNvSpPr txBox="1"/>
          <p:nvPr/>
        </p:nvSpPr>
        <p:spPr>
          <a:xfrm>
            <a:off x="0" y="6297394"/>
            <a:ext cx="9144000" cy="563616"/>
          </a:xfrm>
          <a:prstGeom prst="rect">
            <a:avLst/>
          </a:prstGeom>
          <a:solidFill>
            <a:schemeClr val="accent6">
              <a:lumMod val="75000"/>
            </a:schemeClr>
          </a:solidFill>
        </p:spPr>
        <p:txBody>
          <a:bodyPr vert="horz" wrap="square" lIns="0" tIns="9525" rIns="0" bIns="0" rtlCol="0">
            <a:spAutoFit/>
          </a:bodyPr>
          <a:lstStyle/>
          <a:p>
            <a:pPr>
              <a:spcBef>
                <a:spcPts val="0"/>
              </a:spcBef>
            </a:pPr>
            <a:r>
              <a:rPr sz="2800" dirty="0">
                <a:solidFill>
                  <a:schemeClr val="bg1"/>
                </a:solidFill>
                <a:latin typeface="Times New Roman"/>
                <a:cs typeface="Times New Roman"/>
              </a:rPr>
              <a:t>a</a:t>
            </a:r>
            <a:r>
              <a:rPr sz="2400" dirty="0">
                <a:solidFill>
                  <a:schemeClr val="bg1"/>
                </a:solidFill>
                <a:latin typeface="Times New Roman"/>
                <a:cs typeface="Times New Roman"/>
              </a:rPr>
              <a:t>)</a:t>
            </a:r>
            <a:r>
              <a:rPr sz="2400" spc="-71" dirty="0">
                <a:solidFill>
                  <a:schemeClr val="bg1"/>
                </a:solidFill>
                <a:latin typeface="Times New Roman"/>
                <a:cs typeface="Times New Roman"/>
              </a:rPr>
              <a:t> </a:t>
            </a:r>
            <a:r>
              <a:rPr lang="en-GB" sz="2400" spc="-71" dirty="0">
                <a:solidFill>
                  <a:schemeClr val="bg1"/>
                </a:solidFill>
                <a:latin typeface="Times New Roman"/>
                <a:cs typeface="Times New Roman"/>
              </a:rPr>
              <a:t> </a:t>
            </a:r>
            <a:r>
              <a:rPr sz="2400" spc="-15" dirty="0">
                <a:solidFill>
                  <a:schemeClr val="bg1"/>
                </a:solidFill>
                <a:latin typeface="Times New Roman"/>
                <a:cs typeface="Times New Roman"/>
              </a:rPr>
              <a:t>Test</a:t>
            </a:r>
            <a:r>
              <a:rPr sz="2400" spc="-49" dirty="0">
                <a:solidFill>
                  <a:schemeClr val="bg1"/>
                </a:solidFill>
                <a:latin typeface="Times New Roman"/>
                <a:cs typeface="Times New Roman"/>
              </a:rPr>
              <a:t> </a:t>
            </a:r>
            <a:r>
              <a:rPr sz="2400" spc="-8" dirty="0">
                <a:solidFill>
                  <a:schemeClr val="bg1"/>
                </a:solidFill>
                <a:latin typeface="Times New Roman"/>
                <a:cs typeface="Times New Roman"/>
              </a:rPr>
              <a:t>Invalid</a:t>
            </a:r>
            <a:r>
              <a:rPr lang="en-GB" sz="3600" spc="-8" dirty="0">
                <a:solidFill>
                  <a:schemeClr val="bg1"/>
                </a:solidFill>
                <a:latin typeface="Times New Roman"/>
                <a:cs typeface="Times New Roman"/>
              </a:rPr>
              <a:t>   </a:t>
            </a:r>
            <a:r>
              <a:rPr sz="3600" baseline="2314" dirty="0">
                <a:solidFill>
                  <a:schemeClr val="bg1"/>
                </a:solidFill>
                <a:latin typeface="Times New Roman"/>
                <a:cs typeface="Times New Roman"/>
              </a:rPr>
              <a:t>b)</a:t>
            </a:r>
            <a:r>
              <a:rPr sz="3600" spc="-50" baseline="2314" dirty="0">
                <a:solidFill>
                  <a:schemeClr val="bg1"/>
                </a:solidFill>
                <a:latin typeface="Times New Roman"/>
                <a:cs typeface="Times New Roman"/>
              </a:rPr>
              <a:t> </a:t>
            </a:r>
            <a:r>
              <a:rPr sz="3600" baseline="2314" dirty="0">
                <a:solidFill>
                  <a:schemeClr val="bg1"/>
                </a:solidFill>
                <a:latin typeface="Times New Roman"/>
                <a:cs typeface="Times New Roman"/>
              </a:rPr>
              <a:t>Theory</a:t>
            </a:r>
            <a:r>
              <a:rPr sz="3600" spc="-17" baseline="2314" dirty="0">
                <a:solidFill>
                  <a:schemeClr val="bg1"/>
                </a:solidFill>
                <a:latin typeface="Times New Roman"/>
                <a:cs typeface="Times New Roman"/>
              </a:rPr>
              <a:t> </a:t>
            </a:r>
            <a:r>
              <a:rPr sz="3600" spc="-11" baseline="2314" dirty="0">
                <a:solidFill>
                  <a:schemeClr val="bg1"/>
                </a:solidFill>
                <a:latin typeface="Times New Roman"/>
                <a:cs typeface="Times New Roman"/>
              </a:rPr>
              <a:t>Incorrect</a:t>
            </a:r>
            <a:r>
              <a:rPr lang="en-GB" sz="3600" spc="-11" baseline="2314" dirty="0">
                <a:solidFill>
                  <a:schemeClr val="bg1"/>
                </a:solidFill>
                <a:latin typeface="Times New Roman"/>
                <a:cs typeface="Times New Roman"/>
              </a:rPr>
              <a:t>    </a:t>
            </a:r>
            <a:r>
              <a:rPr sz="3600" baseline="2314" dirty="0">
                <a:solidFill>
                  <a:schemeClr val="bg1"/>
                </a:solidFill>
                <a:latin typeface="Times New Roman"/>
                <a:cs typeface="Times New Roman"/>
              </a:rPr>
              <a:t>c)</a:t>
            </a:r>
            <a:r>
              <a:rPr sz="3600" spc="-50" baseline="2314" dirty="0">
                <a:solidFill>
                  <a:schemeClr val="bg1"/>
                </a:solidFill>
                <a:latin typeface="Times New Roman"/>
                <a:cs typeface="Times New Roman"/>
              </a:rPr>
              <a:t> </a:t>
            </a:r>
            <a:r>
              <a:rPr lang="en-GB" sz="3600" spc="-50" baseline="2314" dirty="0">
                <a:solidFill>
                  <a:schemeClr val="bg1"/>
                </a:solidFill>
                <a:latin typeface="Times New Roman"/>
                <a:cs typeface="Times New Roman"/>
              </a:rPr>
              <a:t> </a:t>
            </a:r>
            <a:r>
              <a:rPr sz="3600" baseline="2314" dirty="0">
                <a:solidFill>
                  <a:schemeClr val="bg1"/>
                </a:solidFill>
                <a:latin typeface="Times New Roman"/>
                <a:cs typeface="Times New Roman"/>
              </a:rPr>
              <a:t>Sensitivity/</a:t>
            </a:r>
            <a:r>
              <a:rPr lang="en-GB" sz="3600" baseline="2314" dirty="0">
                <a:solidFill>
                  <a:schemeClr val="bg1"/>
                </a:solidFill>
                <a:latin typeface="Times New Roman"/>
                <a:cs typeface="Times New Roman"/>
              </a:rPr>
              <a:t> </a:t>
            </a:r>
            <a:r>
              <a:rPr sz="3600" baseline="2314" dirty="0">
                <a:solidFill>
                  <a:schemeClr val="bg1"/>
                </a:solidFill>
                <a:latin typeface="Times New Roman"/>
                <a:cs typeface="Times New Roman"/>
              </a:rPr>
              <a:t>Specificity</a:t>
            </a:r>
            <a:r>
              <a:rPr sz="3600" spc="-67" baseline="2314" dirty="0">
                <a:solidFill>
                  <a:schemeClr val="bg1"/>
                </a:solidFill>
                <a:latin typeface="Times New Roman"/>
                <a:cs typeface="Times New Roman"/>
              </a:rPr>
              <a:t> </a:t>
            </a:r>
            <a:r>
              <a:rPr sz="3600" spc="-11" baseline="2314" dirty="0">
                <a:solidFill>
                  <a:schemeClr val="bg1"/>
                </a:solidFill>
                <a:latin typeface="Times New Roman"/>
                <a:cs typeface="Times New Roman"/>
              </a:rPr>
              <a:t>Issues</a:t>
            </a:r>
            <a:endParaRPr sz="2400" baseline="2314" dirty="0">
              <a:solidFill>
                <a:schemeClr val="bg1"/>
              </a:solidFill>
              <a:latin typeface="Times New Roman"/>
              <a:cs typeface="Times New Roman"/>
            </a:endParaRPr>
          </a:p>
        </p:txBody>
      </p:sp>
      <p:sp>
        <p:nvSpPr>
          <p:cNvPr id="10" name="object 10"/>
          <p:cNvSpPr txBox="1"/>
          <p:nvPr/>
        </p:nvSpPr>
        <p:spPr>
          <a:xfrm>
            <a:off x="6752754" y="4365104"/>
            <a:ext cx="2283742" cy="378950"/>
          </a:xfrm>
          <a:prstGeom prst="rect">
            <a:avLst/>
          </a:prstGeom>
        </p:spPr>
        <p:txBody>
          <a:bodyPr vert="horz" wrap="square" lIns="0" tIns="9525" rIns="0" bIns="0" rtlCol="0">
            <a:spAutoFit/>
          </a:bodyPr>
          <a:lstStyle/>
          <a:p>
            <a:pPr marL="9525">
              <a:spcBef>
                <a:spcPts val="75"/>
              </a:spcBef>
            </a:pPr>
            <a:r>
              <a:rPr sz="2400" spc="-8" dirty="0">
                <a:latin typeface="Times New Roman" panose="02020603050405020304" pitchFamily="18" charset="0"/>
                <a:cs typeface="Times New Roman" panose="02020603050405020304" pitchFamily="18" charset="0"/>
              </a:rPr>
              <a:t>Sportsmanshi</a:t>
            </a:r>
            <a:r>
              <a:rPr sz="2000" spc="-8" dirty="0">
                <a:latin typeface="Century Gothic"/>
                <a:cs typeface="Century Gothic"/>
              </a:rPr>
              <a:t>p</a:t>
            </a:r>
            <a:endParaRPr sz="2000" dirty="0">
              <a:latin typeface="Century Gothic"/>
              <a:cs typeface="Century Gothic"/>
            </a:endParaRPr>
          </a:p>
        </p:txBody>
      </p:sp>
      <p:sp>
        <p:nvSpPr>
          <p:cNvPr id="14" name="TextBox 13">
            <a:extLst>
              <a:ext uri="{FF2B5EF4-FFF2-40B4-BE49-F238E27FC236}">
                <a16:creationId xmlns:a16="http://schemas.microsoft.com/office/drawing/2014/main" id="{65B0D305-BE8C-852B-2A92-48C3D72DA1BD}"/>
              </a:ext>
            </a:extLst>
          </p:cNvPr>
          <p:cNvSpPr txBox="1"/>
          <p:nvPr/>
        </p:nvSpPr>
        <p:spPr>
          <a:xfrm>
            <a:off x="2254052" y="4323746"/>
            <a:ext cx="4987290" cy="461665"/>
          </a:xfrm>
          <a:prstGeom prst="rect">
            <a:avLst/>
          </a:prstGeom>
          <a:noFill/>
        </p:spPr>
        <p:txBody>
          <a:bodyPr wrap="square">
            <a:spAutoFit/>
          </a:bodyPr>
          <a:lstStyle/>
          <a:p>
            <a:r>
              <a:rPr lang="en-GB" sz="2400" b="0" i="0" u="none" strike="noStrike" baseline="0" dirty="0">
                <a:latin typeface="Times New Roman" panose="02020603050405020304" pitchFamily="18" charset="0"/>
              </a:rPr>
              <a:t>Team Rivalry</a:t>
            </a:r>
            <a:endParaRPr lang="en-GB" sz="2400" dirty="0"/>
          </a:p>
        </p:txBody>
      </p:sp>
      <p:sp>
        <p:nvSpPr>
          <p:cNvPr id="16" name="TextBox 15">
            <a:extLst>
              <a:ext uri="{FF2B5EF4-FFF2-40B4-BE49-F238E27FC236}">
                <a16:creationId xmlns:a16="http://schemas.microsoft.com/office/drawing/2014/main" id="{76B0CE63-8E36-3771-0B9F-2AED9CE59565}"/>
              </a:ext>
            </a:extLst>
          </p:cNvPr>
          <p:cNvSpPr txBox="1"/>
          <p:nvPr/>
        </p:nvSpPr>
        <p:spPr>
          <a:xfrm>
            <a:off x="107504" y="5500858"/>
            <a:ext cx="8352928" cy="861774"/>
          </a:xfrm>
          <a:prstGeom prst="rect">
            <a:avLst/>
          </a:prstGeom>
          <a:noFill/>
        </p:spPr>
        <p:txBody>
          <a:bodyPr wrap="square">
            <a:spAutoFit/>
          </a:bodyPr>
          <a:lstStyle/>
          <a:p>
            <a:pPr algn="ctr"/>
            <a:r>
              <a:rPr lang="en-GB" sz="2500" dirty="0">
                <a:latin typeface="Times New Roman" panose="02020603050405020304" pitchFamily="18" charset="0"/>
                <a:cs typeface="Times New Roman" panose="02020603050405020304" pitchFamily="18" charset="0"/>
              </a:rPr>
              <a:t>This</a:t>
            </a:r>
            <a:r>
              <a:rPr lang="en-GB" sz="2500" spc="-38" dirty="0">
                <a:latin typeface="Times New Roman" panose="02020603050405020304" pitchFamily="18" charset="0"/>
                <a:cs typeface="Times New Roman" panose="02020603050405020304" pitchFamily="18" charset="0"/>
              </a:rPr>
              <a:t> </a:t>
            </a:r>
            <a:r>
              <a:rPr lang="en-GB" sz="2500" dirty="0">
                <a:latin typeface="Times New Roman" panose="02020603050405020304" pitchFamily="18" charset="0"/>
                <a:cs typeface="Times New Roman" panose="02020603050405020304" pitchFamily="18" charset="0"/>
              </a:rPr>
              <a:t>makes</a:t>
            </a:r>
            <a:r>
              <a:rPr lang="en-GB" sz="2500" spc="-8" dirty="0">
                <a:latin typeface="Times New Roman" panose="02020603050405020304" pitchFamily="18" charset="0"/>
                <a:cs typeface="Times New Roman" panose="02020603050405020304" pitchFamily="18" charset="0"/>
              </a:rPr>
              <a:t> </a:t>
            </a:r>
            <a:r>
              <a:rPr lang="en-GB" sz="2500" dirty="0">
                <a:latin typeface="Times New Roman" panose="02020603050405020304" pitchFamily="18" charset="0"/>
                <a:cs typeface="Times New Roman" panose="02020603050405020304" pitchFamily="18" charset="0"/>
              </a:rPr>
              <a:t>assessment</a:t>
            </a:r>
            <a:r>
              <a:rPr lang="en-GB" sz="2500" spc="11" dirty="0">
                <a:latin typeface="Times New Roman" panose="02020603050405020304" pitchFamily="18" charset="0"/>
                <a:cs typeface="Times New Roman" panose="02020603050405020304" pitchFamily="18" charset="0"/>
              </a:rPr>
              <a:t> </a:t>
            </a:r>
            <a:r>
              <a:rPr lang="en-GB" sz="2500" dirty="0">
                <a:latin typeface="Times New Roman" panose="02020603050405020304" pitchFamily="18" charset="0"/>
                <a:cs typeface="Times New Roman" panose="02020603050405020304" pitchFamily="18" charset="0"/>
              </a:rPr>
              <a:t>difficult,</a:t>
            </a:r>
            <a:r>
              <a:rPr lang="en-GB" sz="2500" spc="-30" dirty="0">
                <a:latin typeface="Times New Roman" panose="02020603050405020304" pitchFamily="18" charset="0"/>
                <a:cs typeface="Times New Roman" panose="02020603050405020304" pitchFamily="18" charset="0"/>
              </a:rPr>
              <a:t> </a:t>
            </a:r>
            <a:r>
              <a:rPr lang="en-GB" sz="2500" dirty="0">
                <a:latin typeface="Times New Roman" panose="02020603050405020304" pitchFamily="18" charset="0"/>
                <a:cs typeface="Times New Roman" panose="02020603050405020304" pitchFamily="18" charset="0"/>
              </a:rPr>
              <a:t>i.e.</a:t>
            </a:r>
            <a:r>
              <a:rPr lang="en-GB" sz="2500" spc="-11" dirty="0">
                <a:latin typeface="Times New Roman" panose="02020603050405020304" pitchFamily="18" charset="0"/>
                <a:cs typeface="Times New Roman" panose="02020603050405020304" pitchFamily="18" charset="0"/>
              </a:rPr>
              <a:t> </a:t>
            </a:r>
            <a:r>
              <a:rPr lang="en-GB" sz="2500" dirty="0">
                <a:latin typeface="Times New Roman" panose="02020603050405020304" pitchFamily="18" charset="0"/>
                <a:cs typeface="Times New Roman" panose="02020603050405020304" pitchFamily="18" charset="0"/>
              </a:rPr>
              <a:t>if</a:t>
            </a:r>
            <a:r>
              <a:rPr lang="en-GB" sz="2500" spc="-34" dirty="0">
                <a:latin typeface="Times New Roman" panose="02020603050405020304" pitchFamily="18" charset="0"/>
                <a:cs typeface="Times New Roman" panose="02020603050405020304" pitchFamily="18" charset="0"/>
              </a:rPr>
              <a:t> </a:t>
            </a:r>
            <a:r>
              <a:rPr lang="en-GB" sz="2500" dirty="0">
                <a:latin typeface="Times New Roman" panose="02020603050405020304" pitchFamily="18" charset="0"/>
                <a:cs typeface="Times New Roman" panose="02020603050405020304" pitchFamily="18" charset="0"/>
              </a:rPr>
              <a:t>what</a:t>
            </a:r>
            <a:r>
              <a:rPr lang="en-GB" sz="2500" spc="30" dirty="0">
                <a:latin typeface="Times New Roman" panose="02020603050405020304" pitchFamily="18" charset="0"/>
                <a:cs typeface="Times New Roman" panose="02020603050405020304" pitchFamily="18" charset="0"/>
              </a:rPr>
              <a:t> </a:t>
            </a:r>
            <a:r>
              <a:rPr lang="en-GB" sz="2500" i="1" dirty="0">
                <a:latin typeface="Times New Roman" panose="02020603050405020304" pitchFamily="18" charset="0"/>
                <a:cs typeface="Times New Roman" panose="02020603050405020304" pitchFamily="18" charset="0"/>
              </a:rPr>
              <a:t>should</a:t>
            </a:r>
            <a:r>
              <a:rPr lang="en-GB" sz="2500" i="1" spc="8" dirty="0">
                <a:latin typeface="Times New Roman" panose="02020603050405020304" pitchFamily="18" charset="0"/>
                <a:cs typeface="Times New Roman" panose="02020603050405020304" pitchFamily="18" charset="0"/>
              </a:rPr>
              <a:t> </a:t>
            </a:r>
            <a:r>
              <a:rPr lang="en-GB" sz="2500" dirty="0">
                <a:latin typeface="Times New Roman" panose="02020603050405020304" pitchFamily="18" charset="0"/>
                <a:cs typeface="Times New Roman" panose="02020603050405020304" pitchFamily="18" charset="0"/>
              </a:rPr>
              <a:t>exist</a:t>
            </a:r>
            <a:r>
              <a:rPr lang="en-GB" sz="2500" spc="-26" dirty="0">
                <a:latin typeface="Times New Roman" panose="02020603050405020304" pitchFamily="18" charset="0"/>
                <a:cs typeface="Times New Roman" panose="02020603050405020304" pitchFamily="18" charset="0"/>
              </a:rPr>
              <a:t> </a:t>
            </a:r>
            <a:r>
              <a:rPr lang="en-GB" sz="2500" dirty="0">
                <a:latin typeface="Times New Roman" panose="02020603050405020304" pitchFamily="18" charset="0"/>
                <a:cs typeface="Times New Roman" panose="02020603050405020304" pitchFamily="18" charset="0"/>
              </a:rPr>
              <a:t>cannot</a:t>
            </a:r>
            <a:r>
              <a:rPr lang="en-GB" sz="2500" spc="-11" dirty="0">
                <a:latin typeface="Times New Roman" panose="02020603050405020304" pitchFamily="18" charset="0"/>
                <a:cs typeface="Times New Roman" panose="02020603050405020304" pitchFamily="18" charset="0"/>
              </a:rPr>
              <a:t> </a:t>
            </a:r>
            <a:r>
              <a:rPr lang="en-GB" sz="2500" dirty="0">
                <a:latin typeface="Times New Roman" panose="02020603050405020304" pitchFamily="18" charset="0"/>
                <a:cs typeface="Times New Roman" panose="02020603050405020304" pitchFamily="18" charset="0"/>
              </a:rPr>
              <a:t>be</a:t>
            </a:r>
            <a:r>
              <a:rPr lang="en-GB" sz="2500" spc="-26" dirty="0">
                <a:latin typeface="Times New Roman" panose="02020603050405020304" pitchFamily="18" charset="0"/>
                <a:cs typeface="Times New Roman" panose="02020603050405020304" pitchFamily="18" charset="0"/>
              </a:rPr>
              <a:t> </a:t>
            </a:r>
            <a:r>
              <a:rPr lang="en-GB" sz="2500" dirty="0">
                <a:latin typeface="Times New Roman" panose="02020603050405020304" pitchFamily="18" charset="0"/>
                <a:cs typeface="Times New Roman" panose="02020603050405020304" pitchFamily="18" charset="0"/>
              </a:rPr>
              <a:t>detected,</a:t>
            </a:r>
            <a:r>
              <a:rPr lang="en-GB" sz="2500" spc="26" dirty="0">
                <a:latin typeface="Times New Roman" panose="02020603050405020304" pitchFamily="18" charset="0"/>
                <a:cs typeface="Times New Roman" panose="02020603050405020304" pitchFamily="18" charset="0"/>
              </a:rPr>
              <a:t> </a:t>
            </a:r>
            <a:r>
              <a:rPr lang="en-GB" sz="2500" spc="-15" dirty="0">
                <a:latin typeface="Times New Roman" panose="02020603050405020304" pitchFamily="18" charset="0"/>
                <a:cs typeface="Times New Roman" panose="02020603050405020304" pitchFamily="18" charset="0"/>
              </a:rPr>
              <a:t>this </a:t>
            </a:r>
            <a:r>
              <a:rPr lang="en-GB" sz="2500" dirty="0">
                <a:latin typeface="Times New Roman" panose="02020603050405020304" pitchFamily="18" charset="0"/>
                <a:cs typeface="Times New Roman" panose="02020603050405020304" pitchFamily="18" charset="0"/>
              </a:rPr>
              <a:t>could </a:t>
            </a:r>
            <a:r>
              <a:rPr lang="en-GB" sz="2500" spc="-15" dirty="0">
                <a:latin typeface="Times New Roman" panose="02020603050405020304" pitchFamily="18" charset="0"/>
                <a:cs typeface="Times New Roman" panose="02020603050405020304" pitchFamily="18" charset="0"/>
              </a:rPr>
              <a:t>mean: </a:t>
            </a:r>
            <a:endParaRPr lang="en-GB" sz="2500"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A594D9-277F-EF76-83CD-D72BADFF6F70}"/>
              </a:ext>
            </a:extLst>
          </p:cNvPr>
          <p:cNvSpPr>
            <a:spLocks noGrp="1"/>
          </p:cNvSpPr>
          <p:nvPr>
            <p:ph type="title"/>
          </p:nvPr>
        </p:nvSpPr>
        <p:spPr>
          <a:xfrm>
            <a:off x="395536" y="-171400"/>
            <a:ext cx="7776864" cy="2017663"/>
          </a:xfrm>
        </p:spPr>
        <p:txBody>
          <a:bodyPr>
            <a:normAutofit/>
          </a:bodyPr>
          <a:lstStyle/>
          <a:p>
            <a:r>
              <a:rPr lang="en-GB" dirty="0"/>
              <a:t>Summary: </a:t>
            </a:r>
            <a:r>
              <a:rPr lang="en-GB" sz="2800" dirty="0"/>
              <a:t>Quantitative methods</a:t>
            </a:r>
            <a:br>
              <a:rPr lang="en-GB" dirty="0"/>
            </a:br>
            <a:endParaRPr lang="en-GB" dirty="0"/>
          </a:p>
        </p:txBody>
      </p:sp>
      <p:sp>
        <p:nvSpPr>
          <p:cNvPr id="3" name="Content Placeholder 2">
            <a:extLst>
              <a:ext uri="{FF2B5EF4-FFF2-40B4-BE49-F238E27FC236}">
                <a16:creationId xmlns:a16="http://schemas.microsoft.com/office/drawing/2014/main" id="{B2C7D56E-5D3F-0D1B-0181-B73F541A8F80}"/>
              </a:ext>
            </a:extLst>
          </p:cNvPr>
          <p:cNvSpPr>
            <a:spLocks noGrp="1"/>
          </p:cNvSpPr>
          <p:nvPr>
            <p:ph idx="1"/>
          </p:nvPr>
        </p:nvSpPr>
        <p:spPr>
          <a:xfrm>
            <a:off x="628600" y="1988840"/>
            <a:ext cx="7543800" cy="4022725"/>
          </a:xfrm>
        </p:spPr>
        <p:txBody>
          <a:bodyPr>
            <a:normAutofit fontScale="92500" lnSpcReduction="10000"/>
          </a:bodyPr>
          <a:lstStyle/>
          <a:p>
            <a:pPr lvl="1"/>
            <a:r>
              <a:rPr lang="en-GB" sz="3000" dirty="0"/>
              <a:t>Descriptive statistics</a:t>
            </a:r>
          </a:p>
          <a:p>
            <a:pPr lvl="2"/>
            <a:r>
              <a:rPr lang="en-GB" sz="2000" dirty="0"/>
              <a:t>Measure of central tendency</a:t>
            </a:r>
          </a:p>
          <a:p>
            <a:pPr lvl="2"/>
            <a:r>
              <a:rPr lang="en-GB" sz="2000" dirty="0"/>
              <a:t>Percentages </a:t>
            </a:r>
          </a:p>
          <a:p>
            <a:pPr marL="776288" lvl="2" indent="0">
              <a:buNone/>
            </a:pPr>
            <a:endParaRPr lang="en-GB" sz="2000" dirty="0"/>
          </a:p>
          <a:p>
            <a:pPr lvl="1"/>
            <a:r>
              <a:rPr lang="en-GB" sz="2800" dirty="0"/>
              <a:t>Correlations </a:t>
            </a:r>
          </a:p>
          <a:p>
            <a:pPr lvl="1"/>
            <a:endParaRPr lang="en-GB" sz="1600" dirty="0"/>
          </a:p>
          <a:p>
            <a:pPr lvl="1"/>
            <a:r>
              <a:rPr lang="en-GB" sz="2800" dirty="0"/>
              <a:t>Survey and Scale Development </a:t>
            </a:r>
          </a:p>
          <a:p>
            <a:pPr lvl="2"/>
            <a:r>
              <a:rPr lang="en-GB" sz="2000" dirty="0"/>
              <a:t>Types</a:t>
            </a:r>
          </a:p>
          <a:p>
            <a:pPr lvl="2"/>
            <a:r>
              <a:rPr lang="en-GB" sz="2000" dirty="0"/>
              <a:t>Likert scale</a:t>
            </a:r>
          </a:p>
          <a:p>
            <a:pPr lvl="2"/>
            <a:r>
              <a:rPr lang="en-GB" sz="2000" dirty="0"/>
              <a:t>Validity</a:t>
            </a:r>
          </a:p>
          <a:p>
            <a:pPr lvl="2"/>
            <a:r>
              <a:rPr lang="en-GB" sz="2000" dirty="0"/>
              <a:t>Reliability </a:t>
            </a:r>
          </a:p>
        </p:txBody>
      </p:sp>
    </p:spTree>
    <p:extLst>
      <p:ext uri="{BB962C8B-B14F-4D97-AF65-F5344CB8AC3E}">
        <p14:creationId xmlns:p14="http://schemas.microsoft.com/office/powerpoint/2010/main" val="159801896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NOPREFERENCE" val="False"/>
</p:tagLst>
</file>

<file path=ppt/tags/tag2.xml><?xml version="1.0" encoding="utf-8"?>
<p:tagLst xmlns:a="http://schemas.openxmlformats.org/drawingml/2006/main" xmlns:r="http://schemas.openxmlformats.org/officeDocument/2006/relationships" xmlns:p="http://schemas.openxmlformats.org/presentationml/2006/main">
  <p:tag name="NOPREFERENCE" val="False"/>
</p:tagLst>
</file>

<file path=ppt/tags/tag3.xml><?xml version="1.0" encoding="utf-8"?>
<p:tagLst xmlns:a="http://schemas.openxmlformats.org/drawingml/2006/main" xmlns:r="http://schemas.openxmlformats.org/officeDocument/2006/relationships" xmlns:p="http://schemas.openxmlformats.org/presentationml/2006/main">
  <p:tag name="NOPREFERENCE" val="False"/>
</p:tagLst>
</file>

<file path=ppt/tags/tag4.xml><?xml version="1.0" encoding="utf-8"?>
<p:tagLst xmlns:a="http://schemas.openxmlformats.org/drawingml/2006/main" xmlns:r="http://schemas.openxmlformats.org/officeDocument/2006/relationships" xmlns:p="http://schemas.openxmlformats.org/presentationml/2006/main">
  <p:tag name="SLIDEGUID" val="D43D63AC041E48ACB82B6100D23CD403"/>
  <p:tag name="SLIDEID" val="D43D63AC041E48ACB82B6100D23CD403"/>
  <p:tag name="SLIDEORDER" val="1"/>
  <p:tag name="SLIDETYPE" val="Q"/>
  <p:tag name="DEMOGRAPHIC" val="False"/>
  <p:tag name="SPEEDSCORING" val="False"/>
  <p:tag name="RESPONSESGATHERED" val="False"/>
  <p:tag name="QUESTIONALIAS" val="The research hypothesis of this study…"/>
  <p:tag name="ANSWERSALIAS" val="There will be a correlation between extraversion and altruism scores¤High extraversion scores will be associated with low altruism scores."/>
</p:tagLst>
</file>

<file path=ppt/tags/tag5.xml><?xml version="1.0" encoding="utf-8"?>
<p:tagLst xmlns:a="http://schemas.openxmlformats.org/drawingml/2006/main" xmlns:r="http://schemas.openxmlformats.org/officeDocument/2006/relationships" xmlns:p="http://schemas.openxmlformats.org/presentationml/2006/main">
  <p:tag name="TEXTLENGTH" val="139"/>
  <p:tag name="FONTSIZE" val="32"/>
  <p:tag name="BULLETTYPE" val="ppBulletArabicPeriod"/>
  <p:tag name="ANSWERTEXT" val="There will be a correlation between extraversion and altruism scores&#10;High extraversion scores will be associated with low altruism scores."/>
</p:tagLst>
</file>

<file path=ppt/tags/tag6.xml><?xml version="1.0" encoding="utf-8"?>
<p:tagLst xmlns:a="http://schemas.openxmlformats.org/drawingml/2006/main" xmlns:r="http://schemas.openxmlformats.org/officeDocument/2006/relationships" xmlns:p="http://schemas.openxmlformats.org/presentationml/2006/main">
  <p:tag name="RCTYPE" val="Style_Bubble"/>
  <p:tag name="STYLE" val="2"/>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djacency">
  <a:themeElements>
    <a:clrScheme name="Adjacency">
      <a:dk1>
        <a:srgbClr val="2F2B20"/>
      </a:dk1>
      <a:lt1>
        <a:srgbClr val="FFFFFF"/>
      </a:lt1>
      <a:dk2>
        <a:srgbClr val="675E47"/>
      </a:dk2>
      <a:lt2>
        <a:srgbClr val="DFDCB7"/>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djacency">
      <a:fillStyleLst>
        <a:solidFill>
          <a:schemeClr val="phClr"/>
        </a:solidFill>
        <a:solidFill>
          <a:schemeClr val="phClr">
            <a:tint val="55000"/>
          </a:schemeClr>
        </a:solidFill>
        <a:solidFill>
          <a:schemeClr val="phClr"/>
        </a:solidFill>
      </a:fillStyleLst>
      <a:lnStyleLst>
        <a:ln w="12700"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outerShdw blurRad="50800" dist="25400" algn="bl" rotWithShape="0">
              <a:srgbClr val="000000">
                <a:alpha val="60000"/>
              </a:srgbClr>
            </a:outerShdw>
          </a:effectLst>
        </a:effectStyle>
        <a:effectStyle>
          <a:effectLst/>
          <a:scene3d>
            <a:camera prst="orthographicFront">
              <a:rot lat="0" lon="0" rev="0"/>
            </a:camera>
            <a:lightRig rig="brightRoom" dir="tl">
              <a:rot lat="0" lon="0" rev="1800000"/>
            </a:lightRig>
          </a:scene3d>
          <a:sp3d contourW="10160" prstMaterial="dkEdge">
            <a:bevelT w="38100" h="50800" prst="angle"/>
            <a:contourClr>
              <a:schemeClr val="phClr">
                <a:shade val="40000"/>
                <a:satMod val="150000"/>
              </a:schemeClr>
            </a:contourClr>
          </a:sp3d>
        </a:effectStyle>
      </a:effectStyleLst>
      <a:bgFillStyleLst>
        <a:solidFill>
          <a:schemeClr val="phClr"/>
        </a:solidFill>
        <a:gradFill rotWithShape="1">
          <a:gsLst>
            <a:gs pos="0">
              <a:schemeClr val="phClr">
                <a:tint val="90000"/>
              </a:schemeClr>
            </a:gs>
            <a:gs pos="75000">
              <a:schemeClr val="phClr">
                <a:shade val="100000"/>
                <a:satMod val="115000"/>
              </a:schemeClr>
            </a:gs>
            <a:gs pos="100000">
              <a:schemeClr val="phClr">
                <a:shade val="70000"/>
                <a:satMod val="130000"/>
              </a:schemeClr>
            </a:gs>
          </a:gsLst>
          <a:path path="circle">
            <a:fillToRect l="20000" t="50000" r="100000" b="50000"/>
          </a:path>
        </a:gradFill>
        <a:blipFill rotWithShape="1">
          <a:blip xmlns:r="http://schemas.openxmlformats.org/officeDocument/2006/relationships" r:embed="rId1">
            <a:duotone>
              <a:schemeClr val="phClr">
                <a:tint val="97000"/>
              </a:schemeClr>
              <a:schemeClr val="phClr">
                <a:shade val="96000"/>
              </a:schemeClr>
            </a:duotone>
          </a:blip>
          <a:tile tx="0" ty="0" sx="32000" sy="32000" flip="none" algn="tl"/>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Adjacency</Template>
  <TotalTime>0</TotalTime>
  <Words>3308</Words>
  <Application>Microsoft Office PowerPoint</Application>
  <PresentationFormat>On-screen Show (4:3)</PresentationFormat>
  <Paragraphs>429</Paragraphs>
  <Slides>33</Slides>
  <Notes>8</Notes>
  <HiddenSlides>0</HiddenSlides>
  <MMClips>0</MMClips>
  <ScaleCrop>false</ScaleCrop>
  <HeadingPairs>
    <vt:vector size="6" baseType="variant">
      <vt:variant>
        <vt:lpstr>Fonts Used</vt:lpstr>
      </vt:variant>
      <vt:variant>
        <vt:i4>14</vt:i4>
      </vt:variant>
      <vt:variant>
        <vt:lpstr>Theme</vt:lpstr>
      </vt:variant>
      <vt:variant>
        <vt:i4>1</vt:i4>
      </vt:variant>
      <vt:variant>
        <vt:lpstr>Slide Titles</vt:lpstr>
      </vt:variant>
      <vt:variant>
        <vt:i4>33</vt:i4>
      </vt:variant>
    </vt:vector>
  </HeadingPairs>
  <TitlesOfParts>
    <vt:vector size="48" baseType="lpstr">
      <vt:lpstr>Arial</vt:lpstr>
      <vt:lpstr>Calibri</vt:lpstr>
      <vt:lpstr>Cambria</vt:lpstr>
      <vt:lpstr>Century</vt:lpstr>
      <vt:lpstr>Century Gothic</vt:lpstr>
      <vt:lpstr>Garamond</vt:lpstr>
      <vt:lpstr>Tahoma</vt:lpstr>
      <vt:lpstr>Times New Roman</vt:lpstr>
      <vt:lpstr>Tw Cen MT</vt:lpstr>
      <vt:lpstr>Tw Cen MT Condensed</vt:lpstr>
      <vt:lpstr>Verdana</vt:lpstr>
      <vt:lpstr>Wingdings</vt:lpstr>
      <vt:lpstr>Wingdings 2</vt:lpstr>
      <vt:lpstr>Wingdings 3</vt:lpstr>
      <vt:lpstr>Adjacency</vt:lpstr>
      <vt:lpstr>   Quantitative Research Methods: surveys and correlational designs   Dr Charlotte Greenway   </vt:lpstr>
      <vt:lpstr>What kinds of research are there?</vt:lpstr>
      <vt:lpstr>What is Quantitative Research? </vt:lpstr>
      <vt:lpstr>Quantitative Methods</vt:lpstr>
      <vt:lpstr>Descriptive stats: Measures of Central Tendency</vt:lpstr>
      <vt:lpstr>Descriptive stats: Percentages</vt:lpstr>
      <vt:lpstr>PowerPoint Presentation</vt:lpstr>
      <vt:lpstr>PowerPoint Presentation</vt:lpstr>
      <vt:lpstr>PowerPoint Presentation</vt:lpstr>
      <vt:lpstr>Direction of the relationship</vt:lpstr>
      <vt:lpstr>Pearson’s correlation coefficient</vt:lpstr>
      <vt:lpstr>Testing the significance</vt:lpstr>
      <vt:lpstr>PowerPoint Presentation</vt:lpstr>
      <vt:lpstr>Example</vt:lpstr>
      <vt:lpstr>Scoring the questionnaires</vt:lpstr>
      <vt:lpstr>Scoring the questionnaires</vt:lpstr>
      <vt:lpstr>There are two possible research hypotheses of this study…</vt:lpstr>
      <vt:lpstr>What is survey research?</vt:lpstr>
      <vt:lpstr>PowerPoint Presentation</vt:lpstr>
      <vt:lpstr>Types of surveys</vt:lpstr>
      <vt:lpstr>Survey Research: some issues to consider </vt:lpstr>
      <vt:lpstr>Questionnaire design: Types of questions</vt:lpstr>
      <vt:lpstr>Questionnaire design: Types of questions</vt:lpstr>
      <vt:lpstr>Summary of Scales</vt:lpstr>
      <vt:lpstr>Likert Scale</vt:lpstr>
      <vt:lpstr>Steps to creating a likert scale</vt:lpstr>
      <vt:lpstr>Reliability &amp; Validity</vt:lpstr>
      <vt:lpstr>Reliability</vt:lpstr>
      <vt:lpstr>Measuring validity</vt:lpstr>
      <vt:lpstr>Face Validity</vt:lpstr>
      <vt:lpstr>PowerPoint Presentation</vt:lpstr>
      <vt:lpstr>Construct Validity</vt:lpstr>
      <vt:lpstr>Summary: Quantitative methods </vt:lpstr>
    </vt:vector>
  </TitlesOfParts>
  <Company>home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charlotte</dc:creator>
  <cp:lastModifiedBy>Charlotte Greenway</cp:lastModifiedBy>
  <cp:revision>248</cp:revision>
  <dcterms:created xsi:type="dcterms:W3CDTF">2008-09-22T13:22:44Z</dcterms:created>
  <dcterms:modified xsi:type="dcterms:W3CDTF">2024-02-20T11:03:40Z</dcterms:modified>
</cp:coreProperties>
</file>