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60" r:id="rId5"/>
    <p:sldId id="450" r:id="rId6"/>
    <p:sldId id="445" r:id="rId7"/>
    <p:sldId id="451" r:id="rId8"/>
    <p:sldId id="645" r:id="rId9"/>
    <p:sldId id="647" r:id="rId10"/>
    <p:sldId id="563" r:id="rId11"/>
    <p:sldId id="626" r:id="rId12"/>
    <p:sldId id="629" r:id="rId13"/>
    <p:sldId id="627" r:id="rId14"/>
    <p:sldId id="628" r:id="rId15"/>
    <p:sldId id="639" r:id="rId16"/>
    <p:sldId id="634" r:id="rId17"/>
    <p:sldId id="641" r:id="rId18"/>
    <p:sldId id="646" r:id="rId19"/>
    <p:sldId id="642" r:id="rId20"/>
    <p:sldId id="633" r:id="rId21"/>
    <p:sldId id="635" r:id="rId22"/>
    <p:sldId id="638" r:id="rId23"/>
    <p:sldId id="643" r:id="rId24"/>
    <p:sldId id="644" r:id="rId25"/>
    <p:sldId id="537" r:id="rId26"/>
    <p:sldId id="636" r:id="rId27"/>
    <p:sldId id="637" r:id="rId28"/>
    <p:sldId id="64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938"/>
    <p:restoredTop sz="94694"/>
  </p:normalViewPr>
  <p:slideViewPr>
    <p:cSldViewPr snapToGrid="0">
      <p:cViewPr varScale="1">
        <p:scale>
          <a:sx n="32" d="100"/>
          <a:sy n="32" d="100"/>
        </p:scale>
        <p:origin x="112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k1pq8sb-eo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uQhVDH9p7aU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nJ1bqXUnIM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end-of-life-care/coping-with-a-terminal-illness/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2071971/pdf/bmj-335-7627-ac-00968.pdf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who.int/health-topics/self-care#tab=tab_1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7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self-care techniques for improved outcomes for patients affected by long-term conditions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278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What is plagiarism? | </a:t>
            </a:r>
            <a:r>
              <a:rPr lang="en-GB" err="1">
                <a:hlinkClick r:id="rId3"/>
              </a:rPr>
              <a:t>Scribbr</a:t>
            </a:r>
            <a:r>
              <a:rPr lang="en-GB">
                <a:hlinkClick r:id="rId3"/>
              </a:rPr>
              <a:t> 🎓 - YouTube</a:t>
            </a:r>
            <a:endParaRPr lang="en-GB">
              <a:hlinkClick r:id="rId4"/>
            </a:endParaRPr>
          </a:p>
          <a:p>
            <a:r>
              <a:rPr lang="en-GB">
                <a:hlinkClick r:id="rId4"/>
              </a:rPr>
              <a:t>How to Avoid Plagiarism with 3 Simple Tricks | </a:t>
            </a:r>
            <a:r>
              <a:rPr lang="en-GB" err="1">
                <a:hlinkClick r:id="rId4"/>
              </a:rPr>
              <a:t>Scribbr</a:t>
            </a:r>
            <a:r>
              <a:rPr lang="en-GB">
                <a:hlinkClick r:id="rId4"/>
              </a:rPr>
              <a:t> 🎓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699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What is Critical Thinking?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658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Coping with a terminal illness - NHS (www.nhs.uk)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75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bmj-335-7627-ac-00968.pdf (nih.gov)</a:t>
            </a:r>
            <a:endParaRPr lang="en-GB"/>
          </a:p>
          <a:p>
            <a:r>
              <a:rPr lang="en-GB">
                <a:hlinkClick r:id="rId4"/>
              </a:rPr>
              <a:t>Self-care interventions for health (who.int)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9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publications/delivering-better-services-people-long-term-condition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personalisedcare/comprehensive-model-of-personalised-car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wp-content/uploads/2020/03/supported-self-management-summary-guide.pd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k1pq8sb-eo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uQhVDH9p7aU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nJ1bqXUnIM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hMl3eIcGbI" TargetMode="External"/><Relationship Id="rId2" Type="http://schemas.openxmlformats.org/officeDocument/2006/relationships/hyperlink" Target="https://www.youtube.com/watch?v=oiM0x0ApVL8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end-of-life-care/coping-with-a-terminal-illnes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riecurie.org.uk/help/support/diagnosed/practical-emotional-support/copin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self-care#tab=tab_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bi.nlm.nih.gov/pmc/articles/PMC2071971/pdf/bmj-335-7627-ac-0096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Workshop Component 2</a:t>
            </a: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818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expected in the assessment?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an individual presentation?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EB1C-E85E-966D-1808-4EF1AB0E1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F506-74E5-04EB-DB11-D7AB46D8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are long term conditions?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big is the problem?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What data sources might you use?</a:t>
            </a:r>
          </a:p>
        </p:txBody>
      </p:sp>
    </p:spTree>
    <p:extLst>
      <p:ext uri="{BB962C8B-B14F-4D97-AF65-F5344CB8AC3E}">
        <p14:creationId xmlns:p14="http://schemas.microsoft.com/office/powerpoint/2010/main" val="1521516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EB1C-E85E-966D-1808-4EF1AB0E1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F506-74E5-04EB-DB11-D7AB46D8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What is dementia?</a:t>
            </a:r>
          </a:p>
          <a:p>
            <a:r>
              <a:rPr lang="en-GB" dirty="0"/>
              <a:t>What is meaning of the term mild cognitive impairment?</a:t>
            </a:r>
          </a:p>
          <a:p>
            <a:r>
              <a:rPr lang="en-GB" dirty="0"/>
              <a:t>What are the types of dementia?</a:t>
            </a:r>
          </a:p>
          <a:p>
            <a:r>
              <a:rPr lang="en-GB" dirty="0"/>
              <a:t>What are the signs and symptoms?</a:t>
            </a:r>
          </a:p>
          <a:p>
            <a:r>
              <a:rPr lang="en-GB" dirty="0"/>
              <a:t>How big is the problem? That is the current worldwide dementia statistics/prevalence.</a:t>
            </a:r>
          </a:p>
          <a:p>
            <a:r>
              <a:rPr lang="en-GB" dirty="0"/>
              <a:t>What are the risk factors?</a:t>
            </a:r>
          </a:p>
          <a:p>
            <a:r>
              <a:rPr lang="en-GB" dirty="0"/>
              <a:t>Who is at risk?</a:t>
            </a:r>
          </a:p>
          <a:p>
            <a:r>
              <a:rPr lang="en-GB" dirty="0"/>
              <a:t>Can dementia be cured?</a:t>
            </a:r>
          </a:p>
          <a:p>
            <a:r>
              <a:rPr lang="en-GB" dirty="0"/>
              <a:t>What is the Prognosis of dementia?</a:t>
            </a:r>
          </a:p>
          <a:p>
            <a:r>
              <a:rPr lang="en-GB" dirty="0"/>
              <a:t>What are the complications of dementia?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333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What does the assessment entail?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DBFC3-A853-9B2D-A5DF-A2A932B0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14F38-CB34-E1BF-0CA0-3C77F42B8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increase the awareness of a specific long term condition, </a:t>
            </a:r>
          </a:p>
          <a:p>
            <a:pPr marL="0" indent="0">
              <a:buNone/>
            </a:pPr>
            <a:r>
              <a:rPr lang="en-GB" dirty="0"/>
              <a:t>Your task is to prepare an individual presentation focusing on the </a:t>
            </a:r>
            <a:r>
              <a:rPr lang="en-GB" b="1" dirty="0"/>
              <a:t>diagnosis, assessment, treatment, management,</a:t>
            </a:r>
            <a:r>
              <a:rPr lang="en-GB" dirty="0"/>
              <a:t> and </a:t>
            </a:r>
            <a:r>
              <a:rPr lang="en-GB" b="1" dirty="0"/>
              <a:t>prevention</a:t>
            </a:r>
            <a:r>
              <a:rPr lang="en-GB" dirty="0"/>
              <a:t> of a specific long term health conditions in the UK.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18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What must the slides contain?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1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876A-4C84-C9F9-52C4-AC02D888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Slides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ABFD5-C8BE-1562-635D-E7B3742B0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1A1035-50D6-4A9F-F918-2BA4776D4489}"/>
              </a:ext>
            </a:extLst>
          </p:cNvPr>
          <p:cNvSpPr txBox="1"/>
          <p:nvPr/>
        </p:nvSpPr>
        <p:spPr>
          <a:xfrm>
            <a:off x="755576" y="1362124"/>
            <a:ext cx="727280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effectLst/>
                <a:ea typeface="Times New Roman" panose="02020603050405020304" pitchFamily="18" charset="0"/>
              </a:rPr>
              <a:t>The overview of the long term condition including the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definition, symptoms and aetiology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(causes).</a:t>
            </a:r>
          </a:p>
          <a:p>
            <a:pPr lvl="0"/>
            <a:endParaRPr lang="en-GB" sz="2400" dirty="0">
              <a:effectLst/>
              <a:ea typeface="Times New Roman" panose="02020603050405020304" pitchFamily="18" charset="0"/>
            </a:endParaRPr>
          </a:p>
          <a:p>
            <a:pPr lvl="0"/>
            <a:r>
              <a:rPr lang="en-GB" sz="2400" dirty="0">
                <a:effectLst/>
                <a:ea typeface="Times New Roman" panose="02020603050405020304" pitchFamily="18" charset="0"/>
              </a:rPr>
              <a:t>How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prevalent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is the long term condition in the UK and worldwide.</a:t>
            </a:r>
          </a:p>
          <a:p>
            <a:pPr lvl="0"/>
            <a:endParaRPr lang="en-GB" sz="2400" dirty="0">
              <a:effectLst/>
              <a:ea typeface="Times New Roman" panose="02020603050405020304" pitchFamily="18" charset="0"/>
            </a:endParaRPr>
          </a:p>
          <a:p>
            <a:pPr lvl="0"/>
            <a:r>
              <a:rPr lang="en-GB" sz="2400" b="1" dirty="0">
                <a:effectLst/>
                <a:ea typeface="Times New Roman" panose="02020603050405020304" pitchFamily="18" charset="0"/>
              </a:rPr>
              <a:t>Economic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and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Social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Burden of the chosen long term condition.</a:t>
            </a:r>
          </a:p>
          <a:p>
            <a:pPr lvl="0"/>
            <a:endParaRPr lang="en-GB" sz="2400" dirty="0">
              <a:effectLst/>
              <a:ea typeface="Times New Roman" panose="02020603050405020304" pitchFamily="18" charset="0"/>
            </a:endParaRPr>
          </a:p>
          <a:p>
            <a:pPr lvl="0"/>
            <a:r>
              <a:rPr lang="en-GB" sz="2400" dirty="0">
                <a:effectLst/>
                <a:ea typeface="Times New Roman" panose="02020603050405020304" pitchFamily="18" charset="0"/>
              </a:rPr>
              <a:t>Diagnosis and Initial Assessment of the chosen long term condition.</a:t>
            </a:r>
          </a:p>
        </p:txBody>
      </p:sp>
    </p:spTree>
    <p:extLst>
      <p:ext uri="{BB962C8B-B14F-4D97-AF65-F5344CB8AC3E}">
        <p14:creationId xmlns:p14="http://schemas.microsoft.com/office/powerpoint/2010/main" val="2003928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7FBD-B9A8-3D7F-9982-CA33A343B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Slides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F47B8-8B3E-9FEB-4056-35F842E20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lvl="0" indent="0" rtl="0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Management of the Long term condition following a specific UK guidance. </a:t>
            </a:r>
          </a:p>
          <a:p>
            <a:pPr marL="0" lvl="0" indent="0" rtl="0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You should determine which current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models and frameworks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that have been or can be implemented within current practice to improve outcomes for patients affected by the long-term conditions.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Treatment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option available for the long term condition in the United Kingdom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668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DC036-C8E7-68F4-43B0-40E1C59EB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01D8C-D712-17B2-28B2-9AFAAF9CF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Working independently  explore the document in the link below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Delivering better services for people with long-term conditions: </a:t>
            </a:r>
            <a:r>
              <a:rPr lang="en-GB" dirty="0">
                <a:hlinkClick r:id="rId2"/>
              </a:rPr>
              <a:t>Building the house of care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3783941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AE137-5C9E-CEAF-4406-A2599103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Slides contents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5E532-5933-2AE3-95DE-B46F7B566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rtl="0">
              <a:buNone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Highlight the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comorbidity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that can accompany your chosen long term condition.</a:t>
            </a:r>
          </a:p>
          <a:p>
            <a:pPr marL="0" lvl="0" indent="0" rtl="0">
              <a:buNone/>
            </a:pP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How can the long term condition be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prevented.</a:t>
            </a:r>
          </a:p>
          <a:p>
            <a:pPr marL="0" lvl="0" indent="0">
              <a:buNone/>
            </a:pPr>
            <a:endParaRPr lang="en-GB" sz="2800" b="1" dirty="0">
              <a:effectLst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Critically evaluate the skills, values and behaviours required to provide co-productive care to a person suffering from the long term condition.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96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B4EC5-9DD7-945D-385E-B03DF9E4F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Slides contents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01D87-A416-9B54-5065-BF5B7505D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Provide recommendation of how the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comprehensive model of personalised care and self-management  support can be used in the management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of the chosen long term condition drawing on </a:t>
            </a:r>
            <a:r>
              <a:rPr lang="en-GB" sz="2800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all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the 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six evidence-based components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of the model. </a:t>
            </a:r>
          </a:p>
          <a:p>
            <a:pPr marL="0" lvl="0" indent="0">
              <a:buNone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Highlight how people </a:t>
            </a:r>
            <a:r>
              <a:rPr lang="en-GB" sz="2800" dirty="0">
                <a:ea typeface="Times New Roman" panose="02020603050405020304" pitchFamily="18" charset="0"/>
              </a:rPr>
              <a:t>living with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the long term condition can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cope with stress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348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09CA3-6E5F-B04A-A196-9DEF6E033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A519F-ABDD-7BE3-9F82-C569AADE6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Working independently  explore this  </a:t>
            </a:r>
            <a:r>
              <a:rPr lang="en-GB" dirty="0">
                <a:hlinkClick r:id="rId2"/>
              </a:rPr>
              <a:t>document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Feedback your findings to the whole class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113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38125-E6DB-4EE5-7FC1-97126759E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8C4DA-6563-FE6B-7C77-023679F1C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Working independently  explore this </a:t>
            </a:r>
            <a:r>
              <a:rPr lang="en-GB" dirty="0">
                <a:hlinkClick r:id="rId2"/>
              </a:rPr>
              <a:t>document</a:t>
            </a:r>
            <a:r>
              <a:rPr lang="en-GB" dirty="0"/>
              <a:t> 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Feedback your findings to the whole class</a:t>
            </a:r>
          </a:p>
          <a:p>
            <a:endParaRPr lang="en-GB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437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Word count: 10mins</a:t>
            </a:r>
          </a:p>
          <a:p>
            <a:pPr marL="0" indent="0" algn="ctr">
              <a:buNone/>
            </a:pPr>
            <a:r>
              <a:rPr lang="en-GB" dirty="0"/>
              <a:t>Submission deadline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Individual presentation slides to Turnitin: </a:t>
            </a:r>
            <a:r>
              <a:rPr lang="en-GB" b="1" dirty="0">
                <a:solidFill>
                  <a:srgbClr val="FF0000"/>
                </a:solidFill>
              </a:rPr>
              <a:t>see the assignment brief</a:t>
            </a:r>
          </a:p>
          <a:p>
            <a:pPr marL="0" indent="0" algn="ctr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In-Class Oral Individual presentations: </a:t>
            </a:r>
            <a:r>
              <a:rPr lang="en-GB" b="1" dirty="0">
                <a:solidFill>
                  <a:srgbClr val="FF0000"/>
                </a:solidFill>
              </a:rPr>
              <a:t>see the assignment brief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41D8A-0A90-F3DD-5C9F-4CE3D8E36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General Submission Guidance </a:t>
            </a:r>
            <a:endParaRPr lang="en-GB"/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B0A4A8B7-5ED1-9B82-CA02-B9D4DB9C79C4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457200" y="1556792"/>
            <a:ext cx="8229600" cy="3917032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rgbClr val="C0504D"/>
            </a:solidFill>
            <a:prstDash val="solid"/>
            <a:headEnd/>
            <a:tailEnd/>
          </a:ln>
          <a:effectLst/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Bef>
                <a:spcPts val="500"/>
              </a:spcBef>
              <a:spcAft>
                <a:spcPts val="25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All your presentation must include </a:t>
            </a: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 title page 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that clearly states</a:t>
            </a: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your names, your student numbers, the module code and title, your lecturer’s name, and your assignment title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</a:t>
            </a:r>
          </a:p>
          <a:p>
            <a:pPr>
              <a:spcBef>
                <a:spcPts val="500"/>
              </a:spcBef>
              <a:spcAft>
                <a:spcPts val="25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All your submissions should be typed in </a:t>
            </a:r>
            <a:r>
              <a:rPr lang="en-GB" sz="24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Arial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font size 11, using 1.5 line spacing.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All presentation  must have a </a:t>
            </a:r>
            <a:r>
              <a:rPr lang="en-GB" sz="24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reference list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and citations should be used throughout your work/slides using Harvard referencing. 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02683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51348-6264-9684-F0F8-532C80EDF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General Submission Guidance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B78A1-42F2-D35A-C500-C39B2C828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lvl="0" indent="0" rtl="0">
              <a:lnSpc>
                <a:spcPct val="120000"/>
              </a:lnSpc>
              <a:buNone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It is essential that you follow the University’s Harvard referencing requirements.  </a:t>
            </a:r>
          </a:p>
          <a:p>
            <a:pPr marL="0" lvl="0" indent="0" rtl="0">
              <a:lnSpc>
                <a:spcPct val="120000"/>
              </a:lnSpc>
              <a:buNone/>
            </a:pPr>
            <a:endParaRPr lang="en-GB" sz="3200" dirty="0">
              <a:effectLst/>
              <a:ea typeface="Times New Roman" panose="02020603050405020304" pitchFamily="18" charset="0"/>
            </a:endParaRPr>
          </a:p>
          <a:p>
            <a:pPr marL="0" lvl="0" indent="0" rtl="0">
              <a:lnSpc>
                <a:spcPct val="120000"/>
              </a:lnSpc>
              <a:buNone/>
            </a:pPr>
            <a:r>
              <a:rPr lang="en-GB" dirty="0">
                <a:ea typeface="Times New Roman" panose="02020603050405020304" pitchFamily="18" charset="0"/>
              </a:rPr>
              <a:t>Ensure 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you provide a reference list which is in alphabetical order, includes all the author details and has the date of publication.  </a:t>
            </a:r>
          </a:p>
          <a:p>
            <a:pPr marL="0" lvl="0" indent="0" rtl="0">
              <a:lnSpc>
                <a:spcPct val="120000"/>
              </a:lnSpc>
              <a:buNone/>
            </a:pP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buNone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It is important that you check your work, proofread the contents, spell check it and look at punctuation and grammar so that your assignment reads clearly.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114300" indent="0">
              <a:lnSpc>
                <a:spcPct val="120000"/>
              </a:lnSpc>
              <a:buNone/>
            </a:pPr>
            <a:endParaRPr lang="en-GB" sz="20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91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DC38C-FCAE-A8E2-E170-A2E4CCC06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9B56A-D049-44A0-414E-812DB0BCB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Watch this </a:t>
            </a:r>
            <a:r>
              <a:rPr lang="en-GB" sz="2800" dirty="0">
                <a:hlinkClick r:id="rId3"/>
              </a:rPr>
              <a:t>video</a:t>
            </a:r>
            <a:r>
              <a:rPr lang="en-GB" sz="2800" dirty="0"/>
              <a:t> and this </a:t>
            </a:r>
            <a:r>
              <a:rPr lang="en-GB" sz="2800" dirty="0">
                <a:hlinkClick r:id="rId4"/>
              </a:rPr>
              <a:t>one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>
              <a:solidFill>
                <a:srgbClr val="0000FF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2800" dirty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en-GB" sz="28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1999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C6D27-C4F5-35DC-205E-CBA7271B9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14AD9-1C42-1AD4-2FF1-EA3F99B47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Watch the </a:t>
            </a:r>
            <a:r>
              <a:rPr lang="en-GB" dirty="0">
                <a:hlinkClick r:id="rId3"/>
              </a:rPr>
              <a:t>video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6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101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33DA6-FDF9-4B77-9AD5-E56ECA69E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575BC-11B5-4248-8346-8039CCA7E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Watch the video below </a:t>
            </a:r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Paraphrasing</a:t>
            </a:r>
            <a:endParaRPr lang="en-GB" sz="2800" dirty="0"/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Quote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Feedback what you have learnt to the whole class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47A3C8-2308-416C-97BE-084C553AD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37312"/>
            <a:ext cx="2895600" cy="476250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39898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FCD6C-881A-231A-D4B0-17AF6C420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44717-952D-4C8F-71D8-EE568C3B1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83041"/>
                </a:solidFill>
                <a:effectLst/>
              </a:rPr>
              <a:t>Remember just one citation cannot suffice for a whole paragraph with more than one sentences.</a:t>
            </a:r>
          </a:p>
          <a:p>
            <a:pPr marL="0" indent="0">
              <a:lnSpc>
                <a:spcPct val="110000"/>
              </a:lnSpc>
              <a:buNone/>
            </a:pPr>
            <a:endParaRPr lang="en-GB" b="0" i="0" dirty="0">
              <a:solidFill>
                <a:srgbClr val="283041"/>
              </a:solidFill>
              <a:effectLst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83041"/>
                </a:solidFill>
                <a:effectLst/>
              </a:rPr>
              <a:t>Avoid contraction in academic writing. Always write in full, for example. "You will" instead of "You'll".</a:t>
            </a:r>
            <a:br>
              <a:rPr lang="en-GB" b="0" i="0" dirty="0">
                <a:solidFill>
                  <a:srgbClr val="283041"/>
                </a:solidFill>
                <a:effectLst/>
              </a:rPr>
            </a:br>
            <a:endParaRPr lang="en-GB" b="0" i="0" dirty="0">
              <a:solidFill>
                <a:srgbClr val="283041"/>
              </a:solidFill>
              <a:effectLst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83041"/>
                </a:solidFill>
                <a:effectLst/>
              </a:rPr>
              <a:t>Always proofread your work to avoid typographical or grammatical errors</a:t>
            </a:r>
          </a:p>
          <a:p>
            <a:endParaRPr lang="en-GB" dirty="0">
              <a:solidFill>
                <a:srgbClr val="28304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69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E63D9-26F6-E073-094E-B301779BD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59E25-323F-9A79-473A-A84DAE77A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Working independently explore </a:t>
            </a:r>
            <a:r>
              <a:rPr lang="en-GB" dirty="0">
                <a:hlinkClick r:id="rId3"/>
              </a:rPr>
              <a:t>this</a:t>
            </a:r>
            <a:r>
              <a:rPr lang="en-GB" dirty="0"/>
              <a:t> link below and </a:t>
            </a:r>
            <a:r>
              <a:rPr lang="en-GB" dirty="0">
                <a:hlinkClick r:id="rId4"/>
              </a:rPr>
              <a:t>this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b="1" dirty="0"/>
              <a:t>Feedback what you have learnt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6811293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446BE-C867-8896-3919-E49EA39A7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207CD-F09E-13B7-D447-96A1FCCB6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Working independently explore this </a:t>
            </a:r>
            <a:r>
              <a:rPr lang="en-GB" sz="2800" dirty="0">
                <a:hlinkClick r:id="rId3"/>
              </a:rPr>
              <a:t>document</a:t>
            </a:r>
            <a:endParaRPr lang="en-GB" sz="2800" dirty="0"/>
          </a:p>
          <a:p>
            <a:endParaRPr lang="en-GB" sz="2800" dirty="0">
              <a:hlinkClick r:id="rId4"/>
            </a:endParaRPr>
          </a:p>
          <a:p>
            <a:endParaRPr lang="en-GB" sz="2800" dirty="0">
              <a:hlinkClick r:id="rId4"/>
            </a:endParaRP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algn="ctr"/>
            <a:r>
              <a:rPr lang="en-GB" sz="2800" b="1" dirty="0"/>
              <a:t>Feedback what you have learnt to the whole class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1682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</TotalTime>
  <Words>1037</Words>
  <Application>Microsoft Office PowerPoint</Application>
  <PresentationFormat>On-screen Show (4:3)</PresentationFormat>
  <Paragraphs>144</Paragraphs>
  <Slides>25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Community Care and Management of Longer-term Conditions     Week 8</vt:lpstr>
      <vt:lpstr>Learning outcomes</vt:lpstr>
      <vt:lpstr>Module Summary</vt:lpstr>
      <vt:lpstr>Aims of the Session</vt:lpstr>
      <vt:lpstr>Recap</vt:lpstr>
      <vt:lpstr>Recap</vt:lpstr>
      <vt:lpstr>What does the assessment entail?</vt:lpstr>
      <vt:lpstr>Task</vt:lpstr>
      <vt:lpstr>What must the slides contain?</vt:lpstr>
      <vt:lpstr>Slides contents</vt:lpstr>
      <vt:lpstr>Slides contents</vt:lpstr>
      <vt:lpstr>Activity</vt:lpstr>
      <vt:lpstr>Slides contents</vt:lpstr>
      <vt:lpstr>Slides contents</vt:lpstr>
      <vt:lpstr>Activity</vt:lpstr>
      <vt:lpstr>Activity</vt:lpstr>
      <vt:lpstr>Individual Presentation</vt:lpstr>
      <vt:lpstr>General Submission Guidance </vt:lpstr>
      <vt:lpstr>General Submission Guidance </vt:lpstr>
      <vt:lpstr>Activity</vt:lpstr>
      <vt:lpstr>Activity</vt:lpstr>
      <vt:lpstr>Activity</vt:lpstr>
      <vt:lpstr>Reminder</vt:lpstr>
      <vt:lpstr>Activity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 Khan</cp:lastModifiedBy>
  <cp:revision>13</cp:revision>
  <dcterms:created xsi:type="dcterms:W3CDTF">2015-04-14T15:21:28Z</dcterms:created>
  <dcterms:modified xsi:type="dcterms:W3CDTF">2026-10-07T20:27:54Z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