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3" r:id="rId1"/>
  </p:sldMasterIdLst>
  <p:notesMasterIdLst>
    <p:notesMasterId r:id="rId12"/>
  </p:notesMasterIdLst>
  <p:sldIdLst>
    <p:sldId id="256" r:id="rId2"/>
    <p:sldId id="258" r:id="rId3"/>
    <p:sldId id="260" r:id="rId4"/>
    <p:sldId id="261" r:id="rId5"/>
    <p:sldId id="262" r:id="rId6"/>
    <p:sldId id="257" r:id="rId7"/>
    <p:sldId id="263" r:id="rId8"/>
    <p:sldId id="264" r:id="rId9"/>
    <p:sldId id="266"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D25D3B-504A-CB4F-9ACA-6ECCC70AAD83}" v="6" dt="2023-06-11T13:52:23.2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19"/>
    <p:restoredTop sz="94659"/>
  </p:normalViewPr>
  <p:slideViewPr>
    <p:cSldViewPr snapToGrid="0">
      <p:cViewPr varScale="1">
        <p:scale>
          <a:sx n="96" d="100"/>
          <a:sy n="96" d="100"/>
        </p:scale>
        <p:origin x="200" y="368"/>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ehama Yasmin Ali (2243185)" userId="27a069bb-78ea-441a-9702-caebe766c94d" providerId="ADAL" clId="{49D25D3B-504A-CB4F-9ACA-6ECCC70AAD83}"/>
    <pc:docChg chg="undo redo custSel addSld delSld modSld sldOrd">
      <pc:chgData name="Niehama Yasmin Ali (2243185)" userId="27a069bb-78ea-441a-9702-caebe766c94d" providerId="ADAL" clId="{49D25D3B-504A-CB4F-9ACA-6ECCC70AAD83}" dt="2023-06-11T14:51:48.948" v="4322" actId="20577"/>
      <pc:docMkLst>
        <pc:docMk/>
      </pc:docMkLst>
      <pc:sldChg chg="ord modNotesTx">
        <pc:chgData name="Niehama Yasmin Ali (2243185)" userId="27a069bb-78ea-441a-9702-caebe766c94d" providerId="ADAL" clId="{49D25D3B-504A-CB4F-9ACA-6ECCC70AAD83}" dt="2023-06-11T13:51:46.253" v="2671" actId="20577"/>
        <pc:sldMkLst>
          <pc:docMk/>
          <pc:sldMk cId="1165381744" sldId="257"/>
        </pc:sldMkLst>
      </pc:sldChg>
      <pc:sldChg chg="modNotesTx">
        <pc:chgData name="Niehama Yasmin Ali (2243185)" userId="27a069bb-78ea-441a-9702-caebe766c94d" providerId="ADAL" clId="{49D25D3B-504A-CB4F-9ACA-6ECCC70AAD83}" dt="2023-06-11T12:36:15.490" v="182" actId="20577"/>
        <pc:sldMkLst>
          <pc:docMk/>
          <pc:sldMk cId="3665472797" sldId="258"/>
        </pc:sldMkLst>
      </pc:sldChg>
      <pc:sldChg chg="modNotesTx">
        <pc:chgData name="Niehama Yasmin Ali (2243185)" userId="27a069bb-78ea-441a-9702-caebe766c94d" providerId="ADAL" clId="{49D25D3B-504A-CB4F-9ACA-6ECCC70AAD83}" dt="2023-06-11T13:31:31.356" v="1641" actId="20577"/>
        <pc:sldMkLst>
          <pc:docMk/>
          <pc:sldMk cId="2490283186" sldId="260"/>
        </pc:sldMkLst>
      </pc:sldChg>
      <pc:sldChg chg="modNotesTx">
        <pc:chgData name="Niehama Yasmin Ali (2243185)" userId="27a069bb-78ea-441a-9702-caebe766c94d" providerId="ADAL" clId="{49D25D3B-504A-CB4F-9ACA-6ECCC70AAD83}" dt="2023-06-11T13:19:22.160" v="1092" actId="20577"/>
        <pc:sldMkLst>
          <pc:docMk/>
          <pc:sldMk cId="3962880826" sldId="261"/>
        </pc:sldMkLst>
      </pc:sldChg>
      <pc:sldChg chg="modNotesTx">
        <pc:chgData name="Niehama Yasmin Ali (2243185)" userId="27a069bb-78ea-441a-9702-caebe766c94d" providerId="ADAL" clId="{49D25D3B-504A-CB4F-9ACA-6ECCC70AAD83}" dt="2023-06-11T13:25:37.844" v="1344" actId="20577"/>
        <pc:sldMkLst>
          <pc:docMk/>
          <pc:sldMk cId="2934379130" sldId="262"/>
        </pc:sldMkLst>
      </pc:sldChg>
      <pc:sldChg chg="modNotesTx">
        <pc:chgData name="Niehama Yasmin Ali (2243185)" userId="27a069bb-78ea-441a-9702-caebe766c94d" providerId="ADAL" clId="{49D25D3B-504A-CB4F-9ACA-6ECCC70AAD83}" dt="2023-06-11T14:39:20.557" v="4269" actId="20577"/>
        <pc:sldMkLst>
          <pc:docMk/>
          <pc:sldMk cId="816586250" sldId="263"/>
        </pc:sldMkLst>
      </pc:sldChg>
      <pc:sldChg chg="modNotesTx">
        <pc:chgData name="Niehama Yasmin Ali (2243185)" userId="27a069bb-78ea-441a-9702-caebe766c94d" providerId="ADAL" clId="{49D25D3B-504A-CB4F-9ACA-6ECCC70AAD83}" dt="2023-06-11T14:51:48.948" v="4322" actId="20577"/>
        <pc:sldMkLst>
          <pc:docMk/>
          <pc:sldMk cId="4122886452" sldId="264"/>
        </pc:sldMkLst>
      </pc:sldChg>
      <pc:sldChg chg="modSp mod">
        <pc:chgData name="Niehama Yasmin Ali (2243185)" userId="27a069bb-78ea-441a-9702-caebe766c94d" providerId="ADAL" clId="{49D25D3B-504A-CB4F-9ACA-6ECCC70AAD83}" dt="2023-06-11T12:38:57.310" v="244" actId="20577"/>
        <pc:sldMkLst>
          <pc:docMk/>
          <pc:sldMk cId="3342016784" sldId="265"/>
        </pc:sldMkLst>
        <pc:spChg chg="mod">
          <ac:chgData name="Niehama Yasmin Ali (2243185)" userId="27a069bb-78ea-441a-9702-caebe766c94d" providerId="ADAL" clId="{49D25D3B-504A-CB4F-9ACA-6ECCC70AAD83}" dt="2023-06-11T12:38:57.310" v="244" actId="20577"/>
          <ac:spMkLst>
            <pc:docMk/>
            <pc:sldMk cId="3342016784" sldId="265"/>
            <ac:spMk id="4" creationId="{302A3419-D485-F3EA-FAE1-F08FBDE1C06C}"/>
          </ac:spMkLst>
        </pc:spChg>
      </pc:sldChg>
      <pc:sldChg chg="del">
        <pc:chgData name="Niehama Yasmin Ali (2243185)" userId="27a069bb-78ea-441a-9702-caebe766c94d" providerId="ADAL" clId="{49D25D3B-504A-CB4F-9ACA-6ECCC70AAD83}" dt="2023-06-11T14:40:40.295" v="4270" actId="2696"/>
        <pc:sldMkLst>
          <pc:docMk/>
          <pc:sldMk cId="632723677" sldId="266"/>
        </pc:sldMkLst>
      </pc:sldChg>
      <pc:sldChg chg="addSp delSp modSp new mod setBg setClrOvrMap">
        <pc:chgData name="Niehama Yasmin Ali (2243185)" userId="27a069bb-78ea-441a-9702-caebe766c94d" providerId="ADAL" clId="{49D25D3B-504A-CB4F-9ACA-6ECCC70AAD83}" dt="2023-06-11T14:47:35.982" v="4299" actId="26606"/>
        <pc:sldMkLst>
          <pc:docMk/>
          <pc:sldMk cId="3752197289" sldId="266"/>
        </pc:sldMkLst>
        <pc:spChg chg="mod">
          <ac:chgData name="Niehama Yasmin Ali (2243185)" userId="27a069bb-78ea-441a-9702-caebe766c94d" providerId="ADAL" clId="{49D25D3B-504A-CB4F-9ACA-6ECCC70AAD83}" dt="2023-06-11T14:47:35.982" v="4299" actId="26606"/>
          <ac:spMkLst>
            <pc:docMk/>
            <pc:sldMk cId="3752197289" sldId="266"/>
            <ac:spMk id="2" creationId="{EB62A8E2-2EC8-FF09-9EB4-5625C7A17080}"/>
          </ac:spMkLst>
        </pc:spChg>
        <pc:spChg chg="del">
          <ac:chgData name="Niehama Yasmin Ali (2243185)" userId="27a069bb-78ea-441a-9702-caebe766c94d" providerId="ADAL" clId="{49D25D3B-504A-CB4F-9ACA-6ECCC70AAD83}" dt="2023-06-11T14:46:32.346" v="4296" actId="478"/>
          <ac:spMkLst>
            <pc:docMk/>
            <pc:sldMk cId="3752197289" sldId="266"/>
            <ac:spMk id="3" creationId="{0E817590-D7EB-0ECB-12A2-8DCFA73B6568}"/>
          </ac:spMkLst>
        </pc:spChg>
        <pc:spChg chg="add">
          <ac:chgData name="Niehama Yasmin Ali (2243185)" userId="27a069bb-78ea-441a-9702-caebe766c94d" providerId="ADAL" clId="{49D25D3B-504A-CB4F-9ACA-6ECCC70AAD83}" dt="2023-06-11T14:47:35.982" v="4299" actId="26606"/>
          <ac:spMkLst>
            <pc:docMk/>
            <pc:sldMk cId="3752197289" sldId="266"/>
            <ac:spMk id="7" creationId="{66B332A4-D438-4773-A77F-5ED49A448D9D}"/>
          </ac:spMkLst>
        </pc:spChg>
        <pc:spChg chg="add">
          <ac:chgData name="Niehama Yasmin Ali (2243185)" userId="27a069bb-78ea-441a-9702-caebe766c94d" providerId="ADAL" clId="{49D25D3B-504A-CB4F-9ACA-6ECCC70AAD83}" dt="2023-06-11T14:47:35.982" v="4299" actId="26606"/>
          <ac:spMkLst>
            <pc:docMk/>
            <pc:sldMk cId="3752197289" sldId="266"/>
            <ac:spMk id="9" creationId="{DF9AD32D-FF05-44F4-BD4D-9CEE89B71EB9}"/>
          </ac:spMkLst>
        </pc:spChg>
      </pc:sldChg>
    </pc:docChg>
  </pc:docChgLst>
  <pc:docChgLst>
    <pc:chgData name="Niehama Yasmin Ali (2243185)" userId="27a069bb-78ea-441a-9702-caebe766c94d" providerId="ADAL" clId="{1EEA7500-8BBA-F644-ADA8-4A661CDB3C24}"/>
    <pc:docChg chg="undo redo custSel addSld delSld modSld sldOrd">
      <pc:chgData name="Niehama Yasmin Ali (2243185)" userId="27a069bb-78ea-441a-9702-caebe766c94d" providerId="ADAL" clId="{1EEA7500-8BBA-F644-ADA8-4A661CDB3C24}" dt="2023-05-25T23:40:47.631" v="1452" actId="313"/>
      <pc:docMkLst>
        <pc:docMk/>
      </pc:docMkLst>
      <pc:sldChg chg="modSp mod">
        <pc:chgData name="Niehama Yasmin Ali (2243185)" userId="27a069bb-78ea-441a-9702-caebe766c94d" providerId="ADAL" clId="{1EEA7500-8BBA-F644-ADA8-4A661CDB3C24}" dt="2023-05-24T15:18:50.674" v="1417" actId="20577"/>
        <pc:sldMkLst>
          <pc:docMk/>
          <pc:sldMk cId="3675676530" sldId="256"/>
        </pc:sldMkLst>
        <pc:spChg chg="mod">
          <ac:chgData name="Niehama Yasmin Ali (2243185)" userId="27a069bb-78ea-441a-9702-caebe766c94d" providerId="ADAL" clId="{1EEA7500-8BBA-F644-ADA8-4A661CDB3C24}" dt="2023-05-24T15:18:50.674" v="1417" actId="20577"/>
          <ac:spMkLst>
            <pc:docMk/>
            <pc:sldMk cId="3675676530" sldId="256"/>
            <ac:spMk id="8" creationId="{26BB3D47-0618-4F4A-3B2A-EE1B82F77862}"/>
          </ac:spMkLst>
        </pc:spChg>
      </pc:sldChg>
      <pc:sldChg chg="addSp delSp modSp add mod ord">
        <pc:chgData name="Niehama Yasmin Ali (2243185)" userId="27a069bb-78ea-441a-9702-caebe766c94d" providerId="ADAL" clId="{1EEA7500-8BBA-F644-ADA8-4A661CDB3C24}" dt="2023-05-23T22:14:09.334" v="1393" actId="404"/>
        <pc:sldMkLst>
          <pc:docMk/>
          <pc:sldMk cId="3342016784" sldId="265"/>
        </pc:sldMkLst>
        <pc:spChg chg="mod">
          <ac:chgData name="Niehama Yasmin Ali (2243185)" userId="27a069bb-78ea-441a-9702-caebe766c94d" providerId="ADAL" clId="{1EEA7500-8BBA-F644-ADA8-4A661CDB3C24}" dt="2023-05-23T20:05:01.497" v="816" actId="1076"/>
          <ac:spMkLst>
            <pc:docMk/>
            <pc:sldMk cId="3342016784" sldId="265"/>
            <ac:spMk id="2" creationId="{0689E19B-6436-1A96-C888-1C45B0007093}"/>
          </ac:spMkLst>
        </pc:spChg>
        <pc:spChg chg="add mod">
          <ac:chgData name="Niehama Yasmin Ali (2243185)" userId="27a069bb-78ea-441a-9702-caebe766c94d" providerId="ADAL" clId="{1EEA7500-8BBA-F644-ADA8-4A661CDB3C24}" dt="2023-05-23T22:14:09.334" v="1393" actId="404"/>
          <ac:spMkLst>
            <pc:docMk/>
            <pc:sldMk cId="3342016784" sldId="265"/>
            <ac:spMk id="4" creationId="{302A3419-D485-F3EA-FAE1-F08FBDE1C06C}"/>
          </ac:spMkLst>
        </pc:spChg>
        <pc:spChg chg="del mod">
          <ac:chgData name="Niehama Yasmin Ali (2243185)" userId="27a069bb-78ea-441a-9702-caebe766c94d" providerId="ADAL" clId="{1EEA7500-8BBA-F644-ADA8-4A661CDB3C24}" dt="2023-05-23T17:48:41.397" v="5" actId="478"/>
          <ac:spMkLst>
            <pc:docMk/>
            <pc:sldMk cId="3342016784" sldId="265"/>
            <ac:spMk id="15" creationId="{0FBC07F9-EAB4-745A-FC6E-70680AA09122}"/>
          </ac:spMkLst>
        </pc:spChg>
        <pc:spChg chg="del">
          <ac:chgData name="Niehama Yasmin Ali (2243185)" userId="27a069bb-78ea-441a-9702-caebe766c94d" providerId="ADAL" clId="{1EEA7500-8BBA-F644-ADA8-4A661CDB3C24}" dt="2023-05-23T17:49:24.981" v="28" actId="478"/>
          <ac:spMkLst>
            <pc:docMk/>
            <pc:sldMk cId="3342016784" sldId="265"/>
            <ac:spMk id="21" creationId="{A35E3B05-DD77-D526-E6C6-E2C203B747FE}"/>
          </ac:spMkLst>
        </pc:spChg>
        <pc:spChg chg="del mod">
          <ac:chgData name="Niehama Yasmin Ali (2243185)" userId="27a069bb-78ea-441a-9702-caebe766c94d" providerId="ADAL" clId="{1EEA7500-8BBA-F644-ADA8-4A661CDB3C24}" dt="2023-05-23T17:48:56.171" v="10" actId="478"/>
          <ac:spMkLst>
            <pc:docMk/>
            <pc:sldMk cId="3342016784" sldId="265"/>
            <ac:spMk id="25" creationId="{71075A1B-5BBB-B7A9-C55E-88162D510277}"/>
          </ac:spMkLst>
        </pc:spChg>
        <pc:spChg chg="del">
          <ac:chgData name="Niehama Yasmin Ali (2243185)" userId="27a069bb-78ea-441a-9702-caebe766c94d" providerId="ADAL" clId="{1EEA7500-8BBA-F644-ADA8-4A661CDB3C24}" dt="2023-05-23T17:48:53.806" v="9" actId="478"/>
          <ac:spMkLst>
            <pc:docMk/>
            <pc:sldMk cId="3342016784" sldId="265"/>
            <ac:spMk id="28" creationId="{6621C25B-1301-C04F-9CF5-CD15139438FA}"/>
          </ac:spMkLst>
        </pc:spChg>
        <pc:picChg chg="del">
          <ac:chgData name="Niehama Yasmin Ali (2243185)" userId="27a069bb-78ea-441a-9702-caebe766c94d" providerId="ADAL" clId="{1EEA7500-8BBA-F644-ADA8-4A661CDB3C24}" dt="2023-05-23T17:48:33.568" v="1" actId="478"/>
          <ac:picMkLst>
            <pc:docMk/>
            <pc:sldMk cId="3342016784" sldId="265"/>
            <ac:picMk id="5" creationId="{3699D261-21A6-1230-446C-B7AC4B1BA855}"/>
          </ac:picMkLst>
        </pc:picChg>
        <pc:picChg chg="del">
          <ac:chgData name="Niehama Yasmin Ali (2243185)" userId="27a069bb-78ea-441a-9702-caebe766c94d" providerId="ADAL" clId="{1EEA7500-8BBA-F644-ADA8-4A661CDB3C24}" dt="2023-05-23T17:48:48.837" v="7" actId="478"/>
          <ac:picMkLst>
            <pc:docMk/>
            <pc:sldMk cId="3342016784" sldId="265"/>
            <ac:picMk id="7" creationId="{E98E3CEB-1199-D7F4-9A72-714FF82325E4}"/>
          </ac:picMkLst>
        </pc:picChg>
        <pc:picChg chg="del">
          <ac:chgData name="Niehama Yasmin Ali (2243185)" userId="27a069bb-78ea-441a-9702-caebe766c94d" providerId="ADAL" clId="{1EEA7500-8BBA-F644-ADA8-4A661CDB3C24}" dt="2023-05-23T17:49:30.389" v="33" actId="478"/>
          <ac:picMkLst>
            <pc:docMk/>
            <pc:sldMk cId="3342016784" sldId="265"/>
            <ac:picMk id="10" creationId="{039A27D5-32AF-1EE8-E560-EC725F23FCE3}"/>
          </ac:picMkLst>
        </pc:picChg>
        <pc:picChg chg="del">
          <ac:chgData name="Niehama Yasmin Ali (2243185)" userId="27a069bb-78ea-441a-9702-caebe766c94d" providerId="ADAL" clId="{1EEA7500-8BBA-F644-ADA8-4A661CDB3C24}" dt="2023-05-23T17:49:29.269" v="32" actId="478"/>
          <ac:picMkLst>
            <pc:docMk/>
            <pc:sldMk cId="3342016784" sldId="265"/>
            <ac:picMk id="11" creationId="{16BFC3AB-F688-972D-DB26-5B02AB769CD5}"/>
          </ac:picMkLst>
        </pc:picChg>
        <pc:picChg chg="del">
          <ac:chgData name="Niehama Yasmin Ali (2243185)" userId="27a069bb-78ea-441a-9702-caebe766c94d" providerId="ADAL" clId="{1EEA7500-8BBA-F644-ADA8-4A661CDB3C24}" dt="2023-05-23T17:49:28.282" v="31" actId="478"/>
          <ac:picMkLst>
            <pc:docMk/>
            <pc:sldMk cId="3342016784" sldId="265"/>
            <ac:picMk id="12" creationId="{8F9C155D-CCA7-2461-A3D7-0E75EB3CE9F6}"/>
          </ac:picMkLst>
        </pc:picChg>
        <pc:picChg chg="del">
          <ac:chgData name="Niehama Yasmin Ali (2243185)" userId="27a069bb-78ea-441a-9702-caebe766c94d" providerId="ADAL" clId="{1EEA7500-8BBA-F644-ADA8-4A661CDB3C24}" dt="2023-05-23T17:49:27.696" v="30" actId="478"/>
          <ac:picMkLst>
            <pc:docMk/>
            <pc:sldMk cId="3342016784" sldId="265"/>
            <ac:picMk id="13" creationId="{EE0356A6-5463-A1AE-1CDF-D9BCCBEEE231}"/>
          </ac:picMkLst>
        </pc:picChg>
        <pc:picChg chg="del">
          <ac:chgData name="Niehama Yasmin Ali (2243185)" userId="27a069bb-78ea-441a-9702-caebe766c94d" providerId="ADAL" clId="{1EEA7500-8BBA-F644-ADA8-4A661CDB3C24}" dt="2023-05-23T17:49:26.508" v="29" actId="478"/>
          <ac:picMkLst>
            <pc:docMk/>
            <pc:sldMk cId="3342016784" sldId="265"/>
            <ac:picMk id="14" creationId="{FF4E93A4-B0C4-0FF1-E3EE-FA87EE2E43F7}"/>
          </ac:picMkLst>
        </pc:picChg>
        <pc:picChg chg="del">
          <ac:chgData name="Niehama Yasmin Ali (2243185)" userId="27a069bb-78ea-441a-9702-caebe766c94d" providerId="ADAL" clId="{1EEA7500-8BBA-F644-ADA8-4A661CDB3C24}" dt="2023-05-23T17:49:18.665" v="23" actId="478"/>
          <ac:picMkLst>
            <pc:docMk/>
            <pc:sldMk cId="3342016784" sldId="265"/>
            <ac:picMk id="16" creationId="{2AAFACC2-D65C-DB16-1024-009A8B8C1474}"/>
          </ac:picMkLst>
        </pc:picChg>
        <pc:picChg chg="del">
          <ac:chgData name="Niehama Yasmin Ali (2243185)" userId="27a069bb-78ea-441a-9702-caebe766c94d" providerId="ADAL" clId="{1EEA7500-8BBA-F644-ADA8-4A661CDB3C24}" dt="2023-05-23T17:49:19.765" v="24" actId="478"/>
          <ac:picMkLst>
            <pc:docMk/>
            <pc:sldMk cId="3342016784" sldId="265"/>
            <ac:picMk id="17" creationId="{54B57D60-1C2B-D128-072C-8DE5DC724DAE}"/>
          </ac:picMkLst>
        </pc:picChg>
        <pc:picChg chg="del">
          <ac:chgData name="Niehama Yasmin Ali (2243185)" userId="27a069bb-78ea-441a-9702-caebe766c94d" providerId="ADAL" clId="{1EEA7500-8BBA-F644-ADA8-4A661CDB3C24}" dt="2023-05-23T17:49:20.924" v="25" actId="478"/>
          <ac:picMkLst>
            <pc:docMk/>
            <pc:sldMk cId="3342016784" sldId="265"/>
            <ac:picMk id="18" creationId="{287D26B5-F5B0-279A-8E70-A329BB38E588}"/>
          </ac:picMkLst>
        </pc:picChg>
        <pc:picChg chg="del">
          <ac:chgData name="Niehama Yasmin Ali (2243185)" userId="27a069bb-78ea-441a-9702-caebe766c94d" providerId="ADAL" clId="{1EEA7500-8BBA-F644-ADA8-4A661CDB3C24}" dt="2023-05-23T17:49:23.158" v="27" actId="478"/>
          <ac:picMkLst>
            <pc:docMk/>
            <pc:sldMk cId="3342016784" sldId="265"/>
            <ac:picMk id="19" creationId="{C3B4652E-2281-9FBB-990D-DE7D6C1A2642}"/>
          </ac:picMkLst>
        </pc:picChg>
        <pc:picChg chg="del">
          <ac:chgData name="Niehama Yasmin Ali (2243185)" userId="27a069bb-78ea-441a-9702-caebe766c94d" providerId="ADAL" clId="{1EEA7500-8BBA-F644-ADA8-4A661CDB3C24}" dt="2023-05-23T17:49:22.018" v="26" actId="478"/>
          <ac:picMkLst>
            <pc:docMk/>
            <pc:sldMk cId="3342016784" sldId="265"/>
            <ac:picMk id="20" creationId="{B548979C-9F6E-FB88-3B91-BC0F62740EBA}"/>
          </ac:picMkLst>
        </pc:picChg>
        <pc:picChg chg="del">
          <ac:chgData name="Niehama Yasmin Ali (2243185)" userId="27a069bb-78ea-441a-9702-caebe766c94d" providerId="ADAL" clId="{1EEA7500-8BBA-F644-ADA8-4A661CDB3C24}" dt="2023-05-23T17:48:35.593" v="2" actId="478"/>
          <ac:picMkLst>
            <pc:docMk/>
            <pc:sldMk cId="3342016784" sldId="265"/>
            <ac:picMk id="24" creationId="{E8374E3C-EFED-AF5D-4959-EE7B2B8FDC08}"/>
          </ac:picMkLst>
        </pc:picChg>
        <pc:picChg chg="del">
          <ac:chgData name="Niehama Yasmin Ali (2243185)" userId="27a069bb-78ea-441a-9702-caebe766c94d" providerId="ADAL" clId="{1EEA7500-8BBA-F644-ADA8-4A661CDB3C24}" dt="2023-05-23T17:48:44.864" v="6" actId="478"/>
          <ac:picMkLst>
            <pc:docMk/>
            <pc:sldMk cId="3342016784" sldId="265"/>
            <ac:picMk id="27" creationId="{208C1743-2B5E-C541-9B7E-3527D0110421}"/>
          </ac:picMkLst>
        </pc:picChg>
        <pc:picChg chg="del">
          <ac:chgData name="Niehama Yasmin Ali (2243185)" userId="27a069bb-78ea-441a-9702-caebe766c94d" providerId="ADAL" clId="{1EEA7500-8BBA-F644-ADA8-4A661CDB3C24}" dt="2023-05-23T17:48:58.451" v="11" actId="478"/>
          <ac:picMkLst>
            <pc:docMk/>
            <pc:sldMk cId="3342016784" sldId="265"/>
            <ac:picMk id="29" creationId="{B296A038-9698-6BB8-972E-5E6DFB739E19}"/>
          </ac:picMkLst>
        </pc:picChg>
        <pc:picChg chg="del">
          <ac:chgData name="Niehama Yasmin Ali (2243185)" userId="27a069bb-78ea-441a-9702-caebe766c94d" providerId="ADAL" clId="{1EEA7500-8BBA-F644-ADA8-4A661CDB3C24}" dt="2023-05-23T17:49:04.178" v="16" actId="478"/>
          <ac:picMkLst>
            <pc:docMk/>
            <pc:sldMk cId="3342016784" sldId="265"/>
            <ac:picMk id="30" creationId="{AB190D56-C178-282A-4EAB-AAC4F6CF7799}"/>
          </ac:picMkLst>
        </pc:picChg>
        <pc:picChg chg="del">
          <ac:chgData name="Niehama Yasmin Ali (2243185)" userId="27a069bb-78ea-441a-9702-caebe766c94d" providerId="ADAL" clId="{1EEA7500-8BBA-F644-ADA8-4A661CDB3C24}" dt="2023-05-23T17:49:02.411" v="14" actId="478"/>
          <ac:picMkLst>
            <pc:docMk/>
            <pc:sldMk cId="3342016784" sldId="265"/>
            <ac:picMk id="31" creationId="{059F2744-A4EA-51DF-60F8-2500E8C9783D}"/>
          </ac:picMkLst>
        </pc:picChg>
        <pc:picChg chg="del">
          <ac:chgData name="Niehama Yasmin Ali (2243185)" userId="27a069bb-78ea-441a-9702-caebe766c94d" providerId="ADAL" clId="{1EEA7500-8BBA-F644-ADA8-4A661CDB3C24}" dt="2023-05-23T17:49:03.456" v="15" actId="478"/>
          <ac:picMkLst>
            <pc:docMk/>
            <pc:sldMk cId="3342016784" sldId="265"/>
            <ac:picMk id="32" creationId="{B726C2B0-B4D1-ABD0-654C-FF3FA48705F2}"/>
          </ac:picMkLst>
        </pc:picChg>
        <pc:picChg chg="del mod">
          <ac:chgData name="Niehama Yasmin Ali (2243185)" userId="27a069bb-78ea-441a-9702-caebe766c94d" providerId="ADAL" clId="{1EEA7500-8BBA-F644-ADA8-4A661CDB3C24}" dt="2023-05-23T17:49:01.417" v="13" actId="478"/>
          <ac:picMkLst>
            <pc:docMk/>
            <pc:sldMk cId="3342016784" sldId="265"/>
            <ac:picMk id="33" creationId="{B43B31D1-FEE9-7550-7F18-8064E68E7F21}"/>
          </ac:picMkLst>
        </pc:picChg>
        <pc:picChg chg="del">
          <ac:chgData name="Niehama Yasmin Ali (2243185)" userId="27a069bb-78ea-441a-9702-caebe766c94d" providerId="ADAL" clId="{1EEA7500-8BBA-F644-ADA8-4A661CDB3C24}" dt="2023-05-23T17:49:15.224" v="20" actId="478"/>
          <ac:picMkLst>
            <pc:docMk/>
            <pc:sldMk cId="3342016784" sldId="265"/>
            <ac:picMk id="34" creationId="{4ADF0050-C702-1A42-3121-753BAA1ABB0D}"/>
          </ac:picMkLst>
        </pc:picChg>
        <pc:picChg chg="del">
          <ac:chgData name="Niehama Yasmin Ali (2243185)" userId="27a069bb-78ea-441a-9702-caebe766c94d" providerId="ADAL" clId="{1EEA7500-8BBA-F644-ADA8-4A661CDB3C24}" dt="2023-05-23T17:49:16.348" v="21" actId="478"/>
          <ac:picMkLst>
            <pc:docMk/>
            <pc:sldMk cId="3342016784" sldId="265"/>
            <ac:picMk id="35" creationId="{553A52E8-E466-7E0E-14AD-19ED4AF04D43}"/>
          </ac:picMkLst>
        </pc:picChg>
        <pc:picChg chg="del">
          <ac:chgData name="Niehama Yasmin Ali (2243185)" userId="27a069bb-78ea-441a-9702-caebe766c94d" providerId="ADAL" clId="{1EEA7500-8BBA-F644-ADA8-4A661CDB3C24}" dt="2023-05-23T17:49:07.575" v="17" actId="478"/>
          <ac:picMkLst>
            <pc:docMk/>
            <pc:sldMk cId="3342016784" sldId="265"/>
            <ac:picMk id="36" creationId="{8B1F2F8F-6F78-ED34-2750-F9DB3B680008}"/>
          </ac:picMkLst>
        </pc:picChg>
        <pc:picChg chg="del">
          <ac:chgData name="Niehama Yasmin Ali (2243185)" userId="27a069bb-78ea-441a-9702-caebe766c94d" providerId="ADAL" clId="{1EEA7500-8BBA-F644-ADA8-4A661CDB3C24}" dt="2023-05-23T17:49:17.469" v="22" actId="478"/>
          <ac:picMkLst>
            <pc:docMk/>
            <pc:sldMk cId="3342016784" sldId="265"/>
            <ac:picMk id="37" creationId="{365CCB88-2675-69BB-22B3-DA88E6BCD7DF}"/>
          </ac:picMkLst>
        </pc:picChg>
      </pc:sldChg>
      <pc:sldChg chg="delSp modSp new mod">
        <pc:chgData name="Niehama Yasmin Ali (2243185)" userId="27a069bb-78ea-441a-9702-caebe766c94d" providerId="ADAL" clId="{1EEA7500-8BBA-F644-ADA8-4A661CDB3C24}" dt="2023-05-25T23:40:47.631" v="1452" actId="313"/>
        <pc:sldMkLst>
          <pc:docMk/>
          <pc:sldMk cId="632723677" sldId="266"/>
        </pc:sldMkLst>
        <pc:spChg chg="del">
          <ac:chgData name="Niehama Yasmin Ali (2243185)" userId="27a069bb-78ea-441a-9702-caebe766c94d" providerId="ADAL" clId="{1EEA7500-8BBA-F644-ADA8-4A661CDB3C24}" dt="2023-05-24T15:12:49.339" v="1396" actId="478"/>
          <ac:spMkLst>
            <pc:docMk/>
            <pc:sldMk cId="632723677" sldId="266"/>
            <ac:spMk id="2" creationId="{E5EF6CAC-CD87-D915-53CF-7BD694CFBCAC}"/>
          </ac:spMkLst>
        </pc:spChg>
        <pc:spChg chg="mod">
          <ac:chgData name="Niehama Yasmin Ali (2243185)" userId="27a069bb-78ea-441a-9702-caebe766c94d" providerId="ADAL" clId="{1EEA7500-8BBA-F644-ADA8-4A661CDB3C24}" dt="2023-05-25T23:40:47.631" v="1452" actId="313"/>
          <ac:spMkLst>
            <pc:docMk/>
            <pc:sldMk cId="632723677" sldId="266"/>
            <ac:spMk id="3" creationId="{0F4757B5-94BE-7348-4306-C86728B91C84}"/>
          </ac:spMkLst>
        </pc:spChg>
      </pc:sldChg>
      <pc:sldChg chg="addSp delSp modSp add del mod ord setBg">
        <pc:chgData name="Niehama Yasmin Ali (2243185)" userId="27a069bb-78ea-441a-9702-caebe766c94d" providerId="ADAL" clId="{1EEA7500-8BBA-F644-ADA8-4A661CDB3C24}" dt="2023-05-23T22:14:16.985" v="1394" actId="2696"/>
        <pc:sldMkLst>
          <pc:docMk/>
          <pc:sldMk cId="978119413" sldId="266"/>
        </pc:sldMkLst>
        <pc:spChg chg="mod">
          <ac:chgData name="Niehama Yasmin Ali (2243185)" userId="27a069bb-78ea-441a-9702-caebe766c94d" providerId="ADAL" clId="{1EEA7500-8BBA-F644-ADA8-4A661CDB3C24}" dt="2023-05-23T20:45:00.552" v="1377" actId="26606"/>
          <ac:spMkLst>
            <pc:docMk/>
            <pc:sldMk cId="978119413" sldId="266"/>
            <ac:spMk id="2" creationId="{0689E19B-6436-1A96-C888-1C45B0007093}"/>
          </ac:spMkLst>
        </pc:spChg>
        <pc:spChg chg="del mod">
          <ac:chgData name="Niehama Yasmin Ali (2243185)" userId="27a069bb-78ea-441a-9702-caebe766c94d" providerId="ADAL" clId="{1EEA7500-8BBA-F644-ADA8-4A661CDB3C24}" dt="2023-05-23T20:41:02.259" v="1355" actId="478"/>
          <ac:spMkLst>
            <pc:docMk/>
            <pc:sldMk cId="978119413" sldId="266"/>
            <ac:spMk id="4" creationId="{302A3419-D485-F3EA-FAE1-F08FBDE1C06C}"/>
          </ac:spMkLst>
        </pc:spChg>
        <pc:spChg chg="add del">
          <ac:chgData name="Niehama Yasmin Ali (2243185)" userId="27a069bb-78ea-441a-9702-caebe766c94d" providerId="ADAL" clId="{1EEA7500-8BBA-F644-ADA8-4A661CDB3C24}" dt="2023-05-23T20:45:00.552" v="1377" actId="26606"/>
          <ac:spMkLst>
            <pc:docMk/>
            <pc:sldMk cId="978119413" sldId="266"/>
            <ac:spMk id="7" creationId="{FFD48BC7-DC40-47DE-87EE-9F4B6ECB9ABB}"/>
          </ac:spMkLst>
        </pc:spChg>
        <pc:spChg chg="add del">
          <ac:chgData name="Niehama Yasmin Ali (2243185)" userId="27a069bb-78ea-441a-9702-caebe766c94d" providerId="ADAL" clId="{1EEA7500-8BBA-F644-ADA8-4A661CDB3C24}" dt="2023-05-23T20:45:00.552" v="1377" actId="26606"/>
          <ac:spMkLst>
            <pc:docMk/>
            <pc:sldMk cId="978119413" sldId="266"/>
            <ac:spMk id="9" creationId="{E502BBC7-2C76-46F3-BC24-5985BC13DB88}"/>
          </ac:spMkLst>
        </pc:spChg>
        <pc:spChg chg="add del">
          <ac:chgData name="Niehama Yasmin Ali (2243185)" userId="27a069bb-78ea-441a-9702-caebe766c94d" providerId="ADAL" clId="{1EEA7500-8BBA-F644-ADA8-4A661CDB3C24}" dt="2023-05-23T20:45:00.552" v="1377" actId="26606"/>
          <ac:spMkLst>
            <pc:docMk/>
            <pc:sldMk cId="978119413" sldId="266"/>
            <ac:spMk id="11" creationId="{C7F28D52-2A5F-4D23-81AE-7CB8B591C7AF}"/>
          </ac:spMkLst>
        </pc:spChg>
        <pc:spChg chg="add del">
          <ac:chgData name="Niehama Yasmin Ali (2243185)" userId="27a069bb-78ea-441a-9702-caebe766c94d" providerId="ADAL" clId="{1EEA7500-8BBA-F644-ADA8-4A661CDB3C24}" dt="2023-05-23T20:45:00.552" v="1377" actId="26606"/>
          <ac:spMkLst>
            <pc:docMk/>
            <pc:sldMk cId="978119413" sldId="266"/>
            <ac:spMk id="13" creationId="{3629484E-3792-4B3D-89AD-7C8A1ED0E0D4}"/>
          </ac:spMkLst>
        </pc:spChg>
        <pc:spChg chg="add del">
          <ac:chgData name="Niehama Yasmin Ali (2243185)" userId="27a069bb-78ea-441a-9702-caebe766c94d" providerId="ADAL" clId="{1EEA7500-8BBA-F644-ADA8-4A661CDB3C24}" dt="2023-05-23T20:45:00.520" v="1376" actId="26606"/>
          <ac:spMkLst>
            <pc:docMk/>
            <pc:sldMk cId="978119413" sldId="266"/>
            <ac:spMk id="18" creationId="{2151139A-886F-4B97-8815-729AD3831BBD}"/>
          </ac:spMkLst>
        </pc:spChg>
        <pc:spChg chg="add del">
          <ac:chgData name="Niehama Yasmin Ali (2243185)" userId="27a069bb-78ea-441a-9702-caebe766c94d" providerId="ADAL" clId="{1EEA7500-8BBA-F644-ADA8-4A661CDB3C24}" dt="2023-05-23T20:45:00.520" v="1376" actId="26606"/>
          <ac:spMkLst>
            <pc:docMk/>
            <pc:sldMk cId="978119413" sldId="266"/>
            <ac:spMk id="20" creationId="{5428AC11-BFDF-42EF-80FF-717BBF909067}"/>
          </ac:spMkLst>
        </pc:spChg>
        <pc:spChg chg="add del">
          <ac:chgData name="Niehama Yasmin Ali (2243185)" userId="27a069bb-78ea-441a-9702-caebe766c94d" providerId="ADAL" clId="{1EEA7500-8BBA-F644-ADA8-4A661CDB3C24}" dt="2023-05-23T20:45:00.520" v="1376" actId="26606"/>
          <ac:spMkLst>
            <pc:docMk/>
            <pc:sldMk cId="978119413" sldId="266"/>
            <ac:spMk id="22" creationId="{2CC56AF6-38E4-490B-8E2B-1A1037B4EDD4}"/>
          </ac:spMkLst>
        </pc:spChg>
        <pc:spChg chg="add del">
          <ac:chgData name="Niehama Yasmin Ali (2243185)" userId="27a069bb-78ea-441a-9702-caebe766c94d" providerId="ADAL" clId="{1EEA7500-8BBA-F644-ADA8-4A661CDB3C24}" dt="2023-05-23T20:45:00.520" v="1376" actId="26606"/>
          <ac:spMkLst>
            <pc:docMk/>
            <pc:sldMk cId="978119413" sldId="266"/>
            <ac:spMk id="24" creationId="{2339A6F5-AD6A-4D80-8AD9-6290D13AC49F}"/>
          </ac:spMkLst>
        </pc:spChg>
        <pc:spChg chg="add">
          <ac:chgData name="Niehama Yasmin Ali (2243185)" userId="27a069bb-78ea-441a-9702-caebe766c94d" providerId="ADAL" clId="{1EEA7500-8BBA-F644-ADA8-4A661CDB3C24}" dt="2023-05-23T20:45:00.552" v="1377" actId="26606"/>
          <ac:spMkLst>
            <pc:docMk/>
            <pc:sldMk cId="978119413" sldId="266"/>
            <ac:spMk id="26" creationId="{521C4EA8-6B83-4338-913D-D75D3C4F34D6}"/>
          </ac:spMkLst>
        </pc:spChg>
        <pc:spChg chg="add">
          <ac:chgData name="Niehama Yasmin Ali (2243185)" userId="27a069bb-78ea-441a-9702-caebe766c94d" providerId="ADAL" clId="{1EEA7500-8BBA-F644-ADA8-4A661CDB3C24}" dt="2023-05-23T20:45:00.552" v="1377" actId="26606"/>
          <ac:spMkLst>
            <pc:docMk/>
            <pc:sldMk cId="978119413" sldId="266"/>
            <ac:spMk id="29" creationId="{04357C93-F0CB-4A1C-8F77-4E9063789819}"/>
          </ac:spMkLst>
        </pc:spChg>
        <pc:grpChg chg="add">
          <ac:chgData name="Niehama Yasmin Ali (2243185)" userId="27a069bb-78ea-441a-9702-caebe766c94d" providerId="ADAL" clId="{1EEA7500-8BBA-F644-ADA8-4A661CDB3C24}" dt="2023-05-23T20:45:00.552" v="1377" actId="26606"/>
          <ac:grpSpMkLst>
            <pc:docMk/>
            <pc:sldMk cId="978119413" sldId="266"/>
            <ac:grpSpMk id="27" creationId="{3AF6A671-C637-4547-85F4-51B6D1881399}"/>
          </ac:grpSpMkLst>
        </pc:grpChg>
        <pc:picChg chg="add mod ord">
          <ac:chgData name="Niehama Yasmin Ali (2243185)" userId="27a069bb-78ea-441a-9702-caebe766c94d" providerId="ADAL" clId="{1EEA7500-8BBA-F644-ADA8-4A661CDB3C24}" dt="2023-05-23T20:45:00.552" v="1377" actId="26606"/>
          <ac:picMkLst>
            <pc:docMk/>
            <pc:sldMk cId="978119413" sldId="266"/>
            <ac:picMk id="5" creationId="{332F8B46-FF51-F061-D38A-96AD4B073E7C}"/>
          </ac:picMkLst>
        </pc:picChg>
        <pc:picChg chg="add mod">
          <ac:chgData name="Niehama Yasmin Ali (2243185)" userId="27a069bb-78ea-441a-9702-caebe766c94d" providerId="ADAL" clId="{1EEA7500-8BBA-F644-ADA8-4A661CDB3C24}" dt="2023-05-23T20:45:00.552" v="1377" actId="26606"/>
          <ac:picMkLst>
            <pc:docMk/>
            <pc:sldMk cId="978119413" sldId="266"/>
            <ac:picMk id="8" creationId="{0633C2EE-B2BD-EF14-82E0-56504E3484F7}"/>
          </ac:picMkLst>
        </pc:picChg>
      </pc:sldChg>
      <pc:sldChg chg="new del">
        <pc:chgData name="Niehama Yasmin Ali (2243185)" userId="27a069bb-78ea-441a-9702-caebe766c94d" providerId="ADAL" clId="{1EEA7500-8BBA-F644-ADA8-4A661CDB3C24}" dt="2023-05-23T17:54:32.963" v="63" actId="2696"/>
        <pc:sldMkLst>
          <pc:docMk/>
          <pc:sldMk cId="3486795379" sldId="266"/>
        </pc:sldMkLst>
      </pc:sldChg>
      <pc:sldChg chg="modSp add del mod">
        <pc:chgData name="Niehama Yasmin Ali (2243185)" userId="27a069bb-78ea-441a-9702-caebe766c94d" providerId="ADAL" clId="{1EEA7500-8BBA-F644-ADA8-4A661CDB3C24}" dt="2023-05-23T19:19:58.441" v="602" actId="2696"/>
        <pc:sldMkLst>
          <pc:docMk/>
          <pc:sldMk cId="969603538" sldId="267"/>
        </pc:sldMkLst>
        <pc:spChg chg="mod">
          <ac:chgData name="Niehama Yasmin Ali (2243185)" userId="27a069bb-78ea-441a-9702-caebe766c94d" providerId="ADAL" clId="{1EEA7500-8BBA-F644-ADA8-4A661CDB3C24}" dt="2023-05-23T18:24:57.743" v="269" actId="20577"/>
          <ac:spMkLst>
            <pc:docMk/>
            <pc:sldMk cId="969603538" sldId="267"/>
            <ac:spMk id="2" creationId="{0689E19B-6436-1A96-C888-1C45B0007093}"/>
          </ac:spMkLst>
        </pc:spChg>
      </pc:sldChg>
      <pc:sldChg chg="new del">
        <pc:chgData name="Niehama Yasmin Ali (2243185)" userId="27a069bb-78ea-441a-9702-caebe766c94d" providerId="ADAL" clId="{1EEA7500-8BBA-F644-ADA8-4A661CDB3C24}" dt="2023-05-23T18:16:12.619" v="83" actId="2696"/>
        <pc:sldMkLst>
          <pc:docMk/>
          <pc:sldMk cId="1648090908" sldId="267"/>
        </pc:sldMkLst>
      </pc:sldChg>
      <pc:sldChg chg="modSp add del mod ord">
        <pc:chgData name="Niehama Yasmin Ali (2243185)" userId="27a069bb-78ea-441a-9702-caebe766c94d" providerId="ADAL" clId="{1EEA7500-8BBA-F644-ADA8-4A661CDB3C24}" dt="2023-05-23T20:27:25.022" v="1335" actId="2696"/>
        <pc:sldMkLst>
          <pc:docMk/>
          <pc:sldMk cId="332434156" sldId="268"/>
        </pc:sldMkLst>
        <pc:spChg chg="mod">
          <ac:chgData name="Niehama Yasmin Ali (2243185)" userId="27a069bb-78ea-441a-9702-caebe766c94d" providerId="ADAL" clId="{1EEA7500-8BBA-F644-ADA8-4A661CDB3C24}" dt="2023-05-23T20:27:14.442" v="1334" actId="20577"/>
          <ac:spMkLst>
            <pc:docMk/>
            <pc:sldMk cId="332434156" sldId="268"/>
            <ac:spMk id="4" creationId="{302A3419-D485-F3EA-FAE1-F08FBDE1C06C}"/>
          </ac:spMkLst>
        </pc:spChg>
      </pc:sldChg>
      <pc:sldChg chg="new del">
        <pc:chgData name="Niehama Yasmin Ali (2243185)" userId="27a069bb-78ea-441a-9702-caebe766c94d" providerId="ADAL" clId="{1EEA7500-8BBA-F644-ADA8-4A661CDB3C24}" dt="2023-05-23T18:25:10.027" v="271" actId="2696"/>
        <pc:sldMkLst>
          <pc:docMk/>
          <pc:sldMk cId="2483928311"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3CE11B-B217-8945-8432-18431568159F}" type="datetimeFigureOut">
              <a:rPr lang="en-US" smtClean="0"/>
              <a:t>6/11/23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1F188B-1B91-7D43-9E88-3CC10D9DBE3A}" type="slidenum">
              <a:rPr lang="en-US" smtClean="0"/>
              <a:t>‹#›</a:t>
            </a:fld>
            <a:endParaRPr lang="en-US"/>
          </a:p>
        </p:txBody>
      </p:sp>
    </p:spTree>
    <p:extLst>
      <p:ext uri="{BB962C8B-B14F-4D97-AF65-F5344CB8AC3E}">
        <p14:creationId xmlns:p14="http://schemas.microsoft.com/office/powerpoint/2010/main" val="37977356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1F188B-1B91-7D43-9E88-3CC10D9DBE3A}" type="slidenum">
              <a:rPr lang="en-US" smtClean="0"/>
              <a:t>1</a:t>
            </a:fld>
            <a:endParaRPr lang="en-US"/>
          </a:p>
        </p:txBody>
      </p:sp>
    </p:spTree>
    <p:extLst>
      <p:ext uri="{BB962C8B-B14F-4D97-AF65-F5344CB8AC3E}">
        <p14:creationId xmlns:p14="http://schemas.microsoft.com/office/powerpoint/2010/main" val="1835946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Steakout</a:t>
            </a:r>
            <a:r>
              <a:rPr lang="en-US" dirty="0"/>
              <a:t> </a:t>
            </a:r>
            <a:r>
              <a:rPr lang="en-US" dirty="0" err="1"/>
              <a:t>orginated</a:t>
            </a:r>
            <a:r>
              <a:rPr lang="en-US" dirty="0"/>
              <a:t> in 2008 and they have been expanding in 8 different locations within London, Midlands and </a:t>
            </a:r>
            <a:r>
              <a:rPr lang="en-US" dirty="0" err="1"/>
              <a:t>wales</a:t>
            </a:r>
            <a:r>
              <a:rPr lang="en-US" dirty="0"/>
              <a:t>.  </a:t>
            </a:r>
            <a:r>
              <a:rPr lang="en-US" dirty="0" err="1"/>
              <a:t>Steakout</a:t>
            </a:r>
            <a:r>
              <a:rPr lang="en-US" dirty="0"/>
              <a:t> have established themselves as the most well- known halal steak restaurant chain in </a:t>
            </a:r>
            <a:r>
              <a:rPr lang="en-US" dirty="0" err="1"/>
              <a:t>britian</a:t>
            </a:r>
            <a:r>
              <a:rPr lang="en-US" dirty="0"/>
              <a:t>. The founder of </a:t>
            </a:r>
            <a:r>
              <a:rPr lang="en-US" dirty="0" err="1"/>
              <a:t>Steakout</a:t>
            </a:r>
            <a:r>
              <a:rPr lang="en-US" dirty="0"/>
              <a:t> is </a:t>
            </a:r>
            <a:r>
              <a:rPr lang="en-US" dirty="0" err="1"/>
              <a:t>Kaysor</a:t>
            </a:r>
            <a:r>
              <a:rPr lang="en-US" dirty="0"/>
              <a:t> Ali. Their menu has a wide selection of food for example Starters, Pies, Steaks, Burgers, Kids meal and Milkshakes. </a:t>
            </a:r>
            <a:r>
              <a:rPr lang="en-US" dirty="0" err="1"/>
              <a:t>Steakout</a:t>
            </a:r>
            <a:r>
              <a:rPr lang="en-US" dirty="0"/>
              <a:t> is 100% halal which is a good option for </a:t>
            </a:r>
            <a:r>
              <a:rPr lang="en-US" dirty="0" err="1"/>
              <a:t>muslims</a:t>
            </a:r>
            <a:r>
              <a:rPr lang="en-US" dirty="0"/>
              <a:t> as they </a:t>
            </a:r>
            <a:r>
              <a:rPr lang="en-US" dirty="0" err="1"/>
              <a:t>dont</a:t>
            </a:r>
            <a:r>
              <a:rPr lang="en-US" dirty="0"/>
              <a:t> have to choose from the vegetarian selection. </a:t>
            </a:r>
          </a:p>
        </p:txBody>
      </p:sp>
      <p:sp>
        <p:nvSpPr>
          <p:cNvPr id="4" name="Slide Number Placeholder 3"/>
          <p:cNvSpPr>
            <a:spLocks noGrp="1"/>
          </p:cNvSpPr>
          <p:nvPr>
            <p:ph type="sldNum" sz="quarter" idx="5"/>
          </p:nvPr>
        </p:nvSpPr>
        <p:spPr/>
        <p:txBody>
          <a:bodyPr/>
          <a:lstStyle/>
          <a:p>
            <a:fld id="{1C1F188B-1B91-7D43-9E88-3CC10D9DBE3A}" type="slidenum">
              <a:rPr lang="en-US" smtClean="0"/>
              <a:t>2</a:t>
            </a:fld>
            <a:endParaRPr lang="en-US"/>
          </a:p>
        </p:txBody>
      </p:sp>
    </p:spTree>
    <p:extLst>
      <p:ext uri="{BB962C8B-B14F-4D97-AF65-F5344CB8AC3E}">
        <p14:creationId xmlns:p14="http://schemas.microsoft.com/office/powerpoint/2010/main" val="1208269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3- </a:t>
            </a:r>
            <a:r>
              <a:rPr lang="en-US" dirty="0" err="1"/>
              <a:t>Steakout</a:t>
            </a:r>
            <a:r>
              <a:rPr lang="en-US" dirty="0"/>
              <a:t> is located on city road which is a road full of halal restaurants to choose from. but the difference is that they’re the only steak place! so this differentiates them from the other restaurants nearby and makes them unique. You can get to </a:t>
            </a:r>
            <a:r>
              <a:rPr lang="en-US" dirty="0" err="1"/>
              <a:t>Steakout</a:t>
            </a:r>
            <a:r>
              <a:rPr lang="en-US" dirty="0"/>
              <a:t> via car or public transport. For cars, there is public side parking located outside of </a:t>
            </a:r>
            <a:r>
              <a:rPr lang="en-US" dirty="0" err="1"/>
              <a:t>Steakout</a:t>
            </a:r>
            <a:r>
              <a:rPr lang="en-US" dirty="0"/>
              <a:t>. It is free parking so you </a:t>
            </a:r>
            <a:r>
              <a:rPr lang="en-US" dirty="0" err="1"/>
              <a:t>dont</a:t>
            </a:r>
            <a:r>
              <a:rPr lang="en-US" dirty="0"/>
              <a:t> have to worry about paying extra or having the stress of the parking time ending. There is public transport available every 10 minutes, and </a:t>
            </a:r>
            <a:r>
              <a:rPr lang="en-US" dirty="0" err="1"/>
              <a:t>theres</a:t>
            </a:r>
            <a:r>
              <a:rPr lang="en-US" dirty="0"/>
              <a:t> a bus stop right next to </a:t>
            </a:r>
            <a:r>
              <a:rPr lang="en-US" dirty="0" err="1"/>
              <a:t>Steakout</a:t>
            </a:r>
            <a:r>
              <a:rPr lang="en-US" dirty="0"/>
              <a:t> so you </a:t>
            </a:r>
            <a:r>
              <a:rPr lang="en-US" dirty="0" err="1"/>
              <a:t>dont</a:t>
            </a:r>
            <a:r>
              <a:rPr lang="en-US" dirty="0"/>
              <a:t> need to walk any further. City road is a busy area and it is well known for a road full of restaurant and desserts. </a:t>
            </a:r>
            <a:r>
              <a:rPr lang="en-US" dirty="0" err="1"/>
              <a:t>Steakout</a:t>
            </a:r>
            <a:r>
              <a:rPr lang="en-US" dirty="0"/>
              <a:t> has glass windows so you can get an insight before you enter and has a big signboard so you cant miss it whilst walking. As you can see on the image I attached at the bottom, the bus stop is very close to </a:t>
            </a:r>
            <a:r>
              <a:rPr lang="en-US" dirty="0" err="1"/>
              <a:t>Steakout</a:t>
            </a:r>
            <a:r>
              <a:rPr lang="en-US" dirty="0"/>
              <a:t> which is convenient on a rainy day or if you don't like walking much. They currently have 6 restaurants in London, 1 in midlands and 1 in </a:t>
            </a:r>
            <a:r>
              <a:rPr lang="en-US" dirty="0" err="1"/>
              <a:t>wales</a:t>
            </a:r>
            <a:r>
              <a:rPr lang="en-US" dirty="0"/>
              <a:t>. This shows they’re doing very well in business and customers aren’t getting disappointed. </a:t>
            </a:r>
          </a:p>
          <a:p>
            <a:endParaRPr lang="en-US" dirty="0"/>
          </a:p>
        </p:txBody>
      </p:sp>
      <p:sp>
        <p:nvSpPr>
          <p:cNvPr id="4" name="Slide Number Placeholder 3"/>
          <p:cNvSpPr>
            <a:spLocks noGrp="1"/>
          </p:cNvSpPr>
          <p:nvPr>
            <p:ph type="sldNum" sz="quarter" idx="5"/>
          </p:nvPr>
        </p:nvSpPr>
        <p:spPr/>
        <p:txBody>
          <a:bodyPr/>
          <a:lstStyle/>
          <a:p>
            <a:fld id="{1C1F188B-1B91-7D43-9E88-3CC10D9DBE3A}" type="slidenum">
              <a:rPr lang="en-US" smtClean="0"/>
              <a:t>3</a:t>
            </a:fld>
            <a:endParaRPr lang="en-US"/>
          </a:p>
        </p:txBody>
      </p:sp>
    </p:spTree>
    <p:extLst>
      <p:ext uri="{BB962C8B-B14F-4D97-AF65-F5344CB8AC3E}">
        <p14:creationId xmlns:p14="http://schemas.microsoft.com/office/powerpoint/2010/main" val="2545182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Steakout</a:t>
            </a:r>
            <a:r>
              <a:rPr lang="en-US" dirty="0"/>
              <a:t> isn’t a fine dining restaurant but it isn’t on the affordable side, its in the midpoint. I would say </a:t>
            </a:r>
            <a:r>
              <a:rPr lang="en-US" dirty="0" err="1"/>
              <a:t>Steakout</a:t>
            </a:r>
            <a:r>
              <a:rPr lang="en-US" dirty="0"/>
              <a:t> isn’t a restaurant to be having on a daily basis as its not so affordable for people on a budget. in my opinion it is targeted for customers that doesn’t mind spending extra on their meals. The burgers starts from £8.95 which is quite pricy, but it is worth it if you want to treat yourself to a mouth watering burger! The portion is big and has a lot of </a:t>
            </a:r>
            <a:r>
              <a:rPr lang="en-US" dirty="0" err="1"/>
              <a:t>flavours</a:t>
            </a:r>
            <a:r>
              <a:rPr lang="en-US" dirty="0"/>
              <a:t> to it. In other restaurants the average price of a burger is £4-6 but they're average standard burgers, if you want to have a unique fresh burger </a:t>
            </a:r>
            <a:r>
              <a:rPr lang="en-US" dirty="0" err="1"/>
              <a:t>thats</a:t>
            </a:r>
            <a:r>
              <a:rPr lang="en-US" dirty="0"/>
              <a:t> double/ triple stacked and cheese dripping out then </a:t>
            </a:r>
            <a:r>
              <a:rPr lang="en-US" dirty="0" err="1"/>
              <a:t>steakout</a:t>
            </a:r>
            <a:r>
              <a:rPr lang="en-US" dirty="0"/>
              <a:t> is the one. I have been to many steak restaurants but nothing beats the price of </a:t>
            </a:r>
            <a:r>
              <a:rPr lang="en-US" dirty="0" err="1"/>
              <a:t>Steakout</a:t>
            </a:r>
            <a:r>
              <a:rPr lang="en-US" dirty="0"/>
              <a:t>. An average steak restaurant ranges from £30 min whilst the max price in </a:t>
            </a:r>
            <a:r>
              <a:rPr lang="en-US" dirty="0" err="1"/>
              <a:t>steakout</a:t>
            </a:r>
            <a:r>
              <a:rPr lang="en-US" dirty="0"/>
              <a:t> is £25.95.  The mocktails are £4.95 which is an average price for every restaurant. They do offer 2 sets of platter: if you are feeling a mix then they offer 4 sides, whole chicken, 3 chops and grilled chicken for £26.95. Or if you are feeling burgers and wings then they offer 4 sides, choice of 2 burgers and 8 wings for £24.95. This works out better in price. So if you are feeling a big meal then </a:t>
            </a:r>
            <a:r>
              <a:rPr lang="en-US" dirty="0" err="1"/>
              <a:t>Steakout</a:t>
            </a:r>
            <a:r>
              <a:rPr lang="en-US" dirty="0"/>
              <a:t> won't </a:t>
            </a:r>
            <a:r>
              <a:rPr lang="en-US" dirty="0" err="1"/>
              <a:t>dissapoint</a:t>
            </a:r>
            <a:r>
              <a:rPr lang="en-US" dirty="0"/>
              <a:t> you. </a:t>
            </a:r>
          </a:p>
        </p:txBody>
      </p:sp>
      <p:sp>
        <p:nvSpPr>
          <p:cNvPr id="4" name="Slide Number Placeholder 3"/>
          <p:cNvSpPr>
            <a:spLocks noGrp="1"/>
          </p:cNvSpPr>
          <p:nvPr>
            <p:ph type="sldNum" sz="quarter" idx="5"/>
          </p:nvPr>
        </p:nvSpPr>
        <p:spPr/>
        <p:txBody>
          <a:bodyPr/>
          <a:lstStyle/>
          <a:p>
            <a:fld id="{1C1F188B-1B91-7D43-9E88-3CC10D9DBE3A}" type="slidenum">
              <a:rPr lang="en-US" smtClean="0"/>
              <a:t>4</a:t>
            </a:fld>
            <a:endParaRPr lang="en-US"/>
          </a:p>
        </p:txBody>
      </p:sp>
    </p:spTree>
    <p:extLst>
      <p:ext uri="{BB962C8B-B14F-4D97-AF65-F5344CB8AC3E}">
        <p14:creationId xmlns:p14="http://schemas.microsoft.com/office/powerpoint/2010/main" val="1115413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Steakout</a:t>
            </a:r>
            <a:r>
              <a:rPr lang="en-US" dirty="0"/>
              <a:t> is advertised on Wales Online and Franchise4u. They also promote themselves on their own website, Facebook, Twitter and Instagram with daily posts and updates to their menu. I asked around and many people know of </a:t>
            </a:r>
            <a:r>
              <a:rPr lang="en-US" dirty="0" err="1"/>
              <a:t>Steakout</a:t>
            </a:r>
            <a:r>
              <a:rPr lang="en-US" dirty="0"/>
              <a:t> because of various of reasons, for example: word of mouth, being located on city food with many other restaurants, and being advertised on social media. A lot of people recommend it to others due to great food and service. On their website there's a page you can sign up to receive offers, events and competitions which is good way to promote/ sales as not every restaurant does this. If a customer wanted information regarding their menu, they have a contact number and email you can contact or if its regarding reservations you can do this on their website.  </a:t>
            </a:r>
            <a:r>
              <a:rPr lang="en-US" dirty="0" err="1"/>
              <a:t>Steakout</a:t>
            </a:r>
            <a:r>
              <a:rPr lang="en-US" dirty="0"/>
              <a:t> is known for a good spot for events to celebrate e.g. birthday meal, graduation meal, date night/ anniversary. They have a separate room for a big group/ events at no extra costs. </a:t>
            </a:r>
          </a:p>
        </p:txBody>
      </p:sp>
      <p:sp>
        <p:nvSpPr>
          <p:cNvPr id="4" name="Slide Number Placeholder 3"/>
          <p:cNvSpPr>
            <a:spLocks noGrp="1"/>
          </p:cNvSpPr>
          <p:nvPr>
            <p:ph type="sldNum" sz="quarter" idx="5"/>
          </p:nvPr>
        </p:nvSpPr>
        <p:spPr/>
        <p:txBody>
          <a:bodyPr/>
          <a:lstStyle/>
          <a:p>
            <a:fld id="{1C1F188B-1B91-7D43-9E88-3CC10D9DBE3A}" type="slidenum">
              <a:rPr lang="en-US" smtClean="0"/>
              <a:t>5</a:t>
            </a:fld>
            <a:endParaRPr lang="en-US"/>
          </a:p>
        </p:txBody>
      </p:sp>
    </p:spTree>
    <p:extLst>
      <p:ext uri="{BB962C8B-B14F-4D97-AF65-F5344CB8AC3E}">
        <p14:creationId xmlns:p14="http://schemas.microsoft.com/office/powerpoint/2010/main" val="1846156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Steakout</a:t>
            </a:r>
            <a:r>
              <a:rPr lang="en-US" dirty="0"/>
              <a:t> doesn't show any customers feedback on their website, so I have gathered some reviews from Trip Advisor, Google, Facebook and Trust pilot. As you can see, they all have an overall rating above 4 which you can </a:t>
            </a:r>
            <a:r>
              <a:rPr lang="en-US" dirty="0" err="1"/>
              <a:t>immedietly</a:t>
            </a:r>
            <a:r>
              <a:rPr lang="en-US" dirty="0"/>
              <a:t> tell they're doing very well for themselves and customers are enjoying their food and service. On </a:t>
            </a:r>
            <a:r>
              <a:rPr lang="en-US" dirty="0" err="1"/>
              <a:t>TGoogle</a:t>
            </a:r>
            <a:r>
              <a:rPr lang="en-US" dirty="0"/>
              <a:t> I scrolled through their reviews to compare what it was like from a few years back and to now. 4 years ago there was review from a customer that stated “</a:t>
            </a:r>
            <a:r>
              <a:rPr lang="en-GB" b="0" i="0" u="none" strike="noStrike" dirty="0">
                <a:solidFill>
                  <a:srgbClr val="BDC1C6"/>
                </a:solidFill>
                <a:effectLst/>
                <a:latin typeface="arial" panose="020B0604020202020204" pitchFamily="34" charset="0"/>
              </a:rPr>
              <a:t>Cash only, Nice starter, had </a:t>
            </a:r>
            <a:r>
              <a:rPr lang="en-GB" b="0" i="0" u="none" strike="noStrike" dirty="0" err="1">
                <a:solidFill>
                  <a:srgbClr val="BDC1C6"/>
                </a:solidFill>
                <a:effectLst/>
                <a:latin typeface="arial" panose="020B0604020202020204" pitchFamily="34" charset="0"/>
              </a:rPr>
              <a:t>a.burger</a:t>
            </a:r>
            <a:r>
              <a:rPr lang="en-GB" b="0" i="0" u="none" strike="noStrike" dirty="0">
                <a:solidFill>
                  <a:srgbClr val="BDC1C6"/>
                </a:solidFill>
                <a:effectLst/>
                <a:latin typeface="arial" panose="020B0604020202020204" pitchFamily="34" charset="0"/>
              </a:rPr>
              <a:t> was dry with no sauce or sides, steak was so thin”. To a review 3 months ago stated “ Delicious, perfectly cooked tender steaks of all cuts, fantastic service, Food arrives within minutes of ordering”. From comparing this, I can tell they have improved a lot on their food and meeting customers expectations. They also offer card and cash payments to customers which is good for customers that don’t carry cash around. </a:t>
            </a:r>
            <a:endParaRPr lang="en-US" dirty="0"/>
          </a:p>
        </p:txBody>
      </p:sp>
      <p:sp>
        <p:nvSpPr>
          <p:cNvPr id="4" name="Slide Number Placeholder 3"/>
          <p:cNvSpPr>
            <a:spLocks noGrp="1"/>
          </p:cNvSpPr>
          <p:nvPr>
            <p:ph type="sldNum" sz="quarter" idx="5"/>
          </p:nvPr>
        </p:nvSpPr>
        <p:spPr/>
        <p:txBody>
          <a:bodyPr/>
          <a:lstStyle/>
          <a:p>
            <a:fld id="{1C1F188B-1B91-7D43-9E88-3CC10D9DBE3A}" type="slidenum">
              <a:rPr lang="en-US" smtClean="0"/>
              <a:t>6</a:t>
            </a:fld>
            <a:endParaRPr lang="en-US"/>
          </a:p>
        </p:txBody>
      </p:sp>
    </p:spTree>
    <p:extLst>
      <p:ext uri="{BB962C8B-B14F-4D97-AF65-F5344CB8AC3E}">
        <p14:creationId xmlns:p14="http://schemas.microsoft.com/office/powerpoint/2010/main" val="1244475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t>
            </a:r>
            <a:r>
              <a:rPr lang="en-US" dirty="0" err="1"/>
              <a:t>visted</a:t>
            </a:r>
            <a:r>
              <a:rPr lang="en-US" dirty="0"/>
              <a:t> </a:t>
            </a:r>
            <a:r>
              <a:rPr lang="en-US" dirty="0" err="1"/>
              <a:t>Steakout</a:t>
            </a:r>
            <a:r>
              <a:rPr lang="en-US" dirty="0"/>
              <a:t> with my family that have never been so we all got try it out first time and see if it meets our expectations.  Soon as entered we had a warm welcome and served right away to our table. There was no waiting time which was good. There was always a worker waiting around so once we was ready to order they came quick. The food also came quite quick and then the drinks. Normally the drinks comes first and then the food but this time it was opposite which was quite strange. the steak was served on a hot plate so it was sizzling hot and cooked the way </a:t>
            </a:r>
            <a:r>
              <a:rPr lang="en-US" dirty="0" err="1"/>
              <a:t>i</a:t>
            </a:r>
            <a:r>
              <a:rPr lang="en-US" dirty="0"/>
              <a:t> wanted. As it was served on a hot plate it had strong aroma smell packed with </a:t>
            </a:r>
            <a:r>
              <a:rPr lang="en-US" dirty="0" err="1"/>
              <a:t>flavours</a:t>
            </a:r>
            <a:r>
              <a:rPr lang="en-US" dirty="0"/>
              <a:t>. The food was delicious and everything had so much </a:t>
            </a:r>
            <a:r>
              <a:rPr lang="en-US" dirty="0" err="1"/>
              <a:t>flavour</a:t>
            </a:r>
            <a:r>
              <a:rPr lang="en-US" dirty="0"/>
              <a:t> to it and was a good portion. For the steak they had an option to get an extra 340g for £3.95. I didn't opt in for this as </a:t>
            </a:r>
            <a:r>
              <a:rPr lang="en-US" dirty="0" err="1"/>
              <a:t>i</a:t>
            </a:r>
            <a:r>
              <a:rPr lang="en-US" dirty="0"/>
              <a:t> wanted to see if the normal size is a good portion and will feel me up. The mojito did mainly taste of lemonade and not enough syrup so </a:t>
            </a:r>
            <a:r>
              <a:rPr lang="en-US" dirty="0" err="1"/>
              <a:t>i</a:t>
            </a:r>
            <a:r>
              <a:rPr lang="en-US" dirty="0"/>
              <a:t> did mention this to the staff and she made it again for me and tasted perfect in the end. They serve the mojito in a large glass, so it was worth it as they normally finish quickly. In the middle of eating the staff came up to us asking if everything is okay and ensuring us that we felt welcomed and keeping their eye out on customers dining experience. The atmosphere was great, they had music going on in the background and staffs everywhere. Soon as finished our meal we asked for the bill, and they gave it straight away. The bill came up to a decent price and we all way happy with this. I noticed their technique is every worker has a set task, so they aren’t all standing around or doing the same thing. a few worker is taking orders, others is cleaning the tables ready for the next customers, others serving the food and others on the till. This technique is very good as this means everything will work smoothly for the business and customers experience. Overall, my experience at </a:t>
            </a:r>
            <a:r>
              <a:rPr lang="en-US" dirty="0" err="1"/>
              <a:t>Steakout</a:t>
            </a:r>
            <a:r>
              <a:rPr lang="en-US" dirty="0"/>
              <a:t> was positive </a:t>
            </a:r>
            <a:r>
              <a:rPr lang="en-US" dirty="0" err="1"/>
              <a:t>i</a:t>
            </a:r>
            <a:r>
              <a:rPr lang="en-US" dirty="0"/>
              <a:t> would highly recommend it to family and friends. The service was quick and food came on time. In my opinion the price is great for the amount of food you get, even the portion of the chips is good. Most midpoint restaurants you have to pay extra for chips with the burger but </a:t>
            </a:r>
            <a:r>
              <a:rPr lang="en-US" dirty="0" err="1"/>
              <a:t>Steakout</a:t>
            </a:r>
            <a:r>
              <a:rPr lang="en-US" dirty="0"/>
              <a:t> comes with it! The restaurant and toilet was clean, the staff was cleaning it regular. </a:t>
            </a:r>
            <a:r>
              <a:rPr lang="en-US" dirty="0" err="1"/>
              <a:t>i</a:t>
            </a:r>
            <a:r>
              <a:rPr lang="en-US" dirty="0"/>
              <a:t> expected a 4 star rating but after my experience </a:t>
            </a:r>
            <a:r>
              <a:rPr lang="en-US" dirty="0" err="1"/>
              <a:t>i</a:t>
            </a:r>
            <a:r>
              <a:rPr lang="en-US" dirty="0"/>
              <a:t> would definitely give it a 5. My feedback would impact potential customers as my experience was positive so it would make them feel like they have to try it one day. </a:t>
            </a:r>
          </a:p>
        </p:txBody>
      </p:sp>
      <p:sp>
        <p:nvSpPr>
          <p:cNvPr id="4" name="Slide Number Placeholder 3"/>
          <p:cNvSpPr>
            <a:spLocks noGrp="1"/>
          </p:cNvSpPr>
          <p:nvPr>
            <p:ph type="sldNum" sz="quarter" idx="5"/>
          </p:nvPr>
        </p:nvSpPr>
        <p:spPr/>
        <p:txBody>
          <a:bodyPr/>
          <a:lstStyle/>
          <a:p>
            <a:fld id="{1C1F188B-1B91-7D43-9E88-3CC10D9DBE3A}" type="slidenum">
              <a:rPr lang="en-US" smtClean="0"/>
              <a:t>7</a:t>
            </a:fld>
            <a:endParaRPr lang="en-US"/>
          </a:p>
        </p:txBody>
      </p:sp>
    </p:spTree>
    <p:extLst>
      <p:ext uri="{BB962C8B-B14F-4D97-AF65-F5344CB8AC3E}">
        <p14:creationId xmlns:p14="http://schemas.microsoft.com/office/powerpoint/2010/main" val="760511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overall experience. </a:t>
            </a:r>
          </a:p>
        </p:txBody>
      </p:sp>
      <p:sp>
        <p:nvSpPr>
          <p:cNvPr id="4" name="Slide Number Placeholder 3"/>
          <p:cNvSpPr>
            <a:spLocks noGrp="1"/>
          </p:cNvSpPr>
          <p:nvPr>
            <p:ph type="sldNum" sz="quarter" idx="5"/>
          </p:nvPr>
        </p:nvSpPr>
        <p:spPr/>
        <p:txBody>
          <a:bodyPr/>
          <a:lstStyle/>
          <a:p>
            <a:fld id="{1C1F188B-1B91-7D43-9E88-3CC10D9DBE3A}" type="slidenum">
              <a:rPr lang="en-US" smtClean="0"/>
              <a:t>8</a:t>
            </a:fld>
            <a:endParaRPr lang="en-US"/>
          </a:p>
        </p:txBody>
      </p:sp>
    </p:spTree>
    <p:extLst>
      <p:ext uri="{BB962C8B-B14F-4D97-AF65-F5344CB8AC3E}">
        <p14:creationId xmlns:p14="http://schemas.microsoft.com/office/powerpoint/2010/main" val="757568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7486C-B35E-6AD2-9572-CB3E74F5D0F7}"/>
              </a:ext>
            </a:extLst>
          </p:cNvPr>
          <p:cNvSpPr>
            <a:spLocks noGrp="1"/>
          </p:cNvSpPr>
          <p:nvPr>
            <p:ph type="ctrTitle"/>
          </p:nvPr>
        </p:nvSpPr>
        <p:spPr>
          <a:xfrm>
            <a:off x="1766047" y="4613275"/>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7311174-B6C0-2C94-4360-10E8FBD61C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A5ECC628-42D4-E690-3847-50204A388BF3}"/>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0BDF713F-DE8E-CC3E-6C13-D67F6690C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234797-8D2C-434E-FA86-4C6BF3BAC820}"/>
              </a:ext>
            </a:extLst>
          </p:cNvPr>
          <p:cNvSpPr>
            <a:spLocks noGrp="1"/>
          </p:cNvSpPr>
          <p:nvPr>
            <p:ph type="sldNum" sz="quarter" idx="12"/>
          </p:nvPr>
        </p:nvSpPr>
        <p:spPr/>
        <p:txBody>
          <a:bodyPr/>
          <a:lstStyle/>
          <a:p>
            <a:fld id="{B8894318-564D-4442-BA3F-10FA62B823F5}" type="slidenum">
              <a:rPr lang="en-US" smtClean="0"/>
              <a:t>‹#›</a:t>
            </a:fld>
            <a:endParaRPr lang="en-US"/>
          </a:p>
        </p:txBody>
      </p:sp>
      <p:sp>
        <p:nvSpPr>
          <p:cNvPr id="8" name="Picture Placeholder 7">
            <a:extLst>
              <a:ext uri="{FF2B5EF4-FFF2-40B4-BE49-F238E27FC236}">
                <a16:creationId xmlns:a16="http://schemas.microsoft.com/office/drawing/2014/main" id="{94D74DF8-A29B-6DAA-4FCD-9EF9FF9F9B99}"/>
              </a:ext>
            </a:extLst>
          </p:cNvPr>
          <p:cNvSpPr>
            <a:spLocks noGrp="1"/>
          </p:cNvSpPr>
          <p:nvPr>
            <p:ph type="pic" sz="quarter" idx="13"/>
          </p:nvPr>
        </p:nvSpPr>
        <p:spPr>
          <a:xfrm>
            <a:off x="838200" y="483395"/>
            <a:ext cx="4702175" cy="3624262"/>
          </a:xfrm>
          <a:prstGeom prst="ellipse">
            <a:avLst/>
          </a:prstGeom>
          <a:pattFill prst="pct5">
            <a:fgClr>
              <a:schemeClr val="accent1"/>
            </a:fgClr>
            <a:bgClr>
              <a:schemeClr val="bg1"/>
            </a:bgClr>
          </a:pattFill>
        </p:spPr>
        <p:txBody>
          <a:bodyPr/>
          <a:lstStyle/>
          <a:p>
            <a:endParaRPr lang="en-US"/>
          </a:p>
        </p:txBody>
      </p:sp>
    </p:spTree>
    <p:extLst>
      <p:ext uri="{BB962C8B-B14F-4D97-AF65-F5344CB8AC3E}">
        <p14:creationId xmlns:p14="http://schemas.microsoft.com/office/powerpoint/2010/main" val="1214737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C5A81-2A8A-75BD-2379-0D849B47C31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EC0E925-1466-B00D-17DA-140B6DC8C0D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F3E8F5-F45E-4062-D0FE-00BBE55A8E62}"/>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645781CD-BC3B-37DD-5039-26814BBE41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AE23AC-7FFC-2C81-7147-536E820A6211}"/>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387737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8FD6F-4C59-0489-EBC4-F106BE90E88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C80FECD-EC32-5AA5-D994-666C264D53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F3BD404-C544-BCC4-BA86-818B07E7C850}"/>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7AD6ACBE-21F2-A7E1-48F6-92ADF7B78D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FB3B29-201F-44F4-49A6-2213351DD63B}"/>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106883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6EE51-858D-E6D7-4891-2A35E0F0AAF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57D4A2-A9B7-CB1C-C47B-AA43DA0440A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F6806D0-E1C3-CC12-1D0F-72CC4E1A8FA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1AF928D-DB8C-8D7E-FECA-B0F8A6236600}"/>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6" name="Footer Placeholder 5">
            <a:extLst>
              <a:ext uri="{FF2B5EF4-FFF2-40B4-BE49-F238E27FC236}">
                <a16:creationId xmlns:a16="http://schemas.microsoft.com/office/drawing/2014/main" id="{7FFC5F94-577B-7AAC-2EC3-90AF57782C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8760FA-1860-3F6A-7C22-5F1B0912E162}"/>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2486651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2AF8-9DFA-77EF-E672-88150161EAD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C4FB2F4-6588-285B-E15B-500CCD142B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9C35839-6B76-9F05-9C4C-1F8573632DA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2FA98A2-8434-7E69-404A-942379EEEC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66D3FCF-8C1E-FC02-F1A5-ED819BE79A8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3DBC8DF-14BB-AC8C-1BDD-B89562B8FCB3}"/>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8" name="Footer Placeholder 7">
            <a:extLst>
              <a:ext uri="{FF2B5EF4-FFF2-40B4-BE49-F238E27FC236}">
                <a16:creationId xmlns:a16="http://schemas.microsoft.com/office/drawing/2014/main" id="{230E131B-E0BE-B167-8786-F74C596749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73111DB-4F02-707F-A8A0-55F21F34FDBF}"/>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1139415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3308E-742B-96F7-22C2-83BF8F32FD1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BEF2759-8E6C-6025-7C30-E803C69D681F}"/>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4" name="Footer Placeholder 3">
            <a:extLst>
              <a:ext uri="{FF2B5EF4-FFF2-40B4-BE49-F238E27FC236}">
                <a16:creationId xmlns:a16="http://schemas.microsoft.com/office/drawing/2014/main" id="{13613D2E-AFAE-F855-1A5C-C832BEAD16B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36CD6F-21F9-C66F-7758-9535C076B071}"/>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906602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004834-EB5C-2C18-8EC7-B44095F5D224}"/>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3" name="Footer Placeholder 2">
            <a:extLst>
              <a:ext uri="{FF2B5EF4-FFF2-40B4-BE49-F238E27FC236}">
                <a16:creationId xmlns:a16="http://schemas.microsoft.com/office/drawing/2014/main" id="{8AA0A335-94E0-1610-2474-EE815DB448E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4BB57D7-8673-E0A2-4372-BC1679AFFF2D}"/>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3355317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5D732-2024-9C6A-F940-1AC73513110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00AE14C-148C-248D-B205-5EFF50CCAF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25D334E-BF19-ABDC-0630-CFB4CE52B4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312CDF4-E895-E7E6-39BD-EA4FAD5DBC35}"/>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6" name="Footer Placeholder 5">
            <a:extLst>
              <a:ext uri="{FF2B5EF4-FFF2-40B4-BE49-F238E27FC236}">
                <a16:creationId xmlns:a16="http://schemas.microsoft.com/office/drawing/2014/main" id="{60B4C885-A6FE-7BD3-3891-606DB9BAA2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23DFA6-51D3-A33B-FF8C-DB6F0CA8CF4A}"/>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1858635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DAA98-880B-0081-1AE6-4ACD48A031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8A88758-D08F-3A01-C554-345A27BB04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2BA6ACD-867A-4FBE-D861-9938FED208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B98618-61AC-4F57-BB21-ADE220AFA118}"/>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6" name="Footer Placeholder 5">
            <a:extLst>
              <a:ext uri="{FF2B5EF4-FFF2-40B4-BE49-F238E27FC236}">
                <a16:creationId xmlns:a16="http://schemas.microsoft.com/office/drawing/2014/main" id="{CEAB0E9B-5BA1-83A1-F208-9BED8CE6DC6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C23E11E-D152-F83C-BA79-C85FE3B1A941}"/>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2373988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AE4B0-3852-3BED-429A-23B4CA163F4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834DFB2-B848-B154-7F01-008E8A6AE4C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130911-F739-EA72-B15B-81FECDAC65AB}"/>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61FC0277-89A4-9F45-BFD9-A0B99BACFA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A93DB8-B55C-4187-363E-D9EA2B2DF618}"/>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256260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441ECB-2A07-8F22-2C1C-407BEF4267E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AA8EF21-8FA5-C0A4-8DFF-EF4E53B3239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33EAFA-77A2-51AC-D964-C6FF799476B9}"/>
              </a:ext>
            </a:extLst>
          </p:cNvPr>
          <p:cNvSpPr>
            <a:spLocks noGrp="1"/>
          </p:cNvSpPr>
          <p:nvPr>
            <p:ph type="dt" sz="half" idx="10"/>
          </p:nvPr>
        </p:nvSpPr>
        <p:spPr/>
        <p:txBody>
          <a:body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23678743-8068-18A7-FC5D-BE410BA1E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9CB2CD-E232-473C-ED1C-56828C2F710F}"/>
              </a:ext>
            </a:extLst>
          </p:cNvPr>
          <p:cNvSpPr>
            <a:spLocks noGrp="1"/>
          </p:cNvSpPr>
          <p:nvPr>
            <p:ph type="sldNum" sz="quarter" idx="12"/>
          </p:nvPr>
        </p:nvSpPr>
        <p:spPr/>
        <p:txBody>
          <a:bodyPr/>
          <a:lstStyle/>
          <a:p>
            <a:fld id="{B8894318-564D-4442-BA3F-10FA62B823F5}" type="slidenum">
              <a:rPr lang="en-US" smtClean="0"/>
              <a:t>‹#›</a:t>
            </a:fld>
            <a:endParaRPr lang="en-US"/>
          </a:p>
        </p:txBody>
      </p:sp>
    </p:spTree>
    <p:extLst>
      <p:ext uri="{BB962C8B-B14F-4D97-AF65-F5344CB8AC3E}">
        <p14:creationId xmlns:p14="http://schemas.microsoft.com/office/powerpoint/2010/main" val="19788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C83874-E660-C1F2-FDB9-7CB09BEE7D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C05E437-E9BD-D701-D520-7BB52CC6E5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73E414-4A0B-4C1E-8682-5D75A93625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40D4B-D883-554C-BCF0-B08DBAF3FDF7}" type="datetimeFigureOut">
              <a:rPr lang="en-US" smtClean="0"/>
              <a:t>6/11/23</a:t>
            </a:fld>
            <a:endParaRPr lang="en-US"/>
          </a:p>
        </p:txBody>
      </p:sp>
      <p:sp>
        <p:nvSpPr>
          <p:cNvPr id="5" name="Footer Placeholder 4">
            <a:extLst>
              <a:ext uri="{FF2B5EF4-FFF2-40B4-BE49-F238E27FC236}">
                <a16:creationId xmlns:a16="http://schemas.microsoft.com/office/drawing/2014/main" id="{A7A50E31-D7C9-A3AF-5A00-546546A585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6A01EA-B682-564A-9547-B486F2422E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894318-564D-4442-BA3F-10FA62B823F5}" type="slidenum">
              <a:rPr lang="en-US" smtClean="0"/>
              <a:t>‹#›</a:t>
            </a:fld>
            <a:endParaRPr lang="en-US"/>
          </a:p>
        </p:txBody>
      </p:sp>
    </p:spTree>
    <p:extLst>
      <p:ext uri="{BB962C8B-B14F-4D97-AF65-F5344CB8AC3E}">
        <p14:creationId xmlns:p14="http://schemas.microsoft.com/office/powerpoint/2010/main" val="2154360779"/>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jpeg"/></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 Id="rId9"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8.png"/><Relationship Id="rId11" Type="http://schemas.openxmlformats.org/officeDocument/2006/relationships/image" Target="../media/image43.sv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svg"/></Relationships>
</file>

<file path=ppt/slides/_rels/slide8.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svg"/><Relationship Id="rId2" Type="http://schemas.openxmlformats.org/officeDocument/2006/relationships/notesSlide" Target="../notesSlides/notesSlide8.xml"/><Relationship Id="rId16" Type="http://schemas.openxmlformats.org/officeDocument/2006/relationships/image" Target="../media/image58.sv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5" Type="http://schemas.openxmlformats.org/officeDocument/2006/relationships/image" Target="../media/image57.png"/><Relationship Id="rId10" Type="http://schemas.openxmlformats.org/officeDocument/2006/relationships/image" Target="../media/image52.sv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tripadvisor.co.uk/Restaurant_Review-g186460-d17326473-Reviews-Steakout-Cardiff_South_Wales_Wales.html" TargetMode="External"/><Relationship Id="rId3" Type="http://schemas.openxmlformats.org/officeDocument/2006/relationships/hyperlink" Target="https://franchise4u.co.uk/franchise-news/steakout-cardiffs-new-steakhouse/" TargetMode="External"/><Relationship Id="rId7" Type="http://schemas.openxmlformats.org/officeDocument/2006/relationships/hyperlink" Target="https://www.steakoutuk.com/restaurants/cardiff.html" TargetMode="External"/><Relationship Id="rId2" Type="http://schemas.openxmlformats.org/officeDocument/2006/relationships/hyperlink" Target="https://www.facebook.com/SteakoutCardiff/?locale=en_GB" TargetMode="External"/><Relationship Id="rId1" Type="http://schemas.openxmlformats.org/officeDocument/2006/relationships/slideLayout" Target="../slideLayouts/slideLayout2.xml"/><Relationship Id="rId6" Type="http://schemas.openxmlformats.org/officeDocument/2006/relationships/hyperlink" Target="https://itsoncardiff.co.uk/a-steakout-meat-house-is-opening-in-cardiff/" TargetMode="External"/><Relationship Id="rId11" Type="http://schemas.openxmlformats.org/officeDocument/2006/relationships/hyperlink" Target="https://www.walesonline.co.uk/whats-on/food-drink-news/what-its-like-eating-cardiffs-15409491" TargetMode="External"/><Relationship Id="rId5" Type="http://schemas.openxmlformats.org/officeDocument/2006/relationships/hyperlink" Target="https://blog.etundra.com/restaurant-management-and-operations/restaurant-marketing-value/" TargetMode="External"/><Relationship Id="rId10" Type="http://schemas.openxmlformats.org/officeDocument/2006/relationships/hyperlink" Target="https://www.ubereats.com/gb/store/steakout-cardiff/20lREGdoSnGFgI259ZzWWA" TargetMode="External"/><Relationship Id="rId4" Type="http://schemas.openxmlformats.org/officeDocument/2006/relationships/hyperlink" Target="https://www.google.com/maps/@51.4832185,-3.202402,14z?hl=en" TargetMode="External"/><Relationship Id="rId9" Type="http://schemas.openxmlformats.org/officeDocument/2006/relationships/hyperlink" Target="https://uk.trustpilot.com/review/www.steakoutuk.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6">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Placeholder 11" descr="A table full of food&#10;&#10;Description automatically generated with medium confidence">
            <a:extLst>
              <a:ext uri="{FF2B5EF4-FFF2-40B4-BE49-F238E27FC236}">
                <a16:creationId xmlns:a16="http://schemas.microsoft.com/office/drawing/2014/main" id="{1F50A6DF-50EB-480E-0B83-113FAA4AAC46}"/>
              </a:ext>
            </a:extLst>
          </p:cNvPr>
          <p:cNvPicPr>
            <a:picLocks noGrp="1" noChangeAspect="1"/>
          </p:cNvPicPr>
          <p:nvPr>
            <p:ph type="pic" sz="quarter" idx="13"/>
          </p:nvPr>
        </p:nvPicPr>
        <p:blipFill rotWithShape="1">
          <a:blip r:embed="rId3"/>
          <a:srcRect t="2308" r="9089" b="7788"/>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a:extLst>
              <a:ext uri="{FF2B5EF4-FFF2-40B4-BE49-F238E27FC236}">
                <a16:creationId xmlns:a16="http://schemas.microsoft.com/office/drawing/2014/main" id="{26BB3D47-0618-4F4A-3B2A-EE1B82F77862}"/>
              </a:ext>
            </a:extLst>
          </p:cNvPr>
          <p:cNvSpPr>
            <a:spLocks noGrp="1"/>
          </p:cNvSpPr>
          <p:nvPr>
            <p:ph type="ctrTitle"/>
          </p:nvPr>
        </p:nvSpPr>
        <p:spPr>
          <a:xfrm>
            <a:off x="477981" y="3721607"/>
            <a:ext cx="4023360" cy="604890"/>
          </a:xfrm>
        </p:spPr>
        <p:txBody>
          <a:bodyPr vert="horz" lIns="91440" tIns="45720" rIns="91440" bIns="45720" rtlCol="0" anchor="b">
            <a:normAutofit fontScale="90000"/>
          </a:bodyPr>
          <a:lstStyle/>
          <a:p>
            <a:pPr algn="l"/>
            <a:r>
              <a:rPr lang="en-US" sz="4800" dirty="0">
                <a:latin typeface="ACADEMY ENGRAVED LET PLAIN:1.0" panose="02000000000000000000" pitchFamily="2" charset="0"/>
              </a:rPr>
              <a:t>Introduction To Gastronomy   10 minute Presentation</a:t>
            </a:r>
          </a:p>
        </p:txBody>
      </p:sp>
      <p:sp>
        <p:nvSpPr>
          <p:cNvPr id="9" name="Subtitle 8">
            <a:extLst>
              <a:ext uri="{FF2B5EF4-FFF2-40B4-BE49-F238E27FC236}">
                <a16:creationId xmlns:a16="http://schemas.microsoft.com/office/drawing/2014/main" id="{D882E953-CF62-932D-452A-3C0D91B56297}"/>
              </a:ext>
            </a:extLst>
          </p:cNvPr>
          <p:cNvSpPr>
            <a:spLocks noGrp="1"/>
          </p:cNvSpPr>
          <p:nvPr>
            <p:ph type="subTitle" idx="1"/>
          </p:nvPr>
        </p:nvSpPr>
        <p:spPr>
          <a:xfrm>
            <a:off x="477982" y="5357016"/>
            <a:ext cx="4023359" cy="1349839"/>
          </a:xfrm>
        </p:spPr>
        <p:txBody>
          <a:bodyPr vert="horz" lIns="91440" tIns="45720" rIns="91440" bIns="45720" rtlCol="0">
            <a:normAutofit lnSpcReduction="10000"/>
          </a:bodyPr>
          <a:lstStyle/>
          <a:p>
            <a:pPr algn="l"/>
            <a:r>
              <a:rPr lang="en-US" sz="1600" dirty="0" err="1">
                <a:latin typeface="Avenir Next Condensed" panose="020B0506020202020204" pitchFamily="34" charset="0"/>
              </a:rPr>
              <a:t>Niehama</a:t>
            </a:r>
            <a:r>
              <a:rPr lang="en-US" sz="1600" dirty="0">
                <a:latin typeface="Avenir Next Condensed" panose="020B0506020202020204" pitchFamily="34" charset="0"/>
              </a:rPr>
              <a:t> Yasmin Ali </a:t>
            </a:r>
          </a:p>
          <a:p>
            <a:pPr algn="l"/>
            <a:r>
              <a:rPr lang="en-US" sz="1600" dirty="0">
                <a:latin typeface="Avenir Next Condensed" panose="020B0506020202020204" pitchFamily="34" charset="0"/>
              </a:rPr>
              <a:t>2243185</a:t>
            </a:r>
          </a:p>
          <a:p>
            <a:pPr algn="l"/>
            <a:r>
              <a:rPr lang="en-US" sz="1600" dirty="0">
                <a:latin typeface="Avenir Next Condensed" panose="020B0506020202020204" pitchFamily="34" charset="0"/>
              </a:rPr>
              <a:t>BMGM4001</a:t>
            </a:r>
          </a:p>
          <a:p>
            <a:pPr algn="l"/>
            <a:r>
              <a:rPr lang="en-US" sz="1600" dirty="0">
                <a:latin typeface="Avenir Next Condensed" panose="020B0506020202020204" pitchFamily="34" charset="0"/>
              </a:rPr>
              <a:t>Tristan Hawkins</a:t>
            </a:r>
          </a:p>
          <a:p>
            <a:pPr algn="l"/>
            <a:endParaRPr lang="en-US" sz="2000" dirty="0"/>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5676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46">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4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2118" y="0"/>
            <a:ext cx="7529872"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3AB00-D37E-5BDD-ADD6-624B8BBFFCB7}"/>
              </a:ext>
            </a:extLst>
          </p:cNvPr>
          <p:cNvSpPr>
            <a:spLocks noGrp="1"/>
          </p:cNvSpPr>
          <p:nvPr>
            <p:ph type="title"/>
          </p:nvPr>
        </p:nvSpPr>
        <p:spPr>
          <a:xfrm>
            <a:off x="5443960" y="3014678"/>
            <a:ext cx="5601391" cy="1627274"/>
          </a:xfrm>
        </p:spPr>
        <p:txBody>
          <a:bodyPr anchor="t">
            <a:normAutofit/>
          </a:bodyPr>
          <a:lstStyle/>
          <a:p>
            <a:br>
              <a:rPr lang="en-GB" sz="2000" b="0" i="0" dirty="0">
                <a:solidFill>
                  <a:srgbClr val="FFFFFF"/>
                </a:solidFill>
                <a:effectLst/>
                <a:latin typeface="Archer"/>
              </a:rPr>
            </a:br>
            <a:endParaRPr lang="en-US" sz="4800" dirty="0"/>
          </a:p>
        </p:txBody>
      </p:sp>
      <p:sp>
        <p:nvSpPr>
          <p:cNvPr id="55" name="Rectangle 5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960" y="2380184"/>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descr="A table full of food&#10;&#10;Description automatically generated with medium confidence">
            <a:extLst>
              <a:ext uri="{FF2B5EF4-FFF2-40B4-BE49-F238E27FC236}">
                <a16:creationId xmlns:a16="http://schemas.microsoft.com/office/drawing/2014/main" id="{964474C5-ABB3-4CAA-7BEE-F42133859A1E}"/>
              </a:ext>
            </a:extLst>
          </p:cNvPr>
          <p:cNvPicPr>
            <a:picLocks noGrp="1" noChangeAspect="1"/>
          </p:cNvPicPr>
          <p:nvPr>
            <p:ph idx="1"/>
          </p:nvPr>
        </p:nvPicPr>
        <p:blipFill>
          <a:blip r:embed="rId3"/>
          <a:stretch>
            <a:fillRect/>
          </a:stretch>
        </p:blipFill>
        <p:spPr>
          <a:xfrm>
            <a:off x="644952" y="241474"/>
            <a:ext cx="3089803" cy="2471239"/>
          </a:xfrm>
        </p:spPr>
      </p:pic>
      <p:pic>
        <p:nvPicPr>
          <p:cNvPr id="6" name="Content Placeholder 5" descr="A red sign with white text&#10;&#10;Description automatically generated with low confidence">
            <a:extLst>
              <a:ext uri="{FF2B5EF4-FFF2-40B4-BE49-F238E27FC236}">
                <a16:creationId xmlns:a16="http://schemas.microsoft.com/office/drawing/2014/main" id="{362F885D-02A3-E20A-3678-CBAF67E97D5A}"/>
              </a:ext>
            </a:extLst>
          </p:cNvPr>
          <p:cNvPicPr>
            <a:picLocks noChangeAspect="1"/>
          </p:cNvPicPr>
          <p:nvPr/>
        </p:nvPicPr>
        <p:blipFill rotWithShape="1">
          <a:blip r:embed="rId4"/>
          <a:srcRect t="13867" b="15464"/>
          <a:stretch/>
        </p:blipFill>
        <p:spPr>
          <a:xfrm>
            <a:off x="459194" y="3204714"/>
            <a:ext cx="3826890" cy="876141"/>
          </a:xfrm>
          <a:prstGeom prst="rect">
            <a:avLst/>
          </a:prstGeom>
        </p:spPr>
      </p:pic>
      <p:sp>
        <p:nvSpPr>
          <p:cNvPr id="7" name="TextBox 6">
            <a:extLst>
              <a:ext uri="{FF2B5EF4-FFF2-40B4-BE49-F238E27FC236}">
                <a16:creationId xmlns:a16="http://schemas.microsoft.com/office/drawing/2014/main" id="{101298DB-D68E-5255-244F-9D37703FCD55}"/>
              </a:ext>
            </a:extLst>
          </p:cNvPr>
          <p:cNvSpPr txBox="1"/>
          <p:nvPr/>
        </p:nvSpPr>
        <p:spPr>
          <a:xfrm>
            <a:off x="3550024" y="2528047"/>
            <a:ext cx="184731" cy="369332"/>
          </a:xfrm>
          <a:prstGeom prst="rect">
            <a:avLst/>
          </a:prstGeom>
          <a:noFill/>
        </p:spPr>
        <p:txBody>
          <a:bodyPr wrap="none" rtlCol="0">
            <a:spAutoFit/>
          </a:bodyPr>
          <a:lstStyle/>
          <a:p>
            <a:endParaRPr lang="en-US" dirty="0"/>
          </a:p>
        </p:txBody>
      </p:sp>
      <p:sp>
        <p:nvSpPr>
          <p:cNvPr id="21" name="TextBox 20">
            <a:extLst>
              <a:ext uri="{FF2B5EF4-FFF2-40B4-BE49-F238E27FC236}">
                <a16:creationId xmlns:a16="http://schemas.microsoft.com/office/drawing/2014/main" id="{E6B85C5D-F192-7933-D8F6-A5C43324C906}"/>
              </a:ext>
            </a:extLst>
          </p:cNvPr>
          <p:cNvSpPr txBox="1"/>
          <p:nvPr/>
        </p:nvSpPr>
        <p:spPr>
          <a:xfrm>
            <a:off x="4101353" y="3617259"/>
            <a:ext cx="184731" cy="369332"/>
          </a:xfrm>
          <a:prstGeom prst="rect">
            <a:avLst/>
          </a:prstGeom>
          <a:noFill/>
        </p:spPr>
        <p:txBody>
          <a:bodyPr wrap="none" rtlCol="0">
            <a:spAutoFit/>
          </a:bodyPr>
          <a:lstStyle/>
          <a:p>
            <a:endParaRPr lang="en-US" dirty="0"/>
          </a:p>
        </p:txBody>
      </p:sp>
      <p:pic>
        <p:nvPicPr>
          <p:cNvPr id="23" name="Picture 22">
            <a:extLst>
              <a:ext uri="{FF2B5EF4-FFF2-40B4-BE49-F238E27FC236}">
                <a16:creationId xmlns:a16="http://schemas.microsoft.com/office/drawing/2014/main" id="{51D16EBA-2C6F-076D-40F2-961725C9405F}"/>
              </a:ext>
            </a:extLst>
          </p:cNvPr>
          <p:cNvPicPr>
            <a:picLocks noChangeAspect="1"/>
          </p:cNvPicPr>
          <p:nvPr/>
        </p:nvPicPr>
        <p:blipFill>
          <a:blip r:embed="rId5"/>
          <a:stretch>
            <a:fillRect/>
          </a:stretch>
        </p:blipFill>
        <p:spPr>
          <a:xfrm>
            <a:off x="160596" y="4608884"/>
            <a:ext cx="4333103" cy="1721088"/>
          </a:xfrm>
          <a:prstGeom prst="rect">
            <a:avLst/>
          </a:prstGeom>
        </p:spPr>
      </p:pic>
      <p:sp>
        <p:nvSpPr>
          <p:cNvPr id="24" name="TextBox 23">
            <a:extLst>
              <a:ext uri="{FF2B5EF4-FFF2-40B4-BE49-F238E27FC236}">
                <a16:creationId xmlns:a16="http://schemas.microsoft.com/office/drawing/2014/main" id="{DA2279DB-D2A3-8C46-63A9-ED8D93D9A2BB}"/>
              </a:ext>
            </a:extLst>
          </p:cNvPr>
          <p:cNvSpPr txBox="1"/>
          <p:nvPr/>
        </p:nvSpPr>
        <p:spPr>
          <a:xfrm>
            <a:off x="5067926" y="3429000"/>
            <a:ext cx="5814445" cy="2585323"/>
          </a:xfrm>
          <a:prstGeom prst="rect">
            <a:avLst/>
          </a:prstGeom>
          <a:noFill/>
        </p:spPr>
        <p:txBody>
          <a:bodyPr wrap="square" rtlCol="0">
            <a:spAutoFit/>
          </a:bodyPr>
          <a:lstStyle/>
          <a:p>
            <a:pPr marL="285750" indent="-285750">
              <a:buFontTx/>
              <a:buChar char="-"/>
            </a:pPr>
            <a:r>
              <a:rPr lang="en-US" dirty="0">
                <a:latin typeface="Avenir Next Condensed" panose="020B0506020202020204" pitchFamily="34" charset="0"/>
              </a:rPr>
              <a:t>14 variety of starters </a:t>
            </a:r>
          </a:p>
          <a:p>
            <a:pPr marL="285750" indent="-285750">
              <a:buFontTx/>
              <a:buChar char="-"/>
            </a:pPr>
            <a:r>
              <a:rPr lang="en-US" dirty="0">
                <a:latin typeface="Avenir Next Condensed" panose="020B0506020202020204" pitchFamily="34" charset="0"/>
              </a:rPr>
              <a:t>Pies </a:t>
            </a:r>
          </a:p>
          <a:p>
            <a:pPr marL="285750" indent="-285750">
              <a:buFontTx/>
              <a:buChar char="-"/>
            </a:pPr>
            <a:r>
              <a:rPr lang="en-US" dirty="0">
                <a:latin typeface="Avenir Next Condensed" panose="020B0506020202020204" pitchFamily="34" charset="0"/>
              </a:rPr>
              <a:t>9 types of steaks </a:t>
            </a:r>
          </a:p>
          <a:p>
            <a:pPr marL="285750" indent="-285750">
              <a:buFontTx/>
              <a:buChar char="-"/>
            </a:pPr>
            <a:r>
              <a:rPr lang="en-US" dirty="0">
                <a:latin typeface="Avenir Next Condensed" panose="020B0506020202020204" pitchFamily="34" charset="0"/>
              </a:rPr>
              <a:t>7 types of burgers </a:t>
            </a:r>
          </a:p>
          <a:p>
            <a:pPr marL="285750" indent="-285750">
              <a:buFontTx/>
              <a:buChar char="-"/>
            </a:pPr>
            <a:r>
              <a:rPr lang="en-US" dirty="0">
                <a:latin typeface="Avenir Next Condensed" panose="020B0506020202020204" pitchFamily="34" charset="0"/>
              </a:rPr>
              <a:t>11 sides </a:t>
            </a:r>
          </a:p>
          <a:p>
            <a:pPr marL="285750" indent="-285750">
              <a:buFontTx/>
              <a:buChar char="-"/>
            </a:pPr>
            <a:r>
              <a:rPr lang="en-US" dirty="0">
                <a:latin typeface="Avenir Next Condensed" panose="020B0506020202020204" pitchFamily="34" charset="0"/>
              </a:rPr>
              <a:t>Kids meal </a:t>
            </a:r>
          </a:p>
          <a:p>
            <a:pPr marL="285750" indent="-285750">
              <a:buFontTx/>
              <a:buChar char="-"/>
            </a:pPr>
            <a:r>
              <a:rPr lang="en-US" dirty="0">
                <a:latin typeface="Avenir Next Condensed" panose="020B0506020202020204" pitchFamily="34" charset="0"/>
              </a:rPr>
              <a:t>Veggie / salad option</a:t>
            </a:r>
          </a:p>
          <a:p>
            <a:pPr marL="285750" indent="-285750">
              <a:buFontTx/>
              <a:buChar char="-"/>
            </a:pPr>
            <a:r>
              <a:rPr lang="en-US" dirty="0">
                <a:latin typeface="Avenir Next Condensed" panose="020B0506020202020204" pitchFamily="34" charset="0"/>
              </a:rPr>
              <a:t>Milkshakes </a:t>
            </a:r>
          </a:p>
          <a:p>
            <a:pPr marL="285750" indent="-285750">
              <a:buFontTx/>
              <a:buChar char="-"/>
            </a:pPr>
            <a:endParaRPr lang="en-US" dirty="0"/>
          </a:p>
        </p:txBody>
      </p:sp>
      <p:sp>
        <p:nvSpPr>
          <p:cNvPr id="30" name="TextBox 29">
            <a:extLst>
              <a:ext uri="{FF2B5EF4-FFF2-40B4-BE49-F238E27FC236}">
                <a16:creationId xmlns:a16="http://schemas.microsoft.com/office/drawing/2014/main" id="{26D3CB72-CC96-3323-4066-9082149417EC}"/>
              </a:ext>
            </a:extLst>
          </p:cNvPr>
          <p:cNvSpPr txBox="1"/>
          <p:nvPr/>
        </p:nvSpPr>
        <p:spPr>
          <a:xfrm>
            <a:off x="5164752" y="1377911"/>
            <a:ext cx="6159803" cy="707886"/>
          </a:xfrm>
          <a:prstGeom prst="rect">
            <a:avLst/>
          </a:prstGeom>
          <a:noFill/>
        </p:spPr>
        <p:txBody>
          <a:bodyPr wrap="square" rtlCol="0">
            <a:spAutoFit/>
          </a:bodyPr>
          <a:lstStyle/>
          <a:p>
            <a:r>
              <a:rPr lang="en-US" sz="4000" dirty="0">
                <a:latin typeface="ACADEMY ENGRAVED LET PLAIN:1.0" panose="02000000000000000000" pitchFamily="2" charset="0"/>
              </a:rPr>
              <a:t>Introducing </a:t>
            </a:r>
            <a:r>
              <a:rPr lang="en-US" sz="4000" dirty="0" err="1">
                <a:latin typeface="ACADEMY ENGRAVED LET PLAIN:1.0" panose="02000000000000000000" pitchFamily="2" charset="0"/>
              </a:rPr>
              <a:t>Steakout</a:t>
            </a:r>
            <a:r>
              <a:rPr lang="en-US" sz="4000" dirty="0">
                <a:latin typeface="ACADEMY ENGRAVED LET PLAIN:1.0" panose="02000000000000000000" pitchFamily="2" charset="0"/>
              </a:rPr>
              <a:t> </a:t>
            </a:r>
          </a:p>
        </p:txBody>
      </p:sp>
      <p:sp>
        <p:nvSpPr>
          <p:cNvPr id="32" name="TextBox 31">
            <a:extLst>
              <a:ext uri="{FF2B5EF4-FFF2-40B4-BE49-F238E27FC236}">
                <a16:creationId xmlns:a16="http://schemas.microsoft.com/office/drawing/2014/main" id="{FC787B77-00D0-3683-A0F0-8D4466BED7D1}"/>
              </a:ext>
            </a:extLst>
          </p:cNvPr>
          <p:cNvSpPr txBox="1"/>
          <p:nvPr/>
        </p:nvSpPr>
        <p:spPr>
          <a:xfrm>
            <a:off x="8373929" y="3454722"/>
            <a:ext cx="3029840" cy="954107"/>
          </a:xfrm>
          <a:prstGeom prst="rect">
            <a:avLst/>
          </a:prstGeom>
          <a:noFill/>
        </p:spPr>
        <p:txBody>
          <a:bodyPr wrap="square" rtlCol="0">
            <a:spAutoFit/>
          </a:bodyPr>
          <a:lstStyle/>
          <a:p>
            <a:r>
              <a:rPr lang="en-US" sz="2800" dirty="0">
                <a:latin typeface="Copperplate" panose="02000504000000020004" pitchFamily="2" charset="77"/>
              </a:rPr>
              <a:t>EVERYTING IS HALAL !!</a:t>
            </a:r>
          </a:p>
        </p:txBody>
      </p:sp>
      <p:pic>
        <p:nvPicPr>
          <p:cNvPr id="34" name="Picture 33" descr="A picture containing logo, font, symbol, trademark&#10;&#10;Description automatically generated">
            <a:extLst>
              <a:ext uri="{FF2B5EF4-FFF2-40B4-BE49-F238E27FC236}">
                <a16:creationId xmlns:a16="http://schemas.microsoft.com/office/drawing/2014/main" id="{2356A4D6-19E8-7E01-A20E-E45BF0BE1A0E}"/>
              </a:ext>
            </a:extLst>
          </p:cNvPr>
          <p:cNvPicPr>
            <a:picLocks noChangeAspect="1"/>
          </p:cNvPicPr>
          <p:nvPr/>
        </p:nvPicPr>
        <p:blipFill>
          <a:blip r:embed="rId6"/>
          <a:stretch>
            <a:fillRect/>
          </a:stretch>
        </p:blipFill>
        <p:spPr>
          <a:xfrm>
            <a:off x="10171207" y="4043020"/>
            <a:ext cx="1053353" cy="1131727"/>
          </a:xfrm>
          <a:prstGeom prst="rect">
            <a:avLst/>
          </a:prstGeom>
        </p:spPr>
      </p:pic>
    </p:spTree>
    <p:extLst>
      <p:ext uri="{BB962C8B-B14F-4D97-AF65-F5344CB8AC3E}">
        <p14:creationId xmlns:p14="http://schemas.microsoft.com/office/powerpoint/2010/main" val="3665472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46">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4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2118" y="0"/>
            <a:ext cx="7529872"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3AB00-D37E-5BDD-ADD6-624B8BBFFCB7}"/>
              </a:ext>
            </a:extLst>
          </p:cNvPr>
          <p:cNvSpPr>
            <a:spLocks noGrp="1"/>
          </p:cNvSpPr>
          <p:nvPr>
            <p:ph type="title"/>
          </p:nvPr>
        </p:nvSpPr>
        <p:spPr>
          <a:xfrm>
            <a:off x="5443960" y="3014678"/>
            <a:ext cx="5601391" cy="1627274"/>
          </a:xfrm>
        </p:spPr>
        <p:txBody>
          <a:bodyPr anchor="t">
            <a:normAutofit/>
          </a:bodyPr>
          <a:lstStyle/>
          <a:p>
            <a:br>
              <a:rPr lang="en-GB" sz="2000" b="0" i="0" dirty="0">
                <a:solidFill>
                  <a:srgbClr val="FFFFFF"/>
                </a:solidFill>
                <a:effectLst/>
                <a:latin typeface="Archer"/>
              </a:rPr>
            </a:br>
            <a:endParaRPr lang="en-US" sz="4800" dirty="0"/>
          </a:p>
        </p:txBody>
      </p:sp>
      <p:sp>
        <p:nvSpPr>
          <p:cNvPr id="55" name="Rectangle 5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960" y="2380184"/>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red sign with white text&#10;&#10;Description automatically generated with low confidence">
            <a:extLst>
              <a:ext uri="{FF2B5EF4-FFF2-40B4-BE49-F238E27FC236}">
                <a16:creationId xmlns:a16="http://schemas.microsoft.com/office/drawing/2014/main" id="{362F885D-02A3-E20A-3678-CBAF67E97D5A}"/>
              </a:ext>
            </a:extLst>
          </p:cNvPr>
          <p:cNvPicPr>
            <a:picLocks noChangeAspect="1"/>
          </p:cNvPicPr>
          <p:nvPr/>
        </p:nvPicPr>
        <p:blipFill rotWithShape="1">
          <a:blip r:embed="rId3"/>
          <a:srcRect t="13867" b="15464"/>
          <a:stretch/>
        </p:blipFill>
        <p:spPr>
          <a:xfrm>
            <a:off x="436533" y="3335768"/>
            <a:ext cx="3826890" cy="876141"/>
          </a:xfrm>
          <a:prstGeom prst="rect">
            <a:avLst/>
          </a:prstGeom>
        </p:spPr>
      </p:pic>
      <p:sp>
        <p:nvSpPr>
          <p:cNvPr id="7" name="TextBox 6">
            <a:extLst>
              <a:ext uri="{FF2B5EF4-FFF2-40B4-BE49-F238E27FC236}">
                <a16:creationId xmlns:a16="http://schemas.microsoft.com/office/drawing/2014/main" id="{101298DB-D68E-5255-244F-9D37703FCD55}"/>
              </a:ext>
            </a:extLst>
          </p:cNvPr>
          <p:cNvSpPr txBox="1"/>
          <p:nvPr/>
        </p:nvSpPr>
        <p:spPr>
          <a:xfrm>
            <a:off x="3550024" y="2528047"/>
            <a:ext cx="184731" cy="369332"/>
          </a:xfrm>
          <a:prstGeom prst="rect">
            <a:avLst/>
          </a:prstGeom>
          <a:noFill/>
        </p:spPr>
        <p:txBody>
          <a:bodyPr wrap="none" rtlCol="0">
            <a:spAutoFit/>
          </a:bodyPr>
          <a:lstStyle/>
          <a:p>
            <a:endParaRPr lang="en-US" dirty="0"/>
          </a:p>
        </p:txBody>
      </p:sp>
      <p:sp>
        <p:nvSpPr>
          <p:cNvPr id="21" name="TextBox 20">
            <a:extLst>
              <a:ext uri="{FF2B5EF4-FFF2-40B4-BE49-F238E27FC236}">
                <a16:creationId xmlns:a16="http://schemas.microsoft.com/office/drawing/2014/main" id="{E6B85C5D-F192-7933-D8F6-A5C43324C906}"/>
              </a:ext>
            </a:extLst>
          </p:cNvPr>
          <p:cNvSpPr txBox="1"/>
          <p:nvPr/>
        </p:nvSpPr>
        <p:spPr>
          <a:xfrm>
            <a:off x="4101353" y="3617259"/>
            <a:ext cx="184731" cy="369332"/>
          </a:xfrm>
          <a:prstGeom prst="rect">
            <a:avLst/>
          </a:prstGeom>
          <a:noFill/>
        </p:spPr>
        <p:txBody>
          <a:bodyPr wrap="none" rtlCol="0">
            <a:spAutoFit/>
          </a:bodyPr>
          <a:lstStyle/>
          <a:p>
            <a:endParaRPr lang="en-US" dirty="0"/>
          </a:p>
        </p:txBody>
      </p:sp>
      <p:sp>
        <p:nvSpPr>
          <p:cNvPr id="30" name="TextBox 29">
            <a:extLst>
              <a:ext uri="{FF2B5EF4-FFF2-40B4-BE49-F238E27FC236}">
                <a16:creationId xmlns:a16="http://schemas.microsoft.com/office/drawing/2014/main" id="{26D3CB72-CC96-3323-4066-9082149417EC}"/>
              </a:ext>
            </a:extLst>
          </p:cNvPr>
          <p:cNvSpPr txBox="1"/>
          <p:nvPr/>
        </p:nvSpPr>
        <p:spPr>
          <a:xfrm>
            <a:off x="5787945" y="921034"/>
            <a:ext cx="6159803" cy="707886"/>
          </a:xfrm>
          <a:prstGeom prst="rect">
            <a:avLst/>
          </a:prstGeom>
          <a:noFill/>
        </p:spPr>
        <p:txBody>
          <a:bodyPr wrap="square" rtlCol="0">
            <a:spAutoFit/>
          </a:bodyPr>
          <a:lstStyle/>
          <a:p>
            <a:r>
              <a:rPr lang="en-US" sz="4000" dirty="0" err="1">
                <a:latin typeface="ACADEMY ENGRAVED LET PLAIN:1.0" panose="02000000000000000000" pitchFamily="2" charset="0"/>
              </a:rPr>
              <a:t>teakout</a:t>
            </a:r>
            <a:r>
              <a:rPr lang="en-US" sz="4000" dirty="0">
                <a:latin typeface="ACADEMY ENGRAVED LET PLAIN:1.0" panose="02000000000000000000" pitchFamily="2" charset="0"/>
              </a:rPr>
              <a:t> Location </a:t>
            </a:r>
          </a:p>
        </p:txBody>
      </p:sp>
      <p:pic>
        <p:nvPicPr>
          <p:cNvPr id="4" name="Picture 3" descr="A map of a city&#10;&#10;Description automatically generated with medium confidence">
            <a:extLst>
              <a:ext uri="{FF2B5EF4-FFF2-40B4-BE49-F238E27FC236}">
                <a16:creationId xmlns:a16="http://schemas.microsoft.com/office/drawing/2014/main" id="{AA4AB02B-DEDE-9E27-E7F5-CA74A6C21DD2}"/>
              </a:ext>
            </a:extLst>
          </p:cNvPr>
          <p:cNvPicPr>
            <a:picLocks noChangeAspect="1"/>
          </p:cNvPicPr>
          <p:nvPr/>
        </p:nvPicPr>
        <p:blipFill>
          <a:blip r:embed="rId4"/>
          <a:stretch>
            <a:fillRect/>
          </a:stretch>
        </p:blipFill>
        <p:spPr>
          <a:xfrm>
            <a:off x="4888400" y="1974611"/>
            <a:ext cx="3952367" cy="4212487"/>
          </a:xfrm>
          <a:prstGeom prst="rect">
            <a:avLst/>
          </a:prstGeom>
        </p:spPr>
      </p:pic>
      <p:pic>
        <p:nvPicPr>
          <p:cNvPr id="10" name="Graphic 9" descr="Pin with solid fill">
            <a:extLst>
              <a:ext uri="{FF2B5EF4-FFF2-40B4-BE49-F238E27FC236}">
                <a16:creationId xmlns:a16="http://schemas.microsoft.com/office/drawing/2014/main" id="{C538A86A-E5B8-CCD2-EA4F-DB6114F1C65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52301" y="2780813"/>
            <a:ext cx="540611" cy="540611"/>
          </a:xfrm>
          <a:prstGeom prst="rect">
            <a:avLst/>
          </a:prstGeom>
        </p:spPr>
      </p:pic>
      <p:pic>
        <p:nvPicPr>
          <p:cNvPr id="15" name="Graphic 14" descr="Route (Two Pins With A Path) outline">
            <a:extLst>
              <a:ext uri="{FF2B5EF4-FFF2-40B4-BE49-F238E27FC236}">
                <a16:creationId xmlns:a16="http://schemas.microsoft.com/office/drawing/2014/main" id="{59C2E0A5-EB2D-0CA5-8638-8D572765F20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086503" y="704746"/>
            <a:ext cx="914400" cy="914400"/>
          </a:xfrm>
          <a:prstGeom prst="rect">
            <a:avLst/>
          </a:prstGeom>
        </p:spPr>
      </p:pic>
      <p:sp>
        <p:nvSpPr>
          <p:cNvPr id="16" name="TextBox 15">
            <a:extLst>
              <a:ext uri="{FF2B5EF4-FFF2-40B4-BE49-F238E27FC236}">
                <a16:creationId xmlns:a16="http://schemas.microsoft.com/office/drawing/2014/main" id="{444FDCB9-C013-0FC7-967E-AEC5F6F70301}"/>
              </a:ext>
            </a:extLst>
          </p:cNvPr>
          <p:cNvSpPr txBox="1"/>
          <p:nvPr/>
        </p:nvSpPr>
        <p:spPr>
          <a:xfrm>
            <a:off x="9692912" y="2952092"/>
            <a:ext cx="2248076" cy="369332"/>
          </a:xfrm>
          <a:prstGeom prst="rect">
            <a:avLst/>
          </a:prstGeom>
          <a:noFill/>
        </p:spPr>
        <p:txBody>
          <a:bodyPr wrap="square" rtlCol="0">
            <a:spAutoFit/>
          </a:bodyPr>
          <a:lstStyle/>
          <a:p>
            <a:r>
              <a:rPr lang="en-US" dirty="0">
                <a:latin typeface="Avenir Next Condensed" panose="020B0506020202020204" pitchFamily="34" charset="0"/>
              </a:rPr>
              <a:t>Located on City road </a:t>
            </a:r>
          </a:p>
        </p:txBody>
      </p:sp>
      <p:pic>
        <p:nvPicPr>
          <p:cNvPr id="17" name="Graphic 16" descr="Pin with solid fill">
            <a:extLst>
              <a:ext uri="{FF2B5EF4-FFF2-40B4-BE49-F238E27FC236}">
                <a16:creationId xmlns:a16="http://schemas.microsoft.com/office/drawing/2014/main" id="{6A0FAB0F-DD76-C081-C79E-D51801AE05B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02166" y="3492703"/>
            <a:ext cx="540611" cy="540611"/>
          </a:xfrm>
          <a:prstGeom prst="rect">
            <a:avLst/>
          </a:prstGeom>
        </p:spPr>
      </p:pic>
      <p:sp>
        <p:nvSpPr>
          <p:cNvPr id="18" name="TextBox 17">
            <a:extLst>
              <a:ext uri="{FF2B5EF4-FFF2-40B4-BE49-F238E27FC236}">
                <a16:creationId xmlns:a16="http://schemas.microsoft.com/office/drawing/2014/main" id="{36258AFA-40A4-6F13-605F-2529DB43A637}"/>
              </a:ext>
            </a:extLst>
          </p:cNvPr>
          <p:cNvSpPr txBox="1"/>
          <p:nvPr/>
        </p:nvSpPr>
        <p:spPr>
          <a:xfrm>
            <a:off x="9673528" y="3626475"/>
            <a:ext cx="2248076" cy="369332"/>
          </a:xfrm>
          <a:prstGeom prst="rect">
            <a:avLst/>
          </a:prstGeom>
          <a:noFill/>
        </p:spPr>
        <p:txBody>
          <a:bodyPr wrap="square" rtlCol="0">
            <a:spAutoFit/>
          </a:bodyPr>
          <a:lstStyle/>
          <a:p>
            <a:r>
              <a:rPr lang="en-US" dirty="0">
                <a:latin typeface="Avenir Next Condensed" panose="020B0506020202020204" pitchFamily="34" charset="0"/>
              </a:rPr>
              <a:t> You can travel via buses</a:t>
            </a:r>
          </a:p>
        </p:txBody>
      </p:sp>
      <p:pic>
        <p:nvPicPr>
          <p:cNvPr id="19" name="Graphic 18" descr="Pin with solid fill">
            <a:extLst>
              <a:ext uri="{FF2B5EF4-FFF2-40B4-BE49-F238E27FC236}">
                <a16:creationId xmlns:a16="http://schemas.microsoft.com/office/drawing/2014/main" id="{3C8A7A29-E597-B344-38A3-9C9FAC5829A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20706" y="4211909"/>
            <a:ext cx="540611" cy="540611"/>
          </a:xfrm>
          <a:prstGeom prst="rect">
            <a:avLst/>
          </a:prstGeom>
        </p:spPr>
      </p:pic>
      <p:sp>
        <p:nvSpPr>
          <p:cNvPr id="20" name="TextBox 19">
            <a:extLst>
              <a:ext uri="{FF2B5EF4-FFF2-40B4-BE49-F238E27FC236}">
                <a16:creationId xmlns:a16="http://schemas.microsoft.com/office/drawing/2014/main" id="{C1CF8ACB-6B0E-F354-D891-FE60F2375717}"/>
              </a:ext>
            </a:extLst>
          </p:cNvPr>
          <p:cNvSpPr txBox="1"/>
          <p:nvPr/>
        </p:nvSpPr>
        <p:spPr>
          <a:xfrm>
            <a:off x="9761317" y="4211909"/>
            <a:ext cx="2179671" cy="646331"/>
          </a:xfrm>
          <a:prstGeom prst="rect">
            <a:avLst/>
          </a:prstGeom>
          <a:noFill/>
        </p:spPr>
        <p:txBody>
          <a:bodyPr wrap="square" rtlCol="0">
            <a:spAutoFit/>
          </a:bodyPr>
          <a:lstStyle/>
          <a:p>
            <a:r>
              <a:rPr lang="en-US" dirty="0">
                <a:latin typeface="Avenir Next Condensed" panose="020B0506020202020204" pitchFamily="34" charset="0"/>
              </a:rPr>
              <a:t>Bus stop right next to </a:t>
            </a:r>
            <a:r>
              <a:rPr lang="en-US" dirty="0" err="1">
                <a:latin typeface="Avenir Next Condensed" panose="020B0506020202020204" pitchFamily="34" charset="0"/>
              </a:rPr>
              <a:t>Steakout</a:t>
            </a:r>
            <a:endParaRPr lang="en-US" dirty="0">
              <a:latin typeface="Avenir Next Condensed" panose="020B0506020202020204" pitchFamily="34" charset="0"/>
            </a:endParaRPr>
          </a:p>
        </p:txBody>
      </p:sp>
      <p:pic>
        <p:nvPicPr>
          <p:cNvPr id="22" name="Graphic 21" descr="Pin with solid fill">
            <a:extLst>
              <a:ext uri="{FF2B5EF4-FFF2-40B4-BE49-F238E27FC236}">
                <a16:creationId xmlns:a16="http://schemas.microsoft.com/office/drawing/2014/main" id="{7AC8C042-DAA0-C090-DE34-26F691F3C4B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39462" y="4928817"/>
            <a:ext cx="540611" cy="540611"/>
          </a:xfrm>
          <a:prstGeom prst="rect">
            <a:avLst/>
          </a:prstGeom>
        </p:spPr>
      </p:pic>
      <p:sp>
        <p:nvSpPr>
          <p:cNvPr id="25" name="TextBox 24">
            <a:extLst>
              <a:ext uri="{FF2B5EF4-FFF2-40B4-BE49-F238E27FC236}">
                <a16:creationId xmlns:a16="http://schemas.microsoft.com/office/drawing/2014/main" id="{0D73393B-EA58-EA0C-73E8-A6ACDD96A0BC}"/>
              </a:ext>
            </a:extLst>
          </p:cNvPr>
          <p:cNvSpPr txBox="1"/>
          <p:nvPr/>
        </p:nvSpPr>
        <p:spPr>
          <a:xfrm>
            <a:off x="9780073" y="5096435"/>
            <a:ext cx="2160915" cy="369332"/>
          </a:xfrm>
          <a:prstGeom prst="rect">
            <a:avLst/>
          </a:prstGeom>
          <a:noFill/>
        </p:spPr>
        <p:txBody>
          <a:bodyPr wrap="square" rtlCol="0">
            <a:spAutoFit/>
          </a:bodyPr>
          <a:lstStyle/>
          <a:p>
            <a:r>
              <a:rPr lang="en-US" dirty="0">
                <a:latin typeface="Avenir Next Condensed" panose="020B0506020202020204" pitchFamily="34" charset="0"/>
              </a:rPr>
              <a:t>Free Parking Available</a:t>
            </a:r>
          </a:p>
        </p:txBody>
      </p:sp>
      <p:pic>
        <p:nvPicPr>
          <p:cNvPr id="27" name="Picture 26" descr="A neon sign on a brick wall&#10;&#10;Description automatically generated with low confidence">
            <a:extLst>
              <a:ext uri="{FF2B5EF4-FFF2-40B4-BE49-F238E27FC236}">
                <a16:creationId xmlns:a16="http://schemas.microsoft.com/office/drawing/2014/main" id="{1CB72C89-B1E3-C431-2778-008E7BA47FC2}"/>
              </a:ext>
            </a:extLst>
          </p:cNvPr>
          <p:cNvPicPr>
            <a:picLocks noChangeAspect="1"/>
          </p:cNvPicPr>
          <p:nvPr/>
        </p:nvPicPr>
        <p:blipFill>
          <a:blip r:embed="rId9"/>
          <a:stretch>
            <a:fillRect/>
          </a:stretch>
        </p:blipFill>
        <p:spPr>
          <a:xfrm>
            <a:off x="10690412" y="-29203"/>
            <a:ext cx="1501578" cy="1627459"/>
          </a:xfrm>
          <a:prstGeom prst="rect">
            <a:avLst/>
          </a:prstGeom>
        </p:spPr>
      </p:pic>
      <p:pic>
        <p:nvPicPr>
          <p:cNvPr id="29" name="Picture 28" descr="A picture containing outdoor, land vehicle, vehicle, building&#10;&#10;Description automatically generated">
            <a:extLst>
              <a:ext uri="{FF2B5EF4-FFF2-40B4-BE49-F238E27FC236}">
                <a16:creationId xmlns:a16="http://schemas.microsoft.com/office/drawing/2014/main" id="{FEDC141B-D3EA-BD00-FBFE-B30FEA433884}"/>
              </a:ext>
            </a:extLst>
          </p:cNvPr>
          <p:cNvPicPr>
            <a:picLocks noChangeAspect="1"/>
          </p:cNvPicPr>
          <p:nvPr/>
        </p:nvPicPr>
        <p:blipFill>
          <a:blip r:embed="rId10"/>
          <a:stretch>
            <a:fillRect/>
          </a:stretch>
        </p:blipFill>
        <p:spPr>
          <a:xfrm>
            <a:off x="187217" y="4493400"/>
            <a:ext cx="4223899" cy="2186153"/>
          </a:xfrm>
          <a:prstGeom prst="rect">
            <a:avLst/>
          </a:prstGeom>
        </p:spPr>
      </p:pic>
      <p:pic>
        <p:nvPicPr>
          <p:cNvPr id="33" name="Picture 32" descr="A picture containing building, clothing, text, outdoor&#10;&#10;Description automatically generated">
            <a:extLst>
              <a:ext uri="{FF2B5EF4-FFF2-40B4-BE49-F238E27FC236}">
                <a16:creationId xmlns:a16="http://schemas.microsoft.com/office/drawing/2014/main" id="{7D59A813-EC11-4735-3FE0-5F195453438C}"/>
              </a:ext>
            </a:extLst>
          </p:cNvPr>
          <p:cNvPicPr>
            <a:picLocks noChangeAspect="1"/>
          </p:cNvPicPr>
          <p:nvPr/>
        </p:nvPicPr>
        <p:blipFill>
          <a:blip r:embed="rId11"/>
          <a:stretch>
            <a:fillRect/>
          </a:stretch>
        </p:blipFill>
        <p:spPr>
          <a:xfrm>
            <a:off x="251012" y="121903"/>
            <a:ext cx="4238693" cy="3014033"/>
          </a:xfrm>
          <a:prstGeom prst="rect">
            <a:avLst/>
          </a:prstGeom>
        </p:spPr>
      </p:pic>
      <p:cxnSp>
        <p:nvCxnSpPr>
          <p:cNvPr id="38" name="Straight Arrow Connector 37">
            <a:extLst>
              <a:ext uri="{FF2B5EF4-FFF2-40B4-BE49-F238E27FC236}">
                <a16:creationId xmlns:a16="http://schemas.microsoft.com/office/drawing/2014/main" id="{78B56F1E-C55F-EDFC-6390-455F3469CB04}"/>
              </a:ext>
            </a:extLst>
          </p:cNvPr>
          <p:cNvCxnSpPr/>
          <p:nvPr/>
        </p:nvCxnSpPr>
        <p:spPr>
          <a:xfrm flipV="1">
            <a:off x="2043953" y="5096435"/>
            <a:ext cx="1598436" cy="874059"/>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2490283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46">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4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2118" y="0"/>
            <a:ext cx="7529872"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3AB00-D37E-5BDD-ADD6-624B8BBFFCB7}"/>
              </a:ext>
            </a:extLst>
          </p:cNvPr>
          <p:cNvSpPr>
            <a:spLocks noGrp="1"/>
          </p:cNvSpPr>
          <p:nvPr>
            <p:ph type="title"/>
          </p:nvPr>
        </p:nvSpPr>
        <p:spPr>
          <a:xfrm>
            <a:off x="5443960" y="3014678"/>
            <a:ext cx="5601391" cy="1627274"/>
          </a:xfrm>
        </p:spPr>
        <p:txBody>
          <a:bodyPr anchor="t">
            <a:normAutofit/>
          </a:bodyPr>
          <a:lstStyle/>
          <a:p>
            <a:br>
              <a:rPr lang="en-GB" sz="2000" b="0" i="0" dirty="0">
                <a:solidFill>
                  <a:srgbClr val="FFFFFF"/>
                </a:solidFill>
                <a:effectLst/>
                <a:latin typeface="Archer"/>
              </a:rPr>
            </a:br>
            <a:endParaRPr lang="en-US" sz="4800" dirty="0"/>
          </a:p>
        </p:txBody>
      </p:sp>
      <p:sp>
        <p:nvSpPr>
          <p:cNvPr id="55" name="Rectangle 5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960" y="2380184"/>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01298DB-D68E-5255-244F-9D37703FCD55}"/>
              </a:ext>
            </a:extLst>
          </p:cNvPr>
          <p:cNvSpPr txBox="1"/>
          <p:nvPr/>
        </p:nvSpPr>
        <p:spPr>
          <a:xfrm>
            <a:off x="3550024" y="2528047"/>
            <a:ext cx="184731" cy="369332"/>
          </a:xfrm>
          <a:prstGeom prst="rect">
            <a:avLst/>
          </a:prstGeom>
          <a:noFill/>
        </p:spPr>
        <p:txBody>
          <a:bodyPr wrap="none" rtlCol="0">
            <a:spAutoFit/>
          </a:bodyPr>
          <a:lstStyle/>
          <a:p>
            <a:endParaRPr lang="en-US" dirty="0"/>
          </a:p>
        </p:txBody>
      </p:sp>
      <p:sp>
        <p:nvSpPr>
          <p:cNvPr id="21" name="TextBox 20">
            <a:extLst>
              <a:ext uri="{FF2B5EF4-FFF2-40B4-BE49-F238E27FC236}">
                <a16:creationId xmlns:a16="http://schemas.microsoft.com/office/drawing/2014/main" id="{E6B85C5D-F192-7933-D8F6-A5C43324C906}"/>
              </a:ext>
            </a:extLst>
          </p:cNvPr>
          <p:cNvSpPr txBox="1"/>
          <p:nvPr/>
        </p:nvSpPr>
        <p:spPr>
          <a:xfrm>
            <a:off x="4101353" y="3617259"/>
            <a:ext cx="184731" cy="369332"/>
          </a:xfrm>
          <a:prstGeom prst="rect">
            <a:avLst/>
          </a:prstGeom>
          <a:noFill/>
        </p:spPr>
        <p:txBody>
          <a:bodyPr wrap="none" rtlCol="0">
            <a:spAutoFit/>
          </a:bodyPr>
          <a:lstStyle/>
          <a:p>
            <a:endParaRPr lang="en-US" dirty="0"/>
          </a:p>
        </p:txBody>
      </p:sp>
      <p:sp>
        <p:nvSpPr>
          <p:cNvPr id="30" name="TextBox 29">
            <a:extLst>
              <a:ext uri="{FF2B5EF4-FFF2-40B4-BE49-F238E27FC236}">
                <a16:creationId xmlns:a16="http://schemas.microsoft.com/office/drawing/2014/main" id="{26D3CB72-CC96-3323-4066-9082149417EC}"/>
              </a:ext>
            </a:extLst>
          </p:cNvPr>
          <p:cNvSpPr txBox="1"/>
          <p:nvPr/>
        </p:nvSpPr>
        <p:spPr>
          <a:xfrm>
            <a:off x="754220" y="1929178"/>
            <a:ext cx="6159803" cy="707886"/>
          </a:xfrm>
          <a:prstGeom prst="rect">
            <a:avLst/>
          </a:prstGeom>
          <a:noFill/>
        </p:spPr>
        <p:txBody>
          <a:bodyPr wrap="square" rtlCol="0">
            <a:spAutoFit/>
          </a:bodyPr>
          <a:lstStyle/>
          <a:p>
            <a:r>
              <a:rPr lang="en-US" sz="4000" dirty="0" err="1">
                <a:solidFill>
                  <a:schemeClr val="bg1"/>
                </a:solidFill>
                <a:latin typeface="ACADEMY ENGRAVED LET PLAIN:1.0" panose="02000000000000000000" pitchFamily="2" charset="0"/>
              </a:rPr>
              <a:t>teakout</a:t>
            </a:r>
            <a:r>
              <a:rPr lang="en-US" sz="4000" dirty="0">
                <a:solidFill>
                  <a:schemeClr val="bg1"/>
                </a:solidFill>
                <a:latin typeface="ACADEMY ENGRAVED LET PLAIN:1.0" panose="02000000000000000000" pitchFamily="2" charset="0"/>
              </a:rPr>
              <a:t> Price </a:t>
            </a:r>
          </a:p>
        </p:txBody>
      </p:sp>
      <p:sp>
        <p:nvSpPr>
          <p:cNvPr id="16" name="TextBox 15">
            <a:extLst>
              <a:ext uri="{FF2B5EF4-FFF2-40B4-BE49-F238E27FC236}">
                <a16:creationId xmlns:a16="http://schemas.microsoft.com/office/drawing/2014/main" id="{444FDCB9-C013-0FC7-967E-AEC5F6F70301}"/>
              </a:ext>
            </a:extLst>
          </p:cNvPr>
          <p:cNvSpPr txBox="1"/>
          <p:nvPr/>
        </p:nvSpPr>
        <p:spPr>
          <a:xfrm>
            <a:off x="9692912" y="2952092"/>
            <a:ext cx="2499078" cy="369332"/>
          </a:xfrm>
          <a:prstGeom prst="rect">
            <a:avLst/>
          </a:prstGeom>
          <a:noFill/>
        </p:spPr>
        <p:txBody>
          <a:bodyPr wrap="square" rtlCol="0">
            <a:spAutoFit/>
          </a:bodyPr>
          <a:lstStyle/>
          <a:p>
            <a:r>
              <a:rPr lang="en-US" dirty="0">
                <a:latin typeface="Avenir Next Condensed" panose="020B0506020202020204" pitchFamily="34" charset="0"/>
              </a:rPr>
              <a:t>Starters from £3.95 - £12.95</a:t>
            </a:r>
          </a:p>
        </p:txBody>
      </p:sp>
      <p:sp>
        <p:nvSpPr>
          <p:cNvPr id="18" name="TextBox 17">
            <a:extLst>
              <a:ext uri="{FF2B5EF4-FFF2-40B4-BE49-F238E27FC236}">
                <a16:creationId xmlns:a16="http://schemas.microsoft.com/office/drawing/2014/main" id="{36258AFA-40A4-6F13-605F-2529DB43A637}"/>
              </a:ext>
            </a:extLst>
          </p:cNvPr>
          <p:cNvSpPr txBox="1"/>
          <p:nvPr/>
        </p:nvSpPr>
        <p:spPr>
          <a:xfrm>
            <a:off x="9673527" y="3626475"/>
            <a:ext cx="2526286" cy="369332"/>
          </a:xfrm>
          <a:prstGeom prst="rect">
            <a:avLst/>
          </a:prstGeom>
          <a:noFill/>
        </p:spPr>
        <p:txBody>
          <a:bodyPr wrap="square" rtlCol="0">
            <a:spAutoFit/>
          </a:bodyPr>
          <a:lstStyle/>
          <a:p>
            <a:r>
              <a:rPr lang="en-US" dirty="0">
                <a:latin typeface="Avenir Next Condensed" panose="020B0506020202020204" pitchFamily="34" charset="0"/>
              </a:rPr>
              <a:t> Steaks from £17.45 - £25.95</a:t>
            </a:r>
          </a:p>
        </p:txBody>
      </p:sp>
      <p:sp>
        <p:nvSpPr>
          <p:cNvPr id="20" name="TextBox 19">
            <a:extLst>
              <a:ext uri="{FF2B5EF4-FFF2-40B4-BE49-F238E27FC236}">
                <a16:creationId xmlns:a16="http://schemas.microsoft.com/office/drawing/2014/main" id="{C1CF8ACB-6B0E-F354-D891-FE60F2375717}"/>
              </a:ext>
            </a:extLst>
          </p:cNvPr>
          <p:cNvSpPr txBox="1"/>
          <p:nvPr/>
        </p:nvSpPr>
        <p:spPr>
          <a:xfrm>
            <a:off x="9771574" y="4307494"/>
            <a:ext cx="2646698" cy="369332"/>
          </a:xfrm>
          <a:prstGeom prst="rect">
            <a:avLst/>
          </a:prstGeom>
          <a:noFill/>
        </p:spPr>
        <p:txBody>
          <a:bodyPr wrap="square" rtlCol="0">
            <a:spAutoFit/>
          </a:bodyPr>
          <a:lstStyle/>
          <a:p>
            <a:r>
              <a:rPr lang="en-US" dirty="0">
                <a:latin typeface="Avenir Next Condensed" panose="020B0506020202020204" pitchFamily="34" charset="0"/>
              </a:rPr>
              <a:t>Burgers from £8.95 - £13.95</a:t>
            </a:r>
          </a:p>
        </p:txBody>
      </p:sp>
      <p:sp>
        <p:nvSpPr>
          <p:cNvPr id="25" name="TextBox 24">
            <a:extLst>
              <a:ext uri="{FF2B5EF4-FFF2-40B4-BE49-F238E27FC236}">
                <a16:creationId xmlns:a16="http://schemas.microsoft.com/office/drawing/2014/main" id="{0D73393B-EA58-EA0C-73E8-A6ACDD96A0BC}"/>
              </a:ext>
            </a:extLst>
          </p:cNvPr>
          <p:cNvSpPr txBox="1"/>
          <p:nvPr/>
        </p:nvSpPr>
        <p:spPr>
          <a:xfrm>
            <a:off x="9771574" y="4962568"/>
            <a:ext cx="2438496" cy="369332"/>
          </a:xfrm>
          <a:prstGeom prst="rect">
            <a:avLst/>
          </a:prstGeom>
          <a:noFill/>
        </p:spPr>
        <p:txBody>
          <a:bodyPr wrap="square" rtlCol="0">
            <a:spAutoFit/>
          </a:bodyPr>
          <a:lstStyle/>
          <a:p>
            <a:r>
              <a:rPr lang="en-US" dirty="0">
                <a:latin typeface="Avenir Next Condensed" panose="020B0506020202020204" pitchFamily="34" charset="0"/>
              </a:rPr>
              <a:t>Sides from £1.45 – £6.95</a:t>
            </a:r>
          </a:p>
        </p:txBody>
      </p:sp>
      <p:pic>
        <p:nvPicPr>
          <p:cNvPr id="5" name="Picture 4" descr="A close up of food&#10;&#10;Description automatically generated with medium confidence">
            <a:extLst>
              <a:ext uri="{FF2B5EF4-FFF2-40B4-BE49-F238E27FC236}">
                <a16:creationId xmlns:a16="http://schemas.microsoft.com/office/drawing/2014/main" id="{58C1FAFF-2BDF-0FCE-E3C5-C76EA92ADBAB}"/>
              </a:ext>
            </a:extLst>
          </p:cNvPr>
          <p:cNvPicPr>
            <a:picLocks noChangeAspect="1"/>
          </p:cNvPicPr>
          <p:nvPr/>
        </p:nvPicPr>
        <p:blipFill>
          <a:blip r:embed="rId3"/>
          <a:stretch>
            <a:fillRect/>
          </a:stretch>
        </p:blipFill>
        <p:spPr>
          <a:xfrm>
            <a:off x="209922" y="3717978"/>
            <a:ext cx="3624200" cy="998074"/>
          </a:xfrm>
          <a:prstGeom prst="rect">
            <a:avLst/>
          </a:prstGeom>
        </p:spPr>
      </p:pic>
      <p:pic>
        <p:nvPicPr>
          <p:cNvPr id="9" name="Graphic 8" descr="Tag with solid fill">
            <a:extLst>
              <a:ext uri="{FF2B5EF4-FFF2-40B4-BE49-F238E27FC236}">
                <a16:creationId xmlns:a16="http://schemas.microsoft.com/office/drawing/2014/main" id="{618F5DDB-117B-6697-6AF3-A098BF2F9D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74710" y="2691417"/>
            <a:ext cx="696864" cy="696864"/>
          </a:xfrm>
          <a:prstGeom prst="rect">
            <a:avLst/>
          </a:prstGeom>
        </p:spPr>
      </p:pic>
      <p:pic>
        <p:nvPicPr>
          <p:cNvPr id="14" name="Graphic 13" descr="Dollar outline">
            <a:extLst>
              <a:ext uri="{FF2B5EF4-FFF2-40B4-BE49-F238E27FC236}">
                <a16:creationId xmlns:a16="http://schemas.microsoft.com/office/drawing/2014/main" id="{88C2910A-268D-5399-4F12-2A3CB943899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502" y="1777017"/>
            <a:ext cx="914400" cy="914400"/>
          </a:xfrm>
          <a:prstGeom prst="rect">
            <a:avLst/>
          </a:prstGeom>
        </p:spPr>
      </p:pic>
      <p:pic>
        <p:nvPicPr>
          <p:cNvPr id="31" name="Graphic 30" descr="Tag with solid fill">
            <a:extLst>
              <a:ext uri="{FF2B5EF4-FFF2-40B4-BE49-F238E27FC236}">
                <a16:creationId xmlns:a16="http://schemas.microsoft.com/office/drawing/2014/main" id="{B5A67AFE-5055-46EB-AB56-C00A2C67B4E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30050" y="3436974"/>
            <a:ext cx="696864" cy="696864"/>
          </a:xfrm>
          <a:prstGeom prst="rect">
            <a:avLst/>
          </a:prstGeom>
        </p:spPr>
      </p:pic>
      <p:pic>
        <p:nvPicPr>
          <p:cNvPr id="32" name="Graphic 31" descr="Tag with solid fill">
            <a:extLst>
              <a:ext uri="{FF2B5EF4-FFF2-40B4-BE49-F238E27FC236}">
                <a16:creationId xmlns:a16="http://schemas.microsoft.com/office/drawing/2014/main" id="{8FF449A5-FCC6-B032-1B17-ABA2A687490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26806" y="4149904"/>
            <a:ext cx="696864" cy="696864"/>
          </a:xfrm>
          <a:prstGeom prst="rect">
            <a:avLst/>
          </a:prstGeom>
        </p:spPr>
      </p:pic>
      <p:pic>
        <p:nvPicPr>
          <p:cNvPr id="34" name="Graphic 33" descr="Tag with solid fill">
            <a:extLst>
              <a:ext uri="{FF2B5EF4-FFF2-40B4-BE49-F238E27FC236}">
                <a16:creationId xmlns:a16="http://schemas.microsoft.com/office/drawing/2014/main" id="{B174A346-FE7B-E181-73A3-CAC51EC09F6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26806" y="4829208"/>
            <a:ext cx="696864" cy="696864"/>
          </a:xfrm>
          <a:prstGeom prst="rect">
            <a:avLst/>
          </a:prstGeom>
        </p:spPr>
      </p:pic>
      <p:pic>
        <p:nvPicPr>
          <p:cNvPr id="35" name="Graphic 34" descr="Tag with solid fill">
            <a:extLst>
              <a:ext uri="{FF2B5EF4-FFF2-40B4-BE49-F238E27FC236}">
                <a16:creationId xmlns:a16="http://schemas.microsoft.com/office/drawing/2014/main" id="{041869D9-BB14-1D10-9502-DC9ED794261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34629" y="5490234"/>
            <a:ext cx="696864" cy="696864"/>
          </a:xfrm>
          <a:prstGeom prst="rect">
            <a:avLst/>
          </a:prstGeom>
        </p:spPr>
      </p:pic>
      <p:sp>
        <p:nvSpPr>
          <p:cNvPr id="36" name="TextBox 35">
            <a:extLst>
              <a:ext uri="{FF2B5EF4-FFF2-40B4-BE49-F238E27FC236}">
                <a16:creationId xmlns:a16="http://schemas.microsoft.com/office/drawing/2014/main" id="{9147809A-9B7A-10F6-C76F-AB6529F66891}"/>
              </a:ext>
            </a:extLst>
          </p:cNvPr>
          <p:cNvSpPr txBox="1"/>
          <p:nvPr/>
        </p:nvSpPr>
        <p:spPr>
          <a:xfrm>
            <a:off x="9806662" y="5638038"/>
            <a:ext cx="2368320" cy="369332"/>
          </a:xfrm>
          <a:prstGeom prst="rect">
            <a:avLst/>
          </a:prstGeom>
          <a:noFill/>
        </p:spPr>
        <p:txBody>
          <a:bodyPr wrap="square" rtlCol="0">
            <a:spAutoFit/>
          </a:bodyPr>
          <a:lstStyle/>
          <a:p>
            <a:r>
              <a:rPr lang="en-US" dirty="0">
                <a:latin typeface="Avenir Next Condensed" panose="020B0506020202020204" pitchFamily="34" charset="0"/>
              </a:rPr>
              <a:t>Kids meal £6.95</a:t>
            </a:r>
          </a:p>
        </p:txBody>
      </p:sp>
      <p:pic>
        <p:nvPicPr>
          <p:cNvPr id="39" name="Picture 38" descr="A picture containing text, menu, food, indoor&#10;&#10;Description automatically generated">
            <a:extLst>
              <a:ext uri="{FF2B5EF4-FFF2-40B4-BE49-F238E27FC236}">
                <a16:creationId xmlns:a16="http://schemas.microsoft.com/office/drawing/2014/main" id="{C3CF6983-353D-3176-A2D2-5F0A9BD34805}"/>
              </a:ext>
            </a:extLst>
          </p:cNvPr>
          <p:cNvPicPr>
            <a:picLocks noChangeAspect="1"/>
          </p:cNvPicPr>
          <p:nvPr/>
        </p:nvPicPr>
        <p:blipFill rotWithShape="1">
          <a:blip r:embed="rId8"/>
          <a:srcRect l="2853" t="11650" r="4960" b="6690"/>
          <a:stretch/>
        </p:blipFill>
        <p:spPr>
          <a:xfrm rot="10800000">
            <a:off x="4061855" y="3388281"/>
            <a:ext cx="5012855" cy="3406296"/>
          </a:xfrm>
          <a:prstGeom prst="rect">
            <a:avLst/>
          </a:prstGeom>
        </p:spPr>
      </p:pic>
      <p:pic>
        <p:nvPicPr>
          <p:cNvPr id="45" name="Picture 44" descr="A picture containing text, menu, screenshot, printing&#10;&#10;Description automatically generated">
            <a:extLst>
              <a:ext uri="{FF2B5EF4-FFF2-40B4-BE49-F238E27FC236}">
                <a16:creationId xmlns:a16="http://schemas.microsoft.com/office/drawing/2014/main" id="{7C3D89B9-A0CC-EC8E-7EDA-6BB36D186BE7}"/>
              </a:ext>
            </a:extLst>
          </p:cNvPr>
          <p:cNvPicPr>
            <a:picLocks noChangeAspect="1"/>
          </p:cNvPicPr>
          <p:nvPr/>
        </p:nvPicPr>
        <p:blipFill rotWithShape="1">
          <a:blip r:embed="rId9"/>
          <a:srcRect l="6278" t="14869" r="7902" b="8305"/>
          <a:stretch/>
        </p:blipFill>
        <p:spPr>
          <a:xfrm rot="10800000">
            <a:off x="4061854" y="36893"/>
            <a:ext cx="4991161" cy="3258000"/>
          </a:xfrm>
          <a:prstGeom prst="rect">
            <a:avLst/>
          </a:prstGeom>
        </p:spPr>
      </p:pic>
      <p:pic>
        <p:nvPicPr>
          <p:cNvPr id="48" name="Graphic 47" descr="Coins outline">
            <a:extLst>
              <a:ext uri="{FF2B5EF4-FFF2-40B4-BE49-F238E27FC236}">
                <a16:creationId xmlns:a16="http://schemas.microsoft.com/office/drawing/2014/main" id="{41F8D13F-5337-D4C2-D274-7D396BADFE9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569062" y="281277"/>
            <a:ext cx="1181922" cy="1181922"/>
          </a:xfrm>
          <a:prstGeom prst="rect">
            <a:avLst/>
          </a:prstGeom>
        </p:spPr>
      </p:pic>
    </p:spTree>
    <p:extLst>
      <p:ext uri="{BB962C8B-B14F-4D97-AF65-F5344CB8AC3E}">
        <p14:creationId xmlns:p14="http://schemas.microsoft.com/office/powerpoint/2010/main" val="3962880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46">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4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2118" y="0"/>
            <a:ext cx="7529872"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3AB00-D37E-5BDD-ADD6-624B8BBFFCB7}"/>
              </a:ext>
            </a:extLst>
          </p:cNvPr>
          <p:cNvSpPr>
            <a:spLocks noGrp="1"/>
          </p:cNvSpPr>
          <p:nvPr>
            <p:ph type="title"/>
          </p:nvPr>
        </p:nvSpPr>
        <p:spPr>
          <a:xfrm>
            <a:off x="5443960" y="3014678"/>
            <a:ext cx="5601391" cy="1627274"/>
          </a:xfrm>
        </p:spPr>
        <p:txBody>
          <a:bodyPr anchor="t">
            <a:normAutofit/>
          </a:bodyPr>
          <a:lstStyle/>
          <a:p>
            <a:br>
              <a:rPr lang="en-GB" sz="2000" b="0" i="0" dirty="0">
                <a:solidFill>
                  <a:srgbClr val="FFFFFF"/>
                </a:solidFill>
                <a:effectLst/>
                <a:latin typeface="Archer"/>
              </a:rPr>
            </a:br>
            <a:endParaRPr lang="en-US" sz="4800" dirty="0"/>
          </a:p>
        </p:txBody>
      </p:sp>
      <p:sp>
        <p:nvSpPr>
          <p:cNvPr id="55" name="Rectangle 5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960" y="2380184"/>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01298DB-D68E-5255-244F-9D37703FCD55}"/>
              </a:ext>
            </a:extLst>
          </p:cNvPr>
          <p:cNvSpPr txBox="1"/>
          <p:nvPr/>
        </p:nvSpPr>
        <p:spPr>
          <a:xfrm>
            <a:off x="3550024" y="2528047"/>
            <a:ext cx="184731" cy="369332"/>
          </a:xfrm>
          <a:prstGeom prst="rect">
            <a:avLst/>
          </a:prstGeom>
          <a:noFill/>
        </p:spPr>
        <p:txBody>
          <a:bodyPr wrap="none" rtlCol="0">
            <a:spAutoFit/>
          </a:bodyPr>
          <a:lstStyle/>
          <a:p>
            <a:endParaRPr lang="en-US" dirty="0"/>
          </a:p>
        </p:txBody>
      </p:sp>
      <p:sp>
        <p:nvSpPr>
          <p:cNvPr id="21" name="TextBox 20">
            <a:extLst>
              <a:ext uri="{FF2B5EF4-FFF2-40B4-BE49-F238E27FC236}">
                <a16:creationId xmlns:a16="http://schemas.microsoft.com/office/drawing/2014/main" id="{E6B85C5D-F192-7933-D8F6-A5C43324C906}"/>
              </a:ext>
            </a:extLst>
          </p:cNvPr>
          <p:cNvSpPr txBox="1"/>
          <p:nvPr/>
        </p:nvSpPr>
        <p:spPr>
          <a:xfrm>
            <a:off x="4101353" y="3617259"/>
            <a:ext cx="184731" cy="369332"/>
          </a:xfrm>
          <a:prstGeom prst="rect">
            <a:avLst/>
          </a:prstGeom>
          <a:noFill/>
        </p:spPr>
        <p:txBody>
          <a:bodyPr wrap="none" rtlCol="0">
            <a:spAutoFit/>
          </a:bodyPr>
          <a:lstStyle/>
          <a:p>
            <a:endParaRPr lang="en-US" dirty="0"/>
          </a:p>
        </p:txBody>
      </p:sp>
      <p:sp>
        <p:nvSpPr>
          <p:cNvPr id="30" name="TextBox 29">
            <a:extLst>
              <a:ext uri="{FF2B5EF4-FFF2-40B4-BE49-F238E27FC236}">
                <a16:creationId xmlns:a16="http://schemas.microsoft.com/office/drawing/2014/main" id="{26D3CB72-CC96-3323-4066-9082149417EC}"/>
              </a:ext>
            </a:extLst>
          </p:cNvPr>
          <p:cNvSpPr txBox="1"/>
          <p:nvPr/>
        </p:nvSpPr>
        <p:spPr>
          <a:xfrm>
            <a:off x="5638800" y="915851"/>
            <a:ext cx="6159803" cy="707886"/>
          </a:xfrm>
          <a:prstGeom prst="rect">
            <a:avLst/>
          </a:prstGeom>
          <a:noFill/>
        </p:spPr>
        <p:txBody>
          <a:bodyPr wrap="square" rtlCol="0">
            <a:spAutoFit/>
          </a:bodyPr>
          <a:lstStyle/>
          <a:p>
            <a:r>
              <a:rPr lang="en-US" sz="4000" dirty="0" err="1">
                <a:latin typeface="ACADEMY ENGRAVED LET PLAIN:1.0" panose="02000000000000000000" pitchFamily="2" charset="0"/>
              </a:rPr>
              <a:t>Steakout</a:t>
            </a:r>
            <a:r>
              <a:rPr lang="en-US" sz="4000" dirty="0">
                <a:latin typeface="ACADEMY ENGRAVED LET PLAIN:1.0" panose="02000000000000000000" pitchFamily="2" charset="0"/>
              </a:rPr>
              <a:t> Promotion </a:t>
            </a:r>
          </a:p>
        </p:txBody>
      </p:sp>
      <p:sp>
        <p:nvSpPr>
          <p:cNvPr id="18" name="TextBox 17">
            <a:extLst>
              <a:ext uri="{FF2B5EF4-FFF2-40B4-BE49-F238E27FC236}">
                <a16:creationId xmlns:a16="http://schemas.microsoft.com/office/drawing/2014/main" id="{36258AFA-40A4-6F13-605F-2529DB43A637}"/>
              </a:ext>
            </a:extLst>
          </p:cNvPr>
          <p:cNvSpPr txBox="1"/>
          <p:nvPr/>
        </p:nvSpPr>
        <p:spPr>
          <a:xfrm>
            <a:off x="9986974" y="3425677"/>
            <a:ext cx="2526286" cy="369332"/>
          </a:xfrm>
          <a:prstGeom prst="rect">
            <a:avLst/>
          </a:prstGeom>
          <a:noFill/>
        </p:spPr>
        <p:txBody>
          <a:bodyPr wrap="square" rtlCol="0">
            <a:spAutoFit/>
          </a:bodyPr>
          <a:lstStyle/>
          <a:p>
            <a:r>
              <a:rPr lang="en-US" dirty="0">
                <a:latin typeface="Avenir Next Condensed" panose="020B0506020202020204" pitchFamily="34" charset="0"/>
              </a:rPr>
              <a:t> Franchise4u</a:t>
            </a:r>
          </a:p>
        </p:txBody>
      </p:sp>
      <p:sp>
        <p:nvSpPr>
          <p:cNvPr id="20" name="TextBox 19">
            <a:extLst>
              <a:ext uri="{FF2B5EF4-FFF2-40B4-BE49-F238E27FC236}">
                <a16:creationId xmlns:a16="http://schemas.microsoft.com/office/drawing/2014/main" id="{C1CF8ACB-6B0E-F354-D891-FE60F2375717}"/>
              </a:ext>
            </a:extLst>
          </p:cNvPr>
          <p:cNvSpPr txBox="1"/>
          <p:nvPr/>
        </p:nvSpPr>
        <p:spPr>
          <a:xfrm>
            <a:off x="10049115" y="4033814"/>
            <a:ext cx="2646698" cy="369332"/>
          </a:xfrm>
          <a:prstGeom prst="rect">
            <a:avLst/>
          </a:prstGeom>
          <a:noFill/>
        </p:spPr>
        <p:txBody>
          <a:bodyPr wrap="square" rtlCol="0">
            <a:spAutoFit/>
          </a:bodyPr>
          <a:lstStyle/>
          <a:p>
            <a:r>
              <a:rPr lang="en-US" dirty="0">
                <a:latin typeface="Avenir Next Condensed" panose="020B0506020202020204" pitchFamily="34" charset="0"/>
              </a:rPr>
              <a:t>Facebook</a:t>
            </a:r>
          </a:p>
        </p:txBody>
      </p:sp>
      <p:sp>
        <p:nvSpPr>
          <p:cNvPr id="25" name="TextBox 24">
            <a:extLst>
              <a:ext uri="{FF2B5EF4-FFF2-40B4-BE49-F238E27FC236}">
                <a16:creationId xmlns:a16="http://schemas.microsoft.com/office/drawing/2014/main" id="{0D73393B-EA58-EA0C-73E8-A6ACDD96A0BC}"/>
              </a:ext>
            </a:extLst>
          </p:cNvPr>
          <p:cNvSpPr txBox="1"/>
          <p:nvPr/>
        </p:nvSpPr>
        <p:spPr>
          <a:xfrm>
            <a:off x="10049115" y="4635003"/>
            <a:ext cx="2438496" cy="369332"/>
          </a:xfrm>
          <a:prstGeom prst="rect">
            <a:avLst/>
          </a:prstGeom>
          <a:noFill/>
        </p:spPr>
        <p:txBody>
          <a:bodyPr wrap="square" rtlCol="0">
            <a:spAutoFit/>
          </a:bodyPr>
          <a:lstStyle/>
          <a:p>
            <a:r>
              <a:rPr lang="en-US" dirty="0">
                <a:latin typeface="Avenir Next Condensed" panose="020B0506020202020204" pitchFamily="34" charset="0"/>
              </a:rPr>
              <a:t>Instagram</a:t>
            </a:r>
          </a:p>
        </p:txBody>
      </p:sp>
      <p:pic>
        <p:nvPicPr>
          <p:cNvPr id="9" name="Graphic 8" descr="Tag with solid fill">
            <a:extLst>
              <a:ext uri="{FF2B5EF4-FFF2-40B4-BE49-F238E27FC236}">
                <a16:creationId xmlns:a16="http://schemas.microsoft.com/office/drawing/2014/main" id="{618F5DDB-117B-6697-6AF3-A098BF2F9D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31493" y="850630"/>
            <a:ext cx="696864" cy="696864"/>
          </a:xfrm>
          <a:prstGeom prst="rect">
            <a:avLst/>
          </a:prstGeom>
        </p:spPr>
      </p:pic>
      <p:pic>
        <p:nvPicPr>
          <p:cNvPr id="6" name="Graphic 5" descr="Internet outline">
            <a:extLst>
              <a:ext uri="{FF2B5EF4-FFF2-40B4-BE49-F238E27FC236}">
                <a16:creationId xmlns:a16="http://schemas.microsoft.com/office/drawing/2014/main" id="{9C066D0C-7C6D-75BF-3CF7-D379C4B64A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4461" y="2622138"/>
            <a:ext cx="695421" cy="695421"/>
          </a:xfrm>
          <a:prstGeom prst="rect">
            <a:avLst/>
          </a:prstGeom>
        </p:spPr>
      </p:pic>
      <p:pic>
        <p:nvPicPr>
          <p:cNvPr id="10" name="Picture 9" descr="A screenshot of a website&#10;&#10;Description automatically generated with low confidence">
            <a:extLst>
              <a:ext uri="{FF2B5EF4-FFF2-40B4-BE49-F238E27FC236}">
                <a16:creationId xmlns:a16="http://schemas.microsoft.com/office/drawing/2014/main" id="{1DD11B79-725A-9666-AEBD-75C6EFF18B29}"/>
              </a:ext>
            </a:extLst>
          </p:cNvPr>
          <p:cNvPicPr>
            <a:picLocks noChangeAspect="1"/>
          </p:cNvPicPr>
          <p:nvPr/>
        </p:nvPicPr>
        <p:blipFill>
          <a:blip r:embed="rId7"/>
          <a:stretch>
            <a:fillRect/>
          </a:stretch>
        </p:blipFill>
        <p:spPr>
          <a:xfrm>
            <a:off x="175540" y="107675"/>
            <a:ext cx="4347657" cy="3209884"/>
          </a:xfrm>
          <a:prstGeom prst="rect">
            <a:avLst/>
          </a:prstGeom>
        </p:spPr>
      </p:pic>
      <p:pic>
        <p:nvPicPr>
          <p:cNvPr id="12" name="Picture 11" descr="A screenshot of a website&#10;&#10;Description automatically generated with medium confidence">
            <a:extLst>
              <a:ext uri="{FF2B5EF4-FFF2-40B4-BE49-F238E27FC236}">
                <a16:creationId xmlns:a16="http://schemas.microsoft.com/office/drawing/2014/main" id="{5035B804-C1FA-563C-888A-EB9A7D2BBBD2}"/>
              </a:ext>
            </a:extLst>
          </p:cNvPr>
          <p:cNvPicPr>
            <a:picLocks noChangeAspect="1"/>
          </p:cNvPicPr>
          <p:nvPr/>
        </p:nvPicPr>
        <p:blipFill>
          <a:blip r:embed="rId8"/>
          <a:stretch>
            <a:fillRect/>
          </a:stretch>
        </p:blipFill>
        <p:spPr>
          <a:xfrm>
            <a:off x="175541" y="3558054"/>
            <a:ext cx="4347658" cy="3209884"/>
          </a:xfrm>
          <a:prstGeom prst="rect">
            <a:avLst/>
          </a:prstGeom>
        </p:spPr>
      </p:pic>
      <p:pic>
        <p:nvPicPr>
          <p:cNvPr id="15" name="Picture 14" descr="A screenshot of a social media post&#10;&#10;Description automatically generated">
            <a:extLst>
              <a:ext uri="{FF2B5EF4-FFF2-40B4-BE49-F238E27FC236}">
                <a16:creationId xmlns:a16="http://schemas.microsoft.com/office/drawing/2014/main" id="{39967210-4DFE-44FB-FDE0-4FB14C6B5874}"/>
              </a:ext>
            </a:extLst>
          </p:cNvPr>
          <p:cNvPicPr>
            <a:picLocks noChangeAspect="1"/>
          </p:cNvPicPr>
          <p:nvPr/>
        </p:nvPicPr>
        <p:blipFill>
          <a:blip r:embed="rId9"/>
          <a:stretch>
            <a:fillRect/>
          </a:stretch>
        </p:blipFill>
        <p:spPr>
          <a:xfrm>
            <a:off x="4906815" y="2366556"/>
            <a:ext cx="4179043" cy="3090104"/>
          </a:xfrm>
          <a:prstGeom prst="rect">
            <a:avLst/>
          </a:prstGeom>
        </p:spPr>
      </p:pic>
      <p:sp>
        <p:nvSpPr>
          <p:cNvPr id="17" name="TextBox 16">
            <a:extLst>
              <a:ext uri="{FF2B5EF4-FFF2-40B4-BE49-F238E27FC236}">
                <a16:creationId xmlns:a16="http://schemas.microsoft.com/office/drawing/2014/main" id="{FB8788C8-AE82-A61E-2175-C0D74E550507}"/>
              </a:ext>
            </a:extLst>
          </p:cNvPr>
          <p:cNvSpPr txBox="1"/>
          <p:nvPr/>
        </p:nvSpPr>
        <p:spPr>
          <a:xfrm>
            <a:off x="10042987" y="2798442"/>
            <a:ext cx="2103871" cy="369332"/>
          </a:xfrm>
          <a:prstGeom prst="rect">
            <a:avLst/>
          </a:prstGeom>
          <a:noFill/>
        </p:spPr>
        <p:txBody>
          <a:bodyPr wrap="square" rtlCol="0">
            <a:spAutoFit/>
          </a:bodyPr>
          <a:lstStyle/>
          <a:p>
            <a:r>
              <a:rPr lang="en-US" dirty="0">
                <a:latin typeface="Avenir Next Condensed" panose="020B0506020202020204" pitchFamily="34" charset="0"/>
              </a:rPr>
              <a:t>Wales Online</a:t>
            </a:r>
          </a:p>
        </p:txBody>
      </p:sp>
      <p:pic>
        <p:nvPicPr>
          <p:cNvPr id="19" name="Graphic 18" descr="Internet outline">
            <a:extLst>
              <a:ext uri="{FF2B5EF4-FFF2-40B4-BE49-F238E27FC236}">
                <a16:creationId xmlns:a16="http://schemas.microsoft.com/office/drawing/2014/main" id="{7D3FC0A4-A9AD-0B44-C150-FFEEE20194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4461" y="3216187"/>
            <a:ext cx="695421" cy="695421"/>
          </a:xfrm>
          <a:prstGeom prst="rect">
            <a:avLst/>
          </a:prstGeom>
        </p:spPr>
      </p:pic>
      <p:pic>
        <p:nvPicPr>
          <p:cNvPr id="22" name="Graphic 21" descr="Internet outline">
            <a:extLst>
              <a:ext uri="{FF2B5EF4-FFF2-40B4-BE49-F238E27FC236}">
                <a16:creationId xmlns:a16="http://schemas.microsoft.com/office/drawing/2014/main" id="{12774517-881F-9B34-EB63-113B057DC71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42284" y="3864404"/>
            <a:ext cx="695421" cy="695421"/>
          </a:xfrm>
          <a:prstGeom prst="rect">
            <a:avLst/>
          </a:prstGeom>
        </p:spPr>
      </p:pic>
      <p:pic>
        <p:nvPicPr>
          <p:cNvPr id="23" name="Graphic 22" descr="Internet outline">
            <a:extLst>
              <a:ext uri="{FF2B5EF4-FFF2-40B4-BE49-F238E27FC236}">
                <a16:creationId xmlns:a16="http://schemas.microsoft.com/office/drawing/2014/main" id="{2A596CAD-5699-031D-998D-D61A2C7D1B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8368" y="4519775"/>
            <a:ext cx="695421" cy="695421"/>
          </a:xfrm>
          <a:prstGeom prst="rect">
            <a:avLst/>
          </a:prstGeom>
        </p:spPr>
      </p:pic>
      <p:pic>
        <p:nvPicPr>
          <p:cNvPr id="24" name="Graphic 23" descr="Internet outline">
            <a:extLst>
              <a:ext uri="{FF2B5EF4-FFF2-40B4-BE49-F238E27FC236}">
                <a16:creationId xmlns:a16="http://schemas.microsoft.com/office/drawing/2014/main" id="{9CAC4267-2621-0C79-E784-614B1AAD8F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0555" y="5127942"/>
            <a:ext cx="695421" cy="695421"/>
          </a:xfrm>
          <a:prstGeom prst="rect">
            <a:avLst/>
          </a:prstGeom>
        </p:spPr>
      </p:pic>
      <p:sp>
        <p:nvSpPr>
          <p:cNvPr id="26" name="TextBox 25">
            <a:extLst>
              <a:ext uri="{FF2B5EF4-FFF2-40B4-BE49-F238E27FC236}">
                <a16:creationId xmlns:a16="http://schemas.microsoft.com/office/drawing/2014/main" id="{C398B16C-B72D-ED8E-547F-12522D35CD01}"/>
              </a:ext>
            </a:extLst>
          </p:cNvPr>
          <p:cNvSpPr txBox="1"/>
          <p:nvPr/>
        </p:nvSpPr>
        <p:spPr>
          <a:xfrm>
            <a:off x="10042987" y="5271994"/>
            <a:ext cx="1451781" cy="369332"/>
          </a:xfrm>
          <a:prstGeom prst="rect">
            <a:avLst/>
          </a:prstGeom>
          <a:noFill/>
        </p:spPr>
        <p:txBody>
          <a:bodyPr wrap="square" rtlCol="0">
            <a:spAutoFit/>
          </a:bodyPr>
          <a:lstStyle/>
          <a:p>
            <a:r>
              <a:rPr lang="en-US" dirty="0">
                <a:latin typeface="Avenir Next Condensed" panose="020B0506020202020204" pitchFamily="34" charset="0"/>
              </a:rPr>
              <a:t>Twitter</a:t>
            </a:r>
            <a:r>
              <a:rPr lang="en-US" dirty="0"/>
              <a:t> </a:t>
            </a:r>
          </a:p>
        </p:txBody>
      </p:sp>
    </p:spTree>
    <p:extLst>
      <p:ext uri="{BB962C8B-B14F-4D97-AF65-F5344CB8AC3E}">
        <p14:creationId xmlns:p14="http://schemas.microsoft.com/office/powerpoint/2010/main" val="2934379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9E19B-6436-1A96-C888-1C45B0007093}"/>
              </a:ext>
            </a:extLst>
          </p:cNvPr>
          <p:cNvSpPr>
            <a:spLocks noGrp="1"/>
          </p:cNvSpPr>
          <p:nvPr>
            <p:ph type="title"/>
          </p:nvPr>
        </p:nvSpPr>
        <p:spPr>
          <a:xfrm>
            <a:off x="152656" y="-316481"/>
            <a:ext cx="10515600" cy="1325563"/>
          </a:xfrm>
        </p:spPr>
        <p:txBody>
          <a:bodyPr/>
          <a:lstStyle/>
          <a:p>
            <a:r>
              <a:rPr lang="en-US" i="1" u="sng" dirty="0">
                <a:solidFill>
                  <a:schemeClr val="bg1"/>
                </a:solidFill>
                <a:latin typeface="Avenir Next Condensed Ultra Lig" panose="020B0206020202020204" pitchFamily="34" charset="77"/>
              </a:rPr>
              <a:t>Reviews</a:t>
            </a:r>
          </a:p>
        </p:txBody>
      </p:sp>
      <p:pic>
        <p:nvPicPr>
          <p:cNvPr id="5" name="Content Placeholder 4" descr="A picture containing text, snack, screenshot, fast food&#10;&#10;Description automatically generated">
            <a:extLst>
              <a:ext uri="{FF2B5EF4-FFF2-40B4-BE49-F238E27FC236}">
                <a16:creationId xmlns:a16="http://schemas.microsoft.com/office/drawing/2014/main" id="{3699D261-21A6-1230-446C-B7AC4B1BA855}"/>
              </a:ext>
            </a:extLst>
          </p:cNvPr>
          <p:cNvPicPr>
            <a:picLocks noGrp="1" noChangeAspect="1"/>
          </p:cNvPicPr>
          <p:nvPr>
            <p:ph idx="1"/>
          </p:nvPr>
        </p:nvPicPr>
        <p:blipFill>
          <a:blip r:embed="rId3"/>
          <a:stretch>
            <a:fillRect/>
          </a:stretch>
        </p:blipFill>
        <p:spPr>
          <a:xfrm>
            <a:off x="141667" y="833717"/>
            <a:ext cx="4079858" cy="2474259"/>
          </a:xfrm>
        </p:spPr>
      </p:pic>
      <p:pic>
        <p:nvPicPr>
          <p:cNvPr id="7" name="Picture 6" descr="A screenshot of a social media post&#10;&#10;Description automatically generated with low confidence">
            <a:extLst>
              <a:ext uri="{FF2B5EF4-FFF2-40B4-BE49-F238E27FC236}">
                <a16:creationId xmlns:a16="http://schemas.microsoft.com/office/drawing/2014/main" id="{E98E3CEB-1199-D7F4-9A72-714FF82325E4}"/>
              </a:ext>
            </a:extLst>
          </p:cNvPr>
          <p:cNvPicPr>
            <a:picLocks noChangeAspect="1"/>
          </p:cNvPicPr>
          <p:nvPr/>
        </p:nvPicPr>
        <p:blipFill rotWithShape="1">
          <a:blip r:embed="rId4"/>
          <a:srcRect l="-1" t="-461" r="8920"/>
          <a:stretch/>
        </p:blipFill>
        <p:spPr>
          <a:xfrm>
            <a:off x="141668" y="3832413"/>
            <a:ext cx="4079858" cy="2474259"/>
          </a:xfrm>
          <a:prstGeom prst="rect">
            <a:avLst/>
          </a:prstGeom>
        </p:spPr>
      </p:pic>
      <p:pic>
        <p:nvPicPr>
          <p:cNvPr id="10" name="Graphic 9" descr="Star with solid fill">
            <a:extLst>
              <a:ext uri="{FF2B5EF4-FFF2-40B4-BE49-F238E27FC236}">
                <a16:creationId xmlns:a16="http://schemas.microsoft.com/office/drawing/2014/main" id="{039A27D5-32AF-1EE8-E560-EC725F23FCE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20959" y="1322715"/>
            <a:ext cx="370822" cy="370822"/>
          </a:xfrm>
          <a:prstGeom prst="rect">
            <a:avLst/>
          </a:prstGeom>
        </p:spPr>
      </p:pic>
      <p:pic>
        <p:nvPicPr>
          <p:cNvPr id="11" name="Graphic 10" descr="Star with solid fill">
            <a:extLst>
              <a:ext uri="{FF2B5EF4-FFF2-40B4-BE49-F238E27FC236}">
                <a16:creationId xmlns:a16="http://schemas.microsoft.com/office/drawing/2014/main" id="{16BFC3AB-F688-972D-DB26-5B02AB769CD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68812" y="1322715"/>
            <a:ext cx="370822" cy="370822"/>
          </a:xfrm>
          <a:prstGeom prst="rect">
            <a:avLst/>
          </a:prstGeom>
        </p:spPr>
      </p:pic>
      <p:pic>
        <p:nvPicPr>
          <p:cNvPr id="12" name="Graphic 11" descr="Star with solid fill">
            <a:extLst>
              <a:ext uri="{FF2B5EF4-FFF2-40B4-BE49-F238E27FC236}">
                <a16:creationId xmlns:a16="http://schemas.microsoft.com/office/drawing/2014/main" id="{8F9C155D-CCA7-2461-A3D7-0E75EB3CE9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16665" y="1322715"/>
            <a:ext cx="370822" cy="370822"/>
          </a:xfrm>
          <a:prstGeom prst="rect">
            <a:avLst/>
          </a:prstGeom>
        </p:spPr>
      </p:pic>
      <p:pic>
        <p:nvPicPr>
          <p:cNvPr id="13" name="Graphic 12" descr="Star with solid fill">
            <a:extLst>
              <a:ext uri="{FF2B5EF4-FFF2-40B4-BE49-F238E27FC236}">
                <a16:creationId xmlns:a16="http://schemas.microsoft.com/office/drawing/2014/main" id="{EE0356A6-5463-A1AE-1CDF-D9BCCBEEE23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91664" y="1333879"/>
            <a:ext cx="370822" cy="370822"/>
          </a:xfrm>
          <a:prstGeom prst="rect">
            <a:avLst/>
          </a:prstGeom>
        </p:spPr>
      </p:pic>
      <p:pic>
        <p:nvPicPr>
          <p:cNvPr id="14" name="Graphic 13" descr="Star with solid fill">
            <a:extLst>
              <a:ext uri="{FF2B5EF4-FFF2-40B4-BE49-F238E27FC236}">
                <a16:creationId xmlns:a16="http://schemas.microsoft.com/office/drawing/2014/main" id="{FF4E93A4-B0C4-0FF1-E3EE-FA87EE2E43F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757617" y="1322715"/>
            <a:ext cx="370822" cy="370822"/>
          </a:xfrm>
          <a:prstGeom prst="rect">
            <a:avLst/>
          </a:prstGeom>
        </p:spPr>
      </p:pic>
      <p:sp>
        <p:nvSpPr>
          <p:cNvPr id="15" name="TextBox 14">
            <a:extLst>
              <a:ext uri="{FF2B5EF4-FFF2-40B4-BE49-F238E27FC236}">
                <a16:creationId xmlns:a16="http://schemas.microsoft.com/office/drawing/2014/main" id="{0FBC07F9-EAB4-745A-FC6E-70680AA09122}"/>
              </a:ext>
            </a:extLst>
          </p:cNvPr>
          <p:cNvSpPr txBox="1"/>
          <p:nvPr/>
        </p:nvSpPr>
        <p:spPr>
          <a:xfrm>
            <a:off x="4268255" y="989128"/>
            <a:ext cx="2566147" cy="370822"/>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 1)    Trip Advisor </a:t>
            </a:r>
          </a:p>
        </p:txBody>
      </p:sp>
      <p:pic>
        <p:nvPicPr>
          <p:cNvPr id="16" name="Graphic 15" descr="Star with solid fill">
            <a:extLst>
              <a:ext uri="{FF2B5EF4-FFF2-40B4-BE49-F238E27FC236}">
                <a16:creationId xmlns:a16="http://schemas.microsoft.com/office/drawing/2014/main" id="{2AAFACC2-D65C-DB16-1024-009A8B8C14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20959" y="4403998"/>
            <a:ext cx="370822" cy="370822"/>
          </a:xfrm>
          <a:prstGeom prst="rect">
            <a:avLst/>
          </a:prstGeom>
        </p:spPr>
      </p:pic>
      <p:pic>
        <p:nvPicPr>
          <p:cNvPr id="17" name="Graphic 16" descr="Star with solid fill">
            <a:extLst>
              <a:ext uri="{FF2B5EF4-FFF2-40B4-BE49-F238E27FC236}">
                <a16:creationId xmlns:a16="http://schemas.microsoft.com/office/drawing/2014/main" id="{54B57D60-1C2B-D128-072C-8DE5DC724DA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88361" y="4403998"/>
            <a:ext cx="370822" cy="370822"/>
          </a:xfrm>
          <a:prstGeom prst="rect">
            <a:avLst/>
          </a:prstGeom>
        </p:spPr>
      </p:pic>
      <p:pic>
        <p:nvPicPr>
          <p:cNvPr id="18" name="Graphic 17" descr="Star with solid fill">
            <a:extLst>
              <a:ext uri="{FF2B5EF4-FFF2-40B4-BE49-F238E27FC236}">
                <a16:creationId xmlns:a16="http://schemas.microsoft.com/office/drawing/2014/main" id="{287D26B5-F5B0-279A-8E70-A329BB38E58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39634" y="4403998"/>
            <a:ext cx="370822" cy="370822"/>
          </a:xfrm>
          <a:prstGeom prst="rect">
            <a:avLst/>
          </a:prstGeom>
        </p:spPr>
      </p:pic>
      <p:pic>
        <p:nvPicPr>
          <p:cNvPr id="19" name="Graphic 18" descr="Star with solid fill">
            <a:extLst>
              <a:ext uri="{FF2B5EF4-FFF2-40B4-BE49-F238E27FC236}">
                <a16:creationId xmlns:a16="http://schemas.microsoft.com/office/drawing/2014/main" id="{C3B4652E-2281-9FBB-990D-DE7D6C1A2642}"/>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1" r="45494"/>
          <a:stretch/>
        </p:blipFill>
        <p:spPr>
          <a:xfrm>
            <a:off x="5716855" y="4403998"/>
            <a:ext cx="202127" cy="370822"/>
          </a:xfrm>
          <a:prstGeom prst="rect">
            <a:avLst/>
          </a:prstGeom>
        </p:spPr>
      </p:pic>
      <p:pic>
        <p:nvPicPr>
          <p:cNvPr id="20" name="Graphic 19" descr="Star with solid fill">
            <a:extLst>
              <a:ext uri="{FF2B5EF4-FFF2-40B4-BE49-F238E27FC236}">
                <a16:creationId xmlns:a16="http://schemas.microsoft.com/office/drawing/2014/main" id="{B548979C-9F6E-FB88-3B91-BC0F62740EB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91664" y="4394742"/>
            <a:ext cx="370822" cy="370822"/>
          </a:xfrm>
          <a:prstGeom prst="rect">
            <a:avLst/>
          </a:prstGeom>
        </p:spPr>
      </p:pic>
      <p:sp>
        <p:nvSpPr>
          <p:cNvPr id="21" name="TextBox 20">
            <a:extLst>
              <a:ext uri="{FF2B5EF4-FFF2-40B4-BE49-F238E27FC236}">
                <a16:creationId xmlns:a16="http://schemas.microsoft.com/office/drawing/2014/main" id="{A35E3B05-DD77-D526-E6C6-E2C203B747FE}"/>
              </a:ext>
            </a:extLst>
          </p:cNvPr>
          <p:cNvSpPr txBox="1"/>
          <p:nvPr/>
        </p:nvSpPr>
        <p:spPr>
          <a:xfrm>
            <a:off x="4323627" y="4025410"/>
            <a:ext cx="1847388" cy="369332"/>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2)     Facebook</a:t>
            </a:r>
          </a:p>
        </p:txBody>
      </p:sp>
      <p:pic>
        <p:nvPicPr>
          <p:cNvPr id="24" name="Picture 23" descr="A screenshot of a menu&#10;&#10;Description automatically generated with low confidence">
            <a:extLst>
              <a:ext uri="{FF2B5EF4-FFF2-40B4-BE49-F238E27FC236}">
                <a16:creationId xmlns:a16="http://schemas.microsoft.com/office/drawing/2014/main" id="{E8374E3C-EFED-AF5D-4959-EE7B2B8FDC08}"/>
              </a:ext>
            </a:extLst>
          </p:cNvPr>
          <p:cNvPicPr>
            <a:picLocks noChangeAspect="1"/>
          </p:cNvPicPr>
          <p:nvPr/>
        </p:nvPicPr>
        <p:blipFill>
          <a:blip r:embed="rId7"/>
          <a:stretch>
            <a:fillRect/>
          </a:stretch>
        </p:blipFill>
        <p:spPr>
          <a:xfrm>
            <a:off x="6245897" y="833717"/>
            <a:ext cx="4137718" cy="2511280"/>
          </a:xfrm>
          <a:prstGeom prst="rect">
            <a:avLst/>
          </a:prstGeom>
        </p:spPr>
      </p:pic>
      <p:sp>
        <p:nvSpPr>
          <p:cNvPr id="25" name="TextBox 24">
            <a:extLst>
              <a:ext uri="{FF2B5EF4-FFF2-40B4-BE49-F238E27FC236}">
                <a16:creationId xmlns:a16="http://schemas.microsoft.com/office/drawing/2014/main" id="{71075A1B-5BBB-B7A9-C55E-88162D510277}"/>
              </a:ext>
            </a:extLst>
          </p:cNvPr>
          <p:cNvSpPr txBox="1"/>
          <p:nvPr/>
        </p:nvSpPr>
        <p:spPr>
          <a:xfrm>
            <a:off x="10501073" y="1002705"/>
            <a:ext cx="1277471" cy="369332"/>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2)    Google</a:t>
            </a:r>
          </a:p>
        </p:txBody>
      </p:sp>
      <p:pic>
        <p:nvPicPr>
          <p:cNvPr id="27" name="Picture 26" descr="A screenshot of a restaurant review&#10;&#10;Description automatically generated with low confidence">
            <a:extLst>
              <a:ext uri="{FF2B5EF4-FFF2-40B4-BE49-F238E27FC236}">
                <a16:creationId xmlns:a16="http://schemas.microsoft.com/office/drawing/2014/main" id="{208C1743-2B5E-C541-9B7E-3527D0110421}"/>
              </a:ext>
            </a:extLst>
          </p:cNvPr>
          <p:cNvPicPr>
            <a:picLocks noChangeAspect="1"/>
          </p:cNvPicPr>
          <p:nvPr/>
        </p:nvPicPr>
        <p:blipFill>
          <a:blip r:embed="rId8"/>
          <a:stretch>
            <a:fillRect/>
          </a:stretch>
        </p:blipFill>
        <p:spPr>
          <a:xfrm>
            <a:off x="6252229" y="3832413"/>
            <a:ext cx="4079858" cy="2488664"/>
          </a:xfrm>
          <a:prstGeom prst="rect">
            <a:avLst/>
          </a:prstGeom>
        </p:spPr>
      </p:pic>
      <p:sp>
        <p:nvSpPr>
          <p:cNvPr id="28" name="TextBox 27">
            <a:extLst>
              <a:ext uri="{FF2B5EF4-FFF2-40B4-BE49-F238E27FC236}">
                <a16:creationId xmlns:a16="http://schemas.microsoft.com/office/drawing/2014/main" id="{6621C25B-1301-C04F-9CF5-CD15139438FA}"/>
              </a:ext>
            </a:extLst>
          </p:cNvPr>
          <p:cNvSpPr txBox="1"/>
          <p:nvPr/>
        </p:nvSpPr>
        <p:spPr>
          <a:xfrm>
            <a:off x="10501073" y="4034666"/>
            <a:ext cx="1668971" cy="369332"/>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4)    Trust Pilot</a:t>
            </a:r>
          </a:p>
        </p:txBody>
      </p:sp>
      <p:pic>
        <p:nvPicPr>
          <p:cNvPr id="29" name="Graphic 28" descr="Star with solid fill">
            <a:extLst>
              <a:ext uri="{FF2B5EF4-FFF2-40B4-BE49-F238E27FC236}">
                <a16:creationId xmlns:a16="http://schemas.microsoft.com/office/drawing/2014/main" id="{B296A038-9698-6BB8-972E-5E6DFB739E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91324" y="1331215"/>
            <a:ext cx="370822" cy="370822"/>
          </a:xfrm>
          <a:prstGeom prst="rect">
            <a:avLst/>
          </a:prstGeom>
        </p:spPr>
      </p:pic>
      <p:pic>
        <p:nvPicPr>
          <p:cNvPr id="30" name="Graphic 29" descr="Star with solid fill">
            <a:extLst>
              <a:ext uri="{FF2B5EF4-FFF2-40B4-BE49-F238E27FC236}">
                <a16:creationId xmlns:a16="http://schemas.microsoft.com/office/drawing/2014/main" id="{AB190D56-C178-282A-4EAB-AAC4F6CF779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489262" y="1338606"/>
            <a:ext cx="370822" cy="370822"/>
          </a:xfrm>
          <a:prstGeom prst="rect">
            <a:avLst/>
          </a:prstGeom>
        </p:spPr>
      </p:pic>
      <p:pic>
        <p:nvPicPr>
          <p:cNvPr id="31" name="Graphic 30" descr="Star with solid fill">
            <a:extLst>
              <a:ext uri="{FF2B5EF4-FFF2-40B4-BE49-F238E27FC236}">
                <a16:creationId xmlns:a16="http://schemas.microsoft.com/office/drawing/2014/main" id="{059F2744-A4EA-51DF-60F8-2500E8C9783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756804" y="1331215"/>
            <a:ext cx="370822" cy="370822"/>
          </a:xfrm>
          <a:prstGeom prst="rect">
            <a:avLst/>
          </a:prstGeom>
        </p:spPr>
      </p:pic>
      <p:pic>
        <p:nvPicPr>
          <p:cNvPr id="32" name="Graphic 31" descr="Star with solid fill">
            <a:extLst>
              <a:ext uri="{FF2B5EF4-FFF2-40B4-BE49-F238E27FC236}">
                <a16:creationId xmlns:a16="http://schemas.microsoft.com/office/drawing/2014/main" id="{B726C2B0-B4D1-ABD0-654C-FF3FA48705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111754" y="1338606"/>
            <a:ext cx="370822" cy="370822"/>
          </a:xfrm>
          <a:prstGeom prst="rect">
            <a:avLst/>
          </a:prstGeom>
        </p:spPr>
      </p:pic>
      <p:pic>
        <p:nvPicPr>
          <p:cNvPr id="33" name="Graphic 32" descr="Star with solid fill">
            <a:extLst>
              <a:ext uri="{FF2B5EF4-FFF2-40B4-BE49-F238E27FC236}">
                <a16:creationId xmlns:a16="http://schemas.microsoft.com/office/drawing/2014/main" id="{B43B31D1-FEE9-7550-7F18-8064E68E7F21}"/>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1" r="45494"/>
          <a:stretch/>
        </p:blipFill>
        <p:spPr>
          <a:xfrm>
            <a:off x="11836667" y="1343417"/>
            <a:ext cx="202127" cy="370822"/>
          </a:xfrm>
          <a:prstGeom prst="rect">
            <a:avLst/>
          </a:prstGeom>
        </p:spPr>
      </p:pic>
      <p:pic>
        <p:nvPicPr>
          <p:cNvPr id="34" name="Graphic 33" descr="Star with solid fill">
            <a:extLst>
              <a:ext uri="{FF2B5EF4-FFF2-40B4-BE49-F238E27FC236}">
                <a16:creationId xmlns:a16="http://schemas.microsoft.com/office/drawing/2014/main" id="{4ADF0050-C702-1A42-3121-753BAA1ABB0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66645" y="4403998"/>
            <a:ext cx="370822" cy="370822"/>
          </a:xfrm>
          <a:prstGeom prst="rect">
            <a:avLst/>
          </a:prstGeom>
        </p:spPr>
      </p:pic>
      <p:pic>
        <p:nvPicPr>
          <p:cNvPr id="35" name="Graphic 34" descr="Star with solid fill">
            <a:extLst>
              <a:ext uri="{FF2B5EF4-FFF2-40B4-BE49-F238E27FC236}">
                <a16:creationId xmlns:a16="http://schemas.microsoft.com/office/drawing/2014/main" id="{553A52E8-E466-7E0E-14AD-19ED4AF04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821830" y="4394742"/>
            <a:ext cx="370822" cy="370822"/>
          </a:xfrm>
          <a:prstGeom prst="rect">
            <a:avLst/>
          </a:prstGeom>
        </p:spPr>
      </p:pic>
      <p:pic>
        <p:nvPicPr>
          <p:cNvPr id="36" name="Graphic 35" descr="Star with solid fill">
            <a:extLst>
              <a:ext uri="{FF2B5EF4-FFF2-40B4-BE49-F238E27FC236}">
                <a16:creationId xmlns:a16="http://schemas.microsoft.com/office/drawing/2014/main" id="{8B1F2F8F-6F78-ED34-2750-F9DB3B68000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528257" y="4389496"/>
            <a:ext cx="370822" cy="370822"/>
          </a:xfrm>
          <a:prstGeom prst="rect">
            <a:avLst/>
          </a:prstGeom>
        </p:spPr>
      </p:pic>
      <p:pic>
        <p:nvPicPr>
          <p:cNvPr id="37" name="Graphic 36" descr="Star with solid fill">
            <a:extLst>
              <a:ext uri="{FF2B5EF4-FFF2-40B4-BE49-F238E27FC236}">
                <a16:creationId xmlns:a16="http://schemas.microsoft.com/office/drawing/2014/main" id="{365CCB88-2675-69BB-22B3-DA88E6BCD7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173860" y="4389496"/>
            <a:ext cx="370822" cy="370822"/>
          </a:xfrm>
          <a:prstGeom prst="rect">
            <a:avLst/>
          </a:prstGeom>
        </p:spPr>
      </p:pic>
    </p:spTree>
    <p:extLst>
      <p:ext uri="{BB962C8B-B14F-4D97-AF65-F5344CB8AC3E}">
        <p14:creationId xmlns:p14="http://schemas.microsoft.com/office/powerpoint/2010/main" val="1165381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46">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4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2118" y="0"/>
            <a:ext cx="7529872"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3AB00-D37E-5BDD-ADD6-624B8BBFFCB7}"/>
              </a:ext>
            </a:extLst>
          </p:cNvPr>
          <p:cNvSpPr>
            <a:spLocks noGrp="1"/>
          </p:cNvSpPr>
          <p:nvPr>
            <p:ph type="title"/>
          </p:nvPr>
        </p:nvSpPr>
        <p:spPr>
          <a:xfrm>
            <a:off x="5443960" y="3014678"/>
            <a:ext cx="5601391" cy="1627274"/>
          </a:xfrm>
        </p:spPr>
        <p:txBody>
          <a:bodyPr anchor="t">
            <a:normAutofit/>
          </a:bodyPr>
          <a:lstStyle/>
          <a:p>
            <a:br>
              <a:rPr lang="en-GB" sz="2000" b="0" i="0" dirty="0">
                <a:solidFill>
                  <a:srgbClr val="FFFFFF"/>
                </a:solidFill>
                <a:effectLst/>
                <a:latin typeface="Archer"/>
              </a:rPr>
            </a:br>
            <a:endParaRPr lang="en-US" sz="4800" dirty="0"/>
          </a:p>
        </p:txBody>
      </p:sp>
      <p:sp>
        <p:nvSpPr>
          <p:cNvPr id="55" name="Rectangle 5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960" y="2380184"/>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01298DB-D68E-5255-244F-9D37703FCD55}"/>
              </a:ext>
            </a:extLst>
          </p:cNvPr>
          <p:cNvSpPr txBox="1"/>
          <p:nvPr/>
        </p:nvSpPr>
        <p:spPr>
          <a:xfrm>
            <a:off x="3550024" y="2528047"/>
            <a:ext cx="184731" cy="369332"/>
          </a:xfrm>
          <a:prstGeom prst="rect">
            <a:avLst/>
          </a:prstGeom>
          <a:noFill/>
        </p:spPr>
        <p:txBody>
          <a:bodyPr wrap="none" rtlCol="0">
            <a:spAutoFit/>
          </a:bodyPr>
          <a:lstStyle/>
          <a:p>
            <a:endParaRPr lang="en-US" dirty="0"/>
          </a:p>
        </p:txBody>
      </p:sp>
      <p:sp>
        <p:nvSpPr>
          <p:cNvPr id="21" name="TextBox 20">
            <a:extLst>
              <a:ext uri="{FF2B5EF4-FFF2-40B4-BE49-F238E27FC236}">
                <a16:creationId xmlns:a16="http://schemas.microsoft.com/office/drawing/2014/main" id="{E6B85C5D-F192-7933-D8F6-A5C43324C906}"/>
              </a:ext>
            </a:extLst>
          </p:cNvPr>
          <p:cNvSpPr txBox="1"/>
          <p:nvPr/>
        </p:nvSpPr>
        <p:spPr>
          <a:xfrm>
            <a:off x="4101353" y="3617259"/>
            <a:ext cx="184731" cy="369332"/>
          </a:xfrm>
          <a:prstGeom prst="rect">
            <a:avLst/>
          </a:prstGeom>
          <a:noFill/>
        </p:spPr>
        <p:txBody>
          <a:bodyPr wrap="none" rtlCol="0">
            <a:spAutoFit/>
          </a:bodyPr>
          <a:lstStyle/>
          <a:p>
            <a:endParaRPr lang="en-US" dirty="0"/>
          </a:p>
        </p:txBody>
      </p:sp>
      <p:sp>
        <p:nvSpPr>
          <p:cNvPr id="30" name="TextBox 29">
            <a:extLst>
              <a:ext uri="{FF2B5EF4-FFF2-40B4-BE49-F238E27FC236}">
                <a16:creationId xmlns:a16="http://schemas.microsoft.com/office/drawing/2014/main" id="{26D3CB72-CC96-3323-4066-9082149417EC}"/>
              </a:ext>
            </a:extLst>
          </p:cNvPr>
          <p:cNvSpPr txBox="1"/>
          <p:nvPr/>
        </p:nvSpPr>
        <p:spPr>
          <a:xfrm>
            <a:off x="6832816" y="306979"/>
            <a:ext cx="6159803" cy="707886"/>
          </a:xfrm>
          <a:prstGeom prst="rect">
            <a:avLst/>
          </a:prstGeom>
          <a:noFill/>
        </p:spPr>
        <p:txBody>
          <a:bodyPr wrap="square" rtlCol="0">
            <a:spAutoFit/>
          </a:bodyPr>
          <a:lstStyle/>
          <a:p>
            <a:r>
              <a:rPr lang="en-US" sz="4000" dirty="0">
                <a:latin typeface="ACADEMY ENGRAVED LET PLAIN:1.0" panose="02000000000000000000" pitchFamily="2" charset="0"/>
              </a:rPr>
              <a:t>My Experience</a:t>
            </a:r>
          </a:p>
        </p:txBody>
      </p:sp>
      <p:sp>
        <p:nvSpPr>
          <p:cNvPr id="20" name="TextBox 19">
            <a:extLst>
              <a:ext uri="{FF2B5EF4-FFF2-40B4-BE49-F238E27FC236}">
                <a16:creationId xmlns:a16="http://schemas.microsoft.com/office/drawing/2014/main" id="{C1CF8ACB-6B0E-F354-D891-FE60F2375717}"/>
              </a:ext>
            </a:extLst>
          </p:cNvPr>
          <p:cNvSpPr txBox="1"/>
          <p:nvPr/>
        </p:nvSpPr>
        <p:spPr>
          <a:xfrm>
            <a:off x="9331277" y="3900721"/>
            <a:ext cx="2646698" cy="369332"/>
          </a:xfrm>
          <a:prstGeom prst="rect">
            <a:avLst/>
          </a:prstGeom>
          <a:noFill/>
        </p:spPr>
        <p:txBody>
          <a:bodyPr wrap="square" rtlCol="0">
            <a:spAutoFit/>
          </a:bodyPr>
          <a:lstStyle/>
          <a:p>
            <a:r>
              <a:rPr lang="en-US" dirty="0">
                <a:latin typeface="Avenir Next Condensed" panose="020B0506020202020204" pitchFamily="34" charset="0"/>
              </a:rPr>
              <a:t>Spicy Lamb Chops</a:t>
            </a:r>
          </a:p>
        </p:txBody>
      </p:sp>
      <p:sp>
        <p:nvSpPr>
          <p:cNvPr id="25" name="TextBox 24">
            <a:extLst>
              <a:ext uri="{FF2B5EF4-FFF2-40B4-BE49-F238E27FC236}">
                <a16:creationId xmlns:a16="http://schemas.microsoft.com/office/drawing/2014/main" id="{0D73393B-EA58-EA0C-73E8-A6ACDD96A0BC}"/>
              </a:ext>
            </a:extLst>
          </p:cNvPr>
          <p:cNvSpPr txBox="1"/>
          <p:nvPr/>
        </p:nvSpPr>
        <p:spPr>
          <a:xfrm>
            <a:off x="9323451" y="4432999"/>
            <a:ext cx="2438496" cy="369332"/>
          </a:xfrm>
          <a:prstGeom prst="rect">
            <a:avLst/>
          </a:prstGeom>
          <a:noFill/>
        </p:spPr>
        <p:txBody>
          <a:bodyPr wrap="square" rtlCol="0">
            <a:spAutoFit/>
          </a:bodyPr>
          <a:lstStyle/>
          <a:p>
            <a:r>
              <a:rPr lang="en-US" dirty="0">
                <a:latin typeface="Avenir Next Condensed" panose="020B0506020202020204" pitchFamily="34" charset="0"/>
              </a:rPr>
              <a:t>Sirloin Steak </a:t>
            </a:r>
          </a:p>
        </p:txBody>
      </p:sp>
      <p:sp>
        <p:nvSpPr>
          <p:cNvPr id="26" name="TextBox 25">
            <a:extLst>
              <a:ext uri="{FF2B5EF4-FFF2-40B4-BE49-F238E27FC236}">
                <a16:creationId xmlns:a16="http://schemas.microsoft.com/office/drawing/2014/main" id="{C398B16C-B72D-ED8E-547F-12522D35CD01}"/>
              </a:ext>
            </a:extLst>
          </p:cNvPr>
          <p:cNvSpPr txBox="1"/>
          <p:nvPr/>
        </p:nvSpPr>
        <p:spPr>
          <a:xfrm>
            <a:off x="9331274" y="4976493"/>
            <a:ext cx="2098726" cy="369332"/>
          </a:xfrm>
          <a:prstGeom prst="rect">
            <a:avLst/>
          </a:prstGeom>
          <a:noFill/>
        </p:spPr>
        <p:txBody>
          <a:bodyPr wrap="square" rtlCol="0">
            <a:spAutoFit/>
          </a:bodyPr>
          <a:lstStyle/>
          <a:p>
            <a:r>
              <a:rPr lang="en-US" dirty="0"/>
              <a:t>Big Ben Burger </a:t>
            </a:r>
          </a:p>
        </p:txBody>
      </p:sp>
      <p:pic>
        <p:nvPicPr>
          <p:cNvPr id="4" name="Picture 3" descr="A close up of a burger&#10;&#10;Description automatically generated with low confidence">
            <a:extLst>
              <a:ext uri="{FF2B5EF4-FFF2-40B4-BE49-F238E27FC236}">
                <a16:creationId xmlns:a16="http://schemas.microsoft.com/office/drawing/2014/main" id="{B141FCCA-2F66-D60B-AFE8-9648250474F2}"/>
              </a:ext>
            </a:extLst>
          </p:cNvPr>
          <p:cNvPicPr>
            <a:picLocks noChangeAspect="1"/>
          </p:cNvPicPr>
          <p:nvPr/>
        </p:nvPicPr>
        <p:blipFill>
          <a:blip r:embed="rId3"/>
          <a:stretch>
            <a:fillRect/>
          </a:stretch>
        </p:blipFill>
        <p:spPr>
          <a:xfrm>
            <a:off x="5699842" y="3753843"/>
            <a:ext cx="2812695" cy="2999660"/>
          </a:xfrm>
          <a:prstGeom prst="rect">
            <a:avLst/>
          </a:prstGeom>
        </p:spPr>
      </p:pic>
      <p:pic>
        <p:nvPicPr>
          <p:cNvPr id="8" name="Picture 7" descr="A picture containing cocktail garnish, juice, soft drink, cocktail&#10;&#10;Description automatically generated">
            <a:extLst>
              <a:ext uri="{FF2B5EF4-FFF2-40B4-BE49-F238E27FC236}">
                <a16:creationId xmlns:a16="http://schemas.microsoft.com/office/drawing/2014/main" id="{FCDFE231-3F05-B23F-4810-F2548C594AED}"/>
              </a:ext>
            </a:extLst>
          </p:cNvPr>
          <p:cNvPicPr>
            <a:picLocks noChangeAspect="1"/>
          </p:cNvPicPr>
          <p:nvPr/>
        </p:nvPicPr>
        <p:blipFill>
          <a:blip r:embed="rId4"/>
          <a:stretch>
            <a:fillRect/>
          </a:stretch>
        </p:blipFill>
        <p:spPr>
          <a:xfrm>
            <a:off x="3336948" y="158907"/>
            <a:ext cx="2812695" cy="3540687"/>
          </a:xfrm>
          <a:prstGeom prst="rect">
            <a:avLst/>
          </a:prstGeom>
        </p:spPr>
      </p:pic>
      <p:pic>
        <p:nvPicPr>
          <p:cNvPr id="13" name="Picture 12" descr="A plate of food with a fork&#10;&#10;Description automatically generated with low confidence">
            <a:extLst>
              <a:ext uri="{FF2B5EF4-FFF2-40B4-BE49-F238E27FC236}">
                <a16:creationId xmlns:a16="http://schemas.microsoft.com/office/drawing/2014/main" id="{E549FC15-CE4E-8CE9-1704-0414B9BBA7AA}"/>
              </a:ext>
            </a:extLst>
          </p:cNvPr>
          <p:cNvPicPr>
            <a:picLocks noChangeAspect="1"/>
          </p:cNvPicPr>
          <p:nvPr/>
        </p:nvPicPr>
        <p:blipFill>
          <a:blip r:embed="rId5"/>
          <a:stretch>
            <a:fillRect/>
          </a:stretch>
        </p:blipFill>
        <p:spPr>
          <a:xfrm>
            <a:off x="3340300" y="3766689"/>
            <a:ext cx="2286126" cy="2999660"/>
          </a:xfrm>
          <a:prstGeom prst="rect">
            <a:avLst/>
          </a:prstGeom>
        </p:spPr>
      </p:pic>
      <p:pic>
        <p:nvPicPr>
          <p:cNvPr id="16" name="Picture 15" descr="A close up of food&#10;&#10;Description automatically generated with low confidence">
            <a:extLst>
              <a:ext uri="{FF2B5EF4-FFF2-40B4-BE49-F238E27FC236}">
                <a16:creationId xmlns:a16="http://schemas.microsoft.com/office/drawing/2014/main" id="{522EAE29-B3F3-0B6A-0429-6A9E7C551522}"/>
              </a:ext>
            </a:extLst>
          </p:cNvPr>
          <p:cNvPicPr>
            <a:picLocks noChangeAspect="1"/>
          </p:cNvPicPr>
          <p:nvPr/>
        </p:nvPicPr>
        <p:blipFill>
          <a:blip r:embed="rId6"/>
          <a:stretch>
            <a:fillRect/>
          </a:stretch>
        </p:blipFill>
        <p:spPr>
          <a:xfrm>
            <a:off x="28353" y="39270"/>
            <a:ext cx="3197690" cy="6772813"/>
          </a:xfrm>
          <a:prstGeom prst="rect">
            <a:avLst/>
          </a:prstGeom>
        </p:spPr>
      </p:pic>
      <p:pic>
        <p:nvPicPr>
          <p:cNvPr id="28" name="Picture 27" descr="A plate of food on a wood surface&#10;&#10;Description automatically generated with medium confidence">
            <a:extLst>
              <a:ext uri="{FF2B5EF4-FFF2-40B4-BE49-F238E27FC236}">
                <a16:creationId xmlns:a16="http://schemas.microsoft.com/office/drawing/2014/main" id="{7B609FF3-6DD2-C4B8-29F7-6D3FA31E1C7E}"/>
              </a:ext>
            </a:extLst>
          </p:cNvPr>
          <p:cNvPicPr>
            <a:picLocks noChangeAspect="1"/>
          </p:cNvPicPr>
          <p:nvPr/>
        </p:nvPicPr>
        <p:blipFill>
          <a:blip r:embed="rId7"/>
          <a:stretch>
            <a:fillRect/>
          </a:stretch>
        </p:blipFill>
        <p:spPr>
          <a:xfrm>
            <a:off x="6231684" y="1188581"/>
            <a:ext cx="3940965" cy="2483347"/>
          </a:xfrm>
          <a:prstGeom prst="rect">
            <a:avLst/>
          </a:prstGeom>
        </p:spPr>
      </p:pic>
      <p:pic>
        <p:nvPicPr>
          <p:cNvPr id="31" name="Graphic 30" descr="Martini with solid fill">
            <a:extLst>
              <a:ext uri="{FF2B5EF4-FFF2-40B4-BE49-F238E27FC236}">
                <a16:creationId xmlns:a16="http://schemas.microsoft.com/office/drawing/2014/main" id="{23D34BAE-6EF4-CBAC-4B4F-D4739AE3719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5" y="3818296"/>
            <a:ext cx="456949" cy="456949"/>
          </a:xfrm>
          <a:prstGeom prst="rect">
            <a:avLst/>
          </a:prstGeom>
        </p:spPr>
      </p:pic>
      <p:pic>
        <p:nvPicPr>
          <p:cNvPr id="33" name="Graphic 32" descr="Fork and knife outline">
            <a:extLst>
              <a:ext uri="{FF2B5EF4-FFF2-40B4-BE49-F238E27FC236}">
                <a16:creationId xmlns:a16="http://schemas.microsoft.com/office/drawing/2014/main" id="{50FA2FD5-2147-F27E-EAEF-4B09F4B9A78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254690" y="306979"/>
            <a:ext cx="737971" cy="737971"/>
          </a:xfrm>
          <a:prstGeom prst="rect">
            <a:avLst/>
          </a:prstGeom>
        </p:spPr>
      </p:pic>
      <p:pic>
        <p:nvPicPr>
          <p:cNvPr id="37" name="Picture 36" descr="Two cups of milkshakes with straws&#10;&#10;Description automatically generated with medium confidence">
            <a:extLst>
              <a:ext uri="{FF2B5EF4-FFF2-40B4-BE49-F238E27FC236}">
                <a16:creationId xmlns:a16="http://schemas.microsoft.com/office/drawing/2014/main" id="{A952F289-44B3-BCB9-A330-AC233BEF5778}"/>
              </a:ext>
            </a:extLst>
          </p:cNvPr>
          <p:cNvPicPr>
            <a:picLocks noChangeAspect="1"/>
          </p:cNvPicPr>
          <p:nvPr/>
        </p:nvPicPr>
        <p:blipFill>
          <a:blip r:embed="rId12"/>
          <a:stretch>
            <a:fillRect/>
          </a:stretch>
        </p:blipFill>
        <p:spPr>
          <a:xfrm>
            <a:off x="10236913" y="1182112"/>
            <a:ext cx="1955077" cy="2483347"/>
          </a:xfrm>
          <a:prstGeom prst="rect">
            <a:avLst/>
          </a:prstGeom>
        </p:spPr>
      </p:pic>
      <p:pic>
        <p:nvPicPr>
          <p:cNvPr id="38" name="Graphic 37" descr="Martini with solid fill">
            <a:extLst>
              <a:ext uri="{FF2B5EF4-FFF2-40B4-BE49-F238E27FC236}">
                <a16:creationId xmlns:a16="http://schemas.microsoft.com/office/drawing/2014/main" id="{62F10C74-DE37-79D6-F156-3E7E947723E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2" y="4348869"/>
            <a:ext cx="456949" cy="456949"/>
          </a:xfrm>
          <a:prstGeom prst="rect">
            <a:avLst/>
          </a:prstGeom>
        </p:spPr>
      </p:pic>
      <p:pic>
        <p:nvPicPr>
          <p:cNvPr id="39" name="Graphic 38" descr="Martini with solid fill">
            <a:extLst>
              <a:ext uri="{FF2B5EF4-FFF2-40B4-BE49-F238E27FC236}">
                <a16:creationId xmlns:a16="http://schemas.microsoft.com/office/drawing/2014/main" id="{D79DB0A9-6035-2496-2F4A-70769BAC28E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2" y="4890619"/>
            <a:ext cx="456949" cy="456949"/>
          </a:xfrm>
          <a:prstGeom prst="rect">
            <a:avLst/>
          </a:prstGeom>
        </p:spPr>
      </p:pic>
      <p:pic>
        <p:nvPicPr>
          <p:cNvPr id="40" name="Graphic 39" descr="Martini with solid fill">
            <a:extLst>
              <a:ext uri="{FF2B5EF4-FFF2-40B4-BE49-F238E27FC236}">
                <a16:creationId xmlns:a16="http://schemas.microsoft.com/office/drawing/2014/main" id="{89C82363-3285-4FEF-5DD8-9BA33BFC507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3" y="5412851"/>
            <a:ext cx="456949" cy="456949"/>
          </a:xfrm>
          <a:prstGeom prst="rect">
            <a:avLst/>
          </a:prstGeom>
        </p:spPr>
      </p:pic>
      <p:pic>
        <p:nvPicPr>
          <p:cNvPr id="41" name="Graphic 40" descr="Martini with solid fill">
            <a:extLst>
              <a:ext uri="{FF2B5EF4-FFF2-40B4-BE49-F238E27FC236}">
                <a16:creationId xmlns:a16="http://schemas.microsoft.com/office/drawing/2014/main" id="{E391409A-1D9D-B994-7B1F-20012E8C39B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3" y="5889320"/>
            <a:ext cx="456949" cy="456949"/>
          </a:xfrm>
          <a:prstGeom prst="rect">
            <a:avLst/>
          </a:prstGeom>
        </p:spPr>
      </p:pic>
      <p:pic>
        <p:nvPicPr>
          <p:cNvPr id="42" name="Graphic 41" descr="Martini with solid fill">
            <a:extLst>
              <a:ext uri="{FF2B5EF4-FFF2-40B4-BE49-F238E27FC236}">
                <a16:creationId xmlns:a16="http://schemas.microsoft.com/office/drawing/2014/main" id="{B3773D44-A4CE-7BB0-700D-F85FB2675C7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66502" y="6356573"/>
            <a:ext cx="456949" cy="456949"/>
          </a:xfrm>
          <a:prstGeom prst="rect">
            <a:avLst/>
          </a:prstGeom>
        </p:spPr>
      </p:pic>
      <p:sp>
        <p:nvSpPr>
          <p:cNvPr id="44" name="TextBox 43">
            <a:extLst>
              <a:ext uri="{FF2B5EF4-FFF2-40B4-BE49-F238E27FC236}">
                <a16:creationId xmlns:a16="http://schemas.microsoft.com/office/drawing/2014/main" id="{E5FD491B-BF92-94ED-B09A-310CF0292F4F}"/>
              </a:ext>
            </a:extLst>
          </p:cNvPr>
          <p:cNvSpPr txBox="1"/>
          <p:nvPr/>
        </p:nvSpPr>
        <p:spPr>
          <a:xfrm>
            <a:off x="9331277" y="6400381"/>
            <a:ext cx="2646698" cy="369332"/>
          </a:xfrm>
          <a:prstGeom prst="rect">
            <a:avLst/>
          </a:prstGeom>
          <a:noFill/>
        </p:spPr>
        <p:txBody>
          <a:bodyPr wrap="square" rtlCol="0">
            <a:spAutoFit/>
          </a:bodyPr>
          <a:lstStyle/>
          <a:p>
            <a:r>
              <a:rPr lang="en-US" dirty="0">
                <a:latin typeface="Avenir Next Condensed" panose="020B0506020202020204" pitchFamily="34" charset="0"/>
              </a:rPr>
              <a:t>Milkshake</a:t>
            </a:r>
          </a:p>
        </p:txBody>
      </p:sp>
      <p:sp>
        <p:nvSpPr>
          <p:cNvPr id="45" name="TextBox 44">
            <a:extLst>
              <a:ext uri="{FF2B5EF4-FFF2-40B4-BE49-F238E27FC236}">
                <a16:creationId xmlns:a16="http://schemas.microsoft.com/office/drawing/2014/main" id="{8376762A-B29A-BE10-F821-014E6B14CF6D}"/>
              </a:ext>
            </a:extLst>
          </p:cNvPr>
          <p:cNvSpPr txBox="1"/>
          <p:nvPr/>
        </p:nvSpPr>
        <p:spPr>
          <a:xfrm>
            <a:off x="9323450" y="5438774"/>
            <a:ext cx="2106550" cy="369332"/>
          </a:xfrm>
          <a:prstGeom prst="rect">
            <a:avLst/>
          </a:prstGeom>
          <a:noFill/>
        </p:spPr>
        <p:txBody>
          <a:bodyPr wrap="square" rtlCol="0">
            <a:spAutoFit/>
          </a:bodyPr>
          <a:lstStyle/>
          <a:p>
            <a:r>
              <a:rPr lang="en-US" dirty="0">
                <a:latin typeface="Avenir Next Condensed" panose="020B0506020202020204" pitchFamily="34" charset="0"/>
              </a:rPr>
              <a:t>Philly Cheese Steak</a:t>
            </a:r>
            <a:r>
              <a:rPr lang="en-US" dirty="0"/>
              <a:t> </a:t>
            </a:r>
          </a:p>
        </p:txBody>
      </p:sp>
      <p:sp>
        <p:nvSpPr>
          <p:cNvPr id="46" name="TextBox 45">
            <a:extLst>
              <a:ext uri="{FF2B5EF4-FFF2-40B4-BE49-F238E27FC236}">
                <a16:creationId xmlns:a16="http://schemas.microsoft.com/office/drawing/2014/main" id="{B86CEA37-104E-27FE-7179-F4931384D86D}"/>
              </a:ext>
            </a:extLst>
          </p:cNvPr>
          <p:cNvSpPr txBox="1"/>
          <p:nvPr/>
        </p:nvSpPr>
        <p:spPr>
          <a:xfrm>
            <a:off x="9323451" y="5939843"/>
            <a:ext cx="1451781" cy="369332"/>
          </a:xfrm>
          <a:prstGeom prst="rect">
            <a:avLst/>
          </a:prstGeom>
          <a:noFill/>
        </p:spPr>
        <p:txBody>
          <a:bodyPr wrap="square" rtlCol="0">
            <a:spAutoFit/>
          </a:bodyPr>
          <a:lstStyle/>
          <a:p>
            <a:r>
              <a:rPr lang="en-US" dirty="0">
                <a:latin typeface="Avenir Next Condensed" panose="020B0506020202020204" pitchFamily="34" charset="0"/>
              </a:rPr>
              <a:t>Mojito</a:t>
            </a:r>
            <a:r>
              <a:rPr lang="en-US" dirty="0"/>
              <a:t> </a:t>
            </a:r>
          </a:p>
        </p:txBody>
      </p:sp>
    </p:spTree>
    <p:extLst>
      <p:ext uri="{BB962C8B-B14F-4D97-AF65-F5344CB8AC3E}">
        <p14:creationId xmlns:p14="http://schemas.microsoft.com/office/powerpoint/2010/main" val="816586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EFD753D-6A49-46DD-9E82-AA6E2C62B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138A5824-1F4A-4EE7-BC13-5BB48FC080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044" y="321732"/>
            <a:ext cx="4568741" cy="6192603"/>
          </a:xfrm>
          <a:prstGeom prst="rect">
            <a:avLst/>
          </a:prstGeom>
          <a:solidFill>
            <a:srgbClr val="333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room with tables and chairs&#10;&#10;Description automatically generated with medium confidence">
            <a:extLst>
              <a:ext uri="{FF2B5EF4-FFF2-40B4-BE49-F238E27FC236}">
                <a16:creationId xmlns:a16="http://schemas.microsoft.com/office/drawing/2014/main" id="{E899078A-58A2-EB24-FD35-2A3E5CF0198F}"/>
              </a:ext>
            </a:extLst>
          </p:cNvPr>
          <p:cNvPicPr>
            <a:picLocks noChangeAspect="1"/>
          </p:cNvPicPr>
          <p:nvPr/>
        </p:nvPicPr>
        <p:blipFill>
          <a:blip r:embed="rId3"/>
          <a:stretch>
            <a:fillRect/>
          </a:stretch>
        </p:blipFill>
        <p:spPr>
          <a:xfrm>
            <a:off x="5155080" y="442054"/>
            <a:ext cx="3211039" cy="1621574"/>
          </a:xfrm>
          <a:prstGeom prst="rect">
            <a:avLst/>
          </a:prstGeom>
        </p:spPr>
      </p:pic>
      <p:pic>
        <p:nvPicPr>
          <p:cNvPr id="14" name="Picture 13" descr="A room with tables and chairs&#10;&#10;Description automatically generated with medium confidence">
            <a:extLst>
              <a:ext uri="{FF2B5EF4-FFF2-40B4-BE49-F238E27FC236}">
                <a16:creationId xmlns:a16="http://schemas.microsoft.com/office/drawing/2014/main" id="{C9C6C081-9842-5F5B-BA14-A1DB0255CFC8}"/>
              </a:ext>
            </a:extLst>
          </p:cNvPr>
          <p:cNvPicPr>
            <a:picLocks noChangeAspect="1"/>
          </p:cNvPicPr>
          <p:nvPr/>
        </p:nvPicPr>
        <p:blipFill>
          <a:blip r:embed="rId4"/>
          <a:stretch>
            <a:fillRect/>
          </a:stretch>
        </p:blipFill>
        <p:spPr>
          <a:xfrm>
            <a:off x="8696790" y="448686"/>
            <a:ext cx="3169090" cy="1608312"/>
          </a:xfrm>
          <a:prstGeom prst="rect">
            <a:avLst/>
          </a:prstGeom>
        </p:spPr>
      </p:pic>
      <p:sp>
        <p:nvSpPr>
          <p:cNvPr id="17" name="TextBox 16">
            <a:extLst>
              <a:ext uri="{FF2B5EF4-FFF2-40B4-BE49-F238E27FC236}">
                <a16:creationId xmlns:a16="http://schemas.microsoft.com/office/drawing/2014/main" id="{F33E6095-20B4-5A70-F213-EDE255F12830}"/>
              </a:ext>
            </a:extLst>
          </p:cNvPr>
          <p:cNvSpPr txBox="1"/>
          <p:nvPr/>
        </p:nvSpPr>
        <p:spPr>
          <a:xfrm>
            <a:off x="1274478" y="1062703"/>
            <a:ext cx="3607930" cy="611780"/>
          </a:xfrm>
          <a:prstGeom prst="rect">
            <a:avLst/>
          </a:prstGeom>
        </p:spPr>
        <p:txBody>
          <a:bodyPr vert="horz" lIns="91440" tIns="45720" rIns="91440" bIns="45720" rtlCol="0" anchor="t">
            <a:normAutofit lnSpcReduction="10000"/>
          </a:bodyPr>
          <a:lstStyle/>
          <a:p>
            <a:pPr>
              <a:lnSpc>
                <a:spcPct val="90000"/>
              </a:lnSpc>
              <a:spcAft>
                <a:spcPts val="600"/>
              </a:spcAft>
            </a:pPr>
            <a:r>
              <a:rPr lang="en-US" sz="2000" dirty="0">
                <a:solidFill>
                  <a:srgbClr val="FFFFFF"/>
                </a:solidFill>
                <a:latin typeface="Avenir Next Condensed" panose="020B0506020202020204" pitchFamily="34" charset="0"/>
              </a:rPr>
              <a:t>Everything was clean, tidy and organized.  </a:t>
            </a:r>
          </a:p>
        </p:txBody>
      </p:sp>
      <p:pic>
        <p:nvPicPr>
          <p:cNvPr id="6" name="Picture 5" descr="A picture containing furniture, ceiling, wall, chair&#10;&#10;Description automatically generated">
            <a:extLst>
              <a:ext uri="{FF2B5EF4-FFF2-40B4-BE49-F238E27FC236}">
                <a16:creationId xmlns:a16="http://schemas.microsoft.com/office/drawing/2014/main" id="{F92A8C65-997C-6C1B-D0FA-A0C3D5B216B7}"/>
              </a:ext>
            </a:extLst>
          </p:cNvPr>
          <p:cNvPicPr>
            <a:picLocks noChangeAspect="1"/>
          </p:cNvPicPr>
          <p:nvPr/>
        </p:nvPicPr>
        <p:blipFill>
          <a:blip r:embed="rId5"/>
          <a:stretch>
            <a:fillRect/>
          </a:stretch>
        </p:blipFill>
        <p:spPr>
          <a:xfrm>
            <a:off x="5155081" y="2624007"/>
            <a:ext cx="3219976" cy="1609987"/>
          </a:xfrm>
          <a:prstGeom prst="rect">
            <a:avLst/>
          </a:prstGeom>
        </p:spPr>
      </p:pic>
      <p:pic>
        <p:nvPicPr>
          <p:cNvPr id="16" name="Picture 15" descr="A picture containing scene, shop, building, electronic signage&#10;&#10;Description automatically generated">
            <a:extLst>
              <a:ext uri="{FF2B5EF4-FFF2-40B4-BE49-F238E27FC236}">
                <a16:creationId xmlns:a16="http://schemas.microsoft.com/office/drawing/2014/main" id="{F1EB8B63-D78C-6101-23DB-3A1B8B71F8AB}"/>
              </a:ext>
            </a:extLst>
          </p:cNvPr>
          <p:cNvPicPr>
            <a:picLocks noChangeAspect="1"/>
          </p:cNvPicPr>
          <p:nvPr/>
        </p:nvPicPr>
        <p:blipFill>
          <a:blip r:embed="rId6"/>
          <a:stretch>
            <a:fillRect/>
          </a:stretch>
        </p:blipFill>
        <p:spPr>
          <a:xfrm>
            <a:off x="8728432" y="2618363"/>
            <a:ext cx="3132898" cy="1621274"/>
          </a:xfrm>
          <a:prstGeom prst="rect">
            <a:avLst/>
          </a:prstGeom>
        </p:spPr>
      </p:pic>
      <p:pic>
        <p:nvPicPr>
          <p:cNvPr id="12" name="Picture 11" descr="A picture containing furniture, chair, indoor, ceiling&#10;&#10;Description automatically generated">
            <a:extLst>
              <a:ext uri="{FF2B5EF4-FFF2-40B4-BE49-F238E27FC236}">
                <a16:creationId xmlns:a16="http://schemas.microsoft.com/office/drawing/2014/main" id="{1ED9EC6B-4A20-7B31-34A3-DC37DA87F13B}"/>
              </a:ext>
            </a:extLst>
          </p:cNvPr>
          <p:cNvPicPr>
            <a:picLocks noChangeAspect="1"/>
          </p:cNvPicPr>
          <p:nvPr/>
        </p:nvPicPr>
        <p:blipFill>
          <a:blip r:embed="rId7"/>
          <a:stretch>
            <a:fillRect/>
          </a:stretch>
        </p:blipFill>
        <p:spPr>
          <a:xfrm>
            <a:off x="5163486" y="4764724"/>
            <a:ext cx="3211571" cy="1629871"/>
          </a:xfrm>
          <a:prstGeom prst="rect">
            <a:avLst/>
          </a:prstGeom>
        </p:spPr>
      </p:pic>
      <p:pic>
        <p:nvPicPr>
          <p:cNvPr id="8" name="Picture 7" descr="A long table with chairs and a brick wall&#10;&#10;Description automatically generated with low confidence">
            <a:extLst>
              <a:ext uri="{FF2B5EF4-FFF2-40B4-BE49-F238E27FC236}">
                <a16:creationId xmlns:a16="http://schemas.microsoft.com/office/drawing/2014/main" id="{8EA86888-6C5A-5A2A-12C0-DA84BDCC2E25}"/>
              </a:ext>
            </a:extLst>
          </p:cNvPr>
          <p:cNvPicPr>
            <a:picLocks noChangeAspect="1"/>
          </p:cNvPicPr>
          <p:nvPr/>
        </p:nvPicPr>
        <p:blipFill>
          <a:blip r:embed="rId8"/>
          <a:stretch>
            <a:fillRect/>
          </a:stretch>
        </p:blipFill>
        <p:spPr>
          <a:xfrm>
            <a:off x="8696790" y="4764987"/>
            <a:ext cx="3169090" cy="1647926"/>
          </a:xfrm>
          <a:prstGeom prst="rect">
            <a:avLst/>
          </a:prstGeom>
        </p:spPr>
      </p:pic>
      <p:pic>
        <p:nvPicPr>
          <p:cNvPr id="19" name="Graphic 18" descr="Eye outline">
            <a:extLst>
              <a:ext uri="{FF2B5EF4-FFF2-40B4-BE49-F238E27FC236}">
                <a16:creationId xmlns:a16="http://schemas.microsoft.com/office/drawing/2014/main" id="{BAA47629-737E-67B0-A4EC-376B338FCF2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7919" y="920777"/>
            <a:ext cx="750182" cy="750182"/>
          </a:xfrm>
          <a:prstGeom prst="rect">
            <a:avLst/>
          </a:prstGeom>
        </p:spPr>
      </p:pic>
      <p:pic>
        <p:nvPicPr>
          <p:cNvPr id="21" name="Graphic 20" descr="Nose outline">
            <a:extLst>
              <a:ext uri="{FF2B5EF4-FFF2-40B4-BE49-F238E27FC236}">
                <a16:creationId xmlns:a16="http://schemas.microsoft.com/office/drawing/2014/main" id="{19CD9353-166B-DE56-F6F3-C967F2A1234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17919" y="2248056"/>
            <a:ext cx="691793" cy="691793"/>
          </a:xfrm>
          <a:prstGeom prst="rect">
            <a:avLst/>
          </a:prstGeom>
        </p:spPr>
      </p:pic>
      <p:pic>
        <p:nvPicPr>
          <p:cNvPr id="25" name="Graphic 24" descr="Tongue outline">
            <a:extLst>
              <a:ext uri="{FF2B5EF4-FFF2-40B4-BE49-F238E27FC236}">
                <a16:creationId xmlns:a16="http://schemas.microsoft.com/office/drawing/2014/main" id="{5CD73297-E4D3-D4F3-5F0F-46013E2E270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17919" y="3631031"/>
            <a:ext cx="760711" cy="760711"/>
          </a:xfrm>
          <a:prstGeom prst="rect">
            <a:avLst/>
          </a:prstGeom>
        </p:spPr>
      </p:pic>
      <p:pic>
        <p:nvPicPr>
          <p:cNvPr id="33" name="Graphic 32" descr="Hand outline">
            <a:extLst>
              <a:ext uri="{FF2B5EF4-FFF2-40B4-BE49-F238E27FC236}">
                <a16:creationId xmlns:a16="http://schemas.microsoft.com/office/drawing/2014/main" id="{7DC09E74-F2D2-BBA8-2CBB-A75A5B58482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17919" y="5109653"/>
            <a:ext cx="760711" cy="760711"/>
          </a:xfrm>
          <a:prstGeom prst="rect">
            <a:avLst/>
          </a:prstGeom>
        </p:spPr>
      </p:pic>
      <p:sp>
        <p:nvSpPr>
          <p:cNvPr id="35" name="TextBox 34">
            <a:extLst>
              <a:ext uri="{FF2B5EF4-FFF2-40B4-BE49-F238E27FC236}">
                <a16:creationId xmlns:a16="http://schemas.microsoft.com/office/drawing/2014/main" id="{03B1C231-190D-0A64-84B9-2A08301D20B3}"/>
              </a:ext>
            </a:extLst>
          </p:cNvPr>
          <p:cNvSpPr txBox="1"/>
          <p:nvPr/>
        </p:nvSpPr>
        <p:spPr>
          <a:xfrm>
            <a:off x="1209712" y="2407484"/>
            <a:ext cx="3591994" cy="923330"/>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The smell of the food was so nice I could tell the food would be delicious with full of </a:t>
            </a:r>
            <a:r>
              <a:rPr lang="en-US" dirty="0" err="1">
                <a:solidFill>
                  <a:schemeClr val="bg1"/>
                </a:solidFill>
                <a:latin typeface="Avenir Next Condensed" panose="020B0506020202020204" pitchFamily="34" charset="0"/>
              </a:rPr>
              <a:t>flavour</a:t>
            </a:r>
            <a:r>
              <a:rPr lang="en-US" dirty="0">
                <a:solidFill>
                  <a:schemeClr val="bg1"/>
                </a:solidFill>
                <a:latin typeface="Avenir Next Condensed" panose="020B0506020202020204" pitchFamily="34" charset="0"/>
              </a:rPr>
              <a:t>.</a:t>
            </a:r>
          </a:p>
        </p:txBody>
      </p:sp>
      <p:sp>
        <p:nvSpPr>
          <p:cNvPr id="36" name="TextBox 35">
            <a:extLst>
              <a:ext uri="{FF2B5EF4-FFF2-40B4-BE49-F238E27FC236}">
                <a16:creationId xmlns:a16="http://schemas.microsoft.com/office/drawing/2014/main" id="{79F472C4-75DC-88A2-F1AB-B2A8B664803E}"/>
              </a:ext>
            </a:extLst>
          </p:cNvPr>
          <p:cNvSpPr txBox="1"/>
          <p:nvPr/>
        </p:nvSpPr>
        <p:spPr>
          <a:xfrm>
            <a:off x="1274478" y="3859306"/>
            <a:ext cx="3527228" cy="923330"/>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The taste of the food was exactly like the smell of the food but better! Could tell it was freshly cooked with love and passion.</a:t>
            </a:r>
          </a:p>
        </p:txBody>
      </p:sp>
      <p:sp>
        <p:nvSpPr>
          <p:cNvPr id="37" name="TextBox 36">
            <a:extLst>
              <a:ext uri="{FF2B5EF4-FFF2-40B4-BE49-F238E27FC236}">
                <a16:creationId xmlns:a16="http://schemas.microsoft.com/office/drawing/2014/main" id="{470DD39B-03C0-1DE9-3AE1-3210834D1166}"/>
              </a:ext>
            </a:extLst>
          </p:cNvPr>
          <p:cNvSpPr txBox="1"/>
          <p:nvPr/>
        </p:nvSpPr>
        <p:spPr>
          <a:xfrm>
            <a:off x="1274478" y="5338482"/>
            <a:ext cx="3324416" cy="646331"/>
          </a:xfrm>
          <a:prstGeom prst="rect">
            <a:avLst/>
          </a:prstGeom>
          <a:noFill/>
        </p:spPr>
        <p:txBody>
          <a:bodyPr wrap="square" rtlCol="0">
            <a:spAutoFit/>
          </a:bodyPr>
          <a:lstStyle/>
          <a:p>
            <a:r>
              <a:rPr lang="en-US" dirty="0">
                <a:solidFill>
                  <a:schemeClr val="bg1"/>
                </a:solidFill>
                <a:latin typeface="Avenir Next Condensed" panose="020B0506020202020204" pitchFamily="34" charset="0"/>
              </a:rPr>
              <a:t>The texture of the food was on point, not overcooked or undercooked. </a:t>
            </a:r>
          </a:p>
        </p:txBody>
      </p:sp>
    </p:spTree>
    <p:extLst>
      <p:ext uri="{BB962C8B-B14F-4D97-AF65-F5344CB8AC3E}">
        <p14:creationId xmlns:p14="http://schemas.microsoft.com/office/powerpoint/2010/main" val="4122886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B62A8E2-2EC8-FF09-9EB4-5625C7A17080}"/>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Thank you for listening </a:t>
            </a:r>
          </a:p>
        </p:txBody>
      </p:sp>
    </p:spTree>
    <p:extLst>
      <p:ext uri="{BB962C8B-B14F-4D97-AF65-F5344CB8AC3E}">
        <p14:creationId xmlns:p14="http://schemas.microsoft.com/office/powerpoint/2010/main" val="375219728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9E19B-6436-1A96-C888-1C45B0007093}"/>
              </a:ext>
            </a:extLst>
          </p:cNvPr>
          <p:cNvSpPr>
            <a:spLocks noGrp="1"/>
          </p:cNvSpPr>
          <p:nvPr>
            <p:ph type="title"/>
          </p:nvPr>
        </p:nvSpPr>
        <p:spPr>
          <a:xfrm>
            <a:off x="4092231" y="-338206"/>
            <a:ext cx="10515600" cy="1325563"/>
          </a:xfrm>
        </p:spPr>
        <p:txBody>
          <a:bodyPr/>
          <a:lstStyle/>
          <a:p>
            <a:r>
              <a:rPr lang="en-US" dirty="0">
                <a:solidFill>
                  <a:schemeClr val="bg1"/>
                </a:solidFill>
                <a:latin typeface="ACADEMY ENGRAVED LET PLAIN:1.0" panose="02000000000000000000" pitchFamily="2" charset="0"/>
              </a:rPr>
              <a:t>Reference List</a:t>
            </a:r>
          </a:p>
        </p:txBody>
      </p:sp>
      <p:sp>
        <p:nvSpPr>
          <p:cNvPr id="4" name="Content Placeholder 3">
            <a:extLst>
              <a:ext uri="{FF2B5EF4-FFF2-40B4-BE49-F238E27FC236}">
                <a16:creationId xmlns:a16="http://schemas.microsoft.com/office/drawing/2014/main" id="{302A3419-D485-F3EA-FAE1-F08FBDE1C06C}"/>
              </a:ext>
            </a:extLst>
          </p:cNvPr>
          <p:cNvSpPr>
            <a:spLocks noGrp="1"/>
          </p:cNvSpPr>
          <p:nvPr>
            <p:ph idx="1"/>
          </p:nvPr>
        </p:nvSpPr>
        <p:spPr>
          <a:xfrm>
            <a:off x="127875" y="749104"/>
            <a:ext cx="11936249" cy="6108896"/>
          </a:xfrm>
        </p:spPr>
        <p:txBody>
          <a:bodyPr>
            <a:normAutofit fontScale="25000" lnSpcReduction="20000"/>
          </a:bodyPr>
          <a:lstStyle/>
          <a:p>
            <a:pPr>
              <a:buFont typeface="Wingdings" pitchFamily="2" charset="2"/>
              <a:buChar char="Ø"/>
            </a:pPr>
            <a:r>
              <a:rPr lang="en-GB" sz="5600" b="0" i="0" dirty="0">
                <a:solidFill>
                  <a:srgbClr val="D1D5DB"/>
                </a:solidFill>
                <a:effectLst/>
                <a:latin typeface="Avenir Next Condensed" panose="020B0506020202020204" pitchFamily="34" charset="0"/>
              </a:rPr>
              <a:t>Facebook. (2018).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Cardiff. Facebook. Available at: </a:t>
            </a:r>
            <a:r>
              <a:rPr lang="en-GB" sz="5600" b="0" i="0" u="sng" dirty="0">
                <a:effectLst/>
                <a:latin typeface="Avenir Next Condensed" panose="020B0506020202020204" pitchFamily="34" charset="0"/>
                <a:hlinkClick r:id="rId2"/>
              </a:rPr>
              <a:t>https://www.facebook.com/SteakoutCardiff/?locale=en_GB</a:t>
            </a:r>
            <a:r>
              <a:rPr lang="en-GB" sz="5600" b="0" i="0" dirty="0">
                <a:solidFill>
                  <a:srgbClr val="D1D5DB"/>
                </a:solidFill>
                <a:effectLst/>
                <a:latin typeface="Avenir Next Condensed" panose="020B0506020202020204" pitchFamily="34" charset="0"/>
              </a:rPr>
              <a:t> (Accessed: 23 May 2023)</a:t>
            </a:r>
          </a:p>
          <a:p>
            <a:pPr>
              <a:buFont typeface="Wingdings" pitchFamily="2" charset="2"/>
              <a:buChar char="Ø"/>
            </a:pPr>
            <a:endParaRPr lang="en-GB" sz="5600" b="0" i="0" dirty="0">
              <a:solidFill>
                <a:srgbClr val="D1D5DB"/>
              </a:solidFill>
              <a:effectLst/>
              <a:latin typeface="Avenir Next Condensed" panose="020B0506020202020204" pitchFamily="34" charset="0"/>
            </a:endParaRPr>
          </a:p>
          <a:p>
            <a:pPr>
              <a:buFont typeface="Wingdings" pitchFamily="2" charset="2"/>
              <a:buChar char="Ø"/>
            </a:pPr>
            <a:endParaRPr lang="en-GB" sz="5600" dirty="0">
              <a:solidFill>
                <a:srgbClr val="D1D5DB"/>
              </a:solidFill>
              <a:latin typeface="Avenir Next Condensed" panose="020B0506020202020204" pitchFamily="34" charset="0"/>
            </a:endParaRPr>
          </a:p>
          <a:p>
            <a:pPr>
              <a:buFont typeface="Wingdings" pitchFamily="2" charset="2"/>
              <a:buChar char="Ø"/>
            </a:pPr>
            <a:r>
              <a:rPr lang="en-GB" sz="5600" b="0" i="0" dirty="0">
                <a:solidFill>
                  <a:srgbClr val="D1D5DB"/>
                </a:solidFill>
                <a:effectLst/>
                <a:latin typeface="Avenir Next Condensed" panose="020B0506020202020204" pitchFamily="34" charset="0"/>
              </a:rPr>
              <a:t>Franchise4U. (2018).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Cardiff's New Steakhouse. Franchise4U. Available at: </a:t>
            </a:r>
            <a:r>
              <a:rPr lang="en-GB" sz="5600" b="0" i="0" u="sng" dirty="0">
                <a:effectLst/>
                <a:latin typeface="Avenir Next Condensed" panose="020B0506020202020204" pitchFamily="34" charset="0"/>
                <a:hlinkClick r:id="rId3"/>
              </a:rPr>
              <a:t>https://franchise4u.co.uk/franchise-news/steakout-cardiffs-new-steakhouse/</a:t>
            </a:r>
            <a:r>
              <a:rPr lang="en-GB" sz="5600" b="0" i="0" dirty="0">
                <a:solidFill>
                  <a:srgbClr val="D1D5DB"/>
                </a:solidFill>
                <a:effectLst/>
                <a:latin typeface="Avenir Next Condensed" panose="020B0506020202020204" pitchFamily="34" charset="0"/>
              </a:rPr>
              <a:t> (Accessed: 23 May 2023).</a:t>
            </a:r>
          </a:p>
          <a:p>
            <a:pPr>
              <a:buFont typeface="Wingdings" pitchFamily="2" charset="2"/>
              <a:buChar char="Ø"/>
            </a:pPr>
            <a:endParaRPr lang="en-GB" sz="5600" b="0" i="0" dirty="0">
              <a:solidFill>
                <a:srgbClr val="D1D5DB"/>
              </a:solidFill>
              <a:effectLst/>
              <a:latin typeface="Avenir Next Condensed" panose="020B0506020202020204" pitchFamily="34" charset="0"/>
            </a:endParaRPr>
          </a:p>
          <a:p>
            <a:pPr>
              <a:buFont typeface="Wingdings" pitchFamily="2" charset="2"/>
              <a:buChar char="Ø"/>
            </a:pPr>
            <a:r>
              <a:rPr lang="en-GB" sz="5600" dirty="0">
                <a:solidFill>
                  <a:srgbClr val="D1D5DB"/>
                </a:solidFill>
                <a:latin typeface="Avenir Next Condensed" panose="020B0506020202020204" pitchFamily="34" charset="0"/>
              </a:rPr>
              <a:t>Google Maps. (n.d.) Available at: </a:t>
            </a:r>
            <a:r>
              <a:rPr lang="en-GB" sz="5600" dirty="0">
                <a:solidFill>
                  <a:srgbClr val="D1D5DB"/>
                </a:solidFill>
                <a:latin typeface="Avenir Next Condensed" panose="020B0506020202020204" pitchFamily="34" charset="0"/>
                <a:hlinkClick r:id="rId4"/>
              </a:rPr>
              <a:t>https://www.google.com/maps/@51.4832185,-3.202402,14z?hl=en</a:t>
            </a:r>
            <a:r>
              <a:rPr lang="en-GB" sz="5600" dirty="0">
                <a:solidFill>
                  <a:srgbClr val="D1D5DB"/>
                </a:solidFill>
                <a:latin typeface="Avenir Next Condensed" panose="020B0506020202020204" pitchFamily="34" charset="0"/>
              </a:rPr>
              <a:t> (Accessed: 23 May 2023).</a:t>
            </a:r>
          </a:p>
          <a:p>
            <a:pPr>
              <a:buFont typeface="Wingdings" pitchFamily="2" charset="2"/>
              <a:buChar char="Ø"/>
            </a:pPr>
            <a:endParaRPr lang="en-GB" sz="5600" b="0" i="0" dirty="0">
              <a:solidFill>
                <a:srgbClr val="D1D5DB"/>
              </a:solidFill>
              <a:effectLst/>
              <a:latin typeface="Avenir Next Condensed" panose="020B0506020202020204" pitchFamily="34" charset="0"/>
            </a:endParaRPr>
          </a:p>
          <a:p>
            <a:pPr>
              <a:buFont typeface="Wingdings" pitchFamily="2" charset="2"/>
              <a:buChar char="Ø"/>
            </a:pPr>
            <a:r>
              <a:rPr lang="en-GB" sz="5600" b="0" i="0" dirty="0">
                <a:solidFill>
                  <a:srgbClr val="D1D5DB"/>
                </a:solidFill>
                <a:effectLst/>
                <a:latin typeface="Avenir Next Condensed" panose="020B0506020202020204" pitchFamily="34" charset="0"/>
              </a:rPr>
              <a:t> </a:t>
            </a:r>
            <a:r>
              <a:rPr lang="en-GB" sz="5600" b="0" i="0" dirty="0" err="1">
                <a:solidFill>
                  <a:srgbClr val="D1D5DB"/>
                </a:solidFill>
                <a:effectLst/>
                <a:latin typeface="Avenir Next Condensed" panose="020B0506020202020204" pitchFamily="34" charset="0"/>
              </a:rPr>
              <a:t>Mcuguire</a:t>
            </a:r>
            <a:r>
              <a:rPr lang="en-GB" sz="5600" b="0" i="0" dirty="0">
                <a:solidFill>
                  <a:srgbClr val="D1D5DB"/>
                </a:solidFill>
                <a:effectLst/>
                <a:latin typeface="Avenir Next Condensed" panose="020B0506020202020204" pitchFamily="34" charset="0"/>
              </a:rPr>
              <a:t> , G. </a:t>
            </a:r>
            <a:r>
              <a:rPr lang="en-GB" sz="5600" dirty="0">
                <a:solidFill>
                  <a:srgbClr val="D1D5DB"/>
                </a:solidFill>
                <a:latin typeface="Avenir Next Condensed" panose="020B0506020202020204" pitchFamily="34" charset="0"/>
              </a:rPr>
              <a:t>(2009) Restaurant Marketing: Creating Value For Your Customers. </a:t>
            </a:r>
            <a:r>
              <a:rPr lang="en-GB" sz="5600" dirty="0" err="1">
                <a:solidFill>
                  <a:srgbClr val="D1D5DB"/>
                </a:solidFill>
                <a:latin typeface="Avenir Next Condensed" panose="020B0506020202020204" pitchFamily="34" charset="0"/>
              </a:rPr>
              <a:t>eTundra</a:t>
            </a:r>
            <a:r>
              <a:rPr lang="en-GB" sz="5600" dirty="0">
                <a:solidFill>
                  <a:srgbClr val="D1D5DB"/>
                </a:solidFill>
                <a:latin typeface="Avenir Next Condensed" panose="020B0506020202020204" pitchFamily="34" charset="0"/>
              </a:rPr>
              <a:t>, Available at: </a:t>
            </a:r>
            <a:r>
              <a:rPr lang="en-GB" sz="5600" b="0" i="0" u="sng" dirty="0">
                <a:effectLst/>
                <a:latin typeface="Avenir Next Condensed" panose="020B0506020202020204" pitchFamily="34" charset="0"/>
                <a:hlinkClick r:id="rId5"/>
              </a:rPr>
              <a:t>https://blog.etundra.com/restaurant-management-and-operations/restaurant-marketing-value/</a:t>
            </a:r>
            <a:r>
              <a:rPr lang="en-GB" sz="5600" b="0" i="0" dirty="0">
                <a:solidFill>
                  <a:srgbClr val="D1D5DB"/>
                </a:solidFill>
                <a:effectLst/>
                <a:latin typeface="Avenir Next Condensed" panose="020B0506020202020204" pitchFamily="34" charset="0"/>
              </a:rPr>
              <a:t> (Accessed: 23 May 2023).</a:t>
            </a:r>
          </a:p>
          <a:p>
            <a:pPr>
              <a:buFont typeface="Wingdings" pitchFamily="2" charset="2"/>
              <a:buChar char="Ø"/>
            </a:pPr>
            <a:endParaRPr lang="en-GB" sz="5600" dirty="0">
              <a:solidFill>
                <a:srgbClr val="D1D5DB"/>
              </a:solidFill>
              <a:latin typeface="Avenir Next Condensed" panose="020B0506020202020204" pitchFamily="34" charset="0"/>
            </a:endParaRPr>
          </a:p>
          <a:p>
            <a:pPr>
              <a:buFont typeface="Wingdings" pitchFamily="2" charset="2"/>
              <a:buChar char="Ø"/>
            </a:pPr>
            <a:r>
              <a:rPr lang="en-GB" sz="5600" dirty="0">
                <a:solidFill>
                  <a:srgbClr val="D1D5DB"/>
                </a:solidFill>
                <a:latin typeface="Avenir Next Condensed" panose="020B0506020202020204" pitchFamily="34" charset="0"/>
              </a:rPr>
              <a:t>Rees, J. (2018) A </a:t>
            </a:r>
            <a:r>
              <a:rPr lang="en-GB" sz="5600" dirty="0" err="1">
                <a:solidFill>
                  <a:srgbClr val="D1D5DB"/>
                </a:solidFill>
                <a:latin typeface="Avenir Next Condensed" panose="020B0506020202020204" pitchFamily="34" charset="0"/>
              </a:rPr>
              <a:t>Steakout</a:t>
            </a:r>
            <a:r>
              <a:rPr lang="en-GB" sz="5600" dirty="0">
                <a:solidFill>
                  <a:srgbClr val="D1D5DB"/>
                </a:solidFill>
                <a:latin typeface="Avenir Next Condensed" panose="020B0506020202020204" pitchFamily="34" charset="0"/>
              </a:rPr>
              <a:t> Meat House is set to open in Cardiff. Available at: </a:t>
            </a:r>
            <a:r>
              <a:rPr lang="en-GB" sz="5600" dirty="0">
                <a:solidFill>
                  <a:srgbClr val="D1D5DB"/>
                </a:solidFill>
                <a:latin typeface="Avenir Next Condensed" panose="020B0506020202020204" pitchFamily="34" charset="0"/>
                <a:hlinkClick r:id="rId6"/>
              </a:rPr>
              <a:t>https://itsoncardiff.co.uk/a-steakout-meat-house-is-opening-in-cardiff/</a:t>
            </a:r>
            <a:r>
              <a:rPr lang="en-GB" sz="5600" dirty="0">
                <a:solidFill>
                  <a:srgbClr val="D1D5DB"/>
                </a:solidFill>
                <a:latin typeface="Avenir Next Condensed" panose="020B0506020202020204" pitchFamily="34" charset="0"/>
              </a:rPr>
              <a:t>. Accessed 23 May 2023</a:t>
            </a:r>
          </a:p>
          <a:p>
            <a:pPr>
              <a:buFont typeface="Wingdings" pitchFamily="2" charset="2"/>
              <a:buChar char="Ø"/>
            </a:pPr>
            <a:endParaRPr lang="en-GB" sz="5600" dirty="0">
              <a:solidFill>
                <a:srgbClr val="D1D5DB"/>
              </a:solidFill>
              <a:latin typeface="Avenir Next Condensed" panose="020B0506020202020204" pitchFamily="34" charset="0"/>
            </a:endParaRPr>
          </a:p>
          <a:p>
            <a:pPr>
              <a:buFont typeface="Wingdings" pitchFamily="2" charset="2"/>
              <a:buChar char="Ø"/>
            </a:pP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UK. (n.d.). Cardiff.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Available at: </a:t>
            </a:r>
            <a:r>
              <a:rPr lang="en-GB" sz="5600" b="0" i="0" u="sng" dirty="0">
                <a:effectLst/>
                <a:latin typeface="Avenir Next Condensed" panose="020B0506020202020204" pitchFamily="34" charset="0"/>
                <a:hlinkClick r:id="rId7"/>
              </a:rPr>
              <a:t>https://www.steakoutuk.com/restaurants/cardiff.html</a:t>
            </a:r>
            <a:r>
              <a:rPr lang="en-GB" sz="5600" b="0" i="0" dirty="0">
                <a:solidFill>
                  <a:srgbClr val="D1D5DB"/>
                </a:solidFill>
                <a:effectLst/>
                <a:latin typeface="Avenir Next Condensed" panose="020B0506020202020204" pitchFamily="34" charset="0"/>
              </a:rPr>
              <a:t> (Accessed: 23 May 2023)</a:t>
            </a:r>
          </a:p>
          <a:p>
            <a:pPr>
              <a:buFont typeface="Wingdings" pitchFamily="2" charset="2"/>
              <a:buChar char="Ø"/>
            </a:pPr>
            <a:endParaRPr lang="en-GB" sz="5600" dirty="0">
              <a:solidFill>
                <a:srgbClr val="D1D5DB"/>
              </a:solidFill>
              <a:latin typeface="Avenir Next Condensed" panose="020B0506020202020204" pitchFamily="34" charset="0"/>
            </a:endParaRPr>
          </a:p>
          <a:p>
            <a:pPr>
              <a:buFont typeface="Wingdings" pitchFamily="2" charset="2"/>
              <a:buChar char="Ø"/>
            </a:pPr>
            <a:r>
              <a:rPr lang="en-GB" sz="5600" b="0" i="0" dirty="0">
                <a:solidFill>
                  <a:srgbClr val="D1D5DB"/>
                </a:solidFill>
                <a:effectLst/>
                <a:latin typeface="Avenir Next Condensed" panose="020B0506020202020204" pitchFamily="34" charset="0"/>
              </a:rPr>
              <a:t>TripAdvisor. (2023).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Cardiff. TripAdvisor. Available at: </a:t>
            </a:r>
            <a:r>
              <a:rPr lang="en-GB" sz="5600" b="0" i="0" u="sng" dirty="0">
                <a:effectLst/>
                <a:latin typeface="Avenir Next Condensed" panose="020B0506020202020204" pitchFamily="34" charset="0"/>
                <a:hlinkClick r:id="rId8"/>
              </a:rPr>
              <a:t>https://www.tripadvisor.co.uk/Restaurant_Review-g186460-d17326473-Reviews-Steakout-Cardiff_South_Wales_Wales.html</a:t>
            </a:r>
            <a:r>
              <a:rPr lang="en-GB" sz="5600" b="0" i="0" dirty="0">
                <a:solidFill>
                  <a:srgbClr val="D1D5DB"/>
                </a:solidFill>
                <a:effectLst/>
                <a:latin typeface="Avenir Next Condensed" panose="020B0506020202020204" pitchFamily="34" charset="0"/>
              </a:rPr>
              <a:t> (Accessed: 23 May 2023).</a:t>
            </a:r>
          </a:p>
          <a:p>
            <a:pPr>
              <a:buFont typeface="Wingdings" pitchFamily="2" charset="2"/>
              <a:buChar char="Ø"/>
            </a:pPr>
            <a:endParaRPr lang="en-GB" sz="5600" b="0" i="0" dirty="0">
              <a:solidFill>
                <a:srgbClr val="D1D5DB"/>
              </a:solidFill>
              <a:effectLst/>
              <a:latin typeface="Avenir Next Condensed" panose="020B0506020202020204" pitchFamily="34" charset="0"/>
            </a:endParaRPr>
          </a:p>
          <a:p>
            <a:pPr algn="l">
              <a:buFont typeface="Wingdings" pitchFamily="2" charset="2"/>
              <a:buChar char="Ø"/>
            </a:pPr>
            <a:endParaRPr lang="en-GB" sz="5600" dirty="0">
              <a:solidFill>
                <a:srgbClr val="D1D5DB"/>
              </a:solidFill>
              <a:latin typeface="Avenir Next Condensed" panose="020B0506020202020204" pitchFamily="34" charset="0"/>
            </a:endParaRPr>
          </a:p>
          <a:p>
            <a:pPr algn="l">
              <a:buFont typeface="Wingdings" pitchFamily="2" charset="2"/>
              <a:buChar char="Ø"/>
            </a:pPr>
            <a:r>
              <a:rPr lang="en-GB" sz="5600" b="0" i="0" dirty="0">
                <a:solidFill>
                  <a:srgbClr val="D1D5DB"/>
                </a:solidFill>
                <a:effectLst/>
                <a:latin typeface="Avenir Next Condensed" panose="020B0506020202020204" pitchFamily="34" charset="0"/>
              </a:rPr>
              <a:t>Trustpilot. (2023).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UK. Trustpilot. Available at: </a:t>
            </a:r>
            <a:r>
              <a:rPr lang="en-GB" sz="5600" b="0" i="0" u="sng" dirty="0">
                <a:effectLst/>
                <a:latin typeface="Avenir Next Condensed" panose="020B0506020202020204" pitchFamily="34" charset="0"/>
                <a:hlinkClick r:id="rId9"/>
              </a:rPr>
              <a:t>https://uk.trustpilot.com/review/www.steakoutuk.com</a:t>
            </a:r>
            <a:r>
              <a:rPr lang="en-GB" sz="5600" b="0" i="0" dirty="0">
                <a:solidFill>
                  <a:srgbClr val="D1D5DB"/>
                </a:solidFill>
                <a:effectLst/>
                <a:latin typeface="Avenir Next Condensed" panose="020B0506020202020204" pitchFamily="34" charset="0"/>
              </a:rPr>
              <a:t> (Accessed: 23 May 2023).</a:t>
            </a:r>
          </a:p>
          <a:p>
            <a:pPr algn="l">
              <a:buFont typeface="Wingdings" pitchFamily="2" charset="2"/>
              <a:buChar char="Ø"/>
            </a:pPr>
            <a:endParaRPr lang="en-GB" sz="5600" dirty="0">
              <a:solidFill>
                <a:srgbClr val="D1D5DB"/>
              </a:solidFill>
              <a:latin typeface="Avenir Next Condensed" panose="020B0506020202020204" pitchFamily="34" charset="0"/>
            </a:endParaRPr>
          </a:p>
          <a:p>
            <a:pPr algn="l">
              <a:buFont typeface="Wingdings" pitchFamily="2" charset="2"/>
              <a:buChar char="Ø"/>
            </a:pPr>
            <a:r>
              <a:rPr lang="en-GB" sz="5600" b="0" i="0" dirty="0">
                <a:solidFill>
                  <a:srgbClr val="D1D5DB"/>
                </a:solidFill>
                <a:effectLst/>
                <a:latin typeface="Avenir Next Condensed" panose="020B0506020202020204" pitchFamily="34" charset="0"/>
              </a:rPr>
              <a:t>Uber Eats. (n.d.).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Cardiff. Uber Eats. Available at: </a:t>
            </a:r>
            <a:r>
              <a:rPr lang="en-GB" sz="5600" b="0" i="0" u="sng" dirty="0">
                <a:solidFill>
                  <a:srgbClr val="D1D5DB"/>
                </a:solidFill>
                <a:effectLst/>
                <a:latin typeface="Avenir Next Condensed" panose="020B0506020202020204" pitchFamily="34" charset="0"/>
                <a:hlinkClick r:id="rId10"/>
              </a:rPr>
              <a:t>https://www.ubereats.com/gb/store/steakout-cardiff/20lREGdoSnGFgI259ZzWWA</a:t>
            </a:r>
            <a:r>
              <a:rPr lang="en-GB" sz="5600" b="0" i="0" dirty="0">
                <a:solidFill>
                  <a:srgbClr val="D1D5DB"/>
                </a:solidFill>
                <a:effectLst/>
                <a:latin typeface="Avenir Next Condensed" panose="020B0506020202020204" pitchFamily="34" charset="0"/>
              </a:rPr>
              <a:t> (Accessed: 23 May 2023). (I used a photo)</a:t>
            </a:r>
          </a:p>
          <a:p>
            <a:pPr algn="l">
              <a:buFont typeface="Wingdings" pitchFamily="2" charset="2"/>
              <a:buChar char="Ø"/>
            </a:pPr>
            <a:endParaRPr lang="en-GB" sz="5600" b="0" i="0" dirty="0">
              <a:solidFill>
                <a:srgbClr val="D1D5DB"/>
              </a:solidFill>
              <a:effectLst/>
              <a:latin typeface="Avenir Next Condensed" panose="020B0506020202020204" pitchFamily="34" charset="0"/>
            </a:endParaRPr>
          </a:p>
          <a:p>
            <a:pPr algn="l">
              <a:buFont typeface="Wingdings" pitchFamily="2" charset="2"/>
              <a:buChar char="Ø"/>
            </a:pPr>
            <a:r>
              <a:rPr lang="en-GB" sz="5600" b="0" i="0" dirty="0">
                <a:solidFill>
                  <a:srgbClr val="D1D5DB"/>
                </a:solidFill>
                <a:effectLst/>
                <a:latin typeface="Avenir Next Condensed" panose="020B0506020202020204" pitchFamily="34" charset="0"/>
              </a:rPr>
              <a:t>Wales Online. (2018). What it's like eating in Cardiff's new </a:t>
            </a:r>
            <a:r>
              <a:rPr lang="en-GB" sz="5600" b="0" i="0" dirty="0" err="1">
                <a:solidFill>
                  <a:srgbClr val="D1D5DB"/>
                </a:solidFill>
                <a:effectLst/>
                <a:latin typeface="Avenir Next Condensed" panose="020B0506020202020204" pitchFamily="34" charset="0"/>
              </a:rPr>
              <a:t>Steakout</a:t>
            </a:r>
            <a:r>
              <a:rPr lang="en-GB" sz="5600" b="0" i="0" dirty="0">
                <a:solidFill>
                  <a:srgbClr val="D1D5DB"/>
                </a:solidFill>
                <a:effectLst/>
                <a:latin typeface="Avenir Next Condensed" panose="020B0506020202020204" pitchFamily="34" charset="0"/>
              </a:rPr>
              <a:t> restaurant. Wales Online. Available at: </a:t>
            </a:r>
            <a:r>
              <a:rPr lang="en-GB" sz="5600" b="0" i="0" u="sng" dirty="0">
                <a:solidFill>
                  <a:srgbClr val="D1D5DB"/>
                </a:solidFill>
                <a:effectLst/>
                <a:latin typeface="Avenir Next Condensed" panose="020B0506020202020204" pitchFamily="34" charset="0"/>
                <a:hlinkClick r:id="rId11"/>
              </a:rPr>
              <a:t>https://www.walesonline.co.uk/whats-on/food-drink-news/what-its-like-eating-cardiffs-15409491</a:t>
            </a:r>
            <a:r>
              <a:rPr lang="en-GB" sz="5600" b="0" i="0" dirty="0">
                <a:solidFill>
                  <a:srgbClr val="D1D5DB"/>
                </a:solidFill>
                <a:effectLst/>
                <a:latin typeface="Avenir Next Condensed" panose="020B0506020202020204" pitchFamily="34" charset="0"/>
              </a:rPr>
              <a:t> </a:t>
            </a:r>
            <a:r>
              <a:rPr lang="en-GB" sz="3200" b="0" i="0" dirty="0">
                <a:solidFill>
                  <a:srgbClr val="D1D5DB"/>
                </a:solidFill>
                <a:effectLst/>
                <a:latin typeface="Avenir Next Condensed" panose="020B0506020202020204" pitchFamily="34" charset="0"/>
              </a:rPr>
              <a:t>(Accessed: 23 May 2023).</a:t>
            </a:r>
          </a:p>
          <a:p>
            <a:pPr marL="0" indent="0">
              <a:buNone/>
            </a:pPr>
            <a:endParaRPr lang="en-GB" b="0" i="0" dirty="0">
              <a:solidFill>
                <a:srgbClr val="D1D5DB"/>
              </a:solidFill>
              <a:effectLst/>
              <a:latin typeface="Avenir Next Condensed" panose="020B0506020202020204" pitchFamily="34" charset="0"/>
            </a:endParaRPr>
          </a:p>
          <a:p>
            <a:pPr algn="l">
              <a:buFont typeface="Wingdings" pitchFamily="2" charset="2"/>
              <a:buChar char="Ø"/>
            </a:pPr>
            <a:endParaRPr lang="en-GB" dirty="0">
              <a:solidFill>
                <a:srgbClr val="D1D5DB"/>
              </a:solidFill>
              <a:latin typeface="Avenir Next Condensed" panose="020B0506020202020204" pitchFamily="34" charset="0"/>
            </a:endParaRPr>
          </a:p>
          <a:p>
            <a:pPr algn="l">
              <a:buFont typeface="Wingdings" pitchFamily="2" charset="2"/>
              <a:buChar char="Ø"/>
            </a:pPr>
            <a:endParaRPr lang="en-GB" b="0" i="0" dirty="0">
              <a:solidFill>
                <a:srgbClr val="D1D5DB"/>
              </a:solidFill>
              <a:effectLst/>
              <a:latin typeface="Avenir Next Condensed" panose="020B0506020202020204" pitchFamily="34" charset="0"/>
            </a:endParaRPr>
          </a:p>
          <a:p>
            <a:pPr marL="0" indent="0">
              <a:buNone/>
            </a:pPr>
            <a:endParaRPr lang="en-US" dirty="0"/>
          </a:p>
        </p:txBody>
      </p:sp>
    </p:spTree>
    <p:extLst>
      <p:ext uri="{BB962C8B-B14F-4D97-AF65-F5344CB8AC3E}">
        <p14:creationId xmlns:p14="http://schemas.microsoft.com/office/powerpoint/2010/main" val="3342016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6373</TotalTime>
  <Words>2113</Words>
  <Application>Microsoft Macintosh PowerPoint</Application>
  <PresentationFormat>Widescreen</PresentationFormat>
  <Paragraphs>93</Paragraphs>
  <Slides>10</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ACADEMY ENGRAVED LET PLAIN:1.0</vt:lpstr>
      <vt:lpstr>Archer</vt:lpstr>
      <vt:lpstr>Arial</vt:lpstr>
      <vt:lpstr>Arial</vt:lpstr>
      <vt:lpstr>Avenir Next Condensed</vt:lpstr>
      <vt:lpstr>Avenir Next Condensed Ultra Lig</vt:lpstr>
      <vt:lpstr>Calibri</vt:lpstr>
      <vt:lpstr>Calibri Light</vt:lpstr>
      <vt:lpstr>Copperplate</vt:lpstr>
      <vt:lpstr>Wingdings</vt:lpstr>
      <vt:lpstr>Office Theme</vt:lpstr>
      <vt:lpstr>Introduction To Gastronomy   10 minute Presentation</vt:lpstr>
      <vt:lpstr> </vt:lpstr>
      <vt:lpstr> </vt:lpstr>
      <vt:lpstr> </vt:lpstr>
      <vt:lpstr> </vt:lpstr>
      <vt:lpstr>Reviews</vt:lpstr>
      <vt:lpstr> </vt:lpstr>
      <vt:lpstr>PowerPoint Presentation</vt:lpstr>
      <vt:lpstr>Thank you for listening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Gastronomy Presentation</dc:title>
  <dc:creator>Niehama Yasmin Ali (2243185)</dc:creator>
  <cp:lastModifiedBy>Niehama Yasmin Ali (2243185)</cp:lastModifiedBy>
  <cp:revision>1</cp:revision>
  <dcterms:created xsi:type="dcterms:W3CDTF">2023-05-21T15:50:34Z</dcterms:created>
  <dcterms:modified xsi:type="dcterms:W3CDTF">2023-06-11T14:52:39Z</dcterms:modified>
</cp:coreProperties>
</file>