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3" r:id="rId13"/>
    <p:sldId id="267" r:id="rId14"/>
    <p:sldId id="268" r:id="rId15"/>
    <p:sldId id="269" r:id="rId16"/>
    <p:sldId id="270" r:id="rId17"/>
    <p:sldId id="271" r:id="rId18"/>
    <p:sldId id="272" r:id="rId19"/>
    <p:sldId id="274" r:id="rId20"/>
    <p:sldId id="275" r:id="rId21"/>
    <p:sldId id="276" r:id="rId22"/>
    <p:sldId id="277" r:id="rId23"/>
    <p:sldId id="278" r:id="rId24"/>
    <p:sldId id="279" r:id="rId25"/>
    <p:sldId id="280" r:id="rId26"/>
    <p:sldId id="281" r:id="rId27"/>
    <p:sldId id="28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42"/>
    <p:restoredTop sz="95033" autoAdjust="0"/>
  </p:normalViewPr>
  <p:slideViewPr>
    <p:cSldViewPr snapToGrid="0" snapToObjects="1">
      <p:cViewPr varScale="1">
        <p:scale>
          <a:sx n="82" d="100"/>
          <a:sy n="82" d="100"/>
        </p:scale>
        <p:origin x="768"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8/12/2026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dirty="0"/>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5" y="1"/>
            <a:ext cx="12191695" cy="6858000"/>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r"/>
            <a:endParaRPr lang="en-US" sz="800" dirty="0">
              <a:solidFill>
                <a:srgbClr val="DCE8F1"/>
              </a:solidFill>
              <a:latin typeface="Arial" pitchFamily="34" charset="0"/>
              <a:ea typeface="Arial" pitchFamily="34" charset="-122"/>
              <a:cs typeface="Arial" pitchFamily="34" charset="-120"/>
            </a:endParaRPr>
          </a:p>
          <a:p>
            <a:pPr algn="ctr"/>
            <a:r>
              <a:rPr lang="en-US" sz="800" dirty="0">
                <a:solidFill>
                  <a:srgbClr val="DCE8F1"/>
                </a:solidFill>
                <a:latin typeface="Arial" pitchFamily="34" charset="0"/>
                <a:ea typeface="Arial" pitchFamily="34" charset="-122"/>
                <a:cs typeface="Arial" pitchFamily="34" charset="-120"/>
              </a:rPr>
              <a:t>                                                                                                                                                                                                                                                                                                          </a:t>
            </a:r>
          </a:p>
          <a:p>
            <a:pPr algn="ctr"/>
            <a:endParaRPr lang="en-US" sz="800" dirty="0">
              <a:solidFill>
                <a:srgbClr val="DCE8F1"/>
              </a:solidFill>
              <a:latin typeface="Arial" pitchFamily="34" charset="0"/>
              <a:ea typeface="Arial" pitchFamily="34" charset="-122"/>
              <a:cs typeface="Arial" pitchFamily="34" charset="-120"/>
            </a:endParaRPr>
          </a:p>
          <a:p>
            <a:pPr algn="ctr"/>
            <a:r>
              <a:rPr lang="en-US" sz="800" dirty="0">
                <a:solidFill>
                  <a:srgbClr val="DCE8F1"/>
                </a:solidFill>
                <a:latin typeface="Arial" pitchFamily="34" charset="0"/>
                <a:ea typeface="Arial" pitchFamily="34" charset="-122"/>
                <a:cs typeface="Arial" pitchFamily="34" charset="-120"/>
              </a:rPr>
              <a:t>                                        </a:t>
            </a:r>
          </a:p>
          <a:p>
            <a:pPr algn="ctr"/>
            <a:r>
              <a:rPr lang="en-US" sz="800" dirty="0">
                <a:solidFill>
                  <a:srgbClr val="DCE8F1"/>
                </a:solidFill>
                <a:latin typeface="Arial" pitchFamily="34" charset="0"/>
                <a:ea typeface="Arial" pitchFamily="34" charset="-122"/>
                <a:cs typeface="Arial" pitchFamily="34" charset="-120"/>
              </a:rPr>
              <a:t>                                                                                                                                                                                                                                                                                                        (</a:t>
            </a:r>
            <a:r>
              <a:rPr lang="en-IN" sz="800" dirty="0"/>
              <a:t> Vinmec International Hospital, 2026)</a:t>
            </a:r>
            <a:endParaRPr lang="en-US" sz="800" dirty="0"/>
          </a:p>
        </p:txBody>
      </p:sp>
      <p:sp>
        <p:nvSpPr>
          <p:cNvPr id="3" name="Rectangle 2"/>
          <p:cNvSpPr/>
          <p:nvPr/>
        </p:nvSpPr>
        <p:spPr>
          <a:xfrm>
            <a:off x="502920" y="253265"/>
            <a:ext cx="118110" cy="6214608"/>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794545" y="1154985"/>
            <a:ext cx="6492240" cy="1815882"/>
          </a:xfrm>
          <a:prstGeom prst="rect">
            <a:avLst/>
          </a:prstGeom>
          <a:noFill/>
        </p:spPr>
        <p:txBody>
          <a:bodyPr wrap="square" lIns="45720" rIns="45720" anchor="t">
            <a:spAutoFit/>
          </a:bodyPr>
          <a:lstStyle/>
          <a:p>
            <a:pPr algn="l">
              <a:defRPr sz="2800" b="1">
                <a:solidFill>
                  <a:srgbClr val="FFFFFF"/>
                </a:solidFill>
                <a:latin typeface="Arial"/>
              </a:defRPr>
            </a:pPr>
            <a:r>
              <a:rPr dirty="0">
                <a:latin typeface="Times New Roman" panose="02020603050405020304" pitchFamily="18" charset="0"/>
                <a:cs typeface="Times New Roman" panose="02020603050405020304" pitchFamily="18" charset="0"/>
              </a:rPr>
              <a:t>Improving the Assessment, Treatment and Personalised Management of Adults Living with Obesity in the United Kingdom</a:t>
            </a:r>
          </a:p>
        </p:txBody>
      </p:sp>
      <p:sp>
        <p:nvSpPr>
          <p:cNvPr id="5" name="TextBox 4"/>
          <p:cNvSpPr txBox="1"/>
          <p:nvPr/>
        </p:nvSpPr>
        <p:spPr>
          <a:xfrm>
            <a:off x="794545" y="3200651"/>
            <a:ext cx="6217920" cy="353943"/>
          </a:xfrm>
          <a:prstGeom prst="rect">
            <a:avLst/>
          </a:prstGeom>
          <a:noFill/>
        </p:spPr>
        <p:txBody>
          <a:bodyPr wrap="square" lIns="45720" rIns="45720" anchor="t">
            <a:spAutoFit/>
          </a:bodyPr>
          <a:lstStyle/>
          <a:p>
            <a:pPr algn="l">
              <a:defRPr sz="1700" b="0">
                <a:solidFill>
                  <a:srgbClr val="CDE1F0"/>
                </a:solidFill>
                <a:latin typeface="Arial"/>
              </a:defRPr>
            </a:pPr>
            <a:r>
              <a:rPr dirty="0">
                <a:latin typeface="Algerian" pitchFamily="82" charset="77"/>
              </a:rPr>
              <a:t>Obesity as a complex, relapsing long-term condition</a:t>
            </a:r>
          </a:p>
        </p:txBody>
      </p:sp>
      <p:sp>
        <p:nvSpPr>
          <p:cNvPr id="6" name="TextBox 5"/>
          <p:cNvSpPr txBox="1"/>
          <p:nvPr/>
        </p:nvSpPr>
        <p:spPr>
          <a:xfrm>
            <a:off x="801260" y="3759439"/>
            <a:ext cx="6404277" cy="2462213"/>
          </a:xfrm>
          <a:prstGeom prst="rect">
            <a:avLst/>
          </a:prstGeom>
          <a:noFill/>
        </p:spPr>
        <p:txBody>
          <a:bodyPr wrap="square" lIns="45720" rIns="45720" anchor="t">
            <a:spAutoFit/>
          </a:bodyPr>
          <a:lstStyle/>
          <a:p>
            <a:pPr algn="l">
              <a:defRPr sz="1300" b="0">
                <a:solidFill>
                  <a:srgbClr val="FFFFFF"/>
                </a:solidFill>
                <a:latin typeface="Arial"/>
              </a:defRPr>
            </a:pPr>
            <a:r>
              <a:rPr sz="1400" b="1" dirty="0">
                <a:latin typeface="Times New Roman" panose="02020603050405020304" pitchFamily="18" charset="0"/>
                <a:cs typeface="Times New Roman" panose="02020603050405020304" pitchFamily="18" charset="0"/>
              </a:rPr>
              <a:t>Student: Jhanvi Gajjar</a:t>
            </a:r>
            <a:endParaRPr lang="en-IN" sz="1400" b="1" dirty="0">
              <a:latin typeface="Times New Roman" panose="02020603050405020304" pitchFamily="18" charset="0"/>
              <a:cs typeface="Times New Roman" panose="02020603050405020304" pitchFamily="18" charset="0"/>
            </a:endParaRPr>
          </a:p>
          <a:p>
            <a:pPr algn="l">
              <a:defRPr sz="1300" b="0">
                <a:solidFill>
                  <a:srgbClr val="FFFFFF"/>
                </a:solidFill>
                <a:latin typeface="Arial"/>
              </a:defRPr>
            </a:pPr>
            <a:endParaRPr lang="en-GB" sz="1400" b="1" dirty="0">
              <a:latin typeface="Times New Roman" panose="02020603050405020304" pitchFamily="18" charset="0"/>
              <a:cs typeface="Times New Roman" panose="02020603050405020304" pitchFamily="18" charset="0"/>
            </a:endParaRPr>
          </a:p>
          <a:p>
            <a:pPr algn="l">
              <a:defRPr sz="1300" b="0">
                <a:solidFill>
                  <a:srgbClr val="FFFFFF"/>
                </a:solidFill>
                <a:latin typeface="Arial"/>
              </a:defRPr>
            </a:pPr>
            <a:r>
              <a:rPr sz="1400" b="1" dirty="0">
                <a:latin typeface="Times New Roman" panose="02020603050405020304" pitchFamily="18" charset="0"/>
                <a:cs typeface="Times New Roman" panose="02020603050405020304" pitchFamily="18" charset="0"/>
              </a:rPr>
              <a:t>Student number: </a:t>
            </a:r>
            <a:r>
              <a:rPr lang="en-IN" sz="1400" b="1" dirty="0">
                <a:latin typeface="Times New Roman" panose="02020603050405020304" pitchFamily="18" charset="0"/>
                <a:cs typeface="Times New Roman" panose="02020603050405020304" pitchFamily="18" charset="0"/>
              </a:rPr>
              <a:t>2541774</a:t>
            </a:r>
          </a:p>
          <a:p>
            <a:pPr>
              <a:defRPr sz="1300" b="0">
                <a:solidFill>
                  <a:srgbClr val="FFFFFF"/>
                </a:solidFill>
                <a:latin typeface="Arial"/>
              </a:defRPr>
            </a:pPr>
            <a:endParaRPr lang="en-IN" sz="1400" dirty="0">
              <a:latin typeface="Times New Roman" panose="02020603050405020304" pitchFamily="18" charset="0"/>
              <a:cs typeface="Times New Roman" panose="02020603050405020304" pitchFamily="18" charset="0"/>
            </a:endParaRPr>
          </a:p>
          <a:p>
            <a:pPr>
              <a:defRPr sz="1300" b="0">
                <a:solidFill>
                  <a:srgbClr val="FFFFFF"/>
                </a:solidFill>
                <a:latin typeface="Arial"/>
              </a:defRPr>
            </a:pPr>
            <a:r>
              <a:rPr lang="en-IN" sz="1400" b="1" dirty="0">
                <a:latin typeface="Times New Roman" panose="02020603050405020304" pitchFamily="18" charset="0"/>
                <a:cs typeface="Times New Roman" panose="02020603050405020304" pitchFamily="18" charset="0"/>
              </a:rPr>
              <a:t>Module: Community Care and Management of Longer-term Conditions</a:t>
            </a:r>
          </a:p>
          <a:p>
            <a:pPr algn="l">
              <a:defRPr sz="1300" b="0">
                <a:solidFill>
                  <a:srgbClr val="FFFFFF"/>
                </a:solidFill>
                <a:latin typeface="Arial"/>
              </a:defRPr>
            </a:pPr>
            <a:endParaRPr lang="en-IN" sz="1400" b="1" dirty="0">
              <a:latin typeface="Times New Roman" panose="02020603050405020304" pitchFamily="18" charset="0"/>
              <a:cs typeface="Times New Roman" panose="02020603050405020304" pitchFamily="18" charset="0"/>
            </a:endParaRPr>
          </a:p>
          <a:p>
            <a:pPr>
              <a:defRPr sz="1300" b="0">
                <a:solidFill>
                  <a:srgbClr val="FFFFFF"/>
                </a:solidFill>
                <a:latin typeface="Arial"/>
              </a:defRPr>
            </a:pPr>
            <a:r>
              <a:rPr sz="1400" b="1" dirty="0">
                <a:latin typeface="Times New Roman" panose="02020603050405020304" pitchFamily="18" charset="0"/>
                <a:cs typeface="Times New Roman" panose="02020603050405020304" pitchFamily="18" charset="0"/>
              </a:rPr>
              <a:t>Module code and title: </a:t>
            </a:r>
            <a:r>
              <a:rPr lang="en-IN" sz="1400" b="1" dirty="0">
                <a:latin typeface="Times New Roman" panose="02020603050405020304" pitchFamily="18" charset="0"/>
                <a:cs typeface="Times New Roman" panose="02020603050405020304" pitchFamily="18" charset="0"/>
              </a:rPr>
              <a:t>LCHS7003 Component 2 Individual Presentation </a:t>
            </a:r>
          </a:p>
          <a:p>
            <a:pPr>
              <a:defRPr sz="1300" b="0">
                <a:solidFill>
                  <a:srgbClr val="FFFFFF"/>
                </a:solidFill>
                <a:latin typeface="Arial"/>
              </a:defRPr>
            </a:pPr>
            <a:endParaRPr lang="en-GB" sz="1400" b="1" dirty="0">
              <a:latin typeface="Times New Roman" panose="02020603050405020304" pitchFamily="18" charset="0"/>
              <a:cs typeface="Times New Roman" panose="02020603050405020304" pitchFamily="18" charset="0"/>
            </a:endParaRPr>
          </a:p>
          <a:p>
            <a:pPr>
              <a:defRPr sz="1300" b="0">
                <a:solidFill>
                  <a:srgbClr val="FFFFFF"/>
                </a:solidFill>
                <a:latin typeface="Arial"/>
              </a:defRPr>
            </a:pPr>
            <a:r>
              <a:rPr sz="1400" b="1" dirty="0">
                <a:latin typeface="Times New Roman" panose="02020603050405020304" pitchFamily="18" charset="0"/>
                <a:cs typeface="Times New Roman" panose="02020603050405020304" pitchFamily="18" charset="0"/>
              </a:rPr>
              <a:t>Lecturer: </a:t>
            </a:r>
            <a:r>
              <a:rPr lang="en-IN" sz="1400" b="1" dirty="0">
                <a:latin typeface="Times New Roman" panose="02020603050405020304" pitchFamily="18" charset="0"/>
                <a:cs typeface="Times New Roman" panose="02020603050405020304" pitchFamily="18" charset="0"/>
              </a:rPr>
              <a:t>Muhammad Khan </a:t>
            </a:r>
          </a:p>
          <a:p>
            <a:pPr algn="l">
              <a:defRPr sz="1300" b="0">
                <a:solidFill>
                  <a:srgbClr val="FFFFFF"/>
                </a:solidFill>
                <a:latin typeface="Arial"/>
              </a:defRPr>
            </a:pPr>
            <a:endParaRPr lang="en-GB" sz="1400" b="1" dirty="0">
              <a:latin typeface="Times New Roman" panose="02020603050405020304" pitchFamily="18" charset="0"/>
              <a:cs typeface="Times New Roman" panose="02020603050405020304" pitchFamily="18" charset="0"/>
            </a:endParaRPr>
          </a:p>
          <a:p>
            <a:pPr algn="l">
              <a:defRPr sz="1300" b="0">
                <a:solidFill>
                  <a:srgbClr val="FFFFFF"/>
                </a:solidFill>
                <a:latin typeface="Arial"/>
              </a:defRPr>
            </a:pPr>
            <a:r>
              <a:rPr sz="1400" b="1" dirty="0">
                <a:latin typeface="Times New Roman" panose="02020603050405020304" pitchFamily="18" charset="0"/>
                <a:cs typeface="Times New Roman" panose="02020603050405020304" pitchFamily="18" charset="0"/>
              </a:rPr>
              <a:t>Submission date:</a:t>
            </a:r>
            <a:r>
              <a:rPr lang="en-IN" sz="1400" b="1" dirty="0">
                <a:latin typeface="Times New Roman" panose="02020603050405020304" pitchFamily="18" charset="0"/>
                <a:cs typeface="Times New Roman" panose="02020603050405020304" pitchFamily="18" charset="0"/>
              </a:rPr>
              <a:t> 11-08-2026</a:t>
            </a:r>
            <a:endParaRPr sz="1400" b="1"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210375A1-61A4-8830-ED1E-6D1299639750}"/>
              </a:ext>
            </a:extLst>
          </p:cNvPr>
          <p:cNvPicPr>
            <a:picLocks noChangeAspect="1"/>
          </p:cNvPicPr>
          <p:nvPr/>
        </p:nvPicPr>
        <p:blipFill>
          <a:blip r:embed="rId2"/>
          <a:stretch>
            <a:fillRect/>
          </a:stretch>
        </p:blipFill>
        <p:spPr>
          <a:xfrm>
            <a:off x="837139" y="253265"/>
            <a:ext cx="2051927" cy="884304"/>
          </a:xfrm>
          <a:prstGeom prst="rect">
            <a:avLst/>
          </a:prstGeom>
        </p:spPr>
      </p:pic>
      <p:pic>
        <p:nvPicPr>
          <p:cNvPr id="10" name="Image 0" descr="/mnt/data/community_walking.jpg">
            <a:extLst>
              <a:ext uri="{FF2B5EF4-FFF2-40B4-BE49-F238E27FC236}">
                <a16:creationId xmlns:a16="http://schemas.microsoft.com/office/drawing/2014/main" id="{B64A0B98-4096-A373-5EE5-9E763F3F8FEE}"/>
              </a:ext>
            </a:extLst>
          </p:cNvPr>
          <p:cNvPicPr>
            <a:picLocks noChangeAspect="1"/>
          </p:cNvPicPr>
          <p:nvPr/>
        </p:nvPicPr>
        <p:blipFill>
          <a:blip r:embed="rId3"/>
          <a:srcRect l="22065" r="22065"/>
          <a:stretch/>
        </p:blipFill>
        <p:spPr>
          <a:xfrm>
            <a:off x="8528858" y="253265"/>
            <a:ext cx="3391592" cy="4945516"/>
          </a:xfrm>
          <a:prstGeom prst="rect">
            <a:avLst/>
          </a:prstGeom>
        </p:spPr>
      </p:pic>
      <p:sp>
        <p:nvSpPr>
          <p:cNvPr id="12" name="Text 6">
            <a:extLst>
              <a:ext uri="{FF2B5EF4-FFF2-40B4-BE49-F238E27FC236}">
                <a16:creationId xmlns:a16="http://schemas.microsoft.com/office/drawing/2014/main" id="{0094DCA6-6AD2-088B-5795-8CA3289EB0F8}"/>
              </a:ext>
            </a:extLst>
          </p:cNvPr>
          <p:cNvSpPr/>
          <p:nvPr/>
        </p:nvSpPr>
        <p:spPr>
          <a:xfrm>
            <a:off x="8528858" y="5198781"/>
            <a:ext cx="3391592" cy="513726"/>
          </a:xfrm>
          <a:prstGeom prst="rect">
            <a:avLst/>
          </a:prstGeom>
          <a:solidFill>
            <a:srgbClr val="002060"/>
          </a:solid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Prevention • treatment • rehabilitation • self-management</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2243499" cy="307777"/>
          </a:xfrm>
          <a:prstGeom prst="rect">
            <a:avLst/>
          </a:prstGeom>
          <a:noFill/>
        </p:spPr>
        <p:txBody>
          <a:bodyPr wrap="none">
            <a:spAutoFit/>
          </a:bodyPr>
          <a:lstStyle/>
          <a:p>
            <a:pPr>
              <a:defRPr sz="1000" b="1">
                <a:solidFill>
                  <a:srgbClr val="006973"/>
                </a:solidFill>
                <a:latin typeface="Arial"/>
              </a:defRPr>
            </a:pPr>
            <a:r>
              <a:rPr sz="1400" dirty="0"/>
              <a:t>PRESENTATION FOCUS</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Aim and professional audience</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a:t>
            </a:r>
          </a:p>
        </p:txBody>
      </p:sp>
      <p:sp>
        <p:nvSpPr>
          <p:cNvPr id="8" name="Rounded Rectangle 7"/>
          <p:cNvSpPr/>
          <p:nvPr/>
        </p:nvSpPr>
        <p:spPr>
          <a:xfrm>
            <a:off x="594360" y="1234440"/>
            <a:ext cx="534924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64008" cy="182880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344168"/>
            <a:ext cx="5056631" cy="320040"/>
          </a:xfrm>
          <a:prstGeom prst="rect">
            <a:avLst/>
          </a:prstGeom>
          <a:noFill/>
        </p:spPr>
        <p:txBody>
          <a:bodyPr wrap="square" lIns="45720" rIns="45720" anchor="t">
            <a:spAutoFit/>
          </a:bodyPr>
          <a:lstStyle/>
          <a:p>
            <a:pPr algn="l">
              <a:defRPr sz="1600" b="1">
                <a:solidFill>
                  <a:srgbClr val="00919B"/>
                </a:solidFill>
                <a:latin typeface="Arial"/>
              </a:defRPr>
            </a:pPr>
            <a:r>
              <a:rPr dirty="0"/>
              <a:t>Aim</a:t>
            </a:r>
          </a:p>
        </p:txBody>
      </p:sp>
      <p:sp>
        <p:nvSpPr>
          <p:cNvPr id="11" name="TextBox 10"/>
          <p:cNvSpPr txBox="1"/>
          <p:nvPr/>
        </p:nvSpPr>
        <p:spPr>
          <a:xfrm>
            <a:off x="758952" y="1737360"/>
            <a:ext cx="5038344" cy="1246495"/>
          </a:xfrm>
          <a:prstGeom prst="rect">
            <a:avLst/>
          </a:prstGeom>
          <a:noFill/>
        </p:spPr>
        <p:txBody>
          <a:bodyPr wrap="square" lIns="45720" rIns="45720" anchor="t">
            <a:spAutoFit/>
          </a:bodyPr>
          <a:lstStyle/>
          <a:p>
            <a:pPr algn="l">
              <a:defRPr sz="1500" b="0">
                <a:solidFill>
                  <a:srgbClr val="232E3A"/>
                </a:solidFill>
                <a:latin typeface="Arial"/>
              </a:defRPr>
            </a:pPr>
            <a:r>
              <a:rPr dirty="0"/>
              <a:t>To increase awareness of adult obesity by critically examining its definition, aetiology, epidemiology, assessment, treatment, prevention and personalised long-term management within UK practice.</a:t>
            </a:r>
            <a:br>
              <a:rPr dirty="0"/>
            </a:br>
            <a:r>
              <a:rPr dirty="0"/>
              <a:t>(NICE, 2025a; WHO, 2025)</a:t>
            </a:r>
          </a:p>
        </p:txBody>
      </p:sp>
      <p:sp>
        <p:nvSpPr>
          <p:cNvPr id="12" name="Rounded Rectangle 11"/>
          <p:cNvSpPr/>
          <p:nvPr/>
        </p:nvSpPr>
        <p:spPr>
          <a:xfrm>
            <a:off x="6217920" y="1234440"/>
            <a:ext cx="534924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6217920" y="1234440"/>
            <a:ext cx="64008" cy="182880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6382512" y="1344168"/>
            <a:ext cx="5056631" cy="320040"/>
          </a:xfrm>
          <a:prstGeom prst="rect">
            <a:avLst/>
          </a:prstGeom>
          <a:noFill/>
        </p:spPr>
        <p:txBody>
          <a:bodyPr wrap="square" lIns="45720" rIns="45720" anchor="t">
            <a:spAutoFit/>
          </a:bodyPr>
          <a:lstStyle/>
          <a:p>
            <a:pPr algn="l">
              <a:defRPr sz="1600" b="1">
                <a:solidFill>
                  <a:srgbClr val="1969AA"/>
                </a:solidFill>
                <a:latin typeface="Arial"/>
              </a:defRPr>
            </a:pPr>
            <a:r>
              <a:rPr dirty="0"/>
              <a:t>Chosen audience</a:t>
            </a:r>
          </a:p>
        </p:txBody>
      </p:sp>
      <p:sp>
        <p:nvSpPr>
          <p:cNvPr id="15" name="TextBox 14"/>
          <p:cNvSpPr txBox="1"/>
          <p:nvPr/>
        </p:nvSpPr>
        <p:spPr>
          <a:xfrm>
            <a:off x="6382512" y="1737360"/>
            <a:ext cx="5038344" cy="1216152"/>
          </a:xfrm>
          <a:prstGeom prst="rect">
            <a:avLst/>
          </a:prstGeom>
          <a:noFill/>
        </p:spPr>
        <p:txBody>
          <a:bodyPr wrap="square" lIns="45720" rIns="45720" anchor="t">
            <a:spAutoFit/>
          </a:bodyPr>
          <a:lstStyle/>
          <a:p>
            <a:pPr algn="l">
              <a:defRPr sz="1500" b="0">
                <a:solidFill>
                  <a:srgbClr val="232E3A"/>
                </a:solidFill>
                <a:latin typeface="Arial"/>
              </a:defRPr>
            </a:pPr>
            <a:r>
              <a:rPr dirty="0"/>
              <a:t>This presentation is designed for registered nurses and allied health professionals working in NHS primary care, specialist weight-management and bariatric surgery services.</a:t>
            </a:r>
            <a:br>
              <a:rPr dirty="0"/>
            </a:br>
            <a:r>
              <a:rPr dirty="0"/>
              <a:t>(NHS England, 2019; NICE, 2025a)</a:t>
            </a:r>
          </a:p>
        </p:txBody>
      </p:sp>
      <p:sp>
        <p:nvSpPr>
          <p:cNvPr id="16" name="Rounded Rectangle 15"/>
          <p:cNvSpPr/>
          <p:nvPr/>
        </p:nvSpPr>
        <p:spPr>
          <a:xfrm>
            <a:off x="594360" y="3364992"/>
            <a:ext cx="10972800" cy="19659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594360" y="3364992"/>
            <a:ext cx="64008" cy="196596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758952" y="3474720"/>
            <a:ext cx="10680192" cy="320040"/>
          </a:xfrm>
          <a:prstGeom prst="rect">
            <a:avLst/>
          </a:prstGeom>
          <a:noFill/>
        </p:spPr>
        <p:txBody>
          <a:bodyPr wrap="square" lIns="45720" rIns="45720" anchor="t">
            <a:spAutoFit/>
          </a:bodyPr>
          <a:lstStyle/>
          <a:p>
            <a:pPr algn="l">
              <a:defRPr sz="1600" b="1">
                <a:solidFill>
                  <a:srgbClr val="784D91"/>
                </a:solidFill>
                <a:latin typeface="Arial"/>
              </a:defRPr>
            </a:pPr>
            <a:r>
              <a:rPr dirty="0"/>
              <a:t>Why this audience matters</a:t>
            </a:r>
          </a:p>
        </p:txBody>
      </p:sp>
      <p:sp>
        <p:nvSpPr>
          <p:cNvPr id="19" name="TextBox 18"/>
          <p:cNvSpPr txBox="1"/>
          <p:nvPr/>
        </p:nvSpPr>
        <p:spPr>
          <a:xfrm>
            <a:off x="758952" y="3867912"/>
            <a:ext cx="10661904" cy="1015663"/>
          </a:xfrm>
          <a:prstGeom prst="rect">
            <a:avLst/>
          </a:prstGeom>
          <a:noFill/>
        </p:spPr>
        <p:txBody>
          <a:bodyPr wrap="square" lIns="45720" rIns="45720" anchor="t">
            <a:spAutoFit/>
          </a:bodyPr>
          <a:lstStyle/>
          <a:p>
            <a:pPr algn="l">
              <a:defRPr sz="1500" b="0">
                <a:solidFill>
                  <a:srgbClr val="232E3A"/>
                </a:solidFill>
                <a:latin typeface="Arial"/>
              </a:defRPr>
            </a:pPr>
            <a:r>
              <a:rPr dirty="0"/>
              <a:t>Nurses, dietitians, physiotherapists, psychologists, pharmacists and bariatric teams contribute to early identification, comorbidity screening, behavior-change support, medicines monitoring, peri-operative safety, rehabilitation and lifelong follow-up. Their language, equipment and clinical attitudes can either reduce or reinforce weight stigma.</a:t>
            </a:r>
            <a:br>
              <a:rPr dirty="0"/>
            </a:br>
            <a:r>
              <a:rPr dirty="0"/>
              <a:t>(Albury et al., 2024; Rubino et al., 2020; NICE, 2025a)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151213" cy="307777"/>
          </a:xfrm>
          <a:prstGeom prst="rect">
            <a:avLst/>
          </a:prstGeom>
          <a:noFill/>
        </p:spPr>
        <p:txBody>
          <a:bodyPr wrap="none">
            <a:spAutoFit/>
          </a:bodyPr>
          <a:lstStyle/>
          <a:p>
            <a:pPr>
              <a:defRPr sz="1000" b="1">
                <a:solidFill>
                  <a:srgbClr val="006973"/>
                </a:solidFill>
                <a:latin typeface="Arial"/>
              </a:defRPr>
            </a:pPr>
            <a:r>
              <a:rPr sz="1400" dirty="0"/>
              <a:t>OVERVIEW</a:t>
            </a:r>
            <a:endParaRPr dirty="0"/>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Overview of the long-term condition: definition</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3</a:t>
            </a:r>
          </a:p>
        </p:txBody>
      </p:sp>
      <p:sp>
        <p:nvSpPr>
          <p:cNvPr id="8" name="Rounded Rectangle 7"/>
          <p:cNvSpPr/>
          <p:nvPr/>
        </p:nvSpPr>
        <p:spPr>
          <a:xfrm>
            <a:off x="594360" y="1188720"/>
            <a:ext cx="6675120" cy="20574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188720"/>
            <a:ext cx="64008" cy="205740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298448"/>
            <a:ext cx="6382512" cy="320040"/>
          </a:xfrm>
          <a:prstGeom prst="rect">
            <a:avLst/>
          </a:prstGeom>
          <a:noFill/>
        </p:spPr>
        <p:txBody>
          <a:bodyPr wrap="square" lIns="45720" rIns="45720" anchor="t">
            <a:spAutoFit/>
          </a:bodyPr>
          <a:lstStyle/>
          <a:p>
            <a:pPr algn="l">
              <a:defRPr sz="1600" b="1">
                <a:solidFill>
                  <a:srgbClr val="00919B"/>
                </a:solidFill>
                <a:latin typeface="Arial"/>
              </a:defRPr>
            </a:pPr>
            <a:r>
              <a:rPr dirty="0"/>
              <a:t>Academic definition</a:t>
            </a:r>
          </a:p>
        </p:txBody>
      </p:sp>
      <p:sp>
        <p:nvSpPr>
          <p:cNvPr id="11" name="TextBox 10"/>
          <p:cNvSpPr txBox="1"/>
          <p:nvPr/>
        </p:nvSpPr>
        <p:spPr>
          <a:xfrm>
            <a:off x="758952" y="1650544"/>
            <a:ext cx="6364224" cy="1600438"/>
          </a:xfrm>
          <a:prstGeom prst="rect">
            <a:avLst/>
          </a:prstGeom>
          <a:noFill/>
        </p:spPr>
        <p:txBody>
          <a:bodyPr wrap="square" lIns="45720" rIns="45720" anchor="t">
            <a:spAutoFit/>
          </a:bodyPr>
          <a:lstStyle/>
          <a:p>
            <a:pPr algn="l">
              <a:defRPr sz="1400" b="0">
                <a:solidFill>
                  <a:srgbClr val="232E3A"/>
                </a:solidFill>
                <a:latin typeface="Arial"/>
              </a:defRPr>
            </a:pPr>
            <a:r>
              <a:rPr dirty="0"/>
              <a:t>Obesity is a chronic, relapsing disease characterised by excessive or dysfunctional adipose tissue that can impair health. Contemporary diagnostic thinking distinguishes clinical obesity—where excess adiposity is already causing organ/tissue dysfunction or important functional limitation—from preclinical obesity, where excess adiposity is present without current organ dysfunction but increases future risk.</a:t>
            </a:r>
            <a:br>
              <a:rPr dirty="0"/>
            </a:br>
            <a:r>
              <a:rPr dirty="0"/>
              <a:t>(Rubino et al., 2025; WHO, 2025)</a:t>
            </a:r>
          </a:p>
        </p:txBody>
      </p:sp>
      <p:sp>
        <p:nvSpPr>
          <p:cNvPr id="12" name="Rounded Rectangle 11"/>
          <p:cNvSpPr/>
          <p:nvPr/>
        </p:nvSpPr>
        <p:spPr>
          <a:xfrm>
            <a:off x="7498079" y="1188720"/>
            <a:ext cx="4069080" cy="20574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7498079" y="1188720"/>
            <a:ext cx="64008" cy="205740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7662671" y="1298448"/>
            <a:ext cx="3776472" cy="320040"/>
          </a:xfrm>
          <a:prstGeom prst="rect">
            <a:avLst/>
          </a:prstGeom>
          <a:noFill/>
        </p:spPr>
        <p:txBody>
          <a:bodyPr wrap="square" lIns="45720" rIns="45720" anchor="t">
            <a:spAutoFit/>
          </a:bodyPr>
          <a:lstStyle/>
          <a:p>
            <a:pPr algn="l">
              <a:defRPr sz="1600" b="1">
                <a:solidFill>
                  <a:srgbClr val="1969AA"/>
                </a:solidFill>
                <a:latin typeface="Arial"/>
              </a:defRPr>
            </a:pPr>
            <a:r>
              <a:rPr dirty="0"/>
              <a:t>How it is identified in practice</a:t>
            </a:r>
          </a:p>
        </p:txBody>
      </p:sp>
      <p:sp>
        <p:nvSpPr>
          <p:cNvPr id="15" name="TextBox 14"/>
          <p:cNvSpPr txBox="1"/>
          <p:nvPr/>
        </p:nvSpPr>
        <p:spPr>
          <a:xfrm>
            <a:off x="7662671" y="1691640"/>
            <a:ext cx="3758184" cy="1444752"/>
          </a:xfrm>
          <a:prstGeom prst="rect">
            <a:avLst/>
          </a:prstGeom>
          <a:noFill/>
        </p:spPr>
        <p:txBody>
          <a:bodyPr wrap="square" lIns="45720" rIns="45720" anchor="t">
            <a:spAutoFit/>
          </a:bodyPr>
          <a:lstStyle/>
          <a:p>
            <a:pPr algn="l">
              <a:defRPr sz="1400" b="0">
                <a:solidFill>
                  <a:srgbClr val="232E3A"/>
                </a:solidFill>
                <a:latin typeface="Arial"/>
              </a:defRPr>
            </a:pPr>
            <a:r>
              <a:rPr dirty="0"/>
              <a:t>NICE uses BMI and central adiposity as practical screening tools. In most adults, BMI ≥30 kg/m² indicates obesity; however, BMI should initiate assessment rather than act as the diagnosis on its own.</a:t>
            </a:r>
            <a:br>
              <a:rPr dirty="0"/>
            </a:br>
            <a:r>
              <a:rPr dirty="0"/>
              <a:t>(NICE, 2025a; Rubino et al., 2025)</a:t>
            </a:r>
          </a:p>
        </p:txBody>
      </p:sp>
      <p:sp>
        <p:nvSpPr>
          <p:cNvPr id="16" name="Rounded Rectangle 15"/>
          <p:cNvSpPr/>
          <p:nvPr/>
        </p:nvSpPr>
        <p:spPr>
          <a:xfrm>
            <a:off x="594360" y="3520440"/>
            <a:ext cx="5349240" cy="16459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594360" y="3520440"/>
            <a:ext cx="64008" cy="164592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758952" y="3630168"/>
            <a:ext cx="5056631" cy="320040"/>
          </a:xfrm>
          <a:prstGeom prst="rect">
            <a:avLst/>
          </a:prstGeom>
          <a:noFill/>
        </p:spPr>
        <p:txBody>
          <a:bodyPr wrap="square" lIns="45720" rIns="45720" anchor="t">
            <a:spAutoFit/>
          </a:bodyPr>
          <a:lstStyle/>
          <a:p>
            <a:pPr algn="l">
              <a:defRPr sz="1500" b="1">
                <a:solidFill>
                  <a:srgbClr val="784D91"/>
                </a:solidFill>
                <a:latin typeface="Arial"/>
              </a:defRPr>
            </a:pPr>
            <a:r>
              <a:rPr dirty="0"/>
              <a:t>Why BMI is not enough</a:t>
            </a:r>
          </a:p>
        </p:txBody>
      </p:sp>
      <p:sp>
        <p:nvSpPr>
          <p:cNvPr id="19" name="TextBox 18"/>
          <p:cNvSpPr txBox="1"/>
          <p:nvPr/>
        </p:nvSpPr>
        <p:spPr>
          <a:xfrm>
            <a:off x="758952" y="4023360"/>
            <a:ext cx="5038344" cy="954107"/>
          </a:xfrm>
          <a:prstGeom prst="rect">
            <a:avLst/>
          </a:prstGeom>
          <a:noFill/>
        </p:spPr>
        <p:txBody>
          <a:bodyPr wrap="square" lIns="45720" rIns="45720" anchor="t">
            <a:spAutoFit/>
          </a:bodyPr>
          <a:lstStyle/>
          <a:p>
            <a:pPr algn="l">
              <a:defRPr sz="1300" b="0">
                <a:solidFill>
                  <a:srgbClr val="232E3A"/>
                </a:solidFill>
                <a:latin typeface="Arial"/>
              </a:defRPr>
            </a:pPr>
            <a:r>
              <a:rPr sz="1400" dirty="0"/>
              <a:t>BMI does not directly measure fat mass, fat distribution or organ dysfunction and may misclassify risk in muscular adults, older people and some ethnic groups.</a:t>
            </a:r>
            <a:br>
              <a:rPr sz="1400" dirty="0"/>
            </a:br>
            <a:r>
              <a:rPr sz="1400" dirty="0"/>
              <a:t>(NICE, 2025a; Rubino et al., 2025)</a:t>
            </a:r>
          </a:p>
        </p:txBody>
      </p:sp>
      <p:sp>
        <p:nvSpPr>
          <p:cNvPr id="20" name="Rounded Rectangle 19"/>
          <p:cNvSpPr/>
          <p:nvPr/>
        </p:nvSpPr>
        <p:spPr>
          <a:xfrm>
            <a:off x="6217920" y="3520440"/>
            <a:ext cx="5349240" cy="16459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Rectangle 20"/>
          <p:cNvSpPr/>
          <p:nvPr/>
        </p:nvSpPr>
        <p:spPr>
          <a:xfrm>
            <a:off x="6217920" y="3520440"/>
            <a:ext cx="64008" cy="1645920"/>
          </a:xfrm>
          <a:prstGeom prst="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6382512" y="3630168"/>
            <a:ext cx="5056631" cy="320040"/>
          </a:xfrm>
          <a:prstGeom prst="rect">
            <a:avLst/>
          </a:prstGeom>
          <a:noFill/>
        </p:spPr>
        <p:txBody>
          <a:bodyPr wrap="square" lIns="45720" rIns="45720" anchor="t">
            <a:spAutoFit/>
          </a:bodyPr>
          <a:lstStyle/>
          <a:p>
            <a:pPr algn="l">
              <a:defRPr sz="1500" b="1">
                <a:solidFill>
                  <a:srgbClr val="348C5A"/>
                </a:solidFill>
                <a:latin typeface="Arial"/>
              </a:defRPr>
            </a:pPr>
            <a:r>
              <a:rPr dirty="0"/>
              <a:t>Clinical interpretation</a:t>
            </a:r>
          </a:p>
        </p:txBody>
      </p:sp>
      <p:sp>
        <p:nvSpPr>
          <p:cNvPr id="23" name="TextBox 22"/>
          <p:cNvSpPr txBox="1"/>
          <p:nvPr/>
        </p:nvSpPr>
        <p:spPr>
          <a:xfrm>
            <a:off x="6382512" y="3971990"/>
            <a:ext cx="5038344" cy="1169551"/>
          </a:xfrm>
          <a:prstGeom prst="rect">
            <a:avLst/>
          </a:prstGeom>
          <a:noFill/>
        </p:spPr>
        <p:txBody>
          <a:bodyPr wrap="square" lIns="45720" rIns="45720" anchor="t">
            <a:spAutoFit/>
          </a:bodyPr>
          <a:lstStyle/>
          <a:p>
            <a:pPr algn="l">
              <a:defRPr sz="1300" b="0">
                <a:solidFill>
                  <a:srgbClr val="232E3A"/>
                </a:solidFill>
                <a:latin typeface="Arial"/>
              </a:defRPr>
            </a:pPr>
            <a:r>
              <a:rPr sz="1400" dirty="0"/>
              <a:t>Assess adiposity together with waist-to-height ratio, comorbidities, symptoms, functional impact and the person’s priorities. This moves practice from a weight-centered model towards risk- and health-centered care.</a:t>
            </a:r>
            <a:br>
              <a:rPr sz="1400" dirty="0"/>
            </a:br>
            <a:r>
              <a:rPr sz="1400" dirty="0"/>
              <a:t>(NICE, 2025a; Rubino et al.,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4492"/>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151213" cy="307777"/>
          </a:xfrm>
          <a:prstGeom prst="rect">
            <a:avLst/>
          </a:prstGeom>
          <a:noFill/>
        </p:spPr>
        <p:txBody>
          <a:bodyPr wrap="none">
            <a:spAutoFit/>
          </a:bodyPr>
          <a:lstStyle/>
          <a:p>
            <a:pPr>
              <a:defRPr sz="1000" b="1">
                <a:solidFill>
                  <a:srgbClr val="006973"/>
                </a:solidFill>
                <a:latin typeface="Arial"/>
              </a:defRPr>
            </a:pPr>
            <a:r>
              <a:rPr sz="1400" dirty="0"/>
              <a:t>OVERVIEW</a:t>
            </a:r>
            <a:endParaRPr dirty="0"/>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Overview of the long-term condition: symptoms and clinical presentation</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4</a:t>
            </a:r>
          </a:p>
        </p:txBody>
      </p:sp>
      <p:sp>
        <p:nvSpPr>
          <p:cNvPr id="8" name="TextBox 7"/>
          <p:cNvSpPr txBox="1"/>
          <p:nvPr/>
        </p:nvSpPr>
        <p:spPr>
          <a:xfrm>
            <a:off x="594360" y="1081356"/>
            <a:ext cx="10972800" cy="475488"/>
          </a:xfrm>
          <a:prstGeom prst="rect">
            <a:avLst/>
          </a:prstGeom>
          <a:noFill/>
        </p:spPr>
        <p:txBody>
          <a:bodyPr wrap="square" lIns="45720" rIns="45720" anchor="t">
            <a:spAutoFit/>
          </a:bodyPr>
          <a:lstStyle/>
          <a:p>
            <a:pPr algn="l">
              <a:defRPr sz="1500" b="0">
                <a:solidFill>
                  <a:srgbClr val="232E3A"/>
                </a:solidFill>
                <a:latin typeface="Arial"/>
              </a:defRPr>
            </a:pPr>
            <a:r>
              <a:rPr dirty="0"/>
              <a:t>Obesity may have no single “symptom”. Clinical presentation usually reflects the mechanical, metabolic, psychological and social consequences of excess adiposity.</a:t>
            </a:r>
          </a:p>
        </p:txBody>
      </p:sp>
      <p:sp>
        <p:nvSpPr>
          <p:cNvPr id="9" name="Rounded Rectangle 8"/>
          <p:cNvSpPr/>
          <p:nvPr/>
        </p:nvSpPr>
        <p:spPr>
          <a:xfrm>
            <a:off x="594360" y="1783080"/>
            <a:ext cx="3474720" cy="15087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594360" y="1783080"/>
            <a:ext cx="64008" cy="150876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758952" y="1872259"/>
            <a:ext cx="3182112" cy="320040"/>
          </a:xfrm>
          <a:prstGeom prst="rect">
            <a:avLst/>
          </a:prstGeom>
          <a:noFill/>
        </p:spPr>
        <p:txBody>
          <a:bodyPr wrap="square" lIns="45720" rIns="45720" anchor="t">
            <a:spAutoFit/>
          </a:bodyPr>
          <a:lstStyle/>
          <a:p>
            <a:pPr algn="l">
              <a:defRPr sz="1400" b="1">
                <a:solidFill>
                  <a:srgbClr val="1969AA"/>
                </a:solidFill>
                <a:latin typeface="Arial"/>
              </a:defRPr>
            </a:pPr>
            <a:r>
              <a:rPr dirty="0"/>
              <a:t>Physical / mechanical</a:t>
            </a:r>
          </a:p>
        </p:txBody>
      </p:sp>
      <p:sp>
        <p:nvSpPr>
          <p:cNvPr id="12" name="TextBox 11"/>
          <p:cNvSpPr txBox="1"/>
          <p:nvPr/>
        </p:nvSpPr>
        <p:spPr>
          <a:xfrm>
            <a:off x="758952" y="2142164"/>
            <a:ext cx="3163824" cy="1169551"/>
          </a:xfrm>
          <a:prstGeom prst="rect">
            <a:avLst/>
          </a:prstGeom>
          <a:noFill/>
        </p:spPr>
        <p:txBody>
          <a:bodyPr wrap="square" lIns="45720" rIns="45720" anchor="t">
            <a:spAutoFit/>
          </a:bodyPr>
          <a:lstStyle/>
          <a:p>
            <a:pPr algn="l">
              <a:defRPr sz="1200" b="0">
                <a:solidFill>
                  <a:srgbClr val="232E3A"/>
                </a:solidFill>
                <a:latin typeface="Arial"/>
              </a:defRPr>
            </a:pPr>
            <a:r>
              <a:rPr sz="1400" dirty="0"/>
              <a:t>Breathlessness, reduced exercise tolerance, fatigue, joint or back pain, reflux, reduced mobility and sleep disturbance may occur.</a:t>
            </a:r>
            <a:br>
              <a:rPr sz="1400" dirty="0"/>
            </a:br>
            <a:r>
              <a:rPr sz="1400" dirty="0"/>
              <a:t>(NICE, 2025a; WHO, 2025)</a:t>
            </a:r>
          </a:p>
        </p:txBody>
      </p:sp>
      <p:sp>
        <p:nvSpPr>
          <p:cNvPr id="13" name="Rounded Rectangle 12"/>
          <p:cNvSpPr/>
          <p:nvPr/>
        </p:nvSpPr>
        <p:spPr>
          <a:xfrm>
            <a:off x="4343400" y="1783080"/>
            <a:ext cx="3474720" cy="15087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Rectangle 13"/>
          <p:cNvSpPr/>
          <p:nvPr/>
        </p:nvSpPr>
        <p:spPr>
          <a:xfrm>
            <a:off x="4343400" y="1783080"/>
            <a:ext cx="64008" cy="150876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TextBox 14"/>
          <p:cNvSpPr txBox="1"/>
          <p:nvPr/>
        </p:nvSpPr>
        <p:spPr>
          <a:xfrm>
            <a:off x="4507992" y="1872259"/>
            <a:ext cx="3182112" cy="320040"/>
          </a:xfrm>
          <a:prstGeom prst="rect">
            <a:avLst/>
          </a:prstGeom>
          <a:noFill/>
        </p:spPr>
        <p:txBody>
          <a:bodyPr wrap="square" lIns="45720" rIns="45720" anchor="t">
            <a:spAutoFit/>
          </a:bodyPr>
          <a:lstStyle/>
          <a:p>
            <a:pPr algn="l">
              <a:defRPr sz="1400" b="1">
                <a:solidFill>
                  <a:srgbClr val="00919B"/>
                </a:solidFill>
                <a:latin typeface="Arial"/>
              </a:defRPr>
            </a:pPr>
            <a:r>
              <a:rPr dirty="0"/>
              <a:t>Metabolic</a:t>
            </a:r>
          </a:p>
        </p:txBody>
      </p:sp>
      <p:sp>
        <p:nvSpPr>
          <p:cNvPr id="16" name="TextBox 15"/>
          <p:cNvSpPr txBox="1"/>
          <p:nvPr/>
        </p:nvSpPr>
        <p:spPr>
          <a:xfrm>
            <a:off x="4507992" y="2193534"/>
            <a:ext cx="3163824" cy="1092607"/>
          </a:xfrm>
          <a:prstGeom prst="rect">
            <a:avLst/>
          </a:prstGeom>
          <a:noFill/>
        </p:spPr>
        <p:txBody>
          <a:bodyPr wrap="square" lIns="45720" rIns="45720" anchor="t">
            <a:spAutoFit/>
          </a:bodyPr>
          <a:lstStyle/>
          <a:p>
            <a:pPr algn="l">
              <a:defRPr sz="1200" b="0">
                <a:solidFill>
                  <a:srgbClr val="232E3A"/>
                </a:solidFill>
                <a:latin typeface="Arial"/>
              </a:defRPr>
            </a:pPr>
            <a:r>
              <a:rPr sz="1300" dirty="0"/>
              <a:t>Raised blood pressure, dyslipidemia, insulin resistance, impaired glucose regulation and fatty liver may be detected before obvious symptoms.</a:t>
            </a:r>
            <a:br>
              <a:rPr sz="1300" dirty="0"/>
            </a:br>
            <a:r>
              <a:rPr sz="1300" dirty="0"/>
              <a:t>(Powell-Wiley et al., 2021; NICE, 2025a)</a:t>
            </a:r>
          </a:p>
        </p:txBody>
      </p:sp>
      <p:sp>
        <p:nvSpPr>
          <p:cNvPr id="17" name="Rounded Rectangle 16"/>
          <p:cNvSpPr/>
          <p:nvPr/>
        </p:nvSpPr>
        <p:spPr>
          <a:xfrm>
            <a:off x="8092440" y="1783080"/>
            <a:ext cx="3474720" cy="15087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ectangle 17"/>
          <p:cNvSpPr/>
          <p:nvPr/>
        </p:nvSpPr>
        <p:spPr>
          <a:xfrm>
            <a:off x="8092440" y="1783080"/>
            <a:ext cx="64008" cy="1508760"/>
          </a:xfrm>
          <a:prstGeom prst="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TextBox 18"/>
          <p:cNvSpPr txBox="1"/>
          <p:nvPr/>
        </p:nvSpPr>
        <p:spPr>
          <a:xfrm>
            <a:off x="8257031" y="1892807"/>
            <a:ext cx="3182112" cy="320040"/>
          </a:xfrm>
          <a:prstGeom prst="rect">
            <a:avLst/>
          </a:prstGeom>
          <a:noFill/>
        </p:spPr>
        <p:txBody>
          <a:bodyPr wrap="square" lIns="45720" rIns="45720" anchor="t">
            <a:spAutoFit/>
          </a:bodyPr>
          <a:lstStyle/>
          <a:p>
            <a:pPr algn="l">
              <a:defRPr sz="1400" b="1">
                <a:solidFill>
                  <a:srgbClr val="348C5A"/>
                </a:solidFill>
                <a:latin typeface="Arial"/>
              </a:defRPr>
            </a:pPr>
            <a:r>
              <a:rPr dirty="0"/>
              <a:t>Respiratory / sleep</a:t>
            </a:r>
          </a:p>
        </p:txBody>
      </p:sp>
      <p:sp>
        <p:nvSpPr>
          <p:cNvPr id="20" name="TextBox 19"/>
          <p:cNvSpPr txBox="1"/>
          <p:nvPr/>
        </p:nvSpPr>
        <p:spPr>
          <a:xfrm>
            <a:off x="8257031" y="2183260"/>
            <a:ext cx="3163824" cy="1092607"/>
          </a:xfrm>
          <a:prstGeom prst="rect">
            <a:avLst/>
          </a:prstGeom>
          <a:noFill/>
        </p:spPr>
        <p:txBody>
          <a:bodyPr wrap="square" lIns="45720" rIns="45720" anchor="t">
            <a:spAutoFit/>
          </a:bodyPr>
          <a:lstStyle/>
          <a:p>
            <a:pPr algn="l">
              <a:defRPr sz="1200" b="0">
                <a:solidFill>
                  <a:srgbClr val="232E3A"/>
                </a:solidFill>
                <a:latin typeface="Arial"/>
              </a:defRPr>
            </a:pPr>
            <a:r>
              <a:rPr sz="1300" dirty="0"/>
              <a:t>Obstructive sleep apnea and obesity hypoventilation can impair concentration, daytime function and peri-operative safety.</a:t>
            </a:r>
            <a:br>
              <a:rPr sz="1300" dirty="0"/>
            </a:br>
            <a:r>
              <a:rPr sz="1300" dirty="0"/>
              <a:t>(NICE, 2025a; Powell-Wiley et al., 2021)</a:t>
            </a:r>
          </a:p>
        </p:txBody>
      </p:sp>
      <p:sp>
        <p:nvSpPr>
          <p:cNvPr id="21" name="Rounded Rectangle 20"/>
          <p:cNvSpPr/>
          <p:nvPr/>
        </p:nvSpPr>
        <p:spPr>
          <a:xfrm>
            <a:off x="594360" y="3566160"/>
            <a:ext cx="3474720" cy="15087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Rectangle 21"/>
          <p:cNvSpPr/>
          <p:nvPr/>
        </p:nvSpPr>
        <p:spPr>
          <a:xfrm>
            <a:off x="594360" y="3566160"/>
            <a:ext cx="64008" cy="150876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3" name="TextBox 22"/>
          <p:cNvSpPr txBox="1"/>
          <p:nvPr/>
        </p:nvSpPr>
        <p:spPr>
          <a:xfrm>
            <a:off x="758952" y="3614243"/>
            <a:ext cx="3182112" cy="320040"/>
          </a:xfrm>
          <a:prstGeom prst="rect">
            <a:avLst/>
          </a:prstGeom>
          <a:noFill/>
        </p:spPr>
        <p:txBody>
          <a:bodyPr wrap="square" lIns="45720" rIns="45720" anchor="t">
            <a:spAutoFit/>
          </a:bodyPr>
          <a:lstStyle/>
          <a:p>
            <a:pPr algn="l">
              <a:defRPr sz="1400" b="1">
                <a:solidFill>
                  <a:srgbClr val="784D91"/>
                </a:solidFill>
                <a:latin typeface="Arial"/>
              </a:defRPr>
            </a:pPr>
            <a:r>
              <a:rPr dirty="0"/>
              <a:t>Psychological</a:t>
            </a:r>
          </a:p>
        </p:txBody>
      </p:sp>
      <p:sp>
        <p:nvSpPr>
          <p:cNvPr id="24" name="TextBox 23"/>
          <p:cNvSpPr txBox="1"/>
          <p:nvPr/>
        </p:nvSpPr>
        <p:spPr>
          <a:xfrm>
            <a:off x="758952" y="3843052"/>
            <a:ext cx="3163824" cy="1292662"/>
          </a:xfrm>
          <a:prstGeom prst="rect">
            <a:avLst/>
          </a:prstGeom>
          <a:noFill/>
        </p:spPr>
        <p:txBody>
          <a:bodyPr wrap="square" lIns="45720" rIns="45720" anchor="t">
            <a:spAutoFit/>
          </a:bodyPr>
          <a:lstStyle/>
          <a:p>
            <a:pPr algn="l">
              <a:defRPr sz="1200" b="0">
                <a:solidFill>
                  <a:srgbClr val="232E3A"/>
                </a:solidFill>
                <a:latin typeface="Arial"/>
              </a:defRPr>
            </a:pPr>
            <a:r>
              <a:rPr sz="1300" dirty="0"/>
              <a:t>Depression, anxiety, binge-eating symptoms, body-image distress and internalised weight stigma may coexist and need sensitive assessment.</a:t>
            </a:r>
            <a:br>
              <a:rPr sz="1300" dirty="0"/>
            </a:br>
            <a:r>
              <a:rPr sz="1300" dirty="0"/>
              <a:t>(Westbury et al., 2023; Albury et al., 2024)</a:t>
            </a:r>
          </a:p>
        </p:txBody>
      </p:sp>
      <p:sp>
        <p:nvSpPr>
          <p:cNvPr id="25" name="Rounded Rectangle 24"/>
          <p:cNvSpPr/>
          <p:nvPr/>
        </p:nvSpPr>
        <p:spPr>
          <a:xfrm>
            <a:off x="4343400" y="3566160"/>
            <a:ext cx="3474720" cy="15087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Rectangle 25"/>
          <p:cNvSpPr/>
          <p:nvPr/>
        </p:nvSpPr>
        <p:spPr>
          <a:xfrm>
            <a:off x="4343400" y="3566160"/>
            <a:ext cx="64008" cy="1508760"/>
          </a:xfrm>
          <a:prstGeom prst="rect">
            <a:avLst/>
          </a:prstGeom>
          <a:solidFill>
            <a:srgbClr val="C878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7" name="TextBox 26"/>
          <p:cNvSpPr txBox="1"/>
          <p:nvPr/>
        </p:nvSpPr>
        <p:spPr>
          <a:xfrm>
            <a:off x="4507992" y="3634791"/>
            <a:ext cx="3182112" cy="320040"/>
          </a:xfrm>
          <a:prstGeom prst="rect">
            <a:avLst/>
          </a:prstGeom>
          <a:noFill/>
        </p:spPr>
        <p:txBody>
          <a:bodyPr wrap="square" lIns="45720" rIns="45720" anchor="t">
            <a:spAutoFit/>
          </a:bodyPr>
          <a:lstStyle/>
          <a:p>
            <a:pPr algn="l">
              <a:defRPr sz="1400" b="1">
                <a:solidFill>
                  <a:srgbClr val="C8782D"/>
                </a:solidFill>
                <a:latin typeface="Arial"/>
              </a:defRPr>
            </a:pPr>
            <a:r>
              <a:rPr dirty="0"/>
              <a:t>Reproductive</a:t>
            </a:r>
          </a:p>
        </p:txBody>
      </p:sp>
      <p:sp>
        <p:nvSpPr>
          <p:cNvPr id="28" name="TextBox 27"/>
          <p:cNvSpPr txBox="1"/>
          <p:nvPr/>
        </p:nvSpPr>
        <p:spPr>
          <a:xfrm>
            <a:off x="4507992" y="3945792"/>
            <a:ext cx="3163824" cy="1092607"/>
          </a:xfrm>
          <a:prstGeom prst="rect">
            <a:avLst/>
          </a:prstGeom>
          <a:noFill/>
        </p:spPr>
        <p:txBody>
          <a:bodyPr wrap="square" lIns="45720" rIns="45720" anchor="t">
            <a:spAutoFit/>
          </a:bodyPr>
          <a:lstStyle/>
          <a:p>
            <a:pPr algn="l">
              <a:defRPr sz="1200" b="0">
                <a:solidFill>
                  <a:srgbClr val="232E3A"/>
                </a:solidFill>
                <a:latin typeface="Arial"/>
              </a:defRPr>
            </a:pPr>
            <a:r>
              <a:rPr sz="1300" dirty="0"/>
              <a:t>PCOS, infertility and pregnancy-related risks may accompany obesity; management should be coordinated with relevant specialist services.</a:t>
            </a:r>
            <a:br>
              <a:rPr sz="1300" dirty="0"/>
            </a:br>
            <a:r>
              <a:rPr sz="1300" dirty="0"/>
              <a:t>(NICE, 2025a; Blüher, 2019)</a:t>
            </a:r>
          </a:p>
        </p:txBody>
      </p:sp>
      <p:sp>
        <p:nvSpPr>
          <p:cNvPr id="29" name="Rounded Rectangle 28"/>
          <p:cNvSpPr/>
          <p:nvPr/>
        </p:nvSpPr>
        <p:spPr>
          <a:xfrm>
            <a:off x="8092440" y="3566160"/>
            <a:ext cx="3474720" cy="15087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0" name="Rectangle 29"/>
          <p:cNvSpPr/>
          <p:nvPr/>
        </p:nvSpPr>
        <p:spPr>
          <a:xfrm>
            <a:off x="8092440" y="3566160"/>
            <a:ext cx="64008" cy="1508760"/>
          </a:xfrm>
          <a:prstGeom prst="rect">
            <a:avLst/>
          </a:prstGeom>
          <a:solidFill>
            <a:srgbClr val="B446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TextBox 30"/>
          <p:cNvSpPr txBox="1"/>
          <p:nvPr/>
        </p:nvSpPr>
        <p:spPr>
          <a:xfrm>
            <a:off x="8257031" y="3603969"/>
            <a:ext cx="3182112" cy="320040"/>
          </a:xfrm>
          <a:prstGeom prst="rect">
            <a:avLst/>
          </a:prstGeom>
          <a:noFill/>
        </p:spPr>
        <p:txBody>
          <a:bodyPr wrap="square" lIns="45720" rIns="45720" anchor="t">
            <a:spAutoFit/>
          </a:bodyPr>
          <a:lstStyle/>
          <a:p>
            <a:pPr algn="l">
              <a:defRPr sz="1400" b="1">
                <a:solidFill>
                  <a:srgbClr val="B44646"/>
                </a:solidFill>
                <a:latin typeface="Arial"/>
              </a:defRPr>
            </a:pPr>
            <a:r>
              <a:rPr dirty="0"/>
              <a:t>Social / functional</a:t>
            </a:r>
          </a:p>
        </p:txBody>
      </p:sp>
      <p:sp>
        <p:nvSpPr>
          <p:cNvPr id="32" name="TextBox 31"/>
          <p:cNvSpPr txBox="1"/>
          <p:nvPr/>
        </p:nvSpPr>
        <p:spPr>
          <a:xfrm>
            <a:off x="8257031" y="3822504"/>
            <a:ext cx="3163824" cy="1292662"/>
          </a:xfrm>
          <a:prstGeom prst="rect">
            <a:avLst/>
          </a:prstGeom>
          <a:noFill/>
        </p:spPr>
        <p:txBody>
          <a:bodyPr wrap="square" lIns="45720" rIns="45720" anchor="t">
            <a:spAutoFit/>
          </a:bodyPr>
          <a:lstStyle/>
          <a:p>
            <a:pPr algn="l">
              <a:defRPr sz="1200" b="0">
                <a:solidFill>
                  <a:srgbClr val="232E3A"/>
                </a:solidFill>
                <a:latin typeface="Arial"/>
              </a:defRPr>
            </a:pPr>
            <a:r>
              <a:rPr sz="1300" dirty="0"/>
              <a:t>Stigma, unsuitable equipment, discrimination and reduced participation in work or social activities can worsen health and discourage healthcare use.</a:t>
            </a:r>
            <a:br>
              <a:rPr sz="1300" dirty="0"/>
            </a:br>
            <a:r>
              <a:rPr sz="1300" dirty="0"/>
              <a:t>(Rubino et al., 2020; Westbury et al.,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0274"/>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151213" cy="307777"/>
          </a:xfrm>
          <a:prstGeom prst="rect">
            <a:avLst/>
          </a:prstGeom>
          <a:noFill/>
        </p:spPr>
        <p:txBody>
          <a:bodyPr wrap="none">
            <a:spAutoFit/>
          </a:bodyPr>
          <a:lstStyle/>
          <a:p>
            <a:pPr>
              <a:defRPr sz="1000" b="1">
                <a:solidFill>
                  <a:srgbClr val="006973"/>
                </a:solidFill>
                <a:latin typeface="Arial"/>
              </a:defRPr>
            </a:pPr>
            <a:r>
              <a:rPr sz="1400" dirty="0"/>
              <a:t>OVERVIEW</a:t>
            </a:r>
          </a:p>
        </p:txBody>
      </p:sp>
      <p:sp>
        <p:nvSpPr>
          <p:cNvPr id="5" name="TextBox 4"/>
          <p:cNvSpPr txBox="1"/>
          <p:nvPr/>
        </p:nvSpPr>
        <p:spPr>
          <a:xfrm>
            <a:off x="502920" y="438912"/>
            <a:ext cx="8318303" cy="461665"/>
          </a:xfrm>
          <a:prstGeom prst="rect">
            <a:avLst/>
          </a:prstGeom>
          <a:noFill/>
        </p:spPr>
        <p:txBody>
          <a:bodyPr wrap="none">
            <a:spAutoFit/>
          </a:bodyPr>
          <a:lstStyle/>
          <a:p>
            <a:pPr>
              <a:defRPr sz="2400" b="1">
                <a:solidFill>
                  <a:srgbClr val="0C3A6F"/>
                </a:solidFill>
                <a:latin typeface="Arial"/>
              </a:defRPr>
            </a:pPr>
            <a:r>
              <a:rPr dirty="0"/>
              <a:t>Overview of the long-term condition: aetiology (causes)</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5</a:t>
            </a:r>
          </a:p>
        </p:txBody>
      </p:sp>
      <p:sp>
        <p:nvSpPr>
          <p:cNvPr id="8" name="TextBox 7"/>
          <p:cNvSpPr txBox="1"/>
          <p:nvPr/>
        </p:nvSpPr>
        <p:spPr>
          <a:xfrm>
            <a:off x="594360" y="994540"/>
            <a:ext cx="10972800" cy="323165"/>
          </a:xfrm>
          <a:prstGeom prst="rect">
            <a:avLst/>
          </a:prstGeom>
          <a:noFill/>
        </p:spPr>
        <p:txBody>
          <a:bodyPr wrap="square" lIns="45720" rIns="45720" anchor="t">
            <a:spAutoFit/>
          </a:bodyPr>
          <a:lstStyle/>
          <a:p>
            <a:pPr algn="l">
              <a:defRPr sz="1500" b="0">
                <a:solidFill>
                  <a:srgbClr val="232E3A"/>
                </a:solidFill>
                <a:latin typeface="Arial"/>
              </a:defRPr>
            </a:pPr>
            <a:r>
              <a:rPr dirty="0"/>
              <a:t>Obesity develops through interacting biological, behavioral, social and environmental systems rather than one isolated cause.</a:t>
            </a:r>
          </a:p>
        </p:txBody>
      </p:sp>
      <p:sp>
        <p:nvSpPr>
          <p:cNvPr id="9" name="Rounded Rectangle 8"/>
          <p:cNvSpPr/>
          <p:nvPr/>
        </p:nvSpPr>
        <p:spPr>
          <a:xfrm>
            <a:off x="594360" y="1737360"/>
            <a:ext cx="2743200" cy="94183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594360" y="1737360"/>
            <a:ext cx="64008" cy="86868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758952" y="1692978"/>
            <a:ext cx="2450592" cy="320040"/>
          </a:xfrm>
          <a:prstGeom prst="rect">
            <a:avLst/>
          </a:prstGeom>
          <a:noFill/>
        </p:spPr>
        <p:txBody>
          <a:bodyPr wrap="square" lIns="45720" rIns="45720" anchor="t">
            <a:spAutoFit/>
          </a:bodyPr>
          <a:lstStyle/>
          <a:p>
            <a:pPr algn="l">
              <a:defRPr sz="1200" b="1">
                <a:solidFill>
                  <a:srgbClr val="1969AA"/>
                </a:solidFill>
                <a:latin typeface="Arial"/>
              </a:defRPr>
            </a:pPr>
            <a:r>
              <a:rPr sz="1400" dirty="0"/>
              <a:t>Biological susceptibility</a:t>
            </a:r>
          </a:p>
        </p:txBody>
      </p:sp>
      <p:sp>
        <p:nvSpPr>
          <p:cNvPr id="12" name="TextBox 11"/>
          <p:cNvSpPr txBox="1"/>
          <p:nvPr/>
        </p:nvSpPr>
        <p:spPr>
          <a:xfrm>
            <a:off x="758952" y="1932060"/>
            <a:ext cx="2432304" cy="707886"/>
          </a:xfrm>
          <a:prstGeom prst="rect">
            <a:avLst/>
          </a:prstGeom>
          <a:noFill/>
        </p:spPr>
        <p:txBody>
          <a:bodyPr wrap="square" lIns="45720" rIns="45720" anchor="t">
            <a:spAutoFit/>
          </a:bodyPr>
          <a:lstStyle/>
          <a:p>
            <a:pPr algn="l">
              <a:defRPr sz="850" b="0">
                <a:solidFill>
                  <a:srgbClr val="232E3A"/>
                </a:solidFill>
                <a:latin typeface="Arial"/>
              </a:defRPr>
            </a:pPr>
            <a:r>
              <a:rPr lang="en-GB" sz="1000" dirty="0"/>
              <a:t>Genetics, appetite signalling, neuroendocrine regulation and adaptive energy expenditure.</a:t>
            </a:r>
            <a:br>
              <a:rPr lang="en-GB" sz="1000" dirty="0"/>
            </a:br>
            <a:r>
              <a:rPr lang="en-GB" sz="1000" dirty="0"/>
              <a:t>(Hall et al., 2022; Blüher, 2019)</a:t>
            </a:r>
          </a:p>
        </p:txBody>
      </p:sp>
      <p:sp>
        <p:nvSpPr>
          <p:cNvPr id="13" name="Rounded Rectangle 12"/>
          <p:cNvSpPr/>
          <p:nvPr/>
        </p:nvSpPr>
        <p:spPr>
          <a:xfrm>
            <a:off x="594360" y="2788920"/>
            <a:ext cx="2743200" cy="86868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Rectangle 13"/>
          <p:cNvSpPr/>
          <p:nvPr/>
        </p:nvSpPr>
        <p:spPr>
          <a:xfrm>
            <a:off x="594360" y="2788920"/>
            <a:ext cx="64008" cy="86868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TextBox 14"/>
          <p:cNvSpPr txBox="1"/>
          <p:nvPr/>
        </p:nvSpPr>
        <p:spPr>
          <a:xfrm>
            <a:off x="758952" y="2785634"/>
            <a:ext cx="2450592" cy="320040"/>
          </a:xfrm>
          <a:prstGeom prst="rect">
            <a:avLst/>
          </a:prstGeom>
          <a:noFill/>
        </p:spPr>
        <p:txBody>
          <a:bodyPr wrap="square" lIns="45720" rIns="45720" anchor="t">
            <a:spAutoFit/>
          </a:bodyPr>
          <a:lstStyle/>
          <a:p>
            <a:pPr algn="l">
              <a:defRPr sz="1200" b="1">
                <a:solidFill>
                  <a:srgbClr val="00919B"/>
                </a:solidFill>
                <a:latin typeface="Arial"/>
              </a:defRPr>
            </a:pPr>
            <a:r>
              <a:rPr dirty="0"/>
              <a:t>Food &amp; physical environment</a:t>
            </a:r>
          </a:p>
        </p:txBody>
      </p:sp>
      <p:sp>
        <p:nvSpPr>
          <p:cNvPr id="16" name="TextBox 15"/>
          <p:cNvSpPr txBox="1"/>
          <p:nvPr/>
        </p:nvSpPr>
        <p:spPr>
          <a:xfrm>
            <a:off x="758952" y="2993893"/>
            <a:ext cx="2432304" cy="646331"/>
          </a:xfrm>
          <a:prstGeom prst="rect">
            <a:avLst/>
          </a:prstGeom>
          <a:noFill/>
        </p:spPr>
        <p:txBody>
          <a:bodyPr wrap="square" lIns="45720" rIns="45720" anchor="t">
            <a:spAutoFit/>
          </a:bodyPr>
          <a:lstStyle/>
          <a:p>
            <a:pPr algn="l">
              <a:defRPr sz="850" b="0">
                <a:solidFill>
                  <a:srgbClr val="232E3A"/>
                </a:solidFill>
                <a:latin typeface="Arial"/>
              </a:defRPr>
            </a:pPr>
            <a:r>
              <a:rPr sz="900" dirty="0"/>
              <a:t>Food availability and marketing, transport, green space, work patterns and opportunities for activity</a:t>
            </a:r>
            <a:r>
              <a:rPr lang="en-GB" sz="900" dirty="0"/>
              <a:t>y.</a:t>
            </a:r>
            <a:br>
              <a:rPr sz="900" dirty="0"/>
            </a:br>
            <a:r>
              <a:rPr sz="900" dirty="0"/>
              <a:t>(Swinburn et al., 2019; NICE, 2025a)</a:t>
            </a:r>
          </a:p>
        </p:txBody>
      </p:sp>
      <p:sp>
        <p:nvSpPr>
          <p:cNvPr id="17" name="Rounded Rectangle 16"/>
          <p:cNvSpPr/>
          <p:nvPr/>
        </p:nvSpPr>
        <p:spPr>
          <a:xfrm>
            <a:off x="594360" y="3840480"/>
            <a:ext cx="2743200" cy="86868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ectangle 17"/>
          <p:cNvSpPr/>
          <p:nvPr/>
        </p:nvSpPr>
        <p:spPr>
          <a:xfrm>
            <a:off x="594360" y="3840480"/>
            <a:ext cx="64008" cy="86868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TextBox 18"/>
          <p:cNvSpPr txBox="1"/>
          <p:nvPr/>
        </p:nvSpPr>
        <p:spPr>
          <a:xfrm>
            <a:off x="758952" y="3816646"/>
            <a:ext cx="2450592" cy="320040"/>
          </a:xfrm>
          <a:prstGeom prst="rect">
            <a:avLst/>
          </a:prstGeom>
          <a:noFill/>
        </p:spPr>
        <p:txBody>
          <a:bodyPr wrap="square" lIns="45720" rIns="45720" anchor="t">
            <a:spAutoFit/>
          </a:bodyPr>
          <a:lstStyle/>
          <a:p>
            <a:pPr algn="l">
              <a:defRPr sz="1200" b="1">
                <a:solidFill>
                  <a:srgbClr val="784D91"/>
                </a:solidFill>
                <a:latin typeface="Arial"/>
              </a:defRPr>
            </a:pPr>
            <a:r>
              <a:rPr dirty="0"/>
              <a:t>Social determinants</a:t>
            </a:r>
          </a:p>
        </p:txBody>
      </p:sp>
      <p:sp>
        <p:nvSpPr>
          <p:cNvPr id="20" name="TextBox 19"/>
          <p:cNvSpPr txBox="1"/>
          <p:nvPr/>
        </p:nvSpPr>
        <p:spPr>
          <a:xfrm>
            <a:off x="758952" y="4024906"/>
            <a:ext cx="2432304" cy="707886"/>
          </a:xfrm>
          <a:prstGeom prst="rect">
            <a:avLst/>
          </a:prstGeom>
          <a:noFill/>
        </p:spPr>
        <p:txBody>
          <a:bodyPr wrap="square" lIns="45720" rIns="45720" anchor="t">
            <a:spAutoFit/>
          </a:bodyPr>
          <a:lstStyle/>
          <a:p>
            <a:pPr algn="l">
              <a:defRPr sz="850" b="0">
                <a:solidFill>
                  <a:srgbClr val="232E3A"/>
                </a:solidFill>
                <a:latin typeface="Arial"/>
              </a:defRPr>
            </a:pPr>
            <a:r>
              <a:rPr sz="1000" dirty="0"/>
              <a:t>Income, education, housing, deprivation, stress, culture and access to healthy choices.</a:t>
            </a:r>
            <a:br>
              <a:rPr sz="1000" dirty="0"/>
            </a:br>
            <a:r>
              <a:rPr sz="1000" dirty="0"/>
              <a:t>(WHO Europe, 2022; NICE, 2025a)</a:t>
            </a:r>
          </a:p>
        </p:txBody>
      </p:sp>
      <p:sp>
        <p:nvSpPr>
          <p:cNvPr id="21" name="Rounded Rectangle 20"/>
          <p:cNvSpPr/>
          <p:nvPr/>
        </p:nvSpPr>
        <p:spPr>
          <a:xfrm>
            <a:off x="594360" y="4892040"/>
            <a:ext cx="2743200" cy="950976"/>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Rectangle 21"/>
          <p:cNvSpPr/>
          <p:nvPr/>
        </p:nvSpPr>
        <p:spPr>
          <a:xfrm>
            <a:off x="594360" y="4892040"/>
            <a:ext cx="64008" cy="868680"/>
          </a:xfrm>
          <a:prstGeom prst="rect">
            <a:avLst/>
          </a:prstGeom>
          <a:solidFill>
            <a:srgbClr val="C878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3" name="TextBox 22"/>
          <p:cNvSpPr txBox="1"/>
          <p:nvPr/>
        </p:nvSpPr>
        <p:spPr>
          <a:xfrm>
            <a:off x="758952" y="4888754"/>
            <a:ext cx="2450592" cy="320040"/>
          </a:xfrm>
          <a:prstGeom prst="rect">
            <a:avLst/>
          </a:prstGeom>
          <a:noFill/>
        </p:spPr>
        <p:txBody>
          <a:bodyPr wrap="square" lIns="45720" rIns="45720" anchor="t">
            <a:spAutoFit/>
          </a:bodyPr>
          <a:lstStyle/>
          <a:p>
            <a:pPr algn="l">
              <a:defRPr sz="1200" b="1">
                <a:solidFill>
                  <a:srgbClr val="C8782D"/>
                </a:solidFill>
                <a:latin typeface="Arial"/>
              </a:defRPr>
            </a:pPr>
            <a:r>
              <a:rPr dirty="0"/>
              <a:t>Life-course &amp; clinical factors</a:t>
            </a:r>
          </a:p>
        </p:txBody>
      </p:sp>
      <p:sp>
        <p:nvSpPr>
          <p:cNvPr id="24" name="TextBox 23"/>
          <p:cNvSpPr txBox="1"/>
          <p:nvPr/>
        </p:nvSpPr>
        <p:spPr>
          <a:xfrm>
            <a:off x="758952" y="5097013"/>
            <a:ext cx="2432304" cy="707886"/>
          </a:xfrm>
          <a:prstGeom prst="rect">
            <a:avLst/>
          </a:prstGeom>
          <a:noFill/>
        </p:spPr>
        <p:txBody>
          <a:bodyPr wrap="square" lIns="45720" rIns="45720" anchor="t">
            <a:spAutoFit/>
          </a:bodyPr>
          <a:lstStyle/>
          <a:p>
            <a:pPr algn="l">
              <a:defRPr sz="850" b="0">
                <a:solidFill>
                  <a:srgbClr val="232E3A"/>
                </a:solidFill>
                <a:latin typeface="Arial"/>
              </a:defRPr>
            </a:pPr>
            <a:r>
              <a:rPr sz="1000" dirty="0"/>
              <a:t>Childhood adversity, pregnancy, ageing, disability, sleep, medicines and previous weight cycling.</a:t>
            </a:r>
            <a:br>
              <a:rPr sz="1000" dirty="0"/>
            </a:br>
            <a:r>
              <a:rPr sz="1000" dirty="0"/>
              <a:t>(NICE, 2025a; Hall et al., 2022)</a:t>
            </a:r>
          </a:p>
        </p:txBody>
      </p:sp>
      <p:sp>
        <p:nvSpPr>
          <p:cNvPr id="25" name="Rounded Rectangle 24"/>
          <p:cNvSpPr/>
          <p:nvPr/>
        </p:nvSpPr>
        <p:spPr>
          <a:xfrm>
            <a:off x="3977639" y="2240279"/>
            <a:ext cx="2423160" cy="1252727"/>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Rectangle 25"/>
          <p:cNvSpPr/>
          <p:nvPr/>
        </p:nvSpPr>
        <p:spPr>
          <a:xfrm>
            <a:off x="3977639" y="2240280"/>
            <a:ext cx="64008" cy="1143000"/>
          </a:xfrm>
          <a:prstGeom prst="rect">
            <a:avLst/>
          </a:prstGeom>
          <a:solidFill>
            <a:srgbClr val="0069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7" name="TextBox 26"/>
          <p:cNvSpPr txBox="1"/>
          <p:nvPr/>
        </p:nvSpPr>
        <p:spPr>
          <a:xfrm>
            <a:off x="4142231" y="2257542"/>
            <a:ext cx="2130552" cy="320040"/>
          </a:xfrm>
          <a:prstGeom prst="rect">
            <a:avLst/>
          </a:prstGeom>
          <a:noFill/>
        </p:spPr>
        <p:txBody>
          <a:bodyPr wrap="square" lIns="45720" rIns="45720" anchor="t">
            <a:spAutoFit/>
          </a:bodyPr>
          <a:lstStyle/>
          <a:p>
            <a:pPr algn="l">
              <a:defRPr sz="1400" b="1">
                <a:solidFill>
                  <a:srgbClr val="006973"/>
                </a:solidFill>
                <a:latin typeface="Arial"/>
              </a:defRPr>
            </a:pPr>
            <a:r>
              <a:rPr dirty="0"/>
              <a:t>Energy regulation</a:t>
            </a:r>
          </a:p>
        </p:txBody>
      </p:sp>
      <p:sp>
        <p:nvSpPr>
          <p:cNvPr id="28" name="TextBox 27"/>
          <p:cNvSpPr txBox="1"/>
          <p:nvPr/>
        </p:nvSpPr>
        <p:spPr>
          <a:xfrm>
            <a:off x="4142231" y="2527446"/>
            <a:ext cx="2112264" cy="1015663"/>
          </a:xfrm>
          <a:prstGeom prst="rect">
            <a:avLst/>
          </a:prstGeom>
          <a:noFill/>
        </p:spPr>
        <p:txBody>
          <a:bodyPr wrap="square" lIns="45720" rIns="45720" anchor="t">
            <a:spAutoFit/>
          </a:bodyPr>
          <a:lstStyle/>
          <a:p>
            <a:pPr algn="l">
              <a:defRPr sz="1100" b="0">
                <a:solidFill>
                  <a:srgbClr val="232E3A"/>
                </a:solidFill>
                <a:latin typeface="Arial"/>
              </a:defRPr>
            </a:pPr>
            <a:r>
              <a:rPr sz="1200" dirty="0"/>
              <a:t>These influences alter energy intake, expenditure, appetite, satiety and metabolic regulation.</a:t>
            </a:r>
            <a:br>
              <a:rPr sz="1200" dirty="0"/>
            </a:br>
            <a:r>
              <a:rPr sz="1200" dirty="0"/>
              <a:t>(Hall et al., 2022)</a:t>
            </a:r>
          </a:p>
        </p:txBody>
      </p:sp>
      <p:sp>
        <p:nvSpPr>
          <p:cNvPr id="29" name="Rounded Rectangle 28"/>
          <p:cNvSpPr/>
          <p:nvPr/>
        </p:nvSpPr>
        <p:spPr>
          <a:xfrm>
            <a:off x="6903720" y="2240280"/>
            <a:ext cx="2148840" cy="1380744"/>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0" name="Rectangle 29"/>
          <p:cNvSpPr/>
          <p:nvPr/>
        </p:nvSpPr>
        <p:spPr>
          <a:xfrm>
            <a:off x="6903720" y="2240280"/>
            <a:ext cx="54864" cy="1380744"/>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TextBox 30"/>
          <p:cNvSpPr txBox="1"/>
          <p:nvPr/>
        </p:nvSpPr>
        <p:spPr>
          <a:xfrm>
            <a:off x="7068312" y="2247268"/>
            <a:ext cx="1856232" cy="320040"/>
          </a:xfrm>
          <a:prstGeom prst="rect">
            <a:avLst/>
          </a:prstGeom>
          <a:noFill/>
        </p:spPr>
        <p:txBody>
          <a:bodyPr wrap="square" lIns="45720" rIns="45720" anchor="t">
            <a:spAutoFit/>
          </a:bodyPr>
          <a:lstStyle/>
          <a:p>
            <a:pPr algn="l">
              <a:defRPr sz="1400" b="1">
                <a:solidFill>
                  <a:srgbClr val="1969AA"/>
                </a:solidFill>
                <a:latin typeface="Arial"/>
              </a:defRPr>
            </a:pPr>
            <a:r>
              <a:rPr dirty="0"/>
              <a:t>Adipose change</a:t>
            </a:r>
          </a:p>
        </p:txBody>
      </p:sp>
      <p:sp>
        <p:nvSpPr>
          <p:cNvPr id="32" name="TextBox 31"/>
          <p:cNvSpPr txBox="1"/>
          <p:nvPr/>
        </p:nvSpPr>
        <p:spPr>
          <a:xfrm>
            <a:off x="7068312" y="2506898"/>
            <a:ext cx="1837944" cy="1107996"/>
          </a:xfrm>
          <a:prstGeom prst="rect">
            <a:avLst/>
          </a:prstGeom>
          <a:noFill/>
        </p:spPr>
        <p:txBody>
          <a:bodyPr wrap="square" lIns="45720" rIns="45720" anchor="t">
            <a:spAutoFit/>
          </a:bodyPr>
          <a:lstStyle/>
          <a:p>
            <a:pPr algn="l">
              <a:defRPr sz="1100" b="0">
                <a:solidFill>
                  <a:srgbClr val="232E3A"/>
                </a:solidFill>
                <a:latin typeface="Arial"/>
              </a:defRPr>
            </a:pPr>
            <a:r>
              <a:rPr dirty="0"/>
              <a:t>Sustained energy surplus and adipose dysfunction lead to excess fat mass and ectopic fat deposition.</a:t>
            </a:r>
            <a:br>
              <a:rPr dirty="0"/>
            </a:br>
            <a:r>
              <a:rPr dirty="0"/>
              <a:t>(Blüher, 2019; Rubino et al., 2025)</a:t>
            </a:r>
          </a:p>
        </p:txBody>
      </p:sp>
      <p:sp>
        <p:nvSpPr>
          <p:cNvPr id="33" name="Rounded Rectangle 32"/>
          <p:cNvSpPr/>
          <p:nvPr/>
        </p:nvSpPr>
        <p:spPr>
          <a:xfrm>
            <a:off x="9555480" y="1965960"/>
            <a:ext cx="2011680" cy="16916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Rectangle 33"/>
          <p:cNvSpPr/>
          <p:nvPr/>
        </p:nvSpPr>
        <p:spPr>
          <a:xfrm>
            <a:off x="9555480" y="1965960"/>
            <a:ext cx="64008" cy="1691640"/>
          </a:xfrm>
          <a:prstGeom prst="rect">
            <a:avLst/>
          </a:prstGeom>
          <a:solidFill>
            <a:srgbClr val="B446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5" name="TextBox 34"/>
          <p:cNvSpPr txBox="1"/>
          <p:nvPr/>
        </p:nvSpPr>
        <p:spPr>
          <a:xfrm>
            <a:off x="9720072" y="2075688"/>
            <a:ext cx="1719072" cy="320040"/>
          </a:xfrm>
          <a:prstGeom prst="rect">
            <a:avLst/>
          </a:prstGeom>
          <a:noFill/>
        </p:spPr>
        <p:txBody>
          <a:bodyPr wrap="square" lIns="45720" rIns="45720" anchor="t">
            <a:spAutoFit/>
          </a:bodyPr>
          <a:lstStyle/>
          <a:p>
            <a:pPr algn="l">
              <a:defRPr sz="1400" b="1">
                <a:solidFill>
                  <a:srgbClr val="B44646"/>
                </a:solidFill>
                <a:latin typeface="Arial"/>
              </a:defRPr>
            </a:pPr>
            <a:r>
              <a:rPr dirty="0"/>
              <a:t>Clinical outcomes</a:t>
            </a:r>
          </a:p>
        </p:txBody>
      </p:sp>
      <p:sp>
        <p:nvSpPr>
          <p:cNvPr id="36" name="TextBox 35"/>
          <p:cNvSpPr txBox="1"/>
          <p:nvPr/>
        </p:nvSpPr>
        <p:spPr>
          <a:xfrm>
            <a:off x="9720072" y="2448332"/>
            <a:ext cx="1700784" cy="1223412"/>
          </a:xfrm>
          <a:prstGeom prst="rect">
            <a:avLst/>
          </a:prstGeom>
          <a:noFill/>
        </p:spPr>
        <p:txBody>
          <a:bodyPr wrap="square" lIns="45720" rIns="45720" anchor="t">
            <a:spAutoFit/>
          </a:bodyPr>
          <a:lstStyle/>
          <a:p>
            <a:pPr algn="l">
              <a:defRPr sz="1000" b="0">
                <a:solidFill>
                  <a:srgbClr val="232E3A"/>
                </a:solidFill>
                <a:latin typeface="Arial"/>
              </a:defRPr>
            </a:pPr>
            <a:r>
              <a:rPr sz="1050" dirty="0"/>
              <a:t>Metabolic, mechanical, respiratory, reproductive and psychosocial complications; reduced function and quality of life.</a:t>
            </a:r>
            <a:br>
              <a:rPr sz="1050" dirty="0"/>
            </a:br>
            <a:r>
              <a:rPr sz="1050" dirty="0"/>
              <a:t>(WHO, 2025; NICE, 2025a)</a:t>
            </a:r>
          </a:p>
        </p:txBody>
      </p:sp>
      <p:cxnSp>
        <p:nvCxnSpPr>
          <p:cNvPr id="37" name="Connector 36"/>
          <p:cNvCxnSpPr/>
          <p:nvPr/>
        </p:nvCxnSpPr>
        <p:spPr>
          <a:xfrm>
            <a:off x="3337560" y="2148840"/>
            <a:ext cx="640079" cy="658368"/>
          </a:xfrm>
          <a:prstGeom prst="line">
            <a:avLst/>
          </a:prstGeom>
          <a:ln w="22860">
            <a:solidFill>
              <a:srgbClr val="00919B"/>
            </a:solidFill>
          </a:ln>
        </p:spPr>
        <p:style>
          <a:lnRef idx="2">
            <a:schemeClr val="accent1"/>
          </a:lnRef>
          <a:fillRef idx="0">
            <a:schemeClr val="accent1"/>
          </a:fillRef>
          <a:effectRef idx="1">
            <a:schemeClr val="accent1"/>
          </a:effectRef>
          <a:fontRef idx="minor">
            <a:schemeClr val="tx1"/>
          </a:fontRef>
        </p:style>
      </p:cxnSp>
      <p:cxnSp>
        <p:nvCxnSpPr>
          <p:cNvPr id="38" name="Connector 37"/>
          <p:cNvCxnSpPr/>
          <p:nvPr/>
        </p:nvCxnSpPr>
        <p:spPr>
          <a:xfrm flipV="1">
            <a:off x="3337560" y="2807208"/>
            <a:ext cx="640079" cy="393192"/>
          </a:xfrm>
          <a:prstGeom prst="line">
            <a:avLst/>
          </a:prstGeom>
          <a:ln w="22860">
            <a:solidFill>
              <a:srgbClr val="00919B"/>
            </a:solidFill>
          </a:ln>
        </p:spPr>
        <p:style>
          <a:lnRef idx="2">
            <a:schemeClr val="accent1"/>
          </a:lnRef>
          <a:fillRef idx="0">
            <a:schemeClr val="accent1"/>
          </a:fillRef>
          <a:effectRef idx="1">
            <a:schemeClr val="accent1"/>
          </a:effectRef>
          <a:fontRef idx="minor">
            <a:schemeClr val="tx1"/>
          </a:fontRef>
        </p:style>
      </p:cxnSp>
      <p:cxnSp>
        <p:nvCxnSpPr>
          <p:cNvPr id="39" name="Connector 38"/>
          <p:cNvCxnSpPr/>
          <p:nvPr/>
        </p:nvCxnSpPr>
        <p:spPr>
          <a:xfrm flipV="1">
            <a:off x="3337560" y="2807208"/>
            <a:ext cx="640079" cy="1444752"/>
          </a:xfrm>
          <a:prstGeom prst="line">
            <a:avLst/>
          </a:prstGeom>
          <a:ln w="22860">
            <a:solidFill>
              <a:srgbClr val="00919B"/>
            </a:solidFill>
          </a:ln>
        </p:spPr>
        <p:style>
          <a:lnRef idx="2">
            <a:schemeClr val="accent1"/>
          </a:lnRef>
          <a:fillRef idx="0">
            <a:schemeClr val="accent1"/>
          </a:fillRef>
          <a:effectRef idx="1">
            <a:schemeClr val="accent1"/>
          </a:effectRef>
          <a:fontRef idx="minor">
            <a:schemeClr val="tx1"/>
          </a:fontRef>
        </p:style>
      </p:cxnSp>
      <p:cxnSp>
        <p:nvCxnSpPr>
          <p:cNvPr id="40" name="Connector 39"/>
          <p:cNvCxnSpPr/>
          <p:nvPr/>
        </p:nvCxnSpPr>
        <p:spPr>
          <a:xfrm flipV="1">
            <a:off x="3337560" y="2807208"/>
            <a:ext cx="640079" cy="2496312"/>
          </a:xfrm>
          <a:prstGeom prst="line">
            <a:avLst/>
          </a:prstGeom>
          <a:ln w="22860">
            <a:solidFill>
              <a:srgbClr val="00919B"/>
            </a:solidFill>
          </a:ln>
        </p:spPr>
        <p:style>
          <a:lnRef idx="2">
            <a:schemeClr val="accent1"/>
          </a:lnRef>
          <a:fillRef idx="0">
            <a:schemeClr val="accent1"/>
          </a:fillRef>
          <a:effectRef idx="1">
            <a:schemeClr val="accent1"/>
          </a:effectRef>
          <a:fontRef idx="minor">
            <a:schemeClr val="tx1"/>
          </a:fontRef>
        </p:style>
      </p:cxnSp>
      <p:cxnSp>
        <p:nvCxnSpPr>
          <p:cNvPr id="41" name="Connector 40"/>
          <p:cNvCxnSpPr/>
          <p:nvPr/>
        </p:nvCxnSpPr>
        <p:spPr>
          <a:xfrm>
            <a:off x="6400800" y="2816352"/>
            <a:ext cx="502920" cy="0"/>
          </a:xfrm>
          <a:prstGeom prst="line">
            <a:avLst/>
          </a:prstGeom>
          <a:ln w="30480">
            <a:solidFill>
              <a:srgbClr val="00919B"/>
            </a:solidFill>
          </a:ln>
        </p:spPr>
        <p:style>
          <a:lnRef idx="2">
            <a:schemeClr val="accent1"/>
          </a:lnRef>
          <a:fillRef idx="0">
            <a:schemeClr val="accent1"/>
          </a:fillRef>
          <a:effectRef idx="1">
            <a:schemeClr val="accent1"/>
          </a:effectRef>
          <a:fontRef idx="minor">
            <a:schemeClr val="tx1"/>
          </a:fontRef>
        </p:style>
      </p:cxnSp>
      <p:cxnSp>
        <p:nvCxnSpPr>
          <p:cNvPr id="42" name="Connector 41"/>
          <p:cNvCxnSpPr/>
          <p:nvPr/>
        </p:nvCxnSpPr>
        <p:spPr>
          <a:xfrm>
            <a:off x="9052560" y="2816352"/>
            <a:ext cx="502920" cy="0"/>
          </a:xfrm>
          <a:prstGeom prst="line">
            <a:avLst/>
          </a:prstGeom>
          <a:ln w="30480">
            <a:solidFill>
              <a:srgbClr val="00919B"/>
            </a:solidFill>
          </a:ln>
        </p:spPr>
        <p:style>
          <a:lnRef idx="2">
            <a:schemeClr val="accent1"/>
          </a:lnRef>
          <a:fillRef idx="0">
            <a:schemeClr val="accent1"/>
          </a:fillRef>
          <a:effectRef idx="1">
            <a:schemeClr val="accent1"/>
          </a:effectRef>
          <a:fontRef idx="minor">
            <a:schemeClr val="tx1"/>
          </a:fontRef>
        </p:style>
      </p:cxnSp>
      <p:sp>
        <p:nvSpPr>
          <p:cNvPr id="43" name="Right Arrow 42"/>
          <p:cNvSpPr/>
          <p:nvPr/>
        </p:nvSpPr>
        <p:spPr>
          <a:xfrm>
            <a:off x="3602736" y="2596896"/>
            <a:ext cx="384048" cy="420624"/>
          </a:xfrm>
          <a:prstGeom prst="rightArrow">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4" name="Right Arrow 43"/>
          <p:cNvSpPr/>
          <p:nvPr/>
        </p:nvSpPr>
        <p:spPr>
          <a:xfrm>
            <a:off x="6455664" y="2615184"/>
            <a:ext cx="438912" cy="402336"/>
          </a:xfrm>
          <a:prstGeom prst="rightArrow">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Right Arrow 44"/>
          <p:cNvSpPr/>
          <p:nvPr/>
        </p:nvSpPr>
        <p:spPr>
          <a:xfrm>
            <a:off x="9107424" y="2615184"/>
            <a:ext cx="438912" cy="402336"/>
          </a:xfrm>
          <a:prstGeom prst="rightArrow">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6" name="Rounded Rectangle 45"/>
          <p:cNvSpPr/>
          <p:nvPr/>
        </p:nvSpPr>
        <p:spPr>
          <a:xfrm>
            <a:off x="4023360" y="3977639"/>
            <a:ext cx="4983480" cy="1143000"/>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7" name="TextBox 46"/>
          <p:cNvSpPr txBox="1"/>
          <p:nvPr/>
        </p:nvSpPr>
        <p:spPr>
          <a:xfrm>
            <a:off x="4206240" y="4160520"/>
            <a:ext cx="4617720" cy="646331"/>
          </a:xfrm>
          <a:prstGeom prst="rect">
            <a:avLst/>
          </a:prstGeom>
          <a:noFill/>
        </p:spPr>
        <p:txBody>
          <a:bodyPr wrap="square" lIns="45720" rIns="45720" anchor="t">
            <a:spAutoFit/>
          </a:bodyPr>
          <a:lstStyle/>
          <a:p>
            <a:pPr algn="l">
              <a:defRPr sz="1100" b="0">
                <a:solidFill>
                  <a:srgbClr val="232E3A"/>
                </a:solidFill>
                <a:latin typeface="Arial"/>
              </a:defRPr>
            </a:pPr>
            <a:r>
              <a:rPr sz="1200" dirty="0"/>
              <a:t>Why obesity can relapse: after weight loss, appetite may rise and energy expenditure may fall, creating biological pressure towards regain. Long-term support is therefore clinically justified.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632" y="210312"/>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00833" cy="307777"/>
          </a:xfrm>
          <a:prstGeom prst="rect">
            <a:avLst/>
          </a:prstGeom>
          <a:noFill/>
        </p:spPr>
        <p:txBody>
          <a:bodyPr wrap="none">
            <a:spAutoFit/>
          </a:bodyPr>
          <a:lstStyle/>
          <a:p>
            <a:pPr>
              <a:defRPr sz="1000" b="1">
                <a:solidFill>
                  <a:srgbClr val="006973"/>
                </a:solidFill>
                <a:latin typeface="Arial"/>
              </a:defRPr>
            </a:pPr>
            <a:r>
              <a:rPr sz="1400" dirty="0"/>
              <a:t>PREVALENCE</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How prevalent is obesity in the UK?</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6</a:t>
            </a:r>
          </a:p>
        </p:txBody>
      </p:sp>
      <p:sp>
        <p:nvSpPr>
          <p:cNvPr id="8" name="Rounded Rectangle 7"/>
          <p:cNvSpPr/>
          <p:nvPr/>
        </p:nvSpPr>
        <p:spPr>
          <a:xfrm>
            <a:off x="640080" y="1234440"/>
            <a:ext cx="3246120" cy="1600200"/>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p:cNvSpPr txBox="1"/>
          <p:nvPr/>
        </p:nvSpPr>
        <p:spPr>
          <a:xfrm>
            <a:off x="777240" y="1344168"/>
            <a:ext cx="2971800" cy="457200"/>
          </a:xfrm>
          <a:prstGeom prst="rect">
            <a:avLst/>
          </a:prstGeom>
          <a:noFill/>
        </p:spPr>
        <p:txBody>
          <a:bodyPr wrap="square" lIns="45720" rIns="45720" anchor="t">
            <a:spAutoFit/>
          </a:bodyPr>
          <a:lstStyle/>
          <a:p>
            <a:pPr algn="ctr">
              <a:defRPr sz="2400" b="1">
                <a:solidFill>
                  <a:srgbClr val="00919B"/>
                </a:solidFill>
                <a:latin typeface="Arial"/>
              </a:defRPr>
            </a:pPr>
            <a:r>
              <a:rPr dirty="0"/>
              <a:t>30%</a:t>
            </a:r>
          </a:p>
        </p:txBody>
      </p:sp>
      <p:sp>
        <p:nvSpPr>
          <p:cNvPr id="10" name="TextBox 9"/>
          <p:cNvSpPr txBox="1"/>
          <p:nvPr/>
        </p:nvSpPr>
        <p:spPr>
          <a:xfrm>
            <a:off x="777240" y="1856232"/>
            <a:ext cx="2971800" cy="502920"/>
          </a:xfrm>
          <a:prstGeom prst="rect">
            <a:avLst/>
          </a:prstGeom>
          <a:noFill/>
        </p:spPr>
        <p:txBody>
          <a:bodyPr wrap="square" lIns="45720" rIns="45720" anchor="t">
            <a:spAutoFit/>
          </a:bodyPr>
          <a:lstStyle/>
          <a:p>
            <a:pPr algn="ctr">
              <a:defRPr sz="1200" b="1">
                <a:solidFill>
                  <a:srgbClr val="232E3A"/>
                </a:solidFill>
                <a:latin typeface="Arial"/>
              </a:defRPr>
            </a:pPr>
            <a:r>
              <a:rPr dirty="0"/>
              <a:t>Adults in England living with obesity in 2024</a:t>
            </a:r>
          </a:p>
        </p:txBody>
      </p:sp>
      <p:sp>
        <p:nvSpPr>
          <p:cNvPr id="11" name="TextBox 10"/>
          <p:cNvSpPr txBox="1"/>
          <p:nvPr/>
        </p:nvSpPr>
        <p:spPr>
          <a:xfrm>
            <a:off x="777240" y="2487168"/>
            <a:ext cx="2971800" cy="228600"/>
          </a:xfrm>
          <a:prstGeom prst="rect">
            <a:avLst/>
          </a:prstGeom>
          <a:noFill/>
        </p:spPr>
        <p:txBody>
          <a:bodyPr wrap="square" lIns="45720" rIns="45720" anchor="t">
            <a:spAutoFit/>
          </a:bodyPr>
          <a:lstStyle/>
          <a:p>
            <a:pPr algn="ctr">
              <a:defRPr sz="800" b="0">
                <a:solidFill>
                  <a:srgbClr val="5F6B76"/>
                </a:solidFill>
                <a:latin typeface="Arial"/>
              </a:defRPr>
            </a:pPr>
            <a:r>
              <a:rPr dirty="0"/>
              <a:t>(NHS England, 2026a)</a:t>
            </a:r>
          </a:p>
        </p:txBody>
      </p:sp>
      <p:sp>
        <p:nvSpPr>
          <p:cNvPr id="12" name="Rounded Rectangle 11"/>
          <p:cNvSpPr/>
          <p:nvPr/>
        </p:nvSpPr>
        <p:spPr>
          <a:xfrm>
            <a:off x="4160520" y="1234440"/>
            <a:ext cx="3246120" cy="1600200"/>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4297680" y="1344168"/>
            <a:ext cx="2971800" cy="457200"/>
          </a:xfrm>
          <a:prstGeom prst="rect">
            <a:avLst/>
          </a:prstGeom>
          <a:noFill/>
        </p:spPr>
        <p:txBody>
          <a:bodyPr wrap="square" lIns="45720" rIns="45720" anchor="t">
            <a:spAutoFit/>
          </a:bodyPr>
          <a:lstStyle/>
          <a:p>
            <a:pPr algn="ctr">
              <a:defRPr sz="2400" b="1">
                <a:solidFill>
                  <a:srgbClr val="1969AA"/>
                </a:solidFill>
                <a:latin typeface="Arial"/>
              </a:defRPr>
            </a:pPr>
            <a:r>
              <a:rPr dirty="0"/>
              <a:t>66%</a:t>
            </a:r>
          </a:p>
        </p:txBody>
      </p:sp>
      <p:sp>
        <p:nvSpPr>
          <p:cNvPr id="14" name="TextBox 13"/>
          <p:cNvSpPr txBox="1"/>
          <p:nvPr/>
        </p:nvSpPr>
        <p:spPr>
          <a:xfrm>
            <a:off x="4297680" y="1856232"/>
            <a:ext cx="2971800" cy="502920"/>
          </a:xfrm>
          <a:prstGeom prst="rect">
            <a:avLst/>
          </a:prstGeom>
          <a:noFill/>
        </p:spPr>
        <p:txBody>
          <a:bodyPr wrap="square" lIns="45720" rIns="45720" anchor="t">
            <a:spAutoFit/>
          </a:bodyPr>
          <a:lstStyle/>
          <a:p>
            <a:pPr algn="ctr">
              <a:defRPr sz="1200" b="1">
                <a:solidFill>
                  <a:srgbClr val="232E3A"/>
                </a:solidFill>
                <a:latin typeface="Arial"/>
              </a:defRPr>
            </a:pPr>
            <a:r>
              <a:rPr dirty="0"/>
              <a:t>Adults overweight or living with obesity in 2024</a:t>
            </a:r>
          </a:p>
        </p:txBody>
      </p:sp>
      <p:sp>
        <p:nvSpPr>
          <p:cNvPr id="15" name="TextBox 14"/>
          <p:cNvSpPr txBox="1"/>
          <p:nvPr/>
        </p:nvSpPr>
        <p:spPr>
          <a:xfrm>
            <a:off x="4297680" y="2487168"/>
            <a:ext cx="2971800" cy="228600"/>
          </a:xfrm>
          <a:prstGeom prst="rect">
            <a:avLst/>
          </a:prstGeom>
          <a:noFill/>
        </p:spPr>
        <p:txBody>
          <a:bodyPr wrap="square" lIns="45720" rIns="45720" anchor="t">
            <a:spAutoFit/>
          </a:bodyPr>
          <a:lstStyle/>
          <a:p>
            <a:pPr algn="ctr">
              <a:defRPr sz="800" b="0">
                <a:solidFill>
                  <a:srgbClr val="5F6B76"/>
                </a:solidFill>
                <a:latin typeface="Arial"/>
              </a:defRPr>
            </a:pPr>
            <a:r>
              <a:rPr dirty="0"/>
              <a:t>(NHS England, 2026a)</a:t>
            </a:r>
          </a:p>
        </p:txBody>
      </p:sp>
      <p:sp>
        <p:nvSpPr>
          <p:cNvPr id="16" name="Rounded Rectangle 15"/>
          <p:cNvSpPr/>
          <p:nvPr/>
        </p:nvSpPr>
        <p:spPr>
          <a:xfrm>
            <a:off x="7680960" y="1234440"/>
            <a:ext cx="3246120" cy="1600200"/>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TextBox 16"/>
          <p:cNvSpPr txBox="1"/>
          <p:nvPr/>
        </p:nvSpPr>
        <p:spPr>
          <a:xfrm>
            <a:off x="7818120" y="1344168"/>
            <a:ext cx="2971800" cy="457200"/>
          </a:xfrm>
          <a:prstGeom prst="rect">
            <a:avLst/>
          </a:prstGeom>
          <a:noFill/>
        </p:spPr>
        <p:txBody>
          <a:bodyPr wrap="square" lIns="45720" rIns="45720" anchor="t">
            <a:spAutoFit/>
          </a:bodyPr>
          <a:lstStyle/>
          <a:p>
            <a:pPr algn="ctr">
              <a:defRPr sz="2400" b="1">
                <a:solidFill>
                  <a:srgbClr val="784D91"/>
                </a:solidFill>
                <a:latin typeface="Arial"/>
              </a:defRPr>
            </a:pPr>
            <a:r>
              <a:rPr dirty="0"/>
              <a:t>70%</a:t>
            </a:r>
          </a:p>
        </p:txBody>
      </p:sp>
      <p:sp>
        <p:nvSpPr>
          <p:cNvPr id="18" name="TextBox 17"/>
          <p:cNvSpPr txBox="1"/>
          <p:nvPr/>
        </p:nvSpPr>
        <p:spPr>
          <a:xfrm>
            <a:off x="7818120" y="1856232"/>
            <a:ext cx="2971800" cy="502920"/>
          </a:xfrm>
          <a:prstGeom prst="rect">
            <a:avLst/>
          </a:prstGeom>
          <a:noFill/>
        </p:spPr>
        <p:txBody>
          <a:bodyPr wrap="square" lIns="45720" rIns="45720" anchor="t">
            <a:spAutoFit/>
          </a:bodyPr>
          <a:lstStyle/>
          <a:p>
            <a:pPr algn="ctr">
              <a:defRPr sz="1200" b="1">
                <a:solidFill>
                  <a:srgbClr val="232E3A"/>
                </a:solidFill>
                <a:latin typeface="Arial"/>
              </a:defRPr>
            </a:pPr>
            <a:r>
              <a:rPr dirty="0"/>
              <a:t>Adults with waist-to-height ratio &gt;0.5 (increased central adiposity)</a:t>
            </a:r>
          </a:p>
        </p:txBody>
      </p:sp>
      <p:sp>
        <p:nvSpPr>
          <p:cNvPr id="19" name="TextBox 18"/>
          <p:cNvSpPr txBox="1"/>
          <p:nvPr/>
        </p:nvSpPr>
        <p:spPr>
          <a:xfrm>
            <a:off x="7818120" y="2487168"/>
            <a:ext cx="2971800" cy="228600"/>
          </a:xfrm>
          <a:prstGeom prst="rect">
            <a:avLst/>
          </a:prstGeom>
          <a:noFill/>
        </p:spPr>
        <p:txBody>
          <a:bodyPr wrap="square" lIns="45720" rIns="45720" anchor="t">
            <a:spAutoFit/>
          </a:bodyPr>
          <a:lstStyle/>
          <a:p>
            <a:pPr algn="ctr">
              <a:defRPr sz="800" b="0">
                <a:solidFill>
                  <a:srgbClr val="5F6B76"/>
                </a:solidFill>
                <a:latin typeface="Arial"/>
              </a:defRPr>
            </a:pPr>
            <a:r>
              <a:rPr dirty="0"/>
              <a:t>(NHS England, 2026a)</a:t>
            </a:r>
          </a:p>
        </p:txBody>
      </p:sp>
      <p:sp>
        <p:nvSpPr>
          <p:cNvPr id="20" name="Rounded Rectangle 19"/>
          <p:cNvSpPr/>
          <p:nvPr/>
        </p:nvSpPr>
        <p:spPr>
          <a:xfrm>
            <a:off x="640080" y="3154680"/>
            <a:ext cx="5166360" cy="19202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Rectangle 20"/>
          <p:cNvSpPr/>
          <p:nvPr/>
        </p:nvSpPr>
        <p:spPr>
          <a:xfrm>
            <a:off x="640080" y="3154680"/>
            <a:ext cx="64008" cy="192024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804671" y="3264408"/>
            <a:ext cx="4873752" cy="320040"/>
          </a:xfrm>
          <a:prstGeom prst="rect">
            <a:avLst/>
          </a:prstGeom>
          <a:noFill/>
        </p:spPr>
        <p:txBody>
          <a:bodyPr wrap="square" lIns="45720" rIns="45720" anchor="t">
            <a:spAutoFit/>
          </a:bodyPr>
          <a:lstStyle/>
          <a:p>
            <a:pPr algn="l">
              <a:defRPr sz="1500" b="1">
                <a:solidFill>
                  <a:srgbClr val="00919B"/>
                </a:solidFill>
                <a:latin typeface="Arial"/>
              </a:defRPr>
            </a:pPr>
            <a:r>
              <a:rPr dirty="0"/>
              <a:t>Trend</a:t>
            </a:r>
          </a:p>
        </p:txBody>
      </p:sp>
      <p:sp>
        <p:nvSpPr>
          <p:cNvPr id="23" name="TextBox 22"/>
          <p:cNvSpPr txBox="1"/>
          <p:nvPr/>
        </p:nvSpPr>
        <p:spPr>
          <a:xfrm>
            <a:off x="804671" y="3657600"/>
            <a:ext cx="4855464" cy="1307592"/>
          </a:xfrm>
          <a:prstGeom prst="rect">
            <a:avLst/>
          </a:prstGeom>
          <a:noFill/>
        </p:spPr>
        <p:txBody>
          <a:bodyPr wrap="square" lIns="45720" rIns="45720" anchor="t">
            <a:spAutoFit/>
          </a:bodyPr>
          <a:lstStyle/>
          <a:p>
            <a:pPr algn="l">
              <a:defRPr sz="1300" b="0">
                <a:solidFill>
                  <a:srgbClr val="232E3A"/>
                </a:solidFill>
                <a:latin typeface="Arial"/>
              </a:defRPr>
            </a:pPr>
            <a:r>
              <a:rPr dirty="0"/>
              <a:t>Measured adult obesity prevalence approximately doubled from 15% in 1993 to 30% in 2024. The increase was rapid to 2008 and slower thereafter; 2024 estimates still have sampling uncertainty.</a:t>
            </a:r>
            <a:br>
              <a:rPr dirty="0"/>
            </a:br>
            <a:r>
              <a:rPr dirty="0"/>
              <a:t>(NHS England, 2026a)</a:t>
            </a:r>
          </a:p>
        </p:txBody>
      </p:sp>
      <p:sp>
        <p:nvSpPr>
          <p:cNvPr id="24" name="Rounded Rectangle 23"/>
          <p:cNvSpPr/>
          <p:nvPr/>
        </p:nvSpPr>
        <p:spPr>
          <a:xfrm>
            <a:off x="6126480" y="3154680"/>
            <a:ext cx="4800600" cy="19202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6126480" y="3154680"/>
            <a:ext cx="64008" cy="192024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6291072" y="3264408"/>
            <a:ext cx="4507992" cy="320040"/>
          </a:xfrm>
          <a:prstGeom prst="rect">
            <a:avLst/>
          </a:prstGeom>
          <a:noFill/>
        </p:spPr>
        <p:txBody>
          <a:bodyPr wrap="square" lIns="45720" rIns="45720" anchor="t">
            <a:spAutoFit/>
          </a:bodyPr>
          <a:lstStyle/>
          <a:p>
            <a:pPr algn="l">
              <a:defRPr sz="1500" b="1">
                <a:solidFill>
                  <a:srgbClr val="1969AA"/>
                </a:solidFill>
                <a:latin typeface="Arial"/>
              </a:defRPr>
            </a:pPr>
            <a:r>
              <a:rPr dirty="0"/>
              <a:t>Inequalities hidden by the average</a:t>
            </a:r>
          </a:p>
        </p:txBody>
      </p:sp>
      <p:sp>
        <p:nvSpPr>
          <p:cNvPr id="27" name="TextBox 26"/>
          <p:cNvSpPr txBox="1"/>
          <p:nvPr/>
        </p:nvSpPr>
        <p:spPr>
          <a:xfrm>
            <a:off x="6291072" y="3657600"/>
            <a:ext cx="4489704" cy="1307592"/>
          </a:xfrm>
          <a:prstGeom prst="rect">
            <a:avLst/>
          </a:prstGeom>
          <a:noFill/>
        </p:spPr>
        <p:txBody>
          <a:bodyPr wrap="square" lIns="45720" rIns="45720" anchor="t">
            <a:spAutoFit/>
          </a:bodyPr>
          <a:lstStyle/>
          <a:p>
            <a:pPr algn="l">
              <a:defRPr sz="1200" b="0">
                <a:solidFill>
                  <a:srgbClr val="232E3A"/>
                </a:solidFill>
                <a:latin typeface="Arial"/>
              </a:defRPr>
            </a:pPr>
            <a:r>
              <a:rPr dirty="0"/>
              <a:t>Obesity rises with age and is strongly patterned by deprivation and local environment. In 2024, obesity was 18% among adults aged 16–24 and about 35–36% among adults aged 55–74. Ethnic-specific BMI thresholds identify cardiometabolic risk at lower BMI in several groups.</a:t>
            </a:r>
            <a:br>
              <a:rPr dirty="0"/>
            </a:br>
            <a:r>
              <a:rPr dirty="0"/>
              <a:t>(NHS England, 2026a; NICE, 2025a)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00833" cy="307777"/>
          </a:xfrm>
          <a:prstGeom prst="rect">
            <a:avLst/>
          </a:prstGeom>
          <a:noFill/>
        </p:spPr>
        <p:txBody>
          <a:bodyPr wrap="none">
            <a:spAutoFit/>
          </a:bodyPr>
          <a:lstStyle/>
          <a:p>
            <a:pPr>
              <a:defRPr sz="1000" b="1">
                <a:solidFill>
                  <a:srgbClr val="006973"/>
                </a:solidFill>
                <a:latin typeface="Arial"/>
              </a:defRPr>
            </a:pPr>
            <a:r>
              <a:rPr sz="1400" dirty="0"/>
              <a:t>PREVALENCE</a:t>
            </a:r>
            <a:endParaRPr dirty="0"/>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How prevalent is obesity worldwide?</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7</a:t>
            </a:r>
          </a:p>
        </p:txBody>
      </p:sp>
      <p:sp>
        <p:nvSpPr>
          <p:cNvPr id="8" name="Rounded Rectangle 7"/>
          <p:cNvSpPr/>
          <p:nvPr/>
        </p:nvSpPr>
        <p:spPr>
          <a:xfrm>
            <a:off x="640080" y="1234440"/>
            <a:ext cx="3246120" cy="1600200"/>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p:cNvSpPr txBox="1"/>
          <p:nvPr/>
        </p:nvSpPr>
        <p:spPr>
          <a:xfrm>
            <a:off x="777240" y="1344168"/>
            <a:ext cx="2971800" cy="457200"/>
          </a:xfrm>
          <a:prstGeom prst="rect">
            <a:avLst/>
          </a:prstGeom>
          <a:noFill/>
        </p:spPr>
        <p:txBody>
          <a:bodyPr wrap="square" lIns="45720" rIns="45720" anchor="t">
            <a:spAutoFit/>
          </a:bodyPr>
          <a:lstStyle/>
          <a:p>
            <a:pPr algn="ctr">
              <a:defRPr sz="2400" b="1">
                <a:solidFill>
                  <a:srgbClr val="00919B"/>
                </a:solidFill>
                <a:latin typeface="Arial"/>
              </a:defRPr>
            </a:pPr>
            <a:r>
              <a:rPr dirty="0"/>
              <a:t>890 million</a:t>
            </a:r>
          </a:p>
        </p:txBody>
      </p:sp>
      <p:sp>
        <p:nvSpPr>
          <p:cNvPr id="10" name="TextBox 9"/>
          <p:cNvSpPr txBox="1"/>
          <p:nvPr/>
        </p:nvSpPr>
        <p:spPr>
          <a:xfrm>
            <a:off x="777240" y="1856232"/>
            <a:ext cx="2971800" cy="502920"/>
          </a:xfrm>
          <a:prstGeom prst="rect">
            <a:avLst/>
          </a:prstGeom>
          <a:noFill/>
        </p:spPr>
        <p:txBody>
          <a:bodyPr wrap="square" lIns="45720" rIns="45720" anchor="t">
            <a:spAutoFit/>
          </a:bodyPr>
          <a:lstStyle/>
          <a:p>
            <a:pPr algn="ctr">
              <a:defRPr sz="1200" b="1">
                <a:solidFill>
                  <a:srgbClr val="232E3A"/>
                </a:solidFill>
                <a:latin typeface="Arial"/>
              </a:defRPr>
            </a:pPr>
            <a:r>
              <a:rPr dirty="0"/>
              <a:t>Adults worldwide living with obesity in 2022</a:t>
            </a:r>
          </a:p>
        </p:txBody>
      </p:sp>
      <p:sp>
        <p:nvSpPr>
          <p:cNvPr id="11" name="TextBox 10"/>
          <p:cNvSpPr txBox="1"/>
          <p:nvPr/>
        </p:nvSpPr>
        <p:spPr>
          <a:xfrm>
            <a:off x="777240" y="2487168"/>
            <a:ext cx="2971800" cy="228600"/>
          </a:xfrm>
          <a:prstGeom prst="rect">
            <a:avLst/>
          </a:prstGeom>
          <a:noFill/>
        </p:spPr>
        <p:txBody>
          <a:bodyPr wrap="square" lIns="45720" rIns="45720" anchor="t">
            <a:spAutoFit/>
          </a:bodyPr>
          <a:lstStyle/>
          <a:p>
            <a:pPr algn="ctr">
              <a:defRPr sz="800" b="0">
                <a:solidFill>
                  <a:srgbClr val="5F6B76"/>
                </a:solidFill>
                <a:latin typeface="Arial"/>
              </a:defRPr>
            </a:pPr>
            <a:r>
              <a:rPr dirty="0"/>
              <a:t>(WHO, 2025)</a:t>
            </a:r>
          </a:p>
        </p:txBody>
      </p:sp>
      <p:sp>
        <p:nvSpPr>
          <p:cNvPr id="12" name="Rounded Rectangle 11"/>
          <p:cNvSpPr/>
          <p:nvPr/>
        </p:nvSpPr>
        <p:spPr>
          <a:xfrm>
            <a:off x="4160520" y="1234440"/>
            <a:ext cx="3246120" cy="1600200"/>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4297680" y="1344168"/>
            <a:ext cx="2971800" cy="457200"/>
          </a:xfrm>
          <a:prstGeom prst="rect">
            <a:avLst/>
          </a:prstGeom>
          <a:noFill/>
        </p:spPr>
        <p:txBody>
          <a:bodyPr wrap="square" lIns="45720" rIns="45720" anchor="t">
            <a:spAutoFit/>
          </a:bodyPr>
          <a:lstStyle/>
          <a:p>
            <a:pPr algn="ctr">
              <a:defRPr sz="2400" b="1">
                <a:solidFill>
                  <a:srgbClr val="1969AA"/>
                </a:solidFill>
                <a:latin typeface="Arial"/>
              </a:defRPr>
            </a:pPr>
            <a:r>
              <a:rPr dirty="0"/>
              <a:t>16%</a:t>
            </a:r>
          </a:p>
        </p:txBody>
      </p:sp>
      <p:sp>
        <p:nvSpPr>
          <p:cNvPr id="14" name="TextBox 13"/>
          <p:cNvSpPr txBox="1"/>
          <p:nvPr/>
        </p:nvSpPr>
        <p:spPr>
          <a:xfrm>
            <a:off x="4297680" y="1856232"/>
            <a:ext cx="2971800" cy="502920"/>
          </a:xfrm>
          <a:prstGeom prst="rect">
            <a:avLst/>
          </a:prstGeom>
          <a:noFill/>
        </p:spPr>
        <p:txBody>
          <a:bodyPr wrap="square" lIns="45720" rIns="45720" anchor="t">
            <a:spAutoFit/>
          </a:bodyPr>
          <a:lstStyle/>
          <a:p>
            <a:pPr algn="ctr">
              <a:defRPr sz="1200" b="1">
                <a:solidFill>
                  <a:srgbClr val="232E3A"/>
                </a:solidFill>
                <a:latin typeface="Arial"/>
              </a:defRPr>
            </a:pPr>
            <a:r>
              <a:rPr dirty="0"/>
              <a:t>Of adults aged 18+ worldwide were living with obesity in 2022</a:t>
            </a:r>
          </a:p>
        </p:txBody>
      </p:sp>
      <p:sp>
        <p:nvSpPr>
          <p:cNvPr id="15" name="TextBox 14"/>
          <p:cNvSpPr txBox="1"/>
          <p:nvPr/>
        </p:nvSpPr>
        <p:spPr>
          <a:xfrm>
            <a:off x="4297680" y="2487168"/>
            <a:ext cx="2971800" cy="228600"/>
          </a:xfrm>
          <a:prstGeom prst="rect">
            <a:avLst/>
          </a:prstGeom>
          <a:noFill/>
        </p:spPr>
        <p:txBody>
          <a:bodyPr wrap="square" lIns="45720" rIns="45720" anchor="t">
            <a:spAutoFit/>
          </a:bodyPr>
          <a:lstStyle/>
          <a:p>
            <a:pPr algn="ctr">
              <a:defRPr sz="800" b="0">
                <a:solidFill>
                  <a:srgbClr val="5F6B76"/>
                </a:solidFill>
                <a:latin typeface="Arial"/>
              </a:defRPr>
            </a:pPr>
            <a:r>
              <a:rPr dirty="0"/>
              <a:t>(WHO, 2025)</a:t>
            </a:r>
          </a:p>
        </p:txBody>
      </p:sp>
      <p:sp>
        <p:nvSpPr>
          <p:cNvPr id="16" name="Rounded Rectangle 15"/>
          <p:cNvSpPr/>
          <p:nvPr/>
        </p:nvSpPr>
        <p:spPr>
          <a:xfrm>
            <a:off x="7680960" y="1234440"/>
            <a:ext cx="3246120" cy="1600200"/>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TextBox 16"/>
          <p:cNvSpPr txBox="1"/>
          <p:nvPr/>
        </p:nvSpPr>
        <p:spPr>
          <a:xfrm>
            <a:off x="7818120" y="1344168"/>
            <a:ext cx="2971800" cy="457200"/>
          </a:xfrm>
          <a:prstGeom prst="rect">
            <a:avLst/>
          </a:prstGeom>
          <a:noFill/>
        </p:spPr>
        <p:txBody>
          <a:bodyPr wrap="square" lIns="45720" rIns="45720" anchor="t">
            <a:spAutoFit/>
          </a:bodyPr>
          <a:lstStyle/>
          <a:p>
            <a:pPr algn="ctr">
              <a:defRPr sz="2400" b="1">
                <a:solidFill>
                  <a:srgbClr val="784D91"/>
                </a:solidFill>
                <a:latin typeface="Arial"/>
              </a:defRPr>
            </a:pPr>
            <a:r>
              <a:rPr dirty="0"/>
              <a:t>≈60%</a:t>
            </a:r>
          </a:p>
        </p:txBody>
      </p:sp>
      <p:sp>
        <p:nvSpPr>
          <p:cNvPr id="18" name="TextBox 17"/>
          <p:cNvSpPr txBox="1"/>
          <p:nvPr/>
        </p:nvSpPr>
        <p:spPr>
          <a:xfrm>
            <a:off x="7818120" y="1856232"/>
            <a:ext cx="2971800" cy="502920"/>
          </a:xfrm>
          <a:prstGeom prst="rect">
            <a:avLst/>
          </a:prstGeom>
          <a:noFill/>
        </p:spPr>
        <p:txBody>
          <a:bodyPr wrap="square" lIns="45720" rIns="45720" anchor="t">
            <a:spAutoFit/>
          </a:bodyPr>
          <a:lstStyle/>
          <a:p>
            <a:pPr algn="ctr">
              <a:defRPr sz="1200" b="1">
                <a:solidFill>
                  <a:srgbClr val="232E3A"/>
                </a:solidFill>
                <a:latin typeface="Arial"/>
              </a:defRPr>
            </a:pPr>
            <a:r>
              <a:rPr dirty="0"/>
              <a:t>Adults in the WHO European Region living with overweight or obesity</a:t>
            </a:r>
          </a:p>
        </p:txBody>
      </p:sp>
      <p:sp>
        <p:nvSpPr>
          <p:cNvPr id="19" name="TextBox 18"/>
          <p:cNvSpPr txBox="1"/>
          <p:nvPr/>
        </p:nvSpPr>
        <p:spPr>
          <a:xfrm>
            <a:off x="7818120" y="2487168"/>
            <a:ext cx="2971800" cy="228600"/>
          </a:xfrm>
          <a:prstGeom prst="rect">
            <a:avLst/>
          </a:prstGeom>
          <a:noFill/>
        </p:spPr>
        <p:txBody>
          <a:bodyPr wrap="square" lIns="45720" rIns="45720" anchor="t">
            <a:spAutoFit/>
          </a:bodyPr>
          <a:lstStyle/>
          <a:p>
            <a:pPr algn="ctr">
              <a:defRPr sz="800" b="0">
                <a:solidFill>
                  <a:srgbClr val="5F6B76"/>
                </a:solidFill>
                <a:latin typeface="Arial"/>
              </a:defRPr>
            </a:pPr>
            <a:r>
              <a:rPr dirty="0"/>
              <a:t>(WHO Europe, 2022)</a:t>
            </a:r>
          </a:p>
        </p:txBody>
      </p:sp>
      <p:sp>
        <p:nvSpPr>
          <p:cNvPr id="20" name="Rounded Rectangle 19"/>
          <p:cNvSpPr/>
          <p:nvPr/>
        </p:nvSpPr>
        <p:spPr>
          <a:xfrm>
            <a:off x="640080" y="3154680"/>
            <a:ext cx="5166360" cy="19202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Rectangle 20"/>
          <p:cNvSpPr/>
          <p:nvPr/>
        </p:nvSpPr>
        <p:spPr>
          <a:xfrm>
            <a:off x="640080" y="3154680"/>
            <a:ext cx="64008" cy="192024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804671" y="3264408"/>
            <a:ext cx="4873752" cy="320040"/>
          </a:xfrm>
          <a:prstGeom prst="rect">
            <a:avLst/>
          </a:prstGeom>
          <a:noFill/>
        </p:spPr>
        <p:txBody>
          <a:bodyPr wrap="square" lIns="45720" rIns="45720" anchor="t">
            <a:spAutoFit/>
          </a:bodyPr>
          <a:lstStyle/>
          <a:p>
            <a:pPr algn="l">
              <a:defRPr sz="1500" b="1">
                <a:solidFill>
                  <a:srgbClr val="00919B"/>
                </a:solidFill>
                <a:latin typeface="Arial"/>
              </a:defRPr>
            </a:pPr>
            <a:r>
              <a:rPr dirty="0"/>
              <a:t>Global pattern</a:t>
            </a:r>
          </a:p>
        </p:txBody>
      </p:sp>
      <p:sp>
        <p:nvSpPr>
          <p:cNvPr id="23" name="TextBox 22"/>
          <p:cNvSpPr txBox="1"/>
          <p:nvPr/>
        </p:nvSpPr>
        <p:spPr>
          <a:xfrm>
            <a:off x="804671" y="3657600"/>
            <a:ext cx="4855464" cy="1092607"/>
          </a:xfrm>
          <a:prstGeom prst="rect">
            <a:avLst/>
          </a:prstGeom>
          <a:noFill/>
        </p:spPr>
        <p:txBody>
          <a:bodyPr wrap="square" lIns="45720" rIns="45720" anchor="t">
            <a:spAutoFit/>
          </a:bodyPr>
          <a:lstStyle/>
          <a:p>
            <a:pPr algn="l">
              <a:defRPr sz="1300" b="0">
                <a:solidFill>
                  <a:srgbClr val="232E3A"/>
                </a:solidFill>
                <a:latin typeface="Arial"/>
              </a:defRPr>
            </a:pPr>
            <a:r>
              <a:rPr dirty="0"/>
              <a:t>Adult obesity prevalence more than doubled between 1990 and 2022. Growth is increasingly important in low- and middle-income countries experiencing rapid changes in food systems, urbanisation and physical activity.</a:t>
            </a:r>
            <a:br>
              <a:rPr dirty="0"/>
            </a:br>
            <a:r>
              <a:rPr dirty="0"/>
              <a:t>(WHO, 2025; Swinburn et al., 2019)</a:t>
            </a:r>
          </a:p>
        </p:txBody>
      </p:sp>
      <p:sp>
        <p:nvSpPr>
          <p:cNvPr id="24" name="Rounded Rectangle 23"/>
          <p:cNvSpPr/>
          <p:nvPr/>
        </p:nvSpPr>
        <p:spPr>
          <a:xfrm>
            <a:off x="6126480" y="3154680"/>
            <a:ext cx="4800600" cy="19202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6126480" y="3154680"/>
            <a:ext cx="64008" cy="192024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6291072" y="3264408"/>
            <a:ext cx="4507992" cy="320040"/>
          </a:xfrm>
          <a:prstGeom prst="rect">
            <a:avLst/>
          </a:prstGeom>
          <a:noFill/>
        </p:spPr>
        <p:txBody>
          <a:bodyPr wrap="square" lIns="45720" rIns="45720" anchor="t">
            <a:spAutoFit/>
          </a:bodyPr>
          <a:lstStyle/>
          <a:p>
            <a:pPr algn="l">
              <a:defRPr sz="1500" b="1">
                <a:solidFill>
                  <a:srgbClr val="1969AA"/>
                </a:solidFill>
                <a:latin typeface="Arial"/>
              </a:defRPr>
            </a:pPr>
            <a:r>
              <a:rPr dirty="0"/>
              <a:t>Critical interpretation</a:t>
            </a:r>
          </a:p>
        </p:txBody>
      </p:sp>
      <p:sp>
        <p:nvSpPr>
          <p:cNvPr id="27" name="TextBox 26"/>
          <p:cNvSpPr txBox="1"/>
          <p:nvPr/>
        </p:nvSpPr>
        <p:spPr>
          <a:xfrm>
            <a:off x="6291072" y="3657600"/>
            <a:ext cx="4489704" cy="1307592"/>
          </a:xfrm>
          <a:prstGeom prst="rect">
            <a:avLst/>
          </a:prstGeom>
          <a:noFill/>
        </p:spPr>
        <p:txBody>
          <a:bodyPr wrap="square" lIns="45720" rIns="45720" anchor="t">
            <a:spAutoFit/>
          </a:bodyPr>
          <a:lstStyle/>
          <a:p>
            <a:pPr algn="l">
              <a:defRPr sz="1200" b="0">
                <a:solidFill>
                  <a:srgbClr val="232E3A"/>
                </a:solidFill>
                <a:latin typeface="Arial"/>
              </a:defRPr>
            </a:pPr>
            <a:r>
              <a:rPr dirty="0"/>
              <a:t>Cross-country comparisons depend on measurement method, age structure and data quality. Obesity may also coexist with micronutrient deficiency, so excess body weight does not imply adequate nutrition.</a:t>
            </a:r>
            <a:br>
              <a:rPr dirty="0"/>
            </a:br>
            <a:r>
              <a:rPr dirty="0"/>
              <a:t>(WHO, 2024; WHO,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954107" cy="307777"/>
          </a:xfrm>
          <a:prstGeom prst="rect">
            <a:avLst/>
          </a:prstGeom>
          <a:noFill/>
        </p:spPr>
        <p:txBody>
          <a:bodyPr wrap="none">
            <a:spAutoFit/>
          </a:bodyPr>
          <a:lstStyle/>
          <a:p>
            <a:pPr>
              <a:defRPr sz="1000" b="1">
                <a:solidFill>
                  <a:srgbClr val="006973"/>
                </a:solidFill>
                <a:latin typeface="Arial"/>
              </a:defRPr>
            </a:pPr>
            <a:r>
              <a:rPr sz="1400" dirty="0"/>
              <a:t>BURDEN</a:t>
            </a:r>
            <a:endParaRPr dirty="0"/>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Economic and Social Burden of obesity in the UK</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8</a:t>
            </a:r>
          </a:p>
        </p:txBody>
      </p:sp>
      <p:sp>
        <p:nvSpPr>
          <p:cNvPr id="8" name="Rounded Rectangle 7"/>
          <p:cNvSpPr/>
          <p:nvPr/>
        </p:nvSpPr>
        <p:spPr>
          <a:xfrm>
            <a:off x="502920" y="1170432"/>
            <a:ext cx="2697480" cy="1481328"/>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p:cNvSpPr txBox="1"/>
          <p:nvPr/>
        </p:nvSpPr>
        <p:spPr>
          <a:xfrm>
            <a:off x="640080" y="1280160"/>
            <a:ext cx="2423160" cy="457200"/>
          </a:xfrm>
          <a:prstGeom prst="rect">
            <a:avLst/>
          </a:prstGeom>
          <a:noFill/>
        </p:spPr>
        <p:txBody>
          <a:bodyPr wrap="square" lIns="45720" rIns="45720" anchor="t">
            <a:spAutoFit/>
          </a:bodyPr>
          <a:lstStyle/>
          <a:p>
            <a:pPr algn="ctr">
              <a:defRPr sz="2400" b="1">
                <a:solidFill>
                  <a:srgbClr val="00919B"/>
                </a:solidFill>
                <a:latin typeface="Arial"/>
              </a:defRPr>
            </a:pPr>
            <a:r>
              <a:rPr dirty="0"/>
              <a:t>£107bn</a:t>
            </a:r>
          </a:p>
        </p:txBody>
      </p:sp>
      <p:sp>
        <p:nvSpPr>
          <p:cNvPr id="10" name="TextBox 9"/>
          <p:cNvSpPr txBox="1"/>
          <p:nvPr/>
        </p:nvSpPr>
        <p:spPr>
          <a:xfrm>
            <a:off x="640080" y="1792224"/>
            <a:ext cx="2423160" cy="502920"/>
          </a:xfrm>
          <a:prstGeom prst="rect">
            <a:avLst/>
          </a:prstGeom>
          <a:noFill/>
        </p:spPr>
        <p:txBody>
          <a:bodyPr wrap="square" lIns="45720" rIns="45720" anchor="t">
            <a:spAutoFit/>
          </a:bodyPr>
          <a:lstStyle/>
          <a:p>
            <a:pPr algn="ctr">
              <a:defRPr sz="1200" b="1">
                <a:solidFill>
                  <a:srgbClr val="232E3A"/>
                </a:solidFill>
                <a:latin typeface="Arial"/>
              </a:defRPr>
            </a:pPr>
            <a:r>
              <a:rPr dirty="0"/>
              <a:t>Estimated total annual UK cost attributable to obesity alone (2025)</a:t>
            </a:r>
          </a:p>
        </p:txBody>
      </p:sp>
      <p:sp>
        <p:nvSpPr>
          <p:cNvPr id="11" name="TextBox 10"/>
          <p:cNvSpPr txBox="1"/>
          <p:nvPr/>
        </p:nvSpPr>
        <p:spPr>
          <a:xfrm>
            <a:off x="640080" y="2304288"/>
            <a:ext cx="2423160" cy="228600"/>
          </a:xfrm>
          <a:prstGeom prst="rect">
            <a:avLst/>
          </a:prstGeom>
          <a:noFill/>
        </p:spPr>
        <p:txBody>
          <a:bodyPr wrap="square" lIns="45720" rIns="45720" anchor="t">
            <a:spAutoFit/>
          </a:bodyPr>
          <a:lstStyle/>
          <a:p>
            <a:pPr algn="ctr">
              <a:defRPr sz="800" b="0">
                <a:solidFill>
                  <a:srgbClr val="5F6B76"/>
                </a:solidFill>
                <a:latin typeface="Arial"/>
              </a:defRPr>
            </a:pPr>
            <a:r>
              <a:rPr dirty="0"/>
              <a:t>(Frontier Economics, 2025)</a:t>
            </a:r>
          </a:p>
        </p:txBody>
      </p:sp>
      <p:sp>
        <p:nvSpPr>
          <p:cNvPr id="12" name="Rounded Rectangle 11"/>
          <p:cNvSpPr/>
          <p:nvPr/>
        </p:nvSpPr>
        <p:spPr>
          <a:xfrm>
            <a:off x="3456432" y="1170432"/>
            <a:ext cx="2697480" cy="1481328"/>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3593591" y="1280160"/>
            <a:ext cx="2423160" cy="457200"/>
          </a:xfrm>
          <a:prstGeom prst="rect">
            <a:avLst/>
          </a:prstGeom>
          <a:noFill/>
        </p:spPr>
        <p:txBody>
          <a:bodyPr wrap="square" lIns="45720" rIns="45720" anchor="t">
            <a:spAutoFit/>
          </a:bodyPr>
          <a:lstStyle/>
          <a:p>
            <a:pPr algn="ctr">
              <a:defRPr sz="2400" b="1">
                <a:solidFill>
                  <a:srgbClr val="1969AA"/>
                </a:solidFill>
                <a:latin typeface="Arial"/>
              </a:defRPr>
            </a:pPr>
            <a:r>
              <a:rPr dirty="0"/>
              <a:t>£23.8bn</a:t>
            </a:r>
          </a:p>
        </p:txBody>
      </p:sp>
      <p:sp>
        <p:nvSpPr>
          <p:cNvPr id="14" name="TextBox 13"/>
          <p:cNvSpPr txBox="1"/>
          <p:nvPr/>
        </p:nvSpPr>
        <p:spPr>
          <a:xfrm>
            <a:off x="3593591" y="1792224"/>
            <a:ext cx="2423160" cy="502920"/>
          </a:xfrm>
          <a:prstGeom prst="rect">
            <a:avLst/>
          </a:prstGeom>
          <a:noFill/>
        </p:spPr>
        <p:txBody>
          <a:bodyPr wrap="square" lIns="45720" rIns="45720" anchor="t">
            <a:spAutoFit/>
          </a:bodyPr>
          <a:lstStyle/>
          <a:p>
            <a:pPr algn="ctr">
              <a:defRPr sz="1200" b="1">
                <a:solidFill>
                  <a:srgbClr val="232E3A"/>
                </a:solidFill>
                <a:latin typeface="Arial"/>
              </a:defRPr>
            </a:pPr>
            <a:r>
              <a:rPr dirty="0"/>
              <a:t>Productivity losses attributable to obesity</a:t>
            </a:r>
          </a:p>
        </p:txBody>
      </p:sp>
      <p:sp>
        <p:nvSpPr>
          <p:cNvPr id="15" name="TextBox 14"/>
          <p:cNvSpPr txBox="1"/>
          <p:nvPr/>
        </p:nvSpPr>
        <p:spPr>
          <a:xfrm>
            <a:off x="3593591" y="2304288"/>
            <a:ext cx="2423160" cy="228600"/>
          </a:xfrm>
          <a:prstGeom prst="rect">
            <a:avLst/>
          </a:prstGeom>
          <a:noFill/>
        </p:spPr>
        <p:txBody>
          <a:bodyPr wrap="square" lIns="45720" rIns="45720" anchor="t">
            <a:spAutoFit/>
          </a:bodyPr>
          <a:lstStyle/>
          <a:p>
            <a:pPr algn="ctr">
              <a:defRPr sz="800" b="0">
                <a:solidFill>
                  <a:srgbClr val="5F6B76"/>
                </a:solidFill>
                <a:latin typeface="Arial"/>
              </a:defRPr>
            </a:pPr>
            <a:r>
              <a:rPr dirty="0"/>
              <a:t>(Frontier Economics, 2025)</a:t>
            </a:r>
          </a:p>
        </p:txBody>
      </p:sp>
      <p:sp>
        <p:nvSpPr>
          <p:cNvPr id="16" name="Rounded Rectangle 15"/>
          <p:cNvSpPr/>
          <p:nvPr/>
        </p:nvSpPr>
        <p:spPr>
          <a:xfrm>
            <a:off x="6419088" y="1170432"/>
            <a:ext cx="2697480" cy="1481328"/>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TextBox 16"/>
          <p:cNvSpPr txBox="1"/>
          <p:nvPr/>
        </p:nvSpPr>
        <p:spPr>
          <a:xfrm>
            <a:off x="6556248" y="1280160"/>
            <a:ext cx="2423160" cy="457200"/>
          </a:xfrm>
          <a:prstGeom prst="rect">
            <a:avLst/>
          </a:prstGeom>
          <a:noFill/>
        </p:spPr>
        <p:txBody>
          <a:bodyPr wrap="square" lIns="45720" rIns="45720" anchor="t">
            <a:spAutoFit/>
          </a:bodyPr>
          <a:lstStyle/>
          <a:p>
            <a:pPr algn="ctr">
              <a:defRPr sz="2400" b="1">
                <a:solidFill>
                  <a:srgbClr val="784D91"/>
                </a:solidFill>
                <a:latin typeface="Arial"/>
              </a:defRPr>
            </a:pPr>
            <a:r>
              <a:rPr dirty="0"/>
              <a:t>£9.3bn</a:t>
            </a:r>
          </a:p>
        </p:txBody>
      </p:sp>
      <p:sp>
        <p:nvSpPr>
          <p:cNvPr id="18" name="TextBox 17"/>
          <p:cNvSpPr txBox="1"/>
          <p:nvPr/>
        </p:nvSpPr>
        <p:spPr>
          <a:xfrm>
            <a:off x="6556248" y="1792224"/>
            <a:ext cx="2423160" cy="502920"/>
          </a:xfrm>
          <a:prstGeom prst="rect">
            <a:avLst/>
          </a:prstGeom>
          <a:noFill/>
        </p:spPr>
        <p:txBody>
          <a:bodyPr wrap="square" lIns="45720" rIns="45720" anchor="t">
            <a:spAutoFit/>
          </a:bodyPr>
          <a:lstStyle/>
          <a:p>
            <a:pPr algn="ctr">
              <a:defRPr sz="1200" b="1">
                <a:solidFill>
                  <a:srgbClr val="232E3A"/>
                </a:solidFill>
                <a:latin typeface="Arial"/>
              </a:defRPr>
            </a:pPr>
            <a:r>
              <a:rPr dirty="0"/>
              <a:t>Estimated obesity-related healthcare cost</a:t>
            </a:r>
          </a:p>
        </p:txBody>
      </p:sp>
      <p:sp>
        <p:nvSpPr>
          <p:cNvPr id="19" name="TextBox 18"/>
          <p:cNvSpPr txBox="1"/>
          <p:nvPr/>
        </p:nvSpPr>
        <p:spPr>
          <a:xfrm>
            <a:off x="6556248" y="2304288"/>
            <a:ext cx="2423160" cy="228600"/>
          </a:xfrm>
          <a:prstGeom prst="rect">
            <a:avLst/>
          </a:prstGeom>
          <a:noFill/>
        </p:spPr>
        <p:txBody>
          <a:bodyPr wrap="square" lIns="45720" rIns="45720" anchor="t">
            <a:spAutoFit/>
          </a:bodyPr>
          <a:lstStyle/>
          <a:p>
            <a:pPr algn="ctr">
              <a:defRPr sz="800" b="0">
                <a:solidFill>
                  <a:srgbClr val="5F6B76"/>
                </a:solidFill>
                <a:latin typeface="Arial"/>
              </a:defRPr>
            </a:pPr>
            <a:r>
              <a:rPr dirty="0"/>
              <a:t>(Frontier Economics, 2025)</a:t>
            </a:r>
          </a:p>
        </p:txBody>
      </p:sp>
      <p:sp>
        <p:nvSpPr>
          <p:cNvPr id="20" name="Rounded Rectangle 19"/>
          <p:cNvSpPr/>
          <p:nvPr/>
        </p:nvSpPr>
        <p:spPr>
          <a:xfrm>
            <a:off x="9372600" y="1170432"/>
            <a:ext cx="2331720" cy="1481328"/>
          </a:xfrm>
          <a:prstGeom prst="roundRect">
            <a:avLst/>
          </a:prstGeom>
          <a:solidFill>
            <a:srgbClr val="F6F9FC"/>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TextBox 20"/>
          <p:cNvSpPr txBox="1"/>
          <p:nvPr/>
        </p:nvSpPr>
        <p:spPr>
          <a:xfrm>
            <a:off x="9509760" y="1280160"/>
            <a:ext cx="2057400" cy="457200"/>
          </a:xfrm>
          <a:prstGeom prst="rect">
            <a:avLst/>
          </a:prstGeom>
          <a:noFill/>
        </p:spPr>
        <p:txBody>
          <a:bodyPr wrap="square" lIns="45720" rIns="45720" anchor="t">
            <a:spAutoFit/>
          </a:bodyPr>
          <a:lstStyle/>
          <a:p>
            <a:pPr algn="ctr">
              <a:defRPr sz="2400" b="1">
                <a:solidFill>
                  <a:srgbClr val="C8782D"/>
                </a:solidFill>
                <a:latin typeface="Arial"/>
              </a:defRPr>
            </a:pPr>
            <a:r>
              <a:rPr dirty="0"/>
              <a:t>£1.0bn</a:t>
            </a:r>
          </a:p>
        </p:txBody>
      </p:sp>
      <p:sp>
        <p:nvSpPr>
          <p:cNvPr id="22" name="TextBox 21"/>
          <p:cNvSpPr txBox="1"/>
          <p:nvPr/>
        </p:nvSpPr>
        <p:spPr>
          <a:xfrm>
            <a:off x="9509760" y="1792224"/>
            <a:ext cx="2057400" cy="502920"/>
          </a:xfrm>
          <a:prstGeom prst="rect">
            <a:avLst/>
          </a:prstGeom>
          <a:noFill/>
        </p:spPr>
        <p:txBody>
          <a:bodyPr wrap="square" lIns="45720" rIns="45720" anchor="t">
            <a:spAutoFit/>
          </a:bodyPr>
          <a:lstStyle/>
          <a:p>
            <a:pPr algn="ctr">
              <a:defRPr sz="1200" b="1">
                <a:solidFill>
                  <a:srgbClr val="232E3A"/>
                </a:solidFill>
                <a:latin typeface="Arial"/>
              </a:defRPr>
            </a:pPr>
            <a:r>
              <a:rPr dirty="0"/>
              <a:t>Formal social-care cost attributable to obesity</a:t>
            </a:r>
          </a:p>
        </p:txBody>
      </p:sp>
      <p:sp>
        <p:nvSpPr>
          <p:cNvPr id="23" name="TextBox 22"/>
          <p:cNvSpPr txBox="1"/>
          <p:nvPr/>
        </p:nvSpPr>
        <p:spPr>
          <a:xfrm>
            <a:off x="9509760" y="2304288"/>
            <a:ext cx="2057400" cy="228600"/>
          </a:xfrm>
          <a:prstGeom prst="rect">
            <a:avLst/>
          </a:prstGeom>
          <a:noFill/>
        </p:spPr>
        <p:txBody>
          <a:bodyPr wrap="square" lIns="45720" rIns="45720" anchor="t">
            <a:spAutoFit/>
          </a:bodyPr>
          <a:lstStyle/>
          <a:p>
            <a:pPr algn="ctr">
              <a:defRPr sz="800" b="0">
                <a:solidFill>
                  <a:srgbClr val="5F6B76"/>
                </a:solidFill>
                <a:latin typeface="Arial"/>
              </a:defRPr>
            </a:pPr>
            <a:r>
              <a:rPr dirty="0"/>
              <a:t>(Frontier Economics, 2025)</a:t>
            </a:r>
          </a:p>
        </p:txBody>
      </p:sp>
      <p:sp>
        <p:nvSpPr>
          <p:cNvPr id="24" name="Rounded Rectangle 23"/>
          <p:cNvSpPr/>
          <p:nvPr/>
        </p:nvSpPr>
        <p:spPr>
          <a:xfrm>
            <a:off x="502920" y="2907792"/>
            <a:ext cx="3703320" cy="19659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502920" y="2907792"/>
            <a:ext cx="64008" cy="196596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667512" y="3017520"/>
            <a:ext cx="3410712" cy="320040"/>
          </a:xfrm>
          <a:prstGeom prst="rect">
            <a:avLst/>
          </a:prstGeom>
          <a:noFill/>
        </p:spPr>
        <p:txBody>
          <a:bodyPr wrap="square" lIns="45720" rIns="45720" anchor="t">
            <a:spAutoFit/>
          </a:bodyPr>
          <a:lstStyle/>
          <a:p>
            <a:pPr algn="l">
              <a:defRPr sz="1400" b="1">
                <a:solidFill>
                  <a:srgbClr val="00919B"/>
                </a:solidFill>
                <a:latin typeface="Arial"/>
              </a:defRPr>
            </a:pPr>
            <a:r>
              <a:rPr dirty="0"/>
              <a:t>Quality of life and informal care</a:t>
            </a:r>
          </a:p>
        </p:txBody>
      </p:sp>
      <p:sp>
        <p:nvSpPr>
          <p:cNvPr id="27" name="TextBox 26"/>
          <p:cNvSpPr txBox="1"/>
          <p:nvPr/>
        </p:nvSpPr>
        <p:spPr>
          <a:xfrm>
            <a:off x="667512" y="3410712"/>
            <a:ext cx="3392424" cy="1353312"/>
          </a:xfrm>
          <a:prstGeom prst="rect">
            <a:avLst/>
          </a:prstGeom>
          <a:noFill/>
        </p:spPr>
        <p:txBody>
          <a:bodyPr wrap="square" lIns="45720" rIns="45720" anchor="t">
            <a:spAutoFit/>
          </a:bodyPr>
          <a:lstStyle/>
          <a:p>
            <a:pPr algn="l">
              <a:defRPr sz="1200" b="0">
                <a:solidFill>
                  <a:srgbClr val="232E3A"/>
                </a:solidFill>
                <a:latin typeface="Arial"/>
              </a:defRPr>
            </a:pPr>
            <a:r>
              <a:rPr dirty="0"/>
              <a:t>The model values obesity-related loss of quality-adjusted life years at £63.2bn and informal family/carer time at £9.3bn per year—showing that the largest burden is not simply NHS spending.</a:t>
            </a:r>
            <a:br>
              <a:rPr dirty="0"/>
            </a:br>
            <a:r>
              <a:rPr dirty="0"/>
              <a:t>(Frontier Economics, 2025)</a:t>
            </a:r>
          </a:p>
        </p:txBody>
      </p:sp>
      <p:sp>
        <p:nvSpPr>
          <p:cNvPr id="28" name="Rounded Rectangle 27"/>
          <p:cNvSpPr/>
          <p:nvPr/>
        </p:nvSpPr>
        <p:spPr>
          <a:xfrm>
            <a:off x="4407408" y="2907792"/>
            <a:ext cx="3703320" cy="19659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9" name="Rectangle 28"/>
          <p:cNvSpPr/>
          <p:nvPr/>
        </p:nvSpPr>
        <p:spPr>
          <a:xfrm>
            <a:off x="4407408" y="2907792"/>
            <a:ext cx="64008" cy="196596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0" name="TextBox 29"/>
          <p:cNvSpPr txBox="1"/>
          <p:nvPr/>
        </p:nvSpPr>
        <p:spPr>
          <a:xfrm>
            <a:off x="4572000" y="3017520"/>
            <a:ext cx="3410712" cy="320040"/>
          </a:xfrm>
          <a:prstGeom prst="rect">
            <a:avLst/>
          </a:prstGeom>
          <a:noFill/>
        </p:spPr>
        <p:txBody>
          <a:bodyPr wrap="square" lIns="45720" rIns="45720" anchor="t">
            <a:spAutoFit/>
          </a:bodyPr>
          <a:lstStyle/>
          <a:p>
            <a:pPr algn="l">
              <a:defRPr sz="1400" b="1">
                <a:solidFill>
                  <a:srgbClr val="1969AA"/>
                </a:solidFill>
                <a:latin typeface="Arial"/>
              </a:defRPr>
            </a:pPr>
            <a:r>
              <a:rPr dirty="0"/>
              <a:t>Work and participation</a:t>
            </a:r>
          </a:p>
        </p:txBody>
      </p:sp>
      <p:sp>
        <p:nvSpPr>
          <p:cNvPr id="31" name="TextBox 30"/>
          <p:cNvSpPr txBox="1"/>
          <p:nvPr/>
        </p:nvSpPr>
        <p:spPr>
          <a:xfrm>
            <a:off x="4572000" y="3410712"/>
            <a:ext cx="3392424" cy="1353312"/>
          </a:xfrm>
          <a:prstGeom prst="rect">
            <a:avLst/>
          </a:prstGeom>
          <a:noFill/>
        </p:spPr>
        <p:txBody>
          <a:bodyPr wrap="square" lIns="45720" rIns="45720" anchor="t">
            <a:spAutoFit/>
          </a:bodyPr>
          <a:lstStyle/>
          <a:p>
            <a:pPr algn="l">
              <a:defRPr sz="1100" b="0">
                <a:solidFill>
                  <a:srgbClr val="232E3A"/>
                </a:solidFill>
                <a:latin typeface="Arial"/>
              </a:defRPr>
            </a:pPr>
            <a:r>
              <a:rPr dirty="0"/>
              <a:t>Workers with Class I/II obesity were estimated to lose about 3.6 extra sickness days per year; Class III about 5.4 days. Obesity-related productivity costs were £9.7bn from presenteeism, £8.5bn from inactivity and £4.9bn from absenteeism.</a:t>
            </a:r>
            <a:br>
              <a:rPr dirty="0"/>
            </a:br>
            <a:r>
              <a:rPr dirty="0"/>
              <a:t>(Frontier Economics, 2025)</a:t>
            </a:r>
          </a:p>
        </p:txBody>
      </p:sp>
      <p:sp>
        <p:nvSpPr>
          <p:cNvPr id="32" name="Rounded Rectangle 31"/>
          <p:cNvSpPr/>
          <p:nvPr/>
        </p:nvSpPr>
        <p:spPr>
          <a:xfrm>
            <a:off x="8321040" y="2907792"/>
            <a:ext cx="3383280" cy="19659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3" name="Rectangle 32"/>
          <p:cNvSpPr/>
          <p:nvPr/>
        </p:nvSpPr>
        <p:spPr>
          <a:xfrm>
            <a:off x="8321040" y="2907792"/>
            <a:ext cx="64008" cy="1965960"/>
          </a:xfrm>
          <a:prstGeom prst="rect">
            <a:avLst/>
          </a:prstGeom>
          <a:solidFill>
            <a:srgbClr val="B446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TextBox 33"/>
          <p:cNvSpPr txBox="1"/>
          <p:nvPr/>
        </p:nvSpPr>
        <p:spPr>
          <a:xfrm>
            <a:off x="8485632" y="3017520"/>
            <a:ext cx="3090672" cy="320040"/>
          </a:xfrm>
          <a:prstGeom prst="rect">
            <a:avLst/>
          </a:prstGeom>
          <a:noFill/>
        </p:spPr>
        <p:txBody>
          <a:bodyPr wrap="square" lIns="45720" rIns="45720" anchor="t">
            <a:spAutoFit/>
          </a:bodyPr>
          <a:lstStyle/>
          <a:p>
            <a:pPr algn="l">
              <a:defRPr sz="1400" b="1">
                <a:solidFill>
                  <a:srgbClr val="B44646"/>
                </a:solidFill>
                <a:latin typeface="Arial"/>
              </a:defRPr>
            </a:pPr>
            <a:r>
              <a:rPr dirty="0"/>
              <a:t>Inequality and stigma</a:t>
            </a:r>
          </a:p>
        </p:txBody>
      </p:sp>
      <p:sp>
        <p:nvSpPr>
          <p:cNvPr id="35" name="TextBox 34"/>
          <p:cNvSpPr txBox="1"/>
          <p:nvPr/>
        </p:nvSpPr>
        <p:spPr>
          <a:xfrm>
            <a:off x="8485632" y="3410712"/>
            <a:ext cx="3072384" cy="1353312"/>
          </a:xfrm>
          <a:prstGeom prst="rect">
            <a:avLst/>
          </a:prstGeom>
          <a:noFill/>
        </p:spPr>
        <p:txBody>
          <a:bodyPr wrap="square" lIns="45720" rIns="45720" anchor="t">
            <a:spAutoFit/>
          </a:bodyPr>
          <a:lstStyle/>
          <a:p>
            <a:pPr algn="l">
              <a:defRPr sz="1100" b="0">
                <a:solidFill>
                  <a:srgbClr val="232E3A"/>
                </a:solidFill>
                <a:latin typeface="Arial"/>
              </a:defRPr>
            </a:pPr>
            <a:r>
              <a:rPr dirty="0"/>
              <a:t>Productivity costs per 1,000 people were about 22% higher in the most deprived fifth than the least deprived fifth. Weight stigma can also affect healthcare engagement, employment opportunities and mental health.</a:t>
            </a:r>
            <a:br>
              <a:rPr dirty="0"/>
            </a:br>
            <a:r>
              <a:rPr dirty="0"/>
              <a:t>(Frontier Economics, 2025; Westbury et al.,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23788" cy="307777"/>
          </a:xfrm>
          <a:prstGeom prst="rect">
            <a:avLst/>
          </a:prstGeom>
          <a:noFill/>
        </p:spPr>
        <p:txBody>
          <a:bodyPr wrap="none">
            <a:spAutoFit/>
          </a:bodyPr>
          <a:lstStyle/>
          <a:p>
            <a:pPr>
              <a:defRPr sz="1000" b="1">
                <a:solidFill>
                  <a:srgbClr val="006973"/>
                </a:solidFill>
                <a:latin typeface="Arial"/>
              </a:defRPr>
            </a:pPr>
            <a:r>
              <a:rPr sz="1400" dirty="0"/>
              <a:t>ASSESSMENT</a:t>
            </a:r>
            <a:endParaRPr dirty="0"/>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Diagnosis and Initial Assessment</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9</a:t>
            </a:r>
          </a:p>
        </p:txBody>
      </p:sp>
      <p:sp>
        <p:nvSpPr>
          <p:cNvPr id="8" name="Oval 7"/>
          <p:cNvSpPr/>
          <p:nvPr/>
        </p:nvSpPr>
        <p:spPr>
          <a:xfrm>
            <a:off x="640080" y="1371600"/>
            <a:ext cx="502920" cy="502920"/>
          </a:xfrm>
          <a:prstGeom prst="ellipse">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p:cNvSpPr txBox="1"/>
          <p:nvPr/>
        </p:nvSpPr>
        <p:spPr>
          <a:xfrm>
            <a:off x="640080" y="1426464"/>
            <a:ext cx="502920" cy="338554"/>
          </a:xfrm>
          <a:prstGeom prst="rect">
            <a:avLst/>
          </a:prstGeom>
          <a:noFill/>
        </p:spPr>
        <p:txBody>
          <a:bodyPr wrap="square" lIns="45720" rIns="45720" anchor="t">
            <a:spAutoFit/>
          </a:bodyPr>
          <a:lstStyle/>
          <a:p>
            <a:pPr algn="ctr">
              <a:defRPr sz="1100" b="1">
                <a:solidFill>
                  <a:srgbClr val="FFFFFF"/>
                </a:solidFill>
                <a:latin typeface="Arial"/>
              </a:defRPr>
            </a:pPr>
            <a:r>
              <a:rPr sz="1600" dirty="0"/>
              <a:t>1</a:t>
            </a:r>
          </a:p>
        </p:txBody>
      </p:sp>
      <p:sp>
        <p:nvSpPr>
          <p:cNvPr id="10" name="TextBox 9"/>
          <p:cNvSpPr txBox="1"/>
          <p:nvPr/>
        </p:nvSpPr>
        <p:spPr>
          <a:xfrm>
            <a:off x="1325880" y="1234440"/>
            <a:ext cx="4572000" cy="338554"/>
          </a:xfrm>
          <a:prstGeom prst="rect">
            <a:avLst/>
          </a:prstGeom>
          <a:noFill/>
        </p:spPr>
        <p:txBody>
          <a:bodyPr wrap="square" lIns="45720" rIns="45720" anchor="t">
            <a:spAutoFit/>
          </a:bodyPr>
          <a:lstStyle/>
          <a:p>
            <a:pPr algn="l">
              <a:defRPr sz="1400" b="1">
                <a:solidFill>
                  <a:srgbClr val="0C3A6F"/>
                </a:solidFill>
                <a:latin typeface="Arial"/>
              </a:defRPr>
            </a:pPr>
            <a:r>
              <a:rPr sz="1600" dirty="0"/>
              <a:t>Ask permission</a:t>
            </a:r>
          </a:p>
        </p:txBody>
      </p:sp>
      <p:sp>
        <p:nvSpPr>
          <p:cNvPr id="11" name="TextBox 10"/>
          <p:cNvSpPr txBox="1"/>
          <p:nvPr/>
        </p:nvSpPr>
        <p:spPr>
          <a:xfrm>
            <a:off x="1325880" y="1527048"/>
            <a:ext cx="4572000" cy="738664"/>
          </a:xfrm>
          <a:prstGeom prst="rect">
            <a:avLst/>
          </a:prstGeom>
          <a:noFill/>
        </p:spPr>
        <p:txBody>
          <a:bodyPr wrap="square" lIns="45720" rIns="45720" anchor="t">
            <a:spAutoFit/>
          </a:bodyPr>
          <a:lstStyle/>
          <a:p>
            <a:pPr algn="l">
              <a:defRPr sz="1100" b="0">
                <a:solidFill>
                  <a:srgbClr val="232E3A"/>
                </a:solidFill>
                <a:latin typeface="Arial"/>
              </a:defRPr>
            </a:pPr>
            <a:r>
              <a:rPr sz="1400" dirty="0"/>
              <a:t>Explain why weight is clinically relevant, use person-first language and avoid blame. (NICE, 2025a; Albury et al., 2024)</a:t>
            </a:r>
          </a:p>
        </p:txBody>
      </p:sp>
      <p:sp>
        <p:nvSpPr>
          <p:cNvPr id="12" name="Oval 11"/>
          <p:cNvSpPr/>
          <p:nvPr/>
        </p:nvSpPr>
        <p:spPr>
          <a:xfrm>
            <a:off x="640080" y="2852928"/>
            <a:ext cx="502920" cy="502920"/>
          </a:xfrm>
          <a:prstGeom prst="ellipse">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640080" y="2907792"/>
            <a:ext cx="502920" cy="307777"/>
          </a:xfrm>
          <a:prstGeom prst="rect">
            <a:avLst/>
          </a:prstGeom>
          <a:noFill/>
        </p:spPr>
        <p:txBody>
          <a:bodyPr wrap="square" lIns="45720" rIns="45720" anchor="t">
            <a:spAutoFit/>
          </a:bodyPr>
          <a:lstStyle/>
          <a:p>
            <a:pPr algn="ctr">
              <a:defRPr sz="1100" b="1">
                <a:solidFill>
                  <a:srgbClr val="FFFFFF"/>
                </a:solidFill>
                <a:latin typeface="Arial"/>
              </a:defRPr>
            </a:pPr>
            <a:r>
              <a:rPr sz="1400" dirty="0"/>
              <a:t>2</a:t>
            </a:r>
          </a:p>
        </p:txBody>
      </p:sp>
      <p:sp>
        <p:nvSpPr>
          <p:cNvPr id="14" name="TextBox 13"/>
          <p:cNvSpPr txBox="1"/>
          <p:nvPr/>
        </p:nvSpPr>
        <p:spPr>
          <a:xfrm>
            <a:off x="1325880" y="2715768"/>
            <a:ext cx="4572000" cy="338554"/>
          </a:xfrm>
          <a:prstGeom prst="rect">
            <a:avLst/>
          </a:prstGeom>
          <a:noFill/>
        </p:spPr>
        <p:txBody>
          <a:bodyPr wrap="square" lIns="45720" rIns="45720" anchor="t">
            <a:spAutoFit/>
          </a:bodyPr>
          <a:lstStyle/>
          <a:p>
            <a:pPr algn="l">
              <a:defRPr sz="1400" b="1">
                <a:solidFill>
                  <a:srgbClr val="0C3A6F"/>
                </a:solidFill>
                <a:latin typeface="Arial"/>
              </a:defRPr>
            </a:pPr>
            <a:r>
              <a:rPr sz="1600" dirty="0"/>
              <a:t>Measure adiposity</a:t>
            </a:r>
          </a:p>
        </p:txBody>
      </p:sp>
      <p:sp>
        <p:nvSpPr>
          <p:cNvPr id="15" name="TextBox 14"/>
          <p:cNvSpPr txBox="1"/>
          <p:nvPr/>
        </p:nvSpPr>
        <p:spPr>
          <a:xfrm>
            <a:off x="1325880" y="3008376"/>
            <a:ext cx="4572000" cy="738664"/>
          </a:xfrm>
          <a:prstGeom prst="rect">
            <a:avLst/>
          </a:prstGeom>
          <a:noFill/>
        </p:spPr>
        <p:txBody>
          <a:bodyPr wrap="square" lIns="45720" rIns="45720" anchor="t">
            <a:spAutoFit/>
          </a:bodyPr>
          <a:lstStyle/>
          <a:p>
            <a:pPr algn="l">
              <a:defRPr sz="1100" b="0">
                <a:solidFill>
                  <a:srgbClr val="232E3A"/>
                </a:solidFill>
                <a:latin typeface="Arial"/>
              </a:defRPr>
            </a:pPr>
            <a:r>
              <a:rPr sz="1400" dirty="0"/>
              <a:t>Record height, weight and BMI; if BMI &lt;35 kg/m², add waist-to-height ratio. Use calibrated, size-appropriate equipment. (NICE, 2025a)</a:t>
            </a:r>
          </a:p>
        </p:txBody>
      </p:sp>
      <p:sp>
        <p:nvSpPr>
          <p:cNvPr id="16" name="Oval 15"/>
          <p:cNvSpPr/>
          <p:nvPr/>
        </p:nvSpPr>
        <p:spPr>
          <a:xfrm>
            <a:off x="640080" y="4334256"/>
            <a:ext cx="502920" cy="502920"/>
          </a:xfrm>
          <a:prstGeom prst="ellipse">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TextBox 16"/>
          <p:cNvSpPr txBox="1"/>
          <p:nvPr/>
        </p:nvSpPr>
        <p:spPr>
          <a:xfrm>
            <a:off x="640080" y="4389120"/>
            <a:ext cx="502920" cy="338554"/>
          </a:xfrm>
          <a:prstGeom prst="rect">
            <a:avLst/>
          </a:prstGeom>
          <a:noFill/>
        </p:spPr>
        <p:txBody>
          <a:bodyPr wrap="square" lIns="45720" rIns="45720" anchor="t">
            <a:spAutoFit/>
          </a:bodyPr>
          <a:lstStyle/>
          <a:p>
            <a:pPr algn="ctr">
              <a:defRPr sz="1100" b="1">
                <a:solidFill>
                  <a:srgbClr val="FFFFFF"/>
                </a:solidFill>
                <a:latin typeface="Arial"/>
              </a:defRPr>
            </a:pPr>
            <a:r>
              <a:rPr sz="1600" dirty="0"/>
              <a:t>3</a:t>
            </a:r>
            <a:endParaRPr dirty="0"/>
          </a:p>
        </p:txBody>
      </p:sp>
      <p:sp>
        <p:nvSpPr>
          <p:cNvPr id="18" name="TextBox 17"/>
          <p:cNvSpPr txBox="1"/>
          <p:nvPr/>
        </p:nvSpPr>
        <p:spPr>
          <a:xfrm>
            <a:off x="1325880" y="4197096"/>
            <a:ext cx="4572000" cy="338554"/>
          </a:xfrm>
          <a:prstGeom prst="rect">
            <a:avLst/>
          </a:prstGeom>
          <a:noFill/>
        </p:spPr>
        <p:txBody>
          <a:bodyPr wrap="square" lIns="45720" rIns="45720" anchor="t">
            <a:spAutoFit/>
          </a:bodyPr>
          <a:lstStyle/>
          <a:p>
            <a:pPr algn="l">
              <a:defRPr sz="1400" b="1">
                <a:solidFill>
                  <a:srgbClr val="0C3A6F"/>
                </a:solidFill>
                <a:latin typeface="Arial"/>
              </a:defRPr>
            </a:pPr>
            <a:r>
              <a:rPr sz="1600" dirty="0"/>
              <a:t>Assess complications</a:t>
            </a:r>
          </a:p>
        </p:txBody>
      </p:sp>
      <p:sp>
        <p:nvSpPr>
          <p:cNvPr id="19" name="TextBox 18"/>
          <p:cNvSpPr txBox="1"/>
          <p:nvPr/>
        </p:nvSpPr>
        <p:spPr>
          <a:xfrm>
            <a:off x="1325880" y="4489704"/>
            <a:ext cx="4572000" cy="954107"/>
          </a:xfrm>
          <a:prstGeom prst="rect">
            <a:avLst/>
          </a:prstGeom>
          <a:noFill/>
        </p:spPr>
        <p:txBody>
          <a:bodyPr wrap="square" lIns="45720" rIns="45720" anchor="t">
            <a:spAutoFit/>
          </a:bodyPr>
          <a:lstStyle/>
          <a:p>
            <a:pPr algn="l">
              <a:defRPr sz="1100" b="0">
                <a:solidFill>
                  <a:srgbClr val="232E3A"/>
                </a:solidFill>
                <a:latin typeface="Arial"/>
              </a:defRPr>
            </a:pPr>
            <a:r>
              <a:rPr sz="1400" dirty="0"/>
              <a:t>Check blood pressure and consider HbA1c/glucose, lipids, liver risk, sleep apnea, pain, mobility and reproductive health according to clinical context. (NICE, 2025a)</a:t>
            </a:r>
          </a:p>
        </p:txBody>
      </p:sp>
      <p:sp>
        <p:nvSpPr>
          <p:cNvPr id="20" name="Oval 19"/>
          <p:cNvSpPr/>
          <p:nvPr/>
        </p:nvSpPr>
        <p:spPr>
          <a:xfrm>
            <a:off x="6263640" y="1371600"/>
            <a:ext cx="502920" cy="502920"/>
          </a:xfrm>
          <a:prstGeom prst="ellipse">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TextBox 20"/>
          <p:cNvSpPr txBox="1"/>
          <p:nvPr/>
        </p:nvSpPr>
        <p:spPr>
          <a:xfrm>
            <a:off x="6263640" y="1426464"/>
            <a:ext cx="502920" cy="338554"/>
          </a:xfrm>
          <a:prstGeom prst="rect">
            <a:avLst/>
          </a:prstGeom>
          <a:noFill/>
        </p:spPr>
        <p:txBody>
          <a:bodyPr wrap="square" lIns="45720" rIns="45720" anchor="t">
            <a:spAutoFit/>
          </a:bodyPr>
          <a:lstStyle/>
          <a:p>
            <a:pPr algn="ctr">
              <a:defRPr sz="1100" b="1">
                <a:solidFill>
                  <a:srgbClr val="FFFFFF"/>
                </a:solidFill>
                <a:latin typeface="Arial"/>
              </a:defRPr>
            </a:pPr>
            <a:r>
              <a:rPr sz="1600" dirty="0"/>
              <a:t>4</a:t>
            </a:r>
            <a:endParaRPr dirty="0"/>
          </a:p>
        </p:txBody>
      </p:sp>
      <p:sp>
        <p:nvSpPr>
          <p:cNvPr id="22" name="TextBox 21"/>
          <p:cNvSpPr txBox="1"/>
          <p:nvPr/>
        </p:nvSpPr>
        <p:spPr>
          <a:xfrm>
            <a:off x="6949440" y="1234440"/>
            <a:ext cx="4572000" cy="338554"/>
          </a:xfrm>
          <a:prstGeom prst="rect">
            <a:avLst/>
          </a:prstGeom>
          <a:noFill/>
        </p:spPr>
        <p:txBody>
          <a:bodyPr wrap="square" lIns="45720" rIns="45720" anchor="t">
            <a:spAutoFit/>
          </a:bodyPr>
          <a:lstStyle/>
          <a:p>
            <a:pPr algn="l">
              <a:defRPr sz="1400" b="1">
                <a:solidFill>
                  <a:srgbClr val="0C3A6F"/>
                </a:solidFill>
                <a:latin typeface="Arial"/>
              </a:defRPr>
            </a:pPr>
            <a:r>
              <a:rPr sz="1600" dirty="0"/>
              <a:t>Review causes and context</a:t>
            </a:r>
          </a:p>
        </p:txBody>
      </p:sp>
      <p:sp>
        <p:nvSpPr>
          <p:cNvPr id="23" name="TextBox 22"/>
          <p:cNvSpPr txBox="1"/>
          <p:nvPr/>
        </p:nvSpPr>
        <p:spPr>
          <a:xfrm>
            <a:off x="6949440" y="1527048"/>
            <a:ext cx="4572000" cy="954107"/>
          </a:xfrm>
          <a:prstGeom prst="rect">
            <a:avLst/>
          </a:prstGeom>
          <a:noFill/>
        </p:spPr>
        <p:txBody>
          <a:bodyPr wrap="square" lIns="45720" rIns="45720" anchor="t">
            <a:spAutoFit/>
          </a:bodyPr>
          <a:lstStyle/>
          <a:p>
            <a:pPr algn="l">
              <a:defRPr sz="1100" b="0">
                <a:solidFill>
                  <a:srgbClr val="232E3A"/>
                </a:solidFill>
                <a:latin typeface="Arial"/>
              </a:defRPr>
            </a:pPr>
            <a:r>
              <a:rPr sz="1400" dirty="0"/>
              <a:t>Explore medicines, sleep, eating pattern, activity, disability, mental health, social circumstances, culture, previous attempts and eating-disorder risk. (NICE, 2025a)</a:t>
            </a:r>
          </a:p>
        </p:txBody>
      </p:sp>
      <p:sp>
        <p:nvSpPr>
          <p:cNvPr id="24" name="Oval 23"/>
          <p:cNvSpPr/>
          <p:nvPr/>
        </p:nvSpPr>
        <p:spPr>
          <a:xfrm>
            <a:off x="6263640" y="2852928"/>
            <a:ext cx="502920" cy="502920"/>
          </a:xfrm>
          <a:prstGeom prst="ellipse">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TextBox 24"/>
          <p:cNvSpPr txBox="1"/>
          <p:nvPr/>
        </p:nvSpPr>
        <p:spPr>
          <a:xfrm>
            <a:off x="6263640" y="2907792"/>
            <a:ext cx="502920" cy="307777"/>
          </a:xfrm>
          <a:prstGeom prst="rect">
            <a:avLst/>
          </a:prstGeom>
          <a:noFill/>
        </p:spPr>
        <p:txBody>
          <a:bodyPr wrap="square" lIns="45720" rIns="45720" anchor="t">
            <a:spAutoFit/>
          </a:bodyPr>
          <a:lstStyle/>
          <a:p>
            <a:pPr algn="ctr">
              <a:defRPr sz="1100" b="1">
                <a:solidFill>
                  <a:srgbClr val="FFFFFF"/>
                </a:solidFill>
                <a:latin typeface="Arial"/>
              </a:defRPr>
            </a:pPr>
            <a:r>
              <a:rPr sz="1400" dirty="0"/>
              <a:t>5</a:t>
            </a:r>
          </a:p>
        </p:txBody>
      </p:sp>
      <p:sp>
        <p:nvSpPr>
          <p:cNvPr id="26" name="TextBox 25"/>
          <p:cNvSpPr txBox="1"/>
          <p:nvPr/>
        </p:nvSpPr>
        <p:spPr>
          <a:xfrm>
            <a:off x="6949440" y="2715768"/>
            <a:ext cx="4572000" cy="338554"/>
          </a:xfrm>
          <a:prstGeom prst="rect">
            <a:avLst/>
          </a:prstGeom>
          <a:noFill/>
        </p:spPr>
        <p:txBody>
          <a:bodyPr wrap="square" lIns="45720" rIns="45720" anchor="t">
            <a:spAutoFit/>
          </a:bodyPr>
          <a:lstStyle/>
          <a:p>
            <a:pPr algn="l">
              <a:defRPr sz="1400" b="1">
                <a:solidFill>
                  <a:srgbClr val="0C3A6F"/>
                </a:solidFill>
                <a:latin typeface="Arial"/>
              </a:defRPr>
            </a:pPr>
            <a:r>
              <a:rPr sz="1600" dirty="0"/>
              <a:t>Assess function and goals</a:t>
            </a:r>
          </a:p>
        </p:txBody>
      </p:sp>
      <p:sp>
        <p:nvSpPr>
          <p:cNvPr id="27" name="TextBox 26"/>
          <p:cNvSpPr txBox="1"/>
          <p:nvPr/>
        </p:nvSpPr>
        <p:spPr>
          <a:xfrm>
            <a:off x="6949440" y="3008376"/>
            <a:ext cx="4572000" cy="954107"/>
          </a:xfrm>
          <a:prstGeom prst="rect">
            <a:avLst/>
          </a:prstGeom>
          <a:noFill/>
        </p:spPr>
        <p:txBody>
          <a:bodyPr wrap="square" lIns="45720" rIns="45720" anchor="t">
            <a:spAutoFit/>
          </a:bodyPr>
          <a:lstStyle/>
          <a:p>
            <a:pPr algn="l">
              <a:defRPr sz="1100" b="0">
                <a:solidFill>
                  <a:srgbClr val="232E3A"/>
                </a:solidFill>
                <a:latin typeface="Arial"/>
              </a:defRPr>
            </a:pPr>
            <a:r>
              <a:rPr sz="1400" dirty="0"/>
              <a:t>Ask what matters to the person: mobility, symptoms, metabolic health, fertility, quality of life or weight change may be different priorities. (Rubino et al., 2025; NHS England, 2019)</a:t>
            </a:r>
          </a:p>
        </p:txBody>
      </p:sp>
      <p:sp>
        <p:nvSpPr>
          <p:cNvPr id="28" name="Oval 27"/>
          <p:cNvSpPr/>
          <p:nvPr/>
        </p:nvSpPr>
        <p:spPr>
          <a:xfrm>
            <a:off x="6263640" y="4334256"/>
            <a:ext cx="502920" cy="502920"/>
          </a:xfrm>
          <a:prstGeom prst="ellipse">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9" name="TextBox 28"/>
          <p:cNvSpPr txBox="1"/>
          <p:nvPr/>
        </p:nvSpPr>
        <p:spPr>
          <a:xfrm>
            <a:off x="6263640" y="4389120"/>
            <a:ext cx="502920" cy="307777"/>
          </a:xfrm>
          <a:prstGeom prst="rect">
            <a:avLst/>
          </a:prstGeom>
          <a:noFill/>
        </p:spPr>
        <p:txBody>
          <a:bodyPr wrap="square" lIns="45720" rIns="45720" anchor="t">
            <a:spAutoFit/>
          </a:bodyPr>
          <a:lstStyle/>
          <a:p>
            <a:pPr algn="ctr">
              <a:defRPr sz="1100" b="1">
                <a:solidFill>
                  <a:srgbClr val="FFFFFF"/>
                </a:solidFill>
                <a:latin typeface="Arial"/>
              </a:defRPr>
            </a:pPr>
            <a:r>
              <a:rPr sz="1400" dirty="0"/>
              <a:t>6</a:t>
            </a:r>
          </a:p>
        </p:txBody>
      </p:sp>
      <p:sp>
        <p:nvSpPr>
          <p:cNvPr id="30" name="TextBox 29"/>
          <p:cNvSpPr txBox="1"/>
          <p:nvPr/>
        </p:nvSpPr>
        <p:spPr>
          <a:xfrm>
            <a:off x="6949440" y="4197096"/>
            <a:ext cx="4572000" cy="338554"/>
          </a:xfrm>
          <a:prstGeom prst="rect">
            <a:avLst/>
          </a:prstGeom>
          <a:noFill/>
        </p:spPr>
        <p:txBody>
          <a:bodyPr wrap="square" lIns="45720" rIns="45720" anchor="t">
            <a:spAutoFit/>
          </a:bodyPr>
          <a:lstStyle/>
          <a:p>
            <a:pPr algn="l">
              <a:defRPr sz="1400" b="1">
                <a:solidFill>
                  <a:srgbClr val="0C3A6F"/>
                </a:solidFill>
                <a:latin typeface="Arial"/>
              </a:defRPr>
            </a:pPr>
            <a:r>
              <a:rPr sz="1600" dirty="0"/>
              <a:t>Agree next steps</a:t>
            </a:r>
          </a:p>
        </p:txBody>
      </p:sp>
      <p:sp>
        <p:nvSpPr>
          <p:cNvPr id="31" name="TextBox 30"/>
          <p:cNvSpPr txBox="1"/>
          <p:nvPr/>
        </p:nvSpPr>
        <p:spPr>
          <a:xfrm>
            <a:off x="6949440" y="4489704"/>
            <a:ext cx="4572000" cy="954107"/>
          </a:xfrm>
          <a:prstGeom prst="rect">
            <a:avLst/>
          </a:prstGeom>
          <a:noFill/>
        </p:spPr>
        <p:txBody>
          <a:bodyPr wrap="square" lIns="45720" rIns="45720" anchor="t">
            <a:spAutoFit/>
          </a:bodyPr>
          <a:lstStyle/>
          <a:p>
            <a:pPr algn="l">
              <a:defRPr sz="1100" b="0">
                <a:solidFill>
                  <a:srgbClr val="232E3A"/>
                </a:solidFill>
                <a:latin typeface="Arial"/>
              </a:defRPr>
            </a:pPr>
            <a:r>
              <a:rPr sz="1400" dirty="0"/>
              <a:t>Use shared decision-making to decide whether support is self-management, behavioral intervention, medicine, specialist referral or surgical assessment. (NICE, 2025a; NHS England, 2019)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23788" cy="307777"/>
          </a:xfrm>
          <a:prstGeom prst="rect">
            <a:avLst/>
          </a:prstGeom>
          <a:noFill/>
        </p:spPr>
        <p:txBody>
          <a:bodyPr wrap="none">
            <a:spAutoFit/>
          </a:bodyPr>
          <a:lstStyle/>
          <a:p>
            <a:pPr>
              <a:defRPr sz="1000" b="1">
                <a:solidFill>
                  <a:srgbClr val="006973"/>
                </a:solidFill>
                <a:latin typeface="Arial"/>
              </a:defRPr>
            </a:pPr>
            <a:r>
              <a:rPr sz="1400" dirty="0"/>
              <a:t>ASSESSMENT</a:t>
            </a:r>
            <a:endParaRPr dirty="0"/>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Diagnosis: interpreting BMI and central adiposity critically</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10</a:t>
            </a:r>
          </a:p>
        </p:txBody>
      </p:sp>
      <p:sp>
        <p:nvSpPr>
          <p:cNvPr id="8" name="Rounded Rectangle 7"/>
          <p:cNvSpPr/>
          <p:nvPr/>
        </p:nvSpPr>
        <p:spPr>
          <a:xfrm>
            <a:off x="594360" y="1170432"/>
            <a:ext cx="3246120" cy="20574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170432"/>
            <a:ext cx="64008" cy="205740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280160"/>
            <a:ext cx="2953512" cy="320040"/>
          </a:xfrm>
          <a:prstGeom prst="rect">
            <a:avLst/>
          </a:prstGeom>
          <a:noFill/>
        </p:spPr>
        <p:txBody>
          <a:bodyPr wrap="square" lIns="45720" rIns="45720" anchor="t">
            <a:spAutoFit/>
          </a:bodyPr>
          <a:lstStyle/>
          <a:p>
            <a:pPr algn="l">
              <a:defRPr sz="1500" b="1">
                <a:solidFill>
                  <a:srgbClr val="1969AA"/>
                </a:solidFill>
                <a:latin typeface="Arial"/>
              </a:defRPr>
            </a:pPr>
            <a:r>
              <a:rPr dirty="0"/>
              <a:t>Standard adult BMI categories</a:t>
            </a:r>
          </a:p>
        </p:txBody>
      </p:sp>
      <p:sp>
        <p:nvSpPr>
          <p:cNvPr id="11" name="TextBox 10"/>
          <p:cNvSpPr txBox="1"/>
          <p:nvPr/>
        </p:nvSpPr>
        <p:spPr>
          <a:xfrm>
            <a:off x="758952" y="1673352"/>
            <a:ext cx="2935224" cy="1384995"/>
          </a:xfrm>
          <a:prstGeom prst="rect">
            <a:avLst/>
          </a:prstGeom>
          <a:noFill/>
        </p:spPr>
        <p:txBody>
          <a:bodyPr wrap="square" lIns="45720" rIns="45720" anchor="t">
            <a:spAutoFit/>
          </a:bodyPr>
          <a:lstStyle/>
          <a:p>
            <a:pPr algn="l">
              <a:defRPr sz="1200" b="0">
                <a:solidFill>
                  <a:srgbClr val="232E3A"/>
                </a:solidFill>
                <a:latin typeface="Arial"/>
              </a:defRPr>
            </a:pPr>
            <a:r>
              <a:rPr sz="1400" dirty="0"/>
              <a:t>Healthy range: 18.5–24.9 kg/m²</a:t>
            </a:r>
            <a:br>
              <a:rPr sz="1400" dirty="0"/>
            </a:br>
            <a:r>
              <a:rPr sz="1400" dirty="0"/>
              <a:t>Overweight: 25.0–29.9 kg/m²</a:t>
            </a:r>
            <a:br>
              <a:rPr sz="1400" dirty="0"/>
            </a:br>
            <a:r>
              <a:rPr sz="1400" dirty="0"/>
              <a:t>Obesity class I: 30.0–34.9 kg/m²</a:t>
            </a:r>
            <a:br>
              <a:rPr sz="1400" dirty="0"/>
            </a:br>
            <a:r>
              <a:rPr sz="1400" dirty="0"/>
              <a:t>Class II: 35.0–39.9 kg/m²</a:t>
            </a:r>
            <a:br>
              <a:rPr sz="1400" dirty="0"/>
            </a:br>
            <a:r>
              <a:rPr sz="1400" dirty="0"/>
              <a:t>Class III: ≥40 kg/m²</a:t>
            </a:r>
            <a:br>
              <a:rPr sz="1400" dirty="0"/>
            </a:br>
            <a:r>
              <a:rPr sz="1400" dirty="0"/>
              <a:t>(NICE, 2025a)</a:t>
            </a:r>
          </a:p>
        </p:txBody>
      </p:sp>
      <p:sp>
        <p:nvSpPr>
          <p:cNvPr id="12" name="Rounded Rectangle 11"/>
          <p:cNvSpPr/>
          <p:nvPr/>
        </p:nvSpPr>
        <p:spPr>
          <a:xfrm>
            <a:off x="4069080" y="1170432"/>
            <a:ext cx="3749039" cy="20574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4069080" y="1170432"/>
            <a:ext cx="64008" cy="205740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4233672" y="1280160"/>
            <a:ext cx="3456432" cy="320040"/>
          </a:xfrm>
          <a:prstGeom prst="rect">
            <a:avLst/>
          </a:prstGeom>
          <a:noFill/>
        </p:spPr>
        <p:txBody>
          <a:bodyPr wrap="square" lIns="45720" rIns="45720" anchor="t">
            <a:spAutoFit/>
          </a:bodyPr>
          <a:lstStyle/>
          <a:p>
            <a:pPr algn="l">
              <a:defRPr sz="1500" b="1">
                <a:solidFill>
                  <a:srgbClr val="00919B"/>
                </a:solidFill>
                <a:latin typeface="Arial"/>
              </a:defRPr>
            </a:pPr>
            <a:r>
              <a:rPr dirty="0"/>
              <a:t>Lower thresholds for some ethnic groups</a:t>
            </a:r>
          </a:p>
        </p:txBody>
      </p:sp>
      <p:sp>
        <p:nvSpPr>
          <p:cNvPr id="15" name="TextBox 14"/>
          <p:cNvSpPr txBox="1"/>
          <p:nvPr/>
        </p:nvSpPr>
        <p:spPr>
          <a:xfrm>
            <a:off x="4233672" y="1734996"/>
            <a:ext cx="3438144" cy="1384995"/>
          </a:xfrm>
          <a:prstGeom prst="rect">
            <a:avLst/>
          </a:prstGeom>
          <a:noFill/>
        </p:spPr>
        <p:txBody>
          <a:bodyPr wrap="square" lIns="45720" rIns="45720" anchor="t">
            <a:spAutoFit/>
          </a:bodyPr>
          <a:lstStyle/>
          <a:p>
            <a:pPr algn="l">
              <a:defRPr sz="1100" b="0">
                <a:solidFill>
                  <a:srgbClr val="232E3A"/>
                </a:solidFill>
                <a:latin typeface="Arial"/>
              </a:defRPr>
            </a:pPr>
            <a:r>
              <a:rPr sz="1200" dirty="0"/>
              <a:t>For South Asian, Chinese, other Asian, Middle Eastern, Black African and African-Caribbean backgrounds, NICE uses lower practical thresholds: overweight 23.0–27.4 kg/m² and obesity ≥27.5 kg/m² because cardiometabolic risk occurs at lower BMI.</a:t>
            </a:r>
            <a:br>
              <a:rPr sz="1200" dirty="0"/>
            </a:br>
            <a:r>
              <a:rPr sz="1200" dirty="0"/>
              <a:t>(NICE, 2025a)</a:t>
            </a:r>
          </a:p>
        </p:txBody>
      </p:sp>
      <p:sp>
        <p:nvSpPr>
          <p:cNvPr id="16" name="Rounded Rectangle 15"/>
          <p:cNvSpPr/>
          <p:nvPr/>
        </p:nvSpPr>
        <p:spPr>
          <a:xfrm>
            <a:off x="8046720" y="1170432"/>
            <a:ext cx="3520440" cy="20574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8046720" y="1170432"/>
            <a:ext cx="64008" cy="205740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211312" y="1280160"/>
            <a:ext cx="3227832" cy="320040"/>
          </a:xfrm>
          <a:prstGeom prst="rect">
            <a:avLst/>
          </a:prstGeom>
          <a:noFill/>
        </p:spPr>
        <p:txBody>
          <a:bodyPr wrap="square" lIns="45720" rIns="45720" anchor="t">
            <a:spAutoFit/>
          </a:bodyPr>
          <a:lstStyle/>
          <a:p>
            <a:pPr algn="l">
              <a:defRPr sz="1500" b="1">
                <a:solidFill>
                  <a:srgbClr val="784D91"/>
                </a:solidFill>
                <a:latin typeface="Arial"/>
              </a:defRPr>
            </a:pPr>
            <a:r>
              <a:rPr dirty="0"/>
              <a:t>Waist-to-height ratio</a:t>
            </a:r>
          </a:p>
        </p:txBody>
      </p:sp>
      <p:sp>
        <p:nvSpPr>
          <p:cNvPr id="19" name="TextBox 18"/>
          <p:cNvSpPr txBox="1"/>
          <p:nvPr/>
        </p:nvSpPr>
        <p:spPr>
          <a:xfrm>
            <a:off x="8211312" y="1673352"/>
            <a:ext cx="3209544" cy="1384995"/>
          </a:xfrm>
          <a:prstGeom prst="rect">
            <a:avLst/>
          </a:prstGeom>
          <a:noFill/>
        </p:spPr>
        <p:txBody>
          <a:bodyPr wrap="square" lIns="45720" rIns="45720" anchor="t">
            <a:spAutoFit/>
          </a:bodyPr>
          <a:lstStyle/>
          <a:p>
            <a:pPr algn="l">
              <a:defRPr sz="1100" b="0">
                <a:solidFill>
                  <a:srgbClr val="232E3A"/>
                </a:solidFill>
                <a:latin typeface="Arial"/>
              </a:defRPr>
            </a:pPr>
            <a:r>
              <a:rPr sz="1200" dirty="0"/>
              <a:t>For adults with BMI &lt;35 kg/m², NICE recommends measuring waist-to-height ratio alongside BMI. A ratio ≥0.5 indicates increased central adiposity; the simple public message is to keep the waist below half the height.</a:t>
            </a:r>
            <a:br>
              <a:rPr sz="1200" dirty="0"/>
            </a:br>
            <a:r>
              <a:rPr sz="1200" dirty="0"/>
              <a:t>(NICE, 2025a; NHS England, 2026a)</a:t>
            </a:r>
          </a:p>
        </p:txBody>
      </p:sp>
      <p:sp>
        <p:nvSpPr>
          <p:cNvPr id="20" name="Rounded Rectangle 19"/>
          <p:cNvSpPr/>
          <p:nvPr/>
        </p:nvSpPr>
        <p:spPr>
          <a:xfrm>
            <a:off x="594360" y="3520440"/>
            <a:ext cx="5349240" cy="16459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Rectangle 20"/>
          <p:cNvSpPr/>
          <p:nvPr/>
        </p:nvSpPr>
        <p:spPr>
          <a:xfrm>
            <a:off x="594360" y="3520440"/>
            <a:ext cx="64008" cy="1645920"/>
          </a:xfrm>
          <a:prstGeom prst="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758952" y="3630168"/>
            <a:ext cx="5056631" cy="320040"/>
          </a:xfrm>
          <a:prstGeom prst="rect">
            <a:avLst/>
          </a:prstGeom>
          <a:noFill/>
        </p:spPr>
        <p:txBody>
          <a:bodyPr wrap="square" lIns="45720" rIns="45720" anchor="t">
            <a:spAutoFit/>
          </a:bodyPr>
          <a:lstStyle/>
          <a:p>
            <a:pPr algn="l">
              <a:defRPr sz="1500" b="1">
                <a:solidFill>
                  <a:srgbClr val="348C5A"/>
                </a:solidFill>
                <a:latin typeface="Arial"/>
              </a:defRPr>
            </a:pPr>
            <a:r>
              <a:rPr dirty="0"/>
              <a:t>Strength of anthropometry</a:t>
            </a:r>
          </a:p>
        </p:txBody>
      </p:sp>
      <p:sp>
        <p:nvSpPr>
          <p:cNvPr id="23" name="TextBox 22"/>
          <p:cNvSpPr txBox="1"/>
          <p:nvPr/>
        </p:nvSpPr>
        <p:spPr>
          <a:xfrm>
            <a:off x="758952" y="3961716"/>
            <a:ext cx="5038344" cy="1169551"/>
          </a:xfrm>
          <a:prstGeom prst="rect">
            <a:avLst/>
          </a:prstGeom>
          <a:noFill/>
        </p:spPr>
        <p:txBody>
          <a:bodyPr wrap="square" lIns="45720" rIns="45720" anchor="t">
            <a:spAutoFit/>
          </a:bodyPr>
          <a:lstStyle/>
          <a:p>
            <a:pPr algn="l">
              <a:defRPr sz="1200" b="0">
                <a:solidFill>
                  <a:srgbClr val="232E3A"/>
                </a:solidFill>
                <a:latin typeface="Arial"/>
              </a:defRPr>
            </a:pPr>
            <a:r>
              <a:rPr sz="1400" dirty="0"/>
              <a:t>BMI and waist measures are inexpensive, scalable and useful for identifying population risk and triggering assessment. They support earlier cardiometabolic detection when interpreted appropriately.</a:t>
            </a:r>
            <a:br>
              <a:rPr sz="1400" dirty="0"/>
            </a:br>
            <a:r>
              <a:rPr sz="1400" dirty="0"/>
              <a:t>(NICE, 2025a)</a:t>
            </a:r>
          </a:p>
        </p:txBody>
      </p:sp>
      <p:sp>
        <p:nvSpPr>
          <p:cNvPr id="24" name="Rounded Rectangle 23"/>
          <p:cNvSpPr/>
          <p:nvPr/>
        </p:nvSpPr>
        <p:spPr>
          <a:xfrm>
            <a:off x="6217920" y="3520440"/>
            <a:ext cx="5349240" cy="16459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6217920" y="3520440"/>
            <a:ext cx="64008" cy="1645920"/>
          </a:xfrm>
          <a:prstGeom prst="rect">
            <a:avLst/>
          </a:prstGeom>
          <a:solidFill>
            <a:srgbClr val="B446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6382512" y="3630168"/>
            <a:ext cx="5056631" cy="320040"/>
          </a:xfrm>
          <a:prstGeom prst="rect">
            <a:avLst/>
          </a:prstGeom>
          <a:noFill/>
        </p:spPr>
        <p:txBody>
          <a:bodyPr wrap="square" lIns="45720" rIns="45720" anchor="t">
            <a:spAutoFit/>
          </a:bodyPr>
          <a:lstStyle/>
          <a:p>
            <a:pPr algn="l">
              <a:defRPr sz="1500" b="1">
                <a:solidFill>
                  <a:srgbClr val="B44646"/>
                </a:solidFill>
                <a:latin typeface="Arial"/>
              </a:defRPr>
            </a:pPr>
            <a:r>
              <a:rPr dirty="0"/>
              <a:t>Limitation / Level 7 critique</a:t>
            </a:r>
          </a:p>
        </p:txBody>
      </p:sp>
      <p:sp>
        <p:nvSpPr>
          <p:cNvPr id="27" name="TextBox 26"/>
          <p:cNvSpPr txBox="1"/>
          <p:nvPr/>
        </p:nvSpPr>
        <p:spPr>
          <a:xfrm>
            <a:off x="6382512" y="4002812"/>
            <a:ext cx="5038344" cy="1033271"/>
          </a:xfrm>
          <a:prstGeom prst="rect">
            <a:avLst/>
          </a:prstGeom>
          <a:noFill/>
        </p:spPr>
        <p:txBody>
          <a:bodyPr wrap="square" lIns="45720" rIns="45720" anchor="t">
            <a:spAutoFit/>
          </a:bodyPr>
          <a:lstStyle/>
          <a:p>
            <a:pPr algn="l">
              <a:defRPr sz="1200" b="0">
                <a:solidFill>
                  <a:srgbClr val="232E3A"/>
                </a:solidFill>
                <a:latin typeface="Arial"/>
              </a:defRPr>
            </a:pPr>
            <a:r>
              <a:rPr dirty="0"/>
              <a:t>Rigid thresholds can overlook body composition, disability, older age, muscularity and established organ dysfunction. Clinical decisions should therefore integrate symptoms, comorbidity, functional impairment and personal context rather than treating BMI as a complete diagnosis.</a:t>
            </a:r>
            <a:br>
              <a:rPr dirty="0"/>
            </a:br>
            <a:r>
              <a:rPr dirty="0"/>
              <a:t>(NICE, 2025a; Rubino et al.,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91114" cy="307777"/>
          </a:xfrm>
          <a:prstGeom prst="rect">
            <a:avLst/>
          </a:prstGeom>
          <a:noFill/>
        </p:spPr>
        <p:txBody>
          <a:bodyPr wrap="none">
            <a:spAutoFit/>
          </a:bodyPr>
          <a:lstStyle/>
          <a:p>
            <a:pPr>
              <a:defRPr sz="1000" b="1">
                <a:solidFill>
                  <a:srgbClr val="006973"/>
                </a:solidFill>
                <a:latin typeface="Arial"/>
              </a:defRPr>
            </a:pPr>
            <a:r>
              <a:rPr sz="1400" dirty="0"/>
              <a:t>MANAGEMENT</a:t>
            </a:r>
            <a:endParaRPr dirty="0"/>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Management of obesity following UK guidance: NICE NG246</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11</a:t>
            </a:r>
          </a:p>
        </p:txBody>
      </p:sp>
      <p:sp>
        <p:nvSpPr>
          <p:cNvPr id="8" name="TextBox 7"/>
          <p:cNvSpPr txBox="1"/>
          <p:nvPr/>
        </p:nvSpPr>
        <p:spPr>
          <a:xfrm>
            <a:off x="594360" y="1078992"/>
            <a:ext cx="10972800" cy="475488"/>
          </a:xfrm>
          <a:prstGeom prst="rect">
            <a:avLst/>
          </a:prstGeom>
          <a:noFill/>
        </p:spPr>
        <p:txBody>
          <a:bodyPr wrap="square" lIns="45720" rIns="45720" anchor="t">
            <a:spAutoFit/>
          </a:bodyPr>
          <a:lstStyle/>
          <a:p>
            <a:pPr algn="l">
              <a:defRPr sz="1400" b="0">
                <a:solidFill>
                  <a:srgbClr val="232E3A"/>
                </a:solidFill>
                <a:latin typeface="Arial"/>
              </a:defRPr>
            </a:pPr>
            <a:r>
              <a:rPr dirty="0"/>
              <a:t>NICE NG246 presents obesity care as a stepped, long-term pathway. Intensity should increase with clinical need, complications, previous treatment and patient preference—not BMI alone.</a:t>
            </a:r>
          </a:p>
        </p:txBody>
      </p:sp>
      <p:sp>
        <p:nvSpPr>
          <p:cNvPr id="9" name="Rounded Rectangle 8"/>
          <p:cNvSpPr/>
          <p:nvPr/>
        </p:nvSpPr>
        <p:spPr>
          <a:xfrm>
            <a:off x="777240" y="1783080"/>
            <a:ext cx="1056132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777240" y="1783080"/>
            <a:ext cx="109728" cy="658368"/>
          </a:xfrm>
          <a:prstGeom prst="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1024128" y="1856231"/>
            <a:ext cx="2971800" cy="307777"/>
          </a:xfrm>
          <a:prstGeom prst="rect">
            <a:avLst/>
          </a:prstGeom>
          <a:noFill/>
        </p:spPr>
        <p:txBody>
          <a:bodyPr wrap="square" lIns="45720" rIns="45720" anchor="t">
            <a:spAutoFit/>
          </a:bodyPr>
          <a:lstStyle/>
          <a:p>
            <a:pPr algn="l">
              <a:defRPr sz="1200" b="1">
                <a:solidFill>
                  <a:srgbClr val="0C3A6F"/>
                </a:solidFill>
                <a:latin typeface="Arial"/>
              </a:defRPr>
            </a:pPr>
            <a:r>
              <a:rPr sz="1400" dirty="0"/>
              <a:t>1. Population &amp; prevention</a:t>
            </a:r>
          </a:p>
        </p:txBody>
      </p:sp>
      <p:sp>
        <p:nvSpPr>
          <p:cNvPr id="12" name="TextBox 11"/>
          <p:cNvSpPr txBox="1"/>
          <p:nvPr/>
        </p:nvSpPr>
        <p:spPr>
          <a:xfrm>
            <a:off x="3794760" y="1856231"/>
            <a:ext cx="7223760" cy="523220"/>
          </a:xfrm>
          <a:prstGeom prst="rect">
            <a:avLst/>
          </a:prstGeom>
          <a:noFill/>
        </p:spPr>
        <p:txBody>
          <a:bodyPr wrap="square" lIns="45720" rIns="45720" anchor="t">
            <a:spAutoFit/>
          </a:bodyPr>
          <a:lstStyle/>
          <a:p>
            <a:pPr algn="l">
              <a:defRPr sz="1000" b="0">
                <a:solidFill>
                  <a:srgbClr val="232E3A"/>
                </a:solidFill>
                <a:latin typeface="Arial"/>
              </a:defRPr>
            </a:pPr>
            <a:r>
              <a:rPr sz="1400" dirty="0"/>
              <a:t>Healthy food environments, physical activity opportunities, prevention across the life course and action on inequalities. (NICE, 2025a)</a:t>
            </a:r>
          </a:p>
        </p:txBody>
      </p:sp>
      <p:cxnSp>
        <p:nvCxnSpPr>
          <p:cNvPr id="13" name="Connector 12"/>
          <p:cNvCxnSpPr/>
          <p:nvPr/>
        </p:nvCxnSpPr>
        <p:spPr>
          <a:xfrm>
            <a:off x="6035040" y="2441448"/>
            <a:ext cx="0" cy="164592"/>
          </a:xfrm>
          <a:prstGeom prst="line">
            <a:avLst/>
          </a:prstGeom>
          <a:ln w="19050">
            <a:solidFill>
              <a:srgbClr val="00919B"/>
            </a:solidFill>
          </a:ln>
        </p:spPr>
        <p:style>
          <a:lnRef idx="2">
            <a:schemeClr val="accent1"/>
          </a:lnRef>
          <a:fillRef idx="0">
            <a:schemeClr val="accent1"/>
          </a:fillRef>
          <a:effectRef idx="1">
            <a:schemeClr val="accent1"/>
          </a:effectRef>
          <a:fontRef idx="minor">
            <a:schemeClr val="tx1"/>
          </a:fontRef>
        </p:style>
      </p:cxnSp>
      <p:sp>
        <p:nvSpPr>
          <p:cNvPr id="14" name="Rounded Rectangle 13"/>
          <p:cNvSpPr/>
          <p:nvPr/>
        </p:nvSpPr>
        <p:spPr>
          <a:xfrm>
            <a:off x="777240" y="2624328"/>
            <a:ext cx="1056132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Rectangle 14"/>
          <p:cNvSpPr/>
          <p:nvPr/>
        </p:nvSpPr>
        <p:spPr>
          <a:xfrm>
            <a:off x="777240" y="2624328"/>
            <a:ext cx="109728" cy="658368"/>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6" name="TextBox 15"/>
          <p:cNvSpPr txBox="1"/>
          <p:nvPr/>
        </p:nvSpPr>
        <p:spPr>
          <a:xfrm>
            <a:off x="1024128" y="2697480"/>
            <a:ext cx="2971800" cy="307777"/>
          </a:xfrm>
          <a:prstGeom prst="rect">
            <a:avLst/>
          </a:prstGeom>
          <a:noFill/>
        </p:spPr>
        <p:txBody>
          <a:bodyPr wrap="square" lIns="45720" rIns="45720" anchor="t">
            <a:spAutoFit/>
          </a:bodyPr>
          <a:lstStyle/>
          <a:p>
            <a:pPr algn="l">
              <a:defRPr sz="1200" b="1">
                <a:solidFill>
                  <a:srgbClr val="0C3A6F"/>
                </a:solidFill>
                <a:latin typeface="Arial"/>
              </a:defRPr>
            </a:pPr>
            <a:r>
              <a:rPr sz="1400" dirty="0"/>
              <a:t>2. Primary care identification</a:t>
            </a:r>
          </a:p>
        </p:txBody>
      </p:sp>
      <p:sp>
        <p:nvSpPr>
          <p:cNvPr id="17" name="TextBox 16"/>
          <p:cNvSpPr txBox="1"/>
          <p:nvPr/>
        </p:nvSpPr>
        <p:spPr>
          <a:xfrm>
            <a:off x="3794760" y="2697480"/>
            <a:ext cx="7223760" cy="523220"/>
          </a:xfrm>
          <a:prstGeom prst="rect">
            <a:avLst/>
          </a:prstGeom>
          <a:noFill/>
        </p:spPr>
        <p:txBody>
          <a:bodyPr wrap="square" lIns="45720" rIns="45720" anchor="t">
            <a:spAutoFit/>
          </a:bodyPr>
          <a:lstStyle/>
          <a:p>
            <a:pPr algn="l">
              <a:defRPr sz="1000" b="0">
                <a:solidFill>
                  <a:srgbClr val="232E3A"/>
                </a:solidFill>
                <a:latin typeface="Arial"/>
              </a:defRPr>
            </a:pPr>
            <a:r>
              <a:rPr sz="1400" dirty="0"/>
              <a:t>Permission-based discussion, assessment of adiposity and comorbidities, brief intervention, medicines review and referral where needed. (NICE, 2025a)</a:t>
            </a:r>
          </a:p>
        </p:txBody>
      </p:sp>
      <p:cxnSp>
        <p:nvCxnSpPr>
          <p:cNvPr id="18" name="Connector 17"/>
          <p:cNvCxnSpPr/>
          <p:nvPr/>
        </p:nvCxnSpPr>
        <p:spPr>
          <a:xfrm>
            <a:off x="6035040" y="3282696"/>
            <a:ext cx="0" cy="164592"/>
          </a:xfrm>
          <a:prstGeom prst="line">
            <a:avLst/>
          </a:prstGeom>
          <a:ln w="19050">
            <a:solidFill>
              <a:srgbClr val="00919B"/>
            </a:solidFill>
          </a:ln>
        </p:spPr>
        <p:style>
          <a:lnRef idx="2">
            <a:schemeClr val="accent1"/>
          </a:lnRef>
          <a:fillRef idx="0">
            <a:schemeClr val="accent1"/>
          </a:fillRef>
          <a:effectRef idx="1">
            <a:schemeClr val="accent1"/>
          </a:effectRef>
          <a:fontRef idx="minor">
            <a:schemeClr val="tx1"/>
          </a:fontRef>
        </p:style>
      </p:cxnSp>
      <p:sp>
        <p:nvSpPr>
          <p:cNvPr id="19" name="Rounded Rectangle 18"/>
          <p:cNvSpPr/>
          <p:nvPr/>
        </p:nvSpPr>
        <p:spPr>
          <a:xfrm>
            <a:off x="777240" y="3465576"/>
            <a:ext cx="1056132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Rectangle 19"/>
          <p:cNvSpPr/>
          <p:nvPr/>
        </p:nvSpPr>
        <p:spPr>
          <a:xfrm>
            <a:off x="777240" y="3465576"/>
            <a:ext cx="109728" cy="658368"/>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TextBox 20"/>
          <p:cNvSpPr txBox="1"/>
          <p:nvPr/>
        </p:nvSpPr>
        <p:spPr>
          <a:xfrm>
            <a:off x="1024128" y="3538728"/>
            <a:ext cx="2971800" cy="523220"/>
          </a:xfrm>
          <a:prstGeom prst="rect">
            <a:avLst/>
          </a:prstGeom>
          <a:noFill/>
        </p:spPr>
        <p:txBody>
          <a:bodyPr wrap="square" lIns="45720" rIns="45720" anchor="t">
            <a:spAutoFit/>
          </a:bodyPr>
          <a:lstStyle/>
          <a:p>
            <a:pPr algn="l">
              <a:defRPr sz="1200" b="1">
                <a:solidFill>
                  <a:srgbClr val="0C3A6F"/>
                </a:solidFill>
                <a:latin typeface="Arial"/>
              </a:defRPr>
            </a:pPr>
            <a:r>
              <a:rPr sz="1400" dirty="0"/>
              <a:t>3. Multicomponent behavioral care</a:t>
            </a:r>
          </a:p>
        </p:txBody>
      </p:sp>
      <p:sp>
        <p:nvSpPr>
          <p:cNvPr id="22" name="TextBox 21"/>
          <p:cNvSpPr txBox="1"/>
          <p:nvPr/>
        </p:nvSpPr>
        <p:spPr>
          <a:xfrm>
            <a:off x="3794760" y="3538728"/>
            <a:ext cx="7223760" cy="523220"/>
          </a:xfrm>
          <a:prstGeom prst="rect">
            <a:avLst/>
          </a:prstGeom>
          <a:noFill/>
        </p:spPr>
        <p:txBody>
          <a:bodyPr wrap="square" lIns="45720" rIns="45720" anchor="t">
            <a:spAutoFit/>
          </a:bodyPr>
          <a:lstStyle/>
          <a:p>
            <a:pPr algn="l">
              <a:defRPr sz="1000" b="0">
                <a:solidFill>
                  <a:srgbClr val="232E3A"/>
                </a:solidFill>
                <a:latin typeface="Arial"/>
              </a:defRPr>
            </a:pPr>
            <a:r>
              <a:rPr sz="1400" dirty="0"/>
              <a:t>Individualised dietary, physical-activity and behavior-change support with realistic goals, monitoring and relapse planning. (NICE, 2025a)</a:t>
            </a:r>
          </a:p>
        </p:txBody>
      </p:sp>
      <p:cxnSp>
        <p:nvCxnSpPr>
          <p:cNvPr id="23" name="Connector 22"/>
          <p:cNvCxnSpPr/>
          <p:nvPr/>
        </p:nvCxnSpPr>
        <p:spPr>
          <a:xfrm>
            <a:off x="6035040" y="4123944"/>
            <a:ext cx="0" cy="164592"/>
          </a:xfrm>
          <a:prstGeom prst="line">
            <a:avLst/>
          </a:prstGeom>
          <a:ln w="19050">
            <a:solidFill>
              <a:srgbClr val="00919B"/>
            </a:solidFill>
          </a:ln>
        </p:spPr>
        <p:style>
          <a:lnRef idx="2">
            <a:schemeClr val="accent1"/>
          </a:lnRef>
          <a:fillRef idx="0">
            <a:schemeClr val="accent1"/>
          </a:fillRef>
          <a:effectRef idx="1">
            <a:schemeClr val="accent1"/>
          </a:effectRef>
          <a:fontRef idx="minor">
            <a:schemeClr val="tx1"/>
          </a:fontRef>
        </p:style>
      </p:cxnSp>
      <p:sp>
        <p:nvSpPr>
          <p:cNvPr id="24" name="Rounded Rectangle 23"/>
          <p:cNvSpPr/>
          <p:nvPr/>
        </p:nvSpPr>
        <p:spPr>
          <a:xfrm>
            <a:off x="777240" y="4306824"/>
            <a:ext cx="1056132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777240" y="4306824"/>
            <a:ext cx="109728" cy="658368"/>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1024128" y="4379976"/>
            <a:ext cx="2971800" cy="307777"/>
          </a:xfrm>
          <a:prstGeom prst="rect">
            <a:avLst/>
          </a:prstGeom>
          <a:noFill/>
        </p:spPr>
        <p:txBody>
          <a:bodyPr wrap="square" lIns="45720" rIns="45720" anchor="t">
            <a:spAutoFit/>
          </a:bodyPr>
          <a:lstStyle/>
          <a:p>
            <a:pPr algn="l">
              <a:defRPr sz="1200" b="1">
                <a:solidFill>
                  <a:srgbClr val="0C3A6F"/>
                </a:solidFill>
                <a:latin typeface="Arial"/>
              </a:defRPr>
            </a:pPr>
            <a:r>
              <a:rPr sz="1400" dirty="0"/>
              <a:t>4. Medicines when indicated</a:t>
            </a:r>
          </a:p>
        </p:txBody>
      </p:sp>
      <p:sp>
        <p:nvSpPr>
          <p:cNvPr id="27" name="TextBox 26"/>
          <p:cNvSpPr txBox="1"/>
          <p:nvPr/>
        </p:nvSpPr>
        <p:spPr>
          <a:xfrm>
            <a:off x="3794760" y="4277236"/>
            <a:ext cx="7223760" cy="738664"/>
          </a:xfrm>
          <a:prstGeom prst="rect">
            <a:avLst/>
          </a:prstGeom>
          <a:noFill/>
        </p:spPr>
        <p:txBody>
          <a:bodyPr wrap="square" lIns="45720" rIns="45720" anchor="t">
            <a:spAutoFit/>
          </a:bodyPr>
          <a:lstStyle/>
          <a:p>
            <a:pPr algn="l">
              <a:defRPr sz="1000" b="0">
                <a:solidFill>
                  <a:srgbClr val="232E3A"/>
                </a:solidFill>
                <a:latin typeface="Arial"/>
              </a:defRPr>
            </a:pPr>
            <a:r>
              <a:rPr sz="1400" dirty="0"/>
              <a:t>Use alongside dietary, activity and behavioral support when NICE technology-appraisal eligibility is met; monitor benefit, adverse effects and continuation criteria. (NICE, 2025a; NICE, 2023; NICE, 2024)</a:t>
            </a:r>
          </a:p>
        </p:txBody>
      </p:sp>
      <p:cxnSp>
        <p:nvCxnSpPr>
          <p:cNvPr id="28" name="Connector 27"/>
          <p:cNvCxnSpPr/>
          <p:nvPr/>
        </p:nvCxnSpPr>
        <p:spPr>
          <a:xfrm>
            <a:off x="6035040" y="4965192"/>
            <a:ext cx="0" cy="164592"/>
          </a:xfrm>
          <a:prstGeom prst="line">
            <a:avLst/>
          </a:prstGeom>
          <a:ln w="19050">
            <a:solidFill>
              <a:srgbClr val="00919B"/>
            </a:solidFill>
          </a:ln>
        </p:spPr>
        <p:style>
          <a:lnRef idx="2">
            <a:schemeClr val="accent1"/>
          </a:lnRef>
          <a:fillRef idx="0">
            <a:schemeClr val="accent1"/>
          </a:fillRef>
          <a:effectRef idx="1">
            <a:schemeClr val="accent1"/>
          </a:effectRef>
          <a:fontRef idx="minor">
            <a:schemeClr val="tx1"/>
          </a:fontRef>
        </p:style>
      </p:cxnSp>
      <p:sp>
        <p:nvSpPr>
          <p:cNvPr id="29" name="Rounded Rectangle 28"/>
          <p:cNvSpPr/>
          <p:nvPr/>
        </p:nvSpPr>
        <p:spPr>
          <a:xfrm>
            <a:off x="777240" y="5148072"/>
            <a:ext cx="1056132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0" name="Rectangle 29"/>
          <p:cNvSpPr/>
          <p:nvPr/>
        </p:nvSpPr>
        <p:spPr>
          <a:xfrm>
            <a:off x="777240" y="5148072"/>
            <a:ext cx="109728" cy="658368"/>
          </a:xfrm>
          <a:prstGeom prst="rect">
            <a:avLst/>
          </a:prstGeom>
          <a:solidFill>
            <a:srgbClr val="C878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TextBox 30"/>
          <p:cNvSpPr txBox="1"/>
          <p:nvPr/>
        </p:nvSpPr>
        <p:spPr>
          <a:xfrm>
            <a:off x="1024128" y="5221224"/>
            <a:ext cx="2971800" cy="307777"/>
          </a:xfrm>
          <a:prstGeom prst="rect">
            <a:avLst/>
          </a:prstGeom>
          <a:noFill/>
        </p:spPr>
        <p:txBody>
          <a:bodyPr wrap="square" lIns="45720" rIns="45720" anchor="t">
            <a:spAutoFit/>
          </a:bodyPr>
          <a:lstStyle/>
          <a:p>
            <a:pPr algn="l">
              <a:defRPr sz="1200" b="1">
                <a:solidFill>
                  <a:srgbClr val="0C3A6F"/>
                </a:solidFill>
                <a:latin typeface="Arial"/>
              </a:defRPr>
            </a:pPr>
            <a:r>
              <a:rPr sz="1400" dirty="0"/>
              <a:t>5. Specialist / bariatric care</a:t>
            </a:r>
          </a:p>
        </p:txBody>
      </p:sp>
      <p:sp>
        <p:nvSpPr>
          <p:cNvPr id="32" name="TextBox 31"/>
          <p:cNvSpPr txBox="1"/>
          <p:nvPr/>
        </p:nvSpPr>
        <p:spPr>
          <a:xfrm>
            <a:off x="3794760" y="5221224"/>
            <a:ext cx="7223760" cy="523220"/>
          </a:xfrm>
          <a:prstGeom prst="rect">
            <a:avLst/>
          </a:prstGeom>
          <a:noFill/>
        </p:spPr>
        <p:txBody>
          <a:bodyPr wrap="square" lIns="45720" rIns="45720" anchor="t">
            <a:spAutoFit/>
          </a:bodyPr>
          <a:lstStyle/>
          <a:p>
            <a:pPr algn="l">
              <a:defRPr sz="1000" b="0">
                <a:solidFill>
                  <a:srgbClr val="232E3A"/>
                </a:solidFill>
                <a:latin typeface="Arial"/>
              </a:defRPr>
            </a:pPr>
            <a:r>
              <a:rPr sz="1400" dirty="0"/>
              <a:t>MDT assessment for complex obesity and surgery where indicated, followed by nutritional, psychological and medical follow-up over the long term. (NICE, 2025a)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91114" cy="307777"/>
          </a:xfrm>
          <a:prstGeom prst="rect">
            <a:avLst/>
          </a:prstGeom>
          <a:noFill/>
        </p:spPr>
        <p:txBody>
          <a:bodyPr wrap="none">
            <a:spAutoFit/>
          </a:bodyPr>
          <a:lstStyle/>
          <a:p>
            <a:pPr>
              <a:defRPr sz="1000" b="1">
                <a:solidFill>
                  <a:srgbClr val="006973"/>
                </a:solidFill>
                <a:latin typeface="Arial"/>
              </a:defRPr>
            </a:pPr>
            <a:r>
              <a:rPr sz="1400" dirty="0"/>
              <a:t>MANAGEMENT</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Models and frameworks that can improve outcomes</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18</a:t>
            </a:r>
          </a:p>
        </p:txBody>
      </p:sp>
      <p:sp>
        <p:nvSpPr>
          <p:cNvPr id="8" name="Rounded Rectangle 7"/>
          <p:cNvSpPr/>
          <p:nvPr/>
        </p:nvSpPr>
        <p:spPr>
          <a:xfrm>
            <a:off x="594360" y="1234440"/>
            <a:ext cx="3429000" cy="36576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64008" cy="365760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344168"/>
            <a:ext cx="3136392" cy="320040"/>
          </a:xfrm>
          <a:prstGeom prst="rect">
            <a:avLst/>
          </a:prstGeom>
          <a:noFill/>
        </p:spPr>
        <p:txBody>
          <a:bodyPr wrap="square" lIns="45720" rIns="45720" anchor="t">
            <a:spAutoFit/>
          </a:bodyPr>
          <a:lstStyle/>
          <a:p>
            <a:pPr algn="l">
              <a:defRPr sz="1500" b="1">
                <a:solidFill>
                  <a:srgbClr val="00919B"/>
                </a:solidFill>
                <a:latin typeface="Arial"/>
              </a:defRPr>
            </a:pPr>
            <a:r>
              <a:rPr dirty="0"/>
              <a:t>NICE NG246 pathway</a:t>
            </a:r>
          </a:p>
        </p:txBody>
      </p:sp>
      <p:sp>
        <p:nvSpPr>
          <p:cNvPr id="11" name="TextBox 10"/>
          <p:cNvSpPr txBox="1"/>
          <p:nvPr/>
        </p:nvSpPr>
        <p:spPr>
          <a:xfrm>
            <a:off x="758952" y="1737360"/>
            <a:ext cx="3118104" cy="1754326"/>
          </a:xfrm>
          <a:prstGeom prst="rect">
            <a:avLst/>
          </a:prstGeom>
          <a:noFill/>
        </p:spPr>
        <p:txBody>
          <a:bodyPr wrap="square" lIns="45720" rIns="45720" anchor="t">
            <a:spAutoFit/>
          </a:bodyPr>
          <a:lstStyle/>
          <a:p>
            <a:pPr algn="l">
              <a:defRPr sz="1200" b="0">
                <a:solidFill>
                  <a:srgbClr val="232E3A"/>
                </a:solidFill>
                <a:latin typeface="Arial"/>
              </a:defRPr>
            </a:pPr>
            <a:r>
              <a:rPr dirty="0"/>
              <a:t>Strength: integrates prevention, assessment, behavioral care, medicines, specialist services, surgery and follow-up within one evidence-based UK guideline.</a:t>
            </a:r>
            <a:br>
              <a:rPr dirty="0"/>
            </a:br>
            <a:br>
              <a:rPr dirty="0"/>
            </a:br>
            <a:r>
              <a:rPr dirty="0"/>
              <a:t>Limitation: implementation depends on local workforce, specialist capacity, commissioning and equitable access.</a:t>
            </a:r>
            <a:br>
              <a:rPr dirty="0"/>
            </a:br>
            <a:r>
              <a:rPr dirty="0"/>
              <a:t>(NICE, 2025a)</a:t>
            </a:r>
          </a:p>
        </p:txBody>
      </p:sp>
      <p:sp>
        <p:nvSpPr>
          <p:cNvPr id="12" name="Rounded Rectangle 11"/>
          <p:cNvSpPr/>
          <p:nvPr/>
        </p:nvSpPr>
        <p:spPr>
          <a:xfrm>
            <a:off x="4389120" y="1234440"/>
            <a:ext cx="3429000" cy="36576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4389120" y="1234440"/>
            <a:ext cx="64008" cy="365760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4553712" y="1344168"/>
            <a:ext cx="3136392" cy="320040"/>
          </a:xfrm>
          <a:prstGeom prst="rect">
            <a:avLst/>
          </a:prstGeom>
          <a:noFill/>
        </p:spPr>
        <p:txBody>
          <a:bodyPr wrap="square" lIns="45720" rIns="45720" anchor="t">
            <a:spAutoFit/>
          </a:bodyPr>
          <a:lstStyle/>
          <a:p>
            <a:pPr algn="l">
              <a:defRPr sz="1500" b="1">
                <a:solidFill>
                  <a:srgbClr val="1969AA"/>
                </a:solidFill>
                <a:latin typeface="Arial"/>
              </a:defRPr>
            </a:pPr>
            <a:r>
              <a:rPr dirty="0"/>
              <a:t>Chronic Care Model</a:t>
            </a:r>
          </a:p>
        </p:txBody>
      </p:sp>
      <p:sp>
        <p:nvSpPr>
          <p:cNvPr id="15" name="TextBox 14"/>
          <p:cNvSpPr txBox="1"/>
          <p:nvPr/>
        </p:nvSpPr>
        <p:spPr>
          <a:xfrm>
            <a:off x="4553712" y="1737360"/>
            <a:ext cx="3118104" cy="1938992"/>
          </a:xfrm>
          <a:prstGeom prst="rect">
            <a:avLst/>
          </a:prstGeom>
          <a:noFill/>
        </p:spPr>
        <p:txBody>
          <a:bodyPr wrap="square" lIns="45720" rIns="45720" anchor="t">
            <a:spAutoFit/>
          </a:bodyPr>
          <a:lstStyle/>
          <a:p>
            <a:pPr algn="l">
              <a:defRPr sz="1200" b="0">
                <a:solidFill>
                  <a:srgbClr val="232E3A"/>
                </a:solidFill>
                <a:latin typeface="Arial"/>
              </a:defRPr>
            </a:pPr>
            <a:r>
              <a:rPr dirty="0"/>
              <a:t>Strength: supports productive interactions between prepared teams and informed patients through self-management support, decision support, information systems and community resources.</a:t>
            </a:r>
            <a:br>
              <a:rPr dirty="0"/>
            </a:br>
            <a:br>
              <a:rPr dirty="0"/>
            </a:br>
            <a:r>
              <a:rPr dirty="0"/>
              <a:t>Limitation: it may under-emphasise commercial and structural determinants unless used with a wider systems lens.</a:t>
            </a:r>
            <a:br>
              <a:rPr dirty="0"/>
            </a:br>
            <a:r>
              <a:rPr dirty="0"/>
              <a:t>(Wagner et al., 2001)</a:t>
            </a:r>
          </a:p>
        </p:txBody>
      </p:sp>
      <p:sp>
        <p:nvSpPr>
          <p:cNvPr id="16" name="Rounded Rectangle 15"/>
          <p:cNvSpPr/>
          <p:nvPr/>
        </p:nvSpPr>
        <p:spPr>
          <a:xfrm>
            <a:off x="8183879" y="1234440"/>
            <a:ext cx="3383280" cy="36576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8183879" y="1234440"/>
            <a:ext cx="64008" cy="365760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348471" y="1344168"/>
            <a:ext cx="3090672" cy="320040"/>
          </a:xfrm>
          <a:prstGeom prst="rect">
            <a:avLst/>
          </a:prstGeom>
          <a:noFill/>
        </p:spPr>
        <p:txBody>
          <a:bodyPr wrap="square" lIns="45720" rIns="45720" anchor="t">
            <a:spAutoFit/>
          </a:bodyPr>
          <a:lstStyle/>
          <a:p>
            <a:pPr algn="l">
              <a:defRPr sz="1500" b="1">
                <a:solidFill>
                  <a:srgbClr val="784D91"/>
                </a:solidFill>
                <a:latin typeface="Arial"/>
              </a:defRPr>
            </a:pPr>
            <a:r>
              <a:rPr dirty="0"/>
              <a:t>COM-B / Behavior Change Wheel</a:t>
            </a:r>
          </a:p>
        </p:txBody>
      </p:sp>
      <p:sp>
        <p:nvSpPr>
          <p:cNvPr id="19" name="TextBox 18"/>
          <p:cNvSpPr txBox="1"/>
          <p:nvPr/>
        </p:nvSpPr>
        <p:spPr>
          <a:xfrm>
            <a:off x="8348471" y="1737360"/>
            <a:ext cx="3072384" cy="1754326"/>
          </a:xfrm>
          <a:prstGeom prst="rect">
            <a:avLst/>
          </a:prstGeom>
          <a:noFill/>
        </p:spPr>
        <p:txBody>
          <a:bodyPr wrap="square" lIns="45720" rIns="45720" anchor="t">
            <a:spAutoFit/>
          </a:bodyPr>
          <a:lstStyle/>
          <a:p>
            <a:pPr algn="l">
              <a:defRPr sz="1200" b="0">
                <a:solidFill>
                  <a:srgbClr val="232E3A"/>
                </a:solidFill>
                <a:latin typeface="Arial"/>
              </a:defRPr>
            </a:pPr>
            <a:r>
              <a:rPr dirty="0"/>
              <a:t>Strength: explores capability, opportunity and motivation, preventing the assumption that behavior is only a matter of knowledge or willpower.</a:t>
            </a:r>
            <a:br>
              <a:rPr dirty="0"/>
            </a:br>
            <a:br>
              <a:rPr dirty="0"/>
            </a:br>
            <a:r>
              <a:rPr dirty="0"/>
              <a:t>Limitation: individual behavior-change techniques need environmental and policy action to be sustainable.</a:t>
            </a:r>
            <a:br>
              <a:rPr dirty="0"/>
            </a:br>
            <a:r>
              <a:rPr dirty="0"/>
              <a:t>(Michie et al., 2011; Swinburn et al., 2019)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277401" cy="307777"/>
          </a:xfrm>
          <a:prstGeom prst="rect">
            <a:avLst/>
          </a:prstGeom>
          <a:noFill/>
        </p:spPr>
        <p:txBody>
          <a:bodyPr wrap="none">
            <a:spAutoFit/>
          </a:bodyPr>
          <a:lstStyle/>
          <a:p>
            <a:pPr>
              <a:defRPr sz="1000" b="1">
                <a:solidFill>
                  <a:srgbClr val="006973"/>
                </a:solidFill>
                <a:latin typeface="Arial"/>
              </a:defRPr>
            </a:pPr>
            <a:r>
              <a:rPr sz="1400" dirty="0"/>
              <a:t>TREATMENT</a:t>
            </a:r>
            <a:endParaRPr dirty="0"/>
          </a:p>
        </p:txBody>
      </p:sp>
      <p:sp>
        <p:nvSpPr>
          <p:cNvPr id="5" name="TextBox 4"/>
          <p:cNvSpPr txBox="1"/>
          <p:nvPr/>
        </p:nvSpPr>
        <p:spPr>
          <a:xfrm>
            <a:off x="502920" y="438912"/>
            <a:ext cx="11532965" cy="461665"/>
          </a:xfrm>
          <a:prstGeom prst="rect">
            <a:avLst/>
          </a:prstGeom>
          <a:noFill/>
        </p:spPr>
        <p:txBody>
          <a:bodyPr wrap="none">
            <a:spAutoFit/>
          </a:bodyPr>
          <a:lstStyle/>
          <a:p>
            <a:pPr>
              <a:defRPr sz="2400" b="1">
                <a:solidFill>
                  <a:srgbClr val="0C3A6F"/>
                </a:solidFill>
                <a:latin typeface="Arial"/>
              </a:defRPr>
            </a:pPr>
            <a:r>
              <a:rPr dirty="0"/>
              <a:t>Treatment options in the UK: behavioral, dietary and physical-activity support</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12</a:t>
            </a:r>
          </a:p>
        </p:txBody>
      </p:sp>
      <p:sp>
        <p:nvSpPr>
          <p:cNvPr id="8" name="Rounded Rectangle 7"/>
          <p:cNvSpPr/>
          <p:nvPr/>
        </p:nvSpPr>
        <p:spPr>
          <a:xfrm>
            <a:off x="594360" y="1234440"/>
            <a:ext cx="3429000" cy="32461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64008" cy="324612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344168"/>
            <a:ext cx="3136392" cy="320040"/>
          </a:xfrm>
          <a:prstGeom prst="rect">
            <a:avLst/>
          </a:prstGeom>
          <a:noFill/>
        </p:spPr>
        <p:txBody>
          <a:bodyPr wrap="square" lIns="45720" rIns="45720" anchor="t">
            <a:spAutoFit/>
          </a:bodyPr>
          <a:lstStyle/>
          <a:p>
            <a:pPr algn="l">
              <a:defRPr sz="1500" b="1">
                <a:solidFill>
                  <a:srgbClr val="00919B"/>
                </a:solidFill>
                <a:latin typeface="Arial"/>
              </a:defRPr>
            </a:pPr>
            <a:r>
              <a:rPr dirty="0"/>
              <a:t>Nutrition</a:t>
            </a:r>
          </a:p>
        </p:txBody>
      </p:sp>
      <p:sp>
        <p:nvSpPr>
          <p:cNvPr id="11" name="TextBox 10"/>
          <p:cNvSpPr txBox="1"/>
          <p:nvPr/>
        </p:nvSpPr>
        <p:spPr>
          <a:xfrm>
            <a:off x="758952" y="1737360"/>
            <a:ext cx="3118104" cy="1892826"/>
          </a:xfrm>
          <a:prstGeom prst="rect">
            <a:avLst/>
          </a:prstGeom>
          <a:noFill/>
        </p:spPr>
        <p:txBody>
          <a:bodyPr wrap="square" lIns="45720" rIns="45720" anchor="t">
            <a:spAutoFit/>
          </a:bodyPr>
          <a:lstStyle/>
          <a:p>
            <a:pPr algn="l">
              <a:defRPr sz="1300" b="0">
                <a:solidFill>
                  <a:srgbClr val="232E3A"/>
                </a:solidFill>
                <a:latin typeface="Arial"/>
              </a:defRPr>
            </a:pPr>
            <a:r>
              <a:rPr dirty="0"/>
              <a:t>Use an individualised, nutritionally balanced energy-reduction approach. Consider food insecurity, culture, shift work, cooking facilities, comorbidities and eating-disorder risk. No single named diet is universally superior; adherence, nutritional adequacy and sustainability matter.</a:t>
            </a:r>
            <a:br>
              <a:rPr dirty="0"/>
            </a:br>
            <a:r>
              <a:rPr dirty="0"/>
              <a:t>(NICE, 2025a; Hall and Kahan, 2018)</a:t>
            </a:r>
          </a:p>
        </p:txBody>
      </p:sp>
      <p:sp>
        <p:nvSpPr>
          <p:cNvPr id="12" name="Rounded Rectangle 11"/>
          <p:cNvSpPr/>
          <p:nvPr/>
        </p:nvSpPr>
        <p:spPr>
          <a:xfrm>
            <a:off x="4389120" y="1234440"/>
            <a:ext cx="3429000" cy="32461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4389120" y="1234440"/>
            <a:ext cx="64008" cy="324612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4553712" y="1344168"/>
            <a:ext cx="3136392" cy="320040"/>
          </a:xfrm>
          <a:prstGeom prst="rect">
            <a:avLst/>
          </a:prstGeom>
          <a:noFill/>
        </p:spPr>
        <p:txBody>
          <a:bodyPr wrap="square" lIns="45720" rIns="45720" anchor="t">
            <a:spAutoFit/>
          </a:bodyPr>
          <a:lstStyle/>
          <a:p>
            <a:pPr algn="l">
              <a:defRPr sz="1500" b="1">
                <a:solidFill>
                  <a:srgbClr val="1969AA"/>
                </a:solidFill>
                <a:latin typeface="Arial"/>
              </a:defRPr>
            </a:pPr>
            <a:r>
              <a:rPr dirty="0"/>
              <a:t>Physical activity</a:t>
            </a:r>
          </a:p>
        </p:txBody>
      </p:sp>
      <p:sp>
        <p:nvSpPr>
          <p:cNvPr id="15" name="TextBox 14"/>
          <p:cNvSpPr txBox="1"/>
          <p:nvPr/>
        </p:nvSpPr>
        <p:spPr>
          <a:xfrm>
            <a:off x="4553712" y="1737360"/>
            <a:ext cx="3118104" cy="2633472"/>
          </a:xfrm>
          <a:prstGeom prst="rect">
            <a:avLst/>
          </a:prstGeom>
          <a:noFill/>
        </p:spPr>
        <p:txBody>
          <a:bodyPr wrap="square" lIns="45720" rIns="45720" anchor="t">
            <a:spAutoFit/>
          </a:bodyPr>
          <a:lstStyle/>
          <a:p>
            <a:pPr algn="l">
              <a:defRPr sz="1300" b="0">
                <a:solidFill>
                  <a:srgbClr val="232E3A"/>
                </a:solidFill>
                <a:latin typeface="Arial"/>
              </a:defRPr>
            </a:pPr>
            <a:r>
              <a:rPr dirty="0"/>
              <a:t>Start from current ability and reduce sedentary time. Combine aerobic and resistance activity where safe. Benefits such as fitness, mobility, mood, sleep and cardiometabolic improvement may occur even without large weight loss.</a:t>
            </a:r>
            <a:br>
              <a:rPr dirty="0"/>
            </a:br>
            <a:r>
              <a:rPr dirty="0"/>
              <a:t>(NICE, 2025a; Powell-Wiley et al., 2021)</a:t>
            </a:r>
          </a:p>
        </p:txBody>
      </p:sp>
      <p:sp>
        <p:nvSpPr>
          <p:cNvPr id="16" name="Rounded Rectangle 15"/>
          <p:cNvSpPr/>
          <p:nvPr/>
        </p:nvSpPr>
        <p:spPr>
          <a:xfrm>
            <a:off x="8183879" y="1234440"/>
            <a:ext cx="3383280" cy="32461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8183879" y="1234440"/>
            <a:ext cx="64008" cy="324612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348471" y="1344168"/>
            <a:ext cx="3090672" cy="320040"/>
          </a:xfrm>
          <a:prstGeom prst="rect">
            <a:avLst/>
          </a:prstGeom>
          <a:noFill/>
        </p:spPr>
        <p:txBody>
          <a:bodyPr wrap="square" lIns="45720" rIns="45720" anchor="t">
            <a:spAutoFit/>
          </a:bodyPr>
          <a:lstStyle/>
          <a:p>
            <a:pPr algn="l">
              <a:defRPr sz="1500" b="1">
                <a:solidFill>
                  <a:srgbClr val="784D91"/>
                </a:solidFill>
                <a:latin typeface="Arial"/>
              </a:defRPr>
            </a:pPr>
            <a:r>
              <a:rPr dirty="0"/>
              <a:t>Behavior change</a:t>
            </a:r>
          </a:p>
        </p:txBody>
      </p:sp>
      <p:sp>
        <p:nvSpPr>
          <p:cNvPr id="19" name="TextBox 18"/>
          <p:cNvSpPr txBox="1"/>
          <p:nvPr/>
        </p:nvSpPr>
        <p:spPr>
          <a:xfrm>
            <a:off x="8348471" y="1737360"/>
            <a:ext cx="3072384" cy="1754326"/>
          </a:xfrm>
          <a:prstGeom prst="rect">
            <a:avLst/>
          </a:prstGeom>
          <a:noFill/>
        </p:spPr>
        <p:txBody>
          <a:bodyPr wrap="square" lIns="45720" rIns="45720" anchor="t">
            <a:spAutoFit/>
          </a:bodyPr>
          <a:lstStyle/>
          <a:p>
            <a:pPr algn="l">
              <a:defRPr sz="1200" b="0">
                <a:solidFill>
                  <a:srgbClr val="232E3A"/>
                </a:solidFill>
                <a:latin typeface="Arial"/>
              </a:defRPr>
            </a:pPr>
            <a:r>
              <a:rPr dirty="0"/>
              <a:t>Use collaborative goal-setting, self-monitoring, problem-solving, motivational interviewing, social support and relapse planning. Behavioral treatment is more effective when the environment and barriers to change are addressed rather than assuming lack of willpower.</a:t>
            </a:r>
            <a:br>
              <a:rPr dirty="0"/>
            </a:br>
            <a:r>
              <a:rPr dirty="0"/>
              <a:t>(NICE, 2025a; Michie et al., 2011; Hall and Kahan, 2018)</a:t>
            </a:r>
          </a:p>
        </p:txBody>
      </p:sp>
      <p:sp>
        <p:nvSpPr>
          <p:cNvPr id="20" name="TextBox 19"/>
          <p:cNvSpPr txBox="1"/>
          <p:nvPr/>
        </p:nvSpPr>
        <p:spPr>
          <a:xfrm>
            <a:off x="731520" y="4892040"/>
            <a:ext cx="10881360" cy="685800"/>
          </a:xfrm>
          <a:prstGeom prst="rect">
            <a:avLst/>
          </a:prstGeom>
          <a:noFill/>
        </p:spPr>
        <p:txBody>
          <a:bodyPr wrap="square" lIns="45720" rIns="45720" anchor="t">
            <a:spAutoFit/>
          </a:bodyPr>
          <a:lstStyle/>
          <a:p>
            <a:pPr algn="ctr">
              <a:defRPr sz="1200" b="1">
                <a:solidFill>
                  <a:srgbClr val="232E3A"/>
                </a:solidFill>
                <a:latin typeface="Arial"/>
              </a:defRPr>
            </a:pPr>
            <a:r>
              <a:rPr dirty="0"/>
              <a:t>Clinical outcome should not be limited to kilograms lost: review blood pressure, glycaemia, fitness, pain, sleep, quality of life, participation and the person’s own goals. (NICE, 2025a; Rubino et al., 2025)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662"/>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277401" cy="307777"/>
          </a:xfrm>
          <a:prstGeom prst="rect">
            <a:avLst/>
          </a:prstGeom>
          <a:noFill/>
        </p:spPr>
        <p:txBody>
          <a:bodyPr wrap="none">
            <a:spAutoFit/>
          </a:bodyPr>
          <a:lstStyle/>
          <a:p>
            <a:pPr>
              <a:defRPr sz="1000" b="1">
                <a:solidFill>
                  <a:srgbClr val="006973"/>
                </a:solidFill>
                <a:latin typeface="Arial"/>
              </a:defRPr>
            </a:pPr>
            <a:r>
              <a:rPr sz="1400" dirty="0"/>
              <a:t>TREATMENT</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Treatment options in the UK: pharmacological management</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13</a:t>
            </a:r>
          </a:p>
        </p:txBody>
      </p:sp>
      <p:sp>
        <p:nvSpPr>
          <p:cNvPr id="8" name="Rounded Rectangle 7"/>
          <p:cNvSpPr/>
          <p:nvPr/>
        </p:nvSpPr>
        <p:spPr>
          <a:xfrm>
            <a:off x="594360" y="1234440"/>
            <a:ext cx="5257800" cy="16002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64008" cy="160020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344168"/>
            <a:ext cx="4965192" cy="320040"/>
          </a:xfrm>
          <a:prstGeom prst="rect">
            <a:avLst/>
          </a:prstGeom>
          <a:noFill/>
        </p:spPr>
        <p:txBody>
          <a:bodyPr wrap="square" lIns="45720" rIns="45720" anchor="t">
            <a:spAutoFit/>
          </a:bodyPr>
          <a:lstStyle/>
          <a:p>
            <a:pPr algn="l">
              <a:defRPr sz="1500" b="1">
                <a:solidFill>
                  <a:srgbClr val="00919B"/>
                </a:solidFill>
                <a:latin typeface="Arial"/>
              </a:defRPr>
            </a:pPr>
            <a:r>
              <a:rPr dirty="0"/>
              <a:t>Orlistat</a:t>
            </a:r>
          </a:p>
        </p:txBody>
      </p:sp>
      <p:sp>
        <p:nvSpPr>
          <p:cNvPr id="11" name="TextBox 10"/>
          <p:cNvSpPr txBox="1"/>
          <p:nvPr/>
        </p:nvSpPr>
        <p:spPr>
          <a:xfrm>
            <a:off x="758952" y="1737360"/>
            <a:ext cx="4946904" cy="830997"/>
          </a:xfrm>
          <a:prstGeom prst="rect">
            <a:avLst/>
          </a:prstGeom>
          <a:noFill/>
        </p:spPr>
        <p:txBody>
          <a:bodyPr wrap="square" lIns="45720" rIns="45720" anchor="t">
            <a:spAutoFit/>
          </a:bodyPr>
          <a:lstStyle/>
          <a:p>
            <a:pPr algn="l">
              <a:defRPr sz="1100" b="0">
                <a:solidFill>
                  <a:srgbClr val="232E3A"/>
                </a:solidFill>
                <a:latin typeface="Arial"/>
              </a:defRPr>
            </a:pPr>
            <a:r>
              <a:rPr sz="1200" dirty="0"/>
              <a:t>Reduces intestinal fat absorption. Gastrointestinal adverse effects are common; adherence and fat-soluble vitamin considerations should be reviewed.</a:t>
            </a:r>
            <a:br>
              <a:rPr sz="1200" dirty="0"/>
            </a:br>
            <a:r>
              <a:rPr sz="1200" dirty="0"/>
              <a:t>(NICE, 2025a)</a:t>
            </a:r>
          </a:p>
        </p:txBody>
      </p:sp>
      <p:sp>
        <p:nvSpPr>
          <p:cNvPr id="12" name="Rounded Rectangle 11"/>
          <p:cNvSpPr/>
          <p:nvPr/>
        </p:nvSpPr>
        <p:spPr>
          <a:xfrm>
            <a:off x="6126480" y="1234440"/>
            <a:ext cx="5257800" cy="16002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6126480" y="1234440"/>
            <a:ext cx="64008" cy="160020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6291072" y="1344168"/>
            <a:ext cx="4965192" cy="320040"/>
          </a:xfrm>
          <a:prstGeom prst="rect">
            <a:avLst/>
          </a:prstGeom>
          <a:noFill/>
        </p:spPr>
        <p:txBody>
          <a:bodyPr wrap="square" lIns="45720" rIns="45720" anchor="t">
            <a:spAutoFit/>
          </a:bodyPr>
          <a:lstStyle/>
          <a:p>
            <a:pPr algn="l">
              <a:defRPr sz="1500" b="1">
                <a:solidFill>
                  <a:srgbClr val="1969AA"/>
                </a:solidFill>
                <a:latin typeface="Arial"/>
              </a:defRPr>
            </a:pPr>
            <a:r>
              <a:rPr dirty="0"/>
              <a:t>Liraglutide</a:t>
            </a:r>
          </a:p>
        </p:txBody>
      </p:sp>
      <p:sp>
        <p:nvSpPr>
          <p:cNvPr id="15" name="TextBox 14"/>
          <p:cNvSpPr txBox="1"/>
          <p:nvPr/>
        </p:nvSpPr>
        <p:spPr>
          <a:xfrm>
            <a:off x="6291072" y="1737360"/>
            <a:ext cx="4946904" cy="646331"/>
          </a:xfrm>
          <a:prstGeom prst="rect">
            <a:avLst/>
          </a:prstGeom>
          <a:noFill/>
        </p:spPr>
        <p:txBody>
          <a:bodyPr wrap="square" lIns="45720" rIns="45720" anchor="t">
            <a:spAutoFit/>
          </a:bodyPr>
          <a:lstStyle/>
          <a:p>
            <a:pPr algn="l">
              <a:defRPr sz="1100" b="0">
                <a:solidFill>
                  <a:srgbClr val="232E3A"/>
                </a:solidFill>
                <a:latin typeface="Arial"/>
              </a:defRPr>
            </a:pPr>
            <a:r>
              <a:rPr sz="1200" dirty="0"/>
              <a:t>Daily GLP-1 receptor agonist recommended within defined specialist criteria alongside reduced-calorie diet and increased physical activity.</a:t>
            </a:r>
            <a:br>
              <a:rPr sz="1200" dirty="0"/>
            </a:br>
            <a:r>
              <a:rPr sz="1200" dirty="0"/>
              <a:t>(NICE, 2020)</a:t>
            </a:r>
          </a:p>
        </p:txBody>
      </p:sp>
      <p:sp>
        <p:nvSpPr>
          <p:cNvPr id="16" name="Rounded Rectangle 15"/>
          <p:cNvSpPr/>
          <p:nvPr/>
        </p:nvSpPr>
        <p:spPr>
          <a:xfrm>
            <a:off x="594360" y="3154680"/>
            <a:ext cx="5257800" cy="16002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594360" y="3154680"/>
            <a:ext cx="64008" cy="160020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758952" y="3264408"/>
            <a:ext cx="4965192" cy="320040"/>
          </a:xfrm>
          <a:prstGeom prst="rect">
            <a:avLst/>
          </a:prstGeom>
          <a:noFill/>
        </p:spPr>
        <p:txBody>
          <a:bodyPr wrap="square" lIns="45720" rIns="45720" anchor="t">
            <a:spAutoFit/>
          </a:bodyPr>
          <a:lstStyle/>
          <a:p>
            <a:pPr algn="l">
              <a:defRPr sz="1500" b="1">
                <a:solidFill>
                  <a:srgbClr val="784D91"/>
                </a:solidFill>
                <a:latin typeface="Arial"/>
              </a:defRPr>
            </a:pPr>
            <a:r>
              <a:rPr dirty="0"/>
              <a:t>Semaglutide</a:t>
            </a:r>
          </a:p>
        </p:txBody>
      </p:sp>
      <p:sp>
        <p:nvSpPr>
          <p:cNvPr id="19" name="TextBox 18"/>
          <p:cNvSpPr txBox="1"/>
          <p:nvPr/>
        </p:nvSpPr>
        <p:spPr>
          <a:xfrm>
            <a:off x="758952" y="3657600"/>
            <a:ext cx="4946904" cy="1015663"/>
          </a:xfrm>
          <a:prstGeom prst="rect">
            <a:avLst/>
          </a:prstGeom>
          <a:noFill/>
        </p:spPr>
        <p:txBody>
          <a:bodyPr wrap="square" lIns="45720" rIns="45720" anchor="t">
            <a:spAutoFit/>
          </a:bodyPr>
          <a:lstStyle/>
          <a:p>
            <a:pPr algn="l">
              <a:defRPr sz="1100" b="0">
                <a:solidFill>
                  <a:srgbClr val="232E3A"/>
                </a:solidFill>
                <a:latin typeface="Arial"/>
              </a:defRPr>
            </a:pPr>
            <a:r>
              <a:rPr sz="1200" dirty="0"/>
              <a:t>Weekly GLP-1 receptor agonist recommended by NICE for eligible adults in specialist weight-management services. Trials show substantial mean weight loss, but regain is common after discontinuation.</a:t>
            </a:r>
            <a:br>
              <a:rPr sz="1200" dirty="0"/>
            </a:br>
            <a:r>
              <a:rPr sz="1200" dirty="0"/>
              <a:t>(NICE, 2023; Wilding et al., 2021; Rubino et al., 2021)</a:t>
            </a:r>
          </a:p>
        </p:txBody>
      </p:sp>
      <p:sp>
        <p:nvSpPr>
          <p:cNvPr id="20" name="Rounded Rectangle 19"/>
          <p:cNvSpPr/>
          <p:nvPr/>
        </p:nvSpPr>
        <p:spPr>
          <a:xfrm>
            <a:off x="6126480" y="3154680"/>
            <a:ext cx="5257800" cy="16002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Rectangle 20"/>
          <p:cNvSpPr/>
          <p:nvPr/>
        </p:nvSpPr>
        <p:spPr>
          <a:xfrm>
            <a:off x="6126480" y="3154680"/>
            <a:ext cx="64008" cy="1600200"/>
          </a:xfrm>
          <a:prstGeom prst="rect">
            <a:avLst/>
          </a:prstGeom>
          <a:solidFill>
            <a:srgbClr val="C878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6291072" y="3264408"/>
            <a:ext cx="4965192" cy="320040"/>
          </a:xfrm>
          <a:prstGeom prst="rect">
            <a:avLst/>
          </a:prstGeom>
          <a:noFill/>
        </p:spPr>
        <p:txBody>
          <a:bodyPr wrap="square" lIns="45720" rIns="45720" anchor="t">
            <a:spAutoFit/>
          </a:bodyPr>
          <a:lstStyle/>
          <a:p>
            <a:pPr algn="l">
              <a:defRPr sz="1500" b="1">
                <a:solidFill>
                  <a:srgbClr val="C8782D"/>
                </a:solidFill>
                <a:latin typeface="Arial"/>
              </a:defRPr>
            </a:pPr>
            <a:r>
              <a:rPr dirty="0"/>
              <a:t>Tirzepatide</a:t>
            </a:r>
          </a:p>
        </p:txBody>
      </p:sp>
      <p:sp>
        <p:nvSpPr>
          <p:cNvPr id="23" name="TextBox 22"/>
          <p:cNvSpPr txBox="1"/>
          <p:nvPr/>
        </p:nvSpPr>
        <p:spPr>
          <a:xfrm>
            <a:off x="6291072" y="3657600"/>
            <a:ext cx="4946904" cy="830997"/>
          </a:xfrm>
          <a:prstGeom prst="rect">
            <a:avLst/>
          </a:prstGeom>
          <a:noFill/>
        </p:spPr>
        <p:txBody>
          <a:bodyPr wrap="square" lIns="45720" rIns="45720" anchor="t">
            <a:spAutoFit/>
          </a:bodyPr>
          <a:lstStyle/>
          <a:p>
            <a:pPr algn="l">
              <a:defRPr sz="1100" b="0">
                <a:solidFill>
                  <a:srgbClr val="232E3A"/>
                </a:solidFill>
                <a:latin typeface="Arial"/>
              </a:defRPr>
            </a:pPr>
            <a:r>
              <a:rPr sz="1200" dirty="0"/>
              <a:t>Dual GIP/GLP-1 agonist recommended by NICE for eligible adults. NHS access is being implemented in a phased way because the potentially eligible population is very large.</a:t>
            </a:r>
            <a:br>
              <a:rPr sz="1200" dirty="0"/>
            </a:br>
            <a:r>
              <a:rPr sz="1200" dirty="0"/>
              <a:t>(NICE, 2024; NHS England, 2025)</a:t>
            </a:r>
          </a:p>
        </p:txBody>
      </p:sp>
      <p:sp>
        <p:nvSpPr>
          <p:cNvPr id="24" name="TextBox 23"/>
          <p:cNvSpPr txBox="1"/>
          <p:nvPr/>
        </p:nvSpPr>
        <p:spPr>
          <a:xfrm>
            <a:off x="685800" y="5303520"/>
            <a:ext cx="10881360" cy="594360"/>
          </a:xfrm>
          <a:prstGeom prst="rect">
            <a:avLst/>
          </a:prstGeom>
          <a:noFill/>
        </p:spPr>
        <p:txBody>
          <a:bodyPr wrap="square" lIns="45720" rIns="45720" anchor="t">
            <a:spAutoFit/>
          </a:bodyPr>
          <a:lstStyle/>
          <a:p>
            <a:pPr algn="ctr">
              <a:defRPr sz="1100" b="1">
                <a:solidFill>
                  <a:srgbClr val="232E3A"/>
                </a:solidFill>
                <a:latin typeface="Arial"/>
              </a:defRPr>
            </a:pPr>
            <a:r>
              <a:rPr dirty="0"/>
              <a:t>Critical practice point: medicines are not a substitute for long-term support. Discuss contraindications, adverse effects, supply/access, reproductive considerations, stopping rules and the risk of weight regain through shared decision-making. (NICE, 2025a)</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277401" cy="307777"/>
          </a:xfrm>
          <a:prstGeom prst="rect">
            <a:avLst/>
          </a:prstGeom>
          <a:noFill/>
        </p:spPr>
        <p:txBody>
          <a:bodyPr wrap="none">
            <a:spAutoFit/>
          </a:bodyPr>
          <a:lstStyle/>
          <a:p>
            <a:pPr>
              <a:defRPr sz="1000" b="1">
                <a:solidFill>
                  <a:srgbClr val="006973"/>
                </a:solidFill>
                <a:latin typeface="Arial"/>
              </a:defRPr>
            </a:pPr>
            <a:r>
              <a:rPr sz="1400" dirty="0"/>
              <a:t>TREATMENT</a:t>
            </a:r>
          </a:p>
        </p:txBody>
      </p:sp>
      <p:sp>
        <p:nvSpPr>
          <p:cNvPr id="5" name="TextBox 4"/>
          <p:cNvSpPr txBox="1"/>
          <p:nvPr/>
        </p:nvSpPr>
        <p:spPr>
          <a:xfrm>
            <a:off x="502920" y="438912"/>
            <a:ext cx="9056325" cy="461665"/>
          </a:xfrm>
          <a:prstGeom prst="rect">
            <a:avLst/>
          </a:prstGeom>
          <a:noFill/>
        </p:spPr>
        <p:txBody>
          <a:bodyPr wrap="none">
            <a:spAutoFit/>
          </a:bodyPr>
          <a:lstStyle/>
          <a:p>
            <a:pPr>
              <a:defRPr sz="2400" b="1">
                <a:solidFill>
                  <a:srgbClr val="0C3A6F"/>
                </a:solidFill>
                <a:latin typeface="Arial"/>
              </a:defRPr>
            </a:pPr>
            <a:r>
              <a:rPr dirty="0"/>
              <a:t>Treatment options in the UK: bariatric and metabolic surgery</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14</a:t>
            </a:r>
          </a:p>
        </p:txBody>
      </p:sp>
      <p:sp>
        <p:nvSpPr>
          <p:cNvPr id="8" name="Rounded Rectangle 7"/>
          <p:cNvSpPr/>
          <p:nvPr/>
        </p:nvSpPr>
        <p:spPr>
          <a:xfrm>
            <a:off x="594360" y="1234440"/>
            <a:ext cx="34290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64008" cy="182880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344168"/>
            <a:ext cx="3136392" cy="320040"/>
          </a:xfrm>
          <a:prstGeom prst="rect">
            <a:avLst/>
          </a:prstGeom>
          <a:noFill/>
        </p:spPr>
        <p:txBody>
          <a:bodyPr wrap="square" lIns="45720" rIns="45720" anchor="t">
            <a:spAutoFit/>
          </a:bodyPr>
          <a:lstStyle/>
          <a:p>
            <a:pPr algn="l">
              <a:defRPr sz="1500" b="1">
                <a:solidFill>
                  <a:srgbClr val="00919B"/>
                </a:solidFill>
                <a:latin typeface="Arial"/>
              </a:defRPr>
            </a:pPr>
            <a:r>
              <a:rPr dirty="0"/>
              <a:t>Common procedures</a:t>
            </a:r>
          </a:p>
        </p:txBody>
      </p:sp>
      <p:sp>
        <p:nvSpPr>
          <p:cNvPr id="11" name="TextBox 10"/>
          <p:cNvSpPr txBox="1"/>
          <p:nvPr/>
        </p:nvSpPr>
        <p:spPr>
          <a:xfrm>
            <a:off x="758952" y="1737360"/>
            <a:ext cx="3118104" cy="1216152"/>
          </a:xfrm>
          <a:prstGeom prst="rect">
            <a:avLst/>
          </a:prstGeom>
          <a:noFill/>
        </p:spPr>
        <p:txBody>
          <a:bodyPr wrap="square" lIns="45720" rIns="45720" anchor="t">
            <a:spAutoFit/>
          </a:bodyPr>
          <a:lstStyle/>
          <a:p>
            <a:pPr algn="l">
              <a:defRPr sz="1100" b="0">
                <a:solidFill>
                  <a:srgbClr val="232E3A"/>
                </a:solidFill>
                <a:latin typeface="Arial"/>
              </a:defRPr>
            </a:pPr>
            <a:r>
              <a:rPr dirty="0"/>
              <a:t>Sleeve gastrectomy removes much of the stomach to create a narrow gastric sleeve. Roux-en-Y gastric bypass creates a small gastric pouch and bypasses part of the proximal small bowel. Both alter intake, gut hormones and metabolic regulation.</a:t>
            </a:r>
            <a:br>
              <a:rPr dirty="0"/>
            </a:br>
            <a:r>
              <a:rPr dirty="0"/>
              <a:t>(NICE, 2025a; Salminen et al., 2022)</a:t>
            </a:r>
          </a:p>
        </p:txBody>
      </p:sp>
      <p:sp>
        <p:nvSpPr>
          <p:cNvPr id="12" name="Rounded Rectangle 11"/>
          <p:cNvSpPr/>
          <p:nvPr/>
        </p:nvSpPr>
        <p:spPr>
          <a:xfrm>
            <a:off x="4389120" y="1234440"/>
            <a:ext cx="34290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4389120" y="1234440"/>
            <a:ext cx="64008" cy="182880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4553712" y="1344168"/>
            <a:ext cx="3136392" cy="320040"/>
          </a:xfrm>
          <a:prstGeom prst="rect">
            <a:avLst/>
          </a:prstGeom>
          <a:noFill/>
        </p:spPr>
        <p:txBody>
          <a:bodyPr wrap="square" lIns="45720" rIns="45720" anchor="t">
            <a:spAutoFit/>
          </a:bodyPr>
          <a:lstStyle/>
          <a:p>
            <a:pPr algn="l">
              <a:defRPr sz="1500" b="1">
                <a:solidFill>
                  <a:srgbClr val="1969AA"/>
                </a:solidFill>
                <a:latin typeface="Arial"/>
              </a:defRPr>
            </a:pPr>
            <a:r>
              <a:rPr dirty="0"/>
              <a:t>Potential benefits</a:t>
            </a:r>
          </a:p>
        </p:txBody>
      </p:sp>
      <p:sp>
        <p:nvSpPr>
          <p:cNvPr id="15" name="TextBox 14"/>
          <p:cNvSpPr txBox="1"/>
          <p:nvPr/>
        </p:nvSpPr>
        <p:spPr>
          <a:xfrm>
            <a:off x="4553712" y="1737360"/>
            <a:ext cx="3118104" cy="1216152"/>
          </a:xfrm>
          <a:prstGeom prst="rect">
            <a:avLst/>
          </a:prstGeom>
          <a:noFill/>
        </p:spPr>
        <p:txBody>
          <a:bodyPr wrap="square" lIns="45720" rIns="45720" anchor="t">
            <a:spAutoFit/>
          </a:bodyPr>
          <a:lstStyle/>
          <a:p>
            <a:pPr algn="l">
              <a:defRPr sz="1100" b="0">
                <a:solidFill>
                  <a:srgbClr val="232E3A"/>
                </a:solidFill>
                <a:latin typeface="Arial"/>
              </a:defRPr>
            </a:pPr>
            <a:r>
              <a:rPr dirty="0"/>
              <a:t>For selected adults with severe obesity, surgery generally produces greater and more durable weight loss than non-surgical treatment and can improve or remit type 2 diabetes and other obesity-related complications.</a:t>
            </a:r>
            <a:br>
              <a:rPr dirty="0"/>
            </a:br>
            <a:r>
              <a:rPr dirty="0"/>
              <a:t>(Syn et al., 2021; Billeter et al., 2024)</a:t>
            </a:r>
          </a:p>
        </p:txBody>
      </p:sp>
      <p:sp>
        <p:nvSpPr>
          <p:cNvPr id="16" name="Rounded Rectangle 15"/>
          <p:cNvSpPr/>
          <p:nvPr/>
        </p:nvSpPr>
        <p:spPr>
          <a:xfrm>
            <a:off x="8183879" y="1234440"/>
            <a:ext cx="338328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8183879" y="1234440"/>
            <a:ext cx="64008" cy="1828800"/>
          </a:xfrm>
          <a:prstGeom prst="rect">
            <a:avLst/>
          </a:prstGeom>
          <a:solidFill>
            <a:srgbClr val="B446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348471" y="1344168"/>
            <a:ext cx="3090672" cy="320040"/>
          </a:xfrm>
          <a:prstGeom prst="rect">
            <a:avLst/>
          </a:prstGeom>
          <a:noFill/>
        </p:spPr>
        <p:txBody>
          <a:bodyPr wrap="square" lIns="45720" rIns="45720" anchor="t">
            <a:spAutoFit/>
          </a:bodyPr>
          <a:lstStyle/>
          <a:p>
            <a:pPr algn="l">
              <a:defRPr sz="1500" b="1">
                <a:solidFill>
                  <a:srgbClr val="B44646"/>
                </a:solidFill>
                <a:latin typeface="Arial"/>
              </a:defRPr>
            </a:pPr>
            <a:r>
              <a:rPr dirty="0"/>
              <a:t>Risks and obligations</a:t>
            </a:r>
          </a:p>
        </p:txBody>
      </p:sp>
      <p:sp>
        <p:nvSpPr>
          <p:cNvPr id="19" name="TextBox 18"/>
          <p:cNvSpPr txBox="1"/>
          <p:nvPr/>
        </p:nvSpPr>
        <p:spPr>
          <a:xfrm>
            <a:off x="8348471" y="1737360"/>
            <a:ext cx="3072384" cy="1107996"/>
          </a:xfrm>
          <a:prstGeom prst="rect">
            <a:avLst/>
          </a:prstGeom>
          <a:noFill/>
        </p:spPr>
        <p:txBody>
          <a:bodyPr wrap="square" lIns="45720" rIns="45720" anchor="t">
            <a:spAutoFit/>
          </a:bodyPr>
          <a:lstStyle/>
          <a:p>
            <a:pPr algn="l">
              <a:defRPr sz="1100" b="0">
                <a:solidFill>
                  <a:srgbClr val="232E3A"/>
                </a:solidFill>
                <a:latin typeface="Arial"/>
              </a:defRPr>
            </a:pPr>
            <a:r>
              <a:rPr dirty="0"/>
              <a:t>Potential complications include bleeding, leak, venous thromboembolism, reflux, dumping, nutritional deficiencies, altered medication absorption and psychological adjustment. Lifelong monitoring is essential.</a:t>
            </a:r>
            <a:br>
              <a:rPr dirty="0"/>
            </a:br>
            <a:r>
              <a:rPr dirty="0"/>
              <a:t>(NICE, 2025a; Mechanick et al., 2020)</a:t>
            </a:r>
          </a:p>
        </p:txBody>
      </p:sp>
      <p:sp>
        <p:nvSpPr>
          <p:cNvPr id="20" name="TextBox 19"/>
          <p:cNvSpPr txBox="1"/>
          <p:nvPr/>
        </p:nvSpPr>
        <p:spPr>
          <a:xfrm>
            <a:off x="777240" y="3657600"/>
            <a:ext cx="2011680" cy="320040"/>
          </a:xfrm>
          <a:prstGeom prst="rect">
            <a:avLst/>
          </a:prstGeom>
          <a:noFill/>
        </p:spPr>
        <p:txBody>
          <a:bodyPr wrap="square" lIns="45720" rIns="45720" anchor="t">
            <a:spAutoFit/>
          </a:bodyPr>
          <a:lstStyle/>
          <a:p>
            <a:pPr algn="ctr">
              <a:defRPr sz="1300" b="1">
                <a:solidFill>
                  <a:srgbClr val="0C3A6F"/>
                </a:solidFill>
                <a:latin typeface="Arial"/>
              </a:defRPr>
            </a:pPr>
            <a:r>
              <a:rPr dirty="0"/>
              <a:t>MDT assessment</a:t>
            </a:r>
          </a:p>
        </p:txBody>
      </p:sp>
      <p:sp>
        <p:nvSpPr>
          <p:cNvPr id="21" name="TextBox 20"/>
          <p:cNvSpPr txBox="1"/>
          <p:nvPr/>
        </p:nvSpPr>
        <p:spPr>
          <a:xfrm>
            <a:off x="3657600" y="3657600"/>
            <a:ext cx="2011680" cy="320040"/>
          </a:xfrm>
          <a:prstGeom prst="rect">
            <a:avLst/>
          </a:prstGeom>
          <a:noFill/>
        </p:spPr>
        <p:txBody>
          <a:bodyPr wrap="square" lIns="45720" rIns="45720" anchor="t">
            <a:spAutoFit/>
          </a:bodyPr>
          <a:lstStyle/>
          <a:p>
            <a:pPr algn="ctr">
              <a:defRPr sz="1300" b="1">
                <a:solidFill>
                  <a:srgbClr val="0C3A6F"/>
                </a:solidFill>
                <a:latin typeface="Arial"/>
              </a:defRPr>
            </a:pPr>
            <a:r>
              <a:rPr dirty="0"/>
              <a:t>Procedure</a:t>
            </a:r>
          </a:p>
        </p:txBody>
      </p:sp>
      <p:sp>
        <p:nvSpPr>
          <p:cNvPr id="22" name="TextBox 21"/>
          <p:cNvSpPr txBox="1"/>
          <p:nvPr/>
        </p:nvSpPr>
        <p:spPr>
          <a:xfrm>
            <a:off x="6537960" y="3657600"/>
            <a:ext cx="2011680" cy="320040"/>
          </a:xfrm>
          <a:prstGeom prst="rect">
            <a:avLst/>
          </a:prstGeom>
          <a:noFill/>
        </p:spPr>
        <p:txBody>
          <a:bodyPr wrap="square" lIns="45720" rIns="45720" anchor="t">
            <a:spAutoFit/>
          </a:bodyPr>
          <a:lstStyle/>
          <a:p>
            <a:pPr algn="ctr">
              <a:defRPr sz="1300" b="1">
                <a:solidFill>
                  <a:srgbClr val="0C3A6F"/>
                </a:solidFill>
                <a:latin typeface="Arial"/>
              </a:defRPr>
            </a:pPr>
            <a:r>
              <a:rPr dirty="0"/>
              <a:t>Recovery</a:t>
            </a:r>
          </a:p>
        </p:txBody>
      </p:sp>
      <p:sp>
        <p:nvSpPr>
          <p:cNvPr id="23" name="TextBox 22"/>
          <p:cNvSpPr txBox="1"/>
          <p:nvPr/>
        </p:nvSpPr>
        <p:spPr>
          <a:xfrm>
            <a:off x="9372600" y="3657600"/>
            <a:ext cx="2011680" cy="320040"/>
          </a:xfrm>
          <a:prstGeom prst="rect">
            <a:avLst/>
          </a:prstGeom>
          <a:noFill/>
        </p:spPr>
        <p:txBody>
          <a:bodyPr wrap="square" lIns="45720" rIns="45720" anchor="t">
            <a:spAutoFit/>
          </a:bodyPr>
          <a:lstStyle/>
          <a:p>
            <a:pPr algn="ctr">
              <a:defRPr sz="1300" b="1">
                <a:solidFill>
                  <a:srgbClr val="0C3A6F"/>
                </a:solidFill>
                <a:latin typeface="Arial"/>
              </a:defRPr>
            </a:pPr>
            <a:r>
              <a:rPr dirty="0"/>
              <a:t>Lifelong follow-up</a:t>
            </a:r>
          </a:p>
        </p:txBody>
      </p:sp>
      <p:sp>
        <p:nvSpPr>
          <p:cNvPr id="24" name="Rounded Rectangle 23"/>
          <p:cNvSpPr/>
          <p:nvPr/>
        </p:nvSpPr>
        <p:spPr>
          <a:xfrm>
            <a:off x="822960" y="4069080"/>
            <a:ext cx="1920240" cy="914400"/>
          </a:xfrm>
          <a:prstGeom prst="roundRect">
            <a:avLst/>
          </a:prstGeom>
          <a:solidFill>
            <a:srgbClr val="F6F9FC"/>
          </a:solidFill>
          <a:ln w="19050">
            <a:solidFill>
              <a:srgbClr val="0091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ounded Rectangle 24"/>
          <p:cNvSpPr/>
          <p:nvPr/>
        </p:nvSpPr>
        <p:spPr>
          <a:xfrm>
            <a:off x="3703320" y="4069080"/>
            <a:ext cx="1920240" cy="914400"/>
          </a:xfrm>
          <a:prstGeom prst="roundRect">
            <a:avLst/>
          </a:prstGeom>
          <a:solidFill>
            <a:srgbClr val="F6F9FC"/>
          </a:solidFill>
          <a:ln w="19050">
            <a:solidFill>
              <a:srgbClr val="1969A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Rounded Rectangle 25"/>
          <p:cNvSpPr/>
          <p:nvPr/>
        </p:nvSpPr>
        <p:spPr>
          <a:xfrm>
            <a:off x="6583680" y="4069080"/>
            <a:ext cx="1920240" cy="914400"/>
          </a:xfrm>
          <a:prstGeom prst="roundRect">
            <a:avLst/>
          </a:prstGeom>
          <a:solidFill>
            <a:srgbClr val="F6F9FC"/>
          </a:solidFill>
          <a:ln w="19050">
            <a:solidFill>
              <a:srgbClr val="784D9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7" name="Rounded Rectangle 26"/>
          <p:cNvSpPr/>
          <p:nvPr/>
        </p:nvSpPr>
        <p:spPr>
          <a:xfrm>
            <a:off x="9418320" y="4069080"/>
            <a:ext cx="1920240" cy="914400"/>
          </a:xfrm>
          <a:prstGeom prst="roundRect">
            <a:avLst/>
          </a:prstGeom>
          <a:solidFill>
            <a:srgbClr val="F6F9FC"/>
          </a:solidFill>
          <a:ln w="19050">
            <a:solidFill>
              <a:srgbClr val="C8782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cxnSp>
        <p:nvCxnSpPr>
          <p:cNvPr id="28" name="Connector 27"/>
          <p:cNvCxnSpPr/>
          <p:nvPr/>
        </p:nvCxnSpPr>
        <p:spPr>
          <a:xfrm>
            <a:off x="2788920" y="4526280"/>
            <a:ext cx="822959" cy="0"/>
          </a:xfrm>
          <a:prstGeom prst="line">
            <a:avLst/>
          </a:prstGeom>
          <a:ln w="27940">
            <a:solidFill>
              <a:srgbClr val="00919B"/>
            </a:solidFill>
          </a:ln>
        </p:spPr>
        <p:style>
          <a:lnRef idx="2">
            <a:schemeClr val="accent1"/>
          </a:lnRef>
          <a:fillRef idx="0">
            <a:schemeClr val="accent1"/>
          </a:fillRef>
          <a:effectRef idx="1">
            <a:schemeClr val="accent1"/>
          </a:effectRef>
          <a:fontRef idx="minor">
            <a:schemeClr val="tx1"/>
          </a:fontRef>
        </p:style>
      </p:cxnSp>
      <p:cxnSp>
        <p:nvCxnSpPr>
          <p:cNvPr id="29" name="Connector 28"/>
          <p:cNvCxnSpPr/>
          <p:nvPr/>
        </p:nvCxnSpPr>
        <p:spPr>
          <a:xfrm>
            <a:off x="5669280" y="4526280"/>
            <a:ext cx="822960" cy="0"/>
          </a:xfrm>
          <a:prstGeom prst="line">
            <a:avLst/>
          </a:prstGeom>
          <a:ln w="27940">
            <a:solidFill>
              <a:srgbClr val="00919B"/>
            </a:solidFill>
          </a:ln>
        </p:spPr>
        <p:style>
          <a:lnRef idx="2">
            <a:schemeClr val="accent1"/>
          </a:lnRef>
          <a:fillRef idx="0">
            <a:schemeClr val="accent1"/>
          </a:fillRef>
          <a:effectRef idx="1">
            <a:schemeClr val="accent1"/>
          </a:effectRef>
          <a:fontRef idx="minor">
            <a:schemeClr val="tx1"/>
          </a:fontRef>
        </p:style>
      </p:cxnSp>
      <p:cxnSp>
        <p:nvCxnSpPr>
          <p:cNvPr id="30" name="Connector 29"/>
          <p:cNvCxnSpPr/>
          <p:nvPr/>
        </p:nvCxnSpPr>
        <p:spPr>
          <a:xfrm>
            <a:off x="8549640" y="4526280"/>
            <a:ext cx="822960" cy="0"/>
          </a:xfrm>
          <a:prstGeom prst="line">
            <a:avLst/>
          </a:prstGeom>
          <a:ln w="27940">
            <a:solidFill>
              <a:srgbClr val="00919B"/>
            </a:solidFill>
          </a:ln>
        </p:spPr>
        <p:style>
          <a:lnRef idx="2">
            <a:schemeClr val="accent1"/>
          </a:lnRef>
          <a:fillRef idx="0">
            <a:schemeClr val="accent1"/>
          </a:fillRef>
          <a:effectRef idx="1">
            <a:schemeClr val="accent1"/>
          </a:effectRef>
          <a:fontRef idx="minor">
            <a:schemeClr val="tx1"/>
          </a:fontRef>
        </p:style>
      </p:cxnSp>
      <p:sp>
        <p:nvSpPr>
          <p:cNvPr id="31" name="TextBox 30"/>
          <p:cNvSpPr txBox="1"/>
          <p:nvPr/>
        </p:nvSpPr>
        <p:spPr>
          <a:xfrm>
            <a:off x="868680" y="4233672"/>
            <a:ext cx="1828800" cy="502920"/>
          </a:xfrm>
          <a:prstGeom prst="rect">
            <a:avLst/>
          </a:prstGeom>
          <a:noFill/>
        </p:spPr>
        <p:txBody>
          <a:bodyPr wrap="square" lIns="45720" rIns="45720" anchor="t">
            <a:spAutoFit/>
          </a:bodyPr>
          <a:lstStyle/>
          <a:p>
            <a:pPr algn="ctr">
              <a:defRPr sz="1000" b="0">
                <a:solidFill>
                  <a:srgbClr val="232E3A"/>
                </a:solidFill>
                <a:latin typeface="Arial"/>
              </a:defRPr>
            </a:pPr>
            <a:r>
              <a:rPr dirty="0"/>
              <a:t>Medical, nutritional, psychological and surgical assessment</a:t>
            </a:r>
          </a:p>
        </p:txBody>
      </p:sp>
      <p:sp>
        <p:nvSpPr>
          <p:cNvPr id="32" name="TextBox 31"/>
          <p:cNvSpPr txBox="1"/>
          <p:nvPr/>
        </p:nvSpPr>
        <p:spPr>
          <a:xfrm>
            <a:off x="3749039" y="4233672"/>
            <a:ext cx="1828800" cy="502920"/>
          </a:xfrm>
          <a:prstGeom prst="rect">
            <a:avLst/>
          </a:prstGeom>
          <a:noFill/>
        </p:spPr>
        <p:txBody>
          <a:bodyPr wrap="square" lIns="45720" rIns="45720" anchor="t">
            <a:spAutoFit/>
          </a:bodyPr>
          <a:lstStyle/>
          <a:p>
            <a:pPr algn="ctr">
              <a:defRPr sz="1000" b="0">
                <a:solidFill>
                  <a:srgbClr val="232E3A"/>
                </a:solidFill>
                <a:latin typeface="Arial"/>
              </a:defRPr>
            </a:pPr>
            <a:r>
              <a:rPr dirty="0"/>
              <a:t>Sleeve or bypass according to risks, needs and preference</a:t>
            </a:r>
          </a:p>
        </p:txBody>
      </p:sp>
      <p:sp>
        <p:nvSpPr>
          <p:cNvPr id="33" name="TextBox 32"/>
          <p:cNvSpPr txBox="1"/>
          <p:nvPr/>
        </p:nvSpPr>
        <p:spPr>
          <a:xfrm>
            <a:off x="6629400" y="4233672"/>
            <a:ext cx="1828800" cy="553998"/>
          </a:xfrm>
          <a:prstGeom prst="rect">
            <a:avLst/>
          </a:prstGeom>
          <a:noFill/>
        </p:spPr>
        <p:txBody>
          <a:bodyPr wrap="square" lIns="45720" rIns="45720" anchor="t">
            <a:spAutoFit/>
          </a:bodyPr>
          <a:lstStyle/>
          <a:p>
            <a:pPr algn="ctr">
              <a:defRPr sz="1000" b="0">
                <a:solidFill>
                  <a:srgbClr val="232E3A"/>
                </a:solidFill>
                <a:latin typeface="Arial"/>
              </a:defRPr>
            </a:pPr>
            <a:r>
              <a:rPr dirty="0"/>
              <a:t>Enhanced recovery, mobilisation, hydration and staged diet</a:t>
            </a:r>
          </a:p>
        </p:txBody>
      </p:sp>
      <p:sp>
        <p:nvSpPr>
          <p:cNvPr id="34" name="TextBox 33"/>
          <p:cNvSpPr txBox="1"/>
          <p:nvPr/>
        </p:nvSpPr>
        <p:spPr>
          <a:xfrm>
            <a:off x="9464040" y="4233672"/>
            <a:ext cx="1828800" cy="502920"/>
          </a:xfrm>
          <a:prstGeom prst="rect">
            <a:avLst/>
          </a:prstGeom>
          <a:noFill/>
        </p:spPr>
        <p:txBody>
          <a:bodyPr wrap="square" lIns="45720" rIns="45720" anchor="t">
            <a:spAutoFit/>
          </a:bodyPr>
          <a:lstStyle/>
          <a:p>
            <a:pPr algn="ctr">
              <a:defRPr sz="1000" b="0">
                <a:solidFill>
                  <a:srgbClr val="232E3A"/>
                </a:solidFill>
                <a:latin typeface="Arial"/>
              </a:defRPr>
            </a:pPr>
            <a:r>
              <a:rPr dirty="0"/>
              <a:t>Supplements, blood tests, dietetic review, mental health and weight-regain support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55531" y="5698820"/>
            <a:ext cx="3938835" cy="7477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400" dirty="0">
                <a:solidFill>
                  <a:schemeClr val="tx1"/>
                </a:solidFill>
              </a:rPr>
              <a:t>Anatomical comparison of gastric banding, sleeve gastrectomy and Roux-en-Y gastric bypass (Sleeve in Turkey, n.d.).</a:t>
            </a:r>
            <a:endParaRPr sz="1400" dirty="0">
              <a:solidFill>
                <a:schemeClr val="tx1"/>
              </a:solidFill>
            </a:endParaRPr>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277401" cy="307777"/>
          </a:xfrm>
          <a:prstGeom prst="rect">
            <a:avLst/>
          </a:prstGeom>
          <a:noFill/>
        </p:spPr>
        <p:txBody>
          <a:bodyPr wrap="none">
            <a:spAutoFit/>
          </a:bodyPr>
          <a:lstStyle/>
          <a:p>
            <a:pPr>
              <a:defRPr sz="1000" b="1">
                <a:solidFill>
                  <a:srgbClr val="006973"/>
                </a:solidFill>
                <a:latin typeface="Arial"/>
              </a:defRPr>
            </a:pPr>
            <a:r>
              <a:rPr sz="1400" dirty="0"/>
              <a:t>TREATMENT</a:t>
            </a:r>
          </a:p>
        </p:txBody>
      </p:sp>
      <p:sp>
        <p:nvSpPr>
          <p:cNvPr id="5" name="TextBox 4"/>
          <p:cNvSpPr txBox="1"/>
          <p:nvPr/>
        </p:nvSpPr>
        <p:spPr>
          <a:xfrm>
            <a:off x="502920" y="438912"/>
            <a:ext cx="10141109" cy="400110"/>
          </a:xfrm>
          <a:prstGeom prst="rect">
            <a:avLst/>
          </a:prstGeom>
          <a:noFill/>
        </p:spPr>
        <p:txBody>
          <a:bodyPr wrap="none">
            <a:spAutoFit/>
          </a:bodyPr>
          <a:lstStyle/>
          <a:p>
            <a:pPr>
              <a:defRPr sz="2400" b="1">
                <a:solidFill>
                  <a:srgbClr val="0C3A6F"/>
                </a:solidFill>
                <a:latin typeface="Arial"/>
              </a:defRPr>
            </a:pPr>
            <a:r>
              <a:rPr sz="2000" dirty="0"/>
              <a:t>Management after bariatric surgery: recovery, rehabilitation and lifelong follow-up</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15</a:t>
            </a:r>
          </a:p>
        </p:txBody>
      </p:sp>
      <p:sp>
        <p:nvSpPr>
          <p:cNvPr id="8" name="Rounded Rectangle 7"/>
          <p:cNvSpPr/>
          <p:nvPr/>
        </p:nvSpPr>
        <p:spPr>
          <a:xfrm>
            <a:off x="594360" y="1234440"/>
            <a:ext cx="3429000" cy="2122798"/>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45719" cy="219456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344168"/>
            <a:ext cx="3136392" cy="320040"/>
          </a:xfrm>
          <a:prstGeom prst="rect">
            <a:avLst/>
          </a:prstGeom>
          <a:noFill/>
        </p:spPr>
        <p:txBody>
          <a:bodyPr wrap="square" lIns="45720" rIns="45720" anchor="t">
            <a:spAutoFit/>
          </a:bodyPr>
          <a:lstStyle/>
          <a:p>
            <a:pPr algn="l">
              <a:defRPr sz="1500" b="1">
                <a:solidFill>
                  <a:srgbClr val="00919B"/>
                </a:solidFill>
                <a:latin typeface="Arial"/>
              </a:defRPr>
            </a:pPr>
            <a:r>
              <a:rPr dirty="0"/>
              <a:t>Pre-operative preparation</a:t>
            </a:r>
          </a:p>
        </p:txBody>
      </p:sp>
      <p:sp>
        <p:nvSpPr>
          <p:cNvPr id="11" name="TextBox 10"/>
          <p:cNvSpPr txBox="1"/>
          <p:nvPr/>
        </p:nvSpPr>
        <p:spPr>
          <a:xfrm>
            <a:off x="749807" y="1621366"/>
            <a:ext cx="3118104" cy="1569660"/>
          </a:xfrm>
          <a:prstGeom prst="rect">
            <a:avLst/>
          </a:prstGeom>
          <a:noFill/>
        </p:spPr>
        <p:txBody>
          <a:bodyPr wrap="square" lIns="45720" rIns="45720" anchor="t">
            <a:spAutoFit/>
          </a:bodyPr>
          <a:lstStyle/>
          <a:p>
            <a:pPr algn="l">
              <a:defRPr sz="1200" b="0">
                <a:solidFill>
                  <a:srgbClr val="232E3A"/>
                </a:solidFill>
                <a:latin typeface="Arial"/>
              </a:defRPr>
            </a:pPr>
            <a:r>
              <a:rPr sz="1200" dirty="0"/>
              <a:t>MDT assessment and informed consent; optimize diabetes, hypertension, obstructive sleep apnea and smoking; nutrition and psychological assessment; medication review; discuss fertility/pregnancy; use prehabilitation to improve physical readiness where appropriate.</a:t>
            </a:r>
            <a:br>
              <a:rPr sz="1200" dirty="0"/>
            </a:br>
            <a:r>
              <a:rPr sz="1200" dirty="0"/>
              <a:t>(NICE, 2025a; Mechanick et al., 2020)</a:t>
            </a:r>
          </a:p>
        </p:txBody>
      </p:sp>
      <p:sp>
        <p:nvSpPr>
          <p:cNvPr id="12" name="Rounded Rectangle 11"/>
          <p:cNvSpPr/>
          <p:nvPr/>
        </p:nvSpPr>
        <p:spPr>
          <a:xfrm>
            <a:off x="4389120" y="1234440"/>
            <a:ext cx="3429000" cy="2093976"/>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4389120" y="1234440"/>
            <a:ext cx="45719" cy="2093976"/>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4553712" y="1344168"/>
            <a:ext cx="3136392" cy="320040"/>
          </a:xfrm>
          <a:prstGeom prst="rect">
            <a:avLst/>
          </a:prstGeom>
          <a:noFill/>
        </p:spPr>
        <p:txBody>
          <a:bodyPr wrap="square" lIns="45720" rIns="45720" anchor="t">
            <a:spAutoFit/>
          </a:bodyPr>
          <a:lstStyle/>
          <a:p>
            <a:pPr algn="l">
              <a:defRPr sz="1500" b="1">
                <a:solidFill>
                  <a:srgbClr val="1969AA"/>
                </a:solidFill>
                <a:latin typeface="Arial"/>
              </a:defRPr>
            </a:pPr>
            <a:r>
              <a:rPr dirty="0"/>
              <a:t>Early recovery</a:t>
            </a:r>
          </a:p>
        </p:txBody>
      </p:sp>
      <p:sp>
        <p:nvSpPr>
          <p:cNvPr id="15" name="TextBox 14"/>
          <p:cNvSpPr txBox="1"/>
          <p:nvPr/>
        </p:nvSpPr>
        <p:spPr>
          <a:xfrm>
            <a:off x="4536795" y="1599290"/>
            <a:ext cx="3118104" cy="1569660"/>
          </a:xfrm>
          <a:prstGeom prst="rect">
            <a:avLst/>
          </a:prstGeom>
          <a:noFill/>
        </p:spPr>
        <p:txBody>
          <a:bodyPr wrap="square" lIns="45720" rIns="45720" anchor="t">
            <a:spAutoFit/>
          </a:bodyPr>
          <a:lstStyle/>
          <a:p>
            <a:pPr algn="l">
              <a:defRPr sz="1200" b="0">
                <a:solidFill>
                  <a:srgbClr val="232E3A"/>
                </a:solidFill>
                <a:latin typeface="Arial"/>
              </a:defRPr>
            </a:pPr>
            <a:r>
              <a:rPr dirty="0"/>
              <a:t>Enhanced recovery principles include thromboprophylaxis, pain and nausea control, early mobilisation, hydration, respiratory care, staged diet and early recognition of leak, bleeding or dehydration. Rehabilitation should preserve lean mass and rebuild function.</a:t>
            </a:r>
            <a:br>
              <a:rPr dirty="0"/>
            </a:br>
            <a:r>
              <a:rPr dirty="0"/>
              <a:t>(Thorell et al., 2016; Mechanick et al., 2020)</a:t>
            </a:r>
          </a:p>
        </p:txBody>
      </p:sp>
      <p:sp>
        <p:nvSpPr>
          <p:cNvPr id="16" name="Rounded Rectangle 15"/>
          <p:cNvSpPr/>
          <p:nvPr/>
        </p:nvSpPr>
        <p:spPr>
          <a:xfrm>
            <a:off x="8183879" y="1234440"/>
            <a:ext cx="3383280" cy="2093976"/>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8183879" y="1234440"/>
            <a:ext cx="45719" cy="2093976"/>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348471" y="1344168"/>
            <a:ext cx="3090672" cy="320040"/>
          </a:xfrm>
          <a:prstGeom prst="rect">
            <a:avLst/>
          </a:prstGeom>
          <a:noFill/>
        </p:spPr>
        <p:txBody>
          <a:bodyPr wrap="square" lIns="45720" rIns="45720" anchor="t">
            <a:spAutoFit/>
          </a:bodyPr>
          <a:lstStyle/>
          <a:p>
            <a:pPr algn="l">
              <a:defRPr sz="1500" b="1">
                <a:solidFill>
                  <a:srgbClr val="784D91"/>
                </a:solidFill>
                <a:latin typeface="Arial"/>
              </a:defRPr>
            </a:pPr>
            <a:r>
              <a:rPr dirty="0"/>
              <a:t>Long-term follow-up</a:t>
            </a:r>
          </a:p>
        </p:txBody>
      </p:sp>
      <p:sp>
        <p:nvSpPr>
          <p:cNvPr id="19" name="TextBox 18"/>
          <p:cNvSpPr txBox="1"/>
          <p:nvPr/>
        </p:nvSpPr>
        <p:spPr>
          <a:xfrm>
            <a:off x="8334756" y="1658088"/>
            <a:ext cx="3072384" cy="1569660"/>
          </a:xfrm>
          <a:prstGeom prst="rect">
            <a:avLst/>
          </a:prstGeom>
          <a:noFill/>
        </p:spPr>
        <p:txBody>
          <a:bodyPr wrap="square" lIns="45720" rIns="45720" anchor="t">
            <a:spAutoFit/>
          </a:bodyPr>
          <a:lstStyle/>
          <a:p>
            <a:pPr algn="l">
              <a:defRPr sz="1200" b="0">
                <a:solidFill>
                  <a:srgbClr val="232E3A"/>
                </a:solidFill>
                <a:latin typeface="Arial"/>
              </a:defRPr>
            </a:pPr>
            <a:r>
              <a:rPr dirty="0"/>
              <a:t>Lifelong vitamin/mineral supplementation and blood monitoring, adequate protein intake, resistance exercise, bone health, medication adjustment, pregnancy advice, mental-health review and support for weight regain or nutritional complications.</a:t>
            </a:r>
            <a:br>
              <a:rPr dirty="0"/>
            </a:br>
            <a:r>
              <a:rPr dirty="0"/>
              <a:t>(NICE, 2025a; Parrott et al., 2017; Mechanick et al., 2020)</a:t>
            </a:r>
          </a:p>
        </p:txBody>
      </p:sp>
      <p:sp>
        <p:nvSpPr>
          <p:cNvPr id="20" name="TextBox 19"/>
          <p:cNvSpPr txBox="1"/>
          <p:nvPr/>
        </p:nvSpPr>
        <p:spPr>
          <a:xfrm>
            <a:off x="731520" y="3500762"/>
            <a:ext cx="10881360" cy="276999"/>
          </a:xfrm>
          <a:prstGeom prst="rect">
            <a:avLst/>
          </a:prstGeom>
          <a:noFill/>
        </p:spPr>
        <p:txBody>
          <a:bodyPr wrap="square" lIns="45720" rIns="45720" anchor="t">
            <a:spAutoFit/>
          </a:bodyPr>
          <a:lstStyle/>
          <a:p>
            <a:pPr algn="ctr">
              <a:defRPr sz="1200" b="1">
                <a:solidFill>
                  <a:srgbClr val="006973"/>
                </a:solidFill>
                <a:latin typeface="Arial"/>
              </a:defRPr>
            </a:pPr>
            <a:r>
              <a:rPr dirty="0"/>
              <a:t> rehabilitation is part of treatment effectiveness and complication prevention—not an optional “aftercare” stage.</a:t>
            </a:r>
          </a:p>
        </p:txBody>
      </p:sp>
      <p:pic>
        <p:nvPicPr>
          <p:cNvPr id="24" name="Picture 23">
            <a:extLst>
              <a:ext uri="{FF2B5EF4-FFF2-40B4-BE49-F238E27FC236}">
                <a16:creationId xmlns:a16="http://schemas.microsoft.com/office/drawing/2014/main" id="{B9E86D71-B33E-75F2-12E7-8EC4971C3785}"/>
              </a:ext>
            </a:extLst>
          </p:cNvPr>
          <p:cNvPicPr>
            <a:picLocks noChangeAspect="1"/>
          </p:cNvPicPr>
          <p:nvPr/>
        </p:nvPicPr>
        <p:blipFill>
          <a:blip r:embed="rId2"/>
          <a:stretch>
            <a:fillRect/>
          </a:stretch>
        </p:blipFill>
        <p:spPr>
          <a:xfrm>
            <a:off x="1517750" y="3722088"/>
            <a:ext cx="3982505" cy="297132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630575" cy="307777"/>
          </a:xfrm>
          <a:prstGeom prst="rect">
            <a:avLst/>
          </a:prstGeom>
          <a:noFill/>
        </p:spPr>
        <p:txBody>
          <a:bodyPr wrap="none">
            <a:spAutoFit/>
          </a:bodyPr>
          <a:lstStyle/>
          <a:p>
            <a:pPr>
              <a:defRPr sz="1000" b="1">
                <a:solidFill>
                  <a:srgbClr val="006973"/>
                </a:solidFill>
                <a:latin typeface="Arial"/>
              </a:defRPr>
            </a:pPr>
            <a:r>
              <a:rPr sz="1400" dirty="0"/>
              <a:t>COMORBIDITIES</a:t>
            </a:r>
            <a:endParaRPr dirty="0"/>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Comorbidities that can accompany obesity</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16</a:t>
            </a:r>
          </a:p>
        </p:txBody>
      </p:sp>
      <p:sp>
        <p:nvSpPr>
          <p:cNvPr id="8" name="Rounded Rectangle 7"/>
          <p:cNvSpPr/>
          <p:nvPr/>
        </p:nvSpPr>
        <p:spPr>
          <a:xfrm>
            <a:off x="594360" y="1188720"/>
            <a:ext cx="25146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188720"/>
            <a:ext cx="64008" cy="182880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298448"/>
            <a:ext cx="2221992" cy="320040"/>
          </a:xfrm>
          <a:prstGeom prst="rect">
            <a:avLst/>
          </a:prstGeom>
          <a:noFill/>
        </p:spPr>
        <p:txBody>
          <a:bodyPr wrap="square" lIns="45720" rIns="45720" anchor="t">
            <a:spAutoFit/>
          </a:bodyPr>
          <a:lstStyle/>
          <a:p>
            <a:pPr algn="l">
              <a:defRPr sz="1300" b="1">
                <a:solidFill>
                  <a:srgbClr val="00919B"/>
                </a:solidFill>
                <a:latin typeface="Arial"/>
              </a:defRPr>
            </a:pPr>
            <a:r>
              <a:rPr dirty="0"/>
              <a:t>Type 2 diabetes</a:t>
            </a:r>
          </a:p>
        </p:txBody>
      </p:sp>
      <p:sp>
        <p:nvSpPr>
          <p:cNvPr id="11" name="TextBox 10"/>
          <p:cNvSpPr txBox="1"/>
          <p:nvPr/>
        </p:nvSpPr>
        <p:spPr>
          <a:xfrm>
            <a:off x="758952" y="1691640"/>
            <a:ext cx="2203704" cy="1107996"/>
          </a:xfrm>
          <a:prstGeom prst="rect">
            <a:avLst/>
          </a:prstGeom>
          <a:noFill/>
        </p:spPr>
        <p:txBody>
          <a:bodyPr wrap="square" lIns="45720" rIns="45720" anchor="t">
            <a:spAutoFit/>
          </a:bodyPr>
          <a:lstStyle/>
          <a:p>
            <a:pPr algn="l">
              <a:defRPr sz="1000" b="0">
                <a:solidFill>
                  <a:srgbClr val="232E3A"/>
                </a:solidFill>
                <a:latin typeface="Arial"/>
              </a:defRPr>
            </a:pPr>
            <a:r>
              <a:rPr sz="1100" dirty="0"/>
              <a:t>Insulin resistance and hyperglycemia; improvement can occur with lifestyle treatment, medicines or metabolic surgery.</a:t>
            </a:r>
            <a:br>
              <a:rPr sz="1100" dirty="0"/>
            </a:br>
            <a:r>
              <a:rPr sz="1100" dirty="0"/>
              <a:t>(Blüher, 2019; Powell-Wiley et al., 2021; NICE, 2025a)</a:t>
            </a:r>
          </a:p>
        </p:txBody>
      </p:sp>
      <p:sp>
        <p:nvSpPr>
          <p:cNvPr id="12" name="Rounded Rectangle 11"/>
          <p:cNvSpPr/>
          <p:nvPr/>
        </p:nvSpPr>
        <p:spPr>
          <a:xfrm>
            <a:off x="3440196" y="1196292"/>
            <a:ext cx="25146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t"/>
          <a:lstStyle/>
          <a:p>
            <a:r>
              <a:rPr lang="en-US" sz="1400" b="1" dirty="0">
                <a:solidFill>
                  <a:schemeClr val="accent1">
                    <a:lumMod val="75000"/>
                  </a:schemeClr>
                </a:solidFill>
                <a:latin typeface="Arial" pitchFamily="34" charset="0"/>
                <a:ea typeface="Arial" pitchFamily="34" charset="-122"/>
                <a:cs typeface="Arial" pitchFamily="34" charset="-120"/>
              </a:rPr>
              <a:t>Cardiovascular disease</a:t>
            </a:r>
            <a:endParaRPr lang="en-US" sz="1400" dirty="0">
              <a:solidFill>
                <a:schemeClr val="accent1">
                  <a:lumMod val="75000"/>
                </a:schemeClr>
              </a:solidFill>
            </a:endParaRPr>
          </a:p>
        </p:txBody>
      </p:sp>
      <p:sp>
        <p:nvSpPr>
          <p:cNvPr id="13" name="Rectangle 12"/>
          <p:cNvSpPr/>
          <p:nvPr/>
        </p:nvSpPr>
        <p:spPr>
          <a:xfrm>
            <a:off x="3383279" y="1188720"/>
            <a:ext cx="64008" cy="182880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TextBox 14"/>
          <p:cNvSpPr txBox="1"/>
          <p:nvPr/>
        </p:nvSpPr>
        <p:spPr>
          <a:xfrm>
            <a:off x="3595644" y="1691640"/>
            <a:ext cx="2203704" cy="1107996"/>
          </a:xfrm>
          <a:prstGeom prst="rect">
            <a:avLst/>
          </a:prstGeom>
          <a:noFill/>
        </p:spPr>
        <p:txBody>
          <a:bodyPr wrap="square" lIns="45720" rIns="45720" anchor="t">
            <a:spAutoFit/>
          </a:bodyPr>
          <a:lstStyle/>
          <a:p>
            <a:pPr algn="l">
              <a:defRPr sz="1000" b="0">
                <a:solidFill>
                  <a:srgbClr val="232E3A"/>
                </a:solidFill>
                <a:latin typeface="Arial"/>
              </a:defRPr>
            </a:pPr>
            <a:r>
              <a:rPr sz="1100" dirty="0"/>
              <a:t>Hypertension, dyslipidemia, coronary disease, stroke and heart failure risk require integrated management.</a:t>
            </a:r>
            <a:br>
              <a:rPr sz="1100" dirty="0"/>
            </a:br>
            <a:r>
              <a:rPr sz="1100" dirty="0"/>
              <a:t>(Blüher, 2019; Powell-Wiley et al., 2021; NICE, 2025a)</a:t>
            </a:r>
          </a:p>
        </p:txBody>
      </p:sp>
      <p:sp>
        <p:nvSpPr>
          <p:cNvPr id="16" name="Rounded Rectangle 15"/>
          <p:cNvSpPr/>
          <p:nvPr/>
        </p:nvSpPr>
        <p:spPr>
          <a:xfrm>
            <a:off x="6172200" y="1188720"/>
            <a:ext cx="25146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6172200" y="1188720"/>
            <a:ext cx="64008" cy="182880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6336792" y="1298448"/>
            <a:ext cx="2221992" cy="320040"/>
          </a:xfrm>
          <a:prstGeom prst="rect">
            <a:avLst/>
          </a:prstGeom>
          <a:noFill/>
        </p:spPr>
        <p:txBody>
          <a:bodyPr wrap="square" lIns="45720" rIns="45720" anchor="t">
            <a:spAutoFit/>
          </a:bodyPr>
          <a:lstStyle/>
          <a:p>
            <a:pPr algn="l">
              <a:defRPr sz="1300" b="1">
                <a:solidFill>
                  <a:srgbClr val="784D91"/>
                </a:solidFill>
                <a:latin typeface="Arial"/>
              </a:defRPr>
            </a:pPr>
            <a:r>
              <a:rPr dirty="0"/>
              <a:t>Respiratory</a:t>
            </a:r>
          </a:p>
        </p:txBody>
      </p:sp>
      <p:sp>
        <p:nvSpPr>
          <p:cNvPr id="19" name="TextBox 18"/>
          <p:cNvSpPr txBox="1"/>
          <p:nvPr/>
        </p:nvSpPr>
        <p:spPr>
          <a:xfrm>
            <a:off x="6336792" y="1691640"/>
            <a:ext cx="2203704" cy="1107996"/>
          </a:xfrm>
          <a:prstGeom prst="rect">
            <a:avLst/>
          </a:prstGeom>
          <a:noFill/>
        </p:spPr>
        <p:txBody>
          <a:bodyPr wrap="square" lIns="45720" rIns="45720" anchor="t">
            <a:spAutoFit/>
          </a:bodyPr>
          <a:lstStyle/>
          <a:p>
            <a:pPr algn="l">
              <a:defRPr sz="1000" b="0">
                <a:solidFill>
                  <a:srgbClr val="232E3A"/>
                </a:solidFill>
                <a:latin typeface="Arial"/>
              </a:defRPr>
            </a:pPr>
            <a:r>
              <a:rPr sz="1100" dirty="0"/>
              <a:t>Obstructive sleep apnea and obesity hypoventilation affect daytime function and peri-operative risk.</a:t>
            </a:r>
            <a:br>
              <a:rPr sz="1100" dirty="0"/>
            </a:br>
            <a:r>
              <a:rPr sz="1100" dirty="0"/>
              <a:t>(Blüher, 2019; Powell-Wiley et al., 2021; NICE, 2025a)</a:t>
            </a:r>
          </a:p>
        </p:txBody>
      </p:sp>
      <p:sp>
        <p:nvSpPr>
          <p:cNvPr id="20" name="Rounded Rectangle 19"/>
          <p:cNvSpPr/>
          <p:nvPr/>
        </p:nvSpPr>
        <p:spPr>
          <a:xfrm>
            <a:off x="8961119" y="1188720"/>
            <a:ext cx="25146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Rectangle 20"/>
          <p:cNvSpPr/>
          <p:nvPr/>
        </p:nvSpPr>
        <p:spPr>
          <a:xfrm>
            <a:off x="8961119" y="1188720"/>
            <a:ext cx="64008" cy="1828800"/>
          </a:xfrm>
          <a:prstGeom prst="rect">
            <a:avLst/>
          </a:prstGeom>
          <a:solidFill>
            <a:srgbClr val="C878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9125711" y="1298448"/>
            <a:ext cx="2221992" cy="320040"/>
          </a:xfrm>
          <a:prstGeom prst="rect">
            <a:avLst/>
          </a:prstGeom>
          <a:noFill/>
        </p:spPr>
        <p:txBody>
          <a:bodyPr wrap="square" lIns="45720" rIns="45720" anchor="t">
            <a:spAutoFit/>
          </a:bodyPr>
          <a:lstStyle/>
          <a:p>
            <a:pPr algn="l">
              <a:defRPr sz="1300" b="1">
                <a:solidFill>
                  <a:srgbClr val="C8782D"/>
                </a:solidFill>
                <a:latin typeface="Arial"/>
              </a:defRPr>
            </a:pPr>
            <a:r>
              <a:rPr dirty="0"/>
              <a:t>Musculoskeletal</a:t>
            </a:r>
          </a:p>
        </p:txBody>
      </p:sp>
      <p:sp>
        <p:nvSpPr>
          <p:cNvPr id="23" name="TextBox 22"/>
          <p:cNvSpPr txBox="1"/>
          <p:nvPr/>
        </p:nvSpPr>
        <p:spPr>
          <a:xfrm>
            <a:off x="9125711" y="1691640"/>
            <a:ext cx="2203704" cy="938719"/>
          </a:xfrm>
          <a:prstGeom prst="rect">
            <a:avLst/>
          </a:prstGeom>
          <a:noFill/>
        </p:spPr>
        <p:txBody>
          <a:bodyPr wrap="square" lIns="45720" rIns="45720" anchor="t">
            <a:spAutoFit/>
          </a:bodyPr>
          <a:lstStyle/>
          <a:p>
            <a:pPr algn="l">
              <a:defRPr sz="1000" b="0">
                <a:solidFill>
                  <a:srgbClr val="232E3A"/>
                </a:solidFill>
                <a:latin typeface="Arial"/>
              </a:defRPr>
            </a:pPr>
            <a:r>
              <a:rPr sz="1100" dirty="0"/>
              <a:t>Osteoarthritis, back pain and reduced mobility can limit activity, independence and rehabilitation.</a:t>
            </a:r>
            <a:br>
              <a:rPr sz="1100" dirty="0"/>
            </a:br>
            <a:r>
              <a:rPr sz="1100" dirty="0"/>
              <a:t>(Blüher, 2019; Powell-Wiley et al., 2021; NICE, 2025a)</a:t>
            </a:r>
          </a:p>
        </p:txBody>
      </p:sp>
      <p:sp>
        <p:nvSpPr>
          <p:cNvPr id="24" name="Rounded Rectangle 23"/>
          <p:cNvSpPr/>
          <p:nvPr/>
        </p:nvSpPr>
        <p:spPr>
          <a:xfrm>
            <a:off x="594360" y="3429000"/>
            <a:ext cx="25146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594360" y="3429000"/>
            <a:ext cx="64008" cy="1828800"/>
          </a:xfrm>
          <a:prstGeom prst="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758952" y="3538728"/>
            <a:ext cx="2221992" cy="320040"/>
          </a:xfrm>
          <a:prstGeom prst="rect">
            <a:avLst/>
          </a:prstGeom>
          <a:noFill/>
        </p:spPr>
        <p:txBody>
          <a:bodyPr wrap="square" lIns="45720" rIns="45720" anchor="t">
            <a:spAutoFit/>
          </a:bodyPr>
          <a:lstStyle/>
          <a:p>
            <a:pPr algn="l">
              <a:defRPr sz="1300" b="1">
                <a:solidFill>
                  <a:srgbClr val="348C5A"/>
                </a:solidFill>
                <a:latin typeface="Arial"/>
              </a:defRPr>
            </a:pPr>
            <a:r>
              <a:rPr dirty="0"/>
              <a:t>Liver / gastrointestinal</a:t>
            </a:r>
          </a:p>
        </p:txBody>
      </p:sp>
      <p:sp>
        <p:nvSpPr>
          <p:cNvPr id="27" name="TextBox 26"/>
          <p:cNvSpPr txBox="1"/>
          <p:nvPr/>
        </p:nvSpPr>
        <p:spPr>
          <a:xfrm>
            <a:off x="758952" y="3931920"/>
            <a:ext cx="2203704" cy="1107996"/>
          </a:xfrm>
          <a:prstGeom prst="rect">
            <a:avLst/>
          </a:prstGeom>
          <a:noFill/>
        </p:spPr>
        <p:txBody>
          <a:bodyPr wrap="square" lIns="45720" rIns="45720" anchor="t">
            <a:spAutoFit/>
          </a:bodyPr>
          <a:lstStyle/>
          <a:p>
            <a:pPr algn="l">
              <a:defRPr sz="1000" b="0">
                <a:solidFill>
                  <a:srgbClr val="232E3A"/>
                </a:solidFill>
                <a:latin typeface="Arial"/>
              </a:defRPr>
            </a:pPr>
            <a:r>
              <a:rPr sz="1100" dirty="0"/>
              <a:t>Metabolic dysfunction-associated steatitis liver disease (MASLD), gallstone disease and reflux may occur.</a:t>
            </a:r>
            <a:br>
              <a:rPr sz="1100" dirty="0"/>
            </a:br>
            <a:r>
              <a:rPr sz="1100" dirty="0"/>
              <a:t>(Blüher, 2019; Powell-Wiley et al., 2021; NICE, 2025a)</a:t>
            </a:r>
          </a:p>
        </p:txBody>
      </p:sp>
      <p:sp>
        <p:nvSpPr>
          <p:cNvPr id="28" name="Rounded Rectangle 27"/>
          <p:cNvSpPr/>
          <p:nvPr/>
        </p:nvSpPr>
        <p:spPr>
          <a:xfrm>
            <a:off x="3383279" y="3429000"/>
            <a:ext cx="25146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9" name="Rectangle 28"/>
          <p:cNvSpPr/>
          <p:nvPr/>
        </p:nvSpPr>
        <p:spPr>
          <a:xfrm>
            <a:off x="3383279" y="3429000"/>
            <a:ext cx="64008" cy="1828800"/>
          </a:xfrm>
          <a:prstGeom prst="rect">
            <a:avLst/>
          </a:prstGeom>
          <a:solidFill>
            <a:srgbClr val="0069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0" name="TextBox 29"/>
          <p:cNvSpPr txBox="1"/>
          <p:nvPr/>
        </p:nvSpPr>
        <p:spPr>
          <a:xfrm>
            <a:off x="3547872" y="3538728"/>
            <a:ext cx="2221992" cy="320040"/>
          </a:xfrm>
          <a:prstGeom prst="rect">
            <a:avLst/>
          </a:prstGeom>
          <a:noFill/>
        </p:spPr>
        <p:txBody>
          <a:bodyPr wrap="square" lIns="45720" rIns="45720" anchor="t">
            <a:spAutoFit/>
          </a:bodyPr>
          <a:lstStyle/>
          <a:p>
            <a:pPr algn="l">
              <a:defRPr sz="1300" b="1">
                <a:solidFill>
                  <a:srgbClr val="006973"/>
                </a:solidFill>
                <a:latin typeface="Arial"/>
              </a:defRPr>
            </a:pPr>
            <a:r>
              <a:rPr dirty="0"/>
              <a:t>Reproductive</a:t>
            </a:r>
          </a:p>
        </p:txBody>
      </p:sp>
      <p:sp>
        <p:nvSpPr>
          <p:cNvPr id="31" name="TextBox 30"/>
          <p:cNvSpPr txBox="1"/>
          <p:nvPr/>
        </p:nvSpPr>
        <p:spPr>
          <a:xfrm>
            <a:off x="3547872" y="3931920"/>
            <a:ext cx="2203704" cy="938719"/>
          </a:xfrm>
          <a:prstGeom prst="rect">
            <a:avLst/>
          </a:prstGeom>
          <a:noFill/>
        </p:spPr>
        <p:txBody>
          <a:bodyPr wrap="square" lIns="45720" rIns="45720" anchor="t">
            <a:spAutoFit/>
          </a:bodyPr>
          <a:lstStyle/>
          <a:p>
            <a:pPr algn="l">
              <a:defRPr sz="1000" b="0">
                <a:solidFill>
                  <a:srgbClr val="232E3A"/>
                </a:solidFill>
                <a:latin typeface="Arial"/>
              </a:defRPr>
            </a:pPr>
            <a:r>
              <a:rPr sz="1100" dirty="0"/>
              <a:t>PCOS, infertility and pregnancy complications may be increased and require tailored counselling.</a:t>
            </a:r>
            <a:br>
              <a:rPr sz="1100" dirty="0"/>
            </a:br>
            <a:r>
              <a:rPr sz="1100" dirty="0"/>
              <a:t>(Blüher, 2019; Powell-Wiley et al., 2021; NICE, 2025a)</a:t>
            </a:r>
          </a:p>
        </p:txBody>
      </p:sp>
      <p:sp>
        <p:nvSpPr>
          <p:cNvPr id="32" name="Rounded Rectangle 31"/>
          <p:cNvSpPr/>
          <p:nvPr/>
        </p:nvSpPr>
        <p:spPr>
          <a:xfrm>
            <a:off x="6172200" y="3429000"/>
            <a:ext cx="25146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3" name="Rectangle 32"/>
          <p:cNvSpPr/>
          <p:nvPr/>
        </p:nvSpPr>
        <p:spPr>
          <a:xfrm>
            <a:off x="6172200" y="3429000"/>
            <a:ext cx="64008" cy="1828800"/>
          </a:xfrm>
          <a:prstGeom prst="rect">
            <a:avLst/>
          </a:prstGeom>
          <a:solidFill>
            <a:srgbClr val="B446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TextBox 33"/>
          <p:cNvSpPr txBox="1"/>
          <p:nvPr/>
        </p:nvSpPr>
        <p:spPr>
          <a:xfrm>
            <a:off x="6336792" y="3538728"/>
            <a:ext cx="2221992" cy="320040"/>
          </a:xfrm>
          <a:prstGeom prst="rect">
            <a:avLst/>
          </a:prstGeom>
          <a:noFill/>
        </p:spPr>
        <p:txBody>
          <a:bodyPr wrap="square" lIns="45720" rIns="45720" anchor="t">
            <a:spAutoFit/>
          </a:bodyPr>
          <a:lstStyle/>
          <a:p>
            <a:pPr algn="l">
              <a:defRPr sz="1300" b="1">
                <a:solidFill>
                  <a:srgbClr val="B44646"/>
                </a:solidFill>
                <a:latin typeface="Arial"/>
              </a:defRPr>
            </a:pPr>
            <a:r>
              <a:rPr dirty="0"/>
              <a:t>Cancer</a:t>
            </a:r>
          </a:p>
        </p:txBody>
      </p:sp>
      <p:sp>
        <p:nvSpPr>
          <p:cNvPr id="35" name="TextBox 34"/>
          <p:cNvSpPr txBox="1"/>
          <p:nvPr/>
        </p:nvSpPr>
        <p:spPr>
          <a:xfrm>
            <a:off x="6336792" y="3931920"/>
            <a:ext cx="2203704" cy="1277273"/>
          </a:xfrm>
          <a:prstGeom prst="rect">
            <a:avLst/>
          </a:prstGeom>
          <a:noFill/>
        </p:spPr>
        <p:txBody>
          <a:bodyPr wrap="square" lIns="45720" rIns="45720" anchor="t">
            <a:spAutoFit/>
          </a:bodyPr>
          <a:lstStyle/>
          <a:p>
            <a:pPr algn="l">
              <a:defRPr sz="1000" b="0">
                <a:solidFill>
                  <a:srgbClr val="232E3A"/>
                </a:solidFill>
                <a:latin typeface="Arial"/>
              </a:defRPr>
            </a:pPr>
            <a:r>
              <a:rPr sz="1100" dirty="0"/>
              <a:t>Higher adiposity is associated with increased risk of several cancers, including endometrial, post-menopausal breast and colorectal cancer.</a:t>
            </a:r>
            <a:br>
              <a:rPr sz="1100" dirty="0"/>
            </a:br>
            <a:r>
              <a:rPr sz="1100" dirty="0"/>
              <a:t>(Blüher, 2019; Powell-Wiley et al., 2021; NICE, 2025a)</a:t>
            </a:r>
          </a:p>
        </p:txBody>
      </p:sp>
      <p:sp>
        <p:nvSpPr>
          <p:cNvPr id="36" name="Rounded Rectangle 35"/>
          <p:cNvSpPr/>
          <p:nvPr/>
        </p:nvSpPr>
        <p:spPr>
          <a:xfrm>
            <a:off x="8961119" y="3429000"/>
            <a:ext cx="2514600" cy="182880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Rectangle 36"/>
          <p:cNvSpPr/>
          <p:nvPr/>
        </p:nvSpPr>
        <p:spPr>
          <a:xfrm>
            <a:off x="8961119" y="3429000"/>
            <a:ext cx="64008" cy="182880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8" name="TextBox 37"/>
          <p:cNvSpPr txBox="1"/>
          <p:nvPr/>
        </p:nvSpPr>
        <p:spPr>
          <a:xfrm>
            <a:off x="9125711" y="3538728"/>
            <a:ext cx="2221992" cy="320040"/>
          </a:xfrm>
          <a:prstGeom prst="rect">
            <a:avLst/>
          </a:prstGeom>
          <a:noFill/>
        </p:spPr>
        <p:txBody>
          <a:bodyPr wrap="square" lIns="45720" rIns="45720" anchor="t">
            <a:spAutoFit/>
          </a:bodyPr>
          <a:lstStyle/>
          <a:p>
            <a:pPr algn="l">
              <a:defRPr sz="1300" b="1">
                <a:solidFill>
                  <a:srgbClr val="784D91"/>
                </a:solidFill>
                <a:latin typeface="Arial"/>
              </a:defRPr>
            </a:pPr>
            <a:r>
              <a:rPr dirty="0"/>
              <a:t>Mental health</a:t>
            </a:r>
          </a:p>
        </p:txBody>
      </p:sp>
      <p:sp>
        <p:nvSpPr>
          <p:cNvPr id="39" name="TextBox 38"/>
          <p:cNvSpPr txBox="1"/>
          <p:nvPr/>
        </p:nvSpPr>
        <p:spPr>
          <a:xfrm>
            <a:off x="9125711" y="3931920"/>
            <a:ext cx="2203704" cy="1107996"/>
          </a:xfrm>
          <a:prstGeom prst="rect">
            <a:avLst/>
          </a:prstGeom>
          <a:noFill/>
        </p:spPr>
        <p:txBody>
          <a:bodyPr wrap="square" lIns="45720" rIns="45720" anchor="t">
            <a:spAutoFit/>
          </a:bodyPr>
          <a:lstStyle/>
          <a:p>
            <a:pPr algn="l">
              <a:defRPr sz="1000" b="0">
                <a:solidFill>
                  <a:srgbClr val="232E3A"/>
                </a:solidFill>
                <a:latin typeface="Arial"/>
              </a:defRPr>
            </a:pPr>
            <a:r>
              <a:rPr sz="1100" dirty="0"/>
              <a:t>Depression, anxiety, trauma, eating disorders and internalised stigma can coexist and influence engagement with care.</a:t>
            </a:r>
            <a:br>
              <a:rPr sz="1100" dirty="0"/>
            </a:br>
            <a:r>
              <a:rPr sz="1100" dirty="0"/>
              <a:t>(Blüher, 2019; Powell-Wiley et al., 2021; NICE, 2025a)</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72998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353256" cy="307777"/>
          </a:xfrm>
          <a:prstGeom prst="rect">
            <a:avLst/>
          </a:prstGeom>
          <a:noFill/>
        </p:spPr>
        <p:txBody>
          <a:bodyPr wrap="none">
            <a:spAutoFit/>
          </a:bodyPr>
          <a:lstStyle/>
          <a:p>
            <a:pPr>
              <a:defRPr sz="1000" b="1">
                <a:solidFill>
                  <a:srgbClr val="006973"/>
                </a:solidFill>
                <a:latin typeface="Arial"/>
              </a:defRPr>
            </a:pPr>
            <a:r>
              <a:rPr sz="1400" dirty="0"/>
              <a:t>PREVENTION</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How obesity can be prevented</a:t>
            </a:r>
          </a:p>
        </p:txBody>
      </p:sp>
      <p:sp>
        <p:nvSpPr>
          <p:cNvPr id="6" name="Rectangle 5"/>
          <p:cNvSpPr/>
          <p:nvPr/>
        </p:nvSpPr>
        <p:spPr>
          <a:xfrm flipV="1">
            <a:off x="7772" y="6684265"/>
            <a:ext cx="12191695" cy="45719"/>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17</a:t>
            </a:r>
          </a:p>
        </p:txBody>
      </p:sp>
      <p:sp>
        <p:nvSpPr>
          <p:cNvPr id="8" name="Rounded Rectangle 7"/>
          <p:cNvSpPr/>
          <p:nvPr/>
        </p:nvSpPr>
        <p:spPr>
          <a:xfrm>
            <a:off x="594360" y="1234440"/>
            <a:ext cx="3429000" cy="35204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64008" cy="3520440"/>
          </a:xfrm>
          <a:prstGeom prst="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92784" y="1453896"/>
            <a:ext cx="3136392" cy="320040"/>
          </a:xfrm>
          <a:prstGeom prst="rect">
            <a:avLst/>
          </a:prstGeom>
          <a:noFill/>
        </p:spPr>
        <p:txBody>
          <a:bodyPr wrap="square" lIns="45720" rIns="45720" anchor="t">
            <a:spAutoFit/>
          </a:bodyPr>
          <a:lstStyle/>
          <a:p>
            <a:pPr algn="l">
              <a:defRPr sz="1500" b="1">
                <a:solidFill>
                  <a:srgbClr val="348C5A"/>
                </a:solidFill>
                <a:latin typeface="Arial"/>
              </a:defRPr>
            </a:pPr>
            <a:r>
              <a:rPr dirty="0"/>
              <a:t>Primary prevention</a:t>
            </a:r>
          </a:p>
        </p:txBody>
      </p:sp>
      <p:sp>
        <p:nvSpPr>
          <p:cNvPr id="11" name="TextBox 10"/>
          <p:cNvSpPr txBox="1"/>
          <p:nvPr/>
        </p:nvSpPr>
        <p:spPr>
          <a:xfrm>
            <a:off x="749808" y="1956816"/>
            <a:ext cx="3118104" cy="2907792"/>
          </a:xfrm>
          <a:prstGeom prst="rect">
            <a:avLst/>
          </a:prstGeom>
          <a:noFill/>
        </p:spPr>
        <p:txBody>
          <a:bodyPr wrap="square" lIns="45720" rIns="45720" anchor="t">
            <a:spAutoFit/>
          </a:bodyPr>
          <a:lstStyle/>
          <a:p>
            <a:pPr algn="l">
              <a:defRPr sz="1200" b="0">
                <a:solidFill>
                  <a:srgbClr val="232E3A"/>
                </a:solidFill>
                <a:latin typeface="Arial"/>
              </a:defRPr>
            </a:pPr>
            <a:r>
              <a:rPr dirty="0"/>
              <a:t>Create healthier food environments; restrict harmful marketing; support affordable nutritious food; active travel and access to green space; school and workplace action; reduce poverty and food insecurity; support healthy pregnancy and early childhood. Population measures reduce reliance on individual willpower.</a:t>
            </a:r>
            <a:br>
              <a:rPr dirty="0"/>
            </a:br>
            <a:r>
              <a:rPr dirty="0"/>
              <a:t>(WHO Europe, 2022; Swinburn et al., 2019; NICE, 2025a)</a:t>
            </a:r>
          </a:p>
        </p:txBody>
      </p:sp>
      <p:sp>
        <p:nvSpPr>
          <p:cNvPr id="12" name="Rounded Rectangle 11"/>
          <p:cNvSpPr/>
          <p:nvPr/>
        </p:nvSpPr>
        <p:spPr>
          <a:xfrm>
            <a:off x="4389120" y="1234440"/>
            <a:ext cx="3429000" cy="35204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4389120" y="1234440"/>
            <a:ext cx="64008" cy="352044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4535424" y="1484427"/>
            <a:ext cx="3136392" cy="320040"/>
          </a:xfrm>
          <a:prstGeom prst="rect">
            <a:avLst/>
          </a:prstGeom>
          <a:noFill/>
        </p:spPr>
        <p:txBody>
          <a:bodyPr wrap="square" lIns="45720" rIns="45720" anchor="t">
            <a:spAutoFit/>
          </a:bodyPr>
          <a:lstStyle/>
          <a:p>
            <a:pPr algn="l">
              <a:defRPr sz="1500" b="1">
                <a:solidFill>
                  <a:srgbClr val="00919B"/>
                </a:solidFill>
                <a:latin typeface="Arial"/>
              </a:defRPr>
            </a:pPr>
            <a:r>
              <a:rPr dirty="0"/>
              <a:t>Secondary prevention</a:t>
            </a:r>
          </a:p>
        </p:txBody>
      </p:sp>
      <p:sp>
        <p:nvSpPr>
          <p:cNvPr id="15" name="TextBox 14"/>
          <p:cNvSpPr txBox="1"/>
          <p:nvPr/>
        </p:nvSpPr>
        <p:spPr>
          <a:xfrm>
            <a:off x="4536795" y="1940974"/>
            <a:ext cx="3118104" cy="1384995"/>
          </a:xfrm>
          <a:prstGeom prst="rect">
            <a:avLst/>
          </a:prstGeom>
          <a:noFill/>
        </p:spPr>
        <p:txBody>
          <a:bodyPr wrap="square" lIns="45720" rIns="45720" anchor="t">
            <a:spAutoFit/>
          </a:bodyPr>
          <a:lstStyle/>
          <a:p>
            <a:pPr algn="l">
              <a:defRPr sz="1200" b="0">
                <a:solidFill>
                  <a:srgbClr val="232E3A"/>
                </a:solidFill>
                <a:latin typeface="Arial"/>
              </a:defRPr>
            </a:pPr>
            <a:r>
              <a:rPr dirty="0"/>
              <a:t>Identify excess weight and central adiposity earlier; review medicines that promote weight gain; screen for diabetes, sleep apnea and liver disease where indicated; intervene before severe complications or functional limitation develop.</a:t>
            </a:r>
            <a:br>
              <a:rPr dirty="0"/>
            </a:br>
            <a:r>
              <a:rPr dirty="0"/>
              <a:t>(NICE, 2025a)</a:t>
            </a:r>
          </a:p>
        </p:txBody>
      </p:sp>
      <p:sp>
        <p:nvSpPr>
          <p:cNvPr id="16" name="Rounded Rectangle 15"/>
          <p:cNvSpPr/>
          <p:nvPr/>
        </p:nvSpPr>
        <p:spPr>
          <a:xfrm>
            <a:off x="8183879" y="1234440"/>
            <a:ext cx="3383280" cy="35204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8183879" y="1234440"/>
            <a:ext cx="64008" cy="352044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348471" y="1512699"/>
            <a:ext cx="3090672" cy="320040"/>
          </a:xfrm>
          <a:prstGeom prst="rect">
            <a:avLst/>
          </a:prstGeom>
          <a:noFill/>
        </p:spPr>
        <p:txBody>
          <a:bodyPr wrap="square" lIns="45720" rIns="45720" anchor="t">
            <a:spAutoFit/>
          </a:bodyPr>
          <a:lstStyle/>
          <a:p>
            <a:pPr algn="l">
              <a:defRPr sz="1500" b="1">
                <a:solidFill>
                  <a:srgbClr val="1969AA"/>
                </a:solidFill>
                <a:latin typeface="Arial"/>
              </a:defRPr>
            </a:pPr>
            <a:r>
              <a:rPr dirty="0"/>
              <a:t>Tertiary prevention</a:t>
            </a:r>
          </a:p>
        </p:txBody>
      </p:sp>
      <p:sp>
        <p:nvSpPr>
          <p:cNvPr id="19" name="TextBox 18"/>
          <p:cNvSpPr txBox="1"/>
          <p:nvPr/>
        </p:nvSpPr>
        <p:spPr>
          <a:xfrm>
            <a:off x="8371331" y="1940974"/>
            <a:ext cx="3072384" cy="1569660"/>
          </a:xfrm>
          <a:prstGeom prst="rect">
            <a:avLst/>
          </a:prstGeom>
          <a:noFill/>
        </p:spPr>
        <p:txBody>
          <a:bodyPr wrap="square" lIns="45720" rIns="45720" anchor="t">
            <a:spAutoFit/>
          </a:bodyPr>
          <a:lstStyle/>
          <a:p>
            <a:pPr algn="l">
              <a:defRPr sz="1200" b="0">
                <a:solidFill>
                  <a:srgbClr val="232E3A"/>
                </a:solidFill>
                <a:latin typeface="Arial"/>
              </a:defRPr>
            </a:pPr>
            <a:r>
              <a:rPr dirty="0"/>
              <a:t>Prevent progression, disability and weight cycling in people already living with obesity. Optimise comorbidities, support rehabilitation, maintain follow-up after medicines or surgery, detect nutritional problems and reduce treatment disengagement caused by stigma.</a:t>
            </a:r>
            <a:br>
              <a:rPr dirty="0"/>
            </a:br>
            <a:r>
              <a:rPr dirty="0"/>
              <a:t>(NICE, 2025a; Rubino et al., 2020)</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2250937" cy="307777"/>
          </a:xfrm>
          <a:prstGeom prst="rect">
            <a:avLst/>
          </a:prstGeom>
          <a:noFill/>
        </p:spPr>
        <p:txBody>
          <a:bodyPr wrap="none">
            <a:spAutoFit/>
          </a:bodyPr>
          <a:lstStyle/>
          <a:p>
            <a:pPr>
              <a:defRPr sz="1000" b="1">
                <a:solidFill>
                  <a:srgbClr val="006973"/>
                </a:solidFill>
                <a:latin typeface="Arial"/>
              </a:defRPr>
            </a:pPr>
            <a:r>
              <a:rPr sz="1400" dirty="0"/>
              <a:t>CO-PRODUCTIVE CARE</a:t>
            </a:r>
          </a:p>
        </p:txBody>
      </p:sp>
      <p:sp>
        <p:nvSpPr>
          <p:cNvPr id="5" name="TextBox 4"/>
          <p:cNvSpPr txBox="1"/>
          <p:nvPr/>
        </p:nvSpPr>
        <p:spPr>
          <a:xfrm>
            <a:off x="502920" y="438912"/>
            <a:ext cx="8937062" cy="461665"/>
          </a:xfrm>
          <a:prstGeom prst="rect">
            <a:avLst/>
          </a:prstGeom>
          <a:noFill/>
        </p:spPr>
        <p:txBody>
          <a:bodyPr wrap="none">
            <a:spAutoFit/>
          </a:bodyPr>
          <a:lstStyle/>
          <a:p>
            <a:pPr>
              <a:defRPr sz="2400" b="1">
                <a:solidFill>
                  <a:srgbClr val="0C3A6F"/>
                </a:solidFill>
                <a:latin typeface="Arial"/>
              </a:defRPr>
            </a:pPr>
            <a:r>
              <a:rPr dirty="0"/>
              <a:t>Skills, values and behaviors required for co-productive care</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19</a:t>
            </a:r>
          </a:p>
        </p:txBody>
      </p:sp>
      <p:sp>
        <p:nvSpPr>
          <p:cNvPr id="8" name="Rounded Rectangle 7"/>
          <p:cNvSpPr/>
          <p:nvPr/>
        </p:nvSpPr>
        <p:spPr>
          <a:xfrm>
            <a:off x="594360" y="1234440"/>
            <a:ext cx="3429000" cy="37033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64008" cy="370332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58952" y="1344168"/>
            <a:ext cx="3136392" cy="320040"/>
          </a:xfrm>
          <a:prstGeom prst="rect">
            <a:avLst/>
          </a:prstGeom>
          <a:noFill/>
        </p:spPr>
        <p:txBody>
          <a:bodyPr wrap="square" lIns="45720" rIns="45720" anchor="t">
            <a:spAutoFit/>
          </a:bodyPr>
          <a:lstStyle/>
          <a:p>
            <a:pPr algn="l">
              <a:defRPr sz="1500" b="1">
                <a:solidFill>
                  <a:srgbClr val="00919B"/>
                </a:solidFill>
                <a:latin typeface="Arial"/>
              </a:defRPr>
            </a:pPr>
            <a:r>
              <a:rPr dirty="0"/>
              <a:t>Skills</a:t>
            </a:r>
          </a:p>
        </p:txBody>
      </p:sp>
      <p:sp>
        <p:nvSpPr>
          <p:cNvPr id="11" name="TextBox 10"/>
          <p:cNvSpPr txBox="1"/>
          <p:nvPr/>
        </p:nvSpPr>
        <p:spPr>
          <a:xfrm>
            <a:off x="758952" y="1737360"/>
            <a:ext cx="3118104" cy="1754326"/>
          </a:xfrm>
          <a:prstGeom prst="rect">
            <a:avLst/>
          </a:prstGeom>
          <a:noFill/>
        </p:spPr>
        <p:txBody>
          <a:bodyPr wrap="square" lIns="45720" rIns="45720" anchor="t">
            <a:spAutoFit/>
          </a:bodyPr>
          <a:lstStyle/>
          <a:p>
            <a:pPr algn="l">
              <a:defRPr sz="1200" b="0">
                <a:solidFill>
                  <a:srgbClr val="232E3A"/>
                </a:solidFill>
                <a:latin typeface="Arial"/>
              </a:defRPr>
            </a:pPr>
            <a:r>
              <a:rPr dirty="0"/>
              <a:t>Permission-based conversation; active listening; motivational interviewing; risk communication; holistic assessment; medicines and nutritional monitoring; health coaching; cultural humility; safeguarding; MDT coordination; recognising eating disorders and psychological distress.</a:t>
            </a:r>
            <a:br>
              <a:rPr dirty="0"/>
            </a:br>
            <a:r>
              <a:rPr dirty="0"/>
              <a:t>(Albury et al., 2024; NICE, 2025a; NHS England, n.d.b)</a:t>
            </a:r>
          </a:p>
        </p:txBody>
      </p:sp>
      <p:sp>
        <p:nvSpPr>
          <p:cNvPr id="12" name="Rounded Rectangle 11"/>
          <p:cNvSpPr/>
          <p:nvPr/>
        </p:nvSpPr>
        <p:spPr>
          <a:xfrm>
            <a:off x="4389120" y="1234440"/>
            <a:ext cx="3429000" cy="37033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4389120" y="1234440"/>
            <a:ext cx="64008" cy="3703320"/>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4553712" y="1344168"/>
            <a:ext cx="3136392" cy="320040"/>
          </a:xfrm>
          <a:prstGeom prst="rect">
            <a:avLst/>
          </a:prstGeom>
          <a:noFill/>
        </p:spPr>
        <p:txBody>
          <a:bodyPr wrap="square" lIns="45720" rIns="45720" anchor="t">
            <a:spAutoFit/>
          </a:bodyPr>
          <a:lstStyle/>
          <a:p>
            <a:pPr algn="l">
              <a:defRPr sz="1500" b="1">
                <a:solidFill>
                  <a:srgbClr val="1969AA"/>
                </a:solidFill>
                <a:latin typeface="Arial"/>
              </a:defRPr>
            </a:pPr>
            <a:r>
              <a:rPr dirty="0"/>
              <a:t>Values</a:t>
            </a:r>
          </a:p>
        </p:txBody>
      </p:sp>
      <p:sp>
        <p:nvSpPr>
          <p:cNvPr id="15" name="TextBox 14"/>
          <p:cNvSpPr txBox="1"/>
          <p:nvPr/>
        </p:nvSpPr>
        <p:spPr>
          <a:xfrm>
            <a:off x="4553712" y="1737360"/>
            <a:ext cx="3118104" cy="1384995"/>
          </a:xfrm>
          <a:prstGeom prst="rect">
            <a:avLst/>
          </a:prstGeom>
          <a:noFill/>
        </p:spPr>
        <p:txBody>
          <a:bodyPr wrap="square" lIns="45720" rIns="45720" anchor="t">
            <a:spAutoFit/>
          </a:bodyPr>
          <a:lstStyle/>
          <a:p>
            <a:pPr algn="l">
              <a:defRPr sz="1200" b="0">
                <a:solidFill>
                  <a:srgbClr val="232E3A"/>
                </a:solidFill>
                <a:latin typeface="Arial"/>
              </a:defRPr>
            </a:pPr>
            <a:r>
              <a:rPr dirty="0"/>
              <a:t>Dignity, compassion, autonomy, honesty, equity, confidentiality, curiosity and respect for lived experience. Clinicians should recognise that body weight is influenced by factors outside individual control and avoid moral judgement.</a:t>
            </a:r>
            <a:br>
              <a:rPr dirty="0"/>
            </a:br>
            <a:r>
              <a:rPr dirty="0"/>
              <a:t>(Rubino et al., 2020; NHS England, 2019)</a:t>
            </a:r>
          </a:p>
        </p:txBody>
      </p:sp>
      <p:sp>
        <p:nvSpPr>
          <p:cNvPr id="16" name="Rounded Rectangle 15"/>
          <p:cNvSpPr/>
          <p:nvPr/>
        </p:nvSpPr>
        <p:spPr>
          <a:xfrm>
            <a:off x="8183879" y="1234440"/>
            <a:ext cx="3383280" cy="37033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8183879" y="1234440"/>
            <a:ext cx="64008" cy="370332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348471" y="1344168"/>
            <a:ext cx="3090672" cy="320040"/>
          </a:xfrm>
          <a:prstGeom prst="rect">
            <a:avLst/>
          </a:prstGeom>
          <a:noFill/>
        </p:spPr>
        <p:txBody>
          <a:bodyPr wrap="square" lIns="45720" rIns="45720" anchor="t">
            <a:spAutoFit/>
          </a:bodyPr>
          <a:lstStyle/>
          <a:p>
            <a:pPr algn="l">
              <a:defRPr sz="1500" b="1">
                <a:solidFill>
                  <a:srgbClr val="784D91"/>
                </a:solidFill>
                <a:latin typeface="Arial"/>
              </a:defRPr>
            </a:pPr>
            <a:r>
              <a:rPr dirty="0"/>
              <a:t>Behaviors</a:t>
            </a:r>
          </a:p>
        </p:txBody>
      </p:sp>
      <p:sp>
        <p:nvSpPr>
          <p:cNvPr id="19" name="TextBox 18"/>
          <p:cNvSpPr txBox="1"/>
          <p:nvPr/>
        </p:nvSpPr>
        <p:spPr>
          <a:xfrm>
            <a:off x="8348471" y="1737360"/>
            <a:ext cx="3072384" cy="3090672"/>
          </a:xfrm>
          <a:prstGeom prst="rect">
            <a:avLst/>
          </a:prstGeom>
          <a:noFill/>
        </p:spPr>
        <p:txBody>
          <a:bodyPr wrap="square" lIns="45720" rIns="45720" anchor="t">
            <a:spAutoFit/>
          </a:bodyPr>
          <a:lstStyle/>
          <a:p>
            <a:pPr algn="l">
              <a:defRPr sz="1200" b="0">
                <a:solidFill>
                  <a:srgbClr val="232E3A"/>
                </a:solidFill>
                <a:latin typeface="Arial"/>
              </a:defRPr>
            </a:pPr>
            <a:r>
              <a:rPr dirty="0"/>
              <a:t>Use person-first language; provide suitable chairs, cuffs and weighing equipment; agree goals rather than impose them; check understanding; document preferences; challenge discriminatory practice; review relapse without blame; adapt information to health literacy and culture.</a:t>
            </a:r>
            <a:br>
              <a:rPr dirty="0"/>
            </a:br>
            <a:r>
              <a:rPr dirty="0"/>
              <a:t>(NICE, 2025a; Albury et al., 2024; Rubino et al., 2020)</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2250937" cy="307777"/>
          </a:xfrm>
          <a:prstGeom prst="rect">
            <a:avLst/>
          </a:prstGeom>
          <a:noFill/>
        </p:spPr>
        <p:txBody>
          <a:bodyPr wrap="none">
            <a:spAutoFit/>
          </a:bodyPr>
          <a:lstStyle/>
          <a:p>
            <a:pPr>
              <a:defRPr sz="1000" b="1">
                <a:solidFill>
                  <a:srgbClr val="006973"/>
                </a:solidFill>
                <a:latin typeface="Arial"/>
              </a:defRPr>
            </a:pPr>
            <a:r>
              <a:rPr sz="1400" dirty="0"/>
              <a:t>CO-PRODUCTIVE CARE</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Critical evaluation of co-productive care</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20</a:t>
            </a:r>
          </a:p>
        </p:txBody>
      </p:sp>
      <p:sp>
        <p:nvSpPr>
          <p:cNvPr id="8" name="Rounded Rectangle 7"/>
          <p:cNvSpPr/>
          <p:nvPr/>
        </p:nvSpPr>
        <p:spPr>
          <a:xfrm>
            <a:off x="594360" y="1234440"/>
            <a:ext cx="6720840" cy="416052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234440"/>
            <a:ext cx="64008" cy="4160520"/>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777239" y="1601653"/>
            <a:ext cx="6428231" cy="320040"/>
          </a:xfrm>
          <a:prstGeom prst="rect">
            <a:avLst/>
          </a:prstGeom>
          <a:noFill/>
        </p:spPr>
        <p:txBody>
          <a:bodyPr wrap="square" lIns="45720" rIns="45720" anchor="t">
            <a:spAutoFit/>
          </a:bodyPr>
          <a:lstStyle/>
          <a:p>
            <a:pPr algn="l">
              <a:defRPr sz="1500" b="1">
                <a:solidFill>
                  <a:srgbClr val="00919B"/>
                </a:solidFill>
                <a:latin typeface="Arial"/>
              </a:defRPr>
            </a:pPr>
            <a:r>
              <a:rPr dirty="0"/>
              <a:t>Critical evaluation</a:t>
            </a:r>
          </a:p>
        </p:txBody>
      </p:sp>
      <p:sp>
        <p:nvSpPr>
          <p:cNvPr id="11" name="TextBox 10"/>
          <p:cNvSpPr txBox="1"/>
          <p:nvPr/>
        </p:nvSpPr>
        <p:spPr>
          <a:xfrm>
            <a:off x="777239" y="2115586"/>
            <a:ext cx="6409944" cy="2492990"/>
          </a:xfrm>
          <a:prstGeom prst="rect">
            <a:avLst/>
          </a:prstGeom>
          <a:noFill/>
        </p:spPr>
        <p:txBody>
          <a:bodyPr wrap="square" lIns="45720" rIns="45720" anchor="t">
            <a:spAutoFit/>
          </a:bodyPr>
          <a:lstStyle/>
          <a:p>
            <a:pPr algn="l">
              <a:defRPr sz="1200" b="0">
                <a:solidFill>
                  <a:srgbClr val="232E3A"/>
                </a:solidFill>
                <a:latin typeface="Arial"/>
              </a:defRPr>
            </a:pPr>
            <a:r>
              <a:rPr dirty="0"/>
              <a:t>Co-production recognises clinical expertise and lived experience as different but complementary forms of knowledge. It can improve trust, relevance and engagement, especially after previous experiences of weight stigma. (NHS England, 2019; Albury et al., 2024)</a:t>
            </a:r>
            <a:br>
              <a:rPr dirty="0"/>
            </a:br>
            <a:br>
              <a:rPr dirty="0"/>
            </a:br>
            <a:r>
              <a:rPr dirty="0"/>
              <a:t>However, power is not fully shared when eligibility for medicines, surgery or specialist referral is controlled by thresholds, local commissioning or waiting lists. “Choice” can also be constrained by deprivation, disability, caring responsibilities, language, transport and digital exclusion. (NICE, 2025a; NHS England, 2019)</a:t>
            </a:r>
            <a:br>
              <a:rPr dirty="0"/>
            </a:br>
            <a:br>
              <a:rPr dirty="0"/>
            </a:br>
            <a:r>
              <a:rPr dirty="0"/>
              <a:t>A person may priorities mobility, pain, sleep or metabolic health rather than a target weight. Respecting this does not mean withholding evidence-based treatment; it means negotiating goals transparently and revisiting them over time. (Rubino et al., 2025)</a:t>
            </a:r>
          </a:p>
        </p:txBody>
      </p:sp>
      <p:sp>
        <p:nvSpPr>
          <p:cNvPr id="12" name="Rounded Rectangle 11"/>
          <p:cNvSpPr/>
          <p:nvPr/>
        </p:nvSpPr>
        <p:spPr>
          <a:xfrm>
            <a:off x="7635240" y="1234440"/>
            <a:ext cx="3931920" cy="192024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7635240" y="1234440"/>
            <a:ext cx="64008" cy="1920240"/>
          </a:xfrm>
          <a:prstGeom prst="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7799831" y="1344168"/>
            <a:ext cx="3639312" cy="320040"/>
          </a:xfrm>
          <a:prstGeom prst="rect">
            <a:avLst/>
          </a:prstGeom>
          <a:noFill/>
        </p:spPr>
        <p:txBody>
          <a:bodyPr wrap="square" lIns="45720" rIns="45720" anchor="t">
            <a:spAutoFit/>
          </a:bodyPr>
          <a:lstStyle/>
          <a:p>
            <a:pPr algn="l">
              <a:defRPr sz="1500" b="1">
                <a:solidFill>
                  <a:srgbClr val="348C5A"/>
                </a:solidFill>
                <a:latin typeface="Arial"/>
              </a:defRPr>
            </a:pPr>
            <a:r>
              <a:rPr dirty="0"/>
              <a:t>What works well</a:t>
            </a:r>
          </a:p>
        </p:txBody>
      </p:sp>
      <p:sp>
        <p:nvSpPr>
          <p:cNvPr id="15" name="TextBox 14"/>
          <p:cNvSpPr txBox="1"/>
          <p:nvPr/>
        </p:nvSpPr>
        <p:spPr>
          <a:xfrm>
            <a:off x="7799831" y="1737360"/>
            <a:ext cx="3621024" cy="1307592"/>
          </a:xfrm>
          <a:prstGeom prst="rect">
            <a:avLst/>
          </a:prstGeom>
          <a:noFill/>
        </p:spPr>
        <p:txBody>
          <a:bodyPr wrap="square" lIns="45720" rIns="45720" anchor="t">
            <a:spAutoFit/>
          </a:bodyPr>
          <a:lstStyle/>
          <a:p>
            <a:pPr algn="l">
              <a:defRPr sz="1200" b="0">
                <a:solidFill>
                  <a:srgbClr val="232E3A"/>
                </a:solidFill>
                <a:latin typeface="Arial"/>
              </a:defRPr>
            </a:pPr>
            <a:r>
              <a:rPr dirty="0"/>
              <a:t>Shared goals, clear risk communication, respectful language and flexible review can increase relevance and reduce disengagement.</a:t>
            </a:r>
            <a:br>
              <a:rPr dirty="0"/>
            </a:br>
            <a:r>
              <a:rPr dirty="0"/>
              <a:t>(NHS England, 2019; Albury et al., 2024)</a:t>
            </a:r>
          </a:p>
        </p:txBody>
      </p:sp>
      <p:sp>
        <p:nvSpPr>
          <p:cNvPr id="16" name="Rounded Rectangle 15"/>
          <p:cNvSpPr/>
          <p:nvPr/>
        </p:nvSpPr>
        <p:spPr>
          <a:xfrm>
            <a:off x="7635240" y="3429000"/>
            <a:ext cx="3931920" cy="1965960"/>
          </a:xfrm>
          <a:prstGeom prst="roundRect">
            <a:avLst/>
          </a:prstGeom>
          <a:solidFill>
            <a:srgbClr val="FFFFFF"/>
          </a:solidFill>
          <a:ln w="12700">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7635240" y="3429000"/>
            <a:ext cx="64008" cy="1965960"/>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7799831" y="3538728"/>
            <a:ext cx="3639312" cy="320040"/>
          </a:xfrm>
          <a:prstGeom prst="rect">
            <a:avLst/>
          </a:prstGeom>
          <a:noFill/>
        </p:spPr>
        <p:txBody>
          <a:bodyPr wrap="square" lIns="45720" rIns="45720" anchor="t">
            <a:spAutoFit/>
          </a:bodyPr>
          <a:lstStyle/>
          <a:p>
            <a:pPr algn="l">
              <a:defRPr sz="1500" b="1">
                <a:solidFill>
                  <a:srgbClr val="784D91"/>
                </a:solidFill>
                <a:latin typeface="Arial"/>
              </a:defRPr>
            </a:pPr>
            <a:r>
              <a:rPr dirty="0"/>
              <a:t>Key judgement</a:t>
            </a:r>
          </a:p>
        </p:txBody>
      </p:sp>
      <p:sp>
        <p:nvSpPr>
          <p:cNvPr id="19" name="TextBox 18"/>
          <p:cNvSpPr txBox="1"/>
          <p:nvPr/>
        </p:nvSpPr>
        <p:spPr>
          <a:xfrm>
            <a:off x="7799831" y="3931920"/>
            <a:ext cx="3621024" cy="1353312"/>
          </a:xfrm>
          <a:prstGeom prst="rect">
            <a:avLst/>
          </a:prstGeom>
          <a:noFill/>
        </p:spPr>
        <p:txBody>
          <a:bodyPr wrap="square" lIns="45720" rIns="45720" anchor="t">
            <a:spAutoFit/>
          </a:bodyPr>
          <a:lstStyle/>
          <a:p>
            <a:pPr algn="l">
              <a:defRPr sz="1200" b="0">
                <a:solidFill>
                  <a:srgbClr val="232E3A"/>
                </a:solidFill>
                <a:latin typeface="Arial"/>
              </a:defRPr>
            </a:pPr>
            <a:r>
              <a:rPr dirty="0"/>
              <a:t>Co-production is more than offering options. It requires transparent discussion of uncertainty, adaptation of services and a genuine willingness to share control over goals and outcomes.</a:t>
            </a:r>
            <a:br>
              <a:rPr dirty="0"/>
            </a:br>
            <a:r>
              <a:rPr dirty="0"/>
              <a:t>(Coulter et al., 2015; NHS England, 2019)</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2162772" cy="307777"/>
          </a:xfrm>
          <a:prstGeom prst="rect">
            <a:avLst/>
          </a:prstGeom>
          <a:noFill/>
        </p:spPr>
        <p:txBody>
          <a:bodyPr wrap="none">
            <a:spAutoFit/>
          </a:bodyPr>
          <a:lstStyle/>
          <a:p>
            <a:pPr>
              <a:defRPr sz="1000" b="1">
                <a:solidFill>
                  <a:srgbClr val="006973"/>
                </a:solidFill>
                <a:latin typeface="Arial"/>
              </a:defRPr>
            </a:pPr>
            <a:r>
              <a:rPr sz="1400" dirty="0"/>
              <a:t>PERSONALISED CARE</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Comprehensive Model of Personalised Care: six evidence-based components</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21</a:t>
            </a:r>
          </a:p>
        </p:txBody>
      </p:sp>
      <p:sp>
        <p:nvSpPr>
          <p:cNvPr id="8" name="Rounded Rectangle 7"/>
          <p:cNvSpPr/>
          <p:nvPr/>
        </p:nvSpPr>
        <p:spPr>
          <a:xfrm>
            <a:off x="685800" y="1325880"/>
            <a:ext cx="3337560" cy="1417320"/>
          </a:xfrm>
          <a:prstGeom prst="round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p:cNvSpPr txBox="1"/>
          <p:nvPr/>
        </p:nvSpPr>
        <p:spPr>
          <a:xfrm>
            <a:off x="850392" y="1527048"/>
            <a:ext cx="411480" cy="365760"/>
          </a:xfrm>
          <a:prstGeom prst="rect">
            <a:avLst/>
          </a:prstGeom>
          <a:noFill/>
        </p:spPr>
        <p:txBody>
          <a:bodyPr wrap="square" lIns="45720" rIns="45720" anchor="t">
            <a:spAutoFit/>
          </a:bodyPr>
          <a:lstStyle/>
          <a:p>
            <a:pPr algn="ctr">
              <a:defRPr sz="1800" b="1">
                <a:solidFill>
                  <a:srgbClr val="FFFFFF"/>
                </a:solidFill>
                <a:latin typeface="Arial"/>
              </a:defRPr>
            </a:pPr>
            <a:r>
              <a:rPr dirty="0"/>
              <a:t>1</a:t>
            </a:r>
          </a:p>
        </p:txBody>
      </p:sp>
      <p:sp>
        <p:nvSpPr>
          <p:cNvPr id="10" name="TextBox 9"/>
          <p:cNvSpPr txBox="1"/>
          <p:nvPr/>
        </p:nvSpPr>
        <p:spPr>
          <a:xfrm>
            <a:off x="1371600" y="1581912"/>
            <a:ext cx="2423160" cy="777240"/>
          </a:xfrm>
          <a:prstGeom prst="rect">
            <a:avLst/>
          </a:prstGeom>
          <a:noFill/>
        </p:spPr>
        <p:txBody>
          <a:bodyPr wrap="square" lIns="45720" rIns="45720" anchor="ctr">
            <a:spAutoFit/>
          </a:bodyPr>
          <a:lstStyle/>
          <a:p>
            <a:pPr algn="l">
              <a:defRPr sz="1500" b="1">
                <a:solidFill>
                  <a:srgbClr val="FFFFFF"/>
                </a:solidFill>
                <a:latin typeface="Arial"/>
              </a:defRPr>
            </a:pPr>
            <a:r>
              <a:rPr dirty="0"/>
              <a:t>Shared decision-making</a:t>
            </a:r>
          </a:p>
        </p:txBody>
      </p:sp>
      <p:sp>
        <p:nvSpPr>
          <p:cNvPr id="11" name="Rounded Rectangle 10"/>
          <p:cNvSpPr/>
          <p:nvPr/>
        </p:nvSpPr>
        <p:spPr>
          <a:xfrm>
            <a:off x="4434840" y="1325880"/>
            <a:ext cx="3337560" cy="1417320"/>
          </a:xfrm>
          <a:prstGeom prst="round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2" name="TextBox 11"/>
          <p:cNvSpPr txBox="1"/>
          <p:nvPr/>
        </p:nvSpPr>
        <p:spPr>
          <a:xfrm>
            <a:off x="4599431" y="1527048"/>
            <a:ext cx="411480" cy="365760"/>
          </a:xfrm>
          <a:prstGeom prst="rect">
            <a:avLst/>
          </a:prstGeom>
          <a:noFill/>
        </p:spPr>
        <p:txBody>
          <a:bodyPr wrap="square" lIns="45720" rIns="45720" anchor="t">
            <a:spAutoFit/>
          </a:bodyPr>
          <a:lstStyle/>
          <a:p>
            <a:pPr algn="ctr">
              <a:defRPr sz="1800" b="1">
                <a:solidFill>
                  <a:srgbClr val="FFFFFF"/>
                </a:solidFill>
                <a:latin typeface="Arial"/>
              </a:defRPr>
            </a:pPr>
            <a:r>
              <a:rPr dirty="0"/>
              <a:t>2</a:t>
            </a:r>
          </a:p>
        </p:txBody>
      </p:sp>
      <p:sp>
        <p:nvSpPr>
          <p:cNvPr id="13" name="TextBox 12"/>
          <p:cNvSpPr txBox="1"/>
          <p:nvPr/>
        </p:nvSpPr>
        <p:spPr>
          <a:xfrm>
            <a:off x="5120640" y="1581912"/>
            <a:ext cx="2423160" cy="777240"/>
          </a:xfrm>
          <a:prstGeom prst="rect">
            <a:avLst/>
          </a:prstGeom>
          <a:noFill/>
        </p:spPr>
        <p:txBody>
          <a:bodyPr wrap="square" lIns="45720" rIns="45720" anchor="ctr">
            <a:spAutoFit/>
          </a:bodyPr>
          <a:lstStyle/>
          <a:p>
            <a:pPr algn="l">
              <a:defRPr sz="1500" b="1">
                <a:solidFill>
                  <a:srgbClr val="FFFFFF"/>
                </a:solidFill>
                <a:latin typeface="Arial"/>
              </a:defRPr>
            </a:pPr>
            <a:r>
              <a:rPr dirty="0"/>
              <a:t>Personalised care and support planning</a:t>
            </a:r>
          </a:p>
        </p:txBody>
      </p:sp>
      <p:sp>
        <p:nvSpPr>
          <p:cNvPr id="14" name="Rounded Rectangle 13"/>
          <p:cNvSpPr/>
          <p:nvPr/>
        </p:nvSpPr>
        <p:spPr>
          <a:xfrm>
            <a:off x="8183879" y="1325880"/>
            <a:ext cx="3337560" cy="1417320"/>
          </a:xfrm>
          <a:prstGeom prst="round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TextBox 14"/>
          <p:cNvSpPr txBox="1"/>
          <p:nvPr/>
        </p:nvSpPr>
        <p:spPr>
          <a:xfrm>
            <a:off x="8348471" y="1527048"/>
            <a:ext cx="411480" cy="365760"/>
          </a:xfrm>
          <a:prstGeom prst="rect">
            <a:avLst/>
          </a:prstGeom>
          <a:noFill/>
        </p:spPr>
        <p:txBody>
          <a:bodyPr wrap="square" lIns="45720" rIns="45720" anchor="t">
            <a:spAutoFit/>
          </a:bodyPr>
          <a:lstStyle/>
          <a:p>
            <a:pPr algn="ctr">
              <a:defRPr sz="1800" b="1">
                <a:solidFill>
                  <a:srgbClr val="FFFFFF"/>
                </a:solidFill>
                <a:latin typeface="Arial"/>
              </a:defRPr>
            </a:pPr>
            <a:r>
              <a:rPr dirty="0"/>
              <a:t>3</a:t>
            </a:r>
          </a:p>
        </p:txBody>
      </p:sp>
      <p:sp>
        <p:nvSpPr>
          <p:cNvPr id="16" name="TextBox 15"/>
          <p:cNvSpPr txBox="1"/>
          <p:nvPr/>
        </p:nvSpPr>
        <p:spPr>
          <a:xfrm>
            <a:off x="8869680" y="1581912"/>
            <a:ext cx="2423160" cy="777240"/>
          </a:xfrm>
          <a:prstGeom prst="rect">
            <a:avLst/>
          </a:prstGeom>
          <a:noFill/>
        </p:spPr>
        <p:txBody>
          <a:bodyPr wrap="square" lIns="45720" rIns="45720" anchor="ctr">
            <a:spAutoFit/>
          </a:bodyPr>
          <a:lstStyle/>
          <a:p>
            <a:pPr algn="l">
              <a:defRPr sz="1500" b="1">
                <a:solidFill>
                  <a:srgbClr val="FFFFFF"/>
                </a:solidFill>
                <a:latin typeface="Arial"/>
              </a:defRPr>
            </a:pPr>
            <a:r>
              <a:rPr dirty="0"/>
              <a:t>Enabling choice</a:t>
            </a:r>
          </a:p>
        </p:txBody>
      </p:sp>
      <p:sp>
        <p:nvSpPr>
          <p:cNvPr id="17" name="Rounded Rectangle 16"/>
          <p:cNvSpPr/>
          <p:nvPr/>
        </p:nvSpPr>
        <p:spPr>
          <a:xfrm>
            <a:off x="685800" y="3200400"/>
            <a:ext cx="3337560" cy="1417320"/>
          </a:xfrm>
          <a:prstGeom prst="round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50392" y="3401568"/>
            <a:ext cx="411480" cy="365760"/>
          </a:xfrm>
          <a:prstGeom prst="rect">
            <a:avLst/>
          </a:prstGeom>
          <a:noFill/>
        </p:spPr>
        <p:txBody>
          <a:bodyPr wrap="square" lIns="45720" rIns="45720" anchor="t">
            <a:spAutoFit/>
          </a:bodyPr>
          <a:lstStyle/>
          <a:p>
            <a:pPr algn="ctr">
              <a:defRPr sz="1800" b="1">
                <a:solidFill>
                  <a:srgbClr val="FFFFFF"/>
                </a:solidFill>
                <a:latin typeface="Arial"/>
              </a:defRPr>
            </a:pPr>
            <a:r>
              <a:rPr dirty="0"/>
              <a:t>4</a:t>
            </a:r>
          </a:p>
        </p:txBody>
      </p:sp>
      <p:sp>
        <p:nvSpPr>
          <p:cNvPr id="19" name="TextBox 18"/>
          <p:cNvSpPr txBox="1"/>
          <p:nvPr/>
        </p:nvSpPr>
        <p:spPr>
          <a:xfrm>
            <a:off x="1371600" y="3456432"/>
            <a:ext cx="2423160" cy="777240"/>
          </a:xfrm>
          <a:prstGeom prst="rect">
            <a:avLst/>
          </a:prstGeom>
          <a:noFill/>
        </p:spPr>
        <p:txBody>
          <a:bodyPr wrap="square" lIns="45720" rIns="45720" anchor="ctr">
            <a:spAutoFit/>
          </a:bodyPr>
          <a:lstStyle/>
          <a:p>
            <a:pPr algn="l">
              <a:defRPr sz="1500" b="1">
                <a:solidFill>
                  <a:srgbClr val="FFFFFF"/>
                </a:solidFill>
                <a:latin typeface="Arial"/>
              </a:defRPr>
            </a:pPr>
            <a:r>
              <a:rPr dirty="0"/>
              <a:t>Social prescribing and community-based support</a:t>
            </a:r>
          </a:p>
        </p:txBody>
      </p:sp>
      <p:sp>
        <p:nvSpPr>
          <p:cNvPr id="20" name="Rounded Rectangle 19"/>
          <p:cNvSpPr/>
          <p:nvPr/>
        </p:nvSpPr>
        <p:spPr>
          <a:xfrm>
            <a:off x="4434840" y="3200400"/>
            <a:ext cx="3337560" cy="1417320"/>
          </a:xfrm>
          <a:prstGeom prst="roundRect">
            <a:avLst/>
          </a:prstGeom>
          <a:solidFill>
            <a:srgbClr val="0069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TextBox 20"/>
          <p:cNvSpPr txBox="1"/>
          <p:nvPr/>
        </p:nvSpPr>
        <p:spPr>
          <a:xfrm>
            <a:off x="4599431" y="3401568"/>
            <a:ext cx="411480" cy="365760"/>
          </a:xfrm>
          <a:prstGeom prst="rect">
            <a:avLst/>
          </a:prstGeom>
          <a:noFill/>
        </p:spPr>
        <p:txBody>
          <a:bodyPr wrap="square" lIns="45720" rIns="45720" anchor="t">
            <a:spAutoFit/>
          </a:bodyPr>
          <a:lstStyle/>
          <a:p>
            <a:pPr algn="ctr">
              <a:defRPr sz="1800" b="1">
                <a:solidFill>
                  <a:srgbClr val="FFFFFF"/>
                </a:solidFill>
                <a:latin typeface="Arial"/>
              </a:defRPr>
            </a:pPr>
            <a:r>
              <a:rPr dirty="0"/>
              <a:t>5</a:t>
            </a:r>
          </a:p>
        </p:txBody>
      </p:sp>
      <p:sp>
        <p:nvSpPr>
          <p:cNvPr id="22" name="TextBox 21"/>
          <p:cNvSpPr txBox="1"/>
          <p:nvPr/>
        </p:nvSpPr>
        <p:spPr>
          <a:xfrm>
            <a:off x="5120640" y="3456432"/>
            <a:ext cx="2423160" cy="777240"/>
          </a:xfrm>
          <a:prstGeom prst="rect">
            <a:avLst/>
          </a:prstGeom>
          <a:noFill/>
        </p:spPr>
        <p:txBody>
          <a:bodyPr wrap="square" lIns="45720" rIns="45720" anchor="ctr">
            <a:spAutoFit/>
          </a:bodyPr>
          <a:lstStyle/>
          <a:p>
            <a:pPr algn="l">
              <a:defRPr sz="1500" b="1">
                <a:solidFill>
                  <a:srgbClr val="FFFFFF"/>
                </a:solidFill>
                <a:latin typeface="Arial"/>
              </a:defRPr>
            </a:pPr>
            <a:r>
              <a:rPr dirty="0"/>
              <a:t>Supported self-management</a:t>
            </a:r>
          </a:p>
        </p:txBody>
      </p:sp>
      <p:sp>
        <p:nvSpPr>
          <p:cNvPr id="23" name="Rounded Rectangle 22"/>
          <p:cNvSpPr/>
          <p:nvPr/>
        </p:nvSpPr>
        <p:spPr>
          <a:xfrm>
            <a:off x="8183879" y="3200400"/>
            <a:ext cx="3337560" cy="1417320"/>
          </a:xfrm>
          <a:prstGeom prst="roundRect">
            <a:avLst/>
          </a:prstGeom>
          <a:solidFill>
            <a:srgbClr val="C878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4" name="TextBox 23"/>
          <p:cNvSpPr txBox="1"/>
          <p:nvPr/>
        </p:nvSpPr>
        <p:spPr>
          <a:xfrm>
            <a:off x="8348471" y="3401568"/>
            <a:ext cx="411480" cy="365760"/>
          </a:xfrm>
          <a:prstGeom prst="rect">
            <a:avLst/>
          </a:prstGeom>
          <a:noFill/>
        </p:spPr>
        <p:txBody>
          <a:bodyPr wrap="square" lIns="45720" rIns="45720" anchor="t">
            <a:spAutoFit/>
          </a:bodyPr>
          <a:lstStyle/>
          <a:p>
            <a:pPr algn="ctr">
              <a:defRPr sz="1800" b="1">
                <a:solidFill>
                  <a:srgbClr val="FFFFFF"/>
                </a:solidFill>
                <a:latin typeface="Arial"/>
              </a:defRPr>
            </a:pPr>
            <a:r>
              <a:rPr dirty="0"/>
              <a:t>6</a:t>
            </a:r>
          </a:p>
        </p:txBody>
      </p:sp>
      <p:sp>
        <p:nvSpPr>
          <p:cNvPr id="25" name="TextBox 24"/>
          <p:cNvSpPr txBox="1"/>
          <p:nvPr/>
        </p:nvSpPr>
        <p:spPr>
          <a:xfrm>
            <a:off x="8869680" y="3456432"/>
            <a:ext cx="2423160" cy="777240"/>
          </a:xfrm>
          <a:prstGeom prst="rect">
            <a:avLst/>
          </a:prstGeom>
          <a:noFill/>
        </p:spPr>
        <p:txBody>
          <a:bodyPr wrap="square" lIns="45720" rIns="45720" anchor="ctr">
            <a:spAutoFit/>
          </a:bodyPr>
          <a:lstStyle/>
          <a:p>
            <a:pPr algn="l">
              <a:defRPr sz="1500" b="1">
                <a:solidFill>
                  <a:srgbClr val="FFFFFF"/>
                </a:solidFill>
                <a:latin typeface="Arial"/>
              </a:defRPr>
            </a:pPr>
            <a:r>
              <a:rPr dirty="0"/>
              <a:t>Personal health budgets</a:t>
            </a:r>
          </a:p>
        </p:txBody>
      </p:sp>
      <p:sp>
        <p:nvSpPr>
          <p:cNvPr id="26" name="TextBox 25"/>
          <p:cNvSpPr txBox="1"/>
          <p:nvPr/>
        </p:nvSpPr>
        <p:spPr>
          <a:xfrm>
            <a:off x="777240" y="5303520"/>
            <a:ext cx="10698480" cy="461665"/>
          </a:xfrm>
          <a:prstGeom prst="rect">
            <a:avLst/>
          </a:prstGeom>
          <a:noFill/>
        </p:spPr>
        <p:txBody>
          <a:bodyPr wrap="square" lIns="45720" rIns="45720" anchor="t">
            <a:spAutoFit/>
          </a:bodyPr>
          <a:lstStyle/>
          <a:p>
            <a:pPr algn="ctr">
              <a:defRPr sz="1200" b="1">
                <a:solidFill>
                  <a:srgbClr val="232E3A"/>
                </a:solidFill>
                <a:latin typeface="Arial"/>
              </a:defRPr>
            </a:pPr>
            <a:r>
              <a:rPr dirty="0"/>
              <a:t>The six components should operate together. Using only “self-management” without real choice, planning, community support and service access risks transferring responsibility from the system to the individual. (NHS England, 2019; NHS England, n.d.a)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2162772" cy="307777"/>
          </a:xfrm>
          <a:prstGeom prst="rect">
            <a:avLst/>
          </a:prstGeom>
          <a:noFill/>
        </p:spPr>
        <p:txBody>
          <a:bodyPr wrap="none">
            <a:spAutoFit/>
          </a:bodyPr>
          <a:lstStyle/>
          <a:p>
            <a:pPr>
              <a:defRPr sz="1000" b="1">
                <a:solidFill>
                  <a:srgbClr val="006973"/>
                </a:solidFill>
                <a:latin typeface="Arial"/>
              </a:defRPr>
            </a:pPr>
            <a:r>
              <a:rPr sz="1400" dirty="0"/>
              <a:t>PERSONALISED CARE</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Recommendations: applying all six components to obesity care</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22</a:t>
            </a:r>
          </a:p>
        </p:txBody>
      </p:sp>
      <p:sp>
        <p:nvSpPr>
          <p:cNvPr id="8" name="Rounded Rectangle 7"/>
          <p:cNvSpPr/>
          <p:nvPr/>
        </p:nvSpPr>
        <p:spPr>
          <a:xfrm>
            <a:off x="594360" y="1143000"/>
            <a:ext cx="1097280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94360" y="1143000"/>
            <a:ext cx="109728" cy="658368"/>
          </a:xfrm>
          <a:prstGeom prst="rect">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868680" y="1225296"/>
            <a:ext cx="2240280" cy="201168"/>
          </a:xfrm>
          <a:prstGeom prst="rect">
            <a:avLst/>
          </a:prstGeom>
          <a:noFill/>
        </p:spPr>
        <p:txBody>
          <a:bodyPr wrap="square" lIns="45720" rIns="45720" anchor="t">
            <a:spAutoFit/>
          </a:bodyPr>
          <a:lstStyle/>
          <a:p>
            <a:pPr algn="l">
              <a:defRPr sz="1100" b="1">
                <a:solidFill>
                  <a:srgbClr val="0C3A6F"/>
                </a:solidFill>
                <a:latin typeface="Arial"/>
              </a:defRPr>
            </a:pPr>
            <a:r>
              <a:rPr dirty="0"/>
              <a:t>Shared decision-making</a:t>
            </a:r>
          </a:p>
        </p:txBody>
      </p:sp>
      <p:sp>
        <p:nvSpPr>
          <p:cNvPr id="11" name="TextBox 10"/>
          <p:cNvSpPr txBox="1"/>
          <p:nvPr/>
        </p:nvSpPr>
        <p:spPr>
          <a:xfrm>
            <a:off x="2971800" y="1216152"/>
            <a:ext cx="8229600" cy="461665"/>
          </a:xfrm>
          <a:prstGeom prst="rect">
            <a:avLst/>
          </a:prstGeom>
          <a:noFill/>
        </p:spPr>
        <p:txBody>
          <a:bodyPr wrap="square" lIns="45720" rIns="45720" anchor="t">
            <a:spAutoFit/>
          </a:bodyPr>
          <a:lstStyle/>
          <a:p>
            <a:pPr algn="l">
              <a:defRPr sz="950" b="0">
                <a:solidFill>
                  <a:srgbClr val="232E3A"/>
                </a:solidFill>
                <a:latin typeface="Arial"/>
              </a:defRPr>
            </a:pPr>
            <a:r>
              <a:rPr sz="1200" dirty="0"/>
              <a:t>Compare behavioral care, medicines and surgery using benefits, harms, uncertainty, likely duration of treatment and what matters to the person. (NHS England, 2019; NICE, 2025a)</a:t>
            </a:r>
          </a:p>
        </p:txBody>
      </p:sp>
      <p:sp>
        <p:nvSpPr>
          <p:cNvPr id="12" name="Rounded Rectangle 11"/>
          <p:cNvSpPr/>
          <p:nvPr/>
        </p:nvSpPr>
        <p:spPr>
          <a:xfrm>
            <a:off x="594360" y="1929384"/>
            <a:ext cx="1097280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594360" y="1929384"/>
            <a:ext cx="109728" cy="658368"/>
          </a:xfrm>
          <a:prstGeom prst="rect">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868680" y="2011679"/>
            <a:ext cx="2240280" cy="201168"/>
          </a:xfrm>
          <a:prstGeom prst="rect">
            <a:avLst/>
          </a:prstGeom>
          <a:noFill/>
        </p:spPr>
        <p:txBody>
          <a:bodyPr wrap="square" lIns="45720" rIns="45720" anchor="t">
            <a:spAutoFit/>
          </a:bodyPr>
          <a:lstStyle/>
          <a:p>
            <a:pPr algn="l">
              <a:defRPr sz="1100" b="1">
                <a:solidFill>
                  <a:srgbClr val="0C3A6F"/>
                </a:solidFill>
                <a:latin typeface="Arial"/>
              </a:defRPr>
            </a:pPr>
            <a:r>
              <a:rPr dirty="0"/>
              <a:t>Care and support planning</a:t>
            </a:r>
          </a:p>
        </p:txBody>
      </p:sp>
      <p:sp>
        <p:nvSpPr>
          <p:cNvPr id="15" name="TextBox 14"/>
          <p:cNvSpPr txBox="1"/>
          <p:nvPr/>
        </p:nvSpPr>
        <p:spPr>
          <a:xfrm>
            <a:off x="2971800" y="2002536"/>
            <a:ext cx="8229600" cy="461665"/>
          </a:xfrm>
          <a:prstGeom prst="rect">
            <a:avLst/>
          </a:prstGeom>
          <a:noFill/>
        </p:spPr>
        <p:txBody>
          <a:bodyPr wrap="square" lIns="45720" rIns="45720" anchor="t">
            <a:spAutoFit/>
          </a:bodyPr>
          <a:lstStyle/>
          <a:p>
            <a:pPr algn="l">
              <a:defRPr sz="950" b="0">
                <a:solidFill>
                  <a:srgbClr val="232E3A"/>
                </a:solidFill>
                <a:latin typeface="Arial"/>
              </a:defRPr>
            </a:pPr>
            <a:r>
              <a:rPr sz="1200" dirty="0"/>
              <a:t>Create a written plan covering health goals, comorbidities, eating, movement, sleep, mental health, medicines, barriers, review dates and relapse plans. (NHS England, n.d.c)</a:t>
            </a:r>
          </a:p>
        </p:txBody>
      </p:sp>
      <p:sp>
        <p:nvSpPr>
          <p:cNvPr id="16" name="Rounded Rectangle 15"/>
          <p:cNvSpPr/>
          <p:nvPr/>
        </p:nvSpPr>
        <p:spPr>
          <a:xfrm>
            <a:off x="594360" y="2715768"/>
            <a:ext cx="1097280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594360" y="2715768"/>
            <a:ext cx="109728" cy="658368"/>
          </a:xfrm>
          <a:prstGeom prst="rect">
            <a:avLst/>
          </a:prstGeom>
          <a:solidFill>
            <a:srgbClr val="784D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68680" y="2798063"/>
            <a:ext cx="2240280" cy="201168"/>
          </a:xfrm>
          <a:prstGeom prst="rect">
            <a:avLst/>
          </a:prstGeom>
          <a:noFill/>
        </p:spPr>
        <p:txBody>
          <a:bodyPr wrap="square" lIns="45720" rIns="45720" anchor="t">
            <a:spAutoFit/>
          </a:bodyPr>
          <a:lstStyle/>
          <a:p>
            <a:pPr algn="l">
              <a:defRPr sz="1100" b="1">
                <a:solidFill>
                  <a:srgbClr val="0C3A6F"/>
                </a:solidFill>
                <a:latin typeface="Arial"/>
              </a:defRPr>
            </a:pPr>
            <a:r>
              <a:rPr dirty="0"/>
              <a:t>Enabling choice</a:t>
            </a:r>
          </a:p>
        </p:txBody>
      </p:sp>
      <p:sp>
        <p:nvSpPr>
          <p:cNvPr id="19" name="TextBox 18"/>
          <p:cNvSpPr txBox="1"/>
          <p:nvPr/>
        </p:nvSpPr>
        <p:spPr>
          <a:xfrm>
            <a:off x="2971800" y="2788920"/>
            <a:ext cx="8229600" cy="461665"/>
          </a:xfrm>
          <a:prstGeom prst="rect">
            <a:avLst/>
          </a:prstGeom>
          <a:noFill/>
        </p:spPr>
        <p:txBody>
          <a:bodyPr wrap="square" lIns="45720" rIns="45720" anchor="t">
            <a:spAutoFit/>
          </a:bodyPr>
          <a:lstStyle/>
          <a:p>
            <a:pPr algn="l">
              <a:defRPr sz="950" b="0">
                <a:solidFill>
                  <a:srgbClr val="232E3A"/>
                </a:solidFill>
                <a:latin typeface="Arial"/>
              </a:defRPr>
            </a:pPr>
            <a:r>
              <a:rPr sz="1200" dirty="0"/>
              <a:t>Offer meaningful choices of service, delivery mode, clinician, treatment intensity and outcomes—not only a target weight. Explain where NHS eligibility limits choice. (NHS England, n.d.a; NICE, 2025a)</a:t>
            </a:r>
          </a:p>
        </p:txBody>
      </p:sp>
      <p:sp>
        <p:nvSpPr>
          <p:cNvPr id="20" name="Rounded Rectangle 19"/>
          <p:cNvSpPr/>
          <p:nvPr/>
        </p:nvSpPr>
        <p:spPr>
          <a:xfrm>
            <a:off x="594360" y="3502152"/>
            <a:ext cx="1097280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Rectangle 20"/>
          <p:cNvSpPr/>
          <p:nvPr/>
        </p:nvSpPr>
        <p:spPr>
          <a:xfrm>
            <a:off x="594360" y="3502152"/>
            <a:ext cx="109728" cy="658368"/>
          </a:xfrm>
          <a:prstGeom prst="rect">
            <a:avLst/>
          </a:prstGeom>
          <a:solidFill>
            <a:srgbClr val="348C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868680" y="3584448"/>
            <a:ext cx="2240280" cy="201168"/>
          </a:xfrm>
          <a:prstGeom prst="rect">
            <a:avLst/>
          </a:prstGeom>
          <a:noFill/>
        </p:spPr>
        <p:txBody>
          <a:bodyPr wrap="square" lIns="45720" rIns="45720" anchor="t">
            <a:spAutoFit/>
          </a:bodyPr>
          <a:lstStyle/>
          <a:p>
            <a:pPr algn="l">
              <a:defRPr sz="1100" b="1">
                <a:solidFill>
                  <a:srgbClr val="0C3A6F"/>
                </a:solidFill>
                <a:latin typeface="Arial"/>
              </a:defRPr>
            </a:pPr>
            <a:r>
              <a:rPr dirty="0"/>
              <a:t>Social prescribing</a:t>
            </a:r>
          </a:p>
        </p:txBody>
      </p:sp>
      <p:sp>
        <p:nvSpPr>
          <p:cNvPr id="23" name="TextBox 22"/>
          <p:cNvSpPr txBox="1"/>
          <p:nvPr/>
        </p:nvSpPr>
        <p:spPr>
          <a:xfrm>
            <a:off x="2971800" y="3575304"/>
            <a:ext cx="8229600" cy="461665"/>
          </a:xfrm>
          <a:prstGeom prst="rect">
            <a:avLst/>
          </a:prstGeom>
          <a:noFill/>
        </p:spPr>
        <p:txBody>
          <a:bodyPr wrap="square" lIns="45720" rIns="45720" anchor="t">
            <a:spAutoFit/>
          </a:bodyPr>
          <a:lstStyle/>
          <a:p>
            <a:pPr algn="l">
              <a:defRPr sz="950" b="0">
                <a:solidFill>
                  <a:srgbClr val="232E3A"/>
                </a:solidFill>
                <a:latin typeface="Arial"/>
              </a:defRPr>
            </a:pPr>
            <a:r>
              <a:rPr sz="1200" dirty="0"/>
              <a:t>Connect people to community activity, food support, welfare advice, peer groups, green space and culturally relevant services where social needs affect health. (NHS England, n.d.d)</a:t>
            </a:r>
          </a:p>
        </p:txBody>
      </p:sp>
      <p:sp>
        <p:nvSpPr>
          <p:cNvPr id="24" name="Rounded Rectangle 23"/>
          <p:cNvSpPr/>
          <p:nvPr/>
        </p:nvSpPr>
        <p:spPr>
          <a:xfrm>
            <a:off x="594360" y="4288536"/>
            <a:ext cx="1097280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594360" y="4288536"/>
            <a:ext cx="109728" cy="658368"/>
          </a:xfrm>
          <a:prstGeom prst="rect">
            <a:avLst/>
          </a:prstGeom>
          <a:solidFill>
            <a:srgbClr val="0069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868680" y="4370831"/>
            <a:ext cx="2240280" cy="201168"/>
          </a:xfrm>
          <a:prstGeom prst="rect">
            <a:avLst/>
          </a:prstGeom>
          <a:noFill/>
        </p:spPr>
        <p:txBody>
          <a:bodyPr wrap="square" lIns="45720" rIns="45720" anchor="t">
            <a:spAutoFit/>
          </a:bodyPr>
          <a:lstStyle/>
          <a:p>
            <a:pPr algn="l">
              <a:defRPr sz="1100" b="1">
                <a:solidFill>
                  <a:srgbClr val="0C3A6F"/>
                </a:solidFill>
                <a:latin typeface="Arial"/>
              </a:defRPr>
            </a:pPr>
            <a:r>
              <a:rPr dirty="0"/>
              <a:t>Supported self-management</a:t>
            </a:r>
          </a:p>
        </p:txBody>
      </p:sp>
      <p:sp>
        <p:nvSpPr>
          <p:cNvPr id="27" name="TextBox 26"/>
          <p:cNvSpPr txBox="1"/>
          <p:nvPr/>
        </p:nvSpPr>
        <p:spPr>
          <a:xfrm>
            <a:off x="2971800" y="4361688"/>
            <a:ext cx="8229600" cy="461665"/>
          </a:xfrm>
          <a:prstGeom prst="rect">
            <a:avLst/>
          </a:prstGeom>
          <a:noFill/>
        </p:spPr>
        <p:txBody>
          <a:bodyPr wrap="square" lIns="45720" rIns="45720" anchor="t">
            <a:spAutoFit/>
          </a:bodyPr>
          <a:lstStyle/>
          <a:p>
            <a:pPr algn="l">
              <a:defRPr sz="950" b="0">
                <a:solidFill>
                  <a:srgbClr val="232E3A"/>
                </a:solidFill>
                <a:latin typeface="Arial"/>
              </a:defRPr>
            </a:pPr>
            <a:r>
              <a:rPr sz="1200" dirty="0"/>
              <a:t>Build knowledge, skills and confidence for symptom monitoring, medication effects, nutrition, movement, relapse prevention, problem-solving and when to seek help. (NHS England, n.d.b)</a:t>
            </a:r>
          </a:p>
        </p:txBody>
      </p:sp>
      <p:sp>
        <p:nvSpPr>
          <p:cNvPr id="28" name="Rounded Rectangle 27"/>
          <p:cNvSpPr/>
          <p:nvPr/>
        </p:nvSpPr>
        <p:spPr>
          <a:xfrm>
            <a:off x="594360" y="5074920"/>
            <a:ext cx="10972800" cy="658368"/>
          </a:xfrm>
          <a:prstGeom prst="roundRect">
            <a:avLst/>
          </a:prstGeom>
          <a:solidFill>
            <a:srgbClr val="F6F9FC"/>
          </a:solidFill>
          <a:ln>
            <a:solidFill>
              <a:srgbClr val="E1EA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9" name="Rectangle 28"/>
          <p:cNvSpPr/>
          <p:nvPr/>
        </p:nvSpPr>
        <p:spPr>
          <a:xfrm>
            <a:off x="594360" y="5074920"/>
            <a:ext cx="109728" cy="658368"/>
          </a:xfrm>
          <a:prstGeom prst="rect">
            <a:avLst/>
          </a:prstGeom>
          <a:solidFill>
            <a:srgbClr val="C878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0" name="TextBox 29"/>
          <p:cNvSpPr txBox="1"/>
          <p:nvPr/>
        </p:nvSpPr>
        <p:spPr>
          <a:xfrm>
            <a:off x="868680" y="5157216"/>
            <a:ext cx="2240280" cy="201168"/>
          </a:xfrm>
          <a:prstGeom prst="rect">
            <a:avLst/>
          </a:prstGeom>
          <a:noFill/>
        </p:spPr>
        <p:txBody>
          <a:bodyPr wrap="square" lIns="45720" rIns="45720" anchor="t">
            <a:spAutoFit/>
          </a:bodyPr>
          <a:lstStyle/>
          <a:p>
            <a:pPr algn="l">
              <a:defRPr sz="1100" b="1">
                <a:solidFill>
                  <a:srgbClr val="0C3A6F"/>
                </a:solidFill>
                <a:latin typeface="Arial"/>
              </a:defRPr>
            </a:pPr>
            <a:r>
              <a:rPr dirty="0"/>
              <a:t>Personal health budgets</a:t>
            </a:r>
          </a:p>
        </p:txBody>
      </p:sp>
      <p:sp>
        <p:nvSpPr>
          <p:cNvPr id="31" name="TextBox 30"/>
          <p:cNvSpPr txBox="1"/>
          <p:nvPr/>
        </p:nvSpPr>
        <p:spPr>
          <a:xfrm>
            <a:off x="2971800" y="5096702"/>
            <a:ext cx="8229600" cy="646331"/>
          </a:xfrm>
          <a:prstGeom prst="rect">
            <a:avLst/>
          </a:prstGeom>
          <a:noFill/>
        </p:spPr>
        <p:txBody>
          <a:bodyPr wrap="square" lIns="45720" rIns="45720" anchor="t">
            <a:spAutoFit/>
          </a:bodyPr>
          <a:lstStyle/>
          <a:p>
            <a:pPr algn="l">
              <a:defRPr sz="950" b="0">
                <a:solidFill>
                  <a:srgbClr val="232E3A"/>
                </a:solidFill>
                <a:latin typeface="Arial"/>
              </a:defRPr>
            </a:pPr>
            <a:r>
              <a:rPr sz="1200" dirty="0"/>
              <a:t>Where eligible, use agreed resources to meet assessed health and wellbeing outcomes—for example adapted equipment, transport or community support—rather than assuming a general entitlement for obesity treatment. (NHS England, n.d.e)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391728" cy="307777"/>
          </a:xfrm>
          <a:prstGeom prst="rect">
            <a:avLst/>
          </a:prstGeom>
          <a:noFill/>
        </p:spPr>
        <p:txBody>
          <a:bodyPr wrap="none">
            <a:spAutoFit/>
          </a:bodyPr>
          <a:lstStyle/>
          <a:p>
            <a:pPr>
              <a:defRPr sz="1000" b="1">
                <a:solidFill>
                  <a:srgbClr val="006973"/>
                </a:solidFill>
                <a:latin typeface="Arial"/>
              </a:defRPr>
            </a:pPr>
            <a:r>
              <a:rPr sz="1400" dirty="0"/>
              <a:t>CONCLUSION</a:t>
            </a:r>
          </a:p>
        </p:txBody>
      </p:sp>
      <p:sp>
        <p:nvSpPr>
          <p:cNvPr id="5" name="TextBox 4"/>
          <p:cNvSpPr txBox="1"/>
          <p:nvPr/>
        </p:nvSpPr>
        <p:spPr>
          <a:xfrm>
            <a:off x="502920" y="438912"/>
            <a:ext cx="11064240" cy="502920"/>
          </a:xfrm>
          <a:prstGeom prst="rect">
            <a:avLst/>
          </a:prstGeom>
          <a:noFill/>
        </p:spPr>
        <p:txBody>
          <a:bodyPr wrap="none">
            <a:spAutoFit/>
          </a:bodyPr>
          <a:lstStyle/>
          <a:p>
            <a:pPr>
              <a:defRPr sz="2400" b="1">
                <a:solidFill>
                  <a:srgbClr val="0C3A6F"/>
                </a:solidFill>
                <a:latin typeface="Arial"/>
              </a:defRPr>
            </a:pPr>
            <a:r>
              <a:rPr dirty="0"/>
              <a:t>Conclusion</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23</a:t>
            </a:r>
          </a:p>
        </p:txBody>
      </p:sp>
      <p:sp>
        <p:nvSpPr>
          <p:cNvPr id="8" name="TextBox 7"/>
          <p:cNvSpPr txBox="1"/>
          <p:nvPr/>
        </p:nvSpPr>
        <p:spPr>
          <a:xfrm>
            <a:off x="914400" y="1188720"/>
            <a:ext cx="10378440" cy="749808"/>
          </a:xfrm>
          <a:prstGeom prst="rect">
            <a:avLst/>
          </a:prstGeom>
          <a:noFill/>
        </p:spPr>
        <p:txBody>
          <a:bodyPr wrap="square" lIns="45720" rIns="45720" anchor="t">
            <a:spAutoFit/>
          </a:bodyPr>
          <a:lstStyle/>
          <a:p>
            <a:pPr algn="ctr">
              <a:defRPr sz="1800" b="1">
                <a:solidFill>
                  <a:srgbClr val="0C3A6F"/>
                </a:solidFill>
                <a:latin typeface="Arial"/>
              </a:defRPr>
            </a:pPr>
            <a:r>
              <a:rPr dirty="0"/>
              <a:t>Obesity is a complex, relapsing long-term condition shaped by adipose biology, environment and inequality. Effective UK care must therefore move beyond the simplistic message to “eat less and move more”.</a:t>
            </a:r>
          </a:p>
        </p:txBody>
      </p:sp>
      <p:sp>
        <p:nvSpPr>
          <p:cNvPr id="9" name="Oval 8"/>
          <p:cNvSpPr/>
          <p:nvPr/>
        </p:nvSpPr>
        <p:spPr>
          <a:xfrm>
            <a:off x="960120" y="2286000"/>
            <a:ext cx="384048" cy="384048"/>
          </a:xfrm>
          <a:prstGeom prst="ellipse">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932688" y="2331720"/>
            <a:ext cx="438912" cy="182880"/>
          </a:xfrm>
          <a:prstGeom prst="rect">
            <a:avLst/>
          </a:prstGeom>
          <a:noFill/>
        </p:spPr>
        <p:txBody>
          <a:bodyPr wrap="square" lIns="45720" rIns="45720" anchor="t">
            <a:spAutoFit/>
          </a:bodyPr>
          <a:lstStyle/>
          <a:p>
            <a:pPr algn="ctr">
              <a:defRPr sz="1200" b="1">
                <a:solidFill>
                  <a:srgbClr val="FFFFFF"/>
                </a:solidFill>
                <a:latin typeface="Arial"/>
              </a:defRPr>
            </a:pPr>
            <a:r>
              <a:rPr dirty="0"/>
              <a:t>✓</a:t>
            </a:r>
          </a:p>
        </p:txBody>
      </p:sp>
      <p:sp>
        <p:nvSpPr>
          <p:cNvPr id="11" name="TextBox 10"/>
          <p:cNvSpPr txBox="1"/>
          <p:nvPr/>
        </p:nvSpPr>
        <p:spPr>
          <a:xfrm>
            <a:off x="1554480" y="2240280"/>
            <a:ext cx="9555480" cy="523220"/>
          </a:xfrm>
          <a:prstGeom prst="rect">
            <a:avLst/>
          </a:prstGeom>
          <a:noFill/>
        </p:spPr>
        <p:txBody>
          <a:bodyPr wrap="square" lIns="45720" rIns="45720" anchor="t">
            <a:spAutoFit/>
          </a:bodyPr>
          <a:lstStyle/>
          <a:p>
            <a:pPr algn="l">
              <a:defRPr sz="1200" b="0">
                <a:solidFill>
                  <a:srgbClr val="232E3A"/>
                </a:solidFill>
                <a:latin typeface="Arial"/>
              </a:defRPr>
            </a:pPr>
            <a:r>
              <a:rPr sz="1400" dirty="0"/>
              <a:t>Assessment should combine BMI and central adiposity with organ health, comorbidities, function and lived context. (NICE, 2025a; Rubino et al., 2025)</a:t>
            </a:r>
          </a:p>
        </p:txBody>
      </p:sp>
      <p:sp>
        <p:nvSpPr>
          <p:cNvPr id="12" name="Oval 11"/>
          <p:cNvSpPr/>
          <p:nvPr/>
        </p:nvSpPr>
        <p:spPr>
          <a:xfrm>
            <a:off x="960120" y="2971800"/>
            <a:ext cx="384048" cy="384048"/>
          </a:xfrm>
          <a:prstGeom prst="ellipse">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932688" y="3017520"/>
            <a:ext cx="438912" cy="182880"/>
          </a:xfrm>
          <a:prstGeom prst="rect">
            <a:avLst/>
          </a:prstGeom>
          <a:noFill/>
        </p:spPr>
        <p:txBody>
          <a:bodyPr wrap="square" lIns="45720" rIns="45720" anchor="t">
            <a:spAutoFit/>
          </a:bodyPr>
          <a:lstStyle/>
          <a:p>
            <a:pPr algn="ctr">
              <a:defRPr sz="1200" b="1">
                <a:solidFill>
                  <a:srgbClr val="FFFFFF"/>
                </a:solidFill>
                <a:latin typeface="Arial"/>
              </a:defRPr>
            </a:pPr>
            <a:r>
              <a:rPr dirty="0"/>
              <a:t>✓</a:t>
            </a:r>
          </a:p>
        </p:txBody>
      </p:sp>
      <p:sp>
        <p:nvSpPr>
          <p:cNvPr id="14" name="TextBox 13"/>
          <p:cNvSpPr txBox="1"/>
          <p:nvPr/>
        </p:nvSpPr>
        <p:spPr>
          <a:xfrm>
            <a:off x="1554480" y="2926080"/>
            <a:ext cx="9555480" cy="523220"/>
          </a:xfrm>
          <a:prstGeom prst="rect">
            <a:avLst/>
          </a:prstGeom>
          <a:noFill/>
        </p:spPr>
        <p:txBody>
          <a:bodyPr wrap="square" lIns="45720" rIns="45720" anchor="t">
            <a:spAutoFit/>
          </a:bodyPr>
          <a:lstStyle/>
          <a:p>
            <a:pPr algn="l">
              <a:defRPr sz="1200" b="0">
                <a:solidFill>
                  <a:srgbClr val="232E3A"/>
                </a:solidFill>
                <a:latin typeface="Arial"/>
              </a:defRPr>
            </a:pPr>
            <a:r>
              <a:rPr sz="1400" dirty="0"/>
              <a:t>Treatment can include multicomponent behavioral care, medicines, bariatric surgery and rehabilitation within a long-term pathway. (NICE, 2025a</a:t>
            </a:r>
            <a:r>
              <a:rPr dirty="0"/>
              <a:t>)</a:t>
            </a:r>
          </a:p>
        </p:txBody>
      </p:sp>
      <p:sp>
        <p:nvSpPr>
          <p:cNvPr id="15" name="Oval 14"/>
          <p:cNvSpPr/>
          <p:nvPr/>
        </p:nvSpPr>
        <p:spPr>
          <a:xfrm>
            <a:off x="960120" y="3657600"/>
            <a:ext cx="384048" cy="384048"/>
          </a:xfrm>
          <a:prstGeom prst="ellipse">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6" name="TextBox 15"/>
          <p:cNvSpPr txBox="1"/>
          <p:nvPr/>
        </p:nvSpPr>
        <p:spPr>
          <a:xfrm>
            <a:off x="932688" y="3703320"/>
            <a:ext cx="438912" cy="182880"/>
          </a:xfrm>
          <a:prstGeom prst="rect">
            <a:avLst/>
          </a:prstGeom>
          <a:noFill/>
        </p:spPr>
        <p:txBody>
          <a:bodyPr wrap="square" lIns="45720" rIns="45720" anchor="t">
            <a:spAutoFit/>
          </a:bodyPr>
          <a:lstStyle/>
          <a:p>
            <a:pPr algn="ctr">
              <a:defRPr sz="1200" b="1">
                <a:solidFill>
                  <a:srgbClr val="FFFFFF"/>
                </a:solidFill>
                <a:latin typeface="Arial"/>
              </a:defRPr>
            </a:pPr>
            <a:r>
              <a:rPr dirty="0"/>
              <a:t>✓</a:t>
            </a:r>
          </a:p>
        </p:txBody>
      </p:sp>
      <p:sp>
        <p:nvSpPr>
          <p:cNvPr id="17" name="TextBox 16"/>
          <p:cNvSpPr txBox="1"/>
          <p:nvPr/>
        </p:nvSpPr>
        <p:spPr>
          <a:xfrm>
            <a:off x="1554480" y="3611880"/>
            <a:ext cx="9555480" cy="523220"/>
          </a:xfrm>
          <a:prstGeom prst="rect">
            <a:avLst/>
          </a:prstGeom>
          <a:noFill/>
        </p:spPr>
        <p:txBody>
          <a:bodyPr wrap="square" lIns="45720" rIns="45720" anchor="t">
            <a:spAutoFit/>
          </a:bodyPr>
          <a:lstStyle/>
          <a:p>
            <a:pPr algn="l">
              <a:defRPr sz="1200" b="0">
                <a:solidFill>
                  <a:srgbClr val="232E3A"/>
                </a:solidFill>
                <a:latin typeface="Arial"/>
              </a:defRPr>
            </a:pPr>
            <a:r>
              <a:rPr sz="1400" dirty="0"/>
              <a:t>Prevention requires both individual support and population action on food systems, activity environments and social determinants. (WHO Europe, 2022; Swinburn et al., 2019)</a:t>
            </a:r>
          </a:p>
        </p:txBody>
      </p:sp>
      <p:sp>
        <p:nvSpPr>
          <p:cNvPr id="18" name="Oval 17"/>
          <p:cNvSpPr/>
          <p:nvPr/>
        </p:nvSpPr>
        <p:spPr>
          <a:xfrm>
            <a:off x="960120" y="4343400"/>
            <a:ext cx="384048" cy="384048"/>
          </a:xfrm>
          <a:prstGeom prst="ellipse">
            <a:avLst/>
          </a:prstGeom>
          <a:solidFill>
            <a:srgbClr val="19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TextBox 18"/>
          <p:cNvSpPr txBox="1"/>
          <p:nvPr/>
        </p:nvSpPr>
        <p:spPr>
          <a:xfrm>
            <a:off x="932688" y="4389120"/>
            <a:ext cx="438912" cy="182880"/>
          </a:xfrm>
          <a:prstGeom prst="rect">
            <a:avLst/>
          </a:prstGeom>
          <a:noFill/>
        </p:spPr>
        <p:txBody>
          <a:bodyPr wrap="square" lIns="45720" rIns="45720" anchor="t">
            <a:spAutoFit/>
          </a:bodyPr>
          <a:lstStyle/>
          <a:p>
            <a:pPr algn="ctr">
              <a:defRPr sz="1200" b="1">
                <a:solidFill>
                  <a:srgbClr val="FFFFFF"/>
                </a:solidFill>
                <a:latin typeface="Arial"/>
              </a:defRPr>
            </a:pPr>
            <a:r>
              <a:rPr dirty="0"/>
              <a:t>✓</a:t>
            </a:r>
          </a:p>
        </p:txBody>
      </p:sp>
      <p:sp>
        <p:nvSpPr>
          <p:cNvPr id="20" name="TextBox 19"/>
          <p:cNvSpPr txBox="1"/>
          <p:nvPr/>
        </p:nvSpPr>
        <p:spPr>
          <a:xfrm>
            <a:off x="1554480" y="4297680"/>
            <a:ext cx="9555480" cy="523220"/>
          </a:xfrm>
          <a:prstGeom prst="rect">
            <a:avLst/>
          </a:prstGeom>
          <a:noFill/>
        </p:spPr>
        <p:txBody>
          <a:bodyPr wrap="square" lIns="45720" rIns="45720" anchor="t">
            <a:spAutoFit/>
          </a:bodyPr>
          <a:lstStyle/>
          <a:p>
            <a:pPr algn="l">
              <a:defRPr sz="1200" b="0">
                <a:solidFill>
                  <a:srgbClr val="232E3A"/>
                </a:solidFill>
                <a:latin typeface="Arial"/>
              </a:defRPr>
            </a:pPr>
            <a:r>
              <a:rPr sz="1400" dirty="0"/>
              <a:t>Co-production and personalized care can improve relevance and autonomy, but only when meaningful choices and accessible services exist. (NHS England, 2019)</a:t>
            </a:r>
          </a:p>
        </p:txBody>
      </p:sp>
      <p:sp>
        <p:nvSpPr>
          <p:cNvPr id="21" name="Oval 20"/>
          <p:cNvSpPr/>
          <p:nvPr/>
        </p:nvSpPr>
        <p:spPr>
          <a:xfrm>
            <a:off x="960120" y="5029200"/>
            <a:ext cx="384048" cy="384048"/>
          </a:xfrm>
          <a:prstGeom prst="ellipse">
            <a:avLst/>
          </a:prstGeom>
          <a:solidFill>
            <a:srgbClr val="0091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932688" y="5074920"/>
            <a:ext cx="438912" cy="182880"/>
          </a:xfrm>
          <a:prstGeom prst="rect">
            <a:avLst/>
          </a:prstGeom>
          <a:noFill/>
        </p:spPr>
        <p:txBody>
          <a:bodyPr wrap="square" lIns="45720" rIns="45720" anchor="t">
            <a:spAutoFit/>
          </a:bodyPr>
          <a:lstStyle/>
          <a:p>
            <a:pPr algn="ctr">
              <a:defRPr sz="1200" b="1">
                <a:solidFill>
                  <a:srgbClr val="FFFFFF"/>
                </a:solidFill>
                <a:latin typeface="Arial"/>
              </a:defRPr>
            </a:pPr>
            <a:r>
              <a:rPr dirty="0"/>
              <a:t>✓</a:t>
            </a:r>
          </a:p>
        </p:txBody>
      </p:sp>
      <p:sp>
        <p:nvSpPr>
          <p:cNvPr id="23" name="TextBox 22"/>
          <p:cNvSpPr txBox="1"/>
          <p:nvPr/>
        </p:nvSpPr>
        <p:spPr>
          <a:xfrm>
            <a:off x="1554480" y="4983480"/>
            <a:ext cx="9555480" cy="523220"/>
          </a:xfrm>
          <a:prstGeom prst="rect">
            <a:avLst/>
          </a:prstGeom>
          <a:noFill/>
        </p:spPr>
        <p:txBody>
          <a:bodyPr wrap="square" lIns="45720" rIns="45720" anchor="t">
            <a:spAutoFit/>
          </a:bodyPr>
          <a:lstStyle/>
          <a:p>
            <a:pPr algn="l">
              <a:defRPr sz="1200" b="0">
                <a:solidFill>
                  <a:srgbClr val="232E3A"/>
                </a:solidFill>
                <a:latin typeface="Arial"/>
              </a:defRPr>
            </a:pPr>
            <a:r>
              <a:rPr sz="1400" dirty="0"/>
              <a:t>Nurses and allied health professionals are central to reducing stigma, coordinating MDT care and supporting sustainable self-management. (Albury et al., 2024; NICE, 2025a)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14170" cy="307777"/>
          </a:xfrm>
          <a:prstGeom prst="rect">
            <a:avLst/>
          </a:prstGeom>
          <a:noFill/>
        </p:spPr>
        <p:txBody>
          <a:bodyPr wrap="none">
            <a:spAutoFit/>
          </a:bodyPr>
          <a:lstStyle/>
          <a:p>
            <a:pPr>
              <a:defRPr sz="1000" b="1">
                <a:solidFill>
                  <a:srgbClr val="006973"/>
                </a:solidFill>
                <a:latin typeface="Arial"/>
              </a:defRPr>
            </a:pPr>
            <a:r>
              <a:rPr sz="1400" dirty="0"/>
              <a:t>REFERENCES</a:t>
            </a:r>
          </a:p>
        </p:txBody>
      </p:sp>
      <p:sp>
        <p:nvSpPr>
          <p:cNvPr id="5" name="TextBox 4"/>
          <p:cNvSpPr txBox="1"/>
          <p:nvPr/>
        </p:nvSpPr>
        <p:spPr>
          <a:xfrm>
            <a:off x="502920" y="438912"/>
            <a:ext cx="2289409" cy="461665"/>
          </a:xfrm>
          <a:prstGeom prst="rect">
            <a:avLst/>
          </a:prstGeom>
          <a:noFill/>
        </p:spPr>
        <p:txBody>
          <a:bodyPr wrap="none">
            <a:spAutoFit/>
          </a:bodyPr>
          <a:lstStyle/>
          <a:p>
            <a:pPr>
              <a:defRPr sz="2400" b="1">
                <a:solidFill>
                  <a:srgbClr val="0C3A6F"/>
                </a:solidFill>
                <a:latin typeface="Arial"/>
              </a:defRPr>
            </a:pPr>
            <a:r>
              <a:rPr lang="en-IN" dirty="0"/>
              <a:t>Re</a:t>
            </a:r>
            <a:r>
              <a:rPr dirty="0"/>
              <a:t>ference list </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24</a:t>
            </a:r>
          </a:p>
        </p:txBody>
      </p:sp>
      <p:sp>
        <p:nvSpPr>
          <p:cNvPr id="8" name="TextBox 7"/>
          <p:cNvSpPr txBox="1"/>
          <p:nvPr/>
        </p:nvSpPr>
        <p:spPr>
          <a:xfrm>
            <a:off x="594360" y="1028594"/>
            <a:ext cx="10972800" cy="461665"/>
          </a:xfrm>
          <a:prstGeom prst="rect">
            <a:avLst/>
          </a:prstGeom>
          <a:noFill/>
        </p:spPr>
        <p:txBody>
          <a:bodyPr wrap="square" lIns="45720" rIns="45720" anchor="t">
            <a:spAutoFit/>
          </a:bodyPr>
          <a:lstStyle/>
          <a:p>
            <a:pPr algn="l">
              <a:defRPr sz="869" b="0">
                <a:solidFill>
                  <a:srgbClr val="232E3A"/>
                </a:solidFill>
                <a:latin typeface="Arial"/>
              </a:defRPr>
            </a:pPr>
            <a:r>
              <a:rPr sz="1200" dirty="0"/>
              <a:t>Albury, C. et al. (2024) ‘Healthcare professionals’ perceptions and experiences of obesity and overweight and its management in primary care settings: a qualitative systematic review’, Primary Health Care Research &amp; Development, 25, e5.</a:t>
            </a:r>
          </a:p>
        </p:txBody>
      </p:sp>
      <p:sp>
        <p:nvSpPr>
          <p:cNvPr id="9" name="TextBox 8"/>
          <p:cNvSpPr txBox="1"/>
          <p:nvPr/>
        </p:nvSpPr>
        <p:spPr>
          <a:xfrm>
            <a:off x="594360" y="1520136"/>
            <a:ext cx="10972800" cy="461665"/>
          </a:xfrm>
          <a:prstGeom prst="rect">
            <a:avLst/>
          </a:prstGeom>
          <a:noFill/>
        </p:spPr>
        <p:txBody>
          <a:bodyPr wrap="square" lIns="45720" rIns="45720" anchor="t">
            <a:spAutoFit/>
          </a:bodyPr>
          <a:lstStyle/>
          <a:p>
            <a:pPr algn="l">
              <a:defRPr sz="869" b="0">
                <a:solidFill>
                  <a:srgbClr val="232E3A"/>
                </a:solidFill>
                <a:latin typeface="Arial"/>
              </a:defRPr>
            </a:pPr>
            <a:r>
              <a:rPr sz="1200" dirty="0"/>
              <a:t>Billeter, A.T. et al. (2024) ‘Association of bariatric surgery with indicated and unintended outcomes: an umbrella review and meta-analysis for risk-benefit assessment’, Diabetes, Obesity and Metabolism, 26(3), pp. 1037–1051.</a:t>
            </a:r>
          </a:p>
        </p:txBody>
      </p:sp>
      <p:sp>
        <p:nvSpPr>
          <p:cNvPr id="10" name="TextBox 9"/>
          <p:cNvSpPr txBox="1"/>
          <p:nvPr/>
        </p:nvSpPr>
        <p:spPr>
          <a:xfrm>
            <a:off x="594360" y="2084832"/>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Blüher, M. (2019) ‘Obesity: global epidemiology and pathogenesis’, Nature Reviews Endocrinology, 15, pp. 288–298.</a:t>
            </a:r>
          </a:p>
        </p:txBody>
      </p:sp>
      <p:sp>
        <p:nvSpPr>
          <p:cNvPr id="11" name="TextBox 10"/>
          <p:cNvSpPr txBox="1"/>
          <p:nvPr/>
        </p:nvSpPr>
        <p:spPr>
          <a:xfrm>
            <a:off x="594360" y="2587752"/>
            <a:ext cx="10972800" cy="461665"/>
          </a:xfrm>
          <a:prstGeom prst="rect">
            <a:avLst/>
          </a:prstGeom>
          <a:noFill/>
        </p:spPr>
        <p:txBody>
          <a:bodyPr wrap="square" lIns="45720" rIns="45720" anchor="t">
            <a:spAutoFit/>
          </a:bodyPr>
          <a:lstStyle/>
          <a:p>
            <a:pPr algn="l">
              <a:defRPr sz="869" b="0">
                <a:solidFill>
                  <a:srgbClr val="232E3A"/>
                </a:solidFill>
                <a:latin typeface="Arial"/>
              </a:defRPr>
            </a:pPr>
            <a:r>
              <a:rPr sz="1200" dirty="0"/>
              <a:t>Coulter, A. et al. (2015) ‘Personalised care planning for adults with chronic or long-term health conditions’, Cochrane Database of Systematic Reviews, 3, CD010523.</a:t>
            </a:r>
          </a:p>
        </p:txBody>
      </p:sp>
      <p:sp>
        <p:nvSpPr>
          <p:cNvPr id="12" name="TextBox 11"/>
          <p:cNvSpPr txBox="1"/>
          <p:nvPr/>
        </p:nvSpPr>
        <p:spPr>
          <a:xfrm>
            <a:off x="594360" y="3090672"/>
            <a:ext cx="10972800" cy="461665"/>
          </a:xfrm>
          <a:prstGeom prst="rect">
            <a:avLst/>
          </a:prstGeom>
          <a:noFill/>
        </p:spPr>
        <p:txBody>
          <a:bodyPr wrap="square" lIns="45720" rIns="45720" anchor="t">
            <a:spAutoFit/>
          </a:bodyPr>
          <a:lstStyle/>
          <a:p>
            <a:pPr algn="l">
              <a:defRPr sz="869" b="0">
                <a:solidFill>
                  <a:srgbClr val="232E3A"/>
                </a:solidFill>
                <a:latin typeface="Arial"/>
              </a:defRPr>
            </a:pPr>
            <a:r>
              <a:rPr sz="1200" dirty="0"/>
              <a:t>Frontier Economics (2025) The economic and productivity costs of obesity and overweight in the UK. London: Nesta. Available at: https://media.nesta.org.uk/documents/The_economic_and_productivity_costs_of_obesity_and_overweight_in_the_UK_.pdf (Accessed: 10 August 2026).</a:t>
            </a:r>
          </a:p>
        </p:txBody>
      </p:sp>
      <p:sp>
        <p:nvSpPr>
          <p:cNvPr id="13" name="TextBox 12"/>
          <p:cNvSpPr txBox="1"/>
          <p:nvPr/>
        </p:nvSpPr>
        <p:spPr>
          <a:xfrm>
            <a:off x="594360" y="359359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Hall, K.D. and Kahan, S. (2018) ‘Maintenance of lost weight and long-term management of obesity’, Medical Clinics of North America, 102(1), pp. 183–197.</a:t>
            </a:r>
          </a:p>
        </p:txBody>
      </p:sp>
      <p:sp>
        <p:nvSpPr>
          <p:cNvPr id="14" name="TextBox 13"/>
          <p:cNvSpPr txBox="1"/>
          <p:nvPr/>
        </p:nvSpPr>
        <p:spPr>
          <a:xfrm>
            <a:off x="594360" y="409651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Hall, K.D. et al. (2022) ‘The energy balance model of obesity: beyond calories in, calories out’, American Journal of Clinical Nutrition, 115(5), pp. 1243–1254.</a:t>
            </a:r>
          </a:p>
        </p:txBody>
      </p:sp>
      <p:sp>
        <p:nvSpPr>
          <p:cNvPr id="15" name="TextBox 14"/>
          <p:cNvSpPr txBox="1"/>
          <p:nvPr/>
        </p:nvSpPr>
        <p:spPr>
          <a:xfrm>
            <a:off x="594360" y="459943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Jastreboff, A.M. et al. (2022) ‘Tirzepatide once weekly for the treatment of obesity’, New England Journal of Medicine, 387, pp. 205–216.</a:t>
            </a:r>
          </a:p>
        </p:txBody>
      </p:sp>
      <p:sp>
        <p:nvSpPr>
          <p:cNvPr id="16" name="TextBox 15"/>
          <p:cNvSpPr txBox="1"/>
          <p:nvPr/>
        </p:nvSpPr>
        <p:spPr>
          <a:xfrm>
            <a:off x="594360" y="510235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Lean, M.E.J. et al. (2018) ‘Primary care-led weight management for remission of type 2 diabetes (DiRECT)’, The Lancet, 391, pp. 541–551.</a:t>
            </a:r>
          </a:p>
        </p:txBody>
      </p:sp>
      <p:sp>
        <p:nvSpPr>
          <p:cNvPr id="17" name="TextBox 16"/>
          <p:cNvSpPr txBox="1"/>
          <p:nvPr/>
        </p:nvSpPr>
        <p:spPr>
          <a:xfrm>
            <a:off x="594360" y="5605271"/>
            <a:ext cx="10972800" cy="461665"/>
          </a:xfrm>
          <a:prstGeom prst="rect">
            <a:avLst/>
          </a:prstGeom>
          <a:noFill/>
        </p:spPr>
        <p:txBody>
          <a:bodyPr wrap="square" lIns="45720" rIns="45720" anchor="t">
            <a:spAutoFit/>
          </a:bodyPr>
          <a:lstStyle/>
          <a:p>
            <a:pPr algn="l">
              <a:defRPr sz="869" b="0">
                <a:solidFill>
                  <a:srgbClr val="232E3A"/>
                </a:solidFill>
                <a:latin typeface="Arial"/>
              </a:defRPr>
            </a:pPr>
            <a:r>
              <a:rPr sz="1200" dirty="0"/>
              <a:t>Mechanick, J.I. et al. (2020) ‘Clinical practice guidelines for perioperative nutrition, metabolic, and nonsurgical support of patients undergoing bariatric procedures—2019 update’, Endocrine Practice, 26(12), pp. 1349–1415.</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14170" cy="307777"/>
          </a:xfrm>
          <a:prstGeom prst="rect">
            <a:avLst/>
          </a:prstGeom>
          <a:noFill/>
        </p:spPr>
        <p:txBody>
          <a:bodyPr wrap="none">
            <a:spAutoFit/>
          </a:bodyPr>
          <a:lstStyle/>
          <a:p>
            <a:pPr>
              <a:defRPr sz="1000" b="1">
                <a:solidFill>
                  <a:srgbClr val="006973"/>
                </a:solidFill>
                <a:latin typeface="Arial"/>
              </a:defRPr>
            </a:pPr>
            <a:r>
              <a:rPr sz="1400" dirty="0"/>
              <a:t>REFERENCES</a:t>
            </a:r>
          </a:p>
        </p:txBody>
      </p:sp>
      <p:sp>
        <p:nvSpPr>
          <p:cNvPr id="5" name="TextBox 4"/>
          <p:cNvSpPr txBox="1"/>
          <p:nvPr/>
        </p:nvSpPr>
        <p:spPr>
          <a:xfrm>
            <a:off x="502920" y="438912"/>
            <a:ext cx="2289409" cy="461665"/>
          </a:xfrm>
          <a:prstGeom prst="rect">
            <a:avLst/>
          </a:prstGeom>
          <a:noFill/>
        </p:spPr>
        <p:txBody>
          <a:bodyPr wrap="none">
            <a:spAutoFit/>
          </a:bodyPr>
          <a:lstStyle/>
          <a:p>
            <a:pPr>
              <a:defRPr sz="2400" b="1">
                <a:solidFill>
                  <a:srgbClr val="0C3A6F"/>
                </a:solidFill>
                <a:latin typeface="Arial"/>
              </a:defRPr>
            </a:pPr>
            <a:r>
              <a:rPr lang="en-IN" dirty="0"/>
              <a:t>R</a:t>
            </a:r>
            <a:r>
              <a:rPr dirty="0"/>
              <a:t>eference list </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25</a:t>
            </a:r>
          </a:p>
        </p:txBody>
      </p:sp>
      <p:sp>
        <p:nvSpPr>
          <p:cNvPr id="8" name="TextBox 7"/>
          <p:cNvSpPr txBox="1"/>
          <p:nvPr/>
        </p:nvSpPr>
        <p:spPr>
          <a:xfrm>
            <a:off x="594360" y="1078992"/>
            <a:ext cx="10972800" cy="461665"/>
          </a:xfrm>
          <a:prstGeom prst="rect">
            <a:avLst/>
          </a:prstGeom>
          <a:noFill/>
        </p:spPr>
        <p:txBody>
          <a:bodyPr wrap="square" lIns="45720" rIns="45720" anchor="t">
            <a:spAutoFit/>
          </a:bodyPr>
          <a:lstStyle/>
          <a:p>
            <a:pPr algn="l">
              <a:defRPr sz="869" b="0">
                <a:solidFill>
                  <a:srgbClr val="232E3A"/>
                </a:solidFill>
                <a:latin typeface="Arial"/>
              </a:defRPr>
            </a:pPr>
            <a:r>
              <a:rPr sz="1200" dirty="0"/>
              <a:t>Michie, S., van Stralen, M.M. and West, R. (2011) ‘The behaviour change wheel: a new method for characterising and designing behaviour change interventions’, Implementation Science, 6, 42.</a:t>
            </a:r>
          </a:p>
        </p:txBody>
      </p:sp>
      <p:sp>
        <p:nvSpPr>
          <p:cNvPr id="9" name="TextBox 8"/>
          <p:cNvSpPr txBox="1"/>
          <p:nvPr/>
        </p:nvSpPr>
        <p:spPr>
          <a:xfrm>
            <a:off x="594360" y="1581912"/>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National Institute for Health and Care Excellence (NICE) (2020) Liraglutide for managing overweight and obesity. Technology appraisal TA664. London: NICE. Available at: https://www.nice.org.uk/guidance/ta664 (Accessed: 10 August 2026).</a:t>
            </a:r>
          </a:p>
        </p:txBody>
      </p:sp>
      <p:sp>
        <p:nvSpPr>
          <p:cNvPr id="10" name="TextBox 9"/>
          <p:cNvSpPr txBox="1"/>
          <p:nvPr/>
        </p:nvSpPr>
        <p:spPr>
          <a:xfrm>
            <a:off x="594360" y="2084832"/>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National Institute for Health and Care Excellence (NICE) (2023) Semaglutide for managing overweight and obesity. Technology appraisal TA875. London: NICE. Available at: https://www.nice.org.uk/guidance/ta875 (Accessed: 10 August 2026).</a:t>
            </a:r>
          </a:p>
        </p:txBody>
      </p:sp>
      <p:sp>
        <p:nvSpPr>
          <p:cNvPr id="11" name="TextBox 10"/>
          <p:cNvSpPr txBox="1"/>
          <p:nvPr/>
        </p:nvSpPr>
        <p:spPr>
          <a:xfrm>
            <a:off x="594360" y="2587752"/>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National Institute for Health and Care Excellence (NICE) (2024) Tirzepatide for managing overweight and obesity. Technology appraisal TA1026. London: NICE. Available at: https://www.nice.org.uk/guidance/ta1026 (Accessed: 10 August 2026).</a:t>
            </a:r>
          </a:p>
        </p:txBody>
      </p:sp>
      <p:sp>
        <p:nvSpPr>
          <p:cNvPr id="12" name="TextBox 11"/>
          <p:cNvSpPr txBox="1"/>
          <p:nvPr/>
        </p:nvSpPr>
        <p:spPr>
          <a:xfrm>
            <a:off x="594360" y="3090672"/>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National Institute for Health and Care Excellence (NICE) (2025a) Overweight and obesity management. NICE guideline NG246. London: NICE. Updated 8 January 2026. Available at: https://www.nice.org.uk/guidance/ng246 (Accessed: 10 August 2026).</a:t>
            </a:r>
          </a:p>
        </p:txBody>
      </p:sp>
      <p:sp>
        <p:nvSpPr>
          <p:cNvPr id="13" name="TextBox 12"/>
          <p:cNvSpPr txBox="1"/>
          <p:nvPr/>
        </p:nvSpPr>
        <p:spPr>
          <a:xfrm>
            <a:off x="594360" y="3593591"/>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National Institute for Health and Care Excellence (NICE) (2025b) Overweight and obesity management. Quality standard QS212. London: NICE. Available at: https://www.nice.org.uk/guidance/qs212 (Accessed: 10 August 2026).</a:t>
            </a:r>
          </a:p>
        </p:txBody>
      </p:sp>
      <p:sp>
        <p:nvSpPr>
          <p:cNvPr id="14" name="TextBox 13"/>
          <p:cNvSpPr txBox="1"/>
          <p:nvPr/>
        </p:nvSpPr>
        <p:spPr>
          <a:xfrm>
            <a:off x="594360" y="4096511"/>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NHS England (2019) Universal personalised care: implementing the Comprehensive Model. London: NHS England. Available at: https://www.england.nhs.uk/personalisedcare/ (Accessed: 10 August 2026).</a:t>
            </a:r>
          </a:p>
        </p:txBody>
      </p:sp>
      <p:sp>
        <p:nvSpPr>
          <p:cNvPr id="15" name="TextBox 14"/>
          <p:cNvSpPr txBox="1"/>
          <p:nvPr/>
        </p:nvSpPr>
        <p:spPr>
          <a:xfrm>
            <a:off x="594360" y="4599431"/>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NHS England (2025) Interim commissioning guidance: NICE TA1026 tirzepatide for managing overweight and obesity. Available at: https://www.england.nhs.uk/ (Accessed: 10 August 2026).</a:t>
            </a:r>
          </a:p>
        </p:txBody>
      </p:sp>
      <p:sp>
        <p:nvSpPr>
          <p:cNvPr id="16" name="TextBox 15"/>
          <p:cNvSpPr txBox="1"/>
          <p:nvPr/>
        </p:nvSpPr>
        <p:spPr>
          <a:xfrm>
            <a:off x="594360" y="510235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NHS England (2026a) Health Survey for England 2024: adults’ overweight and obesity. Available at: https://digital.nhs.uk/ (Accessed: 10 August 2026).</a:t>
            </a:r>
          </a:p>
        </p:txBody>
      </p:sp>
      <p:sp>
        <p:nvSpPr>
          <p:cNvPr id="17" name="TextBox 16"/>
          <p:cNvSpPr txBox="1"/>
          <p:nvPr/>
        </p:nvSpPr>
        <p:spPr>
          <a:xfrm>
            <a:off x="594360" y="5605271"/>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NHS England (n.d.a) Comprehensive model of personalised care. Available at: https://www.england.nhs.uk/personalisedcare/comprehensive-model-of-personalised-care/ (Accessed: 10 August 2026).</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14170" cy="307777"/>
          </a:xfrm>
          <a:prstGeom prst="rect">
            <a:avLst/>
          </a:prstGeom>
          <a:noFill/>
        </p:spPr>
        <p:txBody>
          <a:bodyPr wrap="none">
            <a:spAutoFit/>
          </a:bodyPr>
          <a:lstStyle/>
          <a:p>
            <a:pPr>
              <a:defRPr sz="1000" b="1">
                <a:solidFill>
                  <a:srgbClr val="006973"/>
                </a:solidFill>
                <a:latin typeface="Arial"/>
              </a:defRPr>
            </a:pPr>
            <a:r>
              <a:rPr sz="1400" dirty="0"/>
              <a:t>REFERENCES</a:t>
            </a:r>
            <a:endParaRPr dirty="0"/>
          </a:p>
        </p:txBody>
      </p:sp>
      <p:sp>
        <p:nvSpPr>
          <p:cNvPr id="5" name="TextBox 4"/>
          <p:cNvSpPr txBox="1"/>
          <p:nvPr/>
        </p:nvSpPr>
        <p:spPr>
          <a:xfrm>
            <a:off x="502920" y="438912"/>
            <a:ext cx="2289409" cy="461665"/>
          </a:xfrm>
          <a:prstGeom prst="rect">
            <a:avLst/>
          </a:prstGeom>
          <a:noFill/>
        </p:spPr>
        <p:txBody>
          <a:bodyPr wrap="none">
            <a:spAutoFit/>
          </a:bodyPr>
          <a:lstStyle/>
          <a:p>
            <a:pPr>
              <a:defRPr sz="2400" b="1">
                <a:solidFill>
                  <a:srgbClr val="0C3A6F"/>
                </a:solidFill>
                <a:latin typeface="Arial"/>
              </a:defRPr>
            </a:pPr>
            <a:r>
              <a:rPr lang="en-IN" dirty="0"/>
              <a:t>R</a:t>
            </a:r>
            <a:r>
              <a:rPr dirty="0"/>
              <a:t>eference list </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26</a:t>
            </a:r>
          </a:p>
        </p:txBody>
      </p:sp>
      <p:sp>
        <p:nvSpPr>
          <p:cNvPr id="8" name="TextBox 7"/>
          <p:cNvSpPr txBox="1"/>
          <p:nvPr/>
        </p:nvSpPr>
        <p:spPr>
          <a:xfrm>
            <a:off x="594360" y="1078992"/>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NHS England (n.d.b) Supported self-management. Available at: https://www.england.nhs.uk/personalisedcare/supported-self-management/ (Accessed: 10 August 2026).</a:t>
            </a:r>
          </a:p>
        </p:txBody>
      </p:sp>
      <p:sp>
        <p:nvSpPr>
          <p:cNvPr id="9" name="TextBox 8"/>
          <p:cNvSpPr txBox="1"/>
          <p:nvPr/>
        </p:nvSpPr>
        <p:spPr>
          <a:xfrm>
            <a:off x="594360" y="1581912"/>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NHS England (n.d.c) Personalised care and support planning. Available at: https://www.england.nhs.uk/personalisedcare/pcsp/ (Accessed: 10 August 2026).</a:t>
            </a:r>
          </a:p>
        </p:txBody>
      </p:sp>
      <p:sp>
        <p:nvSpPr>
          <p:cNvPr id="10" name="TextBox 9"/>
          <p:cNvSpPr txBox="1"/>
          <p:nvPr/>
        </p:nvSpPr>
        <p:spPr>
          <a:xfrm>
            <a:off x="594360" y="2084832"/>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NHS England (n.d.d) Social prescribing. Available at: https://www.england.nhs.uk/personalisedcare/social-prescribing/ (Accessed: 10 August 2026).</a:t>
            </a:r>
          </a:p>
        </p:txBody>
      </p:sp>
      <p:sp>
        <p:nvSpPr>
          <p:cNvPr id="11" name="TextBox 10"/>
          <p:cNvSpPr txBox="1"/>
          <p:nvPr/>
        </p:nvSpPr>
        <p:spPr>
          <a:xfrm>
            <a:off x="594360" y="2587752"/>
            <a:ext cx="10972800" cy="276999"/>
          </a:xfrm>
          <a:prstGeom prst="rect">
            <a:avLst/>
          </a:prstGeom>
          <a:noFill/>
        </p:spPr>
        <p:txBody>
          <a:bodyPr wrap="square" lIns="45720" rIns="45720" anchor="t">
            <a:spAutoFit/>
          </a:bodyPr>
          <a:lstStyle/>
          <a:p>
            <a:pPr>
              <a:defRPr sz="869" b="0">
                <a:solidFill>
                  <a:srgbClr val="232E3A"/>
                </a:solidFill>
                <a:latin typeface="Arial"/>
              </a:defRPr>
            </a:pPr>
            <a:r>
              <a:rPr sz="1200" dirty="0"/>
              <a:t>NHS (n.d.e) Personal health budgets. Available at: https://www.england.nhs.uk/personalisedcare/personal-health-budgets/ (Accessed: 10 August 2026).</a:t>
            </a:r>
            <a:r>
              <a:rPr lang="en-GB" sz="1200" dirty="0"/>
              <a:t> England</a:t>
            </a:r>
            <a:endParaRPr sz="1200" dirty="0"/>
          </a:p>
        </p:txBody>
      </p:sp>
      <p:sp>
        <p:nvSpPr>
          <p:cNvPr id="12" name="TextBox 11"/>
          <p:cNvSpPr txBox="1"/>
          <p:nvPr/>
        </p:nvSpPr>
        <p:spPr>
          <a:xfrm>
            <a:off x="594360" y="3090672"/>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Okunogbe, A. et al. (2022) ‘Economic impacts of overweight and obesity: current and future estimates for 161 countries’, BMJ Global Health, 7, e009773.</a:t>
            </a:r>
          </a:p>
        </p:txBody>
      </p:sp>
      <p:sp>
        <p:nvSpPr>
          <p:cNvPr id="13" name="TextBox 12"/>
          <p:cNvSpPr txBox="1"/>
          <p:nvPr/>
        </p:nvSpPr>
        <p:spPr>
          <a:xfrm>
            <a:off x="594360" y="3593591"/>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Parrott, J. et al. (2017) ‘American Society for Metabolic and Bariatric Surgery integrated health nutritional guidelines for the surgical weight loss patient—2016 update’, Surgery for Obesity and Related Diseases, 13(5), pp. 727–741.</a:t>
            </a:r>
          </a:p>
        </p:txBody>
      </p:sp>
      <p:sp>
        <p:nvSpPr>
          <p:cNvPr id="14" name="TextBox 13"/>
          <p:cNvSpPr txBox="1"/>
          <p:nvPr/>
        </p:nvSpPr>
        <p:spPr>
          <a:xfrm>
            <a:off x="594360" y="409651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Powell-Wiley, T.M. et al. (2021) ‘Obesity and cardiovascular disease: a scientific statement from the American Heart Association’, Circulation, 143, e984–e1010.</a:t>
            </a:r>
          </a:p>
        </p:txBody>
      </p:sp>
      <p:sp>
        <p:nvSpPr>
          <p:cNvPr id="15" name="TextBox 14"/>
          <p:cNvSpPr txBox="1"/>
          <p:nvPr/>
        </p:nvSpPr>
        <p:spPr>
          <a:xfrm>
            <a:off x="594360" y="4599431"/>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Rubino, D. et al. (2021) ‘Effect of continued weekly subcutaneous semaglutide vs placebo on weight loss maintenance in adults with overweight or obesity’, JAMA, 325(14), pp. 1414–1425.</a:t>
            </a:r>
          </a:p>
        </p:txBody>
      </p:sp>
      <p:sp>
        <p:nvSpPr>
          <p:cNvPr id="16" name="TextBox 15"/>
          <p:cNvSpPr txBox="1"/>
          <p:nvPr/>
        </p:nvSpPr>
        <p:spPr>
          <a:xfrm>
            <a:off x="594360" y="510235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Rubino, F. et al. (2020) ‘Joint international consensus statement for ending stigma of obesity’, Nature Medicine, 26, pp. 485–497.</a:t>
            </a:r>
          </a:p>
        </p:txBody>
      </p:sp>
      <p:sp>
        <p:nvSpPr>
          <p:cNvPr id="17" name="TextBox 16"/>
          <p:cNvSpPr txBox="1"/>
          <p:nvPr/>
        </p:nvSpPr>
        <p:spPr>
          <a:xfrm>
            <a:off x="594360" y="560527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Rubino, F. et al. (2025) ‘Definition and diagnostic criteria of clinical obesity’, The Lancet Diabetes &amp; Endocrinology, 13(3), pp. 221–262.</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64008"/>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210312"/>
            <a:ext cx="1414170" cy="307777"/>
          </a:xfrm>
          <a:prstGeom prst="rect">
            <a:avLst/>
          </a:prstGeom>
          <a:noFill/>
        </p:spPr>
        <p:txBody>
          <a:bodyPr wrap="none">
            <a:spAutoFit/>
          </a:bodyPr>
          <a:lstStyle/>
          <a:p>
            <a:pPr>
              <a:defRPr sz="1000" b="1">
                <a:solidFill>
                  <a:srgbClr val="006973"/>
                </a:solidFill>
                <a:latin typeface="Arial"/>
              </a:defRPr>
            </a:pPr>
            <a:r>
              <a:rPr sz="1400" dirty="0"/>
              <a:t>REFERENCES</a:t>
            </a:r>
          </a:p>
        </p:txBody>
      </p:sp>
      <p:sp>
        <p:nvSpPr>
          <p:cNvPr id="5" name="TextBox 4"/>
          <p:cNvSpPr txBox="1"/>
          <p:nvPr/>
        </p:nvSpPr>
        <p:spPr>
          <a:xfrm>
            <a:off x="502920" y="438912"/>
            <a:ext cx="2289409" cy="461665"/>
          </a:xfrm>
          <a:prstGeom prst="rect">
            <a:avLst/>
          </a:prstGeom>
          <a:noFill/>
        </p:spPr>
        <p:txBody>
          <a:bodyPr wrap="none">
            <a:spAutoFit/>
          </a:bodyPr>
          <a:lstStyle/>
          <a:p>
            <a:pPr>
              <a:defRPr sz="2400" b="1">
                <a:solidFill>
                  <a:srgbClr val="0C3A6F"/>
                </a:solidFill>
                <a:latin typeface="Arial"/>
              </a:defRPr>
            </a:pPr>
            <a:r>
              <a:rPr lang="en-IN" dirty="0"/>
              <a:t>R</a:t>
            </a:r>
            <a:r>
              <a:rPr dirty="0"/>
              <a:t>eference list </a:t>
            </a:r>
          </a:p>
        </p:txBody>
      </p:sp>
      <p:sp>
        <p:nvSpPr>
          <p:cNvPr id="6" name="Rectangle 5"/>
          <p:cNvSpPr/>
          <p:nvPr/>
        </p:nvSpPr>
        <p:spPr>
          <a:xfrm>
            <a:off x="0" y="6693408"/>
            <a:ext cx="12191695" cy="36576"/>
          </a:xfrm>
          <a:prstGeom prst="rect">
            <a:avLst/>
          </a:prstGeom>
          <a:solidFill>
            <a:srgbClr val="0C3A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11109960" y="6446520"/>
            <a:ext cx="594360" cy="201168"/>
          </a:xfrm>
          <a:prstGeom prst="rect">
            <a:avLst/>
          </a:prstGeom>
          <a:noFill/>
        </p:spPr>
        <p:txBody>
          <a:bodyPr wrap="none">
            <a:spAutoFit/>
          </a:bodyPr>
          <a:lstStyle/>
          <a:p>
            <a:pPr algn="r">
              <a:defRPr sz="800">
                <a:solidFill>
                  <a:srgbClr val="5F6B76"/>
                </a:solidFill>
                <a:latin typeface="Arial"/>
              </a:defRPr>
            </a:pPr>
            <a:r>
              <a:rPr dirty="0"/>
              <a:t>27</a:t>
            </a:r>
          </a:p>
        </p:txBody>
      </p:sp>
      <p:sp>
        <p:nvSpPr>
          <p:cNvPr id="8" name="TextBox 7"/>
          <p:cNvSpPr txBox="1"/>
          <p:nvPr/>
        </p:nvSpPr>
        <p:spPr>
          <a:xfrm>
            <a:off x="594360" y="1078992"/>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Salminen, P. et al. (2022) ‘Effect of laparoscopic sleeve gastrectomy vs Roux-en-Y gastric bypass on weight loss, comorbidities, and reflux at 10 years’, JAMA Surgery, 157(8), pp. 656–666.</a:t>
            </a:r>
          </a:p>
        </p:txBody>
      </p:sp>
      <p:sp>
        <p:nvSpPr>
          <p:cNvPr id="9" name="TextBox 8"/>
          <p:cNvSpPr txBox="1"/>
          <p:nvPr/>
        </p:nvSpPr>
        <p:spPr>
          <a:xfrm>
            <a:off x="594360" y="1581912"/>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Swinburn, B.A. et al. (2019) ‘The global syndemic of obesity, undernutrition, and climate change: The Lancet Commission report’, The Lancet, 393, pp. 791–846.</a:t>
            </a:r>
          </a:p>
        </p:txBody>
      </p:sp>
      <p:sp>
        <p:nvSpPr>
          <p:cNvPr id="10" name="TextBox 9"/>
          <p:cNvSpPr txBox="1"/>
          <p:nvPr/>
        </p:nvSpPr>
        <p:spPr>
          <a:xfrm>
            <a:off x="594360" y="2084832"/>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Syn, N.L. et al. (2021) ‘Association of metabolic-bariatric surgery with long-term survival in adults with and without diabetes: a one-stage meta-analysis’, The Lancet, 397, pp. 1830–1841.</a:t>
            </a:r>
          </a:p>
        </p:txBody>
      </p:sp>
      <p:sp>
        <p:nvSpPr>
          <p:cNvPr id="11" name="TextBox 10"/>
          <p:cNvSpPr txBox="1"/>
          <p:nvPr/>
        </p:nvSpPr>
        <p:spPr>
          <a:xfrm>
            <a:off x="594360" y="2587752"/>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Thorell, A. et al. (2016) ‘Guidelines for perioperative care in bariatric surgery: Enhanced Recovery After Surgery Society recommendations’, World Journal of Surgery, 40, pp. 2065–2083.</a:t>
            </a:r>
          </a:p>
        </p:txBody>
      </p:sp>
      <p:sp>
        <p:nvSpPr>
          <p:cNvPr id="12" name="TextBox 11"/>
          <p:cNvSpPr txBox="1"/>
          <p:nvPr/>
        </p:nvSpPr>
        <p:spPr>
          <a:xfrm>
            <a:off x="594360" y="3090672"/>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Wagner, E.H. et al. (2001) ‘Improving chronic illness care: translating evidence into action’, Health Affairs, 20(6), pp. 64–78.</a:t>
            </a:r>
          </a:p>
        </p:txBody>
      </p:sp>
      <p:sp>
        <p:nvSpPr>
          <p:cNvPr id="13" name="TextBox 12"/>
          <p:cNvSpPr txBox="1"/>
          <p:nvPr/>
        </p:nvSpPr>
        <p:spPr>
          <a:xfrm>
            <a:off x="594360" y="359359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Westbury, S. et al. (2023) ‘Obesity stigma: causes, consequences, and potential solutions’, Current Obesity Reports, 12, pp. 10–23.</a:t>
            </a:r>
          </a:p>
        </p:txBody>
      </p:sp>
      <p:sp>
        <p:nvSpPr>
          <p:cNvPr id="14" name="TextBox 13"/>
          <p:cNvSpPr txBox="1"/>
          <p:nvPr/>
        </p:nvSpPr>
        <p:spPr>
          <a:xfrm>
            <a:off x="594360" y="409651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Wilding, J.P.H. et al. (2021) ‘Once-weekly semaglutide in adults with overweight or obesity’, New England Journal of Medicine, 384, pp. 989–1002.</a:t>
            </a:r>
          </a:p>
        </p:txBody>
      </p:sp>
      <p:sp>
        <p:nvSpPr>
          <p:cNvPr id="15" name="TextBox 14"/>
          <p:cNvSpPr txBox="1"/>
          <p:nvPr/>
        </p:nvSpPr>
        <p:spPr>
          <a:xfrm>
            <a:off x="594360" y="4599431"/>
            <a:ext cx="10972800" cy="276999"/>
          </a:xfrm>
          <a:prstGeom prst="rect">
            <a:avLst/>
          </a:prstGeom>
          <a:noFill/>
        </p:spPr>
        <p:txBody>
          <a:bodyPr wrap="square" lIns="45720" rIns="45720" anchor="t">
            <a:spAutoFit/>
          </a:bodyPr>
          <a:lstStyle/>
          <a:p>
            <a:pPr algn="l">
              <a:defRPr sz="869" b="0">
                <a:solidFill>
                  <a:srgbClr val="232E3A"/>
                </a:solidFill>
                <a:latin typeface="Arial"/>
              </a:defRPr>
            </a:pPr>
            <a:r>
              <a:rPr sz="1200" dirty="0"/>
              <a:t>World Health Organization (WHO) (2024) Malnutrition. Geneva: WHO. Available at: https://www.who.int/ (Accessed: 10 August 2026).</a:t>
            </a:r>
          </a:p>
        </p:txBody>
      </p:sp>
      <p:sp>
        <p:nvSpPr>
          <p:cNvPr id="16" name="TextBox 15"/>
          <p:cNvSpPr txBox="1"/>
          <p:nvPr/>
        </p:nvSpPr>
        <p:spPr>
          <a:xfrm>
            <a:off x="594360" y="5102351"/>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World Health Organization (WHO) (2025) Obesity and overweight. Geneva: WHO. Available at: https://www.who.int/news-room/fact-sheets/detail/obesity-and-overweight (Accessed: 10 August 2026).</a:t>
            </a:r>
          </a:p>
        </p:txBody>
      </p:sp>
      <p:sp>
        <p:nvSpPr>
          <p:cNvPr id="17" name="TextBox 16"/>
          <p:cNvSpPr txBox="1"/>
          <p:nvPr/>
        </p:nvSpPr>
        <p:spPr>
          <a:xfrm>
            <a:off x="594360" y="5605271"/>
            <a:ext cx="10972800" cy="475488"/>
          </a:xfrm>
          <a:prstGeom prst="rect">
            <a:avLst/>
          </a:prstGeom>
          <a:noFill/>
        </p:spPr>
        <p:txBody>
          <a:bodyPr wrap="square" lIns="45720" rIns="45720" anchor="t">
            <a:spAutoFit/>
          </a:bodyPr>
          <a:lstStyle/>
          <a:p>
            <a:pPr algn="l">
              <a:defRPr sz="869" b="0">
                <a:solidFill>
                  <a:srgbClr val="232E3A"/>
                </a:solidFill>
                <a:latin typeface="Arial"/>
              </a:defRPr>
            </a:pPr>
            <a:r>
              <a:rPr sz="1200" dirty="0"/>
              <a:t>World Health Organization Regional Office for Europe (WHO Europe) (2022) WHO European Regional Obesity Report 2022. Copenhagen: WHO Regional Office for Europe.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215</TotalTime>
  <Words>6210</Words>
  <Application>Microsoft Office PowerPoint</Application>
  <PresentationFormat>Widescreen</PresentationFormat>
  <Paragraphs>414</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Algerian</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Jhanvi gajjar</dc:creator>
  <cp:keywords/>
  <dc:description>generated using python-pptx</dc:description>
  <cp:lastModifiedBy>Jhanvi gajjar</cp:lastModifiedBy>
  <cp:revision>8</cp:revision>
  <dcterms:created xsi:type="dcterms:W3CDTF">2013-01-27T09:14:16Z</dcterms:created>
  <dcterms:modified xsi:type="dcterms:W3CDTF">2026-08-11T22:46:02Z</dcterms:modified>
  <cp:category/>
</cp:coreProperties>
</file>