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70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32DB5-93E0-40D4-8FA2-EBC63CD7F8DA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D6F62-80D1-4C48-A777-B2417BB5A9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216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The </a:t>
            </a:r>
            <a:r>
              <a:rPr lang="en-GB" b="1" dirty="0">
                <a:effectLst/>
              </a:rPr>
              <a:t>STAR method</a:t>
            </a:r>
            <a:r>
              <a:rPr lang="en-GB" dirty="0">
                <a:effectLst/>
              </a:rPr>
              <a:t> is a simple, structured way to answer interview questions — especially </a:t>
            </a:r>
            <a:r>
              <a:rPr lang="en-GB" i="1" dirty="0">
                <a:effectLst/>
              </a:rPr>
              <a:t>competency‑based</a:t>
            </a:r>
            <a:r>
              <a:rPr lang="en-GB" dirty="0">
                <a:effectLst/>
              </a:rPr>
              <a:t> or </a:t>
            </a:r>
            <a:r>
              <a:rPr lang="en-GB" i="1" dirty="0">
                <a:effectLst/>
              </a:rPr>
              <a:t>behavioural</a:t>
            </a:r>
            <a:r>
              <a:rPr lang="en-GB" dirty="0">
                <a:effectLst/>
              </a:rPr>
              <a:t> questions like:</a:t>
            </a:r>
            <a:endParaRPr lang="en-GB" dirty="0"/>
          </a:p>
          <a:p>
            <a:r>
              <a:rPr lang="en-GB" dirty="0">
                <a:effectLst/>
              </a:rPr>
              <a:t>“Tell me about a time you solved a problem.”</a:t>
            </a:r>
            <a:endParaRPr lang="en-GB" dirty="0"/>
          </a:p>
          <a:p>
            <a:r>
              <a:rPr lang="en-GB" dirty="0">
                <a:effectLst/>
              </a:rPr>
              <a:t>“Describe a situation where you worked under pressure.”</a:t>
            </a:r>
            <a:endParaRPr lang="en-GB" dirty="0"/>
          </a:p>
          <a:p>
            <a:r>
              <a:rPr lang="en-GB" dirty="0">
                <a:effectLst/>
              </a:rPr>
              <a:t>It helps you give clear, confident answers that show your skills in action.</a:t>
            </a:r>
            <a:endParaRPr lang="en-GB" dirty="0"/>
          </a:p>
          <a:p>
            <a:r>
              <a:rPr lang="en-GB" b="1" dirty="0"/>
              <a:t>⭐ STAR Method Explained</a:t>
            </a:r>
          </a:p>
          <a:p>
            <a:r>
              <a:rPr lang="en-GB" b="1" dirty="0"/>
              <a:t>S — Situation</a:t>
            </a:r>
          </a:p>
          <a:p>
            <a:r>
              <a:rPr lang="en-GB" dirty="0">
                <a:effectLst/>
              </a:rPr>
              <a:t>Describe the background or context. </a:t>
            </a:r>
            <a:r>
              <a:rPr lang="en-GB" i="1" dirty="0">
                <a:effectLst/>
              </a:rPr>
              <a:t>“At Wardie Motors Group, a customer came in with a complex diagnostic issue…”</a:t>
            </a:r>
            <a:endParaRPr lang="en-GB" dirty="0"/>
          </a:p>
          <a:p>
            <a:r>
              <a:rPr lang="en-GB" b="1" dirty="0"/>
              <a:t>T — Task</a:t>
            </a:r>
          </a:p>
          <a:p>
            <a:r>
              <a:rPr lang="en-GB" dirty="0">
                <a:effectLst/>
              </a:rPr>
              <a:t>Explain what you needed to achieve. </a:t>
            </a:r>
            <a:r>
              <a:rPr lang="en-GB" i="1" dirty="0">
                <a:effectLst/>
              </a:rPr>
              <a:t>“…my task was to identify the fault quickly and keep the customer informed.”</a:t>
            </a:r>
            <a:endParaRPr lang="en-GB" dirty="0"/>
          </a:p>
          <a:p>
            <a:r>
              <a:rPr lang="en-GB" b="1" dirty="0"/>
              <a:t>A — Action</a:t>
            </a:r>
          </a:p>
          <a:p>
            <a:r>
              <a:rPr lang="en-GB" dirty="0">
                <a:effectLst/>
              </a:rPr>
              <a:t>Describe what YOU did (the most important part). </a:t>
            </a:r>
            <a:r>
              <a:rPr lang="en-GB" i="1" dirty="0">
                <a:effectLst/>
              </a:rPr>
              <a:t>“…I used diagnostic software, checked the electrical system, and communicated updates clearly.”</a:t>
            </a:r>
            <a:endParaRPr lang="en-GB" dirty="0"/>
          </a:p>
          <a:p>
            <a:r>
              <a:rPr lang="en-GB" b="1" dirty="0"/>
              <a:t>R — Result</a:t>
            </a:r>
          </a:p>
          <a:p>
            <a:r>
              <a:rPr lang="en-GB" dirty="0">
                <a:effectLst/>
              </a:rPr>
              <a:t>Explain the outcome — ideally positive and measurable. </a:t>
            </a:r>
            <a:r>
              <a:rPr lang="en-GB" i="1" dirty="0">
                <a:effectLst/>
              </a:rPr>
              <a:t>“…the issue was fixed within two hours, the customer left a 5‑star review, and the manager praised my efficiency.”</a:t>
            </a:r>
            <a:endParaRPr lang="en-GB" dirty="0"/>
          </a:p>
          <a:p>
            <a:r>
              <a:rPr lang="en-GB" b="1" dirty="0"/>
              <a:t>⭐ Why Employers Use STAR</a:t>
            </a:r>
          </a:p>
          <a:p>
            <a:r>
              <a:rPr lang="en-GB" dirty="0">
                <a:effectLst/>
              </a:rPr>
              <a:t>Helps them see </a:t>
            </a:r>
            <a:r>
              <a:rPr lang="en-GB" b="1" dirty="0">
                <a:effectLst/>
              </a:rPr>
              <a:t>real examples</a:t>
            </a:r>
            <a:r>
              <a:rPr lang="en-GB" dirty="0">
                <a:effectLst/>
              </a:rPr>
              <a:t> of your skills</a:t>
            </a:r>
            <a:endParaRPr lang="en-GB" dirty="0"/>
          </a:p>
          <a:p>
            <a:r>
              <a:rPr lang="en-GB" dirty="0">
                <a:effectLst/>
              </a:rPr>
              <a:t>Shows how you behave in real situations</a:t>
            </a:r>
            <a:endParaRPr lang="en-GB" dirty="0"/>
          </a:p>
          <a:p>
            <a:r>
              <a:rPr lang="en-GB" dirty="0">
                <a:effectLst/>
              </a:rPr>
              <a:t>Makes your answers structured and easy to follow</a:t>
            </a:r>
            <a:endParaRPr lang="en-GB" dirty="0"/>
          </a:p>
          <a:p>
            <a:r>
              <a:rPr lang="en-GB" dirty="0">
                <a:effectLst/>
              </a:rPr>
              <a:t>Reduces waffling or going off‑topic</a:t>
            </a:r>
            <a:endParaRPr lang="en-GB" dirty="0"/>
          </a:p>
          <a:p>
            <a:r>
              <a:rPr lang="en-GB" b="1" dirty="0"/>
              <a:t>⭐ Example STAR Answer (Short Version)</a:t>
            </a:r>
          </a:p>
          <a:p>
            <a:r>
              <a:rPr lang="en-GB" b="1" dirty="0">
                <a:effectLst/>
              </a:rPr>
              <a:t>Question:</a:t>
            </a:r>
            <a:r>
              <a:rPr lang="en-GB" dirty="0">
                <a:effectLst/>
              </a:rPr>
              <a:t> “Tell me about a time you worked well in a team.”</a:t>
            </a:r>
            <a:endParaRPr lang="en-GB" dirty="0"/>
          </a:p>
          <a:p>
            <a:r>
              <a:rPr lang="en-GB" b="1">
                <a:effectLst/>
              </a:rPr>
              <a:t>S:</a:t>
            </a:r>
            <a:r>
              <a:rPr lang="en-GB">
                <a:effectLst/>
              </a:rPr>
              <a:t> “During a busy week at Wardie Motors Group, we had a backlog of MOTs.” </a:t>
            </a:r>
            <a:r>
              <a:rPr lang="en-GB" b="1">
                <a:effectLst/>
              </a:rPr>
              <a:t>T:</a:t>
            </a:r>
            <a:r>
              <a:rPr lang="en-GB">
                <a:effectLst/>
              </a:rPr>
              <a:t> “We needed to complete all bookings without delaying customers.” </a:t>
            </a:r>
            <a:r>
              <a:rPr lang="en-GB" b="1">
                <a:effectLst/>
              </a:rPr>
              <a:t>A:</a:t>
            </a:r>
            <a:r>
              <a:rPr lang="en-GB">
                <a:effectLst/>
              </a:rPr>
              <a:t> “I coordinated with technicians, prioritised urgent jobs, and helped with admin tasks.” </a:t>
            </a:r>
            <a:r>
              <a:rPr lang="en-GB" b="1">
                <a:effectLst/>
              </a:rPr>
              <a:t>R:</a:t>
            </a:r>
            <a:r>
              <a:rPr lang="en-GB">
                <a:effectLst/>
              </a:rPr>
              <a:t> “We cleared the backlog in two days and received positive customer feedback.”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9D6F62-80D1-4C48-A777-B2417BB5A9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548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69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53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832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201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530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953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432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154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058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144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251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9662823-51EB-B94D-ABCF-8B90FFE527D8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3544ECA-DBE6-A74E-A1AB-032AE3DB4A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853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9188-079B-051E-DFB8-32C3C69D6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2187" y="-7950200"/>
            <a:ext cx="9144000" cy="238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D9A58-0390-CF70-BE90-35E779F225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61" y="1047751"/>
            <a:ext cx="10536969" cy="3905250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Name: Mario-Daniel Gramon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Student:2416241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Code:BALM5002 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Module: Developing and Managing Individuals and Teams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Lecturer: Sukhpreet Grewal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
University of Wales Trinity Saint David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419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EC0F3-4251-966F-7161-9E921F3F3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4" y="0"/>
            <a:ext cx="10772775" cy="165819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212C9B3-45FD-6B1D-DFF6-911340A917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6656" y="1909613"/>
            <a:ext cx="410022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3.Introduction to Wardie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Motors Group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5.Recruitment Objectives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6.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Job Analysis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7.Job Description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8.Person Specification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9.Interview Methods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10.Questioning Techniques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11Online Interviews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12Face‑to‑Face Interviews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13Practical Interviews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14Training &amp; Development Needs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15Learning &amp; Development Theories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16Conclusion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17References</a:t>
            </a:r>
          </a:p>
        </p:txBody>
      </p:sp>
    </p:spTree>
    <p:extLst>
      <p:ext uri="{BB962C8B-B14F-4D97-AF65-F5344CB8AC3E}">
        <p14:creationId xmlns:p14="http://schemas.microsoft.com/office/powerpoint/2010/main" val="3776524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C1142-4C4B-AEDD-8603-77C6194BE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atin typeface="Arial" panose="020B0604020202020204" pitchFamily="34" charset="0"/>
              </a:rPr>
              <a:t>Introduction to Wardie Motors Group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1D4F0-8F23-3072-4422-25B916B1E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011681"/>
            <a:ext cx="10467594" cy="2160269"/>
          </a:xfrm>
        </p:spPr>
        <p:txBody>
          <a:bodyPr>
            <a:normAutofit/>
          </a:bodyPr>
          <a:lstStyle/>
          <a:p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Wardie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Motors group, brake &amp; clutch specialists</a:t>
            </a: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chose Wardie Group Motors because they’re an independent garage that focuses on both performance and everyday repairs. </a:t>
            </a: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work on standard road cars as well as tuned vehicles and often fit aftermarket parts.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From what I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know working with them for almost 6 months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they offer quick turnarounds and competitive pricing. 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87ABBC5-C9D8-8598-A774-1403C48176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657" y="4194810"/>
            <a:ext cx="8387424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UK‑based automotive service and repair company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MOT testing, diagnostics, repairs, and customer support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Teamwork and individual performance both essential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HR plays a key role in ensuring skilled, safe and customer‑focused staff</a:t>
            </a:r>
          </a:p>
        </p:txBody>
      </p:sp>
    </p:spTree>
    <p:extLst>
      <p:ext uri="{BB962C8B-B14F-4D97-AF65-F5344CB8AC3E}">
        <p14:creationId xmlns:p14="http://schemas.microsoft.com/office/powerpoint/2010/main" val="1372205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8D1BE-463F-EC3E-1D65-77D2D412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80004-D72C-E565-BDE1-29DB73A72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274" y="2011680"/>
            <a:ext cx="10753725" cy="3766185"/>
          </a:xfrm>
          <a:solidFill>
            <a:schemeClr val="bg1"/>
          </a:solidFill>
        </p:spPr>
        <p:txBody>
          <a:bodyPr>
            <a:normAutofit fontScale="55000" lnSpcReduction="2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the right team member ensures: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Smooth organisational running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High‑quality customer service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turnover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team performance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Steps: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Advertising the role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Shortlisting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 &amp; assessments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 &amp; onboarding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341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9AC1A-2190-DD8B-1F2A-E20C068CB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Recruitment Objectives</a:t>
            </a:r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366A8C-1FFF-9487-D37E-C52F8B992F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Hire skilled and reliable technicians/customer service staff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 compliance with UK employment law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Promote fairness, equality and diversity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 recruitment costs and turnover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 a capable workforce aligned with company values</a:t>
            </a:r>
          </a:p>
        </p:txBody>
      </p:sp>
    </p:spTree>
    <p:extLst>
      <p:ext uri="{BB962C8B-B14F-4D97-AF65-F5344CB8AC3E}">
        <p14:creationId xmlns:p14="http://schemas.microsoft.com/office/powerpoint/2010/main" val="1863078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5DB21-B257-AF58-94FA-09BA766EA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B9595-394D-DCF9-93BC-3E2C2DD4D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helps HR understand: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(e.g., diagnostics, repairs, customer communication)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required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(technical, communication, safety awareness)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Tools used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(diagnostic equipment, software)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environment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(garage, customer‑facing)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Outcome: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Accurate job description + person specification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866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241B6-3E03-70CE-580D-0F3D18C6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Description </a:t>
            </a:r>
            <a:r>
              <a:rPr lang="en-GB" dirty="0"/>
              <a:t>(Example: Vehicle Technician)</a:t>
            </a:r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EFD18F1-0B5D-C7AF-D514-EBFFABD99E4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Job Title: Vehicle Technician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Department: Workshop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Reports to: Workshop Manager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Duties: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Perform diagnostics and repairs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Conduct MOT tests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 safety and compliance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Communicate findings to customers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Hours, salary, location</a:t>
            </a:r>
          </a:p>
        </p:txBody>
      </p:sp>
    </p:spTree>
    <p:extLst>
      <p:ext uri="{BB962C8B-B14F-4D97-AF65-F5344CB8AC3E}">
        <p14:creationId xmlns:p14="http://schemas.microsoft.com/office/powerpoint/2010/main" val="1191231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2E898-7902-9A92-0FA5-775925BF0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Specification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42B8A-2A51-0EF6-369B-EE3F1B7F2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Essential :</a:t>
            </a:r>
            <a:endParaRPr lang="en-GB" dirty="0"/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 3 Motor Vehicle Qualification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 tester certification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Problem‑solving skills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work under pressure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Desirable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Hybrid/electric vehicle training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service experience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337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E07FD-C278-D848-1F0D-9A11F53C7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Methods</a:t>
            </a:r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E648651-F519-FB1F-79A4-D1FF38789F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Online interviews: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Initial screening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Face‑to‑face interviews: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Behavioural and technical questions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Practical assessments: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Hands‑on demonstration of 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Competency‑based interviews: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STAR method</a:t>
            </a:r>
          </a:p>
        </p:txBody>
      </p:sp>
    </p:spTree>
    <p:extLst>
      <p:ext uri="{BB962C8B-B14F-4D97-AF65-F5344CB8AC3E}">
        <p14:creationId xmlns:p14="http://schemas.microsoft.com/office/powerpoint/2010/main" val="2211117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12519-8CCB-D51B-2F24-574613634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Questioning Techniques</a:t>
            </a:r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FA96D18-4B91-DAF9-8C0E-5F5ED121B0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Open questions: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“Tell me about a time you solved a difficult repair.”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Closed questions: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“Do you hold an MOT licence?”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Probing questions: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“What steps did you take to diagnose the issue?”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Situational questions: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“What would you do if a customer disputes a repair?”</a:t>
            </a:r>
          </a:p>
        </p:txBody>
      </p:sp>
    </p:spTree>
    <p:extLst>
      <p:ext uri="{BB962C8B-B14F-4D97-AF65-F5344CB8AC3E}">
        <p14:creationId xmlns:p14="http://schemas.microsoft.com/office/powerpoint/2010/main" val="1320214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6DA29-CB6D-D223-A3FC-AE5003E28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&amp; Development Needs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2BD4E-C4B1-F4FF-6CB9-20CB8DB94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Newly recruited technician Identified Needs: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Hybrid/electric vehicle training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communication skills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&amp; safety refresher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 software training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Methods: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On‑the‑job training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Shadowing senior technicians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Workshops &amp; online modules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Manufacturer‑approved training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845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24F4A-88EC-E308-23AA-BF97AC37E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&amp; Development Theories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7CA5D-1A46-900B-5ED9-0F91D0012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84632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Behaviourist Theory (Skinner)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through repetition and reinforcement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Useful for safety procedures, MOT routines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Cognitivist Theory (Piaget/Bruner)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understanding processes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Useful for diagnostics and problem‑solving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Humanist Theory (Maslow/Rogers)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personal growth and motivation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employee confidence and autonomy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 (Kolb)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by doing → ideal for practical automotive 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476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3E1BA-D93F-6595-7F14-97945FEF6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&amp; Training Strategy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596ADBF-9BF1-4644-64B4-3CF772E1DD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Combine structured recruitment with targeted training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job analysis to identify skill gaps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continuous development to improve performance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 teamwork and individual accountability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Align training with organisational goals</a:t>
            </a:r>
          </a:p>
        </p:txBody>
      </p:sp>
    </p:spTree>
    <p:extLst>
      <p:ext uri="{BB962C8B-B14F-4D97-AF65-F5344CB8AC3E}">
        <p14:creationId xmlns:p14="http://schemas.microsoft.com/office/powerpoint/2010/main" val="39685167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B292E-0CE7-C32A-125D-76F9FEBC7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99D44BF-0FB5-2684-3DB2-8759DB46DF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recruitment ensures the right people join the team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Training and development improve performance and safety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Learning theories help HR design better training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Balanced teamwork and individual work support organisational growth</a:t>
            </a:r>
          </a:p>
        </p:txBody>
      </p:sp>
    </p:spTree>
    <p:extLst>
      <p:ext uri="{BB962C8B-B14F-4D97-AF65-F5344CB8AC3E}">
        <p14:creationId xmlns:p14="http://schemas.microsoft.com/office/powerpoint/2010/main" val="1328183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0F6E-72EF-FC1C-A8DF-7086D6733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F57B8D2-7D95-8CF4-7F89-BFE99BA825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Armstrong’s Handbook of Human Resource Management Practice.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Beardwell, J. &amp; Thompson, A. (2017).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Kolb, D. (1984).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Experiential Learning Theory.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 (2024). Recruitment and Selection Guidelines.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GOV.UK – Employment Law and Recruitment Standards.</a:t>
            </a:r>
          </a:p>
        </p:txBody>
      </p:sp>
    </p:spTree>
    <p:extLst>
      <p:ext uri="{BB962C8B-B14F-4D97-AF65-F5344CB8AC3E}">
        <p14:creationId xmlns:p14="http://schemas.microsoft.com/office/powerpoint/2010/main" val="415898305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Application>Microsoft Office PowerPoint</Application>
  <PresentationFormat>Widescreen</PresentationFormat>
  <Slides>15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Metropolitan</vt:lpstr>
      <vt:lpstr>PowerPoint Presentation</vt:lpstr>
      <vt:lpstr>Table of Contents</vt:lpstr>
      <vt:lpstr>Introduction to Wardie Motors Group </vt:lpstr>
      <vt:lpstr>Recruitment Process</vt:lpstr>
      <vt:lpstr>Recruitment Objectives</vt:lpstr>
      <vt:lpstr>Job Analysis</vt:lpstr>
      <vt:lpstr>Job Description (Example: Vehicle Technician)</vt:lpstr>
      <vt:lpstr>Person Specification</vt:lpstr>
      <vt:lpstr>Interview Methods</vt:lpstr>
      <vt:lpstr>Questioning Techniques</vt:lpstr>
      <vt:lpstr>Training &amp; Development Needs</vt:lpstr>
      <vt:lpstr>Learning &amp; Development Theories</vt:lpstr>
      <vt:lpstr>Recruitment &amp; Training Strategy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Resources </dc:title>
  <dc:creator>MARIO IS THE BEST</dc:creator>
  <cp:lastModifiedBy>MARIO IS THE BEST</cp:lastModifiedBy>
  <cp:revision>6</cp:revision>
  <dcterms:created xsi:type="dcterms:W3CDTF">2026-03-19T09:40:54Z</dcterms:created>
  <dcterms:modified xsi:type="dcterms:W3CDTF">2026-03-26T09:30:08Z</dcterms:modified>
</cp:coreProperties>
</file>