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8" r:id="rId3"/>
    <p:sldId id="279" r:id="rId4"/>
    <p:sldId id="281" r:id="rId5"/>
    <p:sldId id="625" r:id="rId6"/>
    <p:sldId id="626" r:id="rId7"/>
    <p:sldId id="276" r:id="rId8"/>
    <p:sldId id="283" r:id="rId9"/>
    <p:sldId id="284" r:id="rId10"/>
    <p:sldId id="287" r:id="rId11"/>
    <p:sldId id="291" r:id="rId12"/>
    <p:sldId id="289" r:id="rId13"/>
    <p:sldId id="258" r:id="rId14"/>
    <p:sldId id="268" r:id="rId15"/>
    <p:sldId id="271" r:id="rId16"/>
    <p:sldId id="257" r:id="rId17"/>
    <p:sldId id="627" r:id="rId18"/>
    <p:sldId id="269" r:id="rId19"/>
    <p:sldId id="272" r:id="rId20"/>
    <p:sldId id="270" r:id="rId21"/>
    <p:sldId id="262" r:id="rId22"/>
    <p:sldId id="290" r:id="rId23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9" autoAdjust="0"/>
    <p:restoredTop sz="94576" autoAdjust="0"/>
  </p:normalViewPr>
  <p:slideViewPr>
    <p:cSldViewPr>
      <p:cViewPr varScale="1">
        <p:scale>
          <a:sx n="82" d="100"/>
          <a:sy n="82" d="100"/>
        </p:scale>
        <p:origin x="145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-dawsonera-com.ezproxy.uwtsd.ac.uk/abstract/978027373106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By the end of this session you should be aware of:</a:t>
            </a:r>
          </a:p>
          <a:p>
            <a:pPr eaLnBrk="1" hangingPunct="1">
              <a:defRPr/>
            </a:pPr>
            <a:r>
              <a:rPr lang="en-GB" sz="2800" dirty="0"/>
              <a:t>Guidelines for classroom management </a:t>
            </a:r>
          </a:p>
          <a:p>
            <a:pPr eaLnBrk="1" hangingPunct="1">
              <a:defRPr/>
            </a:pPr>
            <a:r>
              <a:rPr lang="en-GB" sz="2800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sz="2800" dirty="0"/>
              <a:t>Programme Outline</a:t>
            </a:r>
          </a:p>
          <a:p>
            <a:pPr eaLnBrk="1" hangingPunct="1">
              <a:defRPr/>
            </a:pPr>
            <a:r>
              <a:rPr lang="en-GB" sz="2800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D648E13E-498A-40B6-9EC5-D21BCB069F9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Minimum required attendance is 70%, so the 30% is for unseen circumstances</a:t>
            </a:r>
            <a:endParaRPr lang="en-GB" altLang="en-US" sz="3200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1E98A2ED-EF4F-4923-BC43-3B386BB8F24B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CFD6E7-D499-4C05-BFB5-2AD04B671F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FB9F4719-F328-4781-9A76-D0A57C965E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ABAEDC-C478-4582-9B7B-641B0930700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237D46B-3162-4946-9003-F48967B52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A887D68-E776-4613-BE5E-27AE83600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Remember to have  pen and paper hand to make notes</a:t>
            </a:r>
          </a:p>
          <a:p>
            <a:pPr eaLnBrk="1" hangingPunct="1"/>
            <a:r>
              <a:rPr lang="en-GB" altLang="en-US" dirty="0"/>
              <a:t>Correspondence – name, student number, module – make sure you check your UWTSD email frequently</a:t>
            </a:r>
          </a:p>
          <a:p>
            <a:pPr eaLnBrk="1" hangingPunct="1"/>
            <a:r>
              <a:rPr lang="en-GB" altLang="en-US" dirty="0"/>
              <a:t>Stay logged on for the entire session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28DE-8B74-4E8D-AC5C-8839D06EDC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BD490B1-0A43-4E88-B778-56DBA2702B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62E3ED-5666-48DC-8BA2-0547C36F28A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LEARNING AND TEACHING STRATEGIES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39163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/>
              <a:t>A mixture of: </a:t>
            </a:r>
          </a:p>
          <a:p>
            <a:pPr>
              <a:defRPr/>
            </a:pPr>
            <a:r>
              <a:rPr lang="en-GB" sz="2000" b="1" dirty="0"/>
              <a:t>Lectures</a:t>
            </a:r>
          </a:p>
          <a:p>
            <a:pPr lvl="1">
              <a:defRPr/>
            </a:pPr>
            <a:r>
              <a:rPr lang="en-GB" sz="2000" dirty="0"/>
              <a:t>For the explanation of key themes and concepts</a:t>
            </a:r>
          </a:p>
          <a:p>
            <a:pPr lvl="2">
              <a:defRPr/>
            </a:pPr>
            <a:r>
              <a:rPr lang="en-GB" sz="2000" dirty="0"/>
              <a:t>principally lecturer talking but feel free to ask questions</a:t>
            </a:r>
          </a:p>
          <a:p>
            <a:pPr>
              <a:defRPr/>
            </a:pPr>
            <a:r>
              <a:rPr lang="en-GB" sz="2000" b="1" dirty="0"/>
              <a:t>Workshops</a:t>
            </a:r>
          </a:p>
          <a:p>
            <a:pPr>
              <a:defRPr/>
            </a:pPr>
            <a:r>
              <a:rPr lang="en-US" sz="2000" b="1" dirty="0"/>
              <a:t>Seminars</a:t>
            </a:r>
          </a:p>
          <a:p>
            <a:pPr>
              <a:defRPr/>
            </a:pPr>
            <a:r>
              <a:rPr lang="en-US" sz="2000" b="1" dirty="0"/>
              <a:t>Discussions </a:t>
            </a:r>
          </a:p>
          <a:p>
            <a:pPr>
              <a:defRPr/>
            </a:pPr>
            <a:r>
              <a:rPr lang="en-US" sz="2000" b="1" dirty="0"/>
              <a:t>Group work</a:t>
            </a:r>
          </a:p>
          <a:p>
            <a:pPr>
              <a:defRPr/>
            </a:pPr>
            <a:r>
              <a:rPr lang="en-US" sz="2000" b="1" dirty="0"/>
              <a:t>Pair work</a:t>
            </a:r>
          </a:p>
          <a:p>
            <a:pPr>
              <a:defRPr/>
            </a:pPr>
            <a:r>
              <a:rPr lang="en-US" sz="2000" b="1" dirty="0"/>
              <a:t>Case studies</a:t>
            </a:r>
            <a:endParaRPr lang="en-GB" sz="2000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Resources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All resources and teaching materials available to you on the dedicated Moodle page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Important – Prepare - Check the lesson schedule before coming to class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>
              <a:defRPr/>
            </a:pPr>
            <a:r>
              <a:rPr lang="en-GB" sz="2400" dirty="0"/>
              <a:t>Reading</a:t>
            </a:r>
            <a:r>
              <a:rPr lang="en-GB" sz="2400" b="1" dirty="0"/>
              <a:t> </a:t>
            </a:r>
            <a:r>
              <a:rPr lang="en-GB" sz="2400" dirty="0"/>
              <a:t>– see Online Resources List on Moodle</a:t>
            </a:r>
          </a:p>
          <a:p>
            <a:pPr lvl="1">
              <a:defRPr/>
            </a:pPr>
            <a:r>
              <a:rPr lang="en-GB" sz="2400" dirty="0"/>
              <a:t>Most important of all!!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42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76A24A4-A3D2-4134-AD19-BC71BCEE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3" y="558800"/>
            <a:ext cx="8229600" cy="608013"/>
          </a:xfrm>
        </p:spPr>
        <p:txBody>
          <a:bodyPr/>
          <a:lstStyle/>
          <a:p>
            <a:pPr eaLnBrk="1" hangingPunct="1"/>
            <a:r>
              <a:rPr lang="en-GB" altLang="en-US" b="1" dirty="0"/>
              <a:t>Module Aims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E43001BB-4014-4D84-B498-0FF95C35D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To introduce students to strategies for personal reflection and career development planning. </a:t>
            </a:r>
          </a:p>
          <a:p>
            <a:pPr eaLnBrk="1" hangingPunct="1"/>
            <a:r>
              <a:rPr lang="en-GB" altLang="en-US" sz="2800" dirty="0"/>
              <a:t>To gain confidence and competence as effective employees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D2888-79C6-4E67-881A-AEFF7371ED6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DE22B935-BA74-43B8-B1F3-BD30362C54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DCB3FB-F656-4860-85F0-586C75EF277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1774666-D306-4433-9FCB-C5C4C21A1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2DE71-BE0F-49F4-A06C-BFB0DDE9E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Upon the successful completion of this module, the student should be able to demonstrate the ability to:</a:t>
            </a:r>
          </a:p>
          <a:p>
            <a:pPr eaLnBrk="1" hangingPunct="1">
              <a:defRPr/>
            </a:pPr>
            <a:r>
              <a:rPr lang="en-GB" sz="2400" dirty="0"/>
              <a:t>Understand the skills and knowledge needed for working effectively;</a:t>
            </a:r>
          </a:p>
          <a:p>
            <a:pPr eaLnBrk="1" hangingPunct="1">
              <a:defRPr/>
            </a:pPr>
            <a:r>
              <a:rPr lang="en-GB" sz="2400" dirty="0"/>
              <a:t>Demonstrate readiness for employability and personal advancement through an understanding of personal strengths and areas for further development;</a:t>
            </a:r>
          </a:p>
          <a:p>
            <a:pPr eaLnBrk="1" hangingPunct="1">
              <a:defRPr/>
            </a:pPr>
            <a:r>
              <a:rPr lang="en-GB" sz="2400" dirty="0"/>
              <a:t>Establish employment goals and develop a personal action plan.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1CCAC-51BC-47BE-8531-4CC305DC01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C1785D32-C2E7-426B-9313-B617A592A9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EF94FD-5E46-4C2A-9372-B419ADAC9D8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2342E10-44F1-44AB-92CD-A2C536A3A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Assessment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6114F0B-88DE-4B92-9D4E-77E88FF0E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738" y="1389063"/>
            <a:ext cx="8229600" cy="42005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Task 1: Role Play </a:t>
            </a:r>
          </a:p>
          <a:p>
            <a:pPr eaLnBrk="1" hangingPunct="1"/>
            <a:r>
              <a:rPr lang="en-GB" altLang="en-US" sz="2800" dirty="0"/>
              <a:t>Task 2: Students will write a reflective report based on role play in task 1 and review containing a personal career development plan and incorporating reflection on a personal SWOT analysis and study/career improvement strategies.</a:t>
            </a:r>
          </a:p>
          <a:p>
            <a:pPr eaLnBrk="1" hangingPunct="1"/>
            <a:r>
              <a:rPr lang="en-GB" altLang="en-US" sz="2800" dirty="0"/>
              <a:t>BUT MORE ABOUT THIS LATER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996DE-E2A9-4D21-8886-B67DD74A72B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C8AAA665-DA7D-4C25-A5CF-FFBC0C8BF9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ED8C809-F0A5-4050-9326-00535793256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431225B-CE92-4573-A5ED-0A257F4FC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Any questions?</a:t>
            </a:r>
          </a:p>
        </p:txBody>
      </p:sp>
      <p:sp>
        <p:nvSpPr>
          <p:cNvPr id="18435" name="Rectangle 1">
            <a:extLst>
              <a:ext uri="{FF2B5EF4-FFF2-40B4-BE49-F238E27FC236}">
                <a16:creationId xmlns:a16="http://schemas.microsoft.com/office/drawing/2014/main" id="{B8E55F7D-56B5-4766-8257-F247521DC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685800"/>
            <a:ext cx="184150" cy="2762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0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500">
              <a:solidFill>
                <a:srgbClr val="474747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AutoShape 2" descr="Add this title to my bookshelf">
            <a:hlinkClick r:id="rId2" tooltip="Add this title to my bookshelf"/>
            <a:extLst>
              <a:ext uri="{FF2B5EF4-FFF2-40B4-BE49-F238E27FC236}">
                <a16:creationId xmlns:a16="http://schemas.microsoft.com/office/drawing/2014/main" id="{7C3D4DE2-E0DB-4DB5-950A-E7FAF3CC4C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325813" y="627063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129A6-5FB2-42A7-8130-ED47ADA88B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9453567-81AB-400E-831E-95592A90DA38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8438" name="Slide Number Placeholder 7">
            <a:extLst>
              <a:ext uri="{FF2B5EF4-FFF2-40B4-BE49-F238E27FC236}">
                <a16:creationId xmlns:a16="http://schemas.microsoft.com/office/drawing/2014/main" id="{F4AA1A63-4CC8-46A5-A832-D367EC8FFE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F5EFBE-272A-46B0-A9C9-B273B11183B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A8DD90-D16B-4A96-BFCF-943B7E733B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2314290" y="1628800"/>
            <a:ext cx="4515419" cy="36004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484214A-08E1-4870-AABC-030436A6C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Session 2 – Lesson Aims 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8DBC240-BBE5-4B02-B182-1EA6E0D21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To look at where you are and what you would like to do.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D3D66-B00C-4012-B7E9-EDFC060B861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F2BBA969-3F37-4013-B97C-2C7D1F1516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B67A79E-6CAD-42F0-A4DC-EDBDE663DE1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E06DB5C-2BCB-40CB-BB07-7D39E493F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Personal Development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E82FCF0-B1B5-4188-A1E0-9A9263047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1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Student Participation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: Why did you: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Choose to study?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Chose to study this course?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Choose this University?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Choose to study now?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A1C8A3-D0AB-4627-9586-B8E9762B531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AB391B-1714-4971-BC82-14626ABBBC48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0485" name="Slide Number Placeholder 5">
            <a:extLst>
              <a:ext uri="{FF2B5EF4-FFF2-40B4-BE49-F238E27FC236}">
                <a16:creationId xmlns:a16="http://schemas.microsoft.com/office/drawing/2014/main" id="{542045DD-D3D0-4642-9A75-59F5865AF3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9D4398-2478-4B28-B49A-FC02B2E8355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2B31C76-4B44-4B8F-A36A-E2CAD7DD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22" y="404042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influenced you? 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1D2A477-7E74-4929-A599-8721590A4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Think about:</a:t>
            </a:r>
          </a:p>
          <a:p>
            <a:pPr eaLnBrk="1" hangingPunct="1"/>
            <a:r>
              <a:rPr lang="en-GB" altLang="en-US"/>
              <a:t>Previous study</a:t>
            </a:r>
          </a:p>
          <a:p>
            <a:pPr eaLnBrk="1" hangingPunct="1"/>
            <a:r>
              <a:rPr lang="en-GB" altLang="en-US"/>
              <a:t>Previous work</a:t>
            </a:r>
          </a:p>
          <a:p>
            <a:pPr eaLnBrk="1" hangingPunct="1"/>
            <a:r>
              <a:rPr lang="en-GB" altLang="en-US"/>
              <a:t>Family situation</a:t>
            </a:r>
          </a:p>
          <a:p>
            <a:pPr eaLnBrk="1" hangingPunct="1"/>
            <a:r>
              <a:rPr lang="en-GB" altLang="en-US"/>
              <a:t>Financial considerations</a:t>
            </a:r>
          </a:p>
          <a:p>
            <a:pPr eaLnBrk="1" hangingPunct="1"/>
            <a:r>
              <a:rPr lang="en-GB" altLang="en-US"/>
              <a:t>Future ideas &amp; plans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F9CDDF-4CF4-4C58-ADD1-C7969829014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D954B13-C426-49F2-89FD-74773D1F1495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2533" name="Slide Number Placeholder 2">
            <a:extLst>
              <a:ext uri="{FF2B5EF4-FFF2-40B4-BE49-F238E27FC236}">
                <a16:creationId xmlns:a16="http://schemas.microsoft.com/office/drawing/2014/main" id="{6E538B7D-E6C5-4AC9-B981-79EE634773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0E1727-36DF-414F-A0EC-DFBC2CDA3A7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THINGS TO THINK ABOUT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does work ‘fit’ into your life?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does studying ‘fit’?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How do you see work &amp; study contributing to your future?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CBFBE-B9A2-42AB-BDC5-FA2FF09AC041}"/>
              </a:ext>
            </a:extLst>
          </p:cNvPr>
          <p:cNvSpPr txBox="1"/>
          <p:nvPr/>
        </p:nvSpPr>
        <p:spPr>
          <a:xfrm>
            <a:off x="1589934" y="5715648"/>
            <a:ext cx="6731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https://www.open.edu/openlearn/ocw/mod/oucontent/view.php?id=28130&amp;section=2.1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EF9D00F-E3B1-4366-A56C-ED7E5F680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1193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063B769-2BEC-4ABF-8F5E-B8DD38A12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 dirty="0"/>
              <a:t>What area do you want to work in?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000" b="1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Social Care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Medical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Retail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Security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Administration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2E2CF-192D-4EF6-9383-C25E35094D1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FCD9527-4105-4942-A44F-76DA2BC7EA5F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7653" name="Slide Number Placeholder 2">
            <a:extLst>
              <a:ext uri="{FF2B5EF4-FFF2-40B4-BE49-F238E27FC236}">
                <a16:creationId xmlns:a16="http://schemas.microsoft.com/office/drawing/2014/main" id="{61BE1B93-386D-4E39-A67E-FB57B181A6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DB1462-9B94-404E-810E-6CE1328C6A1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DF47ECB-DEBC-4928-B4ED-711F0B04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DO YOU WANT TO DO?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3CFF5C1-46C7-46B8-BECB-A2D0BEDB9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i="1" dirty="0"/>
              <a:t>What kind of Work would you like?</a:t>
            </a:r>
          </a:p>
          <a:p>
            <a:pPr eaLnBrk="1" hangingPunct="1"/>
            <a:r>
              <a:rPr lang="en-GB" altLang="en-US" b="1" i="1" dirty="0"/>
              <a:t>Full-time paid work</a:t>
            </a:r>
          </a:p>
          <a:p>
            <a:pPr eaLnBrk="1" hangingPunct="1"/>
            <a:r>
              <a:rPr lang="en-GB" altLang="en-US" b="1" i="1" dirty="0"/>
              <a:t>Part-time paid work</a:t>
            </a:r>
          </a:p>
          <a:p>
            <a:pPr eaLnBrk="1" hangingPunct="1"/>
            <a:r>
              <a:rPr lang="en-GB" altLang="en-US" b="1" i="1" dirty="0"/>
              <a:t>Voluntary work</a:t>
            </a:r>
          </a:p>
          <a:p>
            <a:pPr eaLnBrk="1" hangingPunct="1"/>
            <a:r>
              <a:rPr lang="en-GB" altLang="en-US" b="1" i="1" dirty="0"/>
              <a:t>Self-employment?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086C88-E88A-4264-B598-E29F2234EC1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31E1237-99B1-483A-9DB3-BB184CA26599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1509" name="Slide Number Placeholder 2">
            <a:extLst>
              <a:ext uri="{FF2B5EF4-FFF2-40B4-BE49-F238E27FC236}">
                <a16:creationId xmlns:a16="http://schemas.microsoft.com/office/drawing/2014/main" id="{12B6FCD8-14EB-40CD-94E9-C636BBE7E8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01AA67-CE2D-43B3-A3BA-000D74E624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HOW DO I PLAN AHEAD?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u="sng" dirty="0"/>
              <a:t>Student Activity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b="1" u="sng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u="sng" dirty="0"/>
              <a:t>Students are asked to talk about what they see in each of the following picture?</a:t>
            </a:r>
          </a:p>
          <a:p>
            <a:pPr marL="514350" indent="-51435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800" b="1" u="sng" dirty="0"/>
              <a:t>Describe what you see.</a:t>
            </a:r>
          </a:p>
          <a:p>
            <a:pPr marL="514350" indent="-51435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800" b="1" u="sng" dirty="0"/>
              <a:t>Describe the water.</a:t>
            </a:r>
          </a:p>
          <a:p>
            <a:pPr marL="514350" indent="-51435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800" b="1" u="sng" dirty="0"/>
              <a:t>What is the boat doing?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9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F2A15D1-4EDA-4D22-AA1E-5192F6C83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RED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E30B-A0B1-4856-A34A-8E6CA38507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65111C-2EEE-4F41-955A-49DB2BE58F0D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4581" name="Slide Number Placeholder 2">
            <a:extLst>
              <a:ext uri="{FF2B5EF4-FFF2-40B4-BE49-F238E27FC236}">
                <a16:creationId xmlns:a16="http://schemas.microsoft.com/office/drawing/2014/main" id="{B71E5092-0860-4D2E-87F2-69DB389ECF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8AE91D0-F694-40EA-A9A3-213EF36059D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0C595A7E-E278-8908-0A04-F6DAFC20D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1288" y="1196752"/>
            <a:ext cx="4843040" cy="3960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060046-C68A-4EEF-BF29-E07715D4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11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WHITE BOAT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C9908-82D8-498A-88F3-6F53AB9040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C8E2377-29BF-4284-A8F3-2F94D1FB83ED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8677" name="Slide Number Placeholder 2">
            <a:extLst>
              <a:ext uri="{FF2B5EF4-FFF2-40B4-BE49-F238E27FC236}">
                <a16:creationId xmlns:a16="http://schemas.microsoft.com/office/drawing/2014/main" id="{BA8B4633-6BFB-4D91-9457-B99BC8C99D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33277-6DDA-4666-AF09-8D308EF250F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Content Placeholder 2" descr="See the source image">
            <a:extLst>
              <a:ext uri="{FF2B5EF4-FFF2-40B4-BE49-F238E27FC236}">
                <a16:creationId xmlns:a16="http://schemas.microsoft.com/office/drawing/2014/main" id="{75DE76B0-C4B8-4437-7B70-3FAF4DB83A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925" y="1716881"/>
            <a:ext cx="4514850" cy="301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E3A98D8-D9AC-485E-86F5-98931D9A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071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9BB1BD7-EE33-4017-BAA9-A4F5EECA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b="1" dirty="0"/>
              <a:t>WHICH ARE YOU? The Red Boat or the White BOAT?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b="1" dirty="0"/>
              <a:t>If you are a different kind of boat, describe.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DAADA-8942-46CF-9FD9-D5DAC81D2C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06E3DFC-E89C-4533-A883-1488E3B9DFE3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29701" name="Slide Number Placeholder 2">
            <a:extLst>
              <a:ext uri="{FF2B5EF4-FFF2-40B4-BE49-F238E27FC236}">
                <a16:creationId xmlns:a16="http://schemas.microsoft.com/office/drawing/2014/main" id="{92303BDE-9F1C-4122-BEC5-4EA8194BC5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3DF8A-C0DA-45A0-B056-EFD0128D5B6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060B9B6-CBF2-4417-A159-EB374DAE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67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D1946F0-77AE-44A5-A8D2-8A2B5768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1819"/>
          </a:xfrm>
        </p:spPr>
        <p:txBody>
          <a:bodyPr/>
          <a:lstStyle/>
          <a:p>
            <a:pPr eaLnBrk="1" hangingPunct="1"/>
            <a:r>
              <a:rPr lang="en-GB" altLang="en-US" b="1" i="1" dirty="0">
                <a:solidFill>
                  <a:srgbClr val="0070C0"/>
                </a:solidFill>
              </a:rPr>
              <a:t>STUDENT PARTICIPATION</a:t>
            </a:r>
            <a:r>
              <a:rPr lang="en-GB" altLang="en-US" dirty="0"/>
              <a:t>: </a:t>
            </a:r>
          </a:p>
          <a:p>
            <a:pPr eaLnBrk="1" hangingPunct="1"/>
            <a:r>
              <a:rPr lang="en-GB" altLang="en-US" dirty="0"/>
              <a:t>1. </a:t>
            </a:r>
            <a:r>
              <a:rPr lang="en-GB" altLang="en-US" b="1" i="1" dirty="0"/>
              <a:t>Looking back on your life, identify three achievements.</a:t>
            </a:r>
          </a:p>
          <a:p>
            <a:pPr eaLnBrk="1" hangingPunct="1"/>
            <a:r>
              <a:rPr lang="en-GB" altLang="en-US" b="1" i="1" dirty="0"/>
              <a:t>2. In 5 years’ time what would you like to be doing?</a:t>
            </a:r>
          </a:p>
          <a:p>
            <a:pPr eaLnBrk="1" hangingPunct="1"/>
            <a:r>
              <a:rPr lang="en-GB" altLang="en-US" dirty="0"/>
              <a:t>Each student spends 5 minutes thinking before standing and speaking to the class.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B617A-6335-4DE7-BF29-F25FE9CFD2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2BFF125-BD9B-4936-A576-D825BA16285A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30725" name="Slide Number Placeholder 2">
            <a:extLst>
              <a:ext uri="{FF2B5EF4-FFF2-40B4-BE49-F238E27FC236}">
                <a16:creationId xmlns:a16="http://schemas.microsoft.com/office/drawing/2014/main" id="{FBE71EAF-6A2D-4177-A08B-98867C1F95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12D3E9-624E-45A0-8146-1EBE330FFA8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800" dirty="0"/>
              <a:t>By the end of the session, you should have an understanding of:</a:t>
            </a:r>
          </a:p>
          <a:p>
            <a:pPr eaLnBrk="1" hangingPunct="1">
              <a:defRPr/>
            </a:pPr>
            <a:r>
              <a:rPr lang="en-GB" sz="2800" dirty="0"/>
              <a:t>Classroom rules</a:t>
            </a:r>
          </a:p>
          <a:p>
            <a:pPr eaLnBrk="1" hangingPunct="1">
              <a:defRPr/>
            </a:pPr>
            <a:r>
              <a:rPr lang="en-GB" sz="2800" dirty="0"/>
              <a:t>Aims and outcomes of the module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and</a:t>
            </a:r>
          </a:p>
          <a:p>
            <a:pPr eaLnBrk="1" hangingPunct="1">
              <a:defRPr/>
            </a:pPr>
            <a:r>
              <a:rPr lang="en-GB" sz="2800" dirty="0"/>
              <a:t>You should have started to reflect on your past and your personal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D2B42-150D-47BC-9457-BBA6DAA580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12/02/2023</a:t>
            </a:fld>
            <a:endParaRPr lang="en-GB" altLang="en-US"/>
          </a:p>
        </p:txBody>
      </p:sp>
      <p:sp>
        <p:nvSpPr>
          <p:cNvPr id="33797" name="Slide Number Placeholder 4">
            <a:extLst>
              <a:ext uri="{FF2B5EF4-FFF2-40B4-BE49-F238E27FC236}">
                <a16:creationId xmlns:a16="http://schemas.microsoft.com/office/drawing/2014/main" id="{B4F9108E-1896-4DC6-8D07-3A1EF0505C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8DD4D1-CC1F-4A79-9312-6CD23226E4B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316</TotalTime>
  <Words>719</Words>
  <Application>Microsoft Office PowerPoint</Application>
  <PresentationFormat>On-screen Show (4:3)</PresentationFormat>
  <Paragraphs>161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Lesson Aims</vt:lpstr>
      <vt:lpstr>Important - Attendance  </vt:lpstr>
      <vt:lpstr>Important</vt:lpstr>
      <vt:lpstr>LEARNING AND TEACHING STRATEGIES</vt:lpstr>
      <vt:lpstr>Resources</vt:lpstr>
      <vt:lpstr>Module Aims</vt:lpstr>
      <vt:lpstr>Learning outcomes</vt:lpstr>
      <vt:lpstr>Assessment</vt:lpstr>
      <vt:lpstr>Any questions?</vt:lpstr>
      <vt:lpstr>Session 2 – Lesson Aims </vt:lpstr>
      <vt:lpstr>Personal Development</vt:lpstr>
      <vt:lpstr>What influenced you? </vt:lpstr>
      <vt:lpstr>THINGS TO THINK ABOUT</vt:lpstr>
      <vt:lpstr>Examining the options ahead</vt:lpstr>
      <vt:lpstr>WHAT DO YOU WANT TO DO?</vt:lpstr>
      <vt:lpstr>HOW DO I PLAN AHEAD?</vt:lpstr>
      <vt:lpstr>RED BOAT</vt:lpstr>
      <vt:lpstr>WHITE BOAT</vt:lpstr>
      <vt:lpstr>Examining the options ahead</vt:lpstr>
      <vt:lpstr>Examining the options ahead</vt:lpstr>
      <vt:lpstr>Learning Outcomes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Lloyd Beharry</cp:lastModifiedBy>
  <cp:revision>42</cp:revision>
  <cp:lastPrinted>1601-01-01T00:00:00Z</cp:lastPrinted>
  <dcterms:created xsi:type="dcterms:W3CDTF">2002-10-07T19:43:58Z</dcterms:created>
  <dcterms:modified xsi:type="dcterms:W3CDTF">2023-02-12T12:16:32Z</dcterms:modified>
</cp:coreProperties>
</file>