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363" r:id="rId2"/>
    <p:sldId id="461" r:id="rId3"/>
    <p:sldId id="459" r:id="rId4"/>
    <p:sldId id="462" r:id="rId5"/>
    <p:sldId id="513" r:id="rId6"/>
    <p:sldId id="515" r:id="rId7"/>
    <p:sldId id="514" r:id="rId8"/>
    <p:sldId id="542" r:id="rId9"/>
    <p:sldId id="543" r:id="rId10"/>
    <p:sldId id="544" r:id="rId11"/>
    <p:sldId id="545" r:id="rId12"/>
    <p:sldId id="546" r:id="rId13"/>
    <p:sldId id="547" r:id="rId14"/>
    <p:sldId id="548" r:id="rId15"/>
    <p:sldId id="549" r:id="rId16"/>
    <p:sldId id="550" r:id="rId17"/>
    <p:sldId id="384" r:id="rId18"/>
    <p:sldId id="470" r:id="rId19"/>
    <p:sldId id="488" r:id="rId20"/>
    <p:sldId id="551" r:id="rId21"/>
    <p:sldId id="552" r:id="rId22"/>
    <p:sldId id="553" r:id="rId23"/>
    <p:sldId id="554" r:id="rId24"/>
    <p:sldId id="555" r:id="rId25"/>
    <p:sldId id="556" r:id="rId26"/>
    <p:sldId id="557" r:id="rId27"/>
    <p:sldId id="558" r:id="rId28"/>
    <p:sldId id="559" r:id="rId29"/>
    <p:sldId id="560" r:id="rId30"/>
    <p:sldId id="561" r:id="rId31"/>
    <p:sldId id="562" r:id="rId32"/>
    <p:sldId id="563" r:id="rId33"/>
    <p:sldId id="541" r:id="rId34"/>
    <p:sldId id="512" r:id="rId35"/>
    <p:sldId id="492"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515"/>
            <p14:sldId id="514"/>
            <p14:sldId id="542"/>
            <p14:sldId id="543"/>
            <p14:sldId id="544"/>
            <p14:sldId id="545"/>
            <p14:sldId id="546"/>
            <p14:sldId id="547"/>
            <p14:sldId id="548"/>
            <p14:sldId id="549"/>
            <p14:sldId id="550"/>
            <p14:sldId id="384"/>
            <p14:sldId id="470"/>
            <p14:sldId id="488"/>
            <p14:sldId id="551"/>
            <p14:sldId id="552"/>
            <p14:sldId id="553"/>
            <p14:sldId id="554"/>
            <p14:sldId id="555"/>
            <p14:sldId id="556"/>
            <p14:sldId id="557"/>
            <p14:sldId id="558"/>
            <p14:sldId id="559"/>
            <p14:sldId id="560"/>
            <p14:sldId id="561"/>
            <p14:sldId id="562"/>
            <p14:sldId id="563"/>
            <p14:sldId id="541"/>
          </p14:sldIdLst>
        </p14:section>
        <p14:section name="Untitled Section" id="{3A27C2B7-8EE8-4FE2-8702-C58E305C4D53}">
          <p14:sldIdLst>
            <p14:sldId id="512"/>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77" d="100"/>
          <a:sy n="77" d="100"/>
        </p:scale>
        <p:origin x="90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10/08/2023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10/08/2023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10/08/2023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10/08/2023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10/08/2023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3-MIAvYJJg0"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hrmagazine.co.uk/content/news/cipd-launches-project-to-develop-human-capital-framewor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ipd.org/uk/knowledge/cipd-knowledge-archiv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cipd.co.uk/hr-resources/factsheets/workforce-planning.asp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EvGhsGOtToI"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75556"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3 Lesson 3 </a:t>
            </a:r>
          </a:p>
          <a:p>
            <a:pPr eaLnBrk="1" hangingPunct="1"/>
            <a:r>
              <a:rPr lang="en-GB" altLang="en-US" sz="3000" dirty="0">
                <a:solidFill>
                  <a:srgbClr val="FFFF00"/>
                </a:solidFill>
              </a:rPr>
              <a:t>Workforce Planning  </a:t>
            </a:r>
            <a:endParaRPr lang="en-GB" altLang="en-US" sz="2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p:txBody>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idx="1"/>
          </p:nvPr>
        </p:nvSpPr>
        <p:spPr/>
        <p:txBody>
          <a:bodyPr/>
          <a:lstStyle/>
          <a:p>
            <a:r>
              <a:rPr lang="en-GB" dirty="0"/>
              <a:t>Workforce Planning  </a:t>
            </a:r>
          </a:p>
        </p:txBody>
      </p:sp>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944-5395-E4C7-4121-2A7B3398B7F7}"/>
              </a:ext>
            </a:extLst>
          </p:cNvPr>
          <p:cNvSpPr>
            <a:spLocks noGrp="1"/>
          </p:cNvSpPr>
          <p:nvPr>
            <p:ph type="title"/>
          </p:nvPr>
        </p:nvSpPr>
        <p:spPr/>
        <p:txBody>
          <a:bodyPr/>
          <a:lstStyle/>
          <a:p>
            <a:r>
              <a:rPr lang="en-GB" dirty="0"/>
              <a:t>Recap of previous lesson  </a:t>
            </a:r>
          </a:p>
        </p:txBody>
      </p:sp>
      <p:sp>
        <p:nvSpPr>
          <p:cNvPr id="3" name="Content Placeholder 2">
            <a:extLst>
              <a:ext uri="{FF2B5EF4-FFF2-40B4-BE49-F238E27FC236}">
                <a16:creationId xmlns:a16="http://schemas.microsoft.com/office/drawing/2014/main" id="{57584794-2ABA-63C9-E28C-CA4E490CF1BC}"/>
              </a:ext>
            </a:extLst>
          </p:cNvPr>
          <p:cNvSpPr>
            <a:spLocks noGrp="1"/>
          </p:cNvSpPr>
          <p:nvPr>
            <p:ph idx="1"/>
          </p:nvPr>
        </p:nvSpPr>
        <p:spPr/>
        <p:txBody>
          <a:bodyPr/>
          <a:lstStyle/>
          <a:p>
            <a:pPr>
              <a:buFont typeface="Wingdings" panose="05000000000000000000" pitchFamily="2" charset="2"/>
              <a:buChar char="ü"/>
            </a:pPr>
            <a:r>
              <a:rPr lang="en-GB" sz="2400" dirty="0"/>
              <a:t>Job Design</a:t>
            </a:r>
          </a:p>
          <a:p>
            <a:pPr>
              <a:buFont typeface="Wingdings" panose="05000000000000000000" pitchFamily="2" charset="2"/>
              <a:buChar char="ü"/>
            </a:pPr>
            <a:r>
              <a:rPr lang="en-GB" sz="2400" dirty="0"/>
              <a:t>Work system design </a:t>
            </a:r>
          </a:p>
          <a:p>
            <a:pPr>
              <a:buFont typeface="Wingdings" panose="05000000000000000000" pitchFamily="2" charset="2"/>
              <a:buChar char="ü"/>
            </a:pPr>
            <a:r>
              <a:rPr lang="en-GB" sz="2400" dirty="0"/>
              <a:t>Approaches to work design</a:t>
            </a:r>
          </a:p>
          <a:p>
            <a:pPr>
              <a:buFont typeface="Wingdings" panose="05000000000000000000" pitchFamily="2" charset="2"/>
              <a:buChar char="ü"/>
            </a:pPr>
            <a:r>
              <a:rPr lang="en-GB" sz="2400" dirty="0"/>
              <a:t> Characteristics of smart working</a:t>
            </a:r>
          </a:p>
          <a:p>
            <a:pPr>
              <a:buFont typeface="Wingdings" panose="05000000000000000000" pitchFamily="2" charset="2"/>
              <a:buChar char="ü"/>
            </a:pPr>
            <a:r>
              <a:rPr lang="en-GB" sz="2400" dirty="0"/>
              <a:t>Agile working </a:t>
            </a:r>
          </a:p>
          <a:p>
            <a:pPr>
              <a:buFont typeface="Wingdings" panose="05000000000000000000" pitchFamily="2" charset="2"/>
              <a:buChar char="ü"/>
            </a:pPr>
            <a:r>
              <a:rPr lang="en-GB" sz="2400" dirty="0"/>
              <a:t>Lean manufacturing </a:t>
            </a:r>
          </a:p>
          <a:p>
            <a:pPr>
              <a:buFont typeface="Wingdings" panose="05000000000000000000" pitchFamily="2" charset="2"/>
              <a:buChar char="ü"/>
            </a:pPr>
            <a:r>
              <a:rPr lang="en-GB" sz="2400" dirty="0"/>
              <a:t>Flexible working</a:t>
            </a:r>
          </a:p>
          <a:p>
            <a:pPr>
              <a:buFont typeface="Wingdings" panose="05000000000000000000" pitchFamily="2" charset="2"/>
              <a:buChar char="ü"/>
            </a:pPr>
            <a:r>
              <a:rPr lang="en-GB" sz="2400" dirty="0"/>
              <a:t>Job and roles </a:t>
            </a:r>
          </a:p>
          <a:p>
            <a:pPr>
              <a:buFont typeface="Wingdings" panose="05000000000000000000" pitchFamily="2" charset="2"/>
              <a:buChar char="ü"/>
            </a:pPr>
            <a:r>
              <a:rPr lang="en-GB" sz="2400" dirty="0"/>
              <a:t>Job characteristics and job demand models </a:t>
            </a:r>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B28FAB09-4CAF-4347-5A6A-20D7069B7D0B}"/>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92DEC494-8521-AE85-2506-9271EFB7747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4865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39D2-55D6-ED53-0E8E-011821992931}"/>
              </a:ext>
            </a:extLst>
          </p:cNvPr>
          <p:cNvSpPr>
            <a:spLocks noGrp="1"/>
          </p:cNvSpPr>
          <p:nvPr>
            <p:ph type="title"/>
          </p:nvPr>
        </p:nvSpPr>
        <p:spPr/>
        <p:txBody>
          <a:bodyPr/>
          <a:lstStyle/>
          <a:p>
            <a:r>
              <a:rPr lang="en-GB" dirty="0"/>
              <a:t>Workforce Planning </a:t>
            </a:r>
          </a:p>
        </p:txBody>
      </p:sp>
      <p:sp>
        <p:nvSpPr>
          <p:cNvPr id="3" name="Content Placeholder 2">
            <a:extLst>
              <a:ext uri="{FF2B5EF4-FFF2-40B4-BE49-F238E27FC236}">
                <a16:creationId xmlns:a16="http://schemas.microsoft.com/office/drawing/2014/main" id="{0F349C53-6E7B-14F5-6364-C639906A3BDF}"/>
              </a:ext>
            </a:extLst>
          </p:cNvPr>
          <p:cNvSpPr>
            <a:spLocks noGrp="1"/>
          </p:cNvSpPr>
          <p:nvPr>
            <p:ph idx="1"/>
          </p:nvPr>
        </p:nvSpPr>
        <p:spPr/>
        <p:txBody>
          <a:bodyPr/>
          <a:lstStyle/>
          <a:p>
            <a:r>
              <a:rPr lang="en-GB" sz="2800" dirty="0"/>
              <a:t>The purpose of workforce planning is to establish an organisation’s people requirements so that plan can be made to satisfy them. These requirements are expressed in numbers and skills but also by reference to the employment conditions needed to encourage the effective contribution of the workforce and provide for the attraction and retention of </a:t>
            </a:r>
            <a:r>
              <a:rPr lang="en-GB" sz="2800" dirty="0" err="1"/>
              <a:t>igh</a:t>
            </a:r>
            <a:r>
              <a:rPr lang="en-GB" sz="2800" dirty="0"/>
              <a:t> quality people </a:t>
            </a:r>
          </a:p>
        </p:txBody>
      </p:sp>
      <p:sp>
        <p:nvSpPr>
          <p:cNvPr id="4" name="Date Placeholder 3">
            <a:extLst>
              <a:ext uri="{FF2B5EF4-FFF2-40B4-BE49-F238E27FC236}">
                <a16:creationId xmlns:a16="http://schemas.microsoft.com/office/drawing/2014/main" id="{DD85636F-E19E-FD34-83C0-809F2C4745F7}"/>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6F6EA0CC-91CC-3237-3DA6-C9624B3A8648}"/>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99503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139D-C223-9A51-2F21-D8D334DF1A0C}"/>
              </a:ext>
            </a:extLst>
          </p:cNvPr>
          <p:cNvSpPr>
            <a:spLocks noGrp="1"/>
          </p:cNvSpPr>
          <p:nvPr>
            <p:ph type="title"/>
          </p:nvPr>
        </p:nvSpPr>
        <p:spPr/>
        <p:txBody>
          <a:bodyPr/>
          <a:lstStyle/>
          <a:p>
            <a:r>
              <a:rPr lang="en-GB" dirty="0"/>
              <a:t>Human Capital </a:t>
            </a:r>
          </a:p>
        </p:txBody>
      </p:sp>
      <p:sp>
        <p:nvSpPr>
          <p:cNvPr id="3" name="Content Placeholder 2">
            <a:extLst>
              <a:ext uri="{FF2B5EF4-FFF2-40B4-BE49-F238E27FC236}">
                <a16:creationId xmlns:a16="http://schemas.microsoft.com/office/drawing/2014/main" id="{7CC714CE-021C-3FA8-BC01-E0C757FA4AC3}"/>
              </a:ext>
            </a:extLst>
          </p:cNvPr>
          <p:cNvSpPr>
            <a:spLocks noGrp="1"/>
          </p:cNvSpPr>
          <p:nvPr>
            <p:ph idx="1"/>
          </p:nvPr>
        </p:nvSpPr>
        <p:spPr/>
        <p:txBody>
          <a:bodyPr/>
          <a:lstStyle/>
          <a:p>
            <a:r>
              <a:rPr lang="en-US" sz="2000" b="1" i="0" dirty="0">
                <a:solidFill>
                  <a:srgbClr val="000000"/>
                </a:solidFill>
                <a:effectLst/>
                <a:latin typeface="Merriweather" panose="00000500000000000000" pitchFamily="2" charset="0"/>
              </a:rPr>
              <a:t>Human capital </a:t>
            </a:r>
            <a:r>
              <a:rPr lang="en-US" sz="2000" b="0" i="0" dirty="0">
                <a:solidFill>
                  <a:srgbClr val="000000"/>
                </a:solidFill>
                <a:effectLst/>
                <a:latin typeface="Merriweather" panose="00000500000000000000" pitchFamily="2" charset="0"/>
              </a:rPr>
              <a:t>is only one of a series of different aspects of the capitals available to </a:t>
            </a:r>
            <a:r>
              <a:rPr lang="en-US" sz="2000" b="0" i="0" dirty="0" err="1">
                <a:solidFill>
                  <a:srgbClr val="000000"/>
                </a:solidFill>
                <a:effectLst/>
                <a:latin typeface="Merriweather" panose="00000500000000000000" pitchFamily="2" charset="0"/>
              </a:rPr>
              <a:t>organisations</a:t>
            </a:r>
            <a:r>
              <a:rPr lang="en-US" sz="2000" b="0" i="0" dirty="0">
                <a:solidFill>
                  <a:srgbClr val="000000"/>
                </a:solidFill>
                <a:effectLst/>
                <a:latin typeface="Merriweather" panose="00000500000000000000" pitchFamily="2" charset="0"/>
              </a:rPr>
              <a:t>: </a:t>
            </a:r>
          </a:p>
          <a:p>
            <a:r>
              <a:rPr lang="en-US" sz="2000" b="1" dirty="0">
                <a:solidFill>
                  <a:srgbClr val="000000"/>
                </a:solidFill>
                <a:latin typeface="Merriweather" panose="00000500000000000000" pitchFamily="2" charset="0"/>
              </a:rPr>
              <a:t>Human Capital </a:t>
            </a:r>
            <a:r>
              <a:rPr lang="en-US" sz="2000" dirty="0">
                <a:solidFill>
                  <a:srgbClr val="000000"/>
                </a:solidFill>
                <a:latin typeface="Merriweather" panose="00000500000000000000" pitchFamily="2" charset="0"/>
              </a:rPr>
              <a:t>– Individuals generate , retain and use their own knowledge and skills</a:t>
            </a:r>
          </a:p>
          <a:p>
            <a:r>
              <a:rPr lang="en-US" sz="2000" b="1" dirty="0">
                <a:solidFill>
                  <a:srgbClr val="000000"/>
                </a:solidFill>
                <a:latin typeface="Merriweather" panose="00000500000000000000" pitchFamily="2" charset="0"/>
              </a:rPr>
              <a:t>Social capital </a:t>
            </a:r>
            <a:r>
              <a:rPr lang="en-US" sz="2000" dirty="0">
                <a:solidFill>
                  <a:srgbClr val="000000"/>
                </a:solidFill>
                <a:latin typeface="Merriweather" panose="00000500000000000000" pitchFamily="2" charset="0"/>
              </a:rPr>
              <a:t>– Those individual enhance their knowledge and skills through interactions of other people</a:t>
            </a:r>
          </a:p>
          <a:p>
            <a:r>
              <a:rPr lang="en-US" sz="2000" b="1" dirty="0">
                <a:solidFill>
                  <a:srgbClr val="000000"/>
                </a:solidFill>
                <a:latin typeface="Merriweather" panose="00000500000000000000" pitchFamily="2" charset="0"/>
              </a:rPr>
              <a:t>Organizational capital </a:t>
            </a:r>
            <a:r>
              <a:rPr lang="en-US" sz="2000" dirty="0">
                <a:solidFill>
                  <a:srgbClr val="000000"/>
                </a:solidFill>
                <a:latin typeface="Merriweather" panose="00000500000000000000" pitchFamily="2" charset="0"/>
              </a:rPr>
              <a:t>– The collective knowledge and skills of individuals and teams may then be available to the organization. This will most clearly available in the form of database, manuals and so on. </a:t>
            </a:r>
            <a:endParaRPr lang="en-GB" sz="2000" dirty="0"/>
          </a:p>
        </p:txBody>
      </p:sp>
      <p:sp>
        <p:nvSpPr>
          <p:cNvPr id="4" name="Date Placeholder 3">
            <a:extLst>
              <a:ext uri="{FF2B5EF4-FFF2-40B4-BE49-F238E27FC236}">
                <a16:creationId xmlns:a16="http://schemas.microsoft.com/office/drawing/2014/main" id="{A784BC6E-735E-961B-FD0E-BBC9AAA2A6AD}"/>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16E38D33-AF98-3B49-11E6-53AA488EAFB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235437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139D-C223-9A51-2F21-D8D334DF1A0C}"/>
              </a:ext>
            </a:extLst>
          </p:cNvPr>
          <p:cNvSpPr>
            <a:spLocks noGrp="1"/>
          </p:cNvSpPr>
          <p:nvPr>
            <p:ph type="title"/>
          </p:nvPr>
        </p:nvSpPr>
        <p:spPr/>
        <p:txBody>
          <a:bodyPr/>
          <a:lstStyle/>
          <a:p>
            <a:r>
              <a:rPr lang="en-GB" dirty="0"/>
              <a:t>Human Capital </a:t>
            </a:r>
          </a:p>
        </p:txBody>
      </p:sp>
      <p:sp>
        <p:nvSpPr>
          <p:cNvPr id="3" name="Content Placeholder 2">
            <a:extLst>
              <a:ext uri="{FF2B5EF4-FFF2-40B4-BE49-F238E27FC236}">
                <a16:creationId xmlns:a16="http://schemas.microsoft.com/office/drawing/2014/main" id="{7CC714CE-021C-3FA8-BC01-E0C757FA4AC3}"/>
              </a:ext>
            </a:extLst>
          </p:cNvPr>
          <p:cNvSpPr>
            <a:spLocks noGrp="1"/>
          </p:cNvSpPr>
          <p:nvPr>
            <p:ph idx="1"/>
          </p:nvPr>
        </p:nvSpPr>
        <p:spPr/>
        <p:txBody>
          <a:bodyPr/>
          <a:lstStyle/>
          <a:p>
            <a:pPr marL="0" indent="0">
              <a:buNone/>
            </a:pPr>
            <a:r>
              <a:rPr lang="en-US" sz="2000" b="0" i="0" dirty="0">
                <a:solidFill>
                  <a:srgbClr val="000000"/>
                </a:solidFill>
                <a:effectLst/>
                <a:latin typeface="+mj-lt"/>
              </a:rPr>
              <a:t>When considering human capital it is important to distinguish between two types of knowledge: </a:t>
            </a:r>
          </a:p>
          <a:p>
            <a:pPr algn="l" fontAlgn="base"/>
            <a:r>
              <a:rPr lang="en-US" sz="2000" b="1" dirty="0">
                <a:solidFill>
                  <a:srgbClr val="000000"/>
                </a:solidFill>
                <a:latin typeface="+mj-lt"/>
              </a:rPr>
              <a:t>Explicit knowledge </a:t>
            </a:r>
            <a:r>
              <a:rPr lang="en-US" sz="2000" dirty="0">
                <a:solidFill>
                  <a:srgbClr val="000000"/>
                </a:solidFill>
                <a:latin typeface="+mj-lt"/>
              </a:rPr>
              <a:t>- </a:t>
            </a:r>
            <a:r>
              <a:rPr lang="en-US" sz="2000" b="0" i="0" dirty="0">
                <a:solidFill>
                  <a:srgbClr val="000000"/>
                </a:solidFill>
                <a:effectLst/>
                <a:latin typeface="+mj-lt"/>
              </a:rPr>
              <a:t>This is codified, and:</a:t>
            </a:r>
          </a:p>
          <a:p>
            <a:pPr algn="l" fontAlgn="base">
              <a:buFont typeface="Wingdings" panose="05000000000000000000" pitchFamily="2" charset="2"/>
              <a:buChar char="Ø"/>
            </a:pPr>
            <a:r>
              <a:rPr lang="en-US" sz="2000" b="0" i="0" dirty="0">
                <a:solidFill>
                  <a:srgbClr val="000000"/>
                </a:solidFill>
                <a:effectLst/>
                <a:latin typeface="+mj-lt"/>
              </a:rPr>
              <a:t>can be precisely and formally articulated</a:t>
            </a:r>
          </a:p>
          <a:p>
            <a:pPr algn="l" fontAlgn="base">
              <a:buFont typeface="Wingdings" panose="05000000000000000000" pitchFamily="2" charset="2"/>
              <a:buChar char="Ø"/>
            </a:pPr>
            <a:r>
              <a:rPr lang="en-US" sz="2000" b="0" i="0" dirty="0">
                <a:solidFill>
                  <a:srgbClr val="000000"/>
                </a:solidFill>
                <a:effectLst/>
                <a:latin typeface="+mj-lt"/>
              </a:rPr>
              <a:t>is easy to codify, document, transfer, share, and communicate.</a:t>
            </a:r>
          </a:p>
          <a:p>
            <a:r>
              <a:rPr lang="en-US" sz="2000" b="1" dirty="0">
                <a:solidFill>
                  <a:srgbClr val="000000"/>
                </a:solidFill>
                <a:latin typeface="+mj-lt"/>
              </a:rPr>
              <a:t>Tacit knowledge </a:t>
            </a:r>
          </a:p>
          <a:p>
            <a:pPr algn="l" fontAlgn="base">
              <a:buFont typeface="Wingdings" panose="05000000000000000000" pitchFamily="2" charset="2"/>
              <a:buChar char="Ø"/>
            </a:pPr>
            <a:r>
              <a:rPr lang="en-US" sz="2000" b="0" i="0" dirty="0">
                <a:solidFill>
                  <a:srgbClr val="000000"/>
                </a:solidFill>
                <a:effectLst/>
                <a:latin typeface="+mj-lt"/>
              </a:rPr>
              <a:t>It is generally described as:</a:t>
            </a:r>
          </a:p>
          <a:p>
            <a:pPr algn="l" fontAlgn="base">
              <a:buFont typeface="Wingdings" panose="05000000000000000000" pitchFamily="2" charset="2"/>
              <a:buChar char="Ø"/>
            </a:pPr>
            <a:r>
              <a:rPr lang="en-US" sz="2000" b="0" i="0" dirty="0">
                <a:solidFill>
                  <a:srgbClr val="000000"/>
                </a:solidFill>
                <a:effectLst/>
                <a:latin typeface="+mj-lt"/>
              </a:rPr>
              <a:t>subconsciously understood or applied</a:t>
            </a:r>
          </a:p>
          <a:p>
            <a:pPr algn="l" fontAlgn="base">
              <a:buFont typeface="Wingdings" panose="05000000000000000000" pitchFamily="2" charset="2"/>
              <a:buChar char="Ø"/>
            </a:pPr>
            <a:r>
              <a:rPr lang="en-US" sz="2000" b="0" i="0" dirty="0">
                <a:solidFill>
                  <a:srgbClr val="000000"/>
                </a:solidFill>
                <a:effectLst/>
                <a:latin typeface="+mj-lt"/>
              </a:rPr>
              <a:t>difficult to articulate</a:t>
            </a:r>
          </a:p>
          <a:p>
            <a:pPr algn="l" fontAlgn="base">
              <a:buFont typeface="Wingdings" panose="05000000000000000000" pitchFamily="2" charset="2"/>
              <a:buChar char="Ø"/>
            </a:pPr>
            <a:r>
              <a:rPr lang="en-US" sz="2000" b="0" i="0" dirty="0">
                <a:solidFill>
                  <a:srgbClr val="000000"/>
                </a:solidFill>
                <a:effectLst/>
                <a:latin typeface="+mj-lt"/>
              </a:rPr>
              <a:t>developed from direct action and experience</a:t>
            </a:r>
          </a:p>
          <a:p>
            <a:pPr algn="l" fontAlgn="base">
              <a:buFont typeface="Wingdings" panose="05000000000000000000" pitchFamily="2" charset="2"/>
              <a:buChar char="Ø"/>
            </a:pPr>
            <a:r>
              <a:rPr lang="en-US" sz="2000" b="0" i="0" dirty="0">
                <a:solidFill>
                  <a:srgbClr val="000000"/>
                </a:solidFill>
                <a:effectLst/>
                <a:latin typeface="+mj-lt"/>
              </a:rPr>
              <a:t>shared through conversation, storytelling, etc.</a:t>
            </a:r>
          </a:p>
          <a:p>
            <a:endParaRPr lang="en-GB" sz="2000" dirty="0"/>
          </a:p>
        </p:txBody>
      </p:sp>
      <p:sp>
        <p:nvSpPr>
          <p:cNvPr id="4" name="Date Placeholder 3">
            <a:extLst>
              <a:ext uri="{FF2B5EF4-FFF2-40B4-BE49-F238E27FC236}">
                <a16:creationId xmlns:a16="http://schemas.microsoft.com/office/drawing/2014/main" id="{A784BC6E-735E-961B-FD0E-BBC9AAA2A6AD}"/>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16E38D33-AF98-3B49-11E6-53AA488EAFB8}"/>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770137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A8C4-D590-6BA6-FB63-6BBC2764799B}"/>
              </a:ext>
            </a:extLst>
          </p:cNvPr>
          <p:cNvSpPr>
            <a:spLocks noGrp="1"/>
          </p:cNvSpPr>
          <p:nvPr>
            <p:ph type="title"/>
          </p:nvPr>
        </p:nvSpPr>
        <p:spPr/>
        <p:txBody>
          <a:bodyPr/>
          <a:lstStyle/>
          <a:p>
            <a:r>
              <a:rPr lang="en-GB" dirty="0"/>
              <a:t>Pause for thoughts </a:t>
            </a:r>
          </a:p>
        </p:txBody>
      </p:sp>
      <p:sp>
        <p:nvSpPr>
          <p:cNvPr id="3" name="Content Placeholder 2">
            <a:extLst>
              <a:ext uri="{FF2B5EF4-FFF2-40B4-BE49-F238E27FC236}">
                <a16:creationId xmlns:a16="http://schemas.microsoft.com/office/drawing/2014/main" id="{2861A109-E862-E30C-E80D-E312C00D349A}"/>
              </a:ext>
            </a:extLst>
          </p:cNvPr>
          <p:cNvSpPr>
            <a:spLocks noGrp="1"/>
          </p:cNvSpPr>
          <p:nvPr>
            <p:ph idx="1"/>
          </p:nvPr>
        </p:nvSpPr>
        <p:spPr/>
        <p:txBody>
          <a:bodyPr/>
          <a:lstStyle/>
          <a:p>
            <a:r>
              <a:rPr lang="en-US" b="0" i="0" dirty="0">
                <a:solidFill>
                  <a:srgbClr val="000000"/>
                </a:solidFill>
                <a:effectLst/>
                <a:latin typeface="Merriweather" panose="00000500000000000000" pitchFamily="2" charset="0"/>
              </a:rPr>
              <a:t>Think of a group of people you work with. Identify a few examples of explicit and tacit knowledge held by the various people and the group.</a:t>
            </a:r>
            <a:endParaRPr lang="en-GB" dirty="0"/>
          </a:p>
        </p:txBody>
      </p:sp>
      <p:sp>
        <p:nvSpPr>
          <p:cNvPr id="4" name="Date Placeholder 3">
            <a:extLst>
              <a:ext uri="{FF2B5EF4-FFF2-40B4-BE49-F238E27FC236}">
                <a16:creationId xmlns:a16="http://schemas.microsoft.com/office/drawing/2014/main" id="{E5312DCD-B4D6-8C5E-294B-FB621499B564}"/>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4B61493B-BFD9-EB1C-1DBA-F03E0B5B1CB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053761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FA670-475C-F44A-CBB3-494498BA2764}"/>
              </a:ext>
            </a:extLst>
          </p:cNvPr>
          <p:cNvSpPr>
            <a:spLocks noGrp="1"/>
          </p:cNvSpPr>
          <p:nvPr>
            <p:ph type="title"/>
          </p:nvPr>
        </p:nvSpPr>
        <p:spPr>
          <a:xfrm>
            <a:off x="457200" y="274638"/>
            <a:ext cx="8229600" cy="1143000"/>
          </a:xfrm>
        </p:spPr>
        <p:txBody>
          <a:bodyPr wrap="square" anchor="ctr">
            <a:normAutofit/>
          </a:bodyPr>
          <a:lstStyle/>
          <a:p>
            <a:r>
              <a:rPr lang="en-GB" dirty="0"/>
              <a:t>Now watch this video </a:t>
            </a:r>
          </a:p>
        </p:txBody>
      </p:sp>
      <p:sp>
        <p:nvSpPr>
          <p:cNvPr id="3" name="Content Placeholder 2">
            <a:extLst>
              <a:ext uri="{FF2B5EF4-FFF2-40B4-BE49-F238E27FC236}">
                <a16:creationId xmlns:a16="http://schemas.microsoft.com/office/drawing/2014/main" id="{4BD9731B-0886-8D0A-DA9D-A87572B8CE32}"/>
              </a:ext>
            </a:extLst>
          </p:cNvPr>
          <p:cNvSpPr>
            <a:spLocks noGrp="1"/>
          </p:cNvSpPr>
          <p:nvPr>
            <p:ph sz="half" idx="1"/>
          </p:nvPr>
        </p:nvSpPr>
        <p:spPr>
          <a:xfrm>
            <a:off x="457200" y="1600201"/>
            <a:ext cx="4038600" cy="3989040"/>
          </a:xfrm>
        </p:spPr>
        <p:txBody>
          <a:bodyPr wrap="square" anchor="t">
            <a:normAutofit/>
          </a:bodyPr>
          <a:lstStyle/>
          <a:p>
            <a:r>
              <a:rPr lang="en-GB" dirty="0">
                <a:hlinkClick r:id="rId2"/>
              </a:rPr>
              <a:t>https://www.youtube.com/watch?v=3-MIAvYJJg0</a:t>
            </a:r>
            <a:endParaRPr lang="en-GB" dirty="0"/>
          </a:p>
          <a:p>
            <a:endParaRPr lang="en-GB" dirty="0"/>
          </a:p>
        </p:txBody>
      </p:sp>
      <p:pic>
        <p:nvPicPr>
          <p:cNvPr id="6" name="Picture 5">
            <a:extLst>
              <a:ext uri="{FF2B5EF4-FFF2-40B4-BE49-F238E27FC236}">
                <a16:creationId xmlns:a16="http://schemas.microsoft.com/office/drawing/2014/main" id="{EE82461B-4368-0240-1DE6-826A15ACF0C2}"/>
              </a:ext>
            </a:extLst>
          </p:cNvPr>
          <p:cNvPicPr>
            <a:picLocks noChangeAspect="1"/>
          </p:cNvPicPr>
          <p:nvPr/>
        </p:nvPicPr>
        <p:blipFill>
          <a:blip r:embed="rId3"/>
          <a:stretch>
            <a:fillRect/>
          </a:stretch>
        </p:blipFill>
        <p:spPr>
          <a:xfrm>
            <a:off x="4648200" y="2585071"/>
            <a:ext cx="4038600" cy="2019300"/>
          </a:xfrm>
          <a:prstGeom prst="rect">
            <a:avLst/>
          </a:prstGeom>
          <a:noFill/>
        </p:spPr>
      </p:pic>
      <p:sp>
        <p:nvSpPr>
          <p:cNvPr id="4" name="Date Placeholder 3">
            <a:extLst>
              <a:ext uri="{FF2B5EF4-FFF2-40B4-BE49-F238E27FC236}">
                <a16:creationId xmlns:a16="http://schemas.microsoft.com/office/drawing/2014/main" id="{06910A03-BCD1-3C85-9857-60A09A746C2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565D8796-ED7F-1C26-831D-679B67D8B11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282364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79C10DA-0E56-8C03-02E7-61547B82A227}"/>
              </a:ext>
            </a:extLst>
          </p:cNvPr>
          <p:cNvSpPr>
            <a:spLocks noGrp="1"/>
          </p:cNvSpPr>
          <p:nvPr>
            <p:ph type="title"/>
          </p:nvPr>
        </p:nvSpPr>
        <p:spPr>
          <a:xfrm>
            <a:off x="457200" y="274638"/>
            <a:ext cx="8229600" cy="1143000"/>
          </a:xfrm>
        </p:spPr>
        <p:txBody>
          <a:bodyPr/>
          <a:lstStyle/>
          <a:p>
            <a:r>
              <a:rPr lang="en-US" dirty="0"/>
              <a:t>Activity </a:t>
            </a:r>
          </a:p>
        </p:txBody>
      </p:sp>
      <p:sp>
        <p:nvSpPr>
          <p:cNvPr id="13" name="Content Placeholder 2">
            <a:extLst>
              <a:ext uri="{FF2B5EF4-FFF2-40B4-BE49-F238E27FC236}">
                <a16:creationId xmlns:a16="http://schemas.microsoft.com/office/drawing/2014/main" id="{EE86D06C-3B24-1CCD-2FE5-B20A6CA83F89}"/>
              </a:ext>
            </a:extLst>
          </p:cNvPr>
          <p:cNvSpPr>
            <a:spLocks noGrp="1"/>
          </p:cNvSpPr>
          <p:nvPr>
            <p:ph idx="1"/>
          </p:nvPr>
        </p:nvSpPr>
        <p:spPr>
          <a:xfrm>
            <a:off x="457200" y="1600201"/>
            <a:ext cx="8229600" cy="3917032"/>
          </a:xfrm>
        </p:spPr>
        <p:txBody>
          <a:bodyPr/>
          <a:lstStyle/>
          <a:p>
            <a:r>
              <a:rPr lang="en-US" b="0" i="0" dirty="0">
                <a:solidFill>
                  <a:srgbClr val="000000"/>
                </a:solidFill>
                <a:effectLst/>
                <a:latin typeface="Merriweather" panose="00000500000000000000" pitchFamily="2" charset="0"/>
              </a:rPr>
              <a:t>After watching the video list the three most important aspects of HCM from your perspective and share it with the class. </a:t>
            </a:r>
            <a:endParaRPr lang="en-US" dirty="0"/>
          </a:p>
        </p:txBody>
      </p:sp>
      <p:sp>
        <p:nvSpPr>
          <p:cNvPr id="5" name="Date Placeholder 4">
            <a:extLst>
              <a:ext uri="{FF2B5EF4-FFF2-40B4-BE49-F238E27FC236}">
                <a16:creationId xmlns:a16="http://schemas.microsoft.com/office/drawing/2014/main" id="{9C89F1C2-E686-CDB6-460E-3688A62A2F1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10/08/2023</a:t>
            </a:fld>
            <a:endParaRPr lang="en-GB" altLang="en-US" sz="900"/>
          </a:p>
        </p:txBody>
      </p:sp>
      <p:sp>
        <p:nvSpPr>
          <p:cNvPr id="6" name="Slide Number Placeholder 5">
            <a:extLst>
              <a:ext uri="{FF2B5EF4-FFF2-40B4-BE49-F238E27FC236}">
                <a16:creationId xmlns:a16="http://schemas.microsoft.com/office/drawing/2014/main" id="{28E583D4-7416-C5AB-F525-C4822A6AB60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216827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764A6-96A4-B0D2-6FD3-D2C5995F58B4}"/>
              </a:ext>
            </a:extLst>
          </p:cNvPr>
          <p:cNvSpPr>
            <a:spLocks noGrp="1"/>
          </p:cNvSpPr>
          <p:nvPr>
            <p:ph type="title"/>
          </p:nvPr>
        </p:nvSpPr>
        <p:spPr/>
        <p:txBody>
          <a:bodyPr/>
          <a:lstStyle/>
          <a:p>
            <a:r>
              <a:rPr lang="en-US" sz="2400" b="0" i="0" dirty="0">
                <a:solidFill>
                  <a:srgbClr val="000000"/>
                </a:solidFill>
                <a:effectLst/>
                <a:latin typeface="Merriweather" panose="00000500000000000000" pitchFamily="2" charset="0"/>
              </a:rPr>
              <a:t>Armstrong (2020) identifies a number of questions that are generated by the HCM approach</a:t>
            </a:r>
            <a:endParaRPr lang="en-GB" sz="2400" dirty="0"/>
          </a:p>
        </p:txBody>
      </p:sp>
      <p:sp>
        <p:nvSpPr>
          <p:cNvPr id="3" name="Content Placeholder 2">
            <a:extLst>
              <a:ext uri="{FF2B5EF4-FFF2-40B4-BE49-F238E27FC236}">
                <a16:creationId xmlns:a16="http://schemas.microsoft.com/office/drawing/2014/main" id="{A7BEDCFF-1B13-CCA6-8B58-A6BADE38EB02}"/>
              </a:ext>
            </a:extLst>
          </p:cNvPr>
          <p:cNvSpPr>
            <a:spLocks noGrp="1"/>
          </p:cNvSpPr>
          <p:nvPr>
            <p:ph idx="1"/>
          </p:nvPr>
        </p:nvSpPr>
        <p:spPr/>
        <p:txBody>
          <a:bodyPr/>
          <a:lstStyle/>
          <a:p>
            <a:pPr algn="l" fontAlgn="base">
              <a:buFont typeface="Wingdings" panose="05000000000000000000" pitchFamily="2" charset="2"/>
              <a:buChar char="q"/>
            </a:pPr>
            <a:r>
              <a:rPr lang="en-US" sz="1400" b="0" i="0" dirty="0">
                <a:solidFill>
                  <a:srgbClr val="000000"/>
                </a:solidFill>
                <a:effectLst/>
                <a:latin typeface="merriweather" panose="00000500000000000000" pitchFamily="2" charset="0"/>
              </a:rPr>
              <a:t>What are the key performance drivers that create value? </a:t>
            </a:r>
          </a:p>
          <a:p>
            <a:pPr algn="l" fontAlgn="base">
              <a:buFont typeface="Wingdings" panose="05000000000000000000" pitchFamily="2" charset="2"/>
              <a:buChar char="q"/>
            </a:pP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q"/>
            </a:pPr>
            <a:r>
              <a:rPr lang="en-US" sz="1400" b="0" i="0" dirty="0">
                <a:solidFill>
                  <a:srgbClr val="000000"/>
                </a:solidFill>
                <a:effectLst/>
                <a:latin typeface="merriweather" panose="00000500000000000000" pitchFamily="2" charset="0"/>
              </a:rPr>
              <a:t>What skills have we got? </a:t>
            </a:r>
          </a:p>
          <a:p>
            <a:pPr algn="l" fontAlgn="base">
              <a:buFont typeface="Wingdings" panose="05000000000000000000" pitchFamily="2" charset="2"/>
              <a:buChar char="q"/>
            </a:pP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q"/>
            </a:pPr>
            <a:r>
              <a:rPr lang="en-US" sz="1400" b="0" i="0" dirty="0">
                <a:solidFill>
                  <a:srgbClr val="000000"/>
                </a:solidFill>
                <a:effectLst/>
                <a:latin typeface="merriweather" panose="00000500000000000000" pitchFamily="2" charset="0"/>
              </a:rPr>
              <a:t>What skills do we need now and in the future to meet our strategic aims? </a:t>
            </a:r>
          </a:p>
          <a:p>
            <a:pPr algn="l" fontAlgn="base">
              <a:buFont typeface="Wingdings" panose="05000000000000000000" pitchFamily="2" charset="2"/>
              <a:buChar char="q"/>
            </a:pP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q"/>
            </a:pPr>
            <a:r>
              <a:rPr lang="en-US" sz="1400" b="0" i="0" dirty="0">
                <a:solidFill>
                  <a:srgbClr val="000000"/>
                </a:solidFill>
                <a:effectLst/>
                <a:latin typeface="merriweather" panose="00000500000000000000" pitchFamily="2" charset="0"/>
              </a:rPr>
              <a:t>How are we going to attract, develop and train these skills? </a:t>
            </a:r>
          </a:p>
          <a:p>
            <a:pPr algn="l" fontAlgn="base">
              <a:buFont typeface="Wingdings" panose="05000000000000000000" pitchFamily="2" charset="2"/>
              <a:buChar char="q"/>
            </a:pP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q"/>
            </a:pPr>
            <a:r>
              <a:rPr lang="en-US" sz="1400" b="0" i="0" dirty="0">
                <a:solidFill>
                  <a:srgbClr val="000000"/>
                </a:solidFill>
                <a:effectLst/>
                <a:latin typeface="merriweather" panose="00000500000000000000" pitchFamily="2" charset="0"/>
              </a:rPr>
              <a:t>How can we develop a culture and environment in which </a:t>
            </a:r>
            <a:r>
              <a:rPr lang="en-US" sz="1400" b="0" i="0" dirty="0" err="1">
                <a:solidFill>
                  <a:srgbClr val="000000"/>
                </a:solidFill>
                <a:effectLst/>
                <a:latin typeface="merriweather" panose="00000500000000000000" pitchFamily="2" charset="0"/>
              </a:rPr>
              <a:t>organisational</a:t>
            </a:r>
            <a:r>
              <a:rPr lang="en-US" sz="1400" b="0" i="0" dirty="0">
                <a:solidFill>
                  <a:srgbClr val="000000"/>
                </a:solidFill>
                <a:effectLst/>
                <a:latin typeface="merriweather" panose="00000500000000000000" pitchFamily="2" charset="0"/>
              </a:rPr>
              <a:t> and individual learning takes place that meets both our needs and the needs of our employees? </a:t>
            </a:r>
          </a:p>
          <a:p>
            <a:pPr algn="l" fontAlgn="base">
              <a:buFont typeface="Wingdings" panose="05000000000000000000" pitchFamily="2" charset="2"/>
              <a:buChar char="q"/>
            </a:pP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q"/>
            </a:pPr>
            <a:r>
              <a:rPr lang="en-US" sz="1400" b="0" i="0" dirty="0">
                <a:solidFill>
                  <a:srgbClr val="000000"/>
                </a:solidFill>
                <a:effectLst/>
                <a:latin typeface="merriweather" panose="00000500000000000000" pitchFamily="2" charset="0"/>
              </a:rPr>
              <a:t>How can we provide for both the explicit and tacit knowledge created in our organisation to be captured, recorded and used effectively?</a:t>
            </a:r>
          </a:p>
          <a:p>
            <a:endParaRPr lang="en-GB" dirty="0"/>
          </a:p>
        </p:txBody>
      </p:sp>
      <p:sp>
        <p:nvSpPr>
          <p:cNvPr id="4" name="Date Placeholder 3">
            <a:extLst>
              <a:ext uri="{FF2B5EF4-FFF2-40B4-BE49-F238E27FC236}">
                <a16:creationId xmlns:a16="http://schemas.microsoft.com/office/drawing/2014/main" id="{3471DBED-4901-2A09-C801-FC9DF195017B}"/>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1A6F6666-F394-B0F4-5E3E-F437683DA1A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901744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44FF8-EA87-DD0E-3BBD-77D0394C0B78}"/>
              </a:ext>
            </a:extLst>
          </p:cNvPr>
          <p:cNvSpPr>
            <a:spLocks noGrp="1"/>
          </p:cNvSpPr>
          <p:nvPr>
            <p:ph type="title"/>
          </p:nvPr>
        </p:nvSpPr>
        <p:spPr/>
        <p:txBody>
          <a:bodyPr/>
          <a:lstStyle/>
          <a:p>
            <a:r>
              <a:rPr lang="en-GB" dirty="0"/>
              <a:t>Human capital Measurement </a:t>
            </a:r>
          </a:p>
        </p:txBody>
      </p:sp>
      <p:sp>
        <p:nvSpPr>
          <p:cNvPr id="3" name="Content Placeholder 2">
            <a:extLst>
              <a:ext uri="{FF2B5EF4-FFF2-40B4-BE49-F238E27FC236}">
                <a16:creationId xmlns:a16="http://schemas.microsoft.com/office/drawing/2014/main" id="{263F8C75-4532-C78A-1B62-D2BB0DDDB8F8}"/>
              </a:ext>
            </a:extLst>
          </p:cNvPr>
          <p:cNvSpPr>
            <a:spLocks noGrp="1"/>
          </p:cNvSpPr>
          <p:nvPr>
            <p:ph idx="1"/>
          </p:nvPr>
        </p:nvSpPr>
        <p:spPr/>
        <p:txBody>
          <a:bodyPr/>
          <a:lstStyle/>
          <a:p>
            <a:pPr algn="l" fontAlgn="base">
              <a:buFont typeface="Wingdings" panose="05000000000000000000" pitchFamily="2" charset="2"/>
              <a:buChar char="ü"/>
            </a:pPr>
            <a:r>
              <a:rPr lang="en-US" sz="1800" b="0" i="0" dirty="0">
                <a:solidFill>
                  <a:srgbClr val="000000"/>
                </a:solidFill>
                <a:effectLst/>
                <a:latin typeface="merriweather" panose="00000500000000000000" pitchFamily="2" charset="0"/>
              </a:rPr>
              <a:t>collecting data about the actual experiences of employees (not about </a:t>
            </a:r>
            <a:r>
              <a:rPr lang="en-US" sz="1800" b="0" i="0" dirty="0" err="1">
                <a:solidFill>
                  <a:srgbClr val="000000"/>
                </a:solidFill>
                <a:effectLst/>
                <a:latin typeface="merriweather" panose="00000500000000000000" pitchFamily="2" charset="0"/>
              </a:rPr>
              <a:t>analysing</a:t>
            </a:r>
            <a:r>
              <a:rPr lang="en-US" sz="1800" b="0" i="0" dirty="0">
                <a:solidFill>
                  <a:srgbClr val="000000"/>
                </a:solidFill>
                <a:effectLst/>
                <a:latin typeface="merriweather" panose="00000500000000000000" pitchFamily="2" charset="0"/>
              </a:rPr>
              <a:t> HR policies) </a:t>
            </a:r>
          </a:p>
          <a:p>
            <a:pPr algn="l" fontAlgn="base">
              <a:buFont typeface="Wingdings" panose="05000000000000000000" pitchFamily="2" charset="2"/>
              <a:buChar char="ü"/>
            </a:pPr>
            <a:endParaRPr lang="en-US" sz="1800" b="0" i="0" dirty="0">
              <a:solidFill>
                <a:srgbClr val="000000"/>
              </a:solidFill>
              <a:effectLst/>
              <a:latin typeface="lato" panose="020F0502020204030203" pitchFamily="34" charset="0"/>
            </a:endParaRPr>
          </a:p>
          <a:p>
            <a:pPr algn="l" fontAlgn="base">
              <a:buFont typeface="Wingdings" panose="05000000000000000000" pitchFamily="2" charset="2"/>
              <a:buChar char="ü"/>
            </a:pPr>
            <a:r>
              <a:rPr lang="en-US" sz="1800" b="0" i="0" dirty="0">
                <a:solidFill>
                  <a:srgbClr val="000000"/>
                </a:solidFill>
                <a:effectLst/>
                <a:latin typeface="merriweather" panose="00000500000000000000" pitchFamily="2" charset="0"/>
              </a:rPr>
              <a:t>finding correlations between different sets of figures  </a:t>
            </a:r>
          </a:p>
          <a:p>
            <a:pPr algn="l" fontAlgn="base">
              <a:buFont typeface="Wingdings" panose="05000000000000000000" pitchFamily="2" charset="2"/>
              <a:buChar char="ü"/>
            </a:pPr>
            <a:endParaRPr lang="en-US" sz="1800" b="0" i="0" dirty="0">
              <a:solidFill>
                <a:srgbClr val="000000"/>
              </a:solidFill>
              <a:effectLst/>
              <a:latin typeface="lato" panose="020F0502020204030203" pitchFamily="34" charset="0"/>
            </a:endParaRPr>
          </a:p>
          <a:p>
            <a:pPr algn="l" fontAlgn="base">
              <a:buFont typeface="Wingdings" panose="05000000000000000000" pitchFamily="2" charset="2"/>
              <a:buChar char="ü"/>
            </a:pPr>
            <a:r>
              <a:rPr lang="en-US" sz="1800" b="0" i="0" dirty="0">
                <a:solidFill>
                  <a:srgbClr val="000000"/>
                </a:solidFill>
                <a:effectLst/>
                <a:latin typeface="merriweather" panose="00000500000000000000" pitchFamily="2" charset="0"/>
              </a:rPr>
              <a:t>trying to identify causations</a:t>
            </a:r>
          </a:p>
          <a:p>
            <a:pPr algn="l" fontAlgn="base">
              <a:buFont typeface="Wingdings" panose="05000000000000000000" pitchFamily="2" charset="2"/>
              <a:buChar char="ü"/>
            </a:pPr>
            <a:endParaRPr lang="en-US" sz="1800" b="0" i="0" dirty="0">
              <a:solidFill>
                <a:srgbClr val="000000"/>
              </a:solidFill>
              <a:effectLst/>
              <a:latin typeface="lato" panose="020F0502020204030203" pitchFamily="34" charset="0"/>
            </a:endParaRPr>
          </a:p>
          <a:p>
            <a:pPr algn="l" fontAlgn="base">
              <a:buFont typeface="Wingdings" panose="05000000000000000000" pitchFamily="2" charset="2"/>
              <a:buChar char="ü"/>
            </a:pPr>
            <a:r>
              <a:rPr lang="en-US" sz="1800" b="0" i="0" dirty="0">
                <a:solidFill>
                  <a:srgbClr val="000000"/>
                </a:solidFill>
                <a:effectLst/>
                <a:latin typeface="merriweather" panose="00000500000000000000" pitchFamily="2" charset="0"/>
              </a:rPr>
              <a:t>It may be possible to set up mathematical models of the organisation, and thus assess and compare the effectiveness of different options for future changes</a:t>
            </a:r>
          </a:p>
          <a:p>
            <a:pPr marL="0" indent="0" algn="l" fontAlgn="base">
              <a:buNone/>
            </a:pPr>
            <a:r>
              <a:rPr lang="en-US" sz="1800" b="0" i="0" dirty="0">
                <a:solidFill>
                  <a:srgbClr val="000000"/>
                </a:solidFill>
                <a:effectLst/>
                <a:latin typeface="merriweather" panose="00000500000000000000" pitchFamily="2" charset="0"/>
                <a:hlinkClick r:id="rId2"/>
              </a:rPr>
              <a:t>https://www.hrmagazine.co.uk/content/news/cipd-launches-project-to-develop-human-capital-framework</a:t>
            </a:r>
            <a:endParaRPr lang="en-US" sz="1800" b="0" i="0" dirty="0">
              <a:solidFill>
                <a:srgbClr val="000000"/>
              </a:solidFill>
              <a:effectLst/>
              <a:latin typeface="merriweather" panose="00000500000000000000" pitchFamily="2" charset="0"/>
            </a:endParaRPr>
          </a:p>
          <a:p>
            <a:endParaRPr lang="en-GB" dirty="0"/>
          </a:p>
        </p:txBody>
      </p:sp>
      <p:sp>
        <p:nvSpPr>
          <p:cNvPr id="4" name="Date Placeholder 3">
            <a:extLst>
              <a:ext uri="{FF2B5EF4-FFF2-40B4-BE49-F238E27FC236}">
                <a16:creationId xmlns:a16="http://schemas.microsoft.com/office/drawing/2014/main" id="{10DE153C-267A-18F7-936F-DDFE79CD4CB9}"/>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B7EED3E1-E210-540F-F6D2-14FCC3F71F4C}"/>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255463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5BDD-D152-A9C8-9498-8B843E6E3FC5}"/>
              </a:ext>
            </a:extLst>
          </p:cNvPr>
          <p:cNvSpPr>
            <a:spLocks noGrp="1"/>
          </p:cNvSpPr>
          <p:nvPr>
            <p:ph type="title"/>
          </p:nvPr>
        </p:nvSpPr>
        <p:spPr/>
        <p:txBody>
          <a:bodyPr/>
          <a:lstStyle/>
          <a:p>
            <a:r>
              <a:rPr lang="en-GB" dirty="0"/>
              <a:t>Approaches to measuring HCM</a:t>
            </a:r>
          </a:p>
        </p:txBody>
      </p:sp>
      <p:sp>
        <p:nvSpPr>
          <p:cNvPr id="3" name="Content Placeholder 2">
            <a:extLst>
              <a:ext uri="{FF2B5EF4-FFF2-40B4-BE49-F238E27FC236}">
                <a16:creationId xmlns:a16="http://schemas.microsoft.com/office/drawing/2014/main" id="{77B901BE-8E39-6B2C-F315-2B08BE05D6BC}"/>
              </a:ext>
            </a:extLst>
          </p:cNvPr>
          <p:cNvSpPr>
            <a:spLocks noGrp="1"/>
          </p:cNvSpPr>
          <p:nvPr>
            <p:ph idx="1"/>
          </p:nvPr>
        </p:nvSpPr>
        <p:spPr/>
        <p:txBody>
          <a:bodyPr/>
          <a:lstStyle/>
          <a:p>
            <a:pPr marL="0" indent="0" algn="l" fontAlgn="base" latinLnBrk="0">
              <a:buNone/>
            </a:pPr>
            <a:r>
              <a:rPr lang="en-US" sz="1800" b="0" i="0" dirty="0">
                <a:solidFill>
                  <a:srgbClr val="000000"/>
                </a:solidFill>
                <a:effectLst/>
                <a:latin typeface="merriweather" panose="00000500000000000000" pitchFamily="2" charset="0"/>
              </a:rPr>
              <a:t>A number of different approaches to measuring have been suggested, including: </a:t>
            </a:r>
          </a:p>
          <a:p>
            <a:pPr algn="l" fontAlgn="base">
              <a:buFont typeface="Arial" panose="020B0604020202020204" pitchFamily="34" charset="0"/>
              <a:buChar char="•"/>
            </a:pPr>
            <a:endParaRPr lang="en-US" sz="18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Watson Wyatt's human capital index </a:t>
            </a:r>
          </a:p>
          <a:p>
            <a:pPr algn="l" fontAlgn="base">
              <a:buFont typeface="Courier New" panose="02070309020205020404" pitchFamily="49" charset="0"/>
              <a:buChar char="o"/>
            </a:pPr>
            <a:endParaRPr lang="en-US" sz="20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Mercer's organizational performance model </a:t>
            </a:r>
          </a:p>
          <a:p>
            <a:pPr algn="l" fontAlgn="base">
              <a:buFont typeface="Courier New" panose="02070309020205020404" pitchFamily="49" charset="0"/>
              <a:buChar char="o"/>
            </a:pPr>
            <a:endParaRPr lang="en-US" sz="20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Mayo's human capital monitor </a:t>
            </a:r>
          </a:p>
          <a:p>
            <a:pPr algn="l" fontAlgn="base">
              <a:buFont typeface="Courier New" panose="02070309020205020404" pitchFamily="49" charset="0"/>
              <a:buChar char="o"/>
            </a:pPr>
            <a:endParaRPr lang="en-US" sz="20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The Sears Roebuck employee-customer-profit chain</a:t>
            </a:r>
          </a:p>
          <a:p>
            <a:pPr marL="0" indent="0" algn="l" fontAlgn="base">
              <a:buNone/>
            </a:pPr>
            <a:r>
              <a:rPr lang="en-US" sz="1400" b="1" dirty="0">
                <a:latin typeface="merriweather" panose="00000500000000000000" pitchFamily="2" charset="0"/>
                <a:hlinkClick r:id="rId2">
                  <a:extLst>
                    <a:ext uri="{A12FA001-AC4F-418D-AE19-62706E023703}">
                      <ahyp:hlinkClr xmlns:ahyp="http://schemas.microsoft.com/office/drawing/2018/hyperlinkcolor" val="tx"/>
                    </a:ext>
                  </a:extLst>
                </a:hlinkClick>
              </a:rPr>
              <a:t>Further information </a:t>
            </a:r>
            <a:r>
              <a:rPr lang="en-US" sz="1400" dirty="0">
                <a:solidFill>
                  <a:srgbClr val="0000FF"/>
                </a:solidFill>
                <a:latin typeface="merriweather" panose="00000500000000000000" pitchFamily="2" charset="0"/>
                <a:hlinkClick r:id="rId2">
                  <a:extLst>
                    <a:ext uri="{A12FA001-AC4F-418D-AE19-62706E023703}">
                      <ahyp:hlinkClr xmlns:ahyp="http://schemas.microsoft.com/office/drawing/2018/hyperlinkcolor" val="tx"/>
                    </a:ext>
                  </a:extLst>
                </a:hlinkClick>
              </a:rPr>
              <a:t>: </a:t>
            </a:r>
            <a:r>
              <a:rPr lang="en-US" sz="1400" b="0" i="0" dirty="0">
                <a:solidFill>
                  <a:srgbClr val="0000FF"/>
                </a:solidFill>
                <a:effectLst/>
                <a:latin typeface="merriweather" panose="00000500000000000000" pitchFamily="2" charset="0"/>
                <a:hlinkClick r:id="rId2">
                  <a:extLst>
                    <a:ext uri="{A12FA001-AC4F-418D-AE19-62706E023703}">
                      <ahyp:hlinkClr xmlns:ahyp="http://schemas.microsoft.com/office/drawing/2018/hyperlinkcolor" val="tx"/>
                    </a:ext>
                  </a:extLst>
                </a:hlinkClick>
              </a:rPr>
              <a:t>https://www.cipd.org/uk/knowledge/cipd-knowledge-archive/</a:t>
            </a:r>
            <a:endParaRPr lang="en-US" sz="1400" b="0" i="0" dirty="0">
              <a:solidFill>
                <a:srgbClr val="000000"/>
              </a:solidFill>
              <a:effectLst/>
              <a:latin typeface="merriweather" panose="00000500000000000000" pitchFamily="2" charset="0"/>
            </a:endParaRPr>
          </a:p>
          <a:p>
            <a:endParaRPr lang="en-GB" dirty="0"/>
          </a:p>
        </p:txBody>
      </p:sp>
      <p:sp>
        <p:nvSpPr>
          <p:cNvPr id="4" name="Date Placeholder 3">
            <a:extLst>
              <a:ext uri="{FF2B5EF4-FFF2-40B4-BE49-F238E27FC236}">
                <a16:creationId xmlns:a16="http://schemas.microsoft.com/office/drawing/2014/main" id="{64A2C66E-985F-AB8B-4A6F-0DBB96B60E70}"/>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D9AC62DF-FA56-6D98-CF58-6510A4801A4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393606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86C6A-3203-95ED-21E3-A137B315A5D5}"/>
              </a:ext>
            </a:extLst>
          </p:cNvPr>
          <p:cNvSpPr>
            <a:spLocks noGrp="1"/>
          </p:cNvSpPr>
          <p:nvPr>
            <p:ph type="title"/>
          </p:nvPr>
        </p:nvSpPr>
        <p:spPr/>
        <p:txBody>
          <a:bodyPr/>
          <a:lstStyle/>
          <a:p>
            <a:r>
              <a:rPr lang="en-GB" dirty="0"/>
              <a:t>HR Planning </a:t>
            </a:r>
          </a:p>
        </p:txBody>
      </p:sp>
      <p:sp>
        <p:nvSpPr>
          <p:cNvPr id="3" name="Content Placeholder 2">
            <a:extLst>
              <a:ext uri="{FF2B5EF4-FFF2-40B4-BE49-F238E27FC236}">
                <a16:creationId xmlns:a16="http://schemas.microsoft.com/office/drawing/2014/main" id="{AA72BBC3-FFC2-4123-54A6-C8B5377A9FCB}"/>
              </a:ext>
            </a:extLst>
          </p:cNvPr>
          <p:cNvSpPr>
            <a:spLocks noGrp="1"/>
          </p:cNvSpPr>
          <p:nvPr>
            <p:ph idx="1"/>
          </p:nvPr>
        </p:nvSpPr>
        <p:spPr/>
        <p:txBody>
          <a:bodyPr/>
          <a:lstStyle/>
          <a:p>
            <a:pPr marL="0" indent="0">
              <a:buNone/>
            </a:pPr>
            <a:r>
              <a:rPr lang="en-US" sz="1800" b="0" i="0" dirty="0">
                <a:solidFill>
                  <a:srgbClr val="000000"/>
                </a:solidFill>
                <a:effectLst/>
                <a:latin typeface="Merriweather" panose="00000500000000000000" pitchFamily="2" charset="0"/>
              </a:rPr>
              <a:t>Plan the operations of a new department in an organisation. For example, you might plan how a production company might start production of a new product; how a hotel chain might set up a new hotel</a:t>
            </a:r>
          </a:p>
          <a:p>
            <a:pPr marL="0" indent="0">
              <a:buNone/>
            </a:pPr>
            <a:r>
              <a:rPr lang="en-US" sz="1800" b="0" i="0" dirty="0">
                <a:solidFill>
                  <a:srgbClr val="000000"/>
                </a:solidFill>
                <a:effectLst/>
                <a:latin typeface="var(--font-family-body)"/>
              </a:rPr>
              <a:t>Think about each of the six interconnected factors listed below:</a:t>
            </a:r>
            <a:endParaRPr lang="en-US" sz="1800" b="0" i="0" dirty="0">
              <a:solidFill>
                <a:srgbClr val="000000"/>
              </a:solidFill>
              <a:effectLst/>
              <a:latin typeface="Merriweather" panose="00000500000000000000" pitchFamily="2" charset="0"/>
            </a:endParaRPr>
          </a:p>
          <a:p>
            <a:pPr algn="l" fontAlgn="base">
              <a:buFont typeface="+mj-lt"/>
              <a:buAutoNum type="arabicPeriod"/>
            </a:pPr>
            <a:r>
              <a:rPr lang="en-US" sz="1800" b="0" i="0" dirty="0">
                <a:solidFill>
                  <a:srgbClr val="000000"/>
                </a:solidFill>
                <a:effectLst/>
                <a:latin typeface="var(--font-family-body)"/>
              </a:rPr>
              <a:t>People </a:t>
            </a:r>
          </a:p>
          <a:p>
            <a:pPr algn="l" fontAlgn="base">
              <a:buFont typeface="+mj-lt"/>
              <a:buAutoNum type="arabicPeriod"/>
            </a:pPr>
            <a:r>
              <a:rPr lang="en-US" sz="1800" b="0" i="0" dirty="0">
                <a:solidFill>
                  <a:srgbClr val="000000"/>
                </a:solidFill>
                <a:effectLst/>
                <a:latin typeface="var(--font-family-body)"/>
              </a:rPr>
              <a:t>Work processes </a:t>
            </a:r>
          </a:p>
          <a:p>
            <a:pPr algn="l" fontAlgn="base">
              <a:buFont typeface="+mj-lt"/>
              <a:buAutoNum type="arabicPeriod"/>
            </a:pPr>
            <a:r>
              <a:rPr lang="en-US" sz="1800" b="0" i="0" dirty="0">
                <a:solidFill>
                  <a:srgbClr val="000000"/>
                </a:solidFill>
                <a:effectLst/>
                <a:latin typeface="var(--font-family-body)"/>
              </a:rPr>
              <a:t>Managerial structure </a:t>
            </a:r>
          </a:p>
          <a:p>
            <a:pPr algn="l" fontAlgn="base">
              <a:buFont typeface="+mj-lt"/>
              <a:buAutoNum type="arabicPeriod"/>
            </a:pPr>
            <a:r>
              <a:rPr lang="en-US" sz="1800" b="0" i="0" dirty="0">
                <a:solidFill>
                  <a:srgbClr val="000000"/>
                </a:solidFill>
                <a:effectLst/>
                <a:latin typeface="var(--font-family-body)"/>
              </a:rPr>
              <a:t>Information and knowledge </a:t>
            </a:r>
          </a:p>
          <a:p>
            <a:pPr algn="l" fontAlgn="base">
              <a:buFont typeface="+mj-lt"/>
              <a:buAutoNum type="arabicPeriod"/>
            </a:pPr>
            <a:r>
              <a:rPr lang="en-US" sz="1800" b="0" i="0" dirty="0">
                <a:solidFill>
                  <a:srgbClr val="000000"/>
                </a:solidFill>
                <a:effectLst/>
                <a:latin typeface="var(--font-family-body)"/>
              </a:rPr>
              <a:t>Decision-making </a:t>
            </a:r>
          </a:p>
          <a:p>
            <a:pPr algn="l" fontAlgn="base">
              <a:buFont typeface="+mj-lt"/>
              <a:buAutoNum type="arabicPeriod"/>
            </a:pPr>
            <a:r>
              <a:rPr lang="en-US" sz="1800" b="0" i="0" dirty="0">
                <a:solidFill>
                  <a:srgbClr val="000000"/>
                </a:solidFill>
                <a:effectLst/>
                <a:latin typeface="var(--font-family-body)"/>
              </a:rPr>
              <a:t>Rewards. </a:t>
            </a:r>
          </a:p>
          <a:p>
            <a:pPr marL="0" indent="0">
              <a:buNone/>
            </a:pPr>
            <a:endParaRPr lang="en-GB" sz="2400" dirty="0"/>
          </a:p>
        </p:txBody>
      </p:sp>
      <p:sp>
        <p:nvSpPr>
          <p:cNvPr id="4" name="Date Placeholder 3">
            <a:extLst>
              <a:ext uri="{FF2B5EF4-FFF2-40B4-BE49-F238E27FC236}">
                <a16:creationId xmlns:a16="http://schemas.microsoft.com/office/drawing/2014/main" id="{C8A9A8FB-15B1-4CF1-AA47-59D893ED7919}"/>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8810BF48-BB7A-F725-46AA-83E0E1D872B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584243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Welcome to DMI&amp;T session 2 </a:t>
            </a:r>
          </a:p>
        </p:txBody>
      </p:sp>
    </p:spTree>
    <p:extLst>
      <p:ext uri="{BB962C8B-B14F-4D97-AF65-F5344CB8AC3E}">
        <p14:creationId xmlns:p14="http://schemas.microsoft.com/office/powerpoint/2010/main" val="234201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0227D-2A97-5513-CEFE-9E1509BDCA1E}"/>
              </a:ext>
            </a:extLst>
          </p:cNvPr>
          <p:cNvSpPr>
            <a:spLocks noGrp="1"/>
          </p:cNvSpPr>
          <p:nvPr>
            <p:ph type="title"/>
          </p:nvPr>
        </p:nvSpPr>
        <p:spPr>
          <a:xfrm>
            <a:off x="457200" y="274638"/>
            <a:ext cx="8229600" cy="1143000"/>
          </a:xfrm>
        </p:spPr>
        <p:txBody>
          <a:bodyPr wrap="square" anchor="ctr">
            <a:normAutofit/>
          </a:bodyPr>
          <a:lstStyle/>
          <a:p>
            <a:r>
              <a:rPr lang="en-GB" dirty="0"/>
              <a:t>Human Resource Planning </a:t>
            </a:r>
          </a:p>
        </p:txBody>
      </p:sp>
      <p:pic>
        <p:nvPicPr>
          <p:cNvPr id="6" name="Content Placeholder 5">
            <a:extLst>
              <a:ext uri="{FF2B5EF4-FFF2-40B4-BE49-F238E27FC236}">
                <a16:creationId xmlns:a16="http://schemas.microsoft.com/office/drawing/2014/main" id="{80CE2182-E77D-E564-97EF-CBFD79F8E526}"/>
              </a:ext>
            </a:extLst>
          </p:cNvPr>
          <p:cNvPicPr>
            <a:picLocks noGrp="1" noChangeAspect="1"/>
          </p:cNvPicPr>
          <p:nvPr>
            <p:ph idx="1"/>
          </p:nvPr>
        </p:nvPicPr>
        <p:blipFill rotWithShape="1">
          <a:blip r:embed="rId2"/>
          <a:srcRect b="13004"/>
          <a:stretch/>
        </p:blipFill>
        <p:spPr>
          <a:xfrm>
            <a:off x="457200" y="1600201"/>
            <a:ext cx="8229600" cy="3917032"/>
          </a:xfrm>
          <a:prstGeom prst="rect">
            <a:avLst/>
          </a:prstGeom>
          <a:noFill/>
        </p:spPr>
      </p:pic>
      <p:sp>
        <p:nvSpPr>
          <p:cNvPr id="4" name="Date Placeholder 3">
            <a:extLst>
              <a:ext uri="{FF2B5EF4-FFF2-40B4-BE49-F238E27FC236}">
                <a16:creationId xmlns:a16="http://schemas.microsoft.com/office/drawing/2014/main" id="{91001C05-2C62-77B4-0A50-CFAC3201C56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C4765C0C-2419-7B66-6EAC-39C092E50AB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1596044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A7D5E-DDC7-99E5-7E0B-D726967EA224}"/>
              </a:ext>
            </a:extLst>
          </p:cNvPr>
          <p:cNvSpPr>
            <a:spLocks noGrp="1"/>
          </p:cNvSpPr>
          <p:nvPr>
            <p:ph type="title"/>
          </p:nvPr>
        </p:nvSpPr>
        <p:spPr/>
        <p:txBody>
          <a:bodyPr/>
          <a:lstStyle/>
          <a:p>
            <a:r>
              <a:rPr lang="en-GB" sz="3600" dirty="0"/>
              <a:t>The rationale for workforce planning </a:t>
            </a:r>
          </a:p>
        </p:txBody>
      </p:sp>
      <p:sp>
        <p:nvSpPr>
          <p:cNvPr id="3" name="Content Placeholder 2">
            <a:extLst>
              <a:ext uri="{FF2B5EF4-FFF2-40B4-BE49-F238E27FC236}">
                <a16:creationId xmlns:a16="http://schemas.microsoft.com/office/drawing/2014/main" id="{09F7A1CB-DB62-FCA1-CAAD-16866AA53F49}"/>
              </a:ext>
            </a:extLst>
          </p:cNvPr>
          <p:cNvSpPr>
            <a:spLocks noGrp="1"/>
          </p:cNvSpPr>
          <p:nvPr>
            <p:ph idx="1"/>
          </p:nvPr>
        </p:nvSpPr>
        <p:spPr/>
        <p:txBody>
          <a:bodyPr/>
          <a:lstStyle/>
          <a:p>
            <a:pPr marL="0" indent="0">
              <a:buNone/>
            </a:pPr>
            <a:r>
              <a:rPr lang="en-GB" sz="2400" dirty="0"/>
              <a:t>Workforce planning provides a basis for a systematic approach to assessing the number and type of people needed and having into account information on the supply of labour and environmental scanning for the preparation of recruitment, retention, management succession and talent management plans. </a:t>
            </a:r>
          </a:p>
          <a:p>
            <a:pPr marL="0" indent="0">
              <a:buNone/>
            </a:pPr>
            <a:r>
              <a:rPr lang="en-GB" sz="2400" dirty="0"/>
              <a:t>Workforce planning is important because it encourages employers to develop clear and explicit links between their business and HR plans and to integrate the two more effectively </a:t>
            </a:r>
          </a:p>
        </p:txBody>
      </p:sp>
      <p:sp>
        <p:nvSpPr>
          <p:cNvPr id="4" name="Date Placeholder 3">
            <a:extLst>
              <a:ext uri="{FF2B5EF4-FFF2-40B4-BE49-F238E27FC236}">
                <a16:creationId xmlns:a16="http://schemas.microsoft.com/office/drawing/2014/main" id="{3649A704-75C1-D8F6-AA7D-2E56C6F69870}"/>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13814816-5098-5CA0-63C9-25064F11A2B0}"/>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688002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84C2D-D87D-08EE-82DF-304A8B0DA8B3}"/>
              </a:ext>
            </a:extLst>
          </p:cNvPr>
          <p:cNvSpPr>
            <a:spLocks noGrp="1"/>
          </p:cNvSpPr>
          <p:nvPr>
            <p:ph type="title"/>
          </p:nvPr>
        </p:nvSpPr>
        <p:spPr/>
        <p:txBody>
          <a:bodyPr/>
          <a:lstStyle/>
          <a:p>
            <a:r>
              <a:rPr lang="en-GB" dirty="0"/>
              <a:t>HR Planning process </a:t>
            </a:r>
          </a:p>
        </p:txBody>
      </p:sp>
      <p:sp>
        <p:nvSpPr>
          <p:cNvPr id="3" name="Content Placeholder 2">
            <a:extLst>
              <a:ext uri="{FF2B5EF4-FFF2-40B4-BE49-F238E27FC236}">
                <a16:creationId xmlns:a16="http://schemas.microsoft.com/office/drawing/2014/main" id="{6CBA4091-F35D-801F-8AF1-613644CE7EB8}"/>
              </a:ext>
            </a:extLst>
          </p:cNvPr>
          <p:cNvSpPr>
            <a:spLocks noGrp="1"/>
          </p:cNvSpPr>
          <p:nvPr>
            <p:ph idx="1"/>
          </p:nvPr>
        </p:nvSpPr>
        <p:spPr/>
        <p:txBody>
          <a:bodyPr/>
          <a:lstStyle/>
          <a:p>
            <a:pPr marL="514350" indent="-514350">
              <a:buFont typeface="+mj-lt"/>
              <a:buAutoNum type="arabicParenR"/>
            </a:pPr>
            <a:r>
              <a:rPr lang="en-US" sz="2400" b="1" i="0" dirty="0">
                <a:solidFill>
                  <a:srgbClr val="000000"/>
                </a:solidFill>
                <a:effectLst/>
                <a:latin typeface="Lato" panose="020F0502020204030203" pitchFamily="34" charset="0"/>
              </a:rPr>
              <a:t>Investigation and analysis</a:t>
            </a:r>
            <a:r>
              <a:rPr lang="en-US" sz="2400" b="0" i="0" dirty="0">
                <a:solidFill>
                  <a:srgbClr val="000000"/>
                </a:solidFill>
                <a:effectLst/>
                <a:latin typeface="Lato" panose="020F0502020204030203" pitchFamily="34" charset="0"/>
              </a:rPr>
              <a:t> of the organisation and its environment </a:t>
            </a:r>
          </a:p>
          <a:p>
            <a:pPr marL="514350" indent="-514350">
              <a:buFont typeface="+mj-lt"/>
              <a:buAutoNum type="arabicParenR"/>
            </a:pPr>
            <a:r>
              <a:rPr lang="en-US" sz="2400" b="1" i="0" dirty="0">
                <a:solidFill>
                  <a:srgbClr val="000000"/>
                </a:solidFill>
                <a:effectLst/>
                <a:latin typeface="var(--font-family-head)"/>
              </a:rPr>
              <a:t>Forecasting </a:t>
            </a:r>
            <a:r>
              <a:rPr lang="en-US" sz="2400" b="0" i="0" dirty="0">
                <a:solidFill>
                  <a:srgbClr val="000000"/>
                </a:solidFill>
                <a:effectLst/>
                <a:latin typeface="Lato" panose="020F0502020204030203" pitchFamily="34" charset="0"/>
              </a:rPr>
              <a:t>- trying to identify any future 'people gaps’</a:t>
            </a:r>
            <a:endParaRPr lang="en-US" sz="2400" dirty="0">
              <a:solidFill>
                <a:srgbClr val="000000"/>
              </a:solidFill>
              <a:latin typeface="Lato" panose="020F0502020204030203" pitchFamily="34" charset="0"/>
            </a:endParaRPr>
          </a:p>
          <a:p>
            <a:pPr marL="514350" indent="-514350">
              <a:buFont typeface="+mj-lt"/>
              <a:buAutoNum type="arabicParenR"/>
            </a:pPr>
            <a:r>
              <a:rPr lang="en-US" sz="2400" b="1" i="0" dirty="0">
                <a:solidFill>
                  <a:srgbClr val="000000"/>
                </a:solidFill>
                <a:effectLst/>
                <a:latin typeface="Lato" panose="020F0502020204030203" pitchFamily="34" charset="0"/>
              </a:rPr>
              <a:t>Planning</a:t>
            </a:r>
            <a:r>
              <a:rPr lang="en-US" sz="2400" b="0" i="0" dirty="0">
                <a:solidFill>
                  <a:srgbClr val="000000"/>
                </a:solidFill>
                <a:effectLst/>
                <a:latin typeface="Lato" panose="020F0502020204030203" pitchFamily="34" charset="0"/>
              </a:rPr>
              <a:t> activities to retain current employees and recruit new ones</a:t>
            </a:r>
          </a:p>
          <a:p>
            <a:pPr marL="514350" indent="-514350">
              <a:buFont typeface="+mj-lt"/>
              <a:buAutoNum type="arabicParenR"/>
            </a:pPr>
            <a:r>
              <a:rPr lang="en-US" sz="2400" b="1" i="0" dirty="0">
                <a:solidFill>
                  <a:srgbClr val="000000"/>
                </a:solidFill>
                <a:effectLst/>
                <a:latin typeface="Lato" panose="020F0502020204030203" pitchFamily="34" charset="0"/>
              </a:rPr>
              <a:t>Implementation and control</a:t>
            </a:r>
            <a:r>
              <a:rPr lang="en-US" sz="2400" b="0" i="0" dirty="0">
                <a:solidFill>
                  <a:srgbClr val="000000"/>
                </a:solidFill>
                <a:effectLst/>
                <a:latin typeface="Lato" panose="020F0502020204030203" pitchFamily="34" charset="0"/>
              </a:rPr>
              <a:t> of the various HR techniques and policies</a:t>
            </a:r>
          </a:p>
          <a:p>
            <a:pPr marL="514350" indent="-514350">
              <a:buFont typeface="+mj-lt"/>
              <a:buAutoNum type="arabicParenR"/>
            </a:pPr>
            <a:r>
              <a:rPr lang="en-US" sz="2400" dirty="0">
                <a:solidFill>
                  <a:srgbClr val="000000"/>
                </a:solidFill>
                <a:latin typeface="Lato" panose="020F0502020204030203" pitchFamily="34" charset="0"/>
              </a:rPr>
              <a:t>Further reading </a:t>
            </a:r>
            <a:r>
              <a:rPr lang="en-US" sz="2400" dirty="0">
                <a:solidFill>
                  <a:srgbClr val="000000"/>
                </a:solidFill>
                <a:latin typeface="Lato" panose="020F0502020204030203" pitchFamily="34" charset="0"/>
                <a:hlinkClick r:id="rId2"/>
              </a:rPr>
              <a:t>https://www.cipd.co.uk/hr-resources/factsheets/workforce-planning.aspx</a:t>
            </a:r>
            <a:endParaRPr lang="en-GB" sz="2400" dirty="0"/>
          </a:p>
        </p:txBody>
      </p:sp>
      <p:sp>
        <p:nvSpPr>
          <p:cNvPr id="4" name="Date Placeholder 3">
            <a:extLst>
              <a:ext uri="{FF2B5EF4-FFF2-40B4-BE49-F238E27FC236}">
                <a16:creationId xmlns:a16="http://schemas.microsoft.com/office/drawing/2014/main" id="{44E13D99-8B97-47CC-2499-3A3D806BD751}"/>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ADE7B78E-34FC-DFD6-7B47-5FB12F71A105}"/>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244090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ACB73-A5D8-B044-7F56-4F9029D1E29A}"/>
              </a:ext>
            </a:extLst>
          </p:cNvPr>
          <p:cNvSpPr>
            <a:spLocks noGrp="1"/>
          </p:cNvSpPr>
          <p:nvPr>
            <p:ph type="title"/>
          </p:nvPr>
        </p:nvSpPr>
        <p:spPr/>
        <p:txBody>
          <a:bodyPr/>
          <a:lstStyle/>
          <a:p>
            <a:r>
              <a:rPr lang="en-GB" dirty="0"/>
              <a:t>Investigation and analysis</a:t>
            </a:r>
          </a:p>
        </p:txBody>
      </p:sp>
      <p:sp>
        <p:nvSpPr>
          <p:cNvPr id="3" name="Content Placeholder 2">
            <a:extLst>
              <a:ext uri="{FF2B5EF4-FFF2-40B4-BE49-F238E27FC236}">
                <a16:creationId xmlns:a16="http://schemas.microsoft.com/office/drawing/2014/main" id="{6F8F362A-8243-6C15-ADF1-A1B3AACE56F9}"/>
              </a:ext>
            </a:extLst>
          </p:cNvPr>
          <p:cNvSpPr>
            <a:spLocks noGrp="1"/>
          </p:cNvSpPr>
          <p:nvPr>
            <p:ph idx="1"/>
          </p:nvPr>
        </p:nvSpPr>
        <p:spPr/>
        <p:txBody>
          <a:bodyPr/>
          <a:lstStyle/>
          <a:p>
            <a:pPr marL="0" indent="0" algn="l" fontAlgn="base" latinLnBrk="0">
              <a:buNone/>
            </a:pPr>
            <a:r>
              <a:rPr lang="en-US" sz="2000" b="0" i="0" dirty="0">
                <a:solidFill>
                  <a:srgbClr val="000000"/>
                </a:solidFill>
                <a:effectLst/>
                <a:latin typeface="merriweather" panose="00000500000000000000" pitchFamily="2" charset="0"/>
              </a:rPr>
              <a:t>Planning within </a:t>
            </a:r>
            <a:r>
              <a:rPr lang="en-US" sz="2000" b="0" i="0" dirty="0" err="1">
                <a:solidFill>
                  <a:srgbClr val="000000"/>
                </a:solidFill>
                <a:effectLst/>
                <a:latin typeface="merriweather" panose="00000500000000000000" pitchFamily="2" charset="0"/>
              </a:rPr>
              <a:t>organisations</a:t>
            </a:r>
            <a:r>
              <a:rPr lang="en-US" sz="2000" b="0" i="0" dirty="0">
                <a:solidFill>
                  <a:srgbClr val="000000"/>
                </a:solidFill>
                <a:effectLst/>
                <a:latin typeface="merriweather" panose="00000500000000000000" pitchFamily="2" charset="0"/>
              </a:rPr>
              <a:t> cannot be effective without data based on investigation and analysis of the current situation and of internal and external trends. Some of the key questions that need to be considered are: </a:t>
            </a:r>
            <a:endParaRPr lang="en-US" sz="20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Which work needs to be done?</a:t>
            </a:r>
            <a:endParaRPr lang="en-US" sz="20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How can it be done most effectively and efficiently to achieve the organization's objectives?</a:t>
            </a:r>
            <a:endParaRPr lang="en-US" sz="20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Which skills and experience will we need in future? </a:t>
            </a:r>
            <a:endParaRPr lang="en-US" sz="2000" b="0" i="0" dirty="0">
              <a:solidFill>
                <a:srgbClr val="000000"/>
              </a:solidFill>
              <a:effectLst/>
              <a:latin typeface="lato" panose="020F0502020204030203" pitchFamily="34" charset="0"/>
            </a:endParaRPr>
          </a:p>
          <a:p>
            <a:pPr algn="l" fontAlgn="base">
              <a:buFont typeface="Courier New" panose="02070309020205020404" pitchFamily="49" charset="0"/>
              <a:buChar char="o"/>
            </a:pPr>
            <a:r>
              <a:rPr lang="en-US" sz="2000" b="0" i="0" dirty="0">
                <a:solidFill>
                  <a:srgbClr val="000000"/>
                </a:solidFill>
                <a:effectLst/>
                <a:latin typeface="merriweather" panose="00000500000000000000" pitchFamily="2" charset="0"/>
              </a:rPr>
              <a:t>Which internal and external factors affect the supply and quality of labor, the demand for labour, and the likely people gap?</a:t>
            </a:r>
          </a:p>
          <a:p>
            <a:endParaRPr lang="en-GB" dirty="0"/>
          </a:p>
        </p:txBody>
      </p:sp>
      <p:sp>
        <p:nvSpPr>
          <p:cNvPr id="4" name="Date Placeholder 3">
            <a:extLst>
              <a:ext uri="{FF2B5EF4-FFF2-40B4-BE49-F238E27FC236}">
                <a16:creationId xmlns:a16="http://schemas.microsoft.com/office/drawing/2014/main" id="{EA0B31C6-EA01-EDA8-6554-F2529E6E53D3}"/>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6BB9332D-5734-124A-3B80-1FCCD59F196D}"/>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4056578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484C2-75BC-F97A-9ACD-7F18C0AE267B}"/>
              </a:ext>
            </a:extLst>
          </p:cNvPr>
          <p:cNvSpPr>
            <a:spLocks noGrp="1"/>
          </p:cNvSpPr>
          <p:nvPr>
            <p:ph type="title"/>
          </p:nvPr>
        </p:nvSpPr>
        <p:spPr/>
        <p:txBody>
          <a:bodyPr/>
          <a:lstStyle/>
          <a:p>
            <a:r>
              <a:rPr lang="en-GB" sz="2800" dirty="0"/>
              <a:t>Helpful measures to help with investigation and analysis </a:t>
            </a:r>
          </a:p>
        </p:txBody>
      </p:sp>
      <p:sp>
        <p:nvSpPr>
          <p:cNvPr id="3" name="Content Placeholder 2">
            <a:extLst>
              <a:ext uri="{FF2B5EF4-FFF2-40B4-BE49-F238E27FC236}">
                <a16:creationId xmlns:a16="http://schemas.microsoft.com/office/drawing/2014/main" id="{D6DF4EE5-477F-765B-11E2-5D5763CEF51F}"/>
              </a:ext>
            </a:extLst>
          </p:cNvPr>
          <p:cNvSpPr>
            <a:spLocks noGrp="1"/>
          </p:cNvSpPr>
          <p:nvPr>
            <p:ph idx="1"/>
          </p:nvPr>
        </p:nvSpPr>
        <p:spPr/>
        <p:txBody>
          <a:bodyPr/>
          <a:lstStyle/>
          <a:p>
            <a:pPr algn="l" fontAlgn="base">
              <a:buFont typeface="Wingdings" panose="05000000000000000000" pitchFamily="2" charset="2"/>
              <a:buChar char="Ø"/>
            </a:pPr>
            <a:r>
              <a:rPr lang="en-US" sz="2400" b="0" i="0" dirty="0">
                <a:solidFill>
                  <a:srgbClr val="000000"/>
                </a:solidFill>
                <a:effectLst/>
                <a:latin typeface="merriweather" panose="00000500000000000000" pitchFamily="2" charset="0"/>
              </a:rPr>
              <a:t>Internal labour market – </a:t>
            </a:r>
            <a:r>
              <a:rPr lang="en-US" sz="1600" b="0" i="0" dirty="0">
                <a:solidFill>
                  <a:srgbClr val="000000"/>
                </a:solidFill>
                <a:effectLst/>
                <a:latin typeface="merriweather" panose="00000500000000000000" pitchFamily="2" charset="0"/>
              </a:rPr>
              <a:t>retention rates, cohort analysis, staff profiles, manpower flow</a:t>
            </a:r>
          </a:p>
          <a:p>
            <a:pPr algn="l" fontAlgn="base">
              <a:buFont typeface="Wingdings" panose="05000000000000000000" pitchFamily="2" charset="2"/>
              <a:buChar char="Ø"/>
            </a:pPr>
            <a:r>
              <a:rPr lang="en-US" sz="2400" b="0" i="0" dirty="0">
                <a:solidFill>
                  <a:srgbClr val="000000"/>
                </a:solidFill>
                <a:effectLst/>
                <a:latin typeface="merriweather" panose="00000500000000000000" pitchFamily="2" charset="0"/>
              </a:rPr>
              <a:t>External labour market – </a:t>
            </a:r>
            <a:r>
              <a:rPr lang="en-US" sz="1600" b="0" i="0" dirty="0">
                <a:solidFill>
                  <a:srgbClr val="000000"/>
                </a:solidFill>
                <a:effectLst/>
                <a:latin typeface="merriweather" panose="00000500000000000000" pitchFamily="2" charset="0"/>
              </a:rPr>
              <a:t>qualifications for the job, skills of people, characteristics of labour. </a:t>
            </a:r>
            <a:r>
              <a:rPr lang="en-US" sz="1600" dirty="0">
                <a:solidFill>
                  <a:srgbClr val="000000"/>
                </a:solidFill>
                <a:latin typeface="merriweather" panose="00000500000000000000" pitchFamily="2" charset="0"/>
              </a:rPr>
              <a:t> </a:t>
            </a:r>
            <a:endParaRPr lang="en-US" sz="1600" b="0" i="0" dirty="0">
              <a:solidFill>
                <a:srgbClr val="000000"/>
              </a:solidFill>
              <a:effectLst/>
              <a:latin typeface="merriweather" panose="00000500000000000000" pitchFamily="2" charset="0"/>
            </a:endParaRPr>
          </a:p>
          <a:p>
            <a:pPr algn="l" fontAlgn="base">
              <a:buFont typeface="Wingdings" panose="05000000000000000000" pitchFamily="2" charset="2"/>
              <a:buChar char="Ø"/>
            </a:pPr>
            <a:r>
              <a:rPr lang="en-US" sz="2400" b="1" i="0" dirty="0">
                <a:solidFill>
                  <a:srgbClr val="000000"/>
                </a:solidFill>
                <a:effectLst/>
                <a:latin typeface="merriweather" panose="00000500000000000000" pitchFamily="2" charset="0"/>
              </a:rPr>
              <a:t>Corporate capability </a:t>
            </a:r>
            <a:r>
              <a:rPr lang="en-US" sz="1600" b="0" i="0" dirty="0">
                <a:solidFill>
                  <a:srgbClr val="000000"/>
                </a:solidFill>
                <a:effectLst/>
                <a:latin typeface="merriweather" panose="00000500000000000000" pitchFamily="2" charset="0"/>
              </a:rPr>
              <a:t>–</a:t>
            </a:r>
            <a:r>
              <a:rPr lang="en-US" sz="2400" b="0" i="0" dirty="0">
                <a:solidFill>
                  <a:srgbClr val="000000"/>
                </a:solidFill>
                <a:effectLst/>
                <a:latin typeface="merriweather" panose="00000500000000000000" pitchFamily="2" charset="0"/>
              </a:rPr>
              <a:t> </a:t>
            </a:r>
            <a:r>
              <a:rPr lang="en-US" sz="1600" b="0" i="0" dirty="0">
                <a:solidFill>
                  <a:srgbClr val="000000"/>
                </a:solidFill>
                <a:effectLst/>
                <a:latin typeface="merriweather" panose="00000500000000000000" pitchFamily="2" charset="0"/>
              </a:rPr>
              <a:t>market share, profitability and turnover</a:t>
            </a:r>
            <a:r>
              <a:rPr lang="en-US" sz="1600" b="1" i="0" dirty="0">
                <a:solidFill>
                  <a:srgbClr val="000000"/>
                </a:solidFill>
                <a:effectLst/>
                <a:latin typeface="merriweather" panose="00000500000000000000" pitchFamily="2" charset="0"/>
              </a:rPr>
              <a:t> Production indicators </a:t>
            </a:r>
            <a:r>
              <a:rPr lang="en-US" sz="1600" b="0" i="0" dirty="0">
                <a:solidFill>
                  <a:srgbClr val="000000"/>
                </a:solidFill>
                <a:effectLst/>
                <a:latin typeface="merriweather" panose="00000500000000000000" pitchFamily="2" charset="0"/>
              </a:rPr>
              <a:t>including output levels, quality measures, productivity. </a:t>
            </a:r>
            <a:r>
              <a:rPr lang="en-US" sz="1600" b="1" i="0" dirty="0">
                <a:solidFill>
                  <a:srgbClr val="000000"/>
                </a:solidFill>
                <a:effectLst/>
                <a:latin typeface="merriweather" panose="00000500000000000000" pitchFamily="2" charset="0"/>
              </a:rPr>
              <a:t>Environmental measures</a:t>
            </a:r>
            <a:r>
              <a:rPr lang="en-US" sz="1600" b="0" i="0" dirty="0">
                <a:solidFill>
                  <a:srgbClr val="000000"/>
                </a:solidFill>
                <a:effectLst/>
                <a:latin typeface="merriweather" panose="00000500000000000000" pitchFamily="2" charset="0"/>
              </a:rPr>
              <a:t>, for example measuring pollution levels, waste levels etc. </a:t>
            </a:r>
            <a:r>
              <a:rPr lang="en-US" sz="1600" b="1" i="0" dirty="0">
                <a:solidFill>
                  <a:srgbClr val="000000"/>
                </a:solidFill>
                <a:effectLst/>
                <a:latin typeface="merriweather" panose="00000500000000000000" pitchFamily="2" charset="0"/>
              </a:rPr>
              <a:t>Assessment of technology use</a:t>
            </a:r>
            <a:r>
              <a:rPr lang="en-US" sz="1600" b="0" i="0" dirty="0">
                <a:solidFill>
                  <a:srgbClr val="000000"/>
                </a:solidFill>
                <a:effectLst/>
                <a:latin typeface="merriweather" panose="00000500000000000000" pitchFamily="2" charset="0"/>
              </a:rPr>
              <a:t>; there may be opportunities for increasing output through technology development and increasing the skills of existing employees.</a:t>
            </a:r>
          </a:p>
          <a:p>
            <a:pPr algn="l" fontAlgn="base">
              <a:buFont typeface="Wingdings" panose="05000000000000000000" pitchFamily="2" charset="2"/>
              <a:buChar char="Ø"/>
            </a:pPr>
            <a:r>
              <a:rPr lang="en-US" sz="2400" b="0" i="0" dirty="0">
                <a:solidFill>
                  <a:srgbClr val="000000"/>
                </a:solidFill>
                <a:effectLst/>
                <a:latin typeface="merriweather" panose="00000500000000000000" pitchFamily="2" charset="0"/>
              </a:rPr>
              <a:t>Corporate strategy - </a:t>
            </a:r>
            <a:r>
              <a:rPr lang="en-US" sz="1400" b="0" i="0" dirty="0">
                <a:solidFill>
                  <a:srgbClr val="000000"/>
                </a:solidFill>
                <a:effectLst/>
                <a:latin typeface="Merriweather" panose="00000500000000000000" pitchFamily="2" charset="0"/>
              </a:rPr>
              <a:t>What are the mission and vision of the organization? How will the strategy for the future work to achieve those goals? </a:t>
            </a:r>
            <a:endParaRPr lang="en-US" sz="2400" b="0" i="0" dirty="0">
              <a:solidFill>
                <a:srgbClr val="000000"/>
              </a:solidFill>
              <a:effectLst/>
              <a:latin typeface="merriweather" panose="00000500000000000000" pitchFamily="2" charset="0"/>
            </a:endParaRPr>
          </a:p>
          <a:p>
            <a:endParaRPr lang="en-GB" dirty="0"/>
          </a:p>
        </p:txBody>
      </p:sp>
      <p:sp>
        <p:nvSpPr>
          <p:cNvPr id="4" name="Date Placeholder 3">
            <a:extLst>
              <a:ext uri="{FF2B5EF4-FFF2-40B4-BE49-F238E27FC236}">
                <a16:creationId xmlns:a16="http://schemas.microsoft.com/office/drawing/2014/main" id="{150C7D93-3FF1-9B6D-95F2-88A87F689802}"/>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F02523D9-4096-A7EF-6DDD-F12F36E50984}"/>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619689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48701-B438-AD58-8423-103D5C8E49AF}"/>
              </a:ext>
            </a:extLst>
          </p:cNvPr>
          <p:cNvSpPr>
            <a:spLocks noGrp="1"/>
          </p:cNvSpPr>
          <p:nvPr>
            <p:ph type="title"/>
          </p:nvPr>
        </p:nvSpPr>
        <p:spPr/>
        <p:txBody>
          <a:bodyPr/>
          <a:lstStyle/>
          <a:p>
            <a:r>
              <a:rPr lang="en-GB" dirty="0"/>
              <a:t>Forecasting </a:t>
            </a:r>
          </a:p>
        </p:txBody>
      </p:sp>
      <p:sp>
        <p:nvSpPr>
          <p:cNvPr id="3" name="Content Placeholder 2">
            <a:extLst>
              <a:ext uri="{FF2B5EF4-FFF2-40B4-BE49-F238E27FC236}">
                <a16:creationId xmlns:a16="http://schemas.microsoft.com/office/drawing/2014/main" id="{139C0860-3EE3-F9A8-044D-154D8ECE1A1C}"/>
              </a:ext>
            </a:extLst>
          </p:cNvPr>
          <p:cNvSpPr>
            <a:spLocks noGrp="1"/>
          </p:cNvSpPr>
          <p:nvPr>
            <p:ph idx="1"/>
          </p:nvPr>
        </p:nvSpPr>
        <p:spPr/>
        <p:txBody>
          <a:bodyPr/>
          <a:lstStyle/>
          <a:p>
            <a:pPr marL="0" indent="0" algn="l" fontAlgn="base" latinLnBrk="0">
              <a:buNone/>
            </a:pPr>
            <a:r>
              <a:rPr lang="en-US" sz="2400" b="0" i="0" dirty="0">
                <a:solidFill>
                  <a:srgbClr val="000000"/>
                </a:solidFill>
                <a:effectLst/>
                <a:latin typeface="merriweather" panose="00000500000000000000" pitchFamily="2" charset="0"/>
              </a:rPr>
              <a:t>Forecasting involves: </a:t>
            </a:r>
          </a:p>
          <a:p>
            <a:pPr marL="0" indent="0" algn="l" fontAlgn="base">
              <a:buNone/>
            </a:pPr>
            <a:endParaRPr lang="en-US" sz="2400" b="0" i="0" dirty="0">
              <a:solidFill>
                <a:srgbClr val="000000"/>
              </a:solidFill>
              <a:effectLst/>
              <a:latin typeface="lato" panose="020F0502020204030203" pitchFamily="34" charset="0"/>
            </a:endParaRPr>
          </a:p>
          <a:p>
            <a:pPr algn="l" fontAlgn="base">
              <a:buFont typeface="Arial" panose="020B0604020202020204" pitchFamily="34" charset="0"/>
              <a:buChar char="•"/>
            </a:pPr>
            <a:r>
              <a:rPr lang="en-US" sz="2400" b="0" i="0" dirty="0">
                <a:solidFill>
                  <a:srgbClr val="000000"/>
                </a:solidFill>
                <a:effectLst/>
                <a:latin typeface="merriweather" panose="00000500000000000000" pitchFamily="2" charset="0"/>
              </a:rPr>
              <a:t>predicting the likely demand for labour in the future </a:t>
            </a:r>
          </a:p>
          <a:p>
            <a:pPr algn="l" fontAlgn="base">
              <a:buFont typeface="Arial" panose="020B0604020202020204" pitchFamily="34" charset="0"/>
              <a:buChar char="•"/>
            </a:pPr>
            <a:r>
              <a:rPr lang="en-US" sz="2400" b="0" i="0" dirty="0">
                <a:solidFill>
                  <a:srgbClr val="000000"/>
                </a:solidFill>
                <a:effectLst/>
                <a:latin typeface="merriweather" panose="00000500000000000000" pitchFamily="2" charset="0"/>
              </a:rPr>
              <a:t>predicting the likely level of labour supply  </a:t>
            </a:r>
            <a:endParaRPr lang="en-US" sz="2400" b="0" i="0" dirty="0">
              <a:solidFill>
                <a:srgbClr val="000000"/>
              </a:solidFill>
              <a:effectLst/>
              <a:latin typeface="lato" panose="020F0502020204030203" pitchFamily="34" charset="0"/>
            </a:endParaRPr>
          </a:p>
          <a:p>
            <a:pPr algn="l" fontAlgn="base">
              <a:buFont typeface="Arial" panose="020B0604020202020204" pitchFamily="34" charset="0"/>
              <a:buChar char="•"/>
            </a:pPr>
            <a:r>
              <a:rPr lang="en-US" sz="2400" b="0" i="0" dirty="0">
                <a:solidFill>
                  <a:srgbClr val="000000"/>
                </a:solidFill>
                <a:effectLst/>
                <a:latin typeface="merriweather" panose="00000500000000000000" pitchFamily="2" charset="0"/>
              </a:rPr>
              <a:t>considering both those levels in relation to the numbers of staff and to the skills and experience that are needed</a:t>
            </a:r>
          </a:p>
          <a:p>
            <a:endParaRPr lang="en-GB" dirty="0"/>
          </a:p>
        </p:txBody>
      </p:sp>
      <p:sp>
        <p:nvSpPr>
          <p:cNvPr id="4" name="Date Placeholder 3">
            <a:extLst>
              <a:ext uri="{FF2B5EF4-FFF2-40B4-BE49-F238E27FC236}">
                <a16:creationId xmlns:a16="http://schemas.microsoft.com/office/drawing/2014/main" id="{4FDC7700-0740-7314-F378-5E5CF9DB23F1}"/>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3B7EF221-47C8-6785-4A65-145D93E882D7}"/>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964259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B4445-607F-EDEF-067E-9C32763D3CF3}"/>
              </a:ext>
            </a:extLst>
          </p:cNvPr>
          <p:cNvSpPr>
            <a:spLocks noGrp="1"/>
          </p:cNvSpPr>
          <p:nvPr>
            <p:ph type="title"/>
          </p:nvPr>
        </p:nvSpPr>
        <p:spPr/>
        <p:txBody>
          <a:bodyPr/>
          <a:lstStyle/>
          <a:p>
            <a:r>
              <a:rPr lang="en-GB" dirty="0"/>
              <a:t>Supply and demand forecasting </a:t>
            </a:r>
          </a:p>
        </p:txBody>
      </p:sp>
      <p:sp>
        <p:nvSpPr>
          <p:cNvPr id="3" name="Content Placeholder 2">
            <a:extLst>
              <a:ext uri="{FF2B5EF4-FFF2-40B4-BE49-F238E27FC236}">
                <a16:creationId xmlns:a16="http://schemas.microsoft.com/office/drawing/2014/main" id="{2B8EF6D8-2AC1-68B9-90FA-3CAFA3E34DF1}"/>
              </a:ext>
            </a:extLst>
          </p:cNvPr>
          <p:cNvSpPr>
            <a:spLocks noGrp="1"/>
          </p:cNvSpPr>
          <p:nvPr>
            <p:ph idx="1"/>
          </p:nvPr>
        </p:nvSpPr>
        <p:spPr/>
        <p:txBody>
          <a:bodyPr/>
          <a:lstStyle/>
          <a:p>
            <a:pPr marL="0" indent="0" algn="l" fontAlgn="base" latinLnBrk="0">
              <a:buNone/>
            </a:pPr>
            <a:r>
              <a:rPr lang="en-US" sz="1800" b="0" i="0" dirty="0">
                <a:solidFill>
                  <a:srgbClr val="000000"/>
                </a:solidFill>
                <a:effectLst/>
                <a:latin typeface="merriweather" panose="00000500000000000000" pitchFamily="2" charset="0"/>
              </a:rPr>
              <a:t>The description of forecasting implies that there are three, relatively separate steps: </a:t>
            </a:r>
          </a:p>
          <a:p>
            <a:pPr marL="0" indent="0" algn="l" fontAlgn="base">
              <a:buNone/>
            </a:pPr>
            <a:endParaRPr lang="en-US" sz="1800" b="0" i="0" dirty="0">
              <a:solidFill>
                <a:srgbClr val="000000"/>
              </a:solidFill>
              <a:effectLst/>
              <a:latin typeface="lato" panose="020F0502020204030203" pitchFamily="34" charset="0"/>
            </a:endParaRPr>
          </a:p>
          <a:p>
            <a:pPr marL="457200" indent="-457200" algn="l" fontAlgn="base">
              <a:buFont typeface="+mj-lt"/>
              <a:buAutoNum type="arabicPeriod"/>
            </a:pPr>
            <a:r>
              <a:rPr lang="en-US" sz="1800" b="0" i="0" dirty="0">
                <a:solidFill>
                  <a:srgbClr val="000000"/>
                </a:solidFill>
                <a:effectLst/>
                <a:latin typeface="merriweather" panose="00000500000000000000" pitchFamily="2" charset="0"/>
              </a:rPr>
              <a:t>Forecast the future needs for people</a:t>
            </a:r>
          </a:p>
          <a:p>
            <a:pPr marL="457200" indent="-457200" algn="l" fontAlgn="base">
              <a:buFont typeface="+mj-lt"/>
              <a:buAutoNum type="arabicPeriod"/>
            </a:pPr>
            <a:endParaRPr lang="en-US" sz="1800" b="0" i="0" dirty="0">
              <a:solidFill>
                <a:srgbClr val="000000"/>
              </a:solidFill>
              <a:effectLst/>
              <a:latin typeface="lato" panose="020F0502020204030203" pitchFamily="34" charset="0"/>
            </a:endParaRPr>
          </a:p>
          <a:p>
            <a:pPr marL="457200" indent="-457200" algn="l" fontAlgn="base">
              <a:buFont typeface="+mj-lt"/>
              <a:buAutoNum type="arabicPeriod"/>
            </a:pPr>
            <a:r>
              <a:rPr lang="en-US" sz="1800" b="0" i="0" dirty="0">
                <a:solidFill>
                  <a:srgbClr val="000000"/>
                </a:solidFill>
                <a:effectLst/>
                <a:latin typeface="merriweather" panose="00000500000000000000" pitchFamily="2" charset="0"/>
              </a:rPr>
              <a:t>Forecast the future availability of people</a:t>
            </a:r>
          </a:p>
          <a:p>
            <a:pPr marL="457200" indent="-457200" algn="l" fontAlgn="base">
              <a:buFont typeface="+mj-lt"/>
              <a:buAutoNum type="arabicPeriod"/>
            </a:pPr>
            <a:endParaRPr lang="en-US" sz="1800" b="0" i="0" dirty="0">
              <a:solidFill>
                <a:srgbClr val="000000"/>
              </a:solidFill>
              <a:effectLst/>
              <a:latin typeface="lato" panose="020F0502020204030203" pitchFamily="34" charset="0"/>
            </a:endParaRPr>
          </a:p>
          <a:p>
            <a:pPr marL="457200" indent="-457200" algn="l" fontAlgn="base">
              <a:buFont typeface="+mj-lt"/>
              <a:buAutoNum type="arabicPeriod"/>
            </a:pPr>
            <a:r>
              <a:rPr lang="en-US" sz="1800" b="0" i="0" dirty="0">
                <a:solidFill>
                  <a:srgbClr val="000000"/>
                </a:solidFill>
                <a:effectLst/>
                <a:latin typeface="merriweather" panose="00000500000000000000" pitchFamily="2" charset="0"/>
              </a:rPr>
              <a:t>Identify people gaps and plan how to fill them</a:t>
            </a:r>
          </a:p>
          <a:p>
            <a:pPr marL="0" indent="0">
              <a:buNone/>
            </a:pPr>
            <a:endParaRPr lang="en-US" sz="1800" b="0" i="0" dirty="0">
              <a:solidFill>
                <a:srgbClr val="000000"/>
              </a:solidFill>
              <a:effectLst/>
              <a:latin typeface="Merriweather" panose="00000500000000000000" pitchFamily="2" charset="0"/>
            </a:endParaRPr>
          </a:p>
          <a:p>
            <a:pPr marL="0" indent="0">
              <a:buNone/>
            </a:pPr>
            <a:r>
              <a:rPr lang="en-US" sz="1800" b="0" i="0" dirty="0">
                <a:solidFill>
                  <a:srgbClr val="000000"/>
                </a:solidFill>
                <a:effectLst/>
                <a:latin typeface="Merriweather" panose="00000500000000000000" pitchFamily="2" charset="0"/>
              </a:rPr>
              <a:t>In practice, predicting both the future needs and the future availability is imprecise. As a result, predictions of recruitment needs will often be very imprecise. </a:t>
            </a:r>
            <a:endParaRPr lang="en-GB" sz="1800" dirty="0"/>
          </a:p>
        </p:txBody>
      </p:sp>
      <p:sp>
        <p:nvSpPr>
          <p:cNvPr id="4" name="Date Placeholder 3">
            <a:extLst>
              <a:ext uri="{FF2B5EF4-FFF2-40B4-BE49-F238E27FC236}">
                <a16:creationId xmlns:a16="http://schemas.microsoft.com/office/drawing/2014/main" id="{E17A465D-6725-7032-21E8-FE2D8E1C11ED}"/>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4D14728B-7CF0-3EB7-0EBB-773E1BDA40DE}"/>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275322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5E6D6-B1A0-F13A-E4F0-B654325F0E42}"/>
              </a:ext>
            </a:extLst>
          </p:cNvPr>
          <p:cNvSpPr>
            <a:spLocks noGrp="1"/>
          </p:cNvSpPr>
          <p:nvPr>
            <p:ph type="title"/>
          </p:nvPr>
        </p:nvSpPr>
        <p:spPr>
          <a:xfrm>
            <a:off x="486441" y="332656"/>
            <a:ext cx="8229600" cy="1143000"/>
          </a:xfrm>
        </p:spPr>
        <p:txBody>
          <a:bodyPr/>
          <a:lstStyle/>
          <a:p>
            <a:r>
              <a:rPr lang="en-US" sz="3200" b="1" i="1" dirty="0">
                <a:solidFill>
                  <a:srgbClr val="000000"/>
                </a:solidFill>
                <a:effectLst/>
                <a:latin typeface="var(--font-family-body)"/>
              </a:rPr>
              <a:t>As an example, think of the situation described below.</a:t>
            </a:r>
            <a:br>
              <a:rPr lang="en-US" sz="3200" b="1" i="1" dirty="0">
                <a:solidFill>
                  <a:srgbClr val="000000"/>
                </a:solidFill>
                <a:effectLst/>
                <a:latin typeface="var(--font-family-body)"/>
              </a:rPr>
            </a:br>
            <a:endParaRPr lang="en-GB" sz="3200" dirty="0"/>
          </a:p>
        </p:txBody>
      </p:sp>
      <p:sp>
        <p:nvSpPr>
          <p:cNvPr id="3" name="Content Placeholder 2">
            <a:extLst>
              <a:ext uri="{FF2B5EF4-FFF2-40B4-BE49-F238E27FC236}">
                <a16:creationId xmlns:a16="http://schemas.microsoft.com/office/drawing/2014/main" id="{0F5DF472-D8EF-5789-AAF2-F98720953517}"/>
              </a:ext>
            </a:extLst>
          </p:cNvPr>
          <p:cNvSpPr>
            <a:spLocks noGrp="1"/>
          </p:cNvSpPr>
          <p:nvPr>
            <p:ph idx="1"/>
          </p:nvPr>
        </p:nvSpPr>
        <p:spPr/>
        <p:txBody>
          <a:bodyPr/>
          <a:lstStyle/>
          <a:p>
            <a:pPr marL="0" indent="0" algn="l" fontAlgn="base">
              <a:buNone/>
            </a:pPr>
            <a:r>
              <a:rPr lang="en-US" sz="2000" b="0" i="0" dirty="0">
                <a:solidFill>
                  <a:srgbClr val="000000"/>
                </a:solidFill>
                <a:effectLst/>
                <a:latin typeface="var(--font-family-body)"/>
              </a:rPr>
              <a:t>A company predicts that its future intake of new college graduates in one specialty will need to rise by between 40 and 60 staff. They also predict that between 30 and 50   suitable people will leave local colleges.</a:t>
            </a:r>
          </a:p>
          <a:p>
            <a:pPr marL="0" indent="0" algn="l" fontAlgn="base">
              <a:buNone/>
            </a:pPr>
            <a:r>
              <a:rPr lang="en-US" sz="2000" b="1" i="0" dirty="0">
                <a:solidFill>
                  <a:srgbClr val="000000"/>
                </a:solidFill>
                <a:effectLst/>
                <a:latin typeface="var(--font-family-body)"/>
              </a:rPr>
              <a:t>Both figures contain quite large ranges so a range of situations might arise. </a:t>
            </a:r>
            <a:r>
              <a:rPr lang="en-US" sz="2000" i="0" dirty="0">
                <a:solidFill>
                  <a:srgbClr val="000000"/>
                </a:solidFill>
                <a:effectLst/>
                <a:latin typeface="var(--font-family-body)"/>
              </a:rPr>
              <a:t>The two extreme cases are</a:t>
            </a:r>
            <a:r>
              <a:rPr lang="en-US" sz="2000" b="0" i="0" dirty="0">
                <a:solidFill>
                  <a:srgbClr val="000000"/>
                </a:solidFill>
                <a:effectLst/>
                <a:latin typeface="var(--font-family-body)"/>
              </a:rPr>
              <a:t>:</a:t>
            </a:r>
          </a:p>
          <a:p>
            <a:pPr algn="l" fontAlgn="base">
              <a:buFont typeface="Arial" panose="020B0604020202020204" pitchFamily="34" charset="0"/>
              <a:buChar char="•"/>
            </a:pPr>
            <a:r>
              <a:rPr lang="en-US" sz="2000" b="0" i="0" dirty="0">
                <a:solidFill>
                  <a:srgbClr val="000000"/>
                </a:solidFill>
                <a:effectLst/>
                <a:latin typeface="var(--font-family-body)"/>
              </a:rPr>
              <a:t>The colleges may produce 30 graduates while the company has 60 vacancies</a:t>
            </a:r>
          </a:p>
          <a:p>
            <a:pPr algn="l" fontAlgn="base">
              <a:buFont typeface="Arial" panose="020B0604020202020204" pitchFamily="34" charset="0"/>
              <a:buChar char="•"/>
            </a:pPr>
            <a:r>
              <a:rPr lang="en-US" sz="2000" b="0" i="0" dirty="0">
                <a:solidFill>
                  <a:srgbClr val="000000"/>
                </a:solidFill>
                <a:effectLst/>
                <a:latin typeface="var(--font-family-body)"/>
              </a:rPr>
              <a:t>The colleges may produce 50 graduates while the company has only 40 vacancies.</a:t>
            </a:r>
          </a:p>
          <a:p>
            <a:pPr marL="0" indent="0">
              <a:buNone/>
            </a:pPr>
            <a:r>
              <a:rPr lang="en-US" sz="2000" b="0" i="0" dirty="0">
                <a:solidFill>
                  <a:srgbClr val="000000"/>
                </a:solidFill>
                <a:effectLst/>
                <a:latin typeface="var(--font-family-body)"/>
              </a:rPr>
              <a:t>The two estimates of future company needs and college provision, do not actually tell the company whether the colleges are going to produce enough new recruits, or tell the colleges whether their graduates will get work.  </a:t>
            </a:r>
          </a:p>
          <a:p>
            <a:pPr marL="0" indent="0" algn="l" fontAlgn="base">
              <a:buNone/>
            </a:pPr>
            <a:endParaRPr lang="en-US" sz="1600" b="0" i="0" dirty="0">
              <a:solidFill>
                <a:srgbClr val="000000"/>
              </a:solidFill>
              <a:effectLst/>
              <a:latin typeface="var(--font-family-body)"/>
            </a:endParaRPr>
          </a:p>
          <a:p>
            <a:pPr marL="0" indent="0" algn="l" fontAlgn="base">
              <a:buNone/>
            </a:pPr>
            <a:endParaRPr lang="en-US" sz="2000" b="0" i="0" dirty="0">
              <a:solidFill>
                <a:srgbClr val="000000"/>
              </a:solidFill>
              <a:effectLst/>
              <a:latin typeface="var(--font-family-body)"/>
            </a:endParaRPr>
          </a:p>
          <a:p>
            <a:endParaRPr lang="en-GB" dirty="0"/>
          </a:p>
        </p:txBody>
      </p:sp>
      <p:sp>
        <p:nvSpPr>
          <p:cNvPr id="4" name="Date Placeholder 3">
            <a:extLst>
              <a:ext uri="{FF2B5EF4-FFF2-40B4-BE49-F238E27FC236}">
                <a16:creationId xmlns:a16="http://schemas.microsoft.com/office/drawing/2014/main" id="{97338457-F6CF-13A6-DF8A-0647B8B12816}"/>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512067AF-5C6F-169D-C339-2A4EE4570137}"/>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3038770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1DB10-A6C5-5F90-294B-0A6515987E54}"/>
              </a:ext>
            </a:extLst>
          </p:cNvPr>
          <p:cNvSpPr>
            <a:spLocks noGrp="1"/>
          </p:cNvSpPr>
          <p:nvPr>
            <p:ph type="title"/>
          </p:nvPr>
        </p:nvSpPr>
        <p:spPr/>
        <p:txBody>
          <a:bodyPr/>
          <a:lstStyle/>
          <a:p>
            <a:r>
              <a:rPr lang="en-US" sz="2000" b="0" dirty="0">
                <a:effectLst/>
                <a:latin typeface="merriweather" panose="00000500000000000000" pitchFamily="2" charset="0"/>
              </a:rPr>
              <a:t>Armstrong (2020), comments that human resource planning is best regarded as:</a:t>
            </a:r>
            <a:br>
              <a:rPr lang="en-US" sz="2000" b="0" dirty="0">
                <a:effectLst/>
                <a:latin typeface="merriweather" panose="00000500000000000000" pitchFamily="2" charset="0"/>
              </a:rPr>
            </a:br>
            <a:endParaRPr lang="en-GB" sz="2000" dirty="0"/>
          </a:p>
        </p:txBody>
      </p:sp>
      <p:sp>
        <p:nvSpPr>
          <p:cNvPr id="3" name="Content Placeholder 2">
            <a:extLst>
              <a:ext uri="{FF2B5EF4-FFF2-40B4-BE49-F238E27FC236}">
                <a16:creationId xmlns:a16="http://schemas.microsoft.com/office/drawing/2014/main" id="{E7C97DA4-247A-CE75-CFC4-251101929071}"/>
              </a:ext>
            </a:extLst>
          </p:cNvPr>
          <p:cNvSpPr>
            <a:spLocks noGrp="1"/>
          </p:cNvSpPr>
          <p:nvPr>
            <p:ph idx="1"/>
          </p:nvPr>
        </p:nvSpPr>
        <p:spPr/>
        <p:txBody>
          <a:bodyPr/>
          <a:lstStyle/>
          <a:p>
            <a:pPr fontAlgn="base">
              <a:buFont typeface="Wingdings" panose="05000000000000000000" pitchFamily="2" charset="2"/>
              <a:buChar char="q"/>
            </a:pPr>
            <a:r>
              <a:rPr lang="en-US" sz="2000" b="0" dirty="0">
                <a:effectLst/>
                <a:latin typeface="merriweather" panose="00000500000000000000" pitchFamily="2" charset="0"/>
              </a:rPr>
              <a:t>a regular monitoring activity, through which human resource stocks and flows and their relationship to business needs can be better understood, assessed and controlled, problems highlighted, and a base established from which to respond to unforeseen events, and</a:t>
            </a:r>
          </a:p>
          <a:p>
            <a:pPr fontAlgn="base">
              <a:buFont typeface="Wingdings" panose="05000000000000000000" pitchFamily="2" charset="2"/>
              <a:buChar char="q"/>
            </a:pPr>
            <a:r>
              <a:rPr lang="en-US" sz="2000" b="0" dirty="0">
                <a:effectLst/>
                <a:latin typeface="merriweather" panose="00000500000000000000" pitchFamily="2" charset="0"/>
              </a:rPr>
              <a:t>an investigatory activity by which human resource implications of problems and change situations can be explored and the effects of alternative policies and actions investigated.</a:t>
            </a:r>
          </a:p>
          <a:p>
            <a:pPr marL="0" indent="0">
              <a:buNone/>
            </a:pPr>
            <a:endParaRPr lang="en-US" sz="2000" dirty="0">
              <a:solidFill>
                <a:srgbClr val="000000"/>
              </a:solidFill>
              <a:latin typeface="var(--font-family-head)"/>
            </a:endParaRPr>
          </a:p>
          <a:p>
            <a:pPr marL="0" indent="0">
              <a:buNone/>
            </a:pPr>
            <a:r>
              <a:rPr lang="en-GB" sz="2000" dirty="0">
                <a:highlight>
                  <a:srgbClr val="FFFF00"/>
                </a:highlight>
              </a:rPr>
              <a:t>Workforce planning process video </a:t>
            </a:r>
            <a:r>
              <a:rPr lang="en-GB" sz="2000" dirty="0">
                <a:hlinkClick r:id="rId2"/>
              </a:rPr>
              <a:t>https://www.youtube.com/watch?v=EvGhsGOtToI</a:t>
            </a:r>
            <a:endParaRPr lang="en-GB" sz="2000" dirty="0"/>
          </a:p>
        </p:txBody>
      </p:sp>
      <p:sp>
        <p:nvSpPr>
          <p:cNvPr id="4" name="Date Placeholder 3">
            <a:extLst>
              <a:ext uri="{FF2B5EF4-FFF2-40B4-BE49-F238E27FC236}">
                <a16:creationId xmlns:a16="http://schemas.microsoft.com/office/drawing/2014/main" id="{7045D306-E4E7-9AD8-833C-4B31C0BC2758}"/>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A36E548D-B170-55CA-137B-3343AC89838C}"/>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4747026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61E6B-1C85-B533-A24B-2D3196E09F82}"/>
              </a:ext>
            </a:extLst>
          </p:cNvPr>
          <p:cNvSpPr>
            <a:spLocks noGrp="1"/>
          </p:cNvSpPr>
          <p:nvPr>
            <p:ph type="title"/>
          </p:nvPr>
        </p:nvSpPr>
        <p:spPr/>
        <p:txBody>
          <a:bodyPr/>
          <a:lstStyle/>
          <a:p>
            <a:r>
              <a:rPr lang="en-GB" dirty="0"/>
              <a:t>Changing working Patterns </a:t>
            </a:r>
          </a:p>
        </p:txBody>
      </p:sp>
      <p:sp>
        <p:nvSpPr>
          <p:cNvPr id="3" name="Content Placeholder 2">
            <a:extLst>
              <a:ext uri="{FF2B5EF4-FFF2-40B4-BE49-F238E27FC236}">
                <a16:creationId xmlns:a16="http://schemas.microsoft.com/office/drawing/2014/main" id="{711906C2-3B1E-9AB8-DED3-20117DF26662}"/>
              </a:ext>
            </a:extLst>
          </p:cNvPr>
          <p:cNvSpPr>
            <a:spLocks noGrp="1"/>
          </p:cNvSpPr>
          <p:nvPr>
            <p:ph idx="1"/>
          </p:nvPr>
        </p:nvSpPr>
        <p:spPr/>
        <p:txBody>
          <a:bodyPr/>
          <a:lstStyle/>
          <a:p>
            <a:pPr marL="0" indent="0" algn="l" fontAlgn="base" latinLnBrk="0">
              <a:buNone/>
            </a:pPr>
            <a:r>
              <a:rPr lang="en-US" sz="1800" b="0" i="0" dirty="0">
                <a:solidFill>
                  <a:srgbClr val="000000"/>
                </a:solidFill>
                <a:effectLst/>
                <a:latin typeface="merriweather" panose="00000500000000000000" pitchFamily="2" charset="0"/>
              </a:rPr>
              <a:t>When thinking how you might fill people gaps, consider some of the changes in the labour market over recent years. These include increases in: </a:t>
            </a:r>
            <a:endParaRPr lang="en-US" sz="18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400" b="0" i="0" dirty="0">
                <a:solidFill>
                  <a:srgbClr val="000000"/>
                </a:solidFill>
                <a:effectLst/>
                <a:latin typeface="merriweather" panose="00000500000000000000" pitchFamily="2" charset="0"/>
              </a:rPr>
              <a:t>people having a specific contract rather than a contract of employment, giving the organisation greater flexibility but losing something in employee loyalty </a:t>
            </a: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400" b="1" i="0" dirty="0">
                <a:solidFill>
                  <a:srgbClr val="000000"/>
                </a:solidFill>
                <a:effectLst/>
                <a:latin typeface="merriweather" panose="00000500000000000000" pitchFamily="2" charset="0"/>
              </a:rPr>
              <a:t>temporary working </a:t>
            </a:r>
            <a:r>
              <a:rPr lang="en-US" sz="1400" b="0" i="0" dirty="0">
                <a:solidFill>
                  <a:srgbClr val="000000"/>
                </a:solidFill>
                <a:effectLst/>
                <a:latin typeface="merriweather" panose="00000500000000000000" pitchFamily="2" charset="0"/>
              </a:rPr>
              <a:t>(e.g. a six-month contract); this adds flexibility but loses loyalty and may reduce the motivation of employees </a:t>
            </a: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400" b="1" i="0" dirty="0">
                <a:solidFill>
                  <a:srgbClr val="000000"/>
                </a:solidFill>
                <a:effectLst/>
                <a:latin typeface="merriweather" panose="00000500000000000000" pitchFamily="2" charset="0"/>
              </a:rPr>
              <a:t>part-time and other flexible working </a:t>
            </a:r>
            <a:r>
              <a:rPr lang="en-US" sz="1400" b="0" i="0" dirty="0">
                <a:solidFill>
                  <a:srgbClr val="000000"/>
                </a:solidFill>
                <a:effectLst/>
                <a:latin typeface="merriweather" panose="00000500000000000000" pitchFamily="2" charset="0"/>
              </a:rPr>
              <a:t>(e.g. working core hours plus discretionary hours, or working annualised hours) </a:t>
            </a: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400" b="1" i="0" dirty="0">
                <a:solidFill>
                  <a:srgbClr val="000000"/>
                </a:solidFill>
                <a:effectLst/>
                <a:latin typeface="merriweather" panose="00000500000000000000" pitchFamily="2" charset="0"/>
              </a:rPr>
              <a:t>job sharing</a:t>
            </a:r>
            <a:r>
              <a:rPr lang="en-US" sz="1400" b="0" i="0" dirty="0">
                <a:solidFill>
                  <a:srgbClr val="000000"/>
                </a:solidFill>
                <a:effectLst/>
                <a:latin typeface="merriweather" panose="00000500000000000000" pitchFamily="2" charset="0"/>
              </a:rPr>
              <a:t>, which can benefit the two people involved and the organisation, for example by having back-up immediately available during illness or holidays </a:t>
            </a:r>
            <a:endParaRPr lang="en-US" sz="1400" b="0" i="0" dirty="0">
              <a:solidFill>
                <a:srgbClr val="000000"/>
              </a:solidFill>
              <a:effectLst/>
              <a:latin typeface="lato" panose="020F0502020204030203" pitchFamily="34" charset="0"/>
            </a:endParaRPr>
          </a:p>
          <a:p>
            <a:pPr algn="l" fontAlgn="base">
              <a:buFont typeface="Wingdings" panose="05000000000000000000" pitchFamily="2" charset="2"/>
              <a:buChar char="Ø"/>
            </a:pPr>
            <a:r>
              <a:rPr lang="en-US" sz="1400" b="1" i="0" dirty="0">
                <a:solidFill>
                  <a:srgbClr val="000000"/>
                </a:solidFill>
                <a:effectLst/>
                <a:latin typeface="merriweather" panose="00000500000000000000" pitchFamily="2" charset="0"/>
              </a:rPr>
              <a:t>remote working</a:t>
            </a:r>
            <a:r>
              <a:rPr lang="en-US" sz="1400" b="0" i="0" dirty="0">
                <a:solidFill>
                  <a:srgbClr val="000000"/>
                </a:solidFill>
                <a:effectLst/>
                <a:latin typeface="merriweather" panose="00000500000000000000" pitchFamily="2" charset="0"/>
              </a:rPr>
              <a:t> (also known as teleworking or home working); this can benefit certain workers (e.g. those who care for children or the elderly) and </a:t>
            </a:r>
            <a:r>
              <a:rPr lang="en-US" sz="1400" b="0" i="0" dirty="0" err="1">
                <a:solidFill>
                  <a:srgbClr val="000000"/>
                </a:solidFill>
                <a:effectLst/>
                <a:latin typeface="merriweather" panose="00000500000000000000" pitchFamily="2" charset="0"/>
              </a:rPr>
              <a:t>organisations</a:t>
            </a:r>
            <a:r>
              <a:rPr lang="en-US" sz="1400" b="0" i="0" dirty="0">
                <a:solidFill>
                  <a:srgbClr val="000000"/>
                </a:solidFill>
                <a:effectLst/>
                <a:latin typeface="merriweather" panose="00000500000000000000" pitchFamily="2" charset="0"/>
              </a:rPr>
              <a:t> by reducing the costs of maintaining large workplaces. </a:t>
            </a:r>
          </a:p>
          <a:p>
            <a:pPr algn="l" fontAlgn="base">
              <a:buFont typeface="Wingdings" panose="05000000000000000000" pitchFamily="2" charset="2"/>
              <a:buChar char="Ø"/>
            </a:pPr>
            <a:r>
              <a:rPr lang="en-US" sz="1400" b="1" i="0" dirty="0">
                <a:solidFill>
                  <a:srgbClr val="000000"/>
                </a:solidFill>
                <a:effectLst/>
                <a:latin typeface="merriweather" panose="00000500000000000000" pitchFamily="2" charset="0"/>
              </a:rPr>
              <a:t>Zero hour contract </a:t>
            </a:r>
            <a:r>
              <a:rPr lang="en-US" sz="1400" b="0" i="0" dirty="0">
                <a:solidFill>
                  <a:srgbClr val="000000"/>
                </a:solidFill>
                <a:effectLst/>
                <a:latin typeface="merriweather" panose="00000500000000000000" pitchFamily="2" charset="0"/>
              </a:rPr>
              <a:t>– an agreement between two parties that one may be asked to perform work for another but there is no minimum set contracted hours </a:t>
            </a:r>
          </a:p>
          <a:p>
            <a:endParaRPr lang="en-GB" dirty="0"/>
          </a:p>
        </p:txBody>
      </p:sp>
      <p:sp>
        <p:nvSpPr>
          <p:cNvPr id="4" name="Date Placeholder 3">
            <a:extLst>
              <a:ext uri="{FF2B5EF4-FFF2-40B4-BE49-F238E27FC236}">
                <a16:creationId xmlns:a16="http://schemas.microsoft.com/office/drawing/2014/main" id="{8CF33137-66A3-F758-4E22-5FC9DF71D8F8}"/>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50BABD75-2622-4059-D5D2-A19867EA2D19}"/>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2238212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7BB25-5D0F-CC96-07B6-E56D3436335E}"/>
              </a:ext>
            </a:extLst>
          </p:cNvPr>
          <p:cNvSpPr>
            <a:spLocks noGrp="1"/>
          </p:cNvSpPr>
          <p:nvPr>
            <p:ph type="title"/>
          </p:nvPr>
        </p:nvSpPr>
        <p:spPr/>
        <p:txBody>
          <a:bodyPr/>
          <a:lstStyle/>
          <a:p>
            <a:r>
              <a:rPr lang="en-GB" dirty="0"/>
              <a:t>The flexible organisation </a:t>
            </a:r>
          </a:p>
        </p:txBody>
      </p:sp>
      <p:sp>
        <p:nvSpPr>
          <p:cNvPr id="3" name="Content Placeholder 2">
            <a:extLst>
              <a:ext uri="{FF2B5EF4-FFF2-40B4-BE49-F238E27FC236}">
                <a16:creationId xmlns:a16="http://schemas.microsoft.com/office/drawing/2014/main" id="{BB0712D4-00E3-001B-2EF4-69B605CA70C2}"/>
              </a:ext>
            </a:extLst>
          </p:cNvPr>
          <p:cNvSpPr>
            <a:spLocks noGrp="1"/>
          </p:cNvSpPr>
          <p:nvPr>
            <p:ph idx="1"/>
          </p:nvPr>
        </p:nvSpPr>
        <p:spPr/>
        <p:txBody>
          <a:bodyPr/>
          <a:lstStyle/>
          <a:p>
            <a:pPr marL="0" indent="0">
              <a:buNone/>
            </a:pPr>
            <a:r>
              <a:rPr lang="en-US" b="0" i="0" dirty="0">
                <a:solidFill>
                  <a:srgbClr val="000000"/>
                </a:solidFill>
                <a:effectLst/>
                <a:latin typeface="Lato" panose="020F0502020204030203" pitchFamily="34" charset="0"/>
              </a:rPr>
              <a:t>Atkinson predicted the development of the 'Flexible Firm' in 1984 and categorized workers into three groups ;</a:t>
            </a:r>
          </a:p>
          <a:p>
            <a:pPr marL="514350" indent="-514350">
              <a:buFont typeface="+mj-lt"/>
              <a:buAutoNum type="arabicPeriod"/>
            </a:pPr>
            <a:r>
              <a:rPr lang="en-US" dirty="0">
                <a:solidFill>
                  <a:srgbClr val="000000"/>
                </a:solidFill>
                <a:latin typeface="Lato" panose="020F0502020204030203" pitchFamily="34" charset="0"/>
              </a:rPr>
              <a:t>The core</a:t>
            </a:r>
          </a:p>
          <a:p>
            <a:pPr marL="514350" indent="-514350">
              <a:buFont typeface="+mj-lt"/>
              <a:buAutoNum type="arabicPeriod"/>
            </a:pPr>
            <a:r>
              <a:rPr lang="en-US" b="0" i="0" dirty="0">
                <a:solidFill>
                  <a:srgbClr val="000000"/>
                </a:solidFill>
                <a:effectLst/>
                <a:latin typeface="Lato" panose="020F0502020204030203" pitchFamily="34" charset="0"/>
              </a:rPr>
              <a:t>The first periphera</a:t>
            </a:r>
            <a:r>
              <a:rPr lang="en-US" dirty="0">
                <a:solidFill>
                  <a:srgbClr val="000000"/>
                </a:solidFill>
                <a:latin typeface="Lato" panose="020F0502020204030203" pitchFamily="34" charset="0"/>
              </a:rPr>
              <a:t>l</a:t>
            </a:r>
          </a:p>
          <a:p>
            <a:pPr marL="514350" indent="-514350">
              <a:buFont typeface="+mj-lt"/>
              <a:buAutoNum type="arabicPeriod"/>
            </a:pPr>
            <a:r>
              <a:rPr lang="en-US" dirty="0">
                <a:solidFill>
                  <a:srgbClr val="000000"/>
                </a:solidFill>
                <a:latin typeface="Lato" panose="020F0502020204030203" pitchFamily="34" charset="0"/>
              </a:rPr>
              <a:t>The Second Peripheral </a:t>
            </a:r>
          </a:p>
          <a:p>
            <a:pPr marL="0" indent="0">
              <a:buNone/>
            </a:pPr>
            <a:endParaRPr lang="en-US" b="0" i="0" dirty="0">
              <a:solidFill>
                <a:srgbClr val="000000"/>
              </a:solidFill>
              <a:effectLst/>
              <a:latin typeface="Lato" panose="020F0502020204030203"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A967F316-F212-40C3-F9AF-A7665973B07A}"/>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6D394246-D58B-3FBF-79BA-2D0138A0B369}"/>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8447939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602C4-C755-A3AD-F6D5-6DA727596C92}"/>
              </a:ext>
            </a:extLst>
          </p:cNvPr>
          <p:cNvSpPr>
            <a:spLocks noGrp="1"/>
          </p:cNvSpPr>
          <p:nvPr>
            <p:ph type="title"/>
          </p:nvPr>
        </p:nvSpPr>
        <p:spPr>
          <a:xfrm>
            <a:off x="457200" y="274638"/>
            <a:ext cx="8229600" cy="1143000"/>
          </a:xfrm>
        </p:spPr>
        <p:txBody>
          <a:bodyPr wrap="square" anchor="ctr">
            <a:normAutofit/>
          </a:bodyPr>
          <a:lstStyle/>
          <a:p>
            <a:r>
              <a:rPr lang="en-GB" dirty="0"/>
              <a:t>The flexible firm</a:t>
            </a:r>
          </a:p>
        </p:txBody>
      </p:sp>
      <p:sp>
        <p:nvSpPr>
          <p:cNvPr id="3" name="Content Placeholder 2">
            <a:extLst>
              <a:ext uri="{FF2B5EF4-FFF2-40B4-BE49-F238E27FC236}">
                <a16:creationId xmlns:a16="http://schemas.microsoft.com/office/drawing/2014/main" id="{A40298F4-784B-74AA-CFAB-3DAF52FCE7B8}"/>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1300" b="1" i="0" dirty="0">
                <a:effectLst/>
              </a:rPr>
              <a:t>The core (or primary) group of full-time</a:t>
            </a:r>
            <a:r>
              <a:rPr lang="en-US" sz="1300" b="0" i="0" dirty="0">
                <a:effectLst/>
              </a:rPr>
              <a:t>, permanent, career employees. These people will often have skills that enable them to work in many roles within the organisation; they are 'functionally flexible’.</a:t>
            </a:r>
          </a:p>
          <a:p>
            <a:pPr marL="0" indent="0">
              <a:lnSpc>
                <a:spcPct val="90000"/>
              </a:lnSpc>
              <a:buNone/>
            </a:pPr>
            <a:r>
              <a:rPr lang="en-US" sz="1300" b="1" i="0" dirty="0">
                <a:effectLst/>
              </a:rPr>
              <a:t>The first peripheral (or secondary) group </a:t>
            </a:r>
            <a:r>
              <a:rPr lang="en-US" sz="1300" b="0" i="0" dirty="0">
                <a:effectLst/>
              </a:rPr>
              <a:t>with general skills that can relatively easily be replaced. These may be administrative, sales, production supervisors and staff. They are 'numerically flexible' since it is relatively easy to change the number of such employees. </a:t>
            </a:r>
            <a:endParaRPr lang="en-US" sz="1300" dirty="0"/>
          </a:p>
          <a:p>
            <a:pPr marL="0" indent="0">
              <a:lnSpc>
                <a:spcPct val="90000"/>
              </a:lnSpc>
              <a:buNone/>
            </a:pPr>
            <a:r>
              <a:rPr lang="en-US" sz="1300" b="1" i="0" dirty="0">
                <a:effectLst/>
              </a:rPr>
              <a:t>The second peripheral (or tertiary) </a:t>
            </a:r>
            <a:r>
              <a:rPr lang="en-US" sz="1300" b="0" i="0" dirty="0">
                <a:effectLst/>
              </a:rPr>
              <a:t>group do not have a permanent contract with the organisation. They include people on short-term contracts, the self-employed, and agency temporaries. They may have very valuable skills for the organisation, but their employment is completely on an 'as required' basis.</a:t>
            </a:r>
            <a:endParaRPr lang="en-GB" sz="1300" dirty="0"/>
          </a:p>
        </p:txBody>
      </p:sp>
      <p:pic>
        <p:nvPicPr>
          <p:cNvPr id="6" name="Picture 5">
            <a:extLst>
              <a:ext uri="{FF2B5EF4-FFF2-40B4-BE49-F238E27FC236}">
                <a16:creationId xmlns:a16="http://schemas.microsoft.com/office/drawing/2014/main" id="{AFCD33F2-C73C-0390-E5D6-BB456297C07F}"/>
              </a:ext>
            </a:extLst>
          </p:cNvPr>
          <p:cNvPicPr>
            <a:picLocks noChangeAspect="1"/>
          </p:cNvPicPr>
          <p:nvPr/>
        </p:nvPicPr>
        <p:blipFill>
          <a:blip r:embed="rId2"/>
          <a:stretch>
            <a:fillRect/>
          </a:stretch>
        </p:blipFill>
        <p:spPr>
          <a:xfrm>
            <a:off x="4648200" y="1948992"/>
            <a:ext cx="4038600" cy="3291458"/>
          </a:xfrm>
          <a:prstGeom prst="rect">
            <a:avLst/>
          </a:prstGeom>
          <a:noFill/>
        </p:spPr>
      </p:pic>
      <p:sp>
        <p:nvSpPr>
          <p:cNvPr id="4" name="Date Placeholder 3">
            <a:extLst>
              <a:ext uri="{FF2B5EF4-FFF2-40B4-BE49-F238E27FC236}">
                <a16:creationId xmlns:a16="http://schemas.microsoft.com/office/drawing/2014/main" id="{25D70F7A-7B27-B301-9329-476FA457188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0A7E900A-D947-6B2F-1580-0C62B56711E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31</a:t>
            </a:fld>
            <a:endParaRPr lang="en-GB" altLang="en-US"/>
          </a:p>
        </p:txBody>
      </p:sp>
    </p:spTree>
    <p:extLst>
      <p:ext uri="{BB962C8B-B14F-4D97-AF65-F5344CB8AC3E}">
        <p14:creationId xmlns:p14="http://schemas.microsoft.com/office/powerpoint/2010/main" val="834966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84CB4-F395-DB0F-059F-F7E16377E2D4}"/>
              </a:ext>
            </a:extLst>
          </p:cNvPr>
          <p:cNvSpPr>
            <a:spLocks noGrp="1"/>
          </p:cNvSpPr>
          <p:nvPr>
            <p:ph type="title"/>
          </p:nvPr>
        </p:nvSpPr>
        <p:spPr/>
        <p:txBody>
          <a:bodyPr/>
          <a:lstStyle/>
          <a:p>
            <a:r>
              <a:rPr lang="en-GB" dirty="0"/>
              <a:t>Lesson summary</a:t>
            </a:r>
          </a:p>
        </p:txBody>
      </p:sp>
      <p:sp>
        <p:nvSpPr>
          <p:cNvPr id="3" name="Content Placeholder 2">
            <a:extLst>
              <a:ext uri="{FF2B5EF4-FFF2-40B4-BE49-F238E27FC236}">
                <a16:creationId xmlns:a16="http://schemas.microsoft.com/office/drawing/2014/main" id="{5AEAD051-E33C-D29A-4180-6FFC1ABC47CF}"/>
              </a:ext>
            </a:extLst>
          </p:cNvPr>
          <p:cNvSpPr>
            <a:spLocks noGrp="1"/>
          </p:cNvSpPr>
          <p:nvPr>
            <p:ph idx="1"/>
          </p:nvPr>
        </p:nvSpPr>
        <p:spPr/>
        <p:txBody>
          <a:bodyPr/>
          <a:lstStyle/>
          <a:p>
            <a:pPr marL="0" indent="0" algn="l" fontAlgn="base">
              <a:buNone/>
            </a:pPr>
            <a:r>
              <a:rPr lang="en-US" sz="2000" b="0" i="0" dirty="0">
                <a:solidFill>
                  <a:srgbClr val="000000"/>
                </a:solidFill>
                <a:effectLst/>
                <a:latin typeface="Merriweather" panose="00000500000000000000" pitchFamily="2" charset="0"/>
              </a:rPr>
              <a:t>From our exploration of HR planning we see that there is a need to plan, but we also see that there are many factors impacting on the plan and it is unlikely that any plan will be perfect.  </a:t>
            </a:r>
          </a:p>
          <a:p>
            <a:pPr marL="0" indent="0" algn="l" fontAlgn="base">
              <a:buNone/>
            </a:pPr>
            <a:br>
              <a:rPr lang="en-US" sz="2000" b="0" i="0" dirty="0">
                <a:solidFill>
                  <a:srgbClr val="000000"/>
                </a:solidFill>
                <a:effectLst/>
                <a:latin typeface="Merriweather" panose="00000500000000000000" pitchFamily="2" charset="0"/>
              </a:rPr>
            </a:br>
            <a:r>
              <a:rPr lang="en-US" sz="2000" b="0" i="0" dirty="0">
                <a:solidFill>
                  <a:srgbClr val="000000"/>
                </a:solidFill>
                <a:effectLst/>
                <a:latin typeface="Merriweather" panose="00000500000000000000" pitchFamily="2" charset="0"/>
              </a:rPr>
              <a:t>What do we then do with the plans? We use them to decide the skills that are needed in the organisation, and we use the information </a:t>
            </a:r>
            <a:r>
              <a:rPr lang="en-US" sz="2000" b="1" i="0" dirty="0">
                <a:solidFill>
                  <a:srgbClr val="000000"/>
                </a:solidFill>
                <a:effectLst/>
                <a:latin typeface="Merriweather" panose="00000500000000000000" pitchFamily="2" charset="0"/>
              </a:rPr>
              <a:t>as the basis for the recruitment and selection process.</a:t>
            </a:r>
            <a:r>
              <a:rPr lang="en-US" sz="2000" b="0" i="0" dirty="0">
                <a:solidFill>
                  <a:srgbClr val="000000"/>
                </a:solidFill>
                <a:effectLst/>
                <a:latin typeface="Merriweather" panose="00000500000000000000" pitchFamily="2" charset="0"/>
              </a:rPr>
              <a:t> That will be the topic that we will address in our next lesson.</a:t>
            </a:r>
          </a:p>
          <a:p>
            <a:endParaRPr lang="en-GB" dirty="0"/>
          </a:p>
        </p:txBody>
      </p:sp>
      <p:sp>
        <p:nvSpPr>
          <p:cNvPr id="4" name="Date Placeholder 3">
            <a:extLst>
              <a:ext uri="{FF2B5EF4-FFF2-40B4-BE49-F238E27FC236}">
                <a16:creationId xmlns:a16="http://schemas.microsoft.com/office/drawing/2014/main" id="{704CD1FE-D46D-9A03-8832-1216122C4C49}"/>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FA012099-A7F1-AA7B-95AC-7DB5EC920EF3}"/>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41891640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4959B-B325-0868-AB87-2AD4CCFF0F4A}"/>
              </a:ext>
            </a:extLst>
          </p:cNvPr>
          <p:cNvSpPr>
            <a:spLocks noGrp="1"/>
          </p:cNvSpPr>
          <p:nvPr>
            <p:ph type="title"/>
          </p:nvPr>
        </p:nvSpPr>
        <p:spPr>
          <a:xfrm>
            <a:off x="457200" y="274638"/>
            <a:ext cx="8229600" cy="1143000"/>
          </a:xfrm>
        </p:spPr>
        <p:txBody>
          <a:bodyPr wrap="square" anchor="ctr">
            <a:normAutofit/>
          </a:bodyPr>
          <a:lstStyle/>
          <a:p>
            <a:r>
              <a:rPr lang="en-GB" dirty="0"/>
              <a:t>End of Day Activity </a:t>
            </a:r>
          </a:p>
        </p:txBody>
      </p:sp>
      <p:sp>
        <p:nvSpPr>
          <p:cNvPr id="3" name="Content Placeholder 2">
            <a:extLst>
              <a:ext uri="{FF2B5EF4-FFF2-40B4-BE49-F238E27FC236}">
                <a16:creationId xmlns:a16="http://schemas.microsoft.com/office/drawing/2014/main" id="{07386040-8AD2-7377-1D06-38827AE5C3E6}"/>
              </a:ext>
            </a:extLst>
          </p:cNvPr>
          <p:cNvSpPr>
            <a:spLocks noGrp="1"/>
          </p:cNvSpPr>
          <p:nvPr>
            <p:ph sz="half" idx="1"/>
          </p:nvPr>
        </p:nvSpPr>
        <p:spPr>
          <a:xfrm>
            <a:off x="457200" y="1600201"/>
            <a:ext cx="4038600" cy="3989040"/>
          </a:xfrm>
        </p:spPr>
        <p:txBody>
          <a:bodyPr wrap="square" anchor="t">
            <a:normAutofit fontScale="77500" lnSpcReduction="20000"/>
          </a:bodyPr>
          <a:lstStyle/>
          <a:p>
            <a:pPr marL="0" indent="0" algn="l" fontAlgn="base">
              <a:buNone/>
            </a:pPr>
            <a:r>
              <a:rPr lang="en-US" b="0" i="0" dirty="0">
                <a:solidFill>
                  <a:srgbClr val="000000"/>
                </a:solidFill>
                <a:effectLst/>
                <a:latin typeface="var(--font-family-body)"/>
              </a:rPr>
              <a:t>Now think again of the organisation that you considered previously.  </a:t>
            </a:r>
            <a:endParaRPr lang="en-US" b="0" i="0" dirty="0">
              <a:solidFill>
                <a:srgbClr val="000000"/>
              </a:solidFill>
              <a:effectLst/>
              <a:latin typeface="Merriweather" panose="00000500000000000000" pitchFamily="2" charset="0"/>
            </a:endParaRPr>
          </a:p>
          <a:p>
            <a:pPr algn="l" fontAlgn="base">
              <a:buFont typeface="+mj-lt"/>
              <a:buAutoNum type="arabicPeriod"/>
            </a:pPr>
            <a:r>
              <a:rPr lang="en-US" b="0" i="0" dirty="0">
                <a:solidFill>
                  <a:srgbClr val="000000"/>
                </a:solidFill>
                <a:effectLst/>
                <a:latin typeface="var(--font-family-body)"/>
              </a:rPr>
              <a:t>How accurately does Atkinson's model apply to your chosen organisation? </a:t>
            </a:r>
          </a:p>
          <a:p>
            <a:pPr algn="l" fontAlgn="base">
              <a:buFont typeface="+mj-lt"/>
              <a:buAutoNum type="arabicPeriod"/>
            </a:pPr>
            <a:r>
              <a:rPr lang="en-US" b="0" i="0" dirty="0">
                <a:solidFill>
                  <a:srgbClr val="000000"/>
                </a:solidFill>
                <a:effectLst/>
                <a:latin typeface="var(--font-family-body)"/>
              </a:rPr>
              <a:t>To what extent do the various ways of working satisfy the needs of the various people working for the organisation?</a:t>
            </a:r>
          </a:p>
          <a:p>
            <a:pPr algn="l" fontAlgn="base">
              <a:buFont typeface="+mj-lt"/>
              <a:buAutoNum type="arabicPeriod"/>
            </a:pPr>
            <a:r>
              <a:rPr lang="en-US" b="0" i="0" dirty="0">
                <a:solidFill>
                  <a:srgbClr val="000000"/>
                </a:solidFill>
                <a:effectLst/>
                <a:latin typeface="var(--font-family-body)"/>
              </a:rPr>
              <a:t>To what extent do the various ways of working satisfy the needs of the organisation? </a:t>
            </a:r>
          </a:p>
        </p:txBody>
      </p:sp>
      <p:pic>
        <p:nvPicPr>
          <p:cNvPr id="6" name="Picture 5">
            <a:extLst>
              <a:ext uri="{FF2B5EF4-FFF2-40B4-BE49-F238E27FC236}">
                <a16:creationId xmlns:a16="http://schemas.microsoft.com/office/drawing/2014/main" id="{DE653B7C-CE12-8FB8-B540-01C7E46C14AC}"/>
              </a:ext>
            </a:extLst>
          </p:cNvPr>
          <p:cNvPicPr>
            <a:picLocks noChangeAspect="1"/>
          </p:cNvPicPr>
          <p:nvPr/>
        </p:nvPicPr>
        <p:blipFill>
          <a:blip r:embed="rId2"/>
          <a:stretch>
            <a:fillRect/>
          </a:stretch>
        </p:blipFill>
        <p:spPr>
          <a:xfrm>
            <a:off x="4648200" y="2585071"/>
            <a:ext cx="4038600" cy="2019300"/>
          </a:xfrm>
          <a:prstGeom prst="rect">
            <a:avLst/>
          </a:prstGeom>
          <a:noFill/>
        </p:spPr>
      </p:pic>
      <p:sp>
        <p:nvSpPr>
          <p:cNvPr id="4" name="Date Placeholder 3">
            <a:extLst>
              <a:ext uri="{FF2B5EF4-FFF2-40B4-BE49-F238E27FC236}">
                <a16:creationId xmlns:a16="http://schemas.microsoft.com/office/drawing/2014/main" id="{DB3E3778-6878-9E09-671D-72F6875238C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1174A2CB-DB61-BE13-4D40-27034209B52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33</a:t>
            </a:fld>
            <a:endParaRPr lang="en-GB" altLang="en-US"/>
          </a:p>
        </p:txBody>
      </p:sp>
    </p:spTree>
    <p:extLst>
      <p:ext uri="{BB962C8B-B14F-4D97-AF65-F5344CB8AC3E}">
        <p14:creationId xmlns:p14="http://schemas.microsoft.com/office/powerpoint/2010/main" val="25801495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r>
              <a:rPr lang="en-GB" dirty="0"/>
              <a:t>In week 4 we will learn of </a:t>
            </a:r>
            <a:r>
              <a:rPr lang="en-GB" dirty="0" err="1"/>
              <a:t>receruitment</a:t>
            </a:r>
            <a:r>
              <a:rPr lang="en-GB" dirty="0"/>
              <a:t> and selection process </a:t>
            </a:r>
          </a:p>
          <a:p>
            <a:r>
              <a:rPr lang="en-GB" dirty="0"/>
              <a:t>Thank you and see you next week </a:t>
            </a:r>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pic>
        <p:nvPicPr>
          <p:cNvPr id="6" name="Content Placeholder 5">
            <a:extLst>
              <a:ext uri="{FF2B5EF4-FFF2-40B4-BE49-F238E27FC236}">
                <a16:creationId xmlns:a16="http://schemas.microsoft.com/office/drawing/2014/main" id="{71D4CDBB-21BC-B606-2FFA-6375BC1B18D4}"/>
              </a:ext>
            </a:extLst>
          </p:cNvPr>
          <p:cNvPicPr>
            <a:picLocks noGrp="1" noChangeAspect="1"/>
          </p:cNvPicPr>
          <p:nvPr>
            <p:ph sz="quarter" idx="4"/>
          </p:nvPr>
        </p:nvPicPr>
        <p:blipFill>
          <a:blip r:embed="rId2"/>
          <a:stretch>
            <a:fillRect/>
          </a:stretch>
        </p:blipFill>
        <p:spPr>
          <a:xfrm>
            <a:off x="4645025" y="2821266"/>
            <a:ext cx="4041775" cy="2121931"/>
          </a:xfrm>
          <a:prstGeom prst="rect">
            <a:avLst/>
          </a:prstGeom>
        </p:spPr>
      </p:pic>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34</a:t>
            </a:fld>
            <a:endParaRPr lang="en-GB" altLang="en-US"/>
          </a:p>
        </p:txBody>
      </p:sp>
    </p:spTree>
    <p:extLst>
      <p:ext uri="{BB962C8B-B14F-4D97-AF65-F5344CB8AC3E}">
        <p14:creationId xmlns:p14="http://schemas.microsoft.com/office/powerpoint/2010/main" val="1012371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(2020)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600" b="0" i="0" dirty="0" err="1">
                <a:solidFill>
                  <a:srgbClr val="000000"/>
                </a:solidFill>
                <a:effectLst/>
                <a:latin typeface="Arial" panose="020B0604020202020204" pitchFamily="34" charset="0"/>
                <a:cs typeface="Arial" panose="020B0604020202020204" pitchFamily="34" charset="0"/>
              </a:rPr>
              <a:t>Beardwell</a:t>
            </a:r>
            <a:r>
              <a:rPr lang="en-US" sz="1600" b="0" i="0" dirty="0">
                <a:solidFill>
                  <a:srgbClr val="000000"/>
                </a:solidFill>
                <a:effectLst/>
                <a:latin typeface="Arial" panose="020B0604020202020204" pitchFamily="34" charset="0"/>
                <a:cs typeface="Arial" panose="020B0604020202020204" pitchFamily="34" charset="0"/>
              </a:rPr>
              <a:t>, J. and Claydon, T. (2017). </a:t>
            </a:r>
            <a:r>
              <a:rPr lang="en-US" sz="16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6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600" b="0" i="0" kern="0" dirty="0">
              <a:solidFill>
                <a:srgbClr val="000000"/>
              </a:solidFill>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Lawler, E. &amp; Albers, S. (2003) </a:t>
            </a:r>
            <a:r>
              <a:rPr lang="en-US" sz="1600" b="0" i="1" dirty="0">
                <a:solidFill>
                  <a:srgbClr val="000000"/>
                </a:solidFill>
                <a:effectLst/>
                <a:latin typeface="Arial" panose="020B0604020202020204" pitchFamily="34" charset="0"/>
                <a:cs typeface="Arial" panose="020B0604020202020204" pitchFamily="34" charset="0"/>
              </a:rPr>
              <a:t>Creating a Strategic Human Resources Organisation</a:t>
            </a:r>
            <a:r>
              <a:rPr lang="en-US" sz="1600" b="0" i="0" dirty="0">
                <a:solidFill>
                  <a:srgbClr val="000000"/>
                </a:solidFill>
                <a:effectLst/>
                <a:latin typeface="Arial" panose="020B0604020202020204" pitchFamily="34" charset="0"/>
                <a:cs typeface="Arial" panose="020B0604020202020204" pitchFamily="34" charset="0"/>
              </a:rPr>
              <a:t>.</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600" b="0" i="0" dirty="0">
                <a:solidFill>
                  <a:srgbClr val="000000"/>
                </a:solidFill>
                <a:effectLst/>
                <a:latin typeface="Arial" panose="020B0604020202020204" pitchFamily="34" charset="0"/>
                <a:cs typeface="Arial" panose="020B0604020202020204" pitchFamily="34" charset="0"/>
              </a:rPr>
              <a:t>Wilkinson, A. Redman, T. &amp; </a:t>
            </a:r>
            <a:r>
              <a:rPr lang="en-US" sz="1600" b="0" i="0" dirty="0" err="1">
                <a:solidFill>
                  <a:srgbClr val="000000"/>
                </a:solidFill>
                <a:effectLst/>
                <a:latin typeface="Arial" panose="020B0604020202020204" pitchFamily="34" charset="0"/>
                <a:cs typeface="Arial" panose="020B0604020202020204" pitchFamily="34" charset="0"/>
              </a:rPr>
              <a:t>Dundon</a:t>
            </a:r>
            <a:r>
              <a:rPr lang="en-US" sz="1600" b="0" i="0" dirty="0">
                <a:solidFill>
                  <a:srgbClr val="000000"/>
                </a:solidFill>
                <a:effectLst/>
                <a:latin typeface="Arial" panose="020B0604020202020204" pitchFamily="34" charset="0"/>
                <a:cs typeface="Arial" panose="020B0604020202020204" pitchFamily="34" charset="0"/>
              </a:rPr>
              <a:t>, T. (2016) </a:t>
            </a:r>
            <a:r>
              <a:rPr lang="en-US" sz="16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6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1960</TotalTime>
  <Words>2225</Words>
  <Application>Microsoft Office PowerPoint</Application>
  <PresentationFormat>On-screen Show (4:3)</PresentationFormat>
  <Paragraphs>250</Paragraphs>
  <Slides>35</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35</vt:i4>
      </vt:variant>
    </vt:vector>
  </HeadingPairs>
  <TitlesOfParts>
    <vt:vector size="49" baseType="lpstr">
      <vt:lpstr>Aharoni</vt:lpstr>
      <vt:lpstr>Arial</vt:lpstr>
      <vt:lpstr>Calibri</vt:lpstr>
      <vt:lpstr>Courier New</vt:lpstr>
      <vt:lpstr>lato</vt:lpstr>
      <vt:lpstr>lato</vt:lpstr>
      <vt:lpstr>merriweather</vt:lpstr>
      <vt:lpstr>merriweather</vt:lpstr>
      <vt:lpstr>Myriad Pro</vt:lpstr>
      <vt:lpstr>var(--font-family-body)</vt:lpstr>
      <vt:lpstr>var(--font-family-head)</vt:lpstr>
      <vt:lpstr>Verdana</vt:lpstr>
      <vt:lpstr>Wingdings</vt:lpstr>
      <vt:lpstr>20140311PresentationUWTSDTemplate</vt:lpstr>
      <vt:lpstr>LCLM5002</vt:lpstr>
      <vt:lpstr>Class Management </vt:lpstr>
      <vt:lpstr>Aim of the Unit </vt:lpstr>
      <vt:lpstr>Learning outcome </vt:lpstr>
      <vt:lpstr>Session 1 </vt:lpstr>
      <vt:lpstr>Recap of previous lesson  </vt:lpstr>
      <vt:lpstr>Workforce Planning </vt:lpstr>
      <vt:lpstr>Human Capital </vt:lpstr>
      <vt:lpstr>Human Capital </vt:lpstr>
      <vt:lpstr>Pause for thoughts </vt:lpstr>
      <vt:lpstr>Now watch this video </vt:lpstr>
      <vt:lpstr>Activity </vt:lpstr>
      <vt:lpstr>Armstrong (2020) identifies a number of questions that are generated by the HCM approach</vt:lpstr>
      <vt:lpstr>Human capital Measurement </vt:lpstr>
      <vt:lpstr>Approaches to measuring HCM</vt:lpstr>
      <vt:lpstr>HR Planning </vt:lpstr>
      <vt:lpstr>Do you have any question as yet ?</vt:lpstr>
      <vt:lpstr>Break </vt:lpstr>
      <vt:lpstr>Session 2 </vt:lpstr>
      <vt:lpstr>Human Resource Planning </vt:lpstr>
      <vt:lpstr>The rationale for workforce planning </vt:lpstr>
      <vt:lpstr>HR Planning process </vt:lpstr>
      <vt:lpstr>Investigation and analysis</vt:lpstr>
      <vt:lpstr>Helpful measures to help with investigation and analysis </vt:lpstr>
      <vt:lpstr>Forecasting </vt:lpstr>
      <vt:lpstr>Supply and demand forecasting </vt:lpstr>
      <vt:lpstr>As an example, think of the situation described below. </vt:lpstr>
      <vt:lpstr>Armstrong (2020), comments that human resource planning is best regarded as: </vt:lpstr>
      <vt:lpstr>Changing working Patterns </vt:lpstr>
      <vt:lpstr>The flexible organisation </vt:lpstr>
      <vt:lpstr>The flexible firm</vt:lpstr>
      <vt:lpstr>Lesson summary</vt:lpstr>
      <vt:lpstr>End of Day Activity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84</cp:revision>
  <cp:lastPrinted>2018-07-09T15:27:01Z</cp:lastPrinted>
  <dcterms:created xsi:type="dcterms:W3CDTF">2002-10-07T19:43:58Z</dcterms:created>
  <dcterms:modified xsi:type="dcterms:W3CDTF">2023-08-10T22:35:12Z</dcterms:modified>
</cp:coreProperties>
</file>