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98" r:id="rId2"/>
    <p:sldId id="399" r:id="rId3"/>
    <p:sldId id="401" r:id="rId4"/>
    <p:sldId id="403" r:id="rId5"/>
    <p:sldId id="402" r:id="rId6"/>
    <p:sldId id="400" r:id="rId7"/>
    <p:sldId id="404" r:id="rId8"/>
    <p:sldId id="406" r:id="rId9"/>
    <p:sldId id="407" r:id="rId10"/>
    <p:sldId id="409" r:id="rId11"/>
    <p:sldId id="410" r:id="rId12"/>
    <p:sldId id="411" r:id="rId13"/>
    <p:sldId id="412" r:id="rId14"/>
    <p:sldId id="413"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961A-9AED-9E7C-25F0-BF776E4ADF6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C14FDB9-792C-3B38-DB02-E4FAF4EE702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EE71EFC6-1F9A-407E-C73A-96B251C182D7}"/>
              </a:ext>
            </a:extLst>
          </p:cNvPr>
          <p:cNvSpPr>
            <a:spLocks noGrp="1"/>
          </p:cNvSpPr>
          <p:nvPr>
            <p:ph type="dt" sz="half" idx="10"/>
          </p:nvPr>
        </p:nvSpPr>
        <p:spPr/>
        <p:txBody>
          <a:bodyPr/>
          <a:lstStyle/>
          <a:p>
            <a:fld id="{8330103A-5E11-4255-8733-1070524897D9}" type="datetimeFigureOut">
              <a:rPr lang="en-GB" smtClean="0"/>
              <a:t>02/05/2024</a:t>
            </a:fld>
            <a:endParaRPr lang="en-GB"/>
          </a:p>
        </p:txBody>
      </p:sp>
      <p:sp>
        <p:nvSpPr>
          <p:cNvPr id="5" name="Footer Placeholder 4">
            <a:extLst>
              <a:ext uri="{FF2B5EF4-FFF2-40B4-BE49-F238E27FC236}">
                <a16:creationId xmlns:a16="http://schemas.microsoft.com/office/drawing/2014/main" id="{D437A542-4D2F-7236-8BFB-E9DA2FEDCE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F000DC2-86A1-9EEE-A356-8B9399F5B874}"/>
              </a:ext>
            </a:extLst>
          </p:cNvPr>
          <p:cNvSpPr>
            <a:spLocks noGrp="1"/>
          </p:cNvSpPr>
          <p:nvPr>
            <p:ph type="sldNum" sz="quarter" idx="12"/>
          </p:nvPr>
        </p:nvSpPr>
        <p:spPr/>
        <p:txBody>
          <a:bodyPr/>
          <a:lstStyle/>
          <a:p>
            <a:fld id="{E42909AB-C5AB-4785-B10A-16BDBCD52F6F}" type="slidenum">
              <a:rPr lang="en-GB" smtClean="0"/>
              <a:t>‹#›</a:t>
            </a:fld>
            <a:endParaRPr lang="en-GB"/>
          </a:p>
        </p:txBody>
      </p:sp>
    </p:spTree>
    <p:extLst>
      <p:ext uri="{BB962C8B-B14F-4D97-AF65-F5344CB8AC3E}">
        <p14:creationId xmlns:p14="http://schemas.microsoft.com/office/powerpoint/2010/main" val="3533421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C64C-960A-90BE-99FD-4E0236B8501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D795754-A68A-34BB-79A0-168A03E2334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E4D596-6F4D-92DF-8CB1-A6AB9C1DFA05}"/>
              </a:ext>
            </a:extLst>
          </p:cNvPr>
          <p:cNvSpPr>
            <a:spLocks noGrp="1"/>
          </p:cNvSpPr>
          <p:nvPr>
            <p:ph type="dt" sz="half" idx="10"/>
          </p:nvPr>
        </p:nvSpPr>
        <p:spPr/>
        <p:txBody>
          <a:bodyPr/>
          <a:lstStyle/>
          <a:p>
            <a:fld id="{8330103A-5E11-4255-8733-1070524897D9}" type="datetimeFigureOut">
              <a:rPr lang="en-GB" smtClean="0"/>
              <a:t>02/05/2024</a:t>
            </a:fld>
            <a:endParaRPr lang="en-GB"/>
          </a:p>
        </p:txBody>
      </p:sp>
      <p:sp>
        <p:nvSpPr>
          <p:cNvPr id="5" name="Footer Placeholder 4">
            <a:extLst>
              <a:ext uri="{FF2B5EF4-FFF2-40B4-BE49-F238E27FC236}">
                <a16:creationId xmlns:a16="http://schemas.microsoft.com/office/drawing/2014/main" id="{EEAD8869-76AB-3F2B-014C-C79C5FC911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23CC095-A4B9-B156-6A5A-44D4D4294E51}"/>
              </a:ext>
            </a:extLst>
          </p:cNvPr>
          <p:cNvSpPr>
            <a:spLocks noGrp="1"/>
          </p:cNvSpPr>
          <p:nvPr>
            <p:ph type="sldNum" sz="quarter" idx="12"/>
          </p:nvPr>
        </p:nvSpPr>
        <p:spPr/>
        <p:txBody>
          <a:bodyPr/>
          <a:lstStyle/>
          <a:p>
            <a:fld id="{E42909AB-C5AB-4785-B10A-16BDBCD52F6F}" type="slidenum">
              <a:rPr lang="en-GB" smtClean="0"/>
              <a:t>‹#›</a:t>
            </a:fld>
            <a:endParaRPr lang="en-GB"/>
          </a:p>
        </p:txBody>
      </p:sp>
    </p:spTree>
    <p:extLst>
      <p:ext uri="{BB962C8B-B14F-4D97-AF65-F5344CB8AC3E}">
        <p14:creationId xmlns:p14="http://schemas.microsoft.com/office/powerpoint/2010/main" val="17409537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31AF73-39FB-7452-951F-0166FFCF74A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76C20B-4F12-3DB5-9819-6E8023A178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ED6BE07-C25D-1B82-E56C-BBF8B26E3DA5}"/>
              </a:ext>
            </a:extLst>
          </p:cNvPr>
          <p:cNvSpPr>
            <a:spLocks noGrp="1"/>
          </p:cNvSpPr>
          <p:nvPr>
            <p:ph type="dt" sz="half" idx="10"/>
          </p:nvPr>
        </p:nvSpPr>
        <p:spPr/>
        <p:txBody>
          <a:bodyPr/>
          <a:lstStyle/>
          <a:p>
            <a:fld id="{8330103A-5E11-4255-8733-1070524897D9}" type="datetimeFigureOut">
              <a:rPr lang="en-GB" smtClean="0"/>
              <a:t>02/05/2024</a:t>
            </a:fld>
            <a:endParaRPr lang="en-GB"/>
          </a:p>
        </p:txBody>
      </p:sp>
      <p:sp>
        <p:nvSpPr>
          <p:cNvPr id="5" name="Footer Placeholder 4">
            <a:extLst>
              <a:ext uri="{FF2B5EF4-FFF2-40B4-BE49-F238E27FC236}">
                <a16:creationId xmlns:a16="http://schemas.microsoft.com/office/drawing/2014/main" id="{486D78C9-298F-ECDF-BF88-B8C044A44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1293E08-6B2C-6DF9-ECC9-B7648D06B9DC}"/>
              </a:ext>
            </a:extLst>
          </p:cNvPr>
          <p:cNvSpPr>
            <a:spLocks noGrp="1"/>
          </p:cNvSpPr>
          <p:nvPr>
            <p:ph type="sldNum" sz="quarter" idx="12"/>
          </p:nvPr>
        </p:nvSpPr>
        <p:spPr/>
        <p:txBody>
          <a:bodyPr/>
          <a:lstStyle/>
          <a:p>
            <a:fld id="{E42909AB-C5AB-4785-B10A-16BDBCD52F6F}" type="slidenum">
              <a:rPr lang="en-GB" smtClean="0"/>
              <a:t>‹#›</a:t>
            </a:fld>
            <a:endParaRPr lang="en-GB"/>
          </a:p>
        </p:txBody>
      </p:sp>
    </p:spTree>
    <p:extLst>
      <p:ext uri="{BB962C8B-B14F-4D97-AF65-F5344CB8AC3E}">
        <p14:creationId xmlns:p14="http://schemas.microsoft.com/office/powerpoint/2010/main" val="41475179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EDAC80-15F8-EF44-3467-E507B61756C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48750F-B289-4E71-34DE-51529DDFE5B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50A471-6214-3378-4B48-C7309EB6CB3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FBF36D2-5BB9-6233-09D0-9EECCFF5D29B}"/>
              </a:ext>
            </a:extLst>
          </p:cNvPr>
          <p:cNvSpPr>
            <a:spLocks noGrp="1"/>
          </p:cNvSpPr>
          <p:nvPr>
            <p:ph type="dt" sz="half" idx="10"/>
          </p:nvPr>
        </p:nvSpPr>
        <p:spPr/>
        <p:txBody>
          <a:bodyPr/>
          <a:lstStyle/>
          <a:p>
            <a:fld id="{8330103A-5E11-4255-8733-1070524897D9}" type="datetimeFigureOut">
              <a:rPr lang="en-GB" smtClean="0"/>
              <a:t>02/05/2024</a:t>
            </a:fld>
            <a:endParaRPr lang="en-GB"/>
          </a:p>
        </p:txBody>
      </p:sp>
      <p:sp>
        <p:nvSpPr>
          <p:cNvPr id="6" name="Footer Placeholder 5">
            <a:extLst>
              <a:ext uri="{FF2B5EF4-FFF2-40B4-BE49-F238E27FC236}">
                <a16:creationId xmlns:a16="http://schemas.microsoft.com/office/drawing/2014/main" id="{B29DA50F-3A26-1CF7-F575-B0FDC797FAA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3DE2F9-37A1-2219-9B3A-4994E07B4F37}"/>
              </a:ext>
            </a:extLst>
          </p:cNvPr>
          <p:cNvSpPr>
            <a:spLocks noGrp="1"/>
          </p:cNvSpPr>
          <p:nvPr>
            <p:ph type="sldNum" sz="quarter" idx="12"/>
          </p:nvPr>
        </p:nvSpPr>
        <p:spPr/>
        <p:txBody>
          <a:bodyPr/>
          <a:lstStyle/>
          <a:p>
            <a:fld id="{E42909AB-C5AB-4785-B10A-16BDBCD52F6F}" type="slidenum">
              <a:rPr lang="en-GB" smtClean="0"/>
              <a:t>‹#›</a:t>
            </a:fld>
            <a:endParaRPr lang="en-GB"/>
          </a:p>
        </p:txBody>
      </p:sp>
    </p:spTree>
    <p:extLst>
      <p:ext uri="{BB962C8B-B14F-4D97-AF65-F5344CB8AC3E}">
        <p14:creationId xmlns:p14="http://schemas.microsoft.com/office/powerpoint/2010/main" val="13373127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2385A-A01B-EB8C-DC68-24340A6ABB5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F0CB0C3-354D-A5CB-5A7A-CD86475937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5392E92-7686-1728-04A4-71C71E91E08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ADB73E7-6546-C06E-398F-B3860D1C534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09A0EC-771D-2506-5B64-3F5170FEE3C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A726A78-320C-C1D8-97BA-BCB0E28D08AD}"/>
              </a:ext>
            </a:extLst>
          </p:cNvPr>
          <p:cNvSpPr>
            <a:spLocks noGrp="1"/>
          </p:cNvSpPr>
          <p:nvPr>
            <p:ph type="dt" sz="half" idx="10"/>
          </p:nvPr>
        </p:nvSpPr>
        <p:spPr/>
        <p:txBody>
          <a:bodyPr/>
          <a:lstStyle/>
          <a:p>
            <a:fld id="{8330103A-5E11-4255-8733-1070524897D9}" type="datetimeFigureOut">
              <a:rPr lang="en-GB" smtClean="0"/>
              <a:t>02/05/2024</a:t>
            </a:fld>
            <a:endParaRPr lang="en-GB"/>
          </a:p>
        </p:txBody>
      </p:sp>
      <p:sp>
        <p:nvSpPr>
          <p:cNvPr id="8" name="Footer Placeholder 7">
            <a:extLst>
              <a:ext uri="{FF2B5EF4-FFF2-40B4-BE49-F238E27FC236}">
                <a16:creationId xmlns:a16="http://schemas.microsoft.com/office/drawing/2014/main" id="{3D078863-78A4-E3C6-9F18-484D27C8C3A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4C1EE3-7BC4-4230-75E4-A22795CB22C8}"/>
              </a:ext>
            </a:extLst>
          </p:cNvPr>
          <p:cNvSpPr>
            <a:spLocks noGrp="1"/>
          </p:cNvSpPr>
          <p:nvPr>
            <p:ph type="sldNum" sz="quarter" idx="12"/>
          </p:nvPr>
        </p:nvSpPr>
        <p:spPr/>
        <p:txBody>
          <a:bodyPr/>
          <a:lstStyle/>
          <a:p>
            <a:fld id="{E42909AB-C5AB-4785-B10A-16BDBCD52F6F}" type="slidenum">
              <a:rPr lang="en-GB" smtClean="0"/>
              <a:t>‹#›</a:t>
            </a:fld>
            <a:endParaRPr lang="en-GB"/>
          </a:p>
        </p:txBody>
      </p:sp>
    </p:spTree>
    <p:extLst>
      <p:ext uri="{BB962C8B-B14F-4D97-AF65-F5344CB8AC3E}">
        <p14:creationId xmlns:p14="http://schemas.microsoft.com/office/powerpoint/2010/main" val="35391627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897F65-7916-8989-B77A-D0B1A818C71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343D8C0-8593-F6D6-F1E2-7CC8BC8FBE7B}"/>
              </a:ext>
            </a:extLst>
          </p:cNvPr>
          <p:cNvSpPr>
            <a:spLocks noGrp="1"/>
          </p:cNvSpPr>
          <p:nvPr>
            <p:ph type="dt" sz="half" idx="10"/>
          </p:nvPr>
        </p:nvSpPr>
        <p:spPr/>
        <p:txBody>
          <a:bodyPr/>
          <a:lstStyle/>
          <a:p>
            <a:fld id="{8330103A-5E11-4255-8733-1070524897D9}" type="datetimeFigureOut">
              <a:rPr lang="en-GB" smtClean="0"/>
              <a:t>02/05/2024</a:t>
            </a:fld>
            <a:endParaRPr lang="en-GB"/>
          </a:p>
        </p:txBody>
      </p:sp>
      <p:sp>
        <p:nvSpPr>
          <p:cNvPr id="4" name="Footer Placeholder 3">
            <a:extLst>
              <a:ext uri="{FF2B5EF4-FFF2-40B4-BE49-F238E27FC236}">
                <a16:creationId xmlns:a16="http://schemas.microsoft.com/office/drawing/2014/main" id="{00BA2A06-9F69-B4AE-0863-52DF18A33E5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7B6A93D-5CFC-974E-2EAE-0CDD0ED2D18E}"/>
              </a:ext>
            </a:extLst>
          </p:cNvPr>
          <p:cNvSpPr>
            <a:spLocks noGrp="1"/>
          </p:cNvSpPr>
          <p:nvPr>
            <p:ph type="sldNum" sz="quarter" idx="12"/>
          </p:nvPr>
        </p:nvSpPr>
        <p:spPr/>
        <p:txBody>
          <a:bodyPr/>
          <a:lstStyle/>
          <a:p>
            <a:fld id="{E42909AB-C5AB-4785-B10A-16BDBCD52F6F}" type="slidenum">
              <a:rPr lang="en-GB" smtClean="0"/>
              <a:t>‹#›</a:t>
            </a:fld>
            <a:endParaRPr lang="en-GB"/>
          </a:p>
        </p:txBody>
      </p:sp>
    </p:spTree>
    <p:extLst>
      <p:ext uri="{BB962C8B-B14F-4D97-AF65-F5344CB8AC3E}">
        <p14:creationId xmlns:p14="http://schemas.microsoft.com/office/powerpoint/2010/main" val="34939875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41A6750-7CA9-ABFE-B12B-359A9FCD27E2}"/>
              </a:ext>
            </a:extLst>
          </p:cNvPr>
          <p:cNvSpPr>
            <a:spLocks noGrp="1"/>
          </p:cNvSpPr>
          <p:nvPr>
            <p:ph type="dt" sz="half" idx="10"/>
          </p:nvPr>
        </p:nvSpPr>
        <p:spPr/>
        <p:txBody>
          <a:bodyPr/>
          <a:lstStyle/>
          <a:p>
            <a:fld id="{8330103A-5E11-4255-8733-1070524897D9}" type="datetimeFigureOut">
              <a:rPr lang="en-GB" smtClean="0"/>
              <a:t>02/05/2024</a:t>
            </a:fld>
            <a:endParaRPr lang="en-GB"/>
          </a:p>
        </p:txBody>
      </p:sp>
      <p:sp>
        <p:nvSpPr>
          <p:cNvPr id="3" name="Footer Placeholder 2">
            <a:extLst>
              <a:ext uri="{FF2B5EF4-FFF2-40B4-BE49-F238E27FC236}">
                <a16:creationId xmlns:a16="http://schemas.microsoft.com/office/drawing/2014/main" id="{5BB89D60-72A7-D7A5-203F-F5F9D5A9852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89AA3AF-15EA-643D-3296-77DD49E3C71F}"/>
              </a:ext>
            </a:extLst>
          </p:cNvPr>
          <p:cNvSpPr>
            <a:spLocks noGrp="1"/>
          </p:cNvSpPr>
          <p:nvPr>
            <p:ph type="sldNum" sz="quarter" idx="12"/>
          </p:nvPr>
        </p:nvSpPr>
        <p:spPr/>
        <p:txBody>
          <a:bodyPr/>
          <a:lstStyle/>
          <a:p>
            <a:fld id="{E42909AB-C5AB-4785-B10A-16BDBCD52F6F}" type="slidenum">
              <a:rPr lang="en-GB" smtClean="0"/>
              <a:t>‹#›</a:t>
            </a:fld>
            <a:endParaRPr lang="en-GB"/>
          </a:p>
        </p:txBody>
      </p:sp>
    </p:spTree>
    <p:extLst>
      <p:ext uri="{BB962C8B-B14F-4D97-AF65-F5344CB8AC3E}">
        <p14:creationId xmlns:p14="http://schemas.microsoft.com/office/powerpoint/2010/main" val="1209012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61442C-2A60-0B01-76AD-FF240B36EB1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D5CC06-8598-9110-B61C-64515F6986A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8BB2A7C-C562-D541-47C5-01D99C3F3E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C0FF265-F76D-66AD-A7FF-A2BB21175D03}"/>
              </a:ext>
            </a:extLst>
          </p:cNvPr>
          <p:cNvSpPr>
            <a:spLocks noGrp="1"/>
          </p:cNvSpPr>
          <p:nvPr>
            <p:ph type="dt" sz="half" idx="10"/>
          </p:nvPr>
        </p:nvSpPr>
        <p:spPr/>
        <p:txBody>
          <a:bodyPr/>
          <a:lstStyle/>
          <a:p>
            <a:fld id="{8330103A-5E11-4255-8733-1070524897D9}" type="datetimeFigureOut">
              <a:rPr lang="en-GB" smtClean="0"/>
              <a:t>02/05/2024</a:t>
            </a:fld>
            <a:endParaRPr lang="en-GB"/>
          </a:p>
        </p:txBody>
      </p:sp>
      <p:sp>
        <p:nvSpPr>
          <p:cNvPr id="6" name="Footer Placeholder 5">
            <a:extLst>
              <a:ext uri="{FF2B5EF4-FFF2-40B4-BE49-F238E27FC236}">
                <a16:creationId xmlns:a16="http://schemas.microsoft.com/office/drawing/2014/main" id="{B787334D-9277-8E2F-C9EF-A5D16FA722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9DB0AFF-0ED5-D70F-DACB-C6B5EDC82457}"/>
              </a:ext>
            </a:extLst>
          </p:cNvPr>
          <p:cNvSpPr>
            <a:spLocks noGrp="1"/>
          </p:cNvSpPr>
          <p:nvPr>
            <p:ph type="sldNum" sz="quarter" idx="12"/>
          </p:nvPr>
        </p:nvSpPr>
        <p:spPr/>
        <p:txBody>
          <a:bodyPr/>
          <a:lstStyle/>
          <a:p>
            <a:fld id="{E42909AB-C5AB-4785-B10A-16BDBCD52F6F}" type="slidenum">
              <a:rPr lang="en-GB" smtClean="0"/>
              <a:t>‹#›</a:t>
            </a:fld>
            <a:endParaRPr lang="en-GB"/>
          </a:p>
        </p:txBody>
      </p:sp>
    </p:spTree>
    <p:extLst>
      <p:ext uri="{BB962C8B-B14F-4D97-AF65-F5344CB8AC3E}">
        <p14:creationId xmlns:p14="http://schemas.microsoft.com/office/powerpoint/2010/main" val="7138420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9FA1CE-97C3-AE79-6831-61C4BC10DF3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34D1D8D-D0A3-E49D-AC09-E1DDA223A47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3637461-F452-679D-6B92-593EA8F18BA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9AE0F90-F35A-03B4-AAC0-3A7930D12180}"/>
              </a:ext>
            </a:extLst>
          </p:cNvPr>
          <p:cNvSpPr>
            <a:spLocks noGrp="1"/>
          </p:cNvSpPr>
          <p:nvPr>
            <p:ph type="dt" sz="half" idx="10"/>
          </p:nvPr>
        </p:nvSpPr>
        <p:spPr/>
        <p:txBody>
          <a:bodyPr/>
          <a:lstStyle/>
          <a:p>
            <a:fld id="{8330103A-5E11-4255-8733-1070524897D9}" type="datetimeFigureOut">
              <a:rPr lang="en-GB" smtClean="0"/>
              <a:t>02/05/2024</a:t>
            </a:fld>
            <a:endParaRPr lang="en-GB"/>
          </a:p>
        </p:txBody>
      </p:sp>
      <p:sp>
        <p:nvSpPr>
          <p:cNvPr id="6" name="Footer Placeholder 5">
            <a:extLst>
              <a:ext uri="{FF2B5EF4-FFF2-40B4-BE49-F238E27FC236}">
                <a16:creationId xmlns:a16="http://schemas.microsoft.com/office/drawing/2014/main" id="{EFAE0061-B4A5-701A-E751-F57B8EC33E6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344AC6-63C1-ED97-44EC-1106C1122145}"/>
              </a:ext>
            </a:extLst>
          </p:cNvPr>
          <p:cNvSpPr>
            <a:spLocks noGrp="1"/>
          </p:cNvSpPr>
          <p:nvPr>
            <p:ph type="sldNum" sz="quarter" idx="12"/>
          </p:nvPr>
        </p:nvSpPr>
        <p:spPr/>
        <p:txBody>
          <a:bodyPr/>
          <a:lstStyle/>
          <a:p>
            <a:fld id="{E42909AB-C5AB-4785-B10A-16BDBCD52F6F}" type="slidenum">
              <a:rPr lang="en-GB" smtClean="0"/>
              <a:t>‹#›</a:t>
            </a:fld>
            <a:endParaRPr lang="en-GB"/>
          </a:p>
        </p:txBody>
      </p:sp>
    </p:spTree>
    <p:extLst>
      <p:ext uri="{BB962C8B-B14F-4D97-AF65-F5344CB8AC3E}">
        <p14:creationId xmlns:p14="http://schemas.microsoft.com/office/powerpoint/2010/main" val="20641664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8AC365-56BB-5A91-EB6E-B6DC12EAB6E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EC7691-F223-893E-0218-48F23CE76036}"/>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EDA920-8FE9-C7E7-58C1-A35D5452F52F}"/>
              </a:ext>
            </a:extLst>
          </p:cNvPr>
          <p:cNvSpPr>
            <a:spLocks noGrp="1"/>
          </p:cNvSpPr>
          <p:nvPr>
            <p:ph type="dt" sz="half" idx="10"/>
          </p:nvPr>
        </p:nvSpPr>
        <p:spPr/>
        <p:txBody>
          <a:bodyPr/>
          <a:lstStyle/>
          <a:p>
            <a:fld id="{8330103A-5E11-4255-8733-1070524897D9}" type="datetimeFigureOut">
              <a:rPr lang="en-GB" smtClean="0"/>
              <a:t>02/05/2024</a:t>
            </a:fld>
            <a:endParaRPr lang="en-GB"/>
          </a:p>
        </p:txBody>
      </p:sp>
      <p:sp>
        <p:nvSpPr>
          <p:cNvPr id="5" name="Footer Placeholder 4">
            <a:extLst>
              <a:ext uri="{FF2B5EF4-FFF2-40B4-BE49-F238E27FC236}">
                <a16:creationId xmlns:a16="http://schemas.microsoft.com/office/drawing/2014/main" id="{4A96448D-3426-845B-081D-E4CBA8C87D2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462624-ADDC-DFB4-F930-E1A796903D82}"/>
              </a:ext>
            </a:extLst>
          </p:cNvPr>
          <p:cNvSpPr>
            <a:spLocks noGrp="1"/>
          </p:cNvSpPr>
          <p:nvPr>
            <p:ph type="sldNum" sz="quarter" idx="12"/>
          </p:nvPr>
        </p:nvSpPr>
        <p:spPr/>
        <p:txBody>
          <a:bodyPr/>
          <a:lstStyle/>
          <a:p>
            <a:fld id="{E42909AB-C5AB-4785-B10A-16BDBCD52F6F}" type="slidenum">
              <a:rPr lang="en-GB" smtClean="0"/>
              <a:t>‹#›</a:t>
            </a:fld>
            <a:endParaRPr lang="en-GB"/>
          </a:p>
        </p:txBody>
      </p:sp>
    </p:spTree>
    <p:extLst>
      <p:ext uri="{BB962C8B-B14F-4D97-AF65-F5344CB8AC3E}">
        <p14:creationId xmlns:p14="http://schemas.microsoft.com/office/powerpoint/2010/main" val="28805814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79998B-BDCD-A163-E2D0-8AC326577FE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37B3F92-3965-300B-EA33-9CB3C61179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571A8EC-1E64-DE19-392D-4ADD36D3DD8F}"/>
              </a:ext>
            </a:extLst>
          </p:cNvPr>
          <p:cNvSpPr>
            <a:spLocks noGrp="1"/>
          </p:cNvSpPr>
          <p:nvPr>
            <p:ph type="dt" sz="half" idx="10"/>
          </p:nvPr>
        </p:nvSpPr>
        <p:spPr/>
        <p:txBody>
          <a:bodyPr/>
          <a:lstStyle/>
          <a:p>
            <a:fld id="{8330103A-5E11-4255-8733-1070524897D9}" type="datetimeFigureOut">
              <a:rPr lang="en-GB" smtClean="0"/>
              <a:t>02/05/2024</a:t>
            </a:fld>
            <a:endParaRPr lang="en-GB"/>
          </a:p>
        </p:txBody>
      </p:sp>
      <p:sp>
        <p:nvSpPr>
          <p:cNvPr id="5" name="Footer Placeholder 4">
            <a:extLst>
              <a:ext uri="{FF2B5EF4-FFF2-40B4-BE49-F238E27FC236}">
                <a16:creationId xmlns:a16="http://schemas.microsoft.com/office/drawing/2014/main" id="{E6F41254-8A12-8AD7-AEE3-11B7EB820C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4C381C-A3A3-3190-9615-AF63EF0939B4}"/>
              </a:ext>
            </a:extLst>
          </p:cNvPr>
          <p:cNvSpPr>
            <a:spLocks noGrp="1"/>
          </p:cNvSpPr>
          <p:nvPr>
            <p:ph type="sldNum" sz="quarter" idx="12"/>
          </p:nvPr>
        </p:nvSpPr>
        <p:spPr/>
        <p:txBody>
          <a:bodyPr/>
          <a:lstStyle/>
          <a:p>
            <a:fld id="{E42909AB-C5AB-4785-B10A-16BDBCD52F6F}" type="slidenum">
              <a:rPr lang="en-GB" smtClean="0"/>
              <a:t>‹#›</a:t>
            </a:fld>
            <a:endParaRPr lang="en-GB"/>
          </a:p>
        </p:txBody>
      </p:sp>
    </p:spTree>
    <p:extLst>
      <p:ext uri="{BB962C8B-B14F-4D97-AF65-F5344CB8AC3E}">
        <p14:creationId xmlns:p14="http://schemas.microsoft.com/office/powerpoint/2010/main" val="342113131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B982813-B559-6702-0384-36A9177C69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714CA5-AABE-0BEA-7207-1F73536794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5E9345-E1A6-BF02-0918-7C72B9B27CF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330103A-5E11-4255-8733-1070524897D9}" type="datetimeFigureOut">
              <a:rPr lang="en-GB" smtClean="0"/>
              <a:t>02/05/2024</a:t>
            </a:fld>
            <a:endParaRPr lang="en-GB"/>
          </a:p>
        </p:txBody>
      </p:sp>
      <p:sp>
        <p:nvSpPr>
          <p:cNvPr id="5" name="Footer Placeholder 4">
            <a:extLst>
              <a:ext uri="{FF2B5EF4-FFF2-40B4-BE49-F238E27FC236}">
                <a16:creationId xmlns:a16="http://schemas.microsoft.com/office/drawing/2014/main" id="{370FF243-A326-F081-AEF1-F3833AF757B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238ECE1-6761-084F-B1D0-E4FCCB41C84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42909AB-C5AB-4785-B10A-16BDBCD52F6F}" type="slidenum">
              <a:rPr lang="en-GB" smtClean="0"/>
              <a:t>‹#›</a:t>
            </a:fld>
            <a:endParaRPr lang="en-GB"/>
          </a:p>
        </p:txBody>
      </p:sp>
    </p:spTree>
    <p:extLst>
      <p:ext uri="{BB962C8B-B14F-4D97-AF65-F5344CB8AC3E}">
        <p14:creationId xmlns:p14="http://schemas.microsoft.com/office/powerpoint/2010/main" val="11717328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psycnet.apa.org/doi/10.1191/1478088706qp063oa"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59617" y="1132735"/>
            <a:ext cx="11122090" cy="2732003"/>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000" dirty="0"/>
            </a:br>
            <a:br>
              <a:rPr lang="en-GB" sz="4000" dirty="0"/>
            </a:br>
            <a:br>
              <a:rPr lang="en-GB" sz="4000" dirty="0"/>
            </a:br>
            <a:br>
              <a:rPr lang="en-GB" sz="4000" dirty="0"/>
            </a:br>
            <a:b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br>
            <a:r>
              <a:rPr lang="en-GB" sz="4000" b="1" dirty="0"/>
              <a:t> (DBA Programme)</a:t>
            </a:r>
            <a:br>
              <a:rPr lang="en-GB" sz="4000" b="1" dirty="0"/>
            </a:br>
            <a:br>
              <a:rPr lang="en-GB" sz="4000" b="1" dirty="0"/>
            </a:br>
            <a:r>
              <a:rPr lang="en-GB" sz="4400" b="1" dirty="0"/>
              <a:t>Thematic analysis.</a:t>
            </a:r>
            <a:br>
              <a:rPr lang="en-GB" sz="4400" b="1" dirty="0"/>
            </a:br>
            <a:br>
              <a:rPr lang="en-GB" sz="4400" b="1" dirty="0"/>
            </a:br>
            <a:r>
              <a:rPr lang="en-GB" sz="4400" b="1" dirty="0"/>
              <a:t>Update </a:t>
            </a:r>
            <a:r>
              <a:rPr lang="en-GB" sz="4400" i="1" dirty="0"/>
              <a:t>Lecturer: Steve Griffiths     </a:t>
            </a:r>
            <a:r>
              <a:rPr lang="en-GB" sz="4000" i="1" dirty="0"/>
              <a:t>03 May </a:t>
            </a:r>
            <a:r>
              <a:rPr lang="en-GB" sz="4000" dirty="0"/>
              <a:t>2024</a:t>
            </a:r>
            <a:br>
              <a:rPr lang="en-GB" sz="4000" dirty="0"/>
            </a:br>
            <a:endParaRPr lang="en-GB" sz="4400" b="1" dirty="0">
              <a:latin typeface="+mn-lt"/>
            </a:endParaRP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766354" y="4384766"/>
            <a:ext cx="10659292" cy="1471749"/>
          </a:xfrm>
        </p:spPr>
        <p:txBody>
          <a:bodyPr>
            <a:normAutofit fontScale="85000" lnSpcReduction="10000"/>
          </a:bodyPr>
          <a:lstStyle/>
          <a:p>
            <a:pPr algn="l"/>
            <a:r>
              <a:rPr lang="en-GB" sz="4400" kern="0" dirty="0">
                <a:effectLst/>
                <a:latin typeface="Georgia" panose="02040502050405020303" pitchFamily="18" charset="0"/>
                <a:ea typeface="Times New Roman" panose="02020603050405020304" pitchFamily="18" charset="0"/>
                <a:cs typeface="Times New Roman" panose="02020603050405020304" pitchFamily="18" charset="0"/>
              </a:rPr>
              <a:t>Thematic analysis is “a method for identifying, analysing, and reporting patterns (themes) within data” (Braun &amp; Clarke, 2006).</a:t>
            </a:r>
            <a:endParaRPr lang="en-GB" sz="4400" dirty="0"/>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73289" y="265611"/>
            <a:ext cx="4359094" cy="1471749"/>
          </a:xfrm>
          <a:prstGeom prst="rect">
            <a:avLst/>
          </a:prstGeom>
          <a:noFill/>
          <a:ln>
            <a:noFill/>
          </a:ln>
        </p:spPr>
      </p:pic>
    </p:spTree>
    <p:extLst>
      <p:ext uri="{BB962C8B-B14F-4D97-AF65-F5344CB8AC3E}">
        <p14:creationId xmlns:p14="http://schemas.microsoft.com/office/powerpoint/2010/main" val="1228069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080EFE-CEB4-0A76-1ABC-A54B593A9548}"/>
              </a:ext>
            </a:extLst>
          </p:cNvPr>
          <p:cNvSpPr>
            <a:spLocks noGrp="1"/>
          </p:cNvSpPr>
          <p:nvPr>
            <p:ph type="title"/>
          </p:nvPr>
        </p:nvSpPr>
        <p:spPr/>
        <p:txBody>
          <a:bodyPr>
            <a:normAutofit fontScale="90000"/>
          </a:bodyPr>
          <a:lstStyle/>
          <a:p>
            <a:r>
              <a:rPr lang="en-GB" sz="2400"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Braun, V., &amp; Clarke, V. (2006). Using thematic analysis in psychology. </a:t>
            </a:r>
            <a:r>
              <a:rPr lang="en-GB" sz="2400" i="1"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Qualitative Research in Psychology, 3</a:t>
            </a:r>
            <a:r>
              <a:rPr lang="en-GB" sz="2400"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t>(2), 77–101. </a:t>
            </a:r>
            <a:br>
              <a:rPr lang="en-GB" sz="2400" kern="0" dirty="0">
                <a:solidFill>
                  <a:srgbClr val="333333"/>
                </a:solidFill>
                <a:effectLst/>
                <a:latin typeface="Arial" panose="020B0604020202020204" pitchFamily="34" charset="0"/>
                <a:ea typeface="Times New Roman" panose="02020603050405020304" pitchFamily="18" charset="0"/>
                <a:cs typeface="Times New Roman" panose="02020603050405020304" pitchFamily="18" charset="0"/>
              </a:rPr>
            </a:br>
            <a:r>
              <a:rPr lang="en-GB" sz="2400" u="none" strike="noStrike" kern="0" dirty="0">
                <a:solidFill>
                  <a:srgbClr val="2C72B7"/>
                </a:solidFill>
                <a:effectLst/>
                <a:latin typeface="Arial" panose="020B0604020202020204" pitchFamily="34" charset="0"/>
                <a:ea typeface="Times New Roman" panose="02020603050405020304" pitchFamily="18" charset="0"/>
                <a:cs typeface="Times New Roman" panose="02020603050405020304" pitchFamily="18" charset="0"/>
                <a:hlinkClick r:id="rId2"/>
              </a:rPr>
              <a:t>https://doi.org/10.1191/1478088706qp063oa</a:t>
            </a:r>
            <a:br>
              <a:rPr lang="en-GB" sz="1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3D38D607-553F-4994-3356-33578E10E805}"/>
              </a:ext>
            </a:extLst>
          </p:cNvPr>
          <p:cNvSpPr>
            <a:spLocks noGrp="1"/>
          </p:cNvSpPr>
          <p:nvPr>
            <p:ph idx="1"/>
          </p:nvPr>
        </p:nvSpPr>
        <p:spPr>
          <a:xfrm>
            <a:off x="652365" y="1625373"/>
            <a:ext cx="10887269" cy="4486275"/>
          </a:xfrm>
        </p:spPr>
        <p:txBody>
          <a:bodyPr>
            <a:normAutofit/>
          </a:bodyPr>
          <a:lstStyle/>
          <a:p>
            <a:pPr marL="0" indent="0">
              <a:buNone/>
            </a:pPr>
            <a:r>
              <a:rPr lang="en-GB" sz="2000" kern="0" dirty="0">
                <a:effectLst/>
                <a:latin typeface="Arial" panose="020B0604020202020204" pitchFamily="34" charset="0"/>
                <a:ea typeface="Times New Roman" panose="02020603050405020304" pitchFamily="18" charset="0"/>
              </a:rPr>
              <a:t>Thematic analysis is a poorly demarcated, rarely acknowledged, yet widely used qualitative analytic method within psychology. In this paper, we argue that it offers an accessible and theoretically flexible approach to analysing qualitative data. </a:t>
            </a:r>
          </a:p>
          <a:p>
            <a:pPr marL="0" indent="0">
              <a:buNone/>
            </a:pPr>
            <a:r>
              <a:rPr lang="en-GB" sz="2000" kern="0" dirty="0">
                <a:effectLst/>
                <a:latin typeface="Arial" panose="020B0604020202020204" pitchFamily="34" charset="0"/>
                <a:ea typeface="Times New Roman" panose="02020603050405020304" pitchFamily="18" charset="0"/>
              </a:rPr>
              <a:t>We outline what thematic analysis is, locating it in relation to other qualitative analytic methods that search for themes or patterns, and in relation to different epistemological and ontological positions. </a:t>
            </a:r>
          </a:p>
          <a:p>
            <a:pPr marL="0" indent="0">
              <a:buNone/>
            </a:pPr>
            <a:r>
              <a:rPr lang="en-GB" sz="2000" kern="0" dirty="0">
                <a:effectLst/>
                <a:latin typeface="Arial" panose="020B0604020202020204" pitchFamily="34" charset="0"/>
                <a:ea typeface="Times New Roman" panose="02020603050405020304" pitchFamily="18" charset="0"/>
              </a:rPr>
              <a:t>We then provide clear guidelines to those wanting to start thematic analysis, or conduct it in a more deliberate and rigorous way, and consider potential pitfalls in conducting thematic analysis. Finally, we outline the disadvantages and advantages of thematic analysis. We conclude by advocating thematic analysis as a useful and flexible method for qualitative research in and beyond psychology.</a:t>
            </a:r>
            <a:endParaRPr lang="en-GB" sz="2000" dirty="0"/>
          </a:p>
        </p:txBody>
      </p:sp>
    </p:spTree>
    <p:extLst>
      <p:ext uri="{BB962C8B-B14F-4D97-AF65-F5344CB8AC3E}">
        <p14:creationId xmlns:p14="http://schemas.microsoft.com/office/powerpoint/2010/main" val="428711560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B131C-6B45-A1EF-D41B-28A669C5F3AF}"/>
              </a:ext>
            </a:extLst>
          </p:cNvPr>
          <p:cNvSpPr>
            <a:spLocks noGrp="1"/>
          </p:cNvSpPr>
          <p:nvPr>
            <p:ph type="title"/>
          </p:nvPr>
        </p:nvSpPr>
        <p:spPr>
          <a:xfrm>
            <a:off x="838200" y="365125"/>
            <a:ext cx="10515600" cy="735887"/>
          </a:xfrm>
        </p:spPr>
        <p:txBody>
          <a:bodyPr>
            <a:normAutofit/>
          </a:bodyPr>
          <a:lstStyle/>
          <a:p>
            <a:r>
              <a:rPr lang="en-GB" sz="2800" b="1" dirty="0"/>
              <a:t>What is it?</a:t>
            </a:r>
          </a:p>
        </p:txBody>
      </p:sp>
      <p:sp>
        <p:nvSpPr>
          <p:cNvPr id="3" name="Content Placeholder 2">
            <a:extLst>
              <a:ext uri="{FF2B5EF4-FFF2-40B4-BE49-F238E27FC236}">
                <a16:creationId xmlns:a16="http://schemas.microsoft.com/office/drawing/2014/main" id="{E93A580C-5A30-6CED-DF0D-229101E07D28}"/>
              </a:ext>
            </a:extLst>
          </p:cNvPr>
          <p:cNvSpPr>
            <a:spLocks noGrp="1"/>
          </p:cNvSpPr>
          <p:nvPr>
            <p:ph idx="1"/>
          </p:nvPr>
        </p:nvSpPr>
        <p:spPr>
          <a:xfrm>
            <a:off x="838199" y="1101012"/>
            <a:ext cx="10937033" cy="5075951"/>
          </a:xfrm>
        </p:spPr>
        <p:txBody>
          <a:bodyPr/>
          <a:lstStyle/>
          <a:p>
            <a:pPr marL="0" indent="0">
              <a:lnSpc>
                <a:spcPct val="107000"/>
              </a:lnSpc>
              <a:spcAft>
                <a:spcPts val="1950"/>
              </a:spcAft>
              <a:buNone/>
            </a:pPr>
            <a:r>
              <a:rPr lang="en-GB" sz="2400" kern="0" dirty="0">
                <a:effectLst/>
                <a:latin typeface="Fira Sans" panose="020B0503050000020004" pitchFamily="34" charset="0"/>
                <a:ea typeface="Times New Roman" panose="02020603050405020304" pitchFamily="18" charset="0"/>
                <a:cs typeface="Times New Roman" panose="02020603050405020304" pitchFamily="18" charset="0"/>
              </a:rPr>
              <a:t>Thematic analysis is a method for analysing qualitative data that involves reading through a set of data and looking for patterns in the meaning of the data to find themes. It is an active process of reflexivity in which the researcher’s subjective experience is at the centre of making sense of the data.</a:t>
            </a:r>
          </a:p>
          <a:p>
            <a:pPr marL="0" indent="0">
              <a:lnSpc>
                <a:spcPct val="107000"/>
              </a:lnSpc>
              <a:spcAft>
                <a:spcPts val="1950"/>
              </a:spcAft>
              <a:buNone/>
            </a:pPr>
            <a:r>
              <a:rPr lang="en-GB" sz="2400" kern="0" dirty="0">
                <a:solidFill>
                  <a:srgbClr val="FF0000"/>
                </a:solidFill>
                <a:latin typeface="Fira Sans" panose="020B0503050000020004" pitchFamily="34" charset="0"/>
                <a:ea typeface="Calibri" panose="020F0502020204030204" pitchFamily="34" charset="0"/>
                <a:cs typeface="Times New Roman" panose="02020603050405020304" pitchFamily="18" charset="0"/>
              </a:rPr>
              <a:t>BEWARE. </a:t>
            </a:r>
            <a:r>
              <a:rPr lang="en-GB" sz="2400" kern="0" dirty="0">
                <a:solidFill>
                  <a:srgbClr val="FF0000"/>
                </a:solidFill>
                <a:effectLst/>
                <a:latin typeface="Fira Sans" panose="020B0503050000020004" pitchFamily="34" charset="0"/>
                <a:ea typeface="Calibri" panose="020F0502020204030204" pitchFamily="34" charset="0"/>
                <a:cs typeface="Times New Roman" panose="02020603050405020304" pitchFamily="18" charset="0"/>
              </a:rPr>
              <a:t>“One size fits all” rarely works. </a:t>
            </a:r>
          </a:p>
          <a:p>
            <a:pPr marL="0" indent="0">
              <a:lnSpc>
                <a:spcPct val="107000"/>
              </a:lnSpc>
              <a:spcAft>
                <a:spcPts val="1950"/>
              </a:spcAft>
              <a:buNone/>
            </a:pPr>
            <a:r>
              <a:rPr lang="en-GB" sz="2400" kern="0" dirty="0">
                <a:solidFill>
                  <a:srgbClr val="FF0000"/>
                </a:solidFill>
                <a:effectLst/>
                <a:latin typeface="Fira Sans" panose="020B0503050000020004" pitchFamily="34" charset="0"/>
                <a:ea typeface="Calibri" panose="020F0502020204030204" pitchFamily="34" charset="0"/>
                <a:cs typeface="Times New Roman" panose="02020603050405020304" pitchFamily="18" charset="0"/>
              </a:rPr>
              <a:t>Do keep your eyes on alternative methods.</a:t>
            </a:r>
          </a:p>
          <a:p>
            <a:pPr marL="0" indent="0">
              <a:lnSpc>
                <a:spcPct val="107000"/>
              </a:lnSpc>
              <a:spcAft>
                <a:spcPts val="1950"/>
              </a:spcAft>
              <a:buNone/>
            </a:pPr>
            <a:r>
              <a:rPr lang="en-GB" sz="2400" kern="0" dirty="0">
                <a:solidFill>
                  <a:srgbClr val="FF0000"/>
                </a:solidFill>
                <a:latin typeface="Fira Sans" panose="020B0503050000020004" pitchFamily="34" charset="0"/>
                <a:ea typeface="Calibri" panose="020F0502020204030204" pitchFamily="34" charset="0"/>
                <a:cs typeface="Times New Roman" panose="02020603050405020304" pitchFamily="18" charset="0"/>
              </a:rPr>
              <a:t>All methods have advantages and disadvantages. Consider using mixed methods to play to the advantages of each method you employ.</a:t>
            </a:r>
            <a:endParaRPr lang="en-GB" sz="2400" kern="0" dirty="0">
              <a:solidFill>
                <a:srgbClr val="FF0000"/>
              </a:solidFill>
              <a:effectLst/>
              <a:latin typeface="Fira Sans" panose="020B0503050000020004" pitchFamily="34" charset="0"/>
              <a:ea typeface="Calibri" panose="020F0502020204030204" pitchFamily="34" charset="0"/>
              <a:cs typeface="Times New Roman" panose="02020603050405020304" pitchFamily="18" charset="0"/>
            </a:endParaRPr>
          </a:p>
          <a:p>
            <a:pPr marL="0" indent="0">
              <a:lnSpc>
                <a:spcPct val="107000"/>
              </a:lnSpc>
              <a:spcAft>
                <a:spcPts val="1950"/>
              </a:spcAft>
              <a:buNone/>
            </a:pP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5687370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EE384-3C3A-2E8A-702E-998FB81325B5}"/>
              </a:ext>
            </a:extLst>
          </p:cNvPr>
          <p:cNvSpPr>
            <a:spLocks noGrp="1"/>
          </p:cNvSpPr>
          <p:nvPr>
            <p:ph type="title"/>
          </p:nvPr>
        </p:nvSpPr>
        <p:spPr>
          <a:xfrm>
            <a:off x="838200" y="-205272"/>
            <a:ext cx="10515600" cy="1474236"/>
          </a:xfrm>
        </p:spPr>
        <p:txBody>
          <a:bodyPr>
            <a:normAutofit/>
          </a:bodyPr>
          <a:lstStyle/>
          <a:p>
            <a:r>
              <a:rPr lang="en-GB" sz="3200" b="1" dirty="0"/>
              <a:t>Advantages. </a:t>
            </a:r>
          </a:p>
        </p:txBody>
      </p:sp>
      <p:sp>
        <p:nvSpPr>
          <p:cNvPr id="3" name="Content Placeholder 2">
            <a:extLst>
              <a:ext uri="{FF2B5EF4-FFF2-40B4-BE49-F238E27FC236}">
                <a16:creationId xmlns:a16="http://schemas.microsoft.com/office/drawing/2014/main" id="{4BC9CF64-2EF3-D355-EA65-77C4808440C6}"/>
              </a:ext>
            </a:extLst>
          </p:cNvPr>
          <p:cNvSpPr>
            <a:spLocks noGrp="1"/>
          </p:cNvSpPr>
          <p:nvPr>
            <p:ph idx="1"/>
          </p:nvPr>
        </p:nvSpPr>
        <p:spPr>
          <a:xfrm>
            <a:off x="531845" y="1194318"/>
            <a:ext cx="11299371" cy="4982645"/>
          </a:xfrm>
        </p:spPr>
        <p:txBody>
          <a:bodyPr>
            <a:normAutofit/>
          </a:bodyPr>
          <a:lstStyle/>
          <a:p>
            <a:pPr marL="0" lvl="0" indent="0">
              <a:lnSpc>
                <a:spcPct val="107000"/>
              </a:lnSpc>
              <a:spcAft>
                <a:spcPts val="800"/>
              </a:spcAft>
              <a:buSzPts val="1000"/>
              <a:buNone/>
              <a:tabLst>
                <a:tab pos="457200" algn="l"/>
              </a:tabLst>
            </a:pPr>
            <a:r>
              <a:rPr lang="en-GB" sz="2400" kern="0" dirty="0">
                <a:effectLst/>
                <a:latin typeface="Fira Sans" panose="020B0503050000020004" pitchFamily="34" charset="0"/>
                <a:ea typeface="Times New Roman" panose="02020603050405020304" pitchFamily="18" charset="0"/>
                <a:cs typeface="Times New Roman" panose="02020603050405020304" pitchFamily="18" charset="0"/>
              </a:rPr>
              <a:t>1. The flexibility of theoretical and research design allows researchers multiple theories that can be applied to this process in various epistemologies.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kern="0" dirty="0">
                <a:effectLst/>
                <a:latin typeface="Fira Sans" panose="020B0503050000020004" pitchFamily="34" charset="0"/>
                <a:ea typeface="Times New Roman" panose="02020603050405020304" pitchFamily="18" charset="0"/>
                <a:cs typeface="Times New Roman" panose="02020603050405020304" pitchFamily="18" charset="0"/>
              </a:rPr>
              <a:t>2. Very suitable for large data sets.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kern="0" dirty="0">
                <a:effectLst/>
                <a:latin typeface="Fira Sans" panose="020B0503050000020004" pitchFamily="34" charset="0"/>
                <a:ea typeface="Times New Roman" panose="02020603050405020304" pitchFamily="18" charset="0"/>
                <a:cs typeface="Times New Roman" panose="02020603050405020304" pitchFamily="18" charset="0"/>
              </a:rPr>
              <a:t>3. The coding and codebook reliability approaches are designed for use with research teams.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kern="0" dirty="0">
                <a:effectLst/>
                <a:latin typeface="Fira Sans" panose="020B0503050000020004" pitchFamily="34" charset="0"/>
                <a:ea typeface="Times New Roman" panose="02020603050405020304" pitchFamily="18" charset="0"/>
                <a:cs typeface="Times New Roman" panose="02020603050405020304" pitchFamily="18" charset="0"/>
              </a:rPr>
              <a:t>4. Interpretation of themes supported by data.</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kern="0" dirty="0">
                <a:effectLst/>
                <a:latin typeface="Fira Sans" panose="020B0503050000020004" pitchFamily="34" charset="0"/>
                <a:ea typeface="Times New Roman" panose="02020603050405020304" pitchFamily="18" charset="0"/>
                <a:cs typeface="Times New Roman" panose="02020603050405020304" pitchFamily="18" charset="0"/>
              </a:rPr>
              <a:t>5. Applicable to research questions that go beyond the experience of an individual.</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kern="0" dirty="0">
                <a:effectLst/>
                <a:latin typeface="Fira Sans" panose="020B0503050000020004" pitchFamily="34" charset="0"/>
                <a:ea typeface="Times New Roman" panose="02020603050405020304" pitchFamily="18" charset="0"/>
                <a:cs typeface="Times New Roman" panose="02020603050405020304" pitchFamily="18" charset="0"/>
              </a:rPr>
              <a:t>6. It allows the inductive development of codes and themes from data.</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733806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FF322-3376-137C-2D3B-771C5A62C4DD}"/>
              </a:ext>
            </a:extLst>
          </p:cNvPr>
          <p:cNvSpPr>
            <a:spLocks noGrp="1"/>
          </p:cNvSpPr>
          <p:nvPr>
            <p:ph type="title"/>
          </p:nvPr>
        </p:nvSpPr>
        <p:spPr>
          <a:xfrm>
            <a:off x="838200" y="-261257"/>
            <a:ext cx="10515600" cy="1951945"/>
          </a:xfrm>
        </p:spPr>
        <p:txBody>
          <a:bodyPr>
            <a:normAutofit/>
          </a:bodyPr>
          <a:lstStyle/>
          <a:p>
            <a:r>
              <a:rPr lang="en-GB" sz="3200" b="1" dirty="0"/>
              <a:t>Disadvantages</a:t>
            </a:r>
          </a:p>
        </p:txBody>
      </p:sp>
      <p:sp>
        <p:nvSpPr>
          <p:cNvPr id="3" name="Content Placeholder 2">
            <a:extLst>
              <a:ext uri="{FF2B5EF4-FFF2-40B4-BE49-F238E27FC236}">
                <a16:creationId xmlns:a16="http://schemas.microsoft.com/office/drawing/2014/main" id="{62A635BC-7059-9C6F-4516-3CA5B38D4858}"/>
              </a:ext>
            </a:extLst>
          </p:cNvPr>
          <p:cNvSpPr>
            <a:spLocks noGrp="1"/>
          </p:cNvSpPr>
          <p:nvPr>
            <p:ph idx="1"/>
          </p:nvPr>
        </p:nvSpPr>
        <p:spPr>
          <a:xfrm>
            <a:off x="550505" y="1045029"/>
            <a:ext cx="11224727" cy="5131934"/>
          </a:xfrm>
        </p:spPr>
        <p:txBody>
          <a:bodyPr/>
          <a:lstStyle/>
          <a:p>
            <a:pPr marL="0" lvl="0" indent="0">
              <a:lnSpc>
                <a:spcPct val="107000"/>
              </a:lnSpc>
              <a:spcAft>
                <a:spcPts val="800"/>
              </a:spcAft>
              <a:buSzPts val="1000"/>
              <a:buNone/>
              <a:tabLst>
                <a:tab pos="457200" algn="l"/>
              </a:tabLst>
            </a:pPr>
            <a:r>
              <a:rPr lang="en-GB" sz="1800" kern="0" dirty="0">
                <a:effectLst/>
                <a:latin typeface="Fira Sans" panose="020B0503050000020004" pitchFamily="34" charset="0"/>
                <a:ea typeface="Times New Roman" panose="02020603050405020304" pitchFamily="18" charset="0"/>
                <a:cs typeface="Times New Roman" panose="02020603050405020304" pitchFamily="18" charset="0"/>
              </a:rPr>
              <a:t>1</a:t>
            </a:r>
            <a:r>
              <a:rPr lang="en-GB" sz="2400" kern="0" dirty="0">
                <a:effectLst/>
                <a:latin typeface="Fira Sans" panose="020B0503050000020004" pitchFamily="34" charset="0"/>
                <a:ea typeface="Times New Roman" panose="02020603050405020304" pitchFamily="18" charset="0"/>
                <a:cs typeface="Times New Roman" panose="02020603050405020304" pitchFamily="18" charset="0"/>
              </a:rPr>
              <a:t>. Thematic analysis can miss nuanced data if the researcher is not careful and uses thematic analysis in a theoretical vacuum.</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kern="0" dirty="0">
                <a:effectLst/>
                <a:latin typeface="Fira Sans" panose="020B0503050000020004" pitchFamily="34" charset="0"/>
                <a:ea typeface="Times New Roman" panose="02020603050405020304" pitchFamily="18" charset="0"/>
                <a:cs typeface="Times New Roman" panose="02020603050405020304" pitchFamily="18" charset="0"/>
              </a:rPr>
              <a:t>2. The flexibility can make it difficult for novice researchers to decide which aspects of the data to focus on.</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kern="0" dirty="0">
                <a:effectLst/>
                <a:latin typeface="Fira Sans" panose="020B0503050000020004" pitchFamily="34" charset="0"/>
                <a:ea typeface="Times New Roman" panose="02020603050405020304" pitchFamily="18" charset="0"/>
                <a:cs typeface="Times New Roman" panose="02020603050405020304" pitchFamily="18" charset="0"/>
              </a:rPr>
              <a:t>3. Limited interpretive power if the analysis is not based on a theoretical framework.</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kern="0" dirty="0">
                <a:effectLst/>
                <a:latin typeface="Fira Sans" panose="020B0503050000020004" pitchFamily="34" charset="0"/>
                <a:ea typeface="Times New Roman" panose="02020603050405020304" pitchFamily="18" charset="0"/>
                <a:cs typeface="Times New Roman" panose="02020603050405020304" pitchFamily="18" charset="0"/>
              </a:rPr>
              <a:t>4. It is challenging to maintain a sense of data continuity across individual accounts due to the focus on identifying themes across all data elements.</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sz="2400" kern="0" dirty="0">
                <a:effectLst/>
                <a:latin typeface="Fira Sans" panose="020B0503050000020004" pitchFamily="34" charset="0"/>
                <a:ea typeface="Times New Roman" panose="02020603050405020304" pitchFamily="18" charset="0"/>
                <a:cs typeface="Times New Roman" panose="02020603050405020304" pitchFamily="18" charset="0"/>
              </a:rPr>
              <a:t>5. Unlike discourse analysis and narrative analysis, it does not allow researchers to make technical claims about language use.</a:t>
            </a:r>
            <a:endParaRPr lang="en-GB" sz="24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13116413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C77475-DA53-F824-87F6-57B61859EBDC}"/>
              </a:ext>
            </a:extLst>
          </p:cNvPr>
          <p:cNvSpPr>
            <a:spLocks noGrp="1"/>
          </p:cNvSpPr>
          <p:nvPr>
            <p:ph type="title"/>
          </p:nvPr>
        </p:nvSpPr>
        <p:spPr/>
        <p:txBody>
          <a:bodyPr/>
          <a:lstStyle/>
          <a:p>
            <a:r>
              <a:rPr lang="en-GB" dirty="0"/>
              <a:t>Typical Process.</a:t>
            </a:r>
          </a:p>
        </p:txBody>
      </p:sp>
      <p:sp>
        <p:nvSpPr>
          <p:cNvPr id="3" name="Content Placeholder 2">
            <a:extLst>
              <a:ext uri="{FF2B5EF4-FFF2-40B4-BE49-F238E27FC236}">
                <a16:creationId xmlns:a16="http://schemas.microsoft.com/office/drawing/2014/main" id="{0EAC861A-54D7-FDC2-0189-99CF47D5287F}"/>
              </a:ext>
            </a:extLst>
          </p:cNvPr>
          <p:cNvSpPr>
            <a:spLocks noGrp="1"/>
          </p:cNvSpPr>
          <p:nvPr>
            <p:ph idx="1"/>
          </p:nvPr>
        </p:nvSpPr>
        <p:spPr/>
        <p:txBody>
          <a:bodyPr/>
          <a:lstStyle/>
          <a:p>
            <a:pPr marL="0" indent="0">
              <a:buNone/>
            </a:pPr>
            <a:r>
              <a:rPr lang="en-GB" sz="18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Braun and Clarke's thematic analysis method is an iterative process consisting of six steps:</a:t>
            </a:r>
          </a:p>
          <a:p>
            <a:pPr marL="0" indent="0">
              <a:buNone/>
            </a:pPr>
            <a:r>
              <a:rPr lang="en-GB" sz="18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(1) becoming familiar with the data, </a:t>
            </a:r>
          </a:p>
          <a:p>
            <a:pPr marL="0" indent="0">
              <a:buNone/>
            </a:pPr>
            <a:r>
              <a:rPr lang="en-GB" sz="18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(2) generating codes, </a:t>
            </a:r>
          </a:p>
          <a:p>
            <a:pPr marL="0" indent="0">
              <a:buNone/>
            </a:pPr>
            <a:r>
              <a:rPr lang="en-GB" sz="18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(3) generating themes, </a:t>
            </a:r>
          </a:p>
          <a:p>
            <a:pPr marL="0" indent="0">
              <a:buNone/>
            </a:pPr>
            <a:r>
              <a:rPr lang="en-GB" sz="18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(4) reviewing themes, </a:t>
            </a:r>
          </a:p>
          <a:p>
            <a:pPr marL="0" indent="0">
              <a:buNone/>
            </a:pPr>
            <a:r>
              <a:rPr lang="en-GB" sz="18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(5) defining and naming themes, and </a:t>
            </a:r>
          </a:p>
          <a:p>
            <a:pPr marL="0" indent="0">
              <a:buNone/>
            </a:pPr>
            <a:r>
              <a:rPr lang="en-GB" sz="1800" kern="0" dirty="0">
                <a:solidFill>
                  <a:srgbClr val="1F1F1F"/>
                </a:solidFill>
                <a:effectLst/>
                <a:latin typeface="Georgia" panose="02040502050405020303" pitchFamily="18" charset="0"/>
                <a:ea typeface="Times New Roman" panose="02020603050405020304" pitchFamily="18" charset="0"/>
                <a:cs typeface="Times New Roman" panose="02020603050405020304" pitchFamily="18" charset="0"/>
              </a:rPr>
              <a:t>(6) locating exemplars. </a:t>
            </a:r>
            <a:endParaRPr lang="en-GB" dirty="0"/>
          </a:p>
        </p:txBody>
      </p:sp>
    </p:spTree>
    <p:extLst>
      <p:ext uri="{BB962C8B-B14F-4D97-AF65-F5344CB8AC3E}">
        <p14:creationId xmlns:p14="http://schemas.microsoft.com/office/powerpoint/2010/main" val="407388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6D11DE-D62D-47E3-B987-5D8A841C5852}"/>
              </a:ext>
            </a:extLst>
          </p:cNvPr>
          <p:cNvSpPr>
            <a:spLocks noGrp="1"/>
          </p:cNvSpPr>
          <p:nvPr>
            <p:ph type="title"/>
          </p:nvPr>
        </p:nvSpPr>
        <p:spPr/>
        <p:txBody>
          <a:bodyPr>
            <a:noAutofit/>
          </a:bodyPr>
          <a:lstStyle/>
          <a:p>
            <a:r>
              <a:rPr lang="en-GB" sz="3200" kern="0" dirty="0">
                <a:latin typeface="Times New Roman" panose="02020603050405020304" pitchFamily="18" charset="0"/>
                <a:ea typeface="Times New Roman" panose="02020603050405020304" pitchFamily="18" charset="0"/>
                <a:cs typeface="Times New Roman" panose="02020603050405020304" pitchFamily="18" charset="0"/>
              </a:rPr>
              <a:t>There are various approaches to conducting thematic analysis, but the most common form follows a six-step process:</a:t>
            </a:r>
            <a:br>
              <a:rPr lang="en-GB" sz="3200" kern="100" dirty="0">
                <a:latin typeface="Calibri" panose="020F0502020204030204" pitchFamily="34" charset="0"/>
                <a:ea typeface="Calibri" panose="020F0502020204030204" pitchFamily="34" charset="0"/>
                <a:cs typeface="Times New Roman" panose="02020603050405020304" pitchFamily="18" charset="0"/>
              </a:rPr>
            </a:br>
            <a:endParaRPr lang="en-GB" sz="3200" dirty="0"/>
          </a:p>
        </p:txBody>
      </p:sp>
      <p:sp>
        <p:nvSpPr>
          <p:cNvPr id="3" name="Content Placeholder 2">
            <a:extLst>
              <a:ext uri="{FF2B5EF4-FFF2-40B4-BE49-F238E27FC236}">
                <a16:creationId xmlns:a16="http://schemas.microsoft.com/office/drawing/2014/main" id="{6E59F786-AF18-9F2F-8728-E3FFB36F80D6}"/>
              </a:ext>
            </a:extLst>
          </p:cNvPr>
          <p:cNvSpPr>
            <a:spLocks noGrp="1"/>
          </p:cNvSpPr>
          <p:nvPr>
            <p:ph idx="1"/>
          </p:nvPr>
        </p:nvSpPr>
        <p:spPr/>
        <p:txBody>
          <a:bodyPr/>
          <a:lstStyle/>
          <a:p>
            <a:pPr marL="0" lvl="0" indent="0">
              <a:lnSpc>
                <a:spcPct val="107000"/>
              </a:lnSpc>
              <a:spcAft>
                <a:spcPts val="800"/>
              </a:spcAft>
              <a:buSzPts val="1000"/>
              <a:buNone/>
              <a:tabLst>
                <a:tab pos="457200" algn="l"/>
              </a:tabLst>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1. Familiarisation</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2. Coding</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3.Generating themes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4. Reviewing themes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5. Defining and naming themes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lvl="0" indent="0">
              <a:lnSpc>
                <a:spcPct val="107000"/>
              </a:lnSpc>
              <a:spcAft>
                <a:spcPts val="800"/>
              </a:spcAft>
              <a:buSzPts val="1000"/>
              <a:buNone/>
              <a:tabLst>
                <a:tab pos="457200" algn="l"/>
              </a:tabLst>
            </a:pPr>
            <a:r>
              <a:rPr lang="en-GB" kern="0" dirty="0">
                <a:effectLst/>
                <a:latin typeface="Times New Roman" panose="02020603050405020304" pitchFamily="18" charset="0"/>
                <a:ea typeface="Times New Roman" panose="02020603050405020304" pitchFamily="18" charset="0"/>
                <a:cs typeface="Times New Roman" panose="02020603050405020304" pitchFamily="18" charset="0"/>
              </a:rPr>
              <a:t>6. Writing up</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2038158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A725CE83-6702-FA47-D486-A2A1AE9EE8F2}"/>
              </a:ext>
            </a:extLst>
          </p:cNvPr>
          <p:cNvPicPr>
            <a:picLocks noChangeAspect="1"/>
          </p:cNvPicPr>
          <p:nvPr/>
        </p:nvPicPr>
        <p:blipFill>
          <a:blip r:embed="rId2"/>
          <a:stretch>
            <a:fillRect/>
          </a:stretch>
        </p:blipFill>
        <p:spPr>
          <a:xfrm>
            <a:off x="161925" y="381001"/>
            <a:ext cx="11744325" cy="7553324"/>
          </a:xfrm>
          <a:prstGeom prst="rect">
            <a:avLst/>
          </a:prstGeom>
        </p:spPr>
      </p:pic>
    </p:spTree>
    <p:extLst>
      <p:ext uri="{BB962C8B-B14F-4D97-AF65-F5344CB8AC3E}">
        <p14:creationId xmlns:p14="http://schemas.microsoft.com/office/powerpoint/2010/main" val="4137187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C35D56-E599-48A2-1CB1-D8C2AF7C05E0}"/>
              </a:ext>
            </a:extLst>
          </p:cNvPr>
          <p:cNvSpPr>
            <a:spLocks noGrp="1"/>
          </p:cNvSpPr>
          <p:nvPr>
            <p:ph type="title"/>
          </p:nvPr>
        </p:nvSpPr>
        <p:spPr>
          <a:xfrm>
            <a:off x="922176" y="-92075"/>
            <a:ext cx="10515600" cy="1325563"/>
          </a:xfrm>
        </p:spPr>
        <p:txBody>
          <a:bodyPr>
            <a:normAutofit/>
          </a:bodyPr>
          <a:lstStyle/>
          <a:p>
            <a:r>
              <a:rPr lang="en-GB" sz="3600" dirty="0"/>
              <a:t>Do not be afraid to quote people in other disciplines.</a:t>
            </a:r>
          </a:p>
        </p:txBody>
      </p:sp>
      <p:sp>
        <p:nvSpPr>
          <p:cNvPr id="3" name="Content Placeholder 2">
            <a:extLst>
              <a:ext uri="{FF2B5EF4-FFF2-40B4-BE49-F238E27FC236}">
                <a16:creationId xmlns:a16="http://schemas.microsoft.com/office/drawing/2014/main" id="{7DCDA2C5-6D08-2EE3-BB34-E31EC91CBF15}"/>
              </a:ext>
            </a:extLst>
          </p:cNvPr>
          <p:cNvSpPr>
            <a:spLocks noGrp="1"/>
          </p:cNvSpPr>
          <p:nvPr>
            <p:ph idx="1"/>
          </p:nvPr>
        </p:nvSpPr>
        <p:spPr>
          <a:xfrm>
            <a:off x="419878" y="951722"/>
            <a:ext cx="11318032" cy="6652727"/>
          </a:xfrm>
        </p:spPr>
        <p:txBody>
          <a:bodyPr>
            <a:normAutofit fontScale="47500" lnSpcReduction="20000"/>
          </a:bodyPr>
          <a:lstStyle/>
          <a:p>
            <a:pPr marL="342900" lvl="0" indent="-342900">
              <a:lnSpc>
                <a:spcPct val="107000"/>
              </a:lnSpc>
              <a:spcAft>
                <a:spcPts val="800"/>
              </a:spcAft>
              <a:buFont typeface="+mj-lt"/>
              <a:buAutoNum type="arabicPeriod"/>
              <a:tabLst>
                <a:tab pos="457200" algn="l"/>
              </a:tabLst>
            </a:pPr>
            <a:r>
              <a:rPr lang="en-GB" sz="5100" b="1"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Virginia Braun and Victoria Clarke</a:t>
            </a:r>
            <a:r>
              <a:rPr lang="en-GB" sz="5100"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a:t>
            </a:r>
          </a:p>
          <a:p>
            <a:pPr marL="0" lvl="0" indent="0">
              <a:lnSpc>
                <a:spcPct val="107000"/>
              </a:lnSpc>
              <a:spcAft>
                <a:spcPts val="800"/>
              </a:spcAft>
              <a:buNone/>
              <a:tabLst>
                <a:tab pos="457200" algn="l"/>
              </a:tabLst>
            </a:pPr>
            <a:r>
              <a:rPr lang="en-GB" sz="5100"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Known for their work on thematic analysis in qualitative research. Their book "Successful Qualitative Research: A Practical Guide for Beginners" (2013) provides practical advice on conducting thematic analysis, including how to code data and identify themes. This approach is often applied in literature reviews to identify patterns and themes within the research.</a:t>
            </a:r>
            <a:endParaRPr lang="en-GB" sz="5100" kern="100" dirty="0">
              <a:solidFill>
                <a:srgbClr val="0D0D0D"/>
              </a:solidFill>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mj-lt"/>
              <a:buAutoNum type="arabicPeriod" startAt="2"/>
              <a:tabLst>
                <a:tab pos="457200" algn="l"/>
              </a:tabLst>
            </a:pPr>
            <a:r>
              <a:rPr lang="en-GB" sz="5100" b="1"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David Silverman</a:t>
            </a:r>
            <a:r>
              <a:rPr lang="en-GB" sz="5100"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a:t>
            </a:r>
          </a:p>
          <a:p>
            <a:pPr marL="0" lvl="0" indent="0">
              <a:lnSpc>
                <a:spcPct val="107000"/>
              </a:lnSpc>
              <a:spcAft>
                <a:spcPts val="800"/>
              </a:spcAft>
              <a:buNone/>
              <a:tabLst>
                <a:tab pos="457200" algn="l"/>
              </a:tabLst>
            </a:pPr>
            <a:r>
              <a:rPr lang="en-GB" sz="5100"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A prominent figure in qualitative research, Silverman has authored numerous works on qualitative methodologies, including thematic analysis. His books, such as "Interpreting Qualitative Data" (now in its sixth edition), offer insights into conducting thematic reviews of literature.</a:t>
            </a:r>
            <a:endParaRPr lang="en-GB" sz="5100" kern="100" dirty="0">
              <a:solidFill>
                <a:srgbClr val="0D0D0D"/>
              </a:solidFill>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marL="342900" lvl="0" indent="-342900">
              <a:lnSpc>
                <a:spcPct val="107000"/>
              </a:lnSpc>
              <a:spcAft>
                <a:spcPts val="800"/>
              </a:spcAft>
              <a:buFont typeface="+mj-lt"/>
              <a:buAutoNum type="arabicPeriod" startAt="3"/>
              <a:tabLst>
                <a:tab pos="457200" algn="l"/>
              </a:tabLst>
            </a:pPr>
            <a:r>
              <a:rPr lang="en-GB" sz="5100" b="1"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John W. Creswell</a:t>
            </a:r>
            <a:r>
              <a:rPr lang="en-GB" sz="5100"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a:t>
            </a:r>
            <a:endParaRPr lang="en-GB" sz="5100" kern="100" dirty="0">
              <a:solidFill>
                <a:srgbClr val="0D0D0D"/>
              </a:solidFill>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pPr marL="0" lvl="0" indent="0">
              <a:lnSpc>
                <a:spcPct val="107000"/>
              </a:lnSpc>
              <a:spcAft>
                <a:spcPts val="800"/>
              </a:spcAft>
              <a:buNone/>
              <a:tabLst>
                <a:tab pos="457200" algn="l"/>
              </a:tabLst>
            </a:pPr>
            <a:r>
              <a:rPr lang="en-GB" sz="5100"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Creswell is known for his work in research methodology, particularly qualitative, quantitative, and mixed methods research. His books, such as "Research Design: Qualitative, Quantitative, and Mixed Methods Approaches" (now in its sixth edition), offer guidance on conducting thematic reviews as part of research design.</a:t>
            </a:r>
            <a:endParaRPr lang="en-GB" sz="5100" kern="100" dirty="0">
              <a:solidFill>
                <a:srgbClr val="0D0D0D"/>
              </a:solidFill>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40879153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918DE8-4DC1-A40A-DCDE-195C8F00E6A1}"/>
              </a:ext>
            </a:extLst>
          </p:cNvPr>
          <p:cNvSpPr txBox="1"/>
          <p:nvPr/>
        </p:nvSpPr>
        <p:spPr>
          <a:xfrm>
            <a:off x="111966" y="324032"/>
            <a:ext cx="11775233" cy="6594626"/>
          </a:xfrm>
          <a:prstGeom prst="rect">
            <a:avLst/>
          </a:prstGeom>
          <a:noFill/>
        </p:spPr>
        <p:txBody>
          <a:bodyPr wrap="square">
            <a:spAutoFit/>
          </a:bodyPr>
          <a:lstStyle/>
          <a:p>
            <a:pPr lvl="0">
              <a:lnSpc>
                <a:spcPct val="107000"/>
              </a:lnSpc>
              <a:spcAft>
                <a:spcPts val="800"/>
              </a:spcAft>
              <a:tabLst>
                <a:tab pos="457200" algn="l"/>
              </a:tabLst>
            </a:pPr>
            <a:r>
              <a:rPr lang="en-GB" sz="2800" b="1"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4. Norman K. Denzin and </a:t>
            </a:r>
            <a:r>
              <a:rPr lang="en-GB" sz="2800" b="1" kern="0" dirty="0" err="1">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Yvonna</a:t>
            </a:r>
            <a:r>
              <a:rPr lang="en-GB" sz="2800" b="1"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 S. Lincoln</a:t>
            </a:r>
            <a:r>
              <a:rPr lang="en-GB" sz="2800"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a:t>
            </a:r>
            <a:endParaRPr lang="en-GB" sz="2800" kern="100" dirty="0">
              <a:solidFill>
                <a:srgbClr val="0D0D0D"/>
              </a:solidFill>
              <a:highlight>
                <a:srgbClr val="FFFFFF"/>
              </a:highlight>
              <a:latin typeface="Aptos" panose="020B0004020202020204" pitchFamily="34" charset="0"/>
              <a:ea typeface="Times New Roman" panose="02020603050405020304" pitchFamily="18" charset="0"/>
              <a:cs typeface="Times New Roman" panose="02020603050405020304" pitchFamily="18" charset="0"/>
            </a:endParaRPr>
          </a:p>
          <a:p>
            <a:pPr lvl="0">
              <a:lnSpc>
                <a:spcPct val="107000"/>
              </a:lnSpc>
              <a:spcAft>
                <a:spcPts val="800"/>
              </a:spcAft>
              <a:tabLst>
                <a:tab pos="457200" algn="l"/>
              </a:tabLst>
            </a:pPr>
            <a:r>
              <a:rPr lang="en-GB" sz="2800"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These scholars are renowned for their work on qualitative research methodologies and frameworks. Their edited volumes, such as "The SAGE Handbook of Qualitative Research" (now in its fifth edition), include discussions on thematic analysis and thematic literature reviews.</a:t>
            </a:r>
            <a:endParaRPr lang="en-GB" sz="2800" kern="100" dirty="0">
              <a:solidFill>
                <a:srgbClr val="0D0D0D"/>
              </a:solidFill>
              <a:effectLst/>
              <a:highlight>
                <a:srgbClr val="FFFFFF"/>
              </a:highlight>
              <a:latin typeface="Aptos" panose="020B0004020202020204" pitchFamily="34" charset="0"/>
              <a:ea typeface="Aptos" panose="020B0004020202020204" pitchFamily="34" charset="0"/>
              <a:cs typeface="Times New Roman" panose="02020603050405020304" pitchFamily="18" charset="0"/>
            </a:endParaRPr>
          </a:p>
          <a:p>
            <a:pPr>
              <a:lnSpc>
                <a:spcPct val="107000"/>
              </a:lnSpc>
              <a:spcBef>
                <a:spcPts val="1500"/>
              </a:spcBef>
              <a:spcAft>
                <a:spcPts val="800"/>
              </a:spcAft>
            </a:pPr>
            <a:endParaRPr lang="en-GB" sz="2800"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endParaRPr>
          </a:p>
          <a:p>
            <a:pPr>
              <a:lnSpc>
                <a:spcPct val="107000"/>
              </a:lnSpc>
              <a:spcBef>
                <a:spcPts val="1500"/>
              </a:spcBef>
              <a:spcAft>
                <a:spcPts val="800"/>
              </a:spcAft>
            </a:pPr>
            <a:r>
              <a:rPr lang="en-GB" sz="2800" kern="0" dirty="0">
                <a:solidFill>
                  <a:srgbClr val="0D0D0D"/>
                </a:solidFill>
                <a:effectLst/>
                <a:highlight>
                  <a:srgbClr val="FFFFFF"/>
                </a:highlight>
                <a:latin typeface="Segoe UI" panose="020B0502040204020203" pitchFamily="34" charset="0"/>
                <a:ea typeface="Times New Roman" panose="02020603050405020304" pitchFamily="18" charset="0"/>
                <a:cs typeface="Times New Roman" panose="02020603050405020304" pitchFamily="18" charset="0"/>
              </a:rPr>
              <a:t>While these academics provide valuable perspectives and frameworks for thematic reviews of literature, the approach itself is a common methodology used by many researchers across disciplines. When conducting a thematic review, it's helpful to draw from the works of these and other scholars who provide insights into qualitative research methods, coding strategies, and thematic analysis.</a:t>
            </a:r>
            <a:endParaRPr lang="en-GB" sz="11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07000"/>
              </a:lnSpc>
              <a:spcAft>
                <a:spcPts val="800"/>
              </a:spcAft>
            </a:pPr>
            <a:r>
              <a:rPr lang="en-GB" sz="1100" kern="100" dirty="0">
                <a:effectLst/>
                <a:latin typeface="Aptos" panose="020B0004020202020204" pitchFamily="34" charset="0"/>
                <a:ea typeface="Aptos" panose="020B0004020202020204" pitchFamily="34" charset="0"/>
                <a:cs typeface="Times New Roman" panose="02020603050405020304" pitchFamily="18" charset="0"/>
              </a:rPr>
              <a:t> </a:t>
            </a:r>
          </a:p>
        </p:txBody>
      </p:sp>
    </p:spTree>
    <p:extLst>
      <p:ext uri="{BB962C8B-B14F-4D97-AF65-F5344CB8AC3E}">
        <p14:creationId xmlns:p14="http://schemas.microsoft.com/office/powerpoint/2010/main" val="2572294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ADF882-84A6-77BA-D450-83D5CF67E804}"/>
              </a:ext>
            </a:extLst>
          </p:cNvPr>
          <p:cNvSpPr>
            <a:spLocks noGrp="1"/>
          </p:cNvSpPr>
          <p:nvPr>
            <p:ph type="title"/>
          </p:nvPr>
        </p:nvSpPr>
        <p:spPr>
          <a:xfrm>
            <a:off x="838200" y="-298580"/>
            <a:ext cx="10515600" cy="1624143"/>
          </a:xfrm>
        </p:spPr>
        <p:txBody>
          <a:bodyPr>
            <a:normAutofit/>
          </a:bodyPr>
          <a:lstStyle/>
          <a:p>
            <a:r>
              <a:rPr lang="en-GB" sz="3200" b="1" dirty="0">
                <a:latin typeface="Arial" panose="020B0604020202020204" pitchFamily="34" charset="0"/>
                <a:cs typeface="Arial" panose="020B0604020202020204" pitchFamily="34" charset="0"/>
              </a:rPr>
              <a:t>How do we start?</a:t>
            </a:r>
          </a:p>
        </p:txBody>
      </p:sp>
      <p:sp>
        <p:nvSpPr>
          <p:cNvPr id="3" name="Content Placeholder 2">
            <a:extLst>
              <a:ext uri="{FF2B5EF4-FFF2-40B4-BE49-F238E27FC236}">
                <a16:creationId xmlns:a16="http://schemas.microsoft.com/office/drawing/2014/main" id="{7E19E6D9-09F8-7DEB-AAAE-6AE7415CB647}"/>
              </a:ext>
            </a:extLst>
          </p:cNvPr>
          <p:cNvSpPr>
            <a:spLocks noGrp="1"/>
          </p:cNvSpPr>
          <p:nvPr>
            <p:ph idx="1"/>
          </p:nvPr>
        </p:nvSpPr>
        <p:spPr>
          <a:xfrm>
            <a:off x="301689" y="1026366"/>
            <a:ext cx="11588621" cy="5971593"/>
          </a:xfrm>
        </p:spPr>
        <p:txBody>
          <a:bodyPr>
            <a:normAutofit fontScale="40000" lnSpcReduction="20000"/>
          </a:bodyPr>
          <a:lstStyle/>
          <a:p>
            <a:pPr marL="0" indent="0">
              <a:buNone/>
            </a:pPr>
            <a:r>
              <a:rPr lang="en-GB" sz="4400" kern="0" dirty="0">
                <a:effectLst/>
                <a:latin typeface="Arial" panose="020B0604020202020204" pitchFamily="34" charset="0"/>
                <a:ea typeface="Times New Roman" panose="02020603050405020304" pitchFamily="18" charset="0"/>
                <a:cs typeface="Arial" panose="020B0604020202020204" pitchFamily="34" charset="0"/>
              </a:rPr>
              <a:t>A thematic review of literature is a comprehensive analysis of existing research on a particular topic, organized around themes or patterns rather than by author or publication chronology. This type of review allows you to identify, synthesize, and critique research findings related to specific themes within the body of literature. It provides an in-depth understanding of the topic and can reveal gaps in knowledge, contradictions, and areas for further research. Here’s how to conduct a thematic review of literature:</a:t>
            </a:r>
          </a:p>
          <a:p>
            <a:pPr marL="0" indent="0">
              <a:buNone/>
            </a:pPr>
            <a:endParaRPr lang="en-GB" sz="4400" kern="0" dirty="0">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mj-lt"/>
              <a:buAutoNum type="arabicPeriod"/>
              <a:tabLst>
                <a:tab pos="457200" algn="l"/>
              </a:tabLst>
            </a:pPr>
            <a:r>
              <a:rPr lang="en-GB" sz="4400" b="1" kern="0" dirty="0">
                <a:effectLst/>
                <a:latin typeface="Arial" panose="020B0604020202020204" pitchFamily="34" charset="0"/>
                <a:ea typeface="Times New Roman" panose="02020603050405020304" pitchFamily="18" charset="0"/>
                <a:cs typeface="Arial" panose="020B0604020202020204" pitchFamily="34" charset="0"/>
              </a:rPr>
              <a:t>Define the Scope and Objectives</a:t>
            </a:r>
            <a:r>
              <a:rPr lang="en-GB" sz="44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4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4400" kern="0" dirty="0">
                <a:effectLst/>
                <a:latin typeface="Arial" panose="020B0604020202020204" pitchFamily="34" charset="0"/>
                <a:ea typeface="Times New Roman" panose="02020603050405020304" pitchFamily="18" charset="0"/>
                <a:cs typeface="Arial" panose="020B0604020202020204" pitchFamily="34" charset="0"/>
              </a:rPr>
              <a:t>Determine the specific research questions or objectives guiding your review.</a:t>
            </a:r>
            <a:endParaRPr lang="en-GB" sz="4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4400" kern="0" dirty="0">
                <a:effectLst/>
                <a:latin typeface="Arial" panose="020B0604020202020204" pitchFamily="34" charset="0"/>
                <a:ea typeface="Times New Roman" panose="02020603050405020304" pitchFamily="18" charset="0"/>
                <a:cs typeface="Arial" panose="020B0604020202020204" pitchFamily="34" charset="0"/>
              </a:rPr>
              <a:t>Clearly define the scope of the literature you want to review, including time frame, geographic focus, and type of studies.</a:t>
            </a:r>
            <a:endParaRPr lang="en-GB" sz="4400" kern="100" dirty="0">
              <a:effectLst/>
              <a:latin typeface="Arial" panose="020B0604020202020204" pitchFamily="34" charset="0"/>
              <a:ea typeface="Aptos" panose="020B0004020202020204" pitchFamily="34" charset="0"/>
              <a:cs typeface="Arial" panose="020B0604020202020204" pitchFamily="34" charset="0"/>
            </a:endParaRPr>
          </a:p>
          <a:p>
            <a:pPr marL="342900" lvl="0" indent="-342900">
              <a:lnSpc>
                <a:spcPct val="107000"/>
              </a:lnSpc>
              <a:spcAft>
                <a:spcPts val="800"/>
              </a:spcAft>
              <a:buFont typeface="+mj-lt"/>
              <a:buAutoNum type="arabicPeriod" startAt="2"/>
              <a:tabLst>
                <a:tab pos="457200" algn="l"/>
              </a:tabLst>
            </a:pPr>
            <a:r>
              <a:rPr lang="en-GB" sz="4400" b="1" kern="0" dirty="0">
                <a:effectLst/>
                <a:latin typeface="Arial" panose="020B0604020202020204" pitchFamily="34" charset="0"/>
                <a:ea typeface="Times New Roman" panose="02020603050405020304" pitchFamily="18" charset="0"/>
                <a:cs typeface="Arial" panose="020B0604020202020204" pitchFamily="34" charset="0"/>
              </a:rPr>
              <a:t>Search the Literature</a:t>
            </a:r>
            <a:r>
              <a:rPr lang="en-GB" sz="44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4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4400" kern="0" dirty="0">
                <a:effectLst/>
                <a:latin typeface="Arial" panose="020B0604020202020204" pitchFamily="34" charset="0"/>
                <a:ea typeface="Times New Roman" panose="02020603050405020304" pitchFamily="18" charset="0"/>
                <a:cs typeface="Arial" panose="020B0604020202020204" pitchFamily="34" charset="0"/>
              </a:rPr>
              <a:t>Conduct a comprehensive search using databases, academic journals, and other scholarly sources.</a:t>
            </a:r>
            <a:endParaRPr lang="en-GB" sz="4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4400" kern="0" dirty="0">
                <a:effectLst/>
                <a:latin typeface="Arial" panose="020B0604020202020204" pitchFamily="34" charset="0"/>
                <a:ea typeface="Times New Roman" panose="02020603050405020304" pitchFamily="18" charset="0"/>
                <a:cs typeface="Arial" panose="020B0604020202020204" pitchFamily="34" charset="0"/>
              </a:rPr>
              <a:t>Use relevant keywords and search terms based on your research questions and objectives.</a:t>
            </a:r>
            <a:endParaRPr lang="en-GB" sz="4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4400" kern="0" dirty="0">
                <a:effectLst/>
                <a:latin typeface="Arial" panose="020B0604020202020204" pitchFamily="34" charset="0"/>
                <a:ea typeface="Times New Roman" panose="02020603050405020304" pitchFamily="18" charset="0"/>
                <a:cs typeface="Arial" panose="020B0604020202020204" pitchFamily="34" charset="0"/>
              </a:rPr>
              <a:t>Include a variety of sources such as peer-reviewed articles, books, conference proceedings, and reports.</a:t>
            </a:r>
            <a:endParaRPr lang="en-GB" sz="4400" kern="100" dirty="0">
              <a:effectLst/>
              <a:latin typeface="Arial" panose="020B0604020202020204" pitchFamily="34" charset="0"/>
              <a:ea typeface="Aptos" panose="020B0004020202020204" pitchFamily="34" charset="0"/>
              <a:cs typeface="Arial" panose="020B0604020202020204" pitchFamily="34" charset="0"/>
            </a:endParaRPr>
          </a:p>
          <a:p>
            <a:pPr marL="0" indent="0">
              <a:buNone/>
            </a:pPr>
            <a:endParaRPr lang="en-GB" sz="1800" kern="100" dirty="0">
              <a:effectLst/>
              <a:latin typeface="Aptos" panose="020B0004020202020204" pitchFamily="34" charset="0"/>
              <a:ea typeface="Aptos" panose="020B000402020202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5212214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57505A-8B2E-C057-A4EF-413134E7FE4F}"/>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1957F695-3304-B842-1F14-E2AD3EF3AD58}"/>
              </a:ext>
            </a:extLst>
          </p:cNvPr>
          <p:cNvSpPr>
            <a:spLocks noGrp="1"/>
          </p:cNvSpPr>
          <p:nvPr>
            <p:ph idx="1"/>
          </p:nvPr>
        </p:nvSpPr>
        <p:spPr>
          <a:xfrm>
            <a:off x="401216" y="298580"/>
            <a:ext cx="11392678" cy="5878383"/>
          </a:xfrm>
        </p:spPr>
        <p:txBody>
          <a:bodyPr>
            <a:normAutofit fontScale="85000" lnSpcReduction="10000"/>
          </a:bodyPr>
          <a:lstStyle/>
          <a:p>
            <a:pPr marL="342900" lvl="0" indent="-342900">
              <a:lnSpc>
                <a:spcPct val="107000"/>
              </a:lnSpc>
              <a:spcAft>
                <a:spcPts val="800"/>
              </a:spcAft>
              <a:buFont typeface="+mj-lt"/>
              <a:buAutoNum type="arabicPeriod" startAt="3"/>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Select and Organize Sources</a:t>
            </a:r>
            <a:r>
              <a:rPr lang="en-GB" sz="24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Apply inclusion and exclusion criteria to select sources that are most relevant to your research questions.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Organize sources based on their relevance to the themes you have identified.</a:t>
            </a:r>
          </a:p>
          <a:p>
            <a:pPr marL="0" lvl="0" indent="0">
              <a:lnSpc>
                <a:spcPct val="107000"/>
              </a:lnSpc>
              <a:spcAft>
                <a:spcPts val="800"/>
              </a:spcAft>
              <a:buNone/>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4. Identify Themes</a:t>
            </a:r>
            <a:r>
              <a:rPr lang="en-GB" sz="24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As you read the literature, take notes and highlight common themes, patterns, or trends.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Look for recurring topics, concepts, or issues in the research findings.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Group sources under specific themes to structure your review.</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0" lvl="0" indent="0">
              <a:lnSpc>
                <a:spcPct val="107000"/>
              </a:lnSpc>
              <a:spcAft>
                <a:spcPts val="800"/>
              </a:spcAft>
              <a:buNone/>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5. </a:t>
            </a:r>
            <a:r>
              <a:rPr lang="en-GB" sz="2400" b="1" kern="0" dirty="0" err="1">
                <a:effectLst/>
                <a:latin typeface="Arial" panose="020B0604020202020204" pitchFamily="34" charset="0"/>
                <a:ea typeface="Times New Roman" panose="02020603050405020304" pitchFamily="18" charset="0"/>
                <a:cs typeface="Arial" panose="020B0604020202020204" pitchFamily="34" charset="0"/>
              </a:rPr>
              <a:t>Analyze</a:t>
            </a:r>
            <a:r>
              <a:rPr lang="en-GB" sz="2400" b="1" kern="0" dirty="0">
                <a:effectLst/>
                <a:latin typeface="Arial" panose="020B0604020202020204" pitchFamily="34" charset="0"/>
                <a:ea typeface="Times New Roman" panose="02020603050405020304" pitchFamily="18" charset="0"/>
                <a:cs typeface="Arial" panose="020B0604020202020204" pitchFamily="34" charset="0"/>
              </a:rPr>
              <a:t> and Synthesize the Literature</a:t>
            </a:r>
            <a:r>
              <a:rPr lang="en-GB" sz="24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kern="0" dirty="0" err="1">
                <a:effectLst/>
                <a:latin typeface="Arial" panose="020B0604020202020204" pitchFamily="34" charset="0"/>
                <a:ea typeface="Times New Roman" panose="02020603050405020304" pitchFamily="18" charset="0"/>
                <a:cs typeface="Arial" panose="020B0604020202020204" pitchFamily="34" charset="0"/>
              </a:rPr>
              <a:t>Analyze</a:t>
            </a:r>
            <a:r>
              <a:rPr lang="en-GB" kern="0" dirty="0">
                <a:effectLst/>
                <a:latin typeface="Arial" panose="020B0604020202020204" pitchFamily="34" charset="0"/>
                <a:ea typeface="Times New Roman" panose="02020603050405020304" pitchFamily="18" charset="0"/>
                <a:cs typeface="Arial" panose="020B0604020202020204" pitchFamily="34" charset="0"/>
              </a:rPr>
              <a:t> the literature within each theme, summarizing key findings and contributions.</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Critically evaluate the strengths and limitations of the studies within each theme.</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kern="0" dirty="0">
                <a:effectLst/>
                <a:latin typeface="Arial" panose="020B0604020202020204" pitchFamily="34" charset="0"/>
                <a:ea typeface="Times New Roman" panose="02020603050405020304" pitchFamily="18" charset="0"/>
                <a:cs typeface="Arial" panose="020B0604020202020204" pitchFamily="34" charset="0"/>
              </a:rPr>
              <a:t>Look for similarities, differences, and gaps across the literature.</a:t>
            </a:r>
            <a:endParaRPr lang="en-GB" kern="100" dirty="0">
              <a:effectLst/>
              <a:latin typeface="Arial" panose="020B0604020202020204" pitchFamily="34" charset="0"/>
              <a:ea typeface="Aptos" panose="020B0004020202020204" pitchFamily="34" charset="0"/>
              <a:cs typeface="Arial" panose="020B0604020202020204" pitchFamily="34" charset="0"/>
            </a:endParaRPr>
          </a:p>
          <a:p>
            <a:pPr marL="457200" lvl="1" indent="0">
              <a:lnSpc>
                <a:spcPct val="107000"/>
              </a:lnSpc>
              <a:spcAft>
                <a:spcPts val="800"/>
              </a:spcAft>
              <a:buSzPts val="1000"/>
              <a:buNone/>
              <a:tabLst>
                <a:tab pos="914400" algn="l"/>
              </a:tabLst>
            </a:pPr>
            <a:endParaRPr lang="en-GB" sz="2600" kern="0" dirty="0">
              <a:effectLst/>
              <a:latin typeface="Arial" panose="020B0604020202020204" pitchFamily="34" charset="0"/>
              <a:ea typeface="Times New Roman" panose="02020603050405020304" pitchFamily="18"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endParaRPr lang="en-GB" sz="2600" kern="100" dirty="0">
              <a:effectLst/>
              <a:latin typeface="Arial" panose="020B0604020202020204" pitchFamily="34" charset="0"/>
              <a:ea typeface="Aptos" panose="020B000402020202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7697886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DC766F7-4FE2-1D36-D014-285B58F8B903}"/>
              </a:ext>
            </a:extLst>
          </p:cNvPr>
          <p:cNvSpPr txBox="1"/>
          <p:nvPr/>
        </p:nvSpPr>
        <p:spPr>
          <a:xfrm>
            <a:off x="348342" y="366911"/>
            <a:ext cx="11495315" cy="6124177"/>
          </a:xfrm>
          <a:prstGeom prst="rect">
            <a:avLst/>
          </a:prstGeom>
          <a:noFill/>
        </p:spPr>
        <p:txBody>
          <a:bodyPr wrap="square">
            <a:spAutoFit/>
          </a:bodyPr>
          <a:lstStyle/>
          <a:p>
            <a:pPr lvl="0">
              <a:lnSpc>
                <a:spcPct val="107000"/>
              </a:lnSpc>
              <a:spcAft>
                <a:spcPts val="800"/>
              </a:spcAft>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6. Organize the Review</a:t>
            </a:r>
            <a:r>
              <a:rPr lang="en-GB" sz="24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Structure your review around the identified themes.</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Provide an overview of each theme, followed by a discussion of the key findings from the literature.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Compare and contrast findings across studies, noting any contradictions or gaps in the literature.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07000"/>
              </a:lnSpc>
              <a:spcAft>
                <a:spcPts val="800"/>
              </a:spcAft>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7. Discuss Implications and Future Research</a:t>
            </a:r>
            <a:r>
              <a:rPr lang="en-GB" sz="24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Discuss the implications of the findings for your research questions and objectives.</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Highlight gaps in the literature and suggest areas for future research.</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07000"/>
              </a:lnSpc>
              <a:spcAft>
                <a:spcPts val="800"/>
              </a:spcAft>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8. Conclude the Review</a:t>
            </a:r>
            <a:r>
              <a:rPr lang="en-GB" sz="24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Summarize the main findings and contributions from the thematic review.</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Reiterate the significance of the review for advancing knowledge in the field.</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327902814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8EAAA6B-84E3-7D6D-5DC3-2893BFFF58A1}"/>
              </a:ext>
            </a:extLst>
          </p:cNvPr>
          <p:cNvSpPr txBox="1"/>
          <p:nvPr/>
        </p:nvSpPr>
        <p:spPr>
          <a:xfrm>
            <a:off x="597160" y="423550"/>
            <a:ext cx="10590245" cy="5626412"/>
          </a:xfrm>
          <a:prstGeom prst="rect">
            <a:avLst/>
          </a:prstGeom>
          <a:noFill/>
        </p:spPr>
        <p:txBody>
          <a:bodyPr wrap="square">
            <a:spAutoFit/>
          </a:bodyPr>
          <a:lstStyle/>
          <a:p>
            <a:pPr lvl="0">
              <a:lnSpc>
                <a:spcPct val="107000"/>
              </a:lnSpc>
              <a:spcAft>
                <a:spcPts val="800"/>
              </a:spcAft>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9. References and Citations</a:t>
            </a:r>
            <a:r>
              <a:rPr lang="en-GB" sz="24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Provide proper citations for all sources referenced in your review.</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Use a consistent citation style as required by your academic discipline.</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lvl="0">
              <a:lnSpc>
                <a:spcPct val="107000"/>
              </a:lnSpc>
              <a:spcAft>
                <a:spcPts val="800"/>
              </a:spcAft>
              <a:tabLst>
                <a:tab pos="457200" algn="l"/>
              </a:tabLst>
            </a:pPr>
            <a:r>
              <a:rPr lang="en-GB" sz="2400" b="1" kern="0" dirty="0">
                <a:effectLst/>
                <a:latin typeface="Arial" panose="020B0604020202020204" pitchFamily="34" charset="0"/>
                <a:ea typeface="Times New Roman" panose="02020603050405020304" pitchFamily="18" charset="0"/>
                <a:cs typeface="Arial" panose="020B0604020202020204" pitchFamily="34" charset="0"/>
              </a:rPr>
              <a:t>10. Revise and Edit</a:t>
            </a:r>
            <a:r>
              <a:rPr lang="en-GB" sz="24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Review your thematic review for clarity, coherence, and consistency.</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a:p>
            <a:pPr marL="742950" lvl="1" indent="-285750">
              <a:lnSpc>
                <a:spcPct val="107000"/>
              </a:lnSpc>
              <a:spcAft>
                <a:spcPts val="800"/>
              </a:spcAft>
              <a:buSzPts val="1000"/>
              <a:buFont typeface="Symbol" panose="05050102010706020507" pitchFamily="18" charset="2"/>
              <a:buChar char=""/>
              <a:tabLst>
                <a:tab pos="914400" algn="l"/>
              </a:tabLst>
            </a:pPr>
            <a:r>
              <a:rPr lang="en-GB" sz="2400" kern="0" dirty="0">
                <a:effectLst/>
                <a:latin typeface="Arial" panose="020B0604020202020204" pitchFamily="34" charset="0"/>
                <a:ea typeface="Times New Roman" panose="02020603050405020304" pitchFamily="18" charset="0"/>
                <a:cs typeface="Arial" panose="020B0604020202020204" pitchFamily="34" charset="0"/>
              </a:rPr>
              <a:t>Ensure that your analysis and synthesis of the literature are thorough and balanced.</a:t>
            </a:r>
            <a:endParaRPr lang="en-GB" sz="2400" kern="100" dirty="0">
              <a:latin typeface="Arial" panose="020B0604020202020204" pitchFamily="34" charset="0"/>
              <a:ea typeface="Times New Roman" panose="02020603050405020304" pitchFamily="18" charset="0"/>
              <a:cs typeface="Arial" panose="020B0604020202020204" pitchFamily="34" charset="0"/>
            </a:endParaRPr>
          </a:p>
          <a:p>
            <a:pPr lvl="1">
              <a:lnSpc>
                <a:spcPct val="107000"/>
              </a:lnSpc>
              <a:spcAft>
                <a:spcPts val="800"/>
              </a:spcAft>
              <a:buSzPts val="1000"/>
              <a:tabLst>
                <a:tab pos="914400" algn="l"/>
              </a:tabLst>
            </a:pPr>
            <a:endParaRPr lang="en-GB" sz="2400" kern="100" dirty="0">
              <a:effectLst/>
              <a:latin typeface="Arial" panose="020B0604020202020204" pitchFamily="34" charset="0"/>
              <a:ea typeface="Times New Roman" panose="02020603050405020304" pitchFamily="18" charset="0"/>
              <a:cs typeface="Arial" panose="020B0604020202020204" pitchFamily="34" charset="0"/>
            </a:endParaRPr>
          </a:p>
          <a:p>
            <a:pPr lvl="1">
              <a:lnSpc>
                <a:spcPct val="107000"/>
              </a:lnSpc>
              <a:spcAft>
                <a:spcPts val="800"/>
              </a:spcAft>
              <a:buSzPts val="1000"/>
              <a:tabLst>
                <a:tab pos="914400" algn="l"/>
              </a:tabLst>
            </a:pPr>
            <a:endParaRPr lang="en-GB" sz="2400" kern="100" dirty="0">
              <a:latin typeface="Arial" panose="020B0604020202020204" pitchFamily="34" charset="0"/>
              <a:ea typeface="Times New Roman" panose="02020603050405020304" pitchFamily="18" charset="0"/>
              <a:cs typeface="Arial" panose="020B0604020202020204" pitchFamily="34" charset="0"/>
            </a:endParaRPr>
          </a:p>
          <a:p>
            <a:pPr lvl="1">
              <a:lnSpc>
                <a:spcPct val="107000"/>
              </a:lnSpc>
              <a:spcAft>
                <a:spcPts val="800"/>
              </a:spcAft>
              <a:buSzPts val="1000"/>
              <a:tabLst>
                <a:tab pos="914400" algn="l"/>
              </a:tabLst>
            </a:pPr>
            <a:r>
              <a:rPr lang="en-GB" sz="2400" kern="100" dirty="0">
                <a:effectLst/>
                <a:latin typeface="Arial" panose="020B0604020202020204" pitchFamily="34" charset="0"/>
                <a:ea typeface="Times New Roman" panose="02020603050405020304" pitchFamily="18" charset="0"/>
                <a:cs typeface="Arial" panose="020B0604020202020204" pitchFamily="34" charset="0"/>
              </a:rPr>
              <a:t>A</a:t>
            </a:r>
            <a:r>
              <a:rPr lang="en-GB" sz="2400" kern="0" dirty="0">
                <a:effectLst/>
                <a:latin typeface="Arial" panose="020B0604020202020204" pitchFamily="34" charset="0"/>
                <a:ea typeface="Times New Roman" panose="02020603050405020304" pitchFamily="18" charset="0"/>
                <a:cs typeface="Arial" panose="020B0604020202020204" pitchFamily="34" charset="0"/>
              </a:rPr>
              <a:t> thematic review of literature provides a nuanced understanding of a topic, highlights key themes and patterns, and identifies areas for further exploration in your doctoral research.</a:t>
            </a:r>
            <a:endParaRPr lang="en-GB" sz="2400" kern="100" dirty="0">
              <a:effectLst/>
              <a:latin typeface="Arial" panose="020B0604020202020204" pitchFamily="34" charset="0"/>
              <a:ea typeface="Aptos" panose="020B0004020202020204" pitchFamily="34" charset="0"/>
              <a:cs typeface="Arial" panose="020B0604020202020204" pitchFamily="34" charset="0"/>
            </a:endParaRPr>
          </a:p>
        </p:txBody>
      </p:sp>
    </p:spTree>
    <p:extLst>
      <p:ext uri="{BB962C8B-B14F-4D97-AF65-F5344CB8AC3E}">
        <p14:creationId xmlns:p14="http://schemas.microsoft.com/office/powerpoint/2010/main" val="153473393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73</TotalTime>
  <Words>1484</Words>
  <Application>Microsoft Office PowerPoint</Application>
  <PresentationFormat>Widescreen</PresentationFormat>
  <Paragraphs>92</Paragraphs>
  <Slides>14</Slides>
  <Notes>0</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14</vt:i4>
      </vt:variant>
    </vt:vector>
  </HeadingPairs>
  <TitlesOfParts>
    <vt:vector size="25" baseType="lpstr">
      <vt:lpstr>Aptos</vt:lpstr>
      <vt:lpstr>Arial</vt:lpstr>
      <vt:lpstr>Calibri</vt:lpstr>
      <vt:lpstr>Calibri Light</vt:lpstr>
      <vt:lpstr>Fira Sans</vt:lpstr>
      <vt:lpstr>Georgia</vt:lpstr>
      <vt:lpstr>Lato</vt:lpstr>
      <vt:lpstr>Segoe UI</vt:lpstr>
      <vt:lpstr>Symbol</vt:lpstr>
      <vt:lpstr>Times New Roman</vt:lpstr>
      <vt:lpstr>Office Theme</vt:lpstr>
      <vt:lpstr>                                    (DBA Programme)  Thematic analysis.  Update Lecturer: Steve Griffiths     03 May 2024 </vt:lpstr>
      <vt:lpstr>Braun, V., &amp; Clarke, V. (2006). Using thematic analysis in psychology. Qualitative Research in Psychology, 3(2), 77–101.  https://doi.org/10.1191/1478088706qp063oa </vt:lpstr>
      <vt:lpstr>What is it?</vt:lpstr>
      <vt:lpstr>Advantages. </vt:lpstr>
      <vt:lpstr>Disadvantages</vt:lpstr>
      <vt:lpstr>Typical Process.</vt:lpstr>
      <vt:lpstr>There are various approaches to conducting thematic analysis, but the most common form follows a six-step process: </vt:lpstr>
      <vt:lpstr>PowerPoint Presentation</vt:lpstr>
      <vt:lpstr>Do not be afraid to quote people in other disciplines.</vt:lpstr>
      <vt:lpstr>PowerPoint Presentation</vt:lpstr>
      <vt:lpstr>How do we start?</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Steve  Griffiths</dc:creator>
  <cp:lastModifiedBy>Stephen Griffiths</cp:lastModifiedBy>
  <cp:revision>8</cp:revision>
  <dcterms:created xsi:type="dcterms:W3CDTF">2024-01-08T08:54:16Z</dcterms:created>
  <dcterms:modified xsi:type="dcterms:W3CDTF">2024-05-02T17:19:15Z</dcterms:modified>
</cp:coreProperties>
</file>