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4" r:id="rId2"/>
    <p:sldId id="257" r:id="rId3"/>
    <p:sldId id="275" r:id="rId4"/>
    <p:sldId id="260" r:id="rId5"/>
    <p:sldId id="261" r:id="rId6"/>
    <p:sldId id="262" r:id="rId7"/>
    <p:sldId id="263" r:id="rId8"/>
    <p:sldId id="264" r:id="rId9"/>
    <p:sldId id="265" r:id="rId10"/>
    <p:sldId id="267" r:id="rId11"/>
    <p:sldId id="276" r:id="rId12"/>
    <p:sldId id="268" r:id="rId13"/>
    <p:sldId id="269" r:id="rId14"/>
    <p:sldId id="270" r:id="rId15"/>
    <p:sldId id="271"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6"/>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119FF-5A2D-CA40-A61B-6AC0C8884AEB}" type="datetimeFigureOut">
              <a:rPr lang="en-US" smtClean="0"/>
              <a:t>8/9/26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0806F-86AB-1744-AC16-14AEB22EA789}" type="slidenum">
              <a:rPr lang="en-US" smtClean="0"/>
              <a:t>‹#›</a:t>
            </a:fld>
            <a:endParaRPr lang="en-US"/>
          </a:p>
        </p:txBody>
      </p:sp>
    </p:spTree>
    <p:extLst>
      <p:ext uri="{BB962C8B-B14F-4D97-AF65-F5344CB8AC3E}">
        <p14:creationId xmlns:p14="http://schemas.microsoft.com/office/powerpoint/2010/main" val="746434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Sobita, and this presentation explains how Thomas Kuhn's concept of paradigm applies to the development of my doctoral research. Rather than treating research philosophy as a separate theory, I will show how my professional experience, CRP pilot work, engagement with literature and methodological choices developed into a coherent doctoral research plan. My study focuses on digital payment dispute resolution quality, perceived fairness, fraud concern and customer trust among young digital-payment users in Nepalese banks.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My doctoral journey began with practical banking experience in Nepal, where digital-payment disputes initially appeared to me mainly as operational banking problems. The CRP pilot reinforced this perspective by identifying operational challenges such as delays and coordination difficulties. However, as I engaged more critically with the literature, I </a:t>
            </a:r>
            <a:r>
              <a:rPr lang="en-US" b="0" dirty="0" err="1"/>
              <a:t>realised</a:t>
            </a:r>
            <a:r>
              <a:rPr lang="en-US" b="0" dirty="0"/>
              <a:t> that describing how banks manage disputes was not sufficient for a doctoral-level explanation. The more important question became how customers perceive the quality of dispute resolution, how those perceptions shape fairness and trust, and why fraud concern may alter that relationship. Therefore, my research thinking evolved from a predominantly bank-side operational perspective towards a customer-</a:t>
            </a:r>
            <a:r>
              <a:rPr lang="en-US" b="0" dirty="0" err="1"/>
              <a:t>centred</a:t>
            </a:r>
            <a:r>
              <a:rPr lang="en-US" b="0" dirty="0"/>
              <a:t> psychological explanation of dispute resolution and trust.</a:t>
            </a:r>
          </a:p>
          <a:p>
            <a:r>
              <a:rPr lang="en-US" b="0" i="0" u="none" strike="noStrike" dirty="0">
                <a:solidFill>
                  <a:srgbClr val="000000"/>
                </a:solidFill>
                <a:effectLst/>
                <a:latin typeface="-webkit-standard"/>
              </a:rPr>
              <a:t>Digital banking is inherently trust-intensive because customers rely on systems and processes they cannot fully observe. This made me question whether technically resolving a payment problem is sufficient, or whether customers' perceptions of the resolution and its fairness are also important for understanding trust.</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gives strong foundations for my topic. Service recovery explains organisational responses after failure. Justice theory explains how customers evaluate fairness. Trust theory explains why trust matters and how it may be damaged. PMT and fraud literature explain why customers remain cautious when they perceive threats. The problem is that these streams are usually treated separately. They do not fully explain whether fair dispute resolution is enough to restore trust when customers remain concerned about fraud. This is the central academic problem of my study.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This slide clarifies the direction of my research. The aim is to examine how perceived digital payment dispute resolution quality influences customer trust among young digital-payment users in Nepalese banks, through perceived fairness and under conditions of fraud concern.</a:t>
            </a:r>
          </a:p>
          <a:p>
            <a:pPr algn="l"/>
            <a:r>
              <a:rPr lang="en-US" b="0" i="0" dirty="0">
                <a:solidFill>
                  <a:srgbClr val="000000"/>
                </a:solidFill>
                <a:effectLst/>
              </a:rPr>
              <a:t>The core research question captures the broader relationship rather than focusing only on the statistical techniques of mediation and moderation. The supporting questions then break the study into four parts: first, the relationship between perceived dispute resolution quality and fairness; second, the relationship between fairness and trust; third, whether fairness acts as the mechanism through which perceived dispute resolution quality influences trust; and finally, whether fraud concern changes the strength of the relationship between fairness and trust.</a:t>
            </a:r>
          </a:p>
          <a:p>
            <a:pPr algn="l"/>
            <a:r>
              <a:rPr lang="en-US" b="0" i="0" dirty="0">
                <a:solidFill>
                  <a:srgbClr val="000000"/>
                </a:solidFill>
                <a:effectLst/>
              </a:rPr>
              <a:t>Together, these questions allow me to examine both how perceived dispute resolution quality may shape customer trust and the psychological mechanism and boundary condition underlying that relationship.</a:t>
            </a:r>
          </a:p>
          <a:p>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Kuhn is useful here because he explains how research can be shaped by the lens through which a problem is understood. I am not claiming that my study creates a new scientific paradigm or represents a Kuhnian paradigm shift. My study remains within a positivist quantitative tradition. Instead, I use Kuhn as a reflective lens to explain how my own research thinking evolved.</a:t>
            </a:r>
          </a:p>
          <a:p>
            <a:pPr algn="l"/>
            <a:r>
              <a:rPr lang="en-US" b="0" i="0" dirty="0">
                <a:solidFill>
                  <a:srgbClr val="000000"/>
                </a:solidFill>
                <a:effectLst/>
              </a:rPr>
              <a:t>My earlier framing treated digital-payment disputes mainly as operational banking problems. Using Kuhn reflectively, I identified an anomaly in that framing: operational dispute management alone did not adequately explain how customers evaluate dispute resolution and how those evaluations relate to trust. This limitation encouraged me to reframe the problem around customer perceptions, particularly perceived dispute resolution quality, perceived fairness, fraud concern and customer trust.</a:t>
            </a:r>
          </a:p>
          <a:p>
            <a:pPr algn="l"/>
            <a:r>
              <a:rPr lang="en-US" b="0" i="0" dirty="0">
                <a:solidFill>
                  <a:srgbClr val="000000"/>
                </a:solidFill>
                <a:effectLst/>
              </a:rPr>
              <a:t>Therefore, the change in my research represents a theoretical and conceptual reframing within the same broad research tradition, rather than a paradigm shift.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This slide applies Kuhn directly to my research journey. Initially, I focused on operational dispute management: how banks process disputes, how quickly they respond and how procedures work. The anomaly identified through literature ad professional reflection was that operational quality alone does not fully explain customer trust. Customers may perceive dispute resolution as fair but still remain cautious because of fraud concern. The current frame is therefore customer-</a:t>
            </a:r>
            <a:r>
              <a:rPr lang="en-US" b="0" dirty="0" err="1"/>
              <a:t>centred</a:t>
            </a:r>
            <a:r>
              <a:rPr lang="en-US" b="0" dirty="0"/>
              <a:t>. It examines how perceived dispute resolution quality shapes fairness and trust, and whether fraud concern changes the strength of the fairness-to-trust relationship. This is not a Kuhnian scientific revolution, but a meaningful doctoral-level conceptual reframing within an established research tradition.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stronger doctoral presentation should not simply select a paradigm; it should critically evaluate the alternatives. Positivism provides the strongest alignment because my study tests theory-based relationships among measurable constructs using quantitative data. Interpretivism could provide richer insight into individual customer meanings and experiences, but it is less aligned with the hypothesis-testing purpose of this study. Pragmatism is relevant, particularly in DBA research because of its emphasis on practical problems and methodological flexibility, but my present study is primarily concerned with testing a theoretically specified model. Critical realism is also attractive because it </a:t>
            </a:r>
            <a:r>
              <a:rPr lang="en-US" b="0" dirty="0" err="1"/>
              <a:t>recognises</a:t>
            </a:r>
            <a:r>
              <a:rPr lang="en-US" b="0" dirty="0"/>
              <a:t> underlying mechanisms and contextual conditions, but adopting it fully would require stronger claims about deeper causal mechanisms than my current design can support. Therefore, I position the study within a positivist-leaning quantitative paradigm while </a:t>
            </a:r>
            <a:r>
              <a:rPr lang="en-US" b="0" dirty="0" err="1"/>
              <a:t>recognising</a:t>
            </a:r>
            <a:r>
              <a:rPr lang="en-US" b="0" dirty="0"/>
              <a:t> the value of these alternative perspectives.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This slide translates my research philosophy into the research design. Ontologically, I take a cautious objectivist position. Although customer perceptions vary between individuals, I treat the underlying constructs and relationships as sufficiently stable to be systematically investigated across a sample. Epistemologically, the study is positivist-leaning because knowledge is generated through empirical measurement and statistical testing. Axiologically, I acknowledge that my professional experience helped motivate the research problem, while the analysis itself needs to remain systematic, transparent and evidence-based. Methodologically, these positions lead to a deductive quantitative survey design in which theoretically specified relationships are tested statistically.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design is quantitative because the research questions require testing relationships among measurable constructs. The study will use a structured questionnaire with Likert-scale items adapted from service recovery, justice, trust and PMT literature. SPSS is appropriate at this stage because it allows reliability analysis, exploratory factor analysis, correlations, regression and PROCESS models. However, I also recognise the limitation. A cross-sectional survey can test associations and conditional effects, but it cannot prove causality or observe trust change over time. This limitation will be acknowledged in the thesis.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execution plan demonstrates the feasibility of my doctoral research. The first phase strengthens the literature review, theoretical framework and research gap. The second phase focuses on questionnaire development, expert validation, ethics approval and pilot refinement. The third phase is the main survey with young digital-payment users in Nepalese banks. The fourth phase involves SPSS and PROCESS analysis, interpretation of findings, thesis writing, revision and viva preparation. The plan shows that the research is not only theoretically interesting, but also deliverable within a structured doctoral timetable.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conceptual framework for my study. The independent variable is Perceived Digital Payment Dispute Resolution Quality, which is grounded in Service Recovery Theory. I propose that better perceived dispute-resolution quality increases Perceived Fairness, which is explained through Justice Theory. Perceived Fairness, in turn, is expected to strengthen Customer Trust, drawing on Trust Theory.
I retain the direct path from dispute-resolution quality to customer trust so that the study can test whether perceived fairness provides partial mediation rather than assuming full mediation.
Fraud Concern is positioned as the moderator and is grounded in Protection Motivation Theory, particularly threat appraisal. Importantly, the orange moderation arrow points to the relationship between Perceived Fairness and Customer Trust. This is because fraud concern is not simply proposed as a direct predictor of trust; rather, it is expected to change the strength of the fairness-to-trust relationship. My expectation is that when fraud concern is high, even a fair dispute-resolution process may translate less strongly into customer trust.
Overall, the framework integrates service recovery, justice, trust and threat appraisal to explain the psychological pathway through which customers form trust perceptions in the context of digital-payment dispute resolution. The study includes young digital-payment users aged 18–35 in Nepalese banks, regardless of whether they have previously experienced a dispute; prior experience may inform perceptions but is not an eligibility requirement.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Research quality in this study depends on more than the choice of statistical analysis. Reliability will be assessed through pilot testing, Cronbach's alpha and item-total correlations. Validity will be supported through clear construct definitions, adapted measurement scales, expert review and exploratory factor analysis. Because the variables are collected through the same self-report questionnaire, I also </a:t>
            </a:r>
            <a:r>
              <a:rPr lang="en-US" b="0" dirty="0" err="1"/>
              <a:t>recognise</a:t>
            </a:r>
            <a:r>
              <a:rPr lang="en-US" b="0" dirty="0"/>
              <a:t> the potential for common-method bias, which I will address through questionnaire design and appropriate statistical checks. Ethically, participation will be voluntary and anonymous, with informed consent obtained before participation. No sensitive banking information, such as account numbers, card details, passwords or transaction references, will be collected.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At this stage, I should not claim that the contribution has already been demonstrated; I am proposing a contribution that will need to be supported by further literature and empirical evidence. The main theoretical contribution is the integration of service recovery, justice, trust and protection motivation perspectives rather than simply adding fraud concern as another variable. Existing literature often addresses these areas separately. My proposed framework examines whether perceived dispute resolution quality shapes customer trust through perceived fairness, while fraud concern may act as a boundary condition that weakens the fairness-to-trust relationship.</a:t>
            </a:r>
          </a:p>
          <a:p>
            <a:pPr algn="l"/>
            <a:r>
              <a:rPr lang="en-US" b="0" i="0" dirty="0">
                <a:solidFill>
                  <a:srgbClr val="000000"/>
                </a:solidFill>
                <a:effectLst/>
              </a:rPr>
              <a:t>Methodologically, the study provides an integrated quantitative test of these proposed relationships. Practically, the findings may help banks </a:t>
            </a:r>
            <a:r>
              <a:rPr lang="en-US" b="0" i="0" dirty="0" err="1">
                <a:solidFill>
                  <a:srgbClr val="000000"/>
                </a:solidFill>
                <a:effectLst/>
              </a:rPr>
              <a:t>recognise</a:t>
            </a:r>
            <a:r>
              <a:rPr lang="en-US" b="0" i="0" dirty="0">
                <a:solidFill>
                  <a:srgbClr val="000000"/>
                </a:solidFill>
                <a:effectLst/>
              </a:rPr>
              <a:t> that effective dispute management involves not only resolving payment problems, but also communicating fairness and addressing customers’ continuing fraud concerns. I also </a:t>
            </a:r>
            <a:r>
              <a:rPr lang="en-US" b="0" i="0" dirty="0" err="1">
                <a:solidFill>
                  <a:srgbClr val="000000"/>
                </a:solidFill>
                <a:effectLst/>
              </a:rPr>
              <a:t>recognise</a:t>
            </a:r>
            <a:r>
              <a:rPr lang="en-US" b="0" i="0" dirty="0">
                <a:solidFill>
                  <a:srgbClr val="000000"/>
                </a:solidFill>
                <a:effectLst/>
              </a:rPr>
              <a:t> that the precise doctoral contribution is still developing and will be refined through deeper literature review and empirical findings.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Reflecting on my journey, the most important change was not simply a change of topic, but a change in how I understood the research problem. Earlier, I viewed digital-payment dispute management mainly as a bank-side operational issue. Through the pilot study, literature review and critical reflection, I </a:t>
            </a:r>
            <a:r>
              <a:rPr lang="en-US" b="0" dirty="0" err="1"/>
              <a:t>realised</a:t>
            </a:r>
            <a:r>
              <a:rPr lang="en-US" b="0" dirty="0"/>
              <a:t> that the doctoral-level problem extends beyond how efficiently banks manage disputes. It also concerns how customers perceive dispute resolution, how those perceptions shape fairness and trust, and whether fraud concern changes the relationship between fairness and trust. Kuhn provides a useful reflective lens for understanding this development because research lenses influence what we </a:t>
            </a:r>
            <a:r>
              <a:rPr lang="en-US" b="0" dirty="0" err="1"/>
              <a:t>recognise</a:t>
            </a:r>
            <a:r>
              <a:rPr lang="en-US" b="0" dirty="0"/>
              <a:t> as the problem, what we consider relevant evidence and how we design the research. However, I am not claiming a paradigm shift; this represents a conceptual and theoretical reframing within the same broad quantitative research tradition.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rPr>
              <a:t>To conclude, my research has evolved from a practical banking problem into a theoretically informed doctoral research plan. Literature and critical reflection shifted my focus from operational dispute management towards customer perceptions, fairness, fraud concern and trust. Kuhn helped me reflect on this development, but I am not claiming a paradigm shift. My study remains positivist-leaning and quantitative, with an integrated and testable framework. The academic contribution will continue to be refined through further literature and empirical evidence.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FDA86-E0B7-D17A-023A-F29518BFCC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AF4FEF2-8D80-34E0-8476-2CDBD0BABC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F662D4A-773C-1ADA-1C7A-B7140DBCC349}"/>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0CC56CBB-E751-AF0E-0993-390CF86174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E05A28-95CA-DE89-150C-98777EC603FE}"/>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46502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51A2-CB07-6984-56CA-A6F024BD625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C7D1EC-AFBE-0E82-0E73-C927098822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FD842A-D2F8-1490-87A2-41F94DF31228}"/>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21405AFB-ED08-C2F4-3F6C-CD50F8C09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258AB7-5D49-4E03-5384-F3C1E93E7CB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8084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BB180-779B-89EE-3B8A-0F5A3796C5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A266DF-FB4B-2CDE-8CEE-271A1A40C1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2EC79B-012F-783D-70B6-BB9EBA2DA8EC}"/>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1D2CE335-F150-F6C6-0696-D90125C184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892D5-4BAA-178C-255C-93DB819FE38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2947765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3113-FA35-DB54-B170-490623A8A6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006F88-6CE3-B0CB-4153-3F5942F249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E04D3FF-B68B-ECDC-05CE-AF5E9FB569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8C91A16-674F-122B-2E33-E197E9F283CD}"/>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6B1C5AC5-D613-0098-BADB-80DF6978BE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375683-A685-E642-2F39-E5C66E0AF341}"/>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9621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9191-C51E-2F32-2086-E72A0C490A2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452F17-AF87-BB70-D53C-F56296634E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57F39-B700-1FAD-7964-5B7E112B88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366A3C-15D4-813F-91AF-ACEA620298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A34DC0-97A8-D32E-8102-D0CEC1DA1E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DE9CEC1-18E5-0107-3FB7-A29592EF5483}"/>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8" name="Footer Placeholder 7">
            <a:extLst>
              <a:ext uri="{FF2B5EF4-FFF2-40B4-BE49-F238E27FC236}">
                <a16:creationId xmlns:a16="http://schemas.microsoft.com/office/drawing/2014/main" id="{DC0B7181-F45C-4F44-396B-13261A5165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731F2A-C049-6E60-AA61-CC1A56F3D787}"/>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31161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FDFF3-BD11-4792-BF5B-431979F7A48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7975673-3C7C-CCF1-CB99-F7DEC18A36CF}"/>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4" name="Footer Placeholder 3">
            <a:extLst>
              <a:ext uri="{FF2B5EF4-FFF2-40B4-BE49-F238E27FC236}">
                <a16:creationId xmlns:a16="http://schemas.microsoft.com/office/drawing/2014/main" id="{0618A0C6-2AE2-2BDB-F15A-5225563D16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B8C4BF-E06E-91DA-5475-31AF49EB6FF0}"/>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665121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42491-4B1C-3DDF-F8EB-0D95A5D1A7C7}"/>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3" name="Footer Placeholder 2">
            <a:extLst>
              <a:ext uri="{FF2B5EF4-FFF2-40B4-BE49-F238E27FC236}">
                <a16:creationId xmlns:a16="http://schemas.microsoft.com/office/drawing/2014/main" id="{C7ED5AEF-1B45-432D-A662-A9352AAB68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9A66F2-309F-6E36-25A8-8537884430F9}"/>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283403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8FD4-17DE-D855-2E53-6BD435371A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179E12-C5EB-4B3D-868C-C2AE4B54E8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44A8843-C63A-7371-DBEF-56A005FB7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143006-D5DD-8DAE-1B8C-3FE88FAFDF62}"/>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ACB35C4F-4B1F-E8E5-C6BF-35241A5325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77A96E-7FB0-207E-6BD2-1C33532D6708}"/>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1009030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887EE-41D4-BBE3-6BC0-4328FD58D4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754B18-E94D-931E-1B46-58C7DA827E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4FE0904-3916-C75D-42F4-033E88C501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91056D-6812-236F-1963-F1F462CEF344}"/>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6" name="Footer Placeholder 5">
            <a:extLst>
              <a:ext uri="{FF2B5EF4-FFF2-40B4-BE49-F238E27FC236}">
                <a16:creationId xmlns:a16="http://schemas.microsoft.com/office/drawing/2014/main" id="{0078D43B-451E-4A90-0B7A-B1D2CD3BB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630ECC-E158-A2AB-8806-E2DD515A96AA}"/>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579458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68D6D-66FD-603E-C9F9-3D9BB019C3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8B33BA-3373-8989-09B9-C1957A4C95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ADC055-D2EB-0578-2806-D60847A6CE86}"/>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8464DD02-E4E6-F43C-3CDE-4CC4279C6E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258A09-C59A-42AC-1F44-DC7F222EA0DD}"/>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4094461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4CD7C1-7152-D3CB-9158-C97209F5858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34B4AC-C455-6FED-6A5F-7705467573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0777A-76C2-291B-ABF1-03559AC64052}"/>
              </a:ext>
            </a:extLst>
          </p:cNvPr>
          <p:cNvSpPr>
            <a:spLocks noGrp="1"/>
          </p:cNvSpPr>
          <p:nvPr>
            <p:ph type="dt" sz="half" idx="10"/>
          </p:nvPr>
        </p:nvSpPr>
        <p:spPr/>
        <p:txBody>
          <a:body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AA2C22B9-BCC8-8EEA-7AB7-7341CEE3A7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C49402-0651-A5A7-9D59-7E4877550B2B}"/>
              </a:ext>
            </a:extLst>
          </p:cNvPr>
          <p:cNvSpPr>
            <a:spLocks noGrp="1"/>
          </p:cNvSpPr>
          <p:nvPr>
            <p:ph type="sldNum" sz="quarter" idx="12"/>
          </p:nvPr>
        </p:nvSpPr>
        <p:spPr/>
        <p:txBody>
          <a:bodyPr/>
          <a:lstStyle/>
          <a:p>
            <a:fld id="{C4F8C9C0-2525-C44B-8399-4C204B1A7E0B}" type="slidenum">
              <a:rPr lang="en-US" smtClean="0"/>
              <a:t>‹#›</a:t>
            </a:fld>
            <a:endParaRPr lang="en-US"/>
          </a:p>
        </p:txBody>
      </p:sp>
    </p:spTree>
    <p:extLst>
      <p:ext uri="{BB962C8B-B14F-4D97-AF65-F5344CB8AC3E}">
        <p14:creationId xmlns:p14="http://schemas.microsoft.com/office/powerpoint/2010/main" val="9457120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218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D1E0D-515B-C0B7-09C2-FBDC9DE769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865B75-9789-3212-832C-163E50292C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3C6119-2319-4623-3CE0-8CFE187C93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648BE9-7DE5-794E-8187-134947DDA36A}" type="datetimeFigureOut">
              <a:rPr lang="en-US" smtClean="0"/>
              <a:t>8/9/26</a:t>
            </a:fld>
            <a:endParaRPr lang="en-US"/>
          </a:p>
        </p:txBody>
      </p:sp>
      <p:sp>
        <p:nvSpPr>
          <p:cNvPr id="5" name="Footer Placeholder 4">
            <a:extLst>
              <a:ext uri="{FF2B5EF4-FFF2-40B4-BE49-F238E27FC236}">
                <a16:creationId xmlns:a16="http://schemas.microsoft.com/office/drawing/2014/main" id="{D8365E24-FA6A-030D-9C3F-1666195B7C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8169EB-6D11-14E2-D3C7-DB3A64F3C0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F8C9C0-2525-C44B-8399-4C204B1A7E0B}" type="slidenum">
              <a:rPr lang="en-US" smtClean="0"/>
              <a:t>‹#›</a:t>
            </a:fld>
            <a:endParaRPr lang="en-US"/>
          </a:p>
        </p:txBody>
      </p:sp>
    </p:spTree>
    <p:extLst>
      <p:ext uri="{BB962C8B-B14F-4D97-AF65-F5344CB8AC3E}">
        <p14:creationId xmlns:p14="http://schemas.microsoft.com/office/powerpoint/2010/main" val="866024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Title</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Shape 4"/>
          <p:cNvSpPr/>
          <p:nvPr/>
        </p:nvSpPr>
        <p:spPr>
          <a:xfrm>
            <a:off x="0" y="12032"/>
            <a:ext cx="12191695" cy="6858000"/>
          </a:xfrm>
          <a:prstGeom prst="rect">
            <a:avLst/>
          </a:prstGeom>
          <a:solidFill>
            <a:srgbClr val="0B1F3A"/>
          </a:solidFill>
          <a:ln w="12700">
            <a:solidFill>
              <a:srgbClr val="0B1F3A"/>
            </a:solidFill>
            <a:prstDash val="solid"/>
          </a:ln>
        </p:spPr>
      </p:sp>
      <p:sp>
        <p:nvSpPr>
          <p:cNvPr id="7" name="Text 5"/>
          <p:cNvSpPr/>
          <p:nvPr/>
        </p:nvSpPr>
        <p:spPr>
          <a:xfrm>
            <a:off x="640080" y="731520"/>
            <a:ext cx="6858000" cy="347472"/>
          </a:xfrm>
          <a:prstGeom prst="rect">
            <a:avLst/>
          </a:prstGeom>
          <a:noFill/>
          <a:ln/>
        </p:spPr>
        <p:txBody>
          <a:bodyPr wrap="square" lIns="0" tIns="0" rIns="0" bIns="0" rtlCol="0" anchor="ctr"/>
          <a:lstStyle/>
          <a:p>
            <a:pPr marL="0" indent="0">
              <a:buNone/>
            </a:pPr>
            <a:r>
              <a:rPr lang="en-US" sz="1400" b="1" dirty="0">
                <a:solidFill>
                  <a:srgbClr val="E9C46A"/>
                </a:solidFill>
              </a:rPr>
              <a:t>FROM PRACTICE TO RESEARCH PARADIGM</a:t>
            </a:r>
            <a:endParaRPr lang="en-US" sz="1400" dirty="0"/>
          </a:p>
        </p:txBody>
      </p:sp>
      <p:sp>
        <p:nvSpPr>
          <p:cNvPr id="8" name="Text 6"/>
          <p:cNvSpPr/>
          <p:nvPr/>
        </p:nvSpPr>
        <p:spPr>
          <a:xfrm>
            <a:off x="640080" y="1234440"/>
            <a:ext cx="7680960" cy="1325880"/>
          </a:xfrm>
          <a:prstGeom prst="rect">
            <a:avLst/>
          </a:prstGeom>
          <a:noFill/>
          <a:ln/>
        </p:spPr>
        <p:txBody>
          <a:bodyPr wrap="square" lIns="0" tIns="0" rIns="0" bIns="0" rtlCol="0" anchor="ctr">
            <a:normAutofit fontScale="85000" lnSpcReduction="20000"/>
          </a:bodyPr>
          <a:lstStyle/>
          <a:p>
            <a:pPr marL="0" indent="0">
              <a:buNone/>
            </a:pPr>
            <a:r>
              <a:rPr lang="en-US" sz="4000" b="1" dirty="0">
                <a:solidFill>
                  <a:srgbClr val="FFFFFF"/>
                </a:solidFill>
                <a:latin typeface="Aptos Display" pitchFamily="34" charset="0"/>
                <a:ea typeface="Aptos Display" pitchFamily="34" charset="-122"/>
                <a:cs typeface="Aptos Display" pitchFamily="34" charset="-120"/>
              </a:rPr>
              <a:t>Perceived Digital Payment Dispute Resolution</a:t>
            </a:r>
            <a:endParaRPr lang="en-US" sz="4000" dirty="0"/>
          </a:p>
          <a:p>
            <a:pPr marL="0" indent="0">
              <a:buNone/>
            </a:pPr>
            <a:r>
              <a:rPr lang="en-US" sz="4000" b="1" dirty="0">
                <a:solidFill>
                  <a:srgbClr val="FFFFFF"/>
                </a:solidFill>
                <a:latin typeface="Aptos Display" pitchFamily="34" charset="0"/>
                <a:ea typeface="Aptos Display" pitchFamily="34" charset="-122"/>
                <a:cs typeface="Aptos Display" pitchFamily="34" charset="-120"/>
              </a:rPr>
              <a:t>and Customer Trust</a:t>
            </a:r>
            <a:endParaRPr lang="en-US" sz="4000" dirty="0"/>
          </a:p>
        </p:txBody>
      </p:sp>
      <p:sp>
        <p:nvSpPr>
          <p:cNvPr id="9" name="Text 7"/>
          <p:cNvSpPr/>
          <p:nvPr/>
        </p:nvSpPr>
        <p:spPr>
          <a:xfrm>
            <a:off x="676656" y="2743200"/>
            <a:ext cx="7315200" cy="347472"/>
          </a:xfrm>
          <a:prstGeom prst="rect">
            <a:avLst/>
          </a:prstGeom>
          <a:noFill/>
          <a:ln/>
        </p:spPr>
        <p:txBody>
          <a:bodyPr wrap="square" lIns="0" tIns="0" rIns="0" bIns="0" rtlCol="0" anchor="ctr"/>
          <a:lstStyle/>
          <a:p>
            <a:pPr marL="0" indent="0">
              <a:buNone/>
            </a:pPr>
            <a:r>
              <a:rPr lang="en-US" sz="1500" dirty="0">
                <a:solidFill>
                  <a:srgbClr val="D7E7EA"/>
                </a:solidFill>
              </a:rPr>
              <a:t>Analysing Kuhn’s concept of paradigm and its application to my doctoral study</a:t>
            </a:r>
            <a:endParaRPr lang="en-US" sz="1500" dirty="0"/>
          </a:p>
        </p:txBody>
      </p:sp>
      <p:sp>
        <p:nvSpPr>
          <p:cNvPr id="10" name="Shape 8"/>
          <p:cNvSpPr/>
          <p:nvPr/>
        </p:nvSpPr>
        <p:spPr>
          <a:xfrm>
            <a:off x="658368" y="3218688"/>
            <a:ext cx="3840480" cy="0"/>
          </a:xfrm>
          <a:prstGeom prst="line">
            <a:avLst/>
          </a:prstGeom>
          <a:noFill/>
          <a:ln w="27940">
            <a:solidFill>
              <a:srgbClr val="2A9D8F"/>
            </a:solidFill>
            <a:prstDash val="solid"/>
          </a:ln>
        </p:spPr>
      </p:sp>
      <p:sp>
        <p:nvSpPr>
          <p:cNvPr id="11" name="Text 9"/>
          <p:cNvSpPr/>
          <p:nvPr/>
        </p:nvSpPr>
        <p:spPr>
          <a:xfrm>
            <a:off x="676656" y="3657600"/>
            <a:ext cx="2011680" cy="201168"/>
          </a:xfrm>
          <a:prstGeom prst="rect">
            <a:avLst/>
          </a:prstGeom>
          <a:noFill/>
          <a:ln/>
        </p:spPr>
        <p:txBody>
          <a:bodyPr wrap="square" lIns="0" tIns="0" rIns="0" bIns="0" rtlCol="0" anchor="ctr"/>
          <a:lstStyle/>
          <a:p>
            <a:pPr marL="0" indent="0">
              <a:buNone/>
            </a:pPr>
            <a:r>
              <a:rPr lang="en-US" sz="1100" b="1" dirty="0">
                <a:solidFill>
                  <a:srgbClr val="E9C46A"/>
                </a:solidFill>
              </a:rPr>
              <a:t>Research focus</a:t>
            </a:r>
            <a:endParaRPr lang="en-US" sz="1100" dirty="0"/>
          </a:p>
        </p:txBody>
      </p:sp>
      <p:sp>
        <p:nvSpPr>
          <p:cNvPr id="12" name="Text 10"/>
          <p:cNvSpPr/>
          <p:nvPr/>
        </p:nvSpPr>
        <p:spPr>
          <a:xfrm>
            <a:off x="676656" y="3977640"/>
            <a:ext cx="7498080" cy="713232"/>
          </a:xfrm>
          <a:prstGeom prst="rect">
            <a:avLst/>
          </a:prstGeom>
          <a:noFill/>
          <a:ln/>
        </p:spPr>
        <p:txBody>
          <a:bodyPr wrap="square" lIns="0" tIns="0" rIns="0" bIns="0" rtlCol="0" anchor="ctr">
            <a:normAutofit lnSpcReduction="10000"/>
          </a:bodyPr>
          <a:lstStyle/>
          <a:p>
            <a:pPr marL="0" indent="0">
              <a:buNone/>
            </a:pPr>
            <a:r>
              <a:rPr lang="en-US" sz="1600" dirty="0">
                <a:solidFill>
                  <a:srgbClr val="FFFFFF"/>
                </a:solidFill>
              </a:rPr>
              <a:t>Perceived Dispute Resolution Quality • Perceived Fairness • Fraud Concern • Customer Trust</a:t>
            </a:r>
            <a:endParaRPr lang="en-US" sz="1600" dirty="0"/>
          </a:p>
          <a:p>
            <a:pPr marL="0" indent="0">
              <a:buNone/>
            </a:pPr>
            <a:r>
              <a:rPr lang="en-US" sz="1600" dirty="0">
                <a:solidFill>
                  <a:srgbClr val="FFFFFF"/>
                </a:solidFill>
              </a:rPr>
              <a:t>Young digital-payment users (18–35) in Nepalese banks</a:t>
            </a:r>
            <a:endParaRPr lang="en-US" sz="1600" dirty="0"/>
          </a:p>
        </p:txBody>
      </p:sp>
      <p:sp>
        <p:nvSpPr>
          <p:cNvPr id="13" name="Text 11"/>
          <p:cNvSpPr/>
          <p:nvPr/>
        </p:nvSpPr>
        <p:spPr>
          <a:xfrm>
            <a:off x="676656" y="5623560"/>
            <a:ext cx="7772400" cy="548640"/>
          </a:xfrm>
          <a:prstGeom prst="rect">
            <a:avLst/>
          </a:prstGeom>
          <a:noFill/>
          <a:ln/>
        </p:spPr>
        <p:txBody>
          <a:bodyPr wrap="square" lIns="0" tIns="0" rIns="0" bIns="0" rtlCol="0" anchor="ctr"/>
          <a:lstStyle/>
          <a:p>
            <a:pPr marL="0" indent="0">
              <a:buNone/>
            </a:pPr>
            <a:r>
              <a:rPr lang="en-US" sz="1250" dirty="0" err="1">
                <a:solidFill>
                  <a:srgbClr val="D7E7EA"/>
                </a:solidFill>
              </a:rPr>
              <a:t>Sobita</a:t>
            </a:r>
            <a:r>
              <a:rPr lang="en-US" sz="1250" dirty="0">
                <a:solidFill>
                  <a:srgbClr val="D7E7EA"/>
                </a:solidFill>
              </a:rPr>
              <a:t> Adhikari| Student number:2508627</a:t>
            </a:r>
            <a:endParaRPr lang="en-US" sz="1250" dirty="0"/>
          </a:p>
          <a:p>
            <a:pPr marL="0" indent="0">
              <a:buNone/>
            </a:pPr>
            <a:r>
              <a:rPr lang="en-US" sz="1250" dirty="0">
                <a:solidFill>
                  <a:srgbClr val="D7E7EA"/>
                </a:solidFill>
              </a:rPr>
              <a:t>Doctor of Business Administration | University of Wales Trinity Saint David</a:t>
            </a:r>
            <a:endParaRPr lang="en-US" sz="1250" dirty="0"/>
          </a:p>
          <a:p>
            <a:pPr marL="0" indent="0">
              <a:buNone/>
            </a:pPr>
            <a:r>
              <a:rPr lang="en-US" sz="1250" dirty="0">
                <a:solidFill>
                  <a:srgbClr val="D7E7EA"/>
                </a:solidFill>
              </a:rPr>
              <a:t>Advancing to Doctoral Research Stage(LCDB7012_LON)</a:t>
            </a:r>
            <a:endParaRPr lang="en-US" sz="12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1 | Research Journey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My doctoral research journey</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From banking practice to theory-informed inquiry</a:t>
            </a:r>
            <a:endParaRPr lang="en-US" sz="1250" dirty="0"/>
          </a:p>
        </p:txBody>
      </p:sp>
      <p:sp>
        <p:nvSpPr>
          <p:cNvPr id="8" name="Shape 6"/>
          <p:cNvSpPr/>
          <p:nvPr/>
        </p:nvSpPr>
        <p:spPr>
          <a:xfrm>
            <a:off x="2743200" y="2377440"/>
            <a:ext cx="502920" cy="0"/>
          </a:xfrm>
          <a:prstGeom prst="line">
            <a:avLst/>
          </a:prstGeom>
          <a:noFill/>
          <a:ln w="17780">
            <a:solidFill>
              <a:srgbClr val="7BA6A1"/>
            </a:solidFill>
            <a:prstDash val="solid"/>
            <a:headEnd type="none"/>
            <a:tailEnd type="triangle"/>
          </a:ln>
        </p:spPr>
      </p:sp>
      <p:sp>
        <p:nvSpPr>
          <p:cNvPr id="9" name="Shape 7"/>
          <p:cNvSpPr/>
          <p:nvPr/>
        </p:nvSpPr>
        <p:spPr>
          <a:xfrm>
            <a:off x="685800" y="1874520"/>
            <a:ext cx="2148840" cy="822960"/>
          </a:xfrm>
          <a:prstGeom prst="roundRect">
            <a:avLst>
              <a:gd name="adj" fmla="val 7778"/>
            </a:avLst>
          </a:prstGeom>
          <a:solidFill>
            <a:srgbClr val="F6FAFB"/>
          </a:solidFill>
          <a:ln w="15240">
            <a:solidFill>
              <a:srgbClr val="2A9D8F"/>
            </a:solidFill>
            <a:prstDash val="solid"/>
          </a:ln>
        </p:spPr>
      </p:sp>
      <p:sp>
        <p:nvSpPr>
          <p:cNvPr id="10" name="Text 8"/>
          <p:cNvSpPr/>
          <p:nvPr/>
        </p:nvSpPr>
        <p:spPr>
          <a:xfrm>
            <a:off x="79552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Professional experience</a:t>
            </a:r>
            <a:endParaRPr lang="en-US" sz="1300" dirty="0"/>
          </a:p>
        </p:txBody>
      </p:sp>
      <p:sp>
        <p:nvSpPr>
          <p:cNvPr id="11" name="Text 9"/>
          <p:cNvSpPr/>
          <p:nvPr/>
        </p:nvSpPr>
        <p:spPr>
          <a:xfrm>
            <a:off x="731520" y="2862072"/>
            <a:ext cx="2057400" cy="65836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Nepalese banking sector exposure to digital transaction disputes</a:t>
            </a:r>
            <a:endParaRPr lang="en-US" sz="1050" dirty="0"/>
          </a:p>
        </p:txBody>
      </p:sp>
      <p:sp>
        <p:nvSpPr>
          <p:cNvPr id="12" name="Shape 10"/>
          <p:cNvSpPr/>
          <p:nvPr/>
        </p:nvSpPr>
        <p:spPr>
          <a:xfrm>
            <a:off x="5532120" y="2377440"/>
            <a:ext cx="502920" cy="0"/>
          </a:xfrm>
          <a:prstGeom prst="line">
            <a:avLst/>
          </a:prstGeom>
          <a:noFill/>
          <a:ln w="17780">
            <a:solidFill>
              <a:srgbClr val="7BA6A1"/>
            </a:solidFill>
            <a:prstDash val="solid"/>
            <a:headEnd type="none"/>
            <a:tailEnd type="triangle"/>
          </a:ln>
        </p:spPr>
      </p:sp>
      <p:sp>
        <p:nvSpPr>
          <p:cNvPr id="13" name="Shape 11"/>
          <p:cNvSpPr/>
          <p:nvPr/>
        </p:nvSpPr>
        <p:spPr>
          <a:xfrm>
            <a:off x="3474720" y="1874520"/>
            <a:ext cx="2148840" cy="822960"/>
          </a:xfrm>
          <a:prstGeom prst="roundRect">
            <a:avLst>
              <a:gd name="adj" fmla="val 7778"/>
            </a:avLst>
          </a:prstGeom>
          <a:solidFill>
            <a:srgbClr val="FFFFFF"/>
          </a:solidFill>
          <a:ln w="15240">
            <a:solidFill>
              <a:srgbClr val="2A9D8F"/>
            </a:solidFill>
            <a:prstDash val="solid"/>
          </a:ln>
        </p:spPr>
      </p:sp>
      <p:sp>
        <p:nvSpPr>
          <p:cNvPr id="14" name="Text 12"/>
          <p:cNvSpPr/>
          <p:nvPr/>
        </p:nvSpPr>
        <p:spPr>
          <a:xfrm>
            <a:off x="358444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CRP pilot evidence</a:t>
            </a:r>
            <a:endParaRPr lang="en-US" sz="1300" dirty="0"/>
          </a:p>
        </p:txBody>
      </p:sp>
      <p:sp>
        <p:nvSpPr>
          <p:cNvPr id="15" name="Text 13"/>
          <p:cNvSpPr/>
          <p:nvPr/>
        </p:nvSpPr>
        <p:spPr>
          <a:xfrm>
            <a:off x="3520440" y="2862072"/>
            <a:ext cx="2057400" cy="65836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Operational bottlenecks and coordination problems identified</a:t>
            </a:r>
            <a:endParaRPr lang="en-US" sz="1050" dirty="0"/>
          </a:p>
        </p:txBody>
      </p:sp>
      <p:sp>
        <p:nvSpPr>
          <p:cNvPr id="16" name="Shape 14"/>
          <p:cNvSpPr/>
          <p:nvPr/>
        </p:nvSpPr>
        <p:spPr>
          <a:xfrm>
            <a:off x="8321040" y="2377440"/>
            <a:ext cx="502920" cy="0"/>
          </a:xfrm>
          <a:prstGeom prst="line">
            <a:avLst/>
          </a:prstGeom>
          <a:noFill/>
          <a:ln w="17780">
            <a:solidFill>
              <a:srgbClr val="7BA6A1"/>
            </a:solidFill>
            <a:prstDash val="solid"/>
            <a:headEnd type="none"/>
            <a:tailEnd type="triangle"/>
          </a:ln>
        </p:spPr>
      </p:sp>
      <p:sp>
        <p:nvSpPr>
          <p:cNvPr id="17" name="Shape 15"/>
          <p:cNvSpPr/>
          <p:nvPr/>
        </p:nvSpPr>
        <p:spPr>
          <a:xfrm>
            <a:off x="6263640" y="1874520"/>
            <a:ext cx="2148840" cy="822960"/>
          </a:xfrm>
          <a:prstGeom prst="roundRect">
            <a:avLst>
              <a:gd name="adj" fmla="val 7778"/>
            </a:avLst>
          </a:prstGeom>
          <a:solidFill>
            <a:srgbClr val="F6FAFB"/>
          </a:solidFill>
          <a:ln w="15240">
            <a:solidFill>
              <a:srgbClr val="2A9D8F"/>
            </a:solidFill>
            <a:prstDash val="solid"/>
          </a:ln>
        </p:spPr>
      </p:sp>
      <p:sp>
        <p:nvSpPr>
          <p:cNvPr id="18" name="Text 16"/>
          <p:cNvSpPr/>
          <p:nvPr/>
        </p:nvSpPr>
        <p:spPr>
          <a:xfrm>
            <a:off x="637336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Literature synthesis</a:t>
            </a:r>
            <a:endParaRPr lang="en-US" sz="1300" dirty="0"/>
          </a:p>
        </p:txBody>
      </p:sp>
      <p:sp>
        <p:nvSpPr>
          <p:cNvPr id="19" name="Text 17"/>
          <p:cNvSpPr/>
          <p:nvPr/>
        </p:nvSpPr>
        <p:spPr>
          <a:xfrm>
            <a:off x="6309360" y="2862072"/>
            <a:ext cx="2057400" cy="658368"/>
          </a:xfrm>
          <a:prstGeom prst="rect">
            <a:avLst/>
          </a:prstGeom>
          <a:noFill/>
          <a:ln/>
        </p:spPr>
        <p:txBody>
          <a:bodyPr wrap="square" lIns="0" tIns="0" rIns="0" bIns="0" rtlCol="0" anchor="ctr">
            <a:normAutofit/>
          </a:bodyPr>
          <a:lstStyle/>
          <a:p>
            <a:pPr marL="0" indent="0" algn="ctr">
              <a:buNone/>
            </a:pPr>
            <a:r>
              <a:rPr lang="en-US" sz="1050" b="0" i="0" u="none" strike="noStrike" dirty="0">
                <a:solidFill>
                  <a:srgbClr val="000000"/>
                </a:solidFill>
                <a:effectLst/>
                <a:latin typeface="-webkit-standard"/>
              </a:rPr>
              <a:t>Dispute resolution, fairness, trust and fraud concern appeared fragmented</a:t>
            </a:r>
            <a:endParaRPr lang="en-US" sz="1050" dirty="0"/>
          </a:p>
        </p:txBody>
      </p:sp>
      <p:sp>
        <p:nvSpPr>
          <p:cNvPr id="20" name="Shape 18"/>
          <p:cNvSpPr/>
          <p:nvPr/>
        </p:nvSpPr>
        <p:spPr>
          <a:xfrm>
            <a:off x="9052560" y="1874520"/>
            <a:ext cx="2148840" cy="822960"/>
          </a:xfrm>
          <a:prstGeom prst="roundRect">
            <a:avLst>
              <a:gd name="adj" fmla="val 7778"/>
            </a:avLst>
          </a:prstGeom>
          <a:solidFill>
            <a:srgbClr val="FFFFFF"/>
          </a:solidFill>
          <a:ln w="15240">
            <a:solidFill>
              <a:srgbClr val="2A9D8F"/>
            </a:solidFill>
            <a:prstDash val="solid"/>
          </a:ln>
        </p:spPr>
      </p:sp>
      <p:sp>
        <p:nvSpPr>
          <p:cNvPr id="21" name="Text 19"/>
          <p:cNvSpPr/>
          <p:nvPr/>
        </p:nvSpPr>
        <p:spPr>
          <a:xfrm>
            <a:off x="9162288" y="1984248"/>
            <a:ext cx="1929384" cy="60350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Doctoral focus</a:t>
            </a:r>
            <a:endParaRPr lang="en-US" sz="1300" dirty="0"/>
          </a:p>
        </p:txBody>
      </p:sp>
      <p:sp>
        <p:nvSpPr>
          <p:cNvPr id="22" name="Text 20"/>
          <p:cNvSpPr/>
          <p:nvPr/>
        </p:nvSpPr>
        <p:spPr>
          <a:xfrm>
            <a:off x="9098280" y="2862072"/>
            <a:ext cx="2057400" cy="658368"/>
          </a:xfrm>
          <a:prstGeom prst="rect">
            <a:avLst/>
          </a:prstGeom>
          <a:noFill/>
          <a:ln/>
        </p:spPr>
        <p:txBody>
          <a:bodyPr wrap="square" lIns="0" tIns="0" rIns="0" bIns="0" rtlCol="0" anchor="ctr">
            <a:normAutofit/>
          </a:bodyPr>
          <a:lstStyle/>
          <a:p>
            <a:pPr marL="0" indent="0" algn="ctr">
              <a:buNone/>
            </a:pPr>
            <a:r>
              <a:rPr lang="en-US" sz="1050" b="0" i="0" u="none" strike="noStrike" dirty="0">
                <a:solidFill>
                  <a:srgbClr val="000000"/>
                </a:solidFill>
                <a:effectLst/>
                <a:latin typeface="-webkit-standard"/>
              </a:rPr>
              <a:t>From bank-side processes to customer perceptions and trust</a:t>
            </a:r>
            <a:endParaRPr lang="en-US" sz="1050" dirty="0"/>
          </a:p>
        </p:txBody>
      </p:sp>
      <p:sp>
        <p:nvSpPr>
          <p:cNvPr id="23" name="Shape 21"/>
          <p:cNvSpPr/>
          <p:nvPr/>
        </p:nvSpPr>
        <p:spPr>
          <a:xfrm>
            <a:off x="1097280" y="4297680"/>
            <a:ext cx="9966960" cy="868680"/>
          </a:xfrm>
          <a:prstGeom prst="roundRect">
            <a:avLst>
              <a:gd name="adj" fmla="val 6316"/>
            </a:avLst>
          </a:prstGeom>
          <a:solidFill>
            <a:srgbClr val="FFF7E1"/>
          </a:solidFill>
          <a:ln w="12700">
            <a:solidFill>
              <a:srgbClr val="E9C46A"/>
            </a:solidFill>
            <a:prstDash val="solid"/>
          </a:ln>
        </p:spPr>
      </p:sp>
      <p:sp>
        <p:nvSpPr>
          <p:cNvPr id="24" name="Text 22"/>
          <p:cNvSpPr/>
          <p:nvPr/>
        </p:nvSpPr>
        <p:spPr>
          <a:xfrm>
            <a:off x="1234440" y="4407408"/>
            <a:ext cx="9692640" cy="667512"/>
          </a:xfrm>
          <a:prstGeom prst="rect">
            <a:avLst/>
          </a:prstGeom>
          <a:noFill/>
          <a:ln/>
        </p:spPr>
        <p:txBody>
          <a:bodyPr wrap="square" lIns="0" tIns="0" rIns="0" bIns="0" rtlCol="0" anchor="ctr">
            <a:normAutofit/>
          </a:bodyPr>
          <a:lstStyle/>
          <a:p>
            <a:r>
              <a:rPr lang="en-US" sz="1600" b="1" dirty="0"/>
              <a:t>Critical movement: from “How do banks manage disputes?” to “How do customers’ perceptions of dispute resolution shape fairness and trust?”</a:t>
            </a:r>
            <a:endParaRPr lang="en-US" sz="160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Evidence base: professional banking experience, CRP pilot study, literature matrix and doctoral reflection.</a:t>
            </a:r>
            <a:endParaRPr lang="en-US" sz="73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2 | Problem</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problem: strong literatures, weak integration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gap is not the absence of research; it is fragmented explanation.</a:t>
            </a:r>
            <a:endParaRPr lang="en-US" sz="1250" dirty="0"/>
          </a:p>
        </p:txBody>
      </p:sp>
      <p:sp>
        <p:nvSpPr>
          <p:cNvPr id="8" name="Shape 6"/>
          <p:cNvSpPr/>
          <p:nvPr/>
        </p:nvSpPr>
        <p:spPr>
          <a:xfrm>
            <a:off x="685800" y="1508760"/>
            <a:ext cx="2331720" cy="658368"/>
          </a:xfrm>
          <a:prstGeom prst="roundRect">
            <a:avLst>
              <a:gd name="adj" fmla="val 9722"/>
            </a:avLst>
          </a:prstGeom>
          <a:solidFill>
            <a:srgbClr val="FFFFFF"/>
          </a:solidFill>
          <a:ln w="15240">
            <a:solidFill>
              <a:srgbClr val="1B4965"/>
            </a:solidFill>
            <a:prstDash val="solid"/>
          </a:ln>
        </p:spPr>
      </p:sp>
      <p:sp>
        <p:nvSpPr>
          <p:cNvPr id="9" name="Text 7"/>
          <p:cNvSpPr/>
          <p:nvPr/>
        </p:nvSpPr>
        <p:spPr>
          <a:xfrm>
            <a:off x="79552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Service recovery</a:t>
            </a:r>
            <a:endParaRPr lang="en-US" sz="1200" dirty="0"/>
          </a:p>
        </p:txBody>
      </p:sp>
      <p:sp>
        <p:nvSpPr>
          <p:cNvPr id="10" name="Text 8"/>
          <p:cNvSpPr/>
          <p:nvPr/>
        </p:nvSpPr>
        <p:spPr>
          <a:xfrm>
            <a:off x="79552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organisations respond to failure</a:t>
            </a:r>
            <a:endParaRPr lang="en-US" sz="1120" dirty="0"/>
          </a:p>
        </p:txBody>
      </p:sp>
      <p:sp>
        <p:nvSpPr>
          <p:cNvPr id="11" name="Shape 9"/>
          <p:cNvSpPr/>
          <p:nvPr/>
        </p:nvSpPr>
        <p:spPr>
          <a:xfrm>
            <a:off x="3520440" y="1508760"/>
            <a:ext cx="2331720" cy="658368"/>
          </a:xfrm>
          <a:prstGeom prst="roundRect">
            <a:avLst>
              <a:gd name="adj" fmla="val 9722"/>
            </a:avLst>
          </a:prstGeom>
          <a:solidFill>
            <a:srgbClr val="FFFFFF"/>
          </a:solidFill>
          <a:ln w="15240">
            <a:solidFill>
              <a:srgbClr val="2A9D8F"/>
            </a:solidFill>
            <a:prstDash val="solid"/>
          </a:ln>
        </p:spPr>
      </p:sp>
      <p:sp>
        <p:nvSpPr>
          <p:cNvPr id="12" name="Text 10"/>
          <p:cNvSpPr/>
          <p:nvPr/>
        </p:nvSpPr>
        <p:spPr>
          <a:xfrm>
            <a:off x="363016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Justice / fairness</a:t>
            </a:r>
            <a:endParaRPr lang="en-US" sz="1200" dirty="0"/>
          </a:p>
        </p:txBody>
      </p:sp>
      <p:sp>
        <p:nvSpPr>
          <p:cNvPr id="13" name="Text 11"/>
          <p:cNvSpPr/>
          <p:nvPr/>
        </p:nvSpPr>
        <p:spPr>
          <a:xfrm>
            <a:off x="363016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customers judge recovery</a:t>
            </a:r>
            <a:endParaRPr lang="en-US" sz="1120" dirty="0"/>
          </a:p>
        </p:txBody>
      </p:sp>
      <p:sp>
        <p:nvSpPr>
          <p:cNvPr id="14" name="Shape 12"/>
          <p:cNvSpPr/>
          <p:nvPr/>
        </p:nvSpPr>
        <p:spPr>
          <a:xfrm>
            <a:off x="6355080" y="1508760"/>
            <a:ext cx="2331720" cy="658368"/>
          </a:xfrm>
          <a:prstGeom prst="roundRect">
            <a:avLst>
              <a:gd name="adj" fmla="val 9722"/>
            </a:avLst>
          </a:prstGeom>
          <a:solidFill>
            <a:srgbClr val="FFFFFF"/>
          </a:solidFill>
          <a:ln w="15240">
            <a:solidFill>
              <a:srgbClr val="E9C46A"/>
            </a:solidFill>
            <a:prstDash val="solid"/>
          </a:ln>
        </p:spPr>
      </p:sp>
      <p:sp>
        <p:nvSpPr>
          <p:cNvPr id="15" name="Text 13"/>
          <p:cNvSpPr/>
          <p:nvPr/>
        </p:nvSpPr>
        <p:spPr>
          <a:xfrm>
            <a:off x="646480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Trust Theory</a:t>
            </a:r>
            <a:endParaRPr lang="en-US" sz="1200" dirty="0"/>
          </a:p>
        </p:txBody>
      </p:sp>
      <p:sp>
        <p:nvSpPr>
          <p:cNvPr id="16" name="Text 14"/>
          <p:cNvSpPr/>
          <p:nvPr/>
        </p:nvSpPr>
        <p:spPr>
          <a:xfrm>
            <a:off x="646480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How customer trust is formed and maintained</a:t>
            </a:r>
            <a:endParaRPr lang="en-US" sz="1120" dirty="0"/>
          </a:p>
        </p:txBody>
      </p:sp>
      <p:sp>
        <p:nvSpPr>
          <p:cNvPr id="17" name="Shape 15"/>
          <p:cNvSpPr/>
          <p:nvPr/>
        </p:nvSpPr>
        <p:spPr>
          <a:xfrm>
            <a:off x="9189720" y="1508760"/>
            <a:ext cx="2331720" cy="658368"/>
          </a:xfrm>
          <a:prstGeom prst="roundRect">
            <a:avLst>
              <a:gd name="adj" fmla="val 9722"/>
            </a:avLst>
          </a:prstGeom>
          <a:solidFill>
            <a:srgbClr val="FFFFFF"/>
          </a:solidFill>
          <a:ln w="15240">
            <a:solidFill>
              <a:srgbClr val="E76F51"/>
            </a:solidFill>
            <a:prstDash val="solid"/>
          </a:ln>
        </p:spPr>
      </p:sp>
      <p:sp>
        <p:nvSpPr>
          <p:cNvPr id="18" name="Text 16"/>
          <p:cNvSpPr/>
          <p:nvPr/>
        </p:nvSpPr>
        <p:spPr>
          <a:xfrm>
            <a:off x="9299448" y="1618488"/>
            <a:ext cx="2112264" cy="438912"/>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PMT / fraud concern</a:t>
            </a:r>
            <a:endParaRPr lang="en-US" sz="1200" dirty="0"/>
          </a:p>
        </p:txBody>
      </p:sp>
      <p:sp>
        <p:nvSpPr>
          <p:cNvPr id="19" name="Text 17"/>
          <p:cNvSpPr/>
          <p:nvPr/>
        </p:nvSpPr>
        <p:spPr>
          <a:xfrm>
            <a:off x="9299448" y="2331720"/>
            <a:ext cx="2103120" cy="457200"/>
          </a:xfrm>
          <a:prstGeom prst="rect">
            <a:avLst/>
          </a:prstGeom>
          <a:noFill/>
          <a:ln/>
        </p:spPr>
        <p:txBody>
          <a:bodyPr wrap="square" lIns="0" tIns="0" rIns="0" bIns="0" rtlCol="0" anchor="ctr">
            <a:normAutofit/>
          </a:bodyPr>
          <a:lstStyle/>
          <a:p>
            <a:pPr marL="0" indent="0" algn="ctr">
              <a:buNone/>
            </a:pPr>
            <a:r>
              <a:rPr lang="en-US" sz="1120" dirty="0">
                <a:solidFill>
                  <a:srgbClr val="5E6472"/>
                </a:solidFill>
              </a:rPr>
              <a:t>Why customers remain cautious</a:t>
            </a:r>
            <a:endParaRPr lang="en-US" sz="1120" dirty="0"/>
          </a:p>
        </p:txBody>
      </p:sp>
      <p:sp>
        <p:nvSpPr>
          <p:cNvPr id="20" name="Shape 18"/>
          <p:cNvSpPr/>
          <p:nvPr/>
        </p:nvSpPr>
        <p:spPr>
          <a:xfrm rot="10800000">
            <a:off x="914400" y="2971800"/>
            <a:ext cx="10149840" cy="365760"/>
          </a:xfrm>
          <a:prstGeom prst="bracePair">
            <a:avLst/>
          </a:prstGeom>
          <a:noFill/>
          <a:ln w="12700">
            <a:solidFill>
              <a:srgbClr val="5E6472"/>
            </a:solidFill>
            <a:prstDash val="solid"/>
          </a:ln>
        </p:spPr>
      </p:sp>
      <p:sp>
        <p:nvSpPr>
          <p:cNvPr id="21" name="Shape 19"/>
          <p:cNvSpPr/>
          <p:nvPr/>
        </p:nvSpPr>
        <p:spPr>
          <a:xfrm>
            <a:off x="960120" y="3657600"/>
            <a:ext cx="10287000" cy="868680"/>
          </a:xfrm>
          <a:prstGeom prst="roundRect">
            <a:avLst>
              <a:gd name="adj" fmla="val 6316"/>
            </a:avLst>
          </a:prstGeom>
          <a:solidFill>
            <a:srgbClr val="FFF7E1"/>
          </a:solidFill>
          <a:ln w="12700">
            <a:solidFill>
              <a:srgbClr val="E9C46A"/>
            </a:solidFill>
            <a:prstDash val="solid"/>
          </a:ln>
        </p:spPr>
      </p:sp>
      <p:sp>
        <p:nvSpPr>
          <p:cNvPr id="22" name="Text 20"/>
          <p:cNvSpPr/>
          <p:nvPr/>
        </p:nvSpPr>
        <p:spPr>
          <a:xfrm>
            <a:off x="1097280" y="3767328"/>
            <a:ext cx="10012680" cy="667512"/>
          </a:xfrm>
          <a:prstGeom prst="rect">
            <a:avLst/>
          </a:prstGeom>
          <a:noFill/>
          <a:ln/>
        </p:spPr>
        <p:txBody>
          <a:bodyPr wrap="square" lIns="0" tIns="0" rIns="0" bIns="0" rtlCol="0" anchor="ctr">
            <a:normAutofit/>
          </a:bodyPr>
          <a:lstStyle/>
          <a:p>
            <a:r>
              <a:rPr lang="en-US" sz="1500" b="1" dirty="0"/>
              <a:t>Unresolved issue: whether fairness arising from perceived high-quality dispute resolution is sufficient to strengthen customer trust when fraud concern remains high.</a:t>
            </a:r>
            <a:endParaRPr lang="en-US" sz="1500" dirty="0"/>
          </a:p>
        </p:txBody>
      </p:sp>
      <p:sp>
        <p:nvSpPr>
          <p:cNvPr id="23" name="Text 21"/>
          <p:cNvSpPr/>
          <p:nvPr/>
        </p:nvSpPr>
        <p:spPr>
          <a:xfrm>
            <a:off x="868680" y="4892040"/>
            <a:ext cx="1325880" cy="228600"/>
          </a:xfrm>
          <a:prstGeom prst="rect">
            <a:avLst/>
          </a:prstGeom>
          <a:noFill/>
          <a:ln/>
        </p:spPr>
        <p:txBody>
          <a:bodyPr wrap="square" lIns="0" tIns="0" rIns="0" bIns="0" rtlCol="0" anchor="ctr"/>
          <a:lstStyle/>
          <a:p>
            <a:pPr marL="0" indent="0">
              <a:buNone/>
            </a:pPr>
            <a:r>
              <a:rPr lang="en-US" sz="1100" b="1" dirty="0">
                <a:solidFill>
                  <a:srgbClr val="E76F51"/>
                </a:solidFill>
              </a:rPr>
              <a:t>Critical point</a:t>
            </a:r>
            <a:endParaRPr lang="en-US" sz="1100" dirty="0"/>
          </a:p>
        </p:txBody>
      </p:sp>
      <p:sp>
        <p:nvSpPr>
          <p:cNvPr id="24" name="Text 22"/>
          <p:cNvSpPr/>
          <p:nvPr/>
        </p:nvSpPr>
        <p:spPr>
          <a:xfrm>
            <a:off x="2194560" y="4718304"/>
            <a:ext cx="8275320" cy="676656"/>
          </a:xfrm>
          <a:prstGeom prst="rect">
            <a:avLst/>
          </a:prstGeom>
          <a:noFill/>
          <a:ln/>
        </p:spPr>
        <p:txBody>
          <a:bodyPr wrap="square" lIns="0" tIns="0" rIns="0" bIns="0" rtlCol="0" anchor="ctr">
            <a:noAutofit/>
          </a:bodyPr>
          <a:lstStyle/>
          <a:p>
            <a:endParaRPr lang="en-US" sz="1450" b="1" dirty="0"/>
          </a:p>
          <a:p>
            <a:r>
              <a:rPr lang="en-US" sz="1450" b="1" dirty="0"/>
              <a:t>Existing theoretical perspectives tend to explain dispute resolution, fairness, trust and fraud concern separately; this study integrates these perspectives to explain how they interact in shaping customer trust.</a:t>
            </a:r>
            <a:endParaRPr lang="en-US" sz="145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Tax et al. (1998); Smith et al. (1999); Van Vaerenbergh and Orsingher (2016); Das et al. (2026); Naseer et al. (2025).</a:t>
            </a:r>
            <a:endParaRPr lang="en-US" sz="73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2 | Research Direction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aim, questions and objectives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Clarifying the study without reducing the contribution to mediation and moderation.</a:t>
            </a:r>
            <a:endParaRPr lang="en-US" sz="1250" dirty="0"/>
          </a:p>
        </p:txBody>
      </p:sp>
      <p:sp>
        <p:nvSpPr>
          <p:cNvPr id="8" name="Shape 6"/>
          <p:cNvSpPr/>
          <p:nvPr/>
        </p:nvSpPr>
        <p:spPr>
          <a:xfrm>
            <a:off x="640080" y="1188720"/>
            <a:ext cx="10927080" cy="685800"/>
          </a:xfrm>
          <a:prstGeom prst="roundRect">
            <a:avLst>
              <a:gd name="adj" fmla="val 8000"/>
            </a:avLst>
          </a:prstGeom>
          <a:solidFill>
            <a:srgbClr val="F6FAFB"/>
          </a:solidFill>
          <a:ln w="12700">
            <a:solidFill>
              <a:srgbClr val="2A9D8F"/>
            </a:solidFill>
            <a:prstDash val="solid"/>
          </a:ln>
        </p:spPr>
      </p:sp>
      <p:sp>
        <p:nvSpPr>
          <p:cNvPr id="9" name="Text 7"/>
          <p:cNvSpPr/>
          <p:nvPr/>
        </p:nvSpPr>
        <p:spPr>
          <a:xfrm>
            <a:off x="777240" y="1298448"/>
            <a:ext cx="10652760" cy="484632"/>
          </a:xfrm>
          <a:prstGeom prst="rect">
            <a:avLst/>
          </a:prstGeom>
          <a:noFill/>
          <a:ln/>
        </p:spPr>
        <p:txBody>
          <a:bodyPr wrap="square" lIns="0" tIns="0" rIns="0" bIns="0" rtlCol="0" anchor="ctr">
            <a:normAutofit/>
          </a:bodyPr>
          <a:lstStyle/>
          <a:p>
            <a:pPr marL="0" indent="0">
              <a:buNone/>
            </a:pPr>
            <a:r>
              <a:rPr lang="en-US" sz="1350" b="1" dirty="0">
                <a:solidFill>
                  <a:srgbClr val="14213D"/>
                </a:solidFill>
                <a:latin typeface="Aptos" pitchFamily="34" charset="0"/>
                <a:ea typeface="Aptos" pitchFamily="34" charset="-122"/>
                <a:cs typeface="Aptos" pitchFamily="34" charset="-120"/>
              </a:rPr>
              <a:t>Aim: To examine how perceived digital payment dispute resolution quality influences customer trust among young digital-payment users in Nepalese banks, through perceived fairness and under conditions of fraud concern.</a:t>
            </a:r>
            <a:endParaRPr lang="en-US" sz="1350" dirty="0"/>
          </a:p>
        </p:txBody>
      </p:sp>
      <p:sp>
        <p:nvSpPr>
          <p:cNvPr id="10" name="Shape 8"/>
          <p:cNvSpPr/>
          <p:nvPr/>
        </p:nvSpPr>
        <p:spPr>
          <a:xfrm>
            <a:off x="640080" y="2057400"/>
            <a:ext cx="3749040" cy="329184"/>
          </a:xfrm>
          <a:prstGeom prst="rect">
            <a:avLst/>
          </a:prstGeom>
          <a:solidFill>
            <a:srgbClr val="0B1F3A"/>
          </a:solidFill>
          <a:ln w="12700">
            <a:solidFill>
              <a:srgbClr val="0B1F3A"/>
            </a:solidFill>
            <a:prstDash val="solid"/>
          </a:ln>
        </p:spPr>
      </p:sp>
      <p:sp>
        <p:nvSpPr>
          <p:cNvPr id="11" name="Text 9"/>
          <p:cNvSpPr/>
          <p:nvPr/>
        </p:nvSpPr>
        <p:spPr>
          <a:xfrm>
            <a:off x="749808" y="2139696"/>
            <a:ext cx="3529584" cy="109728"/>
          </a:xfrm>
          <a:prstGeom prst="rect">
            <a:avLst/>
          </a:prstGeom>
          <a:noFill/>
          <a:ln/>
        </p:spPr>
        <p:txBody>
          <a:bodyPr wrap="square" lIns="0" tIns="0" rIns="0" bIns="0" rtlCol="0" anchor="ctr"/>
          <a:lstStyle/>
          <a:p>
            <a:pPr marL="0" indent="0" algn="ctr">
              <a:buNone/>
            </a:pPr>
            <a:r>
              <a:rPr lang="en-US" sz="900" b="1" dirty="0">
                <a:solidFill>
                  <a:srgbClr val="FFFFFF"/>
                </a:solidFill>
              </a:rPr>
              <a:t>Core research question</a:t>
            </a:r>
            <a:endParaRPr lang="en-US" sz="900" dirty="0"/>
          </a:p>
        </p:txBody>
      </p:sp>
      <p:sp>
        <p:nvSpPr>
          <p:cNvPr id="12" name="Text 10"/>
          <p:cNvSpPr/>
          <p:nvPr/>
        </p:nvSpPr>
        <p:spPr>
          <a:xfrm>
            <a:off x="777240" y="2523744"/>
            <a:ext cx="3520440" cy="2331720"/>
          </a:xfrm>
          <a:prstGeom prst="rect">
            <a:avLst/>
          </a:prstGeom>
          <a:noFill/>
          <a:ln/>
        </p:spPr>
        <p:txBody>
          <a:bodyPr wrap="square" lIns="0" tIns="0" rIns="0" bIns="0" rtlCol="0" anchor="ctr">
            <a:normAutofit/>
          </a:bodyPr>
          <a:lstStyle/>
          <a:p>
            <a:pPr marL="0" indent="0">
              <a:buNone/>
            </a:pPr>
            <a:r>
              <a:rPr lang="en-US" sz="1250" dirty="0">
                <a:solidFill>
                  <a:srgbClr val="14213D"/>
                </a:solidFill>
              </a:rPr>
              <a:t>To what extent does perceived digital payment dispute resolution quality influence customer trust among young digital-payment users (18–35) in Nepalese banks, and what roles do perceived fairness and fraud concern play in explaining this relationship?</a:t>
            </a:r>
            <a:endParaRPr lang="en-US" sz="1250" dirty="0"/>
          </a:p>
        </p:txBody>
      </p:sp>
      <p:sp>
        <p:nvSpPr>
          <p:cNvPr id="13" name="Shape 11"/>
          <p:cNvSpPr/>
          <p:nvPr/>
        </p:nvSpPr>
        <p:spPr>
          <a:xfrm>
            <a:off x="4709160" y="2057400"/>
            <a:ext cx="6675120" cy="329184"/>
          </a:xfrm>
          <a:prstGeom prst="rect">
            <a:avLst/>
          </a:prstGeom>
          <a:solidFill>
            <a:srgbClr val="1B4965"/>
          </a:solidFill>
          <a:ln w="12700">
            <a:solidFill>
              <a:srgbClr val="1B4965"/>
            </a:solidFill>
            <a:prstDash val="solid"/>
          </a:ln>
        </p:spPr>
      </p:sp>
      <p:sp>
        <p:nvSpPr>
          <p:cNvPr id="14" name="Text 12"/>
          <p:cNvSpPr/>
          <p:nvPr/>
        </p:nvSpPr>
        <p:spPr>
          <a:xfrm>
            <a:off x="4818888" y="2139696"/>
            <a:ext cx="6455664" cy="109728"/>
          </a:xfrm>
          <a:prstGeom prst="rect">
            <a:avLst/>
          </a:prstGeom>
          <a:noFill/>
          <a:ln/>
        </p:spPr>
        <p:txBody>
          <a:bodyPr wrap="square" lIns="0" tIns="0" rIns="0" bIns="0" rtlCol="0" anchor="ctr"/>
          <a:lstStyle/>
          <a:p>
            <a:pPr marL="0" indent="0" algn="ctr">
              <a:buNone/>
            </a:pPr>
            <a:r>
              <a:rPr lang="en-US" sz="900" b="1" dirty="0">
                <a:solidFill>
                  <a:srgbClr val="FFFFFF"/>
                </a:solidFill>
              </a:rPr>
              <a:t>Supporting research questions</a:t>
            </a:r>
            <a:endParaRPr lang="en-US" sz="900" dirty="0"/>
          </a:p>
        </p:txBody>
      </p:sp>
      <p:sp>
        <p:nvSpPr>
          <p:cNvPr id="15" name="Text 13"/>
          <p:cNvSpPr/>
          <p:nvPr/>
        </p:nvSpPr>
        <p:spPr>
          <a:xfrm>
            <a:off x="4892040" y="2615184"/>
            <a:ext cx="6309360" cy="2002536"/>
          </a:xfrm>
          <a:prstGeom prst="rect">
            <a:avLst/>
          </a:prstGeom>
          <a:noFill/>
          <a:ln/>
        </p:spPr>
        <p:txBody>
          <a:bodyPr wrap="square" lIns="1016" tIns="1016" rIns="1016" bIns="1016" rtlCol="0" anchor="ctr">
            <a:normAutofit/>
          </a:bodyPr>
          <a:lstStyle/>
          <a:p>
            <a:r>
              <a:rPr lang="en-US" sz="1220" dirty="0">
                <a:solidFill>
                  <a:srgbClr val="14213D"/>
                </a:solidFill>
                <a:latin typeface="Aptos" pitchFamily="34" charset="0"/>
                <a:ea typeface="Aptos" pitchFamily="34" charset="-122"/>
                <a:cs typeface="Aptos" pitchFamily="34" charset="-120"/>
              </a:rPr>
              <a:t>RQ1: To what extent does perceived dispute resolution quality influence perceived fairness?</a:t>
            </a:r>
            <a:endParaRPr lang="en-US" sz="1220" dirty="0"/>
          </a:p>
          <a:p>
            <a:r>
              <a:rPr lang="en-US" sz="1220" dirty="0">
                <a:solidFill>
                  <a:srgbClr val="14213D"/>
                </a:solidFill>
                <a:latin typeface="Aptos" pitchFamily="34" charset="0"/>
                <a:ea typeface="Aptos" pitchFamily="34" charset="-122"/>
                <a:cs typeface="Aptos" pitchFamily="34" charset="-120"/>
              </a:rPr>
              <a:t>RQ2: To what extent does perceived fairness influence customer trust?</a:t>
            </a:r>
            <a:endParaRPr lang="en-US" sz="1220" dirty="0"/>
          </a:p>
          <a:p>
            <a:r>
              <a:rPr lang="en-US" sz="1220" dirty="0">
                <a:solidFill>
                  <a:srgbClr val="14213D"/>
                </a:solidFill>
                <a:latin typeface="Aptos" pitchFamily="34" charset="0"/>
                <a:ea typeface="Aptos" pitchFamily="34" charset="-122"/>
                <a:cs typeface="Aptos" pitchFamily="34" charset="-120"/>
              </a:rPr>
              <a:t>RQ3: To what extent does perceived fairness explain the relationship between perceived dispute resolution quality and customer trust?</a:t>
            </a:r>
          </a:p>
          <a:p>
            <a:r>
              <a:rPr lang="en-US" sz="1220" dirty="0">
                <a:solidFill>
                  <a:srgbClr val="14213D"/>
                </a:solidFill>
                <a:latin typeface="Aptos" pitchFamily="34" charset="0"/>
                <a:ea typeface="Aptos" pitchFamily="34" charset="-122"/>
                <a:cs typeface="Aptos" pitchFamily="34" charset="-120"/>
              </a:rPr>
              <a:t>RQ4: To what extent does fraud concern influence the relationship between perceived fairness and customer trust?</a:t>
            </a:r>
            <a:endParaRPr lang="en-US" sz="1220" dirty="0"/>
          </a:p>
        </p:txBody>
      </p:sp>
      <p:sp>
        <p:nvSpPr>
          <p:cNvPr id="16" name="Shape 14"/>
          <p:cNvSpPr/>
          <p:nvPr/>
        </p:nvSpPr>
        <p:spPr>
          <a:xfrm>
            <a:off x="640080" y="5166360"/>
            <a:ext cx="10744200" cy="329184"/>
          </a:xfrm>
          <a:prstGeom prst="rect">
            <a:avLst/>
          </a:prstGeom>
          <a:solidFill>
            <a:srgbClr val="2A9D8F"/>
          </a:solidFill>
          <a:ln w="12700">
            <a:solidFill>
              <a:srgbClr val="2A9D8F"/>
            </a:solidFill>
            <a:prstDash val="solid"/>
          </a:ln>
        </p:spPr>
      </p:sp>
      <p:sp>
        <p:nvSpPr>
          <p:cNvPr id="17" name="Text 15"/>
          <p:cNvSpPr/>
          <p:nvPr/>
        </p:nvSpPr>
        <p:spPr>
          <a:xfrm>
            <a:off x="749808" y="5248656"/>
            <a:ext cx="10524744" cy="109728"/>
          </a:xfrm>
          <a:prstGeom prst="rect">
            <a:avLst/>
          </a:prstGeom>
          <a:noFill/>
          <a:ln/>
        </p:spPr>
        <p:txBody>
          <a:bodyPr wrap="square" lIns="0" tIns="0" rIns="0" bIns="0" rtlCol="0" anchor="ctr"/>
          <a:lstStyle/>
          <a:p>
            <a:pPr marL="0" indent="0" algn="ctr">
              <a:buNone/>
            </a:pPr>
            <a:r>
              <a:rPr lang="en-US" sz="900" b="1" dirty="0">
                <a:solidFill>
                  <a:srgbClr val="FFFFFF"/>
                </a:solidFill>
              </a:rPr>
              <a:t>Objectives</a:t>
            </a:r>
            <a:endParaRPr lang="en-US" sz="900" dirty="0"/>
          </a:p>
        </p:txBody>
      </p:sp>
      <p:sp>
        <p:nvSpPr>
          <p:cNvPr id="18" name="Text 16"/>
          <p:cNvSpPr/>
          <p:nvPr/>
        </p:nvSpPr>
        <p:spPr>
          <a:xfrm>
            <a:off x="822960" y="5605272"/>
            <a:ext cx="10241280" cy="274320"/>
          </a:xfrm>
          <a:prstGeom prst="rect">
            <a:avLst/>
          </a:prstGeom>
          <a:noFill/>
          <a:ln/>
        </p:spPr>
        <p:txBody>
          <a:bodyPr wrap="square" lIns="0" tIns="0" rIns="0" bIns="0" rtlCol="0" anchor="ctr">
            <a:normAutofit/>
          </a:bodyPr>
          <a:lstStyle/>
          <a:p>
            <a:pPr marL="0" indent="0" algn="ctr">
              <a:buNone/>
            </a:pPr>
            <a:r>
              <a:rPr lang="en-US" sz="1330" b="1" dirty="0">
                <a:solidFill>
                  <a:srgbClr val="14213D"/>
                </a:solidFill>
              </a:rPr>
              <a:t>Assess PDRQ → Fairness  •  Examine Fairness → Trust  •  Test Fairness as mediating mechanism  •  Evaluate Fraud Concern as boundary condition</a:t>
            </a:r>
            <a:endParaRPr lang="en-US" sz="133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3 | Kuhn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Kuhn’s paradigm as a reflective lens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Used to explain research evolution, not to claim a new scientific revolution.</a:t>
            </a:r>
            <a:endParaRPr lang="en-US" sz="1250" dirty="0"/>
          </a:p>
        </p:txBody>
      </p:sp>
      <p:sp>
        <p:nvSpPr>
          <p:cNvPr id="8" name="Shape 6"/>
          <p:cNvSpPr/>
          <p:nvPr/>
        </p:nvSpPr>
        <p:spPr>
          <a:xfrm>
            <a:off x="2359152" y="2240280"/>
            <a:ext cx="365760" cy="0"/>
          </a:xfrm>
          <a:prstGeom prst="line">
            <a:avLst/>
          </a:prstGeom>
          <a:noFill/>
          <a:ln w="15240">
            <a:solidFill>
              <a:srgbClr val="2A9D8F"/>
            </a:solidFill>
            <a:prstDash val="solid"/>
            <a:headEnd type="none"/>
            <a:tailEnd type="triangle"/>
          </a:ln>
        </p:spPr>
      </p:sp>
      <p:sp>
        <p:nvSpPr>
          <p:cNvPr id="9" name="Shape 7"/>
          <p:cNvSpPr/>
          <p:nvPr/>
        </p:nvSpPr>
        <p:spPr>
          <a:xfrm>
            <a:off x="621792" y="1664208"/>
            <a:ext cx="1783080" cy="685800"/>
          </a:xfrm>
          <a:prstGeom prst="roundRect">
            <a:avLst>
              <a:gd name="adj" fmla="val 9333"/>
            </a:avLst>
          </a:prstGeom>
          <a:solidFill>
            <a:srgbClr val="FFFFFF"/>
          </a:solidFill>
          <a:ln w="15240">
            <a:solidFill>
              <a:srgbClr val="2A9D8F"/>
            </a:solidFill>
            <a:prstDash val="solid"/>
          </a:ln>
        </p:spPr>
      </p:sp>
      <p:sp>
        <p:nvSpPr>
          <p:cNvPr id="10" name="Text 8"/>
          <p:cNvSpPr/>
          <p:nvPr/>
        </p:nvSpPr>
        <p:spPr>
          <a:xfrm>
            <a:off x="73152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Normal science</a:t>
            </a:r>
            <a:endParaRPr lang="en-US" sz="1200" dirty="0"/>
          </a:p>
        </p:txBody>
      </p:sp>
      <p:sp>
        <p:nvSpPr>
          <p:cNvPr id="11" name="Text 9"/>
          <p:cNvSpPr/>
          <p:nvPr/>
        </p:nvSpPr>
        <p:spPr>
          <a:xfrm>
            <a:off x="64922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accepted assumptions</a:t>
            </a:r>
            <a:endParaRPr lang="en-US" sz="980" dirty="0"/>
          </a:p>
        </p:txBody>
      </p:sp>
      <p:sp>
        <p:nvSpPr>
          <p:cNvPr id="12" name="Shape 10"/>
          <p:cNvSpPr/>
          <p:nvPr/>
        </p:nvSpPr>
        <p:spPr>
          <a:xfrm>
            <a:off x="4599432" y="2240280"/>
            <a:ext cx="365760" cy="0"/>
          </a:xfrm>
          <a:prstGeom prst="line">
            <a:avLst/>
          </a:prstGeom>
          <a:noFill/>
          <a:ln w="15240">
            <a:solidFill>
              <a:srgbClr val="2A9D8F"/>
            </a:solidFill>
            <a:prstDash val="solid"/>
            <a:headEnd type="none"/>
            <a:tailEnd type="triangle"/>
          </a:ln>
        </p:spPr>
      </p:sp>
      <p:sp>
        <p:nvSpPr>
          <p:cNvPr id="13" name="Shape 11"/>
          <p:cNvSpPr/>
          <p:nvPr/>
        </p:nvSpPr>
        <p:spPr>
          <a:xfrm>
            <a:off x="2862072" y="1664208"/>
            <a:ext cx="1783080" cy="685800"/>
          </a:xfrm>
          <a:prstGeom prst="roundRect">
            <a:avLst>
              <a:gd name="adj" fmla="val 9333"/>
            </a:avLst>
          </a:prstGeom>
          <a:solidFill>
            <a:srgbClr val="FFFFFF"/>
          </a:solidFill>
          <a:ln w="15240">
            <a:solidFill>
              <a:srgbClr val="2A9D8F"/>
            </a:solidFill>
            <a:prstDash val="solid"/>
          </a:ln>
        </p:spPr>
      </p:sp>
      <p:sp>
        <p:nvSpPr>
          <p:cNvPr id="14" name="Text 12"/>
          <p:cNvSpPr/>
          <p:nvPr/>
        </p:nvSpPr>
        <p:spPr>
          <a:xfrm>
            <a:off x="297180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Anomaly</a:t>
            </a:r>
            <a:endParaRPr lang="en-US" sz="1200" dirty="0"/>
          </a:p>
        </p:txBody>
      </p:sp>
      <p:sp>
        <p:nvSpPr>
          <p:cNvPr id="15" name="Text 13"/>
          <p:cNvSpPr/>
          <p:nvPr/>
        </p:nvSpPr>
        <p:spPr>
          <a:xfrm>
            <a:off x="288950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unexplained problem</a:t>
            </a:r>
            <a:endParaRPr lang="en-US" sz="980" dirty="0"/>
          </a:p>
        </p:txBody>
      </p:sp>
      <p:sp>
        <p:nvSpPr>
          <p:cNvPr id="16" name="Shape 14"/>
          <p:cNvSpPr/>
          <p:nvPr/>
        </p:nvSpPr>
        <p:spPr>
          <a:xfrm>
            <a:off x="6839712" y="2240280"/>
            <a:ext cx="365760" cy="0"/>
          </a:xfrm>
          <a:prstGeom prst="line">
            <a:avLst/>
          </a:prstGeom>
          <a:noFill/>
          <a:ln w="15240">
            <a:solidFill>
              <a:srgbClr val="2A9D8F"/>
            </a:solidFill>
            <a:prstDash val="solid"/>
            <a:headEnd type="none"/>
            <a:tailEnd type="triangle"/>
          </a:ln>
        </p:spPr>
      </p:sp>
      <p:sp>
        <p:nvSpPr>
          <p:cNvPr id="17" name="Shape 15"/>
          <p:cNvSpPr/>
          <p:nvPr/>
        </p:nvSpPr>
        <p:spPr>
          <a:xfrm>
            <a:off x="5102352" y="1664208"/>
            <a:ext cx="1783080" cy="685800"/>
          </a:xfrm>
          <a:prstGeom prst="roundRect">
            <a:avLst>
              <a:gd name="adj" fmla="val 9333"/>
            </a:avLst>
          </a:prstGeom>
          <a:solidFill>
            <a:srgbClr val="FFFFFF"/>
          </a:solidFill>
          <a:ln w="15240">
            <a:solidFill>
              <a:srgbClr val="2A9D8F"/>
            </a:solidFill>
            <a:prstDash val="solid"/>
          </a:ln>
        </p:spPr>
      </p:sp>
      <p:sp>
        <p:nvSpPr>
          <p:cNvPr id="18" name="Text 16"/>
          <p:cNvSpPr/>
          <p:nvPr/>
        </p:nvSpPr>
        <p:spPr>
          <a:xfrm>
            <a:off x="521208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Crisis</a:t>
            </a:r>
            <a:endParaRPr lang="en-US" sz="1200" dirty="0"/>
          </a:p>
        </p:txBody>
      </p:sp>
      <p:sp>
        <p:nvSpPr>
          <p:cNvPr id="19" name="Text 17"/>
          <p:cNvSpPr/>
          <p:nvPr/>
        </p:nvSpPr>
        <p:spPr>
          <a:xfrm>
            <a:off x="512978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limits become visible</a:t>
            </a:r>
            <a:endParaRPr lang="en-US" sz="980" dirty="0"/>
          </a:p>
        </p:txBody>
      </p:sp>
      <p:sp>
        <p:nvSpPr>
          <p:cNvPr id="20" name="Shape 18"/>
          <p:cNvSpPr/>
          <p:nvPr/>
        </p:nvSpPr>
        <p:spPr>
          <a:xfrm>
            <a:off x="9079992" y="2240280"/>
            <a:ext cx="365760" cy="0"/>
          </a:xfrm>
          <a:prstGeom prst="line">
            <a:avLst/>
          </a:prstGeom>
          <a:noFill/>
          <a:ln w="15240">
            <a:solidFill>
              <a:srgbClr val="2A9D8F"/>
            </a:solidFill>
            <a:prstDash val="solid"/>
            <a:headEnd type="none"/>
            <a:tailEnd type="triangle"/>
          </a:ln>
        </p:spPr>
      </p:sp>
      <p:sp>
        <p:nvSpPr>
          <p:cNvPr id="21" name="Shape 19"/>
          <p:cNvSpPr/>
          <p:nvPr/>
        </p:nvSpPr>
        <p:spPr>
          <a:xfrm>
            <a:off x="7342632" y="1664208"/>
            <a:ext cx="1783080" cy="685800"/>
          </a:xfrm>
          <a:prstGeom prst="roundRect">
            <a:avLst>
              <a:gd name="adj" fmla="val 9333"/>
            </a:avLst>
          </a:prstGeom>
          <a:solidFill>
            <a:srgbClr val="FFF7E1"/>
          </a:solidFill>
          <a:ln w="15240">
            <a:solidFill>
              <a:srgbClr val="E9C46A"/>
            </a:solidFill>
            <a:prstDash val="solid"/>
          </a:ln>
        </p:spPr>
      </p:sp>
      <p:sp>
        <p:nvSpPr>
          <p:cNvPr id="22" name="Text 20"/>
          <p:cNvSpPr/>
          <p:nvPr/>
        </p:nvSpPr>
        <p:spPr>
          <a:xfrm>
            <a:off x="745236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Reframing</a:t>
            </a:r>
            <a:endParaRPr lang="en-US" sz="1200" dirty="0"/>
          </a:p>
        </p:txBody>
      </p:sp>
      <p:sp>
        <p:nvSpPr>
          <p:cNvPr id="23" name="Text 21"/>
          <p:cNvSpPr/>
          <p:nvPr/>
        </p:nvSpPr>
        <p:spPr>
          <a:xfrm>
            <a:off x="737006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new way of seeing</a:t>
            </a:r>
            <a:endParaRPr lang="en-US" sz="980" dirty="0"/>
          </a:p>
        </p:txBody>
      </p:sp>
      <p:sp>
        <p:nvSpPr>
          <p:cNvPr id="24" name="Shape 22"/>
          <p:cNvSpPr/>
          <p:nvPr/>
        </p:nvSpPr>
        <p:spPr>
          <a:xfrm>
            <a:off x="9582912" y="1664208"/>
            <a:ext cx="1783080" cy="685800"/>
          </a:xfrm>
          <a:prstGeom prst="roundRect">
            <a:avLst>
              <a:gd name="adj" fmla="val 9333"/>
            </a:avLst>
          </a:prstGeom>
          <a:solidFill>
            <a:srgbClr val="FFFFFF"/>
          </a:solidFill>
          <a:ln w="15240">
            <a:solidFill>
              <a:srgbClr val="2A9D8F"/>
            </a:solidFill>
            <a:prstDash val="solid"/>
          </a:ln>
        </p:spPr>
      </p:sp>
      <p:sp>
        <p:nvSpPr>
          <p:cNvPr id="25" name="Text 23"/>
          <p:cNvSpPr/>
          <p:nvPr/>
        </p:nvSpPr>
        <p:spPr>
          <a:xfrm>
            <a:off x="9692640" y="1773936"/>
            <a:ext cx="1563624" cy="466344"/>
          </a:xfrm>
          <a:prstGeom prst="rect">
            <a:avLst/>
          </a:prstGeom>
          <a:noFill/>
          <a:ln/>
        </p:spPr>
        <p:txBody>
          <a:bodyPr wrap="square" lIns="0" tIns="0" rIns="0" bIns="0" rtlCol="0" anchor="ctr">
            <a:normAutofit/>
          </a:bodyPr>
          <a:lstStyle/>
          <a:p>
            <a:pPr marL="0" indent="0" algn="ctr">
              <a:buNone/>
            </a:pPr>
            <a:r>
              <a:rPr lang="en-US" sz="1200" b="1" dirty="0">
                <a:solidFill>
                  <a:srgbClr val="14213D"/>
                </a:solidFill>
                <a:latin typeface="Aptos" pitchFamily="34" charset="0"/>
                <a:ea typeface="Aptos" pitchFamily="34" charset="-122"/>
                <a:cs typeface="Aptos" pitchFamily="34" charset="-120"/>
              </a:rPr>
              <a:t>Coherent plan</a:t>
            </a:r>
            <a:endParaRPr lang="en-US" sz="1200" dirty="0"/>
          </a:p>
        </p:txBody>
      </p:sp>
      <p:sp>
        <p:nvSpPr>
          <p:cNvPr id="26" name="Text 24"/>
          <p:cNvSpPr/>
          <p:nvPr/>
        </p:nvSpPr>
        <p:spPr>
          <a:xfrm>
            <a:off x="9610344" y="2487168"/>
            <a:ext cx="1737360" cy="320040"/>
          </a:xfrm>
          <a:prstGeom prst="rect">
            <a:avLst/>
          </a:prstGeom>
          <a:noFill/>
          <a:ln/>
        </p:spPr>
        <p:txBody>
          <a:bodyPr wrap="square" lIns="0" tIns="0" rIns="0" bIns="0" rtlCol="0" anchor="ctr">
            <a:normAutofit/>
          </a:bodyPr>
          <a:lstStyle/>
          <a:p>
            <a:pPr marL="0" indent="0" algn="ctr">
              <a:buNone/>
            </a:pPr>
            <a:r>
              <a:rPr lang="en-US" sz="980" dirty="0">
                <a:solidFill>
                  <a:srgbClr val="5E6472"/>
                </a:solidFill>
              </a:rPr>
              <a:t>methods match problem</a:t>
            </a:r>
            <a:endParaRPr lang="en-US" sz="980" dirty="0"/>
          </a:p>
        </p:txBody>
      </p:sp>
      <p:sp>
        <p:nvSpPr>
          <p:cNvPr id="27" name="Shape 25"/>
          <p:cNvSpPr/>
          <p:nvPr/>
        </p:nvSpPr>
        <p:spPr>
          <a:xfrm>
            <a:off x="1005840" y="3977640"/>
            <a:ext cx="10149840" cy="868680"/>
          </a:xfrm>
          <a:prstGeom prst="roundRect">
            <a:avLst>
              <a:gd name="adj" fmla="val 6316"/>
            </a:avLst>
          </a:prstGeom>
          <a:solidFill>
            <a:srgbClr val="F6FAFB"/>
          </a:solidFill>
          <a:ln w="12700">
            <a:solidFill>
              <a:srgbClr val="2A9D8F"/>
            </a:solidFill>
            <a:prstDash val="solid"/>
          </a:ln>
        </p:spPr>
      </p:sp>
      <p:sp>
        <p:nvSpPr>
          <p:cNvPr id="28" name="Text 26"/>
          <p:cNvSpPr/>
          <p:nvPr/>
        </p:nvSpPr>
        <p:spPr>
          <a:xfrm>
            <a:off x="1143000" y="4087368"/>
            <a:ext cx="9875520" cy="667512"/>
          </a:xfrm>
          <a:prstGeom prst="rect">
            <a:avLst/>
          </a:prstGeom>
          <a:noFill/>
          <a:ln/>
        </p:spPr>
        <p:txBody>
          <a:bodyPr wrap="square" lIns="0" tIns="0" rIns="0" bIns="0" rtlCol="0" anchor="ctr">
            <a:normAutofit lnSpcReduction="10000"/>
          </a:bodyPr>
          <a:lstStyle/>
          <a:p>
            <a:pPr marL="0" indent="0">
              <a:buNone/>
            </a:pPr>
            <a:r>
              <a:rPr lang="en-US" sz="1600" b="1" i="0" u="none" strike="noStrike" dirty="0">
                <a:solidFill>
                  <a:srgbClr val="000000"/>
                </a:solidFill>
                <a:effectLst/>
                <a:latin typeface="-webkit-standard"/>
              </a:rPr>
              <a:t>My study remains within a positivist quantitative tradition. Kuhn helps explain how my research frame evolved from operational dispute management to understanding how customers evaluate dispute resolution and form trust perceptions.</a:t>
            </a:r>
            <a:endParaRPr lang="en-US" sz="1550" b="1" dirty="0"/>
          </a:p>
        </p:txBody>
      </p:sp>
      <p:sp>
        <p:nvSpPr>
          <p:cNvPr id="29" name="Text 27"/>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 Kuhn (1962/2012).</a:t>
            </a:r>
            <a:endParaRPr lang="en-US" sz="73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3 | Application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evolution through Kuhn’s lens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Conceptual reframing rather than paradigm replacement.</a:t>
            </a:r>
            <a:endParaRPr lang="en-US" sz="1250" dirty="0"/>
          </a:p>
        </p:txBody>
      </p:sp>
      <p:sp>
        <p:nvSpPr>
          <p:cNvPr id="8" name="Shape 6"/>
          <p:cNvSpPr/>
          <p:nvPr/>
        </p:nvSpPr>
        <p:spPr>
          <a:xfrm>
            <a:off x="2560320" y="1920240"/>
            <a:ext cx="2011680" cy="0"/>
          </a:xfrm>
          <a:prstGeom prst="line">
            <a:avLst/>
          </a:prstGeom>
          <a:noFill/>
          <a:ln w="20320">
            <a:solidFill>
              <a:srgbClr val="5E6472"/>
            </a:solidFill>
            <a:prstDash val="solid"/>
            <a:headEnd type="none"/>
            <a:tailEnd type="triangle"/>
          </a:ln>
        </p:spPr>
      </p:sp>
      <p:sp>
        <p:nvSpPr>
          <p:cNvPr id="9" name="Shape 7"/>
          <p:cNvSpPr/>
          <p:nvPr/>
        </p:nvSpPr>
        <p:spPr>
          <a:xfrm>
            <a:off x="7269480" y="1920240"/>
            <a:ext cx="1965960" cy="0"/>
          </a:xfrm>
          <a:prstGeom prst="line">
            <a:avLst/>
          </a:prstGeom>
          <a:noFill/>
          <a:ln w="20320">
            <a:solidFill>
              <a:srgbClr val="5E6472"/>
            </a:solidFill>
            <a:prstDash val="solid"/>
            <a:headEnd type="none"/>
            <a:tailEnd type="triangle"/>
          </a:ln>
        </p:spPr>
      </p:sp>
      <p:sp>
        <p:nvSpPr>
          <p:cNvPr id="10" name="Shape 8"/>
          <p:cNvSpPr/>
          <p:nvPr/>
        </p:nvSpPr>
        <p:spPr>
          <a:xfrm>
            <a:off x="731520" y="1234440"/>
            <a:ext cx="2560320" cy="1371600"/>
          </a:xfrm>
          <a:prstGeom prst="roundRect">
            <a:avLst>
              <a:gd name="adj" fmla="val 4667"/>
            </a:avLst>
          </a:prstGeom>
          <a:solidFill>
            <a:srgbClr val="FFFFFF"/>
          </a:solidFill>
          <a:ln w="15240">
            <a:solidFill>
              <a:srgbClr val="1B4965"/>
            </a:solidFill>
            <a:prstDash val="solid"/>
          </a:ln>
        </p:spPr>
      </p:sp>
      <p:sp>
        <p:nvSpPr>
          <p:cNvPr id="11" name="Text 9"/>
          <p:cNvSpPr/>
          <p:nvPr/>
        </p:nvSpPr>
        <p:spPr>
          <a:xfrm>
            <a:off x="841248" y="1344168"/>
            <a:ext cx="234086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Initial frame</a:t>
            </a:r>
            <a:endParaRPr lang="en-US" sz="1300" dirty="0"/>
          </a:p>
          <a:p>
            <a:pPr marL="0" indent="0" algn="ctr">
              <a:buNone/>
            </a:pPr>
            <a:endParaRPr lang="en-US" sz="1300" dirty="0"/>
          </a:p>
          <a:p>
            <a:pPr marL="0" indent="0" algn="ctr">
              <a:buNone/>
            </a:pPr>
            <a:r>
              <a:rPr lang="en-US" sz="1300" b="1" dirty="0">
                <a:solidFill>
                  <a:srgbClr val="14213D"/>
                </a:solidFill>
                <a:latin typeface="Aptos" pitchFamily="34" charset="0"/>
                <a:ea typeface="Aptos" pitchFamily="34" charset="-122"/>
                <a:cs typeface="Aptos" pitchFamily="34" charset="-120"/>
              </a:rPr>
              <a:t>Digital disputes as operational banking problems</a:t>
            </a:r>
            <a:endParaRPr lang="en-US" sz="1300" dirty="0"/>
          </a:p>
        </p:txBody>
      </p:sp>
      <p:sp>
        <p:nvSpPr>
          <p:cNvPr id="12" name="Shape 10"/>
          <p:cNvSpPr/>
          <p:nvPr/>
        </p:nvSpPr>
        <p:spPr>
          <a:xfrm>
            <a:off x="4663440" y="1234440"/>
            <a:ext cx="2743200" cy="1371600"/>
          </a:xfrm>
          <a:prstGeom prst="roundRect">
            <a:avLst>
              <a:gd name="adj" fmla="val 4667"/>
            </a:avLst>
          </a:prstGeom>
          <a:solidFill>
            <a:srgbClr val="FFF7E1"/>
          </a:solidFill>
          <a:ln w="15240">
            <a:solidFill>
              <a:srgbClr val="E9C46A"/>
            </a:solidFill>
            <a:prstDash val="solid"/>
          </a:ln>
        </p:spPr>
      </p:sp>
      <p:sp>
        <p:nvSpPr>
          <p:cNvPr id="13" name="Text 11"/>
          <p:cNvSpPr/>
          <p:nvPr/>
        </p:nvSpPr>
        <p:spPr>
          <a:xfrm>
            <a:off x="4773168" y="1344168"/>
            <a:ext cx="252374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Anomaly</a:t>
            </a:r>
            <a:endParaRPr lang="en-US" sz="1300" dirty="0"/>
          </a:p>
          <a:p>
            <a:pPr marL="0" indent="0" algn="ctr">
              <a:buNone/>
            </a:pPr>
            <a:endParaRPr lang="en-US" sz="1300" dirty="0"/>
          </a:p>
          <a:p>
            <a:pPr algn="ctr"/>
            <a:r>
              <a:rPr lang="en-US" sz="1300" b="1" dirty="0">
                <a:latin typeface="Aptos" panose="020B0004020202020204" pitchFamily="34" charset="0"/>
              </a:rPr>
              <a:t>Perceived fairness may not always translate into stronger trust</a:t>
            </a:r>
            <a:endParaRPr lang="en-US" sz="1300" dirty="0">
              <a:latin typeface="Aptos" panose="020B0004020202020204" pitchFamily="34" charset="0"/>
            </a:endParaRPr>
          </a:p>
          <a:p>
            <a:pPr marL="0" indent="0" algn="ctr">
              <a:buNone/>
            </a:pPr>
            <a:endParaRPr lang="en-US" sz="1300" dirty="0"/>
          </a:p>
        </p:txBody>
      </p:sp>
      <p:sp>
        <p:nvSpPr>
          <p:cNvPr id="14" name="Shape 12"/>
          <p:cNvSpPr/>
          <p:nvPr/>
        </p:nvSpPr>
        <p:spPr>
          <a:xfrm>
            <a:off x="8503920" y="1234440"/>
            <a:ext cx="2651760" cy="1371600"/>
          </a:xfrm>
          <a:prstGeom prst="roundRect">
            <a:avLst>
              <a:gd name="adj" fmla="val 4667"/>
            </a:avLst>
          </a:prstGeom>
          <a:solidFill>
            <a:srgbClr val="FFFFFF"/>
          </a:solidFill>
          <a:ln w="15240">
            <a:solidFill>
              <a:srgbClr val="2A9D8F"/>
            </a:solidFill>
            <a:prstDash val="solid"/>
          </a:ln>
        </p:spPr>
      </p:sp>
      <p:sp>
        <p:nvSpPr>
          <p:cNvPr id="15" name="Text 13"/>
          <p:cNvSpPr/>
          <p:nvPr/>
        </p:nvSpPr>
        <p:spPr>
          <a:xfrm>
            <a:off x="8613648" y="1344168"/>
            <a:ext cx="2432304" cy="1152144"/>
          </a:xfrm>
          <a:prstGeom prst="rect">
            <a:avLst/>
          </a:prstGeom>
          <a:noFill/>
          <a:ln/>
        </p:spPr>
        <p:txBody>
          <a:bodyPr wrap="square" lIns="0" tIns="0" rIns="0" bIns="0" rtlCol="0" anchor="ctr">
            <a:normAutofit/>
          </a:bodyPr>
          <a:lstStyle/>
          <a:p>
            <a:pPr marL="0" indent="0" algn="ctr">
              <a:buNone/>
            </a:pPr>
            <a:r>
              <a:rPr lang="en-US" sz="1300" b="1" dirty="0">
                <a:solidFill>
                  <a:srgbClr val="14213D"/>
                </a:solidFill>
                <a:latin typeface="Aptos" pitchFamily="34" charset="0"/>
                <a:ea typeface="Aptos" pitchFamily="34" charset="-122"/>
                <a:cs typeface="Aptos" pitchFamily="34" charset="-120"/>
              </a:rPr>
              <a:t>Current frame</a:t>
            </a:r>
            <a:endParaRPr lang="en-US" sz="1300" dirty="0"/>
          </a:p>
          <a:p>
            <a:pPr marL="0" indent="0" algn="ctr">
              <a:buNone/>
            </a:pPr>
            <a:endParaRPr lang="en-US" sz="1300" dirty="0"/>
          </a:p>
          <a:p>
            <a:pPr marL="0" indent="0" algn="ctr">
              <a:buNone/>
            </a:pPr>
            <a:r>
              <a:rPr lang="en-US" sz="1300" b="1" dirty="0">
                <a:solidFill>
                  <a:srgbClr val="14213D"/>
                </a:solidFill>
                <a:latin typeface="Aptos" pitchFamily="34" charset="0"/>
                <a:ea typeface="Aptos" pitchFamily="34" charset="-122"/>
                <a:cs typeface="Aptos" pitchFamily="34" charset="-120"/>
              </a:rPr>
              <a:t>Customer psychology: fairness, fraud concern and trust</a:t>
            </a:r>
            <a:endParaRPr lang="en-US" sz="1300" dirty="0"/>
          </a:p>
        </p:txBody>
      </p:sp>
      <p:sp>
        <p:nvSpPr>
          <p:cNvPr id="16" name="Shape 14"/>
          <p:cNvSpPr/>
          <p:nvPr/>
        </p:nvSpPr>
        <p:spPr>
          <a:xfrm>
            <a:off x="1097280" y="3657600"/>
            <a:ext cx="9875520" cy="685800"/>
          </a:xfrm>
          <a:prstGeom prst="roundRect">
            <a:avLst>
              <a:gd name="adj" fmla="val 8000"/>
            </a:avLst>
          </a:prstGeom>
          <a:solidFill>
            <a:srgbClr val="F6FAFB"/>
          </a:solidFill>
          <a:ln w="12700">
            <a:solidFill>
              <a:srgbClr val="2A9D8F"/>
            </a:solidFill>
            <a:prstDash val="solid"/>
          </a:ln>
        </p:spPr>
      </p:sp>
      <p:sp>
        <p:nvSpPr>
          <p:cNvPr id="17" name="Text 15"/>
          <p:cNvSpPr/>
          <p:nvPr/>
        </p:nvSpPr>
        <p:spPr>
          <a:xfrm>
            <a:off x="1234440" y="3767328"/>
            <a:ext cx="960120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position: this is not a complete Kuhnian revolution; it is a doctoral-level reframing within an established research tradition.</a:t>
            </a:r>
            <a:endParaRPr lang="en-US" sz="1500" dirty="0"/>
          </a:p>
        </p:txBody>
      </p:sp>
      <p:sp>
        <p:nvSpPr>
          <p:cNvPr id="18" name="Text 16"/>
          <p:cNvSpPr/>
          <p:nvPr/>
        </p:nvSpPr>
        <p:spPr>
          <a:xfrm>
            <a:off x="868680" y="4754880"/>
            <a:ext cx="1508760" cy="201168"/>
          </a:xfrm>
          <a:prstGeom prst="rect">
            <a:avLst/>
          </a:prstGeom>
          <a:noFill/>
          <a:ln/>
        </p:spPr>
        <p:txBody>
          <a:bodyPr wrap="square" lIns="0" tIns="0" rIns="0" bIns="0" rtlCol="0" anchor="ctr"/>
          <a:lstStyle/>
          <a:p>
            <a:pPr marL="0" indent="0">
              <a:buNone/>
            </a:pPr>
            <a:r>
              <a:rPr lang="en-US" sz="1100" b="1" dirty="0">
                <a:solidFill>
                  <a:srgbClr val="E76F51"/>
                </a:solidFill>
              </a:rPr>
              <a:t>What changed?</a:t>
            </a:r>
            <a:endParaRPr lang="en-US" sz="1100" dirty="0"/>
          </a:p>
        </p:txBody>
      </p:sp>
      <p:sp>
        <p:nvSpPr>
          <p:cNvPr id="19" name="Text 17"/>
          <p:cNvSpPr/>
          <p:nvPr/>
        </p:nvSpPr>
        <p:spPr>
          <a:xfrm>
            <a:off x="2514600" y="4700016"/>
            <a:ext cx="8183880" cy="502920"/>
          </a:xfrm>
          <a:prstGeom prst="rect">
            <a:avLst/>
          </a:prstGeom>
          <a:noFill/>
          <a:ln/>
        </p:spPr>
        <p:txBody>
          <a:bodyPr wrap="square" lIns="0" tIns="0" rIns="0" bIns="0" rtlCol="0" anchor="ctr">
            <a:normAutofit/>
          </a:bodyPr>
          <a:lstStyle/>
          <a:p>
            <a:pPr marL="0" indent="0">
              <a:buNone/>
            </a:pPr>
            <a:r>
              <a:rPr lang="en-US" sz="1440" dirty="0">
                <a:solidFill>
                  <a:srgbClr val="14213D"/>
                </a:solidFill>
              </a:rPr>
              <a:t>The “real” research problem moved from whether the bank resolved the complaint to whether </a:t>
            </a:r>
            <a:r>
              <a:rPr lang="en-US" sz="1440" b="0" i="0" u="none" strike="noStrike" dirty="0">
                <a:solidFill>
                  <a:srgbClr val="000000"/>
                </a:solidFill>
                <a:effectLst/>
                <a:latin typeface="Aptos" panose="020B0004020202020204" pitchFamily="34" charset="0"/>
              </a:rPr>
              <a:t>whether customers perceive dispute resolution as fair and how that perception shapes their trust.</a:t>
            </a:r>
            <a:endParaRPr lang="en-US" sz="1440" dirty="0">
              <a:latin typeface="Aptos" panose="020B0004020202020204" pitchFamily="34" charset="0"/>
            </a:endParaRPr>
          </a:p>
        </p:txBody>
      </p:sp>
      <p:sp>
        <p:nvSpPr>
          <p:cNvPr id="20" name="Text 18"/>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Kuhn (1962/2012); Das et al. (2026); Devlin et al. (2025).</a:t>
            </a:r>
            <a:endParaRPr lang="en-US" sz="73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Paradigm Choice</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Paradigm choice: evaluation before justification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chosen paradigm is defended by comparing alternatives.</a:t>
            </a:r>
            <a:endParaRPr lang="en-US" sz="1250" dirty="0"/>
          </a:p>
        </p:txBody>
      </p:sp>
      <p:sp>
        <p:nvSpPr>
          <p:cNvPr id="8" name="Shape 6"/>
          <p:cNvSpPr/>
          <p:nvPr/>
        </p:nvSpPr>
        <p:spPr>
          <a:xfrm>
            <a:off x="640080" y="1417320"/>
            <a:ext cx="1828800" cy="502920"/>
          </a:xfrm>
          <a:prstGeom prst="roundRect">
            <a:avLst>
              <a:gd name="adj" fmla="val 12727"/>
            </a:avLst>
          </a:prstGeom>
          <a:solidFill>
            <a:srgbClr val="0B1F3A"/>
          </a:solidFill>
          <a:ln w="15240">
            <a:solidFill>
              <a:srgbClr val="0B1F3A"/>
            </a:solidFill>
            <a:prstDash val="solid"/>
          </a:ln>
        </p:spPr>
      </p:sp>
      <p:sp>
        <p:nvSpPr>
          <p:cNvPr id="9" name="Text 7"/>
          <p:cNvSpPr/>
          <p:nvPr/>
        </p:nvSpPr>
        <p:spPr>
          <a:xfrm>
            <a:off x="749808" y="152704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Positivism</a:t>
            </a:r>
            <a:endParaRPr lang="en-US" sz="1200" dirty="0"/>
          </a:p>
        </p:txBody>
      </p:sp>
      <p:sp>
        <p:nvSpPr>
          <p:cNvPr id="10" name="Text 8"/>
          <p:cNvSpPr/>
          <p:nvPr/>
        </p:nvSpPr>
        <p:spPr>
          <a:xfrm>
            <a:off x="2670048" y="1453896"/>
            <a:ext cx="3246120" cy="201168"/>
          </a:xfrm>
          <a:prstGeom prst="rect">
            <a:avLst/>
          </a:prstGeom>
          <a:noFill/>
          <a:ln/>
        </p:spPr>
        <p:txBody>
          <a:bodyPr wrap="square" lIns="0" tIns="0" rIns="0" bIns="0" rtlCol="0" anchor="ctr">
            <a:normAutofit/>
          </a:bodyPr>
          <a:lstStyle/>
          <a:p>
            <a:pPr marL="0" indent="0">
              <a:buNone/>
            </a:pPr>
            <a:r>
              <a:rPr lang="en-US" sz="1120" b="1" dirty="0">
                <a:solidFill>
                  <a:srgbClr val="14213D"/>
                </a:solidFill>
              </a:rPr>
              <a:t>Measures patterns and tests hypotheses</a:t>
            </a:r>
            <a:endParaRPr lang="en-US" sz="1120" dirty="0"/>
          </a:p>
        </p:txBody>
      </p:sp>
      <p:sp>
        <p:nvSpPr>
          <p:cNvPr id="11" name="Text 9"/>
          <p:cNvSpPr/>
          <p:nvPr/>
        </p:nvSpPr>
        <p:spPr>
          <a:xfrm>
            <a:off x="2670048" y="1801368"/>
            <a:ext cx="3246120" cy="274320"/>
          </a:xfrm>
          <a:prstGeom prst="rect">
            <a:avLst/>
          </a:prstGeom>
          <a:noFill/>
          <a:ln/>
        </p:spPr>
        <p:txBody>
          <a:bodyPr wrap="square" lIns="0" tIns="0" rIns="0" bIns="0" rtlCol="0" anchor="ctr">
            <a:normAutofit/>
          </a:bodyPr>
          <a:lstStyle/>
          <a:p>
            <a:pPr marL="0" indent="0">
              <a:buNone/>
            </a:pPr>
            <a:r>
              <a:rPr lang="en-US" sz="1040" dirty="0"/>
              <a:t>Best fit for theory-testing</a:t>
            </a:r>
          </a:p>
        </p:txBody>
      </p:sp>
      <p:sp>
        <p:nvSpPr>
          <p:cNvPr id="12" name="Shape 10"/>
          <p:cNvSpPr/>
          <p:nvPr/>
        </p:nvSpPr>
        <p:spPr>
          <a:xfrm>
            <a:off x="6355080" y="1417320"/>
            <a:ext cx="1828800" cy="502920"/>
          </a:xfrm>
          <a:prstGeom prst="roundRect">
            <a:avLst>
              <a:gd name="adj" fmla="val 12727"/>
            </a:avLst>
          </a:prstGeom>
          <a:solidFill>
            <a:srgbClr val="0B1F3A"/>
          </a:solidFill>
          <a:ln w="15240">
            <a:solidFill>
              <a:srgbClr val="0B1F3A"/>
            </a:solidFill>
            <a:prstDash val="solid"/>
          </a:ln>
        </p:spPr>
      </p:sp>
      <p:sp>
        <p:nvSpPr>
          <p:cNvPr id="13" name="Text 11"/>
          <p:cNvSpPr/>
          <p:nvPr/>
        </p:nvSpPr>
        <p:spPr>
          <a:xfrm>
            <a:off x="6464808" y="152704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Interpretivism</a:t>
            </a:r>
            <a:endParaRPr lang="en-US" sz="1200" dirty="0"/>
          </a:p>
        </p:txBody>
      </p:sp>
      <p:sp>
        <p:nvSpPr>
          <p:cNvPr id="14" name="Text 12"/>
          <p:cNvSpPr/>
          <p:nvPr/>
        </p:nvSpPr>
        <p:spPr>
          <a:xfrm>
            <a:off x="8385048" y="1453896"/>
            <a:ext cx="3246120" cy="201168"/>
          </a:xfrm>
          <a:prstGeom prst="rect">
            <a:avLst/>
          </a:prstGeom>
          <a:noFill/>
          <a:ln/>
        </p:spPr>
        <p:txBody>
          <a:bodyPr wrap="square" lIns="0" tIns="0" rIns="0" bIns="0" rtlCol="0" anchor="ctr">
            <a:normAutofit/>
          </a:bodyPr>
          <a:lstStyle/>
          <a:p>
            <a:pPr marL="0" indent="0">
              <a:buNone/>
            </a:pPr>
            <a:r>
              <a:rPr lang="en-US" sz="1120" b="1" dirty="0">
                <a:solidFill>
                  <a:srgbClr val="14213D"/>
                </a:solidFill>
              </a:rPr>
              <a:t>Explores lived meanings and context</a:t>
            </a:r>
            <a:endParaRPr lang="en-US" sz="1120" dirty="0"/>
          </a:p>
        </p:txBody>
      </p:sp>
      <p:sp>
        <p:nvSpPr>
          <p:cNvPr id="15" name="Text 13"/>
          <p:cNvSpPr/>
          <p:nvPr/>
        </p:nvSpPr>
        <p:spPr>
          <a:xfrm>
            <a:off x="8385048" y="1801368"/>
            <a:ext cx="3246120" cy="274320"/>
          </a:xfrm>
          <a:prstGeom prst="rect">
            <a:avLst/>
          </a:prstGeom>
          <a:noFill/>
          <a:ln/>
        </p:spPr>
        <p:txBody>
          <a:bodyPr wrap="square" lIns="0" tIns="0" rIns="0" bIns="0" rtlCol="0" anchor="ctr">
            <a:normAutofit/>
          </a:bodyPr>
          <a:lstStyle/>
          <a:p>
            <a:pPr marL="0" indent="0">
              <a:buNone/>
            </a:pPr>
            <a:r>
              <a:rPr lang="en-US" sz="1040" dirty="0"/>
              <a:t>Rich contextual insight, less align with hypothesis  testing</a:t>
            </a:r>
          </a:p>
        </p:txBody>
      </p:sp>
      <p:sp>
        <p:nvSpPr>
          <p:cNvPr id="16" name="Shape 14"/>
          <p:cNvSpPr/>
          <p:nvPr/>
        </p:nvSpPr>
        <p:spPr>
          <a:xfrm>
            <a:off x="640080" y="2926080"/>
            <a:ext cx="1828800" cy="502920"/>
          </a:xfrm>
          <a:prstGeom prst="roundRect">
            <a:avLst>
              <a:gd name="adj" fmla="val 12727"/>
            </a:avLst>
          </a:prstGeom>
          <a:solidFill>
            <a:srgbClr val="0B1F3A"/>
          </a:solidFill>
          <a:ln w="15240">
            <a:solidFill>
              <a:srgbClr val="0B1F3A"/>
            </a:solidFill>
            <a:prstDash val="solid"/>
          </a:ln>
        </p:spPr>
      </p:sp>
      <p:sp>
        <p:nvSpPr>
          <p:cNvPr id="17" name="Text 15"/>
          <p:cNvSpPr/>
          <p:nvPr/>
        </p:nvSpPr>
        <p:spPr>
          <a:xfrm>
            <a:off x="749808" y="303580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Pragmatism</a:t>
            </a:r>
            <a:endParaRPr lang="en-US" sz="1200" dirty="0"/>
          </a:p>
        </p:txBody>
      </p:sp>
      <p:sp>
        <p:nvSpPr>
          <p:cNvPr id="18" name="Text 16"/>
          <p:cNvSpPr/>
          <p:nvPr/>
        </p:nvSpPr>
        <p:spPr>
          <a:xfrm>
            <a:off x="2670048" y="2962656"/>
            <a:ext cx="3246120" cy="201168"/>
          </a:xfrm>
          <a:prstGeom prst="rect">
            <a:avLst/>
          </a:prstGeom>
          <a:noFill/>
          <a:ln/>
        </p:spPr>
        <p:txBody>
          <a:bodyPr wrap="square" lIns="0" tIns="0" rIns="0" bIns="0" rtlCol="0" anchor="ctr">
            <a:noAutofit/>
          </a:bodyPr>
          <a:lstStyle/>
          <a:p>
            <a:pPr marL="0" indent="0">
              <a:buNone/>
            </a:pPr>
            <a:r>
              <a:rPr lang="en-US" sz="1120" b="1" dirty="0">
                <a:solidFill>
                  <a:srgbClr val="14213D"/>
                </a:solidFill>
              </a:rPr>
              <a:t>Prioritises practical consequences and </a:t>
            </a:r>
            <a:r>
              <a:rPr lang="en-US" sz="1120" b="1" i="0" dirty="0">
                <a:solidFill>
                  <a:srgbClr val="000000"/>
                </a:solidFill>
                <a:effectLst/>
              </a:rPr>
              <a:t>methodological flexibility</a:t>
            </a:r>
            <a:endParaRPr lang="en-US" sz="1120" b="1" dirty="0"/>
          </a:p>
        </p:txBody>
      </p:sp>
      <p:sp>
        <p:nvSpPr>
          <p:cNvPr id="19" name="Text 17"/>
          <p:cNvSpPr/>
          <p:nvPr/>
        </p:nvSpPr>
        <p:spPr>
          <a:xfrm>
            <a:off x="2590801" y="3310128"/>
            <a:ext cx="3246120" cy="548640"/>
          </a:xfrm>
          <a:prstGeom prst="rect">
            <a:avLst/>
          </a:prstGeom>
          <a:noFill/>
          <a:ln/>
        </p:spPr>
        <p:txBody>
          <a:bodyPr wrap="square" lIns="0" tIns="0" rIns="0" bIns="0" rtlCol="0" anchor="ctr">
            <a:noAutofit/>
          </a:bodyPr>
          <a:lstStyle/>
          <a:p>
            <a:pPr marL="0" indent="0">
              <a:buNone/>
            </a:pPr>
            <a:r>
              <a:rPr lang="en-US" sz="1040" i="0" dirty="0">
                <a:solidFill>
                  <a:srgbClr val="000000"/>
                </a:solidFill>
                <a:effectLst/>
              </a:rPr>
              <a:t>Relevant to DBA research, but less aligned with the study's primary theory-testing emphasis</a:t>
            </a:r>
            <a:endParaRPr lang="en-US" sz="1040" dirty="0"/>
          </a:p>
        </p:txBody>
      </p:sp>
      <p:sp>
        <p:nvSpPr>
          <p:cNvPr id="20" name="Shape 18"/>
          <p:cNvSpPr/>
          <p:nvPr/>
        </p:nvSpPr>
        <p:spPr>
          <a:xfrm>
            <a:off x="6355080" y="2926080"/>
            <a:ext cx="1828800" cy="502920"/>
          </a:xfrm>
          <a:prstGeom prst="roundRect">
            <a:avLst>
              <a:gd name="adj" fmla="val 12727"/>
            </a:avLst>
          </a:prstGeom>
          <a:solidFill>
            <a:srgbClr val="0B1F3A"/>
          </a:solidFill>
          <a:ln w="15240">
            <a:solidFill>
              <a:srgbClr val="0B1F3A"/>
            </a:solidFill>
            <a:prstDash val="solid"/>
          </a:ln>
        </p:spPr>
      </p:sp>
      <p:sp>
        <p:nvSpPr>
          <p:cNvPr id="21" name="Text 19"/>
          <p:cNvSpPr/>
          <p:nvPr/>
        </p:nvSpPr>
        <p:spPr>
          <a:xfrm>
            <a:off x="6464808" y="3035808"/>
            <a:ext cx="16093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Critical realism</a:t>
            </a:r>
            <a:endParaRPr lang="en-US" sz="1200" dirty="0"/>
          </a:p>
        </p:txBody>
      </p:sp>
      <p:sp>
        <p:nvSpPr>
          <p:cNvPr id="22" name="Text 20"/>
          <p:cNvSpPr/>
          <p:nvPr/>
        </p:nvSpPr>
        <p:spPr>
          <a:xfrm>
            <a:off x="8385048" y="2962656"/>
            <a:ext cx="3246120" cy="201168"/>
          </a:xfrm>
          <a:prstGeom prst="rect">
            <a:avLst/>
          </a:prstGeom>
          <a:noFill/>
          <a:ln/>
        </p:spPr>
        <p:txBody>
          <a:bodyPr wrap="square" lIns="0" tIns="0" rIns="0" bIns="0" rtlCol="0" anchor="ctr">
            <a:noAutofit/>
          </a:bodyPr>
          <a:lstStyle/>
          <a:p>
            <a:pPr marL="0" indent="0">
              <a:buNone/>
            </a:pPr>
            <a:r>
              <a:rPr lang="en-US" sz="1120" b="1" i="0" u="none" strike="noStrike" dirty="0">
                <a:solidFill>
                  <a:srgbClr val="000000"/>
                </a:solidFill>
                <a:effectLst/>
                <a:latin typeface="Aptos" panose="020B0004020202020204" pitchFamily="34" charset="0"/>
              </a:rPr>
              <a:t>Seeks underlying mechanisms and contextual conditions</a:t>
            </a:r>
            <a:endParaRPr lang="en-US" sz="1120" b="1" dirty="0">
              <a:latin typeface="Aptos" panose="020B0004020202020204" pitchFamily="34" charset="0"/>
            </a:endParaRPr>
          </a:p>
        </p:txBody>
      </p:sp>
      <p:sp>
        <p:nvSpPr>
          <p:cNvPr id="23" name="Text 21"/>
          <p:cNvSpPr/>
          <p:nvPr/>
        </p:nvSpPr>
        <p:spPr>
          <a:xfrm>
            <a:off x="8385048" y="3310128"/>
            <a:ext cx="3246120" cy="274320"/>
          </a:xfrm>
          <a:prstGeom prst="rect">
            <a:avLst/>
          </a:prstGeom>
          <a:noFill/>
          <a:ln/>
        </p:spPr>
        <p:txBody>
          <a:bodyPr wrap="square" lIns="0" tIns="0" rIns="0" bIns="0" rtlCol="0" anchor="ctr">
            <a:noAutofit/>
          </a:bodyPr>
          <a:lstStyle/>
          <a:p>
            <a:pPr marL="0" indent="0">
              <a:buNone/>
            </a:pPr>
            <a:r>
              <a:rPr lang="en-US" sz="1040" b="0" i="0" u="none" strike="noStrike" dirty="0">
                <a:solidFill>
                  <a:srgbClr val="000000"/>
                </a:solidFill>
                <a:effectLst/>
                <a:latin typeface="Aptos" panose="020B0004020202020204" pitchFamily="34" charset="0"/>
              </a:rPr>
              <a:t>Relevant theoretically, but requires stronger claims about underlying causal mechanisms</a:t>
            </a:r>
            <a:endParaRPr lang="en-US" sz="1040" dirty="0">
              <a:latin typeface="Aptos" panose="020B0004020202020204" pitchFamily="34" charset="0"/>
            </a:endParaRPr>
          </a:p>
        </p:txBody>
      </p:sp>
      <p:sp>
        <p:nvSpPr>
          <p:cNvPr id="24" name="Shape 22"/>
          <p:cNvSpPr/>
          <p:nvPr/>
        </p:nvSpPr>
        <p:spPr>
          <a:xfrm>
            <a:off x="960120" y="4709160"/>
            <a:ext cx="10241280" cy="685800"/>
          </a:xfrm>
          <a:prstGeom prst="roundRect">
            <a:avLst>
              <a:gd name="adj" fmla="val 8000"/>
            </a:avLst>
          </a:prstGeom>
          <a:solidFill>
            <a:srgbClr val="FFF7E1"/>
          </a:solidFill>
          <a:ln w="12700">
            <a:solidFill>
              <a:srgbClr val="E9C46A"/>
            </a:solidFill>
            <a:prstDash val="solid"/>
          </a:ln>
        </p:spPr>
      </p:sp>
      <p:sp>
        <p:nvSpPr>
          <p:cNvPr id="25" name="Text 23"/>
          <p:cNvSpPr/>
          <p:nvPr/>
        </p:nvSpPr>
        <p:spPr>
          <a:xfrm>
            <a:off x="1097280" y="4818888"/>
            <a:ext cx="996696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decision: because the study tests theory-based relationships among measurable constructs, a positivist-leaning quantitative position offers the strongest alignment.</a:t>
            </a:r>
            <a:endParaRPr lang="en-US" sz="1500" dirty="0"/>
          </a:p>
        </p:txBody>
      </p:sp>
      <p:sp>
        <p:nvSpPr>
          <p:cNvPr id="26" name="Text 24"/>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Burrell and Morgan (1979); Guba and Lincoln (1994); Saunders et al. (2019); Creswell and Creswell (2018).</a:t>
            </a:r>
            <a:endParaRPr lang="en-US" sz="73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Research Philosophy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Philosophy translated into research design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Ontology, epistemology, axiology and methodology aligned with the model.</a:t>
            </a:r>
            <a:endParaRPr lang="en-US" sz="1250" dirty="0"/>
          </a:p>
        </p:txBody>
      </p:sp>
      <p:sp>
        <p:nvSpPr>
          <p:cNvPr id="8" name="Shape 6"/>
          <p:cNvSpPr/>
          <p:nvPr/>
        </p:nvSpPr>
        <p:spPr>
          <a:xfrm>
            <a:off x="822960" y="1508760"/>
            <a:ext cx="2331720" cy="548640"/>
          </a:xfrm>
          <a:prstGeom prst="roundRect">
            <a:avLst>
              <a:gd name="adj" fmla="val 11667"/>
            </a:avLst>
          </a:prstGeom>
          <a:solidFill>
            <a:srgbClr val="1B4965"/>
          </a:solidFill>
          <a:ln w="15240">
            <a:solidFill>
              <a:srgbClr val="1B4965"/>
            </a:solidFill>
            <a:prstDash val="solid"/>
          </a:ln>
        </p:spPr>
      </p:sp>
      <p:sp>
        <p:nvSpPr>
          <p:cNvPr id="9" name="Text 7"/>
          <p:cNvSpPr/>
          <p:nvPr/>
        </p:nvSpPr>
        <p:spPr>
          <a:xfrm>
            <a:off x="93268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Ontology</a:t>
            </a:r>
            <a:endParaRPr lang="en-US" sz="1200" dirty="0"/>
          </a:p>
        </p:txBody>
      </p:sp>
      <p:sp>
        <p:nvSpPr>
          <p:cNvPr id="10" name="Text 8"/>
          <p:cNvSpPr/>
          <p:nvPr/>
        </p:nvSpPr>
        <p:spPr>
          <a:xfrm>
            <a:off x="86868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Cautious objectivism</a:t>
            </a:r>
            <a:endParaRPr lang="en-US" sz="1120" dirty="0"/>
          </a:p>
        </p:txBody>
      </p:sp>
      <p:sp>
        <p:nvSpPr>
          <p:cNvPr id="11" name="Text 9"/>
          <p:cNvSpPr/>
          <p:nvPr/>
        </p:nvSpPr>
        <p:spPr>
          <a:xfrm>
            <a:off x="914400" y="2606040"/>
            <a:ext cx="2148840" cy="1024128"/>
          </a:xfrm>
          <a:prstGeom prst="rect">
            <a:avLst/>
          </a:prstGeom>
          <a:noFill/>
          <a:ln/>
        </p:spPr>
        <p:txBody>
          <a:bodyPr wrap="square" lIns="0" tIns="0" rIns="0" bIns="0" rtlCol="0" anchor="ctr">
            <a:normAutofit/>
          </a:bodyPr>
          <a:lstStyle/>
          <a:p>
            <a:r>
              <a:rPr lang="en-US" sz="1050" dirty="0"/>
              <a:t>Customer perceptions vary individually, but underlying constructs and relationships are treated as sufficiently stable to be systematically investigated.</a:t>
            </a:r>
          </a:p>
        </p:txBody>
      </p:sp>
      <p:sp>
        <p:nvSpPr>
          <p:cNvPr id="12" name="Shape 10"/>
          <p:cNvSpPr/>
          <p:nvPr/>
        </p:nvSpPr>
        <p:spPr>
          <a:xfrm>
            <a:off x="3611880" y="1508760"/>
            <a:ext cx="2331720" cy="548640"/>
          </a:xfrm>
          <a:prstGeom prst="roundRect">
            <a:avLst>
              <a:gd name="adj" fmla="val 11667"/>
            </a:avLst>
          </a:prstGeom>
          <a:solidFill>
            <a:srgbClr val="2A9D8F"/>
          </a:solidFill>
          <a:ln w="15240">
            <a:solidFill>
              <a:srgbClr val="2A9D8F"/>
            </a:solidFill>
            <a:prstDash val="solid"/>
          </a:ln>
        </p:spPr>
      </p:sp>
      <p:sp>
        <p:nvSpPr>
          <p:cNvPr id="13" name="Text 11"/>
          <p:cNvSpPr/>
          <p:nvPr/>
        </p:nvSpPr>
        <p:spPr>
          <a:xfrm>
            <a:off x="372160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Epistemology</a:t>
            </a:r>
            <a:endParaRPr lang="en-US" sz="1200" dirty="0"/>
          </a:p>
        </p:txBody>
      </p:sp>
      <p:sp>
        <p:nvSpPr>
          <p:cNvPr id="14" name="Text 12"/>
          <p:cNvSpPr/>
          <p:nvPr/>
        </p:nvSpPr>
        <p:spPr>
          <a:xfrm>
            <a:off x="365760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Positivist leaning</a:t>
            </a:r>
            <a:endParaRPr lang="en-US" sz="1120" dirty="0"/>
          </a:p>
        </p:txBody>
      </p:sp>
      <p:sp>
        <p:nvSpPr>
          <p:cNvPr id="15" name="Text 13"/>
          <p:cNvSpPr/>
          <p:nvPr/>
        </p:nvSpPr>
        <p:spPr>
          <a:xfrm>
            <a:off x="3703320" y="2606040"/>
            <a:ext cx="2148840" cy="102412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Knowledge is generated through empirical data, measurement and statistical testing.</a:t>
            </a:r>
            <a:endParaRPr lang="en-US" sz="1050" dirty="0"/>
          </a:p>
        </p:txBody>
      </p:sp>
      <p:sp>
        <p:nvSpPr>
          <p:cNvPr id="16" name="Shape 14"/>
          <p:cNvSpPr/>
          <p:nvPr/>
        </p:nvSpPr>
        <p:spPr>
          <a:xfrm>
            <a:off x="6400800" y="1508760"/>
            <a:ext cx="2331720" cy="548640"/>
          </a:xfrm>
          <a:prstGeom prst="roundRect">
            <a:avLst>
              <a:gd name="adj" fmla="val 11667"/>
            </a:avLst>
          </a:prstGeom>
          <a:solidFill>
            <a:srgbClr val="E9C46A"/>
          </a:solidFill>
          <a:ln w="15240">
            <a:solidFill>
              <a:srgbClr val="E9C46A"/>
            </a:solidFill>
            <a:prstDash val="solid"/>
          </a:ln>
        </p:spPr>
      </p:sp>
      <p:sp>
        <p:nvSpPr>
          <p:cNvPr id="17" name="Text 15"/>
          <p:cNvSpPr/>
          <p:nvPr/>
        </p:nvSpPr>
        <p:spPr>
          <a:xfrm>
            <a:off x="651052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Axiology</a:t>
            </a:r>
            <a:endParaRPr lang="en-US" sz="1200" dirty="0"/>
          </a:p>
        </p:txBody>
      </p:sp>
      <p:sp>
        <p:nvSpPr>
          <p:cNvPr id="18" name="Text 16"/>
          <p:cNvSpPr/>
          <p:nvPr/>
        </p:nvSpPr>
        <p:spPr>
          <a:xfrm>
            <a:off x="644652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Value-aware neutrality</a:t>
            </a:r>
            <a:endParaRPr lang="en-US" sz="1120" dirty="0"/>
          </a:p>
        </p:txBody>
      </p:sp>
      <p:sp>
        <p:nvSpPr>
          <p:cNvPr id="19" name="Text 17"/>
          <p:cNvSpPr/>
          <p:nvPr/>
        </p:nvSpPr>
        <p:spPr>
          <a:xfrm>
            <a:off x="6492240" y="2606040"/>
            <a:ext cx="2148840" cy="1024128"/>
          </a:xfrm>
          <a:prstGeom prst="rect">
            <a:avLst/>
          </a:prstGeom>
          <a:noFill/>
          <a:ln/>
        </p:spPr>
        <p:txBody>
          <a:bodyPr wrap="square" lIns="0" tIns="0" rIns="0" bIns="0" rtlCol="0" anchor="ctr">
            <a:normAutofit/>
          </a:bodyPr>
          <a:lstStyle/>
          <a:p>
            <a:pPr marL="0" indent="0" algn="ctr">
              <a:buNone/>
            </a:pPr>
            <a:r>
              <a:rPr lang="en-US" sz="1050" dirty="0">
                <a:solidFill>
                  <a:srgbClr val="5E6472"/>
                </a:solidFill>
              </a:rPr>
              <a:t>Professional experience motivates the study, but analysis must remain systematic and transparent.</a:t>
            </a:r>
            <a:endParaRPr lang="en-US" sz="1050" dirty="0"/>
          </a:p>
        </p:txBody>
      </p:sp>
      <p:sp>
        <p:nvSpPr>
          <p:cNvPr id="20" name="Shape 18"/>
          <p:cNvSpPr/>
          <p:nvPr/>
        </p:nvSpPr>
        <p:spPr>
          <a:xfrm>
            <a:off x="9189720" y="1508760"/>
            <a:ext cx="2331720" cy="548640"/>
          </a:xfrm>
          <a:prstGeom prst="roundRect">
            <a:avLst>
              <a:gd name="adj" fmla="val 11667"/>
            </a:avLst>
          </a:prstGeom>
          <a:solidFill>
            <a:srgbClr val="E76F51"/>
          </a:solidFill>
          <a:ln w="15240">
            <a:solidFill>
              <a:srgbClr val="E76F51"/>
            </a:solidFill>
            <a:prstDash val="solid"/>
          </a:ln>
        </p:spPr>
      </p:sp>
      <p:sp>
        <p:nvSpPr>
          <p:cNvPr id="21" name="Text 19"/>
          <p:cNvSpPr/>
          <p:nvPr/>
        </p:nvSpPr>
        <p:spPr>
          <a:xfrm>
            <a:off x="9299448" y="1618488"/>
            <a:ext cx="2112264" cy="32918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Methodology</a:t>
            </a:r>
            <a:endParaRPr lang="en-US" sz="1200" dirty="0"/>
          </a:p>
        </p:txBody>
      </p:sp>
      <p:sp>
        <p:nvSpPr>
          <p:cNvPr id="22" name="Text 20"/>
          <p:cNvSpPr/>
          <p:nvPr/>
        </p:nvSpPr>
        <p:spPr>
          <a:xfrm>
            <a:off x="9235440" y="2240280"/>
            <a:ext cx="2240280" cy="210312"/>
          </a:xfrm>
          <a:prstGeom prst="rect">
            <a:avLst/>
          </a:prstGeom>
          <a:noFill/>
          <a:ln/>
        </p:spPr>
        <p:txBody>
          <a:bodyPr wrap="square" lIns="0" tIns="0" rIns="0" bIns="0" rtlCol="0" anchor="ctr">
            <a:normAutofit/>
          </a:bodyPr>
          <a:lstStyle/>
          <a:p>
            <a:pPr marL="0" indent="0" algn="ctr">
              <a:buNone/>
            </a:pPr>
            <a:r>
              <a:rPr lang="en-US" sz="1120" b="1" dirty="0">
                <a:solidFill>
                  <a:srgbClr val="0B1F3A"/>
                </a:solidFill>
              </a:rPr>
              <a:t>Deductive quantitative</a:t>
            </a:r>
            <a:endParaRPr lang="en-US" sz="1120" dirty="0"/>
          </a:p>
        </p:txBody>
      </p:sp>
      <p:sp>
        <p:nvSpPr>
          <p:cNvPr id="23" name="Text 21"/>
          <p:cNvSpPr/>
          <p:nvPr/>
        </p:nvSpPr>
        <p:spPr>
          <a:xfrm>
            <a:off x="9281160" y="2606040"/>
            <a:ext cx="2148840" cy="1024128"/>
          </a:xfrm>
          <a:prstGeom prst="rect">
            <a:avLst/>
          </a:prstGeom>
          <a:noFill/>
          <a:ln/>
        </p:spPr>
        <p:txBody>
          <a:bodyPr wrap="square" lIns="0" tIns="0" rIns="0" bIns="0" rtlCol="0" anchor="ctr">
            <a:normAutofit/>
          </a:bodyPr>
          <a:lstStyle/>
          <a:p>
            <a:r>
              <a:rPr lang="en-US" sz="1050" dirty="0"/>
              <a:t>Survey data test theoretically specified relationships using quantitative statistical analysis.</a:t>
            </a:r>
          </a:p>
        </p:txBody>
      </p:sp>
      <p:sp>
        <p:nvSpPr>
          <p:cNvPr id="24" name="Shape 22"/>
          <p:cNvSpPr/>
          <p:nvPr/>
        </p:nvSpPr>
        <p:spPr>
          <a:xfrm>
            <a:off x="1005840" y="4800600"/>
            <a:ext cx="10149840" cy="685800"/>
          </a:xfrm>
          <a:prstGeom prst="roundRect">
            <a:avLst>
              <a:gd name="adj" fmla="val 8000"/>
            </a:avLst>
          </a:prstGeom>
          <a:solidFill>
            <a:srgbClr val="F6FAFB"/>
          </a:solidFill>
          <a:ln w="12700">
            <a:solidFill>
              <a:srgbClr val="2A9D8F"/>
            </a:solidFill>
            <a:prstDash val="solid"/>
          </a:ln>
        </p:spPr>
      </p:sp>
      <p:sp>
        <p:nvSpPr>
          <p:cNvPr id="25" name="Text 23"/>
          <p:cNvSpPr/>
          <p:nvPr/>
        </p:nvSpPr>
        <p:spPr>
          <a:xfrm>
            <a:off x="1143000" y="4910328"/>
            <a:ext cx="987552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Philosophical coherence matters: the paradigm, variables, questionnaire and statistical analysis must support the same research logic.</a:t>
            </a:r>
            <a:endParaRPr lang="en-US" sz="1500" dirty="0"/>
          </a:p>
        </p:txBody>
      </p:sp>
      <p:sp>
        <p:nvSpPr>
          <p:cNvPr id="26" name="Text 24"/>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Saunders et al. (2019); Creswell and Creswell (2018); Hayes (2022).</a:t>
            </a:r>
            <a:endParaRPr lang="en-US" sz="73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Methodology</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design and analysis strategy</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A quantitative design for testing a theory-derived framework.</a:t>
            </a:r>
            <a:endParaRPr lang="en-US" sz="1250" dirty="0"/>
          </a:p>
        </p:txBody>
      </p:sp>
      <p:sp>
        <p:nvSpPr>
          <p:cNvPr id="8" name="Text 6"/>
          <p:cNvSpPr/>
          <p:nvPr/>
        </p:nvSpPr>
        <p:spPr>
          <a:xfrm>
            <a:off x="868680" y="1325880"/>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Design</a:t>
            </a:r>
            <a:endParaRPr lang="en-US" sz="1250" dirty="0"/>
          </a:p>
        </p:txBody>
      </p:sp>
      <p:sp>
        <p:nvSpPr>
          <p:cNvPr id="9" name="Text 7"/>
          <p:cNvSpPr/>
          <p:nvPr/>
        </p:nvSpPr>
        <p:spPr>
          <a:xfrm>
            <a:off x="2971800" y="1325880"/>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Cross-sectional quantitative survey</a:t>
            </a:r>
            <a:endParaRPr lang="en-US" sz="1350" dirty="0"/>
          </a:p>
        </p:txBody>
      </p:sp>
      <p:sp>
        <p:nvSpPr>
          <p:cNvPr id="10" name="Shape 8"/>
          <p:cNvSpPr/>
          <p:nvPr/>
        </p:nvSpPr>
        <p:spPr>
          <a:xfrm>
            <a:off x="868680" y="1709928"/>
            <a:ext cx="10469880" cy="0"/>
          </a:xfrm>
          <a:prstGeom prst="line">
            <a:avLst/>
          </a:prstGeom>
          <a:noFill/>
          <a:ln w="6350">
            <a:solidFill>
              <a:srgbClr val="D7D7D7"/>
            </a:solidFill>
            <a:prstDash val="solid"/>
          </a:ln>
        </p:spPr>
      </p:sp>
      <p:sp>
        <p:nvSpPr>
          <p:cNvPr id="11" name="Text 9"/>
          <p:cNvSpPr/>
          <p:nvPr/>
        </p:nvSpPr>
        <p:spPr>
          <a:xfrm>
            <a:off x="868680" y="1984248"/>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Population</a:t>
            </a:r>
            <a:endParaRPr lang="en-US" sz="1250" dirty="0"/>
          </a:p>
        </p:txBody>
      </p:sp>
      <p:sp>
        <p:nvSpPr>
          <p:cNvPr id="12" name="Text 10"/>
          <p:cNvSpPr/>
          <p:nvPr/>
        </p:nvSpPr>
        <p:spPr>
          <a:xfrm>
            <a:off x="2971800" y="1984248"/>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Young digital-payment users aged 18–35 in Nepalese banks</a:t>
            </a:r>
            <a:endParaRPr lang="en-US" sz="1350" dirty="0"/>
          </a:p>
        </p:txBody>
      </p:sp>
      <p:sp>
        <p:nvSpPr>
          <p:cNvPr id="13" name="Shape 11"/>
          <p:cNvSpPr/>
          <p:nvPr/>
        </p:nvSpPr>
        <p:spPr>
          <a:xfrm>
            <a:off x="868680" y="2368296"/>
            <a:ext cx="10469880" cy="0"/>
          </a:xfrm>
          <a:prstGeom prst="line">
            <a:avLst/>
          </a:prstGeom>
          <a:noFill/>
          <a:ln w="6350">
            <a:solidFill>
              <a:srgbClr val="D7D7D7"/>
            </a:solidFill>
            <a:prstDash val="solid"/>
          </a:ln>
        </p:spPr>
      </p:sp>
      <p:sp>
        <p:nvSpPr>
          <p:cNvPr id="14" name="Text 12"/>
          <p:cNvSpPr/>
          <p:nvPr/>
        </p:nvSpPr>
        <p:spPr>
          <a:xfrm>
            <a:off x="868680" y="2642616"/>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Instrument</a:t>
            </a:r>
            <a:endParaRPr lang="en-US" sz="1250" dirty="0"/>
          </a:p>
        </p:txBody>
      </p:sp>
      <p:sp>
        <p:nvSpPr>
          <p:cNvPr id="15" name="Text 13"/>
          <p:cNvSpPr/>
          <p:nvPr/>
        </p:nvSpPr>
        <p:spPr>
          <a:xfrm>
            <a:off x="2971800" y="2642616"/>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Likert-scale questionnaire using adapted construct measures</a:t>
            </a:r>
            <a:endParaRPr lang="en-US" sz="1350" dirty="0"/>
          </a:p>
        </p:txBody>
      </p:sp>
      <p:sp>
        <p:nvSpPr>
          <p:cNvPr id="16" name="Shape 14"/>
          <p:cNvSpPr/>
          <p:nvPr/>
        </p:nvSpPr>
        <p:spPr>
          <a:xfrm>
            <a:off x="868680" y="3026664"/>
            <a:ext cx="10469880" cy="0"/>
          </a:xfrm>
          <a:prstGeom prst="line">
            <a:avLst/>
          </a:prstGeom>
          <a:noFill/>
          <a:ln w="6350">
            <a:solidFill>
              <a:srgbClr val="D7D7D7"/>
            </a:solidFill>
            <a:prstDash val="solid"/>
          </a:ln>
        </p:spPr>
      </p:sp>
      <p:sp>
        <p:nvSpPr>
          <p:cNvPr id="17" name="Text 15"/>
          <p:cNvSpPr/>
          <p:nvPr/>
        </p:nvSpPr>
        <p:spPr>
          <a:xfrm>
            <a:off x="868680" y="3300984"/>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Analysis</a:t>
            </a:r>
            <a:endParaRPr lang="en-US" sz="1250" dirty="0"/>
          </a:p>
        </p:txBody>
      </p:sp>
      <p:sp>
        <p:nvSpPr>
          <p:cNvPr id="18" name="Text 16"/>
          <p:cNvSpPr/>
          <p:nvPr/>
        </p:nvSpPr>
        <p:spPr>
          <a:xfrm>
            <a:off x="2971800" y="3300984"/>
            <a:ext cx="7635240" cy="274320"/>
          </a:xfrm>
          <a:prstGeom prst="rect">
            <a:avLst/>
          </a:prstGeom>
          <a:noFill/>
          <a:ln/>
        </p:spPr>
        <p:txBody>
          <a:bodyPr wrap="square" lIns="0" tIns="0" rIns="0" bIns="0" rtlCol="0" anchor="ctr">
            <a:normAutofit/>
          </a:bodyPr>
          <a:lstStyle/>
          <a:p>
            <a:pPr marL="0" indent="0">
              <a:buNone/>
            </a:pPr>
            <a:r>
              <a:rPr lang="en-US" sz="1350" dirty="0">
                <a:solidFill>
                  <a:srgbClr val="14213D"/>
                </a:solidFill>
              </a:rPr>
              <a:t>SPSS: reliability, EFA, correlation, regression and PROCESS</a:t>
            </a:r>
            <a:endParaRPr lang="en-US" sz="1350" dirty="0"/>
          </a:p>
        </p:txBody>
      </p:sp>
      <p:sp>
        <p:nvSpPr>
          <p:cNvPr id="19" name="Shape 17"/>
          <p:cNvSpPr/>
          <p:nvPr/>
        </p:nvSpPr>
        <p:spPr>
          <a:xfrm>
            <a:off x="868680" y="3685032"/>
            <a:ext cx="10469880" cy="0"/>
          </a:xfrm>
          <a:prstGeom prst="line">
            <a:avLst/>
          </a:prstGeom>
          <a:noFill/>
          <a:ln w="6350">
            <a:solidFill>
              <a:srgbClr val="D7D7D7"/>
            </a:solidFill>
            <a:prstDash val="solid"/>
          </a:ln>
        </p:spPr>
      </p:sp>
      <p:sp>
        <p:nvSpPr>
          <p:cNvPr id="20" name="Text 18"/>
          <p:cNvSpPr/>
          <p:nvPr/>
        </p:nvSpPr>
        <p:spPr>
          <a:xfrm>
            <a:off x="868680" y="3959352"/>
            <a:ext cx="1783080" cy="274320"/>
          </a:xfrm>
          <a:prstGeom prst="rect">
            <a:avLst/>
          </a:prstGeom>
          <a:noFill/>
          <a:ln/>
        </p:spPr>
        <p:txBody>
          <a:bodyPr wrap="square" lIns="0" tIns="0" rIns="0" bIns="0" rtlCol="0" anchor="ctr"/>
          <a:lstStyle/>
          <a:p>
            <a:pPr marL="0" indent="0">
              <a:buNone/>
            </a:pPr>
            <a:r>
              <a:rPr lang="en-US" sz="1250" b="1" dirty="0">
                <a:solidFill>
                  <a:srgbClr val="0B1F3A"/>
                </a:solidFill>
              </a:rPr>
              <a:t>Future extension</a:t>
            </a:r>
            <a:endParaRPr lang="en-US" sz="1250" dirty="0"/>
          </a:p>
        </p:txBody>
      </p:sp>
      <p:sp>
        <p:nvSpPr>
          <p:cNvPr id="21" name="Text 19"/>
          <p:cNvSpPr/>
          <p:nvPr/>
        </p:nvSpPr>
        <p:spPr>
          <a:xfrm>
            <a:off x="2971800" y="3959352"/>
            <a:ext cx="7635240" cy="274320"/>
          </a:xfrm>
          <a:prstGeom prst="rect">
            <a:avLst/>
          </a:prstGeom>
          <a:noFill/>
          <a:ln/>
        </p:spPr>
        <p:txBody>
          <a:bodyPr wrap="square" lIns="0" tIns="0" rIns="0" bIns="0" rtlCol="0" anchor="ctr">
            <a:normAutofit/>
          </a:bodyPr>
          <a:lstStyle/>
          <a:p>
            <a:pPr marL="0" indent="0">
              <a:buNone/>
            </a:pPr>
            <a:r>
              <a:rPr lang="en-US" sz="1400" b="0" i="0" u="none" strike="noStrike" dirty="0">
                <a:solidFill>
                  <a:srgbClr val="000000"/>
                </a:solidFill>
                <a:effectLst/>
                <a:latin typeface="-webkit-standard"/>
              </a:rPr>
              <a:t>SEM may be considered for the doctoral thesis.</a:t>
            </a:r>
            <a:endParaRPr lang="en-US" sz="1350" dirty="0"/>
          </a:p>
        </p:txBody>
      </p:sp>
      <p:sp>
        <p:nvSpPr>
          <p:cNvPr id="22" name="Shape 20"/>
          <p:cNvSpPr/>
          <p:nvPr/>
        </p:nvSpPr>
        <p:spPr>
          <a:xfrm>
            <a:off x="868680" y="4343400"/>
            <a:ext cx="10469880" cy="0"/>
          </a:xfrm>
          <a:prstGeom prst="line">
            <a:avLst/>
          </a:prstGeom>
          <a:noFill/>
          <a:ln w="6350">
            <a:solidFill>
              <a:srgbClr val="D7D7D7"/>
            </a:solidFill>
            <a:prstDash val="solid"/>
          </a:ln>
        </p:spPr>
      </p:sp>
      <p:sp>
        <p:nvSpPr>
          <p:cNvPr id="23" name="Shape 21"/>
          <p:cNvSpPr/>
          <p:nvPr/>
        </p:nvSpPr>
        <p:spPr>
          <a:xfrm>
            <a:off x="914400" y="5074920"/>
            <a:ext cx="10332720" cy="685800"/>
          </a:xfrm>
          <a:prstGeom prst="roundRect">
            <a:avLst>
              <a:gd name="adj" fmla="val 8000"/>
            </a:avLst>
          </a:prstGeom>
          <a:solidFill>
            <a:srgbClr val="FFF7E1"/>
          </a:solidFill>
          <a:ln w="12700">
            <a:solidFill>
              <a:srgbClr val="E9C46A"/>
            </a:solidFill>
            <a:prstDash val="solid"/>
          </a:ln>
        </p:spPr>
      </p:sp>
      <p:sp>
        <p:nvSpPr>
          <p:cNvPr id="24" name="Text 22"/>
          <p:cNvSpPr/>
          <p:nvPr/>
        </p:nvSpPr>
        <p:spPr>
          <a:xfrm>
            <a:off x="1051560" y="5184648"/>
            <a:ext cx="10058400" cy="484632"/>
          </a:xfrm>
          <a:prstGeom prst="rect">
            <a:avLst/>
          </a:prstGeom>
          <a:noFill/>
          <a:ln/>
        </p:spPr>
        <p:txBody>
          <a:bodyPr wrap="square" lIns="0" tIns="0" rIns="0" bIns="0" rtlCol="0" anchor="ctr">
            <a:normAutofit/>
          </a:bodyPr>
          <a:lstStyle/>
          <a:p>
            <a:pPr marL="0" indent="0">
              <a:buNone/>
            </a:pPr>
            <a:r>
              <a:rPr lang="en-US" sz="1450" b="1" dirty="0">
                <a:solidFill>
                  <a:srgbClr val="14213D"/>
                </a:solidFill>
                <a:latin typeface="Aptos" pitchFamily="34" charset="0"/>
                <a:ea typeface="Aptos" pitchFamily="34" charset="-122"/>
                <a:cs typeface="Aptos" pitchFamily="34" charset="-120"/>
              </a:rPr>
              <a:t>Critical limitation: cross-sectional survey data can test relationships and conditional effects, but cannot prove causality or capture changes in trust over time.</a:t>
            </a:r>
            <a:endParaRPr lang="en-US" sz="1450" dirty="0"/>
          </a:p>
        </p:txBody>
      </p:sp>
      <p:sp>
        <p:nvSpPr>
          <p:cNvPr id="25" name="Text 23"/>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Saunders et al. (2019); Creswell and Creswell (2018); Hayes (2022).</a:t>
            </a:r>
            <a:endParaRPr lang="en-US" sz="73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Project Execution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Project execution plan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A feasible route from portfolio to empirical thesis.</a:t>
            </a:r>
            <a:endParaRPr lang="en-US" sz="1250" dirty="0"/>
          </a:p>
        </p:txBody>
      </p:sp>
      <p:sp>
        <p:nvSpPr>
          <p:cNvPr id="8" name="Shape 6"/>
          <p:cNvSpPr/>
          <p:nvPr/>
        </p:nvSpPr>
        <p:spPr>
          <a:xfrm>
            <a:off x="2377440" y="1234440"/>
            <a:ext cx="2011680" cy="329184"/>
          </a:xfrm>
          <a:prstGeom prst="rect">
            <a:avLst/>
          </a:prstGeom>
          <a:solidFill>
            <a:srgbClr val="0B1F3A"/>
          </a:solidFill>
          <a:ln w="12700">
            <a:solidFill>
              <a:srgbClr val="0B1F3A"/>
            </a:solidFill>
            <a:prstDash val="solid"/>
          </a:ln>
        </p:spPr>
      </p:sp>
      <p:sp>
        <p:nvSpPr>
          <p:cNvPr id="9" name="Text 7"/>
          <p:cNvSpPr/>
          <p:nvPr/>
        </p:nvSpPr>
        <p:spPr>
          <a:xfrm>
            <a:off x="248716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1–6</a:t>
            </a:r>
            <a:endParaRPr lang="en-US" sz="900" dirty="0"/>
          </a:p>
        </p:txBody>
      </p:sp>
      <p:sp>
        <p:nvSpPr>
          <p:cNvPr id="10" name="Shape 8"/>
          <p:cNvSpPr/>
          <p:nvPr/>
        </p:nvSpPr>
        <p:spPr>
          <a:xfrm>
            <a:off x="4572000" y="1234440"/>
            <a:ext cx="2011680" cy="329184"/>
          </a:xfrm>
          <a:prstGeom prst="rect">
            <a:avLst/>
          </a:prstGeom>
          <a:solidFill>
            <a:srgbClr val="0B1F3A"/>
          </a:solidFill>
          <a:ln w="12700">
            <a:solidFill>
              <a:srgbClr val="0B1F3A"/>
            </a:solidFill>
            <a:prstDash val="solid"/>
          </a:ln>
        </p:spPr>
      </p:sp>
      <p:sp>
        <p:nvSpPr>
          <p:cNvPr id="11" name="Text 9"/>
          <p:cNvSpPr/>
          <p:nvPr/>
        </p:nvSpPr>
        <p:spPr>
          <a:xfrm>
            <a:off x="468172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7–12</a:t>
            </a:r>
            <a:endParaRPr lang="en-US" sz="900" dirty="0"/>
          </a:p>
        </p:txBody>
      </p:sp>
      <p:sp>
        <p:nvSpPr>
          <p:cNvPr id="12" name="Shape 10"/>
          <p:cNvSpPr/>
          <p:nvPr/>
        </p:nvSpPr>
        <p:spPr>
          <a:xfrm>
            <a:off x="6766560" y="1234440"/>
            <a:ext cx="2011680" cy="329184"/>
          </a:xfrm>
          <a:prstGeom prst="rect">
            <a:avLst/>
          </a:prstGeom>
          <a:solidFill>
            <a:srgbClr val="0B1F3A"/>
          </a:solidFill>
          <a:ln w="12700">
            <a:solidFill>
              <a:srgbClr val="0B1F3A"/>
            </a:solidFill>
            <a:prstDash val="solid"/>
          </a:ln>
        </p:spPr>
      </p:sp>
      <p:sp>
        <p:nvSpPr>
          <p:cNvPr id="13" name="Text 11"/>
          <p:cNvSpPr/>
          <p:nvPr/>
        </p:nvSpPr>
        <p:spPr>
          <a:xfrm>
            <a:off x="687628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13–18</a:t>
            </a:r>
            <a:endParaRPr lang="en-US" sz="900" dirty="0"/>
          </a:p>
        </p:txBody>
      </p:sp>
      <p:sp>
        <p:nvSpPr>
          <p:cNvPr id="14" name="Shape 12"/>
          <p:cNvSpPr/>
          <p:nvPr/>
        </p:nvSpPr>
        <p:spPr>
          <a:xfrm>
            <a:off x="8961120" y="1234440"/>
            <a:ext cx="2011680" cy="329184"/>
          </a:xfrm>
          <a:prstGeom prst="rect">
            <a:avLst/>
          </a:prstGeom>
          <a:solidFill>
            <a:srgbClr val="0B1F3A"/>
          </a:solidFill>
          <a:ln w="12700">
            <a:solidFill>
              <a:srgbClr val="0B1F3A"/>
            </a:solidFill>
            <a:prstDash val="solid"/>
          </a:ln>
        </p:spPr>
      </p:sp>
      <p:sp>
        <p:nvSpPr>
          <p:cNvPr id="15" name="Text 13"/>
          <p:cNvSpPr/>
          <p:nvPr/>
        </p:nvSpPr>
        <p:spPr>
          <a:xfrm>
            <a:off x="9070848" y="1316736"/>
            <a:ext cx="1792224" cy="109728"/>
          </a:xfrm>
          <a:prstGeom prst="rect">
            <a:avLst/>
          </a:prstGeom>
          <a:noFill/>
          <a:ln/>
        </p:spPr>
        <p:txBody>
          <a:bodyPr wrap="square" lIns="0" tIns="0" rIns="0" bIns="0" rtlCol="0" anchor="ctr"/>
          <a:lstStyle/>
          <a:p>
            <a:pPr marL="0" indent="0" algn="ctr">
              <a:buNone/>
            </a:pPr>
            <a:r>
              <a:rPr lang="en-US" sz="900" b="1" dirty="0">
                <a:solidFill>
                  <a:srgbClr val="FFFFFF"/>
                </a:solidFill>
              </a:rPr>
              <a:t>Months 19–24</a:t>
            </a:r>
            <a:endParaRPr lang="en-US" sz="900" dirty="0"/>
          </a:p>
        </p:txBody>
      </p:sp>
      <p:sp>
        <p:nvSpPr>
          <p:cNvPr id="16" name="Text 14"/>
          <p:cNvSpPr/>
          <p:nvPr/>
        </p:nvSpPr>
        <p:spPr>
          <a:xfrm>
            <a:off x="658368" y="196596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Research foundation</a:t>
            </a:r>
            <a:endParaRPr lang="en-US" sz="1100" dirty="0"/>
          </a:p>
        </p:txBody>
      </p:sp>
      <p:sp>
        <p:nvSpPr>
          <p:cNvPr id="17" name="Shape 15"/>
          <p:cNvSpPr/>
          <p:nvPr/>
        </p:nvSpPr>
        <p:spPr>
          <a:xfrm>
            <a:off x="2331720" y="2240280"/>
            <a:ext cx="8823960" cy="0"/>
          </a:xfrm>
          <a:prstGeom prst="line">
            <a:avLst/>
          </a:prstGeom>
          <a:noFill/>
          <a:ln w="7620">
            <a:solidFill>
              <a:srgbClr val="E0E0E0"/>
            </a:solidFill>
            <a:prstDash val="solid"/>
          </a:ln>
        </p:spPr>
      </p:sp>
      <p:sp>
        <p:nvSpPr>
          <p:cNvPr id="18" name="Text 16"/>
          <p:cNvSpPr/>
          <p:nvPr/>
        </p:nvSpPr>
        <p:spPr>
          <a:xfrm>
            <a:off x="658368" y="292608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Ethics &amp; instrument</a:t>
            </a:r>
            <a:endParaRPr lang="en-US" sz="1100" dirty="0"/>
          </a:p>
        </p:txBody>
      </p:sp>
      <p:sp>
        <p:nvSpPr>
          <p:cNvPr id="19" name="Shape 17"/>
          <p:cNvSpPr/>
          <p:nvPr/>
        </p:nvSpPr>
        <p:spPr>
          <a:xfrm>
            <a:off x="2331720" y="3200400"/>
            <a:ext cx="8823960" cy="0"/>
          </a:xfrm>
          <a:prstGeom prst="line">
            <a:avLst/>
          </a:prstGeom>
          <a:noFill/>
          <a:ln w="7620">
            <a:solidFill>
              <a:srgbClr val="E0E0E0"/>
            </a:solidFill>
            <a:prstDash val="solid"/>
          </a:ln>
        </p:spPr>
      </p:sp>
      <p:sp>
        <p:nvSpPr>
          <p:cNvPr id="20" name="Text 18"/>
          <p:cNvSpPr/>
          <p:nvPr/>
        </p:nvSpPr>
        <p:spPr>
          <a:xfrm>
            <a:off x="658368" y="388620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Data collection</a:t>
            </a:r>
            <a:endParaRPr lang="en-US" sz="1100" dirty="0"/>
          </a:p>
        </p:txBody>
      </p:sp>
      <p:sp>
        <p:nvSpPr>
          <p:cNvPr id="21" name="Shape 19"/>
          <p:cNvSpPr/>
          <p:nvPr/>
        </p:nvSpPr>
        <p:spPr>
          <a:xfrm>
            <a:off x="2331720" y="4160520"/>
            <a:ext cx="8823960" cy="0"/>
          </a:xfrm>
          <a:prstGeom prst="line">
            <a:avLst/>
          </a:prstGeom>
          <a:noFill/>
          <a:ln w="7620">
            <a:solidFill>
              <a:srgbClr val="E0E0E0"/>
            </a:solidFill>
            <a:prstDash val="solid"/>
          </a:ln>
        </p:spPr>
      </p:sp>
      <p:sp>
        <p:nvSpPr>
          <p:cNvPr id="22" name="Text 20"/>
          <p:cNvSpPr/>
          <p:nvPr/>
        </p:nvSpPr>
        <p:spPr>
          <a:xfrm>
            <a:off x="658368" y="4846320"/>
            <a:ext cx="1600200" cy="274320"/>
          </a:xfrm>
          <a:prstGeom prst="rect">
            <a:avLst/>
          </a:prstGeom>
          <a:noFill/>
          <a:ln/>
        </p:spPr>
        <p:txBody>
          <a:bodyPr wrap="square" lIns="0" tIns="0" rIns="0" bIns="0" rtlCol="0" anchor="ctr">
            <a:normAutofit/>
          </a:bodyPr>
          <a:lstStyle/>
          <a:p>
            <a:pPr marL="0" indent="0">
              <a:buNone/>
            </a:pPr>
            <a:r>
              <a:rPr lang="en-US" sz="1100" b="1" dirty="0">
                <a:solidFill>
                  <a:srgbClr val="0B1F3A"/>
                </a:solidFill>
              </a:rPr>
              <a:t>Analysis &amp; thesis</a:t>
            </a:r>
            <a:endParaRPr lang="en-US" sz="1100" dirty="0"/>
          </a:p>
        </p:txBody>
      </p:sp>
      <p:sp>
        <p:nvSpPr>
          <p:cNvPr id="23" name="Shape 21"/>
          <p:cNvSpPr/>
          <p:nvPr/>
        </p:nvSpPr>
        <p:spPr>
          <a:xfrm>
            <a:off x="2331720" y="5120640"/>
            <a:ext cx="8823960" cy="0"/>
          </a:xfrm>
          <a:prstGeom prst="line">
            <a:avLst/>
          </a:prstGeom>
          <a:noFill/>
          <a:ln w="7620">
            <a:solidFill>
              <a:srgbClr val="E0E0E0"/>
            </a:solidFill>
            <a:prstDash val="solid"/>
          </a:ln>
        </p:spPr>
      </p:sp>
      <p:sp>
        <p:nvSpPr>
          <p:cNvPr id="24" name="Shape 22"/>
          <p:cNvSpPr/>
          <p:nvPr/>
        </p:nvSpPr>
        <p:spPr>
          <a:xfrm>
            <a:off x="2377440" y="1828800"/>
            <a:ext cx="4206240" cy="594360"/>
          </a:xfrm>
          <a:prstGeom prst="roundRect">
            <a:avLst>
              <a:gd name="adj" fmla="val 10769"/>
            </a:avLst>
          </a:prstGeom>
          <a:solidFill>
            <a:srgbClr val="1B4965"/>
          </a:solidFill>
          <a:ln w="12700">
            <a:solidFill>
              <a:srgbClr val="1B4965"/>
            </a:solidFill>
            <a:prstDash val="solid"/>
          </a:ln>
        </p:spPr>
      </p:sp>
      <p:sp>
        <p:nvSpPr>
          <p:cNvPr id="25" name="Text 23"/>
          <p:cNvSpPr/>
          <p:nvPr/>
        </p:nvSpPr>
        <p:spPr>
          <a:xfrm>
            <a:off x="2487168" y="1920240"/>
            <a:ext cx="398678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Literature review + theory refinement</a:t>
            </a:r>
            <a:endParaRPr lang="en-US" sz="970" dirty="0"/>
          </a:p>
        </p:txBody>
      </p:sp>
      <p:sp>
        <p:nvSpPr>
          <p:cNvPr id="26" name="Shape 24"/>
          <p:cNvSpPr/>
          <p:nvPr/>
        </p:nvSpPr>
        <p:spPr>
          <a:xfrm>
            <a:off x="2377440" y="2788920"/>
            <a:ext cx="2011680" cy="594360"/>
          </a:xfrm>
          <a:prstGeom prst="roundRect">
            <a:avLst>
              <a:gd name="adj" fmla="val 10769"/>
            </a:avLst>
          </a:prstGeom>
          <a:solidFill>
            <a:srgbClr val="2A9D8F"/>
          </a:solidFill>
          <a:ln w="12700">
            <a:solidFill>
              <a:srgbClr val="2A9D8F"/>
            </a:solidFill>
            <a:prstDash val="solid"/>
          </a:ln>
        </p:spPr>
      </p:sp>
      <p:sp>
        <p:nvSpPr>
          <p:cNvPr id="27" name="Text 25"/>
          <p:cNvSpPr/>
          <p:nvPr/>
        </p:nvSpPr>
        <p:spPr>
          <a:xfrm>
            <a:off x="2487168" y="288036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Questionnaire + ethics</a:t>
            </a:r>
            <a:endParaRPr lang="en-US" sz="970" dirty="0"/>
          </a:p>
        </p:txBody>
      </p:sp>
      <p:sp>
        <p:nvSpPr>
          <p:cNvPr id="28" name="Shape 26"/>
          <p:cNvSpPr/>
          <p:nvPr/>
        </p:nvSpPr>
        <p:spPr>
          <a:xfrm>
            <a:off x="4572000" y="2788920"/>
            <a:ext cx="2011680" cy="594360"/>
          </a:xfrm>
          <a:prstGeom prst="roundRect">
            <a:avLst>
              <a:gd name="adj" fmla="val 10769"/>
            </a:avLst>
          </a:prstGeom>
          <a:solidFill>
            <a:srgbClr val="2A9D8F"/>
          </a:solidFill>
          <a:ln w="12700">
            <a:solidFill>
              <a:srgbClr val="2A9D8F"/>
            </a:solidFill>
            <a:prstDash val="solid"/>
          </a:ln>
        </p:spPr>
      </p:sp>
      <p:sp>
        <p:nvSpPr>
          <p:cNvPr id="29" name="Text 27"/>
          <p:cNvSpPr/>
          <p:nvPr/>
        </p:nvSpPr>
        <p:spPr>
          <a:xfrm>
            <a:off x="4681728" y="288036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Pilot + reliability checks</a:t>
            </a:r>
            <a:endParaRPr lang="en-US" sz="970" dirty="0"/>
          </a:p>
        </p:txBody>
      </p:sp>
      <p:sp>
        <p:nvSpPr>
          <p:cNvPr id="30" name="Shape 28"/>
          <p:cNvSpPr/>
          <p:nvPr/>
        </p:nvSpPr>
        <p:spPr>
          <a:xfrm>
            <a:off x="4572000" y="3749040"/>
            <a:ext cx="4206240" cy="594360"/>
          </a:xfrm>
          <a:prstGeom prst="roundRect">
            <a:avLst>
              <a:gd name="adj" fmla="val 10769"/>
            </a:avLst>
          </a:prstGeom>
          <a:solidFill>
            <a:srgbClr val="E9C46A"/>
          </a:solidFill>
          <a:ln w="12700">
            <a:solidFill>
              <a:srgbClr val="E9C46A"/>
            </a:solidFill>
            <a:prstDash val="solid"/>
          </a:ln>
        </p:spPr>
      </p:sp>
      <p:sp>
        <p:nvSpPr>
          <p:cNvPr id="31" name="Text 29"/>
          <p:cNvSpPr/>
          <p:nvPr/>
        </p:nvSpPr>
        <p:spPr>
          <a:xfrm>
            <a:off x="4681728" y="3840480"/>
            <a:ext cx="398678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Main survey data collection</a:t>
            </a:r>
            <a:endParaRPr lang="en-US" sz="970" dirty="0"/>
          </a:p>
        </p:txBody>
      </p:sp>
      <p:sp>
        <p:nvSpPr>
          <p:cNvPr id="32" name="Shape 30"/>
          <p:cNvSpPr/>
          <p:nvPr/>
        </p:nvSpPr>
        <p:spPr>
          <a:xfrm>
            <a:off x="6766560" y="4709160"/>
            <a:ext cx="2011680" cy="594360"/>
          </a:xfrm>
          <a:prstGeom prst="roundRect">
            <a:avLst>
              <a:gd name="adj" fmla="val 10769"/>
            </a:avLst>
          </a:prstGeom>
          <a:solidFill>
            <a:srgbClr val="E76F51"/>
          </a:solidFill>
          <a:ln w="12700">
            <a:solidFill>
              <a:srgbClr val="E76F51"/>
            </a:solidFill>
            <a:prstDash val="solid"/>
          </a:ln>
        </p:spPr>
      </p:sp>
      <p:sp>
        <p:nvSpPr>
          <p:cNvPr id="33" name="Text 31"/>
          <p:cNvSpPr/>
          <p:nvPr/>
        </p:nvSpPr>
        <p:spPr>
          <a:xfrm>
            <a:off x="6876288" y="480060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SPSS / PROCESS analysis</a:t>
            </a:r>
            <a:endParaRPr lang="en-US" sz="970" dirty="0"/>
          </a:p>
        </p:txBody>
      </p:sp>
      <p:sp>
        <p:nvSpPr>
          <p:cNvPr id="34" name="Shape 32"/>
          <p:cNvSpPr/>
          <p:nvPr/>
        </p:nvSpPr>
        <p:spPr>
          <a:xfrm>
            <a:off x="8961120" y="4709160"/>
            <a:ext cx="2011680" cy="594360"/>
          </a:xfrm>
          <a:prstGeom prst="roundRect">
            <a:avLst>
              <a:gd name="adj" fmla="val 10769"/>
            </a:avLst>
          </a:prstGeom>
          <a:solidFill>
            <a:srgbClr val="0B1F3A"/>
          </a:solidFill>
          <a:ln w="12700">
            <a:solidFill>
              <a:srgbClr val="0B1F3A"/>
            </a:solidFill>
            <a:prstDash val="solid"/>
          </a:ln>
        </p:spPr>
      </p:sp>
      <p:sp>
        <p:nvSpPr>
          <p:cNvPr id="35" name="Text 33"/>
          <p:cNvSpPr/>
          <p:nvPr/>
        </p:nvSpPr>
        <p:spPr>
          <a:xfrm>
            <a:off x="9070848" y="4800600"/>
            <a:ext cx="1792224" cy="384048"/>
          </a:xfrm>
          <a:prstGeom prst="rect">
            <a:avLst/>
          </a:prstGeom>
          <a:noFill/>
          <a:ln/>
        </p:spPr>
        <p:txBody>
          <a:bodyPr wrap="square" lIns="0" tIns="0" rIns="0" bIns="0" rtlCol="0" anchor="ctr">
            <a:normAutofit/>
          </a:bodyPr>
          <a:lstStyle/>
          <a:p>
            <a:pPr marL="0" indent="0" algn="ctr">
              <a:buNone/>
            </a:pPr>
            <a:r>
              <a:rPr lang="en-US" sz="970" b="1" dirty="0">
                <a:solidFill>
                  <a:srgbClr val="FFFFFF"/>
                </a:solidFill>
              </a:rPr>
              <a:t>Thesis writing, revision and viva</a:t>
            </a:r>
            <a:endParaRPr lang="en-US" sz="970" dirty="0"/>
          </a:p>
        </p:txBody>
      </p:sp>
      <p:sp>
        <p:nvSpPr>
          <p:cNvPr id="36" name="Shape 34"/>
          <p:cNvSpPr/>
          <p:nvPr/>
        </p:nvSpPr>
        <p:spPr>
          <a:xfrm>
            <a:off x="777240" y="5806440"/>
            <a:ext cx="10789920" cy="411480"/>
          </a:xfrm>
          <a:prstGeom prst="roundRect">
            <a:avLst>
              <a:gd name="adj" fmla="val 13333"/>
            </a:avLst>
          </a:prstGeom>
          <a:solidFill>
            <a:srgbClr val="F6FAFB"/>
          </a:solidFill>
          <a:ln w="12700">
            <a:solidFill>
              <a:srgbClr val="2A9D8F"/>
            </a:solidFill>
            <a:prstDash val="solid"/>
          </a:ln>
        </p:spPr>
      </p:sp>
      <p:sp>
        <p:nvSpPr>
          <p:cNvPr id="37" name="Text 35"/>
          <p:cNvSpPr/>
          <p:nvPr/>
        </p:nvSpPr>
        <p:spPr>
          <a:xfrm>
            <a:off x="914400" y="5916168"/>
            <a:ext cx="10515600" cy="210312"/>
          </a:xfrm>
          <a:prstGeom prst="rect">
            <a:avLst/>
          </a:prstGeom>
          <a:noFill/>
          <a:ln/>
        </p:spPr>
        <p:txBody>
          <a:bodyPr wrap="square" lIns="0" tIns="0" rIns="0" bIns="0" rtlCol="0" anchor="ctr">
            <a:normAutofit/>
          </a:bodyPr>
          <a:lstStyle/>
          <a:p>
            <a:pPr marL="0" indent="0">
              <a:buNone/>
            </a:pPr>
            <a:r>
              <a:rPr lang="en-US" sz="1150" b="1" dirty="0">
                <a:solidFill>
                  <a:srgbClr val="14213D"/>
                </a:solidFill>
                <a:latin typeface="Aptos" pitchFamily="34" charset="0"/>
                <a:ea typeface="Aptos" pitchFamily="34" charset="-122"/>
                <a:cs typeface="Aptos" pitchFamily="34" charset="-120"/>
              </a:rPr>
              <a:t>Key deliverables: literature review ✓  questionnaire  ethics approval  pilot study  main survey  analysis  thesis submission</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Conceptual Framework</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Conceptual framework</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Integrated theory explains the trust-restoration pathway.</a:t>
            </a:r>
            <a:endParaRPr lang="en-US" sz="1250" dirty="0"/>
          </a:p>
        </p:txBody>
      </p:sp>
      <p:sp>
        <p:nvSpPr>
          <p:cNvPr id="8" name="Shape 6"/>
          <p:cNvSpPr/>
          <p:nvPr/>
        </p:nvSpPr>
        <p:spPr>
          <a:xfrm>
            <a:off x="3017520" y="3337560"/>
            <a:ext cx="1783080" cy="0"/>
          </a:xfrm>
          <a:prstGeom prst="line">
            <a:avLst/>
          </a:prstGeom>
          <a:noFill/>
          <a:ln w="26670">
            <a:solidFill>
              <a:srgbClr val="2A9D8F"/>
            </a:solidFill>
            <a:prstDash val="solid"/>
            <a:headEnd type="none"/>
            <a:tailEnd type="triangle"/>
          </a:ln>
        </p:spPr>
      </p:sp>
      <p:sp>
        <p:nvSpPr>
          <p:cNvPr id="9" name="Shape 7"/>
          <p:cNvSpPr/>
          <p:nvPr/>
        </p:nvSpPr>
        <p:spPr>
          <a:xfrm>
            <a:off x="7178040" y="3337560"/>
            <a:ext cx="1645920" cy="0"/>
          </a:xfrm>
          <a:prstGeom prst="line">
            <a:avLst/>
          </a:prstGeom>
          <a:noFill/>
          <a:ln w="26670">
            <a:solidFill>
              <a:srgbClr val="2A9D8F"/>
            </a:solidFill>
            <a:prstDash val="solid"/>
            <a:headEnd type="none"/>
            <a:tailEnd type="triangle"/>
          </a:ln>
        </p:spPr>
      </p:sp>
      <p:sp>
        <p:nvSpPr>
          <p:cNvPr id="10" name="Shape 8"/>
          <p:cNvSpPr/>
          <p:nvPr/>
        </p:nvSpPr>
        <p:spPr>
          <a:xfrm>
            <a:off x="3383280" y="4434840"/>
            <a:ext cx="5623560" cy="0"/>
          </a:xfrm>
          <a:prstGeom prst="line">
            <a:avLst/>
          </a:prstGeom>
          <a:noFill/>
          <a:ln w="17780">
            <a:solidFill>
              <a:srgbClr val="5E6472"/>
            </a:solidFill>
            <a:prstDash val="solid"/>
            <a:headEnd type="none"/>
            <a:tailEnd type="triangle"/>
          </a:ln>
        </p:spPr>
      </p:sp>
      <p:sp>
        <p:nvSpPr>
          <p:cNvPr id="11" name="Shape 9"/>
          <p:cNvSpPr/>
          <p:nvPr/>
        </p:nvSpPr>
        <p:spPr>
          <a:xfrm>
            <a:off x="7999074" y="2121407"/>
            <a:ext cx="13957" cy="1097277"/>
          </a:xfrm>
          <a:prstGeom prst="line">
            <a:avLst/>
          </a:prstGeom>
          <a:noFill/>
          <a:ln w="20320">
            <a:solidFill>
              <a:srgbClr val="E76F51"/>
            </a:solidFill>
            <a:prstDash val="solid"/>
            <a:headEnd type="none"/>
            <a:tailEnd type="triangle"/>
          </a:ln>
        </p:spPr>
      </p:sp>
      <p:sp>
        <p:nvSpPr>
          <p:cNvPr id="12" name="Shape 10"/>
          <p:cNvSpPr/>
          <p:nvPr/>
        </p:nvSpPr>
        <p:spPr>
          <a:xfrm>
            <a:off x="685800" y="2560320"/>
            <a:ext cx="2331720" cy="1508760"/>
          </a:xfrm>
          <a:prstGeom prst="roundRect">
            <a:avLst>
              <a:gd name="adj" fmla="val 4242"/>
            </a:avLst>
          </a:prstGeom>
          <a:solidFill>
            <a:srgbClr val="FFFFFF"/>
          </a:solidFill>
          <a:ln w="15240">
            <a:solidFill>
              <a:srgbClr val="1B4965"/>
            </a:solidFill>
            <a:prstDash val="solid"/>
          </a:ln>
        </p:spPr>
      </p:sp>
      <p:sp>
        <p:nvSpPr>
          <p:cNvPr id="13" name="Text 11"/>
          <p:cNvSpPr/>
          <p:nvPr/>
        </p:nvSpPr>
        <p:spPr>
          <a:xfrm>
            <a:off x="79552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Digital Payment Dispute Resolution</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Quality (DRQ)</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Service Recovery</a:t>
            </a:r>
            <a:endParaRPr lang="en-US" sz="1220" dirty="0"/>
          </a:p>
        </p:txBody>
      </p:sp>
      <p:sp>
        <p:nvSpPr>
          <p:cNvPr id="14" name="Shape 12"/>
          <p:cNvSpPr/>
          <p:nvPr/>
        </p:nvSpPr>
        <p:spPr>
          <a:xfrm>
            <a:off x="4617720" y="2560320"/>
            <a:ext cx="2331720" cy="1508760"/>
          </a:xfrm>
          <a:prstGeom prst="roundRect">
            <a:avLst>
              <a:gd name="adj" fmla="val 4242"/>
            </a:avLst>
          </a:prstGeom>
          <a:solidFill>
            <a:srgbClr val="FFF7E1"/>
          </a:solidFill>
          <a:ln w="15240">
            <a:solidFill>
              <a:srgbClr val="E9C46A"/>
            </a:solidFill>
            <a:prstDash val="solid"/>
          </a:ln>
        </p:spPr>
      </p:sp>
      <p:sp>
        <p:nvSpPr>
          <p:cNvPr id="15" name="Text 13"/>
          <p:cNvSpPr/>
          <p:nvPr/>
        </p:nvSpPr>
        <p:spPr>
          <a:xfrm>
            <a:off x="472744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Perceived</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Fairness (PF)</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Justice Theory</a:t>
            </a:r>
            <a:endParaRPr lang="en-US" sz="1220" dirty="0"/>
          </a:p>
        </p:txBody>
      </p:sp>
      <p:sp>
        <p:nvSpPr>
          <p:cNvPr id="16" name="Shape 14"/>
          <p:cNvSpPr/>
          <p:nvPr/>
        </p:nvSpPr>
        <p:spPr>
          <a:xfrm>
            <a:off x="9006840" y="2560320"/>
            <a:ext cx="2331720" cy="1508760"/>
          </a:xfrm>
          <a:prstGeom prst="roundRect">
            <a:avLst>
              <a:gd name="adj" fmla="val 4242"/>
            </a:avLst>
          </a:prstGeom>
          <a:solidFill>
            <a:srgbClr val="FFFFFF"/>
          </a:solidFill>
          <a:ln w="15240">
            <a:solidFill>
              <a:srgbClr val="2A9D8F"/>
            </a:solidFill>
            <a:prstDash val="solid"/>
          </a:ln>
        </p:spPr>
      </p:sp>
      <p:sp>
        <p:nvSpPr>
          <p:cNvPr id="17" name="Text 15"/>
          <p:cNvSpPr/>
          <p:nvPr/>
        </p:nvSpPr>
        <p:spPr>
          <a:xfrm>
            <a:off x="9116568" y="2670048"/>
            <a:ext cx="2112264" cy="1289304"/>
          </a:xfrm>
          <a:prstGeom prst="rect">
            <a:avLst/>
          </a:prstGeom>
          <a:noFill/>
          <a:ln/>
        </p:spPr>
        <p:txBody>
          <a:bodyPr wrap="square" lIns="0" tIns="0" rIns="0" bIns="0" rtlCol="0" anchor="ctr">
            <a:normAutofit/>
          </a:bodyPr>
          <a:lstStyle/>
          <a:p>
            <a:pPr marL="0" indent="0" algn="ctr">
              <a:buNone/>
            </a:pPr>
            <a:r>
              <a:rPr lang="en-US" sz="1220" b="1" dirty="0">
                <a:solidFill>
                  <a:srgbClr val="14213D"/>
                </a:solidFill>
                <a:latin typeface="Aptos" pitchFamily="34" charset="0"/>
                <a:ea typeface="Aptos" pitchFamily="34" charset="-122"/>
                <a:cs typeface="Aptos" pitchFamily="34" charset="-120"/>
              </a:rPr>
              <a:t>Customer Trust</a:t>
            </a: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(CT)</a:t>
            </a:r>
            <a:endParaRPr lang="en-US" sz="1220" dirty="0"/>
          </a:p>
          <a:p>
            <a:pPr marL="0" indent="0" algn="ctr">
              <a:buNone/>
            </a:pPr>
            <a:endParaRPr lang="en-US" sz="1220" dirty="0"/>
          </a:p>
          <a:p>
            <a:pPr marL="0" indent="0" algn="ctr">
              <a:buNone/>
            </a:pPr>
            <a:r>
              <a:rPr lang="en-US" sz="1220" b="1" dirty="0">
                <a:solidFill>
                  <a:srgbClr val="14213D"/>
                </a:solidFill>
                <a:latin typeface="Aptos" pitchFamily="34" charset="0"/>
                <a:ea typeface="Aptos" pitchFamily="34" charset="-122"/>
                <a:cs typeface="Aptos" pitchFamily="34" charset="-120"/>
              </a:rPr>
              <a:t>Trust Theory</a:t>
            </a:r>
            <a:endParaRPr lang="en-US" sz="1220" dirty="0"/>
          </a:p>
        </p:txBody>
      </p:sp>
      <p:sp>
        <p:nvSpPr>
          <p:cNvPr id="18" name="Shape 16"/>
          <p:cNvSpPr/>
          <p:nvPr/>
        </p:nvSpPr>
        <p:spPr>
          <a:xfrm>
            <a:off x="6883026" y="1147571"/>
            <a:ext cx="2468880" cy="960120"/>
          </a:xfrm>
          <a:prstGeom prst="roundRect">
            <a:avLst>
              <a:gd name="adj" fmla="val 6667"/>
            </a:avLst>
          </a:prstGeom>
          <a:solidFill>
            <a:srgbClr val="FCE5DE"/>
          </a:solidFill>
          <a:ln w="15240">
            <a:solidFill>
              <a:srgbClr val="E76F51"/>
            </a:solidFill>
            <a:prstDash val="solid"/>
          </a:ln>
        </p:spPr>
      </p:sp>
      <p:sp>
        <p:nvSpPr>
          <p:cNvPr id="19" name="Text 17"/>
          <p:cNvSpPr/>
          <p:nvPr/>
        </p:nvSpPr>
        <p:spPr>
          <a:xfrm>
            <a:off x="6819018" y="1157437"/>
            <a:ext cx="2249424" cy="740664"/>
          </a:xfrm>
          <a:prstGeom prst="rect">
            <a:avLst/>
          </a:prstGeom>
          <a:noFill/>
          <a:ln/>
        </p:spPr>
        <p:txBody>
          <a:bodyPr wrap="square" lIns="0" tIns="0" rIns="0" bIns="0" rtlCol="0" anchor="ctr">
            <a:normAutofit/>
          </a:bodyPr>
          <a:lstStyle/>
          <a:p>
            <a:pPr marL="0" indent="0" algn="ctr">
              <a:buNone/>
            </a:pPr>
            <a:r>
              <a:rPr lang="en-US" sz="1150" b="1" dirty="0">
                <a:solidFill>
                  <a:srgbClr val="14213D"/>
                </a:solidFill>
                <a:latin typeface="Aptos" pitchFamily="34" charset="0"/>
                <a:ea typeface="Aptos" pitchFamily="34" charset="-122"/>
                <a:cs typeface="Aptos" pitchFamily="34" charset="-120"/>
              </a:rPr>
              <a:t>Fraud Concern</a:t>
            </a:r>
            <a:endParaRPr lang="en-US" sz="1150" dirty="0"/>
          </a:p>
          <a:p>
            <a:pPr marL="0" indent="0" algn="ctr">
              <a:buNone/>
            </a:pPr>
            <a:r>
              <a:rPr lang="en-US" sz="1150" b="1" dirty="0">
                <a:solidFill>
                  <a:srgbClr val="14213D"/>
                </a:solidFill>
                <a:latin typeface="Aptos" pitchFamily="34" charset="0"/>
                <a:ea typeface="Aptos" pitchFamily="34" charset="-122"/>
                <a:cs typeface="Aptos" pitchFamily="34" charset="-120"/>
              </a:rPr>
              <a:t>(FC)</a:t>
            </a:r>
            <a:endParaRPr lang="en-US" sz="1150" dirty="0"/>
          </a:p>
          <a:p>
            <a:pPr marL="0" indent="0" algn="ctr">
              <a:buNone/>
            </a:pPr>
            <a:endParaRPr lang="en-US" sz="1150" dirty="0"/>
          </a:p>
          <a:p>
            <a:pPr marL="0" indent="0" algn="ctr">
              <a:buNone/>
            </a:pPr>
            <a:r>
              <a:rPr lang="en-US" sz="1150" b="1" dirty="0">
                <a:solidFill>
                  <a:srgbClr val="14213D"/>
                </a:solidFill>
                <a:latin typeface="Aptos" pitchFamily="34" charset="0"/>
                <a:ea typeface="Aptos" pitchFamily="34" charset="-122"/>
                <a:cs typeface="Aptos" pitchFamily="34" charset="-120"/>
              </a:rPr>
              <a:t>PMT threat appraisal</a:t>
            </a:r>
            <a:endParaRPr lang="en-US" sz="1150" dirty="0"/>
          </a:p>
        </p:txBody>
      </p:sp>
      <p:sp>
        <p:nvSpPr>
          <p:cNvPr id="20" name="Text 18"/>
          <p:cNvSpPr/>
          <p:nvPr/>
        </p:nvSpPr>
        <p:spPr>
          <a:xfrm>
            <a:off x="4663440" y="4617720"/>
            <a:ext cx="2926080" cy="182880"/>
          </a:xfrm>
          <a:prstGeom prst="rect">
            <a:avLst/>
          </a:prstGeom>
          <a:noFill/>
          <a:ln/>
        </p:spPr>
        <p:txBody>
          <a:bodyPr wrap="square" lIns="0" tIns="0" rIns="0" bIns="0" rtlCol="0" anchor="ctr"/>
          <a:lstStyle/>
          <a:p>
            <a:pPr marL="0" indent="0" algn="ctr">
              <a:buNone/>
            </a:pPr>
            <a:r>
              <a:rPr lang="en-US" sz="950" dirty="0">
                <a:solidFill>
                  <a:srgbClr val="5E6472"/>
                </a:solidFill>
              </a:rPr>
              <a:t>Direct path retained</a:t>
            </a:r>
            <a:endParaRPr lang="en-US" sz="950" dirty="0"/>
          </a:p>
        </p:txBody>
      </p:sp>
      <p:sp>
        <p:nvSpPr>
          <p:cNvPr id="21" name="Shape 19"/>
          <p:cNvSpPr/>
          <p:nvPr/>
        </p:nvSpPr>
        <p:spPr>
          <a:xfrm>
            <a:off x="1005840" y="5257800"/>
            <a:ext cx="10149840" cy="502920"/>
          </a:xfrm>
          <a:prstGeom prst="roundRect">
            <a:avLst>
              <a:gd name="adj" fmla="val 10909"/>
            </a:avLst>
          </a:prstGeom>
          <a:solidFill>
            <a:srgbClr val="F6FAFB"/>
          </a:solidFill>
          <a:ln w="12700">
            <a:solidFill>
              <a:srgbClr val="2A9D8F"/>
            </a:solidFill>
            <a:prstDash val="solid"/>
          </a:ln>
        </p:spPr>
      </p:sp>
      <p:sp>
        <p:nvSpPr>
          <p:cNvPr id="22" name="Text 20"/>
          <p:cNvSpPr/>
          <p:nvPr/>
        </p:nvSpPr>
        <p:spPr>
          <a:xfrm>
            <a:off x="1143000" y="5367528"/>
            <a:ext cx="9875520" cy="301752"/>
          </a:xfrm>
          <a:prstGeom prst="rect">
            <a:avLst/>
          </a:prstGeom>
          <a:noFill/>
          <a:ln/>
        </p:spPr>
        <p:txBody>
          <a:bodyPr wrap="square" lIns="0" tIns="0" rIns="0" bIns="0" rtlCol="0" anchor="ctr">
            <a:normAutofit fontScale="85000" lnSpcReduction="20000"/>
          </a:bodyPr>
          <a:lstStyle/>
          <a:p>
            <a:r>
              <a:rPr lang="en-US" sz="1400" b="1" dirty="0"/>
              <a:t>Core logic: higher perceived dispute resolution quality may strengthen customer trust through perceived fairness, while fraud concern may weaken the relationship between perceived fairness and customer trust.</a:t>
            </a:r>
            <a:endParaRPr lang="en-US" sz="1400" dirty="0"/>
          </a:p>
        </p:txBody>
      </p:sp>
      <p:sp>
        <p:nvSpPr>
          <p:cNvPr id="23" name="Text 21"/>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Tax et al. (1998); Smith et al. (1999); Mayer et al. (1995); Rogers (1975); Hayes (2022).</a:t>
            </a:r>
            <a:endParaRPr lang="en-US" sz="73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4 | Quality and Ethics</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Research quality, validity and ethics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design must be technically appropriate and ethically responsible.</a:t>
            </a:r>
            <a:endParaRPr lang="en-US" sz="1250" dirty="0"/>
          </a:p>
        </p:txBody>
      </p:sp>
      <p:sp>
        <p:nvSpPr>
          <p:cNvPr id="8" name="Shape 6"/>
          <p:cNvSpPr/>
          <p:nvPr/>
        </p:nvSpPr>
        <p:spPr>
          <a:xfrm>
            <a:off x="777240" y="1508760"/>
            <a:ext cx="1600200" cy="502920"/>
          </a:xfrm>
          <a:prstGeom prst="roundRect">
            <a:avLst>
              <a:gd name="adj" fmla="val 12727"/>
            </a:avLst>
          </a:prstGeom>
          <a:solidFill>
            <a:srgbClr val="1B4965"/>
          </a:solidFill>
          <a:ln w="15240">
            <a:solidFill>
              <a:srgbClr val="1B4965"/>
            </a:solidFill>
            <a:prstDash val="solid"/>
          </a:ln>
        </p:spPr>
      </p:sp>
      <p:sp>
        <p:nvSpPr>
          <p:cNvPr id="9" name="Text 7"/>
          <p:cNvSpPr/>
          <p:nvPr/>
        </p:nvSpPr>
        <p:spPr>
          <a:xfrm>
            <a:off x="886968" y="161848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Reliability</a:t>
            </a:r>
            <a:endParaRPr lang="en-US" sz="1200" dirty="0"/>
          </a:p>
        </p:txBody>
      </p:sp>
      <p:sp>
        <p:nvSpPr>
          <p:cNvPr id="10" name="Text 8"/>
          <p:cNvSpPr/>
          <p:nvPr/>
        </p:nvSpPr>
        <p:spPr>
          <a:xfrm>
            <a:off x="2560320" y="154533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pilot testing; Cronbach’s alpha; item-total correlations</a:t>
            </a:r>
            <a:endParaRPr lang="en-US" sz="1230" dirty="0"/>
          </a:p>
        </p:txBody>
      </p:sp>
      <p:sp>
        <p:nvSpPr>
          <p:cNvPr id="11" name="Shape 9"/>
          <p:cNvSpPr/>
          <p:nvPr/>
        </p:nvSpPr>
        <p:spPr>
          <a:xfrm>
            <a:off x="6400800" y="1508760"/>
            <a:ext cx="1600200" cy="502920"/>
          </a:xfrm>
          <a:prstGeom prst="roundRect">
            <a:avLst>
              <a:gd name="adj" fmla="val 12727"/>
            </a:avLst>
          </a:prstGeom>
          <a:solidFill>
            <a:srgbClr val="2A9D8F"/>
          </a:solidFill>
          <a:ln w="15240">
            <a:solidFill>
              <a:srgbClr val="2A9D8F"/>
            </a:solidFill>
            <a:prstDash val="solid"/>
          </a:ln>
        </p:spPr>
      </p:sp>
      <p:sp>
        <p:nvSpPr>
          <p:cNvPr id="12" name="Text 10"/>
          <p:cNvSpPr/>
          <p:nvPr/>
        </p:nvSpPr>
        <p:spPr>
          <a:xfrm>
            <a:off x="6510528" y="161848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Validity</a:t>
            </a:r>
            <a:endParaRPr lang="en-US" sz="1200" dirty="0"/>
          </a:p>
        </p:txBody>
      </p:sp>
      <p:sp>
        <p:nvSpPr>
          <p:cNvPr id="13" name="Text 11"/>
          <p:cNvSpPr/>
          <p:nvPr/>
        </p:nvSpPr>
        <p:spPr>
          <a:xfrm>
            <a:off x="8183880" y="154533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construct definitions; expert review; EFA; adapted scales</a:t>
            </a:r>
            <a:endParaRPr lang="en-US" sz="1230" dirty="0"/>
          </a:p>
        </p:txBody>
      </p:sp>
      <p:sp>
        <p:nvSpPr>
          <p:cNvPr id="14" name="Shape 12"/>
          <p:cNvSpPr/>
          <p:nvPr/>
        </p:nvSpPr>
        <p:spPr>
          <a:xfrm>
            <a:off x="777240" y="3154680"/>
            <a:ext cx="1600200" cy="502920"/>
          </a:xfrm>
          <a:prstGeom prst="roundRect">
            <a:avLst>
              <a:gd name="adj" fmla="val 12727"/>
            </a:avLst>
          </a:prstGeom>
          <a:solidFill>
            <a:srgbClr val="E9C46A"/>
          </a:solidFill>
          <a:ln w="15240">
            <a:solidFill>
              <a:srgbClr val="E9C46A"/>
            </a:solidFill>
            <a:prstDash val="solid"/>
          </a:ln>
        </p:spPr>
      </p:sp>
      <p:sp>
        <p:nvSpPr>
          <p:cNvPr id="15" name="Text 13"/>
          <p:cNvSpPr/>
          <p:nvPr/>
        </p:nvSpPr>
        <p:spPr>
          <a:xfrm>
            <a:off x="886968" y="326440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Bias</a:t>
            </a:r>
            <a:endParaRPr lang="en-US" sz="1200" dirty="0"/>
          </a:p>
        </p:txBody>
      </p:sp>
      <p:sp>
        <p:nvSpPr>
          <p:cNvPr id="16" name="Text 14"/>
          <p:cNvSpPr/>
          <p:nvPr/>
        </p:nvSpPr>
        <p:spPr>
          <a:xfrm>
            <a:off x="2560320" y="3191256"/>
            <a:ext cx="3520440" cy="502920"/>
          </a:xfrm>
          <a:prstGeom prst="rect">
            <a:avLst/>
          </a:prstGeom>
          <a:noFill/>
          <a:ln/>
        </p:spPr>
        <p:txBody>
          <a:bodyPr wrap="square" lIns="0" tIns="0" rIns="0" bIns="0" rtlCol="0" anchor="ctr">
            <a:normAutofit/>
          </a:bodyPr>
          <a:lstStyle/>
          <a:p>
            <a:pPr marL="0" indent="0">
              <a:buNone/>
            </a:pPr>
            <a:r>
              <a:rPr lang="en-US" sz="1400" b="0" i="0" u="none" strike="noStrike" dirty="0">
                <a:solidFill>
                  <a:srgbClr val="000000"/>
                </a:solidFill>
                <a:effectLst/>
                <a:latin typeface="-webkit-standard"/>
              </a:rPr>
              <a:t>procedural and statistical checks for common-method bias</a:t>
            </a:r>
            <a:endParaRPr lang="en-US" sz="1230" dirty="0"/>
          </a:p>
        </p:txBody>
      </p:sp>
      <p:sp>
        <p:nvSpPr>
          <p:cNvPr id="17" name="Shape 15"/>
          <p:cNvSpPr/>
          <p:nvPr/>
        </p:nvSpPr>
        <p:spPr>
          <a:xfrm>
            <a:off x="6400800" y="3154680"/>
            <a:ext cx="1600200" cy="502920"/>
          </a:xfrm>
          <a:prstGeom prst="roundRect">
            <a:avLst>
              <a:gd name="adj" fmla="val 12727"/>
            </a:avLst>
          </a:prstGeom>
          <a:solidFill>
            <a:srgbClr val="E76F51"/>
          </a:solidFill>
          <a:ln w="15240">
            <a:solidFill>
              <a:srgbClr val="E76F51"/>
            </a:solidFill>
            <a:prstDash val="solid"/>
          </a:ln>
        </p:spPr>
      </p:sp>
      <p:sp>
        <p:nvSpPr>
          <p:cNvPr id="18" name="Text 16"/>
          <p:cNvSpPr/>
          <p:nvPr/>
        </p:nvSpPr>
        <p:spPr>
          <a:xfrm>
            <a:off x="6510528" y="3264408"/>
            <a:ext cx="1380744" cy="283464"/>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Ethics</a:t>
            </a:r>
            <a:endParaRPr lang="en-US" sz="1200" dirty="0"/>
          </a:p>
        </p:txBody>
      </p:sp>
      <p:sp>
        <p:nvSpPr>
          <p:cNvPr id="19" name="Text 17"/>
          <p:cNvSpPr/>
          <p:nvPr/>
        </p:nvSpPr>
        <p:spPr>
          <a:xfrm>
            <a:off x="8183880" y="3191256"/>
            <a:ext cx="3520440" cy="502920"/>
          </a:xfrm>
          <a:prstGeom prst="rect">
            <a:avLst/>
          </a:prstGeom>
          <a:noFill/>
          <a:ln/>
        </p:spPr>
        <p:txBody>
          <a:bodyPr wrap="square" lIns="0" tIns="0" rIns="0" bIns="0" rtlCol="0" anchor="ctr">
            <a:normAutofit/>
          </a:bodyPr>
          <a:lstStyle/>
          <a:p>
            <a:pPr marL="0" indent="0">
              <a:buNone/>
            </a:pPr>
            <a:r>
              <a:rPr lang="en-US" sz="1230" dirty="0">
                <a:solidFill>
                  <a:srgbClr val="14213D"/>
                </a:solidFill>
              </a:rPr>
              <a:t>informed consent; voluntary participation; no sensitive account data</a:t>
            </a:r>
            <a:endParaRPr lang="en-US" sz="1230" dirty="0"/>
          </a:p>
        </p:txBody>
      </p:sp>
      <p:sp>
        <p:nvSpPr>
          <p:cNvPr id="20" name="Shape 18"/>
          <p:cNvSpPr/>
          <p:nvPr/>
        </p:nvSpPr>
        <p:spPr>
          <a:xfrm>
            <a:off x="1005840" y="4892040"/>
            <a:ext cx="10149840" cy="685800"/>
          </a:xfrm>
          <a:prstGeom prst="roundRect">
            <a:avLst>
              <a:gd name="adj" fmla="val 8000"/>
            </a:avLst>
          </a:prstGeom>
          <a:solidFill>
            <a:srgbClr val="F6FAFB"/>
          </a:solidFill>
          <a:ln w="12700">
            <a:solidFill>
              <a:srgbClr val="2A9D8F"/>
            </a:solidFill>
            <a:prstDash val="solid"/>
          </a:ln>
        </p:spPr>
      </p:sp>
      <p:sp>
        <p:nvSpPr>
          <p:cNvPr id="21" name="Text 19"/>
          <p:cNvSpPr/>
          <p:nvPr/>
        </p:nvSpPr>
        <p:spPr>
          <a:xfrm>
            <a:off x="1143000" y="5001768"/>
            <a:ext cx="9875520" cy="484632"/>
          </a:xfrm>
          <a:prstGeom prst="rect">
            <a:avLst/>
          </a:prstGeom>
          <a:noFill/>
          <a:ln/>
        </p:spPr>
        <p:txBody>
          <a:bodyPr wrap="square" lIns="0" tIns="0" rIns="0" bIns="0" rtlCol="0" anchor="ctr">
            <a:normAutofit/>
          </a:bodyPr>
          <a:lstStyle/>
          <a:p>
            <a:pPr marL="0" indent="0">
              <a:buNone/>
            </a:pPr>
            <a:r>
              <a:rPr lang="en-US" sz="1500" b="1" dirty="0">
                <a:solidFill>
                  <a:srgbClr val="14213D"/>
                </a:solidFill>
                <a:latin typeface="Aptos" pitchFamily="34" charset="0"/>
                <a:ea typeface="Aptos" pitchFamily="34" charset="-122"/>
                <a:cs typeface="Aptos" pitchFamily="34" charset="-120"/>
              </a:rPr>
              <a:t>Critical point: quality is not only about choosing SPSS; it depends on measurement, validity, bias control and ethics.</a:t>
            </a:r>
            <a:endParaRPr lang="en-US" sz="1500" dirty="0"/>
          </a:p>
        </p:txBody>
      </p:sp>
      <p:sp>
        <p:nvSpPr>
          <p:cNvPr id="22" name="Text 20"/>
          <p:cNvSpPr/>
          <p:nvPr/>
        </p:nvSpPr>
        <p:spPr>
          <a:xfrm>
            <a:off x="530352" y="6053328"/>
            <a:ext cx="10972800" cy="182880"/>
          </a:xfrm>
          <a:prstGeom prst="rect">
            <a:avLst/>
          </a:prstGeom>
          <a:noFill/>
          <a:ln/>
        </p:spPr>
        <p:txBody>
          <a:bodyPr wrap="square" lIns="0" tIns="0" rIns="0" bIns="0" rtlCol="0" anchor="ctr"/>
          <a:lstStyle/>
          <a:p>
            <a:pPr marL="0" indent="0">
              <a:buNone/>
            </a:pPr>
            <a:r>
              <a:rPr lang="en-US" sz="730" i="1" dirty="0">
                <a:solidFill>
                  <a:srgbClr val="5E6472"/>
                </a:solidFill>
                <a:latin typeface="Aptos" pitchFamily="34" charset="0"/>
                <a:ea typeface="Aptos" pitchFamily="34" charset="-122"/>
                <a:cs typeface="Aptos" pitchFamily="34" charset="-120"/>
              </a:rPr>
              <a:t>Sources: Creswell and Creswell (2018); Saunders et al. (2019); Hayes (2022).</a:t>
            </a:r>
            <a:endParaRPr lang="en-US" sz="73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5 | Contribution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Proposed contribution and critical reflection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contribution is proposed, not claimed as a completed finding.</a:t>
            </a:r>
            <a:endParaRPr lang="en-US" sz="1250" dirty="0"/>
          </a:p>
        </p:txBody>
      </p:sp>
      <p:sp>
        <p:nvSpPr>
          <p:cNvPr id="8" name="Shape 6"/>
          <p:cNvSpPr/>
          <p:nvPr/>
        </p:nvSpPr>
        <p:spPr>
          <a:xfrm>
            <a:off x="868680" y="1645920"/>
            <a:ext cx="3017520" cy="566928"/>
          </a:xfrm>
          <a:prstGeom prst="roundRect">
            <a:avLst>
              <a:gd name="adj" fmla="val 11290"/>
            </a:avLst>
          </a:prstGeom>
          <a:solidFill>
            <a:srgbClr val="1B4965"/>
          </a:solidFill>
          <a:ln w="15240">
            <a:solidFill>
              <a:srgbClr val="1B4965"/>
            </a:solidFill>
            <a:prstDash val="solid"/>
          </a:ln>
        </p:spPr>
      </p:sp>
      <p:sp>
        <p:nvSpPr>
          <p:cNvPr id="9" name="Text 7"/>
          <p:cNvSpPr/>
          <p:nvPr/>
        </p:nvSpPr>
        <p:spPr>
          <a:xfrm>
            <a:off x="97840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Theoretical</a:t>
            </a:r>
            <a:endParaRPr lang="en-US" sz="1200" dirty="0"/>
          </a:p>
        </p:txBody>
      </p:sp>
      <p:sp>
        <p:nvSpPr>
          <p:cNvPr id="10" name="Text 8"/>
          <p:cNvSpPr/>
          <p:nvPr/>
        </p:nvSpPr>
        <p:spPr>
          <a:xfrm>
            <a:off x="1051560" y="2423160"/>
            <a:ext cx="2651760" cy="1097280"/>
          </a:xfrm>
          <a:prstGeom prst="rect">
            <a:avLst/>
          </a:prstGeom>
          <a:noFill/>
          <a:ln/>
        </p:spPr>
        <p:txBody>
          <a:bodyPr wrap="square" lIns="0" tIns="0" rIns="0" bIns="0" rtlCol="0" anchor="ctr">
            <a:normAutofit/>
          </a:bodyPr>
          <a:lstStyle/>
          <a:p>
            <a:pPr marL="0" indent="0" algn="ctr">
              <a:buNone/>
            </a:pPr>
            <a:r>
              <a:rPr lang="en-US" sz="1400" b="0" i="0" u="none" strike="noStrike" dirty="0">
                <a:solidFill>
                  <a:srgbClr val="000000"/>
                </a:solidFill>
                <a:effectLst/>
                <a:latin typeface="-webkit-standard"/>
              </a:rPr>
              <a:t>Proposes an integrated framework linking service recovery, justice, trust and PMT perspectives.</a:t>
            </a:r>
            <a:endParaRPr lang="en-US" sz="1300" dirty="0"/>
          </a:p>
        </p:txBody>
      </p:sp>
      <p:sp>
        <p:nvSpPr>
          <p:cNvPr id="11" name="Shape 9"/>
          <p:cNvSpPr/>
          <p:nvPr/>
        </p:nvSpPr>
        <p:spPr>
          <a:xfrm>
            <a:off x="4617720" y="1645920"/>
            <a:ext cx="3017520" cy="566928"/>
          </a:xfrm>
          <a:prstGeom prst="roundRect">
            <a:avLst>
              <a:gd name="adj" fmla="val 11290"/>
            </a:avLst>
          </a:prstGeom>
          <a:solidFill>
            <a:srgbClr val="2A9D8F"/>
          </a:solidFill>
          <a:ln w="15240">
            <a:solidFill>
              <a:srgbClr val="2A9D8F"/>
            </a:solidFill>
            <a:prstDash val="solid"/>
          </a:ln>
        </p:spPr>
      </p:sp>
      <p:sp>
        <p:nvSpPr>
          <p:cNvPr id="12" name="Text 10"/>
          <p:cNvSpPr/>
          <p:nvPr/>
        </p:nvSpPr>
        <p:spPr>
          <a:xfrm>
            <a:off x="472744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Methodological</a:t>
            </a:r>
            <a:endParaRPr lang="en-US" sz="1200" dirty="0"/>
          </a:p>
        </p:txBody>
      </p:sp>
      <p:sp>
        <p:nvSpPr>
          <p:cNvPr id="13" name="Text 11"/>
          <p:cNvSpPr/>
          <p:nvPr/>
        </p:nvSpPr>
        <p:spPr>
          <a:xfrm>
            <a:off x="4800600" y="2423160"/>
            <a:ext cx="2651760" cy="1097280"/>
          </a:xfrm>
          <a:prstGeom prst="rect">
            <a:avLst/>
          </a:prstGeom>
          <a:noFill/>
          <a:ln/>
        </p:spPr>
        <p:txBody>
          <a:bodyPr wrap="square" lIns="0" tIns="0" rIns="0" bIns="0" rtlCol="0" anchor="ctr">
            <a:normAutofit/>
          </a:bodyPr>
          <a:lstStyle/>
          <a:p>
            <a:pPr marL="0" indent="0" algn="ctr">
              <a:buNone/>
            </a:pPr>
            <a:r>
              <a:rPr lang="en-US" sz="1400" b="0" i="0" u="none" strike="noStrike" dirty="0">
                <a:solidFill>
                  <a:srgbClr val="000000"/>
                </a:solidFill>
                <a:effectLst/>
                <a:latin typeface="-webkit-standard"/>
              </a:rPr>
              <a:t>Applies an integrated quantitative test of the proposed mediation and moderation relationships.</a:t>
            </a:r>
            <a:endParaRPr lang="en-US" sz="1300" dirty="0"/>
          </a:p>
        </p:txBody>
      </p:sp>
      <p:sp>
        <p:nvSpPr>
          <p:cNvPr id="14" name="Shape 12"/>
          <p:cNvSpPr/>
          <p:nvPr/>
        </p:nvSpPr>
        <p:spPr>
          <a:xfrm>
            <a:off x="8366760" y="1645920"/>
            <a:ext cx="3017520" cy="566928"/>
          </a:xfrm>
          <a:prstGeom prst="roundRect">
            <a:avLst>
              <a:gd name="adj" fmla="val 11290"/>
            </a:avLst>
          </a:prstGeom>
          <a:solidFill>
            <a:srgbClr val="E9C46A"/>
          </a:solidFill>
          <a:ln w="15240">
            <a:solidFill>
              <a:srgbClr val="E9C46A"/>
            </a:solidFill>
            <a:prstDash val="solid"/>
          </a:ln>
        </p:spPr>
      </p:sp>
      <p:sp>
        <p:nvSpPr>
          <p:cNvPr id="15" name="Text 13"/>
          <p:cNvSpPr/>
          <p:nvPr/>
        </p:nvSpPr>
        <p:spPr>
          <a:xfrm>
            <a:off x="8476488" y="1755648"/>
            <a:ext cx="2798064" cy="347472"/>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Aptos" pitchFamily="34" charset="0"/>
                <a:ea typeface="Aptos" pitchFamily="34" charset="-122"/>
                <a:cs typeface="Aptos" pitchFamily="34" charset="-120"/>
              </a:rPr>
              <a:t>Practical</a:t>
            </a:r>
            <a:endParaRPr lang="en-US" sz="1200" dirty="0"/>
          </a:p>
        </p:txBody>
      </p:sp>
      <p:sp>
        <p:nvSpPr>
          <p:cNvPr id="16" name="Text 14"/>
          <p:cNvSpPr/>
          <p:nvPr/>
        </p:nvSpPr>
        <p:spPr>
          <a:xfrm>
            <a:off x="8549640" y="2423160"/>
            <a:ext cx="2651760" cy="1097280"/>
          </a:xfrm>
          <a:prstGeom prst="rect">
            <a:avLst/>
          </a:prstGeom>
          <a:noFill/>
          <a:ln/>
        </p:spPr>
        <p:txBody>
          <a:bodyPr wrap="square" lIns="0" tIns="0" rIns="0" bIns="0" rtlCol="0" anchor="ctr">
            <a:normAutofit/>
          </a:bodyPr>
          <a:lstStyle/>
          <a:p>
            <a:pPr marL="0" indent="0" algn="ctr">
              <a:buNone/>
            </a:pPr>
            <a:r>
              <a:rPr lang="en-US" sz="1300" dirty="0">
                <a:solidFill>
                  <a:srgbClr val="14213D"/>
                </a:solidFill>
              </a:rPr>
              <a:t>May help banks strengthen dispute-resolution communication, fairness and fraud reassurance.</a:t>
            </a:r>
            <a:endParaRPr lang="en-US" sz="1300" dirty="0"/>
          </a:p>
        </p:txBody>
      </p:sp>
      <p:sp>
        <p:nvSpPr>
          <p:cNvPr id="17" name="Shape 15"/>
          <p:cNvSpPr/>
          <p:nvPr/>
        </p:nvSpPr>
        <p:spPr>
          <a:xfrm>
            <a:off x="1005840" y="4251960"/>
            <a:ext cx="10149840" cy="685800"/>
          </a:xfrm>
          <a:prstGeom prst="roundRect">
            <a:avLst>
              <a:gd name="adj" fmla="val 8000"/>
            </a:avLst>
          </a:prstGeom>
          <a:solidFill>
            <a:srgbClr val="FFF7E1"/>
          </a:solidFill>
          <a:ln w="12700">
            <a:solidFill>
              <a:srgbClr val="E9C46A"/>
            </a:solidFill>
            <a:prstDash val="solid"/>
          </a:ln>
        </p:spPr>
      </p:sp>
      <p:sp>
        <p:nvSpPr>
          <p:cNvPr id="18" name="Text 16"/>
          <p:cNvSpPr/>
          <p:nvPr/>
        </p:nvSpPr>
        <p:spPr>
          <a:xfrm>
            <a:off x="1143000" y="4361688"/>
            <a:ext cx="9875520" cy="484632"/>
          </a:xfrm>
          <a:prstGeom prst="rect">
            <a:avLst/>
          </a:prstGeom>
          <a:noFill/>
          <a:ln/>
        </p:spPr>
        <p:txBody>
          <a:bodyPr wrap="square" lIns="0" tIns="0" rIns="0" bIns="0" rtlCol="0" anchor="ctr">
            <a:noAutofit/>
          </a:bodyPr>
          <a:lstStyle/>
          <a:p>
            <a:pPr marL="0" indent="0">
              <a:buNone/>
            </a:pPr>
            <a:r>
              <a:rPr lang="en-US" sz="1450" b="1" i="0" u="none" strike="noStrike" dirty="0">
                <a:solidFill>
                  <a:srgbClr val="000000"/>
                </a:solidFill>
                <a:effectLst/>
                <a:latin typeface="Aptos" panose="020B0004020202020204" pitchFamily="34" charset="0"/>
              </a:rPr>
              <a:t>Important caution: the proposed novelty is not simply “adding a moderator”; it is integrating theoretical perspectives to explain why perceived fairness may not always translate into stronger customer trust when fraud concern remains high.</a:t>
            </a:r>
            <a:endParaRPr lang="en-US" sz="1450" b="1" dirty="0">
              <a:latin typeface="Aptos" panose="020B0004020202020204" pitchFamily="34" charset="0"/>
            </a:endParaRPr>
          </a:p>
        </p:txBody>
      </p:sp>
      <p:sp>
        <p:nvSpPr>
          <p:cNvPr id="19" name="Text 17"/>
          <p:cNvSpPr/>
          <p:nvPr/>
        </p:nvSpPr>
        <p:spPr>
          <a:xfrm>
            <a:off x="1097280" y="5349240"/>
            <a:ext cx="9966960" cy="256032"/>
          </a:xfrm>
          <a:prstGeom prst="rect">
            <a:avLst/>
          </a:prstGeom>
          <a:noFill/>
          <a:ln/>
        </p:spPr>
        <p:txBody>
          <a:bodyPr wrap="square" lIns="0" tIns="0" rIns="0" bIns="0" rtlCol="0" anchor="ctr"/>
          <a:lstStyle/>
          <a:p>
            <a:pPr marL="0" indent="0" algn="ctr">
              <a:buNone/>
            </a:pPr>
            <a:r>
              <a:rPr lang="en-US" sz="1400" b="1" dirty="0">
                <a:solidFill>
                  <a:srgbClr val="0B1F3A"/>
                </a:solidFill>
              </a:rPr>
              <a:t>Contribution will continue to be refined through deeper literature review and empirical findings.</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Act 5 | Reflection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Reflection: what changed in my doctoral thinking?</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module changed the research and the researcher.</a:t>
            </a:r>
            <a:endParaRPr lang="en-US" sz="1250" dirty="0"/>
          </a:p>
        </p:txBody>
      </p:sp>
      <p:sp>
        <p:nvSpPr>
          <p:cNvPr id="8" name="Shape 6"/>
          <p:cNvSpPr/>
          <p:nvPr/>
        </p:nvSpPr>
        <p:spPr>
          <a:xfrm>
            <a:off x="1143000" y="1554480"/>
            <a:ext cx="3840480" cy="1417320"/>
          </a:xfrm>
          <a:prstGeom prst="roundRect">
            <a:avLst>
              <a:gd name="adj" fmla="val 4516"/>
            </a:avLst>
          </a:prstGeom>
          <a:solidFill>
            <a:srgbClr val="FFFFFF"/>
          </a:solidFill>
          <a:ln w="15240">
            <a:solidFill>
              <a:srgbClr val="5E6472"/>
            </a:solidFill>
            <a:prstDash val="solid"/>
          </a:ln>
        </p:spPr>
      </p:sp>
      <p:sp>
        <p:nvSpPr>
          <p:cNvPr id="9" name="Text 7"/>
          <p:cNvSpPr/>
          <p:nvPr/>
        </p:nvSpPr>
        <p:spPr>
          <a:xfrm>
            <a:off x="1252728" y="1664208"/>
            <a:ext cx="3621024" cy="119786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Before</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Bank-side operational dispute management</a:t>
            </a:r>
            <a:endParaRPr lang="en-US" sz="1400" dirty="0"/>
          </a:p>
        </p:txBody>
      </p:sp>
      <p:sp>
        <p:nvSpPr>
          <p:cNvPr id="10" name="Shape 8"/>
          <p:cNvSpPr/>
          <p:nvPr/>
        </p:nvSpPr>
        <p:spPr>
          <a:xfrm>
            <a:off x="7178040" y="1554480"/>
            <a:ext cx="3840480" cy="1417320"/>
          </a:xfrm>
          <a:prstGeom prst="roundRect">
            <a:avLst>
              <a:gd name="adj" fmla="val 4516"/>
            </a:avLst>
          </a:prstGeom>
          <a:solidFill>
            <a:srgbClr val="FFFFFF"/>
          </a:solidFill>
          <a:ln w="15240">
            <a:solidFill>
              <a:srgbClr val="2A9D8F"/>
            </a:solidFill>
            <a:prstDash val="solid"/>
          </a:ln>
        </p:spPr>
        <p:txBody>
          <a:bodyPr/>
          <a:lstStyle/>
          <a:p>
            <a:endParaRPr lang="en-US" dirty="0"/>
          </a:p>
        </p:txBody>
      </p:sp>
      <p:sp>
        <p:nvSpPr>
          <p:cNvPr id="11" name="Text 9"/>
          <p:cNvSpPr/>
          <p:nvPr/>
        </p:nvSpPr>
        <p:spPr>
          <a:xfrm>
            <a:off x="7287768" y="1664208"/>
            <a:ext cx="3621024" cy="119786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After</a:t>
            </a:r>
            <a:endParaRPr lang="en-US" sz="1400" dirty="0"/>
          </a:p>
          <a:p>
            <a:pPr marL="0" indent="0" algn="ctr">
              <a:buNone/>
            </a:pPr>
            <a:endParaRPr lang="en-US" sz="1400" dirty="0"/>
          </a:p>
          <a:p>
            <a:pPr marL="0" indent="0" algn="ctr">
              <a:buNone/>
            </a:pPr>
            <a:r>
              <a:rPr lang="en-US" sz="1400" b="1" i="0" u="none" strike="noStrike" dirty="0">
                <a:solidFill>
                  <a:srgbClr val="000000"/>
                </a:solidFill>
                <a:effectLst/>
                <a:latin typeface="Aptos" panose="020B0004020202020204" pitchFamily="34" charset="0"/>
              </a:rPr>
              <a:t>Customer-centric explanation, trust and psychological boundary conditions</a:t>
            </a:r>
            <a:endParaRPr lang="en-US" sz="1400" b="1" dirty="0">
              <a:latin typeface="Aptos" panose="020B0004020202020204" pitchFamily="34" charset="0"/>
            </a:endParaRPr>
          </a:p>
        </p:txBody>
      </p:sp>
      <p:sp>
        <p:nvSpPr>
          <p:cNvPr id="12" name="Shape 10"/>
          <p:cNvSpPr/>
          <p:nvPr/>
        </p:nvSpPr>
        <p:spPr>
          <a:xfrm>
            <a:off x="5120640" y="2240280"/>
            <a:ext cx="1874520" cy="0"/>
          </a:xfrm>
          <a:prstGeom prst="line">
            <a:avLst/>
          </a:prstGeom>
          <a:noFill/>
          <a:ln w="27940">
            <a:solidFill>
              <a:srgbClr val="2A9D8F"/>
            </a:solidFill>
            <a:prstDash val="solid"/>
            <a:headEnd type="none"/>
            <a:tailEnd type="triangle"/>
          </a:ln>
        </p:spPr>
      </p:sp>
      <p:sp>
        <p:nvSpPr>
          <p:cNvPr id="13" name="Shape 11"/>
          <p:cNvSpPr/>
          <p:nvPr/>
        </p:nvSpPr>
        <p:spPr>
          <a:xfrm>
            <a:off x="1188720" y="3886200"/>
            <a:ext cx="9784080" cy="777240"/>
          </a:xfrm>
          <a:prstGeom prst="roundRect">
            <a:avLst>
              <a:gd name="adj" fmla="val 7059"/>
            </a:avLst>
          </a:prstGeom>
          <a:solidFill>
            <a:srgbClr val="F6FAFB"/>
          </a:solidFill>
          <a:ln w="12700">
            <a:solidFill>
              <a:srgbClr val="2A9D8F"/>
            </a:solidFill>
            <a:prstDash val="solid"/>
          </a:ln>
        </p:spPr>
      </p:sp>
      <p:sp>
        <p:nvSpPr>
          <p:cNvPr id="14" name="Text 12"/>
          <p:cNvSpPr/>
          <p:nvPr/>
        </p:nvSpPr>
        <p:spPr>
          <a:xfrm>
            <a:off x="1325880" y="3995928"/>
            <a:ext cx="9509760" cy="576072"/>
          </a:xfrm>
          <a:prstGeom prst="rect">
            <a:avLst/>
          </a:prstGeom>
          <a:noFill/>
          <a:ln/>
        </p:spPr>
        <p:txBody>
          <a:bodyPr wrap="square" lIns="0" tIns="0" rIns="0" bIns="0" rtlCol="0" anchor="ctr">
            <a:normAutofit/>
          </a:bodyPr>
          <a:lstStyle/>
          <a:p>
            <a:pPr marL="0" indent="0">
              <a:buNone/>
            </a:pPr>
            <a:r>
              <a:rPr lang="en-US" sz="1800" b="1" dirty="0">
                <a:solidFill>
                  <a:srgbClr val="14213D"/>
                </a:solidFill>
                <a:latin typeface="Aptos" pitchFamily="34" charset="0"/>
                <a:ea typeface="Aptos" pitchFamily="34" charset="-122"/>
                <a:cs typeface="Aptos" pitchFamily="34" charset="-120"/>
              </a:rPr>
              <a:t>The </a:t>
            </a:r>
            <a:r>
              <a:rPr lang="en-US" b="1" dirty="0">
                <a:solidFill>
                  <a:srgbClr val="14213D"/>
                </a:solidFill>
                <a:latin typeface="Aptos" pitchFamily="34" charset="0"/>
                <a:ea typeface="Aptos" pitchFamily="34" charset="-122"/>
                <a:cs typeface="Aptos" pitchFamily="34" charset="-120"/>
              </a:rPr>
              <a:t>research lens</a:t>
            </a:r>
            <a:r>
              <a:rPr lang="en-US" sz="1800" b="1" dirty="0">
                <a:solidFill>
                  <a:srgbClr val="14213D"/>
                </a:solidFill>
                <a:latin typeface="Aptos" pitchFamily="34" charset="0"/>
                <a:ea typeface="Aptos" pitchFamily="34" charset="-122"/>
                <a:cs typeface="Aptos" pitchFamily="34" charset="-120"/>
              </a:rPr>
              <a:t> shaped what I saw as the problem, what I treated as evidence, and how I designed the study.</a:t>
            </a:r>
            <a:endParaRPr lang="en-US" sz="1800" dirty="0"/>
          </a:p>
        </p:txBody>
      </p:sp>
      <p:sp>
        <p:nvSpPr>
          <p:cNvPr id="15" name="Text 13"/>
          <p:cNvSpPr/>
          <p:nvPr/>
        </p:nvSpPr>
        <p:spPr>
          <a:xfrm>
            <a:off x="1280160" y="5120640"/>
            <a:ext cx="9601200" cy="320040"/>
          </a:xfrm>
          <a:prstGeom prst="rect">
            <a:avLst/>
          </a:prstGeom>
          <a:noFill/>
          <a:ln/>
        </p:spPr>
        <p:txBody>
          <a:bodyPr wrap="square" lIns="0" tIns="0" rIns="0" bIns="0" rtlCol="0" anchor="ctr"/>
          <a:lstStyle/>
          <a:p>
            <a:pPr marL="0" indent="0" algn="ctr">
              <a:buNone/>
            </a:pPr>
            <a:r>
              <a:rPr lang="en-US" sz="1500" b="1" dirty="0">
                <a:solidFill>
                  <a:srgbClr val="0B1F3A"/>
                </a:solidFill>
              </a:rPr>
              <a:t>Key learning: doctoral contribution develops through reading, critique, refinement and defensible methodological alignment.</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Conclusion</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Conclusion: from practice to a defensible doctoral plan</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The presentation shows a coherent research journey rather than a sudden method choice.</a:t>
            </a:r>
            <a:endParaRPr lang="en-US" sz="1250" dirty="0"/>
          </a:p>
        </p:txBody>
      </p:sp>
      <p:sp>
        <p:nvSpPr>
          <p:cNvPr id="8" name="Shape 6"/>
          <p:cNvSpPr/>
          <p:nvPr/>
        </p:nvSpPr>
        <p:spPr>
          <a:xfrm>
            <a:off x="3108960" y="2103120"/>
            <a:ext cx="1600200" cy="0"/>
          </a:xfrm>
          <a:prstGeom prst="line">
            <a:avLst/>
          </a:prstGeom>
          <a:noFill/>
          <a:ln w="20320">
            <a:solidFill>
              <a:srgbClr val="5E6472"/>
            </a:solidFill>
            <a:prstDash val="solid"/>
            <a:headEnd type="none"/>
            <a:tailEnd type="triangle"/>
          </a:ln>
        </p:spPr>
      </p:sp>
      <p:sp>
        <p:nvSpPr>
          <p:cNvPr id="9" name="Shape 7"/>
          <p:cNvSpPr/>
          <p:nvPr/>
        </p:nvSpPr>
        <p:spPr>
          <a:xfrm>
            <a:off x="7406640" y="2103120"/>
            <a:ext cx="1508760" cy="0"/>
          </a:xfrm>
          <a:prstGeom prst="line">
            <a:avLst/>
          </a:prstGeom>
          <a:noFill/>
          <a:ln w="20320">
            <a:solidFill>
              <a:srgbClr val="5E6472"/>
            </a:solidFill>
            <a:prstDash val="solid"/>
            <a:headEnd type="none"/>
            <a:tailEnd type="triangle"/>
          </a:ln>
        </p:spPr>
      </p:sp>
      <p:sp>
        <p:nvSpPr>
          <p:cNvPr id="10" name="Shape 8"/>
          <p:cNvSpPr/>
          <p:nvPr/>
        </p:nvSpPr>
        <p:spPr>
          <a:xfrm>
            <a:off x="1097280" y="1417320"/>
            <a:ext cx="2286000" cy="1371600"/>
          </a:xfrm>
          <a:prstGeom prst="roundRect">
            <a:avLst>
              <a:gd name="adj" fmla="val 4667"/>
            </a:avLst>
          </a:prstGeom>
          <a:solidFill>
            <a:srgbClr val="FFFFFF"/>
          </a:solidFill>
          <a:ln w="15240">
            <a:solidFill>
              <a:srgbClr val="1B4965"/>
            </a:solidFill>
            <a:prstDash val="solid"/>
          </a:ln>
        </p:spPr>
      </p:sp>
      <p:sp>
        <p:nvSpPr>
          <p:cNvPr id="11" name="Text 9"/>
          <p:cNvSpPr/>
          <p:nvPr/>
        </p:nvSpPr>
        <p:spPr>
          <a:xfrm>
            <a:off x="1207008" y="1527048"/>
            <a:ext cx="20665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Practice</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real banking problem</a:t>
            </a:r>
            <a:endParaRPr lang="en-US" sz="1400" dirty="0"/>
          </a:p>
        </p:txBody>
      </p:sp>
      <p:sp>
        <p:nvSpPr>
          <p:cNvPr id="12" name="Shape 10"/>
          <p:cNvSpPr/>
          <p:nvPr/>
        </p:nvSpPr>
        <p:spPr>
          <a:xfrm>
            <a:off x="4663440" y="1417320"/>
            <a:ext cx="2743200" cy="1371600"/>
          </a:xfrm>
          <a:prstGeom prst="roundRect">
            <a:avLst>
              <a:gd name="adj" fmla="val 4667"/>
            </a:avLst>
          </a:prstGeom>
          <a:solidFill>
            <a:srgbClr val="FFF7E1"/>
          </a:solidFill>
          <a:ln w="15240">
            <a:solidFill>
              <a:srgbClr val="E9C46A"/>
            </a:solidFill>
            <a:prstDash val="solid"/>
          </a:ln>
        </p:spPr>
      </p:sp>
      <p:sp>
        <p:nvSpPr>
          <p:cNvPr id="13" name="Text 11"/>
          <p:cNvSpPr/>
          <p:nvPr/>
        </p:nvSpPr>
        <p:spPr>
          <a:xfrm>
            <a:off x="4773168" y="1527048"/>
            <a:ext cx="25237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Paradigm</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research lens and conceptual reframing</a:t>
            </a:r>
            <a:endParaRPr lang="en-US" sz="1400" dirty="0"/>
          </a:p>
        </p:txBody>
      </p:sp>
      <p:sp>
        <p:nvSpPr>
          <p:cNvPr id="14" name="Shape 12"/>
          <p:cNvSpPr/>
          <p:nvPr/>
        </p:nvSpPr>
        <p:spPr>
          <a:xfrm>
            <a:off x="8869680" y="1417320"/>
            <a:ext cx="2286000" cy="1371600"/>
          </a:xfrm>
          <a:prstGeom prst="roundRect">
            <a:avLst>
              <a:gd name="adj" fmla="val 4667"/>
            </a:avLst>
          </a:prstGeom>
          <a:solidFill>
            <a:srgbClr val="FFFFFF"/>
          </a:solidFill>
          <a:ln w="15240">
            <a:solidFill>
              <a:srgbClr val="2A9D8F"/>
            </a:solidFill>
            <a:prstDash val="solid"/>
          </a:ln>
        </p:spPr>
      </p:sp>
      <p:sp>
        <p:nvSpPr>
          <p:cNvPr id="15" name="Text 13"/>
          <p:cNvSpPr/>
          <p:nvPr/>
        </p:nvSpPr>
        <p:spPr>
          <a:xfrm>
            <a:off x="8979408" y="1527048"/>
            <a:ext cx="2066544" cy="1152144"/>
          </a:xfrm>
          <a:prstGeom prst="rect">
            <a:avLst/>
          </a:prstGeom>
          <a:noFill/>
          <a:ln/>
        </p:spPr>
        <p:txBody>
          <a:bodyPr wrap="square" lIns="0" tIns="0" rIns="0" bIns="0" rtlCol="0" anchor="ctr">
            <a:normAutofit/>
          </a:bodyPr>
          <a:lstStyle/>
          <a:p>
            <a:pPr marL="0" indent="0" algn="ctr">
              <a:buNone/>
            </a:pPr>
            <a:r>
              <a:rPr lang="en-US" sz="1400" b="1" dirty="0">
                <a:solidFill>
                  <a:srgbClr val="14213D"/>
                </a:solidFill>
                <a:latin typeface="Aptos" pitchFamily="34" charset="0"/>
                <a:ea typeface="Aptos" pitchFamily="34" charset="-122"/>
                <a:cs typeface="Aptos" pitchFamily="34" charset="-120"/>
              </a:rPr>
              <a:t>Proposal</a:t>
            </a:r>
            <a:endParaRPr lang="en-US" sz="1400" dirty="0"/>
          </a:p>
          <a:p>
            <a:pPr marL="0" indent="0" algn="ctr">
              <a:buNone/>
            </a:pPr>
            <a:endParaRPr lang="en-US" sz="1400" dirty="0"/>
          </a:p>
          <a:p>
            <a:pPr marL="0" indent="0" algn="ctr">
              <a:buNone/>
            </a:pPr>
            <a:r>
              <a:rPr lang="en-US" sz="1400" b="1" dirty="0">
                <a:solidFill>
                  <a:srgbClr val="14213D"/>
                </a:solidFill>
                <a:latin typeface="Aptos" pitchFamily="34" charset="0"/>
                <a:ea typeface="Aptos" pitchFamily="34" charset="-122"/>
                <a:cs typeface="Aptos" pitchFamily="34" charset="-120"/>
              </a:rPr>
              <a:t>testable doctoral framework</a:t>
            </a:r>
            <a:endParaRPr lang="en-US" sz="1400" dirty="0"/>
          </a:p>
        </p:txBody>
      </p:sp>
      <p:sp>
        <p:nvSpPr>
          <p:cNvPr id="16" name="Shape 14"/>
          <p:cNvSpPr/>
          <p:nvPr/>
        </p:nvSpPr>
        <p:spPr>
          <a:xfrm>
            <a:off x="960120" y="3886200"/>
            <a:ext cx="10287000" cy="868680"/>
          </a:xfrm>
          <a:prstGeom prst="roundRect">
            <a:avLst>
              <a:gd name="adj" fmla="val 6316"/>
            </a:avLst>
          </a:prstGeom>
          <a:solidFill>
            <a:srgbClr val="F6FAFB"/>
          </a:solidFill>
          <a:ln w="12700">
            <a:solidFill>
              <a:srgbClr val="2A9D8F"/>
            </a:solidFill>
            <a:prstDash val="solid"/>
          </a:ln>
        </p:spPr>
      </p:sp>
      <p:sp>
        <p:nvSpPr>
          <p:cNvPr id="17" name="Text 15"/>
          <p:cNvSpPr/>
          <p:nvPr/>
        </p:nvSpPr>
        <p:spPr>
          <a:xfrm>
            <a:off x="1097280" y="3995928"/>
            <a:ext cx="10012680" cy="667512"/>
          </a:xfrm>
          <a:prstGeom prst="rect">
            <a:avLst/>
          </a:prstGeom>
          <a:noFill/>
          <a:ln/>
        </p:spPr>
        <p:txBody>
          <a:bodyPr wrap="square" lIns="0" tIns="0" rIns="0" bIns="0" rtlCol="0" anchor="ctr">
            <a:noAutofit/>
          </a:bodyPr>
          <a:lstStyle/>
          <a:p>
            <a:pPr marL="0" indent="0">
              <a:buNone/>
            </a:pPr>
            <a:r>
              <a:rPr lang="en-US" sz="1500" b="1" i="0" u="none" strike="noStrike" dirty="0">
                <a:solidFill>
                  <a:srgbClr val="000000"/>
                </a:solidFill>
                <a:effectLst/>
                <a:latin typeface="Aptos" panose="020B0004020202020204" pitchFamily="34" charset="0"/>
              </a:rPr>
              <a:t>Final message: my study remains within a positivist-leaning quantitative tradition and integrates multiple theoretical perspectives to examine how perceived dispute resolution quality may influence customer trust through perceived fairness, under conditions of fraud concern.</a:t>
            </a:r>
            <a:endParaRPr lang="en-US" sz="1500" b="1" dirty="0">
              <a:latin typeface="Aptos" panose="020B0004020202020204" pitchFamily="34" charset="0"/>
            </a:endParaRPr>
          </a:p>
        </p:txBody>
      </p:sp>
      <p:sp>
        <p:nvSpPr>
          <p:cNvPr id="18" name="Text 16"/>
          <p:cNvSpPr/>
          <p:nvPr/>
        </p:nvSpPr>
        <p:spPr>
          <a:xfrm>
            <a:off x="914400" y="5349240"/>
            <a:ext cx="10332720" cy="347472"/>
          </a:xfrm>
          <a:prstGeom prst="rect">
            <a:avLst/>
          </a:prstGeom>
          <a:noFill/>
          <a:ln/>
        </p:spPr>
        <p:txBody>
          <a:bodyPr wrap="square" lIns="0" tIns="0" rIns="0" bIns="0" rtlCol="0" anchor="ctr"/>
          <a:lstStyle/>
          <a:p>
            <a:pPr marL="0" indent="0" algn="ctr">
              <a:buNone/>
            </a:pPr>
            <a:r>
              <a:rPr lang="en-US" sz="2200" b="1" dirty="0">
                <a:solidFill>
                  <a:srgbClr val="0B1F3A"/>
                </a:solidFill>
              </a:rPr>
              <a:t>Thank you. I welcome your questions.</a:t>
            </a:r>
            <a:endParaRPr lang="en-US"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2A9D8F"/>
          </a:solidFill>
          <a:ln w="12700">
            <a:solidFill>
              <a:srgbClr val="2A9D8F"/>
            </a:solidFill>
            <a:prstDash val="solid"/>
          </a:ln>
        </p:spPr>
      </p:sp>
      <p:sp>
        <p:nvSpPr>
          <p:cNvPr id="3" name="Text 1"/>
          <p:cNvSpPr/>
          <p:nvPr/>
        </p:nvSpPr>
        <p:spPr>
          <a:xfrm>
            <a:off x="502920" y="6446520"/>
            <a:ext cx="4389120" cy="201168"/>
          </a:xfrm>
          <a:prstGeom prst="rect">
            <a:avLst/>
          </a:prstGeom>
          <a:noFill/>
          <a:ln/>
        </p:spPr>
        <p:txBody>
          <a:bodyPr wrap="square" lIns="0" tIns="0" rIns="0" bIns="0" rtlCol="0" anchor="ctr"/>
          <a:lstStyle/>
          <a:p>
            <a:pPr marL="0" indent="0">
              <a:buNone/>
            </a:pPr>
            <a:r>
              <a:rPr lang="en-US" sz="750" dirty="0">
                <a:solidFill>
                  <a:srgbClr val="5E6472"/>
                </a:solidFill>
                <a:latin typeface="Aptos" pitchFamily="34" charset="0"/>
                <a:ea typeface="Aptos" pitchFamily="34" charset="-122"/>
                <a:cs typeface="Aptos" pitchFamily="34" charset="-120"/>
              </a:rPr>
              <a:t>References</a:t>
            </a:r>
            <a:endParaRPr lang="en-US" sz="750" dirty="0"/>
          </a:p>
        </p:txBody>
      </p:sp>
      <p:sp>
        <p:nvSpPr>
          <p:cNvPr id="4" name="Text 2"/>
          <p:cNvSpPr/>
          <p:nvPr/>
        </p:nvSpPr>
        <p:spPr>
          <a:xfrm>
            <a:off x="7406640" y="6446520"/>
            <a:ext cx="4251960" cy="201168"/>
          </a:xfrm>
          <a:prstGeom prst="rect">
            <a:avLst/>
          </a:prstGeom>
          <a:noFill/>
          <a:ln/>
        </p:spPr>
        <p:txBody>
          <a:bodyPr wrap="square" lIns="0" tIns="0" rIns="0" bIns="0" rtlCol="0" anchor="ctr"/>
          <a:lstStyle/>
          <a:p>
            <a:pPr marL="0" indent="0" algn="r">
              <a:buNone/>
            </a:pPr>
            <a:r>
              <a:rPr lang="en-US" sz="750" dirty="0">
                <a:solidFill>
                  <a:srgbClr val="5E6472"/>
                </a:solidFill>
                <a:latin typeface="Aptos" pitchFamily="34" charset="0"/>
                <a:ea typeface="Aptos" pitchFamily="34" charset="-122"/>
                <a:cs typeface="Aptos" pitchFamily="34" charset="-120"/>
              </a:rPr>
              <a:t>Sobita | DBA | Advancing to Doctoral Research Stage</a:t>
            </a:r>
            <a:endParaRPr lang="en-US" sz="750" dirty="0"/>
          </a:p>
        </p:txBody>
      </p:sp>
      <p:sp>
        <p:nvSpPr>
          <p:cNvPr id="5" name="Shape 3"/>
          <p:cNvSpPr/>
          <p:nvPr/>
        </p:nvSpPr>
        <p:spPr>
          <a:xfrm>
            <a:off x="502920" y="6327648"/>
            <a:ext cx="11201400" cy="0"/>
          </a:xfrm>
          <a:prstGeom prst="line">
            <a:avLst/>
          </a:prstGeom>
          <a:noFill/>
          <a:ln w="6350">
            <a:solidFill>
              <a:srgbClr val="D4D6D8"/>
            </a:solidFill>
            <a:prstDash val="solid"/>
          </a:ln>
        </p:spPr>
      </p:sp>
      <p:sp>
        <p:nvSpPr>
          <p:cNvPr id="6" name="Text 4"/>
          <p:cNvSpPr/>
          <p:nvPr/>
        </p:nvSpPr>
        <p:spPr>
          <a:xfrm>
            <a:off x="502920" y="393192"/>
            <a:ext cx="11155680" cy="411480"/>
          </a:xfrm>
          <a:prstGeom prst="rect">
            <a:avLst/>
          </a:prstGeom>
          <a:noFill/>
          <a:ln/>
        </p:spPr>
        <p:txBody>
          <a:bodyPr wrap="square" lIns="0" tIns="0" rIns="0" bIns="0" rtlCol="0" anchor="ctr"/>
          <a:lstStyle/>
          <a:p>
            <a:pPr marL="0" indent="0">
              <a:buNone/>
            </a:pPr>
            <a:r>
              <a:rPr lang="en-US" sz="2800" b="1" dirty="0">
                <a:solidFill>
                  <a:srgbClr val="0B1F3A"/>
                </a:solidFill>
                <a:latin typeface="Aptos Display" pitchFamily="34" charset="0"/>
                <a:ea typeface="Aptos Display" pitchFamily="34" charset="-122"/>
                <a:cs typeface="Aptos Display" pitchFamily="34" charset="-120"/>
              </a:rPr>
              <a:t>Selected references</a:t>
            </a:r>
            <a:endParaRPr lang="en-US" sz="2800" dirty="0"/>
          </a:p>
        </p:txBody>
      </p:sp>
      <p:sp>
        <p:nvSpPr>
          <p:cNvPr id="7" name="Text 5"/>
          <p:cNvSpPr/>
          <p:nvPr/>
        </p:nvSpPr>
        <p:spPr>
          <a:xfrm>
            <a:off x="530352" y="841248"/>
            <a:ext cx="10789920" cy="274320"/>
          </a:xfrm>
          <a:prstGeom prst="rect">
            <a:avLst/>
          </a:prstGeom>
          <a:noFill/>
          <a:ln/>
        </p:spPr>
        <p:txBody>
          <a:bodyPr wrap="square" lIns="0" tIns="0" rIns="0" bIns="0" rtlCol="0" anchor="ctr"/>
          <a:lstStyle/>
          <a:p>
            <a:pPr marL="0" indent="0">
              <a:buNone/>
            </a:pPr>
            <a:r>
              <a:rPr lang="en-US" sz="1250" dirty="0">
                <a:solidFill>
                  <a:srgbClr val="5E6472"/>
                </a:solidFill>
                <a:latin typeface="Aptos" pitchFamily="34" charset="0"/>
                <a:ea typeface="Aptos" pitchFamily="34" charset="-122"/>
                <a:cs typeface="Aptos" pitchFamily="34" charset="-120"/>
              </a:rPr>
              <a:t>Harvard style</a:t>
            </a:r>
            <a:endParaRPr lang="en-US" sz="1250" dirty="0"/>
          </a:p>
        </p:txBody>
      </p:sp>
      <p:sp>
        <p:nvSpPr>
          <p:cNvPr id="8" name="Text 6"/>
          <p:cNvSpPr/>
          <p:nvPr/>
        </p:nvSpPr>
        <p:spPr>
          <a:xfrm>
            <a:off x="640080" y="1234440"/>
            <a:ext cx="10972800" cy="4846320"/>
          </a:xfrm>
          <a:prstGeom prst="rect">
            <a:avLst/>
          </a:prstGeom>
          <a:noFill/>
          <a:ln/>
        </p:spPr>
        <p:txBody>
          <a:bodyPr wrap="square" lIns="635" tIns="635" rIns="635" bIns="635" rtlCol="0" anchor="ctr">
            <a:normAutofit/>
          </a:bodyPr>
          <a:lstStyle/>
          <a:p>
            <a:r>
              <a:rPr lang="en-US" sz="1200" dirty="0">
                <a:solidFill>
                  <a:srgbClr val="14213D"/>
                </a:solidFill>
              </a:rPr>
              <a:t>Aljaradat, M. and Shukla, Y. (2025) Trust and cybersecurity in digital payment adoption.</a:t>
            </a:r>
            <a:endParaRPr lang="en-US" sz="1200" dirty="0"/>
          </a:p>
          <a:p>
            <a:r>
              <a:rPr lang="en-US" sz="1200" dirty="0">
                <a:solidFill>
                  <a:srgbClr val="14213D"/>
                </a:solidFill>
              </a:rPr>
              <a:t>Burrell, G. and Morgan, G. (1979) Sociological Paradigms and Organisational Analysis. London: Heinemann.</a:t>
            </a:r>
            <a:endParaRPr lang="en-US" sz="1200" dirty="0"/>
          </a:p>
          <a:p>
            <a:r>
              <a:rPr lang="en-US" sz="1200" dirty="0">
                <a:solidFill>
                  <a:srgbClr val="14213D"/>
                </a:solidFill>
              </a:rPr>
              <a:t>Creswell, J.W. and Creswell, J.D. (2018) Research Design: Qualitative, Quantitative, and Mixed Methods Approaches. 5th edn. London: SAGE.</a:t>
            </a:r>
            <a:endParaRPr lang="en-US" sz="1200" dirty="0"/>
          </a:p>
          <a:p>
            <a:r>
              <a:rPr lang="en-US" sz="1200" dirty="0">
                <a:solidFill>
                  <a:srgbClr val="14213D"/>
                </a:solidFill>
              </a:rPr>
              <a:t>Das, M., Jebarajarkirthy, C., Maseeh, H.I., Lim, W.M. and Shah, J.S. (2026) Online service failure and recovery: An integrated meta-analytic perspective. Journal of Business Research.</a:t>
            </a:r>
            <a:endParaRPr lang="en-US" sz="1200" dirty="0"/>
          </a:p>
          <a:p>
            <a:r>
              <a:rPr lang="en-US" sz="1200" dirty="0">
                <a:solidFill>
                  <a:srgbClr val="14213D"/>
                </a:solidFill>
              </a:rPr>
              <a:t>Devlin, J.F., Roy, S.K., Sekhon, H., Moin, S.M.A. and Sahiner, M. (2025) Trust and FinTech: A review and research agenda. Electronic Markets.</a:t>
            </a:r>
            <a:endParaRPr lang="en-US" sz="1200" dirty="0"/>
          </a:p>
          <a:p>
            <a:r>
              <a:rPr lang="en-US" sz="1200" dirty="0">
                <a:solidFill>
                  <a:srgbClr val="14213D"/>
                </a:solidFill>
              </a:rPr>
              <a:t>Guba, E.G. and Lincoln, Y.S. (1994) Competing paradigms in qualitative research, in Denzin, N.K. and Lincoln, Y.S. (eds.) Handbook of Qualitative Research. Thousand Oaks, CA: SAGE.</a:t>
            </a:r>
            <a:endParaRPr lang="en-US" sz="1200" dirty="0"/>
          </a:p>
          <a:p>
            <a:r>
              <a:rPr lang="en-US" sz="1200" dirty="0">
                <a:solidFill>
                  <a:srgbClr val="14213D"/>
                </a:solidFill>
              </a:rPr>
              <a:t>Hayes, A.F. (2022) Introduction to Mediation, Moderation, and Conditional Process Analysis. 3rd edn. New York: Guilford Press.</a:t>
            </a:r>
            <a:endParaRPr lang="en-US" sz="1200" dirty="0"/>
          </a:p>
          <a:p>
            <a:r>
              <a:rPr lang="en-US" sz="1200" dirty="0">
                <a:solidFill>
                  <a:srgbClr val="14213D"/>
                </a:solidFill>
              </a:rPr>
              <a:t>Kuhn, T.S. (1962/2012) The Structure of Scientific Revolutions. Chicago: University of Chicago Press.</a:t>
            </a:r>
            <a:endParaRPr lang="en-US" sz="1200" dirty="0"/>
          </a:p>
          <a:p>
            <a:r>
              <a:rPr lang="en-US" sz="1200" dirty="0">
                <a:solidFill>
                  <a:srgbClr val="14213D"/>
                </a:solidFill>
              </a:rPr>
              <a:t>Mayer, R.C., Davis, J.H. and Schoorman, F.D. (1995) An integrative model of organisational trust. Academy of Management Review, 20(3), pp. 709–734.</a:t>
            </a:r>
            <a:endParaRPr lang="en-US" sz="1200" dirty="0"/>
          </a:p>
          <a:p>
            <a:r>
              <a:rPr lang="en-US" sz="1200" dirty="0">
                <a:solidFill>
                  <a:srgbClr val="14213D"/>
                </a:solidFill>
              </a:rPr>
              <a:t>Morgan, R.M. and Hunt, S.D. (1994) The commitment-trust theory of relationship marketing. Journal of Marketing, 58(3), pp. 20–38.</a:t>
            </a:r>
            <a:endParaRPr lang="en-US" sz="1200" dirty="0"/>
          </a:p>
          <a:p>
            <a:r>
              <a:rPr lang="en-US" sz="1200" dirty="0">
                <a:solidFill>
                  <a:srgbClr val="14213D"/>
                </a:solidFill>
              </a:rPr>
              <a:t>Naseer, H. et al. (2025) Antecedents of customer awareness in banking security: A Protection Motivation Theory perspective.</a:t>
            </a:r>
            <a:endParaRPr lang="en-US" sz="1200" dirty="0"/>
          </a:p>
          <a:p>
            <a:r>
              <a:rPr lang="en-US" sz="1200" dirty="0">
                <a:solidFill>
                  <a:srgbClr val="14213D"/>
                </a:solidFill>
              </a:rPr>
              <a:t>Rogers, R.W. (1975) A protection motivation theory of fear appeals and attitude change. Journal of Psychology, 91(1), pp. 93–114.</a:t>
            </a:r>
            <a:endParaRPr lang="en-US" sz="1200" dirty="0"/>
          </a:p>
          <a:p>
            <a:r>
              <a:rPr lang="en-US" sz="1200" dirty="0">
                <a:solidFill>
                  <a:srgbClr val="14213D"/>
                </a:solidFill>
              </a:rPr>
              <a:t>Saunders, M., Lewis, P. and Thornhill, A. (2019) Research Methods for Business Students. 8th edn. Harlow: Pearson.</a:t>
            </a:r>
            <a:endParaRPr lang="en-US" sz="1200" dirty="0"/>
          </a:p>
          <a:p>
            <a:r>
              <a:rPr lang="en-US" sz="1200" dirty="0">
                <a:solidFill>
                  <a:srgbClr val="14213D"/>
                </a:solidFill>
              </a:rPr>
              <a:t>Smith, A.K., Bolton, R.N. and Wagner, J. (1999) A model of customer satisfaction with service encounters involving failure and recovery. Journal of Marketing Research, 36(3), pp. 356–372.</a:t>
            </a:r>
            <a:endParaRPr lang="en-US" sz="1200" dirty="0"/>
          </a:p>
          <a:p>
            <a:r>
              <a:rPr lang="en-US" sz="1200" dirty="0">
                <a:solidFill>
                  <a:srgbClr val="14213D"/>
                </a:solidFill>
              </a:rPr>
              <a:t>Tax, S.S., Brown, S.W. and Chandrashekaran, M. (1998) Customer evaluations of service complaint experiences. Journal of Marketing, 62(2), pp. 60–76.</a:t>
            </a:r>
            <a:endParaRPr lang="en-US" sz="1200" dirty="0"/>
          </a:p>
          <a:p>
            <a:r>
              <a:rPr lang="en-US" sz="1200" dirty="0">
                <a:solidFill>
                  <a:srgbClr val="14213D"/>
                </a:solidFill>
              </a:rPr>
              <a:t>Van Vaerenbergh, Y. and Orsingher, C. (2016) Service recovery: An integrative framework and research agenda. Academy of Management Perspectives, 30(3), pp. 328–346.</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4399</Words>
  <Application>Microsoft Macintosh PowerPoint</Application>
  <PresentationFormat>Widescreen</PresentationFormat>
  <Paragraphs>294</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-webkit-standard</vt:lpstr>
      <vt:lpstr>Aptos</vt:lpstr>
      <vt:lpstr>Aptos Display</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8</cp:revision>
  <dcterms:created xsi:type="dcterms:W3CDTF">2026-08-09T14:28:29Z</dcterms:created>
  <dcterms:modified xsi:type="dcterms:W3CDTF">2026-08-09T18:20:17Z</dcterms:modified>
</cp:coreProperties>
</file>