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4"/>
  </p:sldMasterIdLst>
  <p:notesMasterIdLst>
    <p:notesMasterId r:id="rId10"/>
  </p:notesMasterIdLst>
  <p:handoutMasterIdLst>
    <p:handoutMasterId r:id="rId11"/>
  </p:handoutMasterIdLst>
  <p:sldIdLst>
    <p:sldId id="256" r:id="rId5"/>
    <p:sldId id="257" r:id="rId6"/>
    <p:sldId id="272" r:id="rId7"/>
    <p:sldId id="273" r:id="rId8"/>
    <p:sldId id="270" r:id="rId9"/>
  </p:sldIdLst>
  <p:sldSz cx="12192000" cy="6858000"/>
  <p:notesSz cx="6858000" cy="9144000"/>
  <p:defaultTextStyle>
    <a:defPPr rtl="0">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C65046-BAE5-73EB-F30F-D78D05C93BB5}" v="11" dt="2024-04-15T17:35:16.508"/>
    <p1510:client id="{380AC0FE-E271-5F8A-824E-7C63B1464564}" v="245" dt="2024-04-14T19:47:24.7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14" autoAdjust="0"/>
    <p:restoredTop sz="94660"/>
  </p:normalViewPr>
  <p:slideViewPr>
    <p:cSldViewPr snapToGrid="0">
      <p:cViewPr varScale="1">
        <p:scale>
          <a:sx n="116" d="100"/>
          <a:sy n="116" d="100"/>
        </p:scale>
        <p:origin x="318" y="90"/>
      </p:cViewPr>
      <p:guideLst/>
    </p:cSldViewPr>
  </p:slideViewPr>
  <p:notesTextViewPr>
    <p:cViewPr>
      <p:scale>
        <a:sx n="1" d="1"/>
        <a:sy n="1" d="1"/>
      </p:scale>
      <p:origin x="0" y="0"/>
    </p:cViewPr>
  </p:notesTextViewPr>
  <p:notesViewPr>
    <p:cSldViewPr snapToGrid="0">
      <p:cViewPr varScale="1">
        <p:scale>
          <a:sx n="88" d="100"/>
          <a:sy n="88" d="100"/>
        </p:scale>
        <p:origin x="3804"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76F12D-2985-47C3-A07C-9F03DD159D5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24F83A19-1DC2-46DB-B3A1-ECF7C417E9E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41B4FCDD-1390-4072-819F-1859A28414FA}" type="datetime1">
              <a:rPr lang="en-GB" smtClean="0"/>
              <a:t>18/04/2024</a:t>
            </a:fld>
            <a:endParaRPr lang="en-GB"/>
          </a:p>
        </p:txBody>
      </p:sp>
      <p:sp>
        <p:nvSpPr>
          <p:cNvPr id="4" name="Footer Placeholder 3">
            <a:extLst>
              <a:ext uri="{FF2B5EF4-FFF2-40B4-BE49-F238E27FC236}">
                <a16:creationId xmlns:a16="http://schemas.microsoft.com/office/drawing/2014/main" id="{6A3D6289-F1C3-4041-A186-E428808BD1C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CE17ECA2-D3CC-4290-9914-977FED6D365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20D98A85-43CB-4CDC-8FF1-647F52B29F1B}" type="slidenum">
              <a:rPr lang="en-GB" smtClean="0"/>
              <a:t>‹#›</a:t>
            </a:fld>
            <a:endParaRPr lang="en-GB"/>
          </a:p>
        </p:txBody>
      </p:sp>
    </p:spTree>
    <p:extLst>
      <p:ext uri="{BB962C8B-B14F-4D97-AF65-F5344CB8AC3E}">
        <p14:creationId xmlns:p14="http://schemas.microsoft.com/office/powerpoint/2010/main" val="282109136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E9FA184E-823A-41A9-9B5A-BE7C0380E3FD}" type="datetime1">
              <a:rPr lang="en-GB" noProof="0" smtClean="0"/>
              <a:t>18/04/2024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F3B4569-3B6E-468D-B981-DA515F47BCE4}" type="slidenum">
              <a:rPr lang="en-GB" noProof="0" smtClean="0"/>
              <a:t>‹#›</a:t>
            </a:fld>
            <a:endParaRPr lang="en-GB" noProof="0"/>
          </a:p>
        </p:txBody>
      </p:sp>
    </p:spTree>
    <p:extLst>
      <p:ext uri="{BB962C8B-B14F-4D97-AF65-F5344CB8AC3E}">
        <p14:creationId xmlns:p14="http://schemas.microsoft.com/office/powerpoint/2010/main" val="233820887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CF3B4569-3B6E-468D-B981-DA515F47BCE4}" type="slidenum">
              <a:rPr lang="en-GB" smtClean="0"/>
              <a:t>1</a:t>
            </a:fld>
            <a:endParaRPr lang="en-GB"/>
          </a:p>
        </p:txBody>
      </p:sp>
    </p:spTree>
    <p:extLst>
      <p:ext uri="{BB962C8B-B14F-4D97-AF65-F5344CB8AC3E}">
        <p14:creationId xmlns:p14="http://schemas.microsoft.com/office/powerpoint/2010/main" val="34065696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dirty="0"/>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4/18/2024</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056954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4/18/2024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22893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4/18/2024</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6284477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dirty="0"/>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4/18/2024</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44564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4/18/2024</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198217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dirty="0"/>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4/18/2024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1240974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4/18/2024</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77884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5708428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dirty="0"/>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4/18/2024</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18287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4/18/2024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16945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4/18/2024</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43809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dirty="0"/>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4/18/2024</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41733084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rapecrisis.org.uk/get-informed/about-sexual-violence/sexual-consent/" TargetMode="External"/><Relationship Id="rId2" Type="http://schemas.openxmlformats.org/officeDocument/2006/relationships/hyperlink" Target="https://learning.nspcc.org.uk/online-safety/sexting-sharing-nudes-semi-nud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52FD7-76EF-4EBF-8807-5A08A9C8EA09}"/>
              </a:ext>
            </a:extLst>
          </p:cNvPr>
          <p:cNvSpPr>
            <a:spLocks noGrp="1"/>
          </p:cNvSpPr>
          <p:nvPr>
            <p:ph type="ctrTitle"/>
          </p:nvPr>
        </p:nvSpPr>
        <p:spPr/>
        <p:txBody>
          <a:bodyPr rtlCol="0"/>
          <a:lstStyle/>
          <a:p>
            <a:r>
              <a:rPr lang="en-GB">
                <a:cs typeface="Calibri Light"/>
              </a:rPr>
              <a:t>Child Protection Training</a:t>
            </a:r>
            <a:endParaRPr lang="en-GB"/>
          </a:p>
        </p:txBody>
      </p:sp>
      <p:sp>
        <p:nvSpPr>
          <p:cNvPr id="3" name="Subtitle 2">
            <a:extLst>
              <a:ext uri="{FF2B5EF4-FFF2-40B4-BE49-F238E27FC236}">
                <a16:creationId xmlns:a16="http://schemas.microsoft.com/office/drawing/2014/main" id="{F4C8D8C1-1062-49B2-BB56-D9F8E5DA6EB6}"/>
              </a:ext>
            </a:extLst>
          </p:cNvPr>
          <p:cNvSpPr>
            <a:spLocks noGrp="1"/>
          </p:cNvSpPr>
          <p:nvPr>
            <p:ph type="subTitle" idx="1"/>
          </p:nvPr>
        </p:nvSpPr>
        <p:spPr/>
        <p:txBody>
          <a:bodyPr vert="horz" lIns="91440" tIns="0" rIns="91440" bIns="45720" rtlCol="0" anchor="t">
            <a:normAutofit/>
          </a:bodyPr>
          <a:lstStyle/>
          <a:p>
            <a:r>
              <a:rPr lang="en-GB" dirty="0"/>
              <a:t>Online Safety Training for Education </a:t>
            </a:r>
            <a:r>
              <a:rPr lang="en-GB" dirty="0" err="1"/>
              <a:t>Proffessionals</a:t>
            </a:r>
            <a:r>
              <a:rPr lang="en-GB" dirty="0"/>
              <a:t> </a:t>
            </a:r>
          </a:p>
        </p:txBody>
      </p:sp>
    </p:spTree>
    <p:extLst>
      <p:ext uri="{BB962C8B-B14F-4D97-AF65-F5344CB8AC3E}">
        <p14:creationId xmlns:p14="http://schemas.microsoft.com/office/powerpoint/2010/main" val="42628684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E1E39-586F-ECB5-5135-204A77977E16}"/>
              </a:ext>
            </a:extLst>
          </p:cNvPr>
          <p:cNvSpPr>
            <a:spLocks noGrp="1"/>
          </p:cNvSpPr>
          <p:nvPr>
            <p:ph type="title"/>
          </p:nvPr>
        </p:nvSpPr>
        <p:spPr/>
        <p:txBody>
          <a:bodyPr>
            <a:normAutofit/>
          </a:bodyPr>
          <a:lstStyle/>
          <a:p>
            <a:r>
              <a:rPr lang="en-GB" sz="1800" dirty="0">
                <a:latin typeface="Rockwell"/>
              </a:rPr>
              <a:t>Scenario A – Freddie, Aged 17</a:t>
            </a:r>
            <a:endParaRPr lang="en-US" sz="2000"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E630B017-FD74-2329-7624-440D81FC4118}"/>
              </a:ext>
            </a:extLst>
          </p:cNvPr>
          <p:cNvSpPr>
            <a:spLocks noGrp="1"/>
          </p:cNvSpPr>
          <p:nvPr>
            <p:ph idx="1"/>
          </p:nvPr>
        </p:nvSpPr>
        <p:spPr/>
        <p:txBody>
          <a:bodyPr>
            <a:normAutofit fontScale="92500" lnSpcReduction="20000"/>
          </a:bodyPr>
          <a:lstStyle/>
          <a:p>
            <a:pPr algn="just"/>
            <a:endParaRPr lang="en-GB" dirty="0"/>
          </a:p>
          <a:p>
            <a:pPr algn="just"/>
            <a:endParaRPr lang="en-GB"/>
          </a:p>
          <a:p>
            <a:pPr algn="just"/>
            <a:r>
              <a:rPr lang="en-GB" dirty="0">
                <a:ea typeface="+mn-lt"/>
                <a:cs typeface="+mn-lt"/>
              </a:rPr>
              <a:t>Freddie is one of your sixth form students and he has recently become more vocal in class. </a:t>
            </a:r>
          </a:p>
          <a:p>
            <a:pPr algn="just"/>
            <a:r>
              <a:rPr lang="en-GB" dirty="0">
                <a:ea typeface="+mn-lt"/>
                <a:cs typeface="+mn-lt"/>
              </a:rPr>
              <a:t>During a lesson, Freddie and his friends are talking loudly amongst themselves. As you go over to see them you see in the distance that they are on Snapchat. </a:t>
            </a:r>
            <a:endParaRPr lang="en-GB">
              <a:ea typeface="+mn-lt"/>
              <a:cs typeface="+mn-lt"/>
            </a:endParaRPr>
          </a:p>
          <a:p>
            <a:pPr algn="just"/>
            <a:r>
              <a:rPr lang="en-GB" dirty="0">
                <a:ea typeface="+mn-lt"/>
                <a:cs typeface="+mn-lt"/>
              </a:rPr>
              <a:t>As you get closer you notice that they were looking at a sexually explicit image which you recognise to be a female pupil from the school. </a:t>
            </a:r>
            <a:endParaRPr lang="en-GB">
              <a:ea typeface="+mn-lt"/>
              <a:cs typeface="+mn-lt"/>
            </a:endParaRPr>
          </a:p>
          <a:p>
            <a:pPr algn="just"/>
            <a:r>
              <a:rPr lang="en-GB" dirty="0">
                <a:ea typeface="+mn-lt"/>
                <a:cs typeface="+mn-lt"/>
              </a:rPr>
              <a:t>After the lesson ends, Freddie tells you that he has recently started dating the female pupil and she would be fine with him sharing the image with his friends in a group chat. </a:t>
            </a:r>
            <a:endParaRPr lang="en-GB"/>
          </a:p>
          <a:p>
            <a:pPr algn="just"/>
            <a:endParaRPr lang="en-GB"/>
          </a:p>
          <a:p>
            <a:pPr algn="just"/>
            <a:r>
              <a:rPr lang="en-GB" dirty="0">
                <a:ea typeface="+mn-lt"/>
                <a:cs typeface="+mn-lt"/>
              </a:rPr>
              <a:t>Is this a safeguarding issue?</a:t>
            </a:r>
            <a:endParaRPr lang="en-GB" dirty="0"/>
          </a:p>
          <a:p>
            <a:endParaRPr lang="en-GB" dirty="0"/>
          </a:p>
        </p:txBody>
      </p:sp>
    </p:spTree>
    <p:extLst>
      <p:ext uri="{BB962C8B-B14F-4D97-AF65-F5344CB8AC3E}">
        <p14:creationId xmlns:p14="http://schemas.microsoft.com/office/powerpoint/2010/main" val="42473762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28AED-E116-94C4-178B-006D2271B9A8}"/>
              </a:ext>
            </a:extLst>
          </p:cNvPr>
          <p:cNvSpPr>
            <a:spLocks noGrp="1"/>
          </p:cNvSpPr>
          <p:nvPr>
            <p:ph type="title"/>
          </p:nvPr>
        </p:nvSpPr>
        <p:spPr/>
        <p:txBody>
          <a:bodyPr/>
          <a:lstStyle/>
          <a:p>
            <a:r>
              <a:rPr lang="en-GB" sz="1800" dirty="0">
                <a:latin typeface="Rockwell"/>
              </a:rPr>
              <a:t>Scenario A – Freddie, Aged 17</a:t>
            </a:r>
            <a:endParaRPr lang="en-US" dirty="0"/>
          </a:p>
        </p:txBody>
      </p:sp>
      <p:sp>
        <p:nvSpPr>
          <p:cNvPr id="3" name="Content Placeholder 2">
            <a:extLst>
              <a:ext uri="{FF2B5EF4-FFF2-40B4-BE49-F238E27FC236}">
                <a16:creationId xmlns:a16="http://schemas.microsoft.com/office/drawing/2014/main" id="{CDB50EBF-821A-4D8D-83F0-99A3E298CBA2}"/>
              </a:ext>
            </a:extLst>
          </p:cNvPr>
          <p:cNvSpPr>
            <a:spLocks noGrp="1"/>
          </p:cNvSpPr>
          <p:nvPr>
            <p:ph idx="1"/>
          </p:nvPr>
        </p:nvSpPr>
        <p:spPr>
          <a:xfrm>
            <a:off x="5118447" y="633853"/>
            <a:ext cx="6366539" cy="5417955"/>
          </a:xfrm>
        </p:spPr>
        <p:txBody>
          <a:bodyPr/>
          <a:lstStyle/>
          <a:p>
            <a:r>
              <a:rPr lang="en-GB" sz="1400" dirty="0">
                <a:solidFill>
                  <a:srgbClr val="1A1A1A"/>
                </a:solidFill>
                <a:ea typeface="+mn-lt"/>
                <a:cs typeface="+mn-lt"/>
              </a:rPr>
              <a:t>The age of consent in England and Wales is 16. This is the age when young people of any sex, gender or sexual orientation can legally consent to taking part in sexual activity. (Rape Crisis England and Wales, </a:t>
            </a:r>
            <a:r>
              <a:rPr lang="en-GB" sz="1400" dirty="0" err="1">
                <a:solidFill>
                  <a:srgbClr val="1A1A1A"/>
                </a:solidFill>
                <a:ea typeface="+mn-lt"/>
                <a:cs typeface="+mn-lt"/>
              </a:rPr>
              <a:t>n.d</a:t>
            </a:r>
            <a:r>
              <a:rPr lang="en-GB" sz="1400" dirty="0">
                <a:solidFill>
                  <a:srgbClr val="1A1A1A"/>
                </a:solidFill>
                <a:ea typeface="+mn-lt"/>
                <a:cs typeface="+mn-lt"/>
              </a:rPr>
              <a:t>).</a:t>
            </a:r>
            <a:endParaRPr lang="en-GB" sz="1400" dirty="0">
              <a:ea typeface="+mn-lt"/>
              <a:cs typeface="+mn-lt"/>
            </a:endParaRPr>
          </a:p>
          <a:p>
            <a:r>
              <a:rPr lang="en-GB" sz="1400" dirty="0">
                <a:ea typeface="+mn-lt"/>
                <a:cs typeface="+mn-lt"/>
              </a:rPr>
              <a:t>Children and young people may consent to sending a nude image of themselves. They can also be forced, tricked or coerced into sharing images by other young people or adults online. (NSPCC Learning, 2024).</a:t>
            </a:r>
            <a:endParaRPr lang="en-GB" dirty="0">
              <a:ea typeface="+mn-lt"/>
              <a:cs typeface="+mn-lt"/>
            </a:endParaRPr>
          </a:p>
          <a:p>
            <a:r>
              <a:rPr lang="en-GB" sz="1400" dirty="0">
                <a:ea typeface="+mn-lt"/>
                <a:cs typeface="+mn-lt"/>
              </a:rPr>
              <a:t>It's a criminal offence to create or share explicit images of a child. However the law is intended to protect children and not criminalise them. (NSPCC Learning, 2024).</a:t>
            </a:r>
            <a:endParaRPr lang="en-GB" sz="1400" dirty="0"/>
          </a:p>
        </p:txBody>
      </p:sp>
    </p:spTree>
    <p:extLst>
      <p:ext uri="{BB962C8B-B14F-4D97-AF65-F5344CB8AC3E}">
        <p14:creationId xmlns:p14="http://schemas.microsoft.com/office/powerpoint/2010/main" val="26938258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F853D-1BFB-965A-9CB4-175574B7FDA3}"/>
              </a:ext>
            </a:extLst>
          </p:cNvPr>
          <p:cNvSpPr>
            <a:spLocks noGrp="1"/>
          </p:cNvSpPr>
          <p:nvPr>
            <p:ph type="title"/>
          </p:nvPr>
        </p:nvSpPr>
        <p:spPr/>
        <p:txBody>
          <a:bodyPr>
            <a:normAutofit/>
          </a:bodyPr>
          <a:lstStyle/>
          <a:p>
            <a:r>
              <a:rPr lang="en-GB" sz="2000" dirty="0">
                <a:latin typeface="Rockwell"/>
                <a:ea typeface="Calibri Light"/>
                <a:cs typeface="Calibri Light"/>
              </a:rPr>
              <a:t>16-17 year olds</a:t>
            </a:r>
            <a:endParaRPr lang="en-GB" sz="2000" dirty="0">
              <a:latin typeface="Rockwell"/>
            </a:endParaRPr>
          </a:p>
        </p:txBody>
      </p:sp>
      <p:sp>
        <p:nvSpPr>
          <p:cNvPr id="3" name="Content Placeholder 2">
            <a:extLst>
              <a:ext uri="{FF2B5EF4-FFF2-40B4-BE49-F238E27FC236}">
                <a16:creationId xmlns:a16="http://schemas.microsoft.com/office/drawing/2014/main" id="{F4EA079C-B08C-F76E-6C39-389214E314AA}"/>
              </a:ext>
            </a:extLst>
          </p:cNvPr>
          <p:cNvSpPr>
            <a:spLocks noGrp="1"/>
          </p:cNvSpPr>
          <p:nvPr>
            <p:ph idx="1"/>
          </p:nvPr>
        </p:nvSpPr>
        <p:spPr/>
        <p:txBody>
          <a:bodyPr/>
          <a:lstStyle/>
          <a:p>
            <a:r>
              <a:rPr lang="en-GB" sz="1300" dirty="0">
                <a:solidFill>
                  <a:srgbClr val="1A1A1A"/>
                </a:solidFill>
                <a:ea typeface="+mn-lt"/>
                <a:cs typeface="+mn-lt"/>
              </a:rPr>
              <a:t>Although the age of consent is 16, the law has some extra protections in place for young people aged 16 and 17.</a:t>
            </a:r>
            <a:endParaRPr lang="en-GB" dirty="0">
              <a:solidFill>
                <a:srgbClr val="000000"/>
              </a:solidFill>
              <a:ea typeface="+mn-lt"/>
              <a:cs typeface="+mn-lt"/>
            </a:endParaRPr>
          </a:p>
          <a:p>
            <a:r>
              <a:rPr lang="en-GB" sz="1300" dirty="0">
                <a:solidFill>
                  <a:srgbClr val="1A1A1A"/>
                </a:solidFill>
                <a:ea typeface="+mn-lt"/>
                <a:cs typeface="+mn-lt"/>
              </a:rPr>
              <a:t>For example, it is illegal to:</a:t>
            </a:r>
            <a:endParaRPr lang="en-GB" dirty="0"/>
          </a:p>
          <a:p>
            <a:r>
              <a:rPr lang="en-GB" sz="1300" dirty="0">
                <a:solidFill>
                  <a:srgbClr val="1A1A1A"/>
                </a:solidFill>
                <a:ea typeface="+mn-lt"/>
                <a:cs typeface="+mn-lt"/>
              </a:rPr>
              <a:t>Take a photo or video of someone aged 18 or under engaging in sexual activity.</a:t>
            </a:r>
            <a:endParaRPr lang="en-GB" dirty="0"/>
          </a:p>
          <a:p>
            <a:pPr marL="0" indent="0">
              <a:buNone/>
            </a:pPr>
            <a:endParaRPr lang="en-GB" dirty="0"/>
          </a:p>
        </p:txBody>
      </p:sp>
    </p:spTree>
    <p:extLst>
      <p:ext uri="{BB962C8B-B14F-4D97-AF65-F5344CB8AC3E}">
        <p14:creationId xmlns:p14="http://schemas.microsoft.com/office/powerpoint/2010/main" val="5269208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04A80-08EF-29EA-AA03-09C4D9F9A8DF}"/>
              </a:ext>
            </a:extLst>
          </p:cNvPr>
          <p:cNvSpPr>
            <a:spLocks noGrp="1"/>
          </p:cNvSpPr>
          <p:nvPr>
            <p:ph type="title"/>
          </p:nvPr>
        </p:nvSpPr>
        <p:spPr/>
        <p:txBody>
          <a:bodyPr/>
          <a:lstStyle/>
          <a:p>
            <a:r>
              <a:rPr lang="en-GB" dirty="0">
                <a:latin typeface="Rockwell"/>
                <a:ea typeface="Calibri Light"/>
                <a:cs typeface="Calibri Light"/>
              </a:rPr>
              <a:t>References</a:t>
            </a:r>
            <a:endParaRPr lang="en-GB" dirty="0">
              <a:latin typeface="Rockwell"/>
            </a:endParaRPr>
          </a:p>
        </p:txBody>
      </p:sp>
      <p:sp>
        <p:nvSpPr>
          <p:cNvPr id="3" name="Content Placeholder 2">
            <a:extLst>
              <a:ext uri="{FF2B5EF4-FFF2-40B4-BE49-F238E27FC236}">
                <a16:creationId xmlns:a16="http://schemas.microsoft.com/office/drawing/2014/main" id="{B901F439-BE69-982D-AE1E-72F364F1C629}"/>
              </a:ext>
            </a:extLst>
          </p:cNvPr>
          <p:cNvSpPr>
            <a:spLocks noGrp="1"/>
          </p:cNvSpPr>
          <p:nvPr>
            <p:ph idx="1"/>
          </p:nvPr>
        </p:nvSpPr>
        <p:spPr/>
        <p:txBody>
          <a:bodyPr/>
          <a:lstStyle/>
          <a:p>
            <a:r>
              <a:rPr lang="en-GB" dirty="0"/>
              <a:t>NSPCC Learning (2024). Sexting: sharing nudes and semi-nudes. Available at </a:t>
            </a:r>
            <a:r>
              <a:rPr lang="en-GB" dirty="0">
                <a:ea typeface="+mn-lt"/>
                <a:cs typeface="+mn-lt"/>
                <a:hlinkClick r:id="rId2"/>
              </a:rPr>
              <a:t>https://learning.nspcc.org.uk/online-safety/sexting-sharing-nudes-semi-nudes</a:t>
            </a:r>
            <a:r>
              <a:rPr lang="en-GB" dirty="0">
                <a:ea typeface="+mn-lt"/>
                <a:cs typeface="+mn-lt"/>
              </a:rPr>
              <a:t> (Accessed on 10th April 2024).</a:t>
            </a:r>
          </a:p>
          <a:p>
            <a:r>
              <a:rPr lang="en-GB" dirty="0"/>
              <a:t>Rape crisis England and Wales (</a:t>
            </a:r>
            <a:r>
              <a:rPr lang="en-GB" dirty="0" err="1"/>
              <a:t>n.d</a:t>
            </a:r>
            <a:r>
              <a:rPr lang="en-GB" dirty="0"/>
              <a:t>). Available at </a:t>
            </a:r>
            <a:r>
              <a:rPr lang="en-GB" dirty="0">
                <a:ea typeface="+mn-lt"/>
                <a:cs typeface="+mn-lt"/>
                <a:hlinkClick r:id="rId3"/>
              </a:rPr>
              <a:t>https://rapecrisis.org.uk/get-informed/about-sexual-violence/sexual-consent/</a:t>
            </a:r>
            <a:r>
              <a:rPr lang="en-GB" dirty="0">
                <a:ea typeface="+mn-lt"/>
                <a:cs typeface="+mn-lt"/>
              </a:rPr>
              <a:t> (Accessed on 10th April 2024).</a:t>
            </a:r>
          </a:p>
        </p:txBody>
      </p:sp>
    </p:spTree>
    <p:extLst>
      <p:ext uri="{BB962C8B-B14F-4D97-AF65-F5344CB8AC3E}">
        <p14:creationId xmlns:p14="http://schemas.microsoft.com/office/powerpoint/2010/main" val="1909188411"/>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75CFC509B0D9F449714F6A4E257AA37" ma:contentTypeVersion="0" ma:contentTypeDescription="Create a new document." ma:contentTypeScope="" ma:versionID="9d2000cd9f9e49838abe16ff9bedf089">
  <xsd:schema xmlns:xsd="http://www.w3.org/2001/XMLSchema" xmlns:xs="http://www.w3.org/2001/XMLSchema" xmlns:p="http://schemas.microsoft.com/office/2006/metadata/properties" targetNamespace="http://schemas.microsoft.com/office/2006/metadata/properties" ma:root="true" ma:fieldsID="b764bea3eb9b1a5be8fd57fac5fb459b">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C239BB0-53B8-40A5-8BB9-15D2ED1AEBC9}">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BA7C683C-DA35-4A0E-ADD0-CC297892D8C4}">
  <ds:schemaRefs>
    <ds:schemaRef ds:uri="http://schemas.microsoft.com/sharepoint/v3/contenttype/forms"/>
  </ds:schemaRefs>
</ds:datastoreItem>
</file>

<file path=customXml/itemProps3.xml><?xml version="1.0" encoding="utf-8"?>
<ds:datastoreItem xmlns:ds="http://schemas.openxmlformats.org/officeDocument/2006/customXml" ds:itemID="{1F172C9C-75F2-4C01-8826-F19C588D7E3C}"/>
</file>

<file path=docProps/app.xml><?xml version="1.0" encoding="utf-8"?>
<Properties xmlns="http://schemas.openxmlformats.org/officeDocument/2006/extended-properties" xmlns:vt="http://schemas.openxmlformats.org/officeDocument/2006/docPropsVTypes">
  <Template>Atlas</Template>
  <TotalTime>0</TotalTime>
  <Words>1</Words>
  <Application>Microsoft Office PowerPoint</Application>
  <PresentationFormat>Widescreen</PresentationFormat>
  <Paragraphs>1</Paragraphs>
  <Slides>5</Slides>
  <Notes>1</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Atlas</vt:lpstr>
      <vt:lpstr>Child Protection Training</vt:lpstr>
      <vt:lpstr>Scenario A – Freddie, Aged 17</vt:lpstr>
      <vt:lpstr>Scenario A – Freddie, Aged 17</vt:lpstr>
      <vt:lpstr>16-17 year olds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114</cp:revision>
  <dcterms:created xsi:type="dcterms:W3CDTF">2024-03-03T16:29:58Z</dcterms:created>
  <dcterms:modified xsi:type="dcterms:W3CDTF">2024-04-18T20:56:28Z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0x010100375CFC509B0D9F449714F6A4E257AA37</vt:lpwstr>
  </property>
</Properties>
</file>