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3"/>
  </p:notes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196" autoAdjust="0"/>
  </p:normalViewPr>
  <p:slideViewPr>
    <p:cSldViewPr snapToGrid="0">
      <p:cViewPr varScale="1">
        <p:scale>
          <a:sx n="69" d="100"/>
          <a:sy n="69" d="100"/>
        </p:scale>
        <p:origin x="1652" y="60"/>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30D067-3B83-4C4E-B1A5-18AE5F6E443A}" type="datetimeFigureOut">
              <a:rPr lang="en-GB" smtClean="0"/>
              <a:t>01/08/2025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7208A1-3AAA-4FE0-B762-B4C03FA229D3}" type="slidenum">
              <a:rPr lang="en-GB" smtClean="0"/>
              <a:t>‹#›</a:t>
            </a:fld>
            <a:endParaRPr lang="en-GB"/>
          </a:p>
        </p:txBody>
      </p:sp>
    </p:spTree>
    <p:extLst>
      <p:ext uri="{BB962C8B-B14F-4D97-AF65-F5344CB8AC3E}">
        <p14:creationId xmlns:p14="http://schemas.microsoft.com/office/powerpoint/2010/main" val="982615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p:txBody>
      </p:sp>
      <p:sp>
        <p:nvSpPr>
          <p:cNvPr id="4" name="Slide Number Placeholder 3"/>
          <p:cNvSpPr>
            <a:spLocks noGrp="1"/>
          </p:cNvSpPr>
          <p:nvPr>
            <p:ph type="sldNum" sz="quarter" idx="5"/>
          </p:nvPr>
        </p:nvSpPr>
        <p:spPr/>
        <p:txBody>
          <a:bodyPr/>
          <a:lstStyle/>
          <a:p>
            <a:fld id="{AB7208A1-3AAA-4FE0-B762-B4C03FA229D3}" type="slidenum">
              <a:rPr lang="en-GB" smtClean="0"/>
              <a:t>1</a:t>
            </a:fld>
            <a:endParaRPr lang="en-GB"/>
          </a:p>
        </p:txBody>
      </p:sp>
    </p:spTree>
    <p:extLst>
      <p:ext uri="{BB962C8B-B14F-4D97-AF65-F5344CB8AC3E}">
        <p14:creationId xmlns:p14="http://schemas.microsoft.com/office/powerpoint/2010/main" val="5778770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a:xfrm>
            <a:off x="2692397" y="5037663"/>
            <a:ext cx="5214635" cy="279400"/>
          </a:xfrm>
        </p:spPr>
        <p:txBody>
          <a:bodyPr/>
          <a:lstStyle/>
          <a:p>
            <a:endParaRPr lang="ro-RO"/>
          </a:p>
        </p:txBody>
      </p:sp>
      <p:sp>
        <p:nvSpPr>
          <p:cNvPr id="6" name="Slide Number Placeholder 5"/>
          <p:cNvSpPr>
            <a:spLocks noGrp="1"/>
          </p:cNvSpPr>
          <p:nvPr>
            <p:ph type="sldNum" sz="quarter" idx="12"/>
          </p:nvPr>
        </p:nvSpPr>
        <p:spPr>
          <a:xfrm>
            <a:off x="8956900" y="5037663"/>
            <a:ext cx="551167" cy="279400"/>
          </a:xfrm>
        </p:spPr>
        <p:txBody>
          <a:bodyPr/>
          <a:lstStyle/>
          <a:p>
            <a:fld id="{E559C35B-5478-4ED2-822A-0C781ED9E1F9}" type="slidenum">
              <a:rPr lang="ro-RO" smtClean="0"/>
              <a:t>‹#›</a:t>
            </a:fld>
            <a:endParaRPr lang="ro-RO"/>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3435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061478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4477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D01A6-8197-4F1C-91EE-ED99F997985E}" type="datetimeFigureOut">
              <a:rPr lang="ro-RO" smtClean="0"/>
              <a:t>01.08.2025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08799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D01A6-8197-4F1C-91EE-ED99F997985E}" type="datetimeFigureOut">
              <a:rPr lang="ro-RO" smtClean="0"/>
              <a:t>01.08.2025</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E559C35B-5478-4ED2-822A-0C781ED9E1F9}" type="slidenum">
              <a:rPr lang="ro-RO" smtClean="0"/>
              <a:t>‹#›</a:t>
            </a:fld>
            <a:endParaRPr lang="ro-RO"/>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0363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1D01A6-8197-4F1C-91EE-ED99F997985E}" type="datetimeFigureOut">
              <a:rPr lang="ro-RO" smtClean="0"/>
              <a:t>01.08.2025</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E559C35B-5478-4ED2-822A-0C781ED9E1F9}" type="slidenum">
              <a:rPr lang="ro-RO" smtClean="0"/>
              <a:t>‹#›</a:t>
            </a:fld>
            <a:endParaRPr lang="ro-RO"/>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193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D01A6-8197-4F1C-91EE-ED99F997985E}" type="datetimeFigureOut">
              <a:rPr lang="ro-RO" smtClean="0"/>
              <a:t>01.08.2025</a:t>
            </a:fld>
            <a:endParaRPr lang="ro-RO"/>
          </a:p>
        </p:txBody>
      </p:sp>
      <p:sp>
        <p:nvSpPr>
          <p:cNvPr id="3" name="Footer Placeholder 2"/>
          <p:cNvSpPr>
            <a:spLocks noGrp="1"/>
          </p:cNvSpPr>
          <p:nvPr>
            <p:ph type="ftr" sz="quarter" idx="11"/>
          </p:nvPr>
        </p:nvSpPr>
        <p:spPr/>
        <p:txBody>
          <a:bodyPr/>
          <a:lstStyle/>
          <a:p>
            <a:endParaRPr lang="ro-RO"/>
          </a:p>
        </p:txBody>
      </p:sp>
      <p:sp>
        <p:nvSpPr>
          <p:cNvPr id="4" name="Slide Number Placeholder 3"/>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227445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1D01A6-8197-4F1C-91EE-ED99F997985E}" type="datetimeFigureOut">
              <a:rPr lang="ro-RO" smtClean="0"/>
              <a:t>01.08.2025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4576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1D01A6-8197-4F1C-91EE-ED99F997985E}" type="datetimeFigureOut">
              <a:rPr lang="ro-RO" smtClean="0"/>
              <a:t>01.08.2025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86864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1D01A6-8197-4F1C-91EE-ED99F997985E}" type="datetimeFigureOut">
              <a:rPr lang="ro-RO" smtClean="0"/>
              <a:t>01.08.2025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87238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7364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68052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825464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8415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0988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5428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01.08.2025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3593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21D01A6-8197-4F1C-91EE-ED99F997985E}" type="datetimeFigureOut">
              <a:rPr lang="ro-RO" smtClean="0"/>
              <a:t>01.08.2025</a:t>
            </a:fld>
            <a:endParaRPr lang="ro-RO"/>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ro-RO"/>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559C35B-5478-4ED2-822A-0C781ED9E1F9}" type="slidenum">
              <a:rPr lang="ro-RO" smtClean="0"/>
              <a:t>‹#›</a:t>
            </a:fld>
            <a:endParaRPr lang="ro-RO"/>
          </a:p>
        </p:txBody>
      </p:sp>
    </p:spTree>
    <p:extLst>
      <p:ext uri="{BB962C8B-B14F-4D97-AF65-F5344CB8AC3E}">
        <p14:creationId xmlns:p14="http://schemas.microsoft.com/office/powerpoint/2010/main" val="294525716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41C65-7AC6-0C7D-6181-B75A2BF7A6AA}"/>
              </a:ext>
            </a:extLst>
          </p:cNvPr>
          <p:cNvSpPr>
            <a:spLocks noGrp="1"/>
          </p:cNvSpPr>
          <p:nvPr>
            <p:ph type="title"/>
          </p:nvPr>
        </p:nvSpPr>
        <p:spPr>
          <a:xfrm>
            <a:off x="2603130" y="24836"/>
            <a:ext cx="5418540" cy="1301270"/>
          </a:xfrm>
          <a:solidFill>
            <a:schemeClr val="accent2">
              <a:lumMod val="20000"/>
              <a:lumOff val="80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txBody>
          <a:bodyPr>
            <a:noAutofit/>
          </a:bodyPr>
          <a:lstStyle/>
          <a:p>
            <a:r>
              <a:rPr lang="en-GB" sz="1400" dirty="0"/>
              <a:t>Digital Skills  LCLM4002</a:t>
            </a:r>
            <a:endParaRPr lang="en-GB" sz="1400" b="1" dirty="0">
              <a:solidFill>
                <a:schemeClr val="tx1"/>
              </a:solidFill>
              <a:effectLst/>
              <a:latin typeface="ADLaM Display" panose="020F0502020204030204" pitchFamily="2" charset="0"/>
              <a:ea typeface="ADLaM Display" panose="020F0502020204030204" pitchFamily="2" charset="0"/>
              <a:cs typeface="ADLaM Display" panose="020F0502020204030204" pitchFamily="2" charset="0"/>
            </a:endParaRPr>
          </a:p>
        </p:txBody>
      </p:sp>
      <p:sp>
        <p:nvSpPr>
          <p:cNvPr id="5" name="TextBox 4">
            <a:extLst>
              <a:ext uri="{FF2B5EF4-FFF2-40B4-BE49-F238E27FC236}">
                <a16:creationId xmlns:a16="http://schemas.microsoft.com/office/drawing/2014/main" id="{EFF0DEC6-7CAD-C784-5B7A-D15C4F981E32}"/>
              </a:ext>
            </a:extLst>
          </p:cNvPr>
          <p:cNvSpPr txBox="1"/>
          <p:nvPr/>
        </p:nvSpPr>
        <p:spPr>
          <a:xfrm>
            <a:off x="152033" y="37082"/>
            <a:ext cx="2095306" cy="907941"/>
          </a:xfrm>
          <a:prstGeom prst="rect">
            <a:avLst/>
          </a:prstGeom>
          <a:solidFill>
            <a:schemeClr val="accent1">
              <a:lumMod val="60000"/>
              <a:lumOff val="40000"/>
            </a:schemeClr>
          </a:solidFill>
          <a:ln w="12700">
            <a:solidFill>
              <a:schemeClr val="tx1"/>
            </a:solidFill>
          </a:ln>
        </p:spPr>
        <p:txBody>
          <a:bodyPr wrap="square">
            <a:spAutoFit/>
          </a:bodyPr>
          <a:lstStyle/>
          <a:p>
            <a:pPr marL="228600" indent="-228600" algn="ctr">
              <a:buAutoNum type="arabicPeriod"/>
            </a:pPr>
            <a:r>
              <a:rPr lang="en-US" sz="1100" b="1" dirty="0" err="1"/>
              <a:t>Onedrive</a:t>
            </a:r>
            <a:endParaRPr lang="en-US" sz="1100" b="1" dirty="0"/>
          </a:p>
          <a:p>
            <a:pPr algn="ctr"/>
            <a:r>
              <a:rPr lang="en-US" sz="600" dirty="0" err="1"/>
              <a:t>Onedrive</a:t>
            </a:r>
            <a:r>
              <a:rPr lang="en-US" sz="600" dirty="0"/>
              <a:t> is the Microsoft cloud storage service that allows a secure collaboration of files. Some studies indicate that cloud storage of content such as OneDrive has emerged as an imperative resource in the academic setting that enables digital literacy and collaborative education (</a:t>
            </a:r>
            <a:r>
              <a:rPr lang="en-US" sz="600" dirty="0" err="1"/>
              <a:t>Tinmaz</a:t>
            </a:r>
            <a:r>
              <a:rPr lang="en-US" sz="600" dirty="0"/>
              <a:t> et al., 2022).</a:t>
            </a:r>
          </a:p>
          <a:p>
            <a:pPr algn="ctr"/>
            <a:endParaRPr lang="en-US" sz="600" dirty="0"/>
          </a:p>
          <a:p>
            <a:pPr algn="ctr"/>
            <a:r>
              <a:rPr lang="en-US" sz="600" dirty="0"/>
              <a:t> </a:t>
            </a:r>
          </a:p>
        </p:txBody>
      </p:sp>
      <p:sp>
        <p:nvSpPr>
          <p:cNvPr id="8" name="TextBox 7">
            <a:extLst>
              <a:ext uri="{FF2B5EF4-FFF2-40B4-BE49-F238E27FC236}">
                <a16:creationId xmlns:a16="http://schemas.microsoft.com/office/drawing/2014/main" id="{5086817C-CEC5-9FA6-73F2-D165FE9D9B8F}"/>
              </a:ext>
            </a:extLst>
          </p:cNvPr>
          <p:cNvSpPr txBox="1"/>
          <p:nvPr/>
        </p:nvSpPr>
        <p:spPr>
          <a:xfrm>
            <a:off x="3886291" y="1651590"/>
            <a:ext cx="3050217" cy="4570482"/>
          </a:xfrm>
          <a:prstGeom prst="rect">
            <a:avLst/>
          </a:prstGeom>
          <a:solidFill>
            <a:schemeClr val="accent4">
              <a:lumMod val="60000"/>
              <a:lumOff val="40000"/>
            </a:schemeClr>
          </a:solidFill>
          <a:ln w="19050">
            <a:solidFill>
              <a:schemeClr val="tx1"/>
            </a:solidFill>
          </a:ln>
        </p:spPr>
        <p:txBody>
          <a:bodyPr wrap="square">
            <a:spAutoFit/>
          </a:bodyPr>
          <a:lstStyle/>
          <a:p>
            <a:pPr algn="ctr"/>
            <a:r>
              <a:rPr lang="ro-RO" sz="1100" b="1" dirty="0"/>
              <a:t>Access OneDrive</a:t>
            </a:r>
          </a:p>
          <a:p>
            <a:pPr algn="ctr"/>
            <a:endParaRPr lang="en-US" sz="800" dirty="0"/>
          </a:p>
          <a:p>
            <a:pPr algn="ctr"/>
            <a:r>
              <a:rPr lang="en-US" sz="800" dirty="0"/>
              <a:t>Go to your web browser and go to one drive.live.com or through the portal of Microsoft 365 by going to OneDrive. Log in using your institutional or personal Microsoft account information.</a:t>
            </a:r>
          </a:p>
          <a:p>
            <a:pPr algn="ctr"/>
            <a:endParaRPr lang="en-US" sz="800" dirty="0"/>
          </a:p>
          <a:p>
            <a:pPr algn="ctr"/>
            <a:r>
              <a:rPr lang="en-US" sz="800" dirty="0"/>
              <a:t>2</a:t>
            </a:r>
          </a:p>
          <a:p>
            <a:pPr algn="ctr"/>
            <a:r>
              <a:rPr lang="en-US" sz="800" dirty="0"/>
              <a:t>Find Your File</a:t>
            </a:r>
          </a:p>
          <a:p>
            <a:pPr algn="ctr"/>
            <a:r>
              <a:rPr lang="en-US" sz="800" dirty="0"/>
              <a:t>Open the files to search in your folders or find the desired file through the search function. The file will be selected, click once on the file to get the checkmark.</a:t>
            </a:r>
          </a:p>
          <a:p>
            <a:pPr algn="ctr"/>
            <a:endParaRPr lang="en-US" sz="800" dirty="0"/>
          </a:p>
          <a:p>
            <a:pPr algn="ctr"/>
            <a:r>
              <a:rPr lang="en-US" sz="800" dirty="0"/>
              <a:t>3</a:t>
            </a:r>
          </a:p>
          <a:p>
            <a:pPr algn="ctr"/>
            <a:r>
              <a:rPr lang="en-US" sz="800" dirty="0"/>
              <a:t>Click the Share Button</a:t>
            </a:r>
          </a:p>
          <a:p>
            <a:pPr algn="ctr"/>
            <a:r>
              <a:rPr lang="en-US" sz="800" dirty="0"/>
              <a:t>Once you have chosen your file, use the top menu bar to hit the 'Share' button. This will also open sharing options dialog box and you may set the permission.</a:t>
            </a:r>
          </a:p>
          <a:p>
            <a:pPr algn="ctr"/>
            <a:endParaRPr lang="en-US" sz="800" dirty="0"/>
          </a:p>
          <a:p>
            <a:pPr algn="ctr"/>
            <a:r>
              <a:rPr lang="en-US" sz="800" dirty="0"/>
              <a:t>4</a:t>
            </a:r>
          </a:p>
          <a:p>
            <a:pPr algn="ctr"/>
            <a:r>
              <a:rPr lang="en-US" sz="800" dirty="0"/>
              <a:t>Set Sharing Rights</a:t>
            </a:r>
          </a:p>
          <a:p>
            <a:pPr algn="ctr"/>
            <a:r>
              <a:rPr lang="en-US" sz="800" dirty="0"/>
              <a:t>Decide who should be allowed to view your file: with anyone, with people in your organization, or specific people. Choose between the editing/viewing of the file by recipients.</a:t>
            </a:r>
          </a:p>
          <a:p>
            <a:pPr algn="ctr"/>
            <a:endParaRPr lang="en-US" sz="800" dirty="0"/>
          </a:p>
          <a:p>
            <a:pPr algn="ctr"/>
            <a:r>
              <a:rPr lang="en-US" sz="800" dirty="0"/>
              <a:t>5</a:t>
            </a:r>
          </a:p>
          <a:p>
            <a:pPr algn="ctr"/>
            <a:r>
              <a:rPr lang="en-US" sz="800" dirty="0"/>
              <a:t>Create and Share the Link</a:t>
            </a:r>
          </a:p>
          <a:p>
            <a:pPr algn="ctr"/>
            <a:r>
              <a:rPr lang="en-US" sz="800" dirty="0"/>
              <a:t>To send the link, you can copy the sharing address to your clipboard by clicking on a copy link or insert email addresses to send the link or share it. It is also possible to include a message to give context to an update.</a:t>
            </a:r>
          </a:p>
          <a:p>
            <a:pPr algn="ctr"/>
            <a:endParaRPr lang="en-US" sz="800" dirty="0"/>
          </a:p>
          <a:p>
            <a:pPr algn="ctr"/>
            <a:r>
              <a:rPr lang="en-US" sz="800" dirty="0"/>
              <a:t>6</a:t>
            </a:r>
          </a:p>
          <a:p>
            <a:pPr algn="ctr"/>
            <a:r>
              <a:rPr lang="en-US" sz="800" dirty="0"/>
              <a:t>Control Sharing Privileges</a:t>
            </a:r>
          </a:p>
          <a:p>
            <a:pPr algn="ctr"/>
            <a:r>
              <a:rPr lang="en-US" sz="800" dirty="0"/>
              <a:t>You can also access your file any time to change the settings by clicking the share button and then clicking the share button again to make changes to the option.</a:t>
            </a:r>
          </a:p>
          <a:p>
            <a:pPr algn="ctr"/>
            <a:r>
              <a:rPr lang="en-US" sz="800" dirty="0"/>
              <a:t> </a:t>
            </a:r>
          </a:p>
        </p:txBody>
      </p:sp>
      <p:sp>
        <p:nvSpPr>
          <p:cNvPr id="4" name="TextBox 3">
            <a:extLst>
              <a:ext uri="{FF2B5EF4-FFF2-40B4-BE49-F238E27FC236}">
                <a16:creationId xmlns:a16="http://schemas.microsoft.com/office/drawing/2014/main" id="{F4FD0C23-8101-5A05-31BB-D7EAEBB9CD90}"/>
              </a:ext>
            </a:extLst>
          </p:cNvPr>
          <p:cNvSpPr txBox="1"/>
          <p:nvPr/>
        </p:nvSpPr>
        <p:spPr>
          <a:xfrm>
            <a:off x="7391416" y="4249897"/>
            <a:ext cx="4558859" cy="2492990"/>
          </a:xfrm>
          <a:prstGeom prst="rect">
            <a:avLst/>
          </a:prstGeom>
          <a:solidFill>
            <a:schemeClr val="accent2">
              <a:lumMod val="20000"/>
              <a:lumOff val="80000"/>
            </a:schemeClr>
          </a:solidFill>
        </p:spPr>
        <p:txBody>
          <a:bodyPr wrap="square">
            <a:spAutoFit/>
          </a:bodyPr>
          <a:lstStyle/>
          <a:p>
            <a:r>
              <a:rPr lang="en-US" sz="600" b="1" dirty="0"/>
              <a:t>References</a:t>
            </a:r>
          </a:p>
          <a:p>
            <a:r>
              <a:rPr lang="en-US" sz="600" b="1" dirty="0"/>
              <a:t>Al-</a:t>
            </a:r>
            <a:r>
              <a:rPr lang="en-US" sz="600" b="1" dirty="0" err="1"/>
              <a:t>Samarraie</a:t>
            </a:r>
            <a:r>
              <a:rPr lang="en-US" sz="600" b="1" dirty="0"/>
              <a:t>, H. and Saeed, N. (2018) 'A systematic review of cloud computing tools for collaborative learning: opportunities and challenges to the blended-learning environment', Computers &amp; Education, 124, pp. 77-91. Available at: https://doi.org/10.1016/j.compedu.2018.05.016</a:t>
            </a:r>
          </a:p>
          <a:p>
            <a:r>
              <a:rPr lang="en-US" sz="600" b="1" dirty="0"/>
              <a:t>Baber, H., </a:t>
            </a:r>
            <a:r>
              <a:rPr lang="en-US" sz="600" b="1" dirty="0" err="1"/>
              <a:t>Fanea-Ivanovici</a:t>
            </a:r>
            <a:r>
              <a:rPr lang="en-US" sz="600" b="1" dirty="0"/>
              <a:t>, M., Lee, Y.T. and </a:t>
            </a:r>
            <a:r>
              <a:rPr lang="en-US" sz="600" b="1" dirty="0" err="1"/>
              <a:t>Tinmaz</a:t>
            </a:r>
            <a:r>
              <a:rPr lang="en-US" sz="600" b="1" dirty="0"/>
              <a:t>, H. (2022) 'Digital inequalities and COVID-19: the case of vulnerable populations', Digital Health &amp; Society, 8(2), pp. 45-62. Available at: https://doi.org/10.1186/s40561-022-00204-y</a:t>
            </a:r>
          </a:p>
          <a:p>
            <a:r>
              <a:rPr lang="en-US" sz="600" b="1" dirty="0"/>
              <a:t>Dayana, K.R. and Rani, P.S. (2023) 'Secure cloud data storage solution with better data accessibility and time efficiency', Journal for Control, Measurement, Electronics, Computing and Communications, 64(4), pp. 756-763. Available at: https://doi.org/10.1080/00051144.2023.2213564</a:t>
            </a:r>
          </a:p>
          <a:p>
            <a:r>
              <a:rPr lang="en-US" sz="600" b="1" dirty="0"/>
              <a:t>George-Reyes, C.E., Ramírez-Montoya, M.S. and Vázquez-Parra, J.C. (2023) 'Digital transformation and digital literacy in the context of complexity within higher education institutions: a systematic literature review', Humanities and Social Sciences Communications, 10, Article 386. Available at: https://doi.org/10.1038/s41599-023-01875-9</a:t>
            </a:r>
          </a:p>
          <a:p>
            <a:r>
              <a:rPr lang="en-US" sz="600" b="1" dirty="0"/>
              <a:t>Gutiérrez-Ángel, N., Sánchez-García, J., Mercader-Rubio, I., García-Martín, J. and Brito-Costa, S. (2022) 'Digital literacy in the university setting: A literature review of empirical studies between 2010 and 2021', Frontiers in Psychology, 13, Article 896800. Available at: https://doi.org/10.3389/fpsyg.2022.896800</a:t>
            </a:r>
          </a:p>
          <a:p>
            <a:r>
              <a:rPr lang="en-US" sz="600" b="1" dirty="0"/>
              <a:t>Microsoft Corporation (2024) 'Storage Changes for Microsoft 365 Education', Microsoft Education. Available at: https://www.microsoft.com/en-us/education/products/microsoft-365-storage-options (Accessed: 1 August 2025)</a:t>
            </a:r>
          </a:p>
          <a:p>
            <a:r>
              <a:rPr lang="en-US" sz="600" b="1" dirty="0"/>
              <a:t>Nelson, W. (2023) 'Microsoft Education entitlement changes', Medium - Version 1, 23 October. Available at: https://medium.com/version-1/microsoft-education-entitlement-changes-d3c6c0b6b806 (Accessed: 1 August 2025)</a:t>
            </a:r>
          </a:p>
          <a:p>
            <a:r>
              <a:rPr lang="en-US" sz="600" b="1" dirty="0"/>
              <a:t>Oh, K.E. (2024) 'A comprehensive investigation of researchers' shared file management practices in cloud storage', Human-Computer Interaction, 39(5), pp. 1-28. Available at: https://doi.org/10.1080/07370024.2024.2310551</a:t>
            </a:r>
          </a:p>
          <a:p>
            <a:r>
              <a:rPr lang="en-US" sz="600" b="1" dirty="0"/>
              <a:t>Taylor, S., Mohr, A.H., Petters, J., Carlson, J., Ge, L., Herndon, J., Kozlowski, W., Moore, J. and Vitale, C.H. (2024) 'Realities of Academic Data Sharing (RADS) Initiative: Research Methodology 2022–2023 Surveys and Interviews', Washington, DC: Association of Research Libraries. Available at: https://doi.org/10.29242/report.radsmethodology2023</a:t>
            </a:r>
          </a:p>
          <a:p>
            <a:r>
              <a:rPr lang="en-US" sz="600" b="1" dirty="0" err="1"/>
              <a:t>Tinmaz</a:t>
            </a:r>
            <a:r>
              <a:rPr lang="en-US" sz="600" b="1" dirty="0"/>
              <a:t>, H., Lee, Y.T., </a:t>
            </a:r>
            <a:r>
              <a:rPr lang="en-US" sz="600" b="1" dirty="0" err="1"/>
              <a:t>Fanea-Ivanovici</a:t>
            </a:r>
            <a:r>
              <a:rPr lang="en-US" sz="600" b="1" dirty="0"/>
              <a:t>, M. and Baber, H. (2022) 'A systematic review on digital literacy', Smart Learning Environments, 9, Article 21. Available at: https://doi.org/10.1186/s40561-022-00204-y</a:t>
            </a:r>
            <a:endParaRPr lang="en-US" sz="500" dirty="0"/>
          </a:p>
        </p:txBody>
      </p:sp>
      <p:sp>
        <p:nvSpPr>
          <p:cNvPr id="15" name="TextBox 14">
            <a:extLst>
              <a:ext uri="{FF2B5EF4-FFF2-40B4-BE49-F238E27FC236}">
                <a16:creationId xmlns:a16="http://schemas.microsoft.com/office/drawing/2014/main" id="{9FD9397B-8FE7-3756-7F52-B1887F1E063F}"/>
              </a:ext>
            </a:extLst>
          </p:cNvPr>
          <p:cNvSpPr txBox="1"/>
          <p:nvPr/>
        </p:nvSpPr>
        <p:spPr>
          <a:xfrm>
            <a:off x="8412192" y="2736502"/>
            <a:ext cx="3538616" cy="1384995"/>
          </a:xfrm>
          <a:prstGeom prst="rect">
            <a:avLst/>
          </a:prstGeom>
          <a:solidFill>
            <a:schemeClr val="accent1">
              <a:lumMod val="60000"/>
              <a:lumOff val="40000"/>
            </a:schemeClr>
          </a:solidFill>
          <a:ln w="19050">
            <a:solidFill>
              <a:schemeClr val="tx1"/>
            </a:solidFill>
          </a:ln>
        </p:spPr>
        <p:txBody>
          <a:bodyPr wrap="square">
            <a:spAutoFit/>
          </a:bodyPr>
          <a:lstStyle/>
          <a:p>
            <a:pPr algn="ctr"/>
            <a:r>
              <a:rPr lang="en-US" sz="1050" dirty="0"/>
              <a:t>Security Considerations 🔒</a:t>
            </a:r>
          </a:p>
          <a:p>
            <a:pPr algn="ctr"/>
            <a:r>
              <a:rPr lang="en-US" sz="1050" dirty="0"/>
              <a:t>The cloud storage services need to abide by data protection laws in the educational institution. The studies reveal that cloud storage platforms such as OneDrive offer the high-security provision but users should use good access management and conduct continuous security audits (Dayana &amp; Rani, 2023). Whenever in doubt whether the recipient had the rights to it or not, do not use a public link to share sensitive information.</a:t>
            </a:r>
          </a:p>
        </p:txBody>
      </p:sp>
      <p:sp>
        <p:nvSpPr>
          <p:cNvPr id="17" name="TextBox 16">
            <a:extLst>
              <a:ext uri="{FF2B5EF4-FFF2-40B4-BE49-F238E27FC236}">
                <a16:creationId xmlns:a16="http://schemas.microsoft.com/office/drawing/2014/main" id="{7D25C780-C7C1-B2EE-223A-43230C497885}"/>
              </a:ext>
            </a:extLst>
          </p:cNvPr>
          <p:cNvSpPr txBox="1"/>
          <p:nvPr/>
        </p:nvSpPr>
        <p:spPr>
          <a:xfrm>
            <a:off x="94102" y="4249897"/>
            <a:ext cx="2659785" cy="2246769"/>
          </a:xfrm>
          <a:prstGeom prst="rect">
            <a:avLst/>
          </a:prstGeom>
          <a:solidFill>
            <a:schemeClr val="accent4">
              <a:lumMod val="60000"/>
              <a:lumOff val="40000"/>
            </a:schemeClr>
          </a:solidFill>
          <a:ln w="19050">
            <a:solidFill>
              <a:schemeClr val="tx1"/>
            </a:solidFill>
          </a:ln>
        </p:spPr>
        <p:txBody>
          <a:bodyPr wrap="square">
            <a:spAutoFit/>
          </a:bodyPr>
          <a:lstStyle/>
          <a:p>
            <a:pPr algn="ctr"/>
            <a:endParaRPr lang="en-US" sz="1000" dirty="0"/>
          </a:p>
          <a:p>
            <a:pPr algn="ctr"/>
            <a:r>
              <a:rPr lang="en-US" sz="1000" dirty="0"/>
              <a:t>Best Practice Tips</a:t>
            </a:r>
          </a:p>
          <a:p>
            <a:pPr algn="ctr"/>
            <a:r>
              <a:rPr lang="en-US" sz="1000" dirty="0"/>
              <a:t>Before sharing anything, sensitive attachments or documents, please review your permission settings</a:t>
            </a:r>
          </a:p>
          <a:p>
            <a:pPr algn="ctr"/>
            <a:r>
              <a:rPr lang="en-US" sz="1000" dirty="0"/>
              <a:t>Confidential files should be secured by using the option of Specific people</a:t>
            </a:r>
          </a:p>
          <a:p>
            <a:pPr algn="ctr"/>
            <a:r>
              <a:rPr lang="en-US" sz="1000" dirty="0"/>
              <a:t>Use Access to Temporary Files: When available, set expiration dates on the access to temporary files.</a:t>
            </a:r>
          </a:p>
          <a:p>
            <a:pPr algn="ctr"/>
            <a:r>
              <a:rPr lang="en-US" sz="1000" dirty="0"/>
              <a:t>Check permissions of shared files regularly to make sure its access levels are right</a:t>
            </a:r>
          </a:p>
          <a:p>
            <a:pPr algn="ctr"/>
            <a:r>
              <a:rPr lang="en-US" sz="1000" dirty="0"/>
              <a:t>Provide descriptive file names that enable recipients find easily what is contained in them</a:t>
            </a:r>
          </a:p>
          <a:p>
            <a:pPr algn="ctr"/>
            <a:r>
              <a:rPr lang="en-US" sz="1000" dirty="0"/>
              <a:t> </a:t>
            </a:r>
            <a:endParaRPr lang="en-US" sz="500" dirty="0"/>
          </a:p>
        </p:txBody>
      </p:sp>
      <p:sp>
        <p:nvSpPr>
          <p:cNvPr id="7" name="TextBox 6">
            <a:extLst>
              <a:ext uri="{FF2B5EF4-FFF2-40B4-BE49-F238E27FC236}">
                <a16:creationId xmlns:a16="http://schemas.microsoft.com/office/drawing/2014/main" id="{CBD8145C-309D-83EA-2A75-974DAE1D4F8C}"/>
              </a:ext>
            </a:extLst>
          </p:cNvPr>
          <p:cNvSpPr txBox="1"/>
          <p:nvPr/>
        </p:nvSpPr>
        <p:spPr>
          <a:xfrm>
            <a:off x="5715" y="1032745"/>
            <a:ext cx="2914532" cy="1431161"/>
          </a:xfrm>
          <a:prstGeom prst="rect">
            <a:avLst/>
          </a:prstGeom>
          <a:solidFill>
            <a:schemeClr val="accent1">
              <a:lumMod val="40000"/>
              <a:lumOff val="60000"/>
            </a:schemeClr>
          </a:solidFill>
        </p:spPr>
        <p:txBody>
          <a:bodyPr wrap="square">
            <a:spAutoFit/>
          </a:bodyPr>
          <a:lstStyle/>
          <a:p>
            <a:r>
              <a:rPr lang="en-US" sz="1000" dirty="0"/>
              <a:t>Process Flow of File Sharing </a:t>
            </a:r>
            <a:endParaRPr lang="en-US" sz="700" dirty="0"/>
          </a:p>
          <a:p>
            <a:pPr algn="ctr"/>
            <a:r>
              <a:rPr lang="en-US" sz="700" dirty="0"/>
              <a:t>Select File</a:t>
            </a:r>
          </a:p>
          <a:p>
            <a:pPr algn="ctr"/>
            <a:r>
              <a:rPr lang="en-US" sz="700" dirty="0"/>
              <a:t>→</a:t>
            </a:r>
          </a:p>
          <a:p>
            <a:pPr algn="ctr"/>
            <a:r>
              <a:rPr lang="en-US" sz="700" dirty="0"/>
              <a:t>Click Share</a:t>
            </a:r>
          </a:p>
          <a:p>
            <a:pPr algn="ctr"/>
            <a:r>
              <a:rPr lang="en-US" sz="700" dirty="0"/>
              <a:t>→</a:t>
            </a:r>
          </a:p>
          <a:p>
            <a:pPr algn="ctr"/>
            <a:r>
              <a:rPr lang="en-US" sz="700" dirty="0"/>
              <a:t>Set Permissions</a:t>
            </a:r>
          </a:p>
          <a:p>
            <a:pPr algn="ctr"/>
            <a:r>
              <a:rPr lang="en-US" sz="700" dirty="0"/>
              <a:t>→</a:t>
            </a:r>
          </a:p>
          <a:p>
            <a:pPr algn="ctr"/>
            <a:r>
              <a:rPr lang="en-US" sz="700" dirty="0"/>
              <a:t>Send Link</a:t>
            </a:r>
          </a:p>
          <a:p>
            <a:pPr algn="ctr"/>
            <a:r>
              <a:rPr lang="en-US" sz="700" dirty="0"/>
              <a:t>Step-by-Step Instructions</a:t>
            </a:r>
          </a:p>
          <a:p>
            <a:pPr algn="ctr"/>
            <a:r>
              <a:rPr lang="en-US" sz="700" dirty="0"/>
              <a:t>1</a:t>
            </a:r>
          </a:p>
          <a:p>
            <a:pPr algn="ctr"/>
            <a:r>
              <a:rPr lang="en-US" sz="700" dirty="0"/>
              <a:t> </a:t>
            </a:r>
          </a:p>
          <a:p>
            <a:pPr algn="ctr"/>
            <a:r>
              <a:rPr lang="en-US" sz="700" dirty="0"/>
              <a:t> </a:t>
            </a:r>
          </a:p>
        </p:txBody>
      </p:sp>
      <p:pic>
        <p:nvPicPr>
          <p:cNvPr id="1026" name="Picture 2" descr="Understanding OneDrive: Your Complete Guide to Cloud Storage –  SoftwareDirect">
            <a:extLst>
              <a:ext uri="{FF2B5EF4-FFF2-40B4-BE49-F238E27FC236}">
                <a16:creationId xmlns:a16="http://schemas.microsoft.com/office/drawing/2014/main" id="{8A9E0315-DCCF-2915-CE0A-5F6AA38894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47531" y="31776"/>
            <a:ext cx="2006409" cy="112358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66BECF86-5A98-C5D5-BF78-8213BB04CDF4}"/>
              </a:ext>
            </a:extLst>
          </p:cNvPr>
          <p:cNvPicPr>
            <a:picLocks noChangeAspect="1"/>
          </p:cNvPicPr>
          <p:nvPr/>
        </p:nvPicPr>
        <p:blipFill>
          <a:blip r:embed="rId4"/>
          <a:stretch>
            <a:fillRect/>
          </a:stretch>
        </p:blipFill>
        <p:spPr>
          <a:xfrm>
            <a:off x="10082308" y="1361313"/>
            <a:ext cx="1936853" cy="1162112"/>
          </a:xfrm>
          <a:prstGeom prst="rect">
            <a:avLst/>
          </a:prstGeom>
        </p:spPr>
      </p:pic>
      <p:pic>
        <p:nvPicPr>
          <p:cNvPr id="19" name="Picture 18" descr="A screenshot of a computer&#10;&#10;AI-generated content may be incorrect.">
            <a:extLst>
              <a:ext uri="{FF2B5EF4-FFF2-40B4-BE49-F238E27FC236}">
                <a16:creationId xmlns:a16="http://schemas.microsoft.com/office/drawing/2014/main" id="{854FD8A0-D655-F515-C4AF-FFEE4C40B357}"/>
              </a:ext>
            </a:extLst>
          </p:cNvPr>
          <p:cNvPicPr>
            <a:picLocks noChangeAspect="1"/>
          </p:cNvPicPr>
          <p:nvPr/>
        </p:nvPicPr>
        <p:blipFill rotWithShape="1">
          <a:blip r:embed="rId5"/>
          <a:srcRect l="16132" r="43483"/>
          <a:stretch>
            <a:fillRect/>
          </a:stretch>
        </p:blipFill>
        <p:spPr bwMode="auto">
          <a:xfrm>
            <a:off x="7948553" y="490014"/>
            <a:ext cx="1884987" cy="1680531"/>
          </a:xfrm>
          <a:prstGeom prst="rect">
            <a:avLst/>
          </a:prstGeom>
          <a:ln>
            <a:noFill/>
          </a:ln>
          <a:extLst>
            <a:ext uri="{53640926-AAD7-44D8-BBD7-CCE9431645EC}">
              <a14:shadowObscured xmlns:a14="http://schemas.microsoft.com/office/drawing/2010/main"/>
            </a:ext>
          </a:extLst>
        </p:spPr>
      </p:pic>
      <p:pic>
        <p:nvPicPr>
          <p:cNvPr id="21" name="Picture 20">
            <a:extLst>
              <a:ext uri="{FF2B5EF4-FFF2-40B4-BE49-F238E27FC236}">
                <a16:creationId xmlns:a16="http://schemas.microsoft.com/office/drawing/2014/main" id="{26EB6A01-375C-0EE1-5258-E935695B0327}"/>
              </a:ext>
            </a:extLst>
          </p:cNvPr>
          <p:cNvPicPr>
            <a:picLocks noChangeAspect="1"/>
          </p:cNvPicPr>
          <p:nvPr/>
        </p:nvPicPr>
        <p:blipFill>
          <a:blip r:embed="rId6"/>
          <a:stretch>
            <a:fillRect/>
          </a:stretch>
        </p:blipFill>
        <p:spPr>
          <a:xfrm>
            <a:off x="488028" y="2624857"/>
            <a:ext cx="2265859" cy="1073077"/>
          </a:xfrm>
          <a:prstGeom prst="rect">
            <a:avLst/>
          </a:prstGeom>
        </p:spPr>
      </p:pic>
      <p:pic>
        <p:nvPicPr>
          <p:cNvPr id="23" name="Picture 22">
            <a:extLst>
              <a:ext uri="{FF2B5EF4-FFF2-40B4-BE49-F238E27FC236}">
                <a16:creationId xmlns:a16="http://schemas.microsoft.com/office/drawing/2014/main" id="{6B853B73-9FF9-36BA-A5F9-E9F68C131F03}"/>
              </a:ext>
            </a:extLst>
          </p:cNvPr>
          <p:cNvPicPr>
            <a:picLocks noChangeAspect="1"/>
          </p:cNvPicPr>
          <p:nvPr/>
        </p:nvPicPr>
        <p:blipFill>
          <a:blip r:embed="rId7"/>
          <a:stretch>
            <a:fillRect/>
          </a:stretch>
        </p:blipFill>
        <p:spPr>
          <a:xfrm>
            <a:off x="7348785" y="2049404"/>
            <a:ext cx="2609139" cy="632755"/>
          </a:xfrm>
          <a:prstGeom prst="rect">
            <a:avLst/>
          </a:prstGeom>
        </p:spPr>
      </p:pic>
    </p:spTree>
    <p:extLst>
      <p:ext uri="{BB962C8B-B14F-4D97-AF65-F5344CB8AC3E}">
        <p14:creationId xmlns:p14="http://schemas.microsoft.com/office/powerpoint/2010/main" val="251488636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1195</TotalTime>
  <Words>1032</Words>
  <Application>Microsoft Office PowerPoint</Application>
  <PresentationFormat>Widescreen</PresentationFormat>
  <Paragraphs>64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ADLaM Display</vt:lpstr>
      <vt:lpstr>Aptos</vt:lpstr>
      <vt:lpstr>Arial</vt:lpstr>
      <vt:lpstr>Garamond</vt:lpstr>
      <vt:lpstr>Organic</vt:lpstr>
      <vt:lpstr>Digital Skills  LCLM4002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Student D</dc:creator>
  <cp:lastModifiedBy>anon</cp:lastModifiedBy>
  <cp:revision>7</cp:revision>
  <dcterms:created xsi:type="dcterms:W3CDTF">2023-06-25T23:58:02Z</dcterms:created>
  <dcterms:modified xsi:type="dcterms:W3CDTF">2025-08-01T09:12:55Z</dcterms:modified>
</cp:coreProperties>
</file>