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notesSlides/notesSlide62.xml" ContentType="application/vnd.openxmlformats-officedocument.presentationml.notesSlide+xml"/>
  <Override PartName="/ppt/notesSlides/notesSlide63.xml" ContentType="application/vnd.openxmlformats-officedocument.presentationml.notesSlide+xml"/>
  <Override PartName="/ppt/notesSlides/notesSlide64.xml" ContentType="application/vnd.openxmlformats-officedocument.presentationml.notesSlide+xml"/>
  <Override PartName="/ppt/notesSlides/notesSlide65.xml" ContentType="application/vnd.openxmlformats-officedocument.presentationml.notesSlide+xml"/>
  <Override PartName="/ppt/notesSlides/notesSlide66.xml" ContentType="application/vnd.openxmlformats-officedocument.presentationml.notesSlide+xml"/>
  <Override PartName="/ppt/notesSlides/notesSlide67.xml" ContentType="application/vnd.openxmlformats-officedocument.presentationml.notesSlide+xml"/>
  <Override PartName="/ppt/notesSlides/notesSlide68.xml" ContentType="application/vnd.openxmlformats-officedocument.presentationml.notesSlide+xml"/>
  <Override PartName="/ppt/notesSlides/notesSlide69.xml" ContentType="application/vnd.openxmlformats-officedocument.presentationml.notesSlide+xml"/>
  <Override PartName="/ppt/notesSlides/notesSlide70.xml" ContentType="application/vnd.openxmlformats-officedocument.presentationml.notesSlide+xml"/>
  <Override PartName="/ppt/notesSlides/notesSlide71.xml" ContentType="application/vnd.openxmlformats-officedocument.presentationml.notesSlide+xml"/>
  <Override PartName="/ppt/notesSlides/notesSlide72.xml" ContentType="application/vnd.openxmlformats-officedocument.presentationml.notesSlide+xml"/>
  <Override PartName="/ppt/notesSlides/notesSlide73.xml" ContentType="application/vnd.openxmlformats-officedocument.presentationml.notesSlide+xml"/>
  <Override PartName="/ppt/notesSlides/notesSlide74.xml" ContentType="application/vnd.openxmlformats-officedocument.presentationml.notesSlide+xml"/>
  <Override PartName="/ppt/notesSlides/notesSlide7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20" r:id="rId1"/>
  </p:sldMasterIdLst>
  <p:notesMasterIdLst>
    <p:notesMasterId r:id="rId78"/>
  </p:notesMasterIdLst>
  <p:sldIdLst>
    <p:sldId id="356" r:id="rId2"/>
    <p:sldId id="505" r:id="rId3"/>
    <p:sldId id="506" r:id="rId4"/>
    <p:sldId id="499" r:id="rId5"/>
    <p:sldId id="503" r:id="rId6"/>
    <p:sldId id="504" r:id="rId7"/>
    <p:sldId id="507" r:id="rId8"/>
    <p:sldId id="512" r:id="rId9"/>
    <p:sldId id="513" r:id="rId10"/>
    <p:sldId id="508" r:id="rId11"/>
    <p:sldId id="514" r:id="rId12"/>
    <p:sldId id="509" r:id="rId13"/>
    <p:sldId id="515" r:id="rId14"/>
    <p:sldId id="510" r:id="rId15"/>
    <p:sldId id="516" r:id="rId16"/>
    <p:sldId id="519" r:id="rId17"/>
    <p:sldId id="517" r:id="rId18"/>
    <p:sldId id="518" r:id="rId19"/>
    <p:sldId id="511" r:id="rId20"/>
    <p:sldId id="520" r:id="rId21"/>
    <p:sldId id="521" r:id="rId22"/>
    <p:sldId id="522" r:id="rId23"/>
    <p:sldId id="523" r:id="rId24"/>
    <p:sldId id="524" r:id="rId25"/>
    <p:sldId id="525" r:id="rId26"/>
    <p:sldId id="526" r:id="rId27"/>
    <p:sldId id="500" r:id="rId28"/>
    <p:sldId id="527" r:id="rId29"/>
    <p:sldId id="528" r:id="rId30"/>
    <p:sldId id="529" r:id="rId31"/>
    <p:sldId id="531" r:id="rId32"/>
    <p:sldId id="533" r:id="rId33"/>
    <p:sldId id="534" r:id="rId34"/>
    <p:sldId id="530" r:id="rId35"/>
    <p:sldId id="532" r:id="rId36"/>
    <p:sldId id="535" r:id="rId37"/>
    <p:sldId id="408" r:id="rId38"/>
    <p:sldId id="536" r:id="rId39"/>
    <p:sldId id="537" r:id="rId40"/>
    <p:sldId id="538" r:id="rId41"/>
    <p:sldId id="426" r:id="rId42"/>
    <p:sldId id="434" r:id="rId43"/>
    <p:sldId id="539" r:id="rId44"/>
    <p:sldId id="541" r:id="rId45"/>
    <p:sldId id="544" r:id="rId46"/>
    <p:sldId id="545" r:id="rId47"/>
    <p:sldId id="543" r:id="rId48"/>
    <p:sldId id="553" r:id="rId49"/>
    <p:sldId id="554" r:id="rId50"/>
    <p:sldId id="546" r:id="rId51"/>
    <p:sldId id="555" r:id="rId52"/>
    <p:sldId id="557" r:id="rId53"/>
    <p:sldId id="558" r:id="rId54"/>
    <p:sldId id="559" r:id="rId55"/>
    <p:sldId id="562" r:id="rId56"/>
    <p:sldId id="542" r:id="rId57"/>
    <p:sldId id="560" r:id="rId58"/>
    <p:sldId id="563" r:id="rId59"/>
    <p:sldId id="548" r:id="rId60"/>
    <p:sldId id="564" r:id="rId61"/>
    <p:sldId id="547" r:id="rId62"/>
    <p:sldId id="565" r:id="rId63"/>
    <p:sldId id="549" r:id="rId64"/>
    <p:sldId id="566" r:id="rId65"/>
    <p:sldId id="568" r:id="rId66"/>
    <p:sldId id="569" r:id="rId67"/>
    <p:sldId id="567" r:id="rId68"/>
    <p:sldId id="570" r:id="rId69"/>
    <p:sldId id="576" r:id="rId70"/>
    <p:sldId id="571" r:id="rId71"/>
    <p:sldId id="574" r:id="rId72"/>
    <p:sldId id="577" r:id="rId73"/>
    <p:sldId id="575" r:id="rId74"/>
    <p:sldId id="572" r:id="rId75"/>
    <p:sldId id="573" r:id="rId76"/>
    <p:sldId id="436" r:id="rId7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6270" autoAdjust="0"/>
  </p:normalViewPr>
  <p:slideViewPr>
    <p:cSldViewPr>
      <p:cViewPr varScale="1">
        <p:scale>
          <a:sx n="56" d="100"/>
          <a:sy n="56" d="100"/>
        </p:scale>
        <p:origin x="-84" y="-3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6" Type="http://schemas.openxmlformats.org/officeDocument/2006/relationships/slide" Target="slides/slide75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slide" Target="slides/slide73.xml"/><Relationship Id="rId79" Type="http://schemas.openxmlformats.org/officeDocument/2006/relationships/presProps" Target="presProp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82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notesMaster" Target="notesMasters/notesMaster1.xml"/><Relationship Id="rId8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viewProps" Target="view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6AAF6C-4828-4954-8FDD-EEAB7E861365}" type="datetimeFigureOut">
              <a:rPr lang="en-GB" smtClean="0"/>
              <a:t>10/10/2020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58B874-871C-4033-A2C1-198621AC5B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94480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mi.eng.cam.ac.uk/~cipolla/archive/Presentations/MakingPresentations.pdf" TargetMode="External"/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oro.open.ac.uk/41291/8/AssessingOralPresentations.pdf" TargetMode="External"/><Relationship Id="rId4" Type="http://schemas.openxmlformats.org/officeDocument/2006/relationships/hyperlink" Target="https://www.ed.ac.uk/files/atoms/files/presentation_skills_checklists_independent_study_version.pdf" TargetMode="Externa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6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6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6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6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6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7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_rels/notesSlide7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_rels/notesSlide7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3.xml"/><Relationship Id="rId1" Type="http://schemas.openxmlformats.org/officeDocument/2006/relationships/notesMaster" Target="../notesMasters/notesMaster1.xml"/></Relationships>
</file>

<file path=ppt/notesSlides/_rels/notesSlide7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4.xml"/><Relationship Id="rId1" Type="http://schemas.openxmlformats.org/officeDocument/2006/relationships/notesMaster" Target="../notesMasters/notesMaster1.xml"/></Relationships>
</file>

<file path=ppt/notesSlides/_rels/notesSlide7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5.xml"/><Relationship Id="rId1" Type="http://schemas.openxmlformats.org/officeDocument/2006/relationships/notesMaster" Target="../notesMasters/notesMaster1.xml"/></Relationships>
</file>

<file path=ppt/notesSlides/_rels/notesSlide7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>
                <a:hlinkClick r:id="rId3"/>
              </a:rPr>
              <a:t>http://mi.eng.cam.ac.uk/~cipolla/archive/Presentations/MakingPresentations.pdf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>
                <a:hlinkClick r:id="rId4"/>
              </a:rPr>
              <a:t>https://www.ed.ac.uk/files/atoms/files//presentation_skills_checklists_independent_study_version.pdf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>
                <a:hlinkClick r:id="rId5"/>
              </a:rPr>
              <a:t>https://oro.open.ac.uk/41291/8/AssessingOralPresentations.pdf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23447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https://kknews.cc/history/5l2xkok.html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9632066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50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51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52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53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54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55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56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57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58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59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60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61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62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63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64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65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66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6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67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6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68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6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69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6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70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7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71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7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72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7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73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7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74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7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75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7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76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167FE8-E400-4346-AE5A-F82786457F01}" type="datetime1">
              <a:rPr lang="en-GB" smtClean="0"/>
              <a:t>10/10/2020</a:t>
            </a:fld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95F42-CCE6-4826-BB97-8441EE944217}" type="datetime1">
              <a:rPr lang="en-GB" smtClean="0"/>
              <a:t>10/10/2020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59C23B-1D71-4D51-B9F7-C19C5F2639A7}" type="datetime1">
              <a:rPr lang="en-GB" smtClean="0"/>
              <a:t>10/10/2020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6AC80-5846-40A8-8158-D8EF562D548F}" type="datetime1">
              <a:rPr lang="en-GB" smtClean="0"/>
              <a:t>10/10/2020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C2FC8B-AA84-4008-8239-EE938337E59C}" type="datetime1">
              <a:rPr lang="en-GB" smtClean="0"/>
              <a:t>10/10/2020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C8064-4982-4484-8DC8-A0CE67E123C8}" type="datetime1">
              <a:rPr lang="en-GB" smtClean="0"/>
              <a:t>10/10/2020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301D3-1F5E-47CB-B6AA-5FC520F13BE0}" type="datetime1">
              <a:rPr lang="en-GB" smtClean="0"/>
              <a:t>10/10/2020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10403-A5B0-40EA-816C-114F893D5892}" type="datetime1">
              <a:rPr lang="en-GB" smtClean="0"/>
              <a:t>10/10/2020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79B75-8525-41DD-84D6-9A25A1A404D7}" type="datetime1">
              <a:rPr lang="en-GB" smtClean="0"/>
              <a:t>10/10/2020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031DC-7EFE-4737-AA1D-C9F9573BA600}" type="datetime1">
              <a:rPr lang="en-GB" smtClean="0"/>
              <a:t>10/10/2020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3B399-3E54-4084-994A-87B596FF7481}" type="datetime1">
              <a:rPr lang="en-GB" smtClean="0"/>
              <a:t>10/10/2020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B9B5C677-9E6A-4560-8648-A83F428A91A2}" type="datetime1">
              <a:rPr lang="en-GB" smtClean="0"/>
              <a:t>10/10/2020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hdr="0" ftr="0" dt="0"/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2.xml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3.xml"/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4.xml"/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5.xml"/><Relationship Id="rId1" Type="http://schemas.openxmlformats.org/officeDocument/2006/relationships/slideLayout" Target="../slideLayouts/slideLayout7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6.xml"/><Relationship Id="rId1" Type="http://schemas.openxmlformats.org/officeDocument/2006/relationships/slideLayout" Target="../slideLayouts/slideLayout7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7.xml"/><Relationship Id="rId1" Type="http://schemas.openxmlformats.org/officeDocument/2006/relationships/slideLayout" Target="../slideLayouts/slideLayout7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8.xml"/><Relationship Id="rId1" Type="http://schemas.openxmlformats.org/officeDocument/2006/relationships/slideLayout" Target="../slideLayouts/slideLayout7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9.xml"/><Relationship Id="rId1" Type="http://schemas.openxmlformats.org/officeDocument/2006/relationships/slideLayout" Target="../slideLayouts/slideLayout7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0.xml"/><Relationship Id="rId1" Type="http://schemas.openxmlformats.org/officeDocument/2006/relationships/slideLayout" Target="../slideLayouts/slideLayout7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1.xml"/><Relationship Id="rId1" Type="http://schemas.openxmlformats.org/officeDocument/2006/relationships/slideLayout" Target="../slideLayouts/slideLayout7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2.xml"/><Relationship Id="rId1" Type="http://schemas.openxmlformats.org/officeDocument/2006/relationships/slideLayout" Target="../slideLayouts/slideLayout7.xml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3.xml"/><Relationship Id="rId1" Type="http://schemas.openxmlformats.org/officeDocument/2006/relationships/slideLayout" Target="../slideLayouts/slideLayout7.xml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4.xml"/><Relationship Id="rId1" Type="http://schemas.openxmlformats.org/officeDocument/2006/relationships/slideLayout" Target="../slideLayouts/slideLayout7.xml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683568" y="2276872"/>
            <a:ext cx="77768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err="1">
                <a:latin typeface="Georgia" panose="02040502050405020303" pitchFamily="18" charset="0"/>
                <a:cs typeface="Arial" panose="020B0604020202020204" pitchFamily="34" charset="0"/>
              </a:rPr>
              <a:t>Sinological</a:t>
            </a:r>
            <a:r>
              <a:rPr lang="en-GB" sz="3600" b="1" dirty="0">
                <a:latin typeface="Georgia" panose="02040502050405020303" pitchFamily="18" charset="0"/>
                <a:cs typeface="Arial" panose="020B0604020202020204" pitchFamily="34" charset="0"/>
              </a:rPr>
              <a:t> English II </a:t>
            </a:r>
          </a:p>
        </p:txBody>
      </p:sp>
      <p:pic>
        <p:nvPicPr>
          <p:cNvPr id="1026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2609957" y="4221088"/>
            <a:ext cx="4477373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Georgia" panose="02040502050405020303" pitchFamily="18" charset="0"/>
              </a:rPr>
              <a:t>Module code: SICH5002</a:t>
            </a:r>
          </a:p>
          <a:p>
            <a:r>
              <a:rPr lang="en-GB" sz="2000" dirty="0">
                <a:latin typeface="Georgia" panose="02040502050405020303" pitchFamily="18" charset="0"/>
              </a:rPr>
              <a:t>Module tutor: </a:t>
            </a:r>
            <a:r>
              <a:rPr lang="en-GB" sz="2000" dirty="0" err="1">
                <a:latin typeface="Georgia" panose="02040502050405020303" pitchFamily="18" charset="0"/>
              </a:rPr>
              <a:t>Jie</a:t>
            </a:r>
            <a:r>
              <a:rPr lang="en-GB" sz="2000" dirty="0">
                <a:latin typeface="Georgia" panose="02040502050405020303" pitchFamily="18" charset="0"/>
              </a:rPr>
              <a:t> Deng</a:t>
            </a:r>
          </a:p>
          <a:p>
            <a:r>
              <a:rPr lang="en-GB" sz="2000" dirty="0">
                <a:latin typeface="Georgia" panose="02040502050405020303" pitchFamily="18" charset="0"/>
              </a:rPr>
              <a:t>Date: </a:t>
            </a:r>
            <a:r>
              <a:rPr lang="en-GB" sz="2000" dirty="0" smtClean="0">
                <a:latin typeface="Georgia" panose="02040502050405020303" pitchFamily="18" charset="0"/>
              </a:rPr>
              <a:t>8 O</a:t>
            </a:r>
            <a:r>
              <a:rPr lang="en-US" altLang="zh-CN" sz="2000" dirty="0" err="1" smtClean="0">
                <a:latin typeface="Georgia" panose="02040502050405020303" pitchFamily="18" charset="0"/>
              </a:rPr>
              <a:t>ctober</a:t>
            </a:r>
            <a:r>
              <a:rPr lang="en-US" altLang="zh-CN" sz="2000" dirty="0" smtClean="0">
                <a:latin typeface="Georgia" panose="02040502050405020303" pitchFamily="18" charset="0"/>
              </a:rPr>
              <a:t> </a:t>
            </a:r>
            <a:r>
              <a:rPr lang="en-GB" sz="2000" dirty="0" smtClean="0">
                <a:latin typeface="Georgia" panose="02040502050405020303" pitchFamily="18" charset="0"/>
              </a:rPr>
              <a:t>2020</a:t>
            </a:r>
            <a:endParaRPr lang="en-GB" sz="2000" dirty="0">
              <a:latin typeface="Georgia" panose="02040502050405020303" pitchFamily="18" charset="0"/>
            </a:endParaRPr>
          </a:p>
          <a:p>
            <a:r>
              <a:rPr lang="en-GB" sz="2000" dirty="0">
                <a:latin typeface="Georgia" panose="02040502050405020303" pitchFamily="18" charset="0"/>
              </a:rPr>
              <a:t>Location: </a:t>
            </a:r>
            <a:r>
              <a:rPr lang="en-GB" sz="2000" dirty="0" smtClean="0">
                <a:latin typeface="Georgia" panose="02040502050405020303" pitchFamily="18" charset="0"/>
              </a:rPr>
              <a:t>Academy of Sinology UK,  </a:t>
            </a:r>
          </a:p>
          <a:p>
            <a:r>
              <a:rPr lang="en-GB" sz="2000" dirty="0" smtClean="0">
                <a:latin typeface="Georgia" panose="02040502050405020303" pitchFamily="18" charset="0"/>
              </a:rPr>
              <a:t>                  </a:t>
            </a:r>
            <a:r>
              <a:rPr lang="en-GB" sz="2000" dirty="0" err="1" smtClean="0">
                <a:latin typeface="Georgia" panose="02040502050405020303" pitchFamily="18" charset="0"/>
              </a:rPr>
              <a:t>Lampeter</a:t>
            </a:r>
            <a:r>
              <a:rPr lang="en-GB" sz="2000" dirty="0" smtClean="0">
                <a:latin typeface="Georgia" panose="02040502050405020303" pitchFamily="18" charset="0"/>
              </a:rPr>
              <a:t> campus, UWTSD </a:t>
            </a:r>
            <a:endParaRPr lang="en-GB" sz="2000" dirty="0">
              <a:latin typeface="Georgia" panose="02040502050405020303" pitchFamily="18" charset="0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9115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2</a:t>
            </a:fld>
            <a:endParaRPr lang="en-GB"/>
          </a:p>
        </p:txBody>
      </p:sp>
      <p:pic>
        <p:nvPicPr>
          <p:cNvPr id="2051" name="Picture 3" descr="F:\Xiaocong孝聰_PostcardPhoto\2020.09.30\_MG_5895_m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753" y="980727"/>
            <a:ext cx="7667308" cy="5112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8342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3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1331640" y="2988768"/>
            <a:ext cx="65527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dirty="0" smtClean="0">
                <a:latin typeface="Georgia" panose="02040502050405020303" pitchFamily="18" charset="0"/>
              </a:rPr>
              <a:t>Buddhist sutra translation</a:t>
            </a:r>
          </a:p>
        </p:txBody>
      </p:sp>
    </p:spTree>
    <p:extLst>
      <p:ext uri="{BB962C8B-B14F-4D97-AF65-F5344CB8AC3E}">
        <p14:creationId xmlns:p14="http://schemas.microsoft.com/office/powerpoint/2010/main" val="3532085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4</a:t>
            </a:fld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1907704" y="233214"/>
            <a:ext cx="4924425" cy="6408712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3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CN" altLang="en-US" sz="3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贊取經偈</a:t>
            </a:r>
            <a:r>
              <a:rPr lang="en-US" altLang="zh-TW" sz="3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  <a:endParaRPr lang="en-US" altLang="zh-TW" sz="38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endParaRPr lang="en-US" altLang="zh-TW" sz="32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CN" altLang="en-US" sz="3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晉宋齊梁唐代間</a:t>
            </a:r>
            <a:r>
              <a:rPr lang="en-US" altLang="zh-CN" sz="3400" b="1" dirty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r>
              <a:rPr lang="zh-CN" altLang="en-US" sz="3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高</a:t>
            </a:r>
            <a:r>
              <a:rPr lang="zh-CN" altLang="en-US" sz="3400" b="1" dirty="0">
                <a:latin typeface="FangSong" panose="02010609060101010101" pitchFamily="49" charset="-122"/>
                <a:ea typeface="FangSong" panose="02010609060101010101" pitchFamily="49" charset="-122"/>
              </a:rPr>
              <a:t>僧求法離長</a:t>
            </a:r>
            <a:r>
              <a:rPr lang="zh-CN" altLang="en-US" sz="3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安</a:t>
            </a:r>
            <a:endParaRPr lang="en-US" altLang="zh-CN" sz="34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endParaRPr lang="en-US" altLang="zh-CN" sz="34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CN" altLang="en-US" sz="3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去者成</a:t>
            </a:r>
            <a:r>
              <a:rPr lang="zh-CN" altLang="en-US" sz="3400" b="1" dirty="0">
                <a:latin typeface="FangSong" panose="02010609060101010101" pitchFamily="49" charset="-122"/>
                <a:ea typeface="FangSong" panose="02010609060101010101" pitchFamily="49" charset="-122"/>
              </a:rPr>
              <a:t>百歸無</a:t>
            </a:r>
            <a:r>
              <a:rPr lang="zh-CN" altLang="en-US" sz="3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十 後者安知前者難</a:t>
            </a:r>
            <a:endParaRPr lang="en-US" altLang="zh-CN" sz="34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endParaRPr lang="en-US" altLang="zh-CN" sz="34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CN" altLang="en-US" sz="3400" b="1" dirty="0">
                <a:latin typeface="FangSong" panose="02010609060101010101" pitchFamily="49" charset="-122"/>
                <a:ea typeface="FangSong" panose="02010609060101010101" pitchFamily="49" charset="-122"/>
              </a:rPr>
              <a:t>路遙碧天唯冷</a:t>
            </a:r>
            <a:r>
              <a:rPr lang="zh-CN" altLang="en-US" sz="3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結 砂河遮日力疲殫</a:t>
            </a:r>
            <a:endParaRPr lang="en-US" altLang="zh-CN" sz="34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endParaRPr lang="en-US" altLang="zh-CN" sz="34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CN" altLang="en-US" sz="3400" b="1" dirty="0">
                <a:latin typeface="FangSong" panose="02010609060101010101" pitchFamily="49" charset="-122"/>
                <a:ea typeface="FangSong" panose="02010609060101010101" pitchFamily="49" charset="-122"/>
              </a:rPr>
              <a:t>後賢若未諳</a:t>
            </a:r>
            <a:r>
              <a:rPr lang="zh-CN" altLang="en-US" sz="3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斯旨 常把經書容易看</a:t>
            </a:r>
            <a:endParaRPr lang="zh-TW" altLang="en-US" sz="34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189273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5</a:t>
            </a:fld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82824" y="1405186"/>
            <a:ext cx="8756243" cy="4724400"/>
          </a:xfrm>
          <a:prstGeom prst="rect">
            <a:avLst/>
          </a:prstGeom>
          <a:noFill/>
          <a:ln w="9525">
            <a:noFill/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CN" sz="3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CN" altLang="en-US" sz="3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高僧傳</a:t>
            </a:r>
            <a:r>
              <a:rPr lang="en-US" altLang="zh-CN" sz="3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</a:p>
          <a:p>
            <a:pPr algn="ctr"/>
            <a:endParaRPr lang="en-US" altLang="zh-CN" sz="1500" b="1" dirty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6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攝</a:t>
            </a:r>
            <a:r>
              <a:rPr lang="zh-TW" altLang="en-US" sz="36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摩騰 </a:t>
            </a:r>
            <a:endParaRPr lang="en-US" altLang="zh-TW" sz="36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6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竺</a:t>
            </a:r>
            <a:r>
              <a:rPr lang="zh-TW" altLang="en-US" sz="36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法</a:t>
            </a:r>
            <a:r>
              <a:rPr lang="zh-TW" altLang="en-US" sz="36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蘭</a:t>
            </a:r>
            <a:endParaRPr lang="en-US" altLang="zh-TW" sz="36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6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r>
              <a:rPr lang="zh-TW" altLang="en-US" sz="36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安</a:t>
            </a:r>
            <a:r>
              <a:rPr lang="zh-TW" altLang="en-US" sz="36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清</a:t>
            </a:r>
            <a:r>
              <a:rPr lang="en-US" altLang="zh-TW" sz="36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(</a:t>
            </a:r>
            <a:r>
              <a:rPr lang="zh-CN" altLang="en-US" sz="36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世高</a:t>
            </a:r>
            <a:r>
              <a:rPr lang="en-US" altLang="zh-CN" sz="36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)</a:t>
            </a:r>
            <a:r>
              <a:rPr lang="zh-TW" altLang="en-US" sz="36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endParaRPr lang="en-US" altLang="zh-TW" sz="36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6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支</a:t>
            </a:r>
            <a:r>
              <a:rPr lang="zh-TW" altLang="en-US" sz="36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樓迦</a:t>
            </a:r>
            <a:r>
              <a:rPr lang="zh-TW" altLang="en-US" sz="36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讖</a:t>
            </a:r>
            <a:r>
              <a:rPr lang="en-US" altLang="zh-TW" sz="36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</a:p>
          <a:p>
            <a:pPr algn="ctr"/>
            <a:r>
              <a:rPr lang="zh-TW" altLang="en-US" sz="36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曇</a:t>
            </a:r>
            <a:r>
              <a:rPr lang="zh-TW" altLang="en-US" sz="36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柯迦</a:t>
            </a:r>
            <a:r>
              <a:rPr lang="zh-TW" altLang="en-US" sz="36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羅</a:t>
            </a:r>
            <a:endParaRPr lang="en-US" altLang="zh-TW" sz="36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6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支謙 </a:t>
            </a:r>
            <a:r>
              <a:rPr lang="en-US" altLang="zh-TW" sz="36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</a:p>
          <a:p>
            <a:pPr algn="ctr"/>
            <a:r>
              <a:rPr lang="zh-TW" altLang="en-US" sz="36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康</a:t>
            </a:r>
            <a:r>
              <a:rPr lang="zh-TW" altLang="en-US" sz="36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僧會   </a:t>
            </a:r>
            <a:endParaRPr lang="en-US" altLang="zh-TW" sz="36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6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道</a:t>
            </a:r>
            <a:r>
              <a:rPr lang="zh-TW" altLang="en-US" sz="36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安 </a:t>
            </a:r>
            <a:endParaRPr lang="en-US" altLang="zh-TW" sz="36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6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鳩</a:t>
            </a:r>
            <a:r>
              <a:rPr lang="zh-TW" altLang="en-US" sz="36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摩羅什  </a:t>
            </a:r>
            <a:endParaRPr lang="en-US" altLang="zh-TW" sz="36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6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慧</a:t>
            </a:r>
            <a:r>
              <a:rPr lang="zh-TW" altLang="en-US" sz="36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遠  </a:t>
            </a:r>
            <a:endParaRPr lang="en-US" altLang="zh-TW" sz="36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6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僧叡</a:t>
            </a:r>
            <a:endParaRPr lang="en-US" altLang="zh-TW" sz="36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6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僧肇</a:t>
            </a:r>
            <a:r>
              <a:rPr lang="zh-TW" altLang="en-US" sz="36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endParaRPr lang="en-US" altLang="zh-TW" sz="36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6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僧</a:t>
            </a:r>
            <a:r>
              <a:rPr lang="zh-TW" altLang="en-US" sz="36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祐  </a:t>
            </a:r>
            <a:endParaRPr lang="en-US" altLang="zh-TW" sz="36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6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玄</a:t>
            </a:r>
            <a:r>
              <a:rPr lang="zh-TW" altLang="en-US" sz="36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奘 </a:t>
            </a:r>
          </a:p>
        </p:txBody>
      </p:sp>
    </p:spTree>
    <p:extLst>
      <p:ext uri="{BB962C8B-B14F-4D97-AF65-F5344CB8AC3E}">
        <p14:creationId xmlns:p14="http://schemas.microsoft.com/office/powerpoint/2010/main" val="10197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6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755576" y="2712740"/>
            <a:ext cx="7776864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400" dirty="0" smtClean="0">
                <a:latin typeface="Georgia" panose="02040502050405020303" pitchFamily="18" charset="0"/>
              </a:rPr>
              <a:t>1. </a:t>
            </a:r>
            <a:r>
              <a:rPr lang="en-GB" altLang="zh-CN" sz="3400" dirty="0" smtClean="0">
                <a:latin typeface="Georgia" panose="02040502050405020303" pitchFamily="18" charset="0"/>
              </a:rPr>
              <a:t>Important </a:t>
            </a:r>
            <a:r>
              <a:rPr lang="en-GB" altLang="zh-CN" sz="3400" dirty="0">
                <a:latin typeface="Georgia" panose="02040502050405020303" pitchFamily="18" charset="0"/>
              </a:rPr>
              <a:t>figures in the history of Buddhist sutra translation into Chinese</a:t>
            </a:r>
            <a:endParaRPr lang="en-US" altLang="zh-CN" sz="3400" dirty="0" smtClean="0"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383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7</a:t>
            </a:fld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1438482" y="2005623"/>
            <a:ext cx="646331" cy="2636862"/>
          </a:xfrm>
          <a:prstGeom prst="rect">
            <a:avLst/>
          </a:prstGeom>
          <a:noFill/>
          <a:ln w="9525">
            <a:noFill/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HK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(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迦</a:t>
            </a:r>
            <a:r>
              <a:rPr lang="en-US" altLang="zh-HK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)</a:t>
            </a:r>
            <a:r>
              <a:rPr lang="zh-HK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攝</a:t>
            </a:r>
            <a:r>
              <a:rPr lang="zh-HK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摩騰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7341474" y="2900390"/>
            <a:ext cx="646331" cy="1451796"/>
          </a:xfrm>
          <a:prstGeom prst="rect">
            <a:avLst/>
          </a:prstGeom>
          <a:noFill/>
          <a:ln w="9525">
            <a:noFill/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HK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竺法蘭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234526" y="4352186"/>
            <a:ext cx="2256512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600" dirty="0" err="1">
                <a:latin typeface="Georgia" panose="02040502050405020303" pitchFamily="18" charset="0"/>
              </a:rPr>
              <a:t>Kāśyapa</a:t>
            </a:r>
            <a:r>
              <a:rPr lang="en-US" altLang="zh-CN" sz="2600" dirty="0">
                <a:latin typeface="Georgia" panose="02040502050405020303" pitchFamily="18" charset="0"/>
              </a:rPr>
              <a:t> </a:t>
            </a:r>
            <a:endParaRPr lang="en-US" altLang="zh-CN" sz="2600" dirty="0" smtClean="0">
              <a:latin typeface="Georgia" panose="02040502050405020303" pitchFamily="18" charset="0"/>
            </a:endParaRPr>
          </a:p>
          <a:p>
            <a:pPr algn="ctr"/>
            <a:r>
              <a:rPr lang="en-US" altLang="zh-CN" sz="2600" dirty="0" err="1" smtClean="0">
                <a:latin typeface="Georgia" panose="02040502050405020303" pitchFamily="18" charset="0"/>
              </a:rPr>
              <a:t>Mātaṇga</a:t>
            </a:r>
            <a:endParaRPr lang="en-US" altLang="zh-CN" sz="2600" dirty="0" smtClean="0">
              <a:latin typeface="Georgia" panose="02040502050405020303" pitchFamily="18" charset="0"/>
            </a:endParaRPr>
          </a:p>
          <a:p>
            <a:pPr algn="ctr"/>
            <a:r>
              <a:rPr lang="en-US" altLang="zh-CN" sz="2600" dirty="0">
                <a:latin typeface="Georgia" panose="02040502050405020303" pitchFamily="18" charset="0"/>
              </a:rPr>
              <a:t>(?-? CE</a:t>
            </a:r>
            <a:r>
              <a:rPr lang="en-US" altLang="zh-CN" sz="2600" dirty="0" smtClean="0">
                <a:latin typeface="Georgia" panose="02040502050405020303" pitchFamily="18" charset="0"/>
              </a:rPr>
              <a:t>)</a:t>
            </a:r>
          </a:p>
          <a:p>
            <a:pPr algn="ctr"/>
            <a:r>
              <a:rPr lang="zh-HK" altLang="en-US" sz="2600" b="1" dirty="0">
                <a:latin typeface="FangSong" panose="02010609060101010101" pitchFamily="49" charset="-122"/>
                <a:ea typeface="FangSong" panose="02010609060101010101" pitchFamily="49" charset="-122"/>
              </a:rPr>
              <a:t>中天竺人</a:t>
            </a:r>
            <a:endParaRPr lang="en-US" altLang="zh-CN" sz="2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4745007" y="4352186"/>
            <a:ext cx="2345789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600" dirty="0" err="1">
                <a:latin typeface="Georgia" panose="02040502050405020303" pitchFamily="18" charset="0"/>
              </a:rPr>
              <a:t>Dharmaratna</a:t>
            </a:r>
            <a:r>
              <a:rPr lang="en-US" altLang="zh-CN" sz="2600" dirty="0">
                <a:latin typeface="Georgia" panose="02040502050405020303" pitchFamily="18" charset="0"/>
              </a:rPr>
              <a:t> </a:t>
            </a:r>
            <a:endParaRPr lang="en-US" altLang="zh-CN" sz="2600" dirty="0" smtClean="0">
              <a:latin typeface="Georgia" panose="02040502050405020303" pitchFamily="18" charset="0"/>
            </a:endParaRPr>
          </a:p>
          <a:p>
            <a:pPr algn="ctr"/>
            <a:r>
              <a:rPr lang="en-US" altLang="zh-CN" sz="2600" dirty="0" smtClean="0">
                <a:latin typeface="Georgia" panose="02040502050405020303" pitchFamily="18" charset="0"/>
              </a:rPr>
              <a:t>(</a:t>
            </a:r>
            <a:r>
              <a:rPr lang="en-US" altLang="zh-CN" sz="2600" dirty="0" err="1" smtClean="0">
                <a:latin typeface="Georgia" panose="02040502050405020303" pitchFamily="18" charset="0"/>
              </a:rPr>
              <a:t>Gobharana</a:t>
            </a:r>
            <a:r>
              <a:rPr lang="en-US" altLang="zh-CN" sz="2600" dirty="0" smtClean="0">
                <a:latin typeface="Georgia" panose="02040502050405020303" pitchFamily="18" charset="0"/>
              </a:rPr>
              <a:t>)</a:t>
            </a:r>
          </a:p>
          <a:p>
            <a:pPr algn="ctr"/>
            <a:r>
              <a:rPr lang="en-US" altLang="zh-CN" sz="2600" dirty="0">
                <a:latin typeface="Georgia" panose="02040502050405020303" pitchFamily="18" charset="0"/>
              </a:rPr>
              <a:t>(?-? CE</a:t>
            </a:r>
            <a:r>
              <a:rPr lang="en-US" altLang="zh-CN" sz="2600" dirty="0" smtClean="0">
                <a:latin typeface="Georgia" panose="02040502050405020303" pitchFamily="18" charset="0"/>
              </a:rPr>
              <a:t>)</a:t>
            </a:r>
          </a:p>
          <a:p>
            <a:pPr algn="ctr"/>
            <a:r>
              <a:rPr lang="zh-HK" altLang="en-US" sz="2600" b="1" dirty="0">
                <a:latin typeface="FangSong" panose="02010609060101010101" pitchFamily="49" charset="-122"/>
                <a:ea typeface="FangSong" panose="02010609060101010101" pitchFamily="49" charset="-122"/>
              </a:rPr>
              <a:t>中天竺人</a:t>
            </a:r>
            <a:endParaRPr lang="en-US" altLang="zh-CN" sz="2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pic>
        <p:nvPicPr>
          <p:cNvPr id="3075" name="Picture 3" descr="F:\EngTutorials_LearningMaterials\Image_竺法蘭+迦摄摩腾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7317" y="1460230"/>
            <a:ext cx="5048585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2327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8</a:t>
            </a:fld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1035226" y="836712"/>
            <a:ext cx="7063472" cy="5544616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高僧傳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</a:p>
          <a:p>
            <a:endParaRPr lang="en-US" altLang="zh-TW" sz="25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   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攝摩騰。</a:t>
            </a:r>
            <a:r>
              <a:rPr lang="zh-TW" altLang="en-US" sz="28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本中天竺</a:t>
            </a:r>
            <a:r>
              <a:rPr lang="zh-TW" altLang="en-US" sz="28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人</a:t>
            </a:r>
            <a:r>
              <a:rPr lang="zh-TW" altLang="en-US" sz="2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善風儀。解大小乘經。常遊化為任。昔經往天竺附庸小國講金光明經。會敵國侵境。騰惟曰。經云。能說此經法。為地神所護。使所居安樂。今鋒鏑方始。曾是為益乎。乃誓以忘身。躬往和勸。遂二國交歡。由是顯達。</a:t>
            </a:r>
            <a:r>
              <a:rPr lang="zh-TW" altLang="en-US" sz="28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漢永平中。明皇帝夜夢金人飛空而至。乃大集群臣。以占所夢。通人傅毅奉答。臣聞西域有神。其名曰佛。陛下所夢將必是乎。帝以為然。即遣郎中蔡愔博士弟子秦景等。使往天竺尋訪佛法。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愔等於彼遇見摩騰。乃要還漢地。</a:t>
            </a:r>
          </a:p>
        </p:txBody>
      </p:sp>
    </p:spTree>
    <p:extLst>
      <p:ext uri="{BB962C8B-B14F-4D97-AF65-F5344CB8AC3E}">
        <p14:creationId xmlns:p14="http://schemas.microsoft.com/office/powerpoint/2010/main" val="951714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9</a:t>
            </a:fld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2867195" y="620688"/>
            <a:ext cx="3616375" cy="5737026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高僧傳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</a:p>
          <a:p>
            <a:endParaRPr lang="en-US" altLang="zh-TW" sz="25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   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竺法蘭</a:t>
            </a:r>
            <a:r>
              <a:rPr lang="zh-TW" altLang="en-US" sz="28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亦中天竺</a:t>
            </a:r>
            <a:r>
              <a:rPr lang="zh-TW" altLang="en-US" sz="28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人</a:t>
            </a:r>
            <a:r>
              <a:rPr lang="zh-TW" altLang="en-US" sz="2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自言誦經論數萬章。</a:t>
            </a:r>
            <a:r>
              <a:rPr lang="zh-TW" altLang="en-US" sz="28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為天竺學者之師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。時蔡愔既至彼國。</a:t>
            </a:r>
            <a:r>
              <a:rPr lang="zh-TW" altLang="en-US" sz="28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蘭與摩騰共契遊化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。遂相隨而來。會彼學徒留礙。蘭乃間行而至。既達雒陽與騰同止。少時便善漢言。愔於西域獲經即為翻譯。</a:t>
            </a:r>
          </a:p>
        </p:txBody>
      </p:sp>
    </p:spTree>
    <p:extLst>
      <p:ext uri="{BB962C8B-B14F-4D97-AF65-F5344CB8AC3E}">
        <p14:creationId xmlns:p14="http://schemas.microsoft.com/office/powerpoint/2010/main" val="1239663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10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4283968" y="1844824"/>
            <a:ext cx="738664" cy="2636862"/>
          </a:xfrm>
          <a:prstGeom prst="rect">
            <a:avLst/>
          </a:prstGeom>
          <a:noFill/>
          <a:ln w="9525">
            <a:noFill/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HK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安清</a:t>
            </a:r>
            <a:r>
              <a:rPr lang="zh-HK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（世</a:t>
            </a:r>
            <a:r>
              <a:rPr lang="zh-HK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高</a:t>
            </a:r>
            <a:r>
              <a:rPr lang="zh-HK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）</a:t>
            </a:r>
            <a:endParaRPr lang="zh-TW" altLang="en-US" sz="3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2022894" y="4919101"/>
            <a:ext cx="50405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000" dirty="0">
                <a:latin typeface="Georgia" panose="02040502050405020303" pitchFamily="18" charset="0"/>
              </a:rPr>
              <a:t>(148-180 CE</a:t>
            </a:r>
            <a:r>
              <a:rPr lang="en-US" altLang="zh-CN" sz="3000" dirty="0" smtClean="0">
                <a:latin typeface="Georgia" panose="02040502050405020303" pitchFamily="18" charset="0"/>
              </a:rPr>
              <a:t>)</a:t>
            </a:r>
          </a:p>
          <a:p>
            <a:pPr algn="ctr"/>
            <a:r>
              <a:rPr lang="en-US" altLang="zh-CN" sz="3000" dirty="0" smtClean="0">
                <a:latin typeface="Georgia" panose="02040502050405020303" pitchFamily="18" charset="0"/>
              </a:rPr>
              <a:t>Crown prince of Parthia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安息</a:t>
            </a:r>
            <a:endParaRPr lang="en-US" altLang="zh-CN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971055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11</a:t>
            </a:fld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611560" y="836712"/>
            <a:ext cx="7925246" cy="5737026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高僧傳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</a:p>
          <a:p>
            <a:endParaRPr lang="en-US" altLang="zh-TW" sz="25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   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安清字世高。安息國王正后之太子也。幼以孝行見稱。加又志業聰敏。剋意好學。。。外國典籍。及七曜五行醫方異術。乃至鳥獸之聲。無不綜達。。。</a:t>
            </a:r>
            <a:r>
              <a:rPr lang="zh-TW" altLang="en-US" sz="28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以漢桓之初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8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始到中夏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。才悟機敏一聞能達。</a:t>
            </a:r>
            <a:r>
              <a:rPr lang="zh-TW" altLang="en-US" sz="28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至止未久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8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即通習華言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。於是宣譯眾經改胡為漢。出安般守意陰持入大小十二門及百六十品。初外國三藏。眾護撰述經要為二十七章。高乃剖析護所集七章譯為漢文。即道地經是也。</a:t>
            </a:r>
            <a:r>
              <a:rPr lang="zh-TW" altLang="en-US" sz="28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其先後所出經論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8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凡三十九部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8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義理明析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8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文字允正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8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辯而不華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8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質而不野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。。。天竺國自稱書為天書。語為天語。</a:t>
            </a:r>
            <a:r>
              <a:rPr lang="zh-TW" altLang="en-US" sz="28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音訓詭蹇與漢殊異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8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先後傳譯多致謬濫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8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唯高所出為群譯之首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3103943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12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4283968" y="1412776"/>
            <a:ext cx="738664" cy="2636862"/>
          </a:xfrm>
          <a:prstGeom prst="rect">
            <a:avLst/>
          </a:prstGeom>
          <a:noFill/>
          <a:ln w="9525">
            <a:noFill/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HK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支樓迦讖</a:t>
            </a:r>
            <a:endParaRPr lang="zh-TW" altLang="en-US" sz="3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966397" y="4365104"/>
            <a:ext cx="337380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000" dirty="0" err="1" smtClean="0">
                <a:latin typeface="Georgia" panose="02040502050405020303" pitchFamily="18" charset="0"/>
              </a:rPr>
              <a:t>Lokakṣema</a:t>
            </a:r>
            <a:endParaRPr lang="en-US" altLang="zh-CN" sz="3000" dirty="0" smtClean="0">
              <a:latin typeface="Georgia" panose="02040502050405020303" pitchFamily="18" charset="0"/>
            </a:endParaRPr>
          </a:p>
          <a:p>
            <a:pPr algn="ctr"/>
            <a:r>
              <a:rPr lang="en-US" altLang="zh-CN" sz="3000" dirty="0">
                <a:latin typeface="Georgia" panose="02040502050405020303" pitchFamily="18" charset="0"/>
              </a:rPr>
              <a:t>(147-189 </a:t>
            </a:r>
            <a:r>
              <a:rPr lang="en-US" altLang="zh-CN" sz="3000" dirty="0" smtClean="0">
                <a:latin typeface="Georgia" panose="02040502050405020303" pitchFamily="18" charset="0"/>
              </a:rPr>
              <a:t>CE)</a:t>
            </a:r>
          </a:p>
          <a:p>
            <a:pPr algn="ctr"/>
            <a:r>
              <a:rPr lang="zh-CN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月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氏</a:t>
            </a:r>
            <a:r>
              <a:rPr lang="en-US" altLang="zh-CN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(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支</a:t>
            </a:r>
            <a:r>
              <a:rPr lang="en-US" altLang="zh-CN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)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人</a:t>
            </a:r>
            <a:endParaRPr lang="en-US" altLang="zh-CN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84005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13</a:t>
            </a:fld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1547664" y="836712"/>
            <a:ext cx="6201698" cy="5737026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高僧傳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</a:p>
          <a:p>
            <a:endParaRPr lang="en-US" altLang="zh-TW" sz="25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   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亦直云支讖。本月支人。操行純深性度開敏。稟持法戒以精懃著稱。諷誦群經志存宣法。</a:t>
            </a:r>
            <a:r>
              <a:rPr lang="zh-TW" altLang="en-US" sz="28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漢靈帝時遊于雒陽以光和中平之間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8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傳譯梵文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。出般若道行般舟首楞嚴等三經。。。亦以漢靈之末。遊賈雒陽。以功號曰騎都尉。性虛靖溫恭。常以法事為己任。</a:t>
            </a:r>
            <a:r>
              <a:rPr lang="zh-TW" altLang="en-US" sz="28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漸解漢言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8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志宣經典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。常與沙門講論道義。世所謂都尉者也。</a:t>
            </a:r>
            <a:r>
              <a:rPr lang="zh-TW" altLang="en-US" sz="28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玄與沙門嚴佛調共出法鏡經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8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玄口譯梵文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8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佛調筆受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8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理得音正盡經微旨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8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郢匠之美見述後代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3131333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14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4283968" y="1412776"/>
            <a:ext cx="738664" cy="2636862"/>
          </a:xfrm>
          <a:prstGeom prst="rect">
            <a:avLst/>
          </a:prstGeom>
          <a:noFill/>
          <a:ln w="9525">
            <a:noFill/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HK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曇柯迦羅</a:t>
            </a:r>
            <a:endParaRPr lang="zh-TW" altLang="en-US" sz="3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966397" y="4365104"/>
            <a:ext cx="337380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000" dirty="0" smtClean="0">
                <a:latin typeface="Georgia" panose="02040502050405020303" pitchFamily="18" charset="0"/>
              </a:rPr>
              <a:t>Dharma-</a:t>
            </a:r>
            <a:r>
              <a:rPr lang="en-US" altLang="zh-CN" sz="3000" dirty="0" err="1" smtClean="0">
                <a:latin typeface="Georgia" panose="02040502050405020303" pitchFamily="18" charset="0"/>
              </a:rPr>
              <a:t>kāla</a:t>
            </a:r>
            <a:endParaRPr lang="en-US" altLang="zh-CN" sz="3000" dirty="0" smtClean="0">
              <a:latin typeface="Georgia" panose="02040502050405020303" pitchFamily="18" charset="0"/>
            </a:endParaRPr>
          </a:p>
          <a:p>
            <a:pPr algn="ctr"/>
            <a:r>
              <a:rPr lang="en-US" altLang="zh-CN" sz="3000" dirty="0" smtClean="0">
                <a:latin typeface="Georgia" panose="02040502050405020303" pitchFamily="18" charset="0"/>
              </a:rPr>
              <a:t>(?-? CE)</a:t>
            </a:r>
          </a:p>
          <a:p>
            <a:pPr algn="ctr"/>
            <a:r>
              <a:rPr lang="zh-HK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中天竺人</a:t>
            </a:r>
            <a:endParaRPr lang="en-US" altLang="zh-CN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987931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15</a:t>
            </a:fld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2151392" y="620688"/>
            <a:ext cx="4909036" cy="5904656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高僧傳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</a:p>
          <a:p>
            <a:endParaRPr lang="en-US" altLang="zh-TW" sz="25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   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此云法時。本中天竺</a:t>
            </a:r>
            <a:r>
              <a:rPr lang="zh-TW" altLang="en-US" sz="2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人。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家世大富。常修梵福。迦羅幼而才悟質像過人。讀書一覽皆文義通暢。。。時有</a:t>
            </a:r>
            <a:r>
              <a:rPr lang="zh-TW" altLang="en-US" sz="28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諸僧共請迦羅譯出戒律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8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迦羅以律部曲制文言繁廣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8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佛教</a:t>
            </a:r>
            <a:r>
              <a:rPr lang="zh-TW" altLang="en-US" sz="2800" b="1" dirty="0">
                <a:solidFill>
                  <a:srgbClr val="FF000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未昌</a:t>
            </a:r>
            <a:r>
              <a:rPr lang="zh-TW" altLang="en-US" sz="28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必不承用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8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乃譯出僧祇戒心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。止備朝夕。更請梵僧立羯磨法受戒。</a:t>
            </a:r>
            <a:r>
              <a:rPr lang="zh-TW" altLang="en-US" sz="28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中夏戒律始自于此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。迦羅後不知所終。。。</a:t>
            </a:r>
            <a:r>
              <a:rPr lang="zh-TW" altLang="en-US" sz="28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譯出無量清淨平等覺經等凡六部經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。後不知所終焉。</a:t>
            </a:r>
          </a:p>
        </p:txBody>
      </p:sp>
    </p:spTree>
    <p:extLst>
      <p:ext uri="{BB962C8B-B14F-4D97-AF65-F5344CB8AC3E}">
        <p14:creationId xmlns:p14="http://schemas.microsoft.com/office/powerpoint/2010/main" val="1593431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16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4283968" y="1412776"/>
            <a:ext cx="738664" cy="2636862"/>
          </a:xfrm>
          <a:prstGeom prst="rect">
            <a:avLst/>
          </a:prstGeom>
          <a:noFill/>
          <a:ln w="9525">
            <a:noFill/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HK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支 謙</a:t>
            </a:r>
            <a:endParaRPr lang="zh-TW" altLang="en-US" sz="3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966397" y="4509120"/>
            <a:ext cx="337380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500" dirty="0" smtClean="0">
                <a:latin typeface="Georgia" panose="02040502050405020303" pitchFamily="18" charset="0"/>
              </a:rPr>
              <a:t>(? -</a:t>
            </a:r>
            <a:r>
              <a:rPr lang="en-GB" altLang="zh-CN" sz="2500" dirty="0" smtClean="0">
                <a:latin typeface="Georgia" panose="02040502050405020303" pitchFamily="18" charset="0"/>
              </a:rPr>
              <a:t> </a:t>
            </a:r>
            <a:r>
              <a:rPr lang="en-GB" altLang="zh-CN" sz="2500" dirty="0">
                <a:latin typeface="Georgia" panose="02040502050405020303" pitchFamily="18" charset="0"/>
              </a:rPr>
              <a:t>252CE</a:t>
            </a:r>
            <a:r>
              <a:rPr lang="en-US" altLang="zh-CN" sz="2500" dirty="0" smtClean="0">
                <a:latin typeface="Georgia" panose="02040502050405020303" pitchFamily="18" charset="0"/>
              </a:rPr>
              <a:t>)</a:t>
            </a:r>
          </a:p>
          <a:p>
            <a:pPr algn="ctr"/>
            <a:r>
              <a:rPr lang="zh-HK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月</a:t>
            </a:r>
            <a:r>
              <a:rPr lang="zh-CN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氏</a:t>
            </a:r>
            <a:r>
              <a:rPr lang="en-US" altLang="zh-HK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(</a:t>
            </a:r>
            <a:r>
              <a:rPr lang="zh-HK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支</a:t>
            </a:r>
            <a:r>
              <a:rPr lang="en-US" altLang="zh-HK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)</a:t>
            </a:r>
            <a:r>
              <a:rPr lang="zh-HK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人</a:t>
            </a:r>
            <a:endParaRPr lang="en-US" altLang="zh-CN" sz="25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102632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17</a:t>
            </a:fld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683568" y="856606"/>
            <a:ext cx="7832914" cy="5740746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高僧傳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</a:p>
          <a:p>
            <a:endParaRPr lang="en-US" altLang="zh-TW" sz="25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   </a:t>
            </a:r>
            <a:r>
              <a:rPr lang="zh-TW" altLang="en-US" sz="2600" b="1" dirty="0">
                <a:latin typeface="FangSong" panose="02010609060101010101" pitchFamily="49" charset="-122"/>
                <a:ea typeface="FangSong" panose="02010609060101010101" pitchFamily="49" charset="-122"/>
              </a:rPr>
              <a:t>先有</a:t>
            </a:r>
            <a:r>
              <a:rPr lang="zh-TW" altLang="en-US" sz="26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優婆塞</a:t>
            </a:r>
            <a:r>
              <a:rPr lang="zh-TW" altLang="en-US" sz="2600" b="1" dirty="0">
                <a:latin typeface="FangSong" panose="02010609060101010101" pitchFamily="49" charset="-122"/>
                <a:ea typeface="FangSong" panose="02010609060101010101" pitchFamily="49" charset="-122"/>
              </a:rPr>
              <a:t>支謙。字恭明。一名越。本月支人。來遊漢境。初漢桓靈之世有支讖。譯出眾經。有支亮字紀明。資學於讖。謙又受業於亮。博覽經籍莫不精究。世間伎藝多所綜習。遍學異書通六國語。其為人細長黑瘦。眼多白而睛黃。時人為之語曰。支郎眼中黃。形軀雖細是智囊。漢獻末亂避地于吳。</a:t>
            </a:r>
            <a:r>
              <a:rPr lang="zh-TW" altLang="en-US" sz="26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孫權聞其才慧</a:t>
            </a:r>
            <a:r>
              <a:rPr lang="zh-TW" altLang="en-US" sz="26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6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召見悅之</a:t>
            </a:r>
            <a:r>
              <a:rPr lang="zh-TW" altLang="en-US" sz="26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6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拜為博士</a:t>
            </a:r>
            <a:r>
              <a:rPr lang="zh-TW" altLang="en-US" sz="26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6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使輔導東宮</a:t>
            </a:r>
            <a:r>
              <a:rPr lang="zh-TW" altLang="en-US" sz="26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。與韋曜諸人共盡匡益。</a:t>
            </a:r>
            <a:r>
              <a:rPr lang="zh-TW" altLang="en-US" sz="26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但生自外域。故吳志不載</a:t>
            </a:r>
            <a:r>
              <a:rPr lang="zh-TW" altLang="en-US" sz="26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6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謙以大教雖行</a:t>
            </a:r>
            <a:r>
              <a:rPr lang="zh-TW" altLang="en-US" sz="26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6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而經多梵文未盡翻譯</a:t>
            </a:r>
            <a:r>
              <a:rPr lang="zh-TW" altLang="en-US" sz="26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6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已妙善方言</a:t>
            </a:r>
            <a:r>
              <a:rPr lang="zh-TW" altLang="en-US" sz="26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6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乃收集眾本譯為漢語</a:t>
            </a:r>
            <a:r>
              <a:rPr lang="zh-TW" altLang="en-US" sz="26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。從吳黃武元年至建興中。所出維摩大般泥洹法句瑞應本起等四十九經。曲得聖義。</a:t>
            </a:r>
            <a:r>
              <a:rPr lang="zh-TW" altLang="en-US" sz="26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辭旨文雅又依無量壽中本起</a:t>
            </a:r>
            <a:r>
              <a:rPr lang="zh-TW" altLang="en-US" sz="26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。製菩提連句梵唄三契。并注了本生死經等。皆行於世。</a:t>
            </a:r>
          </a:p>
        </p:txBody>
      </p:sp>
    </p:spTree>
    <p:extLst>
      <p:ext uri="{BB962C8B-B14F-4D97-AF65-F5344CB8AC3E}">
        <p14:creationId xmlns:p14="http://schemas.microsoft.com/office/powerpoint/2010/main" val="3996984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18</a:t>
            </a:fld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5913864" y="993676"/>
            <a:ext cx="1892826" cy="5184576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大智度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論</a:t>
            </a:r>
            <a:r>
              <a:rPr lang="en-US" altLang="zh-TW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·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卷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四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</a:p>
          <a:p>
            <a:endParaRPr lang="en-US" altLang="zh-TW" sz="25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   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比</a:t>
            </a:r>
            <a:r>
              <a:rPr lang="zh-TW" altLang="en-US" sz="2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丘 比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丘</a:t>
            </a:r>
            <a:r>
              <a:rPr lang="zh-TW" altLang="en-US" sz="2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尼 優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婆</a:t>
            </a:r>
            <a:r>
              <a:rPr lang="zh-TW" altLang="en-US" sz="2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塞 優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婆夷四眾是聲聞道。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18270" y="2678023"/>
            <a:ext cx="439248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HK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比</a:t>
            </a:r>
            <a:r>
              <a:rPr lang="zh-HK" altLang="en-US" sz="2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丘</a:t>
            </a:r>
            <a:r>
              <a:rPr lang="en-GB" altLang="zh-HK" sz="2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   </a:t>
            </a:r>
            <a:r>
              <a:rPr lang="hi-IN" altLang="zh-HK" sz="2800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भिक्षु</a:t>
            </a:r>
            <a:r>
              <a:rPr lang="hi-IN" altLang="zh-HK" sz="2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r>
              <a:rPr lang="en-US" altLang="zh-HK" sz="2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 </a:t>
            </a:r>
            <a:r>
              <a:rPr lang="en-GB" altLang="zh-HK" sz="2800" dirty="0" err="1" smtClean="0">
                <a:latin typeface="Georgia" panose="02040502050405020303" pitchFamily="18" charset="0"/>
                <a:ea typeface="FangSong" panose="02010609060101010101" pitchFamily="49" charset="-122"/>
              </a:rPr>
              <a:t>bhikṣu</a:t>
            </a:r>
            <a:r>
              <a:rPr lang="zh-HK" altLang="en-US" sz="2800" dirty="0" smtClean="0">
                <a:latin typeface="Georgia" panose="02040502050405020303" pitchFamily="18" charset="0"/>
                <a:ea typeface="FangSong" panose="02010609060101010101" pitchFamily="49" charset="-122"/>
              </a:rPr>
              <a:t> </a:t>
            </a:r>
            <a:endParaRPr lang="zh-HK" altLang="en-US" sz="2800" dirty="0">
              <a:latin typeface="Georgia" panose="02040502050405020303" pitchFamily="18" charset="0"/>
              <a:ea typeface="FangSong" panose="02010609060101010101" pitchFamily="49" charset="-122"/>
            </a:endParaRPr>
          </a:p>
          <a:p>
            <a:r>
              <a:rPr lang="zh-HK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比丘尼 </a:t>
            </a:r>
            <a:r>
              <a:rPr lang="zh-HK" altLang="en-US" sz="2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r>
              <a:rPr lang="hi-IN" altLang="zh-HK" sz="2800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भिक्षुणी</a:t>
            </a:r>
            <a:r>
              <a:rPr lang="hi-IN" altLang="zh-HK" sz="2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r>
              <a:rPr lang="en-GB" altLang="zh-HK" sz="2800" dirty="0" err="1" smtClean="0">
                <a:latin typeface="Georgia" panose="02040502050405020303" pitchFamily="18" charset="0"/>
                <a:ea typeface="FangSong" panose="02010609060101010101" pitchFamily="49" charset="-122"/>
              </a:rPr>
              <a:t>bhikṣunī</a:t>
            </a:r>
            <a:endParaRPr lang="zh-HK" altLang="en-US" sz="2800" dirty="0">
              <a:latin typeface="Georgia" panose="02040502050405020303" pitchFamily="18" charset="0"/>
              <a:ea typeface="FangSong" panose="02010609060101010101" pitchFamily="49" charset="-122"/>
            </a:endParaRPr>
          </a:p>
          <a:p>
            <a:r>
              <a:rPr lang="zh-HK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優婆塞  </a:t>
            </a:r>
            <a:r>
              <a:rPr lang="en-US" altLang="zh-HK" sz="2800" dirty="0" err="1" smtClean="0">
                <a:latin typeface="Georgia" panose="02040502050405020303" pitchFamily="18" charset="0"/>
              </a:rPr>
              <a:t>u</a:t>
            </a:r>
            <a:r>
              <a:rPr lang="en-US" altLang="zh-CN" sz="2800" dirty="0" err="1" smtClean="0">
                <a:latin typeface="Georgia" panose="02040502050405020303" pitchFamily="18" charset="0"/>
              </a:rPr>
              <a:t>pāsaka</a:t>
            </a:r>
            <a:endParaRPr lang="en-US" altLang="zh-CN" sz="2800" dirty="0">
              <a:latin typeface="Georgia" panose="02040502050405020303" pitchFamily="18" charset="0"/>
            </a:endParaRPr>
          </a:p>
          <a:p>
            <a:r>
              <a:rPr lang="zh-HK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優婆夷  </a:t>
            </a:r>
            <a:r>
              <a:rPr lang="en-US" altLang="zh-HK" sz="2800" dirty="0" err="1" smtClean="0">
                <a:latin typeface="Georgia" panose="02040502050405020303" pitchFamily="18" charset="0"/>
              </a:rPr>
              <a:t>u</a:t>
            </a:r>
            <a:r>
              <a:rPr lang="en-US" altLang="zh-CN" sz="2800" dirty="0" err="1" smtClean="0">
                <a:latin typeface="Georgia" panose="02040502050405020303" pitchFamily="18" charset="0"/>
              </a:rPr>
              <a:t>pāsikā</a:t>
            </a:r>
            <a:r>
              <a:rPr lang="en-US" altLang="zh-CN" sz="2800" dirty="0" smtClean="0">
                <a:latin typeface="Georgia" panose="02040502050405020303" pitchFamily="18" charset="0"/>
              </a:rPr>
              <a:t> </a:t>
            </a:r>
            <a:endParaRPr lang="en-US" altLang="zh-CN" sz="28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379717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19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4283968" y="1412776"/>
            <a:ext cx="738664" cy="2636862"/>
          </a:xfrm>
          <a:prstGeom prst="rect">
            <a:avLst/>
          </a:prstGeom>
          <a:noFill/>
          <a:ln w="9525">
            <a:noFill/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HK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康僧會</a:t>
            </a:r>
            <a:endParaRPr lang="zh-TW" altLang="en-US" sz="3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966397" y="4509120"/>
            <a:ext cx="3373806" cy="1246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vi-VN" altLang="zh-CN" sz="2500" dirty="0">
                <a:latin typeface="Georgia" panose="02040502050405020303" pitchFamily="18" charset="0"/>
              </a:rPr>
              <a:t>Khương Tăng Hội </a:t>
            </a:r>
            <a:endParaRPr lang="en-US" altLang="zh-CN" sz="2500" dirty="0" smtClean="0">
              <a:latin typeface="Georgia" panose="02040502050405020303" pitchFamily="18" charset="0"/>
            </a:endParaRPr>
          </a:p>
          <a:p>
            <a:pPr algn="ctr"/>
            <a:r>
              <a:rPr lang="en-US" altLang="zh-CN" sz="2500" dirty="0" smtClean="0">
                <a:latin typeface="Georgia" panose="02040502050405020303" pitchFamily="18" charset="0"/>
              </a:rPr>
              <a:t>(? - </a:t>
            </a:r>
            <a:r>
              <a:rPr lang="en-GB" altLang="zh-CN" sz="2500" dirty="0" smtClean="0">
                <a:latin typeface="Georgia" panose="02040502050405020303" pitchFamily="18" charset="0"/>
              </a:rPr>
              <a:t>252CE</a:t>
            </a:r>
            <a:r>
              <a:rPr lang="en-US" altLang="zh-CN" sz="2500" dirty="0" smtClean="0">
                <a:latin typeface="Georgia" panose="02040502050405020303" pitchFamily="18" charset="0"/>
              </a:rPr>
              <a:t>)</a:t>
            </a:r>
          </a:p>
          <a:p>
            <a:pPr algn="ctr"/>
            <a:r>
              <a:rPr lang="zh-HK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天</a:t>
            </a:r>
            <a:r>
              <a:rPr lang="zh-HK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竺</a:t>
            </a:r>
            <a:r>
              <a:rPr lang="en-US" altLang="zh-HK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(</a:t>
            </a:r>
            <a:r>
              <a:rPr lang="zh-HK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交趾</a:t>
            </a:r>
            <a:r>
              <a:rPr lang="en-US" altLang="zh-HK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)</a:t>
            </a:r>
            <a:r>
              <a:rPr lang="zh-HK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人</a:t>
            </a:r>
            <a:endParaRPr lang="en-US" altLang="zh-CN" sz="25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592778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20</a:t>
            </a:fld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2151392" y="620688"/>
            <a:ext cx="4909036" cy="5904656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高僧傳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</a:p>
          <a:p>
            <a:endParaRPr lang="en-US" altLang="zh-TW" sz="25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   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康僧會。其先康居人。世居天竺。其父因商賈。移于交趾。會年十餘歲。二親並終。至孝服畢出家。勵行甚峻。為人弘雅有識量。篤至好學。明解三藏。博覽六經。天文圖緯多所綜涉。辯於樞機頗屬文翰。時孫權已制江左。而佛教未行</a:t>
            </a:r>
            <a:r>
              <a:rPr lang="zh-TW" altLang="en-US" sz="2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CN" altLang="en-US" sz="2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。。</a:t>
            </a:r>
            <a:r>
              <a:rPr lang="zh-TW" altLang="en-US" sz="28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時</a:t>
            </a:r>
            <a:r>
              <a:rPr lang="zh-TW" altLang="en-US" sz="28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吳地初染大法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8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風化未全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8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僧會欲使道振江左興立圖寺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8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乃杖錫東遊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。以吳赤烏十年。</a:t>
            </a:r>
          </a:p>
        </p:txBody>
      </p:sp>
    </p:spTree>
    <p:extLst>
      <p:ext uri="{BB962C8B-B14F-4D97-AF65-F5344CB8AC3E}">
        <p14:creationId xmlns:p14="http://schemas.microsoft.com/office/powerpoint/2010/main" val="724944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21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4006969" y="1423070"/>
            <a:ext cx="1292662" cy="2636862"/>
          </a:xfrm>
          <a:prstGeom prst="rect">
            <a:avLst/>
          </a:prstGeom>
          <a:noFill/>
          <a:ln w="9525">
            <a:noFill/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HK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道 安</a:t>
            </a:r>
            <a:endParaRPr lang="en-US" altLang="zh-HK" sz="36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600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3600" dirty="0">
                <a:latin typeface="FangSong" panose="02010609060101010101" pitchFamily="49" charset="-122"/>
                <a:ea typeface="FangSong" panose="02010609060101010101" pitchFamily="49" charset="-122"/>
              </a:rPr>
              <a:t>東方聖人」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966397" y="4509120"/>
            <a:ext cx="337380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500" dirty="0" smtClean="0">
                <a:latin typeface="Georgia" panose="02040502050405020303" pitchFamily="18" charset="0"/>
              </a:rPr>
              <a:t>(314 </a:t>
            </a:r>
            <a:r>
              <a:rPr lang="en-US" altLang="zh-CN" sz="2500" dirty="0">
                <a:latin typeface="Georgia" panose="02040502050405020303" pitchFamily="18" charset="0"/>
              </a:rPr>
              <a:t>– 385 </a:t>
            </a:r>
            <a:r>
              <a:rPr lang="en-GB" altLang="zh-CN" sz="2500" dirty="0" smtClean="0">
                <a:latin typeface="Georgia" panose="02040502050405020303" pitchFamily="18" charset="0"/>
              </a:rPr>
              <a:t>CE</a:t>
            </a:r>
            <a:r>
              <a:rPr lang="en-US" altLang="zh-CN" sz="2500" dirty="0" smtClean="0">
                <a:latin typeface="Georgia" panose="02040502050405020303" pitchFamily="18" charset="0"/>
              </a:rPr>
              <a:t>)</a:t>
            </a:r>
          </a:p>
          <a:p>
            <a:pPr algn="ctr"/>
            <a:r>
              <a:rPr lang="zh-HK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常山扶柳人</a:t>
            </a:r>
            <a:endParaRPr lang="en-US" altLang="zh-CN" sz="25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189365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22</a:t>
            </a:fld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251520" y="989906"/>
            <a:ext cx="8571577" cy="5291830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高僧傳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</a:p>
          <a:p>
            <a:endParaRPr lang="en-US" altLang="zh-TW" sz="15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   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釋道安。姓衛氏。常山扶柳人也。家世英儒。早失覆蔭為外兄孔氏所養。年七歲讀書再覽能誦。鄉隣嗟異。至年十二出家。神智聰敏。</a:t>
            </a:r>
            <a:r>
              <a:rPr lang="zh-TW" altLang="en-US" sz="2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而形貌甚陋不為師之所重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驅役田舍至于三年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執勤就勞曾無怨色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篤性精進齋戒無闕</a:t>
            </a:r>
            <a:r>
              <a:rPr lang="zh-TW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5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數</a:t>
            </a:r>
            <a:r>
              <a:rPr lang="zh-TW" altLang="en-US" sz="2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歲之後方啟師求經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。師與辯意經一卷。可五千言。安齎經入田。因息就覽。暮歸以經還師。更求餘者。師曰。昨經未讀今復求耶。答曰。即已闇誦。師雖異之而未信也。復與成具光明經一卷。減一萬言。齎之如初。暮復還師。</a:t>
            </a:r>
            <a:r>
              <a:rPr lang="zh-TW" altLang="en-US" sz="2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師執經覆之不差一字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師大驚嗟而異之。後為受具戒恣其遊學。至鄴入中寺遇佛圖澄。澄見而嗟歎。與語終日。眾見形貌不稱。咸共輕怪。澄曰。此人遠識非爾儔也。因事澄為師。澄講安每覆述。眾未之愜。咸言。須待後次當難殺崑崙子。即安後更覆講疑難鋒起。安挫銳解紛行有餘力。</a:t>
            </a:r>
          </a:p>
        </p:txBody>
      </p:sp>
    </p:spTree>
    <p:extLst>
      <p:ext uri="{BB962C8B-B14F-4D97-AF65-F5344CB8AC3E}">
        <p14:creationId xmlns:p14="http://schemas.microsoft.com/office/powerpoint/2010/main" val="907020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23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4283968" y="1412776"/>
            <a:ext cx="738664" cy="2636862"/>
          </a:xfrm>
          <a:prstGeom prst="rect">
            <a:avLst/>
          </a:prstGeom>
          <a:noFill/>
          <a:ln w="9525">
            <a:noFill/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HK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鳩摩羅什</a:t>
            </a:r>
            <a:endParaRPr lang="zh-TW" altLang="en-US" sz="3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966397" y="4221088"/>
            <a:ext cx="3373806" cy="16773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err="1"/>
              <a:t>कुमारजीव</a:t>
            </a:r>
            <a:endParaRPr lang="en-US" altLang="zh-CN" sz="2500" dirty="0" smtClean="0">
              <a:latin typeface="Georgia" panose="02040502050405020303" pitchFamily="18" charset="0"/>
            </a:endParaRPr>
          </a:p>
          <a:p>
            <a:pPr algn="ctr"/>
            <a:r>
              <a:rPr lang="en-US" altLang="zh-CN" sz="2500" dirty="0" err="1" smtClean="0">
                <a:latin typeface="Georgia" panose="02040502050405020303" pitchFamily="18" charset="0"/>
              </a:rPr>
              <a:t>Kumārajīva</a:t>
            </a:r>
            <a:endParaRPr lang="en-US" altLang="zh-CN" sz="2500" dirty="0">
              <a:latin typeface="Georgia" panose="02040502050405020303" pitchFamily="18" charset="0"/>
            </a:endParaRPr>
          </a:p>
          <a:p>
            <a:pPr algn="ctr"/>
            <a:r>
              <a:rPr lang="en-US" altLang="zh-CN" sz="2500" dirty="0" smtClean="0">
                <a:latin typeface="Georgia" panose="02040502050405020303" pitchFamily="18" charset="0"/>
              </a:rPr>
              <a:t>(</a:t>
            </a:r>
            <a:r>
              <a:rPr lang="en-US" altLang="zh-CN" sz="2500" dirty="0">
                <a:latin typeface="Georgia" panose="02040502050405020303" pitchFamily="18" charset="0"/>
              </a:rPr>
              <a:t>344 – 413 </a:t>
            </a:r>
            <a:r>
              <a:rPr lang="en-GB" altLang="zh-CN" sz="2500" dirty="0" smtClean="0">
                <a:latin typeface="Georgia" panose="02040502050405020303" pitchFamily="18" charset="0"/>
              </a:rPr>
              <a:t>CE</a:t>
            </a:r>
            <a:r>
              <a:rPr lang="en-US" altLang="zh-CN" sz="2500" dirty="0" smtClean="0">
                <a:latin typeface="Georgia" panose="02040502050405020303" pitchFamily="18" charset="0"/>
              </a:rPr>
              <a:t>)</a:t>
            </a:r>
          </a:p>
          <a:p>
            <a:pPr algn="ctr"/>
            <a:r>
              <a:rPr lang="zh-HK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月氏</a:t>
            </a:r>
            <a:r>
              <a:rPr lang="en-US" altLang="zh-HK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(</a:t>
            </a:r>
            <a:r>
              <a:rPr lang="zh-HK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支</a:t>
            </a:r>
            <a:r>
              <a:rPr lang="en-US" altLang="zh-HK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)</a:t>
            </a:r>
            <a:r>
              <a:rPr lang="zh-HK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人</a:t>
            </a:r>
          </a:p>
        </p:txBody>
      </p:sp>
    </p:spTree>
    <p:extLst>
      <p:ext uri="{BB962C8B-B14F-4D97-AF65-F5344CB8AC3E}">
        <p14:creationId xmlns:p14="http://schemas.microsoft.com/office/powerpoint/2010/main" val="123419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24</a:t>
            </a:fld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1331640" y="989906"/>
            <a:ext cx="6571030" cy="5291830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高僧傳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</a:p>
          <a:p>
            <a:endParaRPr lang="en-US" altLang="zh-TW" sz="25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2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   </a:t>
            </a:r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鳩摩羅什。此云童壽。天竺人也。家世國相。什祖父達多。倜儻不群名重於國。父鳩摩炎。聰明有懿節。將嗣相位。乃辭避出家。東度葱嶺。龜茲王聞其棄榮甚敬慕之。自出郊迎請為國師。王有妹年始二十識悟明敏過目必能。一聞則誦。且體有赤黶法生智子。諸國娉之並不肯行。及見摩炎心欲當之。乃逼以妻焉。既而懷什。什在胎時。其母自覺。神悟超解有倍常日。聞雀梨大寺名德既多。又有得道之僧。即與王族貴女德行諸尼。彌日設供請齋聽法。什母忽自通天竺語。難問之辭必窮淵致。眾咸歎之。有羅漢達摩瞿沙曰。此必懷智子。為說舍利弗在胎之證</a:t>
            </a:r>
            <a:r>
              <a:rPr lang="zh-TW" altLang="en-US" sz="2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CN" altLang="en-US" sz="2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。。</a:t>
            </a:r>
            <a:endParaRPr lang="zh-TW" altLang="en-US" sz="24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519393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25</a:t>
            </a:fld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755576" y="1027312"/>
            <a:ext cx="7679025" cy="5291830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高僧傳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</a:p>
          <a:p>
            <a:endParaRPr lang="en-US" altLang="zh-TW" sz="25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2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   </a:t>
            </a:r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至</a:t>
            </a:r>
            <a:r>
              <a:rPr lang="zh-TW" altLang="en-US" sz="24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符堅</a:t>
            </a:r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建元十三年歲次丁丑正月。太史奏云。有星見於外國分野。當有大德智人入輔中國。堅曰。</a:t>
            </a:r>
            <a:r>
              <a:rPr lang="zh-TW" altLang="en-US" sz="24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朕聞西域有鳩摩羅什</a:t>
            </a:r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4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襄陽有沙門釋道安</a:t>
            </a:r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4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將非此耶</a:t>
            </a:r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4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即遣使求之</a:t>
            </a:r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至十七年二月。善善王前部王等。又說堅請兵西伐。十八年九月堅遣驍騎將軍呂光陵江將軍姜飛。將前部王及車師王等。率兵七萬。西伐龜茲及烏耆諸國。臨發堅餞光於建章宮。謂光曰。夫帝王應天而治。以子愛蒼生為本。豈貪其地而伐之乎。正以懷道之人故也。</a:t>
            </a:r>
            <a:r>
              <a:rPr lang="zh-TW" altLang="en-US" sz="24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朕聞西國有鳩摩羅什深解法相善閑陰陽</a:t>
            </a:r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4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為後學之宗</a:t>
            </a:r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4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朕甚思之</a:t>
            </a:r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4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賢哲者國之大寶</a:t>
            </a:r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4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若剋龜茲即馳驛送什</a:t>
            </a:r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。光軍未至。什謂龜茲王白純曰。國運衰矣。當有勍敵。日下人從東方來。宜恭承之勿抗其鋒。</a:t>
            </a:r>
            <a:r>
              <a:rPr lang="zh-TW" altLang="en-US" sz="24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純不從而戰</a:t>
            </a:r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。光遂破龜茲殺純。立純弟震為主。</a:t>
            </a:r>
          </a:p>
        </p:txBody>
      </p:sp>
    </p:spTree>
    <p:extLst>
      <p:ext uri="{BB962C8B-B14F-4D97-AF65-F5344CB8AC3E}">
        <p14:creationId xmlns:p14="http://schemas.microsoft.com/office/powerpoint/2010/main" val="1677610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26</a:t>
            </a:fld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323528" y="836712"/>
            <a:ext cx="8417689" cy="6021288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高僧傳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</a:p>
          <a:p>
            <a:endParaRPr lang="en-US" altLang="zh-TW" sz="25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2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   </a:t>
            </a:r>
            <a:r>
              <a:rPr lang="en-US" altLang="zh-TW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(</a:t>
            </a:r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前秦姚興</a:t>
            </a:r>
            <a:r>
              <a:rPr lang="en-US" altLang="zh-TW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)</a:t>
            </a:r>
            <a:r>
              <a:rPr lang="zh-TW" altLang="en-US" sz="24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仍請</a:t>
            </a:r>
            <a:r>
              <a:rPr lang="en-US" altLang="zh-TW" sz="24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(</a:t>
            </a:r>
            <a:r>
              <a:rPr lang="zh-TW" altLang="en-US" sz="24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什</a:t>
            </a:r>
            <a:r>
              <a:rPr lang="en-US" altLang="zh-TW" sz="24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)</a:t>
            </a:r>
            <a:r>
              <a:rPr lang="zh-TW" altLang="en-US" sz="24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入西明閣及逍遙園譯出眾經</a:t>
            </a:r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4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什既率多諳誦無不究盡</a:t>
            </a:r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4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轉能漢言音譯流便</a:t>
            </a:r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4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既覽舊經義多紕僻</a:t>
            </a:r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4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皆由先度失旨不與梵本相應</a:t>
            </a:r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。於是興使沙門增</a:t>
            </a:r>
            <a:r>
              <a:rPr lang="zh-TW" altLang="en-US" sz="2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僧</a:t>
            </a:r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遷法欽道流道恒道標僧叡僧肇等八百餘人諮受什旨。更令出大品。</a:t>
            </a:r>
            <a:r>
              <a:rPr lang="zh-TW" altLang="en-US" sz="24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什持梵本興執舊經以相讎校</a:t>
            </a:r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4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其新文異舊者義皆圓通</a:t>
            </a:r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。眾心悏伏莫不欣讚。興以佛道冲邃其行唯善。信為出苦之良津御世之洪則</a:t>
            </a:r>
            <a:r>
              <a:rPr lang="zh-TW" altLang="en-US" sz="2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CN" altLang="en-US" sz="2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。。</a:t>
            </a:r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因法相遇殊未盡伊心。方復後世惻愴何言。自以闇昧謬充傳譯。凡所出經論三百餘卷。唯十誦一部未及刪煩。存其本旨必無差失。願凡所宣譯傳流後世咸共弘通。今於眾前發誠實誓。</a:t>
            </a:r>
            <a:r>
              <a:rPr lang="zh-TW" altLang="en-US" sz="24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若所傳無謬者。當使焚身之後舌不燋爛</a:t>
            </a:r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。以偽秦弘始十一年八月二十日。卒于長安。是歲晉義熙。五年也。</a:t>
            </a:r>
            <a:r>
              <a:rPr lang="zh-TW" altLang="en-US" sz="24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即於逍遙園依外國法以火焚屍</a:t>
            </a:r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4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薪滅形碎唯舌不灰</a:t>
            </a:r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。後外國沙門來云。羅什所諳十不出一。初什一名鳩摩羅耆婆。外國製名多以父母為本。什父鳩摩炎。母字耆婆。故兼取為名。</a:t>
            </a:r>
          </a:p>
        </p:txBody>
      </p:sp>
    </p:spTree>
    <p:extLst>
      <p:ext uri="{BB962C8B-B14F-4D97-AF65-F5344CB8AC3E}">
        <p14:creationId xmlns:p14="http://schemas.microsoft.com/office/powerpoint/2010/main" val="1310012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27</a:t>
            </a:fld>
            <a:endParaRPr lang="en-GB"/>
          </a:p>
        </p:txBody>
      </p:sp>
      <p:pic>
        <p:nvPicPr>
          <p:cNvPr id="1026" name="Picture 2" descr="F:\EngTutorials_LearningMaterials\Image_QianQin前秦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196380"/>
            <a:ext cx="6096000" cy="472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6844984" y="1196752"/>
            <a:ext cx="1800493" cy="4724400"/>
          </a:xfrm>
          <a:prstGeom prst="rect">
            <a:avLst/>
          </a:prstGeom>
          <a:noFill/>
          <a:ln w="9525">
            <a:noFill/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前秦  苻堅 姚興</a:t>
            </a:r>
            <a:endParaRPr lang="en-US" altLang="zh-CN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en-US" altLang="zh-CN" sz="15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鳩摩羅</a:t>
            </a:r>
            <a:r>
              <a:rPr lang="zh-CN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什尊者</a:t>
            </a:r>
            <a:endParaRPr lang="en-US" altLang="zh-CN" sz="30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姚秦三藏法師鳩摩羅什譯</a:t>
            </a:r>
          </a:p>
        </p:txBody>
      </p:sp>
    </p:spTree>
    <p:extLst>
      <p:ext uri="{BB962C8B-B14F-4D97-AF65-F5344CB8AC3E}">
        <p14:creationId xmlns:p14="http://schemas.microsoft.com/office/powerpoint/2010/main" val="3413223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28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4283968" y="1412776"/>
            <a:ext cx="738664" cy="2636862"/>
          </a:xfrm>
          <a:prstGeom prst="rect">
            <a:avLst/>
          </a:prstGeom>
          <a:noFill/>
          <a:ln w="9525">
            <a:noFill/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HK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慧 遠</a:t>
            </a:r>
            <a:endParaRPr lang="zh-TW" altLang="en-US" sz="3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966397" y="4509120"/>
            <a:ext cx="337380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500" dirty="0">
                <a:latin typeface="Georgia" panose="02040502050405020303" pitchFamily="18" charset="0"/>
              </a:rPr>
              <a:t>(334 – 416 </a:t>
            </a:r>
            <a:r>
              <a:rPr lang="en-GB" altLang="zh-CN" sz="2500" dirty="0" smtClean="0">
                <a:latin typeface="Georgia" panose="02040502050405020303" pitchFamily="18" charset="0"/>
              </a:rPr>
              <a:t>CE</a:t>
            </a:r>
            <a:r>
              <a:rPr lang="en-US" altLang="zh-CN" sz="2500" dirty="0" smtClean="0">
                <a:latin typeface="Georgia" panose="02040502050405020303" pitchFamily="18" charset="0"/>
              </a:rPr>
              <a:t>)</a:t>
            </a:r>
          </a:p>
          <a:p>
            <a:pPr algn="ctr"/>
            <a:r>
              <a:rPr lang="zh-HK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雁門婁煩人</a:t>
            </a:r>
            <a:endParaRPr lang="en-US" altLang="zh-CN" sz="25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01403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29</a:t>
            </a:fld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539552" y="1106488"/>
            <a:ext cx="8048357" cy="5291830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高僧傳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</a:p>
          <a:p>
            <a:endParaRPr lang="en-US" altLang="zh-TW" sz="25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2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   </a:t>
            </a:r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釋慧遠。本姓賈氏。雁門婁煩人也。弱而好書珪璋秀發。年十三隨舅令狐氏遊學許洛。故少為諸生。博綜六經尤善莊老</a:t>
            </a:r>
            <a:r>
              <a:rPr lang="zh-TW" altLang="en-US" sz="2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CN" altLang="en-US" sz="2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。。</a:t>
            </a:r>
            <a:r>
              <a:rPr lang="zh-TW" altLang="en-US" sz="24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秦主姚興欽德風名歎其才思</a:t>
            </a:r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4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致書慇懃</a:t>
            </a:r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4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信餉連接</a:t>
            </a:r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4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贈以龜茲國細縷雜變像</a:t>
            </a:r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4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以申欵心</a:t>
            </a:r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4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又令姚嵩獻其珠像</a:t>
            </a:r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。釋論新出。興送論并遺書曰。大智論新譯訖。此既龍樹所作。又是方等旨歸。宜為一序以申作者之意。然此諸道士。咸相推謝無敢動手。法師可為作序以貽後之學者。遠答書云。</a:t>
            </a:r>
            <a:r>
              <a:rPr lang="zh-TW" altLang="en-US" sz="24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欲令作大智論序以申作者之意</a:t>
            </a:r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4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貧道聞懷大非小褚所容</a:t>
            </a:r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4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汲深非短綆所測</a:t>
            </a:r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4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披省之日有愧高命</a:t>
            </a:r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4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又體羸多疾觸事有廢</a:t>
            </a:r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4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不復屬意</a:t>
            </a:r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4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已來其日亦久</a:t>
            </a:r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4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緣來告之重</a:t>
            </a:r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4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輒粗綴所懷</a:t>
            </a:r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4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至於研究之美</a:t>
            </a:r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4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當復期諸明德</a:t>
            </a:r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。其名高遠固如此</a:t>
            </a:r>
            <a:r>
              <a:rPr lang="zh-TW" altLang="en-US" sz="2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CN" altLang="en-US" sz="2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。。</a:t>
            </a:r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沙門塵外之人。不應致敬王者</a:t>
            </a:r>
            <a:r>
              <a:rPr lang="zh-TW" altLang="en-US" sz="2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CN" altLang="en-US" sz="2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。。</a:t>
            </a:r>
            <a:r>
              <a:rPr lang="zh-TW" altLang="en-US" sz="2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遠</a:t>
            </a:r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乃著沙門不敬王者論。凡有五篇。</a:t>
            </a:r>
          </a:p>
        </p:txBody>
      </p:sp>
    </p:spTree>
    <p:extLst>
      <p:ext uri="{BB962C8B-B14F-4D97-AF65-F5344CB8AC3E}">
        <p14:creationId xmlns:p14="http://schemas.microsoft.com/office/powerpoint/2010/main" val="3078816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30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4283968" y="1412776"/>
            <a:ext cx="738664" cy="2636862"/>
          </a:xfrm>
          <a:prstGeom prst="rect">
            <a:avLst/>
          </a:prstGeom>
          <a:noFill/>
          <a:ln w="9525">
            <a:noFill/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HK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僧 叡</a:t>
            </a:r>
            <a:endParaRPr lang="zh-TW" altLang="en-US" sz="3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966397" y="4509120"/>
            <a:ext cx="337380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500" dirty="0">
                <a:latin typeface="Georgia" panose="02040502050405020303" pitchFamily="18" charset="0"/>
              </a:rPr>
              <a:t>(371–438 </a:t>
            </a:r>
            <a:r>
              <a:rPr lang="en-GB" altLang="zh-CN" sz="2500" dirty="0" smtClean="0">
                <a:latin typeface="Georgia" panose="02040502050405020303" pitchFamily="18" charset="0"/>
              </a:rPr>
              <a:t>CE</a:t>
            </a:r>
            <a:r>
              <a:rPr lang="en-US" altLang="zh-CN" sz="2500" dirty="0" smtClean="0">
                <a:latin typeface="Georgia" panose="02040502050405020303" pitchFamily="18" charset="0"/>
              </a:rPr>
              <a:t>)</a:t>
            </a:r>
          </a:p>
          <a:p>
            <a:pPr algn="ctr"/>
            <a:r>
              <a:rPr lang="zh-HK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魏郡長樂人</a:t>
            </a:r>
            <a:endParaRPr lang="en-US" altLang="zh-CN" sz="25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376440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31</a:t>
            </a:fld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179511" y="858938"/>
            <a:ext cx="8817799" cy="5489276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高僧傳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</a:p>
          <a:p>
            <a:endParaRPr lang="en-US" altLang="zh-TW" sz="25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23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   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釋僧叡。魏郡長樂人也。少樂出家。至年十八始獲從志。依投僧賢法師為弟子。謙虛內敏學與時競。至年二十二博通經論。嘗聽僧朗法師講放光經。屢有機難。朗與賢有濠上之契。謂賢曰。叡比格難。吾累思不能通。可謂賢賢弟子也。。。叡既獲之日夜修習。遂精鍊五門善入六淨。偽司徒公姚嵩深相禮貴。姚興問嵩。叡公何如。嵩答。實鄴衛之松栢。興勅見之。公卿皆集。欲觀其才器。叡風</a:t>
            </a:r>
            <a:r>
              <a:rPr lang="zh-TW" altLang="en-US" sz="23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韻流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含吐彬蔚。興大賞悅。即勅給俸卹吏力人輿。興後謂嵩曰。乃四海標領。何獨鄴衛之松栢。於是美聲遐布遠近歸德。</a:t>
            </a:r>
            <a:r>
              <a:rPr lang="zh-TW" altLang="en-US" sz="23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什所翻經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3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叡並參正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3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昔竺法護出正法華經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3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受決品云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3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天見人人見天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3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什譯經至此乃言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3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此語與西域義同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3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但在言過質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3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叡曰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3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將非人天交接兩得相見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3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什喜曰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3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實然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3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其領悟標出皆此類也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。後出成實論令叡講之。什謂叡曰。此諍論中有七變處文破毘曇。而在言小隱。若能不問而解可謂英才。至叡啟發幽微果不諮什而契然懸會。</a:t>
            </a:r>
            <a:r>
              <a:rPr lang="zh-TW" altLang="en-US" sz="23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什歎曰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3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吾傳譯經論得與子相值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3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真無所恨矣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662582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32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4283968" y="1412776"/>
            <a:ext cx="738664" cy="2636862"/>
          </a:xfrm>
          <a:prstGeom prst="rect">
            <a:avLst/>
          </a:prstGeom>
          <a:noFill/>
          <a:ln w="9525">
            <a:noFill/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HK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僧 </a:t>
            </a:r>
            <a:r>
              <a:rPr lang="zh-CN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肇</a:t>
            </a:r>
            <a:endParaRPr lang="zh-TW" altLang="en-US" sz="3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966397" y="4509120"/>
            <a:ext cx="337380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500" dirty="0">
                <a:latin typeface="Georgia" panose="02040502050405020303" pitchFamily="18" charset="0"/>
              </a:rPr>
              <a:t>(384–414</a:t>
            </a:r>
            <a:r>
              <a:rPr lang="en-GB" altLang="zh-CN" sz="2500" dirty="0" smtClean="0">
                <a:latin typeface="Georgia" panose="02040502050405020303" pitchFamily="18" charset="0"/>
              </a:rPr>
              <a:t>CE</a:t>
            </a:r>
            <a:r>
              <a:rPr lang="en-US" altLang="zh-CN" sz="2500" dirty="0" smtClean="0">
                <a:latin typeface="Georgia" panose="02040502050405020303" pitchFamily="18" charset="0"/>
              </a:rPr>
              <a:t>)</a:t>
            </a:r>
          </a:p>
          <a:p>
            <a:pPr algn="ctr"/>
            <a:r>
              <a:rPr lang="zh-HK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魏郡長樂人</a:t>
            </a:r>
            <a:endParaRPr lang="en-US" altLang="zh-CN" sz="25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131903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33</a:t>
            </a:fld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533455" y="858938"/>
            <a:ext cx="8463855" cy="5489276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高僧傳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</a:p>
          <a:p>
            <a:endParaRPr lang="en-US" altLang="zh-TW" sz="25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23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   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釋僧肇。京兆人。家貧以</a:t>
            </a:r>
            <a:r>
              <a:rPr lang="zh-TW" altLang="en-US" sz="23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傭書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為業。遂因繕寫。</a:t>
            </a:r>
            <a:r>
              <a:rPr lang="zh-TW" altLang="en-US" sz="23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乃歷觀經史備盡墳籍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。愛好玄微。</a:t>
            </a:r>
            <a:r>
              <a:rPr lang="zh-TW" altLang="en-US" sz="23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每以莊老為心要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3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嘗讀老子德章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3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乃歎曰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3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美則美矣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3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然期神冥累之方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3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猶未盡善也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3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後見舊維摩經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3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歡喜頂受披尋翫味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3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乃言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3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始知所歸矣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。因此出家。學善方等兼通三藏及在冠年而名振關輔</a:t>
            </a:r>
            <a:r>
              <a:rPr lang="zh-TW" altLang="en-US" sz="23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CN" altLang="en-US" sz="23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。。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時競譽之徒莫不猜其早達。或千里趍負入關抗辯。</a:t>
            </a:r>
            <a:r>
              <a:rPr lang="zh-TW" altLang="en-US" sz="23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肇既才思幽玄又善談說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3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承機挫銳曾不流滯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。時京兆宿儒及關外英彥。莫不挹其鋒辯負氣摧衄。後羅什至姑臧。肇自遠從之。什嗟賞無極。及什適長安。肇亦隨返。</a:t>
            </a:r>
            <a:r>
              <a:rPr lang="zh-TW" altLang="en-US" sz="23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姚興命肇與僧叡等入逍遙園助詳定經論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3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肇以去聖久遠文義多雜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3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先舊所解時有乖謬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3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及見什諮稟所悟更多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3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因出大品之後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3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肇便</a:t>
            </a:r>
            <a:r>
              <a:rPr lang="zh-TW" altLang="en-US" sz="23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著</a:t>
            </a:r>
            <a:r>
              <a:rPr lang="zh-CN" altLang="en-US" sz="23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般</a:t>
            </a:r>
            <a:r>
              <a:rPr lang="zh-TW" altLang="en-US" sz="23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若</a:t>
            </a:r>
            <a:r>
              <a:rPr lang="zh-TW" altLang="en-US" sz="23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無知論凡二千餘言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3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竟以呈什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3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什讀之稱善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3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乃謂肇曰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3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吾解不謝子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3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辭當相挹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3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時廬山隱士劉遺民見肇此論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3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乃歎曰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3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不意方袍復有平叔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3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因以呈遠公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3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遠乃撫機歎曰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3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未常有也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3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因共披尋翫味更存往復</a:t>
            </a:r>
            <a:r>
              <a:rPr lang="zh-TW" altLang="en-US" sz="23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r>
              <a:rPr lang="en-US" altLang="zh-CN" sz="23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CN" altLang="en-US" sz="23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肇論</a:t>
            </a:r>
            <a:r>
              <a:rPr lang="en-US" altLang="zh-CN" sz="23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  <a:endParaRPr lang="en-US" altLang="zh-TW" sz="23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840380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34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4283968" y="1412776"/>
            <a:ext cx="738664" cy="2636862"/>
          </a:xfrm>
          <a:prstGeom prst="rect">
            <a:avLst/>
          </a:prstGeom>
          <a:noFill/>
          <a:ln w="9525">
            <a:noFill/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HK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僧 祐</a:t>
            </a:r>
            <a:endParaRPr lang="zh-TW" altLang="en-US" sz="3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966397" y="4509120"/>
            <a:ext cx="337380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500" dirty="0">
                <a:latin typeface="Georgia" panose="02040502050405020303" pitchFamily="18" charset="0"/>
              </a:rPr>
              <a:t>(445 – 518 </a:t>
            </a:r>
            <a:r>
              <a:rPr lang="en-GB" altLang="zh-CN" sz="2500" dirty="0" smtClean="0">
                <a:latin typeface="Georgia" panose="02040502050405020303" pitchFamily="18" charset="0"/>
              </a:rPr>
              <a:t>CE</a:t>
            </a:r>
            <a:r>
              <a:rPr lang="en-US" altLang="zh-CN" sz="2500" dirty="0" smtClean="0">
                <a:latin typeface="Georgia" panose="02040502050405020303" pitchFamily="18" charset="0"/>
              </a:rPr>
              <a:t>)</a:t>
            </a:r>
          </a:p>
          <a:p>
            <a:pPr algn="ctr"/>
            <a:r>
              <a:rPr lang="zh-CN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彭城下邳人</a:t>
            </a:r>
            <a:endParaRPr lang="en-US" altLang="zh-CN" sz="25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124053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35</a:t>
            </a:fld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179510" y="1052736"/>
            <a:ext cx="8817799" cy="5489276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高僧傳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</a:p>
          <a:p>
            <a:endParaRPr lang="en-US" altLang="zh-TW" sz="25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23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   釋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僧</a:t>
            </a:r>
            <a:r>
              <a:rPr lang="zh-TW" altLang="en-US" sz="23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祐 本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姓俞</a:t>
            </a:r>
            <a:r>
              <a:rPr lang="zh-TW" altLang="en-US" sz="23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氏 其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先彭城下邳</a:t>
            </a:r>
            <a:r>
              <a:rPr lang="zh-TW" altLang="en-US" sz="23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人</a:t>
            </a:r>
            <a:r>
              <a:rPr lang="zh-CN" altLang="en-US" sz="23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3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父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世居于建業。祐年數</a:t>
            </a:r>
            <a:r>
              <a:rPr lang="zh-TW" altLang="en-US" sz="23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歲 入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建初寺禮拜。因踊躍樂</a:t>
            </a:r>
            <a:r>
              <a:rPr lang="zh-TW" altLang="en-US" sz="23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道 不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肯還家。父母憐其</a:t>
            </a:r>
            <a:r>
              <a:rPr lang="zh-TW" altLang="en-US" sz="23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志 且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許入</a:t>
            </a:r>
            <a:r>
              <a:rPr lang="zh-TW" altLang="en-US" sz="23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道 師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事僧範道人。年十</a:t>
            </a:r>
            <a:r>
              <a:rPr lang="zh-TW" altLang="en-US" sz="23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四 家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人密為訪</a:t>
            </a:r>
            <a:r>
              <a:rPr lang="zh-TW" altLang="en-US" sz="23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婚 祐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知而避至定</a:t>
            </a:r>
            <a:r>
              <a:rPr lang="zh-TW" altLang="en-US" sz="23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林 投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法達法師。達亦戒德精</a:t>
            </a:r>
            <a:r>
              <a:rPr lang="zh-TW" altLang="en-US" sz="23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嚴 為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法門梁棟。祐師奉竭</a:t>
            </a:r>
            <a:r>
              <a:rPr lang="zh-TW" altLang="en-US" sz="23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誠 及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年滿具</a:t>
            </a:r>
            <a:r>
              <a:rPr lang="zh-TW" altLang="en-US" sz="23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戒 執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操堅明。初受業於沙門法穎。穎既一時名</a:t>
            </a:r>
            <a:r>
              <a:rPr lang="zh-TW" altLang="en-US" sz="23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匠 為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律學所宗。祐迺竭思鑽</a:t>
            </a:r>
            <a:r>
              <a:rPr lang="zh-TW" altLang="en-US" sz="23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求 無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懈昏曉。。。初祐集經藏既</a:t>
            </a:r>
            <a:r>
              <a:rPr lang="zh-TW" altLang="en-US" sz="23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成 使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人抄撰要事為</a:t>
            </a:r>
            <a:r>
              <a:rPr lang="en-US" altLang="zh-TW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三藏記</a:t>
            </a:r>
            <a:r>
              <a:rPr lang="en-US" altLang="zh-TW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》《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法苑記</a:t>
            </a:r>
            <a:r>
              <a:rPr lang="en-US" altLang="zh-TW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》《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世界記</a:t>
            </a:r>
            <a:r>
              <a:rPr lang="en-US" altLang="zh-TW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》《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釋迦譜</a:t>
            </a:r>
            <a:r>
              <a:rPr lang="en-US" altLang="zh-TW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及</a:t>
            </a:r>
            <a:r>
              <a:rPr lang="en-US" altLang="zh-TW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弘明集</a:t>
            </a:r>
            <a:r>
              <a:rPr lang="en-US" altLang="zh-TW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  <a:r>
              <a:rPr lang="zh-TW" altLang="en-US" sz="23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等 皆行於世 。。。齊 梁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之</a:t>
            </a:r>
            <a:r>
              <a:rPr lang="zh-TW" altLang="en-US" sz="23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間 號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稱命</a:t>
            </a:r>
            <a:r>
              <a:rPr lang="zh-TW" altLang="en-US" sz="23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世 學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徒傳</a:t>
            </a:r>
            <a:r>
              <a:rPr lang="zh-TW" altLang="en-US" sz="23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記 于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今尚焉。。。 </a:t>
            </a:r>
            <a:r>
              <a:rPr lang="zh-TW" altLang="en-US" sz="23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夫慧資於</a:t>
            </a:r>
            <a:r>
              <a:rPr lang="zh-TW" altLang="en-US" sz="23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定 定</a:t>
            </a:r>
            <a:r>
              <a:rPr lang="zh-TW" altLang="en-US" sz="23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資於戒</a:t>
            </a:r>
            <a:r>
              <a:rPr lang="zh-TW" altLang="en-US" sz="23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故 戒 定 慧</a:t>
            </a:r>
            <a:r>
              <a:rPr lang="zh-TW" altLang="en-US" sz="23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品義次第</a:t>
            </a:r>
            <a:r>
              <a:rPr lang="zh-TW" altLang="en-US" sz="23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故 當</a:t>
            </a:r>
            <a:r>
              <a:rPr lang="zh-TW" altLang="en-US" sz="23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知入道即以戒律為</a:t>
            </a:r>
            <a:r>
              <a:rPr lang="zh-TW" altLang="en-US" sz="23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本 居</a:t>
            </a:r>
            <a:r>
              <a:rPr lang="zh-TW" altLang="en-US" sz="23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俗則以禮義為先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en-US" altLang="zh-TW" sz="23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TW" altLang="en-US" sz="23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禮記</a:t>
            </a:r>
            <a:r>
              <a:rPr lang="en-US" altLang="zh-TW" sz="23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  <a:r>
              <a:rPr lang="zh-TW" altLang="en-US" sz="23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云</a:t>
            </a:r>
            <a:r>
              <a:rPr lang="zh-TW" altLang="en-US" sz="23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23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道德仁</a:t>
            </a:r>
            <a:r>
              <a:rPr lang="zh-TW" altLang="en-US" sz="23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義 非</a:t>
            </a:r>
            <a:r>
              <a:rPr lang="zh-TW" altLang="en-US" sz="23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禮不成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3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教訓正俗，非禮不備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。」</a:t>
            </a:r>
            <a:r>
              <a:rPr lang="zh-TW" altLang="en-US" sz="23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經</a:t>
            </a:r>
            <a:r>
              <a:rPr lang="zh-TW" altLang="en-US" sz="23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云</a:t>
            </a:r>
            <a:r>
              <a:rPr lang="zh-TW" altLang="en-US" sz="23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23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戒為平</a:t>
            </a:r>
            <a:r>
              <a:rPr lang="zh-TW" altLang="en-US" sz="23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地 眾</a:t>
            </a:r>
            <a:r>
              <a:rPr lang="zh-TW" altLang="en-US" sz="23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善由生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3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三世佛</a:t>
            </a:r>
            <a:r>
              <a:rPr lang="zh-TW" altLang="en-US" sz="23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道 藉</a:t>
            </a:r>
            <a:r>
              <a:rPr lang="zh-TW" altLang="en-US" sz="23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戒方住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。」</a:t>
            </a:r>
            <a:r>
              <a:rPr lang="zh-TW" altLang="en-US" sz="23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故律解五</a:t>
            </a:r>
            <a:r>
              <a:rPr lang="zh-TW" altLang="en-US" sz="23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法 制</a:t>
            </a:r>
            <a:r>
              <a:rPr lang="zh-TW" altLang="en-US" sz="23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使先知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3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斬草三</a:t>
            </a:r>
            <a:r>
              <a:rPr lang="zh-TW" altLang="en-US" sz="23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相 不</a:t>
            </a:r>
            <a:r>
              <a:rPr lang="zh-TW" altLang="en-US" sz="23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可不識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3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然後定慧法</a:t>
            </a:r>
            <a:r>
              <a:rPr lang="zh-TW" altLang="en-US" sz="23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門 以次修學 </a:t>
            </a:r>
            <a:r>
              <a:rPr lang="zh-TW" altLang="en-US" sz="23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。。。</a:t>
            </a:r>
            <a:r>
              <a:rPr lang="zh-TW" altLang="en-US" sz="23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謂言地獄不燒智</a:t>
            </a:r>
            <a:r>
              <a:rPr lang="zh-TW" altLang="en-US" sz="23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人 鑊</a:t>
            </a:r>
            <a:r>
              <a:rPr lang="zh-TW" altLang="en-US" sz="23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湯不煮般若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。此皆操之失</a:t>
            </a:r>
            <a:r>
              <a:rPr lang="zh-TW" altLang="en-US" sz="23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柄 還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以自傷。相鼠看</a:t>
            </a:r>
            <a:r>
              <a:rPr lang="zh-TW" altLang="en-US" sz="23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羊 豈</a:t>
            </a:r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非斯</a:t>
            </a:r>
            <a:r>
              <a:rPr lang="zh-TW" altLang="en-US" sz="23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謂</a:t>
            </a:r>
            <a:r>
              <a:rPr lang="zh-CN" altLang="en-US" sz="23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zh-TW" altLang="en-US" sz="23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556012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36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4283968" y="1412776"/>
            <a:ext cx="738664" cy="2636862"/>
          </a:xfrm>
          <a:prstGeom prst="rect">
            <a:avLst/>
          </a:prstGeom>
          <a:noFill/>
          <a:ln w="9525">
            <a:noFill/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CN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玄 奘</a:t>
            </a:r>
            <a:endParaRPr lang="zh-TW" altLang="en-US" sz="3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966397" y="4509120"/>
            <a:ext cx="337380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500" dirty="0">
                <a:latin typeface="Georgia" panose="02040502050405020303" pitchFamily="18" charset="0"/>
              </a:rPr>
              <a:t>(600 – 664 </a:t>
            </a:r>
            <a:r>
              <a:rPr lang="en-GB" altLang="zh-CN" sz="2500" dirty="0" smtClean="0">
                <a:latin typeface="Georgia" panose="02040502050405020303" pitchFamily="18" charset="0"/>
              </a:rPr>
              <a:t>CE</a:t>
            </a:r>
            <a:r>
              <a:rPr lang="en-US" altLang="zh-CN" sz="2500" dirty="0" smtClean="0">
                <a:latin typeface="Georgia" panose="02040502050405020303" pitchFamily="18" charset="0"/>
              </a:rPr>
              <a:t>)</a:t>
            </a:r>
          </a:p>
          <a:p>
            <a:pPr algn="ctr"/>
            <a:r>
              <a:rPr lang="zh-CN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洛州緱氏人</a:t>
            </a:r>
            <a:endParaRPr lang="en-US" altLang="zh-CN" sz="25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465725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37</a:t>
            </a:fld>
            <a:endParaRPr lang="en-GB"/>
          </a:p>
        </p:txBody>
      </p:sp>
      <p:pic>
        <p:nvPicPr>
          <p:cNvPr id="3" name="Picture 2" descr="F:\EngTutorials_LearningMaterials\Image_XuanZang2_m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6427" y="-11995"/>
            <a:ext cx="3087427" cy="6904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F:\EngTutorials_LearningMaterials\Image_XuanZang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8593"/>
            <a:ext cx="3976427" cy="6884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7562045" y="980728"/>
            <a:ext cx="800219" cy="5400600"/>
          </a:xfrm>
          <a:prstGeom prst="rect">
            <a:avLst/>
          </a:prstGeom>
          <a:noFill/>
          <a:ln w="9525">
            <a:noFill/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CN" altLang="en-US" sz="4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玄  奘</a:t>
            </a:r>
            <a:endParaRPr lang="zh-TW" altLang="en-US" sz="4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281969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38</a:t>
            </a:fld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313075" y="836712"/>
            <a:ext cx="8540800" cy="5832648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2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CN" altLang="en-US" sz="2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繼高僧傳</a:t>
            </a:r>
            <a:r>
              <a:rPr lang="en-US" altLang="zh-TW" sz="2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</a:p>
          <a:p>
            <a:endParaRPr lang="en-US" altLang="zh-TW" sz="1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    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釋玄奘。本名褘。姓陳氏。漢太丘仲弓後也。子孫徙於河南。故又為洛州緱氏人焉。祖康北齊國子博士。父慧早通經術。長八尺明眉目。拜江陵令。解纓而返。即大業末年。識者以為剋終。隱淪之候故也。兄素出家。即長捷法師也。容貌堂堂儀局瓌秀。講釋經義聯班群伍。住東都淨土寺。以奘少罹窮酷。携以將之。日授精理。旁兼巧論。年十一誦維摩法華。。。</a:t>
            </a:r>
            <a:r>
              <a:rPr lang="zh-TW" altLang="en-US" sz="22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自前代已來所譯經</a:t>
            </a:r>
            <a:r>
              <a:rPr lang="zh-TW" altLang="en-US" sz="22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教 初</a:t>
            </a:r>
            <a:r>
              <a:rPr lang="zh-TW" altLang="en-US" sz="22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從梵語倒寫本</a:t>
            </a:r>
            <a:r>
              <a:rPr lang="zh-TW" altLang="en-US" sz="22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文 次</a:t>
            </a:r>
            <a:r>
              <a:rPr lang="zh-TW" altLang="en-US" sz="22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乃迴之順同此俗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。然後筆人亂理文</a:t>
            </a:r>
            <a:r>
              <a:rPr lang="zh-TW" altLang="en-US" sz="2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句。中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間增損多墜全言。今所翻傳都由奘</a:t>
            </a:r>
            <a:r>
              <a:rPr lang="zh-TW" altLang="en-US" sz="2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旨。意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思獨斷出語成章。詞人隨寫即可披翫。尚賢吳魏所譯諸文。但為西梵所重貴於文句。鉤鎖聯類重沓布在。唐文頗居繁複。故使綴工專司此位。所以貫通詞義加度節之。。。</a:t>
            </a:r>
            <a:r>
              <a:rPr lang="zh-TW" altLang="en-US" sz="22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中書郎李義府曰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2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譯經佛法之大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2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未知何德以光揚耶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2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奘</a:t>
            </a:r>
            <a:r>
              <a:rPr lang="zh-TW" altLang="en-US" sz="22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曰 公</a:t>
            </a:r>
            <a:r>
              <a:rPr lang="zh-TW" altLang="en-US" sz="22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此之</a:t>
            </a:r>
            <a:r>
              <a:rPr lang="zh-TW" altLang="en-US" sz="22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問 常</a:t>
            </a:r>
            <a:r>
              <a:rPr lang="zh-TW" altLang="en-US" sz="22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所懷矣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2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譯經雖位在僧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2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光價終憑朝貴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2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至如姚秦鳩摩羅</a:t>
            </a:r>
            <a:r>
              <a:rPr lang="zh-TW" altLang="en-US" sz="22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什 則</a:t>
            </a:r>
            <a:r>
              <a:rPr lang="zh-TW" altLang="en-US" sz="22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安成侯姚嵩筆受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2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元魏菩提流</a:t>
            </a:r>
            <a:r>
              <a:rPr lang="zh-TW" altLang="en-US" sz="22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支 則</a:t>
            </a:r>
            <a:r>
              <a:rPr lang="zh-TW" altLang="en-US" sz="22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侍中崔光錄文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2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貞觀初波頗初</a:t>
            </a:r>
            <a:r>
              <a:rPr lang="zh-TW" altLang="en-US" sz="22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譯 則</a:t>
            </a:r>
            <a:r>
              <a:rPr lang="zh-TW" altLang="en-US" sz="22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僕射蕭瑀太府蕭璟庶子杜正倫</a:t>
            </a:r>
            <a:r>
              <a:rPr lang="zh-TW" altLang="en-US" sz="22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等 監</a:t>
            </a:r>
            <a:r>
              <a:rPr lang="zh-TW" altLang="en-US" sz="22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閱詳定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。今並無之不足光遠。。。不久下勅令住玉華。</a:t>
            </a:r>
            <a:r>
              <a:rPr lang="zh-TW" altLang="en-US" sz="22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翻經供給一准京寺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2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遂得託靜不爽譯功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。以顯慶五年正月元日。創翻大</a:t>
            </a:r>
            <a:r>
              <a:rPr lang="zh-TW" altLang="en-US" sz="2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本</a:t>
            </a:r>
            <a:r>
              <a:rPr lang="zh-CN" altLang="en-US" sz="2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zh-TW" altLang="en-US" sz="22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955891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39</a:t>
            </a:fld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673115" y="836712"/>
            <a:ext cx="7863691" cy="5832648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2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CN" altLang="en-US" sz="2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繼高僧傳</a:t>
            </a:r>
            <a:r>
              <a:rPr lang="en-US" altLang="zh-TW" sz="2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</a:p>
          <a:p>
            <a:endParaRPr lang="en-US" altLang="zh-TW" sz="1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2300" b="1" dirty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r>
              <a:rPr lang="zh-TW" altLang="en-US" sz="23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  </a:t>
            </a:r>
            <a:r>
              <a:rPr lang="zh-TW" altLang="en-US" sz="2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論曰。</a:t>
            </a:r>
            <a:r>
              <a:rPr lang="zh-TW" altLang="en-US" sz="22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觀</a:t>
            </a:r>
            <a:r>
              <a:rPr lang="zh-TW" altLang="en-US" sz="22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夫翻譯之功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2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誠遠大矣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2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前錄所載無德稱焉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2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斯何故耶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2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諒以言傳理詣惑遣道清有由寄也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2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所以列代賢聖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2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祖述弘導之風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2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奉信賢明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2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憲章翻譯之意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。宗師舊轍頗見詞人。埏埴既圓稍功其趣。至如梵文天語元開大夏之鄉。鳥跡方韻出自神州之俗。具如別傳。曲盡規猷。遂有僥倖時譽叨臨傳述逐轉鋪詞返音列喻繁略科斷比事擬倫。</a:t>
            </a:r>
            <a:r>
              <a:rPr lang="zh-TW" altLang="en-US" sz="22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語迹雖同校理誠異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。自</a:t>
            </a:r>
            <a:r>
              <a:rPr lang="zh-TW" altLang="en-US" sz="22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非明逾前聖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2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德邁往賢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2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方能隱括殊方用通弘致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200" b="1" dirty="0">
                <a:solidFill>
                  <a:srgbClr val="FF000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道安著論五失易窺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200" b="1" dirty="0">
                <a:solidFill>
                  <a:srgbClr val="FF000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彥琮屬文八例難涉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。斯並古今通敘。豈妄登臨。若夫九代所傳。見存簡錄。</a:t>
            </a:r>
            <a:r>
              <a:rPr lang="zh-TW" altLang="en-US" sz="2200" b="1" dirty="0">
                <a:solidFill>
                  <a:srgbClr val="FF000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漢魏守本本固去華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200" b="1" dirty="0">
                <a:solidFill>
                  <a:srgbClr val="FF000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晉宋傳揚時開義舉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200" b="1" dirty="0">
                <a:solidFill>
                  <a:srgbClr val="FF000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文質恢恢諷味餘逸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。厥斯以降輕靡一期。騰實未聞講悟蓋寡。皆由詞遂情轉義寫情心。共激波瀾永成通式充車溢藏。法寶住持得在福流失在訛競。</a:t>
            </a:r>
            <a:r>
              <a:rPr lang="zh-TW" altLang="en-US" sz="22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故勇猛陳請詞同世華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2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制本受行不惟文綺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。至聖殷鑒深有其由。群籍所傳滅法故也。即事可委。況弘識乎。然而習俗生常知過難改。雖欲徙轍終陷前蹤。</a:t>
            </a:r>
            <a:r>
              <a:rPr lang="zh-TW" altLang="en-US" sz="22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粵自漢明終于唐運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2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翻傳梵本多信譯人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200" b="1" dirty="0">
                <a:solidFill>
                  <a:srgbClr val="FF000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事語易明義求罕見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2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厝情獨斷惟任筆功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。縱有覆疎還遵舊緒</a:t>
            </a:r>
            <a:r>
              <a:rPr lang="zh-TW" altLang="en-US" sz="2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zh-TW" altLang="en-US" sz="22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553663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40</a:t>
            </a:fld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560111" y="836712"/>
            <a:ext cx="8186857" cy="6021288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2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CN" altLang="en-US" sz="2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繼高僧傳</a:t>
            </a:r>
            <a:r>
              <a:rPr lang="en-US" altLang="zh-TW" sz="2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</a:p>
          <a:p>
            <a:endParaRPr lang="en-US" altLang="zh-TW" sz="1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22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梵</a:t>
            </a:r>
            <a:r>
              <a:rPr lang="zh-TW" altLang="en-US" sz="22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僧執葉相等情乖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2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音語莫通是非俱濫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。至如三學盛典唯詮行旨。八藏微言宗開詞義。前翻後出靡墜風猷。</a:t>
            </a:r>
            <a:r>
              <a:rPr lang="zh-TW" altLang="en-US" sz="2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古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哲今賢德殊恒律。</a:t>
            </a:r>
            <a:r>
              <a:rPr lang="zh-TW" altLang="en-US" sz="22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豈非方言重阻臆斷是授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。世轉澆波奄同浮俗。</a:t>
            </a:r>
            <a:r>
              <a:rPr lang="zh-TW" altLang="en-US" sz="22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昔聞淳風雅暢既在皇唐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2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綺飾訛雜寔鍾季葉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2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不思本實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2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妄接詞鋒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。競掇芻蕘鄭聲難偃。</a:t>
            </a:r>
            <a:r>
              <a:rPr lang="zh-TW" altLang="en-US" sz="2200" b="1" dirty="0">
                <a:solidFill>
                  <a:srgbClr val="FF000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原夫大覺希言絕世特立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八音四辯演暢無垠。安得凡懷虛參聖慮用為標擬。誠非立言。雖復樂說不窮隨類各解。理開情外詞逸寰中。固當斧藻標奇文高金玉。方可聲通天樂韻過恒致。近者晉宋顏謝之文。世尚企而無比。況乖於此。安可言乎。必踵斯蹤時俗變矣。其中蕪亂安足涉言。往者西涼法讖。世號通人。</a:t>
            </a:r>
            <a:r>
              <a:rPr lang="zh-TW" altLang="en-US" sz="22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後秦童壽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2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時稱僧傑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2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善披文意妙顯經心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會達言方風骨流便。弘衍於世不虧傳述。宋有開士慧嚴寶雲。世係賢明勃興前作。傳度廣部聯輝絕蹤。將非面奉華胥親承詁訓得使聲流千載。故其然哉。餘則事義相傳。足開神府。寧得如瓶瀉水不妄叨流。薄乳之喻復存今日。終虧受誦足定澆淳。世有奘公。獨高聯類。往還振動備盡觀方。百有餘國君臣謁敬。</a:t>
            </a:r>
            <a:r>
              <a:rPr lang="zh-TW" altLang="en-US" sz="22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言議接對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2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不待譯人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2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披析幽旨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2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華戎胥悅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2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故唐朝後譯不屑古人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2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執本陳勘頻開前失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。既闕今乖未遑釐正。輒略陳此夫復何言。</a:t>
            </a:r>
          </a:p>
        </p:txBody>
      </p:sp>
    </p:spTree>
    <p:extLst>
      <p:ext uri="{BB962C8B-B14F-4D97-AF65-F5344CB8AC3E}">
        <p14:creationId xmlns:p14="http://schemas.microsoft.com/office/powerpoint/2010/main" val="1467480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41</a:t>
            </a:fld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858562" y="2810270"/>
            <a:ext cx="7438856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altLang="zh-CN" sz="3400" dirty="0" smtClean="0">
                <a:latin typeface="Georgia" panose="02040502050405020303" pitchFamily="18" charset="0"/>
              </a:rPr>
              <a:t>2. Special features of their translation </a:t>
            </a:r>
            <a:r>
              <a:rPr lang="en-US" altLang="zh-CN" sz="3400" dirty="0" smtClean="0">
                <a:latin typeface="Georgia" panose="02040502050405020303" pitchFamily="18" charset="0"/>
              </a:rPr>
              <a:t>theories </a:t>
            </a:r>
            <a:r>
              <a:rPr lang="en-GB" altLang="zh-CN" sz="3400" dirty="0" smtClean="0">
                <a:latin typeface="Georgia" panose="02040502050405020303" pitchFamily="18" charset="0"/>
              </a:rPr>
              <a:t>and principles</a:t>
            </a:r>
          </a:p>
        </p:txBody>
      </p:sp>
    </p:spTree>
    <p:extLst>
      <p:ext uri="{BB962C8B-B14F-4D97-AF65-F5344CB8AC3E}">
        <p14:creationId xmlns:p14="http://schemas.microsoft.com/office/powerpoint/2010/main" val="619590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42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2195736" y="1572022"/>
            <a:ext cx="5723480" cy="42011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翻 </a:t>
            </a:r>
            <a:r>
              <a:rPr lang="en-US" altLang="zh-CN" sz="3400" dirty="0" smtClean="0">
                <a:latin typeface="Georgia" panose="02040502050405020303" pitchFamily="18" charset="0"/>
                <a:ea typeface="FangSong" panose="02010609060101010101" pitchFamily="49" charset="-122"/>
              </a:rPr>
              <a:t>turn over, cross over</a:t>
            </a:r>
            <a:endParaRPr lang="en-US" altLang="zh-CN" sz="34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CN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譯 </a:t>
            </a:r>
            <a:r>
              <a:rPr lang="en-US" altLang="zh-CN" sz="3400" dirty="0" smtClean="0">
                <a:latin typeface="Georgia" panose="02040502050405020303" pitchFamily="18" charset="0"/>
                <a:ea typeface="FangSong" panose="02010609060101010101" pitchFamily="49" charset="-122"/>
              </a:rPr>
              <a:t>translate, interpret</a:t>
            </a:r>
            <a:endParaRPr lang="en-US" altLang="zh-CN" sz="34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CN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通譯 </a:t>
            </a:r>
            <a:r>
              <a:rPr lang="en-US" altLang="zh-CN" sz="3400" dirty="0" smtClean="0">
                <a:latin typeface="Georgia" panose="02040502050405020303" pitchFamily="18" charset="0"/>
                <a:ea typeface="FangSong" panose="02010609060101010101" pitchFamily="49" charset="-122"/>
              </a:rPr>
              <a:t>interpret, translate</a:t>
            </a:r>
            <a:endParaRPr lang="en-US" altLang="zh-CN" sz="34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CN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傳</a:t>
            </a:r>
            <a:r>
              <a:rPr lang="zh-CN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譯 </a:t>
            </a:r>
            <a:r>
              <a:rPr lang="en-US" altLang="zh-CN" sz="3400" dirty="0">
                <a:latin typeface="Georgia" panose="02040502050405020303" pitchFamily="18" charset="0"/>
                <a:ea typeface="FangSong" panose="02010609060101010101" pitchFamily="49" charset="-122"/>
              </a:rPr>
              <a:t>interpret, </a:t>
            </a:r>
            <a:r>
              <a:rPr lang="en-US" altLang="zh-CN" sz="3400" dirty="0" smtClean="0">
                <a:latin typeface="Georgia" panose="02040502050405020303" pitchFamily="18" charset="0"/>
                <a:ea typeface="FangSong" panose="02010609060101010101" pitchFamily="49" charset="-122"/>
              </a:rPr>
              <a:t>translate</a:t>
            </a:r>
            <a:endParaRPr lang="en-US" altLang="zh-CN" sz="34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CN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轉</a:t>
            </a:r>
            <a:r>
              <a:rPr lang="zh-CN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譯 </a:t>
            </a:r>
            <a:r>
              <a:rPr lang="en-US" altLang="zh-CN" sz="3400" dirty="0" smtClean="0">
                <a:latin typeface="Georgia" panose="02040502050405020303" pitchFamily="18" charset="0"/>
                <a:ea typeface="FangSong" panose="02010609060101010101" pitchFamily="49" charset="-122"/>
              </a:rPr>
              <a:t>translate, retranslate</a:t>
            </a:r>
          </a:p>
          <a:p>
            <a:endParaRPr lang="en-US" altLang="zh-CN" sz="15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CN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舌</a:t>
            </a:r>
            <a:r>
              <a:rPr lang="zh-CN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人 </a:t>
            </a:r>
            <a:r>
              <a:rPr lang="en-US" altLang="zh-CN" sz="3400" dirty="0" smtClean="0">
                <a:latin typeface="Georgia" panose="02040502050405020303" pitchFamily="18" charset="0"/>
                <a:ea typeface="FangSong" panose="02010609060101010101" pitchFamily="49" charset="-122"/>
              </a:rPr>
              <a:t>tongue person</a:t>
            </a:r>
            <a:endParaRPr lang="en-US" altLang="zh-CN" sz="34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CN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反</a:t>
            </a:r>
            <a:r>
              <a:rPr lang="zh-CN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舌 </a:t>
            </a:r>
            <a:r>
              <a:rPr lang="en-US" altLang="zh-CN" sz="3400" dirty="0" smtClean="0">
                <a:latin typeface="Georgia" panose="02040502050405020303" pitchFamily="18" charset="0"/>
                <a:ea typeface="FangSong" panose="02010609060101010101" pitchFamily="49" charset="-122"/>
              </a:rPr>
              <a:t>return tongue</a:t>
            </a:r>
            <a:endParaRPr lang="en-US" altLang="zh-CN" sz="34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511182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43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1547664" y="2060848"/>
            <a:ext cx="655103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東夷 </a:t>
            </a:r>
            <a:r>
              <a:rPr lang="en-US" altLang="zh-CN" sz="3400" dirty="0">
                <a:latin typeface="Georgia" panose="02040502050405020303" pitchFamily="18" charset="0"/>
                <a:ea typeface="FangSong" panose="02010609060101010101" pitchFamily="49" charset="-122"/>
              </a:rPr>
              <a:t>Eastern </a:t>
            </a:r>
            <a:r>
              <a:rPr lang="en-US" altLang="zh-CN" sz="3400" dirty="0" smtClean="0">
                <a:latin typeface="Georgia" panose="02040502050405020303" pitchFamily="18" charset="0"/>
                <a:ea typeface="FangSong" panose="02010609060101010101" pitchFamily="49" charset="-122"/>
              </a:rPr>
              <a:t>Yi-barbarians</a:t>
            </a:r>
          </a:p>
          <a:p>
            <a:r>
              <a:rPr lang="zh-CN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南</a:t>
            </a:r>
            <a:r>
              <a:rPr lang="zh-CN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蠻 </a:t>
            </a:r>
            <a:r>
              <a:rPr lang="en-US" altLang="zh-CN" sz="3400" dirty="0">
                <a:latin typeface="Georgia" panose="02040502050405020303" pitchFamily="18" charset="0"/>
                <a:ea typeface="FangSong" panose="02010609060101010101" pitchFamily="49" charset="-122"/>
              </a:rPr>
              <a:t>Southern Man-barbarians</a:t>
            </a:r>
            <a:endParaRPr lang="en-US" altLang="zh-CN" sz="34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CN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狄</a:t>
            </a:r>
            <a:r>
              <a:rPr lang="zh-CN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鞮 </a:t>
            </a:r>
            <a:r>
              <a:rPr lang="en-US" altLang="zh-CN" sz="3400" dirty="0">
                <a:latin typeface="Georgia" panose="02040502050405020303" pitchFamily="18" charset="0"/>
                <a:ea typeface="FangSong" panose="02010609060101010101" pitchFamily="49" charset="-122"/>
              </a:rPr>
              <a:t>Di-barbarian </a:t>
            </a:r>
            <a:r>
              <a:rPr lang="en-US" altLang="zh-CN" sz="3400" dirty="0" smtClean="0">
                <a:latin typeface="Georgia" panose="02040502050405020303" pitchFamily="18" charset="0"/>
                <a:ea typeface="FangSong" panose="02010609060101010101" pitchFamily="49" charset="-122"/>
              </a:rPr>
              <a:t>boots</a:t>
            </a:r>
          </a:p>
          <a:p>
            <a:r>
              <a:rPr lang="zh-CN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西戎 </a:t>
            </a:r>
            <a:r>
              <a:rPr lang="en-US" altLang="zh-CN" sz="3400" dirty="0">
                <a:latin typeface="Georgia" panose="02040502050405020303" pitchFamily="18" charset="0"/>
                <a:ea typeface="FangSong" panose="02010609060101010101" pitchFamily="49" charset="-122"/>
              </a:rPr>
              <a:t>Western </a:t>
            </a:r>
            <a:r>
              <a:rPr lang="en-US" altLang="zh-CN" sz="3400" dirty="0" err="1">
                <a:latin typeface="Georgia" panose="02040502050405020303" pitchFamily="18" charset="0"/>
                <a:ea typeface="FangSong" panose="02010609060101010101" pitchFamily="49" charset="-122"/>
              </a:rPr>
              <a:t>Rong</a:t>
            </a:r>
            <a:r>
              <a:rPr lang="en-US" altLang="zh-CN" sz="3400" dirty="0">
                <a:latin typeface="Georgia" panose="02040502050405020303" pitchFamily="18" charset="0"/>
                <a:ea typeface="FangSong" panose="02010609060101010101" pitchFamily="49" charset="-122"/>
              </a:rPr>
              <a:t>-barbarians</a:t>
            </a:r>
            <a:endParaRPr lang="en-US" altLang="zh-CN" sz="34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CN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北</a:t>
            </a:r>
            <a:r>
              <a:rPr lang="zh-CN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狄 </a:t>
            </a:r>
            <a:r>
              <a:rPr lang="en-US" altLang="zh-CN" sz="3400" dirty="0">
                <a:latin typeface="Georgia" panose="02040502050405020303" pitchFamily="18" charset="0"/>
                <a:ea typeface="FangSong" panose="02010609060101010101" pitchFamily="49" charset="-122"/>
              </a:rPr>
              <a:t>Northern Di-barbarians</a:t>
            </a:r>
            <a:endParaRPr lang="en-US" altLang="zh-CN" sz="3400" dirty="0" smtClean="0">
              <a:latin typeface="Georgia" panose="02040502050405020303" pitchFamily="18" charset="0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8377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44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1109884" y="1196752"/>
            <a:ext cx="6842886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400" dirty="0" smtClean="0">
                <a:latin typeface="Georgia" panose="02040502050405020303" pitchFamily="18" charset="0"/>
                <a:ea typeface="FangSong" panose="02010609060101010101" pitchFamily="49" charset="-122"/>
              </a:rPr>
              <a:t>Three </a:t>
            </a:r>
            <a:r>
              <a:rPr lang="en-US" altLang="zh-CN" sz="3400" dirty="0" err="1">
                <a:latin typeface="Georgia" panose="02040502050405020303" pitchFamily="18" charset="0"/>
                <a:ea typeface="FangSong" panose="02010609060101010101" pitchFamily="49" charset="-122"/>
              </a:rPr>
              <a:t>c</a:t>
            </a:r>
            <a:r>
              <a:rPr lang="en-US" altLang="zh-CN" sz="3400" dirty="0" err="1" smtClean="0">
                <a:latin typeface="Georgia" panose="02040502050405020303" pitchFamily="18" charset="0"/>
                <a:ea typeface="FangSong" panose="02010609060101010101" pitchFamily="49" charset="-122"/>
              </a:rPr>
              <a:t>entres</a:t>
            </a:r>
            <a:r>
              <a:rPr lang="en-US" altLang="zh-CN" sz="3400" dirty="0" smtClean="0">
                <a:latin typeface="Georgia" panose="02040502050405020303" pitchFamily="18" charset="0"/>
                <a:ea typeface="FangSong" panose="02010609060101010101" pitchFamily="49" charset="-122"/>
              </a:rPr>
              <a:t> </a:t>
            </a:r>
          </a:p>
          <a:p>
            <a:pPr algn="ctr"/>
            <a:r>
              <a:rPr lang="en-US" altLang="zh-CN" sz="3400" dirty="0" smtClean="0">
                <a:latin typeface="Georgia" panose="02040502050405020303" pitchFamily="18" charset="0"/>
                <a:ea typeface="FangSong" panose="02010609060101010101" pitchFamily="49" charset="-122"/>
              </a:rPr>
              <a:t>of translating Buddhist sutras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607998" y="2597088"/>
            <a:ext cx="1846659" cy="3528392"/>
          </a:xfrm>
          <a:prstGeom prst="rect">
            <a:avLst/>
          </a:prstGeom>
          <a:noFill/>
          <a:ln w="9525">
            <a:noFill/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CN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長安</a:t>
            </a:r>
            <a:r>
              <a:rPr lang="en-US" altLang="zh-CN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(</a:t>
            </a:r>
            <a:r>
              <a:rPr lang="zh-CN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西部方言</a:t>
            </a:r>
            <a:r>
              <a:rPr lang="en-US" altLang="zh-CN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)</a:t>
            </a:r>
          </a:p>
          <a:p>
            <a:pPr algn="ctr"/>
            <a:r>
              <a:rPr lang="zh-CN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洛</a:t>
            </a:r>
            <a:r>
              <a:rPr lang="zh-CN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陽</a:t>
            </a:r>
            <a:r>
              <a:rPr lang="en-US" altLang="zh-CN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(</a:t>
            </a:r>
            <a:r>
              <a:rPr lang="zh-CN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東部</a:t>
            </a:r>
            <a:r>
              <a:rPr lang="zh-CN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方言</a:t>
            </a:r>
            <a:r>
              <a:rPr lang="en-US" altLang="zh-CN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)</a:t>
            </a:r>
            <a:endParaRPr lang="en-US" altLang="zh-CN" sz="36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建</a:t>
            </a:r>
            <a:r>
              <a:rPr lang="zh-CN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業</a:t>
            </a:r>
            <a:r>
              <a:rPr lang="en-US" altLang="zh-CN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(</a:t>
            </a:r>
            <a:r>
              <a:rPr lang="zh-CN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南部</a:t>
            </a:r>
            <a:r>
              <a:rPr lang="zh-CN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方言</a:t>
            </a:r>
            <a:r>
              <a:rPr lang="en-US" altLang="zh-CN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)</a:t>
            </a:r>
            <a:endParaRPr lang="zh-TW" altLang="en-US" sz="3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741699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45</a:t>
            </a:fld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2627784" y="836712"/>
            <a:ext cx="2954655" cy="5328592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CN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論語</a:t>
            </a:r>
            <a:r>
              <a:rPr lang="en-US" altLang="zh-TW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·</a:t>
            </a:r>
            <a:r>
              <a:rPr lang="zh-CN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雍也</a:t>
            </a:r>
            <a:r>
              <a:rPr lang="en-US" altLang="zh-TW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</a:p>
          <a:p>
            <a:endParaRPr lang="en-US" altLang="zh-TW" sz="3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   </a:t>
            </a:r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子</a:t>
            </a:r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曰「</a:t>
            </a:r>
            <a:r>
              <a:rPr lang="zh-TW" altLang="en-US" sz="3600" b="1" dirty="0">
                <a:solidFill>
                  <a:srgbClr val="FF000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質</a:t>
            </a:r>
            <a:r>
              <a:rPr lang="zh-TW" altLang="en-US" sz="36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勝文則</a:t>
            </a:r>
            <a:r>
              <a:rPr lang="zh-TW" altLang="en-US" sz="3600" b="1" dirty="0" smtClean="0">
                <a:solidFill>
                  <a:srgbClr val="FF000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野</a:t>
            </a:r>
            <a:r>
              <a:rPr lang="zh-TW" altLang="en-US" sz="36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r>
              <a:rPr lang="zh-TW" altLang="en-US" sz="3600" b="1" dirty="0" smtClean="0">
                <a:solidFill>
                  <a:srgbClr val="FF000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文</a:t>
            </a:r>
            <a:r>
              <a:rPr lang="zh-TW" altLang="en-US" sz="36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勝質則</a:t>
            </a:r>
            <a:r>
              <a:rPr lang="zh-TW" altLang="en-US" sz="3600" b="1" dirty="0">
                <a:solidFill>
                  <a:srgbClr val="FF000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史</a:t>
            </a:r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36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文質彬</a:t>
            </a:r>
            <a:r>
              <a:rPr lang="zh-TW" altLang="en-US" sz="36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彬 然</a:t>
            </a:r>
            <a:r>
              <a:rPr lang="zh-TW" altLang="en-US" sz="36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後君子</a:t>
            </a:r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。」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904844" y="908720"/>
            <a:ext cx="800219" cy="5184576"/>
          </a:xfrm>
          <a:prstGeom prst="rect">
            <a:avLst/>
          </a:prstGeom>
          <a:noFill/>
          <a:ln w="9525">
            <a:noFill/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CN" altLang="en-US" sz="4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文質之抉擇</a:t>
            </a:r>
            <a:endParaRPr lang="zh-TW" altLang="en-US" sz="4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996038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46</a:t>
            </a:fld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352277" y="836712"/>
            <a:ext cx="8248412" cy="5616624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論語講要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·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雍也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</a:p>
          <a:p>
            <a:endParaRPr lang="en-US" altLang="zh-TW" sz="2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2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   </a:t>
            </a:r>
            <a:r>
              <a:rPr lang="zh-TW" altLang="en-US" sz="26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質是本</a:t>
            </a:r>
            <a:r>
              <a:rPr lang="zh-TW" altLang="en-US" sz="26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質 文</a:t>
            </a:r>
            <a:r>
              <a:rPr lang="zh-TW" altLang="en-US" sz="26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是文彩</a:t>
            </a:r>
            <a:r>
              <a:rPr lang="zh-TW" altLang="en-US" sz="26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野 包注「</a:t>
            </a:r>
            <a:r>
              <a:rPr lang="zh-TW" altLang="en-US" sz="2600" b="1" dirty="0">
                <a:latin typeface="FangSong" panose="02010609060101010101" pitchFamily="49" charset="-122"/>
                <a:ea typeface="FangSong" panose="02010609060101010101" pitchFamily="49" charset="-122"/>
              </a:rPr>
              <a:t>如野人。」說</a:t>
            </a:r>
            <a:r>
              <a:rPr lang="zh-TW" altLang="en-US" sz="2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文「野 郊</a:t>
            </a:r>
            <a:r>
              <a:rPr lang="zh-TW" altLang="en-US" sz="2600" b="1" dirty="0">
                <a:latin typeface="FangSong" panose="02010609060101010101" pitchFamily="49" charset="-122"/>
                <a:ea typeface="FangSong" panose="02010609060101010101" pitchFamily="49" charset="-122"/>
              </a:rPr>
              <a:t>外也。」野</a:t>
            </a:r>
            <a:r>
              <a:rPr lang="zh-TW" altLang="en-US" sz="2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人 即</a:t>
            </a:r>
            <a:r>
              <a:rPr lang="zh-TW" altLang="en-US" sz="2600" b="1" dirty="0">
                <a:latin typeface="FangSong" panose="02010609060101010101" pitchFamily="49" charset="-122"/>
                <a:ea typeface="FangSong" panose="02010609060101010101" pitchFamily="49" charset="-122"/>
              </a:rPr>
              <a:t>是居在郊外之人。</a:t>
            </a:r>
            <a:r>
              <a:rPr lang="zh-TW" altLang="en-US" sz="2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史 古</a:t>
            </a:r>
            <a:r>
              <a:rPr lang="zh-TW" altLang="en-US" sz="2600" b="1" dirty="0">
                <a:latin typeface="FangSong" panose="02010609060101010101" pitchFamily="49" charset="-122"/>
                <a:ea typeface="FangSong" panose="02010609060101010101" pitchFamily="49" charset="-122"/>
              </a:rPr>
              <a:t>注有二</a:t>
            </a:r>
            <a:r>
              <a:rPr lang="zh-TW" altLang="en-US" sz="2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義 一</a:t>
            </a:r>
            <a:r>
              <a:rPr lang="zh-TW" altLang="en-US" sz="2600" b="1" dirty="0">
                <a:latin typeface="FangSong" panose="02010609060101010101" pitchFamily="49" charset="-122"/>
                <a:ea typeface="FangSong" panose="02010609060101010101" pitchFamily="49" charset="-122"/>
              </a:rPr>
              <a:t>是史</a:t>
            </a:r>
            <a:r>
              <a:rPr lang="zh-TW" altLang="en-US" sz="2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書 一</a:t>
            </a:r>
            <a:r>
              <a:rPr lang="zh-TW" altLang="en-US" sz="2600" b="1" dirty="0">
                <a:latin typeface="FangSong" panose="02010609060101010101" pitchFamily="49" charset="-122"/>
                <a:ea typeface="FangSong" panose="02010609060101010101" pitchFamily="49" charset="-122"/>
              </a:rPr>
              <a:t>是史官</a:t>
            </a:r>
            <a:r>
              <a:rPr lang="zh-TW" altLang="en-US" sz="2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。「</a:t>
            </a:r>
            <a:r>
              <a:rPr lang="zh-TW" altLang="en-US" sz="2600" b="1" dirty="0">
                <a:latin typeface="FangSong" panose="02010609060101010101" pitchFamily="49" charset="-122"/>
                <a:ea typeface="FangSong" panose="02010609060101010101" pitchFamily="49" charset="-122"/>
              </a:rPr>
              <a:t>質勝文則野。」</a:t>
            </a:r>
            <a:r>
              <a:rPr lang="zh-TW" altLang="en-US" sz="2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勝 包</a:t>
            </a:r>
            <a:r>
              <a:rPr lang="zh-TW" altLang="en-US" sz="2600" b="1" dirty="0">
                <a:latin typeface="FangSong" panose="02010609060101010101" pitchFamily="49" charset="-122"/>
                <a:ea typeface="FangSong" panose="02010609060101010101" pitchFamily="49" charset="-122"/>
              </a:rPr>
              <a:t>注作多字講。質多於</a:t>
            </a:r>
            <a:r>
              <a:rPr lang="zh-TW" altLang="en-US" sz="2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文 則</a:t>
            </a:r>
            <a:r>
              <a:rPr lang="zh-TW" altLang="en-US" sz="2600" b="1" dirty="0">
                <a:latin typeface="FangSong" panose="02010609060101010101" pitchFamily="49" charset="-122"/>
                <a:ea typeface="FangSong" panose="02010609060101010101" pitchFamily="49" charset="-122"/>
              </a:rPr>
              <a:t>如野人。也就是像鄉下人的意思。鄉下人習作農</a:t>
            </a:r>
            <a:r>
              <a:rPr lang="zh-TW" altLang="en-US" sz="2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工 言</a:t>
            </a:r>
            <a:r>
              <a:rPr lang="zh-TW" altLang="en-US" sz="2600" b="1" dirty="0">
                <a:latin typeface="FangSong" panose="02010609060101010101" pitchFamily="49" charset="-122"/>
                <a:ea typeface="FangSong" panose="02010609060101010101" pitchFamily="49" charset="-122"/>
              </a:rPr>
              <a:t>行欠於禮文修</a:t>
            </a:r>
            <a:r>
              <a:rPr lang="zh-TW" altLang="en-US" sz="2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飾 顯</a:t>
            </a:r>
            <a:r>
              <a:rPr lang="zh-TW" altLang="en-US" sz="2600" b="1" dirty="0">
                <a:latin typeface="FangSong" panose="02010609060101010101" pitchFamily="49" charset="-122"/>
                <a:ea typeface="FangSong" panose="02010609060101010101" pitchFamily="49" charset="-122"/>
              </a:rPr>
              <a:t>得樸素無華。故</a:t>
            </a:r>
            <a:r>
              <a:rPr lang="zh-TW" altLang="en-US" sz="2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云 質</a:t>
            </a:r>
            <a:r>
              <a:rPr lang="zh-TW" altLang="en-US" sz="2600" b="1" dirty="0">
                <a:latin typeface="FangSong" panose="02010609060101010101" pitchFamily="49" charset="-122"/>
                <a:ea typeface="FangSong" panose="02010609060101010101" pitchFamily="49" charset="-122"/>
              </a:rPr>
              <a:t>多於</a:t>
            </a:r>
            <a:r>
              <a:rPr lang="zh-TW" altLang="en-US" sz="2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文 則</a:t>
            </a:r>
            <a:r>
              <a:rPr lang="zh-TW" altLang="en-US" sz="2600" b="1" dirty="0">
                <a:latin typeface="FangSong" panose="02010609060101010101" pitchFamily="49" charset="-122"/>
                <a:ea typeface="FangSong" panose="02010609060101010101" pitchFamily="49" charset="-122"/>
              </a:rPr>
              <a:t>如郊野之人</a:t>
            </a:r>
            <a:r>
              <a:rPr lang="zh-TW" altLang="en-US" sz="2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。「</a:t>
            </a:r>
            <a:r>
              <a:rPr lang="zh-TW" altLang="en-US" sz="2600" b="1" dirty="0">
                <a:latin typeface="FangSong" panose="02010609060101010101" pitchFamily="49" charset="-122"/>
                <a:ea typeface="FangSong" panose="02010609060101010101" pitchFamily="49" charset="-122"/>
              </a:rPr>
              <a:t>文勝質則史。」文多於</a:t>
            </a:r>
            <a:r>
              <a:rPr lang="zh-TW" altLang="en-US" sz="2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質 則</a:t>
            </a:r>
            <a:r>
              <a:rPr lang="zh-TW" altLang="en-US" sz="2600" b="1" dirty="0">
                <a:latin typeface="FangSong" panose="02010609060101010101" pitchFamily="49" charset="-122"/>
                <a:ea typeface="FangSong" panose="02010609060101010101" pitchFamily="49" charset="-122"/>
              </a:rPr>
              <a:t>如史書。史書所載的史</a:t>
            </a:r>
            <a:r>
              <a:rPr lang="zh-TW" altLang="en-US" sz="2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事 由</a:t>
            </a:r>
            <a:r>
              <a:rPr lang="zh-TW" altLang="en-US" sz="2600" b="1" dirty="0">
                <a:latin typeface="FangSong" panose="02010609060101010101" pitchFamily="49" charset="-122"/>
                <a:ea typeface="FangSong" panose="02010609060101010101" pitchFamily="49" charset="-122"/>
              </a:rPr>
              <a:t>於寫史的</a:t>
            </a:r>
            <a:r>
              <a:rPr lang="zh-TW" altLang="en-US" sz="2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人 除</a:t>
            </a:r>
            <a:r>
              <a:rPr lang="zh-TW" altLang="en-US" sz="2600" b="1" dirty="0">
                <a:latin typeface="FangSong" panose="02010609060101010101" pitchFamily="49" charset="-122"/>
                <a:ea typeface="FangSong" panose="02010609060101010101" pitchFamily="49" charset="-122"/>
              </a:rPr>
              <a:t>了像左丘明那一類的史家之</a:t>
            </a:r>
            <a:r>
              <a:rPr lang="zh-TW" altLang="en-US" sz="2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外 難</a:t>
            </a:r>
            <a:r>
              <a:rPr lang="zh-TW" altLang="en-US" sz="2600" b="1" dirty="0">
                <a:latin typeface="FangSong" panose="02010609060101010101" pitchFamily="49" charset="-122"/>
                <a:ea typeface="FangSong" panose="02010609060101010101" pitchFamily="49" charset="-122"/>
              </a:rPr>
              <a:t>免有所好</a:t>
            </a:r>
            <a:r>
              <a:rPr lang="zh-TW" altLang="en-US" sz="2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惡 不</a:t>
            </a:r>
            <a:r>
              <a:rPr lang="zh-TW" altLang="en-US" sz="2600" b="1" dirty="0">
                <a:latin typeface="FangSong" panose="02010609060101010101" pitchFamily="49" charset="-122"/>
                <a:ea typeface="FangSong" panose="02010609060101010101" pitchFamily="49" charset="-122"/>
              </a:rPr>
              <a:t>得其</a:t>
            </a:r>
            <a:r>
              <a:rPr lang="zh-TW" altLang="en-US" sz="2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正 是</a:t>
            </a:r>
            <a:r>
              <a:rPr lang="zh-TW" altLang="en-US" sz="2600" b="1" dirty="0">
                <a:latin typeface="FangSong" panose="02010609060101010101" pitchFamily="49" charset="-122"/>
                <a:ea typeface="FangSong" panose="02010609060101010101" pitchFamily="49" charset="-122"/>
              </a:rPr>
              <a:t>故所寫的歷</a:t>
            </a:r>
            <a:r>
              <a:rPr lang="zh-TW" altLang="en-US" sz="2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史 不</a:t>
            </a:r>
            <a:r>
              <a:rPr lang="zh-TW" altLang="en-US" sz="2600" b="1" dirty="0">
                <a:latin typeface="FangSong" panose="02010609060101010101" pitchFamily="49" charset="-122"/>
                <a:ea typeface="FangSong" panose="02010609060101010101" pitchFamily="49" charset="-122"/>
              </a:rPr>
              <a:t>免文過其實。所</a:t>
            </a:r>
            <a:r>
              <a:rPr lang="zh-TW" altLang="en-US" sz="2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以 </a:t>
            </a:r>
            <a:r>
              <a:rPr lang="zh-TW" altLang="en-US" sz="26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文</a:t>
            </a:r>
            <a:r>
              <a:rPr lang="zh-TW" altLang="en-US" sz="26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多於</a:t>
            </a:r>
            <a:r>
              <a:rPr lang="zh-TW" altLang="en-US" sz="26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質 則</a:t>
            </a:r>
            <a:r>
              <a:rPr lang="zh-TW" altLang="en-US" sz="26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如史</a:t>
            </a:r>
            <a:r>
              <a:rPr lang="zh-TW" altLang="en-US" sz="26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書 有</a:t>
            </a:r>
            <a:r>
              <a:rPr lang="zh-TW" altLang="en-US" sz="26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失其真</a:t>
            </a:r>
            <a:r>
              <a:rPr lang="zh-TW" altLang="en-US" sz="2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。「</a:t>
            </a:r>
            <a:r>
              <a:rPr lang="zh-TW" altLang="en-US" sz="2600" b="1" dirty="0">
                <a:latin typeface="FangSong" panose="02010609060101010101" pitchFamily="49" charset="-122"/>
                <a:ea typeface="FangSong" panose="02010609060101010101" pitchFamily="49" charset="-122"/>
              </a:rPr>
              <a:t>文質彬</a:t>
            </a:r>
            <a:r>
              <a:rPr lang="zh-TW" altLang="en-US" sz="2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彬 然</a:t>
            </a:r>
            <a:r>
              <a:rPr lang="zh-TW" altLang="en-US" sz="2600" b="1" dirty="0">
                <a:latin typeface="FangSong" panose="02010609060101010101" pitchFamily="49" charset="-122"/>
                <a:ea typeface="FangSong" panose="02010609060101010101" pitchFamily="49" charset="-122"/>
              </a:rPr>
              <a:t>後君子。」包</a:t>
            </a:r>
            <a:r>
              <a:rPr lang="zh-TW" altLang="en-US" sz="2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注「</a:t>
            </a:r>
            <a:r>
              <a:rPr lang="zh-TW" altLang="en-US" sz="26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彬</a:t>
            </a:r>
            <a:r>
              <a:rPr lang="zh-TW" altLang="en-US" sz="26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彬 文</a:t>
            </a:r>
            <a:r>
              <a:rPr lang="zh-TW" altLang="en-US" sz="26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質相半之貌</a:t>
            </a:r>
            <a:r>
              <a:rPr lang="zh-TW" altLang="en-US" sz="26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。」</a:t>
            </a:r>
            <a:r>
              <a:rPr lang="zh-TW" altLang="en-US" sz="26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彬</a:t>
            </a:r>
            <a:r>
              <a:rPr lang="zh-TW" altLang="en-US" sz="26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彬 融</a:t>
            </a:r>
            <a:r>
              <a:rPr lang="zh-TW" altLang="en-US" sz="26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和之相</a:t>
            </a:r>
            <a:r>
              <a:rPr lang="zh-TW" altLang="en-US" sz="26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6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文與質均衡交融</a:t>
            </a:r>
            <a:r>
              <a:rPr lang="zh-TW" altLang="en-US" sz="26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6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言行文雅而又真</a:t>
            </a:r>
            <a:r>
              <a:rPr lang="zh-TW" altLang="en-US" sz="26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實 合</a:t>
            </a:r>
            <a:r>
              <a:rPr lang="zh-TW" altLang="en-US" sz="26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乎中</a:t>
            </a:r>
            <a:r>
              <a:rPr lang="zh-TW" altLang="en-US" sz="26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道 是</a:t>
            </a:r>
            <a:r>
              <a:rPr lang="zh-TW" altLang="en-US" sz="26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為文質彬彬的君子</a:t>
            </a:r>
            <a:r>
              <a:rPr lang="zh-TW" altLang="en-US" sz="26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2583011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47</a:t>
            </a:fld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6243501" y="848180"/>
            <a:ext cx="2339102" cy="5616624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CN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道德經</a:t>
            </a:r>
            <a:r>
              <a:rPr lang="en-US" altLang="zh-TW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·</a:t>
            </a:r>
            <a:r>
              <a:rPr lang="zh-CN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八十一章</a:t>
            </a:r>
            <a:r>
              <a:rPr lang="en-US" altLang="zh-TW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</a:p>
          <a:p>
            <a:endParaRPr lang="en-US" altLang="zh-TW" sz="15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   </a:t>
            </a:r>
            <a:r>
              <a:rPr lang="zh-TW" altLang="en-US" sz="2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信言不</a:t>
            </a:r>
            <a:r>
              <a:rPr lang="zh-TW" altLang="en-US" sz="25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美 美</a:t>
            </a:r>
            <a:r>
              <a:rPr lang="zh-TW" altLang="en-US" sz="2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言不信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。善者不</a:t>
            </a:r>
            <a:r>
              <a:rPr lang="zh-TW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辯 辯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者不善。知者不</a:t>
            </a:r>
            <a:r>
              <a:rPr lang="zh-TW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博 博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者不知。聖人不</a:t>
            </a:r>
            <a:r>
              <a:rPr lang="zh-TW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積 既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以為人己愈</a:t>
            </a:r>
            <a:r>
              <a:rPr lang="zh-TW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有 既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以與人己愈多。天之</a:t>
            </a:r>
            <a:r>
              <a:rPr lang="zh-TW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道 利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而不</a:t>
            </a:r>
            <a:r>
              <a:rPr lang="zh-TW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害</a:t>
            </a:r>
            <a:r>
              <a:rPr lang="zh-CN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聖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人之</a:t>
            </a:r>
            <a:r>
              <a:rPr lang="zh-TW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道 為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而不爭。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11560" y="836712"/>
            <a:ext cx="5247590" cy="5628092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CN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道德經憨山註</a:t>
            </a:r>
            <a:r>
              <a:rPr lang="en-US" altLang="zh-TW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·</a:t>
            </a:r>
            <a:r>
              <a:rPr lang="zh-CN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八十一章</a:t>
            </a:r>
            <a:r>
              <a:rPr lang="en-US" altLang="zh-TW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</a:p>
          <a:p>
            <a:endParaRPr lang="en-US" altLang="zh-TW" sz="15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   </a:t>
            </a:r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此結通篇立言之</a:t>
            </a:r>
            <a:r>
              <a:rPr lang="zh-TW" altLang="en-US" sz="2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旨 以</a:t>
            </a:r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明老氏立教之宗也。信言不美</a:t>
            </a:r>
            <a:r>
              <a:rPr lang="zh-TW" altLang="en-US" sz="2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者 斯</a:t>
            </a:r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乃釋疑之辭。以明道本無</a:t>
            </a:r>
            <a:r>
              <a:rPr lang="zh-TW" altLang="en-US" sz="2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言 因</a:t>
            </a:r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言顯道之意也。首章</a:t>
            </a:r>
            <a:r>
              <a:rPr lang="zh-TW" altLang="en-US" sz="2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云 道</a:t>
            </a:r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可</a:t>
            </a:r>
            <a:r>
              <a:rPr lang="zh-TW" altLang="en-US" sz="2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道非</a:t>
            </a:r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常道。以可道之</a:t>
            </a:r>
            <a:r>
              <a:rPr lang="zh-TW" altLang="en-US" sz="2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道 乃</a:t>
            </a:r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言說也。老子自謂道若可</a:t>
            </a:r>
            <a:r>
              <a:rPr lang="zh-TW" altLang="en-US" sz="2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言，即</a:t>
            </a:r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非真道矣。今上下五千餘</a:t>
            </a:r>
            <a:r>
              <a:rPr lang="zh-TW" altLang="en-US" sz="2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字 豈</a:t>
            </a:r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非言耶。既已有</a:t>
            </a:r>
            <a:r>
              <a:rPr lang="zh-TW" altLang="en-US" sz="2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言 則</a:t>
            </a:r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道非真矣。因於終篇以自解</a:t>
            </a:r>
            <a:r>
              <a:rPr lang="zh-TW" altLang="en-US" sz="2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之 以</a:t>
            </a:r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釋後世之疑耳。</a:t>
            </a:r>
            <a:r>
              <a:rPr lang="zh-TW" altLang="en-US" sz="24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然</a:t>
            </a:r>
            <a:r>
              <a:rPr lang="zh-TW" altLang="en-US" sz="24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信 </a:t>
            </a:r>
            <a:r>
              <a:rPr lang="zh-TW" altLang="en-US" sz="2400" b="1" dirty="0" smtClean="0">
                <a:solidFill>
                  <a:srgbClr val="FF000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舊</a:t>
            </a:r>
            <a:r>
              <a:rPr lang="zh-TW" altLang="en-US" sz="2400" b="1" dirty="0">
                <a:solidFill>
                  <a:srgbClr val="FF000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注</a:t>
            </a:r>
            <a:r>
              <a:rPr lang="zh-TW" altLang="en-US" sz="24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實也</a:t>
            </a:r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4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謂真實之</a:t>
            </a:r>
            <a:r>
              <a:rPr lang="zh-TW" altLang="en-US" sz="24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言 即</a:t>
            </a:r>
            <a:r>
              <a:rPr lang="zh-TW" altLang="en-US" sz="24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由衷之言也</a:t>
            </a:r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4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美</a:t>
            </a:r>
            <a:r>
              <a:rPr lang="zh-TW" altLang="en-US" sz="24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言 華</a:t>
            </a:r>
            <a:r>
              <a:rPr lang="zh-TW" altLang="en-US" sz="24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美之</a:t>
            </a:r>
            <a:r>
              <a:rPr lang="zh-TW" altLang="en-US" sz="24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言 乃</a:t>
            </a:r>
            <a:r>
              <a:rPr lang="zh-TW" altLang="en-US" sz="24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巧言也</a:t>
            </a:r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4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老子意謂道本無</a:t>
            </a:r>
            <a:r>
              <a:rPr lang="zh-TW" altLang="en-US" sz="24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言 因</a:t>
            </a:r>
            <a:r>
              <a:rPr lang="zh-TW" altLang="en-US" sz="24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言以顯</a:t>
            </a:r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4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但我所言</a:t>
            </a:r>
            <a:r>
              <a:rPr lang="zh-TW" altLang="en-US" sz="24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者 字</a:t>
            </a:r>
            <a:r>
              <a:rPr lang="zh-TW" altLang="en-US" sz="24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字皆從真實理中流</a:t>
            </a:r>
            <a:r>
              <a:rPr lang="zh-TW" altLang="en-US" sz="24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出 第</a:t>
            </a:r>
            <a:r>
              <a:rPr lang="zh-TW" altLang="en-US" sz="24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藉之以彰道</a:t>
            </a:r>
            <a:r>
              <a:rPr lang="zh-TW" altLang="en-US" sz="24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妙 故</a:t>
            </a:r>
            <a:r>
              <a:rPr lang="zh-TW" altLang="en-US" sz="24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信實而不美</a:t>
            </a:r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4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非若世人誇誕浮</a:t>
            </a:r>
            <a:r>
              <a:rPr lang="zh-TW" altLang="en-US" sz="24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辭 雖</a:t>
            </a:r>
            <a:r>
              <a:rPr lang="zh-TW" altLang="en-US" sz="24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美而不信也</a:t>
            </a:r>
            <a:r>
              <a:rPr lang="zh-TW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1091282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48</a:t>
            </a:fld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1204503" y="854274"/>
            <a:ext cx="6894195" cy="5383038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&lt;</a:t>
            </a:r>
            <a:r>
              <a:rPr lang="zh-CN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天演論</a:t>
            </a:r>
            <a:r>
              <a:rPr lang="en-US" altLang="zh-CN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·</a:t>
            </a:r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譯例言</a:t>
            </a:r>
            <a:r>
              <a:rPr lang="en-US" altLang="zh-TW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&gt;</a:t>
            </a:r>
          </a:p>
          <a:p>
            <a:pPr algn="ctr"/>
            <a:r>
              <a:rPr lang="zh-CN" altLang="en-US" sz="32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嚴復</a:t>
            </a:r>
            <a:endParaRPr lang="en-US" altLang="zh-TW" sz="3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endParaRPr lang="en-US" altLang="zh-TW" sz="2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   </a:t>
            </a:r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易</a:t>
            </a:r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曰</a:t>
            </a:r>
            <a:r>
              <a:rPr lang="en-US" altLang="zh-TW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‘</a:t>
            </a:r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修辭</a:t>
            </a:r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立</a:t>
            </a:r>
            <a:r>
              <a:rPr lang="zh-CN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其</a:t>
            </a:r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誠</a:t>
            </a:r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en-US" altLang="zh-TW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’</a:t>
            </a:r>
          </a:p>
          <a:p>
            <a:endParaRPr lang="en-US" altLang="zh-TW" sz="2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   </a:t>
            </a:r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子</a:t>
            </a:r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曰</a:t>
            </a:r>
            <a:r>
              <a:rPr lang="en-US" altLang="zh-TW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‘</a:t>
            </a:r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辭 達而已</a:t>
            </a:r>
            <a:r>
              <a:rPr lang="zh-CN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矣</a:t>
            </a:r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en-US" altLang="zh-TW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’</a:t>
            </a:r>
          </a:p>
          <a:p>
            <a:endParaRPr lang="en-US" altLang="zh-TW" sz="2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   </a:t>
            </a:r>
            <a:r>
              <a:rPr lang="zh-CN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又曰</a:t>
            </a:r>
            <a:r>
              <a:rPr lang="en-US" altLang="zh-TW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‘</a:t>
            </a:r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言之無文 行之不</a:t>
            </a:r>
            <a:r>
              <a:rPr lang="zh-TW" altLang="en-US" sz="36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遠</a:t>
            </a:r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en-US" altLang="zh-TW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’</a:t>
            </a:r>
          </a:p>
          <a:p>
            <a:endParaRPr lang="en-US" altLang="zh-TW" sz="2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en-US" altLang="zh-TW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   </a:t>
            </a:r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三</a:t>
            </a:r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曰</a:t>
            </a:r>
            <a:r>
              <a:rPr lang="zh-TW" altLang="en-US" sz="36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乃文章正軌 亦即為譯事楷模</a:t>
            </a:r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。故信達而外 求其爾雅 此不僅期以行遠已耳。</a:t>
            </a:r>
          </a:p>
        </p:txBody>
      </p:sp>
    </p:spTree>
    <p:extLst>
      <p:ext uri="{BB962C8B-B14F-4D97-AF65-F5344CB8AC3E}">
        <p14:creationId xmlns:p14="http://schemas.microsoft.com/office/powerpoint/2010/main" val="1471433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49</a:t>
            </a:fld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330206" y="836712"/>
            <a:ext cx="8386911" cy="5544616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文心雕龍</a:t>
            </a:r>
            <a:r>
              <a:rPr lang="en-US" altLang="zh-TW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•</a:t>
            </a:r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情采</a:t>
            </a:r>
            <a:r>
              <a:rPr lang="en-US" altLang="zh-TW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</a:p>
          <a:p>
            <a:pPr algn="ctr"/>
            <a:r>
              <a:rPr lang="zh-TW" altLang="en-US" sz="32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劉勰</a:t>
            </a:r>
            <a:endParaRPr lang="en-US" altLang="zh-TW" sz="32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en-US" altLang="zh-CN" sz="15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2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聖賢書</a:t>
            </a:r>
            <a:r>
              <a:rPr lang="zh-TW" altLang="en-US" sz="25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辭 總</a:t>
            </a:r>
            <a:r>
              <a:rPr lang="zh-TW" altLang="en-US" sz="2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稱文</a:t>
            </a:r>
            <a:r>
              <a:rPr lang="zh-TW" altLang="en-US" sz="25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章 </a:t>
            </a:r>
            <a:r>
              <a:rPr lang="zh-TW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非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采而</a:t>
            </a:r>
            <a:r>
              <a:rPr lang="zh-TW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何</a:t>
            </a:r>
            <a:r>
              <a:rPr lang="zh-CN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夫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水性虛而淪漪</a:t>
            </a:r>
            <a:r>
              <a:rPr lang="zh-TW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結 木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體實而花萼</a:t>
            </a:r>
            <a:r>
              <a:rPr lang="zh-TW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振 </a:t>
            </a:r>
            <a:r>
              <a:rPr lang="zh-TW" altLang="en-US" sz="25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文</a:t>
            </a:r>
            <a:r>
              <a:rPr lang="zh-TW" altLang="en-US" sz="2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附質也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。虎豹無</a:t>
            </a:r>
            <a:r>
              <a:rPr lang="zh-TW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文 則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鞹同犬</a:t>
            </a:r>
            <a:r>
              <a:rPr lang="zh-TW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羊</a:t>
            </a:r>
            <a:r>
              <a:rPr lang="zh-CN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犀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兕有</a:t>
            </a:r>
            <a:r>
              <a:rPr lang="zh-TW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皮 而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色資丹</a:t>
            </a:r>
            <a:r>
              <a:rPr lang="zh-TW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漆 </a:t>
            </a:r>
            <a:r>
              <a:rPr lang="zh-TW" altLang="en-US" sz="25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質</a:t>
            </a:r>
            <a:r>
              <a:rPr lang="zh-TW" altLang="en-US" sz="2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待文也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。。。故立文之道，其理有</a:t>
            </a:r>
            <a:r>
              <a:rPr lang="zh-TW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三</a:t>
            </a:r>
            <a:r>
              <a:rPr lang="zh-CN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一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曰形</a:t>
            </a:r>
            <a:r>
              <a:rPr lang="zh-TW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文 五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色是</a:t>
            </a:r>
            <a:r>
              <a:rPr lang="zh-TW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也</a:t>
            </a:r>
            <a:r>
              <a:rPr lang="zh-CN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二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曰聲</a:t>
            </a:r>
            <a:r>
              <a:rPr lang="zh-TW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文 五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音是</a:t>
            </a:r>
            <a:r>
              <a:rPr lang="zh-TW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也</a:t>
            </a:r>
            <a:r>
              <a:rPr lang="zh-CN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三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曰情</a:t>
            </a:r>
            <a:r>
              <a:rPr lang="zh-TW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文 五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性是也。五色雜而成黼</a:t>
            </a:r>
            <a:r>
              <a:rPr lang="zh-TW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黻 五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音比而成韶</a:t>
            </a:r>
            <a:r>
              <a:rPr lang="zh-TW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夏 五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性發而為辭</a:t>
            </a:r>
            <a:r>
              <a:rPr lang="zh-TW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章 神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理之數也。</a:t>
            </a:r>
            <a:r>
              <a:rPr lang="en-US" altLang="zh-TW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孝經</a:t>
            </a:r>
            <a:r>
              <a:rPr lang="en-US" altLang="zh-TW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垂</a:t>
            </a:r>
            <a:r>
              <a:rPr lang="zh-TW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典 喪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言不</a:t>
            </a:r>
            <a:r>
              <a:rPr lang="zh-TW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文</a:t>
            </a:r>
            <a:r>
              <a:rPr lang="zh-CN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5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故</a:t>
            </a:r>
            <a:r>
              <a:rPr lang="zh-TW" altLang="en-US" sz="2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知君子常</a:t>
            </a:r>
            <a:r>
              <a:rPr lang="zh-TW" altLang="en-US" sz="25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言 未</a:t>
            </a:r>
            <a:r>
              <a:rPr lang="zh-TW" altLang="en-US" sz="2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嘗質也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。老子疾</a:t>
            </a:r>
            <a:r>
              <a:rPr lang="zh-TW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偽 故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稱「美言不信</a:t>
            </a:r>
            <a:r>
              <a:rPr lang="zh-TW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」 而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五千精</a:t>
            </a:r>
            <a:r>
              <a:rPr lang="zh-TW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妙 則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非棄美矣。。。研味</a:t>
            </a:r>
            <a:r>
              <a:rPr lang="en-US" altLang="zh-TW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孝</a:t>
            </a:r>
            <a:r>
              <a:rPr lang="en-US" altLang="zh-TW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》《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老</a:t>
            </a:r>
            <a:r>
              <a:rPr lang="en-US" altLang="zh-TW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  <a:r>
              <a:rPr lang="zh-TW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則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知</a:t>
            </a:r>
            <a:r>
              <a:rPr lang="zh-TW" altLang="en-US" sz="2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文質附乎性</a:t>
            </a:r>
            <a:r>
              <a:rPr lang="zh-TW" altLang="en-US" sz="25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情</a:t>
            </a:r>
            <a:r>
              <a:rPr lang="zh-CN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詳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覽</a:t>
            </a:r>
            <a:r>
              <a:rPr lang="en-US" altLang="zh-TW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莊</a:t>
            </a:r>
            <a:r>
              <a:rPr lang="en-US" altLang="zh-TW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》《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韓</a:t>
            </a:r>
            <a:r>
              <a:rPr lang="en-US" altLang="zh-TW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  <a:r>
              <a:rPr lang="zh-TW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則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見華實過乎淫侈。若擇源於涇渭之</a:t>
            </a:r>
            <a:r>
              <a:rPr lang="zh-TW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流 按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轡於邪正之</a:t>
            </a:r>
            <a:r>
              <a:rPr lang="zh-TW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路 亦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可以馭文采矣。夫鉛黛所以飾</a:t>
            </a:r>
            <a:r>
              <a:rPr lang="zh-TW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容 而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盼倩生於淑</a:t>
            </a:r>
            <a:r>
              <a:rPr lang="zh-TW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姿</a:t>
            </a:r>
            <a:r>
              <a:rPr lang="zh-CN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文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采所以飾</a:t>
            </a:r>
            <a:r>
              <a:rPr lang="zh-TW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言 而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辯麗本於情性。</a:t>
            </a:r>
            <a:r>
              <a:rPr lang="zh-TW" altLang="en-US" sz="2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故情者文之</a:t>
            </a:r>
            <a:r>
              <a:rPr lang="zh-TW" altLang="en-US" sz="25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經 辭</a:t>
            </a:r>
            <a:r>
              <a:rPr lang="zh-TW" altLang="en-US" sz="2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者理之</a:t>
            </a:r>
            <a:r>
              <a:rPr lang="zh-TW" altLang="en-US" sz="25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緯</a:t>
            </a:r>
            <a:r>
              <a:rPr lang="zh-CN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5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經</a:t>
            </a:r>
            <a:r>
              <a:rPr lang="zh-TW" altLang="en-US" sz="2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正而後緯</a:t>
            </a:r>
            <a:r>
              <a:rPr lang="zh-TW" altLang="en-US" sz="25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成 理</a:t>
            </a:r>
            <a:r>
              <a:rPr lang="zh-TW" altLang="en-US" sz="2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定而後辭</a:t>
            </a:r>
            <a:r>
              <a:rPr lang="zh-TW" altLang="en-US" sz="25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暢 此</a:t>
            </a:r>
            <a:r>
              <a:rPr lang="zh-TW" altLang="en-US" sz="2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立文之本源也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3932475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50</a:t>
            </a:fld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1561830" y="2348880"/>
            <a:ext cx="6192687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HK" sz="3600" i="1" dirty="0" err="1" smtClean="0">
                <a:latin typeface="Georgia" panose="02040502050405020303" pitchFamily="18" charset="0"/>
                <a:ea typeface="FangSong" panose="02010609060101010101" pitchFamily="49" charset="-122"/>
              </a:rPr>
              <a:t>zhi</a:t>
            </a:r>
            <a:r>
              <a:rPr lang="zh-HK" altLang="en-US" sz="4000" b="1" dirty="0" smtClean="0">
                <a:latin typeface="Georgia" panose="02040502050405020303" pitchFamily="18" charset="0"/>
                <a:ea typeface="FangSong" panose="02010609060101010101" pitchFamily="49" charset="-122"/>
              </a:rPr>
              <a:t>質</a:t>
            </a:r>
            <a:r>
              <a:rPr lang="zh-HK" altLang="en-US" sz="4800" dirty="0" smtClean="0">
                <a:solidFill>
                  <a:srgbClr val="FF0000"/>
                </a:solidFill>
                <a:latin typeface="Georgia" panose="02040502050405020303" pitchFamily="18" charset="0"/>
                <a:ea typeface="FangSong" panose="02010609060101010101" pitchFamily="49" charset="-122"/>
              </a:rPr>
              <a:t>≠</a:t>
            </a:r>
            <a:r>
              <a:rPr lang="en-US" altLang="zh-HK" sz="3600" dirty="0" smtClean="0">
                <a:latin typeface="Georgia" panose="02040502050405020303" pitchFamily="18" charset="0"/>
                <a:ea typeface="FangSong" panose="02010609060101010101" pitchFamily="49" charset="-122"/>
              </a:rPr>
              <a:t>word-for-</a:t>
            </a:r>
            <a:r>
              <a:rPr lang="en-US" altLang="zh-CN" sz="3600" dirty="0" smtClean="0">
                <a:latin typeface="Georgia" panose="02040502050405020303" pitchFamily="18" charset="0"/>
                <a:ea typeface="FangSong" panose="02010609060101010101" pitchFamily="49" charset="-122"/>
              </a:rPr>
              <a:t>word</a:t>
            </a:r>
            <a:r>
              <a:rPr lang="zh-CN" altLang="en-US" sz="4000" b="1" dirty="0" smtClean="0">
                <a:latin typeface="Georgia" panose="02040502050405020303" pitchFamily="18" charset="0"/>
                <a:ea typeface="FangSong" panose="02010609060101010101" pitchFamily="49" charset="-122"/>
              </a:rPr>
              <a:t>直</a:t>
            </a:r>
            <a:r>
              <a:rPr lang="zh-CN" altLang="en-US" sz="4000" b="1" dirty="0">
                <a:latin typeface="Georgia" panose="02040502050405020303" pitchFamily="18" charset="0"/>
                <a:ea typeface="FangSong" panose="02010609060101010101" pitchFamily="49" charset="-122"/>
              </a:rPr>
              <a:t>譯</a:t>
            </a:r>
            <a:endParaRPr lang="en-US" altLang="zh-HK" sz="4000" b="1" dirty="0">
              <a:latin typeface="Georgia" panose="02040502050405020303" pitchFamily="18" charset="0"/>
              <a:ea typeface="FangSong" panose="02010609060101010101" pitchFamily="49" charset="-122"/>
            </a:endParaRPr>
          </a:p>
          <a:p>
            <a:pPr algn="ctr"/>
            <a:endParaRPr lang="en-US" altLang="zh-HK" sz="4000" b="1" dirty="0" smtClean="0">
              <a:latin typeface="Georgia" panose="02040502050405020303" pitchFamily="18" charset="0"/>
              <a:ea typeface="FangSong" panose="02010609060101010101" pitchFamily="49" charset="-122"/>
            </a:endParaRPr>
          </a:p>
          <a:p>
            <a:pPr algn="ctr"/>
            <a:r>
              <a:rPr lang="en-US" altLang="zh-HK" sz="3600" i="1" dirty="0" smtClean="0">
                <a:latin typeface="Georgia" panose="02040502050405020303" pitchFamily="18" charset="0"/>
                <a:ea typeface="FangSong" panose="02010609060101010101" pitchFamily="49" charset="-122"/>
              </a:rPr>
              <a:t>wen</a:t>
            </a:r>
            <a:r>
              <a:rPr lang="zh-HK" altLang="en-US" sz="4000" b="1" dirty="0" smtClean="0">
                <a:latin typeface="Georgia" panose="02040502050405020303" pitchFamily="18" charset="0"/>
                <a:ea typeface="FangSong" panose="02010609060101010101" pitchFamily="49" charset="-122"/>
              </a:rPr>
              <a:t>文</a:t>
            </a:r>
            <a:r>
              <a:rPr lang="zh-HK" altLang="en-US" sz="4800" dirty="0" smtClean="0">
                <a:solidFill>
                  <a:srgbClr val="FF0000"/>
                </a:solidFill>
                <a:latin typeface="Georgia" panose="02040502050405020303" pitchFamily="18" charset="0"/>
                <a:ea typeface="FangSong" panose="02010609060101010101" pitchFamily="49" charset="-122"/>
              </a:rPr>
              <a:t>≠</a:t>
            </a:r>
            <a:r>
              <a:rPr lang="en-US" altLang="zh-HK" sz="3600" dirty="0" smtClean="0">
                <a:latin typeface="Georgia" panose="02040502050405020303" pitchFamily="18" charset="0"/>
                <a:ea typeface="FangSong" panose="02010609060101010101" pitchFamily="49" charset="-122"/>
              </a:rPr>
              <a:t>sense-for-sense</a:t>
            </a:r>
            <a:r>
              <a:rPr lang="zh-CN" altLang="en-US" sz="4000" b="1" dirty="0" smtClean="0">
                <a:latin typeface="Georgia" panose="02040502050405020303" pitchFamily="18" charset="0"/>
                <a:ea typeface="FangSong" panose="02010609060101010101" pitchFamily="49" charset="-122"/>
              </a:rPr>
              <a:t>意譯</a:t>
            </a:r>
            <a:endParaRPr lang="en-US" altLang="zh-HK" sz="4000" b="1" dirty="0" smtClean="0">
              <a:latin typeface="Georgia" panose="02040502050405020303" pitchFamily="18" charset="0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453876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51</a:t>
            </a:fld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488757" y="1031404"/>
            <a:ext cx="6832640" cy="5328592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TW" altLang="en-US" sz="2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    </a:t>
            </a:r>
            <a:r>
              <a:rPr lang="zh-CN" altLang="en-US" sz="27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‘</a:t>
            </a:r>
            <a:r>
              <a:rPr lang="zh-TW" altLang="en-US" sz="27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佛法的教學不怕重複 不斷的重複 多次的重複 不厭其煩的重複 主要是接受教化的人沒有開悟。</a:t>
            </a:r>
            <a:r>
              <a:rPr lang="en-US" altLang="zh-TW" sz="27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『</a:t>
            </a:r>
            <a:r>
              <a:rPr lang="zh-TW" altLang="en-US" sz="27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重複</a:t>
            </a:r>
            <a:r>
              <a:rPr lang="en-US" altLang="zh-TW" sz="27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』</a:t>
            </a:r>
            <a:r>
              <a:rPr lang="zh-TW" altLang="en-US" sz="27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是中國人所謂</a:t>
            </a:r>
            <a:r>
              <a:rPr lang="en-US" altLang="zh-TW" sz="27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『</a:t>
            </a:r>
            <a:r>
              <a:rPr lang="zh-TW" altLang="en-US" sz="27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苦口叮嚀</a:t>
            </a:r>
            <a:r>
              <a:rPr lang="en-US" altLang="zh-TW" sz="27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』</a:t>
            </a:r>
            <a:r>
              <a:rPr lang="zh-TW" altLang="en-US" sz="27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這是慈悲到了極處</a:t>
            </a:r>
            <a:r>
              <a:rPr lang="zh-CN" altLang="en-US" sz="27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7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我們明白之後 才真正知道要感恩。如果不是一再的重複 我們非常健忘 一轉眼就忘記了</a:t>
            </a:r>
            <a:r>
              <a:rPr lang="zh-CN" altLang="en-US" sz="27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。。</a:t>
            </a:r>
            <a:r>
              <a:rPr lang="zh-TW" altLang="en-US" sz="27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。中國古人不喜歡繁複 這跟印度人不一樣 印度人是不斷在重複。中國的言語文字講求簡要詳明 正因為如此 中國開悟的人數比不上印度。上根利智用點到為止這個方法行 但是對於中 下根性則不得力。我們這才真正體會到佛在印度講經用這套方法 真的是</a:t>
            </a:r>
            <a:r>
              <a:rPr lang="en-US" altLang="zh-TW" sz="27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『</a:t>
            </a:r>
            <a:r>
              <a:rPr lang="zh-TW" altLang="en-US" sz="27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三根普被 利鈍全收</a:t>
            </a:r>
            <a:r>
              <a:rPr lang="en-US" altLang="zh-TW" sz="27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』</a:t>
            </a:r>
            <a:r>
              <a:rPr lang="zh-CN" altLang="en-US" sz="27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7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’ </a:t>
            </a:r>
            <a:endParaRPr lang="zh-TW" altLang="en-US" sz="27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7678486" y="1124744"/>
            <a:ext cx="738664" cy="5184576"/>
          </a:xfrm>
          <a:prstGeom prst="rect">
            <a:avLst/>
          </a:prstGeom>
          <a:noFill/>
          <a:ln w="9525">
            <a:noFill/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CN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佛法教學之重複</a:t>
            </a:r>
            <a:endParaRPr lang="zh-TW" altLang="en-US" sz="3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519355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52</a:t>
            </a:fld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1079854" y="980728"/>
            <a:ext cx="7017306" cy="5544616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佛說大乘無量壽</a:t>
            </a:r>
          </a:p>
          <a:p>
            <a:pPr algn="ctr"/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莊嚴清淨平等覺經</a:t>
            </a:r>
            <a:r>
              <a:rPr lang="en-US" altLang="zh-TW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</a:p>
          <a:p>
            <a:pPr algn="ctr"/>
            <a:endParaRPr lang="en-US" altLang="zh-CN" sz="2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3200" b="1" dirty="0">
                <a:latin typeface="FangSong" panose="02010609060101010101" pitchFamily="49" charset="-122"/>
                <a:ea typeface="FangSong" panose="02010609060101010101" pitchFamily="49" charset="-122"/>
              </a:rPr>
              <a:t>佛告阿難 </a:t>
            </a:r>
            <a:r>
              <a:rPr lang="zh-TW" altLang="en-US" sz="32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爾時法藏</a:t>
            </a:r>
            <a:r>
              <a:rPr lang="zh-TW" altLang="en-US" sz="3200" b="1" dirty="0">
                <a:solidFill>
                  <a:srgbClr val="FF000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比丘</a:t>
            </a:r>
            <a:r>
              <a:rPr lang="zh-TW" altLang="en-US" sz="32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說此願已 以偈頌曰 </a:t>
            </a:r>
            <a:endParaRPr lang="en-US" altLang="zh-TW" sz="32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3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我</a:t>
            </a:r>
            <a:r>
              <a:rPr lang="zh-TW" altLang="en-US" sz="3200" b="1" dirty="0">
                <a:latin typeface="FangSong" panose="02010609060101010101" pitchFamily="49" charset="-122"/>
                <a:ea typeface="FangSong" panose="02010609060101010101" pitchFamily="49" charset="-122"/>
              </a:rPr>
              <a:t>建超世志 必至無上道。斯願不滿足 誓不成等覺 復為大施主 普濟諸窮苦。令彼諸群生 長夜無憂惱。出生眾善根 成就菩提果。我若成正覺 立名無量壽。眾生聞此號 俱來我剎中。如佛金色身 妙相悉圓滿。亦以大悲心 利益諸群品。離欲深正念 淨慧修梵行。</a:t>
            </a:r>
          </a:p>
        </p:txBody>
      </p:sp>
    </p:spTree>
    <p:extLst>
      <p:ext uri="{BB962C8B-B14F-4D97-AF65-F5344CB8AC3E}">
        <p14:creationId xmlns:p14="http://schemas.microsoft.com/office/powerpoint/2010/main" val="4294103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53</a:t>
            </a:fld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2915816" y="836712"/>
            <a:ext cx="3323987" cy="5328592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印光法師文</a:t>
            </a:r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鈔</a:t>
            </a:r>
            <a:r>
              <a:rPr lang="en-US" altLang="zh-TW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·</a:t>
            </a:r>
            <a:endParaRPr lang="en-US" altLang="zh-TW" sz="36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復</a:t>
            </a:r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丁福保居士書七</a:t>
            </a:r>
            <a:r>
              <a:rPr lang="en-US" altLang="zh-TW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》 </a:t>
            </a:r>
            <a:endParaRPr lang="en-US" altLang="zh-TW" sz="36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endParaRPr lang="en-US" altLang="zh-TW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en-US" altLang="zh-TW" sz="3400" b="1" dirty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r>
              <a:rPr lang="en-US" altLang="zh-TW" sz="3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  </a:t>
            </a:r>
            <a:r>
              <a:rPr lang="zh-TW" altLang="en-US" sz="34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凡</a:t>
            </a:r>
            <a:r>
              <a:rPr lang="zh-TW" altLang="en-US" sz="34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注佛</a:t>
            </a:r>
            <a:r>
              <a:rPr lang="zh-TW" altLang="en-US" sz="34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經 當</a:t>
            </a:r>
            <a:r>
              <a:rPr lang="zh-TW" altLang="en-US" sz="34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另具只眼。不可以凡夫境</a:t>
            </a:r>
            <a:r>
              <a:rPr lang="zh-TW" altLang="en-US" sz="34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界 測</a:t>
            </a:r>
            <a:r>
              <a:rPr lang="zh-TW" altLang="en-US" sz="34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度如來不思議微妙境界</a:t>
            </a:r>
            <a:r>
              <a:rPr lang="zh-TW" altLang="en-US" sz="34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3781977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54</a:t>
            </a:fld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3203847" y="836712"/>
            <a:ext cx="2400657" cy="5328592"/>
          </a:xfrm>
          <a:prstGeom prst="rect">
            <a:avLst/>
          </a:prstGeom>
          <a:noFill/>
          <a:ln w="9525">
            <a:noFill/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依法不依</a:t>
            </a:r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人</a:t>
            </a:r>
            <a:endParaRPr lang="en-US" altLang="zh-TW" sz="36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en-US" altLang="zh-TW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</a:p>
          <a:p>
            <a:pPr algn="ctr"/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依</a:t>
            </a:r>
            <a:r>
              <a:rPr lang="zh-CN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義</a:t>
            </a:r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不</a:t>
            </a:r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依語</a:t>
            </a:r>
            <a:endParaRPr lang="zh-TW" altLang="en-US" sz="34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962215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55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3776137" y="1630710"/>
            <a:ext cx="1754326" cy="2636862"/>
          </a:xfrm>
          <a:prstGeom prst="rect">
            <a:avLst/>
          </a:prstGeom>
          <a:noFill/>
          <a:ln w="9525">
            <a:noFill/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HK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支 謙</a:t>
            </a:r>
            <a:endParaRPr lang="en-US" altLang="zh-HK" sz="36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en-US" altLang="zh-TW" sz="3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en-US" altLang="zh-CN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高僧傳</a:t>
            </a:r>
            <a:r>
              <a:rPr lang="en-US" altLang="zh-CN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966397" y="4509120"/>
            <a:ext cx="337380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500" dirty="0" smtClean="0">
                <a:latin typeface="Georgia" panose="02040502050405020303" pitchFamily="18" charset="0"/>
              </a:rPr>
              <a:t>(? -</a:t>
            </a:r>
            <a:r>
              <a:rPr lang="en-GB" altLang="zh-CN" sz="2500" dirty="0" smtClean="0">
                <a:latin typeface="Georgia" panose="02040502050405020303" pitchFamily="18" charset="0"/>
              </a:rPr>
              <a:t> </a:t>
            </a:r>
            <a:r>
              <a:rPr lang="en-GB" altLang="zh-CN" sz="2500" dirty="0">
                <a:latin typeface="Georgia" panose="02040502050405020303" pitchFamily="18" charset="0"/>
              </a:rPr>
              <a:t>252CE</a:t>
            </a:r>
            <a:r>
              <a:rPr lang="en-US" altLang="zh-CN" sz="2500" dirty="0" smtClean="0">
                <a:latin typeface="Georgia" panose="02040502050405020303" pitchFamily="18" charset="0"/>
              </a:rPr>
              <a:t>)</a:t>
            </a:r>
          </a:p>
          <a:p>
            <a:pPr algn="ctr"/>
            <a:r>
              <a:rPr lang="zh-HK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月</a:t>
            </a:r>
            <a:r>
              <a:rPr lang="zh-CN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氏</a:t>
            </a:r>
            <a:r>
              <a:rPr lang="en-US" altLang="zh-HK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(</a:t>
            </a:r>
            <a:r>
              <a:rPr lang="zh-HK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支</a:t>
            </a:r>
            <a:r>
              <a:rPr lang="en-US" altLang="zh-HK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)</a:t>
            </a:r>
            <a:r>
              <a:rPr lang="zh-HK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人</a:t>
            </a:r>
            <a:endParaRPr lang="en-US" altLang="zh-CN" sz="25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152618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56</a:t>
            </a:fld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1689986" y="1268278"/>
            <a:ext cx="6408712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HK" sz="3400" dirty="0" smtClean="0">
                <a:latin typeface="Georgia" panose="02040502050405020303" pitchFamily="18" charset="0"/>
                <a:ea typeface="FangSong" panose="02010609060101010101" pitchFamily="49" charset="-122"/>
              </a:rPr>
              <a:t>sangha </a:t>
            </a:r>
            <a:r>
              <a:rPr lang="zh-CN" altLang="en-US" sz="3400" b="1" dirty="0" smtClean="0">
                <a:latin typeface="Georgia" panose="02040502050405020303" pitchFamily="18" charset="0"/>
                <a:ea typeface="FangSong" panose="02010609060101010101" pitchFamily="49" charset="-122"/>
              </a:rPr>
              <a:t>僧 僧伽 僧眾 僧團</a:t>
            </a:r>
            <a:endParaRPr lang="en-US" altLang="zh-CN" sz="3400" b="1" dirty="0" smtClean="0">
              <a:latin typeface="Georgia" panose="02040502050405020303" pitchFamily="18" charset="0"/>
              <a:ea typeface="FangSong" panose="02010609060101010101" pitchFamily="49" charset="-122"/>
            </a:endParaRPr>
          </a:p>
          <a:p>
            <a:r>
              <a:rPr lang="en-US" altLang="zh-HK" sz="3400" dirty="0" err="1">
                <a:latin typeface="Georgia" panose="02040502050405020303" pitchFamily="18" charset="0"/>
                <a:ea typeface="FangSong" panose="02010609060101010101" pitchFamily="49" charset="-122"/>
              </a:rPr>
              <a:t>b</a:t>
            </a:r>
            <a:r>
              <a:rPr lang="en-US" altLang="zh-HK" sz="3400" dirty="0" err="1" smtClean="0">
                <a:latin typeface="Georgia" panose="02040502050405020303" pitchFamily="18" charset="0"/>
                <a:ea typeface="FangSong" panose="02010609060101010101" pitchFamily="49" charset="-122"/>
              </a:rPr>
              <a:t>hikṣu</a:t>
            </a:r>
            <a:r>
              <a:rPr lang="en-US" altLang="zh-HK" sz="3400" dirty="0" smtClean="0">
                <a:latin typeface="Georgia" panose="02040502050405020303" pitchFamily="18" charset="0"/>
                <a:ea typeface="FangSong" panose="02010609060101010101" pitchFamily="49" charset="-122"/>
              </a:rPr>
              <a:t> </a:t>
            </a:r>
            <a:r>
              <a:rPr lang="zh-HK" altLang="en-US" sz="3400" b="1" dirty="0" smtClean="0">
                <a:latin typeface="Georgia" panose="02040502050405020303" pitchFamily="18" charset="0"/>
                <a:ea typeface="FangSong" panose="02010609060101010101" pitchFamily="49" charset="-122"/>
              </a:rPr>
              <a:t>比丘</a:t>
            </a:r>
            <a:endParaRPr lang="en-US" altLang="zh-HK" sz="3400" b="1" dirty="0">
              <a:latin typeface="Georgia" panose="02040502050405020303" pitchFamily="18" charset="0"/>
              <a:ea typeface="FangSong" panose="02010609060101010101" pitchFamily="49" charset="-122"/>
            </a:endParaRPr>
          </a:p>
          <a:p>
            <a:r>
              <a:rPr lang="en-US" altLang="zh-HK" sz="3400" dirty="0" err="1">
                <a:latin typeface="Georgia" panose="02040502050405020303" pitchFamily="18" charset="0"/>
                <a:ea typeface="FangSong" panose="02010609060101010101" pitchFamily="49" charset="-122"/>
              </a:rPr>
              <a:t>b</a:t>
            </a:r>
            <a:r>
              <a:rPr lang="en-US" altLang="zh-HK" sz="3400" dirty="0" err="1" smtClean="0">
                <a:latin typeface="Georgia" panose="02040502050405020303" pitchFamily="18" charset="0"/>
                <a:ea typeface="FangSong" panose="02010609060101010101" pitchFamily="49" charset="-122"/>
              </a:rPr>
              <a:t>hikṣunī</a:t>
            </a:r>
            <a:r>
              <a:rPr lang="en-US" altLang="zh-HK" sz="3400" dirty="0" smtClean="0">
                <a:latin typeface="Georgia" panose="02040502050405020303" pitchFamily="18" charset="0"/>
                <a:ea typeface="FangSong" panose="02010609060101010101" pitchFamily="49" charset="-122"/>
              </a:rPr>
              <a:t> </a:t>
            </a:r>
            <a:r>
              <a:rPr lang="zh-HK" altLang="en-US" sz="3400" b="1" dirty="0" smtClean="0">
                <a:latin typeface="Georgia" panose="02040502050405020303" pitchFamily="18" charset="0"/>
                <a:ea typeface="FangSong" panose="02010609060101010101" pitchFamily="49" charset="-122"/>
              </a:rPr>
              <a:t>比</a:t>
            </a:r>
            <a:r>
              <a:rPr lang="zh-HK" altLang="en-US" sz="3400" b="1" dirty="0">
                <a:latin typeface="Georgia" panose="02040502050405020303" pitchFamily="18" charset="0"/>
                <a:ea typeface="FangSong" panose="02010609060101010101" pitchFamily="49" charset="-122"/>
              </a:rPr>
              <a:t>丘</a:t>
            </a:r>
            <a:r>
              <a:rPr lang="zh-HK" altLang="en-US" sz="3400" b="1" dirty="0" smtClean="0">
                <a:latin typeface="Georgia" panose="02040502050405020303" pitchFamily="18" charset="0"/>
                <a:ea typeface="FangSong" panose="02010609060101010101" pitchFamily="49" charset="-122"/>
              </a:rPr>
              <a:t>尼</a:t>
            </a:r>
            <a:endParaRPr lang="en-US" altLang="zh-HK" sz="3400" b="1" dirty="0" smtClean="0">
              <a:latin typeface="Georgia" panose="02040502050405020303" pitchFamily="18" charset="0"/>
              <a:ea typeface="FangSong" panose="02010609060101010101" pitchFamily="49" charset="-122"/>
            </a:endParaRPr>
          </a:p>
          <a:p>
            <a:r>
              <a:rPr lang="en-US" altLang="zh-HK" sz="3400" dirty="0" err="1" smtClean="0">
                <a:latin typeface="Georgia" panose="02040502050405020303" pitchFamily="18" charset="0"/>
                <a:ea typeface="FangSong" panose="02010609060101010101" pitchFamily="49" charset="-122"/>
              </a:rPr>
              <a:t>śrāmaṇera</a:t>
            </a:r>
            <a:r>
              <a:rPr lang="en-US" altLang="zh-HK" sz="3400" dirty="0" smtClean="0">
                <a:latin typeface="Georgia" panose="02040502050405020303" pitchFamily="18" charset="0"/>
                <a:ea typeface="FangSong" panose="02010609060101010101" pitchFamily="49" charset="-122"/>
              </a:rPr>
              <a:t> </a:t>
            </a:r>
            <a:r>
              <a:rPr lang="zh-CN" altLang="en-US" sz="3400" b="1" dirty="0" smtClean="0">
                <a:latin typeface="Georgia" panose="02040502050405020303" pitchFamily="18" charset="0"/>
                <a:ea typeface="FangSong" panose="02010609060101010101" pitchFamily="49" charset="-122"/>
              </a:rPr>
              <a:t>沙彌</a:t>
            </a:r>
            <a:endParaRPr lang="en-US" altLang="zh-CN" sz="3400" b="1" dirty="0" smtClean="0">
              <a:latin typeface="Georgia" panose="02040502050405020303" pitchFamily="18" charset="0"/>
              <a:ea typeface="FangSong" panose="02010609060101010101" pitchFamily="49" charset="-122"/>
            </a:endParaRPr>
          </a:p>
          <a:p>
            <a:r>
              <a:rPr lang="en-US" altLang="zh-HK" sz="3400" dirty="0" err="1" smtClean="0">
                <a:latin typeface="Georgia" panose="02040502050405020303" pitchFamily="18" charset="0"/>
                <a:ea typeface="FangSong" panose="02010609060101010101" pitchFamily="49" charset="-122"/>
              </a:rPr>
              <a:t>śrāmaṇerī</a:t>
            </a:r>
            <a:r>
              <a:rPr lang="en-US" altLang="zh-HK" sz="3400" dirty="0" smtClean="0">
                <a:latin typeface="Georgia" panose="02040502050405020303" pitchFamily="18" charset="0"/>
                <a:ea typeface="FangSong" panose="02010609060101010101" pitchFamily="49" charset="-122"/>
              </a:rPr>
              <a:t> </a:t>
            </a:r>
            <a:r>
              <a:rPr lang="en-US" altLang="zh-HK" sz="3400" dirty="0">
                <a:latin typeface="Georgia" panose="02040502050405020303" pitchFamily="18" charset="0"/>
                <a:ea typeface="FangSong" panose="02010609060101010101" pitchFamily="49" charset="-122"/>
              </a:rPr>
              <a:t>(</a:t>
            </a:r>
            <a:r>
              <a:rPr lang="en-US" altLang="zh-HK" sz="3400" dirty="0" err="1" smtClean="0">
                <a:latin typeface="Georgia" panose="02040502050405020303" pitchFamily="18" charset="0"/>
                <a:ea typeface="FangSong" panose="02010609060101010101" pitchFamily="49" charset="-122"/>
              </a:rPr>
              <a:t>śrāmaṇerikā</a:t>
            </a:r>
            <a:r>
              <a:rPr lang="en-US" altLang="zh-HK" sz="3400" dirty="0" smtClean="0">
                <a:latin typeface="Georgia" panose="02040502050405020303" pitchFamily="18" charset="0"/>
                <a:ea typeface="FangSong" panose="02010609060101010101" pitchFamily="49" charset="-122"/>
              </a:rPr>
              <a:t>) </a:t>
            </a:r>
            <a:r>
              <a:rPr lang="zh-CN" altLang="en-US" sz="3400" b="1" dirty="0" smtClean="0">
                <a:latin typeface="Georgia" panose="02040502050405020303" pitchFamily="18" charset="0"/>
                <a:ea typeface="FangSong" panose="02010609060101010101" pitchFamily="49" charset="-122"/>
              </a:rPr>
              <a:t>沙彌尼</a:t>
            </a:r>
            <a:endParaRPr lang="en-US" altLang="zh-CN" sz="3400" b="1" dirty="0" smtClean="0">
              <a:latin typeface="Georgia" panose="02040502050405020303" pitchFamily="18" charset="0"/>
              <a:ea typeface="FangSong" panose="02010609060101010101" pitchFamily="49" charset="-122"/>
            </a:endParaRPr>
          </a:p>
          <a:p>
            <a:r>
              <a:rPr lang="en-US" altLang="zh-HK" sz="3400" dirty="0" err="1">
                <a:latin typeface="Georgia" panose="02040502050405020303" pitchFamily="18" charset="0"/>
                <a:ea typeface="FangSong" panose="02010609060101010101" pitchFamily="49" charset="-122"/>
              </a:rPr>
              <a:t>upādhyāya</a:t>
            </a:r>
            <a:r>
              <a:rPr lang="en-US" altLang="zh-HK" sz="3400" dirty="0">
                <a:latin typeface="Georgia" panose="02040502050405020303" pitchFamily="18" charset="0"/>
                <a:ea typeface="FangSong" panose="02010609060101010101" pitchFamily="49" charset="-122"/>
              </a:rPr>
              <a:t> </a:t>
            </a:r>
            <a:r>
              <a:rPr lang="zh-CN" altLang="en-US" sz="3400" b="1" dirty="0">
                <a:latin typeface="Georgia" panose="02040502050405020303" pitchFamily="18" charset="0"/>
                <a:ea typeface="FangSong" panose="02010609060101010101" pitchFamily="49" charset="-122"/>
              </a:rPr>
              <a:t>和</a:t>
            </a:r>
            <a:r>
              <a:rPr lang="zh-CN" altLang="en-US" sz="3400" b="1" dirty="0" smtClean="0">
                <a:latin typeface="Georgia" panose="02040502050405020303" pitchFamily="18" charset="0"/>
                <a:ea typeface="FangSong" panose="02010609060101010101" pitchFamily="49" charset="-122"/>
              </a:rPr>
              <a:t>尚</a:t>
            </a:r>
            <a:endParaRPr lang="en-US" altLang="zh-HK" sz="3400" b="1" dirty="0" smtClean="0">
              <a:latin typeface="Georgia" panose="02040502050405020303" pitchFamily="18" charset="0"/>
              <a:ea typeface="FangSong" panose="02010609060101010101" pitchFamily="49" charset="-122"/>
            </a:endParaRPr>
          </a:p>
          <a:p>
            <a:r>
              <a:rPr lang="en-US" altLang="zh-HK" sz="3400" dirty="0" err="1" smtClean="0">
                <a:latin typeface="Georgia" panose="02040502050405020303" pitchFamily="18" charset="0"/>
                <a:ea typeface="FangSong" panose="02010609060101010101" pitchFamily="49" charset="-122"/>
              </a:rPr>
              <a:t>āchārya</a:t>
            </a:r>
            <a:r>
              <a:rPr lang="en-US" altLang="zh-HK" sz="3400" dirty="0" smtClean="0">
                <a:latin typeface="Georgia" panose="02040502050405020303" pitchFamily="18" charset="0"/>
                <a:ea typeface="FangSong" panose="02010609060101010101" pitchFamily="49" charset="-122"/>
              </a:rPr>
              <a:t> </a:t>
            </a:r>
            <a:r>
              <a:rPr lang="zh-CN" altLang="en-US" sz="3400" b="1" dirty="0" smtClean="0">
                <a:latin typeface="Georgia" panose="02040502050405020303" pitchFamily="18" charset="0"/>
                <a:ea typeface="FangSong" panose="02010609060101010101" pitchFamily="49" charset="-122"/>
              </a:rPr>
              <a:t>阿闍黎</a:t>
            </a:r>
            <a:endParaRPr lang="en-US" altLang="zh-CN" sz="3400" b="1" dirty="0" smtClean="0">
              <a:latin typeface="Georgia" panose="02040502050405020303" pitchFamily="18" charset="0"/>
              <a:ea typeface="FangSong" panose="02010609060101010101" pitchFamily="49" charset="-122"/>
            </a:endParaRPr>
          </a:p>
          <a:p>
            <a:r>
              <a:rPr lang="en-US" altLang="zh-CN" sz="3400" dirty="0" err="1">
                <a:latin typeface="Georgia" panose="02040502050405020303" pitchFamily="18" charset="0"/>
                <a:ea typeface="FangSong" panose="02010609060101010101" pitchFamily="49" charset="-122"/>
              </a:rPr>
              <a:t>upāsaka</a:t>
            </a:r>
            <a:r>
              <a:rPr lang="en-US" altLang="zh-CN" sz="3400" dirty="0">
                <a:latin typeface="Georgia" panose="02040502050405020303" pitchFamily="18" charset="0"/>
                <a:ea typeface="FangSong" panose="02010609060101010101" pitchFamily="49" charset="-122"/>
              </a:rPr>
              <a:t> </a:t>
            </a:r>
            <a:r>
              <a:rPr lang="zh-CN" altLang="en-US" sz="3400" b="1" dirty="0">
                <a:latin typeface="Georgia" panose="02040502050405020303" pitchFamily="18" charset="0"/>
                <a:ea typeface="FangSong" panose="02010609060101010101" pitchFamily="49" charset="-122"/>
              </a:rPr>
              <a:t>優婆塞</a:t>
            </a:r>
            <a:endParaRPr lang="en-US" altLang="zh-CN" sz="3400" b="1" dirty="0">
              <a:latin typeface="Georgia" panose="02040502050405020303" pitchFamily="18" charset="0"/>
              <a:ea typeface="FangSong" panose="02010609060101010101" pitchFamily="49" charset="-122"/>
            </a:endParaRPr>
          </a:p>
          <a:p>
            <a:r>
              <a:rPr lang="en-US" altLang="zh-CN" sz="3400" dirty="0" err="1">
                <a:latin typeface="Georgia" panose="02040502050405020303" pitchFamily="18" charset="0"/>
                <a:ea typeface="FangSong" panose="02010609060101010101" pitchFamily="49" charset="-122"/>
              </a:rPr>
              <a:t>upāsikā</a:t>
            </a:r>
            <a:r>
              <a:rPr lang="en-US" altLang="zh-CN" sz="3400" b="1" dirty="0">
                <a:latin typeface="Georgia" panose="02040502050405020303" pitchFamily="18" charset="0"/>
                <a:ea typeface="FangSong" panose="02010609060101010101" pitchFamily="49" charset="-122"/>
              </a:rPr>
              <a:t> </a:t>
            </a:r>
            <a:r>
              <a:rPr lang="zh-CN" altLang="en-US" sz="3400" b="1" dirty="0">
                <a:latin typeface="Georgia" panose="02040502050405020303" pitchFamily="18" charset="0"/>
                <a:ea typeface="FangSong" panose="02010609060101010101" pitchFamily="49" charset="-122"/>
              </a:rPr>
              <a:t>優婆</a:t>
            </a:r>
            <a:r>
              <a:rPr lang="zh-CN" altLang="en-US" sz="3400" b="1" dirty="0" smtClean="0">
                <a:latin typeface="Georgia" panose="02040502050405020303" pitchFamily="18" charset="0"/>
                <a:ea typeface="FangSong" panose="02010609060101010101" pitchFamily="49" charset="-122"/>
              </a:rPr>
              <a:t>夷</a:t>
            </a:r>
            <a:endParaRPr lang="en-US" altLang="zh-HK" sz="3400" b="1" dirty="0">
              <a:latin typeface="Georgia" panose="02040502050405020303" pitchFamily="18" charset="0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039368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57</a:t>
            </a:fld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2843808" y="720688"/>
            <a:ext cx="2492990" cy="5760640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反對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譯文尚質的偏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向 主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張尚文尚約應該調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和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en-US" altLang="zh-CN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endParaRPr lang="en-US" altLang="zh-CN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屬辭析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理 文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而不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越 約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而義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顯 真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可謂深入者也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。」</a:t>
            </a:r>
            <a:r>
              <a:rPr lang="en-US" altLang="zh-TW" sz="2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(</a:t>
            </a:r>
            <a:r>
              <a:rPr lang="en-US" altLang="zh-HK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[</a:t>
            </a:r>
            <a:r>
              <a:rPr lang="zh-CN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東晉</a:t>
            </a:r>
            <a:r>
              <a:rPr lang="en-US" altLang="zh-CN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]</a:t>
            </a:r>
            <a:r>
              <a:rPr lang="zh-HK" altLang="en-US" sz="2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支</a:t>
            </a:r>
            <a:r>
              <a:rPr lang="zh-HK" altLang="en-US" sz="2400" b="1" dirty="0">
                <a:latin typeface="FangSong" panose="02010609060101010101" pitchFamily="49" charset="-122"/>
                <a:ea typeface="FangSong" panose="02010609060101010101" pitchFamily="49" charset="-122"/>
              </a:rPr>
              <a:t>敏</a:t>
            </a:r>
            <a:r>
              <a:rPr lang="zh-HK" altLang="en-US" sz="2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度</a:t>
            </a:r>
            <a:r>
              <a:rPr lang="en-US" altLang="zh-TW" sz="2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)</a:t>
            </a:r>
            <a:endParaRPr lang="zh-TW" altLang="en-US" sz="24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826913" y="1016732"/>
            <a:ext cx="769441" cy="5184576"/>
          </a:xfrm>
          <a:prstGeom prst="rect">
            <a:avLst/>
          </a:prstGeom>
          <a:noFill/>
          <a:ln w="9525">
            <a:noFill/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CN" altLang="en-US" sz="3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支謙居士</a:t>
            </a:r>
            <a:endParaRPr lang="zh-TW" altLang="en-US" sz="38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686019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58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4006969" y="1423070"/>
            <a:ext cx="1292662" cy="2636862"/>
          </a:xfrm>
          <a:prstGeom prst="rect">
            <a:avLst/>
          </a:prstGeom>
          <a:noFill/>
          <a:ln w="9525">
            <a:noFill/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CN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釋</a:t>
            </a:r>
            <a:r>
              <a:rPr lang="zh-HK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道安</a:t>
            </a:r>
            <a:endParaRPr lang="en-US" altLang="zh-HK" sz="36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600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3600" dirty="0">
                <a:latin typeface="FangSong" panose="02010609060101010101" pitchFamily="49" charset="-122"/>
                <a:ea typeface="FangSong" panose="02010609060101010101" pitchFamily="49" charset="-122"/>
              </a:rPr>
              <a:t>東方聖人」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966397" y="4509120"/>
            <a:ext cx="337380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500" dirty="0" smtClean="0">
                <a:latin typeface="Georgia" panose="02040502050405020303" pitchFamily="18" charset="0"/>
              </a:rPr>
              <a:t>(314 </a:t>
            </a:r>
            <a:r>
              <a:rPr lang="en-US" altLang="zh-CN" sz="2500" dirty="0">
                <a:latin typeface="Georgia" panose="02040502050405020303" pitchFamily="18" charset="0"/>
              </a:rPr>
              <a:t>– 385 </a:t>
            </a:r>
            <a:r>
              <a:rPr lang="en-GB" altLang="zh-CN" sz="2500" dirty="0" smtClean="0">
                <a:latin typeface="Georgia" panose="02040502050405020303" pitchFamily="18" charset="0"/>
              </a:rPr>
              <a:t>CE</a:t>
            </a:r>
            <a:r>
              <a:rPr lang="en-US" altLang="zh-CN" sz="2500" dirty="0" smtClean="0">
                <a:latin typeface="Georgia" panose="02040502050405020303" pitchFamily="18" charset="0"/>
              </a:rPr>
              <a:t>)</a:t>
            </a:r>
          </a:p>
          <a:p>
            <a:pPr algn="ctr"/>
            <a:r>
              <a:rPr lang="zh-HK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常山扶柳人</a:t>
            </a:r>
            <a:endParaRPr lang="en-US" altLang="zh-CN" sz="25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763961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59</a:t>
            </a:fld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3859470" y="836712"/>
            <a:ext cx="738664" cy="5544616"/>
          </a:xfrm>
          <a:prstGeom prst="rect">
            <a:avLst/>
          </a:prstGeom>
          <a:noFill/>
          <a:ln w="9525">
            <a:noFill/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TW" altLang="en-US" sz="36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五</a:t>
            </a:r>
            <a:r>
              <a:rPr lang="zh-TW" altLang="en-US" sz="36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失</a:t>
            </a:r>
            <a:r>
              <a:rPr lang="zh-TW" altLang="en-US" sz="36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本 </a:t>
            </a:r>
            <a:r>
              <a:rPr lang="zh-TW" altLang="en-US" sz="36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三不易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412809" y="1003784"/>
            <a:ext cx="769441" cy="5184576"/>
          </a:xfrm>
          <a:prstGeom prst="rect">
            <a:avLst/>
          </a:prstGeom>
          <a:noFill/>
          <a:ln w="9525">
            <a:noFill/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CN" altLang="en-US" sz="3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道安大師</a:t>
            </a:r>
            <a:endParaRPr lang="zh-TW" altLang="en-US" sz="38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603603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60</a:t>
            </a:fld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277361" y="841304"/>
            <a:ext cx="8633133" cy="5544616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3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&lt;</a:t>
            </a:r>
            <a:r>
              <a:rPr lang="zh-TW" altLang="en-US" sz="3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摩</a:t>
            </a:r>
            <a:r>
              <a:rPr lang="zh-TW" altLang="en-US" sz="3400" b="1" dirty="0">
                <a:latin typeface="FangSong" panose="02010609060101010101" pitchFamily="49" charset="-122"/>
                <a:ea typeface="FangSong" panose="02010609060101010101" pitchFamily="49" charset="-122"/>
              </a:rPr>
              <a:t>訶鉢羅若波羅蜜經抄</a:t>
            </a:r>
            <a:r>
              <a:rPr lang="zh-TW" altLang="en-US" sz="3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序</a:t>
            </a:r>
            <a:r>
              <a:rPr lang="en-US" altLang="zh-TW" sz="3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&gt;</a:t>
            </a:r>
          </a:p>
          <a:p>
            <a:pPr algn="ctr"/>
            <a:r>
              <a:rPr lang="zh-CN" altLang="en-US" sz="25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道安法師</a:t>
            </a:r>
            <a:endParaRPr lang="en-US" altLang="zh-CN" sz="25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en-US" altLang="zh-CN" sz="12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譯胡為秦。有五失本也。一者</a:t>
            </a:r>
            <a:r>
              <a:rPr lang="zh-TW" altLang="en-US" sz="2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胡語盡倒而使從秦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500" b="1" dirty="0">
                <a:solidFill>
                  <a:srgbClr val="FF000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一失本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也。二者</a:t>
            </a:r>
            <a:r>
              <a:rPr lang="zh-TW" altLang="en-US" sz="2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胡經尚</a:t>
            </a:r>
            <a:r>
              <a:rPr lang="zh-TW" altLang="en-US" sz="25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質 秦</a:t>
            </a:r>
            <a:r>
              <a:rPr lang="zh-TW" altLang="en-US" sz="2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人好文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傳可眾</a:t>
            </a:r>
            <a:r>
              <a:rPr lang="zh-TW" altLang="en-US" sz="25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心 非</a:t>
            </a:r>
            <a:r>
              <a:rPr lang="zh-TW" altLang="en-US" sz="2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文不合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。斯</a:t>
            </a:r>
            <a:r>
              <a:rPr lang="zh-TW" altLang="en-US" sz="2500" b="1" dirty="0">
                <a:solidFill>
                  <a:srgbClr val="FF000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二失本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也。三者</a:t>
            </a:r>
            <a:r>
              <a:rPr lang="zh-TW" altLang="en-US" sz="2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胡經委</a:t>
            </a:r>
            <a:r>
              <a:rPr lang="zh-TW" altLang="en-US" sz="25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悉 至</a:t>
            </a:r>
            <a:r>
              <a:rPr lang="zh-TW" altLang="en-US" sz="2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於嘆</a:t>
            </a:r>
            <a:r>
              <a:rPr lang="zh-TW" altLang="en-US" sz="25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詠 丁</a:t>
            </a:r>
            <a:r>
              <a:rPr lang="zh-TW" altLang="en-US" sz="2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寧反</a:t>
            </a:r>
            <a:r>
              <a:rPr lang="zh-TW" altLang="en-US" sz="25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覆 或</a:t>
            </a:r>
            <a:r>
              <a:rPr lang="zh-TW" altLang="en-US" sz="2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三或</a:t>
            </a:r>
            <a:r>
              <a:rPr lang="zh-TW" altLang="en-US" sz="25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四 不</a:t>
            </a:r>
            <a:r>
              <a:rPr lang="zh-TW" altLang="en-US" sz="2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嫌其</a:t>
            </a:r>
            <a:r>
              <a:rPr lang="zh-TW" altLang="en-US" sz="25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煩 而</a:t>
            </a:r>
            <a:r>
              <a:rPr lang="zh-TW" altLang="en-US" sz="2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今裁斥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500" b="1" dirty="0">
                <a:solidFill>
                  <a:srgbClr val="FF000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三失本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也。四者</a:t>
            </a:r>
            <a:r>
              <a:rPr lang="zh-TW" altLang="en-US" sz="2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胡有義</a:t>
            </a:r>
            <a:r>
              <a:rPr lang="zh-TW" altLang="en-US" sz="25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記 正</a:t>
            </a:r>
            <a:r>
              <a:rPr lang="zh-TW" altLang="en-US" sz="2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似亂</a:t>
            </a:r>
            <a:r>
              <a:rPr lang="zh-TW" altLang="en-US" sz="25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辭 尋</a:t>
            </a:r>
            <a:r>
              <a:rPr lang="zh-TW" altLang="en-US" sz="2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說向</a:t>
            </a:r>
            <a:r>
              <a:rPr lang="zh-TW" altLang="en-US" sz="25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語 文</a:t>
            </a:r>
            <a:r>
              <a:rPr lang="zh-TW" altLang="en-US" sz="2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無以異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或千五</a:t>
            </a:r>
            <a:r>
              <a:rPr lang="zh-TW" altLang="en-US" sz="25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百 刈</a:t>
            </a:r>
            <a:r>
              <a:rPr lang="zh-TW" altLang="en-US" sz="2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而不存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500" b="1" dirty="0">
                <a:solidFill>
                  <a:srgbClr val="FF000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四失本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也。五者</a:t>
            </a:r>
            <a:r>
              <a:rPr lang="zh-TW" altLang="en-US" sz="2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事已全</a:t>
            </a:r>
            <a:r>
              <a:rPr lang="zh-TW" altLang="en-US" sz="25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成 將</a:t>
            </a:r>
            <a:r>
              <a:rPr lang="zh-TW" altLang="en-US" sz="2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更傍及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反騰前</a:t>
            </a:r>
            <a:r>
              <a:rPr lang="zh-TW" altLang="en-US" sz="25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辭 已</a:t>
            </a:r>
            <a:r>
              <a:rPr lang="zh-TW" altLang="en-US" sz="2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乃後</a:t>
            </a:r>
            <a:r>
              <a:rPr lang="zh-TW" altLang="en-US" sz="25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說 而</a:t>
            </a:r>
            <a:r>
              <a:rPr lang="zh-TW" altLang="en-US" sz="2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悉除此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500" b="1" dirty="0">
                <a:solidFill>
                  <a:srgbClr val="FF000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五失本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也。然般若經。三達之</a:t>
            </a:r>
            <a:r>
              <a:rPr lang="zh-TW" altLang="en-US" sz="2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心 覆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面所演。</a:t>
            </a:r>
            <a:r>
              <a:rPr lang="zh-TW" altLang="en-US" sz="2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聖必因</a:t>
            </a:r>
            <a:r>
              <a:rPr lang="zh-TW" altLang="en-US" sz="25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時 時</a:t>
            </a:r>
            <a:r>
              <a:rPr lang="zh-TW" altLang="en-US" sz="2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俗有易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而刪雅</a:t>
            </a:r>
            <a:r>
              <a:rPr lang="zh-TW" altLang="en-US" sz="25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古 以</a:t>
            </a:r>
            <a:r>
              <a:rPr lang="zh-TW" altLang="en-US" sz="2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適今時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500" b="1" dirty="0">
                <a:solidFill>
                  <a:srgbClr val="FF000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一不易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也。</a:t>
            </a:r>
            <a:r>
              <a:rPr lang="zh-TW" altLang="en-US" sz="2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愚智天</a:t>
            </a:r>
            <a:r>
              <a:rPr lang="zh-TW" altLang="en-US" sz="25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隔 聖</a:t>
            </a:r>
            <a:r>
              <a:rPr lang="zh-TW" altLang="en-US" sz="2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人叵階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乃欲以千歲之上微言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傳使合百王之下末俗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500" b="1" dirty="0">
                <a:solidFill>
                  <a:srgbClr val="FF000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二不易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也。</a:t>
            </a:r>
            <a:r>
              <a:rPr lang="zh-TW" altLang="en-US" sz="2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阿難出</a:t>
            </a:r>
            <a:r>
              <a:rPr lang="zh-TW" altLang="en-US" sz="25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經 去</a:t>
            </a:r>
            <a:r>
              <a:rPr lang="zh-TW" altLang="en-US" sz="2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佛未久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尊大迦</a:t>
            </a:r>
            <a:r>
              <a:rPr lang="zh-TW" altLang="en-US" sz="25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葉 令</a:t>
            </a:r>
            <a:r>
              <a:rPr lang="zh-TW" altLang="en-US" sz="2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五百六</a:t>
            </a:r>
            <a:r>
              <a:rPr lang="zh-TW" altLang="en-US" sz="25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通 迭</a:t>
            </a:r>
            <a:r>
              <a:rPr lang="zh-TW" altLang="en-US" sz="2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察迭書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今離千年而以近意量截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彼阿羅漢乃兢兢若此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此生死人而平平若此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豈將不知法者勇乎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。斯</a:t>
            </a:r>
            <a:r>
              <a:rPr lang="zh-TW" altLang="en-US" sz="2500" b="1" dirty="0">
                <a:solidFill>
                  <a:srgbClr val="FF000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三不易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也。涉茲五失經三不易。</a:t>
            </a:r>
            <a:r>
              <a:rPr lang="zh-TW" altLang="en-US" sz="2800" b="1" dirty="0">
                <a:solidFill>
                  <a:srgbClr val="FF000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譯胡為</a:t>
            </a:r>
            <a:r>
              <a:rPr lang="zh-TW" altLang="en-US" sz="2800" b="1" dirty="0" smtClean="0">
                <a:solidFill>
                  <a:srgbClr val="FF000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秦 詎</a:t>
            </a:r>
            <a:r>
              <a:rPr lang="zh-TW" altLang="en-US" sz="2800" b="1" dirty="0">
                <a:solidFill>
                  <a:srgbClr val="FF000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可不慎乎</a:t>
            </a:r>
            <a:r>
              <a:rPr lang="zh-TW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2293030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61</a:t>
            </a:fld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499483" y="836712"/>
            <a:ext cx="8217634" cy="5544616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道 安</a:t>
            </a:r>
            <a:endParaRPr lang="en-US" altLang="zh-CN" sz="3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6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五</a:t>
            </a:r>
            <a:r>
              <a:rPr lang="zh-TW" altLang="en-US" sz="36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失</a:t>
            </a:r>
            <a:r>
              <a:rPr lang="zh-TW" altLang="en-US" sz="36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本</a:t>
            </a:r>
            <a:endParaRPr lang="en-US" altLang="zh-TW" sz="36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endParaRPr lang="en-US" altLang="zh-CN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一 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梵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文句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法 多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為倒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句 譯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成漢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文 即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失本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義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en-US" altLang="zh-CN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endParaRPr lang="zh-TW" altLang="en-US" sz="15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二 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梵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文重質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樸 漢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文喜修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飾 缺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少文采難可眾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心 有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失本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義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en-US" altLang="zh-CN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endParaRPr lang="zh-TW" altLang="en-US" sz="15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三 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梵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文佛經多有反復詠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嘆 再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三叮嚀之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語 漢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文刪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之 有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損本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義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en-US" altLang="zh-CN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endParaRPr lang="zh-TW" altLang="en-US" sz="15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四 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梵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文佛經常先以散文敘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事 再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以詩句概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括 譯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文刪除重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頌 亦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損本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義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en-US" altLang="zh-CN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endParaRPr lang="zh-TW" altLang="en-US" sz="15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五 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梵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文佛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經 述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完某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事 於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另述他事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前 又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重覆前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文 譯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文悉除重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複 即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失本義。</a:t>
            </a:r>
          </a:p>
        </p:txBody>
      </p:sp>
    </p:spTree>
    <p:extLst>
      <p:ext uri="{BB962C8B-B14F-4D97-AF65-F5344CB8AC3E}">
        <p14:creationId xmlns:p14="http://schemas.microsoft.com/office/powerpoint/2010/main" val="801136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62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910631" y="1412776"/>
            <a:ext cx="7272808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000" dirty="0" smtClean="0">
                <a:latin typeface="Georgia" panose="02040502050405020303" pitchFamily="18" charset="0"/>
              </a:rPr>
              <a:t>The Five Forms of Loss</a:t>
            </a:r>
          </a:p>
          <a:p>
            <a:endParaRPr lang="en-US" altLang="zh-CN" sz="2400" dirty="0" smtClean="0">
              <a:latin typeface="Georgia" panose="02040502050405020303" pitchFamily="18" charset="0"/>
            </a:endParaRPr>
          </a:p>
          <a:p>
            <a:pPr marL="457200" indent="-457200">
              <a:buFont typeface="+mj-lt"/>
              <a:buAutoNum type="arabicParenR"/>
            </a:pPr>
            <a:r>
              <a:rPr lang="en-US" altLang="zh-CN" sz="2400" dirty="0">
                <a:latin typeface="Georgia" panose="02040502050405020303" pitchFamily="18" charset="0"/>
              </a:rPr>
              <a:t>Changing the word order. Sanskrit word order is free with a tendency to SOV. Chinese is </a:t>
            </a:r>
            <a:r>
              <a:rPr lang="en-US" altLang="zh-CN" sz="2400" dirty="0" smtClean="0">
                <a:latin typeface="Georgia" panose="02040502050405020303" pitchFamily="18" charset="0"/>
              </a:rPr>
              <a:t>SVO</a:t>
            </a:r>
            <a:endParaRPr lang="en-US" altLang="zh-CN" sz="2400" dirty="0">
              <a:latin typeface="Georgia" panose="02040502050405020303" pitchFamily="18" charset="0"/>
            </a:endParaRPr>
          </a:p>
          <a:p>
            <a:pPr marL="457200" indent="-457200">
              <a:buFont typeface="+mj-lt"/>
              <a:buAutoNum type="arabicParenR"/>
            </a:pPr>
            <a:r>
              <a:rPr lang="en-US" altLang="zh-CN" sz="2400" dirty="0">
                <a:latin typeface="Georgia" panose="02040502050405020303" pitchFamily="18" charset="0"/>
              </a:rPr>
              <a:t>Adding literary embellishment where the original is in plain </a:t>
            </a:r>
            <a:r>
              <a:rPr lang="en-US" altLang="zh-CN" sz="2400" dirty="0" smtClean="0">
                <a:latin typeface="Georgia" panose="02040502050405020303" pitchFamily="18" charset="0"/>
              </a:rPr>
              <a:t>style</a:t>
            </a:r>
            <a:endParaRPr lang="en-US" altLang="zh-CN" sz="2400" dirty="0">
              <a:latin typeface="Georgia" panose="02040502050405020303" pitchFamily="18" charset="0"/>
            </a:endParaRPr>
          </a:p>
          <a:p>
            <a:pPr marL="457200" indent="-457200">
              <a:buFont typeface="+mj-lt"/>
              <a:buAutoNum type="arabicParenR"/>
            </a:pPr>
            <a:r>
              <a:rPr lang="en-US" altLang="zh-CN" sz="2400" dirty="0">
                <a:latin typeface="Georgia" panose="02040502050405020303" pitchFamily="18" charset="0"/>
              </a:rPr>
              <a:t>Eliminating repetitiveness in argumentation and panegyric (</a:t>
            </a:r>
            <a:r>
              <a:rPr lang="zh-HK" altLang="en-US" sz="2400" dirty="0">
                <a:latin typeface="Georgia" panose="02040502050405020303" pitchFamily="18" charset="0"/>
              </a:rPr>
              <a:t>頌文</a:t>
            </a:r>
            <a:r>
              <a:rPr lang="en-US" altLang="zh-HK" sz="2400" dirty="0" smtClean="0">
                <a:latin typeface="Georgia" panose="02040502050405020303" pitchFamily="18" charset="0"/>
              </a:rPr>
              <a:t>)</a:t>
            </a:r>
            <a:endParaRPr lang="en-US" altLang="zh-HK" sz="2400" dirty="0">
              <a:latin typeface="Georgia" panose="02040502050405020303" pitchFamily="18" charset="0"/>
            </a:endParaRPr>
          </a:p>
          <a:p>
            <a:pPr marL="457200" indent="-457200">
              <a:buFont typeface="+mj-lt"/>
              <a:buAutoNum type="arabicParenR"/>
            </a:pPr>
            <a:r>
              <a:rPr lang="en-US" altLang="zh-CN" sz="2400" dirty="0">
                <a:latin typeface="Georgia" panose="02040502050405020303" pitchFamily="18" charset="0"/>
              </a:rPr>
              <a:t>Cutting the concluding summary section (</a:t>
            </a:r>
            <a:r>
              <a:rPr lang="zh-HK" altLang="en-US" sz="2400" dirty="0">
                <a:latin typeface="Georgia" panose="02040502050405020303" pitchFamily="18" charset="0"/>
              </a:rPr>
              <a:t>義說</a:t>
            </a:r>
            <a:r>
              <a:rPr lang="en-US" altLang="zh-HK" sz="2400" dirty="0" smtClean="0">
                <a:latin typeface="Georgia" panose="02040502050405020303" pitchFamily="18" charset="0"/>
              </a:rPr>
              <a:t>)</a:t>
            </a:r>
            <a:endParaRPr lang="en-US" altLang="zh-HK" sz="2400" dirty="0">
              <a:latin typeface="Georgia" panose="02040502050405020303" pitchFamily="18" charset="0"/>
            </a:endParaRPr>
          </a:p>
          <a:p>
            <a:pPr marL="457200" indent="-457200">
              <a:buFont typeface="+mj-lt"/>
              <a:buAutoNum type="arabicParenR"/>
            </a:pPr>
            <a:r>
              <a:rPr lang="en-US" altLang="zh-CN" sz="2400" dirty="0">
                <a:latin typeface="Georgia" panose="02040502050405020303" pitchFamily="18" charset="0"/>
              </a:rPr>
              <a:t>Cutting the recapitulative material in introductory </a:t>
            </a:r>
            <a:r>
              <a:rPr lang="en-US" altLang="zh-CN" sz="2400" dirty="0" smtClean="0">
                <a:latin typeface="Georgia" panose="02040502050405020303" pitchFamily="18" charset="0"/>
              </a:rPr>
              <a:t>section</a:t>
            </a:r>
            <a:endParaRPr lang="en-US" altLang="zh-CN" sz="2400" dirty="0"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8624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63</a:t>
            </a:fld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827584" y="854274"/>
            <a:ext cx="7448193" cy="5544616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道 安</a:t>
            </a:r>
            <a:endParaRPr lang="en-US" altLang="zh-CN" sz="3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6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三不易</a:t>
            </a:r>
            <a:endParaRPr lang="en-US" altLang="zh-CN" sz="36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en-US" altLang="zh-CN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一 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經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典乃佛陀因時而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說 古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今時俗各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異 欲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刪雅古以適今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時 既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要求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真 復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要喻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俗 一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不易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也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en-US" altLang="zh-CN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endParaRPr lang="zh-TW" altLang="en-US" sz="2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二 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世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尊之無上正等智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慧 凡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愚之人難以信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受 欲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以千歲之上微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言 傳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使合百王之下末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俗 二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不易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也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en-US" altLang="zh-CN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endParaRPr lang="zh-TW" altLang="en-US" sz="2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三 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阿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難宣經去佛未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久 尊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者大迦葉令五百神通羅漢審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察 著錄 彼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阿羅漢乃兢兢若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此 此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生死人而平平若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此 今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以庸人近意量裁千年前羅漢脫俗境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界 三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不易也。</a:t>
            </a:r>
          </a:p>
        </p:txBody>
      </p:sp>
    </p:spTree>
    <p:extLst>
      <p:ext uri="{BB962C8B-B14F-4D97-AF65-F5344CB8AC3E}">
        <p14:creationId xmlns:p14="http://schemas.microsoft.com/office/powerpoint/2010/main" val="3597346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64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919205" y="1988840"/>
            <a:ext cx="7272808" cy="35086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000" dirty="0" smtClean="0">
                <a:latin typeface="Georgia" panose="02040502050405020303" pitchFamily="18" charset="0"/>
              </a:rPr>
              <a:t>The Three Difficulties</a:t>
            </a:r>
          </a:p>
          <a:p>
            <a:endParaRPr lang="en-US" altLang="zh-CN" sz="2400" dirty="0" smtClean="0">
              <a:latin typeface="Georgia" panose="02040502050405020303" pitchFamily="18" charset="0"/>
            </a:endParaRPr>
          </a:p>
          <a:p>
            <a:pPr marL="457200" indent="-457200">
              <a:buFont typeface="+mj-lt"/>
              <a:buAutoNum type="arabicParenR"/>
            </a:pPr>
            <a:r>
              <a:rPr lang="en-GB" altLang="zh-CN" sz="2400" dirty="0">
                <a:latin typeface="Georgia" panose="02040502050405020303" pitchFamily="18" charset="0"/>
              </a:rPr>
              <a:t>Communicating the Dharma to a different audience from the one the Buddha </a:t>
            </a:r>
            <a:r>
              <a:rPr lang="en-GB" altLang="zh-CN" sz="2400" dirty="0" smtClean="0">
                <a:latin typeface="Georgia" panose="02040502050405020303" pitchFamily="18" charset="0"/>
              </a:rPr>
              <a:t>addressed</a:t>
            </a:r>
            <a:endParaRPr lang="en-GB" altLang="zh-CN" sz="2400" dirty="0">
              <a:latin typeface="Georgia" panose="02040502050405020303" pitchFamily="18" charset="0"/>
            </a:endParaRPr>
          </a:p>
          <a:p>
            <a:pPr marL="457200" indent="-457200">
              <a:buFont typeface="+mj-lt"/>
              <a:buAutoNum type="arabicParenR"/>
            </a:pPr>
            <a:r>
              <a:rPr lang="en-GB" altLang="zh-CN" sz="2400" dirty="0">
                <a:latin typeface="Georgia" panose="02040502050405020303" pitchFamily="18" charset="0"/>
              </a:rPr>
              <a:t>Translating the words of a </a:t>
            </a:r>
            <a:r>
              <a:rPr lang="en-GB" altLang="zh-CN" sz="2400" dirty="0" smtClean="0">
                <a:latin typeface="Georgia" panose="02040502050405020303" pitchFamily="18" charset="0"/>
              </a:rPr>
              <a:t>sage</a:t>
            </a:r>
            <a:endParaRPr lang="en-GB" altLang="zh-CN" sz="2400" dirty="0">
              <a:latin typeface="Georgia" panose="02040502050405020303" pitchFamily="18" charset="0"/>
            </a:endParaRPr>
          </a:p>
          <a:p>
            <a:pPr marL="457200" indent="-457200">
              <a:buFont typeface="+mj-lt"/>
              <a:buAutoNum type="arabicParenR"/>
            </a:pPr>
            <a:r>
              <a:rPr lang="en-GB" altLang="zh-CN" sz="2400" dirty="0">
                <a:latin typeface="Georgia" panose="02040502050405020303" pitchFamily="18" charset="0"/>
              </a:rPr>
              <a:t>Translating texts which have been painstakingly composed by generations of </a:t>
            </a:r>
            <a:r>
              <a:rPr lang="en-GB" altLang="zh-CN" sz="2400" dirty="0" smtClean="0">
                <a:latin typeface="Georgia" panose="02040502050405020303" pitchFamily="18" charset="0"/>
              </a:rPr>
              <a:t>disciples</a:t>
            </a:r>
          </a:p>
          <a:p>
            <a:pPr marL="457200" indent="-457200" algn="r">
              <a:buFont typeface="+mj-lt"/>
              <a:buAutoNum type="arabicParenR"/>
            </a:pPr>
            <a:endParaRPr lang="en-US" altLang="zh-CN" sz="2400" dirty="0">
              <a:latin typeface="Georgia" panose="02040502050405020303" pitchFamily="18" charset="0"/>
            </a:endParaRPr>
          </a:p>
          <a:p>
            <a:pPr algn="r"/>
            <a:r>
              <a:rPr lang="zh-CN" altLang="en-US" dirty="0" smtClean="0">
                <a:solidFill>
                  <a:srgbClr val="FF0000"/>
                </a:solidFill>
                <a:latin typeface="Georgia" panose="02040502050405020303" pitchFamily="18" charset="0"/>
              </a:rPr>
              <a:t>（</a:t>
            </a:r>
            <a:r>
              <a:rPr lang="en-US" altLang="zh-CN" dirty="0" smtClean="0">
                <a:solidFill>
                  <a:srgbClr val="FF0000"/>
                </a:solidFill>
                <a:latin typeface="Georgia" panose="02040502050405020303" pitchFamily="18" charset="0"/>
              </a:rPr>
              <a:t>Information on this slide is not entirely accurate, for reference only</a:t>
            </a:r>
            <a:r>
              <a:rPr lang="zh-CN" altLang="en-US" dirty="0" smtClean="0">
                <a:solidFill>
                  <a:srgbClr val="FF0000"/>
                </a:solidFill>
                <a:latin typeface="Georgia" panose="02040502050405020303" pitchFamily="18" charset="0"/>
              </a:rPr>
              <a:t>）</a:t>
            </a:r>
            <a:endParaRPr lang="en-GB" altLang="zh-CN" dirty="0">
              <a:solidFill>
                <a:srgbClr val="FF0000"/>
              </a:solidFill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121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65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4283968" y="1412776"/>
            <a:ext cx="738664" cy="2636862"/>
          </a:xfrm>
          <a:prstGeom prst="rect">
            <a:avLst/>
          </a:prstGeom>
          <a:noFill/>
          <a:ln w="9525">
            <a:noFill/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CN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釋</a:t>
            </a:r>
            <a:r>
              <a:rPr lang="zh-HK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慧遠</a:t>
            </a:r>
            <a:endParaRPr lang="zh-TW" altLang="en-US" sz="3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966397" y="4509120"/>
            <a:ext cx="337380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500" dirty="0">
                <a:latin typeface="Georgia" panose="02040502050405020303" pitchFamily="18" charset="0"/>
              </a:rPr>
              <a:t>(334 – 416 </a:t>
            </a:r>
            <a:r>
              <a:rPr lang="en-GB" altLang="zh-CN" sz="2500" dirty="0" smtClean="0">
                <a:latin typeface="Georgia" panose="02040502050405020303" pitchFamily="18" charset="0"/>
              </a:rPr>
              <a:t>CE</a:t>
            </a:r>
            <a:r>
              <a:rPr lang="en-US" altLang="zh-CN" sz="2500" dirty="0" smtClean="0">
                <a:latin typeface="Georgia" panose="02040502050405020303" pitchFamily="18" charset="0"/>
              </a:rPr>
              <a:t>)</a:t>
            </a:r>
          </a:p>
          <a:p>
            <a:pPr algn="ctr"/>
            <a:r>
              <a:rPr lang="zh-HK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雁門婁煩人</a:t>
            </a:r>
            <a:endParaRPr lang="en-US" altLang="zh-CN" sz="25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812196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66</a:t>
            </a:fld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3779912" y="1854982"/>
            <a:ext cx="1231106" cy="3484376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3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‘</a:t>
            </a:r>
            <a:r>
              <a:rPr lang="zh-TW" altLang="en-US" sz="3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厥</a:t>
            </a:r>
            <a:r>
              <a:rPr lang="zh-TW" altLang="en-US" sz="3400" b="1" dirty="0">
                <a:latin typeface="FangSong" panose="02010609060101010101" pitchFamily="49" charset="-122"/>
                <a:ea typeface="FangSong" panose="02010609060101010101" pitchFamily="49" charset="-122"/>
              </a:rPr>
              <a:t>中之</a:t>
            </a:r>
            <a:r>
              <a:rPr lang="zh-TW" altLang="en-US" sz="3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論</a:t>
            </a:r>
            <a:r>
              <a:rPr lang="en-US" altLang="zh-TW" sz="3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’</a:t>
            </a:r>
            <a:endParaRPr lang="zh-TW" altLang="en-US" sz="34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en-US" altLang="zh-TW" sz="3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‘</a:t>
            </a:r>
            <a:r>
              <a:rPr lang="zh-TW" altLang="en-US" sz="3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文</a:t>
            </a:r>
            <a:r>
              <a:rPr lang="zh-TW" altLang="en-US" sz="3400" b="1" dirty="0">
                <a:latin typeface="FangSong" panose="02010609060101010101" pitchFamily="49" charset="-122"/>
                <a:ea typeface="FangSong" panose="02010609060101010101" pitchFamily="49" charset="-122"/>
              </a:rPr>
              <a:t>質並</a:t>
            </a:r>
            <a:r>
              <a:rPr lang="zh-TW" altLang="en-US" sz="3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重</a:t>
            </a:r>
            <a:r>
              <a:rPr lang="en-US" altLang="zh-TW" sz="3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’</a:t>
            </a:r>
            <a:endParaRPr lang="zh-TW" altLang="en-US" sz="34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507449" y="1004882"/>
            <a:ext cx="738664" cy="5184576"/>
          </a:xfrm>
          <a:prstGeom prst="rect">
            <a:avLst/>
          </a:prstGeom>
          <a:noFill/>
          <a:ln w="9525">
            <a:noFill/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CN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慧遠大師</a:t>
            </a:r>
            <a:endParaRPr lang="zh-TW" altLang="en-US" sz="3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201309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67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4283968" y="1412776"/>
            <a:ext cx="738664" cy="2636862"/>
          </a:xfrm>
          <a:prstGeom prst="rect">
            <a:avLst/>
          </a:prstGeom>
          <a:noFill/>
          <a:ln w="9525">
            <a:noFill/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HK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鳩摩羅什</a:t>
            </a:r>
            <a:endParaRPr lang="zh-TW" altLang="en-US" sz="3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966397" y="4221088"/>
            <a:ext cx="3373806" cy="16773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err="1"/>
              <a:t>कुमारजीव</a:t>
            </a:r>
            <a:endParaRPr lang="en-US" altLang="zh-CN" sz="2500" dirty="0" smtClean="0">
              <a:latin typeface="Georgia" panose="02040502050405020303" pitchFamily="18" charset="0"/>
            </a:endParaRPr>
          </a:p>
          <a:p>
            <a:pPr algn="ctr"/>
            <a:r>
              <a:rPr lang="en-US" altLang="zh-CN" sz="2500" dirty="0" err="1" smtClean="0">
                <a:latin typeface="Georgia" panose="02040502050405020303" pitchFamily="18" charset="0"/>
              </a:rPr>
              <a:t>Kumārajīva</a:t>
            </a:r>
            <a:endParaRPr lang="en-US" altLang="zh-CN" sz="2500" dirty="0">
              <a:latin typeface="Georgia" panose="02040502050405020303" pitchFamily="18" charset="0"/>
            </a:endParaRPr>
          </a:p>
          <a:p>
            <a:pPr algn="ctr"/>
            <a:r>
              <a:rPr lang="en-US" altLang="zh-CN" sz="2500" dirty="0" smtClean="0">
                <a:latin typeface="Georgia" panose="02040502050405020303" pitchFamily="18" charset="0"/>
              </a:rPr>
              <a:t>(</a:t>
            </a:r>
            <a:r>
              <a:rPr lang="en-US" altLang="zh-CN" sz="2500" dirty="0">
                <a:latin typeface="Georgia" panose="02040502050405020303" pitchFamily="18" charset="0"/>
              </a:rPr>
              <a:t>344 – 413 </a:t>
            </a:r>
            <a:r>
              <a:rPr lang="en-GB" altLang="zh-CN" sz="2500" dirty="0" smtClean="0">
                <a:latin typeface="Georgia" panose="02040502050405020303" pitchFamily="18" charset="0"/>
              </a:rPr>
              <a:t>CE</a:t>
            </a:r>
            <a:r>
              <a:rPr lang="en-US" altLang="zh-CN" sz="2500" dirty="0" smtClean="0">
                <a:latin typeface="Georgia" panose="02040502050405020303" pitchFamily="18" charset="0"/>
              </a:rPr>
              <a:t>)</a:t>
            </a:r>
          </a:p>
          <a:p>
            <a:pPr algn="ctr"/>
            <a:r>
              <a:rPr lang="zh-HK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月氏</a:t>
            </a:r>
            <a:r>
              <a:rPr lang="en-US" altLang="zh-HK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(</a:t>
            </a:r>
            <a:r>
              <a:rPr lang="zh-HK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支</a:t>
            </a:r>
            <a:r>
              <a:rPr lang="en-US" altLang="zh-HK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)</a:t>
            </a:r>
            <a:r>
              <a:rPr lang="zh-HK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人</a:t>
            </a:r>
          </a:p>
        </p:txBody>
      </p:sp>
    </p:spTree>
    <p:extLst>
      <p:ext uri="{BB962C8B-B14F-4D97-AF65-F5344CB8AC3E}">
        <p14:creationId xmlns:p14="http://schemas.microsoft.com/office/powerpoint/2010/main" val="4213970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68</a:t>
            </a:fld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1043608" y="1028764"/>
            <a:ext cx="6186309" cy="5332598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‘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天竺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國 必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有贊德見佛之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儀 以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歌嘆為尊。經中偈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頌 皆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其式也。但改梵為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秦 失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其藻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蔚 雖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得大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意 殊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隔文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體 有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似嚼飯與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人 非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徒失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味 乃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令嘔噦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也</a:t>
            </a:r>
            <a:r>
              <a:rPr lang="zh-CN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’</a:t>
            </a:r>
            <a:endParaRPr lang="en-US" altLang="zh-CN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endParaRPr lang="en-US" altLang="zh-CN" sz="3000" b="1" dirty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CN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一文質結合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保留原作文體風格</a:t>
            </a:r>
            <a:endParaRPr lang="en-US" altLang="zh-CN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CN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二摒棄</a:t>
            </a:r>
            <a:r>
              <a:rPr lang="en-US" altLang="zh-CN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‘</a:t>
            </a:r>
            <a:r>
              <a:rPr lang="zh-CN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格義</a:t>
            </a:r>
            <a:r>
              <a:rPr lang="en-US" altLang="zh-CN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’</a:t>
            </a:r>
            <a:r>
              <a:rPr lang="zh-CN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音</a:t>
            </a:r>
            <a:r>
              <a:rPr lang="zh-CN" altLang="en-US" sz="30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譯專有名</a:t>
            </a:r>
            <a:r>
              <a:rPr lang="zh-CN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詞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en-US" altLang="zh-CN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CN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三態</a:t>
            </a:r>
            <a:r>
              <a:rPr lang="zh-CN" altLang="en-US" sz="30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度嚴</a:t>
            </a:r>
            <a:r>
              <a:rPr lang="zh-CN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謹 下筆</a:t>
            </a:r>
            <a:r>
              <a:rPr lang="zh-CN" altLang="en-US" sz="30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慎重</a:t>
            </a:r>
            <a:r>
              <a:rPr lang="zh-CN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。翻译</a:t>
            </a:r>
            <a:r>
              <a:rPr lang="en-US" altLang="zh-CN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CN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十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住經</a:t>
            </a:r>
            <a:r>
              <a:rPr lang="en-US" altLang="zh-CN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時‘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一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月餘日 疑難猶豫 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沿</a:t>
            </a:r>
            <a:r>
              <a:rPr lang="zh-CN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未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操筆’。</a:t>
            </a:r>
            <a:endParaRPr lang="en-US" altLang="zh-CN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CN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四組</a:t>
            </a:r>
            <a:r>
              <a:rPr lang="zh-CN" altLang="en-US" sz="30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織譯</a:t>
            </a:r>
            <a:r>
              <a:rPr lang="zh-CN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場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r>
              <a:rPr lang="zh-CN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分工負責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（包括口譯 記錄 考證 校對）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7420179" y="1102775"/>
            <a:ext cx="738664" cy="5184576"/>
          </a:xfrm>
          <a:prstGeom prst="rect">
            <a:avLst/>
          </a:prstGeom>
          <a:noFill/>
          <a:ln w="9525">
            <a:noFill/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CN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鳩摩羅</a:t>
            </a:r>
            <a:r>
              <a:rPr lang="zh-CN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什大師</a:t>
            </a:r>
            <a:endParaRPr lang="zh-CN" altLang="en-US" sz="3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146378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69</a:t>
            </a:fld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2411760" y="766775"/>
            <a:ext cx="3200876" cy="5623901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鳩摩羅什屬文派的譯經大師</a:t>
            </a:r>
            <a:r>
              <a:rPr lang="zh-TW" altLang="en-US" sz="2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，</a:t>
            </a:r>
            <a:r>
              <a:rPr lang="zh-CN" altLang="en-US" sz="2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其</a:t>
            </a:r>
            <a:r>
              <a:rPr lang="zh-TW" altLang="en-US" sz="2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譯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經</a:t>
            </a:r>
            <a:r>
              <a:rPr lang="zh-TW" altLang="en-US" sz="28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融洽了漢語與梵</a:t>
            </a:r>
            <a:r>
              <a:rPr lang="zh-TW" altLang="en-US" sz="28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文</a:t>
            </a:r>
            <a:r>
              <a:rPr lang="zh-CN" altLang="en-US" sz="2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鳩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摩羅什的</a:t>
            </a:r>
            <a:r>
              <a:rPr lang="zh-TW" altLang="en-US" sz="28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漢語程度有</a:t>
            </a:r>
            <a:r>
              <a:rPr lang="zh-TW" altLang="en-US" sz="28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限 所</a:t>
            </a:r>
            <a:r>
              <a:rPr lang="zh-TW" altLang="en-US" sz="28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以在翻譯時也未必能極盡完</a:t>
            </a:r>
            <a:r>
              <a:rPr lang="zh-TW" altLang="en-US" sz="28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美 </a:t>
            </a:r>
            <a:r>
              <a:rPr lang="zh-TW" altLang="en-US" sz="2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如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翻譯</a:t>
            </a:r>
            <a:r>
              <a:rPr lang="en-US" altLang="zh-TW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百論</a:t>
            </a:r>
            <a:r>
              <a:rPr lang="en-US" altLang="zh-TW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便受到僧眾們的批評，</a:t>
            </a:r>
            <a:r>
              <a:rPr lang="zh-TW" altLang="en-US" sz="28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但他本著負責任的態度在弟子的協助下校訂修</a:t>
            </a:r>
            <a:r>
              <a:rPr lang="zh-TW" altLang="en-US" sz="28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改 最</a:t>
            </a:r>
            <a:r>
              <a:rPr lang="zh-TW" altLang="en-US" sz="28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後終獲通過</a:t>
            </a:r>
            <a:r>
              <a:rPr lang="zh-TW" altLang="en-US" sz="2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CN" altLang="en-US" sz="2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（依法不依人 大心量）</a:t>
            </a:r>
            <a:endParaRPr lang="zh-TW" altLang="en-US" sz="24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6134690" y="986438"/>
            <a:ext cx="738664" cy="5184576"/>
          </a:xfrm>
          <a:prstGeom prst="rect">
            <a:avLst/>
          </a:prstGeom>
          <a:noFill/>
          <a:ln w="9525">
            <a:noFill/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CN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鳩摩羅</a:t>
            </a:r>
            <a:r>
              <a:rPr lang="zh-CN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什大師</a:t>
            </a:r>
            <a:endParaRPr lang="zh-CN" altLang="en-US" sz="3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096299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70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4283968" y="1412776"/>
            <a:ext cx="738664" cy="2636862"/>
          </a:xfrm>
          <a:prstGeom prst="rect">
            <a:avLst/>
          </a:prstGeom>
          <a:noFill/>
          <a:ln w="9525">
            <a:noFill/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CN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玄 奘</a:t>
            </a:r>
            <a:endParaRPr lang="zh-TW" altLang="en-US" sz="3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966397" y="4509120"/>
            <a:ext cx="337380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500" dirty="0">
                <a:latin typeface="Georgia" panose="02040502050405020303" pitchFamily="18" charset="0"/>
              </a:rPr>
              <a:t>(600 – 664 </a:t>
            </a:r>
            <a:r>
              <a:rPr lang="en-GB" altLang="zh-CN" sz="2500" dirty="0" smtClean="0">
                <a:latin typeface="Georgia" panose="02040502050405020303" pitchFamily="18" charset="0"/>
              </a:rPr>
              <a:t>CE</a:t>
            </a:r>
            <a:r>
              <a:rPr lang="en-US" altLang="zh-CN" sz="2500" dirty="0" smtClean="0">
                <a:latin typeface="Georgia" panose="02040502050405020303" pitchFamily="18" charset="0"/>
              </a:rPr>
              <a:t>)</a:t>
            </a:r>
          </a:p>
          <a:p>
            <a:pPr algn="ctr"/>
            <a:r>
              <a:rPr lang="zh-CN" altLang="en-US" sz="2500" b="1" dirty="0">
                <a:latin typeface="FangSong" panose="02010609060101010101" pitchFamily="49" charset="-122"/>
                <a:ea typeface="FangSong" panose="02010609060101010101" pitchFamily="49" charset="-122"/>
              </a:rPr>
              <a:t>洛州緱氏人</a:t>
            </a:r>
            <a:endParaRPr lang="en-US" altLang="zh-CN" sz="25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760448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71</a:t>
            </a:fld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3859470" y="836712"/>
            <a:ext cx="738664" cy="5544616"/>
          </a:xfrm>
          <a:prstGeom prst="rect">
            <a:avLst/>
          </a:prstGeom>
          <a:noFill/>
          <a:ln w="9525">
            <a:noFill/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TW" altLang="en-US" sz="36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四</a:t>
            </a:r>
            <a:r>
              <a:rPr lang="zh-TW" altLang="en-US" sz="36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例 五</a:t>
            </a:r>
            <a:r>
              <a:rPr lang="zh-TW" altLang="en-US" sz="36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不翻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412809" y="1003784"/>
            <a:ext cx="769441" cy="5184576"/>
          </a:xfrm>
          <a:prstGeom prst="rect">
            <a:avLst/>
          </a:prstGeom>
          <a:noFill/>
          <a:ln w="9525">
            <a:noFill/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CN" altLang="en-US" sz="3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玄奘大師</a:t>
            </a:r>
            <a:endParaRPr lang="zh-TW" altLang="en-US" sz="38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982790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72</a:t>
            </a:fld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1364620" y="692696"/>
            <a:ext cx="5355312" cy="5688632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TW" altLang="en-US" sz="28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一 翻</a:t>
            </a:r>
            <a:r>
              <a:rPr lang="zh-TW" altLang="en-US" sz="28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字不翻</a:t>
            </a:r>
            <a:r>
              <a:rPr lang="zh-TW" altLang="en-US" sz="28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音</a:t>
            </a:r>
            <a:r>
              <a:rPr lang="zh-CN" altLang="en-US" sz="2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如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‘般若’二</a:t>
            </a:r>
            <a:r>
              <a:rPr lang="zh-TW" altLang="en-US" sz="2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字 與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諸佛菩薩所說的‘咒語</a:t>
            </a:r>
            <a:r>
              <a:rPr lang="zh-TW" altLang="en-US" sz="2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’ 雖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然已經將梵字譯成中國文</a:t>
            </a:r>
            <a:r>
              <a:rPr lang="zh-TW" altLang="en-US" sz="2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字 但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卻保留原來的梵</a:t>
            </a:r>
            <a:r>
              <a:rPr lang="zh-TW" altLang="en-US" sz="2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音 不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按中國文字發音。</a:t>
            </a:r>
          </a:p>
          <a:p>
            <a:r>
              <a:rPr lang="zh-TW" altLang="en-US" sz="28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二 翻</a:t>
            </a:r>
            <a:r>
              <a:rPr lang="zh-TW" altLang="en-US" sz="28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音不翻</a:t>
            </a:r>
            <a:r>
              <a:rPr lang="zh-TW" altLang="en-US" sz="28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字</a:t>
            </a:r>
            <a:r>
              <a:rPr lang="zh-CN" altLang="en-US" sz="2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如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佛胸前</a:t>
            </a:r>
            <a:r>
              <a:rPr lang="zh-TW" altLang="en-US" sz="2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的</a:t>
            </a:r>
            <a:r>
              <a:rPr lang="zh-CN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‘</a:t>
            </a:r>
            <a:r>
              <a:rPr lang="zh-TW" altLang="en-US" sz="2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萬</a:t>
            </a:r>
            <a:r>
              <a:rPr lang="zh-TW" altLang="en-US" sz="28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卍</a:t>
            </a:r>
            <a:r>
              <a:rPr lang="zh-CN" altLang="en-US" sz="2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’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字</a:t>
            </a:r>
            <a:r>
              <a:rPr lang="zh-TW" altLang="en-US" sz="2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相 字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體雖然仍然是梵</a:t>
            </a:r>
            <a:r>
              <a:rPr lang="zh-TW" altLang="en-US" sz="2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文 卻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譯成中國的語</a:t>
            </a:r>
            <a:r>
              <a:rPr lang="zh-TW" altLang="en-US" sz="2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音</a:t>
            </a:r>
            <a:r>
              <a:rPr lang="zh-CN" altLang="en-US" sz="2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‘</a:t>
            </a:r>
            <a:r>
              <a:rPr lang="zh-TW" altLang="en-US" sz="2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萬</a:t>
            </a:r>
            <a:r>
              <a:rPr lang="zh-CN" altLang="en-US" sz="2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’</a:t>
            </a:r>
            <a:r>
              <a:rPr lang="zh-TW" altLang="en-US" sz="2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zh-TW" altLang="en-US" sz="28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28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三 音</a:t>
            </a:r>
            <a:r>
              <a:rPr lang="zh-TW" altLang="en-US" sz="28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字俱</a:t>
            </a:r>
            <a:r>
              <a:rPr lang="zh-TW" altLang="en-US" sz="28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翻</a:t>
            </a:r>
            <a:r>
              <a:rPr lang="zh-CN" altLang="en-US" sz="2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如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大藏經中的大小乘經</a:t>
            </a:r>
            <a:r>
              <a:rPr lang="zh-TW" altLang="en-US" sz="2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典 全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部譯成中國的語言文字。</a:t>
            </a:r>
          </a:p>
          <a:p>
            <a:r>
              <a:rPr lang="zh-TW" altLang="en-US" sz="28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四 音</a:t>
            </a:r>
            <a:r>
              <a:rPr lang="zh-TW" altLang="en-US" sz="28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字俱不</a:t>
            </a:r>
            <a:r>
              <a:rPr lang="zh-TW" altLang="en-US" sz="28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翻</a:t>
            </a:r>
            <a:r>
              <a:rPr lang="zh-CN" altLang="en-US" sz="2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如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梵文版本的佛</a:t>
            </a:r>
            <a:r>
              <a:rPr lang="zh-TW" altLang="en-US" sz="2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經全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部保存梵文與梵音。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804248" y="1060068"/>
            <a:ext cx="707886" cy="5184576"/>
          </a:xfrm>
          <a:prstGeom prst="rect">
            <a:avLst/>
          </a:prstGeom>
          <a:noFill/>
          <a:ln w="9525">
            <a:noFill/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CN" altLang="en-US" sz="3400" b="1" smtClean="0">
                <a:latin typeface="FangSong" panose="02010609060101010101" pitchFamily="49" charset="-122"/>
                <a:ea typeface="FangSong" panose="02010609060101010101" pitchFamily="49" charset="-122"/>
              </a:rPr>
              <a:t>玄奘大師</a:t>
            </a:r>
            <a:endParaRPr lang="zh-CN" altLang="en-US" sz="34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930482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73</a:t>
            </a:fld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1364620" y="692696"/>
            <a:ext cx="5355312" cy="5688632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TW" altLang="en-US" sz="28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一 翻</a:t>
            </a:r>
            <a:r>
              <a:rPr lang="zh-TW" altLang="en-US" sz="28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字不翻</a:t>
            </a:r>
            <a:r>
              <a:rPr lang="zh-TW" altLang="en-US" sz="28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音</a:t>
            </a:r>
            <a:r>
              <a:rPr lang="zh-CN" altLang="en-US" sz="2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如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‘般若’二</a:t>
            </a:r>
            <a:r>
              <a:rPr lang="zh-TW" altLang="en-US" sz="2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字 與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諸佛菩薩所說的‘咒語</a:t>
            </a:r>
            <a:r>
              <a:rPr lang="zh-TW" altLang="en-US" sz="2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’ 雖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然已經將梵字譯成中國文</a:t>
            </a:r>
            <a:r>
              <a:rPr lang="zh-TW" altLang="en-US" sz="2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字 但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卻保留原來的梵</a:t>
            </a:r>
            <a:r>
              <a:rPr lang="zh-TW" altLang="en-US" sz="2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音 不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按中國文字發音。</a:t>
            </a:r>
          </a:p>
          <a:p>
            <a:r>
              <a:rPr lang="zh-TW" altLang="en-US" sz="28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二 翻</a:t>
            </a:r>
            <a:r>
              <a:rPr lang="zh-TW" altLang="en-US" sz="28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音不翻</a:t>
            </a:r>
            <a:r>
              <a:rPr lang="zh-TW" altLang="en-US" sz="28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字</a:t>
            </a:r>
            <a:r>
              <a:rPr lang="zh-CN" altLang="en-US" sz="2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如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佛胸前</a:t>
            </a:r>
            <a:r>
              <a:rPr lang="zh-TW" altLang="en-US" sz="2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的</a:t>
            </a:r>
            <a:r>
              <a:rPr lang="zh-CN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‘</a:t>
            </a:r>
            <a:r>
              <a:rPr lang="zh-TW" altLang="en-US" sz="2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萬</a:t>
            </a:r>
            <a:r>
              <a:rPr lang="zh-TW" altLang="en-US" sz="28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卍</a:t>
            </a:r>
            <a:r>
              <a:rPr lang="zh-CN" altLang="en-US" sz="2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’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字</a:t>
            </a:r>
            <a:r>
              <a:rPr lang="zh-TW" altLang="en-US" sz="2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相 字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體雖然仍然是梵</a:t>
            </a:r>
            <a:r>
              <a:rPr lang="zh-TW" altLang="en-US" sz="2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文 卻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譯成中國的語</a:t>
            </a:r>
            <a:r>
              <a:rPr lang="zh-TW" altLang="en-US" sz="2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音</a:t>
            </a:r>
            <a:r>
              <a:rPr lang="zh-CN" altLang="en-US" sz="2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‘</a:t>
            </a:r>
            <a:r>
              <a:rPr lang="zh-TW" altLang="en-US" sz="2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萬</a:t>
            </a:r>
            <a:r>
              <a:rPr lang="zh-CN" altLang="en-US" sz="2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’</a:t>
            </a:r>
            <a:r>
              <a:rPr lang="zh-TW" altLang="en-US" sz="2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zh-TW" altLang="en-US" sz="28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28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三 音</a:t>
            </a:r>
            <a:r>
              <a:rPr lang="zh-TW" altLang="en-US" sz="28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字俱</a:t>
            </a:r>
            <a:r>
              <a:rPr lang="zh-TW" altLang="en-US" sz="28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翻</a:t>
            </a:r>
            <a:r>
              <a:rPr lang="zh-CN" altLang="en-US" sz="2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如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大藏經中的大小乘經</a:t>
            </a:r>
            <a:r>
              <a:rPr lang="zh-TW" altLang="en-US" sz="2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典 全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部譯成中國的語言文字。</a:t>
            </a:r>
          </a:p>
          <a:p>
            <a:r>
              <a:rPr lang="zh-TW" altLang="en-US" sz="28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四 音</a:t>
            </a:r>
            <a:r>
              <a:rPr lang="zh-TW" altLang="en-US" sz="28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字俱不</a:t>
            </a:r>
            <a:r>
              <a:rPr lang="zh-TW" altLang="en-US" sz="28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翻</a:t>
            </a:r>
            <a:r>
              <a:rPr lang="zh-CN" altLang="en-US" sz="2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如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梵文版本的佛</a:t>
            </a:r>
            <a:r>
              <a:rPr lang="zh-TW" altLang="en-US" sz="2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經全</a:t>
            </a:r>
            <a:r>
              <a:rPr lang="zh-TW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部保存梵文與梵音。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804248" y="1060068"/>
            <a:ext cx="707886" cy="5184576"/>
          </a:xfrm>
          <a:prstGeom prst="rect">
            <a:avLst/>
          </a:prstGeom>
          <a:noFill/>
          <a:ln w="9525">
            <a:noFill/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CN" altLang="en-US" sz="3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四  例</a:t>
            </a:r>
            <a:endParaRPr lang="zh-CN" altLang="en-US" sz="34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083035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74</a:t>
            </a:fld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0" y="836712"/>
            <a:ext cx="8309967" cy="5616624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TW" altLang="en-US" sz="22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一 多</a:t>
            </a:r>
            <a:r>
              <a:rPr lang="zh-TW" altLang="en-US" sz="22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含不</a:t>
            </a:r>
            <a:r>
              <a:rPr lang="zh-TW" altLang="en-US" sz="22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翻</a:t>
            </a:r>
            <a:r>
              <a:rPr lang="zh-CN" altLang="en-US" sz="2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如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薄伽</a:t>
            </a:r>
            <a:r>
              <a:rPr lang="zh-TW" altLang="en-US" sz="2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梵 含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有熾</a:t>
            </a:r>
            <a:r>
              <a:rPr lang="zh-TW" altLang="en-US" sz="2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盛 端嚴 名稱 吉祥 尊貴 自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在等六</a:t>
            </a:r>
            <a:r>
              <a:rPr lang="zh-TW" altLang="en-US" sz="2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義</a:t>
            </a:r>
            <a:r>
              <a:rPr lang="zh-CN" altLang="en-US" sz="2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又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如阿羅漢，比丘</a:t>
            </a:r>
            <a:r>
              <a:rPr lang="zh-TW" altLang="en-US" sz="2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等 一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個名詞含有多種意</a:t>
            </a:r>
            <a:r>
              <a:rPr lang="zh-TW" altLang="en-US" sz="2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義 故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不翻含義。</a:t>
            </a:r>
          </a:p>
          <a:p>
            <a:r>
              <a:rPr lang="zh-TW" altLang="en-US" sz="22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二</a:t>
            </a:r>
            <a:r>
              <a:rPr lang="zh-CN" altLang="en-US" sz="22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r>
              <a:rPr lang="zh-TW" altLang="en-US" sz="22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秘</a:t>
            </a:r>
            <a:r>
              <a:rPr lang="zh-TW" altLang="en-US" sz="22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密不</a:t>
            </a:r>
            <a:r>
              <a:rPr lang="zh-TW" altLang="en-US" sz="22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翻</a:t>
            </a:r>
            <a:r>
              <a:rPr lang="zh-CN" altLang="en-US" sz="2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如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佛經中的一切陀羅尼神</a:t>
            </a:r>
            <a:r>
              <a:rPr lang="zh-TW" altLang="en-US" sz="2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咒 是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諸佛菩薩於禅定中所發出的秘密</a:t>
            </a:r>
            <a:r>
              <a:rPr lang="zh-TW" altLang="en-US" sz="2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語 一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詞含攝無量</a:t>
            </a:r>
            <a:r>
              <a:rPr lang="zh-TW" altLang="en-US" sz="2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義 中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文根本就沒有適當的詞</a:t>
            </a:r>
            <a:r>
              <a:rPr lang="zh-TW" altLang="en-US" sz="2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句 可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以表達其中所含的奧</a:t>
            </a:r>
            <a:r>
              <a:rPr lang="zh-TW" altLang="en-US" sz="2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義 故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不翻</a:t>
            </a:r>
            <a:r>
              <a:rPr lang="zh-TW" altLang="en-US" sz="2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。如般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若心經最後一節的「羯</a:t>
            </a:r>
            <a:r>
              <a:rPr lang="zh-TW" altLang="en-US" sz="2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諦 羯諦 波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羅羯</a:t>
            </a:r>
            <a:r>
              <a:rPr lang="zh-TW" altLang="en-US" sz="2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諦 波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羅僧羯</a:t>
            </a:r>
            <a:r>
              <a:rPr lang="zh-TW" altLang="en-US" sz="2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諦 菩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提薩婆訶</a:t>
            </a:r>
            <a:r>
              <a:rPr lang="zh-TW" altLang="en-US" sz="2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」。</a:t>
            </a:r>
            <a:endParaRPr lang="zh-TW" altLang="en-US" sz="22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22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三 尊</a:t>
            </a:r>
            <a:r>
              <a:rPr lang="zh-TW" altLang="en-US" sz="22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重不</a:t>
            </a:r>
            <a:r>
              <a:rPr lang="zh-TW" altLang="en-US" sz="22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翻</a:t>
            </a:r>
            <a:r>
              <a:rPr lang="zh-CN" altLang="en-US" sz="2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如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般</a:t>
            </a:r>
            <a:r>
              <a:rPr lang="zh-TW" altLang="en-US" sz="2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若 雖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然可以譯名智</a:t>
            </a:r>
            <a:r>
              <a:rPr lang="zh-TW" altLang="en-US" sz="2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慧 但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這種能夠透視諸法實相，親證人生真理的智</a:t>
            </a:r>
            <a:r>
              <a:rPr lang="zh-TW" altLang="en-US" sz="2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慧 並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不是一般人的智慧可</a:t>
            </a:r>
            <a:r>
              <a:rPr lang="zh-TW" altLang="en-US" sz="2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比 即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使是三乘聖眾的智</a:t>
            </a:r>
            <a:r>
              <a:rPr lang="zh-TW" altLang="en-US" sz="2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慧 亦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望塵莫</a:t>
            </a:r>
            <a:r>
              <a:rPr lang="zh-TW" altLang="en-US" sz="2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及</a:t>
            </a:r>
            <a:r>
              <a:rPr lang="zh-CN" altLang="en-US" sz="2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為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了顯示般若的尊</a:t>
            </a:r>
            <a:r>
              <a:rPr lang="zh-TW" altLang="en-US" sz="2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貴 避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免人產生誤</a:t>
            </a:r>
            <a:r>
              <a:rPr lang="zh-TW" altLang="en-US" sz="2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會 所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以直接用原</a:t>
            </a:r>
            <a:r>
              <a:rPr lang="zh-TW" altLang="en-US" sz="2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音 不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譯其義。如般</a:t>
            </a:r>
            <a:r>
              <a:rPr lang="zh-TW" altLang="en-US" sz="2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若 釋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迦牟尼。</a:t>
            </a:r>
          </a:p>
          <a:p>
            <a:r>
              <a:rPr lang="zh-TW" altLang="en-US" sz="22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四 順</a:t>
            </a:r>
            <a:r>
              <a:rPr lang="zh-TW" altLang="en-US" sz="22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古不</a:t>
            </a:r>
            <a:r>
              <a:rPr lang="zh-TW" altLang="en-US" sz="22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翻</a:t>
            </a:r>
            <a:r>
              <a:rPr lang="zh-CN" altLang="en-US" sz="2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如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‘阿耨多羅三藐三菩提’。雖然可以譯為‘無上正等正覺’，但古的譯經大</a:t>
            </a:r>
            <a:r>
              <a:rPr lang="zh-TW" altLang="en-US" sz="2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德 故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意保留原</a:t>
            </a:r>
            <a:r>
              <a:rPr lang="zh-TW" altLang="en-US" sz="2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音 目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的是顯示佛道的殊</a:t>
            </a:r>
            <a:r>
              <a:rPr lang="zh-TW" altLang="en-US" sz="2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勝 令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讀者特別注</a:t>
            </a:r>
            <a:r>
              <a:rPr lang="zh-TW" altLang="en-US" sz="2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意</a:t>
            </a:r>
            <a:r>
              <a:rPr lang="zh-CN" altLang="en-US" sz="2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所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以後來譯經的</a:t>
            </a:r>
            <a:r>
              <a:rPr lang="zh-TW" altLang="en-US" sz="2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人 亦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隨順古人的意</a:t>
            </a:r>
            <a:r>
              <a:rPr lang="zh-TW" altLang="en-US" sz="2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思 保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留不翻。</a:t>
            </a:r>
          </a:p>
          <a:p>
            <a:r>
              <a:rPr lang="zh-TW" altLang="en-US" sz="22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五 此</a:t>
            </a:r>
            <a:r>
              <a:rPr lang="zh-TW" altLang="en-US" sz="22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方無不</a:t>
            </a:r>
            <a:r>
              <a:rPr lang="zh-TW" altLang="en-US" sz="22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翻</a:t>
            </a:r>
            <a:r>
              <a:rPr lang="zh-CN" altLang="en-US" sz="2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如迦楼</a:t>
            </a:r>
            <a:r>
              <a:rPr lang="zh-TW" altLang="en-US" sz="2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羅 庵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摩羅</a:t>
            </a:r>
            <a:r>
              <a:rPr lang="zh-TW" altLang="en-US" sz="2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果 是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印度當地的一種藥</a:t>
            </a:r>
            <a:r>
              <a:rPr lang="zh-TW" altLang="en-US" sz="2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果 形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似槟</a:t>
            </a:r>
            <a:r>
              <a:rPr lang="zh-TW" altLang="en-US" sz="2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榔 食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之可驅風</a:t>
            </a:r>
            <a:r>
              <a:rPr lang="zh-TW" altLang="en-US" sz="2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寒</a:t>
            </a:r>
            <a:r>
              <a:rPr lang="zh-CN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r>
              <a:rPr lang="zh-TW" altLang="en-US" sz="2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其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他地區沒</a:t>
            </a:r>
            <a:r>
              <a:rPr lang="zh-TW" altLang="en-US" sz="2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有 所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以不翻。其</a:t>
            </a:r>
            <a:r>
              <a:rPr lang="zh-TW" altLang="en-US" sz="2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實 庵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摩</a:t>
            </a:r>
            <a:r>
              <a:rPr lang="zh-TW" altLang="en-US" sz="2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羅 是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清淨無垢的意</a:t>
            </a:r>
            <a:r>
              <a:rPr lang="zh-TW" altLang="en-US" sz="2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思 可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譯</a:t>
            </a:r>
            <a:r>
              <a:rPr lang="zh-TW" altLang="en-US" sz="2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名 清</a:t>
            </a:r>
            <a:r>
              <a:rPr lang="zh-TW" altLang="en-US" sz="2200" b="1" dirty="0">
                <a:latin typeface="FangSong" panose="02010609060101010101" pitchFamily="49" charset="-122"/>
                <a:ea typeface="FangSong" panose="02010609060101010101" pitchFamily="49" charset="-122"/>
              </a:rPr>
              <a:t>淨無垢果。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281302" y="1124744"/>
            <a:ext cx="707886" cy="5184576"/>
          </a:xfrm>
          <a:prstGeom prst="rect">
            <a:avLst/>
          </a:prstGeom>
          <a:noFill/>
          <a:ln w="9525">
            <a:noFill/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CN" altLang="en-US" sz="3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五不翻</a:t>
            </a:r>
            <a:endParaRPr lang="zh-CN" altLang="en-US" sz="34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621578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75</a:t>
            </a:fld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2339752" y="2138102"/>
            <a:ext cx="4896544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HK" altLang="en-US" sz="3000" b="1" dirty="0">
                <a:latin typeface="Georgia" panose="02040502050405020303" pitchFamily="18" charset="0"/>
                <a:ea typeface="FangSong" panose="02010609060101010101" pitchFamily="49" charset="-122"/>
              </a:rPr>
              <a:t>陀罗</a:t>
            </a:r>
            <a:r>
              <a:rPr lang="zh-HK" altLang="en-US" sz="3000" b="1" dirty="0" smtClean="0">
                <a:latin typeface="Georgia" panose="02040502050405020303" pitchFamily="18" charset="0"/>
                <a:ea typeface="FangSong" panose="02010609060101010101" pitchFamily="49" charset="-122"/>
              </a:rPr>
              <a:t>尼 </a:t>
            </a:r>
            <a:r>
              <a:rPr lang="en-US" altLang="zh-HK" sz="3000" dirty="0" err="1" smtClean="0">
                <a:latin typeface="Georgia" panose="02040502050405020303" pitchFamily="18" charset="0"/>
                <a:ea typeface="FangSong" panose="02010609060101010101" pitchFamily="49" charset="-122"/>
              </a:rPr>
              <a:t>dhāraṇī</a:t>
            </a:r>
            <a:endParaRPr lang="en-US" altLang="zh-HK" sz="3000" dirty="0" smtClean="0">
              <a:latin typeface="Georgia" panose="02040502050405020303" pitchFamily="18" charset="0"/>
              <a:ea typeface="FangSong" panose="02010609060101010101" pitchFamily="49" charset="-122"/>
            </a:endParaRPr>
          </a:p>
          <a:p>
            <a:r>
              <a:rPr lang="zh-HK" altLang="en-US" sz="3000" b="1" dirty="0" smtClean="0">
                <a:latin typeface="Georgia" panose="02040502050405020303" pitchFamily="18" charset="0"/>
                <a:ea typeface="FangSong" panose="02010609060101010101" pitchFamily="49" charset="-122"/>
              </a:rPr>
              <a:t>薄</a:t>
            </a:r>
            <a:r>
              <a:rPr lang="zh-HK" altLang="en-US" sz="3000" b="1" dirty="0">
                <a:latin typeface="Georgia" panose="02040502050405020303" pitchFamily="18" charset="0"/>
                <a:ea typeface="FangSong" panose="02010609060101010101" pitchFamily="49" charset="-122"/>
              </a:rPr>
              <a:t>伽梵</a:t>
            </a:r>
            <a:r>
              <a:rPr lang="en-US" altLang="zh-HK" sz="3000" dirty="0" err="1">
                <a:latin typeface="Georgia" panose="02040502050405020303" pitchFamily="18" charset="0"/>
                <a:ea typeface="FangSong" panose="02010609060101010101" pitchFamily="49" charset="-122"/>
              </a:rPr>
              <a:t>Bhagavān</a:t>
            </a:r>
            <a:r>
              <a:rPr lang="en-US" altLang="zh-HK" sz="3000" dirty="0">
                <a:latin typeface="Georgia" panose="02040502050405020303" pitchFamily="18" charset="0"/>
                <a:ea typeface="FangSong" panose="02010609060101010101" pitchFamily="49" charset="-122"/>
              </a:rPr>
              <a:t>  </a:t>
            </a:r>
            <a:endParaRPr lang="en-US" altLang="zh-HK" sz="3000" dirty="0" smtClean="0">
              <a:latin typeface="Georgia" panose="02040502050405020303" pitchFamily="18" charset="0"/>
              <a:ea typeface="FangSong" panose="02010609060101010101" pitchFamily="49" charset="-122"/>
            </a:endParaRPr>
          </a:p>
          <a:p>
            <a:r>
              <a:rPr lang="zh-HK" altLang="en-US" sz="3000" b="1" dirty="0">
                <a:latin typeface="Georgia" panose="02040502050405020303" pitchFamily="18" charset="0"/>
                <a:ea typeface="FangSong" panose="02010609060101010101" pitchFamily="49" charset="-122"/>
              </a:rPr>
              <a:t>迦楼羅 </a:t>
            </a:r>
            <a:r>
              <a:rPr lang="en-US" altLang="zh-CN" sz="3000" dirty="0" err="1" smtClean="0">
                <a:latin typeface="Georgia" panose="02040502050405020303" pitchFamily="18" charset="0"/>
                <a:ea typeface="FangSong" panose="02010609060101010101" pitchFamily="49" charset="-122"/>
              </a:rPr>
              <a:t>g</a:t>
            </a:r>
            <a:r>
              <a:rPr lang="en-US" altLang="zh-HK" sz="3000" dirty="0" err="1" smtClean="0">
                <a:latin typeface="Georgia" panose="02040502050405020303" pitchFamily="18" charset="0"/>
                <a:ea typeface="FangSong" panose="02010609060101010101" pitchFamily="49" charset="-122"/>
              </a:rPr>
              <a:t>aruḍa</a:t>
            </a:r>
            <a:endParaRPr lang="en-US" altLang="zh-HK" sz="3000" dirty="0">
              <a:latin typeface="Georgia" panose="02040502050405020303" pitchFamily="18" charset="0"/>
              <a:ea typeface="FangSong" panose="02010609060101010101" pitchFamily="49" charset="-122"/>
            </a:endParaRPr>
          </a:p>
          <a:p>
            <a:r>
              <a:rPr lang="zh-HK" altLang="en-US" sz="3000" b="1" dirty="0">
                <a:latin typeface="Georgia" panose="02040502050405020303" pitchFamily="18" charset="0"/>
                <a:ea typeface="FangSong" panose="02010609060101010101" pitchFamily="49" charset="-122"/>
              </a:rPr>
              <a:t>阿耨多羅三藐三菩提 </a:t>
            </a:r>
            <a:endParaRPr lang="en-US" altLang="zh-HK" sz="3000" b="1" dirty="0" smtClean="0">
              <a:latin typeface="Georgia" panose="02040502050405020303" pitchFamily="18" charset="0"/>
              <a:ea typeface="FangSong" panose="02010609060101010101" pitchFamily="49" charset="-122"/>
            </a:endParaRPr>
          </a:p>
          <a:p>
            <a:r>
              <a:rPr lang="en-US" altLang="zh-HK" sz="3000" dirty="0" err="1" smtClean="0">
                <a:latin typeface="Georgia" panose="02040502050405020303" pitchFamily="18" charset="0"/>
                <a:ea typeface="FangSong" panose="02010609060101010101" pitchFamily="49" charset="-122"/>
              </a:rPr>
              <a:t>anuttara-samyak-sambodhi</a:t>
            </a:r>
            <a:endParaRPr lang="en-US" altLang="zh-HK" sz="3000" dirty="0">
              <a:latin typeface="Georgia" panose="02040502050405020303" pitchFamily="18" charset="0"/>
              <a:ea typeface="FangSong" panose="02010609060101010101" pitchFamily="49" charset="-122"/>
            </a:endParaRPr>
          </a:p>
          <a:p>
            <a:r>
              <a:rPr lang="zh-HK" altLang="en-US" sz="3000" b="1" dirty="0">
                <a:latin typeface="Georgia" panose="02040502050405020303" pitchFamily="18" charset="0"/>
                <a:ea typeface="FangSong" panose="02010609060101010101" pitchFamily="49" charset="-122"/>
              </a:rPr>
              <a:t>般若 </a:t>
            </a:r>
            <a:r>
              <a:rPr lang="en-US" altLang="zh-CN" sz="3000" dirty="0" err="1" smtClean="0">
                <a:latin typeface="Georgia" panose="02040502050405020303" pitchFamily="18" charset="0"/>
                <a:ea typeface="FangSong" panose="02010609060101010101" pitchFamily="49" charset="-122"/>
              </a:rPr>
              <a:t>p</a:t>
            </a:r>
            <a:r>
              <a:rPr lang="en-US" altLang="zh-HK" sz="3000" dirty="0" err="1" smtClean="0">
                <a:latin typeface="Georgia" panose="02040502050405020303" pitchFamily="18" charset="0"/>
                <a:ea typeface="FangSong" panose="02010609060101010101" pitchFamily="49" charset="-122"/>
              </a:rPr>
              <a:t>rajñā</a:t>
            </a:r>
            <a:endParaRPr lang="en-US" altLang="zh-HK" sz="3000" dirty="0" smtClean="0">
              <a:latin typeface="Georgia" panose="02040502050405020303" pitchFamily="18" charset="0"/>
              <a:ea typeface="FangSong" panose="02010609060101010101" pitchFamily="49" charset="-122"/>
            </a:endParaRPr>
          </a:p>
          <a:p>
            <a:r>
              <a:rPr lang="zh-CN" altLang="en-US" sz="3000" b="1" dirty="0">
                <a:latin typeface="Georgia" panose="02040502050405020303" pitchFamily="18" charset="0"/>
                <a:ea typeface="FangSong" panose="02010609060101010101" pitchFamily="49" charset="-122"/>
              </a:rPr>
              <a:t>釋迦牟</a:t>
            </a:r>
            <a:r>
              <a:rPr lang="zh-CN" altLang="en-US" sz="3000" b="1" dirty="0" smtClean="0">
                <a:latin typeface="Georgia" panose="02040502050405020303" pitchFamily="18" charset="0"/>
                <a:ea typeface="FangSong" panose="02010609060101010101" pitchFamily="49" charset="-122"/>
              </a:rPr>
              <a:t>尼 </a:t>
            </a:r>
            <a:r>
              <a:rPr lang="en-US" altLang="zh-CN" sz="3000" dirty="0" err="1" smtClean="0">
                <a:latin typeface="Georgia" panose="02040502050405020303" pitchFamily="18" charset="0"/>
                <a:ea typeface="FangSong" panose="02010609060101010101" pitchFamily="49" charset="-122"/>
              </a:rPr>
              <a:t>Sakyamuni</a:t>
            </a:r>
            <a:endParaRPr lang="en-US" altLang="zh-HK" sz="3000" b="1" dirty="0">
              <a:latin typeface="Georgia" panose="02040502050405020303" pitchFamily="18" charset="0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547420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76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1835696" y="2780928"/>
            <a:ext cx="561662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000" dirty="0" smtClean="0">
                <a:latin typeface="Georgia" panose="02040502050405020303" pitchFamily="18" charset="0"/>
              </a:rPr>
              <a:t>Digital Dictionary of Buddhism </a:t>
            </a:r>
          </a:p>
          <a:p>
            <a:endParaRPr lang="en-US" altLang="zh-CN" sz="3000" dirty="0">
              <a:latin typeface="Georgia" panose="02040502050405020303" pitchFamily="18" charset="0"/>
            </a:endParaRPr>
          </a:p>
          <a:p>
            <a:r>
              <a:rPr lang="en-US" altLang="zh-CN" sz="3000" dirty="0">
                <a:solidFill>
                  <a:srgbClr val="0070C0"/>
                </a:solidFill>
                <a:latin typeface="Georgia" panose="02040502050405020303" pitchFamily="18" charset="0"/>
              </a:rPr>
              <a:t>http://www.buddhism-dict.net</a:t>
            </a:r>
            <a:r>
              <a:rPr lang="en-US" altLang="zh-CN" sz="3000" dirty="0" smtClean="0">
                <a:solidFill>
                  <a:srgbClr val="0070C0"/>
                </a:solidFill>
                <a:latin typeface="Georgia" panose="02040502050405020303" pitchFamily="18" charset="0"/>
              </a:rPr>
              <a:t>/ </a:t>
            </a:r>
          </a:p>
        </p:txBody>
      </p:sp>
    </p:spTree>
    <p:extLst>
      <p:ext uri="{BB962C8B-B14F-4D97-AF65-F5344CB8AC3E}">
        <p14:creationId xmlns:p14="http://schemas.microsoft.com/office/powerpoint/2010/main" val="2933796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cutive">
  <a:themeElements>
    <a:clrScheme name="Executive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cutive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cutiv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44281</TotalTime>
  <Words>9404</Words>
  <Application>Microsoft Office PowerPoint</Application>
  <PresentationFormat>On-screen Show (4:3)</PresentationFormat>
  <Paragraphs>484</Paragraphs>
  <Slides>76</Slides>
  <Notes>75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76</vt:i4>
      </vt:variant>
    </vt:vector>
  </HeadingPairs>
  <TitlesOfParts>
    <vt:vector size="77" baseType="lpstr">
      <vt:lpstr>Executive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孝親尊師知恩報恩</dc:creator>
  <cp:lastModifiedBy>Robbie</cp:lastModifiedBy>
  <cp:revision>566</cp:revision>
  <dcterms:created xsi:type="dcterms:W3CDTF">2016-12-03T11:57:52Z</dcterms:created>
  <dcterms:modified xsi:type="dcterms:W3CDTF">2020-10-10T19:32:11Z</dcterms:modified>
</cp:coreProperties>
</file>