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6" r:id="rId2"/>
    <p:sldId id="260" r:id="rId3"/>
    <p:sldId id="257" r:id="rId4"/>
    <p:sldId id="259" r:id="rId5"/>
    <p:sldId id="270" r:id="rId6"/>
    <p:sldId id="261" r:id="rId7"/>
    <p:sldId id="267" r:id="rId8"/>
    <p:sldId id="268" r:id="rId9"/>
    <p:sldId id="269" r:id="rId10"/>
    <p:sldId id="262" r:id="rId11"/>
    <p:sldId id="263" r:id="rId12"/>
    <p:sldId id="271"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81A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08"/>
    <p:restoredTop sz="88268"/>
  </p:normalViewPr>
  <p:slideViewPr>
    <p:cSldViewPr snapToGrid="0" snapToObjects="1">
      <p:cViewPr>
        <p:scale>
          <a:sx n="83" d="100"/>
          <a:sy n="83" d="100"/>
        </p:scale>
        <p:origin x="91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E91A63-18B9-7A40-B48F-E95964E3535F}" type="datetimeFigureOut">
              <a:rPr lang="en-US" smtClean="0"/>
              <a:t>4/24/19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3B5D2B-AF5D-EC43-A7D0-46BA74564EE4}" type="slidenum">
              <a:rPr lang="en-US" smtClean="0"/>
              <a:t>‹#›</a:t>
            </a:fld>
            <a:endParaRPr lang="en-US" dirty="0"/>
          </a:p>
        </p:txBody>
      </p:sp>
    </p:spTree>
    <p:extLst>
      <p:ext uri="{BB962C8B-B14F-4D97-AF65-F5344CB8AC3E}">
        <p14:creationId xmlns:p14="http://schemas.microsoft.com/office/powerpoint/2010/main" val="793863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a:t>
            </a:fld>
            <a:endParaRPr lang="en-US" dirty="0"/>
          </a:p>
        </p:txBody>
      </p:sp>
    </p:spTree>
    <p:extLst>
      <p:ext uri="{BB962C8B-B14F-4D97-AF65-F5344CB8AC3E}">
        <p14:creationId xmlns:p14="http://schemas.microsoft.com/office/powerpoint/2010/main" val="1734177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2</a:t>
            </a:fld>
            <a:endParaRPr lang="en-US" dirty="0"/>
          </a:p>
        </p:txBody>
      </p:sp>
    </p:spTree>
    <p:extLst>
      <p:ext uri="{BB962C8B-B14F-4D97-AF65-F5344CB8AC3E}">
        <p14:creationId xmlns:p14="http://schemas.microsoft.com/office/powerpoint/2010/main" val="1282044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3</a:t>
            </a:fld>
            <a:endParaRPr lang="en-US" dirty="0"/>
          </a:p>
        </p:txBody>
      </p:sp>
    </p:spTree>
    <p:extLst>
      <p:ext uri="{BB962C8B-B14F-4D97-AF65-F5344CB8AC3E}">
        <p14:creationId xmlns:p14="http://schemas.microsoft.com/office/powerpoint/2010/main" val="6824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4</a:t>
            </a:fld>
            <a:endParaRPr lang="en-US" dirty="0"/>
          </a:p>
        </p:txBody>
      </p:sp>
    </p:spTree>
    <p:extLst>
      <p:ext uri="{BB962C8B-B14F-4D97-AF65-F5344CB8AC3E}">
        <p14:creationId xmlns:p14="http://schemas.microsoft.com/office/powerpoint/2010/main" val="1127356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5</a:t>
            </a:fld>
            <a:endParaRPr lang="en-US" dirty="0"/>
          </a:p>
        </p:txBody>
      </p:sp>
    </p:spTree>
    <p:extLst>
      <p:ext uri="{BB962C8B-B14F-4D97-AF65-F5344CB8AC3E}">
        <p14:creationId xmlns:p14="http://schemas.microsoft.com/office/powerpoint/2010/main" val="763096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6</a:t>
            </a:fld>
            <a:endParaRPr lang="en-US" dirty="0"/>
          </a:p>
        </p:txBody>
      </p:sp>
    </p:spTree>
    <p:extLst>
      <p:ext uri="{BB962C8B-B14F-4D97-AF65-F5344CB8AC3E}">
        <p14:creationId xmlns:p14="http://schemas.microsoft.com/office/powerpoint/2010/main" val="637180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7</a:t>
            </a:fld>
            <a:endParaRPr lang="en-US" dirty="0"/>
          </a:p>
        </p:txBody>
      </p:sp>
    </p:spTree>
    <p:extLst>
      <p:ext uri="{BB962C8B-B14F-4D97-AF65-F5344CB8AC3E}">
        <p14:creationId xmlns:p14="http://schemas.microsoft.com/office/powerpoint/2010/main" val="1439506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8</a:t>
            </a:fld>
            <a:endParaRPr lang="en-US" dirty="0"/>
          </a:p>
        </p:txBody>
      </p:sp>
    </p:spTree>
    <p:extLst>
      <p:ext uri="{BB962C8B-B14F-4D97-AF65-F5344CB8AC3E}">
        <p14:creationId xmlns:p14="http://schemas.microsoft.com/office/powerpoint/2010/main" val="590131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9</a:t>
            </a:fld>
            <a:endParaRPr lang="en-US" dirty="0"/>
          </a:p>
        </p:txBody>
      </p:sp>
    </p:spTree>
    <p:extLst>
      <p:ext uri="{BB962C8B-B14F-4D97-AF65-F5344CB8AC3E}">
        <p14:creationId xmlns:p14="http://schemas.microsoft.com/office/powerpoint/2010/main" val="1988097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baseline="0" dirty="0"/>
          </a:p>
        </p:txBody>
      </p:sp>
      <p:sp>
        <p:nvSpPr>
          <p:cNvPr id="4" name="Slide Number Placeholder 3"/>
          <p:cNvSpPr>
            <a:spLocks noGrp="1"/>
          </p:cNvSpPr>
          <p:nvPr>
            <p:ph type="sldNum" sz="quarter" idx="10"/>
          </p:nvPr>
        </p:nvSpPr>
        <p:spPr/>
        <p:txBody>
          <a:bodyPr/>
          <a:lstStyle/>
          <a:p>
            <a:fld id="{863B5D2B-AF5D-EC43-A7D0-46BA74564EE4}" type="slidenum">
              <a:rPr lang="en-US" smtClean="0"/>
              <a:t>10</a:t>
            </a:fld>
            <a:endParaRPr lang="en-US" dirty="0"/>
          </a:p>
        </p:txBody>
      </p:sp>
    </p:spTree>
    <p:extLst>
      <p:ext uri="{BB962C8B-B14F-4D97-AF65-F5344CB8AC3E}">
        <p14:creationId xmlns:p14="http://schemas.microsoft.com/office/powerpoint/2010/main" val="2122148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11</a:t>
            </a:fld>
            <a:endParaRPr lang="en-US" dirty="0"/>
          </a:p>
        </p:txBody>
      </p:sp>
    </p:spTree>
    <p:extLst>
      <p:ext uri="{BB962C8B-B14F-4D97-AF65-F5344CB8AC3E}">
        <p14:creationId xmlns:p14="http://schemas.microsoft.com/office/powerpoint/2010/main" val="1081759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12</a:t>
            </a:fld>
            <a:endParaRPr lang="en-US" dirty="0"/>
          </a:p>
        </p:txBody>
      </p:sp>
    </p:spTree>
    <p:extLst>
      <p:ext uri="{BB962C8B-B14F-4D97-AF65-F5344CB8AC3E}">
        <p14:creationId xmlns:p14="http://schemas.microsoft.com/office/powerpoint/2010/main" val="2585414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13</a:t>
            </a:fld>
            <a:endParaRPr lang="en-US" dirty="0"/>
          </a:p>
        </p:txBody>
      </p:sp>
    </p:spTree>
    <p:extLst>
      <p:ext uri="{BB962C8B-B14F-4D97-AF65-F5344CB8AC3E}">
        <p14:creationId xmlns:p14="http://schemas.microsoft.com/office/powerpoint/2010/main" val="1438001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charset="0"/>
              <a:buNone/>
              <a:tabLst/>
              <a:defRP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14</a:t>
            </a:fld>
            <a:endParaRPr lang="en-US" dirty="0"/>
          </a:p>
        </p:txBody>
      </p:sp>
    </p:spTree>
    <p:extLst>
      <p:ext uri="{BB962C8B-B14F-4D97-AF65-F5344CB8AC3E}">
        <p14:creationId xmlns:p14="http://schemas.microsoft.com/office/powerpoint/2010/main" val="14761337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charset="0"/>
              <a:buChar char="•"/>
            </a:pPr>
            <a:endParaRPr lang="en-US" dirty="0"/>
          </a:p>
        </p:txBody>
      </p:sp>
      <p:sp>
        <p:nvSpPr>
          <p:cNvPr id="4" name="Slide Number Placeholder 3"/>
          <p:cNvSpPr>
            <a:spLocks noGrp="1"/>
          </p:cNvSpPr>
          <p:nvPr>
            <p:ph type="sldNum" sz="quarter" idx="10"/>
          </p:nvPr>
        </p:nvSpPr>
        <p:spPr/>
        <p:txBody>
          <a:bodyPr/>
          <a:lstStyle/>
          <a:p>
            <a:fld id="{863B5D2B-AF5D-EC43-A7D0-46BA74564EE4}" type="slidenum">
              <a:rPr lang="en-US" smtClean="0"/>
              <a:t>15</a:t>
            </a:fld>
            <a:endParaRPr lang="en-US" dirty="0"/>
          </a:p>
        </p:txBody>
      </p:sp>
    </p:spTree>
    <p:extLst>
      <p:ext uri="{BB962C8B-B14F-4D97-AF65-F5344CB8AC3E}">
        <p14:creationId xmlns:p14="http://schemas.microsoft.com/office/powerpoint/2010/main" val="1182887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C529D5E0-BBE0-7F4A-BC60-3B6F68495D3E}" type="datetimeFigureOut">
              <a:rPr lang="en-US" smtClean="0"/>
              <a:t>4/24/19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29D5E0-BBE0-7F4A-BC60-3B6F68495D3E}" type="datetimeFigureOut">
              <a:rPr lang="en-US" smtClean="0"/>
              <a:t>4/24/19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C529D5E0-BBE0-7F4A-BC60-3B6F68495D3E}" type="datetimeFigureOut">
              <a:rPr lang="en-US" smtClean="0"/>
              <a:t>4/24/19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529D5E0-BBE0-7F4A-BC60-3B6F68495D3E}" type="datetimeFigureOut">
              <a:rPr lang="en-US" smtClean="0"/>
              <a:t>4/24/19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C529D5E0-BBE0-7F4A-BC60-3B6F68495D3E}" type="datetimeFigureOut">
              <a:rPr lang="en-US" smtClean="0"/>
              <a:t>4/24/19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29D5E0-BBE0-7F4A-BC60-3B6F68495D3E}" type="datetimeFigureOut">
              <a:rPr lang="en-US" smtClean="0"/>
              <a:t>4/24/19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29D5E0-BBE0-7F4A-BC60-3B6F68495D3E}" type="datetimeFigureOut">
              <a:rPr lang="en-US" smtClean="0"/>
              <a:t>4/24/19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29D5E0-BBE0-7F4A-BC60-3B6F68495D3E}" type="datetimeFigureOut">
              <a:rPr lang="en-US" smtClean="0"/>
              <a:t>4/24/19</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C529D5E0-BBE0-7F4A-BC60-3B6F68495D3E}" type="datetimeFigureOut">
              <a:rPr lang="en-US" smtClean="0"/>
              <a:t>4/24/19</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29D5E0-BBE0-7F4A-BC60-3B6F68495D3E}" type="datetimeFigureOut">
              <a:rPr lang="en-US" smtClean="0"/>
              <a:t>4/24/19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29D5E0-BBE0-7F4A-BC60-3B6F68495D3E}" type="datetimeFigureOut">
              <a:rPr lang="en-US" smtClean="0"/>
              <a:t>4/24/19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529D5E0-BBE0-7F4A-BC60-3B6F68495D3E}" type="datetimeFigureOut">
              <a:rPr lang="en-US" smtClean="0"/>
              <a:t>4/24/19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5EC9C7B-7EFB-4E4C-AAC1-99DED87A994E}" type="slidenum">
              <a:rPr lang="en-US" smtClean="0"/>
              <a:t>‹#›</a:t>
            </a:fld>
            <a:endParaRPr lang="en-US" dirty="0"/>
          </a:p>
        </p:txBody>
      </p:sp>
    </p:spTree>
    <p:extLst>
      <p:ext uri="{BB962C8B-B14F-4D97-AF65-F5344CB8AC3E}">
        <p14:creationId xmlns:p14="http://schemas.microsoft.com/office/powerpoint/2010/main" val="18238217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9.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1.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onlinelibrary.wiley.com/doi/10.1002/bs.3830090206/abstract"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butler-bowdon.com/abraham-maslow---motivation-and-personality1.html" TargetMode="External"/><Relationship Id="rId5" Type="http://schemas.openxmlformats.org/officeDocument/2006/relationships/hyperlink" Target="https://www.researchgate.net/publication/10934893_One_More_Time_How_do_You_Motivate_Employees"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3.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4.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hyperlink" Target="https://www.cipd.co.uk/knowledge/fundamentals/relations/engagement/factsheet" TargetMode="External"/><Relationship Id="rId13" Type="http://schemas.openxmlformats.org/officeDocument/2006/relationships/hyperlink" Target="http://scholar.google.co.uk/scholar_url?url=https://www.researchgate.net/profile/David_Day6/publication/280806550_Meta-analytic_review_of_leader-member_exchange_theory_Correlates_and_construct_issues/links/5714b62208aeebe07c06b03a.pdf&amp;hl=en&amp;sa=X&amp;scisig=AAGBfm0zbXv6mlUd-zPFLLc27PG6Owd8vA&amp;nossl=1&amp;oi=scholarr" TargetMode="External"/><Relationship Id="rId3" Type="http://schemas.openxmlformats.org/officeDocument/2006/relationships/image" Target="../media/image2.png"/><Relationship Id="rId7" Type="http://schemas.openxmlformats.org/officeDocument/2006/relationships/hyperlink" Target="https://www.cipd.co.uk/knowledge/strategy/leadership" TargetMode="External"/><Relationship Id="rId12" Type="http://schemas.openxmlformats.org/officeDocument/2006/relationships/hyperlink" Target="https://www.scirp.org/(S(czeh2tfqyw2orz553k1w0r45))/reference/ReferencesPapers.aspx?ReferenceID=223386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polestar.com/about-us" TargetMode="External"/><Relationship Id="rId11" Type="http://schemas.openxmlformats.org/officeDocument/2006/relationships/hyperlink" Target="https://www.ddiworld.com/glf2018/leadership-strategy" TargetMode="External"/><Relationship Id="rId5" Type="http://schemas.openxmlformats.org/officeDocument/2006/relationships/hyperlink" Target="https://www.media.volvocars.com/global/en-gb/media/pressreleases/165856/volvo-cars-buys-100-per-cent-of-polestar" TargetMode="External"/><Relationship Id="rId15" Type="http://schemas.openxmlformats.org/officeDocument/2006/relationships/hyperlink" Target="https://www.6seconds.org/2014/04/12/emotional-intelligence-career/" TargetMode="External"/><Relationship Id="rId10" Type="http://schemas.openxmlformats.org/officeDocument/2006/relationships/hyperlink" Target="https://www.marketwatch.com/press-release/global-corporate-leadership-training-market-2018-2022---leading-players-are-center-for-creative-leadership-dale-carnegie-associates-franklin-covey-gp-strategies-skillsoft---researchandmarketscom-2018-08-28" TargetMode="External"/><Relationship Id="rId4" Type="http://schemas.microsoft.com/office/2007/relationships/hdphoto" Target="../media/hdphoto1.wdp"/><Relationship Id="rId9" Type="http://schemas.openxmlformats.org/officeDocument/2006/relationships/hyperlink" Target="https://events.cipd.co.uk/events/annual/2018/10/09/effective-leadership-and-emotional-intelligence/" TargetMode="External"/><Relationship Id="rId14" Type="http://schemas.openxmlformats.org/officeDocument/2006/relationships/hyperlink" Target="https://www.forbes.com/sites/forbesfinancecouncil/2018/10/25/what-percentage%20-of-small-businesses-fail-and-how-can-you-avoid-being-one-of-the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4351"/>
            <a:ext cx="12354128" cy="6980082"/>
          </a:xfrm>
          <a:prstGeom prst="rect">
            <a:avLst/>
          </a:prstGeom>
        </p:spPr>
      </p:pic>
      <p:sp>
        <p:nvSpPr>
          <p:cNvPr id="6" name="TextBox 5"/>
          <p:cNvSpPr txBox="1"/>
          <p:nvPr/>
        </p:nvSpPr>
        <p:spPr>
          <a:xfrm>
            <a:off x="291830" y="2584150"/>
            <a:ext cx="5389123" cy="1015663"/>
          </a:xfrm>
          <a:prstGeom prst="rect">
            <a:avLst/>
          </a:prstGeom>
          <a:noFill/>
        </p:spPr>
        <p:txBody>
          <a:bodyPr wrap="square" rtlCol="0">
            <a:spAutoFit/>
          </a:bodyPr>
          <a:lstStyle/>
          <a:p>
            <a:endParaRPr lang="en-US" sz="2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endParaRPr lang="en-US" sz="2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a:p>
            <a:r>
              <a:rPr lang="en-US" sz="20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Leadership Development Program.</a:t>
            </a:r>
          </a:p>
        </p:txBody>
      </p:sp>
      <p:pic>
        <p:nvPicPr>
          <p:cNvPr id="8" name="Picture 7"/>
          <p:cNvPicPr>
            <a:picLocks noChangeAspect="1"/>
          </p:cNvPicPr>
          <p:nvPr/>
        </p:nvPicPr>
        <p:blipFill>
          <a:blip r:embed="rId4">
            <a:duotone>
              <a:prstClr val="black"/>
              <a:schemeClr val="accent4">
                <a:tint val="45000"/>
                <a:satMod val="400000"/>
              </a:schemeClr>
            </a:duotone>
            <a:extLst>
              <a:ext uri="{BEBA8EAE-BF5A-486C-A8C5-ECC9F3942E4B}">
                <a14:imgProps xmlns:a14="http://schemas.microsoft.com/office/drawing/2010/main">
                  <a14:imgLayer r:embed="rId5">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cxnSp>
        <p:nvCxnSpPr>
          <p:cNvPr id="10" name="Straight Connector 9"/>
          <p:cNvCxnSpPr/>
          <p:nvPr/>
        </p:nvCxnSpPr>
        <p:spPr>
          <a:xfrm>
            <a:off x="428017" y="3091981"/>
            <a:ext cx="136187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034" name="Picture 10" descr="mage result for polestar transparen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512" y="1918777"/>
            <a:ext cx="3103114" cy="155155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66F727B-95D1-0142-94A5-842624845C32}"/>
              </a:ext>
            </a:extLst>
          </p:cNvPr>
          <p:cNvPicPr>
            <a:picLocks noChangeAspect="1"/>
          </p:cNvPicPr>
          <p:nvPr/>
        </p:nvPicPr>
        <p:blipFill>
          <a:blip r:embed="rId4">
            <a:duotone>
              <a:prstClr val="black"/>
              <a:schemeClr val="accent4">
                <a:tint val="45000"/>
                <a:satMod val="400000"/>
              </a:schemeClr>
            </a:duotone>
            <a:extLst>
              <a:ext uri="{BEBA8EAE-BF5A-486C-A8C5-ECC9F3942E4B}">
                <a14:imgProps xmlns:a14="http://schemas.microsoft.com/office/drawing/2010/main">
                  <a14:imgLayer r:embed="rId5">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0"/>
            <a:ext cx="1540845" cy="1540845"/>
          </a:xfrm>
          <a:prstGeom prst="rect">
            <a:avLst/>
          </a:prstGeom>
        </p:spPr>
      </p:pic>
    </p:spTree>
    <p:extLst>
      <p:ext uri="{BB962C8B-B14F-4D97-AF65-F5344CB8AC3E}">
        <p14:creationId xmlns:p14="http://schemas.microsoft.com/office/powerpoint/2010/main" val="1018430030"/>
      </p:ext>
    </p:extLst>
  </p:cSld>
  <p:clrMapOvr>
    <a:masterClrMapping/>
  </p:clrMapOvr>
  <mc:AlternateContent xmlns:mc="http://schemas.openxmlformats.org/markup-compatibility/2006" xmlns:p14="http://schemas.microsoft.com/office/powerpoint/2010/main">
    <mc:Choice Requires="p14">
      <p:transition spd="slow" p14:dur="1500" advClick="0" advTm="10000">
        <p:push dir="u"/>
      </p:transition>
    </mc:Choice>
    <mc:Fallback xmlns="">
      <p:transition spd="slow" advClick="0" advTm="10000">
        <p:push dir="u"/>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10"/>
          <p:cNvPicPr>
            <a:picLocks noChangeAspect="1"/>
          </p:cNvPicPr>
          <p:nvPr/>
        </p:nvPicPr>
        <p:blipFill>
          <a:blip r:embed="rId3">
            <a:duotone>
              <a:prstClr val="black"/>
              <a:schemeClr val="tx1">
                <a:lumMod val="95000"/>
                <a:lumOff val="5000"/>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Effect>
                      <a14:saturation sat="0"/>
                    </a14:imgEffect>
                  </a14:imgLayer>
                </a14:imgProps>
              </a:ext>
            </a:extLst>
          </a:blip>
          <a:stretch>
            <a:fillRect/>
          </a:stretch>
        </p:blipFill>
        <p:spPr>
          <a:xfrm>
            <a:off x="0" y="2582"/>
            <a:ext cx="1540845" cy="1540845"/>
          </a:xfrm>
          <a:prstGeom prst="rect">
            <a:avLst/>
          </a:prstGeom>
        </p:spPr>
      </p:pic>
      <p:sp>
        <p:nvSpPr>
          <p:cNvPr id="13" name="TextBox 12"/>
          <p:cNvSpPr txBox="1"/>
          <p:nvPr/>
        </p:nvSpPr>
        <p:spPr>
          <a:xfrm>
            <a:off x="1495796" y="574163"/>
            <a:ext cx="4553712" cy="1200329"/>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                   -  values.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15" name="Straight Connector 14"/>
          <p:cNvCxnSpPr/>
          <p:nvPr/>
        </p:nvCxnSpPr>
        <p:spPr>
          <a:xfrm flipV="1">
            <a:off x="1495796" y="961555"/>
            <a:ext cx="909747" cy="1309"/>
          </a:xfrm>
          <a:prstGeom prst="line">
            <a:avLst/>
          </a:prstGeom>
          <a:ln/>
        </p:spPr>
        <p:style>
          <a:lnRef idx="1">
            <a:schemeClr val="dk1"/>
          </a:lnRef>
          <a:fillRef idx="0">
            <a:schemeClr val="dk1"/>
          </a:fillRef>
          <a:effectRef idx="0">
            <a:schemeClr val="dk1"/>
          </a:effectRef>
          <a:fontRef idx="minor">
            <a:schemeClr val="tx1"/>
          </a:fontRef>
        </p:style>
      </p:cxnSp>
      <p:pic>
        <p:nvPicPr>
          <p:cNvPr id="18" name="Picture 10" descr="mage result for polestar transpar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6740" y="303318"/>
            <a:ext cx="2048256" cy="9393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438085C-58A3-D048-A35E-3877DFB733EA}"/>
              </a:ext>
            </a:extLst>
          </p:cNvPr>
          <p:cNvSpPr txBox="1"/>
          <p:nvPr/>
        </p:nvSpPr>
        <p:spPr>
          <a:xfrm>
            <a:off x="516215" y="1559455"/>
            <a:ext cx="11066585" cy="5632311"/>
          </a:xfrm>
          <a:prstGeom prst="rect">
            <a:avLst/>
          </a:prstGeom>
          <a:noFill/>
        </p:spPr>
        <p:txBody>
          <a:bodyPr wrap="square" rtlCol="0">
            <a:spAutoFit/>
          </a:bodyPr>
          <a:lstStyle/>
          <a:p>
            <a:r>
              <a:rPr lang="en-US" dirty="0">
                <a:latin typeface="Helvetica Neue Light" panose="02000403000000020004" pitchFamily="2" charset="0"/>
                <a:ea typeface="Helvetica Neue Light" panose="02000403000000020004" pitchFamily="2" charset="0"/>
                <a:cs typeface="Helvetica Neue" panose="02000503000000020004" pitchFamily="2" charset="0"/>
              </a:rPr>
              <a:t>Polestar, based in Gothenburg, Sweden, was acquired in 2015 as Volvo’s high-performance electric vehicle arm (Volvo, 2015). Polestar are most noted for performance upgrading to Volvo cars. However, in 2017, Volvo announced the company would begin production of electric performance vehicles under its own brand to provide Volvo with a competitive base to take on Tesla. The polestar 1 and 2 models have since been developed and begin manufacture this year.</a:t>
            </a:r>
          </a:p>
          <a:p>
            <a:endParaRPr lang="en-US" dirty="0">
              <a:latin typeface="Helvetica Neue Light" panose="02000403000000020004" pitchFamily="2" charset="0"/>
              <a:ea typeface="Helvetica Neue Light" panose="02000403000000020004" pitchFamily="2" charset="0"/>
              <a:cs typeface="Helvetica Neue" panose="02000503000000020004" pitchFamily="2" charset="0"/>
            </a:endParaRPr>
          </a:p>
          <a:p>
            <a:r>
              <a:rPr lang="en-US" dirty="0">
                <a:latin typeface="Helvetica Neue Light" panose="02000403000000020004" pitchFamily="2" charset="0"/>
                <a:ea typeface="Helvetica Neue Light" panose="02000403000000020004" pitchFamily="2" charset="0"/>
                <a:cs typeface="Helvetica Neue" panose="02000503000000020004" pitchFamily="2" charset="0"/>
              </a:rPr>
              <a:t>The company are implementing a ground-breaking approach to traditional car ownership with a business model focused on subscription. Monthly payments will cover; finance of the vehicle itself, insurance, servicing, maintenance and roadside assistance aiming to simplify the process for the owner and following the sleek, minimalist design evident in their products (polestar, 2019).</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r>
              <a:rPr lang="en-GB" dirty="0">
                <a:latin typeface="Helvetica Neue" panose="02000503000000020004" pitchFamily="2" charset="0"/>
                <a:ea typeface="Helvetica Neue" panose="02000503000000020004" pitchFamily="2" charset="0"/>
                <a:cs typeface="Helvetica Neue" panose="02000503000000020004" pitchFamily="2" charset="0"/>
              </a:rPr>
              <a:t>Vision – </a:t>
            </a:r>
          </a:p>
          <a:p>
            <a:r>
              <a:rPr lang="en-GB" dirty="0">
                <a:latin typeface="Helvetica Neue" panose="02000503000000020004" pitchFamily="2" charset="0"/>
                <a:ea typeface="Helvetica Neue" panose="02000503000000020004" pitchFamily="2" charset="0"/>
                <a:cs typeface="Helvetica Neue" panose="02000503000000020004" pitchFamily="2" charset="0"/>
              </a:rPr>
              <a:t>‘</a:t>
            </a:r>
            <a:r>
              <a:rPr lang="en-GB" i="1" dirty="0">
                <a:latin typeface="Helvetica Neue Light" panose="02000403000000020004" pitchFamily="2" charset="0"/>
                <a:ea typeface="Helvetica Neue Light" panose="02000403000000020004" pitchFamily="2" charset="0"/>
                <a:cs typeface="Helvetica Neue" panose="02000503000000020004" pitchFamily="2" charset="0"/>
              </a:rPr>
              <a:t>Our focus is on uncompromised design and technology. Passion and emotion drive us, electricity and innovation drive our cars. Our products are excellent, efficient and entertaining. In Polestar’s future, there is no room for shortcuts, excuses or compromises. We are all in, dedicated on our ambition. Guiding our industry forward through pure, progressive, performance.</a:t>
            </a:r>
          </a:p>
          <a:p>
            <a:endParaRPr lang="en-GB" i="1" dirty="0">
              <a:latin typeface="Helvetica Neue Light" panose="02000403000000020004" pitchFamily="2" charset="0"/>
              <a:ea typeface="Helvetica Neue Light" panose="02000403000000020004" pitchFamily="2" charset="0"/>
              <a:cs typeface="Helvetica Neue" panose="02000503000000020004" pitchFamily="2" charset="0"/>
            </a:endParaRPr>
          </a:p>
          <a:p>
            <a:r>
              <a:rPr lang="en-GB" i="1" dirty="0">
                <a:latin typeface="Helvetica Neue Light" panose="02000403000000020004" pitchFamily="2" charset="0"/>
                <a:ea typeface="Helvetica Neue Light" panose="02000403000000020004" pitchFamily="2" charset="0"/>
                <a:cs typeface="Helvetica Neue" panose="02000503000000020004" pitchFamily="2" charset="0"/>
              </a:rPr>
              <a:t>At Polestar, the sky is the limit.’   </a:t>
            </a:r>
            <a:r>
              <a:rPr lang="en-GB" dirty="0">
                <a:latin typeface="Helvetica Neue" panose="02000503000000020004" pitchFamily="2" charset="0"/>
                <a:ea typeface="Helvetica Neue" panose="02000503000000020004" pitchFamily="2" charset="0"/>
                <a:cs typeface="Helvetica Neue" panose="02000503000000020004" pitchFamily="2" charset="0"/>
              </a:rPr>
              <a:t>(polestar, 2019).</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r>
              <a:rPr lang="en-US" dirty="0">
                <a:latin typeface="Helvetica Neue" panose="02000503000000020004" pitchFamily="2" charset="0"/>
                <a:ea typeface="Helvetica Neue" panose="02000503000000020004" pitchFamily="2" charset="0"/>
                <a:cs typeface="Helvetica Neue" panose="02000503000000020004" pitchFamily="2" charset="0"/>
              </a:rPr>
              <a:t> </a:t>
            </a:r>
          </a:p>
        </p:txBody>
      </p:sp>
    </p:spTree>
    <p:extLst>
      <p:ext uri="{BB962C8B-B14F-4D97-AF65-F5344CB8AC3E}">
        <p14:creationId xmlns:p14="http://schemas.microsoft.com/office/powerpoint/2010/main" val="1319204391"/>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p:cNvSpPr txBox="1"/>
          <p:nvPr/>
        </p:nvSpPr>
        <p:spPr>
          <a:xfrm>
            <a:off x="1285103" y="1025611"/>
            <a:ext cx="184731" cy="369332"/>
          </a:xfrm>
          <a:prstGeom prst="rect">
            <a:avLst/>
          </a:prstGeom>
          <a:noFill/>
        </p:spPr>
        <p:txBody>
          <a:bodyPr wrap="none" rtlCol="0">
            <a:spAutoFit/>
          </a:bodyPr>
          <a:lstStyle/>
          <a:p>
            <a:endParaRPr lang="en-US" dirty="0"/>
          </a:p>
        </p:txBody>
      </p:sp>
      <p:pic>
        <p:nvPicPr>
          <p:cNvPr id="12" name="Picture 11"/>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13" name="TextBox 12"/>
          <p:cNvSpPr txBox="1"/>
          <p:nvPr/>
        </p:nvSpPr>
        <p:spPr>
          <a:xfrm>
            <a:off x="1495796" y="574163"/>
            <a:ext cx="6396920"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Effective Modern Leadership – Skills &amp; Competencies.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14" name="Straight Connector 13"/>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E8B24609-3B51-6843-99ED-E38CD13E15FB}"/>
              </a:ext>
            </a:extLst>
          </p:cNvPr>
          <p:cNvSpPr txBox="1"/>
          <p:nvPr/>
        </p:nvSpPr>
        <p:spPr>
          <a:xfrm>
            <a:off x="240632" y="1735042"/>
            <a:ext cx="5390148" cy="4247317"/>
          </a:xfrm>
          <a:prstGeom prst="rect">
            <a:avLst/>
          </a:prstGeom>
          <a:noFill/>
        </p:spPr>
        <p:txBody>
          <a:bodyPr wrap="square" rtlCol="0">
            <a:spAutoFit/>
          </a:bodyPr>
          <a:lstStyle/>
          <a:p>
            <a:r>
              <a:rPr lang="en-US" dirty="0">
                <a:latin typeface="Helvetica Neue Light" panose="02000403000000020004" pitchFamily="2" charset="0"/>
                <a:ea typeface="Helvetica Neue Light" panose="02000403000000020004" pitchFamily="2" charset="0"/>
                <a:cs typeface="Helvetica Neue" panose="02000503000000020004" pitchFamily="2" charset="0"/>
              </a:rPr>
              <a:t>The CIPD (2018a) outline 10 key attributes of successful leaders in modern corporate environments:</a:t>
            </a:r>
            <a:endParaRPr lang="en-GB" dirty="0">
              <a:latin typeface="Helvetica Neue Light" panose="02000403000000020004" pitchFamily="2" charset="0"/>
              <a:ea typeface="Helvetica Neue Light" panose="02000403000000020004" pitchFamily="2" charset="0"/>
              <a:cs typeface="Helvetica Neue" panose="02000503000000020004" pitchFamily="2" charset="0"/>
            </a:endParaRPr>
          </a:p>
          <a:p>
            <a:r>
              <a:rPr lang="en-US" dirty="0">
                <a:latin typeface="Helvetica Neue" panose="02000503000000020004" pitchFamily="2" charset="0"/>
                <a:ea typeface="Helvetica Neue" panose="02000503000000020004" pitchFamily="2" charset="0"/>
                <a:cs typeface="Helvetica Neue" panose="02000503000000020004" pitchFamily="2" charset="0"/>
              </a:rPr>
              <a:t> </a:t>
            </a: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r>
              <a:rPr lang="en-US" dirty="0">
                <a:latin typeface="Helvetica Neue" panose="02000503000000020004" pitchFamily="2" charset="0"/>
                <a:ea typeface="Helvetica Neue" panose="02000503000000020004" pitchFamily="2" charset="0"/>
                <a:cs typeface="Helvetica Neue" panose="02000503000000020004" pitchFamily="2" charset="0"/>
              </a:rPr>
              <a:t> </a:t>
            </a: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Communication</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Motivation</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Delegating</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Positivity</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Trustworthiness</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Creativity</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Feedback</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Responsibility</a:t>
            </a:r>
          </a:p>
          <a:p>
            <a:pPr marL="342900" lvl="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Commitment</a:t>
            </a:r>
          </a:p>
          <a:p>
            <a:pPr marL="342900" indent="-342900">
              <a:buFont typeface="+mj-lt"/>
              <a:buAutoNum type="arabicPeriod"/>
            </a:pPr>
            <a:r>
              <a:rPr lang="en-GB" dirty="0">
                <a:latin typeface="Helvetica Neue Light" panose="02000403000000020004" pitchFamily="2" charset="0"/>
                <a:ea typeface="Helvetica Neue Light" panose="02000403000000020004" pitchFamily="2" charset="0"/>
                <a:cs typeface="Helvetica Neue" panose="02000503000000020004" pitchFamily="2" charset="0"/>
              </a:rPr>
              <a:t>Flexibility </a:t>
            </a:r>
            <a:endParaRPr lang="en-US" dirty="0">
              <a:latin typeface="Helvetica Neue Light" panose="02000403000000020004" pitchFamily="2" charset="0"/>
              <a:ea typeface="Helvetica Neue Light" panose="02000403000000020004" pitchFamily="2" charset="0"/>
              <a:cs typeface="Helvetica Neue" panose="02000503000000020004" pitchFamily="2" charset="0"/>
            </a:endParaRPr>
          </a:p>
        </p:txBody>
      </p:sp>
      <p:sp>
        <p:nvSpPr>
          <p:cNvPr id="7" name="Left Brace 6">
            <a:extLst>
              <a:ext uri="{FF2B5EF4-FFF2-40B4-BE49-F238E27FC236}">
                <a16:creationId xmlns:a16="http://schemas.microsoft.com/office/drawing/2014/main" id="{1F2E88FC-5E58-1947-816B-CCF23DB33C87}"/>
              </a:ext>
            </a:extLst>
          </p:cNvPr>
          <p:cNvSpPr/>
          <p:nvPr/>
        </p:nvSpPr>
        <p:spPr>
          <a:xfrm flipH="1">
            <a:off x="2280421" y="3006871"/>
            <a:ext cx="340342" cy="3095014"/>
          </a:xfrm>
          <a:prstGeom prst="leftBrace">
            <a:avLst/>
          </a:prstGeom>
          <a:ln>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dirty="0"/>
          </a:p>
        </p:txBody>
      </p:sp>
      <p:pic>
        <p:nvPicPr>
          <p:cNvPr id="8" name="Picture 7" descr="A screenshot of a cell phone&#10;&#10;Description automatically generated">
            <a:extLst>
              <a:ext uri="{FF2B5EF4-FFF2-40B4-BE49-F238E27FC236}">
                <a16:creationId xmlns:a16="http://schemas.microsoft.com/office/drawing/2014/main" id="{78DAB80E-5A79-0440-9B71-664EF8CE5F49}"/>
              </a:ext>
            </a:extLst>
          </p:cNvPr>
          <p:cNvPicPr/>
          <p:nvPr/>
        </p:nvPicPr>
        <p:blipFill rotWithShape="1">
          <a:blip r:embed="rId5">
            <a:alphaModFix/>
            <a:extLst>
              <a:ext uri="{BEBA8EAE-BF5A-486C-A8C5-ECC9F3942E4B}">
                <a14:imgProps xmlns:a14="http://schemas.microsoft.com/office/drawing/2010/main">
                  <a14:imgLayer r:embed="rId6">
                    <a14:imgEffect>
                      <a14:saturation sat="33000"/>
                    </a14:imgEffect>
                  </a14:imgLayer>
                </a14:imgProps>
              </a:ext>
            </a:extLst>
          </a:blip>
          <a:srcRect l="1612" t="3251" r="3002" b="3805"/>
          <a:stretch/>
        </p:blipFill>
        <p:spPr bwMode="auto">
          <a:xfrm>
            <a:off x="2749099" y="3719988"/>
            <a:ext cx="3204896" cy="1668780"/>
          </a:xfrm>
          <a:prstGeom prst="rect">
            <a:avLst/>
          </a:prstGeom>
          <a:ln>
            <a:noFill/>
          </a:ln>
          <a:extLst>
            <a:ext uri="{53640926-AAD7-44D8-BBD7-CCE9431645EC}">
              <a14:shadowObscured xmlns:a14="http://schemas.microsoft.com/office/drawing/2010/main"/>
            </a:ext>
          </a:extLst>
        </p:spPr>
      </p:pic>
      <p:cxnSp>
        <p:nvCxnSpPr>
          <p:cNvPr id="5" name="Straight Connector 4">
            <a:extLst>
              <a:ext uri="{FF2B5EF4-FFF2-40B4-BE49-F238E27FC236}">
                <a16:creationId xmlns:a16="http://schemas.microsoft.com/office/drawing/2014/main" id="{BC9FF5F8-1496-1447-B3CE-26AFE2D17B4C}"/>
              </a:ext>
            </a:extLst>
          </p:cNvPr>
          <p:cNvCxnSpPr/>
          <p:nvPr/>
        </p:nvCxnSpPr>
        <p:spPr>
          <a:xfrm>
            <a:off x="6208295" y="1526494"/>
            <a:ext cx="0" cy="4874306"/>
          </a:xfrm>
          <a:prstGeom prst="line">
            <a:avLst/>
          </a:prstGeom>
          <a:ln w="12700">
            <a:solidFill>
              <a:schemeClr val="bg1">
                <a:lumMod val="75000"/>
              </a:schemeClr>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678DF6C1-59A3-1648-AE9D-208DF6D3D38A}"/>
              </a:ext>
            </a:extLst>
          </p:cNvPr>
          <p:cNvSpPr txBox="1"/>
          <p:nvPr/>
        </p:nvSpPr>
        <p:spPr>
          <a:xfrm>
            <a:off x="6478637" y="1402062"/>
            <a:ext cx="5037221" cy="5539978"/>
          </a:xfrm>
          <a:prstGeom prst="rect">
            <a:avLst/>
          </a:prstGeom>
          <a:noFill/>
        </p:spPr>
        <p:txBody>
          <a:bodyPr wrap="square" rtlCol="0">
            <a:spAutoFit/>
          </a:bodyPr>
          <a:lstStyle/>
          <a:p>
            <a:r>
              <a:rPr lang="en-US" sz="1600" dirty="0">
                <a:latin typeface="Helvetica Neue Light" panose="02000403000000020004" pitchFamily="2" charset="0"/>
                <a:ea typeface="Helvetica Neue Light" panose="02000403000000020004" pitchFamily="2" charset="0"/>
              </a:rPr>
              <a:t>‘Leadership is a process whereby an individual influences a group of individuals to achieve a common goal’, that said, it ‘is not a linear, one-way event, but rather an interactive event.’ (Northouse, 2016, p.6).</a:t>
            </a:r>
          </a:p>
          <a:p>
            <a:endParaRPr lang="en-US" sz="1600" dirty="0">
              <a:latin typeface="Helvetica Neue Light" panose="02000403000000020004" pitchFamily="2" charset="0"/>
              <a:ea typeface="Helvetica Neue Light" panose="02000403000000020004" pitchFamily="2" charset="0"/>
            </a:endParaRPr>
          </a:p>
          <a:p>
            <a:r>
              <a:rPr lang="en-GB" sz="1600" dirty="0">
                <a:latin typeface="Helvetica Neue Light" panose="02000403000000020004" pitchFamily="2" charset="0"/>
                <a:ea typeface="Helvetica Neue Light" panose="02000403000000020004" pitchFamily="2" charset="0"/>
              </a:rPr>
              <a:t>It is a common misconception that management and leadership are interchangeable concepts. Hersey, et al.  (2013) emphasize the notion that management is a role which is prescribed or given in organizational hierarchy. On the contrary, leadership is a set of possessed characteristics and skills that an individual uses to influence a group of peers or subordinates towards a common goal.</a:t>
            </a:r>
          </a:p>
          <a:p>
            <a:endParaRPr lang="en-GB" sz="1600" dirty="0">
              <a:latin typeface="Helvetica Neue Light" panose="02000403000000020004" pitchFamily="2" charset="0"/>
              <a:ea typeface="Helvetica Neue Light" panose="02000403000000020004" pitchFamily="2" charset="0"/>
            </a:endParaRPr>
          </a:p>
          <a:p>
            <a:r>
              <a:rPr lang="en-GB" sz="1600" dirty="0">
                <a:latin typeface="Helvetica Neue Light" panose="02000403000000020004" pitchFamily="2" charset="0"/>
                <a:ea typeface="Helvetica Neue Light" panose="02000403000000020004" pitchFamily="2" charset="0"/>
              </a:rPr>
              <a:t>This differentiation between the two </a:t>
            </a:r>
          </a:p>
          <a:p>
            <a:r>
              <a:rPr lang="en-GB" sz="1600" dirty="0">
                <a:latin typeface="Helvetica Neue Light" panose="02000403000000020004" pitchFamily="2" charset="0"/>
                <a:ea typeface="Helvetica Neue Light" panose="02000403000000020004" pitchFamily="2" charset="0"/>
              </a:rPr>
              <a:t>Interrelated concepts justifies the </a:t>
            </a:r>
          </a:p>
          <a:p>
            <a:r>
              <a:rPr lang="en-GB" sz="1600" dirty="0">
                <a:latin typeface="Helvetica Neue Light" panose="02000403000000020004" pitchFamily="2" charset="0"/>
                <a:ea typeface="Helvetica Neue Light" panose="02000403000000020004" pitchFamily="2" charset="0"/>
              </a:rPr>
              <a:t>statistic that only 14% of Global </a:t>
            </a:r>
          </a:p>
          <a:p>
            <a:r>
              <a:rPr lang="en-GB" sz="1600" dirty="0">
                <a:latin typeface="Helvetica Neue Light" panose="02000403000000020004" pitchFamily="2" charset="0"/>
                <a:ea typeface="Helvetica Neue Light" panose="02000403000000020004" pitchFamily="2" charset="0"/>
              </a:rPr>
              <a:t>CEO’s possess the necessary</a:t>
            </a:r>
          </a:p>
          <a:p>
            <a:r>
              <a:rPr lang="en-GB" sz="1600" dirty="0">
                <a:latin typeface="Helvetica Neue Light" panose="02000403000000020004" pitchFamily="2" charset="0"/>
                <a:ea typeface="Helvetica Neue Light" panose="02000403000000020004" pitchFamily="2" charset="0"/>
              </a:rPr>
              <a:t>leadership qualities to execute strategy </a:t>
            </a:r>
          </a:p>
          <a:p>
            <a:r>
              <a:rPr lang="en-GB" sz="1600" dirty="0">
                <a:latin typeface="Helvetica Neue Light" panose="02000403000000020004" pitchFamily="2" charset="0"/>
                <a:ea typeface="Helvetica Neue Light" panose="02000403000000020004" pitchFamily="2" charset="0"/>
              </a:rPr>
              <a:t>effectively. (Canwell et al., 2018). </a:t>
            </a:r>
          </a:p>
          <a:p>
            <a:endParaRPr lang="en-GB" sz="1600" dirty="0">
              <a:latin typeface="Helvetica Neue Light" panose="02000403000000020004" pitchFamily="2" charset="0"/>
              <a:ea typeface="Helvetica Neue Light" panose="02000403000000020004" pitchFamily="2" charset="0"/>
            </a:endParaRPr>
          </a:p>
          <a:p>
            <a:endParaRPr lang="en-GB" dirty="0"/>
          </a:p>
        </p:txBody>
      </p:sp>
      <p:pic>
        <p:nvPicPr>
          <p:cNvPr id="15" name="Picture 14" descr="Image result for 14%">
            <a:extLst>
              <a:ext uri="{FF2B5EF4-FFF2-40B4-BE49-F238E27FC236}">
                <a16:creationId xmlns:a16="http://schemas.microsoft.com/office/drawing/2014/main" id="{1AA8CD85-9010-C44F-A123-89136D9BC989}"/>
              </a:ext>
            </a:extLst>
          </p:cNvPr>
          <p:cNvPicPr/>
          <p:nvPr/>
        </p:nvPicPr>
        <p:blipFill>
          <a:blip r:embed="rId7">
            <a:alphaModFix amt="70000"/>
            <a:extLst>
              <a:ext uri="{BEBA8EAE-BF5A-486C-A8C5-ECC9F3942E4B}">
                <a14:imgProps xmlns:a14="http://schemas.microsoft.com/office/drawing/2010/main">
                  <a14:imgLayer r:embed="rId8">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10060973" y="4554378"/>
            <a:ext cx="1890395" cy="1890395"/>
          </a:xfrm>
          <a:prstGeom prst="rect">
            <a:avLst/>
          </a:prstGeom>
          <a:noFill/>
          <a:ln>
            <a:noFill/>
          </a:ln>
        </p:spPr>
      </p:pic>
    </p:spTree>
    <p:extLst>
      <p:ext uri="{BB962C8B-B14F-4D97-AF65-F5344CB8AC3E}">
        <p14:creationId xmlns:p14="http://schemas.microsoft.com/office/powerpoint/2010/main" val="1308847620"/>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8" name="TextBox 7"/>
          <p:cNvSpPr txBox="1"/>
          <p:nvPr/>
        </p:nvSpPr>
        <p:spPr>
          <a:xfrm>
            <a:off x="1495796" y="574163"/>
            <a:ext cx="4553712" cy="923330"/>
          </a:xfrm>
          <a:prstGeom prst="rect">
            <a:avLst/>
          </a:prstGeom>
          <a:noFill/>
        </p:spPr>
        <p:txBody>
          <a:bodyPr wrap="square" rtlCol="0">
            <a:spAutoFit/>
          </a:bodyPr>
          <a:lstStyle>
            <a:defPPr>
              <a:defRPr lang="en-US"/>
            </a:defPPr>
            <a:lvl1pPr>
              <a:defRPr>
                <a:latin typeface="Helvetica Neue" panose="02000503000000020004" pitchFamily="2" charset="0"/>
                <a:ea typeface="Helvetica Neue" panose="02000503000000020004" pitchFamily="2" charset="0"/>
                <a:cs typeface="Helvetica Neue" panose="02000503000000020004" pitchFamily="2" charset="0"/>
              </a:defRPr>
            </a:lvl1pPr>
          </a:lstStyle>
          <a:p>
            <a:r>
              <a:rPr lang="en-US" dirty="0">
                <a:latin typeface="Helvetica Neue Medium" panose="02000503000000020004" pitchFamily="2" charset="0"/>
                <a:ea typeface="Helvetica Neue Medium" panose="02000503000000020004" pitchFamily="2" charset="0"/>
                <a:cs typeface="Helvetica Neue Medium" panose="02000503000000020004" pitchFamily="2" charset="0"/>
              </a:rPr>
              <a:t>Leadership Theory.</a:t>
            </a:r>
          </a:p>
          <a:p>
            <a:endParaRPr lang="en-US" dirty="0">
              <a:latin typeface="Helvetica Neue Medium" panose="02000503000000020004" pitchFamily="2" charset="0"/>
              <a:ea typeface="Helvetica Neue Medium" panose="02000503000000020004" pitchFamily="2" charset="0"/>
              <a:cs typeface="Helvetica Neue Medium" panose="02000503000000020004" pitchFamily="2" charset="0"/>
            </a:endParaRPr>
          </a:p>
          <a:p>
            <a:endParaRPr lang="en-US" dirty="0">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pic>
        <p:nvPicPr>
          <p:cNvPr id="5" name="Picture 4" descr="A screenshot of a cell phone&#10;&#10;Description automatically generated">
            <a:extLst>
              <a:ext uri="{FF2B5EF4-FFF2-40B4-BE49-F238E27FC236}">
                <a16:creationId xmlns:a16="http://schemas.microsoft.com/office/drawing/2014/main" id="{1340DA16-8256-3C4A-B562-449B4C77DFDF}"/>
              </a:ext>
            </a:extLst>
          </p:cNvPr>
          <p:cNvPicPr/>
          <p:nvPr/>
        </p:nvPicPr>
        <p:blipFill rotWithShape="1">
          <a:blip r:embed="rId5"/>
          <a:srcRect l="-884" t="43742" r="884" b="4445"/>
          <a:stretch/>
        </p:blipFill>
        <p:spPr>
          <a:xfrm>
            <a:off x="41121" y="1078992"/>
            <a:ext cx="8108269" cy="5204845"/>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BAC62605-0298-CA40-BE6F-F2C1B9F031E9}"/>
              </a:ext>
            </a:extLst>
          </p:cNvPr>
          <p:cNvPicPr/>
          <p:nvPr/>
        </p:nvPicPr>
        <p:blipFill rotWithShape="1">
          <a:blip r:embed="rId6"/>
          <a:srcRect t="33543" r="52793" b="-1"/>
          <a:stretch/>
        </p:blipFill>
        <p:spPr>
          <a:xfrm>
            <a:off x="8397363" y="574163"/>
            <a:ext cx="3481137" cy="6147479"/>
          </a:xfrm>
          <a:prstGeom prst="rect">
            <a:avLst/>
          </a:prstGeom>
        </p:spPr>
      </p:pic>
    </p:spTree>
    <p:extLst>
      <p:ext uri="{BB962C8B-B14F-4D97-AF65-F5344CB8AC3E}">
        <p14:creationId xmlns:p14="http://schemas.microsoft.com/office/powerpoint/2010/main" val="2042788140"/>
      </p:ext>
    </p:extLst>
  </p:cSld>
  <p:clrMapOvr>
    <a:masterClrMapping/>
  </p:clrMapOvr>
  <mc:AlternateContent xmlns:mc="http://schemas.openxmlformats.org/markup-compatibility/2006" xmlns:p14="http://schemas.microsoft.com/office/powerpoint/2010/main">
    <mc:Choice Requires="p14">
      <p:transition spd="slow" p14:dur="1500" advClick="0" advTm="30000">
        <p:push dir="u"/>
      </p:transition>
    </mc:Choice>
    <mc:Fallback xmlns="">
      <p:transition spd="slow" advClick="0" advTm="30000">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8" name="TextBox 7"/>
          <p:cNvSpPr txBox="1"/>
          <p:nvPr/>
        </p:nvSpPr>
        <p:spPr>
          <a:xfrm>
            <a:off x="1495796" y="574163"/>
            <a:ext cx="4553712" cy="923330"/>
          </a:xfrm>
          <a:prstGeom prst="rect">
            <a:avLst/>
          </a:prstGeom>
          <a:noFill/>
        </p:spPr>
        <p:txBody>
          <a:bodyPr wrap="square" rtlCol="0">
            <a:spAutoFit/>
          </a:bodyPr>
          <a:lstStyle>
            <a:defPPr>
              <a:defRPr lang="en-US"/>
            </a:defPPr>
            <a:lvl1pPr>
              <a:defRPr>
                <a:latin typeface="Helvetica Neue" panose="02000503000000020004" pitchFamily="2" charset="0"/>
                <a:ea typeface="Helvetica Neue" panose="02000503000000020004" pitchFamily="2" charset="0"/>
                <a:cs typeface="Helvetica Neue" panose="02000503000000020004" pitchFamily="2" charset="0"/>
              </a:defRPr>
            </a:lvl1pPr>
          </a:lstStyle>
          <a:p>
            <a:r>
              <a:rPr lang="en-US" dirty="0">
                <a:latin typeface="Helvetica Neue Medium" panose="02000503000000020004" pitchFamily="2" charset="0"/>
                <a:ea typeface="Helvetica Neue Medium" panose="02000503000000020004" pitchFamily="2" charset="0"/>
                <a:cs typeface="Helvetica Neue Medium" panose="02000503000000020004" pitchFamily="2" charset="0"/>
              </a:rPr>
              <a:t>Leadership Theory.</a:t>
            </a:r>
          </a:p>
          <a:p>
            <a:endParaRPr lang="en-US" dirty="0">
              <a:latin typeface="Helvetica Neue Medium" panose="02000503000000020004" pitchFamily="2" charset="0"/>
              <a:ea typeface="Helvetica Neue Medium" panose="02000503000000020004" pitchFamily="2" charset="0"/>
              <a:cs typeface="Helvetica Neue Medium" panose="02000503000000020004" pitchFamily="2" charset="0"/>
            </a:endParaRPr>
          </a:p>
          <a:p>
            <a:endParaRPr lang="en-US" dirty="0">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pic>
        <p:nvPicPr>
          <p:cNvPr id="5" name="Picture 4" descr="A screenshot of a cell phone&#10;&#10;Description automatically generated">
            <a:extLst>
              <a:ext uri="{FF2B5EF4-FFF2-40B4-BE49-F238E27FC236}">
                <a16:creationId xmlns:a16="http://schemas.microsoft.com/office/drawing/2014/main" id="{1340DA16-8256-3C4A-B562-449B4C77DFDF}"/>
              </a:ext>
            </a:extLst>
          </p:cNvPr>
          <p:cNvPicPr/>
          <p:nvPr/>
        </p:nvPicPr>
        <p:blipFill rotWithShape="1">
          <a:blip r:embed="rId5"/>
          <a:srcRect t="1654" r="1537" b="58830"/>
          <a:stretch/>
        </p:blipFill>
        <p:spPr>
          <a:xfrm>
            <a:off x="4722705" y="3037528"/>
            <a:ext cx="6734191" cy="3700308"/>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BAC62605-0298-CA40-BE6F-F2C1B9F031E9}"/>
              </a:ext>
            </a:extLst>
          </p:cNvPr>
          <p:cNvPicPr/>
          <p:nvPr/>
        </p:nvPicPr>
        <p:blipFill rotWithShape="1">
          <a:blip r:embed="rId6"/>
          <a:srcRect l="49356" t="33768" r="3569" b="8235"/>
          <a:stretch/>
        </p:blipFill>
        <p:spPr>
          <a:xfrm>
            <a:off x="735104" y="1382040"/>
            <a:ext cx="3226909" cy="5188678"/>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ACBC6564-1941-8643-8877-C6FCF921A158}"/>
              </a:ext>
            </a:extLst>
          </p:cNvPr>
          <p:cNvPicPr/>
          <p:nvPr/>
        </p:nvPicPr>
        <p:blipFill rotWithShape="1">
          <a:blip r:embed="rId6"/>
          <a:srcRect t="342" r="2089" b="68376"/>
          <a:stretch/>
        </p:blipFill>
        <p:spPr>
          <a:xfrm>
            <a:off x="4722705" y="304804"/>
            <a:ext cx="6266137" cy="2732724"/>
          </a:xfrm>
          <a:prstGeom prst="rect">
            <a:avLst/>
          </a:prstGeom>
        </p:spPr>
      </p:pic>
    </p:spTree>
    <p:extLst>
      <p:ext uri="{BB962C8B-B14F-4D97-AF65-F5344CB8AC3E}">
        <p14:creationId xmlns:p14="http://schemas.microsoft.com/office/powerpoint/2010/main" val="3135304886"/>
      </p:ext>
    </p:extLst>
  </p:cSld>
  <p:clrMapOvr>
    <a:masterClrMapping/>
  </p:clrMapOvr>
  <mc:AlternateContent xmlns:mc="http://schemas.openxmlformats.org/markup-compatibility/2006" xmlns:p14="http://schemas.microsoft.com/office/powerpoint/2010/main">
    <mc:Choice Requires="p14">
      <p:transition spd="slow" p14:dur="1500" advClick="0" advTm="30000">
        <p:push dir="u"/>
      </p:transition>
    </mc:Choice>
    <mc:Fallback xmlns="">
      <p:transition spd="slow" advClick="0" advTm="30000">
        <p:push dir="u"/>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2" name="Picture 11"/>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13" name="TextBox 12"/>
          <p:cNvSpPr txBox="1"/>
          <p:nvPr/>
        </p:nvSpPr>
        <p:spPr>
          <a:xfrm>
            <a:off x="1495795" y="574163"/>
            <a:ext cx="4792709" cy="923330"/>
          </a:xfrm>
          <a:prstGeom prst="rect">
            <a:avLst/>
          </a:prstGeom>
          <a:noFill/>
        </p:spPr>
        <p:txBody>
          <a:bodyPr wrap="square" rtlCol="0">
            <a:spAutoFit/>
          </a:bodyPr>
          <a:lstStyle/>
          <a:p>
            <a:r>
              <a:rPr lang="en-US" dirty="0">
                <a:latin typeface="Helvetica Neue Light" panose="02000403000000020004" pitchFamily="2" charset="0"/>
                <a:ea typeface="Helvetica Neue Light" panose="02000403000000020004" pitchFamily="2" charset="0"/>
              </a:rPr>
              <a:t>Proposed Leadership Development Program.</a:t>
            </a:r>
          </a:p>
          <a:p>
            <a:endParaRPr lang="en-US" dirty="0">
              <a:latin typeface="Helvetica Neue Light" panose="02000403000000020004" pitchFamily="2" charset="0"/>
              <a:ea typeface="Helvetica Neue Light" panose="02000403000000020004" pitchFamily="2" charset="0"/>
            </a:endParaRPr>
          </a:p>
          <a:p>
            <a:endParaRPr lang="en-US" dirty="0">
              <a:latin typeface="Helvetica Neue Light" panose="02000403000000020004" pitchFamily="2" charset="0"/>
              <a:ea typeface="Helvetica Neue Light" panose="02000403000000020004" pitchFamily="2" charset="0"/>
            </a:endParaRPr>
          </a:p>
        </p:txBody>
      </p:sp>
      <p:cxnSp>
        <p:nvCxnSpPr>
          <p:cNvPr id="14" name="Straight Connector 13"/>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pic>
        <p:nvPicPr>
          <p:cNvPr id="5" name="Picture 4" descr="A screenshot of a cell phone&#10;&#10;Description automatically generated">
            <a:extLst>
              <a:ext uri="{FF2B5EF4-FFF2-40B4-BE49-F238E27FC236}">
                <a16:creationId xmlns:a16="http://schemas.microsoft.com/office/drawing/2014/main" id="{7B27F0DB-F4F6-9948-9BA2-AFB43618CA55}"/>
              </a:ext>
            </a:extLst>
          </p:cNvPr>
          <p:cNvPicPr/>
          <p:nvPr/>
        </p:nvPicPr>
        <p:blipFill>
          <a:blip r:embed="rId5">
            <a:alphaModFix/>
            <a:extLst>
              <a:ext uri="{BEBA8EAE-BF5A-486C-A8C5-ECC9F3942E4B}">
                <a14:imgProps xmlns:a14="http://schemas.microsoft.com/office/drawing/2010/main">
                  <a14:imgLayer r:embed="rId6">
                    <a14:imgEffect>
                      <a14:sharpenSoften amount="25000"/>
                    </a14:imgEffect>
                    <a14:imgEffect>
                      <a14:saturation sat="33000"/>
                    </a14:imgEffect>
                  </a14:imgLayer>
                </a14:imgProps>
              </a:ext>
            </a:extLst>
          </a:blip>
          <a:stretch>
            <a:fillRect/>
          </a:stretch>
        </p:blipFill>
        <p:spPr>
          <a:xfrm>
            <a:off x="4957012" y="1780674"/>
            <a:ext cx="7026442" cy="4002299"/>
          </a:xfrm>
          <a:prstGeom prst="rect">
            <a:avLst/>
          </a:prstGeom>
        </p:spPr>
      </p:pic>
      <p:sp>
        <p:nvSpPr>
          <p:cNvPr id="2" name="TextBox 1">
            <a:extLst>
              <a:ext uri="{FF2B5EF4-FFF2-40B4-BE49-F238E27FC236}">
                <a16:creationId xmlns:a16="http://schemas.microsoft.com/office/drawing/2014/main" id="{259B72C7-305D-DB4E-9D31-7FBF2BA84C71}"/>
              </a:ext>
            </a:extLst>
          </p:cNvPr>
          <p:cNvSpPr txBox="1"/>
          <p:nvPr/>
        </p:nvSpPr>
        <p:spPr>
          <a:xfrm>
            <a:off x="213901" y="1489655"/>
            <a:ext cx="4743111" cy="5509200"/>
          </a:xfrm>
          <a:prstGeom prst="rect">
            <a:avLst/>
          </a:prstGeom>
          <a:noFill/>
        </p:spPr>
        <p:txBody>
          <a:bodyPr wrap="square" rtlCol="0">
            <a:spAutoFit/>
          </a:bodyPr>
          <a:lstStyle/>
          <a:p>
            <a:r>
              <a:rPr lang="en-GB" sz="1600" dirty="0">
                <a:latin typeface="Helvetica Neue Light" panose="02000403000000020004" pitchFamily="2" charset="0"/>
                <a:ea typeface="Helvetica Neue Light" panose="02000403000000020004" pitchFamily="2" charset="0"/>
              </a:rPr>
              <a:t>We believe effective team leadership is achieved through true connectedness. To achieve this, our approach implements widely accepted theoretical underpinning into our four-tier pyramid program. Our model closely follows the structure of Sir John Whitmore’s (2010) accredited GROW model of leadership coaching:</a:t>
            </a:r>
          </a:p>
          <a:p>
            <a:r>
              <a:rPr lang="en-GB" sz="1600" dirty="0">
                <a:latin typeface="Helvetica Neue Light" panose="02000403000000020004" pitchFamily="2" charset="0"/>
                <a:ea typeface="Helvetica Neue Light" panose="02000403000000020004" pitchFamily="2" charset="0"/>
              </a:rPr>
              <a:t> </a:t>
            </a:r>
          </a:p>
          <a:p>
            <a:r>
              <a:rPr lang="en-GB" sz="1600" b="1" dirty="0">
                <a:latin typeface="Helvetica Neue Light" panose="02000403000000020004" pitchFamily="2" charset="0"/>
                <a:ea typeface="Helvetica Neue Light" panose="02000403000000020004" pitchFamily="2" charset="0"/>
              </a:rPr>
              <a:t>G</a:t>
            </a:r>
            <a:r>
              <a:rPr lang="en-GB" sz="1600" dirty="0">
                <a:latin typeface="Helvetica Neue Light" panose="02000403000000020004" pitchFamily="2" charset="0"/>
                <a:ea typeface="Helvetica Neue Light" panose="02000403000000020004" pitchFamily="2" charset="0"/>
              </a:rPr>
              <a:t> – goal setting (SMART, PURE, CLEAR).</a:t>
            </a:r>
          </a:p>
          <a:p>
            <a:r>
              <a:rPr lang="en-GB" sz="1600" b="1" dirty="0">
                <a:latin typeface="Helvetica Neue Light" panose="02000403000000020004" pitchFamily="2" charset="0"/>
                <a:ea typeface="Helvetica Neue Light" panose="02000403000000020004" pitchFamily="2" charset="0"/>
              </a:rPr>
              <a:t>R</a:t>
            </a:r>
            <a:r>
              <a:rPr lang="en-GB" sz="1600" dirty="0">
                <a:latin typeface="Helvetica Neue Light" panose="02000403000000020004" pitchFamily="2" charset="0"/>
                <a:ea typeface="Helvetica Neue Light" panose="02000403000000020004" pitchFamily="2" charset="0"/>
              </a:rPr>
              <a:t> – reality checking</a:t>
            </a:r>
          </a:p>
          <a:p>
            <a:r>
              <a:rPr lang="en-GB" sz="1600" b="1" dirty="0">
                <a:latin typeface="Helvetica Neue Light" panose="02000403000000020004" pitchFamily="2" charset="0"/>
                <a:ea typeface="Helvetica Neue Light" panose="02000403000000020004" pitchFamily="2" charset="0"/>
              </a:rPr>
              <a:t>O</a:t>
            </a:r>
            <a:r>
              <a:rPr lang="en-GB" sz="1600" dirty="0">
                <a:latin typeface="Helvetica Neue Light" panose="02000403000000020004" pitchFamily="2" charset="0"/>
                <a:ea typeface="Helvetica Neue Light" panose="02000403000000020004" pitchFamily="2" charset="0"/>
              </a:rPr>
              <a:t> – options and alternative development strategies</a:t>
            </a:r>
          </a:p>
          <a:p>
            <a:r>
              <a:rPr lang="en-GB" sz="1600" b="1" dirty="0">
                <a:latin typeface="Helvetica Neue Light" panose="02000403000000020004" pitchFamily="2" charset="0"/>
                <a:ea typeface="Helvetica Neue Light" panose="02000403000000020004" pitchFamily="2" charset="0"/>
              </a:rPr>
              <a:t>W </a:t>
            </a:r>
            <a:r>
              <a:rPr lang="en-GB" sz="1600" dirty="0">
                <a:latin typeface="Helvetica Neue Light" panose="02000403000000020004" pitchFamily="2" charset="0"/>
                <a:ea typeface="Helvetica Neue Light" panose="02000403000000020004" pitchFamily="2" charset="0"/>
              </a:rPr>
              <a:t>- what outcomes to expect\</a:t>
            </a:r>
          </a:p>
          <a:p>
            <a:endParaRPr lang="en-GB" sz="1600"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sz="1600" u="sng" dirty="0">
                <a:latin typeface="Helvetica Neue Light" panose="02000403000000020004" pitchFamily="2" charset="0"/>
                <a:ea typeface="Helvetica Neue Light" panose="02000403000000020004" pitchFamily="2" charset="0"/>
              </a:rPr>
              <a:t>Mentoring</a:t>
            </a:r>
            <a:r>
              <a:rPr lang="en-GB" sz="1600" dirty="0">
                <a:latin typeface="Helvetica Neue Light" panose="02000403000000020004" pitchFamily="2" charset="0"/>
                <a:ea typeface="Helvetica Neue Light" panose="02000403000000020004" pitchFamily="2" charset="0"/>
              </a:rPr>
              <a:t> – semi-structured program where our professionals share their experiences and knowledge to guide your leaders.</a:t>
            </a:r>
          </a:p>
          <a:p>
            <a:pPr marL="285750" indent="-285750">
              <a:buFont typeface="Arial" panose="020B0604020202020204" pitchFamily="34" charset="0"/>
              <a:buChar char="•"/>
            </a:pPr>
            <a:endParaRPr lang="en-GB" sz="1600"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sz="1600" u="sng" dirty="0">
                <a:latin typeface="Helvetica Neue Light" panose="02000403000000020004" pitchFamily="2" charset="0"/>
                <a:ea typeface="Helvetica Neue Light" panose="02000403000000020004" pitchFamily="2" charset="0"/>
              </a:rPr>
              <a:t>Coaching</a:t>
            </a:r>
            <a:r>
              <a:rPr lang="en-GB" sz="1600" dirty="0">
                <a:latin typeface="Helvetica Neue Light" panose="02000403000000020004" pitchFamily="2" charset="0"/>
                <a:ea typeface="Helvetica Neue Light" panose="02000403000000020004" pitchFamily="2" charset="0"/>
              </a:rPr>
              <a:t> – APECS regulated goal-orientated programs which empower the individual.</a:t>
            </a:r>
          </a:p>
          <a:p>
            <a:endParaRPr lang="en-GB" sz="1600" dirty="0">
              <a:latin typeface="Helvetica Neue Light" panose="02000403000000020004" pitchFamily="2" charset="0"/>
              <a:ea typeface="Helvetica Neue Light" panose="02000403000000020004" pitchFamily="2" charset="0"/>
            </a:endParaRPr>
          </a:p>
          <a:p>
            <a:endParaRPr lang="en-GB" sz="1600" dirty="0">
              <a:latin typeface="Helvetica Neue Light" panose="02000403000000020004" pitchFamily="2" charset="0"/>
              <a:ea typeface="Helvetica Neue Light" panose="02000403000000020004" pitchFamily="2" charset="0"/>
            </a:endParaRPr>
          </a:p>
          <a:p>
            <a:r>
              <a:rPr lang="en-GB" sz="1600" dirty="0">
                <a:latin typeface="Helvetica Neue Light" panose="02000403000000020004" pitchFamily="2" charset="0"/>
                <a:ea typeface="Helvetica Neue Light" panose="02000403000000020004" pitchFamily="2" charset="0"/>
              </a:rPr>
              <a:t> </a:t>
            </a:r>
          </a:p>
        </p:txBody>
      </p:sp>
    </p:spTree>
    <p:extLst>
      <p:ext uri="{BB962C8B-B14F-4D97-AF65-F5344CB8AC3E}">
        <p14:creationId xmlns:p14="http://schemas.microsoft.com/office/powerpoint/2010/main" val="1247027909"/>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7" name="TextBox 6"/>
          <p:cNvSpPr txBox="1"/>
          <p:nvPr/>
        </p:nvSpPr>
        <p:spPr>
          <a:xfrm>
            <a:off x="1495796" y="574163"/>
            <a:ext cx="4553712" cy="646331"/>
          </a:xfrm>
          <a:prstGeom prst="rect">
            <a:avLst/>
          </a:prstGeom>
          <a:noFill/>
        </p:spPr>
        <p:txBody>
          <a:bodyPr wrap="square" rtlCol="0">
            <a:spAutoFit/>
          </a:bodyPr>
          <a:lstStyle/>
          <a:p>
            <a:r>
              <a:rPr lang="en-US" dirty="0">
                <a:latin typeface="Helvetica Neue Light" panose="02000403000000020004" pitchFamily="2" charset="0"/>
                <a:ea typeface="Helvetica Neue Light" panose="02000403000000020004" pitchFamily="2" charset="0"/>
              </a:rPr>
              <a:t>Self Assessment.</a:t>
            </a:r>
          </a:p>
          <a:p>
            <a:endParaRPr lang="en-US" dirty="0">
              <a:latin typeface="Helvetica Neue Light" panose="02000403000000020004" pitchFamily="2" charset="0"/>
              <a:ea typeface="Helvetica Neue Light" panose="020004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95F683AD-F911-0E48-835A-0B08250EEA1C}"/>
              </a:ext>
            </a:extLst>
          </p:cNvPr>
          <p:cNvSpPr txBox="1"/>
          <p:nvPr/>
        </p:nvSpPr>
        <p:spPr>
          <a:xfrm>
            <a:off x="217386" y="1294891"/>
            <a:ext cx="6964291" cy="5295296"/>
          </a:xfrm>
          <a:prstGeom prst="rect">
            <a:avLst/>
          </a:prstGeom>
          <a:noFill/>
        </p:spPr>
        <p:txBody>
          <a:bodyPr wrap="square" rtlCol="0">
            <a:spAutoFit/>
          </a:bodyPr>
          <a:lstStyle/>
          <a:p>
            <a:r>
              <a:rPr lang="en-GB" sz="1470" dirty="0">
                <a:latin typeface="Helvetica Neue Light" panose="02000403000000020004" pitchFamily="2" charset="0"/>
                <a:ea typeface="Helvetica Neue Light" panose="02000403000000020004" pitchFamily="2" charset="0"/>
              </a:rPr>
              <a:t>To implement an appropriate and personalised leadership program, both us, and you need to have a comprehensive and unified vision of </a:t>
            </a:r>
            <a:r>
              <a:rPr lang="en-GB" sz="1470" u="sng" dirty="0">
                <a:latin typeface="Helvetica Neue Light" panose="02000403000000020004" pitchFamily="2" charset="0"/>
                <a:ea typeface="Helvetica Neue Light" panose="02000403000000020004" pitchFamily="2" charset="0"/>
              </a:rPr>
              <a:t>who you are</a:t>
            </a:r>
            <a:r>
              <a:rPr lang="en-GB" sz="1470" dirty="0">
                <a:latin typeface="Helvetica Neue Light" panose="02000403000000020004" pitchFamily="2" charset="0"/>
                <a:ea typeface="Helvetica Neue Light" panose="02000403000000020004" pitchFamily="2" charset="0"/>
              </a:rPr>
              <a:t>…</a:t>
            </a:r>
          </a:p>
          <a:p>
            <a:r>
              <a:rPr lang="en-GB" sz="1470" dirty="0">
                <a:latin typeface="Helvetica Neue Light" panose="02000403000000020004" pitchFamily="2" charset="0"/>
                <a:ea typeface="Helvetica Neue Light" panose="02000403000000020004" pitchFamily="2" charset="0"/>
              </a:rPr>
              <a:t> </a:t>
            </a:r>
          </a:p>
          <a:p>
            <a:r>
              <a:rPr lang="en-GB" sz="1470" dirty="0">
                <a:latin typeface="Helvetica Neue Light" panose="02000403000000020004" pitchFamily="2" charset="0"/>
                <a:ea typeface="Helvetica Neue Light" panose="02000403000000020004" pitchFamily="2" charset="0"/>
              </a:rPr>
              <a:t>Firstly, our analytics team will create a hard KPI (key performance indicators) profile to assess your efficiency and areas which need improvement. To supplement the ‘hard’ analysis, we will also implement various peer and self-assessment tools such as:</a:t>
            </a:r>
          </a:p>
          <a:p>
            <a:r>
              <a:rPr lang="en-GB" sz="1470" dirty="0">
                <a:latin typeface="Helvetica Neue Light" panose="02000403000000020004" pitchFamily="2" charset="0"/>
                <a:ea typeface="Helvetica Neue Light" panose="02000403000000020004" pitchFamily="2" charset="0"/>
              </a:rPr>
              <a:t> </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LTQ (Leadership Trait Questionnaire).</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DISC Profiling.</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Myers-Briggs Type Indicator.</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Authentic Leadership Self-Assessment Questionnaire.</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PLIS (Perceived Leadership Integrity Scale)</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Leadership Archetype Questionnaire.</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Adaptive Leadership Questionnaire.</a:t>
            </a:r>
          </a:p>
          <a:p>
            <a:pPr marL="285750" lvl="0" indent="-285750">
              <a:buFont typeface="Arial" panose="020B0604020202020204" pitchFamily="34" charset="0"/>
              <a:buChar char="•"/>
            </a:pPr>
            <a:r>
              <a:rPr lang="en-GB" sz="1470" dirty="0">
                <a:latin typeface="Helvetica Neue Light" panose="02000403000000020004" pitchFamily="2" charset="0"/>
                <a:ea typeface="Helvetica Neue Light" panose="02000403000000020004" pitchFamily="2" charset="0"/>
              </a:rPr>
              <a:t>360 feedback.</a:t>
            </a:r>
          </a:p>
          <a:p>
            <a:r>
              <a:rPr lang="en-GB" sz="1470" dirty="0">
                <a:latin typeface="Helvetica Neue Light" panose="02000403000000020004" pitchFamily="2" charset="0"/>
                <a:ea typeface="Helvetica Neue Light" panose="02000403000000020004" pitchFamily="2" charset="0"/>
              </a:rPr>
              <a:t> </a:t>
            </a:r>
          </a:p>
          <a:p>
            <a:r>
              <a:rPr lang="en-GB" sz="1470" dirty="0">
                <a:latin typeface="Helvetica Neue Light" panose="02000403000000020004" pitchFamily="2" charset="0"/>
                <a:ea typeface="Helvetica Neue Light" panose="02000403000000020004" pitchFamily="2" charset="0"/>
              </a:rPr>
              <a:t>We call this the 3-peak approach to leadership progression. The output data will tell us which route to follow in the context of your organization. But it will also give you:</a:t>
            </a:r>
          </a:p>
          <a:p>
            <a:r>
              <a:rPr lang="en-GB" sz="1470" dirty="0">
                <a:latin typeface="Helvetica Neue Light" panose="02000403000000020004" pitchFamily="2" charset="0"/>
                <a:ea typeface="Helvetica Neue Light" panose="02000403000000020004" pitchFamily="2" charset="0"/>
              </a:rPr>
              <a:t> </a:t>
            </a:r>
          </a:p>
          <a:p>
            <a:pPr marL="342900" lvl="0" indent="-342900">
              <a:buFont typeface="+mj-lt"/>
              <a:buAutoNum type="arabicPeriod"/>
            </a:pPr>
            <a:r>
              <a:rPr lang="en-GB" sz="1470" dirty="0">
                <a:latin typeface="Helvetica Neue Light" panose="02000403000000020004" pitchFamily="2" charset="0"/>
                <a:ea typeface="Helvetica Neue Light" panose="02000403000000020004" pitchFamily="2" charset="0"/>
              </a:rPr>
              <a:t>Greater self-awareness.</a:t>
            </a:r>
          </a:p>
          <a:p>
            <a:pPr marL="342900" lvl="0" indent="-342900">
              <a:buFont typeface="+mj-lt"/>
              <a:buAutoNum type="arabicPeriod"/>
            </a:pPr>
            <a:r>
              <a:rPr lang="en-GB" sz="1470" dirty="0">
                <a:latin typeface="Helvetica Neue Light" panose="02000403000000020004" pitchFamily="2" charset="0"/>
                <a:ea typeface="Helvetica Neue Light" panose="02000403000000020004" pitchFamily="2" charset="0"/>
              </a:rPr>
              <a:t>Statistical performance KPI’s.</a:t>
            </a:r>
          </a:p>
          <a:p>
            <a:pPr marL="342900" lvl="0" indent="-342900">
              <a:buFont typeface="+mj-lt"/>
              <a:buAutoNum type="arabicPeriod"/>
            </a:pPr>
            <a:r>
              <a:rPr lang="en-GB" sz="1470" dirty="0">
                <a:latin typeface="Helvetica Neue Light" panose="02000403000000020004" pitchFamily="2" charset="0"/>
                <a:ea typeface="Helvetica Neue Light" panose="02000403000000020004" pitchFamily="2" charset="0"/>
              </a:rPr>
              <a:t>Insight to subordinates and peers perceptions.</a:t>
            </a:r>
          </a:p>
        </p:txBody>
      </p:sp>
      <p:sp>
        <p:nvSpPr>
          <p:cNvPr id="5" name="Rectangle 4">
            <a:extLst>
              <a:ext uri="{FF2B5EF4-FFF2-40B4-BE49-F238E27FC236}">
                <a16:creationId xmlns:a16="http://schemas.microsoft.com/office/drawing/2014/main" id="{3F80E4B0-AAB2-CE4C-B593-0E6A67FCBBC5}"/>
              </a:ext>
            </a:extLst>
          </p:cNvPr>
          <p:cNvSpPr/>
          <p:nvPr/>
        </p:nvSpPr>
        <p:spPr>
          <a:xfrm>
            <a:off x="7122695" y="-14351"/>
            <a:ext cx="5069305" cy="68723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 up of text on a white background&#10;&#10;Description automatically generated">
            <a:extLst>
              <a:ext uri="{FF2B5EF4-FFF2-40B4-BE49-F238E27FC236}">
                <a16:creationId xmlns:a16="http://schemas.microsoft.com/office/drawing/2014/main" id="{6CB0E78D-C393-3242-B108-FFE13657E626}"/>
              </a:ext>
            </a:extLst>
          </p:cNvPr>
          <p:cNvPicPr>
            <a:picLocks noChangeAspect="1"/>
          </p:cNvPicPr>
          <p:nvPr/>
        </p:nvPicPr>
        <p:blipFill rotWithShape="1">
          <a:blip r:embed="rId5"/>
          <a:srcRect t="3093"/>
          <a:stretch/>
        </p:blipFill>
        <p:spPr>
          <a:xfrm>
            <a:off x="7181677" y="1971477"/>
            <a:ext cx="4951340" cy="3942125"/>
          </a:xfrm>
          <a:prstGeom prst="rect">
            <a:avLst/>
          </a:prstGeom>
        </p:spPr>
      </p:pic>
    </p:spTree>
    <p:extLst>
      <p:ext uri="{BB962C8B-B14F-4D97-AF65-F5344CB8AC3E}">
        <p14:creationId xmlns:p14="http://schemas.microsoft.com/office/powerpoint/2010/main" val="1066097196"/>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7" name="TextBox 6"/>
          <p:cNvSpPr txBox="1"/>
          <p:nvPr/>
        </p:nvSpPr>
        <p:spPr>
          <a:xfrm>
            <a:off x="1495796" y="574163"/>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Emotional Intelligence.</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4EC60401-E92B-3B4C-B318-2F4CDB04A82F}"/>
              </a:ext>
            </a:extLst>
          </p:cNvPr>
          <p:cNvSpPr txBox="1"/>
          <p:nvPr/>
        </p:nvSpPr>
        <p:spPr>
          <a:xfrm>
            <a:off x="526051" y="1242385"/>
            <a:ext cx="5021179" cy="5509200"/>
          </a:xfrm>
          <a:prstGeom prst="rect">
            <a:avLst/>
          </a:prstGeom>
          <a:noFill/>
        </p:spPr>
        <p:txBody>
          <a:bodyPr wrap="square" rtlCol="0">
            <a:spAutoFit/>
          </a:bodyPr>
          <a:lstStyle/>
          <a:p>
            <a:r>
              <a:rPr lang="en-US" sz="1600" dirty="0">
                <a:latin typeface="Helvetica Neue Light" panose="02000403000000020004" pitchFamily="2" charset="0"/>
                <a:ea typeface="Helvetica Neue Light" panose="02000403000000020004" pitchFamily="2" charset="0"/>
              </a:rPr>
              <a:t>Somewhat related to employee engagement, leaders must have an empathetic edge or level of emotional intelligence.</a:t>
            </a:r>
          </a:p>
          <a:p>
            <a:endParaRPr lang="en-US" sz="1600" dirty="0">
              <a:latin typeface="Helvetica Neue Light" panose="02000403000000020004" pitchFamily="2" charset="0"/>
              <a:ea typeface="Helvetica Neue Light" panose="02000403000000020004" pitchFamily="2" charset="0"/>
            </a:endParaRPr>
          </a:p>
          <a:p>
            <a:r>
              <a:rPr lang="en-GB" sz="1600" dirty="0">
                <a:latin typeface="Helvetica Neue Light" panose="02000403000000020004" pitchFamily="2" charset="0"/>
                <a:ea typeface="Helvetica Neue Light" panose="02000403000000020004" pitchFamily="2" charset="0"/>
              </a:rPr>
              <a:t>‘At times, business can feel somewhat robotic as the core focus is placed on the output of an organisation as opposed to the input. Leaders often, albeit unintentionally, neglect the fact that employees want to feel like a valued and respected part of the business process, rather than a number or a small cog within a large machine.’</a:t>
            </a:r>
            <a:endParaRPr lang="en-US" sz="1600" dirty="0">
              <a:latin typeface="Helvetica Neue Light" panose="02000403000000020004" pitchFamily="2" charset="0"/>
              <a:ea typeface="Helvetica Neue Light" panose="02000403000000020004" pitchFamily="2" charset="0"/>
            </a:endParaRPr>
          </a:p>
          <a:p>
            <a:endParaRPr lang="en-US" sz="1600" dirty="0">
              <a:latin typeface="Helvetica Neue Light" panose="02000403000000020004" pitchFamily="2" charset="0"/>
              <a:ea typeface="Helvetica Neue Light" panose="02000403000000020004" pitchFamily="2" charset="0"/>
            </a:endParaRPr>
          </a:p>
          <a:p>
            <a:pPr algn="r"/>
            <a:r>
              <a:rPr lang="en-US" sz="1600" i="1" dirty="0">
                <a:latin typeface="Helvetica Neue Light" panose="02000403000000020004" pitchFamily="2" charset="0"/>
                <a:ea typeface="Helvetica Neue Light" panose="02000403000000020004" pitchFamily="2" charset="0"/>
              </a:rPr>
              <a:t>CIPD, 2018b.</a:t>
            </a:r>
          </a:p>
          <a:p>
            <a:pPr algn="r"/>
            <a:endParaRPr lang="en-US" sz="1600" dirty="0">
              <a:latin typeface="Helvetica Neue Light" panose="02000403000000020004" pitchFamily="2" charset="0"/>
              <a:ea typeface="Helvetica Neue Light" panose="02000403000000020004" pitchFamily="2" charset="0"/>
            </a:endParaRPr>
          </a:p>
          <a:p>
            <a:r>
              <a:rPr lang="en-US" sz="1600" dirty="0">
                <a:latin typeface="Helvetica Neue Light" panose="02000403000000020004" pitchFamily="2" charset="0"/>
                <a:ea typeface="Helvetica Neue Light" panose="02000403000000020004" pitchFamily="2" charset="0"/>
              </a:rPr>
              <a:t>Specifically, </a:t>
            </a:r>
            <a:r>
              <a:rPr lang="en-US" sz="1600" i="1" dirty="0">
                <a:latin typeface="Helvetica Neue Light" panose="02000403000000020004" pitchFamily="2" charset="0"/>
                <a:ea typeface="Helvetica Neue Light" panose="02000403000000020004" pitchFamily="2" charset="0"/>
              </a:rPr>
              <a:t>emotional intelligence</a:t>
            </a:r>
            <a:r>
              <a:rPr lang="en-US" sz="1600" dirty="0">
                <a:latin typeface="Helvetica Neue Light" panose="02000403000000020004" pitchFamily="2" charset="0"/>
                <a:ea typeface="Helvetica Neue Light" panose="02000403000000020004" pitchFamily="2" charset="0"/>
              </a:rPr>
              <a:t> can be defined as the ability to perceive and express emotions, to use emotions to facilitate thinking, to understand and reason with emotions, and to effectively manage emotions within oneself and in relationships with others’</a:t>
            </a:r>
          </a:p>
          <a:p>
            <a:endParaRPr lang="en-US" sz="1600" dirty="0">
              <a:latin typeface="Helvetica Neue Light" panose="02000403000000020004" pitchFamily="2" charset="0"/>
              <a:ea typeface="Helvetica Neue Light" panose="02000403000000020004" pitchFamily="2" charset="0"/>
            </a:endParaRPr>
          </a:p>
          <a:p>
            <a:pPr algn="r"/>
            <a:r>
              <a:rPr lang="en-US" sz="1600" i="1" dirty="0">
                <a:latin typeface="Helvetica Neue Light" panose="02000403000000020004" pitchFamily="2" charset="0"/>
                <a:ea typeface="Helvetica Neue Light" panose="02000403000000020004" pitchFamily="2" charset="0"/>
              </a:rPr>
              <a:t>Northouse, 2016, p. 27-28.</a:t>
            </a:r>
          </a:p>
        </p:txBody>
      </p:sp>
      <p:cxnSp>
        <p:nvCxnSpPr>
          <p:cNvPr id="4" name="Straight Connector 3">
            <a:extLst>
              <a:ext uri="{FF2B5EF4-FFF2-40B4-BE49-F238E27FC236}">
                <a16:creationId xmlns:a16="http://schemas.microsoft.com/office/drawing/2014/main" id="{F47BB5F9-551F-D94A-A0A2-BAEE06C8DE8B}"/>
              </a:ext>
            </a:extLst>
          </p:cNvPr>
          <p:cNvCxnSpPr/>
          <p:nvPr/>
        </p:nvCxnSpPr>
        <p:spPr>
          <a:xfrm>
            <a:off x="5927421" y="1242385"/>
            <a:ext cx="0" cy="4989095"/>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1" name="Picture 10" descr="A screenshot of a cell phone&#10;&#10;Description automatically generated">
            <a:extLst>
              <a:ext uri="{FF2B5EF4-FFF2-40B4-BE49-F238E27FC236}">
                <a16:creationId xmlns:a16="http://schemas.microsoft.com/office/drawing/2014/main" id="{9FE25361-758A-814E-AAB2-00D6EB5D9CF8}"/>
              </a:ext>
            </a:extLst>
          </p:cNvPr>
          <p:cNvPicPr>
            <a:picLocks noChangeAspect="1"/>
          </p:cNvPicPr>
          <p:nvPr/>
        </p:nvPicPr>
        <p:blipFill>
          <a:blip r:embed="rId5">
            <a:extLst>
              <a:ext uri="{BEBA8EAE-BF5A-486C-A8C5-ECC9F3942E4B}">
                <a14:imgProps xmlns:a14="http://schemas.microsoft.com/office/drawing/2010/main">
                  <a14:imgLayer r:embed="rId6">
                    <a14:imgEffect>
                      <a14:saturation sat="66000"/>
                    </a14:imgEffect>
                  </a14:imgLayer>
                </a14:imgProps>
              </a:ext>
            </a:extLst>
          </a:blip>
          <a:stretch>
            <a:fillRect/>
          </a:stretch>
        </p:blipFill>
        <p:spPr>
          <a:xfrm>
            <a:off x="6389937" y="10627"/>
            <a:ext cx="4682415" cy="3454863"/>
          </a:xfrm>
          <a:prstGeom prst="rect">
            <a:avLst/>
          </a:prstGeom>
        </p:spPr>
      </p:pic>
      <p:pic>
        <p:nvPicPr>
          <p:cNvPr id="13" name="Picture 12" descr="A screenshot of a social media post&#10;&#10;Description automatically generated">
            <a:extLst>
              <a:ext uri="{FF2B5EF4-FFF2-40B4-BE49-F238E27FC236}">
                <a16:creationId xmlns:a16="http://schemas.microsoft.com/office/drawing/2014/main" id="{38692000-3709-024F-B16C-968E04BE5B48}"/>
              </a:ext>
            </a:extLst>
          </p:cNvPr>
          <p:cNvPicPr>
            <a:picLocks noChangeAspect="1"/>
          </p:cNvPicPr>
          <p:nvPr/>
        </p:nvPicPr>
        <p:blipFill rotWithShape="1">
          <a:blip r:embed="rId7">
            <a:extLst>
              <a:ext uri="{BEBA8EAE-BF5A-486C-A8C5-ECC9F3942E4B}">
                <a14:imgProps xmlns:a14="http://schemas.microsoft.com/office/drawing/2010/main">
                  <a14:imgLayer r:embed="rId8">
                    <a14:imgEffect>
                      <a14:saturation sat="66000"/>
                    </a14:imgEffect>
                  </a14:imgLayer>
                </a14:imgProps>
              </a:ext>
            </a:extLst>
          </a:blip>
          <a:srcRect t="6772"/>
          <a:stretch/>
        </p:blipFill>
        <p:spPr>
          <a:xfrm>
            <a:off x="6389938" y="3429000"/>
            <a:ext cx="4682428" cy="3322585"/>
          </a:xfrm>
          <a:prstGeom prst="rect">
            <a:avLst/>
          </a:prstGeom>
        </p:spPr>
      </p:pic>
      <p:sp>
        <p:nvSpPr>
          <p:cNvPr id="14" name="TextBox 13">
            <a:extLst>
              <a:ext uri="{FF2B5EF4-FFF2-40B4-BE49-F238E27FC236}">
                <a16:creationId xmlns:a16="http://schemas.microsoft.com/office/drawing/2014/main" id="{ACF98081-436D-9B41-8660-8353A8FF2689}"/>
              </a:ext>
            </a:extLst>
          </p:cNvPr>
          <p:cNvSpPr txBox="1"/>
          <p:nvPr/>
        </p:nvSpPr>
        <p:spPr>
          <a:xfrm>
            <a:off x="10352868" y="2092272"/>
            <a:ext cx="1839132" cy="338554"/>
          </a:xfrm>
          <a:prstGeom prst="rect">
            <a:avLst/>
          </a:prstGeom>
          <a:noFill/>
        </p:spPr>
        <p:txBody>
          <a:bodyPr wrap="square" rtlCol="0">
            <a:spAutoFit/>
          </a:bodyPr>
          <a:lstStyle/>
          <a:p>
            <a:r>
              <a:rPr lang="en-US" sz="1600" dirty="0">
                <a:latin typeface="Helvetica Neue Light" panose="02000403000000020004" pitchFamily="2" charset="0"/>
                <a:ea typeface="Helvetica Neue Light" panose="02000403000000020004" pitchFamily="2" charset="0"/>
                <a:cs typeface="Helvetica Neue" panose="02000503000000020004" pitchFamily="2" charset="0"/>
              </a:rPr>
              <a:t>(Freedman, 2014).</a:t>
            </a:r>
          </a:p>
        </p:txBody>
      </p:sp>
    </p:spTree>
    <p:extLst>
      <p:ext uri="{BB962C8B-B14F-4D97-AF65-F5344CB8AC3E}">
        <p14:creationId xmlns:p14="http://schemas.microsoft.com/office/powerpoint/2010/main" val="230793455"/>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7" name="TextBox 6"/>
          <p:cNvSpPr txBox="1"/>
          <p:nvPr/>
        </p:nvSpPr>
        <p:spPr>
          <a:xfrm>
            <a:off x="1495796" y="574163"/>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Employee Engagement.</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63BA0CF5-773C-C945-A344-2778C3510592}"/>
              </a:ext>
            </a:extLst>
          </p:cNvPr>
          <p:cNvSpPr txBox="1"/>
          <p:nvPr/>
        </p:nvSpPr>
        <p:spPr>
          <a:xfrm>
            <a:off x="417095" y="2002322"/>
            <a:ext cx="5021179" cy="3354765"/>
          </a:xfrm>
          <a:prstGeom prst="rect">
            <a:avLst/>
          </a:prstGeom>
          <a:noFill/>
        </p:spPr>
        <p:txBody>
          <a:bodyPr wrap="square" rtlCol="0">
            <a:spAutoFit/>
          </a:bodyPr>
          <a:lstStyle/>
          <a:p>
            <a:r>
              <a:rPr lang="en-GB" dirty="0">
                <a:latin typeface="Helvetica Neue Light" panose="02000403000000020004" pitchFamily="2" charset="0"/>
                <a:ea typeface="Helvetica Neue Light" panose="02000403000000020004" pitchFamily="2" charset="0"/>
              </a:rPr>
              <a:t>The idea of employee engagement has become increasingly mainstream in management thinking over the last decade. It builds in particular on the much older concept of work motivation from </a:t>
            </a:r>
            <a:r>
              <a:rPr lang="en-GB" dirty="0">
                <a:latin typeface="Helvetica Neue Light" panose="02000403000000020004" pitchFamily="2" charset="0"/>
                <a:ea typeface="Helvetica Neue Light" panose="02000403000000020004" pitchFamily="2" charset="0"/>
                <a:hlinkClick r:id="rId5" tooltip="Herzberg - One more time: how do you motivate employees?">
                  <a:extLst>
                    <a:ext uri="{A12FA001-AC4F-418D-AE19-62706E023703}">
                      <ahyp:hlinkClr xmlns:ahyp="http://schemas.microsoft.com/office/drawing/2018/hyperlinkcolor" val="tx"/>
                    </a:ext>
                  </a:extLst>
                </a:hlinkClick>
              </a:rPr>
              <a:t>Herzberg</a:t>
            </a:r>
            <a:r>
              <a:rPr lang="en-GB" dirty="0">
                <a:latin typeface="Helvetica Neue Light" panose="02000403000000020004" pitchFamily="2" charset="0"/>
                <a:ea typeface="Helvetica Neue Light" panose="02000403000000020004" pitchFamily="2" charset="0"/>
              </a:rPr>
              <a:t> and </a:t>
            </a:r>
            <a:r>
              <a:rPr lang="en-GB" dirty="0">
                <a:latin typeface="Helvetica Neue Light" panose="02000403000000020004" pitchFamily="2" charset="0"/>
                <a:ea typeface="Helvetica Neue Light" panose="02000403000000020004" pitchFamily="2" charset="0"/>
                <a:hlinkClick r:id="rId6" tooltip="Maslow - Motivation and personality">
                  <a:extLst>
                    <a:ext uri="{A12FA001-AC4F-418D-AE19-62706E023703}">
                      <ahyp:hlinkClr xmlns:ahyp="http://schemas.microsoft.com/office/drawing/2018/hyperlinkcolor" val="tx"/>
                    </a:ext>
                  </a:extLst>
                </a:hlinkClick>
              </a:rPr>
              <a:t>Maslow</a:t>
            </a:r>
            <a:r>
              <a:rPr lang="en-GB" dirty="0">
                <a:latin typeface="Helvetica Neue Light" panose="02000403000000020004" pitchFamily="2" charset="0"/>
                <a:ea typeface="Helvetica Neue Light" panose="02000403000000020004" pitchFamily="2" charset="0"/>
              </a:rPr>
              <a:t>, although the more behavioural aspects of employee engagement relate closely to </a:t>
            </a:r>
            <a:r>
              <a:rPr lang="en-GB" dirty="0">
                <a:latin typeface="Helvetica Neue Light" panose="02000403000000020004" pitchFamily="2" charset="0"/>
                <a:ea typeface="Helvetica Neue Light" panose="02000403000000020004" pitchFamily="2" charset="0"/>
                <a:hlinkClick r:id="rId7" tooltip="Katz - The motivational basis of organizational behavior">
                  <a:extLst>
                    <a:ext uri="{A12FA001-AC4F-418D-AE19-62706E023703}">
                      <ahyp:hlinkClr xmlns:ahyp="http://schemas.microsoft.com/office/drawing/2018/hyperlinkcolor" val="tx"/>
                    </a:ext>
                  </a:extLst>
                </a:hlinkClick>
              </a:rPr>
              <a:t>Katz</a:t>
            </a:r>
            <a:r>
              <a:rPr lang="en-GB" dirty="0">
                <a:latin typeface="Helvetica Neue Light" panose="02000403000000020004" pitchFamily="2" charset="0"/>
                <a:ea typeface="Helvetica Neue Light" panose="02000403000000020004" pitchFamily="2" charset="0"/>
              </a:rPr>
              <a:t>’s organisational citizenship behaviour. It also draws on other established concepts, including job satisfaction, work effort, shared purpose, energy and ‘flow’.</a:t>
            </a:r>
            <a:endParaRPr lang="en-US" sz="1600" dirty="0">
              <a:latin typeface="Helvetica Neue Light" panose="02000403000000020004" pitchFamily="2" charset="0"/>
              <a:ea typeface="Helvetica Neue Light" panose="02000403000000020004" pitchFamily="2" charset="0"/>
            </a:endParaRPr>
          </a:p>
          <a:p>
            <a:endParaRPr lang="en-US" sz="1600" dirty="0">
              <a:latin typeface="Helvetica Neue Light" panose="02000403000000020004" pitchFamily="2" charset="0"/>
              <a:ea typeface="Helvetica Neue Light" panose="02000403000000020004" pitchFamily="2" charset="0"/>
            </a:endParaRPr>
          </a:p>
          <a:p>
            <a:pPr algn="r"/>
            <a:r>
              <a:rPr lang="en-US" sz="1600" dirty="0">
                <a:latin typeface="Helvetica Neue Light" panose="02000403000000020004" pitchFamily="2" charset="0"/>
                <a:ea typeface="Helvetica Neue Light" panose="02000403000000020004" pitchFamily="2" charset="0"/>
              </a:rPr>
              <a:t>CIPD, 2018c.</a:t>
            </a:r>
          </a:p>
        </p:txBody>
      </p:sp>
      <p:cxnSp>
        <p:nvCxnSpPr>
          <p:cNvPr id="10" name="Straight Connector 9">
            <a:extLst>
              <a:ext uri="{FF2B5EF4-FFF2-40B4-BE49-F238E27FC236}">
                <a16:creationId xmlns:a16="http://schemas.microsoft.com/office/drawing/2014/main" id="{DC201BBE-B996-EE45-A3AF-7BC81B08C42B}"/>
              </a:ext>
            </a:extLst>
          </p:cNvPr>
          <p:cNvCxnSpPr/>
          <p:nvPr/>
        </p:nvCxnSpPr>
        <p:spPr>
          <a:xfrm>
            <a:off x="5694947" y="1203158"/>
            <a:ext cx="0" cy="4989095"/>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83D1C50-E80F-164B-A356-CBD4CA30BE56}"/>
              </a:ext>
            </a:extLst>
          </p:cNvPr>
          <p:cNvSpPr txBox="1"/>
          <p:nvPr/>
        </p:nvSpPr>
        <p:spPr>
          <a:xfrm>
            <a:off x="6142494" y="1021607"/>
            <a:ext cx="5021179" cy="5170646"/>
          </a:xfrm>
          <a:prstGeom prst="rect">
            <a:avLst/>
          </a:prstGeom>
          <a:noFill/>
        </p:spPr>
        <p:txBody>
          <a:bodyPr wrap="square" rtlCol="0">
            <a:spAutoFit/>
          </a:bodyPr>
          <a:lstStyle/>
          <a:p>
            <a:r>
              <a:rPr lang="en-GB" dirty="0">
                <a:latin typeface="Helvetica Neue Light" panose="02000403000000020004" pitchFamily="2" charset="0"/>
                <a:ea typeface="Helvetica Neue Light" panose="02000403000000020004" pitchFamily="2" charset="0"/>
              </a:rPr>
              <a:t>2009 Macleod Review:</a:t>
            </a:r>
          </a:p>
          <a:p>
            <a:endParaRPr lang="en-GB"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dirty="0">
                <a:latin typeface="Helvetica Neue Light" panose="02000403000000020004" pitchFamily="2" charset="0"/>
                <a:ea typeface="Helvetica Neue Light" panose="02000403000000020004" pitchFamily="2" charset="0"/>
              </a:rPr>
              <a:t>UK government sponsored review of employee engagement in the UK.</a:t>
            </a:r>
          </a:p>
          <a:p>
            <a:endParaRPr lang="en-GB"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dirty="0">
                <a:latin typeface="Helvetica Neue Light" panose="02000403000000020004" pitchFamily="2" charset="0"/>
                <a:ea typeface="Helvetica Neue Light" panose="02000403000000020004" pitchFamily="2" charset="0"/>
              </a:rPr>
              <a:t>Uncovered </a:t>
            </a:r>
            <a:r>
              <a:rPr lang="en-GB" b="1" dirty="0">
                <a:latin typeface="Helvetica Neue Light" panose="02000403000000020004" pitchFamily="2" charset="0"/>
                <a:ea typeface="Helvetica Neue Light" panose="02000403000000020004" pitchFamily="2" charset="0"/>
              </a:rPr>
              <a:t>18%</a:t>
            </a:r>
            <a:r>
              <a:rPr lang="en-GB" dirty="0">
                <a:latin typeface="Helvetica Neue Light" panose="02000403000000020004" pitchFamily="2" charset="0"/>
                <a:ea typeface="Helvetica Neue Light" panose="02000403000000020004" pitchFamily="2" charset="0"/>
              </a:rPr>
              <a:t> of employees are disengaged and just </a:t>
            </a:r>
            <a:r>
              <a:rPr lang="en-GB" b="1" dirty="0">
                <a:latin typeface="Helvetica Neue Light" panose="02000403000000020004" pitchFamily="2" charset="0"/>
                <a:ea typeface="Helvetica Neue Light" panose="02000403000000020004" pitchFamily="2" charset="0"/>
              </a:rPr>
              <a:t>64% </a:t>
            </a:r>
            <a:r>
              <a:rPr lang="en-GB" dirty="0">
                <a:latin typeface="Helvetica Neue Light" panose="02000403000000020004" pitchFamily="2" charset="0"/>
                <a:ea typeface="Helvetica Neue Light" panose="02000403000000020004" pitchFamily="2" charset="0"/>
              </a:rPr>
              <a:t>are engaged in work.</a:t>
            </a:r>
          </a:p>
          <a:p>
            <a:endParaRPr lang="en-GB"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dirty="0">
                <a:latin typeface="Helvetica Neue Light" panose="02000403000000020004" pitchFamily="2" charset="0"/>
                <a:ea typeface="Helvetica Neue Light" panose="02000403000000020004" pitchFamily="2" charset="0"/>
              </a:rPr>
              <a:t>The review found four fundamental ‘enablers’ of employee engagement; </a:t>
            </a:r>
            <a:r>
              <a:rPr lang="en-GB" b="1" dirty="0">
                <a:latin typeface="Helvetica Neue Light" panose="02000403000000020004" pitchFamily="2" charset="0"/>
                <a:ea typeface="Helvetica Neue Light" panose="02000403000000020004" pitchFamily="2" charset="0"/>
              </a:rPr>
              <a:t>(1) Leadership</a:t>
            </a:r>
            <a:r>
              <a:rPr lang="en-GB" dirty="0">
                <a:latin typeface="Helvetica Neue Light" panose="02000403000000020004" pitchFamily="2" charset="0"/>
                <a:ea typeface="Helvetica Neue Light" panose="02000403000000020004" pitchFamily="2" charset="0"/>
              </a:rPr>
              <a:t>, </a:t>
            </a:r>
            <a:r>
              <a:rPr lang="en-GB" b="1" dirty="0">
                <a:latin typeface="Helvetica Neue Light" panose="02000403000000020004" pitchFamily="2" charset="0"/>
                <a:ea typeface="Helvetica Neue Light" panose="02000403000000020004" pitchFamily="2" charset="0"/>
              </a:rPr>
              <a:t>(2) Line Managers</a:t>
            </a:r>
            <a:r>
              <a:rPr lang="en-GB" dirty="0">
                <a:latin typeface="Helvetica Neue Light" panose="02000403000000020004" pitchFamily="2" charset="0"/>
                <a:ea typeface="Helvetica Neue Light" panose="02000403000000020004" pitchFamily="2" charset="0"/>
              </a:rPr>
              <a:t>, </a:t>
            </a:r>
            <a:r>
              <a:rPr lang="en-GB" b="1" dirty="0">
                <a:latin typeface="Helvetica Neue Light" panose="02000403000000020004" pitchFamily="2" charset="0"/>
                <a:ea typeface="Helvetica Neue Light" panose="02000403000000020004" pitchFamily="2" charset="0"/>
              </a:rPr>
              <a:t>(3) Employee Voice</a:t>
            </a:r>
            <a:r>
              <a:rPr lang="en-GB" dirty="0">
                <a:latin typeface="Helvetica Neue Light" panose="02000403000000020004" pitchFamily="2" charset="0"/>
                <a:ea typeface="Helvetica Neue Light" panose="02000403000000020004" pitchFamily="2" charset="0"/>
              </a:rPr>
              <a:t> and </a:t>
            </a:r>
            <a:r>
              <a:rPr lang="en-GB" b="1" dirty="0">
                <a:latin typeface="Helvetica Neue Light" panose="02000403000000020004" pitchFamily="2" charset="0"/>
                <a:ea typeface="Helvetica Neue Light" panose="02000403000000020004" pitchFamily="2" charset="0"/>
              </a:rPr>
              <a:t>(4) Organisational Integrity and Values</a:t>
            </a:r>
            <a:r>
              <a:rPr lang="en-GB" dirty="0">
                <a:latin typeface="Helvetica Neue Light" panose="02000403000000020004" pitchFamily="2" charset="0"/>
                <a:ea typeface="Helvetica Neue Light" panose="02000403000000020004" pitchFamily="2" charset="0"/>
              </a:rPr>
              <a:t>.</a:t>
            </a:r>
          </a:p>
          <a:p>
            <a:endParaRPr lang="en-GB" dirty="0">
              <a:latin typeface="Helvetica Neue Light" panose="02000403000000020004" pitchFamily="2" charset="0"/>
              <a:ea typeface="Helvetica Neue Light" panose="02000403000000020004" pitchFamily="2" charset="0"/>
            </a:endParaRPr>
          </a:p>
          <a:p>
            <a:pPr marL="28575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All of which are the domain of leadership showing that investment in leadership development programs can significantly bolster employee engagement.</a:t>
            </a:r>
          </a:p>
          <a:p>
            <a:pPr marL="285750" indent="-285750">
              <a:buFont typeface="Arial" panose="020B0604020202020204" pitchFamily="34" charset="0"/>
              <a:buChar char="•"/>
            </a:pPr>
            <a:endParaRPr lang="en-US" sz="1600" dirty="0">
              <a:latin typeface="Helvetica Neue Light" panose="02000403000000020004" pitchFamily="2" charset="0"/>
              <a:ea typeface="Helvetica Neue Light" panose="02000403000000020004" pitchFamily="2" charset="0"/>
            </a:endParaRPr>
          </a:p>
          <a:p>
            <a:pPr algn="r"/>
            <a:r>
              <a:rPr lang="en-US" sz="1600" dirty="0">
                <a:latin typeface="Helvetica Neue Light" panose="02000403000000020004" pitchFamily="2" charset="0"/>
                <a:ea typeface="Helvetica Neue Light" panose="02000403000000020004" pitchFamily="2" charset="0"/>
              </a:rPr>
              <a:t>CIPD, 2018c.</a:t>
            </a:r>
          </a:p>
        </p:txBody>
      </p:sp>
    </p:spTree>
    <p:extLst>
      <p:ext uri="{BB962C8B-B14F-4D97-AF65-F5344CB8AC3E}">
        <p14:creationId xmlns:p14="http://schemas.microsoft.com/office/powerpoint/2010/main" val="1264050475"/>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3" name="Picture 12"/>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14" name="TextBox 13"/>
          <p:cNvSpPr txBox="1"/>
          <p:nvPr/>
        </p:nvSpPr>
        <p:spPr>
          <a:xfrm>
            <a:off x="1495796" y="574163"/>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Program Benefits.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15" name="Straight Connector 14"/>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DEC7C388-0886-6F4F-BFEA-79FC34068815}"/>
              </a:ext>
            </a:extLst>
          </p:cNvPr>
          <p:cNvSpPr txBox="1"/>
          <p:nvPr/>
        </p:nvSpPr>
        <p:spPr>
          <a:xfrm>
            <a:off x="433137" y="2582779"/>
            <a:ext cx="4523874" cy="2585323"/>
          </a:xfrm>
          <a:prstGeom prst="rect">
            <a:avLst/>
          </a:prstGeom>
          <a:noFill/>
        </p:spPr>
        <p:txBody>
          <a:bodyPr wrap="square" rtlCol="0">
            <a:spAutoFit/>
          </a:bodyPr>
          <a:lstStyle/>
          <a:p>
            <a:r>
              <a:rPr lang="en-GB" sz="1600" dirty="0">
                <a:latin typeface="Helvetica Neue Light" panose="02000403000000020004" pitchFamily="2" charset="0"/>
                <a:ea typeface="Helvetica Neue Light" panose="02000403000000020004" pitchFamily="2" charset="0"/>
              </a:rPr>
              <a:t>It is noted that 66% of businesses following completely new ventures fail (Otar, 2018). For that reason, leadership and strategic focus is of paramount importance to direct and stabilise corporate activity during unfamiliar times. </a:t>
            </a:r>
          </a:p>
          <a:p>
            <a:endParaRPr lang="en-GB" sz="1600" dirty="0">
              <a:latin typeface="Helvetica Neue Light" panose="02000403000000020004" pitchFamily="2" charset="0"/>
              <a:ea typeface="Helvetica Neue Light" panose="02000403000000020004" pitchFamily="2" charset="0"/>
            </a:endParaRPr>
          </a:p>
          <a:p>
            <a:r>
              <a:rPr lang="en-GB" sz="1600" dirty="0">
                <a:latin typeface="Helvetica Neue Light" panose="02000403000000020004" pitchFamily="2" charset="0"/>
                <a:ea typeface="Helvetica Neue Light" panose="02000403000000020004" pitchFamily="2" charset="0"/>
              </a:rPr>
              <a:t>Our personalized leadership programs give proven results to our customers. So how would our programs benefit you?</a:t>
            </a:r>
          </a:p>
          <a:p>
            <a:endParaRPr lang="en-GB" b="1" dirty="0"/>
          </a:p>
        </p:txBody>
      </p:sp>
      <p:sp>
        <p:nvSpPr>
          <p:cNvPr id="3" name="Left Brace 2">
            <a:extLst>
              <a:ext uri="{FF2B5EF4-FFF2-40B4-BE49-F238E27FC236}">
                <a16:creationId xmlns:a16="http://schemas.microsoft.com/office/drawing/2014/main" id="{43565DB1-958A-6740-A0E8-ACD66627220C}"/>
              </a:ext>
            </a:extLst>
          </p:cNvPr>
          <p:cNvSpPr/>
          <p:nvPr/>
        </p:nvSpPr>
        <p:spPr>
          <a:xfrm>
            <a:off x="5149516" y="1585130"/>
            <a:ext cx="545431" cy="4575038"/>
          </a:xfrm>
          <a:prstGeom prst="leftBrac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a:extLst>
              <a:ext uri="{FF2B5EF4-FFF2-40B4-BE49-F238E27FC236}">
                <a16:creationId xmlns:a16="http://schemas.microsoft.com/office/drawing/2014/main" id="{02C29074-7E0F-AB42-9C4B-95051DE3B19C}"/>
              </a:ext>
            </a:extLst>
          </p:cNvPr>
          <p:cNvSpPr txBox="1"/>
          <p:nvPr/>
        </p:nvSpPr>
        <p:spPr>
          <a:xfrm>
            <a:off x="6094557" y="994938"/>
            <a:ext cx="5709355" cy="5755422"/>
          </a:xfrm>
          <a:prstGeom prst="rect">
            <a:avLst/>
          </a:prstGeom>
          <a:noFill/>
        </p:spPr>
        <p:txBody>
          <a:bodyPr wrap="square" rtlCol="0">
            <a:spAutoFit/>
          </a:bodyPr>
          <a:lstStyle/>
          <a:p>
            <a:r>
              <a:rPr lang="en-GB" sz="1600" dirty="0">
                <a:latin typeface="Helvetica Neue Light" panose="02000403000000020004" pitchFamily="2" charset="0"/>
                <a:ea typeface="Helvetica Neue Light" panose="02000403000000020004" pitchFamily="2" charset="0"/>
              </a:rPr>
              <a:t> </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‘Fit-for-purpose’ focused leadership to implement corporate goals.</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Unified task dedication through team leadership approach.</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Higher employee engagement and retention.</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Flatter, simpler organizational structure with increased communication and feedback.</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Increased productivity and innovation.</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Collaborative thinking, decision making and problem solving.</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Increased motivation through awareness of individual significance within the bigger picture.</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Emotional intelligence.</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Talent management and retention of key employees.</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Visible results through 3-peak review and KPI data.</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Clear integration of organizational culture to all business domains through consistent, defined leadership model.</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Alleviates a degree of accountability and pressure from individuals in leadership positions by utilising the team approach.</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Significant performance improvements.</a:t>
            </a:r>
          </a:p>
          <a:p>
            <a:pPr marL="285750" lvl="0" indent="-285750">
              <a:buFont typeface="Arial" panose="020B0604020202020204" pitchFamily="34" charset="0"/>
              <a:buChar char="•"/>
            </a:pPr>
            <a:r>
              <a:rPr lang="en-GB" sz="1600" dirty="0">
                <a:latin typeface="Helvetica Neue Light" panose="02000403000000020004" pitchFamily="2" charset="0"/>
                <a:ea typeface="Helvetica Neue Light" panose="02000403000000020004" pitchFamily="2" charset="0"/>
              </a:rPr>
              <a:t>Great team spirit.</a:t>
            </a:r>
          </a:p>
          <a:p>
            <a:endParaRPr lang="en-GB" sz="1600" dirty="0">
              <a:latin typeface="Helvetica Neue Light" panose="02000403000000020004" pitchFamily="2" charset="0"/>
              <a:ea typeface="Helvetica Neue Light" panose="02000403000000020004" pitchFamily="2" charset="0"/>
            </a:endParaRPr>
          </a:p>
        </p:txBody>
      </p:sp>
    </p:spTree>
    <p:extLst>
      <p:ext uri="{BB962C8B-B14F-4D97-AF65-F5344CB8AC3E}">
        <p14:creationId xmlns:p14="http://schemas.microsoft.com/office/powerpoint/2010/main" val="1505155490"/>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8" name="TextBox 7"/>
          <p:cNvSpPr txBox="1"/>
          <p:nvPr/>
        </p:nvSpPr>
        <p:spPr>
          <a:xfrm>
            <a:off x="1495796" y="574163"/>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Time frame.</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25A03ECA-67B3-E748-ABA5-471F20779331}"/>
              </a:ext>
            </a:extLst>
          </p:cNvPr>
          <p:cNvSpPr txBox="1"/>
          <p:nvPr/>
        </p:nvSpPr>
        <p:spPr>
          <a:xfrm>
            <a:off x="673768" y="1860884"/>
            <a:ext cx="5245769" cy="3693319"/>
          </a:xfrm>
          <a:prstGeom prst="rect">
            <a:avLst/>
          </a:prstGeom>
          <a:noFill/>
        </p:spPr>
        <p:txBody>
          <a:bodyPr wrap="square" rtlCol="0">
            <a:spAutoFit/>
          </a:bodyPr>
          <a:lstStyle/>
          <a:p>
            <a:r>
              <a:rPr lang="en-GB" dirty="0">
                <a:latin typeface="Helvetica Neue Light" panose="02000403000000020004" pitchFamily="2" charset="0"/>
                <a:ea typeface="Helvetica Neue Light" panose="02000403000000020004" pitchFamily="2" charset="0"/>
              </a:rPr>
              <a:t>As leadership is a developmental and emergent process rather than a linear A-B exercise, there is no specified time frame for the implementation. Equally, our wide offering is available by segmented module rather than an entire course for coaching in specified areas. The progressive review process can necessitate several years of cyclical implementation and review, or we can provide individual seminars to bring your leadership team up to date with the latest in leadership. Whatever your organization requires, our team orientated approach will get everyone synchronised towards your organizational goals.</a:t>
            </a:r>
          </a:p>
        </p:txBody>
      </p:sp>
      <p:pic>
        <p:nvPicPr>
          <p:cNvPr id="3" name="Picture 2">
            <a:extLst>
              <a:ext uri="{FF2B5EF4-FFF2-40B4-BE49-F238E27FC236}">
                <a16:creationId xmlns:a16="http://schemas.microsoft.com/office/drawing/2014/main" id="{3CECD5AB-A490-A248-8F53-E4D47294FE5A}"/>
              </a:ext>
            </a:extLst>
          </p:cNvPr>
          <p:cNvPicPr>
            <a:picLocks noChangeAspect="1"/>
          </p:cNvPicPr>
          <p:nvPr/>
        </p:nvPicPr>
        <p:blipFill rotWithShape="1">
          <a:blip r:embed="rId5">
            <a:alphaModFix/>
            <a:extLst>
              <a:ext uri="{BEBA8EAE-BF5A-486C-A8C5-ECC9F3942E4B}">
                <a14:imgProps xmlns:a14="http://schemas.microsoft.com/office/drawing/2010/main">
                  <a14:imgLayer r:embed="rId6">
                    <a14:imgEffect>
                      <a14:saturation sat="33000"/>
                    </a14:imgEffect>
                  </a14:imgLayer>
                </a14:imgProps>
              </a:ext>
            </a:extLst>
          </a:blip>
          <a:srcRect l="32132" r="30596"/>
          <a:stretch/>
        </p:blipFill>
        <p:spPr>
          <a:xfrm>
            <a:off x="7638288" y="0"/>
            <a:ext cx="4553712" cy="6872351"/>
          </a:xfrm>
          <a:prstGeom prst="rect">
            <a:avLst/>
          </a:prstGeom>
        </p:spPr>
      </p:pic>
    </p:spTree>
    <p:extLst>
      <p:ext uri="{BB962C8B-B14F-4D97-AF65-F5344CB8AC3E}">
        <p14:creationId xmlns:p14="http://schemas.microsoft.com/office/powerpoint/2010/main" val="1938442417"/>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8" name="TextBox 7"/>
          <p:cNvSpPr txBox="1"/>
          <p:nvPr/>
        </p:nvSpPr>
        <p:spPr>
          <a:xfrm>
            <a:off x="1495796" y="574163"/>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Recommendations.</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cxnSp>
        <p:nvCxnSpPr>
          <p:cNvPr id="9" name="Straight Connector 8"/>
          <p:cNvCxnSpPr/>
          <p:nvPr/>
        </p:nvCxnSpPr>
        <p:spPr>
          <a:xfrm flipV="1">
            <a:off x="1540845" y="1078992"/>
            <a:ext cx="909747" cy="1309"/>
          </a:xfrm>
          <a:prstGeom prst="line">
            <a:avLst/>
          </a:prstGeom>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FBC45693-0AAD-2641-92FA-5E5DB8BA8BDD}"/>
              </a:ext>
            </a:extLst>
          </p:cNvPr>
          <p:cNvSpPr txBox="1"/>
          <p:nvPr/>
        </p:nvSpPr>
        <p:spPr>
          <a:xfrm>
            <a:off x="1028057" y="2056477"/>
            <a:ext cx="10042902" cy="3046988"/>
          </a:xfrm>
          <a:prstGeom prst="rect">
            <a:avLst/>
          </a:prstGeom>
          <a:noFill/>
        </p:spPr>
        <p:txBody>
          <a:bodyPr wrap="square" rtlCol="0">
            <a:spAutoFit/>
          </a:bodyPr>
          <a:lstStyle/>
          <a:p>
            <a:r>
              <a:rPr lang="en-US" sz="1600" dirty="0">
                <a:latin typeface="Helvetica Neue Light" panose="02000403000000020004" pitchFamily="2" charset="0"/>
                <a:ea typeface="Helvetica Neue Light" panose="02000403000000020004" pitchFamily="2" charset="0"/>
              </a:rPr>
              <a:t>We understand that leadership development programs are significant investments for any organization. Thus, it is of great importance to answer the following questions:</a:t>
            </a:r>
          </a:p>
          <a:p>
            <a:endParaRPr lang="en-US" sz="1600" dirty="0">
              <a:latin typeface="Helvetica Neue Light" panose="02000403000000020004" pitchFamily="2" charset="0"/>
              <a:ea typeface="Helvetica Neue Light" panose="02000403000000020004" pitchFamily="2" charset="0"/>
            </a:endParaRPr>
          </a:p>
          <a:p>
            <a:pPr marL="342900" indent="-342900">
              <a:buFont typeface="+mj-lt"/>
              <a:buAutoNum type="arabicPeriod"/>
            </a:pPr>
            <a:r>
              <a:rPr lang="en-US" sz="1600" dirty="0">
                <a:latin typeface="Helvetica Neue Light" panose="02000403000000020004" pitchFamily="2" charset="0"/>
                <a:ea typeface="Helvetica Neue Light" panose="02000403000000020004" pitchFamily="2" charset="0"/>
              </a:rPr>
              <a:t>Who will you be developing through our program?</a:t>
            </a:r>
          </a:p>
          <a:p>
            <a:pPr marL="342900" indent="-342900">
              <a:buFont typeface="+mj-lt"/>
              <a:buAutoNum type="arabicPeriod"/>
            </a:pPr>
            <a:endParaRPr lang="en-US" sz="1600" dirty="0">
              <a:latin typeface="Helvetica Neue Light" panose="02000403000000020004" pitchFamily="2" charset="0"/>
              <a:ea typeface="Helvetica Neue Light" panose="02000403000000020004" pitchFamily="2" charset="0"/>
            </a:endParaRPr>
          </a:p>
          <a:p>
            <a:pPr marL="342900" indent="-342900">
              <a:buFont typeface="+mj-lt"/>
              <a:buAutoNum type="arabicPeriod"/>
            </a:pPr>
            <a:r>
              <a:rPr lang="en-US" sz="1600" dirty="0">
                <a:latin typeface="Helvetica Neue Light" panose="02000403000000020004" pitchFamily="2" charset="0"/>
                <a:ea typeface="Helvetica Neue Light" panose="02000403000000020004" pitchFamily="2" charset="0"/>
              </a:rPr>
              <a:t>Why is this necessary and what are you aiming to gain from the program as a result?</a:t>
            </a:r>
          </a:p>
          <a:p>
            <a:pPr marL="342900" indent="-342900">
              <a:buFont typeface="+mj-lt"/>
              <a:buAutoNum type="arabicPeriod"/>
            </a:pPr>
            <a:endParaRPr lang="en-US" sz="1600" dirty="0">
              <a:latin typeface="Helvetica Neue Light" panose="02000403000000020004" pitchFamily="2" charset="0"/>
              <a:ea typeface="Helvetica Neue Light" panose="02000403000000020004" pitchFamily="2" charset="0"/>
            </a:endParaRPr>
          </a:p>
          <a:p>
            <a:pPr marL="342900" indent="-342900">
              <a:buFont typeface="+mj-lt"/>
              <a:buAutoNum type="arabicPeriod"/>
            </a:pPr>
            <a:r>
              <a:rPr lang="en-US" sz="1600" dirty="0">
                <a:latin typeface="Helvetica Neue Light" panose="02000403000000020004" pitchFamily="2" charset="0"/>
                <a:ea typeface="Helvetica Neue Light" panose="02000403000000020004" pitchFamily="2" charset="0"/>
              </a:rPr>
              <a:t>When do you want the program to begin?</a:t>
            </a:r>
          </a:p>
          <a:p>
            <a:pPr marL="342900" indent="-342900">
              <a:buFont typeface="+mj-lt"/>
              <a:buAutoNum type="arabicPeriod"/>
            </a:pPr>
            <a:endParaRPr lang="en-US" sz="1600" dirty="0">
              <a:latin typeface="Helvetica Neue Light" panose="02000403000000020004" pitchFamily="2" charset="0"/>
              <a:ea typeface="Helvetica Neue Light" panose="02000403000000020004" pitchFamily="2" charset="0"/>
            </a:endParaRPr>
          </a:p>
          <a:p>
            <a:pPr marL="342900" indent="-342900">
              <a:buFont typeface="+mj-lt"/>
              <a:buAutoNum type="arabicPeriod"/>
            </a:pPr>
            <a:r>
              <a:rPr lang="en-US" sz="1600" dirty="0">
                <a:latin typeface="Helvetica Neue Light" panose="02000403000000020004" pitchFamily="2" charset="0"/>
                <a:ea typeface="Helvetica Neue Light" panose="02000403000000020004" pitchFamily="2" charset="0"/>
              </a:rPr>
              <a:t>What type of program do you need?</a:t>
            </a:r>
          </a:p>
          <a:p>
            <a:pPr marL="342900" indent="-342900">
              <a:buFont typeface="+mj-lt"/>
              <a:buAutoNum type="arabicPeriod"/>
            </a:pPr>
            <a:endParaRPr lang="en-US" sz="1600" dirty="0">
              <a:latin typeface="Helvetica Neue Light" panose="02000403000000020004" pitchFamily="2" charset="0"/>
              <a:ea typeface="Helvetica Neue Light" panose="02000403000000020004" pitchFamily="2" charset="0"/>
            </a:endParaRPr>
          </a:p>
          <a:p>
            <a:pPr marL="342900" indent="-342900">
              <a:buFont typeface="+mj-lt"/>
              <a:buAutoNum type="arabicPeriod"/>
            </a:pPr>
            <a:r>
              <a:rPr lang="en-US" sz="1600" dirty="0">
                <a:latin typeface="Helvetica Neue Light" panose="02000403000000020004" pitchFamily="2" charset="0"/>
                <a:ea typeface="Helvetica Neue Light" panose="02000403000000020004" pitchFamily="2" charset="0"/>
              </a:rPr>
              <a:t>Where will our seminars take place?</a:t>
            </a:r>
          </a:p>
        </p:txBody>
      </p:sp>
    </p:spTree>
    <p:extLst>
      <p:ext uri="{BB962C8B-B14F-4D97-AF65-F5344CB8AC3E}">
        <p14:creationId xmlns:p14="http://schemas.microsoft.com/office/powerpoint/2010/main" val="1764322217"/>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34250"/>
            <a:ext cx="1540845" cy="1540845"/>
          </a:xfrm>
          <a:prstGeom prst="rect">
            <a:avLst/>
          </a:prstGeom>
        </p:spPr>
      </p:pic>
      <p:sp>
        <p:nvSpPr>
          <p:cNvPr id="11" name="TextBox 10"/>
          <p:cNvSpPr txBox="1"/>
          <p:nvPr/>
        </p:nvSpPr>
        <p:spPr>
          <a:xfrm>
            <a:off x="3054722" y="558987"/>
            <a:ext cx="4553712" cy="923330"/>
          </a:xfrm>
          <a:prstGeom prst="rect">
            <a:avLst/>
          </a:prstGeom>
          <a:noFill/>
        </p:spPr>
        <p:txBody>
          <a:bodyPr wrap="square" rtlCol="0">
            <a:spAutoFit/>
          </a:bodyPr>
          <a:lstStyle/>
          <a:p>
            <a:r>
              <a:rPr lang="en-US" dirty="0">
                <a:latin typeface="Helvetica Neue" panose="02000503000000020004" pitchFamily="2" charset="0"/>
                <a:ea typeface="Helvetica Neue" panose="02000503000000020004" pitchFamily="2" charset="0"/>
                <a:cs typeface="Helvetica Neue" panose="02000503000000020004" pitchFamily="2" charset="0"/>
              </a:rPr>
              <a:t>Why CLE?</a:t>
            </a: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5" name="Picture 4">
            <a:extLst>
              <a:ext uri="{FF2B5EF4-FFF2-40B4-BE49-F238E27FC236}">
                <a16:creationId xmlns:a16="http://schemas.microsoft.com/office/drawing/2014/main" id="{F986CB67-0938-5942-8360-BC43F5E3E2F2}"/>
              </a:ext>
            </a:extLst>
          </p:cNvPr>
          <p:cNvPicPr/>
          <p:nvPr/>
        </p:nvPicPr>
        <p:blipFill>
          <a:blip r:embed="rId5">
            <a:extLst>
              <a:ext uri="{BEBA8EAE-BF5A-486C-A8C5-ECC9F3942E4B}">
                <a14:imgProps xmlns:a14="http://schemas.microsoft.com/office/drawing/2010/main">
                  <a14:imgLayer r:embed="rId6">
                    <a14:imgEffect>
                      <a14:backgroundRemoval t="9396" b="89933" l="4032" r="89785">
                        <a14:foregroundMark x1="23656" y1="38255" x2="23656" y2="38255"/>
                        <a14:foregroundMark x1="15591" y1="39597" x2="15591" y2="39597"/>
                        <a14:foregroundMark x1="34946" y1="30872" x2="34946" y2="30872"/>
                        <a14:foregroundMark x1="10215" y1="16779" x2="10215" y2="16779"/>
                        <a14:foregroundMark x1="4032" y1="46980" x2="4032" y2="46980"/>
                        <a14:foregroundMark x1="19624" y1="9396" x2="19624" y2="9396"/>
                        <a14:foregroundMark x1="82796" y1="63087" x2="82796" y2="63087"/>
                        <a14:foregroundMark x1="39247" y1="45638" x2="39247" y2="45638"/>
                        <a14:backgroundMark x1="40591" y1="47651" x2="40591" y2="47651"/>
                        <a14:backgroundMark x1="38441" y1="47651" x2="38441" y2="47651"/>
                        <a14:backgroundMark x1="62097" y1="41611" x2="62097" y2="41611"/>
                        <a14:backgroundMark x1="83871" y1="65101" x2="83871" y2="65101"/>
                        <a14:backgroundMark x1="82258" y1="67114" x2="82258" y2="67114"/>
                        <a14:backgroundMark x1="85215" y1="65101" x2="85215" y2="65101"/>
                        <a14:backgroundMark x1="82527" y1="61745" x2="82527" y2="61745"/>
                        <a14:backgroundMark x1="82258" y1="63758" x2="82258" y2="63758"/>
                        <a14:backgroundMark x1="82527" y1="65101" x2="82527" y2="65101"/>
                        <a14:backgroundMark x1="38710" y1="47651" x2="38710" y2="47651"/>
                        <a14:backgroundMark x1="38978" y1="47651" x2="67473" y2="28859"/>
                        <a14:backgroundMark x1="67473" y1="28859" x2="62366" y2="65101"/>
                        <a14:backgroundMark x1="38710" y1="50336" x2="38710" y2="34899"/>
                        <a14:backgroundMark x1="38978" y1="51678" x2="38978" y2="42282"/>
                        <a14:backgroundMark x1="39785" y1="12081" x2="39785" y2="12081"/>
                        <a14:backgroundMark x1="2957" y1="48322" x2="2957" y2="48322"/>
                        <a14:backgroundMark x1="2957" y1="47651" x2="2957" y2="47651"/>
                        <a14:backgroundMark x1="38710" y1="46980" x2="38710" y2="46980"/>
                        <a14:backgroundMark x1="38710" y1="47651" x2="38710" y2="47651"/>
                        <a14:backgroundMark x1="38710" y1="46309" x2="38710" y2="46309"/>
                      </a14:backgroundRemoval>
                    </a14:imgEffect>
                    <a14:imgEffect>
                      <a14:saturation sat="66000"/>
                    </a14:imgEffect>
                  </a14:imgLayer>
                </a14:imgProps>
              </a:ext>
            </a:extLst>
          </a:blip>
          <a:stretch>
            <a:fillRect/>
          </a:stretch>
        </p:blipFill>
        <p:spPr>
          <a:xfrm>
            <a:off x="1875374" y="274507"/>
            <a:ext cx="2358696" cy="982365"/>
          </a:xfrm>
          <a:prstGeom prst="rect">
            <a:avLst/>
          </a:prstGeom>
        </p:spPr>
      </p:pic>
      <p:sp>
        <p:nvSpPr>
          <p:cNvPr id="6" name="Text Box 34">
            <a:extLst>
              <a:ext uri="{FF2B5EF4-FFF2-40B4-BE49-F238E27FC236}">
                <a16:creationId xmlns:a16="http://schemas.microsoft.com/office/drawing/2014/main" id="{8B52584D-3684-9A4A-9C60-E7BA12630302}"/>
              </a:ext>
            </a:extLst>
          </p:cNvPr>
          <p:cNvSpPr txBox="1"/>
          <p:nvPr/>
        </p:nvSpPr>
        <p:spPr>
          <a:xfrm>
            <a:off x="913634" y="558987"/>
            <a:ext cx="1341120" cy="47244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800" dirty="0">
                <a:effectLst/>
                <a:latin typeface="Helvetica Neue UltraLight" panose="02000206000000020004" pitchFamily="2" charset="0"/>
                <a:ea typeface="Times New Roman" panose="02020603050405020304" pitchFamily="18" charset="0"/>
              </a:rPr>
              <a:t>X</a:t>
            </a:r>
            <a:endParaRPr lang="en-GB" sz="1200" dirty="0">
              <a:effectLst/>
              <a:latin typeface="Times New Roman" panose="02020603050405020304" pitchFamily="18" charset="0"/>
              <a:ea typeface="Times New Roman" panose="02020603050405020304" pitchFamily="18" charset="0"/>
            </a:endParaRPr>
          </a:p>
        </p:txBody>
      </p:sp>
      <p:cxnSp>
        <p:nvCxnSpPr>
          <p:cNvPr id="7" name="Straight Connector 6">
            <a:extLst>
              <a:ext uri="{FF2B5EF4-FFF2-40B4-BE49-F238E27FC236}">
                <a16:creationId xmlns:a16="http://schemas.microsoft.com/office/drawing/2014/main" id="{7BEFDE23-5F59-5B49-BFC3-506472C98B9D}"/>
              </a:ext>
            </a:extLst>
          </p:cNvPr>
          <p:cNvCxnSpPr/>
          <p:nvPr/>
        </p:nvCxnSpPr>
        <p:spPr>
          <a:xfrm flipV="1">
            <a:off x="3171252" y="999540"/>
            <a:ext cx="525699" cy="1310"/>
          </a:xfrm>
          <a:prstGeom prst="line">
            <a:avLst/>
          </a:prstGeom>
          <a:ln/>
        </p:spPr>
        <p:style>
          <a:lnRef idx="1">
            <a:schemeClr val="dk1"/>
          </a:lnRef>
          <a:fillRef idx="0">
            <a:schemeClr val="dk1"/>
          </a:fillRef>
          <a:effectRef idx="0">
            <a:schemeClr val="dk1"/>
          </a:effectRef>
          <a:fontRef idx="minor">
            <a:schemeClr val="tx1"/>
          </a:fontRef>
        </p:style>
      </p:cxnSp>
      <p:sp>
        <p:nvSpPr>
          <p:cNvPr id="8" name="TextBox 1">
            <a:extLst>
              <a:ext uri="{FF2B5EF4-FFF2-40B4-BE49-F238E27FC236}">
                <a16:creationId xmlns:a16="http://schemas.microsoft.com/office/drawing/2014/main" id="{F9E656CC-7FFF-124F-8CE8-F7CDA27343D3}"/>
              </a:ext>
            </a:extLst>
          </p:cNvPr>
          <p:cNvSpPr txBox="1"/>
          <p:nvPr/>
        </p:nvSpPr>
        <p:spPr>
          <a:xfrm>
            <a:off x="288759" y="1441403"/>
            <a:ext cx="6561220" cy="4857610"/>
          </a:xfrm>
          <a:prstGeom prst="rect">
            <a:avLst/>
          </a:prstGeom>
          <a:noFill/>
        </p:spPr>
        <p:txBody>
          <a:bodyPr wrap="square" rtlCol="0">
            <a:noAutofit/>
          </a:bodyPr>
          <a:lstStyle/>
          <a:p>
            <a:pPr>
              <a:spcAft>
                <a:spcPts val="0"/>
              </a:spcAft>
            </a:pPr>
            <a:r>
              <a:rPr lang="en-GB" sz="1400" dirty="0">
                <a:effectLst/>
                <a:latin typeface="Helvetica Neue Light" panose="02000403000000020004" pitchFamily="2" charset="0"/>
                <a:ea typeface="Times New Roman" panose="02020603050405020304" pitchFamily="18" charset="0"/>
              </a:rPr>
              <a:t>At CLE, we recognise that no two organizations are exactly the same. So why should leadership be?</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We recognise and embrace corporate culture and integrate it into everything we do. We provide a unique, company and individual specific program for each of our clients to achieve the greatest results. Unlike competitors, our unique team leadership approach removes the individuality of leadership to incorporate dyadic relationships, bolstering employee engagement across the board. </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Our revolutionary 3-peak assessment integrates the team dynamic by welcoming employee voice, self-assessment and KPI analysis to provide you with a holistic view of your leaders. This comprehensive technique allows us to create the a ‘best-fit’ program that you won’t find anywhere else.</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400" dirty="0">
                <a:effectLst/>
                <a:latin typeface="Helvetica Neue Light" panose="02000403000000020004" pitchFamily="2" charset="0"/>
                <a:ea typeface="Times New Roman" panose="02020603050405020304" pitchFamily="18" charset="0"/>
              </a:rPr>
              <a:t>The program itself is characterised by 4 distinct categories to harness personal strengths. Stage 1 is the information input stage where we conduct seminars and webinars to engage your team and provide an understanding of the Importance of leadership. We then hone our efforts towards leader positions to assess individualised attributes before applying our tailored program in a practical manner. Finally, we review performance as an ongoing and developmental process to achieve regular and continuous improvements, much like that seen in kaizen manufacturing.</a:t>
            </a:r>
            <a:endParaRPr lang="en-GB" sz="1200" dirty="0">
              <a:effectLst/>
              <a:latin typeface="Times New Roman" panose="02020603050405020304" pitchFamily="18" charset="0"/>
              <a:ea typeface="Times New Roman" panose="02020603050405020304" pitchFamily="18" charset="0"/>
            </a:endParaRPr>
          </a:p>
        </p:txBody>
      </p:sp>
      <p:sp>
        <p:nvSpPr>
          <p:cNvPr id="2" name="Right Brace 1">
            <a:extLst>
              <a:ext uri="{FF2B5EF4-FFF2-40B4-BE49-F238E27FC236}">
                <a16:creationId xmlns:a16="http://schemas.microsoft.com/office/drawing/2014/main" id="{C1BE9A43-3AAD-D144-837A-1B55C0CF3D6D}"/>
              </a:ext>
            </a:extLst>
          </p:cNvPr>
          <p:cNvSpPr/>
          <p:nvPr/>
        </p:nvSpPr>
        <p:spPr>
          <a:xfrm>
            <a:off x="6641432" y="1031427"/>
            <a:ext cx="737936" cy="5545836"/>
          </a:xfrm>
          <a:prstGeom prst="rightBrac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C35611E7-1797-1548-8651-E86762E5E1E7}"/>
              </a:ext>
            </a:extLst>
          </p:cNvPr>
          <p:cNvSpPr txBox="1"/>
          <p:nvPr/>
        </p:nvSpPr>
        <p:spPr>
          <a:xfrm>
            <a:off x="7716916" y="2223603"/>
            <a:ext cx="4139628" cy="3293209"/>
          </a:xfrm>
          <a:prstGeom prst="rect">
            <a:avLst/>
          </a:prstGeom>
          <a:noFill/>
        </p:spPr>
        <p:txBody>
          <a:bodyPr wrap="square" rtlCol="0">
            <a:spAutoFit/>
          </a:bodyPr>
          <a:lstStyle/>
          <a:p>
            <a:r>
              <a:rPr lang="en-US" sz="1600" dirty="0">
                <a:latin typeface="Helvetica Neue Medium" panose="02000503000000020004" pitchFamily="2" charset="0"/>
                <a:ea typeface="Helvetica Neue Medium" panose="02000503000000020004" pitchFamily="2" charset="0"/>
                <a:cs typeface="Helvetica Neue Medium" panose="02000503000000020004" pitchFamily="2" charset="0"/>
              </a:rPr>
              <a:t>Pricing:</a:t>
            </a:r>
          </a:p>
          <a:p>
            <a:endParaRPr lang="en-US" sz="1600"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1-Day Seminars          $1,099 per employee</a:t>
            </a:r>
          </a:p>
          <a:p>
            <a:endParaRPr lang="en-US" sz="1600" i="1"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2-Day Seminars          $2,049 per employee</a:t>
            </a:r>
          </a:p>
          <a:p>
            <a:endParaRPr lang="en-US" sz="1600" i="1"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Webinar Course          $   129 per employee</a:t>
            </a:r>
          </a:p>
          <a:p>
            <a:endParaRPr lang="en-US" sz="1600" i="1"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Webinar Modules        $1,359 per employee</a:t>
            </a:r>
          </a:p>
          <a:p>
            <a:endParaRPr lang="en-US" sz="1600" i="1"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Executive Coaching    $                        PMV</a:t>
            </a:r>
          </a:p>
          <a:p>
            <a:pPr algn="r"/>
            <a:endParaRPr lang="en-US" sz="1600" i="1" dirty="0">
              <a:latin typeface="Helvetica Neue" panose="02000503000000020004" pitchFamily="2" charset="0"/>
              <a:ea typeface="Helvetica Neue" panose="02000503000000020004" pitchFamily="2" charset="0"/>
              <a:cs typeface="Helvetica Neue" panose="02000503000000020004" pitchFamily="2" charset="0"/>
            </a:endParaRPr>
          </a:p>
          <a:p>
            <a:pPr algn="r"/>
            <a:r>
              <a:rPr lang="en-US" sz="1600" i="1" dirty="0">
                <a:latin typeface="Helvetica Neue" panose="02000503000000020004" pitchFamily="2" charset="0"/>
                <a:ea typeface="Helvetica Neue" panose="02000503000000020004" pitchFamily="2" charset="0"/>
                <a:cs typeface="Helvetica Neue" panose="02000503000000020004" pitchFamily="2" charset="0"/>
              </a:rPr>
              <a:t>Annual Program        $24,999 per employee</a:t>
            </a:r>
          </a:p>
        </p:txBody>
      </p:sp>
    </p:spTree>
    <p:extLst>
      <p:ext uri="{BB962C8B-B14F-4D97-AF65-F5344CB8AC3E}">
        <p14:creationId xmlns:p14="http://schemas.microsoft.com/office/powerpoint/2010/main" val="2074777529"/>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9000"/>
          </a:schemeClr>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10" name="TextBox 9"/>
          <p:cNvSpPr txBox="1"/>
          <p:nvPr/>
        </p:nvSpPr>
        <p:spPr>
          <a:xfrm>
            <a:off x="1242646" y="243512"/>
            <a:ext cx="10785231" cy="6586418"/>
          </a:xfrm>
          <a:prstGeom prst="rect">
            <a:avLst/>
          </a:prstGeom>
          <a:noFill/>
        </p:spPr>
        <p:txBody>
          <a:bodyPr wrap="square" rtlCol="0">
            <a:spAutoFit/>
          </a:bodyPr>
          <a:lstStyle/>
          <a:p>
            <a:r>
              <a:rPr lang="en-US" dirty="0">
                <a:latin typeface="Helvetica Neue Medium" panose="02000503000000020004" pitchFamily="2" charset="0"/>
                <a:ea typeface="Helvetica Neue Medium" panose="02000503000000020004" pitchFamily="2" charset="0"/>
                <a:cs typeface="Helvetica Neue Medium" panose="02000503000000020004" pitchFamily="2" charset="0"/>
              </a:rPr>
              <a:t>References.</a:t>
            </a:r>
          </a:p>
          <a:p>
            <a:endParaRPr lang="en-US" dirty="0">
              <a:latin typeface="Helvetica Neue Medium" panose="02000503000000020004" pitchFamily="2" charset="0"/>
              <a:ea typeface="Helvetica Neue Medium" panose="02000503000000020004" pitchFamily="2" charset="0"/>
              <a:cs typeface="Helvetica Neue Medium" panose="02000503000000020004" pitchFamily="2" charset="0"/>
            </a:endParaRPr>
          </a:p>
          <a:p>
            <a:pPr marL="285750" indent="-285750">
              <a:buFont typeface="Arial" panose="020B0604020202020204" pitchFamily="34" charset="0"/>
              <a:buChar char="•"/>
            </a:pP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rPr>
              <a:t>Volvo ’Volvo Cars buys 100 per cent of Polestar’ 2015. </a:t>
            </a: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hlinkClick r:id="rId5">
                  <a:extLst>
                    <a:ext uri="{A12FA001-AC4F-418D-AE19-62706E023703}">
                      <ahyp:hlinkClr xmlns:ahyp="http://schemas.microsoft.com/office/drawing/2018/hyperlinkcolor" val="tx"/>
                    </a:ext>
                  </a:extLst>
                </a:hlinkClick>
              </a:rPr>
              <a:t>https://www.media.volvocars.com/global/en-gb/media/pressreleases/165856/volvo-cars-buys-100-per-cent-of-polestar</a:t>
            </a: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rPr>
              <a:t> [Accessed: 07 April 2019].</a:t>
            </a:r>
          </a:p>
          <a:p>
            <a:pPr marL="285750" indent="-285750">
              <a:buFont typeface="Arial" panose="020B0604020202020204" pitchFamily="34" charset="0"/>
              <a:buChar char="•"/>
            </a:pP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rPr>
              <a:t>Polestar ‘About Us’ 2019. </a:t>
            </a: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hlinkClick r:id="rId6">
                  <a:extLst>
                    <a:ext uri="{A12FA001-AC4F-418D-AE19-62706E023703}">
                      <ahyp:hlinkClr xmlns:ahyp="http://schemas.microsoft.com/office/drawing/2018/hyperlinkcolor" val="tx"/>
                    </a:ext>
                  </a:extLst>
                </a:hlinkClick>
              </a:rPr>
              <a:t>https://www.polestar.com/about-us</a:t>
            </a:r>
            <a:r>
              <a:rPr lang="en-US" sz="1150" dirty="0">
                <a:latin typeface="Helvetica Neue Light" panose="02000403000000020004" pitchFamily="2" charset="0"/>
                <a:ea typeface="Helvetica Neue Light" panose="02000403000000020004" pitchFamily="2" charset="0"/>
                <a:cs typeface="Helvetica Neue Medium" panose="02000503000000020004" pitchFamily="2" charset="0"/>
              </a:rPr>
              <a:t> [Accessed: 07 April 2019].</a:t>
            </a:r>
          </a:p>
          <a:p>
            <a:pPr marL="285750" lvl="0" indent="-285750">
              <a:buFont typeface="Arial" panose="020B0604020202020204" pitchFamily="34" charset="0"/>
              <a:buChar char="•"/>
            </a:pPr>
            <a:r>
              <a:rPr lang="en-US" sz="1150" dirty="0">
                <a:latin typeface="Helvetica Neue Light" panose="02000403000000020004" pitchFamily="2" charset="0"/>
                <a:ea typeface="Helvetica Neue Light" panose="02000403000000020004" pitchFamily="2" charset="0"/>
              </a:rPr>
              <a:t>Northouse, P. G. (2016) Leadership – theory &amp; practice. 7</a:t>
            </a:r>
            <a:r>
              <a:rPr lang="en-US" sz="1150" baseline="30000" dirty="0">
                <a:latin typeface="Helvetica Neue Light" panose="02000403000000020004" pitchFamily="2" charset="0"/>
                <a:ea typeface="Helvetica Neue Light" panose="02000403000000020004" pitchFamily="2" charset="0"/>
              </a:rPr>
              <a:t>th</a:t>
            </a:r>
            <a:r>
              <a:rPr lang="en-US" sz="1150" dirty="0">
                <a:latin typeface="Helvetica Neue Light" panose="02000403000000020004" pitchFamily="2" charset="0"/>
                <a:ea typeface="Helvetica Neue Light" panose="02000403000000020004" pitchFamily="2" charset="0"/>
              </a:rPr>
              <a:t> edn. London: SAGE Publications Ltd. </a:t>
            </a:r>
            <a:endParaRPr lang="en-GB" sz="1150" dirty="0">
              <a:latin typeface="Helvetica Neue Light" panose="02000403000000020004" pitchFamily="2" charset="0"/>
              <a:ea typeface="Helvetica Neue Light" panose="02000403000000020004" pitchFamily="2" charset="0"/>
            </a:endParaRPr>
          </a:p>
          <a:p>
            <a:pPr marL="285750" lvl="0" indent="-285750">
              <a:buFont typeface="Arial" panose="020B0604020202020204" pitchFamily="34" charset="0"/>
              <a:buChar char="•"/>
            </a:pPr>
            <a:r>
              <a:rPr lang="en-US" sz="1150" dirty="0">
                <a:latin typeface="Helvetica Neue Light" panose="02000403000000020004" pitchFamily="2" charset="0"/>
                <a:ea typeface="Helvetica Neue Light" panose="02000403000000020004" pitchFamily="2" charset="0"/>
              </a:rPr>
              <a:t>CIPD ‘Leadership’ 2018a. </a:t>
            </a:r>
            <a:r>
              <a:rPr lang="en-US" sz="1150" dirty="0">
                <a:latin typeface="Helvetica Neue Light" panose="02000403000000020004" pitchFamily="2" charset="0"/>
                <a:ea typeface="Helvetica Neue Light" panose="02000403000000020004" pitchFamily="2" charset="0"/>
                <a:hlinkClick r:id="rId7">
                  <a:extLst>
                    <a:ext uri="{A12FA001-AC4F-418D-AE19-62706E023703}">
                      <ahyp:hlinkClr xmlns:ahyp="http://schemas.microsoft.com/office/drawing/2018/hyperlinkcolor" val="tx"/>
                    </a:ext>
                  </a:extLst>
                </a:hlinkClick>
              </a:rPr>
              <a:t>https://www.cipd.co.uk/knowledge/strategy/leadership</a:t>
            </a:r>
            <a:r>
              <a:rPr lang="en-US" sz="1150" dirty="0">
                <a:latin typeface="Helvetica Neue Light" panose="02000403000000020004" pitchFamily="2" charset="0"/>
                <a:ea typeface="Helvetica Neue Light" panose="02000403000000020004" pitchFamily="2" charset="0"/>
              </a:rPr>
              <a:t> [Accessed: 07 April 2019].</a:t>
            </a:r>
          </a:p>
          <a:p>
            <a:pPr marL="285750" lvl="0" indent="-285750">
              <a:buFont typeface="Arial" panose="020B0604020202020204" pitchFamily="34" charset="0"/>
              <a:buChar char="•"/>
            </a:pPr>
            <a:r>
              <a:rPr lang="en-US" sz="1150" dirty="0">
                <a:latin typeface="Helvetica Neue Light" panose="02000403000000020004" pitchFamily="2" charset="0"/>
                <a:ea typeface="Helvetica Neue Light" panose="02000403000000020004" pitchFamily="2" charset="0"/>
              </a:rPr>
              <a:t>CIPD ‘Employee engagement and motivation’ 2018c. </a:t>
            </a:r>
            <a:r>
              <a:rPr lang="en-GB" sz="1150" dirty="0">
                <a:latin typeface="Helvetica Neue Light" panose="02000403000000020004" pitchFamily="2" charset="0"/>
                <a:ea typeface="Helvetica Neue Light" panose="02000403000000020004" pitchFamily="2" charset="0"/>
                <a:hlinkClick r:id="rId8">
                  <a:extLst>
                    <a:ext uri="{A12FA001-AC4F-418D-AE19-62706E023703}">
                      <ahyp:hlinkClr xmlns:ahyp="http://schemas.microsoft.com/office/drawing/2018/hyperlinkcolor" val="tx"/>
                    </a:ext>
                  </a:extLst>
                </a:hlinkClick>
              </a:rPr>
              <a:t>https://www.cipd.co.uk/knowledge/fundamentals/relations/engagement/factsheet</a:t>
            </a:r>
            <a:r>
              <a:rPr lang="en-GB" sz="1150" dirty="0">
                <a:latin typeface="Helvetica Neue Light" panose="02000403000000020004" pitchFamily="2" charset="0"/>
                <a:ea typeface="Helvetica Neue Light" panose="02000403000000020004" pitchFamily="2" charset="0"/>
              </a:rPr>
              <a:t> [Accessed: 26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CIPD ‘Effective leadership and emotional intelligence’ 2018b. </a:t>
            </a:r>
            <a:r>
              <a:rPr lang="en-GB" sz="1150" dirty="0">
                <a:latin typeface="Helvetica Neue Light" panose="02000403000000020004" pitchFamily="2" charset="0"/>
                <a:ea typeface="Helvetica Neue Light" panose="02000403000000020004" pitchFamily="2" charset="0"/>
                <a:hlinkClick r:id="rId9">
                  <a:extLst>
                    <a:ext uri="{A12FA001-AC4F-418D-AE19-62706E023703}">
                      <ahyp:hlinkClr xmlns:ahyp="http://schemas.microsoft.com/office/drawing/2018/hyperlinkcolor" val="tx"/>
                    </a:ext>
                  </a:extLst>
                </a:hlinkClick>
              </a:rPr>
              <a:t>https://events.cipd.co.uk/events/annual/2018/10/09/effective-leadership-and-emotional-intelligence/</a:t>
            </a:r>
            <a:r>
              <a:rPr lang="en-GB" sz="1150" dirty="0">
                <a:latin typeface="Helvetica Neue Light" panose="02000403000000020004" pitchFamily="2" charset="0"/>
                <a:ea typeface="Helvetica Neue Light" panose="02000403000000020004" pitchFamily="2" charset="0"/>
              </a:rPr>
              <a:t> [Accessed: 26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Market Watch ‘Global Corporate Leadership Training Market 2018-2022’ 2018. </a:t>
            </a:r>
            <a:r>
              <a:rPr lang="en-GB" sz="1150" dirty="0">
                <a:latin typeface="Helvetica Neue Light" panose="02000403000000020004" pitchFamily="2" charset="0"/>
                <a:ea typeface="Helvetica Neue Light" panose="02000403000000020004" pitchFamily="2" charset="0"/>
                <a:hlinkClick r:id="rId10">
                  <a:extLst>
                    <a:ext uri="{A12FA001-AC4F-418D-AE19-62706E023703}">
                      <ahyp:hlinkClr xmlns:ahyp="http://schemas.microsoft.com/office/drawing/2018/hyperlinkcolor" val="tx"/>
                    </a:ext>
                  </a:extLst>
                </a:hlinkClick>
              </a:rPr>
              <a:t>https://www.marketwatch.com/press-release/global-corporate-leadership-training-market-2018-2022---leading-players-are-center-for-creative-leadership-dale-carnegie-associates-franklin-covey-gp-strategies-skillsoft---researchandmarketscom-2018-08-28</a:t>
            </a:r>
            <a:r>
              <a:rPr lang="en-GB" sz="1150" dirty="0">
                <a:latin typeface="Helvetica Neue Light" panose="02000403000000020004" pitchFamily="2" charset="0"/>
                <a:ea typeface="Helvetica Neue Light" panose="02000403000000020004" pitchFamily="2" charset="0"/>
              </a:rPr>
              <a:t> [Accessed: 07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Hersey, P. H., Blanchard, K. H. and Dewey, J. E. (2013) Management of Organizational Behaviour. 10</a:t>
            </a:r>
            <a:r>
              <a:rPr lang="en-GB" sz="1150" baseline="30000" dirty="0">
                <a:latin typeface="Helvetica Neue Light" panose="02000403000000020004" pitchFamily="2" charset="0"/>
                <a:ea typeface="Helvetica Neue Light" panose="02000403000000020004" pitchFamily="2" charset="0"/>
              </a:rPr>
              <a:t>th</a:t>
            </a:r>
            <a:r>
              <a:rPr lang="en-GB" sz="1150" dirty="0">
                <a:latin typeface="Helvetica Neue Light" panose="02000403000000020004" pitchFamily="2" charset="0"/>
                <a:ea typeface="Helvetica Neue Light" panose="02000403000000020004" pitchFamily="2" charset="0"/>
              </a:rPr>
              <a:t> edn. New Jersey: Pearson Prentice Hall.</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Canwell, A., Dettmann, J., Wellins, R. and Collins, L. (2018) ‘Leadership Strategy: The Forgotten Foundation of Business Planning’ </a:t>
            </a:r>
            <a:r>
              <a:rPr lang="en-GB" sz="1150" dirty="0">
                <a:latin typeface="Helvetica Neue Light" panose="02000403000000020004" pitchFamily="2" charset="0"/>
                <a:ea typeface="Helvetica Neue Light" panose="02000403000000020004" pitchFamily="2" charset="0"/>
                <a:hlinkClick r:id="rId11">
                  <a:extLst>
                    <a:ext uri="{A12FA001-AC4F-418D-AE19-62706E023703}">
                      <ahyp:hlinkClr xmlns:ahyp="http://schemas.microsoft.com/office/drawing/2018/hyperlinkcolor" val="tx"/>
                    </a:ext>
                  </a:extLst>
                </a:hlinkClick>
              </a:rPr>
              <a:t>https://www.ddiworld.com/glf2018/leadership-strategy</a:t>
            </a:r>
            <a:r>
              <a:rPr lang="en-GB" sz="1150" dirty="0">
                <a:latin typeface="Helvetica Neue Light" panose="02000403000000020004" pitchFamily="2" charset="0"/>
                <a:ea typeface="Helvetica Neue Light" panose="02000403000000020004" pitchFamily="2" charset="0"/>
              </a:rPr>
              <a:t> [Accessed: 07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Blake, R. R. and Mouton, J. S. (1994) The Managerial Grid. Houston: Gulf Pub.</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Blanchard, K., Zigarmi, P. and Zigarmi, D. (2013) Leadership and the One Minute Manager: Increasing Effectiveness Through Situational Leadership. New York: William Morrow.</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Katz, R. L. (1955) ‘Skills of an Effective Administrator’, Harvard Business Review. 33 (1), 1955, p.33-42. [Online] Available at: </a:t>
            </a:r>
            <a:r>
              <a:rPr lang="en-GB" sz="1150" dirty="0">
                <a:latin typeface="Helvetica Neue Light" panose="02000403000000020004" pitchFamily="2" charset="0"/>
                <a:ea typeface="Helvetica Neue Light" panose="02000403000000020004" pitchFamily="2" charset="0"/>
                <a:hlinkClick r:id="rId12">
                  <a:extLst>
                    <a:ext uri="{A12FA001-AC4F-418D-AE19-62706E023703}">
                      <ahyp:hlinkClr xmlns:ahyp="http://schemas.microsoft.com/office/drawing/2018/hyperlinkcolor" val="tx"/>
                    </a:ext>
                  </a:extLst>
                </a:hlinkClick>
              </a:rPr>
              <a:t>https://www.scirp.org/(S(czeh2tfqyw2orz553k1w0r45))/reference/ReferencesPapers.aspx?ReferenceID=2233860</a:t>
            </a:r>
            <a:r>
              <a:rPr lang="en-GB" sz="1150" dirty="0">
                <a:latin typeface="Helvetica Neue Light" panose="02000403000000020004" pitchFamily="2" charset="0"/>
                <a:ea typeface="Helvetica Neue Light" panose="02000403000000020004" pitchFamily="2" charset="0"/>
              </a:rPr>
              <a:t> [Accessed: 06 March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Gerstner, C. R. and Day, D. V. (1997) ‘Meta-Analytic Review of Leader-Member Exchange Theory: Correlates and Constructs Issues’, Journal of Applied Psychology. 81 (6), 1997, p.827-844. [Online] Available at: </a:t>
            </a:r>
            <a:r>
              <a:rPr lang="en-GB" sz="1150" dirty="0">
                <a:latin typeface="Helvetica Neue Light" panose="02000403000000020004" pitchFamily="2" charset="0"/>
                <a:ea typeface="Helvetica Neue Light" panose="02000403000000020004" pitchFamily="2" charset="0"/>
                <a:hlinkClick r:id="rId13">
                  <a:extLst>
                    <a:ext uri="{A12FA001-AC4F-418D-AE19-62706E023703}">
                      <ahyp:hlinkClr xmlns:ahyp="http://schemas.microsoft.com/office/drawing/2018/hyperlinkcolor" val="tx"/>
                    </a:ext>
                  </a:extLst>
                </a:hlinkClick>
              </a:rPr>
              <a:t>http://scholar.google.co.uk/scholar_url?url=https://www.researchgate.net/profile/David_Day6/publication/280806550_Meta-analytic_review_of_leader-member_exchange_theory_Correlates_and_construct_issues/links/5714b62208aeebe07c06b03a.pdf&amp;hl=en&amp;sa=X&amp;scisig=AAGBfm0zbXv6mlUd-zPFLLc27PG6Owd8vA&amp;nossl=1&amp;oi=scholarr</a:t>
            </a:r>
            <a:r>
              <a:rPr lang="en-GB" sz="1150" dirty="0">
                <a:latin typeface="Helvetica Neue Light" panose="02000403000000020004" pitchFamily="2" charset="0"/>
                <a:ea typeface="Helvetica Neue Light" panose="02000403000000020004" pitchFamily="2" charset="0"/>
              </a:rPr>
              <a:t> [Accessed: 08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Morgan, J. (2018) ‘The 5 Types of Organizational Structures: Part 3, Flat Organizations’ https://www.forbes.com/sites/jacobmorgan/2015/07/13/the-5-types-of-organizational-structures-part-3-flat-organizations/ [Accessed: 08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Wageman, R., Gardner, H. and Mortensen, M. (2012) ‘The changing ecology of teams: New directions for teams research, Journal of Organizational Behaviour. 33 (1), 2012, p.301-315. </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Whitmore, J. (2010) Coaching for Performance: The principles and practice of coaching and leadership. 5</a:t>
            </a:r>
            <a:r>
              <a:rPr lang="en-GB" sz="1150" baseline="30000" dirty="0">
                <a:latin typeface="Helvetica Neue Light" panose="02000403000000020004" pitchFamily="2" charset="0"/>
                <a:ea typeface="Helvetica Neue Light" panose="02000403000000020004" pitchFamily="2" charset="0"/>
              </a:rPr>
              <a:t>th</a:t>
            </a:r>
            <a:r>
              <a:rPr lang="en-GB" sz="1150" dirty="0">
                <a:latin typeface="Helvetica Neue Light" panose="02000403000000020004" pitchFamily="2" charset="0"/>
                <a:ea typeface="Helvetica Neue Light" panose="02000403000000020004" pitchFamily="2" charset="0"/>
              </a:rPr>
              <a:t> edn. Great Britain: John Murray Press.</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Otar, C. (2018) ‘What Percentage of Small Businesses Fail - - And How Can You Avoid Being One of Them?’ </a:t>
            </a:r>
            <a:r>
              <a:rPr lang="en-GB" sz="1150" dirty="0">
                <a:latin typeface="Helvetica Neue Light" panose="02000403000000020004" pitchFamily="2" charset="0"/>
                <a:ea typeface="Helvetica Neue Light" panose="02000403000000020004" pitchFamily="2" charset="0"/>
                <a:hlinkClick r:id="rId14">
                  <a:extLst>
                    <a:ext uri="{A12FA001-AC4F-418D-AE19-62706E023703}">
                      <ahyp:hlinkClr xmlns:ahyp="http://schemas.microsoft.com/office/drawing/2018/hyperlinkcolor" val="tx"/>
                    </a:ext>
                  </a:extLst>
                </a:hlinkClick>
              </a:rPr>
              <a:t>https://www.forbes.com/sites/forbesfinancecouncil/2018/10/25/what-percentage -of-small-businesses-fail-and-how-can-you-avoid-being-one-of-them/</a:t>
            </a:r>
            <a:r>
              <a:rPr lang="en-GB" sz="1150" dirty="0">
                <a:latin typeface="Helvetica Neue Light" panose="02000403000000020004" pitchFamily="2" charset="0"/>
                <a:ea typeface="Helvetica Neue Light" panose="02000403000000020004" pitchFamily="2" charset="0"/>
              </a:rPr>
              <a:t> [Accessed: 08 April 2019].</a:t>
            </a:r>
          </a:p>
          <a:p>
            <a:pPr marL="285750" lvl="0" indent="-285750">
              <a:buFont typeface="Arial" panose="020B0604020202020204" pitchFamily="34" charset="0"/>
              <a:buChar char="•"/>
            </a:pPr>
            <a:r>
              <a:rPr lang="en-GB" sz="1150" dirty="0">
                <a:latin typeface="Helvetica Neue Light" panose="02000403000000020004" pitchFamily="2" charset="0"/>
                <a:ea typeface="Helvetica Neue Light" panose="02000403000000020004" pitchFamily="2" charset="0"/>
              </a:rPr>
              <a:t>Freedman, J. (2014) ‘Emotional Intelligence for Your Career?’ </a:t>
            </a:r>
            <a:r>
              <a:rPr lang="en-GB" sz="1150" dirty="0">
                <a:latin typeface="Helvetica Neue Light" panose="02000403000000020004" pitchFamily="2" charset="0"/>
                <a:ea typeface="Helvetica Neue Light" panose="02000403000000020004" pitchFamily="2" charset="0"/>
                <a:hlinkClick r:id="rId15">
                  <a:extLst>
                    <a:ext uri="{A12FA001-AC4F-418D-AE19-62706E023703}">
                      <ahyp:hlinkClr xmlns:ahyp="http://schemas.microsoft.com/office/drawing/2018/hyperlinkcolor" val="tx"/>
                    </a:ext>
                  </a:extLst>
                </a:hlinkClick>
              </a:rPr>
              <a:t>https://www.6seconds.org/2014/04/12/emotional-intelligence-career/</a:t>
            </a:r>
            <a:r>
              <a:rPr lang="en-GB" sz="1150" dirty="0">
                <a:latin typeface="Helvetica Neue Light" panose="02000403000000020004" pitchFamily="2" charset="0"/>
                <a:ea typeface="Helvetica Neue Light" panose="02000403000000020004" pitchFamily="2" charset="0"/>
              </a:rPr>
              <a:t> [Accessed: 26 April 2019].</a:t>
            </a:r>
          </a:p>
        </p:txBody>
      </p:sp>
      <p:cxnSp>
        <p:nvCxnSpPr>
          <p:cNvPr id="12" name="Straight Connector 11"/>
          <p:cNvCxnSpPr/>
          <p:nvPr/>
        </p:nvCxnSpPr>
        <p:spPr>
          <a:xfrm>
            <a:off x="1540845" y="1064829"/>
            <a:ext cx="633984" cy="0"/>
          </a:xfrm>
          <a:prstGeom prst="line">
            <a:avLst/>
          </a:prstGeom>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82238068"/>
      </p:ext>
    </p:extLst>
  </p:cSld>
  <p:clrMapOvr>
    <a:masterClrMapping/>
  </p:clrMapOvr>
  <mc:AlternateContent xmlns:mc="http://schemas.openxmlformats.org/markup-compatibility/2006" xmlns:p14="http://schemas.microsoft.com/office/powerpoint/2010/main">
    <mc:Choice Requires="p14">
      <p:transition spd="slow" p14:dur="1500" advClick="0" advTm="45000">
        <p:push dir="u"/>
      </p:transition>
    </mc:Choice>
    <mc:Fallback xmlns="">
      <p:transition spd="slow" advClick="0" advTm="45000">
        <p:push dir="u"/>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1" y="0"/>
            <a:ext cx="12190609" cy="7151356"/>
          </a:xfrm>
          <a:prstGeom prst="rect">
            <a:avLst/>
          </a:prstGeom>
        </p:spPr>
      </p:pic>
      <p:pic>
        <p:nvPicPr>
          <p:cNvPr id="11" name="Picture 10"/>
          <p:cNvPicPr>
            <a:picLocks noChangeAspect="1"/>
          </p:cNvPicPr>
          <p:nvPr/>
        </p:nvPicPr>
        <p:blipFill>
          <a:blip r:embed="rId4">
            <a:duotone>
              <a:prstClr val="black"/>
              <a:schemeClr val="accent4">
                <a:tint val="45000"/>
                <a:satMod val="400000"/>
              </a:schemeClr>
            </a:duotone>
            <a:extLst>
              <a:ext uri="{BEBA8EAE-BF5A-486C-A8C5-ECC9F3942E4B}">
                <a14:imgProps xmlns:a14="http://schemas.microsoft.com/office/drawing/2010/main">
                  <a14:imgLayer r:embed="rId5">
                    <a14:imgEffect>
                      <a14:backgroundRemoval t="10000" b="90000" l="10000" r="90000">
                        <a14:foregroundMark x1="56000" y1="46000" x2="56000" y2="46000"/>
                      </a14:backgroundRemoval>
                    </a14:imgEffect>
                    <a14:imgEffect>
                      <a14:colorTemperature colorTemp="4700"/>
                    </a14:imgEffect>
                  </a14:imgLayer>
                </a14:imgProps>
              </a:ext>
            </a:extLst>
          </a:blip>
          <a:stretch>
            <a:fillRect/>
          </a:stretch>
        </p:blipFill>
        <p:spPr>
          <a:xfrm>
            <a:off x="0" y="-14351"/>
            <a:ext cx="1540845" cy="1540845"/>
          </a:xfrm>
          <a:prstGeom prst="rect">
            <a:avLst/>
          </a:prstGeom>
        </p:spPr>
      </p:pic>
      <p:sp>
        <p:nvSpPr>
          <p:cNvPr id="12" name="TextBox 11"/>
          <p:cNvSpPr txBox="1"/>
          <p:nvPr/>
        </p:nvSpPr>
        <p:spPr>
          <a:xfrm>
            <a:off x="5829029" y="1340227"/>
            <a:ext cx="5389123" cy="1015663"/>
          </a:xfrm>
          <a:prstGeom prst="rect">
            <a:avLst/>
          </a:prstGeom>
          <a:noFill/>
        </p:spPr>
        <p:txBody>
          <a:bodyPr wrap="square" rtlCol="0">
            <a:spAutoFit/>
          </a:bodyPr>
          <a:lstStyle/>
          <a:p>
            <a:r>
              <a:rPr lang="en-US" sz="2000" dirty="0">
                <a:latin typeface="Helvetica Neue" panose="02000503000000020004" pitchFamily="2" charset="0"/>
                <a:ea typeface="Helvetica Neue" panose="02000503000000020004" pitchFamily="2" charset="0"/>
                <a:cs typeface="Helvetica Neue" panose="02000503000000020004" pitchFamily="2" charset="0"/>
              </a:rPr>
              <a:t>Thank You</a:t>
            </a:r>
          </a:p>
          <a:p>
            <a:endParaRPr lang="en-US" sz="2000" dirty="0">
              <a:latin typeface="Helvetica Neue" panose="02000503000000020004" pitchFamily="2" charset="0"/>
              <a:ea typeface="Helvetica Neue" panose="02000503000000020004" pitchFamily="2" charset="0"/>
              <a:cs typeface="Helvetica Neue" panose="02000503000000020004" pitchFamily="2" charset="0"/>
            </a:endParaRPr>
          </a:p>
          <a:p>
            <a:r>
              <a:rPr lang="en-US" sz="2000" dirty="0">
                <a:latin typeface="Helvetica Neue" panose="02000503000000020004" pitchFamily="2" charset="0"/>
                <a:ea typeface="Helvetica Neue" panose="02000503000000020004" pitchFamily="2" charset="0"/>
                <a:cs typeface="Helvetica Neue" panose="02000503000000020004" pitchFamily="2" charset="0"/>
              </a:rPr>
              <a:t>Do You Have Any Further Questions?</a:t>
            </a:r>
          </a:p>
        </p:txBody>
      </p:sp>
      <p:cxnSp>
        <p:nvCxnSpPr>
          <p:cNvPr id="14" name="Straight Connector 13"/>
          <p:cNvCxnSpPr/>
          <p:nvPr/>
        </p:nvCxnSpPr>
        <p:spPr>
          <a:xfrm>
            <a:off x="5948284" y="1838915"/>
            <a:ext cx="13618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563523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21733</TotalTime>
  <Words>1867</Words>
  <Application>Microsoft Macintosh PowerPoint</Application>
  <PresentationFormat>Widescreen</PresentationFormat>
  <Paragraphs>193</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Gill Sans MT</vt:lpstr>
      <vt:lpstr>Helvetica Neue</vt:lpstr>
      <vt:lpstr>Helvetica Neue Light</vt:lpstr>
      <vt:lpstr>Helvetica Neue Medium</vt:lpstr>
      <vt:lpstr>Helvetica Neue UltraLight</vt:lpstr>
      <vt:lpstr>Times New Roman</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Oliver Atkin [Student-BUS]</dc:creator>
  <cp:lastModifiedBy>Microsoft Office User</cp:lastModifiedBy>
  <cp:revision>90</cp:revision>
  <dcterms:created xsi:type="dcterms:W3CDTF">2019-03-07T15:07:24Z</dcterms:created>
  <dcterms:modified xsi:type="dcterms:W3CDTF">2019-04-26T14:01:38Z</dcterms:modified>
</cp:coreProperties>
</file>