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92" r:id="rId5"/>
    <p:sldId id="275" r:id="rId6"/>
    <p:sldId id="276" r:id="rId7"/>
    <p:sldId id="299" r:id="rId8"/>
    <p:sldId id="302" r:id="rId9"/>
    <p:sldId id="300" r:id="rId10"/>
    <p:sldId id="301" r:id="rId11"/>
    <p:sldId id="304" r:id="rId12"/>
    <p:sldId id="305" r:id="rId13"/>
    <p:sldId id="303"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5B3A"/>
    <a:srgbClr val="446992"/>
    <a:srgbClr val="AEC2D8"/>
    <a:srgbClr val="98432A"/>
    <a:srgbClr val="D84400"/>
    <a:srgbClr val="44678D"/>
    <a:srgbClr val="263E5A"/>
    <a:srgbClr val="D6E0EB"/>
    <a:srgbClr val="728DAB"/>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590" autoAdjust="0"/>
  </p:normalViewPr>
  <p:slideViewPr>
    <p:cSldViewPr snapToGrid="0" showGuides="1">
      <p:cViewPr varScale="1">
        <p:scale>
          <a:sx n="66" d="100"/>
          <a:sy n="66" d="100"/>
        </p:scale>
        <p:origin x="1330" y="48"/>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13766"/>
    </p:cViewPr>
  </p:sorterViewPr>
  <p:notesViewPr>
    <p:cSldViewPr snapToGrid="0">
      <p:cViewPr varScale="1">
        <p:scale>
          <a:sx n="122" d="100"/>
          <a:sy n="122" d="100"/>
        </p:scale>
        <p:origin x="6040"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AA9780-3D3A-4E3A-A14F-177C6F308EA0}" type="doc">
      <dgm:prSet loTypeId="urn:microsoft.com/office/officeart/2005/8/layout/arrow5" loCatId="process" qsTypeId="urn:microsoft.com/office/officeart/2005/8/quickstyle/3d9" qsCatId="3D" csTypeId="urn:microsoft.com/office/officeart/2005/8/colors/accent1_2" csCatId="accent1"/>
      <dgm:spPr/>
      <dgm:t>
        <a:bodyPr/>
        <a:lstStyle/>
        <a:p>
          <a:endParaRPr lang="en-GB"/>
        </a:p>
      </dgm:t>
    </dgm:pt>
    <dgm:pt modelId="{63329A1D-8CB8-48D5-8E04-9663EF5B4609}">
      <dgm:prSet/>
      <dgm:spPr/>
      <dgm:t>
        <a:bodyPr/>
        <a:lstStyle/>
        <a:p>
          <a:r>
            <a:rPr lang="en-US" dirty="0"/>
            <a:t>Active listening </a:t>
          </a:r>
          <a:endParaRPr lang="en-GB" dirty="0"/>
        </a:p>
      </dgm:t>
    </dgm:pt>
    <dgm:pt modelId="{54D52C05-FA3D-4702-B2A6-078980C764FA}" type="parTrans" cxnId="{1AB28374-A313-4F3B-A07F-1FBCEB7536FB}">
      <dgm:prSet/>
      <dgm:spPr/>
      <dgm:t>
        <a:bodyPr/>
        <a:lstStyle/>
        <a:p>
          <a:endParaRPr lang="en-GB"/>
        </a:p>
      </dgm:t>
    </dgm:pt>
    <dgm:pt modelId="{F71AB122-1829-464F-9F84-CE1CDD6425AE}" type="sibTrans" cxnId="{1AB28374-A313-4F3B-A07F-1FBCEB7536FB}">
      <dgm:prSet/>
      <dgm:spPr/>
      <dgm:t>
        <a:bodyPr/>
        <a:lstStyle/>
        <a:p>
          <a:endParaRPr lang="en-GB"/>
        </a:p>
      </dgm:t>
    </dgm:pt>
    <dgm:pt modelId="{B58DE4ED-3E57-49EC-A2E5-0701E6DC8A01}">
      <dgm:prSet/>
      <dgm:spPr/>
      <dgm:t>
        <a:bodyPr/>
        <a:lstStyle/>
        <a:p>
          <a:r>
            <a:rPr lang="en-US"/>
            <a:t>Empathy </a:t>
          </a:r>
          <a:endParaRPr lang="en-GB"/>
        </a:p>
      </dgm:t>
    </dgm:pt>
    <dgm:pt modelId="{16F8177B-2FEC-475D-8861-EE4D2909EE48}" type="parTrans" cxnId="{553075CE-FD73-47F3-819B-53ADC7612108}">
      <dgm:prSet/>
      <dgm:spPr/>
      <dgm:t>
        <a:bodyPr/>
        <a:lstStyle/>
        <a:p>
          <a:endParaRPr lang="en-GB"/>
        </a:p>
      </dgm:t>
    </dgm:pt>
    <dgm:pt modelId="{5B8BBD96-60EA-445D-BA4D-2290740207FA}" type="sibTrans" cxnId="{553075CE-FD73-47F3-819B-53ADC7612108}">
      <dgm:prSet/>
      <dgm:spPr/>
      <dgm:t>
        <a:bodyPr/>
        <a:lstStyle/>
        <a:p>
          <a:endParaRPr lang="en-GB"/>
        </a:p>
      </dgm:t>
    </dgm:pt>
    <dgm:pt modelId="{6E7E3F15-B296-49ED-85C5-97EA187BC3BF}" type="pres">
      <dgm:prSet presAssocID="{B7AA9780-3D3A-4E3A-A14F-177C6F308EA0}" presName="diagram" presStyleCnt="0">
        <dgm:presLayoutVars>
          <dgm:dir/>
          <dgm:resizeHandles val="exact"/>
        </dgm:presLayoutVars>
      </dgm:prSet>
      <dgm:spPr/>
    </dgm:pt>
    <dgm:pt modelId="{C553FD7D-2393-40FF-AE71-30B4D70470A4}" type="pres">
      <dgm:prSet presAssocID="{63329A1D-8CB8-48D5-8E04-9663EF5B4609}" presName="arrow" presStyleLbl="node1" presStyleIdx="0" presStyleCnt="2">
        <dgm:presLayoutVars>
          <dgm:bulletEnabled val="1"/>
        </dgm:presLayoutVars>
      </dgm:prSet>
      <dgm:spPr/>
    </dgm:pt>
    <dgm:pt modelId="{F4BF8A61-C787-4A64-94D2-25AB388E801A}" type="pres">
      <dgm:prSet presAssocID="{B58DE4ED-3E57-49EC-A2E5-0701E6DC8A01}" presName="arrow" presStyleLbl="node1" presStyleIdx="1" presStyleCnt="2">
        <dgm:presLayoutVars>
          <dgm:bulletEnabled val="1"/>
        </dgm:presLayoutVars>
      </dgm:prSet>
      <dgm:spPr/>
    </dgm:pt>
  </dgm:ptLst>
  <dgm:cxnLst>
    <dgm:cxn modelId="{2A28AD02-AD2D-4232-A412-487B50349385}" type="presOf" srcId="{B7AA9780-3D3A-4E3A-A14F-177C6F308EA0}" destId="{6E7E3F15-B296-49ED-85C5-97EA187BC3BF}" srcOrd="0" destOrd="0" presId="urn:microsoft.com/office/officeart/2005/8/layout/arrow5"/>
    <dgm:cxn modelId="{1AB28374-A313-4F3B-A07F-1FBCEB7536FB}" srcId="{B7AA9780-3D3A-4E3A-A14F-177C6F308EA0}" destId="{63329A1D-8CB8-48D5-8E04-9663EF5B4609}" srcOrd="0" destOrd="0" parTransId="{54D52C05-FA3D-4702-B2A6-078980C764FA}" sibTransId="{F71AB122-1829-464F-9F84-CE1CDD6425AE}"/>
    <dgm:cxn modelId="{D9E16891-9E01-41C5-8EB1-A7637A641644}" type="presOf" srcId="{63329A1D-8CB8-48D5-8E04-9663EF5B4609}" destId="{C553FD7D-2393-40FF-AE71-30B4D70470A4}" srcOrd="0" destOrd="0" presId="urn:microsoft.com/office/officeart/2005/8/layout/arrow5"/>
    <dgm:cxn modelId="{553075CE-FD73-47F3-819B-53ADC7612108}" srcId="{B7AA9780-3D3A-4E3A-A14F-177C6F308EA0}" destId="{B58DE4ED-3E57-49EC-A2E5-0701E6DC8A01}" srcOrd="1" destOrd="0" parTransId="{16F8177B-2FEC-475D-8861-EE4D2909EE48}" sibTransId="{5B8BBD96-60EA-445D-BA4D-2290740207FA}"/>
    <dgm:cxn modelId="{182423F2-1410-4D89-8F3B-5C62FA8B4529}" type="presOf" srcId="{B58DE4ED-3E57-49EC-A2E5-0701E6DC8A01}" destId="{F4BF8A61-C787-4A64-94D2-25AB388E801A}" srcOrd="0" destOrd="0" presId="urn:microsoft.com/office/officeart/2005/8/layout/arrow5"/>
    <dgm:cxn modelId="{4A4134FB-051A-4554-9F84-D20C614E6A6B}" type="presParOf" srcId="{6E7E3F15-B296-49ED-85C5-97EA187BC3BF}" destId="{C553FD7D-2393-40FF-AE71-30B4D70470A4}" srcOrd="0" destOrd="0" presId="urn:microsoft.com/office/officeart/2005/8/layout/arrow5"/>
    <dgm:cxn modelId="{6F1CF1B3-3C9D-450E-B5A0-B46697C64126}" type="presParOf" srcId="{6E7E3F15-B296-49ED-85C5-97EA187BC3BF}" destId="{F4BF8A61-C787-4A64-94D2-25AB388E801A}" srcOrd="1"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3FD7D-2393-40FF-AE71-30B4D70470A4}">
      <dsp:nvSpPr>
        <dsp:cNvPr id="0" name=""/>
        <dsp:cNvSpPr/>
      </dsp:nvSpPr>
      <dsp:spPr>
        <a:xfrm rot="16200000">
          <a:off x="1404" y="12"/>
          <a:ext cx="2396366" cy="2396366"/>
        </a:xfrm>
        <a:prstGeom prst="downArrow">
          <a:avLst>
            <a:gd name="adj1" fmla="val 50000"/>
            <a:gd name="adj2" fmla="val 35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sp3d extrusionH="28000" prstMaterial="matte"/>
        </a:bodyPr>
        <a:lstStyle/>
        <a:p>
          <a:pPr marL="0" lvl="0" indent="0" algn="ctr" defTabSz="1289050">
            <a:lnSpc>
              <a:spcPct val="90000"/>
            </a:lnSpc>
            <a:spcBef>
              <a:spcPct val="0"/>
            </a:spcBef>
            <a:spcAft>
              <a:spcPct val="35000"/>
            </a:spcAft>
            <a:buNone/>
          </a:pPr>
          <a:r>
            <a:rPr lang="en-US" sz="2900" kern="1200" dirty="0"/>
            <a:t>Active listening </a:t>
          </a:r>
          <a:endParaRPr lang="en-GB" sz="2900" kern="1200" dirty="0"/>
        </a:p>
      </dsp:txBody>
      <dsp:txXfrm rot="5400000">
        <a:off x="1405" y="599102"/>
        <a:ext cx="1977002" cy="1198183"/>
      </dsp:txXfrm>
    </dsp:sp>
    <dsp:sp modelId="{F4BF8A61-C787-4A64-94D2-25AB388E801A}">
      <dsp:nvSpPr>
        <dsp:cNvPr id="0" name=""/>
        <dsp:cNvSpPr/>
      </dsp:nvSpPr>
      <dsp:spPr>
        <a:xfrm rot="5400000">
          <a:off x="2925177" y="12"/>
          <a:ext cx="2396366" cy="2396366"/>
        </a:xfrm>
        <a:prstGeom prst="downArrow">
          <a:avLst>
            <a:gd name="adj1" fmla="val 50000"/>
            <a:gd name="adj2" fmla="val 35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06248" tIns="206248" rIns="206248" bIns="206248" numCol="1" spcCol="1270" anchor="ctr" anchorCtr="0">
          <a:noAutofit/>
          <a:sp3d extrusionH="28000" prstMaterial="matte"/>
        </a:bodyPr>
        <a:lstStyle/>
        <a:p>
          <a:pPr marL="0" lvl="0" indent="0" algn="ctr" defTabSz="1289050">
            <a:lnSpc>
              <a:spcPct val="90000"/>
            </a:lnSpc>
            <a:spcBef>
              <a:spcPct val="0"/>
            </a:spcBef>
            <a:spcAft>
              <a:spcPct val="35000"/>
            </a:spcAft>
            <a:buNone/>
          </a:pPr>
          <a:r>
            <a:rPr lang="en-US" sz="2900" kern="1200"/>
            <a:t>Empathy </a:t>
          </a:r>
          <a:endParaRPr lang="en-GB" sz="2900" kern="1200"/>
        </a:p>
      </dsp:txBody>
      <dsp:txXfrm rot="-5400000">
        <a:off x="3344542" y="599104"/>
        <a:ext cx="1977002" cy="1198183"/>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3/12/2023</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B40C3B-E28A-4854-8EDA-E7F8F6F6FFEF}" type="datetimeFigureOut">
              <a:rPr lang="zh-CN" altLang="en-US" smtClean="0"/>
              <a:t>2023/3/12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7105BD-6D6F-49DB-9DE4-D4A6452D7E5F}" type="slidenum">
              <a:rPr lang="zh-CN" altLang="en-US" smtClean="0"/>
              <a:t>‹#›</a:t>
            </a:fld>
            <a:endParaRPr lang="zh-CN" alt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2</a:t>
            </a:fld>
            <a:endParaRPr lang="zh-CN" altLang="en-US"/>
          </a:p>
        </p:txBody>
      </p:sp>
    </p:spTree>
    <p:extLst>
      <p:ext uri="{BB962C8B-B14F-4D97-AF65-F5344CB8AC3E}">
        <p14:creationId xmlns:p14="http://schemas.microsoft.com/office/powerpoint/2010/main" val="2619258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Communication is the process of communicating information, thoughts, and ideas between people or groups through various forms and techniques, such as vocal and nonverbal signs, written or electronic communications, and visual assistance (Armstrong and Rispel,2019). Successful communication requires the capacity to deliver information clearly and precisely, to actively listen and comprehend the wants and concerns of others, and to react effectively to their comments (Duggan, 2015). Communication is a dynamic and constant process that needs both delivering and receiving information, and it plays a vital role in interpersonal relationships, social interactions, and professional situations such as healthcare. Communication is a vital ability for health and social care workers, since it provides the basis for delivering high-quality patient care. Good communication contributes to establishing a pleasant and respectful care environment, fostering trusting relationships, and enhancing patient outcomes.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3</a:t>
            </a:fld>
            <a:endParaRPr lang="zh-CN" altLang="en-US"/>
          </a:p>
        </p:txBody>
      </p:sp>
    </p:spTree>
    <p:extLst>
      <p:ext uri="{BB962C8B-B14F-4D97-AF65-F5344CB8AC3E}">
        <p14:creationId xmlns:p14="http://schemas.microsoft.com/office/powerpoint/2010/main" val="974418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Communication is an essential ability for health and social care workers, since it provides the basis for delivering high-quality patient care (Silverman et al., 2013). Good communication contributes to the establishment of a pleasant and respectful care environment, the development of trustworthy relationships, and the improvement of patient outcomes. These are a few reasons why effective communication is crucial in health and social care:</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Building Faith</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Good communication is vital for establishing patient-provider rapport based on confidence (Duggan, 2015). When patients have confidence in their healthcare professionals, they are more likely to adhere to the prescribed treatment and drug regimen, resulting in improved results. Also, trust promotes healthy dialogue, allowing patients to feel more at ease while discussing delicate health concerns with their physicians.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Strengthening Health Literacy</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Communication has a crucial role in developing patient health literacy (Armstrong and Rispel,2019). A patient's capacity to comprehend health-related information and make educated choices regarding their treatment is referred to as health literacy. When healthcare practitioners communicate well, they may assist patients in comprehending their problems, treatment alternatives, and self-management techniques. This, in turn, may assist patients in becoming more involved in their treatment and making better health-related choices.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Managing Conflict</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they operate in high-stress circumstances, healthcare practitioners must be proficient at dispute resolution (Street, 2013). Good communication helps avoid and resolve any disputes between patients and coworkers. It may also aid in the prevention of medical mistakes resulting from miscommunication or misunderstanding.</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Enabling Patients</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Good communication empowers patients to participate actively in their treatment. When patients perceive that their healthcare practitioners listen to them and take their concerns seriously, they are more likely to become active participants in their treatment. This may assist enhance patient outcomes and satisfaction.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200"/>
              </a:spcBef>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Improving Teamwork</a:t>
            </a:r>
            <a:endPar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Healthcare workers' cooperation requires effective communication. When members of a team communicate well with one another, they may work more efficiently and effectively to offer high-quality patient care (Street, 2013). This may help avoid medical mistakes, improve patient outcomes, and increase team members' work happiness.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communication is an essential ability for workers in health and social care. Good communication may aid in fostering confidence, enhancing health literacy, resolving problems, empowering patients, and fostering cooperation (Silverman et al., 2013). To give the best care possible to their patients, healthcare workers should continue to strengthen their communication skills.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4</a:t>
            </a:fld>
            <a:endParaRPr lang="zh-CN" altLang="en-US"/>
          </a:p>
        </p:txBody>
      </p:sp>
    </p:spTree>
    <p:extLst>
      <p:ext uri="{BB962C8B-B14F-4D97-AF65-F5344CB8AC3E}">
        <p14:creationId xmlns:p14="http://schemas.microsoft.com/office/powerpoint/2010/main" val="25894292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Communication skills in health and social care are very important because they allow practitioners in these fields to deliver care that is both high-quality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focussed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on the patient (Armstrong and Rispel,2019). In a healthcare context, two examples of how communication skills may be used effectively are active listening and empathy (Duggan, 2015). The ability to communicate effectively allows medical personnel to quickly develop a relationship with patients, convey information in a way that is both clear and succinct, and earn the confidence of patients and the relatives of those patients.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5</a:t>
            </a:fld>
            <a:endParaRPr lang="zh-CN" altLang="en-US"/>
          </a:p>
        </p:txBody>
      </p:sp>
    </p:spTree>
    <p:extLst>
      <p:ext uri="{BB962C8B-B14F-4D97-AF65-F5344CB8AC3E}">
        <p14:creationId xmlns:p14="http://schemas.microsoft.com/office/powerpoint/2010/main" val="1480101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ability to actively listen is essential for everyone working in the healthcare industry (Duggan, 2015). Recognizing and reacting to patients' verbal and nonverbal signals is essential. For instance, a nurse's attentiveness to a patient's concerns might lead to the discovery of factors that have been hindering the patient's health.</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6</a:t>
            </a:fld>
            <a:endParaRPr lang="zh-CN" altLang="en-US"/>
          </a:p>
        </p:txBody>
      </p:sp>
    </p:spTree>
    <p:extLst>
      <p:ext uri="{BB962C8B-B14F-4D97-AF65-F5344CB8AC3E}">
        <p14:creationId xmlns:p14="http://schemas.microsoft.com/office/powerpoint/2010/main" val="2348949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Being empathetic is having the capacity to identify with and comprehend the emotions of others (Armstrong and Rispel,2019). Empathy is essential in the health and social care fields for developing trusting relationships with their clients (Silverman et al., 2013). A healthcare provider's demonstration of compassion for a patient with a chronic condition, for instance, may contribute to the latter's enhanced ability to self-manage their condition.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7</a:t>
            </a:fld>
            <a:endParaRPr lang="zh-CN" altLang="en-US"/>
          </a:p>
        </p:txBody>
      </p:sp>
    </p:spTree>
    <p:extLst>
      <p:ext uri="{BB962C8B-B14F-4D97-AF65-F5344CB8AC3E}">
        <p14:creationId xmlns:p14="http://schemas.microsoft.com/office/powerpoint/2010/main" val="3868445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conclusion, communication is a crucial skill for health and social care providers. Good communication may aid in establishing credibility, enhancing health literacy, and resolving problems. Active listening and compassion are examples of communication abilities that may be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to improve patient outcomes. To give the best care possible to their patients, healthcare workers should continue to strengthen their communication skills.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8</a:t>
            </a:fld>
            <a:endParaRPr lang="zh-CN" altLang="en-US"/>
          </a:p>
        </p:txBody>
      </p:sp>
    </p:spTree>
    <p:extLst>
      <p:ext uri="{BB962C8B-B14F-4D97-AF65-F5344CB8AC3E}">
        <p14:creationId xmlns:p14="http://schemas.microsoft.com/office/powerpoint/2010/main" val="30009761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Armstrong, S., &amp;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Rispel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 (2019). Comprehensive health literacy skills as a prerequisite for effective communication with diverse patient populations. International Journal for Equity in Health, 18(1), 81. doi:10.1186/s12939-019-0982-2</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DeVeugele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M. (2015). Communication training: skills and beyond. Patient Education and Counseling, 98(10), 1287-1291. doi:10.1016/j.pec.2015.06.013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Duggan, C. (2015). Conflict management: importance and implications. British Journal of Nursing, 24(18), 932-935. doi:10.12968/bjon.2015.24.18.932</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Institute of Medicine (US) Committee on Health Literacy. Health Literacy: A Prescription to End Confusion. Washington (DC): National Academies Press (US); 2004. Available from: https://www.ncbi.nlm.nih.gov/books/NBK216032/ (Accessed February 17, 2023).</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Silverman, J., Kurtz, S., &amp; Draper, J. (2013). Skills for communicating with patients. 3rd ed. Boca Raton: CRC Press.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Street, R. L. Jr. (2013). How clinician-patient communication contributes to health improvement: modeling pathways from talk to outcome. Patient Education and Counseling, 92(3), 286-291. doi:10.1016/j.pec.2013.06.006</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9</a:t>
            </a:fld>
            <a:endParaRPr lang="zh-CN" altLang="en-US"/>
          </a:p>
        </p:txBody>
      </p:sp>
    </p:spTree>
    <p:extLst>
      <p:ext uri="{BB962C8B-B14F-4D97-AF65-F5344CB8AC3E}">
        <p14:creationId xmlns:p14="http://schemas.microsoft.com/office/powerpoint/2010/main" val="3614524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10</a:t>
            </a:fld>
            <a:endParaRPr lang="zh-CN" altLang="en-US"/>
          </a:p>
        </p:txBody>
      </p:sp>
    </p:spTree>
    <p:extLst>
      <p:ext uri="{BB962C8B-B14F-4D97-AF65-F5344CB8AC3E}">
        <p14:creationId xmlns:p14="http://schemas.microsoft.com/office/powerpoint/2010/main" val="338987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r>
              <a:rPr lang="en-US" noProof="0" dirty="0"/>
              <a:t>Presentation Title</a:t>
            </a:r>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r>
              <a:rPr lang="en-US" noProof="0" dirty="0"/>
              <a:t>Presentation Title</a:t>
            </a:r>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tx2"/>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bg1"/>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p>
            <a:r>
              <a:rPr lang="en-US" noProof="0" dirty="0"/>
              <a:t>Presentation Title</a:t>
            </a:r>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bg1"/>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r>
              <a:rPr lang="en-US" noProof="0" dirty="0"/>
              <a:t>Presentation Title</a:t>
            </a:r>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2"/>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dirty="0"/>
              <a:t>Presentation Title</a:t>
            </a:r>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dirty="0"/>
              <a:t>Presentation Title</a:t>
            </a:r>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1">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rgbClr val="44678D"/>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p>
            <a:r>
              <a:rPr lang="en-US" noProof="0" dirty="0"/>
              <a:t>Presentation Title</a:t>
            </a:r>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PK"/>
          </a:p>
        </p:txBody>
      </p:sp>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solidFill>
              <a:schemeClr val="tx1"/>
            </a:solidFill>
          </a:ln>
        </p:spPr>
        <p:txBody>
          <a:bodyPr anchor="ctr">
            <a:noAutofit/>
          </a:bodyPr>
          <a:lstStyle>
            <a:lvl1pPr marL="0" indent="0" algn="ctr">
              <a:buNone/>
              <a:defRPr>
                <a:solidFill>
                  <a:schemeClr val="bg1"/>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r>
              <a:rPr lang="en-US" noProof="0" dirty="0"/>
              <a:t>Presentation Title</a:t>
            </a:r>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sldNum="0" hd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microsoft.com/office/2007/relationships/hdphoto" Target="../media/hdphoto1.wdp"/><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p:txBody>
          <a:bodyPr/>
          <a:lstStyle/>
          <a:p>
            <a:r>
              <a:rPr lang="en-GB" sz="1800" b="0" dirty="0">
                <a:ea typeface="Calibri" panose="020F0502020204030204" pitchFamily="34" charset="0"/>
                <a:cs typeface="Times New Roman" panose="02020603050405020304" pitchFamily="18" charset="0"/>
              </a:rPr>
              <a:t>LCHS4005 Professional Development within Health and Social Care</a:t>
            </a:r>
            <a:br>
              <a:rPr lang="en-GB" sz="1800" b="0" dirty="0">
                <a:ea typeface="Calibri" panose="020F0502020204030204" pitchFamily="34" charset="0"/>
                <a:cs typeface="Times New Roman" panose="02020603050405020304" pitchFamily="18" charset="0"/>
              </a:rPr>
            </a:br>
            <a:r>
              <a:rPr lang="en-GB" sz="1800" b="0" dirty="0">
                <a:ea typeface="Calibri" panose="020F0502020204030204" pitchFamily="34" charset="0"/>
                <a:cs typeface="Times New Roman" panose="02020603050405020304" pitchFamily="18" charset="0"/>
              </a:rPr>
              <a:t>Key Skills Presentation</a:t>
            </a:r>
            <a:br>
              <a:rPr lang="en-US" sz="1800" b="0" dirty="0">
                <a:ea typeface="Calibri" panose="020F0502020204030204" pitchFamily="34" charset="0"/>
                <a:cs typeface="Times New Roman" panose="02020603050405020304" pitchFamily="18" charset="0"/>
              </a:rPr>
            </a:br>
            <a:r>
              <a:rPr lang="en-US" sz="1800" b="0" dirty="0">
                <a:ea typeface="Calibri" panose="020F0502020204030204" pitchFamily="34" charset="0"/>
                <a:cs typeface="Times New Roman" panose="02020603050405020304" pitchFamily="18" charset="0"/>
              </a:rPr>
              <a:t>Topic: Communication</a:t>
            </a:r>
            <a:endParaRPr lang="en-US" sz="1800" b="0" dirty="0"/>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1601366" y="4172084"/>
            <a:ext cx="4591090" cy="1279592"/>
          </a:xfrm>
        </p:spPr>
        <p:txBody>
          <a:bodyPr/>
          <a:lstStyle/>
          <a:p>
            <a:r>
              <a:rPr lang="en-US" dirty="0"/>
              <a:t>Student Name:</a:t>
            </a:r>
            <a:r>
              <a:rPr lang="en-GB" dirty="0"/>
              <a:t> Sasha Ahmed </a:t>
            </a:r>
            <a:br>
              <a:rPr lang="en-US" dirty="0"/>
            </a:br>
            <a:r>
              <a:rPr lang="en-US" dirty="0"/>
              <a:t>Student ID:</a:t>
            </a:r>
            <a:r>
              <a:rPr lang="en-GB" dirty="0"/>
              <a:t> 2123641</a:t>
            </a:r>
          </a:p>
          <a:p>
            <a:r>
              <a:rPr lang="en-GB" dirty="0"/>
              <a:t>Lecture Name: </a:t>
            </a:r>
            <a:r>
              <a:rPr lang="en-GB" dirty="0" err="1"/>
              <a:t>Besty</a:t>
            </a:r>
            <a:r>
              <a:rPr lang="en-GB"/>
              <a:t> </a:t>
            </a:r>
            <a:endParaRPr lang="en-GB" dirty="0"/>
          </a:p>
        </p:txBody>
      </p:sp>
      <p:pic>
        <p:nvPicPr>
          <p:cNvPr id="30" name="Picture placeholder 29" descr="People in an office discussing work over a laptop&#10;">
            <a:extLst>
              <a:ext uri="{FF2B5EF4-FFF2-40B4-BE49-F238E27FC236}">
                <a16:creationId xmlns:a16="http://schemas.microsoft.com/office/drawing/2014/main" id="{18C88B4D-F554-49C2-A23C-DFE94D4C835B}"/>
              </a:ext>
            </a:extLst>
          </p:cNvPr>
          <p:cNvPicPr>
            <a:picLocks noGrp="1" noChangeAspect="1"/>
          </p:cNvPicPr>
          <p:nvPr>
            <p:ph type="pic" sz="quarter" idx="47"/>
          </p:nvPr>
        </p:nvPicPr>
        <p:blipFill rotWithShape="1">
          <a:blip r:embed="rId2">
            <a:extLst>
              <a:ext uri="{28A0092B-C50C-407E-A947-70E740481C1C}">
                <a14:useLocalDpi xmlns:a14="http://schemas.microsoft.com/office/drawing/2010/main"/>
              </a:ext>
            </a:extLst>
          </a:blip>
          <a:srcRect t="2475" r="2475"/>
          <a:stretch/>
        </p:blipFill>
        <p:spPr>
          <a:xfrm>
            <a:off x="6742557" y="821836"/>
            <a:ext cx="4405503" cy="5066346"/>
          </a:xfr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Tree>
    <p:extLst>
      <p:ext uri="{BB962C8B-B14F-4D97-AF65-F5344CB8AC3E}">
        <p14:creationId xmlns:p14="http://schemas.microsoft.com/office/powerpoint/2010/main" val="3898447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5DF64211-DCD8-B458-DBD2-EBDA7AE3396F}"/>
              </a:ext>
            </a:extLst>
          </p:cNvPr>
          <p:cNvSpPr>
            <a:spLocks noGrp="1"/>
          </p:cNvSpPr>
          <p:nvPr>
            <p:ph type="title"/>
          </p:nvPr>
        </p:nvSpPr>
        <p:spPr/>
        <p:txBody>
          <a:bodyPr/>
          <a:lstStyle/>
          <a:p>
            <a:r>
              <a:rPr lang="en-US" altLang="zh-CN" dirty="0"/>
              <a:t>Contents</a:t>
            </a:r>
            <a:endParaRPr lang="en-US" dirty="0"/>
          </a:p>
        </p:txBody>
      </p:sp>
      <p:sp>
        <p:nvSpPr>
          <p:cNvPr id="16" name="Text Placeholder 15">
            <a:extLst>
              <a:ext uri="{FF2B5EF4-FFF2-40B4-BE49-F238E27FC236}">
                <a16:creationId xmlns:a16="http://schemas.microsoft.com/office/drawing/2014/main" id="{8FEA3BB9-F064-CFBE-C0BE-BB7A22A4DCFC}"/>
              </a:ext>
            </a:extLst>
          </p:cNvPr>
          <p:cNvSpPr>
            <a:spLocks noGrp="1"/>
          </p:cNvSpPr>
          <p:nvPr>
            <p:ph type="body" sz="quarter" idx="28"/>
          </p:nvPr>
        </p:nvSpPr>
        <p:spPr/>
        <p:txBody>
          <a:bodyPr/>
          <a:lstStyle/>
          <a:p>
            <a:r>
              <a:rPr lang="en-US" sz="1600" dirty="0"/>
              <a:t>Introduction</a:t>
            </a:r>
          </a:p>
        </p:txBody>
      </p:sp>
      <p:sp>
        <p:nvSpPr>
          <p:cNvPr id="9" name="Text Placeholder 8">
            <a:extLst>
              <a:ext uri="{FF2B5EF4-FFF2-40B4-BE49-F238E27FC236}">
                <a16:creationId xmlns:a16="http://schemas.microsoft.com/office/drawing/2014/main" id="{78024C77-A2F8-1ABA-5412-E6BB88B5FA1B}"/>
              </a:ext>
            </a:extLst>
          </p:cNvPr>
          <p:cNvSpPr>
            <a:spLocks noGrp="1"/>
          </p:cNvSpPr>
          <p:nvPr>
            <p:ph type="body" sz="quarter" idx="29"/>
          </p:nvPr>
        </p:nvSpPr>
        <p:spPr/>
        <p:txBody>
          <a:bodyPr/>
          <a:lstStyle/>
          <a:p>
            <a:r>
              <a:rPr lang="en-US" sz="1600" dirty="0"/>
              <a:t>The relevance of communication in health and social care</a:t>
            </a:r>
          </a:p>
        </p:txBody>
      </p:sp>
      <p:sp>
        <p:nvSpPr>
          <p:cNvPr id="18" name="Text Placeholder 17">
            <a:extLst>
              <a:ext uri="{FF2B5EF4-FFF2-40B4-BE49-F238E27FC236}">
                <a16:creationId xmlns:a16="http://schemas.microsoft.com/office/drawing/2014/main" id="{241202DB-E499-EB19-8A48-A3301DA59ED7}"/>
              </a:ext>
            </a:extLst>
          </p:cNvPr>
          <p:cNvSpPr>
            <a:spLocks noGrp="1"/>
          </p:cNvSpPr>
          <p:nvPr>
            <p:ph type="body" sz="quarter" idx="30"/>
          </p:nvPr>
        </p:nvSpPr>
        <p:spPr/>
        <p:txBody>
          <a:bodyPr/>
          <a:lstStyle/>
          <a:p>
            <a:r>
              <a:rPr lang="en-US" sz="1600" dirty="0"/>
              <a:t>Practical Examples of Communication Skills in Health and Social Care</a:t>
            </a:r>
          </a:p>
        </p:txBody>
      </p:sp>
      <p:sp>
        <p:nvSpPr>
          <p:cNvPr id="22" name="Text Placeholder 21">
            <a:extLst>
              <a:ext uri="{FF2B5EF4-FFF2-40B4-BE49-F238E27FC236}">
                <a16:creationId xmlns:a16="http://schemas.microsoft.com/office/drawing/2014/main" id="{D5402852-C1AD-6A4E-DAA7-0AE582A742FD}"/>
              </a:ext>
            </a:extLst>
          </p:cNvPr>
          <p:cNvSpPr>
            <a:spLocks noGrp="1"/>
          </p:cNvSpPr>
          <p:nvPr>
            <p:ph type="body" sz="quarter" idx="31"/>
          </p:nvPr>
        </p:nvSpPr>
        <p:spPr/>
        <p:txBody>
          <a:bodyPr/>
          <a:lstStyle/>
          <a:p>
            <a:r>
              <a:rPr lang="en-US" sz="1600" dirty="0"/>
              <a:t>Active listening and Empathy </a:t>
            </a:r>
          </a:p>
        </p:txBody>
      </p:sp>
      <p:sp>
        <p:nvSpPr>
          <p:cNvPr id="20" name="Footer Placeholder 19">
            <a:extLst>
              <a:ext uri="{FF2B5EF4-FFF2-40B4-BE49-F238E27FC236}">
                <a16:creationId xmlns:a16="http://schemas.microsoft.com/office/drawing/2014/main" id="{1664F554-8F3F-2148-FE86-1FE8F66B856B}"/>
              </a:ext>
            </a:extLst>
          </p:cNvPr>
          <p:cNvSpPr>
            <a:spLocks noGrp="1"/>
          </p:cNvSpPr>
          <p:nvPr>
            <p:ph type="ftr" sz="quarter" idx="33"/>
          </p:nvPr>
        </p:nvSpPr>
        <p:spPr/>
        <p:txBody>
          <a:bodyPr/>
          <a:lstStyle/>
          <a:p>
            <a:r>
              <a:rPr lang="en-US" noProof="0" dirty="0"/>
              <a:t>Communication</a:t>
            </a:r>
          </a:p>
        </p:txBody>
      </p:sp>
      <p:sp>
        <p:nvSpPr>
          <p:cNvPr id="3" name="Text Placeholder 2">
            <a:extLst>
              <a:ext uri="{FF2B5EF4-FFF2-40B4-BE49-F238E27FC236}">
                <a16:creationId xmlns:a16="http://schemas.microsoft.com/office/drawing/2014/main" id="{4587D537-4941-4007-BC1D-37F5E16B47B5}"/>
              </a:ext>
            </a:extLst>
          </p:cNvPr>
          <p:cNvSpPr>
            <a:spLocks noGrp="1"/>
          </p:cNvSpPr>
          <p:nvPr>
            <p:ph type="body" sz="quarter" idx="32"/>
          </p:nvPr>
        </p:nvSpPr>
        <p:spPr/>
        <p:txBody>
          <a:bodyPr/>
          <a:lstStyle/>
          <a:p>
            <a:r>
              <a:rPr lang="en-GB" sz="1600" dirty="0"/>
              <a:t>Conclusion</a:t>
            </a:r>
          </a:p>
          <a:p>
            <a:endParaRPr lang="en-GB" dirty="0"/>
          </a:p>
        </p:txBody>
      </p:sp>
    </p:spTree>
    <p:extLst>
      <p:ext uri="{BB962C8B-B14F-4D97-AF65-F5344CB8AC3E}">
        <p14:creationId xmlns:p14="http://schemas.microsoft.com/office/powerpoint/2010/main" val="2775535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p:txBody>
          <a:bodyPr/>
          <a:lstStyle/>
          <a:p>
            <a:r>
              <a:rPr lang="en-US" altLang="zh-CN" dirty="0"/>
              <a:t>Introduction</a:t>
            </a: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509574" y="3435546"/>
            <a:ext cx="4953380" cy="1294530"/>
          </a:xfrm>
        </p:spPr>
        <p:txBody>
          <a:bodyPr/>
          <a:lstStyle/>
          <a:p>
            <a:pPr algn="just"/>
            <a:r>
              <a:rPr lang="en-US" sz="1800" dirty="0"/>
              <a:t>Communication is the process of communicating information, thoughts, and ideas between people or groups through various forms and techniques, such as vocal and nonverbal signs, written or electronic communications, and visual assistance (Armstrong and Rispel,2019). </a:t>
            </a:r>
          </a:p>
          <a:p>
            <a:pPr algn="just"/>
            <a:endParaRPr lang="en-US" sz="1800" dirty="0"/>
          </a:p>
        </p:txBody>
      </p:sp>
      <p:pic>
        <p:nvPicPr>
          <p:cNvPr id="12" name="Picture Placeholder 11" descr="People around a table on their laptops">
            <a:extLst>
              <a:ext uri="{FF2B5EF4-FFF2-40B4-BE49-F238E27FC236}">
                <a16:creationId xmlns:a16="http://schemas.microsoft.com/office/drawing/2014/main" id="{8C4B5C6A-45B4-1976-622A-4CEB4E3211BC}"/>
              </a:ext>
            </a:extLst>
          </p:cNvPr>
          <p:cNvPicPr>
            <a:picLocks noGrp="1" noChangeAspect="1"/>
          </p:cNvPicPr>
          <p:nvPr>
            <p:ph type="pic" sz="quarter" idx="51"/>
          </p:nvPr>
        </p:nvPicPr>
        <p:blipFill rotWithShape="1">
          <a:blip r:embed="rId3" cstate="print">
            <a:extLst>
              <a:ext uri="{28A0092B-C50C-407E-A947-70E740481C1C}">
                <a14:useLocalDpi xmlns:a14="http://schemas.microsoft.com/office/drawing/2010/main"/>
              </a:ext>
            </a:extLst>
          </a:blip>
          <a:srcRect l="26" r="26"/>
          <a:stretch/>
        </p:blipFill>
        <p:spPr/>
      </p:pic>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4584821" y="311581"/>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7D952"/>
              </a:solidFill>
              <a:effectLst/>
              <a:uLnTx/>
              <a:uFillTx/>
              <a:latin typeface="Posterama Text SemiBold"/>
              <a:ea typeface="+mn-ea"/>
              <a:cs typeface="+mn-cs"/>
            </a:endParaRP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a:t>
            </a:fld>
            <a:endParaRPr kumimoji="0" lang="zh-CN" altLang="en-US" sz="1200" u="none" strike="noStrike" kern="1200" cap="none" spc="0" normalizeH="0" baseline="0" noProof="0" dirty="0">
              <a:ln>
                <a:noFill/>
              </a:ln>
              <a:solidFill>
                <a:schemeClr val="bg1"/>
              </a:solidFill>
              <a:effectLst/>
              <a:uLnTx/>
              <a:uFillTx/>
            </a:endParaRPr>
          </a:p>
        </p:txBody>
      </p:sp>
      <p:sp>
        <p:nvSpPr>
          <p:cNvPr id="18" name="Footer Placeholder 17">
            <a:extLst>
              <a:ext uri="{FF2B5EF4-FFF2-40B4-BE49-F238E27FC236}">
                <a16:creationId xmlns:a16="http://schemas.microsoft.com/office/drawing/2014/main" id="{59AC624B-4FD9-E308-F182-08902D49A82B}"/>
              </a:ext>
            </a:extLst>
          </p:cNvPr>
          <p:cNvSpPr>
            <a:spLocks noGrp="1"/>
          </p:cNvSpPr>
          <p:nvPr>
            <p:ph type="ftr" sz="quarter" idx="52"/>
          </p:nvPr>
        </p:nvSpPr>
        <p:spPr/>
        <p:txBody>
          <a:bodyPr/>
          <a:lstStyle/>
          <a:p>
            <a:r>
              <a:rPr lang="en-US" noProof="0" dirty="0"/>
              <a:t>Communication</a:t>
            </a:r>
          </a:p>
        </p:txBody>
      </p:sp>
    </p:spTree>
    <p:extLst>
      <p:ext uri="{BB962C8B-B14F-4D97-AF65-F5344CB8AC3E}">
        <p14:creationId xmlns:p14="http://schemas.microsoft.com/office/powerpoint/2010/main" val="77554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E17942FE-65D3-7C03-B361-8DF125B81DC1}"/>
              </a:ext>
            </a:extLst>
          </p:cNvPr>
          <p:cNvSpPr>
            <a:spLocks noGrp="1"/>
          </p:cNvSpPr>
          <p:nvPr>
            <p:ph type="title"/>
          </p:nvPr>
        </p:nvSpPr>
        <p:spPr>
          <a:xfrm>
            <a:off x="569950" y="265069"/>
            <a:ext cx="10515600" cy="1205058"/>
          </a:xfrm>
        </p:spPr>
        <p:txBody>
          <a:bodyPr/>
          <a:lstStyle/>
          <a:p>
            <a:pPr algn="ctr"/>
            <a:r>
              <a:rPr lang="en-US" dirty="0"/>
              <a:t>The relevance of communication in health and social care</a:t>
            </a:r>
          </a:p>
        </p:txBody>
      </p:sp>
      <p:sp>
        <p:nvSpPr>
          <p:cNvPr id="63" name="Text Placeholder 62">
            <a:extLst>
              <a:ext uri="{FF2B5EF4-FFF2-40B4-BE49-F238E27FC236}">
                <a16:creationId xmlns:a16="http://schemas.microsoft.com/office/drawing/2014/main" id="{22D79EB2-B914-5355-4D75-3AC59F0DCCC3}"/>
              </a:ext>
            </a:extLst>
          </p:cNvPr>
          <p:cNvSpPr>
            <a:spLocks noGrp="1"/>
          </p:cNvSpPr>
          <p:nvPr>
            <p:ph type="body" sz="quarter" idx="27"/>
          </p:nvPr>
        </p:nvSpPr>
        <p:spPr>
          <a:xfrm>
            <a:off x="1507136" y="4323415"/>
            <a:ext cx="1877575" cy="506399"/>
          </a:xfrm>
        </p:spPr>
        <p:txBody>
          <a:bodyPr/>
          <a:lstStyle/>
          <a:p>
            <a:r>
              <a:rPr lang="en-US" sz="2000" dirty="0"/>
              <a:t>Building Faith</a:t>
            </a:r>
          </a:p>
        </p:txBody>
      </p:sp>
      <p:sp>
        <p:nvSpPr>
          <p:cNvPr id="65" name="Text Placeholder 64">
            <a:extLst>
              <a:ext uri="{FF2B5EF4-FFF2-40B4-BE49-F238E27FC236}">
                <a16:creationId xmlns:a16="http://schemas.microsoft.com/office/drawing/2014/main" id="{0ECD9490-0BE0-6A65-01CD-D54CAB839511}"/>
              </a:ext>
            </a:extLst>
          </p:cNvPr>
          <p:cNvSpPr>
            <a:spLocks noGrp="1"/>
          </p:cNvSpPr>
          <p:nvPr>
            <p:ph type="body" sz="quarter" idx="38"/>
          </p:nvPr>
        </p:nvSpPr>
        <p:spPr>
          <a:xfrm>
            <a:off x="3950175" y="2944983"/>
            <a:ext cx="1877575" cy="506399"/>
          </a:xfrm>
        </p:spPr>
        <p:txBody>
          <a:bodyPr/>
          <a:lstStyle/>
          <a:p>
            <a:r>
              <a:rPr lang="en-US" sz="2000" dirty="0"/>
              <a:t>Strengthening Health Literacy</a:t>
            </a:r>
          </a:p>
        </p:txBody>
      </p:sp>
      <p:sp>
        <p:nvSpPr>
          <p:cNvPr id="67" name="Text Placeholder 66">
            <a:extLst>
              <a:ext uri="{FF2B5EF4-FFF2-40B4-BE49-F238E27FC236}">
                <a16:creationId xmlns:a16="http://schemas.microsoft.com/office/drawing/2014/main" id="{CEEED1DD-BCBD-5246-2A2C-BCED87782D53}"/>
              </a:ext>
            </a:extLst>
          </p:cNvPr>
          <p:cNvSpPr>
            <a:spLocks noGrp="1"/>
          </p:cNvSpPr>
          <p:nvPr>
            <p:ph type="body" sz="quarter" idx="40"/>
          </p:nvPr>
        </p:nvSpPr>
        <p:spPr>
          <a:xfrm>
            <a:off x="5071372" y="4926238"/>
            <a:ext cx="1877575" cy="506399"/>
          </a:xfrm>
        </p:spPr>
        <p:txBody>
          <a:bodyPr/>
          <a:lstStyle/>
          <a:p>
            <a:r>
              <a:rPr lang="en-US" sz="2000" dirty="0"/>
              <a:t>Managing Conflict</a:t>
            </a:r>
          </a:p>
        </p:txBody>
      </p:sp>
      <p:sp>
        <p:nvSpPr>
          <p:cNvPr id="69" name="Text Placeholder 68">
            <a:extLst>
              <a:ext uri="{FF2B5EF4-FFF2-40B4-BE49-F238E27FC236}">
                <a16:creationId xmlns:a16="http://schemas.microsoft.com/office/drawing/2014/main" id="{868536F0-BECB-41C2-208F-CAAC89E244FF}"/>
              </a:ext>
            </a:extLst>
          </p:cNvPr>
          <p:cNvSpPr>
            <a:spLocks noGrp="1"/>
          </p:cNvSpPr>
          <p:nvPr>
            <p:ph type="body" sz="quarter" idx="42"/>
          </p:nvPr>
        </p:nvSpPr>
        <p:spPr>
          <a:xfrm>
            <a:off x="7492977" y="4829814"/>
            <a:ext cx="1877575" cy="506399"/>
          </a:xfrm>
        </p:spPr>
        <p:txBody>
          <a:bodyPr/>
          <a:lstStyle/>
          <a:p>
            <a:r>
              <a:rPr lang="en-US" sz="2000" dirty="0"/>
              <a:t>Enabling Patients</a:t>
            </a:r>
          </a:p>
        </p:txBody>
      </p:sp>
      <p:sp>
        <p:nvSpPr>
          <p:cNvPr id="71" name="Text Placeholder 70">
            <a:extLst>
              <a:ext uri="{FF2B5EF4-FFF2-40B4-BE49-F238E27FC236}">
                <a16:creationId xmlns:a16="http://schemas.microsoft.com/office/drawing/2014/main" id="{FAFB92ED-EE9E-1E13-228D-2A33EE0B2FC2}"/>
              </a:ext>
            </a:extLst>
          </p:cNvPr>
          <p:cNvSpPr>
            <a:spLocks noGrp="1"/>
          </p:cNvSpPr>
          <p:nvPr>
            <p:ph type="body" sz="quarter" idx="44"/>
          </p:nvPr>
        </p:nvSpPr>
        <p:spPr>
          <a:xfrm>
            <a:off x="8743684" y="2839695"/>
            <a:ext cx="1877575" cy="506399"/>
          </a:xfrm>
        </p:spPr>
        <p:txBody>
          <a:bodyPr/>
          <a:lstStyle/>
          <a:p>
            <a:r>
              <a:rPr lang="en-US" sz="2000" dirty="0"/>
              <a:t>Improving Teamwork</a:t>
            </a:r>
          </a:p>
        </p:txBody>
      </p:sp>
      <p:sp>
        <p:nvSpPr>
          <p:cNvPr id="15" name="Slide Number Placeholder 13">
            <a:extLst>
              <a:ext uri="{FF2B5EF4-FFF2-40B4-BE49-F238E27FC236}">
                <a16:creationId xmlns:a16="http://schemas.microsoft.com/office/drawing/2014/main" id="{F783E846-53E9-08B1-C781-088BBC6B548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4</a:t>
            </a:fld>
            <a:endParaRPr kumimoji="0" lang="zh-CN" altLang="en-US" sz="1200" u="none" strike="noStrike" kern="1200" cap="none" spc="0" normalizeH="0" baseline="0" noProof="0" dirty="0">
              <a:ln>
                <a:noFill/>
              </a:ln>
              <a:solidFill>
                <a:schemeClr val="bg1"/>
              </a:solidFill>
              <a:effectLst/>
              <a:uLnTx/>
              <a:uFillTx/>
            </a:endParaRPr>
          </a:p>
        </p:txBody>
      </p:sp>
      <p:sp>
        <p:nvSpPr>
          <p:cNvPr id="4" name="Footer Placeholder 3">
            <a:extLst>
              <a:ext uri="{FF2B5EF4-FFF2-40B4-BE49-F238E27FC236}">
                <a16:creationId xmlns:a16="http://schemas.microsoft.com/office/drawing/2014/main" id="{D0B7C211-AD9C-8CEC-B456-8FA0021960A9}"/>
              </a:ext>
            </a:extLst>
          </p:cNvPr>
          <p:cNvSpPr>
            <a:spLocks noGrp="1"/>
          </p:cNvSpPr>
          <p:nvPr>
            <p:ph type="ftr" sz="quarter" idx="46"/>
          </p:nvPr>
        </p:nvSpPr>
        <p:spPr/>
        <p:txBody>
          <a:bodyPr/>
          <a:lstStyle/>
          <a:p>
            <a:r>
              <a:rPr lang="en-US" noProof="0" dirty="0"/>
              <a:t>Communication</a:t>
            </a:r>
          </a:p>
        </p:txBody>
      </p:sp>
    </p:spTree>
    <p:extLst>
      <p:ext uri="{BB962C8B-B14F-4D97-AF65-F5344CB8AC3E}">
        <p14:creationId xmlns:p14="http://schemas.microsoft.com/office/powerpoint/2010/main" val="336084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3443728" y="835093"/>
            <a:ext cx="7750441" cy="1325563"/>
          </a:xfrm>
        </p:spPr>
        <p:txBody>
          <a:bodyPr/>
          <a:lstStyle/>
          <a:p>
            <a:pPr algn="ctr"/>
            <a:r>
              <a:rPr lang="en-US" dirty="0"/>
              <a:t>Practical Examples of Communication Skills in Health and Social Care</a:t>
            </a:r>
          </a:p>
        </p:txBody>
      </p:sp>
      <p:pic>
        <p:nvPicPr>
          <p:cNvPr id="26" name="图片占位符 25" descr="Layout of website design sketches on white paper">
            <a:extLst>
              <a:ext uri="{FF2B5EF4-FFF2-40B4-BE49-F238E27FC236}">
                <a16:creationId xmlns:a16="http://schemas.microsoft.com/office/drawing/2014/main" id="{4CBFAFCC-A306-4EA1-BEE3-7557795635A8}"/>
              </a:ext>
            </a:extLst>
          </p:cNvPr>
          <p:cNvPicPr>
            <a:picLocks noGrp="1" noChangeAspect="1"/>
          </p:cNvPicPr>
          <p:nvPr>
            <p:ph type="pic" sz="quarter" idx="51"/>
          </p:nvPr>
        </p:nvPicPr>
        <p:blipFill>
          <a:blip r:embed="rId3" cstate="print">
            <a:extLst>
              <a:ext uri="{28A0092B-C50C-407E-A947-70E740481C1C}">
                <a14:useLocalDpi xmlns:a14="http://schemas.microsoft.com/office/drawing/2010/main"/>
              </a:ext>
            </a:extLst>
          </a:blip>
          <a:srcRect/>
          <a:stretch>
            <a:fillRect/>
          </a:stretch>
        </p:blipFill>
        <p:spPr/>
      </p:pic>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zh-CN" altLang="en-US" sz="1200" u="none" strike="noStrike" kern="1200" cap="none" spc="0" normalizeH="0" baseline="0" noProof="0" dirty="0">
              <a:ln>
                <a:noFill/>
              </a:ln>
              <a:solidFill>
                <a:schemeClr val="bg1"/>
              </a:solidFill>
              <a:effectLst/>
              <a:uLnTx/>
              <a:uFillTx/>
            </a:endParaRPr>
          </a:p>
        </p:txBody>
      </p:sp>
      <p:graphicFrame>
        <p:nvGraphicFramePr>
          <p:cNvPr id="12" name="Diagram 11">
            <a:extLst>
              <a:ext uri="{FF2B5EF4-FFF2-40B4-BE49-F238E27FC236}">
                <a16:creationId xmlns:a16="http://schemas.microsoft.com/office/drawing/2014/main" id="{219AD0A6-5A93-47BE-9FCE-A34720AFC8B3}"/>
              </a:ext>
            </a:extLst>
          </p:cNvPr>
          <p:cNvGraphicFramePr/>
          <p:nvPr>
            <p:extLst>
              <p:ext uri="{D42A27DB-BD31-4B8C-83A1-F6EECF244321}">
                <p14:modId xmlns:p14="http://schemas.microsoft.com/office/powerpoint/2010/main" val="732522010"/>
              </p:ext>
            </p:extLst>
          </p:nvPr>
        </p:nvGraphicFramePr>
        <p:xfrm>
          <a:off x="5080881" y="2832101"/>
          <a:ext cx="5322949" cy="23963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5891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1119751" y="2497487"/>
            <a:ext cx="4808609" cy="1325563"/>
          </a:xfrm>
        </p:spPr>
        <p:txBody>
          <a:bodyPr/>
          <a:lstStyle/>
          <a:p>
            <a:r>
              <a:rPr lang="en-US" altLang="zh-CN" sz="5400" dirty="0"/>
              <a:t>Active Listening</a:t>
            </a:r>
            <a:endParaRPr lang="en-US" sz="5400" dirty="0"/>
          </a:p>
        </p:txBody>
      </p:sp>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zh-CN" altLang="en-US" sz="1200" u="none" strike="noStrike" kern="1200" cap="none" spc="0" normalizeH="0" baseline="0" noProof="0" dirty="0">
              <a:ln>
                <a:noFill/>
              </a:ln>
              <a:solidFill>
                <a:schemeClr val="bg1"/>
              </a:solidFill>
              <a:effectLst/>
              <a:uLnTx/>
              <a:uFillTx/>
            </a:endParaRPr>
          </a:p>
        </p:txBody>
      </p:sp>
      <p:sp>
        <p:nvSpPr>
          <p:cNvPr id="4" name="Footer Placeholder 3">
            <a:extLst>
              <a:ext uri="{FF2B5EF4-FFF2-40B4-BE49-F238E27FC236}">
                <a16:creationId xmlns:a16="http://schemas.microsoft.com/office/drawing/2014/main" id="{B7838384-8691-DBBE-0A1A-DAFAC40B948F}"/>
              </a:ext>
            </a:extLst>
          </p:cNvPr>
          <p:cNvSpPr>
            <a:spLocks noGrp="1"/>
          </p:cNvSpPr>
          <p:nvPr>
            <p:ph type="ftr" sz="quarter" idx="49"/>
          </p:nvPr>
        </p:nvSpPr>
        <p:spPr/>
        <p:txBody>
          <a:bodyPr/>
          <a:lstStyle/>
          <a:p>
            <a:r>
              <a:rPr lang="en-US" noProof="0" dirty="0"/>
              <a:t>Communication</a:t>
            </a:r>
          </a:p>
        </p:txBody>
      </p:sp>
      <p:pic>
        <p:nvPicPr>
          <p:cNvPr id="14" name="Picture 13">
            <a:extLst>
              <a:ext uri="{FF2B5EF4-FFF2-40B4-BE49-F238E27FC236}">
                <a16:creationId xmlns:a16="http://schemas.microsoft.com/office/drawing/2014/main" id="{0145ADF4-2B8D-460B-9AA4-485AA9D14408}"/>
              </a:ext>
            </a:extLst>
          </p:cNvPr>
          <p:cNvPicPr>
            <a:picLocks noChangeAspect="1"/>
          </p:cNvPicPr>
          <p:nvPr/>
        </p:nvPicPr>
        <p:blipFill>
          <a:blip r:embed="rId4">
            <a:extLst>
              <a:ext uri="{BEBA8EAE-BF5A-486C-A8C5-ECC9F3942E4B}">
                <a14:imgProps xmlns:a14="http://schemas.microsoft.com/office/drawing/2010/main">
                  <a14:imgLayer r:embed="rId5">
                    <a14:imgEffect>
                      <a14:colorTemperature colorTemp="5900"/>
                    </a14:imgEffect>
                  </a14:imgLayer>
                </a14:imgProps>
              </a:ext>
            </a:extLst>
          </a:blip>
          <a:stretch>
            <a:fillRect/>
          </a:stretch>
        </p:blipFill>
        <p:spPr>
          <a:xfrm>
            <a:off x="6407285" y="1830579"/>
            <a:ext cx="4786884" cy="2659380"/>
          </a:xfrm>
          <a:prstGeom prst="rect">
            <a:avLst/>
          </a:prstGeom>
        </p:spPr>
      </p:pic>
      <p:sp>
        <p:nvSpPr>
          <p:cNvPr id="15" name="Rectangle 14">
            <a:extLst>
              <a:ext uri="{FF2B5EF4-FFF2-40B4-BE49-F238E27FC236}">
                <a16:creationId xmlns:a16="http://schemas.microsoft.com/office/drawing/2014/main" id="{E01683FD-A11F-4E4A-87DB-F8BA230EC4D7}"/>
              </a:ext>
            </a:extLst>
          </p:cNvPr>
          <p:cNvSpPr/>
          <p:nvPr/>
        </p:nvSpPr>
        <p:spPr>
          <a:xfrm>
            <a:off x="6385560" y="1798320"/>
            <a:ext cx="4808609" cy="2682240"/>
          </a:xfrm>
          <a:prstGeom prst="rect">
            <a:avLst/>
          </a:prstGeom>
          <a:noFill/>
          <a:ln w="76200">
            <a:solidFill>
              <a:srgbClr val="C95B3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8221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2132867" y="2766218"/>
            <a:ext cx="2774413" cy="1325563"/>
          </a:xfrm>
        </p:spPr>
        <p:txBody>
          <a:bodyPr/>
          <a:lstStyle/>
          <a:p>
            <a:r>
              <a:rPr lang="en-US" altLang="zh-CN" sz="5400" dirty="0"/>
              <a:t>Empathy</a:t>
            </a:r>
            <a:endParaRPr lang="en-US" sz="5400" dirty="0"/>
          </a:p>
        </p:txBody>
      </p:sp>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zh-CN" altLang="en-US" sz="1200" u="none" strike="noStrike" kern="1200" cap="none" spc="0" normalizeH="0" baseline="0" noProof="0" dirty="0">
              <a:ln>
                <a:noFill/>
              </a:ln>
              <a:solidFill>
                <a:schemeClr val="bg1"/>
              </a:solidFill>
              <a:effectLst/>
              <a:uLnTx/>
              <a:uFillTx/>
            </a:endParaRPr>
          </a:p>
        </p:txBody>
      </p:sp>
      <p:sp>
        <p:nvSpPr>
          <p:cNvPr id="4" name="Footer Placeholder 3">
            <a:extLst>
              <a:ext uri="{FF2B5EF4-FFF2-40B4-BE49-F238E27FC236}">
                <a16:creationId xmlns:a16="http://schemas.microsoft.com/office/drawing/2014/main" id="{B7838384-8691-DBBE-0A1A-DAFAC40B948F}"/>
              </a:ext>
            </a:extLst>
          </p:cNvPr>
          <p:cNvSpPr>
            <a:spLocks noGrp="1"/>
          </p:cNvSpPr>
          <p:nvPr>
            <p:ph type="ftr" sz="quarter" idx="49"/>
          </p:nvPr>
        </p:nvSpPr>
        <p:spPr/>
        <p:txBody>
          <a:bodyPr/>
          <a:lstStyle/>
          <a:p>
            <a:r>
              <a:rPr lang="en-US" noProof="0" dirty="0"/>
              <a:t>Communication</a:t>
            </a:r>
          </a:p>
        </p:txBody>
      </p:sp>
      <p:pic>
        <p:nvPicPr>
          <p:cNvPr id="10" name="Picture Placeholder 9">
            <a:extLst>
              <a:ext uri="{FF2B5EF4-FFF2-40B4-BE49-F238E27FC236}">
                <a16:creationId xmlns:a16="http://schemas.microsoft.com/office/drawing/2014/main" id="{2A8DCB14-F0A5-4F8A-9BE5-6EF3220F4FB6}"/>
              </a:ext>
            </a:extLst>
          </p:cNvPr>
          <p:cNvPicPr>
            <a:picLocks noGrp="1" noChangeAspect="1"/>
          </p:cNvPicPr>
          <p:nvPr>
            <p:ph type="pic" sz="quarter" idx="48"/>
          </p:nvPr>
        </p:nvPicPr>
        <p:blipFill>
          <a:blip r:embed="rId4"/>
          <a:srcRect l="26675" r="26675"/>
          <a:stretch>
            <a:fillRect/>
          </a:stretch>
        </p:blipFill>
        <p:spPr/>
      </p:pic>
    </p:spTree>
    <p:extLst>
      <p:ext uri="{BB962C8B-B14F-4D97-AF65-F5344CB8AC3E}">
        <p14:creationId xmlns:p14="http://schemas.microsoft.com/office/powerpoint/2010/main" val="1736467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p:txBody>
          <a:bodyPr/>
          <a:lstStyle/>
          <a:p>
            <a:r>
              <a:rPr lang="en-US" altLang="zh-CN" dirty="0"/>
              <a:t>Conclusion</a:t>
            </a: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509574" y="3435546"/>
            <a:ext cx="4953380" cy="1294530"/>
          </a:xfrm>
        </p:spPr>
        <p:txBody>
          <a:bodyPr/>
          <a:lstStyle/>
          <a:p>
            <a:pPr algn="just"/>
            <a:r>
              <a:rPr lang="en-US" sz="1800" dirty="0"/>
              <a:t>In conclusion, communication is a crucial skill for health and social care providers. Good communication may aid in establishing credibility, enhancing health literacy, and resolving problems. </a:t>
            </a:r>
          </a:p>
        </p:txBody>
      </p:sp>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4584821" y="311581"/>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rgbClr val="F7D952"/>
              </a:solidFill>
              <a:effectLst/>
              <a:uLnTx/>
              <a:uFillTx/>
              <a:latin typeface="Posterama Text SemiBold"/>
              <a:ea typeface="+mn-ea"/>
              <a:cs typeface="+mn-cs"/>
            </a:endParaRP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zh-CN" altLang="en-US" sz="1200" u="none" strike="noStrike" kern="1200" cap="none" spc="0" normalizeH="0" baseline="0" noProof="0" dirty="0">
              <a:ln>
                <a:noFill/>
              </a:ln>
              <a:solidFill>
                <a:schemeClr val="bg1"/>
              </a:solidFill>
              <a:effectLst/>
              <a:uLnTx/>
              <a:uFillTx/>
            </a:endParaRPr>
          </a:p>
        </p:txBody>
      </p:sp>
      <p:sp>
        <p:nvSpPr>
          <p:cNvPr id="18" name="Footer Placeholder 17">
            <a:extLst>
              <a:ext uri="{FF2B5EF4-FFF2-40B4-BE49-F238E27FC236}">
                <a16:creationId xmlns:a16="http://schemas.microsoft.com/office/drawing/2014/main" id="{59AC624B-4FD9-E308-F182-08902D49A82B}"/>
              </a:ext>
            </a:extLst>
          </p:cNvPr>
          <p:cNvSpPr>
            <a:spLocks noGrp="1"/>
          </p:cNvSpPr>
          <p:nvPr>
            <p:ph type="ftr" sz="quarter" idx="52"/>
          </p:nvPr>
        </p:nvSpPr>
        <p:spPr/>
        <p:txBody>
          <a:bodyPr/>
          <a:lstStyle/>
          <a:p>
            <a:r>
              <a:rPr lang="en-US" noProof="0" dirty="0"/>
              <a:t>Communication</a:t>
            </a:r>
          </a:p>
        </p:txBody>
      </p:sp>
      <p:pic>
        <p:nvPicPr>
          <p:cNvPr id="7" name="Picture Placeholder 6">
            <a:extLst>
              <a:ext uri="{FF2B5EF4-FFF2-40B4-BE49-F238E27FC236}">
                <a16:creationId xmlns:a16="http://schemas.microsoft.com/office/drawing/2014/main" id="{3CD5DA3F-DCA6-4C1C-80EC-FC2508C7D07A}"/>
              </a:ext>
            </a:extLst>
          </p:cNvPr>
          <p:cNvPicPr>
            <a:picLocks noGrp="1" noChangeAspect="1"/>
          </p:cNvPicPr>
          <p:nvPr>
            <p:ph type="pic" sz="quarter" idx="51"/>
          </p:nvPr>
        </p:nvPicPr>
        <p:blipFill>
          <a:blip r:embed="rId3"/>
          <a:srcRect l="23142" r="23142"/>
          <a:stretch>
            <a:fillRect/>
          </a:stretch>
        </p:blipFill>
        <p:spPr/>
      </p:pic>
    </p:spTree>
    <p:extLst>
      <p:ext uri="{BB962C8B-B14F-4D97-AF65-F5344CB8AC3E}">
        <p14:creationId xmlns:p14="http://schemas.microsoft.com/office/powerpoint/2010/main" val="2834401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a:xfrm>
            <a:off x="1184001" y="453551"/>
            <a:ext cx="3098439" cy="1325563"/>
          </a:xfrm>
        </p:spPr>
        <p:txBody>
          <a:bodyPr/>
          <a:lstStyle/>
          <a:p>
            <a:r>
              <a:rPr lang="en-US" altLang="zh-CN" dirty="0"/>
              <a:t>References</a:t>
            </a:r>
            <a:endParaRPr lang="en-US" dirty="0"/>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a:xfrm>
            <a:off x="582349" y="1116332"/>
            <a:ext cx="4959822" cy="2007158"/>
          </a:xfrm>
        </p:spPr>
        <p:txBody>
          <a:bodyPr/>
          <a:lstStyle/>
          <a:p>
            <a:pPr algn="just"/>
            <a:r>
              <a:rPr lang="en-US" altLang="zh-CN" sz="1400" dirty="0"/>
              <a:t>Armstrong, S., &amp; </a:t>
            </a:r>
            <a:r>
              <a:rPr lang="en-US" altLang="zh-CN" sz="1400" dirty="0" err="1"/>
              <a:t>Rispel</a:t>
            </a:r>
            <a:r>
              <a:rPr lang="en-US" altLang="zh-CN" sz="1400" dirty="0"/>
              <a:t>, L. (2019). Comprehensive health literacy skills as a prerequisite for effective communication with diverse patient populations. International Journal for Equity in Health, 18(1), 81. doi:10.1186/s12939-019-0982-2</a:t>
            </a:r>
          </a:p>
          <a:p>
            <a:pPr algn="just"/>
            <a:r>
              <a:rPr lang="en-US" altLang="zh-CN" sz="1400" dirty="0" err="1"/>
              <a:t>DeVeugele</a:t>
            </a:r>
            <a:r>
              <a:rPr lang="en-US" altLang="zh-CN" sz="1400" dirty="0"/>
              <a:t>, M. (2015). Communication training: skills and beyond. Patient Education and Counseling, 98(10), 1287-1291. doi:10.1016/j.pec.2015.06.013</a:t>
            </a:r>
          </a:p>
          <a:p>
            <a:pPr algn="just"/>
            <a:r>
              <a:rPr lang="en-US" altLang="zh-CN" sz="1400" dirty="0"/>
              <a:t>Duggan, C. (2015). Conflict management: importance and implications. British Journal of Nursing, 24(18), 932-935. doi:10.12968/bjon.2015.24.18.932</a:t>
            </a:r>
          </a:p>
          <a:p>
            <a:pPr algn="just"/>
            <a:r>
              <a:rPr lang="en-US" altLang="zh-CN" sz="1400" dirty="0"/>
              <a:t>Institute of Medicine (US) Committee on Health Literacy. Health Literacy: A Prescription to End Confusion. Washington (DC): National Academies Press (US); 2004. Available from: https://www.ncbi.nlm.nih.gov/books/NBK216032/ (Accessed February 17, 2023).</a:t>
            </a:r>
          </a:p>
          <a:p>
            <a:pPr algn="just"/>
            <a:r>
              <a:rPr lang="en-US" altLang="zh-CN" sz="1400" dirty="0"/>
              <a:t>Silverman, J., Kurtz, S., &amp; Draper, J. (2013). Skills for communicating with patients. 3rd ed. Boca Raton: CRC Press.</a:t>
            </a:r>
          </a:p>
          <a:p>
            <a:pPr algn="just"/>
            <a:r>
              <a:rPr lang="en-US" altLang="zh-CN" sz="1400" dirty="0"/>
              <a:t>Street, R. L. Jr. (2013). How clinician-patient communication contributes to health improvement: modeling pathways from talk to outcome. Patient Education and Counseling, 92(3), 286-291. doi:10.1016/j.pec.2013.06.006</a:t>
            </a:r>
          </a:p>
          <a:p>
            <a:pPr algn="just"/>
            <a:endParaRPr lang="en-US" sz="1400" dirty="0"/>
          </a:p>
        </p:txBody>
      </p:sp>
      <p:pic>
        <p:nvPicPr>
          <p:cNvPr id="39" name="图片占位符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zh-CN" altLang="en-US" sz="1200" u="none" strike="noStrike" kern="1200" cap="none" spc="0" normalizeH="0" baseline="0" noProof="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zh-CN" altLang="en-US" sz="1200" u="none" strike="noStrike" kern="1200" cap="none" spc="0" normalizeH="0" baseline="0" noProof="0" dirty="0">
              <a:ln>
                <a:noFill/>
              </a:ln>
              <a:solidFill>
                <a:schemeClr val="bg1"/>
              </a:solidFill>
              <a:effectLst/>
              <a:uLnTx/>
              <a:uFillTx/>
            </a:endParaRPr>
          </a:p>
        </p:txBody>
      </p:sp>
      <p:pic>
        <p:nvPicPr>
          <p:cNvPr id="7" name="Picture Placeholder 6">
            <a:extLst>
              <a:ext uri="{FF2B5EF4-FFF2-40B4-BE49-F238E27FC236}">
                <a16:creationId xmlns:a16="http://schemas.microsoft.com/office/drawing/2014/main" id="{586B133F-8412-4F2D-83C5-508F6DAF1F29}"/>
              </a:ext>
            </a:extLst>
          </p:cNvPr>
          <p:cNvPicPr>
            <a:picLocks noGrp="1" noChangeAspect="1"/>
          </p:cNvPicPr>
          <p:nvPr>
            <p:ph type="pic" sz="quarter" idx="48"/>
          </p:nvPr>
        </p:nvPicPr>
        <p:blipFill>
          <a:blip r:embed="rId4"/>
          <a:srcRect l="27549" r="27549"/>
          <a:stretch>
            <a:fillRect/>
          </a:stretch>
        </p:blipFill>
        <p:spPr/>
      </p:pic>
    </p:spTree>
    <p:extLst>
      <p:ext uri="{BB962C8B-B14F-4D97-AF65-F5344CB8AC3E}">
        <p14:creationId xmlns:p14="http://schemas.microsoft.com/office/powerpoint/2010/main" val="187510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6096000" y="2457216"/>
            <a:ext cx="5055698" cy="1325563"/>
          </a:xfrm>
        </p:spPr>
        <p:txBody>
          <a:bodyPr/>
          <a:lstStyle/>
          <a:p>
            <a:r>
              <a:rPr lang="en-US" sz="8000" dirty="0"/>
              <a:t>Thank you</a:t>
            </a:r>
          </a:p>
        </p:txBody>
      </p:sp>
      <p:pic>
        <p:nvPicPr>
          <p:cNvPr id="14" name="图片占位符 13" descr="People working in office">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rotWithShape="1">
          <a:blip r:embed="rId3" cstate="print">
            <a:extLst>
              <a:ext uri="{28A0092B-C50C-407E-A947-70E740481C1C}">
                <a14:useLocalDpi xmlns:a14="http://schemas.microsoft.com/office/drawing/2010/main"/>
              </a:ext>
            </a:extLst>
          </a:blip>
          <a:srcRect/>
          <a:stretch/>
        </p:blipFill>
        <p:spPr/>
      </p:pic>
      <p:pic>
        <p:nvPicPr>
          <p:cNvPr id="16" name="图片占位符 15" descr="People in an office discussing work over a laptop&#10;">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rotWithShape="1">
          <a:blip r:embed="rId4" cstate="print">
            <a:extLst>
              <a:ext uri="{28A0092B-C50C-407E-A947-70E740481C1C}">
                <a14:useLocalDpi xmlns:a14="http://schemas.microsoft.com/office/drawing/2010/main"/>
              </a:ext>
            </a:extLst>
          </a:blip>
          <a:srcRect/>
          <a:stretch/>
        </p:blipFill>
        <p:spPr/>
      </p:pic>
      <p:pic>
        <p:nvPicPr>
          <p:cNvPr id="18" name="图片占位符 17" descr="Layout of website design sketches on white paper">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rotWithShape="1">
          <a:blip r:embed="rId5" cstate="print">
            <a:extLst>
              <a:ext uri="{28A0092B-C50C-407E-A947-70E740481C1C}">
                <a14:useLocalDpi xmlns:a14="http://schemas.microsoft.com/office/drawing/2010/main"/>
              </a:ext>
            </a:extLst>
          </a:blip>
          <a:srcRect/>
          <a:stretch/>
        </p:blipFill>
        <p:spPr/>
      </p:pic>
      <p:pic>
        <p:nvPicPr>
          <p:cNvPr id="28" name="Picture Placeholder 27" descr="Businesswoman reviewing sticky notes on a wall">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6" cstate="print">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639472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主题​​">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dark - tm89027928_Win22_jx_v15" id="{6FC4CD7C-8D8C-413D-9734-DB9D2ACDF211}" vid="{3BCE2F71-642F-410D-8C9D-43A56939DC21}"/>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A2AE28-B20A-43BD-B938-8C55A179243B}">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D19EC099-CA80-4E7D-B4BF-2970B26F4E55}">
  <ds:schemaRefs>
    <ds:schemaRef ds:uri="http://schemas.microsoft.com/sharepoint/v3/contenttype/forms"/>
  </ds:schemaRefs>
</ds:datastoreItem>
</file>

<file path=customXml/itemProps3.xml><?xml version="1.0" encoding="utf-8"?>
<ds:datastoreItem xmlns:ds="http://schemas.openxmlformats.org/officeDocument/2006/customXml" ds:itemID="{A21E1349-079A-46DA-8C56-B35AC6C11751}">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98</TotalTime>
  <Words>1338</Words>
  <Application>Microsoft Office PowerPoint</Application>
  <PresentationFormat>Widescreen</PresentationFormat>
  <Paragraphs>77</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主题​​</vt:lpstr>
      <vt:lpstr>LCHS4005 Professional Development within Health and Social Care Key Skills Presentation Topic: Communication</vt:lpstr>
      <vt:lpstr>Contents</vt:lpstr>
      <vt:lpstr>Introduction</vt:lpstr>
      <vt:lpstr>The relevance of communication in health and social care</vt:lpstr>
      <vt:lpstr>Practical Examples of Communication Skills in Health and Social Care</vt:lpstr>
      <vt:lpstr>Active Listening</vt:lpstr>
      <vt:lpstr>Empathy</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cp:lastModifiedBy>Sasha Ahmed (2123641)</cp:lastModifiedBy>
  <cp:revision>16</cp:revision>
  <dcterms:created xsi:type="dcterms:W3CDTF">2023-02-17T17:24:03Z</dcterms:created>
  <dcterms:modified xsi:type="dcterms:W3CDTF">2023-03-13T01:52:07Z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