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2" r:id="rId5"/>
    <p:sldId id="281" r:id="rId6"/>
    <p:sldId id="260" r:id="rId7"/>
    <p:sldId id="261" r:id="rId8"/>
    <p:sldId id="277" r:id="rId9"/>
    <p:sldId id="264" r:id="rId10"/>
    <p:sldId id="268" r:id="rId11"/>
    <p:sldId id="269" r:id="rId12"/>
    <p:sldId id="278" r:id="rId13"/>
    <p:sldId id="270" r:id="rId14"/>
    <p:sldId id="274" r:id="rId15"/>
    <p:sldId id="271" r:id="rId16"/>
    <p:sldId id="272" r:id="rId17"/>
    <p:sldId id="273" r:id="rId18"/>
    <p:sldId id="275" r:id="rId19"/>
    <p:sldId id="263" r:id="rId20"/>
    <p:sldId id="267" r:id="rId21"/>
    <p:sldId id="276" r:id="rId22"/>
    <p:sldId id="282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6/3/21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eaponsandwarfare.com/2017/10/16/development-of-the-hoplite-structure/" TargetMode="External"/><Relationship Id="rId2" Type="http://schemas.openxmlformats.org/officeDocument/2006/relationships/hyperlink" Target="https://commons.m.wikimedia.org/wiki/File:Helmet_typ_Montefortino_01.jpg#mw-jump-to-licen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urningpointsoftheancientworld.com/index.php/2018/08/12/evolution-roman-legionary-armou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7A437-4C61-FD4D-8B45-38A27D4FDF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800" b="0" i="0" u="none" strike="noStrike" dirty="0">
                <a:solidFill>
                  <a:schemeClr val="tx1"/>
                </a:solidFill>
                <a:effectLst/>
              </a:rPr>
              <a:t>The personal military equipment of the early Roman Republic: </a:t>
            </a:r>
            <a:br>
              <a:rPr lang="en-GB" b="0" i="0" u="none" strike="noStrike" dirty="0">
                <a:solidFill>
                  <a:schemeClr val="tx1"/>
                </a:solidFill>
                <a:effectLst/>
              </a:rPr>
            </a:br>
            <a:r>
              <a:rPr lang="en-GB" sz="3600" b="0" i="0" u="none" strike="noStrike" dirty="0">
                <a:solidFill>
                  <a:schemeClr val="tx1"/>
                </a:solidFill>
                <a:effectLst/>
              </a:rPr>
              <a:t>was the Celtic panoply  better than the Greek hoplite panoply?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FF20C8-7BF3-F94B-AD5C-E88B8D057B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Rebecca smith (1801719)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645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8E6CC-DA0F-AB44-BCEE-1E5FCE1C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Rome’s varying panoply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68960-C9E3-8A4F-8343-E449BE0AD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dirty="0"/>
              <a:t>Romans abandoned the hoplite phalanx and adopted the more flexible manipular formation </a:t>
            </a:r>
          </a:p>
          <a:p>
            <a:endParaRPr lang="en-GB" dirty="0"/>
          </a:p>
          <a:p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and 5</a:t>
            </a:r>
            <a:r>
              <a:rPr lang="en-GB" baseline="30000" dirty="0"/>
              <a:t>th</a:t>
            </a:r>
            <a:r>
              <a:rPr lang="en-GB" dirty="0"/>
              <a:t> centuries BC used Greek hoplite panoply</a:t>
            </a:r>
          </a:p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century adopted Celtic panoply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2463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65EB5-B07E-1546-A134-7A54AF954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 hoplite: sword (</a:t>
            </a:r>
            <a:r>
              <a:rPr lang="en-GB" dirty="0" err="1">
                <a:solidFill>
                  <a:srgbClr val="FFFFFF"/>
                </a:solidFill>
              </a:rPr>
              <a:t>Xiphos</a:t>
            </a:r>
            <a:r>
              <a:rPr lang="en-GB" dirty="0">
                <a:solidFill>
                  <a:srgbClr val="FFFFFF"/>
                </a:solidFill>
              </a:rPr>
              <a:t>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D70B7-575F-744C-9D99-1BC6BEAC9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Material: iron, with bronze fittings</a:t>
            </a:r>
          </a:p>
          <a:p>
            <a:r>
              <a:rPr lang="en-GB" dirty="0"/>
              <a:t>Size: approx 2ft long</a:t>
            </a:r>
          </a:p>
          <a:p>
            <a:r>
              <a:rPr lang="en-GB" dirty="0"/>
              <a:t>With wooden, leather covered scabbard </a:t>
            </a:r>
          </a:p>
          <a:p>
            <a:r>
              <a:rPr lang="en-GB" dirty="0"/>
              <a:t>Described by Taylor (2020) as “leaf-bladed”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7464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B4A90-7098-0A4F-9AA4-2432A5397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short sword (</a:t>
            </a:r>
            <a:r>
              <a:rPr lang="en-GB" dirty="0" err="1">
                <a:solidFill>
                  <a:srgbClr val="FFFFFF"/>
                </a:solidFill>
              </a:rPr>
              <a:t>kopis</a:t>
            </a:r>
            <a:r>
              <a:rPr lang="en-GB" dirty="0">
                <a:solidFill>
                  <a:srgbClr val="FFFFFF"/>
                </a:solidFill>
              </a:rPr>
              <a:t>)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670E6-E473-B94E-89C1-A7142B513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Secondary weapon</a:t>
            </a:r>
          </a:p>
          <a:p>
            <a:r>
              <a:rPr lang="en-GB" dirty="0"/>
              <a:t>Material: iron</a:t>
            </a:r>
          </a:p>
          <a:p>
            <a:r>
              <a:rPr lang="en-GB" dirty="0"/>
              <a:t>Described by Taylor (2020) as “machete-like”</a:t>
            </a:r>
          </a:p>
          <a:p>
            <a:r>
              <a:rPr lang="en-GB" dirty="0"/>
              <a:t>Curved sword typically used for hacking </a:t>
            </a:r>
          </a:p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BF1374D-0028-1E40-8E1C-2D034266C2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5281" y="5257801"/>
            <a:ext cx="4236720" cy="16001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E1B298-E113-D640-A1E4-8C331DA1EA1E}"/>
              </a:ext>
            </a:extLst>
          </p:cNvPr>
          <p:cNvSpPr txBox="1"/>
          <p:nvPr/>
        </p:nvSpPr>
        <p:spPr>
          <a:xfrm>
            <a:off x="7954864" y="4380600"/>
            <a:ext cx="41816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1600" i="0" u="none" strike="noStrike" dirty="0">
                <a:solidFill>
                  <a:srgbClr val="202122"/>
                </a:solidFill>
                <a:effectLst/>
              </a:rPr>
              <a:t>Gree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k </a:t>
            </a:r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kopis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, 5th–4th centuries BC, iron, Metropolitan Museum of Art. Accession Number: 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</a:rPr>
              <a:t>2001.346</a:t>
            </a:r>
            <a:endParaRPr lang="en-GB" sz="1600" b="0" i="0" u="none" strike="noStrike" dirty="0">
              <a:effectLst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4482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EF240-EDC0-2A42-8FB4-4C1D8BCBF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sword (</a:t>
            </a:r>
            <a:r>
              <a:rPr lang="en-GB" dirty="0" err="1">
                <a:solidFill>
                  <a:srgbClr val="FFFFFF"/>
                </a:solidFill>
              </a:rPr>
              <a:t>gladius</a:t>
            </a:r>
            <a:r>
              <a:rPr lang="en-GB" dirty="0">
                <a:solidFill>
                  <a:srgbClr val="FFFFFF"/>
                </a:solidFill>
              </a:rPr>
              <a:t>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13E8C-11D8-7545-8DD0-431BDEB41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Plautus called the sword a </a:t>
            </a:r>
            <a:r>
              <a:rPr lang="en-GB" dirty="0" err="1"/>
              <a:t>gladius</a:t>
            </a:r>
            <a:endParaRPr lang="en-GB" dirty="0"/>
          </a:p>
          <a:p>
            <a:r>
              <a:rPr lang="en-GB" dirty="0"/>
              <a:t>The sword and the name are of Celtic origin</a:t>
            </a:r>
          </a:p>
          <a:p>
            <a:r>
              <a:rPr lang="en-GB" dirty="0"/>
              <a:t>Material: iron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6A486B5-6AA3-434A-AB3E-FB5C77AE7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8553" y="3162597"/>
            <a:ext cx="3484562" cy="34845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F0C49E-18A2-884B-8603-1DE1BE29E382}"/>
              </a:ext>
            </a:extLst>
          </p:cNvPr>
          <p:cNvSpPr txBox="1"/>
          <p:nvPr/>
        </p:nvSpPr>
        <p:spPr>
          <a:xfrm>
            <a:off x="9522822" y="6219517"/>
            <a:ext cx="25157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Roman </a:t>
            </a:r>
            <a:r>
              <a:rPr lang="en-GB" sz="1600" dirty="0" err="1"/>
              <a:t>gladius</a:t>
            </a:r>
            <a:r>
              <a:rPr lang="en-GB" sz="1600" dirty="0"/>
              <a:t> replica. (2009) unknown.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17092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26D99-9E3E-4245-96AA-ED4FDDA92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shield (</a:t>
            </a:r>
            <a:r>
              <a:rPr lang="en-GB" dirty="0" err="1">
                <a:solidFill>
                  <a:srgbClr val="FFFFFF"/>
                </a:solidFill>
              </a:rPr>
              <a:t>aspis</a:t>
            </a:r>
            <a:r>
              <a:rPr lang="en-GB" dirty="0">
                <a:solidFill>
                  <a:srgbClr val="FFFFFF"/>
                </a:solidFill>
              </a:rPr>
              <a:t>/</a:t>
            </a:r>
            <a:r>
              <a:rPr lang="en-GB" dirty="0" err="1">
                <a:solidFill>
                  <a:srgbClr val="FFFFFF"/>
                </a:solidFill>
              </a:rPr>
              <a:t>hoplon</a:t>
            </a:r>
            <a:r>
              <a:rPr lang="en-GB" dirty="0">
                <a:solidFill>
                  <a:srgbClr val="FFFFFF"/>
                </a:solidFill>
              </a:rPr>
              <a:t>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16839-7579-6248-9511-04ADC251D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Round rimmed shield</a:t>
            </a:r>
          </a:p>
          <a:p>
            <a:r>
              <a:rPr lang="en-GB" dirty="0"/>
              <a:t>Double grip</a:t>
            </a:r>
          </a:p>
          <a:p>
            <a:r>
              <a:rPr lang="en-GB" dirty="0"/>
              <a:t>Called a </a:t>
            </a:r>
            <a:r>
              <a:rPr lang="en-GB" dirty="0" err="1"/>
              <a:t>clipeus</a:t>
            </a:r>
            <a:r>
              <a:rPr lang="en-GB" dirty="0"/>
              <a:t> by the Romans 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D014848-0044-6340-8CCC-227B14922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8398" y="2240517"/>
            <a:ext cx="3403600" cy="3797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8F8265-77E8-EA4C-BB4C-830A6EC464D4}"/>
              </a:ext>
            </a:extLst>
          </p:cNvPr>
          <p:cNvSpPr txBox="1"/>
          <p:nvPr/>
        </p:nvSpPr>
        <p:spPr>
          <a:xfrm>
            <a:off x="8063735" y="5703821"/>
            <a:ext cx="44801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i="1" dirty="0">
                <a:solidFill>
                  <a:srgbClr val="202122"/>
                </a:solidFill>
              </a:rPr>
              <a:t>Attic black-figure neck-amphora of </a:t>
            </a:r>
            <a:r>
              <a:rPr lang="en-GB" sz="1600" b="0" i="1" u="none" strike="noStrike" dirty="0" err="1">
                <a:solidFill>
                  <a:srgbClr val="202122"/>
                </a:solidFill>
                <a:effectLst/>
              </a:rPr>
              <a:t>Hoplitodromos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 ca. 550 BC. From </a:t>
            </a:r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Vulci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. </a:t>
            </a:r>
            <a:r>
              <a:rPr lang="en-GB" sz="1600" i="0" u="none" strike="noStrike" dirty="0" err="1">
                <a:solidFill>
                  <a:srgbClr val="202122"/>
                </a:solidFill>
                <a:effectLst/>
              </a:rPr>
              <a:t>Staatliche</a:t>
            </a:r>
            <a:r>
              <a:rPr lang="en-GB" sz="1600" i="0" u="none" strike="noStrike" dirty="0">
                <a:solidFill>
                  <a:srgbClr val="202122"/>
                </a:solidFill>
                <a:effectLst/>
              </a:rPr>
              <a:t> </a:t>
            </a:r>
            <a:r>
              <a:rPr lang="en-GB" sz="1600" i="0" u="none" strike="noStrike" dirty="0" err="1">
                <a:solidFill>
                  <a:srgbClr val="202122"/>
                </a:solidFill>
                <a:effectLst/>
              </a:rPr>
              <a:t>Antikensammlungen</a:t>
            </a:r>
            <a:r>
              <a:rPr lang="en-GB" sz="1600" i="0" u="none" strike="noStrike" dirty="0">
                <a:solidFill>
                  <a:srgbClr val="202122"/>
                </a:solidFill>
                <a:effectLst/>
              </a:rPr>
              <a:t>, 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Munich. Accession number: Inv. 1471 (= J 476)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48483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E6B95-9853-474A-AB29-970997F89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shield (</a:t>
            </a:r>
            <a:r>
              <a:rPr lang="en-GB" dirty="0" err="1">
                <a:solidFill>
                  <a:srgbClr val="FFFFFF"/>
                </a:solidFill>
              </a:rPr>
              <a:t>scutum</a:t>
            </a:r>
            <a:r>
              <a:rPr lang="en-GB" dirty="0">
                <a:solidFill>
                  <a:srgbClr val="FFFFFF"/>
                </a:solidFill>
              </a:rPr>
              <a:t>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63FCE-F986-AA46-8AC3-90496E259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An oval shield</a:t>
            </a:r>
          </a:p>
          <a:p>
            <a:r>
              <a:rPr lang="en-GB" dirty="0"/>
              <a:t>Oblong and convex in shape</a:t>
            </a:r>
          </a:p>
          <a:p>
            <a:r>
              <a:rPr lang="en-GB" dirty="0"/>
              <a:t>Later became rectangular and semi-cylindrical </a:t>
            </a:r>
          </a:p>
          <a:p>
            <a:r>
              <a:rPr lang="en-GB" dirty="0"/>
              <a:t>Larger and lighter but less durable  than the round apis shield</a:t>
            </a:r>
          </a:p>
          <a:p>
            <a:r>
              <a:rPr lang="en-GB" dirty="0"/>
              <a:t>Measures 2 ½ ft width and 4 ft length according to </a:t>
            </a:r>
            <a:r>
              <a:rPr lang="en-GB" dirty="0" err="1"/>
              <a:t>Polybius</a:t>
            </a:r>
            <a:r>
              <a:rPr lang="en-GB" dirty="0"/>
              <a:t> </a:t>
            </a:r>
          </a:p>
          <a:p>
            <a:r>
              <a:rPr lang="en-GB" dirty="0"/>
              <a:t>Made of two planks with the outer surface covered in canvas and calf-skin with iron edging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6608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6F5DA-68FD-A149-87D0-A5B470363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spear (</a:t>
            </a:r>
            <a:r>
              <a:rPr lang="en-GB" dirty="0" err="1">
                <a:solidFill>
                  <a:srgbClr val="FFFFFF"/>
                </a:solidFill>
              </a:rPr>
              <a:t>doru</a:t>
            </a:r>
            <a:r>
              <a:rPr lang="en-GB" dirty="0">
                <a:solidFill>
                  <a:srgbClr val="FFFFFF"/>
                </a:solidFill>
              </a:rPr>
              <a:t>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D8D8C-0561-F042-9401-9357EB2BA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Varied in size </a:t>
            </a:r>
          </a:p>
          <a:p>
            <a:r>
              <a:rPr lang="en-GB" dirty="0"/>
              <a:t>Typically between 6ft 6in to 10ft in length </a:t>
            </a:r>
          </a:p>
          <a:p>
            <a:r>
              <a:rPr lang="en-GB" dirty="0"/>
              <a:t>Iron spearhead with a bronze butt-spike to balance it (and as an additional weapon)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238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BFC3E-DB83-EC49-A6A3-8ADAEB3C8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javelin (</a:t>
            </a:r>
            <a:r>
              <a:rPr lang="en-GB" dirty="0" err="1">
                <a:solidFill>
                  <a:srgbClr val="FFFFFF"/>
                </a:solidFill>
              </a:rPr>
              <a:t>pilum</a:t>
            </a:r>
            <a:r>
              <a:rPr lang="en-GB" dirty="0">
                <a:solidFill>
                  <a:srgbClr val="FFFFFF"/>
                </a:solidFill>
              </a:rPr>
              <a:t>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B112C-F100-1345-9904-0DADBB43C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“instead of a spear, a javelin – an inescapable missile” – Dionysius of Halicarnassus (14.9.2) as Roman dictator </a:t>
            </a:r>
            <a:r>
              <a:rPr lang="en-GB" dirty="0" err="1"/>
              <a:t>Camillus</a:t>
            </a:r>
            <a:endParaRPr lang="en-GB" dirty="0"/>
          </a:p>
          <a:p>
            <a:r>
              <a:rPr lang="en-GB" dirty="0"/>
              <a:t>Material: iron</a:t>
            </a:r>
          </a:p>
          <a:p>
            <a:r>
              <a:rPr lang="en-GB" dirty="0"/>
              <a:t>A wooden haft back added to the iron shaft</a:t>
            </a:r>
          </a:p>
          <a:p>
            <a:r>
              <a:rPr lang="en-GB" dirty="0"/>
              <a:t>The javelin heads were longer than most swords according to </a:t>
            </a:r>
            <a:r>
              <a:rPr lang="en-GB" dirty="0" err="1"/>
              <a:t>Diodorus</a:t>
            </a:r>
            <a:r>
              <a:rPr lang="en-GB" dirty="0"/>
              <a:t> </a:t>
            </a:r>
            <a:r>
              <a:rPr lang="en-GB" dirty="0" err="1"/>
              <a:t>Siculus</a:t>
            </a:r>
            <a:r>
              <a:rPr lang="en-GB" dirty="0"/>
              <a:t> (5.30.4)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9692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6CB1E-E198-D140-88DE-14E4D9E52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helmet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0E5D3-D1C9-324D-B546-DC4370F0C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Material: bronze</a:t>
            </a:r>
          </a:p>
          <a:p>
            <a:r>
              <a:rPr lang="en-GB" dirty="0"/>
              <a:t>Style varied</a:t>
            </a:r>
          </a:p>
          <a:p>
            <a:r>
              <a:rPr lang="en-GB" dirty="0"/>
              <a:t>Most common was the ‘Corinthian’ helmet </a:t>
            </a:r>
          </a:p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993C50B-C1EA-2148-966F-B1A3C73DC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1587" y="3049130"/>
            <a:ext cx="2759082" cy="3866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E5395E-87AB-1C48-A660-8EF11FC3166B}"/>
              </a:ext>
            </a:extLst>
          </p:cNvPr>
          <p:cNvSpPr txBox="1"/>
          <p:nvPr/>
        </p:nvSpPr>
        <p:spPr>
          <a:xfrm>
            <a:off x="9073209" y="2172530"/>
            <a:ext cx="3257460" cy="861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Corinthian helmet. </a:t>
            </a:r>
            <a:r>
              <a:rPr lang="en-GB" sz="1600" dirty="0" err="1"/>
              <a:t>Denda</a:t>
            </a:r>
            <a:r>
              <a:rPr lang="en-GB" sz="1600" dirty="0"/>
              <a:t>. </a:t>
            </a:r>
            <a:r>
              <a:rPr lang="en-GB" sz="1600" dirty="0" err="1"/>
              <a:t>Staatliche</a:t>
            </a:r>
            <a:r>
              <a:rPr lang="en-GB" sz="1600" dirty="0"/>
              <a:t> </a:t>
            </a:r>
            <a:r>
              <a:rPr lang="en-GB" sz="1600" dirty="0" err="1"/>
              <a:t>Antikensammlugen</a:t>
            </a:r>
            <a:r>
              <a:rPr lang="en-GB" sz="1600" dirty="0"/>
              <a:t>. Accession number: Inv. 4330.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252051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F7658-89B6-C04C-B822-84B9544B4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helmet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345D8-53BD-8946-9361-956A1643B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 err="1"/>
              <a:t>Montefortino</a:t>
            </a:r>
            <a:r>
              <a:rPr lang="en-GB" dirty="0"/>
              <a:t> helmet</a:t>
            </a:r>
          </a:p>
          <a:p>
            <a:r>
              <a:rPr lang="en-GB" dirty="0"/>
              <a:t>Conical shape with cheek pieces </a:t>
            </a:r>
          </a:p>
          <a:p>
            <a:r>
              <a:rPr lang="en-GB" dirty="0"/>
              <a:t>Often cheap but effective, ideal for mass production </a:t>
            </a:r>
          </a:p>
          <a:p>
            <a:r>
              <a:rPr lang="en-GB" dirty="0"/>
              <a:t>High dome topped with a distinctive knob for attaching plumes or crests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9DB1424-712A-2E44-AC9E-4CB26F9EF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0963" y="4374630"/>
            <a:ext cx="2491037" cy="24910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257DFE-785F-6446-88AE-D0E311C8568B}"/>
              </a:ext>
            </a:extLst>
          </p:cNvPr>
          <p:cNvSpPr txBox="1"/>
          <p:nvPr/>
        </p:nvSpPr>
        <p:spPr>
          <a:xfrm>
            <a:off x="9814465" y="3503996"/>
            <a:ext cx="2377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Römischer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 Helm </a:t>
            </a:r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vom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Typ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Montefortino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. Museum </a:t>
            </a:r>
            <a:r>
              <a:rPr lang="en-GB" sz="1600" b="0" i="0" u="none" strike="noStrike" dirty="0" err="1">
                <a:solidFill>
                  <a:srgbClr val="202122"/>
                </a:solidFill>
                <a:effectLst/>
              </a:rPr>
              <a:t>Carnuntum</a:t>
            </a:r>
            <a:r>
              <a:rPr lang="en-GB" sz="1600" b="0" i="0" u="none" strike="noStrike" dirty="0">
                <a:solidFill>
                  <a:srgbClr val="202122"/>
                </a:solidFill>
                <a:effectLst/>
              </a:rPr>
              <a:t>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683063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E1D52B-303D-E942-BD61-2DCDA91F0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greaves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58EC-FB65-294C-AAC7-709DC4619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Material: bronze (a single piece)</a:t>
            </a:r>
          </a:p>
          <a:p>
            <a:r>
              <a:rPr lang="en-GB" dirty="0"/>
              <a:t>Lower leg, protection, from top of knee to top of ankle</a:t>
            </a:r>
          </a:p>
          <a:p>
            <a:r>
              <a:rPr lang="en-GB" dirty="0"/>
              <a:t>Often lined with leather</a:t>
            </a:r>
          </a:p>
          <a:p>
            <a:r>
              <a:rPr lang="en-GB" dirty="0"/>
              <a:t>No straps, typically clipped into place</a:t>
            </a:r>
          </a:p>
          <a:p>
            <a:r>
              <a:rPr lang="en-GB" dirty="0"/>
              <a:t>Anatomical in design and often elaborately decorated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983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1E042-0506-434E-A7A3-54C761A1A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greaves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A2953-0B1F-774F-8249-06D64DD74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Material: likely bronze or iron </a:t>
            </a:r>
          </a:p>
          <a:p>
            <a:r>
              <a:rPr lang="en-GB" dirty="0"/>
              <a:t>Lower leg protection</a:t>
            </a:r>
          </a:p>
          <a:p>
            <a:r>
              <a:rPr lang="en-GB" dirty="0"/>
              <a:t>Sometimes worn on only one leg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423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17467-A925-4646-B0BB-560331CEF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cuirasses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5A42A-7E67-5943-8B2F-8055E99B1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Muscle cuirasses or composite linen armour was worn</a:t>
            </a:r>
          </a:p>
          <a:p>
            <a:r>
              <a:rPr lang="en-GB" dirty="0"/>
              <a:t>Often reinforced with metal scales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8917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9839-807D-B84C-BADA-B692E19C9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cuirasses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C0E5C-B8A2-AE43-AFFB-A8C7B40C1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According to Taylor “many Italians wore ‘exploded’ muscle cuirasses, with separate front and back plates” </a:t>
            </a:r>
          </a:p>
          <a:p>
            <a:r>
              <a:rPr lang="en-GB" dirty="0"/>
              <a:t>Similar to the Greek hoplite as it was “still cast with Greek-style anatomical decoration”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470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302B3-83DE-E440-BF78-62ACDF089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Greek: body armour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ABF2A-9BCB-0D4A-83DA-4BE5C49BA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/>
              <a:t>Wore a breastplate</a:t>
            </a:r>
          </a:p>
          <a:p>
            <a:r>
              <a:rPr lang="en-GB" dirty="0"/>
              <a:t>Material: bronze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832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17B7F-EAF4-2646-B4CA-666284263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Celtic: body armour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DDDD4-BB0D-634B-9B77-8D73A5FA7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Mail armour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Stated by Varro (c. 50 BC, in Ling. 5.116) as being </a:t>
            </a:r>
            <a:r>
              <a:rPr lang="en-GB" i="1" dirty="0" err="1"/>
              <a:t>lorica</a:t>
            </a:r>
            <a:r>
              <a:rPr lang="en-GB" i="1" dirty="0"/>
              <a:t> </a:t>
            </a:r>
            <a:r>
              <a:rPr lang="en-GB" i="1" dirty="0" err="1"/>
              <a:t>Gallica</a:t>
            </a:r>
            <a:r>
              <a:rPr lang="en-GB" i="1" dirty="0"/>
              <a:t>, </a:t>
            </a:r>
            <a:r>
              <a:rPr lang="en-GB" dirty="0"/>
              <a:t>explicitly</a:t>
            </a:r>
            <a:r>
              <a:rPr lang="en-GB" i="1" dirty="0"/>
              <a:t> </a:t>
            </a:r>
            <a:r>
              <a:rPr lang="en-GB" dirty="0"/>
              <a:t>acknowledging the Celtic origin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“protective gear that will not easily yield to bows” - Dionysius of Halicarnassus (14.9.2) as Roman dictator </a:t>
            </a:r>
            <a:r>
              <a:rPr lang="en-GB" dirty="0" err="1"/>
              <a:t>Camillus</a:t>
            </a: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Sometimes described as mail shirts and worn with a belt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761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1F239-56F1-004D-B584-D5D754BC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change?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12347-D01D-B741-A4A9-8BC090BDF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mass expansion of military recruitment to broader sections of Roman society </a:t>
            </a:r>
          </a:p>
          <a:p>
            <a:r>
              <a:rPr lang="en-GB" dirty="0">
                <a:solidFill>
                  <a:schemeClr val="bg1"/>
                </a:solidFill>
              </a:rPr>
              <a:t>Greek hoplite panoply was costly to purchase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380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2958E-FC15-1549-BD2A-6E4E05D28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Greek panoply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8C094-9803-BC4B-9A08-8B5CEA05B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Offered an elite status to the wearer </a:t>
            </a:r>
          </a:p>
          <a:p>
            <a:r>
              <a:rPr lang="en-GB" dirty="0"/>
              <a:t>Linked to “aristocratic sociability” – Taylor. (2020)</a:t>
            </a:r>
          </a:p>
          <a:p>
            <a:r>
              <a:rPr lang="en-GB" dirty="0"/>
              <a:t>Visually distinctive </a:t>
            </a:r>
            <a:endParaRPr lang="en-US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48EA4CDD-6FDE-5E40-BF28-A28D7E5B6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7421" y="91253"/>
            <a:ext cx="4914748" cy="676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322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2B8B8-4487-7448-9B73-4631303D2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9440" y="344599"/>
            <a:ext cx="9404723" cy="1400530"/>
          </a:xfrm>
        </p:spPr>
        <p:txBody>
          <a:bodyPr/>
          <a:lstStyle/>
          <a:p>
            <a:r>
              <a:rPr lang="en-GB" dirty="0"/>
              <a:t>Celtic panoply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01C36-DC6D-264E-9D30-974267409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9440" y="2050925"/>
            <a:ext cx="8946541" cy="4195481"/>
          </a:xfrm>
        </p:spPr>
        <p:txBody>
          <a:bodyPr/>
          <a:lstStyle/>
          <a:p>
            <a:r>
              <a:rPr lang="en-GB" dirty="0"/>
              <a:t>Roman writers considered “Celtic weapons inferior, symptoms of broader barbarity” – Taylor (2020)</a:t>
            </a:r>
          </a:p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2338AA7-B8B8-B14F-B8CB-A3274A61BA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9490" y="50682"/>
            <a:ext cx="4008887" cy="70005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BFE93A-9658-F241-9038-681502A2DB19}"/>
              </a:ext>
            </a:extLst>
          </p:cNvPr>
          <p:cNvSpPr txBox="1"/>
          <p:nvPr/>
        </p:nvSpPr>
        <p:spPr>
          <a:xfrm>
            <a:off x="916527" y="6433365"/>
            <a:ext cx="555588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1" u="none" strike="noStrike" dirty="0">
                <a:solidFill>
                  <a:schemeClr val="bg1"/>
                </a:solidFill>
                <a:effectLst/>
              </a:rPr>
              <a:t>A Roman ‘</a:t>
            </a:r>
            <a:r>
              <a:rPr lang="en-GB" sz="1100" b="0" i="1" u="none" strike="noStrike" dirty="0" err="1">
                <a:solidFill>
                  <a:schemeClr val="bg1"/>
                </a:solidFill>
                <a:effectLst/>
              </a:rPr>
              <a:t>hastati</a:t>
            </a:r>
            <a:r>
              <a:rPr lang="en-GB" sz="1100" b="0" i="1" u="none" strike="noStrike" dirty="0">
                <a:solidFill>
                  <a:schemeClr val="bg1"/>
                </a:solidFill>
                <a:effectLst/>
              </a:rPr>
              <a:t>’ infantryman equipped with the bronze </a:t>
            </a:r>
            <a:r>
              <a:rPr lang="en-GB" sz="1100" b="0" i="1" u="none" strike="noStrike" dirty="0" err="1">
                <a:solidFill>
                  <a:schemeClr val="bg1"/>
                </a:solidFill>
                <a:effectLst/>
              </a:rPr>
              <a:t>Montefortino</a:t>
            </a:r>
            <a:r>
              <a:rPr lang="en-GB" sz="1100" b="0" i="1" u="none" strike="noStrike" dirty="0">
                <a:solidFill>
                  <a:schemeClr val="bg1"/>
                </a:solidFill>
                <a:effectLst/>
              </a:rPr>
              <a:t> helmet and bronze pectoral body armour.  Artwork by © Johnny </a:t>
            </a:r>
            <a:r>
              <a:rPr lang="en-GB" sz="1100" b="0" i="1" u="none" strike="noStrike" dirty="0" err="1">
                <a:solidFill>
                  <a:schemeClr val="bg1"/>
                </a:solidFill>
                <a:effectLst/>
              </a:rPr>
              <a:t>Shumate</a:t>
            </a:r>
            <a:r>
              <a:rPr lang="en-GB" sz="1100" b="0" i="1" u="none" strike="noStrike" dirty="0">
                <a:solidFill>
                  <a:schemeClr val="bg1"/>
                </a:solidFill>
                <a:effectLst/>
              </a:rPr>
              <a:t>.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774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6CC3B-012C-7941-BB03-B0C847A1D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6A72F-3CA6-934E-8CC5-A33F7DFA7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+mn-lt"/>
              </a:rPr>
              <a:t>Crowley, Jason. (2012). </a:t>
            </a:r>
            <a:r>
              <a:rPr lang="en-GB" sz="1800" b="0" i="0" u="none" strike="noStrike" dirty="0">
                <a:effectLst/>
                <a:latin typeface="+mn-lt"/>
              </a:rPr>
              <a:t>The psychology of the Athenian hoplite: the culture of combat in classical Athens. Cambridge University Press. </a:t>
            </a:r>
          </a:p>
          <a:p>
            <a:endParaRPr lang="en-GB" dirty="0">
              <a:latin typeface="+mn-lt"/>
            </a:endParaRPr>
          </a:p>
          <a:p>
            <a:r>
              <a:rPr lang="en-US" dirty="0"/>
              <a:t> </a:t>
            </a:r>
            <a:r>
              <a:rPr lang="en-US" sz="1800" dirty="0">
                <a:latin typeface="+mn-lt"/>
              </a:rPr>
              <a:t>Taylor, Michael J. (2020). PANOPLY AND IDENTITY DURING THE ROMAN REPUBLIC. Papers of the British School at Rome, 1–35. </a:t>
            </a:r>
            <a:endParaRPr lang="en-GB" sz="1800" dirty="0">
              <a:latin typeface="+mn-lt"/>
            </a:endParaRPr>
          </a:p>
          <a:p>
            <a:endParaRPr lang="en-US" sz="1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550770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6CC3B-012C-7941-BB03-B0C847A1D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Bibliography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6A72F-3CA6-934E-8CC5-A33F7DFA7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dirty="0">
                <a:latin typeface="+mn-lt"/>
              </a:rPr>
              <a:t>Figure 1: </a:t>
            </a:r>
            <a:r>
              <a:rPr lang="en-GB" sz="1600" i="0" u="none" strike="noStrike" dirty="0">
                <a:effectLst/>
                <a:latin typeface="+mn-lt"/>
              </a:rPr>
              <a:t>Gree</a:t>
            </a:r>
            <a:r>
              <a:rPr lang="en-GB" sz="1600" b="0" i="0" u="none" strike="noStrike" dirty="0">
                <a:effectLst/>
                <a:latin typeface="+mn-lt"/>
              </a:rPr>
              <a:t>k </a:t>
            </a:r>
            <a:r>
              <a:rPr lang="en-GB" sz="1600" b="0" i="0" u="none" strike="noStrike" dirty="0" err="1">
                <a:effectLst/>
                <a:latin typeface="+mn-lt"/>
              </a:rPr>
              <a:t>kopis</a:t>
            </a:r>
            <a:r>
              <a:rPr lang="en-GB" sz="1600" b="0" i="0" u="none" strike="noStrike" dirty="0">
                <a:effectLst/>
                <a:latin typeface="+mn-lt"/>
              </a:rPr>
              <a:t>, 5th–4th centuries BC, iron, Metropolitan Museum of Art. Accession Number: 2001.346</a:t>
            </a:r>
            <a:endParaRPr lang="en-GB" sz="1600" dirty="0">
              <a:latin typeface="+mn-lt"/>
            </a:endParaRPr>
          </a:p>
          <a:p>
            <a:r>
              <a:rPr lang="en-GB" sz="1600" dirty="0">
                <a:latin typeface="+mn-lt"/>
              </a:rPr>
              <a:t>Figure 2: </a:t>
            </a:r>
            <a:r>
              <a:rPr lang="en-GB" sz="1600" i="1" dirty="0">
                <a:latin typeface="+mn-lt"/>
              </a:rPr>
              <a:t>Attic black-figure neck-amphora of </a:t>
            </a:r>
            <a:r>
              <a:rPr lang="en-GB" sz="1600" b="0" i="1" u="none" strike="noStrike" dirty="0" err="1">
                <a:effectLst/>
                <a:latin typeface="+mn-lt"/>
              </a:rPr>
              <a:t>Hoplitodromos</a:t>
            </a:r>
            <a:r>
              <a:rPr lang="en-GB" sz="1600" b="0" i="0" u="none" strike="noStrike" dirty="0">
                <a:effectLst/>
                <a:latin typeface="+mn-lt"/>
              </a:rPr>
              <a:t> ca. 550 BC. From </a:t>
            </a:r>
            <a:r>
              <a:rPr lang="en-GB" sz="1600" b="0" i="0" u="none" strike="noStrike" dirty="0" err="1">
                <a:effectLst/>
                <a:latin typeface="+mn-lt"/>
              </a:rPr>
              <a:t>Vulci</a:t>
            </a:r>
            <a:r>
              <a:rPr lang="en-GB" sz="1600" b="0" i="0" u="none" strike="noStrike" dirty="0">
                <a:effectLst/>
                <a:latin typeface="+mn-lt"/>
              </a:rPr>
              <a:t>. </a:t>
            </a:r>
            <a:r>
              <a:rPr lang="en-GB" sz="1600" i="0" u="none" strike="noStrike" dirty="0" err="1">
                <a:effectLst/>
                <a:latin typeface="+mn-lt"/>
              </a:rPr>
              <a:t>Staatliche</a:t>
            </a:r>
            <a:r>
              <a:rPr lang="en-GB" sz="1600" i="0" u="none" strike="noStrike" dirty="0">
                <a:effectLst/>
                <a:latin typeface="+mn-lt"/>
              </a:rPr>
              <a:t> </a:t>
            </a:r>
            <a:r>
              <a:rPr lang="en-GB" sz="1600" i="0" u="none" strike="noStrike" dirty="0" err="1">
                <a:effectLst/>
                <a:latin typeface="+mn-lt"/>
              </a:rPr>
              <a:t>Antikensammlungen</a:t>
            </a:r>
            <a:r>
              <a:rPr lang="en-GB" sz="1600" i="0" u="none" strike="noStrike" dirty="0">
                <a:effectLst/>
                <a:latin typeface="+mn-lt"/>
              </a:rPr>
              <a:t>, </a:t>
            </a:r>
            <a:r>
              <a:rPr lang="en-GB" sz="1600" b="0" i="0" u="none" strike="noStrike" dirty="0">
                <a:effectLst/>
                <a:latin typeface="+mn-lt"/>
              </a:rPr>
              <a:t>Munich. Accession number: Inv. 1471 (= J 476)</a:t>
            </a:r>
          </a:p>
          <a:p>
            <a:r>
              <a:rPr lang="en-GB" sz="1600" dirty="0">
                <a:latin typeface="+mn-lt"/>
              </a:rPr>
              <a:t>Figure 3: </a:t>
            </a:r>
            <a:r>
              <a:rPr lang="en-GB" sz="1600" i="1" dirty="0">
                <a:latin typeface="+mn-lt"/>
              </a:rPr>
              <a:t>Attic black-figure neck-amphora of </a:t>
            </a:r>
            <a:r>
              <a:rPr lang="en-GB" sz="1600" b="0" i="1" u="none" strike="noStrike" dirty="0" err="1">
                <a:effectLst/>
                <a:latin typeface="+mn-lt"/>
              </a:rPr>
              <a:t>Hoplitodromos</a:t>
            </a:r>
            <a:r>
              <a:rPr lang="en-GB" sz="1600" b="0" i="0" u="none" strike="noStrike" dirty="0">
                <a:effectLst/>
                <a:latin typeface="+mn-lt"/>
              </a:rPr>
              <a:t> ca. 550 BC. From </a:t>
            </a:r>
            <a:r>
              <a:rPr lang="en-GB" sz="1600" b="0" i="0" u="none" strike="noStrike" dirty="0" err="1">
                <a:effectLst/>
                <a:latin typeface="+mn-lt"/>
              </a:rPr>
              <a:t>Vulci</a:t>
            </a:r>
            <a:r>
              <a:rPr lang="en-GB" sz="1600" b="0" i="0" u="none" strike="noStrike" dirty="0">
                <a:effectLst/>
                <a:latin typeface="+mn-lt"/>
              </a:rPr>
              <a:t>. </a:t>
            </a:r>
            <a:r>
              <a:rPr lang="en-GB" sz="1600" i="0" u="none" strike="noStrike" dirty="0" err="1">
                <a:effectLst/>
                <a:latin typeface="+mn-lt"/>
              </a:rPr>
              <a:t>Staatliche</a:t>
            </a:r>
            <a:r>
              <a:rPr lang="en-GB" sz="1600" i="0" u="none" strike="noStrike" dirty="0">
                <a:effectLst/>
                <a:latin typeface="+mn-lt"/>
              </a:rPr>
              <a:t> </a:t>
            </a:r>
            <a:r>
              <a:rPr lang="en-GB" sz="1600" i="0" u="none" strike="noStrike" dirty="0" err="1">
                <a:effectLst/>
                <a:latin typeface="+mn-lt"/>
              </a:rPr>
              <a:t>Antikensammlungen</a:t>
            </a:r>
            <a:r>
              <a:rPr lang="en-GB" sz="1600" i="0" u="none" strike="noStrike" dirty="0">
                <a:effectLst/>
                <a:latin typeface="+mn-lt"/>
              </a:rPr>
              <a:t>, </a:t>
            </a:r>
            <a:r>
              <a:rPr lang="en-GB" sz="1600" b="0" i="0" u="none" strike="noStrike" dirty="0">
                <a:effectLst/>
                <a:latin typeface="+mn-lt"/>
              </a:rPr>
              <a:t>Munich. Accession number: Inv. 1471 (= J 476)</a:t>
            </a:r>
            <a:endParaRPr lang="en-GB" sz="1600" dirty="0">
              <a:latin typeface="+mn-lt"/>
            </a:endParaRPr>
          </a:p>
          <a:p>
            <a:r>
              <a:rPr lang="en-GB" sz="1600" dirty="0">
                <a:latin typeface="+mn-lt"/>
              </a:rPr>
              <a:t>Figure 4: </a:t>
            </a:r>
            <a:r>
              <a:rPr lang="en-GB" sz="1600" dirty="0"/>
              <a:t>Corinthian helmet. </a:t>
            </a:r>
            <a:r>
              <a:rPr lang="en-GB" sz="1600" dirty="0" err="1"/>
              <a:t>Denda</a:t>
            </a:r>
            <a:r>
              <a:rPr lang="en-GB" sz="1600" dirty="0"/>
              <a:t>. </a:t>
            </a:r>
            <a:r>
              <a:rPr lang="en-GB" sz="1600" dirty="0" err="1"/>
              <a:t>Staatliche</a:t>
            </a:r>
            <a:r>
              <a:rPr lang="en-GB" sz="1600" dirty="0"/>
              <a:t> </a:t>
            </a:r>
            <a:r>
              <a:rPr lang="en-GB" sz="1600" dirty="0" err="1"/>
              <a:t>Antikensammlugen</a:t>
            </a:r>
            <a:r>
              <a:rPr lang="en-GB" sz="1600" dirty="0"/>
              <a:t>. Accession number: Inv. 4330.</a:t>
            </a:r>
            <a:endParaRPr lang="en-GB" sz="1600" dirty="0">
              <a:latin typeface="+mn-lt"/>
            </a:endParaRPr>
          </a:p>
          <a:p>
            <a:r>
              <a:rPr lang="en-GB" sz="1600" dirty="0">
                <a:latin typeface="+mn-lt"/>
              </a:rPr>
              <a:t>Figure 5: </a:t>
            </a:r>
            <a:r>
              <a:rPr lang="en-GB" sz="1600" dirty="0" err="1">
                <a:latin typeface="+mn-lt"/>
              </a:rPr>
              <a:t>Montefortino</a:t>
            </a:r>
            <a:r>
              <a:rPr lang="en-GB" sz="1600" dirty="0">
                <a:latin typeface="+mn-lt"/>
              </a:rPr>
              <a:t> helmet. </a:t>
            </a:r>
            <a:r>
              <a:rPr lang="en-GB" sz="1600" b="0" i="0" u="none" strike="noStrike" dirty="0" err="1">
                <a:effectLst/>
                <a:latin typeface="+mn-lt"/>
              </a:rPr>
              <a:t>Römischer</a:t>
            </a:r>
            <a:r>
              <a:rPr lang="en-GB" sz="1600" b="0" i="0" u="none" strike="noStrike" dirty="0">
                <a:effectLst/>
                <a:latin typeface="+mn-lt"/>
              </a:rPr>
              <a:t> Helm </a:t>
            </a:r>
            <a:r>
              <a:rPr lang="en-GB" sz="1600" b="0" i="0" u="none" strike="noStrike" dirty="0" err="1">
                <a:effectLst/>
                <a:latin typeface="+mn-lt"/>
              </a:rPr>
              <a:t>vom</a:t>
            </a:r>
            <a:r>
              <a:rPr lang="en-GB" sz="1600" b="0" i="0" u="none" strike="noStrike" dirty="0">
                <a:effectLst/>
                <a:latin typeface="+mn-lt"/>
              </a:rPr>
              <a:t> </a:t>
            </a:r>
            <a:r>
              <a:rPr lang="en-GB" sz="1600" b="0" i="0" u="none" strike="noStrike" dirty="0" err="1">
                <a:effectLst/>
                <a:latin typeface="+mn-lt"/>
              </a:rPr>
              <a:t>Typ</a:t>
            </a:r>
            <a:r>
              <a:rPr lang="en-GB" sz="1600" b="0" i="0" u="none" strike="noStrike" dirty="0">
                <a:effectLst/>
                <a:latin typeface="+mn-lt"/>
              </a:rPr>
              <a:t> </a:t>
            </a:r>
            <a:r>
              <a:rPr lang="en-GB" sz="1600" b="0" i="0" u="none" strike="noStrike" dirty="0" err="1">
                <a:effectLst/>
                <a:latin typeface="+mn-lt"/>
              </a:rPr>
              <a:t>Montefortino</a:t>
            </a:r>
            <a:r>
              <a:rPr lang="en-GB" sz="1600" b="0" i="0" u="none" strike="noStrike" dirty="0">
                <a:effectLst/>
                <a:latin typeface="+mn-lt"/>
              </a:rPr>
              <a:t>. Museum </a:t>
            </a:r>
            <a:r>
              <a:rPr lang="en-GB" sz="1600" b="0" i="0" u="none" strike="noStrike" dirty="0" err="1">
                <a:effectLst/>
                <a:latin typeface="+mn-lt"/>
              </a:rPr>
              <a:t>Carnuntum</a:t>
            </a:r>
            <a:r>
              <a:rPr lang="en-GB" sz="1600" b="0" i="0" u="none" strike="noStrike" dirty="0">
                <a:effectLst/>
                <a:latin typeface="+mn-lt"/>
              </a:rPr>
              <a:t>. Link: </a:t>
            </a:r>
            <a:r>
              <a:rPr lang="en-GB" sz="1600" dirty="0">
                <a:latin typeface="+mn-lt"/>
                <a:hlinkClick r:id="rId2"/>
              </a:rPr>
              <a:t>https://</a:t>
            </a:r>
            <a:r>
              <a:rPr lang="en-GB" sz="1600" dirty="0" err="1">
                <a:latin typeface="+mn-lt"/>
                <a:hlinkClick r:id="rId2"/>
              </a:rPr>
              <a:t>commons.m.wikimedia.org</a:t>
            </a:r>
            <a:r>
              <a:rPr lang="en-GB" sz="1600" dirty="0">
                <a:latin typeface="+mn-lt"/>
                <a:hlinkClick r:id="rId2"/>
              </a:rPr>
              <a:t>/wiki/File:Helmet_typ_Montefortino_01.jpg#mw-jump-to-license</a:t>
            </a:r>
            <a:endParaRPr lang="en-GB" sz="1600" dirty="0">
              <a:latin typeface="+mn-lt"/>
            </a:endParaRPr>
          </a:p>
          <a:p>
            <a:r>
              <a:rPr lang="en-GB" sz="1600" dirty="0">
                <a:latin typeface="+mn-lt"/>
              </a:rPr>
              <a:t>Figure 6: Greek panoply diagram. Link: </a:t>
            </a:r>
            <a:r>
              <a:rPr lang="en-GB" sz="1600" dirty="0">
                <a:latin typeface="+mn-lt"/>
                <a:hlinkClick r:id="rId3"/>
              </a:rPr>
              <a:t>https://</a:t>
            </a:r>
            <a:r>
              <a:rPr lang="en-GB" sz="1600" dirty="0" err="1">
                <a:latin typeface="+mn-lt"/>
                <a:hlinkClick r:id="rId3"/>
              </a:rPr>
              <a:t>weaponsandwarfare.com</a:t>
            </a:r>
            <a:r>
              <a:rPr lang="en-GB" sz="1600" dirty="0">
                <a:latin typeface="+mn-lt"/>
                <a:hlinkClick r:id="rId3"/>
              </a:rPr>
              <a:t>/2017/10/16/development-of-the-hoplite-structure/</a:t>
            </a:r>
            <a:r>
              <a:rPr lang="en-GB" sz="1600" dirty="0">
                <a:latin typeface="+mn-lt"/>
              </a:rPr>
              <a:t> </a:t>
            </a:r>
          </a:p>
          <a:p>
            <a:r>
              <a:rPr lang="en-GB" sz="1600" dirty="0">
                <a:latin typeface="+mn-lt"/>
              </a:rPr>
              <a:t>Figure 7: Roman panoply diagram. Link: </a:t>
            </a:r>
            <a:r>
              <a:rPr lang="en-GB" sz="1600" dirty="0">
                <a:latin typeface="+mn-lt"/>
                <a:hlinkClick r:id="rId4"/>
              </a:rPr>
              <a:t>http://turningpointsoftheancientworld.com/index.php/2018/08/12/evolution-roman-legionary-armour/</a:t>
            </a:r>
            <a:r>
              <a:rPr lang="en-GB" sz="1600" dirty="0">
                <a:latin typeface="+mn-lt"/>
              </a:rPr>
              <a:t> </a:t>
            </a:r>
            <a:endParaRPr lang="en-US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073970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Ion</vt:lpstr>
      <vt:lpstr>The personal military equipment of the early Roman Republic:  was the Celtic panoply  better than the Greek hoplite panoply?</vt:lpstr>
      <vt:lpstr>Rome’s varying panoply</vt:lpstr>
      <vt:lpstr>Greek hoplite: sword (Xiphos)</vt:lpstr>
      <vt:lpstr>Greek: short sword (kopis) </vt:lpstr>
      <vt:lpstr>Celtic: sword (gladius)</vt:lpstr>
      <vt:lpstr>Greek: shield (aspis/hoplon)</vt:lpstr>
      <vt:lpstr>Celtic: shield (scutum)</vt:lpstr>
      <vt:lpstr>Greek: spear (doru)</vt:lpstr>
      <vt:lpstr>Celtic: javelin (pilum)</vt:lpstr>
      <vt:lpstr>Greek: helmet</vt:lpstr>
      <vt:lpstr>Celtic: helmet</vt:lpstr>
      <vt:lpstr>Greek: greaves </vt:lpstr>
      <vt:lpstr>Celtic: greaves</vt:lpstr>
      <vt:lpstr>Greek: cuirasses</vt:lpstr>
      <vt:lpstr>Celtic: cuirasses</vt:lpstr>
      <vt:lpstr>Greek: body armour</vt:lpstr>
      <vt:lpstr>Celtic: body armour</vt:lpstr>
      <vt:lpstr>Why change?</vt:lpstr>
      <vt:lpstr>Greek panoply</vt:lpstr>
      <vt:lpstr>Celtic panoply</vt:lpstr>
      <vt:lpstr>Bibliography </vt:lpstr>
      <vt:lpstr>Image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personal military equipment of the early Roman Republic:  was the Celtic panoply  better than the Greek hoplite panoply?</dc:title>
  <dc:creator>Rebecca Louise Smith (1801719)</dc:creator>
  <cp:lastModifiedBy>Rebecca Louise Smith (1801719)</cp:lastModifiedBy>
  <cp:revision>4</cp:revision>
  <dcterms:created xsi:type="dcterms:W3CDTF">2021-05-27T16:52:25Z</dcterms:created>
  <dcterms:modified xsi:type="dcterms:W3CDTF">2021-06-03T22:55:06Z</dcterms:modified>
</cp:coreProperties>
</file>