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Biff Bam Boom Outline" charset="1" panose="00000000000000000000"/>
      <p:regular r:id="rId16"/>
    </p:embeddedFont>
    <p:embeddedFont>
      <p:font typeface="Cinzel Bold" charset="1" panose="00000800000000000000"/>
      <p:regular r:id="rId17"/>
    </p:embeddedFont>
    <p:embeddedFont>
      <p:font typeface="Cinzel" charset="1" panose="00000500000000000000"/>
      <p:regular r:id="rId18"/>
    </p:embeddedFont>
    <p:embeddedFont>
      <p:font typeface="Canva Sans" charset="1" panose="020B0503030501040103"/>
      <p:regular r:id="rId19"/>
    </p:embeddedFont>
    <p:embeddedFont>
      <p:font typeface="Canva Sans Italics" charset="1" panose="020B0503030501040103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6.png" Type="http://schemas.openxmlformats.org/officeDocument/2006/relationships/image"/><Relationship Id="rId6" Target="../media/image7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Relationship Id="rId3" Target="../media/image9.png" Type="http://schemas.openxmlformats.org/officeDocument/2006/relationships/image"/><Relationship Id="rId4" Target="../media/image10.sv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png" Type="http://schemas.openxmlformats.org/officeDocument/2006/relationships/image"/><Relationship Id="rId4" Target="../media/image15.svg" Type="http://schemas.openxmlformats.org/officeDocument/2006/relationships/image"/><Relationship Id="rId5" Target="../media/image16.png" Type="http://schemas.openxmlformats.org/officeDocument/2006/relationships/image"/><Relationship Id="rId6" Target="../media/image17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png" Type="http://schemas.openxmlformats.org/officeDocument/2006/relationships/image"/><Relationship Id="rId3" Target="../media/image22.svg" Type="http://schemas.openxmlformats.org/officeDocument/2006/relationships/image"/><Relationship Id="rId4" Target="../media/image23.png" Type="http://schemas.openxmlformats.org/officeDocument/2006/relationships/image"/><Relationship Id="rId5" Target="../media/image24.svg" Type="http://schemas.openxmlformats.org/officeDocument/2006/relationships/image"/><Relationship Id="rId6" Target="../media/image25.png" Type="http://schemas.openxmlformats.org/officeDocument/2006/relationships/image"/><Relationship Id="rId7" Target="../media/image26.svg" Type="http://schemas.openxmlformats.org/officeDocument/2006/relationships/image"/><Relationship Id="rId8" Target="../media/image27.png" Type="http://schemas.openxmlformats.org/officeDocument/2006/relationships/image"/><Relationship Id="rId9" Target="../media/image28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jpeg" Type="http://schemas.openxmlformats.org/officeDocument/2006/relationships/image"/><Relationship Id="rId4" Target="../media/image31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2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3555" r="0" b="-13555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298" y="2911818"/>
            <a:ext cx="9351733" cy="5377246"/>
          </a:xfrm>
          <a:custGeom>
            <a:avLst/>
            <a:gdLst/>
            <a:ahLst/>
            <a:cxnLst/>
            <a:rect r="r" b="b" t="t" l="l"/>
            <a:pathLst>
              <a:path h="5377246" w="9351733">
                <a:moveTo>
                  <a:pt x="0" y="0"/>
                </a:moveTo>
                <a:lnTo>
                  <a:pt x="9351732" y="0"/>
                </a:lnTo>
                <a:lnTo>
                  <a:pt x="9351732" y="5377246"/>
                </a:lnTo>
                <a:lnTo>
                  <a:pt x="0" y="53772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4772025" y="4352925"/>
            <a:ext cx="1428750" cy="1428750"/>
            <a:chOff x="0" y="0"/>
            <a:chExt cx="1905000" cy="1905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905000" cy="1905000"/>
            </a:xfrm>
            <a:custGeom>
              <a:avLst/>
              <a:gdLst/>
              <a:ahLst/>
              <a:cxnLst/>
              <a:rect r="r" b="b" t="t" l="l"/>
              <a:pathLst>
                <a:path h="1905000" w="1905000">
                  <a:moveTo>
                    <a:pt x="952500" y="0"/>
                  </a:moveTo>
                  <a:cubicBezTo>
                    <a:pt x="426449" y="0"/>
                    <a:pt x="0" y="426449"/>
                    <a:pt x="0" y="952500"/>
                  </a:cubicBezTo>
                  <a:cubicBezTo>
                    <a:pt x="0" y="1478551"/>
                    <a:pt x="426449" y="1905000"/>
                    <a:pt x="952500" y="1905000"/>
                  </a:cubicBezTo>
                  <a:cubicBezTo>
                    <a:pt x="1478551" y="1905000"/>
                    <a:pt x="1905000" y="1478551"/>
                    <a:pt x="1905000" y="952500"/>
                  </a:cubicBezTo>
                  <a:cubicBezTo>
                    <a:pt x="1905000" y="426449"/>
                    <a:pt x="1478551" y="0"/>
                    <a:pt x="9525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sq">
              <a:solidFill>
                <a:srgbClr val="000000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1905000" cy="1943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3240142" y="7978814"/>
            <a:ext cx="1279486" cy="1279486"/>
            <a:chOff x="0" y="0"/>
            <a:chExt cx="647700" cy="6477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8388107" y="6958691"/>
            <a:ext cx="6326201" cy="17312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Digit</a:t>
            </a:r>
          </a:p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 Network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148985" y="308368"/>
            <a:ext cx="7736769" cy="3027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31"/>
              </a:lnSpc>
            </a:pPr>
            <a:r>
              <a:rPr lang="en-US" sz="3451" b="true">
                <a:solidFill>
                  <a:srgbClr val="95995F"/>
                </a:solidFill>
                <a:latin typeface="Cinzel Bold"/>
                <a:ea typeface="Cinzel Bold"/>
                <a:cs typeface="Cinzel Bold"/>
                <a:sym typeface="Cinzel Bold"/>
              </a:rPr>
              <a:t>Delivery drivers are what we do !</a:t>
            </a:r>
          </a:p>
          <a:p>
            <a:pPr algn="ctr">
              <a:lnSpc>
                <a:spcPts val="4831"/>
              </a:lnSpc>
            </a:pPr>
            <a:r>
              <a:rPr lang="en-US" sz="3451" b="true">
                <a:solidFill>
                  <a:srgbClr val="95995F"/>
                </a:solidFill>
                <a:latin typeface="Cinzel Bold"/>
                <a:ea typeface="Cinzel Bold"/>
                <a:cs typeface="Cinzel Bold"/>
                <a:sym typeface="Cinzel Bold"/>
              </a:rPr>
              <a:t>Together we make it better</a:t>
            </a:r>
          </a:p>
          <a:p>
            <a:pPr algn="ctr">
              <a:lnSpc>
                <a:spcPts val="4831"/>
              </a:lnSpc>
            </a:pPr>
          </a:p>
          <a:p>
            <a:pPr algn="ctr">
              <a:lnSpc>
                <a:spcPts val="4831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7393789" y="4991100"/>
            <a:ext cx="812994" cy="657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31"/>
              </a:lnSpc>
            </a:pPr>
            <a:r>
              <a:rPr lang="en-US" sz="3451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</a:t>
            </a:r>
          </a:p>
          <a:p>
            <a:pPr algn="ctr">
              <a:lnSpc>
                <a:spcPts val="4831"/>
              </a:lnSpc>
              <a:spcBef>
                <a:spcPct val="0"/>
              </a:spcBef>
            </a:pPr>
            <a:r>
              <a:rPr lang="en-US" sz="3451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00050" y="3648075"/>
            <a:ext cx="8134350" cy="6143625"/>
            <a:chOff x="0" y="0"/>
            <a:chExt cx="10845800" cy="81915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845800" cy="8191500"/>
            </a:xfrm>
            <a:custGeom>
              <a:avLst/>
              <a:gdLst/>
              <a:ahLst/>
              <a:cxnLst/>
              <a:rect r="r" b="b" t="t" l="l"/>
              <a:pathLst>
                <a:path h="8191500" w="10845800">
                  <a:moveTo>
                    <a:pt x="819150" y="0"/>
                  </a:moveTo>
                  <a:lnTo>
                    <a:pt x="10026650" y="0"/>
                  </a:lnTo>
                  <a:cubicBezTo>
                    <a:pt x="10479054" y="0"/>
                    <a:pt x="10845800" y="366746"/>
                    <a:pt x="10845800" y="819150"/>
                  </a:cubicBezTo>
                  <a:lnTo>
                    <a:pt x="10845800" y="7372350"/>
                  </a:lnTo>
                  <a:cubicBezTo>
                    <a:pt x="10845800" y="7824754"/>
                    <a:pt x="10479054" y="8191500"/>
                    <a:pt x="10026650" y="8191500"/>
                  </a:cubicBezTo>
                  <a:lnTo>
                    <a:pt x="819150" y="8191500"/>
                  </a:lnTo>
                  <a:cubicBezTo>
                    <a:pt x="366746" y="8191500"/>
                    <a:pt x="0" y="7824754"/>
                    <a:pt x="0" y="7372350"/>
                  </a:cubicBezTo>
                  <a:lnTo>
                    <a:pt x="0" y="819150"/>
                  </a:lnTo>
                  <a:cubicBezTo>
                    <a:pt x="0" y="366746"/>
                    <a:pt x="366746" y="0"/>
                    <a:pt x="819150" y="0"/>
                  </a:cubicBezTo>
                  <a:close/>
                </a:path>
              </a:pathLst>
            </a:custGeom>
            <a:solidFill>
              <a:srgbClr val="4682CA">
                <a:alpha val="0"/>
              </a:srgbClr>
            </a:solidFill>
            <a:ln w="28575" cap="sq">
              <a:solidFill>
                <a:srgbClr val="99E17A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10845800" cy="8229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400050" y="3648075"/>
            <a:ext cx="8134350" cy="6143625"/>
            <a:chOff x="0" y="0"/>
            <a:chExt cx="10845800" cy="81915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845800" cy="8191500"/>
            </a:xfrm>
            <a:custGeom>
              <a:avLst/>
              <a:gdLst/>
              <a:ahLst/>
              <a:cxnLst/>
              <a:rect r="r" b="b" t="t" l="l"/>
              <a:pathLst>
                <a:path h="8191500" w="10845800">
                  <a:moveTo>
                    <a:pt x="0" y="0"/>
                  </a:moveTo>
                  <a:lnTo>
                    <a:pt x="10845800" y="0"/>
                  </a:lnTo>
                  <a:lnTo>
                    <a:pt x="10845800" y="8191500"/>
                  </a:lnTo>
                  <a:lnTo>
                    <a:pt x="0" y="81915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00000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0845800" cy="8229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00050" y="3648075"/>
            <a:ext cx="8134350" cy="6143625"/>
            <a:chOff x="0" y="0"/>
            <a:chExt cx="10845800" cy="81915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0845800" cy="8191500"/>
            </a:xfrm>
            <a:custGeom>
              <a:avLst/>
              <a:gdLst/>
              <a:ahLst/>
              <a:cxnLst/>
              <a:rect r="r" b="b" t="t" l="l"/>
              <a:pathLst>
                <a:path h="8191500" w="10845800">
                  <a:moveTo>
                    <a:pt x="819150" y="0"/>
                  </a:moveTo>
                  <a:lnTo>
                    <a:pt x="10026650" y="0"/>
                  </a:lnTo>
                  <a:cubicBezTo>
                    <a:pt x="10479054" y="0"/>
                    <a:pt x="10845800" y="366746"/>
                    <a:pt x="10845800" y="819150"/>
                  </a:cubicBezTo>
                  <a:lnTo>
                    <a:pt x="10845800" y="7372350"/>
                  </a:lnTo>
                  <a:cubicBezTo>
                    <a:pt x="10845800" y="7824754"/>
                    <a:pt x="10479054" y="8191500"/>
                    <a:pt x="10026650" y="8191500"/>
                  </a:cubicBezTo>
                  <a:lnTo>
                    <a:pt x="819150" y="8191500"/>
                  </a:lnTo>
                  <a:cubicBezTo>
                    <a:pt x="366746" y="8191500"/>
                    <a:pt x="0" y="7824754"/>
                    <a:pt x="0" y="7372350"/>
                  </a:cubicBezTo>
                  <a:lnTo>
                    <a:pt x="0" y="819150"/>
                  </a:lnTo>
                  <a:cubicBezTo>
                    <a:pt x="0" y="366746"/>
                    <a:pt x="366746" y="0"/>
                    <a:pt x="819150" y="0"/>
                  </a:cubicBezTo>
                  <a:close/>
                </a:path>
              </a:pathLst>
            </a:custGeom>
            <a:solidFill>
              <a:srgbClr val="4682CA">
                <a:alpha val="0"/>
              </a:srgbClr>
            </a:solidFill>
            <a:ln w="28575" cap="sq">
              <a:solidFill>
                <a:srgbClr val="99E17A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0845800" cy="8229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8550701" y="423382"/>
            <a:ext cx="9241483" cy="6145586"/>
          </a:xfrm>
          <a:custGeom>
            <a:avLst/>
            <a:gdLst/>
            <a:ahLst/>
            <a:cxnLst/>
            <a:rect r="r" b="b" t="t" l="l"/>
            <a:pathLst>
              <a:path h="6145586" w="9241483">
                <a:moveTo>
                  <a:pt x="0" y="0"/>
                </a:moveTo>
                <a:lnTo>
                  <a:pt x="9241483" y="0"/>
                </a:lnTo>
                <a:lnTo>
                  <a:pt x="9241483" y="6145586"/>
                </a:lnTo>
                <a:lnTo>
                  <a:pt x="0" y="61455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</p:sp>
      <p:grpSp>
        <p:nvGrpSpPr>
          <p:cNvPr name="Group 12" id="12"/>
          <p:cNvGrpSpPr/>
          <p:nvPr/>
        </p:nvGrpSpPr>
        <p:grpSpPr>
          <a:xfrm rot="0">
            <a:off x="400050" y="3648075"/>
            <a:ext cx="7696955" cy="5610225"/>
            <a:chOff x="0" y="0"/>
            <a:chExt cx="2027182" cy="147759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027181" cy="1477590"/>
            </a:xfrm>
            <a:custGeom>
              <a:avLst/>
              <a:gdLst/>
              <a:ahLst/>
              <a:cxnLst/>
              <a:rect r="r" b="b" t="t" l="l"/>
              <a:pathLst>
                <a:path h="1477590" w="2027181">
                  <a:moveTo>
                    <a:pt x="0" y="0"/>
                  </a:moveTo>
                  <a:lnTo>
                    <a:pt x="2027181" y="0"/>
                  </a:lnTo>
                  <a:lnTo>
                    <a:pt x="2027181" y="1477590"/>
                  </a:lnTo>
                  <a:lnTo>
                    <a:pt x="0" y="1477590"/>
                  </a:lnTo>
                  <a:close/>
                </a:path>
              </a:pathLst>
            </a:custGeom>
            <a:solidFill>
              <a:srgbClr val="FF914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2027182" cy="15156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5715167" y="8086740"/>
            <a:ext cx="1544133" cy="1544133"/>
            <a:chOff x="0" y="0"/>
            <a:chExt cx="647700" cy="6477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8" id="18"/>
          <p:cNvSpPr/>
          <p:nvPr/>
        </p:nvSpPr>
        <p:spPr>
          <a:xfrm flipH="false" flipV="false" rot="0">
            <a:off x="9547556" y="7273520"/>
            <a:ext cx="2771086" cy="2771086"/>
          </a:xfrm>
          <a:custGeom>
            <a:avLst/>
            <a:gdLst/>
            <a:ahLst/>
            <a:cxnLst/>
            <a:rect r="r" b="b" t="t" l="l"/>
            <a:pathLst>
              <a:path h="2771086" w="2771086">
                <a:moveTo>
                  <a:pt x="0" y="0"/>
                </a:moveTo>
                <a:lnTo>
                  <a:pt x="2771087" y="0"/>
                </a:lnTo>
                <a:lnTo>
                  <a:pt x="2771087" y="2771086"/>
                </a:lnTo>
                <a:lnTo>
                  <a:pt x="0" y="27710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16105307" y="634263"/>
            <a:ext cx="1153993" cy="1303947"/>
          </a:xfrm>
          <a:custGeom>
            <a:avLst/>
            <a:gdLst/>
            <a:ahLst/>
            <a:cxnLst/>
            <a:rect r="r" b="b" t="t" l="l"/>
            <a:pathLst>
              <a:path h="1303947" w="1153993">
                <a:moveTo>
                  <a:pt x="0" y="0"/>
                </a:moveTo>
                <a:lnTo>
                  <a:pt x="1153993" y="0"/>
                </a:lnTo>
                <a:lnTo>
                  <a:pt x="1153993" y="1303947"/>
                </a:lnTo>
                <a:lnTo>
                  <a:pt x="0" y="130394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556193" y="3804568"/>
            <a:ext cx="7827164" cy="5826305"/>
            <a:chOff x="0" y="0"/>
            <a:chExt cx="10436218" cy="7768407"/>
          </a:xfrm>
        </p:grpSpPr>
        <p:sp>
          <p:nvSpPr>
            <p:cNvPr name="TextBox 21" id="21"/>
            <p:cNvSpPr txBox="true"/>
            <p:nvPr/>
          </p:nvSpPr>
          <p:spPr>
            <a:xfrm rot="0">
              <a:off x="0" y="-104775"/>
              <a:ext cx="6796942" cy="131127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8399"/>
                </a:lnSpc>
                <a:spcBef>
                  <a:spcPct val="0"/>
                </a:spcBef>
              </a:pPr>
              <a:r>
                <a:rPr lang="en-US" b="true" sz="5999" u="sng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Contents</a:t>
              </a:r>
            </a:p>
          </p:txBody>
        </p:sp>
        <p:sp>
          <p:nvSpPr>
            <p:cNvPr name="TextBox 22" id="22"/>
            <p:cNvSpPr txBox="true"/>
            <p:nvPr/>
          </p:nvSpPr>
          <p:spPr>
            <a:xfrm rot="0">
              <a:off x="0" y="1414860"/>
              <a:ext cx="10436218" cy="635354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1)  Business Overview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2)  Uninque Selling Points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3)  Management Structure    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4)  Pestel Analysis</a:t>
              </a:r>
            </a:p>
            <a:p>
              <a:pPr algn="just">
                <a:lnSpc>
                  <a:spcPts val="5908"/>
                </a:lnSpc>
              </a:pPr>
              <a:r>
                <a:rPr lang="en-US" sz="42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5)  Marketing Strategies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6)  Funding allocation</a:t>
              </a:r>
            </a:p>
            <a:p>
              <a:pPr algn="just">
                <a:lnSpc>
                  <a:spcPts val="3388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23" id="23"/>
          <p:cNvSpPr txBox="true"/>
          <p:nvPr/>
        </p:nvSpPr>
        <p:spPr>
          <a:xfrm rot="0">
            <a:off x="10933099" y="7168745"/>
            <a:ext cx="6326201" cy="17312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Digit</a:t>
            </a:r>
          </a:p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 Network</a:t>
            </a:r>
          </a:p>
        </p:txBody>
      </p:sp>
    </p:spTree>
  </p:cSld>
  <p:clrMapOvr>
    <a:masterClrMapping/>
  </p:clrMapOvr>
  <p:transition spd="slow">
    <p:circle/>
  </p:transition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1728516" y="9239250"/>
            <a:ext cx="10398315" cy="0"/>
          </a:xfrm>
          <a:prstGeom prst="line">
            <a:avLst/>
          </a:prstGeom>
          <a:ln cap="flat" w="38100">
            <a:solidFill>
              <a:srgbClr val="3697D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" id="3"/>
          <p:cNvSpPr/>
          <p:nvPr/>
        </p:nvSpPr>
        <p:spPr>
          <a:xfrm flipH="false" flipV="false" rot="1365780">
            <a:off x="12916136" y="3898000"/>
            <a:ext cx="3689216" cy="5533825"/>
          </a:xfrm>
          <a:custGeom>
            <a:avLst/>
            <a:gdLst/>
            <a:ahLst/>
            <a:cxnLst/>
            <a:rect r="r" b="b" t="t" l="l"/>
            <a:pathLst>
              <a:path h="5533825" w="3689216">
                <a:moveTo>
                  <a:pt x="0" y="0"/>
                </a:moveTo>
                <a:lnTo>
                  <a:pt x="3689216" y="0"/>
                </a:lnTo>
                <a:lnTo>
                  <a:pt x="3689216" y="5533825"/>
                </a:lnTo>
                <a:lnTo>
                  <a:pt x="0" y="55338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7000"/>
            </a:blip>
            <a:stretch>
              <a:fillRect l="-30645" t="0" r="-30645" b="0"/>
            </a:stretch>
          </a:blipFill>
          <a:ln w="38100" cap="sq">
            <a:solidFill>
              <a:srgbClr val="000000">
                <a:alpha val="76863"/>
              </a:srgbClr>
            </a:solidFill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12126831" y="306618"/>
            <a:ext cx="1478049" cy="1478049"/>
            <a:chOff x="0" y="0"/>
            <a:chExt cx="647700" cy="647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2190786" y="7074711"/>
            <a:ext cx="4045868" cy="2164539"/>
          </a:xfrm>
          <a:custGeom>
            <a:avLst/>
            <a:gdLst/>
            <a:ahLst/>
            <a:cxnLst/>
            <a:rect r="r" b="b" t="t" l="l"/>
            <a:pathLst>
              <a:path h="2164539" w="4045868">
                <a:moveTo>
                  <a:pt x="0" y="0"/>
                </a:moveTo>
                <a:lnTo>
                  <a:pt x="4045868" y="0"/>
                </a:lnTo>
                <a:lnTo>
                  <a:pt x="4045868" y="2164539"/>
                </a:lnTo>
                <a:lnTo>
                  <a:pt x="0" y="216453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4019669" y="7383025"/>
            <a:ext cx="1126665" cy="1149658"/>
          </a:xfrm>
          <a:custGeom>
            <a:avLst/>
            <a:gdLst/>
            <a:ahLst/>
            <a:cxnLst/>
            <a:rect r="r" b="b" t="t" l="l"/>
            <a:pathLst>
              <a:path h="1149658" w="1126665">
                <a:moveTo>
                  <a:pt x="0" y="0"/>
                </a:moveTo>
                <a:lnTo>
                  <a:pt x="1126665" y="0"/>
                </a:lnTo>
                <a:lnTo>
                  <a:pt x="1126665" y="1149659"/>
                </a:lnTo>
                <a:lnTo>
                  <a:pt x="0" y="114965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636704" y="3056890"/>
            <a:ext cx="9740527" cy="47088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81"/>
              </a:lnSpc>
            </a:pPr>
          </a:p>
          <a:p>
            <a:pPr algn="ctr">
              <a:lnSpc>
                <a:spcPts val="6281"/>
              </a:lnSpc>
              <a:spcBef>
                <a:spcPct val="0"/>
              </a:spcBef>
            </a:pPr>
            <a:r>
              <a:rPr lang="en-US" b="true" sz="4487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the mission </a:t>
            </a:r>
          </a:p>
          <a:p>
            <a:pPr algn="l" marL="536974" indent="-268487" lvl="1">
              <a:lnSpc>
                <a:spcPts val="3481"/>
              </a:lnSpc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T</a:t>
            </a: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o give drivers a real opportunity to </a:t>
            </a: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maximise their earning potential</a:t>
            </a:r>
          </a:p>
          <a:p>
            <a:pPr algn="l" marL="536974" indent="-268487" lvl="1">
              <a:lnSpc>
                <a:spcPts val="3481"/>
              </a:lnSpc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Keeping operational costs low</a:t>
            </a:r>
          </a:p>
          <a:p>
            <a:pPr algn="l" marL="536974" indent="-268487" lvl="1">
              <a:lnSpc>
                <a:spcPts val="3481"/>
              </a:lnSpc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Opening greater diversity in how they earn</a:t>
            </a:r>
          </a:p>
          <a:p>
            <a:pPr algn="l" marL="536974" indent="-268487" lvl="1">
              <a:lnSpc>
                <a:spcPts val="3481"/>
              </a:lnSpc>
              <a:spcBef>
                <a:spcPct val="0"/>
              </a:spcBef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Ensuring full control of income</a:t>
            </a:r>
          </a:p>
          <a:p>
            <a:pPr algn="ctr">
              <a:lnSpc>
                <a:spcPts val="3481"/>
              </a:lnSpc>
              <a:spcBef>
                <a:spcPct val="0"/>
              </a:spcBef>
            </a:pPr>
          </a:p>
          <a:p>
            <a:pPr algn="ctr">
              <a:lnSpc>
                <a:spcPts val="3481"/>
              </a:lnSpc>
              <a:spcBef>
                <a:spcPct val="0"/>
              </a:spcBef>
            </a:pPr>
          </a:p>
          <a:p>
            <a:pPr algn="ctr">
              <a:lnSpc>
                <a:spcPts val="3481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9527734"/>
            <a:ext cx="8503137" cy="10631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83"/>
              </a:lnSpc>
            </a:pPr>
            <a:r>
              <a:rPr lang="en-US" b="true" sz="1845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Monica de Carvalho is the founder and CEO of Digit Network.</a:t>
            </a:r>
          </a:p>
          <a:p>
            <a:pPr algn="ctr">
              <a:lnSpc>
                <a:spcPts val="2023"/>
              </a:lnSpc>
            </a:pPr>
          </a:p>
          <a:p>
            <a:pPr algn="ctr">
              <a:lnSpc>
                <a:spcPts val="2023"/>
              </a:lnSpc>
            </a:pPr>
          </a:p>
          <a:p>
            <a:pPr algn="ctr">
              <a:lnSpc>
                <a:spcPts val="2023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425154" y="436245"/>
            <a:ext cx="16834146" cy="2658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</a:pPr>
          </a:p>
          <a:p>
            <a:pPr algn="ctr">
              <a:lnSpc>
                <a:spcPts val="8679"/>
              </a:lnSpc>
            </a:pPr>
            <a:r>
              <a:rPr lang="en-US" b="true" sz="6199" u="sng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What is Digit</a:t>
            </a:r>
            <a:r>
              <a:rPr lang="en-US" sz="6199" b="true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 ?</a:t>
            </a:r>
          </a:p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Digit Netw</a:t>
            </a: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ork is a tier-based membership created specifically for self-employed delivery drivers who work with parcel companies such as Evri, Amazon, DPD, ParcelForce, Royal Mail and others.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</p:spTree>
  </p:cSld>
  <p:clrMapOvr>
    <a:masterClrMapping/>
  </p:clrMapOvr>
  <p:transition spd="slow">
    <p:push dir="l"/>
  </p:transition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01397" y="6131456"/>
            <a:ext cx="1502869" cy="1732763"/>
          </a:xfrm>
          <a:custGeom>
            <a:avLst/>
            <a:gdLst/>
            <a:ahLst/>
            <a:cxnLst/>
            <a:rect r="r" b="b" t="t" l="l"/>
            <a:pathLst>
              <a:path h="1732763" w="1502869">
                <a:moveTo>
                  <a:pt x="0" y="0"/>
                </a:moveTo>
                <a:lnTo>
                  <a:pt x="1502869" y="0"/>
                </a:lnTo>
                <a:lnTo>
                  <a:pt x="1502869" y="1732764"/>
                </a:lnTo>
                <a:lnTo>
                  <a:pt x="0" y="17327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4834" t="-6232" r="-14834" b="-623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585000" y="614584"/>
            <a:ext cx="4354286" cy="4114800"/>
          </a:xfrm>
          <a:custGeom>
            <a:avLst/>
            <a:gdLst/>
            <a:ahLst/>
            <a:cxnLst/>
            <a:rect r="r" b="b" t="t" l="l"/>
            <a:pathLst>
              <a:path h="4114800" w="4354286">
                <a:moveTo>
                  <a:pt x="0" y="0"/>
                </a:moveTo>
                <a:lnTo>
                  <a:pt x="4354286" y="0"/>
                </a:lnTo>
                <a:lnTo>
                  <a:pt x="435428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585000" y="5546134"/>
            <a:ext cx="4089308" cy="2903409"/>
          </a:xfrm>
          <a:custGeom>
            <a:avLst/>
            <a:gdLst/>
            <a:ahLst/>
            <a:cxnLst/>
            <a:rect r="r" b="b" t="t" l="l"/>
            <a:pathLst>
              <a:path h="2903409" w="4089308">
                <a:moveTo>
                  <a:pt x="0" y="0"/>
                </a:moveTo>
                <a:lnTo>
                  <a:pt x="4089308" y="0"/>
                </a:lnTo>
                <a:lnTo>
                  <a:pt x="4089308" y="2903408"/>
                </a:lnTo>
                <a:lnTo>
                  <a:pt x="0" y="290340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309977" y="981075"/>
            <a:ext cx="12337315" cy="50768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83"/>
              </a:lnSpc>
            </a:pP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Aims to save drivers up to 25% on BUSINESS EXPENSES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Connects members with trusted suppliers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Provides practical advice and resources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Builds a sense of community 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Always keep drivers at the centre of everything it does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Grows stronger as more members join meaning better deals and more value services over time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Increases revenue for suppliers that partner with the membership</a:t>
            </a:r>
          </a:p>
          <a:p>
            <a:pPr algn="l">
              <a:lnSpc>
                <a:spcPts val="3683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512460" y="5945609"/>
            <a:ext cx="1059515" cy="1059515"/>
            <a:chOff x="0" y="0"/>
            <a:chExt cx="647700" cy="6477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309977" y="8073954"/>
            <a:ext cx="15068731" cy="2040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9652" indent="-314826" lvl="1">
              <a:lnSpc>
                <a:spcPts val="4082"/>
              </a:lnSpc>
              <a:buFont typeface="Arial"/>
              <a:buChar char="•"/>
            </a:pPr>
            <a:r>
              <a:rPr lang="en-US" sz="2916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Parcel volumes reached 4.2 billion items in 2024-25</a:t>
            </a:r>
          </a:p>
          <a:p>
            <a:pPr algn="l" marL="629652" indent="-314826" lvl="1">
              <a:lnSpc>
                <a:spcPts val="4082"/>
              </a:lnSpc>
              <a:buFont typeface="Arial"/>
              <a:buChar char="•"/>
            </a:pPr>
            <a:r>
              <a:rPr lang="en-US" sz="2916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A 7.1% increase compared with the previous year parcel Revenue</a:t>
            </a:r>
          </a:p>
          <a:p>
            <a:pPr algn="l" marL="629652" indent="-314826" lvl="1">
              <a:lnSpc>
                <a:spcPts val="4082"/>
              </a:lnSpc>
              <a:buFont typeface="Arial"/>
              <a:buChar char="•"/>
            </a:pPr>
            <a:r>
              <a:rPr lang="en-US" sz="2916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were £13.2 billion in 2024-25 (Ofcom 2025)</a:t>
            </a:r>
          </a:p>
          <a:p>
            <a:pPr algn="ctr">
              <a:lnSpc>
                <a:spcPts val="4082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309977" y="365759"/>
            <a:ext cx="6128492" cy="6629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59"/>
              </a:lnSpc>
              <a:spcBef>
                <a:spcPct val="0"/>
              </a:spcBef>
            </a:pPr>
            <a:r>
              <a:rPr lang="en-US" b="true" sz="38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Unique Selling Points</a:t>
            </a:r>
          </a:p>
        </p:txBody>
      </p:sp>
    </p:spTree>
  </p:cSld>
  <p:clrMapOvr>
    <a:masterClrMapping/>
  </p:clrMapOvr>
  <p:transition spd="slow">
    <p:push dir="l"/>
  </p:transition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50261" y="2796195"/>
            <a:ext cx="4809039" cy="5313855"/>
          </a:xfrm>
          <a:custGeom>
            <a:avLst/>
            <a:gdLst/>
            <a:ahLst/>
            <a:cxnLst/>
            <a:rect r="r" b="b" t="t" l="l"/>
            <a:pathLst>
              <a:path h="5313855" w="4809039">
                <a:moveTo>
                  <a:pt x="0" y="0"/>
                </a:moveTo>
                <a:lnTo>
                  <a:pt x="4809039" y="0"/>
                </a:lnTo>
                <a:lnTo>
                  <a:pt x="4809039" y="5313856"/>
                </a:lnTo>
                <a:lnTo>
                  <a:pt x="0" y="53138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6472595" y="6616360"/>
            <a:ext cx="2271061" cy="729094"/>
            <a:chOff x="0" y="0"/>
            <a:chExt cx="598139" cy="19202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Marketing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610985" y="6616360"/>
            <a:ext cx="2271061" cy="729094"/>
            <a:chOff x="0" y="0"/>
            <a:chExt cx="598139" cy="19202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Finace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748955" y="6616360"/>
            <a:ext cx="2271061" cy="729094"/>
            <a:chOff x="0" y="0"/>
            <a:chExt cx="598139" cy="192025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Legal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3610985" y="5483852"/>
            <a:ext cx="2271061" cy="729094"/>
            <a:chOff x="0" y="0"/>
            <a:chExt cx="598139" cy="192025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3614948" y="4354708"/>
            <a:ext cx="2271061" cy="729094"/>
            <a:chOff x="0" y="0"/>
            <a:chExt cx="598139" cy="192025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Ceo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3610985" y="8874648"/>
            <a:ext cx="2271061" cy="729094"/>
            <a:chOff x="0" y="0"/>
            <a:chExt cx="598139" cy="192025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Supervisor</a:t>
              </a: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3610985" y="7745504"/>
            <a:ext cx="2271061" cy="729094"/>
            <a:chOff x="0" y="0"/>
            <a:chExt cx="598139" cy="192025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Operations</a:t>
              </a: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3610985" y="3225564"/>
            <a:ext cx="2271061" cy="729094"/>
            <a:chOff x="0" y="0"/>
            <a:chExt cx="598139" cy="192025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7" id="27"/>
          <p:cNvSpPr/>
          <p:nvPr/>
        </p:nvSpPr>
        <p:spPr>
          <a:xfrm>
            <a:off x="4739881" y="3956517"/>
            <a:ext cx="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28" id="28"/>
          <p:cNvSpPr/>
          <p:nvPr/>
        </p:nvSpPr>
        <p:spPr>
          <a:xfrm>
            <a:off x="4739881" y="5089992"/>
            <a:ext cx="0" cy="390525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29" id="29"/>
          <p:cNvSpPr/>
          <p:nvPr/>
        </p:nvSpPr>
        <p:spPr>
          <a:xfrm>
            <a:off x="4739881" y="6213942"/>
            <a:ext cx="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0" id="30"/>
          <p:cNvSpPr/>
          <p:nvPr/>
        </p:nvSpPr>
        <p:spPr>
          <a:xfrm flipH="true">
            <a:off x="1882381" y="6213942"/>
            <a:ext cx="285750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1" id="31"/>
          <p:cNvSpPr/>
          <p:nvPr/>
        </p:nvSpPr>
        <p:spPr>
          <a:xfrm>
            <a:off x="4739881" y="6213942"/>
            <a:ext cx="2867025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2" id="32"/>
          <p:cNvSpPr/>
          <p:nvPr/>
        </p:nvSpPr>
        <p:spPr>
          <a:xfrm>
            <a:off x="4739881" y="7347417"/>
            <a:ext cx="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3" id="33"/>
          <p:cNvSpPr/>
          <p:nvPr/>
        </p:nvSpPr>
        <p:spPr>
          <a:xfrm>
            <a:off x="4739881" y="8480892"/>
            <a:ext cx="0" cy="390525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Freeform 34" id="34"/>
          <p:cNvSpPr/>
          <p:nvPr/>
        </p:nvSpPr>
        <p:spPr>
          <a:xfrm flipH="false" flipV="false" rot="774438">
            <a:off x="8444668" y="4089338"/>
            <a:ext cx="5386027" cy="8099288"/>
          </a:xfrm>
          <a:custGeom>
            <a:avLst/>
            <a:gdLst/>
            <a:ahLst/>
            <a:cxnLst/>
            <a:rect r="r" b="b" t="t" l="l"/>
            <a:pathLst>
              <a:path h="8099288" w="5386027">
                <a:moveTo>
                  <a:pt x="0" y="0"/>
                </a:moveTo>
                <a:lnTo>
                  <a:pt x="5386026" y="0"/>
                </a:lnTo>
                <a:lnTo>
                  <a:pt x="5386026" y="8099288"/>
                </a:lnTo>
                <a:lnTo>
                  <a:pt x="0" y="80992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2000"/>
            </a:blip>
            <a:stretch>
              <a:fillRect l="-2362" t="-2264" r="-2362" b="-2264"/>
            </a:stretch>
          </a:blipFill>
        </p:spPr>
      </p:sp>
      <p:grpSp>
        <p:nvGrpSpPr>
          <p:cNvPr name="Group 35" id="35"/>
          <p:cNvGrpSpPr/>
          <p:nvPr/>
        </p:nvGrpSpPr>
        <p:grpSpPr>
          <a:xfrm rot="0">
            <a:off x="16437227" y="296754"/>
            <a:ext cx="822073" cy="731946"/>
            <a:chOff x="0" y="0"/>
            <a:chExt cx="948863" cy="844836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948863" cy="844836"/>
            </a:xfrm>
            <a:custGeom>
              <a:avLst/>
              <a:gdLst/>
              <a:ahLst/>
              <a:cxnLst/>
              <a:rect r="r" b="b" t="t" l="l"/>
              <a:pathLst>
                <a:path h="844836" w="948863">
                  <a:moveTo>
                    <a:pt x="699554" y="28161"/>
                  </a:moveTo>
                  <a:lnTo>
                    <a:pt x="548852" y="351187"/>
                  </a:lnTo>
                  <a:lnTo>
                    <a:pt x="913514" y="217007"/>
                  </a:lnTo>
                  <a:lnTo>
                    <a:pt x="948863" y="286582"/>
                  </a:lnTo>
                  <a:lnTo>
                    <a:pt x="582342" y="420761"/>
                  </a:lnTo>
                  <a:lnTo>
                    <a:pt x="948863" y="554941"/>
                  </a:lnTo>
                  <a:lnTo>
                    <a:pt x="913514" y="622859"/>
                  </a:lnTo>
                  <a:lnTo>
                    <a:pt x="548852" y="488680"/>
                  </a:lnTo>
                  <a:lnTo>
                    <a:pt x="699554" y="813362"/>
                  </a:lnTo>
                  <a:lnTo>
                    <a:pt x="623273" y="844836"/>
                  </a:lnTo>
                  <a:lnTo>
                    <a:pt x="472571" y="518497"/>
                  </a:lnTo>
                  <a:lnTo>
                    <a:pt x="321869" y="844836"/>
                  </a:lnTo>
                  <a:lnTo>
                    <a:pt x="245588" y="813362"/>
                  </a:lnTo>
                  <a:lnTo>
                    <a:pt x="394430" y="488680"/>
                  </a:lnTo>
                  <a:lnTo>
                    <a:pt x="31629" y="622859"/>
                  </a:lnTo>
                  <a:lnTo>
                    <a:pt x="0" y="554941"/>
                  </a:lnTo>
                  <a:lnTo>
                    <a:pt x="362801" y="420761"/>
                  </a:lnTo>
                  <a:lnTo>
                    <a:pt x="0" y="286582"/>
                  </a:lnTo>
                  <a:lnTo>
                    <a:pt x="31629" y="218663"/>
                  </a:lnTo>
                  <a:lnTo>
                    <a:pt x="394430" y="351187"/>
                  </a:lnTo>
                  <a:lnTo>
                    <a:pt x="245588" y="28161"/>
                  </a:lnTo>
                  <a:lnTo>
                    <a:pt x="321869" y="0"/>
                  </a:lnTo>
                  <a:lnTo>
                    <a:pt x="472571" y="323025"/>
                  </a:lnTo>
                  <a:lnTo>
                    <a:pt x="623273" y="0"/>
                  </a:lnTo>
                  <a:lnTo>
                    <a:pt x="699554" y="28161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37" id="37"/>
            <p:cNvSpPr txBox="true"/>
            <p:nvPr/>
          </p:nvSpPr>
          <p:spPr>
            <a:xfrm>
              <a:off x="223262" y="160685"/>
              <a:ext cx="502339" cy="4853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8" id="38"/>
          <p:cNvSpPr txBox="true"/>
          <p:nvPr/>
        </p:nvSpPr>
        <p:spPr>
          <a:xfrm rot="0">
            <a:off x="-2509675" y="1317432"/>
            <a:ext cx="15641574" cy="3892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Digit Network is set up as an Private Limited Company (PTY LTD)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748955" y="1813259"/>
            <a:ext cx="9608931" cy="789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This legal format will potentially allow for growth as the business gains traction so will investment opportunities.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3692317" y="3242766"/>
            <a:ext cx="2116324" cy="6565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?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Investor/Partner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3604351" y="5667741"/>
            <a:ext cx="2271061" cy="3232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Senior Manager</a:t>
            </a: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-440562" y="365759"/>
            <a:ext cx="9917324" cy="6629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59"/>
              </a:lnSpc>
              <a:spcBef>
                <a:spcPct val="0"/>
              </a:spcBef>
            </a:pPr>
            <a:r>
              <a:rPr lang="en-US" b="true" sz="38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Management And Legal fromat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12083101" y="398341"/>
            <a:ext cx="6326201" cy="17312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Digit</a:t>
            </a:r>
          </a:p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 Network..LTD</a:t>
            </a:r>
          </a:p>
        </p:txBody>
      </p:sp>
    </p:spTree>
  </p:cSld>
  <p:clrMapOvr>
    <a:masterClrMapping/>
  </p:clrMapOvr>
  <p:transition spd="slow">
    <p:push dir="l"/>
  </p:transition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717169" y="317367"/>
            <a:ext cx="4135477" cy="4114800"/>
          </a:xfrm>
          <a:custGeom>
            <a:avLst/>
            <a:gdLst/>
            <a:ahLst/>
            <a:cxnLst/>
            <a:rect r="r" b="b" t="t" l="l"/>
            <a:pathLst>
              <a:path h="4114800" w="4135477">
                <a:moveTo>
                  <a:pt x="0" y="0"/>
                </a:moveTo>
                <a:lnTo>
                  <a:pt x="4135477" y="0"/>
                </a:lnTo>
                <a:lnTo>
                  <a:pt x="41354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1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302437" y="8765141"/>
            <a:ext cx="1460415" cy="1460415"/>
          </a:xfrm>
          <a:custGeom>
            <a:avLst/>
            <a:gdLst/>
            <a:ahLst/>
            <a:cxnLst/>
            <a:rect r="r" b="b" t="t" l="l"/>
            <a:pathLst>
              <a:path h="1460415" w="1460415">
                <a:moveTo>
                  <a:pt x="0" y="0"/>
                </a:moveTo>
                <a:lnTo>
                  <a:pt x="1460415" y="0"/>
                </a:lnTo>
                <a:lnTo>
                  <a:pt x="1460415" y="1460415"/>
                </a:lnTo>
                <a:lnTo>
                  <a:pt x="0" y="1460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835495" y="8738473"/>
            <a:ext cx="1308505" cy="1548527"/>
          </a:xfrm>
          <a:custGeom>
            <a:avLst/>
            <a:gdLst/>
            <a:ahLst/>
            <a:cxnLst/>
            <a:rect r="r" b="b" t="t" l="l"/>
            <a:pathLst>
              <a:path h="1548527" w="1308505">
                <a:moveTo>
                  <a:pt x="0" y="0"/>
                </a:moveTo>
                <a:lnTo>
                  <a:pt x="1308505" y="0"/>
                </a:lnTo>
                <a:lnTo>
                  <a:pt x="1308505" y="1548527"/>
                </a:lnTo>
                <a:lnTo>
                  <a:pt x="0" y="15485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0290843" y="8897350"/>
            <a:ext cx="1465206" cy="1230773"/>
          </a:xfrm>
          <a:custGeom>
            <a:avLst/>
            <a:gdLst/>
            <a:ahLst/>
            <a:cxnLst/>
            <a:rect r="r" b="b" t="t" l="l"/>
            <a:pathLst>
              <a:path h="1230773" w="1465206">
                <a:moveTo>
                  <a:pt x="0" y="0"/>
                </a:moveTo>
                <a:lnTo>
                  <a:pt x="1465205" y="0"/>
                </a:lnTo>
                <a:lnTo>
                  <a:pt x="1465205" y="1230773"/>
                </a:lnTo>
                <a:lnTo>
                  <a:pt x="0" y="12307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42309" y="4239132"/>
            <a:ext cx="17006712" cy="2501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399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 </a:t>
            </a:r>
            <a:r>
              <a:rPr lang="en-US" b="true" sz="2399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Environmental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Businesses can take lead on sustainability, using energy saving infrastructure at their locations and in member services-lowering negative environmental impact 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inzel"/>
                <a:ea typeface="Cinzel"/>
                <a:cs typeface="Cinzel"/>
                <a:sym typeface="Cinzel"/>
              </a:rPr>
              <a:t>As the network grows, it will also look to introduce energy-saving infrastructure, making it an environmentally friendly business.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</a:p>
        </p:txBody>
      </p:sp>
      <p:grpSp>
        <p:nvGrpSpPr>
          <p:cNvPr name="Group 7" id="7"/>
          <p:cNvGrpSpPr/>
          <p:nvPr/>
        </p:nvGrpSpPr>
        <p:grpSpPr>
          <a:xfrm rot="0">
            <a:off x="178452" y="178452"/>
            <a:ext cx="850248" cy="850248"/>
            <a:chOff x="0" y="0"/>
            <a:chExt cx="647700" cy="6477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368070" y="663981"/>
            <a:ext cx="4421862" cy="7124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Macro Factors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42309" y="1918955"/>
            <a:ext cx="17034044" cy="2082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66"/>
              </a:lnSpc>
              <a:spcBef>
                <a:spcPct val="0"/>
              </a:spcBef>
            </a:pPr>
            <a:r>
              <a:rPr lang="en-US" b="true" sz="2404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 Legal</a:t>
            </a:r>
          </a:p>
          <a:p>
            <a:pPr algn="l">
              <a:lnSpc>
                <a:spcPts val="3366"/>
              </a:lnSpc>
              <a:spcBef>
                <a:spcPct val="0"/>
              </a:spcBef>
            </a:pPr>
            <a:r>
              <a:rPr lang="en-US" sz="2404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GDPR rules must be followed when collecting subscribers’ personal data.  Digit Network also needs and clear and strict data protection policies for any affiliated companies. </a:t>
            </a:r>
          </a:p>
          <a:p>
            <a:pPr algn="l">
              <a:lnSpc>
                <a:spcPts val="3366"/>
              </a:lnSpc>
              <a:spcBef>
                <a:spcPct val="0"/>
              </a:spcBef>
            </a:pPr>
            <a:r>
              <a:rPr lang="en-US" sz="2404">
                <a:solidFill>
                  <a:srgbClr val="000000"/>
                </a:solidFill>
                <a:latin typeface="Cinzel"/>
                <a:ea typeface="Cinzel"/>
                <a:cs typeface="Cinzel"/>
                <a:sym typeface="Cinzel"/>
              </a:rPr>
              <a:t>Important that all users know the network will safegaurd and protect privacy </a:t>
            </a:r>
          </a:p>
          <a:p>
            <a:pPr algn="l">
              <a:lnSpc>
                <a:spcPts val="3366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242309" y="6978523"/>
            <a:ext cx="18045691" cy="20821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399" b="true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Economic</a:t>
            </a:r>
          </a:p>
          <a:p>
            <a:pPr algn="just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I</a:t>
            </a:r>
            <a:r>
              <a:rPr lang="en-US" sz="23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nterest rates and inflation is making self -employed drivers harder to buy and maintain their vans. High costs  for repairs</a:t>
            </a:r>
          </a:p>
          <a:p>
            <a:pPr algn="just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inzel"/>
                <a:ea typeface="Cinzel"/>
                <a:cs typeface="Cinzel"/>
                <a:sym typeface="Cinzel"/>
              </a:rPr>
              <a:t>Digit wants to take the angst out of anxiety for drivers when things get tough.</a:t>
            </a:r>
          </a:p>
          <a:p>
            <a:pPr algn="just">
              <a:lnSpc>
                <a:spcPts val="3359"/>
              </a:lnSpc>
              <a:spcBef>
                <a:spcPct val="0"/>
              </a:spcBef>
            </a:pPr>
          </a:p>
        </p:txBody>
      </p:sp>
    </p:spTree>
  </p:cSld>
  <p:clrMapOvr>
    <a:masterClrMapping/>
  </p:clrMapOvr>
  <p:transition spd="slow">
    <p:push dir="l"/>
  </p:transition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62081" y="4813519"/>
            <a:ext cx="4287315" cy="2851065"/>
          </a:xfrm>
          <a:custGeom>
            <a:avLst/>
            <a:gdLst/>
            <a:ahLst/>
            <a:cxnLst/>
            <a:rect r="r" b="b" t="t" l="l"/>
            <a:pathLst>
              <a:path h="2851065" w="4287315">
                <a:moveTo>
                  <a:pt x="0" y="0"/>
                </a:moveTo>
                <a:lnTo>
                  <a:pt x="4287315" y="0"/>
                </a:lnTo>
                <a:lnTo>
                  <a:pt x="4287315" y="2851065"/>
                </a:lnTo>
                <a:lnTo>
                  <a:pt x="0" y="285106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4749396" y="683993"/>
            <a:ext cx="11454229" cy="7707518"/>
          </a:xfrm>
          <a:custGeom>
            <a:avLst/>
            <a:gdLst/>
            <a:ahLst/>
            <a:cxnLst/>
            <a:rect r="r" b="b" t="t" l="l"/>
            <a:pathLst>
              <a:path h="7707518" w="11454229">
                <a:moveTo>
                  <a:pt x="0" y="0"/>
                </a:moveTo>
                <a:lnTo>
                  <a:pt x="11454229" y="0"/>
                </a:lnTo>
                <a:lnTo>
                  <a:pt x="11454229" y="7707518"/>
                </a:lnTo>
                <a:lnTo>
                  <a:pt x="0" y="77075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  <a:ln w="161925" cap="sq">
            <a:solidFill>
              <a:srgbClr val="FF914D"/>
            </a:solidFill>
            <a:prstDash val="solid"/>
            <a:miter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4327219" y="7041136"/>
            <a:ext cx="4615999" cy="3069640"/>
          </a:xfrm>
          <a:custGeom>
            <a:avLst/>
            <a:gdLst/>
            <a:ahLst/>
            <a:cxnLst/>
            <a:rect r="r" b="b" t="t" l="l"/>
            <a:pathLst>
              <a:path h="3069640" w="4615999">
                <a:moveTo>
                  <a:pt x="0" y="0"/>
                </a:moveTo>
                <a:lnTo>
                  <a:pt x="4616000" y="0"/>
                </a:lnTo>
                <a:lnTo>
                  <a:pt x="4616000" y="3069639"/>
                </a:lnTo>
                <a:lnTo>
                  <a:pt x="0" y="30696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3966314" y="7851872"/>
            <a:ext cx="2293089" cy="2293089"/>
            <a:chOff x="0" y="0"/>
            <a:chExt cx="647700" cy="6477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  <p:transition spd="slow">
    <p:push dir="l"/>
  </p:transition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14400" y="457200"/>
            <a:ext cx="16459200" cy="1095223"/>
            <a:chOff x="0" y="0"/>
            <a:chExt cx="21945600" cy="146029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945600" cy="1460297"/>
            </a:xfrm>
            <a:custGeom>
              <a:avLst/>
              <a:gdLst/>
              <a:ahLst/>
              <a:cxnLst/>
              <a:rect r="r" b="b" t="t" l="l"/>
              <a:pathLst>
                <a:path h="1460297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1460297"/>
                  </a:lnTo>
                  <a:lnTo>
                    <a:pt x="0" y="14602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51079" r="0" b="-234569"/>
              </a:stretch>
            </a:blip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21945600" cy="14698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6720"/>
                </a:lnSpc>
              </a:pPr>
              <a:r>
                <a:rPr lang="en-US" b="true" sz="5600" u="sng">
                  <a:solidFill>
                    <a:srgbClr val="FF914D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Funding Requirements &amp; Allocation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725804" y="1357640"/>
            <a:ext cx="17316693" cy="602605"/>
            <a:chOff x="0" y="0"/>
            <a:chExt cx="21945600" cy="76368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1945600" cy="763687"/>
            </a:xfrm>
            <a:custGeom>
              <a:avLst/>
              <a:gdLst/>
              <a:ahLst/>
              <a:cxnLst/>
              <a:rect r="r" b="b" t="t" l="l"/>
              <a:pathLst>
                <a:path h="763687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763687"/>
                  </a:lnTo>
                  <a:lnTo>
                    <a:pt x="0" y="76368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512035" r="0" b="-507823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9525"/>
              <a:ext cx="21945600" cy="75416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Phase 1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097280" y="2377440"/>
            <a:ext cx="7498080" cy="640080"/>
            <a:chOff x="0" y="0"/>
            <a:chExt cx="9997440" cy="85344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997440" cy="853440"/>
            </a:xfrm>
            <a:custGeom>
              <a:avLst/>
              <a:gdLst/>
              <a:ahLst/>
              <a:cxnLst/>
              <a:rect r="r" b="b" t="t" l="l"/>
              <a:pathLst>
                <a:path h="85344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78253" r="0" b="-178253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999744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40"/>
                </a:lnSpc>
              </a:pPr>
              <a:r>
                <a:rPr lang="en-US" sz="3200" b="true">
                  <a:solidFill>
                    <a:srgbClr val="1E3A5F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Startup Costs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97280" y="3017520"/>
            <a:ext cx="7498080" cy="1095223"/>
            <a:chOff x="0" y="0"/>
            <a:chExt cx="9997440" cy="146029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9997440" cy="1460297"/>
            </a:xfrm>
            <a:custGeom>
              <a:avLst/>
              <a:gdLst/>
              <a:ahLst/>
              <a:cxnLst/>
              <a:rect r="r" b="b" t="t" l="l"/>
              <a:pathLst>
                <a:path h="1460297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1460297"/>
                  </a:lnTo>
                  <a:lnTo>
                    <a:pt x="0" y="14602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5827" r="0" b="-70968"/>
              </a:stretch>
            </a:blip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9525"/>
              <a:ext cx="9997440" cy="14698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6720"/>
                </a:lnSpc>
              </a:pPr>
              <a:r>
                <a:rPr lang="en-US" b="true" sz="5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£6,850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280160" y="4114800"/>
            <a:ext cx="5120640" cy="640080"/>
            <a:chOff x="0" y="0"/>
            <a:chExt cx="6827520" cy="85344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6827520" cy="853440"/>
            </a:xfrm>
            <a:custGeom>
              <a:avLst/>
              <a:gdLst/>
              <a:ahLst/>
              <a:cxnLst/>
              <a:rect r="r" b="b" t="t" l="l"/>
              <a:pathLst>
                <a:path h="85344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05880" r="0" b="-105880"/>
              </a:stretch>
            </a:blipFill>
          </p:spPr>
        </p:sp>
        <p:sp>
          <p:nvSpPr>
            <p:cNvPr name="TextBox 16" id="16"/>
            <p:cNvSpPr txBox="true"/>
            <p:nvPr/>
          </p:nvSpPr>
          <p:spPr>
            <a:xfrm>
              <a:off x="0" y="0"/>
              <a:ext cx="6827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Website / Mobile Platform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6400800" y="4114800"/>
            <a:ext cx="2194560" cy="640080"/>
            <a:chOff x="0" y="0"/>
            <a:chExt cx="2926080" cy="85344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19" id="19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£2,150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280160" y="4992624"/>
            <a:ext cx="5120640" cy="640080"/>
            <a:chOff x="0" y="0"/>
            <a:chExt cx="6827520" cy="85344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6827520" cy="853440"/>
            </a:xfrm>
            <a:custGeom>
              <a:avLst/>
              <a:gdLst/>
              <a:ahLst/>
              <a:cxnLst/>
              <a:rect r="r" b="b" t="t" l="l"/>
              <a:pathLst>
                <a:path h="85344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05880" r="0" b="-105880"/>
              </a:stretch>
            </a:blipFill>
          </p:spPr>
        </p:sp>
        <p:sp>
          <p:nvSpPr>
            <p:cNvPr name="TextBox 22" id="22"/>
            <p:cNvSpPr txBox="true"/>
            <p:nvPr/>
          </p:nvSpPr>
          <p:spPr>
            <a:xfrm>
              <a:off x="0" y="0"/>
              <a:ext cx="6827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Legal Representation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6400800" y="4992624"/>
            <a:ext cx="2194560" cy="640080"/>
            <a:chOff x="0" y="0"/>
            <a:chExt cx="2926080" cy="85344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25" id="25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£1,500</a:t>
              </a: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280160" y="5870448"/>
            <a:ext cx="5120640" cy="895960"/>
            <a:chOff x="0" y="0"/>
            <a:chExt cx="6827520" cy="1194613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6827520" cy="1194613"/>
            </a:xfrm>
            <a:custGeom>
              <a:avLst/>
              <a:gdLst/>
              <a:ahLst/>
              <a:cxnLst/>
              <a:rect r="r" b="b" t="t" l="l"/>
              <a:pathLst>
                <a:path h="1194613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1194613"/>
                  </a:lnTo>
                  <a:lnTo>
                    <a:pt x="0" y="1194613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5641" r="0" b="-47082"/>
              </a:stretch>
            </a:blipFill>
          </p:spPr>
        </p:sp>
        <p:sp>
          <p:nvSpPr>
            <p:cNvPr name="TextBox 28" id="28"/>
            <p:cNvSpPr txBox="true"/>
            <p:nvPr/>
          </p:nvSpPr>
          <p:spPr>
            <a:xfrm>
              <a:off x="0" y="0"/>
              <a:ext cx="6827520" cy="11946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Business Tools (phone, laptop…)</a:t>
              </a: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6400800" y="5870448"/>
            <a:ext cx="2194560" cy="640080"/>
            <a:chOff x="0" y="0"/>
            <a:chExt cx="2926080" cy="85344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31" id="31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£2,000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1280160" y="6748272"/>
            <a:ext cx="5120640" cy="895960"/>
            <a:chOff x="0" y="0"/>
            <a:chExt cx="6827520" cy="1194613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6827520" cy="1194613"/>
            </a:xfrm>
            <a:custGeom>
              <a:avLst/>
              <a:gdLst/>
              <a:ahLst/>
              <a:cxnLst/>
              <a:rect r="r" b="b" t="t" l="l"/>
              <a:pathLst>
                <a:path h="1194613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1194613"/>
                  </a:lnTo>
                  <a:lnTo>
                    <a:pt x="0" y="1194613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5641" r="0" b="-47082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0"/>
              <a:ext cx="6827520" cy="11946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Financial Advisor / Accountant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6400800" y="6748272"/>
            <a:ext cx="2194560" cy="640080"/>
            <a:chOff x="0" y="0"/>
            <a:chExt cx="2926080" cy="853440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£1,000</a:t>
              </a: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1280160" y="7626096"/>
            <a:ext cx="5120640" cy="640080"/>
            <a:chOff x="0" y="0"/>
            <a:chExt cx="6827520" cy="85344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6827520" cy="853440"/>
            </a:xfrm>
            <a:custGeom>
              <a:avLst/>
              <a:gdLst/>
              <a:ahLst/>
              <a:cxnLst/>
              <a:rect r="r" b="b" t="t" l="l"/>
              <a:pathLst>
                <a:path h="85344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05880" r="0" b="-105880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0"/>
              <a:ext cx="6827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Branding &amp; Basic Materials</a:t>
              </a: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6400800" y="7626096"/>
            <a:ext cx="2194560" cy="640080"/>
            <a:chOff x="0" y="0"/>
            <a:chExt cx="2926080" cy="85344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43" id="43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£200</a:t>
              </a:r>
            </a:p>
          </p:txBody>
        </p:sp>
      </p:grpSp>
      <p:grpSp>
        <p:nvGrpSpPr>
          <p:cNvPr name="Group 44" id="44"/>
          <p:cNvGrpSpPr/>
          <p:nvPr/>
        </p:nvGrpSpPr>
        <p:grpSpPr>
          <a:xfrm rot="0">
            <a:off x="9784080" y="2377440"/>
            <a:ext cx="7406640" cy="640080"/>
            <a:chOff x="0" y="0"/>
            <a:chExt cx="9875520" cy="853440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9875520" cy="853440"/>
            </a:xfrm>
            <a:custGeom>
              <a:avLst/>
              <a:gdLst/>
              <a:ahLst/>
              <a:cxnLst/>
              <a:rect r="r" b="b" t="t" l="l"/>
              <a:pathLst>
                <a:path h="853440" w="9875520">
                  <a:moveTo>
                    <a:pt x="0" y="0"/>
                  </a:moveTo>
                  <a:lnTo>
                    <a:pt x="9875520" y="0"/>
                  </a:lnTo>
                  <a:lnTo>
                    <a:pt x="9875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75469" r="0" b="-175469"/>
              </a:stretch>
            </a:blipFill>
          </p:spPr>
        </p:sp>
        <p:sp>
          <p:nvSpPr>
            <p:cNvPr name="TextBox 46" id="46"/>
            <p:cNvSpPr txBox="true"/>
            <p:nvPr/>
          </p:nvSpPr>
          <p:spPr>
            <a:xfrm>
              <a:off x="0" y="0"/>
              <a:ext cx="9875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40"/>
                </a:lnSpc>
              </a:pPr>
              <a:r>
                <a:rPr lang="en-US" sz="3200" b="true">
                  <a:solidFill>
                    <a:srgbClr val="1E3A5F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Total Investment Needed</a:t>
              </a:r>
            </a:p>
          </p:txBody>
        </p:sp>
      </p:grpSp>
      <p:grpSp>
        <p:nvGrpSpPr>
          <p:cNvPr name="Group 47" id="47"/>
          <p:cNvGrpSpPr/>
          <p:nvPr/>
        </p:nvGrpSpPr>
        <p:grpSpPr>
          <a:xfrm rot="0">
            <a:off x="9784080" y="3017520"/>
            <a:ext cx="7406640" cy="1095223"/>
            <a:chOff x="0" y="0"/>
            <a:chExt cx="9875520" cy="1460297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9875520" cy="1460297"/>
            </a:xfrm>
            <a:custGeom>
              <a:avLst/>
              <a:gdLst/>
              <a:ahLst/>
              <a:cxnLst/>
              <a:rect r="r" b="b" t="t" l="l"/>
              <a:pathLst>
                <a:path h="1460297" w="9875520">
                  <a:moveTo>
                    <a:pt x="0" y="0"/>
                  </a:moveTo>
                  <a:lnTo>
                    <a:pt x="9875520" y="0"/>
                  </a:lnTo>
                  <a:lnTo>
                    <a:pt x="9875520" y="1460297"/>
                  </a:lnTo>
                  <a:lnTo>
                    <a:pt x="0" y="14602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4200" r="0" b="-69341"/>
              </a:stretch>
            </a:blipFill>
          </p:spPr>
        </p:sp>
        <p:sp>
          <p:nvSpPr>
            <p:cNvPr name="TextBox 49" id="49"/>
            <p:cNvSpPr txBox="true"/>
            <p:nvPr/>
          </p:nvSpPr>
          <p:spPr>
            <a:xfrm>
              <a:off x="0" y="-9525"/>
              <a:ext cx="9875520" cy="14698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6720"/>
                </a:lnSpc>
              </a:pPr>
              <a:r>
                <a:rPr lang="en-US" b="true" sz="5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£23,920</a:t>
              </a:r>
            </a:p>
          </p:txBody>
        </p:sp>
      </p:grpSp>
      <p:grpSp>
        <p:nvGrpSpPr>
          <p:cNvPr name="Group 50" id="50"/>
          <p:cNvGrpSpPr/>
          <p:nvPr/>
        </p:nvGrpSpPr>
        <p:grpSpPr>
          <a:xfrm rot="0">
            <a:off x="10241280" y="4754880"/>
            <a:ext cx="4206240" cy="585216"/>
            <a:chOff x="0" y="0"/>
            <a:chExt cx="5608320" cy="780288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5608320" cy="780288"/>
            </a:xfrm>
            <a:custGeom>
              <a:avLst/>
              <a:gdLst/>
              <a:ahLst/>
              <a:cxnLst/>
              <a:rect r="r" b="b" t="t" l="l"/>
              <a:pathLst>
                <a:path h="780288" w="5608320">
                  <a:moveTo>
                    <a:pt x="0" y="0"/>
                  </a:moveTo>
                  <a:lnTo>
                    <a:pt x="5608320" y="0"/>
                  </a:lnTo>
                  <a:lnTo>
                    <a:pt x="560832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0048" r="0" b="-90048"/>
              </a:stretch>
            </a:blipFill>
          </p:spPr>
        </p:sp>
        <p:sp>
          <p:nvSpPr>
            <p:cNvPr name="TextBox 52" id="52"/>
            <p:cNvSpPr txBox="true"/>
            <p:nvPr/>
          </p:nvSpPr>
          <p:spPr>
            <a:xfrm>
              <a:off x="0" y="0"/>
              <a:ext cx="560832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Startup Costs</a:t>
              </a:r>
            </a:p>
          </p:txBody>
        </p:sp>
      </p:grpSp>
      <p:grpSp>
        <p:nvGrpSpPr>
          <p:cNvPr name="Group 53" id="53"/>
          <p:cNvGrpSpPr/>
          <p:nvPr/>
        </p:nvGrpSpPr>
        <p:grpSpPr>
          <a:xfrm rot="0">
            <a:off x="14447520" y="4754880"/>
            <a:ext cx="2194560" cy="585216"/>
            <a:chOff x="0" y="0"/>
            <a:chExt cx="2926080" cy="780288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2926080" cy="780288"/>
            </a:xfrm>
            <a:custGeom>
              <a:avLst/>
              <a:gdLst/>
              <a:ahLst/>
              <a:cxnLst/>
              <a:rect r="r" b="b" t="t" l="l"/>
              <a:pathLst>
                <a:path h="780288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3068" r="0" b="-23068"/>
              </a:stretch>
            </a:blipFill>
          </p:spPr>
        </p:sp>
        <p:sp>
          <p:nvSpPr>
            <p:cNvPr name="TextBox 55" id="55"/>
            <p:cNvSpPr txBox="true"/>
            <p:nvPr/>
          </p:nvSpPr>
          <p:spPr>
            <a:xfrm>
              <a:off x="0" y="0"/>
              <a:ext cx="292608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£6,850</a:t>
              </a:r>
            </a:p>
          </p:txBody>
        </p:sp>
      </p:grpSp>
      <p:grpSp>
        <p:nvGrpSpPr>
          <p:cNvPr name="Group 56" id="56"/>
          <p:cNvGrpSpPr/>
          <p:nvPr/>
        </p:nvGrpSpPr>
        <p:grpSpPr>
          <a:xfrm rot="0">
            <a:off x="10241280" y="5669280"/>
            <a:ext cx="4206240" cy="585216"/>
            <a:chOff x="0" y="0"/>
            <a:chExt cx="5608320" cy="780288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5608320" cy="780288"/>
            </a:xfrm>
            <a:custGeom>
              <a:avLst/>
              <a:gdLst/>
              <a:ahLst/>
              <a:cxnLst/>
              <a:rect r="r" b="b" t="t" l="l"/>
              <a:pathLst>
                <a:path h="780288" w="5608320">
                  <a:moveTo>
                    <a:pt x="0" y="0"/>
                  </a:moveTo>
                  <a:lnTo>
                    <a:pt x="5608320" y="0"/>
                  </a:lnTo>
                  <a:lnTo>
                    <a:pt x="560832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0048" r="0" b="-90048"/>
              </a:stretch>
            </a:blipFill>
          </p:spPr>
        </p:sp>
        <p:sp>
          <p:nvSpPr>
            <p:cNvPr name="TextBox 58" id="58"/>
            <p:cNvSpPr txBox="true"/>
            <p:nvPr/>
          </p:nvSpPr>
          <p:spPr>
            <a:xfrm>
              <a:off x="0" y="0"/>
              <a:ext cx="560832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Fixed Costs (6 months)</a:t>
              </a:r>
            </a:p>
          </p:txBody>
        </p:sp>
      </p:grpSp>
      <p:grpSp>
        <p:nvGrpSpPr>
          <p:cNvPr name="Group 59" id="59"/>
          <p:cNvGrpSpPr/>
          <p:nvPr/>
        </p:nvGrpSpPr>
        <p:grpSpPr>
          <a:xfrm rot="0">
            <a:off x="14447520" y="5669280"/>
            <a:ext cx="2194560" cy="585216"/>
            <a:chOff x="0" y="0"/>
            <a:chExt cx="2926080" cy="780288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2926080" cy="780288"/>
            </a:xfrm>
            <a:custGeom>
              <a:avLst/>
              <a:gdLst/>
              <a:ahLst/>
              <a:cxnLst/>
              <a:rect r="r" b="b" t="t" l="l"/>
              <a:pathLst>
                <a:path h="780288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3068" r="0" b="-23068"/>
              </a:stretch>
            </a:blipFill>
          </p:spPr>
        </p:sp>
        <p:sp>
          <p:nvSpPr>
            <p:cNvPr name="TextBox 61" id="61"/>
            <p:cNvSpPr txBox="true"/>
            <p:nvPr/>
          </p:nvSpPr>
          <p:spPr>
            <a:xfrm>
              <a:off x="0" y="0"/>
              <a:ext cx="292608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£15,870</a:t>
              </a:r>
            </a:p>
          </p:txBody>
        </p:sp>
      </p:grpSp>
      <p:grpSp>
        <p:nvGrpSpPr>
          <p:cNvPr name="Group 62" id="62"/>
          <p:cNvGrpSpPr/>
          <p:nvPr/>
        </p:nvGrpSpPr>
        <p:grpSpPr>
          <a:xfrm rot="0">
            <a:off x="10241280" y="6583680"/>
            <a:ext cx="4206240" cy="895960"/>
            <a:chOff x="0" y="0"/>
            <a:chExt cx="5608320" cy="1194613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0" y="0"/>
              <a:ext cx="5608320" cy="1194613"/>
            </a:xfrm>
            <a:custGeom>
              <a:avLst/>
              <a:gdLst/>
              <a:ahLst/>
              <a:cxnLst/>
              <a:rect r="r" b="b" t="t" l="l"/>
              <a:pathLst>
                <a:path h="1194613" w="5608320">
                  <a:moveTo>
                    <a:pt x="0" y="0"/>
                  </a:moveTo>
                  <a:lnTo>
                    <a:pt x="5608320" y="0"/>
                  </a:lnTo>
                  <a:lnTo>
                    <a:pt x="5608320" y="1194613"/>
                  </a:lnTo>
                  <a:lnTo>
                    <a:pt x="0" y="1194613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58817" r="0" b="-24134"/>
              </a:stretch>
            </a:blipFill>
          </p:spPr>
        </p:sp>
        <p:sp>
          <p:nvSpPr>
            <p:cNvPr name="TextBox 64" id="64"/>
            <p:cNvSpPr txBox="true"/>
            <p:nvPr/>
          </p:nvSpPr>
          <p:spPr>
            <a:xfrm>
              <a:off x="0" y="0"/>
              <a:ext cx="5608320" cy="11946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Variable Costs (6 months)</a:t>
              </a:r>
            </a:p>
          </p:txBody>
        </p:sp>
      </p:grpSp>
      <p:grpSp>
        <p:nvGrpSpPr>
          <p:cNvPr name="Group 65" id="65"/>
          <p:cNvGrpSpPr/>
          <p:nvPr/>
        </p:nvGrpSpPr>
        <p:grpSpPr>
          <a:xfrm rot="0">
            <a:off x="14447520" y="6583680"/>
            <a:ext cx="2194560" cy="585216"/>
            <a:chOff x="0" y="0"/>
            <a:chExt cx="2926080" cy="780288"/>
          </a:xfrm>
        </p:grpSpPr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2926080" cy="780288"/>
            </a:xfrm>
            <a:custGeom>
              <a:avLst/>
              <a:gdLst/>
              <a:ahLst/>
              <a:cxnLst/>
              <a:rect r="r" b="b" t="t" l="l"/>
              <a:pathLst>
                <a:path h="780288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3068" r="0" b="-23068"/>
              </a:stretch>
            </a:blipFill>
          </p:spPr>
        </p:sp>
        <p:sp>
          <p:nvSpPr>
            <p:cNvPr name="TextBox 67" id="67"/>
            <p:cNvSpPr txBox="true"/>
            <p:nvPr/>
          </p:nvSpPr>
          <p:spPr>
            <a:xfrm>
              <a:off x="0" y="0"/>
              <a:ext cx="292608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£1,200</a:t>
              </a:r>
            </a:p>
          </p:txBody>
        </p:sp>
      </p:grpSp>
      <p:grpSp>
        <p:nvGrpSpPr>
          <p:cNvPr name="Group 68" id="68"/>
          <p:cNvGrpSpPr/>
          <p:nvPr/>
        </p:nvGrpSpPr>
        <p:grpSpPr>
          <a:xfrm rot="0">
            <a:off x="914400" y="9692640"/>
            <a:ext cx="16459200" cy="468020"/>
            <a:chOff x="0" y="0"/>
            <a:chExt cx="21945600" cy="624027"/>
          </a:xfrm>
        </p:grpSpPr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21945600" cy="624027"/>
            </a:xfrm>
            <a:custGeom>
              <a:avLst/>
              <a:gdLst/>
              <a:ahLst/>
              <a:cxnLst/>
              <a:rect r="r" b="b" t="t" l="l"/>
              <a:pathLst>
                <a:path h="624027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624027"/>
                  </a:lnTo>
                  <a:lnTo>
                    <a:pt x="0" y="62402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636399" r="0" b="-634087"/>
              </a:stretch>
            </a:blipFill>
          </p:spPr>
        </p:sp>
        <p:sp>
          <p:nvSpPr>
            <p:cNvPr name="TextBox 70" id="70"/>
            <p:cNvSpPr txBox="true"/>
            <p:nvPr/>
          </p:nvSpPr>
          <p:spPr>
            <a:xfrm>
              <a:off x="0" y="0"/>
              <a:ext cx="21945600" cy="62402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b="true" sz="24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Break-even expected at 300 paying members (Month 10)  •  Membership fee: £10/month</a:t>
              </a:r>
            </a:p>
          </p:txBody>
        </p:sp>
      </p:grpSp>
    </p:spTree>
  </p:cSld>
  <p:clrMapOvr>
    <a:masterClrMapping/>
  </p:clrMapOvr>
  <p:transition spd="slow">
    <p:push dir="l"/>
  </p:transition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34241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838468" y="7491401"/>
            <a:ext cx="1555234" cy="1555234"/>
            <a:chOff x="0" y="0"/>
            <a:chExt cx="647700" cy="6477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152400" y="152400"/>
              <a:ext cx="342900" cy="3429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2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2145526" y="1708641"/>
            <a:ext cx="4304586" cy="13487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b="true" sz="38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REFERENCE LIST</a:t>
            </a:r>
          </a:p>
          <a:p>
            <a:pPr algn="ctr">
              <a:lnSpc>
                <a:spcPts val="5459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0" y="3581400"/>
            <a:ext cx="16924568" cy="1847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7"/>
              </a:lnSpc>
              <a:spcBef>
                <a:spcPct val="0"/>
              </a:spcBef>
            </a:pPr>
          </a:p>
          <a:p>
            <a:pPr algn="ctr">
              <a:lnSpc>
                <a:spcPts val="2527"/>
              </a:lnSpc>
              <a:spcBef>
                <a:spcPct val="0"/>
              </a:spcBef>
            </a:pPr>
            <a:r>
              <a:rPr lang="en-US" sz="210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Ofcom (2025) </a:t>
            </a:r>
            <a:r>
              <a:rPr lang="en-US" sz="2106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</a:t>
            </a:r>
            <a:r>
              <a:rPr lang="en-US" sz="2106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ost m</a:t>
            </a:r>
            <a:r>
              <a:rPr lang="en-US" sz="2106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onitoring report: Postal services in the financial year 2024-25</a:t>
            </a:r>
            <a:r>
              <a:rPr lang="en-US" sz="210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https://www.ofcom.org.uk/siteassets/resources/documents/postal-services/monitoring-reports/2024-25/post-monitoring-report---postal-services-in-the-financial-year-2024-25.pdf (Accessed:  6 August 2026).</a:t>
            </a:r>
          </a:p>
          <a:p>
            <a:pPr algn="ctr">
              <a:lnSpc>
                <a:spcPts val="2887"/>
              </a:lnSpc>
              <a:spcBef>
                <a:spcPct val="0"/>
              </a:spcBef>
            </a:pPr>
          </a:p>
          <a:p>
            <a:pPr algn="ctr">
              <a:lnSpc>
                <a:spcPts val="180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DAHRb9Ovo2g</dc:identifier>
  <dcterms:modified xsi:type="dcterms:W3CDTF">2011-08-01T06:04:30Z</dcterms:modified>
  <cp:revision>1</cp:revision>
  <dc:title>IBP </dc:title>
</cp:coreProperties>
</file>