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44"/>
  </p:notesMasterIdLst>
  <p:sldIdLst>
    <p:sldId id="256" r:id="rId2"/>
    <p:sldId id="314" r:id="rId3"/>
    <p:sldId id="315" r:id="rId4"/>
    <p:sldId id="316" r:id="rId5"/>
    <p:sldId id="317" r:id="rId6"/>
    <p:sldId id="257" r:id="rId7"/>
    <p:sldId id="258" r:id="rId8"/>
    <p:sldId id="259" r:id="rId9"/>
    <p:sldId id="260" r:id="rId10"/>
    <p:sldId id="261" r:id="rId11"/>
    <p:sldId id="264" r:id="rId12"/>
    <p:sldId id="265" r:id="rId13"/>
    <p:sldId id="268" r:id="rId14"/>
    <p:sldId id="318" r:id="rId15"/>
    <p:sldId id="270" r:id="rId16"/>
    <p:sldId id="273" r:id="rId17"/>
    <p:sldId id="274" r:id="rId18"/>
    <p:sldId id="275" r:id="rId19"/>
    <p:sldId id="276" r:id="rId20"/>
    <p:sldId id="277" r:id="rId21"/>
    <p:sldId id="278" r:id="rId22"/>
    <p:sldId id="279" r:id="rId23"/>
    <p:sldId id="280" r:id="rId24"/>
    <p:sldId id="281" r:id="rId25"/>
    <p:sldId id="282" r:id="rId26"/>
    <p:sldId id="288" r:id="rId27"/>
    <p:sldId id="289" r:id="rId28"/>
    <p:sldId id="290" r:id="rId29"/>
    <p:sldId id="291" r:id="rId30"/>
    <p:sldId id="292" r:id="rId31"/>
    <p:sldId id="293" r:id="rId32"/>
    <p:sldId id="294" r:id="rId33"/>
    <p:sldId id="295" r:id="rId34"/>
    <p:sldId id="296" r:id="rId35"/>
    <p:sldId id="297" r:id="rId36"/>
    <p:sldId id="298" r:id="rId37"/>
    <p:sldId id="299" r:id="rId38"/>
    <p:sldId id="300" r:id="rId39"/>
    <p:sldId id="301" r:id="rId40"/>
    <p:sldId id="302" r:id="rId41"/>
    <p:sldId id="303" r:id="rId42"/>
    <p:sldId id="388" r:id="rId43"/>
    <p:sldId id="389" r:id="rId44"/>
    <p:sldId id="304" r:id="rId45"/>
    <p:sldId id="305" r:id="rId46"/>
    <p:sldId id="306" r:id="rId47"/>
    <p:sldId id="307" r:id="rId48"/>
    <p:sldId id="308" r:id="rId49"/>
    <p:sldId id="319" r:id="rId50"/>
    <p:sldId id="320" r:id="rId51"/>
    <p:sldId id="321" r:id="rId52"/>
    <p:sldId id="322" r:id="rId53"/>
    <p:sldId id="323" r:id="rId54"/>
    <p:sldId id="324" r:id="rId55"/>
    <p:sldId id="325" r:id="rId56"/>
    <p:sldId id="326" r:id="rId57"/>
    <p:sldId id="327" r:id="rId58"/>
    <p:sldId id="328" r:id="rId59"/>
    <p:sldId id="329" r:id="rId60"/>
    <p:sldId id="330" r:id="rId61"/>
    <p:sldId id="331" r:id="rId62"/>
    <p:sldId id="332" r:id="rId63"/>
    <p:sldId id="333" r:id="rId64"/>
    <p:sldId id="334" r:id="rId65"/>
    <p:sldId id="335" r:id="rId66"/>
    <p:sldId id="336" r:id="rId67"/>
    <p:sldId id="337" r:id="rId68"/>
    <p:sldId id="338" r:id="rId69"/>
    <p:sldId id="339" r:id="rId70"/>
    <p:sldId id="340" r:id="rId71"/>
    <p:sldId id="341" r:id="rId72"/>
    <p:sldId id="395" r:id="rId73"/>
    <p:sldId id="390" r:id="rId74"/>
    <p:sldId id="391" r:id="rId75"/>
    <p:sldId id="392" r:id="rId76"/>
    <p:sldId id="393" r:id="rId77"/>
    <p:sldId id="342" r:id="rId78"/>
    <p:sldId id="343" r:id="rId79"/>
    <p:sldId id="344" r:id="rId80"/>
    <p:sldId id="345" r:id="rId81"/>
    <p:sldId id="346" r:id="rId82"/>
    <p:sldId id="347" r:id="rId83"/>
    <p:sldId id="348" r:id="rId84"/>
    <p:sldId id="349" r:id="rId85"/>
    <p:sldId id="350" r:id="rId86"/>
    <p:sldId id="351" r:id="rId87"/>
    <p:sldId id="352" r:id="rId88"/>
    <p:sldId id="353" r:id="rId89"/>
    <p:sldId id="354" r:id="rId90"/>
    <p:sldId id="356" r:id="rId91"/>
    <p:sldId id="357" r:id="rId92"/>
    <p:sldId id="358" r:id="rId93"/>
    <p:sldId id="359" r:id="rId94"/>
    <p:sldId id="360" r:id="rId95"/>
    <p:sldId id="361" r:id="rId96"/>
    <p:sldId id="362" r:id="rId97"/>
    <p:sldId id="363" r:id="rId98"/>
    <p:sldId id="364" r:id="rId99"/>
    <p:sldId id="372" r:id="rId100"/>
    <p:sldId id="373" r:id="rId101"/>
    <p:sldId id="374" r:id="rId102"/>
    <p:sldId id="375" r:id="rId103"/>
    <p:sldId id="376" r:id="rId104"/>
    <p:sldId id="377" r:id="rId105"/>
    <p:sldId id="378" r:id="rId106"/>
    <p:sldId id="379" r:id="rId107"/>
    <p:sldId id="380" r:id="rId108"/>
    <p:sldId id="381" r:id="rId109"/>
    <p:sldId id="382" r:id="rId110"/>
    <p:sldId id="383" r:id="rId111"/>
    <p:sldId id="384" r:id="rId112"/>
    <p:sldId id="385" r:id="rId113"/>
    <p:sldId id="386" r:id="rId114"/>
    <p:sldId id="396" r:id="rId115"/>
    <p:sldId id="397" r:id="rId116"/>
    <p:sldId id="398" r:id="rId117"/>
    <p:sldId id="399" r:id="rId118"/>
    <p:sldId id="400" r:id="rId119"/>
    <p:sldId id="401" r:id="rId120"/>
    <p:sldId id="402" r:id="rId121"/>
    <p:sldId id="403" r:id="rId122"/>
    <p:sldId id="404" r:id="rId123"/>
    <p:sldId id="405" r:id="rId124"/>
    <p:sldId id="406" r:id="rId125"/>
    <p:sldId id="407" r:id="rId126"/>
    <p:sldId id="408" r:id="rId127"/>
    <p:sldId id="410" r:id="rId128"/>
    <p:sldId id="413" r:id="rId129"/>
    <p:sldId id="414" r:id="rId130"/>
    <p:sldId id="415" r:id="rId131"/>
    <p:sldId id="416" r:id="rId132"/>
    <p:sldId id="417" r:id="rId133"/>
    <p:sldId id="418" r:id="rId134"/>
    <p:sldId id="419" r:id="rId135"/>
    <p:sldId id="420" r:id="rId136"/>
    <p:sldId id="421" r:id="rId137"/>
    <p:sldId id="422" r:id="rId138"/>
    <p:sldId id="423" r:id="rId139"/>
    <p:sldId id="424" r:id="rId140"/>
    <p:sldId id="425" r:id="rId141"/>
    <p:sldId id="426" r:id="rId142"/>
    <p:sldId id="387" r:id="rId1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697" autoAdjust="0"/>
  </p:normalViewPr>
  <p:slideViewPr>
    <p:cSldViewPr snapToGrid="0" snapToObjects="1">
      <p:cViewPr varScale="1">
        <p:scale>
          <a:sx n="76" d="100"/>
          <a:sy n="76" d="100"/>
        </p:scale>
        <p:origin x="142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11/10/2016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sz="1000" b="1" dirty="0">
                <a:latin typeface="Arial" pitchFamily="34" charset="0"/>
                <a:cs typeface="Arial" pitchFamily="34" charset="0"/>
              </a:rPr>
              <a:t>Fast convergence</a:t>
            </a:r>
            <a:r>
              <a:rPr lang="en-US" sz="1000" dirty="0">
                <a:latin typeface="Arial" pitchFamily="34" charset="0"/>
                <a:cs typeface="Arial" pitchFamily="34" charset="0"/>
              </a:rPr>
              <a:t>—EIGRP uses DUAL to achieve rapid convergence. A router running EIGRP stores its neighbors’ routing tables so that it can quickly adapt to changes in the network. If no appropriate route or backup route exists in the local routing table, EIGRP queries its neighbors to discover an alternative route. These queries are propagated until an alternative route is found, or it is determined that no alternative route exists.</a:t>
            </a:r>
          </a:p>
          <a:p>
            <a:pPr lvl="0"/>
            <a:r>
              <a:rPr lang="en-US" sz="1000" b="1" dirty="0">
                <a:latin typeface="Arial" pitchFamily="34" charset="0"/>
                <a:cs typeface="Arial" pitchFamily="34" charset="0"/>
              </a:rPr>
              <a:t>Partial updates</a:t>
            </a:r>
            <a:r>
              <a:rPr lang="en-US" sz="1000" dirty="0">
                <a:latin typeface="Arial" pitchFamily="34" charset="0"/>
                <a:cs typeface="Arial" pitchFamily="34" charset="0"/>
              </a:rPr>
              <a:t>—EIGRP sends partial triggered updates instead of periodic updates. These updates are sent only when the path or the metric for a route changes; they contain information about only that changed link rather than the entire routing table. Propagation of these partial updates is automatically bounded so that only those routers that require the information are updated. As a result, EIGRP consumes significantly less bandwidth than IGRP. This behavior is also different than link-state protocol operation, which sends a change update to all routers within an area. </a:t>
            </a:r>
          </a:p>
          <a:p>
            <a:r>
              <a:rPr lang="en-US" sz="1000" b="1" dirty="0">
                <a:latin typeface="Arial" pitchFamily="34" charset="0"/>
                <a:cs typeface="Arial" pitchFamily="34" charset="0"/>
              </a:rPr>
              <a:t>Multiple network layer support</a:t>
            </a:r>
            <a:r>
              <a:rPr lang="en-US" sz="1000" dirty="0">
                <a:latin typeface="Arial" pitchFamily="34" charset="0"/>
                <a:cs typeface="Arial" pitchFamily="34" charset="0"/>
              </a:rPr>
              <a:t>—EIGRP supports IP version 4 (IPv4), IP version 6 (IPv6), AppleTalk, and Novell NetWare Internetwork Packet Exchange (IPX) using protocol-dependent modules that are responsible for protocol requirements specific to the network layer. EIGRP’s rapid convergence and sophisticated metric offer superior performance and stability when implemented in IP, IPv6, IPX, and AppleTalk networks.</a:t>
            </a:r>
          </a:p>
          <a:p>
            <a:pPr lvl="0"/>
            <a:r>
              <a:rPr lang="en-US" sz="1000" b="1" dirty="0">
                <a:latin typeface="Arial" pitchFamily="34" charset="0"/>
                <a:cs typeface="Arial" pitchFamily="34" charset="0"/>
              </a:rPr>
              <a:t>Use of multicast and unicast</a:t>
            </a:r>
            <a:r>
              <a:rPr lang="en-US" sz="1000" dirty="0">
                <a:latin typeface="Arial" pitchFamily="34" charset="0"/>
                <a:cs typeface="Arial" pitchFamily="34" charset="0"/>
              </a:rPr>
              <a:t>—EIGRP uses multicast and unicast for communication between routers, rather than broadcast. As a result, end stations are unaffected by routing updates or queries. The multicast address used for EIGRP is 224.0.0.10.</a:t>
            </a:r>
          </a:p>
          <a:p>
            <a:endParaRPr lang="en-US" sz="1000" dirty="0">
              <a:latin typeface="Arial" pitchFamily="34" charset="0"/>
              <a:cs typeface="Arial" pitchFamily="34" charset="0"/>
            </a:endParaRPr>
          </a:p>
          <a:p>
            <a:r>
              <a:rPr lang="en-US" sz="1000" dirty="0">
                <a:latin typeface="Arial" pitchFamily="34" charset="0"/>
                <a:cs typeface="Arial" pitchFamily="34" charset="0"/>
              </a:rPr>
              <a:t>Other EIGRP features include the following:</a:t>
            </a:r>
          </a:p>
          <a:p>
            <a:pPr lvl="1"/>
            <a:r>
              <a:rPr lang="en-US" sz="1000" b="1" dirty="0">
                <a:latin typeface="Arial" pitchFamily="34" charset="0"/>
                <a:cs typeface="Arial" pitchFamily="34" charset="0"/>
              </a:rPr>
              <a:t>Variable-length subnet masking (VLSM) support</a:t>
            </a:r>
            <a:r>
              <a:rPr lang="en-US" sz="1000" dirty="0">
                <a:latin typeface="Arial" pitchFamily="34" charset="0"/>
                <a:cs typeface="Arial" pitchFamily="34" charset="0"/>
              </a:rPr>
              <a:t>—EIGRP is a classless routing protocol, which means that it advertises a subnet mask for each destination network; this enables EIGRP to support discontinuous subnetworks and VLSM. </a:t>
            </a:r>
          </a:p>
          <a:p>
            <a:pPr lvl="1"/>
            <a:r>
              <a:rPr lang="en-US" sz="1000" b="1" dirty="0">
                <a:latin typeface="Arial" pitchFamily="34" charset="0"/>
                <a:cs typeface="Arial" pitchFamily="34" charset="0"/>
              </a:rPr>
              <a:t>Seamless connectivity across all data link layer protocols and topologies</a:t>
            </a:r>
            <a:r>
              <a:rPr lang="en-US" sz="1000" dirty="0">
                <a:latin typeface="Arial" pitchFamily="34" charset="0"/>
                <a:cs typeface="Arial" pitchFamily="34" charset="0"/>
              </a:rPr>
              <a:t>—EIGRP does not require special configuration to work across any Layer 2 protocols. Other routing protocols, such as Open Shortest Path First (OSPF), require different configurations for different Layer 2 protocols, such as Ethernet and Frame Relay (as you will see in Chapter 3, “Implementing an OSPF-based Solution”). EIGRP was designed to operate effectively in both local-area network (LAN) and wide-area network (WAN) environments. In multiaccess topologies, such as Ethernet, neighbor relationships (also known as </a:t>
            </a:r>
            <a:r>
              <a:rPr lang="en-US" sz="1000" i="1" dirty="0">
                <a:latin typeface="Arial" pitchFamily="34" charset="0"/>
                <a:cs typeface="Arial" pitchFamily="34" charset="0"/>
              </a:rPr>
              <a:t>neighborships</a:t>
            </a:r>
            <a:r>
              <a:rPr lang="en-US" sz="1000" dirty="0">
                <a:latin typeface="Arial" pitchFamily="34" charset="0"/>
                <a:cs typeface="Arial" pitchFamily="34" charset="0"/>
              </a:rPr>
              <a:t>) are formed and maintained using reliable multicasting. EIGRP supports all WAN topologies: dedicated links, point-to-point links, and nonbroadcast multiaccess (NBMA) topologies. EIGRP accommodates differences in media types and speeds when neighbor adjacencies form across WAN links. The amount of bandwidth that EIGRP uses on WAN links can be limited.</a:t>
            </a:r>
          </a:p>
          <a:p>
            <a:pPr lvl="1"/>
            <a:r>
              <a:rPr lang="en-US" sz="1000" b="1" dirty="0">
                <a:latin typeface="Arial" pitchFamily="34" charset="0"/>
                <a:cs typeface="Arial" pitchFamily="34" charset="0"/>
              </a:rPr>
              <a:t>Sophisticated metric</a:t>
            </a:r>
            <a:r>
              <a:rPr lang="en-US" sz="1000" dirty="0">
                <a:latin typeface="Arial" pitchFamily="34" charset="0"/>
                <a:cs typeface="Arial" pitchFamily="34" charset="0"/>
              </a:rPr>
              <a:t>—EIGRP uses the same algorithm for metric calculation as IGRP, but represents values in a 32-bit format, rather than IGRP’s 24-bit format, to give additional granularity (thus, the EIGRP metric is the IGRP metric multiplied by 256). A significant advantage of EIGRP (and IGRP) over other protocols is its support for unequal metric load balancing that allows administrators to better distribute traffic flow in their networks.</a:t>
            </a:r>
          </a:p>
          <a:p>
            <a:endParaRPr lang="en-US" sz="10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extLst>
      <p:ext uri="{BB962C8B-B14F-4D97-AF65-F5344CB8AC3E}">
        <p14:creationId xmlns:p14="http://schemas.microsoft.com/office/powerpoint/2010/main" val="3076860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0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1154337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extLst>
      <p:ext uri="{BB962C8B-B14F-4D97-AF65-F5344CB8AC3E}">
        <p14:creationId xmlns:p14="http://schemas.microsoft.com/office/powerpoint/2010/main" val="122272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lvl="0"/>
            <a:r>
              <a:rPr lang="en-US" b="1" dirty="0" smtClean="0"/>
              <a:t>Neighbor table</a:t>
            </a:r>
          </a:p>
          <a:p>
            <a:pPr lvl="1"/>
            <a:r>
              <a:rPr lang="en-US" dirty="0" smtClean="0"/>
              <a:t>EIGRP routers use hello packets to discover neighbors. When a router discovers and forms an adjacency with a new neighbor, it includes the neighbor’s address and the interface through which it can be reached in an entry in the neighbor table. This table is comparable to the neighborship (adjacency) database used by link-state routing protocols (as described in Chapter 3). It serves the same purpose—ensuring bidirectional communication between each of the directly connected neighbors. EIGRP keeps a neighbor table for each network protocol supported; in other words, the following tables could exist: an IP neighbor table, an IPv6 neighbor table, an IPX neighbor table, and an AppleTalk neighbor table.</a:t>
            </a:r>
          </a:p>
          <a:p>
            <a:pPr lvl="0"/>
            <a:r>
              <a:rPr lang="en-US" b="1" dirty="0" smtClean="0"/>
              <a:t>Topology table</a:t>
            </a:r>
          </a:p>
          <a:p>
            <a:pPr lvl="1"/>
            <a:r>
              <a:rPr lang="en-US" dirty="0" smtClean="0"/>
              <a:t>When the router dynamically discovers a new neighbor, it sends an update about the routes it knows to its new neighbor and receives the same from the new neighbor. These updates populate the topology table. The topology table contains all destinations advertised by neighboring routers; in other words, each router stores its neighbors’ routing tables in its EIGRP topology table. If a neighbor is advertising a destination, it must be using that route to forward packets; this rule must be strictly followed by all distance vector protocols. An EIGRP router maintains a topology table for each network protocol configured (IP, IPv6, IPX, and AppleTalk). </a:t>
            </a:r>
          </a:p>
          <a:p>
            <a:pPr lvl="0"/>
            <a:r>
              <a:rPr lang="en-US" b="1" dirty="0" smtClean="0"/>
              <a:t>Routing table</a:t>
            </a:r>
          </a:p>
          <a:p>
            <a:pPr lvl="1"/>
            <a:r>
              <a:rPr lang="en-US" dirty="0" smtClean="0"/>
              <a:t>The routing table holds the best routes to each destination and is used for forwarding packets; EIGRP successor routes are offered to the routing table. As discussed in Chapter 1, “Routing Services,” if a router learns more than one route to exactly the same destination from different routing sources, it uses the administrative distance to determine which route to keep in the routing table. By default, up to 4 routes to the same destination with the same metric can be added to the routing table (recall that the router can be configured to accept up to 16 per destination). The router maintains one routing table for each network protocol configured.</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3720665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26</a:t>
            </a:fld>
            <a:endParaRPr lang="en-US" dirty="0"/>
          </a:p>
        </p:txBody>
      </p:sp>
    </p:spTree>
    <p:extLst>
      <p:ext uri="{BB962C8B-B14F-4D97-AF65-F5344CB8AC3E}">
        <p14:creationId xmlns:p14="http://schemas.microsoft.com/office/powerpoint/2010/main" val="417041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EFE1918-A55A-4032-B139-A848D5358761}" type="slidenum">
              <a:rPr lang="en-US"/>
              <a:pPr/>
              <a:t>27</a:t>
            </a:fld>
            <a:endParaRPr lang="en-US" dirty="0"/>
          </a:p>
        </p:txBody>
      </p:sp>
      <p:sp>
        <p:nvSpPr>
          <p:cNvPr id="985090" name="Rectangle 2"/>
          <p:cNvSpPr>
            <a:spLocks noGrp="1" noRot="1" noChangeAspect="1" noChangeArrowheads="1" noTextEdit="1"/>
          </p:cNvSpPr>
          <p:nvPr>
            <p:ph type="sldImg"/>
          </p:nvPr>
        </p:nvSpPr>
        <p:spPr>
          <a:xfrm>
            <a:off x="1143000" y="687388"/>
            <a:ext cx="4572000" cy="3429000"/>
          </a:xfrm>
          <a:ln/>
        </p:spPr>
      </p:sp>
      <p:sp>
        <p:nvSpPr>
          <p:cNvPr id="985091" name="Rectangle 3"/>
          <p:cNvSpPr>
            <a:spLocks noGrp="1" noChangeArrowheads="1"/>
          </p:cNvSpPr>
          <p:nvPr>
            <p:ph type="body" idx="1"/>
          </p:nvPr>
        </p:nvSpPr>
        <p:spPr>
          <a:xfrm>
            <a:off x="914711" y="4344025"/>
            <a:ext cx="5028579" cy="4112926"/>
          </a:xfrm>
        </p:spPr>
        <p:txBody>
          <a:bodyPr/>
          <a:lstStyle/>
          <a:p>
            <a:pPr marL="224325" indent="-224325"/>
            <a:r>
              <a:rPr lang="en-US" dirty="0"/>
              <a:t>Process to establish and discover neighbor routes occurs simultaneously in EIGRP:</a:t>
            </a:r>
          </a:p>
          <a:p>
            <a:pPr marL="224325" indent="-224325">
              <a:buFontTx/>
              <a:buAutoNum type="arabicPeriod"/>
            </a:pPr>
            <a:r>
              <a:rPr lang="en-US" dirty="0"/>
              <a:t>A new router (router A) comes up on the link and sends a hello packet through all of its EIGRP-configured interfaces.</a:t>
            </a:r>
          </a:p>
          <a:p>
            <a:pPr marL="224325" indent="-224325">
              <a:buFontTx/>
              <a:buAutoNum type="arabicPeriod"/>
            </a:pPr>
            <a:r>
              <a:rPr lang="en-US" dirty="0"/>
              <a:t>Routers receiving the hello packet (router B) on one interface reply with update packets that contain all the routes they have in their routing tables, except those learned through that interface (split horizon). Router B sends an update packet to router A, but a neighbor relationship is not established until router B sends a hello packet to router A. The update packet from router B has the initialization bit set, indicating that this is the initialization process. The update packet includes information about the routes that the neighbor (router B) is aware of, including the metric that the neighbor is advertising for each destination.</a:t>
            </a:r>
          </a:p>
          <a:p>
            <a:pPr marL="224325" indent="-224325">
              <a:buFontTx/>
              <a:buAutoNum type="arabicPeriod"/>
            </a:pPr>
            <a:r>
              <a:rPr lang="en-US" dirty="0"/>
              <a:t>After both routers have exchanged hellos, and the neighbor adjacency is established, router A replies to router B with an ACK packet, indicating that it received the update information.</a:t>
            </a:r>
          </a:p>
          <a:p>
            <a:pPr marL="224325" indent="-224325">
              <a:buFontTx/>
              <a:buAutoNum type="arabicPeriod"/>
            </a:pPr>
            <a:r>
              <a:rPr lang="en-US" dirty="0"/>
              <a:t>Router A assimilates all update packets in its topology table. The topology table includes all destinations advertised by neighboring (adjacent) routers. It lists each destination, all the neighbors that can reach the destination, and their associated metric.</a:t>
            </a:r>
          </a:p>
          <a:p>
            <a:pPr marL="224325" indent="-224325">
              <a:buFontTx/>
              <a:buAutoNum type="arabicPeriod"/>
            </a:pPr>
            <a:r>
              <a:rPr lang="en-US" dirty="0"/>
              <a:t>Router A then sends an update packet to router B.</a:t>
            </a:r>
          </a:p>
          <a:p>
            <a:pPr marL="224325" indent="-224325">
              <a:buFontTx/>
              <a:buAutoNum type="arabicPeriod"/>
            </a:pPr>
            <a:r>
              <a:rPr lang="en-US" dirty="0"/>
              <a:t>Upon receiving the update packet, router B sends an ACK packet to router A.</a:t>
            </a:r>
          </a:p>
          <a:p>
            <a:pPr marL="224325" indent="-224325"/>
            <a:endParaRPr lang="en-US" smtClean="0"/>
          </a:p>
          <a:p>
            <a:r>
              <a:rPr lang="en-US" smtClean="0"/>
              <a:t>After </a:t>
            </a:r>
            <a:r>
              <a:rPr lang="en-US" dirty="0"/>
              <a:t>router A and router B successfully receive the update packets from each other, they are ready to update their routing tables with the successor routes from the topology table.</a:t>
            </a:r>
          </a:p>
        </p:txBody>
      </p:sp>
    </p:spTree>
    <p:extLst>
      <p:ext uri="{BB962C8B-B14F-4D97-AF65-F5344CB8AC3E}">
        <p14:creationId xmlns:p14="http://schemas.microsoft.com/office/powerpoint/2010/main" val="1553734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When a router discovers a new neighbor, an update is sent to and received from its new neighbor populating the </a:t>
            </a:r>
            <a:r>
              <a:rPr lang="en-US" b="1" dirty="0" smtClean="0"/>
              <a:t>topology table </a:t>
            </a:r>
            <a:r>
              <a:rPr lang="en-US" dirty="0" smtClean="0"/>
              <a:t>(containing destinations advertised by all neighbors)</a:t>
            </a:r>
          </a:p>
          <a:p>
            <a:pPr>
              <a:buNone/>
            </a:pPr>
            <a:endParaRPr lang="en-US" smtClean="0"/>
          </a:p>
          <a:p>
            <a:pPr>
              <a:buNone/>
            </a:pPr>
            <a:r>
              <a:rPr lang="en-US" smtClean="0"/>
              <a:t>The </a:t>
            </a:r>
            <a:r>
              <a:rPr lang="en-US" dirty="0" smtClean="0"/>
              <a:t>topology table:</a:t>
            </a:r>
          </a:p>
          <a:p>
            <a:pPr lvl="0"/>
            <a:r>
              <a:rPr lang="en-US" sz="1100"/>
              <a:t>Updated </a:t>
            </a:r>
            <a:r>
              <a:rPr lang="en-US" sz="1100" dirty="0"/>
              <a:t>when a directly connected route or interface changes or when a neighboring router reports a change to a route</a:t>
            </a:r>
          </a:p>
          <a:p>
            <a:pPr lvl="0"/>
            <a:r>
              <a:rPr lang="en-US" sz="1100" dirty="0"/>
              <a:t>Entry for a destination exists in either active or passive state:</a:t>
            </a:r>
          </a:p>
          <a:p>
            <a:pPr lvl="1"/>
            <a:r>
              <a:rPr lang="en-US" sz="1100" dirty="0"/>
              <a:t>Passive state: router is not performing a recomputation</a:t>
            </a:r>
          </a:p>
          <a:p>
            <a:pPr lvl="1"/>
            <a:r>
              <a:rPr lang="en-US" sz="1100" dirty="0"/>
              <a:t>Active state: router is performing a recomputation</a:t>
            </a:r>
          </a:p>
          <a:p>
            <a:pPr lvl="0"/>
            <a:r>
              <a:rPr lang="en-US" sz="1100" dirty="0"/>
              <a:t>Recomputation occurs when the destination has no feasible successors (initiated by sending a query packet to each of the </a:t>
            </a:r>
            <a:r>
              <a:rPr lang="en-US" sz="1100"/>
              <a:t>neighboring routers</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28</a:t>
            </a:fld>
            <a:endParaRPr lang="en-US" dirty="0"/>
          </a:p>
        </p:txBody>
      </p:sp>
    </p:spTree>
    <p:extLst>
      <p:ext uri="{BB962C8B-B14F-4D97-AF65-F5344CB8AC3E}">
        <p14:creationId xmlns:p14="http://schemas.microsoft.com/office/powerpoint/2010/main" val="2305513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5957513-ED03-4A0C-AE43-329406D3BFD1}" type="slidenum">
              <a:rPr lang="en-US"/>
              <a:pPr/>
              <a:t>29</a:t>
            </a:fld>
            <a:endParaRPr lang="en-US" dirty="0"/>
          </a:p>
        </p:txBody>
      </p:sp>
      <p:sp>
        <p:nvSpPr>
          <p:cNvPr id="980994" name="Rectangle 2"/>
          <p:cNvSpPr>
            <a:spLocks noGrp="1" noRot="1" noChangeAspect="1" noChangeArrowheads="1" noTextEdit="1"/>
          </p:cNvSpPr>
          <p:nvPr>
            <p:ph type="sldImg"/>
          </p:nvPr>
        </p:nvSpPr>
        <p:spPr>
          <a:xfrm>
            <a:off x="1143000" y="687388"/>
            <a:ext cx="4572000" cy="3429000"/>
          </a:xfrm>
          <a:ln/>
        </p:spPr>
      </p:sp>
      <p:sp>
        <p:nvSpPr>
          <p:cNvPr id="980995" name="Rectangle 3"/>
          <p:cNvSpPr>
            <a:spLocks noGrp="1" noChangeArrowheads="1"/>
          </p:cNvSpPr>
          <p:nvPr>
            <p:ph type="body" idx="1"/>
          </p:nvPr>
        </p:nvSpPr>
        <p:spPr>
          <a:xfrm>
            <a:off x="914711" y="4344025"/>
            <a:ext cx="5028579" cy="4112926"/>
          </a:xfrm>
        </p:spPr>
        <p:txBody>
          <a:bodyPr/>
          <a:lstStyle/>
          <a:p>
            <a:r>
              <a:rPr lang="en-US" dirty="0"/>
              <a:t>The network shown illustrates router C’s EIGRP tables. Routers A and B have established a neighbor relationship with router C. Both routers A and B have paths to network 10.1.1.0/24, among many others that are not shown.</a:t>
            </a:r>
          </a:p>
          <a:p>
            <a:r>
              <a:rPr lang="en-US" dirty="0"/>
              <a:t>Router A has an EIGRP metric of 1000 for 10.1.1.0/24, so router A advertises 10.1.1.0/24 to router C with a metric of 1000. Router C installs the route to 10.1.1.0/24 via router A in its EIGRP topology table with an advertised distance of 1000. </a:t>
            </a:r>
          </a:p>
          <a:p>
            <a:r>
              <a:rPr lang="en-US" dirty="0"/>
              <a:t>Router B has network 10.1.1.0/24 with a metric of 1500 in its IP routing table, so router B advertises 10.1.1.0/24 to router C with an advertised distance of 1500. Router C places the route to 10.1.1.0/24 network via router B in the EIGRP topology table with an advertised distance of 1500.</a:t>
            </a:r>
          </a:p>
          <a:p>
            <a:r>
              <a:rPr lang="en-US" dirty="0"/>
              <a:t>Router C has two entries to reach 10.1.1.0/24 in its topology table. The EIGRP metric for router C to reach both routers A and B is 1000. This cost (1000) is added to the respective advertised distance from each router, resulting in the feasible distances from router C to reach network 10.1.1.0/24 shown in the figure.</a:t>
            </a:r>
          </a:p>
          <a:p>
            <a:r>
              <a:rPr lang="en-US" dirty="0"/>
              <a:t>Router C chooses the least-cost feasible distance, which is 2000, via router A, and installs it in the IP routing table as the best route to reach 10.1.1.0/24. The EIGRP metric in the routing table is equal to the feasible distance from the EIGRP topology table. Router A is the successor for the route to 10.1.1.0/24. </a:t>
            </a:r>
          </a:p>
        </p:txBody>
      </p:sp>
    </p:spTree>
    <p:extLst>
      <p:ext uri="{BB962C8B-B14F-4D97-AF65-F5344CB8AC3E}">
        <p14:creationId xmlns:p14="http://schemas.microsoft.com/office/powerpoint/2010/main" val="3336304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None/>
            </a:pPr>
            <a:r>
              <a:rPr lang="en-US" sz="1000" dirty="0"/>
              <a:t>How EIGRP uses these tables:</a:t>
            </a:r>
          </a:p>
          <a:p>
            <a:r>
              <a:rPr lang="en-US" sz="1000" dirty="0"/>
              <a:t>EIGRP uses the Neighbor table to list adjacent routers.</a:t>
            </a:r>
          </a:p>
          <a:p>
            <a:pPr lvl="1"/>
            <a:r>
              <a:rPr lang="en-US" sz="1000" dirty="0"/>
              <a:t>Topology table lists all learned routes to each destination</a:t>
            </a:r>
          </a:p>
          <a:p>
            <a:pPr lvl="1"/>
            <a:r>
              <a:rPr lang="en-US" sz="1000" dirty="0"/>
              <a:t>Routing table contains the best route (successor route) and backup route (feasible successor route)</a:t>
            </a:r>
          </a:p>
          <a:p>
            <a:r>
              <a:rPr lang="en-US" sz="1000"/>
              <a:t>When </a:t>
            </a:r>
            <a:r>
              <a:rPr lang="en-US" sz="1000" dirty="0"/>
              <a:t>a neighbor adjacency is formed, it records the neighbor’s address and the interface through which it can be reached as an entry in the </a:t>
            </a:r>
            <a:r>
              <a:rPr lang="en-US" sz="1000" b="1" dirty="0"/>
              <a:t>neighbor table</a:t>
            </a:r>
            <a:r>
              <a:rPr lang="en-US" sz="1000" dirty="0"/>
              <a:t>. </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One neighbor table exists for each protocol-dependent module.</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The EIGRP neighbor table is comparable to the adjacencies database that link-state routing protocols use and serves the same purpose: to ensure bidirectional communication between each of the directly connected neighbors.</a:t>
            </a:r>
          </a:p>
          <a:p>
            <a:r>
              <a:rPr lang="en-US" sz="1000" dirty="0"/>
              <a:t>When the hello packet is sent, it advertises a hold time (time a router reports a neighbor as reachable and operational).  If a hello packet from a neighboring router is not received within the hold time, it expires, and DUAL is informed of the topology change.</a:t>
            </a:r>
          </a:p>
          <a:p>
            <a:r>
              <a:rPr lang="en-US" sz="1000" dirty="0"/>
              <a:t>The </a:t>
            </a:r>
            <a:r>
              <a:rPr lang="en-US" sz="1000" b="1" dirty="0"/>
              <a:t>neighbor-table</a:t>
            </a:r>
            <a:r>
              <a:rPr lang="en-US" sz="1000" dirty="0"/>
              <a:t> includes information required by RTP.</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Sequence numbers are used to match acknowledgments with data packets (helping to check out-of-order packets).</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transmission list is used to queue packets for possible retransmission on a per-neighbor basis. </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Round-trip timers </a:t>
            </a:r>
            <a:r>
              <a:rPr lang="en-US" sz="1000" dirty="0"/>
              <a:t>are kept in the neighbor-table entry to estimate an optimal retransmission interval.</a:t>
            </a:r>
          </a:p>
          <a:p>
            <a:endParaRPr lang="en-US" sz="1000" dirty="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30</a:t>
            </a:fld>
            <a:endParaRPr lang="en-US" dirty="0"/>
          </a:p>
        </p:txBody>
      </p:sp>
    </p:spTree>
    <p:extLst>
      <p:ext uri="{BB962C8B-B14F-4D97-AF65-F5344CB8AC3E}">
        <p14:creationId xmlns:p14="http://schemas.microsoft.com/office/powerpoint/2010/main" val="18437061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latin typeface="Arial" charset="0"/>
              </a:rPr>
              <a:t>The command output also lists the networks known by this router through the EIGRP routing process. The codes used in the first column of this output indicate the state of the entry. Passive and Active refer to the EIGRP state with respect to this destination. Update, Query, and Reply refer to the type of packet being sent. The codes are as follows:</a:t>
            </a:r>
          </a:p>
          <a:p>
            <a:pPr lvl="1"/>
            <a:r>
              <a:rPr lang="en-US" b="1" dirty="0">
                <a:latin typeface="Arial" charset="0"/>
              </a:rPr>
              <a:t>Passive (P)</a:t>
            </a:r>
            <a:r>
              <a:rPr lang="en-US" dirty="0">
                <a:latin typeface="Arial" charset="0"/>
              </a:rPr>
              <a:t>—This network is available, and installation can occur in the routing table. Passive is the correct state for a stable network, indicating that no EIGRP computations are being performed for this route.</a:t>
            </a:r>
          </a:p>
          <a:p>
            <a:pPr lvl="1"/>
            <a:r>
              <a:rPr lang="en-US" b="1" dirty="0">
                <a:latin typeface="Arial" charset="0"/>
              </a:rPr>
              <a:t>Active (A)</a:t>
            </a:r>
            <a:r>
              <a:rPr lang="en-US" dirty="0">
                <a:latin typeface="Arial" charset="0"/>
              </a:rPr>
              <a:t>—This network is currently unavailable, and installation cannot occur in the routing table. Being active means that outstanding queries exist for this network, indicating that EIGRP computations are being performed for this route.</a:t>
            </a:r>
          </a:p>
          <a:p>
            <a:pPr lvl="1"/>
            <a:r>
              <a:rPr lang="en-US" dirty="0">
                <a:latin typeface="Arial" charset="0"/>
              </a:rPr>
              <a:t> </a:t>
            </a:r>
            <a:r>
              <a:rPr lang="en-US" b="1" dirty="0">
                <a:latin typeface="Arial" charset="0"/>
              </a:rPr>
              <a:t>Update (U)</a:t>
            </a:r>
            <a:r>
              <a:rPr lang="en-US" dirty="0">
                <a:latin typeface="Arial" charset="0"/>
              </a:rPr>
              <a:t>—This network is being updated (indicating that an update packet is being sent). This code also applies if the router is waiting for an acknowledgment for this update packet.</a:t>
            </a:r>
          </a:p>
          <a:p>
            <a:pPr lvl="1"/>
            <a:r>
              <a:rPr lang="en-US" b="1" dirty="0">
                <a:latin typeface="Arial" charset="0"/>
              </a:rPr>
              <a:t>Query (Q)</a:t>
            </a:r>
            <a:r>
              <a:rPr lang="en-US" dirty="0">
                <a:latin typeface="Arial" charset="0"/>
              </a:rPr>
              <a:t>—There is an outstanding query packet for this network, indicating that a query packet was sent. This code also applies if the router is waiting for an acknowledgment for a query packet.</a:t>
            </a:r>
          </a:p>
          <a:p>
            <a:pPr lvl="1"/>
            <a:r>
              <a:rPr lang="en-US" b="1" dirty="0">
                <a:latin typeface="Arial" charset="0"/>
              </a:rPr>
              <a:t>Reply (R)</a:t>
            </a:r>
            <a:r>
              <a:rPr lang="en-US" dirty="0">
                <a:latin typeface="Arial" charset="0"/>
              </a:rPr>
              <a:t>—The router is generating a reply for this network, indicating that a reply packet was sent, or is waiting for an acknowledgment for the reply packet.</a:t>
            </a:r>
          </a:p>
          <a:p>
            <a:pPr marL="473575" lvl="1" indent="-118394" defTabSz="1001675" eaLnBrk="0" fontAlgn="base" hangingPunct="0">
              <a:lnSpc>
                <a:spcPct val="90000"/>
              </a:lnSpc>
              <a:spcBef>
                <a:spcPct val="35000"/>
              </a:spcBef>
              <a:spcAft>
                <a:spcPct val="0"/>
              </a:spcAft>
              <a:buSzPct val="100000"/>
              <a:buFontTx/>
              <a:buChar char="•"/>
              <a:defRPr/>
            </a:pPr>
            <a:r>
              <a:rPr lang="en-US" b="1" dirty="0">
                <a:latin typeface="Arial" charset="0"/>
              </a:rPr>
              <a:t>Stuck-in-active (S)</a:t>
            </a:r>
            <a:r>
              <a:rPr lang="en-US" dirty="0">
                <a:latin typeface="Arial" charset="0"/>
              </a:rPr>
              <a:t>—There is an EIGRP convergence problem for this network.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31</a:t>
            </a:fld>
            <a:endParaRPr lang="en-US" dirty="0"/>
          </a:p>
        </p:txBody>
      </p:sp>
    </p:spTree>
    <p:extLst>
      <p:ext uri="{BB962C8B-B14F-4D97-AF65-F5344CB8AC3E}">
        <p14:creationId xmlns:p14="http://schemas.microsoft.com/office/powerpoint/2010/main" val="29532579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Notice that the routing table includes routes, to null0, for the advertised (summarized) routes. Cisco IOS Software automatically puts these routes in the table; they are called </a:t>
            </a:r>
            <a:r>
              <a:rPr lang="en-US" i="1" dirty="0">
                <a:latin typeface="Arial" charset="0"/>
              </a:rPr>
              <a:t>summary routes</a:t>
            </a:r>
            <a:r>
              <a:rPr lang="en-US" dirty="0">
                <a:latin typeface="Arial" charset="0"/>
              </a:rPr>
              <a:t>. Null 0 is a directly connected, software-only interface. The use of the null0 interface prevents the router from trying to forward traffic to other routers in search of a more precise, longer match. For example, if the R1 router in Figure 2-20 receives a packet to an unknown subnet that is part of the summarized range—172.16.3.5 for example—the packet matches the summary route based on the longest match. The packet is forwarded to the null0 interface (in other words, it is dropped, or sent to the </a:t>
            </a:r>
            <a:r>
              <a:rPr lang="en-US" i="1" dirty="0">
                <a:latin typeface="Arial" charset="0"/>
              </a:rPr>
              <a:t>bit bucket</a:t>
            </a:r>
            <a:r>
              <a:rPr lang="en-US" dirty="0">
                <a:latin typeface="Arial" charset="0"/>
              </a:rPr>
              <a:t>), which prevents the router from forwarding the packet to a default route and possibly creating a routing loop.</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32</a:t>
            </a:fld>
            <a:endParaRPr lang="en-US" dirty="0"/>
          </a:p>
        </p:txBody>
      </p:sp>
    </p:spTree>
    <p:extLst>
      <p:ext uri="{BB962C8B-B14F-4D97-AF65-F5344CB8AC3E}">
        <p14:creationId xmlns:p14="http://schemas.microsoft.com/office/powerpoint/2010/main" val="35279256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dirty="0">
                <a:latin typeface="Arial" charset="0"/>
              </a:rPr>
              <a:t>The following example examines partial entries for network 10.1.1.0/24 in the topology tables for Routers C, D, and E, to give you a better understanding of EIGRP behavior. </a:t>
            </a:r>
          </a:p>
          <a:p>
            <a:endParaRPr lang="en-US" dirty="0">
              <a:latin typeface="Arial" charset="0"/>
            </a:endParaRPr>
          </a:p>
          <a:p>
            <a:r>
              <a:rPr lang="en-US" dirty="0">
                <a:latin typeface="Arial" charset="0"/>
              </a:rPr>
              <a:t>The partial topology tables indicate the following:</a:t>
            </a:r>
          </a:p>
          <a:p>
            <a:pPr lvl="1"/>
            <a:r>
              <a:rPr lang="en-US" b="1" dirty="0">
                <a:latin typeface="Arial" charset="0"/>
              </a:rPr>
              <a:t>AD</a:t>
            </a:r>
            <a:r>
              <a:rPr lang="en-US" dirty="0">
                <a:latin typeface="Arial" charset="0"/>
              </a:rPr>
              <a:t>—The advertised distance is equal to the cost of the path to network 10.1.1.0/24 as advertised by neighboring routers. For example, consider Router E's neighbors: Router D has an AD of 2 and Router C has an AD of 3, for 10.1.1.0/24.</a:t>
            </a:r>
          </a:p>
          <a:p>
            <a:pPr lvl="1"/>
            <a:r>
              <a:rPr lang="en-US" b="1" dirty="0">
                <a:latin typeface="Arial" charset="0"/>
              </a:rPr>
              <a:t>FD</a:t>
            </a:r>
            <a:r>
              <a:rPr lang="en-US" dirty="0">
                <a:latin typeface="Arial" charset="0"/>
              </a:rPr>
              <a:t>—The feasible distance is equal to the sum of the AD for a neighbor to reach 10.1.1.0/24, plus the metric to reach that neighbor. For example, again consider Router E: The FD of the route to 10.1.1.0/24 via Router D is Router D's AD (2) plus the metric to reach Router D from Router E (1), for a total of 3. The FD of the route to 10.1.1.0/24 via Router C is Router C's AD (3) plus the metric to reach Router C from Router E (1), for a total of 4.</a:t>
            </a:r>
          </a:p>
          <a:p>
            <a:pPr lvl="1"/>
            <a:r>
              <a:rPr lang="en-US" b="1" dirty="0">
                <a:latin typeface="Arial" charset="0"/>
              </a:rPr>
              <a:t>Successor</a:t>
            </a:r>
            <a:r>
              <a:rPr lang="en-US" dirty="0">
                <a:latin typeface="Arial" charset="0"/>
              </a:rPr>
              <a:t>—The successor is the forwarding path used to reach network 10.1.1.0/24. The cost of this path is equal to the FD. For example, Router E chooses the path to 10.1.1.0/24 with the lowest FD, which is via Router D. This is the route that Router E puts in its routing table.</a:t>
            </a:r>
          </a:p>
          <a:p>
            <a:pPr lvl="1"/>
            <a:r>
              <a:rPr lang="en-US" b="1" dirty="0">
                <a:latin typeface="Arial" charset="0"/>
              </a:rPr>
              <a:t>FS</a:t>
            </a:r>
            <a:r>
              <a:rPr lang="en-US" dirty="0">
                <a:latin typeface="Arial" charset="0"/>
              </a:rPr>
              <a:t>—The feasible successor is an alternative loop-free path to reach network 10.1.1.0/24. For example, in Router C, the path via Router D is an FS because the AD (2) is less than the FD (3) via the successor Router B. Routers D and E do not have any FSs because the AD of the alternate routes are not less than the FD of their current successors.</a:t>
            </a:r>
          </a:p>
          <a:p>
            <a:pPr lvl="0"/>
            <a:endParaRPr lang="en-US" dirty="0">
              <a:latin typeface="Arial" charset="0"/>
            </a:endParaRP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34</a:t>
            </a:fld>
            <a:endParaRPr lang="en-US" dirty="0"/>
          </a:p>
        </p:txBody>
      </p:sp>
    </p:spTree>
    <p:extLst>
      <p:ext uri="{BB962C8B-B14F-4D97-AF65-F5344CB8AC3E}">
        <p14:creationId xmlns:p14="http://schemas.microsoft.com/office/powerpoint/2010/main" val="11533025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Routers B and D detect a link failure. After being notified of the link failure, DUAL does the following:</a:t>
            </a:r>
          </a:p>
          <a:p>
            <a:pPr lvl="1"/>
            <a:r>
              <a:rPr lang="en-US" dirty="0">
                <a:latin typeface="Arial" charset="0"/>
              </a:rPr>
              <a:t>At Router D, it marks the path to network 10.1.1.0/24 through Router B as unusable.</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35</a:t>
            </a:fld>
            <a:endParaRPr lang="en-US" dirty="0"/>
          </a:p>
        </p:txBody>
      </p:sp>
    </p:spTree>
    <p:extLst>
      <p:ext uri="{BB962C8B-B14F-4D97-AF65-F5344CB8AC3E}">
        <p14:creationId xmlns:p14="http://schemas.microsoft.com/office/powerpoint/2010/main" val="15226302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following steps then occur:</a:t>
            </a:r>
          </a:p>
          <a:p>
            <a:pPr lvl="1"/>
            <a:r>
              <a:rPr lang="en-US" dirty="0">
                <a:latin typeface="Arial" charset="0"/>
              </a:rPr>
              <a:t>At Router D, there is no FS to network 10.1.1.0/24, because the AD via Router C (3) is greater than the FD via Router B (2). </a:t>
            </a:r>
          </a:p>
          <a:p>
            <a:pPr lvl="0"/>
            <a:r>
              <a:rPr lang="en-US" dirty="0">
                <a:latin typeface="Arial" charset="0"/>
              </a:rPr>
              <a:t>Therefore, DUAL does the following:</a:t>
            </a:r>
          </a:p>
          <a:p>
            <a:pPr lvl="1"/>
            <a:r>
              <a:rPr lang="en-US" dirty="0">
                <a:latin typeface="Arial" charset="0"/>
              </a:rPr>
              <a:t>Sets the metric to network 10.1.1.0/24 as unreachable (–1 is unreachable).</a:t>
            </a:r>
          </a:p>
          <a:p>
            <a:pPr lvl="1"/>
            <a:r>
              <a:rPr lang="en-US" dirty="0">
                <a:latin typeface="Arial" charset="0"/>
              </a:rPr>
              <a:t>Because an FS cannot be found in the topology table, the route changes from the passive state to the active state. In the active state, the router sends out queries to neighboring routers looking for a new successor.</a:t>
            </a:r>
          </a:p>
          <a:p>
            <a:pPr lvl="1"/>
            <a:r>
              <a:rPr lang="en-US" dirty="0">
                <a:latin typeface="Arial" charset="0"/>
              </a:rPr>
              <a:t>Sends a query to Routers C and E for an alternative path to network 10.1.1.0/24.</a:t>
            </a:r>
          </a:p>
          <a:p>
            <a:pPr lvl="1"/>
            <a:r>
              <a:rPr lang="en-US" dirty="0">
                <a:latin typeface="Arial" charset="0"/>
              </a:rPr>
              <a:t>Marks Routers C and E as having a query pending (Q).</a:t>
            </a:r>
          </a:p>
          <a:p>
            <a:pPr lvl="1"/>
            <a:r>
              <a:rPr lang="en-US" dirty="0">
                <a:latin typeface="Arial" charset="0"/>
              </a:rPr>
              <a:t>At Router E, DUAL marks the path to network 10.1.1.0/24 through Router D as unusable.</a:t>
            </a:r>
          </a:p>
          <a:p>
            <a:pPr lvl="1"/>
            <a:r>
              <a:rPr lang="en-US" dirty="0">
                <a:latin typeface="Arial" charset="0"/>
              </a:rPr>
              <a:t>At Router C, DUAL marks the path to network 10.1.1.0/24 through Router D as unusable.</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36</a:t>
            </a:fld>
            <a:endParaRPr lang="en-US" dirty="0"/>
          </a:p>
        </p:txBody>
      </p:sp>
    </p:spTree>
    <p:extLst>
      <p:ext uri="{BB962C8B-B14F-4D97-AF65-F5344CB8AC3E}">
        <p14:creationId xmlns:p14="http://schemas.microsoft.com/office/powerpoint/2010/main" val="14467149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following steps then occur:</a:t>
            </a:r>
          </a:p>
          <a:p>
            <a:pPr lvl="1"/>
            <a:r>
              <a:rPr lang="en-US" dirty="0">
                <a:latin typeface="Arial" charset="0"/>
              </a:rPr>
              <a:t>At Router D:</a:t>
            </a:r>
          </a:p>
          <a:p>
            <a:pPr lvl="2"/>
            <a:r>
              <a:rPr lang="en-US" dirty="0">
                <a:latin typeface="Arial" charset="0"/>
              </a:rPr>
              <a:t>DUAL receives a reply from Router C that indicates no change to the path to network 10.1.1.0/24.</a:t>
            </a:r>
          </a:p>
          <a:p>
            <a:pPr lvl="2"/>
            <a:r>
              <a:rPr lang="en-US" dirty="0">
                <a:latin typeface="Arial" charset="0"/>
              </a:rPr>
              <a:t>DUAL removes the query flag from Router C.</a:t>
            </a:r>
          </a:p>
          <a:p>
            <a:pPr lvl="2"/>
            <a:r>
              <a:rPr lang="en-US" dirty="0">
                <a:latin typeface="Arial" charset="0"/>
              </a:rPr>
              <a:t>DUAL stays active on network 10.1.1.0/24, awaiting a reply from Router E to its query (Q).</a:t>
            </a:r>
          </a:p>
          <a:p>
            <a:pPr lvl="1"/>
            <a:r>
              <a:rPr lang="en-US" dirty="0">
                <a:latin typeface="Arial" charset="0"/>
              </a:rPr>
              <a:t>At Router E, there is no FS to network 10.1.1.0/24, because the AD from Router C (3) is not less than the original FD (also 3).</a:t>
            </a:r>
          </a:p>
          <a:p>
            <a:pPr lvl="2"/>
            <a:r>
              <a:rPr lang="en-US" dirty="0">
                <a:latin typeface="Arial" charset="0"/>
              </a:rPr>
              <a:t>DUAL generates a query to Router C.</a:t>
            </a:r>
          </a:p>
          <a:p>
            <a:pPr lvl="2"/>
            <a:r>
              <a:rPr lang="en-US" dirty="0">
                <a:latin typeface="Arial" charset="0"/>
              </a:rPr>
              <a:t>DUAL marks Router C as query pending (Q).</a:t>
            </a:r>
          </a:p>
          <a:p>
            <a:pPr lvl="2"/>
            <a:r>
              <a:rPr lang="en-US" dirty="0">
                <a:latin typeface="Arial" charset="0"/>
              </a:rPr>
              <a:t>At Router C, DUAL marks the path to network 10.1.1.0/24 through Router E as unusable.</a:t>
            </a:r>
          </a:p>
          <a:p>
            <a:pPr lvl="1"/>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37</a:t>
            </a:fld>
            <a:endParaRPr lang="en-US" dirty="0"/>
          </a:p>
        </p:txBody>
      </p:sp>
    </p:spTree>
    <p:extLst>
      <p:ext uri="{BB962C8B-B14F-4D97-AF65-F5344CB8AC3E}">
        <p14:creationId xmlns:p14="http://schemas.microsoft.com/office/powerpoint/2010/main" val="15171835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following steps </a:t>
            </a:r>
            <a:r>
              <a:rPr lang="en-US">
                <a:latin typeface="Arial" charset="0"/>
              </a:rPr>
              <a:t>then occur:</a:t>
            </a:r>
            <a:endParaRPr lang="en-US" dirty="0">
              <a:latin typeface="Arial" charset="0"/>
            </a:endParaRPr>
          </a:p>
          <a:p>
            <a:pPr lvl="1"/>
            <a:r>
              <a:rPr lang="en-US" dirty="0">
                <a:latin typeface="Arial" charset="0"/>
              </a:rPr>
              <a:t>At Router D:</a:t>
            </a:r>
          </a:p>
          <a:p>
            <a:pPr lvl="2"/>
            <a:r>
              <a:rPr lang="en-US" dirty="0">
                <a:latin typeface="Arial" charset="0"/>
              </a:rPr>
              <a:t>DUAL stays active on network 10.1.1.0/24, awaiting a reply from Router E (q).</a:t>
            </a:r>
          </a:p>
          <a:p>
            <a:pPr lvl="1"/>
            <a:r>
              <a:rPr lang="en-US" dirty="0">
                <a:latin typeface="Arial" charset="0"/>
              </a:rPr>
              <a:t>At Router E:</a:t>
            </a:r>
          </a:p>
          <a:p>
            <a:pPr lvl="2"/>
            <a:r>
              <a:rPr lang="en-US" dirty="0">
                <a:latin typeface="Arial" charset="0"/>
              </a:rPr>
              <a:t>DUAL receives a reply from Router C indicating no change.</a:t>
            </a:r>
          </a:p>
          <a:p>
            <a:pPr lvl="2"/>
            <a:r>
              <a:rPr lang="en-US" dirty="0">
                <a:latin typeface="Arial" charset="0"/>
              </a:rPr>
              <a:t>It removes the query flag from Router C.</a:t>
            </a:r>
          </a:p>
          <a:p>
            <a:pPr lvl="2"/>
            <a:r>
              <a:rPr lang="en-US" dirty="0">
                <a:latin typeface="Arial" charset="0"/>
              </a:rPr>
              <a:t>It calculates a new FD and installs a new successor route in the topology table.</a:t>
            </a:r>
          </a:p>
          <a:p>
            <a:pPr lvl="2"/>
            <a:r>
              <a:rPr lang="en-US" dirty="0">
                <a:latin typeface="Arial" charset="0"/>
              </a:rPr>
              <a:t>It changes the route to network 10.1.1.0/24 from active to passive (converged).</a:t>
            </a:r>
          </a:p>
          <a:p>
            <a:pPr lvl="1"/>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extLst>
      <p:ext uri="{BB962C8B-B14F-4D97-AF65-F5344CB8AC3E}">
        <p14:creationId xmlns:p14="http://schemas.microsoft.com/office/powerpoint/2010/main" val="26100338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following steps then occur:</a:t>
            </a:r>
          </a:p>
          <a:p>
            <a:pPr lvl="1"/>
            <a:r>
              <a:rPr lang="en-US" dirty="0">
                <a:latin typeface="Arial" charset="0"/>
              </a:rPr>
              <a:t>At Router D</a:t>
            </a:r>
          </a:p>
          <a:p>
            <a:pPr lvl="2"/>
            <a:r>
              <a:rPr lang="en-US" dirty="0">
                <a:latin typeface="Arial" charset="0"/>
              </a:rPr>
              <a:t>DUAL receives a reply from Router E.</a:t>
            </a:r>
          </a:p>
          <a:p>
            <a:pPr lvl="2"/>
            <a:r>
              <a:rPr lang="en-US" dirty="0">
                <a:latin typeface="Arial" charset="0"/>
              </a:rPr>
              <a:t>It removes the query flag from Router E.</a:t>
            </a:r>
          </a:p>
          <a:p>
            <a:pPr lvl="2"/>
            <a:r>
              <a:rPr lang="en-US" dirty="0">
                <a:latin typeface="Arial" charset="0"/>
              </a:rPr>
              <a:t>It calculates a new FD.</a:t>
            </a:r>
          </a:p>
          <a:p>
            <a:pPr lvl="2"/>
            <a:r>
              <a:rPr lang="en-US" dirty="0">
                <a:latin typeface="Arial" charset="0"/>
              </a:rPr>
              <a:t>It installs new successor routes in the topology table. Two routes (through Routers C and E) have the same FD, and both are marked as successors.</a:t>
            </a:r>
          </a:p>
          <a:p>
            <a:pPr lvl="2"/>
            <a:r>
              <a:rPr lang="en-US" dirty="0">
                <a:latin typeface="Arial" charset="0"/>
              </a:rPr>
              <a:t>It changes the route to network 10.1.1.0/24 from active to passive (converged).</a:t>
            </a:r>
          </a:p>
          <a:p>
            <a:pPr lvl="2"/>
            <a:endParaRPr lang="en-US" dirty="0">
              <a:latin typeface="Arial" charset="0"/>
            </a:endParaRPr>
          </a:p>
          <a:p>
            <a:pPr lvl="0"/>
            <a:r>
              <a:rPr lang="en-US" dirty="0">
                <a:latin typeface="Arial" charset="0"/>
              </a:rPr>
              <a:t>At Router D, two successor routes are in the topology table for network 10.1.1.0/24. Both successor routes are listed in the routing table, and equal-cost load balancing is in effect.</a:t>
            </a:r>
          </a:p>
          <a:p>
            <a:pPr lvl="0"/>
            <a:endParaRPr lang="en-US" sz="800" dirty="0">
              <a:latin typeface="Arial" charset="0"/>
            </a:endParaRPr>
          </a:p>
          <a:p>
            <a:pPr lvl="0"/>
            <a:r>
              <a:rPr lang="en-US" dirty="0">
                <a:latin typeface="Arial" charset="0"/>
              </a:rPr>
              <a:t>The network is stable and converged.</a:t>
            </a:r>
          </a:p>
          <a:p>
            <a:pPr lvl="2"/>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extLst>
      <p:ext uri="{BB962C8B-B14F-4D97-AF65-F5344CB8AC3E}">
        <p14:creationId xmlns:p14="http://schemas.microsoft.com/office/powerpoint/2010/main" val="16754268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a:latin typeface="Arial" charset="0"/>
              </a:rPr>
              <a:t>At Router D, two successor routes are in the topology table for network 10.1.1.0/24. Both successor routes are listed in the routing table, and equal-cost load balancing is in effect.</a:t>
            </a:r>
          </a:p>
          <a:p>
            <a:pPr lvl="0"/>
            <a:endParaRPr lang="en-US" sz="800" dirty="0">
              <a:latin typeface="Arial" charset="0"/>
            </a:endParaRPr>
          </a:p>
          <a:p>
            <a:pPr lvl="0"/>
            <a:r>
              <a:rPr lang="en-US" dirty="0">
                <a:latin typeface="Arial" charset="0"/>
              </a:rPr>
              <a:t>The network is stable and converged.</a:t>
            </a:r>
          </a:p>
          <a:p>
            <a:pPr lvl="2"/>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40</a:t>
            </a:fld>
            <a:endParaRPr lang="en-US" dirty="0"/>
          </a:p>
        </p:txBody>
      </p:sp>
    </p:spTree>
    <p:extLst>
      <p:ext uri="{BB962C8B-B14F-4D97-AF65-F5344CB8AC3E}">
        <p14:creationId xmlns:p14="http://schemas.microsoft.com/office/powerpoint/2010/main" val="13110101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baseline="0" dirty="0" smtClean="0">
                <a:solidFill>
                  <a:schemeClr val="tx1"/>
                </a:solidFill>
                <a:latin typeface="Arial" charset="0"/>
                <a:ea typeface="+mn-ea"/>
                <a:cs typeface="+mn-cs"/>
              </a:rPr>
              <a:t>You might find it in many books or online articles that maximum transmission unit (MTU) is also used in EIGRP metric calculations. Although it is true that MTU value is exchanged in the routing updates together with other metric components, it is never used for the metric calculation. It is only used as a tie-breaker, when the router needs to ignore some equal-cost paths to the same destination, because of too many equal-cost paths. In such cases, the route with the highest minimum MTU is preferred.</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42</a:t>
            </a:fld>
            <a:endParaRPr lang="en-US" dirty="0"/>
          </a:p>
        </p:txBody>
      </p:sp>
    </p:spTree>
    <p:extLst>
      <p:ext uri="{BB962C8B-B14F-4D97-AF65-F5344CB8AC3E}">
        <p14:creationId xmlns:p14="http://schemas.microsoft.com/office/powerpoint/2010/main" val="344033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baseline="0" dirty="0" smtClean="0">
                <a:solidFill>
                  <a:schemeClr val="tx1"/>
                </a:solidFill>
                <a:latin typeface="Arial" charset="0"/>
                <a:ea typeface="+mn-ea"/>
                <a:cs typeface="+mn-cs"/>
              </a:rPr>
              <a:t>The format of the delay and bandwidth values that are used for EIGRP metric calculations is different from those that are displayed by the </a:t>
            </a:r>
            <a:r>
              <a:rPr lang="en-US" sz="1200" b="1" i="0" u="none" strike="noStrike" kern="1200" baseline="0" dirty="0" smtClean="0">
                <a:solidFill>
                  <a:schemeClr val="tx1"/>
                </a:solidFill>
                <a:latin typeface="Arial" charset="0"/>
                <a:ea typeface="+mn-ea"/>
                <a:cs typeface="+mn-cs"/>
              </a:rPr>
              <a:t>show interface </a:t>
            </a:r>
            <a:r>
              <a:rPr lang="en-US" sz="1200" b="0" i="0" u="none" strike="noStrike" kern="1200" baseline="0" dirty="0" smtClean="0">
                <a:solidFill>
                  <a:schemeClr val="tx1"/>
                </a:solidFill>
                <a:latin typeface="Arial" charset="0"/>
                <a:ea typeface="+mn-ea"/>
                <a:cs typeface="+mn-cs"/>
              </a:rPr>
              <a:t>command. The EIGRP delay value is the sum of the delays in the path, in tens of microseconds, whereas the </a:t>
            </a:r>
            <a:r>
              <a:rPr lang="en-US" sz="1200" b="1" i="0" u="none" strike="noStrike" kern="1200" baseline="0" dirty="0" smtClean="0">
                <a:solidFill>
                  <a:schemeClr val="tx1"/>
                </a:solidFill>
                <a:latin typeface="Arial" charset="0"/>
                <a:ea typeface="+mn-ea"/>
                <a:cs typeface="+mn-cs"/>
              </a:rPr>
              <a:t>show interface </a:t>
            </a:r>
            <a:r>
              <a:rPr lang="en-US" sz="1200" b="0" i="0" u="none" strike="noStrike" kern="1200" baseline="0" dirty="0" smtClean="0">
                <a:solidFill>
                  <a:schemeClr val="tx1"/>
                </a:solidFill>
                <a:latin typeface="Arial" charset="0"/>
                <a:ea typeface="+mn-ea"/>
                <a:cs typeface="+mn-cs"/>
              </a:rPr>
              <a:t>output displays the delay in microseconds. The EIGRP bandwidth is calculated using the minimum bandwidth link along the path, in kilobits per second. The value 10 7 is divided by this value. Sum of bandwidth and delay is multiplied by 256 to ensure backward compatibility with the EIGRP predecessor IGRP.</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43</a:t>
            </a:fld>
            <a:endParaRPr lang="en-US" dirty="0"/>
          </a:p>
        </p:txBody>
      </p:sp>
    </p:spTree>
    <p:extLst>
      <p:ext uri="{BB962C8B-B14F-4D97-AF65-F5344CB8AC3E}">
        <p14:creationId xmlns:p14="http://schemas.microsoft.com/office/powerpoint/2010/main" val="29354745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b="1" dirty="0" smtClean="0"/>
              <a:t>IP addressing plan</a:t>
            </a:r>
            <a:r>
              <a:rPr lang="en-US" dirty="0" smtClean="0"/>
              <a:t>: </a:t>
            </a:r>
          </a:p>
          <a:p>
            <a:pPr lvl="1"/>
            <a:r>
              <a:rPr lang="en-US" dirty="0" smtClean="0"/>
              <a:t>The IP addressing plan</a:t>
            </a:r>
            <a:r>
              <a:rPr lang="en-US" b="1" dirty="0" smtClean="0"/>
              <a:t> </a:t>
            </a:r>
            <a:r>
              <a:rPr lang="en-US" dirty="0" smtClean="0"/>
              <a:t>governs how EIGRP can be deployed and how well the EIGRP deployment will scale. A detailed IP subnet and addressing plan must be produced, and should be hierarchical to enable EIGRP summarization, allow the network to scale more easily, and to optimize EIGRP behavior.</a:t>
            </a:r>
          </a:p>
          <a:p>
            <a:pPr lvl="0"/>
            <a:r>
              <a:rPr lang="en-US" b="1" dirty="0" smtClean="0"/>
              <a:t>Network topology: </a:t>
            </a:r>
          </a:p>
          <a:p>
            <a:pPr lvl="1"/>
            <a:r>
              <a:rPr lang="en-US" dirty="0" smtClean="0"/>
              <a:t>The topology consists of the devices (routers, switches, and so on) and the links connecting them. A detailed network topology should be created to assess EIGRP scalability requirements and to determine which EIGRP features might be required (for example, EIGRP stub routing).</a:t>
            </a:r>
          </a:p>
          <a:p>
            <a:pPr lvl="0"/>
            <a:r>
              <a:rPr lang="en-US" b="1" dirty="0" smtClean="0"/>
              <a:t>EIGRP traffic engineering: </a:t>
            </a:r>
          </a:p>
          <a:p>
            <a:pPr lvl="1"/>
            <a:r>
              <a:rPr lang="en-US" dirty="0" smtClean="0"/>
              <a:t>By changing the interface metrics, EIGRP traffic engineering can be deployed to improve bandwidth utilization and enable the administrator to have control over traffic patterns.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49</a:t>
            </a:fld>
            <a:endParaRPr lang="en-US" dirty="0"/>
          </a:p>
        </p:txBody>
      </p:sp>
    </p:spTree>
    <p:extLst>
      <p:ext uri="{BB962C8B-B14F-4D97-AF65-F5344CB8AC3E}">
        <p14:creationId xmlns:p14="http://schemas.microsoft.com/office/powerpoint/2010/main" val="15307176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50</a:t>
            </a:fld>
            <a:endParaRPr lang="en-US" dirty="0"/>
          </a:p>
        </p:txBody>
      </p:sp>
    </p:spTree>
    <p:extLst>
      <p:ext uri="{BB962C8B-B14F-4D97-AF65-F5344CB8AC3E}">
        <p14:creationId xmlns:p14="http://schemas.microsoft.com/office/powerpoint/2010/main" val="13909562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53</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dirty="0"/>
              <a:t>To configure basic EIGRP for IP, perform the following steps:</a:t>
            </a:r>
          </a:p>
          <a:p>
            <a:pPr marL="224325" indent="-224325"/>
            <a:endParaRPr lang="en-US" b="1" smtClean="0"/>
          </a:p>
          <a:p>
            <a:pPr marL="224325" indent="-224325"/>
            <a:r>
              <a:rPr lang="en-US" b="1" smtClean="0"/>
              <a:t>Step </a:t>
            </a:r>
            <a:r>
              <a:rPr lang="en-US" b="1" dirty="0"/>
              <a:t>1:  </a:t>
            </a:r>
            <a:r>
              <a:rPr lang="en-US" dirty="0"/>
              <a:t>Enable EIGRP and define the autonomous system using the </a:t>
            </a:r>
            <a:r>
              <a:rPr lang="en-US" b="1" dirty="0"/>
              <a:t>router eigrp</a:t>
            </a:r>
            <a:r>
              <a:rPr lang="en-US" dirty="0"/>
              <a:t> </a:t>
            </a:r>
            <a:r>
              <a:rPr lang="en-US" i="1" dirty="0"/>
              <a:t>autonomous-system-number</a:t>
            </a:r>
            <a:r>
              <a:rPr lang="en-US" b="1" dirty="0"/>
              <a:t> </a:t>
            </a:r>
            <a:r>
              <a:rPr lang="en-US" dirty="0"/>
              <a:t>command. The autonomous system number value must match on all routers within the autonomous system</a:t>
            </a:r>
            <a:r>
              <a:rPr lang="en-US" dirty="0" smtClean="0"/>
              <a:t>.</a:t>
            </a:r>
            <a:endParaRPr lang="en-US" dirty="0"/>
          </a:p>
        </p:txBody>
      </p:sp>
    </p:spTree>
    <p:extLst>
      <p:ext uri="{BB962C8B-B14F-4D97-AF65-F5344CB8AC3E}">
        <p14:creationId xmlns:p14="http://schemas.microsoft.com/office/powerpoint/2010/main" val="2068782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54</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b="1" dirty="0" smtClean="0"/>
              <a:t>Step </a:t>
            </a:r>
            <a:r>
              <a:rPr lang="en-US" b="1" dirty="0"/>
              <a:t>2:  </a:t>
            </a:r>
            <a:r>
              <a:rPr lang="en-US" dirty="0"/>
              <a:t>Indicate which networks are part of the EIGRP autonomous system using the </a:t>
            </a:r>
            <a:r>
              <a:rPr lang="en-US" b="1" dirty="0"/>
              <a:t>network</a:t>
            </a:r>
            <a:r>
              <a:rPr lang="en-US" dirty="0"/>
              <a:t> command</a:t>
            </a:r>
            <a:r>
              <a:rPr lang="en-US" b="1" dirty="0"/>
              <a:t>. </a:t>
            </a:r>
            <a:r>
              <a:rPr lang="en-US" dirty="0"/>
              <a:t>This command determines which interfaces of the router are participating in EIGRP and which networks the router advertises. The wildcard mask can be entered as a network mask or as an inverse mask.  It will be displayed as an inverse mask</a:t>
            </a:r>
            <a:r>
              <a:rPr lang="en-US" dirty="0" smtClean="0"/>
              <a:t>. </a:t>
            </a:r>
            <a:r>
              <a:rPr lang="en-US" sz="800" dirty="0">
                <a:latin typeface="Arial" charset="0"/>
              </a:rPr>
              <a:t>Network commands should only be configured for interfaces on which the router will send and receive updates. </a:t>
            </a:r>
          </a:p>
          <a:p>
            <a:pPr marL="224325" indent="-224325"/>
            <a:endParaRPr lang="en-US" sz="800" dirty="0">
              <a:latin typeface="Arial" charset="0"/>
            </a:endParaRPr>
          </a:p>
          <a:p>
            <a:r>
              <a:rPr lang="en-US" dirty="0">
                <a:latin typeface="Arial" charset="0"/>
              </a:rPr>
              <a:t>If you do not use the optional wildcard mask, the EIGRP process assumes that all directly connected networks that are part of the major network will participate in the EIGRP routing process, and EIGRP will attempt to establish EIGRP neighbor relationships from each interface that is part of the overall Class A, B, or C network.</a:t>
            </a:r>
          </a:p>
          <a:p>
            <a:r>
              <a:rPr lang="en-US" dirty="0">
                <a:latin typeface="Arial" charset="0"/>
              </a:rPr>
              <a:t>Use the optional wildcard mask to identify a specific IP address, subnet, or network. The router interprets the network number using the wildcard mask to determine which connected interfaces will participate in the EIGRP routing process; the router then attempts to establish neighbor relationships on those interfaces. If you want to specify an interface address, use the mask 0.0.0.0 to match all 4 octets of the address. An address and wildcard mask combination of 0.0.0.0 255.255.255.255 matches all interfaces on the router.</a:t>
            </a:r>
          </a:p>
          <a:p>
            <a:r>
              <a:rPr lang="en-US" dirty="0">
                <a:latin typeface="Arial" charset="0"/>
              </a:rPr>
              <a:t>There is no limit to the number of </a:t>
            </a:r>
            <a:r>
              <a:rPr lang="en-US" b="1" dirty="0">
                <a:latin typeface="Arial" charset="0"/>
              </a:rPr>
              <a:t>network</a:t>
            </a:r>
            <a:r>
              <a:rPr lang="en-US" dirty="0">
                <a:latin typeface="Arial" charset="0"/>
              </a:rPr>
              <a:t> commands that can be configured on the router. </a:t>
            </a:r>
          </a:p>
          <a:p>
            <a:pPr marL="224325" indent="-224325"/>
            <a:endParaRPr lang="en-US" dirty="0"/>
          </a:p>
        </p:txBody>
      </p:sp>
    </p:spTree>
    <p:extLst>
      <p:ext uri="{BB962C8B-B14F-4D97-AF65-F5344CB8AC3E}">
        <p14:creationId xmlns:p14="http://schemas.microsoft.com/office/powerpoint/2010/main" val="22623781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For serial links the link’s bandwidth may be specified for the purposes of sending routing update traffic on the link. If you do not define the bandwidth value for these interfaces, EIGRP assumes that the bandwidth on the link is the default, which varies with interface type. Recall that EIGRP uses bandwidth as part of its metric calculation. If the link is actually slower than the default, the router might not be able to converge, or routing updates might become lost. </a:t>
            </a:r>
            <a:endParaRPr lang="en-US" dirty="0"/>
          </a:p>
        </p:txBody>
      </p:sp>
    </p:spTree>
    <p:extLst>
      <p:ext uri="{BB962C8B-B14F-4D97-AF65-F5344CB8AC3E}">
        <p14:creationId xmlns:p14="http://schemas.microsoft.com/office/powerpoint/2010/main" val="14266462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57</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For serial links the link’s bandwidth may be specified for the purposes of sending routing update traffic on the link. If you do not define the bandwidth value for these interfaces, EIGRP assumes that the bandwidth on the link is the default, which varies with interface type. Recall that EIGRP uses bandwidth as part of its metric calculation. If the link is actually slower than the default, the router might not be able to converge, or routing updates might become lost. </a:t>
            </a:r>
            <a:endParaRPr lang="en-US" dirty="0"/>
          </a:p>
        </p:txBody>
      </p:sp>
    </p:spTree>
    <p:extLst>
      <p:ext uri="{BB962C8B-B14F-4D97-AF65-F5344CB8AC3E}">
        <p14:creationId xmlns:p14="http://schemas.microsoft.com/office/powerpoint/2010/main" val="21886939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Interfaces are configured on routers R1 and R2.</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58</a:t>
            </a:fld>
            <a:endParaRPr lang="en-US" dirty="0"/>
          </a:p>
        </p:txBody>
      </p:sp>
    </p:spTree>
    <p:extLst>
      <p:ext uri="{BB962C8B-B14F-4D97-AF65-F5344CB8AC3E}">
        <p14:creationId xmlns:p14="http://schemas.microsoft.com/office/powerpoint/2010/main" val="4583312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Specific</a:t>
            </a:r>
            <a:r>
              <a:rPr lang="en-US" baseline="0" dirty="0" smtClean="0"/>
              <a:t> </a:t>
            </a:r>
            <a:r>
              <a:rPr lang="en-US" dirty="0" smtClean="0"/>
              <a:t>network subnets are identified (without a wildcard mask) on R1 and R2. </a:t>
            </a:r>
          </a:p>
          <a:p>
            <a:r>
              <a:rPr lang="en-US" dirty="0" smtClean="0"/>
              <a:t>The EIGRP adjacency</a:t>
            </a:r>
            <a:r>
              <a:rPr lang="en-US" baseline="0" dirty="0" smtClean="0"/>
              <a:t> automatically establishes once the R2 S0/0/0 network is configured.</a:t>
            </a:r>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59</a:t>
            </a:fld>
            <a:endParaRPr lang="en-US" dirty="0"/>
          </a:p>
        </p:txBody>
      </p:sp>
    </p:spTree>
    <p:extLst>
      <p:ext uri="{BB962C8B-B14F-4D97-AF65-F5344CB8AC3E}">
        <p14:creationId xmlns:p14="http://schemas.microsoft.com/office/powerpoint/2010/main" val="28029694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Notice that </a:t>
            </a:r>
            <a:r>
              <a:rPr lang="en-US" baseline="0" dirty="0" smtClean="0"/>
              <a:t>the R1 running configuration </a:t>
            </a:r>
            <a:r>
              <a:rPr lang="en-US" dirty="0" smtClean="0"/>
              <a:t>did not recognize the specific configured subnets</a:t>
            </a:r>
            <a:r>
              <a:rPr lang="en-US" baseline="0" dirty="0" smtClean="0"/>
              <a:t> but instead configured the classful networks.</a:t>
            </a:r>
          </a:p>
          <a:p>
            <a:r>
              <a:rPr lang="en-US" baseline="0" dirty="0" smtClean="0"/>
              <a:t>As well, the R1 routing table only included the classful 172.17.0.0/16 network and not the more specific 172.17.2.0/24.</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60</a:t>
            </a:fld>
            <a:endParaRPr lang="en-US" dirty="0"/>
          </a:p>
        </p:txBody>
      </p:sp>
    </p:spTree>
    <p:extLst>
      <p:ext uri="{BB962C8B-B14F-4D97-AF65-F5344CB8AC3E}">
        <p14:creationId xmlns:p14="http://schemas.microsoft.com/office/powerpoint/2010/main" val="28683001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Notice that </a:t>
            </a:r>
            <a:r>
              <a:rPr lang="en-US" baseline="0" dirty="0" smtClean="0"/>
              <a:t>the R2 running configuration </a:t>
            </a:r>
            <a:r>
              <a:rPr lang="en-US" dirty="0" smtClean="0"/>
              <a:t>did not recognize the specific configured subnets</a:t>
            </a:r>
            <a:r>
              <a:rPr lang="en-US" baseline="0" dirty="0" smtClean="0"/>
              <a:t> but instead configured the classful networks.</a:t>
            </a:r>
          </a:p>
          <a:p>
            <a:r>
              <a:rPr lang="en-US" baseline="0" dirty="0" smtClean="0"/>
              <a:t>As well, the R2 routing table only included the classful 172.16.0.0/16 network and not the more specific 172.16.1.0/24.</a:t>
            </a:r>
          </a:p>
          <a:p>
            <a:r>
              <a:rPr lang="en-US" baseline="0" dirty="0" smtClean="0"/>
              <a:t>However, pings to the R1 LAN would still be successful.</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61</a:t>
            </a:fld>
            <a:endParaRPr lang="en-US" dirty="0"/>
          </a:p>
        </p:txBody>
      </p:sp>
    </p:spTree>
    <p:extLst>
      <p:ext uri="{BB962C8B-B14F-4D97-AF65-F5344CB8AC3E}">
        <p14:creationId xmlns:p14="http://schemas.microsoft.com/office/powerpoint/2010/main" val="12199659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On</a:t>
            </a:r>
            <a:r>
              <a:rPr lang="en-US" baseline="0" dirty="0" smtClean="0"/>
              <a:t>e problem that arises from this automatic summarization configuration is that R2 not also advertises EIGRP messages out of its S0/0/0 interface, it also advertises out of its S0/0/1 interface to the non-EIGRP neighbor.</a:t>
            </a:r>
          </a:p>
          <a:p>
            <a:r>
              <a:rPr lang="en-US" baseline="0" dirty="0" smtClean="0"/>
              <a:t>This is because R2 recognized the classful 192.168.1.0/24  and interface S0/0/1 is also on this classful network.</a:t>
            </a:r>
          </a:p>
          <a:p>
            <a:r>
              <a:rPr lang="en-US" baseline="0" dirty="0" smtClean="0"/>
              <a:t>To rectify this situation, the networks should be configured to include the wildcard mask.</a:t>
            </a:r>
          </a:p>
          <a:p>
            <a:pPr marL="110605" indent="-110605" defTabSz="1001675" eaLnBrk="0" fontAlgn="base" hangingPunct="0">
              <a:lnSpc>
                <a:spcPct val="90000"/>
              </a:lnSpc>
              <a:spcBef>
                <a:spcPct val="50000"/>
              </a:spcBef>
              <a:spcAft>
                <a:spcPct val="0"/>
              </a:spcAft>
              <a:buSzPct val="100000"/>
              <a:buFontTx/>
              <a:buChar char="•"/>
              <a:defRPr/>
            </a:pPr>
            <a:r>
              <a:rPr lang="en-US" dirty="0" smtClean="0"/>
              <a:t>Without the wildcard mask, R2 would still send EIGRP packets to the external network out of interface S0/0/1, which would waste bandwidth and CPU cycles and would provide unnecessary information to the external network.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62</a:t>
            </a:fld>
            <a:endParaRPr lang="en-US" dirty="0"/>
          </a:p>
        </p:txBody>
      </p:sp>
    </p:spTree>
    <p:extLst>
      <p:ext uri="{BB962C8B-B14F-4D97-AF65-F5344CB8AC3E}">
        <p14:creationId xmlns:p14="http://schemas.microsoft.com/office/powerpoint/2010/main" val="3386771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 this case, the router can be configured with a wildcard mask so the router does not try to form an adjacency with the router in the other AS.  </a:t>
            </a:r>
          </a:p>
          <a:p>
            <a:r>
              <a:rPr lang="en-US" dirty="0" smtClean="0"/>
              <a:t>For example, on R2 the EIGRP 100 configuration is first erased and then reentered but now includes the wildcard</a:t>
            </a:r>
            <a:r>
              <a:rPr lang="en-US" baseline="0" dirty="0" smtClean="0"/>
              <a:t> mask.</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63</a:t>
            </a:fld>
            <a:endParaRPr lang="en-US" dirty="0"/>
          </a:p>
        </p:txBody>
      </p:sp>
    </p:spTree>
    <p:extLst>
      <p:ext uri="{BB962C8B-B14F-4D97-AF65-F5344CB8AC3E}">
        <p14:creationId xmlns:p14="http://schemas.microsoft.com/office/powerpoint/2010/main" val="36199951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smtClean="0"/>
              <a:t>This makes </a:t>
            </a:r>
            <a:r>
              <a:rPr lang="en-US" dirty="0" smtClean="0"/>
              <a:t>EIGRP send messages out</a:t>
            </a:r>
            <a:r>
              <a:rPr lang="en-US" baseline="0" dirty="0" smtClean="0"/>
              <a:t> of interfaces Fa0/0 and S0/0/1 only.</a:t>
            </a:r>
          </a:p>
          <a:p>
            <a:r>
              <a:rPr lang="en-US" baseline="0" dirty="0" smtClean="0"/>
              <a:t>Also notice that the mask is now included in the Routing for Networks section.</a:t>
            </a:r>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64</a:t>
            </a:fld>
            <a:endParaRPr lang="en-US" dirty="0"/>
          </a:p>
        </p:txBody>
      </p:sp>
    </p:spTree>
    <p:extLst>
      <p:ext uri="{BB962C8B-B14F-4D97-AF65-F5344CB8AC3E}">
        <p14:creationId xmlns:p14="http://schemas.microsoft.com/office/powerpoint/2010/main" val="24699807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The </a:t>
            </a:r>
            <a:r>
              <a:rPr lang="en-US" b="1" dirty="0" smtClean="0"/>
              <a:t>show ip protocols </a:t>
            </a:r>
            <a:r>
              <a:rPr lang="en-US" dirty="0" smtClean="0"/>
              <a:t>command gives information about any and all dynamic routing protocols running on the router.</a:t>
            </a:r>
          </a:p>
        </p:txBody>
      </p:sp>
    </p:spTree>
    <p:extLst>
      <p:ext uri="{BB962C8B-B14F-4D97-AF65-F5344CB8AC3E}">
        <p14:creationId xmlns:p14="http://schemas.microsoft.com/office/powerpoint/2010/main" val="33668469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defTabSz="1001675" eaLnBrk="0" fontAlgn="base" hangingPunct="0">
              <a:lnSpc>
                <a:spcPct val="90000"/>
              </a:lnSpc>
              <a:spcBef>
                <a:spcPct val="50000"/>
              </a:spcBef>
              <a:spcAft>
                <a:spcPct val="0"/>
              </a:spcAft>
              <a:buSzPct val="100000"/>
              <a:defRPr/>
            </a:pPr>
            <a:r>
              <a:rPr lang="en-US" dirty="0">
                <a:latin typeface="Arial" charset="0"/>
              </a:rPr>
              <a:t>The EIGRP IP neighbor table can be displayed with the show ip eigrp neighbors command, as shown in the figure. This output table includes the following key </a:t>
            </a:r>
            <a:r>
              <a:rPr lang="en-US">
                <a:latin typeface="Arial" charset="0"/>
              </a:rPr>
              <a:t>elements:</a:t>
            </a:r>
          </a:p>
          <a:p>
            <a:pPr>
              <a:buFontTx/>
              <a:buNone/>
            </a:pPr>
            <a:endParaRPr lang="en-US" dirty="0">
              <a:latin typeface="Arial" charset="0"/>
            </a:endParaRPr>
          </a:p>
          <a:p>
            <a:r>
              <a:rPr lang="en-US" b="1" dirty="0" smtClean="0"/>
              <a:t>H (handle):</a:t>
            </a:r>
            <a:r>
              <a:rPr lang="en-US" dirty="0" smtClean="0"/>
              <a:t> A number used internally by the Cisco IOS software to track a neighbor.</a:t>
            </a:r>
            <a:endParaRPr lang="en-US" b="1" dirty="0" smtClean="0"/>
          </a:p>
          <a:p>
            <a:r>
              <a:rPr lang="en-US" b="1" dirty="0" smtClean="0"/>
              <a:t>Address:</a:t>
            </a:r>
            <a:r>
              <a:rPr lang="en-US" dirty="0" smtClean="0"/>
              <a:t> The neighbor’s network-layer address.</a:t>
            </a:r>
            <a:endParaRPr lang="en-US" b="1" dirty="0" smtClean="0"/>
          </a:p>
          <a:p>
            <a:r>
              <a:rPr lang="en-US" b="1" dirty="0" smtClean="0"/>
              <a:t>Interface: </a:t>
            </a:r>
            <a:r>
              <a:rPr lang="en-US" dirty="0" smtClean="0"/>
              <a:t>The interface on this router through which the neighbor can be reached.</a:t>
            </a:r>
            <a:endParaRPr lang="en-US" b="1" dirty="0" smtClean="0"/>
          </a:p>
          <a:p>
            <a:r>
              <a:rPr lang="en-US" b="1" dirty="0" smtClean="0"/>
              <a:t>Hold Time: </a:t>
            </a:r>
            <a:r>
              <a:rPr lang="en-US" dirty="0" smtClean="0"/>
              <a:t>The maximum time, in seconds, that the router waits to hear from the neighbor without receiving anything from a neighbor before considering the link unavailable. Originally, the expected packet was a hello packet, but in current Cisco IOS software releases, any EIGRP packets received after the first hello from that neighbor resets the timer.</a:t>
            </a:r>
            <a:endParaRPr lang="en-US" b="1" dirty="0" smtClean="0"/>
          </a:p>
          <a:p>
            <a:r>
              <a:rPr lang="en-US" b="1" dirty="0" smtClean="0"/>
              <a:t>Uptime:</a:t>
            </a:r>
            <a:r>
              <a:rPr lang="en-US" dirty="0" smtClean="0"/>
              <a:t> The elapsed time, in hours, minutes, and seconds since the local router first heard from this neighbor.</a:t>
            </a:r>
            <a:endParaRPr lang="en-US" b="1" dirty="0" smtClean="0"/>
          </a:p>
          <a:p>
            <a:r>
              <a:rPr lang="en-US" b="1" dirty="0" smtClean="0"/>
              <a:t>Smooth Round Trip Timer (SRTT):</a:t>
            </a:r>
            <a:r>
              <a:rPr lang="en-US" dirty="0" smtClean="0"/>
              <a:t> The average number of milliseconds it takes for an EIGRP packet to be sent to this neighbor and for the local router to receive an acknowledgment of that packet. This timer is used to determine the retransmit interval, also known as the retransmit timeout (RTO).</a:t>
            </a:r>
            <a:endParaRPr lang="en-US" b="1" dirty="0" smtClean="0"/>
          </a:p>
          <a:p>
            <a:r>
              <a:rPr lang="en-US" b="1" dirty="0" smtClean="0"/>
              <a:t>RTO: </a:t>
            </a:r>
            <a:r>
              <a:rPr lang="en-US" dirty="0" smtClean="0"/>
              <a:t>The amount of time, in milliseconds, that the router waits for an acknowledgment before retransmitting a reliable packet from the retransmission queue to a neighbor. </a:t>
            </a:r>
            <a:endParaRPr lang="en-US" b="1" dirty="0" smtClean="0"/>
          </a:p>
          <a:p>
            <a:r>
              <a:rPr lang="en-US" b="1" dirty="0" smtClean="0"/>
              <a:t>Queue count:</a:t>
            </a:r>
            <a:r>
              <a:rPr lang="en-US" dirty="0" smtClean="0"/>
              <a:t> The number of packets waiting in the queue to be sent out. If this value is constantly higher than 0, a congestion problem might exist. A 0 indicates that no EIGRP packets are in the queue.</a:t>
            </a:r>
            <a:endParaRPr lang="en-US" b="1" dirty="0" smtClean="0"/>
          </a:p>
          <a:p>
            <a:r>
              <a:rPr lang="en-US" b="1" dirty="0" smtClean="0"/>
              <a:t>Seq Num:</a:t>
            </a:r>
            <a:r>
              <a:rPr lang="en-US" dirty="0" smtClean="0"/>
              <a:t> The sequence number of the last update, query, or reply packet that was received from this neighbor.</a:t>
            </a:r>
          </a:p>
          <a:p>
            <a:pPr marL="224325" indent="-224325" defTabSz="1001675" eaLnBrk="0" fontAlgn="base" hangingPunct="0">
              <a:lnSpc>
                <a:spcPct val="90000"/>
              </a:lnSpc>
              <a:spcBef>
                <a:spcPct val="50000"/>
              </a:spcBef>
              <a:spcAft>
                <a:spcPct val="0"/>
              </a:spcAft>
              <a:buSzPct val="100000"/>
              <a:defRPr/>
            </a:pPr>
            <a:endParaRPr lang="en-US" dirty="0">
              <a:latin typeface="Arial" charset="0"/>
            </a:endParaRPr>
          </a:p>
          <a:p>
            <a:pPr defTabSz="1001675" eaLnBrk="0" fontAlgn="base" hangingPunct="0">
              <a:lnSpc>
                <a:spcPct val="90000"/>
              </a:lnSpc>
              <a:spcBef>
                <a:spcPct val="50000"/>
              </a:spcBef>
              <a:spcAft>
                <a:spcPct val="0"/>
              </a:spcAft>
              <a:buSzPct val="100000"/>
              <a:defRPr/>
            </a:pPr>
            <a:r>
              <a:rPr lang="en-US" dirty="0">
                <a:latin typeface="Arial" charset="0"/>
              </a:rPr>
              <a:t>The additional information provided in this command includes the number of items a packet has been retransmitted (2 in this example), the number of times an attempt was made to retransmit a packet (2 in this example), the packets that are currently waiting to be sent (R1 has 3 updates waiting to be sent in this example), and the neighboring router IOS version (12.4 in this example).</a:t>
            </a:r>
            <a:endParaRPr lang="en-US" dirty="0"/>
          </a:p>
        </p:txBody>
      </p:sp>
    </p:spTree>
    <p:extLst>
      <p:ext uri="{BB962C8B-B14F-4D97-AF65-F5344CB8AC3E}">
        <p14:creationId xmlns:p14="http://schemas.microsoft.com/office/powerpoint/2010/main" val="11893878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67</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As shown in the figure, this command output lists the networks known by this router through the EIGRP routing process. The codes in the command output are as </a:t>
            </a:r>
            <a:r>
              <a:rPr lang="en-US" smtClean="0"/>
              <a:t>follows:</a:t>
            </a:r>
          </a:p>
          <a:p>
            <a:pPr>
              <a:buNone/>
            </a:pPr>
            <a:endParaRPr lang="en-US" b="1" dirty="0" smtClean="0"/>
          </a:p>
          <a:p>
            <a:r>
              <a:rPr lang="en-US" b="1" dirty="0" smtClean="0"/>
              <a:t>Passive (P):</a:t>
            </a:r>
            <a:r>
              <a:rPr lang="en-US" dirty="0" smtClean="0"/>
              <a:t> This network is available, and installation can occur in the routing table. Passive is the correct state for a stable network.</a:t>
            </a:r>
            <a:endParaRPr lang="en-US" b="1" dirty="0" smtClean="0"/>
          </a:p>
          <a:p>
            <a:r>
              <a:rPr lang="en-US" b="1" dirty="0" smtClean="0"/>
              <a:t>Active (A):</a:t>
            </a:r>
            <a:r>
              <a:rPr lang="en-US" dirty="0" smtClean="0"/>
              <a:t> This network is currently unavailable, and installation cannot occur in the routing table. Being active means that there are outstanding queries for this network.</a:t>
            </a:r>
            <a:endParaRPr lang="en-US" b="1" dirty="0" smtClean="0"/>
          </a:p>
          <a:p>
            <a:r>
              <a:rPr lang="en-US" b="1" dirty="0" smtClean="0"/>
              <a:t>Update (U):</a:t>
            </a:r>
            <a:r>
              <a:rPr lang="en-US" dirty="0" smtClean="0"/>
              <a:t> This code applies if a network is being updated (placed in an update packet). This code also applies if the router is waiting for an acknowledgment for this update packet.</a:t>
            </a:r>
            <a:endParaRPr lang="en-US" b="1" dirty="0" smtClean="0"/>
          </a:p>
          <a:p>
            <a:r>
              <a:rPr lang="en-US" b="1" dirty="0" smtClean="0"/>
              <a:t>Query (Q):</a:t>
            </a:r>
            <a:r>
              <a:rPr lang="en-US" dirty="0" smtClean="0"/>
              <a:t> This code applies if there is an outstanding query packet for this network other than being in the active state. This code also applies if the router is waiting for an acknowledgment for a query packet.</a:t>
            </a:r>
            <a:endParaRPr lang="en-US" b="1" dirty="0" smtClean="0"/>
          </a:p>
          <a:p>
            <a:r>
              <a:rPr lang="en-US" b="1" dirty="0" smtClean="0"/>
              <a:t>Reply (R):</a:t>
            </a:r>
            <a:r>
              <a:rPr lang="en-US" dirty="0" smtClean="0"/>
              <a:t> This code applies if the router is generating a reply for this network or is waiting for an acknowledgment for the reply packet.</a:t>
            </a:r>
            <a:endParaRPr lang="en-US" b="1" dirty="0" smtClean="0"/>
          </a:p>
          <a:p>
            <a:r>
              <a:rPr lang="en-US" b="1" dirty="0" smtClean="0"/>
              <a:t>Stuck-in-active (SIA) status:</a:t>
            </a:r>
            <a:r>
              <a:rPr lang="en-US" dirty="0" smtClean="0"/>
              <a:t> This code signifies an EIGRP convergence problem for the network with which it is associated.</a:t>
            </a:r>
          </a:p>
          <a:p>
            <a:r>
              <a:rPr lang="en-US" dirty="0" smtClean="0"/>
              <a:t>The number of successors available for a route is indicated in the command output. In this example, all networks have one successor. If there were equal-cost paths to the same network, a maximum of six paths would be shown. The number of successors corresponds to the number of best routes with equal cost. </a:t>
            </a:r>
            <a:endParaRPr lang="en-US" dirty="0"/>
          </a:p>
        </p:txBody>
      </p:sp>
    </p:spTree>
    <p:extLst>
      <p:ext uri="{BB962C8B-B14F-4D97-AF65-F5344CB8AC3E}">
        <p14:creationId xmlns:p14="http://schemas.microsoft.com/office/powerpoint/2010/main" val="42240244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68</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To verify that the router recognizes EIGRP routes for any neighbors, use the </a:t>
            </a:r>
            <a:r>
              <a:rPr lang="en-US" b="1" dirty="0" smtClean="0"/>
              <a:t>show ip route</a:t>
            </a:r>
            <a:r>
              <a:rPr lang="en-US" dirty="0" smtClean="0"/>
              <a:t> </a:t>
            </a:r>
            <a:r>
              <a:rPr lang="en-US" b="1" dirty="0" smtClean="0"/>
              <a:t>eigrp</a:t>
            </a:r>
            <a:r>
              <a:rPr lang="en-US" dirty="0" smtClean="0"/>
              <a:t> command, as shown in the figure. The figure also exhibits the </a:t>
            </a:r>
            <a:r>
              <a:rPr lang="en-US" b="1" dirty="0" smtClean="0"/>
              <a:t>show ip route</a:t>
            </a:r>
            <a:r>
              <a:rPr lang="en-US" dirty="0" smtClean="0"/>
              <a:t> command, which displays the full IP routing table, including the EIGRP routes.</a:t>
            </a:r>
          </a:p>
          <a:p>
            <a:r>
              <a:rPr lang="en-US" dirty="0" smtClean="0"/>
              <a:t>EIGRP supports several route types: internal, external, and summary. EIGRP routes are identified with a D in the left column; any external EIGRP routes (from outside of this autonomous system) would be identified with a D EX. </a:t>
            </a:r>
          </a:p>
          <a:p>
            <a:r>
              <a:rPr lang="en-US" dirty="0" smtClean="0"/>
              <a:t>After the network number, there is a field that looks similar to [90/40514560]. (The numbers may be different from the one in the example.) The second number in the brackets is the EIGRP metric; recall that the default EIGRP metric is the least-cost bandwidth plus the accumulated delays. </a:t>
            </a:r>
            <a:endParaRPr lang="en-US" dirty="0"/>
          </a:p>
        </p:txBody>
      </p:sp>
    </p:spTree>
    <p:extLst>
      <p:ext uri="{BB962C8B-B14F-4D97-AF65-F5344CB8AC3E}">
        <p14:creationId xmlns:p14="http://schemas.microsoft.com/office/powerpoint/2010/main" val="22942580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The </a:t>
            </a:r>
            <a:r>
              <a:rPr lang="en-US" b="1" dirty="0" smtClean="0"/>
              <a:t>show ip eigrp interfaces </a:t>
            </a:r>
            <a:r>
              <a:rPr lang="en-US" dirty="0" smtClean="0"/>
              <a:t>command displays information about interfaces configured for EIGRP. This output includes the following key elements:</a:t>
            </a:r>
            <a:endParaRPr lang="en-US" b="1" dirty="0" smtClean="0"/>
          </a:p>
          <a:p>
            <a:r>
              <a:rPr lang="en-US" b="1" dirty="0" smtClean="0"/>
              <a:t>Interface: </a:t>
            </a:r>
            <a:r>
              <a:rPr lang="en-US" dirty="0" smtClean="0"/>
              <a:t>Interface over which EIGRP is configured</a:t>
            </a:r>
            <a:endParaRPr lang="en-US" b="1" dirty="0" smtClean="0"/>
          </a:p>
          <a:p>
            <a:r>
              <a:rPr lang="en-US" b="1" dirty="0" smtClean="0"/>
              <a:t>Peers:</a:t>
            </a:r>
            <a:r>
              <a:rPr lang="en-US" dirty="0" smtClean="0"/>
              <a:t> Number of directly connected EIGRP neighbors</a:t>
            </a:r>
            <a:endParaRPr lang="en-US" b="1" dirty="0" smtClean="0"/>
          </a:p>
          <a:p>
            <a:r>
              <a:rPr lang="en-US" b="1" dirty="0" smtClean="0"/>
              <a:t>Xmit Queue Un/Reliable:</a:t>
            </a:r>
            <a:r>
              <a:rPr lang="en-US" dirty="0" smtClean="0"/>
              <a:t> Number of packets remaining in the Unreliable and Reliable transmit queues</a:t>
            </a:r>
            <a:endParaRPr lang="en-US" b="1" dirty="0" smtClean="0"/>
          </a:p>
          <a:p>
            <a:r>
              <a:rPr lang="en-US" b="1" dirty="0" smtClean="0"/>
              <a:t>Mean SRTT:</a:t>
            </a:r>
            <a:r>
              <a:rPr lang="en-US" dirty="0" smtClean="0"/>
              <a:t> Mean </a:t>
            </a:r>
            <a:r>
              <a:rPr lang="en-US" altLang="ja-JP" dirty="0" smtClean="0"/>
              <a:t>smoothed round trip time (SRTT) interval, in milliseconds</a:t>
            </a:r>
            <a:endParaRPr lang="en-US" altLang="ja-JP" b="1" dirty="0" smtClean="0"/>
          </a:p>
          <a:p>
            <a:r>
              <a:rPr lang="en-US" altLang="ja-JP" b="1" dirty="0" smtClean="0"/>
              <a:t>Pacing Time Un/Reliable:</a:t>
            </a:r>
            <a:r>
              <a:rPr lang="en-US" altLang="ja-JP" dirty="0" smtClean="0"/>
              <a:t> Pacing time used to determine when EIGRP packets should be sent out the interface (unreliable and reliable packets)</a:t>
            </a:r>
            <a:endParaRPr lang="en-US" altLang="ja-JP" b="1" dirty="0" smtClean="0"/>
          </a:p>
          <a:p>
            <a:r>
              <a:rPr lang="en-US" altLang="ja-JP" b="1" dirty="0" smtClean="0"/>
              <a:t>Multicast Flow Timer:</a:t>
            </a:r>
            <a:r>
              <a:rPr lang="en-US" altLang="ja-JP" dirty="0" smtClean="0"/>
              <a:t> Maximum number of seconds in which the router will send multicast EIGRP packets</a:t>
            </a:r>
            <a:endParaRPr lang="en-US" altLang="ja-JP" b="1" dirty="0" smtClean="0"/>
          </a:p>
          <a:p>
            <a:r>
              <a:rPr lang="en-US" altLang="ja-JP" b="1" dirty="0" smtClean="0"/>
              <a:t>Pending Routes:</a:t>
            </a:r>
            <a:r>
              <a:rPr lang="en-US" altLang="ja-JP" dirty="0" smtClean="0"/>
              <a:t> Number of routes in the packets in the transmit queue waiting to be sent </a:t>
            </a:r>
            <a:endParaRPr lang="en-US" dirty="0"/>
          </a:p>
        </p:txBody>
      </p:sp>
    </p:spTree>
    <p:extLst>
      <p:ext uri="{BB962C8B-B14F-4D97-AF65-F5344CB8AC3E}">
        <p14:creationId xmlns:p14="http://schemas.microsoft.com/office/powerpoint/2010/main" val="308129185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70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To display the number of various EIGRP packets sent and received, use the </a:t>
            </a:r>
            <a:r>
              <a:rPr lang="en-US" b="1" dirty="0" smtClean="0"/>
              <a:t>show ip eigrp traffic</a:t>
            </a:r>
            <a:r>
              <a:rPr lang="en-US" dirty="0" smtClean="0"/>
              <a:t> command, as illustrated in the figure. For example, in this network, router R1 has sent 338 hello messages and received 166 hello messages. (this is because</a:t>
            </a:r>
            <a:r>
              <a:rPr lang="en-US" baseline="0" dirty="0" smtClean="0"/>
              <a:t> it is sending messages out of two interfaces but only receiving EIGRP messages through the one interface with a peer.</a:t>
            </a:r>
            <a:endParaRPr lang="en-US" dirty="0"/>
          </a:p>
        </p:txBody>
      </p:sp>
    </p:spTree>
    <p:extLst>
      <p:ext uri="{BB962C8B-B14F-4D97-AF65-F5344CB8AC3E}">
        <p14:creationId xmlns:p14="http://schemas.microsoft.com/office/powerpoint/2010/main" val="389158084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71</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latin typeface="Arial" charset="0"/>
              </a:rPr>
              <a:t>The output shows normal transmission and receipt of EIGRP packets. </a:t>
            </a:r>
          </a:p>
        </p:txBody>
      </p:sp>
    </p:spTree>
    <p:extLst>
      <p:ext uri="{BB962C8B-B14F-4D97-AF65-F5344CB8AC3E}">
        <p14:creationId xmlns:p14="http://schemas.microsoft.com/office/powerpoint/2010/main" val="277200488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72</a:t>
            </a:fld>
            <a:endParaRPr lang="en-US" dirty="0"/>
          </a:p>
        </p:txBody>
      </p:sp>
    </p:spTree>
    <p:extLst>
      <p:ext uri="{BB962C8B-B14F-4D97-AF65-F5344CB8AC3E}">
        <p14:creationId xmlns:p14="http://schemas.microsoft.com/office/powerpoint/2010/main" val="197177358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73</a:t>
            </a:fld>
            <a:endParaRPr lang="en-US" dirty="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smtClean="0">
              <a:solidFill>
                <a:schemeClr val="tx1"/>
              </a:solidFill>
              <a:latin typeface="Arial" charset="0"/>
              <a:ea typeface="+mn-ea"/>
              <a:cs typeface="+mn-cs"/>
            </a:endParaRPr>
          </a:p>
        </p:txBody>
      </p:sp>
    </p:spTree>
    <p:extLst>
      <p:ext uri="{BB962C8B-B14F-4D97-AF65-F5344CB8AC3E}">
        <p14:creationId xmlns:p14="http://schemas.microsoft.com/office/powerpoint/2010/main" val="333507779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74</a:t>
            </a:fld>
            <a:endParaRPr lang="en-US" dirty="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smtClean="0">
              <a:solidFill>
                <a:schemeClr val="tx1"/>
              </a:solidFill>
              <a:latin typeface="Arial" charset="0"/>
              <a:ea typeface="+mn-ea"/>
              <a:cs typeface="+mn-cs"/>
            </a:endParaRPr>
          </a:p>
        </p:txBody>
      </p:sp>
    </p:spTree>
    <p:extLst>
      <p:ext uri="{BB962C8B-B14F-4D97-AF65-F5344CB8AC3E}">
        <p14:creationId xmlns:p14="http://schemas.microsoft.com/office/powerpoint/2010/main" val="256491664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75</a:t>
            </a:fld>
            <a:endParaRPr lang="en-US" dirty="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r>
              <a:rPr lang="en-US" sz="1200" b="0" i="0" u="none" strike="noStrike" kern="1200" baseline="0" dirty="0" smtClean="0">
                <a:solidFill>
                  <a:schemeClr val="tx1"/>
                </a:solidFill>
                <a:latin typeface="Arial" charset="0"/>
                <a:ea typeface="+mn-ea"/>
                <a:cs typeface="+mn-cs"/>
              </a:rPr>
              <a:t>Resetting a neighbor relationship due to a lost reply message is very aggressive behavior. In large environments with slower links, it can cause long convergence times and network instability. </a:t>
            </a:r>
          </a:p>
          <a:p>
            <a:r>
              <a:rPr lang="en-US" sz="1200" b="0" i="0" u="none" strike="noStrike" kern="1200" baseline="0" dirty="0" smtClean="0">
                <a:solidFill>
                  <a:schemeClr val="tx1"/>
                </a:solidFill>
                <a:latin typeface="Arial" charset="0"/>
                <a:ea typeface="+mn-ea"/>
                <a:cs typeface="+mn-cs"/>
              </a:rPr>
              <a:t>Two new additional EIGRP packets were introduced to overcome the described limitation. When no reply to a query is received, EIGRP sends an SIA query packet when the active timer is halfway through (after 90 seconds). This enables the neighboring router to respond with a SIA reply and confirm to the upstream router that it is still searching for a replacement route.</a:t>
            </a:r>
          </a:p>
          <a:p>
            <a:pPr marL="0" indent="0">
              <a:buNone/>
            </a:pPr>
            <a:endParaRPr lang="en-US" sz="1100" kern="1200" dirty="0" smtClean="0">
              <a:solidFill>
                <a:schemeClr val="tx1"/>
              </a:solidFill>
              <a:latin typeface="Arial" charset="0"/>
              <a:ea typeface="+mn-ea"/>
              <a:cs typeface="+mn-cs"/>
            </a:endParaRPr>
          </a:p>
        </p:txBody>
      </p:sp>
    </p:spTree>
    <p:extLst>
      <p:ext uri="{BB962C8B-B14F-4D97-AF65-F5344CB8AC3E}">
        <p14:creationId xmlns:p14="http://schemas.microsoft.com/office/powerpoint/2010/main" val="76650657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76</a:t>
            </a:fld>
            <a:endParaRPr lang="en-US" dirty="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r>
              <a:rPr lang="en-US" sz="1200" b="0" i="0" u="none" strike="noStrike" kern="1200" baseline="0" dirty="0" smtClean="0">
                <a:solidFill>
                  <a:schemeClr val="tx1"/>
                </a:solidFill>
                <a:latin typeface="Arial" charset="0"/>
                <a:ea typeface="+mn-ea"/>
                <a:cs typeface="+mn-cs"/>
              </a:rPr>
              <a:t>Resetting a neighbor relationship due to a lost reply message is very aggressive behavior. In large environments with slower links, it can cause long convergence times and network instability. </a:t>
            </a:r>
          </a:p>
          <a:p>
            <a:r>
              <a:rPr lang="en-US" sz="1200" b="0" i="0" u="none" strike="noStrike" kern="1200" baseline="0" dirty="0" smtClean="0">
                <a:solidFill>
                  <a:schemeClr val="tx1"/>
                </a:solidFill>
                <a:latin typeface="Arial" charset="0"/>
                <a:ea typeface="+mn-ea"/>
                <a:cs typeface="+mn-cs"/>
              </a:rPr>
              <a:t>Two new additional EIGRP packets were introduced to overcome the described limitation. When no reply to a query is received, EIGRP sends an SIA query packet when the active timer is halfway through (after 90 seconds). This enables the neighboring router to respond with a SIA reply and confirm to the upstream router that it is still searching for a replacement route.</a:t>
            </a:r>
          </a:p>
          <a:p>
            <a:pPr marL="0" indent="0">
              <a:buNone/>
            </a:pPr>
            <a:endParaRPr lang="en-US" sz="1100" kern="1200" dirty="0" smtClean="0">
              <a:solidFill>
                <a:schemeClr val="tx1"/>
              </a:solidFill>
              <a:latin typeface="Arial" charset="0"/>
              <a:ea typeface="+mn-ea"/>
              <a:cs typeface="+mn-cs"/>
            </a:endParaRPr>
          </a:p>
        </p:txBody>
      </p:sp>
    </p:spTree>
    <p:extLst>
      <p:ext uri="{BB962C8B-B14F-4D97-AF65-F5344CB8AC3E}">
        <p14:creationId xmlns:p14="http://schemas.microsoft.com/office/powerpoint/2010/main" val="134576688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77</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b="1" dirty="0" smtClean="0"/>
              <a:t>Step </a:t>
            </a:r>
            <a:r>
              <a:rPr lang="en-US" b="1" dirty="0"/>
              <a:t>2:  </a:t>
            </a:r>
            <a:r>
              <a:rPr lang="en-US" dirty="0"/>
              <a:t>Indicate which networks are part of the EIGRP autonomous system using the </a:t>
            </a:r>
            <a:r>
              <a:rPr lang="en-US" b="1" dirty="0"/>
              <a:t>network</a:t>
            </a:r>
            <a:r>
              <a:rPr lang="en-US" dirty="0"/>
              <a:t> command</a:t>
            </a:r>
            <a:r>
              <a:rPr lang="en-US" b="1" dirty="0"/>
              <a:t>. </a:t>
            </a:r>
            <a:r>
              <a:rPr lang="en-US" dirty="0"/>
              <a:t>This command determines which interfaces of the router are participating in EIGRP and which networks the router advertises. The wildcard mask can be entered as a network mask or as an inverse mask.  It will be displayed as an inverse mask</a:t>
            </a:r>
            <a:r>
              <a:rPr lang="en-US" dirty="0" smtClean="0"/>
              <a:t>. </a:t>
            </a:r>
            <a:r>
              <a:rPr lang="en-US" sz="800" dirty="0">
                <a:latin typeface="Arial" charset="0"/>
              </a:rPr>
              <a:t>Network commands should only be configured for interfaces on which the router will send and receive updates. </a:t>
            </a:r>
          </a:p>
          <a:p>
            <a:pPr marL="224325" indent="-224325"/>
            <a:endParaRPr lang="en-US" sz="800" dirty="0">
              <a:latin typeface="Arial" charset="0"/>
            </a:endParaRPr>
          </a:p>
          <a:p>
            <a:r>
              <a:rPr lang="en-US" dirty="0">
                <a:latin typeface="Arial" charset="0"/>
              </a:rPr>
              <a:t>If you do not use the optional wildcard mask, the EIGRP process assumes that all directly connected networks that are part of the major network will participate in the EIGRP routing process, and EIGRP will attempt to establish EIGRP neighbor relationships from each interface that is part of the overall Class A, B, or C network.</a:t>
            </a:r>
          </a:p>
          <a:p>
            <a:r>
              <a:rPr lang="en-US" dirty="0">
                <a:latin typeface="Arial" charset="0"/>
              </a:rPr>
              <a:t>Use the optional wildcard mask to identify a specific IP address, subnet, or network. The router interprets the network number using the wildcard mask to determine which connected interfaces will participate in the EIGRP routing process; the router then attempts to establish neighbor relationships on those interfaces. If you want to specify an interface address, use the mask 0.0.0.0 to match all 4 octets of the address. An address and wildcard mask combination of 0.0.0.0 255.255.255.255 matches all interfaces on the router.</a:t>
            </a:r>
          </a:p>
          <a:p>
            <a:r>
              <a:rPr lang="en-US" dirty="0">
                <a:latin typeface="Arial" charset="0"/>
              </a:rPr>
              <a:t>There is no limit to the number of </a:t>
            </a:r>
            <a:r>
              <a:rPr lang="en-US" b="1" dirty="0">
                <a:latin typeface="Arial" charset="0"/>
              </a:rPr>
              <a:t>network</a:t>
            </a:r>
            <a:r>
              <a:rPr lang="en-US" dirty="0">
                <a:latin typeface="Arial" charset="0"/>
              </a:rPr>
              <a:t> commands that can be configured on the router. </a:t>
            </a:r>
          </a:p>
          <a:p>
            <a:pPr marL="224325" indent="-224325"/>
            <a:endParaRPr lang="en-US" dirty="0"/>
          </a:p>
        </p:txBody>
      </p:sp>
    </p:spTree>
    <p:extLst>
      <p:ext uri="{BB962C8B-B14F-4D97-AF65-F5344CB8AC3E}">
        <p14:creationId xmlns:p14="http://schemas.microsoft.com/office/powerpoint/2010/main" val="250219758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a:t>
            </a:r>
            <a:r>
              <a:rPr lang="en-US" baseline="0" dirty="0" smtClean="0"/>
              <a:t> this configuration, </a:t>
            </a:r>
            <a:r>
              <a:rPr lang="en-US" dirty="0" smtClean="0"/>
              <a:t>routing updates are no longer sent on interface Fa0/0 of R1 and R2.</a:t>
            </a:r>
          </a:p>
          <a:p>
            <a:endParaRPr lang="en-US" dirty="0" smtClean="0"/>
          </a:p>
          <a:p>
            <a:r>
              <a:rPr lang="en-US" dirty="0" smtClean="0"/>
              <a:t>The alternative configuration makes all interfaces</a:t>
            </a:r>
            <a:r>
              <a:rPr lang="en-US" baseline="0" dirty="0" smtClean="0"/>
              <a:t> passive and then makes interface S0/0/0 not passive. This method is efficient when there are many interface that should be passive and only a few that should not be passive.</a:t>
            </a:r>
          </a:p>
          <a:p>
            <a:endParaRPr lang="en-US" baseline="0" dirty="0" smtClean="0"/>
          </a:p>
          <a:p>
            <a:r>
              <a:rPr lang="en-US" baseline="0" dirty="0" smtClean="0"/>
              <a:t>Commands to verify include;</a:t>
            </a:r>
          </a:p>
          <a:p>
            <a:pPr lvl="1"/>
            <a:r>
              <a:rPr lang="en-US" b="1" baseline="0" dirty="0" smtClean="0"/>
              <a:t>show ip protocols</a:t>
            </a:r>
          </a:p>
          <a:p>
            <a:pPr lvl="1"/>
            <a:r>
              <a:rPr lang="en-US" b="1" baseline="0" dirty="0" smtClean="0"/>
              <a:t>show ip </a:t>
            </a:r>
            <a:r>
              <a:rPr lang="en-US" b="1" baseline="0" smtClean="0"/>
              <a:t>eigrp neighbors</a:t>
            </a:r>
            <a:endParaRPr lang="en-US" b="1"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78</a:t>
            </a:fld>
            <a:endParaRPr lang="en-US" dirty="0"/>
          </a:p>
        </p:txBody>
      </p:sp>
    </p:spTree>
    <p:extLst>
      <p:ext uri="{BB962C8B-B14F-4D97-AF65-F5344CB8AC3E}">
        <p14:creationId xmlns:p14="http://schemas.microsoft.com/office/powerpoint/2010/main" val="357354383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80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r>
              <a:rPr lang="en-US" sz="2000" kern="0">
                <a:latin typeface="Arial" charset="0"/>
              </a:rPr>
              <a:t>An error </a:t>
            </a:r>
            <a:r>
              <a:rPr lang="en-US" sz="2000" kern="0" dirty="0">
                <a:latin typeface="Arial" charset="0"/>
              </a:rPr>
              <a:t>will occur if the specified network is a classless (subnetted) network.</a:t>
            </a:r>
          </a:p>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r>
              <a:rPr lang="en-US" sz="2000" kern="0" dirty="0">
                <a:latin typeface="Arial" charset="0"/>
              </a:rPr>
              <a:t>If the network is not reachable, then the</a:t>
            </a:r>
            <a:r>
              <a:rPr lang="en-US" sz="2000" b="1" kern="0" dirty="0">
                <a:latin typeface="Courier New" pitchFamily="49" charset="0"/>
                <a:cs typeface="Courier New" pitchFamily="49" charset="0"/>
              </a:rPr>
              <a:t> ip default-network </a:t>
            </a:r>
            <a:r>
              <a:rPr lang="en-US" sz="2000" kern="0" dirty="0">
                <a:latin typeface="Arial" charset="0"/>
              </a:rPr>
              <a:t>command may have to be re-entered.</a:t>
            </a:r>
          </a:p>
          <a:p>
            <a:pPr marL="232115" indent="-232115" defTabSz="799159">
              <a:lnSpc>
                <a:spcPct val="95000"/>
              </a:lnSpc>
              <a:spcBef>
                <a:spcPct val="50000"/>
              </a:spcBef>
              <a:buClr>
                <a:srgbClr val="708CA1"/>
              </a:buClr>
              <a:buFont typeface="Wingdings" pitchFamily="2" charset="2"/>
              <a:buChar char="§"/>
              <a:defRPr/>
            </a:pPr>
            <a:r>
              <a:rPr lang="en-US" sz="2000" kern="0" dirty="0"/>
              <a:t>Multiple default networks can be configured.</a:t>
            </a:r>
          </a:p>
          <a:p>
            <a:pPr marL="224325" indent="-224325"/>
            <a:endParaRPr lang="en-US" dirty="0"/>
          </a:p>
        </p:txBody>
      </p:sp>
    </p:spTree>
    <p:extLst>
      <p:ext uri="{BB962C8B-B14F-4D97-AF65-F5344CB8AC3E}">
        <p14:creationId xmlns:p14="http://schemas.microsoft.com/office/powerpoint/2010/main" val="278080173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Verify the routing tables of the routers.</a:t>
            </a: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81</a:t>
            </a:fld>
            <a:endParaRPr lang="en-US" dirty="0"/>
          </a:p>
        </p:txBody>
      </p:sp>
    </p:spTree>
    <p:extLst>
      <p:ext uri="{BB962C8B-B14F-4D97-AF65-F5344CB8AC3E}">
        <p14:creationId xmlns:p14="http://schemas.microsoft.com/office/powerpoint/2010/main" val="307644378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network must be reachable therefore, a static route to the desired destination  network is configured and connectivity to it verified.</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a:t>
            </a:r>
            <a:r>
              <a:rPr lang="en-US" b="1" dirty="0">
                <a:latin typeface="Arial" charset="0"/>
              </a:rPr>
              <a:t>ip default-network </a:t>
            </a:r>
            <a:r>
              <a:rPr lang="en-US" dirty="0">
                <a:latin typeface="Arial" charset="0"/>
              </a:rPr>
              <a:t>command is then used to specify the network as the default gateway. This install the gateway of last resort in the routing  table of R2 but does not install it into the routing table of R1.</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static is then redistributed into EIGRP and automatically gets propagated to the R1 router. </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82</a:t>
            </a:fld>
            <a:endParaRPr lang="en-US" dirty="0"/>
          </a:p>
        </p:txBody>
      </p:sp>
    </p:spTree>
    <p:extLst>
      <p:ext uri="{BB962C8B-B14F-4D97-AF65-F5344CB8AC3E}">
        <p14:creationId xmlns:p14="http://schemas.microsoft.com/office/powerpoint/2010/main" val="31380724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routing table of R2 now has the gateway of last resort set and a static route identified as a candidate default route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R1 also has the gateway of last resort set and an EIGRP entry as a candidate default route that was learned from an external source (it was redistributed into EIGRP on R2) with an administrative distance of 170.</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83</a:t>
            </a:fld>
            <a:endParaRPr lang="en-US" dirty="0"/>
          </a:p>
        </p:txBody>
      </p:sp>
    </p:spTree>
    <p:extLst>
      <p:ext uri="{BB962C8B-B14F-4D97-AF65-F5344CB8AC3E}">
        <p14:creationId xmlns:p14="http://schemas.microsoft.com/office/powerpoint/2010/main" val="63572885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84</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r>
              <a:rPr lang="en-US" sz="2000" dirty="0"/>
              <a:t>The alternative to </a:t>
            </a:r>
            <a:r>
              <a:rPr lang="en-US" sz="2000" b="1" dirty="0"/>
              <a:t>the ip default-network </a:t>
            </a:r>
            <a:r>
              <a:rPr lang="en-US" sz="2000" dirty="0"/>
              <a:t>command is to use the </a:t>
            </a:r>
            <a:r>
              <a:rPr lang="en-US" sz="2000" b="1" dirty="0"/>
              <a:t>ip route 0.0.0.0 0.0.0.0 </a:t>
            </a:r>
            <a:r>
              <a:rPr lang="en-US" sz="2000" dirty="0"/>
              <a:t>(quad zero) static default route.</a:t>
            </a:r>
          </a:p>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endParaRPr lang="en-US" sz="2000" dirty="0"/>
          </a:p>
          <a:p>
            <a:pPr defTabSz="799159" fontAlgn="base">
              <a:lnSpc>
                <a:spcPct val="95000"/>
              </a:lnSpc>
              <a:spcBef>
                <a:spcPct val="50000"/>
              </a:spcBef>
              <a:spcAft>
                <a:spcPct val="0"/>
              </a:spcAft>
              <a:buClr>
                <a:srgbClr val="708CA1"/>
              </a:buClr>
              <a:buSzPct val="100000"/>
              <a:defRPr/>
            </a:pPr>
            <a:r>
              <a:rPr lang="en-US" sz="2000" b="1" dirty="0">
                <a:latin typeface="Arial" charset="0"/>
              </a:rPr>
              <a:t>Note:</a:t>
            </a:r>
            <a:r>
              <a:rPr lang="en-US" sz="2000" dirty="0">
                <a:latin typeface="Arial" charset="0"/>
              </a:rPr>
              <a:t>  EIGRP (and IGRP) behave differently than RIP when using the </a:t>
            </a:r>
            <a:r>
              <a:rPr lang="en-US" sz="2000" b="1" dirty="0">
                <a:latin typeface="Arial" charset="0"/>
              </a:rPr>
              <a:t>ip route 0.0.0.0 0.0.0.0 </a:t>
            </a:r>
            <a:r>
              <a:rPr lang="en-US" sz="2000" dirty="0">
                <a:latin typeface="Arial" charset="0"/>
              </a:rPr>
              <a:t>command. For example, EIGRP does not redistribute the 0.0.0.0 0.0.0.0 default route by default. However, if the </a:t>
            </a:r>
            <a:r>
              <a:rPr lang="en-US" sz="2000" b="1" dirty="0">
                <a:latin typeface="Arial" charset="0"/>
              </a:rPr>
              <a:t>network 0.0.0.0</a:t>
            </a:r>
            <a:r>
              <a:rPr lang="en-US" sz="2000" dirty="0">
                <a:latin typeface="Arial" charset="0"/>
              </a:rPr>
              <a:t> command is added to the EIGRP configuration, it redistributes a default route as a result of the </a:t>
            </a:r>
            <a:r>
              <a:rPr lang="en-US" sz="2000" b="1" dirty="0">
                <a:latin typeface="Arial" charset="0"/>
              </a:rPr>
              <a:t>ip route 0.0.0.0 0.0.0.0 </a:t>
            </a:r>
            <a:r>
              <a:rPr lang="en-US" sz="2000" i="1" dirty="0">
                <a:latin typeface="Arial" charset="0"/>
              </a:rPr>
              <a:t>interface </a:t>
            </a:r>
            <a:r>
              <a:rPr lang="en-US" sz="2000" dirty="0">
                <a:latin typeface="Arial" charset="0"/>
              </a:rPr>
              <a:t>command (but not as a result of the </a:t>
            </a:r>
            <a:r>
              <a:rPr lang="en-US" sz="2000" b="1" dirty="0">
                <a:latin typeface="Arial" charset="0"/>
              </a:rPr>
              <a:t>ip route 0.0.0.0 0.0.0.0 </a:t>
            </a:r>
            <a:r>
              <a:rPr lang="en-US" sz="2000" i="1" dirty="0">
                <a:latin typeface="Arial" charset="0"/>
              </a:rPr>
              <a:t>address</a:t>
            </a:r>
            <a:r>
              <a:rPr lang="en-US" sz="2000" dirty="0">
                <a:latin typeface="Arial" charset="0"/>
              </a:rPr>
              <a:t> or</a:t>
            </a:r>
            <a:r>
              <a:rPr lang="en-US" sz="2000" b="1" dirty="0">
                <a:latin typeface="Arial" charset="0"/>
              </a:rPr>
              <a:t> ip default-network</a:t>
            </a:r>
            <a:r>
              <a:rPr lang="en-US" sz="2000" dirty="0">
                <a:latin typeface="Arial" charset="0"/>
              </a:rPr>
              <a:t> command</a:t>
            </a:r>
            <a:r>
              <a:rPr lang="en-US" sz="2000">
                <a:latin typeface="Arial" charset="0"/>
              </a:rPr>
              <a:t>). </a:t>
            </a:r>
            <a:endParaRPr lang="en-US" sz="2000" dirty="0"/>
          </a:p>
        </p:txBody>
      </p:sp>
    </p:spTree>
    <p:extLst>
      <p:ext uri="{BB962C8B-B14F-4D97-AF65-F5344CB8AC3E}">
        <p14:creationId xmlns:p14="http://schemas.microsoft.com/office/powerpoint/2010/main" val="119494062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Specify the outgoing interface creates.</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Enter the </a:t>
            </a:r>
            <a:r>
              <a:rPr lang="en-US" b="1" dirty="0">
                <a:latin typeface="Arial" charset="0"/>
              </a:rPr>
              <a:t>network 0.0.0.0 </a:t>
            </a:r>
            <a:r>
              <a:rPr lang="en-US" dirty="0">
                <a:latin typeface="Arial" charset="0"/>
              </a:rPr>
              <a:t>command and the gateway of last resort is propagated to the EIGRP AS.</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85</a:t>
            </a:fld>
            <a:endParaRPr lang="en-US" dirty="0"/>
          </a:p>
        </p:txBody>
      </p:sp>
    </p:spTree>
    <p:extLst>
      <p:ext uri="{BB962C8B-B14F-4D97-AF65-F5344CB8AC3E}">
        <p14:creationId xmlns:p14="http://schemas.microsoft.com/office/powerpoint/2010/main" val="261064647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An alternative is to specify the outgoing interface creates.</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Enter the </a:t>
            </a:r>
            <a:r>
              <a:rPr lang="en-US" b="1" dirty="0">
                <a:latin typeface="Arial" charset="0"/>
              </a:rPr>
              <a:t>network 0.0.0.0 </a:t>
            </a:r>
            <a:r>
              <a:rPr lang="en-US" dirty="0">
                <a:latin typeface="Arial" charset="0"/>
              </a:rPr>
              <a:t>command.</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Redistribute the static route.</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gateway of last resort is propagated to the EIGRP AS.</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86</a:t>
            </a:fld>
            <a:endParaRPr lang="en-US" dirty="0"/>
          </a:p>
        </p:txBody>
      </p:sp>
    </p:spTree>
    <p:extLst>
      <p:ext uri="{BB962C8B-B14F-4D97-AF65-F5344CB8AC3E}">
        <p14:creationId xmlns:p14="http://schemas.microsoft.com/office/powerpoint/2010/main" val="322515453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87</a:t>
            </a:fld>
            <a:endParaRPr lang="en-US" dirty="0"/>
          </a:p>
        </p:txBody>
      </p:sp>
    </p:spTree>
    <p:extLst>
      <p:ext uri="{BB962C8B-B14F-4D97-AF65-F5344CB8AC3E}">
        <p14:creationId xmlns:p14="http://schemas.microsoft.com/office/powerpoint/2010/main" val="384793337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Routers R1 and R2 have both been configured for EIGRP and are advertising their LAN and serial networks accordingly.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Notice that is connected to the 10.10.10.0 /24  network while R2 is connected to 10.20.20.0 /24 and that those networks are separated by a network that is not in the 10.0.0.0/8 network.</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Although Router R1 is configured to advertise the 10.10.10.0 /24 network, automatic summarization is configured (by default), and therefore it summarizes the 10.10.10/24 network to the classful 10.0.0./8 network when sending an update to R2.</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88</a:t>
            </a:fld>
            <a:endParaRPr lang="en-US" dirty="0"/>
          </a:p>
        </p:txBody>
      </p:sp>
    </p:spTree>
    <p:extLst>
      <p:ext uri="{BB962C8B-B14F-4D97-AF65-F5344CB8AC3E}">
        <p14:creationId xmlns:p14="http://schemas.microsoft.com/office/powerpoint/2010/main" val="241146921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R2 ignores the 10.0.0.0/8 update from R1 because it is already connected to a 10.0.0.0/8 network.</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89</a:t>
            </a:fld>
            <a:endParaRPr lang="en-US" dirty="0"/>
          </a:p>
        </p:txBody>
      </p:sp>
    </p:spTree>
    <p:extLst>
      <p:ext uri="{BB962C8B-B14F-4D97-AF65-F5344CB8AC3E}">
        <p14:creationId xmlns:p14="http://schemas.microsoft.com/office/powerpoint/2010/main" val="400493514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32115" indent="-232115" defTabSz="799159">
              <a:lnSpc>
                <a:spcPct val="95000"/>
              </a:lnSpc>
              <a:spcBef>
                <a:spcPct val="50000"/>
              </a:spcBef>
              <a:buClr>
                <a:srgbClr val="708CA1"/>
              </a:buClr>
              <a:buFont typeface="Wingdings" pitchFamily="2" charset="2"/>
              <a:buChar char="§"/>
            </a:pPr>
            <a:r>
              <a:rPr lang="en-US" sz="2000" dirty="0">
                <a:latin typeface="Arial" charset="0"/>
              </a:rPr>
              <a:t>Automatic summarization is disabled on R1 using the </a:t>
            </a:r>
            <a:r>
              <a:rPr lang="en-US" sz="2000" b="1" dirty="0">
                <a:latin typeface="Arial" charset="0"/>
              </a:rPr>
              <a:t>no auto-summary </a:t>
            </a:r>
            <a:r>
              <a:rPr lang="en-US" sz="2000" dirty="0">
                <a:latin typeface="Arial" charset="0"/>
              </a:rPr>
              <a:t> router configuration command.</a:t>
            </a:r>
          </a:p>
          <a:p>
            <a:pPr marL="232115" indent="-232115" defTabSz="799159">
              <a:lnSpc>
                <a:spcPct val="95000"/>
              </a:lnSpc>
              <a:spcBef>
                <a:spcPct val="50000"/>
              </a:spcBef>
              <a:buClr>
                <a:srgbClr val="708CA1"/>
              </a:buClr>
              <a:buFont typeface="Wingdings" pitchFamily="2" charset="2"/>
              <a:buChar char="§"/>
            </a:pPr>
            <a:r>
              <a:rPr lang="en-US" sz="2000" dirty="0">
                <a:latin typeface="Arial" charset="0"/>
              </a:rPr>
              <a:t>A DUAL neighbor change message appears occurs and R1 is no longer summarizing the 10.10.10/24 network to the 10.0.0.0/8 network.</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90</a:t>
            </a:fld>
            <a:endParaRPr lang="en-US" dirty="0"/>
          </a:p>
        </p:txBody>
      </p:sp>
    </p:spTree>
    <p:extLst>
      <p:ext uri="{BB962C8B-B14F-4D97-AF65-F5344CB8AC3E}">
        <p14:creationId xmlns:p14="http://schemas.microsoft.com/office/powerpoint/2010/main" val="301371716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32115" indent="-232115" defTabSz="799159">
              <a:lnSpc>
                <a:spcPct val="95000"/>
              </a:lnSpc>
              <a:spcBef>
                <a:spcPct val="50000"/>
              </a:spcBef>
              <a:buClr>
                <a:srgbClr val="708CA1"/>
              </a:buClr>
              <a:buFont typeface="Wingdings" pitchFamily="2" charset="2"/>
              <a:buChar char="§"/>
            </a:pPr>
            <a:r>
              <a:rPr lang="en-US" sz="2000" dirty="0">
                <a:latin typeface="Arial" charset="0"/>
              </a:rPr>
              <a:t>The R2 routing table now includes the R1 LAN.</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91</a:t>
            </a:fld>
            <a:endParaRPr lang="en-US" dirty="0"/>
          </a:p>
        </p:txBody>
      </p:sp>
    </p:spTree>
    <p:extLst>
      <p:ext uri="{BB962C8B-B14F-4D97-AF65-F5344CB8AC3E}">
        <p14:creationId xmlns:p14="http://schemas.microsoft.com/office/powerpoint/2010/main" val="16489721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93</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endParaRPr lang="en-US" sz="2000" dirty="0"/>
          </a:p>
        </p:txBody>
      </p:sp>
    </p:spTree>
    <p:extLst>
      <p:ext uri="{BB962C8B-B14F-4D97-AF65-F5344CB8AC3E}">
        <p14:creationId xmlns:p14="http://schemas.microsoft.com/office/powerpoint/2010/main" val="419155415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Routers R1 and R2 are no longer auto summarizing at the major network boundary and all the subnet routes are carried into R3s routing table. </a:t>
            </a:r>
          </a:p>
          <a:p>
            <a:r>
              <a:rPr lang="en-US" dirty="0">
                <a:latin typeface="Arial" charset="0"/>
              </a:rPr>
              <a:t>R3 will not auto summarize the 10.10.10.0  and 10.10.20.0 subnets because it does not own the 10.0.0.0 network and would therefore send routing information about those subnets to the WAN.</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To correct this situation, configure the </a:t>
            </a:r>
            <a:r>
              <a:rPr lang="en-US" b="1" dirty="0">
                <a:latin typeface="Arial" charset="0"/>
              </a:rPr>
              <a:t>ip summary-address eigrp </a:t>
            </a:r>
            <a:r>
              <a:rPr lang="en-US" dirty="0">
                <a:latin typeface="Arial" charset="0"/>
              </a:rPr>
              <a:t>command.</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resulting configuration would make R3 advertise only one route (10.10. 0.0/16) to the WAN. </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94</a:t>
            </a:fld>
            <a:endParaRPr lang="en-US" dirty="0"/>
          </a:p>
        </p:txBody>
      </p:sp>
    </p:spTree>
    <p:extLst>
      <p:ext uri="{BB962C8B-B14F-4D97-AF65-F5344CB8AC3E}">
        <p14:creationId xmlns:p14="http://schemas.microsoft.com/office/powerpoint/2010/main" val="370905592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Router R1 is configured to support up to three equal-cost paths.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Router R1 will keep the routes via R2, R3, and R4 in its routing table because the three paths have the same metric (cost) of 40 (as shown in the FD column).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path through router R5 is not used because the metric is bigger than 40 (it is 60).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Even if this metric was the same as the others, only three of the four routes would be used because of the </a:t>
            </a:r>
            <a:r>
              <a:rPr lang="en-US" b="1" dirty="0">
                <a:latin typeface="Arial" charset="0"/>
              </a:rPr>
              <a:t>maximum-paths 3</a:t>
            </a:r>
            <a:r>
              <a:rPr lang="en-US" dirty="0">
                <a:latin typeface="Arial" charset="0"/>
              </a:rPr>
              <a:t> command.</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96</a:t>
            </a:fld>
            <a:endParaRPr lang="en-US" dirty="0"/>
          </a:p>
        </p:txBody>
      </p:sp>
    </p:spTree>
    <p:extLst>
      <p:ext uri="{BB962C8B-B14F-4D97-AF65-F5344CB8AC3E}">
        <p14:creationId xmlns:p14="http://schemas.microsoft.com/office/powerpoint/2010/main" val="206677230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Router R1 uses Router R3 as the successor because its FD is lowest (20).</a:t>
            </a:r>
          </a:p>
          <a:p>
            <a:pPr lvl="1"/>
            <a:r>
              <a:rPr lang="en-US" dirty="0">
                <a:latin typeface="Arial" charset="0"/>
              </a:rPr>
              <a:t>The </a:t>
            </a:r>
            <a:r>
              <a:rPr lang="en-US" b="1" dirty="0">
                <a:latin typeface="Arial" charset="0"/>
              </a:rPr>
              <a:t>variance 2</a:t>
            </a:r>
            <a:r>
              <a:rPr lang="en-US" dirty="0">
                <a:latin typeface="Arial" charset="0"/>
              </a:rPr>
              <a:t> command makes the path through Router R2 meet the criteria for load balancing because the FD through Router R2 (30) is less than twice the FD through the successor Router R3 (2*20 = 40). </a:t>
            </a:r>
          </a:p>
          <a:p>
            <a:r>
              <a:rPr lang="en-US" dirty="0">
                <a:latin typeface="Arial" charset="0"/>
              </a:rPr>
              <a:t>Router R4 is not considered because it was not a feasible successor and only feasible successors are considered. </a:t>
            </a:r>
          </a:p>
          <a:p>
            <a:pPr lvl="1"/>
            <a:r>
              <a:rPr lang="en-US" dirty="0">
                <a:latin typeface="Arial" charset="0"/>
              </a:rPr>
              <a:t>Also the FD through Router R4 (45) is greater than twice the FD for the successor (Router R3) (2*20 = 40). </a:t>
            </a:r>
          </a:p>
          <a:p>
            <a:r>
              <a:rPr lang="en-US" dirty="0">
                <a:latin typeface="Arial" charset="0"/>
              </a:rPr>
              <a:t>Router R5 is not considered for load balancing even though it is a feasible successor because the FD through router R5 (50) is more than twice of the FD for the successor through router R3 (2*20 = 40). </a:t>
            </a:r>
          </a:p>
          <a:p>
            <a:r>
              <a:rPr lang="en-US" dirty="0">
                <a:latin typeface="Arial" charset="0"/>
              </a:rPr>
              <a:t>The load is balanced proportional to the bandwidth. </a:t>
            </a:r>
          </a:p>
          <a:p>
            <a:pPr lvl="1"/>
            <a:r>
              <a:rPr lang="en-US" dirty="0">
                <a:latin typeface="Arial" charset="0"/>
              </a:rPr>
              <a:t>The FD of the route via router R2 is 30, and the FD of the route via router R3 is 20; the ratio of traffic between the two paths (via R2 : via R3) is therefore 3/5 : 2/5.</a:t>
            </a:r>
          </a:p>
          <a:p>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98</a:t>
            </a:fld>
            <a:endParaRPr lang="en-US" dirty="0"/>
          </a:p>
        </p:txBody>
      </p:sp>
    </p:spTree>
    <p:extLst>
      <p:ext uri="{BB962C8B-B14F-4D97-AF65-F5344CB8AC3E}">
        <p14:creationId xmlns:p14="http://schemas.microsoft.com/office/powerpoint/2010/main" val="136599226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BDE5DA60-75D9-47D1-B3FC-D10DCC66F30C}" type="slidenum">
              <a:rPr lang="en-US"/>
              <a:pPr/>
              <a:t>99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dirty="0"/>
              <a:t>Neighbor router authentication (also called route authentication) can be configured such that routers only participate in routing based on predefined passwords. </a:t>
            </a:r>
          </a:p>
          <a:p>
            <a:pPr marL="224325" indent="-224325"/>
            <a:r>
              <a:rPr lang="en-US" dirty="0"/>
              <a:t>By default, no authentication is used for routing protocol packets. When neighbor router authentication has been configured on a router, the router authenticates the source of each routing update packet that it receives, which is accomplished by the exchange of an authentication key (also called a password) that is known to both the sending and the receiving router.</a:t>
            </a:r>
          </a:p>
          <a:p>
            <a:pPr marL="224325" indent="-224325"/>
            <a:r>
              <a:rPr lang="en-US" dirty="0"/>
              <a:t>There are two types of authentication: simple password authentication (also called plain text authentication) and MD5 authentication.</a:t>
            </a:r>
          </a:p>
          <a:p>
            <a:pPr marL="224325" indent="-224325"/>
            <a:r>
              <a:rPr lang="en-US" dirty="0"/>
              <a:t>Simple password authentication is supported by Integrated System-Integrated System (IS-IS), Open Shortest Path First (OSPF), and Routing Information Protocol version 2 (RIPv2). MD5 authentication is supported by OSPF, RIPv2, Border Gateway Protocol (BGP), and EIGRP. </a:t>
            </a:r>
          </a:p>
          <a:p>
            <a:pPr marL="224325" indent="-224325"/>
            <a:endParaRPr lang="en-US" b="1" smtClean="0"/>
          </a:p>
          <a:p>
            <a:pPr marL="224325" indent="-224325"/>
            <a:r>
              <a:rPr lang="en-US" b="1" smtClean="0"/>
              <a:t>NOTE</a:t>
            </a:r>
            <a:r>
              <a:rPr lang="en-US" b="1" dirty="0"/>
              <a:t>: Authentication for EIGRP, OSPF, and BGP is covered in this course.</a:t>
            </a:r>
          </a:p>
        </p:txBody>
      </p:sp>
    </p:spTree>
    <p:extLst>
      <p:ext uri="{BB962C8B-B14F-4D97-AF65-F5344CB8AC3E}">
        <p14:creationId xmlns:p14="http://schemas.microsoft.com/office/powerpoint/2010/main" val="340245220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B94AAEF2-10FF-49EA-BA82-24768F576002}" type="slidenum">
              <a:rPr lang="en-US"/>
              <a:pPr/>
              <a:t>100</a:t>
            </a:fld>
            <a:endParaRPr lang="en-US" dirty="0"/>
          </a:p>
        </p:txBody>
      </p:sp>
      <p:sp>
        <p:nvSpPr>
          <p:cNvPr id="972802" name="Rectangle 2"/>
          <p:cNvSpPr>
            <a:spLocks noGrp="1" noRot="1" noChangeAspect="1" noChangeArrowheads="1" noTextEdit="1"/>
          </p:cNvSpPr>
          <p:nvPr>
            <p:ph type="sldImg"/>
          </p:nvPr>
        </p:nvSpPr>
        <p:spPr>
          <a:xfrm>
            <a:off x="1143000" y="687388"/>
            <a:ext cx="4572000" cy="3429000"/>
          </a:xfrm>
          <a:ln/>
        </p:spPr>
      </p:sp>
      <p:sp>
        <p:nvSpPr>
          <p:cNvPr id="972803" name="Rectangle 3"/>
          <p:cNvSpPr>
            <a:spLocks noGrp="1" noChangeArrowheads="1"/>
          </p:cNvSpPr>
          <p:nvPr>
            <p:ph type="body" idx="1"/>
          </p:nvPr>
        </p:nvSpPr>
        <p:spPr>
          <a:xfrm>
            <a:off x="914711" y="4344025"/>
            <a:ext cx="5028579" cy="4112926"/>
          </a:xfrm>
        </p:spPr>
        <p:txBody>
          <a:bodyPr/>
          <a:lstStyle/>
          <a:p>
            <a:pPr marL="224325" indent="-224325"/>
            <a:r>
              <a:rPr lang="en-US" dirty="0"/>
              <a:t>Both forms of authentication work in the same way, with the exception that MD5 sends a message digest instead of the authenticating key itself. The message digest is created using the key and a message, but the key itself is not sent, preventing it from being read while it is being transmitted. Simple password authentication sends the authenticating key itself over the wire. </a:t>
            </a:r>
          </a:p>
          <a:p>
            <a:pPr marL="224325" indent="-224325"/>
            <a:endParaRPr lang="en-US" b="1" dirty="0" smtClean="0"/>
          </a:p>
          <a:p>
            <a:r>
              <a:rPr lang="en-US" b="1" dirty="0" smtClean="0"/>
              <a:t>Note</a:t>
            </a:r>
            <a:r>
              <a:rPr lang="en-US" dirty="0"/>
              <a:t>:  </a:t>
            </a:r>
            <a:r>
              <a:rPr lang="en-US" dirty="0" smtClean="0"/>
              <a:t>Simple </a:t>
            </a:r>
            <a:r>
              <a:rPr lang="en-US" dirty="0"/>
              <a:t>password authentication is not recommended for use as part of your security strategy, because it is vulnerable to passive attacks. Anybody with a link analyzer could easily view the password on the wire. The primary use of simple password authentication is to avoid accidental changes to the routing infrastructure. Using MD5 authentication, however, is a recommended security practice. </a:t>
            </a:r>
          </a:p>
        </p:txBody>
      </p:sp>
    </p:spTree>
    <p:extLst>
      <p:ext uri="{BB962C8B-B14F-4D97-AF65-F5344CB8AC3E}">
        <p14:creationId xmlns:p14="http://schemas.microsoft.com/office/powerpoint/2010/main" val="23913318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8D8542EC-FC14-451B-8E99-BDCEF1763880}" type="slidenum">
              <a:rPr lang="en-US"/>
              <a:pPr/>
              <a:t>101</a:t>
            </a:fld>
            <a:endParaRPr lang="en-US" dirty="0"/>
          </a:p>
        </p:txBody>
      </p:sp>
      <p:sp>
        <p:nvSpPr>
          <p:cNvPr id="974850" name="Rectangle 2"/>
          <p:cNvSpPr>
            <a:spLocks noGrp="1" noRot="1" noChangeAspect="1" noChangeArrowheads="1" noTextEdit="1"/>
          </p:cNvSpPr>
          <p:nvPr>
            <p:ph type="sldImg"/>
          </p:nvPr>
        </p:nvSpPr>
        <p:spPr>
          <a:xfrm>
            <a:off x="1143000" y="687388"/>
            <a:ext cx="4572000" cy="3429000"/>
          </a:xfrm>
          <a:ln/>
        </p:spPr>
      </p:sp>
      <p:sp>
        <p:nvSpPr>
          <p:cNvPr id="974851" name="Rectangle 3"/>
          <p:cNvSpPr>
            <a:spLocks noGrp="1" noChangeArrowheads="1"/>
          </p:cNvSpPr>
          <p:nvPr>
            <p:ph type="body" idx="1"/>
          </p:nvPr>
        </p:nvSpPr>
        <p:spPr>
          <a:xfrm>
            <a:off x="914711" y="4344025"/>
            <a:ext cx="5028579" cy="4112926"/>
          </a:xfrm>
        </p:spPr>
        <p:txBody>
          <a:bodyPr/>
          <a:lstStyle/>
          <a:p>
            <a:r>
              <a:rPr lang="en-US" dirty="0"/>
              <a:t>EIGRP neighbor authentication (also called neighbor router authentication or route authentication) can be configured such that routers can participate in routing based on predefined passwords. </a:t>
            </a:r>
          </a:p>
          <a:p>
            <a:r>
              <a:rPr lang="en-US" dirty="0"/>
              <a:t>By default, no authentication is used for EIGRP packets. EIGRP can be configured to use MD5 authentication. </a:t>
            </a:r>
          </a:p>
          <a:p>
            <a:r>
              <a:rPr lang="en-US" dirty="0"/>
              <a:t>When neighbor authentication has been configured on a router, the router authenticates the source of each routing update packet that it receives. For EIGRP MD5 authentication, an authenticating key (sometimes referred to as a password) and a key-id must be configured on both the sending and the receiving router. </a:t>
            </a:r>
          </a:p>
        </p:txBody>
      </p:sp>
    </p:spTree>
    <p:extLst>
      <p:ext uri="{BB962C8B-B14F-4D97-AF65-F5344CB8AC3E}">
        <p14:creationId xmlns:p14="http://schemas.microsoft.com/office/powerpoint/2010/main" val="379233491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6DDEEBE-1139-433E-B8BF-6396D6B85FA8}" type="slidenum">
              <a:rPr lang="en-US"/>
              <a:pPr/>
              <a:t>102</a:t>
            </a:fld>
            <a:endParaRPr lang="en-US" dirty="0"/>
          </a:p>
        </p:txBody>
      </p:sp>
      <p:sp>
        <p:nvSpPr>
          <p:cNvPr id="976898" name="Rectangle 2"/>
          <p:cNvSpPr>
            <a:spLocks noGrp="1" noRot="1" noChangeAspect="1" noChangeArrowheads="1" noTextEdit="1"/>
          </p:cNvSpPr>
          <p:nvPr>
            <p:ph type="sldImg"/>
          </p:nvPr>
        </p:nvSpPr>
        <p:spPr>
          <a:xfrm>
            <a:off x="1143000" y="687388"/>
            <a:ext cx="4572000" cy="3429000"/>
          </a:xfrm>
          <a:ln/>
        </p:spPr>
      </p:sp>
      <p:sp>
        <p:nvSpPr>
          <p:cNvPr id="976899" name="Rectangle 3"/>
          <p:cNvSpPr>
            <a:spLocks noGrp="1" noChangeArrowheads="1"/>
          </p:cNvSpPr>
          <p:nvPr>
            <p:ph type="body" idx="1"/>
          </p:nvPr>
        </p:nvSpPr>
        <p:spPr>
          <a:xfrm>
            <a:off x="914711" y="4344025"/>
            <a:ext cx="5028579" cy="4112926"/>
          </a:xfrm>
        </p:spPr>
        <p:txBody>
          <a:bodyPr/>
          <a:lstStyle/>
          <a:p>
            <a:r>
              <a:rPr lang="en-US" dirty="0"/>
              <a:t>The MD5 keyed digest in each EIGRP packet prevents the introduction of unauthorized or false routing messages from unapproved sources. </a:t>
            </a:r>
          </a:p>
          <a:p>
            <a:r>
              <a:rPr lang="en-US" dirty="0"/>
              <a:t>Each key has its own key-id, which is stored locally. The combination of the key-id and the interface associated with the message uniquely identifies the authentication algorithm and MD5 authentication key in use. </a:t>
            </a:r>
          </a:p>
          <a:p>
            <a:r>
              <a:rPr lang="en-US" dirty="0"/>
              <a:t>EIGRP allows keys to be managed using key chains. Each key definition within the key chain can specify a time interval for which that key will be activated (its lifetime). Then, during a given key's lifetime, routing update packets are sent with this activated key. Only one authentication packet is sent, regardless of how many valid keys exist. The software examines the key numbers in order from lowest to highest, and it uses the first valid key it encounters.</a:t>
            </a:r>
          </a:p>
          <a:p>
            <a:r>
              <a:rPr lang="en-US" dirty="0"/>
              <a:t>Keys cannot be used during time periods for which they are not activated. Therefore, it is recommended that for a given key chain, key activation times overlap to avoid any period of time for which no key is activated. If a time period occurs during which no key is activated, neighbor authentication cannot occur, and therefore routing updates will fail. </a:t>
            </a:r>
          </a:p>
          <a:p>
            <a:r>
              <a:rPr lang="en-US" dirty="0"/>
              <a:t>Note that the router needs to know the time to be able to rotate through keys in synchronization with the other participating routers, so that all routers are using the same key at the same moment. Refer to the Network Time Protocol (NTP) and calendar commands in the “Performing Basic System Management” chapter of the </a:t>
            </a:r>
            <a:r>
              <a:rPr lang="en-US" i="1" dirty="0"/>
              <a:t>Cisco IOS Configuration Fundamentals Configuration Guide</a:t>
            </a:r>
            <a:r>
              <a:rPr lang="en-US" dirty="0"/>
              <a:t> for information about configuring time at your router. </a:t>
            </a:r>
          </a:p>
        </p:txBody>
      </p:sp>
    </p:spTree>
    <p:extLst>
      <p:ext uri="{BB962C8B-B14F-4D97-AF65-F5344CB8AC3E}">
        <p14:creationId xmlns:p14="http://schemas.microsoft.com/office/powerpoint/2010/main" val="80301052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103</a:t>
            </a:fld>
            <a:endParaRPr lang="en-US" dirty="0"/>
          </a:p>
        </p:txBody>
      </p:sp>
    </p:spTree>
    <p:extLst>
      <p:ext uri="{BB962C8B-B14F-4D97-AF65-F5344CB8AC3E}">
        <p14:creationId xmlns:p14="http://schemas.microsoft.com/office/powerpoint/2010/main" val="165286642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104</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r>
              <a:rPr lang="en-US" dirty="0"/>
              <a:t>To configure MD5 authentication for EIGRP, complete the following steps:</a:t>
            </a:r>
          </a:p>
          <a:p>
            <a:endParaRPr lang="en-US" b="1" smtClean="0"/>
          </a:p>
          <a:p>
            <a:r>
              <a:rPr lang="en-US" b="1" smtClean="0"/>
              <a:t>Step </a:t>
            </a:r>
            <a:r>
              <a:rPr lang="en-US" b="1" dirty="0" smtClean="0"/>
              <a:t>1:  </a:t>
            </a:r>
            <a:r>
              <a:rPr lang="en-US" dirty="0" smtClean="0"/>
              <a:t>Specify MD5 authentication for EIGRP packets using the</a:t>
            </a:r>
            <a:r>
              <a:rPr lang="en-US" b="1" dirty="0" smtClean="0"/>
              <a:t> ip authentication mode eigrp md5 </a:t>
            </a:r>
            <a:r>
              <a:rPr lang="en-US" dirty="0" smtClean="0"/>
              <a:t>command, as shown in the figure. The following table describes the parameter in this command.</a:t>
            </a:r>
          </a:p>
          <a:p>
            <a:pPr marL="224325" indent="-224325" defTabSz="1001675" eaLnBrk="0" fontAlgn="base" hangingPunct="0">
              <a:lnSpc>
                <a:spcPct val="90000"/>
              </a:lnSpc>
              <a:spcBef>
                <a:spcPct val="50000"/>
              </a:spcBef>
              <a:spcAft>
                <a:spcPct val="0"/>
              </a:spcAft>
              <a:buSzPct val="100000"/>
              <a:buFontTx/>
              <a:buChar char="•"/>
              <a:defRPr/>
            </a:pPr>
            <a:r>
              <a:rPr lang="en-US" dirty="0" smtClean="0"/>
              <a:t>Enable the authentication of EIGRP packets with a key specified in a key chain by using the </a:t>
            </a:r>
            <a:r>
              <a:rPr lang="en-US" b="1" dirty="0" smtClean="0"/>
              <a:t>ip authentication key-chain eigrp </a:t>
            </a:r>
            <a:r>
              <a:rPr lang="en-US" smtClean="0"/>
              <a:t>command.</a:t>
            </a:r>
            <a:endParaRPr lang="en-US" dirty="0" smtClean="0"/>
          </a:p>
        </p:txBody>
      </p:sp>
    </p:spTree>
    <p:extLst>
      <p:ext uri="{BB962C8B-B14F-4D97-AF65-F5344CB8AC3E}">
        <p14:creationId xmlns:p14="http://schemas.microsoft.com/office/powerpoint/2010/main" val="151880100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105</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r>
              <a:rPr lang="en-US" b="1" dirty="0" smtClean="0"/>
              <a:t>Step 2:  </a:t>
            </a:r>
            <a:r>
              <a:rPr lang="en-US" dirty="0" smtClean="0"/>
              <a:t>Enter the configuration mode for the key chain using the</a:t>
            </a:r>
            <a:r>
              <a:rPr lang="en-US" b="1" dirty="0" smtClean="0"/>
              <a:t> key chain </a:t>
            </a:r>
            <a:r>
              <a:rPr lang="en-US" dirty="0" smtClean="0"/>
              <a:t>command.</a:t>
            </a:r>
          </a:p>
          <a:p>
            <a:pPr marL="587295" lvl="1" indent="-224325"/>
            <a:r>
              <a:rPr lang="en-US" dirty="0" smtClean="0"/>
              <a:t>Identify a </a:t>
            </a:r>
            <a:r>
              <a:rPr lang="en-US" b="1" i="1" dirty="0" smtClean="0"/>
              <a:t>key-id</a:t>
            </a:r>
            <a:r>
              <a:rPr lang="en-US" dirty="0" smtClean="0"/>
              <a:t> to use, and enter configuration mode for that key using the</a:t>
            </a:r>
            <a:r>
              <a:rPr lang="en-US" b="1" dirty="0" smtClean="0"/>
              <a:t> key </a:t>
            </a:r>
            <a:r>
              <a:rPr lang="en-US" dirty="0" smtClean="0"/>
              <a:t>command.</a:t>
            </a:r>
          </a:p>
          <a:p>
            <a:pPr marL="587295" lvl="1" indent="-224325" defTabSz="1001675" eaLnBrk="0" fontAlgn="base" hangingPunct="0">
              <a:lnSpc>
                <a:spcPct val="90000"/>
              </a:lnSpc>
              <a:spcBef>
                <a:spcPct val="50000"/>
              </a:spcBef>
              <a:spcAft>
                <a:spcPct val="0"/>
              </a:spcAft>
              <a:buSzPct val="100000"/>
              <a:buFontTx/>
              <a:buChar char="•"/>
              <a:defRPr/>
            </a:pPr>
            <a:r>
              <a:rPr lang="en-US" dirty="0" smtClean="0"/>
              <a:t>Identify the key string (password) for this key using the</a:t>
            </a:r>
            <a:r>
              <a:rPr lang="en-US" b="1" dirty="0" smtClean="0"/>
              <a:t> key-string </a:t>
            </a:r>
            <a:r>
              <a:rPr lang="en-US" dirty="0" smtClean="0"/>
              <a:t>command.</a:t>
            </a:r>
          </a:p>
          <a:p>
            <a:pPr marL="224325" indent="-224325"/>
            <a:endParaRPr lang="en-US" dirty="0" smtClean="0"/>
          </a:p>
          <a:p>
            <a:pPr marL="224325" indent="-224325"/>
            <a:endParaRPr lang="en-US" dirty="0"/>
          </a:p>
        </p:txBody>
      </p:sp>
    </p:spTree>
    <p:extLst>
      <p:ext uri="{BB962C8B-B14F-4D97-AF65-F5344CB8AC3E}">
        <p14:creationId xmlns:p14="http://schemas.microsoft.com/office/powerpoint/2010/main" val="199277754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106</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r>
              <a:rPr lang="en-US" b="1" dirty="0" smtClean="0"/>
              <a:t>Step 3:  </a:t>
            </a:r>
            <a:r>
              <a:rPr lang="en-US" dirty="0" smtClean="0"/>
              <a:t>Optionally specify the time period during which this key will be accepted for use on received packets using the</a:t>
            </a:r>
            <a:r>
              <a:rPr lang="en-US" b="1" dirty="0" smtClean="0"/>
              <a:t> accept-lifetime </a:t>
            </a:r>
            <a:r>
              <a:rPr lang="en-US" dirty="0" smtClean="0"/>
              <a:t>command, as shown in the figure. The following table describes the parameters in this command.</a:t>
            </a:r>
          </a:p>
          <a:p>
            <a:pPr marL="224325" indent="-224325"/>
            <a:r>
              <a:rPr lang="en-US" dirty="0" smtClean="0"/>
              <a:t>Optionally specify the time period during which this key can be used for sending packets using the </a:t>
            </a:r>
            <a:r>
              <a:rPr lang="en-US" b="1" dirty="0" smtClean="0"/>
              <a:t>send-lifetime</a:t>
            </a:r>
            <a:r>
              <a:rPr lang="en-US" dirty="0" smtClean="0"/>
              <a:t> command, as shown in the figure. The following table describes the parameters in this command.</a:t>
            </a:r>
            <a:endParaRPr lang="sl-SI" dirty="0"/>
          </a:p>
        </p:txBody>
      </p:sp>
    </p:spTree>
    <p:extLst>
      <p:ext uri="{BB962C8B-B14F-4D97-AF65-F5344CB8AC3E}">
        <p14:creationId xmlns:p14="http://schemas.microsoft.com/office/powerpoint/2010/main" val="269510707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107</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r>
              <a:rPr lang="en-US" b="1" dirty="0" smtClean="0"/>
              <a:t>Step 4: </a:t>
            </a:r>
            <a:r>
              <a:rPr lang="en-US" dirty="0" smtClean="0"/>
              <a:t>Enable the authentication of EIGRP packets with a key specified in a key chain by using the </a:t>
            </a:r>
            <a:r>
              <a:rPr lang="en-US" b="1" dirty="0" smtClean="0"/>
              <a:t>ip authentication key-chain eigrp </a:t>
            </a:r>
            <a:r>
              <a:rPr lang="en-US" dirty="0" smtClean="0"/>
              <a:t>command. </a:t>
            </a:r>
          </a:p>
          <a:p>
            <a:pPr marL="224325" indent="-224325"/>
            <a:endParaRPr lang="en-US" dirty="0"/>
          </a:p>
        </p:txBody>
      </p:sp>
    </p:spTree>
    <p:extLst>
      <p:ext uri="{BB962C8B-B14F-4D97-AF65-F5344CB8AC3E}">
        <p14:creationId xmlns:p14="http://schemas.microsoft.com/office/powerpoint/2010/main" val="2335027976"/>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dirty="0">
                <a:latin typeface="Arial" charset="0"/>
              </a:rPr>
              <a:t>MD5 authentication is configured on the serial 0/0/1 interface with the </a:t>
            </a:r>
            <a:r>
              <a:rPr lang="en-US" b="1" dirty="0">
                <a:latin typeface="Arial" charset="0"/>
              </a:rPr>
              <a:t>ip authentication mode eigrp 100 md5 </a:t>
            </a:r>
            <a:r>
              <a:rPr lang="en-US" dirty="0">
                <a:latin typeface="Arial" charset="0"/>
              </a:rPr>
              <a:t>command. When MD5 authentication is configured, an MD5 keyed digest is added to each EIGRP packet sent and is checked in each received EIGRP packet.</a:t>
            </a:r>
          </a:p>
          <a:p>
            <a:r>
              <a:rPr lang="en-US" dirty="0">
                <a:latin typeface="Arial" charset="0"/>
              </a:rPr>
              <a:t>The </a:t>
            </a:r>
            <a:r>
              <a:rPr lang="en-US" b="1" dirty="0">
                <a:latin typeface="Arial" charset="0"/>
              </a:rPr>
              <a:t>key chain R1chain </a:t>
            </a:r>
            <a:r>
              <a:rPr lang="en-US" dirty="0">
                <a:latin typeface="Arial" charset="0"/>
              </a:rPr>
              <a:t>command enters configuration mode for the </a:t>
            </a:r>
            <a:r>
              <a:rPr lang="en-US" i="1" dirty="0">
                <a:latin typeface="Arial" charset="0"/>
              </a:rPr>
              <a:t>R1chain</a:t>
            </a:r>
            <a:r>
              <a:rPr lang="en-US" dirty="0">
                <a:latin typeface="Arial" charset="0"/>
              </a:rPr>
              <a:t> key chain. Two keys are defined in this key chain. Each key has an authentication string and lifetime specified. The network administrator wants to change the keys on all the routers in the network each month to improve the security. The administrator configures an overlap of one week to change the keys on all the routers; the validity of key 2 is configured 1 week before the expiration of key 1 to allow the new key to be applied to all the routers in the network.</a:t>
            </a:r>
          </a:p>
          <a:p>
            <a:r>
              <a:rPr lang="en-US" dirty="0">
                <a:latin typeface="Arial" charset="0"/>
              </a:rPr>
              <a:t>Key 1 is set to </a:t>
            </a:r>
            <a:r>
              <a:rPr lang="en-US" i="1" dirty="0">
                <a:latin typeface="Arial" charset="0"/>
              </a:rPr>
              <a:t>FIRST-KEY</a:t>
            </a:r>
            <a:r>
              <a:rPr lang="en-US" dirty="0">
                <a:latin typeface="Arial" charset="0"/>
              </a:rPr>
              <a:t> with the </a:t>
            </a:r>
            <a:r>
              <a:rPr lang="en-US" b="1" dirty="0">
                <a:latin typeface="Arial" charset="0"/>
              </a:rPr>
              <a:t>key-string FIRST-KEY </a:t>
            </a:r>
            <a:r>
              <a:rPr lang="en-US" dirty="0">
                <a:latin typeface="Arial" charset="0"/>
              </a:rPr>
              <a:t>command. This key is acceptable for use on packets received by R1 from January 1, 2009 onward, as specified in the </a:t>
            </a:r>
            <a:r>
              <a:rPr lang="en-US" b="1" dirty="0">
                <a:latin typeface="Arial" charset="0"/>
              </a:rPr>
              <a:t>accept-lifetime 04:00:00 Jan 1 2009 infinite </a:t>
            </a:r>
            <a:r>
              <a:rPr lang="en-US" dirty="0">
                <a:latin typeface="Arial" charset="0"/>
              </a:rPr>
              <a:t>command. However, the </a:t>
            </a:r>
            <a:r>
              <a:rPr lang="en-US" b="1" dirty="0">
                <a:latin typeface="Arial" charset="0"/>
              </a:rPr>
              <a:t>send-lifetime 04:00:00 Jan 1 2009 04:00:00 Jan 31 2009 </a:t>
            </a:r>
            <a:r>
              <a:rPr lang="en-US" dirty="0">
                <a:latin typeface="Arial" charset="0"/>
              </a:rPr>
              <a:t>command specifies that this key was only valid for use when sending packets until January 31, 2009; it is no longer valid for use in sending packets after January 31st 2009.</a:t>
            </a:r>
          </a:p>
          <a:p>
            <a:r>
              <a:rPr lang="en-US" dirty="0">
                <a:latin typeface="Arial" charset="0"/>
              </a:rPr>
              <a:t>Key 2 is set to </a:t>
            </a:r>
            <a:r>
              <a:rPr lang="en-US" i="1" dirty="0">
                <a:latin typeface="Arial" charset="0"/>
              </a:rPr>
              <a:t>SECOND-KEY</a:t>
            </a:r>
            <a:r>
              <a:rPr lang="en-US" b="1" dirty="0">
                <a:latin typeface="Arial" charset="0"/>
              </a:rPr>
              <a:t> </a:t>
            </a:r>
            <a:r>
              <a:rPr lang="en-US" dirty="0">
                <a:latin typeface="Arial" charset="0"/>
              </a:rPr>
              <a:t>with the </a:t>
            </a:r>
            <a:r>
              <a:rPr lang="en-US" b="1" dirty="0">
                <a:latin typeface="Arial" charset="0"/>
              </a:rPr>
              <a:t>key-string SECOND-KEY </a:t>
            </a:r>
            <a:r>
              <a:rPr lang="en-US" dirty="0">
                <a:latin typeface="Arial" charset="0"/>
              </a:rPr>
              <a:t>command. This key is acceptable for use on packets received by R1 from January 25, 2009 onward, as specified in the </a:t>
            </a:r>
            <a:r>
              <a:rPr lang="en-US" b="1" dirty="0">
                <a:latin typeface="Arial" charset="0"/>
              </a:rPr>
              <a:t>accept-lifetime 04:00:00 Jan 25 2009 infinite </a:t>
            </a:r>
            <a:r>
              <a:rPr lang="en-US" dirty="0">
                <a:latin typeface="Arial" charset="0"/>
              </a:rPr>
              <a:t>command. This key can also be used when sending packets from January 25, 2009 onward, as specified in the </a:t>
            </a:r>
            <a:r>
              <a:rPr lang="en-US" b="1" dirty="0">
                <a:latin typeface="Arial" charset="0"/>
              </a:rPr>
              <a:t>send-lifetime 04:00:00 Jan 25 2009 infinite </a:t>
            </a:r>
            <a:r>
              <a:rPr lang="en-US" dirty="0">
                <a:latin typeface="Arial" charset="0"/>
              </a:rPr>
              <a:t>command.</a:t>
            </a:r>
          </a:p>
          <a:p>
            <a:r>
              <a:rPr lang="en-US" dirty="0">
                <a:latin typeface="Arial" charset="0"/>
              </a:rPr>
              <a:t>The </a:t>
            </a:r>
            <a:r>
              <a:rPr lang="en-US" b="1" dirty="0">
                <a:latin typeface="Arial" charset="0"/>
              </a:rPr>
              <a:t>ip authentication key-chain eigrp 100 R1chain </a:t>
            </a:r>
            <a:r>
              <a:rPr lang="en-US" dirty="0">
                <a:latin typeface="Arial" charset="0"/>
              </a:rPr>
              <a:t>command configured on the Serial 0/0/1 interface specifies that the EIGRP key chain </a:t>
            </a:r>
            <a:r>
              <a:rPr lang="en-US" i="1" dirty="0">
                <a:latin typeface="Arial" charset="0"/>
              </a:rPr>
              <a:t>R1chain</a:t>
            </a:r>
            <a:r>
              <a:rPr lang="en-US" dirty="0">
                <a:latin typeface="Arial" charset="0"/>
              </a:rPr>
              <a:t> is to be used on this interface.</a:t>
            </a:r>
          </a:p>
          <a:p>
            <a:r>
              <a:rPr lang="en-US" dirty="0">
                <a:latin typeface="Arial" charset="0"/>
              </a:rPr>
              <a:t>Recall that the router uses the first, by key number, valid key for sending packets. As a result of this configuration, router R1 will use key 1 for sending, from January 1st to 31st, 2009, and will used key 2 for sending as of 4:00 am on January 31st 2009. Router R1 will accept key 1 for received packets, from January 1st 2009, and will also accept key 2 for received packets, from January 25th 2009. All other MD5 packets will be dropped.</a:t>
            </a:r>
          </a:p>
          <a:p>
            <a:r>
              <a:rPr lang="en-US" dirty="0">
                <a:latin typeface="Arial" charset="0"/>
              </a:rPr>
              <a:t>MD5 authentication is configured on the serial 0/0/1 interface with the </a:t>
            </a:r>
            <a:r>
              <a:rPr lang="en-US" b="1" dirty="0">
                <a:latin typeface="Arial" charset="0"/>
              </a:rPr>
              <a:t>ip authentication mode eigrp 100 md5 </a:t>
            </a:r>
            <a:r>
              <a:rPr lang="en-US" dirty="0">
                <a:latin typeface="Arial" charset="0"/>
              </a:rPr>
              <a:t>command. When MD5 authentication is configured, an MD5 keyed digest is added to each EIGRP packet sent and is checked in each received EIGRP packet.</a:t>
            </a:r>
          </a:p>
          <a:p>
            <a:r>
              <a:rPr lang="en-US" dirty="0">
                <a:latin typeface="Arial" charset="0"/>
              </a:rPr>
              <a:t>The </a:t>
            </a:r>
            <a:r>
              <a:rPr lang="en-US" b="1" dirty="0">
                <a:latin typeface="Arial" charset="0"/>
              </a:rPr>
              <a:t>key chain R1chain </a:t>
            </a:r>
            <a:r>
              <a:rPr lang="en-US" dirty="0">
                <a:latin typeface="Arial" charset="0"/>
              </a:rPr>
              <a:t>command enters configuration mode for the </a:t>
            </a:r>
            <a:r>
              <a:rPr lang="en-US" i="1" dirty="0">
                <a:latin typeface="Arial" charset="0"/>
              </a:rPr>
              <a:t>R1chain</a:t>
            </a:r>
            <a:r>
              <a:rPr lang="en-US" dirty="0">
                <a:latin typeface="Arial" charset="0"/>
              </a:rPr>
              <a:t> key chain. Two keys are defined in this key chain. Each key has an authentication string and lifetime specified. The network administrator wants to change the keys on all the routers in the network each month to improve the security. The administrator configures an overlap of one week to change the keys on all the routers; the validity of key 2 is configured 1 week before the expiration of key 1 to allow the new key to be applied to all the routers in the network.</a:t>
            </a:r>
          </a:p>
          <a:p>
            <a:r>
              <a:rPr lang="en-US" dirty="0">
                <a:latin typeface="Arial" charset="0"/>
              </a:rPr>
              <a:t>Key 1 is set to </a:t>
            </a:r>
            <a:r>
              <a:rPr lang="en-US" i="1" dirty="0">
                <a:latin typeface="Arial" charset="0"/>
              </a:rPr>
              <a:t>FIRST-KEY</a:t>
            </a:r>
            <a:r>
              <a:rPr lang="en-US" dirty="0">
                <a:latin typeface="Arial" charset="0"/>
              </a:rPr>
              <a:t> with the </a:t>
            </a:r>
            <a:r>
              <a:rPr lang="en-US" b="1" dirty="0">
                <a:latin typeface="Arial" charset="0"/>
              </a:rPr>
              <a:t>key-string FIRST-KEY </a:t>
            </a:r>
            <a:r>
              <a:rPr lang="en-US" dirty="0">
                <a:latin typeface="Arial" charset="0"/>
              </a:rPr>
              <a:t>command. This key is acceptable for use on packets received by R1 from January 1, 2009 onward, as specified in the </a:t>
            </a:r>
            <a:r>
              <a:rPr lang="en-US" b="1" dirty="0">
                <a:latin typeface="Arial" charset="0"/>
              </a:rPr>
              <a:t>accept-lifetime 04:00:00 Jan 1 2009 infinite </a:t>
            </a:r>
            <a:r>
              <a:rPr lang="en-US" dirty="0">
                <a:latin typeface="Arial" charset="0"/>
              </a:rPr>
              <a:t>command. However, the </a:t>
            </a:r>
            <a:r>
              <a:rPr lang="en-US" b="1" dirty="0">
                <a:latin typeface="Arial" charset="0"/>
              </a:rPr>
              <a:t>send-lifetime 04:00:00 Jan 1 2009 04:00:00 Jan 31 2009 </a:t>
            </a:r>
            <a:r>
              <a:rPr lang="en-US" dirty="0">
                <a:latin typeface="Arial" charset="0"/>
              </a:rPr>
              <a:t>command specifies that this key was only valid for use when sending packets until January 31, 2009; it is no longer valid for use in sending packets after January 31st 2009.</a:t>
            </a:r>
          </a:p>
          <a:p>
            <a:r>
              <a:rPr lang="en-US" dirty="0">
                <a:latin typeface="Arial" charset="0"/>
              </a:rPr>
              <a:t>Key 2 is set to </a:t>
            </a:r>
            <a:r>
              <a:rPr lang="en-US" i="1" dirty="0">
                <a:latin typeface="Arial" charset="0"/>
              </a:rPr>
              <a:t>SECOND-KEY</a:t>
            </a:r>
            <a:r>
              <a:rPr lang="en-US" b="1" dirty="0">
                <a:latin typeface="Arial" charset="0"/>
              </a:rPr>
              <a:t> </a:t>
            </a:r>
            <a:r>
              <a:rPr lang="en-US" dirty="0">
                <a:latin typeface="Arial" charset="0"/>
              </a:rPr>
              <a:t>with the </a:t>
            </a:r>
            <a:r>
              <a:rPr lang="en-US" b="1" dirty="0">
                <a:latin typeface="Arial" charset="0"/>
              </a:rPr>
              <a:t>key-string SECOND-KEY </a:t>
            </a:r>
            <a:r>
              <a:rPr lang="en-US" dirty="0">
                <a:latin typeface="Arial" charset="0"/>
              </a:rPr>
              <a:t>command. This key is acceptable for use on packets received by R1 from January 25, 2009 onward, as specified in the </a:t>
            </a:r>
            <a:r>
              <a:rPr lang="en-US" b="1" dirty="0">
                <a:latin typeface="Arial" charset="0"/>
              </a:rPr>
              <a:t>accept-lifetime 04:00:00 Jan 25 2009 infinite </a:t>
            </a:r>
            <a:r>
              <a:rPr lang="en-US" dirty="0">
                <a:latin typeface="Arial" charset="0"/>
              </a:rPr>
              <a:t>command. This key can also be used when sending packets from January 25, 2009 onward, as specified in the </a:t>
            </a:r>
            <a:r>
              <a:rPr lang="en-US" b="1" dirty="0">
                <a:latin typeface="Arial" charset="0"/>
              </a:rPr>
              <a:t>send-lifetime 04:00:00 Jan 25 2009 infinite </a:t>
            </a:r>
            <a:r>
              <a:rPr lang="en-US" dirty="0">
                <a:latin typeface="Arial" charset="0"/>
              </a:rPr>
              <a:t>command.</a:t>
            </a:r>
          </a:p>
          <a:p>
            <a:r>
              <a:rPr lang="en-US" dirty="0">
                <a:latin typeface="Arial" charset="0"/>
              </a:rPr>
              <a:t>The </a:t>
            </a:r>
            <a:r>
              <a:rPr lang="en-US" b="1" dirty="0">
                <a:latin typeface="Arial" charset="0"/>
              </a:rPr>
              <a:t>ip authentication key-chain eigrp 100 R1chain </a:t>
            </a:r>
            <a:r>
              <a:rPr lang="en-US" dirty="0">
                <a:latin typeface="Arial" charset="0"/>
              </a:rPr>
              <a:t>command configured on the Serial 0/0/1 interface specifies that the EIGRP key chain </a:t>
            </a:r>
            <a:r>
              <a:rPr lang="en-US" i="1" dirty="0">
                <a:latin typeface="Arial" charset="0"/>
              </a:rPr>
              <a:t>R1chain</a:t>
            </a:r>
            <a:r>
              <a:rPr lang="en-US" dirty="0">
                <a:latin typeface="Arial" charset="0"/>
              </a:rPr>
              <a:t> is to be used on this interface.</a:t>
            </a:r>
          </a:p>
          <a:p>
            <a:r>
              <a:rPr lang="en-US" dirty="0">
                <a:latin typeface="Arial" charset="0"/>
              </a:rPr>
              <a:t>Recall that the router uses the first, by key number, valid key for sending packets. As a result of this configuration, router R1 will use key 1 for sending, from January 1st to 31st, 2009, and will used key 2 for sending as of 4:00 am on January 31st 2009. Router R1 will accept key 1 for received packets, from January 1st 2009, and will also accept key 2 for received packets, from January 25th 2009. All other MD5 packets will be dropped.</a:t>
            </a:r>
          </a:p>
          <a:p>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108</a:t>
            </a:fld>
            <a:endParaRPr lang="en-US" dirty="0"/>
          </a:p>
        </p:txBody>
      </p:sp>
    </p:spTree>
    <p:extLst>
      <p:ext uri="{BB962C8B-B14F-4D97-AF65-F5344CB8AC3E}">
        <p14:creationId xmlns:p14="http://schemas.microsoft.com/office/powerpoint/2010/main" val="39492490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a:t>
            </a:r>
            <a:r>
              <a:rPr lang="en-US" b="1" dirty="0">
                <a:latin typeface="Arial" charset="0"/>
              </a:rPr>
              <a:t>key chain R2chain </a:t>
            </a:r>
            <a:r>
              <a:rPr lang="en-US" dirty="0">
                <a:latin typeface="Arial" charset="0"/>
              </a:rPr>
              <a:t>command enters configuration mode for the </a:t>
            </a:r>
            <a:r>
              <a:rPr lang="en-US" i="1" dirty="0">
                <a:latin typeface="Arial" charset="0"/>
              </a:rPr>
              <a:t>R2chain</a:t>
            </a:r>
            <a:r>
              <a:rPr lang="en-US" dirty="0">
                <a:latin typeface="Arial" charset="0"/>
              </a:rPr>
              <a:t> key chain. Two keys are defined. Key 1 is set to </a:t>
            </a:r>
            <a:r>
              <a:rPr lang="en-US" i="1" dirty="0">
                <a:latin typeface="Arial" charset="0"/>
              </a:rPr>
              <a:t>FIRST-KEY</a:t>
            </a:r>
            <a:r>
              <a:rPr lang="en-US" dirty="0">
                <a:latin typeface="Arial" charset="0"/>
              </a:rPr>
              <a:t> with the </a:t>
            </a:r>
            <a:r>
              <a:rPr lang="en-US" b="1" dirty="0">
                <a:latin typeface="Arial" charset="0"/>
              </a:rPr>
              <a:t>key-string FIRST-KEY </a:t>
            </a:r>
            <a:r>
              <a:rPr lang="en-US" dirty="0">
                <a:latin typeface="Arial" charset="0"/>
              </a:rPr>
              <a:t>command. This key is acceptable for use on packets received by R2 from January 1, 2009 onward, as specified in the </a:t>
            </a:r>
            <a:r>
              <a:rPr lang="en-US" b="1" dirty="0">
                <a:latin typeface="Arial" charset="0"/>
              </a:rPr>
              <a:t>accept-lifetime 04:00:00 Jan 1 2009 infinite </a:t>
            </a:r>
            <a:r>
              <a:rPr lang="en-US" dirty="0">
                <a:latin typeface="Arial" charset="0"/>
              </a:rPr>
              <a:t>command. This key can also be used when sending packets from January 1, 2009 onward, as specified in the </a:t>
            </a:r>
            <a:r>
              <a:rPr lang="en-US" b="1" dirty="0">
                <a:latin typeface="Arial" charset="0"/>
              </a:rPr>
              <a:t>send-lifetime 04:00:00 Jan 1 2009 infinite </a:t>
            </a:r>
            <a:r>
              <a:rPr lang="en-US" dirty="0">
                <a:latin typeface="Arial" charset="0"/>
              </a:rPr>
              <a:t>command.</a:t>
            </a:r>
          </a:p>
          <a:p>
            <a:r>
              <a:rPr lang="en-US" dirty="0">
                <a:latin typeface="Arial" charset="0"/>
              </a:rPr>
              <a:t>Key 2 is set to </a:t>
            </a:r>
            <a:r>
              <a:rPr lang="en-US" i="1" dirty="0">
                <a:latin typeface="Arial" charset="0"/>
              </a:rPr>
              <a:t>SECOND-KEY</a:t>
            </a:r>
            <a:r>
              <a:rPr lang="en-US" b="1" dirty="0">
                <a:latin typeface="Arial" charset="0"/>
              </a:rPr>
              <a:t> </a:t>
            </a:r>
            <a:r>
              <a:rPr lang="en-US" dirty="0">
                <a:latin typeface="Arial" charset="0"/>
              </a:rPr>
              <a:t>with the </a:t>
            </a:r>
            <a:r>
              <a:rPr lang="en-US" b="1" dirty="0">
                <a:latin typeface="Arial" charset="0"/>
              </a:rPr>
              <a:t>key-string SECOND-KEY </a:t>
            </a:r>
            <a:r>
              <a:rPr lang="en-US" dirty="0">
                <a:latin typeface="Arial" charset="0"/>
              </a:rPr>
              <a:t>command. This key is acceptable for use on packets received by R2 from January 25, 2009 onward, as specified in the </a:t>
            </a:r>
            <a:r>
              <a:rPr lang="en-US" b="1" dirty="0">
                <a:latin typeface="Arial" charset="0"/>
              </a:rPr>
              <a:t>accept-lifetime 04:00:00 Jan 25 2009 infinite </a:t>
            </a:r>
            <a:r>
              <a:rPr lang="en-US" dirty="0">
                <a:latin typeface="Arial" charset="0"/>
              </a:rPr>
              <a:t>command. This key can also be used when sending packets from January 25, 2009 onward, as specified in the </a:t>
            </a:r>
            <a:r>
              <a:rPr lang="en-US" b="1" dirty="0">
                <a:latin typeface="Arial" charset="0"/>
              </a:rPr>
              <a:t>send-lifetime 04:00:00 Jan 25 2009 infinite </a:t>
            </a:r>
            <a:r>
              <a:rPr lang="en-US" dirty="0">
                <a:latin typeface="Arial" charset="0"/>
              </a:rPr>
              <a:t>command.</a:t>
            </a:r>
          </a:p>
          <a:p>
            <a:r>
              <a:rPr lang="en-US" dirty="0">
                <a:latin typeface="Arial" charset="0"/>
              </a:rPr>
              <a:t>As a result of this configuration, router R2 will use key 1 for sending, from January 1st 2009, because it is the first valid key in the key chain. (Of course, if key 1 is deleted in the future, key 2 would be used for sending.) Router R2 will accept key 1 for received packets, from January 1st 2009, and will also accept key 2 for received packets, from January 25th 2009. All other MD5 packets will be dropped.</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109</a:t>
            </a:fld>
            <a:endParaRPr lang="en-US" dirty="0"/>
          </a:p>
        </p:txBody>
      </p:sp>
    </p:spTree>
    <p:extLst>
      <p:ext uri="{BB962C8B-B14F-4D97-AF65-F5344CB8AC3E}">
        <p14:creationId xmlns:p14="http://schemas.microsoft.com/office/powerpoint/2010/main" val="395335852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110</a:t>
            </a:fld>
            <a:endParaRPr lang="en-US" dirty="0"/>
          </a:p>
        </p:txBody>
      </p:sp>
      <p:sp>
        <p:nvSpPr>
          <p:cNvPr id="991234" name="Rectangle 2"/>
          <p:cNvSpPr>
            <a:spLocks noGrp="1" noRot="1" noChangeAspect="1" noChangeArrowheads="1" noTextEdit="1"/>
          </p:cNvSpPr>
          <p:nvPr>
            <p:ph type="sldImg"/>
          </p:nvPr>
        </p:nvSpPr>
        <p:spPr>
          <a:xfrm>
            <a:off x="846138" y="239713"/>
            <a:ext cx="5233987"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a:t>The figure shows the output of the </a:t>
            </a:r>
            <a:r>
              <a:rPr lang="en-US" b="1" dirty="0"/>
              <a:t>show ip eigrp neighbors</a:t>
            </a:r>
            <a:r>
              <a:rPr lang="en-US" dirty="0"/>
              <a:t> and </a:t>
            </a:r>
            <a:r>
              <a:rPr lang="en-US" b="1" dirty="0"/>
              <a:t>show ip route</a:t>
            </a:r>
            <a:r>
              <a:rPr lang="en-US" dirty="0"/>
              <a:t> commands on the R1 router.</a:t>
            </a:r>
          </a:p>
          <a:p>
            <a:r>
              <a:rPr lang="en-US" dirty="0"/>
              <a:t>The neighbor table indicates that the two routers have successfully formed an EIGRP adjacency. The routing table verifies that the 172.17.0.0 network has been learned via EIGRP over the serial connection.</a:t>
            </a:r>
          </a:p>
          <a:p>
            <a:r>
              <a:rPr lang="en-US" dirty="0"/>
              <a:t>The results of a </a:t>
            </a:r>
            <a:r>
              <a:rPr lang="en-US" b="1" dirty="0"/>
              <a:t>ping</a:t>
            </a:r>
            <a:r>
              <a:rPr lang="en-US" dirty="0"/>
              <a:t> to the R2 Fast Ethernet interface address is also displayed to illustrate that the link is working.</a:t>
            </a:r>
          </a:p>
        </p:txBody>
      </p:sp>
    </p:spTree>
    <p:extLst>
      <p:ext uri="{BB962C8B-B14F-4D97-AF65-F5344CB8AC3E}">
        <p14:creationId xmlns:p14="http://schemas.microsoft.com/office/powerpoint/2010/main" val="2969045249"/>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111</a:t>
            </a:fld>
            <a:endParaRPr lang="en-US" dirty="0"/>
          </a:p>
        </p:txBody>
      </p:sp>
      <p:sp>
        <p:nvSpPr>
          <p:cNvPr id="991234" name="Rectangle 2"/>
          <p:cNvSpPr>
            <a:spLocks noGrp="1" noRot="1" noChangeAspect="1" noChangeArrowheads="1" noTextEdit="1"/>
          </p:cNvSpPr>
          <p:nvPr>
            <p:ph type="sldImg"/>
          </p:nvPr>
        </p:nvSpPr>
        <p:spPr>
          <a:xfrm>
            <a:off x="846138" y="239713"/>
            <a:ext cx="5233987"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a:latin typeface="Arial" charset="0"/>
              </a:rPr>
              <a:t>Key chain </a:t>
            </a:r>
            <a:r>
              <a:rPr lang="en-US" b="1" dirty="0">
                <a:latin typeface="Arial" charset="0"/>
              </a:rPr>
              <a:t>R1chain</a:t>
            </a:r>
            <a:r>
              <a:rPr lang="en-US" dirty="0">
                <a:latin typeface="Arial" charset="0"/>
              </a:rPr>
              <a:t> and both keys </a:t>
            </a:r>
            <a:r>
              <a:rPr lang="en-US" b="1" dirty="0">
                <a:latin typeface="Arial" charset="0"/>
              </a:rPr>
              <a:t>key 1</a:t>
            </a:r>
            <a:r>
              <a:rPr lang="en-US" dirty="0">
                <a:latin typeface="Arial" charset="0"/>
              </a:rPr>
              <a:t> (with authentication string </a:t>
            </a:r>
            <a:r>
              <a:rPr lang="en-US" b="1" dirty="0">
                <a:latin typeface="Arial" charset="0"/>
              </a:rPr>
              <a:t>FIRST-KEY)</a:t>
            </a:r>
            <a:r>
              <a:rPr lang="en-US" dirty="0">
                <a:latin typeface="Arial" charset="0"/>
              </a:rPr>
              <a:t> and </a:t>
            </a:r>
            <a:r>
              <a:rPr lang="en-US" b="1" dirty="0">
                <a:latin typeface="Arial" charset="0"/>
              </a:rPr>
              <a:t>key 2</a:t>
            </a:r>
            <a:r>
              <a:rPr lang="en-US" dirty="0">
                <a:latin typeface="Arial" charset="0"/>
              </a:rPr>
              <a:t> (with authentication string </a:t>
            </a:r>
            <a:r>
              <a:rPr lang="en-US" b="1" dirty="0">
                <a:latin typeface="Arial" charset="0"/>
              </a:rPr>
              <a:t>SECOND-KEY)</a:t>
            </a:r>
            <a:r>
              <a:rPr lang="en-US" dirty="0">
                <a:latin typeface="Arial" charset="0"/>
              </a:rPr>
              <a:t> are displayed. Under each key, the lifetime of the key is also shown. By observing the same output from the neighboring router R2, the configuration can be verified.</a:t>
            </a:r>
          </a:p>
        </p:txBody>
      </p:sp>
    </p:spTree>
    <p:extLst>
      <p:ext uri="{BB962C8B-B14F-4D97-AF65-F5344CB8AC3E}">
        <p14:creationId xmlns:p14="http://schemas.microsoft.com/office/powerpoint/2010/main" val="61425114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112</a:t>
            </a:fld>
            <a:endParaRPr lang="en-US" dirty="0"/>
          </a:p>
        </p:txBody>
      </p:sp>
      <p:sp>
        <p:nvSpPr>
          <p:cNvPr id="991234" name="Rectangle 2"/>
          <p:cNvSpPr>
            <a:spLocks noGrp="1" noRot="1" noChangeAspect="1" noChangeArrowheads="1" noTextEdit="1"/>
          </p:cNvSpPr>
          <p:nvPr>
            <p:ph type="sldImg"/>
          </p:nvPr>
        </p:nvSpPr>
        <p:spPr>
          <a:xfrm>
            <a:off x="846138" y="239713"/>
            <a:ext cx="5233987"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smtClean="0"/>
              <a:t>The output of the </a:t>
            </a:r>
            <a:r>
              <a:rPr lang="en-US" b="1" dirty="0" smtClean="0"/>
              <a:t>debug eigrp packets</a:t>
            </a:r>
            <a:r>
              <a:rPr lang="en-US" dirty="0" smtClean="0"/>
              <a:t> command on R1 shown in the figure illustrates that R1 is receiving EIGRP packets with MD5 authentication, with a key-id equal to 1, from R2.</a:t>
            </a:r>
          </a:p>
          <a:p>
            <a:r>
              <a:rPr lang="en-US" dirty="0" smtClean="0"/>
              <a:t>Similarly, the output of the </a:t>
            </a:r>
            <a:r>
              <a:rPr lang="en-US" b="1" dirty="0" smtClean="0"/>
              <a:t>debug eigrp packets</a:t>
            </a:r>
            <a:r>
              <a:rPr lang="en-US" dirty="0" smtClean="0"/>
              <a:t> command on R2 shown in the figure illustrates that R2 is receiving EIGRP packets with MD5 authentication, with a key-id equal to 2, from R1.</a:t>
            </a:r>
            <a:endParaRPr lang="en-US" dirty="0"/>
          </a:p>
        </p:txBody>
      </p:sp>
    </p:spTree>
    <p:extLst>
      <p:ext uri="{BB962C8B-B14F-4D97-AF65-F5344CB8AC3E}">
        <p14:creationId xmlns:p14="http://schemas.microsoft.com/office/powerpoint/2010/main" val="2613828606"/>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b="1" dirty="0"/>
              <a:t>MD5 authentication on both R1 and R2, but R1 key 2 (that it uses when sending) changed.</a:t>
            </a:r>
            <a:r>
              <a:rPr lang="en-US" b="1" i="1" dirty="0"/>
              <a:t> </a:t>
            </a:r>
          </a:p>
          <a:p>
            <a:endParaRPr lang="en-US" dirty="0"/>
          </a:p>
          <a:p>
            <a:r>
              <a:rPr lang="en-US" dirty="0" smtClean="0"/>
              <a:t>The output of the </a:t>
            </a:r>
            <a:r>
              <a:rPr lang="en-US" b="1" dirty="0" smtClean="0"/>
              <a:t>debug eigrp packets</a:t>
            </a:r>
            <a:r>
              <a:rPr lang="en-US" dirty="0" smtClean="0"/>
              <a:t> command on R2 shown in the figure illustrates that R2 is receiving EIGRP packets with MD5 authentication, with a key-id equal to 2, from R1, but that there is an authentication mismatch. The EIGRP packets from R1 are ignored, and the neighbor relationship is declared to be down. The output of the </a:t>
            </a:r>
            <a:r>
              <a:rPr lang="en-US" b="1" dirty="0" smtClean="0"/>
              <a:t>show ip eigrp neighbors</a:t>
            </a:r>
            <a:r>
              <a:rPr lang="en-US" dirty="0" smtClean="0"/>
              <a:t> command confirms that R2 does not have any EIGRP neighbors.</a:t>
            </a:r>
          </a:p>
          <a:p>
            <a:r>
              <a:rPr lang="en-US" dirty="0" smtClean="0"/>
              <a:t>The two routers keep trying to re-establish their neighbor relationship. Because of the different keys used by each router in this scenario, R1 will authenticate hello messages sent by R2 using key 1. However, when R1 sends a hello message back to R2 using key 2, there will be an authentication mismatch. From R1’s perspective, the relationship appears to be up for awhile, but then it times out, as illustrated by the following messages received on R1. The output of the </a:t>
            </a:r>
            <a:r>
              <a:rPr lang="en-US" b="1" dirty="0" smtClean="0"/>
              <a:t>show ip eigrp neighbors</a:t>
            </a:r>
            <a:r>
              <a:rPr lang="en-US" dirty="0" smtClean="0"/>
              <a:t> command on R1 also illustrates that R1 does have R2 in its neighbor table for a short time.</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113</a:t>
            </a:fld>
            <a:endParaRPr lang="en-US" dirty="0"/>
          </a:p>
        </p:txBody>
      </p:sp>
    </p:spTree>
    <p:extLst>
      <p:ext uri="{BB962C8B-B14F-4D97-AF65-F5344CB8AC3E}">
        <p14:creationId xmlns:p14="http://schemas.microsoft.com/office/powerpoint/2010/main" val="38956284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115</a:t>
            </a:fld>
            <a:endParaRPr lang="en-US" dirty="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smtClean="0">
              <a:solidFill>
                <a:schemeClr val="tx1"/>
              </a:solidFill>
              <a:latin typeface="Arial" charset="0"/>
              <a:ea typeface="+mn-ea"/>
              <a:cs typeface="+mn-cs"/>
            </a:endParaRPr>
          </a:p>
        </p:txBody>
      </p:sp>
    </p:spTree>
    <p:extLst>
      <p:ext uri="{BB962C8B-B14F-4D97-AF65-F5344CB8AC3E}">
        <p14:creationId xmlns:p14="http://schemas.microsoft.com/office/powerpoint/2010/main" val="428812124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116</a:t>
            </a:fld>
            <a:endParaRPr lang="en-US" dirty="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smtClean="0">
              <a:solidFill>
                <a:schemeClr val="tx1"/>
              </a:solidFill>
              <a:latin typeface="Arial" charset="0"/>
              <a:ea typeface="+mn-ea"/>
              <a:cs typeface="+mn-cs"/>
            </a:endParaRPr>
          </a:p>
        </p:txBody>
      </p:sp>
    </p:spTree>
    <p:extLst>
      <p:ext uri="{BB962C8B-B14F-4D97-AF65-F5344CB8AC3E}">
        <p14:creationId xmlns:p14="http://schemas.microsoft.com/office/powerpoint/2010/main" val="809547353"/>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117</a:t>
            </a:fld>
            <a:endParaRPr lang="en-US" dirty="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smtClean="0">
              <a:solidFill>
                <a:schemeClr val="tx1"/>
              </a:solidFill>
              <a:latin typeface="Arial" charset="0"/>
              <a:ea typeface="+mn-ea"/>
              <a:cs typeface="+mn-cs"/>
            </a:endParaRPr>
          </a:p>
        </p:txBody>
      </p:sp>
    </p:spTree>
    <p:extLst>
      <p:ext uri="{BB962C8B-B14F-4D97-AF65-F5344CB8AC3E}">
        <p14:creationId xmlns:p14="http://schemas.microsoft.com/office/powerpoint/2010/main" val="2909392994"/>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118</a:t>
            </a:fld>
            <a:endParaRPr lang="en-US" dirty="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smtClean="0">
              <a:solidFill>
                <a:schemeClr val="tx1"/>
              </a:solidFill>
              <a:latin typeface="Arial" charset="0"/>
              <a:ea typeface="+mn-ea"/>
              <a:cs typeface="+mn-cs"/>
            </a:endParaRPr>
          </a:p>
        </p:txBody>
      </p:sp>
    </p:spTree>
    <p:extLst>
      <p:ext uri="{BB962C8B-B14F-4D97-AF65-F5344CB8AC3E}">
        <p14:creationId xmlns:p14="http://schemas.microsoft.com/office/powerpoint/2010/main" val="2203709574"/>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119</a:t>
            </a:fld>
            <a:endParaRPr lang="en-US" dirty="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r>
              <a:rPr lang="en-US" sz="1200" b="0" i="0" u="none" strike="noStrike" kern="1200" baseline="0" dirty="0" smtClean="0">
                <a:solidFill>
                  <a:schemeClr val="tx1"/>
                </a:solidFill>
                <a:latin typeface="Arial" charset="0"/>
                <a:ea typeface="+mn-ea"/>
                <a:cs typeface="+mn-cs"/>
              </a:rPr>
              <a:t>If you have configured IPv6 routing protocols on the router, the command </a:t>
            </a:r>
            <a:r>
              <a:rPr lang="en-US" sz="1200" b="1" i="0" u="none" strike="noStrike" kern="1200" baseline="0" dirty="0" smtClean="0">
                <a:solidFill>
                  <a:schemeClr val="tx1"/>
                </a:solidFill>
                <a:latin typeface="Arial" charset="0"/>
                <a:ea typeface="+mn-ea"/>
                <a:cs typeface="+mn-cs"/>
              </a:rPr>
              <a:t>no ipv6 unicast-routing </a:t>
            </a:r>
            <a:r>
              <a:rPr lang="en-US" sz="1200" b="0" i="0" u="none" strike="noStrike" kern="1200" baseline="0" dirty="0" smtClean="0">
                <a:solidFill>
                  <a:schemeClr val="tx1"/>
                </a:solidFill>
                <a:latin typeface="Arial" charset="0"/>
                <a:ea typeface="+mn-ea"/>
                <a:cs typeface="+mn-cs"/>
              </a:rPr>
              <a:t>will remove all IPv6 routing protocol entries from the IPv6 routing table.</a:t>
            </a:r>
            <a:endParaRPr lang="en-US" sz="1100" kern="1200" dirty="0" smtClean="0">
              <a:solidFill>
                <a:schemeClr val="tx1"/>
              </a:solidFill>
              <a:latin typeface="Arial" charset="0"/>
              <a:ea typeface="+mn-ea"/>
              <a:cs typeface="+mn-cs"/>
            </a:endParaRPr>
          </a:p>
        </p:txBody>
      </p:sp>
    </p:spTree>
    <p:extLst>
      <p:ext uri="{BB962C8B-B14F-4D97-AF65-F5344CB8AC3E}">
        <p14:creationId xmlns:p14="http://schemas.microsoft.com/office/powerpoint/2010/main" val="34777335"/>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120</a:t>
            </a:fld>
            <a:endParaRPr lang="en-US" dirty="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r>
              <a:rPr lang="en-US" sz="1200" b="0" i="0" u="none" strike="noStrike" kern="1200" baseline="0" dirty="0" smtClean="0">
                <a:solidFill>
                  <a:schemeClr val="tx1"/>
                </a:solidFill>
                <a:latin typeface="Arial" charset="0"/>
                <a:ea typeface="+mn-ea"/>
                <a:cs typeface="+mn-cs"/>
              </a:rPr>
              <a:t>Each router participating in EIGRP for IPv4 and IPv6 is identified by a 32-bit router ID. Routers will try to determine the router ID based on the highest configured IPv4 address on a loopback interface or, if no loopback is configured, based on the highest configured IPv4 address on a physical interface. If no IPv4 interface is configured on the router, the router ID must be manually defined to make EIGRP for IPv6 operational.</a:t>
            </a:r>
            <a:endParaRPr lang="en-US" sz="1100" kern="1200" dirty="0" smtClean="0">
              <a:solidFill>
                <a:schemeClr val="tx1"/>
              </a:solidFill>
              <a:latin typeface="Arial" charset="0"/>
              <a:ea typeface="+mn-ea"/>
              <a:cs typeface="+mn-cs"/>
            </a:endParaRPr>
          </a:p>
        </p:txBody>
      </p:sp>
    </p:spTree>
    <p:extLst>
      <p:ext uri="{BB962C8B-B14F-4D97-AF65-F5344CB8AC3E}">
        <p14:creationId xmlns:p14="http://schemas.microsoft.com/office/powerpoint/2010/main" val="62001838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121</a:t>
            </a:fld>
            <a:endParaRPr lang="en-US" dirty="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smtClean="0">
              <a:solidFill>
                <a:schemeClr val="tx1"/>
              </a:solidFill>
              <a:latin typeface="Arial" charset="0"/>
              <a:ea typeface="+mn-ea"/>
              <a:cs typeface="+mn-cs"/>
            </a:endParaRPr>
          </a:p>
        </p:txBody>
      </p:sp>
    </p:spTree>
    <p:extLst>
      <p:ext uri="{BB962C8B-B14F-4D97-AF65-F5344CB8AC3E}">
        <p14:creationId xmlns:p14="http://schemas.microsoft.com/office/powerpoint/2010/main" val="238392283"/>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122</a:t>
            </a:fld>
            <a:endParaRPr lang="en-US" dirty="0"/>
          </a:p>
        </p:txBody>
      </p:sp>
    </p:spTree>
    <p:extLst>
      <p:ext uri="{BB962C8B-B14F-4D97-AF65-F5344CB8AC3E}">
        <p14:creationId xmlns:p14="http://schemas.microsoft.com/office/powerpoint/2010/main" val="3862533865"/>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123</a:t>
            </a:fld>
            <a:endParaRPr lang="en-US" dirty="0"/>
          </a:p>
        </p:txBody>
      </p:sp>
    </p:spTree>
    <p:extLst>
      <p:ext uri="{BB962C8B-B14F-4D97-AF65-F5344CB8AC3E}">
        <p14:creationId xmlns:p14="http://schemas.microsoft.com/office/powerpoint/2010/main" val="1725249565"/>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124</a:t>
            </a:fld>
            <a:endParaRPr lang="en-US" dirty="0"/>
          </a:p>
        </p:txBody>
      </p:sp>
    </p:spTree>
    <p:extLst>
      <p:ext uri="{BB962C8B-B14F-4D97-AF65-F5344CB8AC3E}">
        <p14:creationId xmlns:p14="http://schemas.microsoft.com/office/powerpoint/2010/main" val="1383051004"/>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125</a:t>
            </a:fld>
            <a:endParaRPr lang="en-US" dirty="0"/>
          </a:p>
        </p:txBody>
      </p:sp>
    </p:spTree>
    <p:extLst>
      <p:ext uri="{BB962C8B-B14F-4D97-AF65-F5344CB8AC3E}">
        <p14:creationId xmlns:p14="http://schemas.microsoft.com/office/powerpoint/2010/main" val="450631393"/>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126</a:t>
            </a:fld>
            <a:endParaRPr lang="en-US" dirty="0"/>
          </a:p>
        </p:txBody>
      </p:sp>
    </p:spTree>
    <p:extLst>
      <p:ext uri="{BB962C8B-B14F-4D97-AF65-F5344CB8AC3E}">
        <p14:creationId xmlns:p14="http://schemas.microsoft.com/office/powerpoint/2010/main" val="2094498720"/>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127</a:t>
            </a:fld>
            <a:endParaRPr lang="en-US" dirty="0"/>
          </a:p>
        </p:txBody>
      </p:sp>
    </p:spTree>
    <p:extLst>
      <p:ext uri="{BB962C8B-B14F-4D97-AF65-F5344CB8AC3E}">
        <p14:creationId xmlns:p14="http://schemas.microsoft.com/office/powerpoint/2010/main" val="1526374012"/>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128</a:t>
            </a:fld>
            <a:endParaRPr lang="en-US" dirty="0"/>
          </a:p>
        </p:txBody>
      </p:sp>
    </p:spTree>
    <p:extLst>
      <p:ext uri="{BB962C8B-B14F-4D97-AF65-F5344CB8AC3E}">
        <p14:creationId xmlns:p14="http://schemas.microsoft.com/office/powerpoint/2010/main" val="3159980424"/>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129</a:t>
            </a:fld>
            <a:endParaRPr lang="en-US" dirty="0"/>
          </a:p>
        </p:txBody>
      </p:sp>
    </p:spTree>
    <p:extLst>
      <p:ext uri="{BB962C8B-B14F-4D97-AF65-F5344CB8AC3E}">
        <p14:creationId xmlns:p14="http://schemas.microsoft.com/office/powerpoint/2010/main" val="1605498521"/>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0" u="none" strike="noStrike" kern="1200" baseline="0" dirty="0" smtClean="0">
                <a:solidFill>
                  <a:schemeClr val="tx1"/>
                </a:solidFill>
                <a:latin typeface="Arial" charset="0"/>
                <a:ea typeface="+mn-ea"/>
                <a:cs typeface="+mn-cs"/>
              </a:rPr>
              <a:t>Note: </a:t>
            </a:r>
            <a:r>
              <a:rPr lang="en-US" sz="1200" b="0" i="0" u="none" strike="noStrike" kern="1200" baseline="0" dirty="0" smtClean="0">
                <a:solidFill>
                  <a:schemeClr val="tx1"/>
                </a:solidFill>
                <a:latin typeface="Arial" charset="0"/>
                <a:ea typeface="+mn-ea"/>
                <a:cs typeface="+mn-cs"/>
              </a:rPr>
              <a:t>The EIGRP </a:t>
            </a:r>
            <a:r>
              <a:rPr lang="en-US" sz="1200" b="1" i="0" u="none" strike="noStrike" kern="1200" baseline="0" dirty="0" smtClean="0">
                <a:solidFill>
                  <a:schemeClr val="tx1"/>
                </a:solidFill>
                <a:latin typeface="Arial" charset="0"/>
                <a:ea typeface="+mn-ea"/>
                <a:cs typeface="+mn-cs"/>
              </a:rPr>
              <a:t>address-family </a:t>
            </a:r>
            <a:r>
              <a:rPr lang="en-US" sz="1200" b="0" i="0" u="none" strike="noStrike" kern="1200" baseline="0" dirty="0" smtClean="0">
                <a:solidFill>
                  <a:schemeClr val="tx1"/>
                </a:solidFill>
                <a:latin typeface="Arial" charset="0"/>
                <a:ea typeface="+mn-ea"/>
                <a:cs typeface="+mn-cs"/>
              </a:rPr>
              <a:t>command is also available under classic or basic EIGRP for both IPv4 and IPv6. Configuration is similar to named EIGRP.</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130</a:t>
            </a:fld>
            <a:endParaRPr lang="en-US" dirty="0"/>
          </a:p>
        </p:txBody>
      </p:sp>
    </p:spTree>
    <p:extLst>
      <p:ext uri="{BB962C8B-B14F-4D97-AF65-F5344CB8AC3E}">
        <p14:creationId xmlns:p14="http://schemas.microsoft.com/office/powerpoint/2010/main" val="4061640215"/>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0" u="none" strike="noStrike" kern="1200" baseline="0" dirty="0" smtClean="0">
                <a:solidFill>
                  <a:schemeClr val="tx1"/>
                </a:solidFill>
                <a:latin typeface="Arial" charset="0"/>
                <a:ea typeface="+mn-ea"/>
                <a:cs typeface="+mn-cs"/>
              </a:rPr>
              <a:t>Note </a:t>
            </a:r>
            <a:r>
              <a:rPr lang="en-US" sz="1200" b="0" i="0" u="none" strike="noStrike" kern="1200" baseline="0" dirty="0" smtClean="0">
                <a:solidFill>
                  <a:schemeClr val="tx1"/>
                </a:solidFill>
                <a:latin typeface="Arial" charset="0"/>
                <a:ea typeface="+mn-ea"/>
                <a:cs typeface="+mn-cs"/>
              </a:rPr>
              <a:t>The EIGRP autonomous system numbers for the IPv4 and IPv6 address families do not have to be the same. The only requirement is that the same autonomous system number for IPv4 and the same autonomous system number for IPv6 be used by all routers in the same EIGRP routing domain.</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131</a:t>
            </a:fld>
            <a:endParaRPr lang="en-US" dirty="0"/>
          </a:p>
        </p:txBody>
      </p:sp>
    </p:spTree>
    <p:extLst>
      <p:ext uri="{BB962C8B-B14F-4D97-AF65-F5344CB8AC3E}">
        <p14:creationId xmlns:p14="http://schemas.microsoft.com/office/powerpoint/2010/main" val="3214565225"/>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132</a:t>
            </a:fld>
            <a:endParaRPr lang="en-US" dirty="0"/>
          </a:p>
        </p:txBody>
      </p:sp>
    </p:spTree>
    <p:extLst>
      <p:ext uri="{BB962C8B-B14F-4D97-AF65-F5344CB8AC3E}">
        <p14:creationId xmlns:p14="http://schemas.microsoft.com/office/powerpoint/2010/main" val="3946165828"/>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133</a:t>
            </a:fld>
            <a:endParaRPr lang="en-US" dirty="0"/>
          </a:p>
        </p:txBody>
      </p:sp>
    </p:spTree>
    <p:extLst>
      <p:ext uri="{BB962C8B-B14F-4D97-AF65-F5344CB8AC3E}">
        <p14:creationId xmlns:p14="http://schemas.microsoft.com/office/powerpoint/2010/main" val="3391232871"/>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134</a:t>
            </a:fld>
            <a:endParaRPr lang="en-US" dirty="0"/>
          </a:p>
        </p:txBody>
      </p:sp>
    </p:spTree>
    <p:extLst>
      <p:ext uri="{BB962C8B-B14F-4D97-AF65-F5344CB8AC3E}">
        <p14:creationId xmlns:p14="http://schemas.microsoft.com/office/powerpoint/2010/main" val="3104231007"/>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135</a:t>
            </a:fld>
            <a:endParaRPr lang="en-US" dirty="0"/>
          </a:p>
        </p:txBody>
      </p:sp>
    </p:spTree>
    <p:extLst>
      <p:ext uri="{BB962C8B-B14F-4D97-AF65-F5344CB8AC3E}">
        <p14:creationId xmlns:p14="http://schemas.microsoft.com/office/powerpoint/2010/main" val="1938401530"/>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136</a:t>
            </a:fld>
            <a:endParaRPr lang="en-US" dirty="0"/>
          </a:p>
        </p:txBody>
      </p:sp>
    </p:spTree>
    <p:extLst>
      <p:ext uri="{BB962C8B-B14F-4D97-AF65-F5344CB8AC3E}">
        <p14:creationId xmlns:p14="http://schemas.microsoft.com/office/powerpoint/2010/main" val="3453827178"/>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137</a:t>
            </a:fld>
            <a:endParaRPr lang="en-US" dirty="0"/>
          </a:p>
        </p:txBody>
      </p:sp>
    </p:spTree>
    <p:extLst>
      <p:ext uri="{BB962C8B-B14F-4D97-AF65-F5344CB8AC3E}">
        <p14:creationId xmlns:p14="http://schemas.microsoft.com/office/powerpoint/2010/main" val="898553526"/>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138</a:t>
            </a:fld>
            <a:endParaRPr lang="en-US" dirty="0"/>
          </a:p>
        </p:txBody>
      </p:sp>
    </p:spTree>
    <p:extLst>
      <p:ext uri="{BB962C8B-B14F-4D97-AF65-F5344CB8AC3E}">
        <p14:creationId xmlns:p14="http://schemas.microsoft.com/office/powerpoint/2010/main" val="1954951563"/>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139</a:t>
            </a:fld>
            <a:endParaRPr lang="en-US" dirty="0"/>
          </a:p>
        </p:txBody>
      </p:sp>
    </p:spTree>
    <p:extLst>
      <p:ext uri="{BB962C8B-B14F-4D97-AF65-F5344CB8AC3E}">
        <p14:creationId xmlns:p14="http://schemas.microsoft.com/office/powerpoint/2010/main" val="592388844"/>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140</a:t>
            </a:fld>
            <a:endParaRPr lang="en-US" dirty="0"/>
          </a:p>
        </p:txBody>
      </p:sp>
    </p:spTree>
    <p:extLst>
      <p:ext uri="{BB962C8B-B14F-4D97-AF65-F5344CB8AC3E}">
        <p14:creationId xmlns:p14="http://schemas.microsoft.com/office/powerpoint/2010/main" val="3997235774"/>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141</a:t>
            </a:fld>
            <a:endParaRPr lang="en-US" dirty="0"/>
          </a:p>
        </p:txBody>
      </p:sp>
    </p:spTree>
    <p:extLst>
      <p:ext uri="{BB962C8B-B14F-4D97-AF65-F5344CB8AC3E}">
        <p14:creationId xmlns:p14="http://schemas.microsoft.com/office/powerpoint/2010/main" val="2596152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11/10/2016</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11/10/2016</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11/10/2016</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11/10/2016</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11/10/2016</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11/10/2016</a:t>
            </a:fld>
            <a:endParaRPr lang="en-US"/>
          </a:p>
        </p:txBody>
      </p:sp>
      <p:sp>
        <p:nvSpPr>
          <p:cNvPr id="8" name="Footer Placeholder 7"/>
          <p:cNvSpPr>
            <a:spLocks noGrp="1"/>
          </p:cNvSpPr>
          <p:nvPr>
            <p:ph type="ftr" sz="quarter" idx="11"/>
          </p:nvPr>
        </p:nvSpPr>
        <p:spPr>
          <a:xfrm>
            <a:off x="264458" y="6275668"/>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11/10/2016</a:t>
            </a:fld>
            <a:endParaRPr lang="en-US"/>
          </a:p>
        </p:txBody>
      </p:sp>
      <p:sp>
        <p:nvSpPr>
          <p:cNvPr id="4" name="Footer Placeholder 3"/>
          <p:cNvSpPr>
            <a:spLocks noGrp="1"/>
          </p:cNvSpPr>
          <p:nvPr>
            <p:ph type="ftr" sz="quarter" idx="11"/>
          </p:nvPr>
        </p:nvSpPr>
        <p:spPr>
          <a:xfrm>
            <a:off x="264458" y="6275668"/>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11/10/2016</a:t>
            </a:fld>
            <a:endParaRPr lang="en-US"/>
          </a:p>
        </p:txBody>
      </p:sp>
      <p:sp>
        <p:nvSpPr>
          <p:cNvPr id="3" name="Footer Placeholder 2"/>
          <p:cNvSpPr>
            <a:spLocks noGrp="1"/>
          </p:cNvSpPr>
          <p:nvPr>
            <p:ph type="ftr" sz="quarter" idx="11"/>
          </p:nvPr>
        </p:nvSpPr>
        <p:spPr>
          <a:xfrm>
            <a:off x="264458" y="6275668"/>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11/10/2016</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11/10/2016</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11/10/2016</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11/10/2016</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a:lvl1pPr>
          </a:lstStyle>
          <a:p>
            <a:r>
              <a:rPr lang="en-US" smtClean="0"/>
              <a:t>Title and Graphic</a:t>
            </a:r>
            <a:endParaRPr lang="en-US"/>
          </a:p>
        </p:txBody>
      </p:sp>
      <p:sp>
        <p:nvSpPr>
          <p:cNvPr id="6" name="Content Placeholder 5"/>
          <p:cNvSpPr>
            <a:spLocks noGrp="1"/>
          </p:cNvSpPr>
          <p:nvPr>
            <p:ph sz="quarter" idx="10"/>
          </p:nvPr>
        </p:nvSpPr>
        <p:spPr>
          <a:xfrm>
            <a:off x="279400" y="1226372"/>
            <a:ext cx="8509000" cy="5314128"/>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1459609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itle with sub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760"/>
            <a:ext cx="8522208" cy="740664"/>
          </a:xfrm>
          <a:prstGeom prst="rect">
            <a:avLst/>
          </a:prstGeom>
        </p:spPr>
        <p:txBody>
          <a:bodyPr>
            <a:normAutofit/>
          </a:bodyPr>
          <a:lstStyle>
            <a:lvl1pPr>
              <a:defRPr/>
            </a:lvl1pPr>
          </a:lstStyle>
          <a:p>
            <a:r>
              <a:rPr lang="en-US" smtClean="0"/>
              <a:t>Title with Subtext</a:t>
            </a:r>
            <a:endParaRPr lang="en-US"/>
          </a:p>
        </p:txBody>
      </p:sp>
      <p:sp>
        <p:nvSpPr>
          <p:cNvPr id="4" name="Content Placeholder 3"/>
          <p:cNvSpPr>
            <a:spLocks noGrp="1"/>
          </p:cNvSpPr>
          <p:nvPr>
            <p:ph sz="quarter" idx="10" hasCustomPrompt="1"/>
          </p:nvPr>
        </p:nvSpPr>
        <p:spPr>
          <a:xfrm>
            <a:off x="279400" y="1161826"/>
            <a:ext cx="8423275" cy="774924"/>
          </a:xfrm>
        </p:spPr>
        <p:txBody>
          <a:bodyPr>
            <a:normAutofit/>
          </a:bodyPr>
          <a:lstStyle>
            <a:lvl1pPr marL="11113" indent="-11113">
              <a:buNone/>
              <a:defRPr sz="2000" b="1" baseline="0"/>
            </a:lvl1pPr>
          </a:lstStyle>
          <a:p>
            <a:pPr lvl="0"/>
            <a:r>
              <a:rPr lang="en-US" smtClean="0"/>
              <a:t>Subtext here to describe graphic below</a:t>
            </a:r>
          </a:p>
        </p:txBody>
      </p:sp>
      <p:sp>
        <p:nvSpPr>
          <p:cNvPr id="7" name="Content Placeholder 6"/>
          <p:cNvSpPr>
            <a:spLocks noGrp="1"/>
          </p:cNvSpPr>
          <p:nvPr>
            <p:ph sz="quarter" idx="11"/>
          </p:nvPr>
        </p:nvSpPr>
        <p:spPr>
          <a:xfrm>
            <a:off x="279400" y="2033588"/>
            <a:ext cx="8445500" cy="4495800"/>
          </a:xfrm>
        </p:spPr>
        <p:txBody>
          <a:bodyPr>
            <a:normAutofit/>
          </a:bodyPr>
          <a:lstStyle/>
          <a:p>
            <a:pPr lvl="0"/>
            <a:r>
              <a:rPr lang="en-US" smtClean="0"/>
              <a:t>Click to edit Master text styles</a:t>
            </a:r>
          </a:p>
          <a:p>
            <a:pPr lvl="1"/>
            <a:r>
              <a:rPr lang="en-US" smtClean="0"/>
              <a:t>Second level</a:t>
            </a:r>
          </a:p>
          <a:p>
            <a:pPr lvl="2"/>
            <a:r>
              <a:rPr lang="en-US" smtClean="0"/>
              <a:t>Third level</a:t>
            </a:r>
          </a:p>
        </p:txBody>
      </p:sp>
    </p:spTree>
    <p:extLst>
      <p:ext uri="{BB962C8B-B14F-4D97-AF65-F5344CB8AC3E}">
        <p14:creationId xmlns:p14="http://schemas.microsoft.com/office/powerpoint/2010/main" val="2056414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lstStyle>
            <a:lvl1pPr>
              <a:defRPr baseline="0"/>
            </a:lvl1pPr>
          </a:lstStyle>
          <a:p>
            <a:r>
              <a:rPr lang="en-US" smtClean="0"/>
              <a:t>2 Rows Graphic Bottom</a:t>
            </a:r>
            <a:endParaRPr lang="en-US"/>
          </a:p>
        </p:txBody>
      </p:sp>
      <p:sp>
        <p:nvSpPr>
          <p:cNvPr id="4" name="Content Placeholder 2"/>
          <p:cNvSpPr>
            <a:spLocks noGrp="1"/>
          </p:cNvSpPr>
          <p:nvPr>
            <p:ph idx="10"/>
          </p:nvPr>
        </p:nvSpPr>
        <p:spPr>
          <a:xfrm>
            <a:off x="279400" y="1174380"/>
            <a:ext cx="8520354" cy="2160492"/>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p:nvPr>
        </p:nvSpPr>
        <p:spPr>
          <a:xfrm>
            <a:off x="279400" y="3443288"/>
            <a:ext cx="8520113" cy="3097212"/>
          </a:xfrm>
        </p:spPr>
        <p:txBody>
          <a:bodyPr>
            <a:normAutofit/>
          </a:bodyPr>
          <a:lstStyle>
            <a:lvl1pPr>
              <a:buNone/>
              <a:defRPr/>
            </a:lvl1pPr>
            <a:lvl2pPr>
              <a:buNone/>
              <a:defRPr/>
            </a:lvl2pPr>
            <a:lvl3pPr>
              <a:buNone/>
              <a:defRPr/>
            </a:lvl3pPr>
          </a:lstStyle>
          <a:p>
            <a:pPr lvl="0"/>
            <a:r>
              <a:rPr lang="en-US" smtClean="0"/>
              <a:t>Click to edit Master text styles</a:t>
            </a:r>
          </a:p>
        </p:txBody>
      </p:sp>
    </p:spTree>
    <p:extLst>
      <p:ext uri="{BB962C8B-B14F-4D97-AF65-F5344CB8AC3E}">
        <p14:creationId xmlns:p14="http://schemas.microsoft.com/office/powerpoint/2010/main" val="42167596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Command Example">
    <p:spTree>
      <p:nvGrpSpPr>
        <p:cNvPr id="1" name=""/>
        <p:cNvGrpSpPr/>
        <p:nvPr/>
      </p:nvGrpSpPr>
      <p:grpSpPr>
        <a:xfrm>
          <a:off x="0" y="0"/>
          <a:ext cx="0" cy="0"/>
          <a:chOff x="0" y="0"/>
          <a:chExt cx="0" cy="0"/>
        </a:xfrm>
      </p:grpSpPr>
      <p:sp>
        <p:nvSpPr>
          <p:cNvPr id="2" name="Title 1"/>
          <p:cNvSpPr>
            <a:spLocks noGrp="1"/>
          </p:cNvSpPr>
          <p:nvPr>
            <p:ph type="title"/>
          </p:nvPr>
        </p:nvSpPr>
        <p:spPr>
          <a:xfrm>
            <a:off x="268941" y="365379"/>
            <a:ext cx="8532159" cy="620712"/>
          </a:xfrm>
          <a:prstGeom prst="rect">
            <a:avLst/>
          </a:prstGeom>
        </p:spPr>
        <p:txBody>
          <a:bodyPr/>
          <a:lstStyle/>
          <a:p>
            <a:r>
              <a:rPr lang="en-US" smtClean="0"/>
              <a:t>Click to edit Master title style</a:t>
            </a:r>
            <a:endParaRPr lang="en-US"/>
          </a:p>
        </p:txBody>
      </p:sp>
      <p:sp>
        <p:nvSpPr>
          <p:cNvPr id="7" name="Content Placeholder 2"/>
          <p:cNvSpPr>
            <a:spLocks noGrp="1"/>
          </p:cNvSpPr>
          <p:nvPr>
            <p:ph idx="1"/>
          </p:nvPr>
        </p:nvSpPr>
        <p:spPr>
          <a:xfrm>
            <a:off x="279400" y="1139566"/>
            <a:ext cx="8316913" cy="491994"/>
          </a:xfrm>
        </p:spPr>
        <p:txBody>
          <a:bodyPr/>
          <a:lstStyle/>
          <a:p>
            <a:pPr lvl="0"/>
            <a:r>
              <a:rPr lang="en-US" smtClean="0"/>
              <a:t>Click to edit Master text styles</a:t>
            </a:r>
          </a:p>
        </p:txBody>
      </p:sp>
      <p:sp>
        <p:nvSpPr>
          <p:cNvPr id="10" name="Text Placeholder 9"/>
          <p:cNvSpPr>
            <a:spLocks noGrp="1"/>
          </p:cNvSpPr>
          <p:nvPr>
            <p:ph type="body" sz="quarter" idx="10" hasCustomPrompt="1"/>
          </p:nvPr>
        </p:nvSpPr>
        <p:spPr>
          <a:xfrm>
            <a:off x="613533" y="1677605"/>
            <a:ext cx="7745412" cy="377078"/>
          </a:xfrm>
        </p:spPr>
        <p:txBody>
          <a:bodyPr/>
          <a:lstStyle>
            <a:lvl1pPr>
              <a:buNone/>
              <a:defRPr sz="18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Router(config)#</a:t>
            </a:r>
          </a:p>
        </p:txBody>
      </p:sp>
      <p:sp>
        <p:nvSpPr>
          <p:cNvPr id="11" name="Text Placeholder 9"/>
          <p:cNvSpPr>
            <a:spLocks noGrp="1"/>
          </p:cNvSpPr>
          <p:nvPr>
            <p:ph type="body" sz="quarter" idx="11" hasCustomPrompt="1"/>
          </p:nvPr>
        </p:nvSpPr>
        <p:spPr>
          <a:xfrm>
            <a:off x="615326" y="2137492"/>
            <a:ext cx="7745412" cy="377078"/>
          </a:xfrm>
          <a:ln w="28575">
            <a:solidFill>
              <a:schemeClr val="tx1"/>
            </a:solidFill>
          </a:ln>
        </p:spPr>
        <p:txBody>
          <a:bodyPr>
            <a:normAutofit/>
          </a:bodyPr>
          <a:lstStyle>
            <a:lvl1pPr>
              <a:buNone/>
              <a:defRPr sz="18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Command parameters</a:t>
            </a:r>
          </a:p>
        </p:txBody>
      </p:sp>
    </p:spTree>
    <p:extLst>
      <p:ext uri="{BB962C8B-B14F-4D97-AF65-F5344CB8AC3E}">
        <p14:creationId xmlns:p14="http://schemas.microsoft.com/office/powerpoint/2010/main" val="16112262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Output with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740664"/>
          </a:xfrm>
          <a:prstGeom prst="rect">
            <a:avLst/>
          </a:prstGeom>
        </p:spPr>
        <p:txBody>
          <a:bodyPr>
            <a:normAutofit/>
          </a:bodyPr>
          <a:lstStyle>
            <a:lvl1pPr>
              <a:defRPr/>
            </a:lvl1pPr>
          </a:lstStyle>
          <a:p>
            <a:r>
              <a:rPr lang="en-US" smtClean="0"/>
              <a:t>Output with Explanation</a:t>
            </a:r>
            <a:endParaRPr lang="en-US"/>
          </a:p>
        </p:txBody>
      </p:sp>
      <p:sp>
        <p:nvSpPr>
          <p:cNvPr id="5" name="Text Placeholder 4"/>
          <p:cNvSpPr>
            <a:spLocks noGrp="1"/>
          </p:cNvSpPr>
          <p:nvPr>
            <p:ph type="body" sz="quarter" idx="10" hasCustomPrompt="1"/>
          </p:nvPr>
        </p:nvSpPr>
        <p:spPr>
          <a:xfrm>
            <a:off x="279399" y="2000922"/>
            <a:ext cx="8531114" cy="4399878"/>
          </a:xfrm>
          <a:ln w="19050">
            <a:solidFill>
              <a:schemeClr val="tx1"/>
            </a:solidFill>
          </a:ln>
        </p:spPr>
        <p:txBody>
          <a:bodyPr/>
          <a:lstStyle>
            <a:lvl1pPr marL="0" indent="0">
              <a:lnSpc>
                <a:spcPct val="100000"/>
              </a:lnSpc>
              <a:spcBef>
                <a:spcPts val="0"/>
              </a:spcBef>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
        <p:nvSpPr>
          <p:cNvPr id="6" name="Content Placeholder 5"/>
          <p:cNvSpPr>
            <a:spLocks noGrp="1"/>
          </p:cNvSpPr>
          <p:nvPr>
            <p:ph sz="quarter" idx="11" hasCustomPrompt="1"/>
          </p:nvPr>
        </p:nvSpPr>
        <p:spPr>
          <a:xfrm>
            <a:off x="279400" y="1215615"/>
            <a:ext cx="8520113" cy="687798"/>
          </a:xfrm>
        </p:spPr>
        <p:txBody>
          <a:bodyPr>
            <a:normAutofit/>
          </a:bodyPr>
          <a:lstStyle>
            <a:lvl1pPr marL="11113" indent="-11113">
              <a:buNone/>
              <a:defRPr sz="2000" b="0"/>
            </a:lvl1pPr>
          </a:lstStyle>
          <a:p>
            <a:pPr lvl="0"/>
            <a:r>
              <a:rPr lang="en-US" smtClean="0"/>
              <a:t>Brief explanation of the command.</a:t>
            </a:r>
          </a:p>
        </p:txBody>
      </p:sp>
    </p:spTree>
    <p:extLst>
      <p:ext uri="{BB962C8B-B14F-4D97-AF65-F5344CB8AC3E}">
        <p14:creationId xmlns:p14="http://schemas.microsoft.com/office/powerpoint/2010/main" val="23739471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22208" cy="740664"/>
          </a:xfrm>
          <a:prstGeom prst="rect">
            <a:avLst/>
          </a:prstGeom>
        </p:spPr>
        <p:txBody>
          <a:bodyPr>
            <a:normAutofit/>
          </a:bodyPr>
          <a:lstStyle>
            <a:lvl1pPr>
              <a:defRPr/>
            </a:lvl1pPr>
          </a:lstStyle>
          <a:p>
            <a:r>
              <a:rPr lang="en-US" smtClean="0"/>
              <a:t>Command Example</a:t>
            </a:r>
            <a:endParaRPr lang="en-US"/>
          </a:p>
        </p:txBody>
      </p:sp>
      <p:sp>
        <p:nvSpPr>
          <p:cNvPr id="7" name="Content Placeholder 2"/>
          <p:cNvSpPr>
            <a:spLocks noGrp="1"/>
          </p:cNvSpPr>
          <p:nvPr>
            <p:ph idx="1"/>
          </p:nvPr>
        </p:nvSpPr>
        <p:spPr>
          <a:xfrm>
            <a:off x="279400" y="1193356"/>
            <a:ext cx="8316913" cy="491994"/>
          </a:xfrm>
        </p:spPr>
        <p:txBody>
          <a:bodyPr/>
          <a:lstStyle/>
          <a:p>
            <a:pPr lvl="0"/>
            <a:r>
              <a:rPr lang="en-US" smtClean="0"/>
              <a:t>Click to edit Master text styles</a:t>
            </a:r>
          </a:p>
        </p:txBody>
      </p:sp>
      <p:sp>
        <p:nvSpPr>
          <p:cNvPr id="10" name="Text Placeholder 9"/>
          <p:cNvSpPr>
            <a:spLocks noGrp="1"/>
          </p:cNvSpPr>
          <p:nvPr>
            <p:ph type="body" sz="quarter" idx="10" hasCustomPrompt="1"/>
          </p:nvPr>
        </p:nvSpPr>
        <p:spPr>
          <a:xfrm>
            <a:off x="613533" y="173139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Router(config)#</a:t>
            </a:r>
          </a:p>
        </p:txBody>
      </p:sp>
      <p:sp>
        <p:nvSpPr>
          <p:cNvPr id="11" name="Text Placeholder 9"/>
          <p:cNvSpPr>
            <a:spLocks noGrp="1"/>
          </p:cNvSpPr>
          <p:nvPr>
            <p:ph type="body" sz="quarter" idx="11" hasCustomPrompt="1"/>
          </p:nvPr>
        </p:nvSpPr>
        <p:spPr>
          <a:xfrm>
            <a:off x="615326" y="219128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Command parameters</a:t>
            </a:r>
          </a:p>
        </p:txBody>
      </p:sp>
    </p:spTree>
    <p:extLst>
      <p:ext uri="{BB962C8B-B14F-4D97-AF65-F5344CB8AC3E}">
        <p14:creationId xmlns:p14="http://schemas.microsoft.com/office/powerpoint/2010/main" val="27939834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740664"/>
          </a:xfrm>
          <a:prstGeom prst="rect">
            <a:avLst/>
          </a:prstGeom>
        </p:spPr>
        <p:txBody>
          <a:bodyPr>
            <a:normAutofit/>
          </a:bodyPr>
          <a:lstStyle>
            <a:lvl1pPr>
              <a:defRPr/>
            </a:lvl1pPr>
          </a:lstStyle>
          <a:p>
            <a:r>
              <a:rPr lang="en-US" smtClean="0"/>
              <a:t>Output</a:t>
            </a:r>
            <a:endParaRPr lang="en-US"/>
          </a:p>
        </p:txBody>
      </p:sp>
      <p:sp>
        <p:nvSpPr>
          <p:cNvPr id="5" name="Text Placeholder 4"/>
          <p:cNvSpPr>
            <a:spLocks noGrp="1"/>
          </p:cNvSpPr>
          <p:nvPr>
            <p:ph type="body" sz="quarter" idx="10" hasCustomPrompt="1"/>
          </p:nvPr>
        </p:nvSpPr>
        <p:spPr>
          <a:xfrm>
            <a:off x="279399" y="1183340"/>
            <a:ext cx="8531114" cy="5217459"/>
          </a:xfrm>
          <a:ln w="19050">
            <a:solidFill>
              <a:schemeClr val="tx1"/>
            </a:solidFill>
          </a:ln>
        </p:spPr>
        <p:txBody>
          <a:bodyPr/>
          <a:lstStyle>
            <a:lvl1pPr marL="0" indent="0">
              <a:lnSpc>
                <a:spcPct val="100000"/>
              </a:lnSpc>
              <a:spcBef>
                <a:spcPts val="0"/>
              </a:spcBef>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Tree>
    <p:extLst>
      <p:ext uri="{BB962C8B-B14F-4D97-AF65-F5344CB8AC3E}">
        <p14:creationId xmlns:p14="http://schemas.microsoft.com/office/powerpoint/2010/main" val="1286420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3.jpe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cid:image005.png@01CEBADB.7545DCC0"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smtClean="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10" name="TextBox 9"/>
          <p:cNvSpPr txBox="1"/>
          <p:nvPr userDrawn="1"/>
        </p:nvSpPr>
        <p:spPr>
          <a:xfrm>
            <a:off x="7838830" y="6418951"/>
            <a:ext cx="1258053" cy="369332"/>
          </a:xfrm>
          <a:prstGeom prst="rect">
            <a:avLst/>
          </a:prstGeom>
          <a:noFill/>
        </p:spPr>
        <p:txBody>
          <a:bodyPr wrap="square" rtlCol="0">
            <a:spAutoFit/>
          </a:bodyPr>
          <a:lstStyle/>
          <a:p>
            <a:pPr algn="r"/>
            <a:r>
              <a:rPr lang="en-US" b="0" i="1" baseline="0" dirty="0" smtClean="0">
                <a:solidFill>
                  <a:schemeClr val="tx2">
                    <a:lumMod val="90000"/>
                    <a:lumOff val="10000"/>
                  </a:schemeClr>
                </a:solidFill>
                <a:latin typeface="Apple Chancery"/>
                <a:cs typeface="Apple Chancery"/>
              </a:rPr>
              <a:t>Lecture 2</a:t>
            </a:r>
            <a:endParaRPr lang="en-US" b="0" i="1" dirty="0">
              <a:solidFill>
                <a:schemeClr val="tx2">
                  <a:lumMod val="90000"/>
                  <a:lumOff val="10000"/>
                </a:schemeClr>
              </a:solidFill>
              <a:latin typeface="Apple Chancery"/>
              <a:cs typeface="Apple Chancery"/>
            </a:endParaRPr>
          </a:p>
        </p:txBody>
      </p:sp>
      <p:pic>
        <p:nvPicPr>
          <p:cNvPr id="12" name="Picture 11" descr="cid:image005.png@01CEBADB.7545DCC0"/>
          <p:cNvPicPr/>
          <p:nvPr userDrawn="1"/>
        </p:nvPicPr>
        <p:blipFill>
          <a:blip r:embed="rId21" r:link="rId22" cstate="email">
            <a:extLst>
              <a:ext uri="{28A0092B-C50C-407E-A947-70E740481C1C}">
                <a14:useLocalDpi xmlns:a14="http://schemas.microsoft.com/office/drawing/2010/main" val="0"/>
              </a:ext>
            </a:extLst>
          </a:blip>
          <a:srcRect/>
          <a:stretch>
            <a:fillRect/>
          </a:stretch>
        </p:blipFill>
        <p:spPr bwMode="auto">
          <a:xfrm>
            <a:off x="6767649" y="-36288"/>
            <a:ext cx="2405380" cy="863600"/>
          </a:xfrm>
          <a:prstGeom prst="rect">
            <a:avLst/>
          </a:prstGeom>
          <a:noFill/>
          <a:ln>
            <a:noFill/>
          </a:ln>
        </p:spPr>
      </p:pic>
      <p:pic>
        <p:nvPicPr>
          <p:cNvPr id="13" name="Picture 12" descr="U:\UWTSD Logo.jpg"/>
          <p:cNvPicPr/>
          <p:nvPr userDrawn="1"/>
        </p:nvPicPr>
        <p:blipFill>
          <a:blip r:embed="rId23" cstate="email">
            <a:extLst>
              <a:ext uri="{28A0092B-C50C-407E-A947-70E740481C1C}">
                <a14:useLocalDpi xmlns:a14="http://schemas.microsoft.com/office/drawing/2010/main" val="0"/>
              </a:ext>
            </a:extLst>
          </a:blip>
          <a:srcRect/>
          <a:stretch>
            <a:fillRect/>
          </a:stretch>
        </p:blipFill>
        <p:spPr bwMode="auto">
          <a:xfrm>
            <a:off x="0" y="3368"/>
            <a:ext cx="2303780" cy="920115"/>
          </a:xfrm>
          <a:prstGeom prst="rect">
            <a:avLst/>
          </a:prstGeom>
          <a:noFill/>
          <a:ln>
            <a:noFill/>
          </a:ln>
        </p:spPr>
      </p:pic>
      <p:sp>
        <p:nvSpPr>
          <p:cNvPr id="11" name="TextBox 10"/>
          <p:cNvSpPr txBox="1"/>
          <p:nvPr userDrawn="1"/>
        </p:nvSpPr>
        <p:spPr>
          <a:xfrm>
            <a:off x="17829" y="6427385"/>
            <a:ext cx="1062892" cy="369332"/>
          </a:xfrm>
          <a:prstGeom prst="rect">
            <a:avLst/>
          </a:prstGeom>
          <a:noFill/>
        </p:spPr>
        <p:txBody>
          <a:bodyPr wrap="square" rtlCol="0">
            <a:spAutoFit/>
          </a:bodyPr>
          <a:lstStyle/>
          <a:p>
            <a:pPr algn="r"/>
            <a:r>
              <a:rPr lang="en-US" b="0" i="1" dirty="0" smtClean="0">
                <a:solidFill>
                  <a:schemeClr val="tx2">
                    <a:lumMod val="90000"/>
                    <a:lumOff val="10000"/>
                  </a:schemeClr>
                </a:solidFill>
                <a:latin typeface="Apple Chancery"/>
                <a:cs typeface="Apple Chancery"/>
              </a:rPr>
              <a:t>EIGRP</a:t>
            </a:r>
            <a:endParaRPr lang="en-US" b="0" i="1" dirty="0">
              <a:solidFill>
                <a:schemeClr val="tx2">
                  <a:lumMod val="90000"/>
                  <a:lumOff val="10000"/>
                </a:schemeClr>
              </a:solidFill>
              <a:latin typeface="Apple Chancery"/>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7" r:id="rId14"/>
    <p:sldLayoutId id="2147483698" r:id="rId15"/>
    <p:sldLayoutId id="2147483699" r:id="rId16"/>
    <p:sldLayoutId id="2147483700" r:id="rId17"/>
    <p:sldLayoutId id="2147483702" r:id="rId18"/>
    <p:sldLayoutId id="2147483703" r:id="rId19"/>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58.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59.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60.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61.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62.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63.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64.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7.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7.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7.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7.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7.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7.xml"/></Relationships>
</file>

<file path=ppt/slides/_rels/slide7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1.xml"/><Relationship Id="rId1" Type="http://schemas.openxmlformats.org/officeDocument/2006/relationships/slideLayout" Target="../slideLayouts/slideLayout8.xml"/></Relationships>
</file>

<file path=ppt/slides/_rels/slide73.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6.xml"/></Relationships>
</file>

<file path=ppt/slides/_rels/slide78.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6.xml"/></Relationships>
</file>

<file path=ppt/slides/_rels/slide81.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49.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82.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83.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51.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6.xml"/></Relationships>
</file>

<file path=ppt/slides/_rels/slide85.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53.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86.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54.xml"/><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6.xml"/></Relationships>
</file>

<file path=ppt/slides/_rels/slide94.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61.xml"/><Relationship Id="rId1" Type="http://schemas.openxmlformats.org/officeDocument/2006/relationships/slideLayout" Target="../slideLayouts/slideLayout7.xml"/><Relationship Id="rId4" Type="http://schemas.openxmlformats.org/officeDocument/2006/relationships/image" Target="../media/image18.wmf"/></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8.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8.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18.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18.xml"/></Relationships>
</file>

<file path=ppt/slides/_rels/slide108.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73.xml"/><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74.xml"/><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19.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78.xml"/><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8.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87.xml"/><Relationship Id="rId1" Type="http://schemas.openxmlformats.org/officeDocument/2006/relationships/slideLayout" Target="../slideLayouts/slideLayout2.xml"/><Relationship Id="rId4" Type="http://schemas.openxmlformats.org/officeDocument/2006/relationships/image" Target="../media/image32.emf"/></Relationships>
</file>

<file path=ppt/slides/_rels/slide124.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89.xml"/><Relationship Id="rId1" Type="http://schemas.openxmlformats.org/officeDocument/2006/relationships/slideLayout" Target="../slideLayouts/slideLayout2.xml"/><Relationship Id="rId4" Type="http://schemas.openxmlformats.org/officeDocument/2006/relationships/image" Target="../media/image35.emf"/></Relationships>
</file>

<file path=ppt/slides/_rels/slide1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90.xml"/><Relationship Id="rId1" Type="http://schemas.openxmlformats.org/officeDocument/2006/relationships/slideLayout" Target="../slideLayouts/slideLayout8.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93.xml"/><Relationship Id="rId1" Type="http://schemas.openxmlformats.org/officeDocument/2006/relationships/slideLayout" Target="../slideLayouts/slideLayout2.xml"/><Relationship Id="rId4" Type="http://schemas.openxmlformats.org/officeDocument/2006/relationships/image" Target="../media/image38.emf"/></Relationships>
</file>

<file path=ppt/slides/_rels/slide130.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95.xml"/><Relationship Id="rId1" Type="http://schemas.openxmlformats.org/officeDocument/2006/relationships/slideLayout" Target="../slideLayouts/slideLayout2.xml"/><Relationship Id="rId4" Type="http://schemas.openxmlformats.org/officeDocument/2006/relationships/image" Target="../media/image41.emf"/></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99.xml"/><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100.xml"/><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101.xml"/><Relationship Id="rId1" Type="http://schemas.openxmlformats.org/officeDocument/2006/relationships/slideLayout" Target="../slideLayouts/slideLayout2.xml"/><Relationship Id="rId4" Type="http://schemas.openxmlformats.org/officeDocument/2006/relationships/image" Target="../media/image47.emf"/></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103.xml"/><Relationship Id="rId1" Type="http://schemas.openxmlformats.org/officeDocument/2006/relationships/slideLayout" Target="../slideLayouts/slideLayout2.xml"/><Relationship Id="rId4" Type="http://schemas.openxmlformats.org/officeDocument/2006/relationships/image" Target="../media/image49.emf"/></Relationships>
</file>

<file path=ppt/slides/_rels/slide140.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104.xml"/><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105.xml"/><Relationship Id="rId1" Type="http://schemas.openxmlformats.org/officeDocument/2006/relationships/slideLayout" Target="../slideLayouts/slideLayout2.xml"/><Relationship Id="rId4" Type="http://schemas.openxmlformats.org/officeDocument/2006/relationships/image" Target="../media/image52.emf"/></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dirty="0">
                <a:latin typeface="Arial"/>
                <a:cs typeface="Arial"/>
              </a:rPr>
              <a:t>Enhanced Interior Gateway Routing </a:t>
            </a:r>
            <a:r>
              <a:rPr lang="en-US" dirty="0" smtClean="0">
                <a:latin typeface="Arial"/>
                <a:cs typeface="Arial"/>
              </a:rPr>
              <a:t>Protocol (EIGRP)</a:t>
            </a:r>
            <a:endParaRPr lang="en-US" dirty="0">
              <a:solidFill>
                <a:srgbClr val="0F3661"/>
              </a:solidFill>
              <a:latin typeface="Arial"/>
              <a:cs typeface="Arial"/>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EIGRP Features</a:t>
            </a:r>
            <a:endParaRPr lang="en-US" sz="3200" dirty="0"/>
          </a:p>
        </p:txBody>
      </p:sp>
      <p:sp>
        <p:nvSpPr>
          <p:cNvPr id="3" name="Content Placeholder 2"/>
          <p:cNvSpPr>
            <a:spLocks noGrp="1"/>
          </p:cNvSpPr>
          <p:nvPr>
            <p:ph idx="1"/>
          </p:nvPr>
        </p:nvSpPr>
        <p:spPr/>
        <p:txBody>
          <a:bodyPr>
            <a:normAutofit/>
          </a:bodyPr>
          <a:lstStyle/>
          <a:p>
            <a:r>
              <a:rPr lang="en-US" dirty="0" smtClean="0">
                <a:solidFill>
                  <a:schemeClr val="tx1"/>
                </a:solidFill>
              </a:rPr>
              <a:t>EIGRP is a Cisco-proprietary distance-vector protocol with link-state features.</a:t>
            </a:r>
          </a:p>
          <a:p>
            <a:r>
              <a:rPr lang="en-US" dirty="0" smtClean="0">
                <a:solidFill>
                  <a:schemeClr val="tx1"/>
                </a:solidFill>
              </a:rPr>
              <a:t>EIGRP features include:</a:t>
            </a:r>
          </a:p>
          <a:p>
            <a:pPr lvl="1"/>
            <a:r>
              <a:rPr lang="en-US" dirty="0" smtClean="0">
                <a:solidFill>
                  <a:schemeClr val="tx1"/>
                </a:solidFill>
              </a:rPr>
              <a:t>Advanced distance vector</a:t>
            </a:r>
          </a:p>
          <a:p>
            <a:pPr lvl="1"/>
            <a:r>
              <a:rPr lang="en-US" dirty="0" smtClean="0">
                <a:solidFill>
                  <a:schemeClr val="tx1"/>
                </a:solidFill>
              </a:rPr>
              <a:t>Fast convergence</a:t>
            </a:r>
          </a:p>
          <a:p>
            <a:pPr lvl="1"/>
            <a:r>
              <a:rPr lang="en-US" dirty="0" smtClean="0">
                <a:solidFill>
                  <a:schemeClr val="tx1"/>
                </a:solidFill>
              </a:rPr>
              <a:t>Partial updates</a:t>
            </a:r>
          </a:p>
          <a:p>
            <a:pPr lvl="1"/>
            <a:r>
              <a:rPr lang="en-US" dirty="0" smtClean="0">
                <a:solidFill>
                  <a:schemeClr val="tx1"/>
                </a:solidFill>
              </a:rPr>
              <a:t>Multiple network layer support</a:t>
            </a:r>
          </a:p>
          <a:p>
            <a:pPr lvl="1"/>
            <a:r>
              <a:rPr lang="en-US" dirty="0" smtClean="0">
                <a:solidFill>
                  <a:schemeClr val="tx1"/>
                </a:solidFill>
              </a:rPr>
              <a:t>Use of multicast and unicast communication</a:t>
            </a:r>
          </a:p>
          <a:p>
            <a:pPr lvl="1"/>
            <a:r>
              <a:rPr lang="en-US" dirty="0" smtClean="0">
                <a:solidFill>
                  <a:schemeClr val="tx1"/>
                </a:solidFill>
              </a:rPr>
              <a:t>Variable-length subnet masking (VLSM) support</a:t>
            </a:r>
          </a:p>
        </p:txBody>
      </p:sp>
    </p:spTree>
    <p:extLst>
      <p:ext uri="{BB962C8B-B14F-4D97-AF65-F5344CB8AC3E}">
        <p14:creationId xmlns:p14="http://schemas.microsoft.com/office/powerpoint/2010/main" val="26370455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EIGRP Features</a:t>
            </a:r>
            <a:endParaRPr lang="en-US" sz="3200" dirty="0"/>
          </a:p>
        </p:txBody>
      </p:sp>
      <p:sp>
        <p:nvSpPr>
          <p:cNvPr id="3" name="Content Placeholder 2"/>
          <p:cNvSpPr>
            <a:spLocks noGrp="1"/>
          </p:cNvSpPr>
          <p:nvPr>
            <p:ph idx="1"/>
          </p:nvPr>
        </p:nvSpPr>
        <p:spPr/>
        <p:txBody>
          <a:bodyPr>
            <a:noAutofit/>
          </a:bodyPr>
          <a:lstStyle/>
          <a:p>
            <a:pPr lvl="1"/>
            <a:r>
              <a:rPr lang="en-US" sz="2400" dirty="0" smtClean="0">
                <a:solidFill>
                  <a:schemeClr val="tx1"/>
                </a:solidFill>
              </a:rPr>
              <a:t>Seamless connectivity across all data link layer protocols and topologies</a:t>
            </a:r>
          </a:p>
          <a:p>
            <a:pPr lvl="1"/>
            <a:r>
              <a:rPr lang="en-US" sz="2400" dirty="0" smtClean="0">
                <a:solidFill>
                  <a:schemeClr val="tx1"/>
                </a:solidFill>
              </a:rPr>
              <a:t>By default, it performs automatic route summarization at major network boundaries (can be disabled) but can also be configured to summarize on interfaces.</a:t>
            </a:r>
          </a:p>
          <a:p>
            <a:pPr lvl="1"/>
            <a:r>
              <a:rPr lang="en-US" sz="2400" dirty="0" smtClean="0">
                <a:solidFill>
                  <a:schemeClr val="tx1"/>
                </a:solidFill>
              </a:rPr>
              <a:t>Manual summarization at any point</a:t>
            </a:r>
          </a:p>
          <a:p>
            <a:pPr lvl="1"/>
            <a:r>
              <a:rPr lang="en-US" sz="2400" dirty="0" smtClean="0">
                <a:solidFill>
                  <a:schemeClr val="tx1"/>
                </a:solidFill>
              </a:rPr>
              <a:t>100% loop-free classless routing</a:t>
            </a:r>
          </a:p>
          <a:p>
            <a:pPr lvl="1"/>
            <a:r>
              <a:rPr lang="en-US" sz="2400" dirty="0" smtClean="0">
                <a:solidFill>
                  <a:schemeClr val="tx1"/>
                </a:solidFill>
              </a:rPr>
              <a:t>Easy configuration for WANs and LANs</a:t>
            </a:r>
          </a:p>
          <a:p>
            <a:pPr lvl="1"/>
            <a:r>
              <a:rPr lang="en-US" sz="2400" dirty="0" smtClean="0">
                <a:solidFill>
                  <a:schemeClr val="tx1"/>
                </a:solidFill>
              </a:rPr>
              <a:t>Load balancing across equal and unequal cost pathways</a:t>
            </a:r>
            <a:endParaRPr lang="en-US" sz="2400" dirty="0">
              <a:solidFill>
                <a:schemeClr val="tx1"/>
              </a:solidFill>
            </a:endParaRPr>
          </a:p>
        </p:txBody>
      </p:sp>
    </p:spTree>
    <p:extLst>
      <p:ext uri="{BB962C8B-B14F-4D97-AF65-F5344CB8AC3E}">
        <p14:creationId xmlns:p14="http://schemas.microsoft.com/office/powerpoint/2010/main" val="41517845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5675" y="497043"/>
            <a:ext cx="4801658" cy="891491"/>
          </a:xfrm>
        </p:spPr>
        <p:txBody>
          <a:bodyPr/>
          <a:lstStyle/>
          <a:p>
            <a:r>
              <a:rPr lang="en-US" sz="3200" dirty="0" smtClean="0"/>
              <a:t>EIGRP Key Components</a:t>
            </a:r>
            <a:endParaRPr lang="en-US" sz="3200" dirty="0"/>
          </a:p>
        </p:txBody>
      </p:sp>
      <p:sp>
        <p:nvSpPr>
          <p:cNvPr id="3" name="Content Placeholder 2"/>
          <p:cNvSpPr>
            <a:spLocks noGrp="1"/>
          </p:cNvSpPr>
          <p:nvPr>
            <p:ph idx="1"/>
          </p:nvPr>
        </p:nvSpPr>
        <p:spPr>
          <a:xfrm>
            <a:off x="549275" y="1947334"/>
            <a:ext cx="8042276" cy="4318000"/>
          </a:xfrm>
        </p:spPr>
        <p:txBody>
          <a:bodyPr>
            <a:normAutofit/>
          </a:bodyPr>
          <a:lstStyle/>
          <a:p>
            <a:r>
              <a:rPr lang="en-US" dirty="0" smtClean="0">
                <a:solidFill>
                  <a:schemeClr val="tx1"/>
                </a:solidFill>
              </a:rPr>
              <a:t>Protocol-dependent modules</a:t>
            </a:r>
          </a:p>
          <a:p>
            <a:pPr lvl="1"/>
            <a:r>
              <a:rPr lang="en-US" dirty="0" smtClean="0">
                <a:solidFill>
                  <a:schemeClr val="tx1"/>
                </a:solidFill>
              </a:rPr>
              <a:t>Supports IP, Apple talk, Novell NetWare</a:t>
            </a:r>
          </a:p>
          <a:p>
            <a:pPr lvl="1"/>
            <a:r>
              <a:rPr lang="en-US" dirty="0" smtClean="0">
                <a:solidFill>
                  <a:schemeClr val="tx1"/>
                </a:solidFill>
              </a:rPr>
              <a:t>Each protocol has its own EIGRP module and operates independently from any of the others that may be running</a:t>
            </a:r>
          </a:p>
          <a:p>
            <a:r>
              <a:rPr lang="en-US" dirty="0">
                <a:solidFill>
                  <a:schemeClr val="tx1"/>
                </a:solidFill>
              </a:rPr>
              <a:t>Neighbors Discovery/Recovery</a:t>
            </a:r>
          </a:p>
          <a:p>
            <a:pPr lvl="1"/>
            <a:r>
              <a:rPr lang="en-US" dirty="0">
                <a:solidFill>
                  <a:schemeClr val="tx1"/>
                </a:solidFill>
              </a:rPr>
              <a:t>Uses hello packets between neighbors</a:t>
            </a:r>
          </a:p>
          <a:p>
            <a:endParaRPr lang="en-US" dirty="0">
              <a:solidFill>
                <a:schemeClr val="tx1"/>
              </a:solidFill>
            </a:endParaRPr>
          </a:p>
          <a:p>
            <a:endParaRPr lang="en-US" dirty="0" smtClean="0">
              <a:solidFill>
                <a:schemeClr val="tx1"/>
              </a:solidFill>
            </a:endParaRPr>
          </a:p>
        </p:txBody>
      </p:sp>
    </p:spTree>
    <p:extLst>
      <p:ext uri="{BB962C8B-B14F-4D97-AF65-F5344CB8AC3E}">
        <p14:creationId xmlns:p14="http://schemas.microsoft.com/office/powerpoint/2010/main" val="3644318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0018" y="484307"/>
            <a:ext cx="4801658" cy="891491"/>
          </a:xfrm>
        </p:spPr>
        <p:txBody>
          <a:bodyPr/>
          <a:lstStyle/>
          <a:p>
            <a:r>
              <a:rPr lang="en-US" sz="3200" dirty="0" smtClean="0"/>
              <a:t>EIGRP Key Components</a:t>
            </a:r>
            <a:endParaRPr lang="en-US" sz="3200" dirty="0"/>
          </a:p>
        </p:txBody>
      </p:sp>
      <p:sp>
        <p:nvSpPr>
          <p:cNvPr id="3" name="Content Placeholder 2"/>
          <p:cNvSpPr>
            <a:spLocks noGrp="1"/>
          </p:cNvSpPr>
          <p:nvPr>
            <p:ph idx="1"/>
          </p:nvPr>
        </p:nvSpPr>
        <p:spPr>
          <a:xfrm>
            <a:off x="549275" y="1611086"/>
            <a:ext cx="8042276" cy="4521201"/>
          </a:xfrm>
        </p:spPr>
        <p:txBody>
          <a:bodyPr>
            <a:normAutofit/>
          </a:bodyPr>
          <a:lstStyle/>
          <a:p>
            <a:r>
              <a:rPr lang="en-US" dirty="0" smtClean="0">
                <a:solidFill>
                  <a:schemeClr val="tx1"/>
                </a:solidFill>
              </a:rPr>
              <a:t>Diffusing Update Algorithm (DUAL) finite-state machine</a:t>
            </a:r>
          </a:p>
          <a:p>
            <a:pPr lvl="1"/>
            <a:r>
              <a:rPr lang="en-US" dirty="0" smtClean="0">
                <a:solidFill>
                  <a:schemeClr val="tx1"/>
                </a:solidFill>
              </a:rPr>
              <a:t>Selects lowest cost, loop-free paths to each destination.</a:t>
            </a:r>
          </a:p>
          <a:p>
            <a:r>
              <a:rPr lang="en-US" dirty="0">
                <a:solidFill>
                  <a:schemeClr val="tx1"/>
                </a:solidFill>
              </a:rPr>
              <a:t>Reliable Transport Protocol (RTP)</a:t>
            </a:r>
          </a:p>
          <a:p>
            <a:pPr lvl="1"/>
            <a:r>
              <a:rPr lang="en-US" dirty="0">
                <a:solidFill>
                  <a:schemeClr val="tx1"/>
                </a:solidFill>
              </a:rPr>
              <a:t>Guaranteed, ordered delivery of EIGRP packets to all neighbors</a:t>
            </a:r>
          </a:p>
          <a:p>
            <a:pPr lvl="1"/>
            <a:r>
              <a:rPr lang="en-US" dirty="0">
                <a:solidFill>
                  <a:schemeClr val="tx1"/>
                </a:solidFill>
              </a:rPr>
              <a:t>EIGRP can call on RTP to provide reliable or unreliable service as the situation warrants</a:t>
            </a:r>
          </a:p>
          <a:p>
            <a:pPr lvl="1"/>
            <a:r>
              <a:rPr lang="en-US" dirty="0">
                <a:solidFill>
                  <a:schemeClr val="tx1"/>
                </a:solidFill>
              </a:rPr>
              <a:t>With RTP, EIGRP can multicast and unicast to different peers simultaneously allowing for maximum efficiency.</a:t>
            </a:r>
          </a:p>
          <a:p>
            <a:pPr lvl="1"/>
            <a:endParaRPr lang="en-US" dirty="0">
              <a:solidFill>
                <a:schemeClr val="tx1"/>
              </a:solidFill>
            </a:endParaRPr>
          </a:p>
          <a:p>
            <a:endParaRPr lang="en-US" dirty="0">
              <a:solidFill>
                <a:schemeClr val="tx1"/>
              </a:solidFill>
            </a:endParaRPr>
          </a:p>
          <a:p>
            <a:pPr lvl="1"/>
            <a:endParaRPr lang="en-US" dirty="0">
              <a:solidFill>
                <a:schemeClr val="tx1"/>
              </a:solidFill>
            </a:endParaRPr>
          </a:p>
        </p:txBody>
      </p:sp>
    </p:spTree>
    <p:extLst>
      <p:ext uri="{BB962C8B-B14F-4D97-AF65-F5344CB8AC3E}">
        <p14:creationId xmlns:p14="http://schemas.microsoft.com/office/powerpoint/2010/main" val="17363023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EIGRP Terminology</a:t>
            </a:r>
            <a:endParaRPr lang="en-US" sz="4000" dirty="0"/>
          </a:p>
        </p:txBody>
      </p:sp>
      <p:sp>
        <p:nvSpPr>
          <p:cNvPr id="3" name="Content Placeholder 2"/>
          <p:cNvSpPr>
            <a:spLocks noGrp="1"/>
          </p:cNvSpPr>
          <p:nvPr>
            <p:ph idx="1"/>
          </p:nvPr>
        </p:nvSpPr>
        <p:spPr>
          <a:xfrm>
            <a:off x="991597" y="1600201"/>
            <a:ext cx="7599954" cy="4174957"/>
          </a:xfrm>
        </p:spPr>
        <p:txBody>
          <a:bodyPr>
            <a:normAutofit fontScale="92500" lnSpcReduction="20000"/>
          </a:bodyPr>
          <a:lstStyle/>
          <a:p>
            <a:pPr lvl="0"/>
            <a:r>
              <a:rPr lang="en-US" dirty="0" smtClean="0">
                <a:solidFill>
                  <a:schemeClr val="tx1"/>
                </a:solidFill>
              </a:rPr>
              <a:t>Neighbor table</a:t>
            </a:r>
          </a:p>
          <a:p>
            <a:pPr lvl="0"/>
            <a:r>
              <a:rPr lang="en-US" dirty="0" smtClean="0">
                <a:solidFill>
                  <a:schemeClr val="tx1"/>
                </a:solidFill>
              </a:rPr>
              <a:t>Topology table</a:t>
            </a:r>
          </a:p>
          <a:p>
            <a:pPr lvl="0"/>
            <a:r>
              <a:rPr lang="en-US" dirty="0" smtClean="0">
                <a:solidFill>
                  <a:schemeClr val="tx1"/>
                </a:solidFill>
              </a:rPr>
              <a:t>Routing table</a:t>
            </a:r>
          </a:p>
          <a:p>
            <a:r>
              <a:rPr lang="en-US" dirty="0" smtClean="0">
                <a:solidFill>
                  <a:schemeClr val="tx1"/>
                </a:solidFill>
              </a:rPr>
              <a:t>Advertised Distance (AD)</a:t>
            </a:r>
          </a:p>
          <a:p>
            <a:r>
              <a:rPr lang="en-US" dirty="0" smtClean="0">
                <a:solidFill>
                  <a:schemeClr val="tx1"/>
                </a:solidFill>
              </a:rPr>
              <a:t>Feasible Distance (FD)</a:t>
            </a:r>
          </a:p>
          <a:p>
            <a:r>
              <a:rPr lang="en-US" dirty="0" smtClean="0">
                <a:solidFill>
                  <a:schemeClr val="tx1"/>
                </a:solidFill>
              </a:rPr>
              <a:t>Successor</a:t>
            </a:r>
          </a:p>
          <a:p>
            <a:pPr lvl="0"/>
            <a:r>
              <a:rPr lang="en-US" dirty="0" smtClean="0">
                <a:solidFill>
                  <a:schemeClr val="tx1"/>
                </a:solidFill>
              </a:rPr>
              <a:t>Feasible successor (FS)</a:t>
            </a:r>
          </a:p>
          <a:p>
            <a:r>
              <a:rPr lang="en-US" dirty="0" smtClean="0">
                <a:solidFill>
                  <a:schemeClr val="tx1"/>
                </a:solidFill>
              </a:rPr>
              <a:t>Passive Versus Active Routes</a:t>
            </a:r>
          </a:p>
          <a:p>
            <a:pPr lvl="0"/>
            <a:endParaRPr lang="en-US" dirty="0" smtClean="0">
              <a:solidFill>
                <a:schemeClr val="tx1"/>
              </a:solidFill>
            </a:endParaRPr>
          </a:p>
          <a:p>
            <a:endParaRPr lang="en-US" dirty="0" smtClean="0">
              <a:solidFill>
                <a:schemeClr val="tx1"/>
              </a:solidFill>
            </a:endParaRPr>
          </a:p>
          <a:p>
            <a:pPr lvl="0"/>
            <a:endParaRPr lang="en-US" dirty="0" smtClean="0">
              <a:solidFill>
                <a:schemeClr val="tx1"/>
              </a:solidFill>
            </a:endParaRPr>
          </a:p>
        </p:txBody>
      </p:sp>
    </p:spTree>
    <p:extLst>
      <p:ext uri="{BB962C8B-B14F-4D97-AF65-F5344CB8AC3E}">
        <p14:creationId xmlns:p14="http://schemas.microsoft.com/office/powerpoint/2010/main" val="14160551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lstStyle/>
          <a:p>
            <a:r>
              <a:rPr lang="en-US" sz="4000" dirty="0" smtClean="0"/>
              <a:t>EIGRP Tables</a:t>
            </a:r>
            <a:endParaRPr lang="en-US" sz="4000" dirty="0"/>
          </a:p>
        </p:txBody>
      </p:sp>
      <p:sp>
        <p:nvSpPr>
          <p:cNvPr id="3" name="Content Placeholder 2"/>
          <p:cNvSpPr>
            <a:spLocks noGrp="1"/>
          </p:cNvSpPr>
          <p:nvPr>
            <p:ph idx="1"/>
          </p:nvPr>
        </p:nvSpPr>
        <p:spPr>
          <a:xfrm>
            <a:off x="549275" y="1861271"/>
            <a:ext cx="8042276" cy="4082330"/>
          </a:xfrm>
        </p:spPr>
        <p:txBody>
          <a:bodyPr>
            <a:normAutofit/>
          </a:bodyPr>
          <a:lstStyle/>
          <a:p>
            <a:pPr lvl="0"/>
            <a:r>
              <a:rPr lang="en-US" b="1" dirty="0" smtClean="0">
                <a:solidFill>
                  <a:schemeClr val="tx1"/>
                </a:solidFill>
              </a:rPr>
              <a:t>Neighbor table</a:t>
            </a:r>
          </a:p>
          <a:p>
            <a:pPr lvl="1"/>
            <a:r>
              <a:rPr lang="en-US" dirty="0" smtClean="0">
                <a:solidFill>
                  <a:schemeClr val="tx1"/>
                </a:solidFill>
              </a:rPr>
              <a:t>Contains EIGRP neighbor addresses and the interface through which they can be reached.</a:t>
            </a:r>
          </a:p>
          <a:p>
            <a:pPr lvl="0"/>
            <a:r>
              <a:rPr lang="en-US" b="1" dirty="0" smtClean="0">
                <a:solidFill>
                  <a:schemeClr val="tx1"/>
                </a:solidFill>
              </a:rPr>
              <a:t>Topology table</a:t>
            </a:r>
          </a:p>
          <a:p>
            <a:pPr lvl="1"/>
            <a:r>
              <a:rPr lang="en-US" dirty="0" smtClean="0">
                <a:solidFill>
                  <a:schemeClr val="tx1"/>
                </a:solidFill>
              </a:rPr>
              <a:t>Contains all destinations advertised by neighboring routers.</a:t>
            </a:r>
          </a:p>
          <a:p>
            <a:pPr lvl="0"/>
            <a:r>
              <a:rPr lang="en-US" b="1" dirty="0" smtClean="0">
                <a:solidFill>
                  <a:schemeClr val="tx1"/>
                </a:solidFill>
              </a:rPr>
              <a:t>Routing table</a:t>
            </a:r>
          </a:p>
          <a:p>
            <a:pPr lvl="1"/>
            <a:r>
              <a:rPr lang="en-US" dirty="0" smtClean="0">
                <a:solidFill>
                  <a:schemeClr val="tx1"/>
                </a:solidFill>
              </a:rPr>
              <a:t>Contains EIGRP successor routes.</a:t>
            </a:r>
            <a:endParaRPr lang="en-US" dirty="0">
              <a:solidFill>
                <a:schemeClr val="tx1"/>
              </a:solidFill>
            </a:endParaRPr>
          </a:p>
        </p:txBody>
      </p:sp>
    </p:spTree>
    <p:extLst>
      <p:ext uri="{BB962C8B-B14F-4D97-AF65-F5344CB8AC3E}">
        <p14:creationId xmlns:p14="http://schemas.microsoft.com/office/powerpoint/2010/main" val="32436152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614534"/>
          </a:xfrm>
        </p:spPr>
        <p:txBody>
          <a:bodyPr/>
          <a:lstStyle/>
          <a:p>
            <a:r>
              <a:rPr lang="en-US" sz="4000" dirty="0" smtClean="0"/>
              <a:t>AD versus FD</a:t>
            </a:r>
            <a:endParaRPr lang="en-US" sz="4000" dirty="0"/>
          </a:p>
        </p:txBody>
      </p:sp>
      <p:sp>
        <p:nvSpPr>
          <p:cNvPr id="3" name="Content Placeholder 2"/>
          <p:cNvSpPr>
            <a:spLocks noGrp="1"/>
          </p:cNvSpPr>
          <p:nvPr>
            <p:ph idx="1"/>
          </p:nvPr>
        </p:nvSpPr>
        <p:spPr>
          <a:xfrm>
            <a:off x="549275" y="1913455"/>
            <a:ext cx="8042276" cy="4030145"/>
          </a:xfrm>
        </p:spPr>
        <p:txBody>
          <a:bodyPr>
            <a:normAutofit/>
          </a:bodyPr>
          <a:lstStyle/>
          <a:p>
            <a:pPr lvl="0"/>
            <a:r>
              <a:rPr lang="en-US" b="1" dirty="0" smtClean="0">
                <a:solidFill>
                  <a:schemeClr val="tx1"/>
                </a:solidFill>
              </a:rPr>
              <a:t>Advertised Distance (AD)</a:t>
            </a:r>
          </a:p>
          <a:p>
            <a:pPr lvl="1"/>
            <a:r>
              <a:rPr lang="en-US" dirty="0" smtClean="0">
                <a:solidFill>
                  <a:schemeClr val="tx1"/>
                </a:solidFill>
              </a:rPr>
              <a:t>Advertised distance (AD), also referred to as the Reported Distance, is the cost between the next-hop router and the destination.</a:t>
            </a:r>
          </a:p>
          <a:p>
            <a:pPr lvl="0"/>
            <a:r>
              <a:rPr lang="en-US" b="1" dirty="0" smtClean="0">
                <a:solidFill>
                  <a:schemeClr val="tx1"/>
                </a:solidFill>
              </a:rPr>
              <a:t>Feasible Distance (FD)</a:t>
            </a:r>
          </a:p>
          <a:p>
            <a:pPr lvl="1"/>
            <a:r>
              <a:rPr lang="en-US" dirty="0" smtClean="0">
                <a:solidFill>
                  <a:schemeClr val="tx1"/>
                </a:solidFill>
              </a:rPr>
              <a:t>Feasible distance (FD) is the cost between the local router and the next-hop router plus the next-hop router’s AD to the destination network.</a:t>
            </a:r>
          </a:p>
        </p:txBody>
      </p:sp>
    </p:spTree>
    <p:extLst>
      <p:ext uri="{BB962C8B-B14F-4D97-AF65-F5344CB8AC3E}">
        <p14:creationId xmlns:p14="http://schemas.microsoft.com/office/powerpoint/2010/main" val="420683547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0255" y="325291"/>
            <a:ext cx="7651296" cy="1179658"/>
          </a:xfrm>
        </p:spPr>
        <p:txBody>
          <a:bodyPr/>
          <a:lstStyle/>
          <a:p>
            <a:r>
              <a:rPr lang="en-US" sz="3600" dirty="0" smtClean="0"/>
              <a:t>Successor and Feasible Successor</a:t>
            </a:r>
            <a:endParaRPr lang="en-US" sz="3600" dirty="0"/>
          </a:p>
        </p:txBody>
      </p:sp>
      <p:sp>
        <p:nvSpPr>
          <p:cNvPr id="3" name="Content Placeholder 2"/>
          <p:cNvSpPr>
            <a:spLocks noGrp="1"/>
          </p:cNvSpPr>
          <p:nvPr>
            <p:ph idx="1"/>
          </p:nvPr>
        </p:nvSpPr>
        <p:spPr>
          <a:xfrm>
            <a:off x="549275" y="1826771"/>
            <a:ext cx="8042276" cy="4343400"/>
          </a:xfrm>
        </p:spPr>
        <p:txBody>
          <a:bodyPr>
            <a:normAutofit fontScale="77500" lnSpcReduction="20000"/>
          </a:bodyPr>
          <a:lstStyle/>
          <a:p>
            <a:pPr lvl="0"/>
            <a:r>
              <a:rPr lang="en-US" b="1" dirty="0" smtClean="0">
                <a:solidFill>
                  <a:schemeClr val="tx1"/>
                </a:solidFill>
              </a:rPr>
              <a:t>Successor</a:t>
            </a:r>
          </a:p>
          <a:p>
            <a:pPr lvl="1"/>
            <a:r>
              <a:rPr lang="en-US" dirty="0" smtClean="0">
                <a:solidFill>
                  <a:schemeClr val="tx1"/>
                </a:solidFill>
              </a:rPr>
              <a:t>A successor is a neighboring router that has a least-cost path to a destination (the lowest FD) that is guaranteed not to be part of a routing loop.</a:t>
            </a:r>
          </a:p>
          <a:p>
            <a:pPr lvl="1"/>
            <a:r>
              <a:rPr lang="en-US" dirty="0" smtClean="0">
                <a:solidFill>
                  <a:schemeClr val="tx1"/>
                </a:solidFill>
              </a:rPr>
              <a:t>Successor routes are offered to the routing table to be used for forwarding packets. </a:t>
            </a:r>
          </a:p>
          <a:p>
            <a:pPr lvl="1"/>
            <a:r>
              <a:rPr lang="en-US" dirty="0" smtClean="0">
                <a:solidFill>
                  <a:schemeClr val="tx1"/>
                </a:solidFill>
              </a:rPr>
              <a:t>Multiple successors can exist if they have the same FD. </a:t>
            </a:r>
          </a:p>
          <a:p>
            <a:pPr lvl="0"/>
            <a:r>
              <a:rPr lang="en-US" b="1" dirty="0" smtClean="0">
                <a:solidFill>
                  <a:schemeClr val="tx1"/>
                </a:solidFill>
              </a:rPr>
              <a:t>Feasible successor (FS)</a:t>
            </a:r>
          </a:p>
          <a:p>
            <a:pPr lvl="1"/>
            <a:r>
              <a:rPr lang="en-US" dirty="0" smtClean="0">
                <a:solidFill>
                  <a:schemeClr val="tx1"/>
                </a:solidFill>
              </a:rPr>
              <a:t>A feasible successor is a neighbor that is closer to the destination, but it is not the least-cost path. </a:t>
            </a:r>
          </a:p>
          <a:p>
            <a:pPr lvl="1"/>
            <a:r>
              <a:rPr lang="en-US" dirty="0" smtClean="0">
                <a:solidFill>
                  <a:schemeClr val="tx1"/>
                </a:solidFill>
              </a:rPr>
              <a:t>A feasible successor ensures a loop-free topology because it must have an AD less than the FD of the current successor route. </a:t>
            </a:r>
          </a:p>
          <a:p>
            <a:pPr lvl="1"/>
            <a:r>
              <a:rPr lang="en-US" dirty="0" smtClean="0">
                <a:solidFill>
                  <a:schemeClr val="tx1"/>
                </a:solidFill>
              </a:rPr>
              <a:t>Feasible successors are selected at the same time as successors but are kept in the topology table as backups to the successor routes. </a:t>
            </a:r>
          </a:p>
          <a:p>
            <a:pPr lvl="1"/>
            <a:r>
              <a:rPr lang="en-US" dirty="0" smtClean="0">
                <a:solidFill>
                  <a:schemeClr val="tx1"/>
                </a:solidFill>
              </a:rPr>
              <a:t>The topology table can maintain multiple feasible successors for a destination. </a:t>
            </a:r>
          </a:p>
          <a:p>
            <a:endParaRPr lang="en-US" dirty="0">
              <a:solidFill>
                <a:schemeClr val="tx1"/>
              </a:solidFill>
            </a:endParaRPr>
          </a:p>
        </p:txBody>
      </p:sp>
    </p:spTree>
    <p:extLst>
      <p:ext uri="{BB962C8B-B14F-4D97-AF65-F5344CB8AC3E}">
        <p14:creationId xmlns:p14="http://schemas.microsoft.com/office/powerpoint/2010/main" val="21471913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597140"/>
          </a:xfrm>
        </p:spPr>
        <p:txBody>
          <a:bodyPr/>
          <a:lstStyle/>
          <a:p>
            <a:r>
              <a:rPr lang="en-US" sz="4000" dirty="0" smtClean="0"/>
              <a:t>Passive versus Active Routes</a:t>
            </a:r>
          </a:p>
        </p:txBody>
      </p:sp>
      <p:sp>
        <p:nvSpPr>
          <p:cNvPr id="3" name="Content Placeholder 2"/>
          <p:cNvSpPr>
            <a:spLocks noGrp="1"/>
          </p:cNvSpPr>
          <p:nvPr>
            <p:ph idx="1"/>
          </p:nvPr>
        </p:nvSpPr>
        <p:spPr>
          <a:xfrm>
            <a:off x="549275" y="2156842"/>
            <a:ext cx="8042276" cy="3253019"/>
          </a:xfrm>
        </p:spPr>
        <p:txBody>
          <a:bodyPr>
            <a:normAutofit/>
          </a:bodyPr>
          <a:lstStyle/>
          <a:p>
            <a:r>
              <a:rPr lang="en-US" b="1" dirty="0" smtClean="0">
                <a:solidFill>
                  <a:schemeClr val="tx1"/>
                </a:solidFill>
              </a:rPr>
              <a:t>Passive Route</a:t>
            </a:r>
          </a:p>
          <a:p>
            <a:pPr lvl="1"/>
            <a:r>
              <a:rPr lang="en-US" dirty="0" smtClean="0">
                <a:solidFill>
                  <a:schemeClr val="tx1"/>
                </a:solidFill>
              </a:rPr>
              <a:t>A route is considered </a:t>
            </a:r>
            <a:r>
              <a:rPr lang="en-US" i="1" dirty="0" smtClean="0">
                <a:solidFill>
                  <a:schemeClr val="tx1"/>
                </a:solidFill>
              </a:rPr>
              <a:t>passive </a:t>
            </a:r>
            <a:r>
              <a:rPr lang="en-US" dirty="0" smtClean="0">
                <a:solidFill>
                  <a:schemeClr val="tx1"/>
                </a:solidFill>
              </a:rPr>
              <a:t>when the router is not performing recomputation on that route. </a:t>
            </a:r>
          </a:p>
          <a:p>
            <a:pPr lvl="1"/>
            <a:r>
              <a:rPr lang="en-US" i="1" dirty="0" smtClean="0">
                <a:solidFill>
                  <a:schemeClr val="tx1"/>
                </a:solidFill>
              </a:rPr>
              <a:t>Passive </a:t>
            </a:r>
            <a:r>
              <a:rPr lang="en-US" dirty="0" smtClean="0">
                <a:solidFill>
                  <a:schemeClr val="tx1"/>
                </a:solidFill>
              </a:rPr>
              <a:t>is the operational, stable state.</a:t>
            </a:r>
          </a:p>
          <a:p>
            <a:r>
              <a:rPr lang="en-US" b="1" dirty="0" smtClean="0">
                <a:solidFill>
                  <a:schemeClr val="tx1"/>
                </a:solidFill>
              </a:rPr>
              <a:t>Active route</a:t>
            </a:r>
          </a:p>
          <a:p>
            <a:pPr lvl="1"/>
            <a:r>
              <a:rPr lang="en-US" dirty="0" smtClean="0">
                <a:solidFill>
                  <a:schemeClr val="tx1"/>
                </a:solidFill>
              </a:rPr>
              <a:t>A route is </a:t>
            </a:r>
            <a:r>
              <a:rPr lang="en-US" i="1" dirty="0" smtClean="0">
                <a:solidFill>
                  <a:schemeClr val="tx1"/>
                </a:solidFill>
              </a:rPr>
              <a:t>active </a:t>
            </a:r>
            <a:r>
              <a:rPr lang="en-US" dirty="0" smtClean="0">
                <a:solidFill>
                  <a:schemeClr val="tx1"/>
                </a:solidFill>
              </a:rPr>
              <a:t>when it is undergoing recomputation.</a:t>
            </a:r>
          </a:p>
          <a:p>
            <a:pPr lvl="1"/>
            <a:endParaRPr lang="en-US" dirty="0" smtClean="0">
              <a:solidFill>
                <a:schemeClr val="tx1"/>
              </a:solidFill>
            </a:endParaRPr>
          </a:p>
        </p:txBody>
      </p:sp>
    </p:spTree>
    <p:extLst>
      <p:ext uri="{BB962C8B-B14F-4D97-AF65-F5344CB8AC3E}">
        <p14:creationId xmlns:p14="http://schemas.microsoft.com/office/powerpoint/2010/main" val="16580136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7378" name="Rectangle 2"/>
          <p:cNvSpPr>
            <a:spLocks noGrp="1" noChangeArrowheads="1"/>
          </p:cNvSpPr>
          <p:nvPr>
            <p:ph type="title"/>
          </p:nvPr>
        </p:nvSpPr>
        <p:spPr>
          <a:xfrm>
            <a:off x="549275" y="107575"/>
            <a:ext cx="8042276" cy="1597139"/>
          </a:xfrm>
        </p:spPr>
        <p:txBody>
          <a:bodyPr/>
          <a:lstStyle/>
          <a:p>
            <a:r>
              <a:rPr lang="en-US" sz="3600" dirty="0" smtClean="0"/>
              <a:t>Neighbor Discovery / Recovery</a:t>
            </a:r>
            <a:endParaRPr lang="en-US" sz="3600" dirty="0"/>
          </a:p>
        </p:txBody>
      </p:sp>
      <p:sp>
        <p:nvSpPr>
          <p:cNvPr id="997379" name="Rectangle 3"/>
          <p:cNvSpPr>
            <a:spLocks noGrp="1" noChangeArrowheads="1"/>
          </p:cNvSpPr>
          <p:nvPr>
            <p:ph idx="1"/>
          </p:nvPr>
        </p:nvSpPr>
        <p:spPr>
          <a:xfrm>
            <a:off x="549275" y="2069867"/>
            <a:ext cx="8042276" cy="3253019"/>
          </a:xfrm>
        </p:spPr>
        <p:txBody>
          <a:bodyPr>
            <a:normAutofit/>
          </a:bodyPr>
          <a:lstStyle/>
          <a:p>
            <a:r>
              <a:rPr lang="en-US" dirty="0" smtClean="0">
                <a:solidFill>
                  <a:schemeClr val="tx1"/>
                </a:solidFill>
              </a:rPr>
              <a:t>EIGRP routers actively establish relationships with their neighbors. </a:t>
            </a:r>
          </a:p>
          <a:p>
            <a:r>
              <a:rPr lang="en-US" dirty="0" smtClean="0">
                <a:solidFill>
                  <a:schemeClr val="tx1"/>
                </a:solidFill>
              </a:rPr>
              <a:t>Adjacencies are established using small Hello packets which are sent every 5 or 60 seconds.</a:t>
            </a:r>
          </a:p>
          <a:p>
            <a:pPr lvl="1"/>
            <a:r>
              <a:rPr lang="en-US" dirty="0" smtClean="0">
                <a:solidFill>
                  <a:schemeClr val="tx1"/>
                </a:solidFill>
              </a:rPr>
              <a:t>If a neighbor misses 3 consecutive Hello packets then the route is considered invalid.</a:t>
            </a:r>
          </a:p>
          <a:p>
            <a:pPr lvl="1"/>
            <a:r>
              <a:rPr lang="en-US" dirty="0" smtClean="0">
                <a:solidFill>
                  <a:schemeClr val="tx1"/>
                </a:solidFill>
              </a:rPr>
              <a:t>Default = 15 seconds or 180 seconds. </a:t>
            </a:r>
          </a:p>
          <a:p>
            <a:endParaRPr lang="en-US" dirty="0">
              <a:solidFill>
                <a:schemeClr val="tx1"/>
              </a:solidFill>
            </a:endParaRPr>
          </a:p>
        </p:txBody>
      </p:sp>
    </p:spTree>
    <p:extLst>
      <p:ext uri="{BB962C8B-B14F-4D97-AF65-F5344CB8AC3E}">
        <p14:creationId xmlns:p14="http://schemas.microsoft.com/office/powerpoint/2010/main" val="20157579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2130" name="Rectangle 2"/>
          <p:cNvSpPr>
            <a:spLocks noGrp="1" noChangeArrowheads="1"/>
          </p:cNvSpPr>
          <p:nvPr>
            <p:ph type="title"/>
          </p:nvPr>
        </p:nvSpPr>
        <p:spPr>
          <a:xfrm>
            <a:off x="549275" y="107576"/>
            <a:ext cx="8042276" cy="1217987"/>
          </a:xfrm>
        </p:spPr>
        <p:txBody>
          <a:bodyPr/>
          <a:lstStyle/>
          <a:p>
            <a:r>
              <a:rPr lang="en-US" sz="3200" dirty="0"/>
              <a:t>Neighbor Discovery / Recovery</a:t>
            </a:r>
          </a:p>
        </p:txBody>
      </p:sp>
      <p:grpSp>
        <p:nvGrpSpPr>
          <p:cNvPr id="10" name="Group 9"/>
          <p:cNvGrpSpPr/>
          <p:nvPr/>
        </p:nvGrpSpPr>
        <p:grpSpPr>
          <a:xfrm>
            <a:off x="1664595" y="1325563"/>
            <a:ext cx="5791200" cy="4479925"/>
            <a:chOff x="1600200" y="1325563"/>
            <a:chExt cx="5791200" cy="5303837"/>
          </a:xfrm>
        </p:grpSpPr>
        <p:pic>
          <p:nvPicPr>
            <p:cNvPr id="1072133" name="Picture 5"/>
            <p:cNvPicPr>
              <a:picLocks noChangeAspect="1" noChangeArrowheads="1"/>
            </p:cNvPicPr>
            <p:nvPr/>
          </p:nvPicPr>
          <p:blipFill>
            <a:blip r:embed="rId2"/>
            <a:srcRect/>
            <a:stretch>
              <a:fillRect/>
            </a:stretch>
          </p:blipFill>
          <p:spPr bwMode="auto">
            <a:xfrm>
              <a:off x="1905000" y="1325563"/>
              <a:ext cx="5334000" cy="1431925"/>
            </a:xfrm>
            <a:prstGeom prst="rect">
              <a:avLst/>
            </a:prstGeom>
            <a:noFill/>
            <a:ln w="9525">
              <a:noFill/>
              <a:miter lim="800000"/>
              <a:headEnd type="none" w="sm" len="sm"/>
              <a:tailEnd type="none" w="sm" len="sm"/>
            </a:ln>
            <a:effectLst/>
          </p:spPr>
        </p:pic>
        <p:pic>
          <p:nvPicPr>
            <p:cNvPr id="1072134" name="Picture 6"/>
            <p:cNvPicPr>
              <a:picLocks noChangeAspect="1" noChangeArrowheads="1"/>
            </p:cNvPicPr>
            <p:nvPr/>
          </p:nvPicPr>
          <p:blipFill>
            <a:blip r:embed="rId3"/>
            <a:srcRect/>
            <a:stretch>
              <a:fillRect/>
            </a:stretch>
          </p:blipFill>
          <p:spPr bwMode="auto">
            <a:xfrm>
              <a:off x="1600200" y="2824163"/>
              <a:ext cx="5121275" cy="771525"/>
            </a:xfrm>
            <a:prstGeom prst="rect">
              <a:avLst/>
            </a:prstGeom>
            <a:noFill/>
            <a:ln w="9525">
              <a:noFill/>
              <a:miter lim="800000"/>
              <a:headEnd type="none" w="sm" len="sm"/>
              <a:tailEnd type="none" w="sm" len="sm"/>
            </a:ln>
            <a:effectLst/>
          </p:spPr>
        </p:pic>
        <p:pic>
          <p:nvPicPr>
            <p:cNvPr id="1072135" name="Picture 7"/>
            <p:cNvPicPr>
              <a:picLocks noChangeAspect="1" noChangeArrowheads="1"/>
            </p:cNvPicPr>
            <p:nvPr/>
          </p:nvPicPr>
          <p:blipFill>
            <a:blip r:embed="rId4"/>
            <a:srcRect/>
            <a:stretch>
              <a:fillRect/>
            </a:stretch>
          </p:blipFill>
          <p:spPr bwMode="auto">
            <a:xfrm>
              <a:off x="2265363" y="3519488"/>
              <a:ext cx="4897437" cy="731837"/>
            </a:xfrm>
            <a:prstGeom prst="rect">
              <a:avLst/>
            </a:prstGeom>
            <a:noFill/>
            <a:ln w="9525">
              <a:noFill/>
              <a:miter lim="800000"/>
              <a:headEnd type="none" w="sm" len="sm"/>
              <a:tailEnd type="none" w="sm" len="sm"/>
            </a:ln>
            <a:effectLst/>
          </p:spPr>
        </p:pic>
        <p:pic>
          <p:nvPicPr>
            <p:cNvPr id="1072136" name="Picture 8"/>
            <p:cNvPicPr>
              <a:picLocks noChangeAspect="1" noChangeArrowheads="1"/>
            </p:cNvPicPr>
            <p:nvPr/>
          </p:nvPicPr>
          <p:blipFill>
            <a:blip r:embed="rId5"/>
            <a:srcRect/>
            <a:stretch>
              <a:fillRect/>
            </a:stretch>
          </p:blipFill>
          <p:spPr bwMode="auto">
            <a:xfrm>
              <a:off x="1647825" y="4433888"/>
              <a:ext cx="5210175" cy="635000"/>
            </a:xfrm>
            <a:prstGeom prst="rect">
              <a:avLst/>
            </a:prstGeom>
            <a:noFill/>
            <a:ln w="9525">
              <a:noFill/>
              <a:miter lim="800000"/>
              <a:headEnd type="none" w="sm" len="sm"/>
              <a:tailEnd type="none" w="sm" len="sm"/>
            </a:ln>
            <a:effectLst/>
          </p:spPr>
        </p:pic>
        <p:pic>
          <p:nvPicPr>
            <p:cNvPr id="1072137" name="Picture 9"/>
            <p:cNvPicPr>
              <a:picLocks noChangeAspect="1" noChangeArrowheads="1"/>
            </p:cNvPicPr>
            <p:nvPr/>
          </p:nvPicPr>
          <p:blipFill>
            <a:blip r:embed="rId6"/>
            <a:srcRect/>
            <a:stretch>
              <a:fillRect/>
            </a:stretch>
          </p:blipFill>
          <p:spPr bwMode="auto">
            <a:xfrm>
              <a:off x="1752600" y="5132388"/>
              <a:ext cx="5014913" cy="673100"/>
            </a:xfrm>
            <a:prstGeom prst="rect">
              <a:avLst/>
            </a:prstGeom>
            <a:noFill/>
            <a:ln w="9525">
              <a:noFill/>
              <a:miter lim="800000"/>
              <a:headEnd type="none" w="sm" len="sm"/>
              <a:tailEnd type="none" w="sm" len="sm"/>
            </a:ln>
            <a:effectLst/>
          </p:spPr>
        </p:pic>
        <p:pic>
          <p:nvPicPr>
            <p:cNvPr id="1072138" name="Picture 10"/>
            <p:cNvPicPr>
              <a:picLocks noChangeAspect="1" noChangeArrowheads="1"/>
            </p:cNvPicPr>
            <p:nvPr/>
          </p:nvPicPr>
          <p:blipFill>
            <a:blip r:embed="rId7"/>
            <a:srcRect/>
            <a:stretch>
              <a:fillRect/>
            </a:stretch>
          </p:blipFill>
          <p:spPr bwMode="auto">
            <a:xfrm>
              <a:off x="2190750" y="5805488"/>
              <a:ext cx="5200650" cy="585787"/>
            </a:xfrm>
            <a:prstGeom prst="rect">
              <a:avLst/>
            </a:prstGeom>
            <a:noFill/>
            <a:ln w="9525">
              <a:noFill/>
              <a:miter lim="800000"/>
              <a:headEnd type="none" w="sm" len="sm"/>
              <a:tailEnd type="none" w="sm" len="sm"/>
            </a:ln>
            <a:effectLst/>
          </p:spPr>
        </p:pic>
        <p:pic>
          <p:nvPicPr>
            <p:cNvPr id="1072139" name="Picture 11"/>
            <p:cNvPicPr>
              <a:picLocks noChangeAspect="1" noChangeArrowheads="1"/>
            </p:cNvPicPr>
            <p:nvPr/>
          </p:nvPicPr>
          <p:blipFill>
            <a:blip r:embed="rId8"/>
            <a:srcRect/>
            <a:stretch>
              <a:fillRect/>
            </a:stretch>
          </p:blipFill>
          <p:spPr bwMode="auto">
            <a:xfrm>
              <a:off x="4089400" y="6307138"/>
              <a:ext cx="965200" cy="322262"/>
            </a:xfrm>
            <a:prstGeom prst="rect">
              <a:avLst/>
            </a:prstGeom>
            <a:noFill/>
            <a:ln w="9525">
              <a:noFill/>
              <a:miter lim="800000"/>
              <a:headEnd type="none" w="sm" len="sm"/>
              <a:tailEnd type="none" w="sm" len="sm"/>
            </a:ln>
            <a:effectLst/>
          </p:spPr>
        </p:pic>
      </p:grpSp>
    </p:spTree>
    <p:extLst>
      <p:ext uri="{BB962C8B-B14F-4D97-AF65-F5344CB8AC3E}">
        <p14:creationId xmlns:p14="http://schemas.microsoft.com/office/powerpoint/2010/main" val="8634851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2498" name="Rectangle 2"/>
          <p:cNvSpPr>
            <a:spLocks noGrp="1" noChangeArrowheads="1"/>
          </p:cNvSpPr>
          <p:nvPr>
            <p:ph type="title"/>
          </p:nvPr>
        </p:nvSpPr>
        <p:spPr>
          <a:xfrm>
            <a:off x="549275" y="252625"/>
            <a:ext cx="8042276" cy="1336956"/>
          </a:xfrm>
        </p:spPr>
        <p:txBody>
          <a:bodyPr/>
          <a:lstStyle/>
          <a:p>
            <a:r>
              <a:rPr lang="en-US" sz="3600" dirty="0" smtClean="0"/>
              <a:t>DUAL finite-state machine</a:t>
            </a:r>
            <a:endParaRPr lang="en-US" sz="3600" dirty="0"/>
          </a:p>
        </p:txBody>
      </p:sp>
      <p:sp>
        <p:nvSpPr>
          <p:cNvPr id="1002499" name="Rectangle 3"/>
          <p:cNvSpPr>
            <a:spLocks noGrp="1" noChangeArrowheads="1"/>
          </p:cNvSpPr>
          <p:nvPr>
            <p:ph type="body" idx="1"/>
          </p:nvPr>
        </p:nvSpPr>
        <p:spPr>
          <a:xfrm>
            <a:off x="549275" y="1857829"/>
            <a:ext cx="8042276" cy="4201884"/>
          </a:xfrm>
        </p:spPr>
        <p:txBody>
          <a:bodyPr/>
          <a:lstStyle/>
          <a:p>
            <a:r>
              <a:rPr lang="en-US" dirty="0" smtClean="0">
                <a:solidFill>
                  <a:schemeClr val="tx1"/>
                </a:solidFill>
              </a:rPr>
              <a:t>DUAL uses distance information, known as a metric or cost, to select efficient, loop-free paths.</a:t>
            </a:r>
          </a:p>
          <a:p>
            <a:r>
              <a:rPr lang="en-US" dirty="0" smtClean="0">
                <a:solidFill>
                  <a:schemeClr val="tx1"/>
                </a:solidFill>
              </a:rPr>
              <a:t>The lowest cost is calculated by adding the cost between the next-hop router and the destination (referred as advertised distance AD) to the cost between the local router and the next-hop router.</a:t>
            </a:r>
          </a:p>
          <a:p>
            <a:r>
              <a:rPr lang="en-US" dirty="0" smtClean="0">
                <a:solidFill>
                  <a:schemeClr val="tx1"/>
                </a:solidFill>
              </a:rPr>
              <a:t>The sum of these costs is called the feasible distance (FD)</a:t>
            </a:r>
          </a:p>
          <a:p>
            <a:r>
              <a:rPr lang="en-US" dirty="0" smtClean="0">
                <a:solidFill>
                  <a:schemeClr val="tx1"/>
                </a:solidFill>
              </a:rPr>
              <a:t>Lowest cost = lowest FD</a:t>
            </a:r>
          </a:p>
          <a:p>
            <a:endParaRPr lang="en-US" dirty="0" smtClean="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9207525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2498" name="Rectangle 2"/>
          <p:cNvSpPr>
            <a:spLocks noGrp="1" noChangeArrowheads="1"/>
          </p:cNvSpPr>
          <p:nvPr>
            <p:ph type="title"/>
          </p:nvPr>
        </p:nvSpPr>
        <p:spPr>
          <a:xfrm>
            <a:off x="549275" y="552450"/>
            <a:ext cx="8042276" cy="1051736"/>
          </a:xfrm>
        </p:spPr>
        <p:txBody>
          <a:bodyPr/>
          <a:lstStyle/>
          <a:p>
            <a:r>
              <a:rPr lang="en-US" sz="4000" dirty="0" smtClean="0"/>
              <a:t>DUAL finite-state machine</a:t>
            </a:r>
            <a:endParaRPr lang="en-US" sz="4000" dirty="0"/>
          </a:p>
        </p:txBody>
      </p:sp>
      <p:sp>
        <p:nvSpPr>
          <p:cNvPr id="1002499" name="Rectangle 3"/>
          <p:cNvSpPr>
            <a:spLocks noGrp="1" noChangeArrowheads="1"/>
          </p:cNvSpPr>
          <p:nvPr>
            <p:ph type="body" idx="1"/>
          </p:nvPr>
        </p:nvSpPr>
        <p:spPr>
          <a:xfrm>
            <a:off x="549275" y="1774369"/>
            <a:ext cx="8042276" cy="4343400"/>
          </a:xfrm>
        </p:spPr>
        <p:txBody>
          <a:bodyPr/>
          <a:lstStyle/>
          <a:p>
            <a:pPr lvl="1"/>
            <a:r>
              <a:rPr lang="en-US" dirty="0" smtClean="0">
                <a:solidFill>
                  <a:schemeClr val="tx1"/>
                </a:solidFill>
              </a:rPr>
              <a:t>A successor is a neighboring router that has a least cost path to a destination that is guaranteed to be a loop-free path.</a:t>
            </a:r>
          </a:p>
          <a:p>
            <a:pPr lvl="1"/>
            <a:r>
              <a:rPr lang="en-US" dirty="0" smtClean="0">
                <a:solidFill>
                  <a:schemeClr val="tx1"/>
                </a:solidFill>
              </a:rPr>
              <a:t>Feasible successor = backup router with loop-free path.</a:t>
            </a:r>
          </a:p>
          <a:p>
            <a:pPr lvl="1"/>
            <a:r>
              <a:rPr lang="en-US" dirty="0" smtClean="0">
                <a:solidFill>
                  <a:schemeClr val="tx1"/>
                </a:solidFill>
              </a:rPr>
              <a:t>Multiple successors can exist if they have the same FD. By default, 4 successors can be added to the routing table.</a:t>
            </a:r>
          </a:p>
          <a:p>
            <a:pPr lvl="1"/>
            <a:r>
              <a:rPr lang="en-US" dirty="0" smtClean="0">
                <a:solidFill>
                  <a:schemeClr val="tx1"/>
                </a:solidFill>
              </a:rPr>
              <a:t>If the route via the successor becomes invalid or if a neighbor changes the metric, DUAL checks for feasible successors to the destination route.</a:t>
            </a:r>
          </a:p>
          <a:p>
            <a:endParaRPr lang="en-US" dirty="0">
              <a:solidFill>
                <a:schemeClr val="tx1"/>
              </a:solidFill>
            </a:endParaRPr>
          </a:p>
        </p:txBody>
      </p:sp>
    </p:spTree>
    <p:extLst>
      <p:ext uri="{BB962C8B-B14F-4D97-AF65-F5344CB8AC3E}">
        <p14:creationId xmlns:p14="http://schemas.microsoft.com/office/powerpoint/2010/main" val="12121109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1458" name="Rectangle 2"/>
          <p:cNvSpPr>
            <a:spLocks noGrp="1" noChangeArrowheads="1"/>
          </p:cNvSpPr>
          <p:nvPr>
            <p:ph type="title"/>
          </p:nvPr>
        </p:nvSpPr>
        <p:spPr>
          <a:xfrm>
            <a:off x="2090964" y="285378"/>
            <a:ext cx="5156755" cy="1162422"/>
          </a:xfrm>
        </p:spPr>
        <p:txBody>
          <a:bodyPr/>
          <a:lstStyle/>
          <a:p>
            <a:r>
              <a:rPr lang="en-US" sz="3600" dirty="0" smtClean="0"/>
              <a:t>EIGRP Packet Types</a:t>
            </a:r>
            <a:endParaRPr lang="en-US" sz="3600" dirty="0"/>
          </a:p>
        </p:txBody>
      </p:sp>
      <p:sp>
        <p:nvSpPr>
          <p:cNvPr id="1171459" name="Rectangle 3"/>
          <p:cNvSpPr>
            <a:spLocks noGrp="1" noChangeArrowheads="1"/>
          </p:cNvSpPr>
          <p:nvPr>
            <p:ph type="body" idx="1"/>
          </p:nvPr>
        </p:nvSpPr>
        <p:spPr>
          <a:xfrm>
            <a:off x="534760" y="1716315"/>
            <a:ext cx="8042276" cy="4343400"/>
          </a:xfrm>
        </p:spPr>
        <p:txBody>
          <a:bodyPr/>
          <a:lstStyle/>
          <a:p>
            <a:r>
              <a:rPr lang="en-US" dirty="0" smtClean="0">
                <a:solidFill>
                  <a:schemeClr val="tx1"/>
                </a:solidFill>
              </a:rPr>
              <a:t>EIGRP uses these 5 packet types to maintain its various tables and establish complex relationships with neighbor routers:</a:t>
            </a:r>
          </a:p>
          <a:p>
            <a:pPr lvl="1"/>
            <a:r>
              <a:rPr lang="en-US" dirty="0" smtClean="0">
                <a:solidFill>
                  <a:schemeClr val="tx1"/>
                </a:solidFill>
              </a:rPr>
              <a:t>Hello </a:t>
            </a:r>
          </a:p>
          <a:p>
            <a:pPr lvl="1"/>
            <a:r>
              <a:rPr lang="en-US" dirty="0" smtClean="0">
                <a:solidFill>
                  <a:schemeClr val="tx1"/>
                </a:solidFill>
              </a:rPr>
              <a:t>Acknowledgment </a:t>
            </a:r>
          </a:p>
          <a:p>
            <a:pPr lvl="1"/>
            <a:r>
              <a:rPr lang="en-US" dirty="0" smtClean="0">
                <a:solidFill>
                  <a:schemeClr val="tx1"/>
                </a:solidFill>
              </a:rPr>
              <a:t>Update </a:t>
            </a:r>
          </a:p>
          <a:p>
            <a:pPr lvl="1"/>
            <a:r>
              <a:rPr lang="en-US" dirty="0" smtClean="0">
                <a:solidFill>
                  <a:schemeClr val="tx1"/>
                </a:solidFill>
              </a:rPr>
              <a:t>Query </a:t>
            </a:r>
          </a:p>
          <a:p>
            <a:pPr lvl="1"/>
            <a:r>
              <a:rPr lang="en-US" dirty="0" smtClean="0">
                <a:solidFill>
                  <a:schemeClr val="tx1"/>
                </a:solidFill>
              </a:rPr>
              <a:t>Reply </a:t>
            </a:r>
            <a:endParaRPr lang="en-US" dirty="0">
              <a:solidFill>
                <a:schemeClr val="tx1"/>
              </a:solidFill>
            </a:endParaRPr>
          </a:p>
        </p:txBody>
      </p:sp>
    </p:spTree>
    <p:extLst>
      <p:ext uri="{BB962C8B-B14F-4D97-AF65-F5344CB8AC3E}">
        <p14:creationId xmlns:p14="http://schemas.microsoft.com/office/powerpoint/2010/main" val="34521756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3506" name="Rectangle 2"/>
          <p:cNvSpPr>
            <a:spLocks noGrp="1" noChangeArrowheads="1"/>
          </p:cNvSpPr>
          <p:nvPr>
            <p:ph type="title"/>
          </p:nvPr>
        </p:nvSpPr>
        <p:spPr>
          <a:xfrm>
            <a:off x="1951501" y="513976"/>
            <a:ext cx="5261134" cy="1231844"/>
          </a:xfrm>
        </p:spPr>
        <p:txBody>
          <a:bodyPr/>
          <a:lstStyle/>
          <a:p>
            <a:r>
              <a:rPr lang="en-US" sz="4000" dirty="0" smtClean="0"/>
              <a:t>Hello Packets</a:t>
            </a:r>
            <a:endParaRPr lang="en-US" sz="4000" dirty="0"/>
          </a:p>
        </p:txBody>
      </p:sp>
      <p:sp>
        <p:nvSpPr>
          <p:cNvPr id="1173507" name="Rectangle 3"/>
          <p:cNvSpPr>
            <a:spLocks noGrp="1" noChangeArrowheads="1"/>
          </p:cNvSpPr>
          <p:nvPr>
            <p:ph type="body" idx="1"/>
          </p:nvPr>
        </p:nvSpPr>
        <p:spPr>
          <a:xfrm>
            <a:off x="549275" y="2383973"/>
            <a:ext cx="8042276" cy="2922513"/>
          </a:xfrm>
        </p:spPr>
        <p:txBody>
          <a:bodyPr/>
          <a:lstStyle/>
          <a:p>
            <a:r>
              <a:rPr lang="en-US" dirty="0" smtClean="0">
                <a:solidFill>
                  <a:schemeClr val="tx1"/>
                </a:solidFill>
              </a:rPr>
              <a:t>EIGRP relies on Hello packets to discover, verify, and rediscover neighbor routers. </a:t>
            </a:r>
          </a:p>
          <a:p>
            <a:r>
              <a:rPr lang="en-US" dirty="0" smtClean="0">
                <a:solidFill>
                  <a:schemeClr val="tx1"/>
                </a:solidFill>
              </a:rPr>
              <a:t>EIGRP Hello packets are multicast to 224.0.0.10.</a:t>
            </a:r>
          </a:p>
          <a:p>
            <a:r>
              <a:rPr lang="en-US" dirty="0" smtClean="0">
                <a:solidFill>
                  <a:schemeClr val="tx1"/>
                </a:solidFill>
              </a:rPr>
              <a:t>Hello packets are always sent unreliably and therefore do not require acknowledgment.</a:t>
            </a:r>
            <a:endParaRPr lang="en-US" dirty="0">
              <a:solidFill>
                <a:schemeClr val="tx1"/>
              </a:solidFill>
            </a:endParaRPr>
          </a:p>
        </p:txBody>
      </p:sp>
    </p:spTree>
    <p:extLst>
      <p:ext uri="{BB962C8B-B14F-4D97-AF65-F5344CB8AC3E}">
        <p14:creationId xmlns:p14="http://schemas.microsoft.com/office/powerpoint/2010/main" val="37394505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0"/>
          <p:cNvSpPr>
            <a:spLocks noGrp="1" noChangeArrowheads="1"/>
          </p:cNvSpPr>
          <p:nvPr>
            <p:ph type="title"/>
          </p:nvPr>
        </p:nvSpPr>
        <p:spPr>
          <a:xfrm>
            <a:off x="2108201" y="713719"/>
            <a:ext cx="5165683" cy="740664"/>
          </a:xfrm>
        </p:spPr>
        <p:txBody>
          <a:bodyPr>
            <a:normAutofit/>
          </a:bodyPr>
          <a:lstStyle/>
          <a:p>
            <a:r>
              <a:rPr lang="en-US" sz="3600" dirty="0" smtClean="0"/>
              <a:t>EIGRP Hello Packets</a:t>
            </a:r>
          </a:p>
        </p:txBody>
      </p:sp>
      <p:pic>
        <p:nvPicPr>
          <p:cNvPr id="38915" name="Picture 11"/>
          <p:cNvPicPr>
            <a:picLocks noChangeAspect="1" noChangeArrowheads="1"/>
          </p:cNvPicPr>
          <p:nvPr/>
        </p:nvPicPr>
        <p:blipFill>
          <a:blip r:embed="rId2"/>
          <a:srcRect/>
          <a:stretch>
            <a:fillRect/>
          </a:stretch>
        </p:blipFill>
        <p:spPr bwMode="auto">
          <a:xfrm>
            <a:off x="1013045" y="1623245"/>
            <a:ext cx="7105650" cy="4297380"/>
          </a:xfrm>
          <a:prstGeom prst="rect">
            <a:avLst/>
          </a:prstGeom>
          <a:noFill/>
          <a:ln w="9525" algn="ctr">
            <a:noFill/>
            <a:miter lim="800000"/>
            <a:headEnd/>
            <a:tailEnd/>
          </a:ln>
        </p:spPr>
      </p:pic>
    </p:spTree>
    <p:extLst>
      <p:ext uri="{BB962C8B-B14F-4D97-AF65-F5344CB8AC3E}">
        <p14:creationId xmlns:p14="http://schemas.microsoft.com/office/powerpoint/2010/main" val="7413664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4530" name="Rectangle 2"/>
          <p:cNvSpPr>
            <a:spLocks noGrp="1" noChangeArrowheads="1"/>
          </p:cNvSpPr>
          <p:nvPr>
            <p:ph type="title"/>
          </p:nvPr>
        </p:nvSpPr>
        <p:spPr>
          <a:xfrm>
            <a:off x="2249376" y="533400"/>
            <a:ext cx="4642073" cy="911132"/>
          </a:xfrm>
        </p:spPr>
        <p:txBody>
          <a:bodyPr/>
          <a:lstStyle/>
          <a:p>
            <a:r>
              <a:rPr lang="en-US" sz="4400" dirty="0" smtClean="0"/>
              <a:t>Hello Packets</a:t>
            </a:r>
            <a:endParaRPr lang="en-US" sz="4400" dirty="0"/>
          </a:p>
        </p:txBody>
      </p:sp>
      <p:sp>
        <p:nvSpPr>
          <p:cNvPr id="1174531" name="Rectangle 3"/>
          <p:cNvSpPr>
            <a:spLocks noGrp="1" noChangeArrowheads="1"/>
          </p:cNvSpPr>
          <p:nvPr>
            <p:ph type="body" idx="1"/>
          </p:nvPr>
        </p:nvSpPr>
        <p:spPr/>
        <p:txBody>
          <a:bodyPr>
            <a:normAutofit/>
          </a:bodyPr>
          <a:lstStyle/>
          <a:p>
            <a:r>
              <a:rPr lang="en-US" dirty="0" smtClean="0">
                <a:solidFill>
                  <a:schemeClr val="tx1"/>
                </a:solidFill>
              </a:rPr>
              <a:t>Hellos are sent at a fixed (and configurable) interval, called the Hello interval. </a:t>
            </a:r>
          </a:p>
          <a:p>
            <a:pPr lvl="1"/>
            <a:r>
              <a:rPr lang="en-US" dirty="0" smtClean="0">
                <a:solidFill>
                  <a:schemeClr val="tx1"/>
                </a:solidFill>
              </a:rPr>
              <a:t>Hello/Hold timers do not need to match.</a:t>
            </a:r>
          </a:p>
          <a:p>
            <a:pPr lvl="1"/>
            <a:r>
              <a:rPr lang="en-US" dirty="0" smtClean="0">
                <a:solidFill>
                  <a:schemeClr val="tx1"/>
                </a:solidFill>
              </a:rPr>
              <a:t>To reset the Hello interval: no ip hello-interval eigrp as#</a:t>
            </a:r>
          </a:p>
          <a:p>
            <a:r>
              <a:rPr lang="en-US" dirty="0" smtClean="0">
                <a:solidFill>
                  <a:schemeClr val="tx1"/>
                </a:solidFill>
              </a:rPr>
              <a:t>Hello interval depends on the interface’s bandwidth.</a:t>
            </a:r>
          </a:p>
          <a:p>
            <a:pPr lvl="1"/>
            <a:r>
              <a:rPr lang="en-US" dirty="0" smtClean="0">
                <a:solidFill>
                  <a:schemeClr val="tx1"/>
                </a:solidFill>
              </a:rPr>
              <a:t>High bandwidth = 5 seconds</a:t>
            </a:r>
          </a:p>
          <a:p>
            <a:pPr lvl="2"/>
            <a:r>
              <a:rPr lang="en-US" dirty="0" smtClean="0">
                <a:solidFill>
                  <a:schemeClr val="tx1"/>
                </a:solidFill>
              </a:rPr>
              <a:t>Default interval on point-to-point serial links, multipoint circuits with bandwidth greater than T1, and LANs.</a:t>
            </a:r>
          </a:p>
          <a:p>
            <a:pPr lvl="1"/>
            <a:r>
              <a:rPr lang="en-US" dirty="0" smtClean="0">
                <a:solidFill>
                  <a:schemeClr val="tx1"/>
                </a:solidFill>
              </a:rPr>
              <a:t>Low Bandwidth = 60 seconds </a:t>
            </a:r>
          </a:p>
          <a:p>
            <a:pPr lvl="2"/>
            <a:r>
              <a:rPr lang="en-US" dirty="0" smtClean="0">
                <a:solidFill>
                  <a:schemeClr val="tx1"/>
                </a:solidFill>
              </a:rPr>
              <a:t>Default interval on T1 or less multipoint WAN circuits.</a:t>
            </a:r>
          </a:p>
        </p:txBody>
      </p:sp>
    </p:spTree>
    <p:extLst>
      <p:ext uri="{BB962C8B-B14F-4D97-AF65-F5344CB8AC3E}">
        <p14:creationId xmlns:p14="http://schemas.microsoft.com/office/powerpoint/2010/main" val="95782471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5554" name="Rectangle 2"/>
          <p:cNvSpPr>
            <a:spLocks noGrp="1" noChangeArrowheads="1"/>
          </p:cNvSpPr>
          <p:nvPr>
            <p:ph type="title"/>
          </p:nvPr>
        </p:nvSpPr>
        <p:spPr>
          <a:xfrm>
            <a:off x="2082800" y="324767"/>
            <a:ext cx="4582673" cy="1144868"/>
          </a:xfrm>
        </p:spPr>
        <p:txBody>
          <a:bodyPr/>
          <a:lstStyle/>
          <a:p>
            <a:r>
              <a:rPr lang="en-US" sz="4000" dirty="0" smtClean="0"/>
              <a:t>Hello Packets</a:t>
            </a:r>
            <a:endParaRPr lang="en-US" sz="4000" dirty="0"/>
          </a:p>
        </p:txBody>
      </p:sp>
      <p:sp>
        <p:nvSpPr>
          <p:cNvPr id="1175555" name="Rectangle 3"/>
          <p:cNvSpPr>
            <a:spLocks noGrp="1" noChangeArrowheads="1"/>
          </p:cNvSpPr>
          <p:nvPr>
            <p:ph type="body" idx="1"/>
          </p:nvPr>
        </p:nvSpPr>
        <p:spPr/>
        <p:txBody>
          <a:bodyPr/>
          <a:lstStyle/>
          <a:p>
            <a:r>
              <a:rPr lang="en-US" dirty="0" smtClean="0">
                <a:solidFill>
                  <a:schemeClr val="tx1"/>
                </a:solidFill>
              </a:rPr>
              <a:t>On hearing Hellos, a router creates a neighbor table and the continued receipt of Hellos maintains the table. </a:t>
            </a:r>
          </a:p>
          <a:p>
            <a:r>
              <a:rPr lang="en-US" dirty="0" smtClean="0">
                <a:solidFill>
                  <a:schemeClr val="tx1"/>
                </a:solidFill>
              </a:rPr>
              <a:t>Holdtime is the maximum amount of allowed time that Hellos are not heard from a neighbor.</a:t>
            </a:r>
          </a:p>
          <a:p>
            <a:pPr lvl="1"/>
            <a:r>
              <a:rPr lang="en-US" dirty="0" smtClean="0">
                <a:solidFill>
                  <a:schemeClr val="tx1"/>
                </a:solidFill>
              </a:rPr>
              <a:t>Three times the Hello Interval:</a:t>
            </a:r>
          </a:p>
          <a:p>
            <a:pPr lvl="2"/>
            <a:r>
              <a:rPr lang="en-US" dirty="0" smtClean="0">
                <a:solidFill>
                  <a:schemeClr val="tx1"/>
                </a:solidFill>
              </a:rPr>
              <a:t>Low Bandwidth	(3 x 60 sec.) 	= 180 seconds</a:t>
            </a:r>
          </a:p>
          <a:p>
            <a:pPr lvl="2"/>
            <a:r>
              <a:rPr lang="en-US" dirty="0" smtClean="0">
                <a:solidFill>
                  <a:schemeClr val="tx1"/>
                </a:solidFill>
              </a:rPr>
              <a:t>High bandwidth	(3 x 5 sec.)	=   15 seconds</a:t>
            </a:r>
            <a:endParaRPr lang="en-US" dirty="0">
              <a:solidFill>
                <a:schemeClr val="tx1"/>
              </a:solidFill>
            </a:endParaRPr>
          </a:p>
        </p:txBody>
      </p:sp>
    </p:spTree>
    <p:extLst>
      <p:ext uri="{BB962C8B-B14F-4D97-AF65-F5344CB8AC3E}">
        <p14:creationId xmlns:p14="http://schemas.microsoft.com/office/powerpoint/2010/main" val="164890425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2383974" y="624290"/>
            <a:ext cx="4817755" cy="740664"/>
          </a:xfrm>
        </p:spPr>
        <p:txBody>
          <a:bodyPr>
            <a:normAutofit fontScale="90000"/>
          </a:bodyPr>
          <a:lstStyle/>
          <a:p>
            <a:r>
              <a:rPr lang="en-US" dirty="0" smtClean="0"/>
              <a:t>Hello Packets</a:t>
            </a:r>
          </a:p>
        </p:txBody>
      </p:sp>
      <p:pic>
        <p:nvPicPr>
          <p:cNvPr id="41987" name="Picture 5"/>
          <p:cNvPicPr>
            <a:picLocks noChangeAspect="1" noChangeArrowheads="1"/>
          </p:cNvPicPr>
          <p:nvPr/>
        </p:nvPicPr>
        <p:blipFill>
          <a:blip r:embed="rId2"/>
          <a:srcRect/>
          <a:stretch>
            <a:fillRect/>
          </a:stretch>
        </p:blipFill>
        <p:spPr bwMode="auto">
          <a:xfrm>
            <a:off x="1097453" y="1420053"/>
            <a:ext cx="6931025" cy="4227800"/>
          </a:xfrm>
          <a:prstGeom prst="rect">
            <a:avLst/>
          </a:prstGeom>
          <a:noFill/>
          <a:ln w="9525" algn="ctr">
            <a:noFill/>
            <a:miter lim="800000"/>
            <a:headEnd/>
            <a:tailEnd/>
          </a:ln>
        </p:spPr>
      </p:pic>
      <p:sp>
        <p:nvSpPr>
          <p:cNvPr id="1374214" name="Text Box 6"/>
          <p:cNvSpPr txBox="1">
            <a:spLocks noChangeArrowheads="1"/>
          </p:cNvSpPr>
          <p:nvPr/>
        </p:nvSpPr>
        <p:spPr bwMode="auto">
          <a:xfrm>
            <a:off x="3144838" y="5017102"/>
            <a:ext cx="476250" cy="198438"/>
          </a:xfrm>
          <a:prstGeom prst="rect">
            <a:avLst/>
          </a:prstGeom>
          <a:solidFill>
            <a:srgbClr val="EAEAEA"/>
          </a:solidFill>
          <a:ln w="9525" algn="ctr">
            <a:noFill/>
            <a:miter lim="800000"/>
            <a:headEnd/>
            <a:tailEnd/>
          </a:ln>
        </p:spPr>
        <p:txBody>
          <a:bodyPr lIns="0" tIns="0" rIns="0" bIns="0" anchor="ctr" anchorCtr="1"/>
          <a:lstStyle/>
          <a:p>
            <a:pPr defTabSz="814388">
              <a:spcBef>
                <a:spcPct val="50000"/>
              </a:spcBef>
            </a:pPr>
            <a:r>
              <a:rPr lang="en-US" sz="1400" dirty="0"/>
              <a:t>T3</a:t>
            </a:r>
          </a:p>
        </p:txBody>
      </p:sp>
    </p:spTree>
    <p:extLst>
      <p:ext uri="{BB962C8B-B14F-4D97-AF65-F5344CB8AC3E}">
        <p14:creationId xmlns:p14="http://schemas.microsoft.com/office/powerpoint/2010/main" val="8356727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6578" name="Rectangle 2"/>
          <p:cNvSpPr>
            <a:spLocks noGrp="1" noChangeArrowheads="1"/>
          </p:cNvSpPr>
          <p:nvPr>
            <p:ph type="title"/>
          </p:nvPr>
        </p:nvSpPr>
        <p:spPr>
          <a:xfrm>
            <a:off x="549275" y="723899"/>
            <a:ext cx="8042276" cy="1049991"/>
          </a:xfrm>
        </p:spPr>
        <p:txBody>
          <a:bodyPr/>
          <a:lstStyle/>
          <a:p>
            <a:r>
              <a:rPr lang="en-US" sz="4000" dirty="0" smtClean="0"/>
              <a:t>Acknowledgement Packets</a:t>
            </a:r>
            <a:endParaRPr lang="en-US" sz="4000" dirty="0"/>
          </a:p>
        </p:txBody>
      </p:sp>
      <p:sp>
        <p:nvSpPr>
          <p:cNvPr id="1176579" name="Rectangle 3"/>
          <p:cNvSpPr>
            <a:spLocks noGrp="1" noChangeArrowheads="1"/>
          </p:cNvSpPr>
          <p:nvPr>
            <p:ph type="body" idx="1"/>
          </p:nvPr>
        </p:nvSpPr>
        <p:spPr>
          <a:xfrm>
            <a:off x="549275" y="2243818"/>
            <a:ext cx="8042276" cy="3026883"/>
          </a:xfrm>
        </p:spPr>
        <p:txBody>
          <a:bodyPr/>
          <a:lstStyle/>
          <a:p>
            <a:r>
              <a:rPr lang="en-US" dirty="0" smtClean="0">
                <a:solidFill>
                  <a:schemeClr val="tx1"/>
                </a:solidFill>
              </a:rPr>
              <a:t>Are used to indicate receipt of any EIGRP packet during a "reliable"  (i.e., RTP) exchange. </a:t>
            </a:r>
          </a:p>
          <a:p>
            <a:pPr lvl="1"/>
            <a:r>
              <a:rPr lang="en-US" dirty="0" smtClean="0">
                <a:solidFill>
                  <a:schemeClr val="tx1"/>
                </a:solidFill>
              </a:rPr>
              <a:t>To be reliable, a sender's message must be acknowledged by the recipient. </a:t>
            </a:r>
          </a:p>
          <a:p>
            <a:r>
              <a:rPr lang="en-US" dirty="0" smtClean="0">
                <a:solidFill>
                  <a:schemeClr val="tx1"/>
                </a:solidFill>
              </a:rPr>
              <a:t>Acknowledgment packets are:</a:t>
            </a:r>
          </a:p>
          <a:p>
            <a:pPr lvl="1"/>
            <a:r>
              <a:rPr lang="en-US" dirty="0" smtClean="0">
                <a:solidFill>
                  <a:schemeClr val="tx1"/>
                </a:solidFill>
              </a:rPr>
              <a:t>Dataless Hello packets.</a:t>
            </a:r>
          </a:p>
          <a:p>
            <a:pPr lvl="1"/>
            <a:r>
              <a:rPr lang="en-US" dirty="0" smtClean="0">
                <a:solidFill>
                  <a:schemeClr val="tx1"/>
                </a:solidFill>
              </a:rPr>
              <a:t>Unicast. </a:t>
            </a:r>
          </a:p>
          <a:p>
            <a:endParaRPr lang="en-US" dirty="0">
              <a:solidFill>
                <a:schemeClr val="tx1"/>
              </a:solidFill>
            </a:endParaRPr>
          </a:p>
        </p:txBody>
      </p:sp>
    </p:spTree>
    <p:extLst>
      <p:ext uri="{BB962C8B-B14F-4D97-AF65-F5344CB8AC3E}">
        <p14:creationId xmlns:p14="http://schemas.microsoft.com/office/powerpoint/2010/main" val="6065997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02" name="Rectangle 2"/>
          <p:cNvSpPr>
            <a:spLocks noGrp="1" noChangeArrowheads="1"/>
          </p:cNvSpPr>
          <p:nvPr>
            <p:ph type="title"/>
          </p:nvPr>
        </p:nvSpPr>
        <p:spPr>
          <a:xfrm>
            <a:off x="2017382" y="125413"/>
            <a:ext cx="5062362" cy="1405794"/>
          </a:xfrm>
        </p:spPr>
        <p:txBody>
          <a:bodyPr/>
          <a:lstStyle/>
          <a:p>
            <a:r>
              <a:rPr lang="en-US" sz="4000" dirty="0" smtClean="0"/>
              <a:t>Update Packets</a:t>
            </a:r>
            <a:endParaRPr lang="en-US" sz="4000" dirty="0"/>
          </a:p>
        </p:txBody>
      </p:sp>
      <p:sp>
        <p:nvSpPr>
          <p:cNvPr id="1177603" name="Rectangle 3"/>
          <p:cNvSpPr>
            <a:spLocks noGrp="1" noChangeArrowheads="1"/>
          </p:cNvSpPr>
          <p:nvPr>
            <p:ph type="body" idx="1"/>
          </p:nvPr>
        </p:nvSpPr>
        <p:spPr>
          <a:xfrm>
            <a:off x="549275" y="1843731"/>
            <a:ext cx="8042276" cy="3461760"/>
          </a:xfrm>
        </p:spPr>
        <p:txBody>
          <a:bodyPr/>
          <a:lstStyle/>
          <a:p>
            <a:r>
              <a:rPr lang="en-US" dirty="0" smtClean="0">
                <a:solidFill>
                  <a:schemeClr val="tx1"/>
                </a:solidFill>
              </a:rPr>
              <a:t>After the local router discovers a new neighbor, update packets are sent to the new neighbor. </a:t>
            </a:r>
          </a:p>
          <a:p>
            <a:r>
              <a:rPr lang="en-US" dirty="0" smtClean="0">
                <a:solidFill>
                  <a:schemeClr val="tx1"/>
                </a:solidFill>
              </a:rPr>
              <a:t>Update packets are also used when a router detects a topology change. </a:t>
            </a:r>
          </a:p>
          <a:p>
            <a:pPr lvl="1"/>
            <a:r>
              <a:rPr lang="en-US" dirty="0" smtClean="0">
                <a:solidFill>
                  <a:schemeClr val="tx1"/>
                </a:solidFill>
              </a:rPr>
              <a:t>The router sends a multicast Update packet to all neighbors, alerting them to the change.</a:t>
            </a:r>
          </a:p>
          <a:p>
            <a:r>
              <a:rPr lang="en-US" dirty="0" smtClean="0">
                <a:solidFill>
                  <a:schemeClr val="tx1"/>
                </a:solidFill>
              </a:rPr>
              <a:t>All Update packets are sent reliably.</a:t>
            </a:r>
            <a:endParaRPr lang="en-US" dirty="0">
              <a:solidFill>
                <a:schemeClr val="tx1"/>
              </a:solidFill>
            </a:endParaRPr>
          </a:p>
        </p:txBody>
      </p:sp>
    </p:spTree>
    <p:extLst>
      <p:ext uri="{BB962C8B-B14F-4D97-AF65-F5344CB8AC3E}">
        <p14:creationId xmlns:p14="http://schemas.microsoft.com/office/powerpoint/2010/main" val="33014284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1919049" y="267234"/>
            <a:ext cx="5121962" cy="1197053"/>
          </a:xfrm>
        </p:spPr>
        <p:txBody>
          <a:bodyPr/>
          <a:lstStyle/>
          <a:p>
            <a:r>
              <a:rPr lang="en-US" sz="4000" dirty="0" smtClean="0"/>
              <a:t>Update Packets</a:t>
            </a:r>
          </a:p>
        </p:txBody>
      </p:sp>
      <p:grpSp>
        <p:nvGrpSpPr>
          <p:cNvPr id="6" name="Group 5"/>
          <p:cNvGrpSpPr/>
          <p:nvPr/>
        </p:nvGrpSpPr>
        <p:grpSpPr>
          <a:xfrm>
            <a:off x="985596" y="1662247"/>
            <a:ext cx="6903086" cy="4348154"/>
            <a:chOff x="942705" y="1174648"/>
            <a:chExt cx="7231062" cy="4618038"/>
          </a:xfrm>
        </p:grpSpPr>
        <p:pic>
          <p:nvPicPr>
            <p:cNvPr id="45059" name="Picture 8"/>
            <p:cNvPicPr>
              <a:picLocks noChangeAspect="1" noChangeArrowheads="1"/>
            </p:cNvPicPr>
            <p:nvPr/>
          </p:nvPicPr>
          <p:blipFill>
            <a:blip r:embed="rId2"/>
            <a:srcRect/>
            <a:stretch>
              <a:fillRect/>
            </a:stretch>
          </p:blipFill>
          <p:spPr bwMode="auto">
            <a:xfrm>
              <a:off x="942705" y="1174648"/>
              <a:ext cx="7231062" cy="4618038"/>
            </a:xfrm>
            <a:prstGeom prst="rect">
              <a:avLst/>
            </a:prstGeom>
            <a:noFill/>
            <a:ln w="9525" algn="ctr">
              <a:noFill/>
              <a:miter lim="800000"/>
              <a:headEnd/>
              <a:tailEnd/>
            </a:ln>
          </p:spPr>
        </p:pic>
        <p:sp>
          <p:nvSpPr>
            <p:cNvPr id="4" name="TextBox 3"/>
            <p:cNvSpPr txBox="1"/>
            <p:nvPr/>
          </p:nvSpPr>
          <p:spPr>
            <a:xfrm>
              <a:off x="1218126" y="4600397"/>
              <a:ext cx="6770077" cy="996461"/>
            </a:xfrm>
            <a:prstGeom prst="rect">
              <a:avLst/>
            </a:prstGeom>
            <a:solidFill>
              <a:schemeClr val="bg1">
                <a:lumMod val="85000"/>
              </a:schemeClr>
            </a:solidFill>
          </p:spPr>
          <p:txBody>
            <a:bodyPr wrap="square" rtlCol="0">
              <a:noAutofit/>
            </a:bodyPr>
            <a:lstStyle/>
            <a:p>
              <a:pPr algn="l"/>
              <a:r>
                <a:rPr lang="en-US" sz="1400" b="1" dirty="0" smtClean="0"/>
                <a:t>Update packet</a:t>
              </a:r>
            </a:p>
            <a:p>
              <a:pPr marL="339725" indent="-176213" algn="l">
                <a:buFont typeface="Arial" pitchFamily="34" charset="0"/>
                <a:buChar char="•"/>
              </a:pPr>
              <a:r>
                <a:rPr lang="en-US" sz="1400" dirty="0" smtClean="0"/>
                <a:t>Initially sent after a new neighbor is discovered.</a:t>
              </a:r>
            </a:p>
            <a:p>
              <a:pPr marL="339725" indent="-176213" algn="l">
                <a:buFont typeface="Arial" pitchFamily="34" charset="0"/>
                <a:buChar char="•"/>
              </a:pPr>
              <a:r>
                <a:rPr lang="en-US" sz="1400" dirty="0" smtClean="0"/>
                <a:t>Sent when a topology change has been </a:t>
              </a:r>
              <a:r>
                <a:rPr lang="en-US" sz="1400" smtClean="0"/>
                <a:t>detected.</a:t>
              </a:r>
              <a:endParaRPr lang="en-US" sz="1400" dirty="0" smtClean="0"/>
            </a:p>
            <a:p>
              <a:pPr marL="339725" indent="-176213" algn="l">
                <a:buFont typeface="Arial" pitchFamily="34" charset="0"/>
                <a:buChar char="•"/>
              </a:pPr>
              <a:endParaRPr lang="en-US" sz="1400" b="1" dirty="0" smtClean="0"/>
            </a:p>
            <a:p>
              <a:pPr algn="l"/>
              <a:endParaRPr lang="en-US" sz="1400" b="1" dirty="0" smtClean="0"/>
            </a:p>
            <a:p>
              <a:pPr algn="l"/>
              <a:endParaRPr lang="en-US" sz="1400" b="1" dirty="0"/>
            </a:p>
          </p:txBody>
        </p:sp>
      </p:grpSp>
    </p:spTree>
    <p:extLst>
      <p:ext uri="{BB962C8B-B14F-4D97-AF65-F5344CB8AC3E}">
        <p14:creationId xmlns:p14="http://schemas.microsoft.com/office/powerpoint/2010/main" val="3668082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8626" name="Rectangle 2"/>
          <p:cNvSpPr>
            <a:spLocks noGrp="1" noChangeArrowheads="1"/>
          </p:cNvSpPr>
          <p:nvPr>
            <p:ph type="title"/>
          </p:nvPr>
        </p:nvSpPr>
        <p:spPr>
          <a:xfrm>
            <a:off x="549275" y="209176"/>
            <a:ext cx="8042276" cy="1336956"/>
          </a:xfrm>
        </p:spPr>
        <p:txBody>
          <a:bodyPr/>
          <a:lstStyle/>
          <a:p>
            <a:r>
              <a:rPr lang="en-US" sz="4000" dirty="0" smtClean="0"/>
              <a:t>Query and Reply Packets</a:t>
            </a:r>
            <a:endParaRPr lang="en-US" sz="4000" dirty="0"/>
          </a:p>
        </p:txBody>
      </p:sp>
      <p:sp>
        <p:nvSpPr>
          <p:cNvPr id="1178627" name="Rectangle 3"/>
          <p:cNvSpPr>
            <a:spLocks noGrp="1" noChangeArrowheads="1"/>
          </p:cNvSpPr>
          <p:nvPr>
            <p:ph type="body" idx="1"/>
          </p:nvPr>
        </p:nvSpPr>
        <p:spPr>
          <a:xfrm>
            <a:off x="549275" y="1832425"/>
            <a:ext cx="8042276" cy="4343400"/>
          </a:xfrm>
        </p:spPr>
        <p:txBody>
          <a:bodyPr>
            <a:normAutofit lnSpcReduction="10000"/>
          </a:bodyPr>
          <a:lstStyle/>
          <a:p>
            <a:r>
              <a:rPr lang="en-US" dirty="0" smtClean="0">
                <a:solidFill>
                  <a:schemeClr val="tx1"/>
                </a:solidFill>
              </a:rPr>
              <a:t>Query and Reply packets are sent when a destination has no feasible successors.</a:t>
            </a:r>
          </a:p>
          <a:p>
            <a:r>
              <a:rPr lang="en-US" dirty="0" smtClean="0">
                <a:solidFill>
                  <a:schemeClr val="tx1"/>
                </a:solidFill>
              </a:rPr>
              <a:t>Both packet types are sent reliably.</a:t>
            </a:r>
          </a:p>
          <a:p>
            <a:r>
              <a:rPr lang="en-US" dirty="0" smtClean="0">
                <a:solidFill>
                  <a:schemeClr val="tx1"/>
                </a:solidFill>
              </a:rPr>
              <a:t>A Query packet is multicasted to other EIGRP routers during the route re-computation process.</a:t>
            </a:r>
          </a:p>
          <a:p>
            <a:pPr lvl="1"/>
            <a:r>
              <a:rPr lang="en-US" dirty="0" smtClean="0">
                <a:solidFill>
                  <a:schemeClr val="tx1"/>
                </a:solidFill>
              </a:rPr>
              <a:t>Query packets are always multicast.</a:t>
            </a:r>
          </a:p>
          <a:p>
            <a:r>
              <a:rPr lang="en-US" dirty="0" smtClean="0">
                <a:solidFill>
                  <a:schemeClr val="tx1"/>
                </a:solidFill>
              </a:rPr>
              <a:t>A Reply packet is used to respond to a query to instruct the originator not to recompute the route because feasible successors exist.</a:t>
            </a:r>
          </a:p>
          <a:p>
            <a:pPr lvl="1"/>
            <a:r>
              <a:rPr lang="en-US" dirty="0" smtClean="0">
                <a:solidFill>
                  <a:schemeClr val="tx1"/>
                </a:solidFill>
              </a:rPr>
              <a:t>Reply packets are always unicast. </a:t>
            </a:r>
          </a:p>
          <a:p>
            <a:endParaRPr lang="en-US" dirty="0">
              <a:solidFill>
                <a:schemeClr val="tx1"/>
              </a:solidFill>
            </a:endParaRPr>
          </a:p>
        </p:txBody>
      </p:sp>
    </p:spTree>
    <p:extLst>
      <p:ext uri="{BB962C8B-B14F-4D97-AF65-F5344CB8AC3E}">
        <p14:creationId xmlns:p14="http://schemas.microsoft.com/office/powerpoint/2010/main" val="68796807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2358108" y="339806"/>
            <a:ext cx="5261134" cy="1023103"/>
          </a:xfrm>
        </p:spPr>
        <p:txBody>
          <a:bodyPr/>
          <a:lstStyle/>
          <a:p>
            <a:r>
              <a:rPr lang="en-US" sz="3200" dirty="0" smtClean="0"/>
              <a:t>Query and Reply Packets</a:t>
            </a:r>
          </a:p>
        </p:txBody>
      </p:sp>
      <p:pic>
        <p:nvPicPr>
          <p:cNvPr id="49155" name="Picture 5"/>
          <p:cNvPicPr>
            <a:picLocks noChangeAspect="1" noChangeArrowheads="1"/>
          </p:cNvPicPr>
          <p:nvPr/>
        </p:nvPicPr>
        <p:blipFill>
          <a:blip r:embed="rId2"/>
          <a:srcRect/>
          <a:stretch>
            <a:fillRect/>
          </a:stretch>
        </p:blipFill>
        <p:spPr bwMode="auto">
          <a:xfrm>
            <a:off x="1013045" y="1777508"/>
            <a:ext cx="7091362" cy="4192208"/>
          </a:xfrm>
          <a:prstGeom prst="rect">
            <a:avLst/>
          </a:prstGeom>
          <a:noFill/>
          <a:ln w="9525" algn="ctr">
            <a:noFill/>
            <a:miter lim="800000"/>
            <a:headEnd/>
            <a:tailEnd/>
          </a:ln>
        </p:spPr>
      </p:pic>
    </p:spTree>
    <p:extLst>
      <p:ext uri="{BB962C8B-B14F-4D97-AF65-F5344CB8AC3E}">
        <p14:creationId xmlns:p14="http://schemas.microsoft.com/office/powerpoint/2010/main" val="244805962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0674" name="Rectangle 2"/>
          <p:cNvSpPr>
            <a:spLocks noGrp="1" noChangeArrowheads="1"/>
          </p:cNvSpPr>
          <p:nvPr>
            <p:ph type="title"/>
          </p:nvPr>
        </p:nvSpPr>
        <p:spPr>
          <a:xfrm>
            <a:off x="1846942" y="513478"/>
            <a:ext cx="4939530" cy="740664"/>
          </a:xfrm>
        </p:spPr>
        <p:txBody>
          <a:bodyPr>
            <a:normAutofit/>
          </a:bodyPr>
          <a:lstStyle/>
          <a:p>
            <a:r>
              <a:rPr lang="en-US" sz="4000" dirty="0" smtClean="0"/>
              <a:t>Packet Types</a:t>
            </a:r>
            <a:endParaRPr lang="en-US" sz="4000" dirty="0"/>
          </a:p>
        </p:txBody>
      </p:sp>
      <p:graphicFrame>
        <p:nvGraphicFramePr>
          <p:cNvPr id="10" name="Content Placeholder 9"/>
          <p:cNvGraphicFramePr>
            <a:graphicFrameLocks noGrp="1"/>
          </p:cNvGraphicFramePr>
          <p:nvPr>
            <p:ph sz="quarter" idx="10"/>
            <p:extLst>
              <p:ext uri="{D42A27DB-BD31-4B8C-83A1-F6EECF244321}">
                <p14:modId xmlns:p14="http://schemas.microsoft.com/office/powerpoint/2010/main" val="387829262"/>
              </p:ext>
            </p:extLst>
          </p:nvPr>
        </p:nvGraphicFramePr>
        <p:xfrm>
          <a:off x="395311" y="1531931"/>
          <a:ext cx="8233535" cy="4302124"/>
        </p:xfrm>
        <a:graphic>
          <a:graphicData uri="http://schemas.openxmlformats.org/drawingml/2006/table">
            <a:tbl>
              <a:tblPr firstRow="1" bandRow="1">
                <a:tableStyleId>{5C22544A-7EE6-4342-B048-85BDC9FD1C3A}</a:tableStyleId>
              </a:tblPr>
              <a:tblGrid>
                <a:gridCol w="3169141"/>
                <a:gridCol w="5064394"/>
              </a:tblGrid>
              <a:tr h="483162">
                <a:tc>
                  <a:txBody>
                    <a:bodyPr/>
                    <a:lstStyle/>
                    <a:p>
                      <a:r>
                        <a:rPr lang="en-US" dirty="0" smtClean="0"/>
                        <a:t>Packet Type</a:t>
                      </a:r>
                      <a:endParaRPr lang="en-US" dirty="0"/>
                    </a:p>
                  </a:txBody>
                  <a:tcPr/>
                </a:tc>
                <a:tc>
                  <a:txBody>
                    <a:bodyPr/>
                    <a:lstStyle/>
                    <a:p>
                      <a:r>
                        <a:rPr lang="en-US" smtClean="0"/>
                        <a:t>Use</a:t>
                      </a:r>
                      <a:endParaRPr lang="en-US"/>
                    </a:p>
                  </a:txBody>
                  <a:tcPr/>
                </a:tc>
              </a:tr>
              <a:tr h="833950">
                <a:tc>
                  <a:txBody>
                    <a:bodyPr/>
                    <a:lstStyle/>
                    <a:p>
                      <a:r>
                        <a:rPr lang="en-US" smtClean="0"/>
                        <a:t>Hello</a:t>
                      </a:r>
                      <a:endParaRPr lang="en-US"/>
                    </a:p>
                  </a:txBody>
                  <a:tcPr/>
                </a:tc>
                <a:tc>
                  <a:txBody>
                    <a:bodyPr/>
                    <a:lstStyle/>
                    <a:p>
                      <a:r>
                        <a:rPr lang="en-US" smtClean="0"/>
                        <a:t>Used to discover other</a:t>
                      </a:r>
                      <a:r>
                        <a:rPr lang="en-US" baseline="0" smtClean="0"/>
                        <a:t> EIGRP routers in the network.</a:t>
                      </a:r>
                      <a:endParaRPr lang="en-US"/>
                    </a:p>
                  </a:txBody>
                  <a:tcPr/>
                </a:tc>
              </a:tr>
              <a:tr h="833950">
                <a:tc>
                  <a:txBody>
                    <a:bodyPr/>
                    <a:lstStyle/>
                    <a:p>
                      <a:r>
                        <a:rPr lang="en-US" smtClean="0"/>
                        <a:t>Acknowledgement</a:t>
                      </a:r>
                      <a:endParaRPr lang="en-US"/>
                    </a:p>
                  </a:txBody>
                  <a:tcPr/>
                </a:tc>
                <a:tc>
                  <a:txBody>
                    <a:bodyPr/>
                    <a:lstStyle/>
                    <a:p>
                      <a:r>
                        <a:rPr lang="en-US" smtClean="0"/>
                        <a:t>Used to acknowledge the receipt of any EIGRP packet.</a:t>
                      </a:r>
                      <a:endParaRPr lang="en-US"/>
                    </a:p>
                  </a:txBody>
                  <a:tcPr/>
                </a:tc>
              </a:tr>
              <a:tr h="833950">
                <a:tc>
                  <a:txBody>
                    <a:bodyPr/>
                    <a:lstStyle/>
                    <a:p>
                      <a:r>
                        <a:rPr lang="en-US" smtClean="0"/>
                        <a:t>Update</a:t>
                      </a:r>
                      <a:endParaRPr lang="en-US"/>
                    </a:p>
                  </a:txBody>
                  <a:tcPr/>
                </a:tc>
                <a:tc>
                  <a:txBody>
                    <a:bodyPr/>
                    <a:lstStyle/>
                    <a:p>
                      <a:r>
                        <a:rPr lang="en-US" dirty="0" smtClean="0"/>
                        <a:t>Convey routing information to known destinations.</a:t>
                      </a:r>
                      <a:endParaRPr lang="en-US" dirty="0"/>
                    </a:p>
                  </a:txBody>
                  <a:tcPr/>
                </a:tc>
              </a:tr>
              <a:tr h="833950">
                <a:tc>
                  <a:txBody>
                    <a:bodyPr/>
                    <a:lstStyle/>
                    <a:p>
                      <a:r>
                        <a:rPr lang="en-US" smtClean="0"/>
                        <a:t>Query</a:t>
                      </a:r>
                      <a:endParaRPr lang="en-US"/>
                    </a:p>
                  </a:txBody>
                  <a:tcPr/>
                </a:tc>
                <a:tc>
                  <a:txBody>
                    <a:bodyPr/>
                    <a:lstStyle/>
                    <a:p>
                      <a:r>
                        <a:rPr lang="en-US" smtClean="0"/>
                        <a:t>Used to get specific information from a neighbor</a:t>
                      </a:r>
                      <a:r>
                        <a:rPr lang="en-US" baseline="0" smtClean="0"/>
                        <a:t> router.</a:t>
                      </a:r>
                      <a:endParaRPr lang="en-US"/>
                    </a:p>
                  </a:txBody>
                  <a:tcPr/>
                </a:tc>
              </a:tr>
              <a:tr h="483162">
                <a:tc>
                  <a:txBody>
                    <a:bodyPr/>
                    <a:lstStyle/>
                    <a:p>
                      <a:r>
                        <a:rPr lang="en-US" smtClean="0"/>
                        <a:t>Reply</a:t>
                      </a:r>
                      <a:endParaRPr lang="en-US"/>
                    </a:p>
                  </a:txBody>
                  <a:tcPr/>
                </a:tc>
                <a:tc>
                  <a:txBody>
                    <a:bodyPr/>
                    <a:lstStyle/>
                    <a:p>
                      <a:r>
                        <a:rPr lang="en-US" dirty="0" smtClean="0"/>
                        <a:t>Used to respond to a query.</a:t>
                      </a:r>
                      <a:endParaRPr lang="en-US" dirty="0"/>
                    </a:p>
                  </a:txBody>
                  <a:tcPr/>
                </a:tc>
              </a:tr>
            </a:tbl>
          </a:graphicData>
        </a:graphic>
      </p:graphicFrame>
    </p:spTree>
    <p:extLst>
      <p:ext uri="{BB962C8B-B14F-4D97-AF65-F5344CB8AC3E}">
        <p14:creationId xmlns:p14="http://schemas.microsoft.com/office/powerpoint/2010/main" val="157658990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4067" name="Rectangle 3"/>
          <p:cNvSpPr>
            <a:spLocks noGrp="1" noChangeArrowheads="1"/>
          </p:cNvSpPr>
          <p:nvPr>
            <p:ph type="title"/>
          </p:nvPr>
        </p:nvSpPr>
        <p:spPr>
          <a:xfrm>
            <a:off x="1916848" y="472491"/>
            <a:ext cx="5444026" cy="556559"/>
          </a:xfrm>
        </p:spPr>
        <p:txBody>
          <a:bodyPr>
            <a:noAutofit/>
          </a:bodyPr>
          <a:lstStyle/>
          <a:p>
            <a:r>
              <a:rPr lang="en-US" sz="3200" dirty="0" smtClean="0"/>
              <a:t>Initial Route Discovery </a:t>
            </a:r>
            <a:endParaRPr lang="en-US" sz="3200" dirty="0"/>
          </a:p>
        </p:txBody>
      </p:sp>
      <p:pic>
        <p:nvPicPr>
          <p:cNvPr id="984072" name="Picture 8" descr="Untitled-1"/>
          <p:cNvPicPr>
            <a:picLocks noChangeAspect="1" noChangeArrowheads="1"/>
          </p:cNvPicPr>
          <p:nvPr/>
        </p:nvPicPr>
        <p:blipFill>
          <a:blip r:embed="rId3"/>
          <a:srcRect/>
          <a:stretch>
            <a:fillRect/>
          </a:stretch>
        </p:blipFill>
        <p:spPr bwMode="auto">
          <a:xfrm>
            <a:off x="479645" y="1277546"/>
            <a:ext cx="8153400" cy="5067300"/>
          </a:xfrm>
          <a:prstGeom prst="rect">
            <a:avLst/>
          </a:prstGeom>
          <a:noFill/>
        </p:spPr>
      </p:pic>
    </p:spTree>
    <p:extLst>
      <p:ext uri="{BB962C8B-B14F-4D97-AF65-F5344CB8AC3E}">
        <p14:creationId xmlns:p14="http://schemas.microsoft.com/office/powerpoint/2010/main" val="149210664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3301" y="368828"/>
            <a:ext cx="4826223" cy="901337"/>
          </a:xfrm>
        </p:spPr>
        <p:txBody>
          <a:bodyPr/>
          <a:lstStyle/>
          <a:p>
            <a:r>
              <a:rPr lang="en-US" sz="3600" dirty="0" smtClean="0"/>
              <a:t>EIGRP Operations</a:t>
            </a:r>
            <a:endParaRPr lang="en-US" sz="3600" dirty="0"/>
          </a:p>
        </p:txBody>
      </p:sp>
      <p:sp>
        <p:nvSpPr>
          <p:cNvPr id="3" name="Content Placeholder 2"/>
          <p:cNvSpPr>
            <a:spLocks noGrp="1"/>
          </p:cNvSpPr>
          <p:nvPr>
            <p:ph idx="1"/>
          </p:nvPr>
        </p:nvSpPr>
        <p:spPr>
          <a:xfrm>
            <a:off x="549275" y="1420923"/>
            <a:ext cx="8340302" cy="4343400"/>
          </a:xfrm>
        </p:spPr>
        <p:txBody>
          <a:bodyPr>
            <a:normAutofit/>
          </a:bodyPr>
          <a:lstStyle/>
          <a:p>
            <a:r>
              <a:rPr lang="en-US" sz="2000" dirty="0" smtClean="0">
                <a:solidFill>
                  <a:schemeClr val="tx1"/>
                </a:solidFill>
                <a:latin typeface="Arial"/>
                <a:cs typeface="Arial"/>
              </a:rPr>
              <a:t>EIGRP selects primary (successor) and backup (feasible successor) routes and injects those into the topology table. </a:t>
            </a:r>
          </a:p>
          <a:p>
            <a:r>
              <a:rPr lang="en-US" sz="2000" dirty="0" smtClean="0">
                <a:solidFill>
                  <a:schemeClr val="tx1"/>
                </a:solidFill>
                <a:latin typeface="Arial"/>
                <a:cs typeface="Arial"/>
              </a:rPr>
              <a:t>The primary (successor) routes are then moved to the routing table.</a:t>
            </a:r>
          </a:p>
          <a:p>
            <a:endParaRPr lang="en-US" sz="2000" dirty="0">
              <a:solidFill>
                <a:schemeClr val="tx1"/>
              </a:solidFill>
              <a:latin typeface="Arial"/>
              <a:cs typeface="Arial"/>
            </a:endParaRPr>
          </a:p>
        </p:txBody>
      </p:sp>
      <p:graphicFrame>
        <p:nvGraphicFramePr>
          <p:cNvPr id="4" name="Table 3"/>
          <p:cNvGraphicFramePr>
            <a:graphicFrameLocks noGrp="1"/>
          </p:cNvGraphicFramePr>
          <p:nvPr>
            <p:extLst>
              <p:ext uri="{D42A27DB-BD31-4B8C-83A1-F6EECF244321}">
                <p14:modId xmlns:p14="http://schemas.microsoft.com/office/powerpoint/2010/main" val="2858184640"/>
              </p:ext>
            </p:extLst>
          </p:nvPr>
        </p:nvGraphicFramePr>
        <p:xfrm>
          <a:off x="316901" y="2823551"/>
          <a:ext cx="3927230" cy="889000"/>
        </p:xfrm>
        <a:graphic>
          <a:graphicData uri="http://schemas.openxmlformats.org/drawingml/2006/table">
            <a:tbl>
              <a:tblPr firstRow="1" bandRow="1">
                <a:tableStyleId>{5C22544A-7EE6-4342-B048-85BDC9FD1C3A}</a:tableStyleId>
              </a:tblPr>
              <a:tblGrid>
                <a:gridCol w="1922584"/>
                <a:gridCol w="2004646"/>
              </a:tblGrid>
              <a:tr h="370840">
                <a:tc gridSpan="2">
                  <a:txBody>
                    <a:bodyPr/>
                    <a:lstStyle/>
                    <a:p>
                      <a:pPr algn="ctr"/>
                      <a:r>
                        <a:rPr lang="en-US" sz="1600" dirty="0" smtClean="0"/>
                        <a:t>IP EIGRP Neighbor Table</a:t>
                      </a:r>
                      <a:endParaRPr lang="en-US" sz="1600" dirty="0"/>
                    </a:p>
                  </a:txBody>
                  <a:tcPr anchor="ctr"/>
                </a:tc>
                <a:tc hMerge="1">
                  <a:txBody>
                    <a:bodyPr/>
                    <a:lstStyle/>
                    <a:p>
                      <a:endParaRPr lang="en-US" dirty="0"/>
                    </a:p>
                  </a:txBody>
                  <a:tcPr/>
                </a:tc>
              </a:tr>
              <a:tr h="370840">
                <a:tc>
                  <a:txBody>
                    <a:bodyPr/>
                    <a:lstStyle/>
                    <a:p>
                      <a:r>
                        <a:rPr lang="en-US" sz="1400" dirty="0" smtClean="0"/>
                        <a:t>Neighbor IP Address</a:t>
                      </a:r>
                    </a:p>
                  </a:txBody>
                  <a:tcPr/>
                </a:tc>
                <a:tc>
                  <a:txBody>
                    <a:bodyPr/>
                    <a:lstStyle/>
                    <a:p>
                      <a:r>
                        <a:rPr lang="en-US" sz="1400" dirty="0" smtClean="0"/>
                        <a:t>Local router exit interface to neighbor</a:t>
                      </a:r>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704006540"/>
              </p:ext>
            </p:extLst>
          </p:nvPr>
        </p:nvGraphicFramePr>
        <p:xfrm>
          <a:off x="316886" y="4171272"/>
          <a:ext cx="3927260" cy="741680"/>
        </p:xfrm>
        <a:graphic>
          <a:graphicData uri="http://schemas.openxmlformats.org/drawingml/2006/table">
            <a:tbl>
              <a:tblPr firstRow="1" bandRow="1">
                <a:tableStyleId>{5C22544A-7EE6-4342-B048-85BDC9FD1C3A}</a:tableStyleId>
              </a:tblPr>
              <a:tblGrid>
                <a:gridCol w="1377856"/>
                <a:gridCol w="2549404"/>
              </a:tblGrid>
              <a:tr h="370840">
                <a:tc gridSpan="2">
                  <a:txBody>
                    <a:bodyPr/>
                    <a:lstStyle/>
                    <a:p>
                      <a:pPr algn="ctr"/>
                      <a:r>
                        <a:rPr lang="en-US" sz="1600" dirty="0" smtClean="0"/>
                        <a:t>IP EIGRP Topology Table</a:t>
                      </a:r>
                      <a:endParaRPr lang="en-US" sz="1600" dirty="0"/>
                    </a:p>
                  </a:txBody>
                  <a:tcPr anchor="ctr"/>
                </a:tc>
                <a:tc hMerge="1">
                  <a:txBody>
                    <a:bodyPr/>
                    <a:lstStyle/>
                    <a:p>
                      <a:endParaRPr lang="en-US" dirty="0"/>
                    </a:p>
                  </a:txBody>
                  <a:tcPr/>
                </a:tc>
              </a:tr>
              <a:tr h="370840">
                <a:tc>
                  <a:txBody>
                    <a:bodyPr/>
                    <a:lstStyle/>
                    <a:p>
                      <a:r>
                        <a:rPr lang="en-US" sz="1400" dirty="0" smtClean="0"/>
                        <a:t>Destination 1</a:t>
                      </a:r>
                      <a:endParaRPr lang="en-US" sz="1400" dirty="0"/>
                    </a:p>
                  </a:txBody>
                  <a:tcPr/>
                </a:tc>
                <a:tc>
                  <a:txBody>
                    <a:bodyPr/>
                    <a:lstStyle/>
                    <a:p>
                      <a:r>
                        <a:rPr lang="en-US" sz="1400" dirty="0" smtClean="0"/>
                        <a:t>FD / AD via each neighbor</a:t>
                      </a:r>
                      <a:endParaRPr lang="en-US" sz="1400" dirty="0"/>
                    </a:p>
                  </a:txBody>
                  <a:tcPr/>
                </a:tc>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3931142312"/>
              </p:ext>
            </p:extLst>
          </p:nvPr>
        </p:nvGraphicFramePr>
        <p:xfrm>
          <a:off x="264698" y="5405486"/>
          <a:ext cx="3927261" cy="741680"/>
        </p:xfrm>
        <a:graphic>
          <a:graphicData uri="http://schemas.openxmlformats.org/drawingml/2006/table">
            <a:tbl>
              <a:tblPr firstRow="1" bandRow="1">
                <a:tableStyleId>{5C22544A-7EE6-4342-B048-85BDC9FD1C3A}</a:tableStyleId>
              </a:tblPr>
              <a:tblGrid>
                <a:gridCol w="1395077"/>
                <a:gridCol w="2532184"/>
              </a:tblGrid>
              <a:tr h="370840">
                <a:tc gridSpan="2">
                  <a:txBody>
                    <a:bodyPr/>
                    <a:lstStyle/>
                    <a:p>
                      <a:pPr algn="ctr"/>
                      <a:r>
                        <a:rPr lang="en-US" sz="1600" dirty="0" smtClean="0"/>
                        <a:t>IP Routing Table</a:t>
                      </a:r>
                      <a:endParaRPr lang="en-US" sz="1600" dirty="0"/>
                    </a:p>
                  </a:txBody>
                  <a:tcPr anchor="ctr"/>
                </a:tc>
                <a:tc hMerge="1">
                  <a:txBody>
                    <a:bodyPr/>
                    <a:lstStyle/>
                    <a:p>
                      <a:endParaRPr lang="en-US" dirty="0"/>
                    </a:p>
                  </a:txBody>
                  <a:tcPr/>
                </a:tc>
              </a:tr>
              <a:tr h="370840">
                <a:tc>
                  <a:txBody>
                    <a:bodyPr/>
                    <a:lstStyle/>
                    <a:p>
                      <a:r>
                        <a:rPr lang="en-US" sz="1400" dirty="0" smtClean="0"/>
                        <a:t>Destination 1</a:t>
                      </a:r>
                      <a:endParaRPr lang="en-US" sz="1400" dirty="0"/>
                    </a:p>
                  </a:txBody>
                  <a:tcPr/>
                </a:tc>
                <a:tc>
                  <a:txBody>
                    <a:bodyPr/>
                    <a:lstStyle/>
                    <a:p>
                      <a:r>
                        <a:rPr lang="en-US" sz="1400" dirty="0" smtClean="0"/>
                        <a:t>Best route</a:t>
                      </a:r>
                      <a:endParaRPr lang="en-US" sz="1400" dirty="0"/>
                    </a:p>
                  </a:txBody>
                  <a:tcPr/>
                </a:tc>
              </a:tr>
            </a:tbl>
          </a:graphicData>
        </a:graphic>
      </p:graphicFrame>
      <p:sp>
        <p:nvSpPr>
          <p:cNvPr id="7" name="Down Arrow 6"/>
          <p:cNvSpPr/>
          <p:nvPr/>
        </p:nvSpPr>
        <p:spPr bwMode="auto">
          <a:xfrm>
            <a:off x="1993301" y="3702646"/>
            <a:ext cx="574431" cy="375139"/>
          </a:xfrm>
          <a:prstGeom prst="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 name="Down Arrow 7"/>
          <p:cNvSpPr/>
          <p:nvPr/>
        </p:nvSpPr>
        <p:spPr bwMode="auto">
          <a:xfrm>
            <a:off x="1993301" y="4919464"/>
            <a:ext cx="574431" cy="375139"/>
          </a:xfrm>
          <a:prstGeom prst="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 name="TextBox 8"/>
          <p:cNvSpPr txBox="1"/>
          <p:nvPr/>
        </p:nvSpPr>
        <p:spPr>
          <a:xfrm>
            <a:off x="4290645" y="2904446"/>
            <a:ext cx="4349263" cy="762000"/>
          </a:xfrm>
          <a:prstGeom prst="rect">
            <a:avLst/>
          </a:prstGeom>
          <a:noFill/>
        </p:spPr>
        <p:txBody>
          <a:bodyPr wrap="square" rtlCol="0" anchor="ctr" anchorCtr="0">
            <a:noAutofit/>
          </a:bodyPr>
          <a:lstStyle/>
          <a:p>
            <a:pPr algn="l"/>
            <a:r>
              <a:rPr lang="en-US" sz="1600" dirty="0" smtClean="0">
                <a:solidFill>
                  <a:srgbClr val="12252C"/>
                </a:solidFill>
                <a:latin typeface="Arial"/>
                <a:cs typeface="Arial"/>
              </a:rPr>
              <a:t>List of directly connected adjacent EIGRP neighbor routers and the local interface to exit to reach it.</a:t>
            </a:r>
            <a:endParaRPr lang="en-US" sz="1600" dirty="0">
              <a:solidFill>
                <a:srgbClr val="12252C"/>
              </a:solidFill>
              <a:latin typeface="Arial"/>
              <a:cs typeface="Arial"/>
            </a:endParaRPr>
          </a:p>
        </p:txBody>
      </p:sp>
      <p:sp>
        <p:nvSpPr>
          <p:cNvPr id="10" name="TextBox 9"/>
          <p:cNvSpPr txBox="1"/>
          <p:nvPr/>
        </p:nvSpPr>
        <p:spPr>
          <a:xfrm>
            <a:off x="4302369" y="4246129"/>
            <a:ext cx="4349263" cy="762000"/>
          </a:xfrm>
          <a:prstGeom prst="rect">
            <a:avLst/>
          </a:prstGeom>
          <a:noFill/>
        </p:spPr>
        <p:txBody>
          <a:bodyPr wrap="square" rtlCol="0" anchor="ctr" anchorCtr="0">
            <a:noAutofit/>
          </a:bodyPr>
          <a:lstStyle/>
          <a:p>
            <a:pPr algn="l"/>
            <a:r>
              <a:rPr lang="en-US" sz="1600" dirty="0" smtClean="0">
                <a:solidFill>
                  <a:srgbClr val="12252C"/>
                </a:solidFill>
                <a:latin typeface="Arial"/>
                <a:cs typeface="Arial"/>
              </a:rPr>
              <a:t>List of all routes learned from each EIGRP neighbor and identifies successor routes and feasible successor routes.</a:t>
            </a:r>
            <a:endParaRPr lang="en-US" sz="1600" dirty="0">
              <a:solidFill>
                <a:srgbClr val="12252C"/>
              </a:solidFill>
              <a:latin typeface="Arial"/>
              <a:cs typeface="Arial"/>
            </a:endParaRPr>
          </a:p>
        </p:txBody>
      </p:sp>
      <p:sp>
        <p:nvSpPr>
          <p:cNvPr id="11" name="TextBox 10"/>
          <p:cNvSpPr txBox="1"/>
          <p:nvPr/>
        </p:nvSpPr>
        <p:spPr>
          <a:xfrm>
            <a:off x="4302370" y="5467439"/>
            <a:ext cx="4349263" cy="762000"/>
          </a:xfrm>
          <a:prstGeom prst="rect">
            <a:avLst/>
          </a:prstGeom>
          <a:noFill/>
        </p:spPr>
        <p:txBody>
          <a:bodyPr wrap="square" rtlCol="0" anchor="ctr" anchorCtr="0">
            <a:noAutofit/>
          </a:bodyPr>
          <a:lstStyle/>
          <a:p>
            <a:pPr algn="l"/>
            <a:r>
              <a:rPr lang="en-US" sz="1600" dirty="0" smtClean="0">
                <a:solidFill>
                  <a:srgbClr val="12252C"/>
                </a:solidFill>
                <a:latin typeface="Arial"/>
                <a:cs typeface="Arial"/>
              </a:rPr>
              <a:t>List of the best (successor) routes from the EIGRP topology table and other routing processes.</a:t>
            </a:r>
            <a:endParaRPr lang="en-US" sz="1600" dirty="0">
              <a:solidFill>
                <a:srgbClr val="12252C"/>
              </a:solidFill>
              <a:latin typeface="Arial"/>
              <a:cs typeface="Arial"/>
            </a:endParaRPr>
          </a:p>
        </p:txBody>
      </p:sp>
    </p:spTree>
    <p:extLst>
      <p:ext uri="{BB962C8B-B14F-4D97-AF65-F5344CB8AC3E}">
        <p14:creationId xmlns:p14="http://schemas.microsoft.com/office/powerpoint/2010/main" val="395913684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9970" name="Rectangle 2"/>
          <p:cNvSpPr>
            <a:spLocks noGrp="1" noChangeArrowheads="1"/>
          </p:cNvSpPr>
          <p:nvPr>
            <p:ph type="title"/>
          </p:nvPr>
        </p:nvSpPr>
        <p:spPr>
          <a:xfrm>
            <a:off x="279399" y="612498"/>
            <a:ext cx="8080829" cy="740664"/>
          </a:xfrm>
        </p:spPr>
        <p:txBody>
          <a:bodyPr>
            <a:noAutofit/>
          </a:bodyPr>
          <a:lstStyle/>
          <a:p>
            <a:r>
              <a:rPr lang="en-US" sz="3600" dirty="0"/>
              <a:t>Example: EIGRP Tables</a:t>
            </a:r>
          </a:p>
        </p:txBody>
      </p:sp>
      <p:sp>
        <p:nvSpPr>
          <p:cNvPr id="5" name="Content Placeholder 4"/>
          <p:cNvSpPr>
            <a:spLocks noGrp="1"/>
          </p:cNvSpPr>
          <p:nvPr>
            <p:ph sz="quarter" idx="10"/>
          </p:nvPr>
        </p:nvSpPr>
        <p:spPr>
          <a:xfrm>
            <a:off x="279400" y="1419208"/>
            <a:ext cx="8423275" cy="774924"/>
          </a:xfrm>
        </p:spPr>
        <p:txBody>
          <a:bodyPr/>
          <a:lstStyle/>
          <a:p>
            <a:r>
              <a:rPr lang="en-US" dirty="0" smtClean="0"/>
              <a:t>Router C’s tables:</a:t>
            </a:r>
          </a:p>
        </p:txBody>
      </p:sp>
      <p:pic>
        <p:nvPicPr>
          <p:cNvPr id="979976" name="Picture 8" descr="BSCI_M02_L01_13"/>
          <p:cNvPicPr>
            <a:picLocks noChangeAspect="1" noChangeArrowheads="1"/>
          </p:cNvPicPr>
          <p:nvPr/>
        </p:nvPicPr>
        <p:blipFill>
          <a:blip r:embed="rId3"/>
          <a:srcRect/>
          <a:stretch>
            <a:fillRect/>
          </a:stretch>
        </p:blipFill>
        <p:spPr bwMode="auto">
          <a:xfrm>
            <a:off x="565127" y="1650808"/>
            <a:ext cx="7981950" cy="4440778"/>
          </a:xfrm>
          <a:prstGeom prst="rect">
            <a:avLst/>
          </a:prstGeom>
          <a:noFill/>
        </p:spPr>
      </p:pic>
    </p:spTree>
    <p:extLst>
      <p:ext uri="{BB962C8B-B14F-4D97-AF65-F5344CB8AC3E}">
        <p14:creationId xmlns:p14="http://schemas.microsoft.com/office/powerpoint/2010/main" val="392419507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136" y="-245435"/>
            <a:ext cx="5444501" cy="1565026"/>
          </a:xfrm>
        </p:spPr>
        <p:txBody>
          <a:bodyPr/>
          <a:lstStyle/>
          <a:p>
            <a:r>
              <a:rPr lang="en-US" sz="3200" dirty="0" smtClean="0"/>
              <a:t>EIGRP Neighbor Table</a:t>
            </a:r>
            <a:endParaRPr lang="en-US" sz="3200" dirty="0"/>
          </a:p>
        </p:txBody>
      </p:sp>
      <p:sp>
        <p:nvSpPr>
          <p:cNvPr id="25" name="TextBox 24"/>
          <p:cNvSpPr txBox="1"/>
          <p:nvPr/>
        </p:nvSpPr>
        <p:spPr>
          <a:xfrm>
            <a:off x="484856" y="5050724"/>
            <a:ext cx="1413863" cy="1255728"/>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Lists the order in which a peering session was established with the specified neighbor, starting with 0.</a:t>
            </a:r>
            <a:endParaRPr lang="en-US" sz="1200" dirty="0"/>
          </a:p>
        </p:txBody>
      </p:sp>
      <p:grpSp>
        <p:nvGrpSpPr>
          <p:cNvPr id="3" name="Group 2"/>
          <p:cNvGrpSpPr/>
          <p:nvPr/>
        </p:nvGrpSpPr>
        <p:grpSpPr>
          <a:xfrm>
            <a:off x="519972" y="1566111"/>
            <a:ext cx="8305373" cy="4914291"/>
            <a:chOff x="686719" y="979952"/>
            <a:chExt cx="8122430" cy="5385683"/>
          </a:xfrm>
        </p:grpSpPr>
        <p:sp>
          <p:nvSpPr>
            <p:cNvPr id="136" name="Content Placeholder 3"/>
            <p:cNvSpPr txBox="1">
              <a:spLocks/>
            </p:cNvSpPr>
            <p:nvPr/>
          </p:nvSpPr>
          <p:spPr>
            <a:xfrm>
              <a:off x="686719" y="2239964"/>
              <a:ext cx="8039367" cy="1454352"/>
            </a:xfrm>
            <a:prstGeom prst="rect">
              <a:avLst/>
            </a:prstGeom>
            <a:solidFill>
              <a:schemeClr val="bg1">
                <a:lumMod val="95000"/>
              </a:schemeClr>
            </a:solidFill>
            <a:ln>
              <a:solidFill>
                <a:schemeClr val="tx1"/>
              </a:solidFill>
            </a:ln>
          </p:spPr>
          <p:txBody>
            <a:bodyPr/>
            <a:lstStyle/>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 </a:t>
              </a:r>
              <a:r>
                <a:rPr kumimoji="0" lang="en-US" sz="1400" b="1" i="0" u="none" strike="noStrike" kern="0" cap="none" spc="0" normalizeH="0" baseline="0" noProof="0" dirty="0" smtClean="0">
                  <a:ln>
                    <a:noFill/>
                  </a:ln>
                  <a:solidFill>
                    <a:schemeClr val="tx1"/>
                  </a:solidFill>
                  <a:effectLst/>
                  <a:uLnTx/>
                  <a:uFillTx/>
                  <a:latin typeface="Courier New" pitchFamily="49" charset="0"/>
                  <a:cs typeface="Courier New" pitchFamily="49" charset="0"/>
                </a:rPr>
                <a:t>show ip eigrp neighbors</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IP-EIGRP neighbors for process 100</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H   Address        Interface   Hold  Uptime    SRTT  RTO    Q    Seq</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                               (sec)           (</a:t>
              </a:r>
              <a:r>
                <a:rPr kumimoji="0" lang="en-US" sz="1400" i="0" u="none" strike="noStrike" kern="0" cap="none" spc="0" normalizeH="0" baseline="0" noProof="0" dirty="0" err="1" smtClean="0">
                  <a:ln>
                    <a:noFill/>
                  </a:ln>
                  <a:solidFill>
                    <a:schemeClr val="tx1"/>
                  </a:solidFill>
                  <a:effectLst/>
                  <a:uLnTx/>
                  <a:uFillTx/>
                  <a:latin typeface="Courier New" pitchFamily="49" charset="0"/>
                  <a:cs typeface="Courier New" pitchFamily="49" charset="0"/>
                </a:rPr>
                <a:t>ms</a:t>
              </a: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        Cnt   Num</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0   192.168.1.102  Se0/0/1      11   00:07:22   10   2280   0     5</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a:t>
              </a:r>
            </a:p>
            <a:p>
              <a:pPr marL="236538" marR="0" lvl="0" indent="-236538" algn="l" defTabSz="814388" rtl="0" eaLnBrk="1" fontAlgn="base" latinLnBrk="0" hangingPunct="1">
                <a:lnSpc>
                  <a:spcPct val="100000"/>
                </a:lnSpc>
                <a:spcBef>
                  <a:spcPts val="0"/>
                </a:spcBef>
                <a:spcAft>
                  <a:spcPct val="0"/>
                </a:spcAft>
                <a:buClr>
                  <a:srgbClr val="708CA1"/>
                </a:buClr>
                <a:buSzTx/>
                <a:tabLst/>
                <a:defRPr/>
              </a:pPr>
              <a:endPar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endParaRPr>
            </a:p>
          </p:txBody>
        </p:sp>
        <p:sp>
          <p:nvSpPr>
            <p:cNvPr id="111" name="Rectangle 110"/>
            <p:cNvSpPr/>
            <p:nvPr/>
          </p:nvSpPr>
          <p:spPr bwMode="auto">
            <a:xfrm>
              <a:off x="5591908" y="2731473"/>
              <a:ext cx="1312984" cy="738554"/>
            </a:xfrm>
            <a:prstGeom prst="rect">
              <a:avLst/>
            </a:prstGeom>
            <a:no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4" name="Rectangle 63"/>
            <p:cNvSpPr/>
            <p:nvPr/>
          </p:nvSpPr>
          <p:spPr bwMode="auto">
            <a:xfrm>
              <a:off x="1113693" y="2778355"/>
              <a:ext cx="1465384"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47" name="Rectangle 46"/>
            <p:cNvSpPr/>
            <p:nvPr/>
          </p:nvSpPr>
          <p:spPr bwMode="auto">
            <a:xfrm>
              <a:off x="715107" y="2781300"/>
              <a:ext cx="222739" cy="630100"/>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9" name="TextBox 28"/>
            <p:cNvSpPr txBox="1"/>
            <p:nvPr/>
          </p:nvSpPr>
          <p:spPr>
            <a:xfrm>
              <a:off x="1493948" y="3889420"/>
              <a:ext cx="991675"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Neighbor’s IP address</a:t>
              </a:r>
              <a:endParaRPr lang="en-US" sz="1200" dirty="0"/>
            </a:p>
          </p:txBody>
        </p:sp>
        <p:sp>
          <p:nvSpPr>
            <p:cNvPr id="32" name="TextBox 31"/>
            <p:cNvSpPr txBox="1"/>
            <p:nvPr/>
          </p:nvSpPr>
          <p:spPr>
            <a:xfrm>
              <a:off x="2654032" y="4389664"/>
              <a:ext cx="1296633" cy="590931"/>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Local interface receiving EIGRP Hello packets.</a:t>
              </a:r>
              <a:endParaRPr lang="en-US" sz="1200" dirty="0"/>
            </a:p>
          </p:txBody>
        </p:sp>
        <p:sp>
          <p:nvSpPr>
            <p:cNvPr id="34" name="TextBox 33"/>
            <p:cNvSpPr txBox="1"/>
            <p:nvPr/>
          </p:nvSpPr>
          <p:spPr>
            <a:xfrm>
              <a:off x="2710343" y="5345727"/>
              <a:ext cx="3223846" cy="1019908"/>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Seconds remaining before declaring neighbor down.</a:t>
              </a:r>
            </a:p>
            <a:p>
              <a:pPr algn="l" defTabSz="814388">
                <a:spcBef>
                  <a:spcPct val="50000"/>
                </a:spcBef>
                <a:defRPr/>
              </a:pPr>
              <a:r>
                <a:rPr lang="en-US" sz="1200" dirty="0" smtClean="0"/>
                <a:t>The current hold time and is reset to the maximum hold time whenever a Hello packet is received. </a:t>
              </a:r>
            </a:p>
          </p:txBody>
        </p:sp>
        <p:sp>
          <p:nvSpPr>
            <p:cNvPr id="38" name="TextBox 37"/>
            <p:cNvSpPr txBox="1"/>
            <p:nvPr/>
          </p:nvSpPr>
          <p:spPr>
            <a:xfrm>
              <a:off x="3296992" y="979952"/>
              <a:ext cx="5409129" cy="1107996"/>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SRTT (Smooth Round Trip Timer) and RTO (Retransmit Interval) are used by RTP to manage reliable EIGRP packets.</a:t>
              </a:r>
            </a:p>
            <a:p>
              <a:pPr algn="l" defTabSz="814388">
                <a:spcBef>
                  <a:spcPct val="50000"/>
                </a:spcBef>
                <a:defRPr/>
              </a:pPr>
              <a:r>
                <a:rPr lang="en-US" sz="1200" dirty="0" smtClean="0"/>
                <a:t>SRTT indicates how long it takes for this neighbor to respond to reliable packets.</a:t>
              </a:r>
            </a:p>
            <a:p>
              <a:pPr algn="l" defTabSz="814388">
                <a:spcBef>
                  <a:spcPct val="50000"/>
                </a:spcBef>
                <a:defRPr/>
              </a:pPr>
              <a:r>
                <a:rPr lang="en-US" sz="1200" dirty="0" smtClean="0"/>
                <a:t>RTO indicates how long to wait before retransmitting if no ACK is received.</a:t>
              </a:r>
            </a:p>
          </p:txBody>
        </p:sp>
        <p:sp>
          <p:nvSpPr>
            <p:cNvPr id="40" name="TextBox 39"/>
            <p:cNvSpPr txBox="1"/>
            <p:nvPr/>
          </p:nvSpPr>
          <p:spPr>
            <a:xfrm>
              <a:off x="6143223" y="3950682"/>
              <a:ext cx="1313645" cy="1089529"/>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Queue count should always be zero otherwise there’s congestion on the link.</a:t>
              </a:r>
            </a:p>
          </p:txBody>
        </p:sp>
        <p:sp>
          <p:nvSpPr>
            <p:cNvPr id="42" name="TextBox 41"/>
            <p:cNvSpPr txBox="1"/>
            <p:nvPr/>
          </p:nvSpPr>
          <p:spPr>
            <a:xfrm>
              <a:off x="7631724" y="3950681"/>
              <a:ext cx="1177425" cy="1291019"/>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The sequence number of the last update, query, or reply packet that was received from this neighbor.</a:t>
              </a:r>
              <a:endParaRPr lang="en-US" sz="1200" dirty="0"/>
            </a:p>
          </p:txBody>
        </p:sp>
        <p:cxnSp>
          <p:nvCxnSpPr>
            <p:cNvPr id="62" name="Straight Arrow Connector 61"/>
            <p:cNvCxnSpPr>
              <a:stCxn id="25" idx="0"/>
              <a:endCxn id="47" idx="2"/>
            </p:cNvCxnSpPr>
            <p:nvPr/>
          </p:nvCxnSpPr>
          <p:spPr bwMode="auto">
            <a:xfrm flipH="1" flipV="1">
              <a:off x="826476" y="3411400"/>
              <a:ext cx="517260" cy="1403325"/>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66" name="Straight Arrow Connector 65"/>
            <p:cNvCxnSpPr>
              <a:stCxn id="29" idx="0"/>
              <a:endCxn id="64" idx="2"/>
            </p:cNvCxnSpPr>
            <p:nvPr/>
          </p:nvCxnSpPr>
          <p:spPr bwMode="auto">
            <a:xfrm rot="16200000" flipV="1">
              <a:off x="1679083" y="3578716"/>
              <a:ext cx="478007" cy="143401"/>
            </a:xfrm>
            <a:prstGeom prst="straightConnector1">
              <a:avLst/>
            </a:prstGeom>
            <a:solidFill>
              <a:schemeClr val="bg1"/>
            </a:solidFill>
            <a:ln w="28575">
              <a:solidFill>
                <a:schemeClr val="tx1"/>
              </a:solidFill>
              <a:tailEnd type="arrow"/>
            </a:ln>
          </p:spPr>
        </p:cxnSp>
        <p:sp>
          <p:nvSpPr>
            <p:cNvPr id="70" name="Rectangle 69"/>
            <p:cNvSpPr/>
            <p:nvPr/>
          </p:nvSpPr>
          <p:spPr bwMode="auto">
            <a:xfrm>
              <a:off x="2672861" y="2778356"/>
              <a:ext cx="125436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71" name="Rectangle 70"/>
            <p:cNvSpPr/>
            <p:nvPr/>
          </p:nvSpPr>
          <p:spPr bwMode="auto">
            <a:xfrm>
              <a:off x="3947528" y="2778357"/>
              <a:ext cx="613064"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72" name="Rectangle 71"/>
            <p:cNvSpPr/>
            <p:nvPr/>
          </p:nvSpPr>
          <p:spPr bwMode="auto">
            <a:xfrm>
              <a:off x="4608996" y="2778358"/>
              <a:ext cx="933515"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73" name="Rectangle 72"/>
            <p:cNvSpPr/>
            <p:nvPr/>
          </p:nvSpPr>
          <p:spPr bwMode="auto">
            <a:xfrm>
              <a:off x="5640489" y="2778359"/>
              <a:ext cx="51583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74" name="Rectangle 73"/>
            <p:cNvSpPr/>
            <p:nvPr/>
          </p:nvSpPr>
          <p:spPr bwMode="auto">
            <a:xfrm>
              <a:off x="6266885" y="2778360"/>
              <a:ext cx="53928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75" name="Rectangle 74"/>
            <p:cNvSpPr/>
            <p:nvPr/>
          </p:nvSpPr>
          <p:spPr bwMode="auto">
            <a:xfrm>
              <a:off x="6967794" y="2778361"/>
              <a:ext cx="33999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76" name="Rectangle 75"/>
            <p:cNvSpPr/>
            <p:nvPr/>
          </p:nvSpPr>
          <p:spPr bwMode="auto">
            <a:xfrm>
              <a:off x="7518143" y="2778362"/>
              <a:ext cx="410332"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cxnSp>
          <p:nvCxnSpPr>
            <p:cNvPr id="85" name="Straight Arrow Connector 84"/>
            <p:cNvCxnSpPr>
              <a:stCxn id="32" idx="0"/>
              <a:endCxn id="70" idx="2"/>
            </p:cNvCxnSpPr>
            <p:nvPr/>
          </p:nvCxnSpPr>
          <p:spPr bwMode="auto">
            <a:xfrm rot="16200000" flipV="1">
              <a:off x="2812071" y="3899385"/>
              <a:ext cx="978250" cy="2307"/>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91" name="Straight Arrow Connector 90"/>
            <p:cNvCxnSpPr>
              <a:stCxn id="34" idx="0"/>
              <a:endCxn id="71" idx="2"/>
            </p:cNvCxnSpPr>
            <p:nvPr/>
          </p:nvCxnSpPr>
          <p:spPr bwMode="auto">
            <a:xfrm flipH="1" flipV="1">
              <a:off x="4254060" y="3411414"/>
              <a:ext cx="68206" cy="1934312"/>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04" name="TextBox 103"/>
            <p:cNvSpPr txBox="1"/>
            <p:nvPr/>
          </p:nvSpPr>
          <p:spPr>
            <a:xfrm>
              <a:off x="4459398" y="4056189"/>
              <a:ext cx="1296633" cy="923330"/>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Amount of time since this neighbor was added to the neighbor table.</a:t>
              </a:r>
              <a:endParaRPr lang="en-US" sz="1200" dirty="0"/>
            </a:p>
          </p:txBody>
        </p:sp>
        <p:cxnSp>
          <p:nvCxnSpPr>
            <p:cNvPr id="105" name="Straight Arrow Connector 104"/>
            <p:cNvCxnSpPr>
              <a:stCxn id="104" idx="0"/>
              <a:endCxn id="72" idx="2"/>
            </p:cNvCxnSpPr>
            <p:nvPr/>
          </p:nvCxnSpPr>
          <p:spPr bwMode="auto">
            <a:xfrm flipH="1" flipV="1">
              <a:off x="5075754" y="3411415"/>
              <a:ext cx="31961" cy="644774"/>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08" name="Straight Arrow Connector 107"/>
            <p:cNvCxnSpPr>
              <a:stCxn id="38" idx="2"/>
            </p:cNvCxnSpPr>
            <p:nvPr/>
          </p:nvCxnSpPr>
          <p:spPr bwMode="auto">
            <a:xfrm rot="16200000" flipH="1">
              <a:off x="5738323" y="2351182"/>
              <a:ext cx="758287" cy="23181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14" name="Straight Arrow Connector 113"/>
            <p:cNvCxnSpPr>
              <a:stCxn id="40" idx="0"/>
              <a:endCxn id="75" idx="2"/>
            </p:cNvCxnSpPr>
            <p:nvPr/>
          </p:nvCxnSpPr>
          <p:spPr bwMode="auto">
            <a:xfrm flipV="1">
              <a:off x="6800045" y="3411419"/>
              <a:ext cx="337745" cy="539263"/>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18" name="Straight Arrow Connector 117"/>
            <p:cNvCxnSpPr>
              <a:stCxn id="42" idx="0"/>
              <a:endCxn id="76" idx="2"/>
            </p:cNvCxnSpPr>
            <p:nvPr/>
          </p:nvCxnSpPr>
          <p:spPr bwMode="auto">
            <a:xfrm flipH="1" flipV="1">
              <a:off x="7723309" y="3411420"/>
              <a:ext cx="497128" cy="539260"/>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grpSp>
    </p:spTree>
    <p:extLst>
      <p:ext uri="{BB962C8B-B14F-4D97-AF65-F5344CB8AC3E}">
        <p14:creationId xmlns:p14="http://schemas.microsoft.com/office/powerpoint/2010/main" val="146974739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0595" y="788507"/>
            <a:ext cx="5523276" cy="849152"/>
          </a:xfrm>
        </p:spPr>
        <p:txBody>
          <a:bodyPr/>
          <a:lstStyle/>
          <a:p>
            <a:r>
              <a:rPr lang="en-US" sz="3600" dirty="0" smtClean="0"/>
              <a:t>EIGRP Topology Table</a:t>
            </a:r>
            <a:endParaRPr lang="en-US" sz="3600" dirty="0"/>
          </a:p>
        </p:txBody>
      </p:sp>
      <p:grpSp>
        <p:nvGrpSpPr>
          <p:cNvPr id="3" name="Group 2"/>
          <p:cNvGrpSpPr/>
          <p:nvPr/>
        </p:nvGrpSpPr>
        <p:grpSpPr>
          <a:xfrm>
            <a:off x="568567" y="2219729"/>
            <a:ext cx="7719645" cy="3676183"/>
            <a:chOff x="568567" y="2219729"/>
            <a:chExt cx="7719645" cy="3676183"/>
          </a:xfrm>
        </p:grpSpPr>
        <p:sp>
          <p:nvSpPr>
            <p:cNvPr id="116" name="Content Placeholder 3"/>
            <p:cNvSpPr txBox="1">
              <a:spLocks/>
            </p:cNvSpPr>
            <p:nvPr/>
          </p:nvSpPr>
          <p:spPr>
            <a:xfrm>
              <a:off x="1113689" y="3348176"/>
              <a:ext cx="7174523" cy="1712262"/>
            </a:xfrm>
            <a:prstGeom prst="rect">
              <a:avLst/>
            </a:prstGeom>
            <a:solidFill>
              <a:schemeClr val="bg1">
                <a:lumMod val="95000"/>
              </a:schemeClr>
            </a:solidFill>
            <a:ln w="19050">
              <a:solidFill>
                <a:schemeClr val="tx1"/>
              </a:solidFill>
            </a:ln>
          </p:spPr>
          <p:txBody>
            <a:bodyPr>
              <a:noAutofit/>
            </a:bodyPr>
            <a:lstStyle/>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 </a:t>
              </a:r>
              <a:r>
                <a:rPr kumimoji="0" lang="en-US" sz="1400" b="1" i="0" u="none" strike="noStrike" kern="0" cap="none" spc="0" normalizeH="0" baseline="0" noProof="0" dirty="0" smtClean="0">
                  <a:ln>
                    <a:noFill/>
                  </a:ln>
                  <a:solidFill>
                    <a:schemeClr val="tx1"/>
                  </a:solidFill>
                  <a:effectLst/>
                  <a:uLnTx/>
                  <a:uFillTx/>
                  <a:latin typeface="Courier New" pitchFamily="49" charset="0"/>
                  <a:cs typeface="Courier New" pitchFamily="49" charset="0"/>
                </a:rPr>
                <a:t>show ip eigrp topology</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IP-EIGRP Topology Table for AS(100)/ID(192.168.1.101)</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Codes: P - Passive, A - Active, U - Update, Q - Query, R - Reply,</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       r - reply Status, s - sia Status</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P 172.17.0.0/16, 1 successors, FD is 40514560</a:t>
              </a:r>
            </a:p>
            <a:p>
              <a:pPr marL="236538" lvl="0" indent="-236538" algn="l" defTabSz="814388" eaLnBrk="1" hangingPunct="1">
                <a:lnSpc>
                  <a:spcPct val="100000"/>
                </a:lnSpc>
                <a:spcBef>
                  <a:spcPts val="0"/>
                </a:spcBef>
                <a:buClr>
                  <a:srgbClr val="708CA1"/>
                </a:buClr>
              </a:pPr>
              <a:r>
                <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        via 192.168.1.102 (40514560/28160</a:t>
              </a:r>
              <a:r>
                <a:rPr lang="en-US" sz="1400" kern="0" dirty="0" smtClean="0">
                  <a:latin typeface="Courier New" pitchFamily="49" charset="0"/>
                  <a:cs typeface="Courier New" pitchFamily="49" charset="0"/>
                </a:rPr>
                <a:t>), Serial0/0/1</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R1# </a:t>
              </a:r>
              <a:endPar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endParaRPr>
            </a:p>
            <a:p>
              <a:pPr marL="236538" marR="0" lvl="0" indent="-236538" algn="l" defTabSz="814388" rtl="0" eaLnBrk="1" fontAlgn="base" latinLnBrk="0" hangingPunct="1">
                <a:lnSpc>
                  <a:spcPct val="100000"/>
                </a:lnSpc>
                <a:spcBef>
                  <a:spcPts val="0"/>
                </a:spcBef>
                <a:spcAft>
                  <a:spcPct val="0"/>
                </a:spcAft>
                <a:buClr>
                  <a:srgbClr val="708CA1"/>
                </a:buClr>
                <a:buSzTx/>
                <a:tabLst/>
                <a:defRPr/>
              </a:pPr>
              <a:endPar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endParaRPr>
            </a:p>
          </p:txBody>
        </p:sp>
        <p:sp>
          <p:nvSpPr>
            <p:cNvPr id="64" name="Rectangle 63"/>
            <p:cNvSpPr/>
            <p:nvPr/>
          </p:nvSpPr>
          <p:spPr bwMode="auto">
            <a:xfrm>
              <a:off x="1383321" y="4204644"/>
              <a:ext cx="1430215" cy="212309"/>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47" name="Rectangle 46"/>
            <p:cNvSpPr/>
            <p:nvPr/>
          </p:nvSpPr>
          <p:spPr bwMode="auto">
            <a:xfrm>
              <a:off x="1163024" y="4204643"/>
              <a:ext cx="173404" cy="21151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5" name="TextBox 24"/>
            <p:cNvSpPr txBox="1"/>
            <p:nvPr/>
          </p:nvSpPr>
          <p:spPr>
            <a:xfrm>
              <a:off x="568567" y="5144645"/>
              <a:ext cx="1354016" cy="590931"/>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Indicates if the route is in passive or active state.</a:t>
              </a:r>
              <a:endParaRPr lang="en-US" sz="1200" dirty="0"/>
            </a:p>
          </p:txBody>
        </p:sp>
        <p:sp>
          <p:nvSpPr>
            <p:cNvPr id="29" name="TextBox 28"/>
            <p:cNvSpPr txBox="1"/>
            <p:nvPr/>
          </p:nvSpPr>
          <p:spPr>
            <a:xfrm>
              <a:off x="1317611" y="2224960"/>
              <a:ext cx="1554540" cy="2585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Destination network.</a:t>
              </a:r>
              <a:endParaRPr lang="en-US" sz="1200" dirty="0"/>
            </a:p>
          </p:txBody>
        </p:sp>
        <p:sp>
          <p:nvSpPr>
            <p:cNvPr id="32" name="TextBox 31"/>
            <p:cNvSpPr txBox="1"/>
            <p:nvPr/>
          </p:nvSpPr>
          <p:spPr>
            <a:xfrm>
              <a:off x="3152262" y="2270356"/>
              <a:ext cx="944962"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Number of successors</a:t>
              </a:r>
              <a:endParaRPr lang="en-US" sz="1200" dirty="0"/>
            </a:p>
          </p:txBody>
        </p:sp>
        <p:sp>
          <p:nvSpPr>
            <p:cNvPr id="40" name="TextBox 39"/>
            <p:cNvSpPr txBox="1"/>
            <p:nvPr/>
          </p:nvSpPr>
          <p:spPr>
            <a:xfrm>
              <a:off x="2124805" y="5150503"/>
              <a:ext cx="1312985"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Next-hop address for successor.</a:t>
              </a:r>
            </a:p>
          </p:txBody>
        </p:sp>
        <p:sp>
          <p:nvSpPr>
            <p:cNvPr id="42" name="TextBox 41"/>
            <p:cNvSpPr txBox="1"/>
            <p:nvPr/>
          </p:nvSpPr>
          <p:spPr>
            <a:xfrm>
              <a:off x="6271842" y="5127053"/>
              <a:ext cx="1535723"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Outbound interface to reach the network.</a:t>
              </a:r>
              <a:endParaRPr lang="en-US" sz="1200" dirty="0"/>
            </a:p>
          </p:txBody>
        </p:sp>
        <p:cxnSp>
          <p:nvCxnSpPr>
            <p:cNvPr id="62" name="Straight Arrow Connector 61"/>
            <p:cNvCxnSpPr>
              <a:stCxn id="25" idx="0"/>
              <a:endCxn id="47" idx="2"/>
            </p:cNvCxnSpPr>
            <p:nvPr/>
          </p:nvCxnSpPr>
          <p:spPr bwMode="auto">
            <a:xfrm rot="5400000" flipH="1" flipV="1">
              <a:off x="883407" y="4778327"/>
              <a:ext cx="728486" cy="4151"/>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66" name="Straight Arrow Connector 65"/>
            <p:cNvCxnSpPr>
              <a:stCxn id="29" idx="2"/>
              <a:endCxn id="64" idx="0"/>
            </p:cNvCxnSpPr>
            <p:nvPr/>
          </p:nvCxnSpPr>
          <p:spPr bwMode="auto">
            <a:xfrm rot="16200000" flipH="1">
              <a:off x="1236079" y="3342294"/>
              <a:ext cx="1721152" cy="3548"/>
            </a:xfrm>
            <a:prstGeom prst="straightConnector1">
              <a:avLst/>
            </a:prstGeom>
            <a:solidFill>
              <a:schemeClr val="bg1"/>
            </a:solidFill>
            <a:ln w="28575">
              <a:solidFill>
                <a:schemeClr val="tx1"/>
              </a:solidFill>
              <a:tailEnd type="arrow"/>
            </a:ln>
          </p:spPr>
        </p:cxnSp>
        <p:sp>
          <p:nvSpPr>
            <p:cNvPr id="70" name="Rectangle 69"/>
            <p:cNvSpPr/>
            <p:nvPr/>
          </p:nvSpPr>
          <p:spPr bwMode="auto">
            <a:xfrm>
              <a:off x="2977282" y="4206844"/>
              <a:ext cx="1309148" cy="212490"/>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cxnSp>
          <p:nvCxnSpPr>
            <p:cNvPr id="85" name="Straight Arrow Connector 84"/>
            <p:cNvCxnSpPr>
              <a:stCxn id="32" idx="2"/>
              <a:endCxn id="70" idx="0"/>
            </p:cNvCxnSpPr>
            <p:nvPr/>
          </p:nvCxnSpPr>
          <p:spPr bwMode="auto">
            <a:xfrm rot="16200000" flipH="1">
              <a:off x="2869484" y="3444472"/>
              <a:ext cx="1511756" cy="12987"/>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04" name="TextBox 103"/>
            <p:cNvSpPr txBox="1"/>
            <p:nvPr/>
          </p:nvSpPr>
          <p:spPr>
            <a:xfrm>
              <a:off x="4377335" y="2219729"/>
              <a:ext cx="1695216"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Feasible distance (FD) to the successor</a:t>
              </a:r>
              <a:endParaRPr lang="en-US" sz="1200" dirty="0"/>
            </a:p>
          </p:txBody>
        </p:sp>
        <p:sp>
          <p:nvSpPr>
            <p:cNvPr id="55" name="Rectangle 54"/>
            <p:cNvSpPr/>
            <p:nvPr/>
          </p:nvSpPr>
          <p:spPr bwMode="auto">
            <a:xfrm>
              <a:off x="4430934" y="4206844"/>
              <a:ext cx="1583001" cy="22055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cxnSp>
          <p:nvCxnSpPr>
            <p:cNvPr id="56" name="Straight Arrow Connector 55"/>
            <p:cNvCxnSpPr>
              <a:stCxn id="104" idx="2"/>
              <a:endCxn id="55" idx="0"/>
            </p:cNvCxnSpPr>
            <p:nvPr/>
          </p:nvCxnSpPr>
          <p:spPr bwMode="auto">
            <a:xfrm rot="5400000">
              <a:off x="4442498" y="3424398"/>
              <a:ext cx="1562383" cy="250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78" name="Rectangle 77"/>
            <p:cNvSpPr/>
            <p:nvPr/>
          </p:nvSpPr>
          <p:spPr bwMode="auto">
            <a:xfrm>
              <a:off x="1957382" y="4464751"/>
              <a:ext cx="1911230"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79" name="TextBox 78"/>
            <p:cNvSpPr txBox="1"/>
            <p:nvPr/>
          </p:nvSpPr>
          <p:spPr>
            <a:xfrm>
              <a:off x="3640012" y="5138781"/>
              <a:ext cx="1113693" cy="757130"/>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Feasible distance (FD) to the successor</a:t>
              </a:r>
            </a:p>
          </p:txBody>
        </p:sp>
        <p:sp>
          <p:nvSpPr>
            <p:cNvPr id="80" name="TextBox 79"/>
            <p:cNvSpPr txBox="1"/>
            <p:nvPr/>
          </p:nvSpPr>
          <p:spPr>
            <a:xfrm>
              <a:off x="4955927" y="5138782"/>
              <a:ext cx="1113693" cy="757130"/>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Advertised distance (AD) from the successor</a:t>
              </a:r>
            </a:p>
          </p:txBody>
        </p:sp>
        <p:cxnSp>
          <p:nvCxnSpPr>
            <p:cNvPr id="81" name="Straight Arrow Connector 80"/>
            <p:cNvCxnSpPr>
              <a:stCxn id="40" idx="0"/>
              <a:endCxn id="78" idx="2"/>
            </p:cNvCxnSpPr>
            <p:nvPr/>
          </p:nvCxnSpPr>
          <p:spPr bwMode="auto">
            <a:xfrm rot="5400000" flipH="1" flipV="1">
              <a:off x="2620413" y="4857920"/>
              <a:ext cx="453469" cy="131699"/>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82" name="Rectangle 81"/>
            <p:cNvSpPr/>
            <p:nvPr/>
          </p:nvSpPr>
          <p:spPr bwMode="auto">
            <a:xfrm>
              <a:off x="3965913" y="4464752"/>
              <a:ext cx="952501"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cxnSp>
          <p:nvCxnSpPr>
            <p:cNvPr id="83" name="Straight Arrow Connector 82"/>
            <p:cNvCxnSpPr>
              <a:stCxn id="79" idx="0"/>
              <a:endCxn id="82" idx="2"/>
            </p:cNvCxnSpPr>
            <p:nvPr/>
          </p:nvCxnSpPr>
          <p:spPr bwMode="auto">
            <a:xfrm rot="5400000" flipH="1" flipV="1">
              <a:off x="4098638" y="4795256"/>
              <a:ext cx="441746" cy="245305"/>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84" name="Rectangle 83"/>
            <p:cNvSpPr/>
            <p:nvPr/>
          </p:nvSpPr>
          <p:spPr bwMode="auto">
            <a:xfrm>
              <a:off x="5002233" y="4464753"/>
              <a:ext cx="571501"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cxnSp>
          <p:nvCxnSpPr>
            <p:cNvPr id="86" name="Straight Arrow Connector 85"/>
            <p:cNvCxnSpPr>
              <a:stCxn id="80" idx="0"/>
              <a:endCxn id="84" idx="2"/>
            </p:cNvCxnSpPr>
            <p:nvPr/>
          </p:nvCxnSpPr>
          <p:spPr bwMode="auto">
            <a:xfrm rot="16200000" flipV="1">
              <a:off x="5179506" y="4805514"/>
              <a:ext cx="441746" cy="224790"/>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87" name="Rectangle 86"/>
            <p:cNvSpPr/>
            <p:nvPr/>
          </p:nvSpPr>
          <p:spPr bwMode="auto">
            <a:xfrm>
              <a:off x="5817574" y="4464754"/>
              <a:ext cx="1257300"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cxnSp>
          <p:nvCxnSpPr>
            <p:cNvPr id="88" name="Straight Arrow Connector 87"/>
            <p:cNvCxnSpPr>
              <a:stCxn id="42" idx="0"/>
              <a:endCxn id="87" idx="2"/>
            </p:cNvCxnSpPr>
            <p:nvPr/>
          </p:nvCxnSpPr>
          <p:spPr bwMode="auto">
            <a:xfrm rot="16200000" flipV="1">
              <a:off x="6527956" y="4615305"/>
              <a:ext cx="430016" cy="593480"/>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grpSp>
    </p:spTree>
    <p:extLst>
      <p:ext uri="{BB962C8B-B14F-4D97-AF65-F5344CB8AC3E}">
        <p14:creationId xmlns:p14="http://schemas.microsoft.com/office/powerpoint/2010/main" val="242673586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48" y="847790"/>
            <a:ext cx="5394325" cy="936127"/>
          </a:xfrm>
        </p:spPr>
        <p:txBody>
          <a:bodyPr/>
          <a:lstStyle/>
          <a:p>
            <a:r>
              <a:rPr lang="en-US" sz="3600" dirty="0" smtClean="0"/>
              <a:t>EIGRP Routing Table</a:t>
            </a:r>
            <a:endParaRPr lang="en-US" sz="3600" dirty="0"/>
          </a:p>
        </p:txBody>
      </p:sp>
      <p:grpSp>
        <p:nvGrpSpPr>
          <p:cNvPr id="3" name="Group 2"/>
          <p:cNvGrpSpPr/>
          <p:nvPr/>
        </p:nvGrpSpPr>
        <p:grpSpPr>
          <a:xfrm>
            <a:off x="310665" y="2076642"/>
            <a:ext cx="8680935" cy="3847872"/>
            <a:chOff x="310665" y="2076642"/>
            <a:chExt cx="8680935" cy="3847872"/>
          </a:xfrm>
        </p:grpSpPr>
        <p:sp>
          <p:nvSpPr>
            <p:cNvPr id="25" name="TextBox 24"/>
            <p:cNvSpPr txBox="1"/>
            <p:nvPr/>
          </p:nvSpPr>
          <p:spPr>
            <a:xfrm>
              <a:off x="310665" y="2316992"/>
              <a:ext cx="720966"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EIGRP route</a:t>
              </a:r>
              <a:endParaRPr lang="en-US" sz="1200" dirty="0"/>
            </a:p>
          </p:txBody>
        </p:sp>
        <p:sp>
          <p:nvSpPr>
            <p:cNvPr id="40" name="TextBox 39"/>
            <p:cNvSpPr txBox="1"/>
            <p:nvPr/>
          </p:nvSpPr>
          <p:spPr>
            <a:xfrm>
              <a:off x="1244604" y="2311127"/>
              <a:ext cx="879218"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Destination network</a:t>
              </a:r>
            </a:p>
          </p:txBody>
        </p:sp>
        <p:sp>
          <p:nvSpPr>
            <p:cNvPr id="116" name="Content Placeholder 3"/>
            <p:cNvSpPr txBox="1">
              <a:spLocks/>
            </p:cNvSpPr>
            <p:nvPr/>
          </p:nvSpPr>
          <p:spPr>
            <a:xfrm>
              <a:off x="527538" y="3248251"/>
              <a:ext cx="8405447" cy="1852946"/>
            </a:xfrm>
            <a:prstGeom prst="rect">
              <a:avLst/>
            </a:prstGeom>
            <a:solidFill>
              <a:schemeClr val="bg1">
                <a:lumMod val="95000"/>
              </a:schemeClr>
            </a:solidFill>
            <a:ln w="19050">
              <a:solidFill>
                <a:schemeClr val="tx1"/>
              </a:solidFill>
            </a:ln>
          </p:spPr>
          <p:txBody>
            <a:bodyPr>
              <a:noAutofit/>
            </a:bodyPr>
            <a:lstStyle/>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R1# </a:t>
              </a:r>
              <a:r>
                <a:rPr lang="en-US" sz="1400" b="1" kern="0" dirty="0" smtClean="0">
                  <a:latin typeface="Courier New" pitchFamily="49" charset="0"/>
                  <a:cs typeface="Courier New" pitchFamily="49" charset="0"/>
                </a:rPr>
                <a:t>show ip route</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&lt;output omitted&gt;</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Gateway of last resort is not set</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D    172.17.0.0/16 [90/40514560] via 192.168.1.102, 00:02:22, Serial0/0/1</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     172.16.0.0/16 is variably subnetted, 2 subnets, 2 masks</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D       172.16.0.0/16 is a summary, 00:31:31, Null0</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C       172.16.1.0/24 is directly connected, FastEthernet0/0</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R1# </a:t>
              </a:r>
            </a:p>
            <a:p>
              <a:pPr marL="236538" marR="0" lvl="0" indent="-236538" algn="l" defTabSz="814388" rtl="0" eaLnBrk="1" fontAlgn="base" latinLnBrk="0" hangingPunct="1">
                <a:lnSpc>
                  <a:spcPct val="100000"/>
                </a:lnSpc>
                <a:spcBef>
                  <a:spcPts val="0"/>
                </a:spcBef>
                <a:spcAft>
                  <a:spcPct val="0"/>
                </a:spcAft>
                <a:buClr>
                  <a:srgbClr val="708CA1"/>
                </a:buClr>
                <a:buSzTx/>
                <a:tabLst/>
                <a:defRPr/>
              </a:pPr>
              <a:endPar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endParaRPr>
            </a:p>
          </p:txBody>
        </p:sp>
        <p:sp>
          <p:nvSpPr>
            <p:cNvPr id="54" name="TextBox 53"/>
            <p:cNvSpPr txBox="1"/>
            <p:nvPr/>
          </p:nvSpPr>
          <p:spPr>
            <a:xfrm>
              <a:off x="2336795" y="2402219"/>
              <a:ext cx="1101963"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Administrative distance</a:t>
              </a:r>
            </a:p>
          </p:txBody>
        </p:sp>
        <p:cxnSp>
          <p:nvCxnSpPr>
            <p:cNvPr id="58" name="Straight Arrow Connector 57"/>
            <p:cNvCxnSpPr>
              <a:stCxn id="54" idx="2"/>
              <a:endCxn id="57" idx="0"/>
            </p:cNvCxnSpPr>
            <p:nvPr/>
          </p:nvCxnSpPr>
          <p:spPr bwMode="auto">
            <a:xfrm rot="5400000">
              <a:off x="2302513" y="3326250"/>
              <a:ext cx="1092390" cy="93793"/>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63" name="TextBox 62"/>
            <p:cNvSpPr txBox="1"/>
            <p:nvPr/>
          </p:nvSpPr>
          <p:spPr>
            <a:xfrm>
              <a:off x="3651731" y="2402219"/>
              <a:ext cx="738554"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Feasible distance</a:t>
              </a:r>
            </a:p>
          </p:txBody>
        </p:sp>
        <p:cxnSp>
          <p:nvCxnSpPr>
            <p:cNvPr id="65" name="Straight Arrow Connector 64"/>
            <p:cNvCxnSpPr>
              <a:stCxn id="63" idx="2"/>
              <a:endCxn id="67" idx="0"/>
            </p:cNvCxnSpPr>
            <p:nvPr/>
          </p:nvCxnSpPr>
          <p:spPr bwMode="auto">
            <a:xfrm rot="5400000">
              <a:off x="3152434" y="3138682"/>
              <a:ext cx="1092391" cy="46892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67" name="Rectangle 66"/>
            <p:cNvSpPr/>
            <p:nvPr/>
          </p:nvSpPr>
          <p:spPr bwMode="auto">
            <a:xfrm>
              <a:off x="3012831" y="3919342"/>
              <a:ext cx="902668" cy="23228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72" name="TextBox 71"/>
            <p:cNvSpPr txBox="1"/>
            <p:nvPr/>
          </p:nvSpPr>
          <p:spPr>
            <a:xfrm>
              <a:off x="4603258" y="2236020"/>
              <a:ext cx="1395038" cy="590931"/>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Next-hop address to reach the network</a:t>
              </a:r>
            </a:p>
          </p:txBody>
        </p:sp>
        <p:cxnSp>
          <p:nvCxnSpPr>
            <p:cNvPr id="73" name="Straight Arrow Connector 72"/>
            <p:cNvCxnSpPr>
              <a:stCxn id="72" idx="2"/>
              <a:endCxn id="74" idx="0"/>
            </p:cNvCxnSpPr>
            <p:nvPr/>
          </p:nvCxnSpPr>
          <p:spPr bwMode="auto">
            <a:xfrm rot="5400000">
              <a:off x="4685223" y="3370217"/>
              <a:ext cx="1092392" cy="5861"/>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74" name="Rectangle 73"/>
            <p:cNvSpPr/>
            <p:nvPr/>
          </p:nvSpPr>
          <p:spPr bwMode="auto">
            <a:xfrm>
              <a:off x="4513376" y="3919343"/>
              <a:ext cx="1430224" cy="220561"/>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75" name="TextBox 74"/>
            <p:cNvSpPr txBox="1"/>
            <p:nvPr/>
          </p:nvSpPr>
          <p:spPr>
            <a:xfrm>
              <a:off x="6211269" y="2236020"/>
              <a:ext cx="1277798" cy="590931"/>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Time indicating the last update packet received</a:t>
              </a:r>
            </a:p>
          </p:txBody>
        </p:sp>
        <p:cxnSp>
          <p:nvCxnSpPr>
            <p:cNvPr id="76" name="Straight Arrow Connector 75"/>
            <p:cNvCxnSpPr>
              <a:stCxn id="75" idx="2"/>
              <a:endCxn id="77" idx="0"/>
            </p:cNvCxnSpPr>
            <p:nvPr/>
          </p:nvCxnSpPr>
          <p:spPr bwMode="auto">
            <a:xfrm rot="5400000">
              <a:off x="6100773" y="3273494"/>
              <a:ext cx="1092393" cy="199306"/>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77" name="Rectangle 76"/>
            <p:cNvSpPr/>
            <p:nvPr/>
          </p:nvSpPr>
          <p:spPr bwMode="auto">
            <a:xfrm>
              <a:off x="6095982" y="3919344"/>
              <a:ext cx="902668" cy="23228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89" name="TextBox 88"/>
            <p:cNvSpPr txBox="1"/>
            <p:nvPr/>
          </p:nvSpPr>
          <p:spPr>
            <a:xfrm>
              <a:off x="7702038" y="2076642"/>
              <a:ext cx="1289562" cy="750309"/>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Local router exit interface to destination network</a:t>
              </a:r>
            </a:p>
          </p:txBody>
        </p:sp>
        <p:cxnSp>
          <p:nvCxnSpPr>
            <p:cNvPr id="90" name="Straight Arrow Connector 89"/>
            <p:cNvCxnSpPr>
              <a:stCxn id="89" idx="2"/>
              <a:endCxn id="91" idx="0"/>
            </p:cNvCxnSpPr>
            <p:nvPr/>
          </p:nvCxnSpPr>
          <p:spPr bwMode="auto">
            <a:xfrm rot="5400000">
              <a:off x="7519268" y="3091794"/>
              <a:ext cx="1092394" cy="56270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91" name="Rectangle 90"/>
            <p:cNvSpPr/>
            <p:nvPr/>
          </p:nvSpPr>
          <p:spPr bwMode="auto">
            <a:xfrm>
              <a:off x="7151053" y="3919345"/>
              <a:ext cx="1266116" cy="20883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99" name="Rectangle 98"/>
            <p:cNvSpPr/>
            <p:nvPr/>
          </p:nvSpPr>
          <p:spPr bwMode="auto">
            <a:xfrm>
              <a:off x="574431" y="4362614"/>
              <a:ext cx="5509845" cy="234490"/>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00" name="TextBox 99"/>
            <p:cNvSpPr txBox="1"/>
            <p:nvPr/>
          </p:nvSpPr>
          <p:spPr>
            <a:xfrm>
              <a:off x="1535714" y="5499782"/>
              <a:ext cx="3575548"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Summary route automatically created as the result of the default classful behavior of EIGRP.</a:t>
              </a:r>
            </a:p>
          </p:txBody>
        </p:sp>
        <p:cxnSp>
          <p:nvCxnSpPr>
            <p:cNvPr id="101" name="Straight Arrow Connector 100"/>
            <p:cNvCxnSpPr>
              <a:stCxn id="100" idx="0"/>
              <a:endCxn id="99" idx="2"/>
            </p:cNvCxnSpPr>
            <p:nvPr/>
          </p:nvCxnSpPr>
          <p:spPr bwMode="auto">
            <a:xfrm rot="5400000" flipH="1" flipV="1">
              <a:off x="2875082" y="5045510"/>
              <a:ext cx="902678" cy="5866"/>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47" name="Rectangle 46"/>
            <p:cNvSpPr/>
            <p:nvPr/>
          </p:nvSpPr>
          <p:spPr bwMode="auto">
            <a:xfrm>
              <a:off x="586154" y="3940585"/>
              <a:ext cx="175844" cy="22276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8" name="Rectangle 77"/>
            <p:cNvSpPr/>
            <p:nvPr/>
          </p:nvSpPr>
          <p:spPr bwMode="auto">
            <a:xfrm>
              <a:off x="1055077" y="3919340"/>
              <a:ext cx="1535722" cy="232287"/>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57" name="Rectangle 56"/>
            <p:cNvSpPr/>
            <p:nvPr/>
          </p:nvSpPr>
          <p:spPr bwMode="auto">
            <a:xfrm>
              <a:off x="2637683" y="3919341"/>
              <a:ext cx="328255" cy="244009"/>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cxnSp>
          <p:nvCxnSpPr>
            <p:cNvPr id="62" name="Straight Arrow Connector 61"/>
            <p:cNvCxnSpPr>
              <a:stCxn id="25" idx="2"/>
              <a:endCxn id="47" idx="0"/>
            </p:cNvCxnSpPr>
            <p:nvPr/>
          </p:nvCxnSpPr>
          <p:spPr bwMode="auto">
            <a:xfrm rot="16200000" flipH="1">
              <a:off x="73182" y="3339690"/>
              <a:ext cx="1198861" cy="292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81" name="Straight Arrow Connector 80"/>
            <p:cNvCxnSpPr>
              <a:stCxn id="40" idx="2"/>
              <a:endCxn id="78" idx="0"/>
            </p:cNvCxnSpPr>
            <p:nvPr/>
          </p:nvCxnSpPr>
          <p:spPr bwMode="auto">
            <a:xfrm rot="5400000">
              <a:off x="1231202" y="3327596"/>
              <a:ext cx="1183481" cy="7"/>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grpSp>
    </p:spTree>
    <p:extLst>
      <p:ext uri="{BB962C8B-B14F-4D97-AF65-F5344CB8AC3E}">
        <p14:creationId xmlns:p14="http://schemas.microsoft.com/office/powerpoint/2010/main" val="68492731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title"/>
          </p:nvPr>
        </p:nvSpPr>
        <p:spPr>
          <a:xfrm>
            <a:off x="784695" y="333899"/>
            <a:ext cx="7419784" cy="1214448"/>
          </a:xfrm>
        </p:spPr>
        <p:txBody>
          <a:bodyPr/>
          <a:lstStyle/>
          <a:p>
            <a:r>
              <a:rPr lang="en-US" sz="3200" dirty="0" smtClean="0"/>
              <a:t>EIGRP Administrative Distance (AD)</a:t>
            </a:r>
          </a:p>
        </p:txBody>
      </p:sp>
      <p:grpSp>
        <p:nvGrpSpPr>
          <p:cNvPr id="3" name="Group 2"/>
          <p:cNvGrpSpPr/>
          <p:nvPr/>
        </p:nvGrpSpPr>
        <p:grpSpPr>
          <a:xfrm>
            <a:off x="1066189" y="1974912"/>
            <a:ext cx="7796457" cy="4345851"/>
            <a:chOff x="1066190" y="1722439"/>
            <a:chExt cx="7796457" cy="4345851"/>
          </a:xfrm>
        </p:grpSpPr>
        <p:pic>
          <p:nvPicPr>
            <p:cNvPr id="54276" name="Picture 4"/>
            <p:cNvPicPr>
              <a:picLocks noChangeAspect="1" noChangeArrowheads="1"/>
            </p:cNvPicPr>
            <p:nvPr/>
          </p:nvPicPr>
          <p:blipFill>
            <a:blip r:embed="rId2"/>
            <a:srcRect/>
            <a:stretch>
              <a:fillRect/>
            </a:stretch>
          </p:blipFill>
          <p:spPr bwMode="auto">
            <a:xfrm>
              <a:off x="1066190" y="1722439"/>
              <a:ext cx="4949825" cy="4221162"/>
            </a:xfrm>
            <a:prstGeom prst="rect">
              <a:avLst/>
            </a:prstGeom>
            <a:noFill/>
            <a:ln w="9525">
              <a:noFill/>
              <a:miter lim="800000"/>
              <a:headEnd/>
              <a:tailEnd/>
            </a:ln>
          </p:spPr>
        </p:pic>
        <p:sp>
          <p:nvSpPr>
            <p:cNvPr id="7" name="TextBox 6"/>
            <p:cNvSpPr txBox="1"/>
            <p:nvPr/>
          </p:nvSpPr>
          <p:spPr>
            <a:xfrm>
              <a:off x="6588370" y="2869993"/>
              <a:ext cx="2274276" cy="947101"/>
            </a:xfrm>
            <a:prstGeom prst="rect">
              <a:avLst/>
            </a:prstGeom>
            <a:noFill/>
          </p:spPr>
          <p:txBody>
            <a:bodyPr wrap="square" rtlCol="0">
              <a:noAutofit/>
            </a:bodyPr>
            <a:lstStyle/>
            <a:p>
              <a:pPr marL="1588" indent="-1588" algn="l">
                <a:lnSpc>
                  <a:spcPct val="100000"/>
                </a:lnSpc>
                <a:spcBef>
                  <a:spcPts val="600"/>
                </a:spcBef>
                <a:spcAft>
                  <a:spcPts val="600"/>
                </a:spcAft>
              </a:pPr>
              <a:r>
                <a:rPr lang="en-US" sz="1400" dirty="0" smtClean="0"/>
                <a:t>Routes manually summarized.</a:t>
              </a:r>
              <a:endParaRPr lang="en-US" sz="1400" dirty="0"/>
            </a:p>
          </p:txBody>
        </p:sp>
        <p:sp>
          <p:nvSpPr>
            <p:cNvPr id="9" name="Right Arrow 8"/>
            <p:cNvSpPr/>
            <p:nvPr/>
          </p:nvSpPr>
          <p:spPr bwMode="auto">
            <a:xfrm>
              <a:off x="6020368" y="3015298"/>
              <a:ext cx="515815" cy="328246"/>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0" name="Right Arrow 9"/>
            <p:cNvSpPr/>
            <p:nvPr/>
          </p:nvSpPr>
          <p:spPr bwMode="auto">
            <a:xfrm>
              <a:off x="6020368" y="5266494"/>
              <a:ext cx="515815" cy="328246"/>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1" name="TextBox 10"/>
            <p:cNvSpPr txBox="1"/>
            <p:nvPr/>
          </p:nvSpPr>
          <p:spPr>
            <a:xfrm>
              <a:off x="6588371" y="5121189"/>
              <a:ext cx="2274276" cy="947101"/>
            </a:xfrm>
            <a:prstGeom prst="rect">
              <a:avLst/>
            </a:prstGeom>
            <a:noFill/>
          </p:spPr>
          <p:txBody>
            <a:bodyPr wrap="square" rtlCol="0">
              <a:noAutofit/>
            </a:bodyPr>
            <a:lstStyle/>
            <a:p>
              <a:pPr marL="1588" indent="-1588" algn="l">
                <a:lnSpc>
                  <a:spcPct val="100000"/>
                </a:lnSpc>
                <a:spcBef>
                  <a:spcPts val="600"/>
                </a:spcBef>
                <a:spcAft>
                  <a:spcPts val="600"/>
                </a:spcAft>
              </a:pPr>
              <a:r>
                <a:rPr lang="en-US" sz="1400" dirty="0" smtClean="0"/>
                <a:t>Routes redistributed into EIGRP.</a:t>
              </a:r>
              <a:endParaRPr lang="en-US" sz="1400" dirty="0"/>
            </a:p>
          </p:txBody>
        </p:sp>
      </p:grpSp>
    </p:spTree>
    <p:extLst>
      <p:ext uri="{BB962C8B-B14F-4D97-AF65-F5344CB8AC3E}">
        <p14:creationId xmlns:p14="http://schemas.microsoft.com/office/powerpoint/2010/main" val="260599327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2501857" y="51039"/>
            <a:ext cx="4302479" cy="1026648"/>
          </a:xfrm>
        </p:spPr>
        <p:txBody>
          <a:bodyPr/>
          <a:lstStyle/>
          <a:p>
            <a:r>
              <a:rPr lang="en-US" sz="3600" dirty="0" smtClean="0"/>
              <a:t>DUAL Example</a:t>
            </a:r>
            <a:endParaRPr lang="en-US" sz="3600" dirty="0"/>
          </a:p>
        </p:txBody>
      </p:sp>
      <p:grpSp>
        <p:nvGrpSpPr>
          <p:cNvPr id="35" name="Group 34"/>
          <p:cNvGrpSpPr/>
          <p:nvPr/>
        </p:nvGrpSpPr>
        <p:grpSpPr>
          <a:xfrm>
            <a:off x="2916955" y="1134224"/>
            <a:ext cx="2606492" cy="3771480"/>
            <a:chOff x="2916955" y="1134224"/>
            <a:chExt cx="2606492" cy="3771480"/>
          </a:xfrm>
        </p:grpSpPr>
        <p:cxnSp>
          <p:nvCxnSpPr>
            <p:cNvPr id="38" name="Straight Connector 37"/>
            <p:cNvCxnSpPr>
              <a:stCxn id="34" idx="0"/>
              <a:endCxn id="24" idx="3"/>
            </p:cNvCxnSpPr>
            <p:nvPr/>
          </p:nvCxnSpPr>
          <p:spPr bwMode="auto">
            <a:xfrm rot="16200000" flipH="1" flipV="1">
              <a:off x="3540845" y="3220308"/>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9" name="TextBox 8"/>
            <p:cNvSpPr txBox="1"/>
            <p:nvPr/>
          </p:nvSpPr>
          <p:spPr>
            <a:xfrm>
              <a:off x="3164217" y="238731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1134224"/>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566702"/>
              <a:ext cx="870351" cy="451691"/>
            </a:xfrm>
            <a:prstGeom prst="rect">
              <a:avLst/>
            </a:prstGeom>
            <a:noFill/>
            <a:ln w="9525">
              <a:noFill/>
              <a:miter lim="800000"/>
              <a:headEnd/>
              <a:tailEnd/>
            </a:ln>
          </p:spPr>
        </p:pic>
        <p:sp>
          <p:nvSpPr>
            <p:cNvPr id="13" name="TextBox 12"/>
            <p:cNvSpPr txBox="1"/>
            <p:nvPr/>
          </p:nvSpPr>
          <p:spPr>
            <a:xfrm>
              <a:off x="3250437" y="1787039"/>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428086"/>
              <a:ext cx="870351" cy="451691"/>
            </a:xfrm>
            <a:prstGeom prst="rect">
              <a:avLst/>
            </a:prstGeom>
            <a:noFill/>
            <a:ln w="9525">
              <a:noFill/>
              <a:miter lim="800000"/>
              <a:headEnd/>
              <a:tailEnd/>
            </a:ln>
          </p:spPr>
        </p:pic>
        <p:sp>
          <p:nvSpPr>
            <p:cNvPr id="24" name="TextBox 23"/>
            <p:cNvSpPr txBox="1"/>
            <p:nvPr/>
          </p:nvSpPr>
          <p:spPr>
            <a:xfrm>
              <a:off x="3272361" y="4646585"/>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950987"/>
              <a:ext cx="870351" cy="451691"/>
            </a:xfrm>
            <a:prstGeom prst="rect">
              <a:avLst/>
            </a:prstGeom>
            <a:noFill/>
            <a:ln w="9525">
              <a:noFill/>
              <a:miter lim="800000"/>
              <a:headEnd/>
              <a:tailEnd/>
            </a:ln>
          </p:spPr>
        </p:pic>
        <p:sp>
          <p:nvSpPr>
            <p:cNvPr id="14" name="TextBox 13"/>
            <p:cNvSpPr txBox="1"/>
            <p:nvPr/>
          </p:nvSpPr>
          <p:spPr>
            <a:xfrm>
              <a:off x="3272360" y="3192932"/>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428673"/>
              <a:ext cx="870351" cy="451691"/>
            </a:xfrm>
            <a:prstGeom prst="rect">
              <a:avLst/>
            </a:prstGeom>
            <a:noFill/>
            <a:ln w="9525">
              <a:noFill/>
              <a:miter lim="800000"/>
              <a:headEnd/>
              <a:tailEnd/>
            </a:ln>
          </p:spPr>
        </p:pic>
        <p:sp>
          <p:nvSpPr>
            <p:cNvPr id="31" name="TextBox 30"/>
            <p:cNvSpPr txBox="1"/>
            <p:nvPr/>
          </p:nvSpPr>
          <p:spPr>
            <a:xfrm>
              <a:off x="4948751" y="4647172"/>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807038"/>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951574"/>
              <a:ext cx="870351" cy="451691"/>
            </a:xfrm>
            <a:prstGeom prst="rect">
              <a:avLst/>
            </a:prstGeom>
            <a:noFill/>
            <a:ln w="9525">
              <a:noFill/>
              <a:miter lim="800000"/>
              <a:headEnd/>
              <a:tailEnd/>
            </a:ln>
          </p:spPr>
        </p:pic>
        <p:sp>
          <p:nvSpPr>
            <p:cNvPr id="34" name="TextBox 33"/>
            <p:cNvSpPr txBox="1"/>
            <p:nvPr/>
          </p:nvSpPr>
          <p:spPr>
            <a:xfrm>
              <a:off x="4948750" y="3193519"/>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6" name="Straight Connector 35"/>
            <p:cNvCxnSpPr>
              <a:stCxn id="6" idx="3"/>
              <a:endCxn id="33" idx="1"/>
            </p:cNvCxnSpPr>
            <p:nvPr/>
          </p:nvCxnSpPr>
          <p:spPr bwMode="auto">
            <a:xfrm>
              <a:off x="3847056" y="31768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cxnSp>
          <p:nvCxnSpPr>
            <p:cNvPr id="37" name="Straight Connector 36"/>
            <p:cNvCxnSpPr>
              <a:stCxn id="30" idx="1"/>
              <a:endCxn id="23" idx="3"/>
            </p:cNvCxnSpPr>
            <p:nvPr/>
          </p:nvCxnSpPr>
          <p:spPr bwMode="auto">
            <a:xfrm rot="10800000">
              <a:off x="3847058" y="46539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81225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8" name="TextBox 47"/>
            <p:cNvSpPr txBox="1"/>
            <p:nvPr/>
          </p:nvSpPr>
          <p:spPr>
            <a:xfrm>
              <a:off x="4147197" y="294357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45233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grpSp>
      <p:graphicFrame>
        <p:nvGraphicFramePr>
          <p:cNvPr id="50" name="Table 49"/>
          <p:cNvGraphicFramePr>
            <a:graphicFrameLocks noGrp="1"/>
          </p:cNvGraphicFramePr>
          <p:nvPr>
            <p:extLst>
              <p:ext uri="{D42A27DB-BD31-4B8C-83A1-F6EECF244321}">
                <p14:modId xmlns:p14="http://schemas.microsoft.com/office/powerpoint/2010/main" val="1387533560"/>
              </p:ext>
            </p:extLst>
          </p:nvPr>
        </p:nvGraphicFramePr>
        <p:xfrm>
          <a:off x="322356" y="4944192"/>
          <a:ext cx="3352799" cy="1257300"/>
        </p:xfrm>
        <a:graphic>
          <a:graphicData uri="http://schemas.openxmlformats.org/drawingml/2006/table">
            <a:tbl>
              <a:tblPr firstRow="1" bandRow="1">
                <a:tableStyleId>{5C22544A-7EE6-4342-B048-85BDC9FD1C3A}</a:tableStyleId>
              </a:tblPr>
              <a:tblGrid>
                <a:gridCol w="1043353"/>
                <a:gridCol w="328246"/>
                <a:gridCol w="285316"/>
                <a:gridCol w="1695884"/>
              </a:tblGrid>
              <a:tr h="251460">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51460">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51460">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51460">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Feasible Successor</a:t>
                      </a:r>
                      <a:endParaRPr lang="en-US" sz="1050" dirty="0">
                        <a:latin typeface="Courier New" pitchFamily="49" charset="0"/>
                        <a:cs typeface="Courier New" pitchFamily="49" charset="0"/>
                      </a:endParaRPr>
                    </a:p>
                  </a:txBody>
                  <a:tcPr marL="45720" marR="45720" anchor="ctr"/>
                </a:tc>
              </a:tr>
              <a:tr h="251460">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948468" y="4364749"/>
            <a:ext cx="1050288" cy="313932"/>
          </a:xfrm>
          <a:prstGeom prst="rect">
            <a:avLst/>
          </a:prstGeom>
          <a:noFill/>
        </p:spPr>
        <p:txBody>
          <a:bodyPr wrap="none" rtlCol="0">
            <a:spAutoFit/>
          </a:bodyPr>
          <a:lstStyle/>
          <a:p>
            <a:r>
              <a:rPr lang="en-US" sz="1600" b="1" dirty="0" smtClean="0"/>
              <a:t>Router C</a:t>
            </a:r>
          </a:p>
        </p:txBody>
      </p:sp>
      <p:graphicFrame>
        <p:nvGraphicFramePr>
          <p:cNvPr id="57" name="Table 56"/>
          <p:cNvGraphicFramePr>
            <a:graphicFrameLocks noGrp="1"/>
          </p:cNvGraphicFramePr>
          <p:nvPr>
            <p:extLst>
              <p:ext uri="{D42A27DB-BD31-4B8C-83A1-F6EECF244321}">
                <p14:modId xmlns:p14="http://schemas.microsoft.com/office/powerpoint/2010/main" val="3827327302"/>
              </p:ext>
            </p:extLst>
          </p:nvPr>
        </p:nvGraphicFramePr>
        <p:xfrm>
          <a:off x="5575635" y="4307277"/>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D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bl>
          </a:graphicData>
        </a:graphic>
      </p:graphicFrame>
      <p:sp>
        <p:nvSpPr>
          <p:cNvPr id="58" name="TextBox 57"/>
          <p:cNvSpPr txBox="1"/>
          <p:nvPr/>
        </p:nvSpPr>
        <p:spPr>
          <a:xfrm>
            <a:off x="5740159" y="3854048"/>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extLst>
              <p:ext uri="{D42A27DB-BD31-4B8C-83A1-F6EECF244321}">
                <p14:modId xmlns:p14="http://schemas.microsoft.com/office/powerpoint/2010/main" val="2321869039"/>
              </p:ext>
            </p:extLst>
          </p:nvPr>
        </p:nvGraphicFramePr>
        <p:xfrm>
          <a:off x="5630480" y="2500421"/>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5</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bl>
          </a:graphicData>
        </a:graphic>
      </p:graphicFrame>
      <p:sp>
        <p:nvSpPr>
          <p:cNvPr id="60" name="TextBox 59"/>
          <p:cNvSpPr txBox="1"/>
          <p:nvPr/>
        </p:nvSpPr>
        <p:spPr>
          <a:xfrm>
            <a:off x="5740159" y="2045571"/>
            <a:ext cx="1050288" cy="313932"/>
          </a:xfrm>
          <a:prstGeom prst="rect">
            <a:avLst/>
          </a:prstGeom>
          <a:noFill/>
        </p:spPr>
        <p:txBody>
          <a:bodyPr wrap="none" rtlCol="0">
            <a:spAutoFit/>
          </a:bodyPr>
          <a:lstStyle/>
          <a:p>
            <a:r>
              <a:rPr lang="en-US" sz="1600" b="1" dirty="0" smtClean="0"/>
              <a:t>Router D</a:t>
            </a:r>
          </a:p>
        </p:txBody>
      </p:sp>
    </p:spTree>
    <p:extLst>
      <p:ext uri="{BB962C8B-B14F-4D97-AF65-F5344CB8AC3E}">
        <p14:creationId xmlns:p14="http://schemas.microsoft.com/office/powerpoint/2010/main" val="208573423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541866" y="-297963"/>
            <a:ext cx="5966481" cy="1283197"/>
          </a:xfrm>
        </p:spPr>
        <p:txBody>
          <a:bodyPr/>
          <a:lstStyle/>
          <a:p>
            <a:r>
              <a:rPr lang="en-US" sz="3600" dirty="0" smtClean="0"/>
              <a:t>DUAL Example</a:t>
            </a:r>
            <a:endParaRPr lang="en-US" sz="3600" dirty="0"/>
          </a:p>
        </p:txBody>
      </p:sp>
      <p:graphicFrame>
        <p:nvGraphicFramePr>
          <p:cNvPr id="50" name="Table 49"/>
          <p:cNvGraphicFramePr>
            <a:graphicFrameLocks noGrp="1"/>
          </p:cNvGraphicFramePr>
          <p:nvPr>
            <p:extLst>
              <p:ext uri="{D42A27DB-BD31-4B8C-83A1-F6EECF244321}">
                <p14:modId xmlns:p14="http://schemas.microsoft.com/office/powerpoint/2010/main" val="1057998318"/>
              </p:ext>
            </p:extLst>
          </p:nvPr>
        </p:nvGraphicFramePr>
        <p:xfrm>
          <a:off x="351694" y="5076302"/>
          <a:ext cx="3352799" cy="125730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Feasible 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1073013" y="4678927"/>
            <a:ext cx="1050288" cy="313932"/>
          </a:xfrm>
          <a:prstGeom prst="rect">
            <a:avLst/>
          </a:prstGeom>
          <a:noFill/>
        </p:spPr>
        <p:txBody>
          <a:bodyPr wrap="none" rtlCol="0">
            <a:spAutoFit/>
          </a:bodyPr>
          <a:lstStyle/>
          <a:p>
            <a:r>
              <a:rPr lang="en-US" sz="1600" b="1" dirty="0" smtClean="0"/>
              <a:t>Router C</a:t>
            </a:r>
          </a:p>
        </p:txBody>
      </p:sp>
      <p:graphicFrame>
        <p:nvGraphicFramePr>
          <p:cNvPr id="57" name="Table 56"/>
          <p:cNvGraphicFramePr>
            <a:graphicFrameLocks noGrp="1"/>
          </p:cNvGraphicFramePr>
          <p:nvPr>
            <p:extLst>
              <p:ext uri="{D42A27DB-BD31-4B8C-83A1-F6EECF244321}">
                <p14:modId xmlns:p14="http://schemas.microsoft.com/office/powerpoint/2010/main" val="2666383754"/>
              </p:ext>
            </p:extLst>
          </p:nvPr>
        </p:nvGraphicFramePr>
        <p:xfrm>
          <a:off x="5543499" y="4992859"/>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D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bl>
          </a:graphicData>
        </a:graphic>
      </p:graphicFrame>
      <p:sp>
        <p:nvSpPr>
          <p:cNvPr id="58" name="TextBox 57"/>
          <p:cNvSpPr txBox="1"/>
          <p:nvPr/>
        </p:nvSpPr>
        <p:spPr>
          <a:xfrm>
            <a:off x="5687969" y="4528773"/>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extLst>
              <p:ext uri="{D42A27DB-BD31-4B8C-83A1-F6EECF244321}">
                <p14:modId xmlns:p14="http://schemas.microsoft.com/office/powerpoint/2010/main" val="2094758979"/>
              </p:ext>
            </p:extLst>
          </p:nvPr>
        </p:nvGraphicFramePr>
        <p:xfrm>
          <a:off x="5404332" y="1774195"/>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5</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bl>
          </a:graphicData>
        </a:graphic>
      </p:graphicFrame>
      <p:sp>
        <p:nvSpPr>
          <p:cNvPr id="60" name="TextBox 59"/>
          <p:cNvSpPr txBox="1"/>
          <p:nvPr/>
        </p:nvSpPr>
        <p:spPr>
          <a:xfrm>
            <a:off x="5357438" y="1457671"/>
            <a:ext cx="1050288" cy="313932"/>
          </a:xfrm>
          <a:prstGeom prst="rect">
            <a:avLst/>
          </a:prstGeom>
          <a:noFill/>
        </p:spPr>
        <p:txBody>
          <a:bodyPr wrap="none" rtlCol="0">
            <a:spAutoFit/>
          </a:bodyPr>
          <a:lstStyle/>
          <a:p>
            <a:r>
              <a:rPr lang="en-US" sz="1600" b="1" dirty="0" smtClean="0"/>
              <a:t>Router D</a:t>
            </a:r>
          </a:p>
        </p:txBody>
      </p:sp>
      <p:grpSp>
        <p:nvGrpSpPr>
          <p:cNvPr id="39" name="Group 38"/>
          <p:cNvGrpSpPr/>
          <p:nvPr/>
        </p:nvGrpSpPr>
        <p:grpSpPr>
          <a:xfrm>
            <a:off x="2916955" y="1173378"/>
            <a:ext cx="2606492" cy="3771480"/>
            <a:chOff x="2916955" y="737958"/>
            <a:chExt cx="2606492" cy="3771480"/>
          </a:xfrm>
        </p:grpSpPr>
        <p:cxnSp>
          <p:nvCxnSpPr>
            <p:cNvPr id="38" name="Straight Connector 37"/>
            <p:cNvCxnSpPr>
              <a:stCxn id="34" idx="0"/>
              <a:endCxn id="24" idx="3"/>
            </p:cNvCxnSpPr>
            <p:nvPr/>
          </p:nvCxnSpPr>
          <p:spPr bwMode="auto">
            <a:xfrm rot="16200000" flipH="1" flipV="1">
              <a:off x="3540845" y="2824042"/>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9" name="TextBox 8"/>
            <p:cNvSpPr txBox="1"/>
            <p:nvPr/>
          </p:nvSpPr>
          <p:spPr>
            <a:xfrm>
              <a:off x="3164217" y="1991045"/>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14677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966763"/>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737958"/>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170436"/>
              <a:ext cx="870351" cy="451691"/>
            </a:xfrm>
            <a:prstGeom prst="rect">
              <a:avLst/>
            </a:prstGeom>
            <a:noFill/>
            <a:ln w="9525">
              <a:noFill/>
              <a:miter lim="800000"/>
              <a:headEnd/>
              <a:tailEnd/>
            </a:ln>
          </p:spPr>
        </p:pic>
        <p:sp>
          <p:nvSpPr>
            <p:cNvPr id="13" name="TextBox 12"/>
            <p:cNvSpPr txBox="1"/>
            <p:nvPr/>
          </p:nvSpPr>
          <p:spPr>
            <a:xfrm>
              <a:off x="3250437" y="1390773"/>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031820"/>
              <a:ext cx="870351" cy="451691"/>
            </a:xfrm>
            <a:prstGeom prst="rect">
              <a:avLst/>
            </a:prstGeom>
            <a:noFill/>
            <a:ln w="9525">
              <a:noFill/>
              <a:miter lim="800000"/>
              <a:headEnd/>
              <a:tailEnd/>
            </a:ln>
          </p:spPr>
        </p:pic>
        <p:sp>
          <p:nvSpPr>
            <p:cNvPr id="24" name="TextBox 23"/>
            <p:cNvSpPr txBox="1"/>
            <p:nvPr/>
          </p:nvSpPr>
          <p:spPr>
            <a:xfrm>
              <a:off x="3272361" y="4250319"/>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2826122"/>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554721"/>
              <a:ext cx="870351" cy="451691"/>
            </a:xfrm>
            <a:prstGeom prst="rect">
              <a:avLst/>
            </a:prstGeom>
            <a:noFill/>
            <a:ln w="9525">
              <a:noFill/>
              <a:miter lim="800000"/>
              <a:headEnd/>
              <a:tailEnd/>
            </a:ln>
          </p:spPr>
        </p:pic>
        <p:sp>
          <p:nvSpPr>
            <p:cNvPr id="14" name="TextBox 13"/>
            <p:cNvSpPr txBox="1"/>
            <p:nvPr/>
          </p:nvSpPr>
          <p:spPr>
            <a:xfrm>
              <a:off x="3272360" y="2796666"/>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032407"/>
              <a:ext cx="870351" cy="451691"/>
            </a:xfrm>
            <a:prstGeom prst="rect">
              <a:avLst/>
            </a:prstGeom>
            <a:noFill/>
            <a:ln w="9525">
              <a:noFill/>
              <a:miter lim="800000"/>
              <a:headEnd/>
              <a:tailEnd/>
            </a:ln>
          </p:spPr>
        </p:pic>
        <p:sp>
          <p:nvSpPr>
            <p:cNvPr id="31" name="TextBox 30"/>
            <p:cNvSpPr txBox="1"/>
            <p:nvPr/>
          </p:nvSpPr>
          <p:spPr>
            <a:xfrm>
              <a:off x="4948751" y="4250906"/>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410772"/>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555308"/>
              <a:ext cx="870351" cy="451691"/>
            </a:xfrm>
            <a:prstGeom prst="rect">
              <a:avLst/>
            </a:prstGeom>
            <a:noFill/>
            <a:ln w="9525">
              <a:noFill/>
              <a:miter lim="800000"/>
              <a:headEnd/>
              <a:tailEnd/>
            </a:ln>
          </p:spPr>
        </p:pic>
        <p:sp>
          <p:nvSpPr>
            <p:cNvPr id="34" name="TextBox 33"/>
            <p:cNvSpPr txBox="1"/>
            <p:nvPr/>
          </p:nvSpPr>
          <p:spPr>
            <a:xfrm>
              <a:off x="4948750" y="2797253"/>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6" name="Straight Connector 35"/>
            <p:cNvCxnSpPr>
              <a:stCxn id="6" idx="3"/>
              <a:endCxn id="33" idx="1"/>
            </p:cNvCxnSpPr>
            <p:nvPr/>
          </p:nvCxnSpPr>
          <p:spPr bwMode="auto">
            <a:xfrm>
              <a:off x="3847056" y="2780567"/>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cxnSp>
          <p:nvCxnSpPr>
            <p:cNvPr id="37" name="Straight Connector 36"/>
            <p:cNvCxnSpPr>
              <a:stCxn id="30" idx="1"/>
              <a:endCxn id="23" idx="3"/>
            </p:cNvCxnSpPr>
            <p:nvPr/>
          </p:nvCxnSpPr>
          <p:spPr bwMode="auto">
            <a:xfrm rot="10800000">
              <a:off x="3847058" y="4257667"/>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415985"/>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431225"/>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431225"/>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8" name="TextBox 47"/>
            <p:cNvSpPr txBox="1"/>
            <p:nvPr/>
          </p:nvSpPr>
          <p:spPr>
            <a:xfrm>
              <a:off x="4147197" y="2547305"/>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056065"/>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35" name="Multiply 34"/>
            <p:cNvSpPr/>
            <p:nvPr/>
          </p:nvSpPr>
          <p:spPr bwMode="auto">
            <a:xfrm>
              <a:off x="3985845" y="2522780"/>
              <a:ext cx="539262" cy="515816"/>
            </a:xfrm>
            <a:prstGeom prst="mathMultiply">
              <a:avLst>
                <a:gd name="adj1" fmla="val 10822"/>
              </a:avLst>
            </a:prstGeom>
            <a:solidFill>
              <a:schemeClr val="accent6"/>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cxnSp>
        <p:nvCxnSpPr>
          <p:cNvPr id="40" name="Straight Connector 39"/>
          <p:cNvCxnSpPr/>
          <p:nvPr/>
        </p:nvCxnSpPr>
        <p:spPr bwMode="auto">
          <a:xfrm>
            <a:off x="6060831" y="2154305"/>
            <a:ext cx="1840523" cy="11723"/>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Tree>
    <p:extLst>
      <p:ext uri="{BB962C8B-B14F-4D97-AF65-F5344CB8AC3E}">
        <p14:creationId xmlns:p14="http://schemas.microsoft.com/office/powerpoint/2010/main" val="321789594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2" name="Straight Arrow Connector 41"/>
          <p:cNvCxnSpPr/>
          <p:nvPr/>
        </p:nvCxnSpPr>
        <p:spPr bwMode="auto">
          <a:xfrm rot="5400000">
            <a:off x="3847768" y="3502601"/>
            <a:ext cx="527543" cy="509293"/>
          </a:xfrm>
          <a:prstGeom prst="straightConnector1">
            <a:avLst/>
          </a:prstGeom>
          <a:solidFill>
            <a:schemeClr val="accent1"/>
          </a:solidFill>
          <a:ln w="28575" cap="flat" cmpd="sng" algn="ctr">
            <a:solidFill>
              <a:schemeClr val="accent6"/>
            </a:solidFill>
            <a:prstDash val="solid"/>
            <a:round/>
            <a:headEnd type="none" w="med" len="med"/>
            <a:tailEnd type="arrow"/>
          </a:ln>
          <a:effectLst/>
        </p:spPr>
      </p:cxnSp>
      <p:cxnSp>
        <p:nvCxnSpPr>
          <p:cNvPr id="38" name="Straight Connector 37"/>
          <p:cNvCxnSpPr>
            <a:stCxn id="34" idx="0"/>
            <a:endCxn id="24" idx="3"/>
          </p:cNvCxnSpPr>
          <p:nvPr/>
        </p:nvCxnSpPr>
        <p:spPr bwMode="auto">
          <a:xfrm rot="16200000" flipH="1" flipV="1">
            <a:off x="3540845" y="3220308"/>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61" name="Title 60"/>
          <p:cNvSpPr>
            <a:spLocks noGrp="1"/>
          </p:cNvSpPr>
          <p:nvPr>
            <p:ph type="title"/>
          </p:nvPr>
        </p:nvSpPr>
        <p:spPr>
          <a:xfrm>
            <a:off x="2487532" y="136206"/>
            <a:ext cx="3831639" cy="744782"/>
          </a:xfrm>
        </p:spPr>
        <p:txBody>
          <a:bodyPr/>
          <a:lstStyle/>
          <a:p>
            <a:r>
              <a:rPr lang="en-US" sz="3600" dirty="0" smtClean="0"/>
              <a:t>DUAL Example</a:t>
            </a:r>
            <a:endParaRPr lang="en-US" sz="3600" dirty="0"/>
          </a:p>
        </p:txBody>
      </p:sp>
      <p:sp>
        <p:nvSpPr>
          <p:cNvPr id="9" name="TextBox 8"/>
          <p:cNvSpPr txBox="1"/>
          <p:nvPr/>
        </p:nvSpPr>
        <p:spPr>
          <a:xfrm>
            <a:off x="3164217" y="238731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1134224"/>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566702"/>
            <a:ext cx="870351" cy="451691"/>
          </a:xfrm>
          <a:prstGeom prst="rect">
            <a:avLst/>
          </a:prstGeom>
          <a:noFill/>
          <a:ln w="9525">
            <a:noFill/>
            <a:miter lim="800000"/>
            <a:headEnd/>
            <a:tailEnd/>
          </a:ln>
        </p:spPr>
      </p:pic>
      <p:sp>
        <p:nvSpPr>
          <p:cNvPr id="13" name="TextBox 12"/>
          <p:cNvSpPr txBox="1"/>
          <p:nvPr/>
        </p:nvSpPr>
        <p:spPr>
          <a:xfrm>
            <a:off x="3250437" y="1787039"/>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428086"/>
            <a:ext cx="870351" cy="451691"/>
          </a:xfrm>
          <a:prstGeom prst="rect">
            <a:avLst/>
          </a:prstGeom>
          <a:noFill/>
          <a:ln w="9525">
            <a:noFill/>
            <a:miter lim="800000"/>
            <a:headEnd/>
            <a:tailEnd/>
          </a:ln>
        </p:spPr>
      </p:pic>
      <p:sp>
        <p:nvSpPr>
          <p:cNvPr id="24" name="TextBox 23"/>
          <p:cNvSpPr txBox="1"/>
          <p:nvPr/>
        </p:nvSpPr>
        <p:spPr>
          <a:xfrm>
            <a:off x="3272361" y="4646585"/>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950987"/>
            <a:ext cx="870351" cy="451691"/>
          </a:xfrm>
          <a:prstGeom prst="rect">
            <a:avLst/>
          </a:prstGeom>
          <a:noFill/>
          <a:ln w="9525">
            <a:noFill/>
            <a:miter lim="800000"/>
            <a:headEnd/>
            <a:tailEnd/>
          </a:ln>
        </p:spPr>
      </p:pic>
      <p:sp>
        <p:nvSpPr>
          <p:cNvPr id="14" name="TextBox 13"/>
          <p:cNvSpPr txBox="1"/>
          <p:nvPr/>
        </p:nvSpPr>
        <p:spPr>
          <a:xfrm>
            <a:off x="3272360" y="3192932"/>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428673"/>
            <a:ext cx="870351" cy="451691"/>
          </a:xfrm>
          <a:prstGeom prst="rect">
            <a:avLst/>
          </a:prstGeom>
          <a:noFill/>
          <a:ln w="9525">
            <a:noFill/>
            <a:miter lim="800000"/>
            <a:headEnd/>
            <a:tailEnd/>
          </a:ln>
        </p:spPr>
      </p:pic>
      <p:sp>
        <p:nvSpPr>
          <p:cNvPr id="31" name="TextBox 30"/>
          <p:cNvSpPr txBox="1"/>
          <p:nvPr/>
        </p:nvSpPr>
        <p:spPr>
          <a:xfrm>
            <a:off x="4948751" y="4647172"/>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807038"/>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951574"/>
            <a:ext cx="870351" cy="451691"/>
          </a:xfrm>
          <a:prstGeom prst="rect">
            <a:avLst/>
          </a:prstGeom>
          <a:noFill/>
          <a:ln w="9525">
            <a:noFill/>
            <a:miter lim="800000"/>
            <a:headEnd/>
            <a:tailEnd/>
          </a:ln>
        </p:spPr>
      </p:pic>
      <p:sp>
        <p:nvSpPr>
          <p:cNvPr id="34" name="TextBox 33"/>
          <p:cNvSpPr txBox="1"/>
          <p:nvPr/>
        </p:nvSpPr>
        <p:spPr>
          <a:xfrm>
            <a:off x="4948750" y="3193519"/>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7" name="Straight Connector 36"/>
          <p:cNvCxnSpPr>
            <a:stCxn id="30" idx="1"/>
            <a:endCxn id="23" idx="3"/>
          </p:cNvCxnSpPr>
          <p:nvPr/>
        </p:nvCxnSpPr>
        <p:spPr bwMode="auto">
          <a:xfrm rot="10800000">
            <a:off x="3847058" y="46539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81225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45233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graphicFrame>
        <p:nvGraphicFramePr>
          <p:cNvPr id="50" name="Table 49"/>
          <p:cNvGraphicFramePr>
            <a:graphicFrameLocks noGrp="1"/>
          </p:cNvGraphicFramePr>
          <p:nvPr>
            <p:extLst>
              <p:ext uri="{D42A27DB-BD31-4B8C-83A1-F6EECF244321}">
                <p14:modId xmlns:p14="http://schemas.microsoft.com/office/powerpoint/2010/main" val="3796056614"/>
              </p:ext>
            </p:extLst>
          </p:nvPr>
        </p:nvGraphicFramePr>
        <p:xfrm>
          <a:off x="192911" y="4844372"/>
          <a:ext cx="3352799" cy="1381650"/>
        </p:xfrm>
        <a:graphic>
          <a:graphicData uri="http://schemas.openxmlformats.org/drawingml/2006/table">
            <a:tbl>
              <a:tblPr firstRow="1" bandRow="1">
                <a:tableStyleId>{5C22544A-7EE6-4342-B048-85BDC9FD1C3A}</a:tableStyleId>
              </a:tblPr>
              <a:tblGrid>
                <a:gridCol w="1043353"/>
                <a:gridCol w="328246"/>
                <a:gridCol w="316523"/>
                <a:gridCol w="1664677"/>
              </a:tblGrid>
              <a:tr h="375810">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Feasible 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829944" y="4113866"/>
            <a:ext cx="1050288" cy="313932"/>
          </a:xfrm>
          <a:prstGeom prst="rect">
            <a:avLst/>
          </a:prstGeom>
          <a:noFill/>
        </p:spPr>
        <p:txBody>
          <a:bodyPr wrap="none" rtlCol="0">
            <a:spAutoFit/>
          </a:bodyPr>
          <a:lstStyle/>
          <a:p>
            <a:r>
              <a:rPr lang="en-US" sz="1600" b="1" dirty="0" smtClean="0"/>
              <a:t>Router C</a:t>
            </a:r>
          </a:p>
        </p:txBody>
      </p:sp>
      <p:graphicFrame>
        <p:nvGraphicFramePr>
          <p:cNvPr id="57" name="Table 56"/>
          <p:cNvGraphicFramePr>
            <a:graphicFrameLocks noGrp="1"/>
          </p:cNvGraphicFramePr>
          <p:nvPr/>
        </p:nvGraphicFramePr>
        <p:xfrm>
          <a:off x="5404331" y="5228494"/>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D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bl>
          </a:graphicData>
        </a:graphic>
      </p:graphicFrame>
      <p:sp>
        <p:nvSpPr>
          <p:cNvPr id="58" name="TextBox 57"/>
          <p:cNvSpPr txBox="1"/>
          <p:nvPr/>
        </p:nvSpPr>
        <p:spPr>
          <a:xfrm>
            <a:off x="5357437" y="4911970"/>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nvGraphicFramePr>
        <p:xfrm>
          <a:off x="5404332" y="1769766"/>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b="1" dirty="0">
                        <a:solidFill>
                          <a:schemeClr val="accent6">
                            <a:lumMod val="75000"/>
                          </a:schemeClr>
                        </a:solidFill>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solidFill>
                            <a:srgbClr val="C00000"/>
                          </a:solidFill>
                        </a:rPr>
                        <a:t>***** ACTIVE ******</a:t>
                      </a:r>
                      <a:endParaRPr lang="en-US" sz="1050" b="1" dirty="0">
                        <a:solidFill>
                          <a:srgbClr val="C00000"/>
                        </a:solidFill>
                        <a:latin typeface="Courier New" pitchFamily="49" charset="0"/>
                        <a:cs typeface="Courier New" pitchFamily="49" charset="0"/>
                      </a:endParaRPr>
                    </a:p>
                  </a:txBody>
                  <a:tcPr marL="45720" marR="45720" anchor="ctr"/>
                </a:tc>
              </a:tr>
              <a:tr h="229772">
                <a:tc>
                  <a:txBody>
                    <a:bodyPr/>
                    <a:lstStyle/>
                    <a:p>
                      <a:pPr algn="r"/>
                      <a:r>
                        <a:rPr lang="en-US" sz="1050" dirty="0" smtClean="0"/>
                        <a:t>via E </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(Q) Query</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5</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(Q) </a:t>
                      </a:r>
                      <a:r>
                        <a:rPr lang="en-US" sz="1050" kern="1200" dirty="0" smtClean="0"/>
                        <a:t>Query</a:t>
                      </a:r>
                      <a:endParaRPr lang="en-US" sz="1050" kern="1200" dirty="0" smtClean="0">
                        <a:solidFill>
                          <a:schemeClr val="dk1"/>
                        </a:solidFill>
                        <a:latin typeface="+mn-lt"/>
                        <a:ea typeface="+mn-ea"/>
                        <a:cs typeface="+mn-cs"/>
                      </a:endParaRPr>
                    </a:p>
                  </a:txBody>
                  <a:tcPr marL="45720" marR="45720" anchor="ctr"/>
                </a:tc>
              </a:tr>
            </a:tbl>
          </a:graphicData>
        </a:graphic>
      </p:graphicFrame>
      <p:sp>
        <p:nvSpPr>
          <p:cNvPr id="60" name="TextBox 59"/>
          <p:cNvSpPr txBox="1"/>
          <p:nvPr/>
        </p:nvSpPr>
        <p:spPr>
          <a:xfrm>
            <a:off x="5357438" y="1418517"/>
            <a:ext cx="1050288" cy="313932"/>
          </a:xfrm>
          <a:prstGeom prst="rect">
            <a:avLst/>
          </a:prstGeom>
          <a:noFill/>
        </p:spPr>
        <p:txBody>
          <a:bodyPr wrap="none" rtlCol="0">
            <a:spAutoFit/>
          </a:bodyPr>
          <a:lstStyle/>
          <a:p>
            <a:r>
              <a:rPr lang="en-US" sz="1600" b="1" dirty="0" smtClean="0"/>
              <a:t>Router D</a:t>
            </a:r>
          </a:p>
        </p:txBody>
      </p:sp>
      <p:cxnSp>
        <p:nvCxnSpPr>
          <p:cNvPr id="40" name="Straight Connector 39"/>
          <p:cNvCxnSpPr/>
          <p:nvPr/>
        </p:nvCxnSpPr>
        <p:spPr bwMode="auto">
          <a:xfrm>
            <a:off x="6037385" y="5849815"/>
            <a:ext cx="1840523" cy="11723"/>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39" name="Octagon 38"/>
          <p:cNvSpPr/>
          <p:nvPr/>
        </p:nvSpPr>
        <p:spPr bwMode="auto">
          <a:xfrm>
            <a:off x="4290646" y="3294184"/>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chemeClr val="accent6">
                    <a:lumMod val="75000"/>
                  </a:schemeClr>
                </a:solidFill>
                <a:effectLst>
                  <a:outerShdw blurRad="38100" dist="38100" dir="2700000" algn="tl">
                    <a:srgbClr val="000000">
                      <a:alpha val="43137"/>
                    </a:srgbClr>
                  </a:outerShdw>
                </a:effectLst>
              </a:rPr>
              <a:t>Q</a:t>
            </a:r>
          </a:p>
        </p:txBody>
      </p:sp>
      <p:cxnSp>
        <p:nvCxnSpPr>
          <p:cNvPr id="44" name="Straight Arrow Connector 43"/>
          <p:cNvCxnSpPr/>
          <p:nvPr/>
        </p:nvCxnSpPr>
        <p:spPr bwMode="auto">
          <a:xfrm rot="5400000">
            <a:off x="4961796" y="3941884"/>
            <a:ext cx="732689" cy="11724"/>
          </a:xfrm>
          <a:prstGeom prst="straightConnector1">
            <a:avLst/>
          </a:prstGeom>
          <a:solidFill>
            <a:schemeClr val="accent1"/>
          </a:solidFill>
          <a:ln w="28575" cap="flat" cmpd="sng" algn="ctr">
            <a:solidFill>
              <a:schemeClr val="accent6"/>
            </a:solidFill>
            <a:prstDash val="solid"/>
            <a:round/>
            <a:headEnd type="none" w="med" len="med"/>
            <a:tailEnd type="arrow"/>
          </a:ln>
          <a:effectLst/>
        </p:spPr>
      </p:cxnSp>
      <p:sp>
        <p:nvSpPr>
          <p:cNvPr id="51" name="Octagon 50"/>
          <p:cNvSpPr/>
          <p:nvPr/>
        </p:nvSpPr>
        <p:spPr bwMode="auto">
          <a:xfrm>
            <a:off x="5205046" y="3411415"/>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chemeClr val="accent6">
                    <a:lumMod val="75000"/>
                  </a:schemeClr>
                </a:solidFill>
                <a:effectLst>
                  <a:outerShdw blurRad="38100" dist="38100" dir="2700000" algn="tl">
                    <a:srgbClr val="000000">
                      <a:alpha val="43137"/>
                    </a:srgbClr>
                  </a:outerShdw>
                </a:effectLst>
              </a:rPr>
              <a:t>Q</a:t>
            </a:r>
          </a:p>
        </p:txBody>
      </p:sp>
      <p:sp>
        <p:nvSpPr>
          <p:cNvPr id="54" name="Octagon 53"/>
          <p:cNvSpPr/>
          <p:nvPr/>
        </p:nvSpPr>
        <p:spPr bwMode="auto">
          <a:xfrm>
            <a:off x="6893169" y="3387969"/>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chemeClr val="accent6">
                    <a:lumMod val="75000"/>
                  </a:schemeClr>
                </a:solidFill>
                <a:effectLst>
                  <a:outerShdw blurRad="38100" dist="38100" dir="2700000" algn="tl">
                    <a:srgbClr val="000000">
                      <a:alpha val="43137"/>
                    </a:srgbClr>
                  </a:outerShdw>
                </a:effectLst>
              </a:rPr>
              <a:t>Q</a:t>
            </a:r>
          </a:p>
        </p:txBody>
      </p:sp>
      <p:sp>
        <p:nvSpPr>
          <p:cNvPr id="56" name="TextBox 55"/>
          <p:cNvSpPr txBox="1"/>
          <p:nvPr/>
        </p:nvSpPr>
        <p:spPr>
          <a:xfrm>
            <a:off x="7186246" y="3376246"/>
            <a:ext cx="825867" cy="286232"/>
          </a:xfrm>
          <a:prstGeom prst="rect">
            <a:avLst/>
          </a:prstGeom>
          <a:noFill/>
        </p:spPr>
        <p:txBody>
          <a:bodyPr wrap="none" rtlCol="0">
            <a:spAutoFit/>
          </a:bodyPr>
          <a:lstStyle/>
          <a:p>
            <a:r>
              <a:rPr lang="en-US" sz="1400" dirty="0" smtClean="0"/>
              <a:t>= Query</a:t>
            </a:r>
            <a:endParaRPr lang="en-US" sz="1400" dirty="0"/>
          </a:p>
        </p:txBody>
      </p:sp>
      <p:cxnSp>
        <p:nvCxnSpPr>
          <p:cNvPr id="62" name="Straight Connector 61"/>
          <p:cNvCxnSpPr/>
          <p:nvPr/>
        </p:nvCxnSpPr>
        <p:spPr bwMode="auto">
          <a:xfrm>
            <a:off x="996462" y="5718982"/>
            <a:ext cx="2227384" cy="234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Tree>
    <p:extLst>
      <p:ext uri="{BB962C8B-B14F-4D97-AF65-F5344CB8AC3E}">
        <p14:creationId xmlns:p14="http://schemas.microsoft.com/office/powerpoint/2010/main" val="420251581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8" name="Straight Arrow Connector 67"/>
          <p:cNvCxnSpPr/>
          <p:nvPr/>
        </p:nvCxnSpPr>
        <p:spPr bwMode="auto">
          <a:xfrm rot="10800000">
            <a:off x="4067903" y="5029200"/>
            <a:ext cx="879231" cy="1588"/>
          </a:xfrm>
          <a:prstGeom prst="straightConnector1">
            <a:avLst/>
          </a:prstGeom>
          <a:solidFill>
            <a:schemeClr val="accent1"/>
          </a:solidFill>
          <a:ln w="28575" cap="flat" cmpd="sng" algn="ctr">
            <a:solidFill>
              <a:schemeClr val="accent6"/>
            </a:solidFill>
            <a:prstDash val="solid"/>
            <a:round/>
            <a:headEnd type="none" w="med" len="med"/>
            <a:tailEnd type="arrow"/>
          </a:ln>
          <a:effectLst/>
        </p:spPr>
      </p:cxnSp>
      <p:cxnSp>
        <p:nvCxnSpPr>
          <p:cNvPr id="42" name="Straight Arrow Connector 41"/>
          <p:cNvCxnSpPr/>
          <p:nvPr/>
        </p:nvCxnSpPr>
        <p:spPr bwMode="auto">
          <a:xfrm flipV="1">
            <a:off x="3950677" y="3423142"/>
            <a:ext cx="527540" cy="515812"/>
          </a:xfrm>
          <a:prstGeom prst="straightConnector1">
            <a:avLst/>
          </a:prstGeom>
          <a:solidFill>
            <a:schemeClr val="accent1"/>
          </a:solidFill>
          <a:ln w="28575" cap="flat" cmpd="sng" algn="ctr">
            <a:solidFill>
              <a:srgbClr val="006600"/>
            </a:solidFill>
            <a:prstDash val="solid"/>
            <a:round/>
            <a:headEnd type="none" w="med" len="med"/>
            <a:tailEnd type="arrow"/>
          </a:ln>
          <a:effectLst/>
        </p:spPr>
      </p:cxnSp>
      <p:cxnSp>
        <p:nvCxnSpPr>
          <p:cNvPr id="38" name="Straight Connector 37"/>
          <p:cNvCxnSpPr>
            <a:stCxn id="34" idx="0"/>
            <a:endCxn id="24" idx="3"/>
          </p:cNvCxnSpPr>
          <p:nvPr/>
        </p:nvCxnSpPr>
        <p:spPr bwMode="auto">
          <a:xfrm rot="16200000" flipH="1" flipV="1">
            <a:off x="3540845" y="3220308"/>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61" name="Title 60"/>
          <p:cNvSpPr>
            <a:spLocks noGrp="1"/>
          </p:cNvSpPr>
          <p:nvPr>
            <p:ph type="title"/>
          </p:nvPr>
        </p:nvSpPr>
        <p:spPr>
          <a:xfrm>
            <a:off x="2416191" y="-104537"/>
            <a:ext cx="3831639" cy="1026648"/>
          </a:xfrm>
        </p:spPr>
        <p:txBody>
          <a:bodyPr/>
          <a:lstStyle/>
          <a:p>
            <a:r>
              <a:rPr lang="en-US" sz="3600" dirty="0" smtClean="0"/>
              <a:t>DUAL Example</a:t>
            </a:r>
            <a:endParaRPr lang="en-US" sz="3600" dirty="0"/>
          </a:p>
        </p:txBody>
      </p:sp>
      <p:sp>
        <p:nvSpPr>
          <p:cNvPr id="9" name="TextBox 8"/>
          <p:cNvSpPr txBox="1"/>
          <p:nvPr/>
        </p:nvSpPr>
        <p:spPr>
          <a:xfrm>
            <a:off x="3164217" y="238731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1134224"/>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566702"/>
            <a:ext cx="870351" cy="451691"/>
          </a:xfrm>
          <a:prstGeom prst="rect">
            <a:avLst/>
          </a:prstGeom>
          <a:noFill/>
          <a:ln w="9525">
            <a:noFill/>
            <a:miter lim="800000"/>
            <a:headEnd/>
            <a:tailEnd/>
          </a:ln>
        </p:spPr>
      </p:pic>
      <p:sp>
        <p:nvSpPr>
          <p:cNvPr id="13" name="TextBox 12"/>
          <p:cNvSpPr txBox="1"/>
          <p:nvPr/>
        </p:nvSpPr>
        <p:spPr>
          <a:xfrm>
            <a:off x="3250437" y="1787039"/>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428086"/>
            <a:ext cx="870351" cy="451691"/>
          </a:xfrm>
          <a:prstGeom prst="rect">
            <a:avLst/>
          </a:prstGeom>
          <a:noFill/>
          <a:ln w="9525">
            <a:noFill/>
            <a:miter lim="800000"/>
            <a:headEnd/>
            <a:tailEnd/>
          </a:ln>
        </p:spPr>
      </p:pic>
      <p:sp>
        <p:nvSpPr>
          <p:cNvPr id="24" name="TextBox 23"/>
          <p:cNvSpPr txBox="1"/>
          <p:nvPr/>
        </p:nvSpPr>
        <p:spPr>
          <a:xfrm>
            <a:off x="3272361" y="4646585"/>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950987"/>
            <a:ext cx="870351" cy="451691"/>
          </a:xfrm>
          <a:prstGeom prst="rect">
            <a:avLst/>
          </a:prstGeom>
          <a:noFill/>
          <a:ln w="9525">
            <a:noFill/>
            <a:miter lim="800000"/>
            <a:headEnd/>
            <a:tailEnd/>
          </a:ln>
        </p:spPr>
      </p:pic>
      <p:sp>
        <p:nvSpPr>
          <p:cNvPr id="14" name="TextBox 13"/>
          <p:cNvSpPr txBox="1"/>
          <p:nvPr/>
        </p:nvSpPr>
        <p:spPr>
          <a:xfrm>
            <a:off x="3272360" y="3192932"/>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428673"/>
            <a:ext cx="870351" cy="451691"/>
          </a:xfrm>
          <a:prstGeom prst="rect">
            <a:avLst/>
          </a:prstGeom>
          <a:noFill/>
          <a:ln w="9525">
            <a:noFill/>
            <a:miter lim="800000"/>
            <a:headEnd/>
            <a:tailEnd/>
          </a:ln>
        </p:spPr>
      </p:pic>
      <p:sp>
        <p:nvSpPr>
          <p:cNvPr id="31" name="TextBox 30"/>
          <p:cNvSpPr txBox="1"/>
          <p:nvPr/>
        </p:nvSpPr>
        <p:spPr>
          <a:xfrm>
            <a:off x="4948751" y="4647172"/>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807038"/>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951574"/>
            <a:ext cx="870351" cy="451691"/>
          </a:xfrm>
          <a:prstGeom prst="rect">
            <a:avLst/>
          </a:prstGeom>
          <a:noFill/>
          <a:ln w="9525">
            <a:noFill/>
            <a:miter lim="800000"/>
            <a:headEnd/>
            <a:tailEnd/>
          </a:ln>
        </p:spPr>
      </p:pic>
      <p:sp>
        <p:nvSpPr>
          <p:cNvPr id="34" name="TextBox 33"/>
          <p:cNvSpPr txBox="1"/>
          <p:nvPr/>
        </p:nvSpPr>
        <p:spPr>
          <a:xfrm>
            <a:off x="4948750" y="3193519"/>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7" name="Straight Connector 36"/>
          <p:cNvCxnSpPr>
            <a:stCxn id="30" idx="1"/>
            <a:endCxn id="23" idx="3"/>
          </p:cNvCxnSpPr>
          <p:nvPr/>
        </p:nvCxnSpPr>
        <p:spPr bwMode="auto">
          <a:xfrm rot="10800000">
            <a:off x="3847058" y="46539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81225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45233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graphicFrame>
        <p:nvGraphicFramePr>
          <p:cNvPr id="50" name="Table 49"/>
          <p:cNvGraphicFramePr>
            <a:graphicFrameLocks noGrp="1"/>
          </p:cNvGraphicFramePr>
          <p:nvPr/>
        </p:nvGraphicFramePr>
        <p:xfrm>
          <a:off x="351694" y="5228493"/>
          <a:ext cx="3352799" cy="125730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304800" y="4911969"/>
            <a:ext cx="1050288" cy="313932"/>
          </a:xfrm>
          <a:prstGeom prst="rect">
            <a:avLst/>
          </a:prstGeom>
          <a:noFill/>
        </p:spPr>
        <p:txBody>
          <a:bodyPr wrap="none" rtlCol="0">
            <a:spAutoFit/>
          </a:bodyPr>
          <a:lstStyle/>
          <a:p>
            <a:r>
              <a:rPr lang="en-US" sz="1600" b="1" dirty="0" smtClean="0"/>
              <a:t>Router C</a:t>
            </a:r>
          </a:p>
        </p:txBody>
      </p:sp>
      <p:graphicFrame>
        <p:nvGraphicFramePr>
          <p:cNvPr id="57" name="Table 56"/>
          <p:cNvGraphicFramePr>
            <a:graphicFrameLocks noGrp="1"/>
          </p:cNvGraphicFramePr>
          <p:nvPr/>
        </p:nvGraphicFramePr>
        <p:xfrm>
          <a:off x="5404331" y="5228494"/>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mn-lt"/>
                        <a:cs typeface="Courier New" pitchFamily="49" charset="0"/>
                      </a:endParaRPr>
                    </a:p>
                  </a:txBody>
                  <a:tcPr marL="45720" marR="45720" anchor="ctr"/>
                </a:tc>
                <a:tc>
                  <a:txBody>
                    <a:bodyPr/>
                    <a:lstStyle/>
                    <a:p>
                      <a:pPr algn="ctr"/>
                      <a:r>
                        <a:rPr lang="en-US" sz="1050" dirty="0" smtClean="0"/>
                        <a:t>FD</a:t>
                      </a:r>
                      <a:endParaRPr lang="en-US" sz="1050" b="1" dirty="0">
                        <a:latin typeface="+mn-lt"/>
                        <a:cs typeface="Courier New" pitchFamily="49" charset="0"/>
                      </a:endParaRPr>
                    </a:p>
                  </a:txBody>
                  <a:tcPr marL="45720" marR="45720" anchor="ctr"/>
                </a:tc>
                <a:tc>
                  <a:txBody>
                    <a:bodyPr/>
                    <a:lstStyle/>
                    <a:p>
                      <a:pPr algn="ctr"/>
                      <a:r>
                        <a:rPr lang="en-US" sz="1050" dirty="0" smtClean="0"/>
                        <a:t>AD</a:t>
                      </a:r>
                      <a:endParaRPr lang="en-US" sz="1050" b="1" dirty="0">
                        <a:latin typeface="+mn-lt"/>
                        <a:cs typeface="Courier New" pitchFamily="49" charset="0"/>
                      </a:endParaRPr>
                    </a:p>
                  </a:txBody>
                  <a:tcPr marL="45720" marR="45720" anchor="ctr"/>
                </a:tc>
                <a:tc>
                  <a:txBody>
                    <a:bodyPr/>
                    <a:lstStyle/>
                    <a:p>
                      <a:pPr algn="l"/>
                      <a:r>
                        <a:rPr lang="en-US" sz="1050" dirty="0" smtClean="0"/>
                        <a:t>Topology</a:t>
                      </a:r>
                      <a:endParaRPr lang="en-US" sz="1050" b="1" dirty="0">
                        <a:latin typeface="+mn-lt"/>
                        <a:cs typeface="Courier New" pitchFamily="49" charset="0"/>
                      </a:endParaRPr>
                    </a:p>
                  </a:txBody>
                  <a:tcPr marL="45720" marR="45720" anchor="ctr"/>
                </a:tc>
              </a:tr>
              <a:tr h="229772">
                <a:tc>
                  <a:txBody>
                    <a:bodyPr/>
                    <a:lstStyle/>
                    <a:p>
                      <a:pPr algn="r"/>
                      <a:r>
                        <a:rPr lang="en-US" sz="1050" dirty="0" smtClean="0"/>
                        <a:t>10.1.1.0 /24</a:t>
                      </a:r>
                      <a:endParaRPr lang="en-US" sz="1050" dirty="0">
                        <a:latin typeface="+mn-lt"/>
                        <a:cs typeface="Courier New" pitchFamily="49" charset="0"/>
                      </a:endParaRPr>
                    </a:p>
                  </a:txBody>
                  <a:tcPr marL="45720" marR="45720" anchor="ctr"/>
                </a:tc>
                <a:tc>
                  <a:txBody>
                    <a:bodyPr/>
                    <a:lstStyle/>
                    <a:p>
                      <a:pPr algn="ctr"/>
                      <a:r>
                        <a:rPr lang="en-US" sz="1050" dirty="0" smtClean="0"/>
                        <a:t>-1</a:t>
                      </a:r>
                      <a:endParaRPr lang="en-US" sz="1050" b="1" dirty="0">
                        <a:solidFill>
                          <a:schemeClr val="accent6">
                            <a:lumMod val="75000"/>
                          </a:schemeClr>
                        </a:solidFill>
                        <a:latin typeface="+mn-lt"/>
                        <a:cs typeface="Courier New" pitchFamily="49" charset="0"/>
                      </a:endParaRPr>
                    </a:p>
                  </a:txBody>
                  <a:tcPr marL="45720" marR="45720" anchor="ctr"/>
                </a:tc>
                <a:tc>
                  <a:txBody>
                    <a:bodyPr/>
                    <a:lstStyle/>
                    <a:p>
                      <a:pPr algn="ctr"/>
                      <a:endParaRPr lang="en-US" sz="1050" dirty="0">
                        <a:latin typeface="+mn-lt"/>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solidFill>
                            <a:srgbClr val="C00000"/>
                          </a:solidFill>
                        </a:rPr>
                        <a:t>***** ACTIVE ******</a:t>
                      </a:r>
                      <a:endParaRPr lang="en-US" sz="1050" b="1" dirty="0" smtClean="0">
                        <a:solidFill>
                          <a:srgbClr val="C00000"/>
                        </a:solidFill>
                        <a:latin typeface="+mn-lt"/>
                        <a:cs typeface="Courier New" pitchFamily="49" charset="0"/>
                      </a:endParaRPr>
                    </a:p>
                  </a:txBody>
                  <a:tcPr marL="45720" marR="45720" anchor="ctr"/>
                </a:tc>
              </a:tr>
              <a:tr h="229772">
                <a:tc>
                  <a:txBody>
                    <a:bodyPr/>
                    <a:lstStyle/>
                    <a:p>
                      <a:pPr algn="r"/>
                      <a:r>
                        <a:rPr lang="en-US" sz="1050" dirty="0" smtClean="0"/>
                        <a:t>via D </a:t>
                      </a:r>
                      <a:endParaRPr lang="en-US" sz="1050" dirty="0">
                        <a:latin typeface="+mn-lt"/>
                        <a:cs typeface="Courier New" pitchFamily="49" charset="0"/>
                      </a:endParaRPr>
                    </a:p>
                  </a:txBody>
                  <a:tcPr marL="45720" marR="45720" anchor="ctr"/>
                </a:tc>
                <a:tc>
                  <a:txBody>
                    <a:bodyPr/>
                    <a:lstStyle/>
                    <a:p>
                      <a:pPr algn="ctr"/>
                      <a:endParaRPr lang="en-US" sz="1050" dirty="0">
                        <a:latin typeface="+mn-lt"/>
                        <a:cs typeface="Courier New" pitchFamily="49" charset="0"/>
                      </a:endParaRPr>
                    </a:p>
                  </a:txBody>
                  <a:tcPr marL="45720" marR="45720" anchor="ctr"/>
                </a:tc>
                <a:tc>
                  <a:txBody>
                    <a:bodyPr/>
                    <a:lstStyle/>
                    <a:p>
                      <a:pPr algn="ctr"/>
                      <a:endParaRPr lang="en-US" sz="1050" dirty="0">
                        <a:latin typeface="+mn-lt"/>
                        <a:cs typeface="Courier New" pitchFamily="49" charset="0"/>
                      </a:endParaRPr>
                    </a:p>
                  </a:txBody>
                  <a:tcPr marL="45720" marR="45720" anchor="ctr"/>
                </a:tc>
                <a:tc>
                  <a:txBody>
                    <a:bodyPr/>
                    <a:lstStyle/>
                    <a:p>
                      <a:pPr algn="l"/>
                      <a:endParaRPr lang="en-US" sz="1050" dirty="0">
                        <a:latin typeface="+mn-lt"/>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mn-lt"/>
                        <a:cs typeface="Courier New" pitchFamily="49" charset="0"/>
                      </a:endParaRPr>
                    </a:p>
                  </a:txBody>
                  <a:tcPr marL="45720" marR="45720" anchor="ctr"/>
                </a:tc>
                <a:tc>
                  <a:txBody>
                    <a:bodyPr/>
                    <a:lstStyle/>
                    <a:p>
                      <a:pPr algn="ctr"/>
                      <a:r>
                        <a:rPr lang="en-US" sz="1050" dirty="0" smtClean="0"/>
                        <a:t>4</a:t>
                      </a:r>
                      <a:endParaRPr lang="en-US" sz="1050" dirty="0">
                        <a:latin typeface="+mn-lt"/>
                        <a:cs typeface="Courier New" pitchFamily="49" charset="0"/>
                      </a:endParaRPr>
                    </a:p>
                  </a:txBody>
                  <a:tcPr marL="45720" marR="45720" anchor="ctr"/>
                </a:tc>
                <a:tc>
                  <a:txBody>
                    <a:bodyPr/>
                    <a:lstStyle/>
                    <a:p>
                      <a:pPr algn="ctr"/>
                      <a:r>
                        <a:rPr lang="en-US" sz="1050" dirty="0" smtClean="0"/>
                        <a:t>3</a:t>
                      </a:r>
                      <a:endParaRPr lang="en-US" sz="1050" dirty="0">
                        <a:latin typeface="+mn-lt"/>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(Q) Query</a:t>
                      </a:r>
                      <a:endParaRPr lang="en-US" sz="1050" dirty="0" smtClean="0">
                        <a:latin typeface="+mn-lt"/>
                        <a:cs typeface="Courier New" pitchFamily="49" charset="0"/>
                      </a:endParaRPr>
                    </a:p>
                  </a:txBody>
                  <a:tcPr marL="45720" marR="45720" anchor="ctr"/>
                </a:tc>
              </a:tr>
            </a:tbl>
          </a:graphicData>
        </a:graphic>
      </p:graphicFrame>
      <p:sp>
        <p:nvSpPr>
          <p:cNvPr id="58" name="TextBox 57"/>
          <p:cNvSpPr txBox="1"/>
          <p:nvPr/>
        </p:nvSpPr>
        <p:spPr>
          <a:xfrm>
            <a:off x="5357437" y="4911970"/>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nvGraphicFramePr>
        <p:xfrm>
          <a:off x="5404332" y="1735041"/>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Arial" pitchFamily="34" charset="0"/>
                        <a:cs typeface="Arial" pitchFamily="34" charset="0"/>
                      </a:endParaRPr>
                    </a:p>
                  </a:txBody>
                  <a:tcPr marL="45720" marR="45720" anchor="ctr"/>
                </a:tc>
                <a:tc>
                  <a:txBody>
                    <a:bodyPr/>
                    <a:lstStyle/>
                    <a:p>
                      <a:pPr algn="ctr"/>
                      <a:r>
                        <a:rPr lang="en-US" sz="1050" dirty="0" smtClean="0"/>
                        <a:t>FD</a:t>
                      </a:r>
                      <a:endParaRPr lang="en-US" sz="1050" b="1" dirty="0">
                        <a:latin typeface="Arial" pitchFamily="34" charset="0"/>
                        <a:cs typeface="Arial" pitchFamily="34" charset="0"/>
                      </a:endParaRPr>
                    </a:p>
                  </a:txBody>
                  <a:tcPr marL="45720" marR="45720" anchor="ctr"/>
                </a:tc>
                <a:tc>
                  <a:txBody>
                    <a:bodyPr/>
                    <a:lstStyle/>
                    <a:p>
                      <a:pPr algn="ctr"/>
                      <a:r>
                        <a:rPr lang="en-US" sz="1050" dirty="0" smtClean="0"/>
                        <a:t>AD</a:t>
                      </a:r>
                      <a:endParaRPr lang="en-US" sz="1050" b="1" dirty="0">
                        <a:latin typeface="Arial" pitchFamily="34" charset="0"/>
                        <a:cs typeface="Arial" pitchFamily="34" charset="0"/>
                      </a:endParaRPr>
                    </a:p>
                  </a:txBody>
                  <a:tcPr marL="45720" marR="45720" anchor="ctr"/>
                </a:tc>
                <a:tc>
                  <a:txBody>
                    <a:bodyPr/>
                    <a:lstStyle/>
                    <a:p>
                      <a:pPr algn="l"/>
                      <a:r>
                        <a:rPr lang="en-US" sz="1050" dirty="0" smtClean="0"/>
                        <a:t>Topology</a:t>
                      </a:r>
                      <a:endParaRPr lang="en-US" sz="1050" b="1" dirty="0">
                        <a:latin typeface="Arial" pitchFamily="34" charset="0"/>
                        <a:cs typeface="Arial" pitchFamily="34" charset="0"/>
                      </a:endParaRPr>
                    </a:p>
                  </a:txBody>
                  <a:tcPr marL="45720" marR="45720" anchor="ctr"/>
                </a:tc>
              </a:tr>
              <a:tr h="229772">
                <a:tc>
                  <a:txBody>
                    <a:bodyPr/>
                    <a:lstStyle/>
                    <a:p>
                      <a:pPr algn="r"/>
                      <a:r>
                        <a:rPr lang="en-US" sz="1050" dirty="0" smtClean="0"/>
                        <a:t>10.1.1.0 /24</a:t>
                      </a:r>
                      <a:endParaRPr lang="en-US" sz="1050" dirty="0">
                        <a:latin typeface="Arial" pitchFamily="34" charset="0"/>
                        <a:cs typeface="Arial" pitchFamily="34" charset="0"/>
                      </a:endParaRPr>
                    </a:p>
                  </a:txBody>
                  <a:tcPr marL="45720" marR="45720" anchor="ctr"/>
                </a:tc>
                <a:tc>
                  <a:txBody>
                    <a:bodyPr/>
                    <a:lstStyle/>
                    <a:p>
                      <a:pPr algn="ctr"/>
                      <a:r>
                        <a:rPr lang="en-US" sz="1050" kern="1200" dirty="0" smtClean="0"/>
                        <a:t>-1</a:t>
                      </a:r>
                      <a:endParaRPr lang="en-US" sz="1050" b="1" kern="1200" dirty="0" smtClean="0">
                        <a:solidFill>
                          <a:schemeClr val="accent6">
                            <a:lumMod val="75000"/>
                          </a:schemeClr>
                        </a:solidFill>
                        <a:latin typeface="Arial" pitchFamily="34" charset="0"/>
                        <a:ea typeface="+mn-ea"/>
                        <a:cs typeface="Arial" pitchFamily="34" charset="0"/>
                      </a:endParaRPr>
                    </a:p>
                  </a:txBody>
                  <a:tcPr marL="45720" marR="45720" anchor="ctr"/>
                </a:tc>
                <a:tc>
                  <a:txBody>
                    <a:bodyPr/>
                    <a:lstStyle/>
                    <a:p>
                      <a:pPr algn="ctr"/>
                      <a:endParaRPr lang="en-US" sz="1050" dirty="0">
                        <a:latin typeface="Arial" pitchFamily="34" charset="0"/>
                        <a:cs typeface="Arial" pitchFamily="34" charset="0"/>
                      </a:endParaRPr>
                    </a:p>
                  </a:txBody>
                  <a:tcPr marL="45720" marR="45720" anchor="ctr"/>
                </a:tc>
                <a:tc>
                  <a:txBody>
                    <a:bodyPr/>
                    <a:lstStyle/>
                    <a:p>
                      <a:pPr algn="l"/>
                      <a:r>
                        <a:rPr lang="en-US" sz="1050" dirty="0" smtClean="0"/>
                        <a:t>***** ACTIVE ******</a:t>
                      </a:r>
                      <a:endParaRPr lang="en-US" sz="1050" b="1" dirty="0">
                        <a:solidFill>
                          <a:schemeClr val="accent6"/>
                        </a:solidFill>
                        <a:latin typeface="Arial" pitchFamily="34" charset="0"/>
                        <a:cs typeface="Arial" pitchFamily="34" charset="0"/>
                      </a:endParaRPr>
                    </a:p>
                  </a:txBody>
                  <a:tcPr marL="45720" marR="45720" anchor="ctr"/>
                </a:tc>
              </a:tr>
              <a:tr h="229772">
                <a:tc>
                  <a:txBody>
                    <a:bodyPr/>
                    <a:lstStyle/>
                    <a:p>
                      <a:pPr algn="r"/>
                      <a:r>
                        <a:rPr lang="en-US" sz="1050" dirty="0" smtClean="0"/>
                        <a:t>via E </a:t>
                      </a:r>
                      <a:endParaRPr lang="en-US" sz="1050" dirty="0">
                        <a:latin typeface="Arial" pitchFamily="34" charset="0"/>
                        <a:cs typeface="Arial" pitchFamily="34" charset="0"/>
                      </a:endParaRPr>
                    </a:p>
                  </a:txBody>
                  <a:tcPr marL="45720" marR="45720" anchor="ctr"/>
                </a:tc>
                <a:tc>
                  <a:txBody>
                    <a:bodyPr/>
                    <a:lstStyle/>
                    <a:p>
                      <a:pPr algn="ctr"/>
                      <a:endParaRPr lang="en-US" sz="1050" dirty="0">
                        <a:latin typeface="Arial" pitchFamily="34" charset="0"/>
                        <a:cs typeface="Arial" pitchFamily="34" charset="0"/>
                      </a:endParaRPr>
                    </a:p>
                  </a:txBody>
                  <a:tcPr marL="45720" marR="45720" anchor="ctr"/>
                </a:tc>
                <a:tc>
                  <a:txBody>
                    <a:bodyPr/>
                    <a:lstStyle/>
                    <a:p>
                      <a:pPr algn="ctr"/>
                      <a:endParaRPr lang="en-US" sz="1050" dirty="0">
                        <a:latin typeface="Arial" pitchFamily="34" charset="0"/>
                        <a:cs typeface="Arial" pitchFamily="34" charset="0"/>
                      </a:endParaRPr>
                    </a:p>
                  </a:txBody>
                  <a:tcPr marL="45720" marR="45720" anchor="ctr"/>
                </a:tc>
                <a:tc>
                  <a:txBody>
                    <a:bodyPr/>
                    <a:lstStyle/>
                    <a:p>
                      <a:pPr algn="l"/>
                      <a:r>
                        <a:rPr lang="en-US" sz="1050" dirty="0" smtClean="0"/>
                        <a:t>(Q) Query</a:t>
                      </a:r>
                      <a:endParaRPr lang="en-US" sz="1050" dirty="0">
                        <a:latin typeface="Arial" pitchFamily="34" charset="0"/>
                        <a:cs typeface="Arial" pitchFamily="34"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Arial" pitchFamily="34" charset="0"/>
                        <a:cs typeface="Arial" pitchFamily="34" charset="0"/>
                      </a:endParaRPr>
                    </a:p>
                  </a:txBody>
                  <a:tcPr marL="45720" marR="45720" anchor="ctr"/>
                </a:tc>
                <a:tc>
                  <a:txBody>
                    <a:bodyPr/>
                    <a:lstStyle/>
                    <a:p>
                      <a:pPr algn="ctr"/>
                      <a:r>
                        <a:rPr lang="en-US" sz="1050" dirty="0" smtClean="0"/>
                        <a:t>5</a:t>
                      </a:r>
                      <a:endParaRPr lang="en-US" sz="1050" dirty="0">
                        <a:latin typeface="Arial" pitchFamily="34" charset="0"/>
                        <a:cs typeface="Arial" pitchFamily="34" charset="0"/>
                      </a:endParaRPr>
                    </a:p>
                  </a:txBody>
                  <a:tcPr marL="45720" marR="45720" anchor="ctr"/>
                </a:tc>
                <a:tc>
                  <a:txBody>
                    <a:bodyPr/>
                    <a:lstStyle/>
                    <a:p>
                      <a:pPr algn="ctr"/>
                      <a:r>
                        <a:rPr lang="en-US" sz="1050" dirty="0" smtClean="0"/>
                        <a:t>3</a:t>
                      </a:r>
                      <a:endParaRPr lang="en-US" sz="1050" dirty="0">
                        <a:latin typeface="Arial" pitchFamily="34" charset="0"/>
                        <a:cs typeface="Arial" pitchFamily="34" charset="0"/>
                      </a:endParaRPr>
                    </a:p>
                  </a:txBody>
                  <a:tcPr marL="45720" marR="45720" anchor="ctr"/>
                </a:tc>
                <a:tc>
                  <a:txBody>
                    <a:bodyPr/>
                    <a:lstStyle/>
                    <a:p>
                      <a:pPr algn="l"/>
                      <a:endParaRPr lang="en-US" sz="1050" kern="1200" dirty="0" smtClean="0">
                        <a:solidFill>
                          <a:schemeClr val="dk1"/>
                        </a:solidFill>
                        <a:latin typeface="Arial" pitchFamily="34" charset="0"/>
                        <a:ea typeface="+mn-ea"/>
                        <a:cs typeface="Arial" pitchFamily="34" charset="0"/>
                      </a:endParaRPr>
                    </a:p>
                  </a:txBody>
                  <a:tcPr marL="45720" marR="45720" anchor="ctr"/>
                </a:tc>
              </a:tr>
            </a:tbl>
          </a:graphicData>
        </a:graphic>
      </p:graphicFrame>
      <p:sp>
        <p:nvSpPr>
          <p:cNvPr id="60" name="TextBox 59"/>
          <p:cNvSpPr txBox="1"/>
          <p:nvPr/>
        </p:nvSpPr>
        <p:spPr>
          <a:xfrm>
            <a:off x="5357438" y="1418517"/>
            <a:ext cx="1050288" cy="313932"/>
          </a:xfrm>
          <a:prstGeom prst="rect">
            <a:avLst/>
          </a:prstGeom>
          <a:noFill/>
        </p:spPr>
        <p:txBody>
          <a:bodyPr wrap="none" rtlCol="0">
            <a:spAutoFit/>
          </a:bodyPr>
          <a:lstStyle/>
          <a:p>
            <a:r>
              <a:rPr lang="en-US" sz="1600" b="1" dirty="0" smtClean="0"/>
              <a:t>Router D</a:t>
            </a:r>
          </a:p>
        </p:txBody>
      </p:sp>
      <p:sp>
        <p:nvSpPr>
          <p:cNvPr id="39" name="Octagon 38"/>
          <p:cNvSpPr/>
          <p:nvPr/>
        </p:nvSpPr>
        <p:spPr bwMode="auto">
          <a:xfrm>
            <a:off x="3739661" y="3903784"/>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marL="0" marR="0" indent="0" defTabSz="814388" rtl="0" eaLnBrk="0" fontAlgn="base" latinLnBrk="0" hangingPunct="0">
              <a:lnSpc>
                <a:spcPct val="90000"/>
              </a:lnSpc>
              <a:spcBef>
                <a:spcPct val="0"/>
              </a:spcBef>
              <a:spcAft>
                <a:spcPct val="0"/>
              </a:spcAft>
              <a:buClrTx/>
              <a:buSzTx/>
              <a:buFontTx/>
              <a:buNone/>
              <a:tabLst/>
            </a:pPr>
            <a:r>
              <a:rPr kumimoji="0" lang="en-US" sz="1600" b="1" i="0" u="none" strike="noStrike" cap="none" normalizeH="0" baseline="0" dirty="0" smtClean="0">
                <a:ln>
                  <a:noFill/>
                </a:ln>
                <a:solidFill>
                  <a:srgbClr val="006600"/>
                </a:solidFill>
                <a:effectLst>
                  <a:outerShdw blurRad="38100" dist="38100" dir="2700000" algn="tl">
                    <a:srgbClr val="000000">
                      <a:alpha val="43137"/>
                    </a:srgbClr>
                  </a:outerShdw>
                </a:effectLst>
                <a:latin typeface="Arial" charset="0"/>
              </a:rPr>
              <a:t>R</a:t>
            </a:r>
          </a:p>
        </p:txBody>
      </p:sp>
      <p:sp>
        <p:nvSpPr>
          <p:cNvPr id="51" name="Octagon 50"/>
          <p:cNvSpPr/>
          <p:nvPr/>
        </p:nvSpPr>
        <p:spPr bwMode="auto">
          <a:xfrm>
            <a:off x="4736123" y="4876800"/>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600" b="1" i="0" u="none" strike="noStrike" cap="none" normalizeH="0" baseline="0" dirty="0" smtClean="0">
                <a:ln>
                  <a:noFill/>
                </a:ln>
                <a:solidFill>
                  <a:schemeClr val="accent6">
                    <a:lumMod val="75000"/>
                  </a:schemeClr>
                </a:solidFill>
                <a:effectLst>
                  <a:outerShdw blurRad="38100" dist="38100" dir="2700000" algn="tl">
                    <a:srgbClr val="000000">
                      <a:alpha val="43137"/>
                    </a:srgbClr>
                  </a:outerShdw>
                </a:effectLst>
                <a:latin typeface="Arial" charset="0"/>
              </a:rPr>
              <a:t>Q</a:t>
            </a:r>
          </a:p>
        </p:txBody>
      </p:sp>
      <p:sp>
        <p:nvSpPr>
          <p:cNvPr id="54" name="Octagon 53"/>
          <p:cNvSpPr/>
          <p:nvPr/>
        </p:nvSpPr>
        <p:spPr bwMode="auto">
          <a:xfrm>
            <a:off x="6893169" y="3387969"/>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chemeClr val="accent6">
                    <a:lumMod val="75000"/>
                  </a:schemeClr>
                </a:solidFill>
                <a:effectLst>
                  <a:outerShdw blurRad="38100" dist="38100" dir="2700000" algn="tl">
                    <a:srgbClr val="000000">
                      <a:alpha val="43137"/>
                    </a:srgbClr>
                  </a:outerShdw>
                </a:effectLst>
              </a:rPr>
              <a:t>Q</a:t>
            </a:r>
          </a:p>
        </p:txBody>
      </p:sp>
      <p:sp>
        <p:nvSpPr>
          <p:cNvPr id="56" name="TextBox 55"/>
          <p:cNvSpPr txBox="1"/>
          <p:nvPr/>
        </p:nvSpPr>
        <p:spPr>
          <a:xfrm>
            <a:off x="7186246" y="3376246"/>
            <a:ext cx="825867" cy="286232"/>
          </a:xfrm>
          <a:prstGeom prst="rect">
            <a:avLst/>
          </a:prstGeom>
          <a:noFill/>
        </p:spPr>
        <p:txBody>
          <a:bodyPr wrap="none" rtlCol="0">
            <a:spAutoFit/>
          </a:bodyPr>
          <a:lstStyle/>
          <a:p>
            <a:r>
              <a:rPr lang="en-US" sz="1400" dirty="0" smtClean="0"/>
              <a:t>= Query</a:t>
            </a:r>
            <a:endParaRPr lang="en-US" sz="1400" dirty="0"/>
          </a:p>
        </p:txBody>
      </p:sp>
      <p:cxnSp>
        <p:nvCxnSpPr>
          <p:cNvPr id="62" name="Straight Connector 61"/>
          <p:cNvCxnSpPr/>
          <p:nvPr/>
        </p:nvCxnSpPr>
        <p:spPr bwMode="auto">
          <a:xfrm>
            <a:off x="996462" y="6365629"/>
            <a:ext cx="1043353" cy="2"/>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5" name="Octagon 64"/>
          <p:cNvSpPr/>
          <p:nvPr/>
        </p:nvSpPr>
        <p:spPr bwMode="auto">
          <a:xfrm>
            <a:off x="6893168" y="3727938"/>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rgbClr val="006600"/>
                </a:solidFill>
                <a:effectLst>
                  <a:outerShdw blurRad="38100" dist="38100" dir="2700000" algn="tl">
                    <a:srgbClr val="000000">
                      <a:alpha val="43137"/>
                    </a:srgbClr>
                  </a:outerShdw>
                </a:effectLst>
              </a:rPr>
              <a:t>R</a:t>
            </a:r>
          </a:p>
        </p:txBody>
      </p:sp>
      <p:sp>
        <p:nvSpPr>
          <p:cNvPr id="66" name="TextBox 65"/>
          <p:cNvSpPr txBox="1"/>
          <p:nvPr/>
        </p:nvSpPr>
        <p:spPr>
          <a:xfrm>
            <a:off x="7186247" y="3727937"/>
            <a:ext cx="797013" cy="286232"/>
          </a:xfrm>
          <a:prstGeom prst="rect">
            <a:avLst/>
          </a:prstGeom>
          <a:noFill/>
        </p:spPr>
        <p:txBody>
          <a:bodyPr wrap="none" rtlCol="0">
            <a:spAutoFit/>
          </a:bodyPr>
          <a:lstStyle/>
          <a:p>
            <a:r>
              <a:rPr lang="en-US" sz="1400" dirty="0" smtClean="0"/>
              <a:t>= Reply</a:t>
            </a:r>
            <a:endParaRPr lang="en-US" sz="1400" dirty="0"/>
          </a:p>
        </p:txBody>
      </p:sp>
    </p:spTree>
    <p:extLst>
      <p:ext uri="{BB962C8B-B14F-4D97-AF65-F5344CB8AC3E}">
        <p14:creationId xmlns:p14="http://schemas.microsoft.com/office/powerpoint/2010/main" val="330229256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8" name="Straight Arrow Connector 67"/>
          <p:cNvCxnSpPr/>
          <p:nvPr/>
        </p:nvCxnSpPr>
        <p:spPr bwMode="auto">
          <a:xfrm rot="10800000">
            <a:off x="3692767" y="5017477"/>
            <a:ext cx="879231" cy="1588"/>
          </a:xfrm>
          <a:prstGeom prst="straightConnector1">
            <a:avLst/>
          </a:prstGeom>
          <a:solidFill>
            <a:schemeClr val="accent1"/>
          </a:solidFill>
          <a:ln w="28575" cap="flat" cmpd="sng" algn="ctr">
            <a:solidFill>
              <a:srgbClr val="006600"/>
            </a:solidFill>
            <a:prstDash val="solid"/>
            <a:round/>
            <a:headEnd type="arrow" w="med" len="med"/>
            <a:tailEnd type="arrow"/>
          </a:ln>
          <a:effectLst/>
        </p:spPr>
      </p:cxnSp>
      <p:cxnSp>
        <p:nvCxnSpPr>
          <p:cNvPr id="38" name="Straight Connector 37"/>
          <p:cNvCxnSpPr>
            <a:stCxn id="34" idx="0"/>
            <a:endCxn id="24" idx="3"/>
          </p:cNvCxnSpPr>
          <p:nvPr/>
        </p:nvCxnSpPr>
        <p:spPr bwMode="auto">
          <a:xfrm rot="16200000" flipH="1" flipV="1">
            <a:off x="3540845" y="3220308"/>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61" name="Title 60"/>
          <p:cNvSpPr>
            <a:spLocks noGrp="1"/>
          </p:cNvSpPr>
          <p:nvPr>
            <p:ph type="title"/>
          </p:nvPr>
        </p:nvSpPr>
        <p:spPr>
          <a:xfrm>
            <a:off x="1976832" y="38223"/>
            <a:ext cx="4808163" cy="866547"/>
          </a:xfrm>
        </p:spPr>
        <p:txBody>
          <a:bodyPr/>
          <a:lstStyle/>
          <a:p>
            <a:r>
              <a:rPr lang="en-US" sz="3600" dirty="0" smtClean="0"/>
              <a:t>DUAL Example</a:t>
            </a:r>
            <a:endParaRPr lang="en-US" sz="3600" dirty="0"/>
          </a:p>
        </p:txBody>
      </p:sp>
      <p:sp>
        <p:nvSpPr>
          <p:cNvPr id="9" name="TextBox 8"/>
          <p:cNvSpPr txBox="1"/>
          <p:nvPr/>
        </p:nvSpPr>
        <p:spPr>
          <a:xfrm>
            <a:off x="3164217" y="238731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1134224"/>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566702"/>
            <a:ext cx="870351" cy="451691"/>
          </a:xfrm>
          <a:prstGeom prst="rect">
            <a:avLst/>
          </a:prstGeom>
          <a:noFill/>
          <a:ln w="9525">
            <a:noFill/>
            <a:miter lim="800000"/>
            <a:headEnd/>
            <a:tailEnd/>
          </a:ln>
        </p:spPr>
      </p:pic>
      <p:sp>
        <p:nvSpPr>
          <p:cNvPr id="13" name="TextBox 12"/>
          <p:cNvSpPr txBox="1"/>
          <p:nvPr/>
        </p:nvSpPr>
        <p:spPr>
          <a:xfrm>
            <a:off x="3250437" y="1787039"/>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428086"/>
            <a:ext cx="870351" cy="451691"/>
          </a:xfrm>
          <a:prstGeom prst="rect">
            <a:avLst/>
          </a:prstGeom>
          <a:noFill/>
          <a:ln w="9525">
            <a:noFill/>
            <a:miter lim="800000"/>
            <a:headEnd/>
            <a:tailEnd/>
          </a:ln>
        </p:spPr>
      </p:pic>
      <p:sp>
        <p:nvSpPr>
          <p:cNvPr id="24" name="TextBox 23"/>
          <p:cNvSpPr txBox="1"/>
          <p:nvPr/>
        </p:nvSpPr>
        <p:spPr>
          <a:xfrm>
            <a:off x="3272361" y="4646585"/>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950987"/>
            <a:ext cx="870351" cy="451691"/>
          </a:xfrm>
          <a:prstGeom prst="rect">
            <a:avLst/>
          </a:prstGeom>
          <a:noFill/>
          <a:ln w="9525">
            <a:noFill/>
            <a:miter lim="800000"/>
            <a:headEnd/>
            <a:tailEnd/>
          </a:ln>
        </p:spPr>
      </p:pic>
      <p:sp>
        <p:nvSpPr>
          <p:cNvPr id="14" name="TextBox 13"/>
          <p:cNvSpPr txBox="1"/>
          <p:nvPr/>
        </p:nvSpPr>
        <p:spPr>
          <a:xfrm>
            <a:off x="3272360" y="3192932"/>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428673"/>
            <a:ext cx="870351" cy="451691"/>
          </a:xfrm>
          <a:prstGeom prst="rect">
            <a:avLst/>
          </a:prstGeom>
          <a:noFill/>
          <a:ln w="9525">
            <a:noFill/>
            <a:miter lim="800000"/>
            <a:headEnd/>
            <a:tailEnd/>
          </a:ln>
        </p:spPr>
      </p:pic>
      <p:sp>
        <p:nvSpPr>
          <p:cNvPr id="31" name="TextBox 30"/>
          <p:cNvSpPr txBox="1"/>
          <p:nvPr/>
        </p:nvSpPr>
        <p:spPr>
          <a:xfrm>
            <a:off x="4948751" y="4647172"/>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807038"/>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951574"/>
            <a:ext cx="870351" cy="451691"/>
          </a:xfrm>
          <a:prstGeom prst="rect">
            <a:avLst/>
          </a:prstGeom>
          <a:noFill/>
          <a:ln w="9525">
            <a:noFill/>
            <a:miter lim="800000"/>
            <a:headEnd/>
            <a:tailEnd/>
          </a:ln>
        </p:spPr>
      </p:pic>
      <p:sp>
        <p:nvSpPr>
          <p:cNvPr id="34" name="TextBox 33"/>
          <p:cNvSpPr txBox="1"/>
          <p:nvPr/>
        </p:nvSpPr>
        <p:spPr>
          <a:xfrm>
            <a:off x="4948750" y="3193519"/>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7" name="Straight Connector 36"/>
          <p:cNvCxnSpPr>
            <a:stCxn id="30" idx="1"/>
            <a:endCxn id="23" idx="3"/>
          </p:cNvCxnSpPr>
          <p:nvPr/>
        </p:nvCxnSpPr>
        <p:spPr bwMode="auto">
          <a:xfrm rot="10800000">
            <a:off x="3847058" y="46539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81225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45233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graphicFrame>
        <p:nvGraphicFramePr>
          <p:cNvPr id="50" name="Table 49"/>
          <p:cNvGraphicFramePr>
            <a:graphicFrameLocks noGrp="1"/>
          </p:cNvGraphicFramePr>
          <p:nvPr/>
        </p:nvGraphicFramePr>
        <p:xfrm>
          <a:off x="351694" y="5228493"/>
          <a:ext cx="3352799" cy="125730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304800" y="4911969"/>
            <a:ext cx="1050288" cy="313932"/>
          </a:xfrm>
          <a:prstGeom prst="rect">
            <a:avLst/>
          </a:prstGeom>
          <a:noFill/>
        </p:spPr>
        <p:txBody>
          <a:bodyPr wrap="none" rtlCol="0">
            <a:spAutoFit/>
          </a:bodyPr>
          <a:lstStyle/>
          <a:p>
            <a:r>
              <a:rPr lang="en-US" sz="1600" b="1" dirty="0" smtClean="0"/>
              <a:t>Router C</a:t>
            </a:r>
          </a:p>
        </p:txBody>
      </p:sp>
      <p:graphicFrame>
        <p:nvGraphicFramePr>
          <p:cNvPr id="57" name="Table 56"/>
          <p:cNvGraphicFramePr>
            <a:graphicFrameLocks noGrp="1"/>
          </p:cNvGraphicFramePr>
          <p:nvPr/>
        </p:nvGraphicFramePr>
        <p:xfrm>
          <a:off x="5404331" y="5228494"/>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b="0" dirty="0">
                        <a:solidFill>
                          <a:schemeClr val="tx1"/>
                        </a:solidFill>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solidFill>
                            <a:srgbClr val="C00000"/>
                          </a:solidFill>
                        </a:rPr>
                        <a:t>***** Passive *****</a:t>
                      </a:r>
                      <a:endParaRPr lang="en-US" sz="1050" b="0" dirty="0" smtClean="0">
                        <a:solidFill>
                          <a:srgbClr val="C00000"/>
                        </a:solidFill>
                        <a:latin typeface="Courier New" pitchFamily="49" charset="0"/>
                        <a:cs typeface="Courier New" pitchFamily="49" charset="0"/>
                      </a:endParaRPr>
                    </a:p>
                  </a:txBody>
                  <a:tcPr marL="45720" marR="45720" anchor="ctr"/>
                </a:tc>
              </a:tr>
              <a:tr h="229772">
                <a:tc>
                  <a:txBody>
                    <a:bodyPr/>
                    <a:lstStyle/>
                    <a:p>
                      <a:pPr algn="r"/>
                      <a:r>
                        <a:rPr lang="en-US" sz="1050" dirty="0" smtClean="0"/>
                        <a:t>via C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kern="1200" dirty="0" smtClean="0"/>
                        <a:t>Successor</a:t>
                      </a:r>
                      <a:endParaRPr lang="en-US" sz="1050" kern="1200" dirty="0" smtClean="0">
                        <a:solidFill>
                          <a:schemeClr val="dk1"/>
                        </a:solidFill>
                        <a:latin typeface="+mn-lt"/>
                        <a:ea typeface="+mn-ea"/>
                        <a:cs typeface="+mn-cs"/>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050" dirty="0" smtClean="0">
                        <a:latin typeface="Courier New" pitchFamily="49" charset="0"/>
                        <a:cs typeface="Courier New" pitchFamily="49" charset="0"/>
                      </a:endParaRPr>
                    </a:p>
                  </a:txBody>
                  <a:tcPr marL="45720" marR="45720" anchor="ctr"/>
                </a:tc>
              </a:tr>
            </a:tbl>
          </a:graphicData>
        </a:graphic>
      </p:graphicFrame>
      <p:sp>
        <p:nvSpPr>
          <p:cNvPr id="58" name="TextBox 57"/>
          <p:cNvSpPr txBox="1"/>
          <p:nvPr/>
        </p:nvSpPr>
        <p:spPr>
          <a:xfrm>
            <a:off x="5357437" y="4911970"/>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nvGraphicFramePr>
        <p:xfrm>
          <a:off x="5404332" y="1735041"/>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kern="1200" dirty="0" smtClean="0"/>
                        <a:t>-1</a:t>
                      </a:r>
                      <a:endParaRPr lang="en-US" sz="1050" b="1" kern="1200" dirty="0" smtClean="0">
                        <a:solidFill>
                          <a:schemeClr val="accent6">
                            <a:lumMod val="75000"/>
                          </a:schemeClr>
                        </a:solidFill>
                        <a:latin typeface="+mn-lt"/>
                        <a:ea typeface="+mn-ea"/>
                        <a:cs typeface="+mn-cs"/>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 ACTIVE ******</a:t>
                      </a:r>
                      <a:endParaRPr lang="en-US" sz="1050" b="1" dirty="0">
                        <a:solidFill>
                          <a:schemeClr val="accent6"/>
                        </a:solidFill>
                        <a:latin typeface="Courier New" pitchFamily="49" charset="0"/>
                        <a:cs typeface="Courier New" pitchFamily="49" charset="0"/>
                      </a:endParaRPr>
                    </a:p>
                  </a:txBody>
                  <a:tcPr marL="45720" marR="45720" anchor="ctr"/>
                </a:tc>
              </a:tr>
              <a:tr h="229772">
                <a:tc>
                  <a:txBody>
                    <a:bodyPr/>
                    <a:lstStyle/>
                    <a:p>
                      <a:pPr algn="r"/>
                      <a:r>
                        <a:rPr lang="en-US" sz="1050" dirty="0" smtClean="0"/>
                        <a:t>via E </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(Q) Query</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5</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endParaRPr lang="en-US" sz="1050" kern="1200" dirty="0" smtClean="0">
                        <a:solidFill>
                          <a:schemeClr val="dk1"/>
                        </a:solidFill>
                        <a:latin typeface="+mn-lt"/>
                        <a:ea typeface="+mn-ea"/>
                        <a:cs typeface="+mn-cs"/>
                      </a:endParaRPr>
                    </a:p>
                  </a:txBody>
                  <a:tcPr marL="45720" marR="45720" anchor="ctr"/>
                </a:tc>
              </a:tr>
            </a:tbl>
          </a:graphicData>
        </a:graphic>
      </p:graphicFrame>
      <p:sp>
        <p:nvSpPr>
          <p:cNvPr id="60" name="TextBox 59"/>
          <p:cNvSpPr txBox="1"/>
          <p:nvPr/>
        </p:nvSpPr>
        <p:spPr>
          <a:xfrm>
            <a:off x="5357438" y="1418517"/>
            <a:ext cx="1050288" cy="313932"/>
          </a:xfrm>
          <a:prstGeom prst="rect">
            <a:avLst/>
          </a:prstGeom>
          <a:noFill/>
        </p:spPr>
        <p:txBody>
          <a:bodyPr wrap="none" rtlCol="0">
            <a:spAutoFit/>
          </a:bodyPr>
          <a:lstStyle/>
          <a:p>
            <a:r>
              <a:rPr lang="en-US" sz="1600" b="1" dirty="0" smtClean="0"/>
              <a:t>Router D</a:t>
            </a:r>
          </a:p>
        </p:txBody>
      </p:sp>
      <p:sp>
        <p:nvSpPr>
          <p:cNvPr id="39" name="Octagon 38"/>
          <p:cNvSpPr/>
          <p:nvPr/>
        </p:nvSpPr>
        <p:spPr bwMode="auto">
          <a:xfrm>
            <a:off x="3563814" y="4865076"/>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600" b="1" i="0" u="none" strike="noStrike" cap="none" normalizeH="0" baseline="0" dirty="0" smtClean="0">
                <a:ln>
                  <a:noFill/>
                </a:ln>
                <a:solidFill>
                  <a:srgbClr val="006600"/>
                </a:solidFill>
                <a:effectLst>
                  <a:outerShdw blurRad="38100" dist="38100" dir="2700000" algn="tl">
                    <a:srgbClr val="000000">
                      <a:alpha val="43137"/>
                    </a:srgbClr>
                  </a:outerShdw>
                </a:effectLst>
                <a:latin typeface="Arial" charset="0"/>
              </a:rPr>
              <a:t>R</a:t>
            </a:r>
          </a:p>
        </p:txBody>
      </p:sp>
      <p:sp>
        <p:nvSpPr>
          <p:cNvPr id="54" name="Octagon 53"/>
          <p:cNvSpPr/>
          <p:nvPr/>
        </p:nvSpPr>
        <p:spPr bwMode="auto">
          <a:xfrm>
            <a:off x="6893169" y="3387969"/>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chemeClr val="accent6">
                    <a:lumMod val="75000"/>
                  </a:schemeClr>
                </a:solidFill>
                <a:effectLst>
                  <a:outerShdw blurRad="38100" dist="38100" dir="2700000" algn="tl">
                    <a:srgbClr val="000000">
                      <a:alpha val="43137"/>
                    </a:srgbClr>
                  </a:outerShdw>
                </a:effectLst>
              </a:rPr>
              <a:t>Q</a:t>
            </a:r>
          </a:p>
        </p:txBody>
      </p:sp>
      <p:sp>
        <p:nvSpPr>
          <p:cNvPr id="56" name="TextBox 55"/>
          <p:cNvSpPr txBox="1"/>
          <p:nvPr/>
        </p:nvSpPr>
        <p:spPr>
          <a:xfrm>
            <a:off x="7186246" y="3376246"/>
            <a:ext cx="825867" cy="286232"/>
          </a:xfrm>
          <a:prstGeom prst="rect">
            <a:avLst/>
          </a:prstGeom>
          <a:noFill/>
        </p:spPr>
        <p:txBody>
          <a:bodyPr wrap="none" rtlCol="0">
            <a:spAutoFit/>
          </a:bodyPr>
          <a:lstStyle/>
          <a:p>
            <a:r>
              <a:rPr lang="en-US" sz="1400" dirty="0" smtClean="0"/>
              <a:t>= Query</a:t>
            </a:r>
            <a:endParaRPr lang="en-US" sz="1400" dirty="0"/>
          </a:p>
        </p:txBody>
      </p:sp>
      <p:sp>
        <p:nvSpPr>
          <p:cNvPr id="65" name="Octagon 64"/>
          <p:cNvSpPr/>
          <p:nvPr/>
        </p:nvSpPr>
        <p:spPr bwMode="auto">
          <a:xfrm>
            <a:off x="6893168" y="3727938"/>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rgbClr val="006600"/>
                </a:solidFill>
                <a:effectLst>
                  <a:outerShdw blurRad="38100" dist="38100" dir="2700000" algn="tl">
                    <a:srgbClr val="000000">
                      <a:alpha val="43137"/>
                    </a:srgbClr>
                  </a:outerShdw>
                </a:effectLst>
              </a:rPr>
              <a:t>R</a:t>
            </a:r>
          </a:p>
        </p:txBody>
      </p:sp>
      <p:sp>
        <p:nvSpPr>
          <p:cNvPr id="66" name="TextBox 65"/>
          <p:cNvSpPr txBox="1"/>
          <p:nvPr/>
        </p:nvSpPr>
        <p:spPr>
          <a:xfrm>
            <a:off x="7186247" y="3727937"/>
            <a:ext cx="797013" cy="286232"/>
          </a:xfrm>
          <a:prstGeom prst="rect">
            <a:avLst/>
          </a:prstGeom>
          <a:noFill/>
        </p:spPr>
        <p:txBody>
          <a:bodyPr wrap="none" rtlCol="0">
            <a:spAutoFit/>
          </a:bodyPr>
          <a:lstStyle/>
          <a:p>
            <a:r>
              <a:rPr lang="en-US" sz="1400" dirty="0" smtClean="0"/>
              <a:t>= Reply</a:t>
            </a:r>
            <a:endParaRPr lang="en-US" sz="1400" dirty="0"/>
          </a:p>
        </p:txBody>
      </p:sp>
    </p:spTree>
    <p:extLst>
      <p:ext uri="{BB962C8B-B14F-4D97-AF65-F5344CB8AC3E}">
        <p14:creationId xmlns:p14="http://schemas.microsoft.com/office/powerpoint/2010/main" val="242950098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2" name="Straight Arrow Connector 41"/>
          <p:cNvCxnSpPr/>
          <p:nvPr/>
        </p:nvCxnSpPr>
        <p:spPr bwMode="auto">
          <a:xfrm rot="16200000" flipV="1">
            <a:off x="5134709" y="3798277"/>
            <a:ext cx="656493" cy="1"/>
          </a:xfrm>
          <a:prstGeom prst="straightConnector1">
            <a:avLst/>
          </a:prstGeom>
          <a:solidFill>
            <a:schemeClr val="accent1"/>
          </a:solidFill>
          <a:ln w="28575" cap="flat" cmpd="sng" algn="ctr">
            <a:solidFill>
              <a:srgbClr val="006600"/>
            </a:solidFill>
            <a:prstDash val="solid"/>
            <a:round/>
            <a:headEnd type="none" w="med" len="med"/>
            <a:tailEnd type="arrow"/>
          </a:ln>
          <a:effectLst/>
        </p:spPr>
      </p:cxnSp>
      <p:cxnSp>
        <p:nvCxnSpPr>
          <p:cNvPr id="38" name="Straight Connector 37"/>
          <p:cNvCxnSpPr>
            <a:stCxn id="34" idx="0"/>
            <a:endCxn id="24" idx="3"/>
          </p:cNvCxnSpPr>
          <p:nvPr/>
        </p:nvCxnSpPr>
        <p:spPr bwMode="auto">
          <a:xfrm rot="16200000" flipH="1" flipV="1">
            <a:off x="3540845" y="3220308"/>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61" name="Title 60"/>
          <p:cNvSpPr>
            <a:spLocks noGrp="1"/>
          </p:cNvSpPr>
          <p:nvPr>
            <p:ph type="title"/>
          </p:nvPr>
        </p:nvSpPr>
        <p:spPr>
          <a:xfrm>
            <a:off x="2406605" y="262490"/>
            <a:ext cx="4302479" cy="709992"/>
          </a:xfrm>
        </p:spPr>
        <p:txBody>
          <a:bodyPr/>
          <a:lstStyle/>
          <a:p>
            <a:r>
              <a:rPr lang="en-US" sz="3600" dirty="0" smtClean="0"/>
              <a:t>DUAL Example</a:t>
            </a:r>
            <a:endParaRPr lang="en-US" sz="3600" dirty="0"/>
          </a:p>
        </p:txBody>
      </p:sp>
      <p:sp>
        <p:nvSpPr>
          <p:cNvPr id="9" name="TextBox 8"/>
          <p:cNvSpPr txBox="1"/>
          <p:nvPr/>
        </p:nvSpPr>
        <p:spPr>
          <a:xfrm>
            <a:off x="3164217" y="238731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1134224"/>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566702"/>
            <a:ext cx="870351" cy="451691"/>
          </a:xfrm>
          <a:prstGeom prst="rect">
            <a:avLst/>
          </a:prstGeom>
          <a:noFill/>
          <a:ln w="9525">
            <a:noFill/>
            <a:miter lim="800000"/>
            <a:headEnd/>
            <a:tailEnd/>
          </a:ln>
        </p:spPr>
      </p:pic>
      <p:sp>
        <p:nvSpPr>
          <p:cNvPr id="13" name="TextBox 12"/>
          <p:cNvSpPr txBox="1"/>
          <p:nvPr/>
        </p:nvSpPr>
        <p:spPr>
          <a:xfrm>
            <a:off x="3250437" y="1787039"/>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428086"/>
            <a:ext cx="870351" cy="451691"/>
          </a:xfrm>
          <a:prstGeom prst="rect">
            <a:avLst/>
          </a:prstGeom>
          <a:noFill/>
          <a:ln w="9525">
            <a:noFill/>
            <a:miter lim="800000"/>
            <a:headEnd/>
            <a:tailEnd/>
          </a:ln>
        </p:spPr>
      </p:pic>
      <p:sp>
        <p:nvSpPr>
          <p:cNvPr id="24" name="TextBox 23"/>
          <p:cNvSpPr txBox="1"/>
          <p:nvPr/>
        </p:nvSpPr>
        <p:spPr>
          <a:xfrm>
            <a:off x="3272361" y="4646585"/>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950987"/>
            <a:ext cx="870351" cy="451691"/>
          </a:xfrm>
          <a:prstGeom prst="rect">
            <a:avLst/>
          </a:prstGeom>
          <a:noFill/>
          <a:ln w="9525">
            <a:noFill/>
            <a:miter lim="800000"/>
            <a:headEnd/>
            <a:tailEnd/>
          </a:ln>
        </p:spPr>
      </p:pic>
      <p:sp>
        <p:nvSpPr>
          <p:cNvPr id="14" name="TextBox 13"/>
          <p:cNvSpPr txBox="1"/>
          <p:nvPr/>
        </p:nvSpPr>
        <p:spPr>
          <a:xfrm>
            <a:off x="3272360" y="3192932"/>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428673"/>
            <a:ext cx="870351" cy="451691"/>
          </a:xfrm>
          <a:prstGeom prst="rect">
            <a:avLst/>
          </a:prstGeom>
          <a:noFill/>
          <a:ln w="9525">
            <a:noFill/>
            <a:miter lim="800000"/>
            <a:headEnd/>
            <a:tailEnd/>
          </a:ln>
        </p:spPr>
      </p:pic>
      <p:sp>
        <p:nvSpPr>
          <p:cNvPr id="31" name="TextBox 30"/>
          <p:cNvSpPr txBox="1"/>
          <p:nvPr/>
        </p:nvSpPr>
        <p:spPr>
          <a:xfrm>
            <a:off x="4948751" y="4647172"/>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807038"/>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951574"/>
            <a:ext cx="870351" cy="451691"/>
          </a:xfrm>
          <a:prstGeom prst="rect">
            <a:avLst/>
          </a:prstGeom>
          <a:noFill/>
          <a:ln w="9525">
            <a:noFill/>
            <a:miter lim="800000"/>
            <a:headEnd/>
            <a:tailEnd/>
          </a:ln>
        </p:spPr>
      </p:pic>
      <p:sp>
        <p:nvSpPr>
          <p:cNvPr id="34" name="TextBox 33"/>
          <p:cNvSpPr txBox="1"/>
          <p:nvPr/>
        </p:nvSpPr>
        <p:spPr>
          <a:xfrm>
            <a:off x="4948750" y="3193519"/>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7" name="Straight Connector 36"/>
          <p:cNvCxnSpPr>
            <a:stCxn id="30" idx="1"/>
            <a:endCxn id="23" idx="3"/>
          </p:cNvCxnSpPr>
          <p:nvPr/>
        </p:nvCxnSpPr>
        <p:spPr bwMode="auto">
          <a:xfrm rot="10800000">
            <a:off x="3847058" y="46539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81225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45233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graphicFrame>
        <p:nvGraphicFramePr>
          <p:cNvPr id="50" name="Table 49"/>
          <p:cNvGraphicFramePr>
            <a:graphicFrameLocks noGrp="1"/>
          </p:cNvGraphicFramePr>
          <p:nvPr/>
        </p:nvGraphicFramePr>
        <p:xfrm>
          <a:off x="351694" y="5228493"/>
          <a:ext cx="3352799" cy="125730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304800" y="4911969"/>
            <a:ext cx="1050288" cy="313932"/>
          </a:xfrm>
          <a:prstGeom prst="rect">
            <a:avLst/>
          </a:prstGeom>
          <a:noFill/>
        </p:spPr>
        <p:txBody>
          <a:bodyPr wrap="none" rtlCol="0">
            <a:spAutoFit/>
          </a:bodyPr>
          <a:lstStyle/>
          <a:p>
            <a:r>
              <a:rPr lang="en-US" sz="1600" b="1" dirty="0" smtClean="0"/>
              <a:t>Router C</a:t>
            </a:r>
          </a:p>
        </p:txBody>
      </p:sp>
      <p:graphicFrame>
        <p:nvGraphicFramePr>
          <p:cNvPr id="57" name="Table 56"/>
          <p:cNvGraphicFramePr>
            <a:graphicFrameLocks noGrp="1"/>
          </p:cNvGraphicFramePr>
          <p:nvPr/>
        </p:nvGraphicFramePr>
        <p:xfrm>
          <a:off x="5404331" y="5228494"/>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b="0" dirty="0">
                        <a:solidFill>
                          <a:schemeClr val="tx1"/>
                        </a:solidFill>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C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kern="1200" dirty="0" smtClean="0"/>
                        <a:t>Successor</a:t>
                      </a:r>
                      <a:endParaRPr lang="en-US" sz="1050" kern="1200" dirty="0" smtClean="0">
                        <a:solidFill>
                          <a:schemeClr val="dk1"/>
                        </a:solidFill>
                        <a:latin typeface="+mn-lt"/>
                        <a:ea typeface="+mn-ea"/>
                        <a:cs typeface="+mn-cs"/>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050" dirty="0" smtClean="0">
                        <a:latin typeface="Courier New" pitchFamily="49" charset="0"/>
                        <a:cs typeface="Courier New" pitchFamily="49" charset="0"/>
                      </a:endParaRPr>
                    </a:p>
                  </a:txBody>
                  <a:tcPr marL="45720" marR="45720" anchor="ctr"/>
                </a:tc>
              </a:tr>
            </a:tbl>
          </a:graphicData>
        </a:graphic>
      </p:graphicFrame>
      <p:sp>
        <p:nvSpPr>
          <p:cNvPr id="58" name="TextBox 57"/>
          <p:cNvSpPr txBox="1"/>
          <p:nvPr/>
        </p:nvSpPr>
        <p:spPr>
          <a:xfrm>
            <a:off x="5357437" y="4911970"/>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nvGraphicFramePr>
        <p:xfrm>
          <a:off x="5404332" y="1735041"/>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kern="1200" dirty="0" smtClean="0"/>
                        <a:t>5</a:t>
                      </a:r>
                      <a:endParaRPr lang="en-US" sz="1050" b="0" kern="1200" dirty="0" smtClean="0">
                        <a:solidFill>
                          <a:schemeClr val="tx1"/>
                        </a:solidFill>
                        <a:latin typeface="+mn-lt"/>
                        <a:ea typeface="+mn-ea"/>
                        <a:cs typeface="+mn-cs"/>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solidFill>
                            <a:srgbClr val="C00000"/>
                          </a:solidFill>
                        </a:rPr>
                        <a:t>***** Passive *****</a:t>
                      </a:r>
                      <a:endParaRPr lang="en-US" sz="1050" b="0" dirty="0" smtClean="0">
                        <a:solidFill>
                          <a:srgbClr val="C00000"/>
                        </a:solidFill>
                        <a:latin typeface="Courier New" pitchFamily="49" charset="0"/>
                        <a:cs typeface="Courier New" pitchFamily="49" charset="0"/>
                      </a:endParaRPr>
                    </a:p>
                  </a:txBody>
                  <a:tcPr marL="45720" marR="45720" anchor="ctr"/>
                </a:tc>
              </a:tr>
              <a:tr h="229772">
                <a:tc>
                  <a:txBody>
                    <a:bodyPr/>
                    <a:lstStyle/>
                    <a:p>
                      <a:pPr algn="r"/>
                      <a:r>
                        <a:rPr lang="en-US" sz="1050" dirty="0" smtClean="0"/>
                        <a:t>via C </a:t>
                      </a:r>
                      <a:endParaRPr lang="en-US" sz="1050" dirty="0">
                        <a:latin typeface="+mn-lt"/>
                        <a:cs typeface="Courier New" pitchFamily="49" charset="0"/>
                      </a:endParaRPr>
                    </a:p>
                  </a:txBody>
                  <a:tcPr marL="45720" marR="45720" anchor="ctr"/>
                </a:tc>
                <a:tc>
                  <a:txBody>
                    <a:bodyPr/>
                    <a:lstStyle/>
                    <a:p>
                      <a:pPr algn="ctr"/>
                      <a:r>
                        <a:rPr lang="en-US" sz="1050" dirty="0" smtClean="0"/>
                        <a:t>5</a:t>
                      </a:r>
                      <a:endParaRPr lang="en-US" sz="1050" dirty="0">
                        <a:latin typeface="+mn-lt"/>
                        <a:cs typeface="Courier New" pitchFamily="49" charset="0"/>
                      </a:endParaRPr>
                    </a:p>
                  </a:txBody>
                  <a:tcPr marL="45720" marR="45720" anchor="ctr"/>
                </a:tc>
                <a:tc>
                  <a:txBody>
                    <a:bodyPr/>
                    <a:lstStyle/>
                    <a:p>
                      <a:pPr algn="ctr"/>
                      <a:r>
                        <a:rPr lang="en-US" sz="1050" dirty="0" smtClean="0"/>
                        <a:t>3</a:t>
                      </a:r>
                      <a:endParaRPr lang="en-US" sz="1050" dirty="0">
                        <a:latin typeface="+mn-lt"/>
                        <a:cs typeface="Courier New" pitchFamily="49" charset="0"/>
                      </a:endParaRPr>
                    </a:p>
                  </a:txBody>
                  <a:tcPr marL="45720" marR="45720" anchor="ctr"/>
                </a:tc>
                <a:tc>
                  <a:txBody>
                    <a:bodyPr/>
                    <a:lstStyle/>
                    <a:p>
                      <a:pPr algn="l"/>
                      <a:r>
                        <a:rPr lang="en-US" sz="1050" dirty="0" smtClean="0"/>
                        <a:t>Successor</a:t>
                      </a:r>
                      <a:endParaRPr lang="en-US" sz="1050" dirty="0">
                        <a:latin typeface="+mn-lt"/>
                        <a:cs typeface="Courier New" pitchFamily="49" charset="0"/>
                      </a:endParaRPr>
                    </a:p>
                  </a:txBody>
                  <a:tcPr marL="45720" marR="45720" anchor="ctr"/>
                </a:tc>
              </a:tr>
              <a:tr h="229772">
                <a:tc>
                  <a:txBody>
                    <a:bodyPr/>
                    <a:lstStyle/>
                    <a:p>
                      <a:pPr algn="r"/>
                      <a:r>
                        <a:rPr lang="en-US" sz="1050" dirty="0" smtClean="0"/>
                        <a:t>via</a:t>
                      </a:r>
                      <a:r>
                        <a:rPr lang="en-US" sz="1050" baseline="0" dirty="0" smtClean="0"/>
                        <a:t> E</a:t>
                      </a:r>
                      <a:endParaRPr lang="en-US" sz="1050" dirty="0">
                        <a:latin typeface="+mn-lt"/>
                        <a:cs typeface="Courier New" pitchFamily="49" charset="0"/>
                      </a:endParaRPr>
                    </a:p>
                  </a:txBody>
                  <a:tcPr marL="45720" marR="45720" anchor="ctr"/>
                </a:tc>
                <a:tc>
                  <a:txBody>
                    <a:bodyPr/>
                    <a:lstStyle/>
                    <a:p>
                      <a:pPr algn="ctr"/>
                      <a:r>
                        <a:rPr lang="en-US" sz="1050" dirty="0" smtClean="0"/>
                        <a:t>5</a:t>
                      </a:r>
                      <a:endParaRPr lang="en-US" sz="1050" dirty="0">
                        <a:latin typeface="+mn-lt"/>
                        <a:cs typeface="Courier New" pitchFamily="49" charset="0"/>
                      </a:endParaRPr>
                    </a:p>
                  </a:txBody>
                  <a:tcPr marL="45720" marR="45720" anchor="ctr"/>
                </a:tc>
                <a:tc>
                  <a:txBody>
                    <a:bodyPr/>
                    <a:lstStyle/>
                    <a:p>
                      <a:pPr algn="ctr"/>
                      <a:r>
                        <a:rPr lang="en-US" sz="1050" dirty="0" smtClean="0"/>
                        <a:t>4</a:t>
                      </a:r>
                      <a:endParaRPr lang="en-US" sz="1050" dirty="0">
                        <a:latin typeface="+mn-lt"/>
                        <a:cs typeface="Courier New" pitchFamily="49" charset="0"/>
                      </a:endParaRPr>
                    </a:p>
                  </a:txBody>
                  <a:tcPr marL="45720" marR="45720" anchor="ctr"/>
                </a:tc>
                <a:tc>
                  <a:txBody>
                    <a:bodyPr/>
                    <a:lstStyle/>
                    <a:p>
                      <a:pPr algn="l"/>
                      <a:r>
                        <a:rPr lang="en-US" sz="1050" kern="1200" dirty="0" smtClean="0"/>
                        <a:t>Successor</a:t>
                      </a:r>
                      <a:endParaRPr lang="en-US" sz="1050" kern="1200" dirty="0" smtClean="0">
                        <a:solidFill>
                          <a:schemeClr val="dk1"/>
                        </a:solidFill>
                        <a:latin typeface="+mn-lt"/>
                        <a:ea typeface="+mn-ea"/>
                        <a:cs typeface="+mn-cs"/>
                      </a:endParaRPr>
                    </a:p>
                  </a:txBody>
                  <a:tcPr marL="45720" marR="45720" anchor="ctr"/>
                </a:tc>
              </a:tr>
            </a:tbl>
          </a:graphicData>
        </a:graphic>
      </p:graphicFrame>
      <p:sp>
        <p:nvSpPr>
          <p:cNvPr id="60" name="TextBox 59"/>
          <p:cNvSpPr txBox="1"/>
          <p:nvPr/>
        </p:nvSpPr>
        <p:spPr>
          <a:xfrm>
            <a:off x="5357438" y="1418517"/>
            <a:ext cx="1050288" cy="313932"/>
          </a:xfrm>
          <a:prstGeom prst="rect">
            <a:avLst/>
          </a:prstGeom>
          <a:noFill/>
        </p:spPr>
        <p:txBody>
          <a:bodyPr wrap="none" rtlCol="0">
            <a:spAutoFit/>
          </a:bodyPr>
          <a:lstStyle/>
          <a:p>
            <a:r>
              <a:rPr lang="en-US" sz="1600" b="1" dirty="0" smtClean="0"/>
              <a:t>Router D</a:t>
            </a:r>
          </a:p>
        </p:txBody>
      </p:sp>
      <p:sp>
        <p:nvSpPr>
          <p:cNvPr id="39" name="Octagon 38"/>
          <p:cNvSpPr/>
          <p:nvPr/>
        </p:nvSpPr>
        <p:spPr bwMode="auto">
          <a:xfrm>
            <a:off x="5334000" y="4021015"/>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600" b="1" i="0" u="none" strike="noStrike" cap="none" normalizeH="0" baseline="0" dirty="0" smtClean="0">
                <a:ln>
                  <a:noFill/>
                </a:ln>
                <a:solidFill>
                  <a:srgbClr val="006600"/>
                </a:solidFill>
                <a:effectLst>
                  <a:outerShdw blurRad="38100" dist="38100" dir="2700000" algn="tl">
                    <a:srgbClr val="000000">
                      <a:alpha val="43137"/>
                    </a:srgbClr>
                  </a:outerShdw>
                </a:effectLst>
                <a:latin typeface="Arial" charset="0"/>
              </a:rPr>
              <a:t>R</a:t>
            </a:r>
          </a:p>
        </p:txBody>
      </p:sp>
      <p:sp>
        <p:nvSpPr>
          <p:cNvPr id="54" name="Octagon 53"/>
          <p:cNvSpPr/>
          <p:nvPr/>
        </p:nvSpPr>
        <p:spPr bwMode="auto">
          <a:xfrm>
            <a:off x="6893169" y="3387969"/>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chemeClr val="accent6">
                    <a:lumMod val="75000"/>
                  </a:schemeClr>
                </a:solidFill>
                <a:effectLst>
                  <a:outerShdw blurRad="38100" dist="38100" dir="2700000" algn="tl">
                    <a:srgbClr val="000000">
                      <a:alpha val="43137"/>
                    </a:srgbClr>
                  </a:outerShdw>
                </a:effectLst>
              </a:rPr>
              <a:t>Q</a:t>
            </a:r>
          </a:p>
        </p:txBody>
      </p:sp>
      <p:sp>
        <p:nvSpPr>
          <p:cNvPr id="56" name="TextBox 55"/>
          <p:cNvSpPr txBox="1"/>
          <p:nvPr/>
        </p:nvSpPr>
        <p:spPr>
          <a:xfrm>
            <a:off x="7186246" y="3376246"/>
            <a:ext cx="825867" cy="286232"/>
          </a:xfrm>
          <a:prstGeom prst="rect">
            <a:avLst/>
          </a:prstGeom>
          <a:noFill/>
        </p:spPr>
        <p:txBody>
          <a:bodyPr wrap="none" rtlCol="0">
            <a:spAutoFit/>
          </a:bodyPr>
          <a:lstStyle/>
          <a:p>
            <a:r>
              <a:rPr lang="en-US" sz="1400" dirty="0" smtClean="0"/>
              <a:t>= Query</a:t>
            </a:r>
            <a:endParaRPr lang="en-US" sz="1400" dirty="0"/>
          </a:p>
        </p:txBody>
      </p:sp>
      <p:sp>
        <p:nvSpPr>
          <p:cNvPr id="65" name="Octagon 64"/>
          <p:cNvSpPr/>
          <p:nvPr/>
        </p:nvSpPr>
        <p:spPr bwMode="auto">
          <a:xfrm>
            <a:off x="6893168" y="3727938"/>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rgbClr val="006600"/>
                </a:solidFill>
                <a:effectLst>
                  <a:outerShdw blurRad="38100" dist="38100" dir="2700000" algn="tl">
                    <a:srgbClr val="000000">
                      <a:alpha val="43137"/>
                    </a:srgbClr>
                  </a:outerShdw>
                </a:effectLst>
              </a:rPr>
              <a:t>R</a:t>
            </a:r>
          </a:p>
        </p:txBody>
      </p:sp>
      <p:sp>
        <p:nvSpPr>
          <p:cNvPr id="66" name="TextBox 65"/>
          <p:cNvSpPr txBox="1"/>
          <p:nvPr/>
        </p:nvSpPr>
        <p:spPr>
          <a:xfrm>
            <a:off x="7186247" y="3727937"/>
            <a:ext cx="797013" cy="286232"/>
          </a:xfrm>
          <a:prstGeom prst="rect">
            <a:avLst/>
          </a:prstGeom>
          <a:noFill/>
        </p:spPr>
        <p:txBody>
          <a:bodyPr wrap="none" rtlCol="0">
            <a:spAutoFit/>
          </a:bodyPr>
          <a:lstStyle/>
          <a:p>
            <a:r>
              <a:rPr lang="en-US" sz="1400" dirty="0" smtClean="0"/>
              <a:t>= Reply</a:t>
            </a:r>
            <a:endParaRPr lang="en-US" sz="1400" dirty="0"/>
          </a:p>
        </p:txBody>
      </p:sp>
    </p:spTree>
    <p:extLst>
      <p:ext uri="{BB962C8B-B14F-4D97-AF65-F5344CB8AC3E}">
        <p14:creationId xmlns:p14="http://schemas.microsoft.com/office/powerpoint/2010/main" val="166773195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8" name="Straight Connector 37"/>
          <p:cNvCxnSpPr>
            <a:stCxn id="34" idx="0"/>
            <a:endCxn id="24" idx="3"/>
          </p:cNvCxnSpPr>
          <p:nvPr/>
        </p:nvCxnSpPr>
        <p:spPr bwMode="auto">
          <a:xfrm rot="16200000" flipH="1" flipV="1">
            <a:off x="3540845" y="3220308"/>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61" name="Title 60"/>
          <p:cNvSpPr>
            <a:spLocks noGrp="1"/>
          </p:cNvSpPr>
          <p:nvPr>
            <p:ph type="title"/>
          </p:nvPr>
        </p:nvSpPr>
        <p:spPr>
          <a:xfrm>
            <a:off x="1976832" y="123867"/>
            <a:ext cx="4808163" cy="779572"/>
          </a:xfrm>
        </p:spPr>
        <p:txBody>
          <a:bodyPr/>
          <a:lstStyle/>
          <a:p>
            <a:r>
              <a:rPr lang="en-US" sz="3600" dirty="0" smtClean="0"/>
              <a:t>DUAL Example</a:t>
            </a:r>
            <a:endParaRPr lang="en-US" sz="3600" dirty="0"/>
          </a:p>
        </p:txBody>
      </p:sp>
      <p:sp>
        <p:nvSpPr>
          <p:cNvPr id="9" name="TextBox 8"/>
          <p:cNvSpPr txBox="1"/>
          <p:nvPr/>
        </p:nvSpPr>
        <p:spPr>
          <a:xfrm>
            <a:off x="3164217" y="238731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1134224"/>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566702"/>
            <a:ext cx="870351" cy="451691"/>
          </a:xfrm>
          <a:prstGeom prst="rect">
            <a:avLst/>
          </a:prstGeom>
          <a:noFill/>
          <a:ln w="9525">
            <a:noFill/>
            <a:miter lim="800000"/>
            <a:headEnd/>
            <a:tailEnd/>
          </a:ln>
        </p:spPr>
      </p:pic>
      <p:sp>
        <p:nvSpPr>
          <p:cNvPr id="13" name="TextBox 12"/>
          <p:cNvSpPr txBox="1"/>
          <p:nvPr/>
        </p:nvSpPr>
        <p:spPr>
          <a:xfrm>
            <a:off x="3250437" y="1787039"/>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428086"/>
            <a:ext cx="870351" cy="451691"/>
          </a:xfrm>
          <a:prstGeom prst="rect">
            <a:avLst/>
          </a:prstGeom>
          <a:noFill/>
          <a:ln w="9525">
            <a:noFill/>
            <a:miter lim="800000"/>
            <a:headEnd/>
            <a:tailEnd/>
          </a:ln>
        </p:spPr>
      </p:pic>
      <p:sp>
        <p:nvSpPr>
          <p:cNvPr id="24" name="TextBox 23"/>
          <p:cNvSpPr txBox="1"/>
          <p:nvPr/>
        </p:nvSpPr>
        <p:spPr>
          <a:xfrm>
            <a:off x="3272361" y="4646585"/>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950987"/>
            <a:ext cx="870351" cy="451691"/>
          </a:xfrm>
          <a:prstGeom prst="rect">
            <a:avLst/>
          </a:prstGeom>
          <a:noFill/>
          <a:ln w="9525">
            <a:noFill/>
            <a:miter lim="800000"/>
            <a:headEnd/>
            <a:tailEnd/>
          </a:ln>
        </p:spPr>
      </p:pic>
      <p:sp>
        <p:nvSpPr>
          <p:cNvPr id="14" name="TextBox 13"/>
          <p:cNvSpPr txBox="1"/>
          <p:nvPr/>
        </p:nvSpPr>
        <p:spPr>
          <a:xfrm>
            <a:off x="3272360" y="3192932"/>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428673"/>
            <a:ext cx="870351" cy="451691"/>
          </a:xfrm>
          <a:prstGeom prst="rect">
            <a:avLst/>
          </a:prstGeom>
          <a:noFill/>
          <a:ln w="9525">
            <a:noFill/>
            <a:miter lim="800000"/>
            <a:headEnd/>
            <a:tailEnd/>
          </a:ln>
        </p:spPr>
      </p:pic>
      <p:sp>
        <p:nvSpPr>
          <p:cNvPr id="31" name="TextBox 30"/>
          <p:cNvSpPr txBox="1"/>
          <p:nvPr/>
        </p:nvSpPr>
        <p:spPr>
          <a:xfrm>
            <a:off x="4948751" y="4647172"/>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807038"/>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951574"/>
            <a:ext cx="870351" cy="451691"/>
          </a:xfrm>
          <a:prstGeom prst="rect">
            <a:avLst/>
          </a:prstGeom>
          <a:noFill/>
          <a:ln w="9525">
            <a:noFill/>
            <a:miter lim="800000"/>
            <a:headEnd/>
            <a:tailEnd/>
          </a:ln>
        </p:spPr>
      </p:pic>
      <p:sp>
        <p:nvSpPr>
          <p:cNvPr id="34" name="TextBox 33"/>
          <p:cNvSpPr txBox="1"/>
          <p:nvPr/>
        </p:nvSpPr>
        <p:spPr>
          <a:xfrm>
            <a:off x="4948750" y="3193519"/>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7" name="Straight Connector 36"/>
          <p:cNvCxnSpPr>
            <a:stCxn id="30" idx="1"/>
            <a:endCxn id="23" idx="3"/>
          </p:cNvCxnSpPr>
          <p:nvPr/>
        </p:nvCxnSpPr>
        <p:spPr bwMode="auto">
          <a:xfrm rot="10800000">
            <a:off x="3847058" y="46539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81225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45233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graphicFrame>
        <p:nvGraphicFramePr>
          <p:cNvPr id="50" name="Table 49"/>
          <p:cNvGraphicFramePr>
            <a:graphicFrameLocks noGrp="1"/>
          </p:cNvGraphicFramePr>
          <p:nvPr/>
        </p:nvGraphicFramePr>
        <p:xfrm>
          <a:off x="351694" y="5228493"/>
          <a:ext cx="3352799" cy="125730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304800" y="4911969"/>
            <a:ext cx="1050288" cy="313932"/>
          </a:xfrm>
          <a:prstGeom prst="rect">
            <a:avLst/>
          </a:prstGeom>
          <a:noFill/>
        </p:spPr>
        <p:txBody>
          <a:bodyPr wrap="none" rtlCol="0">
            <a:spAutoFit/>
          </a:bodyPr>
          <a:lstStyle/>
          <a:p>
            <a:r>
              <a:rPr lang="en-US" sz="1600" b="1" dirty="0" smtClean="0"/>
              <a:t>Router C</a:t>
            </a:r>
            <a:endParaRPr lang="en-US" sz="1600" b="1" dirty="0"/>
          </a:p>
        </p:txBody>
      </p:sp>
      <p:graphicFrame>
        <p:nvGraphicFramePr>
          <p:cNvPr id="57" name="Table 56"/>
          <p:cNvGraphicFramePr>
            <a:graphicFrameLocks noGrp="1"/>
          </p:cNvGraphicFramePr>
          <p:nvPr/>
        </p:nvGraphicFramePr>
        <p:xfrm>
          <a:off x="5404331" y="5228494"/>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b="0" dirty="0">
                        <a:solidFill>
                          <a:schemeClr val="tx1"/>
                        </a:solidFill>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C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kern="1200" dirty="0" smtClean="0"/>
                        <a:t>Successor</a:t>
                      </a:r>
                      <a:endParaRPr lang="en-US" sz="1050" kern="1200" dirty="0" smtClean="0">
                        <a:solidFill>
                          <a:schemeClr val="dk1"/>
                        </a:solidFill>
                        <a:latin typeface="+mn-lt"/>
                        <a:ea typeface="+mn-ea"/>
                        <a:cs typeface="+mn-cs"/>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050" dirty="0" smtClean="0">
                        <a:latin typeface="Courier New" pitchFamily="49" charset="0"/>
                        <a:cs typeface="Courier New" pitchFamily="49" charset="0"/>
                      </a:endParaRPr>
                    </a:p>
                  </a:txBody>
                  <a:tcPr marL="45720" marR="45720" anchor="ctr"/>
                </a:tc>
              </a:tr>
            </a:tbl>
          </a:graphicData>
        </a:graphic>
      </p:graphicFrame>
      <p:sp>
        <p:nvSpPr>
          <p:cNvPr id="58" name="TextBox 57"/>
          <p:cNvSpPr txBox="1"/>
          <p:nvPr/>
        </p:nvSpPr>
        <p:spPr>
          <a:xfrm>
            <a:off x="5357437" y="4911970"/>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nvGraphicFramePr>
        <p:xfrm>
          <a:off x="5404332" y="1735041"/>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kern="1200" dirty="0" smtClean="0"/>
                        <a:t>5</a:t>
                      </a:r>
                      <a:endParaRPr lang="en-US" sz="1050" b="0" kern="1200" dirty="0" smtClean="0">
                        <a:solidFill>
                          <a:schemeClr val="tx1"/>
                        </a:solidFill>
                        <a:latin typeface="+mn-lt"/>
                        <a:ea typeface="+mn-ea"/>
                        <a:cs typeface="+mn-cs"/>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C </a:t>
                      </a:r>
                      <a:endParaRPr lang="en-US" sz="1050" dirty="0">
                        <a:latin typeface="+mn-lt"/>
                        <a:cs typeface="Courier New" pitchFamily="49" charset="0"/>
                      </a:endParaRPr>
                    </a:p>
                  </a:txBody>
                  <a:tcPr marL="45720" marR="45720" anchor="ctr"/>
                </a:tc>
                <a:tc>
                  <a:txBody>
                    <a:bodyPr/>
                    <a:lstStyle/>
                    <a:p>
                      <a:pPr algn="ctr"/>
                      <a:r>
                        <a:rPr lang="en-US" sz="1050" dirty="0" smtClean="0"/>
                        <a:t>5</a:t>
                      </a:r>
                      <a:endParaRPr lang="en-US" sz="1050" dirty="0">
                        <a:latin typeface="+mn-lt"/>
                        <a:cs typeface="Courier New" pitchFamily="49" charset="0"/>
                      </a:endParaRPr>
                    </a:p>
                  </a:txBody>
                  <a:tcPr marL="45720" marR="45720" anchor="ctr"/>
                </a:tc>
                <a:tc>
                  <a:txBody>
                    <a:bodyPr/>
                    <a:lstStyle/>
                    <a:p>
                      <a:pPr algn="ctr"/>
                      <a:r>
                        <a:rPr lang="en-US" sz="1050" dirty="0" smtClean="0"/>
                        <a:t>3</a:t>
                      </a:r>
                      <a:endParaRPr lang="en-US" sz="1050" dirty="0">
                        <a:latin typeface="+mn-lt"/>
                        <a:cs typeface="Courier New" pitchFamily="49" charset="0"/>
                      </a:endParaRPr>
                    </a:p>
                  </a:txBody>
                  <a:tcPr marL="45720" marR="45720" anchor="ctr"/>
                </a:tc>
                <a:tc>
                  <a:txBody>
                    <a:bodyPr/>
                    <a:lstStyle/>
                    <a:p>
                      <a:pPr algn="l"/>
                      <a:r>
                        <a:rPr lang="en-US" sz="1050" dirty="0" smtClean="0"/>
                        <a:t>Successor</a:t>
                      </a:r>
                      <a:endParaRPr lang="en-US" sz="1050" dirty="0">
                        <a:latin typeface="+mn-lt"/>
                        <a:cs typeface="Courier New" pitchFamily="49" charset="0"/>
                      </a:endParaRPr>
                    </a:p>
                  </a:txBody>
                  <a:tcPr marL="45720" marR="45720" anchor="ctr"/>
                </a:tc>
              </a:tr>
              <a:tr h="229772">
                <a:tc>
                  <a:txBody>
                    <a:bodyPr/>
                    <a:lstStyle/>
                    <a:p>
                      <a:pPr algn="r"/>
                      <a:r>
                        <a:rPr lang="en-US" sz="1050" dirty="0" smtClean="0"/>
                        <a:t>via</a:t>
                      </a:r>
                      <a:r>
                        <a:rPr lang="en-US" sz="1050" baseline="0" dirty="0" smtClean="0"/>
                        <a:t> E</a:t>
                      </a:r>
                      <a:endParaRPr lang="en-US" sz="1050" dirty="0">
                        <a:latin typeface="+mn-lt"/>
                        <a:cs typeface="Courier New" pitchFamily="49" charset="0"/>
                      </a:endParaRPr>
                    </a:p>
                  </a:txBody>
                  <a:tcPr marL="45720" marR="45720" anchor="ctr"/>
                </a:tc>
                <a:tc>
                  <a:txBody>
                    <a:bodyPr/>
                    <a:lstStyle/>
                    <a:p>
                      <a:pPr algn="ctr"/>
                      <a:r>
                        <a:rPr lang="en-US" sz="1050" dirty="0" smtClean="0"/>
                        <a:t>5</a:t>
                      </a:r>
                      <a:endParaRPr lang="en-US" sz="1050" dirty="0">
                        <a:latin typeface="+mn-lt"/>
                        <a:cs typeface="Courier New" pitchFamily="49" charset="0"/>
                      </a:endParaRPr>
                    </a:p>
                  </a:txBody>
                  <a:tcPr marL="45720" marR="45720" anchor="ctr"/>
                </a:tc>
                <a:tc>
                  <a:txBody>
                    <a:bodyPr/>
                    <a:lstStyle/>
                    <a:p>
                      <a:pPr algn="ctr"/>
                      <a:r>
                        <a:rPr lang="en-US" sz="1050" dirty="0" smtClean="0"/>
                        <a:t>4</a:t>
                      </a:r>
                      <a:endParaRPr lang="en-US" sz="1050" dirty="0">
                        <a:latin typeface="+mn-lt"/>
                        <a:cs typeface="Courier New" pitchFamily="49" charset="0"/>
                      </a:endParaRPr>
                    </a:p>
                  </a:txBody>
                  <a:tcPr marL="45720" marR="45720" anchor="ctr"/>
                </a:tc>
                <a:tc>
                  <a:txBody>
                    <a:bodyPr/>
                    <a:lstStyle/>
                    <a:p>
                      <a:pPr algn="l"/>
                      <a:r>
                        <a:rPr lang="en-US" sz="1050" kern="1200" dirty="0" smtClean="0"/>
                        <a:t>Successor</a:t>
                      </a:r>
                      <a:endParaRPr lang="en-US" sz="1050" kern="1200" dirty="0" smtClean="0">
                        <a:solidFill>
                          <a:schemeClr val="dk1"/>
                        </a:solidFill>
                        <a:latin typeface="+mn-lt"/>
                        <a:ea typeface="+mn-ea"/>
                        <a:cs typeface="+mn-cs"/>
                      </a:endParaRPr>
                    </a:p>
                  </a:txBody>
                  <a:tcPr marL="45720" marR="45720" anchor="ctr"/>
                </a:tc>
              </a:tr>
            </a:tbl>
          </a:graphicData>
        </a:graphic>
      </p:graphicFrame>
      <p:sp>
        <p:nvSpPr>
          <p:cNvPr id="60" name="TextBox 59"/>
          <p:cNvSpPr txBox="1"/>
          <p:nvPr/>
        </p:nvSpPr>
        <p:spPr>
          <a:xfrm>
            <a:off x="5357438" y="1418517"/>
            <a:ext cx="1050288" cy="313932"/>
          </a:xfrm>
          <a:prstGeom prst="rect">
            <a:avLst/>
          </a:prstGeom>
          <a:noFill/>
        </p:spPr>
        <p:txBody>
          <a:bodyPr wrap="none" rtlCol="0">
            <a:spAutoFit/>
          </a:bodyPr>
          <a:lstStyle/>
          <a:p>
            <a:r>
              <a:rPr lang="en-US" sz="1600" b="1" dirty="0" smtClean="0"/>
              <a:t>Router D</a:t>
            </a:r>
          </a:p>
        </p:txBody>
      </p:sp>
    </p:spTree>
    <p:extLst>
      <p:ext uri="{BB962C8B-B14F-4D97-AF65-F5344CB8AC3E}">
        <p14:creationId xmlns:p14="http://schemas.microsoft.com/office/powerpoint/2010/main" val="419260705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title"/>
          </p:nvPr>
        </p:nvSpPr>
        <p:spPr/>
        <p:txBody>
          <a:bodyPr/>
          <a:lstStyle/>
          <a:p>
            <a:r>
              <a:rPr lang="en-US" sz="3600" dirty="0" smtClean="0"/>
              <a:t>EIGRP Metric Calculation</a:t>
            </a:r>
          </a:p>
        </p:txBody>
      </p:sp>
      <p:sp>
        <p:nvSpPr>
          <p:cNvPr id="1267720" name="Rectangle 8"/>
          <p:cNvSpPr>
            <a:spLocks noGrp="1" noChangeArrowheads="1"/>
          </p:cNvSpPr>
          <p:nvPr>
            <p:ph idx="1"/>
          </p:nvPr>
        </p:nvSpPr>
        <p:spPr>
          <a:xfrm>
            <a:off x="549275" y="1603831"/>
            <a:ext cx="8042276" cy="4343400"/>
          </a:xfrm>
        </p:spPr>
        <p:txBody>
          <a:bodyPr>
            <a:normAutofit lnSpcReduction="10000"/>
          </a:bodyPr>
          <a:lstStyle/>
          <a:p>
            <a:r>
              <a:rPr lang="en-US" dirty="0" smtClean="0">
                <a:solidFill>
                  <a:schemeClr val="tx1"/>
                </a:solidFill>
              </a:rPr>
              <a:t>EIGRP uses a composite metric which can be based on the following metrics:</a:t>
            </a:r>
          </a:p>
          <a:p>
            <a:pPr lvl="1"/>
            <a:r>
              <a:rPr lang="en-US" dirty="0" smtClean="0">
                <a:solidFill>
                  <a:schemeClr val="tx1"/>
                </a:solidFill>
              </a:rPr>
              <a:t>Bandwidth</a:t>
            </a:r>
          </a:p>
          <a:p>
            <a:pPr lvl="1"/>
            <a:r>
              <a:rPr lang="en-US" dirty="0" smtClean="0">
                <a:solidFill>
                  <a:schemeClr val="tx1"/>
                </a:solidFill>
              </a:rPr>
              <a:t>Delay</a:t>
            </a:r>
          </a:p>
          <a:p>
            <a:pPr lvl="1"/>
            <a:r>
              <a:rPr lang="en-US" dirty="0" smtClean="0">
                <a:solidFill>
                  <a:schemeClr val="tx1"/>
                </a:solidFill>
              </a:rPr>
              <a:t>Reliability</a:t>
            </a:r>
          </a:p>
          <a:p>
            <a:pPr lvl="1"/>
            <a:r>
              <a:rPr lang="en-US" dirty="0" smtClean="0">
                <a:solidFill>
                  <a:schemeClr val="tx1"/>
                </a:solidFill>
              </a:rPr>
              <a:t>Load</a:t>
            </a:r>
          </a:p>
          <a:p>
            <a:r>
              <a:rPr lang="en-US" dirty="0" smtClean="0">
                <a:solidFill>
                  <a:schemeClr val="tx1"/>
                </a:solidFill>
              </a:rPr>
              <a:t>Only Bandwidth and Delay are used by default.</a:t>
            </a:r>
          </a:p>
          <a:p>
            <a:pPr marL="0" indent="0">
              <a:buNone/>
            </a:pPr>
            <a:r>
              <a:rPr lang="en-US" sz="2000" b="1" dirty="0" smtClean="0">
                <a:solidFill>
                  <a:schemeClr val="tx1"/>
                </a:solidFill>
              </a:rPr>
              <a:t>Note: </a:t>
            </a:r>
            <a:r>
              <a:rPr lang="en-US" sz="2000" dirty="0" smtClean="0">
                <a:solidFill>
                  <a:schemeClr val="tx1"/>
                </a:solidFill>
              </a:rPr>
              <a:t>It is often incorrectly stated that EIGRP can also use the smallest MTU in the path. In actual fact, the MTU is included in the EIGRP routing update, but is not actually used in the metric calculation.</a:t>
            </a:r>
          </a:p>
        </p:txBody>
      </p:sp>
    </p:spTree>
    <p:extLst>
      <p:ext uri="{BB962C8B-B14F-4D97-AF65-F5344CB8AC3E}">
        <p14:creationId xmlns:p14="http://schemas.microsoft.com/office/powerpoint/2010/main" val="405989252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600" dirty="0"/>
              <a:t>EIGRP Metric</a:t>
            </a:r>
          </a:p>
        </p:txBody>
      </p:sp>
      <p:sp>
        <p:nvSpPr>
          <p:cNvPr id="4" name="Content Placeholder 3"/>
          <p:cNvSpPr>
            <a:spLocks noGrp="1"/>
          </p:cNvSpPr>
          <p:nvPr>
            <p:ph idx="1"/>
          </p:nvPr>
        </p:nvSpPr>
        <p:spPr/>
        <p:txBody>
          <a:bodyPr>
            <a:normAutofit fontScale="92500" lnSpcReduction="20000"/>
          </a:bodyPr>
          <a:lstStyle/>
          <a:p>
            <a:pPr marL="0" indent="0">
              <a:buNone/>
            </a:pPr>
            <a:r>
              <a:rPr lang="en-US" dirty="0">
                <a:solidFill>
                  <a:schemeClr val="tx1"/>
                </a:solidFill>
              </a:rPr>
              <a:t>EIGRP uses a composite metric to determine the best path to the destination. The </a:t>
            </a:r>
            <a:r>
              <a:rPr lang="en-US" dirty="0" smtClean="0">
                <a:solidFill>
                  <a:schemeClr val="tx1"/>
                </a:solidFill>
              </a:rPr>
              <a:t>metric’s value </a:t>
            </a:r>
            <a:r>
              <a:rPr lang="en-US" dirty="0">
                <a:solidFill>
                  <a:schemeClr val="tx1"/>
                </a:solidFill>
              </a:rPr>
              <a:t>derives from a formula that can use the following parameters:</a:t>
            </a:r>
          </a:p>
          <a:p>
            <a:r>
              <a:rPr lang="en-US" b="1" dirty="0" smtClean="0">
                <a:solidFill>
                  <a:schemeClr val="tx1"/>
                </a:solidFill>
              </a:rPr>
              <a:t>Bandwidth</a:t>
            </a:r>
            <a:r>
              <a:rPr lang="en-US" b="1" dirty="0">
                <a:solidFill>
                  <a:schemeClr val="tx1"/>
                </a:solidFill>
              </a:rPr>
              <a:t>: </a:t>
            </a:r>
            <a:r>
              <a:rPr lang="en-US" dirty="0">
                <a:solidFill>
                  <a:schemeClr val="tx1"/>
                </a:solidFill>
              </a:rPr>
              <a:t>Least value of the bandwidth for all links between the local router </a:t>
            </a:r>
            <a:r>
              <a:rPr lang="en-US" dirty="0" smtClean="0">
                <a:solidFill>
                  <a:schemeClr val="tx1"/>
                </a:solidFill>
              </a:rPr>
              <a:t>and the </a:t>
            </a:r>
            <a:r>
              <a:rPr lang="en-US" dirty="0">
                <a:solidFill>
                  <a:schemeClr val="tx1"/>
                </a:solidFill>
              </a:rPr>
              <a:t>destination.</a:t>
            </a:r>
          </a:p>
          <a:p>
            <a:r>
              <a:rPr lang="en-US" b="1" dirty="0" smtClean="0">
                <a:solidFill>
                  <a:schemeClr val="tx1"/>
                </a:solidFill>
              </a:rPr>
              <a:t>Delay</a:t>
            </a:r>
            <a:r>
              <a:rPr lang="en-US" b="1" dirty="0">
                <a:solidFill>
                  <a:schemeClr val="tx1"/>
                </a:solidFill>
              </a:rPr>
              <a:t>: </a:t>
            </a:r>
            <a:r>
              <a:rPr lang="en-US" dirty="0">
                <a:solidFill>
                  <a:schemeClr val="tx1"/>
                </a:solidFill>
              </a:rPr>
              <a:t>Cumulative delay obtained as sum of values of all delays for all </a:t>
            </a:r>
            <a:r>
              <a:rPr lang="en-US" dirty="0" smtClean="0">
                <a:solidFill>
                  <a:schemeClr val="tx1"/>
                </a:solidFill>
              </a:rPr>
              <a:t>links between </a:t>
            </a:r>
            <a:r>
              <a:rPr lang="en-US" dirty="0">
                <a:solidFill>
                  <a:schemeClr val="tx1"/>
                </a:solidFill>
              </a:rPr>
              <a:t>the source and destination.</a:t>
            </a:r>
          </a:p>
          <a:p>
            <a:r>
              <a:rPr lang="en-US" b="1" dirty="0" smtClean="0">
                <a:solidFill>
                  <a:schemeClr val="tx1"/>
                </a:solidFill>
              </a:rPr>
              <a:t>Reliability</a:t>
            </a:r>
            <a:r>
              <a:rPr lang="en-US" b="1" dirty="0">
                <a:solidFill>
                  <a:schemeClr val="tx1"/>
                </a:solidFill>
              </a:rPr>
              <a:t>: </a:t>
            </a:r>
            <a:r>
              <a:rPr lang="en-US" dirty="0">
                <a:solidFill>
                  <a:schemeClr val="tx1"/>
                </a:solidFill>
              </a:rPr>
              <a:t>This value represents the worst reliability between source and </a:t>
            </a:r>
            <a:r>
              <a:rPr lang="en-US" dirty="0" smtClean="0">
                <a:solidFill>
                  <a:schemeClr val="tx1"/>
                </a:solidFill>
              </a:rPr>
              <a:t>destination (based </a:t>
            </a:r>
            <a:r>
              <a:rPr lang="en-US" dirty="0">
                <a:solidFill>
                  <a:schemeClr val="tx1"/>
                </a:solidFill>
              </a:rPr>
              <a:t>on </a:t>
            </a:r>
            <a:r>
              <a:rPr lang="en-US" dirty="0" err="1">
                <a:solidFill>
                  <a:schemeClr val="tx1"/>
                </a:solidFill>
              </a:rPr>
              <a:t>keepalives</a:t>
            </a:r>
            <a:r>
              <a:rPr lang="en-US" dirty="0">
                <a:solidFill>
                  <a:schemeClr val="tx1"/>
                </a:solidFill>
              </a:rPr>
              <a:t>).</a:t>
            </a:r>
          </a:p>
          <a:p>
            <a:r>
              <a:rPr lang="en-US" b="1" dirty="0" smtClean="0">
                <a:solidFill>
                  <a:schemeClr val="tx1"/>
                </a:solidFill>
              </a:rPr>
              <a:t>Load</a:t>
            </a:r>
            <a:r>
              <a:rPr lang="en-US" b="1" dirty="0">
                <a:solidFill>
                  <a:schemeClr val="tx1"/>
                </a:solidFill>
              </a:rPr>
              <a:t>: </a:t>
            </a:r>
            <a:r>
              <a:rPr lang="en-US" dirty="0">
                <a:solidFill>
                  <a:schemeClr val="tx1"/>
                </a:solidFill>
              </a:rPr>
              <a:t>This value represents the worst load on the link between the source and </a:t>
            </a:r>
            <a:r>
              <a:rPr lang="en-US" dirty="0" smtClean="0">
                <a:solidFill>
                  <a:schemeClr val="tx1"/>
                </a:solidFill>
              </a:rPr>
              <a:t>the destination </a:t>
            </a:r>
            <a:r>
              <a:rPr lang="en-US" dirty="0">
                <a:solidFill>
                  <a:schemeClr val="tx1"/>
                </a:solidFill>
              </a:rPr>
              <a:t>(based on the packet rate and the configured bandwidth of the interface).</a:t>
            </a:r>
            <a:endParaRPr lang="en-US" dirty="0" smtClean="0">
              <a:solidFill>
                <a:schemeClr val="tx1"/>
              </a:solidFill>
            </a:endParaRPr>
          </a:p>
        </p:txBody>
      </p:sp>
    </p:spTree>
    <p:extLst>
      <p:ext uri="{BB962C8B-B14F-4D97-AF65-F5344CB8AC3E}">
        <p14:creationId xmlns:p14="http://schemas.microsoft.com/office/powerpoint/2010/main" val="101373428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600" dirty="0"/>
              <a:t>EIGRP Metric Calculation</a:t>
            </a:r>
          </a:p>
        </p:txBody>
      </p:sp>
      <p:sp>
        <p:nvSpPr>
          <p:cNvPr id="4" name="Content Placeholder 3"/>
          <p:cNvSpPr>
            <a:spLocks noGrp="1"/>
          </p:cNvSpPr>
          <p:nvPr>
            <p:ph idx="1"/>
          </p:nvPr>
        </p:nvSpPr>
        <p:spPr/>
        <p:txBody>
          <a:bodyPr>
            <a:normAutofit lnSpcReduction="10000"/>
          </a:bodyPr>
          <a:lstStyle/>
          <a:p>
            <a:pPr marL="0" indent="0">
              <a:buNone/>
            </a:pPr>
            <a:r>
              <a:rPr lang="en-US" sz="2000" dirty="0">
                <a:solidFill>
                  <a:schemeClr val="tx1"/>
                </a:solidFill>
                <a:latin typeface="Consolas" panose="020B0609020204030204" pitchFamily="49" charset="0"/>
                <a:cs typeface="Consolas" panose="020B0609020204030204" pitchFamily="49" charset="0"/>
              </a:rPr>
              <a:t>Metric = [(K1 * Bandwidth + [(K2 * Bandwidth) / (256 – Load)] + K3 * </a:t>
            </a:r>
            <a:r>
              <a:rPr lang="en-US" sz="2000" dirty="0" smtClean="0">
                <a:solidFill>
                  <a:schemeClr val="tx1"/>
                </a:solidFill>
                <a:latin typeface="Consolas" panose="020B0609020204030204" pitchFamily="49" charset="0"/>
                <a:cs typeface="Consolas" panose="020B0609020204030204" pitchFamily="49" charset="0"/>
              </a:rPr>
              <a:t>Delay</a:t>
            </a:r>
            <a:r>
              <a:rPr lang="en-US" sz="2000" dirty="0">
                <a:solidFill>
                  <a:schemeClr val="tx1"/>
                </a:solidFill>
                <a:latin typeface="Consolas" panose="020B0609020204030204" pitchFamily="49" charset="0"/>
                <a:cs typeface="Consolas" panose="020B0609020204030204" pitchFamily="49" charset="0"/>
              </a:rPr>
              <a:t>) * K5</a:t>
            </a:r>
            <a:r>
              <a:rPr lang="en-US" sz="2000" dirty="0" smtClean="0">
                <a:solidFill>
                  <a:schemeClr val="tx1"/>
                </a:solidFill>
                <a:latin typeface="Consolas" panose="020B0609020204030204" pitchFamily="49" charset="0"/>
                <a:cs typeface="Consolas" panose="020B0609020204030204" pitchFamily="49" charset="0"/>
              </a:rPr>
              <a:t>/(</a:t>
            </a:r>
            <a:r>
              <a:rPr lang="en-US" sz="2000" dirty="0">
                <a:solidFill>
                  <a:schemeClr val="tx1"/>
                </a:solidFill>
                <a:latin typeface="Consolas" panose="020B0609020204030204" pitchFamily="49" charset="0"/>
                <a:cs typeface="Consolas" panose="020B0609020204030204" pitchFamily="49" charset="0"/>
              </a:rPr>
              <a:t>K4 + Reliability)] * </a:t>
            </a:r>
            <a:r>
              <a:rPr lang="en-US" sz="2000" dirty="0" smtClean="0">
                <a:solidFill>
                  <a:schemeClr val="tx1"/>
                </a:solidFill>
                <a:latin typeface="Consolas" panose="020B0609020204030204" pitchFamily="49" charset="0"/>
                <a:cs typeface="Consolas" panose="020B0609020204030204" pitchFamily="49" charset="0"/>
              </a:rPr>
              <a:t>256</a:t>
            </a:r>
          </a:p>
          <a:p>
            <a:endParaRPr lang="en-US" sz="2000" dirty="0">
              <a:solidFill>
                <a:schemeClr val="tx1"/>
              </a:solidFill>
              <a:latin typeface="Consolas" panose="020B0609020204030204" pitchFamily="49" charset="0"/>
              <a:cs typeface="Consolas" panose="020B0609020204030204" pitchFamily="49" charset="0"/>
            </a:endParaRPr>
          </a:p>
          <a:p>
            <a:r>
              <a:rPr lang="en-US" dirty="0">
                <a:solidFill>
                  <a:schemeClr val="tx1"/>
                </a:solidFill>
              </a:rPr>
              <a:t>With the default K-Values K1=1, K2=0, K3=1, K4=0, K5=0</a:t>
            </a:r>
          </a:p>
          <a:p>
            <a:endParaRPr lang="en-US" sz="2000" dirty="0">
              <a:solidFill>
                <a:schemeClr val="tx1"/>
              </a:solidFill>
              <a:latin typeface="Consolas" panose="020B0609020204030204" pitchFamily="49" charset="0"/>
              <a:cs typeface="Consolas" panose="020B0609020204030204" pitchFamily="49" charset="0"/>
            </a:endParaRPr>
          </a:p>
          <a:p>
            <a:r>
              <a:rPr lang="en-US" sz="2000" dirty="0" smtClean="0">
                <a:solidFill>
                  <a:schemeClr val="tx1"/>
                </a:solidFill>
                <a:latin typeface="Consolas" panose="020B0609020204030204" pitchFamily="49" charset="0"/>
                <a:cs typeface="Consolas" panose="020B0609020204030204" pitchFamily="49" charset="0"/>
              </a:rPr>
              <a:t>Metric = (Bandwidth + Delay) * 256</a:t>
            </a:r>
          </a:p>
          <a:p>
            <a:endParaRPr lang="en-US" sz="2000" dirty="0">
              <a:solidFill>
                <a:schemeClr val="tx1"/>
              </a:solidFill>
              <a:latin typeface="Consolas" panose="020B0609020204030204" pitchFamily="49" charset="0"/>
              <a:cs typeface="Consolas" panose="020B0609020204030204" pitchFamily="49" charset="0"/>
            </a:endParaRPr>
          </a:p>
          <a:p>
            <a:r>
              <a:rPr lang="en-US" sz="2000" dirty="0">
                <a:solidFill>
                  <a:schemeClr val="tx1"/>
                </a:solidFill>
              </a:rPr>
              <a:t>Note that changing the K values is not recommended.</a:t>
            </a:r>
            <a:endParaRPr lang="en-US" sz="2000" dirty="0" smtClean="0">
              <a:solidFill>
                <a:schemeClr val="tx1"/>
              </a:solidFill>
              <a:latin typeface="Consolas" panose="020B0609020204030204" pitchFamily="49" charset="0"/>
              <a:cs typeface="Consolas" panose="020B0609020204030204" pitchFamily="49" charset="0"/>
            </a:endParaRPr>
          </a:p>
        </p:txBody>
      </p:sp>
    </p:spTree>
    <p:extLst>
      <p:ext uri="{BB962C8B-B14F-4D97-AF65-F5344CB8AC3E}">
        <p14:creationId xmlns:p14="http://schemas.microsoft.com/office/powerpoint/2010/main" val="293486678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US" sz="3600" dirty="0" smtClean="0"/>
              <a:t>EIGRP Bandwidth</a:t>
            </a:r>
          </a:p>
        </p:txBody>
      </p:sp>
      <p:sp>
        <p:nvSpPr>
          <p:cNvPr id="88067" name="Rectangle 3"/>
          <p:cNvSpPr>
            <a:spLocks noGrp="1" noChangeArrowheads="1"/>
          </p:cNvSpPr>
          <p:nvPr>
            <p:ph type="body" idx="1"/>
          </p:nvPr>
        </p:nvSpPr>
        <p:spPr/>
        <p:txBody>
          <a:bodyPr>
            <a:normAutofit/>
          </a:bodyPr>
          <a:lstStyle/>
          <a:p>
            <a:r>
              <a:rPr lang="en-US" dirty="0" smtClean="0">
                <a:solidFill>
                  <a:schemeClr val="tx1"/>
                </a:solidFill>
              </a:rPr>
              <a:t>EIGRP uses the slowest bandwidth (BW) in its metric calculation.</a:t>
            </a:r>
          </a:p>
          <a:p>
            <a:pPr lvl="1"/>
            <a:r>
              <a:rPr lang="en-US" dirty="0" smtClean="0">
                <a:solidFill>
                  <a:schemeClr val="tx1"/>
                </a:solidFill>
              </a:rPr>
              <a:t>Calculated BW = reference BW / slowest BW (kbps)</a:t>
            </a:r>
          </a:p>
          <a:p>
            <a:r>
              <a:rPr lang="en-US" dirty="0" smtClean="0">
                <a:solidFill>
                  <a:schemeClr val="tx1"/>
                </a:solidFill>
              </a:rPr>
              <a:t>The value of the bandwidth may or may not reflect the actual physical bandwidth of the interface. </a:t>
            </a:r>
          </a:p>
          <a:p>
            <a:pPr lvl="1"/>
            <a:r>
              <a:rPr lang="en-US" dirty="0" smtClean="0">
                <a:solidFill>
                  <a:schemeClr val="tx1"/>
                </a:solidFill>
              </a:rPr>
              <a:t>For example, most serial interfaces use the default bandwidth value of 1.544 Mbps but this may not accurately reflect the links actual bandwidth. </a:t>
            </a:r>
          </a:p>
          <a:p>
            <a:endParaRPr lang="en-US" dirty="0" smtClean="0">
              <a:solidFill>
                <a:schemeClr val="tx1"/>
              </a:solidFill>
            </a:endParaRPr>
          </a:p>
          <a:p>
            <a:pPr lvl="1"/>
            <a:endParaRPr lang="en-US" dirty="0" smtClean="0">
              <a:solidFill>
                <a:schemeClr val="tx1"/>
              </a:solidFill>
            </a:endParaRPr>
          </a:p>
        </p:txBody>
      </p:sp>
    </p:spTree>
    <p:extLst>
      <p:ext uri="{BB962C8B-B14F-4D97-AF65-F5344CB8AC3E}">
        <p14:creationId xmlns:p14="http://schemas.microsoft.com/office/powerpoint/2010/main" val="31947590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r>
              <a:rPr lang="en-US" sz="3600" dirty="0" smtClean="0"/>
              <a:t>EIGRP Bandwidth</a:t>
            </a:r>
          </a:p>
        </p:txBody>
      </p:sp>
      <p:sp>
        <p:nvSpPr>
          <p:cNvPr id="1442819" name="Rectangle 3"/>
          <p:cNvSpPr>
            <a:spLocks noGrp="1" noChangeArrowheads="1"/>
          </p:cNvSpPr>
          <p:nvPr>
            <p:ph type="body" idx="1"/>
          </p:nvPr>
        </p:nvSpPr>
        <p:spPr/>
        <p:txBody>
          <a:bodyPr>
            <a:normAutofit lnSpcReduction="10000"/>
          </a:bodyPr>
          <a:lstStyle/>
          <a:p>
            <a:r>
              <a:rPr lang="en-US" dirty="0" smtClean="0">
                <a:solidFill>
                  <a:schemeClr val="tx1"/>
                </a:solidFill>
              </a:rPr>
              <a:t>Because both EIGRP and OSPF use bandwidth in default metric calculations, a correct value for bandwidth is very important to the accuracy of routing information. </a:t>
            </a:r>
          </a:p>
          <a:p>
            <a:pPr lvl="1"/>
            <a:r>
              <a:rPr lang="en-US" dirty="0" smtClean="0">
                <a:solidFill>
                  <a:schemeClr val="tx1"/>
                </a:solidFill>
              </a:rPr>
              <a:t>If the actual bandwidth of the link differs from the default bandwidth value, then the bandwidth value should be modified.</a:t>
            </a:r>
          </a:p>
          <a:p>
            <a:r>
              <a:rPr lang="en-US" dirty="0" smtClean="0">
                <a:solidFill>
                  <a:schemeClr val="tx1"/>
                </a:solidFill>
              </a:rPr>
              <a:t>To modify the bandwidth value, use the</a:t>
            </a:r>
            <a:r>
              <a:rPr lang="en-US" b="1" dirty="0" smtClean="0">
                <a:solidFill>
                  <a:schemeClr val="tx1"/>
                </a:solidFill>
                <a:latin typeface="Courier New" pitchFamily="49" charset="0"/>
                <a:cs typeface="Courier New" pitchFamily="49" charset="0"/>
              </a:rPr>
              <a:t> bandwidth </a:t>
            </a:r>
            <a:r>
              <a:rPr lang="en-US" dirty="0" smtClean="0">
                <a:solidFill>
                  <a:schemeClr val="tx1"/>
                </a:solidFill>
              </a:rPr>
              <a:t>interface command.</a:t>
            </a:r>
          </a:p>
          <a:p>
            <a:pPr marL="0" indent="0">
              <a:buNone/>
            </a:pPr>
            <a:r>
              <a:rPr lang="en-US" sz="2000" b="1" dirty="0" smtClean="0">
                <a:solidFill>
                  <a:schemeClr val="tx1"/>
                </a:solidFill>
              </a:rPr>
              <a:t>Note: </a:t>
            </a:r>
            <a:r>
              <a:rPr lang="en-US" sz="2000" dirty="0" smtClean="0">
                <a:solidFill>
                  <a:schemeClr val="tx1"/>
                </a:solidFill>
              </a:rPr>
              <a:t>The bandwidth command does NOT change the physical bandwidth of the link. </a:t>
            </a:r>
          </a:p>
        </p:txBody>
      </p:sp>
    </p:spTree>
    <p:extLst>
      <p:ext uri="{BB962C8B-B14F-4D97-AF65-F5344CB8AC3E}">
        <p14:creationId xmlns:p14="http://schemas.microsoft.com/office/powerpoint/2010/main" val="4907571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2631605" y="296261"/>
            <a:ext cx="4164661" cy="988312"/>
          </a:xfrm>
        </p:spPr>
        <p:txBody>
          <a:bodyPr/>
          <a:lstStyle/>
          <a:p>
            <a:r>
              <a:rPr lang="en-US" sz="3600" dirty="0" smtClean="0"/>
              <a:t>EIGRP Delay</a:t>
            </a:r>
          </a:p>
        </p:txBody>
      </p:sp>
      <p:sp>
        <p:nvSpPr>
          <p:cNvPr id="92163" name="Rectangle 3"/>
          <p:cNvSpPr>
            <a:spLocks noGrp="1" noChangeArrowheads="1"/>
          </p:cNvSpPr>
          <p:nvPr>
            <p:ph idx="1"/>
          </p:nvPr>
        </p:nvSpPr>
        <p:spPr/>
        <p:txBody>
          <a:bodyPr>
            <a:normAutofit lnSpcReduction="10000"/>
          </a:bodyPr>
          <a:lstStyle/>
          <a:p>
            <a:r>
              <a:rPr lang="en-US" dirty="0" smtClean="0">
                <a:solidFill>
                  <a:schemeClr val="tx1"/>
                </a:solidFill>
              </a:rPr>
              <a:t>Delay is a measure of the time it takes for a packet to traverse a route.</a:t>
            </a:r>
          </a:p>
          <a:p>
            <a:pPr lvl="1"/>
            <a:r>
              <a:rPr lang="en-US" dirty="0" smtClean="0">
                <a:solidFill>
                  <a:schemeClr val="tx1"/>
                </a:solidFill>
              </a:rPr>
              <a:t>EIGRP uses the cumulative sum of all outgoing interfaces.</a:t>
            </a:r>
          </a:p>
          <a:p>
            <a:pPr lvl="2"/>
            <a:r>
              <a:rPr lang="en-US" dirty="0" smtClean="0">
                <a:solidFill>
                  <a:schemeClr val="tx1"/>
                </a:solidFill>
              </a:rPr>
              <a:t>Calculated Delay = the sum of outgoing interface delays / 10</a:t>
            </a:r>
          </a:p>
          <a:p>
            <a:r>
              <a:rPr lang="en-US" dirty="0" smtClean="0">
                <a:solidFill>
                  <a:schemeClr val="tx1"/>
                </a:solidFill>
              </a:rPr>
              <a:t>The delay (DLY) metric is a static value based on the type of link to which the interface is connected and is expressed in microseconds. </a:t>
            </a:r>
          </a:p>
        </p:txBody>
      </p:sp>
      <p:pic>
        <p:nvPicPr>
          <p:cNvPr id="1441796" name="Picture 4"/>
          <p:cNvPicPr>
            <a:picLocks noChangeAspect="1" noChangeArrowheads="1"/>
          </p:cNvPicPr>
          <p:nvPr/>
        </p:nvPicPr>
        <p:blipFill>
          <a:blip r:embed="rId2"/>
          <a:srcRect/>
          <a:stretch>
            <a:fillRect/>
          </a:stretch>
        </p:blipFill>
        <p:spPr bwMode="auto">
          <a:xfrm>
            <a:off x="4713936" y="1412832"/>
            <a:ext cx="4122902" cy="4530769"/>
          </a:xfrm>
          <a:prstGeom prst="rect">
            <a:avLst/>
          </a:prstGeom>
          <a:noFill/>
          <a:ln w="9525" algn="ctr">
            <a:noFill/>
            <a:miter lim="800000"/>
            <a:headEnd/>
            <a:tailEnd/>
          </a:ln>
        </p:spPr>
      </p:pic>
    </p:spTree>
    <p:extLst>
      <p:ext uri="{BB962C8B-B14F-4D97-AF65-F5344CB8AC3E}">
        <p14:creationId xmlns:p14="http://schemas.microsoft.com/office/powerpoint/2010/main" val="150104751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title"/>
          </p:nvPr>
        </p:nvSpPr>
        <p:spPr/>
        <p:txBody>
          <a:bodyPr/>
          <a:lstStyle/>
          <a:p>
            <a:r>
              <a:rPr lang="en-US" sz="3600" dirty="0" smtClean="0"/>
              <a:t>Other EIGRP Metrics</a:t>
            </a:r>
          </a:p>
        </p:txBody>
      </p:sp>
      <p:sp>
        <p:nvSpPr>
          <p:cNvPr id="93187" name="Rectangle 8"/>
          <p:cNvSpPr>
            <a:spLocks noGrp="1" noChangeArrowheads="1"/>
          </p:cNvSpPr>
          <p:nvPr>
            <p:ph type="body" idx="1"/>
          </p:nvPr>
        </p:nvSpPr>
        <p:spPr>
          <a:xfrm>
            <a:off x="549275" y="1817911"/>
            <a:ext cx="8042276" cy="4343400"/>
          </a:xfrm>
        </p:spPr>
        <p:txBody>
          <a:bodyPr>
            <a:normAutofit fontScale="92500" lnSpcReduction="20000"/>
          </a:bodyPr>
          <a:lstStyle/>
          <a:p>
            <a:r>
              <a:rPr lang="en-US" dirty="0" smtClean="0">
                <a:solidFill>
                  <a:schemeClr val="tx1"/>
                </a:solidFill>
              </a:rPr>
              <a:t>Reliability (not a default EIGRP metric) is a measure of the likelihood that a link will fail.</a:t>
            </a:r>
          </a:p>
          <a:p>
            <a:pPr lvl="1"/>
            <a:r>
              <a:rPr lang="en-US" dirty="0" smtClean="0">
                <a:solidFill>
                  <a:schemeClr val="tx1"/>
                </a:solidFill>
              </a:rPr>
              <a:t>Measure dynamically &amp; expressed as a fraction of 255.</a:t>
            </a:r>
          </a:p>
          <a:p>
            <a:pPr lvl="1"/>
            <a:r>
              <a:rPr lang="en-US" dirty="0" smtClean="0">
                <a:solidFill>
                  <a:schemeClr val="tx1"/>
                </a:solidFill>
              </a:rPr>
              <a:t>The higher the fraction the better the reliability</a:t>
            </a:r>
          </a:p>
          <a:p>
            <a:r>
              <a:rPr lang="en-US" dirty="0" smtClean="0">
                <a:solidFill>
                  <a:schemeClr val="tx1"/>
                </a:solidFill>
              </a:rPr>
              <a:t>Load (not a default EIGRP metric) reflects how much traffic is using a link</a:t>
            </a:r>
          </a:p>
          <a:p>
            <a:pPr lvl="1"/>
            <a:r>
              <a:rPr lang="en-US" dirty="0" smtClean="0">
                <a:solidFill>
                  <a:schemeClr val="tx1"/>
                </a:solidFill>
              </a:rPr>
              <a:t>Number is determined dynamically and is expressed as a fraction of 255</a:t>
            </a:r>
          </a:p>
          <a:p>
            <a:pPr lvl="1"/>
            <a:r>
              <a:rPr lang="en-US" dirty="0" smtClean="0">
                <a:solidFill>
                  <a:schemeClr val="tx1"/>
                </a:solidFill>
              </a:rPr>
              <a:t>The lower the fraction the less the load on the link</a:t>
            </a:r>
          </a:p>
          <a:p>
            <a:r>
              <a:rPr lang="en-US" dirty="0" smtClean="0">
                <a:solidFill>
                  <a:schemeClr val="tx1"/>
                </a:solidFill>
              </a:rPr>
              <a:t>These optional criteria can be used but are not recommended, because they typically result in frequent recalculation of the topology table.</a:t>
            </a:r>
          </a:p>
          <a:p>
            <a:pPr lvl="1"/>
            <a:endParaRPr lang="en-US" dirty="0" smtClean="0">
              <a:solidFill>
                <a:schemeClr val="tx1"/>
              </a:solidFill>
            </a:endParaRPr>
          </a:p>
        </p:txBody>
      </p:sp>
    </p:spTree>
    <p:extLst>
      <p:ext uri="{BB962C8B-B14F-4D97-AF65-F5344CB8AC3E}">
        <p14:creationId xmlns:p14="http://schemas.microsoft.com/office/powerpoint/2010/main" val="338583856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8"/>
          <p:cNvSpPr>
            <a:spLocks noGrp="1" noChangeArrowheads="1"/>
          </p:cNvSpPr>
          <p:nvPr>
            <p:ph type="title"/>
          </p:nvPr>
        </p:nvSpPr>
        <p:spPr>
          <a:xfrm>
            <a:off x="279400" y="728227"/>
            <a:ext cx="8225971" cy="740664"/>
          </a:xfrm>
        </p:spPr>
        <p:txBody>
          <a:bodyPr/>
          <a:lstStyle/>
          <a:p>
            <a:r>
              <a:rPr lang="en-US" sz="3200" dirty="0" smtClean="0"/>
              <a:t>EIGRP Composite Metric Calculation</a:t>
            </a:r>
          </a:p>
        </p:txBody>
      </p:sp>
      <p:sp>
        <p:nvSpPr>
          <p:cNvPr id="84995" name="Rectangle 9"/>
          <p:cNvSpPr>
            <a:spLocks noGrp="1" noChangeArrowheads="1"/>
          </p:cNvSpPr>
          <p:nvPr>
            <p:ph idx="10"/>
          </p:nvPr>
        </p:nvSpPr>
        <p:spPr>
          <a:xfrm>
            <a:off x="279400" y="1638827"/>
            <a:ext cx="8520354" cy="3024133"/>
          </a:xfrm>
        </p:spPr>
        <p:txBody>
          <a:bodyPr>
            <a:normAutofit/>
          </a:bodyPr>
          <a:lstStyle/>
          <a:p>
            <a:r>
              <a:rPr lang="en-US" dirty="0" smtClean="0">
                <a:solidFill>
                  <a:schemeClr val="tx1"/>
                </a:solidFill>
              </a:rPr>
              <a:t>The EIGRP composite metric formula consists of values K1 through K5, known as EIGRP metric weights. </a:t>
            </a:r>
          </a:p>
          <a:p>
            <a:pPr lvl="1"/>
            <a:r>
              <a:rPr lang="en-US" dirty="0" smtClean="0">
                <a:solidFill>
                  <a:schemeClr val="tx1"/>
                </a:solidFill>
              </a:rPr>
              <a:t>By default, only K1 (bandwidth) and K3 (delay) are set to 1. </a:t>
            </a:r>
          </a:p>
          <a:p>
            <a:pPr lvl="1"/>
            <a:r>
              <a:rPr lang="en-US" dirty="0" smtClean="0">
                <a:solidFill>
                  <a:schemeClr val="tx1"/>
                </a:solidFill>
              </a:rPr>
              <a:t>K2 (load), K4 (reliability), and K5 (MTU) are set to 0. </a:t>
            </a:r>
          </a:p>
          <a:p>
            <a:r>
              <a:rPr lang="en-US" dirty="0" smtClean="0">
                <a:solidFill>
                  <a:schemeClr val="tx1"/>
                </a:solidFill>
              </a:rPr>
              <a:t>K values can be changed with the EIGRP router command:</a:t>
            </a:r>
          </a:p>
          <a:p>
            <a:pPr marL="811213" lvl="1" indent="-244475">
              <a:buNone/>
            </a:pPr>
            <a:r>
              <a:rPr lang="en-US" dirty="0" smtClean="0">
                <a:solidFill>
                  <a:schemeClr val="tx1"/>
                </a:solidFill>
                <a:latin typeface="Courier New" pitchFamily="49" charset="0"/>
                <a:cs typeface="Courier New" pitchFamily="49" charset="0"/>
              </a:rPr>
              <a:t>Router(</a:t>
            </a:r>
            <a:r>
              <a:rPr lang="en-US" dirty="0" err="1" smtClean="0">
                <a:solidFill>
                  <a:schemeClr val="tx1"/>
                </a:solidFill>
                <a:latin typeface="Courier New" pitchFamily="49" charset="0"/>
                <a:cs typeface="Courier New" pitchFamily="49" charset="0"/>
              </a:rPr>
              <a:t>config</a:t>
            </a:r>
            <a:r>
              <a:rPr lang="en-US" dirty="0" smtClean="0">
                <a:solidFill>
                  <a:schemeClr val="tx1"/>
                </a:solidFill>
                <a:latin typeface="Courier New" pitchFamily="49" charset="0"/>
                <a:cs typeface="Courier New" pitchFamily="49" charset="0"/>
              </a:rPr>
              <a:t>-router)#</a:t>
            </a:r>
            <a:r>
              <a:rPr lang="en-US" b="1" dirty="0" smtClean="0">
                <a:solidFill>
                  <a:schemeClr val="tx1"/>
                </a:solidFill>
                <a:latin typeface="Courier New" pitchFamily="49" charset="0"/>
                <a:cs typeface="Courier New" pitchFamily="49" charset="0"/>
              </a:rPr>
              <a:t> metric weights </a:t>
            </a:r>
            <a:r>
              <a:rPr lang="en-US" i="1" dirty="0" err="1" smtClean="0">
                <a:solidFill>
                  <a:schemeClr val="tx1"/>
                </a:solidFill>
                <a:latin typeface="Courier New" pitchFamily="49" charset="0"/>
                <a:cs typeface="Courier New" pitchFamily="49" charset="0"/>
              </a:rPr>
              <a:t>tos</a:t>
            </a:r>
            <a:r>
              <a:rPr lang="en-US" i="1" dirty="0" smtClean="0">
                <a:solidFill>
                  <a:schemeClr val="tx1"/>
                </a:solidFill>
                <a:latin typeface="Courier New" pitchFamily="49" charset="0"/>
                <a:cs typeface="Courier New" pitchFamily="49" charset="0"/>
              </a:rPr>
              <a:t> k1 k2 k3 k4 k5</a:t>
            </a:r>
            <a:endParaRPr lang="en-US" dirty="0" smtClean="0">
              <a:solidFill>
                <a:schemeClr val="tx1"/>
              </a:solidFill>
              <a:latin typeface="Courier New" pitchFamily="49" charset="0"/>
              <a:cs typeface="Courier New" pitchFamily="49" charset="0"/>
            </a:endParaRPr>
          </a:p>
          <a:p>
            <a:pPr lvl="1"/>
            <a:endParaRPr lang="en-US" dirty="0" smtClean="0">
              <a:solidFill>
                <a:schemeClr val="tx1"/>
              </a:solidFill>
            </a:endParaRPr>
          </a:p>
        </p:txBody>
      </p:sp>
    </p:spTree>
    <p:extLst>
      <p:ext uri="{BB962C8B-B14F-4D97-AF65-F5344CB8AC3E}">
        <p14:creationId xmlns:p14="http://schemas.microsoft.com/office/powerpoint/2010/main" val="47187118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475374"/>
          </a:xfrm>
        </p:spPr>
        <p:txBody>
          <a:bodyPr/>
          <a:lstStyle/>
          <a:p>
            <a:r>
              <a:rPr lang="en-US" sz="4000" dirty="0" smtClean="0"/>
              <a:t>Planning to Deploy EIGRP</a:t>
            </a:r>
            <a:endParaRPr lang="en-US" sz="4000" dirty="0"/>
          </a:p>
        </p:txBody>
      </p:sp>
      <p:sp>
        <p:nvSpPr>
          <p:cNvPr id="3" name="Content Placeholder 2"/>
          <p:cNvSpPr>
            <a:spLocks noGrp="1"/>
          </p:cNvSpPr>
          <p:nvPr>
            <p:ph idx="1"/>
          </p:nvPr>
        </p:nvSpPr>
        <p:spPr>
          <a:xfrm>
            <a:off x="549275" y="1913312"/>
            <a:ext cx="8042276" cy="3305204"/>
          </a:xfrm>
        </p:spPr>
        <p:txBody>
          <a:bodyPr/>
          <a:lstStyle/>
          <a:p>
            <a:r>
              <a:rPr lang="en-US" dirty="0" smtClean="0">
                <a:solidFill>
                  <a:schemeClr val="tx1"/>
                </a:solidFill>
              </a:rPr>
              <a:t>Prior to deploying an EIGRP routing solution, the following should be considered:</a:t>
            </a:r>
          </a:p>
          <a:p>
            <a:pPr lvl="1"/>
            <a:r>
              <a:rPr lang="en-US" dirty="0" smtClean="0">
                <a:solidFill>
                  <a:schemeClr val="tx1"/>
                </a:solidFill>
              </a:rPr>
              <a:t>IP addressing plan</a:t>
            </a:r>
          </a:p>
          <a:p>
            <a:pPr lvl="1"/>
            <a:r>
              <a:rPr lang="en-US" dirty="0" smtClean="0">
                <a:solidFill>
                  <a:schemeClr val="tx1"/>
                </a:solidFill>
              </a:rPr>
              <a:t>Network topology</a:t>
            </a:r>
          </a:p>
          <a:p>
            <a:pPr lvl="1"/>
            <a:r>
              <a:rPr lang="en-US" dirty="0" smtClean="0">
                <a:solidFill>
                  <a:schemeClr val="tx1"/>
                </a:solidFill>
              </a:rPr>
              <a:t>EIGRP traffic engineering </a:t>
            </a:r>
          </a:p>
          <a:p>
            <a:r>
              <a:rPr lang="en-US" dirty="0" smtClean="0">
                <a:solidFill>
                  <a:schemeClr val="tx1"/>
                </a:solidFill>
              </a:rPr>
              <a:t>Once the requirements have been assessed, the implementation plan can be created. </a:t>
            </a:r>
          </a:p>
        </p:txBody>
      </p:sp>
    </p:spTree>
    <p:extLst>
      <p:ext uri="{BB962C8B-B14F-4D97-AF65-F5344CB8AC3E}">
        <p14:creationId xmlns:p14="http://schemas.microsoft.com/office/powerpoint/2010/main" val="11898798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4450" y="111032"/>
            <a:ext cx="6339712" cy="1336956"/>
          </a:xfrm>
        </p:spPr>
        <p:txBody>
          <a:bodyPr/>
          <a:lstStyle/>
          <a:p>
            <a:r>
              <a:rPr lang="en-US" sz="4000" dirty="0" smtClean="0"/>
              <a:t>Implementing EIGRP</a:t>
            </a:r>
            <a:endParaRPr lang="en-US" sz="4000" dirty="0"/>
          </a:p>
        </p:txBody>
      </p:sp>
      <p:sp>
        <p:nvSpPr>
          <p:cNvPr id="3" name="Content Placeholder 2"/>
          <p:cNvSpPr>
            <a:spLocks noGrp="1"/>
          </p:cNvSpPr>
          <p:nvPr>
            <p:ph idx="1"/>
          </p:nvPr>
        </p:nvSpPr>
        <p:spPr>
          <a:xfrm>
            <a:off x="549274" y="1600200"/>
            <a:ext cx="8366125" cy="4933949"/>
          </a:xfrm>
        </p:spPr>
        <p:txBody>
          <a:bodyPr>
            <a:normAutofit fontScale="92500"/>
          </a:bodyPr>
          <a:lstStyle/>
          <a:p>
            <a:r>
              <a:rPr lang="en-US" dirty="0" smtClean="0">
                <a:solidFill>
                  <a:schemeClr val="tx1"/>
                </a:solidFill>
              </a:rPr>
              <a:t>The information necessary to implement EIGRP routing includes the following:</a:t>
            </a:r>
          </a:p>
          <a:p>
            <a:pPr lvl="1"/>
            <a:r>
              <a:rPr lang="en-US" dirty="0" smtClean="0">
                <a:solidFill>
                  <a:schemeClr val="tx1"/>
                </a:solidFill>
              </a:rPr>
              <a:t>The IP addresses to be configured on individual router interfaces</a:t>
            </a:r>
          </a:p>
          <a:p>
            <a:pPr lvl="1"/>
            <a:r>
              <a:rPr lang="en-US" dirty="0" smtClean="0">
                <a:solidFill>
                  <a:schemeClr val="tx1"/>
                </a:solidFill>
              </a:rPr>
              <a:t>The EIGRP AS number, used to enable EIGRP. </a:t>
            </a:r>
          </a:p>
          <a:p>
            <a:pPr lvl="1"/>
            <a:r>
              <a:rPr lang="en-US" dirty="0" smtClean="0">
                <a:solidFill>
                  <a:schemeClr val="tx1"/>
                </a:solidFill>
              </a:rPr>
              <a:t>A list of routers and interfaces on which EIGRP is to be enabled.</a:t>
            </a:r>
          </a:p>
          <a:p>
            <a:pPr lvl="1"/>
            <a:r>
              <a:rPr lang="en-US" dirty="0" smtClean="0">
                <a:solidFill>
                  <a:schemeClr val="tx1"/>
                </a:solidFill>
              </a:rPr>
              <a:t>Metrics that need to be applied to specific interfaces, or EIGRP traffic engineering. </a:t>
            </a:r>
          </a:p>
          <a:p>
            <a:r>
              <a:rPr lang="en-US" dirty="0" smtClean="0">
                <a:solidFill>
                  <a:schemeClr val="tx1"/>
                </a:solidFill>
              </a:rPr>
              <a:t>In the implementation plan, EIGRP the tasks include the following:</a:t>
            </a:r>
          </a:p>
          <a:p>
            <a:pPr lvl="1"/>
            <a:r>
              <a:rPr lang="en-US" dirty="0" smtClean="0">
                <a:solidFill>
                  <a:schemeClr val="tx1"/>
                </a:solidFill>
              </a:rPr>
              <a:t>Enabling the EIGRP routing protocol.</a:t>
            </a:r>
          </a:p>
          <a:p>
            <a:pPr lvl="1"/>
            <a:r>
              <a:rPr lang="en-US" dirty="0" smtClean="0">
                <a:solidFill>
                  <a:schemeClr val="tx1"/>
                </a:solidFill>
              </a:rPr>
              <a:t>Configuring the proper network statements.</a:t>
            </a:r>
          </a:p>
          <a:p>
            <a:pPr lvl="1"/>
            <a:r>
              <a:rPr lang="en-US" dirty="0" smtClean="0">
                <a:solidFill>
                  <a:schemeClr val="tx1"/>
                </a:solidFill>
              </a:rPr>
              <a:t>Optionally configuring the metric to appropriate interfaces.</a:t>
            </a:r>
          </a:p>
        </p:txBody>
      </p:sp>
    </p:spTree>
    <p:extLst>
      <p:ext uri="{BB962C8B-B14F-4D97-AF65-F5344CB8AC3E}">
        <p14:creationId xmlns:p14="http://schemas.microsoft.com/office/powerpoint/2010/main" val="341214029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2825" y="167994"/>
            <a:ext cx="4982791" cy="1336956"/>
          </a:xfrm>
        </p:spPr>
        <p:txBody>
          <a:bodyPr/>
          <a:lstStyle/>
          <a:p>
            <a:r>
              <a:rPr lang="en-US" sz="4000" dirty="0" smtClean="0"/>
              <a:t>Verifying EIGRP</a:t>
            </a:r>
            <a:endParaRPr lang="en-US" sz="4000" dirty="0"/>
          </a:p>
        </p:txBody>
      </p:sp>
      <p:sp>
        <p:nvSpPr>
          <p:cNvPr id="3" name="Content Placeholder 2"/>
          <p:cNvSpPr>
            <a:spLocks noGrp="1"/>
          </p:cNvSpPr>
          <p:nvPr>
            <p:ph idx="1"/>
          </p:nvPr>
        </p:nvSpPr>
        <p:spPr>
          <a:xfrm>
            <a:off x="549274" y="1600200"/>
            <a:ext cx="8404225" cy="4819649"/>
          </a:xfrm>
        </p:spPr>
        <p:txBody>
          <a:bodyPr>
            <a:normAutofit lnSpcReduction="10000"/>
          </a:bodyPr>
          <a:lstStyle/>
          <a:p>
            <a:r>
              <a:rPr lang="en-US" dirty="0" smtClean="0">
                <a:solidFill>
                  <a:schemeClr val="tx1"/>
                </a:solidFill>
              </a:rPr>
              <a:t>After implementing EIGRP, verification should confirm proper deployment on each router.</a:t>
            </a:r>
          </a:p>
          <a:p>
            <a:r>
              <a:rPr lang="en-US" dirty="0" smtClean="0">
                <a:solidFill>
                  <a:schemeClr val="tx1"/>
                </a:solidFill>
              </a:rPr>
              <a:t>Verification tasks include verifying:</a:t>
            </a:r>
          </a:p>
          <a:p>
            <a:pPr lvl="1"/>
            <a:r>
              <a:rPr lang="en-US" dirty="0" smtClean="0">
                <a:solidFill>
                  <a:schemeClr val="tx1"/>
                </a:solidFill>
              </a:rPr>
              <a:t>The EIGRP neighbor relationships.</a:t>
            </a:r>
          </a:p>
          <a:p>
            <a:pPr lvl="1"/>
            <a:r>
              <a:rPr lang="en-US" dirty="0" smtClean="0">
                <a:solidFill>
                  <a:schemeClr val="tx1"/>
                </a:solidFill>
              </a:rPr>
              <a:t>That the EIGRP topology table is populated with the necessary information.</a:t>
            </a:r>
          </a:p>
          <a:p>
            <a:pPr lvl="1"/>
            <a:r>
              <a:rPr lang="en-US" dirty="0" smtClean="0">
                <a:solidFill>
                  <a:schemeClr val="tx1"/>
                </a:solidFill>
              </a:rPr>
              <a:t>That IP routing table is populated with the necessary information.</a:t>
            </a:r>
          </a:p>
          <a:p>
            <a:pPr lvl="1"/>
            <a:r>
              <a:rPr lang="en-US" dirty="0" smtClean="0">
                <a:solidFill>
                  <a:schemeClr val="tx1"/>
                </a:solidFill>
              </a:rPr>
              <a:t>That there is connectivity in the network between routers and to other devices.</a:t>
            </a:r>
          </a:p>
          <a:p>
            <a:pPr lvl="1"/>
            <a:r>
              <a:rPr lang="en-US" dirty="0" smtClean="0">
                <a:solidFill>
                  <a:schemeClr val="tx1"/>
                </a:solidFill>
              </a:rPr>
              <a:t>That EIGRP behaves as expected in a case of a topology change, by testing link failure and router failure events.</a:t>
            </a:r>
            <a:endParaRPr lang="en-US" dirty="0">
              <a:solidFill>
                <a:schemeClr val="tx1"/>
              </a:solidFill>
            </a:endParaRPr>
          </a:p>
        </p:txBody>
      </p:sp>
    </p:spTree>
    <p:extLst>
      <p:ext uri="{BB962C8B-B14F-4D97-AF65-F5344CB8AC3E}">
        <p14:creationId xmlns:p14="http://schemas.microsoft.com/office/powerpoint/2010/main" val="425996764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1375" y="53694"/>
            <a:ext cx="4617466" cy="1336956"/>
          </a:xfrm>
        </p:spPr>
        <p:txBody>
          <a:bodyPr/>
          <a:lstStyle/>
          <a:p>
            <a:r>
              <a:rPr lang="en-US" sz="4000" dirty="0" smtClean="0"/>
              <a:t>Documenting</a:t>
            </a:r>
            <a:endParaRPr lang="en-US" sz="4000" dirty="0"/>
          </a:p>
        </p:txBody>
      </p:sp>
      <p:sp>
        <p:nvSpPr>
          <p:cNvPr id="3" name="Content Placeholder 2"/>
          <p:cNvSpPr>
            <a:spLocks noGrp="1"/>
          </p:cNvSpPr>
          <p:nvPr>
            <p:ph idx="1"/>
          </p:nvPr>
        </p:nvSpPr>
        <p:spPr>
          <a:xfrm>
            <a:off x="549275" y="1600200"/>
            <a:ext cx="8042276" cy="4819649"/>
          </a:xfrm>
        </p:spPr>
        <p:txBody>
          <a:bodyPr>
            <a:normAutofit/>
          </a:bodyPr>
          <a:lstStyle/>
          <a:p>
            <a:pPr>
              <a:lnSpc>
                <a:spcPct val="120000"/>
              </a:lnSpc>
              <a:spcBef>
                <a:spcPts val="0"/>
              </a:spcBef>
            </a:pPr>
            <a:r>
              <a:rPr lang="en-US" dirty="0" smtClean="0">
                <a:solidFill>
                  <a:schemeClr val="tx1"/>
                </a:solidFill>
              </a:rPr>
              <a:t>After a successful EIGRP deployment, the solution and verification process and results should be documented for future reference. </a:t>
            </a:r>
          </a:p>
          <a:p>
            <a:pPr>
              <a:lnSpc>
                <a:spcPct val="120000"/>
              </a:lnSpc>
              <a:spcBef>
                <a:spcPts val="0"/>
              </a:spcBef>
            </a:pPr>
            <a:r>
              <a:rPr lang="en-US" dirty="0" smtClean="0">
                <a:solidFill>
                  <a:schemeClr val="tx1"/>
                </a:solidFill>
              </a:rPr>
              <a:t>Documentation should include:</a:t>
            </a:r>
          </a:p>
          <a:p>
            <a:pPr lvl="1">
              <a:lnSpc>
                <a:spcPct val="120000"/>
              </a:lnSpc>
              <a:spcBef>
                <a:spcPts val="0"/>
              </a:spcBef>
            </a:pPr>
            <a:r>
              <a:rPr lang="en-US" dirty="0" smtClean="0">
                <a:solidFill>
                  <a:schemeClr val="tx1"/>
                </a:solidFill>
              </a:rPr>
              <a:t>A topology map</a:t>
            </a:r>
          </a:p>
          <a:p>
            <a:pPr lvl="1">
              <a:lnSpc>
                <a:spcPct val="120000"/>
              </a:lnSpc>
              <a:spcBef>
                <a:spcPts val="0"/>
              </a:spcBef>
            </a:pPr>
            <a:r>
              <a:rPr lang="en-US" dirty="0" smtClean="0">
                <a:solidFill>
                  <a:schemeClr val="tx1"/>
                </a:solidFill>
              </a:rPr>
              <a:t>The IP addressing plan</a:t>
            </a:r>
          </a:p>
          <a:p>
            <a:pPr lvl="1">
              <a:lnSpc>
                <a:spcPct val="120000"/>
              </a:lnSpc>
              <a:spcBef>
                <a:spcPts val="0"/>
              </a:spcBef>
            </a:pPr>
            <a:r>
              <a:rPr lang="en-US" dirty="0" smtClean="0">
                <a:solidFill>
                  <a:schemeClr val="tx1"/>
                </a:solidFill>
              </a:rPr>
              <a:t>The AS number used</a:t>
            </a:r>
          </a:p>
          <a:p>
            <a:pPr lvl="1">
              <a:lnSpc>
                <a:spcPct val="120000"/>
              </a:lnSpc>
              <a:spcBef>
                <a:spcPts val="0"/>
              </a:spcBef>
            </a:pPr>
            <a:r>
              <a:rPr lang="en-US" dirty="0" smtClean="0">
                <a:solidFill>
                  <a:schemeClr val="tx1"/>
                </a:solidFill>
              </a:rPr>
              <a:t>The networks included in EIGRP on each router</a:t>
            </a:r>
          </a:p>
          <a:p>
            <a:pPr lvl="1">
              <a:lnSpc>
                <a:spcPct val="120000"/>
              </a:lnSpc>
              <a:spcBef>
                <a:spcPts val="0"/>
              </a:spcBef>
            </a:pPr>
            <a:r>
              <a:rPr lang="en-US" dirty="0" smtClean="0">
                <a:solidFill>
                  <a:schemeClr val="tx1"/>
                </a:solidFill>
              </a:rPr>
              <a:t>Any special metrics configured</a:t>
            </a:r>
          </a:p>
          <a:p>
            <a:pPr>
              <a:lnSpc>
                <a:spcPct val="120000"/>
              </a:lnSpc>
              <a:spcBef>
                <a:spcPts val="0"/>
              </a:spcBef>
            </a:pPr>
            <a:endParaRPr lang="en-US" dirty="0">
              <a:solidFill>
                <a:schemeClr val="tx1"/>
              </a:solidFill>
            </a:endParaRPr>
          </a:p>
        </p:txBody>
      </p:sp>
    </p:spTree>
    <p:extLst>
      <p:ext uri="{BB962C8B-B14F-4D97-AF65-F5344CB8AC3E}">
        <p14:creationId xmlns:p14="http://schemas.microsoft.com/office/powerpoint/2010/main" val="320764728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81642" y="1003518"/>
            <a:ext cx="8532159" cy="620712"/>
          </a:xfrm>
        </p:spPr>
        <p:txBody>
          <a:bodyPr/>
          <a:lstStyle/>
          <a:p>
            <a:r>
              <a:rPr lang="en-US" sz="4000" dirty="0" smtClean="0"/>
              <a:t>Enable EIGRP Routing</a:t>
            </a:r>
            <a:endParaRPr lang="en-US" sz="4000" dirty="0"/>
          </a:p>
        </p:txBody>
      </p:sp>
      <p:sp>
        <p:nvSpPr>
          <p:cNvPr id="13" name="Content Placeholder 12"/>
          <p:cNvSpPr>
            <a:spLocks noGrp="1"/>
          </p:cNvSpPr>
          <p:nvPr>
            <p:ph idx="1"/>
          </p:nvPr>
        </p:nvSpPr>
        <p:spPr>
          <a:xfrm>
            <a:off x="292101" y="2137492"/>
            <a:ext cx="8316913" cy="491994"/>
          </a:xfrm>
        </p:spPr>
        <p:txBody>
          <a:bodyPr/>
          <a:lstStyle/>
          <a:p>
            <a:r>
              <a:rPr lang="en-US" dirty="0" smtClean="0">
                <a:solidFill>
                  <a:schemeClr val="tx1"/>
                </a:solidFill>
              </a:rPr>
              <a:t>Define EIGRP as the IP routing protocol.</a:t>
            </a:r>
          </a:p>
          <a:p>
            <a:endParaRPr lang="en-US" dirty="0">
              <a:solidFill>
                <a:schemeClr val="tx1"/>
              </a:solidFill>
            </a:endParaRPr>
          </a:p>
        </p:txBody>
      </p:sp>
      <p:sp>
        <p:nvSpPr>
          <p:cNvPr id="14" name="Text Placeholder 13"/>
          <p:cNvSpPr>
            <a:spLocks noGrp="1"/>
          </p:cNvSpPr>
          <p:nvPr>
            <p:ph type="body" sz="quarter" idx="10"/>
          </p:nvPr>
        </p:nvSpPr>
        <p:spPr>
          <a:xfrm>
            <a:off x="626234" y="2675531"/>
            <a:ext cx="7745412" cy="377078"/>
          </a:xfrm>
        </p:spPr>
        <p:txBody>
          <a:bodyPr/>
          <a:lstStyle/>
          <a:p>
            <a:r>
              <a:rPr lang="en-US" sz="1800" dirty="0" smtClean="0">
                <a:solidFill>
                  <a:schemeClr val="tx1"/>
                </a:solidFill>
              </a:rPr>
              <a:t>Router(config)#</a:t>
            </a:r>
            <a:endParaRPr lang="en-US" sz="1800" dirty="0">
              <a:solidFill>
                <a:schemeClr val="tx1"/>
              </a:solidFill>
            </a:endParaRPr>
          </a:p>
        </p:txBody>
      </p:sp>
      <p:sp>
        <p:nvSpPr>
          <p:cNvPr id="15" name="Text Placeholder 14"/>
          <p:cNvSpPr>
            <a:spLocks noGrp="1"/>
          </p:cNvSpPr>
          <p:nvPr>
            <p:ph type="body" sz="quarter" idx="11"/>
          </p:nvPr>
        </p:nvSpPr>
        <p:spPr>
          <a:xfrm>
            <a:off x="628027" y="3135418"/>
            <a:ext cx="7745412" cy="377078"/>
          </a:xfrm>
        </p:spPr>
        <p:txBody>
          <a:bodyPr>
            <a:normAutofit/>
          </a:bodyPr>
          <a:lstStyle/>
          <a:p>
            <a:r>
              <a:rPr lang="en-US" sz="1800" dirty="0" smtClean="0">
                <a:solidFill>
                  <a:schemeClr val="tx1"/>
                </a:solidFill>
              </a:rPr>
              <a:t>router eigrp </a:t>
            </a:r>
            <a:r>
              <a:rPr lang="en-US" sz="1800" i="1" dirty="0" smtClean="0">
                <a:solidFill>
                  <a:schemeClr val="tx1"/>
                </a:solidFill>
              </a:rPr>
              <a:t>autonomous-system-id</a:t>
            </a:r>
            <a:endParaRPr lang="en-US" sz="1800" dirty="0">
              <a:solidFill>
                <a:schemeClr val="tx1"/>
              </a:solidFill>
            </a:endParaRPr>
          </a:p>
        </p:txBody>
      </p:sp>
      <p:sp>
        <p:nvSpPr>
          <p:cNvPr id="16" name="Rectangle 15"/>
          <p:cNvSpPr/>
          <p:nvPr/>
        </p:nvSpPr>
        <p:spPr>
          <a:xfrm>
            <a:off x="279400" y="3940288"/>
            <a:ext cx="7820025" cy="618631"/>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smtClean="0">
                <a:latin typeface="+mn-lt"/>
              </a:rPr>
              <a:t>To exchange routing updates, EIGRP routers must have the same autonomous system ID.</a:t>
            </a:r>
          </a:p>
        </p:txBody>
      </p:sp>
    </p:spTree>
    <p:extLst>
      <p:ext uri="{BB962C8B-B14F-4D97-AF65-F5344CB8AC3E}">
        <p14:creationId xmlns:p14="http://schemas.microsoft.com/office/powerpoint/2010/main" val="275197324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705899" y="1055008"/>
            <a:ext cx="5837207" cy="620712"/>
          </a:xfrm>
        </p:spPr>
        <p:txBody>
          <a:bodyPr/>
          <a:lstStyle/>
          <a:p>
            <a:r>
              <a:rPr lang="en-US" sz="3600" dirty="0" smtClean="0"/>
              <a:t>Identify EIGRP Networks</a:t>
            </a:r>
            <a:endParaRPr lang="en-US" sz="3600" dirty="0"/>
          </a:p>
        </p:txBody>
      </p:sp>
      <p:sp>
        <p:nvSpPr>
          <p:cNvPr id="13" name="Content Placeholder 12"/>
          <p:cNvSpPr>
            <a:spLocks noGrp="1"/>
          </p:cNvSpPr>
          <p:nvPr>
            <p:ph idx="1"/>
          </p:nvPr>
        </p:nvSpPr>
        <p:spPr>
          <a:xfrm>
            <a:off x="393700" y="2038261"/>
            <a:ext cx="8316913" cy="491994"/>
          </a:xfrm>
        </p:spPr>
        <p:txBody>
          <a:bodyPr>
            <a:normAutofit/>
          </a:bodyPr>
          <a:lstStyle/>
          <a:p>
            <a:r>
              <a:rPr lang="en-US" dirty="0" smtClean="0">
                <a:solidFill>
                  <a:schemeClr val="tx1"/>
                </a:solidFill>
              </a:rPr>
              <a:t>Define EIGRP networks to advertise to EIGRP neighbors.</a:t>
            </a:r>
          </a:p>
          <a:p>
            <a:endParaRPr lang="en-US" dirty="0">
              <a:solidFill>
                <a:schemeClr val="tx1"/>
              </a:solidFill>
            </a:endParaRPr>
          </a:p>
        </p:txBody>
      </p:sp>
      <p:sp>
        <p:nvSpPr>
          <p:cNvPr id="14" name="Text Placeholder 13"/>
          <p:cNvSpPr>
            <a:spLocks noGrp="1"/>
          </p:cNvSpPr>
          <p:nvPr>
            <p:ph type="body" sz="quarter" idx="10"/>
          </p:nvPr>
        </p:nvSpPr>
        <p:spPr>
          <a:xfrm>
            <a:off x="727833" y="2489325"/>
            <a:ext cx="7745412" cy="377078"/>
          </a:xfrm>
        </p:spPr>
        <p:txBody>
          <a:bodyPr>
            <a:normAutofit/>
          </a:bodyPr>
          <a:lstStyle/>
          <a:p>
            <a:r>
              <a:rPr lang="en-US" sz="1800" dirty="0" smtClean="0">
                <a:solidFill>
                  <a:schemeClr val="tx1"/>
                </a:solidFill>
              </a:rPr>
              <a:t>Router(config-router)#</a:t>
            </a:r>
            <a:endParaRPr lang="en-US" sz="1800" dirty="0">
              <a:solidFill>
                <a:schemeClr val="tx1"/>
              </a:solidFill>
            </a:endParaRPr>
          </a:p>
        </p:txBody>
      </p:sp>
      <p:sp>
        <p:nvSpPr>
          <p:cNvPr id="15" name="Text Placeholder 14"/>
          <p:cNvSpPr>
            <a:spLocks noGrp="1"/>
          </p:cNvSpPr>
          <p:nvPr>
            <p:ph type="body" sz="quarter" idx="11"/>
          </p:nvPr>
        </p:nvSpPr>
        <p:spPr>
          <a:xfrm>
            <a:off x="729626" y="2949212"/>
            <a:ext cx="7745412" cy="377078"/>
          </a:xfrm>
        </p:spPr>
        <p:txBody>
          <a:bodyPr>
            <a:normAutofit/>
          </a:bodyPr>
          <a:lstStyle/>
          <a:p>
            <a:r>
              <a:rPr lang="en-US" sz="1800" dirty="0" smtClean="0">
                <a:solidFill>
                  <a:schemeClr val="tx1"/>
                </a:solidFill>
              </a:rPr>
              <a:t>network </a:t>
            </a:r>
            <a:r>
              <a:rPr lang="en-US" sz="1800" b="0" i="1" dirty="0" smtClean="0">
                <a:solidFill>
                  <a:schemeClr val="tx1"/>
                </a:solidFill>
              </a:rPr>
              <a:t>network </a:t>
            </a:r>
            <a:r>
              <a:rPr lang="en-US" sz="1800" b="0" dirty="0" smtClean="0">
                <a:solidFill>
                  <a:schemeClr val="tx1"/>
                </a:solidFill>
              </a:rPr>
              <a:t>[</a:t>
            </a:r>
            <a:r>
              <a:rPr lang="en-US" sz="1800" b="0" i="1" dirty="0" smtClean="0">
                <a:solidFill>
                  <a:schemeClr val="tx1"/>
                </a:solidFill>
              </a:rPr>
              <a:t>mask</a:t>
            </a:r>
            <a:r>
              <a:rPr lang="en-US" sz="1800" b="0" dirty="0" smtClean="0">
                <a:solidFill>
                  <a:schemeClr val="tx1"/>
                </a:solidFill>
              </a:rPr>
              <a:t>]</a:t>
            </a:r>
            <a:endParaRPr lang="en-US" sz="1800" b="0" dirty="0">
              <a:solidFill>
                <a:schemeClr val="tx1"/>
              </a:solidFill>
            </a:endParaRPr>
          </a:p>
        </p:txBody>
      </p:sp>
      <p:sp>
        <p:nvSpPr>
          <p:cNvPr id="16" name="Rectangle 15"/>
          <p:cNvSpPr/>
          <p:nvPr/>
        </p:nvSpPr>
        <p:spPr>
          <a:xfrm>
            <a:off x="380999" y="3475762"/>
            <a:ext cx="8487008" cy="2468368"/>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smtClean="0">
                <a:latin typeface="+mn-lt"/>
              </a:rPr>
              <a:t>The </a:t>
            </a:r>
            <a:r>
              <a:rPr lang="en-US" i="1" dirty="0" smtClean="0">
                <a:latin typeface="Courier New" pitchFamily="49" charset="0"/>
                <a:cs typeface="Courier New" pitchFamily="49" charset="0"/>
              </a:rPr>
              <a:t>network</a:t>
            </a:r>
            <a:r>
              <a:rPr lang="en-US" i="1" dirty="0" smtClean="0">
                <a:latin typeface="+mn-lt"/>
              </a:rPr>
              <a:t> </a:t>
            </a:r>
            <a:r>
              <a:rPr lang="en-US" dirty="0" smtClean="0">
                <a:latin typeface="+mn-lt"/>
              </a:rPr>
              <a:t>parameter can be a network, a subnet, or the address of a directly connected interface. 	</a:t>
            </a:r>
          </a:p>
          <a:p>
            <a:pPr marL="236538" indent="-236538" algn="l" defTabSz="814388" eaLnBrk="1" hangingPunct="1">
              <a:lnSpc>
                <a:spcPct val="95000"/>
              </a:lnSpc>
              <a:spcBef>
                <a:spcPct val="50000"/>
              </a:spcBef>
              <a:buClr>
                <a:srgbClr val="708CA1"/>
              </a:buClr>
              <a:buFont typeface="Wingdings" pitchFamily="2" charset="2"/>
              <a:buChar char="§"/>
            </a:pPr>
            <a:r>
              <a:rPr lang="en-US" dirty="0" smtClean="0">
                <a:latin typeface="+mn-lt"/>
              </a:rPr>
              <a:t>The </a:t>
            </a:r>
            <a:r>
              <a:rPr lang="en-US" i="1" dirty="0" smtClean="0">
                <a:latin typeface="Courier New" pitchFamily="49" charset="0"/>
                <a:cs typeface="Courier New" pitchFamily="49" charset="0"/>
              </a:rPr>
              <a:t>mask</a:t>
            </a:r>
            <a:r>
              <a:rPr lang="en-US" dirty="0" smtClean="0">
                <a:latin typeface="+mn-lt"/>
              </a:rPr>
              <a:t> is a wildcard mask (inverse mask) used to determine how to interpret the address. </a:t>
            </a:r>
          </a:p>
          <a:p>
            <a:pPr marL="693738" lvl="1" indent="-236538" algn="l" defTabSz="814388" eaLnBrk="1" hangingPunct="1">
              <a:lnSpc>
                <a:spcPct val="95000"/>
              </a:lnSpc>
              <a:spcBef>
                <a:spcPct val="50000"/>
              </a:spcBef>
              <a:buClr>
                <a:srgbClr val="708CA1"/>
              </a:buClr>
              <a:buFont typeface="Arial" pitchFamily="34" charset="0"/>
              <a:buChar char="•"/>
            </a:pPr>
            <a:r>
              <a:rPr lang="en-US" sz="2000" dirty="0" smtClean="0">
                <a:latin typeface="+mn-lt"/>
              </a:rPr>
              <a:t>The mask has wildcard bits, where 0 is a match and 1 is “don’t care.”</a:t>
            </a:r>
          </a:p>
          <a:p>
            <a:pPr marL="693738" lvl="1" indent="-236538" algn="l" defTabSz="814388" eaLnBrk="1" hangingPunct="1">
              <a:lnSpc>
                <a:spcPct val="95000"/>
              </a:lnSpc>
              <a:spcBef>
                <a:spcPct val="50000"/>
              </a:spcBef>
              <a:buClr>
                <a:srgbClr val="708CA1"/>
              </a:buClr>
              <a:buFont typeface="Arial" pitchFamily="34" charset="0"/>
              <a:buChar char="•"/>
            </a:pPr>
            <a:r>
              <a:rPr lang="en-US" sz="2000" dirty="0" smtClean="0"/>
              <a:t>For example, 0.0.255.255 indicates a match in the first 2 octets.</a:t>
            </a:r>
          </a:p>
        </p:txBody>
      </p:sp>
    </p:spTree>
    <p:extLst>
      <p:ext uri="{BB962C8B-B14F-4D97-AF65-F5344CB8AC3E}">
        <p14:creationId xmlns:p14="http://schemas.microsoft.com/office/powerpoint/2010/main" val="157225314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3245"/>
            <a:ext cx="8042276" cy="1336956"/>
          </a:xfrm>
        </p:spPr>
        <p:txBody>
          <a:bodyPr/>
          <a:lstStyle/>
          <a:p>
            <a:r>
              <a:rPr lang="en-US" sz="4000" dirty="0" smtClean="0"/>
              <a:t>Note on EIGRP Masks</a:t>
            </a:r>
            <a:endParaRPr lang="en-US" sz="4000" dirty="0"/>
          </a:p>
        </p:txBody>
      </p:sp>
      <p:sp>
        <p:nvSpPr>
          <p:cNvPr id="3" name="Content Placeholder 2"/>
          <p:cNvSpPr>
            <a:spLocks noGrp="1"/>
          </p:cNvSpPr>
          <p:nvPr>
            <p:ph idx="1"/>
          </p:nvPr>
        </p:nvSpPr>
        <p:spPr/>
        <p:txBody>
          <a:bodyPr/>
          <a:lstStyle/>
          <a:p>
            <a:pPr marL="236538" lvl="1">
              <a:spcBef>
                <a:spcPct val="50000"/>
              </a:spcBef>
              <a:buFont typeface="Wingdings" pitchFamily="2" charset="2"/>
              <a:buChar char="§"/>
            </a:pPr>
            <a:r>
              <a:rPr lang="en-US" sz="2400" dirty="0" smtClean="0">
                <a:solidFill>
                  <a:schemeClr val="tx1"/>
                </a:solidFill>
                <a:ea typeface="+mn-ea"/>
                <a:cs typeface="+mn-cs"/>
              </a:rPr>
              <a:t>Most EIGRP references state that the wildcard mask is required.</a:t>
            </a:r>
          </a:p>
          <a:p>
            <a:pPr marL="236538" lvl="1">
              <a:spcBef>
                <a:spcPct val="50000"/>
              </a:spcBef>
              <a:buFont typeface="Wingdings" pitchFamily="2" charset="2"/>
              <a:buChar char="§"/>
            </a:pPr>
            <a:r>
              <a:rPr lang="en-US" sz="2400" dirty="0" smtClean="0">
                <a:solidFill>
                  <a:schemeClr val="tx1"/>
                </a:solidFill>
                <a:ea typeface="+mn-ea"/>
                <a:cs typeface="+mn-cs"/>
              </a:rPr>
              <a:t>However, since IOS 12.0(4)T, the mask argument can actually be configured using wild card bits or a regular subnet mask.</a:t>
            </a:r>
          </a:p>
          <a:p>
            <a:r>
              <a:rPr lang="en-US" dirty="0" smtClean="0">
                <a:solidFill>
                  <a:schemeClr val="tx1"/>
                </a:solidFill>
              </a:rPr>
              <a:t>For example, either format could be used to configure the 10.10.10.0 network:</a:t>
            </a:r>
          </a:p>
          <a:p>
            <a:pPr lvl="2">
              <a:buNone/>
            </a:pPr>
            <a:r>
              <a:rPr lang="en-US" sz="2000" b="1" dirty="0" smtClean="0">
                <a:solidFill>
                  <a:schemeClr val="tx1"/>
                </a:solidFill>
                <a:latin typeface="Courier New" pitchFamily="49" charset="0"/>
                <a:cs typeface="Courier New" pitchFamily="49" charset="0"/>
              </a:rPr>
              <a:t>network 10.10.10.0 0.0.0.3</a:t>
            </a:r>
          </a:p>
          <a:p>
            <a:pPr lvl="2">
              <a:buNone/>
            </a:pPr>
            <a:r>
              <a:rPr lang="en-US" sz="2000" dirty="0" smtClean="0">
                <a:solidFill>
                  <a:schemeClr val="tx1"/>
                </a:solidFill>
              </a:rPr>
              <a:t>or </a:t>
            </a:r>
          </a:p>
          <a:p>
            <a:pPr lvl="2">
              <a:buNone/>
            </a:pPr>
            <a:r>
              <a:rPr lang="en-US" sz="2000" b="1" dirty="0" smtClean="0">
                <a:solidFill>
                  <a:schemeClr val="tx1"/>
                </a:solidFill>
                <a:latin typeface="Courier New" pitchFamily="49" charset="0"/>
                <a:cs typeface="Courier New" pitchFamily="49" charset="0"/>
              </a:rPr>
              <a:t>network 10.10.10.0 255.255.255.252</a:t>
            </a:r>
          </a:p>
        </p:txBody>
      </p:sp>
    </p:spTree>
    <p:extLst>
      <p:ext uri="{BB962C8B-B14F-4D97-AF65-F5344CB8AC3E}">
        <p14:creationId xmlns:p14="http://schemas.microsoft.com/office/powerpoint/2010/main" val="1980912150"/>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980664"/>
            <a:ext cx="8532159" cy="620712"/>
          </a:xfrm>
        </p:spPr>
        <p:txBody>
          <a:bodyPr/>
          <a:lstStyle/>
          <a:p>
            <a:r>
              <a:rPr lang="en-US" sz="4000" dirty="0" smtClean="0"/>
              <a:t>Define the Interface Bandwidth</a:t>
            </a:r>
            <a:endParaRPr lang="en-US" sz="4000" dirty="0"/>
          </a:p>
        </p:txBody>
      </p:sp>
      <p:sp>
        <p:nvSpPr>
          <p:cNvPr id="13" name="Content Placeholder 12"/>
          <p:cNvSpPr>
            <a:spLocks noGrp="1"/>
          </p:cNvSpPr>
          <p:nvPr>
            <p:ph idx="1"/>
          </p:nvPr>
        </p:nvSpPr>
        <p:spPr>
          <a:xfrm>
            <a:off x="540340" y="1877838"/>
            <a:ext cx="8316913" cy="491994"/>
          </a:xfrm>
        </p:spPr>
        <p:txBody>
          <a:bodyPr>
            <a:normAutofit/>
          </a:bodyPr>
          <a:lstStyle/>
          <a:p>
            <a:r>
              <a:rPr lang="en-US" dirty="0" smtClean="0">
                <a:solidFill>
                  <a:schemeClr val="tx1"/>
                </a:solidFill>
              </a:rPr>
              <a:t>Defines the interface’s bandwidth (optional).</a:t>
            </a:r>
          </a:p>
          <a:p>
            <a:endParaRPr lang="en-US" dirty="0">
              <a:solidFill>
                <a:schemeClr val="tx1"/>
              </a:solidFill>
            </a:endParaRPr>
          </a:p>
        </p:txBody>
      </p:sp>
      <p:sp>
        <p:nvSpPr>
          <p:cNvPr id="14" name="Text Placeholder 13"/>
          <p:cNvSpPr>
            <a:spLocks noGrp="1"/>
          </p:cNvSpPr>
          <p:nvPr>
            <p:ph type="body" sz="quarter" idx="10"/>
          </p:nvPr>
        </p:nvSpPr>
        <p:spPr>
          <a:xfrm>
            <a:off x="613533" y="2373407"/>
            <a:ext cx="7745412" cy="377078"/>
          </a:xfrm>
        </p:spPr>
        <p:txBody>
          <a:bodyPr>
            <a:normAutofit/>
          </a:bodyPr>
          <a:lstStyle/>
          <a:p>
            <a:r>
              <a:rPr lang="en-US" sz="1800" dirty="0" smtClean="0">
                <a:solidFill>
                  <a:schemeClr val="tx1"/>
                </a:solidFill>
              </a:rPr>
              <a:t>Router(config-if)#</a:t>
            </a:r>
            <a:endParaRPr lang="en-US" sz="1800" dirty="0">
              <a:solidFill>
                <a:schemeClr val="tx1"/>
              </a:solidFill>
            </a:endParaRPr>
          </a:p>
        </p:txBody>
      </p:sp>
      <p:sp>
        <p:nvSpPr>
          <p:cNvPr id="15" name="Text Placeholder 14"/>
          <p:cNvSpPr>
            <a:spLocks noGrp="1"/>
          </p:cNvSpPr>
          <p:nvPr>
            <p:ph type="body" sz="quarter" idx="11"/>
          </p:nvPr>
        </p:nvSpPr>
        <p:spPr>
          <a:xfrm>
            <a:off x="615326" y="2885479"/>
            <a:ext cx="7745412" cy="377078"/>
          </a:xfrm>
        </p:spPr>
        <p:txBody>
          <a:bodyPr>
            <a:normAutofit/>
          </a:bodyPr>
          <a:lstStyle/>
          <a:p>
            <a:r>
              <a:rPr lang="en-US" sz="1800" dirty="0" smtClean="0">
                <a:solidFill>
                  <a:schemeClr val="tx1"/>
                </a:solidFill>
              </a:rPr>
              <a:t>bandwidth </a:t>
            </a:r>
            <a:r>
              <a:rPr lang="en-US" sz="1800" b="0" i="1" dirty="0" smtClean="0">
                <a:solidFill>
                  <a:schemeClr val="tx1"/>
                </a:solidFill>
              </a:rPr>
              <a:t>kilobits</a:t>
            </a:r>
            <a:endParaRPr lang="en-US" sz="1800" b="0" dirty="0">
              <a:solidFill>
                <a:schemeClr val="tx1"/>
              </a:solidFill>
            </a:endParaRPr>
          </a:p>
        </p:txBody>
      </p:sp>
      <p:sp>
        <p:nvSpPr>
          <p:cNvPr id="7" name="Rectangle 6"/>
          <p:cNvSpPr/>
          <p:nvPr/>
        </p:nvSpPr>
        <p:spPr>
          <a:xfrm>
            <a:off x="266699" y="3552480"/>
            <a:ext cx="8487008" cy="3305520"/>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smtClean="0">
                <a:latin typeface="+mn-lt"/>
              </a:rPr>
              <a:t>The </a:t>
            </a:r>
            <a:r>
              <a:rPr lang="en-US" i="1" dirty="0" smtClean="0">
                <a:latin typeface="Courier New" pitchFamily="49" charset="0"/>
                <a:cs typeface="Courier New" pitchFamily="49" charset="0"/>
              </a:rPr>
              <a:t>kilobits</a:t>
            </a:r>
            <a:r>
              <a:rPr lang="en-US" i="1" dirty="0" smtClean="0">
                <a:latin typeface="+mn-lt"/>
              </a:rPr>
              <a:t> </a:t>
            </a:r>
            <a:r>
              <a:rPr lang="en-US" dirty="0" smtClean="0">
                <a:latin typeface="+mn-lt"/>
              </a:rPr>
              <a:t>parameter </a:t>
            </a:r>
            <a:r>
              <a:rPr lang="en-US" dirty="0" smtClean="0"/>
              <a:t>indicates the intended bandwidth in kbps.</a:t>
            </a:r>
          </a:p>
          <a:p>
            <a:pPr marL="693738" lvl="1" indent="-236538" algn="l" defTabSz="814388" eaLnBrk="1" hangingPunct="1">
              <a:lnSpc>
                <a:spcPct val="95000"/>
              </a:lnSpc>
              <a:spcBef>
                <a:spcPct val="50000"/>
              </a:spcBef>
              <a:buClr>
                <a:srgbClr val="708CA1"/>
              </a:buClr>
              <a:buFont typeface="Wingdings" pitchFamily="2" charset="2"/>
              <a:buChar char="§"/>
            </a:pPr>
            <a:r>
              <a:rPr lang="en-US" sz="2000" dirty="0" smtClean="0">
                <a:latin typeface="+mn-lt"/>
              </a:rPr>
              <a:t>For example, to set the bandwidth to 512,000 bps, use the </a:t>
            </a:r>
            <a:r>
              <a:rPr lang="en-US" sz="2000" b="1" dirty="0" smtClean="0">
                <a:latin typeface="Courier New" pitchFamily="49" charset="0"/>
                <a:cs typeface="Courier New" pitchFamily="49" charset="0"/>
              </a:rPr>
              <a:t>bandwidth 512 </a:t>
            </a:r>
            <a:r>
              <a:rPr lang="en-US" sz="2000" dirty="0" smtClean="0">
                <a:latin typeface="+mn-lt"/>
              </a:rPr>
              <a:t>command.</a:t>
            </a:r>
          </a:p>
          <a:p>
            <a:pPr marL="236538" indent="-236538" algn="l" defTabSz="814388" eaLnBrk="1" hangingPunct="1">
              <a:lnSpc>
                <a:spcPct val="95000"/>
              </a:lnSpc>
              <a:spcBef>
                <a:spcPct val="50000"/>
              </a:spcBef>
              <a:buClr>
                <a:srgbClr val="708CA1"/>
              </a:buClr>
              <a:buFont typeface="Wingdings" pitchFamily="2" charset="2"/>
              <a:buChar char="§"/>
            </a:pPr>
            <a:r>
              <a:rPr lang="en-US" dirty="0" smtClean="0">
                <a:latin typeface="+mn-lt"/>
              </a:rPr>
              <a:t>The configured bandwidth is used by routing protocols in the metric calculation. </a:t>
            </a:r>
          </a:p>
          <a:p>
            <a:pPr marL="236538" lvl="1" indent="-236538" algn="l" defTabSz="814388" eaLnBrk="1" hangingPunct="1">
              <a:lnSpc>
                <a:spcPct val="95000"/>
              </a:lnSpc>
              <a:spcBef>
                <a:spcPct val="50000"/>
              </a:spcBef>
              <a:buClr>
                <a:srgbClr val="708CA1"/>
              </a:buClr>
              <a:buFont typeface="Wingdings" pitchFamily="2" charset="2"/>
              <a:buChar char="§"/>
            </a:pPr>
            <a:r>
              <a:rPr lang="en-US" dirty="0" smtClean="0">
                <a:latin typeface="+mn-lt"/>
              </a:rPr>
              <a:t>The command does not actually change the speed of the interface.</a:t>
            </a:r>
          </a:p>
        </p:txBody>
      </p:sp>
    </p:spTree>
    <p:extLst>
      <p:ext uri="{BB962C8B-B14F-4D97-AF65-F5344CB8AC3E}">
        <p14:creationId xmlns:p14="http://schemas.microsoft.com/office/powerpoint/2010/main" val="120645839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0" y="1192077"/>
            <a:ext cx="8875059" cy="620712"/>
          </a:xfrm>
        </p:spPr>
        <p:txBody>
          <a:bodyPr/>
          <a:lstStyle/>
          <a:p>
            <a:r>
              <a:rPr lang="en-US" sz="3200" dirty="0" smtClean="0"/>
              <a:t>Enable / Disable Automatic Summarization</a:t>
            </a:r>
            <a:endParaRPr lang="en-US" sz="3200" dirty="0"/>
          </a:p>
        </p:txBody>
      </p:sp>
      <p:sp>
        <p:nvSpPr>
          <p:cNvPr id="13" name="Content Placeholder 12"/>
          <p:cNvSpPr>
            <a:spLocks noGrp="1"/>
          </p:cNvSpPr>
          <p:nvPr>
            <p:ph idx="1"/>
          </p:nvPr>
        </p:nvSpPr>
        <p:spPr>
          <a:xfrm>
            <a:off x="266699" y="2243134"/>
            <a:ext cx="8530063" cy="491994"/>
          </a:xfrm>
        </p:spPr>
        <p:txBody>
          <a:bodyPr>
            <a:noAutofit/>
          </a:bodyPr>
          <a:lstStyle/>
          <a:p>
            <a:r>
              <a:rPr lang="en-US" dirty="0" smtClean="0">
                <a:solidFill>
                  <a:schemeClr val="tx1"/>
                </a:solidFill>
              </a:rPr>
              <a:t>By default, EIGRP automatically summarizes subnets.</a:t>
            </a:r>
          </a:p>
          <a:p>
            <a:endParaRPr lang="en-US" dirty="0">
              <a:solidFill>
                <a:schemeClr val="tx1"/>
              </a:solidFill>
            </a:endParaRPr>
          </a:p>
        </p:txBody>
      </p:sp>
      <p:sp>
        <p:nvSpPr>
          <p:cNvPr id="14" name="Text Placeholder 13"/>
          <p:cNvSpPr>
            <a:spLocks noGrp="1"/>
          </p:cNvSpPr>
          <p:nvPr>
            <p:ph type="body" sz="quarter" idx="10"/>
          </p:nvPr>
        </p:nvSpPr>
        <p:spPr>
          <a:xfrm>
            <a:off x="613533" y="2756098"/>
            <a:ext cx="7745412" cy="377078"/>
          </a:xfrm>
        </p:spPr>
        <p:txBody>
          <a:bodyPr/>
          <a:lstStyle/>
          <a:p>
            <a:r>
              <a:rPr lang="en-US" sz="1800" dirty="0" smtClean="0">
                <a:solidFill>
                  <a:schemeClr val="tx1"/>
                </a:solidFill>
              </a:rPr>
              <a:t>Router(config-router)#</a:t>
            </a:r>
            <a:endParaRPr lang="en-US" sz="1800" dirty="0">
              <a:solidFill>
                <a:schemeClr val="tx1"/>
              </a:solidFill>
            </a:endParaRPr>
          </a:p>
        </p:txBody>
      </p:sp>
      <p:sp>
        <p:nvSpPr>
          <p:cNvPr id="15" name="Text Placeholder 14"/>
          <p:cNvSpPr>
            <a:spLocks noGrp="1"/>
          </p:cNvSpPr>
          <p:nvPr>
            <p:ph type="body" sz="quarter" idx="11"/>
          </p:nvPr>
        </p:nvSpPr>
        <p:spPr>
          <a:xfrm>
            <a:off x="613533" y="3320355"/>
            <a:ext cx="7745412" cy="377078"/>
          </a:xfrm>
        </p:spPr>
        <p:txBody>
          <a:bodyPr>
            <a:normAutofit/>
          </a:bodyPr>
          <a:lstStyle/>
          <a:p>
            <a:r>
              <a:rPr lang="en-US" sz="1800" dirty="0" smtClean="0">
                <a:solidFill>
                  <a:schemeClr val="tx1"/>
                </a:solidFill>
              </a:rPr>
              <a:t>auto-summary</a:t>
            </a:r>
            <a:endParaRPr lang="en-US" sz="1800" b="0" dirty="0">
              <a:solidFill>
                <a:schemeClr val="tx1"/>
              </a:solidFill>
            </a:endParaRPr>
          </a:p>
        </p:txBody>
      </p:sp>
      <p:sp>
        <p:nvSpPr>
          <p:cNvPr id="7" name="Rectangle 6"/>
          <p:cNvSpPr/>
          <p:nvPr/>
        </p:nvSpPr>
        <p:spPr>
          <a:xfrm>
            <a:off x="266699" y="3958024"/>
            <a:ext cx="8487008" cy="2031325"/>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smtClean="0">
                <a:latin typeface="+mn-lt"/>
              </a:rPr>
              <a:t>This makes EIGRP behave like a classful routing protocol and therefore summarizes subnets on the classful boundary.</a:t>
            </a:r>
          </a:p>
          <a:p>
            <a:pPr marL="236538" indent="-236538" algn="l" defTabSz="814388" eaLnBrk="1" hangingPunct="1">
              <a:lnSpc>
                <a:spcPct val="95000"/>
              </a:lnSpc>
              <a:spcBef>
                <a:spcPct val="50000"/>
              </a:spcBef>
              <a:buClr>
                <a:srgbClr val="708CA1"/>
              </a:buClr>
              <a:buFont typeface="Wingdings" pitchFamily="2" charset="2"/>
              <a:buChar char="§"/>
            </a:pPr>
            <a:r>
              <a:rPr lang="en-US" dirty="0" smtClean="0">
                <a:latin typeface="+mn-lt"/>
              </a:rPr>
              <a:t>Automatic summarization can be disabled using the </a:t>
            </a:r>
            <a:r>
              <a:rPr lang="en-US" b="1" dirty="0" smtClean="0">
                <a:latin typeface="Courier New" pitchFamily="49" charset="0"/>
                <a:cs typeface="Courier New" pitchFamily="49" charset="0"/>
              </a:rPr>
              <a:t>no auto-summary </a:t>
            </a:r>
            <a:r>
              <a:rPr lang="en-US" dirty="0" smtClean="0">
                <a:latin typeface="+mn-lt"/>
              </a:rPr>
              <a:t>router configuration command.</a:t>
            </a:r>
          </a:p>
        </p:txBody>
      </p:sp>
    </p:spTree>
    <p:extLst>
      <p:ext uri="{BB962C8B-B14F-4D97-AF65-F5344CB8AC3E}">
        <p14:creationId xmlns:p14="http://schemas.microsoft.com/office/powerpoint/2010/main" val="107170370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7409" y="424568"/>
            <a:ext cx="8278368" cy="866547"/>
          </a:xfrm>
        </p:spPr>
        <p:txBody>
          <a:bodyPr/>
          <a:lstStyle/>
          <a:p>
            <a:r>
              <a:rPr lang="en-US" sz="3200" dirty="0" smtClean="0"/>
              <a:t>Configuring EIGRP Example: Classful</a:t>
            </a:r>
            <a:endParaRPr lang="en-US" sz="3200" dirty="0"/>
          </a:p>
        </p:txBody>
      </p:sp>
      <p:sp>
        <p:nvSpPr>
          <p:cNvPr id="33" name="Text Placeholder 5"/>
          <p:cNvSpPr>
            <a:spLocks/>
          </p:cNvSpPr>
          <p:nvPr/>
        </p:nvSpPr>
        <p:spPr bwMode="auto">
          <a:xfrm>
            <a:off x="0" y="3510381"/>
            <a:ext cx="5345786" cy="140195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ip address 172.16.1.1 255.255.255.0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interface S0/0/0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ip address 192.168.1.101 255.255.255.224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bandwidth 64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exit</a:t>
            </a:r>
            <a:endParaRPr lang="en-US" sz="1100"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kern="0" dirty="0">
              <a:latin typeface="Courier New" pitchFamily="49" charset="0"/>
            </a:endParaRPr>
          </a:p>
        </p:txBody>
      </p:sp>
      <p:sp>
        <p:nvSpPr>
          <p:cNvPr id="34" name="TextBox 33"/>
          <p:cNvSpPr txBox="1"/>
          <p:nvPr/>
        </p:nvSpPr>
        <p:spPr>
          <a:xfrm>
            <a:off x="104015" y="3168749"/>
            <a:ext cx="3390672" cy="341632"/>
          </a:xfrm>
          <a:prstGeom prst="rect">
            <a:avLst/>
          </a:prstGeom>
          <a:noFill/>
        </p:spPr>
        <p:txBody>
          <a:bodyPr wrap="none" rtlCol="0">
            <a:spAutoFit/>
          </a:bodyPr>
          <a:lstStyle/>
          <a:p>
            <a:r>
              <a:rPr lang="en-US" sz="1800" dirty="0" smtClean="0"/>
              <a:t>Classful configuration example:</a:t>
            </a:r>
            <a:endParaRPr lang="en-US" sz="1800" dirty="0"/>
          </a:p>
        </p:txBody>
      </p:sp>
      <p:sp>
        <p:nvSpPr>
          <p:cNvPr id="44" name="Text Placeholder 5"/>
          <p:cNvSpPr>
            <a:spLocks/>
          </p:cNvSpPr>
          <p:nvPr/>
        </p:nvSpPr>
        <p:spPr bwMode="auto">
          <a:xfrm>
            <a:off x="3883748" y="4406631"/>
            <a:ext cx="5151549" cy="2095640"/>
          </a:xfrm>
          <a:prstGeom prst="rect">
            <a:avLst/>
          </a:prstGeom>
          <a:solidFill>
            <a:schemeClr val="bg1"/>
          </a:solidFill>
          <a:ln w="12700" algn="ctr">
            <a:solidFill>
              <a:schemeClr val="tx1"/>
            </a:solidFill>
            <a:miter lim="800000"/>
            <a:headEnd/>
            <a:tailEnd/>
          </a:ln>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 </a:t>
            </a:r>
            <a:r>
              <a:rPr lang="en-US" sz="1100" b="1" kern="0" dirty="0" smtClean="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ip address 172.16.2.1 255.255.255.0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interface S0/0/0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ip address 192.168.1.102 255.255.255.224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bandwidth 64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interface S0/0/1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ip address 192.168.1.1 255.255.255.224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bandwidth 64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exit</a:t>
            </a:r>
          </a:p>
        </p:txBody>
      </p:sp>
      <p:grpSp>
        <p:nvGrpSpPr>
          <p:cNvPr id="36" name="Group 35"/>
          <p:cNvGrpSpPr/>
          <p:nvPr/>
        </p:nvGrpSpPr>
        <p:grpSpPr>
          <a:xfrm>
            <a:off x="1162690" y="1510354"/>
            <a:ext cx="6806428" cy="1557573"/>
            <a:chOff x="1639213" y="1003612"/>
            <a:chExt cx="6806428" cy="1839949"/>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3" name="TextBox 42"/>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55" name="TextBox 5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6" name="TextBox 5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7" name="TextBox 56"/>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202498180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41"/>
          <p:cNvSpPr/>
          <p:nvPr/>
        </p:nvSpPr>
        <p:spPr bwMode="auto">
          <a:xfrm>
            <a:off x="288882" y="5055986"/>
            <a:ext cx="3809231" cy="35683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p:txBody>
          <a:bodyPr/>
          <a:lstStyle/>
          <a:p>
            <a:r>
              <a:rPr lang="en-US" sz="3200" dirty="0" smtClean="0"/>
              <a:t>Configuring EIGRP Example: Classful</a:t>
            </a:r>
            <a:endParaRPr lang="en-US" sz="3200" dirty="0"/>
          </a:p>
        </p:txBody>
      </p:sp>
      <p:sp>
        <p:nvSpPr>
          <p:cNvPr id="33" name="Text Placeholder 5"/>
          <p:cNvSpPr>
            <a:spLocks/>
          </p:cNvSpPr>
          <p:nvPr/>
        </p:nvSpPr>
        <p:spPr bwMode="auto">
          <a:xfrm>
            <a:off x="279400" y="4028072"/>
            <a:ext cx="8529749" cy="79963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network 192.168.1.96</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network 172.16.1.0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a:t>
            </a: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kern="0" dirty="0">
              <a:latin typeface="Courier New" pitchFamily="49" charset="0"/>
            </a:endParaRPr>
          </a:p>
        </p:txBody>
      </p:sp>
      <p:sp>
        <p:nvSpPr>
          <p:cNvPr id="34" name="TextBox 33"/>
          <p:cNvSpPr txBox="1"/>
          <p:nvPr/>
        </p:nvSpPr>
        <p:spPr>
          <a:xfrm>
            <a:off x="279400" y="3651112"/>
            <a:ext cx="3390672" cy="341632"/>
          </a:xfrm>
          <a:prstGeom prst="rect">
            <a:avLst/>
          </a:prstGeom>
          <a:noFill/>
        </p:spPr>
        <p:txBody>
          <a:bodyPr wrap="none" rtlCol="0">
            <a:spAutoFit/>
          </a:bodyPr>
          <a:lstStyle/>
          <a:p>
            <a:r>
              <a:rPr lang="en-US" sz="1800" dirty="0" smtClean="0"/>
              <a:t>Classful configuration example:</a:t>
            </a:r>
            <a:endParaRPr lang="en-US" sz="1800" dirty="0"/>
          </a:p>
        </p:txBody>
      </p:sp>
      <p:sp>
        <p:nvSpPr>
          <p:cNvPr id="44" name="Text Placeholder 5"/>
          <p:cNvSpPr>
            <a:spLocks/>
          </p:cNvSpPr>
          <p:nvPr/>
        </p:nvSpPr>
        <p:spPr bwMode="auto">
          <a:xfrm>
            <a:off x="236373" y="4832882"/>
            <a:ext cx="8529749" cy="128098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 </a:t>
            </a:r>
            <a:r>
              <a:rPr lang="en-US" sz="11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network 192.168.1.96</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network 172.17.2.0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*Jul 26 10:02:25.963: %DUAL-5-NBRCHANGE: IP-EIGRP(0) 100: Neighbor 192.168.1.101 (Serial0/0/0) is up: new adjacency 172.17.2.0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a:t>
            </a:r>
            <a:endParaRPr lang="en-US" sz="1100" b="1" kern="0" dirty="0">
              <a:latin typeface="Courier New" pitchFamily="49" charset="0"/>
            </a:endParaRPr>
          </a:p>
        </p:txBody>
      </p:sp>
      <p:grpSp>
        <p:nvGrpSpPr>
          <p:cNvPr id="45" name="Group 44"/>
          <p:cNvGrpSpPr/>
          <p:nvPr/>
        </p:nvGrpSpPr>
        <p:grpSpPr>
          <a:xfrm>
            <a:off x="1162690" y="1593861"/>
            <a:ext cx="6806428" cy="1839949"/>
            <a:chOff x="1639213" y="1003612"/>
            <a:chExt cx="6806428" cy="1839949"/>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3" name="TextBox 42"/>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55" name="TextBox 5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5" name="TextBox 34"/>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131381020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bwMode="auto">
          <a:xfrm>
            <a:off x="304971" y="4917458"/>
            <a:ext cx="6326459" cy="21930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5" name="Rectangle 44"/>
          <p:cNvSpPr/>
          <p:nvPr/>
        </p:nvSpPr>
        <p:spPr bwMode="auto">
          <a:xfrm>
            <a:off x="353292" y="3612766"/>
            <a:ext cx="1761895" cy="52410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1770900" y="107576"/>
            <a:ext cx="5487186" cy="727387"/>
          </a:xfrm>
        </p:spPr>
        <p:txBody>
          <a:bodyPr/>
          <a:lstStyle/>
          <a:p>
            <a:r>
              <a:rPr lang="en-US" sz="2800" dirty="0" smtClean="0"/>
              <a:t>Verifying EIGRP Example</a:t>
            </a:r>
            <a:endParaRPr lang="en-US" sz="2800" dirty="0"/>
          </a:p>
        </p:txBody>
      </p:sp>
      <p:sp>
        <p:nvSpPr>
          <p:cNvPr id="33" name="Text Placeholder 5"/>
          <p:cNvSpPr>
            <a:spLocks/>
          </p:cNvSpPr>
          <p:nvPr/>
        </p:nvSpPr>
        <p:spPr bwMode="auto">
          <a:xfrm>
            <a:off x="279400" y="3418130"/>
            <a:ext cx="8529749" cy="310510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 </a:t>
            </a:r>
            <a:r>
              <a:rPr lang="en-US" sz="1100" b="1" kern="0" dirty="0" smtClean="0">
                <a:latin typeface="Courier New" pitchFamily="49" charset="0"/>
              </a:rPr>
              <a:t>show running-config | section router eigrp</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172.16.0.0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192.168.1.0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auto-summary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 </a:t>
            </a:r>
            <a:r>
              <a:rPr lang="en-US" sz="11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Gateway of last resort is not set</a:t>
            </a:r>
          </a:p>
          <a:p>
            <a:pPr marL="236538" indent="-236538" algn="l" defTabSz="814388" eaLnBrk="1" hangingPunct="1">
              <a:lnSpc>
                <a:spcPct val="100000"/>
              </a:lnSpc>
              <a:spcBef>
                <a:spcPts val="0"/>
              </a:spcBef>
              <a:buClr>
                <a:srgbClr val="708CA1"/>
              </a:buClr>
              <a:defRPr/>
            </a:pPr>
            <a:endParaRPr lang="en-US" sz="11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172.17.0.0/16 [90/40514560] via 192.168.1.102, 00:24:02,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172.16.0.0/16 is variably subnetted, 2 subnets, 2 masks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172.16.0.0/16 is a summary, 00:25:27, Null0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C       172.16.1.0/24 is directly connected, FastEthernet0/0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192.168.1.0/24 is variably subnetted, 3 subnets, 2 masks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C       192.168.1.96/27 is directly connected,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192.168.1.0/27 [90/41024000] via 192.168.1.102, 00:16:56,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192.168.1.0/24 is a summary, 00:25:27, Null0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a:t>
            </a:r>
            <a:endParaRPr lang="en-US" sz="1100" kern="0" dirty="0">
              <a:latin typeface="Courier New" pitchFamily="49" charset="0"/>
            </a:endParaRPr>
          </a:p>
        </p:txBody>
      </p:sp>
      <p:sp>
        <p:nvSpPr>
          <p:cNvPr id="34" name="TextBox 33"/>
          <p:cNvSpPr txBox="1"/>
          <p:nvPr/>
        </p:nvSpPr>
        <p:spPr>
          <a:xfrm>
            <a:off x="279400" y="3045798"/>
            <a:ext cx="3390672" cy="341632"/>
          </a:xfrm>
          <a:prstGeom prst="rect">
            <a:avLst/>
          </a:prstGeom>
          <a:noFill/>
        </p:spPr>
        <p:txBody>
          <a:bodyPr wrap="none" rtlCol="0">
            <a:spAutoFit/>
          </a:bodyPr>
          <a:lstStyle/>
          <a:p>
            <a:r>
              <a:rPr lang="en-US" sz="1800" dirty="0" smtClean="0"/>
              <a:t>Classful configuration example:</a:t>
            </a:r>
            <a:endParaRPr lang="en-US" sz="1800" dirty="0"/>
          </a:p>
        </p:txBody>
      </p:sp>
      <p:grpSp>
        <p:nvGrpSpPr>
          <p:cNvPr id="44" name="Group 43"/>
          <p:cNvGrpSpPr/>
          <p:nvPr/>
        </p:nvGrpSpPr>
        <p:grpSpPr>
          <a:xfrm>
            <a:off x="1162690" y="1080886"/>
            <a:ext cx="6806428" cy="1839949"/>
            <a:chOff x="1639213" y="1003612"/>
            <a:chExt cx="6806428" cy="1839949"/>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3" name="TextBox 42"/>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5" name="TextBox 3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42" name="TextBox 41"/>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52446303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bwMode="auto">
          <a:xfrm>
            <a:off x="338298" y="5409275"/>
            <a:ext cx="6326459" cy="21930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5" name="Rectangle 44"/>
          <p:cNvSpPr/>
          <p:nvPr/>
        </p:nvSpPr>
        <p:spPr bwMode="auto">
          <a:xfrm>
            <a:off x="360861" y="3591637"/>
            <a:ext cx="1761895" cy="52410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2214738" y="396892"/>
            <a:ext cx="4857327" cy="536041"/>
          </a:xfrm>
        </p:spPr>
        <p:txBody>
          <a:bodyPr/>
          <a:lstStyle/>
          <a:p>
            <a:r>
              <a:rPr lang="en-US" sz="3000" dirty="0" smtClean="0"/>
              <a:t>Verifying EIGRP Example</a:t>
            </a:r>
            <a:endParaRPr lang="en-US" sz="3000" dirty="0"/>
          </a:p>
        </p:txBody>
      </p:sp>
      <p:sp>
        <p:nvSpPr>
          <p:cNvPr id="33" name="Text Placeholder 5"/>
          <p:cNvSpPr>
            <a:spLocks/>
          </p:cNvSpPr>
          <p:nvPr/>
        </p:nvSpPr>
        <p:spPr bwMode="auto">
          <a:xfrm>
            <a:off x="279400" y="3397001"/>
            <a:ext cx="8529749" cy="310510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 </a:t>
            </a:r>
            <a:r>
              <a:rPr lang="en-US" sz="1100" b="1" kern="0" dirty="0" smtClean="0">
                <a:latin typeface="Courier New" pitchFamily="49" charset="0"/>
              </a:rPr>
              <a:t>show running-config | section router eigrp</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172.17.0.0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192.168.1.0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auto-summary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 </a:t>
            </a:r>
            <a:r>
              <a:rPr lang="en-US" sz="11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Gateway of last resort is not set</a:t>
            </a:r>
          </a:p>
          <a:p>
            <a:pPr marL="236538" indent="-236538" algn="l" defTabSz="814388" eaLnBrk="1" hangingPunct="1">
              <a:lnSpc>
                <a:spcPct val="100000"/>
              </a:lnSpc>
              <a:spcBef>
                <a:spcPts val="0"/>
              </a:spcBef>
              <a:buClr>
                <a:srgbClr val="708CA1"/>
              </a:buClr>
              <a:defRPr/>
            </a:pPr>
            <a:endParaRPr lang="en-US" sz="11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172.17.0.0/16 is variably subnetted, 2 subnets, 2 masks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172.17.0.0/16 is a summary, 00:13:10, Null0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C       172.17.2.0/24 is directly connected, FastEthernet0/0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172.16.0.0/16 [90/40514560] via 192.168.1.101, 00:13:26,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192.168.1.0/24 is variably subnetted, 3 subnets, 2 masks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C       192.168.1.96/27 is directly connected,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C       192.168.1.0/27 is directly connected, Serial0/0/1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192.168.1.0/24 is a summary, 00:13:10, Null0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a:t>
            </a:r>
            <a:endParaRPr lang="en-US" sz="1100" kern="0" dirty="0">
              <a:latin typeface="Courier New" pitchFamily="49" charset="0"/>
            </a:endParaRPr>
          </a:p>
        </p:txBody>
      </p:sp>
      <p:sp>
        <p:nvSpPr>
          <p:cNvPr id="34" name="TextBox 33"/>
          <p:cNvSpPr txBox="1"/>
          <p:nvPr/>
        </p:nvSpPr>
        <p:spPr>
          <a:xfrm>
            <a:off x="279400" y="3058677"/>
            <a:ext cx="3390672" cy="341632"/>
          </a:xfrm>
          <a:prstGeom prst="rect">
            <a:avLst/>
          </a:prstGeom>
          <a:noFill/>
        </p:spPr>
        <p:txBody>
          <a:bodyPr wrap="none" rtlCol="0">
            <a:spAutoFit/>
          </a:bodyPr>
          <a:lstStyle/>
          <a:p>
            <a:r>
              <a:rPr lang="en-US" sz="1800" dirty="0" smtClean="0"/>
              <a:t>Classful configuration example:</a:t>
            </a:r>
            <a:endParaRPr lang="en-US" sz="1800" dirty="0"/>
          </a:p>
        </p:txBody>
      </p:sp>
      <p:grpSp>
        <p:nvGrpSpPr>
          <p:cNvPr id="55" name="Group 54"/>
          <p:cNvGrpSpPr/>
          <p:nvPr/>
        </p:nvGrpSpPr>
        <p:grpSpPr>
          <a:xfrm>
            <a:off x="1162690" y="1093765"/>
            <a:ext cx="6806428" cy="1839949"/>
            <a:chOff x="1639213" y="1003612"/>
            <a:chExt cx="6806428" cy="1839949"/>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3" name="TextBox 42"/>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5" name="TextBox 3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42" name="TextBox 41"/>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2814892685"/>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Rectangle 43"/>
          <p:cNvSpPr/>
          <p:nvPr/>
        </p:nvSpPr>
        <p:spPr bwMode="auto">
          <a:xfrm>
            <a:off x="715013" y="5122123"/>
            <a:ext cx="2152185" cy="17841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ectangle 45"/>
          <p:cNvSpPr/>
          <p:nvPr/>
        </p:nvSpPr>
        <p:spPr bwMode="auto">
          <a:xfrm>
            <a:off x="365948" y="5432470"/>
            <a:ext cx="2031043" cy="49066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1584879" y="111907"/>
            <a:ext cx="6203252" cy="918732"/>
          </a:xfrm>
        </p:spPr>
        <p:txBody>
          <a:bodyPr/>
          <a:lstStyle/>
          <a:p>
            <a:r>
              <a:rPr lang="en-US" sz="3200" dirty="0" smtClean="0"/>
              <a:t>Verifying EIGRP Example</a:t>
            </a:r>
            <a:endParaRPr lang="en-US" sz="3200" dirty="0"/>
          </a:p>
        </p:txBody>
      </p:sp>
      <p:sp>
        <p:nvSpPr>
          <p:cNvPr id="33" name="Text Placeholder 5"/>
          <p:cNvSpPr>
            <a:spLocks/>
          </p:cNvSpPr>
          <p:nvPr/>
        </p:nvSpPr>
        <p:spPr bwMode="auto">
          <a:xfrm>
            <a:off x="249997" y="3736840"/>
            <a:ext cx="8529749" cy="277056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 </a:t>
            </a:r>
            <a:r>
              <a:rPr lang="en-US" sz="1100" b="1" kern="0" dirty="0" smtClean="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Automatic network summarization is in effect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Automatic address summarization: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192.168.1.0/24 for FastEthernet0/0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Summarizing with metric 40512000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172.17.0.0/16 for Serial0/0/0, Serial0/0/1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Summarizing with metric 28160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Maximum path: 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Routing for Networks: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172.17.0.0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Routing Information Sources: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a:t>
            </a:r>
            <a:endParaRPr lang="en-US" sz="1100" kern="0" dirty="0">
              <a:latin typeface="Courier New" pitchFamily="49" charset="0"/>
            </a:endParaRPr>
          </a:p>
        </p:txBody>
      </p:sp>
      <p:sp>
        <p:nvSpPr>
          <p:cNvPr id="34" name="TextBox 33"/>
          <p:cNvSpPr txBox="1"/>
          <p:nvPr/>
        </p:nvSpPr>
        <p:spPr>
          <a:xfrm>
            <a:off x="279400" y="3261352"/>
            <a:ext cx="3390672" cy="341632"/>
          </a:xfrm>
          <a:prstGeom prst="rect">
            <a:avLst/>
          </a:prstGeom>
          <a:noFill/>
        </p:spPr>
        <p:txBody>
          <a:bodyPr wrap="none" rtlCol="0">
            <a:spAutoFit/>
          </a:bodyPr>
          <a:lstStyle/>
          <a:p>
            <a:r>
              <a:rPr lang="en-US" sz="1800" dirty="0" smtClean="0"/>
              <a:t>Classful configuration example:</a:t>
            </a:r>
            <a:endParaRPr lang="en-US" sz="1800" dirty="0"/>
          </a:p>
        </p:txBody>
      </p:sp>
      <p:grpSp>
        <p:nvGrpSpPr>
          <p:cNvPr id="45" name="Group 44"/>
          <p:cNvGrpSpPr/>
          <p:nvPr/>
        </p:nvGrpSpPr>
        <p:grpSpPr>
          <a:xfrm>
            <a:off x="1878756" y="1158861"/>
            <a:ext cx="6806428" cy="1839949"/>
            <a:chOff x="1639213" y="1003612"/>
            <a:chExt cx="6806428" cy="1839949"/>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3" name="TextBox 42"/>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5" name="TextBox 3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42" name="TextBox 41"/>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40324027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p:cNvSpPr/>
          <p:nvPr/>
        </p:nvSpPr>
        <p:spPr bwMode="auto">
          <a:xfrm>
            <a:off x="6516009" y="5687497"/>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2" name="Rectangle 41"/>
          <p:cNvSpPr/>
          <p:nvPr/>
        </p:nvSpPr>
        <p:spPr bwMode="auto">
          <a:xfrm>
            <a:off x="6397062" y="5512795"/>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5" name="Rectangle 34"/>
          <p:cNvSpPr/>
          <p:nvPr/>
        </p:nvSpPr>
        <p:spPr bwMode="auto">
          <a:xfrm>
            <a:off x="7913634" y="4854886"/>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2" name="Rectangle 31"/>
          <p:cNvSpPr/>
          <p:nvPr/>
        </p:nvSpPr>
        <p:spPr bwMode="auto">
          <a:xfrm>
            <a:off x="8062311" y="4691335"/>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38773" y="450419"/>
            <a:ext cx="8360529" cy="1005707"/>
          </a:xfrm>
        </p:spPr>
        <p:txBody>
          <a:bodyPr/>
          <a:lstStyle/>
          <a:p>
            <a:r>
              <a:rPr lang="en-US" sz="3200" dirty="0" smtClean="0"/>
              <a:t>Configuring EIGRP Example: Classless</a:t>
            </a:r>
            <a:endParaRPr lang="en-US" sz="3200" dirty="0"/>
          </a:p>
        </p:txBody>
      </p:sp>
      <p:sp>
        <p:nvSpPr>
          <p:cNvPr id="34" name="TextBox 33"/>
          <p:cNvSpPr txBox="1"/>
          <p:nvPr/>
        </p:nvSpPr>
        <p:spPr>
          <a:xfrm>
            <a:off x="548640" y="3944775"/>
            <a:ext cx="3557384" cy="341632"/>
          </a:xfrm>
          <a:prstGeom prst="rect">
            <a:avLst/>
          </a:prstGeom>
          <a:noFill/>
        </p:spPr>
        <p:txBody>
          <a:bodyPr wrap="none" rtlCol="0">
            <a:spAutoFit/>
          </a:bodyPr>
          <a:lstStyle/>
          <a:p>
            <a:r>
              <a:rPr lang="en-US" sz="1800" dirty="0" smtClean="0"/>
              <a:t>Classless configuration example:</a:t>
            </a:r>
            <a:endParaRPr lang="en-US" sz="1800" dirty="0"/>
          </a:p>
        </p:txBody>
      </p:sp>
      <p:sp>
        <p:nvSpPr>
          <p:cNvPr id="44" name="Text Placeholder 5"/>
          <p:cNvSpPr>
            <a:spLocks/>
          </p:cNvSpPr>
          <p:nvPr/>
        </p:nvSpPr>
        <p:spPr bwMode="auto">
          <a:xfrm>
            <a:off x="4661210" y="4303416"/>
            <a:ext cx="4238092" cy="192678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 </a:t>
            </a:r>
            <a:r>
              <a:rPr lang="en-US" sz="1100" b="1" kern="0" dirty="0" smtClean="0">
                <a:latin typeface="Courier New" pitchFamily="49" charset="0"/>
              </a:rPr>
              <a:t>no 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 </a:t>
            </a:r>
            <a:r>
              <a:rPr lang="en-US" sz="11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network 192.168.1.96 0.0.0.31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network 172.17.2.0 0.0.0.255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end</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 </a:t>
            </a:r>
            <a:r>
              <a:rPr lang="en-US" sz="1100" b="1" kern="0" dirty="0" smtClean="0">
                <a:latin typeface="Courier New" pitchFamily="49" charset="0"/>
              </a:rPr>
              <a:t>show run | section router eigrp</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172.17.2.0 0.0.0.255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192.168.1.96 0.0.0.31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auto-summary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a:t>
            </a:r>
          </a:p>
          <a:p>
            <a:pPr marL="236538" indent="-236538" algn="l" defTabSz="814388" eaLnBrk="1" hangingPunct="1">
              <a:lnSpc>
                <a:spcPct val="100000"/>
              </a:lnSpc>
              <a:spcBef>
                <a:spcPts val="0"/>
              </a:spcBef>
              <a:buClr>
                <a:srgbClr val="708CA1"/>
              </a:buClr>
              <a:defRPr/>
            </a:pP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b="1" kern="0" dirty="0">
              <a:latin typeface="Courier New" pitchFamily="49" charset="0"/>
            </a:endParaRPr>
          </a:p>
        </p:txBody>
      </p:sp>
      <p:grpSp>
        <p:nvGrpSpPr>
          <p:cNvPr id="46" name="Group 45"/>
          <p:cNvGrpSpPr/>
          <p:nvPr/>
        </p:nvGrpSpPr>
        <p:grpSpPr>
          <a:xfrm>
            <a:off x="1180086" y="1731315"/>
            <a:ext cx="6806428" cy="1839949"/>
            <a:chOff x="1639213" y="1003612"/>
            <a:chExt cx="6806428" cy="1839949"/>
          </a:xfrm>
        </p:grpSpPr>
        <p:sp>
          <p:nvSpPr>
            <p:cNvPr id="45"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8" name="TextBox 17"/>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31" name="TextBox 3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8" name="TextBox 47"/>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49" name="TextBox 48"/>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0" name="TextBox 49"/>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1" name="TextBox 50"/>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52" name="TextBox 51"/>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53" name="TextBox 52"/>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4" name="TextBox 53"/>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5" name="TextBox 5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6" name="TextBox 5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7" name="TextBox 56"/>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
        <p:nvSpPr>
          <p:cNvPr id="58" name="Rectangle 57"/>
          <p:cNvSpPr/>
          <p:nvPr/>
        </p:nvSpPr>
        <p:spPr bwMode="auto">
          <a:xfrm>
            <a:off x="2157438" y="5683783"/>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9" name="Rectangle 58"/>
          <p:cNvSpPr/>
          <p:nvPr/>
        </p:nvSpPr>
        <p:spPr bwMode="auto">
          <a:xfrm>
            <a:off x="2027340" y="5497930"/>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0" name="Rectangle 59"/>
          <p:cNvSpPr/>
          <p:nvPr/>
        </p:nvSpPr>
        <p:spPr bwMode="auto">
          <a:xfrm>
            <a:off x="3543912" y="4862323"/>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1" name="Rectangle 60"/>
          <p:cNvSpPr/>
          <p:nvPr/>
        </p:nvSpPr>
        <p:spPr bwMode="auto">
          <a:xfrm>
            <a:off x="3692589" y="4676470"/>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2" name="Text Placeholder 5"/>
          <p:cNvSpPr>
            <a:spLocks/>
          </p:cNvSpPr>
          <p:nvPr/>
        </p:nvSpPr>
        <p:spPr bwMode="auto">
          <a:xfrm>
            <a:off x="302634" y="4299702"/>
            <a:ext cx="4243609" cy="192678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no 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network 192.168.1.96 0.0.0.31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network 172.16.1.0 0.0.0.255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end</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 </a:t>
            </a:r>
            <a:r>
              <a:rPr lang="en-US" sz="1100" b="1" kern="0" dirty="0" smtClean="0">
                <a:latin typeface="Courier New" pitchFamily="49" charset="0"/>
              </a:rPr>
              <a:t>show run | section router eigrp</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172.16.1.0 0.0.0.255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192.168.1.96 0.0.0.31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auto-summary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a:t>
            </a:r>
          </a:p>
          <a:p>
            <a:pPr marL="236538" indent="-236538" algn="l" defTabSz="814388" eaLnBrk="1" hangingPunct="1">
              <a:lnSpc>
                <a:spcPct val="100000"/>
              </a:lnSpc>
              <a:spcBef>
                <a:spcPts val="0"/>
              </a:spcBef>
              <a:buClr>
                <a:srgbClr val="708CA1"/>
              </a:buClr>
              <a:defRPr/>
            </a:pP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b="1" kern="0" dirty="0">
              <a:latin typeface="Courier New" pitchFamily="49" charset="0"/>
            </a:endParaRPr>
          </a:p>
        </p:txBody>
      </p:sp>
    </p:spTree>
    <p:extLst>
      <p:ext uri="{BB962C8B-B14F-4D97-AF65-F5344CB8AC3E}">
        <p14:creationId xmlns:p14="http://schemas.microsoft.com/office/powerpoint/2010/main" val="768415050"/>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p:cNvSpPr/>
          <p:nvPr/>
        </p:nvSpPr>
        <p:spPr bwMode="auto">
          <a:xfrm>
            <a:off x="2267606" y="4135124"/>
            <a:ext cx="1373101" cy="19327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4" name="Rectangle 43"/>
          <p:cNvSpPr/>
          <p:nvPr/>
        </p:nvSpPr>
        <p:spPr bwMode="auto">
          <a:xfrm>
            <a:off x="2170961" y="4473369"/>
            <a:ext cx="1068323" cy="17841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ectangle 45"/>
          <p:cNvSpPr/>
          <p:nvPr/>
        </p:nvSpPr>
        <p:spPr bwMode="auto">
          <a:xfrm>
            <a:off x="438786" y="4986313"/>
            <a:ext cx="2031043" cy="49066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2121369" y="151818"/>
            <a:ext cx="4946515" cy="744782"/>
          </a:xfrm>
        </p:spPr>
        <p:txBody>
          <a:bodyPr/>
          <a:lstStyle/>
          <a:p>
            <a:r>
              <a:rPr lang="en-US" sz="2800" dirty="0" smtClean="0"/>
              <a:t>Verifying EIGRP Example</a:t>
            </a:r>
            <a:endParaRPr lang="en-US" sz="2800" dirty="0"/>
          </a:p>
        </p:txBody>
      </p:sp>
      <p:sp>
        <p:nvSpPr>
          <p:cNvPr id="33" name="Text Placeholder 5"/>
          <p:cNvSpPr>
            <a:spLocks/>
          </p:cNvSpPr>
          <p:nvPr/>
        </p:nvSpPr>
        <p:spPr bwMode="auto">
          <a:xfrm>
            <a:off x="279399" y="3275123"/>
            <a:ext cx="8529749" cy="330598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 </a:t>
            </a:r>
            <a:r>
              <a:rPr lang="en-US" sz="1100" b="1" kern="0" dirty="0" smtClean="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Automatic network summarization is in effect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Automatic address summarization: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192.168.1.0/24 for FastEthernet0/0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Summarizing with metric 40512000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172.17.0.0/16 for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Summarizing with metric 28160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Maximum path: 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Routing for Networks: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172.17.2.0/24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192.168.1.96/27</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Routing Information Sources: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Gateway         Distance      Last Update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(this router)         90      00:00:06</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Gateway         Distance      Last Update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192.168.1.101         90      00:00:26</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Distance: internal 90 </a:t>
            </a:r>
            <a:r>
              <a:rPr lang="en-US" sz="1100" kern="0" smtClean="0">
                <a:latin typeface="Courier New" pitchFamily="49" charset="0"/>
              </a:rPr>
              <a:t>external 170</a:t>
            </a:r>
            <a:endParaRPr lang="en-US" sz="1100" kern="0" dirty="0" smtClean="0">
              <a:latin typeface="Courier New" pitchFamily="49" charset="0"/>
            </a:endParaRPr>
          </a:p>
        </p:txBody>
      </p:sp>
      <p:sp>
        <p:nvSpPr>
          <p:cNvPr id="34" name="TextBox 33"/>
          <p:cNvSpPr txBox="1"/>
          <p:nvPr/>
        </p:nvSpPr>
        <p:spPr>
          <a:xfrm>
            <a:off x="279400" y="2917008"/>
            <a:ext cx="3390672" cy="341632"/>
          </a:xfrm>
          <a:prstGeom prst="rect">
            <a:avLst/>
          </a:prstGeom>
          <a:noFill/>
        </p:spPr>
        <p:txBody>
          <a:bodyPr wrap="none" rtlCol="0">
            <a:spAutoFit/>
          </a:bodyPr>
          <a:lstStyle/>
          <a:p>
            <a:r>
              <a:rPr lang="en-US" sz="1800" dirty="0" smtClean="0"/>
              <a:t>Classful configuration example:</a:t>
            </a:r>
            <a:endParaRPr lang="en-US" sz="1800" dirty="0"/>
          </a:p>
        </p:txBody>
      </p:sp>
      <p:grpSp>
        <p:nvGrpSpPr>
          <p:cNvPr id="57" name="Group 56"/>
          <p:cNvGrpSpPr/>
          <p:nvPr/>
        </p:nvGrpSpPr>
        <p:grpSpPr>
          <a:xfrm>
            <a:off x="1162690" y="1003612"/>
            <a:ext cx="6806428" cy="1839949"/>
            <a:chOff x="1639213" y="1003612"/>
            <a:chExt cx="6806428" cy="1839949"/>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3" name="TextBox 42"/>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5" name="TextBox 3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42" name="TextBox 41"/>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404596599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709122" y="562737"/>
            <a:ext cx="6374174" cy="740664"/>
          </a:xfrm>
        </p:spPr>
        <p:txBody>
          <a:bodyPr>
            <a:normAutofit fontScale="90000"/>
          </a:bodyPr>
          <a:lstStyle/>
          <a:p>
            <a:r>
              <a:rPr lang="en-US" sz="3200" dirty="0" smtClean="0"/>
              <a:t>Verifying EIGRP: show </a:t>
            </a:r>
            <a:r>
              <a:rPr lang="en-US" sz="3200" dirty="0" err="1" smtClean="0"/>
              <a:t>ip</a:t>
            </a:r>
            <a:r>
              <a:rPr lang="en-US" sz="3200" dirty="0" smtClean="0"/>
              <a:t> protocols</a:t>
            </a:r>
            <a:endParaRPr lang="en-US" sz="3200" dirty="0"/>
          </a:p>
        </p:txBody>
      </p:sp>
      <p:sp>
        <p:nvSpPr>
          <p:cNvPr id="15" name="Text Placeholder 14"/>
          <p:cNvSpPr>
            <a:spLocks noGrp="1"/>
          </p:cNvSpPr>
          <p:nvPr>
            <p:ph type="body" sz="quarter" idx="10"/>
          </p:nvPr>
        </p:nvSpPr>
        <p:spPr>
          <a:xfrm>
            <a:off x="279399" y="2017650"/>
            <a:ext cx="8531114" cy="4399878"/>
          </a:xfrm>
        </p:spPr>
        <p:txBody>
          <a:bodyPr>
            <a:normAutofit fontScale="92500" lnSpcReduction="20000"/>
          </a:bodyPr>
          <a:lstStyle/>
          <a:p>
            <a:pPr>
              <a:lnSpc>
                <a:spcPct val="110000"/>
              </a:lnSpc>
            </a:pPr>
            <a:r>
              <a:rPr lang="en-US" dirty="0" smtClean="0">
                <a:solidFill>
                  <a:schemeClr val="tx1"/>
                </a:solidFill>
              </a:rPr>
              <a:t>R1# </a:t>
            </a:r>
            <a:r>
              <a:rPr lang="en-US" b="1" dirty="0" smtClean="0">
                <a:solidFill>
                  <a:schemeClr val="tx1"/>
                </a:solidFill>
              </a:rPr>
              <a:t>show </a:t>
            </a:r>
            <a:r>
              <a:rPr lang="en-US" b="1" dirty="0" err="1" smtClean="0">
                <a:solidFill>
                  <a:schemeClr val="tx1"/>
                </a:solidFill>
              </a:rPr>
              <a:t>ip</a:t>
            </a:r>
            <a:r>
              <a:rPr lang="en-US" b="1" dirty="0" smtClean="0">
                <a:solidFill>
                  <a:schemeClr val="tx1"/>
                </a:solidFill>
              </a:rPr>
              <a:t> protocols</a:t>
            </a:r>
          </a:p>
          <a:p>
            <a:pPr>
              <a:lnSpc>
                <a:spcPct val="110000"/>
              </a:lnSpc>
            </a:pPr>
            <a:r>
              <a:rPr lang="en-US" dirty="0" smtClean="0">
                <a:solidFill>
                  <a:schemeClr val="tx1"/>
                </a:solidFill>
              </a:rPr>
              <a:t>Routing Protocol is "</a:t>
            </a:r>
            <a:r>
              <a:rPr lang="en-US" dirty="0" err="1" smtClean="0">
                <a:solidFill>
                  <a:schemeClr val="tx1"/>
                </a:solidFill>
              </a:rPr>
              <a:t>eigrp</a:t>
            </a:r>
            <a:r>
              <a:rPr lang="en-US" dirty="0" smtClean="0">
                <a:solidFill>
                  <a:schemeClr val="tx1"/>
                </a:solidFill>
              </a:rPr>
              <a:t> 100"</a:t>
            </a:r>
          </a:p>
          <a:p>
            <a:pPr>
              <a:lnSpc>
                <a:spcPct val="110000"/>
              </a:lnSpc>
            </a:pPr>
            <a:r>
              <a:rPr lang="en-US" dirty="0" smtClean="0">
                <a:solidFill>
                  <a:schemeClr val="tx1"/>
                </a:solidFill>
              </a:rPr>
              <a:t>&lt;output omitted&gt;</a:t>
            </a:r>
          </a:p>
          <a:p>
            <a:pPr>
              <a:lnSpc>
                <a:spcPct val="110000"/>
              </a:lnSpc>
            </a:pPr>
            <a:r>
              <a:rPr lang="en-US" dirty="0" smtClean="0">
                <a:solidFill>
                  <a:schemeClr val="tx1"/>
                </a:solidFill>
              </a:rPr>
              <a:t> EIGRP metric weight K1=1, K2=0, K3=1, K4=0, K5=0</a:t>
            </a:r>
          </a:p>
          <a:p>
            <a:pPr>
              <a:lnSpc>
                <a:spcPct val="110000"/>
              </a:lnSpc>
            </a:pPr>
            <a:r>
              <a:rPr lang="en-US" dirty="0" smtClean="0">
                <a:solidFill>
                  <a:schemeClr val="tx1"/>
                </a:solidFill>
              </a:rPr>
              <a:t>  EIGRP maximum </a:t>
            </a:r>
            <a:r>
              <a:rPr lang="en-US" dirty="0" err="1" smtClean="0">
                <a:solidFill>
                  <a:schemeClr val="tx1"/>
                </a:solidFill>
              </a:rPr>
              <a:t>hopcount</a:t>
            </a:r>
            <a:r>
              <a:rPr lang="en-US" dirty="0" smtClean="0">
                <a:solidFill>
                  <a:schemeClr val="tx1"/>
                </a:solidFill>
              </a:rPr>
              <a:t> 100</a:t>
            </a:r>
          </a:p>
          <a:p>
            <a:pPr>
              <a:lnSpc>
                <a:spcPct val="110000"/>
              </a:lnSpc>
            </a:pPr>
            <a:r>
              <a:rPr lang="en-US" dirty="0" smtClean="0">
                <a:solidFill>
                  <a:schemeClr val="tx1"/>
                </a:solidFill>
              </a:rPr>
              <a:t>  EIGRP maximum metric variance 1</a:t>
            </a:r>
          </a:p>
          <a:p>
            <a:pPr>
              <a:lnSpc>
                <a:spcPct val="110000"/>
              </a:lnSpc>
            </a:pPr>
            <a:r>
              <a:rPr lang="en-US" dirty="0" smtClean="0">
                <a:solidFill>
                  <a:schemeClr val="tx1"/>
                </a:solidFill>
              </a:rPr>
              <a:t>  Redistributing: </a:t>
            </a:r>
            <a:r>
              <a:rPr lang="en-US" dirty="0" err="1" smtClean="0">
                <a:solidFill>
                  <a:schemeClr val="tx1"/>
                </a:solidFill>
              </a:rPr>
              <a:t>eigrp</a:t>
            </a:r>
            <a:r>
              <a:rPr lang="en-US" dirty="0" smtClean="0">
                <a:solidFill>
                  <a:schemeClr val="tx1"/>
                </a:solidFill>
              </a:rPr>
              <a:t> 100</a:t>
            </a:r>
          </a:p>
          <a:p>
            <a:pPr>
              <a:lnSpc>
                <a:spcPct val="110000"/>
              </a:lnSpc>
            </a:pPr>
            <a:r>
              <a:rPr lang="en-US" dirty="0" smtClean="0">
                <a:solidFill>
                  <a:schemeClr val="tx1"/>
                </a:solidFill>
              </a:rPr>
              <a:t>  EIGRP NSF-aware route hold timer is 240s</a:t>
            </a:r>
          </a:p>
          <a:p>
            <a:pPr>
              <a:lnSpc>
                <a:spcPct val="110000"/>
              </a:lnSpc>
            </a:pPr>
            <a:r>
              <a:rPr lang="en-US" dirty="0" smtClean="0">
                <a:solidFill>
                  <a:schemeClr val="tx1"/>
                </a:solidFill>
              </a:rPr>
              <a:t>  Automatic network summarization is in effect</a:t>
            </a:r>
          </a:p>
          <a:p>
            <a:pPr>
              <a:lnSpc>
                <a:spcPct val="110000"/>
              </a:lnSpc>
            </a:pPr>
            <a:r>
              <a:rPr lang="en-US" dirty="0" smtClean="0">
                <a:solidFill>
                  <a:schemeClr val="tx1"/>
                </a:solidFill>
              </a:rPr>
              <a:t>  Automatic address summarization:</a:t>
            </a:r>
          </a:p>
          <a:p>
            <a:pPr>
              <a:lnSpc>
                <a:spcPct val="110000"/>
              </a:lnSpc>
            </a:pPr>
            <a:r>
              <a:rPr lang="en-US" dirty="0" smtClean="0">
                <a:solidFill>
                  <a:schemeClr val="tx1"/>
                </a:solidFill>
              </a:rPr>
              <a:t>    192.168.1.0/24 for FastEthernet0/0</a:t>
            </a:r>
          </a:p>
          <a:p>
            <a:pPr>
              <a:lnSpc>
                <a:spcPct val="110000"/>
              </a:lnSpc>
            </a:pPr>
            <a:r>
              <a:rPr lang="en-US" dirty="0" smtClean="0">
                <a:solidFill>
                  <a:schemeClr val="tx1"/>
                </a:solidFill>
              </a:rPr>
              <a:t>      Summarizing with metric 40512000</a:t>
            </a:r>
          </a:p>
          <a:p>
            <a:pPr>
              <a:lnSpc>
                <a:spcPct val="110000"/>
              </a:lnSpc>
            </a:pPr>
            <a:r>
              <a:rPr lang="en-US" dirty="0" smtClean="0">
                <a:solidFill>
                  <a:schemeClr val="tx1"/>
                </a:solidFill>
              </a:rPr>
              <a:t>    172.16.0.0/16 for Serial0/0/0</a:t>
            </a:r>
          </a:p>
          <a:p>
            <a:pPr>
              <a:lnSpc>
                <a:spcPct val="110000"/>
              </a:lnSpc>
            </a:pPr>
            <a:r>
              <a:rPr lang="en-US" dirty="0" smtClean="0">
                <a:solidFill>
                  <a:schemeClr val="tx1"/>
                </a:solidFill>
              </a:rPr>
              <a:t>      Summarizing with metric 28160</a:t>
            </a:r>
          </a:p>
          <a:p>
            <a:pPr>
              <a:lnSpc>
                <a:spcPct val="110000"/>
              </a:lnSpc>
            </a:pPr>
            <a:r>
              <a:rPr lang="en-US" dirty="0" smtClean="0">
                <a:solidFill>
                  <a:schemeClr val="tx1"/>
                </a:solidFill>
              </a:rPr>
              <a:t>  Maximum path: 4</a:t>
            </a:r>
          </a:p>
          <a:p>
            <a:pPr>
              <a:lnSpc>
                <a:spcPct val="110000"/>
              </a:lnSpc>
            </a:pPr>
            <a:r>
              <a:rPr lang="en-US" dirty="0" smtClean="0">
                <a:solidFill>
                  <a:schemeClr val="tx1"/>
                </a:solidFill>
              </a:rPr>
              <a:t>  Routing for Networks:</a:t>
            </a:r>
          </a:p>
          <a:p>
            <a:pPr>
              <a:lnSpc>
                <a:spcPct val="110000"/>
              </a:lnSpc>
            </a:pPr>
            <a:r>
              <a:rPr lang="en-US" dirty="0" smtClean="0">
                <a:solidFill>
                  <a:schemeClr val="tx1"/>
                </a:solidFill>
              </a:rPr>
              <a:t>    172.16.1.0/24</a:t>
            </a:r>
          </a:p>
          <a:p>
            <a:pPr>
              <a:lnSpc>
                <a:spcPct val="110000"/>
              </a:lnSpc>
            </a:pPr>
            <a:r>
              <a:rPr lang="en-US" dirty="0" smtClean="0">
                <a:solidFill>
                  <a:schemeClr val="tx1"/>
                </a:solidFill>
              </a:rPr>
              <a:t>    192.168.1.96/27</a:t>
            </a:r>
          </a:p>
          <a:p>
            <a:pPr>
              <a:lnSpc>
                <a:spcPct val="110000"/>
              </a:lnSpc>
            </a:pPr>
            <a:r>
              <a:rPr lang="en-US" dirty="0" smtClean="0">
                <a:solidFill>
                  <a:schemeClr val="tx1"/>
                </a:solidFill>
              </a:rPr>
              <a:t>  Routing Information Sources:</a:t>
            </a:r>
          </a:p>
          <a:p>
            <a:pPr>
              <a:lnSpc>
                <a:spcPct val="110000"/>
              </a:lnSpc>
            </a:pPr>
            <a:r>
              <a:rPr lang="en-US" dirty="0" smtClean="0">
                <a:solidFill>
                  <a:schemeClr val="tx1"/>
                </a:solidFill>
              </a:rPr>
              <a:t>    Gateway         Distance      Last Update</a:t>
            </a:r>
          </a:p>
          <a:p>
            <a:pPr>
              <a:lnSpc>
                <a:spcPct val="110000"/>
              </a:lnSpc>
            </a:pPr>
            <a:r>
              <a:rPr lang="en-US" dirty="0" smtClean="0">
                <a:solidFill>
                  <a:schemeClr val="tx1"/>
                </a:solidFill>
              </a:rPr>
              <a:t>    (this router)         90      00:08:56</a:t>
            </a:r>
          </a:p>
          <a:p>
            <a:pPr>
              <a:lnSpc>
                <a:spcPct val="110000"/>
              </a:lnSpc>
            </a:pPr>
            <a:r>
              <a:rPr lang="en-US" dirty="0" smtClean="0">
                <a:solidFill>
                  <a:schemeClr val="tx1"/>
                </a:solidFill>
              </a:rPr>
              <a:t>    Gateway         Distance      Last Update</a:t>
            </a:r>
          </a:p>
          <a:p>
            <a:pPr>
              <a:lnSpc>
                <a:spcPct val="110000"/>
              </a:lnSpc>
            </a:pPr>
            <a:r>
              <a:rPr lang="en-US" dirty="0" smtClean="0">
                <a:solidFill>
                  <a:schemeClr val="tx1"/>
                </a:solidFill>
              </a:rPr>
              <a:t>    192.168.1.102         90      00:07:59</a:t>
            </a:r>
          </a:p>
          <a:p>
            <a:pPr>
              <a:lnSpc>
                <a:spcPct val="110000"/>
              </a:lnSpc>
            </a:pPr>
            <a:r>
              <a:rPr lang="en-US" dirty="0" smtClean="0">
                <a:solidFill>
                  <a:schemeClr val="tx1"/>
                </a:solidFill>
              </a:rPr>
              <a:t>  Distance: internal 90 external 170</a:t>
            </a:r>
          </a:p>
        </p:txBody>
      </p:sp>
      <p:sp>
        <p:nvSpPr>
          <p:cNvPr id="13" name="Content Placeholder 12"/>
          <p:cNvSpPr>
            <a:spLocks noGrp="1"/>
          </p:cNvSpPr>
          <p:nvPr>
            <p:ph sz="quarter" idx="11"/>
          </p:nvPr>
        </p:nvSpPr>
        <p:spPr>
          <a:xfrm>
            <a:off x="279400" y="1510664"/>
            <a:ext cx="8520113" cy="454310"/>
          </a:xfrm>
        </p:spPr>
        <p:txBody>
          <a:bodyPr/>
          <a:lstStyle/>
          <a:p>
            <a:r>
              <a:rPr lang="en-US" dirty="0" smtClean="0">
                <a:solidFill>
                  <a:schemeClr val="tx1"/>
                </a:solidFill>
              </a:rPr>
              <a:t>Verify routing protocol information on the router.</a:t>
            </a:r>
            <a:endParaRPr lang="en-US" dirty="0">
              <a:solidFill>
                <a:schemeClr val="tx1"/>
              </a:solidFill>
            </a:endParaRPr>
          </a:p>
        </p:txBody>
      </p:sp>
    </p:spTree>
    <p:extLst>
      <p:ext uri="{BB962C8B-B14F-4D97-AF65-F5344CB8AC3E}">
        <p14:creationId xmlns:p14="http://schemas.microsoft.com/office/powerpoint/2010/main" val="597758003"/>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1476375"/>
            <a:ext cx="8532159" cy="740664"/>
          </a:xfrm>
        </p:spPr>
        <p:txBody>
          <a:bodyPr>
            <a:noAutofit/>
          </a:bodyPr>
          <a:lstStyle/>
          <a:p>
            <a:r>
              <a:rPr lang="en-US" sz="3600" dirty="0" smtClean="0"/>
              <a:t>Verifying EIGRP: show ip eigrp neighbors</a:t>
            </a:r>
            <a:endParaRPr lang="en-US" sz="3600" dirty="0"/>
          </a:p>
        </p:txBody>
      </p:sp>
      <p:sp>
        <p:nvSpPr>
          <p:cNvPr id="15" name="Text Placeholder 14"/>
          <p:cNvSpPr>
            <a:spLocks noGrp="1"/>
          </p:cNvSpPr>
          <p:nvPr>
            <p:ph type="body" sz="quarter" idx="10"/>
          </p:nvPr>
        </p:nvSpPr>
        <p:spPr>
          <a:xfrm>
            <a:off x="279399" y="3354289"/>
            <a:ext cx="8531114" cy="1836982"/>
          </a:xfrm>
        </p:spPr>
        <p:txBody>
          <a:bodyPr>
            <a:normAutofit/>
          </a:bodyPr>
          <a:lstStyle/>
          <a:p>
            <a:pPr>
              <a:lnSpc>
                <a:spcPct val="120000"/>
              </a:lnSpc>
              <a:spcBef>
                <a:spcPts val="0"/>
              </a:spcBef>
            </a:pPr>
            <a:r>
              <a:rPr lang="en-US" sz="1400" b="0" dirty="0" smtClean="0">
                <a:solidFill>
                  <a:schemeClr val="tx1"/>
                </a:solidFill>
                <a:ea typeface="Times New Roman" pitchFamily="18" charset="0"/>
              </a:rPr>
              <a:t>R1# </a:t>
            </a:r>
            <a:r>
              <a:rPr lang="en-US" sz="1400" b="1" dirty="0" smtClean="0">
                <a:solidFill>
                  <a:schemeClr val="tx1"/>
                </a:solidFill>
                <a:ea typeface="Times New Roman" pitchFamily="18" charset="0"/>
              </a:rPr>
              <a:t>show ip eigrp neighbors</a:t>
            </a:r>
          </a:p>
          <a:p>
            <a:pPr>
              <a:lnSpc>
                <a:spcPct val="120000"/>
              </a:lnSpc>
              <a:spcBef>
                <a:spcPts val="0"/>
              </a:spcBef>
            </a:pPr>
            <a:r>
              <a:rPr lang="en-US" sz="1400" b="0" dirty="0" smtClean="0">
                <a:solidFill>
                  <a:schemeClr val="tx1"/>
                </a:solidFill>
                <a:ea typeface="Times New Roman" pitchFamily="18" charset="0"/>
              </a:rPr>
              <a:t>IP-EIGRP neighbors for process 100</a:t>
            </a:r>
          </a:p>
          <a:p>
            <a:pPr>
              <a:lnSpc>
                <a:spcPct val="120000"/>
              </a:lnSpc>
              <a:spcBef>
                <a:spcPts val="0"/>
              </a:spcBef>
            </a:pPr>
            <a:r>
              <a:rPr lang="en-US" sz="1400" b="0" dirty="0" smtClean="0">
                <a:solidFill>
                  <a:schemeClr val="tx1"/>
                </a:solidFill>
                <a:ea typeface="Times New Roman" pitchFamily="18" charset="0"/>
              </a:rPr>
              <a:t>H   Address                 Interface       Hold Uptime   SRTT   RTO  Q  Seq</a:t>
            </a:r>
          </a:p>
          <a:p>
            <a:pPr>
              <a:lnSpc>
                <a:spcPct val="120000"/>
              </a:lnSpc>
              <a:spcBef>
                <a:spcPts val="0"/>
              </a:spcBef>
            </a:pPr>
            <a:r>
              <a:rPr lang="en-US" sz="1400" b="0" dirty="0" smtClean="0">
                <a:solidFill>
                  <a:schemeClr val="tx1"/>
                </a:solidFill>
                <a:ea typeface="Times New Roman" pitchFamily="18" charset="0"/>
              </a:rPr>
              <a:t>                                            (sec)         (ms)       Cnt Num</a:t>
            </a:r>
          </a:p>
          <a:p>
            <a:pPr>
              <a:lnSpc>
                <a:spcPct val="120000"/>
              </a:lnSpc>
              <a:spcBef>
                <a:spcPts val="0"/>
              </a:spcBef>
            </a:pPr>
            <a:r>
              <a:rPr lang="en-US" sz="1400" b="0" dirty="0" smtClean="0">
                <a:solidFill>
                  <a:schemeClr val="tx1"/>
                </a:solidFill>
                <a:ea typeface="Times New Roman" pitchFamily="18" charset="0"/>
              </a:rPr>
              <a:t>0   192.168.1.102           Se0/0/0          11 00:09:17   22  2280  0  5</a:t>
            </a:r>
          </a:p>
          <a:p>
            <a:pPr>
              <a:lnSpc>
                <a:spcPct val="120000"/>
              </a:lnSpc>
              <a:spcBef>
                <a:spcPts val="0"/>
              </a:spcBef>
            </a:pPr>
            <a:r>
              <a:rPr lang="en-US" sz="1400" b="0" dirty="0" smtClean="0">
                <a:solidFill>
                  <a:schemeClr val="tx1"/>
                </a:solidFill>
                <a:ea typeface="Times New Roman" pitchFamily="18" charset="0"/>
              </a:rPr>
              <a:t>R1#</a:t>
            </a:r>
            <a:endParaRPr lang="en-US" sz="1400" b="0" dirty="0">
              <a:solidFill>
                <a:schemeClr val="tx1"/>
              </a:solidFill>
              <a:ea typeface="Times New Roman" pitchFamily="18" charset="0"/>
            </a:endParaRPr>
          </a:p>
        </p:txBody>
      </p:sp>
      <p:sp>
        <p:nvSpPr>
          <p:cNvPr id="13" name="Content Placeholder 12"/>
          <p:cNvSpPr>
            <a:spLocks noGrp="1"/>
          </p:cNvSpPr>
          <p:nvPr>
            <p:ph sz="quarter" idx="11"/>
          </p:nvPr>
        </p:nvSpPr>
        <p:spPr>
          <a:xfrm>
            <a:off x="279400" y="2598563"/>
            <a:ext cx="8520113" cy="687798"/>
          </a:xfrm>
        </p:spPr>
        <p:txBody>
          <a:bodyPr>
            <a:noAutofit/>
          </a:bodyPr>
          <a:lstStyle/>
          <a:p>
            <a:r>
              <a:rPr lang="en-US" dirty="0" smtClean="0">
                <a:solidFill>
                  <a:schemeClr val="tx1"/>
                </a:solidFill>
              </a:rPr>
              <a:t>EIGRP uses the Neighbor table to list adjacent routers.</a:t>
            </a:r>
          </a:p>
          <a:p>
            <a:endParaRPr lang="en-US" dirty="0">
              <a:solidFill>
                <a:schemeClr val="tx1"/>
              </a:solidFill>
            </a:endParaRPr>
          </a:p>
        </p:txBody>
      </p:sp>
    </p:spTree>
    <p:extLst>
      <p:ext uri="{BB962C8B-B14F-4D97-AF65-F5344CB8AC3E}">
        <p14:creationId xmlns:p14="http://schemas.microsoft.com/office/powerpoint/2010/main" val="1779767923"/>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194135"/>
          </a:xfrm>
        </p:spPr>
        <p:txBody>
          <a:bodyPr>
            <a:normAutofit/>
          </a:bodyPr>
          <a:lstStyle/>
          <a:p>
            <a:r>
              <a:rPr lang="en-US" sz="3200" dirty="0" smtClean="0"/>
              <a:t>Verifying EIGRP: show ip eigrp topology</a:t>
            </a:r>
            <a:endParaRPr lang="en-US" sz="3200" dirty="0"/>
          </a:p>
        </p:txBody>
      </p:sp>
      <p:sp>
        <p:nvSpPr>
          <p:cNvPr id="15" name="Text Placeholder 14"/>
          <p:cNvSpPr>
            <a:spLocks noGrp="1"/>
          </p:cNvSpPr>
          <p:nvPr>
            <p:ph type="body" sz="quarter" idx="10"/>
          </p:nvPr>
        </p:nvSpPr>
        <p:spPr>
          <a:xfrm>
            <a:off x="279399" y="2313542"/>
            <a:ext cx="8531114" cy="3481951"/>
          </a:xfrm>
        </p:spPr>
        <p:txBody>
          <a:bodyPr>
            <a:noAutofit/>
          </a:bodyPr>
          <a:lstStyle/>
          <a:p>
            <a:pPr>
              <a:lnSpc>
                <a:spcPct val="100000"/>
              </a:lnSpc>
              <a:spcBef>
                <a:spcPts val="0"/>
              </a:spcBef>
            </a:pPr>
            <a:r>
              <a:rPr lang="en-US" sz="1400" b="0" dirty="0" smtClean="0">
                <a:solidFill>
                  <a:schemeClr val="tx1"/>
                </a:solidFill>
                <a:ea typeface="Times New Roman" pitchFamily="18" charset="0"/>
              </a:rPr>
              <a:t>R1# </a:t>
            </a:r>
            <a:r>
              <a:rPr lang="en-US" sz="1400" b="1" dirty="0" smtClean="0">
                <a:solidFill>
                  <a:schemeClr val="tx1"/>
                </a:solidFill>
                <a:ea typeface="Times New Roman" pitchFamily="18" charset="0"/>
              </a:rPr>
              <a:t>show ip eigrp topology</a:t>
            </a:r>
          </a:p>
          <a:p>
            <a:pPr>
              <a:lnSpc>
                <a:spcPct val="100000"/>
              </a:lnSpc>
              <a:spcBef>
                <a:spcPts val="0"/>
              </a:spcBef>
            </a:pPr>
            <a:r>
              <a:rPr lang="en-US" sz="1400" b="0" dirty="0" smtClean="0">
                <a:solidFill>
                  <a:schemeClr val="tx1"/>
                </a:solidFill>
                <a:ea typeface="Times New Roman" pitchFamily="18" charset="0"/>
              </a:rPr>
              <a:t>IP-EIGRP Topology Table for AS(100)/ID(192.168.1.101)</a:t>
            </a:r>
          </a:p>
          <a:p>
            <a:pPr>
              <a:lnSpc>
                <a:spcPct val="100000"/>
              </a:lnSpc>
              <a:spcBef>
                <a:spcPts val="0"/>
              </a:spcBef>
            </a:pPr>
            <a:endParaRPr lang="en-US" sz="1400" b="0" dirty="0" smtClean="0">
              <a:solidFill>
                <a:schemeClr val="tx1"/>
              </a:solidFill>
              <a:ea typeface="Times New Roman" pitchFamily="18" charset="0"/>
            </a:endParaRPr>
          </a:p>
          <a:p>
            <a:pPr>
              <a:lnSpc>
                <a:spcPct val="100000"/>
              </a:lnSpc>
              <a:spcBef>
                <a:spcPts val="0"/>
              </a:spcBef>
            </a:pPr>
            <a:r>
              <a:rPr lang="en-US" sz="1400" b="0" dirty="0" smtClean="0">
                <a:solidFill>
                  <a:schemeClr val="tx1"/>
                </a:solidFill>
                <a:ea typeface="Times New Roman" pitchFamily="18" charset="0"/>
              </a:rPr>
              <a:t>Codes: P - Passive, A - Active, U - Update, Q - Query, R - Reply,</a:t>
            </a:r>
          </a:p>
          <a:p>
            <a:pPr>
              <a:lnSpc>
                <a:spcPct val="100000"/>
              </a:lnSpc>
              <a:spcBef>
                <a:spcPts val="0"/>
              </a:spcBef>
            </a:pPr>
            <a:r>
              <a:rPr lang="en-US" sz="1400" b="0" dirty="0" smtClean="0">
                <a:solidFill>
                  <a:schemeClr val="tx1"/>
                </a:solidFill>
                <a:ea typeface="Times New Roman" pitchFamily="18" charset="0"/>
              </a:rPr>
              <a:t>       r - reply Status, s - sia Status</a:t>
            </a:r>
          </a:p>
          <a:p>
            <a:pPr>
              <a:lnSpc>
                <a:spcPct val="100000"/>
              </a:lnSpc>
              <a:spcBef>
                <a:spcPts val="0"/>
              </a:spcBef>
            </a:pPr>
            <a:endParaRPr lang="en-US" sz="1400" b="0" dirty="0" smtClean="0">
              <a:solidFill>
                <a:schemeClr val="tx1"/>
              </a:solidFill>
              <a:ea typeface="Times New Roman" pitchFamily="18" charset="0"/>
            </a:endParaRPr>
          </a:p>
          <a:p>
            <a:pPr>
              <a:lnSpc>
                <a:spcPct val="100000"/>
              </a:lnSpc>
              <a:spcBef>
                <a:spcPts val="0"/>
              </a:spcBef>
            </a:pPr>
            <a:r>
              <a:rPr lang="en-US" sz="1400" b="0" dirty="0" smtClean="0">
                <a:solidFill>
                  <a:schemeClr val="tx1"/>
                </a:solidFill>
                <a:ea typeface="Times New Roman" pitchFamily="18" charset="0"/>
              </a:rPr>
              <a:t>P 192.168.1.96/27, 1 successors, FD is 40512000</a:t>
            </a:r>
          </a:p>
          <a:p>
            <a:pPr>
              <a:lnSpc>
                <a:spcPct val="100000"/>
              </a:lnSpc>
              <a:spcBef>
                <a:spcPts val="0"/>
              </a:spcBef>
            </a:pPr>
            <a:r>
              <a:rPr lang="en-US" sz="1400" b="0" dirty="0" smtClean="0">
                <a:solidFill>
                  <a:schemeClr val="tx1"/>
                </a:solidFill>
                <a:ea typeface="Times New Roman" pitchFamily="18" charset="0"/>
              </a:rPr>
              <a:t>        via Connected, Serial0/0/0</a:t>
            </a:r>
          </a:p>
          <a:p>
            <a:pPr>
              <a:lnSpc>
                <a:spcPct val="100000"/>
              </a:lnSpc>
              <a:spcBef>
                <a:spcPts val="0"/>
              </a:spcBef>
            </a:pPr>
            <a:r>
              <a:rPr lang="en-US" sz="1400" b="0" dirty="0" smtClean="0">
                <a:solidFill>
                  <a:schemeClr val="tx1"/>
                </a:solidFill>
                <a:ea typeface="Times New Roman" pitchFamily="18" charset="0"/>
              </a:rPr>
              <a:t>P 192.168.1.0/24, 1 successors, FD is 40512000</a:t>
            </a:r>
          </a:p>
          <a:p>
            <a:pPr>
              <a:lnSpc>
                <a:spcPct val="100000"/>
              </a:lnSpc>
              <a:spcBef>
                <a:spcPts val="0"/>
              </a:spcBef>
            </a:pPr>
            <a:r>
              <a:rPr lang="en-US" sz="1400" b="0" dirty="0" smtClean="0">
                <a:solidFill>
                  <a:schemeClr val="tx1"/>
                </a:solidFill>
                <a:ea typeface="Times New Roman" pitchFamily="18" charset="0"/>
              </a:rPr>
              <a:t>        via Summary (40512000/0), Null0</a:t>
            </a:r>
          </a:p>
          <a:p>
            <a:pPr>
              <a:lnSpc>
                <a:spcPct val="100000"/>
              </a:lnSpc>
              <a:spcBef>
                <a:spcPts val="0"/>
              </a:spcBef>
            </a:pPr>
            <a:r>
              <a:rPr lang="en-US" sz="1400" b="0" dirty="0" smtClean="0">
                <a:solidFill>
                  <a:schemeClr val="tx1"/>
                </a:solidFill>
                <a:ea typeface="Times New Roman" pitchFamily="18" charset="0"/>
              </a:rPr>
              <a:t>P 172.16.0.0/16, 1 successors, FD is 28160</a:t>
            </a:r>
          </a:p>
          <a:p>
            <a:pPr>
              <a:lnSpc>
                <a:spcPct val="100000"/>
              </a:lnSpc>
              <a:spcBef>
                <a:spcPts val="0"/>
              </a:spcBef>
            </a:pPr>
            <a:r>
              <a:rPr lang="en-US" sz="1400" b="0" dirty="0" smtClean="0">
                <a:solidFill>
                  <a:schemeClr val="tx1"/>
                </a:solidFill>
                <a:ea typeface="Times New Roman" pitchFamily="18" charset="0"/>
              </a:rPr>
              <a:t>        via Summary (28160/0), Null0</a:t>
            </a:r>
          </a:p>
          <a:p>
            <a:pPr>
              <a:lnSpc>
                <a:spcPct val="100000"/>
              </a:lnSpc>
              <a:spcBef>
                <a:spcPts val="0"/>
              </a:spcBef>
            </a:pPr>
            <a:r>
              <a:rPr lang="en-US" sz="1400" b="0" dirty="0" smtClean="0">
                <a:solidFill>
                  <a:schemeClr val="tx1"/>
                </a:solidFill>
                <a:ea typeface="Times New Roman" pitchFamily="18" charset="0"/>
              </a:rPr>
              <a:t>P 172.17.0.0/16, 1 successors, FD is 40514560</a:t>
            </a:r>
          </a:p>
          <a:p>
            <a:pPr>
              <a:lnSpc>
                <a:spcPct val="100000"/>
              </a:lnSpc>
              <a:spcBef>
                <a:spcPts val="0"/>
              </a:spcBef>
            </a:pPr>
            <a:r>
              <a:rPr lang="en-US" sz="1400" b="0" dirty="0" smtClean="0">
                <a:solidFill>
                  <a:schemeClr val="tx1"/>
                </a:solidFill>
                <a:ea typeface="Times New Roman" pitchFamily="18" charset="0"/>
              </a:rPr>
              <a:t>        via 192.168.1.102 (40514560/28160), Serial0/0/0</a:t>
            </a:r>
          </a:p>
          <a:p>
            <a:pPr>
              <a:lnSpc>
                <a:spcPct val="100000"/>
              </a:lnSpc>
              <a:spcBef>
                <a:spcPts val="0"/>
              </a:spcBef>
            </a:pPr>
            <a:r>
              <a:rPr lang="en-US" sz="1400" b="0" dirty="0" smtClean="0">
                <a:solidFill>
                  <a:schemeClr val="tx1"/>
                </a:solidFill>
                <a:ea typeface="Times New Roman" pitchFamily="18" charset="0"/>
              </a:rPr>
              <a:t>P 172.16.1.0/24, 1 successors, FD is 28160</a:t>
            </a:r>
          </a:p>
          <a:p>
            <a:pPr>
              <a:lnSpc>
                <a:spcPct val="100000"/>
              </a:lnSpc>
              <a:spcBef>
                <a:spcPts val="0"/>
              </a:spcBef>
            </a:pPr>
            <a:r>
              <a:rPr lang="en-US" sz="1400" b="0" dirty="0" smtClean="0">
                <a:solidFill>
                  <a:schemeClr val="tx1"/>
                </a:solidFill>
                <a:ea typeface="Times New Roman" pitchFamily="18" charset="0"/>
              </a:rPr>
              <a:t>        via Connected, FastEthernet0/0</a:t>
            </a:r>
          </a:p>
        </p:txBody>
      </p:sp>
      <p:sp>
        <p:nvSpPr>
          <p:cNvPr id="13" name="Content Placeholder 12"/>
          <p:cNvSpPr>
            <a:spLocks noGrp="1"/>
          </p:cNvSpPr>
          <p:nvPr>
            <p:ph sz="quarter" idx="11"/>
          </p:nvPr>
        </p:nvSpPr>
        <p:spPr>
          <a:xfrm>
            <a:off x="279400" y="1559514"/>
            <a:ext cx="8520113" cy="687798"/>
          </a:xfrm>
        </p:spPr>
        <p:txBody>
          <a:bodyPr>
            <a:noAutofit/>
          </a:bodyPr>
          <a:lstStyle/>
          <a:p>
            <a:r>
              <a:rPr lang="en-US" dirty="0" smtClean="0">
                <a:solidFill>
                  <a:schemeClr val="tx1"/>
                </a:solidFill>
              </a:rPr>
              <a:t>Verify routing protocol information on the router.</a:t>
            </a:r>
            <a:endParaRPr lang="en-US" dirty="0">
              <a:solidFill>
                <a:schemeClr val="tx1"/>
              </a:solidFill>
            </a:endParaRPr>
          </a:p>
        </p:txBody>
      </p:sp>
    </p:spTree>
    <p:extLst>
      <p:ext uri="{BB962C8B-B14F-4D97-AF65-F5344CB8AC3E}">
        <p14:creationId xmlns:p14="http://schemas.microsoft.com/office/powerpoint/2010/main" val="24875278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78354" y="432053"/>
            <a:ext cx="8532159" cy="947745"/>
          </a:xfrm>
        </p:spPr>
        <p:txBody>
          <a:bodyPr>
            <a:normAutofit/>
          </a:bodyPr>
          <a:lstStyle/>
          <a:p>
            <a:r>
              <a:rPr lang="en-US" sz="3200" dirty="0" smtClean="0"/>
              <a:t>Verifying EIGRP: show ip route eigrp</a:t>
            </a:r>
            <a:endParaRPr lang="en-US" sz="3200" dirty="0"/>
          </a:p>
        </p:txBody>
      </p:sp>
      <p:sp>
        <p:nvSpPr>
          <p:cNvPr id="15" name="Text Placeholder 14"/>
          <p:cNvSpPr>
            <a:spLocks noGrp="1"/>
          </p:cNvSpPr>
          <p:nvPr>
            <p:ph type="body" sz="quarter" idx="10"/>
          </p:nvPr>
        </p:nvSpPr>
        <p:spPr>
          <a:xfrm>
            <a:off x="279399" y="2007946"/>
            <a:ext cx="8531114" cy="4232453"/>
          </a:xfrm>
        </p:spPr>
        <p:txBody>
          <a:bodyPr>
            <a:normAutofit lnSpcReduction="10000"/>
          </a:bodyPr>
          <a:lstStyle/>
          <a:p>
            <a:pPr>
              <a:lnSpc>
                <a:spcPct val="110000"/>
              </a:lnSpc>
              <a:spcBef>
                <a:spcPts val="0"/>
              </a:spcBef>
            </a:pPr>
            <a:r>
              <a:rPr lang="en-US" b="0" dirty="0" smtClean="0">
                <a:solidFill>
                  <a:srgbClr val="000000"/>
                </a:solidFill>
                <a:ea typeface="Times New Roman" pitchFamily="18" charset="0"/>
              </a:rPr>
              <a:t>R1# </a:t>
            </a:r>
            <a:r>
              <a:rPr lang="en-US" b="1" dirty="0" smtClean="0">
                <a:solidFill>
                  <a:srgbClr val="000000"/>
                </a:solidFill>
                <a:ea typeface="Times New Roman" pitchFamily="18" charset="0"/>
              </a:rPr>
              <a:t>show ip route eigrp</a:t>
            </a:r>
          </a:p>
          <a:p>
            <a:pPr>
              <a:lnSpc>
                <a:spcPct val="110000"/>
              </a:lnSpc>
              <a:spcBef>
                <a:spcPts val="0"/>
              </a:spcBef>
            </a:pPr>
            <a:r>
              <a:rPr lang="en-US" b="0" dirty="0" smtClean="0">
                <a:solidFill>
                  <a:srgbClr val="000000"/>
                </a:solidFill>
                <a:ea typeface="Times New Roman" pitchFamily="18" charset="0"/>
              </a:rPr>
              <a:t>D    172.17.0.0/16 [90/40514560] via 192.168.1.102, 00:10:18, Serial0/0/0</a:t>
            </a:r>
          </a:p>
          <a:p>
            <a:pPr>
              <a:lnSpc>
                <a:spcPct val="110000"/>
              </a:lnSpc>
              <a:spcBef>
                <a:spcPts val="0"/>
              </a:spcBef>
            </a:pPr>
            <a:r>
              <a:rPr lang="en-US" b="0" dirty="0" smtClean="0">
                <a:solidFill>
                  <a:srgbClr val="000000"/>
                </a:solidFill>
                <a:ea typeface="Times New Roman" pitchFamily="18" charset="0"/>
              </a:rPr>
              <a:t>     172.16.0.0/16 is variably subnetted, 2 subnets, 2 masks</a:t>
            </a:r>
          </a:p>
          <a:p>
            <a:pPr>
              <a:lnSpc>
                <a:spcPct val="110000"/>
              </a:lnSpc>
              <a:spcBef>
                <a:spcPts val="0"/>
              </a:spcBef>
            </a:pPr>
            <a:r>
              <a:rPr lang="en-US" b="0" dirty="0" smtClean="0">
                <a:solidFill>
                  <a:srgbClr val="000000"/>
                </a:solidFill>
                <a:ea typeface="Times New Roman" pitchFamily="18" charset="0"/>
              </a:rPr>
              <a:t>D       172.16.0.0/16 is a summary, 00:11:19, Null0</a:t>
            </a:r>
          </a:p>
          <a:p>
            <a:pPr>
              <a:lnSpc>
                <a:spcPct val="110000"/>
              </a:lnSpc>
              <a:spcBef>
                <a:spcPts val="0"/>
              </a:spcBef>
            </a:pPr>
            <a:r>
              <a:rPr lang="en-US" b="0" dirty="0" smtClean="0">
                <a:solidFill>
                  <a:srgbClr val="000000"/>
                </a:solidFill>
                <a:ea typeface="Times New Roman" pitchFamily="18" charset="0"/>
              </a:rPr>
              <a:t>     192.168.1.0/24 is variably subnetted, 2 subnets, 2 masks</a:t>
            </a:r>
          </a:p>
          <a:p>
            <a:pPr>
              <a:lnSpc>
                <a:spcPct val="110000"/>
              </a:lnSpc>
              <a:spcBef>
                <a:spcPts val="0"/>
              </a:spcBef>
            </a:pPr>
            <a:r>
              <a:rPr lang="en-US" b="0" dirty="0" smtClean="0">
                <a:solidFill>
                  <a:srgbClr val="000000"/>
                </a:solidFill>
                <a:ea typeface="Times New Roman" pitchFamily="18" charset="0"/>
              </a:rPr>
              <a:t>D       192.168.1.0/24 is a summary, 00:11:19, Null0</a:t>
            </a:r>
          </a:p>
          <a:p>
            <a:pPr>
              <a:lnSpc>
                <a:spcPct val="110000"/>
              </a:lnSpc>
              <a:spcBef>
                <a:spcPts val="0"/>
              </a:spcBef>
            </a:pPr>
            <a:r>
              <a:rPr lang="en-US" b="0" dirty="0" smtClean="0">
                <a:solidFill>
                  <a:srgbClr val="000000"/>
                </a:solidFill>
                <a:ea typeface="Times New Roman" pitchFamily="18" charset="0"/>
              </a:rPr>
              <a:t>R1#</a:t>
            </a:r>
          </a:p>
          <a:p>
            <a:pPr>
              <a:lnSpc>
                <a:spcPct val="110000"/>
              </a:lnSpc>
              <a:spcBef>
                <a:spcPts val="0"/>
              </a:spcBef>
            </a:pPr>
            <a:r>
              <a:rPr lang="en-US" b="0" dirty="0" smtClean="0">
                <a:solidFill>
                  <a:srgbClr val="000000"/>
                </a:solidFill>
                <a:ea typeface="Times New Roman" pitchFamily="18" charset="0"/>
              </a:rPr>
              <a:t>R1# </a:t>
            </a:r>
            <a:r>
              <a:rPr lang="en-US" b="1" dirty="0" smtClean="0">
                <a:solidFill>
                  <a:srgbClr val="000000"/>
                </a:solidFill>
                <a:ea typeface="Times New Roman" pitchFamily="18" charset="0"/>
              </a:rPr>
              <a:t>show ip route </a:t>
            </a:r>
          </a:p>
          <a:p>
            <a:pPr>
              <a:lnSpc>
                <a:spcPct val="110000"/>
              </a:lnSpc>
              <a:spcBef>
                <a:spcPts val="0"/>
              </a:spcBef>
            </a:pPr>
            <a:r>
              <a:rPr lang="en-US" b="0" dirty="0" smtClean="0">
                <a:solidFill>
                  <a:srgbClr val="000000"/>
                </a:solidFill>
                <a:ea typeface="Times New Roman" pitchFamily="18" charset="0"/>
              </a:rPr>
              <a:t>&lt;output omitted&gt;</a:t>
            </a:r>
          </a:p>
          <a:p>
            <a:pPr>
              <a:lnSpc>
                <a:spcPct val="110000"/>
              </a:lnSpc>
              <a:spcBef>
                <a:spcPts val="0"/>
              </a:spcBef>
            </a:pPr>
            <a:r>
              <a:rPr lang="en-US" b="0" dirty="0" smtClean="0">
                <a:solidFill>
                  <a:srgbClr val="000000"/>
                </a:solidFill>
                <a:ea typeface="Times New Roman" pitchFamily="18" charset="0"/>
              </a:rPr>
              <a:t>Gateway of last resort is not set</a:t>
            </a:r>
          </a:p>
          <a:p>
            <a:pPr>
              <a:lnSpc>
                <a:spcPct val="110000"/>
              </a:lnSpc>
              <a:spcBef>
                <a:spcPts val="0"/>
              </a:spcBef>
            </a:pPr>
            <a:endParaRPr lang="en-US" b="0" dirty="0" smtClean="0">
              <a:solidFill>
                <a:srgbClr val="000000"/>
              </a:solidFill>
              <a:ea typeface="Times New Roman" pitchFamily="18" charset="0"/>
            </a:endParaRPr>
          </a:p>
          <a:p>
            <a:pPr>
              <a:lnSpc>
                <a:spcPct val="110000"/>
              </a:lnSpc>
              <a:spcBef>
                <a:spcPts val="0"/>
              </a:spcBef>
            </a:pPr>
            <a:r>
              <a:rPr lang="en-US" b="0" dirty="0" smtClean="0">
                <a:solidFill>
                  <a:srgbClr val="000000"/>
                </a:solidFill>
                <a:ea typeface="Times New Roman" pitchFamily="18" charset="0"/>
              </a:rPr>
              <a:t>D    172.17.0.0/16 [90/40514560] via 192.168.1.102, 00:10:35, Serial0/0/0</a:t>
            </a:r>
          </a:p>
          <a:p>
            <a:pPr>
              <a:lnSpc>
                <a:spcPct val="110000"/>
              </a:lnSpc>
              <a:spcBef>
                <a:spcPts val="0"/>
              </a:spcBef>
            </a:pPr>
            <a:r>
              <a:rPr lang="en-US" b="0" dirty="0" smtClean="0">
                <a:solidFill>
                  <a:srgbClr val="000000"/>
                </a:solidFill>
                <a:ea typeface="Times New Roman" pitchFamily="18" charset="0"/>
              </a:rPr>
              <a:t>     172.16.0.0/16 is variably subnetted, 2 subnets, 2 masks</a:t>
            </a:r>
          </a:p>
          <a:p>
            <a:pPr>
              <a:lnSpc>
                <a:spcPct val="110000"/>
              </a:lnSpc>
              <a:spcBef>
                <a:spcPts val="0"/>
              </a:spcBef>
            </a:pPr>
            <a:r>
              <a:rPr lang="en-US" b="0" dirty="0" smtClean="0">
                <a:solidFill>
                  <a:srgbClr val="000000"/>
                </a:solidFill>
                <a:ea typeface="Times New Roman" pitchFamily="18" charset="0"/>
              </a:rPr>
              <a:t>D       172.16.0.0/16 is a summary, 00:11:37, Null0</a:t>
            </a:r>
          </a:p>
          <a:p>
            <a:pPr>
              <a:lnSpc>
                <a:spcPct val="110000"/>
              </a:lnSpc>
              <a:spcBef>
                <a:spcPts val="0"/>
              </a:spcBef>
            </a:pPr>
            <a:r>
              <a:rPr lang="en-US" b="0" dirty="0" smtClean="0">
                <a:solidFill>
                  <a:srgbClr val="000000"/>
                </a:solidFill>
                <a:ea typeface="Times New Roman" pitchFamily="18" charset="0"/>
              </a:rPr>
              <a:t>C       172.16.1.0/24 is directly connected, FastEthernet0/0</a:t>
            </a:r>
          </a:p>
          <a:p>
            <a:pPr>
              <a:lnSpc>
                <a:spcPct val="110000"/>
              </a:lnSpc>
              <a:spcBef>
                <a:spcPts val="0"/>
              </a:spcBef>
            </a:pPr>
            <a:r>
              <a:rPr lang="en-US" b="0" dirty="0" smtClean="0">
                <a:solidFill>
                  <a:srgbClr val="000000"/>
                </a:solidFill>
                <a:ea typeface="Times New Roman" pitchFamily="18" charset="0"/>
              </a:rPr>
              <a:t>     192.168.1.0/24 is variably subnetted, 2 subnets, 2 masks</a:t>
            </a:r>
          </a:p>
          <a:p>
            <a:pPr>
              <a:lnSpc>
                <a:spcPct val="110000"/>
              </a:lnSpc>
              <a:spcBef>
                <a:spcPts val="0"/>
              </a:spcBef>
            </a:pPr>
            <a:r>
              <a:rPr lang="en-US" b="0" dirty="0" smtClean="0">
                <a:solidFill>
                  <a:srgbClr val="000000"/>
                </a:solidFill>
                <a:ea typeface="Times New Roman" pitchFamily="18" charset="0"/>
              </a:rPr>
              <a:t>C       192.168.1.96/27 is directly connected, Serial0/0/0</a:t>
            </a:r>
          </a:p>
          <a:p>
            <a:pPr>
              <a:lnSpc>
                <a:spcPct val="110000"/>
              </a:lnSpc>
              <a:spcBef>
                <a:spcPts val="0"/>
              </a:spcBef>
            </a:pPr>
            <a:r>
              <a:rPr lang="en-US" b="0" dirty="0" smtClean="0">
                <a:solidFill>
                  <a:srgbClr val="000000"/>
                </a:solidFill>
                <a:ea typeface="Times New Roman" pitchFamily="18" charset="0"/>
              </a:rPr>
              <a:t>D       192.168.1.0/24 is a summary, 00:11:37, Null0</a:t>
            </a:r>
          </a:p>
          <a:p>
            <a:pPr>
              <a:lnSpc>
                <a:spcPct val="110000"/>
              </a:lnSpc>
              <a:spcBef>
                <a:spcPts val="0"/>
              </a:spcBef>
            </a:pPr>
            <a:r>
              <a:rPr lang="en-US" b="0" dirty="0" smtClean="0">
                <a:solidFill>
                  <a:srgbClr val="000000"/>
                </a:solidFill>
                <a:ea typeface="Times New Roman" pitchFamily="18" charset="0"/>
              </a:rPr>
              <a:t>R1#</a:t>
            </a:r>
          </a:p>
        </p:txBody>
      </p:sp>
      <p:sp>
        <p:nvSpPr>
          <p:cNvPr id="13" name="Content Placeholder 12"/>
          <p:cNvSpPr>
            <a:spLocks noGrp="1"/>
          </p:cNvSpPr>
          <p:nvPr>
            <p:ph sz="quarter" idx="11"/>
          </p:nvPr>
        </p:nvSpPr>
        <p:spPr>
          <a:xfrm>
            <a:off x="279400" y="1494099"/>
            <a:ext cx="8520113" cy="687798"/>
          </a:xfrm>
        </p:spPr>
        <p:txBody>
          <a:bodyPr>
            <a:noAutofit/>
          </a:bodyPr>
          <a:lstStyle/>
          <a:p>
            <a:r>
              <a:rPr lang="en-US" dirty="0" smtClean="0">
                <a:solidFill>
                  <a:schemeClr val="tx1"/>
                </a:solidFill>
              </a:rPr>
              <a:t>Verify that the router recognizes EIGRP routes.</a:t>
            </a:r>
          </a:p>
          <a:p>
            <a:endParaRPr lang="en-US" dirty="0">
              <a:solidFill>
                <a:schemeClr val="tx1"/>
              </a:solidFill>
            </a:endParaRPr>
          </a:p>
        </p:txBody>
      </p:sp>
    </p:spTree>
    <p:extLst>
      <p:ext uri="{BB962C8B-B14F-4D97-AF65-F5344CB8AC3E}">
        <p14:creationId xmlns:p14="http://schemas.microsoft.com/office/powerpoint/2010/main" val="2412791735"/>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9"/>
            <a:ext cx="8672825" cy="1304546"/>
          </a:xfrm>
        </p:spPr>
        <p:txBody>
          <a:bodyPr>
            <a:noAutofit/>
          </a:bodyPr>
          <a:lstStyle/>
          <a:p>
            <a:r>
              <a:rPr lang="en-US" sz="3200" dirty="0" smtClean="0"/>
              <a:t>Verifying EIGRP: show ip eigrp interfaces</a:t>
            </a:r>
            <a:endParaRPr lang="en-US" sz="3200" dirty="0"/>
          </a:p>
        </p:txBody>
      </p:sp>
      <p:sp>
        <p:nvSpPr>
          <p:cNvPr id="14" name="Text Placeholder 13"/>
          <p:cNvSpPr>
            <a:spLocks noGrp="1"/>
          </p:cNvSpPr>
          <p:nvPr>
            <p:ph type="body" sz="quarter" idx="10"/>
          </p:nvPr>
        </p:nvSpPr>
        <p:spPr>
          <a:xfrm>
            <a:off x="279399" y="2801095"/>
            <a:ext cx="8531114" cy="1999940"/>
          </a:xfrm>
        </p:spPr>
        <p:txBody>
          <a:bodyPr/>
          <a:lstStyle/>
          <a:p>
            <a:r>
              <a:rPr lang="en-US" smtClean="0">
                <a:solidFill>
                  <a:srgbClr val="000000"/>
                </a:solidFill>
                <a:ea typeface="Times New Roman" pitchFamily="18" charset="0"/>
              </a:rPr>
              <a:t>R1# </a:t>
            </a:r>
            <a:r>
              <a:rPr lang="en-US" b="1" smtClean="0">
                <a:solidFill>
                  <a:srgbClr val="000000"/>
                </a:solidFill>
                <a:ea typeface="Times New Roman" pitchFamily="18" charset="0"/>
              </a:rPr>
              <a:t>show ip eigrp interfaces</a:t>
            </a:r>
          </a:p>
          <a:p>
            <a:r>
              <a:rPr lang="en-US" smtClean="0">
                <a:solidFill>
                  <a:srgbClr val="000000"/>
                </a:solidFill>
                <a:ea typeface="Times New Roman" pitchFamily="18" charset="0"/>
              </a:rPr>
              <a:t>IP-EIGRP interfaces for process 100</a:t>
            </a:r>
          </a:p>
          <a:p>
            <a:endParaRPr lang="en-US" smtClean="0">
              <a:solidFill>
                <a:srgbClr val="000000"/>
              </a:solidFill>
              <a:ea typeface="Times New Roman" pitchFamily="18" charset="0"/>
            </a:endParaRPr>
          </a:p>
          <a:p>
            <a:r>
              <a:rPr lang="en-US" smtClean="0">
                <a:solidFill>
                  <a:srgbClr val="000000"/>
                </a:solidFill>
                <a:ea typeface="Times New Roman" pitchFamily="18" charset="0"/>
              </a:rPr>
              <a:t>                        Xmit Queue   Mean   Pacing Time   Multicast    Pending</a:t>
            </a:r>
          </a:p>
          <a:p>
            <a:r>
              <a:rPr lang="en-US" smtClean="0">
                <a:solidFill>
                  <a:srgbClr val="000000"/>
                </a:solidFill>
                <a:ea typeface="Times New Roman" pitchFamily="18" charset="0"/>
              </a:rPr>
              <a:t>Interface        Peers  Un/Reliable  SRTT   Un/Reliable   Flow Timer   Routes</a:t>
            </a:r>
          </a:p>
          <a:p>
            <a:r>
              <a:rPr lang="en-US" smtClean="0">
                <a:solidFill>
                  <a:srgbClr val="000000"/>
                </a:solidFill>
                <a:ea typeface="Times New Roman" pitchFamily="18" charset="0"/>
              </a:rPr>
              <a:t>Se0/0/0            1        0/0        22      10/380        468           0</a:t>
            </a:r>
          </a:p>
          <a:p>
            <a:r>
              <a:rPr lang="en-US" smtClean="0">
                <a:solidFill>
                  <a:srgbClr val="000000"/>
                </a:solidFill>
                <a:ea typeface="Times New Roman" pitchFamily="18" charset="0"/>
              </a:rPr>
              <a:t>Fa0/0              0        0/0         0       0/1            0           0</a:t>
            </a:r>
          </a:p>
          <a:p>
            <a:r>
              <a:rPr lang="en-US" smtClean="0">
                <a:solidFill>
                  <a:srgbClr val="000000"/>
                </a:solidFill>
                <a:ea typeface="Times New Roman" pitchFamily="18" charset="0"/>
              </a:rPr>
              <a:t>R1#</a:t>
            </a:r>
            <a:endParaRPr lang="en-US" dirty="0" smtClean="0">
              <a:solidFill>
                <a:srgbClr val="000000"/>
              </a:solidFill>
              <a:ea typeface="Times New Roman" pitchFamily="18" charset="0"/>
            </a:endParaRPr>
          </a:p>
        </p:txBody>
      </p:sp>
      <p:sp>
        <p:nvSpPr>
          <p:cNvPr id="13" name="Content Placeholder 12"/>
          <p:cNvSpPr>
            <a:spLocks noGrp="1"/>
          </p:cNvSpPr>
          <p:nvPr>
            <p:ph sz="quarter" idx="11"/>
          </p:nvPr>
        </p:nvSpPr>
        <p:spPr>
          <a:xfrm>
            <a:off x="279400" y="2077855"/>
            <a:ext cx="8520113" cy="687798"/>
          </a:xfrm>
        </p:spPr>
        <p:txBody>
          <a:bodyPr>
            <a:noAutofit/>
          </a:bodyPr>
          <a:lstStyle/>
          <a:p>
            <a:r>
              <a:rPr lang="en-US" dirty="0" smtClean="0">
                <a:solidFill>
                  <a:schemeClr val="tx1"/>
                </a:solidFill>
              </a:rPr>
              <a:t>Verify EIGRP configured interfaces.</a:t>
            </a:r>
            <a:endParaRPr lang="en-US" dirty="0">
              <a:solidFill>
                <a:schemeClr val="tx1"/>
              </a:solidFill>
            </a:endParaRPr>
          </a:p>
        </p:txBody>
      </p:sp>
    </p:spTree>
    <p:extLst>
      <p:ext uri="{BB962C8B-B14F-4D97-AF65-F5344CB8AC3E}">
        <p14:creationId xmlns:p14="http://schemas.microsoft.com/office/powerpoint/2010/main" val="349917739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182781"/>
          </a:xfrm>
        </p:spPr>
        <p:txBody>
          <a:bodyPr>
            <a:normAutofit/>
          </a:bodyPr>
          <a:lstStyle/>
          <a:p>
            <a:r>
              <a:rPr lang="en-US" sz="3200" dirty="0" smtClean="0"/>
              <a:t>Verifying EIGRP: show ip eigrp traffic</a:t>
            </a:r>
            <a:endParaRPr lang="en-US" sz="3200" dirty="0"/>
          </a:p>
        </p:txBody>
      </p:sp>
      <p:sp>
        <p:nvSpPr>
          <p:cNvPr id="15" name="Text Placeholder 14"/>
          <p:cNvSpPr>
            <a:spLocks noGrp="1"/>
          </p:cNvSpPr>
          <p:nvPr>
            <p:ph type="body" sz="quarter" idx="10"/>
          </p:nvPr>
        </p:nvSpPr>
        <p:spPr>
          <a:xfrm>
            <a:off x="279399" y="2279243"/>
            <a:ext cx="8531114" cy="3321964"/>
          </a:xfrm>
        </p:spPr>
        <p:txBody>
          <a:bodyPr>
            <a:noAutofit/>
          </a:bodyPr>
          <a:lstStyle/>
          <a:p>
            <a:pPr>
              <a:lnSpc>
                <a:spcPct val="100000"/>
              </a:lnSpc>
              <a:spcBef>
                <a:spcPts val="0"/>
              </a:spcBef>
            </a:pPr>
            <a:r>
              <a:rPr lang="en-US" sz="1400" b="0" dirty="0" smtClean="0">
                <a:solidFill>
                  <a:srgbClr val="000000"/>
                </a:solidFill>
                <a:ea typeface="Times New Roman" pitchFamily="18" charset="0"/>
              </a:rPr>
              <a:t>R1# </a:t>
            </a:r>
            <a:r>
              <a:rPr lang="en-US" sz="1400" b="1" dirty="0" smtClean="0">
                <a:solidFill>
                  <a:srgbClr val="000000"/>
                </a:solidFill>
                <a:ea typeface="Times New Roman" pitchFamily="18" charset="0"/>
              </a:rPr>
              <a:t>show ip eigrp traffic</a:t>
            </a:r>
          </a:p>
          <a:p>
            <a:pPr>
              <a:lnSpc>
                <a:spcPct val="100000"/>
              </a:lnSpc>
              <a:spcBef>
                <a:spcPts val="0"/>
              </a:spcBef>
            </a:pPr>
            <a:r>
              <a:rPr lang="en-US" sz="1400" b="0" dirty="0" smtClean="0">
                <a:solidFill>
                  <a:srgbClr val="000000"/>
                </a:solidFill>
                <a:ea typeface="Times New Roman" pitchFamily="18" charset="0"/>
              </a:rPr>
              <a:t>IP-EIGRP Traffic Statistics for AS 100</a:t>
            </a:r>
          </a:p>
          <a:p>
            <a:pPr>
              <a:lnSpc>
                <a:spcPct val="100000"/>
              </a:lnSpc>
              <a:spcBef>
                <a:spcPts val="0"/>
              </a:spcBef>
            </a:pPr>
            <a:r>
              <a:rPr lang="en-US" sz="1400" b="0" dirty="0" smtClean="0">
                <a:solidFill>
                  <a:srgbClr val="000000"/>
                </a:solidFill>
                <a:ea typeface="Times New Roman" pitchFamily="18" charset="0"/>
              </a:rPr>
              <a:t>  Hellos sent/received: 338/166</a:t>
            </a:r>
          </a:p>
          <a:p>
            <a:pPr>
              <a:lnSpc>
                <a:spcPct val="100000"/>
              </a:lnSpc>
              <a:spcBef>
                <a:spcPts val="0"/>
              </a:spcBef>
            </a:pPr>
            <a:r>
              <a:rPr lang="en-US" sz="1400" b="0" dirty="0" smtClean="0">
                <a:solidFill>
                  <a:srgbClr val="000000"/>
                </a:solidFill>
                <a:ea typeface="Times New Roman" pitchFamily="18" charset="0"/>
              </a:rPr>
              <a:t>  Updates sent/received: 7/7</a:t>
            </a:r>
          </a:p>
          <a:p>
            <a:pPr>
              <a:lnSpc>
                <a:spcPct val="100000"/>
              </a:lnSpc>
              <a:spcBef>
                <a:spcPts val="0"/>
              </a:spcBef>
            </a:pPr>
            <a:r>
              <a:rPr lang="en-US" sz="1400" b="0" dirty="0" smtClean="0">
                <a:solidFill>
                  <a:srgbClr val="000000"/>
                </a:solidFill>
                <a:ea typeface="Times New Roman" pitchFamily="18" charset="0"/>
              </a:rPr>
              <a:t>  Queries sent/received: 0/0</a:t>
            </a:r>
          </a:p>
          <a:p>
            <a:pPr>
              <a:lnSpc>
                <a:spcPct val="100000"/>
              </a:lnSpc>
              <a:spcBef>
                <a:spcPts val="0"/>
              </a:spcBef>
            </a:pPr>
            <a:r>
              <a:rPr lang="en-US" sz="1400" b="0" dirty="0" smtClean="0">
                <a:solidFill>
                  <a:srgbClr val="000000"/>
                </a:solidFill>
                <a:ea typeface="Times New Roman" pitchFamily="18" charset="0"/>
              </a:rPr>
              <a:t>  Replies sent/received: 0/0</a:t>
            </a:r>
          </a:p>
          <a:p>
            <a:pPr>
              <a:lnSpc>
                <a:spcPct val="100000"/>
              </a:lnSpc>
              <a:spcBef>
                <a:spcPts val="0"/>
              </a:spcBef>
            </a:pPr>
            <a:r>
              <a:rPr lang="en-US" sz="1400" b="0" dirty="0" smtClean="0">
                <a:solidFill>
                  <a:srgbClr val="000000"/>
                </a:solidFill>
                <a:ea typeface="Times New Roman" pitchFamily="18" charset="0"/>
              </a:rPr>
              <a:t>  Acks sent/received: 2/2</a:t>
            </a:r>
          </a:p>
          <a:p>
            <a:pPr>
              <a:lnSpc>
                <a:spcPct val="100000"/>
              </a:lnSpc>
              <a:spcBef>
                <a:spcPts val="0"/>
              </a:spcBef>
            </a:pPr>
            <a:r>
              <a:rPr lang="en-US" sz="1400" b="0" dirty="0" smtClean="0">
                <a:solidFill>
                  <a:srgbClr val="000000"/>
                </a:solidFill>
                <a:ea typeface="Times New Roman" pitchFamily="18" charset="0"/>
              </a:rPr>
              <a:t>  SIA-Queries sent/received: 0/0</a:t>
            </a:r>
          </a:p>
          <a:p>
            <a:pPr>
              <a:lnSpc>
                <a:spcPct val="100000"/>
              </a:lnSpc>
              <a:spcBef>
                <a:spcPts val="0"/>
              </a:spcBef>
            </a:pPr>
            <a:r>
              <a:rPr lang="en-US" sz="1400" b="0" dirty="0" smtClean="0">
                <a:solidFill>
                  <a:srgbClr val="000000"/>
                </a:solidFill>
                <a:ea typeface="Times New Roman" pitchFamily="18" charset="0"/>
              </a:rPr>
              <a:t>  SIA-Replies sent/received: 0/0</a:t>
            </a:r>
          </a:p>
          <a:p>
            <a:pPr>
              <a:lnSpc>
                <a:spcPct val="100000"/>
              </a:lnSpc>
              <a:spcBef>
                <a:spcPts val="0"/>
              </a:spcBef>
            </a:pPr>
            <a:r>
              <a:rPr lang="en-US" sz="1400" b="0" dirty="0" smtClean="0">
                <a:solidFill>
                  <a:srgbClr val="000000"/>
                </a:solidFill>
                <a:ea typeface="Times New Roman" pitchFamily="18" charset="0"/>
              </a:rPr>
              <a:t>  Hello Process ID: 228</a:t>
            </a:r>
          </a:p>
          <a:p>
            <a:pPr>
              <a:lnSpc>
                <a:spcPct val="100000"/>
              </a:lnSpc>
              <a:spcBef>
                <a:spcPts val="0"/>
              </a:spcBef>
            </a:pPr>
            <a:r>
              <a:rPr lang="en-US" sz="1400" b="0" dirty="0" smtClean="0">
                <a:solidFill>
                  <a:srgbClr val="000000"/>
                </a:solidFill>
                <a:ea typeface="Times New Roman" pitchFamily="18" charset="0"/>
              </a:rPr>
              <a:t>  PDM Process ID: 226</a:t>
            </a:r>
          </a:p>
          <a:p>
            <a:pPr>
              <a:lnSpc>
                <a:spcPct val="100000"/>
              </a:lnSpc>
              <a:spcBef>
                <a:spcPts val="0"/>
              </a:spcBef>
            </a:pPr>
            <a:r>
              <a:rPr lang="en-US" sz="1400" b="0" dirty="0" smtClean="0">
                <a:solidFill>
                  <a:srgbClr val="000000"/>
                </a:solidFill>
                <a:ea typeface="Times New Roman" pitchFamily="18" charset="0"/>
              </a:rPr>
              <a:t>  IP Socket queue:   0/2000/1/0 (current/max/highest/drops)</a:t>
            </a:r>
          </a:p>
          <a:p>
            <a:pPr>
              <a:lnSpc>
                <a:spcPct val="100000"/>
              </a:lnSpc>
              <a:spcBef>
                <a:spcPts val="0"/>
              </a:spcBef>
            </a:pPr>
            <a:r>
              <a:rPr lang="en-US" sz="1400" b="0" dirty="0" smtClean="0">
                <a:solidFill>
                  <a:srgbClr val="000000"/>
                </a:solidFill>
                <a:ea typeface="Times New Roman" pitchFamily="18" charset="0"/>
              </a:rPr>
              <a:t>  Eigrp input queue: 0/2000/1/0 (current/max/highest/drops)</a:t>
            </a:r>
          </a:p>
          <a:p>
            <a:pPr>
              <a:lnSpc>
                <a:spcPct val="100000"/>
              </a:lnSpc>
              <a:spcBef>
                <a:spcPts val="0"/>
              </a:spcBef>
            </a:pPr>
            <a:endParaRPr lang="en-US" sz="1400" b="0" dirty="0" smtClean="0">
              <a:solidFill>
                <a:srgbClr val="000000"/>
              </a:solidFill>
              <a:ea typeface="Times New Roman" pitchFamily="18" charset="0"/>
            </a:endParaRPr>
          </a:p>
          <a:p>
            <a:pPr>
              <a:lnSpc>
                <a:spcPct val="100000"/>
              </a:lnSpc>
              <a:spcBef>
                <a:spcPts val="0"/>
              </a:spcBef>
            </a:pPr>
            <a:r>
              <a:rPr lang="en-US" sz="1400" b="0" dirty="0" smtClean="0">
                <a:solidFill>
                  <a:srgbClr val="000000"/>
                </a:solidFill>
                <a:ea typeface="Times New Roman" pitchFamily="18" charset="0"/>
              </a:rPr>
              <a:t>R1#</a:t>
            </a:r>
          </a:p>
        </p:txBody>
      </p:sp>
      <p:sp>
        <p:nvSpPr>
          <p:cNvPr id="13" name="Content Placeholder 12"/>
          <p:cNvSpPr>
            <a:spLocks noGrp="1"/>
          </p:cNvSpPr>
          <p:nvPr>
            <p:ph sz="quarter" idx="11"/>
          </p:nvPr>
        </p:nvSpPr>
        <p:spPr>
          <a:xfrm>
            <a:off x="279400" y="1685772"/>
            <a:ext cx="8520113" cy="687798"/>
          </a:xfrm>
        </p:spPr>
        <p:txBody>
          <a:bodyPr>
            <a:noAutofit/>
          </a:bodyPr>
          <a:lstStyle/>
          <a:p>
            <a:r>
              <a:rPr lang="en-US" dirty="0" smtClean="0">
                <a:solidFill>
                  <a:schemeClr val="tx1"/>
                </a:solidFill>
              </a:rPr>
              <a:t>Verify EIGRP traffic information.</a:t>
            </a:r>
            <a:endParaRPr lang="en-US" dirty="0">
              <a:solidFill>
                <a:schemeClr val="tx1"/>
              </a:solidFill>
            </a:endParaRPr>
          </a:p>
        </p:txBody>
      </p:sp>
    </p:spTree>
    <p:extLst>
      <p:ext uri="{BB962C8B-B14F-4D97-AF65-F5344CB8AC3E}">
        <p14:creationId xmlns:p14="http://schemas.microsoft.com/office/powerpoint/2010/main" val="3927520233"/>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334534" y="4866569"/>
            <a:ext cx="8218449" cy="56501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 name="Rectangle 7"/>
          <p:cNvSpPr/>
          <p:nvPr/>
        </p:nvSpPr>
        <p:spPr bwMode="auto">
          <a:xfrm>
            <a:off x="334534" y="4056260"/>
            <a:ext cx="8218449" cy="356839"/>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 name="Rectangle 6"/>
          <p:cNvSpPr/>
          <p:nvPr/>
        </p:nvSpPr>
        <p:spPr bwMode="auto">
          <a:xfrm>
            <a:off x="334534" y="3379763"/>
            <a:ext cx="8218449" cy="356839"/>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278354" y="453900"/>
            <a:ext cx="8532159" cy="997891"/>
          </a:xfrm>
        </p:spPr>
        <p:txBody>
          <a:bodyPr>
            <a:normAutofit/>
          </a:bodyPr>
          <a:lstStyle/>
          <a:p>
            <a:r>
              <a:rPr lang="en-US" sz="3200" dirty="0" smtClean="0"/>
              <a:t>Verifying EIGRP: debug eigrp packets</a:t>
            </a:r>
            <a:endParaRPr lang="en-US" sz="3200" dirty="0"/>
          </a:p>
        </p:txBody>
      </p:sp>
      <p:sp>
        <p:nvSpPr>
          <p:cNvPr id="15" name="Text Placeholder 14"/>
          <p:cNvSpPr>
            <a:spLocks noGrp="1"/>
          </p:cNvSpPr>
          <p:nvPr>
            <p:ph type="body" sz="quarter" idx="10"/>
          </p:nvPr>
        </p:nvSpPr>
        <p:spPr>
          <a:xfrm>
            <a:off x="279399" y="2000922"/>
            <a:ext cx="8531114" cy="4323678"/>
          </a:xfrm>
        </p:spPr>
        <p:txBody>
          <a:bodyPr>
            <a:noAutofit/>
          </a:bodyPr>
          <a:lstStyle/>
          <a:p>
            <a:pPr>
              <a:lnSpc>
                <a:spcPct val="100000"/>
              </a:lnSpc>
              <a:spcBef>
                <a:spcPts val="0"/>
              </a:spcBef>
            </a:pPr>
            <a:r>
              <a:rPr lang="en-US" sz="1100" b="0" dirty="0" smtClean="0">
                <a:solidFill>
                  <a:srgbClr val="000000"/>
                </a:solidFill>
                <a:ea typeface="Times New Roman" pitchFamily="18" charset="0"/>
              </a:rPr>
              <a:t>R2# </a:t>
            </a:r>
            <a:r>
              <a:rPr lang="en-US" sz="1100" b="1" dirty="0" smtClean="0">
                <a:solidFill>
                  <a:srgbClr val="000000"/>
                </a:solidFill>
                <a:ea typeface="Times New Roman" pitchFamily="18" charset="0"/>
              </a:rPr>
              <a:t>debug eigrp packets</a:t>
            </a:r>
          </a:p>
          <a:p>
            <a:pPr>
              <a:lnSpc>
                <a:spcPct val="100000"/>
              </a:lnSpc>
              <a:spcBef>
                <a:spcPts val="0"/>
              </a:spcBef>
            </a:pPr>
            <a:r>
              <a:rPr lang="en-US" sz="1100" b="0" dirty="0" smtClean="0">
                <a:solidFill>
                  <a:srgbClr val="000000"/>
                </a:solidFill>
                <a:ea typeface="Times New Roman" pitchFamily="18" charset="0"/>
              </a:rPr>
              <a:t>*Jul 26 10:51:24.051: EIGRP: Sending HELLO on Serial0/0/0</a:t>
            </a:r>
          </a:p>
          <a:p>
            <a:pPr>
              <a:lnSpc>
                <a:spcPct val="100000"/>
              </a:lnSpc>
              <a:spcBef>
                <a:spcPts val="0"/>
              </a:spcBef>
            </a:pPr>
            <a:r>
              <a:rPr lang="en-US" sz="1100" b="0" dirty="0" smtClean="0">
                <a:solidFill>
                  <a:srgbClr val="000000"/>
                </a:solidFill>
                <a:ea typeface="Times New Roman" pitchFamily="18" charset="0"/>
              </a:rPr>
              <a:t>*Jul 26 10:51:24.051: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10:51:24.111: EIGRP: Sending HELLO on FastEthernet0/0</a:t>
            </a:r>
          </a:p>
          <a:p>
            <a:pPr>
              <a:lnSpc>
                <a:spcPct val="100000"/>
              </a:lnSpc>
              <a:spcBef>
                <a:spcPts val="0"/>
              </a:spcBef>
            </a:pPr>
            <a:r>
              <a:rPr lang="en-US" sz="1100" b="0" dirty="0" smtClean="0">
                <a:solidFill>
                  <a:srgbClr val="000000"/>
                </a:solidFill>
                <a:ea typeface="Times New Roman" pitchFamily="18" charset="0"/>
              </a:rPr>
              <a:t>*Jul 26 10:51:24.111: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10:51:26.667: EIGRP: Received HELLO on Serial0/0/0 nbr 192.168.1.101</a:t>
            </a:r>
          </a:p>
          <a:p>
            <a:pPr>
              <a:lnSpc>
                <a:spcPct val="100000"/>
              </a:lnSpc>
              <a:spcBef>
                <a:spcPts val="0"/>
              </a:spcBef>
            </a:pPr>
            <a:r>
              <a:rPr lang="en-US" sz="1100" b="0" dirty="0" smtClean="0">
                <a:solidFill>
                  <a:srgbClr val="000000"/>
                </a:solidFill>
                <a:ea typeface="Times New Roman" pitchFamily="18" charset="0"/>
              </a:rPr>
              <a:t>*Jul 26 10:51:26.667:   AS 100, Flags 0x0, Seq 0/0 idbQ 0/0 iidbQ un/rely 0/0 peerQ un/re</a:t>
            </a:r>
          </a:p>
          <a:p>
            <a:pPr>
              <a:lnSpc>
                <a:spcPct val="100000"/>
              </a:lnSpc>
              <a:spcBef>
                <a:spcPts val="0"/>
              </a:spcBef>
            </a:pPr>
            <a:r>
              <a:rPr lang="en-US" sz="1100" b="0" dirty="0" smtClean="0">
                <a:solidFill>
                  <a:srgbClr val="000000"/>
                </a:solidFill>
                <a:ea typeface="Times New Roman" pitchFamily="18" charset="0"/>
              </a:rPr>
              <a:t>ly 0/0</a:t>
            </a:r>
          </a:p>
          <a:p>
            <a:pPr>
              <a:lnSpc>
                <a:spcPct val="100000"/>
              </a:lnSpc>
              <a:spcBef>
                <a:spcPts val="0"/>
              </a:spcBef>
            </a:pPr>
            <a:r>
              <a:rPr lang="en-US" sz="1100" b="0" dirty="0" smtClean="0">
                <a:solidFill>
                  <a:srgbClr val="000000"/>
                </a:solidFill>
                <a:ea typeface="Times New Roman" pitchFamily="18" charset="0"/>
              </a:rPr>
              <a:t>*Jul 26 10:51:28.451: EIGRP: Sending HELLO on FastEthernet0/0</a:t>
            </a:r>
          </a:p>
          <a:p>
            <a:pPr>
              <a:lnSpc>
                <a:spcPct val="100000"/>
              </a:lnSpc>
              <a:spcBef>
                <a:spcPts val="0"/>
              </a:spcBef>
            </a:pPr>
            <a:r>
              <a:rPr lang="en-US" sz="1100" b="0" dirty="0" smtClean="0">
                <a:solidFill>
                  <a:srgbClr val="000000"/>
                </a:solidFill>
                <a:ea typeface="Times New Roman" pitchFamily="18" charset="0"/>
              </a:rPr>
              <a:t>*Jul 26 10:51:28.451: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10:51:29.027: EIGRP: Sending HELLO on Serial0/0/0</a:t>
            </a:r>
          </a:p>
          <a:p>
            <a:pPr>
              <a:lnSpc>
                <a:spcPct val="100000"/>
              </a:lnSpc>
              <a:spcBef>
                <a:spcPts val="0"/>
              </a:spcBef>
            </a:pPr>
            <a:r>
              <a:rPr lang="en-US" sz="1100" b="0" dirty="0" smtClean="0">
                <a:solidFill>
                  <a:srgbClr val="000000"/>
                </a:solidFill>
                <a:ea typeface="Times New Roman" pitchFamily="18" charset="0"/>
              </a:rPr>
              <a:t>*Jul 26 10:51:29.027: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10:51:31.383: EIGRP: Received HELLO on Serial0/0/0 nbr 192.168.1.101</a:t>
            </a:r>
          </a:p>
          <a:p>
            <a:pPr>
              <a:lnSpc>
                <a:spcPct val="100000"/>
              </a:lnSpc>
              <a:spcBef>
                <a:spcPts val="0"/>
              </a:spcBef>
            </a:pPr>
            <a:r>
              <a:rPr lang="en-US" sz="1100" b="0" dirty="0" smtClean="0">
                <a:solidFill>
                  <a:srgbClr val="000000"/>
                </a:solidFill>
                <a:ea typeface="Times New Roman" pitchFamily="18" charset="0"/>
              </a:rPr>
              <a:t>*Jul 26 10:51:31.383:   AS 100, Flags 0x0, Seq 0/0 idbQ 0/0 iidbQ un/rely 0/0 peerQ un/re</a:t>
            </a:r>
          </a:p>
          <a:p>
            <a:pPr>
              <a:lnSpc>
                <a:spcPct val="100000"/>
              </a:lnSpc>
              <a:spcBef>
                <a:spcPts val="0"/>
              </a:spcBef>
            </a:pPr>
            <a:r>
              <a:rPr lang="en-US" sz="1100" b="0" dirty="0" smtClean="0">
                <a:solidFill>
                  <a:srgbClr val="000000"/>
                </a:solidFill>
                <a:ea typeface="Times New Roman" pitchFamily="18" charset="0"/>
              </a:rPr>
              <a:t>ly 0/0</a:t>
            </a:r>
          </a:p>
          <a:p>
            <a:pPr>
              <a:lnSpc>
                <a:spcPct val="100000"/>
              </a:lnSpc>
              <a:spcBef>
                <a:spcPts val="0"/>
              </a:spcBef>
            </a:pPr>
            <a:r>
              <a:rPr lang="en-US" sz="1100" b="0" dirty="0" smtClean="0">
                <a:solidFill>
                  <a:srgbClr val="000000"/>
                </a:solidFill>
                <a:ea typeface="Times New Roman" pitchFamily="18" charset="0"/>
              </a:rPr>
              <a:t>*Jul 26 10:51:33.339: EIGRP: Sending HELLO on FastEthernet0/0</a:t>
            </a:r>
          </a:p>
          <a:p>
            <a:pPr>
              <a:lnSpc>
                <a:spcPct val="100000"/>
              </a:lnSpc>
              <a:spcBef>
                <a:spcPts val="0"/>
              </a:spcBef>
            </a:pPr>
            <a:r>
              <a:rPr lang="en-US" sz="1100" b="0" dirty="0" smtClean="0">
                <a:solidFill>
                  <a:srgbClr val="000000"/>
                </a:solidFill>
                <a:ea typeface="Times New Roman" pitchFamily="18" charset="0"/>
              </a:rPr>
              <a:t>*Jul 26 10:51:33.339: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10:51:33.511: EIGRP: Sending HELLO on Serial0/0/0</a:t>
            </a:r>
          </a:p>
          <a:p>
            <a:pPr>
              <a:lnSpc>
                <a:spcPct val="100000"/>
              </a:lnSpc>
              <a:spcBef>
                <a:spcPts val="0"/>
              </a:spcBef>
            </a:pPr>
            <a:r>
              <a:rPr lang="en-US" sz="1100" b="0" dirty="0" smtClean="0">
                <a:solidFill>
                  <a:srgbClr val="000000"/>
                </a:solidFill>
                <a:ea typeface="Times New Roman" pitchFamily="18" charset="0"/>
              </a:rPr>
              <a:t>*Jul 26 10:51:33.511: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10:51:36.347: EIGRP: Received HELLO on Serial0/0/0 nbr 192.168.1.101</a:t>
            </a:r>
          </a:p>
          <a:p>
            <a:pPr>
              <a:lnSpc>
                <a:spcPct val="100000"/>
              </a:lnSpc>
              <a:spcBef>
                <a:spcPts val="0"/>
              </a:spcBef>
            </a:pPr>
            <a:r>
              <a:rPr lang="en-US" sz="1100" b="0" dirty="0" smtClean="0">
                <a:solidFill>
                  <a:srgbClr val="000000"/>
                </a:solidFill>
                <a:ea typeface="Times New Roman" pitchFamily="18" charset="0"/>
              </a:rPr>
              <a:t>*Jul 26 10:51:36.347:   AS 100, Flags 0x0, Seq 0/0 idbQ 0/0 iidbQ un/rely 0/0 peerQ un/re</a:t>
            </a:r>
          </a:p>
          <a:p>
            <a:pPr>
              <a:lnSpc>
                <a:spcPct val="100000"/>
              </a:lnSpc>
              <a:spcBef>
                <a:spcPts val="0"/>
              </a:spcBef>
            </a:pPr>
            <a:r>
              <a:rPr lang="en-US" sz="1100" b="0" dirty="0" smtClean="0">
                <a:solidFill>
                  <a:srgbClr val="000000"/>
                </a:solidFill>
                <a:ea typeface="Times New Roman" pitchFamily="18" charset="0"/>
              </a:rPr>
              <a:t>ly 0/0</a:t>
            </a:r>
          </a:p>
          <a:p>
            <a:pPr>
              <a:lnSpc>
                <a:spcPct val="100000"/>
              </a:lnSpc>
              <a:spcBef>
                <a:spcPts val="0"/>
              </a:spcBef>
            </a:pPr>
            <a:r>
              <a:rPr lang="en-US" sz="1100" b="0" dirty="0" smtClean="0">
                <a:solidFill>
                  <a:srgbClr val="000000"/>
                </a:solidFill>
                <a:ea typeface="Times New Roman" pitchFamily="18" charset="0"/>
              </a:rPr>
              <a:t>*Jul 26 10:51:37.847: EIGRP: Sending HELLO on Serial0/0/0</a:t>
            </a:r>
          </a:p>
          <a:p>
            <a:pPr>
              <a:lnSpc>
                <a:spcPct val="100000"/>
              </a:lnSpc>
              <a:spcBef>
                <a:spcPts val="0"/>
              </a:spcBef>
            </a:pPr>
            <a:r>
              <a:rPr lang="en-US" sz="1100" b="0" dirty="0" smtClean="0">
                <a:solidFill>
                  <a:srgbClr val="000000"/>
                </a:solidFill>
                <a:ea typeface="Times New Roman" pitchFamily="18" charset="0"/>
              </a:rPr>
              <a:t>*Jul 26 10:51:37.847: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10:51:37.899: EIGRP: Sending HELLO on FastEthernet0/0</a:t>
            </a:r>
          </a:p>
        </p:txBody>
      </p:sp>
      <p:sp>
        <p:nvSpPr>
          <p:cNvPr id="13" name="Content Placeholder 12"/>
          <p:cNvSpPr>
            <a:spLocks noGrp="1"/>
          </p:cNvSpPr>
          <p:nvPr>
            <p:ph sz="quarter" idx="11"/>
          </p:nvPr>
        </p:nvSpPr>
        <p:spPr>
          <a:xfrm>
            <a:off x="279400" y="1451791"/>
            <a:ext cx="8520113" cy="687798"/>
          </a:xfrm>
        </p:spPr>
        <p:txBody>
          <a:bodyPr>
            <a:noAutofit/>
          </a:bodyPr>
          <a:lstStyle/>
          <a:p>
            <a:r>
              <a:rPr lang="en-US" dirty="0" smtClean="0">
                <a:solidFill>
                  <a:schemeClr val="tx1"/>
                </a:solidFill>
              </a:rPr>
              <a:t>Traces transmission and receipt of EIGRP packets.</a:t>
            </a:r>
            <a:endParaRPr lang="en-US" dirty="0">
              <a:solidFill>
                <a:schemeClr val="tx1"/>
              </a:solidFill>
            </a:endParaRPr>
          </a:p>
        </p:txBody>
      </p:sp>
    </p:spTree>
    <p:extLst>
      <p:ext uri="{BB962C8B-B14F-4D97-AF65-F5344CB8AC3E}">
        <p14:creationId xmlns:p14="http://schemas.microsoft.com/office/powerpoint/2010/main" val="165424142"/>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6" descr="ss3"/>
          <p:cNvPicPr>
            <a:picLocks noChangeAspect="1" noChangeArrowheads="1"/>
          </p:cNvPicPr>
          <p:nvPr/>
        </p:nvPicPr>
        <p:blipFill>
          <a:blip r:embed="rId3" cstate="print"/>
          <a:srcRect/>
          <a:stretch>
            <a:fillRect/>
          </a:stretch>
        </p:blipFill>
        <p:spPr bwMode="auto">
          <a:xfrm>
            <a:off x="0" y="1600200"/>
            <a:ext cx="9144000" cy="3170238"/>
          </a:xfrm>
          <a:prstGeom prst="rect">
            <a:avLst/>
          </a:prstGeom>
          <a:noFill/>
          <a:ln w="9525">
            <a:noFill/>
            <a:miter lim="800000"/>
            <a:headEnd/>
            <a:tailEnd/>
          </a:ln>
        </p:spPr>
      </p:pic>
      <p:sp>
        <p:nvSpPr>
          <p:cNvPr id="11267"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6" name="Rectangle 32"/>
          <p:cNvSpPr txBox="1">
            <a:spLocks noChangeArrowheads="1"/>
          </p:cNvSpPr>
          <p:nvPr/>
        </p:nvSpPr>
        <p:spPr>
          <a:xfrm>
            <a:off x="293688" y="1841863"/>
            <a:ext cx="3233284" cy="2743200"/>
          </a:xfrm>
          <a:prstGeom prst="rect">
            <a:avLst/>
          </a:prstGeom>
          <a:noFill/>
        </p:spPr>
        <p:txBody>
          <a:bodyPr anchor="ctr"/>
          <a:lstStyle/>
          <a:p>
            <a:pPr lvl="0" algn="l" defTabSz="814388" eaLnBrk="1" hangingPunct="1">
              <a:defRPr/>
            </a:pPr>
            <a:r>
              <a:rPr lang="en-US" sz="2800" b="1" kern="0" dirty="0">
                <a:solidFill>
                  <a:schemeClr val="bg1"/>
                </a:solidFill>
                <a:latin typeface="+mj-lt"/>
                <a:ea typeface="+mj-ea"/>
                <a:cs typeface="+mj-cs"/>
              </a:rPr>
              <a:t>Optimizing EIGRP Behavior</a:t>
            </a:r>
          </a:p>
        </p:txBody>
      </p:sp>
    </p:spTree>
    <p:extLst>
      <p:ext uri="{BB962C8B-B14F-4D97-AF65-F5344CB8AC3E}">
        <p14:creationId xmlns:p14="http://schemas.microsoft.com/office/powerpoint/2010/main" val="1544097540"/>
      </p:ext>
    </p:extLst>
  </p:cSld>
  <p:clrMapOvr>
    <a:masterClrMapping/>
  </p:clrMapOv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7576"/>
            <a:ext cx="8042276" cy="1173049"/>
          </a:xfrm>
        </p:spPr>
        <p:txBody>
          <a:bodyPr/>
          <a:lstStyle/>
          <a:p>
            <a:r>
              <a:rPr lang="en-US" sz="3600" dirty="0"/>
              <a:t>Stuck in Active</a:t>
            </a:r>
            <a:endParaRPr lang="en-US" sz="3600" dirty="0" smtClean="0"/>
          </a:p>
        </p:txBody>
      </p:sp>
      <p:sp>
        <p:nvSpPr>
          <p:cNvPr id="6" name="Content Placeholder 5"/>
          <p:cNvSpPr>
            <a:spLocks noGrp="1"/>
          </p:cNvSpPr>
          <p:nvPr>
            <p:ph idx="1"/>
          </p:nvPr>
        </p:nvSpPr>
        <p:spPr>
          <a:xfrm>
            <a:off x="280073" y="1375573"/>
            <a:ext cx="8520354" cy="5131399"/>
          </a:xfrm>
        </p:spPr>
        <p:txBody>
          <a:bodyPr>
            <a:normAutofit/>
          </a:bodyPr>
          <a:lstStyle/>
          <a:p>
            <a:r>
              <a:rPr lang="en-US" sz="2000" dirty="0">
                <a:solidFill>
                  <a:schemeClr val="tx1"/>
                </a:solidFill>
              </a:rPr>
              <a:t>Once a route goes active and the query sequence </a:t>
            </a:r>
            <a:r>
              <a:rPr lang="en-US" sz="2000" dirty="0" smtClean="0">
                <a:solidFill>
                  <a:schemeClr val="tx1"/>
                </a:solidFill>
              </a:rPr>
              <a:t>is initiated</a:t>
            </a:r>
            <a:r>
              <a:rPr lang="en-US" sz="2000" dirty="0">
                <a:solidFill>
                  <a:schemeClr val="tx1"/>
                </a:solidFill>
              </a:rPr>
              <a:t>, it can only come out of </a:t>
            </a:r>
            <a:r>
              <a:rPr lang="en-US" sz="2000" dirty="0" smtClean="0">
                <a:solidFill>
                  <a:schemeClr val="tx1"/>
                </a:solidFill>
              </a:rPr>
              <a:t>the active </a:t>
            </a:r>
            <a:r>
              <a:rPr lang="en-US" sz="2000" dirty="0">
                <a:solidFill>
                  <a:schemeClr val="tx1"/>
                </a:solidFill>
              </a:rPr>
              <a:t>state and transition to the passive state when it receives a reply for every </a:t>
            </a:r>
            <a:r>
              <a:rPr lang="en-US" sz="2000" dirty="0" smtClean="0">
                <a:solidFill>
                  <a:schemeClr val="tx1"/>
                </a:solidFill>
              </a:rPr>
              <a:t>generated query</a:t>
            </a:r>
            <a:r>
              <a:rPr lang="en-US" sz="2000" dirty="0">
                <a:solidFill>
                  <a:schemeClr val="tx1"/>
                </a:solidFill>
              </a:rPr>
              <a:t>. </a:t>
            </a:r>
            <a:endParaRPr lang="en-US" sz="2000" dirty="0" smtClean="0">
              <a:solidFill>
                <a:schemeClr val="tx1"/>
              </a:solidFill>
            </a:endParaRPr>
          </a:p>
          <a:p>
            <a:r>
              <a:rPr lang="en-US" sz="2000" dirty="0" smtClean="0">
                <a:solidFill>
                  <a:schemeClr val="tx1"/>
                </a:solidFill>
              </a:rPr>
              <a:t>If </a:t>
            </a:r>
            <a:r>
              <a:rPr lang="en-US" sz="2000" dirty="0">
                <a:solidFill>
                  <a:schemeClr val="tx1"/>
                </a:solidFill>
              </a:rPr>
              <a:t>the router does not receive a reply to all the outstanding queries within </a:t>
            </a:r>
            <a:r>
              <a:rPr lang="en-US" sz="2000" dirty="0" smtClean="0">
                <a:solidFill>
                  <a:schemeClr val="tx1"/>
                </a:solidFill>
              </a:rPr>
              <a:t>3 minutes </a:t>
            </a:r>
            <a:r>
              <a:rPr lang="en-US" sz="2000" dirty="0">
                <a:solidFill>
                  <a:schemeClr val="tx1"/>
                </a:solidFill>
              </a:rPr>
              <a:t>(the default time), the route goes into the stuck-in-active (SIA) state.</a:t>
            </a:r>
            <a:endParaRPr lang="en-US" sz="2000" dirty="0" smtClean="0">
              <a:solidFill>
                <a:schemeClr val="tx1"/>
              </a:solidFill>
            </a:endParaRPr>
          </a:p>
        </p:txBody>
      </p:sp>
      <p:pic>
        <p:nvPicPr>
          <p:cNvPr id="2" name="Picture 1"/>
          <p:cNvPicPr>
            <a:picLocks noChangeAspect="1"/>
          </p:cNvPicPr>
          <p:nvPr/>
        </p:nvPicPr>
        <p:blipFill>
          <a:blip r:embed="rId3"/>
          <a:stretch>
            <a:fillRect/>
          </a:stretch>
        </p:blipFill>
        <p:spPr>
          <a:xfrm>
            <a:off x="1350891" y="3941273"/>
            <a:ext cx="6378718" cy="2544658"/>
          </a:xfrm>
          <a:prstGeom prst="rect">
            <a:avLst/>
          </a:prstGeom>
        </p:spPr>
      </p:pic>
    </p:spTree>
    <p:extLst>
      <p:ext uri="{BB962C8B-B14F-4D97-AF65-F5344CB8AC3E}">
        <p14:creationId xmlns:p14="http://schemas.microsoft.com/office/powerpoint/2010/main" val="3690198354"/>
      </p:ext>
    </p:extLst>
  </p:cSld>
  <p:clrMapOvr>
    <a:masterClrMapping/>
  </p:clrMapOvr>
  <p:transition spd="med"/>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07576"/>
            <a:ext cx="8042276" cy="1168774"/>
          </a:xfrm>
        </p:spPr>
        <p:txBody>
          <a:bodyPr/>
          <a:lstStyle/>
          <a:p>
            <a:r>
              <a:rPr lang="en-US" sz="4000" dirty="0"/>
              <a:t>Stuck in Active</a:t>
            </a:r>
            <a:endParaRPr lang="en-US" sz="4000" dirty="0" smtClean="0"/>
          </a:p>
        </p:txBody>
      </p:sp>
      <p:sp>
        <p:nvSpPr>
          <p:cNvPr id="6" name="Content Placeholder 5"/>
          <p:cNvSpPr>
            <a:spLocks noGrp="1"/>
          </p:cNvSpPr>
          <p:nvPr>
            <p:ph idx="1"/>
          </p:nvPr>
        </p:nvSpPr>
        <p:spPr>
          <a:xfrm>
            <a:off x="280746" y="1447800"/>
            <a:ext cx="8520354" cy="4570725"/>
          </a:xfrm>
        </p:spPr>
        <p:txBody>
          <a:bodyPr>
            <a:normAutofit/>
          </a:bodyPr>
          <a:lstStyle/>
          <a:p>
            <a:r>
              <a:rPr lang="en-US" sz="2000" dirty="0">
                <a:solidFill>
                  <a:schemeClr val="tx1"/>
                </a:solidFill>
              </a:rPr>
              <a:t>This </a:t>
            </a:r>
            <a:r>
              <a:rPr lang="en-US" sz="2000" dirty="0" smtClean="0">
                <a:solidFill>
                  <a:schemeClr val="tx1"/>
                </a:solidFill>
              </a:rPr>
              <a:t>timer is </a:t>
            </a:r>
            <a:r>
              <a:rPr lang="en-US" sz="2000" dirty="0">
                <a:solidFill>
                  <a:schemeClr val="tx1"/>
                </a:solidFill>
              </a:rPr>
              <a:t>called the active timer. </a:t>
            </a:r>
            <a:endParaRPr lang="en-US" sz="2000" dirty="0" smtClean="0">
              <a:solidFill>
                <a:schemeClr val="tx1"/>
              </a:solidFill>
            </a:endParaRPr>
          </a:p>
          <a:p>
            <a:r>
              <a:rPr lang="en-US" sz="2000" dirty="0" smtClean="0">
                <a:solidFill>
                  <a:schemeClr val="tx1"/>
                </a:solidFill>
              </a:rPr>
              <a:t>Once </a:t>
            </a:r>
            <a:r>
              <a:rPr lang="en-US" sz="2000" dirty="0">
                <a:solidFill>
                  <a:schemeClr val="tx1"/>
                </a:solidFill>
              </a:rPr>
              <a:t>the active timer expires, the neighbor relationship </a:t>
            </a:r>
            <a:r>
              <a:rPr lang="en-US" sz="2000" dirty="0" smtClean="0">
                <a:solidFill>
                  <a:schemeClr val="tx1"/>
                </a:solidFill>
              </a:rPr>
              <a:t>is reset</a:t>
            </a:r>
            <a:r>
              <a:rPr lang="en-US" sz="2000" dirty="0">
                <a:solidFill>
                  <a:schemeClr val="tx1"/>
                </a:solidFill>
              </a:rPr>
              <a:t>. </a:t>
            </a:r>
            <a:endParaRPr lang="en-US" sz="2000" dirty="0" smtClean="0">
              <a:solidFill>
                <a:schemeClr val="tx1"/>
              </a:solidFill>
            </a:endParaRPr>
          </a:p>
          <a:p>
            <a:r>
              <a:rPr lang="en-US" sz="2000" dirty="0" smtClean="0">
                <a:solidFill>
                  <a:schemeClr val="tx1"/>
                </a:solidFill>
              </a:rPr>
              <a:t>This </a:t>
            </a:r>
            <a:r>
              <a:rPr lang="en-US" sz="2000" dirty="0">
                <a:solidFill>
                  <a:schemeClr val="tx1"/>
                </a:solidFill>
              </a:rPr>
              <a:t>setting causes the router to go active on all routes that were known </a:t>
            </a:r>
            <a:r>
              <a:rPr lang="en-US" sz="2000" dirty="0" smtClean="0">
                <a:solidFill>
                  <a:schemeClr val="tx1"/>
                </a:solidFill>
              </a:rPr>
              <a:t>through the </a:t>
            </a:r>
            <a:r>
              <a:rPr lang="en-US" sz="2000" dirty="0">
                <a:solidFill>
                  <a:schemeClr val="tx1"/>
                </a:solidFill>
              </a:rPr>
              <a:t>lost neighbor and to re-advertise all the routes that it knows to the lost neighbor</a:t>
            </a:r>
            <a:r>
              <a:rPr lang="en-US" sz="2000" dirty="0" smtClean="0">
                <a:solidFill>
                  <a:schemeClr val="tx1"/>
                </a:solidFill>
              </a:rPr>
              <a:t>.</a:t>
            </a:r>
          </a:p>
        </p:txBody>
      </p:sp>
      <p:pic>
        <p:nvPicPr>
          <p:cNvPr id="2" name="Picture 1"/>
          <p:cNvPicPr>
            <a:picLocks noChangeAspect="1"/>
          </p:cNvPicPr>
          <p:nvPr/>
        </p:nvPicPr>
        <p:blipFill>
          <a:blip r:embed="rId3"/>
          <a:stretch>
            <a:fillRect/>
          </a:stretch>
        </p:blipFill>
        <p:spPr>
          <a:xfrm>
            <a:off x="1351564" y="3836498"/>
            <a:ext cx="6378718" cy="2544658"/>
          </a:xfrm>
          <a:prstGeom prst="rect">
            <a:avLst/>
          </a:prstGeom>
        </p:spPr>
      </p:pic>
    </p:spTree>
    <p:extLst>
      <p:ext uri="{BB962C8B-B14F-4D97-AF65-F5344CB8AC3E}">
        <p14:creationId xmlns:p14="http://schemas.microsoft.com/office/powerpoint/2010/main" val="3680078448"/>
      </p:ext>
    </p:extLst>
  </p:cSld>
  <p:clrMapOvr>
    <a:masterClrMapping/>
  </p:clrMapOvr>
  <p:transition spd="med"/>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07576"/>
            <a:ext cx="8042276" cy="1149724"/>
          </a:xfrm>
        </p:spPr>
        <p:txBody>
          <a:bodyPr/>
          <a:lstStyle/>
          <a:p>
            <a:r>
              <a:rPr lang="en-US" sz="3600" dirty="0"/>
              <a:t>Stuck in Active</a:t>
            </a:r>
            <a:endParaRPr lang="en-US" sz="3600" dirty="0" smtClean="0"/>
          </a:p>
        </p:txBody>
      </p:sp>
      <p:sp>
        <p:nvSpPr>
          <p:cNvPr id="6" name="Content Placeholder 5"/>
          <p:cNvSpPr>
            <a:spLocks noGrp="1"/>
          </p:cNvSpPr>
          <p:nvPr>
            <p:ph idx="1"/>
          </p:nvPr>
        </p:nvSpPr>
        <p:spPr>
          <a:xfrm>
            <a:off x="280746" y="1371600"/>
            <a:ext cx="8520354" cy="4646925"/>
          </a:xfrm>
        </p:spPr>
        <p:txBody>
          <a:bodyPr>
            <a:normAutofit/>
          </a:bodyPr>
          <a:lstStyle/>
          <a:p>
            <a:r>
              <a:rPr lang="en-US" sz="2000" kern="1200" dirty="0">
                <a:solidFill>
                  <a:schemeClr val="tx1"/>
                </a:solidFill>
                <a:latin typeface="Arial" charset="0"/>
              </a:rPr>
              <a:t>Two new additional EIGRP packets were introduced to overcome the described limitation. </a:t>
            </a:r>
            <a:endParaRPr lang="en-US" sz="2000" kern="1200" dirty="0" smtClean="0">
              <a:solidFill>
                <a:schemeClr val="tx1"/>
              </a:solidFill>
              <a:latin typeface="Arial" charset="0"/>
            </a:endParaRPr>
          </a:p>
          <a:p>
            <a:r>
              <a:rPr lang="en-US" sz="2000" kern="1200" dirty="0" smtClean="0">
                <a:solidFill>
                  <a:schemeClr val="tx1"/>
                </a:solidFill>
                <a:latin typeface="Arial" charset="0"/>
              </a:rPr>
              <a:t>When </a:t>
            </a:r>
            <a:r>
              <a:rPr lang="en-US" sz="2000" kern="1200" dirty="0">
                <a:solidFill>
                  <a:schemeClr val="tx1"/>
                </a:solidFill>
                <a:latin typeface="Arial" charset="0"/>
              </a:rPr>
              <a:t>no reply to a query is received, EIGRP sends an SIA query packet when the active timer is halfway through (after 90 seconds). </a:t>
            </a:r>
            <a:endParaRPr lang="en-US" sz="2000" kern="1200" dirty="0" smtClean="0">
              <a:solidFill>
                <a:schemeClr val="tx1"/>
              </a:solidFill>
              <a:latin typeface="Arial" charset="0"/>
            </a:endParaRPr>
          </a:p>
          <a:p>
            <a:r>
              <a:rPr lang="en-US" sz="2000" kern="1200" dirty="0" smtClean="0">
                <a:solidFill>
                  <a:schemeClr val="tx1"/>
                </a:solidFill>
                <a:latin typeface="Arial" charset="0"/>
              </a:rPr>
              <a:t>This </a:t>
            </a:r>
            <a:r>
              <a:rPr lang="en-US" sz="2000" kern="1200" dirty="0">
                <a:solidFill>
                  <a:schemeClr val="tx1"/>
                </a:solidFill>
                <a:latin typeface="Arial" charset="0"/>
              </a:rPr>
              <a:t>enables the neighboring router to respond with a SIA reply and confirm to the upstream router that it is still searching for a replacement route.</a:t>
            </a:r>
          </a:p>
        </p:txBody>
      </p:sp>
      <p:pic>
        <p:nvPicPr>
          <p:cNvPr id="3" name="Picture 2"/>
          <p:cNvPicPr>
            <a:picLocks noChangeAspect="1"/>
          </p:cNvPicPr>
          <p:nvPr/>
        </p:nvPicPr>
        <p:blipFill>
          <a:blip r:embed="rId3"/>
          <a:stretch>
            <a:fillRect/>
          </a:stretch>
        </p:blipFill>
        <p:spPr>
          <a:xfrm>
            <a:off x="327842" y="4474335"/>
            <a:ext cx="8426162" cy="1933440"/>
          </a:xfrm>
          <a:prstGeom prst="rect">
            <a:avLst/>
          </a:prstGeom>
        </p:spPr>
      </p:pic>
    </p:spTree>
    <p:extLst>
      <p:ext uri="{BB962C8B-B14F-4D97-AF65-F5344CB8AC3E}">
        <p14:creationId xmlns:p14="http://schemas.microsoft.com/office/powerpoint/2010/main" val="2704129499"/>
      </p:ext>
    </p:extLst>
  </p:cSld>
  <p:clrMapOvr>
    <a:masterClrMapping/>
  </p:clrMapOvr>
  <p:transition spd="med"/>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07576"/>
            <a:ext cx="8042276" cy="1006849"/>
          </a:xfrm>
        </p:spPr>
        <p:txBody>
          <a:bodyPr/>
          <a:lstStyle/>
          <a:p>
            <a:r>
              <a:rPr lang="en-US" sz="3600" dirty="0"/>
              <a:t>Stuck in Active</a:t>
            </a:r>
            <a:endParaRPr lang="en-US" sz="3600" dirty="0" smtClean="0"/>
          </a:p>
        </p:txBody>
      </p:sp>
      <p:sp>
        <p:nvSpPr>
          <p:cNvPr id="6" name="Content Placeholder 5"/>
          <p:cNvSpPr>
            <a:spLocks noGrp="1"/>
          </p:cNvSpPr>
          <p:nvPr>
            <p:ph idx="1"/>
          </p:nvPr>
        </p:nvSpPr>
        <p:spPr>
          <a:xfrm>
            <a:off x="280746" y="1114425"/>
            <a:ext cx="8520354" cy="4904100"/>
          </a:xfrm>
        </p:spPr>
        <p:txBody>
          <a:bodyPr>
            <a:normAutofit/>
          </a:bodyPr>
          <a:lstStyle/>
          <a:p>
            <a:r>
              <a:rPr lang="en-US" sz="1600" dirty="0" smtClean="0">
                <a:solidFill>
                  <a:schemeClr val="tx1"/>
                </a:solidFill>
              </a:rPr>
              <a:t>R1 </a:t>
            </a:r>
            <a:r>
              <a:rPr lang="en-US" sz="1600" dirty="0">
                <a:solidFill>
                  <a:schemeClr val="tx1"/>
                </a:solidFill>
              </a:rPr>
              <a:t>queries downstream R2 (with an SIA query) at the midway point of the </a:t>
            </a:r>
            <a:r>
              <a:rPr lang="en-US" sz="1600" dirty="0" smtClean="0">
                <a:solidFill>
                  <a:schemeClr val="tx1"/>
                </a:solidFill>
              </a:rPr>
              <a:t>active timer about </a:t>
            </a:r>
            <a:r>
              <a:rPr lang="en-US" sz="1600" dirty="0">
                <a:solidFill>
                  <a:schemeClr val="tx1"/>
                </a:solidFill>
              </a:rPr>
              <a:t>the status of the route.</a:t>
            </a:r>
          </a:p>
          <a:p>
            <a:r>
              <a:rPr lang="en-US" sz="1600" dirty="0" smtClean="0">
                <a:solidFill>
                  <a:schemeClr val="tx1"/>
                </a:solidFill>
              </a:rPr>
              <a:t>R2 </a:t>
            </a:r>
            <a:r>
              <a:rPr lang="en-US" sz="1600" dirty="0">
                <a:solidFill>
                  <a:schemeClr val="tx1"/>
                </a:solidFill>
              </a:rPr>
              <a:t>responds (with an SIA reply) that it still is searching for a replacement route.</a:t>
            </a:r>
          </a:p>
          <a:p>
            <a:r>
              <a:rPr lang="en-US" sz="1600" dirty="0" smtClean="0">
                <a:solidFill>
                  <a:schemeClr val="tx1"/>
                </a:solidFill>
              </a:rPr>
              <a:t>Upon </a:t>
            </a:r>
            <a:r>
              <a:rPr lang="en-US" sz="1600" dirty="0">
                <a:solidFill>
                  <a:schemeClr val="tx1"/>
                </a:solidFill>
              </a:rPr>
              <a:t>receiving this SIA reply response packet, R1 validates the status of R2 </a:t>
            </a:r>
            <a:r>
              <a:rPr lang="en-US" sz="1600" dirty="0" smtClean="0">
                <a:solidFill>
                  <a:schemeClr val="tx1"/>
                </a:solidFill>
              </a:rPr>
              <a:t>and does </a:t>
            </a:r>
            <a:r>
              <a:rPr lang="en-US" sz="1600" dirty="0">
                <a:solidFill>
                  <a:schemeClr val="tx1"/>
                </a:solidFill>
              </a:rPr>
              <a:t>not terminate the neighbor relationship.</a:t>
            </a:r>
          </a:p>
          <a:p>
            <a:r>
              <a:rPr lang="en-US" sz="1600" dirty="0" smtClean="0">
                <a:solidFill>
                  <a:schemeClr val="tx1"/>
                </a:solidFill>
              </a:rPr>
              <a:t>Meanwhile</a:t>
            </a:r>
            <a:r>
              <a:rPr lang="en-US" sz="1600" dirty="0">
                <a:solidFill>
                  <a:schemeClr val="tx1"/>
                </a:solidFill>
              </a:rPr>
              <a:t>, R2 will send up to three SIA queries to R3. If they go unanswered, </a:t>
            </a:r>
            <a:r>
              <a:rPr lang="en-US" sz="1600" dirty="0" smtClean="0">
                <a:solidFill>
                  <a:schemeClr val="tx1"/>
                </a:solidFill>
              </a:rPr>
              <a:t>R2 will </a:t>
            </a:r>
            <a:r>
              <a:rPr lang="en-US" sz="1600" dirty="0">
                <a:solidFill>
                  <a:schemeClr val="tx1"/>
                </a:solidFill>
              </a:rPr>
              <a:t>terminate the neighbor relationship with R3. R2 will then update R1 with an </a:t>
            </a:r>
            <a:r>
              <a:rPr lang="en-US" sz="1600" dirty="0" smtClean="0">
                <a:solidFill>
                  <a:schemeClr val="tx1"/>
                </a:solidFill>
              </a:rPr>
              <a:t>SIA reply </a:t>
            </a:r>
            <a:r>
              <a:rPr lang="en-US" sz="1600" dirty="0">
                <a:solidFill>
                  <a:schemeClr val="tx1"/>
                </a:solidFill>
              </a:rPr>
              <a:t>indicating that the network 192.168.14.0/24 is unreachable.</a:t>
            </a:r>
          </a:p>
          <a:p>
            <a:r>
              <a:rPr lang="en-US" sz="1600" dirty="0" smtClean="0">
                <a:solidFill>
                  <a:schemeClr val="tx1"/>
                </a:solidFill>
              </a:rPr>
              <a:t>R1 </a:t>
            </a:r>
            <a:r>
              <a:rPr lang="en-US" sz="1600" dirty="0">
                <a:solidFill>
                  <a:schemeClr val="tx1"/>
                </a:solidFill>
              </a:rPr>
              <a:t>and R2 will remove the active route from their topology tables. The </a:t>
            </a:r>
            <a:r>
              <a:rPr lang="en-US" sz="1600" dirty="0" smtClean="0">
                <a:solidFill>
                  <a:schemeClr val="tx1"/>
                </a:solidFill>
              </a:rPr>
              <a:t>neighbor relationship </a:t>
            </a:r>
            <a:r>
              <a:rPr lang="en-US" sz="1600" dirty="0">
                <a:solidFill>
                  <a:schemeClr val="tx1"/>
                </a:solidFill>
              </a:rPr>
              <a:t>between R1 and R2 remains intact.</a:t>
            </a:r>
            <a:endParaRPr lang="en-US" sz="1600" kern="1200" dirty="0">
              <a:solidFill>
                <a:schemeClr val="tx1"/>
              </a:solidFill>
              <a:latin typeface="Arial" charset="0"/>
            </a:endParaRPr>
          </a:p>
        </p:txBody>
      </p:sp>
      <p:pic>
        <p:nvPicPr>
          <p:cNvPr id="3" name="Picture 2"/>
          <p:cNvPicPr>
            <a:picLocks noChangeAspect="1"/>
          </p:cNvPicPr>
          <p:nvPr/>
        </p:nvPicPr>
        <p:blipFill>
          <a:blip r:embed="rId3"/>
          <a:stretch>
            <a:fillRect/>
          </a:stretch>
        </p:blipFill>
        <p:spPr>
          <a:xfrm>
            <a:off x="549275" y="4842255"/>
            <a:ext cx="8426162" cy="1933440"/>
          </a:xfrm>
          <a:prstGeom prst="rect">
            <a:avLst/>
          </a:prstGeom>
        </p:spPr>
      </p:pic>
    </p:spTree>
    <p:extLst>
      <p:ext uri="{BB962C8B-B14F-4D97-AF65-F5344CB8AC3E}">
        <p14:creationId xmlns:p14="http://schemas.microsoft.com/office/powerpoint/2010/main" val="933058752"/>
      </p:ext>
    </p:extLst>
  </p:cSld>
  <p:clrMapOvr>
    <a:masterClrMapping/>
  </p:clrMapOvr>
  <p:transition spd="med"/>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333500" y="675818"/>
            <a:ext cx="6011171" cy="620712"/>
          </a:xfrm>
        </p:spPr>
        <p:txBody>
          <a:bodyPr/>
          <a:lstStyle/>
          <a:p>
            <a:r>
              <a:rPr lang="en-US" sz="3200" dirty="0" smtClean="0"/>
              <a:t>EIGRP Passive-Interface</a:t>
            </a:r>
            <a:endParaRPr lang="en-US" sz="3200" dirty="0"/>
          </a:p>
        </p:txBody>
      </p:sp>
      <p:sp>
        <p:nvSpPr>
          <p:cNvPr id="13" name="Content Placeholder 12"/>
          <p:cNvSpPr>
            <a:spLocks noGrp="1"/>
          </p:cNvSpPr>
          <p:nvPr>
            <p:ph idx="1"/>
          </p:nvPr>
        </p:nvSpPr>
        <p:spPr>
          <a:xfrm>
            <a:off x="279400" y="1631560"/>
            <a:ext cx="8316913" cy="491994"/>
          </a:xfrm>
        </p:spPr>
        <p:txBody>
          <a:bodyPr>
            <a:normAutofit/>
          </a:bodyPr>
          <a:lstStyle/>
          <a:p>
            <a:r>
              <a:rPr lang="en-US" dirty="0" smtClean="0">
                <a:solidFill>
                  <a:schemeClr val="tx1"/>
                </a:solidFill>
              </a:rPr>
              <a:t>Prevent EIGRP updates out a specified router interface.</a:t>
            </a:r>
            <a:endParaRPr lang="en-US" dirty="0">
              <a:solidFill>
                <a:schemeClr val="tx1"/>
              </a:solidFill>
            </a:endParaRPr>
          </a:p>
        </p:txBody>
      </p:sp>
      <p:sp>
        <p:nvSpPr>
          <p:cNvPr id="14" name="Text Placeholder 13"/>
          <p:cNvSpPr>
            <a:spLocks noGrp="1"/>
          </p:cNvSpPr>
          <p:nvPr>
            <p:ph type="body" sz="quarter" idx="10"/>
          </p:nvPr>
        </p:nvSpPr>
        <p:spPr>
          <a:xfrm>
            <a:off x="458758" y="2216852"/>
            <a:ext cx="7745412" cy="377078"/>
          </a:xfrm>
        </p:spPr>
        <p:txBody>
          <a:bodyPr/>
          <a:lstStyle/>
          <a:p>
            <a:r>
              <a:rPr lang="en-US" dirty="0" smtClean="0">
                <a:solidFill>
                  <a:schemeClr val="tx1"/>
                </a:solidFill>
              </a:rPr>
              <a:t>Router(config-router)#</a:t>
            </a:r>
            <a:endParaRPr lang="en-US" dirty="0">
              <a:solidFill>
                <a:schemeClr val="tx1"/>
              </a:solidFill>
            </a:endParaRPr>
          </a:p>
        </p:txBody>
      </p:sp>
      <p:sp>
        <p:nvSpPr>
          <p:cNvPr id="15" name="Text Placeholder 14"/>
          <p:cNvSpPr>
            <a:spLocks noGrp="1"/>
          </p:cNvSpPr>
          <p:nvPr>
            <p:ph type="body" sz="quarter" idx="11"/>
          </p:nvPr>
        </p:nvSpPr>
        <p:spPr>
          <a:xfrm>
            <a:off x="458758" y="2728924"/>
            <a:ext cx="7745412" cy="377078"/>
          </a:xfrm>
        </p:spPr>
        <p:txBody>
          <a:bodyPr/>
          <a:lstStyle/>
          <a:p>
            <a:r>
              <a:rPr lang="en-US" dirty="0" smtClean="0">
                <a:solidFill>
                  <a:schemeClr val="tx1"/>
                </a:solidFill>
              </a:rPr>
              <a:t>passive-interface </a:t>
            </a:r>
            <a:r>
              <a:rPr lang="en-US" b="0" i="1" dirty="0" smtClean="0">
                <a:solidFill>
                  <a:schemeClr val="tx1"/>
                </a:solidFill>
              </a:rPr>
              <a:t>type number</a:t>
            </a:r>
            <a:r>
              <a:rPr lang="en-US" dirty="0" smtClean="0">
                <a:solidFill>
                  <a:schemeClr val="tx1"/>
                </a:solidFill>
              </a:rPr>
              <a:t> [default]</a:t>
            </a:r>
            <a:endParaRPr lang="en-US" dirty="0">
              <a:solidFill>
                <a:schemeClr val="tx1"/>
              </a:solidFill>
            </a:endParaRPr>
          </a:p>
        </p:txBody>
      </p:sp>
      <p:sp>
        <p:nvSpPr>
          <p:cNvPr id="16" name="Rectangle 15"/>
          <p:cNvSpPr/>
          <p:nvPr/>
        </p:nvSpPr>
        <p:spPr>
          <a:xfrm>
            <a:off x="279400" y="3272868"/>
            <a:ext cx="8487008" cy="2767681"/>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smtClean="0"/>
              <a:t>Set a particular interface or all router interfaces to passive.</a:t>
            </a:r>
          </a:p>
          <a:p>
            <a:pPr marL="236538" indent="-236538" algn="l" defTabSz="814388" eaLnBrk="1" hangingPunct="1">
              <a:lnSpc>
                <a:spcPct val="95000"/>
              </a:lnSpc>
              <a:spcBef>
                <a:spcPct val="50000"/>
              </a:spcBef>
              <a:buClr>
                <a:srgbClr val="708CA1"/>
              </a:buClr>
              <a:buFont typeface="Wingdings" pitchFamily="2" charset="2"/>
              <a:buChar char="§"/>
            </a:pPr>
            <a:r>
              <a:rPr lang="en-US" dirty="0" smtClean="0"/>
              <a:t>The</a:t>
            </a:r>
            <a:r>
              <a:rPr lang="en-US" b="1" dirty="0" smtClean="0">
                <a:latin typeface="Courier New" pitchFamily="49" charset="0"/>
                <a:cs typeface="Courier New" pitchFamily="49" charset="0"/>
              </a:rPr>
              <a:t> default </a:t>
            </a:r>
            <a:r>
              <a:rPr lang="en-US" dirty="0" smtClean="0"/>
              <a:t>option sets all router interfaces to passive.</a:t>
            </a:r>
          </a:p>
          <a:p>
            <a:pPr marL="236538" indent="-236538" algn="l" defTabSz="814388" eaLnBrk="1" hangingPunct="1">
              <a:lnSpc>
                <a:spcPct val="95000"/>
              </a:lnSpc>
              <a:spcBef>
                <a:spcPct val="50000"/>
              </a:spcBef>
              <a:buClr>
                <a:srgbClr val="708CA1"/>
              </a:buClr>
              <a:buFont typeface="Wingdings" pitchFamily="2" charset="2"/>
              <a:buChar char="§"/>
            </a:pPr>
            <a:r>
              <a:rPr lang="en-US" dirty="0" smtClean="0"/>
              <a:t>For EIGRP, the command:</a:t>
            </a:r>
          </a:p>
          <a:p>
            <a:pPr marL="693738" lvl="1" indent="-236538" algn="l" defTabSz="814388" eaLnBrk="1" hangingPunct="1">
              <a:lnSpc>
                <a:spcPct val="95000"/>
              </a:lnSpc>
              <a:spcBef>
                <a:spcPct val="50000"/>
              </a:spcBef>
              <a:buClr>
                <a:srgbClr val="708CA1"/>
              </a:buClr>
              <a:buFont typeface="Wingdings" pitchFamily="2" charset="2"/>
              <a:buChar char="§"/>
            </a:pPr>
            <a:r>
              <a:rPr lang="en-US" dirty="0" smtClean="0"/>
              <a:t>Prevents neighbor relationships from being established.</a:t>
            </a:r>
          </a:p>
          <a:p>
            <a:pPr marL="693738" lvl="1" indent="-236538" algn="l" defTabSz="814388" eaLnBrk="1" hangingPunct="1">
              <a:lnSpc>
                <a:spcPct val="95000"/>
              </a:lnSpc>
              <a:spcBef>
                <a:spcPct val="50000"/>
              </a:spcBef>
              <a:buClr>
                <a:srgbClr val="708CA1"/>
              </a:buClr>
              <a:buFont typeface="Wingdings" pitchFamily="2" charset="2"/>
              <a:buChar char="§"/>
            </a:pPr>
            <a:r>
              <a:rPr lang="en-US" dirty="0" smtClean="0"/>
              <a:t>Routing updates from a neighbor are ignored.</a:t>
            </a:r>
          </a:p>
          <a:p>
            <a:pPr marL="693738" lvl="1" indent="-236538" algn="l" defTabSz="814388" eaLnBrk="1" hangingPunct="1">
              <a:lnSpc>
                <a:spcPct val="95000"/>
              </a:lnSpc>
              <a:spcBef>
                <a:spcPct val="50000"/>
              </a:spcBef>
              <a:buClr>
                <a:srgbClr val="708CA1"/>
              </a:buClr>
              <a:buFont typeface="Wingdings" pitchFamily="2" charset="2"/>
              <a:buChar char="§"/>
            </a:pPr>
            <a:r>
              <a:rPr lang="en-US" dirty="0" smtClean="0"/>
              <a:t>Allows a subnet on a passive interface to be announced in EIGRP</a:t>
            </a:r>
          </a:p>
          <a:p>
            <a:pPr marL="236538" indent="-236538" algn="l" defTabSz="814388" eaLnBrk="1" hangingPunct="1">
              <a:lnSpc>
                <a:spcPct val="95000"/>
              </a:lnSpc>
              <a:spcBef>
                <a:spcPct val="50000"/>
              </a:spcBef>
              <a:buClr>
                <a:srgbClr val="708CA1"/>
              </a:buClr>
              <a:buFont typeface="Wingdings" pitchFamily="2" charset="2"/>
              <a:buChar char="§"/>
            </a:pPr>
            <a:endParaRPr lang="en-US" dirty="0" smtClean="0"/>
          </a:p>
        </p:txBody>
      </p:sp>
    </p:spTree>
    <p:extLst>
      <p:ext uri="{BB962C8B-B14F-4D97-AF65-F5344CB8AC3E}">
        <p14:creationId xmlns:p14="http://schemas.microsoft.com/office/powerpoint/2010/main" val="1094364609"/>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Rectangle 59"/>
          <p:cNvSpPr/>
          <p:nvPr/>
        </p:nvSpPr>
        <p:spPr bwMode="auto">
          <a:xfrm>
            <a:off x="2074286" y="5254186"/>
            <a:ext cx="2494157" cy="40144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9" name="Rectangle 58"/>
          <p:cNvSpPr/>
          <p:nvPr/>
        </p:nvSpPr>
        <p:spPr bwMode="auto">
          <a:xfrm>
            <a:off x="2070654" y="6056398"/>
            <a:ext cx="2494157" cy="40144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8" name="Rectangle 57"/>
          <p:cNvSpPr/>
          <p:nvPr/>
        </p:nvSpPr>
        <p:spPr bwMode="auto">
          <a:xfrm>
            <a:off x="2049164" y="4129631"/>
            <a:ext cx="2285997" cy="17842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2051982" y="3352912"/>
            <a:ext cx="2285997" cy="17842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1921397" y="502429"/>
            <a:ext cx="5495790" cy="657806"/>
          </a:xfrm>
        </p:spPr>
        <p:txBody>
          <a:bodyPr/>
          <a:lstStyle/>
          <a:p>
            <a:r>
              <a:rPr lang="en-US" sz="3200" dirty="0" smtClean="0"/>
              <a:t>Passive-Interface Example</a:t>
            </a:r>
            <a:endParaRPr lang="en-US" sz="3200" dirty="0"/>
          </a:p>
        </p:txBody>
      </p:sp>
      <p:sp>
        <p:nvSpPr>
          <p:cNvPr id="33" name="Text Placeholder 5"/>
          <p:cNvSpPr>
            <a:spLocks/>
          </p:cNvSpPr>
          <p:nvPr/>
        </p:nvSpPr>
        <p:spPr bwMode="auto">
          <a:xfrm>
            <a:off x="283109" y="3158297"/>
            <a:ext cx="8401694" cy="61835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passive-interface fa0/0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kern="0" dirty="0">
              <a:latin typeface="Courier New" pitchFamily="49" charset="0"/>
            </a:endParaRPr>
          </a:p>
        </p:txBody>
      </p:sp>
      <p:sp>
        <p:nvSpPr>
          <p:cNvPr id="44" name="Text Placeholder 5"/>
          <p:cNvSpPr>
            <a:spLocks/>
          </p:cNvSpPr>
          <p:nvPr/>
        </p:nvSpPr>
        <p:spPr bwMode="auto">
          <a:xfrm>
            <a:off x="279834" y="3912687"/>
            <a:ext cx="8407615" cy="61094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passive-interface fa0/0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a:t>
            </a:r>
            <a:endParaRPr lang="en-US" sz="1200" b="1" kern="0" dirty="0">
              <a:latin typeface="Courier New" pitchFamily="49" charset="0"/>
            </a:endParaRPr>
          </a:p>
        </p:txBody>
      </p:sp>
      <p:sp>
        <p:nvSpPr>
          <p:cNvPr id="31" name="TextBox 30"/>
          <p:cNvSpPr txBox="1"/>
          <p:nvPr/>
        </p:nvSpPr>
        <p:spPr>
          <a:xfrm>
            <a:off x="279400" y="4615366"/>
            <a:ext cx="2820003" cy="369332"/>
          </a:xfrm>
          <a:prstGeom prst="rect">
            <a:avLst/>
          </a:prstGeom>
          <a:noFill/>
        </p:spPr>
        <p:txBody>
          <a:bodyPr wrap="none" rtlCol="0">
            <a:spAutoFit/>
          </a:bodyPr>
          <a:lstStyle/>
          <a:p>
            <a:r>
              <a:rPr lang="en-US" sz="2000" smtClean="0"/>
              <a:t>Alternate </a:t>
            </a:r>
            <a:r>
              <a:rPr lang="en-US" sz="2000" dirty="0" smtClean="0"/>
              <a:t>configuration:</a:t>
            </a:r>
            <a:endParaRPr lang="en-US" sz="2000" dirty="0"/>
          </a:p>
        </p:txBody>
      </p:sp>
      <p:sp>
        <p:nvSpPr>
          <p:cNvPr id="32" name="Text Placeholder 5"/>
          <p:cNvSpPr>
            <a:spLocks/>
          </p:cNvSpPr>
          <p:nvPr/>
        </p:nvSpPr>
        <p:spPr bwMode="auto">
          <a:xfrm>
            <a:off x="278939" y="5048360"/>
            <a:ext cx="8385602" cy="68902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passive-interface default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no passive-interface S0/0/0</a:t>
            </a:r>
            <a:endParaRPr lang="en-US" sz="1200" kern="0" dirty="0">
              <a:latin typeface="Courier New" pitchFamily="49" charset="0"/>
            </a:endParaRPr>
          </a:p>
        </p:txBody>
      </p:sp>
      <p:sp>
        <p:nvSpPr>
          <p:cNvPr id="35" name="Text Placeholder 5"/>
          <p:cNvSpPr>
            <a:spLocks/>
          </p:cNvSpPr>
          <p:nvPr/>
        </p:nvSpPr>
        <p:spPr bwMode="auto">
          <a:xfrm>
            <a:off x="279399" y="5854292"/>
            <a:ext cx="8413839" cy="67872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passive-interface default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no passive-interface S0/0/0</a:t>
            </a:r>
            <a:endParaRPr lang="en-US" sz="1200" b="1" kern="0" dirty="0">
              <a:latin typeface="Courier New" pitchFamily="49" charset="0"/>
            </a:endParaRPr>
          </a:p>
        </p:txBody>
      </p:sp>
      <p:grpSp>
        <p:nvGrpSpPr>
          <p:cNvPr id="45" name="Group 44"/>
          <p:cNvGrpSpPr/>
          <p:nvPr/>
        </p:nvGrpSpPr>
        <p:grpSpPr>
          <a:xfrm>
            <a:off x="1403162" y="1251232"/>
            <a:ext cx="6806428" cy="1839949"/>
            <a:chOff x="1639213" y="1003612"/>
            <a:chExt cx="6806428" cy="1839949"/>
          </a:xfrm>
        </p:grpSpPr>
        <p:sp>
          <p:nvSpPr>
            <p:cNvPr id="50"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53" name="TextBox 52"/>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4" name="TextBox 53"/>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5" name="TextBox 54"/>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6" name="TextBox 5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61" name="TextBox 60"/>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62" name="TextBox 61"/>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63" name="TextBox 62"/>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64" name="TextBox 63"/>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65" name="TextBox 64"/>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66" name="TextBox 65"/>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930227733"/>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6690" name="Rectangle 2"/>
          <p:cNvSpPr>
            <a:spLocks noGrp="1" noChangeArrowheads="1"/>
          </p:cNvSpPr>
          <p:nvPr>
            <p:ph type="title"/>
          </p:nvPr>
        </p:nvSpPr>
        <p:spPr>
          <a:xfrm>
            <a:off x="549275" y="123358"/>
            <a:ext cx="8042276" cy="1336956"/>
          </a:xfrm>
        </p:spPr>
        <p:txBody>
          <a:bodyPr/>
          <a:lstStyle/>
          <a:p>
            <a:r>
              <a:rPr lang="en-US" sz="3600" dirty="0"/>
              <a:t>Propagating a Default Route</a:t>
            </a:r>
          </a:p>
        </p:txBody>
      </p:sp>
      <p:sp>
        <p:nvSpPr>
          <p:cNvPr id="1266691" name="Rectangle 3"/>
          <p:cNvSpPr>
            <a:spLocks noGrp="1" noChangeArrowheads="1"/>
          </p:cNvSpPr>
          <p:nvPr>
            <p:ph type="body" idx="1"/>
          </p:nvPr>
        </p:nvSpPr>
        <p:spPr>
          <a:xfrm>
            <a:off x="549275" y="1943101"/>
            <a:ext cx="8042276" cy="4343400"/>
          </a:xfrm>
        </p:spPr>
        <p:txBody>
          <a:bodyPr/>
          <a:lstStyle/>
          <a:p>
            <a:r>
              <a:rPr lang="en-US" dirty="0">
                <a:solidFill>
                  <a:schemeClr val="tx1"/>
                </a:solidFill>
              </a:rPr>
              <a:t>To propagate a default route </a:t>
            </a:r>
            <a:r>
              <a:rPr lang="en-US" dirty="0" smtClean="0">
                <a:solidFill>
                  <a:schemeClr val="tx1"/>
                </a:solidFill>
              </a:rPr>
              <a:t>in EIGRP, </a:t>
            </a:r>
            <a:r>
              <a:rPr lang="en-US" dirty="0">
                <a:solidFill>
                  <a:schemeClr val="tx1"/>
                </a:solidFill>
              </a:rPr>
              <a:t>use either the:</a:t>
            </a:r>
          </a:p>
          <a:p>
            <a:pPr lvl="1" indent="1588">
              <a:buNone/>
            </a:pPr>
            <a:r>
              <a:rPr lang="en-US" b="1" dirty="0" smtClean="0">
                <a:solidFill>
                  <a:schemeClr val="tx1"/>
                </a:solidFill>
                <a:latin typeface="Courier New" pitchFamily="49" charset="0"/>
                <a:cs typeface="Courier New" pitchFamily="49" charset="0"/>
              </a:rPr>
              <a:t>ip default-network </a:t>
            </a:r>
            <a:r>
              <a:rPr lang="en-US" i="1" dirty="0" smtClean="0">
                <a:solidFill>
                  <a:schemeClr val="tx1"/>
                </a:solidFill>
                <a:latin typeface="Courier New" pitchFamily="49" charset="0"/>
                <a:cs typeface="Courier New" pitchFamily="49" charset="0"/>
              </a:rPr>
              <a:t>network-number</a:t>
            </a:r>
            <a:r>
              <a:rPr lang="en-US" dirty="0" smtClean="0">
                <a:solidFill>
                  <a:schemeClr val="tx1"/>
                </a:solidFill>
                <a:latin typeface="Courier New" pitchFamily="49" charset="0"/>
                <a:cs typeface="Courier New" pitchFamily="49" charset="0"/>
              </a:rPr>
              <a:t> </a:t>
            </a:r>
            <a:r>
              <a:rPr lang="en-US" dirty="0" smtClean="0">
                <a:solidFill>
                  <a:schemeClr val="tx1"/>
                </a:solidFill>
              </a:rPr>
              <a:t>global configuration command.</a:t>
            </a:r>
          </a:p>
          <a:p>
            <a:pPr lvl="1">
              <a:buFontTx/>
              <a:buNone/>
            </a:pPr>
            <a:r>
              <a:rPr lang="en-US" b="1" dirty="0" smtClean="0">
                <a:solidFill>
                  <a:schemeClr val="tx1"/>
                </a:solidFill>
              </a:rPr>
              <a:t>Or </a:t>
            </a:r>
            <a:endParaRPr lang="en-US" b="1" dirty="0">
              <a:solidFill>
                <a:schemeClr val="tx1"/>
              </a:solidFill>
            </a:endParaRPr>
          </a:p>
          <a:p>
            <a:pPr lvl="1" indent="1588">
              <a:buNone/>
            </a:pPr>
            <a:r>
              <a:rPr lang="en-US" b="1" dirty="0" smtClean="0">
                <a:solidFill>
                  <a:schemeClr val="tx1"/>
                </a:solidFill>
                <a:latin typeface="Courier New" pitchFamily="49" charset="0"/>
                <a:cs typeface="Courier New" pitchFamily="49" charset="0"/>
              </a:rPr>
              <a:t>ip route 0.0.0.0 0.0.0.0 </a:t>
            </a:r>
            <a:r>
              <a:rPr lang="en-US" i="1" dirty="0" smtClean="0">
                <a:solidFill>
                  <a:schemeClr val="tx1"/>
                </a:solidFill>
                <a:latin typeface="Courier New" pitchFamily="49" charset="0"/>
                <a:cs typeface="Courier New" pitchFamily="49" charset="0"/>
              </a:rPr>
              <a:t>next-hop</a:t>
            </a:r>
            <a:r>
              <a:rPr lang="en-US" b="1" dirty="0" smtClean="0">
                <a:solidFill>
                  <a:schemeClr val="tx1"/>
                </a:solidFill>
                <a:latin typeface="Courier New" pitchFamily="49" charset="0"/>
                <a:cs typeface="Courier New" pitchFamily="49" charset="0"/>
              </a:rPr>
              <a:t> | </a:t>
            </a:r>
            <a:r>
              <a:rPr lang="en-US" i="1" dirty="0" smtClean="0">
                <a:solidFill>
                  <a:schemeClr val="tx1"/>
                </a:solidFill>
                <a:latin typeface="Courier New" pitchFamily="49" charset="0"/>
                <a:cs typeface="Courier New" pitchFamily="49" charset="0"/>
              </a:rPr>
              <a:t>interface </a:t>
            </a:r>
            <a:r>
              <a:rPr lang="en-US" dirty="0" smtClean="0">
                <a:solidFill>
                  <a:schemeClr val="tx1"/>
                </a:solidFill>
              </a:rPr>
              <a:t>router configuration command.</a:t>
            </a:r>
          </a:p>
          <a:p>
            <a:r>
              <a:rPr lang="en-US" dirty="0" smtClean="0">
                <a:solidFill>
                  <a:schemeClr val="tx1"/>
                </a:solidFill>
              </a:rPr>
              <a:t>Once configured, the default route has to be propagated into the EIGRP AS.</a:t>
            </a:r>
          </a:p>
        </p:txBody>
      </p:sp>
    </p:spTree>
    <p:extLst>
      <p:ext uri="{BB962C8B-B14F-4D97-AF65-F5344CB8AC3E}">
        <p14:creationId xmlns:p14="http://schemas.microsoft.com/office/powerpoint/2010/main" val="1494723104"/>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850900" y="706574"/>
            <a:ext cx="7263715" cy="620712"/>
          </a:xfrm>
        </p:spPr>
        <p:txBody>
          <a:bodyPr/>
          <a:lstStyle/>
          <a:p>
            <a:r>
              <a:rPr lang="en-US" sz="3200" dirty="0" err="1" smtClean="0">
                <a:latin typeface="Courier New" pitchFamily="49" charset="0"/>
                <a:cs typeface="Courier New" pitchFamily="49" charset="0"/>
              </a:rPr>
              <a:t>ip</a:t>
            </a:r>
            <a:r>
              <a:rPr lang="en-US" sz="3200" dirty="0" smtClean="0">
                <a:latin typeface="Courier New" pitchFamily="49" charset="0"/>
                <a:cs typeface="Courier New" pitchFamily="49" charset="0"/>
              </a:rPr>
              <a:t> default-network </a:t>
            </a:r>
            <a:r>
              <a:rPr lang="en-US" sz="3200" dirty="0" smtClean="0"/>
              <a:t>Command </a:t>
            </a:r>
            <a:endParaRPr lang="en-US" sz="3200" dirty="0"/>
          </a:p>
        </p:txBody>
      </p:sp>
      <p:sp>
        <p:nvSpPr>
          <p:cNvPr id="13" name="Content Placeholder 12"/>
          <p:cNvSpPr>
            <a:spLocks noGrp="1"/>
          </p:cNvSpPr>
          <p:nvPr>
            <p:ph idx="1"/>
          </p:nvPr>
        </p:nvSpPr>
        <p:spPr>
          <a:xfrm>
            <a:off x="279400" y="1328951"/>
            <a:ext cx="8316913" cy="655780"/>
          </a:xfrm>
        </p:spPr>
        <p:txBody>
          <a:bodyPr>
            <a:noAutofit/>
          </a:bodyPr>
          <a:lstStyle/>
          <a:p>
            <a:r>
              <a:rPr lang="en-US" sz="2000" dirty="0" smtClean="0">
                <a:solidFill>
                  <a:schemeClr val="tx1"/>
                </a:solidFill>
              </a:rPr>
              <a:t>Configures a router to advertise a network as the gateway of last resort.</a:t>
            </a:r>
          </a:p>
          <a:p>
            <a:pPr>
              <a:buNone/>
            </a:pPr>
            <a:endParaRPr lang="en-US" sz="2000" dirty="0">
              <a:solidFill>
                <a:schemeClr val="tx1"/>
              </a:solidFill>
            </a:endParaRPr>
          </a:p>
        </p:txBody>
      </p:sp>
      <p:sp>
        <p:nvSpPr>
          <p:cNvPr id="14" name="Text Placeholder 13"/>
          <p:cNvSpPr>
            <a:spLocks noGrp="1"/>
          </p:cNvSpPr>
          <p:nvPr>
            <p:ph type="body" sz="quarter" idx="10"/>
          </p:nvPr>
        </p:nvSpPr>
        <p:spPr>
          <a:xfrm>
            <a:off x="613533" y="1952993"/>
            <a:ext cx="7745412" cy="377078"/>
          </a:xfrm>
        </p:spPr>
        <p:txBody>
          <a:bodyPr/>
          <a:lstStyle/>
          <a:p>
            <a:r>
              <a:rPr lang="en-US" dirty="0" smtClean="0">
                <a:solidFill>
                  <a:schemeClr val="tx1"/>
                </a:solidFill>
              </a:rPr>
              <a:t>Router(config)#</a:t>
            </a:r>
            <a:endParaRPr lang="en-US" dirty="0">
              <a:solidFill>
                <a:schemeClr val="tx1"/>
              </a:solidFill>
            </a:endParaRPr>
          </a:p>
        </p:txBody>
      </p:sp>
      <p:sp>
        <p:nvSpPr>
          <p:cNvPr id="15" name="Text Placeholder 14"/>
          <p:cNvSpPr>
            <a:spLocks noGrp="1"/>
          </p:cNvSpPr>
          <p:nvPr>
            <p:ph type="body" sz="quarter" idx="11"/>
          </p:nvPr>
        </p:nvSpPr>
        <p:spPr>
          <a:xfrm>
            <a:off x="615326" y="2325002"/>
            <a:ext cx="7745412" cy="377078"/>
          </a:xfrm>
        </p:spPr>
        <p:txBody>
          <a:bodyPr/>
          <a:lstStyle/>
          <a:p>
            <a:r>
              <a:rPr lang="en-US" dirty="0" smtClean="0">
                <a:solidFill>
                  <a:schemeClr val="tx1"/>
                </a:solidFill>
              </a:rPr>
              <a:t>ip default-network </a:t>
            </a:r>
            <a:r>
              <a:rPr lang="en-US" b="0" i="1" dirty="0" smtClean="0">
                <a:solidFill>
                  <a:schemeClr val="tx1"/>
                </a:solidFill>
              </a:rPr>
              <a:t>network</a:t>
            </a:r>
            <a:endParaRPr lang="en-US" b="0" dirty="0">
              <a:solidFill>
                <a:schemeClr val="tx1"/>
              </a:solidFill>
            </a:endParaRPr>
          </a:p>
        </p:txBody>
      </p:sp>
      <p:sp>
        <p:nvSpPr>
          <p:cNvPr id="16" name="Rectangle 15"/>
          <p:cNvSpPr/>
          <p:nvPr/>
        </p:nvSpPr>
        <p:spPr>
          <a:xfrm>
            <a:off x="266699" y="2804173"/>
            <a:ext cx="8487008" cy="3155480"/>
          </a:xfrm>
          <a:prstGeom prst="rect">
            <a:avLst/>
          </a:prstGeom>
        </p:spPr>
        <p:txBody>
          <a:bodyPr wrap="square">
            <a:spAutoFit/>
          </a:bodyPr>
          <a:lstStyle/>
          <a:p>
            <a:pPr marL="236538" lvl="0" indent="-236538" algn="l" defTabSz="814388" eaLnBrk="1" hangingPunct="1">
              <a:lnSpc>
                <a:spcPct val="95000"/>
              </a:lnSpc>
              <a:spcBef>
                <a:spcPct val="50000"/>
              </a:spcBef>
              <a:buClr>
                <a:srgbClr val="708CA1"/>
              </a:buClr>
              <a:buFont typeface="Wingdings" pitchFamily="2" charset="2"/>
              <a:buChar char="§"/>
              <a:defRPr/>
            </a:pPr>
            <a:r>
              <a:rPr lang="en-US" kern="0" dirty="0" smtClean="0"/>
              <a:t>Other routers use their next-hop address to the advertised network as their default route.</a:t>
            </a:r>
          </a:p>
          <a:p>
            <a:pPr marL="236538" indent="-236538" algn="l" defTabSz="814388" eaLnBrk="1" hangingPunct="1">
              <a:lnSpc>
                <a:spcPct val="95000"/>
              </a:lnSpc>
              <a:spcBef>
                <a:spcPct val="50000"/>
              </a:spcBef>
              <a:buClr>
                <a:srgbClr val="708CA1"/>
              </a:buClr>
              <a:buFont typeface="Wingdings" pitchFamily="2" charset="2"/>
              <a:buChar char="§"/>
              <a:defRPr/>
            </a:pPr>
            <a:r>
              <a:rPr lang="en-US" kern="0" dirty="0" smtClean="0"/>
              <a:t>There is no parameter to specify the subnet mask therefore the command can only be used to advertise a </a:t>
            </a:r>
            <a:r>
              <a:rPr lang="en-US" u="sng" kern="0" dirty="0" smtClean="0"/>
              <a:t>classful</a:t>
            </a:r>
            <a:r>
              <a:rPr lang="en-US" kern="0" dirty="0" smtClean="0"/>
              <a:t> network.</a:t>
            </a:r>
          </a:p>
          <a:p>
            <a:pPr marL="236538" indent="-236538" algn="l" defTabSz="814388" eaLnBrk="1" hangingPunct="1">
              <a:lnSpc>
                <a:spcPct val="95000"/>
              </a:lnSpc>
              <a:spcBef>
                <a:spcPct val="50000"/>
              </a:spcBef>
              <a:buClr>
                <a:srgbClr val="708CA1"/>
              </a:buClr>
              <a:buFont typeface="Wingdings" pitchFamily="2" charset="2"/>
              <a:buChar char="§"/>
              <a:defRPr/>
            </a:pPr>
            <a:r>
              <a:rPr lang="en-US" kern="0" dirty="0" smtClean="0"/>
              <a:t>The specified network must be reachable before it is configured.</a:t>
            </a:r>
          </a:p>
          <a:p>
            <a:pPr marL="236538" indent="-236538" algn="l" defTabSz="814388" eaLnBrk="1" hangingPunct="1">
              <a:lnSpc>
                <a:spcPct val="95000"/>
              </a:lnSpc>
              <a:spcBef>
                <a:spcPct val="50000"/>
              </a:spcBef>
              <a:buClr>
                <a:srgbClr val="708CA1"/>
              </a:buClr>
              <a:buFont typeface="Wingdings" pitchFamily="2" charset="2"/>
              <a:buChar char="§"/>
              <a:defRPr/>
            </a:pPr>
            <a:r>
              <a:rPr lang="en-US" kern="0" dirty="0" smtClean="0"/>
              <a:t>If the specified network is reachable through:</a:t>
            </a:r>
          </a:p>
          <a:p>
            <a:pPr marL="693738" lvl="1" indent="-236538" algn="l" defTabSz="814388" eaLnBrk="1" hangingPunct="1">
              <a:lnSpc>
                <a:spcPct val="95000"/>
              </a:lnSpc>
              <a:spcBef>
                <a:spcPct val="50000"/>
              </a:spcBef>
              <a:buClr>
                <a:srgbClr val="708CA1"/>
              </a:buClr>
              <a:buFont typeface="Wingdings" pitchFamily="2" charset="2"/>
              <a:buChar char="§"/>
              <a:defRPr/>
            </a:pPr>
            <a:r>
              <a:rPr lang="en-US" kern="0" dirty="0" smtClean="0"/>
              <a:t>EIGRP, then the default route is propagated automatically to other EIGRP routers in the AS.</a:t>
            </a:r>
          </a:p>
          <a:p>
            <a:pPr marL="693738" lvl="1" indent="-236538" algn="l" defTabSz="814388" eaLnBrk="1" hangingPunct="1">
              <a:lnSpc>
                <a:spcPct val="95000"/>
              </a:lnSpc>
              <a:spcBef>
                <a:spcPct val="50000"/>
              </a:spcBef>
              <a:buClr>
                <a:srgbClr val="708CA1"/>
              </a:buClr>
              <a:buFont typeface="Wingdings" pitchFamily="2" charset="2"/>
              <a:buChar char="§"/>
              <a:defRPr/>
            </a:pPr>
            <a:r>
              <a:rPr lang="en-US" kern="0" dirty="0" smtClean="0"/>
              <a:t>A static route, then the static route must be redistributed into EIGRP.</a:t>
            </a:r>
          </a:p>
        </p:txBody>
      </p:sp>
    </p:spTree>
    <p:extLst>
      <p:ext uri="{BB962C8B-B14F-4D97-AF65-F5344CB8AC3E}">
        <p14:creationId xmlns:p14="http://schemas.microsoft.com/office/powerpoint/2010/main" val="2106754244"/>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bwMode="auto">
          <a:xfrm>
            <a:off x="320286" y="5930291"/>
            <a:ext cx="3159515" cy="18214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2" name="Rectangle 41"/>
          <p:cNvSpPr/>
          <p:nvPr/>
        </p:nvSpPr>
        <p:spPr bwMode="auto">
          <a:xfrm>
            <a:off x="301718" y="3594323"/>
            <a:ext cx="3233857" cy="22301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89789" y="65284"/>
            <a:ext cx="7822918" cy="1183077"/>
          </a:xfrm>
        </p:spPr>
        <p:txBody>
          <a:bodyPr/>
          <a:lstStyle/>
          <a:p>
            <a:r>
              <a:rPr lang="en-US" sz="3200" dirty="0" smtClean="0">
                <a:latin typeface="Courier New" pitchFamily="49" charset="0"/>
                <a:cs typeface="Courier New" pitchFamily="49" charset="0"/>
              </a:rPr>
              <a:t>ip default-network </a:t>
            </a:r>
            <a:r>
              <a:rPr lang="en-US" sz="3200" dirty="0" smtClean="0"/>
              <a:t>Example</a:t>
            </a:r>
            <a:endParaRPr lang="en-US" sz="3200" dirty="0"/>
          </a:p>
        </p:txBody>
      </p:sp>
      <p:sp>
        <p:nvSpPr>
          <p:cNvPr id="44" name="Text Placeholder 5"/>
          <p:cNvSpPr>
            <a:spLocks/>
          </p:cNvSpPr>
          <p:nvPr/>
        </p:nvSpPr>
        <p:spPr bwMode="auto">
          <a:xfrm>
            <a:off x="279399" y="3206394"/>
            <a:ext cx="8529750" cy="221561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 </a:t>
            </a:r>
            <a:r>
              <a:rPr lang="en-US" sz="12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not set</a:t>
            </a:r>
          </a:p>
          <a:p>
            <a:pPr marL="236538" indent="-236538" algn="l" defTabSz="814388" eaLnBrk="1" hangingPunct="1">
              <a:lnSpc>
                <a:spcPct val="100000"/>
              </a:lnSpc>
              <a:spcBef>
                <a:spcPts val="0"/>
              </a:spcBef>
              <a:buClr>
                <a:srgbClr val="708CA1"/>
              </a:buClr>
              <a:defRPr/>
            </a:pPr>
            <a:endParaRPr lang="en-US" sz="12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172.17.0.0/16 is variably subnetted, 2 subnets, 2 masks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172.17.0.0/16 is a summary, 02:27:56, Null0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172.17.2.0/24 is directly connected,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172.16.0.0/16 [90/40514560] via 192.168.1.101, 02:27:56,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a:t>
            </a:r>
          </a:p>
          <a:p>
            <a:pPr marL="236538" indent="-236538" algn="l" defTabSz="814388" eaLnBrk="1" hangingPunct="1">
              <a:lnSpc>
                <a:spcPct val="100000"/>
              </a:lnSpc>
              <a:spcBef>
                <a:spcPts val="0"/>
              </a:spcBef>
              <a:buClr>
                <a:srgbClr val="708CA1"/>
              </a:buClr>
              <a:defRPr/>
            </a:pPr>
            <a:endParaRPr lang="en-US" sz="1200" b="1" kern="0" dirty="0" smtClean="0">
              <a:latin typeface="Courier New" pitchFamily="49" charset="0"/>
            </a:endParaRPr>
          </a:p>
        </p:txBody>
      </p:sp>
      <p:sp>
        <p:nvSpPr>
          <p:cNvPr id="32" name="Text Placeholder 5"/>
          <p:cNvSpPr>
            <a:spLocks/>
          </p:cNvSpPr>
          <p:nvPr/>
        </p:nvSpPr>
        <p:spPr bwMode="auto">
          <a:xfrm>
            <a:off x="279400" y="5523750"/>
            <a:ext cx="8529749" cy="84516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 </a:t>
            </a:r>
            <a:r>
              <a:rPr lang="en-US" sz="12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not set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p:txBody>
      </p:sp>
      <p:grpSp>
        <p:nvGrpSpPr>
          <p:cNvPr id="43" name="Group 42"/>
          <p:cNvGrpSpPr/>
          <p:nvPr/>
        </p:nvGrpSpPr>
        <p:grpSpPr>
          <a:xfrm>
            <a:off x="1162690" y="1290653"/>
            <a:ext cx="6806978" cy="1733214"/>
            <a:chOff x="1639213" y="1003612"/>
            <a:chExt cx="6806978" cy="1839949"/>
          </a:xfrm>
        </p:grpSpPr>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28" name="TextBox 27"/>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smtClean="0"/>
                <a:t>172.31.0.0 /16</a:t>
              </a:r>
              <a:endParaRPr lang="en-US" sz="1050" dirty="0"/>
            </a:p>
          </p:txBody>
        </p:sp>
        <p:sp>
          <p:nvSpPr>
            <p:cNvPr id="45" name="TextBox 44"/>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34" name="TextBox 33"/>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36" name="TextBox 3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48" name="TextBox 47"/>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2" name="TextBox 51"/>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3" name="TextBox 52"/>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4" name="TextBox 53"/>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55" name="TextBox 54"/>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grpSp>
    </p:spTree>
    <p:extLst>
      <p:ext uri="{BB962C8B-B14F-4D97-AF65-F5344CB8AC3E}">
        <p14:creationId xmlns:p14="http://schemas.microsoft.com/office/powerpoint/2010/main" val="3838370939"/>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41"/>
          <p:cNvSpPr/>
          <p:nvPr/>
        </p:nvSpPr>
        <p:spPr bwMode="auto">
          <a:xfrm>
            <a:off x="1386509" y="3859127"/>
            <a:ext cx="4181724" cy="21185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p:txBody>
          <a:bodyPr/>
          <a:lstStyle/>
          <a:p>
            <a:r>
              <a:rPr lang="en-US" sz="3200" dirty="0" smtClean="0">
                <a:latin typeface="Courier New" pitchFamily="49" charset="0"/>
                <a:cs typeface="Courier New" pitchFamily="49" charset="0"/>
              </a:rPr>
              <a:t>ip default-network </a:t>
            </a:r>
            <a:r>
              <a:rPr lang="en-US" sz="3200" dirty="0" smtClean="0"/>
              <a:t>Example</a:t>
            </a:r>
            <a:endParaRPr lang="en-US" sz="3200" dirty="0"/>
          </a:p>
        </p:txBody>
      </p:sp>
      <p:grpSp>
        <p:nvGrpSpPr>
          <p:cNvPr id="46" name="Group 45"/>
          <p:cNvGrpSpPr/>
          <p:nvPr/>
        </p:nvGrpSpPr>
        <p:grpSpPr>
          <a:xfrm>
            <a:off x="1103267" y="1555221"/>
            <a:ext cx="6806978" cy="1839949"/>
            <a:chOff x="1639213" y="1003612"/>
            <a:chExt cx="6806978" cy="1839949"/>
          </a:xfrm>
        </p:grpSpPr>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28" name="TextBox 27"/>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smtClean="0"/>
                <a:t>172.31.0.0 /16</a:t>
              </a:r>
              <a:endParaRPr lang="en-US" sz="1050" dirty="0"/>
            </a:p>
          </p:txBody>
        </p:sp>
        <p:sp>
          <p:nvSpPr>
            <p:cNvPr id="45" name="TextBox 44"/>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34" name="TextBox 33"/>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36" name="TextBox 3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48" name="TextBox 47"/>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2" name="TextBox 51"/>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3" name="TextBox 52"/>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4" name="TextBox 53"/>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55" name="TextBox 54"/>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grpSp>
      <p:sp>
        <p:nvSpPr>
          <p:cNvPr id="43" name="Rectangle 42"/>
          <p:cNvSpPr/>
          <p:nvPr/>
        </p:nvSpPr>
        <p:spPr bwMode="auto">
          <a:xfrm>
            <a:off x="1427399" y="4056132"/>
            <a:ext cx="1687548" cy="19326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6" name="Rectangle 55"/>
          <p:cNvSpPr/>
          <p:nvPr/>
        </p:nvSpPr>
        <p:spPr bwMode="auto">
          <a:xfrm>
            <a:off x="1434836" y="4621118"/>
            <a:ext cx="2761779" cy="17468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2111333" y="4963086"/>
            <a:ext cx="1806502" cy="17841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4" name="Text Placeholder 5"/>
          <p:cNvSpPr>
            <a:spLocks/>
          </p:cNvSpPr>
          <p:nvPr/>
        </p:nvSpPr>
        <p:spPr bwMode="auto">
          <a:xfrm>
            <a:off x="293688" y="3850332"/>
            <a:ext cx="8426718" cy="174836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ip route 172.31.0.0 255.255.0.0 192.168.1.2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do ping 172.31.0.0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Success rate is 100 percent (5/5), round-trip min/avg/max = 28/28/28 ms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ip default-network 172.31.0.0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redistribute static</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end</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a:t>
            </a:r>
            <a:endParaRPr lang="en-US" sz="1200" b="1" kern="0" dirty="0" smtClean="0">
              <a:latin typeface="Courier New" pitchFamily="49" charset="0"/>
            </a:endParaRPr>
          </a:p>
        </p:txBody>
      </p:sp>
    </p:spTree>
    <p:extLst>
      <p:ext uri="{BB962C8B-B14F-4D97-AF65-F5344CB8AC3E}">
        <p14:creationId xmlns:p14="http://schemas.microsoft.com/office/powerpoint/2010/main" val="2061875079"/>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Rectangle 42"/>
          <p:cNvSpPr/>
          <p:nvPr/>
        </p:nvSpPr>
        <p:spPr bwMode="auto">
          <a:xfrm>
            <a:off x="309155" y="4127996"/>
            <a:ext cx="3750520" cy="24903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ectangle 45"/>
          <p:cNvSpPr/>
          <p:nvPr/>
        </p:nvSpPr>
        <p:spPr bwMode="auto">
          <a:xfrm>
            <a:off x="320286" y="5542420"/>
            <a:ext cx="5690842" cy="20443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2" name="Rectangle 41"/>
          <p:cNvSpPr/>
          <p:nvPr/>
        </p:nvSpPr>
        <p:spPr bwMode="auto">
          <a:xfrm>
            <a:off x="312869" y="3786028"/>
            <a:ext cx="5497547" cy="23416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22633" y="363201"/>
            <a:ext cx="9143999" cy="1067166"/>
          </a:xfrm>
        </p:spPr>
        <p:txBody>
          <a:bodyPr/>
          <a:lstStyle/>
          <a:p>
            <a:r>
              <a:rPr lang="en-US" sz="3200" dirty="0" smtClean="0">
                <a:latin typeface="Courier New" pitchFamily="49" charset="0"/>
                <a:cs typeface="Courier New" pitchFamily="49" charset="0"/>
              </a:rPr>
              <a:t>ip default-network </a:t>
            </a:r>
            <a:r>
              <a:rPr lang="en-US" sz="3200" dirty="0" smtClean="0"/>
              <a:t>Example</a:t>
            </a:r>
            <a:endParaRPr lang="en-US" sz="3200" dirty="0"/>
          </a:p>
        </p:txBody>
      </p:sp>
      <p:sp>
        <p:nvSpPr>
          <p:cNvPr id="44" name="Text Placeholder 5"/>
          <p:cNvSpPr>
            <a:spLocks/>
          </p:cNvSpPr>
          <p:nvPr/>
        </p:nvSpPr>
        <p:spPr bwMode="auto">
          <a:xfrm>
            <a:off x="279399" y="3398100"/>
            <a:ext cx="8431171" cy="156631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 </a:t>
            </a:r>
            <a:r>
              <a:rPr lang="en-US" sz="12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192.168.1.2 to network 172.31.0.0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S*   172.31.0.0/16 [1/0] via 192.168.1.2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192.168.1.0 is directly connected, Serial0/0/1</a:t>
            </a:r>
          </a:p>
        </p:txBody>
      </p:sp>
      <p:grpSp>
        <p:nvGrpSpPr>
          <p:cNvPr id="57" name="Group 56"/>
          <p:cNvGrpSpPr/>
          <p:nvPr/>
        </p:nvGrpSpPr>
        <p:grpSpPr>
          <a:xfrm>
            <a:off x="1103271" y="1574867"/>
            <a:ext cx="6806978" cy="1733214"/>
            <a:chOff x="1639213" y="1003612"/>
            <a:chExt cx="6806978" cy="1839949"/>
          </a:xfrm>
        </p:grpSpPr>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28" name="TextBox 27"/>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smtClean="0"/>
                <a:t>172.31.0.0 /16</a:t>
              </a:r>
              <a:endParaRPr lang="en-US" sz="1050" dirty="0"/>
            </a:p>
          </p:txBody>
        </p:sp>
        <p:sp>
          <p:nvSpPr>
            <p:cNvPr id="45" name="TextBox 44"/>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34" name="TextBox 33"/>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36" name="TextBox 3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48" name="TextBox 47"/>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2" name="TextBox 51"/>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3" name="TextBox 52"/>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4" name="TextBox 53"/>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55" name="TextBox 54"/>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grpSp>
      <p:sp>
        <p:nvSpPr>
          <p:cNvPr id="56" name="Rectangle 55"/>
          <p:cNvSpPr/>
          <p:nvPr/>
        </p:nvSpPr>
        <p:spPr bwMode="auto">
          <a:xfrm>
            <a:off x="327722" y="5850933"/>
            <a:ext cx="6921191" cy="29736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2" name="Text Placeholder 5"/>
          <p:cNvSpPr>
            <a:spLocks/>
          </p:cNvSpPr>
          <p:nvPr/>
        </p:nvSpPr>
        <p:spPr bwMode="auto">
          <a:xfrm>
            <a:off x="279400" y="5135878"/>
            <a:ext cx="8426718" cy="140779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 </a:t>
            </a:r>
            <a:r>
              <a:rPr lang="en-US" sz="12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192.168.1.102 to network 172.31.0.0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D*EX 172.31.0.0/16 [170/41024000] via 192.168.1.102, 00:00:20,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1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p:txBody>
      </p:sp>
    </p:spTree>
    <p:extLst>
      <p:ext uri="{BB962C8B-B14F-4D97-AF65-F5344CB8AC3E}">
        <p14:creationId xmlns:p14="http://schemas.microsoft.com/office/powerpoint/2010/main" val="3828487535"/>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1312161"/>
            <a:ext cx="8532159" cy="620712"/>
          </a:xfrm>
        </p:spPr>
        <p:txBody>
          <a:bodyPr/>
          <a:lstStyle/>
          <a:p>
            <a:r>
              <a:rPr lang="en-US" sz="2800" dirty="0" smtClean="0">
                <a:latin typeface="Courier New" pitchFamily="49" charset="0"/>
                <a:cs typeface="Courier New" pitchFamily="49" charset="0"/>
              </a:rPr>
              <a:t>ip route 0.0.0.0 0.0.0.0 </a:t>
            </a:r>
            <a:r>
              <a:rPr lang="en-US" sz="2800" b="0" i="1" dirty="0" smtClean="0">
                <a:latin typeface="Courier New" pitchFamily="49" charset="0"/>
                <a:cs typeface="Courier New" pitchFamily="49" charset="0"/>
              </a:rPr>
              <a:t>next-hop</a:t>
            </a:r>
            <a:r>
              <a:rPr lang="en-US" sz="2800" dirty="0" smtClean="0">
                <a:latin typeface="Courier New" pitchFamily="49" charset="0"/>
                <a:cs typeface="Courier New" pitchFamily="49" charset="0"/>
              </a:rPr>
              <a:t> | </a:t>
            </a:r>
            <a:r>
              <a:rPr lang="en-US" sz="2800" b="0" i="1" dirty="0" smtClean="0">
                <a:latin typeface="Courier New" pitchFamily="49" charset="0"/>
                <a:cs typeface="Courier New" pitchFamily="49" charset="0"/>
              </a:rPr>
              <a:t>interface </a:t>
            </a:r>
            <a:r>
              <a:rPr lang="en-US" sz="2800" b="0" dirty="0" smtClean="0">
                <a:cs typeface="Courier New" pitchFamily="49" charset="0"/>
              </a:rPr>
              <a:t>Command</a:t>
            </a:r>
            <a:endParaRPr lang="en-US" sz="2800" b="0" dirty="0">
              <a:cs typeface="Courier New" pitchFamily="49" charset="0"/>
            </a:endParaRPr>
          </a:p>
        </p:txBody>
      </p:sp>
      <p:sp>
        <p:nvSpPr>
          <p:cNvPr id="13" name="Content Placeholder 12"/>
          <p:cNvSpPr>
            <a:spLocks noGrp="1"/>
          </p:cNvSpPr>
          <p:nvPr>
            <p:ph idx="1"/>
          </p:nvPr>
        </p:nvSpPr>
        <p:spPr>
          <a:xfrm>
            <a:off x="279400" y="1985058"/>
            <a:ext cx="8316913" cy="655780"/>
          </a:xfrm>
        </p:spPr>
        <p:txBody>
          <a:bodyPr>
            <a:noAutofit/>
          </a:bodyPr>
          <a:lstStyle/>
          <a:p>
            <a:r>
              <a:rPr lang="en-US" sz="2000" dirty="0" smtClean="0">
                <a:solidFill>
                  <a:schemeClr val="tx1"/>
                </a:solidFill>
              </a:rPr>
              <a:t>Configures a router to advertise a default route as the gateway of last resort.</a:t>
            </a:r>
          </a:p>
          <a:p>
            <a:pPr>
              <a:buNone/>
            </a:pPr>
            <a:endParaRPr lang="en-US" sz="2000" dirty="0">
              <a:solidFill>
                <a:schemeClr val="tx1"/>
              </a:solidFill>
            </a:endParaRPr>
          </a:p>
        </p:txBody>
      </p:sp>
      <p:sp>
        <p:nvSpPr>
          <p:cNvPr id="14" name="Text Placeholder 13"/>
          <p:cNvSpPr>
            <a:spLocks noGrp="1"/>
          </p:cNvSpPr>
          <p:nvPr>
            <p:ph type="body" sz="quarter" idx="10"/>
          </p:nvPr>
        </p:nvSpPr>
        <p:spPr>
          <a:xfrm>
            <a:off x="613533" y="2590183"/>
            <a:ext cx="7745412" cy="377078"/>
          </a:xfrm>
        </p:spPr>
        <p:txBody>
          <a:bodyPr/>
          <a:lstStyle/>
          <a:p>
            <a:r>
              <a:rPr lang="en-US" dirty="0" smtClean="0">
                <a:solidFill>
                  <a:schemeClr val="tx1"/>
                </a:solidFill>
              </a:rPr>
              <a:t>Router(config)#</a:t>
            </a:r>
            <a:endParaRPr lang="en-US" dirty="0">
              <a:solidFill>
                <a:schemeClr val="tx1"/>
              </a:solidFill>
            </a:endParaRPr>
          </a:p>
        </p:txBody>
      </p:sp>
      <p:sp>
        <p:nvSpPr>
          <p:cNvPr id="15" name="Text Placeholder 14"/>
          <p:cNvSpPr>
            <a:spLocks noGrp="1"/>
          </p:cNvSpPr>
          <p:nvPr>
            <p:ph type="body" sz="quarter" idx="11"/>
          </p:nvPr>
        </p:nvSpPr>
        <p:spPr>
          <a:xfrm>
            <a:off x="615326" y="3102255"/>
            <a:ext cx="7745412" cy="377078"/>
          </a:xfrm>
        </p:spPr>
        <p:txBody>
          <a:bodyPr>
            <a:normAutofit/>
          </a:bodyPr>
          <a:lstStyle/>
          <a:p>
            <a:r>
              <a:rPr lang="en-US" dirty="0" smtClean="0">
                <a:solidFill>
                  <a:schemeClr val="tx1"/>
                </a:solidFill>
              </a:rPr>
              <a:t>ip route 0.0.0.0 0.0.0.0 </a:t>
            </a:r>
            <a:r>
              <a:rPr lang="en-US" b="0" i="1" dirty="0" smtClean="0">
                <a:solidFill>
                  <a:schemeClr val="tx1"/>
                </a:solidFill>
              </a:rPr>
              <a:t>interface </a:t>
            </a:r>
            <a:r>
              <a:rPr lang="en-US" dirty="0" smtClean="0">
                <a:solidFill>
                  <a:schemeClr val="tx1"/>
                </a:solidFill>
              </a:rPr>
              <a:t>| </a:t>
            </a:r>
            <a:r>
              <a:rPr lang="en-US" b="0" i="1" dirty="0" smtClean="0">
                <a:solidFill>
                  <a:schemeClr val="tx1"/>
                </a:solidFill>
              </a:rPr>
              <a:t>next-hop </a:t>
            </a:r>
            <a:endParaRPr lang="en-US" b="0" i="1" dirty="0">
              <a:solidFill>
                <a:schemeClr val="tx1"/>
              </a:solidFill>
            </a:endParaRPr>
          </a:p>
        </p:txBody>
      </p:sp>
      <p:sp>
        <p:nvSpPr>
          <p:cNvPr id="16" name="Rectangle 15"/>
          <p:cNvSpPr/>
          <p:nvPr/>
        </p:nvSpPr>
        <p:spPr>
          <a:xfrm>
            <a:off x="266699" y="3698384"/>
            <a:ext cx="8487008" cy="2160591"/>
          </a:xfrm>
          <a:prstGeom prst="rect">
            <a:avLst/>
          </a:prstGeom>
        </p:spPr>
        <p:txBody>
          <a:bodyPr wrap="square">
            <a:spAutoFit/>
          </a:bodyPr>
          <a:lstStyle/>
          <a:p>
            <a:pPr marL="236538" lvl="0" indent="-236538" algn="l" defTabSz="814388" eaLnBrk="1" hangingPunct="1">
              <a:lnSpc>
                <a:spcPct val="95000"/>
              </a:lnSpc>
              <a:spcBef>
                <a:spcPct val="50000"/>
              </a:spcBef>
              <a:buClr>
                <a:srgbClr val="708CA1"/>
              </a:buClr>
              <a:buFont typeface="Wingdings" pitchFamily="2" charset="2"/>
              <a:buChar char="§"/>
              <a:defRPr/>
            </a:pPr>
            <a:r>
              <a:rPr lang="en-US" sz="2000" kern="0" dirty="0" smtClean="0"/>
              <a:t>The choice of parameter affects the next selection of commands.</a:t>
            </a:r>
          </a:p>
          <a:p>
            <a:pPr marL="693738" lvl="1" indent="-236538" algn="l" defTabSz="814388" eaLnBrk="1" hangingPunct="1">
              <a:lnSpc>
                <a:spcPct val="95000"/>
              </a:lnSpc>
              <a:spcBef>
                <a:spcPct val="50000"/>
              </a:spcBef>
              <a:buClr>
                <a:srgbClr val="708CA1"/>
              </a:buClr>
              <a:buFont typeface="Wingdings" pitchFamily="2" charset="2"/>
              <a:buChar char="§"/>
              <a:defRPr/>
            </a:pPr>
            <a:r>
              <a:rPr lang="en-US" sz="1800" kern="0" dirty="0" smtClean="0"/>
              <a:t>If the</a:t>
            </a:r>
            <a:r>
              <a:rPr lang="en-US" sz="1800" b="1" kern="0" dirty="0" smtClean="0">
                <a:latin typeface="Courier New" pitchFamily="49" charset="0"/>
                <a:cs typeface="Courier New" pitchFamily="49" charset="0"/>
              </a:rPr>
              <a:t> </a:t>
            </a:r>
            <a:r>
              <a:rPr lang="en-US" sz="1800" i="1" kern="0" dirty="0" smtClean="0">
                <a:latin typeface="Courier New" pitchFamily="49" charset="0"/>
                <a:cs typeface="Courier New" pitchFamily="49" charset="0"/>
              </a:rPr>
              <a:t>interface </a:t>
            </a:r>
            <a:r>
              <a:rPr lang="en-US" sz="1800" kern="0" dirty="0" smtClean="0"/>
              <a:t>parameter is used, then only the</a:t>
            </a:r>
            <a:r>
              <a:rPr lang="en-US" sz="1800" b="1" kern="0" dirty="0" smtClean="0">
                <a:latin typeface="Courier New" pitchFamily="49" charset="0"/>
                <a:cs typeface="Courier New" pitchFamily="49" charset="0"/>
              </a:rPr>
              <a:t> network 0.0.0.0 </a:t>
            </a:r>
            <a:r>
              <a:rPr lang="en-US" sz="1800" kern="0" dirty="0" smtClean="0"/>
              <a:t>needs to also be entered.</a:t>
            </a:r>
          </a:p>
          <a:p>
            <a:pPr marL="693738" lvl="1" indent="-236538" algn="l" defTabSz="814388" eaLnBrk="1" hangingPunct="1">
              <a:lnSpc>
                <a:spcPct val="95000"/>
              </a:lnSpc>
              <a:spcBef>
                <a:spcPct val="50000"/>
              </a:spcBef>
              <a:buClr>
                <a:srgbClr val="708CA1"/>
              </a:buClr>
              <a:buFont typeface="Wingdings" pitchFamily="2" charset="2"/>
              <a:buChar char="§"/>
              <a:defRPr/>
            </a:pPr>
            <a:r>
              <a:rPr lang="en-US" sz="1800" kern="0" dirty="0" smtClean="0"/>
              <a:t>If the</a:t>
            </a:r>
            <a:r>
              <a:rPr lang="en-US" sz="1800" b="1" kern="0" dirty="0" smtClean="0">
                <a:latin typeface="Courier New" pitchFamily="49" charset="0"/>
                <a:cs typeface="Courier New" pitchFamily="49" charset="0"/>
              </a:rPr>
              <a:t> </a:t>
            </a:r>
            <a:r>
              <a:rPr lang="en-US" sz="1800" i="1" kern="0" dirty="0" smtClean="0">
                <a:latin typeface="Courier New" pitchFamily="49" charset="0"/>
                <a:cs typeface="Courier New" pitchFamily="49" charset="0"/>
              </a:rPr>
              <a:t>next-hop </a:t>
            </a:r>
            <a:r>
              <a:rPr lang="en-US" sz="1800" kern="0" dirty="0" smtClean="0"/>
              <a:t>parameter is used, then the</a:t>
            </a:r>
            <a:r>
              <a:rPr lang="en-US" sz="1800" b="1" kern="0" dirty="0" smtClean="0">
                <a:latin typeface="Courier New" pitchFamily="49" charset="0"/>
                <a:cs typeface="Courier New" pitchFamily="49" charset="0"/>
              </a:rPr>
              <a:t> network 0.0.0.0 </a:t>
            </a:r>
            <a:r>
              <a:rPr lang="en-US" sz="1800" kern="0" dirty="0" smtClean="0"/>
              <a:t>and the</a:t>
            </a:r>
            <a:r>
              <a:rPr lang="en-US" sz="1800" b="1" kern="0" dirty="0" smtClean="0">
                <a:latin typeface="Courier New" pitchFamily="49" charset="0"/>
                <a:cs typeface="Courier New" pitchFamily="49" charset="0"/>
              </a:rPr>
              <a:t> redistribute static </a:t>
            </a:r>
            <a:r>
              <a:rPr lang="en-US" sz="1800" kern="0" dirty="0" smtClean="0"/>
              <a:t>command must be configured.</a:t>
            </a:r>
          </a:p>
          <a:p>
            <a:pPr marL="693738" lvl="1" indent="-236538" algn="l" defTabSz="814388" eaLnBrk="1" hangingPunct="1">
              <a:lnSpc>
                <a:spcPct val="95000"/>
              </a:lnSpc>
              <a:spcBef>
                <a:spcPct val="50000"/>
              </a:spcBef>
              <a:buClr>
                <a:srgbClr val="708CA1"/>
              </a:buClr>
              <a:buFont typeface="Wingdings" pitchFamily="2" charset="2"/>
              <a:buChar char="§"/>
              <a:defRPr/>
            </a:pPr>
            <a:endParaRPr lang="en-US" sz="2000" kern="0" dirty="0" smtClean="0"/>
          </a:p>
        </p:txBody>
      </p:sp>
    </p:spTree>
    <p:extLst>
      <p:ext uri="{BB962C8B-B14F-4D97-AF65-F5344CB8AC3E}">
        <p14:creationId xmlns:p14="http://schemas.microsoft.com/office/powerpoint/2010/main" val="64320941"/>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Rectangle 90"/>
          <p:cNvSpPr/>
          <p:nvPr/>
        </p:nvSpPr>
        <p:spPr bwMode="auto">
          <a:xfrm>
            <a:off x="327162" y="6050273"/>
            <a:ext cx="4616586" cy="18959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ectangle 45"/>
          <p:cNvSpPr/>
          <p:nvPr/>
        </p:nvSpPr>
        <p:spPr bwMode="auto">
          <a:xfrm>
            <a:off x="2074183" y="3849795"/>
            <a:ext cx="1464529" cy="19328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2" name="Rectangle 41"/>
          <p:cNvSpPr/>
          <p:nvPr/>
        </p:nvSpPr>
        <p:spPr bwMode="auto">
          <a:xfrm>
            <a:off x="1386541" y="3485522"/>
            <a:ext cx="3021947" cy="16726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0" y="369152"/>
            <a:ext cx="9315450" cy="1167479"/>
          </a:xfrm>
        </p:spPr>
        <p:txBody>
          <a:bodyPr>
            <a:normAutofit/>
          </a:bodyPr>
          <a:lstStyle/>
          <a:p>
            <a:pPr algn="l"/>
            <a:r>
              <a:rPr lang="en-US" sz="2800" dirty="0" smtClean="0">
                <a:latin typeface="Courier New" pitchFamily="49" charset="0"/>
                <a:cs typeface="Courier New" pitchFamily="49" charset="0"/>
              </a:rPr>
              <a:t>ip route 0.0.0.0 0.0.0.0 </a:t>
            </a:r>
            <a:r>
              <a:rPr lang="en-US" sz="2800" b="0" i="1" dirty="0" smtClean="0">
                <a:latin typeface="Courier New" pitchFamily="49" charset="0"/>
                <a:cs typeface="Courier New" pitchFamily="49" charset="0"/>
              </a:rPr>
              <a:t>interface</a:t>
            </a:r>
            <a:r>
              <a:rPr lang="en-US" sz="2800" dirty="0" smtClean="0">
                <a:latin typeface="Courier New" pitchFamily="49" charset="0"/>
                <a:cs typeface="Courier New" pitchFamily="49" charset="0"/>
              </a:rPr>
              <a:t> </a:t>
            </a:r>
            <a:r>
              <a:rPr lang="en-US" sz="2800" dirty="0" smtClean="0"/>
              <a:t>Example</a:t>
            </a:r>
            <a:endParaRPr lang="en-US" sz="2800" dirty="0"/>
          </a:p>
        </p:txBody>
      </p:sp>
      <p:grpSp>
        <p:nvGrpSpPr>
          <p:cNvPr id="40" name="Group 39"/>
          <p:cNvGrpSpPr/>
          <p:nvPr/>
        </p:nvGrpSpPr>
        <p:grpSpPr>
          <a:xfrm>
            <a:off x="1162694" y="1670491"/>
            <a:ext cx="6806978" cy="1572316"/>
            <a:chOff x="1639213" y="1003612"/>
            <a:chExt cx="6806978" cy="1839949"/>
          </a:xfrm>
        </p:grpSpPr>
        <p:sp>
          <p:nvSpPr>
            <p:cNvPr id="5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59" name="Rounded Rectangle 5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0"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61"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62"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63" name="TextBox 6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4" name="TextBox 6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65" name="Straight Connector 64"/>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6" name="Straight Connector 65"/>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7" name="Straight Connector 66"/>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8" name="Straight Connector 67"/>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9" name="TextBox 68"/>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70" name="TextBox 69"/>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71" name="TextBox 70"/>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72" name="TextBox 71"/>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73" name="TextBox 72"/>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74"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75"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76" name="TextBox 75"/>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77" name="TextBox 76"/>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smtClean="0"/>
                <a:t>172.31.0.0 /16</a:t>
              </a:r>
              <a:endParaRPr lang="en-US" sz="1050" dirty="0"/>
            </a:p>
          </p:txBody>
        </p:sp>
        <p:sp>
          <p:nvSpPr>
            <p:cNvPr id="78" name="TextBox 77"/>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79" name="TextBox 78"/>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80" name="TextBox 79"/>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81" name="TextBox 80"/>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82" name="TextBox 81"/>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83" name="TextBox 82"/>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84" name="TextBox 83"/>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85" name="TextBox 8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86" name="TextBox 8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87" name="TextBox 86"/>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88" name="TextBox 87"/>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89" name="TextBox 88"/>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grpSp>
      <p:sp>
        <p:nvSpPr>
          <p:cNvPr id="90" name="Rectangle 89"/>
          <p:cNvSpPr/>
          <p:nvPr/>
        </p:nvSpPr>
        <p:spPr bwMode="auto">
          <a:xfrm>
            <a:off x="319725" y="4381337"/>
            <a:ext cx="5259642" cy="19700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4" name="Text Placeholder 5"/>
          <p:cNvSpPr>
            <a:spLocks/>
          </p:cNvSpPr>
          <p:nvPr/>
        </p:nvSpPr>
        <p:spPr bwMode="auto">
          <a:xfrm>
            <a:off x="293688" y="3443288"/>
            <a:ext cx="8426718" cy="309766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ip route 0.0.0.0 0.0.0.0 S0/0/1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network 0.0.0.0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do 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0.0.0.0 to network 0.0.0.0</a:t>
            </a:r>
          </a:p>
          <a:p>
            <a:pPr marL="236538" indent="-236538" algn="l" defTabSz="814388" eaLnBrk="1" hangingPunct="1">
              <a:lnSpc>
                <a:spcPct val="100000"/>
              </a:lnSpc>
              <a:spcBef>
                <a:spcPts val="0"/>
              </a:spcBef>
              <a:buClr>
                <a:srgbClr val="708CA1"/>
              </a:buClr>
              <a:defRPr/>
            </a:pPr>
            <a:endParaRPr lang="en-US" sz="12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172.17.0.0/16 is variably subnetted, 2 subnets, 2 masks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172.17.0.0/16 is a summary, 03:13:25, Null0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172.17.2.0/24 is directly connected,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172.16.0.0/16 [90/40514560] via 192.168.1.101, 03:13:25,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S*   0.0.0.0/0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a:t>
            </a:r>
            <a:endParaRPr lang="en-US" sz="1200" b="1" kern="0" dirty="0" smtClean="0">
              <a:latin typeface="Courier New" pitchFamily="49" charset="0"/>
            </a:endParaRPr>
          </a:p>
        </p:txBody>
      </p:sp>
    </p:spTree>
    <p:extLst>
      <p:ext uri="{BB962C8B-B14F-4D97-AF65-F5344CB8AC3E}">
        <p14:creationId xmlns:p14="http://schemas.microsoft.com/office/powerpoint/2010/main" val="1329865719"/>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Rectangle 38"/>
          <p:cNvSpPr/>
          <p:nvPr/>
        </p:nvSpPr>
        <p:spPr bwMode="auto">
          <a:xfrm>
            <a:off x="2081620" y="3823015"/>
            <a:ext cx="1836215" cy="21930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ectangle 45"/>
          <p:cNvSpPr/>
          <p:nvPr/>
        </p:nvSpPr>
        <p:spPr bwMode="auto">
          <a:xfrm>
            <a:off x="2074183" y="3670615"/>
            <a:ext cx="1464529" cy="19328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2" name="Rectangle 41"/>
          <p:cNvSpPr/>
          <p:nvPr/>
        </p:nvSpPr>
        <p:spPr bwMode="auto">
          <a:xfrm>
            <a:off x="1386541" y="3306342"/>
            <a:ext cx="3456846" cy="17841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132449" y="80075"/>
            <a:ext cx="9145583" cy="1179373"/>
          </a:xfrm>
        </p:spPr>
        <p:txBody>
          <a:bodyPr>
            <a:noAutofit/>
          </a:bodyPr>
          <a:lstStyle/>
          <a:p>
            <a:pPr algn="l"/>
            <a:r>
              <a:rPr lang="en-US" sz="2800" dirty="0" smtClean="0">
                <a:latin typeface="Courier New" pitchFamily="49" charset="0"/>
                <a:cs typeface="Courier New" pitchFamily="49" charset="0"/>
              </a:rPr>
              <a:t>ip route 0.0.0.0 0.0.0.0 </a:t>
            </a:r>
            <a:r>
              <a:rPr lang="en-US" sz="2800" b="0" i="1" dirty="0" smtClean="0">
                <a:latin typeface="Courier New" pitchFamily="49" charset="0"/>
                <a:cs typeface="Courier New" pitchFamily="49" charset="0"/>
              </a:rPr>
              <a:t>next-hop </a:t>
            </a:r>
            <a:r>
              <a:rPr lang="en-US" sz="2800" dirty="0" smtClean="0"/>
              <a:t>Example</a:t>
            </a:r>
            <a:endParaRPr lang="en-US" sz="2800" dirty="0"/>
          </a:p>
        </p:txBody>
      </p:sp>
      <p:grpSp>
        <p:nvGrpSpPr>
          <p:cNvPr id="41" name="Group 40"/>
          <p:cNvGrpSpPr/>
          <p:nvPr/>
        </p:nvGrpSpPr>
        <p:grpSpPr>
          <a:xfrm>
            <a:off x="1162693" y="1286949"/>
            <a:ext cx="6806978" cy="1839949"/>
            <a:chOff x="1639213" y="1003612"/>
            <a:chExt cx="6806978" cy="1839949"/>
          </a:xfrm>
        </p:grpSpPr>
        <p:sp>
          <p:nvSpPr>
            <p:cNvPr id="5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59" name="Rounded Rectangle 5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0"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61"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62"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63" name="TextBox 6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4" name="TextBox 6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65" name="Straight Connector 64"/>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6" name="Straight Connector 65"/>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7" name="Straight Connector 66"/>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8" name="Straight Connector 67"/>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9" name="TextBox 68"/>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70" name="TextBox 69"/>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71" name="TextBox 70"/>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72" name="TextBox 71"/>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73" name="TextBox 72"/>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74"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75"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76" name="TextBox 75"/>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77" name="TextBox 76"/>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smtClean="0"/>
                <a:t>172.31.0.0 /16</a:t>
              </a:r>
              <a:endParaRPr lang="en-US" sz="1050" dirty="0"/>
            </a:p>
          </p:txBody>
        </p:sp>
        <p:sp>
          <p:nvSpPr>
            <p:cNvPr id="78" name="TextBox 77"/>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79" name="TextBox 78"/>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80" name="TextBox 79"/>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81" name="TextBox 80"/>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82" name="TextBox 81"/>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83" name="TextBox 82"/>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84" name="TextBox 83"/>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85" name="TextBox 8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86" name="TextBox 8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87" name="TextBox 86"/>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88" name="TextBox 87"/>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89" name="TextBox 88"/>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grpSp>
      <p:sp>
        <p:nvSpPr>
          <p:cNvPr id="90" name="Rectangle 89"/>
          <p:cNvSpPr/>
          <p:nvPr/>
        </p:nvSpPr>
        <p:spPr bwMode="auto">
          <a:xfrm>
            <a:off x="319725" y="4402875"/>
            <a:ext cx="5259642" cy="19700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0" name="Rectangle 39"/>
          <p:cNvSpPr/>
          <p:nvPr/>
        </p:nvSpPr>
        <p:spPr bwMode="auto">
          <a:xfrm>
            <a:off x="316008" y="6038387"/>
            <a:ext cx="3389954" cy="17842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4" name="Text Placeholder 5"/>
          <p:cNvSpPr>
            <a:spLocks/>
          </p:cNvSpPr>
          <p:nvPr/>
        </p:nvSpPr>
        <p:spPr bwMode="auto">
          <a:xfrm>
            <a:off x="293687" y="3264108"/>
            <a:ext cx="8515461" cy="318687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ip route 0.0.0.0 0.0.0.0 192.168.1.2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network 0.0.0.0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redistribute static</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do 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192.168.1.2 to network 0.0.0.0</a:t>
            </a:r>
          </a:p>
          <a:p>
            <a:pPr marL="236538" indent="-236538" algn="l" defTabSz="814388" eaLnBrk="1" hangingPunct="1">
              <a:lnSpc>
                <a:spcPct val="100000"/>
              </a:lnSpc>
              <a:spcBef>
                <a:spcPts val="0"/>
              </a:spcBef>
              <a:buClr>
                <a:srgbClr val="708CA1"/>
              </a:buClr>
              <a:defRPr/>
            </a:pPr>
            <a:endParaRPr lang="en-US" sz="12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172.17.0.0/16 is variably subnetted, 2 subnets, 2 masks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172.17.0.0/16 is a summary, 02:53:48, Null0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172.17.2.0/24 is directly connected,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172.16.0.0/16 [90/40514560] via 192.168.1.101, 02:53:48,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S*   0.0.0.0/0 [1/0] via 192.168.1.2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a:t>
            </a:r>
            <a:endParaRPr lang="en-US" sz="1200" b="1" kern="0" dirty="0" smtClean="0">
              <a:latin typeface="Courier New" pitchFamily="49" charset="0"/>
            </a:endParaRPr>
          </a:p>
        </p:txBody>
      </p:sp>
    </p:spTree>
    <p:extLst>
      <p:ext uri="{BB962C8B-B14F-4D97-AF65-F5344CB8AC3E}">
        <p14:creationId xmlns:p14="http://schemas.microsoft.com/office/powerpoint/2010/main" val="3944770578"/>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1636" name="Rectangle 4"/>
          <p:cNvSpPr>
            <a:spLocks noGrp="1" noChangeArrowheads="1"/>
          </p:cNvSpPr>
          <p:nvPr>
            <p:ph type="title"/>
          </p:nvPr>
        </p:nvSpPr>
        <p:spPr/>
        <p:txBody>
          <a:bodyPr/>
          <a:lstStyle/>
          <a:p>
            <a:r>
              <a:rPr lang="en-US" sz="3200" dirty="0" smtClean="0"/>
              <a:t>EIGRP Route Summarization </a:t>
            </a:r>
            <a:endParaRPr lang="en-US" sz="3200" dirty="0"/>
          </a:p>
        </p:txBody>
      </p:sp>
      <p:sp>
        <p:nvSpPr>
          <p:cNvPr id="1221637" name="Rectangle 5"/>
          <p:cNvSpPr>
            <a:spLocks noGrp="1" noChangeArrowheads="1"/>
          </p:cNvSpPr>
          <p:nvPr>
            <p:ph type="body" idx="1"/>
          </p:nvPr>
        </p:nvSpPr>
        <p:spPr>
          <a:xfrm>
            <a:off x="549275" y="1615030"/>
            <a:ext cx="8042276" cy="4500020"/>
          </a:xfrm>
        </p:spPr>
        <p:txBody>
          <a:bodyPr>
            <a:normAutofit/>
          </a:bodyPr>
          <a:lstStyle/>
          <a:p>
            <a:r>
              <a:rPr lang="en-US" dirty="0" smtClean="0">
                <a:solidFill>
                  <a:schemeClr val="tx1"/>
                </a:solidFill>
              </a:rPr>
              <a:t>EIGRP automatically summarizes routes at a major network boundary by default.</a:t>
            </a:r>
          </a:p>
          <a:p>
            <a:pPr lvl="1"/>
            <a:r>
              <a:rPr lang="en-US" dirty="0" smtClean="0">
                <a:solidFill>
                  <a:schemeClr val="tx1"/>
                </a:solidFill>
              </a:rPr>
              <a:t>Due to the pre-configured</a:t>
            </a:r>
            <a:r>
              <a:rPr lang="en-US" b="1" dirty="0" smtClean="0">
                <a:solidFill>
                  <a:schemeClr val="tx1"/>
                </a:solidFill>
                <a:latin typeface="Courier New" pitchFamily="49" charset="0"/>
                <a:cs typeface="Courier New" pitchFamily="49" charset="0"/>
              </a:rPr>
              <a:t> auto-summary </a:t>
            </a:r>
            <a:r>
              <a:rPr lang="en-US" dirty="0" smtClean="0">
                <a:solidFill>
                  <a:schemeClr val="tx1"/>
                </a:solidFill>
              </a:rPr>
              <a:t>router configuration command.</a:t>
            </a:r>
          </a:p>
          <a:p>
            <a:pPr lvl="1"/>
            <a:r>
              <a:rPr lang="en-US" dirty="0" smtClean="0">
                <a:solidFill>
                  <a:schemeClr val="tx1"/>
                </a:solidFill>
              </a:rPr>
              <a:t>In most cases, auto summarization is a good thing as it keeps routing tables as compact as possible.</a:t>
            </a:r>
          </a:p>
          <a:p>
            <a:pPr lvl="1"/>
            <a:r>
              <a:rPr lang="en-US" dirty="0" smtClean="0">
                <a:solidFill>
                  <a:schemeClr val="tx1"/>
                </a:solidFill>
              </a:rPr>
              <a:t>Sometimes it’s not a good thing such as when there is a discontiguous subnetwork.</a:t>
            </a:r>
          </a:p>
          <a:p>
            <a:r>
              <a:rPr lang="en-US" dirty="0" smtClean="0">
                <a:solidFill>
                  <a:schemeClr val="tx1"/>
                </a:solidFill>
              </a:rPr>
              <a:t>Typically for routing to work properly, auto-summarization should be disabled using the</a:t>
            </a:r>
            <a:r>
              <a:rPr lang="en-US" b="1" dirty="0" smtClean="0">
                <a:solidFill>
                  <a:schemeClr val="tx1"/>
                </a:solidFill>
                <a:latin typeface="Courier New" pitchFamily="49" charset="0"/>
                <a:cs typeface="Courier New" pitchFamily="49" charset="0"/>
              </a:rPr>
              <a:t> no auto-summary </a:t>
            </a:r>
            <a:r>
              <a:rPr lang="en-US" dirty="0" smtClean="0">
                <a:solidFill>
                  <a:schemeClr val="tx1"/>
                </a:solidFill>
              </a:rPr>
              <a:t>router configuration command.</a:t>
            </a:r>
          </a:p>
          <a:p>
            <a:endParaRPr lang="en-US" dirty="0">
              <a:solidFill>
                <a:schemeClr val="tx1"/>
              </a:solidFill>
            </a:endParaRPr>
          </a:p>
        </p:txBody>
      </p:sp>
    </p:spTree>
    <p:extLst>
      <p:ext uri="{BB962C8B-B14F-4D97-AF65-F5344CB8AC3E}">
        <p14:creationId xmlns:p14="http://schemas.microsoft.com/office/powerpoint/2010/main" val="3783358524"/>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Rectangle 100"/>
          <p:cNvSpPr/>
          <p:nvPr/>
        </p:nvSpPr>
        <p:spPr bwMode="auto">
          <a:xfrm>
            <a:off x="513027" y="5572534"/>
            <a:ext cx="2003472" cy="56499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ectangle 45"/>
          <p:cNvSpPr/>
          <p:nvPr/>
        </p:nvSpPr>
        <p:spPr bwMode="auto">
          <a:xfrm>
            <a:off x="394080" y="3546729"/>
            <a:ext cx="2746901" cy="170985"/>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49274" y="298661"/>
            <a:ext cx="8328025" cy="1097143"/>
          </a:xfrm>
        </p:spPr>
        <p:txBody>
          <a:bodyPr>
            <a:normAutofit/>
          </a:bodyPr>
          <a:lstStyle/>
          <a:p>
            <a:r>
              <a:rPr lang="en-US" sz="2800" dirty="0" smtClean="0"/>
              <a:t>Summarization in Discontiguous Networks </a:t>
            </a:r>
            <a:endParaRPr lang="en-US" sz="2800" dirty="0"/>
          </a:p>
        </p:txBody>
      </p:sp>
      <p:grpSp>
        <p:nvGrpSpPr>
          <p:cNvPr id="24" name="Group 23"/>
          <p:cNvGrpSpPr/>
          <p:nvPr/>
        </p:nvGrpSpPr>
        <p:grpSpPr>
          <a:xfrm>
            <a:off x="1259062" y="1480944"/>
            <a:ext cx="6606161" cy="1471959"/>
            <a:chOff x="1065877" y="1003612"/>
            <a:chExt cx="6606161" cy="1471959"/>
          </a:xfrm>
        </p:grpSpPr>
        <p:cxnSp>
          <p:nvCxnSpPr>
            <p:cNvPr id="102" name="Straight Connector 101"/>
            <p:cNvCxnSpPr/>
            <p:nvPr/>
          </p:nvCxnSpPr>
          <p:spPr bwMode="auto">
            <a:xfrm rot="10800000">
              <a:off x="6792640" y="19765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1" name="Rounded Rectangle 40"/>
            <p:cNvSpPr/>
            <p:nvPr/>
          </p:nvSpPr>
          <p:spPr bwMode="auto">
            <a:xfrm>
              <a:off x="1081667" y="1003612"/>
              <a:ext cx="6590371" cy="147195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3" name="Freeform 9"/>
            <p:cNvSpPr>
              <a:spLocks/>
            </p:cNvSpPr>
            <p:nvPr/>
          </p:nvSpPr>
          <p:spPr bwMode="auto">
            <a:xfrm>
              <a:off x="2809951" y="1944194"/>
              <a:ext cx="3234009" cy="1299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5"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47" name="Picture 37"/>
            <p:cNvPicPr>
              <a:picLocks noChangeArrowheads="1"/>
            </p:cNvPicPr>
            <p:nvPr/>
          </p:nvPicPr>
          <p:blipFill>
            <a:blip r:embed="rId3"/>
            <a:srcRect/>
            <a:stretch>
              <a:fillRect/>
            </a:stretch>
          </p:blipFill>
          <p:spPr bwMode="auto">
            <a:xfrm>
              <a:off x="5955504" y="1734875"/>
              <a:ext cx="870351" cy="451691"/>
            </a:xfrm>
            <a:prstGeom prst="rect">
              <a:avLst/>
            </a:prstGeom>
            <a:noFill/>
            <a:ln w="9525">
              <a:noFill/>
              <a:miter lim="800000"/>
              <a:headEnd/>
              <a:tailEnd/>
            </a:ln>
          </p:spPr>
        </p:pic>
        <p:cxnSp>
          <p:nvCxnSpPr>
            <p:cNvPr id="48" name="Straight Connector 47"/>
            <p:cNvCxnSpPr/>
            <p:nvPr/>
          </p:nvCxnSpPr>
          <p:spPr bwMode="auto">
            <a:xfrm rot="5400000">
              <a:off x="1308100" y="197583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9" name="Straight Connector 48"/>
            <p:cNvCxnSpPr/>
            <p:nvPr/>
          </p:nvCxnSpPr>
          <p:spPr bwMode="auto">
            <a:xfrm rot="10800000">
              <a:off x="1466074" y="198024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50" name="Straight Connector 49"/>
            <p:cNvCxnSpPr/>
            <p:nvPr/>
          </p:nvCxnSpPr>
          <p:spPr bwMode="auto">
            <a:xfrm rot="5400000">
              <a:off x="7140338" y="197386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52" name="TextBox 51"/>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3" name="TextBox 52"/>
            <p:cNvSpPr txBox="1"/>
            <p:nvPr/>
          </p:nvSpPr>
          <p:spPr>
            <a:xfrm>
              <a:off x="625115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54" name="TextBox 53"/>
            <p:cNvSpPr txBox="1"/>
            <p:nvPr/>
          </p:nvSpPr>
          <p:spPr>
            <a:xfrm>
              <a:off x="1065877" y="1609620"/>
              <a:ext cx="1013551" cy="165253"/>
            </a:xfrm>
            <a:prstGeom prst="rect">
              <a:avLst/>
            </a:prstGeom>
            <a:noFill/>
          </p:spPr>
          <p:txBody>
            <a:bodyPr wrap="square" lIns="0" tIns="0" rIns="0" bIns="0" rtlCol="0" anchor="ctr" anchorCtr="0">
              <a:noAutofit/>
            </a:bodyPr>
            <a:lstStyle/>
            <a:p>
              <a:r>
                <a:rPr lang="en-US" sz="1050" dirty="0" smtClean="0"/>
                <a:t>10.10.10.0 /24</a:t>
              </a:r>
              <a:endParaRPr lang="en-US" sz="1050" dirty="0"/>
            </a:p>
          </p:txBody>
        </p:sp>
        <p:sp>
          <p:nvSpPr>
            <p:cNvPr id="55" name="TextBox 54"/>
            <p:cNvSpPr txBox="1"/>
            <p:nvPr/>
          </p:nvSpPr>
          <p:spPr>
            <a:xfrm>
              <a:off x="1195043"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56" name="TextBox 55"/>
            <p:cNvSpPr txBox="1"/>
            <p:nvPr/>
          </p:nvSpPr>
          <p:spPr>
            <a:xfrm>
              <a:off x="3861216" y="1659735"/>
              <a:ext cx="1013551" cy="165253"/>
            </a:xfrm>
            <a:prstGeom prst="rect">
              <a:avLst/>
            </a:prstGeom>
            <a:noFill/>
          </p:spPr>
          <p:txBody>
            <a:bodyPr wrap="square" lIns="0" tIns="0" rIns="0" bIns="0" rtlCol="0" anchor="ctr" anchorCtr="0">
              <a:noAutofit/>
            </a:bodyPr>
            <a:lstStyle/>
            <a:p>
              <a:r>
                <a:rPr lang="en-US" sz="1050" dirty="0" smtClean="0"/>
                <a:t>192.168.1.96 /30</a:t>
              </a:r>
              <a:endParaRPr lang="en-US" sz="1050" dirty="0"/>
            </a:p>
          </p:txBody>
        </p:sp>
        <p:sp>
          <p:nvSpPr>
            <p:cNvPr id="57" name="TextBox 56"/>
            <p:cNvSpPr txBox="1"/>
            <p:nvPr/>
          </p:nvSpPr>
          <p:spPr>
            <a:xfrm>
              <a:off x="6548455" y="1605906"/>
              <a:ext cx="1013551" cy="165253"/>
            </a:xfrm>
            <a:prstGeom prst="rect">
              <a:avLst/>
            </a:prstGeom>
            <a:noFill/>
          </p:spPr>
          <p:txBody>
            <a:bodyPr wrap="square" lIns="0" tIns="0" rIns="0" bIns="0" rtlCol="0" anchor="ctr" anchorCtr="0">
              <a:noAutofit/>
            </a:bodyPr>
            <a:lstStyle/>
            <a:p>
              <a:r>
                <a:rPr lang="en-US" sz="1050" dirty="0" smtClean="0"/>
                <a:t>10.20.20.0 /24</a:t>
              </a:r>
              <a:endParaRPr lang="en-US" sz="1050" dirty="0"/>
            </a:p>
          </p:txBody>
        </p:sp>
        <p:sp>
          <p:nvSpPr>
            <p:cNvPr id="97" name="Right Arrow 96"/>
            <p:cNvSpPr/>
            <p:nvPr/>
          </p:nvSpPr>
          <p:spPr bwMode="auto">
            <a:xfrm>
              <a:off x="2230247" y="1237782"/>
              <a:ext cx="3200400" cy="43489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8" name="TextBox 97"/>
            <p:cNvSpPr txBox="1"/>
            <p:nvPr/>
          </p:nvSpPr>
          <p:spPr>
            <a:xfrm>
              <a:off x="2029529" y="1293535"/>
              <a:ext cx="3235181" cy="313932"/>
            </a:xfrm>
            <a:prstGeom prst="rect">
              <a:avLst/>
            </a:prstGeom>
            <a:noFill/>
          </p:spPr>
          <p:txBody>
            <a:bodyPr wrap="square" rtlCol="0">
              <a:spAutoFit/>
            </a:bodyPr>
            <a:lstStyle/>
            <a:p>
              <a:r>
                <a:rPr lang="en-US" sz="1200" b="1" dirty="0" smtClean="0">
                  <a:sym typeface="Wingdings"/>
                </a:rPr>
                <a:t></a:t>
              </a:r>
              <a:r>
                <a:rPr lang="en-US" sz="1600" b="1" dirty="0" smtClean="0">
                  <a:sym typeface="Wingdings"/>
                </a:rPr>
                <a:t> </a:t>
              </a:r>
              <a:r>
                <a:rPr lang="en-US" sz="1050" b="1" dirty="0" smtClean="0">
                  <a:sym typeface="Wingdings"/>
                </a:rPr>
                <a:t>EIGRP Update: Connected to 10.0.0.0 /8</a:t>
              </a:r>
              <a:endParaRPr lang="en-US" sz="1050" b="1" dirty="0"/>
            </a:p>
          </p:txBody>
        </p:sp>
      </p:grpSp>
      <p:sp>
        <p:nvSpPr>
          <p:cNvPr id="99" name="Rectangle 98"/>
          <p:cNvSpPr/>
          <p:nvPr/>
        </p:nvSpPr>
        <p:spPr bwMode="auto">
          <a:xfrm>
            <a:off x="423819" y="4658115"/>
            <a:ext cx="4177958" cy="17471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00" name="Rectangle 99"/>
          <p:cNvSpPr/>
          <p:nvPr/>
        </p:nvSpPr>
        <p:spPr bwMode="auto">
          <a:xfrm>
            <a:off x="431256" y="4877421"/>
            <a:ext cx="3211516" cy="55757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4" name="Text Placeholder 5"/>
          <p:cNvSpPr>
            <a:spLocks/>
          </p:cNvSpPr>
          <p:nvPr/>
        </p:nvSpPr>
        <p:spPr bwMode="auto">
          <a:xfrm>
            <a:off x="293688" y="2978014"/>
            <a:ext cx="8439597" cy="339421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 </a:t>
            </a:r>
            <a:r>
              <a:rPr lang="en-US" sz="1200" b="1" kern="0" dirty="0" smtClean="0">
                <a:latin typeface="Courier New" pitchFamily="49" charset="0"/>
              </a:rPr>
              <a:t>show running-config | section router eigrp</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passive-interface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network 10.10.10.0 0.0.0.255</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network 192.168.1.96 0.0.0.31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auto-summary</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 </a:t>
            </a:r>
            <a:r>
              <a:rPr lang="en-US" sz="1200" b="1" kern="0" dirty="0" smtClean="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Automatic network summarization is in effect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Automatic address summarization:</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10.0.0.0/8 for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Summarizing with metric 28160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Maximum path: 4</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Routing for Networks: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10.10.10.0/24</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192.168.1.96/27</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p:txBody>
      </p:sp>
    </p:spTree>
    <p:extLst>
      <p:ext uri="{BB962C8B-B14F-4D97-AF65-F5344CB8AC3E}">
        <p14:creationId xmlns:p14="http://schemas.microsoft.com/office/powerpoint/2010/main" val="3265606339"/>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1050" y="56285"/>
            <a:ext cx="8068098" cy="1429055"/>
          </a:xfrm>
        </p:spPr>
        <p:txBody>
          <a:bodyPr/>
          <a:lstStyle/>
          <a:p>
            <a:r>
              <a:rPr lang="en-US" sz="3200" dirty="0" smtClean="0"/>
              <a:t>Summarization in Discontiguous Networks </a:t>
            </a:r>
            <a:endParaRPr lang="en-US" sz="3200" dirty="0"/>
          </a:p>
        </p:txBody>
      </p:sp>
      <p:sp>
        <p:nvSpPr>
          <p:cNvPr id="90" name="Rectangle 89"/>
          <p:cNvSpPr/>
          <p:nvPr/>
        </p:nvSpPr>
        <p:spPr bwMode="auto">
          <a:xfrm>
            <a:off x="342009" y="4583247"/>
            <a:ext cx="5716842" cy="56499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4" name="Text Placeholder 5"/>
          <p:cNvSpPr>
            <a:spLocks/>
          </p:cNvSpPr>
          <p:nvPr/>
        </p:nvSpPr>
        <p:spPr bwMode="auto">
          <a:xfrm>
            <a:off x="293687" y="3621945"/>
            <a:ext cx="8515461" cy="254247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 </a:t>
            </a:r>
            <a:r>
              <a:rPr lang="en-US" sz="12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192.168.1.2 to network 0.0.0.0</a:t>
            </a:r>
          </a:p>
          <a:p>
            <a:pPr marL="236538" indent="-236538" algn="l" defTabSz="814388" eaLnBrk="1" hangingPunct="1">
              <a:lnSpc>
                <a:spcPct val="100000"/>
              </a:lnSpc>
              <a:spcBef>
                <a:spcPts val="0"/>
              </a:spcBef>
              <a:buClr>
                <a:srgbClr val="708CA1"/>
              </a:buClr>
              <a:defRPr/>
            </a:pPr>
            <a:endParaRPr lang="en-US" sz="12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10.0.0.0/8 is variably subnetted, 2 subnets, 2 masks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10.20.20.0/24 is directly connected,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10.0.0.0/8 is a summary, 00:13:35, Null0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S*   0.0.0.0/0 [1/0] via 192.168.1.2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a:t>
            </a:r>
          </a:p>
        </p:txBody>
      </p:sp>
      <p:grpSp>
        <p:nvGrpSpPr>
          <p:cNvPr id="24" name="Group 23"/>
          <p:cNvGrpSpPr/>
          <p:nvPr/>
        </p:nvGrpSpPr>
        <p:grpSpPr>
          <a:xfrm>
            <a:off x="1130272" y="1873838"/>
            <a:ext cx="6873788" cy="2397510"/>
            <a:chOff x="1065877" y="1003612"/>
            <a:chExt cx="6873788" cy="2397510"/>
          </a:xfrm>
        </p:grpSpPr>
        <p:cxnSp>
          <p:nvCxnSpPr>
            <p:cNvPr id="23" name="Straight Connector 22"/>
            <p:cNvCxnSpPr/>
            <p:nvPr/>
          </p:nvCxnSpPr>
          <p:spPr bwMode="auto">
            <a:xfrm rot="10800000">
              <a:off x="6792640" y="19765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1" name="Rounded Rectangle 40"/>
            <p:cNvSpPr/>
            <p:nvPr/>
          </p:nvSpPr>
          <p:spPr bwMode="auto">
            <a:xfrm>
              <a:off x="1081667" y="1003612"/>
              <a:ext cx="6590371" cy="147195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3" name="Freeform 9"/>
            <p:cNvSpPr>
              <a:spLocks/>
            </p:cNvSpPr>
            <p:nvPr/>
          </p:nvSpPr>
          <p:spPr bwMode="auto">
            <a:xfrm>
              <a:off x="2809951" y="1944194"/>
              <a:ext cx="3234009" cy="1299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5"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47" name="Picture 37"/>
            <p:cNvPicPr>
              <a:picLocks noChangeArrowheads="1"/>
            </p:cNvPicPr>
            <p:nvPr/>
          </p:nvPicPr>
          <p:blipFill>
            <a:blip r:embed="rId3"/>
            <a:srcRect/>
            <a:stretch>
              <a:fillRect/>
            </a:stretch>
          </p:blipFill>
          <p:spPr bwMode="auto">
            <a:xfrm>
              <a:off x="5955504" y="1734875"/>
              <a:ext cx="870351" cy="451691"/>
            </a:xfrm>
            <a:prstGeom prst="rect">
              <a:avLst/>
            </a:prstGeom>
            <a:noFill/>
            <a:ln w="9525">
              <a:noFill/>
              <a:miter lim="800000"/>
              <a:headEnd/>
              <a:tailEnd/>
            </a:ln>
          </p:spPr>
        </p:pic>
        <p:cxnSp>
          <p:nvCxnSpPr>
            <p:cNvPr id="48" name="Straight Connector 47"/>
            <p:cNvCxnSpPr/>
            <p:nvPr/>
          </p:nvCxnSpPr>
          <p:spPr bwMode="auto">
            <a:xfrm rot="5400000">
              <a:off x="1308100" y="197583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9" name="Straight Connector 48"/>
            <p:cNvCxnSpPr/>
            <p:nvPr/>
          </p:nvCxnSpPr>
          <p:spPr bwMode="auto">
            <a:xfrm rot="10800000">
              <a:off x="1466074" y="198024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50" name="Straight Connector 49"/>
            <p:cNvCxnSpPr/>
            <p:nvPr/>
          </p:nvCxnSpPr>
          <p:spPr bwMode="auto">
            <a:xfrm rot="5400000">
              <a:off x="7140338" y="197386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52" name="TextBox 51"/>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3" name="TextBox 52"/>
            <p:cNvSpPr txBox="1"/>
            <p:nvPr/>
          </p:nvSpPr>
          <p:spPr>
            <a:xfrm>
              <a:off x="625115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54" name="TextBox 53"/>
            <p:cNvSpPr txBox="1"/>
            <p:nvPr/>
          </p:nvSpPr>
          <p:spPr>
            <a:xfrm>
              <a:off x="1065877" y="1609620"/>
              <a:ext cx="1013551" cy="165253"/>
            </a:xfrm>
            <a:prstGeom prst="rect">
              <a:avLst/>
            </a:prstGeom>
            <a:noFill/>
          </p:spPr>
          <p:txBody>
            <a:bodyPr wrap="square" lIns="0" tIns="0" rIns="0" bIns="0" rtlCol="0" anchor="ctr" anchorCtr="0">
              <a:noAutofit/>
            </a:bodyPr>
            <a:lstStyle/>
            <a:p>
              <a:r>
                <a:rPr lang="en-US" sz="1050" dirty="0" smtClean="0"/>
                <a:t>10.10.10.0 /24</a:t>
              </a:r>
              <a:endParaRPr lang="en-US" sz="1050" dirty="0"/>
            </a:p>
          </p:txBody>
        </p:sp>
        <p:sp>
          <p:nvSpPr>
            <p:cNvPr id="55" name="TextBox 54"/>
            <p:cNvSpPr txBox="1"/>
            <p:nvPr/>
          </p:nvSpPr>
          <p:spPr>
            <a:xfrm>
              <a:off x="1195043"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56" name="TextBox 55"/>
            <p:cNvSpPr txBox="1"/>
            <p:nvPr/>
          </p:nvSpPr>
          <p:spPr>
            <a:xfrm>
              <a:off x="3861216" y="1659735"/>
              <a:ext cx="1013551" cy="165253"/>
            </a:xfrm>
            <a:prstGeom prst="rect">
              <a:avLst/>
            </a:prstGeom>
            <a:noFill/>
          </p:spPr>
          <p:txBody>
            <a:bodyPr wrap="square" lIns="0" tIns="0" rIns="0" bIns="0" rtlCol="0" anchor="ctr" anchorCtr="0">
              <a:noAutofit/>
            </a:bodyPr>
            <a:lstStyle/>
            <a:p>
              <a:r>
                <a:rPr lang="en-US" sz="1050" dirty="0" smtClean="0"/>
                <a:t>192.168.1.96 /30</a:t>
              </a:r>
              <a:endParaRPr lang="en-US" sz="1050" dirty="0"/>
            </a:p>
          </p:txBody>
        </p:sp>
        <p:sp>
          <p:nvSpPr>
            <p:cNvPr id="57" name="TextBox 56"/>
            <p:cNvSpPr txBox="1"/>
            <p:nvPr/>
          </p:nvSpPr>
          <p:spPr>
            <a:xfrm>
              <a:off x="6548455" y="1605906"/>
              <a:ext cx="1013551" cy="165253"/>
            </a:xfrm>
            <a:prstGeom prst="rect">
              <a:avLst/>
            </a:prstGeom>
            <a:noFill/>
          </p:spPr>
          <p:txBody>
            <a:bodyPr wrap="square" lIns="0" tIns="0" rIns="0" bIns="0" rtlCol="0" anchor="ctr" anchorCtr="0">
              <a:noAutofit/>
            </a:bodyPr>
            <a:lstStyle/>
            <a:p>
              <a:r>
                <a:rPr lang="en-US" sz="1050" dirty="0" smtClean="0"/>
                <a:t>10.20.20.0 /24</a:t>
              </a:r>
              <a:endParaRPr lang="en-US" sz="1050" dirty="0"/>
            </a:p>
          </p:txBody>
        </p:sp>
        <p:sp>
          <p:nvSpPr>
            <p:cNvPr id="97" name="Right Arrow 96"/>
            <p:cNvSpPr/>
            <p:nvPr/>
          </p:nvSpPr>
          <p:spPr bwMode="auto">
            <a:xfrm>
              <a:off x="2230247" y="1237782"/>
              <a:ext cx="3200400" cy="43489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8" name="TextBox 97"/>
            <p:cNvSpPr txBox="1"/>
            <p:nvPr/>
          </p:nvSpPr>
          <p:spPr>
            <a:xfrm>
              <a:off x="2029529" y="1293535"/>
              <a:ext cx="3235181" cy="313932"/>
            </a:xfrm>
            <a:prstGeom prst="rect">
              <a:avLst/>
            </a:prstGeom>
            <a:noFill/>
          </p:spPr>
          <p:txBody>
            <a:bodyPr wrap="square" rtlCol="0">
              <a:spAutoFit/>
            </a:bodyPr>
            <a:lstStyle/>
            <a:p>
              <a:r>
                <a:rPr lang="en-US" sz="1200" b="1" dirty="0" smtClean="0">
                  <a:sym typeface="Wingdings"/>
                </a:rPr>
                <a:t></a:t>
              </a:r>
              <a:r>
                <a:rPr lang="en-US" sz="1600" b="1" dirty="0" smtClean="0">
                  <a:sym typeface="Wingdings"/>
                </a:rPr>
                <a:t> </a:t>
              </a:r>
              <a:r>
                <a:rPr lang="en-US" sz="1050" b="1" dirty="0" smtClean="0">
                  <a:sym typeface="Wingdings"/>
                </a:rPr>
                <a:t>EIGRP Update: Connected to 10.0.0.0 /8</a:t>
              </a:r>
              <a:endParaRPr lang="en-US" sz="1050" b="1" dirty="0"/>
            </a:p>
          </p:txBody>
        </p:sp>
        <p:sp>
          <p:nvSpPr>
            <p:cNvPr id="22" name="Rounded Rectangular Callout 21"/>
            <p:cNvSpPr/>
            <p:nvPr/>
          </p:nvSpPr>
          <p:spPr bwMode="auto">
            <a:xfrm>
              <a:off x="5879201" y="2587084"/>
              <a:ext cx="2060464" cy="814038"/>
            </a:xfrm>
            <a:prstGeom prst="wedgeRoundRectCallout">
              <a:avLst>
                <a:gd name="adj1" fmla="val -22205"/>
                <a:gd name="adj2" fmla="val -94915"/>
                <a:gd name="adj3" fmla="val 16667"/>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R2 ignores</a:t>
              </a:r>
              <a:r>
                <a:rPr kumimoji="0" lang="en-US" sz="1200" b="0" i="0" u="none" strike="noStrike" cap="none" normalizeH="0" dirty="0" smtClean="0">
                  <a:ln>
                    <a:noFill/>
                  </a:ln>
                  <a:solidFill>
                    <a:schemeClr val="tx1"/>
                  </a:solidFill>
                  <a:effectLst/>
                  <a:latin typeface="Arial" charset="0"/>
                </a:rPr>
                <a:t> the R1 update because it is already connected to the classful 10.0.0.0/8 network.</a:t>
              </a:r>
              <a:endParaRPr kumimoji="0" lang="en-US" sz="12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3539296055"/>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Rectangle 100"/>
          <p:cNvSpPr/>
          <p:nvPr/>
        </p:nvSpPr>
        <p:spPr bwMode="auto">
          <a:xfrm>
            <a:off x="334606" y="5141995"/>
            <a:ext cx="4523629" cy="23043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p:txBody>
          <a:bodyPr>
            <a:normAutofit/>
          </a:bodyPr>
          <a:lstStyle/>
          <a:p>
            <a:r>
              <a:rPr lang="en-US" sz="3200" dirty="0" smtClean="0"/>
              <a:t>Disabling Automatic Summarization</a:t>
            </a:r>
            <a:endParaRPr lang="en-US" sz="3200" dirty="0"/>
          </a:p>
        </p:txBody>
      </p:sp>
      <p:grpSp>
        <p:nvGrpSpPr>
          <p:cNvPr id="23" name="Group 22"/>
          <p:cNvGrpSpPr/>
          <p:nvPr/>
        </p:nvGrpSpPr>
        <p:grpSpPr>
          <a:xfrm>
            <a:off x="1175209" y="1742480"/>
            <a:ext cx="6606161" cy="1471959"/>
            <a:chOff x="1065877" y="1003612"/>
            <a:chExt cx="6606161" cy="1471959"/>
          </a:xfrm>
        </p:grpSpPr>
        <p:cxnSp>
          <p:nvCxnSpPr>
            <p:cNvPr id="27" name="Straight Connector 26"/>
            <p:cNvCxnSpPr/>
            <p:nvPr/>
          </p:nvCxnSpPr>
          <p:spPr bwMode="auto">
            <a:xfrm rot="10800000">
              <a:off x="6792640" y="19765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1" name="Rounded Rectangle 40"/>
            <p:cNvSpPr/>
            <p:nvPr/>
          </p:nvSpPr>
          <p:spPr bwMode="auto">
            <a:xfrm>
              <a:off x="1081667" y="1003612"/>
              <a:ext cx="6590371" cy="147195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3" name="Freeform 9"/>
            <p:cNvSpPr>
              <a:spLocks/>
            </p:cNvSpPr>
            <p:nvPr/>
          </p:nvSpPr>
          <p:spPr bwMode="auto">
            <a:xfrm>
              <a:off x="2809951" y="1944194"/>
              <a:ext cx="3234009" cy="1299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5"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47" name="Picture 37"/>
            <p:cNvPicPr>
              <a:picLocks noChangeArrowheads="1"/>
            </p:cNvPicPr>
            <p:nvPr/>
          </p:nvPicPr>
          <p:blipFill>
            <a:blip r:embed="rId3"/>
            <a:srcRect/>
            <a:stretch>
              <a:fillRect/>
            </a:stretch>
          </p:blipFill>
          <p:spPr bwMode="auto">
            <a:xfrm>
              <a:off x="5955504" y="1734875"/>
              <a:ext cx="870351" cy="451691"/>
            </a:xfrm>
            <a:prstGeom prst="rect">
              <a:avLst/>
            </a:prstGeom>
            <a:noFill/>
            <a:ln w="9525">
              <a:noFill/>
              <a:miter lim="800000"/>
              <a:headEnd/>
              <a:tailEnd/>
            </a:ln>
          </p:spPr>
        </p:pic>
        <p:cxnSp>
          <p:nvCxnSpPr>
            <p:cNvPr id="48" name="Straight Connector 47"/>
            <p:cNvCxnSpPr/>
            <p:nvPr/>
          </p:nvCxnSpPr>
          <p:spPr bwMode="auto">
            <a:xfrm rot="5400000">
              <a:off x="1308100" y="197583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9" name="Straight Connector 48"/>
            <p:cNvCxnSpPr/>
            <p:nvPr/>
          </p:nvCxnSpPr>
          <p:spPr bwMode="auto">
            <a:xfrm rot="10800000">
              <a:off x="1466074" y="198024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50" name="Straight Connector 49"/>
            <p:cNvCxnSpPr/>
            <p:nvPr/>
          </p:nvCxnSpPr>
          <p:spPr bwMode="auto">
            <a:xfrm rot="5400000">
              <a:off x="7140338" y="197386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52" name="TextBox 51"/>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3" name="TextBox 52"/>
            <p:cNvSpPr txBox="1"/>
            <p:nvPr/>
          </p:nvSpPr>
          <p:spPr>
            <a:xfrm>
              <a:off x="625115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54" name="TextBox 53"/>
            <p:cNvSpPr txBox="1"/>
            <p:nvPr/>
          </p:nvSpPr>
          <p:spPr>
            <a:xfrm>
              <a:off x="1065877" y="1609620"/>
              <a:ext cx="1013551" cy="165253"/>
            </a:xfrm>
            <a:prstGeom prst="rect">
              <a:avLst/>
            </a:prstGeom>
            <a:noFill/>
          </p:spPr>
          <p:txBody>
            <a:bodyPr wrap="square" lIns="0" tIns="0" rIns="0" bIns="0" rtlCol="0" anchor="ctr" anchorCtr="0">
              <a:noAutofit/>
            </a:bodyPr>
            <a:lstStyle/>
            <a:p>
              <a:r>
                <a:rPr lang="en-US" sz="1050" dirty="0" smtClean="0"/>
                <a:t>10.10.10.0 /24</a:t>
              </a:r>
              <a:endParaRPr lang="en-US" sz="1050" dirty="0"/>
            </a:p>
          </p:txBody>
        </p:sp>
        <p:sp>
          <p:nvSpPr>
            <p:cNvPr id="55" name="TextBox 54"/>
            <p:cNvSpPr txBox="1"/>
            <p:nvPr/>
          </p:nvSpPr>
          <p:spPr>
            <a:xfrm>
              <a:off x="1195043"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56" name="TextBox 55"/>
            <p:cNvSpPr txBox="1"/>
            <p:nvPr/>
          </p:nvSpPr>
          <p:spPr>
            <a:xfrm>
              <a:off x="3861216" y="1659735"/>
              <a:ext cx="1013551" cy="165253"/>
            </a:xfrm>
            <a:prstGeom prst="rect">
              <a:avLst/>
            </a:prstGeom>
            <a:noFill/>
          </p:spPr>
          <p:txBody>
            <a:bodyPr wrap="square" lIns="0" tIns="0" rIns="0" bIns="0" rtlCol="0" anchor="ctr" anchorCtr="0">
              <a:noAutofit/>
            </a:bodyPr>
            <a:lstStyle/>
            <a:p>
              <a:r>
                <a:rPr lang="en-US" sz="1050" dirty="0" smtClean="0"/>
                <a:t>192.168.1.96 /30</a:t>
              </a:r>
              <a:endParaRPr lang="en-US" sz="1050" dirty="0"/>
            </a:p>
          </p:txBody>
        </p:sp>
        <p:sp>
          <p:nvSpPr>
            <p:cNvPr id="57" name="TextBox 56"/>
            <p:cNvSpPr txBox="1"/>
            <p:nvPr/>
          </p:nvSpPr>
          <p:spPr>
            <a:xfrm>
              <a:off x="6548455" y="1605906"/>
              <a:ext cx="1013551" cy="165253"/>
            </a:xfrm>
            <a:prstGeom prst="rect">
              <a:avLst/>
            </a:prstGeom>
            <a:noFill/>
          </p:spPr>
          <p:txBody>
            <a:bodyPr wrap="square" lIns="0" tIns="0" rIns="0" bIns="0" rtlCol="0" anchor="ctr" anchorCtr="0">
              <a:noAutofit/>
            </a:bodyPr>
            <a:lstStyle/>
            <a:p>
              <a:r>
                <a:rPr lang="en-US" sz="1050" dirty="0" smtClean="0"/>
                <a:t>10.20.20.0 /24</a:t>
              </a:r>
              <a:endParaRPr lang="en-US" sz="1050" dirty="0"/>
            </a:p>
          </p:txBody>
        </p:sp>
        <p:sp>
          <p:nvSpPr>
            <p:cNvPr id="97" name="Right Arrow 96"/>
            <p:cNvSpPr/>
            <p:nvPr/>
          </p:nvSpPr>
          <p:spPr bwMode="auto">
            <a:xfrm>
              <a:off x="2230247" y="1237782"/>
              <a:ext cx="3200400" cy="43489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8" name="TextBox 97"/>
            <p:cNvSpPr txBox="1"/>
            <p:nvPr/>
          </p:nvSpPr>
          <p:spPr>
            <a:xfrm>
              <a:off x="2029529" y="1293535"/>
              <a:ext cx="3235181" cy="313932"/>
            </a:xfrm>
            <a:prstGeom prst="rect">
              <a:avLst/>
            </a:prstGeom>
            <a:noFill/>
          </p:spPr>
          <p:txBody>
            <a:bodyPr wrap="square" rtlCol="0">
              <a:spAutoFit/>
            </a:bodyPr>
            <a:lstStyle/>
            <a:p>
              <a:r>
                <a:rPr lang="en-US" sz="1200" b="1" dirty="0" smtClean="0">
                  <a:sym typeface="Wingdings"/>
                </a:rPr>
                <a:t></a:t>
              </a:r>
              <a:r>
                <a:rPr lang="en-US" sz="1600" b="1" dirty="0" smtClean="0">
                  <a:sym typeface="Wingdings"/>
                </a:rPr>
                <a:t> </a:t>
              </a:r>
              <a:r>
                <a:rPr lang="en-US" sz="1050" b="1" dirty="0" smtClean="0">
                  <a:sym typeface="Wingdings"/>
                </a:rPr>
                <a:t>EIGRP Update: Connected to 10.0.0.0 /8</a:t>
              </a:r>
              <a:endParaRPr lang="en-US" sz="1050" b="1" dirty="0"/>
            </a:p>
          </p:txBody>
        </p:sp>
      </p:grpSp>
      <p:sp>
        <p:nvSpPr>
          <p:cNvPr id="99" name="Rectangle 98"/>
          <p:cNvSpPr/>
          <p:nvPr/>
        </p:nvSpPr>
        <p:spPr bwMode="auto">
          <a:xfrm>
            <a:off x="364294" y="4011982"/>
            <a:ext cx="7437863" cy="39029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5" name="Rectangle 24"/>
          <p:cNvSpPr/>
          <p:nvPr/>
        </p:nvSpPr>
        <p:spPr bwMode="auto">
          <a:xfrm>
            <a:off x="2063004" y="3670037"/>
            <a:ext cx="1464529" cy="19328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4" name="Text Placeholder 5"/>
          <p:cNvSpPr>
            <a:spLocks/>
          </p:cNvSpPr>
          <p:nvPr/>
        </p:nvSpPr>
        <p:spPr bwMode="auto">
          <a:xfrm>
            <a:off x="293688" y="3443288"/>
            <a:ext cx="8515461" cy="289929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no auto-summary</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*Jul 26 22:14:07.183: %DUAL-5-NBRCHANGE: IP-EIGRP(0) 100: Neighbor 192.168.1.102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(Serial0/0/0) is resync: summary configured</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end</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 </a:t>
            </a:r>
            <a:r>
              <a:rPr lang="en-US" sz="1200" b="1" kern="0" dirty="0" smtClean="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Automatic network summarization is not in effect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Maximum path: 4</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Routing for Networks: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10.10.10.0/24</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192.168.1.96/27</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p:txBody>
      </p:sp>
    </p:spTree>
    <p:extLst>
      <p:ext uri="{BB962C8B-B14F-4D97-AF65-F5344CB8AC3E}">
        <p14:creationId xmlns:p14="http://schemas.microsoft.com/office/powerpoint/2010/main" val="12035607"/>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p:cNvSpPr/>
          <p:nvPr/>
        </p:nvSpPr>
        <p:spPr bwMode="auto">
          <a:xfrm>
            <a:off x="349445" y="4496141"/>
            <a:ext cx="6802243" cy="61331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7" name="Rectangle 26"/>
          <p:cNvSpPr/>
          <p:nvPr/>
        </p:nvSpPr>
        <p:spPr bwMode="auto">
          <a:xfrm>
            <a:off x="1390213" y="3429366"/>
            <a:ext cx="1464529" cy="19328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49275" y="107576"/>
            <a:ext cx="8042276" cy="1225216"/>
          </a:xfrm>
        </p:spPr>
        <p:txBody>
          <a:bodyPr>
            <a:normAutofit/>
          </a:bodyPr>
          <a:lstStyle/>
          <a:p>
            <a:r>
              <a:rPr lang="en-US" sz="3200" dirty="0" smtClean="0"/>
              <a:t>Disable Automatic Summarization</a:t>
            </a:r>
            <a:endParaRPr lang="en-US" sz="3200" dirty="0"/>
          </a:p>
        </p:txBody>
      </p:sp>
      <p:grpSp>
        <p:nvGrpSpPr>
          <p:cNvPr id="22" name="Group 21"/>
          <p:cNvGrpSpPr/>
          <p:nvPr/>
        </p:nvGrpSpPr>
        <p:grpSpPr>
          <a:xfrm>
            <a:off x="1259062" y="1559112"/>
            <a:ext cx="6606161" cy="1471959"/>
            <a:chOff x="1065877" y="1003612"/>
            <a:chExt cx="6606161" cy="1471959"/>
          </a:xfrm>
        </p:grpSpPr>
        <p:cxnSp>
          <p:nvCxnSpPr>
            <p:cNvPr id="28" name="Straight Connector 27"/>
            <p:cNvCxnSpPr/>
            <p:nvPr/>
          </p:nvCxnSpPr>
          <p:spPr bwMode="auto">
            <a:xfrm rot="10800000">
              <a:off x="6792640" y="19765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1" name="Rounded Rectangle 40"/>
            <p:cNvSpPr/>
            <p:nvPr/>
          </p:nvSpPr>
          <p:spPr bwMode="auto">
            <a:xfrm>
              <a:off x="1081667" y="1003612"/>
              <a:ext cx="6590371" cy="147195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3" name="Freeform 9"/>
            <p:cNvSpPr>
              <a:spLocks/>
            </p:cNvSpPr>
            <p:nvPr/>
          </p:nvSpPr>
          <p:spPr bwMode="auto">
            <a:xfrm>
              <a:off x="2809951" y="1944194"/>
              <a:ext cx="3234009" cy="1299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5"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47" name="Picture 37"/>
            <p:cNvPicPr>
              <a:picLocks noChangeArrowheads="1"/>
            </p:cNvPicPr>
            <p:nvPr/>
          </p:nvPicPr>
          <p:blipFill>
            <a:blip r:embed="rId3"/>
            <a:srcRect/>
            <a:stretch>
              <a:fillRect/>
            </a:stretch>
          </p:blipFill>
          <p:spPr bwMode="auto">
            <a:xfrm>
              <a:off x="5955504" y="1734875"/>
              <a:ext cx="870351" cy="451691"/>
            </a:xfrm>
            <a:prstGeom prst="rect">
              <a:avLst/>
            </a:prstGeom>
            <a:noFill/>
            <a:ln w="9525">
              <a:noFill/>
              <a:miter lim="800000"/>
              <a:headEnd/>
              <a:tailEnd/>
            </a:ln>
          </p:spPr>
        </p:pic>
        <p:cxnSp>
          <p:nvCxnSpPr>
            <p:cNvPr id="48" name="Straight Connector 47"/>
            <p:cNvCxnSpPr/>
            <p:nvPr/>
          </p:nvCxnSpPr>
          <p:spPr bwMode="auto">
            <a:xfrm rot="5400000">
              <a:off x="1308100" y="197583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9" name="Straight Connector 48"/>
            <p:cNvCxnSpPr/>
            <p:nvPr/>
          </p:nvCxnSpPr>
          <p:spPr bwMode="auto">
            <a:xfrm rot="10800000">
              <a:off x="1466074" y="198024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50" name="Straight Connector 49"/>
            <p:cNvCxnSpPr/>
            <p:nvPr/>
          </p:nvCxnSpPr>
          <p:spPr bwMode="auto">
            <a:xfrm rot="5400000">
              <a:off x="7140338" y="197386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52" name="TextBox 51"/>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3" name="TextBox 52"/>
            <p:cNvSpPr txBox="1"/>
            <p:nvPr/>
          </p:nvSpPr>
          <p:spPr>
            <a:xfrm>
              <a:off x="625115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54" name="TextBox 53"/>
            <p:cNvSpPr txBox="1"/>
            <p:nvPr/>
          </p:nvSpPr>
          <p:spPr>
            <a:xfrm>
              <a:off x="1065877" y="1609620"/>
              <a:ext cx="1013551" cy="165253"/>
            </a:xfrm>
            <a:prstGeom prst="rect">
              <a:avLst/>
            </a:prstGeom>
            <a:noFill/>
          </p:spPr>
          <p:txBody>
            <a:bodyPr wrap="square" lIns="0" tIns="0" rIns="0" bIns="0" rtlCol="0" anchor="ctr" anchorCtr="0">
              <a:noAutofit/>
            </a:bodyPr>
            <a:lstStyle/>
            <a:p>
              <a:r>
                <a:rPr lang="en-US" sz="1050" dirty="0" smtClean="0"/>
                <a:t>10.10.10.0 /24</a:t>
              </a:r>
              <a:endParaRPr lang="en-US" sz="1050" dirty="0"/>
            </a:p>
          </p:txBody>
        </p:sp>
        <p:sp>
          <p:nvSpPr>
            <p:cNvPr id="55" name="TextBox 54"/>
            <p:cNvSpPr txBox="1"/>
            <p:nvPr/>
          </p:nvSpPr>
          <p:spPr>
            <a:xfrm>
              <a:off x="1195043"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56" name="TextBox 55"/>
            <p:cNvSpPr txBox="1"/>
            <p:nvPr/>
          </p:nvSpPr>
          <p:spPr>
            <a:xfrm>
              <a:off x="3861216" y="1659735"/>
              <a:ext cx="1013551" cy="165253"/>
            </a:xfrm>
            <a:prstGeom prst="rect">
              <a:avLst/>
            </a:prstGeom>
            <a:noFill/>
          </p:spPr>
          <p:txBody>
            <a:bodyPr wrap="square" lIns="0" tIns="0" rIns="0" bIns="0" rtlCol="0" anchor="ctr" anchorCtr="0">
              <a:noAutofit/>
            </a:bodyPr>
            <a:lstStyle/>
            <a:p>
              <a:r>
                <a:rPr lang="en-US" sz="1050" dirty="0" smtClean="0"/>
                <a:t>192.168.1.96 /30</a:t>
              </a:r>
              <a:endParaRPr lang="en-US" sz="1050" dirty="0"/>
            </a:p>
          </p:txBody>
        </p:sp>
        <p:sp>
          <p:nvSpPr>
            <p:cNvPr id="57" name="TextBox 56"/>
            <p:cNvSpPr txBox="1"/>
            <p:nvPr/>
          </p:nvSpPr>
          <p:spPr>
            <a:xfrm>
              <a:off x="6548455" y="1605906"/>
              <a:ext cx="1013551" cy="165253"/>
            </a:xfrm>
            <a:prstGeom prst="rect">
              <a:avLst/>
            </a:prstGeom>
            <a:noFill/>
          </p:spPr>
          <p:txBody>
            <a:bodyPr wrap="square" lIns="0" tIns="0" rIns="0" bIns="0" rtlCol="0" anchor="ctr" anchorCtr="0">
              <a:noAutofit/>
            </a:bodyPr>
            <a:lstStyle/>
            <a:p>
              <a:r>
                <a:rPr lang="en-US" sz="1050" dirty="0" smtClean="0"/>
                <a:t>10.20.20.0 /24</a:t>
              </a:r>
              <a:endParaRPr lang="en-US" sz="1050" dirty="0"/>
            </a:p>
          </p:txBody>
        </p:sp>
        <p:sp>
          <p:nvSpPr>
            <p:cNvPr id="97" name="Right Arrow 96"/>
            <p:cNvSpPr/>
            <p:nvPr/>
          </p:nvSpPr>
          <p:spPr bwMode="auto">
            <a:xfrm>
              <a:off x="2230247" y="1237782"/>
              <a:ext cx="3200400" cy="43489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8" name="TextBox 97"/>
            <p:cNvSpPr txBox="1"/>
            <p:nvPr/>
          </p:nvSpPr>
          <p:spPr>
            <a:xfrm>
              <a:off x="2029529" y="1293535"/>
              <a:ext cx="3235181" cy="313932"/>
            </a:xfrm>
            <a:prstGeom prst="rect">
              <a:avLst/>
            </a:prstGeom>
            <a:noFill/>
          </p:spPr>
          <p:txBody>
            <a:bodyPr wrap="square" rtlCol="0">
              <a:spAutoFit/>
            </a:bodyPr>
            <a:lstStyle/>
            <a:p>
              <a:r>
                <a:rPr lang="en-US" sz="1200" b="1" dirty="0" smtClean="0">
                  <a:sym typeface="Wingdings"/>
                </a:rPr>
                <a:t></a:t>
              </a:r>
              <a:r>
                <a:rPr lang="en-US" sz="1600" b="1" dirty="0" smtClean="0">
                  <a:sym typeface="Wingdings"/>
                </a:rPr>
                <a:t> </a:t>
              </a:r>
              <a:r>
                <a:rPr lang="en-US" sz="1050" b="1" dirty="0" smtClean="0">
                  <a:sym typeface="Wingdings"/>
                </a:rPr>
                <a:t>EIGRP Update: Connected to 10.0.0.0 /8</a:t>
              </a:r>
              <a:endParaRPr lang="en-US" sz="1050" b="1" dirty="0"/>
            </a:p>
          </p:txBody>
        </p:sp>
      </p:grpSp>
      <p:sp>
        <p:nvSpPr>
          <p:cNvPr id="24" name="Text Placeholder 5"/>
          <p:cNvSpPr>
            <a:spLocks/>
          </p:cNvSpPr>
          <p:nvPr/>
        </p:nvSpPr>
        <p:spPr bwMode="auto">
          <a:xfrm>
            <a:off x="293687" y="3227273"/>
            <a:ext cx="8515461" cy="277428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no auto-summary</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end</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 </a:t>
            </a:r>
            <a:r>
              <a:rPr lang="en-US" sz="12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192.168.1.2 to network 0.0.0.0</a:t>
            </a:r>
          </a:p>
          <a:p>
            <a:pPr marL="236538" indent="-236538" algn="l" defTabSz="814388" eaLnBrk="1" hangingPunct="1">
              <a:lnSpc>
                <a:spcPct val="100000"/>
              </a:lnSpc>
              <a:spcBef>
                <a:spcPts val="0"/>
              </a:spcBef>
              <a:buClr>
                <a:srgbClr val="708CA1"/>
              </a:buClr>
              <a:defRPr/>
            </a:pPr>
            <a:endParaRPr lang="en-US" sz="12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10.0.0.0/24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10.20.20.0 is directly connected,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10.10.10.0 [90/40514560] via 192.168.1.101, 00:05:21,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S*   0.0.0.0/0 [1/0] via 192.168.1.2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a:t>
            </a:r>
          </a:p>
          <a:p>
            <a:pPr marL="236538" indent="-236538" algn="l" defTabSz="814388" eaLnBrk="1" hangingPunct="1">
              <a:lnSpc>
                <a:spcPct val="100000"/>
              </a:lnSpc>
              <a:spcBef>
                <a:spcPts val="0"/>
              </a:spcBef>
              <a:buClr>
                <a:srgbClr val="708CA1"/>
              </a:buClr>
              <a:defRPr/>
            </a:pPr>
            <a:endParaRPr lang="en-US" sz="1200" b="1" kern="0" dirty="0" smtClean="0">
              <a:latin typeface="Courier New" pitchFamily="49" charset="0"/>
            </a:endParaRPr>
          </a:p>
        </p:txBody>
      </p:sp>
    </p:spTree>
    <p:extLst>
      <p:ext uri="{BB962C8B-B14F-4D97-AF65-F5344CB8AC3E}">
        <p14:creationId xmlns:p14="http://schemas.microsoft.com/office/powerpoint/2010/main" val="1402221973"/>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Summarizing on an Interface</a:t>
            </a:r>
            <a:endParaRPr lang="en-US" sz="3200" dirty="0"/>
          </a:p>
        </p:txBody>
      </p:sp>
      <p:sp>
        <p:nvSpPr>
          <p:cNvPr id="3" name="Content Placeholder 2"/>
          <p:cNvSpPr>
            <a:spLocks noGrp="1"/>
          </p:cNvSpPr>
          <p:nvPr>
            <p:ph idx="1"/>
          </p:nvPr>
        </p:nvSpPr>
        <p:spPr>
          <a:xfrm>
            <a:off x="549275" y="1600200"/>
            <a:ext cx="8042276" cy="4933949"/>
          </a:xfrm>
        </p:spPr>
        <p:txBody>
          <a:bodyPr>
            <a:normAutofit fontScale="92500" lnSpcReduction="20000"/>
          </a:bodyPr>
          <a:lstStyle/>
          <a:p>
            <a:r>
              <a:rPr lang="en-US" dirty="0" smtClean="0">
                <a:solidFill>
                  <a:schemeClr val="tx1"/>
                </a:solidFill>
              </a:rPr>
              <a:t>Earlier distance vector protocols were unable to create summary routes other than the classful boundaries or /8, /16/ or /24.</a:t>
            </a:r>
          </a:p>
          <a:p>
            <a:r>
              <a:rPr lang="en-US" dirty="0" smtClean="0">
                <a:solidFill>
                  <a:schemeClr val="tx1"/>
                </a:solidFill>
              </a:rPr>
              <a:t>To address this shortcoming, EIGRP added the</a:t>
            </a:r>
            <a:r>
              <a:rPr lang="en-US" dirty="0" smtClean="0">
                <a:solidFill>
                  <a:schemeClr val="tx1"/>
                </a:solidFill>
                <a:latin typeface="Courier New" pitchFamily="49" charset="0"/>
                <a:cs typeface="Courier New" pitchFamily="49" charset="0"/>
              </a:rPr>
              <a:t> </a:t>
            </a:r>
            <a:r>
              <a:rPr lang="en-US" b="1" dirty="0" smtClean="0">
                <a:solidFill>
                  <a:schemeClr val="tx1"/>
                </a:solidFill>
                <a:latin typeface="Courier New" pitchFamily="49" charset="0"/>
                <a:cs typeface="Courier New" pitchFamily="49" charset="0"/>
              </a:rPr>
              <a:t>ip summary-address eigrp </a:t>
            </a:r>
            <a:r>
              <a:rPr lang="en-US" dirty="0" smtClean="0">
                <a:solidFill>
                  <a:schemeClr val="tx1"/>
                </a:solidFill>
              </a:rPr>
              <a:t>interface configuration command.</a:t>
            </a:r>
          </a:p>
          <a:p>
            <a:pPr lvl="1"/>
            <a:r>
              <a:rPr lang="en-US" dirty="0" smtClean="0">
                <a:solidFill>
                  <a:schemeClr val="tx1"/>
                </a:solidFill>
              </a:rPr>
              <a:t>The command is used to create one or more summary routes within a network on any bit boundary (as long as a more specific route exists in the routing table). </a:t>
            </a:r>
          </a:p>
          <a:p>
            <a:r>
              <a:rPr lang="en-US" dirty="0" smtClean="0">
                <a:solidFill>
                  <a:schemeClr val="tx1"/>
                </a:solidFill>
              </a:rPr>
              <a:t> IP EIGRP summary routes are given an administrative distance value of 5.</a:t>
            </a:r>
          </a:p>
          <a:p>
            <a:pPr lvl="1"/>
            <a:r>
              <a:rPr lang="en-US" dirty="0" smtClean="0">
                <a:solidFill>
                  <a:schemeClr val="tx1"/>
                </a:solidFill>
              </a:rPr>
              <a:t>Standard EIGRP routes receive an administrative distance of 90</a:t>
            </a:r>
          </a:p>
          <a:p>
            <a:pPr lvl="1"/>
            <a:r>
              <a:rPr lang="en-US" dirty="0" smtClean="0">
                <a:solidFill>
                  <a:schemeClr val="tx1"/>
                </a:solidFill>
              </a:rPr>
              <a:t>External EIGRP routes receive an administrative distance of 170.</a:t>
            </a:r>
          </a:p>
          <a:p>
            <a:pPr marL="236538" lvl="1">
              <a:spcBef>
                <a:spcPct val="50000"/>
              </a:spcBef>
              <a:buFont typeface="Wingdings" pitchFamily="2" charset="2"/>
              <a:buChar char="§"/>
            </a:pPr>
            <a:endParaRPr lang="en-US" sz="2400" dirty="0" smtClean="0">
              <a:solidFill>
                <a:schemeClr val="tx1"/>
              </a:solidFill>
              <a:ea typeface="+mn-ea"/>
              <a:cs typeface="+mn-cs"/>
            </a:endParaRPr>
          </a:p>
        </p:txBody>
      </p:sp>
    </p:spTree>
    <p:extLst>
      <p:ext uri="{BB962C8B-B14F-4D97-AF65-F5344CB8AC3E}">
        <p14:creationId xmlns:p14="http://schemas.microsoft.com/office/powerpoint/2010/main" val="1331181431"/>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206480" y="565976"/>
            <a:ext cx="5280954" cy="620712"/>
          </a:xfrm>
        </p:spPr>
        <p:txBody>
          <a:bodyPr/>
          <a:lstStyle/>
          <a:p>
            <a:r>
              <a:rPr lang="en-US" sz="3200" dirty="0" smtClean="0"/>
              <a:t>ip summary-address eigrp</a:t>
            </a:r>
            <a:endParaRPr lang="en-US" sz="3200" b="0" i="1" dirty="0"/>
          </a:p>
        </p:txBody>
      </p:sp>
      <p:sp>
        <p:nvSpPr>
          <p:cNvPr id="13" name="Content Placeholder 12"/>
          <p:cNvSpPr>
            <a:spLocks noGrp="1"/>
          </p:cNvSpPr>
          <p:nvPr>
            <p:ph idx="1"/>
          </p:nvPr>
        </p:nvSpPr>
        <p:spPr>
          <a:xfrm>
            <a:off x="279400" y="1704742"/>
            <a:ext cx="8316913" cy="655780"/>
          </a:xfrm>
        </p:spPr>
        <p:txBody>
          <a:bodyPr>
            <a:normAutofit fontScale="92500"/>
          </a:bodyPr>
          <a:lstStyle/>
          <a:p>
            <a:r>
              <a:rPr lang="en-US" dirty="0" smtClean="0">
                <a:solidFill>
                  <a:schemeClr val="tx1"/>
                </a:solidFill>
              </a:rPr>
              <a:t>Manually create a summary route at an arbitrary bit boundary.</a:t>
            </a:r>
          </a:p>
          <a:p>
            <a:pPr>
              <a:buNone/>
            </a:pPr>
            <a:endParaRPr lang="en-US" dirty="0">
              <a:solidFill>
                <a:schemeClr val="tx1"/>
              </a:solidFill>
            </a:endParaRPr>
          </a:p>
        </p:txBody>
      </p:sp>
      <p:sp>
        <p:nvSpPr>
          <p:cNvPr id="14" name="Text Placeholder 13"/>
          <p:cNvSpPr>
            <a:spLocks noGrp="1"/>
          </p:cNvSpPr>
          <p:nvPr>
            <p:ph type="body" sz="quarter" idx="10"/>
          </p:nvPr>
        </p:nvSpPr>
        <p:spPr>
          <a:xfrm>
            <a:off x="613533" y="2131296"/>
            <a:ext cx="7745412" cy="377078"/>
          </a:xfrm>
        </p:spPr>
        <p:txBody>
          <a:bodyPr/>
          <a:lstStyle/>
          <a:p>
            <a:r>
              <a:rPr lang="en-US" dirty="0" smtClean="0">
                <a:solidFill>
                  <a:schemeClr val="tx1"/>
                </a:solidFill>
              </a:rPr>
              <a:t>Router(config-if)#</a:t>
            </a:r>
            <a:endParaRPr lang="en-US" dirty="0">
              <a:solidFill>
                <a:schemeClr val="tx1"/>
              </a:solidFill>
            </a:endParaRPr>
          </a:p>
        </p:txBody>
      </p:sp>
      <p:sp>
        <p:nvSpPr>
          <p:cNvPr id="15" name="Text Placeholder 14"/>
          <p:cNvSpPr>
            <a:spLocks noGrp="1"/>
          </p:cNvSpPr>
          <p:nvPr>
            <p:ph type="body" sz="quarter" idx="11"/>
          </p:nvPr>
        </p:nvSpPr>
        <p:spPr>
          <a:xfrm>
            <a:off x="615326" y="2544143"/>
            <a:ext cx="7745412" cy="377078"/>
          </a:xfrm>
        </p:spPr>
        <p:txBody>
          <a:bodyPr>
            <a:normAutofit fontScale="85000" lnSpcReduction="10000"/>
          </a:bodyPr>
          <a:lstStyle/>
          <a:p>
            <a:r>
              <a:rPr lang="en-US" dirty="0" smtClean="0"/>
              <a:t>ip summary-address eigrp </a:t>
            </a:r>
            <a:r>
              <a:rPr lang="en-US" b="0" i="1" dirty="0" smtClean="0"/>
              <a:t>as-number address mask </a:t>
            </a:r>
            <a:r>
              <a:rPr lang="en-US" dirty="0" smtClean="0"/>
              <a:t>[</a:t>
            </a:r>
            <a:r>
              <a:rPr lang="en-US" b="0" i="1" dirty="0" smtClean="0"/>
              <a:t>admin-distance</a:t>
            </a:r>
            <a:r>
              <a:rPr lang="en-US" dirty="0" smtClean="0"/>
              <a:t>]</a:t>
            </a:r>
            <a:endParaRPr lang="en-US" b="0" i="1" dirty="0"/>
          </a:p>
        </p:txBody>
      </p:sp>
      <p:graphicFrame>
        <p:nvGraphicFramePr>
          <p:cNvPr id="8" name="Table 7"/>
          <p:cNvGraphicFramePr>
            <a:graphicFrameLocks noGrp="1"/>
          </p:cNvGraphicFramePr>
          <p:nvPr>
            <p:extLst/>
          </p:nvPr>
        </p:nvGraphicFramePr>
        <p:xfrm>
          <a:off x="609598" y="3071254"/>
          <a:ext cx="7800306" cy="2784186"/>
        </p:xfrm>
        <a:graphic>
          <a:graphicData uri="http://schemas.openxmlformats.org/drawingml/2006/table">
            <a:tbl>
              <a:tblPr firstRow="1" bandRow="1">
                <a:tableStyleId>{5C22544A-7EE6-4342-B048-85BDC9FD1C3A}</a:tableStyleId>
              </a:tblPr>
              <a:tblGrid>
                <a:gridCol w="2236633"/>
                <a:gridCol w="5563673"/>
              </a:tblGrid>
              <a:tr h="424635">
                <a:tc>
                  <a:txBody>
                    <a:bodyPr/>
                    <a:lstStyle/>
                    <a:p>
                      <a:pPr marL="0" marR="0" algn="l">
                        <a:lnSpc>
                          <a:spcPts val="1100"/>
                        </a:lnSpc>
                        <a:spcBef>
                          <a:spcPts val="0"/>
                        </a:spcBef>
                        <a:spcAft>
                          <a:spcPts val="0"/>
                        </a:spcAft>
                      </a:pPr>
                      <a:r>
                        <a:rPr lang="en-US" sz="1800" b="1" dirty="0"/>
                        <a:t>Parameter</a:t>
                      </a:r>
                      <a:endParaRPr lang="en-US" sz="1800" b="1" dirty="0">
                        <a:solidFill>
                          <a:srgbClr val="000000"/>
                        </a:solidFill>
                        <a:latin typeface="Arial"/>
                        <a:ea typeface="SimSun"/>
                      </a:endParaRPr>
                    </a:p>
                  </a:txBody>
                  <a:tcPr marL="68580" marR="68580" marT="0" marB="0" anchor="ctr"/>
                </a:tc>
                <a:tc>
                  <a:txBody>
                    <a:bodyPr/>
                    <a:lstStyle/>
                    <a:p>
                      <a:pPr marL="0" marR="0">
                        <a:lnSpc>
                          <a:spcPts val="1100"/>
                        </a:lnSpc>
                        <a:spcBef>
                          <a:spcPts val="0"/>
                        </a:spcBef>
                        <a:spcAft>
                          <a:spcPts val="0"/>
                        </a:spcAft>
                      </a:pPr>
                      <a:r>
                        <a:rPr lang="en-US" sz="1800" b="1" dirty="0"/>
                        <a:t>Description</a:t>
                      </a:r>
                      <a:endParaRPr lang="en-US" sz="1800" b="1" dirty="0">
                        <a:solidFill>
                          <a:srgbClr val="000000"/>
                        </a:solidFill>
                        <a:latin typeface="Arial"/>
                        <a:ea typeface="SimSun"/>
                      </a:endParaRPr>
                    </a:p>
                  </a:txBody>
                  <a:tcPr marL="68580" marR="68580" marT="0" marB="0" anchor="ctr"/>
                </a:tc>
              </a:tr>
              <a:tr h="424635">
                <a:tc>
                  <a:txBody>
                    <a:bodyPr/>
                    <a:lstStyle/>
                    <a:p>
                      <a:pPr marL="0" marR="0" algn="l">
                        <a:lnSpc>
                          <a:spcPts val="1200"/>
                        </a:lnSpc>
                        <a:spcBef>
                          <a:spcPts val="300"/>
                        </a:spcBef>
                        <a:spcAft>
                          <a:spcPts val="0"/>
                        </a:spcAft>
                      </a:pPr>
                      <a:r>
                        <a:rPr lang="en-US" sz="1800" i="1" dirty="0">
                          <a:latin typeface="Courier New" pitchFamily="49" charset="0"/>
                          <a:cs typeface="Courier New" pitchFamily="49" charset="0"/>
                        </a:rPr>
                        <a:t>as-number</a:t>
                      </a:r>
                      <a:endParaRPr lang="en-US" sz="18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0"/>
                        </a:spcBef>
                        <a:spcAft>
                          <a:spcPts val="0"/>
                        </a:spcAft>
                      </a:pPr>
                      <a:r>
                        <a:rPr lang="en-US" sz="1800" dirty="0" smtClean="0"/>
                        <a:t>The number of the EIGRP AS is identified.</a:t>
                      </a:r>
                      <a:endParaRPr lang="en-US" sz="1800" dirty="0">
                        <a:solidFill>
                          <a:srgbClr val="000000"/>
                        </a:solidFill>
                        <a:latin typeface="Arial"/>
                        <a:ea typeface="SimSun"/>
                        <a:cs typeface="Arial"/>
                      </a:endParaRPr>
                    </a:p>
                  </a:txBody>
                  <a:tcPr marL="68580" marR="68580" marT="0" marB="0" anchor="ctr"/>
                </a:tc>
              </a:tr>
              <a:tr h="837636">
                <a:tc>
                  <a:txBody>
                    <a:bodyPr/>
                    <a:lstStyle/>
                    <a:p>
                      <a:pPr marL="0" marR="0" algn="l">
                        <a:lnSpc>
                          <a:spcPts val="1200"/>
                        </a:lnSpc>
                        <a:spcBef>
                          <a:spcPts val="300"/>
                        </a:spcBef>
                        <a:spcAft>
                          <a:spcPts val="0"/>
                        </a:spcAft>
                      </a:pPr>
                      <a:r>
                        <a:rPr lang="en-US" sz="1800" i="1" dirty="0">
                          <a:latin typeface="Courier New" pitchFamily="49" charset="0"/>
                          <a:cs typeface="Courier New" pitchFamily="49" charset="0"/>
                        </a:rPr>
                        <a:t>address</a:t>
                      </a:r>
                      <a:endParaRPr lang="en-US" sz="18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0"/>
                        </a:spcBef>
                        <a:spcAft>
                          <a:spcPts val="0"/>
                        </a:spcAft>
                      </a:pPr>
                      <a:r>
                        <a:rPr lang="en-US" sz="1800" dirty="0"/>
                        <a:t>The IP address being advertised as the summary address. This address does not need to be aligned on Class A, B, or C boundaries.</a:t>
                      </a:r>
                      <a:endParaRPr lang="en-US" sz="1800" dirty="0">
                        <a:solidFill>
                          <a:srgbClr val="000000"/>
                        </a:solidFill>
                        <a:latin typeface="Times New Roman"/>
                        <a:ea typeface="SimSun"/>
                        <a:cs typeface="Arial"/>
                      </a:endParaRPr>
                    </a:p>
                  </a:txBody>
                  <a:tcPr marL="68580" marR="68580" marT="0" marB="0" anchor="ctr"/>
                </a:tc>
              </a:tr>
              <a:tr h="482503">
                <a:tc>
                  <a:txBody>
                    <a:bodyPr/>
                    <a:lstStyle/>
                    <a:p>
                      <a:pPr marL="0" marR="0" algn="l">
                        <a:lnSpc>
                          <a:spcPts val="1200"/>
                        </a:lnSpc>
                        <a:spcBef>
                          <a:spcPts val="300"/>
                        </a:spcBef>
                        <a:spcAft>
                          <a:spcPts val="0"/>
                        </a:spcAft>
                      </a:pPr>
                      <a:r>
                        <a:rPr lang="en-US" sz="1800" i="1" dirty="0">
                          <a:latin typeface="Courier New" pitchFamily="49" charset="0"/>
                          <a:cs typeface="Courier New" pitchFamily="49" charset="0"/>
                        </a:rPr>
                        <a:t>mask</a:t>
                      </a:r>
                      <a:endParaRPr lang="en-US" sz="18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0"/>
                        </a:spcBef>
                        <a:spcAft>
                          <a:spcPts val="0"/>
                        </a:spcAft>
                      </a:pPr>
                      <a:r>
                        <a:rPr lang="en-US" sz="1800" dirty="0"/>
                        <a:t>The IP subnet mask used to create the summary address.</a:t>
                      </a:r>
                      <a:endParaRPr lang="en-US" sz="1800" dirty="0">
                        <a:solidFill>
                          <a:srgbClr val="000000"/>
                        </a:solidFill>
                        <a:latin typeface="Times New Roman"/>
                        <a:ea typeface="SimSun"/>
                        <a:cs typeface="Arial"/>
                      </a:endParaRPr>
                    </a:p>
                  </a:txBody>
                  <a:tcPr marL="68580" marR="68580" marT="0" marB="0" anchor="ctr"/>
                </a:tc>
              </a:tr>
              <a:tr h="482503">
                <a:tc>
                  <a:txBody>
                    <a:bodyPr/>
                    <a:lstStyle/>
                    <a:p>
                      <a:pPr marL="0" marR="0" algn="l">
                        <a:lnSpc>
                          <a:spcPts val="1200"/>
                        </a:lnSpc>
                        <a:spcBef>
                          <a:spcPts val="300"/>
                        </a:spcBef>
                        <a:spcAft>
                          <a:spcPts val="0"/>
                        </a:spcAft>
                      </a:pPr>
                      <a:r>
                        <a:rPr lang="en-US" sz="1800" i="1" dirty="0">
                          <a:latin typeface="Courier New" pitchFamily="49" charset="0"/>
                          <a:cs typeface="Courier New" pitchFamily="49" charset="0"/>
                        </a:rPr>
                        <a:t>admin-distance</a:t>
                      </a:r>
                      <a:endParaRPr lang="en-US" sz="18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0"/>
                        </a:spcBef>
                        <a:spcAft>
                          <a:spcPts val="0"/>
                        </a:spcAft>
                      </a:pPr>
                      <a:r>
                        <a:rPr lang="en-US" sz="1800" dirty="0"/>
                        <a:t>(Optional) Administrative distance. A value from 0 to 255.</a:t>
                      </a:r>
                      <a:endParaRPr lang="en-US" sz="1800" dirty="0">
                        <a:solidFill>
                          <a:srgbClr val="000000"/>
                        </a:solidFill>
                        <a:latin typeface="Times New Roman"/>
                        <a:ea typeface="SimSun"/>
                        <a:cs typeface="Arial"/>
                      </a:endParaRPr>
                    </a:p>
                  </a:txBody>
                  <a:tcPr marL="68580" marR="68580" marT="0" marB="0" anchor="ctr"/>
                </a:tc>
              </a:tr>
            </a:tbl>
          </a:graphicData>
        </a:graphic>
      </p:graphicFrame>
    </p:spTree>
    <p:extLst>
      <p:ext uri="{BB962C8B-B14F-4D97-AF65-F5344CB8AC3E}">
        <p14:creationId xmlns:p14="http://schemas.microsoft.com/office/powerpoint/2010/main" val="1352540721"/>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41"/>
          <p:cNvSpPr/>
          <p:nvPr/>
        </p:nvSpPr>
        <p:spPr bwMode="auto">
          <a:xfrm>
            <a:off x="1665300" y="4624457"/>
            <a:ext cx="4627743" cy="18957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119949" y="713265"/>
            <a:ext cx="3755026" cy="1161519"/>
          </a:xfrm>
        </p:spPr>
        <p:txBody>
          <a:bodyPr/>
          <a:lstStyle/>
          <a:p>
            <a:r>
              <a:rPr lang="en-US" sz="3200" dirty="0" smtClean="0"/>
              <a:t>EIGRP Route Summarization </a:t>
            </a:r>
            <a:endParaRPr lang="en-US" sz="3200" dirty="0"/>
          </a:p>
        </p:txBody>
      </p:sp>
      <p:sp>
        <p:nvSpPr>
          <p:cNvPr id="50" name="Text Placeholder 5"/>
          <p:cNvSpPr>
            <a:spLocks/>
          </p:cNvSpPr>
          <p:nvPr/>
        </p:nvSpPr>
        <p:spPr bwMode="auto">
          <a:xfrm>
            <a:off x="293688" y="3068306"/>
            <a:ext cx="8515461" cy="45225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spAutoFit/>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smtClean="0">
                <a:latin typeface="Courier New" pitchFamily="49" charset="0"/>
              </a:rPr>
              <a:t>no auto-summary</a:t>
            </a:r>
            <a:endParaRPr lang="en-US" sz="1200" b="1" kern="0" dirty="0" smtClean="0">
              <a:latin typeface="Courier New" pitchFamily="49" charset="0"/>
            </a:endParaRPr>
          </a:p>
        </p:txBody>
      </p:sp>
      <p:sp>
        <p:nvSpPr>
          <p:cNvPr id="51" name="Text Placeholder 5"/>
          <p:cNvSpPr>
            <a:spLocks/>
          </p:cNvSpPr>
          <p:nvPr/>
        </p:nvSpPr>
        <p:spPr bwMode="auto">
          <a:xfrm>
            <a:off x="293688" y="3654244"/>
            <a:ext cx="8515461" cy="45225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spAutoFit/>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smtClean="0">
                <a:latin typeface="Courier New" pitchFamily="49" charset="0"/>
              </a:rPr>
              <a:t>no auto-summary</a:t>
            </a:r>
            <a:endParaRPr lang="en-US" sz="1200" b="1" kern="0" dirty="0" smtClean="0">
              <a:latin typeface="Courier New" pitchFamily="49" charset="0"/>
            </a:endParaRPr>
          </a:p>
        </p:txBody>
      </p:sp>
      <p:grpSp>
        <p:nvGrpSpPr>
          <p:cNvPr id="32" name="Group 31"/>
          <p:cNvGrpSpPr/>
          <p:nvPr/>
        </p:nvGrpSpPr>
        <p:grpSpPr>
          <a:xfrm>
            <a:off x="3568427" y="907135"/>
            <a:ext cx="4962302" cy="1940315"/>
            <a:chOff x="2319444" y="847493"/>
            <a:chExt cx="4962302" cy="1940315"/>
          </a:xfrm>
        </p:grpSpPr>
        <p:sp>
          <p:nvSpPr>
            <p:cNvPr id="38" name="Freeform 9"/>
            <p:cNvSpPr>
              <a:spLocks/>
            </p:cNvSpPr>
            <p:nvPr/>
          </p:nvSpPr>
          <p:spPr bwMode="auto">
            <a:xfrm>
              <a:off x="4249313" y="118369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33" name="Picture 88"/>
            <p:cNvPicPr>
              <a:picLocks noChangeAspect="1" noChangeArrowheads="1"/>
            </p:cNvPicPr>
            <p:nvPr/>
          </p:nvPicPr>
          <p:blipFill>
            <a:blip r:embed="rId3"/>
            <a:srcRect/>
            <a:stretch>
              <a:fillRect/>
            </a:stretch>
          </p:blipFill>
          <p:spPr bwMode="auto">
            <a:xfrm>
              <a:off x="3289600" y="1244646"/>
              <a:ext cx="1828800" cy="1114359"/>
            </a:xfrm>
            <a:prstGeom prst="rect">
              <a:avLst/>
            </a:prstGeom>
            <a:noFill/>
            <a:ln w="9525" algn="ctr">
              <a:noFill/>
              <a:miter lim="800000"/>
              <a:headEnd/>
              <a:tailEnd/>
            </a:ln>
          </p:spPr>
        </p:pic>
        <p:pic>
          <p:nvPicPr>
            <p:cNvPr id="7" name="Picture 37"/>
            <p:cNvPicPr>
              <a:picLocks noChangeArrowheads="1"/>
            </p:cNvPicPr>
            <p:nvPr/>
          </p:nvPicPr>
          <p:blipFill>
            <a:blip r:embed="rId4"/>
            <a:srcRect/>
            <a:stretch>
              <a:fillRect/>
            </a:stretch>
          </p:blipFill>
          <p:spPr bwMode="auto">
            <a:xfrm>
              <a:off x="2451483" y="1679257"/>
              <a:ext cx="870351" cy="451691"/>
            </a:xfrm>
            <a:prstGeom prst="rect">
              <a:avLst/>
            </a:prstGeom>
            <a:noFill/>
            <a:ln w="9525">
              <a:noFill/>
              <a:miter lim="800000"/>
              <a:headEnd/>
              <a:tailEnd/>
            </a:ln>
          </p:spPr>
        </p:pic>
        <p:pic>
          <p:nvPicPr>
            <p:cNvPr id="8" name="Picture 37"/>
            <p:cNvPicPr>
              <a:picLocks noChangeArrowheads="1"/>
            </p:cNvPicPr>
            <p:nvPr/>
          </p:nvPicPr>
          <p:blipFill>
            <a:blip r:embed="rId4"/>
            <a:srcRect/>
            <a:stretch>
              <a:fillRect/>
            </a:stretch>
          </p:blipFill>
          <p:spPr bwMode="auto">
            <a:xfrm>
              <a:off x="4985367" y="1690274"/>
              <a:ext cx="870351" cy="451691"/>
            </a:xfrm>
            <a:prstGeom prst="rect">
              <a:avLst/>
            </a:prstGeom>
            <a:noFill/>
            <a:ln w="9525">
              <a:noFill/>
              <a:miter lim="800000"/>
              <a:headEnd/>
              <a:tailEnd/>
            </a:ln>
          </p:spPr>
        </p:pic>
        <p:sp>
          <p:nvSpPr>
            <p:cNvPr id="13" name="TextBox 12"/>
            <p:cNvSpPr txBox="1"/>
            <p:nvPr/>
          </p:nvSpPr>
          <p:spPr>
            <a:xfrm>
              <a:off x="5510541" y="2182356"/>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932601" y="2160321"/>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713144" y="2276923"/>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636942" y="244860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5289255" y="228610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5213053" y="245778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726916" y="1899594"/>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5281022" y="1908773"/>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2381710" y="2512872"/>
              <a:ext cx="1013551" cy="165253"/>
            </a:xfrm>
            <a:prstGeom prst="rect">
              <a:avLst/>
            </a:prstGeom>
            <a:noFill/>
          </p:spPr>
          <p:txBody>
            <a:bodyPr wrap="square" lIns="0" tIns="0" rIns="0" bIns="0" rtlCol="0" anchor="ctr" anchorCtr="0">
              <a:noAutofit/>
            </a:bodyPr>
            <a:lstStyle/>
            <a:p>
              <a:r>
                <a:rPr lang="en-US" sz="1050" dirty="0" smtClean="0"/>
                <a:t>10.10.10.0 /24</a:t>
              </a:r>
              <a:endParaRPr lang="en-US" sz="1050" dirty="0"/>
            </a:p>
          </p:txBody>
        </p:sp>
        <p:sp>
          <p:nvSpPr>
            <p:cNvPr id="30" name="TextBox 29"/>
            <p:cNvSpPr txBox="1"/>
            <p:nvPr/>
          </p:nvSpPr>
          <p:spPr>
            <a:xfrm>
              <a:off x="2443957" y="1009996"/>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3"/>
            <a:srcRect/>
            <a:stretch>
              <a:fillRect/>
            </a:stretch>
          </p:blipFill>
          <p:spPr bwMode="auto">
            <a:xfrm>
              <a:off x="5740387" y="932412"/>
              <a:ext cx="1132922" cy="690333"/>
            </a:xfrm>
            <a:prstGeom prst="rect">
              <a:avLst/>
            </a:prstGeom>
            <a:noFill/>
            <a:ln w="9525" algn="ctr">
              <a:noFill/>
              <a:miter lim="800000"/>
              <a:headEnd/>
              <a:tailEnd/>
            </a:ln>
          </p:spPr>
        </p:pic>
        <p:sp>
          <p:nvSpPr>
            <p:cNvPr id="40" name="TextBox 39"/>
            <p:cNvSpPr txBox="1"/>
            <p:nvPr/>
          </p:nvSpPr>
          <p:spPr>
            <a:xfrm>
              <a:off x="6076615" y="1163765"/>
              <a:ext cx="522900" cy="244682"/>
            </a:xfrm>
            <a:prstGeom prst="rect">
              <a:avLst/>
            </a:prstGeom>
            <a:noFill/>
          </p:spPr>
          <p:txBody>
            <a:bodyPr wrap="none" rtlCol="0">
              <a:spAutoFit/>
            </a:bodyPr>
            <a:lstStyle/>
            <a:p>
              <a:r>
                <a:rPr lang="en-US" sz="1100" b="1" dirty="0" smtClean="0"/>
                <a:t>WAN</a:t>
              </a:r>
              <a:endParaRPr lang="en-US" sz="1100" b="1" dirty="0"/>
            </a:p>
          </p:txBody>
        </p:sp>
        <p:sp>
          <p:nvSpPr>
            <p:cNvPr id="41" name="TextBox 40"/>
            <p:cNvSpPr txBox="1"/>
            <p:nvPr/>
          </p:nvSpPr>
          <p:spPr>
            <a:xfrm>
              <a:off x="4388348" y="956592"/>
              <a:ext cx="1013551" cy="165253"/>
            </a:xfrm>
            <a:prstGeom prst="rect">
              <a:avLst/>
            </a:prstGeom>
            <a:noFill/>
          </p:spPr>
          <p:txBody>
            <a:bodyPr wrap="square" lIns="0" tIns="0" rIns="0" bIns="0" rtlCol="0" anchor="ctr" anchorCtr="0">
              <a:noAutofit/>
            </a:bodyPr>
            <a:lstStyle/>
            <a:p>
              <a:r>
                <a:rPr lang="en-US" sz="1050" dirty="0" smtClean="0"/>
                <a:t>192.168.3.1</a:t>
              </a:r>
              <a:endParaRPr lang="en-US" sz="1050" dirty="0"/>
            </a:p>
          </p:txBody>
        </p:sp>
        <p:sp>
          <p:nvSpPr>
            <p:cNvPr id="43" name="TextBox 42"/>
            <p:cNvSpPr txBox="1"/>
            <p:nvPr/>
          </p:nvSpPr>
          <p:spPr>
            <a:xfrm>
              <a:off x="4580285" y="1195150"/>
              <a:ext cx="455336" cy="157915"/>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47" name="TextBox 46"/>
            <p:cNvSpPr txBox="1"/>
            <p:nvPr/>
          </p:nvSpPr>
          <p:spPr>
            <a:xfrm>
              <a:off x="4953619" y="2516584"/>
              <a:ext cx="1013551" cy="165253"/>
            </a:xfrm>
            <a:prstGeom prst="rect">
              <a:avLst/>
            </a:prstGeom>
            <a:noFill/>
          </p:spPr>
          <p:txBody>
            <a:bodyPr wrap="square" lIns="0" tIns="0" rIns="0" bIns="0" rtlCol="0" anchor="ctr" anchorCtr="0">
              <a:noAutofit/>
            </a:bodyPr>
            <a:lstStyle/>
            <a:p>
              <a:r>
                <a:rPr lang="en-US" sz="1050" dirty="0" smtClean="0"/>
                <a:t>10.10.20.0 /24</a:t>
              </a:r>
              <a:endParaRPr lang="en-US" sz="1050" dirty="0"/>
            </a:p>
          </p:txBody>
        </p:sp>
        <p:sp>
          <p:nvSpPr>
            <p:cNvPr id="48" name="TextBox 47"/>
            <p:cNvSpPr txBox="1"/>
            <p:nvPr/>
          </p:nvSpPr>
          <p:spPr>
            <a:xfrm>
              <a:off x="3749592" y="1683965"/>
              <a:ext cx="1013551" cy="165253"/>
            </a:xfrm>
            <a:prstGeom prst="rect">
              <a:avLst/>
            </a:prstGeom>
            <a:noFill/>
          </p:spPr>
          <p:txBody>
            <a:bodyPr wrap="square" lIns="0" tIns="0" rIns="0" bIns="0" rtlCol="0" anchor="ctr" anchorCtr="0">
              <a:noAutofit/>
            </a:bodyPr>
            <a:lstStyle/>
            <a:p>
              <a:r>
                <a:rPr lang="en-US" sz="1050" dirty="0" smtClean="0"/>
                <a:t>10.0.0.0 /8</a:t>
              </a:r>
              <a:endParaRPr lang="en-US" sz="1050" dirty="0"/>
            </a:p>
          </p:txBody>
        </p:sp>
        <p:sp>
          <p:nvSpPr>
            <p:cNvPr id="52" name="Rounded Rectangle 51"/>
            <p:cNvSpPr/>
            <p:nvPr/>
          </p:nvSpPr>
          <p:spPr bwMode="auto">
            <a:xfrm>
              <a:off x="2319444" y="847493"/>
              <a:ext cx="4962302" cy="1940315"/>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39" name="Picture 37"/>
            <p:cNvPicPr>
              <a:picLocks noChangeArrowheads="1"/>
            </p:cNvPicPr>
            <p:nvPr/>
          </p:nvPicPr>
          <p:blipFill>
            <a:blip r:embed="rId4"/>
            <a:srcRect/>
            <a:stretch>
              <a:fillRect/>
            </a:stretch>
          </p:blipFill>
          <p:spPr bwMode="auto">
            <a:xfrm>
              <a:off x="3658263" y="976077"/>
              <a:ext cx="870351" cy="451691"/>
            </a:xfrm>
            <a:prstGeom prst="rect">
              <a:avLst/>
            </a:prstGeom>
            <a:noFill/>
            <a:ln w="9525">
              <a:noFill/>
              <a:miter lim="800000"/>
              <a:headEnd/>
              <a:tailEnd/>
            </a:ln>
          </p:spPr>
        </p:pic>
        <p:sp>
          <p:nvSpPr>
            <p:cNvPr id="49" name="TextBox 48"/>
            <p:cNvSpPr txBox="1"/>
            <p:nvPr/>
          </p:nvSpPr>
          <p:spPr>
            <a:xfrm>
              <a:off x="3909422" y="1195094"/>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grpSp>
      <p:sp>
        <p:nvSpPr>
          <p:cNvPr id="53" name="Rectangle 52"/>
          <p:cNvSpPr/>
          <p:nvPr/>
        </p:nvSpPr>
        <p:spPr bwMode="auto">
          <a:xfrm>
            <a:off x="316003" y="5717276"/>
            <a:ext cx="4627743" cy="18957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4" name="Rectangle 53"/>
          <p:cNvSpPr/>
          <p:nvPr/>
        </p:nvSpPr>
        <p:spPr bwMode="auto">
          <a:xfrm>
            <a:off x="683993" y="6107569"/>
            <a:ext cx="2776603" cy="13381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4" name="Text Placeholder 5"/>
          <p:cNvSpPr>
            <a:spLocks/>
          </p:cNvSpPr>
          <p:nvPr/>
        </p:nvSpPr>
        <p:spPr bwMode="auto">
          <a:xfrm>
            <a:off x="293688" y="4225389"/>
            <a:ext cx="8515461" cy="229891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spAutoFit/>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 </a:t>
            </a:r>
            <a:r>
              <a:rPr lang="en-US" sz="1200" b="1" kern="0" dirty="0" smtClean="0">
                <a:latin typeface="Courier New" pitchFamily="49" charset="0"/>
              </a:rPr>
              <a:t>interface S0/0/0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R3(config-if)#</a:t>
            </a:r>
            <a:r>
              <a:rPr lang="en-US" sz="1200" b="1" kern="0" dirty="0" smtClean="0">
                <a:latin typeface="Courier New" pitchFamily="49" charset="0"/>
              </a:rPr>
              <a:t> ip address 192.168.3.1 255.255.255.0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R3(config-if)# </a:t>
            </a:r>
            <a:r>
              <a:rPr lang="en-US" sz="1200" b="1" kern="0" dirty="0" smtClean="0">
                <a:latin typeface="Courier New" pitchFamily="49" charset="0"/>
              </a:rPr>
              <a:t>ip summary-address eigrp 1 10.10.0.0 255.255.0.0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R3(config-if)# </a:t>
            </a:r>
            <a:r>
              <a:rPr lang="en-US" sz="12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R3(config-if)# exit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 </a:t>
            </a:r>
            <a:r>
              <a:rPr lang="en-US" sz="1200" b="1" kern="0" dirty="0" smtClean="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Automatic network summarization is not in effect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Address Summarization:</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10.10.0.0/16 for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p:txBody>
      </p:sp>
    </p:spTree>
    <p:extLst>
      <p:ext uri="{BB962C8B-B14F-4D97-AF65-F5344CB8AC3E}">
        <p14:creationId xmlns:p14="http://schemas.microsoft.com/office/powerpoint/2010/main" val="1189258162"/>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33922" name="Rectangle 2"/>
          <p:cNvSpPr>
            <a:spLocks noGrp="1" noChangeArrowheads="1"/>
          </p:cNvSpPr>
          <p:nvPr>
            <p:ph type="title"/>
          </p:nvPr>
        </p:nvSpPr>
        <p:spPr/>
        <p:txBody>
          <a:bodyPr/>
          <a:lstStyle/>
          <a:p>
            <a:r>
              <a:rPr lang="en-US" sz="4000" dirty="0" smtClean="0"/>
              <a:t>EIGRP Load Balancing</a:t>
            </a:r>
            <a:endParaRPr lang="en-US" sz="4000" dirty="0"/>
          </a:p>
        </p:txBody>
      </p:sp>
      <p:sp>
        <p:nvSpPr>
          <p:cNvPr id="1233925" name="Rectangle 5"/>
          <p:cNvSpPr>
            <a:spLocks noGrp="1" noChangeArrowheads="1"/>
          </p:cNvSpPr>
          <p:nvPr>
            <p:ph type="body" idx="1"/>
          </p:nvPr>
        </p:nvSpPr>
        <p:spPr>
          <a:xfrm>
            <a:off x="549275" y="1600200"/>
            <a:ext cx="8042276" cy="4762499"/>
          </a:xfrm>
        </p:spPr>
        <p:txBody>
          <a:bodyPr>
            <a:normAutofit/>
          </a:bodyPr>
          <a:lstStyle/>
          <a:p>
            <a:r>
              <a:rPr lang="en-US" dirty="0" smtClean="0">
                <a:solidFill>
                  <a:schemeClr val="tx1"/>
                </a:solidFill>
              </a:rPr>
              <a:t>Routes with a metric equal to the minimum metric are installed in the routing table.</a:t>
            </a:r>
          </a:p>
          <a:p>
            <a:pPr lvl="1"/>
            <a:r>
              <a:rPr lang="en-US" dirty="0" smtClean="0">
                <a:solidFill>
                  <a:schemeClr val="tx1"/>
                </a:solidFill>
              </a:rPr>
              <a:t>Referred to as “equal-cost load balancing”.</a:t>
            </a:r>
          </a:p>
          <a:p>
            <a:pPr lvl="1"/>
            <a:r>
              <a:rPr lang="en-US" dirty="0" smtClean="0">
                <a:solidFill>
                  <a:schemeClr val="tx1"/>
                </a:solidFill>
              </a:rPr>
              <a:t> All IP routing protocols on Cisco routers can perform equal-cost load balancing. </a:t>
            </a:r>
          </a:p>
          <a:p>
            <a:r>
              <a:rPr lang="en-US" dirty="0" smtClean="0">
                <a:solidFill>
                  <a:schemeClr val="tx1"/>
                </a:solidFill>
              </a:rPr>
              <a:t>The</a:t>
            </a:r>
            <a:r>
              <a:rPr lang="en-US" b="1" dirty="0" smtClean="0">
                <a:solidFill>
                  <a:schemeClr val="tx1"/>
                </a:solidFill>
                <a:latin typeface="Courier New" pitchFamily="49" charset="0"/>
                <a:cs typeface="Courier New" pitchFamily="49" charset="0"/>
              </a:rPr>
              <a:t> maximum-paths </a:t>
            </a:r>
            <a:r>
              <a:rPr lang="en-US" i="1" dirty="0" smtClean="0">
                <a:solidFill>
                  <a:schemeClr val="tx1"/>
                </a:solidFill>
                <a:latin typeface="Courier New" pitchFamily="49" charset="0"/>
                <a:cs typeface="Courier New" pitchFamily="49" charset="0"/>
              </a:rPr>
              <a:t>maximum-path</a:t>
            </a:r>
            <a:r>
              <a:rPr lang="en-US" b="1" dirty="0" smtClean="0">
                <a:solidFill>
                  <a:schemeClr val="tx1"/>
                </a:solidFill>
                <a:latin typeface="Courier New" pitchFamily="49" charset="0"/>
                <a:cs typeface="Courier New" pitchFamily="49" charset="0"/>
              </a:rPr>
              <a:t> </a:t>
            </a:r>
            <a:r>
              <a:rPr lang="en-US" dirty="0" smtClean="0">
                <a:solidFill>
                  <a:schemeClr val="tx1"/>
                </a:solidFill>
              </a:rPr>
              <a:t>command can be used to allow up to 6 equal-cost paths. </a:t>
            </a:r>
          </a:p>
          <a:p>
            <a:pPr lvl="1"/>
            <a:r>
              <a:rPr lang="en-US" dirty="0" smtClean="0">
                <a:solidFill>
                  <a:schemeClr val="tx1"/>
                </a:solidFill>
              </a:rPr>
              <a:t>Default is 4.</a:t>
            </a:r>
          </a:p>
          <a:p>
            <a:pPr lvl="1"/>
            <a:r>
              <a:rPr lang="en-US" dirty="0" smtClean="0">
                <a:solidFill>
                  <a:schemeClr val="tx1"/>
                </a:solidFill>
              </a:rPr>
              <a:t>Setting the</a:t>
            </a:r>
            <a:r>
              <a:rPr lang="en-US" i="1" dirty="0" smtClean="0">
                <a:solidFill>
                  <a:schemeClr val="tx1"/>
                </a:solidFill>
                <a:latin typeface="Courier New" pitchFamily="49" charset="0"/>
                <a:cs typeface="Courier New" pitchFamily="49" charset="0"/>
              </a:rPr>
              <a:t> maximum-path </a:t>
            </a:r>
            <a:r>
              <a:rPr lang="en-US" dirty="0" smtClean="0">
                <a:solidFill>
                  <a:schemeClr val="tx1"/>
                </a:solidFill>
              </a:rPr>
              <a:t>option to 1 disables load balancing. </a:t>
            </a:r>
            <a:endParaRPr lang="en-US" dirty="0">
              <a:solidFill>
                <a:schemeClr val="tx1"/>
              </a:solidFill>
            </a:endParaRPr>
          </a:p>
        </p:txBody>
      </p:sp>
    </p:spTree>
    <p:extLst>
      <p:ext uri="{BB962C8B-B14F-4D97-AF65-F5344CB8AC3E}">
        <p14:creationId xmlns:p14="http://schemas.microsoft.com/office/powerpoint/2010/main" val="843765035"/>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4694" y="454022"/>
            <a:ext cx="6763836" cy="1110078"/>
          </a:xfrm>
        </p:spPr>
        <p:txBody>
          <a:bodyPr/>
          <a:lstStyle/>
          <a:p>
            <a:r>
              <a:rPr lang="en-US" sz="3200" dirty="0" smtClean="0"/>
              <a:t>EIGRP Equal-Cost Load Balancing</a:t>
            </a:r>
            <a:endParaRPr lang="en-US" sz="3200" dirty="0"/>
          </a:p>
        </p:txBody>
      </p:sp>
      <p:pic>
        <p:nvPicPr>
          <p:cNvPr id="369666" name="Picture 2"/>
          <p:cNvPicPr>
            <a:picLocks noChangeAspect="1" noChangeArrowheads="1"/>
          </p:cNvPicPr>
          <p:nvPr/>
        </p:nvPicPr>
        <p:blipFill>
          <a:blip r:embed="rId3"/>
          <a:srcRect/>
          <a:stretch>
            <a:fillRect/>
          </a:stretch>
        </p:blipFill>
        <p:spPr bwMode="auto">
          <a:xfrm>
            <a:off x="1004694" y="1715860"/>
            <a:ext cx="7021513" cy="2909998"/>
          </a:xfrm>
          <a:prstGeom prst="rect">
            <a:avLst/>
          </a:prstGeom>
          <a:noFill/>
          <a:ln w="9525">
            <a:noFill/>
            <a:miter lim="800000"/>
            <a:headEnd/>
            <a:tailEnd/>
          </a:ln>
        </p:spPr>
      </p:pic>
      <p:sp>
        <p:nvSpPr>
          <p:cNvPr id="5" name="Text Placeholder 5"/>
          <p:cNvSpPr>
            <a:spLocks/>
          </p:cNvSpPr>
          <p:nvPr/>
        </p:nvSpPr>
        <p:spPr bwMode="auto">
          <a:xfrm>
            <a:off x="123222" y="4715230"/>
            <a:ext cx="4727561" cy="152143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network 172.16.1.0 0.0.0.255</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network 192.168.1.0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network 192.168.2.0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network 192.168.3.0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network 192.168.4.0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maximum–paths 3</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p:txBody>
      </p:sp>
      <p:sp>
        <p:nvSpPr>
          <p:cNvPr id="7" name="TextBox 6"/>
          <p:cNvSpPr txBox="1"/>
          <p:nvPr/>
        </p:nvSpPr>
        <p:spPr>
          <a:xfrm>
            <a:off x="6382440" y="4311926"/>
            <a:ext cx="1861342" cy="313932"/>
          </a:xfrm>
          <a:prstGeom prst="rect">
            <a:avLst/>
          </a:prstGeom>
          <a:noFill/>
        </p:spPr>
        <p:txBody>
          <a:bodyPr wrap="none" rtlCol="0">
            <a:spAutoFit/>
          </a:bodyPr>
          <a:lstStyle/>
          <a:p>
            <a:r>
              <a:rPr lang="en-US" sz="1600" dirty="0" smtClean="0"/>
              <a:t>R1 Topology Table</a:t>
            </a:r>
            <a:endParaRPr lang="en-US" sz="1600" dirty="0"/>
          </a:p>
        </p:txBody>
      </p:sp>
      <p:sp>
        <p:nvSpPr>
          <p:cNvPr id="8" name="Left-Right Arrow 7"/>
          <p:cNvSpPr/>
          <p:nvPr/>
        </p:nvSpPr>
        <p:spPr bwMode="auto">
          <a:xfrm>
            <a:off x="4850783" y="3417172"/>
            <a:ext cx="2821258" cy="423746"/>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Advertised Distance (AD)</a:t>
            </a:r>
          </a:p>
        </p:txBody>
      </p:sp>
      <p:graphicFrame>
        <p:nvGraphicFramePr>
          <p:cNvPr id="9" name="Table 8"/>
          <p:cNvGraphicFramePr>
            <a:graphicFrameLocks noGrp="1"/>
          </p:cNvGraphicFramePr>
          <p:nvPr>
            <p:extLst>
              <p:ext uri="{D42A27DB-BD31-4B8C-83A1-F6EECF244321}">
                <p14:modId xmlns:p14="http://schemas.microsoft.com/office/powerpoint/2010/main" val="3560668620"/>
              </p:ext>
            </p:extLst>
          </p:nvPr>
        </p:nvGraphicFramePr>
        <p:xfrm>
          <a:off x="5285742" y="4756265"/>
          <a:ext cx="3670481" cy="1538310"/>
        </p:xfrm>
        <a:graphic>
          <a:graphicData uri="http://schemas.openxmlformats.org/drawingml/2006/table">
            <a:tbl>
              <a:tblPr firstRow="1" bandRow="1">
                <a:tableStyleId>{5C22544A-7EE6-4342-B048-85BDC9FD1C3A}</a:tableStyleId>
              </a:tblPr>
              <a:tblGrid>
                <a:gridCol w="1313646"/>
                <a:gridCol w="953037"/>
                <a:gridCol w="734096"/>
                <a:gridCol w="669702"/>
              </a:tblGrid>
              <a:tr h="307662">
                <a:tc>
                  <a:txBody>
                    <a:bodyPr/>
                    <a:lstStyle/>
                    <a:p>
                      <a:pPr marL="0" marR="0" algn="ctr">
                        <a:lnSpc>
                          <a:spcPts val="1100"/>
                        </a:lnSpc>
                        <a:spcBef>
                          <a:spcPts val="0"/>
                        </a:spcBef>
                        <a:spcAft>
                          <a:spcPts val="0"/>
                        </a:spcAft>
                      </a:pPr>
                      <a:r>
                        <a:rPr lang="en-US" sz="1400" b="1" dirty="0"/>
                        <a:t>Network</a:t>
                      </a:r>
                      <a:endParaRPr lang="en-US" sz="1400" b="1" dirty="0">
                        <a:solidFill>
                          <a:srgbClr val="000000"/>
                        </a:solidFill>
                        <a:latin typeface="Arial"/>
                        <a:ea typeface="SimSun"/>
                      </a:endParaRPr>
                    </a:p>
                  </a:txBody>
                  <a:tcPr marL="68580" marR="68580" marT="0" marB="0" anchor="ctr"/>
                </a:tc>
                <a:tc>
                  <a:txBody>
                    <a:bodyPr/>
                    <a:lstStyle/>
                    <a:p>
                      <a:pPr marL="0" marR="0" algn="ctr">
                        <a:lnSpc>
                          <a:spcPts val="1100"/>
                        </a:lnSpc>
                        <a:spcBef>
                          <a:spcPts val="0"/>
                        </a:spcBef>
                        <a:spcAft>
                          <a:spcPts val="0"/>
                        </a:spcAft>
                      </a:pPr>
                      <a:r>
                        <a:rPr lang="en-US" sz="1400" b="1" dirty="0"/>
                        <a:t>Neighbor</a:t>
                      </a:r>
                      <a:endParaRPr lang="en-US" sz="1400" b="1" dirty="0">
                        <a:solidFill>
                          <a:srgbClr val="000000"/>
                        </a:solidFill>
                        <a:latin typeface="Arial"/>
                        <a:ea typeface="SimSun"/>
                      </a:endParaRPr>
                    </a:p>
                  </a:txBody>
                  <a:tcPr marL="68580" marR="68580" marT="0" marB="0" anchor="ctr"/>
                </a:tc>
                <a:tc>
                  <a:txBody>
                    <a:bodyPr/>
                    <a:lstStyle/>
                    <a:p>
                      <a:pPr marL="0" marR="0" algn="ctr">
                        <a:lnSpc>
                          <a:spcPts val="1100"/>
                        </a:lnSpc>
                        <a:spcBef>
                          <a:spcPts val="0"/>
                        </a:spcBef>
                        <a:spcAft>
                          <a:spcPts val="0"/>
                        </a:spcAft>
                      </a:pPr>
                      <a:r>
                        <a:rPr lang="en-US" sz="1400" b="1" dirty="0"/>
                        <a:t>AD</a:t>
                      </a:r>
                      <a:endParaRPr lang="en-US" sz="1400" b="1" dirty="0">
                        <a:solidFill>
                          <a:srgbClr val="000000"/>
                        </a:solidFill>
                        <a:latin typeface="Arial"/>
                        <a:ea typeface="SimSun"/>
                      </a:endParaRPr>
                    </a:p>
                  </a:txBody>
                  <a:tcPr marL="68580" marR="68580" marT="0" marB="0" anchor="ctr"/>
                </a:tc>
                <a:tc>
                  <a:txBody>
                    <a:bodyPr/>
                    <a:lstStyle/>
                    <a:p>
                      <a:pPr marL="0" marR="0" algn="ctr">
                        <a:lnSpc>
                          <a:spcPts val="1100"/>
                        </a:lnSpc>
                        <a:spcBef>
                          <a:spcPts val="0"/>
                        </a:spcBef>
                        <a:spcAft>
                          <a:spcPts val="0"/>
                        </a:spcAft>
                      </a:pPr>
                      <a:r>
                        <a:rPr lang="en-US" sz="1400" b="1" dirty="0"/>
                        <a:t>FD</a:t>
                      </a:r>
                      <a:endParaRPr lang="en-US" sz="1400" b="1" dirty="0">
                        <a:solidFill>
                          <a:srgbClr val="000000"/>
                        </a:solidFill>
                        <a:latin typeface="Arial"/>
                        <a:ea typeface="SimSun"/>
                      </a:endParaRPr>
                    </a:p>
                  </a:txBody>
                  <a:tcPr marL="68580" marR="68580" marT="0" marB="0" anchor="ctr"/>
                </a:tc>
              </a:tr>
              <a:tr h="307662">
                <a:tc rowSpan="4">
                  <a:txBody>
                    <a:bodyPr/>
                    <a:lstStyle/>
                    <a:p>
                      <a:r>
                        <a:rPr lang="en-US" sz="1400" smtClean="0"/>
                        <a:t>172.16.2.0/24</a:t>
                      </a:r>
                      <a:endParaRPr lang="en-US" sz="1400"/>
                    </a:p>
                  </a:txBody>
                  <a:tcPr/>
                </a:tc>
                <a:tc>
                  <a:txBody>
                    <a:bodyPr/>
                    <a:lstStyle/>
                    <a:p>
                      <a:pPr marL="0" marR="0" algn="ctr">
                        <a:lnSpc>
                          <a:spcPts val="1200"/>
                        </a:lnSpc>
                        <a:spcBef>
                          <a:spcPts val="300"/>
                        </a:spcBef>
                        <a:spcAft>
                          <a:spcPts val="0"/>
                        </a:spcAft>
                      </a:pPr>
                      <a:r>
                        <a:rPr lang="en-US" sz="1400" dirty="0"/>
                        <a:t>R2</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2</a:t>
                      </a:r>
                      <a:r>
                        <a:rPr lang="en-US" sz="1400" kern="1200" smtClean="0">
                          <a:solidFill>
                            <a:schemeClr val="dk1"/>
                          </a:solidFill>
                          <a:latin typeface="+mn-lt"/>
                          <a:ea typeface="+mn-ea"/>
                          <a:cs typeface="+mn-cs"/>
                        </a:rPr>
                        <a:t>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smtClean="0">
                          <a:solidFill>
                            <a:schemeClr val="dk1"/>
                          </a:solidFill>
                          <a:latin typeface="+mn-lt"/>
                          <a:ea typeface="+mn-ea"/>
                          <a:cs typeface="+mn-cs"/>
                        </a:rPr>
                        <a:t>40</a:t>
                      </a:r>
                      <a:endParaRPr lang="en-US" sz="1400" kern="1200" dirty="0">
                        <a:solidFill>
                          <a:schemeClr val="dk1"/>
                        </a:solidFill>
                        <a:latin typeface="+mn-lt"/>
                        <a:ea typeface="+mn-ea"/>
                        <a:cs typeface="+mn-cs"/>
                      </a:endParaRPr>
                    </a:p>
                  </a:txBody>
                  <a:tcPr marL="68580" marR="68580" marT="0" marB="0" anchor="ctr"/>
                </a:tc>
              </a:tr>
              <a:tr h="307662">
                <a:tc vMerge="1">
                  <a:txBody>
                    <a:bodyPr/>
                    <a:lstStyle/>
                    <a:p>
                      <a:endParaRPr lang="en-US"/>
                    </a:p>
                  </a:txBody>
                  <a:tcPr/>
                </a:tc>
                <a:tc>
                  <a:txBody>
                    <a:bodyPr/>
                    <a:lstStyle/>
                    <a:p>
                      <a:pPr marL="0" marR="0" algn="ctr">
                        <a:lnSpc>
                          <a:spcPts val="1200"/>
                        </a:lnSpc>
                        <a:spcBef>
                          <a:spcPts val="300"/>
                        </a:spcBef>
                        <a:spcAft>
                          <a:spcPts val="0"/>
                        </a:spcAft>
                      </a:pPr>
                      <a:r>
                        <a:rPr lang="en-US" sz="1400" dirty="0"/>
                        <a:t>R3</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2</a:t>
                      </a:r>
                      <a:r>
                        <a:rPr lang="en-US" sz="1400" kern="1200" smtClean="0">
                          <a:solidFill>
                            <a:schemeClr val="dk1"/>
                          </a:solidFill>
                          <a:latin typeface="+mn-lt"/>
                          <a:ea typeface="+mn-ea"/>
                          <a:cs typeface="+mn-cs"/>
                        </a:rPr>
                        <a:t>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smtClean="0">
                          <a:solidFill>
                            <a:schemeClr val="dk1"/>
                          </a:solidFill>
                          <a:latin typeface="+mn-lt"/>
                          <a:ea typeface="+mn-ea"/>
                          <a:cs typeface="+mn-cs"/>
                        </a:rPr>
                        <a:t>40</a:t>
                      </a:r>
                      <a:endParaRPr lang="en-US" sz="1400" kern="1200" dirty="0">
                        <a:solidFill>
                          <a:schemeClr val="dk1"/>
                        </a:solidFill>
                        <a:latin typeface="+mn-lt"/>
                        <a:ea typeface="+mn-ea"/>
                        <a:cs typeface="+mn-cs"/>
                      </a:endParaRPr>
                    </a:p>
                  </a:txBody>
                  <a:tcPr marL="68580" marR="68580" marT="0" marB="0" anchor="ctr"/>
                </a:tc>
              </a:tr>
              <a:tr h="307662">
                <a:tc vMerge="1">
                  <a:txBody>
                    <a:bodyPr/>
                    <a:lstStyle/>
                    <a:p>
                      <a:endParaRPr lang="en-US"/>
                    </a:p>
                  </a:txBody>
                  <a:tcPr/>
                </a:tc>
                <a:tc>
                  <a:txBody>
                    <a:bodyPr/>
                    <a:lstStyle/>
                    <a:p>
                      <a:pPr marL="0" marR="0" algn="ctr">
                        <a:lnSpc>
                          <a:spcPts val="1200"/>
                        </a:lnSpc>
                        <a:spcBef>
                          <a:spcPts val="300"/>
                        </a:spcBef>
                        <a:spcAft>
                          <a:spcPts val="0"/>
                        </a:spcAft>
                      </a:pPr>
                      <a:r>
                        <a:rPr lang="en-US" sz="1400" dirty="0"/>
                        <a:t>R4</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smtClean="0">
                          <a:solidFill>
                            <a:schemeClr val="dk1"/>
                          </a:solidFill>
                          <a:latin typeface="+mn-lt"/>
                          <a:ea typeface="+mn-ea"/>
                          <a:cs typeface="+mn-cs"/>
                        </a:rPr>
                        <a:t>20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smtClean="0">
                          <a:solidFill>
                            <a:schemeClr val="dk1"/>
                          </a:solidFill>
                          <a:latin typeface="+mn-lt"/>
                          <a:ea typeface="+mn-ea"/>
                          <a:cs typeface="+mn-cs"/>
                        </a:rPr>
                        <a:t>40</a:t>
                      </a:r>
                      <a:endParaRPr lang="en-US" sz="1400" kern="1200" dirty="0">
                        <a:solidFill>
                          <a:schemeClr val="dk1"/>
                        </a:solidFill>
                        <a:latin typeface="+mn-lt"/>
                        <a:ea typeface="+mn-ea"/>
                        <a:cs typeface="+mn-cs"/>
                      </a:endParaRPr>
                    </a:p>
                  </a:txBody>
                  <a:tcPr marL="68580" marR="68580" marT="0" marB="0" anchor="ctr"/>
                </a:tc>
              </a:tr>
              <a:tr h="307662">
                <a:tc vMerge="1">
                  <a:txBody>
                    <a:bodyPr/>
                    <a:lstStyle/>
                    <a:p>
                      <a:endParaRPr lang="en-US"/>
                    </a:p>
                  </a:txBody>
                  <a:tcPr/>
                </a:tc>
                <a:tc>
                  <a:txBody>
                    <a:bodyPr/>
                    <a:lstStyle/>
                    <a:p>
                      <a:pPr marL="0" marR="0" algn="ctr">
                        <a:lnSpc>
                          <a:spcPts val="1200"/>
                        </a:lnSpc>
                        <a:spcBef>
                          <a:spcPts val="300"/>
                        </a:spcBef>
                        <a:spcAft>
                          <a:spcPts val="0"/>
                        </a:spcAft>
                      </a:pPr>
                      <a:r>
                        <a:rPr lang="en-US" sz="1400" dirty="0"/>
                        <a:t>R5</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20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40</a:t>
                      </a:r>
                      <a:endParaRPr lang="en-US" sz="1400" kern="1200" dirty="0">
                        <a:solidFill>
                          <a:schemeClr val="dk1"/>
                        </a:solidFill>
                        <a:latin typeface="+mn-lt"/>
                        <a:ea typeface="+mn-ea"/>
                        <a:cs typeface="+mn-cs"/>
                      </a:endParaRPr>
                    </a:p>
                  </a:txBody>
                  <a:tcPr marL="68580" marR="68580" marT="0" marB="0" anchor="ctr"/>
                </a:tc>
              </a:tr>
            </a:tbl>
          </a:graphicData>
        </a:graphic>
      </p:graphicFrame>
    </p:spTree>
    <p:extLst>
      <p:ext uri="{BB962C8B-B14F-4D97-AF65-F5344CB8AC3E}">
        <p14:creationId xmlns:p14="http://schemas.microsoft.com/office/powerpoint/2010/main" val="2986456013"/>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34949" name="Rectangle 5"/>
          <p:cNvSpPr>
            <a:spLocks noGrp="1" noChangeArrowheads="1"/>
          </p:cNvSpPr>
          <p:nvPr>
            <p:ph type="title"/>
          </p:nvPr>
        </p:nvSpPr>
        <p:spPr>
          <a:xfrm>
            <a:off x="1006474" y="317126"/>
            <a:ext cx="7889875" cy="1336956"/>
          </a:xfrm>
        </p:spPr>
        <p:txBody>
          <a:bodyPr/>
          <a:lstStyle/>
          <a:p>
            <a:pPr algn="l"/>
            <a:r>
              <a:rPr lang="en-US" sz="3600" dirty="0" smtClean="0"/>
              <a:t>Unequal Cost Load Balancing</a:t>
            </a:r>
            <a:endParaRPr lang="en-US" sz="3600" dirty="0"/>
          </a:p>
        </p:txBody>
      </p:sp>
      <p:sp>
        <p:nvSpPr>
          <p:cNvPr id="1234950" name="Rectangle 6"/>
          <p:cNvSpPr>
            <a:spLocks noGrp="1" noChangeArrowheads="1"/>
          </p:cNvSpPr>
          <p:nvPr>
            <p:ph idx="1"/>
          </p:nvPr>
        </p:nvSpPr>
        <p:spPr>
          <a:xfrm>
            <a:off x="190500" y="2057401"/>
            <a:ext cx="8401051" cy="4343400"/>
          </a:xfrm>
        </p:spPr>
        <p:txBody>
          <a:bodyPr>
            <a:normAutofit fontScale="85000" lnSpcReduction="10000"/>
          </a:bodyPr>
          <a:lstStyle/>
          <a:p>
            <a:r>
              <a:rPr lang="en-US" dirty="0" smtClean="0">
                <a:solidFill>
                  <a:schemeClr val="tx1"/>
                </a:solidFill>
              </a:rPr>
              <a:t>EIGRP can also balance traffic across multiple routes that have different metrics.</a:t>
            </a:r>
          </a:p>
          <a:p>
            <a:pPr lvl="1"/>
            <a:r>
              <a:rPr lang="en-US" dirty="0" smtClean="0">
                <a:solidFill>
                  <a:schemeClr val="tx1"/>
                </a:solidFill>
              </a:rPr>
              <a:t>Referred to as unequal-cost load balancing. </a:t>
            </a:r>
          </a:p>
          <a:p>
            <a:r>
              <a:rPr lang="en-US" dirty="0" smtClean="0">
                <a:solidFill>
                  <a:schemeClr val="tx1"/>
                </a:solidFill>
              </a:rPr>
              <a:t>The degree to which EIGRP performs load balancing is controlled with the</a:t>
            </a:r>
            <a:r>
              <a:rPr lang="en-US" b="1" dirty="0" smtClean="0">
                <a:solidFill>
                  <a:schemeClr val="tx1"/>
                </a:solidFill>
                <a:latin typeface="Courier New" pitchFamily="49" charset="0"/>
                <a:cs typeface="Courier New" pitchFamily="49" charset="0"/>
              </a:rPr>
              <a:t> variance </a:t>
            </a:r>
            <a:r>
              <a:rPr lang="en-US" i="1" dirty="0" smtClean="0">
                <a:solidFill>
                  <a:schemeClr val="tx1"/>
                </a:solidFill>
                <a:latin typeface="Courier New" pitchFamily="49" charset="0"/>
                <a:cs typeface="Courier New" pitchFamily="49" charset="0"/>
              </a:rPr>
              <a:t>multiplier</a:t>
            </a:r>
            <a:r>
              <a:rPr lang="en-US" b="1" dirty="0" smtClean="0">
                <a:solidFill>
                  <a:schemeClr val="tx1"/>
                </a:solidFill>
                <a:latin typeface="Courier New" pitchFamily="49" charset="0"/>
                <a:cs typeface="Courier New" pitchFamily="49" charset="0"/>
              </a:rPr>
              <a:t> </a:t>
            </a:r>
            <a:r>
              <a:rPr lang="en-US" dirty="0" smtClean="0">
                <a:solidFill>
                  <a:schemeClr val="tx1"/>
                </a:solidFill>
              </a:rPr>
              <a:t>command.</a:t>
            </a:r>
          </a:p>
          <a:p>
            <a:pPr lvl="1"/>
            <a:r>
              <a:rPr lang="en-US" dirty="0" smtClean="0">
                <a:solidFill>
                  <a:schemeClr val="tx1"/>
                </a:solidFill>
              </a:rPr>
              <a:t>The multiplier is a value, between 1 and 128, used for load balancing. </a:t>
            </a:r>
          </a:p>
          <a:p>
            <a:pPr lvl="1"/>
            <a:r>
              <a:rPr lang="en-US" dirty="0" smtClean="0">
                <a:solidFill>
                  <a:schemeClr val="tx1"/>
                </a:solidFill>
              </a:rPr>
              <a:t>The default is 1, which means equal-cost load balancing. </a:t>
            </a:r>
          </a:p>
          <a:p>
            <a:pPr lvl="1"/>
            <a:r>
              <a:rPr lang="en-US" dirty="0" smtClean="0">
                <a:solidFill>
                  <a:schemeClr val="tx1"/>
                </a:solidFill>
              </a:rPr>
              <a:t>Setting a variance value greater than 1 allows EIGRP to install multiple loop-free routes with unequal cost in the routing table. </a:t>
            </a:r>
          </a:p>
          <a:p>
            <a:pPr lvl="1"/>
            <a:r>
              <a:rPr lang="en-US" dirty="0" smtClean="0">
                <a:solidFill>
                  <a:schemeClr val="tx1"/>
                </a:solidFill>
              </a:rPr>
              <a:t>EIGRP will always install successors (the best routes) in the routing table.</a:t>
            </a:r>
          </a:p>
          <a:p>
            <a:pPr lvl="2"/>
            <a:r>
              <a:rPr lang="en-US" dirty="0" smtClean="0">
                <a:solidFill>
                  <a:schemeClr val="tx1"/>
                </a:solidFill>
              </a:rPr>
              <a:t>The variance allows </a:t>
            </a:r>
            <a:r>
              <a:rPr lang="en-US" u="sng" dirty="0" smtClean="0">
                <a:solidFill>
                  <a:schemeClr val="tx1"/>
                </a:solidFill>
              </a:rPr>
              <a:t>feasible successors</a:t>
            </a:r>
            <a:r>
              <a:rPr lang="en-US" dirty="0" smtClean="0">
                <a:solidFill>
                  <a:schemeClr val="tx1"/>
                </a:solidFill>
              </a:rPr>
              <a:t> (and only feasible successor routes) as candidate routes to potentially be installed in the routing table.</a:t>
            </a:r>
          </a:p>
          <a:p>
            <a:pPr lvl="1"/>
            <a:endParaRPr lang="en-US" dirty="0">
              <a:solidFill>
                <a:schemeClr val="tx1"/>
              </a:solidFill>
            </a:endParaRPr>
          </a:p>
        </p:txBody>
      </p:sp>
    </p:spTree>
    <p:extLst>
      <p:ext uri="{BB962C8B-B14F-4D97-AF65-F5344CB8AC3E}">
        <p14:creationId xmlns:p14="http://schemas.microsoft.com/office/powerpoint/2010/main" val="865573227"/>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8818" name="Picture 2"/>
          <p:cNvPicPr>
            <a:picLocks noChangeAspect="1" noChangeArrowheads="1"/>
          </p:cNvPicPr>
          <p:nvPr/>
        </p:nvPicPr>
        <p:blipFill>
          <a:blip r:embed="rId3"/>
          <a:srcRect/>
          <a:stretch>
            <a:fillRect/>
          </a:stretch>
        </p:blipFill>
        <p:spPr bwMode="auto">
          <a:xfrm>
            <a:off x="902772" y="1947769"/>
            <a:ext cx="7199313" cy="2715567"/>
          </a:xfrm>
          <a:prstGeom prst="rect">
            <a:avLst/>
          </a:prstGeom>
          <a:noFill/>
          <a:ln w="9525">
            <a:noFill/>
            <a:miter lim="800000"/>
            <a:headEnd/>
            <a:tailEnd/>
          </a:ln>
        </p:spPr>
      </p:pic>
      <p:sp>
        <p:nvSpPr>
          <p:cNvPr id="2" name="Title 1"/>
          <p:cNvSpPr>
            <a:spLocks noGrp="1"/>
          </p:cNvSpPr>
          <p:nvPr>
            <p:ph type="title"/>
          </p:nvPr>
        </p:nvSpPr>
        <p:spPr>
          <a:xfrm>
            <a:off x="549275" y="557095"/>
            <a:ext cx="8042275" cy="1092683"/>
          </a:xfrm>
        </p:spPr>
        <p:txBody>
          <a:bodyPr/>
          <a:lstStyle/>
          <a:p>
            <a:r>
              <a:rPr lang="en-US" sz="3200" dirty="0" smtClean="0"/>
              <a:t>EIGRP Unequal-Cost Load Balancing</a:t>
            </a:r>
            <a:endParaRPr lang="en-US" sz="3200" dirty="0"/>
          </a:p>
        </p:txBody>
      </p:sp>
      <p:grpSp>
        <p:nvGrpSpPr>
          <p:cNvPr id="3" name="Group 2"/>
          <p:cNvGrpSpPr/>
          <p:nvPr/>
        </p:nvGrpSpPr>
        <p:grpSpPr>
          <a:xfrm>
            <a:off x="1198600" y="5149689"/>
            <a:ext cx="3217283" cy="680226"/>
            <a:chOff x="279400" y="4454364"/>
            <a:chExt cx="3217283" cy="680226"/>
          </a:xfrm>
        </p:grpSpPr>
        <p:sp>
          <p:nvSpPr>
            <p:cNvPr id="8" name="Rectangle 7"/>
            <p:cNvSpPr/>
            <p:nvPr/>
          </p:nvSpPr>
          <p:spPr bwMode="auto">
            <a:xfrm>
              <a:off x="2029150" y="4699496"/>
              <a:ext cx="1092820" cy="167268"/>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Text Placeholder 5"/>
            <p:cNvSpPr>
              <a:spLocks/>
            </p:cNvSpPr>
            <p:nvPr/>
          </p:nvSpPr>
          <p:spPr bwMode="auto">
            <a:xfrm>
              <a:off x="279400" y="4454364"/>
              <a:ext cx="3217283" cy="68022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variance 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p:txBody>
        </p:sp>
      </p:grpSp>
      <p:sp>
        <p:nvSpPr>
          <p:cNvPr id="7" name="TextBox 6"/>
          <p:cNvSpPr txBox="1"/>
          <p:nvPr/>
        </p:nvSpPr>
        <p:spPr>
          <a:xfrm>
            <a:off x="6240743" y="4506370"/>
            <a:ext cx="1861342" cy="313932"/>
          </a:xfrm>
          <a:prstGeom prst="rect">
            <a:avLst/>
          </a:prstGeom>
          <a:noFill/>
        </p:spPr>
        <p:txBody>
          <a:bodyPr wrap="none" rtlCol="0">
            <a:spAutoFit/>
          </a:bodyPr>
          <a:lstStyle/>
          <a:p>
            <a:pPr algn="l"/>
            <a:r>
              <a:rPr lang="en-US" sz="1600" dirty="0" smtClean="0"/>
              <a:t>R1 Topology Table</a:t>
            </a:r>
            <a:endParaRPr lang="en-US" sz="1600" dirty="0"/>
          </a:p>
        </p:txBody>
      </p:sp>
      <p:sp>
        <p:nvSpPr>
          <p:cNvPr id="9" name="Left-Right Arrow 8"/>
          <p:cNvSpPr/>
          <p:nvPr/>
        </p:nvSpPr>
        <p:spPr bwMode="auto">
          <a:xfrm>
            <a:off x="4850783" y="3683872"/>
            <a:ext cx="2821258" cy="423746"/>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Advertised Distance (AD)</a:t>
            </a:r>
          </a:p>
        </p:txBody>
      </p:sp>
      <p:graphicFrame>
        <p:nvGraphicFramePr>
          <p:cNvPr id="10" name="Table 9"/>
          <p:cNvGraphicFramePr>
            <a:graphicFrameLocks noGrp="1"/>
          </p:cNvGraphicFramePr>
          <p:nvPr>
            <p:extLst>
              <p:ext uri="{D42A27DB-BD31-4B8C-83A1-F6EECF244321}">
                <p14:modId xmlns:p14="http://schemas.microsoft.com/office/powerpoint/2010/main" val="3669893990"/>
              </p:ext>
            </p:extLst>
          </p:nvPr>
        </p:nvGraphicFramePr>
        <p:xfrm>
          <a:off x="5151548" y="4903040"/>
          <a:ext cx="3670481" cy="1538310"/>
        </p:xfrm>
        <a:graphic>
          <a:graphicData uri="http://schemas.openxmlformats.org/drawingml/2006/table">
            <a:tbl>
              <a:tblPr firstRow="1" bandRow="1">
                <a:tableStyleId>{5C22544A-7EE6-4342-B048-85BDC9FD1C3A}</a:tableStyleId>
              </a:tblPr>
              <a:tblGrid>
                <a:gridCol w="1313646"/>
                <a:gridCol w="953037"/>
                <a:gridCol w="734096"/>
                <a:gridCol w="669702"/>
              </a:tblGrid>
              <a:tr h="307662">
                <a:tc>
                  <a:txBody>
                    <a:bodyPr/>
                    <a:lstStyle/>
                    <a:p>
                      <a:pPr marL="0" marR="0" algn="ctr">
                        <a:lnSpc>
                          <a:spcPts val="1100"/>
                        </a:lnSpc>
                        <a:spcBef>
                          <a:spcPts val="0"/>
                        </a:spcBef>
                        <a:spcAft>
                          <a:spcPts val="0"/>
                        </a:spcAft>
                      </a:pPr>
                      <a:r>
                        <a:rPr lang="en-US" sz="1400" b="1" dirty="0"/>
                        <a:t>Network</a:t>
                      </a:r>
                      <a:endParaRPr lang="en-US" sz="1400" b="1" dirty="0">
                        <a:solidFill>
                          <a:srgbClr val="000000"/>
                        </a:solidFill>
                        <a:latin typeface="Arial"/>
                        <a:ea typeface="SimSun"/>
                      </a:endParaRPr>
                    </a:p>
                  </a:txBody>
                  <a:tcPr marL="68580" marR="68580" marT="0" marB="0" anchor="ctr"/>
                </a:tc>
                <a:tc>
                  <a:txBody>
                    <a:bodyPr/>
                    <a:lstStyle/>
                    <a:p>
                      <a:pPr marL="0" marR="0" algn="ctr">
                        <a:lnSpc>
                          <a:spcPts val="1100"/>
                        </a:lnSpc>
                        <a:spcBef>
                          <a:spcPts val="0"/>
                        </a:spcBef>
                        <a:spcAft>
                          <a:spcPts val="0"/>
                        </a:spcAft>
                      </a:pPr>
                      <a:r>
                        <a:rPr lang="en-US" sz="1400" b="1" dirty="0"/>
                        <a:t>Neighbor</a:t>
                      </a:r>
                      <a:endParaRPr lang="en-US" sz="1400" b="1" dirty="0">
                        <a:solidFill>
                          <a:srgbClr val="000000"/>
                        </a:solidFill>
                        <a:latin typeface="Arial"/>
                        <a:ea typeface="SimSun"/>
                      </a:endParaRPr>
                    </a:p>
                  </a:txBody>
                  <a:tcPr marL="68580" marR="68580" marT="0" marB="0" anchor="ctr"/>
                </a:tc>
                <a:tc>
                  <a:txBody>
                    <a:bodyPr/>
                    <a:lstStyle/>
                    <a:p>
                      <a:pPr marL="0" marR="0" algn="ctr">
                        <a:lnSpc>
                          <a:spcPts val="1100"/>
                        </a:lnSpc>
                        <a:spcBef>
                          <a:spcPts val="0"/>
                        </a:spcBef>
                        <a:spcAft>
                          <a:spcPts val="0"/>
                        </a:spcAft>
                      </a:pPr>
                      <a:r>
                        <a:rPr lang="en-US" sz="1400" b="1" dirty="0"/>
                        <a:t>AD</a:t>
                      </a:r>
                      <a:endParaRPr lang="en-US" sz="1400" b="1" dirty="0">
                        <a:solidFill>
                          <a:srgbClr val="000000"/>
                        </a:solidFill>
                        <a:latin typeface="Arial"/>
                        <a:ea typeface="SimSun"/>
                      </a:endParaRPr>
                    </a:p>
                  </a:txBody>
                  <a:tcPr marL="68580" marR="68580" marT="0" marB="0" anchor="ctr"/>
                </a:tc>
                <a:tc>
                  <a:txBody>
                    <a:bodyPr/>
                    <a:lstStyle/>
                    <a:p>
                      <a:pPr marL="0" marR="0" algn="ctr">
                        <a:lnSpc>
                          <a:spcPts val="1100"/>
                        </a:lnSpc>
                        <a:spcBef>
                          <a:spcPts val="0"/>
                        </a:spcBef>
                        <a:spcAft>
                          <a:spcPts val="0"/>
                        </a:spcAft>
                      </a:pPr>
                      <a:r>
                        <a:rPr lang="en-US" sz="1400" b="1" dirty="0"/>
                        <a:t>FD</a:t>
                      </a:r>
                      <a:endParaRPr lang="en-US" sz="1400" b="1" dirty="0">
                        <a:solidFill>
                          <a:srgbClr val="000000"/>
                        </a:solidFill>
                        <a:latin typeface="Arial"/>
                        <a:ea typeface="SimSun"/>
                      </a:endParaRPr>
                    </a:p>
                  </a:txBody>
                  <a:tcPr marL="68580" marR="68580" marT="0" marB="0" anchor="ctr"/>
                </a:tc>
              </a:tr>
              <a:tr h="307662">
                <a:tc rowSpan="4">
                  <a:txBody>
                    <a:bodyPr/>
                    <a:lstStyle/>
                    <a:p>
                      <a:r>
                        <a:rPr lang="en-US" sz="1400" smtClean="0"/>
                        <a:t>172.16.2.0/24</a:t>
                      </a:r>
                      <a:endParaRPr lang="en-US" sz="1400"/>
                    </a:p>
                  </a:txBody>
                  <a:tcPr/>
                </a:tc>
                <a:tc>
                  <a:txBody>
                    <a:bodyPr/>
                    <a:lstStyle/>
                    <a:p>
                      <a:pPr marL="0" marR="0" algn="ctr">
                        <a:lnSpc>
                          <a:spcPts val="1200"/>
                        </a:lnSpc>
                        <a:spcBef>
                          <a:spcPts val="300"/>
                        </a:spcBef>
                        <a:spcAft>
                          <a:spcPts val="0"/>
                        </a:spcAft>
                      </a:pPr>
                      <a:r>
                        <a:rPr lang="en-US" sz="1400" dirty="0"/>
                        <a:t>R2</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10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30</a:t>
                      </a:r>
                      <a:endParaRPr lang="en-US" sz="1400" kern="1200" dirty="0">
                        <a:solidFill>
                          <a:schemeClr val="dk1"/>
                        </a:solidFill>
                        <a:latin typeface="+mn-lt"/>
                        <a:ea typeface="+mn-ea"/>
                        <a:cs typeface="+mn-cs"/>
                      </a:endParaRPr>
                    </a:p>
                  </a:txBody>
                  <a:tcPr marL="68580" marR="68580" marT="0" marB="0" anchor="ctr"/>
                </a:tc>
              </a:tr>
              <a:tr h="307662">
                <a:tc vMerge="1">
                  <a:txBody>
                    <a:bodyPr/>
                    <a:lstStyle/>
                    <a:p>
                      <a:endParaRPr lang="en-US"/>
                    </a:p>
                  </a:txBody>
                  <a:tcPr/>
                </a:tc>
                <a:tc>
                  <a:txBody>
                    <a:bodyPr/>
                    <a:lstStyle/>
                    <a:p>
                      <a:pPr marL="0" marR="0" algn="ctr">
                        <a:lnSpc>
                          <a:spcPts val="1200"/>
                        </a:lnSpc>
                        <a:spcBef>
                          <a:spcPts val="300"/>
                        </a:spcBef>
                        <a:spcAft>
                          <a:spcPts val="0"/>
                        </a:spcAft>
                      </a:pPr>
                      <a:r>
                        <a:rPr lang="en-US" sz="1400" dirty="0"/>
                        <a:t>R3</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10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20</a:t>
                      </a:r>
                      <a:endParaRPr lang="en-US" sz="1400" kern="1200" dirty="0">
                        <a:solidFill>
                          <a:schemeClr val="dk1"/>
                        </a:solidFill>
                        <a:latin typeface="+mn-lt"/>
                        <a:ea typeface="+mn-ea"/>
                        <a:cs typeface="+mn-cs"/>
                      </a:endParaRPr>
                    </a:p>
                  </a:txBody>
                  <a:tcPr marL="68580" marR="68580" marT="0" marB="0" anchor="ctr"/>
                </a:tc>
              </a:tr>
              <a:tr h="307662">
                <a:tc vMerge="1">
                  <a:txBody>
                    <a:bodyPr/>
                    <a:lstStyle/>
                    <a:p>
                      <a:endParaRPr lang="en-US"/>
                    </a:p>
                  </a:txBody>
                  <a:tcPr/>
                </a:tc>
                <a:tc>
                  <a:txBody>
                    <a:bodyPr/>
                    <a:lstStyle/>
                    <a:p>
                      <a:pPr marL="0" marR="0" algn="ctr">
                        <a:lnSpc>
                          <a:spcPts val="1200"/>
                        </a:lnSpc>
                        <a:spcBef>
                          <a:spcPts val="300"/>
                        </a:spcBef>
                        <a:spcAft>
                          <a:spcPts val="0"/>
                        </a:spcAft>
                      </a:pPr>
                      <a:r>
                        <a:rPr lang="en-US" sz="1400" dirty="0"/>
                        <a:t>R4</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25</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45</a:t>
                      </a:r>
                      <a:endParaRPr lang="en-US" sz="1400" kern="1200" dirty="0">
                        <a:solidFill>
                          <a:schemeClr val="dk1"/>
                        </a:solidFill>
                        <a:latin typeface="+mn-lt"/>
                        <a:ea typeface="+mn-ea"/>
                        <a:cs typeface="+mn-cs"/>
                      </a:endParaRPr>
                    </a:p>
                  </a:txBody>
                  <a:tcPr marL="68580" marR="68580" marT="0" marB="0" anchor="ctr"/>
                </a:tc>
              </a:tr>
              <a:tr h="307662">
                <a:tc vMerge="1">
                  <a:txBody>
                    <a:bodyPr/>
                    <a:lstStyle/>
                    <a:p>
                      <a:endParaRPr lang="en-US"/>
                    </a:p>
                  </a:txBody>
                  <a:tcPr/>
                </a:tc>
                <a:tc>
                  <a:txBody>
                    <a:bodyPr/>
                    <a:lstStyle/>
                    <a:p>
                      <a:pPr marL="0" marR="0" algn="ctr">
                        <a:lnSpc>
                          <a:spcPts val="1200"/>
                        </a:lnSpc>
                        <a:spcBef>
                          <a:spcPts val="300"/>
                        </a:spcBef>
                        <a:spcAft>
                          <a:spcPts val="0"/>
                        </a:spcAft>
                      </a:pPr>
                      <a:r>
                        <a:rPr lang="en-US" sz="1400" dirty="0"/>
                        <a:t>R5</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10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50</a:t>
                      </a:r>
                      <a:endParaRPr lang="en-US" sz="1400" kern="1200" dirty="0">
                        <a:solidFill>
                          <a:schemeClr val="dk1"/>
                        </a:solidFill>
                        <a:latin typeface="+mn-lt"/>
                        <a:ea typeface="+mn-ea"/>
                        <a:cs typeface="+mn-cs"/>
                      </a:endParaRPr>
                    </a:p>
                  </a:txBody>
                  <a:tcPr marL="68580" marR="68580" marT="0" marB="0" anchor="ctr"/>
                </a:tc>
              </a:tr>
            </a:tbl>
          </a:graphicData>
        </a:graphic>
      </p:graphicFrame>
    </p:spTree>
    <p:extLst>
      <p:ext uri="{BB962C8B-B14F-4D97-AF65-F5344CB8AC3E}">
        <p14:creationId xmlns:p14="http://schemas.microsoft.com/office/powerpoint/2010/main" val="2860220862"/>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711" name="Rectangle 31"/>
          <p:cNvSpPr>
            <a:spLocks noGrp="1" noChangeArrowheads="1"/>
          </p:cNvSpPr>
          <p:nvPr>
            <p:ph type="title"/>
          </p:nvPr>
        </p:nvSpPr>
        <p:spPr>
          <a:xfrm>
            <a:off x="549275" y="107575"/>
            <a:ext cx="8042276" cy="1492625"/>
          </a:xfrm>
        </p:spPr>
        <p:txBody>
          <a:bodyPr/>
          <a:lstStyle/>
          <a:p>
            <a:r>
              <a:rPr lang="en-US" dirty="0" smtClean="0"/>
              <a:t>Router Authentication</a:t>
            </a:r>
            <a:endParaRPr lang="en-US" dirty="0"/>
          </a:p>
        </p:txBody>
      </p:sp>
      <p:sp>
        <p:nvSpPr>
          <p:cNvPr id="967712" name="Rectangle 32"/>
          <p:cNvSpPr>
            <a:spLocks noGrp="1" noChangeArrowheads="1"/>
          </p:cNvSpPr>
          <p:nvPr>
            <p:ph type="body" idx="1"/>
          </p:nvPr>
        </p:nvSpPr>
        <p:spPr>
          <a:xfrm>
            <a:off x="549275" y="1878665"/>
            <a:ext cx="8042276" cy="4064935"/>
          </a:xfrm>
        </p:spPr>
        <p:txBody>
          <a:bodyPr>
            <a:normAutofit fontScale="85000" lnSpcReduction="20000"/>
          </a:bodyPr>
          <a:lstStyle/>
          <a:p>
            <a:r>
              <a:rPr lang="en-US" dirty="0" smtClean="0">
                <a:solidFill>
                  <a:schemeClr val="tx1"/>
                </a:solidFill>
              </a:rPr>
              <a:t>Many routing protocols support authentication such that a router authenticates the source of each routing update packet that it receives.</a:t>
            </a:r>
          </a:p>
          <a:p>
            <a:r>
              <a:rPr lang="en-US" dirty="0" smtClean="0">
                <a:solidFill>
                  <a:schemeClr val="tx1"/>
                </a:solidFill>
              </a:rPr>
              <a:t> Simple password authentication is supported by:</a:t>
            </a:r>
          </a:p>
          <a:p>
            <a:pPr lvl="1"/>
            <a:r>
              <a:rPr lang="en-US" dirty="0" smtClean="0">
                <a:solidFill>
                  <a:schemeClr val="tx1"/>
                </a:solidFill>
              </a:rPr>
              <a:t>IS-IS </a:t>
            </a:r>
          </a:p>
          <a:p>
            <a:pPr lvl="1"/>
            <a:r>
              <a:rPr lang="en-US" dirty="0" smtClean="0">
                <a:solidFill>
                  <a:schemeClr val="tx1"/>
                </a:solidFill>
              </a:rPr>
              <a:t>OSPF</a:t>
            </a:r>
          </a:p>
          <a:p>
            <a:pPr lvl="1"/>
            <a:r>
              <a:rPr lang="en-US" dirty="0" smtClean="0">
                <a:solidFill>
                  <a:schemeClr val="tx1"/>
                </a:solidFill>
              </a:rPr>
              <a:t>RIPv2 </a:t>
            </a:r>
          </a:p>
          <a:p>
            <a:r>
              <a:rPr lang="en-US" dirty="0" smtClean="0">
                <a:solidFill>
                  <a:schemeClr val="tx1"/>
                </a:solidFill>
              </a:rPr>
              <a:t> MD5 authentication is supported by:</a:t>
            </a:r>
          </a:p>
          <a:p>
            <a:pPr lvl="1"/>
            <a:r>
              <a:rPr lang="en-US" dirty="0" smtClean="0">
                <a:solidFill>
                  <a:schemeClr val="tx1"/>
                </a:solidFill>
              </a:rPr>
              <a:t>OSPF</a:t>
            </a:r>
          </a:p>
          <a:p>
            <a:pPr lvl="1"/>
            <a:r>
              <a:rPr lang="en-US" dirty="0" smtClean="0">
                <a:solidFill>
                  <a:schemeClr val="tx1"/>
                </a:solidFill>
              </a:rPr>
              <a:t>RIPv2</a:t>
            </a:r>
          </a:p>
          <a:p>
            <a:pPr lvl="1"/>
            <a:r>
              <a:rPr lang="en-US" dirty="0" smtClean="0">
                <a:solidFill>
                  <a:schemeClr val="tx1"/>
                </a:solidFill>
              </a:rPr>
              <a:t>BGP</a:t>
            </a:r>
          </a:p>
          <a:p>
            <a:pPr lvl="1"/>
            <a:r>
              <a:rPr lang="en-US" dirty="0" smtClean="0">
                <a:solidFill>
                  <a:schemeClr val="tx1"/>
                </a:solidFill>
              </a:rPr>
              <a:t>EIGRP</a:t>
            </a:r>
            <a:endParaRPr lang="en-US" dirty="0">
              <a:solidFill>
                <a:schemeClr val="tx1"/>
              </a:solidFill>
            </a:endParaRPr>
          </a:p>
        </p:txBody>
      </p:sp>
    </p:spTree>
    <p:extLst>
      <p:ext uri="{BB962C8B-B14F-4D97-AF65-F5344CB8AC3E}">
        <p14:creationId xmlns:p14="http://schemas.microsoft.com/office/powerpoint/2010/main" val="4195411630"/>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1789" name="Rectangle 13"/>
          <p:cNvSpPr>
            <a:spLocks noGrp="1" noChangeArrowheads="1"/>
          </p:cNvSpPr>
          <p:nvPr>
            <p:ph type="title"/>
          </p:nvPr>
        </p:nvSpPr>
        <p:spPr>
          <a:xfrm>
            <a:off x="981538" y="107576"/>
            <a:ext cx="7819562" cy="1336956"/>
          </a:xfrm>
        </p:spPr>
        <p:txBody>
          <a:bodyPr/>
          <a:lstStyle/>
          <a:p>
            <a:r>
              <a:rPr lang="en-US" sz="3200" dirty="0" smtClean="0"/>
              <a:t>Simple Password vs. MD5 Authentication</a:t>
            </a:r>
            <a:endParaRPr lang="en-US" sz="3200" dirty="0"/>
          </a:p>
        </p:txBody>
      </p:sp>
      <p:sp>
        <p:nvSpPr>
          <p:cNvPr id="971790" name="Rectangle 14"/>
          <p:cNvSpPr>
            <a:spLocks noGrp="1" noChangeArrowheads="1"/>
          </p:cNvSpPr>
          <p:nvPr>
            <p:ph type="body" idx="1"/>
          </p:nvPr>
        </p:nvSpPr>
        <p:spPr>
          <a:xfrm>
            <a:off x="73024" y="1617739"/>
            <a:ext cx="9204326" cy="5049761"/>
          </a:xfrm>
        </p:spPr>
        <p:txBody>
          <a:bodyPr>
            <a:normAutofit/>
          </a:bodyPr>
          <a:lstStyle/>
          <a:p>
            <a:r>
              <a:rPr lang="en-US" sz="2800" dirty="0" smtClean="0">
                <a:solidFill>
                  <a:schemeClr val="tx1"/>
                </a:solidFill>
              </a:rPr>
              <a:t>Simple password authentication:</a:t>
            </a:r>
          </a:p>
          <a:p>
            <a:pPr lvl="1"/>
            <a:r>
              <a:rPr lang="en-US" sz="2400" dirty="0" smtClean="0">
                <a:solidFill>
                  <a:schemeClr val="tx1"/>
                </a:solidFill>
              </a:rPr>
              <a:t>Router sends packet and key.</a:t>
            </a:r>
          </a:p>
          <a:p>
            <a:pPr lvl="1"/>
            <a:r>
              <a:rPr lang="en-US" sz="2400" dirty="0" smtClean="0">
                <a:solidFill>
                  <a:schemeClr val="tx1"/>
                </a:solidFill>
              </a:rPr>
              <a:t>Neighbor checks if received key matches its key.</a:t>
            </a:r>
          </a:p>
          <a:p>
            <a:pPr lvl="1"/>
            <a:r>
              <a:rPr lang="en-US" sz="2400" dirty="0" smtClean="0">
                <a:solidFill>
                  <a:schemeClr val="tx1"/>
                </a:solidFill>
              </a:rPr>
              <a:t>Is not secure.</a:t>
            </a:r>
          </a:p>
          <a:p>
            <a:r>
              <a:rPr lang="en-US" sz="2800" dirty="0" smtClean="0">
                <a:solidFill>
                  <a:schemeClr val="tx1"/>
                </a:solidFill>
              </a:rPr>
              <a:t>MD5 authentication:</a:t>
            </a:r>
          </a:p>
          <a:p>
            <a:pPr lvl="1"/>
            <a:r>
              <a:rPr lang="en-US" sz="2400" dirty="0" smtClean="0">
                <a:solidFill>
                  <a:schemeClr val="tx1"/>
                </a:solidFill>
              </a:rPr>
              <a:t>Configure a “key” (password) and key-id; router generates a message digest, or hash, of the key, key-id and message.</a:t>
            </a:r>
          </a:p>
          <a:p>
            <a:pPr lvl="1"/>
            <a:r>
              <a:rPr lang="en-US" sz="2400" dirty="0" smtClean="0">
                <a:solidFill>
                  <a:schemeClr val="tx1"/>
                </a:solidFill>
              </a:rPr>
              <a:t>Message digest is sent with packet; key is not sent.</a:t>
            </a:r>
          </a:p>
          <a:p>
            <a:pPr lvl="1"/>
            <a:r>
              <a:rPr lang="en-US" sz="2400" dirty="0" smtClean="0">
                <a:solidFill>
                  <a:schemeClr val="tx1"/>
                </a:solidFill>
              </a:rPr>
              <a:t>Is secure.</a:t>
            </a:r>
            <a:endParaRPr lang="en-US" sz="2400" dirty="0">
              <a:solidFill>
                <a:schemeClr val="tx1"/>
              </a:solidFill>
            </a:endParaRPr>
          </a:p>
        </p:txBody>
      </p:sp>
    </p:spTree>
    <p:extLst>
      <p:ext uri="{BB962C8B-B14F-4D97-AF65-F5344CB8AC3E}">
        <p14:creationId xmlns:p14="http://schemas.microsoft.com/office/powerpoint/2010/main" val="1320934485"/>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3833" name="Rectangle 9"/>
          <p:cNvSpPr>
            <a:spLocks noGrp="1" noChangeArrowheads="1"/>
          </p:cNvSpPr>
          <p:nvPr>
            <p:ph type="title"/>
          </p:nvPr>
        </p:nvSpPr>
        <p:spPr>
          <a:xfrm>
            <a:off x="549275" y="368502"/>
            <a:ext cx="8042276" cy="1336956"/>
          </a:xfrm>
        </p:spPr>
        <p:txBody>
          <a:bodyPr/>
          <a:lstStyle/>
          <a:p>
            <a:r>
              <a:rPr lang="en-US" sz="3600" dirty="0" smtClean="0"/>
              <a:t>EIGRP MD5 Authentication</a:t>
            </a:r>
            <a:endParaRPr lang="en-US" sz="3600" dirty="0"/>
          </a:p>
        </p:txBody>
      </p:sp>
      <p:sp>
        <p:nvSpPr>
          <p:cNvPr id="973834" name="Rectangle 10"/>
          <p:cNvSpPr>
            <a:spLocks noGrp="1" noChangeArrowheads="1"/>
          </p:cNvSpPr>
          <p:nvPr>
            <p:ph type="body" idx="1"/>
          </p:nvPr>
        </p:nvSpPr>
        <p:spPr>
          <a:xfrm>
            <a:off x="549275" y="2191633"/>
            <a:ext cx="8042276" cy="3479155"/>
          </a:xfrm>
        </p:spPr>
        <p:txBody>
          <a:bodyPr>
            <a:noAutofit/>
          </a:bodyPr>
          <a:lstStyle/>
          <a:p>
            <a:r>
              <a:rPr lang="en-US" sz="2800" dirty="0" smtClean="0">
                <a:solidFill>
                  <a:schemeClr val="tx1"/>
                </a:solidFill>
              </a:rPr>
              <a:t>EIGRP supports MD5 authentication.</a:t>
            </a:r>
          </a:p>
          <a:p>
            <a:r>
              <a:rPr lang="en-US" sz="2800" dirty="0" smtClean="0">
                <a:solidFill>
                  <a:schemeClr val="tx1"/>
                </a:solidFill>
              </a:rPr>
              <a:t>Router generates and checks every EIGRP packet. Router authenticates the source of each routing update packet that it receives.</a:t>
            </a:r>
          </a:p>
          <a:p>
            <a:r>
              <a:rPr lang="en-US" sz="2800" dirty="0" smtClean="0">
                <a:solidFill>
                  <a:schemeClr val="tx1"/>
                </a:solidFill>
              </a:rPr>
              <a:t>Configure a “key” (password) and key-id; each participating neighbor must have same key configured.</a:t>
            </a:r>
            <a:endParaRPr lang="en-US" sz="2800" dirty="0">
              <a:solidFill>
                <a:schemeClr val="tx1"/>
              </a:solidFill>
            </a:endParaRPr>
          </a:p>
        </p:txBody>
      </p:sp>
    </p:spTree>
    <p:extLst>
      <p:ext uri="{BB962C8B-B14F-4D97-AF65-F5344CB8AC3E}">
        <p14:creationId xmlns:p14="http://schemas.microsoft.com/office/powerpoint/2010/main" val="1137179455"/>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5882" name="Rectangle 10"/>
          <p:cNvSpPr>
            <a:spLocks noGrp="1" noChangeArrowheads="1"/>
          </p:cNvSpPr>
          <p:nvPr>
            <p:ph type="title"/>
          </p:nvPr>
        </p:nvSpPr>
        <p:spPr>
          <a:xfrm>
            <a:off x="549275" y="317060"/>
            <a:ext cx="8042276" cy="1336956"/>
          </a:xfrm>
        </p:spPr>
        <p:txBody>
          <a:bodyPr/>
          <a:lstStyle/>
          <a:p>
            <a:r>
              <a:rPr lang="en-US" dirty="0" smtClean="0"/>
              <a:t>MD5 Authentication</a:t>
            </a:r>
            <a:endParaRPr lang="en-US" dirty="0"/>
          </a:p>
        </p:txBody>
      </p:sp>
      <p:sp>
        <p:nvSpPr>
          <p:cNvPr id="975883" name="Rectangle 11"/>
          <p:cNvSpPr>
            <a:spLocks noGrp="1" noChangeArrowheads="1"/>
          </p:cNvSpPr>
          <p:nvPr>
            <p:ph type="body" idx="1"/>
          </p:nvPr>
        </p:nvSpPr>
        <p:spPr>
          <a:xfrm>
            <a:off x="549275" y="2139447"/>
            <a:ext cx="8042276" cy="2992093"/>
          </a:xfrm>
        </p:spPr>
        <p:txBody>
          <a:bodyPr>
            <a:noAutofit/>
          </a:bodyPr>
          <a:lstStyle/>
          <a:p>
            <a:r>
              <a:rPr lang="en-US" sz="2800" dirty="0" smtClean="0">
                <a:solidFill>
                  <a:schemeClr val="tx1"/>
                </a:solidFill>
              </a:rPr>
              <a:t>EIGRP MD5 authentication:</a:t>
            </a:r>
          </a:p>
          <a:p>
            <a:pPr lvl="1"/>
            <a:r>
              <a:rPr lang="en-US" sz="2400" dirty="0" smtClean="0">
                <a:solidFill>
                  <a:schemeClr val="tx1"/>
                </a:solidFill>
              </a:rPr>
              <a:t>Router generates a message digest, or hash, of the key, key-id, and message.</a:t>
            </a:r>
          </a:p>
          <a:p>
            <a:pPr lvl="1"/>
            <a:r>
              <a:rPr lang="en-US" sz="2400" dirty="0" smtClean="0">
                <a:solidFill>
                  <a:schemeClr val="tx1"/>
                </a:solidFill>
              </a:rPr>
              <a:t>EIGRP allows keys to be managed using key chains.</a:t>
            </a:r>
          </a:p>
          <a:p>
            <a:pPr lvl="1"/>
            <a:r>
              <a:rPr lang="en-US" sz="2400" dirty="0" smtClean="0">
                <a:solidFill>
                  <a:schemeClr val="tx1"/>
                </a:solidFill>
              </a:rPr>
              <a:t>Specify key-id (number, key, and lifetime of key).</a:t>
            </a:r>
          </a:p>
          <a:p>
            <a:pPr lvl="1"/>
            <a:r>
              <a:rPr lang="en-US" sz="2400" dirty="0" smtClean="0">
                <a:solidFill>
                  <a:schemeClr val="tx1"/>
                </a:solidFill>
              </a:rPr>
              <a:t>First valid activated key, in order of key numbers, is used.</a:t>
            </a:r>
            <a:endParaRPr lang="en-US" sz="2400" dirty="0">
              <a:solidFill>
                <a:schemeClr val="tx1"/>
              </a:solidFill>
            </a:endParaRPr>
          </a:p>
        </p:txBody>
      </p:sp>
    </p:spTree>
    <p:extLst>
      <p:ext uri="{BB962C8B-B14F-4D97-AF65-F5344CB8AC3E}">
        <p14:creationId xmlns:p14="http://schemas.microsoft.com/office/powerpoint/2010/main" val="934701359"/>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6125" y="285750"/>
            <a:ext cx="4930601" cy="741020"/>
          </a:xfrm>
        </p:spPr>
        <p:txBody>
          <a:bodyPr/>
          <a:lstStyle/>
          <a:p>
            <a:r>
              <a:rPr lang="en-US" sz="3600" dirty="0" smtClean="0"/>
              <a:t>Planning for EIGRP</a:t>
            </a:r>
            <a:endParaRPr lang="en-US" sz="3600" dirty="0"/>
          </a:p>
        </p:txBody>
      </p:sp>
      <p:sp>
        <p:nvSpPr>
          <p:cNvPr id="3" name="Content Placeholder 2"/>
          <p:cNvSpPr>
            <a:spLocks noGrp="1"/>
          </p:cNvSpPr>
          <p:nvPr>
            <p:ph idx="1"/>
          </p:nvPr>
        </p:nvSpPr>
        <p:spPr>
          <a:xfrm>
            <a:off x="549275" y="1295401"/>
            <a:ext cx="8042276" cy="4087982"/>
          </a:xfrm>
        </p:spPr>
        <p:txBody>
          <a:bodyPr>
            <a:noAutofit/>
          </a:bodyPr>
          <a:lstStyle/>
          <a:p>
            <a:r>
              <a:rPr lang="en-US" sz="2000" dirty="0" smtClean="0">
                <a:solidFill>
                  <a:schemeClr val="tx1"/>
                </a:solidFill>
              </a:rPr>
              <a:t>The following key parameters must be defined in enough detail before configuring EIGRP authentication:</a:t>
            </a:r>
          </a:p>
          <a:p>
            <a:pPr lvl="1"/>
            <a:r>
              <a:rPr lang="en-US" sz="2000" dirty="0" smtClean="0">
                <a:solidFill>
                  <a:schemeClr val="tx1"/>
                </a:solidFill>
              </a:rPr>
              <a:t>The EIGRP AS number</a:t>
            </a:r>
          </a:p>
          <a:p>
            <a:pPr lvl="1"/>
            <a:r>
              <a:rPr lang="en-US" sz="2000" dirty="0" smtClean="0">
                <a:solidFill>
                  <a:schemeClr val="tx1"/>
                </a:solidFill>
              </a:rPr>
              <a:t>The authentication mode (MD5)</a:t>
            </a:r>
          </a:p>
          <a:p>
            <a:pPr lvl="1"/>
            <a:r>
              <a:rPr lang="en-US" sz="2000" dirty="0" smtClean="0">
                <a:solidFill>
                  <a:schemeClr val="tx1"/>
                </a:solidFill>
              </a:rPr>
              <a:t>The definition of one or more keys to authenticate EIGRP packets, according to the network security plan.</a:t>
            </a:r>
          </a:p>
          <a:p>
            <a:pPr lvl="1"/>
            <a:r>
              <a:rPr lang="en-US" sz="2000" dirty="0" smtClean="0">
                <a:solidFill>
                  <a:schemeClr val="tx1"/>
                </a:solidFill>
              </a:rPr>
              <a:t>The keys’ lifetime, if multiple keys are defined.</a:t>
            </a:r>
          </a:p>
          <a:p>
            <a:r>
              <a:rPr lang="en-US" sz="2000" dirty="0" smtClean="0">
                <a:solidFill>
                  <a:schemeClr val="tx1"/>
                </a:solidFill>
              </a:rPr>
              <a:t>Once defined, the following steps may be implemented:</a:t>
            </a:r>
          </a:p>
          <a:p>
            <a:pPr marL="682625" lvl="1" indent="-457200">
              <a:buFont typeface="+mj-lt"/>
              <a:buAutoNum type="arabicPeriod"/>
            </a:pPr>
            <a:r>
              <a:rPr lang="en-US" sz="2000" dirty="0" smtClean="0">
                <a:solidFill>
                  <a:schemeClr val="tx1"/>
                </a:solidFill>
              </a:rPr>
              <a:t>Configure the authentication mode for EIGRP.</a:t>
            </a:r>
          </a:p>
          <a:p>
            <a:pPr marL="682625" lvl="1" indent="-457200">
              <a:buFont typeface="+mj-lt"/>
              <a:buAutoNum type="arabicPeriod"/>
            </a:pPr>
            <a:r>
              <a:rPr lang="en-US" sz="2000" dirty="0" smtClean="0">
                <a:solidFill>
                  <a:schemeClr val="tx1"/>
                </a:solidFill>
              </a:rPr>
              <a:t>Configure the key chain.</a:t>
            </a:r>
          </a:p>
          <a:p>
            <a:pPr marL="682625" lvl="1" indent="-457200">
              <a:buFont typeface="+mj-lt"/>
              <a:buAutoNum type="arabicPeriod"/>
            </a:pPr>
            <a:r>
              <a:rPr lang="en-US" sz="2000" dirty="0" smtClean="0">
                <a:solidFill>
                  <a:schemeClr val="tx1"/>
                </a:solidFill>
              </a:rPr>
              <a:t>Optionally configure the keys’ lifetime parameters.</a:t>
            </a:r>
          </a:p>
          <a:p>
            <a:pPr marL="682625" lvl="1" indent="-457200">
              <a:buFont typeface="+mj-lt"/>
              <a:buAutoNum type="arabicPeriod"/>
            </a:pPr>
            <a:r>
              <a:rPr lang="en-US" sz="2000" dirty="0" smtClean="0">
                <a:solidFill>
                  <a:schemeClr val="tx1"/>
                </a:solidFill>
              </a:rPr>
              <a:t>Enable authentication to use the key(s) in the key chain.</a:t>
            </a:r>
          </a:p>
          <a:p>
            <a:endParaRPr lang="en-US" sz="2000" dirty="0">
              <a:solidFill>
                <a:schemeClr val="tx1"/>
              </a:solidFill>
            </a:endParaRPr>
          </a:p>
        </p:txBody>
      </p:sp>
    </p:spTree>
    <p:extLst>
      <p:ext uri="{BB962C8B-B14F-4D97-AF65-F5344CB8AC3E}">
        <p14:creationId xmlns:p14="http://schemas.microsoft.com/office/powerpoint/2010/main" val="630614638"/>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279400" y="740473"/>
            <a:ext cx="8875059" cy="740664"/>
          </a:xfrm>
        </p:spPr>
        <p:txBody>
          <a:bodyPr>
            <a:normAutofit/>
          </a:bodyPr>
          <a:lstStyle/>
          <a:p>
            <a:pPr lvl="1"/>
            <a:r>
              <a:rPr lang="en-US" sz="3200" dirty="0" smtClean="0">
                <a:solidFill>
                  <a:schemeClr val="accent1"/>
                </a:solidFill>
                <a:latin typeface="Arial"/>
                <a:cs typeface="Arial"/>
              </a:rPr>
              <a:t>Configure the Authentication Mode for EIGRP</a:t>
            </a:r>
          </a:p>
        </p:txBody>
      </p:sp>
      <p:sp>
        <p:nvSpPr>
          <p:cNvPr id="11" name="Content Placeholder 10"/>
          <p:cNvSpPr>
            <a:spLocks noGrp="1"/>
          </p:cNvSpPr>
          <p:nvPr>
            <p:ph idx="1"/>
          </p:nvPr>
        </p:nvSpPr>
        <p:spPr>
          <a:xfrm>
            <a:off x="279400" y="1873926"/>
            <a:ext cx="8316913" cy="491994"/>
          </a:xfrm>
        </p:spPr>
        <p:txBody>
          <a:bodyPr/>
          <a:lstStyle/>
          <a:p>
            <a:r>
              <a:rPr lang="en-US" dirty="0" smtClean="0">
                <a:solidFill>
                  <a:schemeClr val="tx1"/>
                </a:solidFill>
              </a:rPr>
              <a:t>Specify MD5 authentication for EIGRP packets.</a:t>
            </a:r>
          </a:p>
          <a:p>
            <a:endParaRPr lang="en-US" dirty="0">
              <a:solidFill>
                <a:schemeClr val="tx1"/>
              </a:solidFill>
            </a:endParaRPr>
          </a:p>
        </p:txBody>
      </p:sp>
      <p:sp>
        <p:nvSpPr>
          <p:cNvPr id="12" name="Text Placeholder 11"/>
          <p:cNvSpPr>
            <a:spLocks noGrp="1"/>
          </p:cNvSpPr>
          <p:nvPr>
            <p:ph type="body" sz="quarter" idx="10"/>
          </p:nvPr>
        </p:nvSpPr>
        <p:spPr>
          <a:xfrm>
            <a:off x="613533" y="2411965"/>
            <a:ext cx="7745412" cy="377078"/>
          </a:xfrm>
        </p:spPr>
        <p:txBody>
          <a:bodyPr/>
          <a:lstStyle/>
          <a:p>
            <a:r>
              <a:rPr lang="en-US" sz="1800" dirty="0" smtClean="0">
                <a:solidFill>
                  <a:schemeClr val="tx1"/>
                </a:solidFill>
              </a:rPr>
              <a:t>Router(config-if)#</a:t>
            </a:r>
          </a:p>
        </p:txBody>
      </p:sp>
      <p:sp>
        <p:nvSpPr>
          <p:cNvPr id="13" name="Text Placeholder 12"/>
          <p:cNvSpPr>
            <a:spLocks noGrp="1"/>
          </p:cNvSpPr>
          <p:nvPr>
            <p:ph type="body" sz="quarter" idx="11"/>
          </p:nvPr>
        </p:nvSpPr>
        <p:spPr>
          <a:xfrm>
            <a:off x="615326" y="2871852"/>
            <a:ext cx="7745412" cy="377078"/>
          </a:xfrm>
        </p:spPr>
        <p:txBody>
          <a:bodyPr/>
          <a:lstStyle/>
          <a:p>
            <a:r>
              <a:rPr lang="en-US" sz="1800" dirty="0" smtClean="0">
                <a:solidFill>
                  <a:schemeClr val="tx1"/>
                </a:solidFill>
              </a:rPr>
              <a:t>ip authentication mode eigrp </a:t>
            </a:r>
            <a:r>
              <a:rPr lang="en-US" sz="1800" b="0" i="1" dirty="0" smtClean="0">
                <a:solidFill>
                  <a:schemeClr val="tx1"/>
                </a:solidFill>
              </a:rPr>
              <a:t>autonomous-system</a:t>
            </a:r>
            <a:r>
              <a:rPr lang="en-US" sz="1800" dirty="0" smtClean="0">
                <a:solidFill>
                  <a:schemeClr val="tx1"/>
                </a:solidFill>
              </a:rPr>
              <a:t> md5</a:t>
            </a:r>
          </a:p>
          <a:p>
            <a:endParaRPr lang="en-US" sz="1800" dirty="0">
              <a:solidFill>
                <a:schemeClr val="tx1"/>
              </a:solidFill>
            </a:endParaRPr>
          </a:p>
        </p:txBody>
      </p:sp>
      <p:sp>
        <p:nvSpPr>
          <p:cNvPr id="21" name="Content Placeholder 10"/>
          <p:cNvSpPr txBox="1">
            <a:spLocks/>
          </p:cNvSpPr>
          <p:nvPr/>
        </p:nvSpPr>
        <p:spPr bwMode="auto">
          <a:xfrm>
            <a:off x="279400" y="3970314"/>
            <a:ext cx="8316913" cy="491994"/>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fontScale="92500"/>
          </a:bodyPr>
          <a:lstStyle/>
          <a:p>
            <a:pPr marL="225425" marR="0" lvl="0" indent="-225425" algn="l" defTabSz="814388" rtl="0" eaLnBrk="1" fontAlgn="base" latinLnBrk="0" hangingPunct="1">
              <a:lnSpc>
                <a:spcPct val="100000"/>
              </a:lnSpc>
              <a:spcBef>
                <a:spcPct val="50000"/>
              </a:spcBef>
              <a:spcAft>
                <a:spcPct val="0"/>
              </a:spcAft>
              <a:buClr>
                <a:schemeClr val="accent1"/>
              </a:buClr>
              <a:buSzTx/>
              <a:buFont typeface="Wingdings" pitchFamily="2" charset="2"/>
              <a:buChar char="§"/>
              <a:tabLst/>
              <a:defRPr/>
            </a:pPr>
            <a:r>
              <a:rPr kumimoji="0" lang="en-US" sz="2400" b="0" i="0" u="none" strike="noStrike" kern="0" cap="none" spc="0" normalizeH="0" baseline="0" noProof="0" dirty="0" smtClean="0">
                <a:ln>
                  <a:noFill/>
                </a:ln>
                <a:effectLst/>
                <a:uLnTx/>
                <a:uFillTx/>
                <a:latin typeface="+mn-lt"/>
                <a:ea typeface="+mn-ea"/>
                <a:cs typeface="+mn-cs"/>
              </a:rPr>
              <a:t>Enable EIGRP packet authentication using key in the </a:t>
            </a:r>
            <a:r>
              <a:rPr kumimoji="0" lang="en-US" sz="2400" b="0" i="1" u="none" strike="noStrike" kern="0" cap="none" spc="0" normalizeH="0" baseline="0" noProof="0" dirty="0" smtClean="0">
                <a:ln>
                  <a:noFill/>
                </a:ln>
                <a:effectLst/>
                <a:uLnTx/>
                <a:uFillTx/>
                <a:latin typeface="+mn-lt"/>
                <a:ea typeface="+mn-ea"/>
                <a:cs typeface="+mn-cs"/>
              </a:rPr>
              <a:t>key-chain</a:t>
            </a:r>
            <a:r>
              <a:rPr kumimoji="0" lang="en-US" sz="2400" b="0" i="0" u="none" strike="noStrike" kern="0" cap="none" spc="0" normalizeH="0" baseline="0" noProof="0" dirty="0" smtClean="0">
                <a:ln>
                  <a:noFill/>
                </a:ln>
                <a:effectLst/>
                <a:uLnTx/>
                <a:uFillTx/>
                <a:latin typeface="+mn-lt"/>
                <a:ea typeface="+mn-ea"/>
                <a:cs typeface="+mn-cs"/>
              </a:rPr>
              <a:t>.</a:t>
            </a:r>
          </a:p>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Char char="§"/>
              <a:tabLst/>
              <a:defRPr/>
            </a:pPr>
            <a:endParaRPr kumimoji="0" lang="en-US" sz="2400" b="0" i="0" u="none" strike="noStrike" kern="0" cap="none" spc="0" normalizeH="0" baseline="0" noProof="0" dirty="0">
              <a:ln>
                <a:noFill/>
              </a:ln>
              <a:effectLst/>
              <a:uLnTx/>
              <a:uFillTx/>
              <a:latin typeface="+mn-lt"/>
              <a:ea typeface="+mn-ea"/>
              <a:cs typeface="+mn-cs"/>
            </a:endParaRPr>
          </a:p>
        </p:txBody>
      </p:sp>
      <p:sp>
        <p:nvSpPr>
          <p:cNvPr id="22" name="Text Placeholder 11"/>
          <p:cNvSpPr txBox="1">
            <a:spLocks/>
          </p:cNvSpPr>
          <p:nvPr/>
        </p:nvSpPr>
        <p:spPr bwMode="auto">
          <a:xfrm>
            <a:off x="613533" y="4508353"/>
            <a:ext cx="7745412" cy="377078"/>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None/>
              <a:tabLst/>
              <a:defRPr/>
            </a:pPr>
            <a:r>
              <a:rPr kumimoji="0" lang="en-US" sz="1800" b="0" i="0" u="none" strike="noStrike" kern="0" cap="none" spc="0" normalizeH="0" baseline="0" noProof="0" dirty="0" smtClean="0">
                <a:ln>
                  <a:noFill/>
                </a:ln>
                <a:effectLst/>
                <a:uLnTx/>
                <a:uFillTx/>
                <a:latin typeface="Courier New" pitchFamily="49" charset="0"/>
                <a:ea typeface="+mn-ea"/>
                <a:cs typeface="Courier New" pitchFamily="49" charset="0"/>
              </a:rPr>
              <a:t>Router(config-if)#	</a:t>
            </a:r>
          </a:p>
        </p:txBody>
      </p:sp>
      <p:sp>
        <p:nvSpPr>
          <p:cNvPr id="23" name="Text Placeholder 12"/>
          <p:cNvSpPr txBox="1">
            <a:spLocks/>
          </p:cNvSpPr>
          <p:nvPr/>
        </p:nvSpPr>
        <p:spPr bwMode="auto">
          <a:xfrm>
            <a:off x="615326" y="4968240"/>
            <a:ext cx="8049172" cy="680570"/>
          </a:xfrm>
          <a:prstGeom prst="rect">
            <a:avLst/>
          </a:prstGeom>
          <a:noFill/>
          <a:ln w="28575" algn="ctr">
            <a:solidFill>
              <a:schemeClr val="tx1"/>
            </a:solidFill>
            <a:miter lim="800000"/>
            <a:headEnd/>
            <a:tailEnd/>
          </a:ln>
        </p:spPr>
        <p:txBody>
          <a:bodyPr vert="horz" wrap="square" lIns="82124" tIns="41061" rIns="82124" bIns="41061" numCol="1" anchor="t" anchorCtr="0" compatLnSpc="1">
            <a:prstTxWarp prst="textNoShape">
              <a:avLst/>
            </a:prstTxWarp>
            <a:no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None/>
              <a:tabLst/>
              <a:defRPr/>
            </a:pPr>
            <a:r>
              <a:rPr kumimoji="0" lang="en-US" sz="1800" b="1" i="0" u="none" strike="noStrike" kern="0" cap="none" spc="0" normalizeH="0" baseline="0" noProof="0" dirty="0" smtClean="0">
                <a:ln>
                  <a:noFill/>
                </a:ln>
                <a:effectLst/>
                <a:uLnTx/>
                <a:uFillTx/>
                <a:latin typeface="Courier New" pitchFamily="49" charset="0"/>
                <a:ea typeface="+mn-ea"/>
                <a:cs typeface="Courier New" pitchFamily="49" charset="0"/>
              </a:rPr>
              <a:t>ip authentication key-chain eigrp </a:t>
            </a:r>
            <a:r>
              <a:rPr kumimoji="0" lang="en-US" sz="1800" b="0" i="1" u="none" strike="noStrike" kern="0" cap="none" spc="0" normalizeH="0" baseline="0" noProof="0" dirty="0" smtClean="0">
                <a:ln>
                  <a:noFill/>
                </a:ln>
                <a:effectLst/>
                <a:uLnTx/>
                <a:uFillTx/>
                <a:latin typeface="Courier New" pitchFamily="49" charset="0"/>
                <a:ea typeface="+mn-ea"/>
                <a:cs typeface="Courier New" pitchFamily="49" charset="0"/>
              </a:rPr>
              <a:t>autonomous-system name-of-chain</a:t>
            </a:r>
          </a:p>
        </p:txBody>
      </p:sp>
    </p:spTree>
    <p:extLst>
      <p:ext uri="{BB962C8B-B14F-4D97-AF65-F5344CB8AC3E}">
        <p14:creationId xmlns:p14="http://schemas.microsoft.com/office/powerpoint/2010/main" val="277300714"/>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2214633" y="472750"/>
            <a:ext cx="4984782" cy="740664"/>
          </a:xfrm>
        </p:spPr>
        <p:txBody>
          <a:bodyPr>
            <a:normAutofit/>
          </a:bodyPr>
          <a:lstStyle/>
          <a:p>
            <a:pPr lvl="1"/>
            <a:r>
              <a:rPr lang="en-US" sz="3200" dirty="0" smtClean="0">
                <a:solidFill>
                  <a:schemeClr val="accent1"/>
                </a:solidFill>
                <a:latin typeface="Arial"/>
                <a:cs typeface="Arial"/>
              </a:rPr>
              <a:t>Configure the Key Chain</a:t>
            </a:r>
          </a:p>
        </p:txBody>
      </p:sp>
      <p:sp>
        <p:nvSpPr>
          <p:cNvPr id="12" name="Text Placeholder 11"/>
          <p:cNvSpPr>
            <a:spLocks noGrp="1"/>
          </p:cNvSpPr>
          <p:nvPr>
            <p:ph type="body" sz="quarter" idx="10"/>
          </p:nvPr>
        </p:nvSpPr>
        <p:spPr>
          <a:xfrm>
            <a:off x="649052" y="1213414"/>
            <a:ext cx="7745412" cy="377078"/>
          </a:xfrm>
        </p:spPr>
        <p:txBody>
          <a:bodyPr/>
          <a:lstStyle/>
          <a:p>
            <a:r>
              <a:rPr lang="en-US" sz="1800" dirty="0" smtClean="0">
                <a:solidFill>
                  <a:schemeClr val="tx1"/>
                </a:solidFill>
              </a:rPr>
              <a:t>Router(config)#	</a:t>
            </a:r>
          </a:p>
        </p:txBody>
      </p:sp>
      <p:sp>
        <p:nvSpPr>
          <p:cNvPr id="13" name="Text Placeholder 12"/>
          <p:cNvSpPr>
            <a:spLocks noGrp="1"/>
          </p:cNvSpPr>
          <p:nvPr>
            <p:ph type="body" sz="quarter" idx="11"/>
          </p:nvPr>
        </p:nvSpPr>
        <p:spPr>
          <a:xfrm>
            <a:off x="650845" y="1673301"/>
            <a:ext cx="8049172" cy="377078"/>
          </a:xfrm>
        </p:spPr>
        <p:txBody>
          <a:bodyPr/>
          <a:lstStyle/>
          <a:p>
            <a:pPr lvl="0"/>
            <a:r>
              <a:rPr lang="en-US" sz="1800" dirty="0" smtClean="0">
                <a:solidFill>
                  <a:schemeClr val="tx1"/>
                </a:solidFill>
              </a:rPr>
              <a:t>key chain </a:t>
            </a:r>
            <a:r>
              <a:rPr lang="en-US" sz="1800" b="0" i="1" dirty="0" smtClean="0">
                <a:solidFill>
                  <a:schemeClr val="tx1"/>
                </a:solidFill>
              </a:rPr>
              <a:t>name-of-chain</a:t>
            </a:r>
          </a:p>
        </p:txBody>
      </p:sp>
      <p:sp>
        <p:nvSpPr>
          <p:cNvPr id="14" name="Content Placeholder 10"/>
          <p:cNvSpPr txBox="1">
            <a:spLocks/>
          </p:cNvSpPr>
          <p:nvPr/>
        </p:nvSpPr>
        <p:spPr bwMode="auto">
          <a:xfrm>
            <a:off x="288899" y="2623121"/>
            <a:ext cx="8316913" cy="491994"/>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25425" indent="-225425" algn="l">
              <a:lnSpc>
                <a:spcPct val="100000"/>
              </a:lnSpc>
              <a:buClr>
                <a:schemeClr val="accent1"/>
              </a:buClr>
              <a:buFont typeface="Wingdings" pitchFamily="2" charset="2"/>
              <a:buChar char="§"/>
            </a:pPr>
            <a:r>
              <a:rPr lang="en-US" dirty="0" smtClean="0"/>
              <a:t>Identify the key and enter the </a:t>
            </a:r>
            <a:r>
              <a:rPr lang="en-US" i="1" dirty="0" smtClean="0"/>
              <a:t>key-id </a:t>
            </a:r>
            <a:r>
              <a:rPr lang="en-US" dirty="0" smtClean="0"/>
              <a:t>configuration mode. </a:t>
            </a:r>
            <a:endParaRPr lang="en-US" i="1" dirty="0" smtClean="0"/>
          </a:p>
        </p:txBody>
      </p:sp>
      <p:sp>
        <p:nvSpPr>
          <p:cNvPr id="15" name="Text Placeholder 11"/>
          <p:cNvSpPr txBox="1">
            <a:spLocks/>
          </p:cNvSpPr>
          <p:nvPr/>
        </p:nvSpPr>
        <p:spPr bwMode="auto">
          <a:xfrm>
            <a:off x="623032" y="3161160"/>
            <a:ext cx="7745412" cy="377078"/>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lvl="0" indent="-236538" algn="l" defTabSz="814388" eaLnBrk="1" hangingPunct="1">
              <a:lnSpc>
                <a:spcPct val="95000"/>
              </a:lnSpc>
              <a:spcBef>
                <a:spcPct val="50000"/>
              </a:spcBef>
              <a:buClr>
                <a:srgbClr val="708CA1"/>
              </a:buClr>
            </a:pPr>
            <a:r>
              <a:rPr kumimoji="0" lang="en-US" sz="1800" b="0" i="0" u="none" strike="noStrike" kern="0" cap="none" spc="0" normalizeH="0" baseline="0" noProof="0" dirty="0" smtClean="0">
                <a:ln>
                  <a:noFill/>
                </a:ln>
                <a:effectLst/>
                <a:uLnTx/>
                <a:uFillTx/>
                <a:latin typeface="Courier New" pitchFamily="49" charset="0"/>
                <a:ea typeface="+mn-ea"/>
                <a:cs typeface="Courier New" pitchFamily="49" charset="0"/>
              </a:rPr>
              <a:t>Router(config</a:t>
            </a:r>
            <a:r>
              <a:rPr lang="en-GB" sz="1800" dirty="0" smtClean="0">
                <a:latin typeface="Courier New" pitchFamily="49" charset="0"/>
              </a:rPr>
              <a:t>-keychain</a:t>
            </a:r>
            <a:r>
              <a:rPr kumimoji="0" lang="en-US" sz="1800" b="0" i="0" u="none" strike="noStrike" kern="0" cap="none" spc="0" normalizeH="0" baseline="0" noProof="0" dirty="0" smtClean="0">
                <a:ln>
                  <a:noFill/>
                </a:ln>
                <a:effectLst/>
                <a:uLnTx/>
                <a:uFillTx/>
                <a:latin typeface="Courier New" pitchFamily="49" charset="0"/>
                <a:ea typeface="+mn-ea"/>
                <a:cs typeface="Courier New" pitchFamily="49" charset="0"/>
              </a:rPr>
              <a:t>)#</a:t>
            </a:r>
          </a:p>
        </p:txBody>
      </p:sp>
      <p:sp>
        <p:nvSpPr>
          <p:cNvPr id="16" name="Text Placeholder 12"/>
          <p:cNvSpPr txBox="1">
            <a:spLocks/>
          </p:cNvSpPr>
          <p:nvPr/>
        </p:nvSpPr>
        <p:spPr bwMode="auto">
          <a:xfrm>
            <a:off x="624823" y="3621046"/>
            <a:ext cx="8164403" cy="399519"/>
          </a:xfrm>
          <a:prstGeom prst="rect">
            <a:avLst/>
          </a:prstGeom>
          <a:noFill/>
          <a:ln w="28575" algn="ctr">
            <a:solidFill>
              <a:schemeClr val="tx1"/>
            </a:solidFill>
            <a:miter lim="800000"/>
            <a:headEnd/>
            <a:tailEnd/>
          </a:ln>
        </p:spPr>
        <p:txBody>
          <a:bodyPr vert="horz" wrap="square" lIns="82124" tIns="41061" rIns="82124" bIns="41061" numCol="1" anchor="t" anchorCtr="0" compatLnSpc="1">
            <a:prstTxWarp prst="textNoShape">
              <a:avLst/>
            </a:prstTxWarp>
            <a:normAutofit/>
          </a:bodyPr>
          <a:lstStyle/>
          <a:p>
            <a:pPr marL="236538" lvl="0" indent="-236538" algn="l" defTabSz="814388" eaLnBrk="1" hangingPunct="1">
              <a:lnSpc>
                <a:spcPct val="95000"/>
              </a:lnSpc>
              <a:spcBef>
                <a:spcPct val="50000"/>
              </a:spcBef>
              <a:buClr>
                <a:srgbClr val="708CA1"/>
              </a:buClr>
            </a:pPr>
            <a:r>
              <a:rPr lang="en-US" sz="1800" b="1" kern="0" dirty="0" smtClean="0">
                <a:latin typeface="Courier New" pitchFamily="49" charset="0"/>
                <a:cs typeface="Courier New" pitchFamily="49" charset="0"/>
              </a:rPr>
              <a:t>key </a:t>
            </a:r>
            <a:r>
              <a:rPr lang="en-US" sz="1800" i="1" kern="0" dirty="0" smtClean="0">
                <a:latin typeface="Courier New" pitchFamily="49" charset="0"/>
                <a:cs typeface="Courier New" pitchFamily="49" charset="0"/>
              </a:rPr>
              <a:t>key-id </a:t>
            </a:r>
          </a:p>
        </p:txBody>
      </p:sp>
      <p:sp>
        <p:nvSpPr>
          <p:cNvPr id="19" name="Rectangle 10"/>
          <p:cNvSpPr>
            <a:spLocks noChangeArrowheads="1"/>
          </p:cNvSpPr>
          <p:nvPr/>
        </p:nvSpPr>
        <p:spPr bwMode="auto">
          <a:xfrm>
            <a:off x="458567" y="5079517"/>
            <a:ext cx="4537075" cy="356124"/>
          </a:xfrm>
          <a:prstGeom prst="rect">
            <a:avLst/>
          </a:prstGeom>
          <a:noFill/>
          <a:ln w="9525">
            <a:noFill/>
            <a:miter lim="800000"/>
            <a:headEnd/>
            <a:tailEnd/>
          </a:ln>
          <a:effectLst/>
        </p:spPr>
        <p:txBody>
          <a:bodyPr lIns="92075" tIns="46038" rIns="92075" bIns="46038">
            <a:spAutoFit/>
          </a:bodyPr>
          <a:lstStyle/>
          <a:p>
            <a:pPr marL="236538" indent="-236538" algn="l" defTabSz="814388" eaLnBrk="1" hangingPunct="1">
              <a:lnSpc>
                <a:spcPct val="95000"/>
              </a:lnSpc>
              <a:spcBef>
                <a:spcPct val="50000"/>
              </a:spcBef>
              <a:buClr>
                <a:srgbClr val="708CA1"/>
              </a:buClr>
            </a:pPr>
            <a:r>
              <a:rPr lang="en-GB" sz="1800" kern="0" dirty="0">
                <a:latin typeface="Courier New" pitchFamily="49" charset="0"/>
                <a:cs typeface="Courier New" pitchFamily="49" charset="0"/>
              </a:rPr>
              <a:t>Router(config-keychain-key)#</a:t>
            </a:r>
          </a:p>
        </p:txBody>
      </p:sp>
      <p:sp>
        <p:nvSpPr>
          <p:cNvPr id="20" name="Rectangle 11"/>
          <p:cNvSpPr>
            <a:spLocks noChangeArrowheads="1"/>
          </p:cNvSpPr>
          <p:nvPr/>
        </p:nvSpPr>
        <p:spPr bwMode="auto">
          <a:xfrm>
            <a:off x="563342" y="5425592"/>
            <a:ext cx="8229600" cy="356124"/>
          </a:xfrm>
          <a:prstGeom prst="rect">
            <a:avLst/>
          </a:prstGeom>
          <a:solidFill>
            <a:schemeClr val="bg1"/>
          </a:solidFill>
          <a:ln w="28575">
            <a:solidFill>
              <a:schemeClr val="tx1"/>
            </a:solidFill>
            <a:miter lim="800000"/>
            <a:headEnd/>
            <a:tailEnd/>
          </a:ln>
          <a:effectLst/>
        </p:spPr>
        <p:txBody>
          <a:bodyPr lIns="92075" tIns="46038" rIns="92075" bIns="46038">
            <a:spAutoFit/>
          </a:bodyPr>
          <a:lstStyle/>
          <a:p>
            <a:pPr marL="236538" indent="-236538" algn="l" defTabSz="814388" eaLnBrk="1" hangingPunct="1">
              <a:lnSpc>
                <a:spcPct val="95000"/>
              </a:lnSpc>
              <a:spcBef>
                <a:spcPct val="50000"/>
              </a:spcBef>
              <a:buClr>
                <a:srgbClr val="708CA1"/>
              </a:buClr>
              <a:tabLst>
                <a:tab pos="7654925" algn="r"/>
              </a:tabLst>
            </a:pPr>
            <a:r>
              <a:rPr lang="en-US" sz="1800" b="1" kern="0" dirty="0">
                <a:latin typeface="Courier New" pitchFamily="49" charset="0"/>
                <a:cs typeface="Courier New" pitchFamily="49" charset="0"/>
              </a:rPr>
              <a:t>key-string </a:t>
            </a:r>
            <a:r>
              <a:rPr lang="en-US" sz="1800" i="1" kern="0" dirty="0">
                <a:latin typeface="Courier New" pitchFamily="49" charset="0"/>
                <a:cs typeface="Courier New" pitchFamily="49" charset="0"/>
              </a:rPr>
              <a:t>text</a:t>
            </a:r>
            <a:endParaRPr lang="en-GB" sz="1800" i="1" kern="0" dirty="0">
              <a:latin typeface="Courier New" pitchFamily="49" charset="0"/>
              <a:cs typeface="Courier New" pitchFamily="49" charset="0"/>
            </a:endParaRPr>
          </a:p>
        </p:txBody>
      </p:sp>
      <p:sp>
        <p:nvSpPr>
          <p:cNvPr id="21" name="Text Box 12"/>
          <p:cNvSpPr txBox="1">
            <a:spLocks noChangeArrowheads="1"/>
          </p:cNvSpPr>
          <p:nvPr/>
        </p:nvSpPr>
        <p:spPr bwMode="auto">
          <a:xfrm>
            <a:off x="425114" y="4511219"/>
            <a:ext cx="8229600" cy="369332"/>
          </a:xfrm>
          <a:prstGeom prst="rect">
            <a:avLst/>
          </a:prstGeom>
          <a:noFill/>
          <a:ln w="38100">
            <a:noFill/>
            <a:miter lim="800000"/>
            <a:headEnd/>
            <a:tailEnd type="none" w="sm" len="sm"/>
          </a:ln>
          <a:effectLst/>
        </p:spPr>
        <p:txBody>
          <a:bodyPr>
            <a:spAutoFit/>
          </a:bodyPr>
          <a:lstStyle/>
          <a:p>
            <a:pPr marL="225425" indent="-225425" algn="l">
              <a:lnSpc>
                <a:spcPct val="100000"/>
              </a:lnSpc>
              <a:buClr>
                <a:schemeClr val="accent1"/>
              </a:buClr>
              <a:buFont typeface="Wingdings" pitchFamily="2" charset="2"/>
              <a:buChar char="§"/>
            </a:pPr>
            <a:r>
              <a:rPr lang="en-US" smtClean="0"/>
              <a:t>Identify </a:t>
            </a:r>
            <a:r>
              <a:rPr lang="en-US" dirty="0"/>
              <a:t>key string (password)</a:t>
            </a:r>
          </a:p>
        </p:txBody>
      </p:sp>
    </p:spTree>
    <p:extLst>
      <p:ext uri="{BB962C8B-B14F-4D97-AF65-F5344CB8AC3E}">
        <p14:creationId xmlns:p14="http://schemas.microsoft.com/office/powerpoint/2010/main" val="341998777"/>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1240491" y="740542"/>
            <a:ext cx="6846234" cy="740664"/>
          </a:xfrm>
        </p:spPr>
        <p:txBody>
          <a:bodyPr>
            <a:normAutofit/>
          </a:bodyPr>
          <a:lstStyle/>
          <a:p>
            <a:pPr lvl="1"/>
            <a:r>
              <a:rPr lang="en-US" sz="2400" dirty="0" smtClean="0">
                <a:solidFill>
                  <a:schemeClr val="accent1"/>
                </a:solidFill>
              </a:rPr>
              <a:t>Configure Keys Lifetime Parameters </a:t>
            </a:r>
            <a:r>
              <a:rPr lang="en-US" sz="2800" dirty="0" smtClean="0">
                <a:solidFill>
                  <a:schemeClr val="accent1"/>
                </a:solidFill>
              </a:rPr>
              <a:t>(Optional)</a:t>
            </a:r>
            <a:endParaRPr lang="en-US" sz="2400" dirty="0" smtClean="0">
              <a:solidFill>
                <a:schemeClr val="accent1"/>
              </a:solidFill>
            </a:endParaRPr>
          </a:p>
        </p:txBody>
      </p:sp>
      <p:sp>
        <p:nvSpPr>
          <p:cNvPr id="11" name="Content Placeholder 10"/>
          <p:cNvSpPr>
            <a:spLocks noGrp="1"/>
          </p:cNvSpPr>
          <p:nvPr>
            <p:ph idx="1"/>
          </p:nvPr>
        </p:nvSpPr>
        <p:spPr>
          <a:xfrm>
            <a:off x="279400" y="1822006"/>
            <a:ext cx="8316913" cy="491994"/>
          </a:xfrm>
        </p:spPr>
        <p:txBody>
          <a:bodyPr>
            <a:normAutofit fontScale="92500"/>
          </a:bodyPr>
          <a:lstStyle/>
          <a:p>
            <a:r>
              <a:rPr lang="en-US" dirty="0" smtClean="0">
                <a:solidFill>
                  <a:schemeClr val="tx1"/>
                </a:solidFill>
              </a:rPr>
              <a:t>Specify when the key will be accepted for received packets.</a:t>
            </a:r>
          </a:p>
          <a:p>
            <a:endParaRPr lang="en-US" dirty="0">
              <a:solidFill>
                <a:schemeClr val="tx1"/>
              </a:solidFill>
            </a:endParaRPr>
          </a:p>
        </p:txBody>
      </p:sp>
      <p:sp>
        <p:nvSpPr>
          <p:cNvPr id="12" name="Text Placeholder 11"/>
          <p:cNvSpPr>
            <a:spLocks noGrp="1"/>
          </p:cNvSpPr>
          <p:nvPr>
            <p:ph type="body" sz="quarter" idx="10"/>
          </p:nvPr>
        </p:nvSpPr>
        <p:spPr>
          <a:xfrm>
            <a:off x="613533" y="2360045"/>
            <a:ext cx="7745412" cy="377078"/>
          </a:xfrm>
        </p:spPr>
        <p:txBody>
          <a:bodyPr/>
          <a:lstStyle/>
          <a:p>
            <a:r>
              <a:rPr lang="en-US" sz="1800" dirty="0" smtClean="0">
                <a:solidFill>
                  <a:schemeClr val="tx1"/>
                </a:solidFill>
              </a:rPr>
              <a:t>Router(config-keychain-key)#</a:t>
            </a:r>
          </a:p>
        </p:txBody>
      </p:sp>
      <p:sp>
        <p:nvSpPr>
          <p:cNvPr id="13" name="Text Placeholder 12"/>
          <p:cNvSpPr>
            <a:spLocks noGrp="1"/>
          </p:cNvSpPr>
          <p:nvPr>
            <p:ph type="body" sz="quarter" idx="11"/>
          </p:nvPr>
        </p:nvSpPr>
        <p:spPr>
          <a:xfrm>
            <a:off x="615326" y="2819932"/>
            <a:ext cx="7745412" cy="612878"/>
          </a:xfrm>
        </p:spPr>
        <p:txBody>
          <a:bodyPr anchor="ctr" anchorCtr="0">
            <a:normAutofit lnSpcReduction="10000"/>
          </a:bodyPr>
          <a:lstStyle/>
          <a:p>
            <a:pPr lvl="0"/>
            <a:r>
              <a:rPr lang="en-US" sz="1800" dirty="0" smtClean="0">
                <a:solidFill>
                  <a:schemeClr val="tx1"/>
                </a:solidFill>
              </a:rPr>
              <a:t>accept-lifetime </a:t>
            </a:r>
            <a:r>
              <a:rPr lang="en-US" sz="1800" b="0" i="1" dirty="0" smtClean="0">
                <a:solidFill>
                  <a:schemeClr val="tx1"/>
                </a:solidFill>
              </a:rPr>
              <a:t>start-time </a:t>
            </a:r>
            <a:r>
              <a:rPr lang="en-US" sz="1800" dirty="0" smtClean="0">
                <a:solidFill>
                  <a:schemeClr val="tx1"/>
                </a:solidFill>
              </a:rPr>
              <a:t>{infinite | </a:t>
            </a:r>
            <a:r>
              <a:rPr lang="en-US" sz="1800" b="0" i="1" dirty="0" smtClean="0">
                <a:solidFill>
                  <a:schemeClr val="tx1"/>
                </a:solidFill>
              </a:rPr>
              <a:t>end-time</a:t>
            </a:r>
            <a:r>
              <a:rPr lang="en-US" sz="1800" dirty="0" smtClean="0">
                <a:solidFill>
                  <a:schemeClr val="tx1"/>
                </a:solidFill>
              </a:rPr>
              <a:t> | duration </a:t>
            </a:r>
            <a:r>
              <a:rPr lang="en-US" sz="1800" b="0" i="1" dirty="0" smtClean="0">
                <a:solidFill>
                  <a:schemeClr val="tx1"/>
                </a:solidFill>
              </a:rPr>
              <a:t>seconds</a:t>
            </a:r>
            <a:r>
              <a:rPr lang="en-US" sz="1800" dirty="0" smtClean="0">
                <a:solidFill>
                  <a:schemeClr val="tx1"/>
                </a:solidFill>
              </a:rPr>
              <a:t>} </a:t>
            </a:r>
          </a:p>
        </p:txBody>
      </p:sp>
      <p:sp>
        <p:nvSpPr>
          <p:cNvPr id="24" name="Content Placeholder 10"/>
          <p:cNvSpPr txBox="1">
            <a:spLocks/>
          </p:cNvSpPr>
          <p:nvPr/>
        </p:nvSpPr>
        <p:spPr bwMode="auto">
          <a:xfrm>
            <a:off x="275686" y="3736264"/>
            <a:ext cx="8316913" cy="491994"/>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fontScale="92500"/>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Char char="§"/>
              <a:tabLst/>
              <a:defRPr/>
            </a:pPr>
            <a:r>
              <a:rPr kumimoji="0" lang="en-US" sz="2400" b="0" i="0" u="none" strike="noStrike" kern="0" cap="none" spc="0" normalizeH="0" baseline="0" noProof="0" dirty="0" smtClean="0">
                <a:ln>
                  <a:noFill/>
                </a:ln>
                <a:effectLst/>
                <a:uLnTx/>
                <a:uFillTx/>
                <a:latin typeface="+mn-lt"/>
                <a:ea typeface="+mn-ea"/>
                <a:cs typeface="+mn-cs"/>
              </a:rPr>
              <a:t>Specify when the key can be used for sending EIGRP</a:t>
            </a:r>
            <a:r>
              <a:rPr kumimoji="0" lang="en-US" sz="2400" b="0" i="0" u="none" strike="noStrike" kern="0" cap="none" spc="0" normalizeH="0" noProof="0" dirty="0" smtClean="0">
                <a:ln>
                  <a:noFill/>
                </a:ln>
                <a:effectLst/>
                <a:uLnTx/>
                <a:uFillTx/>
                <a:latin typeface="+mn-lt"/>
                <a:ea typeface="+mn-ea"/>
                <a:cs typeface="+mn-cs"/>
              </a:rPr>
              <a:t> </a:t>
            </a:r>
            <a:r>
              <a:rPr kumimoji="0" lang="en-US" sz="2400" b="0" i="0" u="none" strike="noStrike" kern="0" cap="none" spc="0" normalizeH="0" baseline="0" noProof="0" dirty="0" smtClean="0">
                <a:ln>
                  <a:noFill/>
                </a:ln>
                <a:effectLst/>
                <a:uLnTx/>
                <a:uFillTx/>
                <a:latin typeface="+mn-lt"/>
                <a:ea typeface="+mn-ea"/>
                <a:cs typeface="+mn-cs"/>
              </a:rPr>
              <a:t>packets.</a:t>
            </a:r>
          </a:p>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Char char="§"/>
              <a:tabLst/>
              <a:defRPr/>
            </a:pPr>
            <a:endParaRPr kumimoji="0" lang="en-US" sz="2400" b="0" i="0" u="none" strike="noStrike" kern="0" cap="none" spc="0" normalizeH="0" baseline="0" noProof="0" dirty="0">
              <a:ln>
                <a:noFill/>
              </a:ln>
              <a:effectLst/>
              <a:uLnTx/>
              <a:uFillTx/>
              <a:latin typeface="+mn-lt"/>
              <a:ea typeface="+mn-ea"/>
              <a:cs typeface="+mn-cs"/>
            </a:endParaRPr>
          </a:p>
        </p:txBody>
      </p:sp>
      <p:sp>
        <p:nvSpPr>
          <p:cNvPr id="25" name="Text Placeholder 11"/>
          <p:cNvSpPr txBox="1">
            <a:spLocks/>
          </p:cNvSpPr>
          <p:nvPr/>
        </p:nvSpPr>
        <p:spPr bwMode="auto">
          <a:xfrm>
            <a:off x="609819" y="4274303"/>
            <a:ext cx="7745412" cy="377078"/>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None/>
              <a:tabLst/>
              <a:defRPr/>
            </a:pPr>
            <a:r>
              <a:rPr kumimoji="0" lang="en-US" sz="1800" b="0" i="0" u="none" strike="noStrike" kern="0" cap="none" spc="0" normalizeH="0" baseline="0" noProof="0" dirty="0" smtClean="0">
                <a:ln>
                  <a:noFill/>
                </a:ln>
                <a:effectLst/>
                <a:uLnTx/>
                <a:uFillTx/>
                <a:latin typeface="Courier New" pitchFamily="49" charset="0"/>
                <a:ea typeface="+mn-ea"/>
                <a:cs typeface="Courier New" pitchFamily="49" charset="0"/>
              </a:rPr>
              <a:t>Router(config-keychain-key)#</a:t>
            </a:r>
          </a:p>
        </p:txBody>
      </p:sp>
      <p:sp>
        <p:nvSpPr>
          <p:cNvPr id="26" name="Text Placeholder 12"/>
          <p:cNvSpPr txBox="1">
            <a:spLocks/>
          </p:cNvSpPr>
          <p:nvPr/>
        </p:nvSpPr>
        <p:spPr bwMode="auto">
          <a:xfrm>
            <a:off x="611612" y="4734190"/>
            <a:ext cx="7745412" cy="618860"/>
          </a:xfrm>
          <a:prstGeom prst="rect">
            <a:avLst/>
          </a:prstGeom>
          <a:noFill/>
          <a:ln w="28575" algn="ctr">
            <a:solidFill>
              <a:schemeClr val="tx1"/>
            </a:solidFill>
            <a:miter lim="800000"/>
            <a:headEnd/>
            <a:tailEnd/>
          </a:ln>
        </p:spPr>
        <p:txBody>
          <a:bodyPr vert="horz" wrap="square" lIns="82124" tIns="41061" rIns="82124" bIns="41061" numCol="1" anchor="ctr" anchorCtr="0" compatLnSpc="1">
            <a:prstTxWarp prst="textNoShape">
              <a:avLst/>
            </a:prstTxWarp>
            <a:no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None/>
              <a:tabLst/>
              <a:defRPr/>
            </a:pPr>
            <a:r>
              <a:rPr lang="en-US" sz="1800" b="1" kern="0" dirty="0" smtClean="0">
                <a:latin typeface="Courier New" pitchFamily="49" charset="0"/>
                <a:cs typeface="Courier New" pitchFamily="49" charset="0"/>
              </a:rPr>
              <a:t>send</a:t>
            </a:r>
            <a:r>
              <a:rPr kumimoji="0" lang="en-US" sz="1800" b="1" i="0" u="none" strike="noStrike" kern="0" cap="none" spc="0" normalizeH="0" baseline="0" noProof="0" dirty="0" smtClean="0">
                <a:ln>
                  <a:noFill/>
                </a:ln>
                <a:effectLst/>
                <a:uLnTx/>
                <a:uFillTx/>
                <a:latin typeface="Courier New" pitchFamily="49" charset="0"/>
                <a:ea typeface="+mn-ea"/>
                <a:cs typeface="Courier New" pitchFamily="49" charset="0"/>
              </a:rPr>
              <a:t>-lifetime </a:t>
            </a:r>
            <a:r>
              <a:rPr kumimoji="0" lang="en-US" sz="1800" b="0" i="1" u="none" strike="noStrike" kern="0" cap="none" spc="0" normalizeH="0" baseline="0" noProof="0" dirty="0" smtClean="0">
                <a:ln>
                  <a:noFill/>
                </a:ln>
                <a:effectLst/>
                <a:uLnTx/>
                <a:uFillTx/>
                <a:latin typeface="Courier New" pitchFamily="49" charset="0"/>
                <a:ea typeface="+mn-ea"/>
                <a:cs typeface="Courier New" pitchFamily="49" charset="0"/>
              </a:rPr>
              <a:t>start-time </a:t>
            </a:r>
            <a:r>
              <a:rPr kumimoji="0" lang="en-US" sz="1800" b="1" i="0" u="none" strike="noStrike" kern="0" cap="none" spc="0" normalizeH="0" baseline="0" noProof="0" dirty="0" smtClean="0">
                <a:ln>
                  <a:noFill/>
                </a:ln>
                <a:effectLst/>
                <a:uLnTx/>
                <a:uFillTx/>
                <a:latin typeface="Courier New" pitchFamily="49" charset="0"/>
                <a:ea typeface="+mn-ea"/>
                <a:cs typeface="Courier New" pitchFamily="49" charset="0"/>
              </a:rPr>
              <a:t>{infinite | </a:t>
            </a:r>
            <a:r>
              <a:rPr kumimoji="0" lang="en-US" sz="1800" b="0" i="1" u="none" strike="noStrike" kern="0" cap="none" spc="0" normalizeH="0" baseline="0" noProof="0" dirty="0" smtClean="0">
                <a:ln>
                  <a:noFill/>
                </a:ln>
                <a:effectLst/>
                <a:uLnTx/>
                <a:uFillTx/>
                <a:latin typeface="Courier New" pitchFamily="49" charset="0"/>
                <a:ea typeface="+mn-ea"/>
                <a:cs typeface="Courier New" pitchFamily="49" charset="0"/>
              </a:rPr>
              <a:t>end-time</a:t>
            </a:r>
            <a:r>
              <a:rPr kumimoji="0" lang="en-US" sz="1800" b="1" i="0" u="none" strike="noStrike" kern="0" cap="none" spc="0" normalizeH="0" baseline="0" noProof="0" dirty="0" smtClean="0">
                <a:ln>
                  <a:noFill/>
                </a:ln>
                <a:effectLst/>
                <a:uLnTx/>
                <a:uFillTx/>
                <a:latin typeface="Courier New" pitchFamily="49" charset="0"/>
                <a:ea typeface="+mn-ea"/>
                <a:cs typeface="Courier New" pitchFamily="49" charset="0"/>
              </a:rPr>
              <a:t> | duration </a:t>
            </a:r>
            <a:r>
              <a:rPr kumimoji="0" lang="en-US" sz="1800" b="0" i="1" u="none" strike="noStrike" kern="0" cap="none" spc="0" normalizeH="0" baseline="0" noProof="0" dirty="0" smtClean="0">
                <a:ln>
                  <a:noFill/>
                </a:ln>
                <a:effectLst/>
                <a:uLnTx/>
                <a:uFillTx/>
                <a:latin typeface="Courier New" pitchFamily="49" charset="0"/>
                <a:ea typeface="+mn-ea"/>
                <a:cs typeface="Courier New" pitchFamily="49" charset="0"/>
              </a:rPr>
              <a:t>seconds</a:t>
            </a:r>
            <a:r>
              <a:rPr kumimoji="0" lang="en-US" sz="1800" b="1" i="0" u="none" strike="noStrike" kern="0" cap="none" spc="0" normalizeH="0" baseline="0" noProof="0" dirty="0" smtClean="0">
                <a:ln>
                  <a:noFill/>
                </a:ln>
                <a:effectLst/>
                <a:uLnTx/>
                <a:uFillTx/>
                <a:latin typeface="Courier New" pitchFamily="49" charset="0"/>
                <a:ea typeface="+mn-ea"/>
                <a:cs typeface="Courier New" pitchFamily="49" charset="0"/>
              </a:rPr>
              <a:t>} </a:t>
            </a:r>
          </a:p>
        </p:txBody>
      </p:sp>
    </p:spTree>
    <p:extLst>
      <p:ext uri="{BB962C8B-B14F-4D97-AF65-F5344CB8AC3E}">
        <p14:creationId xmlns:p14="http://schemas.microsoft.com/office/powerpoint/2010/main" val="1572929977"/>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973791" y="945163"/>
            <a:ext cx="7622522" cy="740664"/>
          </a:xfrm>
        </p:spPr>
        <p:txBody>
          <a:bodyPr>
            <a:noAutofit/>
          </a:bodyPr>
          <a:lstStyle/>
          <a:p>
            <a:pPr lvl="1"/>
            <a:r>
              <a:rPr lang="en-US" sz="2800" dirty="0" smtClean="0">
                <a:solidFill>
                  <a:schemeClr val="accent1"/>
                </a:solidFill>
              </a:rPr>
              <a:t>Enable Authentication to Use the Key Chain </a:t>
            </a:r>
          </a:p>
        </p:txBody>
      </p:sp>
      <p:sp>
        <p:nvSpPr>
          <p:cNvPr id="11" name="Content Placeholder 10"/>
          <p:cNvSpPr>
            <a:spLocks noGrp="1"/>
          </p:cNvSpPr>
          <p:nvPr>
            <p:ph idx="1"/>
          </p:nvPr>
        </p:nvSpPr>
        <p:spPr>
          <a:xfrm>
            <a:off x="279400" y="2079181"/>
            <a:ext cx="8316913" cy="491994"/>
          </a:xfrm>
        </p:spPr>
        <p:txBody>
          <a:bodyPr>
            <a:normAutofit fontScale="85000" lnSpcReduction="10000"/>
          </a:bodyPr>
          <a:lstStyle/>
          <a:p>
            <a:pPr lvl="0"/>
            <a:r>
              <a:rPr lang="en-US" dirty="0" smtClean="0">
                <a:solidFill>
                  <a:schemeClr val="tx1"/>
                </a:solidFill>
              </a:rPr>
              <a:t>Enable EIGRP packet authentication using key in the key-chain.</a:t>
            </a:r>
          </a:p>
          <a:p>
            <a:pPr lvl="0"/>
            <a:endParaRPr lang="en-US" dirty="0">
              <a:solidFill>
                <a:schemeClr val="tx1"/>
              </a:solidFill>
            </a:endParaRPr>
          </a:p>
        </p:txBody>
      </p:sp>
      <p:sp>
        <p:nvSpPr>
          <p:cNvPr id="12" name="Text Placeholder 11"/>
          <p:cNvSpPr>
            <a:spLocks noGrp="1"/>
          </p:cNvSpPr>
          <p:nvPr>
            <p:ph type="body" sz="quarter" idx="10"/>
          </p:nvPr>
        </p:nvSpPr>
        <p:spPr>
          <a:xfrm>
            <a:off x="613533" y="2617220"/>
            <a:ext cx="7745412" cy="377078"/>
          </a:xfrm>
        </p:spPr>
        <p:txBody>
          <a:bodyPr>
            <a:normAutofit/>
          </a:bodyPr>
          <a:lstStyle/>
          <a:p>
            <a:r>
              <a:rPr lang="en-US" sz="1800" dirty="0" smtClean="0">
                <a:solidFill>
                  <a:schemeClr val="tx1"/>
                </a:solidFill>
              </a:rPr>
              <a:t>Router(config-if)#</a:t>
            </a:r>
          </a:p>
        </p:txBody>
      </p:sp>
      <p:sp>
        <p:nvSpPr>
          <p:cNvPr id="13" name="Text Placeholder 12"/>
          <p:cNvSpPr>
            <a:spLocks noGrp="1"/>
          </p:cNvSpPr>
          <p:nvPr>
            <p:ph type="body" sz="quarter" idx="11"/>
          </p:nvPr>
        </p:nvSpPr>
        <p:spPr>
          <a:xfrm>
            <a:off x="615326" y="3077107"/>
            <a:ext cx="7745412" cy="658598"/>
          </a:xfrm>
        </p:spPr>
        <p:txBody>
          <a:bodyPr>
            <a:normAutofit/>
          </a:bodyPr>
          <a:lstStyle/>
          <a:p>
            <a:pPr lvl="0"/>
            <a:r>
              <a:rPr lang="en-US" sz="1800" dirty="0" smtClean="0">
                <a:solidFill>
                  <a:schemeClr val="tx1"/>
                </a:solidFill>
              </a:rPr>
              <a:t>ip authentication key-chain eigrp autonomous-system name-of-chain</a:t>
            </a:r>
          </a:p>
        </p:txBody>
      </p:sp>
    </p:spTree>
    <p:extLst>
      <p:ext uri="{BB962C8B-B14F-4D97-AF65-F5344CB8AC3E}">
        <p14:creationId xmlns:p14="http://schemas.microsoft.com/office/powerpoint/2010/main" val="2803665866"/>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099" y="974203"/>
            <a:ext cx="4449230" cy="1336956"/>
          </a:xfrm>
        </p:spPr>
        <p:txBody>
          <a:bodyPr/>
          <a:lstStyle/>
          <a:p>
            <a:r>
              <a:rPr lang="en-US" sz="3200" dirty="0" smtClean="0"/>
              <a:t>Configuring EIGRP MD5 Authentication</a:t>
            </a:r>
            <a:endParaRPr lang="en-US" sz="3200" dirty="0"/>
          </a:p>
        </p:txBody>
      </p:sp>
      <p:sp>
        <p:nvSpPr>
          <p:cNvPr id="33" name="Text Placeholder 5"/>
          <p:cNvSpPr>
            <a:spLocks/>
          </p:cNvSpPr>
          <p:nvPr/>
        </p:nvSpPr>
        <p:spPr bwMode="auto">
          <a:xfrm>
            <a:off x="4155985" y="1203908"/>
            <a:ext cx="4935827" cy="501196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 </a:t>
            </a:r>
            <a:r>
              <a:rPr lang="en-US" sz="1100" b="1" kern="0" dirty="0" smtClean="0">
                <a:latin typeface="Courier New" pitchFamily="49" charset="0"/>
              </a:rPr>
              <a:t>show running-config</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key chain R1chain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 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key-string FIRST-KEY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accept-lifetime 04:00:00 Jan 1 2009 infinite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send-lifetime 04:00:00 Jan 1 2009 04:00:00 Jan 31 2009</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 2</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key-string SECOND-KEY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accept-lifetime 04:00:00 Jan 25 2009 infinite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send-lifetime 04:00:00 Jan 25 2009 infinite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interface FastEthernet0/0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ip address 172.16.1.1 255.255.255.0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interface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bandwidth 64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address 192.168.1.101 255.255.255.224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authentication mode eigrp 100 md5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authentication key-chain eigrp 100 R1chain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172.16.1.0 0.0.0.255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192.168.1.0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auto-summary</a:t>
            </a:r>
          </a:p>
          <a:p>
            <a:pPr marL="236538" indent="-236538" algn="l" defTabSz="814388" eaLnBrk="1" hangingPunct="1">
              <a:lnSpc>
                <a:spcPct val="100000"/>
              </a:lnSpc>
              <a:spcBef>
                <a:spcPts val="0"/>
              </a:spcBef>
              <a:buClr>
                <a:srgbClr val="708CA1"/>
              </a:buClr>
              <a:defRPr/>
            </a:pPr>
            <a:endParaRPr lang="en-US" sz="1100"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kern="0" dirty="0">
              <a:latin typeface="Courier New" pitchFamily="49" charset="0"/>
            </a:endParaRPr>
          </a:p>
        </p:txBody>
      </p:sp>
      <p:grpSp>
        <p:nvGrpSpPr>
          <p:cNvPr id="5" name="Group 4"/>
          <p:cNvGrpSpPr/>
          <p:nvPr/>
        </p:nvGrpSpPr>
        <p:grpSpPr>
          <a:xfrm>
            <a:off x="219042" y="2931393"/>
            <a:ext cx="3740948" cy="1839949"/>
            <a:chOff x="5267459" y="1158160"/>
            <a:chExt cx="3740948" cy="1839949"/>
          </a:xfrm>
        </p:grpSpPr>
        <p:grpSp>
          <p:nvGrpSpPr>
            <p:cNvPr id="4" name="Group 3"/>
            <p:cNvGrpSpPr/>
            <p:nvPr/>
          </p:nvGrpSpPr>
          <p:grpSpPr>
            <a:xfrm>
              <a:off x="5267459" y="1158160"/>
              <a:ext cx="3740948" cy="1839949"/>
              <a:chOff x="5267459" y="1158160"/>
              <a:chExt cx="3740948" cy="1839949"/>
            </a:xfrm>
          </p:grpSpPr>
          <p:sp>
            <p:nvSpPr>
              <p:cNvPr id="29" name="Rounded Rectangle 28"/>
              <p:cNvSpPr/>
              <p:nvPr/>
            </p:nvSpPr>
            <p:spPr bwMode="auto">
              <a:xfrm>
                <a:off x="5267459" y="1158160"/>
                <a:ext cx="3740948"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8" name="Picture 37"/>
              <p:cNvPicPr>
                <a:picLocks noChangeArrowheads="1"/>
              </p:cNvPicPr>
              <p:nvPr/>
            </p:nvPicPr>
            <p:blipFill>
              <a:blip r:embed="rId3"/>
              <a:srcRect/>
              <a:stretch>
                <a:fillRect/>
              </a:stretch>
            </p:blipFill>
            <p:spPr bwMode="auto">
              <a:xfrm>
                <a:off x="8005560" y="1889423"/>
                <a:ext cx="870351" cy="451691"/>
              </a:xfrm>
              <a:prstGeom prst="rect">
                <a:avLst/>
              </a:prstGeom>
              <a:noFill/>
              <a:ln w="9525">
                <a:noFill/>
                <a:miter lim="800000"/>
                <a:headEnd/>
                <a:tailEnd/>
              </a:ln>
            </p:spPr>
          </p:pic>
          <p:sp>
            <p:nvSpPr>
              <p:cNvPr id="13" name="TextBox 12"/>
              <p:cNvSpPr txBox="1"/>
              <p:nvPr/>
            </p:nvSpPr>
            <p:spPr>
              <a:xfrm>
                <a:off x="8530734" y="2381505"/>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47" name="TextBox 46"/>
              <p:cNvSpPr txBox="1"/>
              <p:nvPr/>
            </p:nvSpPr>
            <p:spPr>
              <a:xfrm>
                <a:off x="7973812" y="2715733"/>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35" name="TextBox 34"/>
              <p:cNvSpPr txBox="1"/>
              <p:nvPr/>
            </p:nvSpPr>
            <p:spPr>
              <a:xfrm>
                <a:off x="8298679" y="2365067"/>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grpSp>
          <p:nvGrpSpPr>
            <p:cNvPr id="3" name="Group 2"/>
            <p:cNvGrpSpPr/>
            <p:nvPr/>
          </p:nvGrpSpPr>
          <p:grpSpPr>
            <a:xfrm>
              <a:off x="5397242" y="1264895"/>
              <a:ext cx="3355633" cy="1612379"/>
              <a:chOff x="5397242" y="1264895"/>
              <a:chExt cx="3355633" cy="1612379"/>
            </a:xfrm>
          </p:grpSpPr>
          <p:sp>
            <p:nvSpPr>
              <p:cNvPr id="48" name="Freeform 9"/>
              <p:cNvSpPr>
                <a:spLocks/>
              </p:cNvSpPr>
              <p:nvPr/>
            </p:nvSpPr>
            <p:spPr bwMode="auto">
              <a:xfrm>
                <a:off x="6309638" y="2098741"/>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5471676" y="1878406"/>
                <a:ext cx="870351" cy="451691"/>
              </a:xfrm>
              <a:prstGeom prst="rect">
                <a:avLst/>
              </a:prstGeom>
              <a:noFill/>
              <a:ln w="9525">
                <a:noFill/>
                <a:miter lim="800000"/>
                <a:headEnd/>
                <a:tailEnd/>
              </a:ln>
            </p:spPr>
          </p:pic>
          <p:sp>
            <p:nvSpPr>
              <p:cNvPr id="14" name="TextBox 13"/>
              <p:cNvSpPr txBox="1"/>
              <p:nvPr/>
            </p:nvSpPr>
            <p:spPr>
              <a:xfrm>
                <a:off x="5952794" y="2359470"/>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5733337" y="2476072"/>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5657135" y="264774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8309448" y="2485253"/>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8233246" y="265693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5747109" y="209874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8301215" y="2107922"/>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5401903" y="2712021"/>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5397242" y="1264895"/>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49" name="TextBox 48"/>
              <p:cNvSpPr txBox="1"/>
              <p:nvPr/>
            </p:nvSpPr>
            <p:spPr>
              <a:xfrm>
                <a:off x="6363924" y="2145765"/>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7596259" y="2231258"/>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6679631" y="1688640"/>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6669540" y="1535508"/>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6371361" y="1907872"/>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7694634" y="2060269"/>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6" name="TextBox 35"/>
              <p:cNvSpPr txBox="1"/>
              <p:nvPr/>
            </p:nvSpPr>
            <p:spPr>
              <a:xfrm>
                <a:off x="5741148" y="2351212"/>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grpSp>
    </p:spTree>
    <p:extLst>
      <p:ext uri="{BB962C8B-B14F-4D97-AF65-F5344CB8AC3E}">
        <p14:creationId xmlns:p14="http://schemas.microsoft.com/office/powerpoint/2010/main" val="3752790048"/>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50" y="810424"/>
            <a:ext cx="4749226" cy="1336956"/>
          </a:xfrm>
        </p:spPr>
        <p:txBody>
          <a:bodyPr/>
          <a:lstStyle/>
          <a:p>
            <a:r>
              <a:rPr lang="en-US" sz="2800" dirty="0" smtClean="0"/>
              <a:t>Configuring EIGRP MD5 Authentication</a:t>
            </a:r>
            <a:endParaRPr lang="en-US" sz="2800" dirty="0"/>
          </a:p>
        </p:txBody>
      </p:sp>
      <p:sp>
        <p:nvSpPr>
          <p:cNvPr id="33" name="Text Placeholder 5"/>
          <p:cNvSpPr>
            <a:spLocks/>
          </p:cNvSpPr>
          <p:nvPr/>
        </p:nvSpPr>
        <p:spPr bwMode="auto">
          <a:xfrm>
            <a:off x="4452009" y="869261"/>
            <a:ext cx="4691991" cy="504541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 </a:t>
            </a:r>
            <a:r>
              <a:rPr lang="en-US" sz="1100" b="1" kern="0" dirty="0" smtClean="0">
                <a:latin typeface="Courier New" pitchFamily="49" charset="0"/>
              </a:rPr>
              <a:t>show running-config</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key chain R2chain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 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key-string FIRST-KEY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accept-lifetime 04:00:00 Jan 1 2009 infinite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send-lifetime 04:00:00 Jan 1 2009 infinite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 2</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key-string SECOND-KEY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accept-lifetime 04:00:00 Jan 25 2009 infinite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send-lifetime 04:00:00 Jan 25 2009 infinite </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interface FastEthernet0/0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address 172.17.2.2 255.255.255.0 </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interface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bandwidth 64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address 192.168.1.102 255.255.255.224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authentication mode eigrp 100 md5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authentication key-chain eigrp 100 R2chain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172.17.2.0 0.0.0.255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192.168.1.0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auto-summary</a:t>
            </a:r>
          </a:p>
        </p:txBody>
      </p:sp>
      <p:grpSp>
        <p:nvGrpSpPr>
          <p:cNvPr id="3" name="Group 2"/>
          <p:cNvGrpSpPr/>
          <p:nvPr/>
        </p:nvGrpSpPr>
        <p:grpSpPr>
          <a:xfrm>
            <a:off x="232598" y="2745652"/>
            <a:ext cx="3771996" cy="1839949"/>
            <a:chOff x="279400" y="1222555"/>
            <a:chExt cx="3771996" cy="1839949"/>
          </a:xfrm>
        </p:grpSpPr>
        <p:sp>
          <p:nvSpPr>
            <p:cNvPr id="48" name="Freeform 9"/>
            <p:cNvSpPr>
              <a:spLocks/>
            </p:cNvSpPr>
            <p:nvPr/>
          </p:nvSpPr>
          <p:spPr bwMode="auto">
            <a:xfrm>
              <a:off x="1326869" y="2163136"/>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279400" y="1222555"/>
              <a:ext cx="377199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488907" y="1942801"/>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3022791" y="1953818"/>
              <a:ext cx="870351" cy="451691"/>
            </a:xfrm>
            <a:prstGeom prst="rect">
              <a:avLst/>
            </a:prstGeom>
            <a:noFill/>
            <a:ln w="9525">
              <a:noFill/>
              <a:miter lim="800000"/>
              <a:headEnd/>
              <a:tailEnd/>
            </a:ln>
          </p:spPr>
        </p:pic>
        <p:sp>
          <p:nvSpPr>
            <p:cNvPr id="13" name="TextBox 12"/>
            <p:cNvSpPr txBox="1"/>
            <p:nvPr/>
          </p:nvSpPr>
          <p:spPr>
            <a:xfrm>
              <a:off x="3547965" y="2445900"/>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970025" y="2423865"/>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750568" y="2540467"/>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674366" y="2712144"/>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3326679" y="254964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3250477" y="272132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764340" y="216313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3318446" y="2172317"/>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419134" y="2776416"/>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414473" y="1329290"/>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47" name="TextBox 46"/>
            <p:cNvSpPr txBox="1"/>
            <p:nvPr/>
          </p:nvSpPr>
          <p:spPr>
            <a:xfrm>
              <a:off x="2991043" y="2780128"/>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1381155" y="2210160"/>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2613490" y="2295653"/>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1696862" y="1753035"/>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1686771" y="1599903"/>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1388592" y="1972267"/>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2711865" y="2124664"/>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5" name="TextBox 34"/>
            <p:cNvSpPr txBox="1"/>
            <p:nvPr/>
          </p:nvSpPr>
          <p:spPr>
            <a:xfrm>
              <a:off x="3315910" y="2429462"/>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758379" y="2415607"/>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3454561589"/>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a:xfrm>
            <a:off x="1888191" y="518922"/>
            <a:ext cx="5036971" cy="740664"/>
          </a:xfrm>
        </p:spPr>
        <p:txBody>
          <a:bodyPr>
            <a:normAutofit fontScale="90000"/>
          </a:bodyPr>
          <a:lstStyle/>
          <a:p>
            <a:r>
              <a:rPr lang="en-US" sz="3200" dirty="0" smtClean="0"/>
              <a:t>Verifying MD5 Authentication</a:t>
            </a:r>
            <a:endParaRPr lang="en-US" sz="3200" dirty="0"/>
          </a:p>
        </p:txBody>
      </p:sp>
      <p:sp>
        <p:nvSpPr>
          <p:cNvPr id="4" name="Text Placeholder 3"/>
          <p:cNvSpPr>
            <a:spLocks noGrp="1"/>
          </p:cNvSpPr>
          <p:nvPr>
            <p:ph type="body" sz="quarter" idx="10"/>
          </p:nvPr>
        </p:nvSpPr>
        <p:spPr>
          <a:xfrm>
            <a:off x="279399" y="1356814"/>
            <a:ext cx="8531114" cy="4556923"/>
          </a:xfrm>
        </p:spPr>
        <p:txBody>
          <a:bodyPr>
            <a:normAutofit fontScale="77500" lnSpcReduction="20000"/>
          </a:bodyPr>
          <a:lstStyle/>
          <a:p>
            <a:pPr>
              <a:lnSpc>
                <a:spcPct val="110000"/>
              </a:lnSpc>
            </a:pPr>
            <a:r>
              <a:rPr lang="en-US" dirty="0" smtClean="0">
                <a:solidFill>
                  <a:schemeClr val="tx1"/>
                </a:solidFill>
              </a:rPr>
              <a:t>R1#</a:t>
            </a:r>
          </a:p>
          <a:p>
            <a:pPr>
              <a:lnSpc>
                <a:spcPct val="110000"/>
              </a:lnSpc>
            </a:pPr>
            <a:r>
              <a:rPr lang="en-US" dirty="0" smtClean="0">
                <a:solidFill>
                  <a:schemeClr val="tx1"/>
                </a:solidFill>
              </a:rPr>
              <a:t>*Apr 21 16:23:30.517: %DUAL-5-NBRCHANGE: IP-EIGRP(0) 100: Neighbor 192.168.1.102 (Serial0/0/0) is up: new adjacency </a:t>
            </a:r>
          </a:p>
          <a:p>
            <a:pPr>
              <a:lnSpc>
                <a:spcPct val="110000"/>
              </a:lnSpc>
            </a:pPr>
            <a:r>
              <a:rPr lang="en-US" dirty="0" smtClean="0">
                <a:solidFill>
                  <a:schemeClr val="tx1"/>
                </a:solidFill>
              </a:rPr>
              <a:t>R1#</a:t>
            </a:r>
          </a:p>
          <a:p>
            <a:pPr>
              <a:lnSpc>
                <a:spcPct val="110000"/>
              </a:lnSpc>
            </a:pPr>
            <a:r>
              <a:rPr lang="en-US" dirty="0" smtClean="0">
                <a:solidFill>
                  <a:schemeClr val="tx1"/>
                </a:solidFill>
              </a:rPr>
              <a:t>R1# show </a:t>
            </a:r>
            <a:r>
              <a:rPr lang="en-US" dirty="0" err="1" smtClean="0">
                <a:solidFill>
                  <a:schemeClr val="tx1"/>
                </a:solidFill>
              </a:rPr>
              <a:t>ip</a:t>
            </a:r>
            <a:r>
              <a:rPr lang="en-US" dirty="0" smtClean="0">
                <a:solidFill>
                  <a:schemeClr val="tx1"/>
                </a:solidFill>
              </a:rPr>
              <a:t> </a:t>
            </a:r>
            <a:r>
              <a:rPr lang="en-US" dirty="0" err="1" smtClean="0">
                <a:solidFill>
                  <a:schemeClr val="tx1"/>
                </a:solidFill>
              </a:rPr>
              <a:t>eigrp</a:t>
            </a:r>
            <a:r>
              <a:rPr lang="en-US" dirty="0" smtClean="0">
                <a:solidFill>
                  <a:schemeClr val="tx1"/>
                </a:solidFill>
              </a:rPr>
              <a:t> neighbors</a:t>
            </a:r>
          </a:p>
          <a:p>
            <a:pPr>
              <a:lnSpc>
                <a:spcPct val="110000"/>
              </a:lnSpc>
            </a:pPr>
            <a:r>
              <a:rPr lang="en-US" dirty="0" smtClean="0">
                <a:solidFill>
                  <a:schemeClr val="tx1"/>
                </a:solidFill>
              </a:rPr>
              <a:t>IP-EIGRP neighbors for process 100</a:t>
            </a:r>
          </a:p>
          <a:p>
            <a:pPr>
              <a:lnSpc>
                <a:spcPct val="110000"/>
              </a:lnSpc>
            </a:pPr>
            <a:r>
              <a:rPr lang="en-US" dirty="0" smtClean="0">
                <a:solidFill>
                  <a:schemeClr val="tx1"/>
                </a:solidFill>
              </a:rPr>
              <a:t>H   Address                 Interface       Hold Uptime   SRTT   RTO  Q  </a:t>
            </a:r>
            <a:r>
              <a:rPr lang="en-US" dirty="0" err="1" smtClean="0">
                <a:solidFill>
                  <a:schemeClr val="tx1"/>
                </a:solidFill>
              </a:rPr>
              <a:t>Seq</a:t>
            </a:r>
            <a:endParaRPr lang="en-US" dirty="0" smtClean="0">
              <a:solidFill>
                <a:schemeClr val="tx1"/>
              </a:solidFill>
            </a:endParaRPr>
          </a:p>
          <a:p>
            <a:pPr>
              <a:lnSpc>
                <a:spcPct val="110000"/>
              </a:lnSpc>
            </a:pPr>
            <a:r>
              <a:rPr lang="en-US" dirty="0" smtClean="0">
                <a:solidFill>
                  <a:schemeClr val="tx1"/>
                </a:solidFill>
              </a:rPr>
              <a:t>                                            (sec)         (</a:t>
            </a:r>
            <a:r>
              <a:rPr lang="en-US" dirty="0" err="1" smtClean="0">
                <a:solidFill>
                  <a:schemeClr val="tx1"/>
                </a:solidFill>
              </a:rPr>
              <a:t>ms</a:t>
            </a:r>
            <a:r>
              <a:rPr lang="en-US" dirty="0" smtClean="0">
                <a:solidFill>
                  <a:schemeClr val="tx1"/>
                </a:solidFill>
              </a:rPr>
              <a:t>)       </a:t>
            </a:r>
            <a:r>
              <a:rPr lang="en-US" dirty="0" err="1" smtClean="0">
                <a:solidFill>
                  <a:schemeClr val="tx1"/>
                </a:solidFill>
              </a:rPr>
              <a:t>Cnt</a:t>
            </a:r>
            <a:r>
              <a:rPr lang="en-US" dirty="0" smtClean="0">
                <a:solidFill>
                  <a:schemeClr val="tx1"/>
                </a:solidFill>
              </a:rPr>
              <a:t> </a:t>
            </a:r>
            <a:r>
              <a:rPr lang="en-US" dirty="0" err="1" smtClean="0">
                <a:solidFill>
                  <a:schemeClr val="tx1"/>
                </a:solidFill>
              </a:rPr>
              <a:t>Num</a:t>
            </a:r>
            <a:endParaRPr lang="en-US" dirty="0" smtClean="0">
              <a:solidFill>
                <a:schemeClr val="tx1"/>
              </a:solidFill>
            </a:endParaRPr>
          </a:p>
          <a:p>
            <a:pPr>
              <a:lnSpc>
                <a:spcPct val="110000"/>
              </a:lnSpc>
            </a:pPr>
            <a:r>
              <a:rPr lang="en-US" dirty="0" smtClean="0">
                <a:solidFill>
                  <a:schemeClr val="tx1"/>
                </a:solidFill>
              </a:rPr>
              <a:t>0   192.168.1.102           Se0/0/0           12 00:03:10   17  2280  0  14</a:t>
            </a:r>
          </a:p>
          <a:p>
            <a:pPr>
              <a:lnSpc>
                <a:spcPct val="110000"/>
              </a:lnSpc>
            </a:pPr>
            <a:r>
              <a:rPr lang="en-US" dirty="0" smtClean="0">
                <a:solidFill>
                  <a:schemeClr val="tx1"/>
                </a:solidFill>
              </a:rPr>
              <a:t>R1# </a:t>
            </a:r>
          </a:p>
          <a:p>
            <a:pPr>
              <a:lnSpc>
                <a:spcPct val="110000"/>
              </a:lnSpc>
            </a:pPr>
            <a:r>
              <a:rPr lang="en-US" dirty="0" smtClean="0">
                <a:solidFill>
                  <a:schemeClr val="tx1"/>
                </a:solidFill>
              </a:rPr>
              <a:t>R1# show </a:t>
            </a:r>
            <a:r>
              <a:rPr lang="en-US" dirty="0" err="1" smtClean="0">
                <a:solidFill>
                  <a:schemeClr val="tx1"/>
                </a:solidFill>
              </a:rPr>
              <a:t>ip</a:t>
            </a:r>
            <a:r>
              <a:rPr lang="en-US" dirty="0" smtClean="0">
                <a:solidFill>
                  <a:schemeClr val="tx1"/>
                </a:solidFill>
              </a:rPr>
              <a:t> route</a:t>
            </a:r>
          </a:p>
          <a:p>
            <a:pPr>
              <a:lnSpc>
                <a:spcPct val="110000"/>
              </a:lnSpc>
            </a:pPr>
            <a:endParaRPr lang="en-US" dirty="0" smtClean="0">
              <a:solidFill>
                <a:schemeClr val="tx1"/>
              </a:solidFill>
            </a:endParaRPr>
          </a:p>
          <a:p>
            <a:pPr>
              <a:lnSpc>
                <a:spcPct val="110000"/>
              </a:lnSpc>
            </a:pPr>
            <a:r>
              <a:rPr lang="en-US" dirty="0" smtClean="0">
                <a:solidFill>
                  <a:schemeClr val="tx1"/>
                </a:solidFill>
              </a:rPr>
              <a:t>&lt;output omitted&gt;</a:t>
            </a:r>
          </a:p>
          <a:p>
            <a:pPr>
              <a:lnSpc>
                <a:spcPct val="110000"/>
              </a:lnSpc>
            </a:pPr>
            <a:endParaRPr lang="en-US" dirty="0" smtClean="0">
              <a:solidFill>
                <a:schemeClr val="tx1"/>
              </a:solidFill>
            </a:endParaRPr>
          </a:p>
          <a:p>
            <a:pPr>
              <a:lnSpc>
                <a:spcPct val="110000"/>
              </a:lnSpc>
            </a:pPr>
            <a:r>
              <a:rPr lang="en-US" dirty="0" smtClean="0">
                <a:solidFill>
                  <a:schemeClr val="tx1"/>
                </a:solidFill>
              </a:rPr>
              <a:t>Gateway of last resort is not set</a:t>
            </a:r>
          </a:p>
          <a:p>
            <a:pPr>
              <a:lnSpc>
                <a:spcPct val="110000"/>
              </a:lnSpc>
            </a:pPr>
            <a:r>
              <a:rPr lang="en-US" dirty="0" smtClean="0">
                <a:solidFill>
                  <a:schemeClr val="tx1"/>
                </a:solidFill>
              </a:rPr>
              <a:t>D    172.17.0.0/16 [90/40514560] via 192.168.1.102, 00:02:22, Serial0/0/0</a:t>
            </a:r>
          </a:p>
          <a:p>
            <a:pPr>
              <a:lnSpc>
                <a:spcPct val="110000"/>
              </a:lnSpc>
            </a:pPr>
            <a:r>
              <a:rPr lang="en-US" dirty="0" smtClean="0">
                <a:solidFill>
                  <a:schemeClr val="tx1"/>
                </a:solidFill>
              </a:rPr>
              <a:t>     172.16.0.0/16 is variably </a:t>
            </a:r>
            <a:r>
              <a:rPr lang="en-US" dirty="0" err="1" smtClean="0">
                <a:solidFill>
                  <a:schemeClr val="tx1"/>
                </a:solidFill>
              </a:rPr>
              <a:t>subnetted</a:t>
            </a:r>
            <a:r>
              <a:rPr lang="en-US" dirty="0" smtClean="0">
                <a:solidFill>
                  <a:schemeClr val="tx1"/>
                </a:solidFill>
              </a:rPr>
              <a:t>, 2 subnets, 2 masks</a:t>
            </a:r>
          </a:p>
          <a:p>
            <a:pPr>
              <a:lnSpc>
                <a:spcPct val="110000"/>
              </a:lnSpc>
            </a:pPr>
            <a:r>
              <a:rPr lang="en-US" dirty="0" smtClean="0">
                <a:solidFill>
                  <a:schemeClr val="tx1"/>
                </a:solidFill>
              </a:rPr>
              <a:t>D       172.16.0.0/16 is a summary, 00:31:31, Null0</a:t>
            </a:r>
          </a:p>
          <a:p>
            <a:pPr>
              <a:lnSpc>
                <a:spcPct val="110000"/>
              </a:lnSpc>
            </a:pPr>
            <a:r>
              <a:rPr lang="en-US" dirty="0" smtClean="0">
                <a:solidFill>
                  <a:schemeClr val="tx1"/>
                </a:solidFill>
              </a:rPr>
              <a:t>C       172.16.1.0/24 is directly connected, FastEthernet0/0</a:t>
            </a:r>
          </a:p>
          <a:p>
            <a:pPr>
              <a:lnSpc>
                <a:spcPct val="110000"/>
              </a:lnSpc>
            </a:pPr>
            <a:r>
              <a:rPr lang="en-US" dirty="0" smtClean="0">
                <a:solidFill>
                  <a:schemeClr val="tx1"/>
                </a:solidFill>
              </a:rPr>
              <a:t>     192.168.1.0/24 is variably </a:t>
            </a:r>
            <a:r>
              <a:rPr lang="en-US" dirty="0" err="1" smtClean="0">
                <a:solidFill>
                  <a:schemeClr val="tx1"/>
                </a:solidFill>
              </a:rPr>
              <a:t>subnetted</a:t>
            </a:r>
            <a:r>
              <a:rPr lang="en-US" dirty="0" smtClean="0">
                <a:solidFill>
                  <a:schemeClr val="tx1"/>
                </a:solidFill>
              </a:rPr>
              <a:t>, 2 subnets, 2 masks</a:t>
            </a:r>
          </a:p>
          <a:p>
            <a:pPr>
              <a:lnSpc>
                <a:spcPct val="110000"/>
              </a:lnSpc>
            </a:pPr>
            <a:r>
              <a:rPr lang="en-US" dirty="0" smtClean="0">
                <a:solidFill>
                  <a:schemeClr val="tx1"/>
                </a:solidFill>
              </a:rPr>
              <a:t>C       192.168.1.96/27 is directly connected, Serial0/0/0</a:t>
            </a:r>
          </a:p>
          <a:p>
            <a:pPr>
              <a:lnSpc>
                <a:spcPct val="110000"/>
              </a:lnSpc>
            </a:pPr>
            <a:r>
              <a:rPr lang="en-US" dirty="0" smtClean="0">
                <a:solidFill>
                  <a:schemeClr val="tx1"/>
                </a:solidFill>
              </a:rPr>
              <a:t>D       192.168.1.0/24 is a summary, 00:31:31, Null0</a:t>
            </a:r>
          </a:p>
          <a:p>
            <a:pPr>
              <a:lnSpc>
                <a:spcPct val="110000"/>
              </a:lnSpc>
            </a:pPr>
            <a:r>
              <a:rPr lang="en-US" dirty="0" smtClean="0">
                <a:solidFill>
                  <a:schemeClr val="tx1"/>
                </a:solidFill>
              </a:rPr>
              <a:t>R1# </a:t>
            </a:r>
          </a:p>
          <a:p>
            <a:pPr>
              <a:lnSpc>
                <a:spcPct val="110000"/>
              </a:lnSpc>
            </a:pPr>
            <a:r>
              <a:rPr lang="en-US" dirty="0" smtClean="0">
                <a:solidFill>
                  <a:schemeClr val="tx1"/>
                </a:solidFill>
              </a:rPr>
              <a:t>R1# ping 172.17.2.2</a:t>
            </a:r>
          </a:p>
          <a:p>
            <a:pPr>
              <a:lnSpc>
                <a:spcPct val="110000"/>
              </a:lnSpc>
            </a:pPr>
            <a:r>
              <a:rPr lang="en-US" dirty="0" smtClean="0">
                <a:solidFill>
                  <a:schemeClr val="tx1"/>
                </a:solidFill>
              </a:rPr>
              <a:t>Type escape sequence to abort.</a:t>
            </a:r>
          </a:p>
          <a:p>
            <a:pPr>
              <a:lnSpc>
                <a:spcPct val="110000"/>
              </a:lnSpc>
            </a:pPr>
            <a:r>
              <a:rPr lang="en-US" dirty="0" smtClean="0">
                <a:solidFill>
                  <a:schemeClr val="tx1"/>
                </a:solidFill>
              </a:rPr>
              <a:t>Sending 5, 100-byte ICMP </a:t>
            </a:r>
            <a:r>
              <a:rPr lang="en-US" dirty="0" err="1" smtClean="0">
                <a:solidFill>
                  <a:schemeClr val="tx1"/>
                </a:solidFill>
              </a:rPr>
              <a:t>Echos</a:t>
            </a:r>
            <a:r>
              <a:rPr lang="en-US" dirty="0" smtClean="0">
                <a:solidFill>
                  <a:schemeClr val="tx1"/>
                </a:solidFill>
              </a:rPr>
              <a:t> to 172.17.2.2, timeout is 2 seconds:</a:t>
            </a:r>
          </a:p>
          <a:p>
            <a:pPr>
              <a:lnSpc>
                <a:spcPct val="110000"/>
              </a:lnSpc>
            </a:pPr>
            <a:r>
              <a:rPr lang="en-US" dirty="0" smtClean="0">
                <a:solidFill>
                  <a:schemeClr val="tx1"/>
                </a:solidFill>
              </a:rPr>
              <a:t>!!!!!</a:t>
            </a:r>
          </a:p>
          <a:p>
            <a:pPr>
              <a:lnSpc>
                <a:spcPct val="110000"/>
              </a:lnSpc>
            </a:pPr>
            <a:r>
              <a:rPr lang="en-US" dirty="0" smtClean="0">
                <a:solidFill>
                  <a:schemeClr val="tx1"/>
                </a:solidFill>
              </a:rPr>
              <a:t>Success rate is 100 percent (5/5), round-trip min/</a:t>
            </a:r>
            <a:r>
              <a:rPr lang="en-US" dirty="0" err="1" smtClean="0">
                <a:solidFill>
                  <a:schemeClr val="tx1"/>
                </a:solidFill>
              </a:rPr>
              <a:t>avg</a:t>
            </a:r>
            <a:r>
              <a:rPr lang="en-US" dirty="0" smtClean="0">
                <a:solidFill>
                  <a:schemeClr val="tx1"/>
                </a:solidFill>
              </a:rPr>
              <a:t>/max = 12/15/16 </a:t>
            </a:r>
            <a:r>
              <a:rPr lang="en-US" dirty="0" err="1" smtClean="0">
                <a:solidFill>
                  <a:schemeClr val="tx1"/>
                </a:solidFill>
              </a:rPr>
              <a:t>ms</a:t>
            </a:r>
            <a:endParaRPr lang="en-US" dirty="0" smtClean="0">
              <a:solidFill>
                <a:schemeClr val="tx1"/>
              </a:solidFill>
            </a:endParaRPr>
          </a:p>
          <a:p>
            <a:pPr>
              <a:lnSpc>
                <a:spcPct val="110000"/>
              </a:lnSpc>
            </a:pPr>
            <a:endParaRPr lang="en-US" dirty="0">
              <a:solidFill>
                <a:schemeClr val="tx1"/>
              </a:solidFill>
            </a:endParaRPr>
          </a:p>
        </p:txBody>
      </p:sp>
    </p:spTree>
    <p:extLst>
      <p:ext uri="{BB962C8B-B14F-4D97-AF65-F5344CB8AC3E}">
        <p14:creationId xmlns:p14="http://schemas.microsoft.com/office/powerpoint/2010/main" val="1053089651"/>
      </p:ext>
    </p:extLst>
  </p:cSld>
  <p:clrMapOvr>
    <a:masterClrMapping/>
  </p:clrMapOvr>
  <p:transition/>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bwMode="white">
          <a:xfrm>
            <a:off x="549275" y="107576"/>
            <a:ext cx="8042276" cy="1544954"/>
          </a:xfrm>
          <a:noFill/>
          <a:ln/>
        </p:spPr>
        <p:txBody>
          <a:bodyPr/>
          <a:lstStyle/>
          <a:p>
            <a:r>
              <a:rPr lang="en-US" sz="3600" dirty="0"/>
              <a:t>Verifying MD5 Authentication</a:t>
            </a:r>
          </a:p>
        </p:txBody>
      </p:sp>
      <p:sp>
        <p:nvSpPr>
          <p:cNvPr id="990216" name="Text Box 8"/>
          <p:cNvSpPr txBox="1">
            <a:spLocks noChangeArrowheads="1"/>
          </p:cNvSpPr>
          <p:nvPr/>
        </p:nvSpPr>
        <p:spPr bwMode="auto">
          <a:xfrm>
            <a:off x="279399" y="2410510"/>
            <a:ext cx="8529749" cy="1551065"/>
          </a:xfrm>
          <a:prstGeom prst="rect">
            <a:avLst/>
          </a:prstGeom>
          <a:noFill/>
          <a:ln w="9525">
            <a:solidFill>
              <a:schemeClr val="tx1"/>
            </a:solidFill>
            <a:miter lim="800000"/>
            <a:headEnd/>
            <a:tailEnd/>
          </a:ln>
          <a:effectLst/>
        </p:spPr>
        <p:txBody>
          <a:bodyPr wrap="square" lIns="73025" tIns="36512" rIns="73025" bIns="36512">
            <a:spAutoFit/>
          </a:bodyPr>
          <a:lstStyle/>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R1# </a:t>
            </a:r>
            <a:r>
              <a:rPr lang="en-US" sz="1200" b="1" dirty="0" smtClean="0">
                <a:solidFill>
                  <a:srgbClr val="000000"/>
                </a:solidFill>
                <a:latin typeface="Courier New" pitchFamily="49" charset="0"/>
                <a:ea typeface="Times New Roman" pitchFamily="18" charset="0"/>
                <a:cs typeface="Courier New" pitchFamily="49" charset="0"/>
              </a:rPr>
              <a:t>show key chain</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Key-chain R1chain:</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key 1 -- text “FIRST-KEY"</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accept lifetime (04:00:00 Jan 1 2009) - (always valid) [valid now]</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send lifetime (04:00:00 Jan 1 2009) - (04:00:00 Jan 31 2009)</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key 2 -- text “SECOND-KEY"</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accept lifetime (04:00:00 Jan 25 2009) - (always valid) [valid now]</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send lifetime (04:00:00 Jan 25 2009) - (always valid) [valid now]</a:t>
            </a:r>
          </a:p>
        </p:txBody>
      </p:sp>
    </p:spTree>
    <p:extLst>
      <p:ext uri="{BB962C8B-B14F-4D97-AF65-F5344CB8AC3E}">
        <p14:creationId xmlns:p14="http://schemas.microsoft.com/office/powerpoint/2010/main" val="1361207465"/>
      </p:ext>
    </p:extLst>
  </p:cSld>
  <p:clrMapOvr>
    <a:masterClrMapping/>
  </p:clrMapOvr>
  <p:transition/>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bwMode="white">
          <a:xfrm>
            <a:off x="549275" y="107576"/>
            <a:ext cx="8259874" cy="1544954"/>
          </a:xfrm>
          <a:noFill/>
          <a:ln/>
        </p:spPr>
        <p:txBody>
          <a:bodyPr/>
          <a:lstStyle/>
          <a:p>
            <a:r>
              <a:rPr lang="en-US" sz="3600" dirty="0" smtClean="0"/>
              <a:t>Troubleshooting MD5 Authentication</a:t>
            </a:r>
            <a:endParaRPr lang="en-US" sz="3600" dirty="0"/>
          </a:p>
        </p:txBody>
      </p:sp>
      <p:sp>
        <p:nvSpPr>
          <p:cNvPr id="990216" name="Text Box 8"/>
          <p:cNvSpPr txBox="1">
            <a:spLocks noChangeArrowheads="1"/>
          </p:cNvSpPr>
          <p:nvPr/>
        </p:nvSpPr>
        <p:spPr bwMode="auto">
          <a:xfrm>
            <a:off x="279400" y="1969258"/>
            <a:ext cx="8529749" cy="1366399"/>
          </a:xfrm>
          <a:prstGeom prst="rect">
            <a:avLst/>
          </a:prstGeom>
          <a:noFill/>
          <a:ln w="9525">
            <a:solidFill>
              <a:schemeClr val="tx1"/>
            </a:solidFill>
            <a:miter lim="800000"/>
            <a:headEnd/>
            <a:tailEnd/>
          </a:ln>
          <a:effectLst/>
        </p:spPr>
        <p:txBody>
          <a:bodyPr wrap="square" lIns="73025" tIns="36512" rIns="73025" bIns="36512">
            <a:spAutoFit/>
          </a:bodyPr>
          <a:lstStyle/>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R1# </a:t>
            </a:r>
            <a:r>
              <a:rPr lang="en-US" sz="1200" b="1" dirty="0" smtClean="0">
                <a:solidFill>
                  <a:srgbClr val="000000"/>
                </a:solidFill>
                <a:latin typeface="Courier New" pitchFamily="49" charset="0"/>
                <a:ea typeface="Times New Roman" pitchFamily="18" charset="0"/>
                <a:cs typeface="Courier New" pitchFamily="49" charset="0"/>
              </a:rPr>
              <a:t>debug eigrp packets</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EIGRP Packets debugging is on</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(UPDATE, REQUEST, QUERY, REPLY, HELLO, IPXSAP, PROBE, ACK, STUB, SIAQUERY, SIAREPLY)</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*Jan 21 16:38:51.745: EIGRP: received packet with MD5 authentication, key id = 1</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*Jan 21 16:38:51.745: EIGRP: Received HELLO on Serial0/0/0 nbr 192.168.1.102</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*Jan 21 16:38:51.745:   AS 100, Flags 0x0, Seq 0/0 idbQ 0/0 iidbQ un/rely 0/0 peerQ un/rely 0/0</a:t>
            </a:r>
          </a:p>
        </p:txBody>
      </p:sp>
      <p:sp>
        <p:nvSpPr>
          <p:cNvPr id="4" name="Text Box 8"/>
          <p:cNvSpPr txBox="1">
            <a:spLocks noChangeArrowheads="1"/>
          </p:cNvSpPr>
          <p:nvPr/>
        </p:nvSpPr>
        <p:spPr bwMode="auto">
          <a:xfrm>
            <a:off x="279400" y="3672560"/>
            <a:ext cx="8526349" cy="1551065"/>
          </a:xfrm>
          <a:prstGeom prst="rect">
            <a:avLst/>
          </a:prstGeom>
          <a:noFill/>
          <a:ln w="9525">
            <a:solidFill>
              <a:schemeClr val="tx1"/>
            </a:solidFill>
            <a:miter lim="800000"/>
            <a:headEnd/>
            <a:tailEnd/>
          </a:ln>
          <a:effectLst/>
        </p:spPr>
        <p:txBody>
          <a:bodyPr wrap="square" lIns="73025" tIns="36512" rIns="73025" bIns="36512">
            <a:spAutoFit/>
          </a:bodyPr>
          <a:lstStyle/>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R2# </a:t>
            </a:r>
            <a:r>
              <a:rPr lang="en-US" sz="1200" b="1" dirty="0" smtClean="0">
                <a:solidFill>
                  <a:srgbClr val="000000"/>
                </a:solidFill>
                <a:latin typeface="Courier New" pitchFamily="49" charset="0"/>
                <a:ea typeface="Times New Roman" pitchFamily="18" charset="0"/>
                <a:cs typeface="Courier New" pitchFamily="49" charset="0"/>
              </a:rPr>
              <a:t>debug eigrp packets</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EIGRP Packets debugging is on</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(UPDATE, REQUEST, QUERY, REPLY, HELLO, IPXSAP, PROBE, ACK, STUB, SIAQUERY, SIAREPLY)</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R2#</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*Jan 21 16:38:38.321: EIGRP: received packet with MD5 authentication, key id = 2</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*Jan 21 16:38:38.321: EIGRP: Received HELLO on Serial0/0/0 nbr 192.168.1.101</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*Jan 21 16:38:38.321:   AS 100, Flags 0x0, Seq 0/0 idbQ 0/0 iidbQ un/rely 0/0 peerQ un/rely 0/0</a:t>
            </a:r>
          </a:p>
        </p:txBody>
      </p:sp>
    </p:spTree>
    <p:extLst>
      <p:ext uri="{BB962C8B-B14F-4D97-AF65-F5344CB8AC3E}">
        <p14:creationId xmlns:p14="http://schemas.microsoft.com/office/powerpoint/2010/main" val="708597753"/>
      </p:ext>
    </p:extLst>
  </p:cSld>
  <p:clrMapOvr>
    <a:masterClrMapping/>
  </p:clrMapOvr>
  <p:transition/>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28" y="897940"/>
            <a:ext cx="4638460" cy="1002771"/>
          </a:xfrm>
        </p:spPr>
        <p:txBody>
          <a:bodyPr/>
          <a:lstStyle/>
          <a:p>
            <a:r>
              <a:rPr lang="en-US" sz="2800" dirty="0" smtClean="0"/>
              <a:t>Configuring EIGRP MD5 Authentication</a:t>
            </a:r>
            <a:endParaRPr lang="en-US" sz="2800" dirty="0"/>
          </a:p>
        </p:txBody>
      </p:sp>
      <p:sp>
        <p:nvSpPr>
          <p:cNvPr id="30" name="TextBox 29"/>
          <p:cNvSpPr txBox="1"/>
          <p:nvPr/>
        </p:nvSpPr>
        <p:spPr>
          <a:xfrm>
            <a:off x="4749322" y="1282645"/>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33" name="Text Placeholder 5"/>
          <p:cNvSpPr>
            <a:spLocks/>
          </p:cNvSpPr>
          <p:nvPr/>
        </p:nvSpPr>
        <p:spPr bwMode="auto">
          <a:xfrm>
            <a:off x="126924" y="1979210"/>
            <a:ext cx="4156691" cy="75828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key chain R1chain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R1(config-keychain)# </a:t>
            </a:r>
            <a:r>
              <a:rPr lang="en-US" sz="1100" b="1" kern="0" dirty="0" smtClean="0">
                <a:latin typeface="Courier New" pitchFamily="49" charset="0"/>
              </a:rPr>
              <a:t>key 2</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R1(config-keychain-key)# </a:t>
            </a:r>
            <a:r>
              <a:rPr lang="en-US" sz="1100" b="1" kern="0" dirty="0" smtClean="0">
                <a:latin typeface="Courier New" pitchFamily="49" charset="0"/>
              </a:rPr>
              <a:t>key-string wrongkey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R1(config-keychain-key)# </a:t>
            </a:r>
            <a:endParaRPr lang="en-US" sz="1100" b="1" kern="0" dirty="0" smtClean="0">
              <a:latin typeface="Courier New" pitchFamily="49" charset="0"/>
            </a:endParaRPr>
          </a:p>
        </p:txBody>
      </p:sp>
      <p:grpSp>
        <p:nvGrpSpPr>
          <p:cNvPr id="3" name="Group 2"/>
          <p:cNvGrpSpPr/>
          <p:nvPr/>
        </p:nvGrpSpPr>
        <p:grpSpPr>
          <a:xfrm>
            <a:off x="4620066" y="985746"/>
            <a:ext cx="3869509" cy="1839949"/>
            <a:chOff x="2352821" y="1003612"/>
            <a:chExt cx="3869509" cy="1839949"/>
          </a:xfrm>
        </p:grpSpPr>
        <p:sp>
          <p:nvSpPr>
            <p:cNvPr id="48" name="Freeform 9"/>
            <p:cNvSpPr>
              <a:spLocks/>
            </p:cNvSpPr>
            <p:nvPr/>
          </p:nvSpPr>
          <p:spPr bwMode="auto">
            <a:xfrm>
              <a:off x="3523561"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2352821" y="1003612"/>
              <a:ext cx="3869509"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2685599"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5219483" y="1734875"/>
              <a:ext cx="870351" cy="451691"/>
            </a:xfrm>
            <a:prstGeom prst="rect">
              <a:avLst/>
            </a:prstGeom>
            <a:noFill/>
            <a:ln w="9525">
              <a:noFill/>
              <a:miter lim="800000"/>
              <a:headEnd/>
              <a:tailEnd/>
            </a:ln>
          </p:spPr>
        </p:pic>
        <p:sp>
          <p:nvSpPr>
            <p:cNvPr id="13" name="TextBox 12"/>
            <p:cNvSpPr txBox="1"/>
            <p:nvPr/>
          </p:nvSpPr>
          <p:spPr>
            <a:xfrm>
              <a:off x="5744657"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3166717"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947260"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871058"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5523371"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5447169"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961032"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5515138"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2615826"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47" name="TextBox 46"/>
            <p:cNvSpPr txBox="1"/>
            <p:nvPr/>
          </p:nvSpPr>
          <p:spPr>
            <a:xfrm>
              <a:off x="5187735"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3577847"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810182"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893554"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883463"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3585284"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908557"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5" name="TextBox 34"/>
            <p:cNvSpPr txBox="1"/>
            <p:nvPr/>
          </p:nvSpPr>
          <p:spPr>
            <a:xfrm>
              <a:off x="5512602"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2955071"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
        <p:nvSpPr>
          <p:cNvPr id="28" name="Text Box 8"/>
          <p:cNvSpPr txBox="1">
            <a:spLocks noChangeArrowheads="1"/>
          </p:cNvSpPr>
          <p:nvPr/>
        </p:nvSpPr>
        <p:spPr bwMode="auto">
          <a:xfrm>
            <a:off x="279399" y="3172688"/>
            <a:ext cx="8529749" cy="2612894"/>
          </a:xfrm>
          <a:prstGeom prst="rect">
            <a:avLst/>
          </a:prstGeom>
          <a:noFill/>
          <a:ln w="19050">
            <a:solidFill>
              <a:schemeClr val="tx1"/>
            </a:solidFill>
            <a:miter lim="800000"/>
            <a:headEnd/>
            <a:tailEnd/>
          </a:ln>
          <a:effectLst/>
        </p:spPr>
        <p:txBody>
          <a:bodyPr wrap="square" lIns="73025" tIns="36512" rIns="73025" bIns="36512">
            <a:spAutoFit/>
          </a:bodyPr>
          <a:lstStyle/>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R2# </a:t>
            </a:r>
            <a:r>
              <a:rPr lang="en-US" sz="1100" b="1" dirty="0" smtClean="0">
                <a:solidFill>
                  <a:srgbClr val="000000"/>
                </a:solidFill>
                <a:latin typeface="Courier New" pitchFamily="49" charset="0"/>
                <a:ea typeface="Times New Roman" pitchFamily="18" charset="0"/>
                <a:cs typeface="Courier New" pitchFamily="49" charset="0"/>
              </a:rPr>
              <a:t>debug eigrp packets</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EIGRP Packets debugging is on</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    (UPDATE, REQUEST, QUERY, REPLY, HELLO, IPXSAP, PROBE, ACK, STUB, SIAQUERY, SIAREPLY)</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*Jan 21 16:50:18.749: EIGRP: pkt key id = 2, authentication mismatch</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*Jan 21 16:50:18.749: EIGRP: Serial0/0/0: ignored packet from 192.168.1.101, opcode = 5 (invalid authentication)</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*Jan 21 16:50:18.749: EIGRP: Dropping peer, invalid authentication</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*Jan 21 16:50:18.749: EIGRP: Sending HELLO on Serial0/0/0</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*Jan 21 16:50:18.749:   AS 100, Flags 0x0, Seq 0/0 idbQ 0/0 iidbQ un/rely 0/0</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*Jan 21 16:50:18.753: %DUAL-5-NBRCHANGE: IP-EIGRP(0) 100: Neighbor 192.168.1.101</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 (Serial0/0/0) is down: Auth failure</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R2# </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R2# </a:t>
            </a:r>
            <a:r>
              <a:rPr lang="en-US" sz="1100" b="1" dirty="0" smtClean="0">
                <a:solidFill>
                  <a:srgbClr val="000000"/>
                </a:solidFill>
                <a:latin typeface="Courier New" pitchFamily="49" charset="0"/>
                <a:ea typeface="Times New Roman" pitchFamily="18" charset="0"/>
                <a:cs typeface="Courier New" pitchFamily="49" charset="0"/>
              </a:rPr>
              <a:t>show ip eigrp neighbors</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IP-EIGRP neighbors for process 100</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R2# </a:t>
            </a:r>
          </a:p>
        </p:txBody>
      </p:sp>
    </p:spTree>
    <p:extLst>
      <p:ext uri="{BB962C8B-B14F-4D97-AF65-F5344CB8AC3E}">
        <p14:creationId xmlns:p14="http://schemas.microsoft.com/office/powerpoint/2010/main" val="3449776423"/>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38" descr="ss1"/>
          <p:cNvPicPr>
            <a:picLocks noChangeAspect="1" noChangeArrowheads="1"/>
          </p:cNvPicPr>
          <p:nvPr/>
        </p:nvPicPr>
        <p:blipFill>
          <a:blip r:embed="rId2" cstate="print"/>
          <a:srcRect/>
          <a:stretch>
            <a:fillRect/>
          </a:stretch>
        </p:blipFill>
        <p:spPr bwMode="auto">
          <a:xfrm>
            <a:off x="0" y="1600200"/>
            <a:ext cx="9144000" cy="3194050"/>
          </a:xfrm>
          <a:prstGeom prst="rect">
            <a:avLst/>
          </a:prstGeom>
          <a:noFill/>
          <a:ln w="9525">
            <a:noFill/>
            <a:miter lim="800000"/>
            <a:headEnd/>
            <a:tailEnd/>
          </a:ln>
        </p:spPr>
      </p:pic>
      <p:sp>
        <p:nvSpPr>
          <p:cNvPr id="7171" name="Rectangle 35"/>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7172" name="Rectangle 32"/>
          <p:cNvSpPr>
            <a:spLocks noGrp="1" noChangeArrowheads="1"/>
          </p:cNvSpPr>
          <p:nvPr>
            <p:ph type="title" idx="4294967295"/>
          </p:nvPr>
        </p:nvSpPr>
        <p:spPr>
          <a:xfrm>
            <a:off x="279400" y="1841500"/>
            <a:ext cx="3233738" cy="2743200"/>
          </a:xfrm>
          <a:prstGeom prst="rect">
            <a:avLst/>
          </a:prstGeom>
          <a:noFill/>
        </p:spPr>
        <p:txBody>
          <a:bodyPr anchor="ctr"/>
          <a:lstStyle/>
          <a:p>
            <a:r>
              <a:rPr lang="en-US" sz="3000" b="0" dirty="0">
                <a:solidFill>
                  <a:schemeClr val="bg1"/>
                </a:solidFill>
              </a:rPr>
              <a:t>Configuring EIGRP for IPv6</a:t>
            </a:r>
          </a:p>
        </p:txBody>
      </p:sp>
    </p:spTree>
    <p:extLst>
      <p:ext uri="{BB962C8B-B14F-4D97-AF65-F5344CB8AC3E}">
        <p14:creationId xmlns:p14="http://schemas.microsoft.com/office/powerpoint/2010/main" val="634331093"/>
      </p:ext>
    </p:extLst>
  </p:cSld>
  <p:clrMapOvr>
    <a:masterClrMapping/>
  </p:clrMapOvr>
  <p:transition spd="med"/>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4000" dirty="0"/>
              <a:t>Configuring EIGRP for IPv6</a:t>
            </a:r>
            <a:endParaRPr lang="en-US" sz="4000" dirty="0" smtClean="0"/>
          </a:p>
        </p:txBody>
      </p:sp>
      <p:sp>
        <p:nvSpPr>
          <p:cNvPr id="6" name="Content Placeholder 5"/>
          <p:cNvSpPr>
            <a:spLocks noGrp="1"/>
          </p:cNvSpPr>
          <p:nvPr>
            <p:ph idx="1"/>
          </p:nvPr>
        </p:nvSpPr>
        <p:spPr>
          <a:xfrm>
            <a:off x="549275" y="1847849"/>
            <a:ext cx="8042276" cy="4095751"/>
          </a:xfrm>
        </p:spPr>
        <p:txBody>
          <a:bodyPr>
            <a:normAutofit/>
          </a:bodyPr>
          <a:lstStyle/>
          <a:p>
            <a:r>
              <a:rPr lang="en-US" dirty="0">
                <a:solidFill>
                  <a:schemeClr val="tx1"/>
                </a:solidFill>
              </a:rPr>
              <a:t>D</a:t>
            </a:r>
            <a:r>
              <a:rPr lang="en-US" dirty="0" smtClean="0">
                <a:solidFill>
                  <a:schemeClr val="tx1"/>
                </a:solidFill>
              </a:rPr>
              <a:t>ifferences </a:t>
            </a:r>
            <a:r>
              <a:rPr lang="en-US" dirty="0">
                <a:solidFill>
                  <a:schemeClr val="tx1"/>
                </a:solidFill>
              </a:rPr>
              <a:t>and </a:t>
            </a:r>
            <a:r>
              <a:rPr lang="en-US" dirty="0" smtClean="0">
                <a:solidFill>
                  <a:schemeClr val="tx1"/>
                </a:solidFill>
              </a:rPr>
              <a:t>Similarities </a:t>
            </a:r>
            <a:r>
              <a:rPr lang="en-US" dirty="0">
                <a:solidFill>
                  <a:schemeClr val="tx1"/>
                </a:solidFill>
              </a:rPr>
              <a:t>of EIGRP for IPv4 and IPv6</a:t>
            </a:r>
          </a:p>
          <a:p>
            <a:r>
              <a:rPr lang="en-US" dirty="0" smtClean="0">
                <a:solidFill>
                  <a:schemeClr val="tx1"/>
                </a:solidFill>
              </a:rPr>
              <a:t>Configure </a:t>
            </a:r>
            <a:r>
              <a:rPr lang="en-US" dirty="0">
                <a:solidFill>
                  <a:schemeClr val="tx1"/>
                </a:solidFill>
              </a:rPr>
              <a:t>B</a:t>
            </a:r>
            <a:r>
              <a:rPr lang="en-US" dirty="0" smtClean="0">
                <a:solidFill>
                  <a:schemeClr val="tx1"/>
                </a:solidFill>
              </a:rPr>
              <a:t>asic </a:t>
            </a:r>
            <a:r>
              <a:rPr lang="en-US" dirty="0">
                <a:solidFill>
                  <a:schemeClr val="tx1"/>
                </a:solidFill>
              </a:rPr>
              <a:t>EIGRP for IPv6 S</a:t>
            </a:r>
            <a:r>
              <a:rPr lang="en-US" dirty="0" smtClean="0">
                <a:solidFill>
                  <a:schemeClr val="tx1"/>
                </a:solidFill>
              </a:rPr>
              <a:t>ettings</a:t>
            </a:r>
            <a:endParaRPr lang="en-US" dirty="0">
              <a:solidFill>
                <a:schemeClr val="tx1"/>
              </a:solidFill>
            </a:endParaRPr>
          </a:p>
          <a:p>
            <a:r>
              <a:rPr lang="en-US" dirty="0" smtClean="0">
                <a:solidFill>
                  <a:schemeClr val="tx1"/>
                </a:solidFill>
              </a:rPr>
              <a:t>Configure </a:t>
            </a:r>
            <a:r>
              <a:rPr lang="en-US" dirty="0">
                <a:solidFill>
                  <a:schemeClr val="tx1"/>
                </a:solidFill>
              </a:rPr>
              <a:t>and </a:t>
            </a:r>
            <a:r>
              <a:rPr lang="en-US" dirty="0" smtClean="0">
                <a:solidFill>
                  <a:schemeClr val="tx1"/>
                </a:solidFill>
              </a:rPr>
              <a:t>Verify </a:t>
            </a:r>
            <a:r>
              <a:rPr lang="en-US" dirty="0">
                <a:solidFill>
                  <a:schemeClr val="tx1"/>
                </a:solidFill>
              </a:rPr>
              <a:t>EIGRP for IPv6 </a:t>
            </a:r>
            <a:r>
              <a:rPr lang="en-US" dirty="0" smtClean="0">
                <a:solidFill>
                  <a:schemeClr val="tx1"/>
                </a:solidFill>
              </a:rPr>
              <a:t>Summarization</a:t>
            </a:r>
            <a:endParaRPr lang="en-US" dirty="0">
              <a:solidFill>
                <a:schemeClr val="tx1"/>
              </a:solidFill>
            </a:endParaRPr>
          </a:p>
          <a:p>
            <a:r>
              <a:rPr lang="en-US" dirty="0" smtClean="0">
                <a:solidFill>
                  <a:schemeClr val="tx1"/>
                </a:solidFill>
              </a:rPr>
              <a:t>Verify </a:t>
            </a:r>
            <a:r>
              <a:rPr lang="en-US" dirty="0">
                <a:solidFill>
                  <a:schemeClr val="tx1"/>
                </a:solidFill>
              </a:rPr>
              <a:t>basic EIGRP for IPv6 settings</a:t>
            </a:r>
            <a:endParaRPr lang="en-US" dirty="0" smtClean="0">
              <a:solidFill>
                <a:schemeClr val="tx1"/>
              </a:solidFill>
            </a:endParaRPr>
          </a:p>
        </p:txBody>
      </p:sp>
    </p:spTree>
    <p:extLst>
      <p:ext uri="{BB962C8B-B14F-4D97-AF65-F5344CB8AC3E}">
        <p14:creationId xmlns:p14="http://schemas.microsoft.com/office/powerpoint/2010/main" val="4238701373"/>
      </p:ext>
    </p:extLst>
  </p:cSld>
  <p:clrMapOvr>
    <a:masterClrMapping/>
  </p:clrMapOvr>
  <p:transition spd="med"/>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3600" dirty="0"/>
              <a:t>Overview of EIGRP for IPv6</a:t>
            </a:r>
            <a:endParaRPr lang="en-US" sz="3600" dirty="0" smtClean="0"/>
          </a:p>
        </p:txBody>
      </p:sp>
      <p:sp>
        <p:nvSpPr>
          <p:cNvPr id="6" name="Content Placeholder 5"/>
          <p:cNvSpPr>
            <a:spLocks noGrp="1"/>
          </p:cNvSpPr>
          <p:nvPr>
            <p:ph idx="1"/>
          </p:nvPr>
        </p:nvSpPr>
        <p:spPr>
          <a:xfrm>
            <a:off x="330200" y="1600201"/>
            <a:ext cx="8521699" cy="4343400"/>
          </a:xfrm>
        </p:spPr>
        <p:txBody>
          <a:bodyPr>
            <a:noAutofit/>
          </a:bodyPr>
          <a:lstStyle/>
          <a:p>
            <a:r>
              <a:rPr lang="en-US" sz="1800" dirty="0" smtClean="0">
                <a:solidFill>
                  <a:schemeClr val="tx1"/>
                </a:solidFill>
              </a:rPr>
              <a:t>EIGRP </a:t>
            </a:r>
            <a:r>
              <a:rPr lang="en-US" sz="1800" dirty="0">
                <a:solidFill>
                  <a:schemeClr val="tx1"/>
                </a:solidFill>
              </a:rPr>
              <a:t>for IPv6 uses IPv6 prefixes and lengths rather than IPv4 subnets and masks.</a:t>
            </a:r>
          </a:p>
          <a:p>
            <a:r>
              <a:rPr lang="en-US" sz="1800" dirty="0" smtClean="0">
                <a:solidFill>
                  <a:schemeClr val="tx1"/>
                </a:solidFill>
              </a:rPr>
              <a:t>To </a:t>
            </a:r>
            <a:r>
              <a:rPr lang="en-US" sz="1800" dirty="0">
                <a:solidFill>
                  <a:schemeClr val="tx1"/>
                </a:solidFill>
              </a:rPr>
              <a:t>establish EIGRP for IPv6 neighbor relationship, it uses IPv6 link-local </a:t>
            </a:r>
            <a:r>
              <a:rPr lang="en-US" sz="1800" dirty="0" smtClean="0">
                <a:solidFill>
                  <a:schemeClr val="tx1"/>
                </a:solidFill>
              </a:rPr>
              <a:t>addresses. EIGRP </a:t>
            </a:r>
            <a:r>
              <a:rPr lang="en-US" sz="1800" dirty="0">
                <a:solidFill>
                  <a:schemeClr val="tx1"/>
                </a:solidFill>
              </a:rPr>
              <a:t>for IPv4 does not have the concept of link-local address.</a:t>
            </a:r>
          </a:p>
          <a:p>
            <a:r>
              <a:rPr lang="en-US" sz="1800" dirty="0" smtClean="0">
                <a:solidFill>
                  <a:schemeClr val="tx1"/>
                </a:solidFill>
              </a:rPr>
              <a:t>EIGRP </a:t>
            </a:r>
            <a:r>
              <a:rPr lang="en-US" sz="1800" dirty="0">
                <a:solidFill>
                  <a:schemeClr val="tx1"/>
                </a:solidFill>
              </a:rPr>
              <a:t>uses built-in authentication features of the IPv6 protocol rather than </a:t>
            </a:r>
            <a:r>
              <a:rPr lang="en-US" sz="1800" dirty="0" smtClean="0">
                <a:solidFill>
                  <a:schemeClr val="tx1"/>
                </a:solidFill>
              </a:rPr>
              <a:t>protocol specific authentication </a:t>
            </a:r>
            <a:r>
              <a:rPr lang="en-US" sz="1800" dirty="0">
                <a:solidFill>
                  <a:schemeClr val="tx1"/>
                </a:solidFill>
              </a:rPr>
              <a:t>implemented with IPv4 to guarantee message authentication.</a:t>
            </a:r>
          </a:p>
          <a:p>
            <a:r>
              <a:rPr lang="en-US" sz="1800" dirty="0" smtClean="0">
                <a:solidFill>
                  <a:schemeClr val="tx1"/>
                </a:solidFill>
              </a:rPr>
              <a:t>To </a:t>
            </a:r>
            <a:r>
              <a:rPr lang="en-US" sz="1800" dirty="0">
                <a:solidFill>
                  <a:schemeClr val="tx1"/>
                </a:solidFill>
              </a:rPr>
              <a:t>transport routing information, EIGRP for IPv6 encapsulates IPv6 prefixes in </a:t>
            </a:r>
            <a:r>
              <a:rPr lang="en-US" sz="1800" dirty="0" smtClean="0">
                <a:solidFill>
                  <a:schemeClr val="tx1"/>
                </a:solidFill>
              </a:rPr>
              <a:t>the IPv6 </a:t>
            </a:r>
            <a:r>
              <a:rPr lang="en-US" sz="1800" dirty="0">
                <a:solidFill>
                  <a:schemeClr val="tx1"/>
                </a:solidFill>
              </a:rPr>
              <a:t>messages, not in the IPv4 packets.</a:t>
            </a:r>
          </a:p>
          <a:p>
            <a:r>
              <a:rPr lang="en-US" sz="1800" dirty="0" smtClean="0">
                <a:solidFill>
                  <a:schemeClr val="tx1"/>
                </a:solidFill>
              </a:rPr>
              <a:t>IPv6 </a:t>
            </a:r>
            <a:r>
              <a:rPr lang="en-US" sz="1800" dirty="0">
                <a:solidFill>
                  <a:schemeClr val="tx1"/>
                </a:solidFill>
              </a:rPr>
              <a:t>has no concept of the </a:t>
            </a:r>
            <a:r>
              <a:rPr lang="en-US" sz="1800" dirty="0" err="1">
                <a:solidFill>
                  <a:schemeClr val="tx1"/>
                </a:solidFill>
              </a:rPr>
              <a:t>classful</a:t>
            </a:r>
            <a:r>
              <a:rPr lang="en-US" sz="1800" dirty="0">
                <a:solidFill>
                  <a:schemeClr val="tx1"/>
                </a:solidFill>
              </a:rPr>
              <a:t> network; so when you use EIGRP for IPv6, </a:t>
            </a:r>
            <a:r>
              <a:rPr lang="en-US" sz="1800" dirty="0" smtClean="0">
                <a:solidFill>
                  <a:schemeClr val="tx1"/>
                </a:solidFill>
              </a:rPr>
              <a:t>there is </a:t>
            </a:r>
            <a:r>
              <a:rPr lang="en-US" sz="1800" dirty="0">
                <a:solidFill>
                  <a:schemeClr val="tx1"/>
                </a:solidFill>
              </a:rPr>
              <a:t>no automatic summarization at the class boundaries. The only way to </a:t>
            </a:r>
            <a:r>
              <a:rPr lang="en-US" sz="1800" dirty="0" smtClean="0">
                <a:solidFill>
                  <a:schemeClr val="tx1"/>
                </a:solidFill>
              </a:rPr>
              <a:t>summarize IPv6-advertised </a:t>
            </a:r>
            <a:r>
              <a:rPr lang="en-US" sz="1800" dirty="0">
                <a:solidFill>
                  <a:schemeClr val="tx1"/>
                </a:solidFill>
              </a:rPr>
              <a:t>prefixes is through manual summarization</a:t>
            </a:r>
            <a:r>
              <a:rPr lang="en-US" sz="1800" dirty="0" smtClean="0">
                <a:solidFill>
                  <a:schemeClr val="tx1"/>
                </a:solidFill>
              </a:rPr>
              <a:t>.</a:t>
            </a:r>
            <a:endParaRPr lang="en-US" sz="1800" dirty="0">
              <a:solidFill>
                <a:schemeClr val="tx1"/>
              </a:solidFill>
            </a:endParaRPr>
          </a:p>
        </p:txBody>
      </p:sp>
    </p:spTree>
    <p:extLst>
      <p:ext uri="{BB962C8B-B14F-4D97-AF65-F5344CB8AC3E}">
        <p14:creationId xmlns:p14="http://schemas.microsoft.com/office/powerpoint/2010/main" val="1495210400"/>
      </p:ext>
    </p:extLst>
  </p:cSld>
  <p:clrMapOvr>
    <a:masterClrMapping/>
  </p:clrMapOvr>
  <p:transition spd="med"/>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3600" dirty="0"/>
              <a:t>Overview of EIGRP for IPv6</a:t>
            </a:r>
            <a:endParaRPr lang="en-US" sz="3600" dirty="0" smtClean="0"/>
          </a:p>
        </p:txBody>
      </p:sp>
      <p:sp>
        <p:nvSpPr>
          <p:cNvPr id="6" name="Content Placeholder 5"/>
          <p:cNvSpPr>
            <a:spLocks noGrp="1"/>
          </p:cNvSpPr>
          <p:nvPr>
            <p:ph idx="1"/>
          </p:nvPr>
        </p:nvSpPr>
        <p:spPr/>
        <p:txBody>
          <a:bodyPr>
            <a:normAutofit fontScale="92500" lnSpcReduction="10000"/>
          </a:bodyPr>
          <a:lstStyle/>
          <a:p>
            <a:r>
              <a:rPr lang="en-US" dirty="0">
                <a:solidFill>
                  <a:schemeClr val="tx1"/>
                </a:solidFill>
              </a:rPr>
              <a:t>If IPv4 address is not configured on the router, EIGRP for IPv6 requires an EIGRP router ID before it can start running. In IPv4, if you do not configure the EIGRP router ID, the router will automatically assign it using the highest loopback or the highest active interface IPv4 address.</a:t>
            </a:r>
          </a:p>
          <a:p>
            <a:r>
              <a:rPr lang="en-US" dirty="0" smtClean="0">
                <a:solidFill>
                  <a:schemeClr val="tx1"/>
                </a:solidFill>
              </a:rPr>
              <a:t>EIGRP </a:t>
            </a:r>
            <a:r>
              <a:rPr lang="en-US" dirty="0">
                <a:solidFill>
                  <a:schemeClr val="tx1"/>
                </a:solidFill>
              </a:rPr>
              <a:t>for IPv6 under a specific interface intended to send and receive routing protocol messages. In EIGRP for IPv4, you configure interfaces under the routing protocol configuration mode.</a:t>
            </a:r>
          </a:p>
          <a:p>
            <a:r>
              <a:rPr lang="en-US" dirty="0">
                <a:solidFill>
                  <a:schemeClr val="tx1"/>
                </a:solidFill>
              </a:rPr>
              <a:t>EIGRP for IPv6 uses assigned dedicated multicast address FF02::A, whereas EIGRP for IPv4 uses dedicated multicast address 224.0.0.10.</a:t>
            </a:r>
          </a:p>
          <a:p>
            <a:pPr marL="0" indent="0">
              <a:buNone/>
            </a:pPr>
            <a:endParaRPr lang="en-US" dirty="0" smtClean="0">
              <a:solidFill>
                <a:schemeClr val="tx1"/>
              </a:solidFill>
            </a:endParaRPr>
          </a:p>
        </p:txBody>
      </p:sp>
    </p:spTree>
    <p:extLst>
      <p:ext uri="{BB962C8B-B14F-4D97-AF65-F5344CB8AC3E}">
        <p14:creationId xmlns:p14="http://schemas.microsoft.com/office/powerpoint/2010/main" val="3776538928"/>
      </p:ext>
    </p:extLst>
  </p:cSld>
  <p:clrMapOvr>
    <a:masterClrMapping/>
  </p:clrMapOvr>
  <p:transition spd="med"/>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700479"/>
            <a:ext cx="8042276" cy="747321"/>
          </a:xfrm>
        </p:spPr>
        <p:txBody>
          <a:bodyPr/>
          <a:lstStyle/>
          <a:p>
            <a:r>
              <a:rPr lang="en-US" sz="3200" dirty="0"/>
              <a:t>Configuring and Verifying EIGRP for IPv6</a:t>
            </a:r>
            <a:endParaRPr lang="en-US" sz="3200" dirty="0" smtClean="0"/>
          </a:p>
        </p:txBody>
      </p:sp>
      <p:pic>
        <p:nvPicPr>
          <p:cNvPr id="2" name="Picture 1"/>
          <p:cNvPicPr>
            <a:picLocks noChangeAspect="1"/>
          </p:cNvPicPr>
          <p:nvPr/>
        </p:nvPicPr>
        <p:blipFill>
          <a:blip r:embed="rId3"/>
          <a:stretch>
            <a:fillRect/>
          </a:stretch>
        </p:blipFill>
        <p:spPr>
          <a:xfrm>
            <a:off x="509612" y="1774003"/>
            <a:ext cx="8121601" cy="4273921"/>
          </a:xfrm>
          <a:prstGeom prst="rect">
            <a:avLst/>
          </a:prstGeom>
        </p:spPr>
      </p:pic>
    </p:spTree>
    <p:extLst>
      <p:ext uri="{BB962C8B-B14F-4D97-AF65-F5344CB8AC3E}">
        <p14:creationId xmlns:p14="http://schemas.microsoft.com/office/powerpoint/2010/main" val="3481953354"/>
      </p:ext>
    </p:extLst>
  </p:cSld>
  <p:clrMapOvr>
    <a:masterClrMapping/>
  </p:clrMapOvr>
  <p:transition spd="med"/>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4" y="744554"/>
            <a:ext cx="8042276" cy="960421"/>
          </a:xfrm>
        </p:spPr>
        <p:txBody>
          <a:bodyPr/>
          <a:lstStyle/>
          <a:p>
            <a:r>
              <a:rPr lang="en-US" sz="3200" dirty="0"/>
              <a:t>Configuring and Verifying EIGRP for IPv6</a:t>
            </a:r>
            <a:endParaRPr lang="en-US" sz="3200" dirty="0" smtClean="0"/>
          </a:p>
        </p:txBody>
      </p:sp>
      <p:sp>
        <p:nvSpPr>
          <p:cNvPr id="6" name="Content Placeholder 5"/>
          <p:cNvSpPr>
            <a:spLocks noGrp="1"/>
          </p:cNvSpPr>
          <p:nvPr>
            <p:ph idx="1"/>
          </p:nvPr>
        </p:nvSpPr>
        <p:spPr>
          <a:xfrm>
            <a:off x="280746" y="3496842"/>
            <a:ext cx="8520354" cy="2165168"/>
          </a:xfrm>
        </p:spPr>
        <p:txBody>
          <a:bodyPr>
            <a:normAutofit fontScale="92500" lnSpcReduction="10000"/>
          </a:bodyPr>
          <a:lstStyle/>
          <a:p>
            <a:pPr marL="0" indent="0">
              <a:buNone/>
            </a:pPr>
            <a:r>
              <a:rPr lang="en-US" dirty="0">
                <a:solidFill>
                  <a:schemeClr val="tx1"/>
                </a:solidFill>
              </a:rPr>
              <a:t>The </a:t>
            </a:r>
            <a:r>
              <a:rPr lang="en-US" b="1" dirty="0">
                <a:solidFill>
                  <a:schemeClr val="tx1"/>
                </a:solidFill>
              </a:rPr>
              <a:t>ipv6 unicast-routing </a:t>
            </a:r>
            <a:r>
              <a:rPr lang="en-US" dirty="0">
                <a:solidFill>
                  <a:schemeClr val="tx1"/>
                </a:solidFill>
              </a:rPr>
              <a:t>command enables the router:</a:t>
            </a:r>
          </a:p>
          <a:p>
            <a:r>
              <a:rPr lang="en-US" dirty="0" smtClean="0">
                <a:solidFill>
                  <a:schemeClr val="tx1"/>
                </a:solidFill>
              </a:rPr>
              <a:t>To </a:t>
            </a:r>
            <a:r>
              <a:rPr lang="en-US" dirty="0">
                <a:solidFill>
                  <a:schemeClr val="tx1"/>
                </a:solidFill>
              </a:rPr>
              <a:t>be configured for static and dynamic IPv6 routing</a:t>
            </a:r>
          </a:p>
          <a:p>
            <a:r>
              <a:rPr lang="en-US" dirty="0" smtClean="0">
                <a:solidFill>
                  <a:schemeClr val="tx1"/>
                </a:solidFill>
              </a:rPr>
              <a:t>To </a:t>
            </a:r>
            <a:r>
              <a:rPr lang="en-US" dirty="0">
                <a:solidFill>
                  <a:schemeClr val="tx1"/>
                </a:solidFill>
              </a:rPr>
              <a:t>forward IPv6 packets</a:t>
            </a:r>
          </a:p>
          <a:p>
            <a:r>
              <a:rPr lang="en-US" dirty="0" smtClean="0">
                <a:solidFill>
                  <a:schemeClr val="tx1"/>
                </a:solidFill>
              </a:rPr>
              <a:t>To </a:t>
            </a:r>
            <a:r>
              <a:rPr lang="en-US" dirty="0">
                <a:solidFill>
                  <a:schemeClr val="tx1"/>
                </a:solidFill>
              </a:rPr>
              <a:t>send ICMPv6 router advertisement messages</a:t>
            </a:r>
            <a:endParaRPr lang="en-US" dirty="0" smtClean="0">
              <a:solidFill>
                <a:schemeClr val="tx1"/>
              </a:solidFill>
            </a:endParaRPr>
          </a:p>
        </p:txBody>
      </p:sp>
      <p:pic>
        <p:nvPicPr>
          <p:cNvPr id="2" name="Picture 1"/>
          <p:cNvPicPr>
            <a:picLocks noChangeAspect="1"/>
          </p:cNvPicPr>
          <p:nvPr/>
        </p:nvPicPr>
        <p:blipFill>
          <a:blip r:embed="rId3"/>
          <a:stretch>
            <a:fillRect/>
          </a:stretch>
        </p:blipFill>
        <p:spPr>
          <a:xfrm>
            <a:off x="254135" y="2151512"/>
            <a:ext cx="8632555" cy="1046728"/>
          </a:xfrm>
          <a:prstGeom prst="rect">
            <a:avLst/>
          </a:prstGeom>
        </p:spPr>
      </p:pic>
    </p:spTree>
    <p:extLst>
      <p:ext uri="{BB962C8B-B14F-4D97-AF65-F5344CB8AC3E}">
        <p14:creationId xmlns:p14="http://schemas.microsoft.com/office/powerpoint/2010/main" val="3713795649"/>
      </p:ext>
    </p:extLst>
  </p:cSld>
  <p:clrMapOvr>
    <a:masterClrMapping/>
  </p:clrMapOvr>
  <p:transition spd="med"/>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3200" dirty="0"/>
              <a:t>Configuring and Verifying EIGRP for IPv6</a:t>
            </a:r>
            <a:endParaRPr lang="en-US" sz="3200" dirty="0" smtClean="0"/>
          </a:p>
        </p:txBody>
      </p:sp>
      <p:sp>
        <p:nvSpPr>
          <p:cNvPr id="6" name="Content Placeholder 5"/>
          <p:cNvSpPr>
            <a:spLocks noGrp="1"/>
          </p:cNvSpPr>
          <p:nvPr>
            <p:ph idx="1"/>
          </p:nvPr>
        </p:nvSpPr>
        <p:spPr>
          <a:xfrm>
            <a:off x="549275" y="2395871"/>
            <a:ext cx="8324851" cy="4228764"/>
          </a:xfrm>
        </p:spPr>
        <p:txBody>
          <a:bodyPr>
            <a:noAutofit/>
          </a:bodyPr>
          <a:lstStyle/>
          <a:p>
            <a:r>
              <a:rPr lang="en-US" sz="1600" dirty="0" smtClean="0">
                <a:solidFill>
                  <a:schemeClr val="tx1"/>
                </a:solidFill>
              </a:rPr>
              <a:t>EIGRP </a:t>
            </a:r>
            <a:r>
              <a:rPr lang="en-US" sz="1600" dirty="0">
                <a:solidFill>
                  <a:schemeClr val="tx1"/>
                </a:solidFill>
              </a:rPr>
              <a:t>for IPv6 has a shutdown feature. </a:t>
            </a:r>
            <a:endParaRPr lang="en-US" sz="1600" dirty="0" smtClean="0">
              <a:solidFill>
                <a:schemeClr val="tx1"/>
              </a:solidFill>
            </a:endParaRPr>
          </a:p>
          <a:p>
            <a:r>
              <a:rPr lang="en-US" sz="1600" dirty="0" smtClean="0">
                <a:solidFill>
                  <a:schemeClr val="tx1"/>
                </a:solidFill>
              </a:rPr>
              <a:t>The </a:t>
            </a:r>
            <a:r>
              <a:rPr lang="en-US" sz="1600" dirty="0">
                <a:solidFill>
                  <a:schemeClr val="tx1"/>
                </a:solidFill>
              </a:rPr>
              <a:t>routing process must be in “</a:t>
            </a:r>
            <a:r>
              <a:rPr lang="en-US" sz="1600" dirty="0" smtClean="0">
                <a:solidFill>
                  <a:schemeClr val="tx1"/>
                </a:solidFill>
              </a:rPr>
              <a:t>no shutdown</a:t>
            </a:r>
            <a:r>
              <a:rPr lang="en-US" sz="1600" dirty="0">
                <a:solidFill>
                  <a:schemeClr val="tx1"/>
                </a:solidFill>
              </a:rPr>
              <a:t>” mode for EIGRP for IPv6 processing. </a:t>
            </a:r>
            <a:endParaRPr lang="en-US" sz="1600" dirty="0" smtClean="0">
              <a:solidFill>
                <a:schemeClr val="tx1"/>
              </a:solidFill>
            </a:endParaRPr>
          </a:p>
          <a:p>
            <a:r>
              <a:rPr lang="en-US" sz="1600" dirty="0" smtClean="0">
                <a:solidFill>
                  <a:schemeClr val="tx1"/>
                </a:solidFill>
              </a:rPr>
              <a:t>No </a:t>
            </a:r>
            <a:r>
              <a:rPr lang="en-US" sz="1600" dirty="0">
                <a:solidFill>
                  <a:schemeClr val="tx1"/>
                </a:solidFill>
              </a:rPr>
              <a:t>shutdown is the default on </a:t>
            </a:r>
            <a:r>
              <a:rPr lang="en-US" sz="1600" dirty="0" smtClean="0">
                <a:solidFill>
                  <a:schemeClr val="tx1"/>
                </a:solidFill>
              </a:rPr>
              <a:t>later IOSs</a:t>
            </a:r>
            <a:r>
              <a:rPr lang="en-US" sz="1600" dirty="0">
                <a:solidFill>
                  <a:schemeClr val="tx1"/>
                </a:solidFill>
              </a:rPr>
              <a:t>.  </a:t>
            </a:r>
            <a:r>
              <a:rPr lang="en-US" sz="1600" dirty="0" smtClean="0">
                <a:solidFill>
                  <a:schemeClr val="tx1"/>
                </a:solidFill>
              </a:rPr>
              <a:t>If </a:t>
            </a:r>
            <a:r>
              <a:rPr lang="en-US" sz="1600" dirty="0">
                <a:solidFill>
                  <a:schemeClr val="tx1"/>
                </a:solidFill>
              </a:rPr>
              <a:t>necessary, you might have to issue the </a:t>
            </a:r>
            <a:r>
              <a:rPr lang="en-US" sz="1600" b="1" dirty="0">
                <a:solidFill>
                  <a:schemeClr val="tx1"/>
                </a:solidFill>
              </a:rPr>
              <a:t>no shutdown </a:t>
            </a:r>
            <a:r>
              <a:rPr lang="en-US" sz="1600" dirty="0">
                <a:solidFill>
                  <a:schemeClr val="tx1"/>
                </a:solidFill>
              </a:rPr>
              <a:t>command in EIGRP for </a:t>
            </a:r>
            <a:r>
              <a:rPr lang="en-US" sz="1600" dirty="0" smtClean="0">
                <a:solidFill>
                  <a:schemeClr val="tx1"/>
                </a:solidFill>
              </a:rPr>
              <a:t>IPv6 configuration </a:t>
            </a:r>
            <a:r>
              <a:rPr lang="en-US" sz="1600" dirty="0">
                <a:solidFill>
                  <a:schemeClr val="tx1"/>
                </a:solidFill>
              </a:rPr>
              <a:t>mode</a:t>
            </a:r>
            <a:r>
              <a:rPr lang="en-US" sz="1600" dirty="0" smtClean="0">
                <a:solidFill>
                  <a:schemeClr val="tx1"/>
                </a:solidFill>
              </a:rPr>
              <a:t>.</a:t>
            </a:r>
          </a:p>
          <a:p>
            <a:r>
              <a:rPr lang="en-US" sz="1600" dirty="0">
                <a:solidFill>
                  <a:schemeClr val="tx1"/>
                </a:solidFill>
              </a:rPr>
              <a:t>Another important parameter is the EIGRP router ID</a:t>
            </a:r>
            <a:r>
              <a:rPr lang="en-US" sz="1600" dirty="0" smtClean="0">
                <a:solidFill>
                  <a:schemeClr val="tx1"/>
                </a:solidFill>
              </a:rPr>
              <a:t>.</a:t>
            </a:r>
          </a:p>
          <a:p>
            <a:r>
              <a:rPr lang="nn-NO" sz="1600" dirty="0" smtClean="0">
                <a:solidFill>
                  <a:schemeClr val="tx1"/>
                </a:solidFill>
              </a:rPr>
              <a:t>EIGRP for </a:t>
            </a:r>
            <a:r>
              <a:rPr lang="en-US" sz="1600" dirty="0" smtClean="0">
                <a:solidFill>
                  <a:schemeClr val="tx1"/>
                </a:solidFill>
              </a:rPr>
              <a:t>IPv6 </a:t>
            </a:r>
            <a:r>
              <a:rPr lang="en-US" sz="1600" dirty="0">
                <a:solidFill>
                  <a:schemeClr val="tx1"/>
                </a:solidFill>
              </a:rPr>
              <a:t>uses a 32-bit router ID. </a:t>
            </a:r>
            <a:endParaRPr lang="en-US" sz="1600" dirty="0" smtClean="0">
              <a:solidFill>
                <a:schemeClr val="tx1"/>
              </a:solidFill>
            </a:endParaRPr>
          </a:p>
          <a:p>
            <a:r>
              <a:rPr lang="en-US" sz="1600" dirty="0" smtClean="0">
                <a:solidFill>
                  <a:schemeClr val="tx1"/>
                </a:solidFill>
              </a:rPr>
              <a:t>If </a:t>
            </a:r>
            <a:r>
              <a:rPr lang="en-US" sz="1600" dirty="0">
                <a:solidFill>
                  <a:schemeClr val="tx1"/>
                </a:solidFill>
              </a:rPr>
              <a:t>no IPv4 active address is configured on the router, </a:t>
            </a:r>
            <a:r>
              <a:rPr lang="en-US" sz="1600" dirty="0" smtClean="0">
                <a:solidFill>
                  <a:schemeClr val="tx1"/>
                </a:solidFill>
              </a:rPr>
              <a:t>the router </a:t>
            </a:r>
            <a:r>
              <a:rPr lang="en-US" sz="1600" dirty="0">
                <a:solidFill>
                  <a:schemeClr val="tx1"/>
                </a:solidFill>
              </a:rPr>
              <a:t>will not be able to choose the EIGRP router ID. </a:t>
            </a:r>
            <a:endParaRPr lang="en-US" sz="1600" dirty="0" smtClean="0">
              <a:solidFill>
                <a:schemeClr val="tx1"/>
              </a:solidFill>
            </a:endParaRPr>
          </a:p>
          <a:p>
            <a:r>
              <a:rPr lang="en-US" sz="1600" dirty="0" smtClean="0">
                <a:solidFill>
                  <a:schemeClr val="tx1"/>
                </a:solidFill>
              </a:rPr>
              <a:t>In </a:t>
            </a:r>
            <a:r>
              <a:rPr lang="en-US" sz="1600" dirty="0">
                <a:solidFill>
                  <a:schemeClr val="tx1"/>
                </a:solidFill>
              </a:rPr>
              <a:t>this case, you must </a:t>
            </a:r>
            <a:r>
              <a:rPr lang="en-US" sz="1600" dirty="0" smtClean="0">
                <a:solidFill>
                  <a:schemeClr val="tx1"/>
                </a:solidFill>
              </a:rPr>
              <a:t>configure the </a:t>
            </a:r>
            <a:r>
              <a:rPr lang="en-US" sz="1600" dirty="0">
                <a:solidFill>
                  <a:schemeClr val="tx1"/>
                </a:solidFill>
              </a:rPr>
              <a:t>router ID manually under the EIGRP routing </a:t>
            </a:r>
            <a:r>
              <a:rPr lang="en-US" sz="1600" dirty="0" smtClean="0">
                <a:solidFill>
                  <a:schemeClr val="tx1"/>
                </a:solidFill>
              </a:rPr>
              <a:t>process</a:t>
            </a:r>
            <a:r>
              <a:rPr lang="en-US" sz="1600" kern="1200" dirty="0" smtClean="0">
                <a:solidFill>
                  <a:schemeClr val="tx1"/>
                </a:solidFill>
                <a:latin typeface="Arial" charset="0"/>
              </a:rPr>
              <a:t> </a:t>
            </a:r>
            <a:r>
              <a:rPr lang="en-US" sz="1600" kern="1200" dirty="0">
                <a:solidFill>
                  <a:schemeClr val="tx1"/>
                </a:solidFill>
                <a:latin typeface="Arial" charset="0"/>
              </a:rPr>
              <a:t>to make EIGRP for IPv6 operational.</a:t>
            </a:r>
            <a:endParaRPr lang="en-US" sz="1400" kern="1200" dirty="0">
              <a:solidFill>
                <a:schemeClr val="tx1"/>
              </a:solidFill>
              <a:latin typeface="Arial" charset="0"/>
            </a:endParaRPr>
          </a:p>
          <a:p>
            <a:endParaRPr lang="en-US" sz="1600" dirty="0" smtClean="0">
              <a:solidFill>
                <a:schemeClr val="tx1"/>
              </a:solidFill>
            </a:endParaRPr>
          </a:p>
        </p:txBody>
      </p:sp>
      <p:pic>
        <p:nvPicPr>
          <p:cNvPr id="2" name="Picture 1"/>
          <p:cNvPicPr>
            <a:picLocks noChangeAspect="1"/>
          </p:cNvPicPr>
          <p:nvPr/>
        </p:nvPicPr>
        <p:blipFill>
          <a:blip r:embed="rId3"/>
          <a:stretch>
            <a:fillRect/>
          </a:stretch>
        </p:blipFill>
        <p:spPr>
          <a:xfrm>
            <a:off x="409841" y="1599929"/>
            <a:ext cx="8603718" cy="765037"/>
          </a:xfrm>
          <a:prstGeom prst="rect">
            <a:avLst/>
          </a:prstGeom>
        </p:spPr>
      </p:pic>
    </p:spTree>
    <p:extLst>
      <p:ext uri="{BB962C8B-B14F-4D97-AF65-F5344CB8AC3E}">
        <p14:creationId xmlns:p14="http://schemas.microsoft.com/office/powerpoint/2010/main" val="4204050202"/>
      </p:ext>
    </p:extLst>
  </p:cSld>
  <p:clrMapOvr>
    <a:masterClrMapping/>
  </p:clrMapOvr>
  <p:transition spd="med"/>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574300"/>
            <a:ext cx="8042276" cy="1016375"/>
          </a:xfrm>
        </p:spPr>
        <p:txBody>
          <a:bodyPr/>
          <a:lstStyle/>
          <a:p>
            <a:r>
              <a:rPr lang="en-US" sz="3200" dirty="0"/>
              <a:t>Configuring and Verifying EIGRP for IPv6</a:t>
            </a:r>
            <a:endParaRPr lang="en-US" sz="3200" dirty="0" smtClean="0"/>
          </a:p>
        </p:txBody>
      </p:sp>
      <p:sp>
        <p:nvSpPr>
          <p:cNvPr id="6" name="Content Placeholder 5"/>
          <p:cNvSpPr>
            <a:spLocks noGrp="1"/>
          </p:cNvSpPr>
          <p:nvPr>
            <p:ph idx="1"/>
          </p:nvPr>
        </p:nvSpPr>
        <p:spPr>
          <a:xfrm>
            <a:off x="549275" y="1924049"/>
            <a:ext cx="8042276" cy="4019551"/>
          </a:xfrm>
        </p:spPr>
        <p:txBody>
          <a:bodyPr>
            <a:normAutofit/>
          </a:bodyPr>
          <a:lstStyle/>
          <a:p>
            <a:r>
              <a:rPr lang="en-US" dirty="0">
                <a:solidFill>
                  <a:schemeClr val="tx1"/>
                </a:solidFill>
              </a:rPr>
              <a:t>Before you enable EIGRP for IPv6 on the interface, it must have a </a:t>
            </a:r>
            <a:r>
              <a:rPr lang="en-US" dirty="0" smtClean="0">
                <a:solidFill>
                  <a:schemeClr val="tx1"/>
                </a:solidFill>
              </a:rPr>
              <a:t>valid IPv6 </a:t>
            </a:r>
            <a:r>
              <a:rPr lang="en-US" dirty="0">
                <a:solidFill>
                  <a:schemeClr val="tx1"/>
                </a:solidFill>
              </a:rPr>
              <a:t>link-local address. </a:t>
            </a:r>
          </a:p>
          <a:p>
            <a:r>
              <a:rPr lang="en-US" dirty="0" smtClean="0">
                <a:solidFill>
                  <a:schemeClr val="tx1"/>
                </a:solidFill>
              </a:rPr>
              <a:t>EIGRP </a:t>
            </a:r>
            <a:r>
              <a:rPr lang="en-US" dirty="0">
                <a:solidFill>
                  <a:schemeClr val="tx1"/>
                </a:solidFill>
              </a:rPr>
              <a:t>for IPv6 uses link-local addresses to </a:t>
            </a:r>
            <a:r>
              <a:rPr lang="en-US" dirty="0" smtClean="0">
                <a:solidFill>
                  <a:schemeClr val="tx1"/>
                </a:solidFill>
              </a:rPr>
              <a:t>form EIGRP </a:t>
            </a:r>
            <a:r>
              <a:rPr lang="en-US" dirty="0">
                <a:solidFill>
                  <a:schemeClr val="tx1"/>
                </a:solidFill>
              </a:rPr>
              <a:t>neighbor relationships.</a:t>
            </a:r>
            <a:endParaRPr lang="en-US" dirty="0" smtClean="0">
              <a:solidFill>
                <a:schemeClr val="tx1"/>
              </a:solidFill>
            </a:endParaRPr>
          </a:p>
        </p:txBody>
      </p:sp>
      <p:pic>
        <p:nvPicPr>
          <p:cNvPr id="3" name="Picture 2"/>
          <p:cNvPicPr>
            <a:picLocks noChangeAspect="1"/>
          </p:cNvPicPr>
          <p:nvPr/>
        </p:nvPicPr>
        <p:blipFill>
          <a:blip r:embed="rId3"/>
          <a:stretch>
            <a:fillRect/>
          </a:stretch>
        </p:blipFill>
        <p:spPr>
          <a:xfrm>
            <a:off x="391519" y="4161675"/>
            <a:ext cx="8513011" cy="2214003"/>
          </a:xfrm>
          <a:prstGeom prst="rect">
            <a:avLst/>
          </a:prstGeom>
        </p:spPr>
      </p:pic>
    </p:spTree>
    <p:extLst>
      <p:ext uri="{BB962C8B-B14F-4D97-AF65-F5344CB8AC3E}">
        <p14:creationId xmlns:p14="http://schemas.microsoft.com/office/powerpoint/2010/main" val="2787185023"/>
      </p:ext>
    </p:extLst>
  </p:cSld>
  <p:clrMapOvr>
    <a:masterClrMapping/>
  </p:clrMapOvr>
  <p:transition spd="med"/>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200" dirty="0"/>
              <a:t>Link-Local Importance for IPv6 Routing</a:t>
            </a:r>
          </a:p>
        </p:txBody>
      </p:sp>
      <p:sp>
        <p:nvSpPr>
          <p:cNvPr id="4" name="Content Placeholder 3"/>
          <p:cNvSpPr>
            <a:spLocks noGrp="1"/>
          </p:cNvSpPr>
          <p:nvPr>
            <p:ph idx="1"/>
          </p:nvPr>
        </p:nvSpPr>
        <p:spPr>
          <a:xfrm>
            <a:off x="549275" y="1933575"/>
            <a:ext cx="8042276" cy="4010026"/>
          </a:xfrm>
        </p:spPr>
        <p:txBody>
          <a:bodyPr/>
          <a:lstStyle/>
          <a:p>
            <a:r>
              <a:rPr lang="en-US" dirty="0">
                <a:solidFill>
                  <a:schemeClr val="tx1"/>
                </a:solidFill>
              </a:rPr>
              <a:t>The link-local address is automatically created on an interface when the interface </a:t>
            </a:r>
            <a:r>
              <a:rPr lang="en-US" dirty="0" smtClean="0">
                <a:solidFill>
                  <a:schemeClr val="tx1"/>
                </a:solidFill>
              </a:rPr>
              <a:t>obtains a </a:t>
            </a:r>
            <a:r>
              <a:rPr lang="en-US" dirty="0">
                <a:solidFill>
                  <a:schemeClr val="tx1"/>
                </a:solidFill>
              </a:rPr>
              <a:t>global IPv6 address, either manually or dynamically. </a:t>
            </a:r>
            <a:endParaRPr lang="en-US" dirty="0" smtClean="0">
              <a:solidFill>
                <a:schemeClr val="tx1"/>
              </a:solidFill>
            </a:endParaRPr>
          </a:p>
          <a:p>
            <a:r>
              <a:rPr lang="en-US" dirty="0" smtClean="0">
                <a:solidFill>
                  <a:schemeClr val="tx1"/>
                </a:solidFill>
              </a:rPr>
              <a:t>IPv6 </a:t>
            </a:r>
            <a:r>
              <a:rPr lang="en-US" dirty="0">
                <a:solidFill>
                  <a:schemeClr val="tx1"/>
                </a:solidFill>
              </a:rPr>
              <a:t>can also be enabled on an interface without assigning a global unicast address </a:t>
            </a:r>
            <a:r>
              <a:rPr lang="en-US" dirty="0" smtClean="0">
                <a:solidFill>
                  <a:schemeClr val="tx1"/>
                </a:solidFill>
              </a:rPr>
              <a:t>using the </a:t>
            </a:r>
            <a:r>
              <a:rPr lang="en-US" dirty="0">
                <a:solidFill>
                  <a:schemeClr val="tx1"/>
                </a:solidFill>
              </a:rPr>
              <a:t>interface mode command </a:t>
            </a:r>
            <a:r>
              <a:rPr lang="en-US" b="1" dirty="0">
                <a:solidFill>
                  <a:schemeClr val="tx1"/>
                </a:solidFill>
              </a:rPr>
              <a:t>ipv6 </a:t>
            </a:r>
            <a:r>
              <a:rPr lang="en-US" b="1" dirty="0" smtClean="0">
                <a:solidFill>
                  <a:schemeClr val="tx1"/>
                </a:solidFill>
              </a:rPr>
              <a:t>enable</a:t>
            </a:r>
            <a:r>
              <a:rPr lang="en-US" dirty="0" smtClean="0">
                <a:solidFill>
                  <a:schemeClr val="tx1"/>
                </a:solidFill>
              </a:rPr>
              <a:t>. </a:t>
            </a:r>
          </a:p>
          <a:p>
            <a:r>
              <a:rPr lang="en-US" dirty="0" smtClean="0">
                <a:solidFill>
                  <a:schemeClr val="tx1"/>
                </a:solidFill>
              </a:rPr>
              <a:t>In both cases, </a:t>
            </a:r>
            <a:r>
              <a:rPr lang="en-US" dirty="0">
                <a:solidFill>
                  <a:schemeClr val="tx1"/>
                </a:solidFill>
              </a:rPr>
              <a:t>IPv6 link-local address will </a:t>
            </a:r>
            <a:r>
              <a:rPr lang="en-US" dirty="0" smtClean="0">
                <a:solidFill>
                  <a:schemeClr val="tx1"/>
                </a:solidFill>
              </a:rPr>
              <a:t>be assigned </a:t>
            </a:r>
            <a:r>
              <a:rPr lang="en-US" dirty="0">
                <a:solidFill>
                  <a:schemeClr val="tx1"/>
                </a:solidFill>
              </a:rPr>
              <a:t>automatically to the </a:t>
            </a:r>
            <a:r>
              <a:rPr lang="en-US" dirty="0" smtClean="0">
                <a:solidFill>
                  <a:schemeClr val="tx1"/>
                </a:solidFill>
              </a:rPr>
              <a:t>interface using EUI-64.</a:t>
            </a:r>
          </a:p>
        </p:txBody>
      </p:sp>
    </p:spTree>
    <p:extLst>
      <p:ext uri="{BB962C8B-B14F-4D97-AF65-F5344CB8AC3E}">
        <p14:creationId xmlns:p14="http://schemas.microsoft.com/office/powerpoint/2010/main" val="3617924807"/>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9275" y="430961"/>
            <a:ext cx="8042276" cy="1336956"/>
          </a:xfrm>
        </p:spPr>
        <p:txBody>
          <a:bodyPr>
            <a:normAutofit/>
          </a:bodyPr>
          <a:lstStyle/>
          <a:p>
            <a:r>
              <a:rPr lang="en-US" sz="3200" dirty="0"/>
              <a:t>Verifying EIGRP for IPv6 Neighbor </a:t>
            </a:r>
            <a:r>
              <a:rPr lang="en-US" sz="3200" dirty="0" smtClean="0"/>
              <a:t>Adjacency and Topology Table</a:t>
            </a:r>
            <a:endParaRPr lang="en-US" sz="3200" dirty="0"/>
          </a:p>
        </p:txBody>
      </p:sp>
      <p:pic>
        <p:nvPicPr>
          <p:cNvPr id="2" name="Picture 1"/>
          <p:cNvPicPr>
            <a:picLocks noChangeAspect="1"/>
          </p:cNvPicPr>
          <p:nvPr/>
        </p:nvPicPr>
        <p:blipFill>
          <a:blip r:embed="rId3"/>
          <a:stretch>
            <a:fillRect/>
          </a:stretch>
        </p:blipFill>
        <p:spPr>
          <a:xfrm>
            <a:off x="0" y="5244027"/>
            <a:ext cx="7309441" cy="1590000"/>
          </a:xfrm>
          <a:prstGeom prst="rect">
            <a:avLst/>
          </a:prstGeom>
        </p:spPr>
      </p:pic>
      <p:pic>
        <p:nvPicPr>
          <p:cNvPr id="5" name="Picture 4"/>
          <p:cNvPicPr>
            <a:picLocks noChangeAspect="1"/>
          </p:cNvPicPr>
          <p:nvPr/>
        </p:nvPicPr>
        <p:blipFill>
          <a:blip r:embed="rId4"/>
          <a:stretch>
            <a:fillRect/>
          </a:stretch>
        </p:blipFill>
        <p:spPr>
          <a:xfrm>
            <a:off x="2735020" y="1935632"/>
            <a:ext cx="6408980" cy="3672537"/>
          </a:xfrm>
          <a:prstGeom prst="rect">
            <a:avLst/>
          </a:prstGeom>
        </p:spPr>
      </p:pic>
    </p:spTree>
    <p:extLst>
      <p:ext uri="{BB962C8B-B14F-4D97-AF65-F5344CB8AC3E}">
        <p14:creationId xmlns:p14="http://schemas.microsoft.com/office/powerpoint/2010/main" val="2154087350"/>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200" dirty="0" smtClean="0"/>
              <a:t>Verifying EIGRP for IPv6 Routing Table</a:t>
            </a:r>
            <a:endParaRPr lang="en-US" sz="3200" dirty="0"/>
          </a:p>
        </p:txBody>
      </p:sp>
      <p:sp>
        <p:nvSpPr>
          <p:cNvPr id="4" name="Content Placeholder 3"/>
          <p:cNvSpPr>
            <a:spLocks noGrp="1"/>
          </p:cNvSpPr>
          <p:nvPr>
            <p:ph idx="1"/>
          </p:nvPr>
        </p:nvSpPr>
        <p:spPr/>
        <p:txBody>
          <a:bodyPr/>
          <a:lstStyle/>
          <a:p>
            <a:endParaRPr lang="en-US" dirty="0" smtClean="0"/>
          </a:p>
        </p:txBody>
      </p:sp>
      <p:pic>
        <p:nvPicPr>
          <p:cNvPr id="2" name="Picture 1"/>
          <p:cNvPicPr>
            <a:picLocks noChangeAspect="1"/>
          </p:cNvPicPr>
          <p:nvPr/>
        </p:nvPicPr>
        <p:blipFill>
          <a:blip r:embed="rId3"/>
          <a:stretch>
            <a:fillRect/>
          </a:stretch>
        </p:blipFill>
        <p:spPr>
          <a:xfrm>
            <a:off x="197402" y="1529772"/>
            <a:ext cx="8684352" cy="5238634"/>
          </a:xfrm>
          <a:prstGeom prst="rect">
            <a:avLst/>
          </a:prstGeom>
        </p:spPr>
      </p:pic>
    </p:spTree>
    <p:extLst>
      <p:ext uri="{BB962C8B-B14F-4D97-AF65-F5344CB8AC3E}">
        <p14:creationId xmlns:p14="http://schemas.microsoft.com/office/powerpoint/2010/main" val="332702019"/>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36498" y="541037"/>
            <a:ext cx="8042276" cy="1336956"/>
          </a:xfrm>
        </p:spPr>
        <p:txBody>
          <a:bodyPr>
            <a:normAutofit/>
          </a:bodyPr>
          <a:lstStyle/>
          <a:p>
            <a:r>
              <a:rPr lang="en-US" sz="3200" dirty="0"/>
              <a:t>Configuring EIGRP for IPv6 Summary Route</a:t>
            </a:r>
          </a:p>
        </p:txBody>
      </p:sp>
      <p:pic>
        <p:nvPicPr>
          <p:cNvPr id="2" name="Picture 1"/>
          <p:cNvPicPr>
            <a:picLocks noChangeAspect="1"/>
          </p:cNvPicPr>
          <p:nvPr/>
        </p:nvPicPr>
        <p:blipFill>
          <a:blip r:embed="rId3"/>
          <a:stretch>
            <a:fillRect/>
          </a:stretch>
        </p:blipFill>
        <p:spPr>
          <a:xfrm>
            <a:off x="462052" y="2033662"/>
            <a:ext cx="8216722" cy="2472966"/>
          </a:xfrm>
          <a:prstGeom prst="rect">
            <a:avLst/>
          </a:prstGeom>
        </p:spPr>
      </p:pic>
      <p:pic>
        <p:nvPicPr>
          <p:cNvPr id="5" name="Picture 4"/>
          <p:cNvPicPr>
            <a:picLocks noChangeAspect="1"/>
          </p:cNvPicPr>
          <p:nvPr/>
        </p:nvPicPr>
        <p:blipFill>
          <a:blip r:embed="rId4"/>
          <a:stretch>
            <a:fillRect/>
          </a:stretch>
        </p:blipFill>
        <p:spPr>
          <a:xfrm>
            <a:off x="442084" y="4662297"/>
            <a:ext cx="8259076" cy="1220562"/>
          </a:xfrm>
          <a:prstGeom prst="rect">
            <a:avLst/>
          </a:prstGeom>
        </p:spPr>
      </p:pic>
    </p:spTree>
    <p:extLst>
      <p:ext uri="{BB962C8B-B14F-4D97-AF65-F5344CB8AC3E}">
        <p14:creationId xmlns:p14="http://schemas.microsoft.com/office/powerpoint/2010/main" val="567532785"/>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9" descr="ss2"/>
          <p:cNvPicPr>
            <a:picLocks noChangeAspect="1" noChangeArrowheads="1"/>
          </p:cNvPicPr>
          <p:nvPr/>
        </p:nvPicPr>
        <p:blipFill>
          <a:blip r:embed="rId3" cstate="print"/>
          <a:srcRect/>
          <a:stretch>
            <a:fillRect/>
          </a:stretch>
        </p:blipFill>
        <p:spPr bwMode="auto">
          <a:xfrm>
            <a:off x="0" y="1600200"/>
            <a:ext cx="9144000" cy="3178175"/>
          </a:xfrm>
          <a:prstGeom prst="rect">
            <a:avLst/>
          </a:prstGeom>
          <a:noFill/>
          <a:ln w="9525">
            <a:noFill/>
            <a:miter lim="800000"/>
            <a:headEnd/>
            <a:tailEnd/>
          </a:ln>
        </p:spPr>
      </p:pic>
      <p:sp>
        <p:nvSpPr>
          <p:cNvPr id="9219"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7" name="Rectangle 32"/>
          <p:cNvSpPr txBox="1">
            <a:spLocks noChangeArrowheads="1"/>
          </p:cNvSpPr>
          <p:nvPr/>
        </p:nvSpPr>
        <p:spPr>
          <a:xfrm>
            <a:off x="293688" y="1841863"/>
            <a:ext cx="3233284" cy="2743200"/>
          </a:xfrm>
          <a:prstGeom prst="rect">
            <a:avLst/>
          </a:prstGeom>
          <a:noFill/>
        </p:spPr>
        <p:txBody>
          <a:bodyPr anchor="ctr"/>
          <a:lstStyle/>
          <a:p>
            <a:pPr lvl="0" algn="l" defTabSz="814388" eaLnBrk="1" hangingPunct="1">
              <a:defRPr/>
            </a:pPr>
            <a:r>
              <a:rPr lang="en-US" sz="3000" kern="0" dirty="0">
                <a:solidFill>
                  <a:schemeClr val="bg1"/>
                </a:solidFill>
                <a:latin typeface="+mj-lt"/>
                <a:ea typeface="+mj-ea"/>
                <a:cs typeface="+mj-cs"/>
              </a:rPr>
              <a:t>Named EIGRP Configuration</a:t>
            </a:r>
          </a:p>
        </p:txBody>
      </p:sp>
    </p:spTree>
    <p:extLst>
      <p:ext uri="{BB962C8B-B14F-4D97-AF65-F5344CB8AC3E}">
        <p14:creationId xmlns:p14="http://schemas.microsoft.com/office/powerpoint/2010/main" val="2636544858"/>
      </p:ext>
    </p:extLst>
  </p:cSld>
  <p:clrMapOvr>
    <a:masterClrMapping/>
  </p:clrMapOvr>
  <p:transition/>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5950" y="298076"/>
            <a:ext cx="8042276" cy="1336956"/>
          </a:xfrm>
        </p:spPr>
        <p:txBody>
          <a:bodyPr/>
          <a:lstStyle/>
          <a:p>
            <a:r>
              <a:rPr lang="en-US" sz="3600" dirty="0"/>
              <a:t>Named EIGRP Configuration</a:t>
            </a:r>
          </a:p>
        </p:txBody>
      </p:sp>
      <p:sp>
        <p:nvSpPr>
          <p:cNvPr id="4" name="Content Placeholder 3"/>
          <p:cNvSpPr>
            <a:spLocks noGrp="1"/>
          </p:cNvSpPr>
          <p:nvPr>
            <p:ph idx="1"/>
          </p:nvPr>
        </p:nvSpPr>
        <p:spPr>
          <a:xfrm>
            <a:off x="549275" y="1895476"/>
            <a:ext cx="8042276" cy="4343400"/>
          </a:xfrm>
        </p:spPr>
        <p:txBody>
          <a:bodyPr>
            <a:normAutofit fontScale="92500"/>
          </a:bodyPr>
          <a:lstStyle/>
          <a:p>
            <a:r>
              <a:rPr lang="en-US" dirty="0">
                <a:solidFill>
                  <a:schemeClr val="tx1"/>
                </a:solidFill>
              </a:rPr>
              <a:t>Configuring EIGRP for both IPv4 and IPv6 on the same router can become a </a:t>
            </a:r>
            <a:r>
              <a:rPr lang="en-US" dirty="0" smtClean="0">
                <a:solidFill>
                  <a:schemeClr val="tx1"/>
                </a:solidFill>
              </a:rPr>
              <a:t>complex task </a:t>
            </a:r>
            <a:r>
              <a:rPr lang="en-US" dirty="0">
                <a:solidFill>
                  <a:schemeClr val="tx1"/>
                </a:solidFill>
              </a:rPr>
              <a:t>because configuration takes place using different router configuration </a:t>
            </a:r>
            <a:r>
              <a:rPr lang="en-US" dirty="0" smtClean="0">
                <a:solidFill>
                  <a:schemeClr val="tx1"/>
                </a:solidFill>
              </a:rPr>
              <a:t>modes</a:t>
            </a:r>
          </a:p>
          <a:p>
            <a:r>
              <a:rPr lang="en-US" dirty="0" smtClean="0">
                <a:solidFill>
                  <a:schemeClr val="tx1"/>
                </a:solidFill>
              </a:rPr>
              <a:t>A </a:t>
            </a:r>
            <a:r>
              <a:rPr lang="en-US" dirty="0">
                <a:solidFill>
                  <a:schemeClr val="tx1"/>
                </a:solidFill>
              </a:rPr>
              <a:t>newer configuration </a:t>
            </a:r>
            <a:r>
              <a:rPr lang="en-US" dirty="0" smtClean="0">
                <a:solidFill>
                  <a:schemeClr val="tx1"/>
                </a:solidFill>
              </a:rPr>
              <a:t>enables the </a:t>
            </a:r>
            <a:r>
              <a:rPr lang="en-US" dirty="0">
                <a:solidFill>
                  <a:schemeClr val="tx1"/>
                </a:solidFill>
              </a:rPr>
              <a:t>configuration of EIGRP for both IPv4 and IPv6 under a single configuration mode.</a:t>
            </a:r>
          </a:p>
          <a:p>
            <a:r>
              <a:rPr lang="en-US" dirty="0">
                <a:solidFill>
                  <a:schemeClr val="tx1"/>
                </a:solidFill>
              </a:rPr>
              <a:t>EIGRP named configuration helps eliminate configuration complexity that occurs </a:t>
            </a:r>
            <a:r>
              <a:rPr lang="en-US" dirty="0" smtClean="0">
                <a:solidFill>
                  <a:schemeClr val="tx1"/>
                </a:solidFill>
              </a:rPr>
              <a:t>when configuring </a:t>
            </a:r>
            <a:r>
              <a:rPr lang="en-US" dirty="0">
                <a:solidFill>
                  <a:schemeClr val="tx1"/>
                </a:solidFill>
              </a:rPr>
              <a:t>EIGRP for both IPv4 and </a:t>
            </a:r>
            <a:r>
              <a:rPr lang="en-US" dirty="0" smtClean="0">
                <a:solidFill>
                  <a:schemeClr val="tx1"/>
                </a:solidFill>
              </a:rPr>
              <a:t>IPv6</a:t>
            </a:r>
          </a:p>
          <a:p>
            <a:r>
              <a:rPr lang="en-US" dirty="0" smtClean="0">
                <a:solidFill>
                  <a:schemeClr val="tx1"/>
                </a:solidFill>
              </a:rPr>
              <a:t>EIGRP </a:t>
            </a:r>
            <a:r>
              <a:rPr lang="en-US" dirty="0">
                <a:solidFill>
                  <a:schemeClr val="tx1"/>
                </a:solidFill>
              </a:rPr>
              <a:t>named configuration is available in Cisco IOS Release 15.0(1)M and later releases.</a:t>
            </a:r>
            <a:endParaRPr lang="en-US" dirty="0" smtClean="0">
              <a:solidFill>
                <a:schemeClr val="tx1"/>
              </a:solidFill>
            </a:endParaRPr>
          </a:p>
        </p:txBody>
      </p:sp>
    </p:spTree>
    <p:extLst>
      <p:ext uri="{BB962C8B-B14F-4D97-AF65-F5344CB8AC3E}">
        <p14:creationId xmlns:p14="http://schemas.microsoft.com/office/powerpoint/2010/main" val="690562883"/>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4000" dirty="0"/>
              <a:t>Address Families</a:t>
            </a:r>
          </a:p>
        </p:txBody>
      </p:sp>
      <p:sp>
        <p:nvSpPr>
          <p:cNvPr id="4" name="Content Placeholder 3"/>
          <p:cNvSpPr>
            <a:spLocks noGrp="1"/>
          </p:cNvSpPr>
          <p:nvPr>
            <p:ph idx="1"/>
          </p:nvPr>
        </p:nvSpPr>
        <p:spPr/>
        <p:txBody>
          <a:bodyPr>
            <a:normAutofit fontScale="92500" lnSpcReduction="10000"/>
          </a:bodyPr>
          <a:lstStyle/>
          <a:p>
            <a:r>
              <a:rPr lang="en-US" dirty="0">
                <a:solidFill>
                  <a:schemeClr val="tx1"/>
                </a:solidFill>
              </a:rPr>
              <a:t>EIGRP named configuration mode uses the global configuration command </a:t>
            </a:r>
            <a:r>
              <a:rPr lang="en-US" b="1" dirty="0">
                <a:solidFill>
                  <a:schemeClr val="tx1"/>
                </a:solidFill>
              </a:rPr>
              <a:t>router </a:t>
            </a:r>
            <a:r>
              <a:rPr lang="en-US" b="1" dirty="0" err="1" smtClean="0">
                <a:solidFill>
                  <a:schemeClr val="tx1"/>
                </a:solidFill>
              </a:rPr>
              <a:t>eigrp</a:t>
            </a:r>
            <a:r>
              <a:rPr lang="en-US" b="1" dirty="0">
                <a:solidFill>
                  <a:schemeClr val="tx1"/>
                </a:solidFill>
              </a:rPr>
              <a:t> </a:t>
            </a:r>
            <a:r>
              <a:rPr lang="en-US" i="1" dirty="0" smtClean="0">
                <a:solidFill>
                  <a:schemeClr val="tx1"/>
                </a:solidFill>
              </a:rPr>
              <a:t>virtual-instance-name</a:t>
            </a:r>
            <a:r>
              <a:rPr lang="en-US" dirty="0" smtClean="0">
                <a:solidFill>
                  <a:schemeClr val="tx1"/>
                </a:solidFill>
              </a:rPr>
              <a:t>. </a:t>
            </a:r>
          </a:p>
          <a:p>
            <a:r>
              <a:rPr lang="en-US" dirty="0" smtClean="0">
                <a:solidFill>
                  <a:schemeClr val="tx1"/>
                </a:solidFill>
              </a:rPr>
              <a:t>Both </a:t>
            </a:r>
            <a:r>
              <a:rPr lang="en-US" dirty="0">
                <a:solidFill>
                  <a:schemeClr val="tx1"/>
                </a:solidFill>
              </a:rPr>
              <a:t>EIGRP for IPv4 and IPv6 can be configured within </a:t>
            </a:r>
            <a:r>
              <a:rPr lang="en-US" dirty="0" smtClean="0">
                <a:solidFill>
                  <a:schemeClr val="tx1"/>
                </a:solidFill>
              </a:rPr>
              <a:t>this same </a:t>
            </a:r>
            <a:r>
              <a:rPr lang="en-US" dirty="0">
                <a:solidFill>
                  <a:schemeClr val="tx1"/>
                </a:solidFill>
              </a:rPr>
              <a:t>mode</a:t>
            </a:r>
            <a:r>
              <a:rPr lang="en-US" dirty="0" smtClean="0">
                <a:solidFill>
                  <a:schemeClr val="tx1"/>
                </a:solidFill>
              </a:rPr>
              <a:t>.</a:t>
            </a:r>
          </a:p>
          <a:p>
            <a:r>
              <a:rPr lang="en-US" dirty="0">
                <a:solidFill>
                  <a:schemeClr val="tx1"/>
                </a:solidFill>
              </a:rPr>
              <a:t>EIGRP supports multiple protocols and can carry information about many </a:t>
            </a:r>
            <a:r>
              <a:rPr lang="en-US" dirty="0" smtClean="0">
                <a:solidFill>
                  <a:schemeClr val="tx1"/>
                </a:solidFill>
              </a:rPr>
              <a:t>different route </a:t>
            </a:r>
            <a:r>
              <a:rPr lang="en-US" dirty="0">
                <a:solidFill>
                  <a:schemeClr val="tx1"/>
                </a:solidFill>
              </a:rPr>
              <a:t>types. </a:t>
            </a:r>
            <a:endParaRPr lang="en-US" dirty="0" smtClean="0">
              <a:solidFill>
                <a:schemeClr val="tx1"/>
              </a:solidFill>
            </a:endParaRPr>
          </a:p>
          <a:p>
            <a:r>
              <a:rPr lang="en-US" dirty="0" smtClean="0">
                <a:solidFill>
                  <a:schemeClr val="tx1"/>
                </a:solidFill>
              </a:rPr>
              <a:t>Named </a:t>
            </a:r>
            <a:r>
              <a:rPr lang="en-US" dirty="0">
                <a:solidFill>
                  <a:schemeClr val="tx1"/>
                </a:solidFill>
              </a:rPr>
              <a:t>EIGRP </a:t>
            </a:r>
            <a:r>
              <a:rPr lang="en-US" dirty="0" smtClean="0">
                <a:solidFill>
                  <a:schemeClr val="tx1"/>
                </a:solidFill>
              </a:rPr>
              <a:t>configuration organizes </a:t>
            </a:r>
            <a:r>
              <a:rPr lang="en-US" dirty="0">
                <a:solidFill>
                  <a:schemeClr val="tx1"/>
                </a:solidFill>
              </a:rPr>
              <a:t>specific route </a:t>
            </a:r>
            <a:r>
              <a:rPr lang="en-US" dirty="0" smtClean="0">
                <a:solidFill>
                  <a:schemeClr val="tx1"/>
                </a:solidFill>
              </a:rPr>
              <a:t>types under </a:t>
            </a:r>
            <a:r>
              <a:rPr lang="en-US" dirty="0">
                <a:solidFill>
                  <a:schemeClr val="tx1"/>
                </a:solidFill>
              </a:rPr>
              <a:t>the same address family.</a:t>
            </a:r>
          </a:p>
          <a:p>
            <a:r>
              <a:rPr lang="en-US" dirty="0">
                <a:solidFill>
                  <a:schemeClr val="tx1"/>
                </a:solidFill>
              </a:rPr>
              <a:t>IPv4 unicast and IPv6 unicast are two of the most commonly used address families.</a:t>
            </a:r>
            <a:endParaRPr lang="en-US" dirty="0" smtClean="0">
              <a:solidFill>
                <a:schemeClr val="tx1"/>
              </a:solidFill>
            </a:endParaRPr>
          </a:p>
        </p:txBody>
      </p:sp>
    </p:spTree>
    <p:extLst>
      <p:ext uri="{BB962C8B-B14F-4D97-AF65-F5344CB8AC3E}">
        <p14:creationId xmlns:p14="http://schemas.microsoft.com/office/powerpoint/2010/main" val="598551270"/>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9275" y="107576"/>
            <a:ext cx="8042276" cy="1264024"/>
          </a:xfrm>
        </p:spPr>
        <p:txBody>
          <a:bodyPr/>
          <a:lstStyle/>
          <a:p>
            <a:r>
              <a:rPr lang="en-US" sz="3600" dirty="0"/>
              <a:t>EIGRP for IPv4 Address Family</a:t>
            </a:r>
          </a:p>
        </p:txBody>
      </p:sp>
      <p:pic>
        <p:nvPicPr>
          <p:cNvPr id="2" name="Content Placeholder 1"/>
          <p:cNvPicPr>
            <a:picLocks noGrp="1" noChangeAspect="1"/>
          </p:cNvPicPr>
          <p:nvPr>
            <p:ph idx="1"/>
          </p:nvPr>
        </p:nvPicPr>
        <p:blipFill>
          <a:blip r:embed="rId3"/>
          <a:stretch>
            <a:fillRect/>
          </a:stretch>
        </p:blipFill>
        <p:spPr>
          <a:xfrm>
            <a:off x="333330" y="1444532"/>
            <a:ext cx="8520113" cy="1089542"/>
          </a:xfrm>
          <a:prstGeom prst="rect">
            <a:avLst/>
          </a:prstGeom>
        </p:spPr>
      </p:pic>
      <p:pic>
        <p:nvPicPr>
          <p:cNvPr id="5" name="Picture 4"/>
          <p:cNvPicPr>
            <a:picLocks noChangeAspect="1"/>
          </p:cNvPicPr>
          <p:nvPr/>
        </p:nvPicPr>
        <p:blipFill>
          <a:blip r:embed="rId4"/>
          <a:stretch>
            <a:fillRect/>
          </a:stretch>
        </p:blipFill>
        <p:spPr>
          <a:xfrm>
            <a:off x="457996" y="3198040"/>
            <a:ext cx="8164506" cy="3632609"/>
          </a:xfrm>
          <a:prstGeom prst="rect">
            <a:avLst/>
          </a:prstGeom>
        </p:spPr>
      </p:pic>
      <p:sp>
        <p:nvSpPr>
          <p:cNvPr id="6" name="Rectangle 5"/>
          <p:cNvSpPr/>
          <p:nvPr/>
        </p:nvSpPr>
        <p:spPr>
          <a:xfrm>
            <a:off x="333330" y="2444993"/>
            <a:ext cx="8413839" cy="590931"/>
          </a:xfrm>
          <a:prstGeom prst="rect">
            <a:avLst/>
          </a:prstGeom>
        </p:spPr>
        <p:txBody>
          <a:bodyPr wrap="square">
            <a:spAutoFit/>
          </a:bodyPr>
          <a:lstStyle/>
          <a:p>
            <a:pPr algn="l"/>
            <a:r>
              <a:rPr lang="en-US" sz="1800" b="1" dirty="0">
                <a:latin typeface="Consolas" panose="020B0609020204030204" pitchFamily="49" charset="0"/>
                <a:cs typeface="Consolas" panose="020B0609020204030204" pitchFamily="49" charset="0"/>
              </a:rPr>
              <a:t>address-family ipv4 </a:t>
            </a:r>
            <a:r>
              <a:rPr lang="en-US" sz="1800" dirty="0">
                <a:latin typeface="Consolas" panose="020B0609020204030204" pitchFamily="49" charset="0"/>
                <a:cs typeface="Consolas" panose="020B0609020204030204" pitchFamily="49" charset="0"/>
              </a:rPr>
              <a:t>[ </a:t>
            </a:r>
            <a:r>
              <a:rPr lang="en-US" sz="1800" b="1" dirty="0">
                <a:latin typeface="Consolas" panose="020B0609020204030204" pitchFamily="49" charset="0"/>
                <a:cs typeface="Consolas" panose="020B0609020204030204" pitchFamily="49" charset="0"/>
              </a:rPr>
              <a:t>multicast </a:t>
            </a:r>
            <a:r>
              <a:rPr lang="en-US" sz="1800" dirty="0">
                <a:latin typeface="Consolas" panose="020B0609020204030204" pitchFamily="49" charset="0"/>
                <a:cs typeface="Consolas" panose="020B0609020204030204" pitchFamily="49" charset="0"/>
              </a:rPr>
              <a:t>] [ </a:t>
            </a:r>
            <a:r>
              <a:rPr lang="en-US" sz="1800" b="1" dirty="0">
                <a:latin typeface="Consolas" panose="020B0609020204030204" pitchFamily="49" charset="0"/>
                <a:cs typeface="Consolas" panose="020B0609020204030204" pitchFamily="49" charset="0"/>
              </a:rPr>
              <a:t>unicast </a:t>
            </a:r>
            <a:r>
              <a:rPr lang="en-US" sz="1800" dirty="0">
                <a:latin typeface="Consolas" panose="020B0609020204030204" pitchFamily="49" charset="0"/>
                <a:cs typeface="Consolas" panose="020B0609020204030204" pitchFamily="49" charset="0"/>
              </a:rPr>
              <a:t>] [ </a:t>
            </a:r>
            <a:r>
              <a:rPr lang="en-US" sz="1800" b="1" dirty="0" err="1">
                <a:latin typeface="Consolas" panose="020B0609020204030204" pitchFamily="49" charset="0"/>
                <a:cs typeface="Consolas" panose="020B0609020204030204" pitchFamily="49" charset="0"/>
              </a:rPr>
              <a:t>vrf</a:t>
            </a:r>
            <a:r>
              <a:rPr lang="en-US" sz="1800" b="1" dirty="0">
                <a:latin typeface="Consolas" panose="020B0609020204030204" pitchFamily="49" charset="0"/>
                <a:cs typeface="Consolas" panose="020B0609020204030204" pitchFamily="49" charset="0"/>
              </a:rPr>
              <a:t> </a:t>
            </a:r>
            <a:r>
              <a:rPr lang="en-US" sz="1800" i="1" dirty="0" err="1">
                <a:latin typeface="Consolas" panose="020B0609020204030204" pitchFamily="49" charset="0"/>
                <a:cs typeface="Consolas" panose="020B0609020204030204" pitchFamily="49" charset="0"/>
              </a:rPr>
              <a:t>vrf</a:t>
            </a:r>
            <a:r>
              <a:rPr lang="en-US" sz="1800" i="1" dirty="0">
                <a:latin typeface="Consolas" panose="020B0609020204030204" pitchFamily="49" charset="0"/>
                <a:cs typeface="Consolas" panose="020B0609020204030204" pitchFamily="49" charset="0"/>
              </a:rPr>
              <a:t>-name </a:t>
            </a:r>
            <a:r>
              <a:rPr lang="en-US" sz="1800" dirty="0">
                <a:latin typeface="Consolas" panose="020B0609020204030204" pitchFamily="49" charset="0"/>
                <a:cs typeface="Consolas" panose="020B0609020204030204" pitchFamily="49" charset="0"/>
              </a:rPr>
              <a:t>] </a:t>
            </a:r>
            <a:r>
              <a:rPr lang="en-US" sz="1800" b="1" dirty="0" smtClean="0">
                <a:latin typeface="Consolas" panose="020B0609020204030204" pitchFamily="49" charset="0"/>
                <a:cs typeface="Consolas" panose="020B0609020204030204" pitchFamily="49" charset="0"/>
              </a:rPr>
              <a:t>autonomous-system </a:t>
            </a:r>
            <a:r>
              <a:rPr lang="en-US" sz="1800" i="1" dirty="0" smtClean="0">
                <a:latin typeface="Consolas" panose="020B0609020204030204" pitchFamily="49" charset="0"/>
                <a:cs typeface="Consolas" panose="020B0609020204030204" pitchFamily="49" charset="0"/>
              </a:rPr>
              <a:t>as-number</a:t>
            </a:r>
            <a:endParaRPr lang="en-US" sz="1800" dirty="0">
              <a:latin typeface="Consolas" panose="020B0609020204030204" pitchFamily="49" charset="0"/>
              <a:cs typeface="Consolas" panose="020B0609020204030204" pitchFamily="49" charset="0"/>
            </a:endParaRPr>
          </a:p>
        </p:txBody>
      </p:sp>
    </p:spTree>
    <p:extLst>
      <p:ext uri="{BB962C8B-B14F-4D97-AF65-F5344CB8AC3E}">
        <p14:creationId xmlns:p14="http://schemas.microsoft.com/office/powerpoint/2010/main" val="4083112596"/>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EIGRP for IPv4 Address Family</a:t>
            </a:r>
          </a:p>
        </p:txBody>
      </p:sp>
      <p:sp>
        <p:nvSpPr>
          <p:cNvPr id="3" name="Content Placeholder 2"/>
          <p:cNvSpPr>
            <a:spLocks noGrp="1"/>
          </p:cNvSpPr>
          <p:nvPr>
            <p:ph idx="1"/>
          </p:nvPr>
        </p:nvSpPr>
        <p:spPr>
          <a:xfrm>
            <a:off x="549275" y="1704975"/>
            <a:ext cx="8042276" cy="4238626"/>
          </a:xfrm>
        </p:spPr>
        <p:txBody>
          <a:bodyPr>
            <a:normAutofit/>
          </a:bodyPr>
          <a:lstStyle/>
          <a:p>
            <a:r>
              <a:rPr lang="en-US" sz="2000" dirty="0">
                <a:solidFill>
                  <a:schemeClr val="tx1"/>
                </a:solidFill>
              </a:rPr>
              <a:t>The </a:t>
            </a:r>
            <a:r>
              <a:rPr lang="en-US" sz="2000" b="1" dirty="0">
                <a:solidFill>
                  <a:schemeClr val="tx1"/>
                </a:solidFill>
              </a:rPr>
              <a:t>address-family </a:t>
            </a:r>
            <a:r>
              <a:rPr lang="en-US" sz="2000" dirty="0">
                <a:solidFill>
                  <a:schemeClr val="tx1"/>
                </a:solidFill>
              </a:rPr>
              <a:t>command enables the IPv4 address family and starts EIGRP for </a:t>
            </a:r>
            <a:r>
              <a:rPr lang="en-US" sz="2000" dirty="0" smtClean="0">
                <a:solidFill>
                  <a:schemeClr val="tx1"/>
                </a:solidFill>
              </a:rPr>
              <a:t>the defined </a:t>
            </a:r>
            <a:r>
              <a:rPr lang="en-US" sz="2000" dirty="0">
                <a:solidFill>
                  <a:schemeClr val="tx1"/>
                </a:solidFill>
              </a:rPr>
              <a:t>autonomous </a:t>
            </a:r>
            <a:r>
              <a:rPr lang="en-US" sz="2000" dirty="0" smtClean="0">
                <a:solidFill>
                  <a:schemeClr val="tx1"/>
                </a:solidFill>
              </a:rPr>
              <a:t>system.</a:t>
            </a:r>
            <a:endParaRPr lang="en-US" sz="2000" dirty="0">
              <a:solidFill>
                <a:schemeClr val="tx1"/>
              </a:solidFill>
            </a:endParaRPr>
          </a:p>
          <a:p>
            <a:r>
              <a:rPr lang="en-US" sz="2000" dirty="0">
                <a:solidFill>
                  <a:schemeClr val="tx1"/>
                </a:solidFill>
              </a:rPr>
              <a:t>In IPv4 address family configuration mode, you can enable EIGRP for specific </a:t>
            </a:r>
            <a:r>
              <a:rPr lang="en-US" sz="2000" dirty="0" smtClean="0">
                <a:solidFill>
                  <a:schemeClr val="tx1"/>
                </a:solidFill>
              </a:rPr>
              <a:t>interfaces by </a:t>
            </a:r>
            <a:r>
              <a:rPr lang="en-US" sz="2000" dirty="0">
                <a:solidFill>
                  <a:schemeClr val="tx1"/>
                </a:solidFill>
              </a:rPr>
              <a:t>using the </a:t>
            </a:r>
            <a:r>
              <a:rPr lang="en-US" sz="2000" b="1" dirty="0">
                <a:solidFill>
                  <a:schemeClr val="tx1"/>
                </a:solidFill>
              </a:rPr>
              <a:t>network </a:t>
            </a:r>
            <a:r>
              <a:rPr lang="en-US" sz="2000" dirty="0">
                <a:solidFill>
                  <a:schemeClr val="tx1"/>
                </a:solidFill>
              </a:rPr>
              <a:t>command, and you can define some other general parameters </a:t>
            </a:r>
            <a:r>
              <a:rPr lang="en-US" sz="2000" dirty="0" smtClean="0">
                <a:solidFill>
                  <a:schemeClr val="tx1"/>
                </a:solidFill>
              </a:rPr>
              <a:t>such as </a:t>
            </a:r>
            <a:r>
              <a:rPr lang="en-US" sz="2000" b="1" dirty="0">
                <a:solidFill>
                  <a:schemeClr val="tx1"/>
                </a:solidFill>
              </a:rPr>
              <a:t>router-id </a:t>
            </a:r>
            <a:r>
              <a:rPr lang="en-US" sz="2000" dirty="0">
                <a:solidFill>
                  <a:schemeClr val="tx1"/>
                </a:solidFill>
              </a:rPr>
              <a:t>or </a:t>
            </a:r>
            <a:r>
              <a:rPr lang="en-US" sz="2000" b="1" dirty="0" err="1">
                <a:solidFill>
                  <a:schemeClr val="tx1"/>
                </a:solidFill>
              </a:rPr>
              <a:t>eigrp</a:t>
            </a:r>
            <a:r>
              <a:rPr lang="en-US" sz="2000" b="1" dirty="0">
                <a:solidFill>
                  <a:schemeClr val="tx1"/>
                </a:solidFill>
              </a:rPr>
              <a:t> </a:t>
            </a:r>
            <a:r>
              <a:rPr lang="en-US" sz="2000" b="1" dirty="0" smtClean="0">
                <a:solidFill>
                  <a:schemeClr val="tx1"/>
                </a:solidFill>
              </a:rPr>
              <a:t>stub</a:t>
            </a:r>
            <a:r>
              <a:rPr lang="en-US" sz="2000" dirty="0" smtClean="0">
                <a:solidFill>
                  <a:schemeClr val="tx1"/>
                </a:solidFill>
              </a:rPr>
              <a:t>.</a:t>
            </a:r>
            <a:endParaRPr lang="en-US" sz="2000" dirty="0">
              <a:solidFill>
                <a:schemeClr val="tx1"/>
              </a:solidFill>
            </a:endParaRPr>
          </a:p>
          <a:p>
            <a:r>
              <a:rPr lang="en-US" sz="2000" dirty="0">
                <a:solidFill>
                  <a:schemeClr val="tx1"/>
                </a:solidFill>
              </a:rPr>
              <a:t>Unless specified otherwise, address family is by default defined as unicast address </a:t>
            </a:r>
            <a:r>
              <a:rPr lang="en-US" sz="2000" dirty="0" smtClean="0">
                <a:solidFill>
                  <a:schemeClr val="tx1"/>
                </a:solidFill>
              </a:rPr>
              <a:t>family</a:t>
            </a:r>
            <a:r>
              <a:rPr lang="en-US" sz="2000" dirty="0">
                <a:solidFill>
                  <a:schemeClr val="tx1"/>
                </a:solidFill>
              </a:rPr>
              <a:t> </a:t>
            </a:r>
            <a:r>
              <a:rPr lang="en-US" sz="2000" dirty="0" smtClean="0">
                <a:solidFill>
                  <a:schemeClr val="tx1"/>
                </a:solidFill>
              </a:rPr>
              <a:t>used the exchange unicast routes.</a:t>
            </a:r>
            <a:endParaRPr lang="en-US" sz="2000" dirty="0">
              <a:solidFill>
                <a:schemeClr val="tx1"/>
              </a:solidFill>
            </a:endParaRPr>
          </a:p>
        </p:txBody>
      </p:sp>
      <p:pic>
        <p:nvPicPr>
          <p:cNvPr id="6" name="Picture 5"/>
          <p:cNvPicPr>
            <a:picLocks noChangeAspect="1"/>
          </p:cNvPicPr>
          <p:nvPr/>
        </p:nvPicPr>
        <p:blipFill>
          <a:blip r:embed="rId3"/>
          <a:stretch>
            <a:fillRect/>
          </a:stretch>
        </p:blipFill>
        <p:spPr>
          <a:xfrm>
            <a:off x="467892" y="5167465"/>
            <a:ext cx="8490791" cy="1036579"/>
          </a:xfrm>
          <a:prstGeom prst="rect">
            <a:avLst/>
          </a:prstGeom>
        </p:spPr>
      </p:pic>
    </p:spTree>
    <p:extLst>
      <p:ext uri="{BB962C8B-B14F-4D97-AF65-F5344CB8AC3E}">
        <p14:creationId xmlns:p14="http://schemas.microsoft.com/office/powerpoint/2010/main" val="3535482213"/>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EIGRP for IPv6 Address Family</a:t>
            </a:r>
          </a:p>
        </p:txBody>
      </p:sp>
      <p:pic>
        <p:nvPicPr>
          <p:cNvPr id="5" name="Content Placeholder 4"/>
          <p:cNvPicPr>
            <a:picLocks noGrp="1" noChangeAspect="1"/>
          </p:cNvPicPr>
          <p:nvPr>
            <p:ph idx="1"/>
          </p:nvPr>
        </p:nvPicPr>
        <p:blipFill>
          <a:blip r:embed="rId3"/>
          <a:stretch>
            <a:fillRect/>
          </a:stretch>
        </p:blipFill>
        <p:spPr>
          <a:xfrm>
            <a:off x="423862" y="1692444"/>
            <a:ext cx="8520113" cy="1606800"/>
          </a:xfrm>
          <a:prstGeom prst="rect">
            <a:avLst/>
          </a:prstGeom>
        </p:spPr>
      </p:pic>
      <p:pic>
        <p:nvPicPr>
          <p:cNvPr id="7" name="Picture 6"/>
          <p:cNvPicPr>
            <a:picLocks noChangeAspect="1"/>
          </p:cNvPicPr>
          <p:nvPr/>
        </p:nvPicPr>
        <p:blipFill>
          <a:blip r:embed="rId4"/>
          <a:stretch>
            <a:fillRect/>
          </a:stretch>
        </p:blipFill>
        <p:spPr>
          <a:xfrm>
            <a:off x="549275" y="4137325"/>
            <a:ext cx="7950256" cy="2608427"/>
          </a:xfrm>
          <a:prstGeom prst="rect">
            <a:avLst/>
          </a:prstGeom>
        </p:spPr>
      </p:pic>
      <p:sp>
        <p:nvSpPr>
          <p:cNvPr id="8" name="Rectangle 7"/>
          <p:cNvSpPr/>
          <p:nvPr/>
        </p:nvSpPr>
        <p:spPr>
          <a:xfrm>
            <a:off x="309563" y="3381627"/>
            <a:ext cx="8521700" cy="590931"/>
          </a:xfrm>
          <a:prstGeom prst="rect">
            <a:avLst/>
          </a:prstGeom>
        </p:spPr>
        <p:txBody>
          <a:bodyPr wrap="square">
            <a:spAutoFit/>
          </a:bodyPr>
          <a:lstStyle/>
          <a:p>
            <a:pPr algn="l"/>
            <a:r>
              <a:rPr lang="en-US" sz="1800" b="1" dirty="0">
                <a:latin typeface="Consolas" panose="020B0609020204030204" pitchFamily="49" charset="0"/>
                <a:cs typeface="Consolas" panose="020B0609020204030204" pitchFamily="49" charset="0"/>
              </a:rPr>
              <a:t>address-family ipv6 </a:t>
            </a:r>
            <a:r>
              <a:rPr lang="en-US" sz="1800" dirty="0">
                <a:latin typeface="Consolas" panose="020B0609020204030204" pitchFamily="49" charset="0"/>
                <a:cs typeface="Consolas" panose="020B0609020204030204" pitchFamily="49" charset="0"/>
              </a:rPr>
              <a:t>[ </a:t>
            </a:r>
            <a:r>
              <a:rPr lang="en-US" sz="1800" b="1" dirty="0">
                <a:latin typeface="Consolas" panose="020B0609020204030204" pitchFamily="49" charset="0"/>
                <a:cs typeface="Consolas" panose="020B0609020204030204" pitchFamily="49" charset="0"/>
              </a:rPr>
              <a:t>unicast </a:t>
            </a:r>
            <a:r>
              <a:rPr lang="en-US" sz="1800" dirty="0">
                <a:latin typeface="Consolas" panose="020B0609020204030204" pitchFamily="49" charset="0"/>
                <a:cs typeface="Consolas" panose="020B0609020204030204" pitchFamily="49" charset="0"/>
              </a:rPr>
              <a:t>] [ </a:t>
            </a:r>
            <a:r>
              <a:rPr lang="en-US" sz="1800" b="1" dirty="0" err="1">
                <a:latin typeface="Consolas" panose="020B0609020204030204" pitchFamily="49" charset="0"/>
                <a:cs typeface="Consolas" panose="020B0609020204030204" pitchFamily="49" charset="0"/>
              </a:rPr>
              <a:t>vrf</a:t>
            </a:r>
            <a:r>
              <a:rPr lang="en-US" sz="1800" b="1" dirty="0">
                <a:latin typeface="Consolas" panose="020B0609020204030204" pitchFamily="49" charset="0"/>
                <a:cs typeface="Consolas" panose="020B0609020204030204" pitchFamily="49" charset="0"/>
              </a:rPr>
              <a:t> </a:t>
            </a:r>
            <a:r>
              <a:rPr lang="en-US" sz="1800" i="1" dirty="0" err="1">
                <a:latin typeface="Consolas" panose="020B0609020204030204" pitchFamily="49" charset="0"/>
                <a:cs typeface="Consolas" panose="020B0609020204030204" pitchFamily="49" charset="0"/>
              </a:rPr>
              <a:t>vrf</a:t>
            </a:r>
            <a:r>
              <a:rPr lang="en-US" sz="1800" i="1" dirty="0">
                <a:latin typeface="Consolas" panose="020B0609020204030204" pitchFamily="49" charset="0"/>
                <a:cs typeface="Consolas" panose="020B0609020204030204" pitchFamily="49" charset="0"/>
              </a:rPr>
              <a:t>-name </a:t>
            </a:r>
            <a:r>
              <a:rPr lang="en-US" sz="1800" dirty="0">
                <a:latin typeface="Consolas" panose="020B0609020204030204" pitchFamily="49" charset="0"/>
                <a:cs typeface="Consolas" panose="020B0609020204030204" pitchFamily="49" charset="0"/>
              </a:rPr>
              <a:t>] </a:t>
            </a:r>
            <a:r>
              <a:rPr lang="en-US" sz="1800" b="1" dirty="0">
                <a:latin typeface="Consolas" panose="020B0609020204030204" pitchFamily="49" charset="0"/>
                <a:cs typeface="Consolas" panose="020B0609020204030204" pitchFamily="49" charset="0"/>
              </a:rPr>
              <a:t>autonomous-system </a:t>
            </a:r>
            <a:r>
              <a:rPr lang="en-US" sz="1800" i="1" dirty="0" smtClean="0">
                <a:latin typeface="Consolas" panose="020B0609020204030204" pitchFamily="49" charset="0"/>
                <a:cs typeface="Consolas" panose="020B0609020204030204" pitchFamily="49" charset="0"/>
              </a:rPr>
              <a:t>as-number</a:t>
            </a:r>
            <a:endParaRPr lang="en-US" sz="6000" dirty="0">
              <a:latin typeface="Consolas" panose="020B0609020204030204" pitchFamily="49" charset="0"/>
              <a:cs typeface="Consolas" panose="020B0609020204030204" pitchFamily="49" charset="0"/>
            </a:endParaRPr>
          </a:p>
        </p:txBody>
      </p:sp>
    </p:spTree>
    <p:extLst>
      <p:ext uri="{BB962C8B-B14F-4D97-AF65-F5344CB8AC3E}">
        <p14:creationId xmlns:p14="http://schemas.microsoft.com/office/powerpoint/2010/main" val="2679024241"/>
      </p:ext>
    </p:extLst>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EIGRP for IPv6 Address Family</a:t>
            </a:r>
          </a:p>
        </p:txBody>
      </p:sp>
      <p:sp>
        <p:nvSpPr>
          <p:cNvPr id="3" name="Content Placeholder 2"/>
          <p:cNvSpPr>
            <a:spLocks noGrp="1"/>
          </p:cNvSpPr>
          <p:nvPr>
            <p:ph idx="1"/>
          </p:nvPr>
        </p:nvSpPr>
        <p:spPr>
          <a:xfrm>
            <a:off x="549275" y="1857376"/>
            <a:ext cx="8042276" cy="4343400"/>
          </a:xfrm>
        </p:spPr>
        <p:txBody>
          <a:bodyPr>
            <a:normAutofit/>
          </a:bodyPr>
          <a:lstStyle/>
          <a:p>
            <a:r>
              <a:rPr lang="en-US" sz="2000" dirty="0" smtClean="0">
                <a:solidFill>
                  <a:schemeClr val="tx1"/>
                </a:solidFill>
              </a:rPr>
              <a:t>IPv6 </a:t>
            </a:r>
            <a:r>
              <a:rPr lang="en-US" sz="2000" dirty="0">
                <a:solidFill>
                  <a:schemeClr val="tx1"/>
                </a:solidFill>
              </a:rPr>
              <a:t>EIGRP neighbor relationship gets established as soon as you </a:t>
            </a:r>
            <a:r>
              <a:rPr lang="en-US" sz="2000" dirty="0" smtClean="0">
                <a:solidFill>
                  <a:schemeClr val="tx1"/>
                </a:solidFill>
              </a:rPr>
              <a:t>define the </a:t>
            </a:r>
            <a:r>
              <a:rPr lang="en-US" sz="2000" dirty="0">
                <a:solidFill>
                  <a:schemeClr val="tx1"/>
                </a:solidFill>
              </a:rPr>
              <a:t>IPv6 address family. </a:t>
            </a:r>
          </a:p>
          <a:p>
            <a:r>
              <a:rPr lang="en-US" sz="2000" dirty="0">
                <a:solidFill>
                  <a:schemeClr val="tx1"/>
                </a:solidFill>
              </a:rPr>
              <a:t>All IPv6-enabled interfaces are automatically included in the EIGRP for IPv6 process.</a:t>
            </a:r>
          </a:p>
          <a:p>
            <a:r>
              <a:rPr lang="en-US" sz="2000" dirty="0">
                <a:solidFill>
                  <a:schemeClr val="tx1"/>
                </a:solidFill>
              </a:rPr>
              <a:t>The IPv6 address family configuration will show up in the running configuration as a </a:t>
            </a:r>
            <a:r>
              <a:rPr lang="en-US" sz="2000" dirty="0" smtClean="0">
                <a:solidFill>
                  <a:schemeClr val="tx1"/>
                </a:solidFill>
              </a:rPr>
              <a:t>unicast address </a:t>
            </a:r>
            <a:r>
              <a:rPr lang="en-US" sz="2000" dirty="0">
                <a:solidFill>
                  <a:schemeClr val="tx1"/>
                </a:solidFill>
              </a:rPr>
              <a:t>family by default.</a:t>
            </a:r>
          </a:p>
          <a:p>
            <a:r>
              <a:rPr lang="en-US" sz="2000" dirty="0">
                <a:solidFill>
                  <a:schemeClr val="tx1"/>
                </a:solidFill>
              </a:rPr>
              <a:t>You can configure or remove individual interfaces from the EIGRP for IPv6 process </a:t>
            </a:r>
            <a:r>
              <a:rPr lang="en-US" sz="2000" dirty="0" smtClean="0">
                <a:solidFill>
                  <a:schemeClr val="tx1"/>
                </a:solidFill>
              </a:rPr>
              <a:t>by using </a:t>
            </a:r>
            <a:r>
              <a:rPr lang="en-US" sz="2000" dirty="0">
                <a:solidFill>
                  <a:schemeClr val="tx1"/>
                </a:solidFill>
              </a:rPr>
              <a:t>the </a:t>
            </a:r>
            <a:r>
              <a:rPr lang="en-US" sz="2000" b="1" dirty="0" err="1">
                <a:solidFill>
                  <a:schemeClr val="tx1"/>
                </a:solidFill>
              </a:rPr>
              <a:t>af</a:t>
            </a:r>
            <a:r>
              <a:rPr lang="en-US" sz="2000" b="1" dirty="0">
                <a:solidFill>
                  <a:schemeClr val="tx1"/>
                </a:solidFill>
              </a:rPr>
              <a:t>-interface </a:t>
            </a:r>
            <a:r>
              <a:rPr lang="en-US" sz="2000" i="1" dirty="0">
                <a:solidFill>
                  <a:schemeClr val="tx1"/>
                </a:solidFill>
              </a:rPr>
              <a:t>interface-type interface number </a:t>
            </a:r>
            <a:r>
              <a:rPr lang="en-US" sz="2000" dirty="0">
                <a:solidFill>
                  <a:schemeClr val="tx1"/>
                </a:solidFill>
              </a:rPr>
              <a:t>command in address </a:t>
            </a:r>
            <a:r>
              <a:rPr lang="en-US" sz="2000" dirty="0" smtClean="0">
                <a:solidFill>
                  <a:schemeClr val="tx1"/>
                </a:solidFill>
              </a:rPr>
              <a:t>family configuration</a:t>
            </a:r>
            <a:r>
              <a:rPr lang="en-US" sz="2000" dirty="0">
                <a:solidFill>
                  <a:schemeClr val="tx1"/>
                </a:solidFill>
              </a:rPr>
              <a:t> </a:t>
            </a:r>
            <a:r>
              <a:rPr lang="en-US" sz="2000" dirty="0" smtClean="0">
                <a:solidFill>
                  <a:schemeClr val="tx1"/>
                </a:solidFill>
              </a:rPr>
              <a:t>mode</a:t>
            </a:r>
          </a:p>
        </p:txBody>
      </p:sp>
    </p:spTree>
    <p:extLst>
      <p:ext uri="{BB962C8B-B14F-4D97-AF65-F5344CB8AC3E}">
        <p14:creationId xmlns:p14="http://schemas.microsoft.com/office/powerpoint/2010/main" val="1097595231"/>
      </p:ext>
    </p:extLst>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EIGRP for IPv6 Address Family</a:t>
            </a:r>
          </a:p>
        </p:txBody>
      </p:sp>
      <p:sp>
        <p:nvSpPr>
          <p:cNvPr id="3" name="Content Placeholder 2"/>
          <p:cNvSpPr>
            <a:spLocks noGrp="1"/>
          </p:cNvSpPr>
          <p:nvPr>
            <p:ph idx="1"/>
          </p:nvPr>
        </p:nvSpPr>
        <p:spPr/>
        <p:txBody>
          <a:bodyPr/>
          <a:lstStyle/>
          <a:p>
            <a:endParaRPr lang="en-US" sz="2000" b="1" dirty="0" smtClean="0">
              <a:solidFill>
                <a:schemeClr val="tx1"/>
              </a:solidFill>
              <a:latin typeface="Consolas" panose="020B0609020204030204" pitchFamily="49" charset="0"/>
              <a:cs typeface="Consolas" panose="020B0609020204030204" pitchFamily="49" charset="0"/>
            </a:endParaRPr>
          </a:p>
          <a:p>
            <a:endParaRPr lang="en-US" sz="2000" b="1" dirty="0">
              <a:solidFill>
                <a:schemeClr val="tx1"/>
              </a:solidFill>
              <a:latin typeface="Consolas" panose="020B0609020204030204" pitchFamily="49" charset="0"/>
              <a:cs typeface="Consolas" panose="020B0609020204030204" pitchFamily="49" charset="0"/>
            </a:endParaRPr>
          </a:p>
          <a:p>
            <a:r>
              <a:rPr lang="en-US" sz="2000" b="1" dirty="0" err="1" smtClean="0">
                <a:solidFill>
                  <a:schemeClr val="tx1"/>
                </a:solidFill>
                <a:latin typeface="Consolas" panose="020B0609020204030204" pitchFamily="49" charset="0"/>
                <a:cs typeface="Consolas" panose="020B0609020204030204" pitchFamily="49" charset="0"/>
              </a:rPr>
              <a:t>af</a:t>
            </a:r>
            <a:r>
              <a:rPr lang="en-US" sz="2000" b="1" dirty="0" smtClean="0">
                <a:solidFill>
                  <a:schemeClr val="tx1"/>
                </a:solidFill>
                <a:latin typeface="Consolas" panose="020B0609020204030204" pitchFamily="49" charset="0"/>
                <a:cs typeface="Consolas" panose="020B0609020204030204" pitchFamily="49" charset="0"/>
              </a:rPr>
              <a:t>-interface </a:t>
            </a:r>
            <a:r>
              <a:rPr lang="en-US" sz="2000" dirty="0">
                <a:solidFill>
                  <a:schemeClr val="tx1"/>
                </a:solidFill>
                <a:latin typeface="Consolas" panose="020B0609020204030204" pitchFamily="49" charset="0"/>
                <a:cs typeface="Consolas" panose="020B0609020204030204" pitchFamily="49" charset="0"/>
              </a:rPr>
              <a:t>{ </a:t>
            </a:r>
            <a:r>
              <a:rPr lang="en-US" sz="2000" b="1" dirty="0">
                <a:solidFill>
                  <a:schemeClr val="tx1"/>
                </a:solidFill>
                <a:latin typeface="Consolas" panose="020B0609020204030204" pitchFamily="49" charset="0"/>
                <a:cs typeface="Consolas" panose="020B0609020204030204" pitchFamily="49" charset="0"/>
              </a:rPr>
              <a:t>default </a:t>
            </a:r>
            <a:r>
              <a:rPr lang="en-US" sz="2000" dirty="0">
                <a:solidFill>
                  <a:schemeClr val="tx1"/>
                </a:solidFill>
                <a:latin typeface="Consolas" panose="020B0609020204030204" pitchFamily="49" charset="0"/>
                <a:cs typeface="Consolas" panose="020B0609020204030204" pitchFamily="49" charset="0"/>
              </a:rPr>
              <a:t>| </a:t>
            </a:r>
            <a:r>
              <a:rPr lang="en-US" sz="2000" i="1" dirty="0">
                <a:solidFill>
                  <a:schemeClr val="tx1"/>
                </a:solidFill>
                <a:latin typeface="Consolas" panose="020B0609020204030204" pitchFamily="49" charset="0"/>
                <a:cs typeface="Consolas" panose="020B0609020204030204" pitchFamily="49" charset="0"/>
              </a:rPr>
              <a:t>interface-type interface number </a:t>
            </a:r>
            <a:r>
              <a:rPr lang="en-US" sz="2000" dirty="0">
                <a:solidFill>
                  <a:schemeClr val="tx1"/>
                </a:solidFill>
                <a:latin typeface="Consolas" panose="020B0609020204030204" pitchFamily="49" charset="0"/>
                <a:cs typeface="Consolas" panose="020B0609020204030204" pitchFamily="49" charset="0"/>
              </a:rPr>
              <a:t>}</a:t>
            </a:r>
          </a:p>
          <a:p>
            <a:endParaRPr lang="en-US" dirty="0">
              <a:solidFill>
                <a:schemeClr val="tx1"/>
              </a:solidFill>
            </a:endParaRPr>
          </a:p>
        </p:txBody>
      </p:sp>
      <p:pic>
        <p:nvPicPr>
          <p:cNvPr id="4" name="Picture 3"/>
          <p:cNvPicPr>
            <a:picLocks noChangeAspect="1"/>
          </p:cNvPicPr>
          <p:nvPr/>
        </p:nvPicPr>
        <p:blipFill>
          <a:blip r:embed="rId3"/>
          <a:stretch>
            <a:fillRect/>
          </a:stretch>
        </p:blipFill>
        <p:spPr>
          <a:xfrm>
            <a:off x="384175" y="3539038"/>
            <a:ext cx="8551572" cy="2307789"/>
          </a:xfrm>
          <a:prstGeom prst="rect">
            <a:avLst/>
          </a:prstGeom>
        </p:spPr>
      </p:pic>
    </p:spTree>
    <p:extLst>
      <p:ext uri="{BB962C8B-B14F-4D97-AF65-F5344CB8AC3E}">
        <p14:creationId xmlns:p14="http://schemas.microsoft.com/office/powerpoint/2010/main" val="4068493001"/>
      </p:ext>
    </p:extLst>
  </p:cSld>
  <p:clrMapOvr>
    <a:masterClrMapping/>
  </p:clrMapOvr>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688" y="602876"/>
            <a:ext cx="8042276" cy="1336956"/>
          </a:xfrm>
        </p:spPr>
        <p:txBody>
          <a:bodyPr/>
          <a:lstStyle/>
          <a:p>
            <a:r>
              <a:rPr lang="en-US" sz="3600" dirty="0"/>
              <a:t>Disabling EIGRP for IPv6 on an Interface</a:t>
            </a:r>
          </a:p>
        </p:txBody>
      </p:sp>
      <p:pic>
        <p:nvPicPr>
          <p:cNvPr id="4" name="Picture 3"/>
          <p:cNvPicPr>
            <a:picLocks noChangeAspect="1"/>
          </p:cNvPicPr>
          <p:nvPr/>
        </p:nvPicPr>
        <p:blipFill>
          <a:blip r:embed="rId3"/>
          <a:stretch>
            <a:fillRect/>
          </a:stretch>
        </p:blipFill>
        <p:spPr>
          <a:xfrm>
            <a:off x="279400" y="2925193"/>
            <a:ext cx="8696853" cy="1408197"/>
          </a:xfrm>
          <a:prstGeom prst="rect">
            <a:avLst/>
          </a:prstGeom>
        </p:spPr>
      </p:pic>
    </p:spTree>
    <p:extLst>
      <p:ext uri="{BB962C8B-B14F-4D97-AF65-F5344CB8AC3E}">
        <p14:creationId xmlns:p14="http://schemas.microsoft.com/office/powerpoint/2010/main" val="4106624117"/>
      </p:ext>
    </p:extLst>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t>Named </a:t>
            </a:r>
            <a:r>
              <a:rPr lang="en-US" sz="3600" dirty="0"/>
              <a:t>EIGRP </a:t>
            </a:r>
            <a:r>
              <a:rPr lang="en-US" sz="3600" dirty="0" smtClean="0"/>
              <a:t>Final </a:t>
            </a:r>
            <a:r>
              <a:rPr lang="en-US" sz="3600" dirty="0" err="1" smtClean="0"/>
              <a:t>Config</a:t>
            </a:r>
            <a:endParaRPr lang="en-US" sz="3600" dirty="0"/>
          </a:p>
        </p:txBody>
      </p:sp>
      <p:pic>
        <p:nvPicPr>
          <p:cNvPr id="5" name="Content Placeholder 4"/>
          <p:cNvPicPr>
            <a:picLocks noGrp="1" noChangeAspect="1"/>
          </p:cNvPicPr>
          <p:nvPr>
            <p:ph idx="1"/>
          </p:nvPr>
        </p:nvPicPr>
        <p:blipFill>
          <a:blip r:embed="rId3"/>
          <a:stretch>
            <a:fillRect/>
          </a:stretch>
        </p:blipFill>
        <p:spPr>
          <a:xfrm>
            <a:off x="310356" y="1768974"/>
            <a:ext cx="8520113" cy="4436065"/>
          </a:xfrm>
          <a:prstGeom prst="rect">
            <a:avLst/>
          </a:prstGeom>
        </p:spPr>
      </p:pic>
    </p:spTree>
    <p:extLst>
      <p:ext uri="{BB962C8B-B14F-4D97-AF65-F5344CB8AC3E}">
        <p14:creationId xmlns:p14="http://schemas.microsoft.com/office/powerpoint/2010/main" val="2343154712"/>
      </p:ext>
    </p:extLst>
  </p:cSld>
  <p:clrMapOvr>
    <a:masterClrMapping/>
  </p:clrMapOvr>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318" y="583826"/>
            <a:ext cx="8042276" cy="1336956"/>
          </a:xfrm>
        </p:spPr>
        <p:txBody>
          <a:bodyPr>
            <a:normAutofit/>
          </a:bodyPr>
          <a:lstStyle/>
          <a:p>
            <a:r>
              <a:rPr lang="en-US" sz="3200" dirty="0"/>
              <a:t>EIGRP Summarization in Named </a:t>
            </a:r>
            <a:r>
              <a:rPr lang="en-US" sz="3200" dirty="0" smtClean="0"/>
              <a:t>Configuration</a:t>
            </a:r>
            <a:endParaRPr lang="en-US" sz="3200" dirty="0"/>
          </a:p>
        </p:txBody>
      </p:sp>
      <p:pic>
        <p:nvPicPr>
          <p:cNvPr id="4" name="Content Placeholder 3"/>
          <p:cNvPicPr>
            <a:picLocks noGrp="1" noChangeAspect="1"/>
          </p:cNvPicPr>
          <p:nvPr>
            <p:ph idx="1"/>
          </p:nvPr>
        </p:nvPicPr>
        <p:blipFill>
          <a:blip r:embed="rId3"/>
          <a:stretch>
            <a:fillRect/>
          </a:stretch>
        </p:blipFill>
        <p:spPr>
          <a:xfrm>
            <a:off x="279400" y="2659452"/>
            <a:ext cx="8520113" cy="2178859"/>
          </a:xfrm>
          <a:prstGeom prst="rect">
            <a:avLst/>
          </a:prstGeom>
        </p:spPr>
      </p:pic>
    </p:spTree>
    <p:extLst>
      <p:ext uri="{BB962C8B-B14F-4D97-AF65-F5344CB8AC3E}">
        <p14:creationId xmlns:p14="http://schemas.microsoft.com/office/powerpoint/2010/main" val="1245692024"/>
      </p:ext>
    </p:extLst>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2998" y="564776"/>
            <a:ext cx="8042276" cy="968749"/>
          </a:xfrm>
        </p:spPr>
        <p:txBody>
          <a:bodyPr>
            <a:normAutofit/>
          </a:bodyPr>
          <a:lstStyle/>
          <a:p>
            <a:r>
              <a:rPr lang="en-US" sz="3600" dirty="0"/>
              <a:t>Configuring </a:t>
            </a:r>
            <a:r>
              <a:rPr lang="en-US" sz="3600" dirty="0" smtClean="0"/>
              <a:t>IPv6 </a:t>
            </a:r>
            <a:r>
              <a:rPr lang="en-US" sz="3600" dirty="0"/>
              <a:t>Passive</a:t>
            </a:r>
            <a:r>
              <a:rPr lang="en-US" sz="3600" dirty="0" smtClean="0"/>
              <a:t> Interfaces</a:t>
            </a:r>
            <a:endParaRPr lang="en-US" sz="3600" dirty="0"/>
          </a:p>
        </p:txBody>
      </p:sp>
      <p:grpSp>
        <p:nvGrpSpPr>
          <p:cNvPr id="6" name="Group 5"/>
          <p:cNvGrpSpPr/>
          <p:nvPr/>
        </p:nvGrpSpPr>
        <p:grpSpPr>
          <a:xfrm>
            <a:off x="268105" y="2281438"/>
            <a:ext cx="8603357" cy="3223922"/>
            <a:chOff x="-326341" y="2754840"/>
            <a:chExt cx="9809561" cy="3675921"/>
          </a:xfrm>
        </p:grpSpPr>
        <p:pic>
          <p:nvPicPr>
            <p:cNvPr id="4" name="Picture 3"/>
            <p:cNvPicPr>
              <a:picLocks noChangeAspect="1"/>
            </p:cNvPicPr>
            <p:nvPr/>
          </p:nvPicPr>
          <p:blipFill>
            <a:blip r:embed="rId3"/>
            <a:stretch>
              <a:fillRect/>
            </a:stretch>
          </p:blipFill>
          <p:spPr>
            <a:xfrm>
              <a:off x="-326341" y="2754840"/>
              <a:ext cx="9796682" cy="1348320"/>
            </a:xfrm>
            <a:prstGeom prst="rect">
              <a:avLst/>
            </a:prstGeom>
          </p:spPr>
        </p:pic>
        <p:pic>
          <p:nvPicPr>
            <p:cNvPr id="5" name="Picture 4"/>
            <p:cNvPicPr>
              <a:picLocks noChangeAspect="1"/>
            </p:cNvPicPr>
            <p:nvPr/>
          </p:nvPicPr>
          <p:blipFill>
            <a:blip r:embed="rId4"/>
            <a:stretch>
              <a:fillRect/>
            </a:stretch>
          </p:blipFill>
          <p:spPr>
            <a:xfrm>
              <a:off x="-313462" y="4090281"/>
              <a:ext cx="9796682" cy="2340480"/>
            </a:xfrm>
            <a:prstGeom prst="rect">
              <a:avLst/>
            </a:prstGeom>
          </p:spPr>
        </p:pic>
      </p:grpSp>
    </p:spTree>
    <p:extLst>
      <p:ext uri="{BB962C8B-B14F-4D97-AF65-F5344CB8AC3E}">
        <p14:creationId xmlns:p14="http://schemas.microsoft.com/office/powerpoint/2010/main" val="1882071609"/>
      </p:ext>
    </p:extLst>
  </p:cSld>
  <p:clrMapOvr>
    <a:masterClrMapping/>
  </p:clrMapOvr>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4090"/>
            <a:ext cx="8042276" cy="1364388"/>
          </a:xfrm>
        </p:spPr>
        <p:txBody>
          <a:bodyPr/>
          <a:lstStyle/>
          <a:p>
            <a:r>
              <a:rPr lang="en-US" sz="3200" dirty="0"/>
              <a:t>Named EIGRP Configuration </a:t>
            </a:r>
            <a:r>
              <a:rPr lang="en-US" sz="3200" dirty="0" smtClean="0"/>
              <a:t>Modes </a:t>
            </a:r>
            <a:endParaRPr lang="en-US" sz="3200" dirty="0"/>
          </a:p>
        </p:txBody>
      </p:sp>
      <p:sp>
        <p:nvSpPr>
          <p:cNvPr id="3" name="Content Placeholder 2"/>
          <p:cNvSpPr>
            <a:spLocks noGrp="1"/>
          </p:cNvSpPr>
          <p:nvPr>
            <p:ph idx="1"/>
          </p:nvPr>
        </p:nvSpPr>
        <p:spPr>
          <a:xfrm>
            <a:off x="228600" y="1333500"/>
            <a:ext cx="8362951" cy="4873626"/>
          </a:xfrm>
        </p:spPr>
        <p:txBody>
          <a:bodyPr>
            <a:normAutofit fontScale="62500" lnSpcReduction="20000"/>
          </a:bodyPr>
          <a:lstStyle/>
          <a:p>
            <a:pPr marL="0" indent="0">
              <a:buNone/>
            </a:pPr>
            <a:r>
              <a:rPr lang="en-US" dirty="0">
                <a:solidFill>
                  <a:schemeClr val="tx1"/>
                </a:solidFill>
              </a:rPr>
              <a:t>T</a:t>
            </a:r>
            <a:r>
              <a:rPr lang="en-US" dirty="0" smtClean="0">
                <a:solidFill>
                  <a:schemeClr val="tx1"/>
                </a:solidFill>
              </a:rPr>
              <a:t>hree </a:t>
            </a:r>
            <a:r>
              <a:rPr lang="en-US" dirty="0">
                <a:solidFill>
                  <a:schemeClr val="tx1"/>
                </a:solidFill>
              </a:rPr>
              <a:t>different configuration </a:t>
            </a:r>
            <a:r>
              <a:rPr lang="en-US" dirty="0" smtClean="0">
                <a:solidFill>
                  <a:schemeClr val="tx1"/>
                </a:solidFill>
              </a:rPr>
              <a:t>modes:</a:t>
            </a:r>
          </a:p>
          <a:p>
            <a:r>
              <a:rPr lang="en-US" b="1" dirty="0" smtClean="0">
                <a:solidFill>
                  <a:schemeClr val="tx1"/>
                </a:solidFill>
              </a:rPr>
              <a:t>Address family configuration mode</a:t>
            </a:r>
          </a:p>
          <a:p>
            <a:pPr lvl="1">
              <a:lnSpc>
                <a:spcPct val="120000"/>
              </a:lnSpc>
            </a:pPr>
            <a:r>
              <a:rPr lang="en-US" dirty="0" smtClean="0">
                <a:solidFill>
                  <a:schemeClr val="tx1"/>
                </a:solidFill>
              </a:rPr>
              <a:t>General EIGRP configuration commands for selected </a:t>
            </a:r>
            <a:r>
              <a:rPr lang="en-US" dirty="0">
                <a:solidFill>
                  <a:schemeClr val="tx1"/>
                </a:solidFill>
              </a:rPr>
              <a:t>address family are entered under address family configuration mode. </a:t>
            </a:r>
            <a:r>
              <a:rPr lang="en-US" dirty="0" smtClean="0">
                <a:solidFill>
                  <a:schemeClr val="tx1"/>
                </a:solidFill>
              </a:rPr>
              <a:t>Here you </a:t>
            </a:r>
            <a:r>
              <a:rPr lang="en-US" dirty="0">
                <a:solidFill>
                  <a:schemeClr val="tx1"/>
                </a:solidFill>
              </a:rPr>
              <a:t>can configure the router ID and define network </a:t>
            </a:r>
            <a:r>
              <a:rPr lang="en-US" dirty="0" smtClean="0">
                <a:solidFill>
                  <a:schemeClr val="tx1"/>
                </a:solidFill>
              </a:rPr>
              <a:t>statements and also </a:t>
            </a:r>
            <a:r>
              <a:rPr lang="en-US" dirty="0">
                <a:solidFill>
                  <a:schemeClr val="tx1"/>
                </a:solidFill>
              </a:rPr>
              <a:t>configure router as an EIGRP stub.</a:t>
            </a:r>
          </a:p>
          <a:p>
            <a:pPr lvl="1">
              <a:lnSpc>
                <a:spcPct val="120000"/>
              </a:lnSpc>
            </a:pPr>
            <a:r>
              <a:rPr lang="en-US" dirty="0">
                <a:solidFill>
                  <a:schemeClr val="tx1"/>
                </a:solidFill>
              </a:rPr>
              <a:t>Address family configuration mode gives you access to two additional </a:t>
            </a:r>
            <a:r>
              <a:rPr lang="en-US" dirty="0" smtClean="0">
                <a:solidFill>
                  <a:schemeClr val="tx1"/>
                </a:solidFill>
              </a:rPr>
              <a:t>configuration modes</a:t>
            </a:r>
            <a:r>
              <a:rPr lang="en-US" dirty="0">
                <a:solidFill>
                  <a:schemeClr val="tx1"/>
                </a:solidFill>
              </a:rPr>
              <a:t>: address family interface configuration mode and address family </a:t>
            </a:r>
            <a:r>
              <a:rPr lang="en-US" dirty="0" smtClean="0">
                <a:solidFill>
                  <a:schemeClr val="tx1"/>
                </a:solidFill>
              </a:rPr>
              <a:t>topology configuration </a:t>
            </a:r>
            <a:r>
              <a:rPr lang="en-US" dirty="0">
                <a:solidFill>
                  <a:schemeClr val="tx1"/>
                </a:solidFill>
              </a:rPr>
              <a:t>mode.</a:t>
            </a:r>
          </a:p>
          <a:p>
            <a:r>
              <a:rPr lang="en-US" b="1" dirty="0" smtClean="0">
                <a:solidFill>
                  <a:schemeClr val="tx1"/>
                </a:solidFill>
              </a:rPr>
              <a:t>Address </a:t>
            </a:r>
            <a:r>
              <a:rPr lang="en-US" b="1" dirty="0">
                <a:solidFill>
                  <a:schemeClr val="tx1"/>
                </a:solidFill>
              </a:rPr>
              <a:t>family </a:t>
            </a:r>
            <a:r>
              <a:rPr lang="en-US" b="1" dirty="0" smtClean="0">
                <a:solidFill>
                  <a:schemeClr val="tx1"/>
                </a:solidFill>
              </a:rPr>
              <a:t>interface configuration mode</a:t>
            </a:r>
            <a:endParaRPr lang="en-US" dirty="0">
              <a:solidFill>
                <a:schemeClr val="tx1"/>
              </a:solidFill>
            </a:endParaRPr>
          </a:p>
          <a:p>
            <a:pPr lvl="1">
              <a:lnSpc>
                <a:spcPct val="120000"/>
              </a:lnSpc>
            </a:pPr>
            <a:r>
              <a:rPr lang="en-US" dirty="0" smtClean="0">
                <a:solidFill>
                  <a:schemeClr val="tx1"/>
                </a:solidFill>
              </a:rPr>
              <a:t>You </a:t>
            </a:r>
            <a:r>
              <a:rPr lang="en-US" dirty="0">
                <a:solidFill>
                  <a:schemeClr val="tx1"/>
                </a:solidFill>
              </a:rPr>
              <a:t>should use address family interface configuration </a:t>
            </a:r>
            <a:r>
              <a:rPr lang="en-US" dirty="0" smtClean="0">
                <a:solidFill>
                  <a:schemeClr val="tx1"/>
                </a:solidFill>
              </a:rPr>
              <a:t>mode for </a:t>
            </a:r>
            <a:r>
              <a:rPr lang="en-US" dirty="0">
                <a:solidFill>
                  <a:schemeClr val="tx1"/>
                </a:solidFill>
              </a:rPr>
              <a:t>all those commands that you have previously configured directly under </a:t>
            </a:r>
            <a:r>
              <a:rPr lang="en-US" dirty="0" smtClean="0">
                <a:solidFill>
                  <a:schemeClr val="tx1"/>
                </a:solidFill>
              </a:rPr>
              <a:t>interfaces. Most </a:t>
            </a:r>
            <a:r>
              <a:rPr lang="en-US" dirty="0">
                <a:solidFill>
                  <a:schemeClr val="tx1"/>
                </a:solidFill>
              </a:rPr>
              <a:t>common options are setting summarization with the </a:t>
            </a:r>
            <a:r>
              <a:rPr lang="en-US" b="1" dirty="0" smtClean="0">
                <a:solidFill>
                  <a:schemeClr val="tx1"/>
                </a:solidFill>
              </a:rPr>
              <a:t>summary-address </a:t>
            </a:r>
            <a:r>
              <a:rPr lang="en-US" dirty="0" smtClean="0">
                <a:solidFill>
                  <a:schemeClr val="tx1"/>
                </a:solidFill>
              </a:rPr>
              <a:t>command </a:t>
            </a:r>
            <a:r>
              <a:rPr lang="en-US" dirty="0">
                <a:solidFill>
                  <a:schemeClr val="tx1"/>
                </a:solidFill>
              </a:rPr>
              <a:t>or marking interfaces as passive using </a:t>
            </a:r>
            <a:r>
              <a:rPr lang="en-US" b="1" dirty="0">
                <a:solidFill>
                  <a:schemeClr val="tx1"/>
                </a:solidFill>
              </a:rPr>
              <a:t>passive-interface </a:t>
            </a:r>
            <a:r>
              <a:rPr lang="en-US" dirty="0">
                <a:solidFill>
                  <a:schemeClr val="tx1"/>
                </a:solidFill>
              </a:rPr>
              <a:t>command. </a:t>
            </a:r>
            <a:r>
              <a:rPr lang="en-US" dirty="0" smtClean="0">
                <a:solidFill>
                  <a:schemeClr val="tx1"/>
                </a:solidFill>
              </a:rPr>
              <a:t>You can </a:t>
            </a:r>
            <a:r>
              <a:rPr lang="en-US" dirty="0">
                <a:solidFill>
                  <a:schemeClr val="tx1"/>
                </a:solidFill>
              </a:rPr>
              <a:t>also modify default hello and hold-time timers</a:t>
            </a:r>
            <a:r>
              <a:rPr lang="en-US" dirty="0" smtClean="0">
                <a:solidFill>
                  <a:schemeClr val="tx1"/>
                </a:solidFill>
              </a:rPr>
              <a:t>.</a:t>
            </a:r>
          </a:p>
          <a:p>
            <a:r>
              <a:rPr lang="en-US" b="1" dirty="0" smtClean="0">
                <a:solidFill>
                  <a:schemeClr val="tx1"/>
                </a:solidFill>
              </a:rPr>
              <a:t>Address </a:t>
            </a:r>
            <a:r>
              <a:rPr lang="en-US" b="1" dirty="0">
                <a:solidFill>
                  <a:schemeClr val="tx1"/>
                </a:solidFill>
              </a:rPr>
              <a:t>family topology configuration </a:t>
            </a:r>
            <a:r>
              <a:rPr lang="en-US" b="1" dirty="0" smtClean="0">
                <a:solidFill>
                  <a:schemeClr val="tx1"/>
                </a:solidFill>
              </a:rPr>
              <a:t>mode</a:t>
            </a:r>
          </a:p>
          <a:p>
            <a:pPr lvl="1">
              <a:lnSpc>
                <a:spcPct val="120000"/>
              </a:lnSpc>
            </a:pPr>
            <a:r>
              <a:rPr lang="en-US" dirty="0" smtClean="0">
                <a:solidFill>
                  <a:schemeClr val="tx1"/>
                </a:solidFill>
              </a:rPr>
              <a:t>Address </a:t>
            </a:r>
            <a:r>
              <a:rPr lang="en-US" dirty="0">
                <a:solidFill>
                  <a:schemeClr val="tx1"/>
                </a:solidFill>
              </a:rPr>
              <a:t>family topology </a:t>
            </a:r>
            <a:r>
              <a:rPr lang="en-US" dirty="0" smtClean="0">
                <a:solidFill>
                  <a:schemeClr val="tx1"/>
                </a:solidFill>
              </a:rPr>
              <a:t>configuration mode </a:t>
            </a:r>
            <a:r>
              <a:rPr lang="en-US" dirty="0">
                <a:solidFill>
                  <a:schemeClr val="tx1"/>
                </a:solidFill>
              </a:rPr>
              <a:t>gathers all configuration options that directly impact the EIGRP </a:t>
            </a:r>
            <a:r>
              <a:rPr lang="en-US" dirty="0" smtClean="0">
                <a:solidFill>
                  <a:schemeClr val="tx1"/>
                </a:solidFill>
              </a:rPr>
              <a:t>topology table</a:t>
            </a:r>
            <a:r>
              <a:rPr lang="en-US" dirty="0">
                <a:solidFill>
                  <a:schemeClr val="tx1"/>
                </a:solidFill>
              </a:rPr>
              <a:t>. Here you can set load-balancing parameters such as </a:t>
            </a:r>
            <a:r>
              <a:rPr lang="en-US" b="1" dirty="0">
                <a:solidFill>
                  <a:schemeClr val="tx1"/>
                </a:solidFill>
              </a:rPr>
              <a:t>variance </a:t>
            </a:r>
            <a:r>
              <a:rPr lang="en-US" dirty="0">
                <a:solidFill>
                  <a:schemeClr val="tx1"/>
                </a:solidFill>
              </a:rPr>
              <a:t>and </a:t>
            </a:r>
            <a:r>
              <a:rPr lang="en-US" b="1" dirty="0" smtClean="0">
                <a:solidFill>
                  <a:schemeClr val="tx1"/>
                </a:solidFill>
              </a:rPr>
              <a:t>maximum-paths, </a:t>
            </a:r>
            <a:r>
              <a:rPr lang="en-US" dirty="0" smtClean="0">
                <a:solidFill>
                  <a:schemeClr val="tx1"/>
                </a:solidFill>
              </a:rPr>
              <a:t>or </a:t>
            </a:r>
            <a:r>
              <a:rPr lang="en-US" dirty="0">
                <a:solidFill>
                  <a:schemeClr val="tx1"/>
                </a:solidFill>
              </a:rPr>
              <a:t>you can redistribute static routes using the </a:t>
            </a:r>
            <a:r>
              <a:rPr lang="en-US" b="1" dirty="0">
                <a:solidFill>
                  <a:schemeClr val="tx1"/>
                </a:solidFill>
              </a:rPr>
              <a:t>redistribute </a:t>
            </a:r>
            <a:r>
              <a:rPr lang="en-US" dirty="0">
                <a:solidFill>
                  <a:schemeClr val="tx1"/>
                </a:solidFill>
              </a:rPr>
              <a:t>command.</a:t>
            </a:r>
          </a:p>
        </p:txBody>
      </p:sp>
    </p:spTree>
    <p:extLst>
      <p:ext uri="{BB962C8B-B14F-4D97-AF65-F5344CB8AC3E}">
        <p14:creationId xmlns:p14="http://schemas.microsoft.com/office/powerpoint/2010/main" val="2035467105"/>
      </p:ext>
    </p:extLst>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US" sz="3600" dirty="0"/>
              <a:t>Address Family Configuration Mode</a:t>
            </a:r>
          </a:p>
        </p:txBody>
      </p:sp>
      <p:grpSp>
        <p:nvGrpSpPr>
          <p:cNvPr id="7" name="Group 6"/>
          <p:cNvGrpSpPr/>
          <p:nvPr/>
        </p:nvGrpSpPr>
        <p:grpSpPr>
          <a:xfrm>
            <a:off x="549275" y="1516992"/>
            <a:ext cx="8440031" cy="5150508"/>
            <a:chOff x="-326341" y="2266077"/>
            <a:chExt cx="9796682" cy="5978401"/>
          </a:xfrm>
        </p:grpSpPr>
        <p:pic>
          <p:nvPicPr>
            <p:cNvPr id="5" name="Picture 4"/>
            <p:cNvPicPr>
              <a:picLocks noChangeAspect="1"/>
            </p:cNvPicPr>
            <p:nvPr/>
          </p:nvPicPr>
          <p:blipFill>
            <a:blip r:embed="rId3"/>
            <a:stretch>
              <a:fillRect/>
            </a:stretch>
          </p:blipFill>
          <p:spPr>
            <a:xfrm>
              <a:off x="-326341" y="2266077"/>
              <a:ext cx="9796682" cy="1450080"/>
            </a:xfrm>
            <a:prstGeom prst="rect">
              <a:avLst/>
            </a:prstGeom>
          </p:spPr>
        </p:pic>
        <p:pic>
          <p:nvPicPr>
            <p:cNvPr id="6" name="Picture 5"/>
            <p:cNvPicPr>
              <a:picLocks noChangeAspect="1"/>
            </p:cNvPicPr>
            <p:nvPr/>
          </p:nvPicPr>
          <p:blipFill>
            <a:blip r:embed="rId4"/>
            <a:stretch>
              <a:fillRect/>
            </a:stretch>
          </p:blipFill>
          <p:spPr>
            <a:xfrm>
              <a:off x="-326341" y="3716157"/>
              <a:ext cx="9796682" cy="4528321"/>
            </a:xfrm>
            <a:prstGeom prst="rect">
              <a:avLst/>
            </a:prstGeom>
          </p:spPr>
        </p:pic>
      </p:grpSp>
    </p:spTree>
    <p:extLst>
      <p:ext uri="{BB962C8B-B14F-4D97-AF65-F5344CB8AC3E}">
        <p14:creationId xmlns:p14="http://schemas.microsoft.com/office/powerpoint/2010/main" val="3770743489"/>
      </p:ext>
    </p:extLst>
  </p:cSld>
  <p:clrMapOvr>
    <a:masterClrMapping/>
  </p:clrMapOvr>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225924"/>
          </a:xfrm>
        </p:spPr>
        <p:txBody>
          <a:bodyPr>
            <a:normAutofit/>
          </a:bodyPr>
          <a:lstStyle/>
          <a:p>
            <a:r>
              <a:rPr lang="en-US" sz="2800" dirty="0"/>
              <a:t>Address Family Interface Configuration Mode</a:t>
            </a:r>
          </a:p>
        </p:txBody>
      </p:sp>
      <p:pic>
        <p:nvPicPr>
          <p:cNvPr id="4" name="Content Placeholder 3"/>
          <p:cNvPicPr>
            <a:picLocks noGrp="1" noChangeAspect="1"/>
          </p:cNvPicPr>
          <p:nvPr>
            <p:ph idx="1"/>
          </p:nvPr>
        </p:nvPicPr>
        <p:blipFill>
          <a:blip r:embed="rId3"/>
          <a:stretch>
            <a:fillRect/>
          </a:stretch>
        </p:blipFill>
        <p:spPr>
          <a:xfrm>
            <a:off x="549275" y="1333500"/>
            <a:ext cx="8156575" cy="5314950"/>
          </a:xfrm>
          <a:prstGeom prst="rect">
            <a:avLst/>
          </a:prstGeom>
        </p:spPr>
      </p:pic>
    </p:spTree>
    <p:extLst>
      <p:ext uri="{BB962C8B-B14F-4D97-AF65-F5344CB8AC3E}">
        <p14:creationId xmlns:p14="http://schemas.microsoft.com/office/powerpoint/2010/main" val="1503414766"/>
      </p:ext>
    </p:extLst>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264023"/>
          </a:xfrm>
        </p:spPr>
        <p:txBody>
          <a:bodyPr>
            <a:normAutofit/>
          </a:bodyPr>
          <a:lstStyle/>
          <a:p>
            <a:r>
              <a:rPr lang="en-US" sz="2800" dirty="0"/>
              <a:t>Address Family Topology Configuration Mode</a:t>
            </a:r>
          </a:p>
        </p:txBody>
      </p:sp>
      <p:grpSp>
        <p:nvGrpSpPr>
          <p:cNvPr id="6" name="Group 5"/>
          <p:cNvGrpSpPr/>
          <p:nvPr/>
        </p:nvGrpSpPr>
        <p:grpSpPr>
          <a:xfrm>
            <a:off x="457200" y="1371599"/>
            <a:ext cx="8305800" cy="5189745"/>
            <a:chOff x="-326341" y="2875680"/>
            <a:chExt cx="9796682" cy="7227233"/>
          </a:xfrm>
        </p:grpSpPr>
        <p:pic>
          <p:nvPicPr>
            <p:cNvPr id="4" name="Picture 3"/>
            <p:cNvPicPr>
              <a:picLocks noChangeAspect="1"/>
            </p:cNvPicPr>
            <p:nvPr/>
          </p:nvPicPr>
          <p:blipFill>
            <a:blip r:embed="rId3"/>
            <a:stretch>
              <a:fillRect/>
            </a:stretch>
          </p:blipFill>
          <p:spPr>
            <a:xfrm>
              <a:off x="-326341" y="2875680"/>
              <a:ext cx="9796682" cy="1106640"/>
            </a:xfrm>
            <a:prstGeom prst="rect">
              <a:avLst/>
            </a:prstGeom>
          </p:spPr>
        </p:pic>
        <p:pic>
          <p:nvPicPr>
            <p:cNvPr id="5" name="Picture 4"/>
            <p:cNvPicPr>
              <a:picLocks noChangeAspect="1"/>
            </p:cNvPicPr>
            <p:nvPr/>
          </p:nvPicPr>
          <p:blipFill>
            <a:blip r:embed="rId4"/>
            <a:stretch>
              <a:fillRect/>
            </a:stretch>
          </p:blipFill>
          <p:spPr>
            <a:xfrm>
              <a:off x="-326341" y="3946432"/>
              <a:ext cx="9796682" cy="6156481"/>
            </a:xfrm>
            <a:prstGeom prst="rect">
              <a:avLst/>
            </a:prstGeom>
          </p:spPr>
        </p:pic>
      </p:grpSp>
    </p:spTree>
    <p:extLst>
      <p:ext uri="{BB962C8B-B14F-4D97-AF65-F5344CB8AC3E}">
        <p14:creationId xmlns:p14="http://schemas.microsoft.com/office/powerpoint/2010/main" val="2852906061"/>
      </p:ext>
    </p:extLst>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365378"/>
            <a:ext cx="8521700" cy="3664357"/>
          </a:xfrm>
        </p:spPr>
        <p:txBody>
          <a:bodyPr>
            <a:normAutofit/>
          </a:bodyPr>
          <a:lstStyle/>
          <a:p>
            <a:r>
              <a:rPr lang="en-US" dirty="0" smtClean="0"/>
              <a:t>Summary </a:t>
            </a:r>
            <a:br>
              <a:rPr lang="en-US" dirty="0" smtClean="0"/>
            </a:br>
            <a:r>
              <a:rPr lang="en-US" dirty="0" smtClean="0"/>
              <a:t>&amp;</a:t>
            </a:r>
            <a:br>
              <a:rPr lang="en-US" dirty="0" smtClean="0"/>
            </a:br>
            <a:r>
              <a:rPr lang="en-US" dirty="0" smtClean="0"/>
              <a:t>Questions</a:t>
            </a:r>
            <a:endParaRPr lang="en-US" dirty="0"/>
          </a:p>
        </p:txBody>
      </p:sp>
    </p:spTree>
    <p:extLst>
      <p:ext uri="{BB962C8B-B14F-4D97-AF65-F5344CB8AC3E}">
        <p14:creationId xmlns:p14="http://schemas.microsoft.com/office/powerpoint/2010/main" val="5225020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2606</TotalTime>
  <Words>19787</Words>
  <Application>Microsoft Office PowerPoint</Application>
  <PresentationFormat>On-screen Show (4:3)</PresentationFormat>
  <Paragraphs>2376</Paragraphs>
  <Slides>142</Slides>
  <Notes>105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142</vt:i4>
      </vt:variant>
    </vt:vector>
  </HeadingPairs>
  <TitlesOfParts>
    <vt:vector size="154" baseType="lpstr">
      <vt:lpstr>ＭＳ Ｐゴシック</vt:lpstr>
      <vt:lpstr>SimSun</vt:lpstr>
      <vt:lpstr>Apple Chancery</vt:lpstr>
      <vt:lpstr>Arial</vt:lpstr>
      <vt:lpstr>Calibri</vt:lpstr>
      <vt:lpstr>Consolas</vt:lpstr>
      <vt:lpstr>Courier New</vt:lpstr>
      <vt:lpstr>News Gothic MT</vt:lpstr>
      <vt:lpstr>Times New Roman</vt:lpstr>
      <vt:lpstr>Wingdings</vt:lpstr>
      <vt:lpstr>Wingdings 2</vt:lpstr>
      <vt:lpstr>Breeze</vt:lpstr>
      <vt:lpstr>Enhanced Interior Gateway Routing Protocol (EIGRP)</vt:lpstr>
      <vt:lpstr>EIGRP Features</vt:lpstr>
      <vt:lpstr>EIGRP Features</vt:lpstr>
      <vt:lpstr>EIGRP Key Components</vt:lpstr>
      <vt:lpstr>EIGRP Key Components</vt:lpstr>
      <vt:lpstr>EIGRP Terminology</vt:lpstr>
      <vt:lpstr>EIGRP Tables</vt:lpstr>
      <vt:lpstr>AD versus FD</vt:lpstr>
      <vt:lpstr>Successor and Feasible Successor</vt:lpstr>
      <vt:lpstr>Passive versus Active Routes</vt:lpstr>
      <vt:lpstr>Neighbor Discovery / Recovery</vt:lpstr>
      <vt:lpstr>Neighbor Discovery / Recovery</vt:lpstr>
      <vt:lpstr>DUAL finite-state machine</vt:lpstr>
      <vt:lpstr>DUAL finite-state machine</vt:lpstr>
      <vt:lpstr>EIGRP Packet Types</vt:lpstr>
      <vt:lpstr>Hello Packets</vt:lpstr>
      <vt:lpstr>EIGRP Hello Packets</vt:lpstr>
      <vt:lpstr>Hello Packets</vt:lpstr>
      <vt:lpstr>Hello Packets</vt:lpstr>
      <vt:lpstr>Hello Packets</vt:lpstr>
      <vt:lpstr>Acknowledgement Packets</vt:lpstr>
      <vt:lpstr>Update Packets</vt:lpstr>
      <vt:lpstr>Update Packets</vt:lpstr>
      <vt:lpstr>Query and Reply Packets</vt:lpstr>
      <vt:lpstr>Query and Reply Packets</vt:lpstr>
      <vt:lpstr>Packet Types</vt:lpstr>
      <vt:lpstr>Initial Route Discovery </vt:lpstr>
      <vt:lpstr>EIGRP Operations</vt:lpstr>
      <vt:lpstr>Example: EIGRP Tables</vt:lpstr>
      <vt:lpstr>EIGRP Neighbor Table</vt:lpstr>
      <vt:lpstr>EIGRP Topology Table</vt:lpstr>
      <vt:lpstr>EIGRP Routing Table</vt:lpstr>
      <vt:lpstr>EIGRP Administrative Distance (AD)</vt:lpstr>
      <vt:lpstr>DUAL Example</vt:lpstr>
      <vt:lpstr>DUAL Example</vt:lpstr>
      <vt:lpstr>DUAL Example</vt:lpstr>
      <vt:lpstr>DUAL Example</vt:lpstr>
      <vt:lpstr>DUAL Example</vt:lpstr>
      <vt:lpstr>DUAL Example</vt:lpstr>
      <vt:lpstr>DUAL Example</vt:lpstr>
      <vt:lpstr>EIGRP Metric Calculation</vt:lpstr>
      <vt:lpstr>EIGRP Metric</vt:lpstr>
      <vt:lpstr>EIGRP Metric Calculation</vt:lpstr>
      <vt:lpstr>EIGRP Bandwidth</vt:lpstr>
      <vt:lpstr>EIGRP Bandwidth</vt:lpstr>
      <vt:lpstr>EIGRP Delay</vt:lpstr>
      <vt:lpstr>Other EIGRP Metrics</vt:lpstr>
      <vt:lpstr>EIGRP Composite Metric Calculation</vt:lpstr>
      <vt:lpstr>Planning to Deploy EIGRP</vt:lpstr>
      <vt:lpstr>Implementing EIGRP</vt:lpstr>
      <vt:lpstr>Verifying EIGRP</vt:lpstr>
      <vt:lpstr>Documenting</vt:lpstr>
      <vt:lpstr>Enable EIGRP Routing</vt:lpstr>
      <vt:lpstr>Identify EIGRP Networks</vt:lpstr>
      <vt:lpstr>Note on EIGRP Masks</vt:lpstr>
      <vt:lpstr>Define the Interface Bandwidth</vt:lpstr>
      <vt:lpstr>Enable / Disable Automatic Summarization</vt:lpstr>
      <vt:lpstr>Configuring EIGRP Example: Classful</vt:lpstr>
      <vt:lpstr>Configuring EIGRP Example: Classful</vt:lpstr>
      <vt:lpstr>Verifying EIGRP Example</vt:lpstr>
      <vt:lpstr>Verifying EIGRP Example</vt:lpstr>
      <vt:lpstr>Verifying EIGRP Example</vt:lpstr>
      <vt:lpstr>Configuring EIGRP Example: Classless</vt:lpstr>
      <vt:lpstr>Verifying EIGRP Example</vt:lpstr>
      <vt:lpstr>Verifying EIGRP: show ip protocols</vt:lpstr>
      <vt:lpstr>Verifying EIGRP: show ip eigrp neighbors</vt:lpstr>
      <vt:lpstr>Verifying EIGRP: show ip eigrp topology</vt:lpstr>
      <vt:lpstr>Verifying EIGRP: show ip route eigrp</vt:lpstr>
      <vt:lpstr>Verifying EIGRP: show ip eigrp interfaces</vt:lpstr>
      <vt:lpstr>Verifying EIGRP: show ip eigrp traffic</vt:lpstr>
      <vt:lpstr>Verifying EIGRP: debug eigrp packets</vt:lpstr>
      <vt:lpstr>PowerPoint Presentation</vt:lpstr>
      <vt:lpstr>Stuck in Active</vt:lpstr>
      <vt:lpstr>Stuck in Active</vt:lpstr>
      <vt:lpstr>Stuck in Active</vt:lpstr>
      <vt:lpstr>Stuck in Active</vt:lpstr>
      <vt:lpstr>EIGRP Passive-Interface</vt:lpstr>
      <vt:lpstr>Passive-Interface Example</vt:lpstr>
      <vt:lpstr>Propagating a Default Route</vt:lpstr>
      <vt:lpstr>ip default-network Command </vt:lpstr>
      <vt:lpstr>ip default-network Example</vt:lpstr>
      <vt:lpstr>ip default-network Example</vt:lpstr>
      <vt:lpstr>ip default-network Example</vt:lpstr>
      <vt:lpstr>ip route 0.0.0.0 0.0.0.0 next-hop | interface Command</vt:lpstr>
      <vt:lpstr>ip route 0.0.0.0 0.0.0.0 interface Example</vt:lpstr>
      <vt:lpstr>ip route 0.0.0.0 0.0.0.0 next-hop Example</vt:lpstr>
      <vt:lpstr>EIGRP Route Summarization </vt:lpstr>
      <vt:lpstr>Summarization in Discontiguous Networks </vt:lpstr>
      <vt:lpstr>Summarization in Discontiguous Networks </vt:lpstr>
      <vt:lpstr>Disabling Automatic Summarization</vt:lpstr>
      <vt:lpstr>Disable Automatic Summarization</vt:lpstr>
      <vt:lpstr>Summarizing on an Interface</vt:lpstr>
      <vt:lpstr>ip summary-address eigrp</vt:lpstr>
      <vt:lpstr>EIGRP Route Summarization </vt:lpstr>
      <vt:lpstr>EIGRP Load Balancing</vt:lpstr>
      <vt:lpstr>EIGRP Equal-Cost Load Balancing</vt:lpstr>
      <vt:lpstr>Unequal Cost Load Balancing</vt:lpstr>
      <vt:lpstr>EIGRP Unequal-Cost Load Balancing</vt:lpstr>
      <vt:lpstr>Router Authentication</vt:lpstr>
      <vt:lpstr>Simple Password vs. MD5 Authentication</vt:lpstr>
      <vt:lpstr>EIGRP MD5 Authentication</vt:lpstr>
      <vt:lpstr>MD5 Authentication</vt:lpstr>
      <vt:lpstr>Planning for EIGRP</vt:lpstr>
      <vt:lpstr>Configure the Authentication Mode for EIGRP</vt:lpstr>
      <vt:lpstr>Configure the Key Chain</vt:lpstr>
      <vt:lpstr>Configure Keys Lifetime Parameters (Optional)</vt:lpstr>
      <vt:lpstr>Enable Authentication to Use the Key Chain </vt:lpstr>
      <vt:lpstr>Configuring EIGRP MD5 Authentication</vt:lpstr>
      <vt:lpstr>Configuring EIGRP MD5 Authentication</vt:lpstr>
      <vt:lpstr>Verifying MD5 Authentication</vt:lpstr>
      <vt:lpstr>Verifying MD5 Authentication</vt:lpstr>
      <vt:lpstr>Troubleshooting MD5 Authentication</vt:lpstr>
      <vt:lpstr>Configuring EIGRP MD5 Authentication</vt:lpstr>
      <vt:lpstr>Configuring EIGRP for IPv6</vt:lpstr>
      <vt:lpstr>Configuring EIGRP for IPv6</vt:lpstr>
      <vt:lpstr>Overview of EIGRP for IPv6</vt:lpstr>
      <vt:lpstr>Overview of EIGRP for IPv6</vt:lpstr>
      <vt:lpstr>Configuring and Verifying EIGRP for IPv6</vt:lpstr>
      <vt:lpstr>Configuring and Verifying EIGRP for IPv6</vt:lpstr>
      <vt:lpstr>Configuring and Verifying EIGRP for IPv6</vt:lpstr>
      <vt:lpstr>Configuring and Verifying EIGRP for IPv6</vt:lpstr>
      <vt:lpstr>Link-Local Importance for IPv6 Routing</vt:lpstr>
      <vt:lpstr>Verifying EIGRP for IPv6 Neighbor Adjacency and Topology Table</vt:lpstr>
      <vt:lpstr>Verifying EIGRP for IPv6 Routing Table</vt:lpstr>
      <vt:lpstr>Configuring EIGRP for IPv6 Summary Route</vt:lpstr>
      <vt:lpstr>PowerPoint Presentation</vt:lpstr>
      <vt:lpstr>Named EIGRP Configuration</vt:lpstr>
      <vt:lpstr>Address Families</vt:lpstr>
      <vt:lpstr>EIGRP for IPv4 Address Family</vt:lpstr>
      <vt:lpstr>EIGRP for IPv4 Address Family</vt:lpstr>
      <vt:lpstr>EIGRP for IPv6 Address Family</vt:lpstr>
      <vt:lpstr>EIGRP for IPv6 Address Family</vt:lpstr>
      <vt:lpstr>EIGRP for IPv6 Address Family</vt:lpstr>
      <vt:lpstr>Disabling EIGRP for IPv6 on an Interface</vt:lpstr>
      <vt:lpstr>Named EIGRP Final Config</vt:lpstr>
      <vt:lpstr>EIGRP Summarization in Named Configuration</vt:lpstr>
      <vt:lpstr>Configuring IPv6 Passive Interfaces</vt:lpstr>
      <vt:lpstr>Named EIGRP Configuration Modes </vt:lpstr>
      <vt:lpstr>Address Family Configuration Mode</vt:lpstr>
      <vt:lpstr>Address Family Interface Configuration Mode</vt:lpstr>
      <vt:lpstr>Address Family Topology Configuration Mode</vt:lpstr>
      <vt:lpstr>Summary  &amp; 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175</cp:revision>
  <dcterms:created xsi:type="dcterms:W3CDTF">2011-10-03T10:20:59Z</dcterms:created>
  <dcterms:modified xsi:type="dcterms:W3CDTF">2016-11-10T19:11:54Z</dcterms:modified>
</cp:coreProperties>
</file>