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slides/slide43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  <p:sldMasterId id="2147483660" r:id="rId2"/>
  </p:sldMasterIdLst>
  <p:notesMasterIdLst>
    <p:notesMasterId r:id="rId46"/>
  </p:notesMasterIdLst>
  <p:sldIdLst>
    <p:sldId id="256" r:id="rId3"/>
    <p:sldId id="257" r:id="rId4"/>
    <p:sldId id="258" r:id="rId5"/>
    <p:sldId id="259" r:id="rId6"/>
    <p:sldId id="309" r:id="rId7"/>
    <p:sldId id="260" r:id="rId8"/>
    <p:sldId id="263" r:id="rId9"/>
    <p:sldId id="262" r:id="rId10"/>
    <p:sldId id="265" r:id="rId11"/>
    <p:sldId id="264" r:id="rId12"/>
    <p:sldId id="266" r:id="rId13"/>
    <p:sldId id="261" r:id="rId14"/>
    <p:sldId id="267" r:id="rId15"/>
    <p:sldId id="268" r:id="rId16"/>
    <p:sldId id="272" r:id="rId17"/>
    <p:sldId id="273" r:id="rId18"/>
    <p:sldId id="274" r:id="rId19"/>
    <p:sldId id="279" r:id="rId20"/>
    <p:sldId id="284" r:id="rId21"/>
    <p:sldId id="285" r:id="rId22"/>
    <p:sldId id="286" r:id="rId23"/>
    <p:sldId id="287" r:id="rId24"/>
    <p:sldId id="269" r:id="rId25"/>
    <p:sldId id="271" r:id="rId26"/>
    <p:sldId id="275" r:id="rId27"/>
    <p:sldId id="276" r:id="rId28"/>
    <p:sldId id="277" r:id="rId29"/>
    <p:sldId id="278" r:id="rId30"/>
    <p:sldId id="270" r:id="rId31"/>
    <p:sldId id="288" r:id="rId32"/>
    <p:sldId id="289" r:id="rId33"/>
    <p:sldId id="290" r:id="rId34"/>
    <p:sldId id="291" r:id="rId35"/>
    <p:sldId id="299" r:id="rId36"/>
    <p:sldId id="300" r:id="rId37"/>
    <p:sldId id="301" r:id="rId38"/>
    <p:sldId id="302" r:id="rId39"/>
    <p:sldId id="303" r:id="rId40"/>
    <p:sldId id="304" r:id="rId41"/>
    <p:sldId id="305" r:id="rId42"/>
    <p:sldId id="307" r:id="rId43"/>
    <p:sldId id="308" r:id="rId44"/>
    <p:sldId id="306" r:id="rId45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82454" autoAdjust="0"/>
  </p:normalViewPr>
  <p:slideViewPr>
    <p:cSldViewPr snapToGrid="0">
      <p:cViewPr varScale="1">
        <p:scale>
          <a:sx n="82" d="100"/>
          <a:sy n="82" d="100"/>
        </p:scale>
        <p:origin x="534" y="45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1.xml"/><Relationship Id="rId18" Type="http://schemas.openxmlformats.org/officeDocument/2006/relationships/slide" Target="slides/slide16.xml"/><Relationship Id="rId26" Type="http://schemas.openxmlformats.org/officeDocument/2006/relationships/slide" Target="slides/slide24.xml"/><Relationship Id="rId39" Type="http://schemas.openxmlformats.org/officeDocument/2006/relationships/slide" Target="slides/slide37.xml"/><Relationship Id="rId3" Type="http://schemas.openxmlformats.org/officeDocument/2006/relationships/slide" Target="slides/slide1.xml"/><Relationship Id="rId21" Type="http://schemas.openxmlformats.org/officeDocument/2006/relationships/slide" Target="slides/slide19.xml"/><Relationship Id="rId34" Type="http://schemas.openxmlformats.org/officeDocument/2006/relationships/slide" Target="slides/slide32.xml"/><Relationship Id="rId42" Type="http://schemas.openxmlformats.org/officeDocument/2006/relationships/slide" Target="slides/slide40.xml"/><Relationship Id="rId47" Type="http://schemas.openxmlformats.org/officeDocument/2006/relationships/presProps" Target="presProps.xml"/><Relationship Id="rId50" Type="http://schemas.openxmlformats.org/officeDocument/2006/relationships/tableStyles" Target="tableStyles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slide" Target="slides/slide15.xml"/><Relationship Id="rId25" Type="http://schemas.openxmlformats.org/officeDocument/2006/relationships/slide" Target="slides/slide23.xml"/><Relationship Id="rId33" Type="http://schemas.openxmlformats.org/officeDocument/2006/relationships/slide" Target="slides/slide31.xml"/><Relationship Id="rId38" Type="http://schemas.openxmlformats.org/officeDocument/2006/relationships/slide" Target="slides/slide36.xml"/><Relationship Id="rId46" Type="http://schemas.openxmlformats.org/officeDocument/2006/relationships/notesMaster" Target="notesMasters/notesMaster1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14.xml"/><Relationship Id="rId20" Type="http://schemas.openxmlformats.org/officeDocument/2006/relationships/slide" Target="slides/slide18.xml"/><Relationship Id="rId29" Type="http://schemas.openxmlformats.org/officeDocument/2006/relationships/slide" Target="slides/slide27.xml"/><Relationship Id="rId41" Type="http://schemas.openxmlformats.org/officeDocument/2006/relationships/slide" Target="slides/slide3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24" Type="http://schemas.openxmlformats.org/officeDocument/2006/relationships/slide" Target="slides/slide22.xml"/><Relationship Id="rId32" Type="http://schemas.openxmlformats.org/officeDocument/2006/relationships/slide" Target="slides/slide30.xml"/><Relationship Id="rId37" Type="http://schemas.openxmlformats.org/officeDocument/2006/relationships/slide" Target="slides/slide35.xml"/><Relationship Id="rId40" Type="http://schemas.openxmlformats.org/officeDocument/2006/relationships/slide" Target="slides/slide38.xml"/><Relationship Id="rId45" Type="http://schemas.openxmlformats.org/officeDocument/2006/relationships/slide" Target="slides/slide43.xml"/><Relationship Id="rId5" Type="http://schemas.openxmlformats.org/officeDocument/2006/relationships/slide" Target="slides/slide3.xml"/><Relationship Id="rId15" Type="http://schemas.openxmlformats.org/officeDocument/2006/relationships/slide" Target="slides/slide13.xml"/><Relationship Id="rId23" Type="http://schemas.openxmlformats.org/officeDocument/2006/relationships/slide" Target="slides/slide21.xml"/><Relationship Id="rId28" Type="http://schemas.openxmlformats.org/officeDocument/2006/relationships/slide" Target="slides/slide26.xml"/><Relationship Id="rId36" Type="http://schemas.openxmlformats.org/officeDocument/2006/relationships/slide" Target="slides/slide34.xml"/><Relationship Id="rId49" Type="http://schemas.openxmlformats.org/officeDocument/2006/relationships/theme" Target="theme/theme1.xml"/><Relationship Id="rId10" Type="http://schemas.openxmlformats.org/officeDocument/2006/relationships/slide" Target="slides/slide8.xml"/><Relationship Id="rId19" Type="http://schemas.openxmlformats.org/officeDocument/2006/relationships/slide" Target="slides/slide17.xml"/><Relationship Id="rId31" Type="http://schemas.openxmlformats.org/officeDocument/2006/relationships/slide" Target="slides/slide29.xml"/><Relationship Id="rId44" Type="http://schemas.openxmlformats.org/officeDocument/2006/relationships/slide" Target="slides/slide42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slide" Target="slides/slide12.xml"/><Relationship Id="rId22" Type="http://schemas.openxmlformats.org/officeDocument/2006/relationships/slide" Target="slides/slide20.xml"/><Relationship Id="rId27" Type="http://schemas.openxmlformats.org/officeDocument/2006/relationships/slide" Target="slides/slide25.xml"/><Relationship Id="rId30" Type="http://schemas.openxmlformats.org/officeDocument/2006/relationships/slide" Target="slides/slide28.xml"/><Relationship Id="rId35" Type="http://schemas.openxmlformats.org/officeDocument/2006/relationships/slide" Target="slides/slide33.xml"/><Relationship Id="rId43" Type="http://schemas.openxmlformats.org/officeDocument/2006/relationships/slide" Target="slides/slide41.xml"/><Relationship Id="rId48" Type="http://schemas.openxmlformats.org/officeDocument/2006/relationships/viewProps" Target="viewProps.xml"/><Relationship Id="rId8" Type="http://schemas.openxmlformats.org/officeDocument/2006/relationships/slide" Target="slides/slide6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7622C9A-E9E4-4239-A932-A8F4E714BB35}" type="datetimeFigureOut">
              <a:rPr lang="en-GB" smtClean="0"/>
              <a:t>25/01/2021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0E4D72D-6A46-4192-8400-B7215801182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12957408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sz="1200" dirty="0" smtClean="0">
                <a:solidFill>
                  <a:srgbClr val="000000"/>
                </a:solidFill>
              </a:rPr>
              <a:t>IGP: Routing protocols used to exchange routing information within a routing domain administered by a single organization</a:t>
            </a:r>
          </a:p>
          <a:p>
            <a:r>
              <a:rPr lang="en-US" sz="1200" dirty="0" smtClean="0">
                <a:solidFill>
                  <a:srgbClr val="000000"/>
                </a:solidFill>
              </a:rPr>
              <a:t>EGP: Routing</a:t>
            </a:r>
            <a:r>
              <a:rPr lang="en-US" sz="1200" baseline="0" dirty="0" smtClean="0">
                <a:solidFill>
                  <a:srgbClr val="000000"/>
                </a:solidFill>
              </a:rPr>
              <a:t> protocols used </a:t>
            </a:r>
            <a:r>
              <a:rPr lang="en-US" sz="1200" dirty="0" smtClean="0">
                <a:solidFill>
                  <a:srgbClr val="000000"/>
                </a:solidFill>
              </a:rPr>
              <a:t>to exchange routing information between different organizations, known as autonomous systems (AS). 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sz="1200" dirty="0" smtClean="0">
                <a:solidFill>
                  <a:srgbClr val="000000"/>
                </a:solidFill>
              </a:rPr>
              <a:t>BGP is used by ISPs to route packets over the internet. 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sz="1200" dirty="0" smtClean="0">
                <a:solidFill>
                  <a:srgbClr val="000000"/>
                </a:solidFill>
              </a:rPr>
              <a:t>Distance vector, link-state, and path vector routing protocols refer to the type of routing algorithm used to determine best path.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0E4D72D-6A46-4192-8400-B72158011827}" type="slidenum">
              <a:rPr lang="en-GB" smtClean="0"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66594354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sz="1200" dirty="0" smtClean="0">
                <a:solidFill>
                  <a:srgbClr val="000000"/>
                </a:solidFill>
              </a:rPr>
              <a:t>IGP: Routing protocols used to exchange routing information within a routing domain administered by a single organization</a:t>
            </a:r>
          </a:p>
          <a:p>
            <a:r>
              <a:rPr lang="en-US" sz="1200" dirty="0" smtClean="0">
                <a:solidFill>
                  <a:srgbClr val="000000"/>
                </a:solidFill>
              </a:rPr>
              <a:t>EGP: Routing</a:t>
            </a:r>
            <a:r>
              <a:rPr lang="en-US" sz="1200" baseline="0" dirty="0" smtClean="0">
                <a:solidFill>
                  <a:srgbClr val="000000"/>
                </a:solidFill>
              </a:rPr>
              <a:t> protocols used </a:t>
            </a:r>
            <a:r>
              <a:rPr lang="en-US" sz="1200" dirty="0" smtClean="0">
                <a:solidFill>
                  <a:srgbClr val="000000"/>
                </a:solidFill>
              </a:rPr>
              <a:t>to exchange routing information between different organizations, known as autonomous systems (AS). 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sz="1200" dirty="0" smtClean="0">
                <a:solidFill>
                  <a:srgbClr val="000000"/>
                </a:solidFill>
              </a:rPr>
              <a:t>BGP is used by ISPs to route packets over the internet. 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sz="1200" dirty="0" smtClean="0">
                <a:solidFill>
                  <a:srgbClr val="000000"/>
                </a:solidFill>
              </a:rPr>
              <a:t>Distance vector, link-state, and path vector routing protocols refer to the type of routing algorithm used to determine best path.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0E4D72D-6A46-4192-8400-B72158011827}" type="slidenum">
              <a:rPr lang="en-GB" smtClean="0"/>
              <a:t>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89557680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sz="1200" dirty="0" smtClean="0">
                <a:solidFill>
                  <a:srgbClr val="000000"/>
                </a:solidFill>
              </a:rPr>
              <a:t>IGP: Routing protocols used to exchange routing information within a routing domain administered by a single organization</a:t>
            </a:r>
          </a:p>
          <a:p>
            <a:r>
              <a:rPr lang="en-US" sz="1200" dirty="0" smtClean="0">
                <a:solidFill>
                  <a:srgbClr val="000000"/>
                </a:solidFill>
              </a:rPr>
              <a:t>EGP: Routing</a:t>
            </a:r>
            <a:r>
              <a:rPr lang="en-US" sz="1200" baseline="0" dirty="0" smtClean="0">
                <a:solidFill>
                  <a:srgbClr val="000000"/>
                </a:solidFill>
              </a:rPr>
              <a:t> protocols used </a:t>
            </a:r>
            <a:r>
              <a:rPr lang="en-US" sz="1200" dirty="0" smtClean="0">
                <a:solidFill>
                  <a:srgbClr val="000000"/>
                </a:solidFill>
              </a:rPr>
              <a:t>to exchange routing information between different organizations, known as autonomous systems (AS). 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sz="1200" dirty="0" smtClean="0">
                <a:solidFill>
                  <a:srgbClr val="000000"/>
                </a:solidFill>
              </a:rPr>
              <a:t>BGP is used by ISPs to route packets over the internet. 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sz="1200" dirty="0" smtClean="0">
                <a:solidFill>
                  <a:srgbClr val="000000"/>
                </a:solidFill>
              </a:rPr>
              <a:t>Distance vector, link-state, and path vector routing protocols refer to the type of routing algorithm used to determine best path.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0E4D72D-6A46-4192-8400-B72158011827}" type="slidenum">
              <a:rPr lang="en-GB" smtClean="0"/>
              <a:t>13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44021067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B961622-7237-4AC8-9412-7DFE428C2AC9}" type="datetimeFigureOut">
              <a:rPr lang="en-GB" smtClean="0"/>
              <a:t>25/01/2021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6BD03D-3C99-42F6-9059-91EB727F7CA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2584576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B961622-7237-4AC8-9412-7DFE428C2AC9}" type="datetimeFigureOut">
              <a:rPr lang="en-GB" smtClean="0"/>
              <a:t>25/01/2021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6BD03D-3C99-42F6-9059-91EB727F7CA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942190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B961622-7237-4AC8-9412-7DFE428C2AC9}" type="datetimeFigureOut">
              <a:rPr lang="en-GB" smtClean="0"/>
              <a:t>25/01/2021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6BD03D-3C99-42F6-9059-91EB727F7CA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7488520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B961622-7237-4AC8-9412-7DFE428C2AC9}" type="datetimeFigureOut">
              <a:rPr lang="en-GB" smtClean="0"/>
              <a:t>25/01/2021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6BD03D-3C99-42F6-9059-91EB727F7CA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5298630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B961622-7237-4AC8-9412-7DFE428C2AC9}" type="datetimeFigureOut">
              <a:rPr lang="en-GB" smtClean="0"/>
              <a:t>25/01/2021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6BD03D-3C99-42F6-9059-91EB727F7CA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2972711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B961622-7237-4AC8-9412-7DFE428C2AC9}" type="datetimeFigureOut">
              <a:rPr lang="en-GB" smtClean="0"/>
              <a:t>25/01/2021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6BD03D-3C99-42F6-9059-91EB727F7CA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6203489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B961622-7237-4AC8-9412-7DFE428C2AC9}" type="datetimeFigureOut">
              <a:rPr lang="en-GB" smtClean="0"/>
              <a:t>25/01/2021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6BD03D-3C99-42F6-9059-91EB727F7CA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6451215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B961622-7237-4AC8-9412-7DFE428C2AC9}" type="datetimeFigureOut">
              <a:rPr lang="en-GB" smtClean="0"/>
              <a:t>25/01/2021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6BD03D-3C99-42F6-9059-91EB727F7CA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3031758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B961622-7237-4AC8-9412-7DFE428C2AC9}" type="datetimeFigureOut">
              <a:rPr lang="en-GB" smtClean="0"/>
              <a:t>25/01/2021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6BD03D-3C99-42F6-9059-91EB727F7CA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0452144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B961622-7237-4AC8-9412-7DFE428C2AC9}" type="datetimeFigureOut">
              <a:rPr lang="en-GB" smtClean="0"/>
              <a:t>25/01/2021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6BD03D-3C99-42F6-9059-91EB727F7CA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3008103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B961622-7237-4AC8-9412-7DFE428C2AC9}" type="datetimeFigureOut">
              <a:rPr lang="en-GB" smtClean="0"/>
              <a:t>25/01/2021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6BD03D-3C99-42F6-9059-91EB727F7CA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71728336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fld id="{9C64F3F4-CE19-49F8-9EF4-FF4EE52031C2}" type="datetimeFigureOut">
              <a:rPr lang="en-GB" smtClean="0"/>
              <a:t>25/01/2021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00848278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25/01/2021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61995552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1424" y="3993084"/>
            <a:ext cx="103632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1424" y="2492897"/>
            <a:ext cx="103632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25/01/2021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9737684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09600" y="1600201"/>
            <a:ext cx="53848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97600" y="1600201"/>
            <a:ext cx="53848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25/01/2021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99469405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1535113"/>
            <a:ext cx="5386917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09600" y="2174876"/>
            <a:ext cx="5386917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93368" y="1535113"/>
            <a:ext cx="5389033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93368" y="2174876"/>
            <a:ext cx="5389033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25/01/2021</a:t>
            </a:fld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74504771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25/01/2021</a:t>
            </a:fld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23361711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25/01/2021</a:t>
            </a:fld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46292436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1" y="273050"/>
            <a:ext cx="4011084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6733" y="273051"/>
            <a:ext cx="6815667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601" y="1435101"/>
            <a:ext cx="4011084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25/01/2021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83231685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389717" y="4509120"/>
            <a:ext cx="73152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389717" y="612776"/>
            <a:ext cx="7315200" cy="3824337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389717" y="5157192"/>
            <a:ext cx="73152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25/01/2021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94201675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25/01/2021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26946048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839200" y="274639"/>
            <a:ext cx="27432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09600" y="274639"/>
            <a:ext cx="8026400" cy="5242594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25/01/2021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9952423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13" Type="http://schemas.openxmlformats.org/officeDocument/2006/relationships/image" Target="../media/image1.jpg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B961622-7237-4AC8-9412-7DFE428C2AC9}" type="datetimeFigureOut">
              <a:rPr lang="en-GB" smtClean="0"/>
              <a:t>25/01/2021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66BD03D-3C99-42F6-9059-91EB727F7CA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1231915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109728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1600201"/>
            <a:ext cx="10972800" cy="391703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335360" y="6525344"/>
            <a:ext cx="1294837" cy="21852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C64F3F4-CE19-49F8-9EF4-FF4EE52031C2}" type="datetimeFigureOut">
              <a:rPr lang="en-GB" smtClean="0"/>
              <a:pPr/>
              <a:t>25/01/2021</a:t>
            </a:fld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608501" y="6380973"/>
            <a:ext cx="973899" cy="34050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82685A-BD3A-4230-8D85-804689F6729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69193404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12.xml"/><Relationship Id="rId5" Type="http://schemas.openxmlformats.org/officeDocument/2006/relationships/image" Target="../media/image6.jpeg"/><Relationship Id="rId4" Type="http://schemas.openxmlformats.org/officeDocument/2006/relationships/image" Target="../media/image5.jpeg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3.xml"/><Relationship Id="rId5" Type="http://schemas.openxmlformats.org/officeDocument/2006/relationships/image" Target="../media/image9.png"/><Relationship Id="rId4" Type="http://schemas.openxmlformats.org/officeDocument/2006/relationships/image" Target="../media/image8.png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3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13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13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3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13.xml"/><Relationship Id="rId5" Type="http://schemas.openxmlformats.org/officeDocument/2006/relationships/image" Target="../media/image15.png"/><Relationship Id="rId4" Type="http://schemas.openxmlformats.org/officeDocument/2006/relationships/image" Target="../media/image14.png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png"/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13.xml"/><Relationship Id="rId6" Type="http://schemas.openxmlformats.org/officeDocument/2006/relationships/image" Target="../media/image20.png"/><Relationship Id="rId5" Type="http://schemas.openxmlformats.org/officeDocument/2006/relationships/image" Target="../media/image19.png"/><Relationship Id="rId4" Type="http://schemas.openxmlformats.org/officeDocument/2006/relationships/image" Target="../media/image18.png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png"/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13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13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13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png"/><Relationship Id="rId1" Type="http://schemas.openxmlformats.org/officeDocument/2006/relationships/slideLayout" Target="../slideLayouts/slideLayout13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png"/><Relationship Id="rId2" Type="http://schemas.openxmlformats.org/officeDocument/2006/relationships/image" Target="../media/image23.png"/><Relationship Id="rId1" Type="http://schemas.openxmlformats.org/officeDocument/2006/relationships/slideLayout" Target="../slideLayouts/slideLayout13.xml"/><Relationship Id="rId6" Type="http://schemas.openxmlformats.org/officeDocument/2006/relationships/image" Target="../media/image27.png"/><Relationship Id="rId5" Type="http://schemas.openxmlformats.org/officeDocument/2006/relationships/image" Target="../media/image26.png"/><Relationship Id="rId4" Type="http://schemas.openxmlformats.org/officeDocument/2006/relationships/image" Target="../media/image25.png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9.png"/><Relationship Id="rId2" Type="http://schemas.openxmlformats.org/officeDocument/2006/relationships/image" Target="../media/image28.png"/><Relationship Id="rId1" Type="http://schemas.openxmlformats.org/officeDocument/2006/relationships/slideLayout" Target="../slideLayouts/slideLayout13.xml"/><Relationship Id="rId4" Type="http://schemas.openxmlformats.org/officeDocument/2006/relationships/image" Target="../media/image30.png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1.png"/><Relationship Id="rId1" Type="http://schemas.openxmlformats.org/officeDocument/2006/relationships/slideLayout" Target="../slideLayouts/slideLayout13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2.png"/><Relationship Id="rId1" Type="http://schemas.openxmlformats.org/officeDocument/2006/relationships/slideLayout" Target="../slideLayouts/slideLayout13.xml"/></Relationships>
</file>

<file path=ppt/slides/_rels/slide2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2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3.png"/><Relationship Id="rId1" Type="http://schemas.openxmlformats.org/officeDocument/2006/relationships/slideLayout" Target="../slideLayouts/slideLayout13.xml"/></Relationships>
</file>

<file path=ppt/slides/_rels/slide30.xml.rels><?xml version="1.0" encoding="UTF-8" standalone="yes"?>
<Relationships xmlns="http://schemas.openxmlformats.org/package/2006/relationships"><Relationship Id="rId2" Type="http://schemas.openxmlformats.org/officeDocument/2006/relationships/image" Target="../media/image34.png"/><Relationship Id="rId1" Type="http://schemas.openxmlformats.org/officeDocument/2006/relationships/slideLayout" Target="../slideLayouts/slideLayout13.xml"/></Relationships>
</file>

<file path=ppt/slides/_rels/slide3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5.png"/><Relationship Id="rId1" Type="http://schemas.openxmlformats.org/officeDocument/2006/relationships/slideLayout" Target="../slideLayouts/slideLayout13.xml"/></Relationships>
</file>

<file path=ppt/slides/_rels/slide3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6.png"/><Relationship Id="rId1" Type="http://schemas.openxmlformats.org/officeDocument/2006/relationships/slideLayout" Target="../slideLayouts/slideLayout13.xml"/></Relationships>
</file>

<file path=ppt/slides/_rels/slide3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7.png"/><Relationship Id="rId1" Type="http://schemas.openxmlformats.org/officeDocument/2006/relationships/slideLayout" Target="../slideLayouts/slideLayout13.xml"/></Relationships>
</file>

<file path=ppt/slides/_rels/slide3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8.png"/><Relationship Id="rId1" Type="http://schemas.openxmlformats.org/officeDocument/2006/relationships/slideLayout" Target="../slideLayouts/slideLayout13.xml"/></Relationships>
</file>

<file path=ppt/slides/_rels/slide3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9.png"/><Relationship Id="rId1" Type="http://schemas.openxmlformats.org/officeDocument/2006/relationships/slideLayout" Target="../slideLayouts/slideLayout13.xml"/></Relationships>
</file>

<file path=ppt/slides/_rels/slide3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0.png"/><Relationship Id="rId1" Type="http://schemas.openxmlformats.org/officeDocument/2006/relationships/slideLayout" Target="../slideLayouts/slideLayout13.xml"/></Relationships>
</file>

<file path=ppt/slides/_rels/slide3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6.png"/><Relationship Id="rId1" Type="http://schemas.openxmlformats.org/officeDocument/2006/relationships/slideLayout" Target="../slideLayouts/slideLayout13.xml"/></Relationships>
</file>

<file path=ppt/slides/_rels/slide38.xml.rels><?xml version="1.0" encoding="UTF-8" standalone="yes"?>
<Relationships xmlns="http://schemas.openxmlformats.org/package/2006/relationships"><Relationship Id="rId2" Type="http://schemas.openxmlformats.org/officeDocument/2006/relationships/image" Target="../media/image41.png"/><Relationship Id="rId1" Type="http://schemas.openxmlformats.org/officeDocument/2006/relationships/slideLayout" Target="../slideLayouts/slideLayout13.xml"/></Relationships>
</file>

<file path=ppt/slides/_rels/slide39.xml.rels><?xml version="1.0" encoding="UTF-8" standalone="yes"?>
<Relationships xmlns="http://schemas.openxmlformats.org/package/2006/relationships"><Relationship Id="rId2" Type="http://schemas.openxmlformats.org/officeDocument/2006/relationships/image" Target="../media/image42.png"/><Relationship Id="rId1" Type="http://schemas.openxmlformats.org/officeDocument/2006/relationships/slideLayout" Target="../slideLayouts/slideLayout13.xml"/></Relationships>
</file>

<file path=ppt/slides/_rels/slide40.xml.rels><?xml version="1.0" encoding="UTF-8" standalone="yes"?>
<Relationships xmlns="http://schemas.openxmlformats.org/package/2006/relationships"><Relationship Id="rId2" Type="http://schemas.openxmlformats.org/officeDocument/2006/relationships/image" Target="../media/image43.png"/><Relationship Id="rId1" Type="http://schemas.openxmlformats.org/officeDocument/2006/relationships/slideLayout" Target="../slideLayouts/slideLayout13.xml"/></Relationships>
</file>

<file path=ppt/slides/_rels/slide4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4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4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4.jpg"/><Relationship Id="rId1" Type="http://schemas.openxmlformats.org/officeDocument/2006/relationships/slideLayout" Target="../slideLayouts/slideLayout13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701800" y="1772817"/>
            <a:ext cx="10204450" cy="2348333"/>
          </a:xfrm>
        </p:spPr>
        <p:txBody>
          <a:bodyPr>
            <a:normAutofit/>
          </a:bodyPr>
          <a:lstStyle/>
          <a:p>
            <a:pPr algn="r"/>
            <a:r>
              <a:rPr lang="en-GB" sz="3600" b="1" dirty="0">
                <a:solidFill>
                  <a:schemeClr val="accent2"/>
                </a:solidFill>
              </a:rPr>
              <a:t>OSPF concepts and </a:t>
            </a:r>
            <a:r>
              <a:rPr lang="en-GB" sz="3600" b="1" dirty="0" smtClean="0">
                <a:solidFill>
                  <a:schemeClr val="accent2"/>
                </a:solidFill>
              </a:rPr>
              <a:t>configurations</a:t>
            </a:r>
            <a:r>
              <a:rPr lang="en-GB" sz="4800" dirty="0">
                <a:solidFill>
                  <a:schemeClr val="bg1"/>
                </a:solidFill>
              </a:rPr>
              <a:t/>
            </a:r>
            <a:br>
              <a:rPr lang="en-GB" sz="4800" dirty="0">
                <a:solidFill>
                  <a:schemeClr val="bg1"/>
                </a:solidFill>
              </a:rPr>
            </a:br>
            <a:r>
              <a:rPr lang="en-GB" sz="2400" i="1" dirty="0">
                <a:solidFill>
                  <a:schemeClr val="bg1"/>
                </a:solidFill>
              </a:rPr>
              <a:t>Enterprise Networking, Security, and </a:t>
            </a:r>
            <a:r>
              <a:rPr lang="en-GB" sz="2400" i="1" dirty="0" smtClean="0">
                <a:solidFill>
                  <a:schemeClr val="bg1"/>
                </a:solidFill>
              </a:rPr>
              <a:t>Automation </a:t>
            </a:r>
            <a:br>
              <a:rPr lang="en-GB" sz="2400" i="1" dirty="0" smtClean="0">
                <a:solidFill>
                  <a:schemeClr val="bg1"/>
                </a:solidFill>
              </a:rPr>
            </a:br>
            <a:r>
              <a:rPr lang="en-GB" sz="2400" i="1" dirty="0" smtClean="0">
                <a:solidFill>
                  <a:schemeClr val="bg1"/>
                </a:solidFill>
              </a:rPr>
              <a:t>(</a:t>
            </a:r>
            <a:r>
              <a:rPr lang="en-GB" sz="2400" i="1" dirty="0">
                <a:solidFill>
                  <a:schemeClr val="bg1"/>
                </a:solidFill>
              </a:rPr>
              <a:t>ACCA6023)</a:t>
            </a:r>
            <a:br>
              <a:rPr lang="en-GB" sz="2400" i="1" dirty="0">
                <a:solidFill>
                  <a:schemeClr val="bg1"/>
                </a:solidFill>
              </a:rPr>
            </a:br>
            <a:endParaRPr lang="en-GB" sz="2400" i="1" dirty="0">
              <a:solidFill>
                <a:schemeClr val="bg1"/>
              </a:solidFill>
            </a:endParaRP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2FA4A25C-5932-4EB6-9528-F433191E8E1A}"/>
              </a:ext>
            </a:extLst>
          </p:cNvPr>
          <p:cNvPicPr/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832305" y="5813249"/>
            <a:ext cx="555759" cy="699398"/>
          </a:xfrm>
          <a:prstGeom prst="rect">
            <a:avLst/>
          </a:prstGeom>
        </p:spPr>
      </p:pic>
      <p:pic>
        <p:nvPicPr>
          <p:cNvPr id="4" name="Picture 3">
            <a:extLst>
              <a:ext uri="{FF2B5EF4-FFF2-40B4-BE49-F238E27FC236}">
                <a16:creationId xmlns:a16="http://schemas.microsoft.com/office/drawing/2014/main" id="{961390BA-6482-4793-8E13-AAF02E89961F}"/>
              </a:ext>
            </a:extLst>
          </p:cNvPr>
          <p:cNvPicPr/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025481" y="5813249"/>
            <a:ext cx="707013" cy="699398"/>
          </a:xfrm>
          <a:prstGeom prst="rect">
            <a:avLst/>
          </a:prstGeom>
          <a:noFill/>
          <a:ln>
            <a:noFill/>
          </a:ln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E2059D90-FF17-4043-9C97-7CB2A6EF6DD1}"/>
              </a:ext>
            </a:extLst>
          </p:cNvPr>
          <p:cNvPicPr/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63952" y="6245164"/>
            <a:ext cx="1678208" cy="246676"/>
          </a:xfrm>
          <a:prstGeom prst="rect">
            <a:avLst/>
          </a:prstGeom>
          <a:noFill/>
          <a:ln>
            <a:noFill/>
          </a:ln>
        </p:spPr>
      </p:pic>
      <p:pic>
        <p:nvPicPr>
          <p:cNvPr id="1026" name="Picture 2" descr="Image result for tef silver">
            <a:extLst>
              <a:ext uri="{FF2B5EF4-FFF2-40B4-BE49-F238E27FC236}">
                <a16:creationId xmlns:a16="http://schemas.microsoft.com/office/drawing/2014/main" id="{C735C6D0-8C18-4742-B20E-3DEE68681177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92144" y="5794007"/>
            <a:ext cx="583430" cy="71917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64612291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DC1F187-2245-4473-832B-C31E662AB1D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en-GB" sz="3600" dirty="0" smtClean="0">
                <a:solidFill>
                  <a:schemeClr val="accent1">
                    <a:lumMod val="50000"/>
                  </a:schemeClr>
                </a:solidFill>
              </a:rPr>
              <a:t>Module Details</a:t>
            </a:r>
            <a:endParaRPr lang="en-GB" sz="3600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4A1C25E-7EBF-4A13-B167-E80F199FF57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Milestone – Available in Moodle (Lecture Presentation)</a:t>
            </a:r>
          </a:p>
          <a:p>
            <a:r>
              <a:rPr lang="en-GB" dirty="0" smtClean="0"/>
              <a:t>ENSA (CCNA 3 v7) – Online Test (Final Exam)</a:t>
            </a:r>
          </a:p>
          <a:p>
            <a:endParaRPr lang="en-GB" dirty="0"/>
          </a:p>
          <a:p>
            <a:pPr marL="0" indent="0">
              <a:buNone/>
            </a:pPr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08697039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>
                <a:solidFill>
                  <a:schemeClr val="accent1">
                    <a:lumMod val="50000"/>
                  </a:schemeClr>
                </a:solidFill>
              </a:rPr>
              <a:t>Objectives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US" dirty="0" smtClean="0"/>
              <a:t>OSPF Introduction (I)</a:t>
            </a:r>
          </a:p>
          <a:p>
            <a:r>
              <a:rPr lang="en-US" dirty="0" smtClean="0"/>
              <a:t>Single-Area </a:t>
            </a:r>
            <a:r>
              <a:rPr lang="en-US" dirty="0"/>
              <a:t>OSPF </a:t>
            </a:r>
            <a:r>
              <a:rPr lang="en-US" dirty="0" smtClean="0"/>
              <a:t>Concepts (II)</a:t>
            </a:r>
          </a:p>
          <a:p>
            <a:pPr lvl="1"/>
            <a:r>
              <a:rPr lang="en-US" sz="2400" dirty="0"/>
              <a:t>OSPF features and characteristics</a:t>
            </a:r>
          </a:p>
          <a:p>
            <a:pPr lvl="1"/>
            <a:r>
              <a:rPr lang="en-US" sz="2400" dirty="0"/>
              <a:t>OSPF packet types used in single-area OSPF</a:t>
            </a:r>
          </a:p>
          <a:p>
            <a:pPr lvl="1"/>
            <a:r>
              <a:rPr lang="en-US" sz="2400" dirty="0"/>
              <a:t>how single-area OSPF operates</a:t>
            </a:r>
          </a:p>
          <a:p>
            <a:r>
              <a:rPr lang="en-US" dirty="0" smtClean="0"/>
              <a:t>OSPF v3 (III)</a:t>
            </a:r>
            <a:endParaRPr lang="en-US" altLang="en-US" sz="2800" dirty="0">
              <a:ea typeface="Calibri" panose="020F0502020204030204" pitchFamily="34" charset="0"/>
              <a:cs typeface="Calibri" panose="020F0502020204030204" pitchFamily="34" charset="0"/>
            </a:endParaRPr>
          </a:p>
          <a:p>
            <a:r>
              <a:rPr lang="en-US" dirty="0" smtClean="0"/>
              <a:t>Multi-Area </a:t>
            </a:r>
            <a:r>
              <a:rPr lang="en-US" dirty="0"/>
              <a:t>OSPF </a:t>
            </a:r>
            <a:r>
              <a:rPr lang="en-US" dirty="0" smtClean="0"/>
              <a:t>Concepts (IV)</a:t>
            </a:r>
            <a:endParaRPr lang="en-US" altLang="en-US" sz="2800" dirty="0">
              <a:ea typeface="Calibri" panose="020F0502020204030204" pitchFamily="34" charset="0"/>
              <a:cs typeface="Calibri" panose="020F0502020204030204" pitchFamily="34" charset="0"/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97787213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>
                <a:solidFill>
                  <a:schemeClr val="accent1">
                    <a:lumMod val="50000"/>
                  </a:schemeClr>
                </a:solidFill>
              </a:rPr>
              <a:t>Objectives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US" dirty="0" smtClean="0"/>
              <a:t>Configure OSPF</a:t>
            </a:r>
            <a:endParaRPr lang="en-US" sz="2400" dirty="0" smtClean="0"/>
          </a:p>
          <a:p>
            <a:pPr lvl="1"/>
            <a:r>
              <a:rPr lang="en-US" sz="2400" dirty="0" smtClean="0"/>
              <a:t>Configure </a:t>
            </a:r>
            <a:r>
              <a:rPr lang="en-US" sz="2400" dirty="0"/>
              <a:t>an OSPFv2 router </a:t>
            </a:r>
            <a:r>
              <a:rPr lang="en-US" sz="2400" dirty="0" smtClean="0"/>
              <a:t>ID</a:t>
            </a:r>
          </a:p>
          <a:p>
            <a:pPr lvl="1"/>
            <a:r>
              <a:rPr lang="en-US" sz="2400" dirty="0" smtClean="0"/>
              <a:t>Configure </a:t>
            </a:r>
            <a:r>
              <a:rPr lang="en-US" sz="2400" dirty="0"/>
              <a:t>single-area OSPFv2 in a point-to-point </a:t>
            </a:r>
            <a:r>
              <a:rPr lang="en-US" sz="2400" dirty="0" smtClean="0"/>
              <a:t>network</a:t>
            </a:r>
          </a:p>
          <a:p>
            <a:pPr lvl="1"/>
            <a:r>
              <a:rPr lang="en-US" sz="2400" dirty="0"/>
              <a:t>Configure the OSPF interface priority to influence the DR/BDR election in a </a:t>
            </a:r>
            <a:r>
              <a:rPr lang="en-US" sz="2400" dirty="0" err="1"/>
              <a:t>multiaccess</a:t>
            </a:r>
            <a:r>
              <a:rPr lang="en-US" sz="2400" dirty="0"/>
              <a:t> network.</a:t>
            </a:r>
          </a:p>
          <a:p>
            <a:pPr lvl="1"/>
            <a:r>
              <a:rPr lang="en-US" sz="2400" dirty="0"/>
              <a:t>Implement modifications to change the operation of single-area OSPFv2.</a:t>
            </a:r>
          </a:p>
          <a:p>
            <a:pPr lvl="1"/>
            <a:r>
              <a:rPr lang="en-US" sz="2400" dirty="0"/>
              <a:t>Configure OSPF to propagate a default route.</a:t>
            </a:r>
          </a:p>
          <a:p>
            <a:pPr lvl="1"/>
            <a:r>
              <a:rPr lang="en-US" sz="2400" dirty="0"/>
              <a:t>Verify a single-area OSPFv2 implementation.</a:t>
            </a:r>
          </a:p>
          <a:p>
            <a:pPr marL="0" indent="0">
              <a:buNone/>
            </a:pPr>
            <a:endParaRPr lang="en-US" altLang="en-US" sz="2800" dirty="0">
              <a:ea typeface="Calibri" panose="020F0502020204030204" pitchFamily="34" charset="0"/>
              <a:cs typeface="Calibri" panose="020F0502020204030204" pitchFamily="34" charset="0"/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74864737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>
                <a:solidFill>
                  <a:schemeClr val="accent1">
                    <a:lumMod val="50000"/>
                  </a:schemeClr>
                </a:solidFill>
              </a:rPr>
              <a:t>Objectives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US" dirty="0" smtClean="0"/>
              <a:t>Configure OSPF</a:t>
            </a:r>
            <a:endParaRPr lang="en-US" sz="2400" dirty="0" smtClean="0"/>
          </a:p>
          <a:p>
            <a:pPr marL="715963" lvl="0" indent="-355600">
              <a:buFont typeface="Wingdings" panose="05000000000000000000" pitchFamily="2" charset="2"/>
              <a:buChar char="Ø"/>
            </a:pPr>
            <a:r>
              <a:rPr lang="en-US" dirty="0" smtClean="0"/>
              <a:t>Design </a:t>
            </a:r>
            <a:r>
              <a:rPr lang="en-US" dirty="0"/>
              <a:t>network as per the topology stated</a:t>
            </a:r>
            <a:endParaRPr lang="en-GB" dirty="0"/>
          </a:p>
          <a:p>
            <a:pPr marL="715963" lvl="0" indent="-355600">
              <a:buFont typeface="Wingdings" panose="05000000000000000000" pitchFamily="2" charset="2"/>
              <a:buChar char="Ø"/>
            </a:pPr>
            <a:r>
              <a:rPr lang="en-US" dirty="0"/>
              <a:t>Configure Basic security and connectivity Tasks </a:t>
            </a:r>
            <a:endParaRPr lang="en-GB" dirty="0"/>
          </a:p>
          <a:p>
            <a:pPr marL="715963" lvl="0" indent="-355600">
              <a:buFont typeface="Wingdings" panose="05000000000000000000" pitchFamily="2" charset="2"/>
              <a:buChar char="Ø"/>
            </a:pPr>
            <a:r>
              <a:rPr lang="en-US" dirty="0"/>
              <a:t>Configure DHCP</a:t>
            </a:r>
            <a:endParaRPr lang="en-GB" dirty="0"/>
          </a:p>
          <a:p>
            <a:pPr marL="715963" lvl="0" indent="-355600">
              <a:buFont typeface="Wingdings" panose="05000000000000000000" pitchFamily="2" charset="2"/>
              <a:buChar char="Ø"/>
            </a:pPr>
            <a:r>
              <a:rPr lang="en-US" dirty="0" smtClean="0"/>
              <a:t>Configure </a:t>
            </a:r>
            <a:r>
              <a:rPr lang="en-US" dirty="0"/>
              <a:t>Multiarea OSPFv2</a:t>
            </a:r>
            <a:endParaRPr lang="en-GB" dirty="0"/>
          </a:p>
          <a:p>
            <a:pPr marL="715963" lvl="0" indent="-355600">
              <a:buFont typeface="Wingdings" panose="05000000000000000000" pitchFamily="2" charset="2"/>
              <a:buChar char="Ø"/>
            </a:pPr>
            <a:r>
              <a:rPr lang="en-US" dirty="0"/>
              <a:t>Verify and Examine Multiarea OSPFv2</a:t>
            </a:r>
            <a:endParaRPr lang="en-GB" dirty="0"/>
          </a:p>
          <a:p>
            <a:pPr marL="0" indent="0">
              <a:buNone/>
            </a:pPr>
            <a:endParaRPr lang="en-US" altLang="en-US" sz="2800" dirty="0">
              <a:ea typeface="Calibri" panose="020F0502020204030204" pitchFamily="34" charset="0"/>
              <a:cs typeface="Calibri" panose="020F0502020204030204" pitchFamily="34" charset="0"/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75858767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en-US" dirty="0" smtClean="0">
                <a:solidFill>
                  <a:schemeClr val="accent1">
                    <a:lumMod val="50000"/>
                  </a:schemeClr>
                </a:solidFill>
              </a:rPr>
              <a:t>I - Introduction</a:t>
            </a:r>
            <a:endParaRPr lang="en-GB" dirty="0">
              <a:solidFill>
                <a:schemeClr val="accent1">
                  <a:lumMod val="50000"/>
                </a:schemeClr>
              </a:solidFill>
            </a:endParaRPr>
          </a:p>
        </p:txBody>
      </p:sp>
      <p:graphicFrame>
        <p:nvGraphicFramePr>
          <p:cNvPr id="5" name="Table 4">
            <a:extLst>
              <a:ext uri="{FF2B5EF4-FFF2-40B4-BE49-F238E27FC236}">
                <a16:creationId xmlns:a16="http://schemas.microsoft.com/office/drawing/2014/main" id="{46171DEF-51C2-6F4D-9FFB-C6E35EA8E4EA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821496885"/>
              </p:ext>
            </p:extLst>
          </p:nvPr>
        </p:nvGraphicFramePr>
        <p:xfrm>
          <a:off x="223136" y="1309974"/>
          <a:ext cx="11530714" cy="4182775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856614">
                  <a:extLst>
                    <a:ext uri="{9D8B030D-6E8A-4147-A177-3AD203B41FA5}">
                      <a16:colId xmlns:a16="http://schemas.microsoft.com/office/drawing/2014/main" val="2853051979"/>
                    </a:ext>
                  </a:extLst>
                </a:gridCol>
                <a:gridCol w="4457700">
                  <a:extLst>
                    <a:ext uri="{9D8B030D-6E8A-4147-A177-3AD203B41FA5}">
                      <a16:colId xmlns:a16="http://schemas.microsoft.com/office/drawing/2014/main" val="4208238044"/>
                    </a:ext>
                  </a:extLst>
                </a:gridCol>
                <a:gridCol w="4216400">
                  <a:extLst>
                    <a:ext uri="{9D8B030D-6E8A-4147-A177-3AD203B41FA5}">
                      <a16:colId xmlns:a16="http://schemas.microsoft.com/office/drawing/2014/main" val="3643888410"/>
                    </a:ext>
                  </a:extLst>
                </a:gridCol>
              </a:tblGrid>
              <a:tr h="454210">
                <a:tc>
                  <a:txBody>
                    <a:bodyPr/>
                    <a:lstStyle/>
                    <a:p>
                      <a:pPr algn="ctr" fontAlgn="ctr"/>
                      <a:r>
                        <a:rPr lang="en-US" b="1" dirty="0">
                          <a:effectLst/>
                        </a:rPr>
                        <a:t>Feature</a:t>
                      </a:r>
                    </a:p>
                  </a:txBody>
                  <a:tcPr marL="47625" marR="47625" marT="47625" marB="47625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US" b="1">
                          <a:effectLst/>
                        </a:rPr>
                        <a:t>Dynamic Routing</a:t>
                      </a:r>
                    </a:p>
                  </a:txBody>
                  <a:tcPr marL="47625" marR="47625" marT="47625" marB="47625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US" b="1" dirty="0">
                          <a:effectLst/>
                        </a:rPr>
                        <a:t>Static Routing</a:t>
                      </a:r>
                    </a:p>
                  </a:txBody>
                  <a:tcPr marL="47625" marR="47625" marT="47625" marB="47625" anchor="ctr"/>
                </a:tc>
                <a:extLst>
                  <a:ext uri="{0D108BD9-81ED-4DB2-BD59-A6C34878D82A}">
                    <a16:rowId xmlns:a16="http://schemas.microsoft.com/office/drawing/2014/main" val="2687243114"/>
                  </a:ext>
                </a:extLst>
              </a:tr>
              <a:tr h="454210">
                <a:tc>
                  <a:txBody>
                    <a:bodyPr/>
                    <a:lstStyle/>
                    <a:p>
                      <a:pPr fontAlgn="ctr"/>
                      <a:r>
                        <a:rPr lang="en-US" b="1" dirty="0">
                          <a:solidFill>
                            <a:schemeClr val="bg1"/>
                          </a:solidFill>
                          <a:effectLst/>
                        </a:rPr>
                        <a:t>Configuration complexity</a:t>
                      </a:r>
                    </a:p>
                  </a:txBody>
                  <a:tcPr marL="47625" marR="47625" marT="47625" marB="47625" anchor="ctr"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pPr fontAlgn="ctr"/>
                      <a:r>
                        <a:rPr lang="en-US" b="0" dirty="0">
                          <a:solidFill>
                            <a:srgbClr val="002060"/>
                          </a:solidFill>
                          <a:effectLst/>
                        </a:rPr>
                        <a:t>Independent of network size</a:t>
                      </a:r>
                    </a:p>
                  </a:txBody>
                  <a:tcPr marL="47625" marR="47625" marT="47625" marB="47625" anchor="ctr"/>
                </a:tc>
                <a:tc>
                  <a:txBody>
                    <a:bodyPr/>
                    <a:lstStyle/>
                    <a:p>
                      <a:pPr fontAlgn="ctr"/>
                      <a:r>
                        <a:rPr lang="en-US" b="0">
                          <a:solidFill>
                            <a:srgbClr val="002060"/>
                          </a:solidFill>
                          <a:effectLst/>
                        </a:rPr>
                        <a:t>Increases with network size</a:t>
                      </a:r>
                    </a:p>
                  </a:txBody>
                  <a:tcPr marL="47625" marR="47625" marT="47625" marB="47625" anchor="ctr"/>
                </a:tc>
                <a:extLst>
                  <a:ext uri="{0D108BD9-81ED-4DB2-BD59-A6C34878D82A}">
                    <a16:rowId xmlns:a16="http://schemas.microsoft.com/office/drawing/2014/main" val="2775754087"/>
                  </a:ext>
                </a:extLst>
              </a:tr>
              <a:tr h="788645">
                <a:tc>
                  <a:txBody>
                    <a:bodyPr/>
                    <a:lstStyle/>
                    <a:p>
                      <a:pPr fontAlgn="ctr"/>
                      <a:r>
                        <a:rPr lang="en-US" b="1" dirty="0">
                          <a:solidFill>
                            <a:schemeClr val="bg1"/>
                          </a:solidFill>
                          <a:effectLst/>
                        </a:rPr>
                        <a:t>Topology changes</a:t>
                      </a:r>
                    </a:p>
                  </a:txBody>
                  <a:tcPr marL="47625" marR="47625" marT="47625" marB="47625" anchor="ctr"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pPr fontAlgn="ctr"/>
                      <a:r>
                        <a:rPr lang="en-US" b="0" dirty="0">
                          <a:solidFill>
                            <a:srgbClr val="002060"/>
                          </a:solidFill>
                          <a:effectLst/>
                        </a:rPr>
                        <a:t>Automatically adapts to topology changes</a:t>
                      </a:r>
                    </a:p>
                  </a:txBody>
                  <a:tcPr marL="47625" marR="47625" marT="47625" marB="47625" anchor="ctr"/>
                </a:tc>
                <a:tc>
                  <a:txBody>
                    <a:bodyPr/>
                    <a:lstStyle/>
                    <a:p>
                      <a:pPr fontAlgn="ctr"/>
                      <a:r>
                        <a:rPr lang="en-US" b="0">
                          <a:solidFill>
                            <a:srgbClr val="002060"/>
                          </a:solidFill>
                          <a:effectLst/>
                        </a:rPr>
                        <a:t>Administrator intervention required</a:t>
                      </a:r>
                    </a:p>
                  </a:txBody>
                  <a:tcPr marL="47625" marR="47625" marT="47625" marB="47625" anchor="ctr"/>
                </a:tc>
                <a:extLst>
                  <a:ext uri="{0D108BD9-81ED-4DB2-BD59-A6C34878D82A}">
                    <a16:rowId xmlns:a16="http://schemas.microsoft.com/office/drawing/2014/main" val="982232348"/>
                  </a:ext>
                </a:extLst>
              </a:tr>
              <a:tr h="788645">
                <a:tc>
                  <a:txBody>
                    <a:bodyPr/>
                    <a:lstStyle/>
                    <a:p>
                      <a:pPr fontAlgn="ctr"/>
                      <a:r>
                        <a:rPr lang="en-US" b="1" dirty="0">
                          <a:solidFill>
                            <a:schemeClr val="bg1"/>
                          </a:solidFill>
                          <a:effectLst/>
                        </a:rPr>
                        <a:t>Scalability</a:t>
                      </a:r>
                    </a:p>
                  </a:txBody>
                  <a:tcPr marL="47625" marR="47625" marT="47625" marB="47625" anchor="ctr"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pPr fontAlgn="ctr"/>
                      <a:r>
                        <a:rPr lang="en-US" b="0" dirty="0">
                          <a:solidFill>
                            <a:srgbClr val="002060"/>
                          </a:solidFill>
                          <a:effectLst/>
                        </a:rPr>
                        <a:t>Suitable for simple to complex network topologies</a:t>
                      </a:r>
                    </a:p>
                  </a:txBody>
                  <a:tcPr marL="47625" marR="47625" marT="47625" marB="47625" anchor="ctr"/>
                </a:tc>
                <a:tc>
                  <a:txBody>
                    <a:bodyPr/>
                    <a:lstStyle/>
                    <a:p>
                      <a:pPr fontAlgn="ctr"/>
                      <a:r>
                        <a:rPr lang="en-US" b="0" dirty="0">
                          <a:solidFill>
                            <a:srgbClr val="002060"/>
                          </a:solidFill>
                          <a:effectLst/>
                        </a:rPr>
                        <a:t>Suitable for simple topologies</a:t>
                      </a:r>
                    </a:p>
                  </a:txBody>
                  <a:tcPr marL="47625" marR="47625" marT="47625" marB="47625" anchor="ctr"/>
                </a:tc>
                <a:extLst>
                  <a:ext uri="{0D108BD9-81ED-4DB2-BD59-A6C34878D82A}">
                    <a16:rowId xmlns:a16="http://schemas.microsoft.com/office/drawing/2014/main" val="1746941744"/>
                  </a:ext>
                </a:extLst>
              </a:tr>
              <a:tr h="454210">
                <a:tc>
                  <a:txBody>
                    <a:bodyPr/>
                    <a:lstStyle/>
                    <a:p>
                      <a:pPr fontAlgn="ctr"/>
                      <a:r>
                        <a:rPr lang="en-US" b="1" dirty="0">
                          <a:solidFill>
                            <a:schemeClr val="bg1"/>
                          </a:solidFill>
                          <a:effectLst/>
                        </a:rPr>
                        <a:t>Security</a:t>
                      </a:r>
                    </a:p>
                  </a:txBody>
                  <a:tcPr marL="47625" marR="47625" marT="47625" marB="47625" anchor="ctr"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pPr fontAlgn="ctr"/>
                      <a:r>
                        <a:rPr lang="en-US" b="0">
                          <a:solidFill>
                            <a:srgbClr val="002060"/>
                          </a:solidFill>
                          <a:effectLst/>
                        </a:rPr>
                        <a:t>Security must be configured</a:t>
                      </a:r>
                    </a:p>
                  </a:txBody>
                  <a:tcPr marL="47625" marR="47625" marT="47625" marB="47625" anchor="ctr"/>
                </a:tc>
                <a:tc>
                  <a:txBody>
                    <a:bodyPr/>
                    <a:lstStyle/>
                    <a:p>
                      <a:pPr fontAlgn="ctr"/>
                      <a:r>
                        <a:rPr lang="en-US" b="0" dirty="0">
                          <a:solidFill>
                            <a:srgbClr val="002060"/>
                          </a:solidFill>
                          <a:effectLst/>
                        </a:rPr>
                        <a:t>Security is inherent</a:t>
                      </a:r>
                    </a:p>
                  </a:txBody>
                  <a:tcPr marL="47625" marR="47625" marT="47625" marB="47625" anchor="ctr"/>
                </a:tc>
                <a:extLst>
                  <a:ext uri="{0D108BD9-81ED-4DB2-BD59-A6C34878D82A}">
                    <a16:rowId xmlns:a16="http://schemas.microsoft.com/office/drawing/2014/main" val="1687909195"/>
                  </a:ext>
                </a:extLst>
              </a:tr>
              <a:tr h="454210">
                <a:tc>
                  <a:txBody>
                    <a:bodyPr/>
                    <a:lstStyle/>
                    <a:p>
                      <a:pPr fontAlgn="ctr"/>
                      <a:r>
                        <a:rPr lang="en-US" b="1" dirty="0">
                          <a:solidFill>
                            <a:schemeClr val="bg1"/>
                          </a:solidFill>
                          <a:effectLst/>
                        </a:rPr>
                        <a:t>Resource Usage</a:t>
                      </a:r>
                    </a:p>
                  </a:txBody>
                  <a:tcPr marL="47625" marR="47625" marT="47625" marB="47625" anchor="ctr"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pPr fontAlgn="ctr"/>
                      <a:r>
                        <a:rPr lang="en-US" b="0">
                          <a:solidFill>
                            <a:srgbClr val="002060"/>
                          </a:solidFill>
                          <a:effectLst/>
                        </a:rPr>
                        <a:t>Uses CPU, memory, and link bandwidth</a:t>
                      </a:r>
                    </a:p>
                  </a:txBody>
                  <a:tcPr marL="47625" marR="47625" marT="47625" marB="47625" anchor="ctr"/>
                </a:tc>
                <a:tc>
                  <a:txBody>
                    <a:bodyPr/>
                    <a:lstStyle/>
                    <a:p>
                      <a:pPr fontAlgn="ctr"/>
                      <a:r>
                        <a:rPr lang="en-US" b="0" dirty="0">
                          <a:solidFill>
                            <a:srgbClr val="002060"/>
                          </a:solidFill>
                          <a:effectLst/>
                        </a:rPr>
                        <a:t>No additional resources needed</a:t>
                      </a:r>
                    </a:p>
                  </a:txBody>
                  <a:tcPr marL="47625" marR="47625" marT="47625" marB="47625" anchor="ctr"/>
                </a:tc>
                <a:extLst>
                  <a:ext uri="{0D108BD9-81ED-4DB2-BD59-A6C34878D82A}">
                    <a16:rowId xmlns:a16="http://schemas.microsoft.com/office/drawing/2014/main" val="452984166"/>
                  </a:ext>
                </a:extLst>
              </a:tr>
              <a:tr h="788645">
                <a:tc>
                  <a:txBody>
                    <a:bodyPr/>
                    <a:lstStyle/>
                    <a:p>
                      <a:pPr fontAlgn="ctr"/>
                      <a:r>
                        <a:rPr lang="en-US" b="1" dirty="0">
                          <a:solidFill>
                            <a:schemeClr val="bg1"/>
                          </a:solidFill>
                          <a:effectLst/>
                        </a:rPr>
                        <a:t>Path Predictability</a:t>
                      </a:r>
                    </a:p>
                  </a:txBody>
                  <a:tcPr marL="47625" marR="47625" marT="47625" marB="47625" anchor="ctr"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pPr fontAlgn="ctr"/>
                      <a:r>
                        <a:rPr lang="en-US" b="0">
                          <a:solidFill>
                            <a:srgbClr val="002060"/>
                          </a:solidFill>
                          <a:effectLst/>
                        </a:rPr>
                        <a:t>Route depends on topology and routing protocol used</a:t>
                      </a:r>
                    </a:p>
                  </a:txBody>
                  <a:tcPr marL="47625" marR="47625" marT="47625" marB="47625" anchor="ctr"/>
                </a:tc>
                <a:tc>
                  <a:txBody>
                    <a:bodyPr/>
                    <a:lstStyle/>
                    <a:p>
                      <a:pPr fontAlgn="ctr"/>
                      <a:r>
                        <a:rPr lang="en-US" b="0" dirty="0">
                          <a:solidFill>
                            <a:srgbClr val="002060"/>
                          </a:solidFill>
                          <a:effectLst/>
                        </a:rPr>
                        <a:t>Explicitly defined by the administrator</a:t>
                      </a:r>
                    </a:p>
                  </a:txBody>
                  <a:tcPr marL="47625" marR="47625" marT="47625" marB="47625" anchor="ctr"/>
                </a:tc>
                <a:extLst>
                  <a:ext uri="{0D108BD9-81ED-4DB2-BD59-A6C34878D82A}">
                    <a16:rowId xmlns:a16="http://schemas.microsoft.com/office/drawing/2014/main" val="1008491071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4588443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en-US" dirty="0" smtClean="0">
                <a:solidFill>
                  <a:schemeClr val="accent1">
                    <a:lumMod val="50000"/>
                  </a:schemeClr>
                </a:solidFill>
              </a:rPr>
              <a:t>I - Introduction</a:t>
            </a:r>
            <a:endParaRPr lang="en-GB" dirty="0">
              <a:solidFill>
                <a:schemeClr val="accent1">
                  <a:lumMod val="50000"/>
                </a:schemeClr>
              </a:solidFill>
            </a:endParaRP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223D22CF-CAB0-C149-9136-2EF107597CF8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430389" y="1280306"/>
            <a:ext cx="5644597" cy="2575347"/>
          </a:xfrm>
          <a:prstGeom prst="rect">
            <a:avLst/>
          </a:prstGeom>
        </p:spPr>
      </p:pic>
      <p:graphicFrame>
        <p:nvGraphicFramePr>
          <p:cNvPr id="6" name="Table 5">
            <a:extLst>
              <a:ext uri="{FF2B5EF4-FFF2-40B4-BE49-F238E27FC236}">
                <a16:creationId xmlns:a16="http://schemas.microsoft.com/office/drawing/2014/main" id="{8D1BD308-6049-C64D-9E30-BBE57975B6F6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907708560"/>
              </p:ext>
            </p:extLst>
          </p:nvPr>
        </p:nvGraphicFramePr>
        <p:xfrm>
          <a:off x="484815" y="3973304"/>
          <a:ext cx="11040434" cy="1624736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009503">
                  <a:extLst>
                    <a:ext uri="{9D8B030D-6E8A-4147-A177-3AD203B41FA5}">
                      <a16:colId xmlns:a16="http://schemas.microsoft.com/office/drawing/2014/main" val="806955637"/>
                    </a:ext>
                  </a:extLst>
                </a:gridCol>
                <a:gridCol w="1572893">
                  <a:extLst>
                    <a:ext uri="{9D8B030D-6E8A-4147-A177-3AD203B41FA5}">
                      <a16:colId xmlns:a16="http://schemas.microsoft.com/office/drawing/2014/main" val="340555182"/>
                    </a:ext>
                  </a:extLst>
                </a:gridCol>
                <a:gridCol w="1686145">
                  <a:extLst>
                    <a:ext uri="{9D8B030D-6E8A-4147-A177-3AD203B41FA5}">
                      <a16:colId xmlns:a16="http://schemas.microsoft.com/office/drawing/2014/main" val="939922169"/>
                    </a:ext>
                  </a:extLst>
                </a:gridCol>
                <a:gridCol w="1512693">
                  <a:extLst>
                    <a:ext uri="{9D8B030D-6E8A-4147-A177-3AD203B41FA5}">
                      <a16:colId xmlns:a16="http://schemas.microsoft.com/office/drawing/2014/main" val="2504549430"/>
                    </a:ext>
                  </a:extLst>
                </a:gridCol>
                <a:gridCol w="2240657">
                  <a:extLst>
                    <a:ext uri="{9D8B030D-6E8A-4147-A177-3AD203B41FA5}">
                      <a16:colId xmlns:a16="http://schemas.microsoft.com/office/drawing/2014/main" val="836460247"/>
                    </a:ext>
                  </a:extLst>
                </a:gridCol>
                <a:gridCol w="3018543">
                  <a:extLst>
                    <a:ext uri="{9D8B030D-6E8A-4147-A177-3AD203B41FA5}">
                      <a16:colId xmlns:a16="http://schemas.microsoft.com/office/drawing/2014/main" val="2517227646"/>
                    </a:ext>
                  </a:extLst>
                </a:gridCol>
              </a:tblGrid>
              <a:tr h="512216">
                <a:tc>
                  <a:txBody>
                    <a:bodyPr/>
                    <a:lstStyle/>
                    <a:p>
                      <a:endParaRPr lang="en-US" dirty="0"/>
                    </a:p>
                  </a:txBody>
                  <a:tcPr/>
                </a:tc>
                <a:tc gridSpan="4">
                  <a:txBody>
                    <a:bodyPr/>
                    <a:lstStyle/>
                    <a:p>
                      <a:pPr algn="ctr"/>
                      <a:r>
                        <a:rPr lang="en-US" dirty="0"/>
                        <a:t>Interior Gateway Protocols</a:t>
                      </a:r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dirty="0"/>
                        <a:t>Exterior Gateway Protocols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16770892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endParaRPr lang="en-US" dirty="0"/>
                    </a:p>
                  </a:txBody>
                  <a:tcPr/>
                </a:tc>
                <a:tc gridSpan="2">
                  <a:txBody>
                    <a:bodyPr/>
                    <a:lstStyle/>
                    <a:p>
                      <a:pPr algn="ctr"/>
                      <a:r>
                        <a:rPr lang="en-US" b="1" dirty="0">
                          <a:solidFill>
                            <a:srgbClr val="002060"/>
                          </a:solidFill>
                        </a:rPr>
                        <a:t>Distance Vector</a:t>
                      </a:r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gridSpan="2">
                  <a:txBody>
                    <a:bodyPr/>
                    <a:lstStyle/>
                    <a:p>
                      <a:pPr algn="ctr"/>
                      <a:r>
                        <a:rPr lang="en-US" b="1" dirty="0">
                          <a:solidFill>
                            <a:srgbClr val="0070C0"/>
                          </a:solidFill>
                        </a:rPr>
                        <a:t>Link-State</a:t>
                      </a:r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b="1" dirty="0">
                          <a:solidFill>
                            <a:srgbClr val="FF0000"/>
                          </a:solidFill>
                        </a:rPr>
                        <a:t>Path Vector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826465723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b="1" dirty="0"/>
                        <a:t>IPv4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>
                          <a:solidFill>
                            <a:srgbClr val="002060"/>
                          </a:solidFill>
                        </a:rPr>
                        <a:t>RIPv2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>
                          <a:solidFill>
                            <a:srgbClr val="002060"/>
                          </a:solidFill>
                        </a:rPr>
                        <a:t>EIGRP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>
                          <a:solidFill>
                            <a:srgbClr val="0070C0"/>
                          </a:solidFill>
                        </a:rPr>
                        <a:t>OSPFv2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>
                          <a:solidFill>
                            <a:srgbClr val="0070C0"/>
                          </a:solidFill>
                        </a:rPr>
                        <a:t>IS-IS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>
                          <a:solidFill>
                            <a:srgbClr val="FF0000"/>
                          </a:solidFill>
                        </a:rPr>
                        <a:t>BGP-4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10896320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b="1" dirty="0"/>
                        <a:t>IPv6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 err="1">
                          <a:solidFill>
                            <a:srgbClr val="002060"/>
                          </a:solidFill>
                        </a:rPr>
                        <a:t>RIPng</a:t>
                      </a:r>
                      <a:endParaRPr lang="en-US" dirty="0">
                        <a:solidFill>
                          <a:srgbClr val="00206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>
                          <a:solidFill>
                            <a:srgbClr val="002060"/>
                          </a:solidFill>
                        </a:rPr>
                        <a:t>EIGRP for IPv6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>
                          <a:solidFill>
                            <a:srgbClr val="0070C0"/>
                          </a:solidFill>
                        </a:rPr>
                        <a:t>OSPFv3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>
                          <a:solidFill>
                            <a:srgbClr val="0070C0"/>
                          </a:solidFill>
                        </a:rPr>
                        <a:t>IS-IS for IPv6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>
                          <a:solidFill>
                            <a:srgbClr val="FF0000"/>
                          </a:solidFill>
                        </a:rPr>
                        <a:t>BGP-MP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782529501"/>
                  </a:ext>
                </a:extLst>
              </a:tr>
            </a:tbl>
          </a:graphicData>
        </a:graphic>
      </p:graphicFrame>
      <p:grpSp>
        <p:nvGrpSpPr>
          <p:cNvPr id="3" name="Group 2"/>
          <p:cNvGrpSpPr/>
          <p:nvPr/>
        </p:nvGrpSpPr>
        <p:grpSpPr>
          <a:xfrm>
            <a:off x="210331" y="1077086"/>
            <a:ext cx="6198000" cy="2865642"/>
            <a:chOff x="210331" y="1077086"/>
            <a:chExt cx="6198000" cy="2865642"/>
          </a:xfrm>
        </p:grpSpPr>
        <p:pic>
          <p:nvPicPr>
            <p:cNvPr id="12" name="Picture 11"/>
            <p:cNvPicPr>
              <a:picLocks noChangeAspect="1"/>
            </p:cNvPicPr>
            <p:nvPr/>
          </p:nvPicPr>
          <p:blipFill rotWithShape="1">
            <a:blip r:embed="rId4"/>
            <a:srcRect l="7263" t="51767" r="27241" b="33980"/>
            <a:stretch/>
          </p:blipFill>
          <p:spPr>
            <a:xfrm>
              <a:off x="4024409" y="1767506"/>
              <a:ext cx="2230670" cy="396046"/>
            </a:xfrm>
            <a:prstGeom prst="rect">
              <a:avLst/>
            </a:prstGeom>
          </p:spPr>
        </p:pic>
        <p:pic>
          <p:nvPicPr>
            <p:cNvPr id="5" name="Picture 4"/>
            <p:cNvPicPr>
              <a:picLocks noChangeAspect="1"/>
            </p:cNvPicPr>
            <p:nvPr/>
          </p:nvPicPr>
          <p:blipFill>
            <a:blip r:embed="rId4"/>
            <a:stretch>
              <a:fillRect/>
            </a:stretch>
          </p:blipFill>
          <p:spPr>
            <a:xfrm>
              <a:off x="210331" y="1077086"/>
              <a:ext cx="3405808" cy="2778567"/>
            </a:xfrm>
            <a:prstGeom prst="rect">
              <a:avLst/>
            </a:prstGeom>
          </p:spPr>
        </p:pic>
        <p:sp>
          <p:nvSpPr>
            <p:cNvPr id="7" name="Striped Right Arrow 6"/>
            <p:cNvSpPr/>
            <p:nvPr/>
          </p:nvSpPr>
          <p:spPr>
            <a:xfrm flipH="1">
              <a:off x="3622187" y="1996105"/>
              <a:ext cx="2758572" cy="547783"/>
            </a:xfrm>
            <a:prstGeom prst="stripedRightArrow">
              <a:avLst/>
            </a:prstGeom>
            <a:solidFill>
              <a:schemeClr val="accent6"/>
            </a:solidFill>
            <a:ln>
              <a:noFill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r>
                <a:rPr lang="en-US" sz="900" b="1" dirty="0" smtClean="0">
                  <a:solidFill>
                    <a:schemeClr val="bg1"/>
                  </a:solidFill>
                </a:rPr>
                <a:t>  1999 OSPFv3 for IPv6 published in RFC 2740</a:t>
              </a:r>
            </a:p>
          </p:txBody>
        </p:sp>
        <p:sp>
          <p:nvSpPr>
            <p:cNvPr id="8" name="Striped Right Arrow 7"/>
            <p:cNvSpPr/>
            <p:nvPr/>
          </p:nvSpPr>
          <p:spPr>
            <a:xfrm flipH="1">
              <a:off x="3621920" y="2380025"/>
              <a:ext cx="2758572" cy="573990"/>
            </a:xfrm>
            <a:prstGeom prst="stripedRightArrow">
              <a:avLst/>
            </a:prstGeom>
            <a:solidFill>
              <a:schemeClr val="accent6"/>
            </a:solidFill>
            <a:ln>
              <a:noFill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r>
                <a:rPr lang="en-US" sz="1000" b="1" dirty="0" smtClean="0">
                  <a:solidFill>
                    <a:schemeClr val="bg1"/>
                  </a:solidFill>
                </a:rPr>
                <a:t>  1998 OSPFv2 updated in RFC 2328</a:t>
              </a:r>
            </a:p>
          </p:txBody>
        </p:sp>
        <p:sp>
          <p:nvSpPr>
            <p:cNvPr id="9" name="Striped Right Arrow 8"/>
            <p:cNvSpPr/>
            <p:nvPr/>
          </p:nvSpPr>
          <p:spPr>
            <a:xfrm flipH="1">
              <a:off x="3594081" y="2854171"/>
              <a:ext cx="2814250" cy="632633"/>
            </a:xfrm>
            <a:prstGeom prst="stripedRightArrow">
              <a:avLst/>
            </a:prstGeom>
            <a:solidFill>
              <a:schemeClr val="accent6"/>
            </a:solidFill>
            <a:ln>
              <a:noFill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r>
                <a:rPr lang="en-US" sz="1000" b="1" dirty="0" smtClean="0">
                  <a:solidFill>
                    <a:schemeClr val="bg1"/>
                  </a:solidFill>
                </a:rPr>
                <a:t>  1991 OSPFv2 introduced in RFC 1247</a:t>
              </a:r>
            </a:p>
          </p:txBody>
        </p:sp>
        <p:sp>
          <p:nvSpPr>
            <p:cNvPr id="10" name="Striped Right Arrow 9"/>
            <p:cNvSpPr/>
            <p:nvPr/>
          </p:nvSpPr>
          <p:spPr>
            <a:xfrm flipH="1">
              <a:off x="3622187" y="3310095"/>
              <a:ext cx="2758572" cy="632633"/>
            </a:xfrm>
            <a:prstGeom prst="stripedRightArrow">
              <a:avLst/>
            </a:prstGeom>
            <a:solidFill>
              <a:schemeClr val="accent6"/>
            </a:solidFill>
            <a:ln>
              <a:noFill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r>
                <a:rPr lang="en-US" sz="900" b="1" dirty="0" smtClean="0">
                  <a:solidFill>
                    <a:schemeClr val="bg1"/>
                  </a:solidFill>
                </a:rPr>
                <a:t>  1988 development work begins on OSPF</a:t>
              </a:r>
            </a:p>
          </p:txBody>
        </p:sp>
        <p:pic>
          <p:nvPicPr>
            <p:cNvPr id="11" name="Picture 10"/>
            <p:cNvPicPr>
              <a:picLocks noChangeAspect="1"/>
            </p:cNvPicPr>
            <p:nvPr/>
          </p:nvPicPr>
          <p:blipFill>
            <a:blip r:embed="rId5"/>
            <a:stretch>
              <a:fillRect/>
            </a:stretch>
          </p:blipFill>
          <p:spPr>
            <a:xfrm>
              <a:off x="321994" y="1282913"/>
              <a:ext cx="2566811" cy="2380134"/>
            </a:xfrm>
            <a:prstGeom prst="rect">
              <a:avLst/>
            </a:prstGeom>
          </p:spPr>
        </p:pic>
      </p:grpSp>
    </p:spTree>
    <p:extLst>
      <p:ext uri="{BB962C8B-B14F-4D97-AF65-F5344CB8AC3E}">
        <p14:creationId xmlns:p14="http://schemas.microsoft.com/office/powerpoint/2010/main" val="367571758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en-US" dirty="0">
                <a:solidFill>
                  <a:schemeClr val="accent1">
                    <a:lumMod val="50000"/>
                  </a:schemeClr>
                </a:solidFill>
              </a:rPr>
              <a:t>I - Introduction</a:t>
            </a:r>
            <a:endParaRPr lang="en-GB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Autofit/>
          </a:bodyPr>
          <a:lstStyle/>
          <a:p>
            <a:pPr marL="457200" indent="-457200" algn="just">
              <a:buFont typeface="+mj-lt"/>
              <a:buAutoNum type="arabicPeriod"/>
            </a:pPr>
            <a:r>
              <a:rPr lang="en-US" sz="2000" dirty="0" smtClean="0">
                <a:solidFill>
                  <a:srgbClr val="000000"/>
                </a:solidFill>
              </a:rPr>
              <a:t>A </a:t>
            </a:r>
            <a:r>
              <a:rPr lang="en-US" sz="2000" dirty="0">
                <a:solidFill>
                  <a:srgbClr val="000000"/>
                </a:solidFill>
              </a:rPr>
              <a:t>routing protocol is a </a:t>
            </a:r>
            <a:endParaRPr lang="en-US" sz="2000" dirty="0" smtClean="0">
              <a:solidFill>
                <a:srgbClr val="000000"/>
              </a:solidFill>
            </a:endParaRPr>
          </a:p>
          <a:p>
            <a:pPr marL="0" indent="0" algn="just">
              <a:buNone/>
            </a:pPr>
            <a:r>
              <a:rPr lang="en-US" sz="2000" b="1" dirty="0" smtClean="0">
                <a:solidFill>
                  <a:srgbClr val="000000"/>
                </a:solidFill>
              </a:rPr>
              <a:t>	set </a:t>
            </a:r>
            <a:r>
              <a:rPr lang="en-US" sz="2000" b="1" dirty="0">
                <a:solidFill>
                  <a:srgbClr val="000000"/>
                </a:solidFill>
              </a:rPr>
              <a:t>of processes, </a:t>
            </a:r>
            <a:r>
              <a:rPr lang="en-US" sz="2000" i="1" dirty="0" smtClean="0">
                <a:solidFill>
                  <a:srgbClr val="000000"/>
                </a:solidFill>
              </a:rPr>
              <a:t>(Data </a:t>
            </a:r>
            <a:r>
              <a:rPr lang="en-US" sz="2000" i="1" dirty="0">
                <a:solidFill>
                  <a:srgbClr val="000000"/>
                </a:solidFill>
              </a:rPr>
              <a:t>structures </a:t>
            </a:r>
            <a:r>
              <a:rPr lang="en-US" sz="2000" i="1" dirty="0" smtClean="0">
                <a:solidFill>
                  <a:srgbClr val="000000"/>
                </a:solidFill>
              </a:rPr>
              <a:t>)</a:t>
            </a:r>
          </a:p>
          <a:p>
            <a:pPr marL="457200" lvl="1" indent="0" algn="just">
              <a:buNone/>
            </a:pPr>
            <a:r>
              <a:rPr lang="en-US" sz="2000" b="1" dirty="0" smtClean="0">
                <a:solidFill>
                  <a:srgbClr val="000000"/>
                </a:solidFill>
              </a:rPr>
              <a:t>	algorithms</a:t>
            </a:r>
            <a:r>
              <a:rPr lang="en-US" sz="2000" b="1" dirty="0">
                <a:solidFill>
                  <a:srgbClr val="000000"/>
                </a:solidFill>
              </a:rPr>
              <a:t>, </a:t>
            </a:r>
            <a:r>
              <a:rPr lang="en-US" sz="2000" b="1" dirty="0" smtClean="0">
                <a:solidFill>
                  <a:srgbClr val="000000"/>
                </a:solidFill>
              </a:rPr>
              <a:t>and </a:t>
            </a:r>
          </a:p>
          <a:p>
            <a:pPr marL="457200" lvl="1" indent="0" algn="just">
              <a:buNone/>
            </a:pPr>
            <a:r>
              <a:rPr lang="en-US" sz="2000" b="1" dirty="0" smtClean="0">
                <a:solidFill>
                  <a:srgbClr val="000000"/>
                </a:solidFill>
              </a:rPr>
              <a:t>	messages </a:t>
            </a:r>
            <a:r>
              <a:rPr lang="en-US" sz="2000" i="1" dirty="0" smtClean="0">
                <a:solidFill>
                  <a:srgbClr val="000000"/>
                </a:solidFill>
              </a:rPr>
              <a:t>(</a:t>
            </a:r>
            <a:r>
              <a:rPr lang="en-US" sz="2000" i="1" dirty="0">
                <a:solidFill>
                  <a:srgbClr val="000000"/>
                </a:solidFill>
              </a:rPr>
              <a:t>Routing protocol </a:t>
            </a:r>
            <a:r>
              <a:rPr lang="en-US" sz="2000" i="1" dirty="0" smtClean="0">
                <a:solidFill>
                  <a:srgbClr val="000000"/>
                </a:solidFill>
              </a:rPr>
              <a:t>messages)</a:t>
            </a:r>
          </a:p>
          <a:p>
            <a:pPr marL="457200" lvl="1" indent="0" algn="just">
              <a:buNone/>
            </a:pPr>
            <a:r>
              <a:rPr lang="en-US" sz="2000" dirty="0" smtClean="0">
                <a:solidFill>
                  <a:srgbClr val="000000"/>
                </a:solidFill>
              </a:rPr>
              <a:t>that </a:t>
            </a:r>
            <a:r>
              <a:rPr lang="en-US" sz="2000" dirty="0">
                <a:solidFill>
                  <a:srgbClr val="000000"/>
                </a:solidFill>
              </a:rPr>
              <a:t>are used to </a:t>
            </a:r>
            <a:r>
              <a:rPr lang="en-US" sz="2000" b="1" dirty="0">
                <a:solidFill>
                  <a:srgbClr val="000000"/>
                </a:solidFill>
              </a:rPr>
              <a:t>exchange routing information and populate the routing table with the choice of best </a:t>
            </a:r>
            <a:r>
              <a:rPr lang="en-US" sz="2000" b="1" dirty="0" smtClean="0">
                <a:solidFill>
                  <a:srgbClr val="000000"/>
                </a:solidFill>
              </a:rPr>
              <a:t>paths</a:t>
            </a:r>
            <a:r>
              <a:rPr lang="en-US" sz="2000" dirty="0" smtClean="0">
                <a:solidFill>
                  <a:srgbClr val="000000"/>
                </a:solidFill>
              </a:rPr>
              <a:t>.</a:t>
            </a:r>
          </a:p>
          <a:p>
            <a:pPr marL="800100" lvl="1" indent="-342900" algn="just">
              <a:buFont typeface="+mj-lt"/>
              <a:buAutoNum type="arabicPeriod"/>
            </a:pPr>
            <a:endParaRPr lang="en-US" sz="1600" dirty="0" smtClean="0">
              <a:solidFill>
                <a:srgbClr val="000000"/>
              </a:solidFill>
            </a:endParaRPr>
          </a:p>
          <a:p>
            <a:pPr marL="0" lvl="1" indent="0" algn="just">
              <a:buNone/>
              <a:tabLst>
                <a:tab pos="450850" algn="l"/>
              </a:tabLst>
            </a:pPr>
            <a:r>
              <a:rPr lang="en-US" sz="2000" dirty="0" smtClean="0">
                <a:solidFill>
                  <a:srgbClr val="000000"/>
                </a:solidFill>
              </a:rPr>
              <a:t>2. 	The purpose of dynamic routing protocols includes the following:</a:t>
            </a:r>
          </a:p>
          <a:p>
            <a:pPr marL="0" lvl="2" indent="0" algn="just">
              <a:buNone/>
              <a:tabLst>
                <a:tab pos="450850" algn="l"/>
              </a:tabLst>
            </a:pPr>
            <a:r>
              <a:rPr lang="en-US" sz="2000" dirty="0" smtClean="0">
                <a:solidFill>
                  <a:srgbClr val="000000"/>
                </a:solidFill>
              </a:rPr>
              <a:t>		</a:t>
            </a:r>
            <a:r>
              <a:rPr lang="en-US" sz="2000" b="1" dirty="0" smtClean="0">
                <a:solidFill>
                  <a:srgbClr val="000000"/>
                </a:solidFill>
              </a:rPr>
              <a:t>Discovery </a:t>
            </a:r>
            <a:r>
              <a:rPr lang="en-US" sz="2000" b="1" dirty="0">
                <a:solidFill>
                  <a:srgbClr val="000000"/>
                </a:solidFill>
              </a:rPr>
              <a:t>of remote </a:t>
            </a:r>
            <a:r>
              <a:rPr lang="en-US" sz="2000" b="1" dirty="0" smtClean="0">
                <a:solidFill>
                  <a:srgbClr val="000000"/>
                </a:solidFill>
              </a:rPr>
              <a:t>networks and maintain </a:t>
            </a:r>
            <a:r>
              <a:rPr lang="en-US" sz="2000" b="1" dirty="0">
                <a:solidFill>
                  <a:srgbClr val="000000"/>
                </a:solidFill>
              </a:rPr>
              <a:t>up-to-date routing information</a:t>
            </a:r>
          </a:p>
          <a:p>
            <a:pPr marL="0" lvl="2" indent="0" algn="just">
              <a:buNone/>
              <a:tabLst>
                <a:tab pos="450850" algn="l"/>
              </a:tabLst>
            </a:pPr>
            <a:r>
              <a:rPr lang="en-US" sz="2000" b="1" dirty="0" smtClean="0">
                <a:solidFill>
                  <a:srgbClr val="000000"/>
                </a:solidFill>
              </a:rPr>
              <a:t>		Choosing </a:t>
            </a:r>
            <a:r>
              <a:rPr lang="en-US" sz="2000" b="1" dirty="0">
                <a:solidFill>
                  <a:srgbClr val="000000"/>
                </a:solidFill>
              </a:rPr>
              <a:t>the best path to destination </a:t>
            </a:r>
            <a:r>
              <a:rPr lang="en-US" sz="2000" b="1" dirty="0" smtClean="0">
                <a:solidFill>
                  <a:srgbClr val="000000"/>
                </a:solidFill>
              </a:rPr>
              <a:t>networks and find </a:t>
            </a:r>
            <a:r>
              <a:rPr lang="en-US" sz="2000" b="1" dirty="0">
                <a:solidFill>
                  <a:srgbClr val="000000"/>
                </a:solidFill>
              </a:rPr>
              <a:t>a new best path if the current </a:t>
            </a:r>
            <a:r>
              <a:rPr lang="en-US" sz="2000" b="1" dirty="0" smtClean="0">
                <a:solidFill>
                  <a:srgbClr val="000000"/>
                </a:solidFill>
              </a:rPr>
              <a:t>		path is </a:t>
            </a:r>
            <a:r>
              <a:rPr lang="en-US" sz="2000" b="1" dirty="0">
                <a:solidFill>
                  <a:srgbClr val="000000"/>
                </a:solidFill>
              </a:rPr>
              <a:t>no longer available</a:t>
            </a:r>
          </a:p>
          <a:p>
            <a:pPr marL="457200" indent="-457200" algn="just">
              <a:buFont typeface="+mj-lt"/>
              <a:buAutoNum type="arabicPeriod"/>
            </a:pPr>
            <a:endParaRPr lang="en-US" sz="2000" dirty="0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5784106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en-US" dirty="0" smtClean="0">
                <a:solidFill>
                  <a:schemeClr val="accent1">
                    <a:lumMod val="50000"/>
                  </a:schemeClr>
                </a:solidFill>
              </a:rPr>
              <a:t>I - Introduction</a:t>
            </a:r>
            <a:endParaRPr lang="en-GB" dirty="0">
              <a:solidFill>
                <a:schemeClr val="accent1">
                  <a:lumMod val="50000"/>
                </a:schemeClr>
              </a:solidFill>
            </a:endParaRPr>
          </a:p>
        </p:txBody>
      </p:sp>
      <p:graphicFrame>
        <p:nvGraphicFramePr>
          <p:cNvPr id="6" name="Table 5">
            <a:extLst>
              <a:ext uri="{FF2B5EF4-FFF2-40B4-BE49-F238E27FC236}">
                <a16:creationId xmlns:a16="http://schemas.microsoft.com/office/drawing/2014/main" id="{8D1BD308-6049-C64D-9E30-BBE57975B6F6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014730829"/>
              </p:ext>
            </p:extLst>
          </p:nvPr>
        </p:nvGraphicFramePr>
        <p:xfrm>
          <a:off x="719765" y="1190734"/>
          <a:ext cx="11040434" cy="1624736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009503">
                  <a:extLst>
                    <a:ext uri="{9D8B030D-6E8A-4147-A177-3AD203B41FA5}">
                      <a16:colId xmlns:a16="http://schemas.microsoft.com/office/drawing/2014/main" val="806955637"/>
                    </a:ext>
                  </a:extLst>
                </a:gridCol>
                <a:gridCol w="1572893">
                  <a:extLst>
                    <a:ext uri="{9D8B030D-6E8A-4147-A177-3AD203B41FA5}">
                      <a16:colId xmlns:a16="http://schemas.microsoft.com/office/drawing/2014/main" val="340555182"/>
                    </a:ext>
                  </a:extLst>
                </a:gridCol>
                <a:gridCol w="1686145">
                  <a:extLst>
                    <a:ext uri="{9D8B030D-6E8A-4147-A177-3AD203B41FA5}">
                      <a16:colId xmlns:a16="http://schemas.microsoft.com/office/drawing/2014/main" val="939922169"/>
                    </a:ext>
                  </a:extLst>
                </a:gridCol>
                <a:gridCol w="1512693">
                  <a:extLst>
                    <a:ext uri="{9D8B030D-6E8A-4147-A177-3AD203B41FA5}">
                      <a16:colId xmlns:a16="http://schemas.microsoft.com/office/drawing/2014/main" val="2504549430"/>
                    </a:ext>
                  </a:extLst>
                </a:gridCol>
                <a:gridCol w="2240657">
                  <a:extLst>
                    <a:ext uri="{9D8B030D-6E8A-4147-A177-3AD203B41FA5}">
                      <a16:colId xmlns:a16="http://schemas.microsoft.com/office/drawing/2014/main" val="836460247"/>
                    </a:ext>
                  </a:extLst>
                </a:gridCol>
                <a:gridCol w="3018543">
                  <a:extLst>
                    <a:ext uri="{9D8B030D-6E8A-4147-A177-3AD203B41FA5}">
                      <a16:colId xmlns:a16="http://schemas.microsoft.com/office/drawing/2014/main" val="2517227646"/>
                    </a:ext>
                  </a:extLst>
                </a:gridCol>
              </a:tblGrid>
              <a:tr h="512216">
                <a:tc>
                  <a:txBody>
                    <a:bodyPr/>
                    <a:lstStyle/>
                    <a:p>
                      <a:endParaRPr lang="en-US" dirty="0"/>
                    </a:p>
                  </a:txBody>
                  <a:tcPr/>
                </a:tc>
                <a:tc gridSpan="4">
                  <a:txBody>
                    <a:bodyPr/>
                    <a:lstStyle/>
                    <a:p>
                      <a:pPr algn="ctr"/>
                      <a:r>
                        <a:rPr lang="en-US" dirty="0"/>
                        <a:t>Interior Gateway Protocols</a:t>
                      </a:r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dirty="0"/>
                        <a:t>Exterior Gateway Protocols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16770892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endParaRPr lang="en-US" dirty="0"/>
                    </a:p>
                  </a:txBody>
                  <a:tcPr/>
                </a:tc>
                <a:tc gridSpan="2">
                  <a:txBody>
                    <a:bodyPr/>
                    <a:lstStyle/>
                    <a:p>
                      <a:pPr algn="ctr"/>
                      <a:r>
                        <a:rPr lang="en-US" b="1" dirty="0">
                          <a:solidFill>
                            <a:srgbClr val="002060"/>
                          </a:solidFill>
                        </a:rPr>
                        <a:t>Distance Vector</a:t>
                      </a:r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gridSpan="2">
                  <a:txBody>
                    <a:bodyPr/>
                    <a:lstStyle/>
                    <a:p>
                      <a:pPr algn="ctr"/>
                      <a:r>
                        <a:rPr lang="en-US" b="1" dirty="0">
                          <a:solidFill>
                            <a:srgbClr val="0070C0"/>
                          </a:solidFill>
                        </a:rPr>
                        <a:t>Link-State</a:t>
                      </a:r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b="1" dirty="0">
                          <a:solidFill>
                            <a:srgbClr val="FF0000"/>
                          </a:solidFill>
                        </a:rPr>
                        <a:t>Path Vector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826465723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b="1" dirty="0"/>
                        <a:t>IPv4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>
                          <a:solidFill>
                            <a:srgbClr val="002060"/>
                          </a:solidFill>
                        </a:rPr>
                        <a:t>RIPv2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>
                          <a:solidFill>
                            <a:srgbClr val="002060"/>
                          </a:solidFill>
                        </a:rPr>
                        <a:t>EIGRP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>
                          <a:solidFill>
                            <a:srgbClr val="0070C0"/>
                          </a:solidFill>
                        </a:rPr>
                        <a:t>OSPFv2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>
                          <a:solidFill>
                            <a:srgbClr val="0070C0"/>
                          </a:solidFill>
                        </a:rPr>
                        <a:t>IS-IS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>
                          <a:solidFill>
                            <a:srgbClr val="FF0000"/>
                          </a:solidFill>
                        </a:rPr>
                        <a:t>BGP-4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10896320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b="1" dirty="0"/>
                        <a:t>IPv6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 err="1">
                          <a:solidFill>
                            <a:srgbClr val="002060"/>
                          </a:solidFill>
                        </a:rPr>
                        <a:t>RIPng</a:t>
                      </a:r>
                      <a:endParaRPr lang="en-US" dirty="0">
                        <a:solidFill>
                          <a:srgbClr val="00206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>
                          <a:solidFill>
                            <a:srgbClr val="002060"/>
                          </a:solidFill>
                        </a:rPr>
                        <a:t>EIGRP for IPv6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>
                          <a:solidFill>
                            <a:srgbClr val="0070C0"/>
                          </a:solidFill>
                        </a:rPr>
                        <a:t>OSPFv3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>
                          <a:solidFill>
                            <a:srgbClr val="0070C0"/>
                          </a:solidFill>
                        </a:rPr>
                        <a:t>IS-IS for IPv6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>
                          <a:solidFill>
                            <a:srgbClr val="FF0000"/>
                          </a:solidFill>
                        </a:rPr>
                        <a:t>BGP-MP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782529501"/>
                  </a:ext>
                </a:extLst>
              </a:tr>
            </a:tbl>
          </a:graphicData>
        </a:graphic>
      </p:graphicFrame>
      <p:graphicFrame>
        <p:nvGraphicFramePr>
          <p:cNvPr id="5" name="Table 4">
            <a:extLst>
              <a:ext uri="{FF2B5EF4-FFF2-40B4-BE49-F238E27FC236}">
                <a16:creationId xmlns:a16="http://schemas.microsoft.com/office/drawing/2014/main" id="{56BA8494-F3FA-0744-A03A-718FD4CD5BD8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944375375"/>
              </p:ext>
            </p:extLst>
          </p:nvPr>
        </p:nvGraphicFramePr>
        <p:xfrm>
          <a:off x="139700" y="2891670"/>
          <a:ext cx="11912600" cy="275844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733549">
                  <a:extLst>
                    <a:ext uri="{9D8B030D-6E8A-4147-A177-3AD203B41FA5}">
                      <a16:colId xmlns:a16="http://schemas.microsoft.com/office/drawing/2014/main" val="3206744767"/>
                    </a:ext>
                  </a:extLst>
                </a:gridCol>
                <a:gridCol w="10179051">
                  <a:extLst>
                    <a:ext uri="{9D8B030D-6E8A-4147-A177-3AD203B41FA5}">
                      <a16:colId xmlns:a16="http://schemas.microsoft.com/office/drawing/2014/main" val="1344843564"/>
                    </a:ext>
                  </a:extLst>
                </a:gridCol>
              </a:tblGrid>
              <a:tr h="246772">
                <a:tc>
                  <a:txBody>
                    <a:bodyPr/>
                    <a:lstStyle/>
                    <a:p>
                      <a:pPr algn="l" fontAlgn="ctr"/>
                      <a:r>
                        <a:rPr lang="en-US" sz="1600" b="1" dirty="0">
                          <a:effectLst/>
                        </a:rPr>
                        <a:t>Routing Protocol</a:t>
                      </a:r>
                      <a:endParaRPr lang="en-US" sz="1600" dirty="0">
                        <a:effectLst/>
                      </a:endParaRPr>
                    </a:p>
                  </a:txBody>
                  <a:tcPr marL="47625" marR="47625" marT="47625" marB="47625" anchor="ctr"/>
                </a:tc>
                <a:tc>
                  <a:txBody>
                    <a:bodyPr/>
                    <a:lstStyle/>
                    <a:p>
                      <a:pPr algn="l" fontAlgn="ctr"/>
                      <a:r>
                        <a:rPr lang="en-US" sz="1600" b="1" dirty="0">
                          <a:effectLst/>
                        </a:rPr>
                        <a:t>Metric</a:t>
                      </a:r>
                      <a:endParaRPr lang="en-US" sz="1600" dirty="0">
                        <a:effectLst/>
                      </a:endParaRPr>
                    </a:p>
                  </a:txBody>
                  <a:tcPr marL="47625" marR="47625" marT="47625" marB="47625" anchor="ctr"/>
                </a:tc>
                <a:extLst>
                  <a:ext uri="{0D108BD9-81ED-4DB2-BD59-A6C34878D82A}">
                    <a16:rowId xmlns:a16="http://schemas.microsoft.com/office/drawing/2014/main" val="4218101839"/>
                  </a:ext>
                </a:extLst>
              </a:tr>
              <a:tr h="540695">
                <a:tc>
                  <a:txBody>
                    <a:bodyPr/>
                    <a:lstStyle/>
                    <a:p>
                      <a:pPr fontAlgn="ctr"/>
                      <a:r>
                        <a:rPr lang="en-US" sz="1600" b="1" dirty="0" smtClean="0">
                          <a:effectLst/>
                        </a:rPr>
                        <a:t>RIP</a:t>
                      </a:r>
                      <a:endParaRPr lang="en-US" sz="1600" b="0" dirty="0">
                        <a:effectLst/>
                      </a:endParaRPr>
                    </a:p>
                  </a:txBody>
                  <a:tcPr marL="47625" marR="47625" marT="47625" marB="47625" anchor="ctr"/>
                </a:tc>
                <a:tc>
                  <a:txBody>
                    <a:bodyPr/>
                    <a:lstStyle/>
                    <a:p>
                      <a:pPr marL="285750" indent="-285750" algn="just" fontAlgn="ctr">
                        <a:buFont typeface="Wingdings" panose="05000000000000000000" pitchFamily="2" charset="2"/>
                        <a:buChar char="Ø"/>
                      </a:pPr>
                      <a:r>
                        <a:rPr lang="en-US" sz="2000" b="0" dirty="0">
                          <a:effectLst/>
                        </a:rPr>
                        <a:t>The metric is “hop </a:t>
                      </a:r>
                      <a:r>
                        <a:rPr lang="en-US" sz="2000" b="0" dirty="0" smtClean="0">
                          <a:effectLst/>
                        </a:rPr>
                        <a:t>count”. Each </a:t>
                      </a:r>
                      <a:r>
                        <a:rPr lang="en-US" sz="2000" b="0" dirty="0">
                          <a:effectLst/>
                        </a:rPr>
                        <a:t>router along a path adds a hop to the hop count.</a:t>
                      </a:r>
                    </a:p>
                    <a:p>
                      <a:pPr marL="285750" indent="-285750" algn="just" fontAlgn="ctr">
                        <a:buFont typeface="Wingdings" panose="05000000000000000000" pitchFamily="2" charset="2"/>
                        <a:buChar char="Ø"/>
                      </a:pPr>
                      <a:r>
                        <a:rPr lang="en-US" sz="2000" b="0" dirty="0">
                          <a:effectLst/>
                        </a:rPr>
                        <a:t>A maximum of 15 hops allowed.</a:t>
                      </a:r>
                    </a:p>
                  </a:txBody>
                  <a:tcPr marL="47625" marR="47625" marT="47625" marB="47625" anchor="ctr"/>
                </a:tc>
                <a:extLst>
                  <a:ext uri="{0D108BD9-81ED-4DB2-BD59-A6C34878D82A}">
                    <a16:rowId xmlns:a16="http://schemas.microsoft.com/office/drawing/2014/main" val="4070743645"/>
                  </a:ext>
                </a:extLst>
              </a:tr>
              <a:tr h="550167">
                <a:tc>
                  <a:txBody>
                    <a:bodyPr/>
                    <a:lstStyle/>
                    <a:p>
                      <a:pPr fontAlgn="ctr"/>
                      <a:r>
                        <a:rPr lang="en-US" sz="1600" b="1" dirty="0" smtClean="0">
                          <a:effectLst/>
                        </a:rPr>
                        <a:t>OSPF</a:t>
                      </a:r>
                      <a:endParaRPr lang="en-US" sz="1600" b="0" dirty="0">
                        <a:effectLst/>
                      </a:endParaRPr>
                    </a:p>
                  </a:txBody>
                  <a:tcPr marL="47625" marR="47625" marT="47625" marB="47625" anchor="ctr"/>
                </a:tc>
                <a:tc>
                  <a:txBody>
                    <a:bodyPr/>
                    <a:lstStyle/>
                    <a:p>
                      <a:pPr marL="285750" indent="-285750" algn="just" fontAlgn="ctr">
                        <a:buFont typeface="Wingdings" panose="05000000000000000000" pitchFamily="2" charset="2"/>
                        <a:buChar char="Ø"/>
                      </a:pPr>
                      <a:r>
                        <a:rPr lang="en-US" sz="2000" b="1" dirty="0">
                          <a:effectLst/>
                        </a:rPr>
                        <a:t>The metric is “cost” which is the based on the cumulative bandwidth from source </a:t>
                      </a:r>
                      <a:r>
                        <a:rPr lang="en-US" sz="2000" b="1" dirty="0" smtClean="0">
                          <a:effectLst/>
                        </a:rPr>
                        <a:t>to destination.</a:t>
                      </a:r>
                      <a:endParaRPr lang="en-US" sz="2000" b="1" dirty="0">
                        <a:effectLst/>
                      </a:endParaRPr>
                    </a:p>
                    <a:p>
                      <a:pPr marL="285750" indent="-285750" algn="just" fontAlgn="ctr">
                        <a:buFont typeface="Wingdings" panose="05000000000000000000" pitchFamily="2" charset="2"/>
                        <a:buChar char="Ø"/>
                      </a:pPr>
                      <a:r>
                        <a:rPr lang="en-US" sz="2000" b="1" dirty="0">
                          <a:effectLst/>
                        </a:rPr>
                        <a:t>Faster links are assigned lower costs compared to slower (higher cost) links.</a:t>
                      </a:r>
                    </a:p>
                  </a:txBody>
                  <a:tcPr marL="47625" marR="47625" marT="47625" marB="47625" anchor="ctr"/>
                </a:tc>
                <a:extLst>
                  <a:ext uri="{0D108BD9-81ED-4DB2-BD59-A6C34878D82A}">
                    <a16:rowId xmlns:a16="http://schemas.microsoft.com/office/drawing/2014/main" val="600989251"/>
                  </a:ext>
                </a:extLst>
              </a:tr>
              <a:tr h="428471">
                <a:tc>
                  <a:txBody>
                    <a:bodyPr/>
                    <a:lstStyle/>
                    <a:p>
                      <a:pPr fontAlgn="ctr"/>
                      <a:r>
                        <a:rPr lang="en-US" sz="1600" b="1" dirty="0" smtClean="0">
                          <a:effectLst/>
                        </a:rPr>
                        <a:t>EIGRP</a:t>
                      </a:r>
                      <a:endParaRPr lang="en-US" sz="1600" b="0" dirty="0">
                        <a:effectLst/>
                      </a:endParaRPr>
                    </a:p>
                  </a:txBody>
                  <a:tcPr marL="47625" marR="47625" marT="47625" marB="47625" anchor="ctr"/>
                </a:tc>
                <a:tc>
                  <a:txBody>
                    <a:bodyPr/>
                    <a:lstStyle/>
                    <a:p>
                      <a:pPr marL="285750" indent="-285750" algn="just" fontAlgn="ctr">
                        <a:buFont typeface="Wingdings" panose="05000000000000000000" pitchFamily="2" charset="2"/>
                        <a:buChar char="Ø"/>
                      </a:pPr>
                      <a:r>
                        <a:rPr lang="en-US" sz="2000" b="0" dirty="0">
                          <a:effectLst/>
                        </a:rPr>
                        <a:t>It calculates a metric based on the slowest bandwidth and delay values.</a:t>
                      </a:r>
                    </a:p>
                    <a:p>
                      <a:pPr marL="285750" indent="-285750" algn="just" fontAlgn="ctr">
                        <a:buFont typeface="Wingdings" panose="05000000000000000000" pitchFamily="2" charset="2"/>
                        <a:buChar char="Ø"/>
                      </a:pPr>
                      <a:r>
                        <a:rPr lang="en-US" sz="2000" b="0" dirty="0">
                          <a:effectLst/>
                        </a:rPr>
                        <a:t>It could also include load and reliability into the metric calculation.</a:t>
                      </a:r>
                    </a:p>
                  </a:txBody>
                  <a:tcPr marL="47625" marR="47625" marT="47625" marB="47625" anchor="ctr"/>
                </a:tc>
                <a:extLst>
                  <a:ext uri="{0D108BD9-81ED-4DB2-BD59-A6C34878D82A}">
                    <a16:rowId xmlns:a16="http://schemas.microsoft.com/office/drawing/2014/main" val="4092164397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426835121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en-US" dirty="0" smtClean="0">
                <a:solidFill>
                  <a:schemeClr val="accent1">
                    <a:lumMod val="50000"/>
                  </a:schemeClr>
                </a:solidFill>
              </a:rPr>
              <a:t>II – OSPF: Introduction</a:t>
            </a:r>
            <a:endParaRPr lang="en-GB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4390035"/>
            <a:ext cx="10972800" cy="1234546"/>
          </a:xfrm>
        </p:spPr>
        <p:txBody>
          <a:bodyPr>
            <a:noAutofit/>
          </a:bodyPr>
          <a:lstStyle/>
          <a:p>
            <a:pPr algn="just">
              <a:buFont typeface="Wingdings" panose="05000000000000000000" pitchFamily="2" charset="2"/>
              <a:buChar char="Ø"/>
            </a:pPr>
            <a:r>
              <a:rPr lang="en-US" sz="2400" dirty="0">
                <a:solidFill>
                  <a:srgbClr val="000000"/>
                </a:solidFill>
              </a:rPr>
              <a:t>OSPF is a </a:t>
            </a:r>
            <a:r>
              <a:rPr lang="en-US" sz="2400" b="1" dirty="0">
                <a:solidFill>
                  <a:srgbClr val="000000"/>
                </a:solidFill>
              </a:rPr>
              <a:t>link-state routing protocol </a:t>
            </a:r>
            <a:r>
              <a:rPr lang="en-US" sz="2400" dirty="0">
                <a:solidFill>
                  <a:srgbClr val="000000"/>
                </a:solidFill>
              </a:rPr>
              <a:t>that was developed as an alternative for the distance vector Routing Information Protocol (RIP). </a:t>
            </a:r>
            <a:endParaRPr lang="en-US" sz="2400" dirty="0" smtClean="0">
              <a:solidFill>
                <a:srgbClr val="000000"/>
              </a:solidFill>
            </a:endParaRPr>
          </a:p>
          <a:p>
            <a:pPr algn="just">
              <a:buFont typeface="Wingdings" panose="05000000000000000000" pitchFamily="2" charset="2"/>
              <a:buChar char="Ø"/>
            </a:pPr>
            <a:r>
              <a:rPr lang="en-US" sz="2400" dirty="0" smtClean="0">
                <a:solidFill>
                  <a:srgbClr val="000000"/>
                </a:solidFill>
              </a:rPr>
              <a:t>OSPF </a:t>
            </a:r>
            <a:r>
              <a:rPr lang="en-US" sz="2400" dirty="0">
                <a:solidFill>
                  <a:srgbClr val="000000"/>
                </a:solidFill>
              </a:rPr>
              <a:t>is a </a:t>
            </a:r>
            <a:r>
              <a:rPr lang="en-US" sz="2400" b="1" dirty="0">
                <a:solidFill>
                  <a:srgbClr val="000000"/>
                </a:solidFill>
              </a:rPr>
              <a:t>link-state routing protocol that uses the concept of areas</a:t>
            </a:r>
            <a:r>
              <a:rPr lang="en-US" sz="2400" dirty="0">
                <a:solidFill>
                  <a:srgbClr val="000000"/>
                </a:solidFill>
              </a:rPr>
              <a:t>. </a:t>
            </a:r>
            <a:endParaRPr lang="en-US" sz="2400" dirty="0" smtClean="0">
              <a:solidFill>
                <a:srgbClr val="000000"/>
              </a:solidFill>
            </a:endParaRPr>
          </a:p>
        </p:txBody>
      </p:sp>
      <p:grpSp>
        <p:nvGrpSpPr>
          <p:cNvPr id="10" name="Group 9"/>
          <p:cNvGrpSpPr/>
          <p:nvPr/>
        </p:nvGrpSpPr>
        <p:grpSpPr>
          <a:xfrm>
            <a:off x="1517844" y="1322057"/>
            <a:ext cx="9967487" cy="2973003"/>
            <a:chOff x="1517844" y="1322057"/>
            <a:chExt cx="9967487" cy="2973003"/>
          </a:xfrm>
        </p:grpSpPr>
        <p:pic>
          <p:nvPicPr>
            <p:cNvPr id="8" name="Picture 7"/>
            <p:cNvPicPr>
              <a:picLocks noChangeAspect="1"/>
            </p:cNvPicPr>
            <p:nvPr/>
          </p:nvPicPr>
          <p:blipFill>
            <a:blip r:embed="rId2"/>
            <a:stretch>
              <a:fillRect/>
            </a:stretch>
          </p:blipFill>
          <p:spPr>
            <a:xfrm>
              <a:off x="4123193" y="1322057"/>
              <a:ext cx="3195375" cy="2973003"/>
            </a:xfrm>
            <a:prstGeom prst="rect">
              <a:avLst/>
            </a:prstGeom>
          </p:spPr>
        </p:pic>
        <p:sp>
          <p:nvSpPr>
            <p:cNvPr id="5" name="Rectangle 4"/>
            <p:cNvSpPr/>
            <p:nvPr/>
          </p:nvSpPr>
          <p:spPr>
            <a:xfrm>
              <a:off x="1517844" y="2378594"/>
              <a:ext cx="2720196" cy="415498"/>
            </a:xfrm>
            <a:prstGeom prst="rect">
              <a:avLst/>
            </a:prstGeom>
          </p:spPr>
          <p:style>
            <a:lnRef idx="0">
              <a:schemeClr val="accent6"/>
            </a:lnRef>
            <a:fillRef idx="3">
              <a:schemeClr val="accent6"/>
            </a:fillRef>
            <a:effectRef idx="3">
              <a:schemeClr val="accent6"/>
            </a:effectRef>
            <a:fontRef idx="minor">
              <a:schemeClr val="lt1"/>
            </a:fontRef>
          </p:style>
          <p:txBody>
            <a:bodyPr wrap="square">
              <a:spAutoFit/>
            </a:bodyPr>
            <a:lstStyle/>
            <a:p>
              <a:r>
                <a:rPr lang="en-US" sz="1050" dirty="0">
                  <a:solidFill>
                    <a:srgbClr val="000000"/>
                  </a:solidFill>
                </a:rPr>
                <a:t>v</a:t>
              </a:r>
              <a:r>
                <a:rPr lang="en-US" sz="1050" dirty="0" smtClean="0">
                  <a:solidFill>
                    <a:srgbClr val="000000"/>
                  </a:solidFill>
                </a:rPr>
                <a:t>2 supports MD5 and SHA authentication</a:t>
              </a:r>
            </a:p>
            <a:p>
              <a:r>
                <a:rPr lang="en-US" sz="1050" dirty="0">
                  <a:solidFill>
                    <a:srgbClr val="000000"/>
                  </a:solidFill>
                </a:rPr>
                <a:t>v</a:t>
              </a:r>
              <a:r>
                <a:rPr lang="en-US" sz="1050" dirty="0" smtClean="0">
                  <a:solidFill>
                    <a:srgbClr val="000000"/>
                  </a:solidFill>
                </a:rPr>
                <a:t>3 uses IPsec for authentication</a:t>
              </a:r>
              <a:endParaRPr lang="en-US" sz="1050" dirty="0">
                <a:solidFill>
                  <a:srgbClr val="000000"/>
                </a:solidFill>
              </a:endParaRPr>
            </a:p>
          </p:txBody>
        </p:sp>
        <p:sp>
          <p:nvSpPr>
            <p:cNvPr id="6" name="Rectangle 5"/>
            <p:cNvSpPr/>
            <p:nvPr/>
          </p:nvSpPr>
          <p:spPr>
            <a:xfrm>
              <a:off x="7213732" y="2459385"/>
              <a:ext cx="2885437" cy="253916"/>
            </a:xfrm>
            <a:prstGeom prst="rect">
              <a:avLst/>
            </a:prstGeom>
          </p:spPr>
          <p:style>
            <a:lnRef idx="0">
              <a:schemeClr val="accent6"/>
            </a:lnRef>
            <a:fillRef idx="3">
              <a:schemeClr val="accent6"/>
            </a:fillRef>
            <a:effectRef idx="3">
              <a:schemeClr val="accent6"/>
            </a:effectRef>
            <a:fontRef idx="minor">
              <a:schemeClr val="lt1"/>
            </a:fontRef>
          </p:style>
          <p:txBody>
            <a:bodyPr wrap="square">
              <a:spAutoFit/>
            </a:bodyPr>
            <a:lstStyle/>
            <a:p>
              <a:pPr algn="ctr"/>
              <a:r>
                <a:rPr lang="en-US" sz="1050" dirty="0" smtClean="0">
                  <a:solidFill>
                    <a:srgbClr val="000000"/>
                  </a:solidFill>
                </a:rPr>
                <a:t>Routing changes trigger routing updates</a:t>
              </a:r>
              <a:endParaRPr lang="en-US" sz="1050" dirty="0">
                <a:solidFill>
                  <a:srgbClr val="000000"/>
                </a:solidFill>
              </a:endParaRPr>
            </a:p>
          </p:txBody>
        </p:sp>
        <p:sp>
          <p:nvSpPr>
            <p:cNvPr id="7" name="Rectangle 6"/>
            <p:cNvSpPr/>
            <p:nvPr/>
          </p:nvSpPr>
          <p:spPr>
            <a:xfrm>
              <a:off x="1921288" y="3503924"/>
              <a:ext cx="2720196" cy="415498"/>
            </a:xfrm>
            <a:prstGeom prst="rect">
              <a:avLst/>
            </a:prstGeom>
          </p:spPr>
          <p:style>
            <a:lnRef idx="0">
              <a:schemeClr val="accent6"/>
            </a:lnRef>
            <a:fillRef idx="3">
              <a:schemeClr val="accent6"/>
            </a:fillRef>
            <a:effectRef idx="3">
              <a:schemeClr val="accent6"/>
            </a:effectRef>
            <a:fontRef idx="minor">
              <a:schemeClr val="lt1"/>
            </a:fontRef>
          </p:style>
          <p:txBody>
            <a:bodyPr wrap="square">
              <a:spAutoFit/>
            </a:bodyPr>
            <a:lstStyle/>
            <a:p>
              <a:r>
                <a:rPr lang="en-US" sz="1050" dirty="0" smtClean="0">
                  <a:solidFill>
                    <a:srgbClr val="000000"/>
                  </a:solidFill>
                </a:rPr>
                <a:t>Supports a hierarchical design system through the use of areas</a:t>
              </a:r>
              <a:endParaRPr lang="en-US" sz="1050" dirty="0">
                <a:solidFill>
                  <a:srgbClr val="000000"/>
                </a:solidFill>
              </a:endParaRPr>
            </a:p>
          </p:txBody>
        </p:sp>
        <p:sp>
          <p:nvSpPr>
            <p:cNvPr id="9" name="Rectangle 8"/>
            <p:cNvSpPr/>
            <p:nvPr/>
          </p:nvSpPr>
          <p:spPr>
            <a:xfrm>
              <a:off x="6923494" y="3448809"/>
              <a:ext cx="4561837" cy="415498"/>
            </a:xfrm>
            <a:prstGeom prst="rect">
              <a:avLst/>
            </a:prstGeom>
          </p:spPr>
          <p:style>
            <a:lnRef idx="0">
              <a:schemeClr val="accent6"/>
            </a:lnRef>
            <a:fillRef idx="3">
              <a:schemeClr val="accent6"/>
            </a:fillRef>
            <a:effectRef idx="3">
              <a:schemeClr val="accent6"/>
            </a:effectRef>
            <a:fontRef idx="minor">
              <a:schemeClr val="lt1"/>
            </a:fontRef>
          </p:style>
          <p:txBody>
            <a:bodyPr wrap="square">
              <a:spAutoFit/>
            </a:bodyPr>
            <a:lstStyle/>
            <a:p>
              <a:pPr algn="just"/>
              <a:r>
                <a:rPr lang="en-US" sz="1050" dirty="0">
                  <a:solidFill>
                    <a:srgbClr val="000000"/>
                  </a:solidFill>
                </a:rPr>
                <a:t>OSPF has significant advantages over RIP in that it offers </a:t>
              </a:r>
              <a:r>
                <a:rPr lang="en-US" sz="1050" b="1" dirty="0">
                  <a:solidFill>
                    <a:srgbClr val="000000"/>
                  </a:solidFill>
                </a:rPr>
                <a:t>faster convergence and scales to much larger network implementations</a:t>
              </a:r>
              <a:r>
                <a:rPr lang="en-US" sz="1050" dirty="0">
                  <a:solidFill>
                    <a:srgbClr val="000000"/>
                  </a:solidFill>
                </a:rPr>
                <a:t>.</a:t>
              </a:r>
            </a:p>
          </p:txBody>
        </p:sp>
      </p:grpSp>
    </p:spTree>
    <p:extLst>
      <p:ext uri="{BB962C8B-B14F-4D97-AF65-F5344CB8AC3E}">
        <p14:creationId xmlns:p14="http://schemas.microsoft.com/office/powerpoint/2010/main" val="140854511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en-US" dirty="0" smtClean="0">
                <a:solidFill>
                  <a:schemeClr val="accent1">
                    <a:lumMod val="50000"/>
                  </a:schemeClr>
                </a:solidFill>
              </a:rPr>
              <a:t>II – OSPF: Introduction</a:t>
            </a:r>
            <a:endParaRPr lang="en-GB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Autofit/>
          </a:bodyPr>
          <a:lstStyle/>
          <a:p>
            <a:pPr algn="just">
              <a:buFont typeface="Wingdings" panose="05000000000000000000" pitchFamily="2" charset="2"/>
              <a:buChar char="Ø"/>
            </a:pPr>
            <a:r>
              <a:rPr lang="en-US" sz="2400" dirty="0" smtClean="0">
                <a:solidFill>
                  <a:srgbClr val="000000"/>
                </a:solidFill>
              </a:rPr>
              <a:t>A </a:t>
            </a:r>
            <a:r>
              <a:rPr lang="en-US" sz="2400" dirty="0">
                <a:solidFill>
                  <a:srgbClr val="000000"/>
                </a:solidFill>
              </a:rPr>
              <a:t>network administrator can divide the routing domain into distinct areas that help control routing update traffic. </a:t>
            </a:r>
          </a:p>
          <a:p>
            <a:pPr marL="758885" lvl="2" algn="just">
              <a:buFont typeface="Wingdings" panose="05000000000000000000" pitchFamily="2" charset="2"/>
              <a:buChar char="Ø"/>
            </a:pPr>
            <a:endParaRPr lang="en-US" sz="1800" dirty="0" smtClean="0">
              <a:solidFill>
                <a:srgbClr val="000000"/>
              </a:solidFill>
            </a:endParaRPr>
          </a:p>
          <a:p>
            <a:pPr marL="758885" lvl="2" algn="just">
              <a:buFont typeface="Wingdings" panose="05000000000000000000" pitchFamily="2" charset="2"/>
              <a:buChar char="Ø"/>
            </a:pPr>
            <a:r>
              <a:rPr lang="en-US" sz="2000" b="1" dirty="0" smtClean="0">
                <a:solidFill>
                  <a:srgbClr val="000000"/>
                </a:solidFill>
              </a:rPr>
              <a:t>A </a:t>
            </a:r>
            <a:r>
              <a:rPr lang="en-US" sz="2000" b="1" dirty="0">
                <a:solidFill>
                  <a:srgbClr val="000000"/>
                </a:solidFill>
              </a:rPr>
              <a:t>link is an interface on a router</a:t>
            </a:r>
            <a:r>
              <a:rPr lang="en-US" sz="2000" dirty="0">
                <a:solidFill>
                  <a:srgbClr val="000000"/>
                </a:solidFill>
              </a:rPr>
              <a:t>, a network segment that connects two routers, or a stub network such as an Ethernet LAN that is connected to a single router. </a:t>
            </a:r>
          </a:p>
          <a:p>
            <a:pPr marL="758885" lvl="2" algn="just">
              <a:buFont typeface="Wingdings" panose="05000000000000000000" pitchFamily="2" charset="2"/>
              <a:buChar char="Ø"/>
            </a:pPr>
            <a:endParaRPr lang="en-US" sz="2000" dirty="0" smtClean="0">
              <a:solidFill>
                <a:srgbClr val="000000"/>
              </a:solidFill>
            </a:endParaRPr>
          </a:p>
          <a:p>
            <a:pPr marL="758885" lvl="2" algn="just">
              <a:buFont typeface="Wingdings" panose="05000000000000000000" pitchFamily="2" charset="2"/>
              <a:buChar char="Ø"/>
            </a:pPr>
            <a:r>
              <a:rPr lang="en-US" sz="2000" b="1" dirty="0" smtClean="0">
                <a:solidFill>
                  <a:srgbClr val="000000"/>
                </a:solidFill>
              </a:rPr>
              <a:t>Information </a:t>
            </a:r>
            <a:r>
              <a:rPr lang="en-US" sz="2000" b="1" dirty="0">
                <a:solidFill>
                  <a:srgbClr val="000000"/>
                </a:solidFill>
              </a:rPr>
              <a:t>about the state of a link is known as a link-state</a:t>
            </a:r>
            <a:r>
              <a:rPr lang="en-US" sz="2000" dirty="0">
                <a:solidFill>
                  <a:srgbClr val="000000"/>
                </a:solidFill>
              </a:rPr>
              <a:t>. All link-state information includes the network prefix, prefix length, and cost</a:t>
            </a:r>
            <a:r>
              <a:rPr lang="en-US" sz="2000" dirty="0" smtClean="0">
                <a:solidFill>
                  <a:srgbClr val="000000"/>
                </a:solidFill>
              </a:rPr>
              <a:t>.</a:t>
            </a:r>
            <a:endParaRPr lang="en-US" sz="2000" dirty="0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40013333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en-US" dirty="0" smtClean="0">
                <a:solidFill>
                  <a:schemeClr val="accent1">
                    <a:lumMod val="50000"/>
                  </a:schemeClr>
                </a:solidFill>
              </a:rPr>
              <a:t>II </a:t>
            </a:r>
            <a:r>
              <a:rPr lang="en-US" dirty="0">
                <a:solidFill>
                  <a:schemeClr val="accent1">
                    <a:lumMod val="50000"/>
                  </a:schemeClr>
                </a:solidFill>
              </a:rPr>
              <a:t>- OSPF: </a:t>
            </a:r>
            <a:r>
              <a:rPr lang="en-US" dirty="0" smtClean="0">
                <a:solidFill>
                  <a:schemeClr val="accent1">
                    <a:lumMod val="50000"/>
                  </a:schemeClr>
                </a:solidFill>
              </a:rPr>
              <a:t>Features </a:t>
            </a:r>
            <a:r>
              <a:rPr lang="en-US" dirty="0">
                <a:solidFill>
                  <a:schemeClr val="accent1">
                    <a:lumMod val="50000"/>
                  </a:schemeClr>
                </a:solidFill>
              </a:rPr>
              <a:t>and </a:t>
            </a:r>
            <a:r>
              <a:rPr lang="en-US" dirty="0" smtClean="0">
                <a:solidFill>
                  <a:schemeClr val="accent1">
                    <a:lumMod val="50000"/>
                  </a:schemeClr>
                </a:solidFill>
              </a:rPr>
              <a:t>Characteristics</a:t>
            </a:r>
            <a:endParaRPr lang="en-GB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87292" y="1285694"/>
            <a:ext cx="10972800" cy="3917032"/>
          </a:xfrm>
        </p:spPr>
        <p:txBody>
          <a:bodyPr>
            <a:noAutofit/>
          </a:bodyPr>
          <a:lstStyle/>
          <a:p>
            <a:pPr marL="0" indent="0" algn="ctr">
              <a:buNone/>
            </a:pPr>
            <a:r>
              <a:rPr lang="en-US" sz="1800" b="1" dirty="0" smtClean="0">
                <a:solidFill>
                  <a:srgbClr val="000000"/>
                </a:solidFill>
              </a:rPr>
              <a:t>All </a:t>
            </a:r>
            <a:r>
              <a:rPr lang="en-US" sz="1800" b="1" dirty="0">
                <a:solidFill>
                  <a:srgbClr val="000000"/>
                </a:solidFill>
              </a:rPr>
              <a:t>routing protocols share similar components. They all use routing protocol messages to exchange route information. The messages help build data structures, which are then processed using a routing algorithm.</a:t>
            </a:r>
          </a:p>
          <a:p>
            <a:pPr marL="0" indent="0" algn="just">
              <a:buNone/>
            </a:pPr>
            <a:r>
              <a:rPr lang="en-US" sz="1800" dirty="0">
                <a:solidFill>
                  <a:srgbClr val="000000"/>
                </a:solidFill>
              </a:rPr>
              <a:t>Routers running OSPF exchange messages to convey routing information using five types of packets:</a:t>
            </a:r>
          </a:p>
          <a:p>
            <a:pPr marL="895350" lvl="1" indent="-355600" algn="just">
              <a:buFont typeface="+mj-lt"/>
              <a:buAutoNum type="arabicPeriod"/>
            </a:pPr>
            <a:r>
              <a:rPr lang="en-US" sz="1800" b="1" dirty="0">
                <a:solidFill>
                  <a:srgbClr val="002060"/>
                </a:solidFill>
              </a:rPr>
              <a:t>Hello </a:t>
            </a:r>
            <a:r>
              <a:rPr lang="en-US" sz="1800" b="1" dirty="0" smtClean="0">
                <a:solidFill>
                  <a:srgbClr val="002060"/>
                </a:solidFill>
              </a:rPr>
              <a:t>packet  </a:t>
            </a:r>
            <a:r>
              <a:rPr lang="en-US" sz="1800" i="1" dirty="0" smtClean="0">
                <a:solidFill>
                  <a:srgbClr val="002060"/>
                </a:solidFill>
              </a:rPr>
              <a:t>(</a:t>
            </a:r>
            <a:r>
              <a:rPr lang="en-US" sz="1800" i="1" dirty="0">
                <a:solidFill>
                  <a:srgbClr val="002060"/>
                </a:solidFill>
              </a:rPr>
              <a:t>Discovers neighbors and builds adjacencies between </a:t>
            </a:r>
            <a:r>
              <a:rPr lang="en-US" sz="1800" i="1" dirty="0" smtClean="0">
                <a:solidFill>
                  <a:srgbClr val="002060"/>
                </a:solidFill>
              </a:rPr>
              <a:t>them)</a:t>
            </a:r>
            <a:endParaRPr lang="en-US" sz="1800" i="1" dirty="0">
              <a:solidFill>
                <a:srgbClr val="002060"/>
              </a:solidFill>
            </a:endParaRPr>
          </a:p>
          <a:p>
            <a:pPr marL="895350" lvl="1" indent="-355600" algn="just">
              <a:buFont typeface="+mj-lt"/>
              <a:buAutoNum type="arabicPeriod"/>
            </a:pPr>
            <a:r>
              <a:rPr lang="en-US" sz="1800" b="1" dirty="0">
                <a:solidFill>
                  <a:srgbClr val="002060"/>
                </a:solidFill>
              </a:rPr>
              <a:t>Database description </a:t>
            </a:r>
            <a:r>
              <a:rPr lang="en-US" sz="1800" b="1" dirty="0" smtClean="0">
                <a:solidFill>
                  <a:srgbClr val="002060"/>
                </a:solidFill>
              </a:rPr>
              <a:t>packet (DBD) </a:t>
            </a:r>
            <a:r>
              <a:rPr lang="en-US" sz="1800" i="1" dirty="0" smtClean="0">
                <a:solidFill>
                  <a:srgbClr val="002060"/>
                </a:solidFill>
              </a:rPr>
              <a:t>(</a:t>
            </a:r>
            <a:r>
              <a:rPr lang="en-US" sz="1800" i="1" dirty="0">
                <a:solidFill>
                  <a:srgbClr val="002060"/>
                </a:solidFill>
              </a:rPr>
              <a:t>Checks for database </a:t>
            </a:r>
            <a:r>
              <a:rPr lang="en-US" sz="1800" i="1" dirty="0" smtClean="0">
                <a:solidFill>
                  <a:srgbClr val="002060"/>
                </a:solidFill>
              </a:rPr>
              <a:t>synchronization between routers)</a:t>
            </a:r>
            <a:endParaRPr lang="en-US" sz="1800" i="1" dirty="0">
              <a:solidFill>
                <a:srgbClr val="002060"/>
              </a:solidFill>
            </a:endParaRPr>
          </a:p>
          <a:p>
            <a:pPr marL="895350" lvl="1" indent="-355600" algn="just">
              <a:buFont typeface="+mj-lt"/>
              <a:buAutoNum type="arabicPeriod"/>
            </a:pPr>
            <a:r>
              <a:rPr lang="en-US" sz="1800" b="1" dirty="0">
                <a:solidFill>
                  <a:srgbClr val="002060"/>
                </a:solidFill>
              </a:rPr>
              <a:t>Link-state request </a:t>
            </a:r>
            <a:r>
              <a:rPr lang="en-US" sz="1800" b="1" dirty="0" smtClean="0">
                <a:solidFill>
                  <a:srgbClr val="002060"/>
                </a:solidFill>
              </a:rPr>
              <a:t>packet (LSR) </a:t>
            </a:r>
            <a:r>
              <a:rPr lang="en-US" sz="1800" i="1" dirty="0" smtClean="0">
                <a:solidFill>
                  <a:srgbClr val="002060"/>
                </a:solidFill>
              </a:rPr>
              <a:t>(</a:t>
            </a:r>
            <a:r>
              <a:rPr lang="en-US" sz="1800" i="1" dirty="0">
                <a:solidFill>
                  <a:srgbClr val="002060"/>
                </a:solidFill>
              </a:rPr>
              <a:t>Requests specific link-state records from router to </a:t>
            </a:r>
            <a:r>
              <a:rPr lang="en-US" sz="1800" i="1" dirty="0" smtClean="0">
                <a:solidFill>
                  <a:srgbClr val="002060"/>
                </a:solidFill>
              </a:rPr>
              <a:t>router)</a:t>
            </a:r>
            <a:endParaRPr lang="en-US" sz="1800" i="1" dirty="0">
              <a:solidFill>
                <a:srgbClr val="002060"/>
              </a:solidFill>
            </a:endParaRPr>
          </a:p>
          <a:p>
            <a:pPr marL="895350" lvl="1" indent="-355600" algn="just">
              <a:buFont typeface="+mj-lt"/>
              <a:buAutoNum type="arabicPeriod"/>
            </a:pPr>
            <a:r>
              <a:rPr lang="en-US" sz="1800" b="1" dirty="0">
                <a:solidFill>
                  <a:srgbClr val="002060"/>
                </a:solidFill>
              </a:rPr>
              <a:t>Link-state update </a:t>
            </a:r>
            <a:r>
              <a:rPr lang="en-US" sz="1800" b="1" dirty="0" smtClean="0">
                <a:solidFill>
                  <a:srgbClr val="002060"/>
                </a:solidFill>
              </a:rPr>
              <a:t>packet (LSU) </a:t>
            </a:r>
            <a:r>
              <a:rPr lang="en-US" sz="1800" i="1" dirty="0" smtClean="0">
                <a:solidFill>
                  <a:srgbClr val="002060"/>
                </a:solidFill>
              </a:rPr>
              <a:t>(</a:t>
            </a:r>
            <a:r>
              <a:rPr lang="en-US" sz="1800" i="1" dirty="0">
                <a:solidFill>
                  <a:srgbClr val="002060"/>
                </a:solidFill>
              </a:rPr>
              <a:t>Sends specifically requested link-state </a:t>
            </a:r>
            <a:r>
              <a:rPr lang="en-US" sz="1800" i="1" dirty="0" smtClean="0">
                <a:solidFill>
                  <a:srgbClr val="002060"/>
                </a:solidFill>
              </a:rPr>
              <a:t>records)</a:t>
            </a:r>
            <a:endParaRPr lang="en-US" sz="1800" i="1" dirty="0">
              <a:solidFill>
                <a:srgbClr val="002060"/>
              </a:solidFill>
            </a:endParaRPr>
          </a:p>
          <a:p>
            <a:pPr marL="895350" lvl="1" indent="-355600" algn="just">
              <a:buFont typeface="+mj-lt"/>
              <a:buAutoNum type="arabicPeriod"/>
            </a:pPr>
            <a:r>
              <a:rPr lang="en-US" sz="1800" b="1" dirty="0">
                <a:solidFill>
                  <a:srgbClr val="002060"/>
                </a:solidFill>
              </a:rPr>
              <a:t>Link-state acknowledgment </a:t>
            </a:r>
            <a:r>
              <a:rPr lang="en-US" sz="1800" b="1" dirty="0" smtClean="0">
                <a:solidFill>
                  <a:srgbClr val="002060"/>
                </a:solidFill>
              </a:rPr>
              <a:t>packet (</a:t>
            </a:r>
            <a:r>
              <a:rPr lang="en-US" sz="1800" b="1" dirty="0" err="1" smtClean="0">
                <a:solidFill>
                  <a:srgbClr val="002060"/>
                </a:solidFill>
              </a:rPr>
              <a:t>LSAck</a:t>
            </a:r>
            <a:r>
              <a:rPr lang="en-US" sz="1800" b="1" dirty="0" smtClean="0">
                <a:solidFill>
                  <a:srgbClr val="002060"/>
                </a:solidFill>
              </a:rPr>
              <a:t>) </a:t>
            </a:r>
            <a:r>
              <a:rPr lang="en-US" sz="1800" i="1" dirty="0" smtClean="0">
                <a:solidFill>
                  <a:srgbClr val="002060"/>
                </a:solidFill>
              </a:rPr>
              <a:t>(</a:t>
            </a:r>
            <a:r>
              <a:rPr lang="en-US" sz="1800" i="1" dirty="0">
                <a:solidFill>
                  <a:srgbClr val="002060"/>
                </a:solidFill>
              </a:rPr>
              <a:t>Acknowledges the other packet </a:t>
            </a:r>
            <a:r>
              <a:rPr lang="en-US" sz="1800" i="1" dirty="0" smtClean="0">
                <a:solidFill>
                  <a:srgbClr val="002060"/>
                </a:solidFill>
              </a:rPr>
              <a:t>types)</a:t>
            </a:r>
            <a:endParaRPr lang="en-US" sz="1800" i="1" dirty="0">
              <a:solidFill>
                <a:srgbClr val="002060"/>
              </a:solidFill>
            </a:endParaRPr>
          </a:p>
          <a:p>
            <a:pPr marL="0" indent="0" algn="just">
              <a:buNone/>
            </a:pPr>
            <a:r>
              <a:rPr lang="en-US" sz="1800" dirty="0">
                <a:solidFill>
                  <a:srgbClr val="000000"/>
                </a:solidFill>
              </a:rPr>
              <a:t>These packets are used to discover neighboring routers and also to exchange routing information to maintain accurate information about the network</a:t>
            </a:r>
            <a:r>
              <a:rPr lang="en-US" sz="1800" dirty="0" smtClean="0">
                <a:solidFill>
                  <a:srgbClr val="000000"/>
                </a:solidFill>
              </a:rPr>
              <a:t>.</a:t>
            </a:r>
            <a:endParaRPr lang="en-US" sz="1800" dirty="0">
              <a:solidFill>
                <a:srgbClr val="000000"/>
              </a:solidFill>
            </a:endParaRP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 rotWithShape="1">
          <a:blip r:embed="rId2"/>
          <a:srcRect l="3601" t="17831"/>
          <a:stretch/>
        </p:blipFill>
        <p:spPr>
          <a:xfrm>
            <a:off x="6924957" y="4252519"/>
            <a:ext cx="5054562" cy="136201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3413123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en-US" dirty="0">
                <a:solidFill>
                  <a:schemeClr val="accent1">
                    <a:lumMod val="50000"/>
                  </a:schemeClr>
                </a:solidFill>
              </a:rPr>
              <a:t>II - OSPF: Features and Characteristics</a:t>
            </a:r>
            <a:endParaRPr lang="en-GB" dirty="0">
              <a:solidFill>
                <a:schemeClr val="accent1">
                  <a:lumMod val="50000"/>
                </a:schemeClr>
              </a:solidFill>
            </a:endParaRPr>
          </a:p>
        </p:txBody>
      </p:sp>
      <p:graphicFrame>
        <p:nvGraphicFramePr>
          <p:cNvPr id="7" name="Table 6">
            <a:extLst>
              <a:ext uri="{FF2B5EF4-FFF2-40B4-BE49-F238E27FC236}">
                <a16:creationId xmlns:a16="http://schemas.microsoft.com/office/drawing/2014/main" id="{C035E0F6-1590-2743-ACDB-974CED43EA7C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609532747"/>
              </p:ext>
            </p:extLst>
          </p:nvPr>
        </p:nvGraphicFramePr>
        <p:xfrm>
          <a:off x="313081" y="1161640"/>
          <a:ext cx="11421719" cy="4461338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356969">
                  <a:extLst>
                    <a:ext uri="{9D8B030D-6E8A-4147-A177-3AD203B41FA5}">
                      <a16:colId xmlns:a16="http://schemas.microsoft.com/office/drawing/2014/main" val="3422732320"/>
                    </a:ext>
                  </a:extLst>
                </a:gridCol>
                <a:gridCol w="1143000">
                  <a:extLst>
                    <a:ext uri="{9D8B030D-6E8A-4147-A177-3AD203B41FA5}">
                      <a16:colId xmlns:a16="http://schemas.microsoft.com/office/drawing/2014/main" val="2245351421"/>
                    </a:ext>
                  </a:extLst>
                </a:gridCol>
                <a:gridCol w="8921750">
                  <a:extLst>
                    <a:ext uri="{9D8B030D-6E8A-4147-A177-3AD203B41FA5}">
                      <a16:colId xmlns:a16="http://schemas.microsoft.com/office/drawing/2014/main" val="2633712722"/>
                    </a:ext>
                  </a:extLst>
                </a:gridCol>
              </a:tblGrid>
              <a:tr h="419856">
                <a:tc>
                  <a:txBody>
                    <a:bodyPr/>
                    <a:lstStyle/>
                    <a:p>
                      <a:pPr algn="ctr" fontAlgn="ctr"/>
                      <a:r>
                        <a:rPr lang="en-US" sz="2000" dirty="0">
                          <a:effectLst/>
                        </a:rPr>
                        <a:t>Database</a:t>
                      </a:r>
                    </a:p>
                  </a:txBody>
                  <a:tcPr marL="47625" marR="47625" marT="47625" marB="47625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US" sz="2000">
                          <a:effectLst/>
                        </a:rPr>
                        <a:t>Table</a:t>
                      </a:r>
                    </a:p>
                  </a:txBody>
                  <a:tcPr marL="47625" marR="47625" marT="47625" marB="47625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US" sz="2000" dirty="0">
                          <a:effectLst/>
                        </a:rPr>
                        <a:t>Description</a:t>
                      </a:r>
                    </a:p>
                  </a:txBody>
                  <a:tcPr marL="47625" marR="47625" marT="47625" marB="47625" anchor="ctr"/>
                </a:tc>
                <a:extLst>
                  <a:ext uri="{0D108BD9-81ED-4DB2-BD59-A6C34878D82A}">
                    <a16:rowId xmlns:a16="http://schemas.microsoft.com/office/drawing/2014/main" val="2223893512"/>
                  </a:ext>
                </a:extLst>
              </a:tr>
              <a:tr h="1193456">
                <a:tc>
                  <a:txBody>
                    <a:bodyPr/>
                    <a:lstStyle/>
                    <a:p>
                      <a:pPr algn="l" fontAlgn="ctr"/>
                      <a:r>
                        <a:rPr lang="en-US" sz="2000" b="0" dirty="0">
                          <a:effectLst/>
                        </a:rPr>
                        <a:t>Adjacency Database</a:t>
                      </a:r>
                    </a:p>
                  </a:txBody>
                  <a:tcPr marL="47625" marR="47625" marT="47625" marB="47625" anchor="ctr"/>
                </a:tc>
                <a:tc>
                  <a:txBody>
                    <a:bodyPr/>
                    <a:lstStyle/>
                    <a:p>
                      <a:pPr algn="l" fontAlgn="ctr"/>
                      <a:r>
                        <a:rPr lang="en-US" sz="2000" b="0" dirty="0">
                          <a:effectLst/>
                        </a:rPr>
                        <a:t>Neighbor Table</a:t>
                      </a:r>
                    </a:p>
                  </a:txBody>
                  <a:tcPr marL="47625" marR="47625" marT="47625" marB="47625" anchor="ctr"/>
                </a:tc>
                <a:tc>
                  <a:txBody>
                    <a:bodyPr/>
                    <a:lstStyle/>
                    <a:p>
                      <a:pPr marL="361950" indent="-361950" algn="just" fontAlgn="ctr">
                        <a:buFont typeface="Wingdings" panose="05000000000000000000" pitchFamily="2" charset="2"/>
                        <a:buChar char="Ø"/>
                      </a:pPr>
                      <a:r>
                        <a:rPr lang="en-US" sz="2000" b="0" dirty="0">
                          <a:effectLst/>
                        </a:rPr>
                        <a:t>List of all neighbor routers to which a router has established bi-directional communication.</a:t>
                      </a:r>
                    </a:p>
                    <a:p>
                      <a:pPr marL="361950" indent="-361950" algn="just" fontAlgn="ctr">
                        <a:buFont typeface="Wingdings" panose="05000000000000000000" pitchFamily="2" charset="2"/>
                        <a:buChar char="Ø"/>
                      </a:pPr>
                      <a:r>
                        <a:rPr lang="en-US" sz="2000" b="0" dirty="0">
                          <a:effectLst/>
                        </a:rPr>
                        <a:t>This table is unique for each router.</a:t>
                      </a:r>
                    </a:p>
                    <a:p>
                      <a:pPr marL="361950" indent="-361950" algn="just" rtl="0" fontAlgn="ctr">
                        <a:buFont typeface="Wingdings" panose="05000000000000000000" pitchFamily="2" charset="2"/>
                        <a:buChar char="Ø"/>
                      </a:pPr>
                      <a:r>
                        <a:rPr lang="en-US" sz="2000" b="0" dirty="0">
                          <a:effectLst/>
                        </a:rPr>
                        <a:t>Can be viewed using the </a:t>
                      </a:r>
                      <a:r>
                        <a:rPr lang="en-US" sz="2000" b="1" i="0" dirty="0">
                          <a:effectLst/>
                          <a:latin typeface="Courier New" panose="02070309020205020404" pitchFamily="49" charset="0"/>
                          <a:cs typeface="Courier New" panose="02070309020205020404" pitchFamily="49" charset="0"/>
                        </a:rPr>
                        <a:t>show </a:t>
                      </a:r>
                      <a:r>
                        <a:rPr lang="en-US" sz="2000" b="1" i="0" dirty="0" err="1">
                          <a:effectLst/>
                          <a:latin typeface="Courier New" panose="02070309020205020404" pitchFamily="49" charset="0"/>
                          <a:cs typeface="Courier New" panose="02070309020205020404" pitchFamily="49" charset="0"/>
                        </a:rPr>
                        <a:t>ip</a:t>
                      </a:r>
                      <a:r>
                        <a:rPr lang="en-US" sz="2000" b="1" i="0" dirty="0">
                          <a:effectLst/>
                          <a:latin typeface="Courier New" panose="02070309020205020404" pitchFamily="49" charset="0"/>
                          <a:cs typeface="Courier New" panose="02070309020205020404" pitchFamily="49" charset="0"/>
                        </a:rPr>
                        <a:t> </a:t>
                      </a:r>
                      <a:r>
                        <a:rPr lang="en-US" sz="2000" b="1" i="0" dirty="0" err="1">
                          <a:effectLst/>
                          <a:latin typeface="Courier New" panose="02070309020205020404" pitchFamily="49" charset="0"/>
                          <a:cs typeface="Courier New" panose="02070309020205020404" pitchFamily="49" charset="0"/>
                        </a:rPr>
                        <a:t>ospf</a:t>
                      </a:r>
                      <a:r>
                        <a:rPr lang="en-US" sz="2000" b="1" i="0" dirty="0">
                          <a:effectLst/>
                          <a:latin typeface="Courier New" panose="02070309020205020404" pitchFamily="49" charset="0"/>
                          <a:cs typeface="Courier New" panose="02070309020205020404" pitchFamily="49" charset="0"/>
                        </a:rPr>
                        <a:t> neighbor </a:t>
                      </a:r>
                      <a:r>
                        <a:rPr lang="en-US" sz="2000" b="0" dirty="0">
                          <a:effectLst/>
                        </a:rPr>
                        <a:t>command.</a:t>
                      </a:r>
                    </a:p>
                  </a:txBody>
                  <a:tcPr marL="47625" marR="47625" marT="47625" marB="47625" anchor="ctr"/>
                </a:tc>
                <a:extLst>
                  <a:ext uri="{0D108BD9-81ED-4DB2-BD59-A6C34878D82A}">
                    <a16:rowId xmlns:a16="http://schemas.microsoft.com/office/drawing/2014/main" val="1168337165"/>
                  </a:ext>
                </a:extLst>
              </a:tr>
              <a:tr h="1248065">
                <a:tc>
                  <a:txBody>
                    <a:bodyPr/>
                    <a:lstStyle/>
                    <a:p>
                      <a:pPr algn="l" fontAlgn="ctr"/>
                      <a:r>
                        <a:rPr lang="en-US" sz="2000" b="0" dirty="0">
                          <a:effectLst/>
                        </a:rPr>
                        <a:t>Link-state Database (LSDB)</a:t>
                      </a:r>
                    </a:p>
                  </a:txBody>
                  <a:tcPr marL="47625" marR="47625" marT="47625" marB="47625" anchor="ctr"/>
                </a:tc>
                <a:tc>
                  <a:txBody>
                    <a:bodyPr/>
                    <a:lstStyle/>
                    <a:p>
                      <a:pPr algn="l" fontAlgn="ctr"/>
                      <a:r>
                        <a:rPr lang="en-US" sz="2000" b="0" dirty="0">
                          <a:effectLst/>
                        </a:rPr>
                        <a:t>Topology Table</a:t>
                      </a:r>
                    </a:p>
                  </a:txBody>
                  <a:tcPr marL="47625" marR="47625" marT="47625" marB="47625" anchor="ctr"/>
                </a:tc>
                <a:tc>
                  <a:txBody>
                    <a:bodyPr/>
                    <a:lstStyle/>
                    <a:p>
                      <a:pPr marL="361950" indent="-361950" algn="just" fontAlgn="ctr">
                        <a:buFont typeface="Wingdings" panose="05000000000000000000" pitchFamily="2" charset="2"/>
                        <a:buChar char="Ø"/>
                      </a:pPr>
                      <a:r>
                        <a:rPr lang="en-US" sz="2000" b="0" dirty="0">
                          <a:effectLst/>
                        </a:rPr>
                        <a:t>Lists information about all other routers in the network.</a:t>
                      </a:r>
                    </a:p>
                    <a:p>
                      <a:pPr marL="361950" indent="-361950" algn="just" fontAlgn="ctr">
                        <a:buFont typeface="Wingdings" panose="05000000000000000000" pitchFamily="2" charset="2"/>
                        <a:buChar char="Ø"/>
                      </a:pPr>
                      <a:r>
                        <a:rPr lang="en-US" sz="2000" b="0" dirty="0">
                          <a:effectLst/>
                        </a:rPr>
                        <a:t>The database represents the network LSDB.</a:t>
                      </a:r>
                    </a:p>
                    <a:p>
                      <a:pPr marL="361950" indent="-361950" algn="just" fontAlgn="ctr">
                        <a:buFont typeface="Wingdings" panose="05000000000000000000" pitchFamily="2" charset="2"/>
                        <a:buChar char="Ø"/>
                      </a:pPr>
                      <a:r>
                        <a:rPr lang="en-US" sz="2000" b="0" dirty="0">
                          <a:effectLst/>
                        </a:rPr>
                        <a:t>All routers within an area have identical LSDB.</a:t>
                      </a:r>
                    </a:p>
                    <a:p>
                      <a:pPr marL="361950" indent="-361950" algn="just" rtl="0" fontAlgn="ctr">
                        <a:buFont typeface="Wingdings" panose="05000000000000000000" pitchFamily="2" charset="2"/>
                        <a:buChar char="Ø"/>
                      </a:pPr>
                      <a:r>
                        <a:rPr lang="en-US" sz="2000" b="0" dirty="0">
                          <a:effectLst/>
                        </a:rPr>
                        <a:t>Can be viewed using the </a:t>
                      </a:r>
                      <a:r>
                        <a:rPr lang="en-US" sz="2000" b="1" i="0" dirty="0">
                          <a:effectLst/>
                          <a:latin typeface="Courier New" panose="02070309020205020404" pitchFamily="49" charset="0"/>
                          <a:cs typeface="Courier New" panose="02070309020205020404" pitchFamily="49" charset="0"/>
                        </a:rPr>
                        <a:t>show </a:t>
                      </a:r>
                      <a:r>
                        <a:rPr lang="en-US" sz="2000" b="1" i="0" dirty="0" err="1">
                          <a:effectLst/>
                          <a:latin typeface="Courier New" panose="02070309020205020404" pitchFamily="49" charset="0"/>
                          <a:cs typeface="Courier New" panose="02070309020205020404" pitchFamily="49" charset="0"/>
                        </a:rPr>
                        <a:t>ip</a:t>
                      </a:r>
                      <a:r>
                        <a:rPr lang="en-US" sz="2000" b="1" i="0" dirty="0">
                          <a:effectLst/>
                          <a:latin typeface="Courier New" panose="02070309020205020404" pitchFamily="49" charset="0"/>
                          <a:cs typeface="Courier New" panose="02070309020205020404" pitchFamily="49" charset="0"/>
                        </a:rPr>
                        <a:t> </a:t>
                      </a:r>
                      <a:r>
                        <a:rPr lang="en-US" sz="2000" b="1" i="0" dirty="0" err="1">
                          <a:effectLst/>
                          <a:latin typeface="Courier New" panose="02070309020205020404" pitchFamily="49" charset="0"/>
                          <a:cs typeface="Courier New" panose="02070309020205020404" pitchFamily="49" charset="0"/>
                        </a:rPr>
                        <a:t>ospf</a:t>
                      </a:r>
                      <a:r>
                        <a:rPr lang="en-US" sz="2000" b="1" i="0" dirty="0">
                          <a:effectLst/>
                          <a:latin typeface="Courier New" panose="02070309020205020404" pitchFamily="49" charset="0"/>
                          <a:cs typeface="Courier New" panose="02070309020205020404" pitchFamily="49" charset="0"/>
                        </a:rPr>
                        <a:t> database </a:t>
                      </a:r>
                      <a:r>
                        <a:rPr lang="en-US" sz="2000" b="0" dirty="0">
                          <a:effectLst/>
                        </a:rPr>
                        <a:t>command.</a:t>
                      </a:r>
                    </a:p>
                  </a:txBody>
                  <a:tcPr marL="47625" marR="47625" marT="47625" marB="47625" anchor="ctr"/>
                </a:tc>
                <a:extLst>
                  <a:ext uri="{0D108BD9-81ED-4DB2-BD59-A6C34878D82A}">
                    <a16:rowId xmlns:a16="http://schemas.microsoft.com/office/drawing/2014/main" val="1226137261"/>
                  </a:ext>
                </a:extLst>
              </a:tr>
              <a:tr h="1412582">
                <a:tc>
                  <a:txBody>
                    <a:bodyPr/>
                    <a:lstStyle/>
                    <a:p>
                      <a:pPr algn="l" fontAlgn="ctr"/>
                      <a:r>
                        <a:rPr lang="en-US" sz="2000" b="0">
                          <a:effectLst/>
                        </a:rPr>
                        <a:t>Forwarding Database</a:t>
                      </a:r>
                    </a:p>
                  </a:txBody>
                  <a:tcPr marL="47625" marR="47625" marT="47625" marB="47625" anchor="ctr"/>
                </a:tc>
                <a:tc>
                  <a:txBody>
                    <a:bodyPr/>
                    <a:lstStyle/>
                    <a:p>
                      <a:pPr algn="l" fontAlgn="ctr"/>
                      <a:r>
                        <a:rPr lang="en-US" sz="2000" b="0" dirty="0">
                          <a:effectLst/>
                        </a:rPr>
                        <a:t>Routing Table</a:t>
                      </a:r>
                    </a:p>
                  </a:txBody>
                  <a:tcPr marL="47625" marR="47625" marT="47625" marB="47625" anchor="ctr"/>
                </a:tc>
                <a:tc>
                  <a:txBody>
                    <a:bodyPr/>
                    <a:lstStyle/>
                    <a:p>
                      <a:pPr marL="361950" indent="-361950" algn="just" fontAlgn="ctr">
                        <a:buFont typeface="Wingdings" panose="05000000000000000000" pitchFamily="2" charset="2"/>
                        <a:buChar char="Ø"/>
                      </a:pPr>
                      <a:r>
                        <a:rPr lang="en-US" sz="2000" b="0" dirty="0">
                          <a:effectLst/>
                        </a:rPr>
                        <a:t>List of routes generated when an algorithm is run on the link-state database.</a:t>
                      </a:r>
                    </a:p>
                    <a:p>
                      <a:pPr marL="361950" indent="-361950" algn="just" fontAlgn="ctr">
                        <a:buFont typeface="Wingdings" panose="05000000000000000000" pitchFamily="2" charset="2"/>
                        <a:buChar char="Ø"/>
                      </a:pPr>
                      <a:r>
                        <a:rPr lang="en-US" sz="2000" b="0" dirty="0">
                          <a:effectLst/>
                        </a:rPr>
                        <a:t>Each router's routing table is unique and contains information on how and where to send packets to other routers.</a:t>
                      </a:r>
                    </a:p>
                    <a:p>
                      <a:pPr marL="361950" indent="-361950" algn="just" rtl="0" fontAlgn="ctr">
                        <a:buFont typeface="Wingdings" panose="05000000000000000000" pitchFamily="2" charset="2"/>
                        <a:buChar char="Ø"/>
                      </a:pPr>
                      <a:r>
                        <a:rPr lang="en-US" sz="2000" b="0" dirty="0">
                          <a:effectLst/>
                        </a:rPr>
                        <a:t>Can be viewed using the </a:t>
                      </a:r>
                      <a:r>
                        <a:rPr lang="en-US" sz="2000" b="1" i="0" dirty="0">
                          <a:effectLst/>
                          <a:latin typeface="Courier New" panose="02070309020205020404" pitchFamily="49" charset="0"/>
                          <a:cs typeface="Courier New" panose="02070309020205020404" pitchFamily="49" charset="0"/>
                        </a:rPr>
                        <a:t>show </a:t>
                      </a:r>
                      <a:r>
                        <a:rPr lang="en-US" sz="2000" b="1" i="0" dirty="0" err="1">
                          <a:effectLst/>
                          <a:latin typeface="Courier New" panose="02070309020205020404" pitchFamily="49" charset="0"/>
                          <a:cs typeface="Courier New" panose="02070309020205020404" pitchFamily="49" charset="0"/>
                        </a:rPr>
                        <a:t>ip</a:t>
                      </a:r>
                      <a:r>
                        <a:rPr lang="en-US" sz="2000" b="1" i="0" dirty="0">
                          <a:effectLst/>
                          <a:latin typeface="Courier New" panose="02070309020205020404" pitchFamily="49" charset="0"/>
                          <a:cs typeface="Courier New" panose="02070309020205020404" pitchFamily="49" charset="0"/>
                        </a:rPr>
                        <a:t> route </a:t>
                      </a:r>
                      <a:r>
                        <a:rPr lang="en-US" sz="2000" b="0" dirty="0">
                          <a:effectLst/>
                        </a:rPr>
                        <a:t>command.</a:t>
                      </a:r>
                    </a:p>
                  </a:txBody>
                  <a:tcPr marL="47625" marR="47625" marT="47625" marB="47625" anchor="ctr"/>
                </a:tc>
                <a:extLst>
                  <a:ext uri="{0D108BD9-81ED-4DB2-BD59-A6C34878D82A}">
                    <a16:rowId xmlns:a16="http://schemas.microsoft.com/office/drawing/2014/main" val="1793819037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62110064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en-US" dirty="0" smtClean="0">
                <a:solidFill>
                  <a:schemeClr val="accent1">
                    <a:lumMod val="50000"/>
                  </a:schemeClr>
                </a:solidFill>
              </a:rPr>
              <a:t>II </a:t>
            </a:r>
            <a:r>
              <a:rPr lang="en-US" dirty="0">
                <a:solidFill>
                  <a:schemeClr val="accent1">
                    <a:lumMod val="50000"/>
                  </a:schemeClr>
                </a:solidFill>
              </a:rPr>
              <a:t>- OSPF: </a:t>
            </a:r>
            <a:r>
              <a:rPr lang="en-US" dirty="0" smtClean="0">
                <a:solidFill>
                  <a:schemeClr val="accent1">
                    <a:lumMod val="50000"/>
                  </a:schemeClr>
                </a:solidFill>
              </a:rPr>
              <a:t>Features </a:t>
            </a:r>
            <a:r>
              <a:rPr lang="en-US" dirty="0">
                <a:solidFill>
                  <a:schemeClr val="accent1">
                    <a:lumMod val="50000"/>
                  </a:schemeClr>
                </a:solidFill>
              </a:rPr>
              <a:t>and </a:t>
            </a:r>
            <a:r>
              <a:rPr lang="en-US" dirty="0" smtClean="0">
                <a:solidFill>
                  <a:schemeClr val="accent1">
                    <a:lumMod val="50000"/>
                  </a:schemeClr>
                </a:solidFill>
              </a:rPr>
              <a:t>Characteristics</a:t>
            </a:r>
            <a:endParaRPr lang="en-GB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54323" y="1253353"/>
            <a:ext cx="10972800" cy="3917032"/>
          </a:xfrm>
        </p:spPr>
        <p:txBody>
          <a:bodyPr>
            <a:noAutofit/>
          </a:bodyPr>
          <a:lstStyle/>
          <a:p>
            <a:pPr marL="0" indent="0" algn="ctr">
              <a:buNone/>
            </a:pPr>
            <a:r>
              <a:rPr lang="en-US" sz="2000" b="1" dirty="0">
                <a:solidFill>
                  <a:srgbClr val="000000"/>
                </a:solidFill>
              </a:rPr>
              <a:t>To maintain routing information, OSPF routers complete a generic link-state routing process to reach a state of convergence. </a:t>
            </a:r>
          </a:p>
          <a:p>
            <a:pPr marL="0" indent="0">
              <a:buNone/>
            </a:pPr>
            <a:endParaRPr lang="en-US" sz="2000" dirty="0" smtClean="0">
              <a:solidFill>
                <a:srgbClr val="000000"/>
              </a:solidFill>
            </a:endParaRPr>
          </a:p>
          <a:p>
            <a:pPr marL="0" indent="0">
              <a:buNone/>
            </a:pPr>
            <a:r>
              <a:rPr lang="en-US" sz="2000" dirty="0" smtClean="0">
                <a:solidFill>
                  <a:srgbClr val="000000"/>
                </a:solidFill>
              </a:rPr>
              <a:t>The </a:t>
            </a:r>
            <a:r>
              <a:rPr lang="en-US" sz="2000" dirty="0">
                <a:solidFill>
                  <a:srgbClr val="000000"/>
                </a:solidFill>
              </a:rPr>
              <a:t>following are the link-state routing </a:t>
            </a:r>
            <a:endParaRPr lang="en-US" sz="2000" dirty="0" smtClean="0">
              <a:solidFill>
                <a:srgbClr val="000000"/>
              </a:solidFill>
            </a:endParaRPr>
          </a:p>
          <a:p>
            <a:pPr marL="0" indent="0">
              <a:buNone/>
            </a:pPr>
            <a:r>
              <a:rPr lang="en-US" sz="2000" dirty="0" smtClean="0">
                <a:solidFill>
                  <a:srgbClr val="000000"/>
                </a:solidFill>
              </a:rPr>
              <a:t>steps </a:t>
            </a:r>
            <a:r>
              <a:rPr lang="en-US" sz="2000" dirty="0">
                <a:solidFill>
                  <a:srgbClr val="000000"/>
                </a:solidFill>
              </a:rPr>
              <a:t>that are completed by a router</a:t>
            </a:r>
            <a:r>
              <a:rPr lang="en-US" sz="2000" dirty="0" smtClean="0">
                <a:solidFill>
                  <a:srgbClr val="000000"/>
                </a:solidFill>
              </a:rPr>
              <a:t>:</a:t>
            </a:r>
          </a:p>
          <a:p>
            <a:pPr marL="0" indent="0">
              <a:buNone/>
            </a:pPr>
            <a:endParaRPr lang="en-US" sz="2000" dirty="0">
              <a:solidFill>
                <a:srgbClr val="000000"/>
              </a:solidFill>
            </a:endParaRPr>
          </a:p>
          <a:p>
            <a:pPr marL="536575" lvl="1" indent="-449263" algn="just">
              <a:buFont typeface="+mj-lt"/>
              <a:buAutoNum type="arabicPeriod"/>
            </a:pPr>
            <a:r>
              <a:rPr lang="en-US" sz="2000" b="1" dirty="0">
                <a:solidFill>
                  <a:srgbClr val="002060"/>
                </a:solidFill>
              </a:rPr>
              <a:t>Establish Neighbor Adjacencies</a:t>
            </a:r>
          </a:p>
          <a:p>
            <a:pPr marL="536575" lvl="1" indent="-449263" algn="just">
              <a:buFont typeface="+mj-lt"/>
              <a:buAutoNum type="arabicPeriod"/>
            </a:pPr>
            <a:r>
              <a:rPr lang="en-US" sz="2000" b="1" dirty="0">
                <a:solidFill>
                  <a:srgbClr val="002060"/>
                </a:solidFill>
              </a:rPr>
              <a:t>Exchange Link-State Advertisements</a:t>
            </a:r>
          </a:p>
          <a:p>
            <a:pPr marL="536575" lvl="1" indent="-449263" algn="just">
              <a:buFont typeface="+mj-lt"/>
              <a:buAutoNum type="arabicPeriod"/>
            </a:pPr>
            <a:r>
              <a:rPr lang="en-US" sz="2000" b="1" dirty="0">
                <a:solidFill>
                  <a:srgbClr val="002060"/>
                </a:solidFill>
              </a:rPr>
              <a:t>Build the Link State Database</a:t>
            </a:r>
          </a:p>
          <a:p>
            <a:pPr marL="536575" lvl="1" indent="-449263" algn="just">
              <a:buFont typeface="+mj-lt"/>
              <a:buAutoNum type="arabicPeriod"/>
            </a:pPr>
            <a:r>
              <a:rPr lang="en-US" sz="2000" b="1" dirty="0">
                <a:solidFill>
                  <a:srgbClr val="002060"/>
                </a:solidFill>
              </a:rPr>
              <a:t>Execute the SPF Algorithm</a:t>
            </a:r>
          </a:p>
          <a:p>
            <a:pPr marL="536575" lvl="1" indent="-449263" algn="just">
              <a:buFont typeface="+mj-lt"/>
              <a:buAutoNum type="arabicPeriod"/>
            </a:pPr>
            <a:r>
              <a:rPr lang="en-US" sz="2000" b="1" dirty="0">
                <a:solidFill>
                  <a:srgbClr val="002060"/>
                </a:solidFill>
              </a:rPr>
              <a:t>Choose the Best Route</a:t>
            </a:r>
          </a:p>
          <a:p>
            <a:pPr marL="0" indent="0" algn="just">
              <a:buNone/>
            </a:pPr>
            <a:endParaRPr lang="en-US" sz="2000" dirty="0">
              <a:solidFill>
                <a:srgbClr val="000000"/>
              </a:solidFill>
            </a:endParaRPr>
          </a:p>
        </p:txBody>
      </p:sp>
      <p:grpSp>
        <p:nvGrpSpPr>
          <p:cNvPr id="37" name="Group 36"/>
          <p:cNvGrpSpPr/>
          <p:nvPr/>
        </p:nvGrpSpPr>
        <p:grpSpPr>
          <a:xfrm>
            <a:off x="5009513" y="2308223"/>
            <a:ext cx="7182487" cy="3391573"/>
            <a:chOff x="5009513" y="2308223"/>
            <a:chExt cx="7182487" cy="3391573"/>
          </a:xfrm>
        </p:grpSpPr>
        <p:grpSp>
          <p:nvGrpSpPr>
            <p:cNvPr id="34" name="Group 33"/>
            <p:cNvGrpSpPr/>
            <p:nvPr/>
          </p:nvGrpSpPr>
          <p:grpSpPr>
            <a:xfrm>
              <a:off x="5009513" y="2308223"/>
              <a:ext cx="7017681" cy="2508276"/>
              <a:chOff x="5009513" y="2308223"/>
              <a:chExt cx="7017681" cy="2508276"/>
            </a:xfrm>
          </p:grpSpPr>
          <p:grpSp>
            <p:nvGrpSpPr>
              <p:cNvPr id="27" name="Group 26"/>
              <p:cNvGrpSpPr/>
              <p:nvPr/>
            </p:nvGrpSpPr>
            <p:grpSpPr>
              <a:xfrm>
                <a:off x="5009513" y="2308223"/>
                <a:ext cx="5334807" cy="2307388"/>
                <a:chOff x="5009513" y="2926698"/>
                <a:chExt cx="5334807" cy="2307388"/>
              </a:xfrm>
            </p:grpSpPr>
            <p:grpSp>
              <p:nvGrpSpPr>
                <p:cNvPr id="24" name="Group 23"/>
                <p:cNvGrpSpPr/>
                <p:nvPr/>
              </p:nvGrpSpPr>
              <p:grpSpPr>
                <a:xfrm>
                  <a:off x="5009513" y="2926698"/>
                  <a:ext cx="4899869" cy="2307388"/>
                  <a:chOff x="6817972" y="3066296"/>
                  <a:chExt cx="4899869" cy="2307388"/>
                </a:xfrm>
              </p:grpSpPr>
              <p:sp>
                <p:nvSpPr>
                  <p:cNvPr id="18" name="10-Point Star 17"/>
                  <p:cNvSpPr/>
                  <p:nvPr/>
                </p:nvSpPr>
                <p:spPr>
                  <a:xfrm>
                    <a:off x="6817972" y="3131892"/>
                    <a:ext cx="364210" cy="325464"/>
                  </a:xfrm>
                  <a:prstGeom prst="star10">
                    <a:avLst/>
                  </a:prstGeom>
                  <a:solidFill>
                    <a:srgbClr val="7030A0"/>
                  </a:solidFill>
                  <a:ln>
                    <a:noFill/>
                  </a:ln>
                  <a:effectLst/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/>
                  <a:p>
                    <a:pPr algn="ctr"/>
                    <a:r>
                      <a:rPr lang="en-US" dirty="0" smtClean="0"/>
                      <a:t>1</a:t>
                    </a:r>
                  </a:p>
                </p:txBody>
              </p:sp>
              <p:pic>
                <p:nvPicPr>
                  <p:cNvPr id="19" name="Picture 18"/>
                  <p:cNvPicPr>
                    <a:picLocks noChangeAspect="1"/>
                  </p:cNvPicPr>
                  <p:nvPr/>
                </p:nvPicPr>
                <p:blipFill>
                  <a:blip r:embed="rId2"/>
                  <a:stretch>
                    <a:fillRect/>
                  </a:stretch>
                </p:blipFill>
                <p:spPr>
                  <a:xfrm>
                    <a:off x="7252910" y="3131892"/>
                    <a:ext cx="4464931" cy="2179782"/>
                  </a:xfrm>
                  <a:prstGeom prst="rect">
                    <a:avLst/>
                  </a:prstGeom>
                </p:spPr>
              </p:pic>
              <p:sp>
                <p:nvSpPr>
                  <p:cNvPr id="20" name="TextBox 19"/>
                  <p:cNvSpPr txBox="1"/>
                  <p:nvPr/>
                </p:nvSpPr>
                <p:spPr>
                  <a:xfrm>
                    <a:off x="7252910" y="3066296"/>
                    <a:ext cx="1983783" cy="646331"/>
                  </a:xfrm>
                  <a:prstGeom prst="rect">
                    <a:avLst/>
                  </a:prstGeom>
                  <a:noFill/>
                </p:spPr>
                <p:txBody>
                  <a:bodyPr wrap="square" rtlCol="0">
                    <a:spAutoFit/>
                  </a:bodyPr>
                  <a:lstStyle/>
                  <a:p>
                    <a:r>
                      <a:rPr lang="en-US" sz="1200" dirty="0" smtClean="0">
                        <a:solidFill>
                          <a:srgbClr val="7030A0"/>
                        </a:solidFill>
                      </a:rPr>
                      <a:t>Use hello packets to establish neighbor adjacencies</a:t>
                    </a:r>
                    <a:endParaRPr lang="en-US" sz="1200" dirty="0">
                      <a:solidFill>
                        <a:srgbClr val="7030A0"/>
                      </a:solidFill>
                    </a:endParaRPr>
                  </a:p>
                </p:txBody>
              </p:sp>
              <p:sp>
                <p:nvSpPr>
                  <p:cNvPr id="21" name="10-Point Star 20"/>
                  <p:cNvSpPr/>
                  <p:nvPr/>
                </p:nvSpPr>
                <p:spPr>
                  <a:xfrm>
                    <a:off x="6817972" y="4907854"/>
                    <a:ext cx="364210" cy="325464"/>
                  </a:xfrm>
                  <a:prstGeom prst="star10">
                    <a:avLst/>
                  </a:prstGeom>
                  <a:solidFill>
                    <a:srgbClr val="7030A0"/>
                  </a:solidFill>
                  <a:ln>
                    <a:noFill/>
                  </a:ln>
                  <a:effectLst/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/>
                  <a:p>
                    <a:pPr algn="ctr"/>
                    <a:r>
                      <a:rPr lang="en-US" dirty="0"/>
                      <a:t>2</a:t>
                    </a:r>
                    <a:endParaRPr lang="en-US" dirty="0" smtClean="0"/>
                  </a:p>
                </p:txBody>
              </p:sp>
              <p:sp>
                <p:nvSpPr>
                  <p:cNvPr id="22" name="TextBox 21"/>
                  <p:cNvSpPr txBox="1"/>
                  <p:nvPr/>
                </p:nvSpPr>
                <p:spPr>
                  <a:xfrm>
                    <a:off x="7182182" y="4727353"/>
                    <a:ext cx="1591159" cy="646331"/>
                  </a:xfrm>
                  <a:prstGeom prst="rect">
                    <a:avLst/>
                  </a:prstGeom>
                  <a:noFill/>
                </p:spPr>
                <p:txBody>
                  <a:bodyPr wrap="square" rtlCol="0">
                    <a:spAutoFit/>
                  </a:bodyPr>
                  <a:lstStyle/>
                  <a:p>
                    <a:r>
                      <a:rPr lang="en-US" sz="1200" dirty="0" smtClean="0">
                        <a:solidFill>
                          <a:srgbClr val="7030A0"/>
                        </a:solidFill>
                      </a:rPr>
                      <a:t>Use LSAs to flood the area with cost and state of links</a:t>
                    </a:r>
                    <a:endParaRPr lang="en-US" sz="1200" dirty="0">
                      <a:solidFill>
                        <a:srgbClr val="7030A0"/>
                      </a:solidFill>
                    </a:endParaRPr>
                  </a:p>
                </p:txBody>
              </p:sp>
            </p:grpSp>
            <p:sp>
              <p:nvSpPr>
                <p:cNvPr id="23" name="10-Point Star 22"/>
                <p:cNvSpPr/>
                <p:nvPr/>
              </p:nvSpPr>
              <p:spPr>
                <a:xfrm>
                  <a:off x="9980110" y="2990419"/>
                  <a:ext cx="364210" cy="325464"/>
                </a:xfrm>
                <a:prstGeom prst="star10">
                  <a:avLst/>
                </a:prstGeom>
                <a:solidFill>
                  <a:srgbClr val="7030A0"/>
                </a:solidFill>
                <a:ln>
                  <a:noFill/>
                </a:ln>
                <a:effectLst/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r>
                    <a:rPr lang="en-US" dirty="0"/>
                    <a:t>3</a:t>
                  </a:r>
                  <a:endParaRPr lang="en-US" dirty="0" smtClean="0"/>
                </a:p>
              </p:txBody>
            </p:sp>
            <p:sp>
              <p:nvSpPr>
                <p:cNvPr id="25" name="TextBox 24"/>
                <p:cNvSpPr txBox="1"/>
                <p:nvPr/>
              </p:nvSpPr>
              <p:spPr>
                <a:xfrm>
                  <a:off x="8289410" y="2954289"/>
                  <a:ext cx="1637654" cy="461665"/>
                </a:xfrm>
                <a:prstGeom prst="rect">
                  <a:avLst/>
                </a:prstGeom>
                <a:noFill/>
              </p:spPr>
              <p:txBody>
                <a:bodyPr wrap="square" rtlCol="0">
                  <a:spAutoFit/>
                </a:bodyPr>
                <a:lstStyle/>
                <a:p>
                  <a:pPr algn="r"/>
                  <a:r>
                    <a:rPr lang="en-US" sz="1200" dirty="0" smtClean="0">
                      <a:solidFill>
                        <a:srgbClr val="7030A0"/>
                      </a:solidFill>
                    </a:rPr>
                    <a:t>Each router builds a topology table</a:t>
                  </a:r>
                  <a:endParaRPr lang="en-US" sz="1200" dirty="0">
                    <a:solidFill>
                      <a:srgbClr val="7030A0"/>
                    </a:solidFill>
                  </a:endParaRPr>
                </a:p>
              </p:txBody>
            </p:sp>
          </p:grpSp>
          <p:pic>
            <p:nvPicPr>
              <p:cNvPr id="26" name="Picture 25"/>
              <p:cNvPicPr>
                <a:picLocks noChangeAspect="1"/>
              </p:cNvPicPr>
              <p:nvPr/>
            </p:nvPicPr>
            <p:blipFill rotWithShape="1">
              <a:blip r:embed="rId3"/>
              <a:srcRect t="19809" r="50812"/>
              <a:stretch/>
            </p:blipFill>
            <p:spPr>
              <a:xfrm>
                <a:off x="9588128" y="3211869"/>
                <a:ext cx="719501" cy="1327481"/>
              </a:xfrm>
              <a:prstGeom prst="rect">
                <a:avLst/>
              </a:prstGeom>
            </p:spPr>
          </p:pic>
          <p:sp>
            <p:nvSpPr>
              <p:cNvPr id="28" name="10-Point Star 27"/>
              <p:cNvSpPr/>
              <p:nvPr/>
            </p:nvSpPr>
            <p:spPr>
              <a:xfrm>
                <a:off x="10419922" y="3789826"/>
                <a:ext cx="319169" cy="361594"/>
              </a:xfrm>
              <a:prstGeom prst="star10">
                <a:avLst/>
              </a:prstGeom>
              <a:solidFill>
                <a:srgbClr val="7030A0"/>
              </a:solidFill>
              <a:ln>
                <a:noFill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r>
                  <a:rPr lang="en-US" sz="1400" dirty="0" smtClean="0"/>
                  <a:t>4</a:t>
                </a:r>
              </a:p>
            </p:txBody>
          </p:sp>
          <p:sp>
            <p:nvSpPr>
              <p:cNvPr id="30" name="TextBox 29"/>
              <p:cNvSpPr txBox="1"/>
              <p:nvPr/>
            </p:nvSpPr>
            <p:spPr>
              <a:xfrm>
                <a:off x="10307629" y="3140544"/>
                <a:ext cx="1719565" cy="646331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en-US" sz="1200" dirty="0" smtClean="0">
                    <a:solidFill>
                      <a:srgbClr val="7030A0"/>
                    </a:solidFill>
                  </a:rPr>
                  <a:t>Each router runs the SPF algorithm resulting in the SPF tree</a:t>
                </a:r>
                <a:endParaRPr lang="en-US" sz="1200" dirty="0">
                  <a:solidFill>
                    <a:srgbClr val="7030A0"/>
                  </a:solidFill>
                </a:endParaRPr>
              </a:p>
            </p:txBody>
          </p:sp>
          <p:pic>
            <p:nvPicPr>
              <p:cNvPr id="31" name="Picture 30"/>
              <p:cNvPicPr>
                <a:picLocks noChangeAspect="1"/>
              </p:cNvPicPr>
              <p:nvPr/>
            </p:nvPicPr>
            <p:blipFill rotWithShape="1">
              <a:blip r:embed="rId3"/>
              <a:srcRect l="50434" t="64941"/>
              <a:stretch/>
            </p:blipFill>
            <p:spPr>
              <a:xfrm>
                <a:off x="10294727" y="4160044"/>
                <a:ext cx="650287" cy="520540"/>
              </a:xfrm>
              <a:prstGeom prst="rect">
                <a:avLst/>
              </a:prstGeom>
            </p:spPr>
          </p:pic>
          <p:pic>
            <p:nvPicPr>
              <p:cNvPr id="32" name="Picture 31"/>
              <p:cNvPicPr>
                <a:picLocks noChangeAspect="1"/>
              </p:cNvPicPr>
              <p:nvPr/>
            </p:nvPicPr>
            <p:blipFill>
              <a:blip r:embed="rId4"/>
              <a:stretch>
                <a:fillRect/>
              </a:stretch>
            </p:blipFill>
            <p:spPr>
              <a:xfrm>
                <a:off x="10942989" y="3808574"/>
                <a:ext cx="958103" cy="1007925"/>
              </a:xfrm>
              <a:prstGeom prst="rect">
                <a:avLst/>
              </a:prstGeom>
            </p:spPr>
          </p:pic>
        </p:grpSp>
        <p:sp>
          <p:nvSpPr>
            <p:cNvPr id="33" name="TextBox 32"/>
            <p:cNvSpPr txBox="1"/>
            <p:nvPr/>
          </p:nvSpPr>
          <p:spPr>
            <a:xfrm>
              <a:off x="9939812" y="4838198"/>
              <a:ext cx="2252188" cy="830997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r"/>
              <a:r>
                <a:rPr lang="en-US" sz="1200" dirty="0" smtClean="0">
                  <a:solidFill>
                    <a:srgbClr val="7030A0"/>
                  </a:solidFill>
                </a:rPr>
                <a:t>Each router builds a routing table that includes the path to get to the distant network and the cost to get there.</a:t>
              </a:r>
              <a:endParaRPr lang="en-US" sz="1200" dirty="0">
                <a:solidFill>
                  <a:srgbClr val="7030A0"/>
                </a:solidFill>
              </a:endParaRPr>
            </a:p>
          </p:txBody>
        </p:sp>
        <p:sp>
          <p:nvSpPr>
            <p:cNvPr id="35" name="10-Point Star 34"/>
            <p:cNvSpPr/>
            <p:nvPr/>
          </p:nvSpPr>
          <p:spPr>
            <a:xfrm>
              <a:off x="9943419" y="4749787"/>
              <a:ext cx="364210" cy="325464"/>
            </a:xfrm>
            <a:prstGeom prst="star10">
              <a:avLst/>
            </a:prstGeom>
            <a:solidFill>
              <a:srgbClr val="7030A0"/>
            </a:solidFill>
            <a:ln>
              <a:noFill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US" dirty="0" smtClean="0"/>
                <a:t>5</a:t>
              </a:r>
            </a:p>
          </p:txBody>
        </p:sp>
        <p:pic>
          <p:nvPicPr>
            <p:cNvPr id="36" name="Picture 35"/>
            <p:cNvPicPr>
              <a:picLocks noChangeAspect="1"/>
            </p:cNvPicPr>
            <p:nvPr/>
          </p:nvPicPr>
          <p:blipFill>
            <a:blip r:embed="rId5"/>
            <a:stretch>
              <a:fillRect/>
            </a:stretch>
          </p:blipFill>
          <p:spPr>
            <a:xfrm>
              <a:off x="7274431" y="4543922"/>
              <a:ext cx="2563432" cy="1155874"/>
            </a:xfrm>
            <a:prstGeom prst="rect">
              <a:avLst/>
            </a:prstGeom>
          </p:spPr>
        </p:pic>
      </p:grpSp>
    </p:spTree>
    <p:extLst>
      <p:ext uri="{BB962C8B-B14F-4D97-AF65-F5344CB8AC3E}">
        <p14:creationId xmlns:p14="http://schemas.microsoft.com/office/powerpoint/2010/main" val="286400196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en-US" dirty="0" smtClean="0">
                <a:solidFill>
                  <a:schemeClr val="accent1">
                    <a:lumMod val="50000"/>
                  </a:schemeClr>
                </a:solidFill>
              </a:rPr>
              <a:t>II </a:t>
            </a:r>
            <a:r>
              <a:rPr lang="en-US" dirty="0">
                <a:solidFill>
                  <a:schemeClr val="accent1">
                    <a:lumMod val="50000"/>
                  </a:schemeClr>
                </a:solidFill>
              </a:rPr>
              <a:t>- OSPF: </a:t>
            </a:r>
            <a:r>
              <a:rPr lang="en-US" dirty="0" smtClean="0">
                <a:solidFill>
                  <a:srgbClr val="002060"/>
                </a:solidFill>
              </a:rPr>
              <a:t>Messages</a:t>
            </a:r>
            <a:r>
              <a:rPr lang="en-US" dirty="0">
                <a:solidFill>
                  <a:srgbClr val="002060"/>
                </a:solidFill>
              </a:rPr>
              <a:t> </a:t>
            </a:r>
            <a:endParaRPr lang="en-GB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567939" y="1699470"/>
            <a:ext cx="6421387" cy="3917032"/>
          </a:xfrm>
        </p:spPr>
        <p:txBody>
          <a:bodyPr>
            <a:noAutofit/>
          </a:bodyPr>
          <a:lstStyle/>
          <a:p>
            <a:pPr algn="just">
              <a:buFont typeface="Wingdings" panose="05000000000000000000" pitchFamily="2" charset="2"/>
              <a:buChar char="Ø"/>
            </a:pPr>
            <a:r>
              <a:rPr lang="en-US" altLang="ja-JP" sz="2400" dirty="0"/>
              <a:t>OSPF adds its own </a:t>
            </a:r>
            <a:r>
              <a:rPr lang="en-US" altLang="ja-JP" sz="2400" b="1" dirty="0"/>
              <a:t>Layer 3 header after the IP Layer 3 header</a:t>
            </a:r>
            <a:r>
              <a:rPr lang="en-US" altLang="ja-JP" sz="2400" dirty="0"/>
              <a:t>.</a:t>
            </a:r>
          </a:p>
          <a:p>
            <a:pPr lvl="1" algn="just">
              <a:buFont typeface="Wingdings" panose="05000000000000000000" pitchFamily="2" charset="2"/>
              <a:buChar char="Ø"/>
            </a:pPr>
            <a:r>
              <a:rPr lang="en-US" altLang="ja-JP" sz="2000" dirty="0"/>
              <a:t>The IP header contains the </a:t>
            </a:r>
            <a:r>
              <a:rPr lang="en-US" altLang="ja-JP" sz="2000" b="1" dirty="0"/>
              <a:t>OSPF multicast address of either 224.0.0.5 or 224.0.0.6 </a:t>
            </a:r>
            <a:r>
              <a:rPr lang="en-US" altLang="ja-JP" sz="2000" dirty="0"/>
              <a:t>and the </a:t>
            </a:r>
            <a:r>
              <a:rPr lang="en-US" altLang="ja-JP" sz="2000" b="1" dirty="0"/>
              <a:t>protocol field of 89 </a:t>
            </a:r>
            <a:r>
              <a:rPr lang="en-US" altLang="ja-JP" sz="2000" dirty="0"/>
              <a:t>which indicates it is an OSPF packet.</a:t>
            </a:r>
          </a:p>
          <a:p>
            <a:pPr algn="just">
              <a:buFont typeface="Wingdings" panose="05000000000000000000" pitchFamily="2" charset="2"/>
              <a:buChar char="Ø"/>
            </a:pPr>
            <a:r>
              <a:rPr lang="en-US" sz="2400" dirty="0"/>
              <a:t>OSPF Packet Header identifies the </a:t>
            </a:r>
            <a:r>
              <a:rPr lang="en-US" sz="2400" b="1" dirty="0"/>
              <a:t>type of OSPF packet, the router ID, and the area ID</a:t>
            </a:r>
          </a:p>
          <a:p>
            <a:pPr algn="just">
              <a:buFont typeface="Wingdings" panose="05000000000000000000" pitchFamily="2" charset="2"/>
              <a:buChar char="Ø"/>
            </a:pPr>
            <a:r>
              <a:rPr lang="en-US" sz="2400" dirty="0"/>
              <a:t>OSPF Packet Type contains the </a:t>
            </a:r>
            <a:r>
              <a:rPr lang="en-US" sz="2400" b="1" dirty="0"/>
              <a:t>specific</a:t>
            </a:r>
            <a:r>
              <a:rPr lang="en-US" sz="2400" dirty="0"/>
              <a:t> </a:t>
            </a:r>
            <a:r>
              <a:rPr lang="en-US" sz="2400" b="1" dirty="0"/>
              <a:t>OSPF packet type information</a:t>
            </a:r>
          </a:p>
        </p:txBody>
      </p:sp>
      <p:grpSp>
        <p:nvGrpSpPr>
          <p:cNvPr id="9" name="Group 8"/>
          <p:cNvGrpSpPr/>
          <p:nvPr/>
        </p:nvGrpSpPr>
        <p:grpSpPr>
          <a:xfrm>
            <a:off x="103663" y="1076724"/>
            <a:ext cx="5330320" cy="4567170"/>
            <a:chOff x="196850" y="1133284"/>
            <a:chExt cx="5277902" cy="4522257"/>
          </a:xfrm>
        </p:grpSpPr>
        <p:pic>
          <p:nvPicPr>
            <p:cNvPr id="4" name="Picture 3">
              <a:extLst>
                <a:ext uri="{FF2B5EF4-FFF2-40B4-BE49-F238E27FC236}">
                  <a16:creationId xmlns:a16="http://schemas.microsoft.com/office/drawing/2014/main" id="{2F9545A7-DA48-4D95-982A-E312EF695E6A}"/>
                </a:ext>
              </a:extLst>
            </p:cNvPr>
            <p:cNvPicPr>
              <a:picLocks noChangeAspect="1"/>
            </p:cNvPicPr>
            <p:nvPr/>
          </p:nvPicPr>
          <p:blipFill>
            <a:blip r:embed="rId2"/>
            <a:stretch>
              <a:fillRect/>
            </a:stretch>
          </p:blipFill>
          <p:spPr>
            <a:xfrm>
              <a:off x="445555" y="2362820"/>
              <a:ext cx="4983577" cy="3292721"/>
            </a:xfrm>
            <a:prstGeom prst="rect">
              <a:avLst/>
            </a:prstGeom>
          </p:spPr>
        </p:pic>
        <p:pic>
          <p:nvPicPr>
            <p:cNvPr id="5" name="Picture 4"/>
            <p:cNvPicPr>
              <a:picLocks noChangeAspect="1"/>
            </p:cNvPicPr>
            <p:nvPr/>
          </p:nvPicPr>
          <p:blipFill>
            <a:blip r:embed="rId3"/>
            <a:stretch>
              <a:fillRect/>
            </a:stretch>
          </p:blipFill>
          <p:spPr>
            <a:xfrm>
              <a:off x="196850" y="1133284"/>
              <a:ext cx="4090427" cy="450488"/>
            </a:xfrm>
            <a:prstGeom prst="rect">
              <a:avLst/>
            </a:prstGeom>
          </p:spPr>
        </p:pic>
        <p:pic>
          <p:nvPicPr>
            <p:cNvPr id="6" name="Picture 5"/>
            <p:cNvPicPr>
              <a:picLocks noChangeAspect="1"/>
            </p:cNvPicPr>
            <p:nvPr/>
          </p:nvPicPr>
          <p:blipFill>
            <a:blip r:embed="rId4"/>
            <a:stretch>
              <a:fillRect/>
            </a:stretch>
          </p:blipFill>
          <p:spPr>
            <a:xfrm>
              <a:off x="2460730" y="1749906"/>
              <a:ext cx="3014022" cy="612914"/>
            </a:xfrm>
            <a:prstGeom prst="rect">
              <a:avLst/>
            </a:prstGeom>
          </p:spPr>
        </p:pic>
        <p:pic>
          <p:nvPicPr>
            <p:cNvPr id="7" name="Picture 6"/>
            <p:cNvPicPr>
              <a:picLocks noChangeAspect="1"/>
            </p:cNvPicPr>
            <p:nvPr/>
          </p:nvPicPr>
          <p:blipFill>
            <a:blip r:embed="rId5"/>
            <a:stretch>
              <a:fillRect/>
            </a:stretch>
          </p:blipFill>
          <p:spPr>
            <a:xfrm>
              <a:off x="3867272" y="3292308"/>
              <a:ext cx="1456051" cy="444219"/>
            </a:xfrm>
            <a:prstGeom prst="rect">
              <a:avLst/>
            </a:prstGeom>
          </p:spPr>
        </p:pic>
        <p:pic>
          <p:nvPicPr>
            <p:cNvPr id="8" name="Picture 7"/>
            <p:cNvPicPr>
              <a:picLocks noChangeAspect="1"/>
            </p:cNvPicPr>
            <p:nvPr/>
          </p:nvPicPr>
          <p:blipFill>
            <a:blip r:embed="rId6"/>
            <a:stretch>
              <a:fillRect/>
            </a:stretch>
          </p:blipFill>
          <p:spPr>
            <a:xfrm>
              <a:off x="1304623" y="4293466"/>
              <a:ext cx="4018700" cy="1291503"/>
            </a:xfrm>
            <a:prstGeom prst="rect">
              <a:avLst/>
            </a:prstGeom>
          </p:spPr>
        </p:pic>
      </p:grpSp>
    </p:spTree>
    <p:extLst>
      <p:ext uri="{BB962C8B-B14F-4D97-AF65-F5344CB8AC3E}">
        <p14:creationId xmlns:p14="http://schemas.microsoft.com/office/powerpoint/2010/main" val="225079701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en-US" dirty="0" smtClean="0">
                <a:solidFill>
                  <a:schemeClr val="accent1">
                    <a:lumMod val="50000"/>
                  </a:schemeClr>
                </a:solidFill>
              </a:rPr>
              <a:t>II </a:t>
            </a:r>
            <a:r>
              <a:rPr lang="en-US" dirty="0">
                <a:solidFill>
                  <a:schemeClr val="accent1">
                    <a:lumMod val="50000"/>
                  </a:schemeClr>
                </a:solidFill>
              </a:rPr>
              <a:t>- OSPF: </a:t>
            </a:r>
            <a:r>
              <a:rPr lang="en-US" dirty="0" smtClean="0">
                <a:solidFill>
                  <a:srgbClr val="002060"/>
                </a:solidFill>
              </a:rPr>
              <a:t>Hello Packets</a:t>
            </a:r>
            <a:r>
              <a:rPr lang="en-US" dirty="0">
                <a:solidFill>
                  <a:srgbClr val="002060"/>
                </a:solidFill>
              </a:rPr>
              <a:t> </a:t>
            </a:r>
            <a:endParaRPr lang="en-GB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178550" y="1600201"/>
            <a:ext cx="5816600" cy="3917032"/>
          </a:xfrm>
        </p:spPr>
        <p:txBody>
          <a:bodyPr>
            <a:noAutofit/>
          </a:bodyPr>
          <a:lstStyle/>
          <a:p>
            <a:pPr algn="just">
              <a:buFont typeface="Wingdings" panose="05000000000000000000" pitchFamily="2" charset="2"/>
              <a:buChar char="Ø"/>
            </a:pPr>
            <a:r>
              <a:rPr lang="en-US" sz="2000" dirty="0">
                <a:solidFill>
                  <a:srgbClr val="000000"/>
                </a:solidFill>
              </a:rPr>
              <a:t>The OSPF Type 1 packet is the Hello packet. </a:t>
            </a:r>
            <a:endParaRPr lang="en-US" sz="2000" dirty="0" smtClean="0">
              <a:solidFill>
                <a:srgbClr val="000000"/>
              </a:solidFill>
            </a:endParaRPr>
          </a:p>
          <a:p>
            <a:pPr algn="just">
              <a:buFont typeface="Wingdings" panose="05000000000000000000" pitchFamily="2" charset="2"/>
              <a:buChar char="Ø"/>
            </a:pPr>
            <a:r>
              <a:rPr lang="en-US" sz="2000" dirty="0" smtClean="0">
                <a:solidFill>
                  <a:srgbClr val="000000"/>
                </a:solidFill>
              </a:rPr>
              <a:t>Hello </a:t>
            </a:r>
            <a:r>
              <a:rPr lang="en-US" sz="2000" dirty="0">
                <a:solidFill>
                  <a:srgbClr val="000000"/>
                </a:solidFill>
              </a:rPr>
              <a:t>packets are used to do the following:</a:t>
            </a:r>
          </a:p>
          <a:p>
            <a:pPr lvl="1" algn="just">
              <a:buFont typeface="Wingdings" panose="05000000000000000000" pitchFamily="2" charset="2"/>
              <a:buChar char="Ø"/>
            </a:pPr>
            <a:r>
              <a:rPr lang="en-US" sz="1600" dirty="0">
                <a:solidFill>
                  <a:srgbClr val="000000"/>
                </a:solidFill>
              </a:rPr>
              <a:t>Discover OSPF neighbors and establish neighbor adjacencies.</a:t>
            </a:r>
          </a:p>
          <a:p>
            <a:pPr lvl="1" algn="just">
              <a:buFont typeface="Wingdings" panose="05000000000000000000" pitchFamily="2" charset="2"/>
              <a:buChar char="Ø"/>
            </a:pPr>
            <a:r>
              <a:rPr lang="en-US" sz="1600" dirty="0">
                <a:solidFill>
                  <a:srgbClr val="000000"/>
                </a:solidFill>
              </a:rPr>
              <a:t>Advertise parameters on which two routers must agree to become neighbors.</a:t>
            </a:r>
          </a:p>
          <a:p>
            <a:pPr lvl="1" algn="just">
              <a:buFont typeface="Wingdings" panose="05000000000000000000" pitchFamily="2" charset="2"/>
              <a:buChar char="Ø"/>
            </a:pPr>
            <a:r>
              <a:rPr lang="en-US" sz="1600" dirty="0">
                <a:solidFill>
                  <a:srgbClr val="000000"/>
                </a:solidFill>
              </a:rPr>
              <a:t>Elect the Designated Router (DR) and Backup Designated Router (BDR) on </a:t>
            </a:r>
            <a:r>
              <a:rPr lang="en-US" sz="1600" dirty="0" smtClean="0">
                <a:solidFill>
                  <a:srgbClr val="000000"/>
                </a:solidFill>
              </a:rPr>
              <a:t>multi access </a:t>
            </a:r>
            <a:r>
              <a:rPr lang="en-US" sz="1600" dirty="0">
                <a:solidFill>
                  <a:srgbClr val="000000"/>
                </a:solidFill>
              </a:rPr>
              <a:t>networks like Ethernet. </a:t>
            </a:r>
            <a:endParaRPr lang="en-US" sz="1600" dirty="0" smtClean="0">
              <a:solidFill>
                <a:srgbClr val="000000"/>
              </a:solidFill>
            </a:endParaRPr>
          </a:p>
          <a:p>
            <a:pPr lvl="1" algn="just">
              <a:buFont typeface="Wingdings" panose="05000000000000000000" pitchFamily="2" charset="2"/>
              <a:buChar char="Ø"/>
            </a:pPr>
            <a:r>
              <a:rPr lang="en-US" sz="1600" dirty="0" smtClean="0">
                <a:solidFill>
                  <a:srgbClr val="000000"/>
                </a:solidFill>
              </a:rPr>
              <a:t>Note: Point-to-point </a:t>
            </a:r>
            <a:r>
              <a:rPr lang="en-US" sz="1600" dirty="0">
                <a:solidFill>
                  <a:srgbClr val="000000"/>
                </a:solidFill>
              </a:rPr>
              <a:t>links do not require DR or BDR.</a:t>
            </a:r>
          </a:p>
          <a:p>
            <a:endParaRPr lang="en-US" sz="2000" dirty="0">
              <a:solidFill>
                <a:srgbClr val="000000"/>
              </a:solidFill>
            </a:endParaRP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2F9545A7-DA48-4D95-982A-E312EF695E6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4449" y="1551922"/>
            <a:ext cx="6001551" cy="3965311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0133596" y="4332634"/>
            <a:ext cx="1944104" cy="136716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8724626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en-US" dirty="0" smtClean="0">
                <a:solidFill>
                  <a:schemeClr val="accent1">
                    <a:lumMod val="50000"/>
                  </a:schemeClr>
                </a:solidFill>
              </a:rPr>
              <a:t>II </a:t>
            </a:r>
            <a:r>
              <a:rPr lang="en-US" dirty="0">
                <a:solidFill>
                  <a:schemeClr val="accent1">
                    <a:lumMod val="50000"/>
                  </a:schemeClr>
                </a:solidFill>
              </a:rPr>
              <a:t>- OSPF: </a:t>
            </a:r>
            <a:r>
              <a:rPr lang="en-US" dirty="0" smtClean="0">
                <a:solidFill>
                  <a:srgbClr val="002060"/>
                </a:solidFill>
              </a:rPr>
              <a:t>Hello Packets</a:t>
            </a:r>
            <a:r>
              <a:rPr lang="en-US" dirty="0">
                <a:solidFill>
                  <a:srgbClr val="002060"/>
                </a:solidFill>
              </a:rPr>
              <a:t> </a:t>
            </a:r>
            <a:endParaRPr lang="en-GB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016938" y="1600201"/>
            <a:ext cx="8978212" cy="3917032"/>
          </a:xfrm>
        </p:spPr>
        <p:txBody>
          <a:bodyPr>
            <a:noAutofit/>
          </a:bodyPr>
          <a:lstStyle/>
          <a:p>
            <a:pPr algn="just">
              <a:buFont typeface="Wingdings" panose="05000000000000000000" pitchFamily="2" charset="2"/>
              <a:buChar char="Ø"/>
            </a:pPr>
            <a:r>
              <a:rPr lang="en-US" altLang="ja-JP" sz="2000" dirty="0"/>
              <a:t>Hello and dead intervals must be the same interval setting on neighboring routers on the same link</a:t>
            </a:r>
          </a:p>
          <a:p>
            <a:pPr algn="just">
              <a:buFont typeface="Wingdings" panose="05000000000000000000" pitchFamily="2" charset="2"/>
              <a:buChar char="Ø"/>
            </a:pPr>
            <a:r>
              <a:rPr lang="en-US" altLang="ja-JP" sz="2000" dirty="0"/>
              <a:t>Transmitted to multicast address 224.0.0.5 in IPv4</a:t>
            </a:r>
          </a:p>
          <a:p>
            <a:pPr algn="just">
              <a:buFont typeface="Wingdings" panose="05000000000000000000" pitchFamily="2" charset="2"/>
              <a:buChar char="Ø"/>
            </a:pPr>
            <a:r>
              <a:rPr lang="en-US" altLang="ja-JP" sz="2000" dirty="0"/>
              <a:t>Transmitted to multicast address FF02::5 in IPv6</a:t>
            </a:r>
          </a:p>
          <a:p>
            <a:pPr algn="just">
              <a:buFont typeface="Wingdings" panose="05000000000000000000" pitchFamily="2" charset="2"/>
              <a:buChar char="Ø"/>
            </a:pPr>
            <a:r>
              <a:rPr lang="en-US" altLang="ja-JP" sz="2000" dirty="0"/>
              <a:t>Sent every 10 seconds by default on multi-access networks like Ethernet and point-to-point links</a:t>
            </a:r>
          </a:p>
          <a:p>
            <a:pPr algn="just">
              <a:buFont typeface="Wingdings" panose="05000000000000000000" pitchFamily="2" charset="2"/>
              <a:buChar char="Ø"/>
            </a:pPr>
            <a:r>
              <a:rPr lang="en-US" altLang="ja-JP" sz="2000" dirty="0"/>
              <a:t>Sent every 30 seconds by default on non-broadcast multiple access networks (NBMA) like Frame Relay</a:t>
            </a:r>
          </a:p>
          <a:p>
            <a:pPr algn="just">
              <a:buFont typeface="Wingdings" panose="05000000000000000000" pitchFamily="2" charset="2"/>
              <a:buChar char="Ø"/>
            </a:pPr>
            <a:r>
              <a:rPr lang="en-US" altLang="ja-JP" sz="2000" dirty="0"/>
              <a:t>Dead intervals by default are 4 times the hello interval</a:t>
            </a:r>
          </a:p>
          <a:p>
            <a:pPr lvl="1" algn="just">
              <a:buFont typeface="Wingdings" panose="05000000000000000000" pitchFamily="2" charset="2"/>
              <a:buChar char="Ø"/>
            </a:pPr>
            <a:r>
              <a:rPr lang="en-US" altLang="ja-JP" sz="1800" dirty="0"/>
              <a:t>If the dead interval expires before the router receives a hello packet, OSPF removes that neighbor from its link state data base (LSDB). The router then floods the LSDB with info about the down neighbor.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2F9545A7-DA48-4D95-982A-E312EF695E6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4449" y="1551923"/>
            <a:ext cx="2753587" cy="181933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6589490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en-US" dirty="0" smtClean="0">
                <a:solidFill>
                  <a:schemeClr val="accent1">
                    <a:lumMod val="50000"/>
                  </a:schemeClr>
                </a:solidFill>
              </a:rPr>
              <a:t>II </a:t>
            </a:r>
            <a:r>
              <a:rPr lang="en-US" dirty="0">
                <a:solidFill>
                  <a:schemeClr val="accent1">
                    <a:lumMod val="50000"/>
                  </a:schemeClr>
                </a:solidFill>
              </a:rPr>
              <a:t>- OSPF: </a:t>
            </a:r>
            <a:r>
              <a:rPr lang="en-US" dirty="0" smtClean="0">
                <a:solidFill>
                  <a:srgbClr val="002060"/>
                </a:solidFill>
              </a:rPr>
              <a:t>Hello Packets</a:t>
            </a:r>
            <a:r>
              <a:rPr lang="en-US" dirty="0">
                <a:solidFill>
                  <a:srgbClr val="002060"/>
                </a:solidFill>
              </a:rPr>
              <a:t> </a:t>
            </a:r>
            <a:endParaRPr lang="en-GB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016938" y="1600201"/>
            <a:ext cx="8978212" cy="3917032"/>
          </a:xfrm>
        </p:spPr>
        <p:txBody>
          <a:bodyPr>
            <a:noAutofit/>
          </a:bodyPr>
          <a:lstStyle/>
          <a:p>
            <a:pPr algn="just">
              <a:buFont typeface="Wingdings" panose="05000000000000000000" pitchFamily="2" charset="2"/>
              <a:buChar char="Ø"/>
            </a:pPr>
            <a:r>
              <a:rPr lang="en-US" altLang="ja-JP" sz="2000" dirty="0"/>
              <a:t>Hello and dead intervals must be the same interval setting on neighboring routers on the same link</a:t>
            </a:r>
          </a:p>
          <a:p>
            <a:pPr algn="just">
              <a:buFont typeface="Wingdings" panose="05000000000000000000" pitchFamily="2" charset="2"/>
              <a:buChar char="Ø"/>
            </a:pPr>
            <a:r>
              <a:rPr lang="en-US" altLang="ja-JP" sz="2000" dirty="0"/>
              <a:t>Transmitted to multicast address 224.0.0.5 in IPv4</a:t>
            </a:r>
          </a:p>
          <a:p>
            <a:pPr algn="just">
              <a:buFont typeface="Wingdings" panose="05000000000000000000" pitchFamily="2" charset="2"/>
              <a:buChar char="Ø"/>
            </a:pPr>
            <a:r>
              <a:rPr lang="en-US" altLang="ja-JP" sz="2000" dirty="0"/>
              <a:t>Transmitted to multicast address FF02::5 in IPv6</a:t>
            </a:r>
          </a:p>
          <a:p>
            <a:pPr algn="just">
              <a:buFont typeface="Wingdings" panose="05000000000000000000" pitchFamily="2" charset="2"/>
              <a:buChar char="Ø"/>
            </a:pPr>
            <a:r>
              <a:rPr lang="en-US" altLang="ja-JP" sz="2000" dirty="0"/>
              <a:t>Sent every 10 seconds by default on multi-access networks like Ethernet and point-to-point links</a:t>
            </a:r>
          </a:p>
          <a:p>
            <a:pPr algn="just">
              <a:buFont typeface="Wingdings" panose="05000000000000000000" pitchFamily="2" charset="2"/>
              <a:buChar char="Ø"/>
            </a:pPr>
            <a:r>
              <a:rPr lang="en-US" altLang="ja-JP" sz="2000" dirty="0"/>
              <a:t>Sent every 30 seconds by default on non-broadcast multiple access networks (NBMA) like Frame Relay</a:t>
            </a:r>
          </a:p>
          <a:p>
            <a:pPr algn="just">
              <a:buFont typeface="Wingdings" panose="05000000000000000000" pitchFamily="2" charset="2"/>
              <a:buChar char="Ø"/>
            </a:pPr>
            <a:r>
              <a:rPr lang="en-US" altLang="ja-JP" sz="2000" dirty="0"/>
              <a:t>Dead intervals by default are 4 times the hello interval</a:t>
            </a:r>
          </a:p>
          <a:p>
            <a:pPr lvl="1" algn="just">
              <a:buFont typeface="Wingdings" panose="05000000000000000000" pitchFamily="2" charset="2"/>
              <a:buChar char="Ø"/>
            </a:pPr>
            <a:r>
              <a:rPr lang="en-US" altLang="ja-JP" sz="1800" dirty="0"/>
              <a:t>If the dead interval expires before the router receives a hello packet, OSPF removes that neighbor from its link state data base (LSDB). The router then floods the LSDB with info about the down neighbor.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2F9545A7-DA48-4D95-982A-E312EF695E6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4449" y="1551923"/>
            <a:ext cx="2753587" cy="181933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2727160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en-US" dirty="0" smtClean="0">
                <a:solidFill>
                  <a:schemeClr val="accent1">
                    <a:lumMod val="50000"/>
                  </a:schemeClr>
                </a:solidFill>
              </a:rPr>
              <a:t>II </a:t>
            </a:r>
            <a:r>
              <a:rPr lang="en-US" dirty="0">
                <a:solidFill>
                  <a:schemeClr val="accent1">
                    <a:lumMod val="50000"/>
                  </a:schemeClr>
                </a:solidFill>
              </a:rPr>
              <a:t>- OSPF: </a:t>
            </a:r>
            <a:r>
              <a:rPr lang="en-US" altLang="en-US" dirty="0" smtClean="0">
                <a:solidFill>
                  <a:srgbClr val="002060"/>
                </a:solidFill>
              </a:rPr>
              <a:t>Link-State </a:t>
            </a:r>
            <a:r>
              <a:rPr lang="en-US" altLang="en-US" dirty="0">
                <a:solidFill>
                  <a:srgbClr val="002060"/>
                </a:solidFill>
              </a:rPr>
              <a:t>Updates</a:t>
            </a:r>
            <a:r>
              <a:rPr lang="en-US" dirty="0">
                <a:solidFill>
                  <a:srgbClr val="002060"/>
                </a:solidFill>
              </a:rPr>
              <a:t> </a:t>
            </a:r>
            <a:endParaRPr lang="en-GB" dirty="0">
              <a:solidFill>
                <a:srgbClr val="002060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0716" y="3794796"/>
            <a:ext cx="11502802" cy="1958388"/>
          </a:xfrm>
        </p:spPr>
        <p:txBody>
          <a:bodyPr>
            <a:noAutofit/>
          </a:bodyPr>
          <a:lstStyle/>
          <a:p>
            <a:pPr>
              <a:buFont typeface="Wingdings" panose="05000000000000000000" pitchFamily="2" charset="2"/>
              <a:buChar char="Ø"/>
            </a:pPr>
            <a:r>
              <a:rPr lang="en-US" altLang="ja-JP" sz="1800" dirty="0"/>
              <a:t>A Link State Update (LSU) contains one or more LSAs; </a:t>
            </a:r>
            <a:r>
              <a:rPr lang="en-US" altLang="ja-JP" sz="1800" dirty="0" smtClean="0"/>
              <a:t>LSAs </a:t>
            </a:r>
            <a:r>
              <a:rPr lang="en-US" altLang="ja-JP" sz="1800" dirty="0"/>
              <a:t>contain route information for destination networks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US" altLang="ja-JP" sz="1800" dirty="0"/>
              <a:t>Routers initially send Type 2 DBD packets – an abbreviated list of the sending routers LSDB</a:t>
            </a:r>
          </a:p>
          <a:p>
            <a:pPr lvl="1">
              <a:buFont typeface="Wingdings" panose="05000000000000000000" pitchFamily="2" charset="2"/>
              <a:buChar char="Ø"/>
            </a:pPr>
            <a:r>
              <a:rPr lang="en-US" altLang="ja-JP" sz="1600" dirty="0"/>
              <a:t>Receiving routers check against their own LSDB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US" altLang="ja-JP" sz="1800" dirty="0"/>
              <a:t>Type 3 LSR is used by the receiving router to request more information about an entry in the Database Description (DBD)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US" altLang="ja-JP" sz="1800" dirty="0"/>
              <a:t>Type 4 Link-state Update (LSU) is used to reply to </a:t>
            </a:r>
            <a:r>
              <a:rPr lang="en-US" altLang="ja-JP" sz="1800" dirty="0" smtClean="0"/>
              <a:t>an </a:t>
            </a:r>
            <a:r>
              <a:rPr lang="en-US" altLang="ja-JP" sz="1800" dirty="0"/>
              <a:t>LSR </a:t>
            </a:r>
            <a:r>
              <a:rPr lang="en-US" altLang="ja-JP" sz="1800" dirty="0" smtClean="0"/>
              <a:t> packet</a:t>
            </a:r>
          </a:p>
        </p:txBody>
      </p:sp>
      <p:graphicFrame>
        <p:nvGraphicFramePr>
          <p:cNvPr id="5" name="Table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285548501"/>
              </p:ext>
            </p:extLst>
          </p:nvPr>
        </p:nvGraphicFramePr>
        <p:xfrm>
          <a:off x="117603" y="1653717"/>
          <a:ext cx="6746930" cy="1905000"/>
        </p:xfrm>
        <a:graphic>
          <a:graphicData uri="http://schemas.openxmlformats.org/drawingml/2006/table">
            <a:tbl>
              <a:tblPr firstRow="1" bandRow="1">
                <a:tableStyleId>{7DF18680-E054-41AD-8BC1-D1AEF772440D}</a:tableStyleId>
              </a:tblPr>
              <a:tblGrid>
                <a:gridCol w="1095215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1756475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3895240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</a:tblGrid>
              <a:tr h="454617">
                <a:tc>
                  <a:txBody>
                    <a:bodyPr/>
                    <a:lstStyle/>
                    <a:p>
                      <a:r>
                        <a:rPr lang="en-US" sz="1100" dirty="0" smtClean="0"/>
                        <a:t>OSPF Packet Type</a:t>
                      </a:r>
                      <a:endParaRPr lang="en-US" sz="1100" dirty="0"/>
                    </a:p>
                  </a:txBody>
                  <a:tcPr marL="121920" marR="121920" marT="60960" marB="60960"/>
                </a:tc>
                <a:tc>
                  <a:txBody>
                    <a:bodyPr/>
                    <a:lstStyle/>
                    <a:p>
                      <a:r>
                        <a:rPr lang="en-US" sz="1100" dirty="0" smtClean="0"/>
                        <a:t>Packet Name</a:t>
                      </a:r>
                      <a:endParaRPr lang="en-US" sz="1100" dirty="0"/>
                    </a:p>
                  </a:txBody>
                  <a:tcPr marL="121920" marR="121920" marT="60960" marB="60960"/>
                </a:tc>
                <a:tc>
                  <a:txBody>
                    <a:bodyPr/>
                    <a:lstStyle/>
                    <a:p>
                      <a:r>
                        <a:rPr lang="en-US" sz="1100" dirty="0" smtClean="0"/>
                        <a:t>Description</a:t>
                      </a:r>
                      <a:endParaRPr lang="en-US" sz="1100" dirty="0"/>
                    </a:p>
                  </a:txBody>
                  <a:tcPr marL="121920" marR="121920" marT="60960" marB="60960"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285915">
                <a:tc>
                  <a:txBody>
                    <a:bodyPr/>
                    <a:lstStyle/>
                    <a:p>
                      <a:r>
                        <a:rPr lang="en-US" sz="1100" dirty="0" smtClean="0"/>
                        <a:t>1</a:t>
                      </a:r>
                      <a:endParaRPr lang="en-US" sz="1100" dirty="0"/>
                    </a:p>
                  </a:txBody>
                  <a:tcPr marL="121920" marR="121920" marT="60960" marB="60960"/>
                </a:tc>
                <a:tc>
                  <a:txBody>
                    <a:bodyPr/>
                    <a:lstStyle/>
                    <a:p>
                      <a:r>
                        <a:rPr lang="en-US" sz="1100" dirty="0" smtClean="0"/>
                        <a:t>Hello</a:t>
                      </a:r>
                      <a:endParaRPr lang="en-US" sz="1100" dirty="0"/>
                    </a:p>
                  </a:txBody>
                  <a:tcPr marL="121920" marR="121920" marT="60960" marB="60960"/>
                </a:tc>
                <a:tc>
                  <a:txBody>
                    <a:bodyPr/>
                    <a:lstStyle/>
                    <a:p>
                      <a:pPr marL="0" indent="0">
                        <a:buFont typeface="Arial" panose="020B0604020202020204" pitchFamily="34" charset="0"/>
                        <a:buNone/>
                      </a:pPr>
                      <a:r>
                        <a:rPr lang="en-US" sz="1100" dirty="0" smtClean="0"/>
                        <a:t>Discovers neighbors and builds adjacencies between them</a:t>
                      </a:r>
                      <a:endParaRPr lang="en-US" sz="1100" dirty="0"/>
                    </a:p>
                  </a:txBody>
                  <a:tcPr marL="121920" marR="121920" marT="60960" marB="60960"/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285915">
                <a:tc>
                  <a:txBody>
                    <a:bodyPr/>
                    <a:lstStyle/>
                    <a:p>
                      <a:r>
                        <a:rPr lang="en-US" sz="1100" dirty="0" smtClean="0"/>
                        <a:t>2</a:t>
                      </a:r>
                      <a:endParaRPr lang="en-US" sz="1100" dirty="0"/>
                    </a:p>
                  </a:txBody>
                  <a:tcPr marL="121920" marR="121920" marT="60960" marB="60960"/>
                </a:tc>
                <a:tc>
                  <a:txBody>
                    <a:bodyPr/>
                    <a:lstStyle/>
                    <a:p>
                      <a:r>
                        <a:rPr lang="en-US" sz="1100" baseline="0" dirty="0" smtClean="0"/>
                        <a:t>DBD</a:t>
                      </a:r>
                      <a:endParaRPr lang="en-US" sz="1100" dirty="0"/>
                    </a:p>
                  </a:txBody>
                  <a:tcPr marL="121920" marR="121920" marT="60960" marB="60960"/>
                </a:tc>
                <a:tc>
                  <a:txBody>
                    <a:bodyPr/>
                    <a:lstStyle/>
                    <a:p>
                      <a:pPr marL="0" indent="0">
                        <a:buFont typeface="Arial" panose="020B0604020202020204" pitchFamily="34" charset="0"/>
                        <a:buNone/>
                      </a:pPr>
                      <a:r>
                        <a:rPr lang="en-US" sz="1100" dirty="0" smtClean="0"/>
                        <a:t>Checks for database synchronization between routers</a:t>
                      </a:r>
                    </a:p>
                  </a:txBody>
                  <a:tcPr marL="121920" marR="121920" marT="60960" marB="60960"/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285915">
                <a:tc>
                  <a:txBody>
                    <a:bodyPr/>
                    <a:lstStyle/>
                    <a:p>
                      <a:r>
                        <a:rPr lang="en-US" sz="1100" dirty="0" smtClean="0"/>
                        <a:t>3</a:t>
                      </a:r>
                      <a:endParaRPr lang="en-US" sz="1100" dirty="0"/>
                    </a:p>
                  </a:txBody>
                  <a:tcPr marL="121920" marR="121920" marT="60960" marB="60960"/>
                </a:tc>
                <a:tc>
                  <a:txBody>
                    <a:bodyPr/>
                    <a:lstStyle/>
                    <a:p>
                      <a:r>
                        <a:rPr lang="en-US" sz="1100" dirty="0" smtClean="0"/>
                        <a:t>LSR</a:t>
                      </a:r>
                      <a:endParaRPr lang="en-US" sz="1100" dirty="0"/>
                    </a:p>
                  </a:txBody>
                  <a:tcPr marL="121920" marR="121920" marT="60960" marB="60960"/>
                </a:tc>
                <a:tc>
                  <a:txBody>
                    <a:bodyPr/>
                    <a:lstStyle/>
                    <a:p>
                      <a:pPr marL="0" indent="0">
                        <a:buFont typeface="Arial" panose="020B0604020202020204" pitchFamily="34" charset="0"/>
                        <a:buNone/>
                      </a:pPr>
                      <a:r>
                        <a:rPr lang="en-US" sz="1100" dirty="0" smtClean="0"/>
                        <a:t>Requests specific link-state records from</a:t>
                      </a:r>
                      <a:r>
                        <a:rPr lang="en-US" sz="1100" baseline="0" dirty="0" smtClean="0"/>
                        <a:t> router to router</a:t>
                      </a:r>
                      <a:endParaRPr lang="en-US" sz="1100" dirty="0" smtClean="0"/>
                    </a:p>
                  </a:txBody>
                  <a:tcPr marL="121920" marR="121920" marT="60960" marB="60960"/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285915">
                <a:tc>
                  <a:txBody>
                    <a:bodyPr/>
                    <a:lstStyle/>
                    <a:p>
                      <a:r>
                        <a:rPr lang="en-US" sz="1100" dirty="0" smtClean="0"/>
                        <a:t>4</a:t>
                      </a:r>
                      <a:endParaRPr lang="en-US" sz="1100" dirty="0"/>
                    </a:p>
                  </a:txBody>
                  <a:tcPr marL="121920" marR="121920" marT="60960" marB="60960"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1100" dirty="0" smtClean="0"/>
                        <a:t>Link-State Update (LSU)</a:t>
                      </a:r>
                      <a:endParaRPr lang="en-US" sz="1100" dirty="0"/>
                    </a:p>
                  </a:txBody>
                  <a:tcPr marL="121920" marR="121920" marT="60960" marB="60960"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>
                        <a:buFont typeface="Arial" panose="020B0604020202020204" pitchFamily="34" charset="0"/>
                        <a:buNone/>
                      </a:pPr>
                      <a:r>
                        <a:rPr lang="en-US" sz="1100" dirty="0" smtClean="0"/>
                        <a:t>Sends specifically requested link-state records</a:t>
                      </a:r>
                    </a:p>
                  </a:txBody>
                  <a:tcPr marL="121920" marR="121920" marT="60960" marB="60960">
                    <a:solidFill>
                      <a:srgbClr val="FFFF00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285915">
                <a:tc>
                  <a:txBody>
                    <a:bodyPr/>
                    <a:lstStyle/>
                    <a:p>
                      <a:r>
                        <a:rPr lang="en-US" sz="1100" dirty="0" smtClean="0"/>
                        <a:t>5</a:t>
                      </a:r>
                      <a:endParaRPr lang="en-US" sz="1100" dirty="0"/>
                    </a:p>
                  </a:txBody>
                  <a:tcPr marL="121920" marR="121920" marT="60960" marB="60960"/>
                </a:tc>
                <a:tc>
                  <a:txBody>
                    <a:bodyPr/>
                    <a:lstStyle/>
                    <a:p>
                      <a:r>
                        <a:rPr lang="en-US" sz="1100" dirty="0" err="1" smtClean="0"/>
                        <a:t>LSAck</a:t>
                      </a:r>
                      <a:endParaRPr lang="en-US" sz="1100" dirty="0"/>
                    </a:p>
                  </a:txBody>
                  <a:tcPr marL="121920" marR="121920" marT="60960" marB="60960"/>
                </a:tc>
                <a:tc>
                  <a:txBody>
                    <a:bodyPr/>
                    <a:lstStyle/>
                    <a:p>
                      <a:pPr marL="0" indent="0">
                        <a:buFont typeface="Arial" panose="020B0604020202020204" pitchFamily="34" charset="0"/>
                        <a:buNone/>
                      </a:pPr>
                      <a:r>
                        <a:rPr lang="en-US" sz="1100" dirty="0" smtClean="0"/>
                        <a:t>Acknowledges the other packet types</a:t>
                      </a:r>
                    </a:p>
                  </a:txBody>
                  <a:tcPr marL="121920" marR="121920" marT="60960" marB="60960"/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</a:tbl>
          </a:graphicData>
        </a:graphic>
      </p:graphicFrame>
      <p:graphicFrame>
        <p:nvGraphicFramePr>
          <p:cNvPr id="6" name="Table 5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701225509"/>
              </p:ext>
            </p:extLst>
          </p:nvPr>
        </p:nvGraphicFramePr>
        <p:xfrm>
          <a:off x="7018165" y="1153593"/>
          <a:ext cx="4834089" cy="2725455"/>
        </p:xfrm>
        <a:graphic>
          <a:graphicData uri="http://schemas.openxmlformats.org/drawingml/2006/table">
            <a:tbl>
              <a:tblPr firstRow="1" bandRow="1">
                <a:tableStyleId>{7DF18680-E054-41AD-8BC1-D1AEF772440D}</a:tableStyleId>
              </a:tblPr>
              <a:tblGrid>
                <a:gridCol w="926049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3908040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</a:tblGrid>
              <a:tr h="408975">
                <a:tc>
                  <a:txBody>
                    <a:bodyPr/>
                    <a:lstStyle/>
                    <a:p>
                      <a:r>
                        <a:rPr lang="en-US" sz="1100" dirty="0" smtClean="0"/>
                        <a:t>LSA Type</a:t>
                      </a:r>
                      <a:endParaRPr lang="en-US" sz="1100" dirty="0"/>
                    </a:p>
                  </a:txBody>
                  <a:tcPr marL="121920" marR="121920" marT="60960" marB="60960"/>
                </a:tc>
                <a:tc>
                  <a:txBody>
                    <a:bodyPr/>
                    <a:lstStyle/>
                    <a:p>
                      <a:r>
                        <a:rPr lang="en-US" sz="1100" dirty="0" smtClean="0"/>
                        <a:t>Description</a:t>
                      </a:r>
                      <a:endParaRPr lang="en-US" sz="1100" dirty="0"/>
                    </a:p>
                  </a:txBody>
                  <a:tcPr marL="121920" marR="121920" marT="60960" marB="60960"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260489">
                <a:tc>
                  <a:txBody>
                    <a:bodyPr/>
                    <a:lstStyle/>
                    <a:p>
                      <a:r>
                        <a:rPr lang="en-US" sz="1100" dirty="0" smtClean="0"/>
                        <a:t>1</a:t>
                      </a:r>
                      <a:endParaRPr lang="en-US" sz="1100" dirty="0"/>
                    </a:p>
                  </a:txBody>
                  <a:tcPr marL="121920" marR="121920" marT="60960" marB="60960">
                    <a:solidFill>
                      <a:schemeClr val="accent2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>
                        <a:buFont typeface="Arial" panose="020B0604020202020204" pitchFamily="34" charset="0"/>
                        <a:buNone/>
                      </a:pPr>
                      <a:r>
                        <a:rPr lang="en-US" sz="1100" dirty="0" smtClean="0"/>
                        <a:t>Router LSAs</a:t>
                      </a:r>
                      <a:endParaRPr lang="en-US" sz="1100" dirty="0"/>
                    </a:p>
                  </a:txBody>
                  <a:tcPr marL="121920" marR="121920" marT="60960" marB="60960"/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260489">
                <a:tc>
                  <a:txBody>
                    <a:bodyPr/>
                    <a:lstStyle/>
                    <a:p>
                      <a:r>
                        <a:rPr lang="en-US" sz="1100" dirty="0" smtClean="0"/>
                        <a:t>2</a:t>
                      </a:r>
                      <a:endParaRPr lang="en-US" sz="1100" dirty="0"/>
                    </a:p>
                  </a:txBody>
                  <a:tcPr marL="121920" marR="121920" marT="60960" marB="60960">
                    <a:solidFill>
                      <a:schemeClr val="accent2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>
                        <a:buFont typeface="Arial" panose="020B0604020202020204" pitchFamily="34" charset="0"/>
                        <a:buNone/>
                      </a:pPr>
                      <a:r>
                        <a:rPr lang="en-US" sz="1100" dirty="0" smtClean="0"/>
                        <a:t>Network LSAs</a:t>
                      </a:r>
                    </a:p>
                  </a:txBody>
                  <a:tcPr marL="121920" marR="121920" marT="60960" marB="60960">
                    <a:solidFill>
                      <a:srgbClr val="E8F5FD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260489">
                <a:tc>
                  <a:txBody>
                    <a:bodyPr/>
                    <a:lstStyle/>
                    <a:p>
                      <a:r>
                        <a:rPr lang="en-US" sz="1100" dirty="0" smtClean="0"/>
                        <a:t>3 or</a:t>
                      </a:r>
                      <a:r>
                        <a:rPr lang="en-US" sz="1100" baseline="0" dirty="0" smtClean="0"/>
                        <a:t> 4</a:t>
                      </a:r>
                      <a:endParaRPr lang="en-US" sz="1100" dirty="0"/>
                    </a:p>
                  </a:txBody>
                  <a:tcPr marL="121920" marR="121920" marT="60960" marB="60960">
                    <a:solidFill>
                      <a:schemeClr val="accent2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>
                        <a:buFont typeface="Arial" panose="020B0604020202020204" pitchFamily="34" charset="0"/>
                        <a:buNone/>
                      </a:pPr>
                      <a:r>
                        <a:rPr lang="en-US" sz="1100" dirty="0" smtClean="0"/>
                        <a:t>Summary LSAs</a:t>
                      </a:r>
                    </a:p>
                  </a:txBody>
                  <a:tcPr marL="121920" marR="121920" marT="60960" marB="60960"/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260489">
                <a:tc>
                  <a:txBody>
                    <a:bodyPr/>
                    <a:lstStyle/>
                    <a:p>
                      <a:r>
                        <a:rPr lang="en-US" sz="1100" dirty="0" smtClean="0"/>
                        <a:t>5</a:t>
                      </a:r>
                      <a:endParaRPr lang="en-US" sz="1100" dirty="0"/>
                    </a:p>
                  </a:txBody>
                  <a:tcPr marL="121920" marR="121920" marT="60960" marB="60960">
                    <a:solidFill>
                      <a:schemeClr val="accent2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>
                        <a:buFont typeface="Arial" panose="020B0604020202020204" pitchFamily="34" charset="0"/>
                        <a:buNone/>
                      </a:pPr>
                      <a:r>
                        <a:rPr lang="en-US" sz="1100" dirty="0" smtClean="0"/>
                        <a:t>Autonomous</a:t>
                      </a:r>
                      <a:r>
                        <a:rPr lang="en-US" sz="1100" baseline="0" dirty="0" smtClean="0"/>
                        <a:t> System External LSAs</a:t>
                      </a:r>
                      <a:endParaRPr lang="en-US" sz="1100" dirty="0" smtClean="0"/>
                    </a:p>
                  </a:txBody>
                  <a:tcPr marL="121920" marR="121920" marT="60960" marB="60960">
                    <a:solidFill>
                      <a:srgbClr val="E8F5FD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260489">
                <a:tc>
                  <a:txBody>
                    <a:bodyPr/>
                    <a:lstStyle/>
                    <a:p>
                      <a:r>
                        <a:rPr lang="en-US" sz="1100" dirty="0" smtClean="0"/>
                        <a:t>6</a:t>
                      </a:r>
                      <a:endParaRPr lang="en-US" sz="1100" dirty="0"/>
                    </a:p>
                  </a:txBody>
                  <a:tcPr marL="121920" marR="121920" marT="60960" marB="60960">
                    <a:solidFill>
                      <a:schemeClr val="accent2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>
                        <a:buFont typeface="Arial" panose="020B0604020202020204" pitchFamily="34" charset="0"/>
                        <a:buNone/>
                      </a:pPr>
                      <a:r>
                        <a:rPr lang="en-US" sz="1100" dirty="0" smtClean="0"/>
                        <a:t>Multicast OSPF LSAs</a:t>
                      </a:r>
                    </a:p>
                  </a:txBody>
                  <a:tcPr marL="121920" marR="121920" marT="60960" marB="60960"/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  <a:tr h="260489">
                <a:tc>
                  <a:txBody>
                    <a:bodyPr/>
                    <a:lstStyle/>
                    <a:p>
                      <a:r>
                        <a:rPr lang="en-US" sz="1100" dirty="0" smtClean="0"/>
                        <a:t>7</a:t>
                      </a:r>
                      <a:endParaRPr lang="en-US" sz="1100" dirty="0"/>
                    </a:p>
                  </a:txBody>
                  <a:tcPr marL="121920" marR="121920" marT="60960" marB="60960">
                    <a:solidFill>
                      <a:schemeClr val="accent2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>
                        <a:buFont typeface="Arial" panose="020B0604020202020204" pitchFamily="34" charset="0"/>
                        <a:buNone/>
                      </a:pPr>
                      <a:r>
                        <a:rPr lang="en-US" sz="1100" dirty="0" smtClean="0"/>
                        <a:t>Defined for Not-So-Stubby</a:t>
                      </a:r>
                      <a:r>
                        <a:rPr lang="en-US" sz="1100" baseline="0" dirty="0" smtClean="0"/>
                        <a:t> Areas</a:t>
                      </a:r>
                      <a:endParaRPr lang="en-US" sz="1100" dirty="0" smtClean="0"/>
                    </a:p>
                  </a:txBody>
                  <a:tcPr marL="121920" marR="121920" marT="60960" marB="60960"/>
                </a:tc>
                <a:extLst>
                  <a:ext uri="{0D108BD9-81ED-4DB2-BD59-A6C34878D82A}">
                    <a16:rowId xmlns:a16="http://schemas.microsoft.com/office/drawing/2014/main" val="10006"/>
                  </a:ext>
                </a:extLst>
              </a:tr>
              <a:tr h="260489">
                <a:tc>
                  <a:txBody>
                    <a:bodyPr/>
                    <a:lstStyle/>
                    <a:p>
                      <a:r>
                        <a:rPr lang="en-US" sz="1100" dirty="0" smtClean="0"/>
                        <a:t>8</a:t>
                      </a:r>
                      <a:endParaRPr lang="en-US" sz="1100" dirty="0"/>
                    </a:p>
                  </a:txBody>
                  <a:tcPr marL="121920" marR="121920" marT="60960" marB="60960">
                    <a:solidFill>
                      <a:schemeClr val="accent2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>
                        <a:buFont typeface="Arial" panose="020B0604020202020204" pitchFamily="34" charset="0"/>
                        <a:buNone/>
                      </a:pPr>
                      <a:r>
                        <a:rPr lang="en-US" sz="1100" dirty="0" smtClean="0"/>
                        <a:t>External Attributes LSA for Border</a:t>
                      </a:r>
                      <a:r>
                        <a:rPr lang="en-US" sz="1100" baseline="0" dirty="0" smtClean="0"/>
                        <a:t> Gateway Protocol (BGP)</a:t>
                      </a:r>
                    </a:p>
                  </a:txBody>
                  <a:tcPr marL="121920" marR="121920" marT="60960" marB="60960"/>
                </a:tc>
                <a:extLst>
                  <a:ext uri="{0D108BD9-81ED-4DB2-BD59-A6C34878D82A}">
                    <a16:rowId xmlns:a16="http://schemas.microsoft.com/office/drawing/2014/main" val="10007"/>
                  </a:ext>
                </a:extLst>
              </a:tr>
              <a:tr h="260489">
                <a:tc>
                  <a:txBody>
                    <a:bodyPr/>
                    <a:lstStyle/>
                    <a:p>
                      <a:r>
                        <a:rPr lang="en-US" sz="1100" dirty="0" smtClean="0"/>
                        <a:t>9, 10, 11</a:t>
                      </a:r>
                      <a:endParaRPr lang="en-US" sz="1100" dirty="0"/>
                    </a:p>
                  </a:txBody>
                  <a:tcPr marL="121920" marR="121920" marT="60960" marB="60960">
                    <a:solidFill>
                      <a:schemeClr val="accent2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>
                        <a:buFont typeface="Arial" panose="020B0604020202020204" pitchFamily="34" charset="0"/>
                        <a:buNone/>
                      </a:pPr>
                      <a:r>
                        <a:rPr lang="en-US" sz="1100" baseline="0" dirty="0" smtClean="0"/>
                        <a:t>Opaque LSAs</a:t>
                      </a:r>
                    </a:p>
                  </a:txBody>
                  <a:tcPr marL="121920" marR="121920" marT="60960" marB="60960"/>
                </a:tc>
                <a:extLst>
                  <a:ext uri="{0D108BD9-81ED-4DB2-BD59-A6C34878D82A}">
                    <a16:rowId xmlns:a16="http://schemas.microsoft.com/office/drawing/2014/main" val="10008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2100801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en-US" dirty="0" smtClean="0">
                <a:solidFill>
                  <a:schemeClr val="accent1">
                    <a:lumMod val="50000"/>
                  </a:schemeClr>
                </a:solidFill>
              </a:rPr>
              <a:t>II </a:t>
            </a:r>
            <a:r>
              <a:rPr lang="en-US" dirty="0">
                <a:solidFill>
                  <a:schemeClr val="accent1">
                    <a:lumMod val="50000"/>
                  </a:schemeClr>
                </a:solidFill>
              </a:rPr>
              <a:t>- OSPF: </a:t>
            </a:r>
            <a:r>
              <a:rPr lang="en-US" dirty="0" smtClean="0">
                <a:solidFill>
                  <a:srgbClr val="002060"/>
                </a:solidFill>
              </a:rPr>
              <a:t>Operational States</a:t>
            </a:r>
            <a:endParaRPr lang="en-GB" dirty="0">
              <a:solidFill>
                <a:srgbClr val="002060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611006" y="1342806"/>
            <a:ext cx="8386987" cy="1958388"/>
          </a:xfrm>
        </p:spPr>
        <p:txBody>
          <a:bodyPr>
            <a:noAutofit/>
          </a:bodyPr>
          <a:lstStyle/>
          <a:p>
            <a:pPr algn="just">
              <a:buFont typeface="Wingdings" panose="05000000000000000000" pitchFamily="2" charset="2"/>
              <a:buChar char="Ø"/>
            </a:pPr>
            <a:r>
              <a:rPr lang="en-US" altLang="ja-JP" sz="2000" dirty="0"/>
              <a:t>OSPF progresses through several states while attempting to reach convergence:</a:t>
            </a:r>
          </a:p>
          <a:p>
            <a:pPr lvl="1" algn="just">
              <a:buFont typeface="Wingdings" panose="05000000000000000000" pitchFamily="2" charset="2"/>
              <a:buChar char="Ø"/>
            </a:pPr>
            <a:r>
              <a:rPr lang="en-US" altLang="ja-JP" sz="1800" dirty="0"/>
              <a:t>Down – No Hello packets received; router sends Hello packets</a:t>
            </a:r>
          </a:p>
          <a:p>
            <a:pPr lvl="1" algn="just">
              <a:buFont typeface="Wingdings" panose="05000000000000000000" pitchFamily="2" charset="2"/>
              <a:buChar char="Ø"/>
            </a:pPr>
            <a:r>
              <a:rPr lang="en-US" altLang="ja-JP" sz="1800" dirty="0" err="1"/>
              <a:t>Init</a:t>
            </a:r>
            <a:r>
              <a:rPr lang="en-US" altLang="ja-JP" sz="1800" dirty="0"/>
              <a:t> – Hello packets are received that contain the sending router’s Router ID</a:t>
            </a:r>
          </a:p>
          <a:p>
            <a:pPr lvl="1" algn="just">
              <a:buFont typeface="Wingdings" panose="05000000000000000000" pitchFamily="2" charset="2"/>
              <a:buChar char="Ø"/>
            </a:pPr>
            <a:r>
              <a:rPr lang="en-US" altLang="ja-JP" sz="1800" dirty="0"/>
              <a:t>Two-Way – Used to elect a DR and BDR on an Ethernet link</a:t>
            </a:r>
          </a:p>
          <a:p>
            <a:pPr lvl="1" algn="just">
              <a:buFont typeface="Wingdings" panose="05000000000000000000" pitchFamily="2" charset="2"/>
              <a:buChar char="Ø"/>
            </a:pPr>
            <a:r>
              <a:rPr lang="en-US" altLang="ja-JP" sz="1800" dirty="0" err="1"/>
              <a:t>ExStart</a:t>
            </a:r>
            <a:r>
              <a:rPr lang="en-US" altLang="ja-JP" sz="1800" dirty="0"/>
              <a:t> – Negotiate master/slave relationship and DBD packet sequence number; the master initiates the DBD packet exchange</a:t>
            </a:r>
          </a:p>
          <a:p>
            <a:pPr lvl="1" algn="just">
              <a:buFont typeface="Wingdings" panose="05000000000000000000" pitchFamily="2" charset="2"/>
              <a:buChar char="Ø"/>
            </a:pPr>
            <a:r>
              <a:rPr lang="en-US" altLang="ja-JP" sz="1800" dirty="0"/>
              <a:t>Exchange – Routers exchange DBD packets; if additional router information is required, then transition to the Loading State, otherwise, transition to the Full State</a:t>
            </a:r>
          </a:p>
          <a:p>
            <a:pPr lvl="1" algn="just">
              <a:buFont typeface="Wingdings" panose="05000000000000000000" pitchFamily="2" charset="2"/>
              <a:buChar char="Ø"/>
            </a:pPr>
            <a:r>
              <a:rPr lang="en-US" altLang="ja-JP" sz="1800" dirty="0"/>
              <a:t>Loading – LSRs and LSUs are used to gain additional route information; routes are processed using the shortest path first (SPF) algorithm; transition to the Full State</a:t>
            </a:r>
          </a:p>
          <a:p>
            <a:pPr lvl="1" algn="just">
              <a:buFont typeface="Wingdings" panose="05000000000000000000" pitchFamily="2" charset="2"/>
              <a:buChar char="Ø"/>
            </a:pPr>
            <a:r>
              <a:rPr lang="en-US" altLang="ja-JP" sz="1800" dirty="0"/>
              <a:t>Full – Routers have converged databases</a:t>
            </a:r>
          </a:p>
        </p:txBody>
      </p:sp>
      <p:pic>
        <p:nvPicPr>
          <p:cNvPr id="7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94006" y="1290528"/>
            <a:ext cx="3277220" cy="436962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1455070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en-US" dirty="0" smtClean="0">
                <a:solidFill>
                  <a:schemeClr val="accent1">
                    <a:lumMod val="50000"/>
                  </a:schemeClr>
                </a:solidFill>
              </a:rPr>
              <a:t>II </a:t>
            </a:r>
            <a:r>
              <a:rPr lang="en-US" dirty="0">
                <a:solidFill>
                  <a:schemeClr val="accent1">
                    <a:lumMod val="50000"/>
                  </a:schemeClr>
                </a:solidFill>
              </a:rPr>
              <a:t>- OSPF: </a:t>
            </a:r>
            <a:r>
              <a:rPr lang="en-US" dirty="0" smtClean="0">
                <a:solidFill>
                  <a:srgbClr val="002060"/>
                </a:solidFill>
              </a:rPr>
              <a:t>Neighbor Adjacencies</a:t>
            </a:r>
            <a:endParaRPr lang="en-GB" dirty="0">
              <a:solidFill>
                <a:srgbClr val="002060"/>
              </a:solidFill>
            </a:endParaRPr>
          </a:p>
        </p:txBody>
      </p:sp>
      <p:sp>
        <p:nvSpPr>
          <p:cNvPr id="6" name="Rectangle 6"/>
          <p:cNvSpPr>
            <a:spLocks noGrp="1" noChangeArrowheads="1"/>
          </p:cNvSpPr>
          <p:nvPr>
            <p:ph idx="1"/>
          </p:nvPr>
        </p:nvSpPr>
        <p:spPr>
          <a:xfrm>
            <a:off x="0" y="1260896"/>
            <a:ext cx="6569702" cy="574391"/>
          </a:xfrm>
        </p:spPr>
        <p:txBody>
          <a:bodyPr>
            <a:normAutofit fontScale="55000" lnSpcReduction="20000"/>
          </a:bodyPr>
          <a:lstStyle/>
          <a:p>
            <a:pPr marL="0" indent="0">
              <a:buNone/>
            </a:pPr>
            <a:r>
              <a:rPr lang="en-US" altLang="ja-JP" dirty="0" smtClean="0"/>
              <a:t>Without a pre-configured router ID (RID) or loopback addresses, R1 has a RID of 172.16.5.1 and R2 has a RID of 172.16.5.2</a:t>
            </a:r>
          </a:p>
        </p:txBody>
      </p:sp>
      <p:pic>
        <p:nvPicPr>
          <p:cNvPr id="8" name="Picture 7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525910" y="1230848"/>
            <a:ext cx="5488444" cy="900628"/>
          </a:xfrm>
          <a:prstGeom prst="rect">
            <a:avLst/>
          </a:prstGeom>
        </p:spPr>
      </p:pic>
      <p:pic>
        <p:nvPicPr>
          <p:cNvPr id="9" name="Picture 8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00961" y="1813914"/>
            <a:ext cx="4728927" cy="1958813"/>
          </a:xfrm>
          <a:prstGeom prst="rect">
            <a:avLst/>
          </a:prstGeom>
        </p:spPr>
      </p:pic>
      <p:pic>
        <p:nvPicPr>
          <p:cNvPr id="10" name="Picture 9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77096" y="3823577"/>
            <a:ext cx="5256077" cy="1862199"/>
          </a:xfrm>
          <a:prstGeom prst="rect">
            <a:avLst/>
          </a:prstGeom>
        </p:spPr>
      </p:pic>
      <p:pic>
        <p:nvPicPr>
          <p:cNvPr id="11" name="Picture 10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797051" y="4052629"/>
            <a:ext cx="2302445" cy="1374720"/>
          </a:xfrm>
          <a:prstGeom prst="rect">
            <a:avLst/>
          </a:prstGeom>
        </p:spPr>
      </p:pic>
      <p:pic>
        <p:nvPicPr>
          <p:cNvPr id="12" name="Picture 11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730849" y="2572310"/>
            <a:ext cx="6307811" cy="1004921"/>
          </a:xfrm>
          <a:prstGeom prst="rect">
            <a:avLst/>
          </a:prstGeom>
        </p:spPr>
      </p:pic>
      <p:sp>
        <p:nvSpPr>
          <p:cNvPr id="13" name="10-Point Star 12"/>
          <p:cNvSpPr/>
          <p:nvPr/>
        </p:nvSpPr>
        <p:spPr>
          <a:xfrm>
            <a:off x="98550" y="1834578"/>
            <a:ext cx="485613" cy="433952"/>
          </a:xfrm>
          <a:prstGeom prst="star10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400" dirty="0"/>
              <a:t>1</a:t>
            </a:r>
          </a:p>
        </p:txBody>
      </p:sp>
      <p:sp>
        <p:nvSpPr>
          <p:cNvPr id="14" name="10-Point Star 13"/>
          <p:cNvSpPr/>
          <p:nvPr/>
        </p:nvSpPr>
        <p:spPr>
          <a:xfrm>
            <a:off x="15348" y="3824148"/>
            <a:ext cx="485613" cy="433952"/>
          </a:xfrm>
          <a:prstGeom prst="star10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400" dirty="0"/>
              <a:t>2</a:t>
            </a:r>
          </a:p>
        </p:txBody>
      </p:sp>
      <p:sp>
        <p:nvSpPr>
          <p:cNvPr id="15" name="10-Point Star 14"/>
          <p:cNvSpPr/>
          <p:nvPr/>
        </p:nvSpPr>
        <p:spPr>
          <a:xfrm>
            <a:off x="7380945" y="3935529"/>
            <a:ext cx="485613" cy="433952"/>
          </a:xfrm>
          <a:prstGeom prst="star10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400" dirty="0"/>
              <a:t>3</a:t>
            </a:r>
          </a:p>
        </p:txBody>
      </p:sp>
      <p:sp>
        <p:nvSpPr>
          <p:cNvPr id="16" name="10-Point Star 15"/>
          <p:cNvSpPr/>
          <p:nvPr/>
        </p:nvSpPr>
        <p:spPr>
          <a:xfrm>
            <a:off x="5283122" y="2470610"/>
            <a:ext cx="485613" cy="433952"/>
          </a:xfrm>
          <a:prstGeom prst="star10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400" dirty="0"/>
              <a:t>4</a:t>
            </a:r>
          </a:p>
        </p:txBody>
      </p:sp>
      <p:sp>
        <p:nvSpPr>
          <p:cNvPr id="17" name="TextBox 16"/>
          <p:cNvSpPr txBox="1"/>
          <p:nvPr/>
        </p:nvSpPr>
        <p:spPr>
          <a:xfrm>
            <a:off x="762709" y="4052629"/>
            <a:ext cx="1155865" cy="338554"/>
          </a:xfrm>
          <a:prstGeom prst="rect">
            <a:avLst/>
          </a:prstGeom>
          <a:solidFill>
            <a:srgbClr val="FDCBA5"/>
          </a:solidFill>
        </p:spPr>
        <p:txBody>
          <a:bodyPr wrap="square" rtlCol="0">
            <a:spAutoFit/>
          </a:bodyPr>
          <a:lstStyle/>
          <a:p>
            <a:r>
              <a:rPr lang="en-US" sz="1600" dirty="0" err="1"/>
              <a:t>Init</a:t>
            </a:r>
            <a:r>
              <a:rPr lang="en-US" sz="1600" dirty="0"/>
              <a:t> State</a:t>
            </a:r>
          </a:p>
        </p:txBody>
      </p:sp>
      <p:sp>
        <p:nvSpPr>
          <p:cNvPr id="18" name="TextBox 17"/>
          <p:cNvSpPr txBox="1"/>
          <p:nvPr/>
        </p:nvSpPr>
        <p:spPr>
          <a:xfrm>
            <a:off x="7746691" y="2440630"/>
            <a:ext cx="2276125" cy="338554"/>
          </a:xfrm>
          <a:prstGeom prst="rect">
            <a:avLst/>
          </a:prstGeom>
          <a:solidFill>
            <a:srgbClr val="FDCBA5"/>
          </a:solidFill>
        </p:spPr>
        <p:txBody>
          <a:bodyPr wrap="square" rtlCol="0">
            <a:spAutoFit/>
          </a:bodyPr>
          <a:lstStyle/>
          <a:p>
            <a:r>
              <a:rPr lang="en-US" sz="1600" dirty="0"/>
              <a:t>Elect the DR and BDR</a:t>
            </a:r>
          </a:p>
        </p:txBody>
      </p:sp>
    </p:spTree>
    <p:extLst>
      <p:ext uri="{BB962C8B-B14F-4D97-AF65-F5344CB8AC3E}">
        <p14:creationId xmlns:p14="http://schemas.microsoft.com/office/powerpoint/2010/main" val="226438052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en-US" dirty="0" smtClean="0">
                <a:solidFill>
                  <a:schemeClr val="accent1">
                    <a:lumMod val="50000"/>
                  </a:schemeClr>
                </a:solidFill>
              </a:rPr>
              <a:t>II </a:t>
            </a:r>
            <a:r>
              <a:rPr lang="en-US" dirty="0">
                <a:solidFill>
                  <a:schemeClr val="accent1">
                    <a:lumMod val="50000"/>
                  </a:schemeClr>
                </a:solidFill>
              </a:rPr>
              <a:t>- OSPF: </a:t>
            </a:r>
            <a:r>
              <a:rPr lang="en-US" dirty="0" smtClean="0">
                <a:solidFill>
                  <a:srgbClr val="002060"/>
                </a:solidFill>
              </a:rPr>
              <a:t>Synchronizing Database</a:t>
            </a:r>
            <a:endParaRPr lang="en-GB" dirty="0">
              <a:solidFill>
                <a:srgbClr val="002060"/>
              </a:solidFill>
            </a:endParaRPr>
          </a:p>
        </p:txBody>
      </p:sp>
      <p:sp>
        <p:nvSpPr>
          <p:cNvPr id="19" name="Rectangle 6"/>
          <p:cNvSpPr>
            <a:spLocks noGrp="1" noChangeArrowheads="1"/>
          </p:cNvSpPr>
          <p:nvPr>
            <p:ph idx="1"/>
          </p:nvPr>
        </p:nvSpPr>
        <p:spPr>
          <a:xfrm>
            <a:off x="5135105" y="1176615"/>
            <a:ext cx="6447295" cy="574391"/>
          </a:xfrm>
        </p:spPr>
        <p:txBody>
          <a:bodyPr>
            <a:normAutofit fontScale="47500" lnSpcReduction="20000"/>
          </a:bodyPr>
          <a:lstStyle/>
          <a:p>
            <a:pPr marL="0" indent="0">
              <a:buNone/>
            </a:pPr>
            <a:r>
              <a:rPr lang="en-US" altLang="ja-JP" dirty="0" smtClean="0"/>
              <a:t>After the Two-Way state, routers need to synchronize their databases and use the other four types of OSPF packets to exchange information.</a:t>
            </a:r>
          </a:p>
        </p:txBody>
      </p:sp>
      <p:pic>
        <p:nvPicPr>
          <p:cNvPr id="20" name="Picture 1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49315" y="1189386"/>
            <a:ext cx="3879829" cy="1117049"/>
          </a:xfrm>
          <a:prstGeom prst="rect">
            <a:avLst/>
          </a:prstGeom>
        </p:spPr>
      </p:pic>
      <p:sp>
        <p:nvSpPr>
          <p:cNvPr id="21" name="10-Point Star 20"/>
          <p:cNvSpPr/>
          <p:nvPr/>
        </p:nvSpPr>
        <p:spPr>
          <a:xfrm>
            <a:off x="123986" y="1189386"/>
            <a:ext cx="485613" cy="433952"/>
          </a:xfrm>
          <a:prstGeom prst="star10">
            <a:avLst/>
          </a:prstGeom>
          <a:solidFill>
            <a:srgbClr val="FFC000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400" dirty="0"/>
              <a:t>1</a:t>
            </a:r>
          </a:p>
        </p:txBody>
      </p:sp>
      <p:pic>
        <p:nvPicPr>
          <p:cNvPr id="22" name="Picture 21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49315" y="2350252"/>
            <a:ext cx="3879829" cy="3271338"/>
          </a:xfrm>
          <a:prstGeom prst="rect">
            <a:avLst/>
          </a:prstGeom>
        </p:spPr>
      </p:pic>
      <p:pic>
        <p:nvPicPr>
          <p:cNvPr id="23" name="Picture 22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773235" y="1854859"/>
            <a:ext cx="4955128" cy="3766731"/>
          </a:xfrm>
          <a:prstGeom prst="rect">
            <a:avLst/>
          </a:prstGeom>
        </p:spPr>
      </p:pic>
      <p:sp>
        <p:nvSpPr>
          <p:cNvPr id="24" name="10-Point Star 23"/>
          <p:cNvSpPr/>
          <p:nvPr/>
        </p:nvSpPr>
        <p:spPr>
          <a:xfrm>
            <a:off x="5501160" y="1808686"/>
            <a:ext cx="485613" cy="337517"/>
          </a:xfrm>
          <a:prstGeom prst="star10">
            <a:avLst/>
          </a:prstGeom>
          <a:solidFill>
            <a:schemeClr val="accent6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400" dirty="0"/>
              <a:t>3</a:t>
            </a:r>
          </a:p>
        </p:txBody>
      </p:sp>
      <p:sp>
        <p:nvSpPr>
          <p:cNvPr id="25" name="10-Point Star 24"/>
          <p:cNvSpPr/>
          <p:nvPr/>
        </p:nvSpPr>
        <p:spPr>
          <a:xfrm>
            <a:off x="123987" y="2434808"/>
            <a:ext cx="485613" cy="433952"/>
          </a:xfrm>
          <a:prstGeom prst="star10">
            <a:avLst/>
          </a:prstGeom>
          <a:solidFill>
            <a:schemeClr val="accent6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400" dirty="0"/>
              <a:t>2</a:t>
            </a:r>
          </a:p>
        </p:txBody>
      </p:sp>
    </p:spTree>
    <p:extLst>
      <p:ext uri="{BB962C8B-B14F-4D97-AF65-F5344CB8AC3E}">
        <p14:creationId xmlns:p14="http://schemas.microsoft.com/office/powerpoint/2010/main" val="268998423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en-US" dirty="0" smtClean="0">
                <a:solidFill>
                  <a:schemeClr val="accent1">
                    <a:lumMod val="50000"/>
                  </a:schemeClr>
                </a:solidFill>
              </a:rPr>
              <a:t>II </a:t>
            </a:r>
            <a:r>
              <a:rPr lang="en-US" dirty="0">
                <a:solidFill>
                  <a:schemeClr val="accent1">
                    <a:lumMod val="50000"/>
                  </a:schemeClr>
                </a:solidFill>
              </a:rPr>
              <a:t>- OSPF: </a:t>
            </a:r>
            <a:r>
              <a:rPr lang="en-US" dirty="0" smtClean="0">
                <a:solidFill>
                  <a:schemeClr val="accent1">
                    <a:lumMod val="50000"/>
                  </a:schemeClr>
                </a:solidFill>
              </a:rPr>
              <a:t>Areas </a:t>
            </a:r>
            <a:endParaRPr lang="en-GB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Autofit/>
          </a:bodyPr>
          <a:lstStyle/>
          <a:p>
            <a:pPr marL="0" indent="0" algn="ctr">
              <a:buNone/>
            </a:pPr>
            <a:r>
              <a:rPr lang="en-US" sz="2000" b="1" dirty="0">
                <a:solidFill>
                  <a:srgbClr val="000000"/>
                </a:solidFill>
              </a:rPr>
              <a:t>To make OSPF more efficient and scalable, OSPF supports hierarchical routing using areas. An OSPF area is a group of routers that share the same link-state information in their LSDBs. </a:t>
            </a:r>
          </a:p>
          <a:p>
            <a:pPr marL="0" indent="0">
              <a:buNone/>
            </a:pPr>
            <a:endParaRPr lang="en-US" sz="2000" dirty="0">
              <a:solidFill>
                <a:srgbClr val="000000"/>
              </a:solidFill>
            </a:endParaRPr>
          </a:p>
          <a:p>
            <a:pPr marL="0" indent="0">
              <a:buNone/>
            </a:pPr>
            <a:r>
              <a:rPr lang="en-US" sz="2000" dirty="0" smtClean="0">
                <a:solidFill>
                  <a:srgbClr val="000000"/>
                </a:solidFill>
              </a:rPr>
              <a:t>OSPF </a:t>
            </a:r>
            <a:r>
              <a:rPr lang="en-US" sz="2000" dirty="0">
                <a:solidFill>
                  <a:srgbClr val="000000"/>
                </a:solidFill>
              </a:rPr>
              <a:t>can be implemented in one of two ways, as follows:</a:t>
            </a:r>
          </a:p>
          <a:p>
            <a:pPr marL="1797050" lvl="1" indent="-273050" algn="just">
              <a:buFont typeface="+mj-lt"/>
              <a:buAutoNum type="arabicPeriod"/>
            </a:pPr>
            <a:r>
              <a:rPr lang="en-US" sz="2000" b="1" dirty="0">
                <a:solidFill>
                  <a:srgbClr val="002060"/>
                </a:solidFill>
              </a:rPr>
              <a:t>Single-Area OSPF </a:t>
            </a:r>
          </a:p>
          <a:p>
            <a:pPr marL="2324100" lvl="2" indent="-400050" algn="just">
              <a:buFont typeface="+mj-lt"/>
              <a:buAutoNum type="romanLcPeriod"/>
            </a:pPr>
            <a:r>
              <a:rPr lang="en-US" sz="1600" b="1" dirty="0" smtClean="0">
                <a:solidFill>
                  <a:srgbClr val="002060"/>
                </a:solidFill>
              </a:rPr>
              <a:t>All </a:t>
            </a:r>
            <a:r>
              <a:rPr lang="en-US" sz="1600" b="1" dirty="0">
                <a:solidFill>
                  <a:srgbClr val="002060"/>
                </a:solidFill>
              </a:rPr>
              <a:t>routers are in one area. Best practice is to use area 0</a:t>
            </a:r>
            <a:r>
              <a:rPr lang="en-US" sz="1600" b="1" dirty="0" smtClean="0">
                <a:solidFill>
                  <a:srgbClr val="002060"/>
                </a:solidFill>
              </a:rPr>
              <a:t>.</a:t>
            </a:r>
          </a:p>
          <a:p>
            <a:pPr marL="1797050" lvl="1" indent="-273050" algn="just">
              <a:buFont typeface="+mj-lt"/>
              <a:buAutoNum type="arabicPeriod"/>
            </a:pPr>
            <a:endParaRPr lang="en-US" sz="2000" b="1" dirty="0">
              <a:solidFill>
                <a:srgbClr val="002060"/>
              </a:solidFill>
            </a:endParaRPr>
          </a:p>
          <a:p>
            <a:pPr marL="1797050" lvl="1" indent="-273050" algn="just">
              <a:buFont typeface="+mj-lt"/>
              <a:buAutoNum type="arabicPeriod"/>
            </a:pPr>
            <a:r>
              <a:rPr lang="en-US" sz="2000" b="1" dirty="0">
                <a:solidFill>
                  <a:srgbClr val="002060"/>
                </a:solidFill>
              </a:rPr>
              <a:t>Multiarea OSPF </a:t>
            </a:r>
          </a:p>
          <a:p>
            <a:pPr marL="2324100" lvl="2" indent="-400050" algn="just">
              <a:buFont typeface="+mj-lt"/>
              <a:buAutoNum type="romanLcPeriod"/>
            </a:pPr>
            <a:r>
              <a:rPr lang="en-US" sz="1600" b="1" dirty="0" smtClean="0">
                <a:solidFill>
                  <a:srgbClr val="002060"/>
                </a:solidFill>
              </a:rPr>
              <a:t>OSPF </a:t>
            </a:r>
            <a:r>
              <a:rPr lang="en-US" sz="1600" b="1" dirty="0">
                <a:solidFill>
                  <a:srgbClr val="002060"/>
                </a:solidFill>
              </a:rPr>
              <a:t>is implemented using multiple areas, in a hierarchical fashion. </a:t>
            </a:r>
            <a:endParaRPr lang="en-US" sz="1600" b="1" dirty="0" smtClean="0">
              <a:solidFill>
                <a:srgbClr val="002060"/>
              </a:solidFill>
            </a:endParaRPr>
          </a:p>
          <a:p>
            <a:pPr marL="2324100" lvl="2" indent="-400050" algn="just">
              <a:buFont typeface="+mj-lt"/>
              <a:buAutoNum type="romanLcPeriod"/>
            </a:pPr>
            <a:r>
              <a:rPr lang="en-US" sz="1600" b="1" dirty="0" smtClean="0">
                <a:solidFill>
                  <a:srgbClr val="002060"/>
                </a:solidFill>
              </a:rPr>
              <a:t>All </a:t>
            </a:r>
            <a:r>
              <a:rPr lang="en-US" sz="1600" b="1" dirty="0">
                <a:solidFill>
                  <a:srgbClr val="002060"/>
                </a:solidFill>
              </a:rPr>
              <a:t>areas must connect to the backbone area (area 0). </a:t>
            </a:r>
            <a:endParaRPr lang="en-US" sz="1600" b="1" dirty="0" smtClean="0">
              <a:solidFill>
                <a:srgbClr val="002060"/>
              </a:solidFill>
            </a:endParaRPr>
          </a:p>
          <a:p>
            <a:pPr marL="2324100" lvl="2" indent="-400050" algn="just">
              <a:buFont typeface="+mj-lt"/>
              <a:buAutoNum type="romanLcPeriod"/>
            </a:pPr>
            <a:r>
              <a:rPr lang="en-US" sz="1600" b="1" dirty="0" smtClean="0">
                <a:solidFill>
                  <a:srgbClr val="002060"/>
                </a:solidFill>
              </a:rPr>
              <a:t>Routers </a:t>
            </a:r>
            <a:r>
              <a:rPr lang="en-US" sz="1600" b="1" dirty="0">
                <a:solidFill>
                  <a:srgbClr val="002060"/>
                </a:solidFill>
              </a:rPr>
              <a:t>interconnecting the areas are referred to as Area Border Routers (ABRs</a:t>
            </a:r>
            <a:r>
              <a:rPr lang="en-US" sz="1600" b="1" dirty="0" smtClean="0">
                <a:solidFill>
                  <a:srgbClr val="002060"/>
                </a:solidFill>
              </a:rPr>
              <a:t>).</a:t>
            </a:r>
            <a:endParaRPr lang="en-US" sz="1600" b="1" dirty="0">
              <a:solidFill>
                <a:srgbClr val="002060"/>
              </a:solidFill>
            </a:endParaRP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E263B451-9F15-4344-B994-D17D2FE3148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226377" y="2606395"/>
            <a:ext cx="3809625" cy="1674394"/>
          </a:xfrm>
          <a:prstGeom prst="rect">
            <a:avLst/>
          </a:prstGeom>
        </p:spPr>
      </p:pic>
      <p:sp>
        <p:nvSpPr>
          <p:cNvPr id="5" name="Rectangle 4"/>
          <p:cNvSpPr/>
          <p:nvPr/>
        </p:nvSpPr>
        <p:spPr>
          <a:xfrm>
            <a:off x="8936444" y="2866472"/>
            <a:ext cx="2703998" cy="738664"/>
          </a:xfrm>
          <a:prstGeom prst="rect">
            <a:avLst/>
          </a:prstGeom>
          <a:solidFill>
            <a:schemeClr val="accent5">
              <a:lumMod val="50000"/>
            </a:schemeClr>
          </a:solidFill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wrap="square">
            <a:spAutoFit/>
          </a:bodyPr>
          <a:lstStyle/>
          <a:p>
            <a:pPr marL="171450" indent="-171450">
              <a:buFont typeface="Arial" panose="020B0604020202020204" pitchFamily="34" charset="0"/>
              <a:buChar char="•"/>
            </a:pPr>
            <a:r>
              <a:rPr lang="en-US" sz="1050" dirty="0" smtClean="0">
                <a:solidFill>
                  <a:schemeClr val="bg1"/>
                </a:solidFill>
              </a:rPr>
              <a:t>All routers contained in one area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US" sz="1050" dirty="0" smtClean="0">
                <a:solidFill>
                  <a:schemeClr val="bg1"/>
                </a:solidFill>
              </a:rPr>
              <a:t>Called the backbone area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US" sz="1050" dirty="0" smtClean="0">
                <a:solidFill>
                  <a:schemeClr val="bg1"/>
                </a:solidFill>
              </a:rPr>
              <a:t>Known as Area 0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US" sz="1050" dirty="0" smtClean="0">
                <a:solidFill>
                  <a:schemeClr val="bg1"/>
                </a:solidFill>
              </a:rPr>
              <a:t>Used in smaller networks with few routers</a:t>
            </a:r>
            <a:endParaRPr lang="en-US" sz="1050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52638492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en-US" dirty="0" smtClean="0">
                <a:solidFill>
                  <a:schemeClr val="accent1">
                    <a:lumMod val="50000"/>
                  </a:schemeClr>
                </a:solidFill>
              </a:rPr>
              <a:t>III </a:t>
            </a:r>
            <a:r>
              <a:rPr lang="en-US" dirty="0">
                <a:solidFill>
                  <a:schemeClr val="accent1">
                    <a:lumMod val="50000"/>
                  </a:schemeClr>
                </a:solidFill>
              </a:rPr>
              <a:t>- OSPF: </a:t>
            </a:r>
            <a:r>
              <a:rPr lang="en-US" dirty="0" smtClean="0">
                <a:solidFill>
                  <a:srgbClr val="002060"/>
                </a:solidFill>
              </a:rPr>
              <a:t>v3</a:t>
            </a:r>
            <a:r>
              <a:rPr lang="en-US" dirty="0">
                <a:solidFill>
                  <a:srgbClr val="002060"/>
                </a:solidFill>
              </a:rPr>
              <a:t> </a:t>
            </a:r>
            <a:endParaRPr lang="en-GB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Autofit/>
          </a:bodyPr>
          <a:lstStyle/>
          <a:p>
            <a:pPr marL="0" indent="0" algn="ctr">
              <a:buNone/>
            </a:pPr>
            <a:r>
              <a:rPr lang="en-US" sz="2000" b="1" dirty="0">
                <a:solidFill>
                  <a:srgbClr val="000000"/>
                </a:solidFill>
              </a:rPr>
              <a:t>OSPFv3 is the OSPFv2 equivalent for exchanging IPv6 prefixes. OSPFv3 exchanges routing information to populate the IPv6 routing table with remote prefixes.</a:t>
            </a:r>
          </a:p>
          <a:p>
            <a:pPr marL="73085" lvl="1" indent="0">
              <a:buNone/>
            </a:pPr>
            <a:endParaRPr lang="en-US" sz="2000" b="1" dirty="0" smtClean="0">
              <a:solidFill>
                <a:srgbClr val="000000"/>
              </a:solidFill>
            </a:endParaRPr>
          </a:p>
          <a:p>
            <a:pPr marL="73085" lvl="1" indent="0" algn="just">
              <a:buNone/>
            </a:pPr>
            <a:r>
              <a:rPr lang="en-US" sz="1600" i="1" dirty="0" smtClean="0">
                <a:solidFill>
                  <a:srgbClr val="FF0000"/>
                </a:solidFill>
              </a:rPr>
              <a:t>Note</a:t>
            </a:r>
            <a:r>
              <a:rPr lang="en-US" sz="1600" i="1" dirty="0">
                <a:solidFill>
                  <a:srgbClr val="FF0000"/>
                </a:solidFill>
              </a:rPr>
              <a:t>: With the OSPFv3 Address Families feature, OSPFv3 includes support for both IPv4 and IPv6. </a:t>
            </a:r>
            <a:r>
              <a:rPr lang="en-US" sz="1600" i="1" dirty="0" smtClean="0">
                <a:solidFill>
                  <a:srgbClr val="FF0000"/>
                </a:solidFill>
              </a:rPr>
              <a:t>(OSPF </a:t>
            </a:r>
            <a:r>
              <a:rPr lang="en-US" sz="1600" i="1" dirty="0">
                <a:solidFill>
                  <a:srgbClr val="FF0000"/>
                </a:solidFill>
              </a:rPr>
              <a:t>Address Families is beyond the scope of this curriculum</a:t>
            </a:r>
            <a:r>
              <a:rPr lang="en-US" sz="1600" i="1" dirty="0" smtClean="0">
                <a:solidFill>
                  <a:srgbClr val="FF0000"/>
                </a:solidFill>
              </a:rPr>
              <a:t>.)</a:t>
            </a:r>
            <a:endParaRPr lang="en-US" sz="1600" i="1" dirty="0">
              <a:solidFill>
                <a:srgbClr val="FF0000"/>
              </a:solidFill>
            </a:endParaRPr>
          </a:p>
          <a:p>
            <a:pPr algn="just"/>
            <a:endParaRPr lang="en-US" sz="2000" dirty="0" smtClean="0">
              <a:solidFill>
                <a:srgbClr val="000000"/>
              </a:solidFill>
            </a:endParaRPr>
          </a:p>
          <a:p>
            <a:pPr algn="just">
              <a:buFont typeface="Wingdings" panose="05000000000000000000" pitchFamily="2" charset="2"/>
              <a:buChar char="Ø"/>
            </a:pPr>
            <a:r>
              <a:rPr lang="en-US" sz="2000" dirty="0" smtClean="0">
                <a:solidFill>
                  <a:srgbClr val="002060"/>
                </a:solidFill>
              </a:rPr>
              <a:t>OSPFv3 </a:t>
            </a:r>
            <a:r>
              <a:rPr lang="en-US" sz="2000" dirty="0">
                <a:solidFill>
                  <a:srgbClr val="002060"/>
                </a:solidFill>
              </a:rPr>
              <a:t>has the same functionality as OSPFv2, but uses IPv6 as the network layer transport, communicating with OSPFv3 peers and advertising IPv6 routes. </a:t>
            </a:r>
            <a:endParaRPr lang="en-US" sz="2000" dirty="0" smtClean="0">
              <a:solidFill>
                <a:srgbClr val="002060"/>
              </a:solidFill>
            </a:endParaRPr>
          </a:p>
          <a:p>
            <a:pPr algn="just">
              <a:buFont typeface="Wingdings" panose="05000000000000000000" pitchFamily="2" charset="2"/>
              <a:buChar char="Ø"/>
            </a:pPr>
            <a:r>
              <a:rPr lang="en-US" sz="2000" dirty="0" smtClean="0">
                <a:solidFill>
                  <a:srgbClr val="002060"/>
                </a:solidFill>
              </a:rPr>
              <a:t>OSPFv3 </a:t>
            </a:r>
            <a:r>
              <a:rPr lang="en-US" sz="2000" dirty="0">
                <a:solidFill>
                  <a:srgbClr val="002060"/>
                </a:solidFill>
              </a:rPr>
              <a:t>also uses the SPF algorithm as the computation engine to determine the best paths throughout the routing domain.</a:t>
            </a:r>
          </a:p>
          <a:p>
            <a:pPr algn="just">
              <a:buFont typeface="Wingdings" panose="05000000000000000000" pitchFamily="2" charset="2"/>
              <a:buChar char="Ø"/>
            </a:pPr>
            <a:r>
              <a:rPr lang="en-US" sz="2000" dirty="0">
                <a:solidFill>
                  <a:srgbClr val="002060"/>
                </a:solidFill>
              </a:rPr>
              <a:t>OSPFv3 has separate processes from its IPv4 counterpart. The processes and operations are basically the same as in the IPv4 routing protocol, but run independently. </a:t>
            </a:r>
          </a:p>
        </p:txBody>
      </p:sp>
    </p:spTree>
    <p:extLst>
      <p:ext uri="{BB962C8B-B14F-4D97-AF65-F5344CB8AC3E}">
        <p14:creationId xmlns:p14="http://schemas.microsoft.com/office/powerpoint/2010/main" val="115720529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en-US" dirty="0" smtClean="0">
                <a:solidFill>
                  <a:schemeClr val="accent1">
                    <a:lumMod val="50000"/>
                  </a:schemeClr>
                </a:solidFill>
              </a:rPr>
              <a:t>III </a:t>
            </a:r>
            <a:r>
              <a:rPr lang="en-US" dirty="0">
                <a:solidFill>
                  <a:schemeClr val="accent1">
                    <a:lumMod val="50000"/>
                  </a:schemeClr>
                </a:solidFill>
              </a:rPr>
              <a:t>- OSPF: </a:t>
            </a:r>
            <a:r>
              <a:rPr lang="en-US" sz="3300" dirty="0">
                <a:solidFill>
                  <a:srgbClr val="002060"/>
                </a:solidFill>
              </a:rPr>
              <a:t>v2/v</a:t>
            </a:r>
            <a:r>
              <a:rPr lang="en-US" sz="3300" dirty="0" smtClean="0">
                <a:solidFill>
                  <a:srgbClr val="002060"/>
                </a:solidFill>
              </a:rPr>
              <a:t>3 Similarities</a:t>
            </a:r>
            <a:endParaRPr lang="en-GB" sz="3300" dirty="0">
              <a:solidFill>
                <a:schemeClr val="accent1">
                  <a:lumMod val="50000"/>
                </a:schemeClr>
              </a:solidFill>
            </a:endParaRPr>
          </a:p>
        </p:txBody>
      </p:sp>
      <p:graphicFrame>
        <p:nvGraphicFramePr>
          <p:cNvPr id="5" name="Table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866609295"/>
              </p:ext>
            </p:extLst>
          </p:nvPr>
        </p:nvGraphicFramePr>
        <p:xfrm>
          <a:off x="1201515" y="1417638"/>
          <a:ext cx="10307112" cy="3987196"/>
        </p:xfrm>
        <a:graphic>
          <a:graphicData uri="http://schemas.openxmlformats.org/drawingml/2006/table">
            <a:tbl>
              <a:tblPr firstRow="1" bandRow="1">
                <a:tableStyleId>{7DF18680-E054-41AD-8BC1-D1AEF772440D}</a:tableStyleId>
              </a:tblPr>
              <a:tblGrid>
                <a:gridCol w="2259724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8047388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</a:tblGrid>
              <a:tr h="403618">
                <a:tc>
                  <a:txBody>
                    <a:bodyPr/>
                    <a:lstStyle/>
                    <a:p>
                      <a:pPr algn="ctr"/>
                      <a:r>
                        <a:rPr lang="en-US" sz="1800" dirty="0" smtClean="0"/>
                        <a:t>Feature</a:t>
                      </a:r>
                      <a:endParaRPr lang="en-US" sz="1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1800" dirty="0" smtClean="0"/>
                        <a:t>Comments</a:t>
                      </a:r>
                      <a:endParaRPr lang="en-US" sz="180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403618">
                <a:tc>
                  <a:txBody>
                    <a:bodyPr/>
                    <a:lstStyle/>
                    <a:p>
                      <a:r>
                        <a:rPr lang="en-US" sz="1800" dirty="0" smtClean="0">
                          <a:solidFill>
                            <a:srgbClr val="FF0000"/>
                          </a:solidFill>
                        </a:rPr>
                        <a:t>Link-State</a:t>
                      </a:r>
                      <a:endParaRPr lang="en-US" sz="1800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1800" b="1" dirty="0" smtClean="0">
                          <a:solidFill>
                            <a:srgbClr val="002060"/>
                          </a:solidFill>
                        </a:rPr>
                        <a:t>Both are this type of routing protocol</a:t>
                      </a:r>
                      <a:endParaRPr lang="en-US" sz="1800" b="1" dirty="0">
                        <a:solidFill>
                          <a:srgbClr val="002060"/>
                        </a:solidFill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403618">
                <a:tc>
                  <a:txBody>
                    <a:bodyPr/>
                    <a:lstStyle/>
                    <a:p>
                      <a:r>
                        <a:rPr lang="en-US" sz="1800" dirty="0" smtClean="0">
                          <a:solidFill>
                            <a:srgbClr val="FF0000"/>
                          </a:solidFill>
                        </a:rPr>
                        <a:t>Routing algorithm</a:t>
                      </a:r>
                      <a:endParaRPr lang="en-US" sz="1800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1800" b="1" dirty="0" smtClean="0">
                          <a:solidFill>
                            <a:srgbClr val="002060"/>
                          </a:solidFill>
                        </a:rPr>
                        <a:t>Shortest Path First (SPF)</a:t>
                      </a:r>
                      <a:endParaRPr lang="en-US" sz="1800" b="1" dirty="0">
                        <a:solidFill>
                          <a:srgbClr val="002060"/>
                        </a:solidFill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403618">
                <a:tc>
                  <a:txBody>
                    <a:bodyPr/>
                    <a:lstStyle/>
                    <a:p>
                      <a:r>
                        <a:rPr lang="en-US" sz="1800" dirty="0" smtClean="0">
                          <a:solidFill>
                            <a:srgbClr val="FF0000"/>
                          </a:solidFill>
                        </a:rPr>
                        <a:t>Metric</a:t>
                      </a:r>
                      <a:endParaRPr lang="en-US" sz="1800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1800" b="1" dirty="0" smtClean="0">
                          <a:solidFill>
                            <a:srgbClr val="002060"/>
                          </a:solidFill>
                        </a:rPr>
                        <a:t>Cost</a:t>
                      </a:r>
                      <a:endParaRPr lang="en-US" sz="1800" b="1" dirty="0">
                        <a:solidFill>
                          <a:srgbClr val="002060"/>
                        </a:solidFill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431000">
                <a:tc>
                  <a:txBody>
                    <a:bodyPr/>
                    <a:lstStyle/>
                    <a:p>
                      <a:r>
                        <a:rPr lang="en-US" sz="1800" dirty="0" smtClean="0">
                          <a:solidFill>
                            <a:srgbClr val="FF0000"/>
                          </a:solidFill>
                        </a:rPr>
                        <a:t>Areas</a:t>
                      </a:r>
                      <a:endParaRPr lang="en-US" sz="1800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1800" b="1" dirty="0" smtClean="0">
                          <a:solidFill>
                            <a:srgbClr val="002060"/>
                          </a:solidFill>
                        </a:rPr>
                        <a:t>Both use and support a two-level hierarchy with areas</a:t>
                      </a:r>
                      <a:r>
                        <a:rPr lang="en-US" sz="1800" b="1" baseline="0" dirty="0" smtClean="0">
                          <a:solidFill>
                            <a:srgbClr val="002060"/>
                          </a:solidFill>
                        </a:rPr>
                        <a:t> connecting to Area 0</a:t>
                      </a:r>
                      <a:endParaRPr lang="en-US" sz="1800" b="1" dirty="0">
                        <a:solidFill>
                          <a:srgbClr val="002060"/>
                        </a:solidFill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403618">
                <a:tc>
                  <a:txBody>
                    <a:bodyPr/>
                    <a:lstStyle/>
                    <a:p>
                      <a:r>
                        <a:rPr lang="en-US" sz="1800" dirty="0" smtClean="0">
                          <a:solidFill>
                            <a:srgbClr val="FF0000"/>
                          </a:solidFill>
                        </a:rPr>
                        <a:t>Packet types</a:t>
                      </a:r>
                      <a:endParaRPr lang="en-US" sz="1800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1800" b="1" dirty="0" smtClean="0">
                          <a:solidFill>
                            <a:srgbClr val="002060"/>
                          </a:solidFill>
                        </a:rPr>
                        <a:t>Both</a:t>
                      </a:r>
                      <a:r>
                        <a:rPr lang="en-US" sz="1800" b="1" baseline="0" dirty="0" smtClean="0">
                          <a:solidFill>
                            <a:srgbClr val="002060"/>
                          </a:solidFill>
                        </a:rPr>
                        <a:t> use the same Hello, DBD, LSR, LSU, and </a:t>
                      </a:r>
                      <a:r>
                        <a:rPr lang="en-US" sz="1800" b="1" baseline="0" dirty="0" err="1" smtClean="0">
                          <a:solidFill>
                            <a:srgbClr val="002060"/>
                          </a:solidFill>
                        </a:rPr>
                        <a:t>LSAck</a:t>
                      </a:r>
                      <a:r>
                        <a:rPr lang="en-US" sz="1800" b="1" baseline="0" dirty="0" smtClean="0">
                          <a:solidFill>
                            <a:srgbClr val="002060"/>
                          </a:solidFill>
                        </a:rPr>
                        <a:t> packets</a:t>
                      </a:r>
                      <a:endParaRPr lang="en-US" sz="1800" b="1" dirty="0">
                        <a:solidFill>
                          <a:srgbClr val="002060"/>
                        </a:solidFill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  <a:tr h="512702">
                <a:tc>
                  <a:txBody>
                    <a:bodyPr/>
                    <a:lstStyle/>
                    <a:p>
                      <a:r>
                        <a:rPr lang="en-US" sz="1800" dirty="0" smtClean="0">
                          <a:solidFill>
                            <a:srgbClr val="FF0000"/>
                          </a:solidFill>
                        </a:rPr>
                        <a:t>Neighbor discovery</a:t>
                      </a:r>
                      <a:endParaRPr lang="en-US" sz="1800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1800" b="1" dirty="0" smtClean="0">
                          <a:solidFill>
                            <a:srgbClr val="002060"/>
                          </a:solidFill>
                        </a:rPr>
                        <a:t>Transitions through the same states using Hello packets</a:t>
                      </a:r>
                      <a:endParaRPr lang="en-US" sz="1800" b="1" dirty="0">
                        <a:solidFill>
                          <a:srgbClr val="002060"/>
                        </a:solidFill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6"/>
                  </a:ext>
                </a:extLst>
              </a:tr>
              <a:tr h="512702">
                <a:tc>
                  <a:txBody>
                    <a:bodyPr/>
                    <a:lstStyle/>
                    <a:p>
                      <a:r>
                        <a:rPr lang="en-US" sz="1800" dirty="0" smtClean="0">
                          <a:solidFill>
                            <a:srgbClr val="FF0000"/>
                          </a:solidFill>
                        </a:rPr>
                        <a:t>DR/BDR</a:t>
                      </a:r>
                      <a:endParaRPr lang="en-US" sz="1800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1800" b="1" dirty="0" smtClean="0">
                          <a:solidFill>
                            <a:srgbClr val="002060"/>
                          </a:solidFill>
                        </a:rPr>
                        <a:t>Function and election process is the same</a:t>
                      </a:r>
                      <a:endParaRPr lang="en-US" sz="1800" b="1" dirty="0">
                        <a:solidFill>
                          <a:srgbClr val="002060"/>
                        </a:solidFill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7"/>
                  </a:ext>
                </a:extLst>
              </a:tr>
              <a:tr h="512702">
                <a:tc>
                  <a:txBody>
                    <a:bodyPr/>
                    <a:lstStyle/>
                    <a:p>
                      <a:r>
                        <a:rPr lang="en-US" sz="1800" dirty="0" smtClean="0">
                          <a:solidFill>
                            <a:srgbClr val="FF0000"/>
                          </a:solidFill>
                        </a:rPr>
                        <a:t>Router ID</a:t>
                      </a:r>
                      <a:endParaRPr lang="en-US" sz="1800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1800" b="1" dirty="0" smtClean="0">
                          <a:solidFill>
                            <a:srgbClr val="002060"/>
                          </a:solidFill>
                        </a:rPr>
                        <a:t>Both</a:t>
                      </a:r>
                      <a:r>
                        <a:rPr lang="en-US" sz="1800" b="1" baseline="0" dirty="0" smtClean="0">
                          <a:solidFill>
                            <a:srgbClr val="002060"/>
                          </a:solidFill>
                        </a:rPr>
                        <a:t> use a 32-bit router ID; determined by the same process</a:t>
                      </a:r>
                      <a:endParaRPr lang="en-US" sz="1800" b="1" dirty="0">
                        <a:solidFill>
                          <a:srgbClr val="002060"/>
                        </a:solidFill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8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70990241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en-US" dirty="0" smtClean="0">
                <a:solidFill>
                  <a:schemeClr val="accent1">
                    <a:lumMod val="50000"/>
                  </a:schemeClr>
                </a:solidFill>
              </a:rPr>
              <a:t>III </a:t>
            </a:r>
            <a:r>
              <a:rPr lang="en-US" dirty="0">
                <a:solidFill>
                  <a:schemeClr val="accent1">
                    <a:lumMod val="50000"/>
                  </a:schemeClr>
                </a:solidFill>
              </a:rPr>
              <a:t>- OSPF: </a:t>
            </a:r>
            <a:r>
              <a:rPr lang="en-US" sz="3300" dirty="0">
                <a:solidFill>
                  <a:srgbClr val="002060"/>
                </a:solidFill>
              </a:rPr>
              <a:t>v2/v</a:t>
            </a:r>
            <a:r>
              <a:rPr lang="en-US" sz="3300" dirty="0" smtClean="0">
                <a:solidFill>
                  <a:srgbClr val="002060"/>
                </a:solidFill>
              </a:rPr>
              <a:t>3 Differences </a:t>
            </a:r>
            <a:endParaRPr lang="en-GB" sz="3300" dirty="0">
              <a:solidFill>
                <a:schemeClr val="accent1">
                  <a:lumMod val="50000"/>
                </a:schemeClr>
              </a:solidFill>
            </a:endParaRPr>
          </a:p>
        </p:txBody>
      </p:sp>
      <p:graphicFrame>
        <p:nvGraphicFramePr>
          <p:cNvPr id="4" name="Table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658602230"/>
              </p:ext>
            </p:extLst>
          </p:nvPr>
        </p:nvGraphicFramePr>
        <p:xfrm>
          <a:off x="163357" y="1226057"/>
          <a:ext cx="11772097" cy="4404840"/>
        </p:xfrm>
        <a:graphic>
          <a:graphicData uri="http://schemas.openxmlformats.org/drawingml/2006/table">
            <a:tbl>
              <a:tblPr firstRow="1" bandRow="1">
                <a:tableStyleId>{7DF18680-E054-41AD-8BC1-D1AEF772440D}</a:tableStyleId>
              </a:tblPr>
              <a:tblGrid>
                <a:gridCol w="1457433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4676836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5637828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</a:tblGrid>
              <a:tr h="342568">
                <a:tc>
                  <a:txBody>
                    <a:bodyPr/>
                    <a:lstStyle/>
                    <a:p>
                      <a:pPr algn="ctr"/>
                      <a:r>
                        <a:rPr lang="en-US" sz="1600" dirty="0" smtClean="0"/>
                        <a:t>Feature</a:t>
                      </a:r>
                      <a:endParaRPr lang="en-US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1600" dirty="0" smtClean="0"/>
                        <a:t>OSPFv2</a:t>
                      </a:r>
                      <a:endParaRPr lang="en-US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1600" dirty="0" smtClean="0"/>
                        <a:t>OSPFv3</a:t>
                      </a:r>
                      <a:endParaRPr lang="en-US" sz="160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342568">
                <a:tc>
                  <a:txBody>
                    <a:bodyPr/>
                    <a:lstStyle/>
                    <a:p>
                      <a:r>
                        <a:rPr lang="en-US" sz="1600" dirty="0" smtClean="0">
                          <a:solidFill>
                            <a:srgbClr val="FF0000"/>
                          </a:solidFill>
                        </a:rPr>
                        <a:t>Advertisements</a:t>
                      </a:r>
                      <a:endParaRPr lang="en-US" sz="1600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1600" b="1" dirty="0" smtClean="0">
                          <a:solidFill>
                            <a:srgbClr val="002060"/>
                          </a:solidFill>
                        </a:rPr>
                        <a:t>IPv4 networks</a:t>
                      </a:r>
                      <a:endParaRPr lang="en-US" sz="1600" b="1" dirty="0">
                        <a:solidFill>
                          <a:srgbClr val="00206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1600" b="1" dirty="0" smtClean="0">
                          <a:solidFill>
                            <a:srgbClr val="002060"/>
                          </a:solidFill>
                        </a:rPr>
                        <a:t>IPv6 prefixes</a:t>
                      </a:r>
                      <a:endParaRPr lang="en-US" sz="1600" b="1" dirty="0">
                        <a:solidFill>
                          <a:srgbClr val="002060"/>
                        </a:solidFill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342568">
                <a:tc>
                  <a:txBody>
                    <a:bodyPr/>
                    <a:lstStyle/>
                    <a:p>
                      <a:r>
                        <a:rPr lang="en-US" sz="1600" dirty="0" smtClean="0">
                          <a:solidFill>
                            <a:srgbClr val="FF0000"/>
                          </a:solidFill>
                        </a:rPr>
                        <a:t>Source address</a:t>
                      </a:r>
                      <a:endParaRPr lang="en-US" sz="1600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1600" b="1" dirty="0" smtClean="0">
                          <a:solidFill>
                            <a:srgbClr val="002060"/>
                          </a:solidFill>
                        </a:rPr>
                        <a:t>IPv4 source address</a:t>
                      </a:r>
                      <a:endParaRPr lang="en-US" sz="1600" b="1" dirty="0">
                        <a:solidFill>
                          <a:srgbClr val="00206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1600" b="1" dirty="0" smtClean="0">
                          <a:solidFill>
                            <a:srgbClr val="002060"/>
                          </a:solidFill>
                        </a:rPr>
                        <a:t>IPv6</a:t>
                      </a:r>
                      <a:r>
                        <a:rPr lang="en-US" sz="1600" b="1" baseline="0" dirty="0" smtClean="0">
                          <a:solidFill>
                            <a:srgbClr val="002060"/>
                          </a:solidFill>
                        </a:rPr>
                        <a:t> link-local address</a:t>
                      </a:r>
                      <a:endParaRPr lang="en-US" sz="1600" b="1" dirty="0">
                        <a:solidFill>
                          <a:srgbClr val="002060"/>
                        </a:solidFill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923511">
                <a:tc>
                  <a:txBody>
                    <a:bodyPr/>
                    <a:lstStyle/>
                    <a:p>
                      <a:r>
                        <a:rPr lang="en-US" sz="1600" dirty="0" smtClean="0">
                          <a:solidFill>
                            <a:srgbClr val="FF0000"/>
                          </a:solidFill>
                        </a:rPr>
                        <a:t>Destination address</a:t>
                      </a:r>
                      <a:endParaRPr lang="en-US" sz="1600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1600" b="1" dirty="0" smtClean="0">
                          <a:solidFill>
                            <a:srgbClr val="002060"/>
                          </a:solidFill>
                        </a:rPr>
                        <a:t>Choice of:</a:t>
                      </a:r>
                    </a:p>
                    <a:p>
                      <a:pPr marL="171450" indent="-171450">
                        <a:buFont typeface="Arial" panose="020B0604020202020204" pitchFamily="34" charset="0"/>
                        <a:buChar char="•"/>
                      </a:pPr>
                      <a:r>
                        <a:rPr lang="en-US" sz="1600" b="1" dirty="0" smtClean="0">
                          <a:solidFill>
                            <a:srgbClr val="002060"/>
                          </a:solidFill>
                        </a:rPr>
                        <a:t>Neighbor IPv4 unicast address</a:t>
                      </a:r>
                    </a:p>
                    <a:p>
                      <a:pPr marL="171450" indent="-171450">
                        <a:buFont typeface="Arial" panose="020B0604020202020204" pitchFamily="34" charset="0"/>
                        <a:buChar char="•"/>
                      </a:pPr>
                      <a:r>
                        <a:rPr lang="en-US" sz="1600" b="1" dirty="0" smtClean="0">
                          <a:solidFill>
                            <a:srgbClr val="002060"/>
                          </a:solidFill>
                        </a:rPr>
                        <a:t>224.0.0.5</a:t>
                      </a:r>
                      <a:r>
                        <a:rPr lang="en-US" sz="1600" b="1" baseline="0" dirty="0" smtClean="0">
                          <a:solidFill>
                            <a:srgbClr val="002060"/>
                          </a:solidFill>
                        </a:rPr>
                        <a:t> all-OSPF-routers multicast address</a:t>
                      </a:r>
                    </a:p>
                    <a:p>
                      <a:pPr marL="171450" indent="-171450">
                        <a:buFont typeface="Arial" panose="020B0604020202020204" pitchFamily="34" charset="0"/>
                        <a:buChar char="•"/>
                      </a:pPr>
                      <a:r>
                        <a:rPr lang="en-US" sz="1600" b="1" baseline="0" dirty="0" smtClean="0">
                          <a:solidFill>
                            <a:srgbClr val="002060"/>
                          </a:solidFill>
                        </a:rPr>
                        <a:t>224.0.0.6 DR/BDR multicast address</a:t>
                      </a:r>
                      <a:endParaRPr lang="en-US" sz="1600" b="1" dirty="0">
                        <a:solidFill>
                          <a:srgbClr val="00206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1600" b="1" dirty="0" smtClean="0">
                          <a:solidFill>
                            <a:srgbClr val="002060"/>
                          </a:solidFill>
                        </a:rPr>
                        <a:t>Choice of:</a:t>
                      </a:r>
                    </a:p>
                    <a:p>
                      <a:pPr marL="171450" indent="-171450">
                        <a:buFont typeface="Arial" panose="020B0604020202020204" pitchFamily="34" charset="0"/>
                        <a:buChar char="•"/>
                      </a:pPr>
                      <a:r>
                        <a:rPr lang="en-US" sz="1600" b="1" dirty="0" smtClean="0">
                          <a:solidFill>
                            <a:srgbClr val="002060"/>
                          </a:solidFill>
                        </a:rPr>
                        <a:t>Neighbor IPv6 link-local address</a:t>
                      </a:r>
                    </a:p>
                    <a:p>
                      <a:pPr marL="171450" indent="-171450">
                        <a:buFont typeface="Arial" panose="020B0604020202020204" pitchFamily="34" charset="0"/>
                        <a:buChar char="•"/>
                      </a:pPr>
                      <a:r>
                        <a:rPr lang="en-US" sz="1600" b="1" dirty="0" smtClean="0">
                          <a:solidFill>
                            <a:srgbClr val="002060"/>
                          </a:solidFill>
                        </a:rPr>
                        <a:t>FF02::5</a:t>
                      </a:r>
                      <a:r>
                        <a:rPr lang="en-US" sz="1600" b="1" baseline="0" dirty="0" smtClean="0">
                          <a:solidFill>
                            <a:srgbClr val="002060"/>
                          </a:solidFill>
                        </a:rPr>
                        <a:t> all-OSPF-routers multicast address</a:t>
                      </a:r>
                    </a:p>
                    <a:p>
                      <a:pPr marL="171450" indent="-171450">
                        <a:buFont typeface="Arial" panose="020B0604020202020204" pitchFamily="34" charset="0"/>
                        <a:buChar char="•"/>
                      </a:pPr>
                      <a:r>
                        <a:rPr lang="en-US" sz="1600" b="1" baseline="0" dirty="0" smtClean="0">
                          <a:solidFill>
                            <a:srgbClr val="002060"/>
                          </a:solidFill>
                        </a:rPr>
                        <a:t>FF02::6 DR/BDR multicast address</a:t>
                      </a:r>
                      <a:endParaRPr lang="en-US" sz="1600" b="1" dirty="0" smtClean="0">
                        <a:solidFill>
                          <a:srgbClr val="002060"/>
                        </a:solidFill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474405">
                <a:tc>
                  <a:txBody>
                    <a:bodyPr/>
                    <a:lstStyle/>
                    <a:p>
                      <a:r>
                        <a:rPr lang="en-US" sz="1600" dirty="0" smtClean="0">
                          <a:solidFill>
                            <a:srgbClr val="FF0000"/>
                          </a:solidFill>
                        </a:rPr>
                        <a:t>Advertise networks</a:t>
                      </a:r>
                      <a:endParaRPr lang="en-US" sz="1600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1600" b="1" dirty="0" smtClean="0">
                          <a:solidFill>
                            <a:srgbClr val="002060"/>
                          </a:solidFill>
                        </a:rPr>
                        <a:t>Configured using the network router configuration command</a:t>
                      </a:r>
                      <a:endParaRPr lang="en-US" sz="1600" b="1" dirty="0">
                        <a:solidFill>
                          <a:srgbClr val="00206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1600" b="1" dirty="0" smtClean="0">
                          <a:solidFill>
                            <a:srgbClr val="002060"/>
                          </a:solidFill>
                        </a:rPr>
                        <a:t>Configured using the ipv6 </a:t>
                      </a:r>
                      <a:r>
                        <a:rPr lang="en-US" sz="1600" b="1" dirty="0" err="1" smtClean="0">
                          <a:solidFill>
                            <a:srgbClr val="002060"/>
                          </a:solidFill>
                        </a:rPr>
                        <a:t>ospf</a:t>
                      </a:r>
                      <a:r>
                        <a:rPr lang="en-US" sz="1600" b="1" dirty="0" smtClean="0">
                          <a:solidFill>
                            <a:srgbClr val="002060"/>
                          </a:solidFill>
                        </a:rPr>
                        <a:t> </a:t>
                      </a:r>
                      <a:r>
                        <a:rPr lang="en-US" sz="1600" b="1" i="1" dirty="0" smtClean="0">
                          <a:solidFill>
                            <a:srgbClr val="002060"/>
                          </a:solidFill>
                        </a:rPr>
                        <a:t>process-id </a:t>
                      </a:r>
                      <a:r>
                        <a:rPr lang="en-US" sz="1600" b="1" i="0" dirty="0" smtClean="0">
                          <a:solidFill>
                            <a:srgbClr val="002060"/>
                          </a:solidFill>
                        </a:rPr>
                        <a:t>area </a:t>
                      </a:r>
                      <a:r>
                        <a:rPr lang="en-US" sz="1600" b="1" i="1" dirty="0" smtClean="0">
                          <a:solidFill>
                            <a:srgbClr val="002060"/>
                          </a:solidFill>
                        </a:rPr>
                        <a:t>area-id</a:t>
                      </a:r>
                      <a:r>
                        <a:rPr lang="en-US" sz="1600" b="1" i="0" dirty="0" smtClean="0">
                          <a:solidFill>
                            <a:srgbClr val="002060"/>
                          </a:solidFill>
                        </a:rPr>
                        <a:t> interface configuration command</a:t>
                      </a:r>
                      <a:endParaRPr lang="en-US" sz="1600" b="1" dirty="0">
                        <a:solidFill>
                          <a:srgbClr val="002060"/>
                        </a:solidFill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502644">
                <a:tc>
                  <a:txBody>
                    <a:bodyPr/>
                    <a:lstStyle/>
                    <a:p>
                      <a:r>
                        <a:rPr lang="en-US" sz="1600" dirty="0" smtClean="0">
                          <a:solidFill>
                            <a:srgbClr val="FF0000"/>
                          </a:solidFill>
                        </a:rPr>
                        <a:t>IP unicast routing</a:t>
                      </a:r>
                      <a:endParaRPr lang="en-US" sz="1600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1600" b="1" dirty="0" smtClean="0">
                          <a:solidFill>
                            <a:srgbClr val="002060"/>
                          </a:solidFill>
                        </a:rPr>
                        <a:t>IPv4 unicast routing is enabled by default</a:t>
                      </a:r>
                      <a:endParaRPr lang="en-US" sz="1600" b="1" dirty="0">
                        <a:solidFill>
                          <a:srgbClr val="00206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1600" b="1" dirty="0" smtClean="0">
                          <a:solidFill>
                            <a:srgbClr val="002060"/>
                          </a:solidFill>
                        </a:rPr>
                        <a:t>IPv6 unicast forwarding is not enabled by default. Use the ipv6 unicast-routing global</a:t>
                      </a:r>
                      <a:r>
                        <a:rPr lang="en-US" sz="1600" b="1" baseline="0" dirty="0" smtClean="0">
                          <a:solidFill>
                            <a:srgbClr val="002060"/>
                          </a:solidFill>
                        </a:rPr>
                        <a:t> </a:t>
                      </a:r>
                      <a:r>
                        <a:rPr lang="en-US" sz="1600" b="1" dirty="0" smtClean="0">
                          <a:solidFill>
                            <a:srgbClr val="002060"/>
                          </a:solidFill>
                        </a:rPr>
                        <a:t>configuration command to enable.</a:t>
                      </a:r>
                      <a:endParaRPr lang="en-US" sz="1600" b="1" dirty="0">
                        <a:solidFill>
                          <a:srgbClr val="002060"/>
                        </a:solidFill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  <a:tr h="435152">
                <a:tc>
                  <a:txBody>
                    <a:bodyPr/>
                    <a:lstStyle/>
                    <a:p>
                      <a:r>
                        <a:rPr lang="en-US" sz="1600" dirty="0" smtClean="0">
                          <a:solidFill>
                            <a:srgbClr val="FF0000"/>
                          </a:solidFill>
                        </a:rPr>
                        <a:t>Authentication</a:t>
                      </a:r>
                      <a:endParaRPr lang="en-US" sz="1600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1600" b="1" dirty="0" smtClean="0">
                          <a:solidFill>
                            <a:srgbClr val="002060"/>
                          </a:solidFill>
                        </a:rPr>
                        <a:t>Plain</a:t>
                      </a:r>
                      <a:r>
                        <a:rPr lang="en-US" sz="1600" b="1" baseline="0" dirty="0" smtClean="0">
                          <a:solidFill>
                            <a:srgbClr val="002060"/>
                          </a:solidFill>
                        </a:rPr>
                        <a:t> text and MD5</a:t>
                      </a:r>
                      <a:endParaRPr lang="en-US" sz="1600" b="1" dirty="0">
                        <a:solidFill>
                          <a:srgbClr val="00206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1600" b="1" dirty="0" smtClean="0">
                          <a:solidFill>
                            <a:srgbClr val="002060"/>
                          </a:solidFill>
                        </a:rPr>
                        <a:t>IPv6 authentication (IPsec)</a:t>
                      </a:r>
                      <a:endParaRPr lang="en-US" sz="1600" b="1" dirty="0">
                        <a:solidFill>
                          <a:srgbClr val="002060"/>
                        </a:solidFill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6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47070769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en-US" dirty="0" smtClean="0">
                <a:solidFill>
                  <a:schemeClr val="accent1">
                    <a:lumMod val="50000"/>
                  </a:schemeClr>
                </a:solidFill>
              </a:rPr>
              <a:t>III </a:t>
            </a:r>
            <a:r>
              <a:rPr lang="en-US" dirty="0">
                <a:solidFill>
                  <a:schemeClr val="accent1">
                    <a:lumMod val="50000"/>
                  </a:schemeClr>
                </a:solidFill>
              </a:rPr>
              <a:t>- OSPF: </a:t>
            </a:r>
            <a:r>
              <a:rPr lang="en-US" dirty="0" smtClean="0">
                <a:solidFill>
                  <a:srgbClr val="002060"/>
                </a:solidFill>
              </a:rPr>
              <a:t>Link Local Address</a:t>
            </a:r>
            <a:endParaRPr lang="en-GB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Autofit/>
          </a:bodyPr>
          <a:lstStyle/>
          <a:p>
            <a:pPr algn="just">
              <a:buFont typeface="Wingdings" panose="05000000000000000000" pitchFamily="2" charset="2"/>
              <a:buChar char="Ø"/>
            </a:pPr>
            <a:r>
              <a:rPr lang="en-US" altLang="ja-JP" sz="2000" dirty="0"/>
              <a:t>An IPv6-link-local address enables a device to communicate with other IPv6-enabled devices on the same link and only on that link (subnet).</a:t>
            </a:r>
          </a:p>
          <a:p>
            <a:pPr lvl="1" algn="just">
              <a:buFont typeface="Wingdings" panose="05000000000000000000" pitchFamily="2" charset="2"/>
              <a:buChar char="Ø"/>
            </a:pPr>
            <a:r>
              <a:rPr lang="en-US" altLang="ja-JP" sz="1800" dirty="0"/>
              <a:t>Packets with a source or destination link-local address cannot be routed beyond the link from where the packet originated.</a:t>
            </a:r>
          </a:p>
          <a:p>
            <a:pPr algn="just">
              <a:buFont typeface="Wingdings" panose="05000000000000000000" pitchFamily="2" charset="2"/>
              <a:buChar char="Ø"/>
            </a:pPr>
            <a:r>
              <a:rPr lang="en-US" altLang="ja-JP" sz="2000" dirty="0"/>
              <a:t>IPv6 link-local address are used to exchange OSPFv3 messages</a:t>
            </a: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618460" y="2857549"/>
            <a:ext cx="4514176" cy="277445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2080470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en-US" dirty="0" smtClean="0">
                <a:solidFill>
                  <a:schemeClr val="accent1">
                    <a:lumMod val="50000"/>
                  </a:schemeClr>
                </a:solidFill>
              </a:rPr>
              <a:t>III </a:t>
            </a:r>
            <a:r>
              <a:rPr lang="en-US" dirty="0">
                <a:solidFill>
                  <a:schemeClr val="accent1">
                    <a:lumMod val="50000"/>
                  </a:schemeClr>
                </a:solidFill>
              </a:rPr>
              <a:t>- OSPF: </a:t>
            </a:r>
            <a:r>
              <a:rPr lang="en-US" altLang="ja-JP" dirty="0">
                <a:solidFill>
                  <a:srgbClr val="002060"/>
                </a:solidFill>
              </a:rPr>
              <a:t>Steps to Configure OSPFv3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Autofit/>
          </a:bodyPr>
          <a:lstStyle/>
          <a:p>
            <a:pPr>
              <a:buFont typeface="+mj-lt"/>
              <a:buAutoNum type="arabicPeriod"/>
            </a:pPr>
            <a:r>
              <a:rPr lang="en-US" altLang="ja-JP" sz="2000" dirty="0" smtClean="0"/>
              <a:t>Enable </a:t>
            </a:r>
            <a:r>
              <a:rPr lang="en-US" altLang="ja-JP" sz="2000" dirty="0"/>
              <a:t>IPv6 unicast routing in global configuration mode – </a:t>
            </a:r>
            <a:r>
              <a:rPr lang="en-US" altLang="ja-JP" sz="2000" b="1" dirty="0"/>
              <a:t>ipv6 unicast-routing</a:t>
            </a:r>
          </a:p>
          <a:p>
            <a:pPr>
              <a:buFont typeface="+mj-lt"/>
              <a:buAutoNum type="arabicPeriod"/>
            </a:pPr>
            <a:r>
              <a:rPr lang="en-US" altLang="ja-JP" sz="2000" dirty="0"/>
              <a:t>(Optional) Configure link-local addresses.</a:t>
            </a:r>
          </a:p>
          <a:p>
            <a:pPr>
              <a:buFont typeface="+mj-lt"/>
              <a:buAutoNum type="arabicPeriod"/>
            </a:pPr>
            <a:r>
              <a:rPr lang="en-US" altLang="ja-JP" sz="2000" dirty="0"/>
              <a:t>Configure a 32-bit router ID in OSPFv3 router configuration mode – </a:t>
            </a:r>
            <a:r>
              <a:rPr lang="en-US" altLang="ja-JP" sz="2000" b="1" dirty="0"/>
              <a:t>router-id </a:t>
            </a:r>
            <a:r>
              <a:rPr lang="en-US" altLang="ja-JP" sz="2000" i="1" dirty="0"/>
              <a:t>rid</a:t>
            </a:r>
            <a:endParaRPr lang="en-US" altLang="ja-JP" sz="2000" dirty="0"/>
          </a:p>
          <a:p>
            <a:pPr>
              <a:buFont typeface="+mj-lt"/>
              <a:buAutoNum type="arabicPeriod"/>
            </a:pPr>
            <a:r>
              <a:rPr lang="en-US" altLang="ja-JP" sz="2000" dirty="0"/>
              <a:t>Configure optional routing specifics such as adjusting the reference bandwidth.</a:t>
            </a:r>
          </a:p>
          <a:p>
            <a:pPr>
              <a:buFont typeface="+mj-lt"/>
              <a:buAutoNum type="arabicPeriod"/>
            </a:pPr>
            <a:r>
              <a:rPr lang="en-US" altLang="ja-JP" sz="2000" dirty="0"/>
              <a:t>(Optional, but optimum) Configure OSPFv3 interface specific settings such as setting the interface bandwidth on serial links.</a:t>
            </a:r>
          </a:p>
          <a:p>
            <a:pPr>
              <a:buFont typeface="+mj-lt"/>
              <a:buAutoNum type="arabicPeriod"/>
            </a:pPr>
            <a:r>
              <a:rPr lang="en-US" altLang="ja-JP" sz="2000" dirty="0"/>
              <a:t>Enable OSPFv3 routing in interface configuration mode – </a:t>
            </a:r>
            <a:r>
              <a:rPr lang="en-US" altLang="ja-JP" sz="2000" b="1" dirty="0"/>
              <a:t>ipv6 </a:t>
            </a:r>
            <a:r>
              <a:rPr lang="en-US" altLang="ja-JP" sz="2000" b="1" dirty="0" err="1"/>
              <a:t>ospf</a:t>
            </a:r>
            <a:r>
              <a:rPr lang="en-US" altLang="ja-JP" sz="2000" b="1" dirty="0"/>
              <a:t> area</a:t>
            </a:r>
            <a:endParaRPr lang="en-US" altLang="ja-JP" sz="2000" dirty="0"/>
          </a:p>
        </p:txBody>
      </p:sp>
    </p:spTree>
    <p:extLst>
      <p:ext uri="{BB962C8B-B14F-4D97-AF65-F5344CB8AC3E}">
        <p14:creationId xmlns:p14="http://schemas.microsoft.com/office/powerpoint/2010/main" val="184580110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en-US" dirty="0" smtClean="0">
                <a:solidFill>
                  <a:schemeClr val="accent1">
                    <a:lumMod val="50000"/>
                  </a:schemeClr>
                </a:solidFill>
              </a:rPr>
              <a:t>IV </a:t>
            </a:r>
            <a:r>
              <a:rPr lang="en-US" dirty="0">
                <a:solidFill>
                  <a:schemeClr val="accent1">
                    <a:lumMod val="50000"/>
                  </a:schemeClr>
                </a:solidFill>
              </a:rPr>
              <a:t>- OSPF: </a:t>
            </a:r>
            <a:r>
              <a:rPr lang="en-US" dirty="0">
                <a:solidFill>
                  <a:srgbClr val="002060"/>
                </a:solidFill>
              </a:rPr>
              <a:t>Multiarea OSPF </a:t>
            </a:r>
            <a:endParaRPr lang="en-GB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3771" y="2603575"/>
            <a:ext cx="6262963" cy="2801286"/>
          </a:xfrm>
        </p:spPr>
        <p:txBody>
          <a:bodyPr>
            <a:noAutofit/>
          </a:bodyPr>
          <a:lstStyle/>
          <a:p>
            <a:pPr>
              <a:buFont typeface="Wingdings" panose="05000000000000000000" pitchFamily="2" charset="2"/>
              <a:buChar char="Ø"/>
            </a:pPr>
            <a:r>
              <a:rPr lang="en-US" altLang="ja-JP" sz="2400" dirty="0"/>
              <a:t>Issues in a large single area OSPF:</a:t>
            </a:r>
          </a:p>
          <a:p>
            <a:pPr lvl="1">
              <a:buFont typeface="Wingdings" panose="05000000000000000000" pitchFamily="2" charset="2"/>
              <a:buChar char="Ø"/>
            </a:pPr>
            <a:r>
              <a:rPr lang="en-US" altLang="ja-JP" sz="2000" dirty="0"/>
              <a:t>Large routing table</a:t>
            </a:r>
          </a:p>
          <a:p>
            <a:pPr lvl="1">
              <a:buFont typeface="Wingdings" panose="05000000000000000000" pitchFamily="2" charset="2"/>
              <a:buChar char="Ø"/>
            </a:pPr>
            <a:r>
              <a:rPr lang="en-US" altLang="ja-JP" sz="2000" dirty="0"/>
              <a:t>Large link-state database (LSDB)</a:t>
            </a:r>
          </a:p>
          <a:p>
            <a:pPr lvl="1">
              <a:buFont typeface="Wingdings" panose="05000000000000000000" pitchFamily="2" charset="2"/>
              <a:buChar char="Ø"/>
            </a:pPr>
            <a:r>
              <a:rPr lang="en-US" altLang="ja-JP" sz="2000" dirty="0"/>
              <a:t>Frequent SPF algorithm calculations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US" altLang="ja-JP" sz="2400" dirty="0"/>
              <a:t>To make OSPF more efficient and </a:t>
            </a:r>
            <a:r>
              <a:rPr lang="en-US" altLang="ja-JP" sz="2400" dirty="0" smtClean="0"/>
              <a:t>scalable OSPF </a:t>
            </a:r>
            <a:r>
              <a:rPr lang="en-US" altLang="ja-JP" sz="2400" dirty="0"/>
              <a:t>supports hierarchical routing using areas.</a:t>
            </a:r>
          </a:p>
        </p:txBody>
      </p:sp>
      <p:sp>
        <p:nvSpPr>
          <p:cNvPr id="4" name="Rectangle 3"/>
          <p:cNvSpPr/>
          <p:nvPr/>
        </p:nvSpPr>
        <p:spPr>
          <a:xfrm>
            <a:off x="1638542" y="1199942"/>
            <a:ext cx="8705243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en-US" b="1" dirty="0" smtClean="0">
                <a:solidFill>
                  <a:srgbClr val="000000"/>
                </a:solidFill>
              </a:rPr>
              <a:t>Why Multiarea OSPF?</a:t>
            </a:r>
            <a:endParaRPr lang="en-US" dirty="0">
              <a:solidFill>
                <a:srgbClr val="000000"/>
              </a:solidFill>
            </a:endParaRPr>
          </a:p>
        </p:txBody>
      </p:sp>
      <p:pic>
        <p:nvPicPr>
          <p:cNvPr id="8" name="Picture 7" descr="Scaling Networks - Mozilla Firefox">
            <a:extLst>
              <a:ext uri="{FF2B5EF4-FFF2-40B4-BE49-F238E27FC236}">
                <a16:creationId xmlns:a16="http://schemas.microsoft.com/office/drawing/2014/main" id="{886AD2DB-102A-4C4F-BDF9-B0CB7F5C072A}"/>
              </a:ext>
            </a:extLst>
          </p:cNvPr>
          <p:cNvPicPr>
            <a:picLocks noChangeAspect="1"/>
          </p:cNvPicPr>
          <p:nvPr/>
        </p:nvPicPr>
        <p:blipFill rotWithShape="1">
          <a:blip r:embed="rId2" cstate="hq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6078527" y="2494578"/>
            <a:ext cx="5897298" cy="278893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8701297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en-US" dirty="0" smtClean="0">
                <a:solidFill>
                  <a:schemeClr val="accent1">
                    <a:lumMod val="50000"/>
                  </a:schemeClr>
                </a:solidFill>
              </a:rPr>
              <a:t>IV </a:t>
            </a:r>
            <a:r>
              <a:rPr lang="en-US" dirty="0">
                <a:solidFill>
                  <a:schemeClr val="accent1">
                    <a:lumMod val="50000"/>
                  </a:schemeClr>
                </a:solidFill>
              </a:rPr>
              <a:t>- OSPF: </a:t>
            </a:r>
            <a:r>
              <a:rPr lang="en-US" dirty="0">
                <a:solidFill>
                  <a:srgbClr val="002060"/>
                </a:solidFill>
              </a:rPr>
              <a:t>Multiarea OSPF </a:t>
            </a:r>
            <a:endParaRPr lang="en-GB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00916" y="1974405"/>
            <a:ext cx="6530875" cy="3432168"/>
          </a:xfrm>
        </p:spPr>
        <p:txBody>
          <a:bodyPr>
            <a:noAutofit/>
          </a:bodyPr>
          <a:lstStyle/>
          <a:p>
            <a:pPr marL="539750" lvl="1" indent="-450850" algn="just">
              <a:buFont typeface="+mj-lt"/>
              <a:buAutoNum type="arabicPeriod"/>
            </a:pPr>
            <a:r>
              <a:rPr lang="en-US" sz="2000" b="1" dirty="0" smtClean="0">
                <a:solidFill>
                  <a:srgbClr val="002060"/>
                </a:solidFill>
              </a:rPr>
              <a:t>Multiarea </a:t>
            </a:r>
            <a:r>
              <a:rPr lang="en-US" sz="2000" b="1" dirty="0">
                <a:solidFill>
                  <a:srgbClr val="002060"/>
                </a:solidFill>
              </a:rPr>
              <a:t>OSPF Smaller routing </a:t>
            </a:r>
            <a:r>
              <a:rPr lang="en-US" sz="2000" b="1" dirty="0" smtClean="0">
                <a:solidFill>
                  <a:srgbClr val="002060"/>
                </a:solidFill>
              </a:rPr>
              <a:t>tables</a:t>
            </a:r>
          </a:p>
          <a:p>
            <a:pPr marL="984250" lvl="2" indent="0" algn="just">
              <a:buNone/>
            </a:pPr>
            <a:r>
              <a:rPr lang="en-US" sz="1600" dirty="0">
                <a:solidFill>
                  <a:srgbClr val="002060"/>
                </a:solidFill>
              </a:rPr>
              <a:t>Tables are smaller because there are fewer routing table entries. </a:t>
            </a:r>
            <a:endParaRPr lang="en-US" sz="1600" dirty="0" smtClean="0">
              <a:solidFill>
                <a:srgbClr val="002060"/>
              </a:solidFill>
            </a:endParaRPr>
          </a:p>
          <a:p>
            <a:pPr marL="984250" lvl="2" indent="0" algn="just">
              <a:buNone/>
            </a:pPr>
            <a:r>
              <a:rPr lang="en-US" sz="1600" dirty="0" smtClean="0">
                <a:solidFill>
                  <a:srgbClr val="002060"/>
                </a:solidFill>
              </a:rPr>
              <a:t>This </a:t>
            </a:r>
            <a:r>
              <a:rPr lang="en-US" sz="1600" dirty="0">
                <a:solidFill>
                  <a:srgbClr val="002060"/>
                </a:solidFill>
              </a:rPr>
              <a:t>is because network addresses can be summarized between areas. </a:t>
            </a:r>
            <a:endParaRPr lang="en-US" sz="1600" dirty="0" smtClean="0">
              <a:solidFill>
                <a:srgbClr val="002060"/>
              </a:solidFill>
            </a:endParaRPr>
          </a:p>
          <a:p>
            <a:pPr marL="984250" lvl="2" indent="0" algn="just">
              <a:buNone/>
            </a:pPr>
            <a:r>
              <a:rPr lang="en-US" sz="1600" dirty="0" smtClean="0">
                <a:solidFill>
                  <a:srgbClr val="002060"/>
                </a:solidFill>
              </a:rPr>
              <a:t>Route </a:t>
            </a:r>
            <a:r>
              <a:rPr lang="en-US" sz="1600" dirty="0">
                <a:solidFill>
                  <a:srgbClr val="002060"/>
                </a:solidFill>
              </a:rPr>
              <a:t>summarization is not enabled by default</a:t>
            </a:r>
            <a:r>
              <a:rPr lang="en-US" sz="1600" dirty="0" smtClean="0">
                <a:solidFill>
                  <a:srgbClr val="002060"/>
                </a:solidFill>
              </a:rPr>
              <a:t>.</a:t>
            </a:r>
            <a:endParaRPr lang="en-US" sz="1600" dirty="0" smtClean="0">
              <a:solidFill>
                <a:srgbClr val="000000"/>
              </a:solidFill>
            </a:endParaRPr>
          </a:p>
          <a:p>
            <a:pPr marL="546100" lvl="1" indent="-457200" algn="just">
              <a:buFont typeface="+mj-lt"/>
              <a:buAutoNum type="arabicPeriod"/>
            </a:pPr>
            <a:r>
              <a:rPr lang="en-US" sz="2000" b="1" dirty="0">
                <a:solidFill>
                  <a:srgbClr val="002060"/>
                </a:solidFill>
              </a:rPr>
              <a:t>Reduced link-state update overhead </a:t>
            </a:r>
          </a:p>
          <a:p>
            <a:pPr marL="984250" lvl="2" indent="0" algn="just">
              <a:buNone/>
            </a:pPr>
            <a:r>
              <a:rPr lang="en-US" sz="1600" dirty="0">
                <a:solidFill>
                  <a:srgbClr val="002060"/>
                </a:solidFill>
              </a:rPr>
              <a:t>Designing </a:t>
            </a:r>
            <a:r>
              <a:rPr lang="en-US" sz="1600" dirty="0" smtClean="0">
                <a:solidFill>
                  <a:srgbClr val="002060"/>
                </a:solidFill>
              </a:rPr>
              <a:t>Multiarea </a:t>
            </a:r>
            <a:r>
              <a:rPr lang="en-US" sz="1600" dirty="0">
                <a:solidFill>
                  <a:srgbClr val="002060"/>
                </a:solidFill>
              </a:rPr>
              <a:t>OSPF with smaller areas minimizes processing and memory </a:t>
            </a:r>
            <a:r>
              <a:rPr lang="en-US" sz="1600" dirty="0" smtClean="0">
                <a:solidFill>
                  <a:srgbClr val="002060"/>
                </a:solidFill>
              </a:rPr>
              <a:t>requirements</a:t>
            </a:r>
            <a:r>
              <a:rPr lang="en-US" sz="1600" dirty="0">
                <a:solidFill>
                  <a:srgbClr val="002060"/>
                </a:solidFill>
              </a:rPr>
              <a:t>.</a:t>
            </a:r>
            <a:endParaRPr lang="en-US" sz="2000" dirty="0">
              <a:solidFill>
                <a:srgbClr val="002060"/>
              </a:solidFill>
            </a:endParaRPr>
          </a:p>
          <a:p>
            <a:pPr marL="539750" lvl="1" indent="-450850" algn="just">
              <a:buFont typeface="+mj-lt"/>
              <a:buAutoNum type="arabicPeriod"/>
            </a:pPr>
            <a:r>
              <a:rPr lang="en-US" sz="2000" b="1" dirty="0">
                <a:solidFill>
                  <a:srgbClr val="002060"/>
                </a:solidFill>
              </a:rPr>
              <a:t>Reduced frequency of SPF calculations</a:t>
            </a:r>
          </a:p>
          <a:p>
            <a:pPr marL="984250" lvl="2" indent="0" algn="just">
              <a:buNone/>
            </a:pPr>
            <a:r>
              <a:rPr lang="en-US" sz="1600" dirty="0">
                <a:solidFill>
                  <a:srgbClr val="002060"/>
                </a:solidFill>
              </a:rPr>
              <a:t>Multiarea OSPF localize the impact of a topology change within an area. For instance, it minimizes routing update impact because LSA flooding stops at the area boundary.</a:t>
            </a:r>
          </a:p>
          <a:p>
            <a:pPr marL="285750" indent="-450850" algn="just">
              <a:buFont typeface="+mj-lt"/>
              <a:buAutoNum type="arabicPeriod"/>
            </a:pPr>
            <a:endParaRPr lang="en-US" sz="2000" dirty="0">
              <a:solidFill>
                <a:srgbClr val="002060"/>
              </a:solidFill>
            </a:endParaRPr>
          </a:p>
        </p:txBody>
      </p:sp>
      <p:sp>
        <p:nvSpPr>
          <p:cNvPr id="4" name="Rectangle 3"/>
          <p:cNvSpPr/>
          <p:nvPr/>
        </p:nvSpPr>
        <p:spPr>
          <a:xfrm>
            <a:off x="1638542" y="1199942"/>
            <a:ext cx="8705243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en-US" b="1" dirty="0">
                <a:solidFill>
                  <a:srgbClr val="000000"/>
                </a:solidFill>
              </a:rPr>
              <a:t>The hierarchical-topology design options with Multiarea OSPF can offer the following advantages</a:t>
            </a:r>
            <a:endParaRPr lang="en-US" dirty="0">
              <a:solidFill>
                <a:srgbClr val="000000"/>
              </a:solidFill>
            </a:endParaRPr>
          </a:p>
        </p:txBody>
      </p:sp>
      <p:pic>
        <p:nvPicPr>
          <p:cNvPr id="7" name="Picture 6" descr="Scaling Networks - Mozilla Firefox">
            <a:extLst>
              <a:ext uri="{FF2B5EF4-FFF2-40B4-BE49-F238E27FC236}">
                <a16:creationId xmlns:a16="http://schemas.microsoft.com/office/drawing/2014/main" id="{951245AD-4E6A-4152-A4D6-A76C2C33F1B3}"/>
              </a:ext>
            </a:extLst>
          </p:cNvPr>
          <p:cNvPicPr>
            <a:picLocks noChangeAspect="1"/>
          </p:cNvPicPr>
          <p:nvPr/>
        </p:nvPicPr>
        <p:blipFill rotWithShape="1">
          <a:blip r:embed="rId2" cstate="hq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6778397" y="2403040"/>
            <a:ext cx="5267639" cy="266166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011961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en-US" dirty="0" smtClean="0">
                <a:solidFill>
                  <a:schemeClr val="accent1">
                    <a:lumMod val="50000"/>
                  </a:schemeClr>
                </a:solidFill>
              </a:rPr>
              <a:t>IV </a:t>
            </a:r>
            <a:r>
              <a:rPr lang="en-US" dirty="0">
                <a:solidFill>
                  <a:schemeClr val="accent1">
                    <a:lumMod val="50000"/>
                  </a:schemeClr>
                </a:solidFill>
              </a:rPr>
              <a:t>- OSPF: </a:t>
            </a:r>
            <a:r>
              <a:rPr lang="en-US" dirty="0">
                <a:solidFill>
                  <a:srgbClr val="002060"/>
                </a:solidFill>
              </a:rPr>
              <a:t>Multiarea OSPF </a:t>
            </a:r>
            <a:endParaRPr lang="en-GB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00916" y="1974405"/>
            <a:ext cx="6530875" cy="3432168"/>
          </a:xfrm>
        </p:spPr>
        <p:txBody>
          <a:bodyPr>
            <a:noAutofit/>
          </a:bodyPr>
          <a:lstStyle/>
          <a:p>
            <a:pPr>
              <a:buFont typeface="Wingdings" panose="05000000000000000000" pitchFamily="2" charset="2"/>
              <a:buChar char="Ø"/>
            </a:pPr>
            <a:r>
              <a:rPr lang="en-US" altLang="ja-JP" sz="2000" b="1" dirty="0" smtClean="0"/>
              <a:t>Backbone </a:t>
            </a:r>
            <a:r>
              <a:rPr lang="en-US" altLang="ja-JP" sz="2000" b="1" dirty="0"/>
              <a:t>(Transit) </a:t>
            </a:r>
            <a:r>
              <a:rPr lang="en-US" altLang="ja-JP" sz="2000" b="1" dirty="0" smtClean="0"/>
              <a:t>area </a:t>
            </a:r>
            <a:r>
              <a:rPr lang="en-US" altLang="ja-JP" sz="2000" i="1" dirty="0" smtClean="0"/>
              <a:t>(An </a:t>
            </a:r>
            <a:r>
              <a:rPr lang="en-US" altLang="ja-JP" sz="2000" i="1" dirty="0"/>
              <a:t>OSPF area whose primary function is the fast and efficient movement of IP </a:t>
            </a:r>
            <a:r>
              <a:rPr lang="en-US" altLang="ja-JP" sz="2000" i="1" dirty="0" smtClean="0"/>
              <a:t>packets)</a:t>
            </a:r>
          </a:p>
          <a:p>
            <a:pPr lvl="1">
              <a:buFont typeface="Wingdings" panose="05000000000000000000" pitchFamily="2" charset="2"/>
              <a:buChar char="Ø"/>
            </a:pPr>
            <a:endParaRPr lang="en-US" altLang="ja-JP" sz="1600" dirty="0" smtClean="0"/>
          </a:p>
          <a:p>
            <a:pPr lvl="1">
              <a:buFont typeface="Wingdings" panose="05000000000000000000" pitchFamily="2" charset="2"/>
              <a:buChar char="Ø"/>
            </a:pPr>
            <a:r>
              <a:rPr lang="en-US" altLang="ja-JP" sz="1600" dirty="0" smtClean="0"/>
              <a:t>Interconnects </a:t>
            </a:r>
            <a:r>
              <a:rPr lang="en-US" altLang="ja-JP" sz="1600" dirty="0"/>
              <a:t>with other OSPF area </a:t>
            </a:r>
            <a:r>
              <a:rPr lang="en-US" altLang="ja-JP" sz="1600" dirty="0" smtClean="0"/>
              <a:t>types.</a:t>
            </a:r>
          </a:p>
          <a:p>
            <a:pPr lvl="1">
              <a:buFont typeface="Wingdings" panose="05000000000000000000" pitchFamily="2" charset="2"/>
              <a:buChar char="Ø"/>
            </a:pPr>
            <a:r>
              <a:rPr lang="en-US" altLang="ja-JP" sz="1600" dirty="0" smtClean="0"/>
              <a:t>Also </a:t>
            </a:r>
            <a:r>
              <a:rPr lang="en-US" altLang="ja-JP" sz="1600" dirty="0"/>
              <a:t>called OSPF area 0</a:t>
            </a:r>
            <a:r>
              <a:rPr lang="en-US" altLang="ja-JP" sz="1600" dirty="0" smtClean="0"/>
              <a:t>.</a:t>
            </a:r>
          </a:p>
          <a:p>
            <a:pPr lvl="1">
              <a:buFont typeface="Wingdings" panose="05000000000000000000" pitchFamily="2" charset="2"/>
              <a:buChar char="Ø"/>
            </a:pPr>
            <a:endParaRPr lang="en-US" altLang="ja-JP" sz="1600" dirty="0"/>
          </a:p>
          <a:p>
            <a:pPr>
              <a:buFont typeface="Wingdings" panose="05000000000000000000" pitchFamily="2" charset="2"/>
              <a:buChar char="Ø"/>
            </a:pPr>
            <a:r>
              <a:rPr lang="en-US" altLang="ja-JP" sz="2000" b="1" dirty="0"/>
              <a:t>Regular (</a:t>
            </a:r>
            <a:r>
              <a:rPr lang="en-US" altLang="ja-JP" sz="2000" b="1" dirty="0" err="1"/>
              <a:t>nonbackbone</a:t>
            </a:r>
            <a:r>
              <a:rPr lang="en-US" altLang="ja-JP" sz="2000" b="1" dirty="0"/>
              <a:t>) area</a:t>
            </a:r>
            <a:r>
              <a:rPr lang="en-US" altLang="ja-JP" sz="2000" dirty="0"/>
              <a:t> </a:t>
            </a:r>
            <a:r>
              <a:rPr lang="en-US" altLang="ja-JP" sz="2000" i="1" dirty="0"/>
              <a:t>(</a:t>
            </a:r>
            <a:r>
              <a:rPr lang="en-US" altLang="ja-JP" sz="2000" i="1" dirty="0" smtClean="0"/>
              <a:t>Connects </a:t>
            </a:r>
            <a:r>
              <a:rPr lang="en-US" altLang="ja-JP" sz="2000" i="1" dirty="0"/>
              <a:t>users and </a:t>
            </a:r>
            <a:r>
              <a:rPr lang="en-US" altLang="ja-JP" sz="2000" i="1" dirty="0" smtClean="0"/>
              <a:t>resources)</a:t>
            </a:r>
          </a:p>
          <a:p>
            <a:pPr lvl="1">
              <a:buFont typeface="Wingdings" panose="05000000000000000000" pitchFamily="2" charset="2"/>
              <a:buChar char="Ø"/>
            </a:pPr>
            <a:endParaRPr lang="en-US" altLang="ja-JP" sz="1600" dirty="0" smtClean="0"/>
          </a:p>
          <a:p>
            <a:pPr lvl="1">
              <a:buFont typeface="Wingdings" panose="05000000000000000000" pitchFamily="2" charset="2"/>
              <a:buChar char="Ø"/>
            </a:pPr>
            <a:r>
              <a:rPr lang="en-US" altLang="ja-JP" sz="1600" dirty="0" smtClean="0"/>
              <a:t>Usually </a:t>
            </a:r>
            <a:r>
              <a:rPr lang="en-US" altLang="ja-JP" sz="1600" dirty="0"/>
              <a:t>set up along functional or geographical </a:t>
            </a:r>
            <a:r>
              <a:rPr lang="en-US" altLang="ja-JP" sz="1600" dirty="0" smtClean="0"/>
              <a:t>groupings</a:t>
            </a:r>
          </a:p>
          <a:p>
            <a:pPr lvl="1">
              <a:buFont typeface="Wingdings" panose="05000000000000000000" pitchFamily="2" charset="2"/>
              <a:buChar char="Ø"/>
            </a:pPr>
            <a:r>
              <a:rPr lang="en-US" altLang="ja-JP" sz="1600" dirty="0" smtClean="0"/>
              <a:t>All </a:t>
            </a:r>
            <a:r>
              <a:rPr lang="en-US" altLang="ja-JP" sz="1600" dirty="0"/>
              <a:t>traffic from other areas must cross a transit area.</a:t>
            </a:r>
          </a:p>
        </p:txBody>
      </p:sp>
      <p:sp>
        <p:nvSpPr>
          <p:cNvPr id="4" name="Rectangle 3"/>
          <p:cNvSpPr/>
          <p:nvPr/>
        </p:nvSpPr>
        <p:spPr>
          <a:xfrm>
            <a:off x="1638542" y="1199942"/>
            <a:ext cx="8705243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en-US" altLang="ja-JP" b="1" dirty="0">
                <a:solidFill>
                  <a:srgbClr val="000000"/>
                </a:solidFill>
              </a:rPr>
              <a:t>Multiarea OSPF is implemented in a two-layer area hierarchy</a:t>
            </a:r>
            <a:r>
              <a:rPr lang="en-US" altLang="ja-JP" b="1" dirty="0" smtClean="0">
                <a:solidFill>
                  <a:srgbClr val="000000"/>
                </a:solidFill>
              </a:rPr>
              <a:t>.</a:t>
            </a:r>
            <a:endParaRPr lang="en-US" altLang="ja-JP" b="1" dirty="0">
              <a:solidFill>
                <a:srgbClr val="000000"/>
              </a:solidFill>
            </a:endParaRPr>
          </a:p>
        </p:txBody>
      </p:sp>
      <p:pic>
        <p:nvPicPr>
          <p:cNvPr id="6" name="Picture 5" descr="Scaling Networks - Mozilla Firefox">
            <a:extLst>
              <a:ext uri="{FF2B5EF4-FFF2-40B4-BE49-F238E27FC236}">
                <a16:creationId xmlns:a16="http://schemas.microsoft.com/office/drawing/2014/main" id="{6E22A1F3-4001-4171-8093-2F76864B7D56}"/>
              </a:ext>
            </a:extLst>
          </p:cNvPr>
          <p:cNvPicPr>
            <a:picLocks noChangeAspect="1"/>
          </p:cNvPicPr>
          <p:nvPr/>
        </p:nvPicPr>
        <p:blipFill rotWithShape="1">
          <a:blip r:embed="rId2" cstate="hq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6831791" y="1673459"/>
            <a:ext cx="4961965" cy="235323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2989095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en-US" dirty="0" smtClean="0">
                <a:solidFill>
                  <a:schemeClr val="accent1">
                    <a:lumMod val="50000"/>
                  </a:schemeClr>
                </a:solidFill>
              </a:rPr>
              <a:t>IV </a:t>
            </a:r>
            <a:r>
              <a:rPr lang="en-US" dirty="0">
                <a:solidFill>
                  <a:schemeClr val="accent1">
                    <a:lumMod val="50000"/>
                  </a:schemeClr>
                </a:solidFill>
              </a:rPr>
              <a:t>- OSPF: </a:t>
            </a:r>
            <a:r>
              <a:rPr lang="en-US" dirty="0">
                <a:solidFill>
                  <a:srgbClr val="002060"/>
                </a:solidFill>
              </a:rPr>
              <a:t>Multiarea OSPF </a:t>
            </a:r>
            <a:endParaRPr lang="en-GB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00916" y="1974405"/>
            <a:ext cx="6530875" cy="3432168"/>
          </a:xfrm>
        </p:spPr>
        <p:txBody>
          <a:bodyPr>
            <a:noAutofit/>
          </a:bodyPr>
          <a:lstStyle/>
          <a:p>
            <a:pPr marL="0" lvl="1" indent="0" algn="just">
              <a:buNone/>
            </a:pPr>
            <a:r>
              <a:rPr lang="en-US" altLang="ja-JP" sz="1600" b="1" dirty="0" smtClean="0"/>
              <a:t>Internal </a:t>
            </a:r>
            <a:r>
              <a:rPr lang="en-US" altLang="ja-JP" sz="1600" b="1" dirty="0"/>
              <a:t>router</a:t>
            </a:r>
            <a:r>
              <a:rPr lang="en-US" altLang="ja-JP" sz="1600" dirty="0"/>
              <a:t> </a:t>
            </a:r>
            <a:endParaRPr lang="en-US" altLang="ja-JP" sz="1600" dirty="0" smtClean="0"/>
          </a:p>
          <a:p>
            <a:pPr marL="0" lvl="1" indent="0" algn="just">
              <a:buNone/>
            </a:pPr>
            <a:r>
              <a:rPr lang="en-US" altLang="ja-JP" sz="1600" dirty="0" smtClean="0"/>
              <a:t>A </a:t>
            </a:r>
            <a:r>
              <a:rPr lang="en-US" altLang="ja-JP" sz="1600" dirty="0"/>
              <a:t>router that has all of its interfaces in the same area.</a:t>
            </a:r>
          </a:p>
          <a:p>
            <a:pPr marL="0" lvl="1" indent="0" algn="just">
              <a:buNone/>
            </a:pPr>
            <a:endParaRPr lang="en-US" altLang="ja-JP" sz="1600" b="1" dirty="0" smtClean="0"/>
          </a:p>
          <a:p>
            <a:pPr marL="0" lvl="1" indent="0" algn="just">
              <a:buNone/>
            </a:pPr>
            <a:r>
              <a:rPr lang="en-US" altLang="ja-JP" sz="1600" b="1" dirty="0" smtClean="0"/>
              <a:t>Backbone </a:t>
            </a:r>
            <a:r>
              <a:rPr lang="en-US" altLang="ja-JP" sz="1600" b="1" dirty="0"/>
              <a:t>router</a:t>
            </a:r>
            <a:r>
              <a:rPr lang="en-US" altLang="ja-JP" sz="1600" dirty="0"/>
              <a:t> </a:t>
            </a:r>
            <a:endParaRPr lang="en-US" altLang="ja-JP" sz="1600" dirty="0" smtClean="0"/>
          </a:p>
          <a:p>
            <a:pPr marL="0" lvl="1" indent="0" algn="just">
              <a:buNone/>
            </a:pPr>
            <a:r>
              <a:rPr lang="en-US" altLang="ja-JP" sz="1600" dirty="0" smtClean="0"/>
              <a:t>A </a:t>
            </a:r>
            <a:r>
              <a:rPr lang="en-US" altLang="ja-JP" sz="1600" dirty="0"/>
              <a:t>router in the backbone area. The backbone area is set to area 0</a:t>
            </a:r>
          </a:p>
          <a:p>
            <a:pPr marL="0" lvl="1" indent="0" algn="just">
              <a:buNone/>
            </a:pPr>
            <a:endParaRPr lang="en-US" altLang="ja-JP" sz="1600" b="1" dirty="0" smtClean="0"/>
          </a:p>
          <a:p>
            <a:pPr marL="0" lvl="1" indent="0" algn="just">
              <a:buNone/>
            </a:pPr>
            <a:r>
              <a:rPr lang="en-US" altLang="ja-JP" sz="1600" b="1" dirty="0" smtClean="0"/>
              <a:t>Area </a:t>
            </a:r>
            <a:r>
              <a:rPr lang="en-US" altLang="ja-JP" sz="1600" b="1" dirty="0"/>
              <a:t>Border Router (ABR) </a:t>
            </a:r>
            <a:endParaRPr lang="en-US" altLang="ja-JP" sz="1600" b="1" dirty="0" smtClean="0"/>
          </a:p>
          <a:p>
            <a:pPr marL="0" lvl="1" indent="0" algn="just">
              <a:buNone/>
            </a:pPr>
            <a:r>
              <a:rPr lang="en-US" altLang="ja-JP" sz="1600" dirty="0" smtClean="0"/>
              <a:t>A </a:t>
            </a:r>
            <a:r>
              <a:rPr lang="en-US" altLang="ja-JP" sz="1600" dirty="0"/>
              <a:t>router that has interfaces attached to multiple areas.</a:t>
            </a:r>
          </a:p>
          <a:p>
            <a:pPr marL="0" lvl="1" indent="0" algn="just">
              <a:buNone/>
            </a:pPr>
            <a:endParaRPr lang="en-US" altLang="ja-JP" sz="1600" b="1" dirty="0" smtClean="0"/>
          </a:p>
          <a:p>
            <a:pPr marL="0" lvl="1" indent="0" algn="just">
              <a:buNone/>
            </a:pPr>
            <a:r>
              <a:rPr lang="en-US" altLang="ja-JP" sz="1600" b="1" dirty="0" smtClean="0"/>
              <a:t>Autonomous </a:t>
            </a:r>
            <a:r>
              <a:rPr lang="en-US" altLang="ja-JP" sz="1600" b="1" dirty="0"/>
              <a:t>System Boundary Router (ASBR) </a:t>
            </a:r>
            <a:endParaRPr lang="en-US" altLang="ja-JP" sz="1600" b="1" dirty="0" smtClean="0"/>
          </a:p>
          <a:p>
            <a:pPr marL="0" lvl="1" indent="0" algn="just">
              <a:buNone/>
            </a:pPr>
            <a:r>
              <a:rPr lang="en-US" altLang="ja-JP" sz="1600" dirty="0" smtClean="0"/>
              <a:t>A </a:t>
            </a:r>
            <a:r>
              <a:rPr lang="en-US" altLang="ja-JP" sz="1600" dirty="0"/>
              <a:t>router that has at least one interface attached to an external </a:t>
            </a:r>
            <a:r>
              <a:rPr lang="en-US" altLang="ja-JP" sz="1600" dirty="0" smtClean="0"/>
              <a:t>internetwork. </a:t>
            </a:r>
            <a:endParaRPr lang="en-US" altLang="ja-JP" sz="1600" dirty="0"/>
          </a:p>
        </p:txBody>
      </p:sp>
      <p:sp>
        <p:nvSpPr>
          <p:cNvPr id="4" name="Rectangle 3"/>
          <p:cNvSpPr/>
          <p:nvPr/>
        </p:nvSpPr>
        <p:spPr>
          <a:xfrm>
            <a:off x="1638542" y="1199942"/>
            <a:ext cx="8705243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en-US" altLang="ja-JP" b="1" dirty="0"/>
              <a:t>There are four different types of OSPF </a:t>
            </a:r>
            <a:r>
              <a:rPr lang="en-US" altLang="ja-JP" b="1" dirty="0" smtClean="0"/>
              <a:t>routers.</a:t>
            </a:r>
            <a:r>
              <a:rPr lang="en-US" altLang="ja-JP" b="1" dirty="0"/>
              <a:t> A router can be classified as more than one router type.	</a:t>
            </a:r>
          </a:p>
        </p:txBody>
      </p:sp>
      <p:pic>
        <p:nvPicPr>
          <p:cNvPr id="7" name="Picture 6" descr="Scaling Networks - Mozilla Firefox">
            <a:extLst>
              <a:ext uri="{FF2B5EF4-FFF2-40B4-BE49-F238E27FC236}">
                <a16:creationId xmlns:a16="http://schemas.microsoft.com/office/drawing/2014/main" id="{597F5517-5352-4A66-A201-927FC834A80D}"/>
              </a:ext>
            </a:extLst>
          </p:cNvPr>
          <p:cNvPicPr>
            <a:picLocks noChangeAspect="1"/>
          </p:cNvPicPr>
          <p:nvPr/>
        </p:nvPicPr>
        <p:blipFill rotWithShape="1">
          <a:blip r:embed="rId2" cstate="hq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l="4406" t="4551" r="7367" b="40625"/>
          <a:stretch/>
        </p:blipFill>
        <p:spPr>
          <a:xfrm>
            <a:off x="6307613" y="2195723"/>
            <a:ext cx="5840014" cy="248693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1774154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en-US" dirty="0" smtClean="0">
                <a:solidFill>
                  <a:schemeClr val="accent1">
                    <a:lumMod val="50000"/>
                  </a:schemeClr>
                </a:solidFill>
              </a:rPr>
              <a:t>IV </a:t>
            </a:r>
            <a:r>
              <a:rPr lang="en-US" dirty="0">
                <a:solidFill>
                  <a:schemeClr val="accent1">
                    <a:lumMod val="50000"/>
                  </a:schemeClr>
                </a:solidFill>
              </a:rPr>
              <a:t>- OSPF: </a:t>
            </a:r>
            <a:r>
              <a:rPr lang="en-US" dirty="0">
                <a:solidFill>
                  <a:srgbClr val="002060"/>
                </a:solidFill>
              </a:rPr>
              <a:t>Multiarea OSPF </a:t>
            </a:r>
            <a:endParaRPr lang="en-GB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00916" y="1974405"/>
            <a:ext cx="5732959" cy="3432168"/>
          </a:xfrm>
        </p:spPr>
        <p:txBody>
          <a:bodyPr>
            <a:noAutofit/>
          </a:bodyPr>
          <a:lstStyle/>
          <a:p>
            <a:pPr algn="just">
              <a:buFont typeface="Wingdings" panose="05000000000000000000" pitchFamily="2" charset="2"/>
              <a:buChar char="Ø"/>
            </a:pPr>
            <a:r>
              <a:rPr lang="en-US" altLang="ja-JP" sz="1600" dirty="0"/>
              <a:t>LSAs individually act as database records and provide specific OSPF network details</a:t>
            </a:r>
            <a:r>
              <a:rPr lang="en-US" altLang="ja-JP" sz="1600" dirty="0" smtClean="0"/>
              <a:t>.</a:t>
            </a:r>
          </a:p>
          <a:p>
            <a:pPr algn="just">
              <a:buFont typeface="Wingdings" panose="05000000000000000000" pitchFamily="2" charset="2"/>
              <a:buChar char="Ø"/>
            </a:pPr>
            <a:endParaRPr lang="en-US" altLang="ja-JP" sz="1600" dirty="0"/>
          </a:p>
          <a:p>
            <a:pPr algn="just">
              <a:buFont typeface="Wingdings" panose="05000000000000000000" pitchFamily="2" charset="2"/>
              <a:buChar char="Ø"/>
            </a:pPr>
            <a:r>
              <a:rPr lang="en-US" altLang="ja-JP" sz="1600" dirty="0"/>
              <a:t>LSAs in combination describe the entire topology of an OSPF network or area. 	</a:t>
            </a:r>
          </a:p>
          <a:p>
            <a:pPr algn="just">
              <a:buFont typeface="Wingdings" panose="05000000000000000000" pitchFamily="2" charset="2"/>
              <a:buChar char="Ø"/>
            </a:pPr>
            <a:endParaRPr lang="en-US" altLang="ja-JP" sz="1600" dirty="0" smtClean="0"/>
          </a:p>
          <a:p>
            <a:pPr algn="just">
              <a:buFont typeface="Wingdings" panose="05000000000000000000" pitchFamily="2" charset="2"/>
              <a:buChar char="Ø"/>
            </a:pPr>
            <a:r>
              <a:rPr lang="en-US" altLang="ja-JP" sz="1600" dirty="0" smtClean="0"/>
              <a:t>Any </a:t>
            </a:r>
            <a:r>
              <a:rPr lang="en-US" altLang="ja-JP" sz="1600" dirty="0"/>
              <a:t>implementation of </a:t>
            </a:r>
            <a:r>
              <a:rPr lang="en-US" altLang="ja-JP" sz="1600" dirty="0" err="1"/>
              <a:t>multiarea</a:t>
            </a:r>
            <a:r>
              <a:rPr lang="en-US" altLang="ja-JP" sz="1600" dirty="0"/>
              <a:t> OSPF must support the first five LSAs</a:t>
            </a:r>
          </a:p>
        </p:txBody>
      </p:sp>
      <p:sp>
        <p:nvSpPr>
          <p:cNvPr id="4" name="Rectangle 3"/>
          <p:cNvSpPr/>
          <p:nvPr/>
        </p:nvSpPr>
        <p:spPr>
          <a:xfrm>
            <a:off x="1638542" y="1199942"/>
            <a:ext cx="8705243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en-US" altLang="ja-JP" b="1" dirty="0" smtClean="0"/>
              <a:t>OSPF LSA types.</a:t>
            </a:r>
            <a:r>
              <a:rPr lang="en-US" altLang="ja-JP" b="1" dirty="0"/>
              <a:t>	</a:t>
            </a:r>
          </a:p>
        </p:txBody>
      </p:sp>
      <p:pic>
        <p:nvPicPr>
          <p:cNvPr id="6" name="Picture 5" descr="Scaling Networks - Mozilla Firefox">
            <a:extLst>
              <a:ext uri="{FF2B5EF4-FFF2-40B4-BE49-F238E27FC236}">
                <a16:creationId xmlns:a16="http://schemas.microsoft.com/office/drawing/2014/main" id="{E0E7BF33-2900-4282-8A1B-78C1466EB0CF}"/>
              </a:ext>
            </a:extLst>
          </p:cNvPr>
          <p:cNvPicPr>
            <a:picLocks noChangeAspect="1"/>
          </p:cNvPicPr>
          <p:nvPr/>
        </p:nvPicPr>
        <p:blipFill rotWithShape="1">
          <a:blip r:embed="rId2" cstate="hq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6075599" y="1892131"/>
            <a:ext cx="6025034" cy="191107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7405786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en-US" dirty="0" smtClean="0">
                <a:solidFill>
                  <a:schemeClr val="accent1">
                    <a:lumMod val="50000"/>
                  </a:schemeClr>
                </a:solidFill>
              </a:rPr>
              <a:t>IV </a:t>
            </a:r>
            <a:r>
              <a:rPr lang="en-US" dirty="0">
                <a:solidFill>
                  <a:schemeClr val="accent1">
                    <a:lumMod val="50000"/>
                  </a:schemeClr>
                </a:solidFill>
              </a:rPr>
              <a:t>- OSPF: </a:t>
            </a:r>
            <a:r>
              <a:rPr lang="en-US" dirty="0">
                <a:solidFill>
                  <a:srgbClr val="002060"/>
                </a:solidFill>
              </a:rPr>
              <a:t>Multiarea OSPF </a:t>
            </a:r>
            <a:endParaRPr lang="en-GB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87291" y="2288912"/>
            <a:ext cx="5732959" cy="3432168"/>
          </a:xfrm>
        </p:spPr>
        <p:txBody>
          <a:bodyPr>
            <a:noAutofit/>
          </a:bodyPr>
          <a:lstStyle/>
          <a:p>
            <a:pPr algn="just">
              <a:buFont typeface="Wingdings" panose="05000000000000000000" pitchFamily="2" charset="2"/>
              <a:buChar char="Ø"/>
            </a:pPr>
            <a:r>
              <a:rPr lang="en-US" altLang="ja-JP" sz="1600" dirty="0"/>
              <a:t>Routers advertise their directly connected OSPF-enabled links in a type 1 LSA .</a:t>
            </a:r>
          </a:p>
          <a:p>
            <a:pPr algn="just">
              <a:buFont typeface="Wingdings" panose="05000000000000000000" pitchFamily="2" charset="2"/>
              <a:buChar char="Ø"/>
            </a:pPr>
            <a:r>
              <a:rPr lang="en-US" altLang="ja-JP" sz="1600" dirty="0"/>
              <a:t>Type 1 LSAs are also referred to as router link entries. </a:t>
            </a:r>
          </a:p>
          <a:p>
            <a:pPr algn="just">
              <a:buFont typeface="Wingdings" panose="05000000000000000000" pitchFamily="2" charset="2"/>
              <a:buChar char="Ø"/>
            </a:pPr>
            <a:r>
              <a:rPr lang="en-US" altLang="ja-JP" sz="1600" dirty="0"/>
              <a:t>Type 1 LSAs are flooded only within the area in which they originated.</a:t>
            </a:r>
          </a:p>
          <a:p>
            <a:pPr algn="just">
              <a:buFont typeface="Wingdings" panose="05000000000000000000" pitchFamily="2" charset="2"/>
              <a:buChar char="Ø"/>
            </a:pPr>
            <a:r>
              <a:rPr lang="en-US" altLang="ja-JP" sz="1600" dirty="0"/>
              <a:t>ABRs advertise the networks learned from the type 1 LSAs to other areas as type 3 LSAs.</a:t>
            </a:r>
          </a:p>
          <a:p>
            <a:pPr algn="just">
              <a:buFont typeface="Wingdings" panose="05000000000000000000" pitchFamily="2" charset="2"/>
              <a:buChar char="Ø"/>
            </a:pPr>
            <a:r>
              <a:rPr lang="en-US" altLang="ja-JP" sz="1600" dirty="0"/>
              <a:t>The type 1 LSA link ID is identified by the router ID of the originating router.</a:t>
            </a:r>
          </a:p>
        </p:txBody>
      </p:sp>
      <p:sp>
        <p:nvSpPr>
          <p:cNvPr id="4" name="Rectangle 3"/>
          <p:cNvSpPr/>
          <p:nvPr/>
        </p:nvSpPr>
        <p:spPr>
          <a:xfrm>
            <a:off x="1638542" y="1199942"/>
            <a:ext cx="8705243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en-US" altLang="ja-JP" b="1" dirty="0" smtClean="0"/>
              <a:t>OSPF LSA type 1</a:t>
            </a:r>
            <a:endParaRPr lang="en-US" altLang="ja-JP" b="1" dirty="0"/>
          </a:p>
        </p:txBody>
      </p:sp>
      <p:pic>
        <p:nvPicPr>
          <p:cNvPr id="7" name="Picture 6" descr="Scaling Networks - Mozilla Firefox">
            <a:extLst>
              <a:ext uri="{FF2B5EF4-FFF2-40B4-BE49-F238E27FC236}">
                <a16:creationId xmlns:a16="http://schemas.microsoft.com/office/drawing/2014/main" id="{45EB8A3A-659E-4989-9EF3-3262220AB6B6}"/>
              </a:ext>
            </a:extLst>
          </p:cNvPr>
          <p:cNvPicPr>
            <a:picLocks noChangeAspect="1"/>
          </p:cNvPicPr>
          <p:nvPr/>
        </p:nvPicPr>
        <p:blipFill rotWithShape="1">
          <a:blip r:embed="rId2" cstate="hq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6818960" y="1654073"/>
            <a:ext cx="5011627" cy="384991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1310588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en-US" dirty="0" smtClean="0">
                <a:solidFill>
                  <a:schemeClr val="accent1">
                    <a:lumMod val="50000"/>
                  </a:schemeClr>
                </a:solidFill>
              </a:rPr>
              <a:t>IV </a:t>
            </a:r>
            <a:r>
              <a:rPr lang="en-US" dirty="0">
                <a:solidFill>
                  <a:schemeClr val="accent1">
                    <a:lumMod val="50000"/>
                  </a:schemeClr>
                </a:solidFill>
              </a:rPr>
              <a:t>- OSPF: </a:t>
            </a:r>
            <a:r>
              <a:rPr lang="en-US" dirty="0">
                <a:solidFill>
                  <a:srgbClr val="002060"/>
                </a:solidFill>
              </a:rPr>
              <a:t>Multiarea OSPF </a:t>
            </a:r>
            <a:endParaRPr lang="en-GB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22236" y="1623101"/>
            <a:ext cx="5732959" cy="3432168"/>
          </a:xfrm>
        </p:spPr>
        <p:txBody>
          <a:bodyPr>
            <a:noAutofit/>
          </a:bodyPr>
          <a:lstStyle/>
          <a:p>
            <a:pPr marL="285750" lvl="1" algn="just">
              <a:buFont typeface="Wingdings" panose="05000000000000000000" pitchFamily="2" charset="2"/>
              <a:buChar char="Ø"/>
            </a:pPr>
            <a:r>
              <a:rPr lang="en-US" altLang="ja-JP" sz="1600" dirty="0" smtClean="0"/>
              <a:t>Only </a:t>
            </a:r>
            <a:r>
              <a:rPr lang="en-US" altLang="ja-JP" sz="1600" dirty="0"/>
              <a:t>found on </a:t>
            </a:r>
            <a:r>
              <a:rPr lang="en-US" altLang="ja-JP" sz="1600" dirty="0" err="1"/>
              <a:t>multiaccess</a:t>
            </a:r>
            <a:r>
              <a:rPr lang="en-US" altLang="ja-JP" sz="1600" dirty="0"/>
              <a:t> and </a:t>
            </a:r>
            <a:r>
              <a:rPr lang="en-US" altLang="ja-JP" sz="1600" dirty="0" err="1"/>
              <a:t>nonbroadcast</a:t>
            </a:r>
            <a:r>
              <a:rPr lang="en-US" altLang="ja-JP" sz="1600" dirty="0"/>
              <a:t> </a:t>
            </a:r>
            <a:r>
              <a:rPr lang="en-US" altLang="ja-JP" sz="1600" dirty="0" err="1"/>
              <a:t>multiaccess</a:t>
            </a:r>
            <a:r>
              <a:rPr lang="en-US" altLang="ja-JP" sz="1600" dirty="0"/>
              <a:t> (NBMA) networks</a:t>
            </a:r>
          </a:p>
          <a:p>
            <a:pPr marL="285750" lvl="1" algn="just">
              <a:buFont typeface="Wingdings" panose="05000000000000000000" pitchFamily="2" charset="2"/>
              <a:buChar char="Ø"/>
            </a:pPr>
            <a:endParaRPr lang="en-US" altLang="ja-JP" sz="1600" dirty="0" smtClean="0"/>
          </a:p>
          <a:p>
            <a:pPr marL="285750" lvl="1" algn="just">
              <a:buFont typeface="Wingdings" panose="05000000000000000000" pitchFamily="2" charset="2"/>
              <a:buChar char="Ø"/>
            </a:pPr>
            <a:r>
              <a:rPr lang="en-US" altLang="ja-JP" sz="1600" dirty="0" smtClean="0"/>
              <a:t>Contain </a:t>
            </a:r>
            <a:r>
              <a:rPr lang="en-US" altLang="ja-JP" sz="1600" dirty="0"/>
              <a:t>the router ID and IP address of the DR, along with the router ID of all other routers on the </a:t>
            </a:r>
            <a:r>
              <a:rPr lang="en-US" altLang="ja-JP" sz="1600" dirty="0" err="1"/>
              <a:t>multiaccess</a:t>
            </a:r>
            <a:r>
              <a:rPr lang="en-US" altLang="ja-JP" sz="1600" dirty="0"/>
              <a:t> segment</a:t>
            </a:r>
          </a:p>
          <a:p>
            <a:pPr marL="285750" lvl="1" algn="just">
              <a:buFont typeface="Wingdings" panose="05000000000000000000" pitchFamily="2" charset="2"/>
              <a:buChar char="Ø"/>
            </a:pPr>
            <a:endParaRPr lang="en-US" altLang="ja-JP" sz="1600" dirty="0" smtClean="0"/>
          </a:p>
          <a:p>
            <a:pPr marL="285750" lvl="1" algn="just">
              <a:buFont typeface="Wingdings" panose="05000000000000000000" pitchFamily="2" charset="2"/>
              <a:buChar char="Ø"/>
            </a:pPr>
            <a:r>
              <a:rPr lang="en-US" altLang="ja-JP" sz="1600" dirty="0" smtClean="0"/>
              <a:t>Give </a:t>
            </a:r>
            <a:r>
              <a:rPr lang="en-US" altLang="ja-JP" sz="1600" dirty="0"/>
              <a:t>other routers information about </a:t>
            </a:r>
            <a:r>
              <a:rPr lang="en-US" altLang="ja-JP" sz="1600" dirty="0" err="1"/>
              <a:t>multiaccess</a:t>
            </a:r>
            <a:r>
              <a:rPr lang="en-US" altLang="ja-JP" sz="1600" dirty="0"/>
              <a:t> networks within the same </a:t>
            </a:r>
            <a:r>
              <a:rPr lang="en-US" altLang="ja-JP" sz="1600" dirty="0" smtClean="0"/>
              <a:t>area</a:t>
            </a:r>
          </a:p>
          <a:p>
            <a:pPr marL="285750" lvl="1" algn="just">
              <a:buFont typeface="Wingdings" panose="05000000000000000000" pitchFamily="2" charset="2"/>
              <a:buChar char="Ø"/>
            </a:pPr>
            <a:endParaRPr lang="en-US" altLang="ja-JP" sz="1600" dirty="0"/>
          </a:p>
          <a:p>
            <a:pPr marL="285750" lvl="1" algn="just">
              <a:buFont typeface="Wingdings" panose="05000000000000000000" pitchFamily="2" charset="2"/>
              <a:buChar char="Ø"/>
            </a:pPr>
            <a:r>
              <a:rPr lang="en-US" altLang="ja-JP" sz="1600" dirty="0"/>
              <a:t>Not forwarded outside of an area</a:t>
            </a:r>
          </a:p>
          <a:p>
            <a:pPr marL="285750" lvl="1" algn="just">
              <a:buFont typeface="Wingdings" panose="05000000000000000000" pitchFamily="2" charset="2"/>
              <a:buChar char="Ø"/>
            </a:pPr>
            <a:endParaRPr lang="en-US" altLang="ja-JP" sz="1600" dirty="0" smtClean="0"/>
          </a:p>
          <a:p>
            <a:pPr marL="285750" lvl="1" algn="just">
              <a:buFont typeface="Wingdings" panose="05000000000000000000" pitchFamily="2" charset="2"/>
              <a:buChar char="Ø"/>
            </a:pPr>
            <a:r>
              <a:rPr lang="en-US" altLang="ja-JP" sz="1600" dirty="0" smtClean="0"/>
              <a:t>Also </a:t>
            </a:r>
            <a:r>
              <a:rPr lang="en-US" altLang="ja-JP" sz="1600" dirty="0"/>
              <a:t>referred to as network link entries</a:t>
            </a:r>
          </a:p>
          <a:p>
            <a:pPr marL="285750" lvl="1" algn="just">
              <a:buFont typeface="Wingdings" panose="05000000000000000000" pitchFamily="2" charset="2"/>
              <a:buChar char="Ø"/>
            </a:pPr>
            <a:endParaRPr lang="en-US" altLang="ja-JP" sz="1600" dirty="0" smtClean="0"/>
          </a:p>
          <a:p>
            <a:pPr marL="285750" lvl="1" algn="just">
              <a:buFont typeface="Wingdings" panose="05000000000000000000" pitchFamily="2" charset="2"/>
              <a:buChar char="Ø"/>
            </a:pPr>
            <a:r>
              <a:rPr lang="en-US" altLang="ja-JP" sz="1600" dirty="0" smtClean="0"/>
              <a:t>Link-state </a:t>
            </a:r>
            <a:r>
              <a:rPr lang="en-US" altLang="ja-JP" sz="1600" dirty="0"/>
              <a:t>ID is DR router ID</a:t>
            </a:r>
          </a:p>
        </p:txBody>
      </p:sp>
      <p:sp>
        <p:nvSpPr>
          <p:cNvPr id="4" name="Rectangle 3"/>
          <p:cNvSpPr/>
          <p:nvPr/>
        </p:nvSpPr>
        <p:spPr>
          <a:xfrm>
            <a:off x="1638542" y="1199942"/>
            <a:ext cx="8705243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en-US" altLang="ja-JP" b="1" dirty="0" smtClean="0"/>
              <a:t>OSPF LSA type 2</a:t>
            </a:r>
            <a:endParaRPr lang="en-US" altLang="ja-JP" b="1" dirty="0"/>
          </a:p>
        </p:txBody>
      </p:sp>
      <p:pic>
        <p:nvPicPr>
          <p:cNvPr id="6" name="Picture 5" descr="Scaling Networks - Mozilla Firefox">
            <a:extLst>
              <a:ext uri="{FF2B5EF4-FFF2-40B4-BE49-F238E27FC236}">
                <a16:creationId xmlns:a16="http://schemas.microsoft.com/office/drawing/2014/main" id="{D5CD516C-C63B-4C23-9FF7-72847392E279}"/>
              </a:ext>
            </a:extLst>
          </p:cNvPr>
          <p:cNvPicPr>
            <a:picLocks noChangeAspect="1"/>
          </p:cNvPicPr>
          <p:nvPr/>
        </p:nvPicPr>
        <p:blipFill rotWithShape="1">
          <a:blip r:embed="rId2" cstate="hq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6540581" y="1623101"/>
            <a:ext cx="5549772" cy="395659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9023356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en-US" dirty="0" smtClean="0">
                <a:solidFill>
                  <a:schemeClr val="accent1">
                    <a:lumMod val="50000"/>
                  </a:schemeClr>
                </a:solidFill>
              </a:rPr>
              <a:t>IV </a:t>
            </a:r>
            <a:r>
              <a:rPr lang="en-US" dirty="0">
                <a:solidFill>
                  <a:schemeClr val="accent1">
                    <a:lumMod val="50000"/>
                  </a:schemeClr>
                </a:solidFill>
              </a:rPr>
              <a:t>- OSPF: </a:t>
            </a:r>
            <a:r>
              <a:rPr lang="en-US" dirty="0">
                <a:solidFill>
                  <a:srgbClr val="002060"/>
                </a:solidFill>
              </a:rPr>
              <a:t>Multiarea OSPF </a:t>
            </a:r>
            <a:endParaRPr lang="en-GB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22236" y="1623101"/>
            <a:ext cx="5732959" cy="3432168"/>
          </a:xfrm>
        </p:spPr>
        <p:txBody>
          <a:bodyPr>
            <a:noAutofit/>
          </a:bodyPr>
          <a:lstStyle/>
          <a:p>
            <a:pPr marL="285750" lvl="1" algn="just">
              <a:buFont typeface="Wingdings" panose="05000000000000000000" pitchFamily="2" charset="2"/>
              <a:buChar char="Ø"/>
            </a:pPr>
            <a:r>
              <a:rPr lang="en-US" altLang="ja-JP" sz="1800" dirty="0"/>
              <a:t>They are used by ABRs to advertise networks from other areas.</a:t>
            </a:r>
          </a:p>
          <a:p>
            <a:pPr marL="285750" lvl="1" algn="just">
              <a:buFont typeface="Wingdings" panose="05000000000000000000" pitchFamily="2" charset="2"/>
              <a:buChar char="Ø"/>
            </a:pPr>
            <a:endParaRPr lang="en-US" altLang="ja-JP" sz="1800" dirty="0" smtClean="0"/>
          </a:p>
          <a:p>
            <a:pPr marL="285750" lvl="1" algn="just">
              <a:buFont typeface="Wingdings" panose="05000000000000000000" pitchFamily="2" charset="2"/>
              <a:buChar char="Ø"/>
            </a:pPr>
            <a:r>
              <a:rPr lang="en-US" altLang="ja-JP" sz="1800" dirty="0" smtClean="0"/>
              <a:t>The </a:t>
            </a:r>
            <a:r>
              <a:rPr lang="en-US" altLang="ja-JP" sz="1800" dirty="0"/>
              <a:t>ABR creates a type 3 LSA for each of its learned OSPF networks.</a:t>
            </a:r>
          </a:p>
          <a:p>
            <a:pPr marL="285750" lvl="1" algn="just">
              <a:buFont typeface="Wingdings" panose="05000000000000000000" pitchFamily="2" charset="2"/>
              <a:buChar char="Ø"/>
            </a:pPr>
            <a:endParaRPr lang="en-US" altLang="ja-JP" sz="1800" dirty="0" smtClean="0"/>
          </a:p>
          <a:p>
            <a:pPr marL="285750" lvl="1" algn="just">
              <a:buFont typeface="Wingdings" panose="05000000000000000000" pitchFamily="2" charset="2"/>
              <a:buChar char="Ø"/>
            </a:pPr>
            <a:r>
              <a:rPr lang="en-US" altLang="ja-JP" sz="1800" dirty="0" smtClean="0"/>
              <a:t>ABRs </a:t>
            </a:r>
            <a:r>
              <a:rPr lang="en-US" altLang="ja-JP" sz="1800" dirty="0"/>
              <a:t>flood type 3 LSAs from one area to other areas.</a:t>
            </a:r>
          </a:p>
          <a:p>
            <a:pPr marL="285750" lvl="1" algn="just">
              <a:buFont typeface="Wingdings" panose="05000000000000000000" pitchFamily="2" charset="2"/>
              <a:buChar char="Ø"/>
            </a:pPr>
            <a:endParaRPr lang="en-US" altLang="ja-JP" sz="1800" dirty="0" smtClean="0"/>
          </a:p>
          <a:p>
            <a:pPr marL="285750" lvl="1" algn="just">
              <a:buFont typeface="Wingdings" panose="05000000000000000000" pitchFamily="2" charset="2"/>
              <a:buChar char="Ø"/>
            </a:pPr>
            <a:r>
              <a:rPr lang="en-US" altLang="ja-JP" sz="1800" dirty="0" smtClean="0"/>
              <a:t>To </a:t>
            </a:r>
            <a:r>
              <a:rPr lang="en-US" altLang="ja-JP" sz="1800" dirty="0"/>
              <a:t>reduce impact of flooding in a large OSPF deployment, configuration of manual route summarization on the ABR is recommended.</a:t>
            </a:r>
          </a:p>
          <a:p>
            <a:pPr marL="285750" lvl="1" algn="just">
              <a:buFont typeface="Wingdings" panose="05000000000000000000" pitchFamily="2" charset="2"/>
              <a:buChar char="Ø"/>
            </a:pPr>
            <a:endParaRPr lang="en-US" altLang="ja-JP" sz="1800" dirty="0" smtClean="0"/>
          </a:p>
          <a:p>
            <a:pPr marL="285750" lvl="1" algn="just">
              <a:buFont typeface="Wingdings" panose="05000000000000000000" pitchFamily="2" charset="2"/>
              <a:buChar char="Ø"/>
            </a:pPr>
            <a:r>
              <a:rPr lang="en-US" altLang="ja-JP" sz="1800" dirty="0" smtClean="0"/>
              <a:t>The </a:t>
            </a:r>
            <a:r>
              <a:rPr lang="en-US" altLang="ja-JP" sz="1800" dirty="0"/>
              <a:t>link-state ID is set to the network address.</a:t>
            </a:r>
          </a:p>
        </p:txBody>
      </p:sp>
      <p:sp>
        <p:nvSpPr>
          <p:cNvPr id="4" name="Rectangle 3"/>
          <p:cNvSpPr/>
          <p:nvPr/>
        </p:nvSpPr>
        <p:spPr>
          <a:xfrm>
            <a:off x="1638542" y="1199942"/>
            <a:ext cx="8705243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en-US" altLang="ja-JP" b="1" dirty="0" smtClean="0"/>
              <a:t>OSPF LSA type 3</a:t>
            </a:r>
            <a:endParaRPr lang="en-US" altLang="ja-JP" b="1" dirty="0"/>
          </a:p>
        </p:txBody>
      </p:sp>
      <p:pic>
        <p:nvPicPr>
          <p:cNvPr id="7" name="Picture 6" descr="Scaling Networks - Mozilla Firefox">
            <a:extLst>
              <a:ext uri="{FF2B5EF4-FFF2-40B4-BE49-F238E27FC236}">
                <a16:creationId xmlns:a16="http://schemas.microsoft.com/office/drawing/2014/main" id="{8A50D794-0704-4AAF-BB1E-087D38DBC4FD}"/>
              </a:ext>
            </a:extLst>
          </p:cNvPr>
          <p:cNvPicPr>
            <a:picLocks noChangeAspect="1"/>
          </p:cNvPicPr>
          <p:nvPr/>
        </p:nvPicPr>
        <p:blipFill rotWithShape="1">
          <a:blip r:embed="rId2" cstate="hq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6528932" y="1605646"/>
            <a:ext cx="5419225" cy="390731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7832366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en-US" dirty="0" smtClean="0">
                <a:solidFill>
                  <a:schemeClr val="accent1">
                    <a:lumMod val="50000"/>
                  </a:schemeClr>
                </a:solidFill>
              </a:rPr>
              <a:t>IV </a:t>
            </a:r>
            <a:r>
              <a:rPr lang="en-US" dirty="0">
                <a:solidFill>
                  <a:schemeClr val="accent1">
                    <a:lumMod val="50000"/>
                  </a:schemeClr>
                </a:solidFill>
              </a:rPr>
              <a:t>- OSPF: </a:t>
            </a:r>
            <a:r>
              <a:rPr lang="en-US" dirty="0">
                <a:solidFill>
                  <a:srgbClr val="002060"/>
                </a:solidFill>
              </a:rPr>
              <a:t>Multiarea OSPF </a:t>
            </a:r>
            <a:endParaRPr lang="en-GB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99927" y="1569274"/>
            <a:ext cx="5732959" cy="3432168"/>
          </a:xfrm>
        </p:spPr>
        <p:txBody>
          <a:bodyPr>
            <a:noAutofit/>
          </a:bodyPr>
          <a:lstStyle/>
          <a:p>
            <a:pPr marL="457200" lvl="1" indent="-457200" algn="just">
              <a:buFont typeface="Wingdings" panose="05000000000000000000" pitchFamily="2" charset="2"/>
              <a:buChar char="Ø"/>
            </a:pPr>
            <a:r>
              <a:rPr lang="en-US" altLang="ja-JP" sz="2400" dirty="0" smtClean="0"/>
              <a:t>They </a:t>
            </a:r>
            <a:r>
              <a:rPr lang="en-US" altLang="ja-JP" sz="2400" dirty="0"/>
              <a:t>identify an ASBR and provide a route to it</a:t>
            </a:r>
            <a:r>
              <a:rPr lang="en-US" altLang="ja-JP" sz="2400" dirty="0" smtClean="0"/>
              <a:t>.</a:t>
            </a:r>
          </a:p>
          <a:p>
            <a:pPr marL="457200" lvl="1" indent="-457200" algn="just">
              <a:buFont typeface="Wingdings" panose="05000000000000000000" pitchFamily="2" charset="2"/>
              <a:buChar char="Ø"/>
            </a:pPr>
            <a:endParaRPr lang="en-US" altLang="ja-JP" sz="2400" dirty="0"/>
          </a:p>
          <a:p>
            <a:pPr marL="457200" lvl="1" indent="-457200" algn="just">
              <a:buFont typeface="Wingdings" panose="05000000000000000000" pitchFamily="2" charset="2"/>
              <a:buChar char="Ø"/>
            </a:pPr>
            <a:r>
              <a:rPr lang="en-US" altLang="ja-JP" sz="2400" dirty="0"/>
              <a:t>They are generated by an ABR only when an ASBR exists within an area.</a:t>
            </a:r>
          </a:p>
          <a:p>
            <a:pPr marL="457200" lvl="1" indent="-457200" algn="just">
              <a:buFont typeface="Wingdings" panose="05000000000000000000" pitchFamily="2" charset="2"/>
              <a:buChar char="Ø"/>
            </a:pPr>
            <a:endParaRPr lang="en-US" altLang="ja-JP" sz="2400" dirty="0" smtClean="0"/>
          </a:p>
          <a:p>
            <a:pPr marL="457200" lvl="1" indent="-457200" algn="just">
              <a:buFont typeface="Wingdings" panose="05000000000000000000" pitchFamily="2" charset="2"/>
              <a:buChar char="Ø"/>
            </a:pPr>
            <a:r>
              <a:rPr lang="en-US" altLang="ja-JP" sz="2400" dirty="0" smtClean="0"/>
              <a:t>They </a:t>
            </a:r>
            <a:r>
              <a:rPr lang="en-US" altLang="ja-JP" sz="2400" dirty="0"/>
              <a:t>are flooded to other areas by ABRs.</a:t>
            </a:r>
          </a:p>
          <a:p>
            <a:pPr marL="457200" lvl="1" indent="-457200" algn="just">
              <a:buFont typeface="Wingdings" panose="05000000000000000000" pitchFamily="2" charset="2"/>
              <a:buChar char="Ø"/>
            </a:pPr>
            <a:endParaRPr lang="en-US" altLang="ja-JP" sz="2400" dirty="0" smtClean="0"/>
          </a:p>
          <a:p>
            <a:pPr marL="457200" lvl="1" indent="-457200" algn="just">
              <a:buFont typeface="Wingdings" panose="05000000000000000000" pitchFamily="2" charset="2"/>
              <a:buChar char="Ø"/>
            </a:pPr>
            <a:r>
              <a:rPr lang="en-US" altLang="ja-JP" sz="2400" dirty="0" smtClean="0"/>
              <a:t>The </a:t>
            </a:r>
            <a:r>
              <a:rPr lang="en-US" altLang="ja-JP" sz="2400" dirty="0"/>
              <a:t>link-state ID is set to the ASBR router ID.</a:t>
            </a:r>
          </a:p>
        </p:txBody>
      </p:sp>
      <p:sp>
        <p:nvSpPr>
          <p:cNvPr id="4" name="Rectangle 3"/>
          <p:cNvSpPr/>
          <p:nvPr/>
        </p:nvSpPr>
        <p:spPr>
          <a:xfrm>
            <a:off x="1638542" y="1199942"/>
            <a:ext cx="8705243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en-US" altLang="ja-JP" b="1" dirty="0" smtClean="0"/>
              <a:t>OSPF LSA type 4</a:t>
            </a:r>
            <a:endParaRPr lang="en-US" altLang="ja-JP" b="1" dirty="0"/>
          </a:p>
        </p:txBody>
      </p:sp>
      <p:pic>
        <p:nvPicPr>
          <p:cNvPr id="6" name="Picture 5" descr="Scaling Networks - Mozilla Firefox">
            <a:extLst>
              <a:ext uri="{FF2B5EF4-FFF2-40B4-BE49-F238E27FC236}">
                <a16:creationId xmlns:a16="http://schemas.microsoft.com/office/drawing/2014/main" id="{597F5517-5352-4A66-A201-927FC834A80D}"/>
              </a:ext>
            </a:extLst>
          </p:cNvPr>
          <p:cNvPicPr>
            <a:picLocks noChangeAspect="1"/>
          </p:cNvPicPr>
          <p:nvPr/>
        </p:nvPicPr>
        <p:blipFill rotWithShape="1">
          <a:blip r:embed="rId2" cstate="hq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6418272" y="1648010"/>
            <a:ext cx="5485338" cy="375918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2365709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en-US" dirty="0" smtClean="0">
                <a:solidFill>
                  <a:schemeClr val="accent1">
                    <a:lumMod val="50000"/>
                  </a:schemeClr>
                </a:solidFill>
              </a:rPr>
              <a:t>IV </a:t>
            </a:r>
            <a:r>
              <a:rPr lang="en-US" dirty="0">
                <a:solidFill>
                  <a:schemeClr val="accent1">
                    <a:lumMod val="50000"/>
                  </a:schemeClr>
                </a:solidFill>
              </a:rPr>
              <a:t>- OSPF: </a:t>
            </a:r>
            <a:r>
              <a:rPr lang="en-US" dirty="0">
                <a:solidFill>
                  <a:srgbClr val="002060"/>
                </a:solidFill>
              </a:rPr>
              <a:t>Multiarea OSPF </a:t>
            </a:r>
            <a:endParaRPr lang="en-GB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63041" y="1877957"/>
            <a:ext cx="5732959" cy="3432168"/>
          </a:xfrm>
        </p:spPr>
        <p:txBody>
          <a:bodyPr>
            <a:noAutofit/>
          </a:bodyPr>
          <a:lstStyle/>
          <a:p>
            <a:pPr marL="342900" lvl="1" indent="-342900" algn="just">
              <a:buFont typeface="Wingdings" panose="05000000000000000000" pitchFamily="2" charset="2"/>
              <a:buChar char="Ø"/>
            </a:pPr>
            <a:r>
              <a:rPr lang="en-US" altLang="ja-JP" sz="2400" dirty="0"/>
              <a:t>They advertise external routes, also referred to as external LSA entries</a:t>
            </a:r>
            <a:r>
              <a:rPr lang="en-US" altLang="ja-JP" sz="2400" dirty="0" smtClean="0"/>
              <a:t>.</a:t>
            </a:r>
          </a:p>
          <a:p>
            <a:pPr marL="0" lvl="1" indent="0" algn="just">
              <a:buNone/>
            </a:pPr>
            <a:r>
              <a:rPr lang="en-US" altLang="ja-JP" sz="2400" dirty="0" smtClean="0"/>
              <a:t> </a:t>
            </a:r>
            <a:endParaRPr lang="en-US" altLang="ja-JP" sz="2400" dirty="0"/>
          </a:p>
          <a:p>
            <a:pPr marL="342900" lvl="1" indent="-342900" algn="just">
              <a:buFont typeface="Wingdings" panose="05000000000000000000" pitchFamily="2" charset="2"/>
              <a:buChar char="Ø"/>
            </a:pPr>
            <a:r>
              <a:rPr lang="en-US" altLang="ja-JP" sz="2400" dirty="0"/>
              <a:t>They are originated by the ASBR and flooded to the entire routing domain.</a:t>
            </a:r>
          </a:p>
          <a:p>
            <a:pPr marL="342900" lvl="1" indent="-342900" algn="just">
              <a:buFont typeface="Wingdings" panose="05000000000000000000" pitchFamily="2" charset="2"/>
              <a:buChar char="Ø"/>
            </a:pPr>
            <a:endParaRPr lang="en-US" altLang="ja-JP" sz="2400" dirty="0" smtClean="0"/>
          </a:p>
          <a:p>
            <a:pPr marL="342900" lvl="1" indent="-342900" algn="just">
              <a:buFont typeface="Wingdings" panose="05000000000000000000" pitchFamily="2" charset="2"/>
              <a:buChar char="Ø"/>
            </a:pPr>
            <a:r>
              <a:rPr lang="en-US" altLang="ja-JP" sz="2400" dirty="0" smtClean="0"/>
              <a:t>The </a:t>
            </a:r>
            <a:r>
              <a:rPr lang="en-US" altLang="ja-JP" sz="2400" dirty="0"/>
              <a:t>link-state ID is the external network number.</a:t>
            </a:r>
          </a:p>
        </p:txBody>
      </p:sp>
      <p:sp>
        <p:nvSpPr>
          <p:cNvPr id="4" name="Rectangle 3"/>
          <p:cNvSpPr/>
          <p:nvPr/>
        </p:nvSpPr>
        <p:spPr>
          <a:xfrm>
            <a:off x="1638542" y="1199942"/>
            <a:ext cx="8705243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en-US" altLang="ja-JP" b="1" dirty="0" smtClean="0"/>
              <a:t>OSPF LSA type 5</a:t>
            </a:r>
            <a:endParaRPr lang="en-US" altLang="ja-JP" b="1" dirty="0"/>
          </a:p>
        </p:txBody>
      </p:sp>
      <p:pic>
        <p:nvPicPr>
          <p:cNvPr id="7" name="Picture 6" descr="Scaling Networks - Mozilla Firefox">
            <a:extLst>
              <a:ext uri="{FF2B5EF4-FFF2-40B4-BE49-F238E27FC236}">
                <a16:creationId xmlns:a16="http://schemas.microsoft.com/office/drawing/2014/main" id="{BAC79232-5B33-430C-891E-0C7A0F4EDC7B}"/>
              </a:ext>
            </a:extLst>
          </p:cNvPr>
          <p:cNvPicPr>
            <a:picLocks noChangeAspect="1"/>
          </p:cNvPicPr>
          <p:nvPr/>
        </p:nvPicPr>
        <p:blipFill rotWithShape="1">
          <a:blip r:embed="rId2" cstate="hq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6453628" y="1569274"/>
            <a:ext cx="5548537" cy="390329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1908472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en-US" dirty="0" smtClean="0">
                <a:solidFill>
                  <a:schemeClr val="accent1">
                    <a:lumMod val="50000"/>
                  </a:schemeClr>
                </a:solidFill>
              </a:rPr>
              <a:t>IV </a:t>
            </a:r>
            <a:r>
              <a:rPr lang="en-US" dirty="0">
                <a:solidFill>
                  <a:schemeClr val="accent1">
                    <a:lumMod val="50000"/>
                  </a:schemeClr>
                </a:solidFill>
              </a:rPr>
              <a:t>- OSPF: </a:t>
            </a:r>
            <a:r>
              <a:rPr lang="en-US" dirty="0">
                <a:solidFill>
                  <a:srgbClr val="002060"/>
                </a:solidFill>
              </a:rPr>
              <a:t>Multiarea OSPF </a:t>
            </a:r>
            <a:endParaRPr lang="en-GB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63041" y="1656637"/>
            <a:ext cx="5732959" cy="3432168"/>
          </a:xfrm>
        </p:spPr>
        <p:txBody>
          <a:bodyPr>
            <a:noAutofit/>
          </a:bodyPr>
          <a:lstStyle/>
          <a:p>
            <a:pPr marL="342900" lvl="1" indent="-342900" algn="just">
              <a:buFont typeface="Wingdings" panose="05000000000000000000" pitchFamily="2" charset="2"/>
              <a:buChar char="Ø"/>
            </a:pPr>
            <a:r>
              <a:rPr lang="en-US" altLang="ja-JP" sz="2400" b="1" dirty="0"/>
              <a:t>O</a:t>
            </a:r>
            <a:r>
              <a:rPr lang="en-US" altLang="ja-JP" sz="2400" dirty="0"/>
              <a:t> </a:t>
            </a:r>
            <a:r>
              <a:rPr lang="en-US" altLang="ja-JP" sz="2400" i="1" dirty="0" smtClean="0"/>
              <a:t>(The </a:t>
            </a:r>
            <a:r>
              <a:rPr lang="en-US" altLang="ja-JP" sz="2400" i="1" dirty="0"/>
              <a:t>routing table reflects the link-state information with a designation of O, meaning that the route is </a:t>
            </a:r>
            <a:r>
              <a:rPr lang="en-US" altLang="ja-JP" sz="2400" i="1" dirty="0" smtClean="0"/>
              <a:t>intra-area)</a:t>
            </a:r>
            <a:endParaRPr lang="en-US" altLang="ja-JP" sz="2400" i="1" dirty="0"/>
          </a:p>
          <a:p>
            <a:pPr marL="342900" lvl="1" indent="-342900" algn="just">
              <a:buFont typeface="Wingdings" panose="05000000000000000000" pitchFamily="2" charset="2"/>
              <a:buChar char="Ø"/>
            </a:pPr>
            <a:endParaRPr lang="en-US" altLang="ja-JP" sz="2400" dirty="0" smtClean="0"/>
          </a:p>
          <a:p>
            <a:pPr marL="342900" lvl="1" indent="-342900" algn="just">
              <a:buFont typeface="Wingdings" panose="05000000000000000000" pitchFamily="2" charset="2"/>
              <a:buChar char="Ø"/>
            </a:pPr>
            <a:r>
              <a:rPr lang="en-US" altLang="ja-JP" sz="2400" b="1" dirty="0" smtClean="0"/>
              <a:t>O </a:t>
            </a:r>
            <a:r>
              <a:rPr lang="en-US" altLang="ja-JP" sz="2400" b="1" dirty="0"/>
              <a:t>IA </a:t>
            </a:r>
            <a:r>
              <a:rPr lang="en-US" altLang="ja-JP" sz="2400" i="1" dirty="0" smtClean="0"/>
              <a:t>(Summary </a:t>
            </a:r>
            <a:r>
              <a:rPr lang="en-US" altLang="ja-JP" sz="2400" i="1" dirty="0"/>
              <a:t>LSAs appear in the routing table as IA (</a:t>
            </a:r>
            <a:r>
              <a:rPr lang="en-US" altLang="ja-JP" sz="2400" i="1" dirty="0" smtClean="0"/>
              <a:t>inter area </a:t>
            </a:r>
            <a:r>
              <a:rPr lang="en-US" altLang="ja-JP" sz="2400" i="1" dirty="0"/>
              <a:t>routes</a:t>
            </a:r>
            <a:r>
              <a:rPr lang="en-US" altLang="ja-JP" sz="2400" i="1" dirty="0" smtClean="0"/>
              <a:t>))</a:t>
            </a:r>
            <a:endParaRPr lang="en-US" altLang="ja-JP" sz="2400" dirty="0"/>
          </a:p>
          <a:p>
            <a:pPr marL="342900" lvl="1" indent="-342900" algn="just">
              <a:buFont typeface="Wingdings" panose="05000000000000000000" pitchFamily="2" charset="2"/>
              <a:buChar char="Ø"/>
            </a:pPr>
            <a:endParaRPr lang="en-US" altLang="ja-JP" sz="2400" dirty="0" smtClean="0"/>
          </a:p>
          <a:p>
            <a:pPr marL="342900" lvl="1" indent="-342900" algn="just">
              <a:buFont typeface="Wingdings" panose="05000000000000000000" pitchFamily="2" charset="2"/>
              <a:buChar char="Ø"/>
            </a:pPr>
            <a:r>
              <a:rPr lang="en-US" altLang="ja-JP" sz="2400" b="1" dirty="0" smtClean="0"/>
              <a:t>O </a:t>
            </a:r>
            <a:r>
              <a:rPr lang="en-US" altLang="ja-JP" sz="2400" b="1" dirty="0"/>
              <a:t>E1 or O E2</a:t>
            </a:r>
            <a:r>
              <a:rPr lang="en-US" altLang="ja-JP" sz="2400" dirty="0"/>
              <a:t> </a:t>
            </a:r>
            <a:r>
              <a:rPr lang="en-US" altLang="ja-JP" sz="2400" i="1" dirty="0" smtClean="0"/>
              <a:t>(External </a:t>
            </a:r>
            <a:r>
              <a:rPr lang="en-US" altLang="ja-JP" sz="2400" i="1" dirty="0"/>
              <a:t>LSAs appear in the routing table marked as external type 1 (E1) or external type 2 (E2) </a:t>
            </a:r>
            <a:r>
              <a:rPr lang="en-US" altLang="ja-JP" sz="2400" i="1" dirty="0" smtClean="0"/>
              <a:t>routes)</a:t>
            </a:r>
            <a:endParaRPr lang="en-US" altLang="ja-JP" sz="2400" i="1" dirty="0"/>
          </a:p>
        </p:txBody>
      </p:sp>
      <p:sp>
        <p:nvSpPr>
          <p:cNvPr id="4" name="Rectangle 3"/>
          <p:cNvSpPr/>
          <p:nvPr/>
        </p:nvSpPr>
        <p:spPr>
          <a:xfrm>
            <a:off x="1638542" y="1199942"/>
            <a:ext cx="8705243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en-US" altLang="ja-JP" b="1" dirty="0" smtClean="0"/>
              <a:t>Routing Table Entries</a:t>
            </a:r>
            <a:endParaRPr lang="en-US" altLang="ja-JP" b="1" dirty="0"/>
          </a:p>
        </p:txBody>
      </p:sp>
      <p:pic>
        <p:nvPicPr>
          <p:cNvPr id="6" name="Picture 5" descr="Scaling Networks - Mozilla Firefox">
            <a:extLst>
              <a:ext uri="{FF2B5EF4-FFF2-40B4-BE49-F238E27FC236}">
                <a16:creationId xmlns:a16="http://schemas.microsoft.com/office/drawing/2014/main" id="{1369A013-3A29-44C2-ADD1-15263CE69122}"/>
              </a:ext>
            </a:extLst>
          </p:cNvPr>
          <p:cNvPicPr>
            <a:picLocks noChangeAspect="1"/>
          </p:cNvPicPr>
          <p:nvPr/>
        </p:nvPicPr>
        <p:blipFill rotWithShape="1">
          <a:blip r:embed="rId2" cstate="hq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6237722" y="1785472"/>
            <a:ext cx="5799453" cy="387181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5860829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en-US" dirty="0" smtClean="0">
                <a:solidFill>
                  <a:schemeClr val="accent1">
                    <a:lumMod val="50000"/>
                  </a:schemeClr>
                </a:solidFill>
              </a:rPr>
              <a:t>IV </a:t>
            </a:r>
            <a:r>
              <a:rPr lang="en-US" dirty="0">
                <a:solidFill>
                  <a:schemeClr val="accent1">
                    <a:lumMod val="50000"/>
                  </a:schemeClr>
                </a:solidFill>
              </a:rPr>
              <a:t>- OSPF: </a:t>
            </a:r>
            <a:r>
              <a:rPr lang="en-US" dirty="0">
                <a:solidFill>
                  <a:srgbClr val="002060"/>
                </a:solidFill>
              </a:rPr>
              <a:t>Multiarea OSPF </a:t>
            </a:r>
            <a:endParaRPr lang="en-GB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63041" y="1843789"/>
            <a:ext cx="5732959" cy="3432168"/>
          </a:xfrm>
        </p:spPr>
        <p:txBody>
          <a:bodyPr>
            <a:noAutofit/>
          </a:bodyPr>
          <a:lstStyle/>
          <a:p>
            <a:pPr marL="285750" lvl="1" algn="just">
              <a:buFont typeface="Wingdings" panose="05000000000000000000" pitchFamily="2" charset="2"/>
              <a:buChar char="Ø"/>
            </a:pPr>
            <a:r>
              <a:rPr lang="en-US" altLang="ja-JP" sz="1800" dirty="0" smtClean="0"/>
              <a:t>All </a:t>
            </a:r>
            <a:r>
              <a:rPr lang="en-US" altLang="ja-JP" sz="1800" dirty="0"/>
              <a:t>routers calculate the best path or paths to destinations within their area (intra-area). These are the type 1 and type 2 LSAs – O.</a:t>
            </a:r>
          </a:p>
          <a:p>
            <a:pPr marL="285750" lvl="1" algn="just">
              <a:buFont typeface="Wingdings" panose="05000000000000000000" pitchFamily="2" charset="2"/>
              <a:buChar char="Ø"/>
            </a:pPr>
            <a:endParaRPr lang="en-US" altLang="ja-JP" sz="1800" dirty="0" smtClean="0"/>
          </a:p>
          <a:p>
            <a:pPr marL="285750" lvl="1" algn="just">
              <a:buFont typeface="Wingdings" panose="05000000000000000000" pitchFamily="2" charset="2"/>
              <a:buChar char="Ø"/>
            </a:pPr>
            <a:r>
              <a:rPr lang="en-US" altLang="ja-JP" sz="1800" dirty="0" smtClean="0"/>
              <a:t>All </a:t>
            </a:r>
            <a:r>
              <a:rPr lang="en-US" altLang="ja-JP" sz="1800" dirty="0"/>
              <a:t>routers calculate the best path or paths to the other areas within the internetwork. Type 3 LSAs - O IA.</a:t>
            </a:r>
          </a:p>
          <a:p>
            <a:pPr marL="285750" lvl="1" algn="just">
              <a:buFont typeface="Wingdings" panose="05000000000000000000" pitchFamily="2" charset="2"/>
              <a:buChar char="Ø"/>
            </a:pPr>
            <a:endParaRPr lang="en-US" altLang="ja-JP" sz="1800" dirty="0" smtClean="0"/>
          </a:p>
          <a:p>
            <a:pPr marL="285750" lvl="1" algn="just">
              <a:buFont typeface="Wingdings" panose="05000000000000000000" pitchFamily="2" charset="2"/>
              <a:buChar char="Ø"/>
            </a:pPr>
            <a:r>
              <a:rPr lang="en-US" altLang="ja-JP" sz="1800" dirty="0" smtClean="0"/>
              <a:t>All </a:t>
            </a:r>
            <a:r>
              <a:rPr lang="en-US" altLang="ja-JP" sz="1800" dirty="0"/>
              <a:t>routers calculate the best path or paths to the external autonomous system (type 5) destinations - </a:t>
            </a:r>
            <a:r>
              <a:rPr lang="pt-BR" altLang="ja-JP" sz="1800" dirty="0"/>
              <a:t>O E1 or an O E2 .</a:t>
            </a:r>
          </a:p>
          <a:p>
            <a:pPr marL="285750" lvl="1" algn="just">
              <a:buFont typeface="Wingdings" panose="05000000000000000000" pitchFamily="2" charset="2"/>
              <a:buChar char="Ø"/>
            </a:pPr>
            <a:endParaRPr lang="en-US" altLang="ja-JP" sz="1800" dirty="0"/>
          </a:p>
        </p:txBody>
      </p:sp>
      <p:sp>
        <p:nvSpPr>
          <p:cNvPr id="4" name="Rectangle 3"/>
          <p:cNvSpPr/>
          <p:nvPr/>
        </p:nvSpPr>
        <p:spPr>
          <a:xfrm>
            <a:off x="1638542" y="1199942"/>
            <a:ext cx="8705243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en-US" altLang="ja-JP" b="1" dirty="0" smtClean="0"/>
              <a:t>Route Calculation</a:t>
            </a:r>
            <a:endParaRPr lang="en-US" altLang="ja-JP" b="1" dirty="0"/>
          </a:p>
        </p:txBody>
      </p:sp>
      <p:pic>
        <p:nvPicPr>
          <p:cNvPr id="7" name="Picture 6" descr="Scaling Networks - Mozilla Firefox">
            <a:extLst>
              <a:ext uri="{FF2B5EF4-FFF2-40B4-BE49-F238E27FC236}">
                <a16:creationId xmlns:a16="http://schemas.microsoft.com/office/drawing/2014/main" id="{86AC968E-8C9E-4936-9652-611A6DAE200E}"/>
              </a:ext>
            </a:extLst>
          </p:cNvPr>
          <p:cNvPicPr>
            <a:picLocks noChangeAspect="1"/>
          </p:cNvPicPr>
          <p:nvPr/>
        </p:nvPicPr>
        <p:blipFill rotWithShape="1">
          <a:blip r:embed="rId2" cstate="hq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6488163" y="1656637"/>
            <a:ext cx="5418451" cy="380647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9222187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en-US" dirty="0" smtClean="0">
                <a:solidFill>
                  <a:schemeClr val="accent1">
                    <a:lumMod val="50000"/>
                  </a:schemeClr>
                </a:solidFill>
              </a:rPr>
              <a:t>Summary</a:t>
            </a:r>
            <a:r>
              <a:rPr lang="en-US" dirty="0">
                <a:solidFill>
                  <a:srgbClr val="002060"/>
                </a:solidFill>
              </a:rPr>
              <a:t> </a:t>
            </a:r>
            <a:endParaRPr lang="en-GB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63041" y="1843789"/>
            <a:ext cx="11262070" cy="3432168"/>
          </a:xfrm>
        </p:spPr>
        <p:txBody>
          <a:bodyPr>
            <a:noAutofit/>
          </a:bodyPr>
          <a:lstStyle/>
          <a:p>
            <a:pPr>
              <a:buFont typeface="Wingdings" panose="05000000000000000000" pitchFamily="2" charset="2"/>
              <a:buChar char="Ø"/>
            </a:pPr>
            <a:r>
              <a:rPr lang="en-US" sz="2400" dirty="0" smtClean="0"/>
              <a:t>How </a:t>
            </a:r>
            <a:r>
              <a:rPr lang="en-US" sz="2400" dirty="0"/>
              <a:t>single-area OSPF operates.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US" sz="2400" dirty="0"/>
              <a:t>Implement single-area OSPFv2.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US" sz="2400" dirty="0"/>
              <a:t>Implement single-area OSPFv3.</a:t>
            </a:r>
          </a:p>
          <a:p>
            <a:pPr>
              <a:buFont typeface="Wingdings" panose="05000000000000000000" pitchFamily="2" charset="2"/>
              <a:buChar char="Ø"/>
            </a:pPr>
            <a:endParaRPr lang="en-US" sz="2400" dirty="0" smtClean="0"/>
          </a:p>
          <a:p>
            <a:pPr>
              <a:buFont typeface="Wingdings" panose="05000000000000000000" pitchFamily="2" charset="2"/>
              <a:buChar char="Ø"/>
            </a:pPr>
            <a:r>
              <a:rPr lang="en-US" sz="2400" dirty="0" smtClean="0"/>
              <a:t>How multi area </a:t>
            </a:r>
            <a:r>
              <a:rPr lang="en-US" sz="2400" dirty="0"/>
              <a:t>OSPF operates in a small to medium-sized business network. 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US" sz="2400" dirty="0"/>
              <a:t>Implement </a:t>
            </a:r>
            <a:r>
              <a:rPr lang="en-US" sz="2400" dirty="0" smtClean="0"/>
              <a:t>multi area </a:t>
            </a:r>
            <a:r>
              <a:rPr lang="en-US" sz="2400" dirty="0"/>
              <a:t>OSPFv2 and OSPFv3</a:t>
            </a:r>
            <a:r>
              <a:rPr lang="en-US" sz="2400" dirty="0" smtClean="0"/>
              <a:t>.</a:t>
            </a:r>
          </a:p>
          <a:p>
            <a:pPr>
              <a:buFont typeface="Wingdings" panose="05000000000000000000" pitchFamily="2" charset="2"/>
              <a:buChar char="Ø"/>
            </a:pPr>
            <a:endParaRPr lang="en-US" sz="2400" dirty="0"/>
          </a:p>
          <a:p>
            <a:pPr marL="0" indent="0">
              <a:buNone/>
            </a:pPr>
            <a:endParaRPr lang="en-US" sz="2400" dirty="0"/>
          </a:p>
        </p:txBody>
      </p:sp>
    </p:spTree>
    <p:extLst>
      <p:ext uri="{BB962C8B-B14F-4D97-AF65-F5344CB8AC3E}">
        <p14:creationId xmlns:p14="http://schemas.microsoft.com/office/powerpoint/2010/main" val="406537415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en-US" dirty="0" smtClean="0">
                <a:solidFill>
                  <a:schemeClr val="accent1">
                    <a:lumMod val="50000"/>
                  </a:schemeClr>
                </a:solidFill>
              </a:rPr>
              <a:t>Task to Complete</a:t>
            </a:r>
            <a:endParaRPr lang="en-GB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63041" y="1843789"/>
            <a:ext cx="11262070" cy="3432168"/>
          </a:xfrm>
        </p:spPr>
        <p:txBody>
          <a:bodyPr>
            <a:noAutofit/>
          </a:bodyPr>
          <a:lstStyle/>
          <a:p>
            <a:pPr>
              <a:buFont typeface="Wingdings" panose="05000000000000000000" pitchFamily="2" charset="2"/>
              <a:buChar char="Ø"/>
            </a:pPr>
            <a:r>
              <a:rPr lang="en-US" sz="2400" dirty="0" smtClean="0"/>
              <a:t>Complete the Lab 1. (Configure Multi Area OSPF)</a:t>
            </a:r>
          </a:p>
          <a:p>
            <a:pPr>
              <a:buFont typeface="Wingdings" panose="05000000000000000000" pitchFamily="2" charset="2"/>
              <a:buChar char="Ø"/>
            </a:pPr>
            <a:endParaRPr lang="en-US" sz="2400" dirty="0"/>
          </a:p>
          <a:p>
            <a:pPr>
              <a:buFont typeface="Wingdings" panose="05000000000000000000" pitchFamily="2" charset="2"/>
              <a:buChar char="Ø"/>
            </a:pPr>
            <a:endParaRPr lang="en-US" sz="2400" dirty="0" smtClean="0"/>
          </a:p>
          <a:p>
            <a:pPr>
              <a:buFont typeface="Wingdings" panose="05000000000000000000" pitchFamily="2" charset="2"/>
              <a:buChar char="Ø"/>
            </a:pPr>
            <a:endParaRPr lang="en-US" sz="2400" dirty="0"/>
          </a:p>
          <a:p>
            <a:pPr algn="just">
              <a:buFont typeface="Wingdings" panose="05000000000000000000" pitchFamily="2" charset="2"/>
              <a:buChar char="Ø"/>
            </a:pPr>
            <a:r>
              <a:rPr lang="en-US" sz="2400" dirty="0" smtClean="0"/>
              <a:t>Your practical exam will cover all the Networking concepts which you have studied in your course till this module. (IPv4/v6 Addressing, Static Routing, Dynamic Routing, Switch Configurations, Security, DHCP, Ether channel </a:t>
            </a:r>
            <a:r>
              <a:rPr lang="en-US" sz="2400" dirty="0" err="1" smtClean="0"/>
              <a:t>etc</a:t>
            </a:r>
            <a:r>
              <a:rPr lang="en-US" sz="2400" dirty="0" smtClean="0"/>
              <a:t>)</a:t>
            </a:r>
            <a:endParaRPr lang="en-US" sz="2400" dirty="0"/>
          </a:p>
        </p:txBody>
      </p:sp>
      <p:sp>
        <p:nvSpPr>
          <p:cNvPr id="4" name="Title 1"/>
          <p:cNvSpPr txBox="1">
            <a:spLocks/>
          </p:cNvSpPr>
          <p:nvPr/>
        </p:nvSpPr>
        <p:spPr>
          <a:xfrm>
            <a:off x="603776" y="2416873"/>
            <a:ext cx="109728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 dirty="0" smtClean="0">
                <a:solidFill>
                  <a:schemeClr val="accent1">
                    <a:lumMod val="50000"/>
                  </a:schemeClr>
                </a:solidFill>
              </a:rPr>
              <a:t>Note for Practical Exam</a:t>
            </a:r>
            <a:endParaRPr lang="en-GB" dirty="0">
              <a:solidFill>
                <a:schemeClr val="accent1">
                  <a:lumMod val="5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42391523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>
            <a:extLst>
              <a:ext uri="{FF2B5EF4-FFF2-40B4-BE49-F238E27FC236}">
                <a16:creationId xmlns:a16="http://schemas.microsoft.com/office/drawing/2014/main" id="{71C8677D-6AC9-5B4C-BD0E-9950912632F1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59496" y="116633"/>
            <a:ext cx="9087982" cy="513538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72233181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533</TotalTime>
  <Words>3713</Words>
  <Application>Microsoft Office PowerPoint</Application>
  <PresentationFormat>Widescreen</PresentationFormat>
  <Paragraphs>486</Paragraphs>
  <Slides>43</Slides>
  <Notes>3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2</vt:i4>
      </vt:variant>
      <vt:variant>
        <vt:lpstr>Slide Titles</vt:lpstr>
      </vt:variant>
      <vt:variant>
        <vt:i4>43</vt:i4>
      </vt:variant>
    </vt:vector>
  </HeadingPairs>
  <TitlesOfParts>
    <vt:vector size="51" baseType="lpstr">
      <vt:lpstr>Arial</vt:lpstr>
      <vt:lpstr>Calibri</vt:lpstr>
      <vt:lpstr>Calibri Light</vt:lpstr>
      <vt:lpstr>Courier New</vt:lpstr>
      <vt:lpstr>Myriad Pro</vt:lpstr>
      <vt:lpstr>Wingdings</vt:lpstr>
      <vt:lpstr>Office Theme</vt:lpstr>
      <vt:lpstr>20140311PresentationUWTSDTemplate</vt:lpstr>
      <vt:lpstr>OSPF concepts and configurations Enterprise Networking, Security, and Automation  (ACCA6023) </vt:lpstr>
      <vt:lpstr>Module Details</vt:lpstr>
      <vt:lpstr>Objectives</vt:lpstr>
      <vt:lpstr>Objectives</vt:lpstr>
      <vt:lpstr>Objectives</vt:lpstr>
      <vt:lpstr>I - Introduction</vt:lpstr>
      <vt:lpstr>I - Introduction</vt:lpstr>
      <vt:lpstr>I - Introduction</vt:lpstr>
      <vt:lpstr>I - Introduction</vt:lpstr>
      <vt:lpstr>II – OSPF: Introduction</vt:lpstr>
      <vt:lpstr>II – OSPF: Introduction</vt:lpstr>
      <vt:lpstr>II - OSPF: Features and Characteristics</vt:lpstr>
      <vt:lpstr>II - OSPF: Features and Characteristics</vt:lpstr>
      <vt:lpstr>II - OSPF: Features and Characteristics</vt:lpstr>
      <vt:lpstr>II - OSPF: Messages </vt:lpstr>
      <vt:lpstr>II - OSPF: Hello Packets </vt:lpstr>
      <vt:lpstr>II - OSPF: Hello Packets </vt:lpstr>
      <vt:lpstr>II - OSPF: Hello Packets </vt:lpstr>
      <vt:lpstr>II - OSPF: Link-State Updates </vt:lpstr>
      <vt:lpstr>II - OSPF: Operational States</vt:lpstr>
      <vt:lpstr>II - OSPF: Neighbor Adjacencies</vt:lpstr>
      <vt:lpstr>II - OSPF: Synchronizing Database</vt:lpstr>
      <vt:lpstr>II - OSPF: Areas </vt:lpstr>
      <vt:lpstr>III - OSPF: v3 </vt:lpstr>
      <vt:lpstr>III - OSPF: v2/v3 Similarities</vt:lpstr>
      <vt:lpstr>III - OSPF: v2/v3 Differences </vt:lpstr>
      <vt:lpstr>III - OSPF: Link Local Address</vt:lpstr>
      <vt:lpstr>III - OSPF: Steps to Configure OSPFv3</vt:lpstr>
      <vt:lpstr>IV - OSPF: Multiarea OSPF </vt:lpstr>
      <vt:lpstr>IV - OSPF: Multiarea OSPF </vt:lpstr>
      <vt:lpstr>IV - OSPF: Multiarea OSPF </vt:lpstr>
      <vt:lpstr>IV - OSPF: Multiarea OSPF </vt:lpstr>
      <vt:lpstr>IV - OSPF: Multiarea OSPF </vt:lpstr>
      <vt:lpstr>IV - OSPF: Multiarea OSPF </vt:lpstr>
      <vt:lpstr>IV - OSPF: Multiarea OSPF </vt:lpstr>
      <vt:lpstr>IV - OSPF: Multiarea OSPF </vt:lpstr>
      <vt:lpstr>IV - OSPF: Multiarea OSPF </vt:lpstr>
      <vt:lpstr>IV - OSPF: Multiarea OSPF </vt:lpstr>
      <vt:lpstr>IV - OSPF: Multiarea OSPF </vt:lpstr>
      <vt:lpstr>IV - OSPF: Multiarea OSPF </vt:lpstr>
      <vt:lpstr>Summary </vt:lpstr>
      <vt:lpstr>Task to Complete</vt:lpstr>
      <vt:lpstr>PowerPoint Presentation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OSPF concepts and configurations Enterprise Networking, Security, and Automation  (ACCA6023) </dc:title>
  <dc:creator>Nitheesh Kaliyamurthy</dc:creator>
  <cp:lastModifiedBy>Nitheesh Kaliyamurthy</cp:lastModifiedBy>
  <cp:revision>28</cp:revision>
  <dcterms:created xsi:type="dcterms:W3CDTF">2021-01-24T11:35:55Z</dcterms:created>
  <dcterms:modified xsi:type="dcterms:W3CDTF">2021-01-25T08:10:13Z</dcterms:modified>
</cp:coreProperties>
</file>