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29"/>
  </p:notesMasterIdLst>
  <p:sldIdLst>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82" r:id="rId20"/>
    <p:sldId id="274" r:id="rId21"/>
    <p:sldId id="275" r:id="rId22"/>
    <p:sldId id="276" r:id="rId23"/>
    <p:sldId id="277" r:id="rId24"/>
    <p:sldId id="278" r:id="rId25"/>
    <p:sldId id="279" r:id="rId26"/>
    <p:sldId id="280" r:id="rId27"/>
    <p:sldId id="281"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9/17/2024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2812225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gov.co.uk/politics/articles/41640-britons-dont-tend-support-death-penalty-until-you-?redirect_from=%2Ftopics%2Fpolitics%2Farticles-reports%2F2022%2F03%2F30%2Fbritons-dont-tend-support-death-penalty-until-you-" TargetMode="External"/><Relationship Id="rId1" Type="http://schemas.openxmlformats.org/officeDocument/2006/relationships/slideLayout" Target="../slideLayouts/slideLayout3.xml"/><Relationship Id="rId6" Type="http://schemas.openxmlformats.org/officeDocument/2006/relationships/hyperlink" Target="https://iea.org.uk/iea-debate-should-the-voting-age-be-lowered-to-16/" TargetMode="External"/><Relationship Id="rId5" Type="http://schemas.openxmlformats.org/officeDocument/2006/relationships/hyperlink" Target="https://migrationobservatory.ox.ac.uk/resources/briefings/uk-public-opinion-toward-immigration-overall-attitudes-and-level-of-concern/" TargetMode="External"/><Relationship Id="rId4" Type="http://schemas.openxmlformats.org/officeDocument/2006/relationships/hyperlink" Target="https://www.pewresearch.org/short-reads/2022/07/15/key-facts-about-the-abortion-debate-in-america/"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statnews.com/2022/12/23/ucsf-prisoner-experiments/" TargetMode="External"/><Relationship Id="rId1" Type="http://schemas.openxmlformats.org/officeDocument/2006/relationships/slideLayout" Target="../slideLayouts/slideLayout3.xml"/><Relationship Id="rId4" Type="http://schemas.openxmlformats.org/officeDocument/2006/relationships/hyperlink" Target="https://www.bbc.co.uk/news/av/world-us-canada-14561818"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bps.org.uk/guideline/code-ethics-and-conduct" TargetMode="External"/><Relationship Id="rId2" Type="http://schemas.openxmlformats.org/officeDocument/2006/relationships/hyperlink" Target="https://www.bera.ac.uk/publication/ethical-guidelines-for-educational-research-fifth-edition-2024" TargetMode="External"/><Relationship Id="rId1" Type="http://schemas.openxmlformats.org/officeDocument/2006/relationships/slideLayout" Target="../slideLayouts/slideLayout3.xml"/><Relationship Id="rId4" Type="http://schemas.openxmlformats.org/officeDocument/2006/relationships/hyperlink" Target="https://www.britsoc.co.uk/ethic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sites/default/files/publications/2019-05/part-10-code-of-practice-advocacy.pdf" TargetMode="External"/><Relationship Id="rId2" Type="http://schemas.openxmlformats.org/officeDocument/2006/relationships/hyperlink" Target="https://www.basw.co.uk/about-basw/code-ethics" TargetMode="External"/><Relationship Id="rId1" Type="http://schemas.openxmlformats.org/officeDocument/2006/relationships/slideLayout" Target="../slideLayouts/slideLayout3.xml"/><Relationship Id="rId4" Type="http://schemas.openxmlformats.org/officeDocument/2006/relationships/hyperlink" Target="https://assets.publishing.service.gov.uk/government/uploads/system/uploads/attachment_data/file/1040274/Teachers__Standards_Dec_2021.pdf"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s://moodle.uwtsd.ac.uk/course/view.php?id=9312#section-6"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8" Type="http://schemas.openxmlformats.org/officeDocument/2006/relationships/hyperlink" Target="https://research-ebsco-com.ezproxy.uwtsd.ac.uk/c/onvpsy/search/details/s5ambjcq7f?db=nlebk" TargetMode="External"/><Relationship Id="rId3" Type="http://schemas.openxmlformats.org/officeDocument/2006/relationships/hyperlink" Target="https://www.bps.org.uk/guideline/code-ethics-and-conduct" TargetMode="External"/><Relationship Id="rId7" Type="http://schemas.openxmlformats.org/officeDocument/2006/relationships/hyperlink" Target="https://law.gov.wales/public-services/social-care/safeguarding-vulnerable-groups-act-2006" TargetMode="External"/><Relationship Id="rId2" Type="http://schemas.openxmlformats.org/officeDocument/2006/relationships/hyperlink" Target="https://www.bera.ac.uk/publication/ethical-guidelines-for-educational-research-fifth-edition-2024" TargetMode="External"/><Relationship Id="rId1" Type="http://schemas.openxmlformats.org/officeDocument/2006/relationships/slideLayout" Target="../slideLayouts/slideLayout3.xml"/><Relationship Id="rId6" Type="http://schemas.openxmlformats.org/officeDocument/2006/relationships/hyperlink" Target="https://www.gov.uk/data-protection" TargetMode="External"/><Relationship Id="rId5" Type="http://schemas.openxmlformats.org/officeDocument/2006/relationships/hyperlink" Target="https://www.legislation.gov.uk/ukpga/2018/12/contents/enacted" TargetMode="External"/><Relationship Id="rId4" Type="http://schemas.openxmlformats.org/officeDocument/2006/relationships/hyperlink" Target="https://www.britsoc.co.uk/ethic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legislation.gov.uk/ukpga/2006/47/contents" TargetMode="External"/><Relationship Id="rId2" Type="http://schemas.openxmlformats.org/officeDocument/2006/relationships/hyperlink" Target="https://www-vlebooks-com.ezproxy.uwtsd.ac.uk/Product/Index/155461?page=0&amp;startBookmarkId=-1" TargetMode="External"/><Relationship Id="rId1" Type="http://schemas.openxmlformats.org/officeDocument/2006/relationships/slideLayout" Target="../slideLayouts/slideLayout3.xml"/><Relationship Id="rId6" Type="http://schemas.openxmlformats.org/officeDocument/2006/relationships/hyperlink" Target="https://www.who.int/activities/ensuring-ethical-standards-and-procedures-for-research-with-human-beings" TargetMode="External"/><Relationship Id="rId5" Type="http://schemas.openxmlformats.org/officeDocument/2006/relationships/hyperlink" Target="https://www-oxfordreference-com.ezproxy.uwtsd.ac.uk/display/10.1093/acref/9780199683581.001.0001/acref-9780199683581-e-750?rskey=9VkXYf&amp;result=1" TargetMode="External"/><Relationship Id="rId4" Type="http://schemas.openxmlformats.org/officeDocument/2006/relationships/hyperlink" Target="https://www-oxfordreference-com.ezproxy.uwtsd.ac.uk/display/10.1093/acref/9780199683581.001.0001/acref-978019968358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646" y="1106742"/>
            <a:ext cx="1674186" cy="129614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p:cNvSpPr/>
          <p:nvPr/>
        </p:nvSpPr>
        <p:spPr>
          <a:xfrm>
            <a:off x="4842030" y="1106742"/>
            <a:ext cx="2916324"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p:cNvSpPr/>
          <p:nvPr/>
        </p:nvSpPr>
        <p:spPr>
          <a:xfrm>
            <a:off x="3113838" y="1106742"/>
            <a:ext cx="64807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p:cNvSpPr/>
          <p:nvPr/>
        </p:nvSpPr>
        <p:spPr>
          <a:xfrm>
            <a:off x="6084168" y="2294874"/>
            <a:ext cx="1674186" cy="19982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p:cNvSpPr/>
          <p:nvPr/>
        </p:nvSpPr>
        <p:spPr>
          <a:xfrm>
            <a:off x="3869922" y="1106742"/>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p:cNvSpPr/>
          <p:nvPr/>
        </p:nvSpPr>
        <p:spPr>
          <a:xfrm>
            <a:off x="1385646" y="3104964"/>
            <a:ext cx="2890889" cy="11881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p:cNvSpPr/>
          <p:nvPr/>
        </p:nvSpPr>
        <p:spPr>
          <a:xfrm>
            <a:off x="4409982" y="2294874"/>
            <a:ext cx="1512168" cy="118813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p:cNvSpPr/>
          <p:nvPr/>
        </p:nvSpPr>
        <p:spPr>
          <a:xfrm>
            <a:off x="3874109" y="1700808"/>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p:cNvSpPr/>
          <p:nvPr/>
        </p:nvSpPr>
        <p:spPr>
          <a:xfrm>
            <a:off x="3113838" y="2240868"/>
            <a:ext cx="1188132" cy="756084"/>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p:cNvSpPr/>
          <p:nvPr/>
        </p:nvSpPr>
        <p:spPr>
          <a:xfrm>
            <a:off x="4409982" y="3591018"/>
            <a:ext cx="1512168" cy="7020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7" name="TextBox 16"/>
          <p:cNvSpPr txBox="1"/>
          <p:nvPr/>
        </p:nvSpPr>
        <p:spPr>
          <a:xfrm>
            <a:off x="362139" y="4490238"/>
            <a:ext cx="7371087" cy="461665"/>
          </a:xfrm>
          <a:prstGeom prst="rect">
            <a:avLst/>
          </a:prstGeom>
          <a:noFill/>
        </p:spPr>
        <p:txBody>
          <a:bodyPr wrap="square" rtlCol="0">
            <a:spAutoFit/>
          </a:bodyPr>
          <a:lstStyle/>
          <a:p>
            <a:r>
              <a:rPr lang="en-GB" sz="2400" b="1" dirty="0"/>
              <a:t>ECGE6003Q: Independent Project</a:t>
            </a:r>
          </a:p>
        </p:txBody>
      </p:sp>
      <p:sp>
        <p:nvSpPr>
          <p:cNvPr id="18" name="TextBox 17"/>
          <p:cNvSpPr txBox="1"/>
          <p:nvPr/>
        </p:nvSpPr>
        <p:spPr>
          <a:xfrm>
            <a:off x="362139" y="4991692"/>
            <a:ext cx="7342209" cy="461665"/>
          </a:xfrm>
          <a:prstGeom prst="rect">
            <a:avLst/>
          </a:prstGeom>
          <a:noFill/>
        </p:spPr>
        <p:txBody>
          <a:bodyPr wrap="square" rtlCol="0">
            <a:spAutoFit/>
          </a:bodyPr>
          <a:lstStyle/>
          <a:p>
            <a:r>
              <a:rPr lang="en-GB" sz="2400" b="1" dirty="0"/>
              <a:t>Theme 2: Ethics and Ethical Approval for Research</a:t>
            </a:r>
          </a:p>
        </p:txBody>
      </p:sp>
      <p:pic>
        <p:nvPicPr>
          <p:cNvPr id="2" name="Picture 1">
            <a:extLst>
              <a:ext uri="{FF2B5EF4-FFF2-40B4-BE49-F238E27FC236}">
                <a16:creationId xmlns:a16="http://schemas.microsoft.com/office/drawing/2014/main" id="{DED4D6B4-6521-53A4-E411-ADAD77088A7E}"/>
              </a:ext>
            </a:extLst>
          </p:cNvPr>
          <p:cNvPicPr>
            <a:picLocks noChangeAspect="1"/>
          </p:cNvPicPr>
          <p:nvPr/>
        </p:nvPicPr>
        <p:blipFill>
          <a:blip r:embed="rId2"/>
          <a:stretch>
            <a:fillRect/>
          </a:stretch>
        </p:blipFill>
        <p:spPr>
          <a:xfrm>
            <a:off x="4462176" y="2492825"/>
            <a:ext cx="1414699" cy="792231"/>
          </a:xfrm>
          <a:prstGeom prst="rect">
            <a:avLst/>
          </a:prstGeom>
        </p:spPr>
      </p:pic>
      <p:pic>
        <p:nvPicPr>
          <p:cNvPr id="3" name="Picture 2">
            <a:extLst>
              <a:ext uri="{FF2B5EF4-FFF2-40B4-BE49-F238E27FC236}">
                <a16:creationId xmlns:a16="http://schemas.microsoft.com/office/drawing/2014/main" id="{32CE47EE-664E-265B-74C8-D1F76FA482A8}"/>
              </a:ext>
            </a:extLst>
          </p:cNvPr>
          <p:cNvPicPr>
            <a:picLocks noChangeAspect="1"/>
          </p:cNvPicPr>
          <p:nvPr/>
        </p:nvPicPr>
        <p:blipFill>
          <a:blip r:embed="rId3"/>
          <a:stretch>
            <a:fillRect/>
          </a:stretch>
        </p:blipFill>
        <p:spPr>
          <a:xfrm>
            <a:off x="1618619" y="1217041"/>
            <a:ext cx="1320850" cy="1034839"/>
          </a:xfrm>
          <a:prstGeom prst="rect">
            <a:avLst/>
          </a:prstGeom>
        </p:spPr>
      </p:pic>
      <p:sp>
        <p:nvSpPr>
          <p:cNvPr id="11" name="Rectangle 10">
            <a:extLst>
              <a:ext uri="{FF2B5EF4-FFF2-40B4-BE49-F238E27FC236}">
                <a16:creationId xmlns:a16="http://schemas.microsoft.com/office/drawing/2014/main" id="{CD8AB333-793B-42E5-6F49-63A01B9FC091}"/>
              </a:ext>
            </a:extLst>
          </p:cNvPr>
          <p:cNvSpPr/>
          <p:nvPr/>
        </p:nvSpPr>
        <p:spPr>
          <a:xfrm>
            <a:off x="1395606" y="2467070"/>
            <a:ext cx="1664226"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pic>
        <p:nvPicPr>
          <p:cNvPr id="12" name="Picture 11">
            <a:extLst>
              <a:ext uri="{FF2B5EF4-FFF2-40B4-BE49-F238E27FC236}">
                <a16:creationId xmlns:a16="http://schemas.microsoft.com/office/drawing/2014/main" id="{0911CCEC-983C-09AE-26C5-83C18D374D86}"/>
              </a:ext>
            </a:extLst>
          </p:cNvPr>
          <p:cNvPicPr>
            <a:picLocks noChangeAspect="1"/>
          </p:cNvPicPr>
          <p:nvPr/>
        </p:nvPicPr>
        <p:blipFill>
          <a:blip r:embed="rId4"/>
          <a:stretch>
            <a:fillRect/>
          </a:stretch>
        </p:blipFill>
        <p:spPr>
          <a:xfrm>
            <a:off x="6117590" y="2455534"/>
            <a:ext cx="1607344" cy="1607344"/>
          </a:xfrm>
          <a:prstGeom prst="rect">
            <a:avLst/>
          </a:prstGeom>
        </p:spPr>
      </p:pic>
      <p:pic>
        <p:nvPicPr>
          <p:cNvPr id="16" name="Picture 15">
            <a:extLst>
              <a:ext uri="{FF2B5EF4-FFF2-40B4-BE49-F238E27FC236}">
                <a16:creationId xmlns:a16="http://schemas.microsoft.com/office/drawing/2014/main" id="{F351E4A6-888B-1E1F-09F4-71F404509E72}"/>
              </a:ext>
            </a:extLst>
          </p:cNvPr>
          <p:cNvPicPr>
            <a:picLocks noChangeAspect="1"/>
          </p:cNvPicPr>
          <p:nvPr/>
        </p:nvPicPr>
        <p:blipFill>
          <a:blip r:embed="rId5"/>
          <a:stretch>
            <a:fillRect/>
          </a:stretch>
        </p:blipFill>
        <p:spPr>
          <a:xfrm>
            <a:off x="2055318" y="3183307"/>
            <a:ext cx="1554029" cy="1034136"/>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E96E4-2D5B-56A2-813A-867B88C505F1}"/>
              </a:ext>
            </a:extLst>
          </p:cNvPr>
          <p:cNvSpPr>
            <a:spLocks noGrp="1"/>
          </p:cNvSpPr>
          <p:nvPr>
            <p:ph type="title"/>
          </p:nvPr>
        </p:nvSpPr>
        <p:spPr>
          <a:xfrm>
            <a:off x="733331" y="650291"/>
            <a:ext cx="7584842" cy="857250"/>
          </a:xfrm>
        </p:spPr>
        <p:txBody>
          <a:bodyPr>
            <a:normAutofit/>
          </a:bodyPr>
          <a:lstStyle/>
          <a:p>
            <a:pPr algn="ctr"/>
            <a:r>
              <a:rPr lang="en-GB" b="1" dirty="0">
                <a:latin typeface="+mn-lt"/>
              </a:rPr>
              <a:t>What do we mean by ‘ethics’?</a:t>
            </a:r>
          </a:p>
        </p:txBody>
      </p:sp>
      <p:pic>
        <p:nvPicPr>
          <p:cNvPr id="4" name="Picture 3" descr="A yellow and red question mark&#10;&#10;Description automatically generated">
            <a:extLst>
              <a:ext uri="{FF2B5EF4-FFF2-40B4-BE49-F238E27FC236}">
                <a16:creationId xmlns:a16="http://schemas.microsoft.com/office/drawing/2014/main" id="{41F24AA1-B37D-EEF4-F1D1-C912E9D83A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929" y="2672917"/>
            <a:ext cx="1127173" cy="1127173"/>
          </a:xfrm>
          <a:prstGeom prst="rect">
            <a:avLst/>
          </a:prstGeom>
        </p:spPr>
      </p:pic>
      <p:sp>
        <p:nvSpPr>
          <p:cNvPr id="5" name="TextBox 4">
            <a:extLst>
              <a:ext uri="{FF2B5EF4-FFF2-40B4-BE49-F238E27FC236}">
                <a16:creationId xmlns:a16="http://schemas.microsoft.com/office/drawing/2014/main" id="{1E31D48D-8A3B-8BBD-DEF8-B60123856393}"/>
              </a:ext>
            </a:extLst>
          </p:cNvPr>
          <p:cNvSpPr txBox="1"/>
          <p:nvPr/>
        </p:nvSpPr>
        <p:spPr>
          <a:xfrm>
            <a:off x="1817694" y="3915055"/>
            <a:ext cx="5616624" cy="1200329"/>
          </a:xfrm>
          <a:prstGeom prst="rect">
            <a:avLst/>
          </a:prstGeom>
          <a:noFill/>
        </p:spPr>
        <p:txBody>
          <a:bodyPr wrap="square" rtlCol="0">
            <a:spAutoFit/>
          </a:bodyPr>
          <a:lstStyle/>
          <a:p>
            <a:pPr algn="ctr"/>
            <a:r>
              <a:rPr lang="en-GB" sz="2400" i="1" dirty="0"/>
              <a:t>Take a moment to consider this question and then share your thoughts with the group.</a:t>
            </a:r>
          </a:p>
        </p:txBody>
      </p:sp>
    </p:spTree>
    <p:extLst>
      <p:ext uri="{BB962C8B-B14F-4D97-AF65-F5344CB8AC3E}">
        <p14:creationId xmlns:p14="http://schemas.microsoft.com/office/powerpoint/2010/main" val="2211225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F79384-ADCC-417D-88AE-3BC6C9266249}"/>
              </a:ext>
            </a:extLst>
          </p:cNvPr>
          <p:cNvSpPr>
            <a:spLocks noGrp="1" noChangeArrowheads="1"/>
          </p:cNvSpPr>
          <p:nvPr>
            <p:ph type="title"/>
          </p:nvPr>
        </p:nvSpPr>
        <p:spPr>
          <a:xfrm>
            <a:off x="443770" y="480749"/>
            <a:ext cx="6172200" cy="583574"/>
          </a:xfrm>
        </p:spPr>
        <p:txBody>
          <a:bodyPr>
            <a:noAutofit/>
          </a:bodyPr>
          <a:lstStyle/>
          <a:p>
            <a:pPr>
              <a:defRPr/>
            </a:pPr>
            <a:r>
              <a:rPr lang="en-GB" b="1" dirty="0">
                <a:solidFill>
                  <a:schemeClr val="tx1">
                    <a:lumMod val="75000"/>
                    <a:lumOff val="25000"/>
                  </a:schemeClr>
                </a:solidFill>
                <a:latin typeface="+mn-lt"/>
              </a:rPr>
              <a:t>Ethics</a:t>
            </a:r>
          </a:p>
        </p:txBody>
      </p:sp>
      <p:sp>
        <p:nvSpPr>
          <p:cNvPr id="4" name="TextBox 3">
            <a:extLst>
              <a:ext uri="{FF2B5EF4-FFF2-40B4-BE49-F238E27FC236}">
                <a16:creationId xmlns:a16="http://schemas.microsoft.com/office/drawing/2014/main" id="{69541F84-EA83-EC39-C954-60B89F71DD33}"/>
              </a:ext>
            </a:extLst>
          </p:cNvPr>
          <p:cNvSpPr txBox="1"/>
          <p:nvPr/>
        </p:nvSpPr>
        <p:spPr>
          <a:xfrm>
            <a:off x="507144" y="1702965"/>
            <a:ext cx="8435180" cy="2246769"/>
          </a:xfrm>
          <a:prstGeom prst="rect">
            <a:avLst/>
          </a:prstGeom>
          <a:noFill/>
        </p:spPr>
        <p:txBody>
          <a:bodyPr wrap="square" rtlCol="0">
            <a:spAutoFit/>
          </a:bodyPr>
          <a:lstStyle/>
          <a:p>
            <a:pPr algn="ctr"/>
            <a:r>
              <a:rPr lang="en-GB" sz="2800" i="1" dirty="0"/>
              <a:t>‘A branch of philosophy concerned with </a:t>
            </a:r>
            <a:r>
              <a:rPr lang="en-GB" sz="2800" b="1" i="1" dirty="0"/>
              <a:t>moral</a:t>
            </a:r>
            <a:r>
              <a:rPr lang="en-GB" sz="2800" i="1" dirty="0"/>
              <a:t> principles and values, with what ought to be the case and how people ought to live their lives. Ethical philosophers are concerned with the ideas of ‘good’ and ‘bad’ as they apply to human affairs’</a:t>
            </a:r>
          </a:p>
        </p:txBody>
      </p:sp>
      <p:sp>
        <p:nvSpPr>
          <p:cNvPr id="5" name="TextBox 4">
            <a:extLst>
              <a:ext uri="{FF2B5EF4-FFF2-40B4-BE49-F238E27FC236}">
                <a16:creationId xmlns:a16="http://schemas.microsoft.com/office/drawing/2014/main" id="{6B401231-DF81-023B-7E2F-68BFBD0B6857}"/>
              </a:ext>
            </a:extLst>
          </p:cNvPr>
          <p:cNvSpPr txBox="1"/>
          <p:nvPr/>
        </p:nvSpPr>
        <p:spPr>
          <a:xfrm>
            <a:off x="6041963" y="4275619"/>
            <a:ext cx="2553798" cy="461665"/>
          </a:xfrm>
          <a:prstGeom prst="rect">
            <a:avLst/>
          </a:prstGeom>
          <a:noFill/>
        </p:spPr>
        <p:txBody>
          <a:bodyPr wrap="square" rtlCol="0">
            <a:spAutoFit/>
          </a:bodyPr>
          <a:lstStyle/>
          <a:p>
            <a:pPr algn="r"/>
            <a:r>
              <a:rPr lang="en-GB" sz="2400" dirty="0"/>
              <a:t>(Scott, 2015)</a:t>
            </a:r>
          </a:p>
        </p:txBody>
      </p:sp>
    </p:spTree>
    <p:extLst>
      <p:ext uri="{BB962C8B-B14F-4D97-AF65-F5344CB8AC3E}">
        <p14:creationId xmlns:p14="http://schemas.microsoft.com/office/powerpoint/2010/main" val="25049721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F79384-ADCC-417D-88AE-3BC6C9266249}"/>
              </a:ext>
            </a:extLst>
          </p:cNvPr>
          <p:cNvSpPr>
            <a:spLocks noGrp="1" noChangeArrowheads="1"/>
          </p:cNvSpPr>
          <p:nvPr>
            <p:ph type="title"/>
          </p:nvPr>
        </p:nvSpPr>
        <p:spPr>
          <a:xfrm>
            <a:off x="413538" y="473125"/>
            <a:ext cx="6172200" cy="583574"/>
          </a:xfrm>
        </p:spPr>
        <p:txBody>
          <a:bodyPr>
            <a:noAutofit/>
          </a:bodyPr>
          <a:lstStyle/>
          <a:p>
            <a:pPr>
              <a:defRPr/>
            </a:pPr>
            <a:r>
              <a:rPr lang="en-GB" b="1" dirty="0">
                <a:solidFill>
                  <a:schemeClr val="tx1">
                    <a:lumMod val="75000"/>
                    <a:lumOff val="25000"/>
                  </a:schemeClr>
                </a:solidFill>
                <a:latin typeface="+mn-lt"/>
              </a:rPr>
              <a:t>Ethics and Morals</a:t>
            </a:r>
          </a:p>
        </p:txBody>
      </p:sp>
      <p:sp>
        <p:nvSpPr>
          <p:cNvPr id="4" name="TextBox 3">
            <a:extLst>
              <a:ext uri="{FF2B5EF4-FFF2-40B4-BE49-F238E27FC236}">
                <a16:creationId xmlns:a16="http://schemas.microsoft.com/office/drawing/2014/main" id="{69541F84-EA83-EC39-C954-60B89F71DD33}"/>
              </a:ext>
            </a:extLst>
          </p:cNvPr>
          <p:cNvSpPr txBox="1"/>
          <p:nvPr/>
        </p:nvSpPr>
        <p:spPr>
          <a:xfrm>
            <a:off x="278523" y="1247191"/>
            <a:ext cx="8316924" cy="132856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The previous definition mentioned both </a:t>
            </a:r>
            <a:r>
              <a:rPr lang="en-GB" sz="2400" b="1" dirty="0"/>
              <a:t>ethics</a:t>
            </a:r>
            <a:r>
              <a:rPr lang="en-GB" sz="2400" dirty="0"/>
              <a:t> and </a:t>
            </a:r>
            <a:r>
              <a:rPr lang="en-GB" sz="2400" b="1" dirty="0"/>
              <a:t>morals</a:t>
            </a:r>
          </a:p>
          <a:p>
            <a:pPr marL="342900" indent="-342900">
              <a:spcBef>
                <a:spcPts val="450"/>
              </a:spcBef>
              <a:spcAft>
                <a:spcPts val="450"/>
              </a:spcAft>
              <a:buFont typeface="Arial" panose="020B0604020202020204" pitchFamily="34" charset="0"/>
              <a:buChar char="•"/>
            </a:pPr>
            <a:r>
              <a:rPr lang="en-GB" sz="2400" dirty="0"/>
              <a:t>These two concepts are closely related and can often be confused;</a:t>
            </a:r>
          </a:p>
        </p:txBody>
      </p:sp>
      <p:sp>
        <p:nvSpPr>
          <p:cNvPr id="2" name="TextBox 1">
            <a:extLst>
              <a:ext uri="{FF2B5EF4-FFF2-40B4-BE49-F238E27FC236}">
                <a16:creationId xmlns:a16="http://schemas.microsoft.com/office/drawing/2014/main" id="{8E6FA8AD-975B-E31F-EBFC-E955DA452FFD}"/>
              </a:ext>
            </a:extLst>
          </p:cNvPr>
          <p:cNvSpPr txBox="1"/>
          <p:nvPr/>
        </p:nvSpPr>
        <p:spPr>
          <a:xfrm>
            <a:off x="413538" y="4931301"/>
            <a:ext cx="8046894" cy="830997"/>
          </a:xfrm>
          <a:prstGeom prst="rect">
            <a:avLst/>
          </a:prstGeom>
          <a:noFill/>
        </p:spPr>
        <p:txBody>
          <a:bodyPr wrap="square" rtlCol="0">
            <a:spAutoFit/>
          </a:bodyPr>
          <a:lstStyle/>
          <a:p>
            <a:pPr marL="214313" indent="-214313">
              <a:buFont typeface="Arial" panose="020B0604020202020204" pitchFamily="34" charset="0"/>
              <a:buChar char="•"/>
            </a:pPr>
            <a:r>
              <a:rPr lang="en-GB" sz="2400" dirty="0"/>
              <a:t>However, there are significant differences when we apply these terms as researchers.</a:t>
            </a:r>
          </a:p>
        </p:txBody>
      </p:sp>
      <p:sp>
        <p:nvSpPr>
          <p:cNvPr id="3" name="TextBox 2">
            <a:extLst>
              <a:ext uri="{FF2B5EF4-FFF2-40B4-BE49-F238E27FC236}">
                <a16:creationId xmlns:a16="http://schemas.microsoft.com/office/drawing/2014/main" id="{6599F609-EB15-6C27-E4AE-5A79A7416D39}"/>
              </a:ext>
            </a:extLst>
          </p:cNvPr>
          <p:cNvSpPr txBox="1"/>
          <p:nvPr/>
        </p:nvSpPr>
        <p:spPr>
          <a:xfrm>
            <a:off x="521550" y="2715309"/>
            <a:ext cx="8208912" cy="1015663"/>
          </a:xfrm>
          <a:prstGeom prst="rect">
            <a:avLst/>
          </a:prstGeom>
          <a:noFill/>
        </p:spPr>
        <p:txBody>
          <a:bodyPr wrap="square" rtlCol="0">
            <a:spAutoFit/>
          </a:bodyPr>
          <a:lstStyle/>
          <a:p>
            <a:r>
              <a:rPr lang="en-GB" sz="2000" b="1" dirty="0"/>
              <a:t>Ethics</a:t>
            </a:r>
            <a:r>
              <a:rPr lang="en-GB" sz="2000" dirty="0"/>
              <a:t> (Greek, </a:t>
            </a:r>
            <a:r>
              <a:rPr lang="en-GB" sz="2000" i="1" dirty="0"/>
              <a:t>ethos</a:t>
            </a:r>
            <a:r>
              <a:rPr lang="en-GB" sz="2000" dirty="0"/>
              <a:t> = character) ‘the moral principles by which any particular person is guided: the rules of conduct recognised in a particular profession or area of human life’ Shorter Oxford English Dictionary (2007)</a:t>
            </a:r>
            <a:endParaRPr lang="en-GB" sz="2000" i="1" dirty="0"/>
          </a:p>
        </p:txBody>
      </p:sp>
      <p:sp>
        <p:nvSpPr>
          <p:cNvPr id="6" name="TextBox 5">
            <a:extLst>
              <a:ext uri="{FF2B5EF4-FFF2-40B4-BE49-F238E27FC236}">
                <a16:creationId xmlns:a16="http://schemas.microsoft.com/office/drawing/2014/main" id="{06273611-172E-45A0-9DC1-85FF490FB860}"/>
              </a:ext>
            </a:extLst>
          </p:cNvPr>
          <p:cNvSpPr txBox="1"/>
          <p:nvPr/>
        </p:nvSpPr>
        <p:spPr>
          <a:xfrm>
            <a:off x="541418" y="3730972"/>
            <a:ext cx="8260381" cy="1015663"/>
          </a:xfrm>
          <a:prstGeom prst="rect">
            <a:avLst/>
          </a:prstGeom>
          <a:noFill/>
        </p:spPr>
        <p:txBody>
          <a:bodyPr wrap="square" rtlCol="0">
            <a:spAutoFit/>
          </a:bodyPr>
          <a:lstStyle/>
          <a:p>
            <a:r>
              <a:rPr lang="en-GB" sz="2000" b="1" dirty="0"/>
              <a:t>Morals</a:t>
            </a:r>
            <a:r>
              <a:rPr lang="en-GB" sz="2000" dirty="0"/>
              <a:t> (Latin, </a:t>
            </a:r>
            <a:r>
              <a:rPr lang="en-GB" sz="2000" i="1" dirty="0"/>
              <a:t>mor</a:t>
            </a:r>
            <a:r>
              <a:rPr lang="en-GB" sz="2000" dirty="0"/>
              <a:t> = custom) ‘Of or pertaining to human character or behaviour considered as good or bad’ Shorter Oxford English Dictionary (2007)</a:t>
            </a:r>
            <a:endParaRPr lang="en-GB" sz="2000" i="1" dirty="0"/>
          </a:p>
        </p:txBody>
      </p:sp>
    </p:spTree>
    <p:extLst>
      <p:ext uri="{BB962C8B-B14F-4D97-AF65-F5344CB8AC3E}">
        <p14:creationId xmlns:p14="http://schemas.microsoft.com/office/powerpoint/2010/main" val="29772416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 grpId="0"/>
      <p:bldP spid="3"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F79384-ADCC-417D-88AE-3BC6C9266249}"/>
              </a:ext>
            </a:extLst>
          </p:cNvPr>
          <p:cNvSpPr>
            <a:spLocks noGrp="1" noChangeArrowheads="1"/>
          </p:cNvSpPr>
          <p:nvPr>
            <p:ph type="title"/>
          </p:nvPr>
        </p:nvSpPr>
        <p:spPr>
          <a:xfrm>
            <a:off x="289862" y="364673"/>
            <a:ext cx="6172200" cy="583574"/>
          </a:xfrm>
        </p:spPr>
        <p:txBody>
          <a:bodyPr>
            <a:noAutofit/>
          </a:bodyPr>
          <a:lstStyle/>
          <a:p>
            <a:pPr>
              <a:defRPr/>
            </a:pPr>
            <a:r>
              <a:rPr lang="en-GB" b="1" dirty="0">
                <a:solidFill>
                  <a:schemeClr val="tx1">
                    <a:lumMod val="75000"/>
                    <a:lumOff val="25000"/>
                  </a:schemeClr>
                </a:solidFill>
                <a:latin typeface="+mn-lt"/>
              </a:rPr>
              <a:t>Ethics and Morals</a:t>
            </a:r>
          </a:p>
        </p:txBody>
      </p:sp>
      <p:sp>
        <p:nvSpPr>
          <p:cNvPr id="4" name="TextBox 3">
            <a:extLst>
              <a:ext uri="{FF2B5EF4-FFF2-40B4-BE49-F238E27FC236}">
                <a16:creationId xmlns:a16="http://schemas.microsoft.com/office/drawing/2014/main" id="{69541F84-EA83-EC39-C954-60B89F71DD33}"/>
              </a:ext>
            </a:extLst>
          </p:cNvPr>
          <p:cNvSpPr txBox="1"/>
          <p:nvPr/>
        </p:nvSpPr>
        <p:spPr>
          <a:xfrm>
            <a:off x="196255" y="1162004"/>
            <a:ext cx="8467912" cy="237500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t>In the context of us, as researchers, we can differentiate these two concepts as follows:</a:t>
            </a:r>
          </a:p>
          <a:p>
            <a:pPr marL="342900" indent="-342900">
              <a:spcBef>
                <a:spcPts val="450"/>
              </a:spcBef>
              <a:spcAft>
                <a:spcPts val="450"/>
              </a:spcAft>
              <a:buFont typeface="Arial" panose="020B0604020202020204" pitchFamily="34" charset="0"/>
              <a:buChar char="•"/>
            </a:pPr>
            <a:r>
              <a:rPr lang="en-GB" sz="2800" b="1" dirty="0"/>
              <a:t>Morals </a:t>
            </a:r>
            <a:r>
              <a:rPr lang="en-GB" sz="2800" dirty="0"/>
              <a:t>can be seen to be a set of </a:t>
            </a:r>
            <a:r>
              <a:rPr lang="en-GB" sz="2800" b="1" dirty="0"/>
              <a:t>personal</a:t>
            </a:r>
            <a:r>
              <a:rPr lang="en-GB" sz="2800" dirty="0"/>
              <a:t> values that an individual develops through the process of </a:t>
            </a:r>
            <a:r>
              <a:rPr lang="en-GB" sz="2800" b="1" dirty="0"/>
              <a:t>socialisation</a:t>
            </a:r>
          </a:p>
        </p:txBody>
      </p:sp>
      <p:sp>
        <p:nvSpPr>
          <p:cNvPr id="5" name="TextBox 4">
            <a:extLst>
              <a:ext uri="{FF2B5EF4-FFF2-40B4-BE49-F238E27FC236}">
                <a16:creationId xmlns:a16="http://schemas.microsoft.com/office/drawing/2014/main" id="{2B13A1FC-4A9C-1D06-CCA5-D5D0C7A4CB58}"/>
              </a:ext>
            </a:extLst>
          </p:cNvPr>
          <p:cNvSpPr txBox="1"/>
          <p:nvPr/>
        </p:nvSpPr>
        <p:spPr>
          <a:xfrm>
            <a:off x="791580" y="3952511"/>
            <a:ext cx="7560840" cy="830997"/>
          </a:xfrm>
          <a:prstGeom prst="rect">
            <a:avLst/>
          </a:prstGeom>
          <a:noFill/>
        </p:spPr>
        <p:txBody>
          <a:bodyPr wrap="square" rtlCol="0">
            <a:spAutoFit/>
          </a:bodyPr>
          <a:lstStyle/>
          <a:p>
            <a:pPr algn="ctr"/>
            <a:r>
              <a:rPr lang="en-GB" sz="2400" b="1" i="1" dirty="0"/>
              <a:t>What ‘agents of socialisation’ might influence an individual’s moral sense?</a:t>
            </a:r>
          </a:p>
        </p:txBody>
      </p:sp>
      <p:pic>
        <p:nvPicPr>
          <p:cNvPr id="8" name="Picture 7" descr="A yellow and red question mark&#10;&#10;Description automatically generated">
            <a:extLst>
              <a:ext uri="{FF2B5EF4-FFF2-40B4-BE49-F238E27FC236}">
                <a16:creationId xmlns:a16="http://schemas.microsoft.com/office/drawing/2014/main" id="{0D63C950-1025-E7BC-5D88-A8644C2B9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2264" y="5019811"/>
            <a:ext cx="719473" cy="719473"/>
          </a:xfrm>
          <a:prstGeom prst="rect">
            <a:avLst/>
          </a:prstGeom>
        </p:spPr>
      </p:pic>
    </p:spTree>
    <p:extLst>
      <p:ext uri="{BB962C8B-B14F-4D97-AF65-F5344CB8AC3E}">
        <p14:creationId xmlns:p14="http://schemas.microsoft.com/office/powerpoint/2010/main" val="2197214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F79384-ADCC-417D-88AE-3BC6C9266249}"/>
              </a:ext>
            </a:extLst>
          </p:cNvPr>
          <p:cNvSpPr>
            <a:spLocks noGrp="1" noChangeArrowheads="1"/>
          </p:cNvSpPr>
          <p:nvPr>
            <p:ph type="title"/>
          </p:nvPr>
        </p:nvSpPr>
        <p:spPr>
          <a:xfrm>
            <a:off x="298916" y="332986"/>
            <a:ext cx="6172200" cy="583574"/>
          </a:xfrm>
        </p:spPr>
        <p:txBody>
          <a:bodyPr>
            <a:noAutofit/>
          </a:bodyPr>
          <a:lstStyle/>
          <a:p>
            <a:pPr>
              <a:defRPr/>
            </a:pPr>
            <a:r>
              <a:rPr lang="en-GB" b="1" dirty="0">
                <a:solidFill>
                  <a:schemeClr val="tx1">
                    <a:lumMod val="75000"/>
                    <a:lumOff val="25000"/>
                  </a:schemeClr>
                </a:solidFill>
                <a:latin typeface="+mn-lt"/>
              </a:rPr>
              <a:t>Ethics and Morals</a:t>
            </a:r>
          </a:p>
        </p:txBody>
      </p:sp>
      <p:sp>
        <p:nvSpPr>
          <p:cNvPr id="4" name="TextBox 3">
            <a:extLst>
              <a:ext uri="{FF2B5EF4-FFF2-40B4-BE49-F238E27FC236}">
                <a16:creationId xmlns:a16="http://schemas.microsoft.com/office/drawing/2014/main" id="{69541F84-EA83-EC39-C954-60B89F71DD33}"/>
              </a:ext>
            </a:extLst>
          </p:cNvPr>
          <p:cNvSpPr txBox="1"/>
          <p:nvPr/>
        </p:nvSpPr>
        <p:spPr>
          <a:xfrm>
            <a:off x="378679" y="1133255"/>
            <a:ext cx="8316924" cy="83099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Thus, </a:t>
            </a:r>
            <a:r>
              <a:rPr lang="en-GB" sz="2400" b="1" dirty="0"/>
              <a:t>morals</a:t>
            </a:r>
            <a:r>
              <a:rPr lang="en-GB" sz="2400" dirty="0"/>
              <a:t>, can be seen as personal judgements on the rights or wrongs of a specific issue, for example;</a:t>
            </a:r>
          </a:p>
        </p:txBody>
      </p:sp>
      <p:sp>
        <p:nvSpPr>
          <p:cNvPr id="3" name="TextBox 2">
            <a:extLst>
              <a:ext uri="{FF2B5EF4-FFF2-40B4-BE49-F238E27FC236}">
                <a16:creationId xmlns:a16="http://schemas.microsoft.com/office/drawing/2014/main" id="{714B967D-258F-EC9F-AB2B-DC6FA1F12AA2}"/>
              </a:ext>
            </a:extLst>
          </p:cNvPr>
          <p:cNvSpPr txBox="1"/>
          <p:nvPr/>
        </p:nvSpPr>
        <p:spPr>
          <a:xfrm>
            <a:off x="1120848" y="2054645"/>
            <a:ext cx="3116173" cy="461665"/>
          </a:xfrm>
          <a:prstGeom prst="rect">
            <a:avLst/>
          </a:prstGeom>
          <a:noFill/>
        </p:spPr>
        <p:txBody>
          <a:bodyPr wrap="square" rtlCol="0">
            <a:spAutoFit/>
          </a:bodyPr>
          <a:lstStyle/>
          <a:p>
            <a:pPr marL="214313" indent="-214313">
              <a:buFont typeface="Arial" panose="020B0604020202020204" pitchFamily="34" charset="0"/>
              <a:buChar char="•"/>
            </a:pPr>
            <a:r>
              <a:rPr lang="en-GB" sz="2400" dirty="0"/>
              <a:t>The Death Penalty</a:t>
            </a:r>
          </a:p>
        </p:txBody>
      </p:sp>
      <p:pic>
        <p:nvPicPr>
          <p:cNvPr id="7" name="Picture 6" descr="A blue and silver button with a globe&#10;&#10;Description automatically generated">
            <a:hlinkClick r:id="rId2"/>
            <a:extLst>
              <a:ext uri="{FF2B5EF4-FFF2-40B4-BE49-F238E27FC236}">
                <a16:creationId xmlns:a16="http://schemas.microsoft.com/office/drawing/2014/main" id="{4F88F7C4-F619-7A13-C18B-804D8BB2C7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38366" y="2030540"/>
            <a:ext cx="479101" cy="479101"/>
          </a:xfrm>
          <a:prstGeom prst="rect">
            <a:avLst/>
          </a:prstGeom>
        </p:spPr>
      </p:pic>
      <p:sp>
        <p:nvSpPr>
          <p:cNvPr id="9" name="TextBox 8">
            <a:extLst>
              <a:ext uri="{FF2B5EF4-FFF2-40B4-BE49-F238E27FC236}">
                <a16:creationId xmlns:a16="http://schemas.microsoft.com/office/drawing/2014/main" id="{6A244E6D-161A-4A68-58C5-51740DFC958C}"/>
              </a:ext>
            </a:extLst>
          </p:cNvPr>
          <p:cNvSpPr txBox="1"/>
          <p:nvPr/>
        </p:nvSpPr>
        <p:spPr>
          <a:xfrm>
            <a:off x="1120848" y="2636261"/>
            <a:ext cx="2484276" cy="461665"/>
          </a:xfrm>
          <a:prstGeom prst="rect">
            <a:avLst/>
          </a:prstGeom>
          <a:noFill/>
        </p:spPr>
        <p:txBody>
          <a:bodyPr wrap="square" rtlCol="0">
            <a:spAutoFit/>
          </a:bodyPr>
          <a:lstStyle/>
          <a:p>
            <a:pPr marL="214313" indent="-214313">
              <a:buFont typeface="Arial" panose="020B0604020202020204" pitchFamily="34" charset="0"/>
              <a:buChar char="•"/>
            </a:pPr>
            <a:r>
              <a:rPr lang="en-GB" sz="2400" dirty="0"/>
              <a:t>Abortion</a:t>
            </a:r>
          </a:p>
        </p:txBody>
      </p:sp>
      <p:pic>
        <p:nvPicPr>
          <p:cNvPr id="10" name="Picture 9" descr="A blue and silver button with a globe&#10;&#10;Description automatically generated">
            <a:hlinkClick r:id="rId4"/>
            <a:extLst>
              <a:ext uri="{FF2B5EF4-FFF2-40B4-BE49-F238E27FC236}">
                <a16:creationId xmlns:a16="http://schemas.microsoft.com/office/drawing/2014/main" id="{43224A4F-626B-0FD0-C715-759BBC30ED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38366" y="2633662"/>
            <a:ext cx="479101" cy="479101"/>
          </a:xfrm>
          <a:prstGeom prst="rect">
            <a:avLst/>
          </a:prstGeom>
        </p:spPr>
      </p:pic>
      <p:sp>
        <p:nvSpPr>
          <p:cNvPr id="11" name="TextBox 10">
            <a:extLst>
              <a:ext uri="{FF2B5EF4-FFF2-40B4-BE49-F238E27FC236}">
                <a16:creationId xmlns:a16="http://schemas.microsoft.com/office/drawing/2014/main" id="{22193B7E-197C-64C5-758A-291AE5229FBC}"/>
              </a:ext>
            </a:extLst>
          </p:cNvPr>
          <p:cNvSpPr txBox="1"/>
          <p:nvPr/>
        </p:nvSpPr>
        <p:spPr>
          <a:xfrm>
            <a:off x="1120848" y="3217877"/>
            <a:ext cx="2484276" cy="461665"/>
          </a:xfrm>
          <a:prstGeom prst="rect">
            <a:avLst/>
          </a:prstGeom>
          <a:noFill/>
        </p:spPr>
        <p:txBody>
          <a:bodyPr wrap="square" rtlCol="0">
            <a:spAutoFit/>
          </a:bodyPr>
          <a:lstStyle/>
          <a:p>
            <a:pPr marL="214313" indent="-214313">
              <a:buFont typeface="Arial" panose="020B0604020202020204" pitchFamily="34" charset="0"/>
              <a:buChar char="•"/>
            </a:pPr>
            <a:r>
              <a:rPr lang="en-GB" sz="2400" dirty="0"/>
              <a:t>Immigration</a:t>
            </a:r>
          </a:p>
        </p:txBody>
      </p:sp>
      <p:pic>
        <p:nvPicPr>
          <p:cNvPr id="12" name="Picture 11" descr="A blue and silver button with a globe&#10;&#10;Description automatically generated">
            <a:hlinkClick r:id="rId5"/>
            <a:extLst>
              <a:ext uri="{FF2B5EF4-FFF2-40B4-BE49-F238E27FC236}">
                <a16:creationId xmlns:a16="http://schemas.microsoft.com/office/drawing/2014/main" id="{76AB3343-AD87-6A07-BE62-45090E6EEB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32848" y="3172434"/>
            <a:ext cx="479101" cy="479101"/>
          </a:xfrm>
          <a:prstGeom prst="rect">
            <a:avLst/>
          </a:prstGeom>
        </p:spPr>
      </p:pic>
      <p:sp>
        <p:nvSpPr>
          <p:cNvPr id="13" name="TextBox 12">
            <a:extLst>
              <a:ext uri="{FF2B5EF4-FFF2-40B4-BE49-F238E27FC236}">
                <a16:creationId xmlns:a16="http://schemas.microsoft.com/office/drawing/2014/main" id="{CB83058C-4264-849E-6916-DBBDDCF816E0}"/>
              </a:ext>
            </a:extLst>
          </p:cNvPr>
          <p:cNvSpPr txBox="1"/>
          <p:nvPr/>
        </p:nvSpPr>
        <p:spPr>
          <a:xfrm>
            <a:off x="1101760" y="3777753"/>
            <a:ext cx="4991221" cy="461665"/>
          </a:xfrm>
          <a:prstGeom prst="rect">
            <a:avLst/>
          </a:prstGeom>
          <a:noFill/>
        </p:spPr>
        <p:txBody>
          <a:bodyPr wrap="square" rtlCol="0">
            <a:spAutoFit/>
          </a:bodyPr>
          <a:lstStyle/>
          <a:p>
            <a:pPr marL="214313" indent="-214313">
              <a:buFont typeface="Arial" panose="020B0604020202020204" pitchFamily="34" charset="0"/>
              <a:buChar char="•"/>
            </a:pPr>
            <a:r>
              <a:rPr lang="en-GB" sz="2400" dirty="0"/>
              <a:t>Allowing 16 &amp; 17 year olds to vote</a:t>
            </a:r>
          </a:p>
        </p:txBody>
      </p:sp>
      <p:pic>
        <p:nvPicPr>
          <p:cNvPr id="14" name="Picture 13" descr="A blue and silver button with a globe&#10;&#10;Description automatically generated">
            <a:hlinkClick r:id="rId6"/>
            <a:extLst>
              <a:ext uri="{FF2B5EF4-FFF2-40B4-BE49-F238E27FC236}">
                <a16:creationId xmlns:a16="http://schemas.microsoft.com/office/drawing/2014/main" id="{8701E657-AE37-1161-9130-E676A1D5C3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32847" y="3775556"/>
            <a:ext cx="479101" cy="479101"/>
          </a:xfrm>
          <a:prstGeom prst="rect">
            <a:avLst/>
          </a:prstGeom>
        </p:spPr>
      </p:pic>
      <p:sp>
        <p:nvSpPr>
          <p:cNvPr id="15" name="TextBox 14">
            <a:extLst>
              <a:ext uri="{FF2B5EF4-FFF2-40B4-BE49-F238E27FC236}">
                <a16:creationId xmlns:a16="http://schemas.microsoft.com/office/drawing/2014/main" id="{CB4BD6C2-C132-534A-0A35-5829BD9B65D9}"/>
              </a:ext>
            </a:extLst>
          </p:cNvPr>
          <p:cNvSpPr txBox="1"/>
          <p:nvPr/>
        </p:nvSpPr>
        <p:spPr>
          <a:xfrm>
            <a:off x="413538" y="4671314"/>
            <a:ext cx="8316924" cy="83099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Whilst, </a:t>
            </a:r>
            <a:r>
              <a:rPr lang="en-GB" sz="2400" b="1" dirty="0"/>
              <a:t>ethics</a:t>
            </a:r>
            <a:r>
              <a:rPr lang="en-GB" sz="2400" dirty="0"/>
              <a:t>, can be seen as a set of guidelines established by an organisation to structure professional behaviour</a:t>
            </a:r>
          </a:p>
        </p:txBody>
      </p:sp>
    </p:spTree>
    <p:extLst>
      <p:ext uri="{BB962C8B-B14F-4D97-AF65-F5344CB8AC3E}">
        <p14:creationId xmlns:p14="http://schemas.microsoft.com/office/powerpoint/2010/main" val="37240955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9" grpId="0"/>
      <p:bldP spid="11" grpId="0"/>
      <p:bldP spid="13" grpId="0"/>
      <p:bldP spid="1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F79384-ADCC-417D-88AE-3BC6C9266249}"/>
              </a:ext>
            </a:extLst>
          </p:cNvPr>
          <p:cNvSpPr>
            <a:spLocks noGrp="1" noChangeArrowheads="1"/>
          </p:cNvSpPr>
          <p:nvPr>
            <p:ph type="title"/>
          </p:nvPr>
        </p:nvSpPr>
        <p:spPr>
          <a:xfrm>
            <a:off x="413538" y="469162"/>
            <a:ext cx="7209480" cy="583574"/>
          </a:xfrm>
        </p:spPr>
        <p:txBody>
          <a:bodyPr>
            <a:noAutofit/>
          </a:bodyPr>
          <a:lstStyle/>
          <a:p>
            <a:pPr>
              <a:defRPr/>
            </a:pPr>
            <a:r>
              <a:rPr lang="en-GB" b="1" dirty="0">
                <a:solidFill>
                  <a:schemeClr val="tx1">
                    <a:lumMod val="75000"/>
                    <a:lumOff val="25000"/>
                  </a:schemeClr>
                </a:solidFill>
                <a:latin typeface="+mn-lt"/>
              </a:rPr>
              <a:t>Ethics, Morals &amp; the Law</a:t>
            </a:r>
          </a:p>
        </p:txBody>
      </p:sp>
      <p:sp>
        <p:nvSpPr>
          <p:cNvPr id="4" name="TextBox 3">
            <a:extLst>
              <a:ext uri="{FF2B5EF4-FFF2-40B4-BE49-F238E27FC236}">
                <a16:creationId xmlns:a16="http://schemas.microsoft.com/office/drawing/2014/main" id="{B8BE3244-A1A3-C26E-8B2B-EAE5C7EC5750}"/>
              </a:ext>
            </a:extLst>
          </p:cNvPr>
          <p:cNvSpPr txBox="1"/>
          <p:nvPr/>
        </p:nvSpPr>
        <p:spPr>
          <a:xfrm>
            <a:off x="413538" y="1364570"/>
            <a:ext cx="8370930" cy="448327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t>In terms of us, as researchers, we can identify three clear influences on our research, namely:</a:t>
            </a:r>
          </a:p>
          <a:p>
            <a:pPr marL="342900" indent="-342900">
              <a:spcBef>
                <a:spcPts val="450"/>
              </a:spcBef>
              <a:spcAft>
                <a:spcPts val="450"/>
              </a:spcAft>
              <a:buFont typeface="Arial" panose="020B0604020202020204" pitchFamily="34" charset="0"/>
              <a:buChar char="•"/>
            </a:pPr>
            <a:r>
              <a:rPr lang="en-GB" sz="2800" b="1" dirty="0"/>
              <a:t>Morals</a:t>
            </a:r>
            <a:r>
              <a:rPr lang="en-GB" sz="2800" dirty="0"/>
              <a:t> – our own personal standpoint on a subject or issue</a:t>
            </a:r>
          </a:p>
          <a:p>
            <a:pPr marL="342900" indent="-342900">
              <a:spcBef>
                <a:spcPts val="450"/>
              </a:spcBef>
              <a:spcAft>
                <a:spcPts val="450"/>
              </a:spcAft>
              <a:buFont typeface="Arial" panose="020B0604020202020204" pitchFamily="34" charset="0"/>
              <a:buChar char="•"/>
            </a:pPr>
            <a:r>
              <a:rPr lang="en-GB" sz="2800" b="1" dirty="0"/>
              <a:t>Ethics</a:t>
            </a:r>
            <a:r>
              <a:rPr lang="en-GB" sz="2800" dirty="0"/>
              <a:t> – the guidelines set out by organisations to structure research project</a:t>
            </a:r>
          </a:p>
          <a:p>
            <a:pPr marL="342900" indent="-342900">
              <a:spcBef>
                <a:spcPts val="450"/>
              </a:spcBef>
              <a:spcAft>
                <a:spcPts val="450"/>
              </a:spcAft>
              <a:buFont typeface="Arial" panose="020B0604020202020204" pitchFamily="34" charset="0"/>
              <a:buChar char="•"/>
            </a:pPr>
            <a:r>
              <a:rPr lang="en-GB" sz="2800" b="1" dirty="0"/>
              <a:t>The Law </a:t>
            </a:r>
            <a:r>
              <a:rPr lang="en-GB" sz="2800" dirty="0"/>
              <a:t>- requirements set out in various relevant legislation</a:t>
            </a:r>
          </a:p>
          <a:p>
            <a:pPr marL="342900" indent="-342900">
              <a:spcBef>
                <a:spcPts val="450"/>
              </a:spcBef>
              <a:spcAft>
                <a:spcPts val="450"/>
              </a:spcAft>
              <a:buFont typeface="Arial" panose="020B0604020202020204" pitchFamily="34" charset="0"/>
              <a:buChar char="•"/>
            </a:pPr>
            <a:r>
              <a:rPr lang="en-GB" sz="2800" dirty="0"/>
              <a:t>We will look at each of these in turn</a:t>
            </a:r>
          </a:p>
        </p:txBody>
      </p:sp>
    </p:spTree>
    <p:extLst>
      <p:ext uri="{BB962C8B-B14F-4D97-AF65-F5344CB8AC3E}">
        <p14:creationId xmlns:p14="http://schemas.microsoft.com/office/powerpoint/2010/main" val="29830061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51C83C3-669C-4B58-9399-F9E437DA19B7}"/>
              </a:ext>
            </a:extLst>
          </p:cNvPr>
          <p:cNvSpPr>
            <a:spLocks noGrp="1" noChangeArrowheads="1"/>
          </p:cNvSpPr>
          <p:nvPr>
            <p:ph type="title"/>
          </p:nvPr>
        </p:nvSpPr>
        <p:spPr>
          <a:xfrm>
            <a:off x="243858" y="564478"/>
            <a:ext cx="8229600" cy="691586"/>
          </a:xfrm>
        </p:spPr>
        <p:txBody>
          <a:bodyPr>
            <a:noAutofit/>
          </a:bodyPr>
          <a:lstStyle/>
          <a:p>
            <a:pPr>
              <a:defRPr/>
            </a:pPr>
            <a:r>
              <a:rPr lang="en-GB" b="1" dirty="0">
                <a:solidFill>
                  <a:schemeClr val="tx1">
                    <a:lumMod val="75000"/>
                    <a:lumOff val="25000"/>
                  </a:schemeClr>
                </a:solidFill>
                <a:latin typeface="+mn-lt"/>
              </a:rPr>
              <a:t>Research: Personal Standpoint and values</a:t>
            </a:r>
          </a:p>
        </p:txBody>
      </p:sp>
      <p:sp>
        <p:nvSpPr>
          <p:cNvPr id="14339" name="Rectangle 3">
            <a:extLst>
              <a:ext uri="{FF2B5EF4-FFF2-40B4-BE49-F238E27FC236}">
                <a16:creationId xmlns:a16="http://schemas.microsoft.com/office/drawing/2014/main" id="{CE5478BE-7BDC-5798-3ABC-0539C6BCCA96}"/>
              </a:ext>
            </a:extLst>
          </p:cNvPr>
          <p:cNvSpPr>
            <a:spLocks noGrp="1"/>
          </p:cNvSpPr>
          <p:nvPr>
            <p:ph idx="1"/>
          </p:nvPr>
        </p:nvSpPr>
        <p:spPr>
          <a:xfrm>
            <a:off x="442952" y="1731764"/>
            <a:ext cx="8229600" cy="3394472"/>
          </a:xfrm>
        </p:spPr>
        <p:txBody>
          <a:bodyPr>
            <a:noAutofit/>
          </a:bodyPr>
          <a:lstStyle/>
          <a:p>
            <a:pPr eaLnBrk="1" hangingPunct="1">
              <a:spcBef>
                <a:spcPts val="450"/>
              </a:spcBef>
              <a:spcAft>
                <a:spcPts val="450"/>
              </a:spcAft>
            </a:pPr>
            <a:r>
              <a:rPr lang="en-GB" altLang="en-US" sz="2400" dirty="0"/>
              <a:t>Your own moral perspective will influence the type of subject you chose to research and how you will undertake your research</a:t>
            </a:r>
          </a:p>
          <a:p>
            <a:pPr eaLnBrk="1" hangingPunct="1">
              <a:spcBef>
                <a:spcPts val="450"/>
              </a:spcBef>
              <a:spcAft>
                <a:spcPts val="450"/>
              </a:spcAft>
            </a:pPr>
            <a:r>
              <a:rPr lang="en-GB" altLang="en-US" sz="2400" dirty="0"/>
              <a:t>Although you will be undertaking a Literature Review you should still consider your attitude to the group or issue that you are investigating</a:t>
            </a:r>
          </a:p>
          <a:p>
            <a:pPr eaLnBrk="1" hangingPunct="1">
              <a:spcBef>
                <a:spcPts val="450"/>
              </a:spcBef>
              <a:spcAft>
                <a:spcPts val="450"/>
              </a:spcAft>
            </a:pPr>
            <a:r>
              <a:rPr lang="en-GB" altLang="en-US" sz="2400" dirty="0"/>
              <a:t>You need to be aware of any </a:t>
            </a:r>
            <a:r>
              <a:rPr lang="en-GB" altLang="en-US" sz="2400" b="1" dirty="0"/>
              <a:t>moral</a:t>
            </a:r>
            <a:r>
              <a:rPr lang="en-GB" altLang="en-US" sz="2400" dirty="0"/>
              <a:t> judgements you have made about the group or the issue</a:t>
            </a:r>
          </a:p>
          <a:p>
            <a:pPr eaLnBrk="1" hangingPunct="1">
              <a:spcBef>
                <a:spcPts val="450"/>
              </a:spcBef>
              <a:spcAft>
                <a:spcPts val="450"/>
              </a:spcAft>
            </a:pPr>
            <a:r>
              <a:rPr lang="en-GB" altLang="en-US" sz="2400" dirty="0"/>
              <a:t>You need to </a:t>
            </a:r>
            <a:r>
              <a:rPr lang="en-GB" altLang="en-US" sz="2400" b="1" dirty="0"/>
              <a:t>reflect</a:t>
            </a:r>
            <a:r>
              <a:rPr lang="en-GB" altLang="en-US" sz="2400" dirty="0"/>
              <a:t> on your attitudes in order to ensure that you are as </a:t>
            </a:r>
            <a:r>
              <a:rPr lang="en-GB" altLang="en-US" sz="2400" b="1" dirty="0"/>
              <a:t>objective</a:t>
            </a:r>
            <a:r>
              <a:rPr lang="en-GB" altLang="en-US" sz="2400" dirty="0"/>
              <a:t> as possible and that you do not </a:t>
            </a:r>
            <a:r>
              <a:rPr lang="en-GB" altLang="en-US" sz="2400" b="1" dirty="0"/>
              <a:t>skew</a:t>
            </a:r>
            <a:r>
              <a:rPr lang="en-GB" altLang="en-US" sz="2400" dirty="0"/>
              <a:t> the research as a result of </a:t>
            </a:r>
            <a:r>
              <a:rPr lang="en-GB" altLang="en-US" sz="2400" b="1" dirty="0"/>
              <a:t>bias</a:t>
            </a:r>
          </a:p>
        </p:txBody>
      </p:sp>
    </p:spTree>
    <p:extLst>
      <p:ext uri="{BB962C8B-B14F-4D97-AF65-F5344CB8AC3E}">
        <p14:creationId xmlns:p14="http://schemas.microsoft.com/office/powerpoint/2010/main" val="10144795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51C83C3-669C-4B58-9399-F9E437DA19B7}"/>
              </a:ext>
            </a:extLst>
          </p:cNvPr>
          <p:cNvSpPr>
            <a:spLocks noGrp="1" noChangeArrowheads="1"/>
          </p:cNvSpPr>
          <p:nvPr>
            <p:ph type="title"/>
          </p:nvPr>
        </p:nvSpPr>
        <p:spPr>
          <a:xfrm>
            <a:off x="325339" y="501104"/>
            <a:ext cx="8229600" cy="691586"/>
          </a:xfrm>
        </p:spPr>
        <p:txBody>
          <a:bodyPr>
            <a:noAutofit/>
          </a:bodyPr>
          <a:lstStyle/>
          <a:p>
            <a:pPr>
              <a:defRPr/>
            </a:pPr>
            <a:r>
              <a:rPr lang="en-GB" b="1" dirty="0">
                <a:solidFill>
                  <a:schemeClr val="tx1">
                    <a:lumMod val="75000"/>
                    <a:lumOff val="25000"/>
                  </a:schemeClr>
                </a:solidFill>
                <a:latin typeface="+mn-lt"/>
              </a:rPr>
              <a:t>Research: Personal Standpoint and values</a:t>
            </a:r>
          </a:p>
        </p:txBody>
      </p:sp>
      <p:sp>
        <p:nvSpPr>
          <p:cNvPr id="14339" name="Rectangle 3">
            <a:extLst>
              <a:ext uri="{FF2B5EF4-FFF2-40B4-BE49-F238E27FC236}">
                <a16:creationId xmlns:a16="http://schemas.microsoft.com/office/drawing/2014/main" id="{CE5478BE-7BDC-5798-3ABC-0539C6BCCA96}"/>
              </a:ext>
            </a:extLst>
          </p:cNvPr>
          <p:cNvSpPr>
            <a:spLocks noGrp="1"/>
          </p:cNvSpPr>
          <p:nvPr>
            <p:ph idx="1"/>
          </p:nvPr>
        </p:nvSpPr>
        <p:spPr>
          <a:xfrm>
            <a:off x="533486" y="1944623"/>
            <a:ext cx="8229600" cy="3394472"/>
          </a:xfrm>
        </p:spPr>
        <p:txBody>
          <a:bodyPr>
            <a:noAutofit/>
          </a:bodyPr>
          <a:lstStyle/>
          <a:p>
            <a:pPr eaLnBrk="1" hangingPunct="1">
              <a:spcBef>
                <a:spcPts val="450"/>
              </a:spcBef>
              <a:spcAft>
                <a:spcPts val="450"/>
              </a:spcAft>
            </a:pPr>
            <a:r>
              <a:rPr lang="en-GB" altLang="en-US" sz="2400" dirty="0"/>
              <a:t>This becomes even more important if you move on to undertake </a:t>
            </a:r>
            <a:r>
              <a:rPr lang="en-GB" altLang="en-US" sz="2400" b="1" dirty="0"/>
              <a:t>empirical</a:t>
            </a:r>
            <a:r>
              <a:rPr lang="en-GB" altLang="en-US" sz="2400" dirty="0"/>
              <a:t> research (either quantitative or qualitative)</a:t>
            </a:r>
          </a:p>
          <a:p>
            <a:pPr eaLnBrk="1" hangingPunct="1">
              <a:spcBef>
                <a:spcPts val="450"/>
              </a:spcBef>
              <a:spcAft>
                <a:spcPts val="450"/>
              </a:spcAft>
            </a:pPr>
            <a:r>
              <a:rPr lang="en-GB" altLang="en-US" sz="2400" dirty="0"/>
              <a:t>The researcher needs to consider the following questions:</a:t>
            </a:r>
          </a:p>
          <a:p>
            <a:pPr eaLnBrk="1" hangingPunct="1">
              <a:spcBef>
                <a:spcPts val="450"/>
              </a:spcBef>
              <a:spcAft>
                <a:spcPts val="450"/>
              </a:spcAft>
            </a:pPr>
            <a:r>
              <a:rPr lang="en-GB" altLang="en-US" sz="2400" dirty="0"/>
              <a:t>How do I want to be in relation to those I am studying?</a:t>
            </a:r>
          </a:p>
          <a:p>
            <a:pPr eaLnBrk="1" hangingPunct="1">
              <a:spcBef>
                <a:spcPts val="450"/>
              </a:spcBef>
              <a:spcAft>
                <a:spcPts val="450"/>
              </a:spcAft>
            </a:pPr>
            <a:r>
              <a:rPr lang="en-GB" altLang="en-US" sz="2400" dirty="0"/>
              <a:t>Do I want to see them as objects to be studied or agents in the research process?</a:t>
            </a:r>
          </a:p>
          <a:p>
            <a:pPr eaLnBrk="1" hangingPunct="1">
              <a:spcBef>
                <a:spcPts val="450"/>
              </a:spcBef>
              <a:spcAft>
                <a:spcPts val="450"/>
              </a:spcAft>
            </a:pPr>
            <a:r>
              <a:rPr lang="en-GB" altLang="en-US" sz="2400" dirty="0"/>
              <a:t>In other words, do I want to do research on people or in collaboration with people?</a:t>
            </a:r>
          </a:p>
        </p:txBody>
      </p:sp>
    </p:spTree>
    <p:extLst>
      <p:ext uri="{BB962C8B-B14F-4D97-AF65-F5344CB8AC3E}">
        <p14:creationId xmlns:p14="http://schemas.microsoft.com/office/powerpoint/2010/main" val="41859838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F79384-ADCC-417D-88AE-3BC6C9266249}"/>
              </a:ext>
            </a:extLst>
          </p:cNvPr>
          <p:cNvSpPr>
            <a:spLocks noGrp="1" noChangeArrowheads="1"/>
          </p:cNvSpPr>
          <p:nvPr>
            <p:ph type="title"/>
          </p:nvPr>
        </p:nvSpPr>
        <p:spPr>
          <a:xfrm>
            <a:off x="317022" y="469162"/>
            <a:ext cx="6172200" cy="583574"/>
          </a:xfrm>
        </p:spPr>
        <p:txBody>
          <a:bodyPr>
            <a:noAutofit/>
          </a:bodyPr>
          <a:lstStyle/>
          <a:p>
            <a:pPr>
              <a:defRPr/>
            </a:pPr>
            <a:r>
              <a:rPr lang="en-GB" b="1" dirty="0">
                <a:solidFill>
                  <a:schemeClr val="tx1">
                    <a:lumMod val="75000"/>
                    <a:lumOff val="25000"/>
                  </a:schemeClr>
                </a:solidFill>
                <a:latin typeface="+mn-lt"/>
              </a:rPr>
              <a:t>Research Ethics</a:t>
            </a:r>
          </a:p>
        </p:txBody>
      </p:sp>
      <p:sp>
        <p:nvSpPr>
          <p:cNvPr id="4" name="TextBox 3">
            <a:extLst>
              <a:ext uri="{FF2B5EF4-FFF2-40B4-BE49-F238E27FC236}">
                <a16:creationId xmlns:a16="http://schemas.microsoft.com/office/drawing/2014/main" id="{B8BE3244-A1A3-C26E-8B2B-EAE5C7EC5750}"/>
              </a:ext>
            </a:extLst>
          </p:cNvPr>
          <p:cNvSpPr txBox="1"/>
          <p:nvPr/>
        </p:nvSpPr>
        <p:spPr>
          <a:xfrm>
            <a:off x="317022" y="1231446"/>
            <a:ext cx="8370930" cy="380104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‘Research ethics govern the standards of conduct for […] researchers’. </a:t>
            </a:r>
          </a:p>
          <a:p>
            <a:pPr marL="342900" indent="-342900">
              <a:spcBef>
                <a:spcPts val="450"/>
              </a:spcBef>
              <a:spcAft>
                <a:spcPts val="450"/>
              </a:spcAft>
              <a:buFont typeface="Arial" panose="020B0604020202020204" pitchFamily="34" charset="0"/>
              <a:buChar char="•"/>
            </a:pPr>
            <a:r>
              <a:rPr lang="en-GB" sz="2400" dirty="0"/>
              <a:t>‘It is important to adhere to ethical principles in order to protect the dignity, rights and welfare of research participants’. </a:t>
            </a:r>
          </a:p>
          <a:p>
            <a:pPr marL="342900" indent="-342900">
              <a:spcBef>
                <a:spcPts val="450"/>
              </a:spcBef>
              <a:spcAft>
                <a:spcPts val="450"/>
              </a:spcAft>
              <a:buFont typeface="Arial" panose="020B0604020202020204" pitchFamily="34" charset="0"/>
              <a:buChar char="•"/>
            </a:pPr>
            <a:r>
              <a:rPr lang="en-GB" sz="2400" dirty="0"/>
              <a:t>‘As such, all research involving human beings should be reviewed by an ethics committee to ensure that the appropriate ethical standards are being upheld’. </a:t>
            </a:r>
          </a:p>
          <a:p>
            <a:pPr marL="342900" indent="-342900">
              <a:spcBef>
                <a:spcPts val="450"/>
              </a:spcBef>
              <a:spcAft>
                <a:spcPts val="450"/>
              </a:spcAft>
              <a:buFont typeface="Arial" panose="020B0604020202020204" pitchFamily="34" charset="0"/>
              <a:buChar char="•"/>
            </a:pPr>
            <a:r>
              <a:rPr lang="en-GB" sz="2400" dirty="0"/>
              <a:t>‘Discussion of the ethical principles of beneficence, justice and autonomy are central to ethical review’.</a:t>
            </a:r>
          </a:p>
        </p:txBody>
      </p:sp>
      <p:sp>
        <p:nvSpPr>
          <p:cNvPr id="5" name="TextBox 4">
            <a:extLst>
              <a:ext uri="{FF2B5EF4-FFF2-40B4-BE49-F238E27FC236}">
                <a16:creationId xmlns:a16="http://schemas.microsoft.com/office/drawing/2014/main" id="{B984E2EB-D7AD-7923-C24F-2BB7AF462D1C}"/>
              </a:ext>
            </a:extLst>
          </p:cNvPr>
          <p:cNvSpPr txBox="1"/>
          <p:nvPr/>
        </p:nvSpPr>
        <p:spPr>
          <a:xfrm>
            <a:off x="3947311" y="5211198"/>
            <a:ext cx="4513121" cy="461665"/>
          </a:xfrm>
          <a:prstGeom prst="rect">
            <a:avLst/>
          </a:prstGeom>
          <a:noFill/>
        </p:spPr>
        <p:txBody>
          <a:bodyPr wrap="square" rtlCol="0">
            <a:spAutoFit/>
          </a:bodyPr>
          <a:lstStyle/>
          <a:p>
            <a:pPr algn="r"/>
            <a:r>
              <a:rPr lang="en-GB" sz="2400" dirty="0"/>
              <a:t>(World Health Organisation, 2023)</a:t>
            </a:r>
          </a:p>
        </p:txBody>
      </p:sp>
    </p:spTree>
    <p:extLst>
      <p:ext uri="{BB962C8B-B14F-4D97-AF65-F5344CB8AC3E}">
        <p14:creationId xmlns:p14="http://schemas.microsoft.com/office/powerpoint/2010/main" val="10072405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278051" y="373052"/>
            <a:ext cx="8229600" cy="637580"/>
          </a:xfrm>
        </p:spPr>
        <p:txBody>
          <a:bodyPr>
            <a:noAutofit/>
          </a:bodyPr>
          <a:lstStyle/>
          <a:p>
            <a:pPr>
              <a:defRPr/>
            </a:pPr>
            <a:r>
              <a:rPr lang="en-GB" b="1" dirty="0">
                <a:solidFill>
                  <a:schemeClr val="tx1">
                    <a:lumMod val="75000"/>
                    <a:lumOff val="25000"/>
                  </a:schemeClr>
                </a:solidFill>
                <a:latin typeface="+mn-lt"/>
              </a:rPr>
              <a:t>Ethical Research Guidelines</a:t>
            </a:r>
          </a:p>
        </p:txBody>
      </p:sp>
      <p:sp>
        <p:nvSpPr>
          <p:cNvPr id="4" name="TextBox 3">
            <a:extLst>
              <a:ext uri="{FF2B5EF4-FFF2-40B4-BE49-F238E27FC236}">
                <a16:creationId xmlns:a16="http://schemas.microsoft.com/office/drawing/2014/main" id="{0042A3EA-D949-B137-1788-F48760896E36}"/>
              </a:ext>
            </a:extLst>
          </p:cNvPr>
          <p:cNvSpPr txBox="1"/>
          <p:nvPr/>
        </p:nvSpPr>
        <p:spPr>
          <a:xfrm>
            <a:off x="181069" y="1337725"/>
            <a:ext cx="8586526" cy="2805896"/>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t>Refers to any guidelines that are in place in order to ensure that research is undertaken in the correct manner.</a:t>
            </a:r>
          </a:p>
          <a:p>
            <a:pPr marL="342900" indent="-342900">
              <a:spcBef>
                <a:spcPts val="450"/>
              </a:spcBef>
              <a:spcAft>
                <a:spcPts val="450"/>
              </a:spcAft>
              <a:buFont typeface="Arial" panose="020B0604020202020204" pitchFamily="34" charset="0"/>
              <a:buChar char="•"/>
            </a:pPr>
            <a:r>
              <a:rPr lang="en-GB" sz="2800" dirty="0"/>
              <a:t>Failure to follow such guidelines can damage those being researched on both physical and mentally, for example:</a:t>
            </a:r>
          </a:p>
        </p:txBody>
      </p:sp>
      <p:sp>
        <p:nvSpPr>
          <p:cNvPr id="5" name="TextBox 4">
            <a:extLst>
              <a:ext uri="{FF2B5EF4-FFF2-40B4-BE49-F238E27FC236}">
                <a16:creationId xmlns:a16="http://schemas.microsoft.com/office/drawing/2014/main" id="{EDAE18E2-78A9-2C09-9F42-F4C8790E0C00}"/>
              </a:ext>
            </a:extLst>
          </p:cNvPr>
          <p:cNvSpPr txBox="1"/>
          <p:nvPr/>
        </p:nvSpPr>
        <p:spPr>
          <a:xfrm>
            <a:off x="644234" y="4143621"/>
            <a:ext cx="7182798" cy="830997"/>
          </a:xfrm>
          <a:prstGeom prst="rect">
            <a:avLst/>
          </a:prstGeom>
          <a:noFill/>
        </p:spPr>
        <p:txBody>
          <a:bodyPr wrap="square" rtlCol="0">
            <a:spAutoFit/>
          </a:bodyPr>
          <a:lstStyle/>
          <a:p>
            <a:pPr marL="257175" indent="-257175">
              <a:buFont typeface="Arial" panose="020B0604020202020204" pitchFamily="34" charset="0"/>
              <a:buChar char="•"/>
            </a:pPr>
            <a:r>
              <a:rPr lang="en-GB" sz="2400" b="0" i="0" dirty="0">
                <a:solidFill>
                  <a:srgbClr val="1C1C1C"/>
                </a:solidFill>
                <a:effectLst/>
                <a:latin typeface="circular"/>
              </a:rPr>
              <a:t>California medical school apologizes for unethical prisoner experiments</a:t>
            </a:r>
            <a:endParaRPr lang="en-GB" sz="2400" dirty="0"/>
          </a:p>
        </p:txBody>
      </p:sp>
      <p:pic>
        <p:nvPicPr>
          <p:cNvPr id="7" name="Picture 6" descr="A blue and silver button with a globe&#10;&#10;Description automatically generated">
            <a:hlinkClick r:id="rId2"/>
            <a:extLst>
              <a:ext uri="{FF2B5EF4-FFF2-40B4-BE49-F238E27FC236}">
                <a16:creationId xmlns:a16="http://schemas.microsoft.com/office/drawing/2014/main" id="{AD1D0B18-B86E-137E-62DA-F7A9135088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72218" y="4143621"/>
            <a:ext cx="425095" cy="425095"/>
          </a:xfrm>
          <a:prstGeom prst="rect">
            <a:avLst/>
          </a:prstGeom>
        </p:spPr>
      </p:pic>
      <p:sp>
        <p:nvSpPr>
          <p:cNvPr id="8" name="TextBox 7">
            <a:extLst>
              <a:ext uri="{FF2B5EF4-FFF2-40B4-BE49-F238E27FC236}">
                <a16:creationId xmlns:a16="http://schemas.microsoft.com/office/drawing/2014/main" id="{F6508D31-FADB-8599-70B8-CB0488040D29}"/>
              </a:ext>
            </a:extLst>
          </p:cNvPr>
          <p:cNvSpPr txBox="1"/>
          <p:nvPr/>
        </p:nvSpPr>
        <p:spPr>
          <a:xfrm>
            <a:off x="644234" y="5145973"/>
            <a:ext cx="7182798" cy="461665"/>
          </a:xfrm>
          <a:prstGeom prst="rect">
            <a:avLst/>
          </a:prstGeom>
          <a:noFill/>
        </p:spPr>
        <p:txBody>
          <a:bodyPr wrap="square" rtlCol="0">
            <a:spAutoFit/>
          </a:bodyPr>
          <a:lstStyle/>
          <a:p>
            <a:pPr marL="257175" indent="-257175">
              <a:buFont typeface="Arial" panose="020B0604020202020204" pitchFamily="34" charset="0"/>
              <a:buChar char="•"/>
            </a:pPr>
            <a:r>
              <a:rPr lang="en-GB" sz="2400" b="0" i="0" dirty="0">
                <a:solidFill>
                  <a:srgbClr val="1C1C1C"/>
                </a:solidFill>
                <a:effectLst/>
                <a:latin typeface="circular"/>
              </a:rPr>
              <a:t>The Stanford Prison Experiment</a:t>
            </a:r>
            <a:endParaRPr lang="en-GB" sz="2400" dirty="0"/>
          </a:p>
        </p:txBody>
      </p:sp>
      <p:pic>
        <p:nvPicPr>
          <p:cNvPr id="9" name="Picture 8" descr="A blue and silver button with a globe&#10;&#10;Description automatically generated">
            <a:hlinkClick r:id="rId4"/>
            <a:extLst>
              <a:ext uri="{FF2B5EF4-FFF2-40B4-BE49-F238E27FC236}">
                <a16:creationId xmlns:a16="http://schemas.microsoft.com/office/drawing/2014/main" id="{90F7F922-730C-B249-6C84-B3FC140365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72218" y="5095180"/>
            <a:ext cx="425095" cy="425095"/>
          </a:xfrm>
          <a:prstGeom prst="rect">
            <a:avLst/>
          </a:prstGeom>
        </p:spPr>
      </p:pic>
    </p:spTree>
    <p:extLst>
      <p:ext uri="{BB962C8B-B14F-4D97-AF65-F5344CB8AC3E}">
        <p14:creationId xmlns:p14="http://schemas.microsoft.com/office/powerpoint/2010/main" val="19987444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241837" y="281508"/>
            <a:ext cx="8229600" cy="637580"/>
          </a:xfrm>
        </p:spPr>
        <p:txBody>
          <a:bodyPr>
            <a:noAutofit/>
          </a:bodyPr>
          <a:lstStyle/>
          <a:p>
            <a:pPr>
              <a:defRPr/>
            </a:pPr>
            <a:r>
              <a:rPr lang="en-GB" b="1" dirty="0">
                <a:solidFill>
                  <a:schemeClr val="tx1">
                    <a:lumMod val="75000"/>
                    <a:lumOff val="25000"/>
                  </a:schemeClr>
                </a:solidFill>
              </a:rPr>
              <a:t>Ethical Research Guidelines</a:t>
            </a:r>
          </a:p>
        </p:txBody>
      </p:sp>
      <p:sp>
        <p:nvSpPr>
          <p:cNvPr id="4" name="TextBox 3">
            <a:extLst>
              <a:ext uri="{FF2B5EF4-FFF2-40B4-BE49-F238E27FC236}">
                <a16:creationId xmlns:a16="http://schemas.microsoft.com/office/drawing/2014/main" id="{0042A3EA-D949-B137-1788-F48760896E36}"/>
              </a:ext>
            </a:extLst>
          </p:cNvPr>
          <p:cNvSpPr txBox="1"/>
          <p:nvPr/>
        </p:nvSpPr>
        <p:spPr>
          <a:xfrm>
            <a:off x="172007" y="1030907"/>
            <a:ext cx="8586954" cy="479618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The first, and most important, guidelines for you as a Student Researcher are those of UWTSD itself</a:t>
            </a:r>
          </a:p>
          <a:p>
            <a:pPr marL="342900" indent="-342900">
              <a:spcBef>
                <a:spcPts val="450"/>
              </a:spcBef>
              <a:spcAft>
                <a:spcPts val="450"/>
              </a:spcAft>
              <a:buFont typeface="Arial" panose="020B0604020202020204" pitchFamily="34" charset="0"/>
              <a:buChar char="•"/>
            </a:pPr>
            <a:r>
              <a:rPr lang="en-GB" sz="2400" dirty="0"/>
              <a:t>The </a:t>
            </a:r>
            <a:r>
              <a:rPr lang="en-GB" sz="2400" i="1" dirty="0">
                <a:hlinkClick r:id="rId2"/>
              </a:rPr>
              <a:t>Research Ethics &amp; Integrity Code of Practice </a:t>
            </a:r>
            <a:r>
              <a:rPr lang="en-GB" sz="2400" dirty="0"/>
              <a:t>(UWTSD, 2022) is available online and a PDF is also available on Moodle</a:t>
            </a:r>
          </a:p>
          <a:p>
            <a:pPr marL="342900" indent="-342900">
              <a:spcBef>
                <a:spcPts val="450"/>
              </a:spcBef>
              <a:spcAft>
                <a:spcPts val="450"/>
              </a:spcAft>
              <a:buFont typeface="Arial" panose="020B0604020202020204" pitchFamily="34" charset="0"/>
              <a:buChar char="•"/>
            </a:pPr>
            <a:r>
              <a:rPr lang="en-GB" sz="2400" dirty="0"/>
              <a:t>This sets out the expectations of the University of all students and staff undertaking research</a:t>
            </a:r>
          </a:p>
          <a:p>
            <a:pPr marL="342900" indent="-342900">
              <a:spcBef>
                <a:spcPts val="450"/>
              </a:spcBef>
              <a:spcAft>
                <a:spcPts val="450"/>
              </a:spcAft>
              <a:buFont typeface="Arial" panose="020B0604020202020204" pitchFamily="34" charset="0"/>
              <a:buChar char="•"/>
            </a:pPr>
            <a:r>
              <a:rPr lang="en-GB" sz="2400" dirty="0"/>
              <a:t>You should read this and check your understanding of how it relates to your own research.</a:t>
            </a:r>
          </a:p>
          <a:p>
            <a:pPr marL="342900" indent="-342900">
              <a:spcBef>
                <a:spcPts val="450"/>
              </a:spcBef>
              <a:spcAft>
                <a:spcPts val="450"/>
              </a:spcAft>
              <a:buFont typeface="Arial" panose="020B0604020202020204" pitchFamily="34" charset="0"/>
              <a:buChar char="•"/>
            </a:pPr>
            <a:r>
              <a:rPr lang="en-GB" sz="2400" dirty="0"/>
              <a:t>We will return to these guidelines when we look at the Ethical Approval process at the end of this Theme.</a:t>
            </a:r>
          </a:p>
          <a:p>
            <a:pPr marL="342900" indent="-342900">
              <a:spcBef>
                <a:spcPts val="450"/>
              </a:spcBef>
              <a:spcAft>
                <a:spcPts val="45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31547942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214677" y="361150"/>
            <a:ext cx="8229600" cy="637580"/>
          </a:xfrm>
        </p:spPr>
        <p:txBody>
          <a:bodyPr>
            <a:noAutofit/>
          </a:bodyPr>
          <a:lstStyle/>
          <a:p>
            <a:pPr>
              <a:defRPr/>
            </a:pPr>
            <a:r>
              <a:rPr lang="en-GB" b="1" dirty="0">
                <a:solidFill>
                  <a:schemeClr val="tx1">
                    <a:lumMod val="75000"/>
                    <a:lumOff val="25000"/>
                  </a:schemeClr>
                </a:solidFill>
                <a:latin typeface="+mn-lt"/>
              </a:rPr>
              <a:t>Ethical Research Guidelines</a:t>
            </a:r>
          </a:p>
        </p:txBody>
      </p:sp>
      <p:sp>
        <p:nvSpPr>
          <p:cNvPr id="4" name="TextBox 3">
            <a:extLst>
              <a:ext uri="{FF2B5EF4-FFF2-40B4-BE49-F238E27FC236}">
                <a16:creationId xmlns:a16="http://schemas.microsoft.com/office/drawing/2014/main" id="{0042A3EA-D949-B137-1788-F48760896E36}"/>
              </a:ext>
            </a:extLst>
          </p:cNvPr>
          <p:cNvSpPr txBox="1"/>
          <p:nvPr/>
        </p:nvSpPr>
        <p:spPr>
          <a:xfrm>
            <a:off x="359531" y="1236301"/>
            <a:ext cx="8422329" cy="4570482"/>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However, there are other professional bodies involved in researching society and bodies whose guidelines are appropriate for students of Advocacy and Sociology, these are:</a:t>
            </a:r>
          </a:p>
          <a:p>
            <a:pPr marL="342900" indent="-342900">
              <a:spcBef>
                <a:spcPts val="900"/>
              </a:spcBef>
              <a:spcAft>
                <a:spcPts val="900"/>
              </a:spcAft>
              <a:buFont typeface="Arial" panose="020B0604020202020204" pitchFamily="34" charset="0"/>
              <a:buChar char="•"/>
            </a:pPr>
            <a:r>
              <a:rPr lang="en-GB" sz="2400" dirty="0"/>
              <a:t>The </a:t>
            </a:r>
            <a:r>
              <a:rPr lang="en-GB" sz="2400" dirty="0">
                <a:hlinkClick r:id="rId2"/>
              </a:rPr>
              <a:t>British Educational Research Association </a:t>
            </a:r>
            <a:r>
              <a:rPr lang="en-GB" sz="2400" dirty="0"/>
              <a:t>(BERA, 2024)</a:t>
            </a:r>
          </a:p>
          <a:p>
            <a:pPr marL="342900" indent="-342900">
              <a:spcBef>
                <a:spcPts val="900"/>
              </a:spcBef>
              <a:spcAft>
                <a:spcPts val="900"/>
              </a:spcAft>
              <a:buFont typeface="Arial" panose="020B0604020202020204" pitchFamily="34" charset="0"/>
              <a:buChar char="•"/>
            </a:pPr>
            <a:r>
              <a:rPr lang="en-GB" sz="2400" dirty="0"/>
              <a:t>The </a:t>
            </a:r>
            <a:r>
              <a:rPr lang="en-GB" sz="2400" dirty="0">
                <a:hlinkClick r:id="rId3"/>
              </a:rPr>
              <a:t>British Psychological Society </a:t>
            </a:r>
            <a:r>
              <a:rPr lang="en-GB" sz="2400" dirty="0"/>
              <a:t>(BPS, 2021), and;</a:t>
            </a:r>
          </a:p>
          <a:p>
            <a:pPr marL="342900" indent="-342900">
              <a:spcBef>
                <a:spcPts val="900"/>
              </a:spcBef>
              <a:spcAft>
                <a:spcPts val="900"/>
              </a:spcAft>
              <a:buFont typeface="Arial" panose="020B0604020202020204" pitchFamily="34" charset="0"/>
              <a:buChar char="•"/>
            </a:pPr>
            <a:r>
              <a:rPr lang="en-GB" sz="2400" dirty="0"/>
              <a:t>The </a:t>
            </a:r>
            <a:r>
              <a:rPr lang="en-GB" sz="2400" dirty="0">
                <a:hlinkClick r:id="rId4"/>
              </a:rPr>
              <a:t>British Sociological Association </a:t>
            </a:r>
            <a:r>
              <a:rPr lang="en-GB" sz="2400" dirty="0"/>
              <a:t>(BSA, 2017)</a:t>
            </a:r>
          </a:p>
          <a:p>
            <a:pPr marL="342900" indent="-342900">
              <a:spcBef>
                <a:spcPts val="900"/>
              </a:spcBef>
              <a:spcAft>
                <a:spcPts val="900"/>
              </a:spcAft>
              <a:buFont typeface="Arial" panose="020B0604020202020204" pitchFamily="34" charset="0"/>
              <a:buChar char="•"/>
            </a:pPr>
            <a:r>
              <a:rPr lang="en-GB" sz="2400" dirty="0"/>
              <a:t>You should choose the most appropriate of these for your chosen area of research</a:t>
            </a:r>
          </a:p>
          <a:p>
            <a:pPr>
              <a:spcBef>
                <a:spcPts val="900"/>
              </a:spcBef>
              <a:spcAft>
                <a:spcPts val="900"/>
              </a:spcAft>
            </a:pPr>
            <a:endParaRPr lang="en-GB" sz="2400" dirty="0"/>
          </a:p>
        </p:txBody>
      </p:sp>
    </p:spTree>
    <p:extLst>
      <p:ext uri="{BB962C8B-B14F-4D97-AF65-F5344CB8AC3E}">
        <p14:creationId xmlns:p14="http://schemas.microsoft.com/office/powerpoint/2010/main" val="19318339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197514" y="306688"/>
            <a:ext cx="8229600" cy="637580"/>
          </a:xfrm>
        </p:spPr>
        <p:txBody>
          <a:bodyPr>
            <a:noAutofit/>
          </a:bodyPr>
          <a:lstStyle/>
          <a:p>
            <a:pPr>
              <a:defRPr/>
            </a:pPr>
            <a:r>
              <a:rPr lang="en-GB" b="1" dirty="0">
                <a:solidFill>
                  <a:schemeClr val="tx1">
                    <a:lumMod val="75000"/>
                    <a:lumOff val="25000"/>
                  </a:schemeClr>
                </a:solidFill>
                <a:latin typeface="+mn-lt"/>
              </a:rPr>
              <a:t>Ethical Research Guidelines</a:t>
            </a:r>
          </a:p>
        </p:txBody>
      </p:sp>
      <p:sp>
        <p:nvSpPr>
          <p:cNvPr id="4" name="TextBox 3">
            <a:extLst>
              <a:ext uri="{FF2B5EF4-FFF2-40B4-BE49-F238E27FC236}">
                <a16:creationId xmlns:a16="http://schemas.microsoft.com/office/drawing/2014/main" id="{0042A3EA-D949-B137-1788-F48760896E36}"/>
              </a:ext>
            </a:extLst>
          </p:cNvPr>
          <p:cNvSpPr txBox="1"/>
          <p:nvPr/>
        </p:nvSpPr>
        <p:spPr>
          <a:xfrm>
            <a:off x="197514" y="1100157"/>
            <a:ext cx="8748972" cy="465768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Also, it is most likely that the field of work that you go into after your studies will also have its own ethical guidelines, for example:</a:t>
            </a:r>
          </a:p>
          <a:p>
            <a:pPr marL="342900" indent="-342900">
              <a:spcBef>
                <a:spcPts val="900"/>
              </a:spcBef>
              <a:spcAft>
                <a:spcPts val="900"/>
              </a:spcAft>
              <a:buFont typeface="Arial" panose="020B0604020202020204" pitchFamily="34" charset="0"/>
              <a:buChar char="•"/>
            </a:pPr>
            <a:r>
              <a:rPr lang="en-GB" sz="2400" dirty="0"/>
              <a:t>The </a:t>
            </a:r>
            <a:r>
              <a:rPr lang="en-GB" sz="2400" dirty="0">
                <a:hlinkClick r:id="rId2"/>
              </a:rPr>
              <a:t>British Association of Social Workers </a:t>
            </a:r>
            <a:r>
              <a:rPr lang="en-GB" sz="2400" dirty="0"/>
              <a:t>(BASW)</a:t>
            </a:r>
          </a:p>
          <a:p>
            <a:pPr marL="342900" indent="-342900">
              <a:spcBef>
                <a:spcPts val="900"/>
              </a:spcBef>
              <a:spcAft>
                <a:spcPts val="900"/>
              </a:spcAft>
              <a:buFont typeface="Arial" panose="020B0604020202020204" pitchFamily="34" charset="0"/>
              <a:buChar char="•"/>
            </a:pPr>
            <a:r>
              <a:rPr lang="en-GB" sz="2400" dirty="0"/>
              <a:t>The </a:t>
            </a:r>
            <a:r>
              <a:rPr lang="en-GB" sz="2400" dirty="0">
                <a:hlinkClick r:id="rId3"/>
              </a:rPr>
              <a:t>Code of Practice (Advocacy) </a:t>
            </a:r>
            <a:r>
              <a:rPr lang="en-GB" sz="2400" dirty="0"/>
              <a:t>that forms part of the </a:t>
            </a:r>
            <a:r>
              <a:rPr lang="en-GB" sz="2400" i="1" dirty="0"/>
              <a:t>Social Services and Wellbeing Act (Wales) 2014</a:t>
            </a:r>
          </a:p>
          <a:p>
            <a:pPr marL="342900" indent="-342900">
              <a:spcBef>
                <a:spcPts val="900"/>
              </a:spcBef>
              <a:spcAft>
                <a:spcPts val="900"/>
              </a:spcAft>
              <a:buFont typeface="Arial" panose="020B0604020202020204" pitchFamily="34" charset="0"/>
              <a:buChar char="•"/>
            </a:pPr>
            <a:r>
              <a:rPr lang="en-GB" sz="2400" dirty="0"/>
              <a:t>The</a:t>
            </a:r>
            <a:r>
              <a:rPr lang="en-GB" sz="2400" i="1" dirty="0"/>
              <a:t> </a:t>
            </a:r>
            <a:r>
              <a:rPr lang="en-GB" sz="2400" i="1" dirty="0">
                <a:hlinkClick r:id="rId4"/>
              </a:rPr>
              <a:t>Teacher’s Standards </a:t>
            </a:r>
            <a:r>
              <a:rPr lang="en-GB" sz="2400" dirty="0"/>
              <a:t>(Department for Education, 2011)</a:t>
            </a:r>
            <a:endParaRPr lang="en-GB" sz="2400" i="1" dirty="0"/>
          </a:p>
          <a:p>
            <a:pPr marL="342900" indent="-342900">
              <a:spcBef>
                <a:spcPts val="900"/>
              </a:spcBef>
              <a:spcAft>
                <a:spcPts val="900"/>
              </a:spcAft>
              <a:buFont typeface="Arial" panose="020B0604020202020204" pitchFamily="34" charset="0"/>
              <a:buChar char="•"/>
            </a:pPr>
            <a:r>
              <a:rPr lang="en-GB" sz="2400" dirty="0"/>
              <a:t>These may be called ‘ethical guidelines’, a ‘code of ethics’, a ‘code of practice’ or ‘professional standards’ but in each case they outline what should and shouldn’t be done in terms of professional behaviour</a:t>
            </a:r>
          </a:p>
        </p:txBody>
      </p:sp>
    </p:spTree>
    <p:extLst>
      <p:ext uri="{BB962C8B-B14F-4D97-AF65-F5344CB8AC3E}">
        <p14:creationId xmlns:p14="http://schemas.microsoft.com/office/powerpoint/2010/main" val="11123816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287105" y="361150"/>
            <a:ext cx="8229600" cy="637580"/>
          </a:xfrm>
        </p:spPr>
        <p:txBody>
          <a:bodyPr>
            <a:noAutofit/>
          </a:bodyPr>
          <a:lstStyle/>
          <a:p>
            <a:pPr>
              <a:defRPr/>
            </a:pPr>
            <a:r>
              <a:rPr lang="en-GB" b="1" dirty="0">
                <a:solidFill>
                  <a:schemeClr val="tx1">
                    <a:lumMod val="75000"/>
                    <a:lumOff val="25000"/>
                  </a:schemeClr>
                </a:solidFill>
                <a:latin typeface="+mn-lt"/>
              </a:rPr>
              <a:t>Research: Legal Requirements</a:t>
            </a:r>
          </a:p>
        </p:txBody>
      </p:sp>
      <p:sp>
        <p:nvSpPr>
          <p:cNvPr id="4" name="TextBox 3">
            <a:extLst>
              <a:ext uri="{FF2B5EF4-FFF2-40B4-BE49-F238E27FC236}">
                <a16:creationId xmlns:a16="http://schemas.microsoft.com/office/drawing/2014/main" id="{2EA5C1A9-7B22-ABFF-2D99-EE3599C17163}"/>
              </a:ext>
            </a:extLst>
          </p:cNvPr>
          <p:cNvSpPr txBox="1"/>
          <p:nvPr/>
        </p:nvSpPr>
        <p:spPr>
          <a:xfrm>
            <a:off x="287105" y="1114824"/>
            <a:ext cx="4590510" cy="523220"/>
          </a:xfrm>
          <a:prstGeom prst="rect">
            <a:avLst/>
          </a:prstGeom>
          <a:noFill/>
        </p:spPr>
        <p:txBody>
          <a:bodyPr wrap="square" rtlCol="0">
            <a:spAutoFit/>
          </a:bodyPr>
          <a:lstStyle/>
          <a:p>
            <a:r>
              <a:rPr lang="en-GB" sz="2400" b="1" dirty="0"/>
              <a:t>The Data Protection </a:t>
            </a:r>
            <a:r>
              <a:rPr lang="en-GB" sz="2800" b="1" dirty="0"/>
              <a:t>Act</a:t>
            </a:r>
            <a:r>
              <a:rPr lang="en-GB" sz="2400" b="1" dirty="0"/>
              <a:t> (2018)</a:t>
            </a:r>
          </a:p>
        </p:txBody>
      </p:sp>
      <p:sp>
        <p:nvSpPr>
          <p:cNvPr id="6" name="TextBox 5">
            <a:extLst>
              <a:ext uri="{FF2B5EF4-FFF2-40B4-BE49-F238E27FC236}">
                <a16:creationId xmlns:a16="http://schemas.microsoft.com/office/drawing/2014/main" id="{88DD6193-96BC-B645-629B-437187357439}"/>
              </a:ext>
            </a:extLst>
          </p:cNvPr>
          <p:cNvSpPr txBox="1"/>
          <p:nvPr/>
        </p:nvSpPr>
        <p:spPr>
          <a:xfrm>
            <a:off x="159709" y="1831574"/>
            <a:ext cx="8984291" cy="3365024"/>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800" b="0" i="0" dirty="0">
                <a:solidFill>
                  <a:srgbClr val="0B0C0C"/>
                </a:solidFill>
                <a:effectLst/>
                <a:latin typeface="GDS Transport"/>
              </a:rPr>
              <a:t>The Data Protection Act 2018 is the UK’s implementation of the EU General Data Protection Regulation (GDPR)</a:t>
            </a:r>
          </a:p>
          <a:p>
            <a:pPr marL="257175" indent="-257175">
              <a:spcBef>
                <a:spcPts val="450"/>
              </a:spcBef>
              <a:spcAft>
                <a:spcPts val="450"/>
              </a:spcAft>
              <a:buFont typeface="Arial" panose="020B0604020202020204" pitchFamily="34" charset="0"/>
              <a:buChar char="•"/>
            </a:pPr>
            <a:r>
              <a:rPr lang="en-GB" sz="2800" dirty="0">
                <a:solidFill>
                  <a:srgbClr val="0B0C0C"/>
                </a:solidFill>
                <a:latin typeface="GDS Transport"/>
              </a:rPr>
              <a:t>As such it sets legal requirements on any individual or organisation that collects information on other people.</a:t>
            </a:r>
          </a:p>
          <a:p>
            <a:pPr marL="257175" indent="-257175">
              <a:spcBef>
                <a:spcPts val="450"/>
              </a:spcBef>
              <a:spcAft>
                <a:spcPts val="450"/>
              </a:spcAft>
              <a:buFont typeface="Arial" panose="020B0604020202020204" pitchFamily="34" charset="0"/>
              <a:buChar char="•"/>
            </a:pPr>
            <a:r>
              <a:rPr lang="en-GB" sz="2800" dirty="0">
                <a:solidFill>
                  <a:srgbClr val="0B0C0C"/>
                </a:solidFill>
                <a:latin typeface="GDS Transport"/>
              </a:rPr>
              <a:t>These requirements are reflected in Section J of the UWTSD Ethical Approval form which we will look at, at the end of this Theme.</a:t>
            </a:r>
            <a:endParaRPr lang="en-GB" sz="2800" dirty="0"/>
          </a:p>
        </p:txBody>
      </p:sp>
    </p:spTree>
    <p:extLst>
      <p:ext uri="{BB962C8B-B14F-4D97-AF65-F5344CB8AC3E}">
        <p14:creationId xmlns:p14="http://schemas.microsoft.com/office/powerpoint/2010/main" val="2337542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159709" y="385104"/>
            <a:ext cx="8229600" cy="637580"/>
          </a:xfrm>
        </p:spPr>
        <p:txBody>
          <a:bodyPr>
            <a:noAutofit/>
          </a:bodyPr>
          <a:lstStyle/>
          <a:p>
            <a:pPr>
              <a:defRPr/>
            </a:pPr>
            <a:r>
              <a:rPr lang="en-GB" b="1" dirty="0">
                <a:solidFill>
                  <a:schemeClr val="tx1">
                    <a:lumMod val="75000"/>
                    <a:lumOff val="25000"/>
                  </a:schemeClr>
                </a:solidFill>
                <a:latin typeface="+mn-lt"/>
              </a:rPr>
              <a:t>Research: Legal Requirements</a:t>
            </a:r>
          </a:p>
        </p:txBody>
      </p:sp>
      <p:sp>
        <p:nvSpPr>
          <p:cNvPr id="4" name="TextBox 3">
            <a:extLst>
              <a:ext uri="{FF2B5EF4-FFF2-40B4-BE49-F238E27FC236}">
                <a16:creationId xmlns:a16="http://schemas.microsoft.com/office/drawing/2014/main" id="{2EA5C1A9-7B22-ABFF-2D99-EE3599C17163}"/>
              </a:ext>
            </a:extLst>
          </p:cNvPr>
          <p:cNvSpPr txBox="1"/>
          <p:nvPr/>
        </p:nvSpPr>
        <p:spPr>
          <a:xfrm>
            <a:off x="260889" y="1145117"/>
            <a:ext cx="4590510" cy="461665"/>
          </a:xfrm>
          <a:prstGeom prst="rect">
            <a:avLst/>
          </a:prstGeom>
          <a:noFill/>
        </p:spPr>
        <p:txBody>
          <a:bodyPr wrap="square" rtlCol="0">
            <a:spAutoFit/>
          </a:bodyPr>
          <a:lstStyle/>
          <a:p>
            <a:r>
              <a:rPr lang="en-GB" sz="2400" b="1" dirty="0"/>
              <a:t>The Data Protection Act (2018)</a:t>
            </a:r>
          </a:p>
        </p:txBody>
      </p:sp>
      <p:sp>
        <p:nvSpPr>
          <p:cNvPr id="6" name="TextBox 5">
            <a:extLst>
              <a:ext uri="{FF2B5EF4-FFF2-40B4-BE49-F238E27FC236}">
                <a16:creationId xmlns:a16="http://schemas.microsoft.com/office/drawing/2014/main" id="{88DD6193-96BC-B645-629B-437187357439}"/>
              </a:ext>
            </a:extLst>
          </p:cNvPr>
          <p:cNvSpPr txBox="1"/>
          <p:nvPr/>
        </p:nvSpPr>
        <p:spPr>
          <a:xfrm>
            <a:off x="159709" y="1747770"/>
            <a:ext cx="8984291" cy="3062377"/>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rgbClr val="0B0C0C"/>
                </a:solidFill>
                <a:latin typeface="GDS Transport"/>
              </a:rPr>
              <a:t>‘</a:t>
            </a:r>
            <a:r>
              <a:rPr lang="en-GB" sz="2400" b="0" i="0" dirty="0">
                <a:solidFill>
                  <a:srgbClr val="0B0C0C"/>
                </a:solidFill>
                <a:effectLst/>
                <a:latin typeface="GDS Transport"/>
              </a:rPr>
              <a:t>Everyone responsible for using personal data has to follow strict rules called ‘data protection principles’. They must make sure the information is:</a:t>
            </a:r>
          </a:p>
          <a:p>
            <a:pPr marL="257175" indent="-257175">
              <a:spcBef>
                <a:spcPts val="450"/>
              </a:spcBef>
              <a:spcAft>
                <a:spcPts val="450"/>
              </a:spcAft>
              <a:buFont typeface="Arial" panose="020B0604020202020204" pitchFamily="34" charset="0"/>
              <a:buChar char="•"/>
            </a:pPr>
            <a:r>
              <a:rPr lang="en-GB" sz="2400" dirty="0"/>
              <a:t>used fairly, lawfully and transparently</a:t>
            </a:r>
          </a:p>
          <a:p>
            <a:pPr marL="257175" indent="-257175">
              <a:spcBef>
                <a:spcPts val="450"/>
              </a:spcBef>
              <a:spcAft>
                <a:spcPts val="450"/>
              </a:spcAft>
              <a:buFont typeface="Arial" panose="020B0604020202020204" pitchFamily="34" charset="0"/>
              <a:buChar char="•"/>
            </a:pPr>
            <a:r>
              <a:rPr lang="en-GB" sz="2400" dirty="0"/>
              <a:t>used for specified, explicit purposes</a:t>
            </a:r>
          </a:p>
          <a:p>
            <a:pPr marL="257175" indent="-257175">
              <a:spcBef>
                <a:spcPts val="450"/>
              </a:spcBef>
              <a:spcAft>
                <a:spcPts val="450"/>
              </a:spcAft>
              <a:buFont typeface="Arial" panose="020B0604020202020204" pitchFamily="34" charset="0"/>
              <a:buChar char="•"/>
            </a:pPr>
            <a:r>
              <a:rPr lang="en-GB" sz="2400" dirty="0"/>
              <a:t>used in a way that is adequate, relevant and limited to only what is necessary</a:t>
            </a:r>
          </a:p>
        </p:txBody>
      </p:sp>
      <p:sp>
        <p:nvSpPr>
          <p:cNvPr id="2" name="TextBox 1">
            <a:extLst>
              <a:ext uri="{FF2B5EF4-FFF2-40B4-BE49-F238E27FC236}">
                <a16:creationId xmlns:a16="http://schemas.microsoft.com/office/drawing/2014/main" id="{66A49C5A-23FB-3936-A9CB-AC6E753199C9}"/>
              </a:ext>
            </a:extLst>
          </p:cNvPr>
          <p:cNvSpPr txBox="1"/>
          <p:nvPr/>
        </p:nvSpPr>
        <p:spPr>
          <a:xfrm>
            <a:off x="6320817" y="4951135"/>
            <a:ext cx="2553798" cy="461665"/>
          </a:xfrm>
          <a:prstGeom prst="rect">
            <a:avLst/>
          </a:prstGeom>
          <a:noFill/>
        </p:spPr>
        <p:txBody>
          <a:bodyPr wrap="square" rtlCol="0">
            <a:spAutoFit/>
          </a:bodyPr>
          <a:lstStyle/>
          <a:p>
            <a:pPr algn="r"/>
            <a:r>
              <a:rPr lang="en-GB" sz="2400" dirty="0"/>
              <a:t>(GOV.UK, No Date)</a:t>
            </a:r>
          </a:p>
        </p:txBody>
      </p:sp>
    </p:spTree>
    <p:extLst>
      <p:ext uri="{BB962C8B-B14F-4D97-AF65-F5344CB8AC3E}">
        <p14:creationId xmlns:p14="http://schemas.microsoft.com/office/powerpoint/2010/main" val="26700616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197514" y="385104"/>
            <a:ext cx="8229600" cy="637580"/>
          </a:xfrm>
        </p:spPr>
        <p:txBody>
          <a:bodyPr>
            <a:noAutofit/>
          </a:bodyPr>
          <a:lstStyle/>
          <a:p>
            <a:pPr>
              <a:defRPr/>
            </a:pPr>
            <a:r>
              <a:rPr lang="en-GB" b="1" dirty="0">
                <a:solidFill>
                  <a:schemeClr val="tx1">
                    <a:lumMod val="75000"/>
                    <a:lumOff val="25000"/>
                  </a:schemeClr>
                </a:solidFill>
                <a:latin typeface="+mn-lt"/>
              </a:rPr>
              <a:t>Research: Legal Requirements</a:t>
            </a:r>
          </a:p>
        </p:txBody>
      </p:sp>
      <p:sp>
        <p:nvSpPr>
          <p:cNvPr id="4" name="TextBox 3">
            <a:extLst>
              <a:ext uri="{FF2B5EF4-FFF2-40B4-BE49-F238E27FC236}">
                <a16:creationId xmlns:a16="http://schemas.microsoft.com/office/drawing/2014/main" id="{2EA5C1A9-7B22-ABFF-2D99-EE3599C17163}"/>
              </a:ext>
            </a:extLst>
          </p:cNvPr>
          <p:cNvSpPr txBox="1"/>
          <p:nvPr/>
        </p:nvSpPr>
        <p:spPr>
          <a:xfrm>
            <a:off x="260889" y="1145117"/>
            <a:ext cx="4590510" cy="461665"/>
          </a:xfrm>
          <a:prstGeom prst="rect">
            <a:avLst/>
          </a:prstGeom>
          <a:noFill/>
        </p:spPr>
        <p:txBody>
          <a:bodyPr wrap="square" rtlCol="0">
            <a:spAutoFit/>
          </a:bodyPr>
          <a:lstStyle/>
          <a:p>
            <a:r>
              <a:rPr lang="en-GB" sz="2400" b="1" dirty="0"/>
              <a:t>The Data Protection Act (2018)</a:t>
            </a:r>
          </a:p>
        </p:txBody>
      </p:sp>
      <p:sp>
        <p:nvSpPr>
          <p:cNvPr id="6" name="TextBox 5">
            <a:extLst>
              <a:ext uri="{FF2B5EF4-FFF2-40B4-BE49-F238E27FC236}">
                <a16:creationId xmlns:a16="http://schemas.microsoft.com/office/drawing/2014/main" id="{88DD6193-96BC-B645-629B-437187357439}"/>
              </a:ext>
            </a:extLst>
          </p:cNvPr>
          <p:cNvSpPr txBox="1"/>
          <p:nvPr/>
        </p:nvSpPr>
        <p:spPr>
          <a:xfrm>
            <a:off x="143508" y="1606782"/>
            <a:ext cx="8984291" cy="343170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rgbClr val="0B0C0C"/>
                </a:solidFill>
                <a:latin typeface="GDS Transport"/>
              </a:rPr>
              <a:t>‘</a:t>
            </a:r>
            <a:r>
              <a:rPr lang="en-GB" sz="2400" b="0" i="0" dirty="0">
                <a:solidFill>
                  <a:srgbClr val="0B0C0C"/>
                </a:solidFill>
                <a:effectLst/>
                <a:latin typeface="GDS Transport"/>
              </a:rPr>
              <a:t>Everyone responsible for using personal data has to follow strict rules called ‘data protection principles’. They must make sure the information is:</a:t>
            </a:r>
          </a:p>
          <a:p>
            <a:pPr marL="257175" indent="-257175">
              <a:spcBef>
                <a:spcPts val="450"/>
              </a:spcBef>
              <a:spcAft>
                <a:spcPts val="450"/>
              </a:spcAft>
              <a:buFont typeface="Arial" panose="020B0604020202020204" pitchFamily="34" charset="0"/>
              <a:buChar char="•"/>
            </a:pPr>
            <a:r>
              <a:rPr lang="en-GB" sz="2400" dirty="0"/>
              <a:t>accurate and, where necessary, kept up to date</a:t>
            </a:r>
          </a:p>
          <a:p>
            <a:pPr marL="257175" indent="-257175">
              <a:spcBef>
                <a:spcPts val="450"/>
              </a:spcBef>
              <a:spcAft>
                <a:spcPts val="450"/>
              </a:spcAft>
              <a:buFont typeface="Arial" panose="020B0604020202020204" pitchFamily="34" charset="0"/>
              <a:buChar char="•"/>
            </a:pPr>
            <a:r>
              <a:rPr lang="en-GB" sz="2400" dirty="0"/>
              <a:t>kept for no longer than is necessary</a:t>
            </a:r>
          </a:p>
          <a:p>
            <a:pPr marL="257175" indent="-257175">
              <a:spcBef>
                <a:spcPts val="450"/>
              </a:spcBef>
              <a:spcAft>
                <a:spcPts val="450"/>
              </a:spcAft>
              <a:buFont typeface="Arial" panose="020B0604020202020204" pitchFamily="34" charset="0"/>
              <a:buChar char="•"/>
            </a:pPr>
            <a:r>
              <a:rPr lang="en-GB" sz="2400" dirty="0"/>
              <a:t>handled in a way that ensures appropriate security, including protection against unlawful or unauthorised processing, access, loss, destruction or damage’</a:t>
            </a:r>
          </a:p>
        </p:txBody>
      </p:sp>
      <p:sp>
        <p:nvSpPr>
          <p:cNvPr id="2" name="TextBox 1">
            <a:extLst>
              <a:ext uri="{FF2B5EF4-FFF2-40B4-BE49-F238E27FC236}">
                <a16:creationId xmlns:a16="http://schemas.microsoft.com/office/drawing/2014/main" id="{66A49C5A-23FB-3936-A9CB-AC6E753199C9}"/>
              </a:ext>
            </a:extLst>
          </p:cNvPr>
          <p:cNvSpPr txBox="1"/>
          <p:nvPr/>
        </p:nvSpPr>
        <p:spPr>
          <a:xfrm>
            <a:off x="6329871" y="5160924"/>
            <a:ext cx="2553798" cy="461665"/>
          </a:xfrm>
          <a:prstGeom prst="rect">
            <a:avLst/>
          </a:prstGeom>
          <a:noFill/>
        </p:spPr>
        <p:txBody>
          <a:bodyPr wrap="square" rtlCol="0">
            <a:spAutoFit/>
          </a:bodyPr>
          <a:lstStyle/>
          <a:p>
            <a:pPr algn="r"/>
            <a:r>
              <a:rPr lang="en-GB" sz="2400" dirty="0"/>
              <a:t>(GOV.UK, No Date)</a:t>
            </a:r>
          </a:p>
        </p:txBody>
      </p:sp>
    </p:spTree>
    <p:extLst>
      <p:ext uri="{BB962C8B-B14F-4D97-AF65-F5344CB8AC3E}">
        <p14:creationId xmlns:p14="http://schemas.microsoft.com/office/powerpoint/2010/main" val="63914105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268997" y="360792"/>
            <a:ext cx="8229600" cy="637580"/>
          </a:xfrm>
        </p:spPr>
        <p:txBody>
          <a:bodyPr>
            <a:noAutofit/>
          </a:bodyPr>
          <a:lstStyle/>
          <a:p>
            <a:pPr>
              <a:defRPr/>
            </a:pPr>
            <a:r>
              <a:rPr lang="en-GB" b="1" dirty="0">
                <a:solidFill>
                  <a:schemeClr val="tx1">
                    <a:lumMod val="75000"/>
                    <a:lumOff val="25000"/>
                  </a:schemeClr>
                </a:solidFill>
                <a:latin typeface="+mn-lt"/>
              </a:rPr>
              <a:t>Research: Legal Requirements</a:t>
            </a:r>
          </a:p>
        </p:txBody>
      </p:sp>
      <p:sp>
        <p:nvSpPr>
          <p:cNvPr id="4" name="TextBox 3">
            <a:extLst>
              <a:ext uri="{FF2B5EF4-FFF2-40B4-BE49-F238E27FC236}">
                <a16:creationId xmlns:a16="http://schemas.microsoft.com/office/drawing/2014/main" id="{2EA5C1A9-7B22-ABFF-2D99-EE3599C17163}"/>
              </a:ext>
            </a:extLst>
          </p:cNvPr>
          <p:cNvSpPr txBox="1"/>
          <p:nvPr/>
        </p:nvSpPr>
        <p:spPr>
          <a:xfrm>
            <a:off x="268997" y="1117234"/>
            <a:ext cx="7443611" cy="461665"/>
          </a:xfrm>
          <a:prstGeom prst="rect">
            <a:avLst/>
          </a:prstGeom>
          <a:noFill/>
        </p:spPr>
        <p:txBody>
          <a:bodyPr wrap="square" rtlCol="0">
            <a:spAutoFit/>
          </a:bodyPr>
          <a:lstStyle/>
          <a:p>
            <a:r>
              <a:rPr lang="en-GB" sz="2400" b="1" dirty="0"/>
              <a:t>The Safeguarding Vulnerable Groups Act (2006)</a:t>
            </a:r>
          </a:p>
        </p:txBody>
      </p:sp>
      <p:sp>
        <p:nvSpPr>
          <p:cNvPr id="6" name="TextBox 5">
            <a:extLst>
              <a:ext uri="{FF2B5EF4-FFF2-40B4-BE49-F238E27FC236}">
                <a16:creationId xmlns:a16="http://schemas.microsoft.com/office/drawing/2014/main" id="{88DD6193-96BC-B645-629B-437187357439}"/>
              </a:ext>
            </a:extLst>
          </p:cNvPr>
          <p:cNvSpPr txBox="1"/>
          <p:nvPr/>
        </p:nvSpPr>
        <p:spPr>
          <a:xfrm>
            <a:off x="268997" y="1736229"/>
            <a:ext cx="8984291" cy="386259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‘The Safeguarding Vulnerable Groups Act 2006 (the 2006 Act) came into force on 8</a:t>
            </a:r>
            <a:r>
              <a:rPr lang="en-GB" sz="2200" baseline="30000" dirty="0">
                <a:solidFill>
                  <a:srgbClr val="0B0C0C"/>
                </a:solidFill>
                <a:latin typeface="GDS Transport"/>
              </a:rPr>
              <a:t>th</a:t>
            </a:r>
            <a:r>
              <a:rPr lang="en-GB" sz="2200" dirty="0">
                <a:solidFill>
                  <a:srgbClr val="0B0C0C"/>
                </a:solidFill>
                <a:latin typeface="GDS Transport"/>
              </a:rPr>
              <a:t>  November 2006 and is applicable in both England and Wales.</a:t>
            </a:r>
          </a:p>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The 2006 Act essentially provides a system for employers to check the suitability of employees or volunteers, to work with children or vulnerable adults. </a:t>
            </a:r>
          </a:p>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The Act seeks to prevent those deemed unsuitable to work with children and vulnerable adults, from gaining access through work (whether paid or unpaid). </a:t>
            </a:r>
          </a:p>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The Act was established to try and solve the failures identified by the 2004 </a:t>
            </a:r>
            <a:r>
              <a:rPr lang="en-GB" sz="2200" dirty="0">
                <a:solidFill>
                  <a:srgbClr val="0B0C0C"/>
                </a:solidFill>
                <a:latin typeface="GDS Transport"/>
                <a:hlinkClick r:id="rId2"/>
              </a:rPr>
              <a:t>Bichard Inquiry</a:t>
            </a:r>
            <a:r>
              <a:rPr lang="en-GB" sz="2200" dirty="0">
                <a:solidFill>
                  <a:srgbClr val="0B0C0C"/>
                </a:solidFill>
                <a:latin typeface="GDS Transport"/>
              </a:rPr>
              <a:t>’.</a:t>
            </a:r>
            <a:endParaRPr lang="en-GB" sz="2200" dirty="0"/>
          </a:p>
        </p:txBody>
      </p:sp>
      <p:sp>
        <p:nvSpPr>
          <p:cNvPr id="2" name="TextBox 1">
            <a:extLst>
              <a:ext uri="{FF2B5EF4-FFF2-40B4-BE49-F238E27FC236}">
                <a16:creationId xmlns:a16="http://schemas.microsoft.com/office/drawing/2014/main" id="{66A49C5A-23FB-3936-A9CB-AC6E753199C9}"/>
              </a:ext>
            </a:extLst>
          </p:cNvPr>
          <p:cNvSpPr txBox="1"/>
          <p:nvPr/>
        </p:nvSpPr>
        <p:spPr>
          <a:xfrm>
            <a:off x="5868144" y="5535234"/>
            <a:ext cx="2553798" cy="461665"/>
          </a:xfrm>
          <a:prstGeom prst="rect">
            <a:avLst/>
          </a:prstGeom>
          <a:noFill/>
        </p:spPr>
        <p:txBody>
          <a:bodyPr wrap="square" rtlCol="0">
            <a:spAutoFit/>
          </a:bodyPr>
          <a:lstStyle/>
          <a:p>
            <a:pPr algn="r"/>
            <a:r>
              <a:rPr lang="en-GB" sz="2400" dirty="0"/>
              <a:t>(Law Wales, 2021)</a:t>
            </a:r>
          </a:p>
        </p:txBody>
      </p:sp>
    </p:spTree>
    <p:extLst>
      <p:ext uri="{BB962C8B-B14F-4D97-AF65-F5344CB8AC3E}">
        <p14:creationId xmlns:p14="http://schemas.microsoft.com/office/powerpoint/2010/main" val="13064482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D1C6C-7BC4-4D8B-8BB7-3BAB0749512A}"/>
              </a:ext>
            </a:extLst>
          </p:cNvPr>
          <p:cNvSpPr>
            <a:spLocks noGrp="1" noChangeArrowheads="1"/>
          </p:cNvSpPr>
          <p:nvPr>
            <p:ph type="title"/>
          </p:nvPr>
        </p:nvSpPr>
        <p:spPr>
          <a:xfrm>
            <a:off x="192342" y="361150"/>
            <a:ext cx="8229600" cy="637580"/>
          </a:xfrm>
        </p:spPr>
        <p:txBody>
          <a:bodyPr>
            <a:noAutofit/>
          </a:bodyPr>
          <a:lstStyle/>
          <a:p>
            <a:pPr>
              <a:defRPr/>
            </a:pPr>
            <a:r>
              <a:rPr lang="en-GB" b="1" dirty="0">
                <a:solidFill>
                  <a:schemeClr val="tx1">
                    <a:lumMod val="75000"/>
                    <a:lumOff val="25000"/>
                  </a:schemeClr>
                </a:solidFill>
                <a:latin typeface="+mn-lt"/>
              </a:rPr>
              <a:t>Research: Legal Requirements</a:t>
            </a:r>
          </a:p>
        </p:txBody>
      </p:sp>
      <p:sp>
        <p:nvSpPr>
          <p:cNvPr id="4" name="TextBox 3">
            <a:extLst>
              <a:ext uri="{FF2B5EF4-FFF2-40B4-BE49-F238E27FC236}">
                <a16:creationId xmlns:a16="http://schemas.microsoft.com/office/drawing/2014/main" id="{2EA5C1A9-7B22-ABFF-2D99-EE3599C17163}"/>
              </a:ext>
            </a:extLst>
          </p:cNvPr>
          <p:cNvSpPr txBox="1"/>
          <p:nvPr/>
        </p:nvSpPr>
        <p:spPr>
          <a:xfrm>
            <a:off x="197513" y="1115738"/>
            <a:ext cx="6420569" cy="461665"/>
          </a:xfrm>
          <a:prstGeom prst="rect">
            <a:avLst/>
          </a:prstGeom>
          <a:noFill/>
        </p:spPr>
        <p:txBody>
          <a:bodyPr wrap="square" rtlCol="0">
            <a:spAutoFit/>
          </a:bodyPr>
          <a:lstStyle/>
          <a:p>
            <a:r>
              <a:rPr lang="en-GB" sz="2400" b="1" dirty="0"/>
              <a:t>The Safeguarding Vulnerable Groups Act (2006)</a:t>
            </a:r>
          </a:p>
        </p:txBody>
      </p:sp>
      <p:sp>
        <p:nvSpPr>
          <p:cNvPr id="6" name="TextBox 5">
            <a:extLst>
              <a:ext uri="{FF2B5EF4-FFF2-40B4-BE49-F238E27FC236}">
                <a16:creationId xmlns:a16="http://schemas.microsoft.com/office/drawing/2014/main" id="{88DD6193-96BC-B645-629B-437187357439}"/>
              </a:ext>
            </a:extLst>
          </p:cNvPr>
          <p:cNvSpPr txBox="1"/>
          <p:nvPr/>
        </p:nvSpPr>
        <p:spPr>
          <a:xfrm>
            <a:off x="192342" y="1694411"/>
            <a:ext cx="8984291" cy="386259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‘The 2006 Act provides the legislative framework for the Vetting and Barring Scheme. </a:t>
            </a:r>
          </a:p>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This Scheme was originally administered by the Independent Safeguarding Authority. </a:t>
            </a:r>
          </a:p>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However the Independent Safeguarding Authority and the Criminal Records Bureau has since merged, creating the Disclosure and Barring Service (DBS) in 2012. </a:t>
            </a:r>
          </a:p>
          <a:p>
            <a:pPr marL="257175" indent="-257175">
              <a:spcBef>
                <a:spcPts val="450"/>
              </a:spcBef>
              <a:spcAft>
                <a:spcPts val="450"/>
              </a:spcAft>
              <a:buFont typeface="Arial" panose="020B0604020202020204" pitchFamily="34" charset="0"/>
              <a:buChar char="•"/>
            </a:pPr>
            <a:r>
              <a:rPr lang="en-GB" sz="2200" dirty="0">
                <a:solidFill>
                  <a:srgbClr val="0B0C0C"/>
                </a:solidFill>
                <a:latin typeface="GDS Transport"/>
              </a:rPr>
              <a:t>The DBS now administers the Vetting and Barring Scheme. The DBS decides whether an individual should be barred, to prevent them from working with children, or vulnerable adults, or both.</a:t>
            </a:r>
            <a:endParaRPr lang="en-GB" sz="2200" dirty="0"/>
          </a:p>
        </p:txBody>
      </p:sp>
      <p:sp>
        <p:nvSpPr>
          <p:cNvPr id="2" name="TextBox 1">
            <a:extLst>
              <a:ext uri="{FF2B5EF4-FFF2-40B4-BE49-F238E27FC236}">
                <a16:creationId xmlns:a16="http://schemas.microsoft.com/office/drawing/2014/main" id="{66A49C5A-23FB-3936-A9CB-AC6E753199C9}"/>
              </a:ext>
            </a:extLst>
          </p:cNvPr>
          <p:cNvSpPr txBox="1"/>
          <p:nvPr/>
        </p:nvSpPr>
        <p:spPr>
          <a:xfrm>
            <a:off x="6185015" y="5511429"/>
            <a:ext cx="2553798" cy="461665"/>
          </a:xfrm>
          <a:prstGeom prst="rect">
            <a:avLst/>
          </a:prstGeom>
          <a:noFill/>
        </p:spPr>
        <p:txBody>
          <a:bodyPr wrap="square" rtlCol="0">
            <a:spAutoFit/>
          </a:bodyPr>
          <a:lstStyle/>
          <a:p>
            <a:pPr algn="r"/>
            <a:r>
              <a:rPr lang="en-GB" sz="2400" dirty="0"/>
              <a:t>(Law Wales, 2021)</a:t>
            </a:r>
          </a:p>
        </p:txBody>
      </p:sp>
    </p:spTree>
    <p:extLst>
      <p:ext uri="{BB962C8B-B14F-4D97-AF65-F5344CB8AC3E}">
        <p14:creationId xmlns:p14="http://schemas.microsoft.com/office/powerpoint/2010/main" val="37024078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9D8F8CD-0B26-48F3-AF75-33FF23DC0473}"/>
              </a:ext>
            </a:extLst>
          </p:cNvPr>
          <p:cNvSpPr>
            <a:spLocks noGrp="1" noChangeArrowheads="1"/>
          </p:cNvSpPr>
          <p:nvPr>
            <p:ph type="title"/>
          </p:nvPr>
        </p:nvSpPr>
        <p:spPr>
          <a:xfrm>
            <a:off x="278051" y="352813"/>
            <a:ext cx="8229600" cy="857250"/>
          </a:xfrm>
        </p:spPr>
        <p:txBody>
          <a:bodyPr/>
          <a:lstStyle/>
          <a:p>
            <a:pPr>
              <a:defRPr/>
            </a:pPr>
            <a:r>
              <a:rPr lang="en-GB" b="1" dirty="0">
                <a:solidFill>
                  <a:schemeClr val="tx1">
                    <a:lumMod val="75000"/>
                    <a:lumOff val="25000"/>
                  </a:schemeClr>
                </a:solidFill>
                <a:latin typeface="+mn-lt"/>
              </a:rPr>
              <a:t>Other Ethical Considerations</a:t>
            </a:r>
          </a:p>
        </p:txBody>
      </p:sp>
      <p:sp>
        <p:nvSpPr>
          <p:cNvPr id="17411" name="Rectangle 3">
            <a:extLst>
              <a:ext uri="{FF2B5EF4-FFF2-40B4-BE49-F238E27FC236}">
                <a16:creationId xmlns:a16="http://schemas.microsoft.com/office/drawing/2014/main" id="{7A72B20A-1F5F-6D21-E62D-0C2F5B39F991}"/>
              </a:ext>
            </a:extLst>
          </p:cNvPr>
          <p:cNvSpPr>
            <a:spLocks noGrp="1"/>
          </p:cNvSpPr>
          <p:nvPr>
            <p:ph idx="1"/>
          </p:nvPr>
        </p:nvSpPr>
        <p:spPr>
          <a:xfrm>
            <a:off x="327357" y="1731764"/>
            <a:ext cx="8489286" cy="3394472"/>
          </a:xfrm>
        </p:spPr>
        <p:txBody>
          <a:bodyPr>
            <a:normAutofit lnSpcReduction="10000"/>
          </a:bodyPr>
          <a:lstStyle/>
          <a:p>
            <a:pPr eaLnBrk="1" hangingPunct="1">
              <a:spcBef>
                <a:spcPts val="600"/>
              </a:spcBef>
              <a:spcAft>
                <a:spcPts val="600"/>
              </a:spcAft>
            </a:pPr>
            <a:r>
              <a:rPr lang="en-GB" altLang="en-US" dirty="0"/>
              <a:t>Essential to your own position on ethics is that you are open and honest with those you are working alongside.</a:t>
            </a:r>
          </a:p>
          <a:p>
            <a:pPr eaLnBrk="1" hangingPunct="1">
              <a:spcBef>
                <a:spcPts val="600"/>
              </a:spcBef>
              <a:spcAft>
                <a:spcPts val="600"/>
              </a:spcAft>
            </a:pPr>
            <a:r>
              <a:rPr lang="en-GB" altLang="en-US" dirty="0"/>
              <a:t>Guba and Lincoln (1989: p.122) argue that:</a:t>
            </a:r>
          </a:p>
          <a:p>
            <a:pPr eaLnBrk="1" hangingPunct="1">
              <a:spcBef>
                <a:spcPts val="600"/>
              </a:spcBef>
              <a:spcAft>
                <a:spcPts val="600"/>
              </a:spcAft>
            </a:pPr>
            <a:r>
              <a:rPr lang="en-GB" altLang="en-US" dirty="0"/>
              <a:t>‘Deception is worse than useless to a [researcher]; it is destructive of the effort’s ultimate intent’.</a:t>
            </a:r>
          </a:p>
          <a:p>
            <a:pPr>
              <a:spcBef>
                <a:spcPts val="600"/>
              </a:spcBef>
              <a:spcAft>
                <a:spcPts val="600"/>
              </a:spcAft>
            </a:pPr>
            <a:r>
              <a:rPr lang="en-GB" altLang="en-US" dirty="0"/>
              <a:t>This focus on honesty is also a feature of the </a:t>
            </a:r>
            <a:r>
              <a:rPr lang="en-GB" dirty="0">
                <a:hlinkClick r:id="rId2"/>
              </a:rPr>
              <a:t>Research Integrity and Ethics | University of Wales Trinity Saint David (uwtsd.ac.uk)</a:t>
            </a:r>
            <a:endParaRPr lang="en-GB" altLang="en-US" dirty="0"/>
          </a:p>
        </p:txBody>
      </p:sp>
    </p:spTree>
    <p:extLst>
      <p:ext uri="{BB962C8B-B14F-4D97-AF65-F5344CB8AC3E}">
        <p14:creationId xmlns:p14="http://schemas.microsoft.com/office/powerpoint/2010/main" val="13607915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9D8F8CD-0B26-48F3-AF75-33FF23DC0473}"/>
              </a:ext>
            </a:extLst>
          </p:cNvPr>
          <p:cNvSpPr>
            <a:spLocks noGrp="1" noChangeArrowheads="1"/>
          </p:cNvSpPr>
          <p:nvPr>
            <p:ph type="title"/>
          </p:nvPr>
        </p:nvSpPr>
        <p:spPr>
          <a:xfrm>
            <a:off x="278051" y="316599"/>
            <a:ext cx="8229600" cy="857250"/>
          </a:xfrm>
        </p:spPr>
        <p:txBody>
          <a:bodyPr/>
          <a:lstStyle/>
          <a:p>
            <a:pPr>
              <a:defRPr/>
            </a:pPr>
            <a:r>
              <a:rPr lang="en-GB" b="1" dirty="0">
                <a:solidFill>
                  <a:schemeClr val="tx1">
                    <a:lumMod val="75000"/>
                    <a:lumOff val="25000"/>
                  </a:schemeClr>
                </a:solidFill>
                <a:latin typeface="+mn-lt"/>
              </a:rPr>
              <a:t>Other Ethical Considerations</a:t>
            </a:r>
          </a:p>
        </p:txBody>
      </p:sp>
      <p:sp>
        <p:nvSpPr>
          <p:cNvPr id="17411" name="Rectangle 3">
            <a:extLst>
              <a:ext uri="{FF2B5EF4-FFF2-40B4-BE49-F238E27FC236}">
                <a16:creationId xmlns:a16="http://schemas.microsoft.com/office/drawing/2014/main" id="{7A72B20A-1F5F-6D21-E62D-0C2F5B39F991}"/>
              </a:ext>
            </a:extLst>
          </p:cNvPr>
          <p:cNvSpPr>
            <a:spLocks noGrp="1"/>
          </p:cNvSpPr>
          <p:nvPr>
            <p:ph idx="1"/>
          </p:nvPr>
        </p:nvSpPr>
        <p:spPr>
          <a:xfrm>
            <a:off x="327357" y="1626493"/>
            <a:ext cx="8489286" cy="3394472"/>
          </a:xfrm>
        </p:spPr>
        <p:txBody>
          <a:bodyPr>
            <a:normAutofit lnSpcReduction="10000"/>
          </a:bodyPr>
          <a:lstStyle/>
          <a:p>
            <a:pPr eaLnBrk="1" hangingPunct="1">
              <a:spcBef>
                <a:spcPts val="600"/>
              </a:spcBef>
              <a:spcAft>
                <a:spcPts val="600"/>
              </a:spcAft>
            </a:pPr>
            <a:r>
              <a:rPr lang="en-GB" altLang="en-US" dirty="0"/>
              <a:t>Sometimes it is difficult to draw up a research proposal that meets the needs of everyone involved</a:t>
            </a:r>
          </a:p>
          <a:p>
            <a:pPr eaLnBrk="1" hangingPunct="1">
              <a:spcBef>
                <a:spcPts val="600"/>
              </a:spcBef>
              <a:spcAft>
                <a:spcPts val="600"/>
              </a:spcAft>
            </a:pPr>
            <a:r>
              <a:rPr lang="en-GB" altLang="en-US" dirty="0"/>
              <a:t>Issues of confidentiality can you offer complete confidentiality?</a:t>
            </a:r>
          </a:p>
          <a:p>
            <a:pPr eaLnBrk="1" hangingPunct="1">
              <a:spcBef>
                <a:spcPts val="600"/>
              </a:spcBef>
              <a:spcAft>
                <a:spcPts val="600"/>
              </a:spcAft>
            </a:pPr>
            <a:r>
              <a:rPr lang="en-GB" altLang="en-US" dirty="0"/>
              <a:t>Being collaborative/power relations, for example;</a:t>
            </a:r>
          </a:p>
          <a:p>
            <a:pPr eaLnBrk="1" hangingPunct="1">
              <a:spcBef>
                <a:spcPts val="600"/>
              </a:spcBef>
              <a:spcAft>
                <a:spcPts val="600"/>
              </a:spcAft>
            </a:pPr>
            <a:r>
              <a:rPr lang="en-GB" altLang="en-US" dirty="0"/>
              <a:t>Feminist ethical critiques of research question whether the research relationship is irreducibly exploitative (Wolf, 1996).</a:t>
            </a:r>
          </a:p>
        </p:txBody>
      </p:sp>
    </p:spTree>
    <p:extLst>
      <p:ext uri="{BB962C8B-B14F-4D97-AF65-F5344CB8AC3E}">
        <p14:creationId xmlns:p14="http://schemas.microsoft.com/office/powerpoint/2010/main" val="1299140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8B888-94F1-4134-9471-81A5F4FAC6BF}"/>
              </a:ext>
            </a:extLst>
          </p:cNvPr>
          <p:cNvSpPr>
            <a:spLocks noGrp="1"/>
          </p:cNvSpPr>
          <p:nvPr>
            <p:ph type="title"/>
          </p:nvPr>
        </p:nvSpPr>
        <p:spPr>
          <a:xfrm>
            <a:off x="285750" y="338950"/>
            <a:ext cx="8229600" cy="637580"/>
          </a:xfrm>
        </p:spPr>
        <p:txBody>
          <a:bodyPr>
            <a:noAutofit/>
          </a:bodyPr>
          <a:lstStyle/>
          <a:p>
            <a:pPr>
              <a:defRPr/>
            </a:pPr>
            <a:r>
              <a:rPr lang="en-GB" b="1" dirty="0">
                <a:solidFill>
                  <a:schemeClr val="tx1">
                    <a:lumMod val="75000"/>
                    <a:lumOff val="25000"/>
                  </a:schemeClr>
                </a:solidFill>
              </a:rPr>
              <a:t>UWTSD Ethical Approval Process</a:t>
            </a:r>
          </a:p>
        </p:txBody>
      </p:sp>
      <p:sp>
        <p:nvSpPr>
          <p:cNvPr id="19459" name="Content Placeholder 2">
            <a:extLst>
              <a:ext uri="{FF2B5EF4-FFF2-40B4-BE49-F238E27FC236}">
                <a16:creationId xmlns:a16="http://schemas.microsoft.com/office/drawing/2014/main" id="{6DDCF278-3E3F-7D5A-80F9-828CC73CB4BB}"/>
              </a:ext>
            </a:extLst>
          </p:cNvPr>
          <p:cNvSpPr>
            <a:spLocks noGrp="1"/>
          </p:cNvSpPr>
          <p:nvPr>
            <p:ph idx="1"/>
          </p:nvPr>
        </p:nvSpPr>
        <p:spPr>
          <a:xfrm>
            <a:off x="457200" y="1608551"/>
            <a:ext cx="8229600" cy="3640897"/>
          </a:xfrm>
        </p:spPr>
        <p:txBody>
          <a:bodyPr>
            <a:noAutofit/>
          </a:bodyPr>
          <a:lstStyle/>
          <a:p>
            <a:pPr>
              <a:spcBef>
                <a:spcPts val="450"/>
              </a:spcBef>
              <a:spcAft>
                <a:spcPts val="450"/>
              </a:spcAft>
            </a:pPr>
            <a:r>
              <a:rPr lang="en-GB" altLang="en-US" sz="3200" dirty="0"/>
              <a:t>We will now take some time to look at the Ethical Approval form that you </a:t>
            </a:r>
            <a:r>
              <a:rPr lang="en-GB" altLang="en-US" sz="3200" b="1" dirty="0"/>
              <a:t>must complete </a:t>
            </a:r>
            <a:r>
              <a:rPr lang="en-GB" altLang="en-US" sz="3200" dirty="0"/>
              <a:t>before undertaking your research</a:t>
            </a:r>
          </a:p>
          <a:p>
            <a:pPr>
              <a:spcBef>
                <a:spcPts val="450"/>
              </a:spcBef>
              <a:spcAft>
                <a:spcPts val="450"/>
              </a:spcAft>
            </a:pPr>
            <a:r>
              <a:rPr lang="en-GB" altLang="en-US" sz="3200" dirty="0"/>
              <a:t>You must fill out </a:t>
            </a:r>
            <a:r>
              <a:rPr lang="en-GB" altLang="en-US" sz="3200" b="1" dirty="0"/>
              <a:t>all sections </a:t>
            </a:r>
            <a:r>
              <a:rPr lang="en-GB" altLang="en-US" sz="3200" dirty="0"/>
              <a:t>of the form (unless instructed otherwise) to show that you have considered all of the implications of your research</a:t>
            </a:r>
          </a:p>
        </p:txBody>
      </p:sp>
    </p:spTree>
    <p:extLst>
      <p:ext uri="{BB962C8B-B14F-4D97-AF65-F5344CB8AC3E}">
        <p14:creationId xmlns:p14="http://schemas.microsoft.com/office/powerpoint/2010/main" val="107917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8B888-94F1-4134-9471-81A5F4FAC6BF}"/>
              </a:ext>
            </a:extLst>
          </p:cNvPr>
          <p:cNvSpPr>
            <a:spLocks noGrp="1"/>
          </p:cNvSpPr>
          <p:nvPr>
            <p:ph type="title"/>
          </p:nvPr>
        </p:nvSpPr>
        <p:spPr>
          <a:xfrm>
            <a:off x="305526" y="338951"/>
            <a:ext cx="8229600" cy="637580"/>
          </a:xfrm>
        </p:spPr>
        <p:txBody>
          <a:bodyPr>
            <a:noAutofit/>
          </a:bodyPr>
          <a:lstStyle/>
          <a:p>
            <a:pPr>
              <a:defRPr/>
            </a:pPr>
            <a:r>
              <a:rPr lang="en-GB" b="1" dirty="0">
                <a:solidFill>
                  <a:schemeClr val="tx1">
                    <a:lumMod val="75000"/>
                    <a:lumOff val="25000"/>
                  </a:schemeClr>
                </a:solidFill>
                <a:latin typeface="+mn-lt"/>
              </a:rPr>
              <a:t>UWTSD Ethical Approval Process</a:t>
            </a:r>
          </a:p>
        </p:txBody>
      </p:sp>
      <p:sp>
        <p:nvSpPr>
          <p:cNvPr id="19459" name="Content Placeholder 2">
            <a:extLst>
              <a:ext uri="{FF2B5EF4-FFF2-40B4-BE49-F238E27FC236}">
                <a16:creationId xmlns:a16="http://schemas.microsoft.com/office/drawing/2014/main" id="{6DDCF278-3E3F-7D5A-80F9-828CC73CB4BB}"/>
              </a:ext>
            </a:extLst>
          </p:cNvPr>
          <p:cNvSpPr>
            <a:spLocks noGrp="1"/>
          </p:cNvSpPr>
          <p:nvPr>
            <p:ph idx="1"/>
          </p:nvPr>
        </p:nvSpPr>
        <p:spPr>
          <a:xfrm>
            <a:off x="305526" y="1229084"/>
            <a:ext cx="8229600" cy="3394472"/>
          </a:xfrm>
        </p:spPr>
        <p:txBody>
          <a:bodyPr>
            <a:noAutofit/>
          </a:bodyPr>
          <a:lstStyle/>
          <a:p>
            <a:pPr>
              <a:spcBef>
                <a:spcPts val="450"/>
              </a:spcBef>
              <a:spcAft>
                <a:spcPts val="450"/>
              </a:spcAft>
            </a:pPr>
            <a:r>
              <a:rPr lang="en-GB" altLang="en-US" sz="2400" dirty="0"/>
              <a:t>Within the lecture open and begin to complete your application for Ethical Approval</a:t>
            </a:r>
          </a:p>
          <a:p>
            <a:pPr>
              <a:spcBef>
                <a:spcPts val="450"/>
              </a:spcBef>
              <a:spcAft>
                <a:spcPts val="450"/>
              </a:spcAft>
            </a:pPr>
            <a:r>
              <a:rPr lang="en-GB" altLang="en-US" sz="2400" dirty="0"/>
              <a:t>The initial process in the first lecture will be lecturer led</a:t>
            </a:r>
          </a:p>
          <a:p>
            <a:pPr>
              <a:spcBef>
                <a:spcPts val="450"/>
              </a:spcBef>
              <a:spcAft>
                <a:spcPts val="450"/>
              </a:spcAft>
            </a:pPr>
            <a:r>
              <a:rPr lang="en-GB" altLang="en-US" sz="2400" dirty="0"/>
              <a:t>It is the </a:t>
            </a:r>
            <a:r>
              <a:rPr lang="en-GB" altLang="en-US" sz="2400" b="1" dirty="0">
                <a:solidFill>
                  <a:srgbClr val="FF0000"/>
                </a:solidFill>
              </a:rPr>
              <a:t>Applicants responsibility </a:t>
            </a:r>
            <a:r>
              <a:rPr lang="en-GB" altLang="en-US" sz="2400" dirty="0"/>
              <a:t>to obtain approval Prior to Engaging in any Research. (This does not include exploratory reading)</a:t>
            </a:r>
          </a:p>
          <a:p>
            <a:pPr>
              <a:spcBef>
                <a:spcPts val="450"/>
              </a:spcBef>
              <a:spcAft>
                <a:spcPts val="450"/>
              </a:spcAft>
            </a:pPr>
            <a:r>
              <a:rPr lang="en-GB" altLang="en-US" sz="2400" dirty="0"/>
              <a:t>Lecture discussions and explanations will provide the basis for understanding the process of obtaining Ethical Approval.</a:t>
            </a:r>
          </a:p>
          <a:p>
            <a:pPr>
              <a:spcBef>
                <a:spcPts val="450"/>
              </a:spcBef>
              <a:spcAft>
                <a:spcPts val="450"/>
              </a:spcAft>
            </a:pPr>
            <a:r>
              <a:rPr lang="en-GB" altLang="en-US" sz="2400" dirty="0"/>
              <a:t>Students are required to read widely around this requirement. </a:t>
            </a:r>
          </a:p>
          <a:p>
            <a:pPr>
              <a:spcBef>
                <a:spcPts val="450"/>
              </a:spcBef>
              <a:spcAft>
                <a:spcPts val="450"/>
              </a:spcAft>
            </a:pPr>
            <a:r>
              <a:rPr lang="en-GB" altLang="en-US" sz="2400" dirty="0"/>
              <a:t> </a:t>
            </a:r>
            <a:r>
              <a:rPr lang="en-GB" altLang="en-US" sz="2400" b="1" dirty="0">
                <a:solidFill>
                  <a:srgbClr val="FF0000"/>
                </a:solidFill>
              </a:rPr>
              <a:t>Prior to the next </a:t>
            </a:r>
            <a:r>
              <a:rPr lang="en-GB" altLang="en-US" sz="2400" dirty="0"/>
              <a:t>lecture send your ‘First draft’ to your Dissertation Supervisor for initial approval</a:t>
            </a:r>
          </a:p>
        </p:txBody>
      </p:sp>
    </p:spTree>
    <p:extLst>
      <p:ext uri="{BB962C8B-B14F-4D97-AF65-F5344CB8AC3E}">
        <p14:creationId xmlns:p14="http://schemas.microsoft.com/office/powerpoint/2010/main" val="120279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E0B08D0-CB70-4615-BA61-3276C2BF791E}"/>
              </a:ext>
            </a:extLst>
          </p:cNvPr>
          <p:cNvSpPr>
            <a:spLocks noGrp="1" noChangeArrowheads="1"/>
          </p:cNvSpPr>
          <p:nvPr>
            <p:ph type="title"/>
          </p:nvPr>
        </p:nvSpPr>
        <p:spPr>
          <a:xfrm>
            <a:off x="321377" y="289236"/>
            <a:ext cx="6172200" cy="578864"/>
          </a:xfrm>
        </p:spPr>
        <p:txBody>
          <a:bodyPr>
            <a:noAutofit/>
          </a:bodyPr>
          <a:lstStyle/>
          <a:p>
            <a:pPr>
              <a:defRPr/>
            </a:pPr>
            <a:r>
              <a:rPr lang="en-GB" b="1" dirty="0">
                <a:solidFill>
                  <a:schemeClr val="tx1">
                    <a:lumMod val="75000"/>
                    <a:lumOff val="25000"/>
                  </a:schemeClr>
                </a:solidFill>
                <a:latin typeface="+mn-lt"/>
              </a:rPr>
              <a:t>References: Ethics</a:t>
            </a:r>
          </a:p>
        </p:txBody>
      </p:sp>
      <p:sp>
        <p:nvSpPr>
          <p:cNvPr id="20483" name="Rectangle 3">
            <a:extLst>
              <a:ext uri="{FF2B5EF4-FFF2-40B4-BE49-F238E27FC236}">
                <a16:creationId xmlns:a16="http://schemas.microsoft.com/office/drawing/2014/main" id="{C175AF3A-7D04-BAB8-A2A7-E2699F0CE4CF}"/>
              </a:ext>
            </a:extLst>
          </p:cNvPr>
          <p:cNvSpPr>
            <a:spLocks noGrp="1"/>
          </p:cNvSpPr>
          <p:nvPr>
            <p:ph idx="1"/>
          </p:nvPr>
        </p:nvSpPr>
        <p:spPr>
          <a:xfrm>
            <a:off x="243612" y="1384148"/>
            <a:ext cx="8783524" cy="3394472"/>
          </a:xfrm>
        </p:spPr>
        <p:txBody>
          <a:bodyPr>
            <a:noAutofit/>
          </a:bodyPr>
          <a:lstStyle/>
          <a:p>
            <a:pPr>
              <a:lnSpc>
                <a:spcPct val="110000"/>
              </a:lnSpc>
              <a:spcBef>
                <a:spcPts val="450"/>
              </a:spcBef>
              <a:spcAft>
                <a:spcPts val="450"/>
              </a:spcAft>
            </a:pPr>
            <a:r>
              <a:rPr lang="en-GB" altLang="en-US" sz="1400" dirty="0"/>
              <a:t>BERA, (2018) </a:t>
            </a:r>
            <a:r>
              <a:rPr lang="en-GB" altLang="en-US" sz="1400" i="1" dirty="0"/>
              <a:t>Ethical Guidelines for Educational Research</a:t>
            </a:r>
            <a:r>
              <a:rPr lang="en-GB" altLang="en-US" sz="1400" dirty="0"/>
              <a:t> 4</a:t>
            </a:r>
            <a:r>
              <a:rPr lang="en-GB" altLang="en-US" sz="1400" baseline="30000" dirty="0"/>
              <a:t>th</a:t>
            </a:r>
            <a:r>
              <a:rPr lang="en-GB" altLang="en-US" sz="1400" dirty="0"/>
              <a:t> Ed. Available at: </a:t>
            </a:r>
            <a:r>
              <a:rPr lang="en-GB" sz="1400" dirty="0">
                <a:hlinkClick r:id="rId2"/>
              </a:rPr>
              <a:t>Ethical Guidelines for Educational Research, fifth edition (2024) | BERA</a:t>
            </a:r>
            <a:r>
              <a:rPr lang="en-GB" altLang="en-US" sz="1400" dirty="0"/>
              <a:t> [Accessed 17/09/2024]</a:t>
            </a:r>
          </a:p>
          <a:p>
            <a:pPr>
              <a:lnSpc>
                <a:spcPct val="110000"/>
              </a:lnSpc>
              <a:spcBef>
                <a:spcPts val="450"/>
              </a:spcBef>
              <a:spcAft>
                <a:spcPts val="450"/>
              </a:spcAft>
            </a:pPr>
            <a:r>
              <a:rPr lang="en-GB" altLang="en-US" sz="1400" dirty="0"/>
              <a:t>BPS (2021) </a:t>
            </a:r>
            <a:r>
              <a:rPr lang="en-GB" altLang="en-US" sz="1400" i="1" dirty="0"/>
              <a:t>Code of Ethics and Conduct</a:t>
            </a:r>
            <a:r>
              <a:rPr lang="en-GB" altLang="en-US" sz="1400" dirty="0"/>
              <a:t> Available at: </a:t>
            </a:r>
            <a:r>
              <a:rPr lang="en-GB" sz="1400" dirty="0">
                <a:hlinkClick r:id="rId3"/>
              </a:rPr>
              <a:t>Code of Ethics and Conduct | BPS </a:t>
            </a:r>
            <a:r>
              <a:rPr lang="en-GB" sz="1400" dirty="0"/>
              <a:t> </a:t>
            </a:r>
            <a:r>
              <a:rPr lang="en-GB" altLang="en-US" sz="1400" dirty="0"/>
              <a:t>[Accessed 17/09/2024]</a:t>
            </a:r>
            <a:endParaRPr lang="en-GB" altLang="en-US" sz="1400" i="1" dirty="0"/>
          </a:p>
          <a:p>
            <a:pPr>
              <a:lnSpc>
                <a:spcPct val="110000"/>
              </a:lnSpc>
              <a:spcBef>
                <a:spcPts val="450"/>
              </a:spcBef>
              <a:spcAft>
                <a:spcPts val="450"/>
              </a:spcAft>
            </a:pPr>
            <a:r>
              <a:rPr lang="en-GB" altLang="en-US" sz="1400" dirty="0"/>
              <a:t>BSA (2017) </a:t>
            </a:r>
            <a:r>
              <a:rPr lang="en-GB" altLang="en-US" sz="1400" i="1" dirty="0"/>
              <a:t>Statement of Ethical Practice Available at: </a:t>
            </a:r>
            <a:r>
              <a:rPr lang="en-GB" sz="1400" dirty="0">
                <a:hlinkClick r:id="rId4"/>
              </a:rPr>
              <a:t>Ethics Guide (britsoc.co.uk) </a:t>
            </a:r>
            <a:r>
              <a:rPr lang="en-GB" altLang="en-US" sz="1400" dirty="0"/>
              <a:t>[Accessed 17/09/2024]</a:t>
            </a:r>
          </a:p>
          <a:p>
            <a:pPr>
              <a:lnSpc>
                <a:spcPct val="110000"/>
              </a:lnSpc>
              <a:spcBef>
                <a:spcPts val="450"/>
              </a:spcBef>
              <a:spcAft>
                <a:spcPts val="450"/>
              </a:spcAft>
            </a:pPr>
            <a:r>
              <a:rPr lang="en-GB" altLang="en-US" sz="1400" i="1" dirty="0"/>
              <a:t>Data Protection Act, 2018</a:t>
            </a:r>
            <a:r>
              <a:rPr lang="en-GB" altLang="en-US" sz="1400" dirty="0"/>
              <a:t> Available at: </a:t>
            </a:r>
            <a:r>
              <a:rPr lang="en-GB" sz="1400" dirty="0">
                <a:hlinkClick r:id="rId5"/>
              </a:rPr>
              <a:t>Data Protection Act 2018 (legislation.gov.uk)</a:t>
            </a:r>
            <a:r>
              <a:rPr lang="en-GB" altLang="en-US" sz="1400" dirty="0"/>
              <a:t> [Accessed 17/09/2024]</a:t>
            </a:r>
          </a:p>
          <a:p>
            <a:pPr>
              <a:lnSpc>
                <a:spcPct val="110000"/>
              </a:lnSpc>
              <a:spcBef>
                <a:spcPts val="450"/>
              </a:spcBef>
              <a:spcAft>
                <a:spcPts val="450"/>
              </a:spcAft>
            </a:pPr>
            <a:r>
              <a:rPr lang="en-GB" altLang="en-US" sz="1400" dirty="0"/>
              <a:t>Gov.UK (No Date) </a:t>
            </a:r>
            <a:r>
              <a:rPr lang="en-GB" altLang="en-US" sz="1400" i="1" dirty="0"/>
              <a:t>The Data Protection Act</a:t>
            </a:r>
            <a:r>
              <a:rPr lang="en-GB" altLang="en-US" sz="1400" dirty="0"/>
              <a:t> Available at: </a:t>
            </a:r>
            <a:r>
              <a:rPr lang="en-GB" sz="1400" dirty="0">
                <a:hlinkClick r:id="rId6"/>
              </a:rPr>
              <a:t>Data protection: The Data Protection Act - GOV.UK (www.gov.uk)</a:t>
            </a:r>
            <a:r>
              <a:rPr lang="en-GB" sz="1400" dirty="0"/>
              <a:t> </a:t>
            </a:r>
            <a:r>
              <a:rPr lang="en-GB" altLang="en-US" sz="1400" dirty="0"/>
              <a:t>[Accessed 17/09/2024]</a:t>
            </a:r>
            <a:endParaRPr lang="en-GB" altLang="en-US" sz="1400" i="1" dirty="0"/>
          </a:p>
          <a:p>
            <a:pPr>
              <a:lnSpc>
                <a:spcPct val="110000"/>
              </a:lnSpc>
              <a:spcBef>
                <a:spcPts val="450"/>
              </a:spcBef>
              <a:spcAft>
                <a:spcPts val="450"/>
              </a:spcAft>
            </a:pPr>
            <a:r>
              <a:rPr lang="en-GB" altLang="en-US" sz="1400" dirty="0"/>
              <a:t>Guba E G &amp; Lincoln &amp; S, (1989) </a:t>
            </a:r>
            <a:r>
              <a:rPr lang="en-GB" altLang="en-US" sz="1400" i="1" dirty="0"/>
              <a:t>Fourth Generation Evaluation</a:t>
            </a:r>
            <a:r>
              <a:rPr lang="en-GB" altLang="en-US" sz="1400" dirty="0"/>
              <a:t>, London: Sage Publications</a:t>
            </a:r>
          </a:p>
          <a:p>
            <a:pPr>
              <a:lnSpc>
                <a:spcPct val="110000"/>
              </a:lnSpc>
              <a:spcBef>
                <a:spcPts val="450"/>
              </a:spcBef>
              <a:spcAft>
                <a:spcPts val="450"/>
              </a:spcAft>
            </a:pPr>
            <a:r>
              <a:rPr lang="en-GB" altLang="en-US" sz="1400" dirty="0"/>
              <a:t>Law Wales (2021) </a:t>
            </a:r>
            <a:r>
              <a:rPr lang="en-GB" altLang="en-US" sz="1400" i="1" dirty="0"/>
              <a:t>Safeguarding Vulnerable Groups Act 2006</a:t>
            </a:r>
            <a:r>
              <a:rPr lang="en-GB" altLang="en-US" sz="1400" dirty="0"/>
              <a:t> Available at: </a:t>
            </a:r>
            <a:r>
              <a:rPr lang="en-GB" sz="1400" dirty="0">
                <a:hlinkClick r:id="rId7"/>
              </a:rPr>
              <a:t>Safeguarding Vulnerable Groups Act 2006 | Law Wales (</a:t>
            </a:r>
            <a:r>
              <a:rPr lang="en-GB" sz="1400" dirty="0" err="1">
                <a:hlinkClick r:id="rId7"/>
              </a:rPr>
              <a:t>gov.wales</a:t>
            </a:r>
            <a:r>
              <a:rPr lang="en-GB" sz="1400" dirty="0">
                <a:hlinkClick r:id="rId7"/>
              </a:rPr>
              <a:t>)</a:t>
            </a:r>
            <a:r>
              <a:rPr lang="en-GB" altLang="en-US" sz="1400" dirty="0"/>
              <a:t> [Accessed 17/09/2024]</a:t>
            </a:r>
          </a:p>
          <a:p>
            <a:pPr>
              <a:lnSpc>
                <a:spcPct val="110000"/>
              </a:lnSpc>
              <a:spcBef>
                <a:spcPts val="450"/>
              </a:spcBef>
              <a:spcAft>
                <a:spcPts val="450"/>
              </a:spcAft>
            </a:pPr>
            <a:r>
              <a:rPr lang="en-GB" altLang="en-US" sz="1400" dirty="0" err="1"/>
              <a:t>Maykut</a:t>
            </a:r>
            <a:r>
              <a:rPr lang="en-GB" altLang="en-US" sz="1400" dirty="0"/>
              <a:t> P &amp; Morehouse R, (1994) </a:t>
            </a:r>
            <a:r>
              <a:rPr lang="en-GB" altLang="en-US" sz="1400" i="1" dirty="0"/>
              <a:t>Beginning Qualitative Research: A Philosophic and Practical Guide,</a:t>
            </a:r>
            <a:r>
              <a:rPr lang="en-GB" altLang="en-US" sz="1400" u="sng" dirty="0"/>
              <a:t> </a:t>
            </a:r>
            <a:r>
              <a:rPr lang="en-GB" altLang="en-US" sz="1400" dirty="0"/>
              <a:t>London: The Falmer Press, 1994. Available at: </a:t>
            </a:r>
            <a:r>
              <a:rPr lang="en-GB" sz="1400" dirty="0">
                <a:hlinkClick r:id="rId8"/>
              </a:rPr>
              <a:t>‪Beginning Qualitative Research : A Philosophical and Practical Guide‬‎ - ‪Record details‬‎ - ‪EBSCOhost Research Databases‬‎ (uwtsd.ac.uk)</a:t>
            </a:r>
            <a:r>
              <a:rPr lang="en-GB" altLang="en-US" sz="1400" dirty="0"/>
              <a:t> [Accessed 17/09/2024</a:t>
            </a:r>
            <a:endParaRPr lang="en-GB" altLang="en-US" sz="1400" i="1" dirty="0"/>
          </a:p>
        </p:txBody>
      </p:sp>
    </p:spTree>
    <p:extLst>
      <p:ext uri="{BB962C8B-B14F-4D97-AF65-F5344CB8AC3E}">
        <p14:creationId xmlns:p14="http://schemas.microsoft.com/office/powerpoint/2010/main" val="17368713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E0B08D0-CB70-4615-BA61-3276C2BF791E}"/>
              </a:ext>
            </a:extLst>
          </p:cNvPr>
          <p:cNvSpPr>
            <a:spLocks noGrp="1" noChangeArrowheads="1"/>
          </p:cNvSpPr>
          <p:nvPr>
            <p:ph type="title"/>
          </p:nvPr>
        </p:nvSpPr>
        <p:spPr>
          <a:xfrm>
            <a:off x="275565" y="283645"/>
            <a:ext cx="7886700" cy="766558"/>
          </a:xfrm>
        </p:spPr>
        <p:txBody>
          <a:bodyPr/>
          <a:lstStyle/>
          <a:p>
            <a:pPr>
              <a:defRPr/>
            </a:pPr>
            <a:r>
              <a:rPr lang="en-GB" b="1" dirty="0">
                <a:solidFill>
                  <a:schemeClr val="tx1">
                    <a:lumMod val="75000"/>
                    <a:lumOff val="25000"/>
                  </a:schemeClr>
                </a:solidFill>
                <a:latin typeface="+mn-lt"/>
              </a:rPr>
              <a:t>References: Ethics</a:t>
            </a:r>
          </a:p>
        </p:txBody>
      </p:sp>
      <p:sp>
        <p:nvSpPr>
          <p:cNvPr id="20483" name="Rectangle 3">
            <a:extLst>
              <a:ext uri="{FF2B5EF4-FFF2-40B4-BE49-F238E27FC236}">
                <a16:creationId xmlns:a16="http://schemas.microsoft.com/office/drawing/2014/main" id="{C175AF3A-7D04-BAB8-A2A7-E2699F0CE4CF}"/>
              </a:ext>
            </a:extLst>
          </p:cNvPr>
          <p:cNvSpPr>
            <a:spLocks noGrp="1"/>
          </p:cNvSpPr>
          <p:nvPr>
            <p:ph idx="1"/>
          </p:nvPr>
        </p:nvSpPr>
        <p:spPr>
          <a:xfrm>
            <a:off x="125086" y="1517851"/>
            <a:ext cx="8586954" cy="3394472"/>
          </a:xfrm>
        </p:spPr>
        <p:txBody>
          <a:bodyPr>
            <a:noAutofit/>
          </a:bodyPr>
          <a:lstStyle/>
          <a:p>
            <a:pPr>
              <a:lnSpc>
                <a:spcPct val="110000"/>
              </a:lnSpc>
              <a:spcBef>
                <a:spcPts val="450"/>
              </a:spcBef>
              <a:spcAft>
                <a:spcPts val="450"/>
              </a:spcAft>
            </a:pPr>
            <a:r>
              <a:rPr lang="en-GB" altLang="en-US" sz="1400" dirty="0"/>
              <a:t>Oliver P, (2010) </a:t>
            </a:r>
            <a:r>
              <a:rPr lang="en-GB" altLang="en-US" sz="1400" i="1" dirty="0"/>
              <a:t>The Students' Guide to Research Ethics, 2</a:t>
            </a:r>
            <a:r>
              <a:rPr lang="en-GB" altLang="en-US" sz="1400" i="1" baseline="30000" dirty="0"/>
              <a:t>nd</a:t>
            </a:r>
            <a:r>
              <a:rPr lang="en-GB" altLang="en-US" sz="1400" i="1" dirty="0"/>
              <a:t> Ed. </a:t>
            </a:r>
            <a:r>
              <a:rPr lang="en-GB" altLang="en-US" sz="1400" dirty="0"/>
              <a:t>Buckingham: Open University Press. Available at: </a:t>
            </a:r>
            <a:r>
              <a:rPr lang="en-GB" sz="1400" dirty="0">
                <a:hlinkClick r:id="rId2"/>
              </a:rPr>
              <a:t>Full details and actions for The student's guide to research ethics (uwtsd.ac.uk)</a:t>
            </a:r>
            <a:r>
              <a:rPr lang="en-GB" altLang="en-US" sz="1400" dirty="0"/>
              <a:t> [Accessed 17/09/2024]</a:t>
            </a:r>
          </a:p>
          <a:p>
            <a:pPr>
              <a:lnSpc>
                <a:spcPct val="110000"/>
              </a:lnSpc>
              <a:spcBef>
                <a:spcPts val="450"/>
              </a:spcBef>
              <a:spcAft>
                <a:spcPts val="450"/>
              </a:spcAft>
            </a:pPr>
            <a:r>
              <a:rPr lang="en-GB" altLang="en-US" sz="1400" dirty="0"/>
              <a:t>Punch M., (2018) ‘Politics and Ethics in Qualitative Research’, </a:t>
            </a:r>
            <a:r>
              <a:rPr lang="en-GB" altLang="en-US" sz="1400" i="1" dirty="0"/>
              <a:t>cited in</a:t>
            </a:r>
            <a:r>
              <a:rPr lang="en-GB" altLang="en-US" sz="1400" dirty="0"/>
              <a:t> Denzin NK &amp; Lincoln YS (eds) </a:t>
            </a:r>
            <a:r>
              <a:rPr lang="en-GB" altLang="en-US" sz="1400" i="1" dirty="0"/>
              <a:t>Sage Handbook of Qualitative Research,</a:t>
            </a:r>
            <a:r>
              <a:rPr lang="en-GB" altLang="en-US" sz="1400" dirty="0"/>
              <a:t> 5</a:t>
            </a:r>
            <a:r>
              <a:rPr lang="en-GB" altLang="en-US" sz="1400" baseline="30000" dirty="0"/>
              <a:t>th</a:t>
            </a:r>
            <a:r>
              <a:rPr lang="en-GB" altLang="en-US" sz="1400" dirty="0"/>
              <a:t> Ed. Thousand Oaks: Sage </a:t>
            </a:r>
          </a:p>
          <a:p>
            <a:pPr>
              <a:lnSpc>
                <a:spcPct val="110000"/>
              </a:lnSpc>
              <a:spcBef>
                <a:spcPts val="450"/>
              </a:spcBef>
              <a:spcAft>
                <a:spcPts val="450"/>
              </a:spcAft>
            </a:pPr>
            <a:r>
              <a:rPr lang="en-GB" altLang="en-US" sz="1400" i="1" dirty="0"/>
              <a:t>Safeguarding Vulnerable Groups Act 2006</a:t>
            </a:r>
            <a:r>
              <a:rPr lang="en-GB" altLang="en-US" sz="1400" dirty="0"/>
              <a:t> Available at: </a:t>
            </a:r>
            <a:r>
              <a:rPr lang="en-GB" sz="1400" dirty="0">
                <a:hlinkClick r:id="rId3"/>
              </a:rPr>
              <a:t>Safeguarding Vulnerable Groups Act 2006 (legislation.gov.uk)</a:t>
            </a:r>
            <a:r>
              <a:rPr lang="en-GB" sz="1400" dirty="0"/>
              <a:t> </a:t>
            </a:r>
            <a:r>
              <a:rPr lang="en-GB" altLang="en-US" sz="1400" dirty="0"/>
              <a:t>[Accessed 17/09/2024]</a:t>
            </a:r>
            <a:endParaRPr lang="en-GB" altLang="en-US" sz="1400" i="1" dirty="0"/>
          </a:p>
          <a:p>
            <a:pPr>
              <a:lnSpc>
                <a:spcPct val="110000"/>
              </a:lnSpc>
              <a:spcBef>
                <a:spcPts val="450"/>
              </a:spcBef>
              <a:spcAft>
                <a:spcPts val="450"/>
              </a:spcAft>
            </a:pPr>
            <a:r>
              <a:rPr lang="en-GB" altLang="en-US" sz="1400" dirty="0"/>
              <a:t>Scott, J. (2014) A dictionary of sociology. Fourth edition. Oxford University Press Available at</a:t>
            </a:r>
            <a:r>
              <a:rPr lang="en-GB" sz="1400" dirty="0">
                <a:hlinkClick r:id="rId4"/>
              </a:rPr>
              <a:t> Dictionary of Sociology - Oxford Reference (uwtsd.ac.uk)</a:t>
            </a:r>
            <a:r>
              <a:rPr lang="en-GB" altLang="en-US" sz="1400" dirty="0"/>
              <a:t> </a:t>
            </a:r>
            <a:r>
              <a:rPr lang="en-GB" altLang="en-US" sz="1400" dirty="0">
                <a:hlinkClick r:id="rId5"/>
              </a:rPr>
              <a:t>1</a:t>
            </a:r>
            <a:r>
              <a:rPr lang="en-GB" altLang="en-US" sz="1400" dirty="0"/>
              <a:t> [Accessed 17/09/2024]</a:t>
            </a:r>
          </a:p>
          <a:p>
            <a:pPr>
              <a:lnSpc>
                <a:spcPct val="110000"/>
              </a:lnSpc>
              <a:spcBef>
                <a:spcPts val="450"/>
              </a:spcBef>
              <a:spcAft>
                <a:spcPts val="450"/>
              </a:spcAft>
            </a:pPr>
            <a:r>
              <a:rPr lang="en-GB" altLang="en-US" sz="1400" dirty="0"/>
              <a:t>Wolf D. L., (1996) ‘Situating Feminist Dilemmas in Fieldwork’ </a:t>
            </a:r>
            <a:r>
              <a:rPr lang="en-GB" altLang="en-US" sz="1400" i="1" dirty="0"/>
              <a:t>cited in</a:t>
            </a:r>
            <a:r>
              <a:rPr lang="en-GB" altLang="en-US" sz="1400" dirty="0"/>
              <a:t> Wolf DL (ed) </a:t>
            </a:r>
            <a:r>
              <a:rPr lang="en-GB" altLang="en-US" sz="1400" i="1" dirty="0"/>
              <a:t>Feminist Dilemmas in Fieldwork,</a:t>
            </a:r>
            <a:r>
              <a:rPr lang="en-GB" altLang="en-US" sz="1400" dirty="0"/>
              <a:t> Oxford: Westview</a:t>
            </a:r>
          </a:p>
          <a:p>
            <a:pPr>
              <a:lnSpc>
                <a:spcPct val="110000"/>
              </a:lnSpc>
              <a:spcBef>
                <a:spcPts val="450"/>
              </a:spcBef>
              <a:spcAft>
                <a:spcPts val="450"/>
              </a:spcAft>
            </a:pPr>
            <a:r>
              <a:rPr lang="en-GB" altLang="en-US" sz="1400" dirty="0"/>
              <a:t>World Health Organisation (2023) </a:t>
            </a:r>
            <a:r>
              <a:rPr lang="en-GB" altLang="en-US" sz="1400" i="1" dirty="0"/>
              <a:t>Ensuring ethical standards and procedures for research with human beings</a:t>
            </a:r>
            <a:r>
              <a:rPr lang="en-GB" altLang="en-US" sz="1400" dirty="0"/>
              <a:t> Available at: </a:t>
            </a:r>
            <a:r>
              <a:rPr lang="en-GB" sz="1400" dirty="0">
                <a:hlinkClick r:id="rId6"/>
              </a:rPr>
              <a:t>Ensuring ethical standards and procedures for research with human beings (who.int)</a:t>
            </a:r>
            <a:r>
              <a:rPr lang="en-GB" altLang="en-US" sz="1400" dirty="0"/>
              <a:t> [Accessed 17/09/2024]</a:t>
            </a:r>
            <a:endParaRPr lang="en-GB" altLang="en-US" sz="1400" i="1" dirty="0"/>
          </a:p>
        </p:txBody>
      </p:sp>
    </p:spTree>
    <p:extLst>
      <p:ext uri="{BB962C8B-B14F-4D97-AF65-F5344CB8AC3E}">
        <p14:creationId xmlns:p14="http://schemas.microsoft.com/office/powerpoint/2010/main" val="2548854816"/>
      </p:ext>
    </p:extLst>
  </p:cSld>
  <p:clrMapOvr>
    <a:masterClrMapping/>
  </p:clrMapOvr>
  <p:transition/>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139</TotalTime>
  <Words>2213</Words>
  <Application>Microsoft Office PowerPoint</Application>
  <PresentationFormat>On-screen Show (4:3)</PresentationFormat>
  <Paragraphs>139</Paragraphs>
  <Slides>26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circular</vt:lpstr>
      <vt:lpstr>GDS Transport</vt:lpstr>
      <vt:lpstr>Arial</vt:lpstr>
      <vt:lpstr>Calibri</vt:lpstr>
      <vt:lpstr>Calibri Light</vt:lpstr>
      <vt:lpstr>Holding PAge</vt:lpstr>
      <vt:lpstr>Accessible 2</vt:lpstr>
      <vt:lpstr>PowerPoint Presentation</vt:lpstr>
      <vt:lpstr>PowerPoint Presentation</vt:lpstr>
      <vt:lpstr>What do we mean by ‘ethics’?</vt:lpstr>
      <vt:lpstr>Ethics</vt:lpstr>
      <vt:lpstr>Ethics and Morals</vt:lpstr>
      <vt:lpstr>Ethics and Morals</vt:lpstr>
      <vt:lpstr>Ethics and Morals</vt:lpstr>
      <vt:lpstr>Ethics, Morals &amp; the Law</vt:lpstr>
      <vt:lpstr>Research: Personal Standpoint and values</vt:lpstr>
      <vt:lpstr>Research: Personal Standpoint and values</vt:lpstr>
      <vt:lpstr>Research Ethics</vt:lpstr>
      <vt:lpstr>Ethical Research Guidelines</vt:lpstr>
      <vt:lpstr>Ethical Research Guidelines</vt:lpstr>
      <vt:lpstr>Ethical Research Guidelines</vt:lpstr>
      <vt:lpstr>Ethical Research Guidelines</vt:lpstr>
      <vt:lpstr>Research: Legal Requirements</vt:lpstr>
      <vt:lpstr>Research: Legal Requirements</vt:lpstr>
      <vt:lpstr>Research: Legal Requirements</vt:lpstr>
      <vt:lpstr>Research: Legal Requirements</vt:lpstr>
      <vt:lpstr>Research: Legal Requirements</vt:lpstr>
      <vt:lpstr>Other Ethical Considerations</vt:lpstr>
      <vt:lpstr>Other Ethical Considerations</vt:lpstr>
      <vt:lpstr>UWTSD Ethical Approval Process</vt:lpstr>
      <vt:lpstr>UWTSD Ethical Approval Process</vt:lpstr>
      <vt:lpstr>References: Ethics</vt:lpstr>
      <vt:lpstr>References: Ethics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11</cp:revision>
  <dcterms:created xsi:type="dcterms:W3CDTF">2024-09-09T09:14:57Z</dcterms:created>
  <dcterms:modified xsi:type="dcterms:W3CDTF">2024-09-17T12:42:48Z</dcterms:modified>
</cp:coreProperties>
</file>