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6" r:id="rId1"/>
  </p:sldMasterIdLst>
  <p:notesMasterIdLst>
    <p:notesMasterId r:id="rId3"/>
  </p:notesMasterIdLst>
  <p:sldIdLst>
    <p:sldId id="256" r:id="rId2"/>
  </p:sldIdLst>
  <p:sldSz cx="30267275" cy="42794238"/>
  <p:notesSz cx="7315200" cy="9601200"/>
  <p:embeddedFontLst>
    <p:embeddedFont>
      <p:font typeface="Abadi" panose="020B0604020104020204" pitchFamily="34" charset="77"/>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59">
          <p15:clr>
            <a:srgbClr val="A4A3A4"/>
          </p15:clr>
        </p15:guide>
        <p15:guide id="2" pos="18917">
          <p15:clr>
            <a:srgbClr val="A4A3A4"/>
          </p15:clr>
        </p15:guide>
        <p15:guide id="3" pos="149">
          <p15:clr>
            <a:srgbClr val="A4A3A4"/>
          </p15:clr>
        </p15:guide>
        <p15:guide id="4" orient="horz" pos="26799">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gPCjz59rNrgAvJIYjPC2Z+rVex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35ACD13-F9DE-47EC-9CA6-75C41D32EC63}">
  <a:tblStyle styleId="{335ACD13-F9DE-47EC-9CA6-75C41D32EC63}" styleName="Table_0">
    <a:wholeTbl>
      <a:tcTxStyle b="off" i="off">
        <a:font>
          <a:latin typeface="Century Gothic"/>
          <a:ea typeface="Century Gothic"/>
          <a:cs typeface="Century Gothic"/>
        </a:font>
        <a:schemeClr val="dk1"/>
      </a:tcTxStyle>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chemeClr val="accent6"/>
              </a:solidFill>
              <a:prstDash val="solid"/>
              <a:round/>
              <a:headEnd type="none" w="sm" len="sm"/>
              <a:tailEnd type="none" w="sm" len="sm"/>
            </a:ln>
          </a:insideV>
        </a:tcBdr>
        <a:fill>
          <a:solidFill>
            <a:srgbClr val="FFFFFF">
              <a:alpha val="0"/>
            </a:srgbClr>
          </a:solidFill>
        </a:fill>
      </a:tcStyle>
    </a:wholeTbl>
    <a:band1H>
      <a:tcTxStyle/>
      <a:tcStyle>
        <a:tcBdr/>
        <a:fill>
          <a:solidFill>
            <a:schemeClr val="accent6">
              <a:alpha val="40000"/>
            </a:schemeClr>
          </a:solidFill>
        </a:fill>
      </a:tcStyle>
    </a:band1H>
    <a:band2H>
      <a:tcTxStyle/>
      <a:tcStyle>
        <a:tcBdr/>
      </a:tcStyle>
    </a:band2H>
    <a:band1V>
      <a:tcTxStyle/>
      <a:tcStyle>
        <a:tcBdr>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tcBdr>
        <a:fill>
          <a:solidFill>
            <a:schemeClr val="accent6">
              <a:alpha val="40000"/>
            </a:schemeClr>
          </a:solidFill>
        </a:fill>
      </a:tcStyle>
    </a:band1V>
    <a:band2V>
      <a:tcTxStyle/>
      <a:tcStyle>
        <a:tcBdr/>
      </a:tcStyle>
    </a:band2V>
    <a:lastCol>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6"/>
          </a:solidFill>
        </a:fill>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725" autoAdjust="0"/>
  </p:normalViewPr>
  <p:slideViewPr>
    <p:cSldViewPr snapToGrid="0">
      <p:cViewPr>
        <p:scale>
          <a:sx n="31" d="100"/>
          <a:sy n="31" d="100"/>
        </p:scale>
        <p:origin x="1952" y="352"/>
      </p:cViewPr>
      <p:guideLst>
        <p:guide orient="horz" pos="159"/>
        <p:guide pos="18917"/>
        <p:guide pos="149"/>
        <p:guide orient="horz" pos="2679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8" Type="http://customschemas.google.com/relationships/presentationmetadata" Target="metadata"/><Relationship Id="rId3" Type="http://schemas.openxmlformats.org/officeDocument/2006/relationships/notesMaster" Target="notesMasters/notesMaster1.xml"/><Relationship Id="rId21" Type="http://schemas.openxmlformats.org/officeDocument/2006/relationships/theme" Target="theme/theme1.xml"/><Relationship Id="rId7" Type="http://schemas.openxmlformats.org/officeDocument/2006/relationships/font" Target="fonts/font4.fntdata"/><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9" Type="http://schemas.openxmlformats.org/officeDocument/2006/relationships/presProps" Target="presProps.xml"/><Relationship Id="rId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169920" cy="481727"/>
          </a:xfrm>
          <a:prstGeom prst="rect">
            <a:avLst/>
          </a:prstGeom>
          <a:noFill/>
          <a:ln>
            <a:noFill/>
          </a:ln>
        </p:spPr>
        <p:txBody>
          <a:bodyPr spcFirstLastPara="1" wrap="square" lIns="96650" tIns="48325" rIns="96650" bIns="48325" anchor="t"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143587" y="0"/>
            <a:ext cx="3169920" cy="481727"/>
          </a:xfrm>
          <a:prstGeom prst="rect">
            <a:avLst/>
          </a:prstGeom>
          <a:noFill/>
          <a:ln>
            <a:noFill/>
          </a:ln>
        </p:spPr>
        <p:txBody>
          <a:bodyPr spcFirstLastPara="1" wrap="square" lIns="96650" tIns="48325" rIns="96650" bIns="48325" anchor="t" anchorCtr="0">
            <a:noAutofit/>
          </a:bodyPr>
          <a:lstStyle>
            <a:lvl1pPr marR="0" lvl="0" algn="r"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511425" y="1200150"/>
            <a:ext cx="22923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lvl1pPr marL="457200" marR="0" lvl="0"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119474"/>
            <a:ext cx="3169920" cy="481726"/>
          </a:xfrm>
          <a:prstGeom prst="rect">
            <a:avLst/>
          </a:prstGeom>
          <a:noFill/>
          <a:ln>
            <a:noFill/>
          </a:ln>
        </p:spPr>
        <p:txBody>
          <a:bodyPr spcFirstLastPara="1" wrap="square" lIns="96650" tIns="48325" rIns="96650" bIns="48325" anchor="b"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143587" y="9119474"/>
            <a:ext cx="3169920" cy="481726"/>
          </a:xfrm>
          <a:prstGeom prst="rect">
            <a:avLst/>
          </a:prstGeom>
          <a:noFill/>
          <a:ln>
            <a:noFill/>
          </a:ln>
        </p:spPr>
        <p:txBody>
          <a:bodyPr spcFirstLastPara="1" wrap="square" lIns="96650" tIns="48325" rIns="96650" bIns="48325" anchor="b" anchorCtr="0">
            <a:noAutofit/>
          </a:bodyPr>
          <a:lstStyle/>
          <a:p>
            <a:pPr marL="0" marR="0" lvl="0" indent="0" algn="r" rtl="0">
              <a:spcBef>
                <a:spcPts val="0"/>
              </a:spcBef>
              <a:spcAft>
                <a:spcPts val="0"/>
              </a:spcAft>
              <a:buNone/>
            </a:pPr>
            <a:fld id="{00000000-1234-1234-1234-123412341234}" type="slidenum">
              <a:rPr lang="en-IN" sz="1300" b="0" i="0" u="none" strike="noStrike" cap="none">
                <a:solidFill>
                  <a:schemeClr val="dk1"/>
                </a:solidFill>
                <a:latin typeface="Calibri"/>
                <a:ea typeface="Calibri"/>
                <a:cs typeface="Calibri"/>
                <a:sym typeface="Calibri"/>
              </a:rPr>
              <a:t>‹#›</a:t>
            </a:fld>
            <a:endParaRPr sz="13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notes"/>
          <p:cNvSpPr>
            <a:spLocks noGrp="1" noRot="1" noChangeAspect="1"/>
          </p:cNvSpPr>
          <p:nvPr>
            <p:ph type="sldImg" idx="2"/>
          </p:nvPr>
        </p:nvSpPr>
        <p:spPr>
          <a:xfrm>
            <a:off x="2511425" y="1200150"/>
            <a:ext cx="22923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dirty="0"/>
          </a:p>
        </p:txBody>
      </p:sp>
      <p:sp>
        <p:nvSpPr>
          <p:cNvPr id="225" name="Google Shape;225;p1:notes"/>
          <p:cNvSpPr txBox="1">
            <a:spLocks noGrp="1"/>
          </p:cNvSpPr>
          <p:nvPr>
            <p:ph type="sldNum" idx="12"/>
          </p:nvPr>
        </p:nvSpPr>
        <p:spPr>
          <a:xfrm>
            <a:off x="4143587" y="9119474"/>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IN"/>
              <a:t>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3"/>
        <p:cNvGrpSpPr/>
        <p:nvPr/>
      </p:nvGrpSpPr>
      <p:grpSpPr>
        <a:xfrm>
          <a:off x="0" y="0"/>
          <a:ext cx="0" cy="0"/>
          <a:chOff x="0" y="0"/>
          <a:chExt cx="0" cy="0"/>
        </a:xfrm>
      </p:grpSpPr>
      <p:sp>
        <p:nvSpPr>
          <p:cNvPr id="154" name="Google Shape;154;p21"/>
          <p:cNvSpPr txBox="1">
            <a:spLocks noGrp="1"/>
          </p:cNvSpPr>
          <p:nvPr>
            <p:ph type="ctrTitle"/>
          </p:nvPr>
        </p:nvSpPr>
        <p:spPr>
          <a:xfrm>
            <a:off x="3783013" y="7004050"/>
            <a:ext cx="22701250" cy="14898688"/>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 name="Google Shape;155;p21"/>
          <p:cNvSpPr txBox="1">
            <a:spLocks noGrp="1"/>
          </p:cNvSpPr>
          <p:nvPr>
            <p:ph type="subTitle" idx="1"/>
          </p:nvPr>
        </p:nvSpPr>
        <p:spPr>
          <a:xfrm>
            <a:off x="3783013" y="22477413"/>
            <a:ext cx="22701250" cy="1033145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56" name="Google Shape;156;p21"/>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21"/>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8" name="Google Shape;158;p21"/>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9"/>
        <p:cNvGrpSpPr/>
        <p:nvPr/>
      </p:nvGrpSpPr>
      <p:grpSpPr>
        <a:xfrm>
          <a:off x="0" y="0"/>
          <a:ext cx="0" cy="0"/>
          <a:chOff x="0" y="0"/>
          <a:chExt cx="0" cy="0"/>
        </a:xfrm>
      </p:grpSpPr>
      <p:sp>
        <p:nvSpPr>
          <p:cNvPr id="160" name="Google Shape;160;p22"/>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 name="Google Shape;161;p22"/>
          <p:cNvSpPr txBox="1">
            <a:spLocks noGrp="1"/>
          </p:cNvSpPr>
          <p:nvPr>
            <p:ph type="body" idx="1"/>
          </p:nvPr>
        </p:nvSpPr>
        <p:spPr>
          <a:xfrm>
            <a:off x="2081213" y="11391900"/>
            <a:ext cx="26104850"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2" name="Google Shape;162;p22"/>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3" name="Google Shape;163;p22"/>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4" name="Google Shape;164;p22"/>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5"/>
        <p:cNvGrpSpPr/>
        <p:nvPr/>
      </p:nvGrpSpPr>
      <p:grpSpPr>
        <a:xfrm>
          <a:off x="0" y="0"/>
          <a:ext cx="0" cy="0"/>
          <a:chOff x="0" y="0"/>
          <a:chExt cx="0" cy="0"/>
        </a:xfrm>
      </p:grpSpPr>
      <p:sp>
        <p:nvSpPr>
          <p:cNvPr id="166" name="Google Shape;166;p23"/>
          <p:cNvSpPr txBox="1">
            <a:spLocks noGrp="1"/>
          </p:cNvSpPr>
          <p:nvPr>
            <p:ph type="title"/>
          </p:nvPr>
        </p:nvSpPr>
        <p:spPr>
          <a:xfrm>
            <a:off x="2065338" y="10669588"/>
            <a:ext cx="26104850" cy="178006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 name="Google Shape;167;p23"/>
          <p:cNvSpPr txBox="1">
            <a:spLocks noGrp="1"/>
          </p:cNvSpPr>
          <p:nvPr>
            <p:ph type="body" idx="1"/>
          </p:nvPr>
        </p:nvSpPr>
        <p:spPr>
          <a:xfrm>
            <a:off x="2065338" y="28638500"/>
            <a:ext cx="26104850" cy="93614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68" name="Google Shape;168;p23"/>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23"/>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 name="Google Shape;170;p23"/>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71"/>
        <p:cNvGrpSpPr/>
        <p:nvPr/>
      </p:nvGrpSpPr>
      <p:grpSpPr>
        <a:xfrm>
          <a:off x="0" y="0"/>
          <a:ext cx="0" cy="0"/>
          <a:chOff x="0" y="0"/>
          <a:chExt cx="0" cy="0"/>
        </a:xfrm>
      </p:grpSpPr>
      <p:sp>
        <p:nvSpPr>
          <p:cNvPr id="172" name="Google Shape;172;p24"/>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 name="Google Shape;173;p24"/>
          <p:cNvSpPr txBox="1">
            <a:spLocks noGrp="1"/>
          </p:cNvSpPr>
          <p:nvPr>
            <p:ph type="body" idx="1"/>
          </p:nvPr>
        </p:nvSpPr>
        <p:spPr>
          <a:xfrm>
            <a:off x="2081213" y="11391900"/>
            <a:ext cx="12976225"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4" name="Google Shape;174;p24"/>
          <p:cNvSpPr txBox="1">
            <a:spLocks noGrp="1"/>
          </p:cNvSpPr>
          <p:nvPr>
            <p:ph type="body" idx="2"/>
          </p:nvPr>
        </p:nvSpPr>
        <p:spPr>
          <a:xfrm>
            <a:off x="15209838" y="11391900"/>
            <a:ext cx="12976225"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5" name="Google Shape;175;p24"/>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 name="Google Shape;176;p24"/>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7" name="Google Shape;177;p24"/>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78"/>
        <p:cNvGrpSpPr/>
        <p:nvPr/>
      </p:nvGrpSpPr>
      <p:grpSpPr>
        <a:xfrm>
          <a:off x="0" y="0"/>
          <a:ext cx="0" cy="0"/>
          <a:chOff x="0" y="0"/>
          <a:chExt cx="0" cy="0"/>
        </a:xfrm>
      </p:grpSpPr>
      <p:sp>
        <p:nvSpPr>
          <p:cNvPr id="179" name="Google Shape;179;p25"/>
          <p:cNvSpPr txBox="1">
            <a:spLocks noGrp="1"/>
          </p:cNvSpPr>
          <p:nvPr>
            <p:ph type="title"/>
          </p:nvPr>
        </p:nvSpPr>
        <p:spPr>
          <a:xfrm>
            <a:off x="2084388" y="2278063"/>
            <a:ext cx="26106437"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 name="Google Shape;180;p25"/>
          <p:cNvSpPr txBox="1">
            <a:spLocks noGrp="1"/>
          </p:cNvSpPr>
          <p:nvPr>
            <p:ph type="body" idx="1"/>
          </p:nvPr>
        </p:nvSpPr>
        <p:spPr>
          <a:xfrm>
            <a:off x="2084388" y="10490200"/>
            <a:ext cx="12804775" cy="514191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81" name="Google Shape;181;p25"/>
          <p:cNvSpPr txBox="1">
            <a:spLocks noGrp="1"/>
          </p:cNvSpPr>
          <p:nvPr>
            <p:ph type="body" idx="2"/>
          </p:nvPr>
        </p:nvSpPr>
        <p:spPr>
          <a:xfrm>
            <a:off x="2084388" y="15632113"/>
            <a:ext cx="12804775" cy="2299176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2" name="Google Shape;182;p25"/>
          <p:cNvSpPr txBox="1">
            <a:spLocks noGrp="1"/>
          </p:cNvSpPr>
          <p:nvPr>
            <p:ph type="body" idx="3"/>
          </p:nvPr>
        </p:nvSpPr>
        <p:spPr>
          <a:xfrm>
            <a:off x="15322550" y="10490200"/>
            <a:ext cx="12868275" cy="514191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83" name="Google Shape;183;p25"/>
          <p:cNvSpPr txBox="1">
            <a:spLocks noGrp="1"/>
          </p:cNvSpPr>
          <p:nvPr>
            <p:ph type="body" idx="4"/>
          </p:nvPr>
        </p:nvSpPr>
        <p:spPr>
          <a:xfrm>
            <a:off x="15322550" y="15632113"/>
            <a:ext cx="12868275" cy="2299176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4" name="Google Shape;184;p25"/>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5" name="Google Shape;185;p25"/>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6" name="Google Shape;186;p25"/>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87"/>
        <p:cNvGrpSpPr/>
        <p:nvPr/>
      </p:nvGrpSpPr>
      <p:grpSpPr>
        <a:xfrm>
          <a:off x="0" y="0"/>
          <a:ext cx="0" cy="0"/>
          <a:chOff x="0" y="0"/>
          <a:chExt cx="0" cy="0"/>
        </a:xfrm>
      </p:grpSpPr>
      <p:sp>
        <p:nvSpPr>
          <p:cNvPr id="188" name="Google Shape;188;p26"/>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 name="Google Shape;189;p26"/>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26"/>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1" name="Google Shape;191;p26"/>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2"/>
        <p:cNvGrpSpPr/>
        <p:nvPr/>
      </p:nvGrpSpPr>
      <p:grpSpPr>
        <a:xfrm>
          <a:off x="0" y="0"/>
          <a:ext cx="0" cy="0"/>
          <a:chOff x="0" y="0"/>
          <a:chExt cx="0" cy="0"/>
        </a:xfrm>
      </p:grpSpPr>
      <p:sp>
        <p:nvSpPr>
          <p:cNvPr id="193" name="Google Shape;193;p27"/>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4" name="Google Shape;194;p27"/>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5" name="Google Shape;195;p27"/>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6"/>
        <p:cNvGrpSpPr/>
        <p:nvPr/>
      </p:nvGrpSpPr>
      <p:grpSpPr>
        <a:xfrm>
          <a:off x="0" y="0"/>
          <a:ext cx="0" cy="0"/>
          <a:chOff x="0" y="0"/>
          <a:chExt cx="0" cy="0"/>
        </a:xfrm>
      </p:grpSpPr>
      <p:sp>
        <p:nvSpPr>
          <p:cNvPr id="197" name="Google Shape;197;p28"/>
          <p:cNvSpPr txBox="1">
            <a:spLocks noGrp="1"/>
          </p:cNvSpPr>
          <p:nvPr>
            <p:ph type="title"/>
          </p:nvPr>
        </p:nvSpPr>
        <p:spPr>
          <a:xfrm>
            <a:off x="2084388" y="2852738"/>
            <a:ext cx="9763125" cy="99853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8" name="Google Shape;198;p28"/>
          <p:cNvSpPr txBox="1">
            <a:spLocks noGrp="1"/>
          </p:cNvSpPr>
          <p:nvPr>
            <p:ph type="body" idx="1"/>
          </p:nvPr>
        </p:nvSpPr>
        <p:spPr>
          <a:xfrm>
            <a:off x="12868275" y="6161088"/>
            <a:ext cx="15322550" cy="30411737"/>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99" name="Google Shape;199;p28"/>
          <p:cNvSpPr txBox="1">
            <a:spLocks noGrp="1"/>
          </p:cNvSpPr>
          <p:nvPr>
            <p:ph type="body" idx="2"/>
          </p:nvPr>
        </p:nvSpPr>
        <p:spPr>
          <a:xfrm>
            <a:off x="2084388" y="12838113"/>
            <a:ext cx="9763125" cy="2378392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00" name="Google Shape;200;p28"/>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p28"/>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2" name="Google Shape;202;p28"/>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03"/>
        <p:cNvGrpSpPr/>
        <p:nvPr/>
      </p:nvGrpSpPr>
      <p:grpSpPr>
        <a:xfrm>
          <a:off x="0" y="0"/>
          <a:ext cx="0" cy="0"/>
          <a:chOff x="0" y="0"/>
          <a:chExt cx="0" cy="0"/>
        </a:xfrm>
      </p:grpSpPr>
      <p:sp>
        <p:nvSpPr>
          <p:cNvPr id="204" name="Google Shape;204;p29"/>
          <p:cNvSpPr txBox="1">
            <a:spLocks noGrp="1"/>
          </p:cNvSpPr>
          <p:nvPr>
            <p:ph type="title"/>
          </p:nvPr>
        </p:nvSpPr>
        <p:spPr>
          <a:xfrm>
            <a:off x="2084388" y="2852738"/>
            <a:ext cx="9763125" cy="99853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5" name="Google Shape;205;p29"/>
          <p:cNvSpPr>
            <a:spLocks noGrp="1"/>
          </p:cNvSpPr>
          <p:nvPr>
            <p:ph type="pic" idx="2"/>
          </p:nvPr>
        </p:nvSpPr>
        <p:spPr>
          <a:xfrm>
            <a:off x="12868275" y="6161088"/>
            <a:ext cx="15322550" cy="30411737"/>
          </a:xfrm>
          <a:prstGeom prst="rect">
            <a:avLst/>
          </a:prstGeom>
          <a:noFill/>
          <a:ln>
            <a:noFill/>
          </a:ln>
        </p:spPr>
      </p:sp>
      <p:sp>
        <p:nvSpPr>
          <p:cNvPr id="206" name="Google Shape;206;p29"/>
          <p:cNvSpPr txBox="1">
            <a:spLocks noGrp="1"/>
          </p:cNvSpPr>
          <p:nvPr>
            <p:ph type="body" idx="1"/>
          </p:nvPr>
        </p:nvSpPr>
        <p:spPr>
          <a:xfrm>
            <a:off x="2084388" y="12838113"/>
            <a:ext cx="9763125" cy="2378392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07" name="Google Shape;207;p29"/>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8" name="Google Shape;208;p29"/>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9" name="Google Shape;209;p29"/>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10"/>
        <p:cNvGrpSpPr/>
        <p:nvPr/>
      </p:nvGrpSpPr>
      <p:grpSpPr>
        <a:xfrm>
          <a:off x="0" y="0"/>
          <a:ext cx="0" cy="0"/>
          <a:chOff x="0" y="0"/>
          <a:chExt cx="0" cy="0"/>
        </a:xfrm>
      </p:grpSpPr>
      <p:sp>
        <p:nvSpPr>
          <p:cNvPr id="211" name="Google Shape;211;p30"/>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2" name="Google Shape;212;p30"/>
          <p:cNvSpPr txBox="1">
            <a:spLocks noGrp="1"/>
          </p:cNvSpPr>
          <p:nvPr>
            <p:ph type="body" idx="1"/>
          </p:nvPr>
        </p:nvSpPr>
        <p:spPr>
          <a:xfrm rot="5400000">
            <a:off x="1557338" y="11915775"/>
            <a:ext cx="27152600" cy="261048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3" name="Google Shape;213;p30"/>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4" name="Google Shape;214;p30"/>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5" name="Google Shape;215;p30"/>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16"/>
        <p:cNvGrpSpPr/>
        <p:nvPr/>
      </p:nvGrpSpPr>
      <p:grpSpPr>
        <a:xfrm>
          <a:off x="0" y="0"/>
          <a:ext cx="0" cy="0"/>
          <a:chOff x="0" y="0"/>
          <a:chExt cx="0" cy="0"/>
        </a:xfrm>
      </p:grpSpPr>
      <p:sp>
        <p:nvSpPr>
          <p:cNvPr id="217" name="Google Shape;217;p31"/>
          <p:cNvSpPr txBox="1">
            <a:spLocks noGrp="1"/>
          </p:cNvSpPr>
          <p:nvPr>
            <p:ph type="title"/>
          </p:nvPr>
        </p:nvSpPr>
        <p:spPr>
          <a:xfrm rot="5400000">
            <a:off x="6789738" y="17148175"/>
            <a:ext cx="36266437" cy="652621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8" name="Google Shape;218;p31"/>
          <p:cNvSpPr txBox="1">
            <a:spLocks noGrp="1"/>
          </p:cNvSpPr>
          <p:nvPr>
            <p:ph type="body" idx="1"/>
          </p:nvPr>
        </p:nvSpPr>
        <p:spPr>
          <a:xfrm rot="5400000">
            <a:off x="-6338887" y="10698163"/>
            <a:ext cx="36266437" cy="1942623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9" name="Google Shape;219;p31"/>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p31"/>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1" name="Google Shape;221;p31"/>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0206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circle">
            <a:fillToRect l="100000" t="100000"/>
          </a:path>
          <a:tileRect/>
        </a:gradFill>
        <a:effectLst/>
      </p:bgPr>
    </p:bg>
    <p:spTree>
      <p:nvGrpSpPr>
        <p:cNvPr id="1" name="Shape 147"/>
        <p:cNvGrpSpPr/>
        <p:nvPr/>
      </p:nvGrpSpPr>
      <p:grpSpPr>
        <a:xfrm>
          <a:off x="0" y="0"/>
          <a:ext cx="0" cy="0"/>
          <a:chOff x="0" y="0"/>
          <a:chExt cx="0" cy="0"/>
        </a:xfrm>
      </p:grpSpPr>
      <p:sp>
        <p:nvSpPr>
          <p:cNvPr id="148" name="Google Shape;148;p20"/>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9" name="Google Shape;149;p20"/>
          <p:cNvSpPr txBox="1">
            <a:spLocks noGrp="1"/>
          </p:cNvSpPr>
          <p:nvPr>
            <p:ph type="body" idx="1"/>
          </p:nvPr>
        </p:nvSpPr>
        <p:spPr>
          <a:xfrm>
            <a:off x="2081213" y="11391900"/>
            <a:ext cx="26104850" cy="271526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50" name="Google Shape;150;p20"/>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151" name="Google Shape;151;p20"/>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152" name="Google Shape;152;p20"/>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C15B4A27-BFD7-4F65-98D2-A8DB0863D53C}"/>
              </a:ext>
            </a:extLst>
          </p:cNvPr>
          <p:cNvSpPr/>
          <p:nvPr/>
        </p:nvSpPr>
        <p:spPr>
          <a:xfrm>
            <a:off x="265471" y="412954"/>
            <a:ext cx="29762246" cy="1799303"/>
          </a:xfrm>
          <a:prstGeom prst="roundRect">
            <a:avLst/>
          </a:prstGeom>
          <a:solidFill>
            <a:srgbClr val="FF0000"/>
          </a:solidFill>
          <a:ln w="571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dirty="0">
                <a:solidFill>
                  <a:schemeClr val="bg1"/>
                </a:solidFill>
                <a:latin typeface="Abadi" panose="020B0604020104020204" pitchFamily="34" charset="0"/>
              </a:rPr>
              <a:t>LCHS7009 </a:t>
            </a:r>
            <a:r>
              <a:rPr lang="en-US" sz="3200" b="1" dirty="0">
                <a:solidFill>
                  <a:schemeClr val="bg1"/>
                </a:solidFill>
                <a:latin typeface="Abadi" panose="020B0604020104020204" pitchFamily="34" charset="0"/>
              </a:rPr>
              <a:t>Population Health and Digital Health Promotion</a:t>
            </a:r>
            <a:endParaRPr lang="en-GB" sz="3200" b="1" dirty="0">
              <a:solidFill>
                <a:schemeClr val="bg1"/>
              </a:solidFill>
              <a:latin typeface="Abadi" panose="020B0604020104020204" pitchFamily="34" charset="0"/>
            </a:endParaRPr>
          </a:p>
        </p:txBody>
      </p:sp>
      <p:sp>
        <p:nvSpPr>
          <p:cNvPr id="10" name="TextBox 9">
            <a:extLst>
              <a:ext uri="{FF2B5EF4-FFF2-40B4-BE49-F238E27FC236}">
                <a16:creationId xmlns:a16="http://schemas.microsoft.com/office/drawing/2014/main" id="{5986145E-9E46-4ED2-8916-B7A86D06C0D4}"/>
              </a:ext>
            </a:extLst>
          </p:cNvPr>
          <p:cNvSpPr txBox="1"/>
          <p:nvPr/>
        </p:nvSpPr>
        <p:spPr>
          <a:xfrm>
            <a:off x="18616050" y="500841"/>
            <a:ext cx="10615253" cy="1508105"/>
          </a:xfrm>
          <a:prstGeom prst="rect">
            <a:avLst/>
          </a:prstGeom>
          <a:noFill/>
        </p:spPr>
        <p:txBody>
          <a:bodyPr wrap="square" rtlCol="0">
            <a:spAutoFit/>
          </a:bodyPr>
          <a:lstStyle/>
          <a:p>
            <a:pPr algn="r"/>
            <a:r>
              <a:rPr lang="en-US" sz="3200" b="1" dirty="0">
                <a:solidFill>
                  <a:schemeClr val="bg1"/>
                </a:solidFill>
                <a:latin typeface="Abadi" panose="020B0604020104020204" pitchFamily="34" charset="0"/>
              </a:rPr>
              <a:t>Managing Diabetes in the Digital Age: A</a:t>
            </a:r>
          </a:p>
          <a:p>
            <a:pPr algn="r"/>
            <a:r>
              <a:rPr lang="en-US" sz="3200" b="1" dirty="0">
                <a:solidFill>
                  <a:schemeClr val="bg1"/>
                </a:solidFill>
                <a:latin typeface="Abadi" panose="020B0604020104020204" pitchFamily="34" charset="0"/>
              </a:rPr>
              <a:t>Critical Look at the </a:t>
            </a:r>
            <a:r>
              <a:rPr lang="en-US" sz="3200" b="1" dirty="0" err="1">
                <a:solidFill>
                  <a:schemeClr val="bg1"/>
                </a:solidFill>
                <a:latin typeface="Abadi" panose="020B0604020104020204" pitchFamily="34" charset="0"/>
              </a:rPr>
              <a:t>MySugr</a:t>
            </a:r>
            <a:r>
              <a:rPr lang="en-US" sz="3200" b="1" dirty="0">
                <a:solidFill>
                  <a:schemeClr val="bg1"/>
                </a:solidFill>
                <a:latin typeface="Abadi" panose="020B0604020104020204" pitchFamily="34" charset="0"/>
              </a:rPr>
              <a:t> App</a:t>
            </a:r>
          </a:p>
          <a:p>
            <a:pPr algn="r"/>
            <a:r>
              <a:rPr lang="en-GB" sz="2800" dirty="0">
                <a:solidFill>
                  <a:schemeClr val="bg1"/>
                </a:solidFill>
                <a:latin typeface="Abadi" panose="020B0604020104020204" pitchFamily="34" charset="0"/>
              </a:rPr>
              <a:t>Technologies: Digital Health Mobile App</a:t>
            </a:r>
          </a:p>
        </p:txBody>
      </p:sp>
      <p:sp>
        <p:nvSpPr>
          <p:cNvPr id="2" name="Rectangle: Rounded Corners 1">
            <a:extLst>
              <a:ext uri="{FF2B5EF4-FFF2-40B4-BE49-F238E27FC236}">
                <a16:creationId xmlns:a16="http://schemas.microsoft.com/office/drawing/2014/main" id="{8050F46E-49CA-3E26-F631-F9C9D6543020}"/>
              </a:ext>
            </a:extLst>
          </p:cNvPr>
          <p:cNvSpPr/>
          <p:nvPr/>
        </p:nvSpPr>
        <p:spPr>
          <a:xfrm>
            <a:off x="277903" y="2520318"/>
            <a:ext cx="7802880" cy="1080893"/>
          </a:xfrm>
          <a:prstGeom prst="roundRect">
            <a:avLst/>
          </a:prstGeom>
          <a:solidFill>
            <a:srgbClr val="00B050"/>
          </a:solidFill>
          <a:ln w="5715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1. Background</a:t>
            </a:r>
            <a:endParaRPr lang="en-IN" sz="3600" b="1" dirty="0">
              <a:solidFill>
                <a:schemeClr val="tx1"/>
              </a:solidFill>
            </a:endParaRPr>
          </a:p>
        </p:txBody>
      </p:sp>
      <p:sp>
        <p:nvSpPr>
          <p:cNvPr id="5" name="Rectangle: Rounded Corners 4">
            <a:extLst>
              <a:ext uri="{FF2B5EF4-FFF2-40B4-BE49-F238E27FC236}">
                <a16:creationId xmlns:a16="http://schemas.microsoft.com/office/drawing/2014/main" id="{0B4DB044-06D6-DEDF-0B51-790983F9994B}"/>
              </a:ext>
            </a:extLst>
          </p:cNvPr>
          <p:cNvSpPr/>
          <p:nvPr/>
        </p:nvSpPr>
        <p:spPr>
          <a:xfrm>
            <a:off x="20315807" y="2521459"/>
            <a:ext cx="9673564" cy="1080894"/>
          </a:xfrm>
          <a:prstGeom prst="roundRect">
            <a:avLst/>
          </a:prstGeom>
          <a:solidFill>
            <a:schemeClr val="accent4"/>
          </a:solid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2. Health Promotion Values and Principles</a:t>
            </a:r>
            <a:endParaRPr lang="en-IN" sz="3600" dirty="0">
              <a:solidFill>
                <a:schemeClr val="tx1"/>
              </a:solidFill>
            </a:endParaRPr>
          </a:p>
        </p:txBody>
      </p:sp>
      <p:sp>
        <p:nvSpPr>
          <p:cNvPr id="6" name="Rectangle: Rounded Corners 5">
            <a:extLst>
              <a:ext uri="{FF2B5EF4-FFF2-40B4-BE49-F238E27FC236}">
                <a16:creationId xmlns:a16="http://schemas.microsoft.com/office/drawing/2014/main" id="{86111B3C-F452-F3C0-4612-BD90C7AB18B2}"/>
              </a:ext>
            </a:extLst>
          </p:cNvPr>
          <p:cNvSpPr/>
          <p:nvPr/>
        </p:nvSpPr>
        <p:spPr>
          <a:xfrm>
            <a:off x="442594" y="35218710"/>
            <a:ext cx="7501896" cy="1098814"/>
          </a:xfrm>
          <a:prstGeom prst="roundRect">
            <a:avLst/>
          </a:prstGeom>
          <a:solidFill>
            <a:srgbClr val="7030A0"/>
          </a:solidFill>
          <a:ln w="57150">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bg1"/>
                </a:solidFill>
              </a:rPr>
              <a:t>6. References</a:t>
            </a:r>
            <a:endParaRPr lang="en-IN" sz="3600" dirty="0">
              <a:solidFill>
                <a:schemeClr val="bg1"/>
              </a:solidFill>
            </a:endParaRPr>
          </a:p>
        </p:txBody>
      </p:sp>
      <p:sp>
        <p:nvSpPr>
          <p:cNvPr id="12" name="TextBox 11">
            <a:extLst>
              <a:ext uri="{FF2B5EF4-FFF2-40B4-BE49-F238E27FC236}">
                <a16:creationId xmlns:a16="http://schemas.microsoft.com/office/drawing/2014/main" id="{94EE8FBD-EFF5-D94B-130F-F3AC21C5E05A}"/>
              </a:ext>
            </a:extLst>
          </p:cNvPr>
          <p:cNvSpPr txBox="1"/>
          <p:nvPr/>
        </p:nvSpPr>
        <p:spPr>
          <a:xfrm>
            <a:off x="265471" y="3674015"/>
            <a:ext cx="14601466" cy="5575309"/>
          </a:xfrm>
          <a:prstGeom prst="rect">
            <a:avLst/>
          </a:prstGeom>
          <a:solidFill>
            <a:srgbClr val="00B050"/>
          </a:solidFill>
          <a:ln w="57150">
            <a:solidFill>
              <a:srgbClr val="002060"/>
            </a:solidFill>
          </a:ln>
        </p:spPr>
        <p:txBody>
          <a:bodyPr wrap="square" rtlCol="0">
            <a:spAutoFit/>
          </a:bodyPr>
          <a:lstStyle/>
          <a:p>
            <a:pPr algn="just">
              <a:lnSpc>
                <a:spcPct val="150000"/>
              </a:lnSpc>
            </a:pPr>
            <a:r>
              <a:rPr lang="en-IN" sz="2000" dirty="0"/>
              <a:t>The existing and the projected global prevalence of diabetes highlight a huge burden on health systems and on individuals. It is noted that the prevalence of the disease is more in urban areas than rural areas, and compared to 536.6 million people suffering from this disease in 2021, it will rise to 783.2 million people by 2045, indicating an estimated increase in diabetes-related health expenses from 966 billion USD in 2021 to 1,054 billion USD by 2045 (Sun </a:t>
            </a:r>
            <a:r>
              <a:rPr lang="en-IN" sz="2000" i="1" dirty="0"/>
              <a:t>et al</a:t>
            </a:r>
            <a:r>
              <a:rPr lang="en-IN" sz="2000" dirty="0"/>
              <a:t>., 2021). Knowledge synthesised from the analysis of this underscores the importance of regular self-management of this disease through diet, glucose logging, and adherence to health advice.</a:t>
            </a:r>
          </a:p>
          <a:p>
            <a:pPr algn="just">
              <a:lnSpc>
                <a:spcPct val="150000"/>
              </a:lnSpc>
            </a:pPr>
            <a:r>
              <a:rPr lang="en-IN" sz="2000" dirty="0"/>
              <a:t>Building on the discussion above, it is worth highlighting the role of the digital tool </a:t>
            </a:r>
            <a:r>
              <a:rPr lang="en-IN" sz="2000" dirty="0" err="1"/>
              <a:t>MySugr</a:t>
            </a:r>
            <a:r>
              <a:rPr lang="en-IN" sz="2000" dirty="0"/>
              <a:t>. The tool, besides monitoring important health attributes of a diabetes patient, also logs bolus statistics and food intakes, and offers the benefits of easy-to-share reports (</a:t>
            </a:r>
            <a:r>
              <a:rPr lang="en-IN" sz="2000" dirty="0" err="1"/>
              <a:t>mySugr</a:t>
            </a:r>
            <a:r>
              <a:rPr lang="en-IN" sz="2000" dirty="0"/>
              <a:t>, 2025). Insights derived from this indicate why scalable digital support is needed for making everyday decisions on diabetes self-management. However, due to inequalities in age, economy, region, and lack of digital health literacy, it becomes difficult for a lot of citizens to resort to digital health technologies (Yao </a:t>
            </a:r>
            <a:r>
              <a:rPr lang="en-IN" sz="2000" i="1" dirty="0"/>
              <a:t>et al</a:t>
            </a:r>
            <a:r>
              <a:rPr lang="en-IN" sz="2000" dirty="0"/>
              <a:t>., 2022). Thus, the early benefits of such digital technologies are limited by the factor of unequal access.</a:t>
            </a:r>
          </a:p>
        </p:txBody>
      </p:sp>
      <p:sp>
        <p:nvSpPr>
          <p:cNvPr id="13" name="TextBox 12">
            <a:extLst>
              <a:ext uri="{FF2B5EF4-FFF2-40B4-BE49-F238E27FC236}">
                <a16:creationId xmlns:a16="http://schemas.microsoft.com/office/drawing/2014/main" id="{53124BBB-D004-CD26-2324-859A0D0F0E99}"/>
              </a:ext>
            </a:extLst>
          </p:cNvPr>
          <p:cNvSpPr txBox="1"/>
          <p:nvPr/>
        </p:nvSpPr>
        <p:spPr>
          <a:xfrm>
            <a:off x="15133636" y="3688983"/>
            <a:ext cx="14894080" cy="7883633"/>
          </a:xfrm>
          <a:prstGeom prst="rect">
            <a:avLst/>
          </a:prstGeom>
          <a:solidFill>
            <a:schemeClr val="accent4"/>
          </a:solidFill>
          <a:ln w="57150">
            <a:solidFill>
              <a:srgbClr val="FF0000"/>
            </a:solidFill>
          </a:ln>
        </p:spPr>
        <p:txBody>
          <a:bodyPr wrap="square" rtlCol="0">
            <a:spAutoFit/>
          </a:bodyPr>
          <a:lstStyle/>
          <a:p>
            <a:pPr algn="just">
              <a:lnSpc>
                <a:spcPct val="150000"/>
              </a:lnSpc>
            </a:pPr>
            <a:r>
              <a:rPr lang="en-IN" sz="2000" dirty="0"/>
              <a:t>In the context of this discussion, it is the aspect of empowerment that always takes precedence. A past research on smartphone-based technologies for diabetes management showed that such technologies allow patients to manually enter notes on their meals, insulin dosage, carbohydrate intake, and physical activities, while their graph function enables them to track the trend of their blood glucose levels over a period (</a:t>
            </a:r>
            <a:r>
              <a:rPr lang="en-IN" sz="2000" dirty="0" err="1"/>
              <a:t>Doupis</a:t>
            </a:r>
            <a:r>
              <a:rPr lang="en-IN" sz="2000" dirty="0"/>
              <a:t> </a:t>
            </a:r>
            <a:r>
              <a:rPr lang="en-IN" sz="2000" i="1" dirty="0"/>
              <a:t>et al</a:t>
            </a:r>
            <a:r>
              <a:rPr lang="en-IN" sz="2000" dirty="0"/>
              <a:t>., 2020). As a result, it can be inferred that with the application of digital technologies, better self-control over diabetes management is possible. Contextually, </a:t>
            </a:r>
            <a:r>
              <a:rPr lang="en-IN" sz="2000" dirty="0" err="1"/>
              <a:t>MySugr</a:t>
            </a:r>
            <a:r>
              <a:rPr lang="en-IN" sz="2000" dirty="0"/>
              <a:t> also empowers its users to have increased self-control over their glucose management.</a:t>
            </a:r>
          </a:p>
          <a:p>
            <a:pPr algn="just">
              <a:lnSpc>
                <a:spcPct val="150000"/>
              </a:lnSpc>
            </a:pPr>
            <a:r>
              <a:rPr lang="en-IN" sz="2000" dirty="0"/>
              <a:t>Despite the advantages of empowerment, widespread adoption of such technologies faces equity challenges. Referring to the United Nations' reports, it can be said that while in 2024, approximately 5.5 billion people had access to the internet, 2.9 billion people globally were still offline, with 96% of them residing in developing nations (UN, 2025a; UN, 2025b). Moreover, compared to the 79% urban population using the internet, only 39% rural people are likely to access the internet (UN, 2025b). In addition to the existing and prominent digital access gaps globally, the lack of cultural tailoring is aggravating the equity challenges as well.</a:t>
            </a:r>
          </a:p>
          <a:p>
            <a:pPr algn="just">
              <a:lnSpc>
                <a:spcPct val="150000"/>
              </a:lnSpc>
            </a:pPr>
            <a:r>
              <a:rPr lang="en-IN" sz="2000" dirty="0"/>
              <a:t>While focusing on the values of health-promoting digital tools, the observations perfectly align with the findings of a prior research, which confirmed that because of the ubiquitous presence of smartphones, mobile applications, nowadays, have become a promising tool for developing users' digital competencies and positive attitudes, besides facilitating effective knowledge acquisition also (Rodríguez de Dios, Igartua and </a:t>
            </a:r>
            <a:r>
              <a:rPr lang="en-IN" sz="2000" dirty="0" err="1"/>
              <a:t>D'Haenens</a:t>
            </a:r>
            <a:r>
              <a:rPr lang="en-IN" sz="2000" dirty="0"/>
              <a:t>, 2021). Thus, the synthesis of what is said here suggests that mobile health-promoting applications, such as the </a:t>
            </a:r>
            <a:r>
              <a:rPr lang="en-IN" sz="2000" dirty="0" err="1"/>
              <a:t>MySugr</a:t>
            </a:r>
            <a:r>
              <a:rPr lang="en-IN" sz="2000" dirty="0"/>
              <a:t> app, can help users develop their skills to manage diabetes. In addition to this, the personalised tracking system facilitates users' self-directed behaviour as well.</a:t>
            </a:r>
          </a:p>
        </p:txBody>
      </p:sp>
      <p:sp>
        <p:nvSpPr>
          <p:cNvPr id="14" name="TextBox 13">
            <a:extLst>
              <a:ext uri="{FF2B5EF4-FFF2-40B4-BE49-F238E27FC236}">
                <a16:creationId xmlns:a16="http://schemas.microsoft.com/office/drawing/2014/main" id="{BAFCB791-DB18-BDA2-72B0-3A48CC905964}"/>
              </a:ext>
            </a:extLst>
          </p:cNvPr>
          <p:cNvSpPr txBox="1"/>
          <p:nvPr/>
        </p:nvSpPr>
        <p:spPr>
          <a:xfrm>
            <a:off x="442594" y="13489547"/>
            <a:ext cx="14424343" cy="17116930"/>
          </a:xfrm>
          <a:prstGeom prst="rect">
            <a:avLst/>
          </a:prstGeom>
          <a:solidFill>
            <a:srgbClr val="00B0F0"/>
          </a:solidFill>
          <a:ln w="57150">
            <a:solidFill>
              <a:srgbClr val="002060"/>
            </a:solidFill>
          </a:ln>
        </p:spPr>
        <p:txBody>
          <a:bodyPr wrap="square" rtlCol="0">
            <a:spAutoFit/>
          </a:bodyPr>
          <a:lstStyle/>
          <a:p>
            <a:pPr algn="just">
              <a:lnSpc>
                <a:spcPct val="150000"/>
              </a:lnSpc>
            </a:pPr>
            <a:r>
              <a:rPr lang="en-IN" sz="2000" dirty="0"/>
              <a:t>The theoretical lens that effectively aligns with this research is the self-determination theory. According to the theoretical framework, one's psychological feeling of autonomy in doing what is better for them, feeling competent in what they want to do, and feeling a relatedness with others through what they are doing are their three motivational factors, encouraging them to try to perform for their well-being (</a:t>
            </a:r>
            <a:r>
              <a:rPr lang="en-IN" sz="2000" dirty="0" err="1"/>
              <a:t>Szulawski</a:t>
            </a:r>
            <a:r>
              <a:rPr lang="en-IN" sz="2000" dirty="0"/>
              <a:t>, Kaźmierczak and Prusik, 2021). Through the following sections, the three needs imbued in this theory are explained in detail in alignment with the </a:t>
            </a:r>
            <a:r>
              <a:rPr lang="en-IN" sz="2000" dirty="0" err="1"/>
              <a:t>MySugr</a:t>
            </a:r>
            <a:r>
              <a:rPr lang="en-IN" sz="2000" dirty="0"/>
              <a:t> app, while recommending improvements as well.</a:t>
            </a:r>
          </a:p>
          <a:p>
            <a:pPr algn="just">
              <a:lnSpc>
                <a:spcPct val="150000"/>
              </a:lnSpc>
            </a:pPr>
            <a:r>
              <a:rPr lang="en-IN" sz="2000" b="1" i="1" dirty="0"/>
              <a:t>Autonomy</a:t>
            </a:r>
            <a:endParaRPr lang="en-IN" sz="2000" dirty="0"/>
          </a:p>
          <a:p>
            <a:pPr algn="just">
              <a:lnSpc>
                <a:spcPct val="150000"/>
              </a:lnSpc>
            </a:pPr>
            <a:r>
              <a:rPr lang="en-IN" sz="2000" dirty="0"/>
              <a:t>From the perspective of psychiatry, autonomy is defined as a capability of an individual to do something in a way that they perceive to be fulfilling or worthwhile (</a:t>
            </a:r>
            <a:r>
              <a:rPr lang="en-IN" sz="2000" dirty="0" err="1"/>
              <a:t>Bergamin</a:t>
            </a:r>
            <a:r>
              <a:rPr lang="en-IN" sz="2000" dirty="0"/>
              <a:t> </a:t>
            </a:r>
            <a:r>
              <a:rPr lang="en-IN" sz="2000" i="1" dirty="0"/>
              <a:t>et al</a:t>
            </a:r>
            <a:r>
              <a:rPr lang="en-IN" sz="2000" dirty="0"/>
              <a:t>., 2022). From this, it can be synthesised that autonomy is about offering a person the opportunity to act freely, without forcing them.</a:t>
            </a:r>
          </a:p>
          <a:p>
            <a:pPr algn="just">
              <a:lnSpc>
                <a:spcPct val="150000"/>
              </a:lnSpc>
            </a:pPr>
            <a:r>
              <a:rPr lang="en-IN" sz="2000" dirty="0"/>
              <a:t>Likewise, the workflow of the </a:t>
            </a:r>
            <a:r>
              <a:rPr lang="en-IN" sz="2000" dirty="0" err="1"/>
              <a:t>MySugr</a:t>
            </a:r>
            <a:r>
              <a:rPr lang="en-IN" sz="2000" dirty="0"/>
              <a:t> app suggests that it also offers autonomy to the patients who use this digital tool. For example, in the </a:t>
            </a:r>
            <a:r>
              <a:rPr lang="en-IN" sz="2000" dirty="0" err="1"/>
              <a:t>MySugr</a:t>
            </a:r>
            <a:r>
              <a:rPr lang="en-IN" sz="2000" dirty="0"/>
              <a:t> app, patients can freely choose what they want to log, as it offers the opportunity to manually enter data, influencing the goal-setting (</a:t>
            </a:r>
            <a:r>
              <a:rPr lang="en-IN" sz="2000" dirty="0" err="1"/>
              <a:t>MySugr</a:t>
            </a:r>
            <a:r>
              <a:rPr lang="en-IN" sz="2000" dirty="0"/>
              <a:t>, 2024).</a:t>
            </a:r>
          </a:p>
          <a:p>
            <a:pPr algn="just">
              <a:lnSpc>
                <a:spcPct val="150000"/>
              </a:lnSpc>
            </a:pPr>
            <a:r>
              <a:rPr lang="en-IN" sz="2000" dirty="0"/>
              <a:t>With the objective of further enabling the autonomy of </a:t>
            </a:r>
            <a:r>
              <a:rPr lang="en-IN" sz="2000" dirty="0" err="1"/>
              <a:t>MySugr</a:t>
            </a:r>
            <a:r>
              <a:rPr lang="en-IN" sz="2000" dirty="0"/>
              <a:t> app users, it is recommended that the app consider adding community features as well. This can facilitate users to share their knowledge on the platform, which can also promote autonomous problem-solving efforts of other patients on the same platform.</a:t>
            </a:r>
          </a:p>
          <a:p>
            <a:pPr algn="just">
              <a:lnSpc>
                <a:spcPct val="150000"/>
              </a:lnSpc>
            </a:pPr>
            <a:r>
              <a:rPr lang="en-IN" sz="2000" b="1" i="1" dirty="0"/>
              <a:t>Competence</a:t>
            </a:r>
            <a:endParaRPr lang="en-IN" sz="2000" dirty="0"/>
          </a:p>
          <a:p>
            <a:pPr algn="just">
              <a:lnSpc>
                <a:spcPct val="150000"/>
              </a:lnSpc>
            </a:pPr>
            <a:r>
              <a:rPr lang="en-IN" sz="2000" dirty="0"/>
              <a:t>Like autonomy, competence is regarded as another motivational factor in the self-determination theory. Competence refers to an individual's ability to leverage their knowledge and skills to efficiently utilise resources to achieve superior performance (Salman, Ganie and Saleem, 2020). The knowledge that can be derived from the analysis of this information indicates that competence instils self-confidence in an individual.</a:t>
            </a:r>
          </a:p>
          <a:p>
            <a:pPr algn="just">
              <a:lnSpc>
                <a:spcPct val="150000"/>
              </a:lnSpc>
            </a:pPr>
            <a:r>
              <a:rPr lang="en-IN" sz="2000" dirty="0"/>
              <a:t>The performance flow of the </a:t>
            </a:r>
            <a:r>
              <a:rPr lang="en-IN" sz="2000" dirty="0" err="1"/>
              <a:t>MySugr</a:t>
            </a:r>
            <a:r>
              <a:rPr lang="en-IN" sz="2000" dirty="0"/>
              <a:t> app is enough to enhance the competence aspect in the users of this app. For example, the feedback graphs in the app, showing the trend pattern of blood glucose of a diabetes patient over a period, can increase their self-confidence in the routine they are following, if they notice a significant improvement.</a:t>
            </a:r>
          </a:p>
          <a:p>
            <a:pPr algn="just">
              <a:lnSpc>
                <a:spcPct val="150000"/>
              </a:lnSpc>
            </a:pPr>
            <a:r>
              <a:rPr lang="en-IN" sz="2000" dirty="0"/>
              <a:t>In spite of the highlighted advantage of the mobile app, positively contributing to the enhancement of a diabetes patient’s self-confidence, it is suggested that </a:t>
            </a:r>
            <a:r>
              <a:rPr lang="en-IN" sz="2000" dirty="0" err="1"/>
              <a:t>MySugr</a:t>
            </a:r>
            <a:r>
              <a:rPr lang="en-IN" sz="2000" dirty="0"/>
              <a:t> considers integrating personalised guidance for its individual users, which can equip them with the necessary competence to effectively manage their diabetes, further improving their self-confidence also.</a:t>
            </a:r>
          </a:p>
          <a:p>
            <a:pPr algn="just">
              <a:lnSpc>
                <a:spcPct val="150000"/>
              </a:lnSpc>
            </a:pPr>
            <a:r>
              <a:rPr lang="en-IN" sz="2000" b="1" i="1" dirty="0"/>
              <a:t>Relatedness</a:t>
            </a:r>
            <a:endParaRPr lang="en-IN" sz="2000" dirty="0"/>
          </a:p>
          <a:p>
            <a:pPr algn="just">
              <a:lnSpc>
                <a:spcPct val="150000"/>
              </a:lnSpc>
            </a:pPr>
            <a:r>
              <a:rPr lang="en-IN" sz="2000" dirty="0"/>
              <a:t>According to </a:t>
            </a:r>
            <a:r>
              <a:rPr lang="en-IN" sz="2000" dirty="0" err="1"/>
              <a:t>Nalipay</a:t>
            </a:r>
            <a:r>
              <a:rPr lang="en-IN" sz="2000" dirty="0"/>
              <a:t>, King and Cai (2020), in order to promote an optimal and desirable behaviour in an individual, the support of the social contexts, such as connection with others, and belongingness, proved to be important to meet the psychological needs of relatedness of such individuals. Thus, this aspect of the theoretical framework gives importance to societal factors.</a:t>
            </a:r>
          </a:p>
          <a:p>
            <a:pPr algn="just">
              <a:lnSpc>
                <a:spcPct val="150000"/>
              </a:lnSpc>
            </a:pPr>
            <a:r>
              <a:rPr lang="en-IN" sz="2000" dirty="0"/>
              <a:t>In the context of meeting the psychological needs of relatedness of diabetes patients, the </a:t>
            </a:r>
            <a:r>
              <a:rPr lang="en-IN" sz="2000" dirty="0" err="1"/>
              <a:t>MySugr</a:t>
            </a:r>
            <a:r>
              <a:rPr lang="en-IN" sz="2000" dirty="0"/>
              <a:t> app is found to have limited functionalities. For example, in the app, there is no such section that can offer or promote peer or community support.</a:t>
            </a:r>
          </a:p>
          <a:p>
            <a:pPr algn="just">
              <a:lnSpc>
                <a:spcPct val="150000"/>
              </a:lnSpc>
            </a:pPr>
            <a:r>
              <a:rPr lang="en-IN" sz="2000" dirty="0"/>
              <a:t>Based on the identified limitation of the app, and viewing the challenge from the perspective of the self-determination theory, it is advised that the </a:t>
            </a:r>
            <a:r>
              <a:rPr lang="en-IN" sz="2000" dirty="0" err="1"/>
              <a:t>MySugr</a:t>
            </a:r>
            <a:r>
              <a:rPr lang="en-IN" sz="2000" dirty="0"/>
              <a:t> app actively considers publishing curated, culturally relevant content for the easy access of its individual users. This can help them relate to others in the community, and they can also get peer support to mitigate similar challenges within their community. Therefore, the analysis of these factors helps to justify the selection of this theory for this study.</a:t>
            </a:r>
          </a:p>
        </p:txBody>
      </p:sp>
      <p:sp>
        <p:nvSpPr>
          <p:cNvPr id="15" name="TextBox 14">
            <a:extLst>
              <a:ext uri="{FF2B5EF4-FFF2-40B4-BE49-F238E27FC236}">
                <a16:creationId xmlns:a16="http://schemas.microsoft.com/office/drawing/2014/main" id="{1C658F5E-4DAA-7CFC-39C9-4D425DB04FD9}"/>
              </a:ext>
            </a:extLst>
          </p:cNvPr>
          <p:cNvSpPr txBox="1"/>
          <p:nvPr/>
        </p:nvSpPr>
        <p:spPr>
          <a:xfrm>
            <a:off x="15133636" y="13489547"/>
            <a:ext cx="14855735" cy="6498639"/>
          </a:xfrm>
          <a:prstGeom prst="rect">
            <a:avLst/>
          </a:prstGeom>
          <a:solidFill>
            <a:schemeClr val="accent2">
              <a:lumMod val="60000"/>
              <a:lumOff val="40000"/>
            </a:schemeClr>
          </a:solidFill>
          <a:ln w="57150">
            <a:solidFill>
              <a:srgbClr val="FFC000"/>
            </a:solidFill>
          </a:ln>
        </p:spPr>
        <p:txBody>
          <a:bodyPr wrap="square" rtlCol="0">
            <a:spAutoFit/>
          </a:bodyPr>
          <a:lstStyle/>
          <a:p>
            <a:pPr algn="just">
              <a:lnSpc>
                <a:spcPct val="150000"/>
              </a:lnSpc>
            </a:pPr>
            <a:r>
              <a:rPr lang="en-IN" sz="2000" dirty="0"/>
              <a:t>Considering the existing features of the </a:t>
            </a:r>
            <a:r>
              <a:rPr lang="en-IN" sz="2000" dirty="0" err="1"/>
              <a:t>MySugr</a:t>
            </a:r>
            <a:r>
              <a:rPr lang="en-IN" sz="2000" dirty="0"/>
              <a:t> mobile application, and if the recommended measures are integrated into the app, it can be inferred that the expected outcomes would be all positive. Previous studies noted that digital interventions, especially in diabetes management, help with the large-scale delivery of necessary diabetes education, and combined with the interactive, cloud-based platform attribute, they can support patients with better self-management (Blythin </a:t>
            </a:r>
            <a:r>
              <a:rPr lang="en-IN" sz="2000" i="1" dirty="0"/>
              <a:t>et al</a:t>
            </a:r>
            <a:r>
              <a:rPr lang="en-IN" sz="2000" dirty="0"/>
              <a:t>., 2023). This shows that by granting higher autonomy, the </a:t>
            </a:r>
            <a:r>
              <a:rPr lang="en-IN" sz="2000" dirty="0" err="1"/>
              <a:t>MySugr</a:t>
            </a:r>
            <a:r>
              <a:rPr lang="en-IN" sz="2000" dirty="0"/>
              <a:t> app can contribute to more consistent self-management of diabetes.</a:t>
            </a:r>
          </a:p>
          <a:p>
            <a:pPr algn="just">
              <a:lnSpc>
                <a:spcPct val="150000"/>
              </a:lnSpc>
            </a:pPr>
            <a:r>
              <a:rPr lang="en-IN" sz="2000" dirty="0"/>
              <a:t>In addition to this, mobile app-assisted diabetes interventions help in better self-management of medications and blood glucose levels through automated feedback, reminders, personalised goal-setting, data visualisation, and making educational materials available to patients (Liu, Xie and Or, 2020). The analysis of this information helps to perceive what improving the competence of diabetes patients can achieve. As for the expected outcome, with improved competence, diabetes patients would be able to control their blood glucose levels better. </a:t>
            </a:r>
          </a:p>
          <a:p>
            <a:pPr algn="just">
              <a:lnSpc>
                <a:spcPct val="150000"/>
              </a:lnSpc>
            </a:pPr>
            <a:r>
              <a:rPr lang="en-IN" sz="2000" dirty="0"/>
              <a:t>On the other hand, from the existing challenge of the </a:t>
            </a:r>
            <a:r>
              <a:rPr lang="en-IN" sz="2000" dirty="0" err="1"/>
              <a:t>MySugr</a:t>
            </a:r>
            <a:r>
              <a:rPr lang="en-IN" sz="2000" dirty="0"/>
              <a:t> app, especially with regard to limited relatedness, negative outcomes can be expected. The reason for this is the fact that with limited cultural relatedness, the chance of patients adhering to what is required for them to self-manage their diabetic condition is low, as they will seldom find meaning in what they are suggested, especially with a lack of peer or community knowledge sharing or support.</a:t>
            </a:r>
          </a:p>
        </p:txBody>
      </p:sp>
      <p:sp>
        <p:nvSpPr>
          <p:cNvPr id="16" name="TextBox 15">
            <a:extLst>
              <a:ext uri="{FF2B5EF4-FFF2-40B4-BE49-F238E27FC236}">
                <a16:creationId xmlns:a16="http://schemas.microsoft.com/office/drawing/2014/main" id="{CF82D053-AF69-8E2D-B77A-6DFCF9B9FB4D}"/>
              </a:ext>
            </a:extLst>
          </p:cNvPr>
          <p:cNvSpPr txBox="1"/>
          <p:nvPr/>
        </p:nvSpPr>
        <p:spPr>
          <a:xfrm>
            <a:off x="15133636" y="22048012"/>
            <a:ext cx="14855735" cy="3728649"/>
          </a:xfrm>
          <a:prstGeom prst="rect">
            <a:avLst/>
          </a:prstGeom>
          <a:solidFill>
            <a:srgbClr val="92D050"/>
          </a:solidFill>
          <a:ln w="57150">
            <a:solidFill>
              <a:srgbClr val="00B050"/>
            </a:solidFill>
          </a:ln>
        </p:spPr>
        <p:txBody>
          <a:bodyPr wrap="square" rtlCol="0">
            <a:spAutoFit/>
          </a:bodyPr>
          <a:lstStyle/>
          <a:p>
            <a:pPr algn="just">
              <a:lnSpc>
                <a:spcPct val="150000"/>
              </a:lnSpc>
            </a:pPr>
            <a:r>
              <a:rPr lang="en-IN" sz="2000" dirty="0"/>
              <a:t>From the discussion above, it can be concluded that while the </a:t>
            </a:r>
            <a:r>
              <a:rPr lang="en-IN" sz="2000" dirty="0" err="1"/>
              <a:t>MySugr</a:t>
            </a:r>
            <a:r>
              <a:rPr lang="en-IN" sz="2000" dirty="0"/>
              <a:t> mobile application supports self-management of diabetes by patients, the widened digital divide globally and the lack of peer or community support features of this mobile health app restrict its fullest potential. The discussion on the self-determination theory and the improvement recommendations, based on the theoretical framework, such as adding community features, making culturally relevant educational content available, and offering personalised guidance, are bound to enhance patients' engagement with the mobile application, ascertaining positive outcomes in the long term. The app development policies and the business practices of the </a:t>
            </a:r>
            <a:r>
              <a:rPr lang="en-IN" sz="2000" dirty="0" err="1"/>
              <a:t>MySugr</a:t>
            </a:r>
            <a:r>
              <a:rPr lang="en-IN" sz="2000" dirty="0"/>
              <a:t> mobile app company need to be reoriented. For example, they need to focus on increasing patients' access and making the mobile app better at cultural adaptation, which then needs to be integrated into the care pathways for diabetic patients, using their mobile app.</a:t>
            </a:r>
          </a:p>
        </p:txBody>
      </p:sp>
      <p:sp>
        <p:nvSpPr>
          <p:cNvPr id="17" name="TextBox 16">
            <a:extLst>
              <a:ext uri="{FF2B5EF4-FFF2-40B4-BE49-F238E27FC236}">
                <a16:creationId xmlns:a16="http://schemas.microsoft.com/office/drawing/2014/main" id="{5F53CD77-2667-9A91-DDB3-9DF1F43A549B}"/>
              </a:ext>
            </a:extLst>
          </p:cNvPr>
          <p:cNvSpPr txBox="1"/>
          <p:nvPr/>
        </p:nvSpPr>
        <p:spPr>
          <a:xfrm>
            <a:off x="442594" y="36530759"/>
            <a:ext cx="29546776" cy="5324535"/>
          </a:xfrm>
          <a:prstGeom prst="rect">
            <a:avLst/>
          </a:prstGeom>
          <a:solidFill>
            <a:srgbClr val="7030A0"/>
          </a:solidFill>
          <a:ln w="57150">
            <a:solidFill>
              <a:schemeClr val="tx1">
                <a:lumMod val="95000"/>
                <a:lumOff val="5000"/>
              </a:schemeClr>
            </a:solidFill>
          </a:ln>
        </p:spPr>
        <p:txBody>
          <a:bodyPr wrap="square" rtlCol="0">
            <a:spAutoFit/>
          </a:bodyPr>
          <a:lstStyle/>
          <a:p>
            <a:r>
              <a:rPr lang="en-IN" sz="2000" dirty="0" err="1">
                <a:solidFill>
                  <a:schemeClr val="bg1"/>
                </a:solidFill>
              </a:rPr>
              <a:t>Bergamin</a:t>
            </a:r>
            <a:r>
              <a:rPr lang="en-IN" sz="2000" dirty="0">
                <a:solidFill>
                  <a:schemeClr val="bg1"/>
                </a:solidFill>
              </a:rPr>
              <a:t>, J., </a:t>
            </a:r>
            <a:r>
              <a:rPr lang="en-IN" sz="2000" dirty="0" err="1">
                <a:solidFill>
                  <a:schemeClr val="bg1"/>
                </a:solidFill>
              </a:rPr>
              <a:t>Luigjes</a:t>
            </a:r>
            <a:r>
              <a:rPr lang="en-IN" sz="2000" dirty="0">
                <a:solidFill>
                  <a:schemeClr val="bg1"/>
                </a:solidFill>
              </a:rPr>
              <a:t>, J., </a:t>
            </a:r>
            <a:r>
              <a:rPr lang="en-IN" sz="2000" dirty="0" err="1">
                <a:solidFill>
                  <a:schemeClr val="bg1"/>
                </a:solidFill>
              </a:rPr>
              <a:t>Kiverstein</a:t>
            </a:r>
            <a:r>
              <a:rPr lang="en-IN" sz="2000" dirty="0">
                <a:solidFill>
                  <a:schemeClr val="bg1"/>
                </a:solidFill>
              </a:rPr>
              <a:t>, J., Bockting, C. L., and Denys, D. (2022). Defining autonomy in psychiatry. </a:t>
            </a:r>
            <a:r>
              <a:rPr lang="en-IN" sz="2000" i="1" dirty="0">
                <a:solidFill>
                  <a:schemeClr val="bg1"/>
                </a:solidFill>
              </a:rPr>
              <a:t>Frontiers in psychiatry</a:t>
            </a:r>
            <a:r>
              <a:rPr lang="en-IN" sz="2000" dirty="0">
                <a:solidFill>
                  <a:schemeClr val="bg1"/>
                </a:solidFill>
              </a:rPr>
              <a:t>, </a:t>
            </a:r>
            <a:r>
              <a:rPr lang="en-IN" sz="2000" i="1" dirty="0">
                <a:solidFill>
                  <a:schemeClr val="bg1"/>
                </a:solidFill>
              </a:rPr>
              <a:t>13</a:t>
            </a:r>
            <a:r>
              <a:rPr lang="en-IN" sz="2000" dirty="0">
                <a:solidFill>
                  <a:schemeClr val="bg1"/>
                </a:solidFill>
              </a:rPr>
              <a:t>, 801415.</a:t>
            </a:r>
          </a:p>
          <a:p>
            <a:r>
              <a:rPr lang="en-IN" sz="2000" dirty="0">
                <a:solidFill>
                  <a:schemeClr val="bg1"/>
                </a:solidFill>
              </a:rPr>
              <a:t>Blythin, A. M., Elkes, J., Van Lindholm, T., Bhogal, A., Wilkinson, T. M. A., Saville, C., and Kirk, A. (2023). Can digital health apps provide patients with support to promote structured diabetes education and ongoing self-management? A real-world evaluation of </a:t>
            </a:r>
            <a:r>
              <a:rPr lang="en-IN" sz="2000" dirty="0" err="1">
                <a:solidFill>
                  <a:schemeClr val="bg1"/>
                </a:solidFill>
              </a:rPr>
              <a:t>myDiabetes</a:t>
            </a:r>
            <a:r>
              <a:rPr lang="en-IN" sz="2000" dirty="0">
                <a:solidFill>
                  <a:schemeClr val="bg1"/>
                </a:solidFill>
              </a:rPr>
              <a:t> usage. </a:t>
            </a:r>
            <a:r>
              <a:rPr lang="en-IN" sz="2000" i="1" dirty="0">
                <a:solidFill>
                  <a:schemeClr val="bg1"/>
                </a:solidFill>
              </a:rPr>
              <a:t>Digital health</a:t>
            </a:r>
            <a:r>
              <a:rPr lang="en-IN" sz="2000" dirty="0">
                <a:solidFill>
                  <a:schemeClr val="bg1"/>
                </a:solidFill>
              </a:rPr>
              <a:t>, </a:t>
            </a:r>
            <a:r>
              <a:rPr lang="en-IN" sz="2000" i="1" dirty="0">
                <a:solidFill>
                  <a:schemeClr val="bg1"/>
                </a:solidFill>
              </a:rPr>
              <a:t>9</a:t>
            </a:r>
            <a:r>
              <a:rPr lang="en-IN" sz="2000" dirty="0">
                <a:solidFill>
                  <a:schemeClr val="bg1"/>
                </a:solidFill>
              </a:rPr>
              <a:t>, 20552076221147109.</a:t>
            </a:r>
          </a:p>
          <a:p>
            <a:r>
              <a:rPr lang="en-IN" sz="2000" dirty="0" err="1">
                <a:solidFill>
                  <a:schemeClr val="bg1"/>
                </a:solidFill>
              </a:rPr>
              <a:t>Doupis</a:t>
            </a:r>
            <a:r>
              <a:rPr lang="en-IN" sz="2000" dirty="0">
                <a:solidFill>
                  <a:schemeClr val="bg1"/>
                </a:solidFill>
              </a:rPr>
              <a:t>, J., Festas, G., </a:t>
            </a:r>
            <a:r>
              <a:rPr lang="en-IN" sz="2000" dirty="0" err="1">
                <a:solidFill>
                  <a:schemeClr val="bg1"/>
                </a:solidFill>
              </a:rPr>
              <a:t>Tsilivigos</a:t>
            </a:r>
            <a:r>
              <a:rPr lang="en-IN" sz="2000" dirty="0">
                <a:solidFill>
                  <a:schemeClr val="bg1"/>
                </a:solidFill>
              </a:rPr>
              <a:t>, C., Efthymiou, V., and Kokkinos, A. (2020). Smartphone-based technology in diabetes management. </a:t>
            </a:r>
            <a:r>
              <a:rPr lang="en-IN" sz="2000" i="1" dirty="0">
                <a:solidFill>
                  <a:schemeClr val="bg1"/>
                </a:solidFill>
              </a:rPr>
              <a:t>Diabetes Therapy</a:t>
            </a:r>
            <a:r>
              <a:rPr lang="en-IN" sz="2000" dirty="0">
                <a:solidFill>
                  <a:schemeClr val="bg1"/>
                </a:solidFill>
              </a:rPr>
              <a:t>, </a:t>
            </a:r>
            <a:r>
              <a:rPr lang="en-IN" sz="2000" i="1" dirty="0">
                <a:solidFill>
                  <a:schemeClr val="bg1"/>
                </a:solidFill>
              </a:rPr>
              <a:t>11</a:t>
            </a:r>
            <a:r>
              <a:rPr lang="en-IN" sz="2000" dirty="0">
                <a:solidFill>
                  <a:schemeClr val="bg1"/>
                </a:solidFill>
              </a:rPr>
              <a:t>(3), 607-619.</a:t>
            </a:r>
          </a:p>
          <a:p>
            <a:r>
              <a:rPr lang="en-IN" sz="2000" dirty="0">
                <a:solidFill>
                  <a:schemeClr val="bg1"/>
                </a:solidFill>
              </a:rPr>
              <a:t>Liu, K., Xie, Z., and Or, C. K. (2020). Effectiveness of mobile app-assisted self-care interventions for improving patient outcomes in type 2 diabetes and/or hypertension: systematic review and meta-analysis of randomized controlled trials. </a:t>
            </a:r>
            <a:r>
              <a:rPr lang="en-IN" sz="2000" i="1" dirty="0">
                <a:solidFill>
                  <a:schemeClr val="bg1"/>
                </a:solidFill>
              </a:rPr>
              <a:t>JMIR mHealth and </a:t>
            </a:r>
            <a:r>
              <a:rPr lang="en-IN" sz="2000" i="1" dirty="0" err="1">
                <a:solidFill>
                  <a:schemeClr val="bg1"/>
                </a:solidFill>
              </a:rPr>
              <a:t>uHealth</a:t>
            </a:r>
            <a:r>
              <a:rPr lang="en-IN" sz="2000" dirty="0">
                <a:solidFill>
                  <a:schemeClr val="bg1"/>
                </a:solidFill>
              </a:rPr>
              <a:t>, </a:t>
            </a:r>
            <a:r>
              <a:rPr lang="en-IN" sz="2000" i="1" dirty="0">
                <a:solidFill>
                  <a:schemeClr val="bg1"/>
                </a:solidFill>
              </a:rPr>
              <a:t>8</a:t>
            </a:r>
            <a:r>
              <a:rPr lang="en-IN" sz="2000" dirty="0">
                <a:solidFill>
                  <a:schemeClr val="bg1"/>
                </a:solidFill>
              </a:rPr>
              <a:t>(8), e15779.</a:t>
            </a:r>
          </a:p>
          <a:p>
            <a:r>
              <a:rPr lang="en-IN" sz="2000" dirty="0" err="1">
                <a:solidFill>
                  <a:schemeClr val="bg1"/>
                </a:solidFill>
              </a:rPr>
              <a:t>mySugr</a:t>
            </a:r>
            <a:r>
              <a:rPr lang="en-IN" sz="2000" dirty="0">
                <a:solidFill>
                  <a:schemeClr val="bg1"/>
                </a:solidFill>
              </a:rPr>
              <a:t>. (2024). </a:t>
            </a:r>
            <a:r>
              <a:rPr lang="en-IN" sz="2000" i="1" dirty="0">
                <a:solidFill>
                  <a:schemeClr val="bg1"/>
                </a:solidFill>
              </a:rPr>
              <a:t>Diabetes App, Blood Sugar and Carbs Tracker | </a:t>
            </a:r>
            <a:r>
              <a:rPr lang="en-IN" sz="2000" i="1" dirty="0" err="1">
                <a:solidFill>
                  <a:schemeClr val="bg1"/>
                </a:solidFill>
              </a:rPr>
              <a:t>mySugr</a:t>
            </a:r>
            <a:r>
              <a:rPr lang="en-IN" sz="2000" i="1" dirty="0">
                <a:solidFill>
                  <a:schemeClr val="bg1"/>
                </a:solidFill>
              </a:rPr>
              <a:t> Global</a:t>
            </a:r>
            <a:r>
              <a:rPr lang="en-IN" sz="2000" dirty="0">
                <a:solidFill>
                  <a:schemeClr val="bg1"/>
                </a:solidFill>
              </a:rPr>
              <a:t>. [online] www.mysugr.com. Available at: https://www.mysugr.com/en/diabetes-app [Accessed 19 Nov. 2025].</a:t>
            </a:r>
          </a:p>
          <a:p>
            <a:r>
              <a:rPr lang="en-IN" sz="2000" dirty="0" err="1">
                <a:solidFill>
                  <a:schemeClr val="bg1"/>
                </a:solidFill>
              </a:rPr>
              <a:t>mySugr</a:t>
            </a:r>
            <a:r>
              <a:rPr lang="en-IN" sz="2000" dirty="0">
                <a:solidFill>
                  <a:schemeClr val="bg1"/>
                </a:solidFill>
              </a:rPr>
              <a:t>. (2025). </a:t>
            </a:r>
            <a:r>
              <a:rPr lang="en-IN" sz="2000" i="1" dirty="0">
                <a:solidFill>
                  <a:schemeClr val="bg1"/>
                </a:solidFill>
              </a:rPr>
              <a:t>Us from the start | </a:t>
            </a:r>
            <a:r>
              <a:rPr lang="en-IN" sz="2000" i="1" dirty="0" err="1">
                <a:solidFill>
                  <a:schemeClr val="bg1"/>
                </a:solidFill>
              </a:rPr>
              <a:t>mySugr</a:t>
            </a:r>
            <a:r>
              <a:rPr lang="en-IN" sz="2000" i="1" dirty="0">
                <a:solidFill>
                  <a:schemeClr val="bg1"/>
                </a:solidFill>
              </a:rPr>
              <a:t> Global</a:t>
            </a:r>
            <a:r>
              <a:rPr lang="en-IN" sz="2000" dirty="0">
                <a:solidFill>
                  <a:schemeClr val="bg1"/>
                </a:solidFill>
              </a:rPr>
              <a:t>. [online] Available at: https://www.mysugr.com/en/about-us [Accessed 19 Nov. 2025].</a:t>
            </a:r>
          </a:p>
          <a:p>
            <a:r>
              <a:rPr lang="en-IN" sz="2000" dirty="0" err="1">
                <a:solidFill>
                  <a:schemeClr val="bg1"/>
                </a:solidFill>
              </a:rPr>
              <a:t>Nalipay</a:t>
            </a:r>
            <a:r>
              <a:rPr lang="en-IN" sz="2000" dirty="0">
                <a:solidFill>
                  <a:schemeClr val="bg1"/>
                </a:solidFill>
              </a:rPr>
              <a:t>, M. J. N., King, R. B., and Cai, Y. (2020). Autonomy is equally important across East and West: Testing the cross-cultural universality of self-determination theory. </a:t>
            </a:r>
            <a:r>
              <a:rPr lang="en-IN" sz="2000" i="1" dirty="0">
                <a:solidFill>
                  <a:schemeClr val="bg1"/>
                </a:solidFill>
              </a:rPr>
              <a:t>Journal of Adolescence</a:t>
            </a:r>
            <a:r>
              <a:rPr lang="en-IN" sz="2000" dirty="0">
                <a:solidFill>
                  <a:schemeClr val="bg1"/>
                </a:solidFill>
              </a:rPr>
              <a:t>, </a:t>
            </a:r>
            <a:r>
              <a:rPr lang="en-IN" sz="2000" i="1" dirty="0">
                <a:solidFill>
                  <a:schemeClr val="bg1"/>
                </a:solidFill>
              </a:rPr>
              <a:t>78</a:t>
            </a:r>
            <a:r>
              <a:rPr lang="en-IN" sz="2000" dirty="0">
                <a:solidFill>
                  <a:schemeClr val="bg1"/>
                </a:solidFill>
              </a:rPr>
              <a:t>, 67-72.</a:t>
            </a:r>
          </a:p>
          <a:p>
            <a:r>
              <a:rPr lang="en-IN" sz="2000" dirty="0">
                <a:solidFill>
                  <a:schemeClr val="bg1"/>
                </a:solidFill>
              </a:rPr>
              <a:t>Rodríguez de Dios, I., Igartua, J. J., and </a:t>
            </a:r>
            <a:r>
              <a:rPr lang="en-IN" sz="2000" dirty="0" err="1">
                <a:solidFill>
                  <a:schemeClr val="bg1"/>
                </a:solidFill>
              </a:rPr>
              <a:t>D'Haenens</a:t>
            </a:r>
            <a:r>
              <a:rPr lang="en-IN" sz="2000" dirty="0">
                <a:solidFill>
                  <a:schemeClr val="bg1"/>
                </a:solidFill>
              </a:rPr>
              <a:t>, L. (2021). Narrative persuasion in a mobile environment: effectiveness of a mobile application for promoting digital skills and coping strategies in adolescents.</a:t>
            </a:r>
          </a:p>
          <a:p>
            <a:r>
              <a:rPr lang="en-IN" sz="2000" dirty="0">
                <a:solidFill>
                  <a:schemeClr val="bg1"/>
                </a:solidFill>
              </a:rPr>
              <a:t>Salman, M., Ganie, S. A., and Saleem, I. (2020). The concept of competence: a thematic review and discussion. </a:t>
            </a:r>
            <a:r>
              <a:rPr lang="en-IN" sz="2000" i="1" dirty="0">
                <a:solidFill>
                  <a:schemeClr val="bg1"/>
                </a:solidFill>
              </a:rPr>
              <a:t>European Journal of Training and Development</a:t>
            </a:r>
            <a:r>
              <a:rPr lang="en-IN" sz="2000" dirty="0">
                <a:solidFill>
                  <a:schemeClr val="bg1"/>
                </a:solidFill>
              </a:rPr>
              <a:t>, </a:t>
            </a:r>
            <a:r>
              <a:rPr lang="en-IN" sz="2000" i="1" dirty="0">
                <a:solidFill>
                  <a:schemeClr val="bg1"/>
                </a:solidFill>
              </a:rPr>
              <a:t>44</a:t>
            </a:r>
            <a:r>
              <a:rPr lang="en-IN" sz="2000" dirty="0">
                <a:solidFill>
                  <a:schemeClr val="bg1"/>
                </a:solidFill>
              </a:rPr>
              <a:t>(6/7), 717-742.</a:t>
            </a:r>
          </a:p>
          <a:p>
            <a:r>
              <a:rPr lang="en-IN" sz="2000" dirty="0">
                <a:solidFill>
                  <a:schemeClr val="bg1"/>
                </a:solidFill>
              </a:rPr>
              <a:t>Sun, H., Saeedi, P., </a:t>
            </a:r>
            <a:r>
              <a:rPr lang="en-IN" sz="2000" dirty="0" err="1">
                <a:solidFill>
                  <a:schemeClr val="bg1"/>
                </a:solidFill>
              </a:rPr>
              <a:t>Karuranga</a:t>
            </a:r>
            <a:r>
              <a:rPr lang="en-IN" sz="2000" dirty="0">
                <a:solidFill>
                  <a:schemeClr val="bg1"/>
                </a:solidFill>
              </a:rPr>
              <a:t>, S., </a:t>
            </a:r>
            <a:r>
              <a:rPr lang="en-IN" sz="2000" dirty="0" err="1">
                <a:solidFill>
                  <a:schemeClr val="bg1"/>
                </a:solidFill>
              </a:rPr>
              <a:t>Pinkepank</a:t>
            </a:r>
            <a:r>
              <a:rPr lang="en-IN" sz="2000" dirty="0">
                <a:solidFill>
                  <a:schemeClr val="bg1"/>
                </a:solidFill>
              </a:rPr>
              <a:t>, M., </a:t>
            </a:r>
            <a:r>
              <a:rPr lang="en-IN" sz="2000" dirty="0" err="1">
                <a:solidFill>
                  <a:schemeClr val="bg1"/>
                </a:solidFill>
              </a:rPr>
              <a:t>Ogurtsova</a:t>
            </a:r>
            <a:r>
              <a:rPr lang="en-IN" sz="2000" dirty="0">
                <a:solidFill>
                  <a:schemeClr val="bg1"/>
                </a:solidFill>
              </a:rPr>
              <a:t>, K., Duncan, B.B., Stein, C., Basit, A., Chan, J.C.N., </a:t>
            </a:r>
            <a:r>
              <a:rPr lang="en-IN" sz="2000" dirty="0" err="1">
                <a:solidFill>
                  <a:schemeClr val="bg1"/>
                </a:solidFill>
              </a:rPr>
              <a:t>Mbanya</a:t>
            </a:r>
            <a:r>
              <a:rPr lang="en-IN" sz="2000" dirty="0">
                <a:solidFill>
                  <a:schemeClr val="bg1"/>
                </a:solidFill>
              </a:rPr>
              <a:t>, J.C., Pavkov, M.E., </a:t>
            </a:r>
            <a:r>
              <a:rPr lang="en-IN" sz="2000" dirty="0" err="1">
                <a:solidFill>
                  <a:schemeClr val="bg1"/>
                </a:solidFill>
              </a:rPr>
              <a:t>Ramachandaran</a:t>
            </a:r>
            <a:r>
              <a:rPr lang="en-IN" sz="2000" dirty="0">
                <a:solidFill>
                  <a:schemeClr val="bg1"/>
                </a:solidFill>
              </a:rPr>
              <a:t>, A., Wild, S.H., James, S., Herman, W.H., Zhang, P., Bommer, C., Kuo, S., Boyko, E.J. and Magliano, D.J. (2021). IDF diabetes Atlas: Global, regional and country-level diabetes prevalence estimates for 2021 and projections for 2045. </a:t>
            </a:r>
            <a:r>
              <a:rPr lang="en-IN" sz="2000" i="1" dirty="0">
                <a:solidFill>
                  <a:schemeClr val="bg1"/>
                </a:solidFill>
              </a:rPr>
              <a:t>Diabetes Research and Clinical Practice</a:t>
            </a:r>
            <a:r>
              <a:rPr lang="en-IN" sz="2000" dirty="0">
                <a:solidFill>
                  <a:schemeClr val="bg1"/>
                </a:solidFill>
              </a:rPr>
              <a:t>, 183(109119)</a:t>
            </a:r>
          </a:p>
          <a:p>
            <a:r>
              <a:rPr lang="en-IN" sz="2000" dirty="0" err="1">
                <a:solidFill>
                  <a:schemeClr val="bg1"/>
                </a:solidFill>
              </a:rPr>
              <a:t>Szulawski</a:t>
            </a:r>
            <a:r>
              <a:rPr lang="en-IN" sz="2000" dirty="0">
                <a:solidFill>
                  <a:schemeClr val="bg1"/>
                </a:solidFill>
              </a:rPr>
              <a:t>, M., Kaźmierczak, I., and Prusik, M. (2021). Is self-determination good for your effectiveness? A study of factors which influence performance within self-determination theory. </a:t>
            </a:r>
            <a:r>
              <a:rPr lang="en-IN" sz="2000" i="1" dirty="0" err="1">
                <a:solidFill>
                  <a:schemeClr val="bg1"/>
                </a:solidFill>
              </a:rPr>
              <a:t>PLoS</a:t>
            </a:r>
            <a:r>
              <a:rPr lang="en-IN" sz="2000" i="1" dirty="0">
                <a:solidFill>
                  <a:schemeClr val="bg1"/>
                </a:solidFill>
              </a:rPr>
              <a:t> One</a:t>
            </a:r>
            <a:r>
              <a:rPr lang="en-IN" sz="2000" dirty="0">
                <a:solidFill>
                  <a:schemeClr val="bg1"/>
                </a:solidFill>
              </a:rPr>
              <a:t>, </a:t>
            </a:r>
            <a:r>
              <a:rPr lang="en-IN" sz="2000" i="1" dirty="0">
                <a:solidFill>
                  <a:schemeClr val="bg1"/>
                </a:solidFill>
              </a:rPr>
              <a:t>16</a:t>
            </a:r>
            <a:r>
              <a:rPr lang="en-IN" sz="2000" dirty="0">
                <a:solidFill>
                  <a:schemeClr val="bg1"/>
                </a:solidFill>
              </a:rPr>
              <a:t>(9), e0256558.</a:t>
            </a:r>
          </a:p>
          <a:p>
            <a:r>
              <a:rPr lang="en-IN" sz="2000" dirty="0">
                <a:solidFill>
                  <a:schemeClr val="bg1"/>
                </a:solidFill>
              </a:rPr>
              <a:t>UN. (2025a). </a:t>
            </a:r>
            <a:r>
              <a:rPr lang="en-IN" sz="2000" i="1" dirty="0">
                <a:solidFill>
                  <a:schemeClr val="bg1"/>
                </a:solidFill>
              </a:rPr>
              <a:t>Global Internet use continues to rise but disparities remain | Division for Inclusive Social Development (DISD)</a:t>
            </a:r>
            <a:r>
              <a:rPr lang="en-IN" sz="2000" dirty="0">
                <a:solidFill>
                  <a:schemeClr val="bg1"/>
                </a:solidFill>
              </a:rPr>
              <a:t>. [online] Available at: https://social.desa.un.org/sdn/global-internet-use-continues-to-rise-but-disparities-remain [Accessed 19 Nov. 2025].</a:t>
            </a:r>
          </a:p>
          <a:p>
            <a:r>
              <a:rPr lang="en-IN" sz="2000" dirty="0">
                <a:solidFill>
                  <a:schemeClr val="bg1"/>
                </a:solidFill>
              </a:rPr>
              <a:t>UN. (2025b). </a:t>
            </a:r>
            <a:r>
              <a:rPr lang="en-IN" sz="2000" i="1" dirty="0">
                <a:solidFill>
                  <a:schemeClr val="bg1"/>
                </a:solidFill>
              </a:rPr>
              <a:t>2.9 billion people still offline | Division for Inclusive Social Development (DISD)</a:t>
            </a:r>
            <a:r>
              <a:rPr lang="en-IN" sz="2000" dirty="0">
                <a:solidFill>
                  <a:schemeClr val="bg1"/>
                </a:solidFill>
              </a:rPr>
              <a:t>. [online] Available at: https://social.desa.un.org/sdn/29-billion-people-still-offline [Accessed 19 Nov. 2025].</a:t>
            </a:r>
          </a:p>
          <a:p>
            <a:r>
              <a:rPr lang="en-IN" sz="2000" dirty="0">
                <a:solidFill>
                  <a:schemeClr val="bg1"/>
                </a:solidFill>
              </a:rPr>
              <a:t>Yao, R., Zhang, W., Evans, R., Cao, G., Rui, T., and Shen, L. (2022). Inequities in health care services caused by the adoption of digital health technologies: scoping review. </a:t>
            </a:r>
            <a:r>
              <a:rPr lang="en-IN" sz="2000" i="1" dirty="0">
                <a:solidFill>
                  <a:schemeClr val="bg1"/>
                </a:solidFill>
              </a:rPr>
              <a:t>Journal of medical Internet research</a:t>
            </a:r>
            <a:r>
              <a:rPr lang="en-IN" sz="2000" dirty="0">
                <a:solidFill>
                  <a:schemeClr val="bg1"/>
                </a:solidFill>
              </a:rPr>
              <a:t>, </a:t>
            </a:r>
            <a:r>
              <a:rPr lang="en-IN" sz="2000" i="1" dirty="0">
                <a:solidFill>
                  <a:schemeClr val="bg1"/>
                </a:solidFill>
              </a:rPr>
              <a:t>24</a:t>
            </a:r>
            <a:r>
              <a:rPr lang="en-IN" sz="2000" dirty="0">
                <a:solidFill>
                  <a:schemeClr val="bg1"/>
                </a:solidFill>
              </a:rPr>
              <a:t>(3), e34144</a:t>
            </a:r>
          </a:p>
        </p:txBody>
      </p:sp>
      <p:sp>
        <p:nvSpPr>
          <p:cNvPr id="18" name="Rectangle: Rounded Corners 17">
            <a:extLst>
              <a:ext uri="{FF2B5EF4-FFF2-40B4-BE49-F238E27FC236}">
                <a16:creationId xmlns:a16="http://schemas.microsoft.com/office/drawing/2014/main" id="{ED168BC2-A23E-37DB-AA29-78E4F9A72A3B}"/>
              </a:ext>
            </a:extLst>
          </p:cNvPr>
          <p:cNvSpPr/>
          <p:nvPr/>
        </p:nvSpPr>
        <p:spPr>
          <a:xfrm>
            <a:off x="442594" y="12301663"/>
            <a:ext cx="13160581" cy="1046270"/>
          </a:xfrm>
          <a:prstGeom prst="roundRect">
            <a:avLst/>
          </a:prstGeom>
          <a:solidFill>
            <a:srgbClr val="00B0F0"/>
          </a:solidFill>
          <a:ln w="5715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3. Behaviour Change Theory - Self-determination Theory</a:t>
            </a:r>
            <a:endParaRPr lang="en-IN" sz="3600" dirty="0">
              <a:solidFill>
                <a:schemeClr val="tx1"/>
              </a:solidFill>
            </a:endParaRPr>
          </a:p>
        </p:txBody>
      </p:sp>
      <p:sp>
        <p:nvSpPr>
          <p:cNvPr id="19" name="Rectangle: Rounded Corners 18">
            <a:extLst>
              <a:ext uri="{FF2B5EF4-FFF2-40B4-BE49-F238E27FC236}">
                <a16:creationId xmlns:a16="http://schemas.microsoft.com/office/drawing/2014/main" id="{79D5B610-01BB-6481-AF48-CF26A8445D3D}"/>
              </a:ext>
            </a:extLst>
          </p:cNvPr>
          <p:cNvSpPr/>
          <p:nvPr/>
        </p:nvSpPr>
        <p:spPr>
          <a:xfrm>
            <a:off x="23378651" y="20872996"/>
            <a:ext cx="6649066" cy="1046272"/>
          </a:xfrm>
          <a:prstGeom prst="roundRect">
            <a:avLst/>
          </a:prstGeom>
          <a:solidFill>
            <a:srgbClr val="92D050"/>
          </a:solid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5. Conclusion</a:t>
            </a:r>
            <a:endParaRPr lang="en-IN" sz="3600" dirty="0">
              <a:solidFill>
                <a:schemeClr val="tx1"/>
              </a:solidFill>
            </a:endParaRPr>
          </a:p>
        </p:txBody>
      </p:sp>
      <p:sp>
        <p:nvSpPr>
          <p:cNvPr id="20" name="Rectangle: Rounded Corners 19">
            <a:extLst>
              <a:ext uri="{FF2B5EF4-FFF2-40B4-BE49-F238E27FC236}">
                <a16:creationId xmlns:a16="http://schemas.microsoft.com/office/drawing/2014/main" id="{D961E410-1293-5ED4-D23A-4E4276EBFBA0}"/>
              </a:ext>
            </a:extLst>
          </p:cNvPr>
          <p:cNvSpPr/>
          <p:nvPr/>
        </p:nvSpPr>
        <p:spPr>
          <a:xfrm>
            <a:off x="23378651" y="12314532"/>
            <a:ext cx="6610720" cy="1046271"/>
          </a:xfrm>
          <a:prstGeom prst="roundRect">
            <a:avLst/>
          </a:prstGeom>
          <a:solidFill>
            <a:schemeClr val="accent2">
              <a:lumMod val="60000"/>
              <a:lumOff val="40000"/>
            </a:schemeClr>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4. Expected Outcome</a:t>
            </a:r>
            <a:endParaRPr lang="en-IN" sz="3600" dirty="0">
              <a:solidFill>
                <a:schemeClr val="tx1"/>
              </a:solidFill>
            </a:endParaRPr>
          </a:p>
        </p:txBody>
      </p:sp>
      <p:pic>
        <p:nvPicPr>
          <p:cNvPr id="22" name="Picture 21">
            <a:extLst>
              <a:ext uri="{FF2B5EF4-FFF2-40B4-BE49-F238E27FC236}">
                <a16:creationId xmlns:a16="http://schemas.microsoft.com/office/drawing/2014/main" id="{FF5B3EB1-3EAE-FE37-6FA0-39C9F7660077}"/>
              </a:ext>
            </a:extLst>
          </p:cNvPr>
          <p:cNvPicPr>
            <a:picLocks noChangeAspect="1"/>
          </p:cNvPicPr>
          <p:nvPr/>
        </p:nvPicPr>
        <p:blipFill>
          <a:blip r:embed="rId3"/>
          <a:stretch>
            <a:fillRect/>
          </a:stretch>
        </p:blipFill>
        <p:spPr>
          <a:xfrm>
            <a:off x="442595" y="30791965"/>
            <a:ext cx="8229458" cy="4262068"/>
          </a:xfrm>
          <a:prstGeom prst="rect">
            <a:avLst/>
          </a:prstGeom>
        </p:spPr>
      </p:pic>
      <p:pic>
        <p:nvPicPr>
          <p:cNvPr id="28" name="Picture 27">
            <a:extLst>
              <a:ext uri="{FF2B5EF4-FFF2-40B4-BE49-F238E27FC236}">
                <a16:creationId xmlns:a16="http://schemas.microsoft.com/office/drawing/2014/main" id="{D70A090A-4646-5F6B-9F0C-C06AB787A8D1}"/>
              </a:ext>
            </a:extLst>
          </p:cNvPr>
          <p:cNvPicPr>
            <a:picLocks noChangeAspect="1"/>
          </p:cNvPicPr>
          <p:nvPr/>
        </p:nvPicPr>
        <p:blipFill>
          <a:blip r:embed="rId4"/>
          <a:stretch>
            <a:fillRect/>
          </a:stretch>
        </p:blipFill>
        <p:spPr>
          <a:xfrm>
            <a:off x="15215981" y="25989896"/>
            <a:ext cx="14811735" cy="9937773"/>
          </a:xfrm>
          <a:prstGeom prst="rect">
            <a:avLst/>
          </a:prstGeom>
        </p:spPr>
      </p:pic>
      <p:pic>
        <p:nvPicPr>
          <p:cNvPr id="7" name="Picture 6">
            <a:extLst>
              <a:ext uri="{FF2B5EF4-FFF2-40B4-BE49-F238E27FC236}">
                <a16:creationId xmlns:a16="http://schemas.microsoft.com/office/drawing/2014/main" id="{1C33588F-E035-4F86-8126-F2510BE751BD}"/>
              </a:ext>
            </a:extLst>
          </p:cNvPr>
          <p:cNvPicPr>
            <a:picLocks noChangeAspect="1"/>
          </p:cNvPicPr>
          <p:nvPr/>
        </p:nvPicPr>
        <p:blipFill>
          <a:blip r:embed="rId5">
            <a:biLevel thresh="75000"/>
          </a:blip>
          <a:stretch>
            <a:fillRect/>
          </a:stretch>
        </p:blipFill>
        <p:spPr>
          <a:xfrm>
            <a:off x="2677056" y="9388003"/>
            <a:ext cx="9752381" cy="2533333"/>
          </a:xfrm>
          <a:prstGeom prst="rect">
            <a:avLst/>
          </a:prstGeom>
        </p:spPr>
      </p:pic>
      <p:pic>
        <p:nvPicPr>
          <p:cNvPr id="9" name="Picture 8">
            <a:extLst>
              <a:ext uri="{FF2B5EF4-FFF2-40B4-BE49-F238E27FC236}">
                <a16:creationId xmlns:a16="http://schemas.microsoft.com/office/drawing/2014/main" id="{EBBD00F6-CB5C-422E-A075-0C1146584B51}"/>
              </a:ext>
            </a:extLst>
          </p:cNvPr>
          <p:cNvPicPr>
            <a:picLocks noChangeAspect="1"/>
          </p:cNvPicPr>
          <p:nvPr/>
        </p:nvPicPr>
        <p:blipFill>
          <a:blip r:embed="rId6"/>
          <a:stretch>
            <a:fillRect/>
          </a:stretch>
        </p:blipFill>
        <p:spPr>
          <a:xfrm>
            <a:off x="8849035" y="30606477"/>
            <a:ext cx="5924282" cy="5924282"/>
          </a:xfrm>
          <a:prstGeom prst="rect">
            <a:avLst/>
          </a:prstGeom>
        </p:spPr>
      </p:pic>
      <p:pic>
        <p:nvPicPr>
          <p:cNvPr id="29" name="Picture 28">
            <a:extLst>
              <a:ext uri="{FF2B5EF4-FFF2-40B4-BE49-F238E27FC236}">
                <a16:creationId xmlns:a16="http://schemas.microsoft.com/office/drawing/2014/main" id="{9B41C3AC-6B48-4F50-AF78-7DEE96A110A6}"/>
              </a:ext>
            </a:extLst>
          </p:cNvPr>
          <p:cNvPicPr>
            <a:picLocks noChangeAspect="1"/>
          </p:cNvPicPr>
          <p:nvPr/>
        </p:nvPicPr>
        <p:blipFill>
          <a:blip r:embed="rId7"/>
          <a:stretch>
            <a:fillRect/>
          </a:stretch>
        </p:blipFill>
        <p:spPr>
          <a:xfrm>
            <a:off x="11776869" y="-1069191"/>
            <a:ext cx="6739450" cy="4812389"/>
          </a:xfrm>
          <a:prstGeom prst="rect">
            <a:avLst/>
          </a:prstGeom>
        </p:spPr>
      </p:pic>
    </p:spTree>
  </p:cSld>
  <p:clrMapOvr>
    <a:masterClrMapping/>
  </p:clrMapOvr>
</p:sld>
</file>

<file path=ppt/theme/theme1.xml><?xml version="1.0" encoding="utf-8"?>
<a:theme xmlns:a="http://schemas.openxmlformats.org/drawingml/2006/main" name="Custom Design">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446</TotalTime>
  <Words>2491</Words>
  <Application>Microsoft Macintosh PowerPoint</Application>
  <PresentationFormat>Custom</PresentationFormat>
  <Paragraphs>47</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Abadi</vt:lpstr>
      <vt:lpstr>Custom Design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17563</cp:lastModifiedBy>
  <cp:revision>1</cp:revision>
  <dcterms:created xsi:type="dcterms:W3CDTF">2017-09-05T21:15:12Z</dcterms:created>
  <dcterms:modified xsi:type="dcterms:W3CDTF">2025-11-20T08:16:22Z</dcterms:modified>
</cp:coreProperties>
</file>