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72"/>
    <p:restoredTop sz="94582"/>
  </p:normalViewPr>
  <p:slideViewPr>
    <p:cSldViewPr snapToGrid="0" snapToObjects="1">
      <p:cViewPr varScale="1">
        <p:scale>
          <a:sx n="91" d="100"/>
          <a:sy n="91" d="100"/>
        </p:scale>
        <p:origin x="192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C5F6C-40DE-2D41-9D64-771A94D616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88C3E1-8C54-BF43-BB81-A25BFEEC2A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B8FC7-E998-CE4B-B945-E727416AA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CE0817-7693-C742-9470-849BCCE2D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EF57A-5547-9845-9719-3493858A1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408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D2BAC-685A-3B4C-906B-B9B93A616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E1A56-5DBB-FD40-A592-372BD331E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8CDF57-59F6-514E-8B60-C3084D330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76DD1-B48A-E04E-B01A-F4F3FE19C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7F18C-EE22-3E4A-B17A-009F66753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178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BEA1A-5881-1947-8F2C-A6D6EF199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87A1CC-3A53-584A-B37B-5A040069F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500C8-4283-D645-A6F1-83C766F0A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3C715-AD5E-3741-A592-5CB361C2A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034F5-83DB-AD41-88FD-E5B9AF780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358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A6046-FC96-9A4D-AF8F-52CAE53CD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BE269-F778-194D-8411-C350A79E7D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AA340B-02AD-9C45-B6DE-BCB2CCCA15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94543-9DE6-9149-9E30-C6FC6334E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EE644D-B3CB-2D42-AAC9-EC6E096E1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D9F772-BC8E-584F-8635-4C674207D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109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EC2EB-3454-7C46-B094-B0A0E26C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89130F-BCF7-9243-963E-D9910B08F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253681-EBDE-D944-95CF-0228060F3E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E4576B-41A5-5A46-8505-C032B24D8A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0D5D7D-BFC5-1240-B3EA-E411553BAD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4B0469-37B0-3043-B04E-A08DD3730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68EEB9-D69D-CC42-8EE6-38F979A5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D59202-0CDB-3C4C-841F-06DD02C93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944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4AA40-8AAC-7C47-A2F5-5935456D3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B2EE1-E0FF-6943-9603-2CEEEFA0F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662C91-51ED-4945-9D98-370DE2505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D8A24F-C82F-D24C-9AA9-63646CB79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196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D334E-A586-C14D-9C85-F50C960A5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7A02BF-9F45-4846-9B6B-7F294DBF8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91415D-CA42-004F-B6B8-F90718FD7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094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9D4F9-F007-0846-9111-B5A8D3941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3AA74-9386-7944-81E8-D472B201D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1A97FB-F74F-FA49-9C85-D1990A4C1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4FDF80-7FF4-A94E-B9FF-243206769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5B02A-6F68-1E4A-A554-433CEB03F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71E64A-96D0-3F4A-BE22-DA115BDC8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737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1BF98-3DCF-514D-8166-7401658A7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6C390F-7C4A-6447-AE56-382F0713A7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4FD5AC-DDB0-A54A-BE05-330DF22295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F938F-2726-D043-8B01-FA033D6E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789663-8704-1D4C-B9EA-8606675E7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E047F9-5759-164F-9BBF-F76620608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54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2FF8E-7DED-7640-845A-C312930EB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D54ED-E7C0-E74A-8455-B1391658F8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59455-359F-1241-A419-EDFC59F2C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34B1EF-A11E-3B42-BA40-E49C3F9E3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62A55-0AA2-294C-A52C-63FAEF008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764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21139-67FB-FD4A-A0A1-233576950C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2B4F8B-8211-044E-A439-E9AEC5D8C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AE9CF-DA58-B446-9D2B-6A1052297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B4984-A74D-804C-B5AC-5EA33988E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BBC41-E912-0F41-BE00-71ABCFC39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881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04AA1C-9F04-4D40-A056-598535352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351C1A-A6CB-EC40-A719-0A320A3C00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D6383-60D9-054A-BCCD-8C68C0335F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B2701-E8F3-294B-B376-32DAAC512457}" type="datetimeFigureOut">
              <a:rPr lang="en-US" smtClean="0"/>
              <a:t>4/28/24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3FCE7-333C-0D4E-AA8F-3180B1EC1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62367-2C32-B744-97CA-666AFB07C8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229A8D-9C4E-8E4A-A044-903524A77F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305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arks_&amp;_Spencer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nn.wikipedia.org/wiki/Apple_Inc.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assistenza-clienti.it/zara/" TargetMode="Externa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49734147@N00/8900011163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AC2B7-12FC-DC4C-90ED-8AB9EA4FC0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The importance of technology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E2A9AE-250C-C444-9578-5E0A0A548A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r>
              <a:rPr lang="en-US" sz="1700" dirty="0">
                <a:solidFill>
                  <a:srgbClr val="FFFFFF"/>
                </a:solidFill>
              </a:rPr>
              <a:t>Created by Petya </a:t>
            </a:r>
            <a:r>
              <a:rPr lang="en-US" sz="1700" dirty="0" err="1">
                <a:solidFill>
                  <a:srgbClr val="FFFFFF"/>
                </a:solidFill>
              </a:rPr>
              <a:t>Encheva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Petrova</a:t>
            </a:r>
            <a:r>
              <a:rPr lang="en-US" sz="1700" dirty="0">
                <a:solidFill>
                  <a:srgbClr val="FFFFFF"/>
                </a:solidFill>
              </a:rPr>
              <a:t> (2111477)</a:t>
            </a:r>
          </a:p>
          <a:p>
            <a:pPr algn="l"/>
            <a:r>
              <a:rPr lang="en-US" sz="1700" dirty="0">
                <a:solidFill>
                  <a:srgbClr val="FFFFFF"/>
                </a:solidFill>
              </a:rPr>
              <a:t>Module name: Managing People (LCBB5004)</a:t>
            </a:r>
          </a:p>
          <a:p>
            <a:pPr algn="l"/>
            <a:r>
              <a:rPr lang="en-US" sz="1700" dirty="0">
                <a:solidFill>
                  <a:srgbClr val="FFFFFF"/>
                </a:solidFill>
              </a:rPr>
              <a:t>Lecturer Name: </a:t>
            </a:r>
            <a:r>
              <a:rPr lang="en-US" sz="1700" dirty="0" err="1">
                <a:solidFill>
                  <a:srgbClr val="FFFFFF"/>
                </a:solidFill>
              </a:rPr>
              <a:t>Nushu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Ramsurrun</a:t>
            </a:r>
            <a:endParaRPr lang="en-US" sz="1700" dirty="0">
              <a:solidFill>
                <a:srgbClr val="FFFFFF"/>
              </a:solidFill>
            </a:endParaRPr>
          </a:p>
        </p:txBody>
      </p:sp>
      <p:pic>
        <p:nvPicPr>
          <p:cNvPr id="5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4FCEF1D-22B8-4E4A-AB7A-1187E839D5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339" y="190334"/>
            <a:ext cx="38100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237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9C5EA-B638-D04C-AEC4-B62FB6EA4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B550B-9E3C-124C-AC36-3409661F6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technology?</a:t>
            </a:r>
          </a:p>
          <a:p>
            <a:r>
              <a:rPr lang="en-US" dirty="0"/>
              <a:t>The importance of technology.</a:t>
            </a:r>
          </a:p>
          <a:p>
            <a:r>
              <a:rPr lang="en-US" dirty="0"/>
              <a:t>How is important for training the employees?</a:t>
            </a:r>
          </a:p>
          <a:p>
            <a:r>
              <a:rPr lang="en-US" dirty="0"/>
              <a:t>What are the benefits of technology for employees + 4 examples of 4 organizations</a:t>
            </a:r>
          </a:p>
          <a:p>
            <a:r>
              <a:rPr lang="en-US" dirty="0"/>
              <a:t>What are the benefits of technology for employers + 4 examples of 4 organizations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290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BE46F-7BC4-A54A-AAEC-12DA63926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What is 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78ABE-40B7-EF4B-8343-B5966737E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700" b="0" i="0" u="none" strike="noStrike">
                <a:effectLst/>
                <a:latin typeface="Söhne"/>
              </a:rPr>
              <a:t>Technology encompasses a wide range of tools, systems, and methods used to solve problems, achieve goals, and facilitate human activities.  Key aspects of technology:</a:t>
            </a:r>
          </a:p>
          <a:p>
            <a:r>
              <a:rPr lang="en-GB" sz="1700">
                <a:latin typeface="Söhne"/>
              </a:rPr>
              <a:t>Cloud Computing</a:t>
            </a:r>
          </a:p>
          <a:p>
            <a:r>
              <a:rPr lang="en-GB" sz="1700">
                <a:latin typeface="Söhne"/>
              </a:rPr>
              <a:t>AI (Artifical Intelligence)</a:t>
            </a:r>
          </a:p>
          <a:p>
            <a:r>
              <a:rPr lang="en-GB" sz="1700">
                <a:latin typeface="Söhne"/>
              </a:rPr>
              <a:t>Machine Learning</a:t>
            </a:r>
          </a:p>
          <a:p>
            <a:r>
              <a:rPr lang="en-GB" sz="1700">
                <a:latin typeface="Söhne"/>
              </a:rPr>
              <a:t>Internet.</a:t>
            </a:r>
          </a:p>
          <a:p>
            <a:endParaRPr lang="en-GB" sz="1700">
              <a:latin typeface="Söhne"/>
            </a:endParaRPr>
          </a:p>
          <a:p>
            <a:pPr marL="0" indent="0">
              <a:buNone/>
            </a:pPr>
            <a:r>
              <a:rPr lang="en-GB" sz="1700">
                <a:latin typeface="Söhne"/>
              </a:rPr>
              <a:t>(Turban, E. et al 2018).</a:t>
            </a:r>
            <a:endParaRPr lang="en-US" sz="1700"/>
          </a:p>
        </p:txBody>
      </p:sp>
      <p:pic>
        <p:nvPicPr>
          <p:cNvPr id="5" name="Picture 4" descr="Aerial view of a city skyline">
            <a:extLst>
              <a:ext uri="{FF2B5EF4-FFF2-40B4-BE49-F238E27FC236}">
                <a16:creationId xmlns:a16="http://schemas.microsoft.com/office/drawing/2014/main" id="{F7EDE5D5-9CF3-F7B4-AA90-01F3AD914F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92" r="20907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040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15BBE-1AF1-0A4E-BE0F-DEB594001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Importance of technology.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39999-1521-BC48-93B1-C437E4BF7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600"/>
              <a:t>Innovation - enabling the development of new products/services.</a:t>
            </a:r>
          </a:p>
          <a:p>
            <a:r>
              <a:rPr lang="en-US" sz="1600"/>
              <a:t>Productivity – enhances productivity by automating repetitive tasks and improving efficiency.</a:t>
            </a:r>
          </a:p>
          <a:p>
            <a:r>
              <a:rPr lang="en-US" sz="1600"/>
              <a:t>Global Connectivity – connects people and cultures across the world fostering collaboration, cooperation and exchange of ideas.</a:t>
            </a:r>
          </a:p>
          <a:p>
            <a:r>
              <a:rPr lang="en-US" sz="1600"/>
              <a:t>Quality of life – provides access to information, facilitating communication and enhancing convenience</a:t>
            </a:r>
          </a:p>
          <a:p>
            <a:endParaRPr lang="en-US" sz="1600"/>
          </a:p>
          <a:p>
            <a:pPr marL="0" indent="0">
              <a:buNone/>
            </a:pPr>
            <a:r>
              <a:rPr lang="en-US" sz="1600"/>
              <a:t>(Laudon, K.C. &amp; Laudon, J.P. 2020)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816D152-1EC9-CFB4-789C-FCA6DA752E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757" r="5187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364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D5082-D461-8F4A-A440-DA4087C58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How is important for training employees?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AD4E2FC6-48E3-C8CD-3AD1-438113943D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92" r="18075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9ADD7-6EC8-E948-9658-5679673E9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1700"/>
              <a:t>Accessibility – training platforms offer flexibility and accessibility, allowing access for training materials.</a:t>
            </a:r>
          </a:p>
          <a:p>
            <a:r>
              <a:rPr lang="en-US" sz="1700"/>
              <a:t>Interactivity – technology tools such as VR, simulations and gamified learning platforms create immersive experiences.</a:t>
            </a:r>
          </a:p>
          <a:p>
            <a:r>
              <a:rPr lang="en-US" sz="1700"/>
              <a:t>Analytics – valuable data insights that enable organizations to track learner progress.</a:t>
            </a:r>
          </a:p>
          <a:p>
            <a:r>
              <a:rPr lang="en-US" sz="1700"/>
              <a:t>Cost effective – training solutions offer cost-effective alternatives to traditional classroom-based training methods.</a:t>
            </a:r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r>
              <a:rPr lang="en-US" sz="1700"/>
              <a:t>(Siemens, G. 2005) (Clark, R.C. &amp; Mayer, R. E. 2016)</a:t>
            </a:r>
          </a:p>
        </p:txBody>
      </p:sp>
    </p:spTree>
    <p:extLst>
      <p:ext uri="{BB962C8B-B14F-4D97-AF65-F5344CB8AC3E}">
        <p14:creationId xmlns:p14="http://schemas.microsoft.com/office/powerpoint/2010/main" val="120526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D09DC-5089-F549-8FC7-48D20B1B1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Benefits for employees and employers at M&amp;S</a:t>
            </a:r>
          </a:p>
        </p:txBody>
      </p:sp>
      <p:pic>
        <p:nvPicPr>
          <p:cNvPr id="5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54537FEC-FB61-5B41-9D50-58D18C8889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722" b="3934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C0F0E-AA1C-934F-A94E-0700BDDC6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sz="1000"/>
              <a:t>Marks and Spencer – British multinational retailer for food. </a:t>
            </a:r>
          </a:p>
          <a:p>
            <a:r>
              <a:rPr lang="en-US" sz="1000"/>
              <a:t>UK’s leading retailer for providing food, homeware and beauty products.</a:t>
            </a:r>
          </a:p>
          <a:p>
            <a:r>
              <a:rPr lang="en-US" sz="1000">
                <a:highlight>
                  <a:srgbClr val="FFFF00"/>
                </a:highlight>
              </a:rPr>
              <a:t>Benefits of employees:</a:t>
            </a:r>
          </a:p>
          <a:p>
            <a:r>
              <a:rPr lang="en-US" sz="1000"/>
              <a:t>- employee engagement – employee portals and social networking platforms such as M&amp;S HUB</a:t>
            </a:r>
          </a:p>
          <a:p>
            <a:r>
              <a:rPr lang="en-US" sz="1000"/>
              <a:t>-training and development- virtual classrooms and online resources.</a:t>
            </a:r>
          </a:p>
          <a:p>
            <a:r>
              <a:rPr lang="en-US" sz="1000">
                <a:highlight>
                  <a:srgbClr val="FFFF00"/>
                </a:highlight>
              </a:rPr>
              <a:t>Benefits for employers</a:t>
            </a:r>
          </a:p>
          <a:p>
            <a:r>
              <a:rPr lang="en-US" sz="1000"/>
              <a:t>-communication -  platforms such as email, collaboration software etc. </a:t>
            </a:r>
          </a:p>
          <a:p>
            <a:pPr marL="0" indent="0">
              <a:buNone/>
            </a:pPr>
            <a:r>
              <a:rPr lang="en-US" sz="1000"/>
              <a:t>(Aladwani, A. M. 2001) (Bakker, A,B et al 2014)</a:t>
            </a:r>
          </a:p>
          <a:p>
            <a:pPr marL="0" indent="0">
              <a:buNone/>
            </a:pPr>
            <a:r>
              <a:rPr lang="en-US" sz="1000"/>
              <a:t>(Lancioni, R. et al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17595C-E081-1145-A82F-3F2738C343D0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en.wikipedia.org/wiki/Marks_&amp;_Spenc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827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8C84C-AB58-424A-982D-BE740DDE2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US" sz="3700"/>
              <a:t>Benefits for employees and employers at Apple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4DF7B-16A8-F843-B984-6F7DDAB36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r>
              <a:rPr lang="en-US" sz="1400"/>
              <a:t>Apple – multinational technology company providing range of products such as phones, tablets, pcs etc. </a:t>
            </a:r>
          </a:p>
          <a:p>
            <a:r>
              <a:rPr lang="en-US" sz="1400">
                <a:highlight>
                  <a:srgbClr val="FFFF00"/>
                </a:highlight>
              </a:rPr>
              <a:t>Benefits for employees:</a:t>
            </a:r>
          </a:p>
          <a:p>
            <a:r>
              <a:rPr lang="en-US" sz="1400"/>
              <a:t>- innovation and creativity - cutting edge technology tools and resources for design.</a:t>
            </a:r>
          </a:p>
          <a:p>
            <a:r>
              <a:rPr lang="en-US" sz="1400"/>
              <a:t>- learning and development – invests in employee through training programs and resources. Apple university, today at Apple etc. </a:t>
            </a:r>
          </a:p>
          <a:p>
            <a:r>
              <a:rPr lang="en-US" sz="1400">
                <a:highlight>
                  <a:srgbClr val="FFFF00"/>
                </a:highlight>
              </a:rPr>
              <a:t>Benefits for employers</a:t>
            </a:r>
          </a:p>
          <a:p>
            <a:r>
              <a:rPr lang="en-US" sz="1400"/>
              <a:t>- competitive compensation and benefits – packages and benefits for employees including stock options, insurance etc.</a:t>
            </a:r>
          </a:p>
          <a:p>
            <a:r>
              <a:rPr lang="en-US" sz="1400"/>
              <a:t>Innovation culture – environment of innovation where employers should push technological boundaries easily. </a:t>
            </a:r>
          </a:p>
          <a:p>
            <a:pPr marL="0" indent="0">
              <a:buNone/>
            </a:pPr>
            <a:r>
              <a:rPr lang="en-US" sz="1400"/>
              <a:t>(Podolny, J. and Hansen, M. 2020)</a:t>
            </a:r>
          </a:p>
          <a:p>
            <a:pPr marL="0" indent="0">
              <a:buNone/>
            </a:pPr>
            <a:endParaRPr lang="en-US" sz="1400"/>
          </a:p>
        </p:txBody>
      </p:sp>
      <p:pic>
        <p:nvPicPr>
          <p:cNvPr id="5" name="Picture 4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59F21309-B7CA-874A-8591-57A6B8AFE4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62035" y="717012"/>
            <a:ext cx="4574800" cy="54461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296E7F-067C-E740-BD69-77F0F33CD707}"/>
              </a:ext>
            </a:extLst>
          </p:cNvPr>
          <p:cNvSpPr txBox="1"/>
          <p:nvPr/>
        </p:nvSpPr>
        <p:spPr>
          <a:xfrm>
            <a:off x="9229793" y="5963148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nn.wikipedia.org/wiki/Apple_Inc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2963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A93B9-F7A3-7245-B721-F2A4666B3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337"/>
            <a:ext cx="6797405" cy="1651404"/>
          </a:xfrm>
        </p:spPr>
        <p:txBody>
          <a:bodyPr>
            <a:normAutofit/>
          </a:bodyPr>
          <a:lstStyle/>
          <a:p>
            <a:r>
              <a:rPr lang="en-US" sz="4000"/>
              <a:t>Benefits for employees and employers at Zara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8A95E-E530-5947-BDA9-0DD07E0EA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1330"/>
            <a:ext cx="6797405" cy="3719384"/>
          </a:xfrm>
        </p:spPr>
        <p:txBody>
          <a:bodyPr>
            <a:normAutofit/>
          </a:bodyPr>
          <a:lstStyle/>
          <a:p>
            <a:r>
              <a:rPr lang="en-US" sz="1600"/>
              <a:t>Zara is a renowned multinational retailer selling clothes, home finings etc.</a:t>
            </a:r>
          </a:p>
          <a:p>
            <a:r>
              <a:rPr lang="en-US" sz="1600">
                <a:highlight>
                  <a:srgbClr val="FFFF00"/>
                </a:highlight>
              </a:rPr>
              <a:t>Benefits for employees:</a:t>
            </a:r>
          </a:p>
          <a:p>
            <a:r>
              <a:rPr lang="en-US" sz="1600"/>
              <a:t>-efficient inventory Management System – tracking merchandise in real time</a:t>
            </a:r>
          </a:p>
          <a:p>
            <a:r>
              <a:rPr lang="en-US" sz="1600"/>
              <a:t>- flexible work arrangements – employees achieve better work life balance.</a:t>
            </a:r>
          </a:p>
          <a:p>
            <a:r>
              <a:rPr lang="en-US" sz="1600">
                <a:highlight>
                  <a:srgbClr val="FFFF00"/>
                </a:highlight>
              </a:rPr>
              <a:t>Benefits for employers</a:t>
            </a:r>
          </a:p>
          <a:p>
            <a:r>
              <a:rPr lang="en-US" sz="1600"/>
              <a:t>-Performance monitoring and feedback – recognizing outstanding contributions and areas for improvement.</a:t>
            </a:r>
          </a:p>
          <a:p>
            <a:r>
              <a:rPr lang="en-US" sz="1600"/>
              <a:t>- data driven decision making – collecting and analyzing vast amounts of data related to customer preferences. </a:t>
            </a:r>
          </a:p>
          <a:p>
            <a:pPr marL="0" indent="0">
              <a:buNone/>
            </a:pPr>
            <a:r>
              <a:rPr lang="en-US" sz="1600"/>
              <a:t>(Kumar, V et al 2016) (Peppard, J &amp; Ward, J 2016)</a:t>
            </a:r>
          </a:p>
        </p:txBody>
      </p:sp>
      <p:pic>
        <p:nvPicPr>
          <p:cNvPr id="7" name="Graphic 6" descr="Suit">
            <a:extLst>
              <a:ext uri="{FF2B5EF4-FFF2-40B4-BE49-F238E27FC236}">
                <a16:creationId xmlns:a16="http://schemas.microsoft.com/office/drawing/2014/main" id="{D4D61709-25DE-BC64-1B24-86053C5CE5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11290" y="168168"/>
            <a:ext cx="3168155" cy="3168155"/>
          </a:xfrm>
          <a:prstGeom prst="rect">
            <a:avLst/>
          </a:prstGeom>
        </p:spPr>
      </p:pic>
      <p:pic>
        <p:nvPicPr>
          <p:cNvPr id="5" name="Picture 4" descr="A black letter on a white background&#10;&#10;Description automatically generated">
            <a:extLst>
              <a:ext uri="{FF2B5EF4-FFF2-40B4-BE49-F238E27FC236}">
                <a16:creationId xmlns:a16="http://schemas.microsoft.com/office/drawing/2014/main" id="{3B0EDF88-0A35-E946-8D1C-AEBCAB8160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97556" y="4308942"/>
            <a:ext cx="3995623" cy="12050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1B150C-5433-0149-941C-A2C190EAFD3B}"/>
              </a:ext>
            </a:extLst>
          </p:cNvPr>
          <p:cNvSpPr txBox="1"/>
          <p:nvPr/>
        </p:nvSpPr>
        <p:spPr>
          <a:xfrm>
            <a:off x="9553088" y="5313916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assistenza-clienti.it/zar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468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7051E-ACCD-BD4F-9095-CA5040DCD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Benefits for employees and employers in the  North Face</a:t>
            </a:r>
          </a:p>
        </p:txBody>
      </p:sp>
      <p:pic>
        <p:nvPicPr>
          <p:cNvPr id="5" name="Picture 4" descr="A red and white logo&#10;&#10;Description automatically generated">
            <a:extLst>
              <a:ext uri="{FF2B5EF4-FFF2-40B4-BE49-F238E27FC236}">
                <a16:creationId xmlns:a16="http://schemas.microsoft.com/office/drawing/2014/main" id="{2335F19D-3FFD-1C4B-9161-944A476F85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6486" b="24227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D72D3-3D93-FB45-868A-E583AD3D4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sz="1100"/>
              <a:t>The North Face – number 1’s leading brand for clothes on the market</a:t>
            </a:r>
          </a:p>
          <a:p>
            <a:r>
              <a:rPr lang="en-US" sz="1100">
                <a:highlight>
                  <a:srgbClr val="FFFF00"/>
                </a:highlight>
              </a:rPr>
              <a:t>Benefits for employees</a:t>
            </a:r>
          </a:p>
          <a:p>
            <a:r>
              <a:rPr lang="en-US" sz="1100"/>
              <a:t>- employee discounts and perks – company offers discounts to products and outdoor adventure opportunities </a:t>
            </a:r>
          </a:p>
          <a:p>
            <a:r>
              <a:rPr lang="en-US" sz="1100"/>
              <a:t>-Work life balance – flexible arrangements/ scheduling</a:t>
            </a:r>
          </a:p>
          <a:p>
            <a:r>
              <a:rPr lang="en-US" sz="1100">
                <a:highlight>
                  <a:srgbClr val="FFFF00"/>
                </a:highlight>
              </a:rPr>
              <a:t>Benefits for employers</a:t>
            </a:r>
          </a:p>
          <a:p>
            <a:r>
              <a:rPr lang="en-US" sz="1100"/>
              <a:t>- employee retention – offering competitive benefits packages and prioritise employee well being</a:t>
            </a:r>
          </a:p>
          <a:p>
            <a:r>
              <a:rPr lang="en-US" sz="1100"/>
              <a:t>-  productivity – focuses on employee health and wellbeing </a:t>
            </a:r>
          </a:p>
          <a:p>
            <a:pPr marL="0" indent="0">
              <a:buNone/>
            </a:pPr>
            <a:r>
              <a:rPr lang="en-US" sz="1100"/>
              <a:t>(Smith, J. 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CF1BB7-3D0F-864F-BEBB-780746B968DB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flickr.com/photos/49734147@N00/890001116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048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5B3A5-3700-0C4D-993F-D7F0085E9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6200">
                <a:solidFill>
                  <a:schemeClr val="bg1"/>
                </a:solidFill>
              </a:rPr>
              <a:t>Conclusion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48B23-B667-7B45-9170-50BD01DAE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0" i="0" u="none" strike="noStrike">
              <a:solidFill>
                <a:schemeClr val="bg1"/>
              </a:solidFill>
              <a:effectLst/>
              <a:latin typeface="Söhne"/>
            </a:endParaRPr>
          </a:p>
          <a:p>
            <a:pPr marL="0" indent="0">
              <a:buNone/>
            </a:pPr>
            <a:r>
              <a:rPr lang="en-GB" sz="2000" b="0" i="0" u="none" strike="noStrike">
                <a:solidFill>
                  <a:schemeClr val="bg1"/>
                </a:solidFill>
                <a:effectLst/>
                <a:latin typeface="Söhne"/>
              </a:rPr>
              <a:t>As we continue to embrace and harness the potential of technology, it is essential to do so responsibly, ensuring that it serves the collective good and contributes to a more equitable and sustainable society.</a:t>
            </a:r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2165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B4769-2FFA-E147-8D04-EAE826D9E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677AF-DB09-3449-8C5F-0F070BEFB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lIns="90000">
            <a:normAutofit fontScale="40000" lnSpcReduction="20000"/>
          </a:bodyPr>
          <a:lstStyle/>
          <a:p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Laudon, K. C., &amp; Laudon, J. P. (2020).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Management Information Systems: Managing the Digital Firm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 (16th ed.). Pearson. (accessed on 20.04.2024)</a:t>
            </a:r>
          </a:p>
          <a:p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Turban, E., Pollard, C., Wood, G., &amp; </a:t>
            </a:r>
            <a:r>
              <a:rPr lang="en-GB" b="0" i="0" u="none" strike="noStrike" dirty="0" err="1">
                <a:solidFill>
                  <a:srgbClr val="0D0D0D"/>
                </a:solidFill>
                <a:effectLst/>
                <a:latin typeface="Söhne"/>
              </a:rPr>
              <a:t>Wetherbe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, J. (2018).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Information Technology for Management: On-Demand Strategies for Performance, Growth, and Sustainability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 (11th ed.). Wiley. (accessed on 20.04.2024.)</a:t>
            </a:r>
          </a:p>
          <a:p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Siemens, G. (2005).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Connectivism: A Learning Theory for the Digital Age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. International Journal of Instructional Technology and Distance Learning, 2(1), pp. 3-10. (accessed on 20.04.2024)</a:t>
            </a:r>
          </a:p>
          <a:p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Clark, R. C., &amp; Mayer, R. E. (2016).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E-Learning and the Science of Instruction: Proven Guidelines for Consumers and Designers of Multimedia Learning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. John Wiley &amp; Sons. (accessed on 20.04.2024)</a:t>
            </a:r>
          </a:p>
          <a:p>
            <a:r>
              <a:rPr lang="en-GB" b="0" i="0" u="none" strike="noStrike" dirty="0" err="1">
                <a:solidFill>
                  <a:srgbClr val="0D0D0D"/>
                </a:solidFill>
                <a:effectLst/>
                <a:latin typeface="Söhne"/>
              </a:rPr>
              <a:t>Aladwani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, A. M. (2001). Online banking: a field study of drivers, development challenges, and expectations.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International Journal of Information Management, 21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(3), pp. 213-225. (accessed on 20.04.2024).</a:t>
            </a:r>
          </a:p>
          <a:p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Bakker, A. B., Albrecht, S. L., &amp; Leiter, M. P. (2014). Key questions regarding work engagement.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European Journal of Work and Organizational Psychology, 23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(1), pp. 4-28. (accessed on 20.04.2024)</a:t>
            </a:r>
          </a:p>
          <a:p>
            <a:r>
              <a:rPr lang="en-GB" b="0" i="0" u="none" strike="noStrike" dirty="0" err="1">
                <a:solidFill>
                  <a:srgbClr val="0D0D0D"/>
                </a:solidFill>
                <a:effectLst/>
                <a:latin typeface="Söhne"/>
              </a:rPr>
              <a:t>Lancioni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, R., Esposito, M., Rivoli, A., &amp; </a:t>
            </a:r>
            <a:r>
              <a:rPr lang="en-GB" b="0" i="0" u="none" strike="noStrike" dirty="0" err="1">
                <a:solidFill>
                  <a:srgbClr val="0D0D0D"/>
                </a:solidFill>
                <a:effectLst/>
                <a:latin typeface="Söhne"/>
              </a:rPr>
              <a:t>Capaldo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, A. (2018). RFID technology implementation in retailing: a review and future research directions.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International Journal of Retail &amp; Distribution Management, 46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(5), pp. 440-459. (accessed on 20.04.20204)</a:t>
            </a:r>
          </a:p>
          <a:p>
            <a:r>
              <a:rPr lang="en-GB" dirty="0" err="1">
                <a:solidFill>
                  <a:srgbClr val="0D0D0D"/>
                </a:solidFill>
                <a:latin typeface="Söhne"/>
              </a:rPr>
              <a:t>Podolny</a:t>
            </a:r>
            <a:r>
              <a:rPr lang="en-GB" dirty="0">
                <a:solidFill>
                  <a:srgbClr val="0D0D0D"/>
                </a:solidFill>
                <a:latin typeface="Söhne"/>
              </a:rPr>
              <a:t>, M.J. and Hansen, T. M. (2020). How apple is organised for innovation. Article organisational culture. Harvard Business Review. (accessed on 20.04.2024).</a:t>
            </a:r>
          </a:p>
          <a:p>
            <a:endParaRPr lang="en-GB" b="0" i="0" u="none" strike="noStrike" dirty="0">
              <a:solidFill>
                <a:srgbClr val="0D0D0D"/>
              </a:solidFill>
              <a:effectLst/>
              <a:latin typeface="Söhne"/>
            </a:endParaRPr>
          </a:p>
          <a:p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Kumar, V., &amp; </a:t>
            </a:r>
            <a:r>
              <a:rPr lang="en-GB" b="0" i="0" u="none" strike="noStrike" dirty="0" err="1">
                <a:solidFill>
                  <a:srgbClr val="0D0D0D"/>
                </a:solidFill>
                <a:effectLst/>
                <a:latin typeface="Söhne"/>
              </a:rPr>
              <a:t>Reinartz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, W. (2016). Retail Revolution: Will Your Brick-and-Mortar Store Survive? Harvard Business Review Press. (accessed on 20.04.2024)</a:t>
            </a:r>
          </a:p>
          <a:p>
            <a:r>
              <a:rPr lang="en-GB" b="0" i="0" u="none" strike="noStrike" dirty="0" err="1">
                <a:solidFill>
                  <a:srgbClr val="0D0D0D"/>
                </a:solidFill>
                <a:effectLst/>
                <a:latin typeface="Söhne"/>
              </a:rPr>
              <a:t>Peppard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, J., &amp; Ward, J. (2016). The Strategic Management of Information Systems: Building a Digital Strategy. John Wiley &amp; Sons. (accessed on 20.04.2024)</a:t>
            </a:r>
          </a:p>
          <a:p>
            <a:endParaRPr lang="en-GB" b="0" i="0" u="none" strike="noStrike" dirty="0">
              <a:solidFill>
                <a:srgbClr val="0D0D0D"/>
              </a:solidFill>
              <a:effectLst/>
              <a:latin typeface="Söhne"/>
            </a:endParaRPr>
          </a:p>
          <a:p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Smith, J. A. (2020). Sustainability Practices at The North Face. </a:t>
            </a:r>
            <a:r>
              <a:rPr lang="en-GB" b="0" i="1" u="none" strike="noStrike" dirty="0">
                <a:solidFill>
                  <a:srgbClr val="0D0D0D"/>
                </a:solidFill>
                <a:effectLst/>
                <a:latin typeface="Söhne"/>
              </a:rPr>
              <a:t>Journal of Outdoor Apparel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Söhne"/>
              </a:rPr>
              <a:t>, 12(3), 45-56. (accessed on 20.04.2024)</a:t>
            </a:r>
          </a:p>
          <a:p>
            <a:endParaRPr lang="en-GB" b="0" i="0" u="none" strike="noStrike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299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70D15F6B-AD62-F4EA-67E7-400413CBEA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625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494804-DC1E-B34B-B0CE-B3C9611E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190841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FC059-FD5B-EB47-B6C6-D4E561A42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90DADF54-9EA3-28FB-ECA4-394078204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95B9D929-F83E-41FF-BEE6-A7721B010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513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8765</TotalTime>
  <Words>1207</Words>
  <Application>Microsoft Macintosh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Söhne</vt:lpstr>
      <vt:lpstr>Office Theme</vt:lpstr>
      <vt:lpstr>The importance of technology </vt:lpstr>
      <vt:lpstr>Table of contents</vt:lpstr>
      <vt:lpstr>What is technology?</vt:lpstr>
      <vt:lpstr>Importance of technology.</vt:lpstr>
      <vt:lpstr>How is important for training employees?</vt:lpstr>
      <vt:lpstr>Benefits for employees and employers at M&amp;S</vt:lpstr>
      <vt:lpstr>Benefits for employees and employers at Apple</vt:lpstr>
      <vt:lpstr>Benefits for employees and employers at Zara</vt:lpstr>
      <vt:lpstr>Benefits for employees and employers in the  North Face</vt:lpstr>
      <vt:lpstr>Conclusion </vt:lpstr>
      <vt:lpstr>References</vt:lpstr>
      <vt:lpstr>Any questions?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technology </dc:title>
  <dc:creator>Petya Encheva Petrova (2111477)</dc:creator>
  <cp:lastModifiedBy>Petya Encheva Petrova (2111477)</cp:lastModifiedBy>
  <cp:revision>3</cp:revision>
  <dcterms:created xsi:type="dcterms:W3CDTF">2024-04-04T13:44:59Z</dcterms:created>
  <dcterms:modified xsi:type="dcterms:W3CDTF">2024-04-28T21:45:09Z</dcterms:modified>
</cp:coreProperties>
</file>