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9144000" cy="5143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8FB"/>
          </a:solidFill>
        </a:fill>
      </a:tcStyle>
    </a:wholeTbl>
    <a:band2H>
      <a:tcTxStyle b="def" i="def"/>
      <a:tcStyle>
        <a:tcBdr/>
        <a:fill>
          <a:solidFill>
            <a:srgbClr val="E8EDFD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DBDE"/>
          </a:solidFill>
        </a:fill>
      </a:tcStyle>
    </a:wholeTbl>
    <a:band2H>
      <a:tcTxStyle b="def" i="def"/>
      <a:tcStyle>
        <a:tcBdr/>
        <a:fill>
          <a:solidFill>
            <a:srgbClr val="EBEEE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8FFCD"/>
          </a:solidFill>
        </a:fill>
      </a:tcStyle>
    </a:wholeTbl>
    <a:band2H>
      <a:tcTxStyle b="def" i="def"/>
      <a:tcStyle>
        <a:tcBdr/>
        <a:fill>
          <a:solidFill>
            <a:srgbClr val="FCFF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3" name="Shape 133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400">
        <a:latin typeface="+mj-lt"/>
        <a:ea typeface="+mj-ea"/>
        <a:cs typeface="+mj-cs"/>
        <a:sym typeface="Arial"/>
      </a:defRPr>
    </a:lvl1pPr>
    <a:lvl2pPr indent="228600" latinLnBrk="0">
      <a:defRPr sz="1400">
        <a:latin typeface="+mj-lt"/>
        <a:ea typeface="+mj-ea"/>
        <a:cs typeface="+mj-cs"/>
        <a:sym typeface="Arial"/>
      </a:defRPr>
    </a:lvl2pPr>
    <a:lvl3pPr indent="457200" latinLnBrk="0">
      <a:defRPr sz="1400">
        <a:latin typeface="+mj-lt"/>
        <a:ea typeface="+mj-ea"/>
        <a:cs typeface="+mj-cs"/>
        <a:sym typeface="Arial"/>
      </a:defRPr>
    </a:lvl3pPr>
    <a:lvl4pPr indent="685800" latinLnBrk="0">
      <a:defRPr sz="1400">
        <a:latin typeface="+mj-lt"/>
        <a:ea typeface="+mj-ea"/>
        <a:cs typeface="+mj-cs"/>
        <a:sym typeface="Arial"/>
      </a:defRPr>
    </a:lvl4pPr>
    <a:lvl5pPr indent="914400" latinLnBrk="0">
      <a:defRPr sz="1400">
        <a:latin typeface="+mj-lt"/>
        <a:ea typeface="+mj-ea"/>
        <a:cs typeface="+mj-cs"/>
        <a:sym typeface="Arial"/>
      </a:defRPr>
    </a:lvl5pPr>
    <a:lvl6pPr indent="1143000" latinLnBrk="0">
      <a:defRPr sz="1400">
        <a:latin typeface="+mj-lt"/>
        <a:ea typeface="+mj-ea"/>
        <a:cs typeface="+mj-cs"/>
        <a:sym typeface="Arial"/>
      </a:defRPr>
    </a:lvl6pPr>
    <a:lvl7pPr indent="1371600" latinLnBrk="0">
      <a:defRPr sz="1400">
        <a:latin typeface="+mj-lt"/>
        <a:ea typeface="+mj-ea"/>
        <a:cs typeface="+mj-cs"/>
        <a:sym typeface="Arial"/>
      </a:defRPr>
    </a:lvl7pPr>
    <a:lvl8pPr indent="1600200" latinLnBrk="0">
      <a:defRPr sz="1400">
        <a:latin typeface="+mj-lt"/>
        <a:ea typeface="+mj-ea"/>
        <a:cs typeface="+mj-cs"/>
        <a:sym typeface="Arial"/>
      </a:defRPr>
    </a:lvl8pPr>
    <a:lvl9pPr indent="1828800" latinLnBrk="0">
      <a:defRPr sz="1400">
        <a:latin typeface="+mj-lt"/>
        <a:ea typeface="+mj-ea"/>
        <a:cs typeface="+mj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">
    <p:bg>
      <p:bgPr>
        <a:solidFill>
          <a:srgbClr val="FDFC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311708" y="744574"/>
            <a:ext cx="8520601" cy="2052601"/>
          </a:xfrm>
          <a:prstGeom prst="rect">
            <a:avLst/>
          </a:prstGeom>
        </p:spPr>
        <p:txBody>
          <a:bodyPr anchor="b"/>
          <a:lstStyle>
            <a:lvl1pPr algn="ctr">
              <a:defRPr sz="3000"/>
            </a:lvl1pPr>
          </a:lstStyle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311699" y="2834125"/>
            <a:ext cx="8520602" cy="792601"/>
          </a:xfrm>
          <a:prstGeom prst="rect">
            <a:avLst/>
          </a:prstGeom>
        </p:spPr>
        <p:txBody>
          <a:bodyPr/>
          <a:lstStyle>
            <a:lvl1pPr marL="323850" indent="-190500" algn="ctr">
              <a:lnSpc>
                <a:spcPct val="100000"/>
              </a:lnSpc>
              <a:buClrTx/>
              <a:buSzTx/>
              <a:buFontTx/>
              <a:buNone/>
              <a:defRPr sz="2000"/>
            </a:lvl1pPr>
            <a:lvl2pPr marL="323850" indent="266700" algn="ctr">
              <a:lnSpc>
                <a:spcPct val="100000"/>
              </a:lnSpc>
              <a:buClrTx/>
              <a:buSzTx/>
              <a:buFontTx/>
              <a:buNone/>
              <a:defRPr sz="2000"/>
            </a:lvl2pPr>
            <a:lvl3pPr marL="323850" indent="723900" algn="ctr">
              <a:lnSpc>
                <a:spcPct val="100000"/>
              </a:lnSpc>
              <a:buClrTx/>
              <a:buSzTx/>
              <a:buFontTx/>
              <a:buNone/>
              <a:defRPr sz="2000"/>
            </a:lvl3pPr>
            <a:lvl4pPr marL="323850" indent="1181100" algn="ctr">
              <a:lnSpc>
                <a:spcPct val="100000"/>
              </a:lnSpc>
              <a:buClrTx/>
              <a:buSzTx/>
              <a:buFontTx/>
              <a:buNone/>
              <a:defRPr sz="2000"/>
            </a:lvl4pPr>
            <a:lvl5pPr marL="323850" indent="1638300" algn="ctr">
              <a:lnSpc>
                <a:spcPct val="100000"/>
              </a:lnSpc>
              <a:buClrTx/>
              <a:buSzTx/>
              <a:buFontTx/>
              <a:buNone/>
              <a:defRPr sz="20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xfrm>
            <a:off x="8712597" y="4705091"/>
            <a:ext cx="308562" cy="309851"/>
          </a:xfrm>
          <a:prstGeom prst="rect">
            <a:avLst/>
          </a:prstGeom>
        </p:spPr>
        <p:txBody>
          <a:bodyPr/>
          <a:lstStyle>
            <a:lvl1pPr>
              <a:defRPr sz="8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xfrm>
            <a:off x="311699" y="2150849"/>
            <a:ext cx="8520602" cy="841801"/>
          </a:xfrm>
          <a:prstGeom prst="rect">
            <a:avLst/>
          </a:prstGeom>
        </p:spPr>
        <p:txBody>
          <a:bodyPr anchor="ctr"/>
          <a:lstStyle>
            <a:lvl1pPr algn="ctr">
              <a:defRPr sz="3000"/>
            </a:lvl1pPr>
          </a:lstStyle>
          <a:p>
            <a:pPr/>
            <a:r>
              <a:t>Title Text</a:t>
            </a:r>
          </a:p>
        </p:txBody>
      </p:sp>
      <p:sp>
        <p:nvSpPr>
          <p:cNvPr id="2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_AND_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9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_AND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8" name="Body Level One…"/>
          <p:cNvSpPr txBox="1"/>
          <p:nvPr>
            <p:ph type="body" sz="half" idx="1"/>
          </p:nvPr>
        </p:nvSpPr>
        <p:spPr>
          <a:xfrm>
            <a:off x="311699" y="1152475"/>
            <a:ext cx="3999902" cy="3416400"/>
          </a:xfrm>
          <a:prstGeom prst="rect">
            <a:avLst/>
          </a:prstGeom>
        </p:spPr>
        <p:txBody>
          <a:bodyPr/>
          <a:lstStyle>
            <a:lvl1pPr indent="-317500">
              <a:buSzPts val="1400"/>
              <a:defRPr sz="1400"/>
            </a:lvl1pPr>
            <a:lvl2pPr marL="965200" indent="-355600">
              <a:buSzPts val="1400"/>
              <a:defRPr sz="1400"/>
            </a:lvl2pPr>
            <a:lvl3pPr marL="1422400" indent="-355600">
              <a:buSzPts val="1400"/>
              <a:defRPr sz="1400"/>
            </a:lvl3pPr>
            <a:lvl4pPr marL="1879600" indent="-355600">
              <a:buSzPts val="1400"/>
              <a:defRPr sz="1400"/>
            </a:lvl4pPr>
            <a:lvl5pPr marL="2336800" indent="-355600">
              <a:buSzPts val="1400"/>
              <a:defRPr sz="1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" name="Google Shape;23;p5"/>
          <p:cNvSpPr txBox="1"/>
          <p:nvPr>
            <p:ph type="body" sz="half" idx="21"/>
          </p:nvPr>
        </p:nvSpPr>
        <p:spPr>
          <a:xfrm>
            <a:off x="4832399" y="1152475"/>
            <a:ext cx="3999902" cy="3416400"/>
          </a:xfrm>
          <a:prstGeom prst="rect">
            <a:avLst/>
          </a:prstGeom>
        </p:spPr>
        <p:txBody>
          <a:bodyPr/>
          <a:lstStyle/>
          <a:p>
            <a:pPr indent="-317500">
              <a:buSzPts val="1400"/>
              <a:defRPr sz="1400"/>
            </a:pP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NE_COLUM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itle Text"/>
          <p:cNvSpPr txBox="1"/>
          <p:nvPr>
            <p:ph type="title"/>
          </p:nvPr>
        </p:nvSpPr>
        <p:spPr>
          <a:xfrm>
            <a:off x="311699" y="555600"/>
            <a:ext cx="2808001" cy="7557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/>
            <a:r>
              <a:t>Title Text</a:t>
            </a:r>
          </a:p>
        </p:txBody>
      </p:sp>
      <p:sp>
        <p:nvSpPr>
          <p:cNvPr id="56" name="Body Level One…"/>
          <p:cNvSpPr txBox="1"/>
          <p:nvPr>
            <p:ph type="body" sz="quarter" idx="1"/>
          </p:nvPr>
        </p:nvSpPr>
        <p:spPr>
          <a:xfrm>
            <a:off x="311699" y="1389599"/>
            <a:ext cx="2808001" cy="3179401"/>
          </a:xfrm>
          <a:prstGeom prst="rect">
            <a:avLst/>
          </a:prstGeom>
        </p:spPr>
        <p:txBody>
          <a:bodyPr/>
          <a:lstStyle>
            <a:lvl1pPr indent="-304800">
              <a:buSzPts val="1200"/>
              <a:defRPr sz="1200"/>
            </a:lvl1pPr>
            <a:lvl2pPr indent="-304800">
              <a:buSzPts val="1200"/>
              <a:defRPr sz="1200"/>
            </a:lvl2pPr>
            <a:lvl3pPr indent="-304800">
              <a:buSzPts val="1200"/>
              <a:defRPr sz="1200"/>
            </a:lvl3pPr>
            <a:lvl4pPr indent="-304800">
              <a:buSzPts val="1200"/>
              <a:defRPr sz="1200"/>
            </a:lvl4pPr>
            <a:lvl5pPr indent="-304800">
              <a:buSzPts val="1200"/>
              <a:defRPr sz="1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MAIN_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itle Text"/>
          <p:cNvSpPr txBox="1"/>
          <p:nvPr>
            <p:ph type="title"/>
          </p:nvPr>
        </p:nvSpPr>
        <p:spPr>
          <a:xfrm>
            <a:off x="490250" y="450149"/>
            <a:ext cx="6367801" cy="4090801"/>
          </a:xfrm>
          <a:prstGeom prst="rect">
            <a:avLst/>
          </a:prstGeom>
        </p:spPr>
        <p:txBody>
          <a:bodyPr anchor="ctr"/>
          <a:lstStyle>
            <a:lvl1pPr>
              <a:defRPr sz="4800"/>
            </a:lvl1pPr>
          </a:lstStyle>
          <a:p>
            <a:pPr/>
            <a:r>
              <a:t>Title Text</a:t>
            </a:r>
          </a:p>
        </p:txBody>
      </p:sp>
      <p:sp>
        <p:nvSpPr>
          <p:cNvPr id="6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_TITLE_AND_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36;p9"/>
          <p:cNvSpPr/>
          <p:nvPr/>
        </p:nvSpPr>
        <p:spPr>
          <a:xfrm>
            <a:off x="4572000" y="-125"/>
            <a:ext cx="4572000" cy="5143501"/>
          </a:xfrm>
          <a:prstGeom prst="rect">
            <a:avLst/>
          </a:pr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sp>
        <p:nvSpPr>
          <p:cNvPr id="73" name="Title Text"/>
          <p:cNvSpPr txBox="1"/>
          <p:nvPr>
            <p:ph type="title"/>
          </p:nvPr>
        </p:nvSpPr>
        <p:spPr>
          <a:xfrm>
            <a:off x="265500" y="1233175"/>
            <a:ext cx="4045200" cy="1482301"/>
          </a:xfrm>
          <a:prstGeom prst="rect">
            <a:avLst/>
          </a:prstGeom>
        </p:spPr>
        <p:txBody>
          <a:bodyPr anchor="b"/>
          <a:lstStyle>
            <a:lvl1pPr algn="ctr">
              <a:defRPr sz="4200"/>
            </a:lvl1pPr>
          </a:lstStyle>
          <a:p>
            <a:pPr/>
            <a:r>
              <a:t>Title Text</a:t>
            </a:r>
          </a:p>
        </p:txBody>
      </p:sp>
      <p:sp>
        <p:nvSpPr>
          <p:cNvPr id="74" name="Body Level One…"/>
          <p:cNvSpPr txBox="1"/>
          <p:nvPr>
            <p:ph type="body" sz="quarter" idx="1"/>
          </p:nvPr>
        </p:nvSpPr>
        <p:spPr>
          <a:xfrm>
            <a:off x="265500" y="2803075"/>
            <a:ext cx="4045200" cy="1235101"/>
          </a:xfrm>
          <a:prstGeom prst="rect">
            <a:avLst/>
          </a:prstGeom>
        </p:spPr>
        <p:txBody>
          <a:bodyPr/>
          <a:lstStyle>
            <a:lvl1pPr marL="323850" indent="-190500" algn="ctr">
              <a:lnSpc>
                <a:spcPct val="100000"/>
              </a:lnSpc>
              <a:buClrTx/>
              <a:buSzTx/>
              <a:buFontTx/>
              <a:buNone/>
              <a:defRPr sz="2100"/>
            </a:lvl1pPr>
            <a:lvl2pPr marL="323850" indent="266700" algn="ctr">
              <a:lnSpc>
                <a:spcPct val="100000"/>
              </a:lnSpc>
              <a:buClrTx/>
              <a:buSzTx/>
              <a:buFontTx/>
              <a:buNone/>
              <a:defRPr sz="2100"/>
            </a:lvl2pPr>
            <a:lvl3pPr marL="323850" indent="723900" algn="ctr">
              <a:lnSpc>
                <a:spcPct val="100000"/>
              </a:lnSpc>
              <a:buClrTx/>
              <a:buSzTx/>
              <a:buFontTx/>
              <a:buNone/>
              <a:defRPr sz="2100"/>
            </a:lvl3pPr>
            <a:lvl4pPr marL="323850" indent="1181100" algn="ctr">
              <a:lnSpc>
                <a:spcPct val="100000"/>
              </a:lnSpc>
              <a:buClrTx/>
              <a:buSzTx/>
              <a:buFontTx/>
              <a:buNone/>
              <a:defRPr sz="2100"/>
            </a:lvl4pPr>
            <a:lvl5pPr marL="323850" indent="1638300" algn="ctr">
              <a:lnSpc>
                <a:spcPct val="100000"/>
              </a:lnSpc>
              <a:buClrTx/>
              <a:buSzTx/>
              <a:buFontTx/>
              <a:buNone/>
              <a:defRPr sz="2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5" name="Google Shape;39;p9"/>
          <p:cNvSpPr txBox="1"/>
          <p:nvPr>
            <p:ph type="body" sz="half" idx="21"/>
          </p:nvPr>
        </p:nvSpPr>
        <p:spPr>
          <a:xfrm>
            <a:off x="4939500" y="724074"/>
            <a:ext cx="3837000" cy="3695102"/>
          </a:xfrm>
          <a:prstGeom prst="rect">
            <a:avLst/>
          </a:prstGeom>
        </p:spPr>
        <p:txBody>
          <a:bodyPr anchor="ctr"/>
          <a:lstStyle/>
          <a:p>
            <a:pPr/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APTION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ody Level One…"/>
          <p:cNvSpPr txBox="1"/>
          <p:nvPr>
            <p:ph type="body" sz="quarter" idx="1"/>
          </p:nvPr>
        </p:nvSpPr>
        <p:spPr>
          <a:xfrm>
            <a:off x="311699" y="4230575"/>
            <a:ext cx="5998802" cy="605101"/>
          </a:xfrm>
          <a:prstGeom prst="rect">
            <a:avLst/>
          </a:prstGeom>
        </p:spPr>
        <p:txBody>
          <a:bodyPr anchor="ctr"/>
          <a:lstStyle>
            <a:lvl1pPr marL="228600" indent="0">
              <a:lnSpc>
                <a:spcPct val="100000"/>
              </a:lnSpc>
              <a:buClrTx/>
              <a:buSzTx/>
              <a:buFontTx/>
              <a:buNone/>
            </a:lvl1pPr>
            <a:lvl2pPr>
              <a:lnSpc>
                <a:spcPct val="100000"/>
              </a:lnSpc>
              <a:buClrTx/>
              <a:buFontTx/>
            </a:lvl2pPr>
            <a:lvl3pPr>
              <a:lnSpc>
                <a:spcPct val="100000"/>
              </a:lnSpc>
              <a:buClrTx/>
              <a:buFontTx/>
            </a:lvl3pPr>
            <a:lvl4pPr>
              <a:lnSpc>
                <a:spcPct val="100000"/>
              </a:lnSpc>
              <a:buClrTx/>
              <a:buFontTx/>
            </a:lvl4pPr>
            <a:lvl5pPr>
              <a:lnSpc>
                <a:spcPct val="100000"/>
              </a:lnSpc>
              <a:buClrTx/>
              <a:buFont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G_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xx%"/>
          <p:cNvSpPr txBox="1"/>
          <p:nvPr>
            <p:ph type="title" hasCustomPrompt="1"/>
          </p:nvPr>
        </p:nvSpPr>
        <p:spPr>
          <a:xfrm>
            <a:off x="311699" y="1106125"/>
            <a:ext cx="8520602" cy="1963500"/>
          </a:xfrm>
          <a:prstGeom prst="rect">
            <a:avLst/>
          </a:prstGeom>
        </p:spPr>
        <p:txBody>
          <a:bodyPr anchor="b"/>
          <a:lstStyle>
            <a:lvl1pPr algn="ctr">
              <a:defRPr sz="12000"/>
            </a:lvl1pPr>
          </a:lstStyle>
          <a:p>
            <a:pPr/>
            <a:r>
              <a:t>xx%</a:t>
            </a:r>
          </a:p>
        </p:txBody>
      </p:sp>
      <p:sp>
        <p:nvSpPr>
          <p:cNvPr id="92" name="Body Level One…"/>
          <p:cNvSpPr txBox="1"/>
          <p:nvPr>
            <p:ph type="body" sz="half" idx="1"/>
          </p:nvPr>
        </p:nvSpPr>
        <p:spPr>
          <a:xfrm>
            <a:off x="311699" y="3152225"/>
            <a:ext cx="8520602" cy="1300800"/>
          </a:xfrm>
          <a:prstGeom prst="rect">
            <a:avLst/>
          </a:prstGeom>
        </p:spPr>
        <p:txBody>
          <a:bodyPr/>
          <a:lstStyle>
            <a:lvl1pPr algn="ctr"/>
            <a:lvl2pPr algn="ctr"/>
            <a:lvl3pPr algn="ctr"/>
            <a:lvl4pPr algn="ctr"/>
            <a:lvl5pPr algn="ctr"/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_AND_BODY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itle Text"/>
          <p:cNvSpPr txBox="1"/>
          <p:nvPr>
            <p:ph type="title"/>
          </p:nvPr>
        </p:nvSpPr>
        <p:spPr>
          <a:xfrm>
            <a:off x="666750" y="1700213"/>
            <a:ext cx="7810500" cy="1743001"/>
          </a:xfrm>
          <a:prstGeom prst="rect">
            <a:avLst/>
          </a:prstGeom>
        </p:spPr>
        <p:txBody>
          <a:bodyPr anchor="ctr"/>
          <a:lstStyle>
            <a:lvl1pPr algn="ctr">
              <a:defRPr sz="4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xfrm>
            <a:off x="4480736" y="4905375"/>
            <a:ext cx="177902" cy="174485"/>
          </a:xfrm>
          <a:prstGeom prst="rect">
            <a:avLst/>
          </a:prstGeom>
        </p:spPr>
        <p:txBody>
          <a:bodyPr lIns="19050" tIns="19050" rIns="19050" bIns="19050" anchor="t"/>
          <a:lstStyle>
            <a:lvl1pPr algn="ctr">
              <a:defRPr sz="900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_TITLE_AND_DESCRIPTION_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56;p14"/>
          <p:cNvSpPr/>
          <p:nvPr/>
        </p:nvSpPr>
        <p:spPr>
          <a:xfrm>
            <a:off x="-1" y="0"/>
            <a:ext cx="85202" cy="5143500"/>
          </a:xfrm>
          <a:prstGeom prst="rect">
            <a:avLst/>
          </a:prstGeom>
          <a:solidFill>
            <a:srgbClr val="F72C88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sp>
        <p:nvSpPr>
          <p:cNvPr id="116" name="Title Text"/>
          <p:cNvSpPr txBox="1"/>
          <p:nvPr>
            <p:ph type="title"/>
          </p:nvPr>
        </p:nvSpPr>
        <p:spPr>
          <a:xfrm>
            <a:off x="311699" y="555600"/>
            <a:ext cx="2808001" cy="7557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/>
            <a:r>
              <a:t>Title Text</a:t>
            </a:r>
          </a:p>
        </p:txBody>
      </p:sp>
      <p:sp>
        <p:nvSpPr>
          <p:cNvPr id="117" name="Body Level One…"/>
          <p:cNvSpPr txBox="1"/>
          <p:nvPr>
            <p:ph type="body" sz="half" idx="1"/>
          </p:nvPr>
        </p:nvSpPr>
        <p:spPr>
          <a:xfrm>
            <a:off x="311699" y="1389599"/>
            <a:ext cx="4187101" cy="3179401"/>
          </a:xfrm>
          <a:prstGeom prst="rect">
            <a:avLst/>
          </a:prstGeom>
        </p:spPr>
        <p:txBody>
          <a:bodyPr/>
          <a:lstStyle>
            <a:lvl1pPr indent="-304800">
              <a:buSzPts val="1200"/>
              <a:defRPr sz="1200"/>
            </a:lvl1pPr>
            <a:lvl2pPr indent="-304800">
              <a:buSzPts val="1200"/>
              <a:defRPr sz="1200"/>
            </a:lvl2pPr>
            <a:lvl3pPr indent="-304800">
              <a:buSzPts val="1200"/>
              <a:defRPr sz="1200"/>
            </a:lvl3pPr>
            <a:lvl4pPr indent="-304800">
              <a:buSzPts val="1200"/>
              <a:defRPr sz="1200"/>
            </a:lvl4pPr>
            <a:lvl5pPr indent="-304800">
              <a:buSzPts val="1200"/>
              <a:defRPr sz="1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_AND_BODY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itle Text"/>
          <p:cNvSpPr txBox="1"/>
          <p:nvPr>
            <p:ph type="title"/>
          </p:nvPr>
        </p:nvSpPr>
        <p:spPr>
          <a:xfrm>
            <a:off x="666750" y="1700213"/>
            <a:ext cx="7810500" cy="1743001"/>
          </a:xfrm>
          <a:prstGeom prst="rect">
            <a:avLst/>
          </a:prstGeom>
        </p:spPr>
        <p:txBody>
          <a:bodyPr anchor="ctr"/>
          <a:lstStyle>
            <a:lvl1pPr algn="ctr">
              <a:defRPr sz="4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26" name="Slide Number"/>
          <p:cNvSpPr txBox="1"/>
          <p:nvPr>
            <p:ph type="sldNum" sz="quarter" idx="2"/>
          </p:nvPr>
        </p:nvSpPr>
        <p:spPr>
          <a:xfrm>
            <a:off x="4480736" y="4905375"/>
            <a:ext cx="177902" cy="174485"/>
          </a:xfrm>
          <a:prstGeom prst="rect">
            <a:avLst/>
          </a:prstGeom>
        </p:spPr>
        <p:txBody>
          <a:bodyPr lIns="19050" tIns="19050" rIns="19050" bIns="19050" anchor="t"/>
          <a:lstStyle>
            <a:lvl1pPr algn="ctr">
              <a:defRPr sz="900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3F3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311699" y="445025"/>
            <a:ext cx="8520602" cy="572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311699" y="1152475"/>
            <a:ext cx="8520602" cy="341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8684384" y="4708266"/>
            <a:ext cx="336775" cy="303502"/>
          </a:xfrm>
          <a:prstGeom prst="rect">
            <a:avLst/>
          </a:prstGeom>
          <a:ln w="12700">
            <a:miter lim="400000"/>
          </a:ln>
        </p:spPr>
        <p:txBody>
          <a:bodyPr wrap="none" lIns="91424" tIns="91424" rIns="91424" bIns="91424" anchor="ctr">
            <a:normAutofit fontScale="100000" lnSpcReduction="0"/>
          </a:bodyPr>
          <a:lstStyle>
            <a:lvl1pPr algn="r">
              <a:defRPr sz="1000">
                <a:solidFill>
                  <a:schemeClr val="accent2">
                    <a:lumOff val="21764"/>
                  </a:schemeClr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transition xmlns:p14="http://schemas.microsoft.com/office/powerpoint/2010/main" spd="med" advClick="1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500" u="none">
          <a:solidFill>
            <a:srgbClr val="000000"/>
          </a:solidFill>
          <a:uFillTx/>
          <a:latin typeface="Comfortaa"/>
          <a:ea typeface="Comfortaa"/>
          <a:cs typeface="Comfortaa"/>
          <a:sym typeface="Comfortaa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500" u="none">
          <a:solidFill>
            <a:srgbClr val="000000"/>
          </a:solidFill>
          <a:uFillTx/>
          <a:latin typeface="Comfortaa"/>
          <a:ea typeface="Comfortaa"/>
          <a:cs typeface="Comfortaa"/>
          <a:sym typeface="Comfortaa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500" u="none">
          <a:solidFill>
            <a:srgbClr val="000000"/>
          </a:solidFill>
          <a:uFillTx/>
          <a:latin typeface="Comfortaa"/>
          <a:ea typeface="Comfortaa"/>
          <a:cs typeface="Comfortaa"/>
          <a:sym typeface="Comfortaa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500" u="none">
          <a:solidFill>
            <a:srgbClr val="000000"/>
          </a:solidFill>
          <a:uFillTx/>
          <a:latin typeface="Comfortaa"/>
          <a:ea typeface="Comfortaa"/>
          <a:cs typeface="Comfortaa"/>
          <a:sym typeface="Comfortaa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500" u="none">
          <a:solidFill>
            <a:srgbClr val="000000"/>
          </a:solidFill>
          <a:uFillTx/>
          <a:latin typeface="Comfortaa"/>
          <a:ea typeface="Comfortaa"/>
          <a:cs typeface="Comfortaa"/>
          <a:sym typeface="Comfortaa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500" u="none">
          <a:solidFill>
            <a:srgbClr val="000000"/>
          </a:solidFill>
          <a:uFillTx/>
          <a:latin typeface="Comfortaa"/>
          <a:ea typeface="Comfortaa"/>
          <a:cs typeface="Comfortaa"/>
          <a:sym typeface="Comfortaa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500" u="none">
          <a:solidFill>
            <a:srgbClr val="000000"/>
          </a:solidFill>
          <a:uFillTx/>
          <a:latin typeface="Comfortaa"/>
          <a:ea typeface="Comfortaa"/>
          <a:cs typeface="Comfortaa"/>
          <a:sym typeface="Comfortaa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500" u="none">
          <a:solidFill>
            <a:srgbClr val="000000"/>
          </a:solidFill>
          <a:uFillTx/>
          <a:latin typeface="Comfortaa"/>
          <a:ea typeface="Comfortaa"/>
          <a:cs typeface="Comfortaa"/>
          <a:sym typeface="Comfortaa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500" u="none">
          <a:solidFill>
            <a:srgbClr val="000000"/>
          </a:solidFill>
          <a:uFillTx/>
          <a:latin typeface="Comfortaa"/>
          <a:ea typeface="Comfortaa"/>
          <a:cs typeface="Comfortaa"/>
          <a:sym typeface="Comfortaa"/>
        </a:defRPr>
      </a:lvl9pPr>
    </p:titleStyle>
    <p:bodyStyle>
      <a:lvl1pPr marL="457200" marR="0" indent="-323850" algn="l" defTabSz="914400" rtl="0" latinLnBrk="0">
        <a:lnSpc>
          <a:spcPct val="115000"/>
        </a:lnSpc>
        <a:spcBef>
          <a:spcPts val="0"/>
        </a:spcBef>
        <a:spcAft>
          <a:spcPts val="0"/>
        </a:spcAft>
        <a:buClr>
          <a:schemeClr val="accent2">
            <a:lumOff val="21764"/>
          </a:schemeClr>
        </a:buClr>
        <a:buSzPts val="1500"/>
        <a:buFont typeface="Helvetica"/>
        <a:buChar char="●"/>
        <a:tabLst/>
        <a:defRPr b="0" baseline="0" cap="none" i="0" spc="0" strike="noStrike" sz="1500" u="none">
          <a:solidFill>
            <a:schemeClr val="accent2">
              <a:lumOff val="21764"/>
            </a:schemeClr>
          </a:solidFill>
          <a:uFillTx/>
          <a:latin typeface="Comfortaa"/>
          <a:ea typeface="Comfortaa"/>
          <a:cs typeface="Comfortaa"/>
          <a:sym typeface="Comfortaa"/>
        </a:defRPr>
      </a:lvl1pPr>
      <a:lvl2pPr marL="914400" marR="0" indent="-323850" algn="l" defTabSz="914400" rtl="0" latinLnBrk="0">
        <a:lnSpc>
          <a:spcPct val="115000"/>
        </a:lnSpc>
        <a:spcBef>
          <a:spcPts val="0"/>
        </a:spcBef>
        <a:spcAft>
          <a:spcPts val="0"/>
        </a:spcAft>
        <a:buClr>
          <a:schemeClr val="accent2">
            <a:lumOff val="21764"/>
          </a:schemeClr>
        </a:buClr>
        <a:buSzPts val="1500"/>
        <a:buFont typeface="Helvetica"/>
        <a:buChar char="○"/>
        <a:tabLst/>
        <a:defRPr b="0" baseline="0" cap="none" i="0" spc="0" strike="noStrike" sz="1500" u="none">
          <a:solidFill>
            <a:schemeClr val="accent2">
              <a:lumOff val="21764"/>
            </a:schemeClr>
          </a:solidFill>
          <a:uFillTx/>
          <a:latin typeface="Comfortaa"/>
          <a:ea typeface="Comfortaa"/>
          <a:cs typeface="Comfortaa"/>
          <a:sym typeface="Comfortaa"/>
        </a:defRPr>
      </a:lvl2pPr>
      <a:lvl3pPr marL="1371600" marR="0" indent="-323850" algn="l" defTabSz="914400" rtl="0" latinLnBrk="0">
        <a:lnSpc>
          <a:spcPct val="115000"/>
        </a:lnSpc>
        <a:spcBef>
          <a:spcPts val="0"/>
        </a:spcBef>
        <a:spcAft>
          <a:spcPts val="0"/>
        </a:spcAft>
        <a:buClr>
          <a:schemeClr val="accent2">
            <a:lumOff val="21764"/>
          </a:schemeClr>
        </a:buClr>
        <a:buSzPts val="1500"/>
        <a:buFont typeface="Helvetica"/>
        <a:buChar char="■"/>
        <a:tabLst/>
        <a:defRPr b="0" baseline="0" cap="none" i="0" spc="0" strike="noStrike" sz="1500" u="none">
          <a:solidFill>
            <a:schemeClr val="accent2">
              <a:lumOff val="21764"/>
            </a:schemeClr>
          </a:solidFill>
          <a:uFillTx/>
          <a:latin typeface="Comfortaa"/>
          <a:ea typeface="Comfortaa"/>
          <a:cs typeface="Comfortaa"/>
          <a:sym typeface="Comfortaa"/>
        </a:defRPr>
      </a:lvl3pPr>
      <a:lvl4pPr marL="1828800" marR="0" indent="-323850" algn="l" defTabSz="914400" rtl="0" latinLnBrk="0">
        <a:lnSpc>
          <a:spcPct val="115000"/>
        </a:lnSpc>
        <a:spcBef>
          <a:spcPts val="0"/>
        </a:spcBef>
        <a:spcAft>
          <a:spcPts val="0"/>
        </a:spcAft>
        <a:buClr>
          <a:schemeClr val="accent2">
            <a:lumOff val="21764"/>
          </a:schemeClr>
        </a:buClr>
        <a:buSzPts val="1500"/>
        <a:buFont typeface="Helvetica"/>
        <a:buChar char="●"/>
        <a:tabLst/>
        <a:defRPr b="0" baseline="0" cap="none" i="0" spc="0" strike="noStrike" sz="1500" u="none">
          <a:solidFill>
            <a:schemeClr val="accent2">
              <a:lumOff val="21764"/>
            </a:schemeClr>
          </a:solidFill>
          <a:uFillTx/>
          <a:latin typeface="Comfortaa"/>
          <a:ea typeface="Comfortaa"/>
          <a:cs typeface="Comfortaa"/>
          <a:sym typeface="Comfortaa"/>
        </a:defRPr>
      </a:lvl4pPr>
      <a:lvl5pPr marL="2286000" marR="0" indent="-323850" algn="l" defTabSz="914400" rtl="0" latinLnBrk="0">
        <a:lnSpc>
          <a:spcPct val="115000"/>
        </a:lnSpc>
        <a:spcBef>
          <a:spcPts val="0"/>
        </a:spcBef>
        <a:spcAft>
          <a:spcPts val="0"/>
        </a:spcAft>
        <a:buClr>
          <a:schemeClr val="accent2">
            <a:lumOff val="21764"/>
          </a:schemeClr>
        </a:buClr>
        <a:buSzPts val="1500"/>
        <a:buFont typeface="Helvetica"/>
        <a:buChar char="○"/>
        <a:tabLst/>
        <a:defRPr b="0" baseline="0" cap="none" i="0" spc="0" strike="noStrike" sz="1500" u="none">
          <a:solidFill>
            <a:schemeClr val="accent2">
              <a:lumOff val="21764"/>
            </a:schemeClr>
          </a:solidFill>
          <a:uFillTx/>
          <a:latin typeface="Comfortaa"/>
          <a:ea typeface="Comfortaa"/>
          <a:cs typeface="Comfortaa"/>
          <a:sym typeface="Comfortaa"/>
        </a:defRPr>
      </a:lvl5pPr>
      <a:lvl6pPr marL="2743200" marR="0" indent="-323850" algn="l" defTabSz="914400" rtl="0" latinLnBrk="0">
        <a:lnSpc>
          <a:spcPct val="115000"/>
        </a:lnSpc>
        <a:spcBef>
          <a:spcPts val="0"/>
        </a:spcBef>
        <a:spcAft>
          <a:spcPts val="0"/>
        </a:spcAft>
        <a:buClr>
          <a:schemeClr val="accent2">
            <a:lumOff val="21764"/>
          </a:schemeClr>
        </a:buClr>
        <a:buSzPts val="1500"/>
        <a:buFont typeface="Helvetica"/>
        <a:buChar char="■"/>
        <a:tabLst/>
        <a:defRPr b="0" baseline="0" cap="none" i="0" spc="0" strike="noStrike" sz="1500" u="none">
          <a:solidFill>
            <a:schemeClr val="accent2">
              <a:lumOff val="21764"/>
            </a:schemeClr>
          </a:solidFill>
          <a:uFillTx/>
          <a:latin typeface="Comfortaa"/>
          <a:ea typeface="Comfortaa"/>
          <a:cs typeface="Comfortaa"/>
          <a:sym typeface="Comfortaa"/>
        </a:defRPr>
      </a:lvl6pPr>
      <a:lvl7pPr marL="3200400" marR="0" indent="-323850" algn="l" defTabSz="914400" rtl="0" latinLnBrk="0">
        <a:lnSpc>
          <a:spcPct val="115000"/>
        </a:lnSpc>
        <a:spcBef>
          <a:spcPts val="0"/>
        </a:spcBef>
        <a:spcAft>
          <a:spcPts val="0"/>
        </a:spcAft>
        <a:buClr>
          <a:schemeClr val="accent2">
            <a:lumOff val="21764"/>
          </a:schemeClr>
        </a:buClr>
        <a:buSzPts val="1500"/>
        <a:buFont typeface="Helvetica"/>
        <a:buChar char="●"/>
        <a:tabLst/>
        <a:defRPr b="0" baseline="0" cap="none" i="0" spc="0" strike="noStrike" sz="1500" u="none">
          <a:solidFill>
            <a:schemeClr val="accent2">
              <a:lumOff val="21764"/>
            </a:schemeClr>
          </a:solidFill>
          <a:uFillTx/>
          <a:latin typeface="Comfortaa"/>
          <a:ea typeface="Comfortaa"/>
          <a:cs typeface="Comfortaa"/>
          <a:sym typeface="Comfortaa"/>
        </a:defRPr>
      </a:lvl7pPr>
      <a:lvl8pPr marL="3657600" marR="0" indent="-323850" algn="l" defTabSz="914400" rtl="0" latinLnBrk="0">
        <a:lnSpc>
          <a:spcPct val="115000"/>
        </a:lnSpc>
        <a:spcBef>
          <a:spcPts val="0"/>
        </a:spcBef>
        <a:spcAft>
          <a:spcPts val="0"/>
        </a:spcAft>
        <a:buClr>
          <a:schemeClr val="accent2">
            <a:lumOff val="21764"/>
          </a:schemeClr>
        </a:buClr>
        <a:buSzPts val="1500"/>
        <a:buFont typeface="Helvetica"/>
        <a:buChar char="○"/>
        <a:tabLst/>
        <a:defRPr b="0" baseline="0" cap="none" i="0" spc="0" strike="noStrike" sz="1500" u="none">
          <a:solidFill>
            <a:schemeClr val="accent2">
              <a:lumOff val="21764"/>
            </a:schemeClr>
          </a:solidFill>
          <a:uFillTx/>
          <a:latin typeface="Comfortaa"/>
          <a:ea typeface="Comfortaa"/>
          <a:cs typeface="Comfortaa"/>
          <a:sym typeface="Comfortaa"/>
        </a:defRPr>
      </a:lvl8pPr>
      <a:lvl9pPr marL="4114800" marR="0" indent="-323850" algn="l" defTabSz="914400" rtl="0" latinLnBrk="0">
        <a:lnSpc>
          <a:spcPct val="115000"/>
        </a:lnSpc>
        <a:spcBef>
          <a:spcPts val="0"/>
        </a:spcBef>
        <a:spcAft>
          <a:spcPts val="0"/>
        </a:spcAft>
        <a:buClr>
          <a:schemeClr val="accent2">
            <a:lumOff val="21764"/>
          </a:schemeClr>
        </a:buClr>
        <a:buSzPts val="1500"/>
        <a:buFont typeface="Helvetica"/>
        <a:buChar char="■"/>
        <a:tabLst/>
        <a:defRPr b="0" baseline="0" cap="none" i="0" spc="0" strike="noStrike" sz="1500" u="none">
          <a:solidFill>
            <a:schemeClr val="accent2">
              <a:lumOff val="21764"/>
            </a:schemeClr>
          </a:solidFill>
          <a:uFillTx/>
          <a:latin typeface="Comfortaa"/>
          <a:ea typeface="Comfortaa"/>
          <a:cs typeface="Comfortaa"/>
          <a:sym typeface="Comfortaa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png"/><Relationship Id="rId3" Type="http://schemas.openxmlformats.org/officeDocument/2006/relationships/image" Target="../media/image14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5.png"/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5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5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10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Relationship Id="rId7" Type="http://schemas.openxmlformats.org/officeDocument/2006/relationships/image" Target="../media/image30.png"/><Relationship Id="rId8" Type="http://schemas.openxmlformats.org/officeDocument/2006/relationships/image" Target="../media/image31.png"/><Relationship Id="rId9" Type="http://schemas.openxmlformats.org/officeDocument/2006/relationships/image" Target="../media/image32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hyperlink" Target="https://www.appsruntheworld.com/customers-database/products/view/ibm-watson/name/asc/10/2" TargetMode="External"/><Relationship Id="rId3" Type="http://schemas.openxmlformats.org/officeDocument/2006/relationships/hyperlink" Target="https://edition.cnn.com/2024/07/24/tech/crowdstrike-outage-cost-cause/index.html" TargetMode="External"/><Relationship Id="rId4" Type="http://schemas.openxmlformats.org/officeDocument/2006/relationships/hyperlink" Target="https://www.globenewswire.com/news-release/2024/09/05/2941723/0/en/Blockchain-Technology-Market-Size-to-Achieve-USD-1-879-30-Billion-by-2034.html" TargetMode="External"/><Relationship Id="rId5" Type="http://schemas.openxmlformats.org/officeDocument/2006/relationships/hyperlink" Target="https://psico-smart.com/en/blogs/blog-blockchain-technology-for-secure-hr-data-management-12147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E72D81">
            <a:alpha val="9346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66;p16" descr="Google Shape;66;p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326228"/>
            <a:ext cx="9144000" cy="609599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" name="Google Shape;67;p16" descr="Google Shape;67;p1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950244" y="6650303"/>
            <a:ext cx="1314683" cy="328672"/>
          </a:xfrm>
          <a:prstGeom prst="rect">
            <a:avLst/>
          </a:prstGeom>
          <a:ln w="12700">
            <a:miter lim="400000"/>
          </a:ln>
        </p:spPr>
      </p:pic>
      <p:sp>
        <p:nvSpPr>
          <p:cNvPr id="137" name="Google Shape;68;p16"/>
          <p:cNvSpPr/>
          <p:nvPr/>
        </p:nvSpPr>
        <p:spPr>
          <a:xfrm>
            <a:off x="6595125" y="2444849"/>
            <a:ext cx="1" cy="253801"/>
          </a:xfrm>
          <a:prstGeom prst="line">
            <a:avLst/>
          </a:prstGeom>
          <a:ln w="19050">
            <a:solidFill>
              <a:srgbClr val="FFFFFF"/>
            </a:solidFill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38" name="Google Shape;69;p16"/>
          <p:cNvSpPr/>
          <p:nvPr/>
        </p:nvSpPr>
        <p:spPr>
          <a:xfrm flipH="1" rot="5400000">
            <a:off x="535149" y="-278026"/>
            <a:ext cx="4859401" cy="5621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3112"/>
                </a:lnTo>
                <a:lnTo>
                  <a:pt x="21600" y="21600"/>
                </a:lnTo>
                <a:lnTo>
                  <a:pt x="0" y="21600"/>
                </a:lnTo>
                <a:lnTo>
                  <a:pt x="0" y="3112"/>
                </a:lnTo>
                <a:cubicBezTo>
                  <a:pt x="0" y="1393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139" name="Google Shape;70;p16"/>
          <p:cNvSpPr txBox="1"/>
          <p:nvPr>
            <p:ph type="title"/>
          </p:nvPr>
        </p:nvSpPr>
        <p:spPr>
          <a:xfrm>
            <a:off x="620599" y="188124"/>
            <a:ext cx="4372802" cy="1098302"/>
          </a:xfrm>
          <a:prstGeom prst="rect">
            <a:avLst/>
          </a:prstGeom>
        </p:spPr>
        <p:txBody>
          <a:bodyPr anchor="t"/>
          <a:lstStyle/>
          <a:p>
            <a:pPr>
              <a:defRPr sz="2200">
                <a:latin typeface="Comfortaa"/>
                <a:ea typeface="Comfortaa"/>
                <a:cs typeface="Comfortaa"/>
                <a:sym typeface="Comfortaa"/>
              </a:defRPr>
            </a:pPr>
            <a:r>
              <a:t>Human Resource Management</a:t>
            </a:r>
          </a:p>
          <a:p>
            <a:pPr>
              <a:defRPr sz="18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pPr>
            <a:r>
              <a:t>(HKMB7007)</a:t>
            </a:r>
          </a:p>
        </p:txBody>
      </p:sp>
      <p:sp>
        <p:nvSpPr>
          <p:cNvPr id="140" name="Google Shape;71;p16"/>
          <p:cNvSpPr txBox="1"/>
          <p:nvPr/>
        </p:nvSpPr>
        <p:spPr>
          <a:xfrm>
            <a:off x="6660274" y="2369999"/>
            <a:ext cx="2093700" cy="3606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defRPr b="1" sz="1200">
                <a:solidFill>
                  <a:srgbClr val="FDFCFB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22 December 2024</a:t>
            </a:r>
          </a:p>
        </p:txBody>
      </p:sp>
      <p:sp>
        <p:nvSpPr>
          <p:cNvPr id="141" name="Google Shape;72;p16"/>
          <p:cNvSpPr txBox="1"/>
          <p:nvPr/>
        </p:nvSpPr>
        <p:spPr>
          <a:xfrm>
            <a:off x="154900" y="1841250"/>
            <a:ext cx="5404800" cy="109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normAutofit fontScale="100000" lnSpcReduction="0"/>
          </a:bodyPr>
          <a:lstStyle/>
          <a:p>
            <a:pPr algn="ctr">
              <a:defRPr sz="2200">
                <a:latin typeface="Comfortaa"/>
                <a:ea typeface="Comfortaa"/>
                <a:cs typeface="Comfortaa"/>
                <a:sym typeface="Comfortaa"/>
              </a:defRPr>
            </a:pPr>
            <a:r>
              <a:t>How</a:t>
            </a:r>
            <a:r>
              <a:rPr>
                <a:solidFill>
                  <a:srgbClr val="E72D81"/>
                </a:solidFill>
              </a:rPr>
              <a:t> Blockchain</a:t>
            </a:r>
            <a:r>
              <a:t> </a:t>
            </a:r>
          </a:p>
          <a:p>
            <a:pPr algn="ctr">
              <a:defRPr sz="2200">
                <a:latin typeface="Comfortaa"/>
                <a:ea typeface="Comfortaa"/>
                <a:cs typeface="Comfortaa"/>
                <a:sym typeface="Comfortaa"/>
              </a:defRPr>
            </a:pPr>
            <a:r>
              <a:t>Enhances Human Resource Performance</a:t>
            </a:r>
          </a:p>
        </p:txBody>
      </p:sp>
      <p:sp>
        <p:nvSpPr>
          <p:cNvPr id="142" name="Google Shape;73;p16"/>
          <p:cNvSpPr txBox="1"/>
          <p:nvPr/>
        </p:nvSpPr>
        <p:spPr>
          <a:xfrm>
            <a:off x="154900" y="3639275"/>
            <a:ext cx="5404800" cy="109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normAutofit fontScale="100000" lnSpcReduction="0"/>
          </a:bodyPr>
          <a:lstStyle/>
          <a:p>
            <a:pPr algn="ctr">
              <a:defRPr sz="1800">
                <a:latin typeface="Comfortaa"/>
                <a:ea typeface="Comfortaa"/>
                <a:cs typeface="Comfortaa"/>
                <a:sym typeface="Comfortaa"/>
              </a:defRPr>
            </a:pPr>
            <a:r>
              <a:t>LAI ON YI (DORY)</a:t>
            </a:r>
          </a:p>
          <a:p>
            <a:pPr algn="ctr">
              <a:defRPr sz="1800">
                <a:latin typeface="Comfortaa"/>
                <a:ea typeface="Comfortaa"/>
                <a:cs typeface="Comfortaa"/>
                <a:sym typeface="Comfortaa"/>
              </a:defRPr>
            </a:pPr>
            <a:r>
              <a:t>Student ID: 2337393</a:t>
            </a:r>
          </a:p>
        </p:txBody>
      </p:sp>
      <p:sp>
        <p:nvSpPr>
          <p:cNvPr id="143" name="Google Shape;74;p16"/>
          <p:cNvSpPr/>
          <p:nvPr/>
        </p:nvSpPr>
        <p:spPr>
          <a:xfrm>
            <a:off x="360799" y="1455974"/>
            <a:ext cx="5116202" cy="1"/>
          </a:xfrm>
          <a:prstGeom prst="line">
            <a:avLst/>
          </a:prstGeom>
          <a:ln w="19050">
            <a:solidFill>
              <a:srgbClr val="FF2A8F"/>
            </a:solidFill>
            <a:prstDash val="dot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44" name="Google Shape;75;p16"/>
          <p:cNvSpPr/>
          <p:nvPr/>
        </p:nvSpPr>
        <p:spPr>
          <a:xfrm>
            <a:off x="360799" y="3231100"/>
            <a:ext cx="5116202" cy="1"/>
          </a:xfrm>
          <a:prstGeom prst="line">
            <a:avLst/>
          </a:prstGeom>
          <a:ln w="19050">
            <a:solidFill>
              <a:srgbClr val="FF2A8F"/>
            </a:solidFill>
            <a:prstDash val="dot"/>
          </a:ln>
        </p:spPr>
        <p:txBody>
          <a:bodyPr lIns="0" tIns="0" rIns="0" bIns="0"/>
          <a:lstStyle/>
          <a:p>
            <a:pPr/>
          </a:p>
        </p:txBody>
      </p:sp>
      <p:pic>
        <p:nvPicPr>
          <p:cNvPr id="145" name="Google Shape;76;p16" descr="Google Shape;76;p16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60798" y="-228451"/>
            <a:ext cx="5116201" cy="590046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8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81;p17"/>
          <p:cNvSpPr/>
          <p:nvPr/>
        </p:nvSpPr>
        <p:spPr>
          <a:xfrm>
            <a:off x="8083949" y="4697624"/>
            <a:ext cx="866701" cy="257700"/>
          </a:xfrm>
          <a:prstGeom prst="rect">
            <a:avLst/>
          </a:prstGeom>
          <a:solidFill>
            <a:srgbClr val="F8F8FB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sp>
        <p:nvSpPr>
          <p:cNvPr id="148" name="Google Shape;82;p17"/>
          <p:cNvSpPr txBox="1"/>
          <p:nvPr>
            <p:ph type="title"/>
          </p:nvPr>
        </p:nvSpPr>
        <p:spPr>
          <a:xfrm>
            <a:off x="2890699" y="83925"/>
            <a:ext cx="4260301" cy="755700"/>
          </a:xfrm>
          <a:prstGeom prst="rect">
            <a:avLst/>
          </a:prstGeom>
        </p:spPr>
        <p:txBody>
          <a:bodyPr/>
          <a:lstStyle>
            <a:lvl1pPr algn="ctr">
              <a:defRPr sz="3000"/>
            </a:lvl1pPr>
          </a:lstStyle>
          <a:p>
            <a:pPr/>
            <a:r>
              <a:t>Table of Content</a:t>
            </a:r>
          </a:p>
        </p:txBody>
      </p:sp>
      <p:sp>
        <p:nvSpPr>
          <p:cNvPr id="149" name="Google Shape;83;p17"/>
          <p:cNvSpPr txBox="1"/>
          <p:nvPr>
            <p:ph type="body" idx="1"/>
          </p:nvPr>
        </p:nvSpPr>
        <p:spPr>
          <a:xfrm>
            <a:off x="268250" y="1585199"/>
            <a:ext cx="7290300" cy="3179402"/>
          </a:xfrm>
          <a:prstGeom prst="rect">
            <a:avLst/>
          </a:prstGeom>
        </p:spPr>
        <p:txBody>
          <a:bodyPr/>
          <a:lstStyle/>
          <a:p>
            <a:pPr indent="-323850">
              <a:lnSpc>
                <a:spcPct val="150000"/>
              </a:lnSpc>
              <a:buClr>
                <a:srgbClr val="000000"/>
              </a:buClr>
              <a:buSzPts val="1500"/>
              <a:buFontTx/>
              <a:buAutoNum type="arabicPeriod" startAt="1"/>
              <a:defRPr sz="1500">
                <a:solidFill>
                  <a:srgbClr val="000000"/>
                </a:solidFill>
              </a:defRPr>
            </a:pPr>
            <a:r>
              <a:t>Introduction Blockchain </a:t>
            </a:r>
          </a:p>
          <a:p>
            <a:pPr indent="-323850">
              <a:lnSpc>
                <a:spcPct val="150000"/>
              </a:lnSpc>
              <a:buClr>
                <a:srgbClr val="000000"/>
              </a:buClr>
              <a:buSzPts val="1500"/>
              <a:buFontTx/>
              <a:buAutoNum type="arabicPeriod" startAt="1"/>
              <a:defRPr sz="1500">
                <a:solidFill>
                  <a:srgbClr val="000000"/>
                </a:solidFill>
              </a:defRPr>
            </a:pPr>
            <a:r>
              <a:t>Embracing and Incorporating Blockchain in HR </a:t>
            </a:r>
          </a:p>
          <a:p>
            <a:pPr indent="-323850">
              <a:lnSpc>
                <a:spcPct val="150000"/>
              </a:lnSpc>
              <a:buClr>
                <a:srgbClr val="000000"/>
              </a:buClr>
              <a:buSzPts val="1500"/>
              <a:buFontTx/>
              <a:buAutoNum type="arabicPeriod" startAt="1"/>
              <a:defRPr sz="1500">
                <a:solidFill>
                  <a:srgbClr val="000000"/>
                </a:solidFill>
              </a:defRPr>
            </a:pPr>
            <a:r>
              <a:t>Analysis and Reflection</a:t>
            </a:r>
          </a:p>
          <a:p>
            <a:pPr indent="-323850">
              <a:lnSpc>
                <a:spcPct val="150000"/>
              </a:lnSpc>
              <a:buClr>
                <a:srgbClr val="000000"/>
              </a:buClr>
              <a:buSzPts val="1500"/>
              <a:buFontTx/>
              <a:buAutoNum type="arabicPeriod" startAt="1"/>
              <a:defRPr sz="1500">
                <a:solidFill>
                  <a:srgbClr val="000000"/>
                </a:solidFill>
              </a:defRPr>
            </a:pPr>
            <a:r>
              <a:t>Challenges for HR leaders</a:t>
            </a:r>
          </a:p>
          <a:p>
            <a:pPr indent="-323850">
              <a:lnSpc>
                <a:spcPct val="150000"/>
              </a:lnSpc>
              <a:buClr>
                <a:srgbClr val="000000"/>
              </a:buClr>
              <a:buSzPts val="1500"/>
              <a:buFontTx/>
              <a:buAutoNum type="arabicPeriod" startAt="1"/>
              <a:defRPr sz="1500">
                <a:solidFill>
                  <a:srgbClr val="000000"/>
                </a:solidFill>
              </a:defRPr>
            </a:pPr>
            <a:r>
              <a:t>Conclusion and Recommendations</a:t>
            </a:r>
          </a:p>
          <a:p>
            <a:pPr indent="-323850">
              <a:lnSpc>
                <a:spcPct val="150000"/>
              </a:lnSpc>
              <a:buClr>
                <a:srgbClr val="000000"/>
              </a:buClr>
              <a:buSzPts val="1500"/>
              <a:buFontTx/>
              <a:buAutoNum type="arabicPeriod" startAt="1"/>
              <a:defRPr sz="1500">
                <a:solidFill>
                  <a:srgbClr val="000000"/>
                </a:solidFill>
              </a:defRPr>
            </a:pPr>
            <a:r>
              <a:t>Reference(s)</a:t>
            </a:r>
          </a:p>
        </p:txBody>
      </p:sp>
      <p:pic>
        <p:nvPicPr>
          <p:cNvPr id="150" name="Google Shape;84;p17" descr="Google Shape;84;p1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813524" y="249862"/>
            <a:ext cx="457202" cy="457200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19050" dir="540000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8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89;p18" descr="Google Shape;89;p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24174" y="265599"/>
            <a:ext cx="457203" cy="457203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19050" dir="5400000">
              <a:srgbClr val="000000">
                <a:alpha val="50000"/>
              </a:srgbClr>
            </a:outerShdw>
          </a:effectLst>
        </p:spPr>
      </p:pic>
      <p:grpSp>
        <p:nvGrpSpPr>
          <p:cNvPr id="159" name="Google Shape;90;p18"/>
          <p:cNvGrpSpPr/>
          <p:nvPr/>
        </p:nvGrpSpPr>
        <p:grpSpPr>
          <a:xfrm>
            <a:off x="126624" y="1106412"/>
            <a:ext cx="3414302" cy="2471214"/>
            <a:chOff x="0" y="0"/>
            <a:chExt cx="3414300" cy="2471212"/>
          </a:xfrm>
        </p:grpSpPr>
        <p:sp>
          <p:nvSpPr>
            <p:cNvPr id="153" name="Google Shape;91;p18"/>
            <p:cNvSpPr/>
            <p:nvPr/>
          </p:nvSpPr>
          <p:spPr>
            <a:xfrm>
              <a:off x="49275" y="179287"/>
              <a:ext cx="3211201" cy="2044201"/>
            </a:xfrm>
            <a:prstGeom prst="roundRect">
              <a:avLst>
                <a:gd name="adj" fmla="val 16667"/>
              </a:avLst>
            </a:prstGeom>
            <a:noFill/>
            <a:ln w="19050" cap="flat">
              <a:solidFill>
                <a:srgbClr val="351C75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pic>
          <p:nvPicPr>
            <p:cNvPr id="154" name="Google Shape;92;p18" descr="Google Shape;92;p18"/>
            <p:cNvPicPr>
              <a:picLocks noChangeAspect="1"/>
            </p:cNvPicPr>
            <p:nvPr/>
          </p:nvPicPr>
          <p:blipFill>
            <a:blip r:embed="rId3">
              <a:extLst/>
            </a:blip>
            <a:srcRect l="0" t="0" r="0" b="0"/>
            <a:stretch>
              <a:fillRect/>
            </a:stretch>
          </p:blipFill>
          <p:spPr>
            <a:xfrm>
              <a:off x="353825" y="540540"/>
              <a:ext cx="457202" cy="45723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55" name="Google Shape;93;p18"/>
            <p:cNvSpPr txBox="1"/>
            <p:nvPr/>
          </p:nvSpPr>
          <p:spPr>
            <a:xfrm>
              <a:off x="0" y="1170762"/>
              <a:ext cx="3414301" cy="13004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 marL="457200" indent="-304800">
                <a:buClr>
                  <a:srgbClr val="000000"/>
                </a:buClr>
                <a:buSzPts val="1200"/>
                <a:buFont typeface="Helvetica"/>
                <a:buChar char="-"/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Crypto-currency </a:t>
              </a:r>
            </a:p>
            <a:p>
              <a:pPr indent="457200"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(Bitcoin, Ethereum)</a:t>
              </a:r>
            </a:p>
            <a:p>
              <a:pPr indent="457200"/>
              <a:endParaRPr sz="1200">
                <a:latin typeface="Comfortaa"/>
                <a:ea typeface="Comfortaa"/>
                <a:cs typeface="Comfortaa"/>
                <a:sym typeface="Comfortaa"/>
              </a:endParaRPr>
            </a:p>
            <a:p>
              <a:pPr marL="457200" indent="-304800">
                <a:buClr>
                  <a:srgbClr val="000000"/>
                </a:buClr>
                <a:buSzPts val="1200"/>
                <a:buFont typeface="Helvetica"/>
                <a:buChar char="-"/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 Virtual Assets </a:t>
              </a:r>
            </a:p>
            <a:p>
              <a:pPr indent="457200"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(NFT) </a:t>
              </a:r>
              <a:endParaRPr sz="1500"/>
            </a:p>
          </p:txBody>
        </p:sp>
        <p:pic>
          <p:nvPicPr>
            <p:cNvPr id="156" name="Google Shape;94;p18" descr="Google Shape;94;p18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950075" y="581775"/>
              <a:ext cx="457202" cy="4572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57" name="Google Shape;95;p18"/>
            <p:cNvSpPr/>
            <p:nvPr/>
          </p:nvSpPr>
          <p:spPr>
            <a:xfrm>
              <a:off x="615825" y="12275"/>
              <a:ext cx="2078101" cy="437701"/>
            </a:xfrm>
            <a:prstGeom prst="roundRect">
              <a:avLst>
                <a:gd name="adj" fmla="val 16667"/>
              </a:avLst>
            </a:prstGeom>
            <a:solidFill>
              <a:srgbClr val="351C7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158" name="Google Shape;96;p18"/>
            <p:cNvSpPr txBox="1"/>
            <p:nvPr/>
          </p:nvSpPr>
          <p:spPr>
            <a:xfrm>
              <a:off x="1111800" y="0"/>
              <a:ext cx="1190701" cy="4622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b="1" sz="18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FinTech</a:t>
              </a:r>
            </a:p>
          </p:txBody>
        </p:sp>
      </p:grpSp>
      <p:sp>
        <p:nvSpPr>
          <p:cNvPr id="160" name="Google Shape;97;p18"/>
          <p:cNvSpPr txBox="1"/>
          <p:nvPr>
            <p:ph type="title"/>
          </p:nvPr>
        </p:nvSpPr>
        <p:spPr>
          <a:xfrm>
            <a:off x="1461175" y="69475"/>
            <a:ext cx="7316700" cy="755700"/>
          </a:xfrm>
          <a:prstGeom prst="rect">
            <a:avLst/>
          </a:prstGeom>
        </p:spPr>
        <p:txBody>
          <a:bodyPr/>
          <a:lstStyle>
            <a:lvl1pPr algn="ctr">
              <a:defRPr sz="2700">
                <a:latin typeface="Comfortaa Light"/>
                <a:ea typeface="Comfortaa Light"/>
                <a:cs typeface="Comfortaa Light"/>
                <a:sym typeface="Comfortaa Light"/>
              </a:defRPr>
            </a:lvl1pPr>
          </a:lstStyle>
          <a:p>
            <a:pPr/>
            <a:r>
              <a:t>Understanding Blockchain Technology</a:t>
            </a:r>
          </a:p>
        </p:txBody>
      </p:sp>
      <p:grpSp>
        <p:nvGrpSpPr>
          <p:cNvPr id="165" name="Google Shape;98;p18"/>
          <p:cNvGrpSpPr/>
          <p:nvPr/>
        </p:nvGrpSpPr>
        <p:grpSpPr>
          <a:xfrm>
            <a:off x="3595925" y="1139674"/>
            <a:ext cx="5504701" cy="3921427"/>
            <a:chOff x="0" y="0"/>
            <a:chExt cx="5504700" cy="3921425"/>
          </a:xfrm>
        </p:grpSpPr>
        <p:sp>
          <p:nvSpPr>
            <p:cNvPr id="161" name="Google Shape;99;p18"/>
            <p:cNvSpPr/>
            <p:nvPr/>
          </p:nvSpPr>
          <p:spPr>
            <a:xfrm rot="16200000">
              <a:off x="912000" y="-671275"/>
              <a:ext cx="3680701" cy="5504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600" y="0"/>
                  </a:moveTo>
                  <a:lnTo>
                    <a:pt x="18000" y="0"/>
                  </a:lnTo>
                  <a:lnTo>
                    <a:pt x="21600" y="2407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407"/>
                  </a:lnTo>
                  <a:cubicBezTo>
                    <a:pt x="0" y="1078"/>
                    <a:pt x="1612" y="0"/>
                    <a:pt x="3600" y="0"/>
                  </a:cubicBezTo>
                  <a:close/>
                </a:path>
              </a:pathLst>
            </a:custGeom>
            <a:solidFill>
              <a:srgbClr val="FDFC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162" name="Google Shape;100;p18"/>
            <p:cNvSpPr/>
            <p:nvPr/>
          </p:nvSpPr>
          <p:spPr>
            <a:xfrm>
              <a:off x="1491088" y="12275"/>
              <a:ext cx="2873401" cy="437701"/>
            </a:xfrm>
            <a:prstGeom prst="roundRect">
              <a:avLst>
                <a:gd name="adj" fmla="val 16667"/>
              </a:avLst>
            </a:prstGeom>
            <a:solidFill>
              <a:srgbClr val="FF2A8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163" name="Google Shape;101;p18"/>
            <p:cNvSpPr txBox="1"/>
            <p:nvPr/>
          </p:nvSpPr>
          <p:spPr>
            <a:xfrm>
              <a:off x="1482913" y="0"/>
              <a:ext cx="2873401" cy="4622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b="1" sz="18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Blockchain Concepts</a:t>
              </a:r>
            </a:p>
          </p:txBody>
        </p:sp>
        <p:sp>
          <p:nvSpPr>
            <p:cNvPr id="164" name="Google Shape;102;p18"/>
            <p:cNvSpPr txBox="1"/>
            <p:nvPr/>
          </p:nvSpPr>
          <p:spPr>
            <a:xfrm>
              <a:off x="484550" y="662646"/>
              <a:ext cx="4878301" cy="23926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 marL="457200" indent="-304800">
                <a:lnSpc>
                  <a:spcPct val="150000"/>
                </a:lnSpc>
                <a:buClr>
                  <a:srgbClr val="000000"/>
                </a:buClr>
                <a:buSzPts val="1200"/>
                <a:buFont typeface="Helvetica"/>
                <a:buChar char="-"/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Distributed ledger technology (DLT)</a:t>
              </a:r>
            </a:p>
            <a:p>
              <a:pPr marL="457200" indent="-304800">
                <a:lnSpc>
                  <a:spcPct val="150000"/>
                </a:lnSpc>
                <a:buClr>
                  <a:srgbClr val="000000"/>
                </a:buClr>
                <a:buSzPts val="1200"/>
                <a:buFont typeface="Helvetica"/>
                <a:buChar char="-"/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An online decentralised and continuously growing list of records</a:t>
              </a:r>
            </a:p>
            <a:p>
              <a:pPr marL="457200" indent="-304800">
                <a:lnSpc>
                  <a:spcPct val="150000"/>
                </a:lnSpc>
                <a:buClr>
                  <a:srgbClr val="000000"/>
                </a:buClr>
                <a:buSzPts val="1200"/>
                <a:buFont typeface="Helvetica"/>
                <a:buChar char="-"/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Resistant to modification or changes of the saved data </a:t>
              </a:r>
            </a:p>
            <a:p>
              <a:pPr indent="457200"/>
              <a:endParaRPr sz="1500">
                <a:latin typeface="Comfortaa"/>
                <a:ea typeface="Comfortaa"/>
                <a:cs typeface="Comfortaa"/>
                <a:sym typeface="Comfortaa"/>
              </a:endParaRPr>
            </a:p>
            <a:p>
              <a:pPr/>
              <a:endParaRPr sz="1500">
                <a:latin typeface="Comfortaa"/>
                <a:ea typeface="Comfortaa"/>
                <a:cs typeface="Comfortaa"/>
                <a:sym typeface="Comfortaa"/>
              </a:endParaRPr>
            </a:p>
            <a:p>
              <a:pPr/>
              <a:endParaRPr sz="1500">
                <a:latin typeface="Comfortaa"/>
                <a:ea typeface="Comfortaa"/>
                <a:cs typeface="Comfortaa"/>
                <a:sym typeface="Comfortaa"/>
              </a:endParaRPr>
            </a:p>
            <a:p>
              <a:pPr/>
              <a:endParaRPr sz="1500">
                <a:latin typeface="Comfortaa"/>
                <a:ea typeface="Comfortaa"/>
                <a:cs typeface="Comfortaa"/>
                <a:sym typeface="Comfortaa"/>
              </a:endParaRPr>
            </a:p>
          </p:txBody>
        </p:sp>
      </p:grpSp>
      <p:grpSp>
        <p:nvGrpSpPr>
          <p:cNvPr id="168" name="Google Shape;103;p18"/>
          <p:cNvGrpSpPr/>
          <p:nvPr/>
        </p:nvGrpSpPr>
        <p:grpSpPr>
          <a:xfrm>
            <a:off x="3781249" y="3317649"/>
            <a:ext cx="5252101" cy="1767001"/>
            <a:chOff x="0" y="0"/>
            <a:chExt cx="5252099" cy="1767000"/>
          </a:xfrm>
        </p:grpSpPr>
        <p:sp>
          <p:nvSpPr>
            <p:cNvPr id="166" name="Google Shape;104;p18"/>
            <p:cNvSpPr/>
            <p:nvPr/>
          </p:nvSpPr>
          <p:spPr>
            <a:xfrm flipH="1">
              <a:off x="-1" y="0"/>
              <a:ext cx="5252101" cy="1201"/>
            </a:xfrm>
            <a:prstGeom prst="line">
              <a:avLst/>
            </a:prstGeom>
            <a:noFill/>
            <a:ln w="28575" cap="flat">
              <a:solidFill>
                <a:srgbClr val="E72D81"/>
              </a:solidFill>
              <a:prstDash val="dot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/>
            </a:p>
          </p:txBody>
        </p:sp>
        <p:pic>
          <p:nvPicPr>
            <p:cNvPr id="167" name="Google Shape;105;p18" descr="Google Shape;105;p18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1525748" y="0"/>
              <a:ext cx="2082552" cy="17670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69" name="Google Shape;106;p18"/>
          <p:cNvSpPr txBox="1"/>
          <p:nvPr/>
        </p:nvSpPr>
        <p:spPr>
          <a:xfrm>
            <a:off x="175899" y="4697624"/>
            <a:ext cx="3000002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lnSpc>
                <a:spcPct val="115000"/>
              </a:lnSpc>
              <a:spcBef>
                <a:spcPts val="1200"/>
              </a:spcBef>
              <a:defRPr sz="8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Source: Kshetri, 2022; Zhang, Jiang, and Xuan, 2024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4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5" grpId="2"/>
      <p:bldP build="whole" bldLvl="1" animBg="1" rev="0" advAuto="0" spid="168" grpId="3"/>
      <p:bldP build="whole" bldLvl="1" animBg="1" rev="0" advAuto="0" spid="15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8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11;p19" descr="Google Shape;111;p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24174" y="265599"/>
            <a:ext cx="457203" cy="457203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19050" dir="5400000">
              <a:srgbClr val="000000">
                <a:alpha val="50000"/>
              </a:srgbClr>
            </a:outerShdw>
          </a:effectLst>
        </p:spPr>
      </p:pic>
      <p:sp>
        <p:nvSpPr>
          <p:cNvPr id="172" name="Google Shape;112;p19"/>
          <p:cNvSpPr txBox="1"/>
          <p:nvPr>
            <p:ph type="title"/>
          </p:nvPr>
        </p:nvSpPr>
        <p:spPr>
          <a:xfrm>
            <a:off x="1461175" y="69475"/>
            <a:ext cx="7316700" cy="755700"/>
          </a:xfrm>
          <a:prstGeom prst="rect">
            <a:avLst/>
          </a:prstGeom>
        </p:spPr>
        <p:txBody>
          <a:bodyPr/>
          <a:lstStyle>
            <a:lvl1pPr algn="ctr">
              <a:defRPr sz="2700">
                <a:latin typeface="Comfortaa Light"/>
                <a:ea typeface="Comfortaa Light"/>
                <a:cs typeface="Comfortaa Light"/>
                <a:sym typeface="Comfortaa Light"/>
              </a:defRPr>
            </a:lvl1pPr>
          </a:lstStyle>
          <a:p>
            <a:pPr/>
            <a:r>
              <a:t>Understanding Blockchain Technology</a:t>
            </a:r>
          </a:p>
        </p:txBody>
      </p:sp>
      <p:pic>
        <p:nvPicPr>
          <p:cNvPr id="173" name="Google Shape;113;p19" descr="Google Shape;113;p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69700" y="1778423"/>
            <a:ext cx="685801" cy="6858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5"/>
                  <a:pt x="16765" y="0"/>
                  <a:pt x="1080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174" name="Google Shape;114;p19"/>
          <p:cNvSpPr txBox="1"/>
          <p:nvPr/>
        </p:nvSpPr>
        <p:spPr>
          <a:xfrm>
            <a:off x="277149" y="1422075"/>
            <a:ext cx="1543201" cy="3352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sz="10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Graduation</a:t>
            </a:r>
          </a:p>
        </p:txBody>
      </p:sp>
      <p:sp>
        <p:nvSpPr>
          <p:cNvPr id="175" name="Google Shape;115;p19"/>
          <p:cNvSpPr txBox="1"/>
          <p:nvPr/>
        </p:nvSpPr>
        <p:spPr>
          <a:xfrm>
            <a:off x="240999" y="2354450"/>
            <a:ext cx="1543201" cy="436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 algn="ctr">
              <a:defRPr sz="800">
                <a:latin typeface="Comfortaa"/>
                <a:ea typeface="Comfortaa"/>
                <a:cs typeface="Comfortaa"/>
                <a:sym typeface="Comfortaa"/>
              </a:defRPr>
            </a:pPr>
            <a:r>
              <a:t>Digital </a:t>
            </a:r>
          </a:p>
          <a:p>
            <a:pPr algn="ctr">
              <a:defRPr sz="800">
                <a:latin typeface="Comfortaa"/>
                <a:ea typeface="Comfortaa"/>
                <a:cs typeface="Comfortaa"/>
                <a:sym typeface="Comfortaa"/>
              </a:defRPr>
            </a:pPr>
            <a:r>
              <a:t>Certification</a:t>
            </a:r>
          </a:p>
        </p:txBody>
      </p:sp>
      <p:grpSp>
        <p:nvGrpSpPr>
          <p:cNvPr id="185" name="Google Shape;116;p19"/>
          <p:cNvGrpSpPr/>
          <p:nvPr/>
        </p:nvGrpSpPr>
        <p:grpSpPr>
          <a:xfrm>
            <a:off x="255264" y="1135574"/>
            <a:ext cx="8791452" cy="1974776"/>
            <a:chOff x="0" y="0"/>
            <a:chExt cx="8791450" cy="1974775"/>
          </a:xfrm>
        </p:grpSpPr>
        <p:pic>
          <p:nvPicPr>
            <p:cNvPr id="176" name="Google Shape;117;p19" descr="Google Shape;117;p19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1746175"/>
              <a:ext cx="228601" cy="2286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grpSp>
          <p:nvGrpSpPr>
            <p:cNvPr id="184" name="Google Shape;118;p19"/>
            <p:cNvGrpSpPr/>
            <p:nvPr/>
          </p:nvGrpSpPr>
          <p:grpSpPr>
            <a:xfrm>
              <a:off x="0" y="0"/>
              <a:ext cx="8791451" cy="1974776"/>
              <a:chOff x="0" y="0"/>
              <a:chExt cx="8791450" cy="1974775"/>
            </a:xfrm>
          </p:grpSpPr>
          <p:pic>
            <p:nvPicPr>
              <p:cNvPr id="177" name="Google Shape;119;p19" descr="Google Shape;119;p19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-1"/>
                <a:ext cx="228601" cy="2286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8" name="Google Shape;120;p19" descr="Google Shape;120;p19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8562850" y="-1"/>
                <a:ext cx="228601" cy="2286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9" name="Google Shape;121;p19" descr="Google Shape;121;p19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8562850" y="1746175"/>
                <a:ext cx="228601" cy="2286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180" name="Google Shape;122;p19"/>
              <p:cNvSpPr/>
              <p:nvPr/>
            </p:nvSpPr>
            <p:spPr>
              <a:xfrm>
                <a:off x="228600" y="114299"/>
                <a:ext cx="8334301" cy="1"/>
              </a:xfrm>
              <a:prstGeom prst="line">
                <a:avLst/>
              </a:prstGeom>
              <a:noFill/>
              <a:ln w="9525" cap="flat">
                <a:solidFill>
                  <a:srgbClr val="775EF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81" name="Google Shape;123;p19"/>
              <p:cNvSpPr/>
              <p:nvPr/>
            </p:nvSpPr>
            <p:spPr>
              <a:xfrm>
                <a:off x="228600" y="1860475"/>
                <a:ext cx="8334301" cy="1"/>
              </a:xfrm>
              <a:prstGeom prst="line">
                <a:avLst/>
              </a:prstGeom>
              <a:noFill/>
              <a:ln w="9525" cap="flat">
                <a:solidFill>
                  <a:srgbClr val="775EF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82" name="Google Shape;124;p19"/>
              <p:cNvSpPr/>
              <p:nvPr/>
            </p:nvSpPr>
            <p:spPr>
              <a:xfrm>
                <a:off x="8677150" y="228600"/>
                <a:ext cx="1" cy="1517701"/>
              </a:xfrm>
              <a:prstGeom prst="line">
                <a:avLst/>
              </a:prstGeom>
              <a:noFill/>
              <a:ln w="9525" cap="flat">
                <a:solidFill>
                  <a:srgbClr val="775EF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83" name="Google Shape;125;p19"/>
              <p:cNvSpPr/>
              <p:nvPr/>
            </p:nvSpPr>
            <p:spPr>
              <a:xfrm flipH="1">
                <a:off x="114300" y="228600"/>
                <a:ext cx="1" cy="1517701"/>
              </a:xfrm>
              <a:prstGeom prst="line">
                <a:avLst/>
              </a:prstGeom>
              <a:noFill/>
              <a:ln w="9525" cap="flat">
                <a:solidFill>
                  <a:srgbClr val="775EF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sp>
        <p:nvSpPr>
          <p:cNvPr id="186" name="Google Shape;126;p19"/>
          <p:cNvSpPr/>
          <p:nvPr/>
        </p:nvSpPr>
        <p:spPr>
          <a:xfrm>
            <a:off x="4002249" y="1007925"/>
            <a:ext cx="1825501" cy="323401"/>
          </a:xfrm>
          <a:prstGeom prst="roundRect">
            <a:avLst>
              <a:gd name="adj" fmla="val 16667"/>
            </a:avLst>
          </a:prstGeom>
          <a:solidFill>
            <a:srgbClr val="351C75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187" name="Google Shape;127;p19"/>
          <p:cNvSpPr txBox="1"/>
          <p:nvPr/>
        </p:nvSpPr>
        <p:spPr>
          <a:xfrm>
            <a:off x="4065699" y="983501"/>
            <a:ext cx="1698601" cy="3606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b="1" sz="1200">
                <a:solidFill>
                  <a:srgbClr val="FDFCFB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Scenario</a:t>
            </a:r>
          </a:p>
        </p:txBody>
      </p:sp>
      <p:grpSp>
        <p:nvGrpSpPr>
          <p:cNvPr id="206" name="Google Shape;128;p19"/>
          <p:cNvGrpSpPr/>
          <p:nvPr/>
        </p:nvGrpSpPr>
        <p:grpSpPr>
          <a:xfrm>
            <a:off x="1882424" y="3099199"/>
            <a:ext cx="5653202" cy="2061927"/>
            <a:chOff x="0" y="0"/>
            <a:chExt cx="5653200" cy="2061925"/>
          </a:xfrm>
        </p:grpSpPr>
        <p:sp>
          <p:nvSpPr>
            <p:cNvPr id="188" name="Google Shape;129;p19"/>
            <p:cNvSpPr/>
            <p:nvPr/>
          </p:nvSpPr>
          <p:spPr>
            <a:xfrm rot="16200000">
              <a:off x="1922100" y="-1669175"/>
              <a:ext cx="1809001" cy="5653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600" y="0"/>
                  </a:moveTo>
                  <a:lnTo>
                    <a:pt x="18000" y="0"/>
                  </a:lnTo>
                  <a:lnTo>
                    <a:pt x="21600" y="1152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1152"/>
                  </a:lnTo>
                  <a:cubicBezTo>
                    <a:pt x="0" y="516"/>
                    <a:pt x="1612" y="0"/>
                    <a:pt x="3600" y="0"/>
                  </a:cubicBezTo>
                  <a:close/>
                </a:path>
              </a:pathLst>
            </a:custGeom>
            <a:solidFill>
              <a:srgbClr val="FDFC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grpSp>
          <p:nvGrpSpPr>
            <p:cNvPr id="203" name="Google Shape;130;p19"/>
            <p:cNvGrpSpPr/>
            <p:nvPr/>
          </p:nvGrpSpPr>
          <p:grpSpPr>
            <a:xfrm>
              <a:off x="266312" y="632700"/>
              <a:ext cx="5386876" cy="1405300"/>
              <a:chOff x="0" y="0"/>
              <a:chExt cx="5386875" cy="1405299"/>
            </a:xfrm>
          </p:grpSpPr>
          <p:sp>
            <p:nvSpPr>
              <p:cNvPr id="189" name="Google Shape;131;p19"/>
              <p:cNvSpPr/>
              <p:nvPr/>
            </p:nvSpPr>
            <p:spPr>
              <a:xfrm>
                <a:off x="4394575" y="1147600"/>
                <a:ext cx="866701" cy="257700"/>
              </a:xfrm>
              <a:prstGeom prst="rect">
                <a:avLst/>
              </a:prstGeom>
              <a:solidFill>
                <a:srgbClr val="F8F8F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/>
              </a:p>
            </p:txBody>
          </p:sp>
          <p:sp>
            <p:nvSpPr>
              <p:cNvPr id="190" name="Google Shape;132;p19"/>
              <p:cNvSpPr/>
              <p:nvPr/>
            </p:nvSpPr>
            <p:spPr>
              <a:xfrm flipH="1" rot="5400000">
                <a:off x="677699" y="-508051"/>
                <a:ext cx="534901" cy="1551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3600" y="0"/>
                    </a:moveTo>
                    <a:lnTo>
                      <a:pt x="18000" y="0"/>
                    </a:lnTo>
                    <a:lnTo>
                      <a:pt x="21600" y="1242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1242"/>
                    </a:lnTo>
                    <a:cubicBezTo>
                      <a:pt x="0" y="556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DFCFB"/>
              </a:solidFill>
              <a:ln w="9525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sp>
            <p:nvSpPr>
              <p:cNvPr id="191" name="Google Shape;133;p19"/>
              <p:cNvSpPr txBox="1"/>
              <p:nvPr/>
            </p:nvSpPr>
            <p:spPr>
              <a:xfrm>
                <a:off x="-1" y="143574"/>
                <a:ext cx="1890302" cy="3098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sz="8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Healthcare</a:t>
                </a:r>
              </a:p>
            </p:txBody>
          </p:sp>
          <p:sp>
            <p:nvSpPr>
              <p:cNvPr id="192" name="Google Shape;134;p19"/>
              <p:cNvSpPr/>
              <p:nvPr/>
            </p:nvSpPr>
            <p:spPr>
              <a:xfrm flipH="1" rot="5400000">
                <a:off x="2410400" y="-508051"/>
                <a:ext cx="534901" cy="1551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3600" y="0"/>
                    </a:moveTo>
                    <a:lnTo>
                      <a:pt x="18000" y="0"/>
                    </a:lnTo>
                    <a:lnTo>
                      <a:pt x="21600" y="1242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1242"/>
                    </a:lnTo>
                    <a:cubicBezTo>
                      <a:pt x="0" y="556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DFCFB"/>
              </a:solidFill>
              <a:ln w="9525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sp>
            <p:nvSpPr>
              <p:cNvPr id="193" name="Google Shape;135;p19"/>
              <p:cNvSpPr txBox="1"/>
              <p:nvPr/>
            </p:nvSpPr>
            <p:spPr>
              <a:xfrm>
                <a:off x="1732699" y="143574"/>
                <a:ext cx="1890302" cy="3098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sz="8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Supply Chain</a:t>
                </a:r>
              </a:p>
            </p:txBody>
          </p:sp>
          <p:sp>
            <p:nvSpPr>
              <p:cNvPr id="194" name="Google Shape;136;p19"/>
              <p:cNvSpPr/>
              <p:nvPr/>
            </p:nvSpPr>
            <p:spPr>
              <a:xfrm flipH="1" rot="5400000">
                <a:off x="4174275" y="-508051"/>
                <a:ext cx="534901" cy="1551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3600" y="0"/>
                    </a:moveTo>
                    <a:lnTo>
                      <a:pt x="18000" y="0"/>
                    </a:lnTo>
                    <a:lnTo>
                      <a:pt x="21600" y="1242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1242"/>
                    </a:lnTo>
                    <a:cubicBezTo>
                      <a:pt x="0" y="556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DFCFB"/>
              </a:solidFill>
              <a:ln w="9525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sp>
            <p:nvSpPr>
              <p:cNvPr id="195" name="Google Shape;137;p19"/>
              <p:cNvSpPr txBox="1"/>
              <p:nvPr/>
            </p:nvSpPr>
            <p:spPr>
              <a:xfrm>
                <a:off x="3496574" y="143574"/>
                <a:ext cx="1890302" cy="3098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sz="8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Real Estate</a:t>
                </a:r>
              </a:p>
            </p:txBody>
          </p:sp>
          <p:sp>
            <p:nvSpPr>
              <p:cNvPr id="196" name="Google Shape;138;p19"/>
              <p:cNvSpPr/>
              <p:nvPr/>
            </p:nvSpPr>
            <p:spPr>
              <a:xfrm flipH="1" rot="5400000">
                <a:off x="677699" y="130199"/>
                <a:ext cx="534901" cy="15510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3600" y="0"/>
                    </a:moveTo>
                    <a:lnTo>
                      <a:pt x="18000" y="0"/>
                    </a:lnTo>
                    <a:lnTo>
                      <a:pt x="21600" y="1242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1242"/>
                    </a:lnTo>
                    <a:cubicBezTo>
                      <a:pt x="0" y="556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DFCFB"/>
              </a:solidFill>
              <a:ln w="9525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sp>
            <p:nvSpPr>
              <p:cNvPr id="197" name="Google Shape;139;p19"/>
              <p:cNvSpPr txBox="1"/>
              <p:nvPr/>
            </p:nvSpPr>
            <p:spPr>
              <a:xfrm>
                <a:off x="-1" y="781824"/>
                <a:ext cx="1890302" cy="3098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sz="8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Education</a:t>
                </a:r>
              </a:p>
            </p:txBody>
          </p:sp>
          <p:sp>
            <p:nvSpPr>
              <p:cNvPr id="198" name="Google Shape;140;p19"/>
              <p:cNvSpPr/>
              <p:nvPr/>
            </p:nvSpPr>
            <p:spPr>
              <a:xfrm flipH="1" rot="5400000">
                <a:off x="2410400" y="130199"/>
                <a:ext cx="534901" cy="15510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3600" y="0"/>
                    </a:moveTo>
                    <a:lnTo>
                      <a:pt x="18000" y="0"/>
                    </a:lnTo>
                    <a:lnTo>
                      <a:pt x="21600" y="1242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1242"/>
                    </a:lnTo>
                    <a:cubicBezTo>
                      <a:pt x="0" y="556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DFCFB"/>
              </a:solidFill>
              <a:ln w="9525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sp>
            <p:nvSpPr>
              <p:cNvPr id="199" name="Google Shape;141;p19"/>
              <p:cNvSpPr txBox="1"/>
              <p:nvPr/>
            </p:nvSpPr>
            <p:spPr>
              <a:xfrm>
                <a:off x="1732699" y="781824"/>
                <a:ext cx="1890302" cy="3098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sz="8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Legal</a:t>
                </a:r>
              </a:p>
            </p:txBody>
          </p:sp>
          <p:sp>
            <p:nvSpPr>
              <p:cNvPr id="200" name="Google Shape;142;p19"/>
              <p:cNvSpPr/>
              <p:nvPr/>
            </p:nvSpPr>
            <p:spPr>
              <a:xfrm>
                <a:off x="3731575" y="1026199"/>
                <a:ext cx="94201" cy="94201"/>
              </a:xfrm>
              <a:prstGeom prst="ellipse">
                <a:avLst/>
              </a:prstGeom>
              <a:solidFill>
                <a:srgbClr val="FF2A8F"/>
              </a:solidFill>
              <a:ln w="9525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sp>
            <p:nvSpPr>
              <p:cNvPr id="201" name="Google Shape;143;p19"/>
              <p:cNvSpPr/>
              <p:nvPr/>
            </p:nvSpPr>
            <p:spPr>
              <a:xfrm>
                <a:off x="3934350" y="1026199"/>
                <a:ext cx="94201" cy="94201"/>
              </a:xfrm>
              <a:prstGeom prst="ellipse">
                <a:avLst/>
              </a:prstGeom>
              <a:solidFill>
                <a:srgbClr val="FF2A8F"/>
              </a:solidFill>
              <a:ln w="9525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sp>
            <p:nvSpPr>
              <p:cNvPr id="202" name="Google Shape;144;p19"/>
              <p:cNvSpPr/>
              <p:nvPr/>
            </p:nvSpPr>
            <p:spPr>
              <a:xfrm>
                <a:off x="4137125" y="1026199"/>
                <a:ext cx="94201" cy="94201"/>
              </a:xfrm>
              <a:prstGeom prst="ellipse">
                <a:avLst/>
              </a:prstGeom>
              <a:solidFill>
                <a:srgbClr val="FF2A8F"/>
              </a:solidFill>
              <a:ln w="9525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</p:grpSp>
        <p:sp>
          <p:nvSpPr>
            <p:cNvPr id="204" name="Google Shape;145;p19"/>
            <p:cNvSpPr/>
            <p:nvPr/>
          </p:nvSpPr>
          <p:spPr>
            <a:xfrm>
              <a:off x="1622574" y="12275"/>
              <a:ext cx="2873401" cy="437701"/>
            </a:xfrm>
            <a:prstGeom prst="roundRect">
              <a:avLst>
                <a:gd name="adj" fmla="val 16667"/>
              </a:avLst>
            </a:prstGeom>
            <a:solidFill>
              <a:srgbClr val="FF2A8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205" name="Google Shape;146;p19"/>
            <p:cNvSpPr txBox="1"/>
            <p:nvPr/>
          </p:nvSpPr>
          <p:spPr>
            <a:xfrm>
              <a:off x="1614399" y="0"/>
              <a:ext cx="2873401" cy="4622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b="1" sz="18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Industries</a:t>
              </a:r>
            </a:p>
          </p:txBody>
        </p:sp>
      </p:grpSp>
      <p:grpSp>
        <p:nvGrpSpPr>
          <p:cNvPr id="211" name="Google Shape;147;p19"/>
          <p:cNvGrpSpPr/>
          <p:nvPr/>
        </p:nvGrpSpPr>
        <p:grpSpPr>
          <a:xfrm>
            <a:off x="2340287" y="1674537"/>
            <a:ext cx="2685901" cy="978301"/>
            <a:chOff x="0" y="0"/>
            <a:chExt cx="2685900" cy="978299"/>
          </a:xfrm>
        </p:grpSpPr>
        <p:sp>
          <p:nvSpPr>
            <p:cNvPr id="207" name="Google Shape;148;p19"/>
            <p:cNvSpPr/>
            <p:nvPr/>
          </p:nvSpPr>
          <p:spPr>
            <a:xfrm>
              <a:off x="0" y="0"/>
              <a:ext cx="2685901" cy="978300"/>
            </a:xfrm>
            <a:prstGeom prst="roundRect">
              <a:avLst>
                <a:gd name="adj" fmla="val 16667"/>
              </a:avLst>
            </a:prstGeom>
            <a:solidFill>
              <a:srgbClr val="F8F8FB"/>
            </a:solidFill>
            <a:ln w="19050" cap="flat">
              <a:solidFill>
                <a:srgbClr val="775EFF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grpSp>
          <p:nvGrpSpPr>
            <p:cNvPr id="210" name="Google Shape;149;p19"/>
            <p:cNvGrpSpPr/>
            <p:nvPr/>
          </p:nvGrpSpPr>
          <p:grpSpPr>
            <a:xfrm>
              <a:off x="180009" y="41500"/>
              <a:ext cx="2249404" cy="832200"/>
              <a:chOff x="0" y="0"/>
              <a:chExt cx="2249402" cy="832199"/>
            </a:xfrm>
          </p:grpSpPr>
          <p:pic>
            <p:nvPicPr>
              <p:cNvPr id="208" name="Google Shape;150;p19" descr="Google Shape;150;p19"/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rcRect l="0" t="0" r="0" b="0"/>
              <a:stretch>
                <a:fillRect/>
              </a:stretch>
            </p:blipFill>
            <p:spPr>
              <a:xfrm>
                <a:off x="0" y="0"/>
                <a:ext cx="832200" cy="832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10795" y="0"/>
                    </a:moveTo>
                    <a:cubicBezTo>
                      <a:pt x="4831" y="0"/>
                      <a:pt x="0" y="4831"/>
                      <a:pt x="0" y="10795"/>
                    </a:cubicBezTo>
                    <a:cubicBezTo>
                      <a:pt x="0" y="16759"/>
                      <a:pt x="4831" y="21600"/>
                      <a:pt x="10795" y="21600"/>
                    </a:cubicBezTo>
                    <a:cubicBezTo>
                      <a:pt x="16759" y="21600"/>
                      <a:pt x="21600" y="16759"/>
                      <a:pt x="21600" y="10795"/>
                    </a:cubicBezTo>
                    <a:cubicBezTo>
                      <a:pt x="21600" y="4831"/>
                      <a:pt x="16759" y="0"/>
                      <a:pt x="10795" y="0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  <p:sp>
            <p:nvSpPr>
              <p:cNvPr id="209" name="Google Shape;151;p19"/>
              <p:cNvSpPr txBox="1"/>
              <p:nvPr/>
            </p:nvSpPr>
            <p:spPr>
              <a:xfrm>
                <a:off x="832202" y="270174"/>
                <a:ext cx="1417202" cy="4114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t">
                <a:spAutoFit/>
              </a:bodyPr>
              <a:lstStyle>
                <a:lvl1pPr>
                  <a:defRPr sz="1500">
                    <a:solidFill>
                      <a:schemeClr val="accent2">
                        <a:lumOff val="21764"/>
                      </a:schemeClr>
                    </a:solidFill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Verify Profile</a:t>
                </a:r>
              </a:p>
            </p:txBody>
          </p:sp>
        </p:grpSp>
      </p:grpSp>
      <p:grpSp>
        <p:nvGrpSpPr>
          <p:cNvPr id="224" name="Google Shape;152;p19"/>
          <p:cNvGrpSpPr/>
          <p:nvPr/>
        </p:nvGrpSpPr>
        <p:grpSpPr>
          <a:xfrm>
            <a:off x="1427955" y="1395662"/>
            <a:ext cx="3617346" cy="1331838"/>
            <a:chOff x="0" y="0"/>
            <a:chExt cx="3617344" cy="1331837"/>
          </a:xfrm>
        </p:grpSpPr>
        <p:grpSp>
          <p:nvGrpSpPr>
            <p:cNvPr id="215" name="Google Shape;153;p19"/>
            <p:cNvGrpSpPr/>
            <p:nvPr/>
          </p:nvGrpSpPr>
          <p:grpSpPr>
            <a:xfrm>
              <a:off x="-1" y="487817"/>
              <a:ext cx="832091" cy="323290"/>
              <a:chOff x="0" y="0"/>
              <a:chExt cx="832089" cy="323289"/>
            </a:xfrm>
          </p:grpSpPr>
          <p:pic>
            <p:nvPicPr>
              <p:cNvPr id="212" name="Google Shape;154;p19" descr="Google Shape;154;p19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 rot="2700000">
                <a:off x="47344" y="47345"/>
                <a:ext cx="228601" cy="2286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13" name="Google Shape;155;p19" descr="Google Shape;155;p19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 rot="2700000">
                <a:off x="301745" y="47345"/>
                <a:ext cx="228601" cy="2286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14" name="Google Shape;156;p19" descr="Google Shape;156;p19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 rot="2700000">
                <a:off x="556145" y="47345"/>
                <a:ext cx="228601" cy="2286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223" name="Google Shape;157;p19"/>
            <p:cNvGrpSpPr/>
            <p:nvPr/>
          </p:nvGrpSpPr>
          <p:grpSpPr>
            <a:xfrm>
              <a:off x="893244" y="0"/>
              <a:ext cx="2724101" cy="1331838"/>
              <a:chOff x="0" y="0"/>
              <a:chExt cx="2724100" cy="1331837"/>
            </a:xfrm>
          </p:grpSpPr>
          <p:sp>
            <p:nvSpPr>
              <p:cNvPr id="216" name="Google Shape;158;p19"/>
              <p:cNvSpPr/>
              <p:nvPr/>
            </p:nvSpPr>
            <p:spPr>
              <a:xfrm>
                <a:off x="38200" y="288537"/>
                <a:ext cx="2685901" cy="978300"/>
              </a:xfrm>
              <a:prstGeom prst="roundRect">
                <a:avLst>
                  <a:gd name="adj" fmla="val 16667"/>
                </a:avLst>
              </a:prstGeom>
              <a:noFill/>
              <a:ln w="9525" cap="flat">
                <a:solidFill>
                  <a:srgbClr val="2566D9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pic>
            <p:nvPicPr>
              <p:cNvPr id="217" name="Google Shape;159;p19" descr="Google Shape;159;p19"/>
              <p:cNvPicPr>
                <a:picLocks noChangeAspect="1"/>
              </p:cNvPicPr>
              <p:nvPr/>
            </p:nvPicPr>
            <p:blipFill>
              <a:blip r:embed="rId7">
                <a:extLst/>
              </a:blip>
              <a:srcRect l="0" t="0" r="0" b="0"/>
              <a:stretch>
                <a:fillRect/>
              </a:stretch>
            </p:blipFill>
            <p:spPr>
              <a:xfrm>
                <a:off x="233000" y="355161"/>
                <a:ext cx="685801" cy="6858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  <p:sp>
            <p:nvSpPr>
              <p:cNvPr id="218" name="Google Shape;160;p19"/>
              <p:cNvSpPr txBox="1"/>
              <p:nvPr/>
            </p:nvSpPr>
            <p:spPr>
              <a:xfrm>
                <a:off x="660400" y="0"/>
                <a:ext cx="1543201" cy="33525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sz="10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First Employment</a:t>
                </a:r>
              </a:p>
            </p:txBody>
          </p:sp>
          <p:pic>
            <p:nvPicPr>
              <p:cNvPr id="219" name="Google Shape;161;p19" descr="Google Shape;161;p19"/>
              <p:cNvPicPr>
                <a:picLocks noChangeAspect="1"/>
              </p:cNvPicPr>
              <p:nvPr/>
            </p:nvPicPr>
            <p:blipFill>
              <a:blip r:embed="rId8">
                <a:extLst/>
              </a:blip>
              <a:srcRect l="0" t="0" r="0" b="0"/>
              <a:stretch>
                <a:fillRect/>
              </a:stretch>
            </p:blipFill>
            <p:spPr>
              <a:xfrm>
                <a:off x="1841650" y="355151"/>
                <a:ext cx="685801" cy="6858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  <p:sp>
            <p:nvSpPr>
              <p:cNvPr id="220" name="Google Shape;162;p19"/>
              <p:cNvSpPr/>
              <p:nvPr/>
            </p:nvSpPr>
            <p:spPr>
              <a:xfrm>
                <a:off x="1165175" y="666512"/>
                <a:ext cx="401101" cy="1"/>
              </a:xfrm>
              <a:prstGeom prst="line">
                <a:avLst/>
              </a:prstGeom>
              <a:noFill/>
              <a:ln w="9525" cap="flat">
                <a:solidFill>
                  <a:srgbClr val="212F40"/>
                </a:solidFill>
                <a:prstDash val="solid"/>
                <a:round/>
                <a:tail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21" name="Google Shape;163;p19"/>
              <p:cNvSpPr txBox="1"/>
              <p:nvPr/>
            </p:nvSpPr>
            <p:spPr>
              <a:xfrm>
                <a:off x="585913" y="687862"/>
                <a:ext cx="1543201" cy="3098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sz="8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Working Proof</a:t>
                </a:r>
              </a:p>
            </p:txBody>
          </p:sp>
          <p:sp>
            <p:nvSpPr>
              <p:cNvPr id="222" name="Google Shape;164;p19"/>
              <p:cNvSpPr txBox="1"/>
              <p:nvPr/>
            </p:nvSpPr>
            <p:spPr>
              <a:xfrm>
                <a:off x="0" y="894987"/>
                <a:ext cx="1180501" cy="4368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/>
              <a:p>
                <a:pPr algn="ctr">
                  <a:defRPr sz="800">
                    <a:latin typeface="Comfortaa"/>
                    <a:ea typeface="Comfortaa"/>
                    <a:cs typeface="Comfortaa"/>
                    <a:sym typeface="Comfortaa"/>
                  </a:defRPr>
                </a:pPr>
                <a:r>
                  <a:t>Smart </a:t>
                </a:r>
              </a:p>
              <a:p>
                <a:pPr algn="ctr">
                  <a:defRPr sz="800">
                    <a:latin typeface="Comfortaa"/>
                    <a:ea typeface="Comfortaa"/>
                    <a:cs typeface="Comfortaa"/>
                    <a:sym typeface="Comfortaa"/>
                  </a:defRPr>
                </a:pPr>
                <a:r>
                  <a:t>Contract</a:t>
                </a:r>
              </a:p>
            </p:txBody>
          </p:sp>
        </p:grpSp>
      </p:grpSp>
      <p:sp>
        <p:nvSpPr>
          <p:cNvPr id="225" name="Google Shape;165;p19"/>
          <p:cNvSpPr/>
          <p:nvPr/>
        </p:nvSpPr>
        <p:spPr>
          <a:xfrm flipH="1">
            <a:off x="1493899" y="2177525"/>
            <a:ext cx="708001" cy="6301"/>
          </a:xfrm>
          <a:prstGeom prst="line">
            <a:avLst/>
          </a:prstGeom>
          <a:ln w="19050">
            <a:solidFill>
              <a:srgbClr val="F72C88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grpSp>
        <p:nvGrpSpPr>
          <p:cNvPr id="236" name="Google Shape;166;p19"/>
          <p:cNvGrpSpPr/>
          <p:nvPr/>
        </p:nvGrpSpPr>
        <p:grpSpPr>
          <a:xfrm>
            <a:off x="5106480" y="1378613"/>
            <a:ext cx="3563346" cy="1309701"/>
            <a:chOff x="0" y="0"/>
            <a:chExt cx="3563344" cy="1309699"/>
          </a:xfrm>
        </p:grpSpPr>
        <p:sp>
          <p:nvSpPr>
            <p:cNvPr id="226" name="Google Shape;167;p19"/>
            <p:cNvSpPr/>
            <p:nvPr/>
          </p:nvSpPr>
          <p:spPr>
            <a:xfrm>
              <a:off x="877444" y="331400"/>
              <a:ext cx="2685901" cy="978300"/>
            </a:xfrm>
            <a:prstGeom prst="roundRect">
              <a:avLst>
                <a:gd name="adj" fmla="val 16667"/>
              </a:avLst>
            </a:prstGeom>
            <a:noFill/>
            <a:ln w="9525" cap="flat">
              <a:solidFill>
                <a:srgbClr val="2566D9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pic>
          <p:nvPicPr>
            <p:cNvPr id="227" name="Google Shape;168;p19" descr="Google Shape;168;p19"/>
            <p:cNvPicPr>
              <a:picLocks noChangeAspect="1"/>
            </p:cNvPicPr>
            <p:nvPr/>
          </p:nvPicPr>
          <p:blipFill>
            <a:blip r:embed="rId7">
              <a:extLst/>
            </a:blip>
            <a:srcRect l="0" t="0" r="0" b="0"/>
            <a:stretch>
              <a:fillRect/>
            </a:stretch>
          </p:blipFill>
          <p:spPr>
            <a:xfrm>
              <a:off x="1095869" y="431361"/>
              <a:ext cx="685801" cy="6858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  <p:sp>
          <p:nvSpPr>
            <p:cNvPr id="228" name="Google Shape;169;p19"/>
            <p:cNvSpPr txBox="1"/>
            <p:nvPr/>
          </p:nvSpPr>
          <p:spPr>
            <a:xfrm>
              <a:off x="1523269" y="0"/>
              <a:ext cx="1543201" cy="3352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sz="1000"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N Employment</a:t>
              </a:r>
            </a:p>
          </p:txBody>
        </p:sp>
        <p:pic>
          <p:nvPicPr>
            <p:cNvPr id="229" name="Google Shape;170;p19" descr="Google Shape;170;p19"/>
            <p:cNvPicPr>
              <a:picLocks noChangeAspect="1"/>
            </p:cNvPicPr>
            <p:nvPr/>
          </p:nvPicPr>
          <p:blipFill>
            <a:blip r:embed="rId8">
              <a:extLst/>
            </a:blip>
            <a:srcRect l="0" t="0" r="0" b="0"/>
            <a:stretch>
              <a:fillRect/>
            </a:stretch>
          </p:blipFill>
          <p:spPr>
            <a:xfrm>
              <a:off x="2704519" y="431351"/>
              <a:ext cx="685801" cy="6858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  <p:sp>
          <p:nvSpPr>
            <p:cNvPr id="230" name="Google Shape;171;p19"/>
            <p:cNvSpPr txBox="1"/>
            <p:nvPr/>
          </p:nvSpPr>
          <p:spPr>
            <a:xfrm>
              <a:off x="1448782" y="764062"/>
              <a:ext cx="1543201" cy="3098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sz="800"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Working Proof</a:t>
              </a:r>
            </a:p>
          </p:txBody>
        </p:sp>
        <p:grpSp>
          <p:nvGrpSpPr>
            <p:cNvPr id="234" name="Google Shape;172;p19"/>
            <p:cNvGrpSpPr/>
            <p:nvPr/>
          </p:nvGrpSpPr>
          <p:grpSpPr>
            <a:xfrm>
              <a:off x="-1" y="504867"/>
              <a:ext cx="832091" cy="323290"/>
              <a:chOff x="0" y="0"/>
              <a:chExt cx="832089" cy="323289"/>
            </a:xfrm>
          </p:grpSpPr>
          <p:pic>
            <p:nvPicPr>
              <p:cNvPr id="231" name="Google Shape;173;p19" descr="Google Shape;173;p19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 rot="2700000">
                <a:off x="47344" y="47345"/>
                <a:ext cx="228601" cy="2286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32" name="Google Shape;174;p19" descr="Google Shape;174;p19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 rot="2700000">
                <a:off x="301745" y="47345"/>
                <a:ext cx="228601" cy="2286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233" name="Google Shape;175;p19" descr="Google Shape;175;p19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 rot="2700000">
                <a:off x="556145" y="47345"/>
                <a:ext cx="228601" cy="2286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235" name="Google Shape;176;p19"/>
            <p:cNvSpPr/>
            <p:nvPr/>
          </p:nvSpPr>
          <p:spPr>
            <a:xfrm>
              <a:off x="2028044" y="742712"/>
              <a:ext cx="401101" cy="1"/>
            </a:xfrm>
            <a:prstGeom prst="line">
              <a:avLst/>
            </a:prstGeom>
            <a:noFill/>
            <a:ln w="9525" cap="flat">
              <a:solidFill>
                <a:srgbClr val="212F40"/>
              </a:solidFill>
              <a:prstDash val="solid"/>
              <a:round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/>
            </a:p>
          </p:txBody>
        </p:sp>
      </p:grpSp>
      <p:sp>
        <p:nvSpPr>
          <p:cNvPr id="237" name="Google Shape;177;p19"/>
          <p:cNvSpPr txBox="1"/>
          <p:nvPr/>
        </p:nvSpPr>
        <p:spPr>
          <a:xfrm>
            <a:off x="175899" y="4697624"/>
            <a:ext cx="1608301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lnSpc>
                <a:spcPct val="115000"/>
              </a:lnSpc>
              <a:spcBef>
                <a:spcPts val="1200"/>
              </a:spcBef>
              <a:defRPr sz="8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Source: Williams, 2020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xit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xit" nodeType="after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entr" nodeType="clickEffect" presetSubtype="4" presetID="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4" presetID="2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Class="entr" nodeType="clickEffect" presetSubtype="16" presetID="23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6" grpId="7"/>
      <p:bldP build="whole" bldLvl="1" animBg="1" rev="0" advAuto="0" spid="236" grpId="6"/>
      <p:bldP build="whole" bldLvl="1" animBg="1" rev="0" advAuto="0" spid="211" grpId="1"/>
      <p:bldP build="whole" bldLvl="1" animBg="1" rev="0" advAuto="0" spid="211" grpId="3"/>
      <p:bldP build="whole" bldLvl="1" animBg="1" rev="0" advAuto="0" spid="225" grpId="2"/>
      <p:bldP build="whole" bldLvl="1" animBg="1" rev="0" advAuto="0" spid="225" grpId="4"/>
      <p:bldP build="whole" bldLvl="1" animBg="1" rev="0" advAuto="0" spid="224" grpId="5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8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182;p20"/>
          <p:cNvSpPr/>
          <p:nvPr/>
        </p:nvSpPr>
        <p:spPr>
          <a:xfrm>
            <a:off x="8083949" y="4697624"/>
            <a:ext cx="866701" cy="257700"/>
          </a:xfrm>
          <a:prstGeom prst="rect">
            <a:avLst/>
          </a:prstGeom>
          <a:solidFill>
            <a:srgbClr val="F8F8FB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sp>
        <p:nvSpPr>
          <p:cNvPr id="240" name="Google Shape;183;p20"/>
          <p:cNvSpPr txBox="1"/>
          <p:nvPr>
            <p:ph type="title"/>
          </p:nvPr>
        </p:nvSpPr>
        <p:spPr>
          <a:xfrm>
            <a:off x="1461175" y="69475"/>
            <a:ext cx="7316700" cy="755700"/>
          </a:xfrm>
          <a:prstGeom prst="rect">
            <a:avLst/>
          </a:prstGeom>
        </p:spPr>
        <p:txBody>
          <a:bodyPr/>
          <a:lstStyle>
            <a:lvl1pPr algn="ctr">
              <a:defRPr sz="2700">
                <a:latin typeface="Comfortaa Light"/>
                <a:ea typeface="Comfortaa Light"/>
                <a:cs typeface="Comfortaa Light"/>
                <a:sym typeface="Comfortaa Light"/>
              </a:defRPr>
            </a:lvl1pPr>
          </a:lstStyle>
          <a:p>
            <a:pPr/>
            <a:r>
              <a:t>Understanding Blockchain Technology</a:t>
            </a:r>
          </a:p>
        </p:txBody>
      </p:sp>
      <p:pic>
        <p:nvPicPr>
          <p:cNvPr id="241" name="Google Shape;184;p20" descr="Google Shape;184;p2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24174" y="265599"/>
            <a:ext cx="457203" cy="457203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19050" dir="5400000">
              <a:srgbClr val="000000">
                <a:alpha val="50000"/>
              </a:srgbClr>
            </a:outerShdw>
          </a:effectLst>
        </p:spPr>
      </p:pic>
      <p:pic>
        <p:nvPicPr>
          <p:cNvPr id="242" name="Google Shape;185;p20" descr="Google Shape;185;p2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724025" y="1187524"/>
            <a:ext cx="5226626" cy="3093669"/>
          </a:xfrm>
          <a:prstGeom prst="rect">
            <a:avLst/>
          </a:prstGeom>
          <a:ln>
            <a:solidFill>
              <a:srgbClr val="FF2A8F"/>
            </a:solidFill>
          </a:ln>
        </p:spPr>
      </p:pic>
      <p:sp>
        <p:nvSpPr>
          <p:cNvPr id="243" name="Google Shape;186;p20"/>
          <p:cNvSpPr txBox="1"/>
          <p:nvPr/>
        </p:nvSpPr>
        <p:spPr>
          <a:xfrm>
            <a:off x="175899" y="4697624"/>
            <a:ext cx="3000002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lnSpc>
                <a:spcPct val="115000"/>
              </a:lnSpc>
              <a:spcBef>
                <a:spcPts val="1200"/>
              </a:spcBef>
              <a:defRPr sz="8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Source: Precedence Research (2024)</a:t>
            </a:r>
          </a:p>
        </p:txBody>
      </p:sp>
      <p:grpSp>
        <p:nvGrpSpPr>
          <p:cNvPr id="247" name="Google Shape;187;p20"/>
          <p:cNvGrpSpPr/>
          <p:nvPr/>
        </p:nvGrpSpPr>
        <p:grpSpPr>
          <a:xfrm>
            <a:off x="292675" y="1187536"/>
            <a:ext cx="3318900" cy="3025627"/>
            <a:chOff x="0" y="0"/>
            <a:chExt cx="3318899" cy="3025626"/>
          </a:xfrm>
        </p:grpSpPr>
        <p:sp>
          <p:nvSpPr>
            <p:cNvPr id="244" name="Google Shape;188;p20"/>
            <p:cNvSpPr/>
            <p:nvPr/>
          </p:nvSpPr>
          <p:spPr>
            <a:xfrm flipH="1" rot="5400000">
              <a:off x="333300" y="40026"/>
              <a:ext cx="2652301" cy="3318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600" y="0"/>
                  </a:moveTo>
                  <a:lnTo>
                    <a:pt x="18000" y="0"/>
                  </a:lnTo>
                  <a:lnTo>
                    <a:pt x="21600" y="2877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877"/>
                  </a:lnTo>
                  <a:cubicBezTo>
                    <a:pt x="0" y="1288"/>
                    <a:pt x="1612" y="0"/>
                    <a:pt x="3600" y="0"/>
                  </a:cubicBezTo>
                  <a:close/>
                </a:path>
              </a:pathLst>
            </a:custGeom>
            <a:noFill/>
            <a:ln w="9525" cap="flat">
              <a:solidFill>
                <a:srgbClr val="351D75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245" name="Google Shape;189;p20"/>
            <p:cNvSpPr/>
            <p:nvPr/>
          </p:nvSpPr>
          <p:spPr>
            <a:xfrm>
              <a:off x="572475" y="-1"/>
              <a:ext cx="2078101" cy="815401"/>
            </a:xfrm>
            <a:prstGeom prst="roundRect">
              <a:avLst>
                <a:gd name="adj" fmla="val 16667"/>
              </a:avLst>
            </a:prstGeom>
            <a:solidFill>
              <a:srgbClr val="351C7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246" name="Google Shape;190;p20"/>
            <p:cNvSpPr txBox="1"/>
            <p:nvPr/>
          </p:nvSpPr>
          <p:spPr>
            <a:xfrm>
              <a:off x="644625" y="122274"/>
              <a:ext cx="1933801" cy="5130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pPr algn="ctr">
                <a:defRPr b="1" sz="12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Blockchain Technology </a:t>
              </a:r>
            </a:p>
            <a:p>
              <a:pPr algn="ctr">
                <a:defRPr b="1" sz="10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Market Size in the global</a:t>
              </a:r>
            </a:p>
          </p:txBody>
        </p:sp>
      </p:grpSp>
      <p:sp>
        <p:nvSpPr>
          <p:cNvPr id="248" name="Google Shape;191;p20"/>
          <p:cNvSpPr txBox="1"/>
          <p:nvPr/>
        </p:nvSpPr>
        <p:spPr>
          <a:xfrm>
            <a:off x="461349" y="3172674"/>
            <a:ext cx="829802" cy="4114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sz="15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2034</a:t>
            </a:r>
          </a:p>
        </p:txBody>
      </p:sp>
      <p:sp>
        <p:nvSpPr>
          <p:cNvPr id="249" name="Google Shape;192;p20"/>
          <p:cNvSpPr txBox="1"/>
          <p:nvPr/>
        </p:nvSpPr>
        <p:spPr>
          <a:xfrm>
            <a:off x="1308774" y="3058374"/>
            <a:ext cx="1747500" cy="6400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b="1" sz="3000">
                <a:solidFill>
                  <a:srgbClr val="F72C88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1,879.30</a:t>
            </a:r>
          </a:p>
        </p:txBody>
      </p:sp>
      <p:sp>
        <p:nvSpPr>
          <p:cNvPr id="250" name="Google Shape;193;p20"/>
          <p:cNvSpPr/>
          <p:nvPr/>
        </p:nvSpPr>
        <p:spPr>
          <a:xfrm rot="5400000">
            <a:off x="1868500" y="2887775"/>
            <a:ext cx="281401" cy="22260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674EA7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grpSp>
        <p:nvGrpSpPr>
          <p:cNvPr id="255" name="Google Shape;194;p20"/>
          <p:cNvGrpSpPr/>
          <p:nvPr/>
        </p:nvGrpSpPr>
        <p:grpSpPr>
          <a:xfrm>
            <a:off x="461349" y="2046849"/>
            <a:ext cx="3227427" cy="778626"/>
            <a:chOff x="0" y="0"/>
            <a:chExt cx="3227425" cy="778624"/>
          </a:xfrm>
        </p:grpSpPr>
        <p:sp>
          <p:nvSpPr>
            <p:cNvPr id="251" name="Google Shape;195;p20"/>
            <p:cNvSpPr txBox="1"/>
            <p:nvPr/>
          </p:nvSpPr>
          <p:spPr>
            <a:xfrm>
              <a:off x="0" y="367174"/>
              <a:ext cx="829801" cy="4114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>
                <a:defRPr sz="1500"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2024</a:t>
              </a:r>
            </a:p>
          </p:txBody>
        </p:sp>
        <p:sp>
          <p:nvSpPr>
            <p:cNvPr id="252" name="Google Shape;196;p20"/>
            <p:cNvSpPr txBox="1"/>
            <p:nvPr/>
          </p:nvSpPr>
          <p:spPr>
            <a:xfrm>
              <a:off x="1053525" y="367174"/>
              <a:ext cx="1083601" cy="4114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sz="1500"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26.09</a:t>
              </a:r>
            </a:p>
          </p:txBody>
        </p:sp>
        <p:sp>
          <p:nvSpPr>
            <p:cNvPr id="253" name="Google Shape;197;p20"/>
            <p:cNvSpPr txBox="1"/>
            <p:nvPr/>
          </p:nvSpPr>
          <p:spPr>
            <a:xfrm>
              <a:off x="1900" y="0"/>
              <a:ext cx="829801" cy="3352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>
                <a:defRPr sz="1000" u="sng"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Year</a:t>
              </a:r>
            </a:p>
          </p:txBody>
        </p:sp>
        <p:sp>
          <p:nvSpPr>
            <p:cNvPr id="254" name="Google Shape;198;p20"/>
            <p:cNvSpPr txBox="1"/>
            <p:nvPr/>
          </p:nvSpPr>
          <p:spPr>
            <a:xfrm>
              <a:off x="1055425" y="0"/>
              <a:ext cx="2172001" cy="3352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>
                <a:defRPr sz="1000" u="sng"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USD in Billion</a:t>
              </a:r>
            </a:p>
          </p:txBody>
        </p:sp>
      </p:grpSp>
      <p:grpSp>
        <p:nvGrpSpPr>
          <p:cNvPr id="258" name="Google Shape;199;p20"/>
          <p:cNvGrpSpPr/>
          <p:nvPr/>
        </p:nvGrpSpPr>
        <p:grpSpPr>
          <a:xfrm>
            <a:off x="2964250" y="2054024"/>
            <a:ext cx="2267401" cy="875702"/>
            <a:chOff x="0" y="0"/>
            <a:chExt cx="2267399" cy="875700"/>
          </a:xfrm>
        </p:grpSpPr>
        <p:sp>
          <p:nvSpPr>
            <p:cNvPr id="256" name="Rectangle"/>
            <p:cNvSpPr/>
            <p:nvPr/>
          </p:nvSpPr>
          <p:spPr>
            <a:xfrm>
              <a:off x="0" y="-1"/>
              <a:ext cx="2267400" cy="875702"/>
            </a:xfrm>
            <a:prstGeom prst="rect">
              <a:avLst/>
            </a:prstGeom>
            <a:solidFill>
              <a:srgbClr val="FDFC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1500">
                  <a:solidFill>
                    <a:schemeClr val="accent2">
                      <a:lumOff val="21764"/>
                    </a:schemeClr>
                  </a:solidFill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257" name="CACG of 52.9%…"/>
            <p:cNvSpPr txBox="1"/>
            <p:nvPr/>
          </p:nvSpPr>
          <p:spPr>
            <a:xfrm>
              <a:off x="0" y="-1"/>
              <a:ext cx="2267400" cy="8686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>
                <a:defRPr sz="1500">
                  <a:solidFill>
                    <a:schemeClr val="accent2">
                      <a:lumOff val="21764"/>
                    </a:schemeClr>
                  </a:solidFill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CACG of </a:t>
              </a:r>
              <a:r>
                <a:rPr b="1" sz="3000">
                  <a:solidFill>
                    <a:srgbClr val="FF2A8F"/>
                  </a:solidFill>
                </a:rPr>
                <a:t>52.9%</a:t>
              </a:r>
              <a:endParaRPr b="1" sz="3000">
                <a:solidFill>
                  <a:srgbClr val="FF2A8F"/>
                </a:solidFill>
              </a:endParaRPr>
            </a:p>
            <a:p>
              <a:pPr>
                <a:defRPr sz="1500">
                  <a:solidFill>
                    <a:schemeClr val="accent2">
                      <a:lumOff val="21764"/>
                    </a:schemeClr>
                  </a:solidFill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From 2024 to 2034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afterEffect" presetID="10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3" dur="1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8" grpId="1"/>
      <p:bldP build="whole" bldLvl="1" animBg="1" rev="0" advAuto="0" spid="250" grpId="2"/>
      <p:bldP build="whole" bldLvl="1" animBg="1" rev="0" advAuto="0" spid="258" grpId="4"/>
      <p:bldP build="whole" bldLvl="1" animBg="1" rev="0" advAuto="0" spid="249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8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04;p21"/>
          <p:cNvSpPr/>
          <p:nvPr/>
        </p:nvSpPr>
        <p:spPr>
          <a:xfrm flipH="1" rot="5400000">
            <a:off x="1284325" y="221075"/>
            <a:ext cx="3321001" cy="5414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2208"/>
                </a:lnTo>
                <a:lnTo>
                  <a:pt x="21600" y="21600"/>
                </a:lnTo>
                <a:lnTo>
                  <a:pt x="0" y="21600"/>
                </a:lnTo>
                <a:lnTo>
                  <a:pt x="0" y="2208"/>
                </a:lnTo>
                <a:cubicBezTo>
                  <a:pt x="0" y="989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61" name="Google Shape;205;p21"/>
          <p:cNvSpPr txBox="1"/>
          <p:nvPr>
            <p:ph type="title"/>
          </p:nvPr>
        </p:nvSpPr>
        <p:spPr>
          <a:xfrm>
            <a:off x="1461175" y="221875"/>
            <a:ext cx="7316700" cy="755700"/>
          </a:xfrm>
          <a:prstGeom prst="rect">
            <a:avLst/>
          </a:prstGeom>
        </p:spPr>
        <p:txBody>
          <a:bodyPr/>
          <a:lstStyle>
            <a:lvl1pPr algn="ctr">
              <a:defRPr sz="2700">
                <a:latin typeface="Comfortaa Light"/>
                <a:ea typeface="Comfortaa Light"/>
                <a:cs typeface="Comfortaa Light"/>
                <a:sym typeface="Comfortaa Light"/>
              </a:defRPr>
            </a:lvl1pPr>
          </a:lstStyle>
          <a:p>
            <a:pPr/>
            <a:r>
              <a:t>Embracing and Incorporating Blockchain in HR </a:t>
            </a:r>
          </a:p>
        </p:txBody>
      </p:sp>
      <p:pic>
        <p:nvPicPr>
          <p:cNvPr id="262" name="Google Shape;206;p21" descr="Google Shape;206;p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92999" y="221874"/>
            <a:ext cx="457202" cy="457203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19050" dir="5400000">
              <a:srgbClr val="000000">
                <a:alpha val="50000"/>
              </a:srgbClr>
            </a:outerShdw>
          </a:effectLst>
        </p:spPr>
      </p:pic>
      <p:sp>
        <p:nvSpPr>
          <p:cNvPr id="263" name="Google Shape;207;p21"/>
          <p:cNvSpPr/>
          <p:nvPr/>
        </p:nvSpPr>
        <p:spPr>
          <a:xfrm>
            <a:off x="1430424" y="944924"/>
            <a:ext cx="3026101" cy="606301"/>
          </a:xfrm>
          <a:prstGeom prst="roundRect">
            <a:avLst>
              <a:gd name="adj" fmla="val 16667"/>
            </a:avLst>
          </a:prstGeom>
          <a:solidFill>
            <a:srgbClr val="351C75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64" name="Google Shape;208;p21"/>
          <p:cNvSpPr txBox="1"/>
          <p:nvPr/>
        </p:nvSpPr>
        <p:spPr>
          <a:xfrm>
            <a:off x="1535564" y="978862"/>
            <a:ext cx="2815802" cy="5384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 algn="ctr">
              <a:defRPr b="1" sz="1200">
                <a:solidFill>
                  <a:srgbClr val="FDFCFB"/>
                </a:solidFill>
                <a:latin typeface="Comfortaa"/>
                <a:ea typeface="Comfortaa"/>
                <a:cs typeface="Comfortaa"/>
                <a:sym typeface="Comfortaa"/>
              </a:defRPr>
            </a:pPr>
            <a:r>
              <a:t>The 12 Key Functions of </a:t>
            </a:r>
          </a:p>
          <a:p>
            <a:pPr algn="ctr">
              <a:defRPr b="1" sz="1200">
                <a:solidFill>
                  <a:srgbClr val="FDFCFB"/>
                </a:solidFill>
                <a:latin typeface="Comfortaa"/>
                <a:ea typeface="Comfortaa"/>
                <a:cs typeface="Comfortaa"/>
                <a:sym typeface="Comfortaa"/>
              </a:defRPr>
            </a:pPr>
            <a:r>
              <a:t>Human Resource</a:t>
            </a:r>
          </a:p>
        </p:txBody>
      </p:sp>
      <p:sp>
        <p:nvSpPr>
          <p:cNvPr id="265" name="Google Shape;209;p21"/>
          <p:cNvSpPr/>
          <p:nvPr/>
        </p:nvSpPr>
        <p:spPr>
          <a:xfrm flipH="1" rot="5400000">
            <a:off x="938124" y="1160749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66" name="Google Shape;210;p21"/>
          <p:cNvSpPr txBox="1"/>
          <p:nvPr/>
        </p:nvSpPr>
        <p:spPr>
          <a:xfrm>
            <a:off x="260425" y="1781324"/>
            <a:ext cx="1890299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sz="8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Administrative Responsibilities</a:t>
            </a:r>
          </a:p>
        </p:txBody>
      </p:sp>
      <p:sp>
        <p:nvSpPr>
          <p:cNvPr id="267" name="Google Shape;211;p21"/>
          <p:cNvSpPr/>
          <p:nvPr/>
        </p:nvSpPr>
        <p:spPr>
          <a:xfrm flipH="1" rot="5400000">
            <a:off x="2676025" y="1160749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68" name="Google Shape;212;p21"/>
          <p:cNvSpPr txBox="1"/>
          <p:nvPr/>
        </p:nvSpPr>
        <p:spPr>
          <a:xfrm>
            <a:off x="1998324" y="1781324"/>
            <a:ext cx="1890300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sz="8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Learning &amp; Development</a:t>
            </a:r>
          </a:p>
        </p:txBody>
      </p:sp>
      <p:sp>
        <p:nvSpPr>
          <p:cNvPr id="269" name="Google Shape;213;p21"/>
          <p:cNvSpPr/>
          <p:nvPr/>
        </p:nvSpPr>
        <p:spPr>
          <a:xfrm flipH="1" rot="5400000">
            <a:off x="4367074" y="1160749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70" name="Google Shape;214;p21"/>
          <p:cNvSpPr txBox="1"/>
          <p:nvPr/>
        </p:nvSpPr>
        <p:spPr>
          <a:xfrm>
            <a:off x="3689375" y="1781324"/>
            <a:ext cx="1890300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sz="8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Industrial Relations</a:t>
            </a:r>
          </a:p>
        </p:txBody>
      </p:sp>
      <p:sp>
        <p:nvSpPr>
          <p:cNvPr id="271" name="Google Shape;215;p21"/>
          <p:cNvSpPr/>
          <p:nvPr/>
        </p:nvSpPr>
        <p:spPr>
          <a:xfrm flipH="1" rot="5400000">
            <a:off x="938124" y="1813224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72" name="Google Shape;216;p21"/>
          <p:cNvSpPr txBox="1"/>
          <p:nvPr/>
        </p:nvSpPr>
        <p:spPr>
          <a:xfrm>
            <a:off x="260425" y="2370300"/>
            <a:ext cx="1890299" cy="436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 algn="ctr">
              <a:defRPr sz="800">
                <a:latin typeface="Comfortaa"/>
                <a:ea typeface="Comfortaa"/>
                <a:cs typeface="Comfortaa"/>
                <a:sym typeface="Comfortaa"/>
              </a:defRPr>
            </a:pPr>
            <a:r>
              <a:t>Human Resource </a:t>
            </a:r>
          </a:p>
          <a:p>
            <a:pPr algn="ctr">
              <a:defRPr sz="800">
                <a:latin typeface="Comfortaa"/>
                <a:ea typeface="Comfortaa"/>
                <a:cs typeface="Comfortaa"/>
                <a:sym typeface="Comfortaa"/>
              </a:defRPr>
            </a:pPr>
            <a:r>
              <a:t>Planning</a:t>
            </a:r>
          </a:p>
        </p:txBody>
      </p:sp>
      <p:sp>
        <p:nvSpPr>
          <p:cNvPr id="273" name="Google Shape;217;p21"/>
          <p:cNvSpPr/>
          <p:nvPr/>
        </p:nvSpPr>
        <p:spPr>
          <a:xfrm flipH="1" rot="5400000">
            <a:off x="2676025" y="1813224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74" name="Google Shape;218;p21"/>
          <p:cNvSpPr txBox="1"/>
          <p:nvPr/>
        </p:nvSpPr>
        <p:spPr>
          <a:xfrm>
            <a:off x="1998324" y="2433800"/>
            <a:ext cx="1890300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sz="8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Career Planning</a:t>
            </a:r>
          </a:p>
        </p:txBody>
      </p:sp>
      <p:sp>
        <p:nvSpPr>
          <p:cNvPr id="275" name="Google Shape;219;p21"/>
          <p:cNvSpPr/>
          <p:nvPr/>
        </p:nvSpPr>
        <p:spPr>
          <a:xfrm flipH="1" rot="5400000">
            <a:off x="4367074" y="1813224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76" name="Google Shape;220;p21"/>
          <p:cNvSpPr txBox="1"/>
          <p:nvPr/>
        </p:nvSpPr>
        <p:spPr>
          <a:xfrm>
            <a:off x="3689375" y="2370300"/>
            <a:ext cx="1890300" cy="436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 algn="ctr">
              <a:defRPr sz="800">
                <a:latin typeface="Comfortaa"/>
                <a:ea typeface="Comfortaa"/>
                <a:cs typeface="Comfortaa"/>
                <a:sym typeface="Comfortaa"/>
              </a:defRPr>
            </a:pPr>
            <a:r>
              <a:t>Employee Participation</a:t>
            </a:r>
          </a:p>
          <a:p>
            <a:pPr algn="ctr">
              <a:defRPr sz="800">
                <a:latin typeface="Comfortaa"/>
                <a:ea typeface="Comfortaa"/>
                <a:cs typeface="Comfortaa"/>
                <a:sym typeface="Comfortaa"/>
              </a:defRPr>
            </a:pPr>
            <a:r>
              <a:t>&amp; Communication</a:t>
            </a:r>
          </a:p>
        </p:txBody>
      </p:sp>
      <p:sp>
        <p:nvSpPr>
          <p:cNvPr id="277" name="Google Shape;221;p21"/>
          <p:cNvSpPr/>
          <p:nvPr/>
        </p:nvSpPr>
        <p:spPr>
          <a:xfrm flipH="1" rot="5400000">
            <a:off x="938124" y="2465700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78" name="Google Shape;222;p21"/>
          <p:cNvSpPr txBox="1"/>
          <p:nvPr/>
        </p:nvSpPr>
        <p:spPr>
          <a:xfrm>
            <a:off x="260425" y="3086274"/>
            <a:ext cx="1890299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sz="8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Recruitment &amp; Selection</a:t>
            </a:r>
          </a:p>
        </p:txBody>
      </p:sp>
      <p:sp>
        <p:nvSpPr>
          <p:cNvPr id="279" name="Google Shape;223;p21"/>
          <p:cNvSpPr/>
          <p:nvPr/>
        </p:nvSpPr>
        <p:spPr>
          <a:xfrm flipH="1" rot="5400000">
            <a:off x="2676025" y="2465700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80" name="Google Shape;224;p21"/>
          <p:cNvSpPr txBox="1"/>
          <p:nvPr/>
        </p:nvSpPr>
        <p:spPr>
          <a:xfrm>
            <a:off x="1998324" y="3086274"/>
            <a:ext cx="1890300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sz="8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Function Evaluation</a:t>
            </a:r>
          </a:p>
        </p:txBody>
      </p:sp>
      <p:sp>
        <p:nvSpPr>
          <p:cNvPr id="281" name="Google Shape;225;p21"/>
          <p:cNvSpPr/>
          <p:nvPr/>
        </p:nvSpPr>
        <p:spPr>
          <a:xfrm flipH="1" rot="5400000">
            <a:off x="4367074" y="2465700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82" name="Google Shape;226;p21"/>
          <p:cNvSpPr txBox="1"/>
          <p:nvPr/>
        </p:nvSpPr>
        <p:spPr>
          <a:xfrm>
            <a:off x="3689375" y="3086274"/>
            <a:ext cx="1890300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sz="8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Health &amp; Safety</a:t>
            </a:r>
          </a:p>
        </p:txBody>
      </p:sp>
      <p:sp>
        <p:nvSpPr>
          <p:cNvPr id="283" name="Google Shape;227;p21"/>
          <p:cNvSpPr/>
          <p:nvPr/>
        </p:nvSpPr>
        <p:spPr>
          <a:xfrm flipH="1" rot="5400000">
            <a:off x="938124" y="3118174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84" name="Google Shape;228;p21"/>
          <p:cNvSpPr txBox="1"/>
          <p:nvPr/>
        </p:nvSpPr>
        <p:spPr>
          <a:xfrm>
            <a:off x="260425" y="3675249"/>
            <a:ext cx="1890299" cy="436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 algn="ctr">
              <a:defRPr sz="800">
                <a:latin typeface="Comfortaa"/>
                <a:ea typeface="Comfortaa"/>
                <a:cs typeface="Comfortaa"/>
                <a:sym typeface="Comfortaa"/>
              </a:defRPr>
            </a:pPr>
            <a:r>
              <a:t>Performance </a:t>
            </a:r>
          </a:p>
          <a:p>
            <a:pPr algn="ctr">
              <a:defRPr sz="800">
                <a:latin typeface="Comfortaa"/>
                <a:ea typeface="Comfortaa"/>
                <a:cs typeface="Comfortaa"/>
                <a:sym typeface="Comfortaa"/>
              </a:defRPr>
            </a:pPr>
            <a:r>
              <a:t>Management</a:t>
            </a:r>
          </a:p>
        </p:txBody>
      </p:sp>
      <p:sp>
        <p:nvSpPr>
          <p:cNvPr id="285" name="Google Shape;229;p21"/>
          <p:cNvSpPr/>
          <p:nvPr/>
        </p:nvSpPr>
        <p:spPr>
          <a:xfrm flipH="1" rot="5400000">
            <a:off x="2676025" y="3118174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86" name="Google Shape;230;p21"/>
          <p:cNvSpPr txBox="1"/>
          <p:nvPr/>
        </p:nvSpPr>
        <p:spPr>
          <a:xfrm>
            <a:off x="1998324" y="3738749"/>
            <a:ext cx="1890300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sz="8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Rewards</a:t>
            </a:r>
          </a:p>
        </p:txBody>
      </p:sp>
      <p:sp>
        <p:nvSpPr>
          <p:cNvPr id="287" name="Google Shape;231;p21"/>
          <p:cNvSpPr/>
          <p:nvPr/>
        </p:nvSpPr>
        <p:spPr>
          <a:xfrm flipH="1" rot="5400000">
            <a:off x="4367074" y="3118174"/>
            <a:ext cx="534901" cy="15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1242"/>
                </a:lnTo>
                <a:lnTo>
                  <a:pt x="21600" y="21600"/>
                </a:lnTo>
                <a:lnTo>
                  <a:pt x="0" y="21600"/>
                </a:lnTo>
                <a:lnTo>
                  <a:pt x="0" y="1242"/>
                </a:lnTo>
                <a:cubicBezTo>
                  <a:pt x="0" y="556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>
            <a:solidFill>
              <a:srgbClr val="351D75"/>
            </a:solidFill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288" name="Google Shape;232;p21"/>
          <p:cNvSpPr txBox="1"/>
          <p:nvPr/>
        </p:nvSpPr>
        <p:spPr>
          <a:xfrm>
            <a:off x="3689375" y="3738749"/>
            <a:ext cx="1890300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sz="800"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Personal Well Being</a:t>
            </a:r>
          </a:p>
        </p:txBody>
      </p:sp>
      <p:sp>
        <p:nvSpPr>
          <p:cNvPr id="289" name="Google Shape;233;p21"/>
          <p:cNvSpPr txBox="1"/>
          <p:nvPr/>
        </p:nvSpPr>
        <p:spPr>
          <a:xfrm>
            <a:off x="216924" y="4276075"/>
            <a:ext cx="3000002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lnSpc>
                <a:spcPct val="115000"/>
              </a:lnSpc>
              <a:spcBef>
                <a:spcPts val="1200"/>
              </a:spcBef>
              <a:defRPr sz="8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Contributed by the writer</a:t>
            </a:r>
          </a:p>
        </p:txBody>
      </p:sp>
      <p:sp>
        <p:nvSpPr>
          <p:cNvPr id="290" name="Google Shape;234;p21"/>
          <p:cNvSpPr txBox="1"/>
          <p:nvPr/>
        </p:nvSpPr>
        <p:spPr>
          <a:xfrm>
            <a:off x="175899" y="4697624"/>
            <a:ext cx="3000002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lnSpc>
                <a:spcPct val="115000"/>
              </a:lnSpc>
              <a:spcBef>
                <a:spcPts val="1200"/>
              </a:spcBef>
              <a:defRPr sz="8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Source: Baluswamy et al. 2023; Gnan and Flamini, 2021</a:t>
            </a:r>
          </a:p>
        </p:txBody>
      </p:sp>
      <p:grpSp>
        <p:nvGrpSpPr>
          <p:cNvPr id="293" name="Google Shape;235;p21"/>
          <p:cNvGrpSpPr/>
          <p:nvPr/>
        </p:nvGrpSpPr>
        <p:grpSpPr>
          <a:xfrm>
            <a:off x="214218" y="2970208"/>
            <a:ext cx="1957972" cy="534884"/>
            <a:chOff x="0" y="0"/>
            <a:chExt cx="1957971" cy="534882"/>
          </a:xfrm>
        </p:grpSpPr>
        <p:sp>
          <p:nvSpPr>
            <p:cNvPr id="291" name="Google Shape;236;p21"/>
            <p:cNvSpPr/>
            <p:nvPr/>
          </p:nvSpPr>
          <p:spPr>
            <a:xfrm flipH="1" rot="5400000">
              <a:off x="720246" y="-608691"/>
              <a:ext cx="534883" cy="17522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600" y="0"/>
                  </a:moveTo>
                  <a:lnTo>
                    <a:pt x="18000" y="0"/>
                  </a:lnTo>
                  <a:lnTo>
                    <a:pt x="21600" y="1099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1099"/>
                  </a:lnTo>
                  <a:cubicBezTo>
                    <a:pt x="0" y="492"/>
                    <a:pt x="1612" y="0"/>
                    <a:pt x="3600" y="0"/>
                  </a:cubicBezTo>
                  <a:close/>
                </a:path>
              </a:pathLst>
            </a:custGeom>
            <a:solidFill>
              <a:srgbClr val="FF2A8F"/>
            </a:solidFill>
            <a:ln w="9525" cap="flat">
              <a:solidFill>
                <a:srgbClr val="FF2A8F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292" name="Google Shape;237;p21"/>
            <p:cNvSpPr txBox="1"/>
            <p:nvPr/>
          </p:nvSpPr>
          <p:spPr>
            <a:xfrm>
              <a:off x="0" y="105851"/>
              <a:ext cx="1957972" cy="3352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b="1" sz="1000">
                  <a:solidFill>
                    <a:srgbClr val="F8F8FB"/>
                  </a:solidFill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Recruitment &amp; Selection</a:t>
              </a:r>
            </a:p>
          </p:txBody>
        </p:sp>
      </p:grpSp>
      <p:sp>
        <p:nvSpPr>
          <p:cNvPr id="294" name="Google Shape;238;p21"/>
          <p:cNvSpPr/>
          <p:nvPr/>
        </p:nvSpPr>
        <p:spPr>
          <a:xfrm>
            <a:off x="7775024" y="4650449"/>
            <a:ext cx="866701" cy="257700"/>
          </a:xfrm>
          <a:prstGeom prst="rect">
            <a:avLst/>
          </a:prstGeom>
          <a:solidFill>
            <a:srgbClr val="F8F8FB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sp>
        <p:nvSpPr>
          <p:cNvPr id="295" name="Google Shape;239;p21"/>
          <p:cNvSpPr txBox="1"/>
          <p:nvPr/>
        </p:nvSpPr>
        <p:spPr>
          <a:xfrm>
            <a:off x="5988075" y="4110440"/>
            <a:ext cx="2447101" cy="10210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algn="ctr"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Integration with System</a:t>
            </a:r>
          </a:p>
          <a:p>
            <a:pPr algn="ctr">
              <a:defRPr sz="1000">
                <a:latin typeface="Comfortaa"/>
                <a:ea typeface="Comfortaa"/>
                <a:cs typeface="Comfortaa"/>
                <a:sym typeface="Comfortaa"/>
              </a:defRPr>
            </a:pPr>
            <a:r>
              <a:t>Customize solution to </a:t>
            </a:r>
          </a:p>
          <a:p>
            <a:pPr algn="ctr">
              <a:defRPr sz="1000">
                <a:latin typeface="Comfortaa"/>
                <a:ea typeface="Comfortaa"/>
                <a:cs typeface="Comfortaa"/>
                <a:sym typeface="Comfortaa"/>
              </a:defRPr>
            </a:pPr>
            <a:r>
              <a:t>meet actual requirements</a:t>
            </a:r>
          </a:p>
          <a:p>
            <a:pPr/>
            <a:endParaRPr sz="1200">
              <a:solidFill>
                <a:schemeClr val="accent2">
                  <a:lumOff val="21764"/>
                </a:schemeClr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>
              <a:defRPr sz="12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pPr>
            <a:r>
              <a:t> </a:t>
            </a:r>
          </a:p>
        </p:txBody>
      </p:sp>
      <p:grpSp>
        <p:nvGrpSpPr>
          <p:cNvPr id="302" name="Google Shape;240;p21"/>
          <p:cNvGrpSpPr/>
          <p:nvPr/>
        </p:nvGrpSpPr>
        <p:grpSpPr>
          <a:xfrm>
            <a:off x="5849925" y="944951"/>
            <a:ext cx="2723401" cy="3878833"/>
            <a:chOff x="0" y="0"/>
            <a:chExt cx="2723400" cy="3878831"/>
          </a:xfrm>
        </p:grpSpPr>
        <p:grpSp>
          <p:nvGrpSpPr>
            <p:cNvPr id="300" name="Google Shape;241;p21"/>
            <p:cNvGrpSpPr/>
            <p:nvPr/>
          </p:nvGrpSpPr>
          <p:grpSpPr>
            <a:xfrm>
              <a:off x="0" y="-1"/>
              <a:ext cx="2723401" cy="3878833"/>
              <a:chOff x="0" y="0"/>
              <a:chExt cx="2723400" cy="3878830"/>
            </a:xfrm>
          </p:grpSpPr>
          <p:sp>
            <p:nvSpPr>
              <p:cNvPr id="296" name="Google Shape;242;p21"/>
              <p:cNvSpPr/>
              <p:nvPr/>
            </p:nvSpPr>
            <p:spPr>
              <a:xfrm>
                <a:off x="0" y="323048"/>
                <a:ext cx="2723401" cy="3555783"/>
              </a:xfrm>
              <a:prstGeom prst="roundRect">
                <a:avLst>
                  <a:gd name="adj" fmla="val 16667"/>
                </a:avLst>
              </a:prstGeom>
              <a:noFill/>
              <a:ln w="19050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sp>
            <p:nvSpPr>
              <p:cNvPr id="297" name="Google Shape;243;p21"/>
              <p:cNvSpPr/>
              <p:nvPr/>
            </p:nvSpPr>
            <p:spPr>
              <a:xfrm>
                <a:off x="531350" y="0"/>
                <a:ext cx="1762501" cy="527145"/>
              </a:xfrm>
              <a:prstGeom prst="roundRect">
                <a:avLst>
                  <a:gd name="adj" fmla="val 16667"/>
                </a:avLst>
              </a:prstGeom>
              <a:solidFill>
                <a:srgbClr val="FF2A8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sp>
            <p:nvSpPr>
              <p:cNvPr id="298" name="Google Shape;244;p21"/>
              <p:cNvSpPr txBox="1"/>
              <p:nvPr/>
            </p:nvSpPr>
            <p:spPr>
              <a:xfrm>
                <a:off x="752445" y="20880"/>
                <a:ext cx="1320302" cy="5384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b="1" sz="1200">
                    <a:solidFill>
                      <a:srgbClr val="FDFCFB"/>
                    </a:solidFill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Follow-up Item(s)</a:t>
                </a:r>
              </a:p>
            </p:txBody>
          </p:sp>
          <p:sp>
            <p:nvSpPr>
              <p:cNvPr id="299" name="Google Shape;245;p21"/>
              <p:cNvSpPr txBox="1"/>
              <p:nvPr/>
            </p:nvSpPr>
            <p:spPr>
              <a:xfrm>
                <a:off x="138149" y="612773"/>
                <a:ext cx="2447102" cy="8432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t">
                <a:spAutoFit/>
              </a:bodyPr>
              <a:lstStyle/>
              <a:p>
                <a:pPr algn="ctr">
                  <a:defRPr sz="1200">
                    <a:latin typeface="Comfortaa"/>
                    <a:ea typeface="Comfortaa"/>
                    <a:cs typeface="Comfortaa"/>
                    <a:sym typeface="Comfortaa"/>
                  </a:defRPr>
                </a:pPr>
                <a:r>
                  <a:t>Establish Strategic</a:t>
                </a:r>
              </a:p>
              <a:p>
                <a:pPr algn="ctr">
                  <a:defRPr sz="1000">
                    <a:latin typeface="Comfortaa"/>
                    <a:ea typeface="Comfortaa"/>
                    <a:cs typeface="Comfortaa"/>
                    <a:sym typeface="Comfortaa"/>
                  </a:defRPr>
                </a:pPr>
                <a:r>
                  <a:t>Align goal with company and HR objective</a:t>
                </a:r>
              </a:p>
              <a:p>
                <a:pPr>
                  <a:defRPr sz="1200">
                    <a:solidFill>
                      <a:schemeClr val="accent2">
                        <a:lumOff val="21764"/>
                      </a:schemeClr>
                    </a:solidFill>
                    <a:latin typeface="Comfortaa"/>
                    <a:ea typeface="Comfortaa"/>
                    <a:cs typeface="Comfortaa"/>
                    <a:sym typeface="Comfortaa"/>
                  </a:defRPr>
                </a:pPr>
                <a:r>
                  <a:t> </a:t>
                </a:r>
              </a:p>
            </p:txBody>
          </p:sp>
        </p:grpSp>
        <p:sp>
          <p:nvSpPr>
            <p:cNvPr id="301" name="Google Shape;246;p21"/>
            <p:cNvSpPr/>
            <p:nvPr/>
          </p:nvSpPr>
          <p:spPr>
            <a:xfrm flipH="1" flipV="1">
              <a:off x="399875" y="1329205"/>
              <a:ext cx="1884900" cy="1"/>
            </a:xfrm>
            <a:prstGeom prst="line">
              <a:avLst/>
            </a:prstGeom>
            <a:noFill/>
            <a:ln w="28575" cap="flat">
              <a:solidFill>
                <a:srgbClr val="E72D81"/>
              </a:solidFill>
              <a:prstDash val="dot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/>
            </a:p>
          </p:txBody>
        </p:sp>
      </p:grpSp>
      <p:grpSp>
        <p:nvGrpSpPr>
          <p:cNvPr id="305" name="Google Shape;247;p21"/>
          <p:cNvGrpSpPr/>
          <p:nvPr/>
        </p:nvGrpSpPr>
        <p:grpSpPr>
          <a:xfrm>
            <a:off x="5807575" y="2377425"/>
            <a:ext cx="2608200" cy="817851"/>
            <a:chOff x="0" y="0"/>
            <a:chExt cx="2608199" cy="817849"/>
          </a:xfrm>
        </p:grpSpPr>
        <p:sp>
          <p:nvSpPr>
            <p:cNvPr id="303" name="Google Shape;248;p21"/>
            <p:cNvSpPr/>
            <p:nvPr/>
          </p:nvSpPr>
          <p:spPr>
            <a:xfrm flipH="1" flipV="1">
              <a:off x="442225" y="739033"/>
              <a:ext cx="1884900" cy="1"/>
            </a:xfrm>
            <a:prstGeom prst="line">
              <a:avLst/>
            </a:prstGeom>
            <a:noFill/>
            <a:ln w="28575" cap="flat">
              <a:solidFill>
                <a:srgbClr val="E72D81"/>
              </a:solidFill>
              <a:prstDash val="dot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/>
            </a:p>
          </p:txBody>
        </p:sp>
        <p:sp>
          <p:nvSpPr>
            <p:cNvPr id="304" name="Google Shape;249;p21"/>
            <p:cNvSpPr txBox="1"/>
            <p:nvPr/>
          </p:nvSpPr>
          <p:spPr>
            <a:xfrm>
              <a:off x="0" y="0"/>
              <a:ext cx="2608200" cy="8178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 algn="ctr"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Pilot Project</a:t>
              </a:r>
            </a:p>
            <a:p>
              <a:pPr algn="ctr"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Small scale project to </a:t>
              </a:r>
            </a:p>
            <a:p>
              <a:pPr algn="ctr"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gather feedback</a:t>
              </a:r>
            </a:p>
          </p:txBody>
        </p:sp>
      </p:grpSp>
      <p:grpSp>
        <p:nvGrpSpPr>
          <p:cNvPr id="308" name="Google Shape;250;p21"/>
          <p:cNvGrpSpPr/>
          <p:nvPr/>
        </p:nvGrpSpPr>
        <p:grpSpPr>
          <a:xfrm>
            <a:off x="5988075" y="3223378"/>
            <a:ext cx="2447101" cy="780156"/>
            <a:chOff x="0" y="0"/>
            <a:chExt cx="2447100" cy="780155"/>
          </a:xfrm>
        </p:grpSpPr>
        <p:sp>
          <p:nvSpPr>
            <p:cNvPr id="306" name="Google Shape;251;p21"/>
            <p:cNvSpPr/>
            <p:nvPr/>
          </p:nvSpPr>
          <p:spPr>
            <a:xfrm flipH="1" flipV="1">
              <a:off x="261725" y="780155"/>
              <a:ext cx="1884901" cy="1"/>
            </a:xfrm>
            <a:prstGeom prst="line">
              <a:avLst/>
            </a:prstGeom>
            <a:noFill/>
            <a:ln w="28575" cap="flat">
              <a:solidFill>
                <a:srgbClr val="E72D81"/>
              </a:solidFill>
              <a:prstDash val="dot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/>
            </a:p>
          </p:txBody>
        </p:sp>
        <p:sp>
          <p:nvSpPr>
            <p:cNvPr id="307" name="Google Shape;252;p21"/>
            <p:cNvSpPr txBox="1"/>
            <p:nvPr/>
          </p:nvSpPr>
          <p:spPr>
            <a:xfrm>
              <a:off x="0" y="0"/>
              <a:ext cx="2447101" cy="6654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 algn="ctr"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Change Management</a:t>
              </a:r>
            </a:p>
            <a:p>
              <a:pPr algn="ctr"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Implement strategic to ensure smooth transition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2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2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2" presetID="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nodeType="clickEffect" presetSubtype="2" presetID="2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02" grpId="2"/>
      <p:bldP build="whole" bldLvl="1" animBg="1" rev="0" advAuto="0" spid="308" grpId="4"/>
      <p:bldP build="whole" bldLvl="1" animBg="1" rev="0" advAuto="0" spid="295" grpId="5"/>
      <p:bldP build="whole" bldLvl="1" animBg="1" rev="0" advAuto="0" spid="293" grpId="1"/>
      <p:bldP build="whole" bldLvl="1" animBg="1" rev="0" advAuto="0" spid="305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8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257;p22"/>
          <p:cNvSpPr/>
          <p:nvPr/>
        </p:nvSpPr>
        <p:spPr>
          <a:xfrm>
            <a:off x="8083949" y="4697624"/>
            <a:ext cx="866701" cy="257700"/>
          </a:xfrm>
          <a:prstGeom prst="rect">
            <a:avLst/>
          </a:prstGeom>
          <a:solidFill>
            <a:srgbClr val="F8F8FB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sp>
        <p:nvSpPr>
          <p:cNvPr id="311" name="Google Shape;258;p22"/>
          <p:cNvSpPr txBox="1"/>
          <p:nvPr>
            <p:ph type="title"/>
          </p:nvPr>
        </p:nvSpPr>
        <p:spPr>
          <a:xfrm>
            <a:off x="68974" y="298075"/>
            <a:ext cx="9075002" cy="755700"/>
          </a:xfrm>
          <a:prstGeom prst="rect">
            <a:avLst/>
          </a:prstGeom>
        </p:spPr>
        <p:txBody>
          <a:bodyPr/>
          <a:lstStyle/>
          <a:p>
            <a:pPr algn="ctr" defTabSz="566927">
              <a:defRPr sz="1860">
                <a:latin typeface="Comfortaa Light"/>
                <a:ea typeface="Comfortaa Light"/>
                <a:cs typeface="Comfortaa Light"/>
                <a:sym typeface="Comfortaa Light"/>
              </a:defRPr>
            </a:pPr>
            <a:r>
              <a:t>Analysis and Reflection </a:t>
            </a:r>
          </a:p>
          <a:p>
            <a:pPr algn="ctr" defTabSz="566927">
              <a:defRPr sz="1860">
                <a:latin typeface="Comfortaa Light"/>
                <a:ea typeface="Comfortaa Light"/>
                <a:cs typeface="Comfortaa Light"/>
                <a:sym typeface="Comfortaa Light"/>
              </a:defRPr>
            </a:pPr>
            <a:r>
              <a:t>(</a:t>
            </a:r>
            <a:r>
              <a:rPr>
                <a:latin typeface="Comfortaa"/>
                <a:ea typeface="Comfortaa"/>
                <a:cs typeface="Comfortaa"/>
                <a:sym typeface="Comfortaa"/>
              </a:rPr>
              <a:t>Recruitment &amp; Selection)</a:t>
            </a:r>
          </a:p>
        </p:txBody>
      </p:sp>
      <p:pic>
        <p:nvPicPr>
          <p:cNvPr id="312" name="Google Shape;259;p22" descr="Google Shape;259;p2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03849" y="193749"/>
            <a:ext cx="597876" cy="597876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19050" dir="5400000">
              <a:srgbClr val="000000">
                <a:alpha val="50000"/>
              </a:srgbClr>
            </a:outerShdw>
          </a:effectLst>
        </p:spPr>
      </p:pic>
      <p:grpSp>
        <p:nvGrpSpPr>
          <p:cNvPr id="315" name="Google Shape;260;p22"/>
          <p:cNvGrpSpPr/>
          <p:nvPr/>
        </p:nvGrpSpPr>
        <p:grpSpPr>
          <a:xfrm>
            <a:off x="445424" y="1430524"/>
            <a:ext cx="3141601" cy="2511901"/>
            <a:chOff x="0" y="0"/>
            <a:chExt cx="3141600" cy="2511899"/>
          </a:xfrm>
        </p:grpSpPr>
        <p:sp>
          <p:nvSpPr>
            <p:cNvPr id="313" name="Google Shape;261;p22"/>
            <p:cNvSpPr/>
            <p:nvPr/>
          </p:nvSpPr>
          <p:spPr>
            <a:xfrm>
              <a:off x="-1" y="0"/>
              <a:ext cx="3141602" cy="2511900"/>
            </a:xfrm>
            <a:prstGeom prst="roundRect">
              <a:avLst>
                <a:gd name="adj" fmla="val 16667"/>
              </a:avLst>
            </a:prstGeom>
            <a:noFill/>
            <a:ln w="19050" cap="flat">
              <a:solidFill>
                <a:srgbClr val="351D75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314" name="Google Shape;262;p22"/>
            <p:cNvSpPr txBox="1"/>
            <p:nvPr/>
          </p:nvSpPr>
          <p:spPr>
            <a:xfrm>
              <a:off x="157199" y="120087"/>
              <a:ext cx="2811601" cy="3860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b="1" sz="1300">
                  <a:solidFill>
                    <a:srgbClr val="980000"/>
                  </a:solidFill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Pain Point of Bad Hiring</a:t>
              </a:r>
            </a:p>
          </p:txBody>
        </p:sp>
      </p:grpSp>
      <p:grpSp>
        <p:nvGrpSpPr>
          <p:cNvPr id="321" name="Google Shape;263;p22"/>
          <p:cNvGrpSpPr/>
          <p:nvPr/>
        </p:nvGrpSpPr>
        <p:grpSpPr>
          <a:xfrm>
            <a:off x="831213" y="2002850"/>
            <a:ext cx="2516888" cy="1249651"/>
            <a:chOff x="0" y="0"/>
            <a:chExt cx="2516887" cy="1249649"/>
          </a:xfrm>
        </p:grpSpPr>
        <p:sp>
          <p:nvSpPr>
            <p:cNvPr id="316" name="Google Shape;264;p22"/>
            <p:cNvSpPr txBox="1"/>
            <p:nvPr/>
          </p:nvSpPr>
          <p:spPr>
            <a:xfrm>
              <a:off x="288786" y="0"/>
              <a:ext cx="2228102" cy="12496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Negative Financial Impact</a:t>
              </a:r>
            </a:p>
            <a:p>
              <a:pPr/>
              <a:endParaRPr sz="1000">
                <a:latin typeface="Comfortaa"/>
                <a:ea typeface="Comfortaa"/>
                <a:cs typeface="Comfortaa"/>
                <a:sym typeface="Comfortaa"/>
              </a:endParaRPr>
            </a:p>
            <a:p>
              <a:pPr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Disrupts Reputation</a:t>
              </a:r>
            </a:p>
            <a:p>
              <a:pPr/>
              <a:endParaRPr sz="1000">
                <a:latin typeface="Comfortaa"/>
                <a:ea typeface="Comfortaa"/>
                <a:cs typeface="Comfortaa"/>
                <a:sym typeface="Comfortaa"/>
              </a:endParaRPr>
            </a:p>
            <a:p>
              <a:pPr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Low Productivity</a:t>
              </a:r>
            </a:p>
            <a:p>
              <a:pPr/>
              <a:endParaRPr sz="1000">
                <a:latin typeface="Comfortaa"/>
                <a:ea typeface="Comfortaa"/>
                <a:cs typeface="Comfortaa"/>
                <a:sym typeface="Comfortaa"/>
              </a:endParaRPr>
            </a:p>
            <a:p>
              <a:pPr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Create a Cultural Imbalance</a:t>
              </a:r>
            </a:p>
          </p:txBody>
        </p:sp>
        <p:pic>
          <p:nvPicPr>
            <p:cNvPr id="317" name="Google Shape;265;p22" descr="Google Shape;265;p22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43537"/>
              <a:ext cx="228600" cy="2286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18" name="Google Shape;266;p22" descr="Google Shape;266;p22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365587"/>
              <a:ext cx="228600" cy="2286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19" name="Google Shape;267;p22" descr="Google Shape;267;p22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646499"/>
              <a:ext cx="228600" cy="2286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20" name="Google Shape;268;p22" descr="Google Shape;268;p22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943613"/>
              <a:ext cx="228600" cy="2286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22" name="Google Shape;269;p22"/>
          <p:cNvSpPr txBox="1"/>
          <p:nvPr/>
        </p:nvSpPr>
        <p:spPr>
          <a:xfrm>
            <a:off x="175899" y="4697624"/>
            <a:ext cx="6067202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lnSpc>
                <a:spcPct val="115000"/>
              </a:lnSpc>
              <a:spcBef>
                <a:spcPts val="1200"/>
              </a:spcBef>
              <a:defRPr sz="8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Source: Fachrunnisa and  Adhiatmam, 2024; APPS RUNE THE WORLD, 2024 </a:t>
            </a:r>
          </a:p>
        </p:txBody>
      </p:sp>
      <p:grpSp>
        <p:nvGrpSpPr>
          <p:cNvPr id="325" name="Google Shape;270;p22"/>
          <p:cNvGrpSpPr/>
          <p:nvPr/>
        </p:nvGrpSpPr>
        <p:grpSpPr>
          <a:xfrm>
            <a:off x="587324" y="3288162"/>
            <a:ext cx="3220501" cy="538451"/>
            <a:chOff x="0" y="0"/>
            <a:chExt cx="3220500" cy="538449"/>
          </a:xfrm>
        </p:grpSpPr>
        <p:sp>
          <p:nvSpPr>
            <p:cNvPr id="323" name="Google Shape;271;p22"/>
            <p:cNvSpPr txBox="1"/>
            <p:nvPr/>
          </p:nvSpPr>
          <p:spPr>
            <a:xfrm>
              <a:off x="78899" y="0"/>
              <a:ext cx="3141602" cy="5384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 algn="ctr"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Repeat Entire Procedure of </a:t>
              </a:r>
            </a:p>
            <a:p>
              <a:pPr algn="ctr"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Recruitment &amp; Section </a:t>
              </a:r>
            </a:p>
          </p:txBody>
        </p:sp>
        <p:pic>
          <p:nvPicPr>
            <p:cNvPr id="324" name="Google Shape;272;p22" descr="Google Shape;272;p22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40800"/>
              <a:ext cx="472500" cy="4725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26" name="Google Shape;273;p22"/>
          <p:cNvSpPr/>
          <p:nvPr/>
        </p:nvSpPr>
        <p:spPr>
          <a:xfrm>
            <a:off x="6766287" y="4697624"/>
            <a:ext cx="866701" cy="257700"/>
          </a:xfrm>
          <a:prstGeom prst="rect">
            <a:avLst/>
          </a:prstGeom>
          <a:solidFill>
            <a:srgbClr val="F8F8FB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grpSp>
        <p:nvGrpSpPr>
          <p:cNvPr id="334" name="Google Shape;274;p22"/>
          <p:cNvGrpSpPr/>
          <p:nvPr/>
        </p:nvGrpSpPr>
        <p:grpSpPr>
          <a:xfrm>
            <a:off x="3752624" y="1244450"/>
            <a:ext cx="4944302" cy="3262501"/>
            <a:chOff x="0" y="0"/>
            <a:chExt cx="4944300" cy="3262500"/>
          </a:xfrm>
        </p:grpSpPr>
        <p:sp>
          <p:nvSpPr>
            <p:cNvPr id="327" name="Google Shape;275;p22"/>
            <p:cNvSpPr/>
            <p:nvPr/>
          </p:nvSpPr>
          <p:spPr>
            <a:xfrm flipH="1" rot="5400000">
              <a:off x="840900" y="-840900"/>
              <a:ext cx="3262501" cy="4944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600" y="0"/>
                  </a:moveTo>
                  <a:lnTo>
                    <a:pt x="18000" y="0"/>
                  </a:lnTo>
                  <a:lnTo>
                    <a:pt x="21600" y="237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376"/>
                  </a:lnTo>
                  <a:cubicBezTo>
                    <a:pt x="0" y="1064"/>
                    <a:pt x="1612" y="0"/>
                    <a:pt x="3600" y="0"/>
                  </a:cubicBezTo>
                  <a:close/>
                </a:path>
              </a:pathLst>
            </a:custGeom>
            <a:solidFill>
              <a:srgbClr val="FDFC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grpSp>
          <p:nvGrpSpPr>
            <p:cNvPr id="330" name="Google Shape;276;p22"/>
            <p:cNvGrpSpPr/>
            <p:nvPr/>
          </p:nvGrpSpPr>
          <p:grpSpPr>
            <a:xfrm>
              <a:off x="808849" y="214788"/>
              <a:ext cx="2960402" cy="444901"/>
              <a:chOff x="0" y="0"/>
              <a:chExt cx="2960400" cy="444900"/>
            </a:xfrm>
          </p:grpSpPr>
          <p:sp>
            <p:nvSpPr>
              <p:cNvPr id="328" name="Google Shape;277;p22"/>
              <p:cNvSpPr txBox="1"/>
              <p:nvPr/>
            </p:nvSpPr>
            <p:spPr>
              <a:xfrm>
                <a:off x="-1" y="16725"/>
                <a:ext cx="2960402" cy="4114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sz="15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IBM Watson Talent</a:t>
                </a:r>
              </a:p>
            </p:txBody>
          </p:sp>
          <p:sp>
            <p:nvSpPr>
              <p:cNvPr id="329" name="Google Shape;278;p22"/>
              <p:cNvSpPr/>
              <p:nvPr/>
            </p:nvSpPr>
            <p:spPr>
              <a:xfrm flipH="1" rot="5400000">
                <a:off x="1229224" y="-822600"/>
                <a:ext cx="444901" cy="20901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2088" y="0"/>
                    </a:moveTo>
                    <a:lnTo>
                      <a:pt x="18000" y="0"/>
                    </a:lnTo>
                    <a:lnTo>
                      <a:pt x="21600" y="76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444"/>
                    </a:lnTo>
                    <a:cubicBezTo>
                      <a:pt x="0" y="199"/>
                      <a:pt x="935" y="0"/>
                      <a:pt x="2088" y="0"/>
                    </a:cubicBezTo>
                    <a:close/>
                  </a:path>
                </a:pathLst>
              </a:custGeom>
              <a:noFill/>
              <a:ln w="9525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</p:grpSp>
        <p:grpSp>
          <p:nvGrpSpPr>
            <p:cNvPr id="333" name="Google Shape;279;p22"/>
            <p:cNvGrpSpPr/>
            <p:nvPr/>
          </p:nvGrpSpPr>
          <p:grpSpPr>
            <a:xfrm>
              <a:off x="741075" y="2023625"/>
              <a:ext cx="3270301" cy="444901"/>
              <a:chOff x="0" y="0"/>
              <a:chExt cx="3270299" cy="444900"/>
            </a:xfrm>
          </p:grpSpPr>
          <p:sp>
            <p:nvSpPr>
              <p:cNvPr id="331" name="Google Shape;280;p22"/>
              <p:cNvSpPr txBox="1"/>
              <p:nvPr/>
            </p:nvSpPr>
            <p:spPr>
              <a:xfrm>
                <a:off x="170962" y="16725"/>
                <a:ext cx="2960401" cy="4114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sz="15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Oracle Talent Management</a:t>
                </a:r>
              </a:p>
            </p:txBody>
          </p:sp>
          <p:sp>
            <p:nvSpPr>
              <p:cNvPr id="332" name="Google Shape;281;p22"/>
              <p:cNvSpPr/>
              <p:nvPr/>
            </p:nvSpPr>
            <p:spPr>
              <a:xfrm flipH="1" rot="5400000">
                <a:off x="1412699" y="-1412700"/>
                <a:ext cx="444901" cy="32703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2088" y="0"/>
                    </a:moveTo>
                    <a:lnTo>
                      <a:pt x="18000" y="0"/>
                    </a:lnTo>
                    <a:lnTo>
                      <a:pt x="21600" y="49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84"/>
                    </a:lnTo>
                    <a:cubicBezTo>
                      <a:pt x="0" y="127"/>
                      <a:pt x="935" y="0"/>
                      <a:pt x="2088" y="0"/>
                    </a:cubicBezTo>
                    <a:close/>
                  </a:path>
                </a:pathLst>
              </a:custGeom>
              <a:noFill/>
              <a:ln w="9525" cap="flat">
                <a:solidFill>
                  <a:srgbClr val="FF2A8F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</p:grpSp>
      </p:grpSp>
      <p:sp>
        <p:nvSpPr>
          <p:cNvPr id="335" name="Google Shape;282;p22"/>
          <p:cNvSpPr txBox="1"/>
          <p:nvPr/>
        </p:nvSpPr>
        <p:spPr>
          <a:xfrm>
            <a:off x="3807824" y="2024825"/>
            <a:ext cx="4833901" cy="14274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lvl="2">
              <a:lnSpc>
                <a:spcPct val="150000"/>
              </a:lnSpc>
              <a:defRPr b="1"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Company Name   | Number of Employees</a:t>
            </a:r>
          </a:p>
          <a:p>
            <a:pPr>
              <a:lnSpc>
                <a:spcPct val="150000"/>
              </a:lnSpc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ANZ Bank	             40,300 </a:t>
            </a:r>
          </a:p>
          <a:p>
            <a:pPr lvl="1">
              <a:lnSpc>
                <a:spcPct val="150000"/>
              </a:lnSpc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Mizuho Bank	             52,420</a:t>
            </a:r>
          </a:p>
          <a:p>
            <a:pPr>
              <a:lnSpc>
                <a:spcPct val="150000"/>
              </a:lnSpc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York University.          4,431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ID="10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3" dur="10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2" presetID="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25" grpId="2"/>
      <p:bldP build="whole" bldLvl="1" animBg="1" rev="0" advAuto="0" spid="321" grpId="1"/>
      <p:bldP build="whole" bldLvl="1" animBg="1" rev="0" advAuto="0" spid="335" grpId="4"/>
      <p:bldP build="whole" bldLvl="1" animBg="1" rev="0" advAuto="0" spid="334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8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287;p23"/>
          <p:cNvSpPr/>
          <p:nvPr/>
        </p:nvSpPr>
        <p:spPr>
          <a:xfrm>
            <a:off x="8083949" y="4697624"/>
            <a:ext cx="866701" cy="257700"/>
          </a:xfrm>
          <a:prstGeom prst="rect">
            <a:avLst/>
          </a:prstGeom>
          <a:solidFill>
            <a:srgbClr val="F8F8FB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sp>
        <p:nvSpPr>
          <p:cNvPr id="338" name="Google Shape;288;p23"/>
          <p:cNvSpPr txBox="1"/>
          <p:nvPr>
            <p:ph type="title"/>
          </p:nvPr>
        </p:nvSpPr>
        <p:spPr>
          <a:xfrm>
            <a:off x="68974" y="298075"/>
            <a:ext cx="9075002" cy="755700"/>
          </a:xfrm>
          <a:prstGeom prst="rect">
            <a:avLst/>
          </a:prstGeom>
        </p:spPr>
        <p:txBody>
          <a:bodyPr/>
          <a:lstStyle/>
          <a:p>
            <a:pPr algn="ctr" defTabSz="566927">
              <a:defRPr sz="1860">
                <a:latin typeface="Comfortaa Light"/>
                <a:ea typeface="Comfortaa Light"/>
                <a:cs typeface="Comfortaa Light"/>
                <a:sym typeface="Comfortaa Light"/>
              </a:defRPr>
            </a:pPr>
            <a:r>
              <a:t>Analysis and Reflection </a:t>
            </a:r>
          </a:p>
          <a:p>
            <a:pPr algn="ctr" defTabSz="566927">
              <a:defRPr sz="1860">
                <a:latin typeface="Comfortaa Light"/>
                <a:ea typeface="Comfortaa Light"/>
                <a:cs typeface="Comfortaa Light"/>
                <a:sym typeface="Comfortaa Light"/>
              </a:defRPr>
            </a:pPr>
            <a:r>
              <a:t>(</a:t>
            </a:r>
            <a:r>
              <a:rPr>
                <a:latin typeface="Comfortaa"/>
                <a:ea typeface="Comfortaa"/>
                <a:cs typeface="Comfortaa"/>
                <a:sym typeface="Comfortaa"/>
              </a:rPr>
              <a:t>Recruitment &amp; Selection)</a:t>
            </a:r>
          </a:p>
        </p:txBody>
      </p:sp>
      <p:pic>
        <p:nvPicPr>
          <p:cNvPr id="339" name="Google Shape;289;p23" descr="Google Shape;289;p2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03849" y="193749"/>
            <a:ext cx="597876" cy="597876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19050" dir="5400000">
              <a:srgbClr val="000000">
                <a:alpha val="50000"/>
              </a:srgbClr>
            </a:outerShdw>
          </a:effectLst>
        </p:spPr>
      </p:pic>
      <p:sp>
        <p:nvSpPr>
          <p:cNvPr id="340" name="Google Shape;290;p23"/>
          <p:cNvSpPr/>
          <p:nvPr/>
        </p:nvSpPr>
        <p:spPr>
          <a:xfrm flipH="1" rot="5400000">
            <a:off x="1266250" y="869950"/>
            <a:ext cx="2176801" cy="3654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2145"/>
                </a:lnTo>
                <a:lnTo>
                  <a:pt x="21600" y="21600"/>
                </a:lnTo>
                <a:lnTo>
                  <a:pt x="0" y="21600"/>
                </a:lnTo>
                <a:lnTo>
                  <a:pt x="0" y="2145"/>
                </a:lnTo>
                <a:cubicBezTo>
                  <a:pt x="0" y="960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pic>
        <p:nvPicPr>
          <p:cNvPr id="341" name="Google Shape;291;p23" descr="Google Shape;291;p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8851" y="1313838"/>
            <a:ext cx="472501" cy="472501"/>
          </a:xfrm>
          <a:prstGeom prst="rect">
            <a:avLst/>
          </a:prstGeom>
          <a:ln w="12700">
            <a:miter lim="400000"/>
          </a:ln>
        </p:spPr>
      </p:pic>
      <p:sp>
        <p:nvSpPr>
          <p:cNvPr id="342" name="Google Shape;292;p23"/>
          <p:cNvSpPr/>
          <p:nvPr/>
        </p:nvSpPr>
        <p:spPr>
          <a:xfrm>
            <a:off x="1015588" y="1358575"/>
            <a:ext cx="2873401" cy="437700"/>
          </a:xfrm>
          <a:prstGeom prst="roundRect">
            <a:avLst>
              <a:gd name="adj" fmla="val 16667"/>
            </a:avLst>
          </a:prstGeom>
          <a:solidFill>
            <a:srgbClr val="FF2A8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343" name="Google Shape;293;p23"/>
          <p:cNvSpPr txBox="1"/>
          <p:nvPr/>
        </p:nvSpPr>
        <p:spPr>
          <a:xfrm>
            <a:off x="1007413" y="1346299"/>
            <a:ext cx="2873401" cy="4622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b="1" sz="1800">
                <a:solidFill>
                  <a:srgbClr val="FDFCFB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Impact</a:t>
            </a:r>
          </a:p>
        </p:txBody>
      </p:sp>
      <p:sp>
        <p:nvSpPr>
          <p:cNvPr id="344" name="Google Shape;294;p23"/>
          <p:cNvSpPr txBox="1"/>
          <p:nvPr/>
        </p:nvSpPr>
        <p:spPr>
          <a:xfrm>
            <a:off x="527649" y="2046400"/>
            <a:ext cx="3771302" cy="12496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04800"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Enhanced Data Security </a:t>
            </a:r>
          </a:p>
          <a:p>
            <a:pPr/>
            <a:endParaRPr sz="1200">
              <a:latin typeface="Comfortaa"/>
              <a:ea typeface="Comfortaa"/>
              <a:cs typeface="Comfortaa"/>
              <a:sym typeface="Comfortaa"/>
            </a:endParaRPr>
          </a:p>
          <a:p>
            <a:pPr marL="457200" indent="-304800"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Efficiency and Accuracy</a:t>
            </a:r>
          </a:p>
          <a:p>
            <a:pPr/>
            <a:endParaRPr sz="1200">
              <a:latin typeface="Comfortaa"/>
              <a:ea typeface="Comfortaa"/>
              <a:cs typeface="Comfortaa"/>
              <a:sym typeface="Comfortaa"/>
            </a:endParaRPr>
          </a:p>
          <a:p>
            <a:pPr marL="457200" indent="-304800"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Cost Savings</a:t>
            </a:r>
          </a:p>
        </p:txBody>
      </p:sp>
      <p:sp>
        <p:nvSpPr>
          <p:cNvPr id="345" name="Google Shape;295;p23"/>
          <p:cNvSpPr txBox="1"/>
          <p:nvPr/>
        </p:nvSpPr>
        <p:spPr>
          <a:xfrm>
            <a:off x="175899" y="4697624"/>
            <a:ext cx="3000002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lnSpc>
                <a:spcPct val="115000"/>
              </a:lnSpc>
              <a:spcBef>
                <a:spcPts val="1200"/>
              </a:spcBef>
              <a:defRPr sz="8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Source: Madhani, 2022; Agnihotri et al. 2024</a:t>
            </a:r>
          </a:p>
        </p:txBody>
      </p:sp>
      <p:grpSp>
        <p:nvGrpSpPr>
          <p:cNvPr id="351" name="Google Shape;296;p23"/>
          <p:cNvGrpSpPr/>
          <p:nvPr/>
        </p:nvGrpSpPr>
        <p:grpSpPr>
          <a:xfrm>
            <a:off x="4613700" y="1266999"/>
            <a:ext cx="3743101" cy="2491352"/>
            <a:chOff x="0" y="0"/>
            <a:chExt cx="3743099" cy="2491350"/>
          </a:xfrm>
        </p:grpSpPr>
        <p:sp>
          <p:nvSpPr>
            <p:cNvPr id="346" name="Google Shape;297;p23"/>
            <p:cNvSpPr/>
            <p:nvPr/>
          </p:nvSpPr>
          <p:spPr>
            <a:xfrm flipH="1" rot="5400000">
              <a:off x="763500" y="-488250"/>
              <a:ext cx="2216101" cy="3743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600" y="0"/>
                  </a:moveTo>
                  <a:lnTo>
                    <a:pt x="18000" y="0"/>
                  </a:lnTo>
                  <a:lnTo>
                    <a:pt x="21600" y="2131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131"/>
                  </a:lnTo>
                  <a:cubicBezTo>
                    <a:pt x="0" y="954"/>
                    <a:pt x="1612" y="0"/>
                    <a:pt x="3600" y="0"/>
                  </a:cubicBezTo>
                  <a:close/>
                </a:path>
              </a:pathLst>
            </a:custGeom>
            <a:solidFill>
              <a:srgbClr val="FDFC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347" name="Google Shape;298;p23"/>
            <p:cNvSpPr/>
            <p:nvPr/>
          </p:nvSpPr>
          <p:spPr>
            <a:xfrm>
              <a:off x="644725" y="0"/>
              <a:ext cx="2702100" cy="606301"/>
            </a:xfrm>
            <a:prstGeom prst="roundRect">
              <a:avLst>
                <a:gd name="adj" fmla="val 16667"/>
              </a:avLst>
            </a:prstGeom>
            <a:solidFill>
              <a:srgbClr val="351C7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348" name="Google Shape;299;p23"/>
            <p:cNvSpPr txBox="1"/>
            <p:nvPr/>
          </p:nvSpPr>
          <p:spPr>
            <a:xfrm>
              <a:off x="605424" y="8525"/>
              <a:ext cx="2751301" cy="5892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pPr algn="ctr">
                <a:defRPr b="1" sz="15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Insights</a:t>
              </a:r>
              <a:endParaRPr sz="1200"/>
            </a:p>
            <a:p>
              <a:pPr algn="ctr">
                <a:defRPr b="1" sz="12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of Blockchain Implementation</a:t>
              </a:r>
            </a:p>
          </p:txBody>
        </p:sp>
        <p:pic>
          <p:nvPicPr>
            <p:cNvPr id="349" name="Google Shape;300;p23" descr="Google Shape;300;p23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44125" y="33579"/>
              <a:ext cx="539186" cy="5391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50" name="Google Shape;301;p23"/>
            <p:cNvSpPr txBox="1"/>
            <p:nvPr/>
          </p:nvSpPr>
          <p:spPr>
            <a:xfrm>
              <a:off x="257125" y="716999"/>
              <a:ext cx="3338100" cy="15798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 marL="457200" indent="-304800">
                <a:buClr>
                  <a:srgbClr val="000000"/>
                </a:buClr>
                <a:buSzPts val="1200"/>
                <a:buFont typeface="Helvetica"/>
                <a:buChar char="-"/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Automated Verification Process </a:t>
              </a:r>
            </a:p>
            <a:p>
              <a:pPr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	</a:t>
              </a:r>
              <a:r>
                <a:rPr sz="1000"/>
                <a:t>(Automated validation of candidate </a:t>
              </a:r>
              <a:endParaRPr sz="1000"/>
            </a:p>
            <a:p>
              <a:pPr indent="457200"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credentials)</a:t>
              </a:r>
            </a:p>
            <a:p>
              <a:pPr/>
              <a:endParaRPr sz="1200">
                <a:latin typeface="Comfortaa"/>
                <a:ea typeface="Comfortaa"/>
                <a:cs typeface="Comfortaa"/>
                <a:sym typeface="Comfortaa"/>
              </a:endParaRPr>
            </a:p>
            <a:p>
              <a:pPr marL="457200" indent="-304800">
                <a:buClr>
                  <a:srgbClr val="000000"/>
                </a:buClr>
                <a:buSzPts val="1200"/>
                <a:buFont typeface="Helvetica"/>
                <a:buChar char="-"/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Smart Contracts </a:t>
              </a:r>
            </a:p>
            <a:p>
              <a:pPr/>
              <a:endParaRPr sz="1200">
                <a:latin typeface="Comfortaa"/>
                <a:ea typeface="Comfortaa"/>
                <a:cs typeface="Comfortaa"/>
                <a:sym typeface="Comfortaa"/>
              </a:endParaRPr>
            </a:p>
            <a:p>
              <a:pPr marL="457200" indent="-304800">
                <a:buClr>
                  <a:srgbClr val="000000"/>
                </a:buClr>
                <a:buSzPts val="1200"/>
                <a:buFont typeface="Helvetica"/>
                <a:buChar char="-"/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Data Privacy</a:t>
              </a:r>
            </a:p>
          </p:txBody>
        </p:sp>
      </p:grpSp>
      <p:sp>
        <p:nvSpPr>
          <p:cNvPr id="352" name="Google Shape;302;p23"/>
          <p:cNvSpPr txBox="1"/>
          <p:nvPr/>
        </p:nvSpPr>
        <p:spPr>
          <a:xfrm>
            <a:off x="4527199" y="3329499"/>
            <a:ext cx="3827402" cy="4876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indent="457200">
              <a:defRPr sz="2000">
                <a:solidFill>
                  <a:srgbClr val="FF2A8F"/>
                </a:solidFill>
                <a:latin typeface="Comfortaa"/>
                <a:ea typeface="Comfortaa"/>
                <a:cs typeface="Comfortaa"/>
                <a:sym typeface="Comfortaa"/>
              </a:defRPr>
            </a:pPr>
            <a:r>
              <a:t>30%</a:t>
            </a:r>
            <a:r>
              <a:rPr sz="1200"/>
              <a:t> decrease in security incidents</a:t>
            </a:r>
          </a:p>
        </p:txBody>
      </p:sp>
      <p:pic>
        <p:nvPicPr>
          <p:cNvPr id="353" name="Google Shape;303;p23" descr="Google Shape;303;p2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99237" y="1153962"/>
            <a:ext cx="8944773" cy="232355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10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ID="10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2" dur="10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xit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1" presetID="2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52" grpId="4"/>
      <p:bldP build="whole" bldLvl="1" animBg="1" rev="0" advAuto="0" spid="351" grpId="1"/>
      <p:bldP build="whole" bldLvl="1" animBg="1" rev="0" advAuto="0" spid="353" grpId="2"/>
      <p:bldP build="whole" bldLvl="1" animBg="1" rev="0" advAuto="0" spid="353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8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08;p24"/>
          <p:cNvSpPr/>
          <p:nvPr/>
        </p:nvSpPr>
        <p:spPr>
          <a:xfrm>
            <a:off x="8083949" y="4697624"/>
            <a:ext cx="866701" cy="257700"/>
          </a:xfrm>
          <a:prstGeom prst="rect">
            <a:avLst/>
          </a:prstGeom>
          <a:solidFill>
            <a:srgbClr val="F8F8FB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sp>
        <p:nvSpPr>
          <p:cNvPr id="356" name="Google Shape;309;p24"/>
          <p:cNvSpPr txBox="1"/>
          <p:nvPr>
            <p:ph type="title"/>
          </p:nvPr>
        </p:nvSpPr>
        <p:spPr>
          <a:xfrm>
            <a:off x="68974" y="298075"/>
            <a:ext cx="9075002" cy="755700"/>
          </a:xfrm>
          <a:prstGeom prst="rect">
            <a:avLst/>
          </a:prstGeom>
        </p:spPr>
        <p:txBody>
          <a:bodyPr/>
          <a:lstStyle/>
          <a:p>
            <a:pPr algn="ctr" defTabSz="566927">
              <a:defRPr sz="1860">
                <a:latin typeface="Comfortaa Light"/>
                <a:ea typeface="Comfortaa Light"/>
                <a:cs typeface="Comfortaa Light"/>
                <a:sym typeface="Comfortaa Light"/>
              </a:defRPr>
            </a:pPr>
            <a:r>
              <a:t>Analysis and Reflection </a:t>
            </a:r>
          </a:p>
          <a:p>
            <a:pPr algn="ctr" defTabSz="566927">
              <a:defRPr sz="1860">
                <a:latin typeface="Comfortaa Light"/>
                <a:ea typeface="Comfortaa Light"/>
                <a:cs typeface="Comfortaa Light"/>
                <a:sym typeface="Comfortaa Light"/>
              </a:defRPr>
            </a:pPr>
            <a:r>
              <a:t>(</a:t>
            </a:r>
            <a:r>
              <a:rPr>
                <a:latin typeface="Comfortaa"/>
                <a:ea typeface="Comfortaa"/>
                <a:cs typeface="Comfortaa"/>
                <a:sym typeface="Comfortaa"/>
              </a:rPr>
              <a:t>Recruitment &amp; Selection)</a:t>
            </a:r>
          </a:p>
        </p:txBody>
      </p:sp>
      <p:pic>
        <p:nvPicPr>
          <p:cNvPr id="357" name="Google Shape;310;p24" descr="Google Shape;310;p2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03849" y="193749"/>
            <a:ext cx="597876" cy="597876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19050" dir="5400000">
              <a:srgbClr val="000000">
                <a:alpha val="50000"/>
              </a:srgbClr>
            </a:outerShdw>
          </a:effectLst>
        </p:spPr>
      </p:pic>
      <p:sp>
        <p:nvSpPr>
          <p:cNvPr id="358" name="Google Shape;311;p24"/>
          <p:cNvSpPr txBox="1"/>
          <p:nvPr/>
        </p:nvSpPr>
        <p:spPr>
          <a:xfrm>
            <a:off x="175900" y="4697624"/>
            <a:ext cx="4992000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lnSpc>
                <a:spcPct val="115000"/>
              </a:lnSpc>
              <a:spcBef>
                <a:spcPts val="1200"/>
              </a:spcBef>
              <a:defRPr sz="8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Source: Psico-smart Editorial Team (2024); Fung (2024) </a:t>
            </a:r>
          </a:p>
        </p:txBody>
      </p:sp>
      <p:sp>
        <p:nvSpPr>
          <p:cNvPr id="359" name="Google Shape;312;p24"/>
          <p:cNvSpPr/>
          <p:nvPr/>
        </p:nvSpPr>
        <p:spPr>
          <a:xfrm flipH="1" rot="5400000">
            <a:off x="935250" y="1059075"/>
            <a:ext cx="2477101" cy="37431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2382"/>
                </a:lnTo>
                <a:lnTo>
                  <a:pt x="21600" y="21600"/>
                </a:lnTo>
                <a:lnTo>
                  <a:pt x="0" y="21600"/>
                </a:lnTo>
                <a:lnTo>
                  <a:pt x="0" y="2382"/>
                </a:lnTo>
                <a:cubicBezTo>
                  <a:pt x="0" y="1067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360" name="Google Shape;313;p24"/>
          <p:cNvSpPr txBox="1"/>
          <p:nvPr/>
        </p:nvSpPr>
        <p:spPr>
          <a:xfrm>
            <a:off x="438249" y="1981474"/>
            <a:ext cx="3477302" cy="16941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04800">
              <a:lnSpc>
                <a:spcPct val="150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Continuous Skill Development</a:t>
            </a:r>
            <a:endParaRPr sz="1000"/>
          </a:p>
          <a:p>
            <a:pPr marL="457200" indent="-304800">
              <a:lnSpc>
                <a:spcPct val="150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Adaptation to Technological Shifts </a:t>
            </a:r>
          </a:p>
          <a:p>
            <a:pPr marL="457200" indent="-304800">
              <a:lnSpc>
                <a:spcPct val="150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Data Integrity</a:t>
            </a:r>
          </a:p>
          <a:p>
            <a:pPr marL="457200" indent="-304800">
              <a:lnSpc>
                <a:spcPct val="150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Data Privacy Compliance </a:t>
            </a:r>
          </a:p>
          <a:p>
            <a:pPr marL="457200" indent="-304800">
              <a:lnSpc>
                <a:spcPct val="150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Vendor Evaluation </a:t>
            </a:r>
          </a:p>
        </p:txBody>
      </p:sp>
      <p:sp>
        <p:nvSpPr>
          <p:cNvPr id="361" name="Google Shape;314;p24"/>
          <p:cNvSpPr/>
          <p:nvPr/>
        </p:nvSpPr>
        <p:spPr>
          <a:xfrm>
            <a:off x="1053825" y="1387974"/>
            <a:ext cx="2340901" cy="539101"/>
          </a:xfrm>
          <a:prstGeom prst="roundRect">
            <a:avLst>
              <a:gd name="adj" fmla="val 16667"/>
            </a:avLst>
          </a:prstGeom>
          <a:solidFill>
            <a:srgbClr val="FF2A8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362" name="Google Shape;315;p24"/>
          <p:cNvSpPr txBox="1"/>
          <p:nvPr/>
        </p:nvSpPr>
        <p:spPr>
          <a:xfrm>
            <a:off x="1129520" y="1420799"/>
            <a:ext cx="2028901" cy="4114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b="1" sz="1500">
                <a:solidFill>
                  <a:srgbClr val="FDFCFB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Lessons</a:t>
            </a:r>
          </a:p>
        </p:txBody>
      </p:sp>
      <p:pic>
        <p:nvPicPr>
          <p:cNvPr id="363" name="Google Shape;316;p24" descr="Google Shape;316;p2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25975" y="1433147"/>
            <a:ext cx="539175" cy="53915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66" name="Google Shape;317;p24"/>
          <p:cNvGrpSpPr/>
          <p:nvPr/>
        </p:nvGrpSpPr>
        <p:grpSpPr>
          <a:xfrm>
            <a:off x="3968000" y="1215375"/>
            <a:ext cx="4839850" cy="2888701"/>
            <a:chOff x="0" y="0"/>
            <a:chExt cx="4839850" cy="2888700"/>
          </a:xfrm>
        </p:grpSpPr>
        <p:pic>
          <p:nvPicPr>
            <p:cNvPr id="364" name="Google Shape;318;p24" descr="Google Shape;318;p24"/>
            <p:cNvPicPr>
              <a:picLocks noChangeAspect="1"/>
            </p:cNvPicPr>
            <p:nvPr/>
          </p:nvPicPr>
          <p:blipFill>
            <a:blip r:embed="rId4">
              <a:alphaModFix amt="64999"/>
              <a:extLst/>
            </a:blip>
            <a:srcRect l="0" t="0" r="3" b="0"/>
            <a:stretch>
              <a:fillRect/>
            </a:stretch>
          </p:blipFill>
          <p:spPr>
            <a:xfrm>
              <a:off x="-1" y="-1"/>
              <a:ext cx="4793855" cy="2888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2169" y="0"/>
                  </a:moveTo>
                  <a:cubicBezTo>
                    <a:pt x="971" y="0"/>
                    <a:pt x="0" y="1611"/>
                    <a:pt x="0" y="3600"/>
                  </a:cubicBezTo>
                  <a:lnTo>
                    <a:pt x="0" y="17998"/>
                  </a:lnTo>
                  <a:cubicBezTo>
                    <a:pt x="0" y="19986"/>
                    <a:pt x="971" y="21600"/>
                    <a:pt x="2169" y="21600"/>
                  </a:cubicBezTo>
                  <a:lnTo>
                    <a:pt x="19431" y="21600"/>
                  </a:lnTo>
                  <a:cubicBezTo>
                    <a:pt x="20629" y="21600"/>
                    <a:pt x="21600" y="19986"/>
                    <a:pt x="21600" y="17998"/>
                  </a:cubicBezTo>
                  <a:lnTo>
                    <a:pt x="21600" y="3600"/>
                  </a:lnTo>
                  <a:cubicBezTo>
                    <a:pt x="21600" y="1611"/>
                    <a:pt x="20629" y="0"/>
                    <a:pt x="19431" y="0"/>
                  </a:cubicBezTo>
                  <a:lnTo>
                    <a:pt x="2169" y="0"/>
                  </a:lnTo>
                  <a:close/>
                </a:path>
              </a:pathLst>
            </a:custGeom>
            <a:ln w="12700" cap="flat">
              <a:noFill/>
              <a:miter lim="400000"/>
            </a:ln>
            <a:effectLst>
              <a:outerShdw sx="100000" sy="100000" kx="0" ky="0" algn="b" rotWithShape="0" blurRad="63500" dist="19050" dir="5400000">
                <a:srgbClr val="000000">
                  <a:alpha val="50000"/>
                </a:srgbClr>
              </a:outerShdw>
            </a:effectLst>
          </p:spPr>
        </p:pic>
        <p:sp>
          <p:nvSpPr>
            <p:cNvPr id="365" name="Google Shape;319;p24"/>
            <p:cNvSpPr txBox="1"/>
            <p:nvPr/>
          </p:nvSpPr>
          <p:spPr>
            <a:xfrm>
              <a:off x="77349" y="1849125"/>
              <a:ext cx="4762501" cy="7162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>
                <a:defRPr b="1" sz="15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CrowdStrike Update Event 2024 </a:t>
              </a:r>
            </a:p>
            <a:p>
              <a:pPr>
                <a:defRPr b="1" sz="15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Direct  Damage Cost in  </a:t>
              </a:r>
              <a:r>
                <a:rPr sz="2000"/>
                <a:t>USD 5 Billions</a:t>
              </a:r>
              <a:r>
                <a:t> 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1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6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8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24;p25"/>
          <p:cNvSpPr/>
          <p:nvPr/>
        </p:nvSpPr>
        <p:spPr>
          <a:xfrm>
            <a:off x="8083949" y="4697624"/>
            <a:ext cx="866701" cy="257700"/>
          </a:xfrm>
          <a:prstGeom prst="rect">
            <a:avLst/>
          </a:prstGeom>
          <a:solidFill>
            <a:srgbClr val="F8F8FB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sp>
        <p:nvSpPr>
          <p:cNvPr id="369" name="Google Shape;325;p25"/>
          <p:cNvSpPr txBox="1"/>
          <p:nvPr>
            <p:ph type="title"/>
          </p:nvPr>
        </p:nvSpPr>
        <p:spPr>
          <a:xfrm>
            <a:off x="68974" y="298075"/>
            <a:ext cx="9075002" cy="755700"/>
          </a:xfrm>
          <a:prstGeom prst="rect">
            <a:avLst/>
          </a:prstGeom>
        </p:spPr>
        <p:txBody>
          <a:bodyPr/>
          <a:lstStyle/>
          <a:p>
            <a:pPr algn="ctr" defTabSz="566927">
              <a:defRPr sz="1860">
                <a:latin typeface="Comfortaa Light"/>
                <a:ea typeface="Comfortaa Light"/>
                <a:cs typeface="Comfortaa Light"/>
                <a:sym typeface="Comfortaa Light"/>
              </a:defRPr>
            </a:pPr>
            <a:r>
              <a:t>Analysis and Reflection </a:t>
            </a:r>
          </a:p>
          <a:p>
            <a:pPr algn="ctr" defTabSz="566927">
              <a:defRPr sz="1860">
                <a:latin typeface="Comfortaa Light"/>
                <a:ea typeface="Comfortaa Light"/>
                <a:cs typeface="Comfortaa Light"/>
                <a:sym typeface="Comfortaa Light"/>
              </a:defRPr>
            </a:pPr>
            <a:r>
              <a:t>(</a:t>
            </a:r>
            <a:r>
              <a:rPr>
                <a:latin typeface="Comfortaa"/>
                <a:ea typeface="Comfortaa"/>
                <a:cs typeface="Comfortaa"/>
                <a:sym typeface="Comfortaa"/>
              </a:rPr>
              <a:t>Recruitment &amp; Selection)</a:t>
            </a:r>
          </a:p>
        </p:txBody>
      </p:sp>
      <p:pic>
        <p:nvPicPr>
          <p:cNvPr id="370" name="Google Shape;326;p25" descr="Google Shape;326;p2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03849" y="193749"/>
            <a:ext cx="597876" cy="597876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63500" dist="19050" dir="5400000">
              <a:srgbClr val="000000">
                <a:alpha val="50000"/>
              </a:srgbClr>
            </a:outerShdw>
          </a:effectLst>
        </p:spPr>
      </p:pic>
      <p:sp>
        <p:nvSpPr>
          <p:cNvPr id="371" name="Google Shape;327;p25"/>
          <p:cNvSpPr txBox="1"/>
          <p:nvPr/>
        </p:nvSpPr>
        <p:spPr>
          <a:xfrm>
            <a:off x="175899" y="4697624"/>
            <a:ext cx="4138502" cy="309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>
              <a:lnSpc>
                <a:spcPct val="115000"/>
              </a:lnSpc>
              <a:spcBef>
                <a:spcPts val="1200"/>
              </a:spcBef>
              <a:defRPr sz="800">
                <a:solidFill>
                  <a:schemeClr val="accent2">
                    <a:lumOff val="21764"/>
                  </a:schemeClr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Source: Gupat, 2018; Fachrunnisa and  Adhiatmam, 2020; Chafio et al. 2024</a:t>
            </a:r>
          </a:p>
        </p:txBody>
      </p:sp>
      <p:sp>
        <p:nvSpPr>
          <p:cNvPr id="372" name="Google Shape;328;p25"/>
          <p:cNvSpPr/>
          <p:nvPr/>
        </p:nvSpPr>
        <p:spPr>
          <a:xfrm flipH="1" rot="5400000">
            <a:off x="717750" y="1288125"/>
            <a:ext cx="2964601" cy="37431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3600" y="0"/>
                </a:moveTo>
                <a:lnTo>
                  <a:pt x="18000" y="0"/>
                </a:lnTo>
                <a:lnTo>
                  <a:pt x="21600" y="2851"/>
                </a:lnTo>
                <a:lnTo>
                  <a:pt x="21600" y="21600"/>
                </a:lnTo>
                <a:lnTo>
                  <a:pt x="0" y="21600"/>
                </a:lnTo>
                <a:lnTo>
                  <a:pt x="0" y="2851"/>
                </a:lnTo>
                <a:cubicBezTo>
                  <a:pt x="0" y="1277"/>
                  <a:pt x="1612" y="0"/>
                  <a:pt x="3600" y="0"/>
                </a:cubicBezTo>
                <a:close/>
              </a:path>
            </a:pathLst>
          </a:custGeom>
          <a:solidFill>
            <a:srgbClr val="FDFCFB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373" name="Google Shape;329;p25"/>
          <p:cNvSpPr/>
          <p:nvPr/>
        </p:nvSpPr>
        <p:spPr>
          <a:xfrm>
            <a:off x="994750" y="1472750"/>
            <a:ext cx="1362301" cy="305701"/>
          </a:xfrm>
          <a:prstGeom prst="roundRect">
            <a:avLst>
              <a:gd name="adj" fmla="val 16667"/>
            </a:avLst>
          </a:prstGeom>
          <a:solidFill>
            <a:srgbClr val="F72C8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500"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374" name="Google Shape;330;p25"/>
          <p:cNvSpPr txBox="1"/>
          <p:nvPr/>
        </p:nvSpPr>
        <p:spPr>
          <a:xfrm>
            <a:off x="1047766" y="1445307"/>
            <a:ext cx="1275901" cy="3606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defRPr b="1" sz="1200">
                <a:solidFill>
                  <a:srgbClr val="FDFCFB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</a:lstStyle>
          <a:p>
            <a:pPr/>
            <a:r>
              <a:t>Observation</a:t>
            </a:r>
          </a:p>
        </p:txBody>
      </p:sp>
      <p:sp>
        <p:nvSpPr>
          <p:cNvPr id="375" name="Google Shape;331;p25"/>
          <p:cNvSpPr txBox="1"/>
          <p:nvPr/>
        </p:nvSpPr>
        <p:spPr>
          <a:xfrm>
            <a:off x="585624" y="1814324"/>
            <a:ext cx="3338102" cy="9740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304800">
              <a:lnSpc>
                <a:spcPct val="115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Reduced Fraudulent Activities </a:t>
            </a:r>
          </a:p>
          <a:p>
            <a:pPr marL="457200" indent="-304800">
              <a:lnSpc>
                <a:spcPct val="115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Data Security and Privacy</a:t>
            </a:r>
          </a:p>
          <a:p>
            <a:pPr marL="457200" indent="-304800">
              <a:lnSpc>
                <a:spcPct val="115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Expectation Management </a:t>
            </a:r>
          </a:p>
          <a:p>
            <a:pPr marL="457200" indent="-304800">
              <a:lnSpc>
                <a:spcPct val="115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Widespread adoption of Blockchain </a:t>
            </a:r>
          </a:p>
        </p:txBody>
      </p:sp>
      <p:sp>
        <p:nvSpPr>
          <p:cNvPr id="376" name="Google Shape;332;p25"/>
          <p:cNvSpPr txBox="1"/>
          <p:nvPr/>
        </p:nvSpPr>
        <p:spPr>
          <a:xfrm>
            <a:off x="461399" y="3600475"/>
            <a:ext cx="3477302" cy="769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292100">
              <a:lnSpc>
                <a:spcPct val="115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Return of Investment (ROI)</a:t>
            </a:r>
          </a:p>
          <a:p>
            <a:pPr marL="457200" indent="-304800">
              <a:lnSpc>
                <a:spcPct val="115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Update Compliance and Auditing </a:t>
            </a:r>
          </a:p>
          <a:p>
            <a:pPr marL="457200" indent="-304800">
              <a:lnSpc>
                <a:spcPct val="115000"/>
              </a:lnSpc>
              <a:buClr>
                <a:srgbClr val="000000"/>
              </a:buClr>
              <a:buSzPts val="1200"/>
              <a:buFont typeface="Helvetica"/>
              <a:buChar char="-"/>
              <a:defRPr sz="1200">
                <a:latin typeface="Comfortaa"/>
                <a:ea typeface="Comfortaa"/>
                <a:cs typeface="Comfortaa"/>
                <a:sym typeface="Comfortaa"/>
              </a:defRPr>
            </a:pPr>
            <a:r>
              <a:t>Engagement </a:t>
            </a:r>
          </a:p>
        </p:txBody>
      </p:sp>
      <p:pic>
        <p:nvPicPr>
          <p:cNvPr id="377" name="Google Shape;333;p25" descr="Google Shape;333;p2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76674" y="1472750"/>
            <a:ext cx="539176" cy="539175"/>
          </a:xfrm>
          <a:prstGeom prst="rect">
            <a:avLst/>
          </a:prstGeom>
          <a:ln w="12700">
            <a:miter lim="400000"/>
          </a:ln>
        </p:spPr>
      </p:pic>
      <p:sp>
        <p:nvSpPr>
          <p:cNvPr id="378" name="Google Shape;334;p25"/>
          <p:cNvSpPr/>
          <p:nvPr/>
        </p:nvSpPr>
        <p:spPr>
          <a:xfrm>
            <a:off x="1047774" y="3131599"/>
            <a:ext cx="1362301" cy="305701"/>
          </a:xfrm>
          <a:prstGeom prst="roundRect">
            <a:avLst>
              <a:gd name="adj" fmla="val 16667"/>
            </a:avLst>
          </a:prstGeom>
          <a:solidFill>
            <a:srgbClr val="351D75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500"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grpSp>
        <p:nvGrpSpPr>
          <p:cNvPr id="381" name="Google Shape;335;p25"/>
          <p:cNvGrpSpPr/>
          <p:nvPr/>
        </p:nvGrpSpPr>
        <p:grpSpPr>
          <a:xfrm>
            <a:off x="1123966" y="3104156"/>
            <a:ext cx="1275901" cy="360651"/>
            <a:chOff x="0" y="0"/>
            <a:chExt cx="1275900" cy="360649"/>
          </a:xfrm>
        </p:grpSpPr>
        <p:sp>
          <p:nvSpPr>
            <p:cNvPr id="379" name="Rectangle"/>
            <p:cNvSpPr/>
            <p:nvPr/>
          </p:nvSpPr>
          <p:spPr>
            <a:xfrm>
              <a:off x="0" y="103225"/>
              <a:ext cx="1275901" cy="154201"/>
            </a:xfrm>
            <a:prstGeom prst="rect">
              <a:avLst/>
            </a:prstGeom>
            <a:solidFill>
              <a:srgbClr val="351D7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b="1" sz="12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380" name="Arguments"/>
            <p:cNvSpPr txBox="1"/>
            <p:nvPr/>
          </p:nvSpPr>
          <p:spPr>
            <a:xfrm>
              <a:off x="0" y="0"/>
              <a:ext cx="1275901" cy="3606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b="1" sz="12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Arguments</a:t>
              </a:r>
            </a:p>
          </p:txBody>
        </p:sp>
      </p:grpSp>
      <p:pic>
        <p:nvPicPr>
          <p:cNvPr id="382" name="Google Shape;336;p25" descr="Google Shape;336;p2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17955" y="3056138"/>
            <a:ext cx="456625" cy="45662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88" name="Google Shape;337;p25"/>
          <p:cNvGrpSpPr/>
          <p:nvPr/>
        </p:nvGrpSpPr>
        <p:grpSpPr>
          <a:xfrm>
            <a:off x="4340800" y="1322475"/>
            <a:ext cx="4543501" cy="3283276"/>
            <a:chOff x="0" y="0"/>
            <a:chExt cx="4543500" cy="3283275"/>
          </a:xfrm>
        </p:grpSpPr>
        <p:sp>
          <p:nvSpPr>
            <p:cNvPr id="383" name="Google Shape;338;p25"/>
            <p:cNvSpPr/>
            <p:nvPr/>
          </p:nvSpPr>
          <p:spPr>
            <a:xfrm flipH="1" rot="5400000">
              <a:off x="814950" y="-445275"/>
              <a:ext cx="2913601" cy="4543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600" y="0"/>
                  </a:moveTo>
                  <a:lnTo>
                    <a:pt x="18000" y="0"/>
                  </a:lnTo>
                  <a:lnTo>
                    <a:pt x="21600" y="2309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309"/>
                  </a:lnTo>
                  <a:cubicBezTo>
                    <a:pt x="0" y="1034"/>
                    <a:pt x="1612" y="0"/>
                    <a:pt x="3600" y="0"/>
                  </a:cubicBezTo>
                  <a:close/>
                </a:path>
              </a:pathLst>
            </a:custGeom>
            <a:solidFill>
              <a:srgbClr val="FDFC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384" name="Google Shape;339;p25"/>
            <p:cNvSpPr/>
            <p:nvPr/>
          </p:nvSpPr>
          <p:spPr>
            <a:xfrm>
              <a:off x="717425" y="0"/>
              <a:ext cx="2702101" cy="606301"/>
            </a:xfrm>
            <a:prstGeom prst="roundRect">
              <a:avLst>
                <a:gd name="adj" fmla="val 16667"/>
              </a:avLst>
            </a:prstGeom>
            <a:solidFill>
              <a:srgbClr val="351C7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385" name="Google Shape;340;p25"/>
            <p:cNvSpPr txBox="1"/>
            <p:nvPr/>
          </p:nvSpPr>
          <p:spPr>
            <a:xfrm>
              <a:off x="822574" y="97425"/>
              <a:ext cx="2530501" cy="4114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b="1" sz="15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Challenge of HR</a:t>
              </a:r>
            </a:p>
          </p:txBody>
        </p:sp>
        <p:sp>
          <p:nvSpPr>
            <p:cNvPr id="386" name="Google Shape;341;p25"/>
            <p:cNvSpPr txBox="1"/>
            <p:nvPr/>
          </p:nvSpPr>
          <p:spPr>
            <a:xfrm>
              <a:off x="154999" y="677175"/>
              <a:ext cx="3914102" cy="22910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Technological Integration</a:t>
              </a:r>
            </a:p>
            <a:p>
              <a:pPr marL="457200" indent="-292100">
                <a:buClr>
                  <a:srgbClr val="000000"/>
                </a:buClr>
                <a:buSzPts val="1000"/>
                <a:buFont typeface="Helvetica"/>
                <a:buChar char="-"/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School Certification, Job Reference </a:t>
              </a:r>
            </a:p>
            <a:p>
              <a:pPr/>
              <a:endParaRPr sz="1200">
                <a:latin typeface="Comfortaa"/>
                <a:ea typeface="Comfortaa"/>
                <a:cs typeface="Comfortaa"/>
                <a:sym typeface="Comfortaa"/>
              </a:endParaRPr>
            </a:p>
            <a:p>
              <a:pPr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Data Privacy and Security Concerns</a:t>
              </a:r>
            </a:p>
            <a:p>
              <a:pPr/>
              <a:endParaRPr sz="1200">
                <a:latin typeface="Comfortaa"/>
                <a:ea typeface="Comfortaa"/>
                <a:cs typeface="Comfortaa"/>
                <a:sym typeface="Comfortaa"/>
              </a:endParaRPr>
            </a:p>
            <a:p>
              <a:pPr/>
              <a:endParaRPr sz="1200">
                <a:latin typeface="Comfortaa"/>
                <a:ea typeface="Comfortaa"/>
                <a:cs typeface="Comfortaa"/>
                <a:sym typeface="Comfortaa"/>
              </a:endParaRPr>
            </a:p>
            <a:p>
              <a:pPr/>
              <a:endParaRPr sz="1200">
                <a:latin typeface="Comfortaa"/>
                <a:ea typeface="Comfortaa"/>
                <a:cs typeface="Comfortaa"/>
                <a:sym typeface="Comfortaa"/>
              </a:endParaRPr>
            </a:p>
            <a:p>
              <a:pPr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Employee Resistance and Training Needs</a:t>
              </a:r>
            </a:p>
            <a:p>
              <a:pPr/>
              <a:endParaRPr sz="1200">
                <a:latin typeface="Comfortaa"/>
                <a:ea typeface="Comfortaa"/>
                <a:cs typeface="Comfortaa"/>
                <a:sym typeface="Comfortaa"/>
              </a:endParaRPr>
            </a:p>
            <a:p>
              <a:pPr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Cost and Resource Constraints</a:t>
              </a:r>
            </a:p>
            <a:p>
              <a:pPr/>
              <a:endParaRPr sz="1200">
                <a:latin typeface="Comfortaa"/>
                <a:ea typeface="Comfortaa"/>
                <a:cs typeface="Comfortaa"/>
                <a:sym typeface="Comfortaa"/>
              </a:endParaRPr>
            </a:p>
            <a:p>
              <a:pPr>
                <a:defRPr sz="12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Regulatory and Compliance Changes </a:t>
              </a:r>
            </a:p>
          </p:txBody>
        </p:sp>
        <p:pic>
          <p:nvPicPr>
            <p:cNvPr id="387" name="Google Shape;342;p25" descr="Google Shape;342;p25"/>
            <p:cNvPicPr>
              <a:picLocks noChangeAspect="1"/>
            </p:cNvPicPr>
            <p:nvPr/>
          </p:nvPicPr>
          <p:blipFill>
            <a:blip r:embed="rId5">
              <a:extLst/>
            </a:blip>
            <a:srcRect l="0" t="0" r="0" b="0"/>
            <a:stretch>
              <a:fillRect/>
            </a:stretch>
          </p:blipFill>
          <p:spPr>
            <a:xfrm>
              <a:off x="3469000" y="0"/>
              <a:ext cx="685801" cy="6858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sp>
        <p:nvSpPr>
          <p:cNvPr id="389" name="Google Shape;343;p25"/>
          <p:cNvSpPr txBox="1"/>
          <p:nvPr/>
        </p:nvSpPr>
        <p:spPr>
          <a:xfrm>
            <a:off x="4449700" y="2797824"/>
            <a:ext cx="4228201" cy="4876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marL="457200" indent="-292100">
              <a:buClr>
                <a:srgbClr val="000000"/>
              </a:buClr>
              <a:buSzPts val="1000"/>
              <a:buFont typeface="Helvetica"/>
              <a:buChar char="-"/>
              <a:defRPr sz="1000">
                <a:latin typeface="Comfortaa"/>
                <a:ea typeface="Comfortaa"/>
                <a:cs typeface="Comfortaa"/>
                <a:sym typeface="Comfortaa"/>
              </a:defRPr>
            </a:pPr>
            <a:r>
              <a:t>Gupat (2018) states “No software is secure enough. </a:t>
            </a:r>
            <a:r>
              <a:rPr b="1">
                <a:solidFill>
                  <a:srgbClr val="FF2A8F"/>
                </a:solidFill>
              </a:rPr>
              <a:t>All software can be attacked</a:t>
            </a:r>
            <a:r>
              <a:t>.”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10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4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88" grpId="1"/>
      <p:bldP build="whole" bldLvl="1" animBg="1" rev="0" advAuto="0" spid="389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8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48;p26"/>
          <p:cNvSpPr/>
          <p:nvPr/>
        </p:nvSpPr>
        <p:spPr>
          <a:xfrm>
            <a:off x="8083949" y="4697624"/>
            <a:ext cx="866701" cy="257700"/>
          </a:xfrm>
          <a:prstGeom prst="rect">
            <a:avLst/>
          </a:prstGeom>
          <a:solidFill>
            <a:srgbClr val="F8F8FB"/>
          </a:solidFill>
          <a:ln w="12700">
            <a:miter lim="400000"/>
          </a:ln>
        </p:spPr>
        <p:txBody>
          <a:bodyPr lIns="0" tIns="0" rIns="0" bIns="0" anchor="ctr"/>
          <a:lstStyle/>
          <a:p>
            <a:pPr/>
          </a:p>
        </p:txBody>
      </p:sp>
      <p:sp>
        <p:nvSpPr>
          <p:cNvPr id="392" name="Google Shape;349;p26"/>
          <p:cNvSpPr txBox="1"/>
          <p:nvPr>
            <p:ph type="title"/>
          </p:nvPr>
        </p:nvSpPr>
        <p:spPr>
          <a:xfrm>
            <a:off x="1461175" y="69475"/>
            <a:ext cx="7316700" cy="755700"/>
          </a:xfrm>
          <a:prstGeom prst="rect">
            <a:avLst/>
          </a:prstGeom>
        </p:spPr>
        <p:txBody>
          <a:bodyPr/>
          <a:lstStyle>
            <a:lvl1pPr algn="ctr">
              <a:defRPr sz="3000">
                <a:latin typeface="Comfortaa Light"/>
                <a:ea typeface="Comfortaa Light"/>
                <a:cs typeface="Comfortaa Light"/>
                <a:sym typeface="Comfortaa Light"/>
              </a:defRPr>
            </a:lvl1pPr>
          </a:lstStyle>
          <a:p>
            <a:pPr/>
            <a:r>
              <a:t>Suggestion and Recommendations</a:t>
            </a:r>
          </a:p>
        </p:txBody>
      </p:sp>
      <p:pic>
        <p:nvPicPr>
          <p:cNvPr id="393" name="Google Shape;350;p26" descr="Google Shape;350;p2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38699" y="246524"/>
            <a:ext cx="578651" cy="57865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18" name="Google Shape;351;p26"/>
          <p:cNvGrpSpPr/>
          <p:nvPr/>
        </p:nvGrpSpPr>
        <p:grpSpPr>
          <a:xfrm>
            <a:off x="0" y="999131"/>
            <a:ext cx="4564875" cy="3581695"/>
            <a:chOff x="0" y="0"/>
            <a:chExt cx="4564874" cy="3581693"/>
          </a:xfrm>
        </p:grpSpPr>
        <p:sp>
          <p:nvSpPr>
            <p:cNvPr id="394" name="Google Shape;352;p26"/>
            <p:cNvSpPr/>
            <p:nvPr/>
          </p:nvSpPr>
          <p:spPr>
            <a:xfrm flipH="1" rot="5400000">
              <a:off x="748574" y="-234607"/>
              <a:ext cx="3388501" cy="4244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600" y="0"/>
                  </a:moveTo>
                  <a:lnTo>
                    <a:pt x="18000" y="0"/>
                  </a:lnTo>
                  <a:lnTo>
                    <a:pt x="21600" y="2874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2874"/>
                  </a:lnTo>
                  <a:cubicBezTo>
                    <a:pt x="0" y="1287"/>
                    <a:pt x="1612" y="0"/>
                    <a:pt x="3600" y="0"/>
                  </a:cubicBezTo>
                  <a:close/>
                </a:path>
              </a:pathLst>
            </a:custGeom>
            <a:solidFill>
              <a:srgbClr val="FDFC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grpSp>
          <p:nvGrpSpPr>
            <p:cNvPr id="397" name="Google Shape;353;p26"/>
            <p:cNvGrpSpPr/>
            <p:nvPr/>
          </p:nvGrpSpPr>
          <p:grpSpPr>
            <a:xfrm>
              <a:off x="0" y="1277443"/>
              <a:ext cx="1917900" cy="1278083"/>
              <a:chOff x="0" y="0"/>
              <a:chExt cx="1917899" cy="1278082"/>
            </a:xfrm>
          </p:grpSpPr>
          <p:pic>
            <p:nvPicPr>
              <p:cNvPr id="395" name="Google Shape;354;p26" descr="Google Shape;354;p26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rcRect l="0" t="0" r="0" b="0"/>
              <a:stretch>
                <a:fillRect/>
              </a:stretch>
            </p:blipFill>
            <p:spPr>
              <a:xfrm>
                <a:off x="543595" y="489317"/>
                <a:ext cx="788774" cy="7887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fill="norm" stroke="1" extrusionOk="0">
                    <a:moveTo>
                      <a:pt x="3748" y="0"/>
                    </a:moveTo>
                    <a:cubicBezTo>
                      <a:pt x="2284" y="845"/>
                      <a:pt x="1013" y="1959"/>
                      <a:pt x="0" y="3303"/>
                    </a:cubicBezTo>
                    <a:lnTo>
                      <a:pt x="0" y="18297"/>
                    </a:lnTo>
                    <a:cubicBezTo>
                      <a:pt x="1013" y="19641"/>
                      <a:pt x="2284" y="20755"/>
                      <a:pt x="3748" y="21600"/>
                    </a:cubicBezTo>
                    <a:lnTo>
                      <a:pt x="16178" y="21600"/>
                    </a:lnTo>
                    <a:cubicBezTo>
                      <a:pt x="18633" y="20184"/>
                      <a:pt x="20561" y="17990"/>
                      <a:pt x="21600" y="15320"/>
                    </a:cubicBezTo>
                    <a:lnTo>
                      <a:pt x="21600" y="6280"/>
                    </a:lnTo>
                    <a:cubicBezTo>
                      <a:pt x="20561" y="3610"/>
                      <a:pt x="18633" y="1416"/>
                      <a:pt x="16178" y="0"/>
                    </a:cubicBezTo>
                    <a:lnTo>
                      <a:pt x="3748" y="0"/>
                    </a:lnTo>
                    <a:close/>
                  </a:path>
                </a:pathLst>
              </a:custGeom>
              <a:ln w="12700" cap="flat">
                <a:noFill/>
                <a:miter lim="400000"/>
              </a:ln>
              <a:effectLst/>
            </p:spPr>
          </p:pic>
          <p:sp>
            <p:nvSpPr>
              <p:cNvPr id="396" name="Google Shape;355;p26"/>
              <p:cNvSpPr txBox="1"/>
              <p:nvPr/>
            </p:nvSpPr>
            <p:spPr>
              <a:xfrm>
                <a:off x="-1" y="-1"/>
                <a:ext cx="1917901" cy="4876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t">
                <a:spAutoFit/>
              </a:bodyPr>
              <a:lstStyle/>
              <a:p>
                <a:pPr algn="ctr">
                  <a:defRPr sz="1000">
                    <a:latin typeface="Comfortaa"/>
                    <a:ea typeface="Comfortaa"/>
                    <a:cs typeface="Comfortaa"/>
                    <a:sym typeface="Comfortaa"/>
                  </a:defRPr>
                </a:pPr>
                <a:r>
                  <a:t>Develop </a:t>
                </a:r>
              </a:p>
              <a:p>
                <a:pPr algn="ctr">
                  <a:defRPr sz="1000">
                    <a:latin typeface="Comfortaa"/>
                    <a:ea typeface="Comfortaa"/>
                    <a:cs typeface="Comfortaa"/>
                    <a:sym typeface="Comfortaa"/>
                  </a:defRPr>
                </a:pPr>
                <a:r>
                  <a:t>Clear Strategy</a:t>
                </a:r>
              </a:p>
            </p:txBody>
          </p:sp>
        </p:grpSp>
        <p:sp>
          <p:nvSpPr>
            <p:cNvPr id="398" name="Google Shape;356;p26"/>
            <p:cNvSpPr/>
            <p:nvPr/>
          </p:nvSpPr>
          <p:spPr>
            <a:xfrm>
              <a:off x="1400699" y="2039693"/>
              <a:ext cx="465600" cy="7201"/>
            </a:xfrm>
            <a:prstGeom prst="line">
              <a:avLst/>
            </a:prstGeom>
            <a:noFill/>
            <a:ln w="19050" cap="flat">
              <a:solidFill>
                <a:srgbClr val="F72C88"/>
              </a:solidFill>
              <a:prstDash val="solid"/>
              <a:round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/>
            </a:p>
          </p:txBody>
        </p:sp>
        <p:grpSp>
          <p:nvGrpSpPr>
            <p:cNvPr id="401" name="Google Shape;357;p26"/>
            <p:cNvGrpSpPr/>
            <p:nvPr/>
          </p:nvGrpSpPr>
          <p:grpSpPr>
            <a:xfrm>
              <a:off x="2141274" y="534542"/>
              <a:ext cx="2423325" cy="487651"/>
              <a:chOff x="0" y="0"/>
              <a:chExt cx="2423324" cy="487649"/>
            </a:xfrm>
          </p:grpSpPr>
          <p:pic>
            <p:nvPicPr>
              <p:cNvPr id="399" name="Google Shape;358;p26" descr="Google Shape;358;p26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19850"/>
                <a:ext cx="452900" cy="4529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400" name="Google Shape;359;p26"/>
              <p:cNvSpPr txBox="1"/>
              <p:nvPr/>
            </p:nvSpPr>
            <p:spPr>
              <a:xfrm>
                <a:off x="505424" y="0"/>
                <a:ext cx="1917901" cy="48765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t">
                <a:spAutoFit/>
              </a:bodyPr>
              <a:lstStyle/>
              <a:p>
                <a:pPr>
                  <a:defRPr sz="1000">
                    <a:latin typeface="Comfortaa"/>
                    <a:ea typeface="Comfortaa"/>
                    <a:cs typeface="Comfortaa"/>
                    <a:sym typeface="Comfortaa"/>
                  </a:defRPr>
                </a:pPr>
                <a:r>
                  <a:t>Collaborate </a:t>
                </a:r>
              </a:p>
              <a:p>
                <a:pPr>
                  <a:defRPr sz="1000">
                    <a:latin typeface="Comfortaa"/>
                    <a:ea typeface="Comfortaa"/>
                    <a:cs typeface="Comfortaa"/>
                    <a:sym typeface="Comfortaa"/>
                  </a:defRPr>
                </a:pPr>
                <a:r>
                  <a:t>Across Departments</a:t>
                </a:r>
              </a:p>
            </p:txBody>
          </p:sp>
        </p:grpSp>
        <p:sp>
          <p:nvSpPr>
            <p:cNvPr id="402" name="Google Shape;360;p26"/>
            <p:cNvSpPr/>
            <p:nvPr/>
          </p:nvSpPr>
          <p:spPr>
            <a:xfrm>
              <a:off x="1628324" y="27443"/>
              <a:ext cx="1362301" cy="305701"/>
            </a:xfrm>
            <a:prstGeom prst="roundRect">
              <a:avLst>
                <a:gd name="adj" fmla="val 16667"/>
              </a:avLst>
            </a:prstGeom>
            <a:solidFill>
              <a:srgbClr val="351D7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sz="1500"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grpSp>
          <p:nvGrpSpPr>
            <p:cNvPr id="405" name="Google Shape;361;p26"/>
            <p:cNvGrpSpPr/>
            <p:nvPr/>
          </p:nvGrpSpPr>
          <p:grpSpPr>
            <a:xfrm>
              <a:off x="1704516" y="0"/>
              <a:ext cx="1275900" cy="360650"/>
              <a:chOff x="0" y="0"/>
              <a:chExt cx="1275899" cy="360649"/>
            </a:xfrm>
          </p:grpSpPr>
          <p:sp>
            <p:nvSpPr>
              <p:cNvPr id="403" name="Rectangle"/>
              <p:cNvSpPr/>
              <p:nvPr/>
            </p:nvSpPr>
            <p:spPr>
              <a:xfrm>
                <a:off x="0" y="103225"/>
                <a:ext cx="1275900" cy="154201"/>
              </a:xfrm>
              <a:prstGeom prst="rect">
                <a:avLst/>
              </a:prstGeom>
              <a:solidFill>
                <a:srgbClr val="351D7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 b="1" sz="1200">
                    <a:solidFill>
                      <a:srgbClr val="FDFCFB"/>
                    </a:solidFill>
                    <a:latin typeface="Comfortaa"/>
                    <a:ea typeface="Comfortaa"/>
                    <a:cs typeface="Comfortaa"/>
                    <a:sym typeface="Comfortaa"/>
                  </a:defRPr>
                </a:pPr>
              </a:p>
            </p:txBody>
          </p:sp>
          <p:sp>
            <p:nvSpPr>
              <p:cNvPr id="404" name="Internal"/>
              <p:cNvSpPr txBox="1"/>
              <p:nvPr/>
            </p:nvSpPr>
            <p:spPr>
              <a:xfrm>
                <a:off x="0" y="0"/>
                <a:ext cx="1275900" cy="36065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 algn="ctr">
                  <a:defRPr b="1" sz="1200">
                    <a:solidFill>
                      <a:srgbClr val="FDFCFB"/>
                    </a:solidFill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Internal</a:t>
                </a:r>
              </a:p>
            </p:txBody>
          </p:sp>
        </p:grpSp>
        <p:grpSp>
          <p:nvGrpSpPr>
            <p:cNvPr id="408" name="Google Shape;362;p26"/>
            <p:cNvGrpSpPr/>
            <p:nvPr/>
          </p:nvGrpSpPr>
          <p:grpSpPr>
            <a:xfrm>
              <a:off x="2141274" y="1191618"/>
              <a:ext cx="1573442" cy="431141"/>
              <a:chOff x="0" y="0"/>
              <a:chExt cx="1573440" cy="431140"/>
            </a:xfrm>
          </p:grpSpPr>
          <p:pic>
            <p:nvPicPr>
              <p:cNvPr id="406" name="Google Shape;363;p26" descr="Google Shape;363;p26"/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rcRect l="0" t="0" r="0" b="0"/>
              <a:stretch>
                <a:fillRect/>
              </a:stretch>
            </p:blipFill>
            <p:spPr>
              <a:xfrm>
                <a:off x="-1" y="-1"/>
                <a:ext cx="431142" cy="43114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407" name="Google Shape;364;p26"/>
              <p:cNvSpPr txBox="1"/>
              <p:nvPr/>
            </p:nvSpPr>
            <p:spPr>
              <a:xfrm>
                <a:off x="528241" y="75725"/>
                <a:ext cx="1045200" cy="3352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t">
                <a:spAutoFit/>
              </a:bodyPr>
              <a:lstStyle>
                <a:lvl1pPr>
                  <a:defRPr sz="10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Pilot Projects</a:t>
                </a:r>
              </a:p>
            </p:txBody>
          </p:sp>
        </p:grpSp>
        <p:grpSp>
          <p:nvGrpSpPr>
            <p:cNvPr id="411" name="Google Shape;365;p26"/>
            <p:cNvGrpSpPr/>
            <p:nvPr/>
          </p:nvGrpSpPr>
          <p:grpSpPr>
            <a:xfrm>
              <a:off x="2141273" y="1846243"/>
              <a:ext cx="2205856" cy="457200"/>
              <a:chOff x="0" y="0"/>
              <a:chExt cx="2205854" cy="457198"/>
            </a:xfrm>
          </p:grpSpPr>
          <p:pic>
            <p:nvPicPr>
              <p:cNvPr id="409" name="Google Shape;366;p26" descr="Google Shape;366;p26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>
                <a:off x="0" y="0"/>
                <a:ext cx="457201" cy="457199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410" name="Google Shape;367;p26"/>
              <p:cNvSpPr txBox="1"/>
              <p:nvPr/>
            </p:nvSpPr>
            <p:spPr>
              <a:xfrm>
                <a:off x="528255" y="59250"/>
                <a:ext cx="1677600" cy="3352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t">
                <a:spAutoFit/>
              </a:bodyPr>
              <a:lstStyle>
                <a:lvl1pPr>
                  <a:defRPr sz="10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Seek Feedback</a:t>
                </a:r>
              </a:p>
            </p:txBody>
          </p:sp>
        </p:grpSp>
        <p:grpSp>
          <p:nvGrpSpPr>
            <p:cNvPr id="414" name="Google Shape;368;p26"/>
            <p:cNvGrpSpPr/>
            <p:nvPr/>
          </p:nvGrpSpPr>
          <p:grpSpPr>
            <a:xfrm>
              <a:off x="2141274" y="2424668"/>
              <a:ext cx="2205855" cy="457202"/>
              <a:chOff x="0" y="0"/>
              <a:chExt cx="2205853" cy="457201"/>
            </a:xfrm>
          </p:grpSpPr>
          <p:pic>
            <p:nvPicPr>
              <p:cNvPr id="412" name="Google Shape;369;p26" descr="Google Shape;369;p26"/>
              <p:cNvPicPr>
                <a:picLocks noChangeAspect="1"/>
              </p:cNvPicPr>
              <p:nvPr/>
            </p:nvPicPr>
            <p:blipFill>
              <a:blip r:embed="rId7">
                <a:extLst/>
              </a:blip>
              <a:stretch>
                <a:fillRect/>
              </a:stretch>
            </p:blipFill>
            <p:spPr>
              <a:xfrm>
                <a:off x="0" y="0"/>
                <a:ext cx="457201" cy="4572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413" name="Google Shape;370;p26"/>
              <p:cNvSpPr txBox="1"/>
              <p:nvPr/>
            </p:nvSpPr>
            <p:spPr>
              <a:xfrm>
                <a:off x="528254" y="42774"/>
                <a:ext cx="1677600" cy="3352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t">
                <a:spAutoFit/>
              </a:bodyPr>
              <a:lstStyle>
                <a:lvl1pPr>
                  <a:defRPr sz="10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Monitor and Evaluate</a:t>
                </a:r>
              </a:p>
            </p:txBody>
          </p:sp>
        </p:grpSp>
        <p:grpSp>
          <p:nvGrpSpPr>
            <p:cNvPr id="417" name="Google Shape;371;p26"/>
            <p:cNvGrpSpPr/>
            <p:nvPr/>
          </p:nvGrpSpPr>
          <p:grpSpPr>
            <a:xfrm>
              <a:off x="2141274" y="3003093"/>
              <a:ext cx="2161800" cy="487651"/>
              <a:chOff x="0" y="0"/>
              <a:chExt cx="2161799" cy="487649"/>
            </a:xfrm>
          </p:grpSpPr>
          <p:pic>
            <p:nvPicPr>
              <p:cNvPr id="415" name="Google Shape;372;p26" descr="Google Shape;372;p26"/>
              <p:cNvPicPr>
                <a:picLocks noChangeAspect="1"/>
              </p:cNvPicPr>
              <p:nvPr/>
            </p:nvPicPr>
            <p:blipFill>
              <a:blip r:embed="rId8">
                <a:extLst/>
              </a:blip>
              <a:stretch>
                <a:fillRect/>
              </a:stretch>
            </p:blipFill>
            <p:spPr>
              <a:xfrm>
                <a:off x="0" y="0"/>
                <a:ext cx="457201" cy="4572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416" name="Google Shape;373;p26"/>
              <p:cNvSpPr txBox="1"/>
              <p:nvPr/>
            </p:nvSpPr>
            <p:spPr>
              <a:xfrm>
                <a:off x="527099" y="0"/>
                <a:ext cx="1634701" cy="48765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91424" tIns="91424" rIns="91424" bIns="91424" numCol="1" anchor="t">
                <a:spAutoFit/>
              </a:bodyPr>
              <a:lstStyle>
                <a:lvl1pPr>
                  <a:defRPr sz="1000">
                    <a:latin typeface="Comfortaa"/>
                    <a:ea typeface="Comfortaa"/>
                    <a:cs typeface="Comfortaa"/>
                    <a:sym typeface="Comfortaa"/>
                  </a:defRPr>
                </a:lvl1pPr>
              </a:lstStyle>
              <a:p>
                <a:pPr/>
                <a:r>
                  <a:t>Invest in Education and Training</a:t>
                </a:r>
              </a:p>
            </p:txBody>
          </p:sp>
        </p:grpSp>
      </p:grpSp>
      <p:grpSp>
        <p:nvGrpSpPr>
          <p:cNvPr id="423" name="Google Shape;374;p26"/>
          <p:cNvGrpSpPr/>
          <p:nvPr/>
        </p:nvGrpSpPr>
        <p:grpSpPr>
          <a:xfrm>
            <a:off x="5010525" y="1289806"/>
            <a:ext cx="3538201" cy="3244520"/>
            <a:chOff x="0" y="0"/>
            <a:chExt cx="3538199" cy="3244518"/>
          </a:xfrm>
        </p:grpSpPr>
        <p:sp>
          <p:nvSpPr>
            <p:cNvPr id="419" name="Google Shape;375;p26"/>
            <p:cNvSpPr/>
            <p:nvPr/>
          </p:nvSpPr>
          <p:spPr>
            <a:xfrm rot="16200000">
              <a:off x="239700" y="-53982"/>
              <a:ext cx="3058801" cy="3538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fill="norm" stroke="1" extrusionOk="0">
                  <a:moveTo>
                    <a:pt x="3600" y="0"/>
                  </a:moveTo>
                  <a:lnTo>
                    <a:pt x="18000" y="0"/>
                  </a:lnTo>
                  <a:lnTo>
                    <a:pt x="21600" y="3112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3112"/>
                  </a:lnTo>
                  <a:cubicBezTo>
                    <a:pt x="0" y="1393"/>
                    <a:pt x="1612" y="0"/>
                    <a:pt x="3600" y="0"/>
                  </a:cubicBezTo>
                  <a:close/>
                </a:path>
              </a:pathLst>
            </a:custGeom>
            <a:solidFill>
              <a:srgbClr val="FDFCF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420" name="Google Shape;376;p26"/>
            <p:cNvSpPr/>
            <p:nvPr/>
          </p:nvSpPr>
          <p:spPr>
            <a:xfrm>
              <a:off x="1217574" y="27443"/>
              <a:ext cx="1362301" cy="305701"/>
            </a:xfrm>
            <a:prstGeom prst="roundRect">
              <a:avLst>
                <a:gd name="adj" fmla="val 16667"/>
              </a:avLst>
            </a:prstGeom>
            <a:solidFill>
              <a:srgbClr val="F72C8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sz="1500">
                  <a:latin typeface="Comfortaa"/>
                  <a:ea typeface="Comfortaa"/>
                  <a:cs typeface="Comfortaa"/>
                  <a:sym typeface="Comfortaa"/>
                </a:defRPr>
              </a:pPr>
            </a:p>
          </p:txBody>
        </p:sp>
        <p:sp>
          <p:nvSpPr>
            <p:cNvPr id="421" name="Google Shape;377;p26"/>
            <p:cNvSpPr txBox="1"/>
            <p:nvPr/>
          </p:nvSpPr>
          <p:spPr>
            <a:xfrm>
              <a:off x="1270591" y="0"/>
              <a:ext cx="1275901" cy="3606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 algn="ctr">
                <a:defRPr b="1" sz="1200">
                  <a:solidFill>
                    <a:srgbClr val="FDFCFB"/>
                  </a:solidFill>
                  <a:latin typeface="Comfortaa"/>
                  <a:ea typeface="Comfortaa"/>
                  <a:cs typeface="Comfortaa"/>
                  <a:sym typeface="Comfortaa"/>
                </a:defRPr>
              </a:lvl1pPr>
            </a:lstStyle>
            <a:p>
              <a:pPr/>
              <a:r>
                <a:t>External</a:t>
              </a:r>
            </a:p>
          </p:txBody>
        </p:sp>
        <p:sp>
          <p:nvSpPr>
            <p:cNvPr id="422" name="Google Shape;378;p26"/>
            <p:cNvSpPr txBox="1"/>
            <p:nvPr/>
          </p:nvSpPr>
          <p:spPr>
            <a:xfrm>
              <a:off x="237124" y="490218"/>
              <a:ext cx="3087301" cy="11734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/>
            <a:p>
              <a:pPr marL="457200" indent="-292100">
                <a:buClr>
                  <a:srgbClr val="000000"/>
                </a:buClr>
                <a:buSzPts val="1000"/>
                <a:buFont typeface="Helvetica"/>
                <a:buChar char="-"/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Ensure Data Security and Privacy</a:t>
              </a:r>
            </a:p>
            <a:p>
              <a:pPr/>
              <a:endParaRPr sz="1000">
                <a:latin typeface="Comfortaa"/>
                <a:ea typeface="Comfortaa"/>
                <a:cs typeface="Comfortaa"/>
                <a:sym typeface="Comfortaa"/>
              </a:endParaRPr>
            </a:p>
            <a:p>
              <a:pPr marL="457200" indent="-292100">
                <a:buClr>
                  <a:srgbClr val="000000"/>
                </a:buClr>
                <a:buSzPts val="1000"/>
                <a:buFont typeface="Helvetica"/>
                <a:buChar char="-"/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Stay updated on Industry Trends</a:t>
              </a:r>
            </a:p>
            <a:p>
              <a:pPr indent="457200">
                <a:defRPr sz="8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(Integration of AI, and Cloud Computing)</a:t>
              </a:r>
            </a:p>
            <a:p>
              <a:pPr indent="457200"/>
              <a:endParaRPr sz="800">
                <a:latin typeface="Comfortaa"/>
                <a:ea typeface="Comfortaa"/>
                <a:cs typeface="Comfortaa"/>
                <a:sym typeface="Comfortaa"/>
              </a:endParaRPr>
            </a:p>
            <a:p>
              <a:pPr marL="457200" indent="-292100">
                <a:buClr>
                  <a:srgbClr val="000000"/>
                </a:buClr>
                <a:buSzPts val="1000"/>
                <a:buFont typeface="Helvetica"/>
                <a:buChar char="-"/>
                <a:defRPr sz="1000">
                  <a:latin typeface="Comfortaa"/>
                  <a:ea typeface="Comfortaa"/>
                  <a:cs typeface="Comfortaa"/>
                  <a:sym typeface="Comfortaa"/>
                </a:defRPr>
              </a:pPr>
              <a:r>
                <a:t>Fulfil Local Law</a:t>
              </a:r>
              <a:endParaRPr sz="800"/>
            </a:p>
          </p:txBody>
        </p:sp>
      </p:grpSp>
      <p:pic>
        <p:nvPicPr>
          <p:cNvPr id="424" name="Google Shape;379;p26" descr="Google Shape;379;p26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874063" y="412024"/>
            <a:ext cx="3932658" cy="423815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10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7" dur="10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ID="10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2" dur="1000"/>
                                        <p:tgtEl>
                                          <p:spTgt spid="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423" grpId="1"/>
      <p:bldP build="whole" bldLvl="1" animBg="1" rev="0" advAuto="0" spid="424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8" name="Google Shape;384;p27"/>
          <p:cNvGrpSpPr/>
          <p:nvPr/>
        </p:nvGrpSpPr>
        <p:grpSpPr>
          <a:xfrm>
            <a:off x="3524549" y="1943924"/>
            <a:ext cx="2313602" cy="574201"/>
            <a:chOff x="0" y="0"/>
            <a:chExt cx="2313600" cy="574199"/>
          </a:xfrm>
        </p:grpSpPr>
        <p:sp>
          <p:nvSpPr>
            <p:cNvPr id="426" name="Rectangle"/>
            <p:cNvSpPr/>
            <p:nvPr/>
          </p:nvSpPr>
          <p:spPr>
            <a:xfrm>
              <a:off x="-1" y="0"/>
              <a:ext cx="2313602" cy="574200"/>
            </a:xfrm>
            <a:prstGeom prst="rect">
              <a:avLst/>
            </a:prstGeom>
            <a:solidFill>
              <a:srgbClr val="F72C88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algn="ctr">
                <a:defRPr b="1">
                  <a:solidFill>
                    <a:srgbClr val="FFFFFF"/>
                  </a:solidFill>
                  <a:latin typeface="Montserrat"/>
                  <a:ea typeface="Montserrat"/>
                  <a:cs typeface="Montserrat"/>
                  <a:sym typeface="Montserrat"/>
                </a:defRPr>
              </a:pPr>
            </a:p>
          </p:txBody>
        </p:sp>
        <p:sp>
          <p:nvSpPr>
            <p:cNvPr id="427" name="Thank You!"/>
            <p:cNvSpPr txBox="1"/>
            <p:nvPr/>
          </p:nvSpPr>
          <p:spPr>
            <a:xfrm>
              <a:off x="-1" y="0"/>
              <a:ext cx="2313602" cy="5511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4" tIns="91424" rIns="91424" bIns="91424" numCol="1" anchor="t">
              <a:spAutoFit/>
            </a:bodyPr>
            <a:lstStyle>
              <a:lvl1pPr algn="ctr">
                <a:defRPr b="1" sz="2400">
                  <a:solidFill>
                    <a:srgbClr val="FFFFFF"/>
                  </a:solidFill>
                  <a:latin typeface="Montserrat"/>
                  <a:ea typeface="Montserrat"/>
                  <a:cs typeface="Montserrat"/>
                  <a:sym typeface="Montserrat"/>
                </a:defRPr>
              </a:lvl1pPr>
            </a:lstStyle>
            <a:p>
              <a:pPr/>
              <a:r>
                <a:t>Thank You!</a:t>
              </a:r>
            </a:p>
          </p:txBody>
        </p:sp>
      </p:grpSp>
      <p:sp>
        <p:nvSpPr>
          <p:cNvPr id="429" name="Google Shape;385;p27"/>
          <p:cNvSpPr/>
          <p:nvPr/>
        </p:nvSpPr>
        <p:spPr>
          <a:xfrm>
            <a:off x="440099" y="220575"/>
            <a:ext cx="8109002" cy="4807500"/>
          </a:xfrm>
          <a:prstGeom prst="rect">
            <a:avLst/>
          </a:prstGeom>
          <a:solidFill>
            <a:srgbClr val="FDFCFB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latin typeface="Comfortaa"/>
                <a:ea typeface="Comfortaa"/>
                <a:cs typeface="Comfortaa"/>
                <a:sym typeface="Comfortaa"/>
              </a:defRPr>
            </a:pPr>
          </a:p>
        </p:txBody>
      </p:sp>
      <p:sp>
        <p:nvSpPr>
          <p:cNvPr id="430" name="Google Shape;386;p27"/>
          <p:cNvSpPr txBox="1"/>
          <p:nvPr>
            <p:ph type="title"/>
          </p:nvPr>
        </p:nvSpPr>
        <p:spPr>
          <a:xfrm>
            <a:off x="548700" y="317474"/>
            <a:ext cx="2531100" cy="609902"/>
          </a:xfrm>
          <a:prstGeom prst="rect">
            <a:avLst/>
          </a:prstGeom>
        </p:spPr>
        <p:txBody>
          <a:bodyPr/>
          <a:lstStyle/>
          <a:p>
            <a:pPr/>
            <a:r>
              <a:t>Reference(s)</a:t>
            </a:r>
          </a:p>
        </p:txBody>
      </p:sp>
      <p:sp>
        <p:nvSpPr>
          <p:cNvPr id="431" name="Google Shape;387;p27"/>
          <p:cNvSpPr txBox="1"/>
          <p:nvPr>
            <p:ph type="body" sz="half" idx="1"/>
          </p:nvPr>
        </p:nvSpPr>
        <p:spPr>
          <a:xfrm>
            <a:off x="548699" y="990599"/>
            <a:ext cx="3598502" cy="3485702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80000"/>
              </a:lnSpc>
              <a:buSzTx/>
              <a:buNone/>
              <a:defRPr sz="500">
                <a:solidFill>
                  <a:srgbClr val="000000"/>
                </a:solidFill>
              </a:defRPr>
            </a:pPr>
            <a:r>
              <a:t>Academic References: 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Agnihotri et al. (2024)</a:t>
            </a:r>
            <a:r>
              <a:rPr i="1"/>
              <a:t> Impact of New Technology on Next-Generation Leadership</a:t>
            </a:r>
            <a:r>
              <a:t>. India: Timely Knowledge.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Baluswamy, B. et al. (2023) </a:t>
            </a:r>
            <a:r>
              <a:rPr i="1"/>
              <a:t>The Adoption and Effect of Artificial Intelligence on Human Resources Management.</a:t>
            </a:r>
            <a:r>
              <a:t> UK: Emerald Publishing Limited.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Chafio et al (2024) 'Investigating the potential of blockchain technology for geospatial data sharing: Opportunities, challenges, and solutions', </a:t>
            </a:r>
            <a:r>
              <a:rPr i="1"/>
              <a:t>Geomatica, </a:t>
            </a:r>
            <a:r>
              <a:t>76(2). DOI: 10.1016/j.geomat.2024.100026.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Fachrunnisa, O.  and Adhiatmam, A. (2020) 'Blockchain-based human resource management practices for mitigating skills and competencies gap in workforce',  </a:t>
            </a:r>
            <a:r>
              <a:rPr i="1"/>
              <a:t>International Journal of Engineering Business Management,</a:t>
            </a:r>
            <a:r>
              <a:t> 12(1),  pp1-11. DOI: 10.1177/1847979020966400. 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Fachrunnisa, O.  and Adhiatmam, A. (2024) 'Blockchain-based human resources management practices to support performance efficiency: A literature survey', H</a:t>
            </a:r>
            <a:r>
              <a:rPr i="1"/>
              <a:t>uman Resources Management and Services,</a:t>
            </a:r>
            <a:r>
              <a:t> 4(1), pp1-15. DOI: 10.18282/hrms.v4i1.3473.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Gnan, L. and Flamini, G. (2021) D</a:t>
            </a:r>
            <a:r>
              <a:rPr i="1"/>
              <a:t>esigning and Implementing HR Management Systems in Family Businesses</a:t>
            </a:r>
            <a:r>
              <a:t>. Italy:Timely Knowledge.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Gupta, B (2018) C</a:t>
            </a:r>
            <a:r>
              <a:rPr i="1"/>
              <a:t>omputer and Cyber Security Principles, Algorithm, Applications, and Perspectives.</a:t>
            </a:r>
            <a:r>
              <a:t> United States: CRC Press.  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Kshertri, N. (2022) </a:t>
            </a:r>
            <a:r>
              <a:rPr i="1"/>
              <a:t>The Rise of Blockchains: Disrupting Economies and Transforming Societies</a:t>
            </a:r>
            <a:r>
              <a:t>. UK: Edward Elgar Publishing Limited.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Madhani, P,M. (2022) 'Blockchain Applications in HR: Key Advantages', </a:t>
            </a:r>
            <a:r>
              <a:rPr i="1"/>
              <a:t>HRM Review,</a:t>
            </a:r>
            <a:r>
              <a:t> 18(1), pp17-22. 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Williams, I. (2020) </a:t>
            </a:r>
            <a:r>
              <a:rPr i="1"/>
              <a:t>Cross-Industry Use of Blockchain Technology and Opportunities for the Future.</a:t>
            </a:r>
            <a:r>
              <a:t> Denmark: Aalborg University.</a:t>
            </a:r>
            <a:endParaRPr sz="2200"/>
          </a:p>
          <a:p>
            <a:pPr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Tx/>
              <a:buAutoNum type="arabicPeriod" startAt="1"/>
              <a:defRPr sz="500">
                <a:solidFill>
                  <a:srgbClr val="000000"/>
                </a:solidFill>
              </a:defRPr>
            </a:pPr>
            <a:r>
              <a:t>Zhang, H., Jiang, S., and Xuan, S. (2024) 'Decentralized federated learning based on blockchain: concepts, framework, and challenges', </a:t>
            </a:r>
            <a:r>
              <a:rPr i="1"/>
              <a:t>Computer Communications,</a:t>
            </a:r>
            <a:r>
              <a:t> 216, pp. 140-150. DOI: 10.1016/j.comcom.2023.12.042.</a:t>
            </a:r>
          </a:p>
        </p:txBody>
      </p:sp>
      <p:sp>
        <p:nvSpPr>
          <p:cNvPr id="432" name="Google Shape;388;p27"/>
          <p:cNvSpPr txBox="1"/>
          <p:nvPr/>
        </p:nvSpPr>
        <p:spPr>
          <a:xfrm>
            <a:off x="4448800" y="990599"/>
            <a:ext cx="3598501" cy="3485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normAutofit fontScale="100000" lnSpcReduction="0"/>
          </a:bodyPr>
          <a:lstStyle/>
          <a:p>
            <a:pPr>
              <a:lnSpc>
                <a:spcPct val="80000"/>
              </a:lnSpc>
              <a:defRPr sz="500">
                <a:latin typeface="Comfortaa"/>
                <a:ea typeface="Comfortaa"/>
                <a:cs typeface="Comfortaa"/>
                <a:sym typeface="Comfortaa"/>
              </a:defRPr>
            </a:pPr>
            <a:r>
              <a:t>Other References: </a:t>
            </a:r>
            <a:endParaRPr sz="2200"/>
          </a:p>
          <a:p>
            <a:pPr marL="457200"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AutoNum type="arabicPeriod" startAt="1"/>
              <a:defRPr sz="500">
                <a:latin typeface="Comfortaa"/>
                <a:ea typeface="Comfortaa"/>
                <a:cs typeface="Comfortaa"/>
                <a:sym typeface="Comfortaa"/>
              </a:defRPr>
            </a:pPr>
            <a:r>
              <a:t>APPS RUN THE WORLD (2024) </a:t>
            </a:r>
            <a:r>
              <a:rPr i="1"/>
              <a:t>List of IBM Watson Customers.</a:t>
            </a:r>
            <a:r>
              <a:t> Available at: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 invalidUrl="" action="" tgtFrame="" tooltip="" history="1" highlightClick="0" endSnd="0"/>
              </a:rPr>
              <a:t>https://www.appsruntheworld.com/customers-database/products/view/ibm-watson/name/asc/10/2</a:t>
            </a:r>
            <a:r>
              <a:t> (Accessed: 21 December 2024).</a:t>
            </a:r>
            <a:endParaRPr sz="2200"/>
          </a:p>
          <a:p>
            <a:pPr marL="457200"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AutoNum type="arabicPeriod" startAt="1"/>
              <a:defRPr sz="500">
                <a:latin typeface="Comfortaa"/>
                <a:ea typeface="Comfortaa"/>
                <a:cs typeface="Comfortaa"/>
                <a:sym typeface="Comfortaa"/>
              </a:defRPr>
            </a:pPr>
            <a:r>
              <a:t>Fung, B. (2024) 'We finally know what caused the global tech outage - and how much it cost', </a:t>
            </a:r>
            <a:r>
              <a:rPr i="1"/>
              <a:t>CNN Business</a:t>
            </a:r>
            <a:r>
              <a:t>, 24th July. Available at: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 invalidUrl="" action="" tgtFrame="" tooltip="" history="1" highlightClick="0" endSnd="0"/>
              </a:rPr>
              <a:t>https://edition.cnn.com/2024/07/24/tech/crowdstrike-outage-cost-cause/index.html</a:t>
            </a:r>
            <a:r>
              <a:t> (Accessed 21st December 2024).</a:t>
            </a:r>
            <a:endParaRPr sz="2200"/>
          </a:p>
          <a:p>
            <a:pPr marL="457200"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AutoNum type="arabicPeriod" startAt="1"/>
              <a:defRPr sz="500">
                <a:latin typeface="Comfortaa"/>
                <a:ea typeface="Comfortaa"/>
                <a:cs typeface="Comfortaa"/>
                <a:sym typeface="Comfortaa"/>
              </a:defRPr>
            </a:pPr>
            <a:r>
              <a:t>Precedence Research (2024), Blockchain Technology Market Size to Achieve USD 1,879.30 Billion by 2034. Available at: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4" invalidUrl="" action="" tgtFrame="" tooltip="" history="1" highlightClick="0" endSnd="0"/>
              </a:rPr>
              <a:t>https://www.globenewswire.com/news-release/2024/09/05/2941723/0/en/Blockchain-Technology-Market-Size-to-Achieve-USD-1-879-30-Billion-by-2034.html</a:t>
            </a:r>
            <a:r>
              <a:t> (Accessed: 8th December 2024).</a:t>
            </a:r>
            <a:endParaRPr sz="2200"/>
          </a:p>
          <a:p>
            <a:pPr marL="457200" indent="-264317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AutoNum type="arabicPeriod" startAt="1"/>
              <a:defRPr sz="500">
                <a:latin typeface="Comfortaa"/>
                <a:ea typeface="Comfortaa"/>
                <a:cs typeface="Comfortaa"/>
                <a:sym typeface="Comfortaa"/>
              </a:defRPr>
            </a:pPr>
            <a:r>
              <a:t>Psico-smart Editorial Team (2024) 'Blockchain Technology for Secure HR Data Management', </a:t>
            </a:r>
            <a:r>
              <a:rPr i="1"/>
              <a:t>Vorecol</a:t>
            </a:r>
            <a:r>
              <a:t> [blog]. 28 August. Available at: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 invalidUrl="" action="" tgtFrame="" tooltip="" history="1" highlightClick="0" endSnd="0"/>
              </a:rPr>
              <a:t>https://psico-smart.com/en/blogs/blog-blockchain-technology-for-secure-hr-data-management-12147</a:t>
            </a:r>
            <a:r>
              <a:t> (Accessed: 21 December 2024). 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after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431" grpId="3"/>
      <p:bldP build="whole" bldLvl="1" animBg="1" rev="0" advAuto="0" spid="429" grpId="1"/>
      <p:bldP build="whole" bldLvl="1" animBg="1" rev="0" advAuto="0" spid="430" grpId="2"/>
      <p:bldP build="whole" bldLvl="1" animBg="1" rev="0" advAuto="0" spid="432" grpId="4"/>
    </p:bldLst>
  </p:timing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3F3F3"/>
      </a:lt1>
      <a:dk2>
        <a:srgbClr val="A7A7A7"/>
      </a:dk2>
      <a:lt2>
        <a:srgbClr val="535353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Simple Light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Simple 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Simple Light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Simple 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