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71" r:id="rId4"/>
    <p:sldId id="261" r:id="rId5"/>
    <p:sldId id="258" r:id="rId6"/>
    <p:sldId id="259" r:id="rId7"/>
    <p:sldId id="260" r:id="rId8"/>
    <p:sldId id="263" r:id="rId9"/>
    <p:sldId id="262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7E57B-F15C-42A2-A4EE-DE138CECB389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1C045-93EB-4552-930D-411A4E3B0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64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7E57B-F15C-42A2-A4EE-DE138CECB389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1C045-93EB-4552-930D-411A4E3B0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241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7E57B-F15C-42A2-A4EE-DE138CECB389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1C045-93EB-4552-930D-411A4E3B0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9423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7E57B-F15C-42A2-A4EE-DE138CECB389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1C045-93EB-4552-930D-411A4E3B0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693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7E57B-F15C-42A2-A4EE-DE138CECB389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1C045-93EB-4552-930D-411A4E3B0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75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7E57B-F15C-42A2-A4EE-DE138CECB389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1C045-93EB-4552-930D-411A4E3B0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5869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7E57B-F15C-42A2-A4EE-DE138CECB389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1C045-93EB-4552-930D-411A4E3B0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376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7E57B-F15C-42A2-A4EE-DE138CECB389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1C045-93EB-4552-930D-411A4E3B0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9110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7E57B-F15C-42A2-A4EE-DE138CECB389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1C045-93EB-4552-930D-411A4E3B0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34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7E57B-F15C-42A2-A4EE-DE138CECB389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1C045-93EB-4552-930D-411A4E3B0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868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7E57B-F15C-42A2-A4EE-DE138CECB389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D1C045-93EB-4552-930D-411A4E3B0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8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F7E57B-F15C-42A2-A4EE-DE138CECB389}" type="datetimeFigureOut">
              <a:rPr lang="en-GB" smtClean="0"/>
              <a:t>09/02/2017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D1C045-93EB-4552-930D-411A4E3B00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360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 pedagogical model for Outdoor and Adventure Education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Associate Professor Andy Williams</a:t>
            </a:r>
          </a:p>
          <a:p>
            <a:r>
              <a:rPr lang="en-GB" dirty="0" err="1" smtClean="0"/>
              <a:t>Dr.</a:t>
            </a:r>
            <a:r>
              <a:rPr lang="en-GB" dirty="0" smtClean="0"/>
              <a:t> Nalda Wainwright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1704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altLang="en-US" sz="3600" dirty="0" smtClean="0"/>
              <a:t>Outdoor Adventure Education (OAE) and Physical Education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altLang="en-US" sz="2400" dirty="0" smtClean="0"/>
              <a:t>Aims of the presentation: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altLang="en-US" sz="2400" dirty="0" smtClean="0"/>
              <a:t>   	- Locate a new model for Outdoor Adventure Education (OAE) within the broader pedagogical models approach.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sz="2400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altLang="en-US" sz="2400" dirty="0"/>
              <a:t>	</a:t>
            </a:r>
            <a:r>
              <a:rPr lang="en-GB" altLang="en-US" sz="2400" dirty="0" smtClean="0"/>
              <a:t>- Propose a new pedagogical model for Outdoor Adventure Education (OAE) that better addresses pupils learning needs.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sz="2400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altLang="en-US" sz="2400" dirty="0" smtClean="0"/>
              <a:t>   	- Identify key features and concerns of the new model. </a:t>
            </a:r>
            <a:r>
              <a:rPr lang="en-GB" altLang="en-US" dirty="0" smtClean="0"/>
              <a:t>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altLang="en-US" dirty="0" smtClean="0"/>
              <a:t>    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altLang="en-US" dirty="0" smtClean="0"/>
              <a:t>     </a:t>
            </a:r>
          </a:p>
        </p:txBody>
      </p:sp>
    </p:spTree>
    <p:extLst>
      <p:ext uri="{BB962C8B-B14F-4D97-AF65-F5344CB8AC3E}">
        <p14:creationId xmlns:p14="http://schemas.microsoft.com/office/powerpoint/2010/main" val="386374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What do you understand by the term Models Based Practice?</a:t>
            </a:r>
          </a:p>
          <a:p>
            <a:endParaRPr lang="en-GB" dirty="0" smtClean="0"/>
          </a:p>
          <a:p>
            <a:r>
              <a:rPr lang="en-GB" dirty="0" smtClean="0"/>
              <a:t>Why do you think Kirk and others are advocating this approach?</a:t>
            </a:r>
          </a:p>
          <a:p>
            <a:endParaRPr lang="en-GB" dirty="0" smtClean="0"/>
          </a:p>
          <a:p>
            <a:r>
              <a:rPr lang="en-GB" dirty="0" smtClean="0"/>
              <a:t>What do you know about Pedagogical / instructional models that already exist?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Fill in the flip charts in groups…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0978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Write </a:t>
            </a:r>
            <a:r>
              <a:rPr lang="en-GB" dirty="0" err="1" smtClean="0"/>
              <a:t>nos</a:t>
            </a:r>
            <a:r>
              <a:rPr lang="en-GB" dirty="0" smtClean="0"/>
              <a:t> 1-10 on paper</a:t>
            </a:r>
            <a:endParaRPr lang="en-GB" dirty="0"/>
          </a:p>
          <a:p>
            <a:r>
              <a:rPr lang="en-GB" dirty="0" smtClean="0"/>
              <a:t>Write the first 10 words that come into your head when you think of adventurous experiences you have had</a:t>
            </a:r>
            <a:endParaRPr lang="en-GB" dirty="0"/>
          </a:p>
          <a:p>
            <a:r>
              <a:rPr lang="en-GB" dirty="0" smtClean="0"/>
              <a:t>Use post it notes to rank these …number the notes 1-10 </a:t>
            </a:r>
            <a:endParaRPr lang="en-GB" dirty="0"/>
          </a:p>
          <a:p>
            <a:r>
              <a:rPr lang="en-GB" dirty="0" smtClean="0"/>
              <a:t>Place these on the flip charts</a:t>
            </a:r>
          </a:p>
          <a:p>
            <a:r>
              <a:rPr lang="en-GB" dirty="0" smtClean="0"/>
              <a:t>In pairs or groups summarise flip charts on white boards –present a synopsis to group</a:t>
            </a:r>
          </a:p>
        </p:txBody>
      </p:sp>
    </p:spTree>
    <p:extLst>
      <p:ext uri="{BB962C8B-B14F-4D97-AF65-F5344CB8AC3E}">
        <p14:creationId xmlns:p14="http://schemas.microsoft.com/office/powerpoint/2010/main" val="1386770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dirty="0" smtClean="0"/>
              <a:t>Characteristics of Traditional  Adventures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dirty="0" smtClean="0"/>
              <a:t>Uncertainty of outcome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dirty="0" smtClean="0"/>
              <a:t>Dissonance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dirty="0" smtClean="0"/>
              <a:t>Real challenges &amp; consequences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dirty="0" smtClean="0"/>
              <a:t>Sense of ownership of decision making &amp; self sufficiency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dirty="0" smtClean="0"/>
              <a:t>Holistic involvement – physical, mental,					  social, emotional </a:t>
            </a:r>
            <a:r>
              <a:rPr lang="en-GB" altLang="en-US" dirty="0" err="1" smtClean="0"/>
              <a:t>etc</a:t>
            </a:r>
            <a:endParaRPr lang="en-GB" altLang="en-US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dirty="0" smtClean="0"/>
              <a:t>Feeling alive (flow &amp; self actualisation)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dirty="0" smtClean="0"/>
              <a:t>Feeling exposed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dirty="0" smtClean="0"/>
              <a:t>Intensity of experience	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7685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Located outdoors</a:t>
            </a:r>
          </a:p>
          <a:p>
            <a:pPr eaLnBrk="1" hangingPunct="1">
              <a:defRPr/>
            </a:pPr>
            <a:r>
              <a:rPr lang="en-GB" altLang="en-US" dirty="0" smtClean="0"/>
              <a:t>Journey element?</a:t>
            </a:r>
          </a:p>
          <a:p>
            <a:pPr eaLnBrk="1" hangingPunct="1">
              <a:defRPr/>
            </a:pPr>
            <a:r>
              <a:rPr lang="en-GB" altLang="en-US" dirty="0" smtClean="0"/>
              <a:t>Sense of play	</a:t>
            </a:r>
          </a:p>
          <a:p>
            <a:pPr eaLnBrk="1" hangingPunct="1">
              <a:defRPr/>
            </a:pPr>
            <a:r>
              <a:rPr lang="en-GB" altLang="en-US" dirty="0" smtClean="0"/>
              <a:t>Requires skill / cooperation / luck?</a:t>
            </a:r>
          </a:p>
          <a:p>
            <a:pPr eaLnBrk="1" hangingPunct="1">
              <a:defRPr/>
            </a:pPr>
            <a:r>
              <a:rPr lang="en-GB" altLang="en-US" dirty="0" smtClean="0"/>
              <a:t>Planned / accidental?</a:t>
            </a:r>
          </a:p>
          <a:p>
            <a:pPr eaLnBrk="1" hangingPunct="1">
              <a:defRPr/>
            </a:pPr>
            <a:r>
              <a:rPr lang="en-GB" altLang="en-US" dirty="0" smtClean="0"/>
              <a:t>Real / apparent risk?</a:t>
            </a:r>
          </a:p>
          <a:p>
            <a:pPr eaLnBrk="1" hangingPunct="1">
              <a:defRPr/>
            </a:pPr>
            <a:r>
              <a:rPr lang="en-GB" altLang="en-US" dirty="0" smtClean="0"/>
              <a:t>Spontaneous? 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110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sz="3600" dirty="0" smtClean="0"/>
              <a:t>Outdoor Adventure Education in the UK 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 eaLnBrk="1" hangingPunct="1">
              <a:buFont typeface="Wingdings" pitchFamily="2" charset="2"/>
              <a:buAutoNum type="arabicPeriod"/>
              <a:defRPr/>
            </a:pPr>
            <a:r>
              <a:rPr lang="en-GB" altLang="en-US" dirty="0">
                <a:ea typeface="+mn-ea"/>
              </a:rPr>
              <a:t>P</a:t>
            </a:r>
            <a:r>
              <a:rPr lang="en-GB" altLang="en-US" dirty="0" smtClean="0">
                <a:ea typeface="+mn-ea"/>
              </a:rPr>
              <a:t>art of the National Curriculum for Physical Education: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GB" altLang="en-US" dirty="0" smtClean="0">
                <a:ea typeface="+mn-ea"/>
              </a:rPr>
              <a:t>    - outdoor &amp; adventurous activities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GB" altLang="en-US" dirty="0" smtClean="0">
                <a:ea typeface="+mn-ea"/>
              </a:rPr>
              <a:t>    (England)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GB" altLang="en-US" dirty="0" smtClean="0">
                <a:ea typeface="+mn-ea"/>
              </a:rPr>
              <a:t>    - adventurous activities (Wales)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GB" altLang="en-US" dirty="0" smtClean="0">
                <a:ea typeface="+mn-ea"/>
              </a:rPr>
              <a:t> 2. Delivered at school / in the local area /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GB" altLang="en-US" dirty="0" smtClean="0">
                <a:ea typeface="+mn-ea"/>
              </a:rPr>
              <a:t>     or as a residential outdoor adventure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GB" altLang="en-US" dirty="0">
                <a:ea typeface="+mn-ea"/>
              </a:rPr>
              <a:t> </a:t>
            </a:r>
            <a:r>
              <a:rPr lang="en-GB" altLang="en-US" dirty="0" smtClean="0">
                <a:ea typeface="+mn-ea"/>
              </a:rPr>
              <a:t>    education experience.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en-GB" altLang="en-US" dirty="0" smtClean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2568841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Kirk says….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Physical education is what is done in the name of the subject….</a:t>
            </a:r>
          </a:p>
          <a:p>
            <a:endParaRPr lang="en-GB" dirty="0"/>
          </a:p>
          <a:p>
            <a:r>
              <a:rPr lang="en-GB" dirty="0" smtClean="0"/>
              <a:t>Draw a timeline from Primary school to University…populate it with your experiences of PE ….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7920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dirty="0" smtClean="0"/>
              <a:t>Task 2 –discuss your timeline and consider…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altLang="en-US" dirty="0" smtClean="0"/>
              <a:t>What were your  OAE Physical Education Experiences.</a:t>
            </a:r>
          </a:p>
          <a:p>
            <a:pPr eaLnBrk="1" hangingPunct="1">
              <a:defRPr/>
            </a:pPr>
            <a:r>
              <a:rPr lang="en-GB" altLang="en-US" dirty="0" smtClean="0"/>
              <a:t>What outdoor activities did you do?</a:t>
            </a:r>
          </a:p>
          <a:p>
            <a:pPr eaLnBrk="1" hangingPunct="1">
              <a:defRPr/>
            </a:pPr>
            <a:r>
              <a:rPr lang="en-GB" altLang="en-US" dirty="0" smtClean="0"/>
              <a:t>Would you describe the outdoor activities as adventures?</a:t>
            </a:r>
          </a:p>
          <a:p>
            <a:pPr eaLnBrk="1" hangingPunct="1">
              <a:defRPr/>
            </a:pPr>
            <a:r>
              <a:rPr lang="en-GB" altLang="en-US" dirty="0" smtClean="0"/>
              <a:t>Were they distinctive from other aspects of the PE curriculum? If so, how?</a:t>
            </a:r>
          </a:p>
          <a:p>
            <a:pPr eaLnBrk="1" hangingPunct="1">
              <a:defRPr/>
            </a:pPr>
            <a:r>
              <a:rPr lang="en-GB" altLang="en-US" dirty="0" smtClean="0"/>
              <a:t>Did they enthuse you to participate in out of school outdoor activities?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225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dirty="0" smtClean="0"/>
              <a:t>Typical activities in the UK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School  </a:t>
            </a:r>
          </a:p>
          <a:p>
            <a:pPr>
              <a:buFontTx/>
              <a:buChar char="-"/>
              <a:defRPr/>
            </a:pPr>
            <a:r>
              <a:rPr lang="en-GB" dirty="0" smtClean="0"/>
              <a:t>low level indoor climbing, orienteering, team building and problem solving games, building tents, mountain biking (?), pool activities (?).</a:t>
            </a:r>
          </a:p>
          <a:p>
            <a:pPr>
              <a:defRPr/>
            </a:pPr>
            <a:r>
              <a:rPr lang="en-GB" dirty="0" smtClean="0"/>
              <a:t>Residential centre</a:t>
            </a:r>
          </a:p>
          <a:p>
            <a:pPr>
              <a:buFontTx/>
              <a:buChar char="-"/>
              <a:defRPr/>
            </a:pPr>
            <a:r>
              <a:rPr lang="en-GB" dirty="0" smtClean="0"/>
              <a:t>Mountain navigation, camping, rock climbing, sailing, canoeing, </a:t>
            </a:r>
            <a:r>
              <a:rPr lang="en-GB" dirty="0" err="1" smtClean="0"/>
              <a:t>coasteering</a:t>
            </a:r>
            <a:r>
              <a:rPr lang="en-GB" dirty="0" smtClean="0"/>
              <a:t>, mountain biking.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2045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Task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4400" dirty="0" smtClean="0"/>
              <a:t>What (if any) concerns can you identify with the current teaching of OAE experiences within PE?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574773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91513" cy="12096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altLang="en-US" sz="4000" smtClean="0"/>
              <a:t>Concerns with traditional approaches to adventure pedagogy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00213"/>
            <a:ext cx="8229600" cy="4395787"/>
          </a:xfrm>
        </p:spPr>
        <p:txBody>
          <a:bodyPr>
            <a:normAutofit lnSpcReduction="10000"/>
          </a:bodyPr>
          <a:lstStyle/>
          <a:p>
            <a:pPr marL="514350" indent="-514350" eaLnBrk="1" hangingPunct="1">
              <a:buFont typeface="Wingdings" pitchFamily="2" charset="2"/>
              <a:buAutoNum type="arabicPeriod"/>
              <a:defRPr/>
            </a:pPr>
            <a:r>
              <a:rPr lang="en-GB" altLang="en-US" sz="2800" dirty="0" smtClean="0"/>
              <a:t>Delivered as a one–off experience ( 3 or 5 day </a:t>
            </a:r>
          </a:p>
          <a:p>
            <a:pPr marL="514350" indent="-514350" eaLnBrk="1" hangingPunct="1">
              <a:buFont typeface="Wingdings" pitchFamily="2" charset="2"/>
              <a:buNone/>
              <a:defRPr/>
            </a:pPr>
            <a:r>
              <a:rPr lang="en-GB" altLang="en-US" sz="2800" dirty="0" smtClean="0"/>
              <a:t>     residential) largely separate from other school</a:t>
            </a:r>
          </a:p>
          <a:p>
            <a:pPr marL="514350" indent="-514350" eaLnBrk="1" hangingPunct="1">
              <a:buFont typeface="Wingdings" pitchFamily="2" charset="2"/>
              <a:buNone/>
              <a:defRPr/>
            </a:pPr>
            <a:r>
              <a:rPr lang="en-GB" altLang="en-US" sz="2800" dirty="0" smtClean="0"/>
              <a:t>     learning.</a:t>
            </a:r>
          </a:p>
          <a:p>
            <a:pPr marL="514350" indent="-514350" eaLnBrk="1" hangingPunct="1">
              <a:buFont typeface="Wingdings" pitchFamily="2" charset="2"/>
              <a:buAutoNum type="arabicPeriod" startAt="2"/>
              <a:defRPr/>
            </a:pPr>
            <a:r>
              <a:rPr lang="en-GB" altLang="en-US" sz="2800" dirty="0" smtClean="0"/>
              <a:t>Delivered in a different (often remote) </a:t>
            </a:r>
          </a:p>
          <a:p>
            <a:pPr marL="514350" indent="-514350" eaLnBrk="1" hangingPunct="1">
              <a:buFont typeface="Wingdings" pitchFamily="2" charset="2"/>
              <a:buNone/>
              <a:defRPr/>
            </a:pPr>
            <a:r>
              <a:rPr lang="en-US" altLang="en-US" sz="2800" dirty="0" smtClean="0"/>
              <a:t>     l</a:t>
            </a:r>
            <a:r>
              <a:rPr lang="en-GB" altLang="en-US" sz="2800" dirty="0" err="1" smtClean="0"/>
              <a:t>ocation</a:t>
            </a:r>
            <a:r>
              <a:rPr lang="en-GB" altLang="en-US" sz="2800" dirty="0" smtClean="0"/>
              <a:t>.</a:t>
            </a:r>
          </a:p>
          <a:p>
            <a:pPr marL="514350" indent="-514350" eaLnBrk="1" hangingPunct="1">
              <a:buFont typeface="Wingdings" pitchFamily="2" charset="2"/>
              <a:buAutoNum type="arabicPeriod" startAt="3"/>
              <a:defRPr/>
            </a:pPr>
            <a:r>
              <a:rPr lang="en-GB" altLang="en-US" sz="2800" dirty="0" smtClean="0"/>
              <a:t>Delivered by outdoor coaching staff but not teachers.</a:t>
            </a:r>
          </a:p>
          <a:p>
            <a:pPr marL="514350" indent="-514350" eaLnBrk="1" hangingPunct="1">
              <a:buFont typeface="Wingdings" pitchFamily="2" charset="2"/>
              <a:buAutoNum type="arabicPeriod" startAt="4"/>
              <a:defRPr/>
            </a:pPr>
            <a:r>
              <a:rPr lang="en-GB" altLang="en-US" sz="2800" dirty="0" smtClean="0"/>
              <a:t>Delivered away from pupils’ school / home / play area.</a:t>
            </a:r>
          </a:p>
          <a:p>
            <a:pPr marL="514350" indent="-514350" eaLnBrk="1" hangingPunct="1">
              <a:buFont typeface="Wingdings" pitchFamily="2" charset="2"/>
              <a:buAutoNum type="arabicPeriod" startAt="4"/>
              <a:defRPr/>
            </a:pPr>
            <a:endParaRPr lang="en-GB" altLang="en-US" sz="2400" dirty="0" smtClean="0"/>
          </a:p>
          <a:p>
            <a:pPr marL="514350" indent="-514350" eaLnBrk="1" hangingPunct="1">
              <a:buFont typeface="Wingdings" pitchFamily="2" charset="2"/>
              <a:buNone/>
              <a:defRPr/>
            </a:pP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227364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4000" smtClean="0"/>
              <a:t>Concerns</a:t>
            </a:r>
            <a:r>
              <a:rPr lang="en-US" altLang="en-US" sz="4000" smtClean="0"/>
              <a:t>…</a:t>
            </a:r>
            <a:endParaRPr lang="en-GB" altLang="en-US" sz="400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GB" altLang="en-US" sz="2800" dirty="0"/>
              <a:t>5</a:t>
            </a:r>
            <a:r>
              <a:rPr lang="en-GB" altLang="en-US" sz="2800" dirty="0" smtClean="0"/>
              <a:t>. Limited transfer of learning back to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GB" altLang="en-US" sz="2800" dirty="0"/>
              <a:t> </a:t>
            </a:r>
            <a:r>
              <a:rPr lang="en-GB" altLang="en-US" sz="2800" dirty="0" smtClean="0"/>
              <a:t>   school and PE curriculum.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GB" altLang="en-US" sz="2800" dirty="0" smtClean="0"/>
              <a:t>6. Lacks progression and development between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GB" altLang="en-US" sz="2800" dirty="0"/>
              <a:t> </a:t>
            </a:r>
            <a:r>
              <a:rPr lang="en-GB" altLang="en-US" sz="2800" dirty="0" smtClean="0"/>
              <a:t>   Key Stages.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GB" altLang="en-US" sz="2800" dirty="0"/>
              <a:t>7</a:t>
            </a:r>
            <a:r>
              <a:rPr lang="en-GB" altLang="en-US" sz="2800" dirty="0" smtClean="0"/>
              <a:t>. Provides no opportunity to continue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GB" altLang="en-US" sz="2800" dirty="0" smtClean="0"/>
              <a:t>    learning by connecting with local clubs.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GB" altLang="en-US" sz="2800" dirty="0" smtClean="0"/>
              <a:t>7. Has a physical / skills focus and not a holistic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GB" altLang="en-US" sz="2800" dirty="0" smtClean="0"/>
              <a:t>    development focus.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GB" altLang="en-US" sz="2800" dirty="0" smtClean="0"/>
              <a:t>8. Is assessed within </a:t>
            </a:r>
            <a:r>
              <a:rPr lang="en-GB" altLang="en-US" sz="2800" dirty="0" err="1" smtClean="0"/>
              <a:t>PEd</a:t>
            </a:r>
            <a:r>
              <a:rPr lang="en-GB" altLang="en-US" sz="2800" dirty="0" smtClean="0"/>
              <a:t> as a whole and not for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GB" altLang="en-US" sz="2800" dirty="0"/>
              <a:t> </a:t>
            </a:r>
            <a:r>
              <a:rPr lang="en-GB" altLang="en-US" sz="2800" dirty="0" smtClean="0"/>
              <a:t>   its own unique outcomes. </a:t>
            </a:r>
          </a:p>
        </p:txBody>
      </p:sp>
    </p:spTree>
    <p:extLst>
      <p:ext uri="{BB962C8B-B14F-4D97-AF65-F5344CB8AC3E}">
        <p14:creationId xmlns:p14="http://schemas.microsoft.com/office/powerpoint/2010/main" val="2973077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4000" smtClean="0"/>
              <a:t>Implications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4313"/>
            <a:ext cx="8229600" cy="4611687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GB" altLang="en-US" dirty="0" smtClean="0"/>
              <a:t>Outdoor Adventure Education (OAE):</a:t>
            </a:r>
          </a:p>
          <a:p>
            <a:pPr marL="0" indent="0" eaLnBrk="1" hangingPunct="1">
              <a:defRPr/>
            </a:pPr>
            <a:r>
              <a:rPr lang="en-GB" altLang="en-US" dirty="0" smtClean="0"/>
              <a:t>Does not fulfil its learning potential.</a:t>
            </a:r>
          </a:p>
          <a:p>
            <a:pPr marL="0" indent="0" eaLnBrk="1" hangingPunct="1">
              <a:defRPr/>
            </a:pPr>
            <a:r>
              <a:rPr lang="en-GB" altLang="en-US" dirty="0" smtClean="0"/>
              <a:t>Remains marginalised within PE and the timetable (team games dominate).</a:t>
            </a:r>
          </a:p>
          <a:p>
            <a:pPr marL="0" indent="0" eaLnBrk="1" hangingPunct="1">
              <a:defRPr/>
            </a:pPr>
            <a:r>
              <a:rPr lang="en-GB" altLang="en-US" dirty="0" smtClean="0"/>
              <a:t> Has very little relevance to pupils physical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GB" altLang="en-US" dirty="0" smtClean="0"/>
              <a:t>development in school/through PE.       </a:t>
            </a:r>
          </a:p>
          <a:p>
            <a:pPr eaLnBrk="1" hangingPunct="1">
              <a:defRPr/>
            </a:pPr>
            <a:r>
              <a:rPr lang="en-GB" altLang="en-US" dirty="0" smtClean="0"/>
              <a:t>Does </a:t>
            </a:r>
            <a:r>
              <a:rPr lang="en-GB" altLang="en-US" dirty="0"/>
              <a:t>not </a:t>
            </a:r>
            <a:r>
              <a:rPr lang="en-GB" altLang="en-US" dirty="0" smtClean="0"/>
              <a:t>develop </a:t>
            </a:r>
            <a:r>
              <a:rPr lang="en-GB" altLang="en-US" dirty="0"/>
              <a:t>links to local clubs and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GB" altLang="en-US" dirty="0" smtClean="0"/>
              <a:t>organisations to support  physical literacy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en-GB" altLang="en-US" dirty="0" smtClean="0"/>
              <a:t>for life.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en-GB" altLang="en-US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en-GB" altLang="en-US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143704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The Challenge for OAE / </a:t>
            </a:r>
            <a:r>
              <a:rPr lang="en-GB" dirty="0" err="1" smtClean="0"/>
              <a:t>PEd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4000" dirty="0" smtClean="0"/>
              <a:t>How do we make outdoor experiences delivered as part of the Physical Education curriculum more like the personal (outdoor) adventures that you </a:t>
            </a:r>
            <a:r>
              <a:rPr lang="en-GB" sz="4000" dirty="0" smtClean="0"/>
              <a:t>have </a:t>
            </a:r>
            <a:r>
              <a:rPr lang="en-GB" sz="4000" dirty="0" smtClean="0"/>
              <a:t>described earlier?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635228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Our 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Make Outdoor Adventure Education learning experiences in Physical Education: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en-GB" dirty="0"/>
              <a:t>	</a:t>
            </a:r>
            <a:r>
              <a:rPr lang="en-GB" dirty="0" smtClean="0"/>
              <a:t>- more   	AUTHENTIC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en-GB" dirty="0"/>
              <a:t>	</a:t>
            </a:r>
            <a:r>
              <a:rPr lang="en-GB" dirty="0" smtClean="0"/>
              <a:t>- more 	DISTINCTIVE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en-GB" dirty="0"/>
              <a:t>	</a:t>
            </a:r>
            <a:r>
              <a:rPr lang="en-GB" dirty="0" smtClean="0"/>
              <a:t>- more	ADVENTUROUS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en-GB" dirty="0" smtClean="0"/>
              <a:t>          -</a:t>
            </a:r>
            <a:r>
              <a:rPr lang="en-GB" dirty="0"/>
              <a:t> </a:t>
            </a:r>
            <a:r>
              <a:rPr lang="en-GB" dirty="0" smtClean="0"/>
              <a:t>more	MEANINGFUL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1081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785937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3200" dirty="0" smtClean="0"/>
              <a:t> What do we know from research about the impact of outdoor adventure pedagogy?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16113"/>
            <a:ext cx="8229600" cy="4179887"/>
          </a:xfrm>
        </p:spPr>
        <p:txBody>
          <a:bodyPr>
            <a:normAutofit lnSpcReduction="10000"/>
          </a:bodyPr>
          <a:lstStyle/>
          <a:p>
            <a:pPr marL="0" indent="0">
              <a:buNone/>
              <a:defRPr/>
            </a:pPr>
            <a:r>
              <a:rPr lang="en-GB" altLang="en-US" dirty="0" smtClean="0"/>
              <a:t>Selected </a:t>
            </a:r>
            <a:r>
              <a:rPr lang="en-GB" altLang="en-US" dirty="0"/>
              <a:t>literature review of adventure pedagogy </a:t>
            </a:r>
            <a:r>
              <a:rPr lang="en-GB" altLang="en-US" dirty="0" smtClean="0"/>
              <a:t>research…</a:t>
            </a:r>
          </a:p>
          <a:p>
            <a:pPr marL="0" indent="0">
              <a:buNone/>
              <a:defRPr/>
            </a:pPr>
            <a:r>
              <a:rPr lang="en-GB" altLang="en-US" dirty="0"/>
              <a:t>Inclusion / exclusion criteria</a:t>
            </a:r>
            <a:r>
              <a:rPr lang="en-GB" altLang="en-US" dirty="0" smtClean="0"/>
              <a:t>:</a:t>
            </a:r>
            <a:endParaRPr lang="en-GB" altLang="en-US" dirty="0"/>
          </a:p>
          <a:p>
            <a:pPr marL="0" indent="0">
              <a:buNone/>
              <a:defRPr/>
            </a:pPr>
            <a:r>
              <a:rPr lang="en-GB" altLang="en-US" dirty="0"/>
              <a:t>   - formal programmes as part of curriculum</a:t>
            </a:r>
          </a:p>
          <a:p>
            <a:pPr marL="0" indent="0">
              <a:buNone/>
              <a:defRPr/>
            </a:pPr>
            <a:r>
              <a:rPr lang="en-GB" altLang="en-US" dirty="0"/>
              <a:t>   - published in last 20 years</a:t>
            </a:r>
          </a:p>
          <a:p>
            <a:pPr marL="0" indent="0">
              <a:buNone/>
              <a:defRPr/>
            </a:pPr>
            <a:r>
              <a:rPr lang="en-GB" altLang="en-US" dirty="0"/>
              <a:t>   - available in English</a:t>
            </a:r>
          </a:p>
          <a:p>
            <a:pPr marL="0" indent="0">
              <a:buNone/>
              <a:defRPr/>
            </a:pPr>
            <a:r>
              <a:rPr lang="en-GB" altLang="en-US" dirty="0"/>
              <a:t>   - identified as either Outdoor Education or Adventure Education programme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579550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mtClean="0"/>
              <a:t>Findings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96975"/>
            <a:ext cx="8229600" cy="532765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en-GB" altLang="en-US" dirty="0" smtClean="0"/>
              <a:t>1.Affective learning (self–esteem/ confidence </a:t>
            </a:r>
            <a:r>
              <a:rPr lang="en-GB" altLang="en-US" dirty="0" err="1" smtClean="0"/>
              <a:t>etc</a:t>
            </a:r>
            <a:r>
              <a:rPr lang="en-GB" altLang="en-US" dirty="0" smtClean="0"/>
              <a:t>).                       </a:t>
            </a:r>
            <a:r>
              <a:rPr lang="en-GB" altLang="en-US" u="sng" dirty="0" smtClean="0"/>
              <a:t>Robust</a:t>
            </a:r>
            <a:r>
              <a:rPr lang="en-GB" altLang="en-US" dirty="0" smtClean="0"/>
              <a:t>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 dirty="0" smtClean="0"/>
              <a:t>2.Physical learning – (stamina, general fitness, coordination, health &amp; well being </a:t>
            </a:r>
            <a:r>
              <a:rPr lang="en-US" altLang="en-US" dirty="0" err="1" smtClean="0"/>
              <a:t>etc</a:t>
            </a:r>
            <a:r>
              <a:rPr lang="en-US" altLang="en-US" dirty="0" smtClean="0"/>
              <a:t> but not MVPA – speed, muscular strength, VO2). </a:t>
            </a:r>
            <a:r>
              <a:rPr lang="en-US" altLang="en-US" u="sng" dirty="0" smtClean="0"/>
              <a:t>Positive evidence</a:t>
            </a:r>
            <a:r>
              <a:rPr lang="en-US" altLang="en-US" dirty="0" smtClean="0"/>
              <a:t> but limited quantity of research studies.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878751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sz="3200" dirty="0" smtClean="0">
                <a:ea typeface="ＭＳ Ｐゴシック" charset="0"/>
              </a:rPr>
              <a:t>Findings (cont’d)</a:t>
            </a:r>
            <a:endParaRPr lang="en-US" sz="3200" dirty="0">
              <a:ea typeface="ＭＳ Ｐゴシック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5187950"/>
          </a:xfrm>
        </p:spPr>
        <p:txBody>
          <a:bodyPr>
            <a:normAutofit/>
          </a:bodyPr>
          <a:lstStyle/>
          <a:p>
            <a:pPr eaLnBrk="1" hangingPunct="1">
              <a:buFont typeface="Wingdings" charset="0"/>
              <a:buNone/>
              <a:defRPr/>
            </a:pPr>
            <a:r>
              <a:rPr lang="en-GB" sz="2800" dirty="0" smtClean="0">
                <a:ea typeface="ＭＳ Ｐゴシック" charset="0"/>
              </a:rPr>
              <a:t>3.Cognitive learning (academic). </a:t>
            </a:r>
            <a:r>
              <a:rPr lang="en-GB" sz="2800" u="sng" dirty="0" smtClean="0">
                <a:ea typeface="ＭＳ Ｐゴシック" charset="0"/>
              </a:rPr>
              <a:t>Weak </a:t>
            </a:r>
            <a:r>
              <a:rPr lang="en-GB" sz="2800" dirty="0" smtClean="0">
                <a:ea typeface="ＭＳ Ｐゴシック" charset="0"/>
              </a:rPr>
              <a:t> evidence for a direct link between academic knowledge gains and OAE. Some evidence of indirect link to improved creative problem solving skills and higher levels of motivation to engage in classroom learning as a result of OA experiences (Natural Connections, 2016).</a:t>
            </a:r>
          </a:p>
          <a:p>
            <a:pPr eaLnBrk="1" hangingPunct="1">
              <a:buFont typeface="Wingdings" charset="0"/>
              <a:buNone/>
              <a:defRPr/>
            </a:pPr>
            <a:r>
              <a:rPr lang="en-GB" sz="2800" dirty="0" smtClean="0">
                <a:ea typeface="ＭＳ Ｐゴシック" charset="0"/>
              </a:rPr>
              <a:t> </a:t>
            </a:r>
          </a:p>
          <a:p>
            <a:pPr eaLnBrk="1" hangingPunct="1">
              <a:buFont typeface="Wingdings" charset="0"/>
              <a:buNone/>
              <a:defRPr/>
            </a:pPr>
            <a:r>
              <a:rPr lang="en-GB" sz="2800" dirty="0" smtClean="0">
                <a:ea typeface="ＭＳ Ｐゴシック" charset="0"/>
              </a:rPr>
              <a:t>* </a:t>
            </a:r>
            <a:r>
              <a:rPr lang="en-GB" sz="2800" u="sng" dirty="0" smtClean="0">
                <a:ea typeface="ＭＳ Ｐゴシック" charset="0"/>
              </a:rPr>
              <a:t>Limited and weak evidence</a:t>
            </a:r>
            <a:r>
              <a:rPr lang="en-GB" sz="2800" dirty="0" smtClean="0">
                <a:ea typeface="ＭＳ Ｐゴシック" charset="0"/>
              </a:rPr>
              <a:t> for OAE pedagogy to support increased environmental knowledge.</a:t>
            </a:r>
          </a:p>
          <a:p>
            <a:pPr>
              <a:buFont typeface="Wingdings" charset="0"/>
              <a:buChar char="n"/>
              <a:defRPr/>
            </a:pPr>
            <a:endParaRPr lang="en-US" dirty="0"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9101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92150"/>
            <a:ext cx="8291512" cy="649288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 smtClean="0">
                <a:ea typeface="ＭＳ Ｐゴシック" charset="0"/>
              </a:rPr>
              <a:t>Task 5 – In pairs</a:t>
            </a:r>
            <a:endParaRPr lang="en-GB" sz="2800" dirty="0">
              <a:ea typeface="ＭＳ Ｐゴシック" charset="0"/>
            </a:endParaRP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557338"/>
            <a:ext cx="8229600" cy="4103910"/>
          </a:xfrm>
        </p:spPr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 smtClean="0"/>
              <a:t>Drawing upon the findings from the review of research and your own personal experiences what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altLang="en-US" sz="2800" dirty="0"/>
              <a:t> </a:t>
            </a:r>
            <a:r>
              <a:rPr lang="en-GB" altLang="en-US" sz="2800" dirty="0" smtClean="0"/>
              <a:t>  makes an outdoor adventure activity authentic?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altLang="en-US" sz="28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2800" dirty="0" smtClean="0"/>
              <a:t>Identify 4 key characteristics –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altLang="en-US" sz="2800" dirty="0" smtClean="0"/>
              <a:t>  ‘non </a:t>
            </a:r>
            <a:r>
              <a:rPr lang="en-GB" altLang="en-US" sz="2800" dirty="0" err="1" smtClean="0"/>
              <a:t>negotiables</a:t>
            </a:r>
            <a:r>
              <a:rPr lang="en-GB" altLang="en-US" sz="2800" dirty="0" smtClean="0"/>
              <a:t>’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altLang="en-US" sz="2800" dirty="0" smtClean="0"/>
              <a:t>	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altLang="en-US" sz="2800" dirty="0"/>
              <a:t>	</a:t>
            </a:r>
            <a:r>
              <a:rPr lang="en-GB" altLang="en-US" sz="2800" dirty="0" smtClean="0"/>
              <a:t>‘</a:t>
            </a:r>
            <a:r>
              <a:rPr lang="en-GB" altLang="en-US" sz="2800" dirty="0"/>
              <a:t>Non </a:t>
            </a:r>
            <a:r>
              <a:rPr lang="en-GB" altLang="en-US" sz="2800" dirty="0" err="1"/>
              <a:t>negotiables</a:t>
            </a:r>
            <a:r>
              <a:rPr lang="en-GB" altLang="en-US" sz="2800" dirty="0"/>
              <a:t>’ (essential features </a:t>
            </a:r>
            <a:r>
              <a:rPr lang="en-GB" altLang="en-US" sz="2800" dirty="0" smtClean="0"/>
              <a:t>that 	authenticate </a:t>
            </a:r>
            <a:r>
              <a:rPr lang="en-GB" altLang="en-US" sz="2800" dirty="0"/>
              <a:t>the experience as </a:t>
            </a:r>
            <a:r>
              <a:rPr lang="en-GB" altLang="en-US" sz="2800" dirty="0" smtClean="0"/>
              <a:t>outdoor </a:t>
            </a:r>
            <a:r>
              <a:rPr lang="en-GB" altLang="en-US" sz="2800" dirty="0"/>
              <a:t>adventure </a:t>
            </a:r>
            <a:r>
              <a:rPr lang="en-GB" altLang="en-US" sz="2800" dirty="0" smtClean="0"/>
              <a:t>	education) </a:t>
            </a:r>
            <a:endParaRPr lang="en-GB" altLang="en-US" sz="2800" dirty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altLang="en-US" sz="2800" dirty="0"/>
              <a:t>					</a:t>
            </a:r>
            <a:r>
              <a:rPr lang="en-GB" altLang="en-US" sz="2800" dirty="0" err="1"/>
              <a:t>Haerens</a:t>
            </a:r>
            <a:r>
              <a:rPr lang="en-GB" altLang="en-US" sz="2800" dirty="0"/>
              <a:t> et al (2011)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2393920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88913"/>
            <a:ext cx="8229600" cy="1228725"/>
          </a:xfrm>
        </p:spPr>
        <p:txBody>
          <a:bodyPr>
            <a:normAutofit fontScale="90000"/>
          </a:bodyPr>
          <a:lstStyle/>
          <a:p>
            <a:pPr algn="l" eaLnBrk="1" hangingPunct="1">
              <a:defRPr/>
            </a:pPr>
            <a:r>
              <a:rPr lang="en-US" altLang="en-US" sz="3200" dirty="0" smtClean="0"/>
              <a:t/>
            </a:r>
            <a:br>
              <a:rPr lang="en-US" altLang="en-US" sz="3200" dirty="0" smtClean="0"/>
            </a:br>
            <a:r>
              <a:rPr lang="en-US" altLang="en-US" sz="3200" dirty="0" smtClean="0"/>
              <a:t>Suggested non-negotiable features</a:t>
            </a:r>
            <a:r>
              <a:rPr lang="en-GB" altLang="en-US" sz="3200" dirty="0" smtClean="0"/>
              <a:t> of OAE identified in the research literature that MUST be evidenced in future PE experiences</a:t>
            </a:r>
            <a:r>
              <a:rPr lang="en-GB" altLang="en-US" sz="3600" dirty="0" smtClean="0"/>
              <a:t/>
            </a:r>
            <a:br>
              <a:rPr lang="en-GB" altLang="en-US" sz="3600" dirty="0" smtClean="0"/>
            </a:br>
            <a:endParaRPr lang="en-GB" altLang="en-US" sz="3600" dirty="0" smtClean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773238"/>
            <a:ext cx="8229600" cy="4564062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altLang="en-US" sz="4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4000" dirty="0" smtClean="0"/>
              <a:t>(</a:t>
            </a:r>
            <a:r>
              <a:rPr lang="en-GB" altLang="en-US" sz="3600" dirty="0" smtClean="0"/>
              <a:t>Mostly) Outdoors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36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3600" dirty="0" smtClean="0"/>
              <a:t>Experiential approach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36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3600" dirty="0" smtClean="0"/>
              <a:t>Managed Risk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altLang="en-US" sz="36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3600" dirty="0" smtClean="0"/>
              <a:t>Challenge by choice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altLang="en-US" dirty="0" smtClean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altLang="en-US" dirty="0" smtClean="0"/>
          </a:p>
          <a:p>
            <a:pPr eaLnBrk="1" hangingPunct="1">
              <a:lnSpc>
                <a:spcPct val="80000"/>
              </a:lnSpc>
              <a:defRPr/>
            </a:pPr>
            <a:endParaRPr lang="en-GB" altLang="en-US" dirty="0" smtClean="0"/>
          </a:p>
          <a:p>
            <a:pPr eaLnBrk="1" hangingPunct="1">
              <a:lnSpc>
                <a:spcPct val="80000"/>
              </a:lnSpc>
              <a:defRPr/>
            </a:pPr>
            <a:endParaRPr lang="en-GB" altLang="en-US" dirty="0" smtClean="0"/>
          </a:p>
          <a:p>
            <a:pPr eaLnBrk="1" hangingPunct="1">
              <a:defRPr/>
            </a:pPr>
            <a:endParaRPr lang="en-GB" altLang="en-US" sz="4400" dirty="0" smtClean="0"/>
          </a:p>
          <a:p>
            <a:pPr eaLnBrk="1" hangingPunct="1">
              <a:defRPr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777323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 sz="3200" dirty="0" smtClean="0"/>
              <a:t>(Mostly) Outdoors – non negotiable (1)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395288" y="1484313"/>
            <a:ext cx="8229600" cy="4495800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buFont typeface="Wingdings" pitchFamily="2" charset="2"/>
              <a:buNone/>
              <a:defRPr/>
            </a:pPr>
            <a:endParaRPr lang="en-GB" altLang="en-US" dirty="0" smtClean="0"/>
          </a:p>
          <a:p>
            <a:pPr eaLnBrk="1" hangingPunct="1">
              <a:defRPr/>
            </a:pPr>
            <a:r>
              <a:rPr lang="en-GB" altLang="en-US" dirty="0"/>
              <a:t>a</a:t>
            </a:r>
            <a:r>
              <a:rPr lang="en-GB" altLang="en-US" dirty="0" smtClean="0"/>
              <a:t>dverse /extreme weather</a:t>
            </a:r>
          </a:p>
          <a:p>
            <a:pPr eaLnBrk="1" hangingPunct="1">
              <a:defRPr/>
            </a:pPr>
            <a:r>
              <a:rPr lang="en-US" altLang="en-US" dirty="0" smtClean="0"/>
              <a:t>technology changes, </a:t>
            </a:r>
          </a:p>
          <a:p>
            <a:pPr eaLnBrk="1" hangingPunct="1">
              <a:defRPr/>
            </a:pPr>
            <a:r>
              <a:rPr lang="en-US" altLang="en-US" dirty="0" smtClean="0"/>
              <a:t>indoor venues,</a:t>
            </a:r>
          </a:p>
          <a:p>
            <a:pPr eaLnBrk="1" hangingPunct="1">
              <a:defRPr/>
            </a:pPr>
            <a:r>
              <a:rPr lang="en-US" altLang="en-US" dirty="0" smtClean="0"/>
              <a:t>school grounds and local settings,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 dirty="0" smtClean="0"/>
              <a:t>    day trips, </a:t>
            </a:r>
            <a:r>
              <a:rPr lang="en-US" altLang="en-US" dirty="0" err="1" smtClean="0"/>
              <a:t>residentials</a:t>
            </a:r>
            <a:r>
              <a:rPr lang="en-US" altLang="en-US" dirty="0" smtClean="0"/>
              <a:t>, 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 dirty="0" smtClean="0"/>
              <a:t>              ‘4 zones model of outdoor 			learning’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US" altLang="en-US" dirty="0" smtClean="0"/>
              <a:t>                               </a:t>
            </a:r>
            <a:r>
              <a:rPr lang="en-US" altLang="en-US" dirty="0" err="1" smtClean="0"/>
              <a:t>Beames</a:t>
            </a:r>
            <a:r>
              <a:rPr lang="en-US" altLang="en-US" dirty="0" smtClean="0"/>
              <a:t> et al, 2011 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245380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altLang="en-US" sz="3200" dirty="0"/>
              <a:t>Experiential </a:t>
            </a:r>
            <a:r>
              <a:rPr lang="en-US" altLang="en-US" sz="3200" dirty="0" smtClean="0"/>
              <a:t>approach – Non negotiable (2)</a:t>
            </a:r>
            <a:r>
              <a:rPr lang="en-US" altLang="en-US" sz="3200" dirty="0"/>
              <a:t/>
            </a:r>
            <a:br>
              <a:rPr lang="en-US" altLang="en-US" sz="3200" dirty="0"/>
            </a:br>
            <a:endParaRPr lang="en-US" sz="3200" dirty="0">
              <a:ea typeface="ＭＳ Ｐゴシック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259387"/>
          </a:xfrm>
        </p:spPr>
        <p:txBody>
          <a:bodyPr/>
          <a:lstStyle/>
          <a:p>
            <a:pPr>
              <a:defRPr/>
            </a:pPr>
            <a:r>
              <a:rPr lang="en-US" altLang="en-US" dirty="0" smtClean="0"/>
              <a:t>practical experiences </a:t>
            </a:r>
          </a:p>
          <a:p>
            <a:pPr>
              <a:defRPr/>
            </a:pPr>
            <a:r>
              <a:rPr lang="en-US" altLang="en-US" dirty="0" smtClean="0"/>
              <a:t>learning by doing</a:t>
            </a:r>
          </a:p>
          <a:p>
            <a:pPr>
              <a:defRPr/>
            </a:pPr>
            <a:r>
              <a:rPr lang="en-US" altLang="en-US" dirty="0" smtClean="0"/>
              <a:t>holistic engagement</a:t>
            </a:r>
          </a:p>
          <a:p>
            <a:pPr>
              <a:defRPr/>
            </a:pPr>
            <a:r>
              <a:rPr lang="en-US" altLang="en-US" dirty="0" smtClean="0"/>
              <a:t>reviewing / reflection (Plan-Do-Review)</a:t>
            </a:r>
          </a:p>
          <a:p>
            <a:pPr>
              <a:defRPr/>
            </a:pPr>
            <a:r>
              <a:rPr lang="en-US" altLang="en-US" dirty="0" smtClean="0"/>
              <a:t>teacher discretion about when, how, </a:t>
            </a:r>
          </a:p>
          <a:p>
            <a:pPr>
              <a:buFont typeface="Wingdings" pitchFamily="2" charset="2"/>
              <a:buNone/>
              <a:defRPr/>
            </a:pPr>
            <a:r>
              <a:rPr lang="en-US" altLang="en-US" dirty="0" smtClean="0"/>
              <a:t>   &amp; where to review learning  </a:t>
            </a:r>
          </a:p>
          <a:p>
            <a:pPr>
              <a:buFont typeface="Wingdings" pitchFamily="2" charset="2"/>
              <a:buNone/>
              <a:defRPr/>
            </a:pPr>
            <a:r>
              <a:rPr lang="en-US" altLang="en-US" dirty="0" smtClean="0"/>
              <a:t>   experiences</a:t>
            </a:r>
            <a:r>
              <a:rPr lang="en-US" altLang="en-US" dirty="0"/>
              <a:t> </a:t>
            </a:r>
            <a:r>
              <a:rPr lang="en-US" altLang="en-US" dirty="0" smtClean="0"/>
              <a:t>(</a:t>
            </a:r>
            <a:r>
              <a:rPr lang="en-US" altLang="en-US" dirty="0"/>
              <a:t>S</a:t>
            </a:r>
            <a:r>
              <a:rPr lang="en-US" altLang="en-US" dirty="0" smtClean="0"/>
              <a:t>caffolding learning)</a:t>
            </a:r>
          </a:p>
        </p:txBody>
      </p:sp>
    </p:spTree>
    <p:extLst>
      <p:ext uri="{BB962C8B-B14F-4D97-AF65-F5344CB8AC3E}">
        <p14:creationId xmlns:p14="http://schemas.microsoft.com/office/powerpoint/2010/main" val="477232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>
              <a:defRPr/>
            </a:pPr>
            <a:r>
              <a:rPr lang="en-US" sz="3200" dirty="0" smtClean="0">
                <a:ea typeface="ＭＳ Ｐゴシック" charset="0"/>
              </a:rPr>
              <a:t>Managed Risk – Non negotiable (3)</a:t>
            </a:r>
            <a:endParaRPr lang="en-US" sz="3200" dirty="0">
              <a:ea typeface="ＭＳ Ｐゴシック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754562"/>
          </a:xfrm>
        </p:spPr>
        <p:txBody>
          <a:bodyPr/>
          <a:lstStyle/>
          <a:p>
            <a:pPr>
              <a:defRPr/>
            </a:pPr>
            <a:r>
              <a:rPr lang="en-US" altLang="en-US" dirty="0" smtClean="0"/>
              <a:t>built-in </a:t>
            </a:r>
            <a:r>
              <a:rPr lang="en-US" altLang="en-US" dirty="0"/>
              <a:t>success at introductory </a:t>
            </a:r>
            <a:r>
              <a:rPr lang="en-US" altLang="en-US" dirty="0" smtClean="0"/>
              <a:t>level. </a:t>
            </a:r>
          </a:p>
          <a:p>
            <a:pPr>
              <a:defRPr/>
            </a:pPr>
            <a:r>
              <a:rPr lang="en-US" altLang="en-US" dirty="0" smtClean="0"/>
              <a:t>broader understanding of risk to </a:t>
            </a:r>
          </a:p>
          <a:p>
            <a:pPr>
              <a:buFont typeface="Wingdings" pitchFamily="2" charset="2"/>
              <a:buNone/>
              <a:defRPr/>
            </a:pPr>
            <a:r>
              <a:rPr lang="en-US" altLang="en-US" dirty="0" smtClean="0"/>
              <a:t>   include: social, psychological,</a:t>
            </a:r>
          </a:p>
          <a:p>
            <a:pPr>
              <a:buFont typeface="Wingdings" pitchFamily="2" charset="2"/>
              <a:buNone/>
              <a:defRPr/>
            </a:pPr>
            <a:r>
              <a:rPr lang="en-US" altLang="en-US" dirty="0" smtClean="0"/>
              <a:t>   emotional &amp; physical risk.</a:t>
            </a:r>
          </a:p>
          <a:p>
            <a:pPr>
              <a:defRPr/>
            </a:pPr>
            <a:r>
              <a:rPr lang="en-US" altLang="en-US" dirty="0" smtClean="0"/>
              <a:t>pupils </a:t>
            </a:r>
            <a:r>
              <a:rPr lang="en-US" altLang="en-US" dirty="0"/>
              <a:t>uncertain if they can meet the    </a:t>
            </a:r>
          </a:p>
          <a:p>
            <a:pPr>
              <a:buFont typeface="Wingdings" pitchFamily="2" charset="2"/>
              <a:buNone/>
              <a:defRPr/>
            </a:pPr>
            <a:r>
              <a:rPr lang="en-US" altLang="en-US" dirty="0"/>
              <a:t>   </a:t>
            </a:r>
            <a:r>
              <a:rPr lang="en-US" altLang="en-US" dirty="0" smtClean="0"/>
              <a:t>challenge.</a:t>
            </a:r>
          </a:p>
          <a:p>
            <a:pPr>
              <a:defRPr/>
            </a:pPr>
            <a:r>
              <a:rPr lang="en-US" altLang="en-US" dirty="0" smtClean="0"/>
              <a:t>pupils able to deal with ‘failure’ with </a:t>
            </a:r>
          </a:p>
          <a:p>
            <a:pPr>
              <a:buFont typeface="Wingdings" pitchFamily="2" charset="2"/>
              <a:buNone/>
              <a:defRPr/>
            </a:pPr>
            <a:r>
              <a:rPr lang="en-US" altLang="en-US" dirty="0"/>
              <a:t> </a:t>
            </a:r>
            <a:r>
              <a:rPr lang="en-US" altLang="en-US" dirty="0" smtClean="0"/>
              <a:t>  more experience and greater confidence.     </a:t>
            </a:r>
          </a:p>
        </p:txBody>
      </p:sp>
    </p:spTree>
    <p:extLst>
      <p:ext uri="{BB962C8B-B14F-4D97-AF65-F5344CB8AC3E}">
        <p14:creationId xmlns:p14="http://schemas.microsoft.com/office/powerpoint/2010/main" val="1195333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altLang="en-US" sz="3200" dirty="0"/>
              <a:t>Challenge by </a:t>
            </a:r>
            <a:r>
              <a:rPr lang="en-US" altLang="en-US" sz="3200" dirty="0" smtClean="0"/>
              <a:t>choice Non negotiable (4)</a:t>
            </a:r>
            <a:r>
              <a:rPr lang="en-US" altLang="en-US" sz="3200" dirty="0"/>
              <a:t/>
            </a:r>
            <a:br>
              <a:rPr lang="en-US" altLang="en-US" sz="3200" dirty="0"/>
            </a:br>
            <a:endParaRPr lang="en-US" sz="3200" dirty="0">
              <a:ea typeface="ＭＳ Ｐゴシック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683125"/>
          </a:xfrm>
        </p:spPr>
        <p:txBody>
          <a:bodyPr/>
          <a:lstStyle/>
          <a:p>
            <a:pPr>
              <a:defRPr/>
            </a:pPr>
            <a:r>
              <a:rPr lang="en-US" altLang="en-US" dirty="0" smtClean="0"/>
              <a:t>not a get-out clause for </a:t>
            </a:r>
          </a:p>
          <a:p>
            <a:pPr>
              <a:buFont typeface="Wingdings" pitchFamily="2" charset="2"/>
              <a:buNone/>
              <a:defRPr/>
            </a:pPr>
            <a:r>
              <a:rPr lang="en-US" altLang="en-US" dirty="0" smtClean="0"/>
              <a:t>   non-participation.</a:t>
            </a:r>
          </a:p>
          <a:p>
            <a:pPr>
              <a:buFont typeface="Wingdings" pitchFamily="2" charset="2"/>
              <a:buNone/>
              <a:defRPr/>
            </a:pPr>
            <a:endParaRPr lang="en-US" altLang="en-US" dirty="0" smtClean="0"/>
          </a:p>
          <a:p>
            <a:pPr>
              <a:defRPr/>
            </a:pPr>
            <a:r>
              <a:rPr lang="en-US" altLang="en-US" dirty="0"/>
              <a:t>pupils choose level of </a:t>
            </a:r>
            <a:r>
              <a:rPr lang="en-US" altLang="en-US" dirty="0" smtClean="0"/>
              <a:t>engagement</a:t>
            </a:r>
            <a:r>
              <a:rPr lang="en-US" altLang="en-US" dirty="0"/>
              <a:t> </a:t>
            </a:r>
            <a:r>
              <a:rPr lang="en-US" altLang="en-US" dirty="0" smtClean="0"/>
              <a:t>and encouraged by teacher / peers.</a:t>
            </a:r>
          </a:p>
          <a:p>
            <a:pPr marL="0" indent="0">
              <a:buFont typeface="Wingdings" pitchFamily="2" charset="2"/>
              <a:buNone/>
              <a:defRPr/>
            </a:pPr>
            <a:endParaRPr lang="en-US" altLang="en-US" dirty="0" smtClean="0"/>
          </a:p>
          <a:p>
            <a:pPr>
              <a:defRPr/>
            </a:pPr>
            <a:r>
              <a:rPr lang="en-US" altLang="en-US" dirty="0"/>
              <a:t>pupils take increasing responsibility</a:t>
            </a:r>
          </a:p>
          <a:p>
            <a:pPr>
              <a:buFont typeface="Wingdings" pitchFamily="2" charset="2"/>
              <a:buNone/>
              <a:defRPr/>
            </a:pPr>
            <a:r>
              <a:rPr lang="en-US" altLang="en-US" dirty="0"/>
              <a:t>   </a:t>
            </a:r>
            <a:r>
              <a:rPr lang="en-US" altLang="en-US" dirty="0" smtClean="0"/>
              <a:t>for </a:t>
            </a:r>
            <a:r>
              <a:rPr lang="en-US" altLang="en-US" dirty="0"/>
              <a:t>own learning.</a:t>
            </a:r>
          </a:p>
          <a:p>
            <a:pPr>
              <a:buFont typeface="Wingdings" pitchFamily="2" charset="2"/>
              <a:buNone/>
              <a:defRPr/>
            </a:pP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498254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altLang="en-US" sz="3200" dirty="0" smtClean="0"/>
              <a:t>Areas of concern to be addressed?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08050"/>
            <a:ext cx="8229600" cy="5616575"/>
          </a:xfrm>
        </p:spPr>
        <p:txBody>
          <a:bodyPr>
            <a:normAutofit fontScale="70000" lnSpcReduction="2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altLang="en-US" sz="4000" dirty="0" smtClean="0"/>
              <a:t>Teacher competence: Do teachers have….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altLang="en-US" sz="4000" dirty="0"/>
              <a:t> </a:t>
            </a:r>
            <a:r>
              <a:rPr lang="en-GB" altLang="en-US" sz="4000" dirty="0" smtClean="0"/>
              <a:t>   - skills to deliver OAE on site and locally?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altLang="en-US" sz="4000" dirty="0"/>
              <a:t> </a:t>
            </a:r>
            <a:r>
              <a:rPr lang="en-GB" altLang="en-US" sz="4000" dirty="0" smtClean="0"/>
              <a:t>   - confidence and support to allow pupils to take 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altLang="en-US" sz="4000" dirty="0" smtClean="0"/>
              <a:t>      more responsibility for their own learning?</a:t>
            </a:r>
            <a:endParaRPr lang="en-GB" altLang="en-US" sz="4000" dirty="0"/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altLang="en-US" sz="4000" dirty="0" smtClean="0"/>
              <a:t>    - skills and experience to review pupils learning?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altLang="en-US" sz="4000" dirty="0"/>
              <a:t> </a:t>
            </a:r>
            <a:r>
              <a:rPr lang="en-GB" altLang="en-US" sz="4000" dirty="0" smtClean="0"/>
              <a:t>   - appropriate tools and training to assess OAE 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altLang="en-US" sz="4000" dirty="0"/>
              <a:t> </a:t>
            </a:r>
            <a:r>
              <a:rPr lang="en-GB" altLang="en-US" sz="4000" dirty="0" smtClean="0"/>
              <a:t>     learning?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altLang="en-US" sz="4000" dirty="0" smtClean="0"/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4000" dirty="0" smtClean="0"/>
              <a:t>Schools: Do schools have ….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altLang="en-US" sz="4000" dirty="0" smtClean="0"/>
              <a:t>    - equipment and space to deliver OAE on site / 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altLang="en-US" sz="4000" dirty="0"/>
              <a:t> </a:t>
            </a:r>
            <a:r>
              <a:rPr lang="en-GB" altLang="en-US" sz="4000" dirty="0" smtClean="0"/>
              <a:t>      locally?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altLang="en-US" sz="4000" dirty="0" smtClean="0"/>
              <a:t>    - supportive timetable / PE culture (to challenge 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altLang="en-US" sz="4000" dirty="0"/>
              <a:t> </a:t>
            </a:r>
            <a:r>
              <a:rPr lang="en-GB" altLang="en-US" sz="4000" dirty="0" smtClean="0"/>
              <a:t>     team games)?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altLang="en-US" sz="4000" dirty="0"/>
              <a:t> </a:t>
            </a:r>
            <a:r>
              <a:rPr lang="en-GB" altLang="en-US" sz="4000" dirty="0" smtClean="0"/>
              <a:t>   - links to local clubs and organisations?</a:t>
            </a:r>
          </a:p>
          <a:p>
            <a:pPr marL="0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altLang="en-US" sz="4000" dirty="0"/>
              <a:t> </a:t>
            </a:r>
            <a:r>
              <a:rPr lang="en-GB" altLang="en-US" sz="4000" dirty="0" smtClean="0"/>
              <a:t>  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altLang="en-US" sz="28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altLang="en-US" sz="2800" dirty="0" smtClean="0"/>
              <a:t>					</a:t>
            </a:r>
          </a:p>
        </p:txBody>
      </p:sp>
    </p:spTree>
    <p:extLst>
      <p:ext uri="{BB962C8B-B14F-4D97-AF65-F5344CB8AC3E}">
        <p14:creationId xmlns:p14="http://schemas.microsoft.com/office/powerpoint/2010/main" val="1099412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685800" y="404813"/>
            <a:ext cx="7772400" cy="7207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altLang="en-US" dirty="0" smtClean="0"/>
              <a:t>On going developments</a:t>
            </a: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684213" y="1341438"/>
            <a:ext cx="7775575" cy="4464050"/>
          </a:xfrm>
        </p:spPr>
        <p:txBody>
          <a:bodyPr>
            <a:normAutofit lnSpcReduction="10000"/>
          </a:bodyPr>
          <a:lstStyle/>
          <a:p>
            <a:pPr marL="514350" indent="-514350" algn="l" eaLnBrk="1" hangingPunct="1">
              <a:buFont typeface="Wingdings" pitchFamily="2" charset="2"/>
              <a:buAutoNum type="arabicPeriod"/>
              <a:defRPr/>
            </a:pPr>
            <a:r>
              <a:rPr lang="en-GB" altLang="en-US" dirty="0" smtClean="0"/>
              <a:t>PhD study in schools </a:t>
            </a:r>
            <a:r>
              <a:rPr lang="en-GB" altLang="en-US" dirty="0"/>
              <a:t>to re-design their OAE </a:t>
            </a:r>
            <a:r>
              <a:rPr lang="en-GB" altLang="en-US" dirty="0" smtClean="0"/>
              <a:t>curriculum and test the model.</a:t>
            </a:r>
            <a:endParaRPr lang="en-GB" altLang="en-US" dirty="0"/>
          </a:p>
          <a:p>
            <a:pPr marL="514350" indent="-514350" algn="l" eaLnBrk="1" hangingPunct="1">
              <a:buFont typeface="Wingdings" pitchFamily="2" charset="2"/>
              <a:buAutoNum type="arabicPeriod"/>
              <a:defRPr/>
            </a:pPr>
            <a:r>
              <a:rPr lang="en-GB" altLang="en-US" dirty="0"/>
              <a:t>Research pupil learning – D</a:t>
            </a:r>
            <a:r>
              <a:rPr lang="en-GB" altLang="en-US" dirty="0" smtClean="0"/>
              <a:t>oes it work? What works? Should it be part of PE curriculum?</a:t>
            </a:r>
            <a:endParaRPr lang="en-GB" altLang="en-US" dirty="0"/>
          </a:p>
          <a:p>
            <a:pPr marL="514350" indent="-514350" algn="l" eaLnBrk="1" hangingPunct="1">
              <a:buFont typeface="Wingdings" pitchFamily="2" charset="2"/>
              <a:buAutoNum type="arabicPeriod"/>
              <a:defRPr/>
            </a:pPr>
            <a:r>
              <a:rPr lang="en-GB" altLang="en-US" dirty="0" smtClean="0"/>
              <a:t>Up-skill and train future PE teachers to challenge a stagnant PE curriculum. </a:t>
            </a:r>
            <a:endParaRPr lang="en-GB" altLang="en-US" dirty="0" smtClean="0"/>
          </a:p>
          <a:p>
            <a:pPr marL="514350" indent="-514350" algn="l" eaLnBrk="1" hangingPunct="1">
              <a:buFont typeface="Wingdings" pitchFamily="2" charset="2"/>
              <a:buAutoNum type="arabicPeriod"/>
              <a:defRPr/>
            </a:pPr>
            <a:r>
              <a:rPr lang="en-GB" altLang="en-US" dirty="0" smtClean="0"/>
              <a:t>Where does it contribute to Health and Wellbeing for Successful Futures?</a:t>
            </a:r>
            <a:endParaRPr lang="en-GB" altLang="en-US" dirty="0" smtClean="0"/>
          </a:p>
          <a:p>
            <a:pPr marL="514350" indent="-514350" algn="l" eaLnBrk="1" hangingPunct="1">
              <a:buFont typeface="Wingdings" pitchFamily="2" charset="2"/>
              <a:buAutoNum type="arabicPeriod"/>
              <a:defRPr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931872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685800" y="188913"/>
            <a:ext cx="7772400" cy="719137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800" dirty="0" smtClean="0"/>
              <a:t>References</a:t>
            </a: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827088" y="981075"/>
            <a:ext cx="7848600" cy="5616575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US" sz="1600" dirty="0" err="1" smtClean="0">
                <a:effectLst/>
              </a:rPr>
              <a:t>Beames</a:t>
            </a:r>
            <a:r>
              <a:rPr lang="en-US" sz="1600" dirty="0">
                <a:effectLst/>
              </a:rPr>
              <a:t>, S., Higgins, P., and </a:t>
            </a:r>
            <a:r>
              <a:rPr lang="en-US" sz="1600" dirty="0" err="1">
                <a:effectLst/>
              </a:rPr>
              <a:t>Nicol</a:t>
            </a:r>
            <a:r>
              <a:rPr lang="en-US" sz="1600" dirty="0">
                <a:effectLst/>
              </a:rPr>
              <a:t>, R. 2012. </a:t>
            </a:r>
            <a:r>
              <a:rPr lang="en-US" sz="1600" i="1" dirty="0">
                <a:effectLst/>
              </a:rPr>
              <a:t>Learning outside the classroom – theory and guidelines for practice</a:t>
            </a:r>
            <a:r>
              <a:rPr lang="en-US" sz="1600" dirty="0">
                <a:effectLst/>
              </a:rPr>
              <a:t>. London: Routledge.</a:t>
            </a:r>
            <a:endParaRPr lang="en-GB" sz="1600" dirty="0">
              <a:effectLst/>
            </a:endParaRPr>
          </a:p>
          <a:p>
            <a:pPr algn="l">
              <a:defRPr/>
            </a:pPr>
            <a:endParaRPr lang="en-US" sz="1600" dirty="0">
              <a:effectLst/>
            </a:endParaRPr>
          </a:p>
          <a:p>
            <a:pPr algn="l">
              <a:defRPr/>
            </a:pPr>
            <a:r>
              <a:rPr lang="en-US" sz="1600" dirty="0" err="1" smtClean="0">
                <a:effectLst/>
              </a:rPr>
              <a:t>Haerens</a:t>
            </a:r>
            <a:r>
              <a:rPr lang="en-US" sz="1600" dirty="0">
                <a:effectLst/>
              </a:rPr>
              <a:t>, L., Kirk, D., </a:t>
            </a:r>
            <a:r>
              <a:rPr lang="en-US" sz="1600" dirty="0" err="1">
                <a:effectLst/>
              </a:rPr>
              <a:t>Cardon</a:t>
            </a:r>
            <a:r>
              <a:rPr lang="en-US" sz="1600" dirty="0">
                <a:effectLst/>
              </a:rPr>
              <a:t>, G., and De </a:t>
            </a:r>
            <a:r>
              <a:rPr lang="en-US" sz="1600" dirty="0" err="1">
                <a:effectLst/>
              </a:rPr>
              <a:t>Bourdeaudhuij</a:t>
            </a:r>
            <a:r>
              <a:rPr lang="en-US" sz="1600" dirty="0">
                <a:effectLst/>
              </a:rPr>
              <a:t>, I. 2011. Toward the development of a pedagogical model for health-based physical education.  </a:t>
            </a:r>
            <a:r>
              <a:rPr lang="en-US" sz="1600" i="1" dirty="0">
                <a:effectLst/>
              </a:rPr>
              <a:t>Quest</a:t>
            </a:r>
            <a:r>
              <a:rPr lang="en-US" sz="1600" dirty="0">
                <a:effectLst/>
              </a:rPr>
              <a:t>, 63, 321-338. </a:t>
            </a:r>
            <a:endParaRPr lang="en-GB" sz="1600" dirty="0">
              <a:effectLst/>
            </a:endParaRPr>
          </a:p>
          <a:p>
            <a:pPr algn="l">
              <a:defRPr/>
            </a:pPr>
            <a:r>
              <a:rPr lang="en-US" sz="1600" dirty="0">
                <a:effectLst/>
              </a:rPr>
              <a:t> </a:t>
            </a:r>
            <a:endParaRPr lang="en-GB" sz="1600" dirty="0">
              <a:effectLst/>
            </a:endParaRPr>
          </a:p>
          <a:p>
            <a:pPr algn="l">
              <a:defRPr/>
            </a:pPr>
            <a:r>
              <a:rPr lang="en-US" sz="1600" dirty="0" smtClean="0">
                <a:effectLst/>
              </a:rPr>
              <a:t>Hattie</a:t>
            </a:r>
            <a:r>
              <a:rPr lang="en-US" sz="1600" dirty="0">
                <a:effectLst/>
              </a:rPr>
              <a:t>, J., Marsh, H.W., Neill, J. and Richards, G. E. 1997. Adventure education and outward Bound: Out-of-class experiences that make a lasting difference, </a:t>
            </a:r>
            <a:r>
              <a:rPr lang="en-US" sz="1600" i="1" dirty="0">
                <a:effectLst/>
              </a:rPr>
              <a:t>Review of Educational Research</a:t>
            </a:r>
            <a:r>
              <a:rPr lang="en-US" sz="1600" dirty="0">
                <a:effectLst/>
              </a:rPr>
              <a:t>, 67, 1, 43-87.</a:t>
            </a:r>
            <a:endParaRPr lang="en-GB" sz="1600" dirty="0">
              <a:effectLst/>
            </a:endParaRPr>
          </a:p>
          <a:p>
            <a:pPr algn="l" eaLnBrk="1" hangingPunct="1">
              <a:defRPr/>
            </a:pPr>
            <a:endParaRPr lang="en-US" sz="1600" dirty="0">
              <a:effectLst/>
            </a:endParaRPr>
          </a:p>
          <a:p>
            <a:pPr algn="l" eaLnBrk="1" hangingPunct="1">
              <a:defRPr/>
            </a:pPr>
            <a:r>
              <a:rPr lang="en-US" sz="1600" dirty="0" smtClean="0">
                <a:effectLst/>
              </a:rPr>
              <a:t>Metzler</a:t>
            </a:r>
            <a:r>
              <a:rPr lang="en-US" sz="1600" dirty="0">
                <a:effectLst/>
              </a:rPr>
              <a:t>, M. W. 2011. </a:t>
            </a:r>
            <a:r>
              <a:rPr lang="en-US" sz="1600" i="1" dirty="0">
                <a:effectLst/>
              </a:rPr>
              <a:t>Instructional Models for Physical Education</a:t>
            </a:r>
            <a:r>
              <a:rPr lang="en-US" sz="1600" dirty="0">
                <a:effectLst/>
              </a:rPr>
              <a:t> (3</a:t>
            </a:r>
            <a:r>
              <a:rPr lang="en-US" sz="1600" baseline="30000" dirty="0">
                <a:effectLst/>
              </a:rPr>
              <a:t>rd</a:t>
            </a:r>
            <a:r>
              <a:rPr lang="en-US" sz="1600" dirty="0">
                <a:effectLst/>
              </a:rPr>
              <a:t> edition), Scottsdale, AZ: Holcomb </a:t>
            </a:r>
            <a:r>
              <a:rPr lang="en-US" sz="1600" dirty="0" err="1">
                <a:effectLst/>
              </a:rPr>
              <a:t>Hathway</a:t>
            </a:r>
            <a:r>
              <a:rPr lang="en-US" sz="1600" dirty="0">
                <a:effectLst/>
              </a:rPr>
              <a:t> Pub. </a:t>
            </a:r>
            <a:endParaRPr lang="en-US" sz="1600" dirty="0" smtClean="0">
              <a:effectLst/>
            </a:endParaRPr>
          </a:p>
          <a:p>
            <a:pPr algn="l">
              <a:defRPr/>
            </a:pPr>
            <a:endParaRPr lang="en-GB" sz="1600" b="1" dirty="0" smtClean="0">
              <a:effectLst/>
            </a:endParaRPr>
          </a:p>
          <a:p>
            <a:pPr algn="l">
              <a:defRPr/>
            </a:pPr>
            <a:r>
              <a:rPr lang="en-GB" sz="1600" dirty="0" smtClean="0">
                <a:effectLst/>
              </a:rPr>
              <a:t>Williams</a:t>
            </a:r>
            <a:r>
              <a:rPr lang="en-GB" sz="1600" dirty="0">
                <a:effectLst/>
              </a:rPr>
              <a:t>, A. and Wainwright, N. (2014) A new pedagogical model for adventure in the curriculum: Part 1 – advocating for the model. </a:t>
            </a:r>
            <a:r>
              <a:rPr lang="en-GB" sz="1600" i="1" dirty="0">
                <a:effectLst/>
              </a:rPr>
              <a:t>Journal of Physical Education and Sport Pedagogy </a:t>
            </a:r>
            <a:r>
              <a:rPr lang="en-GB" sz="1600" dirty="0" smtClean="0">
                <a:effectLst/>
              </a:rPr>
              <a:t>, </a:t>
            </a:r>
            <a:r>
              <a:rPr lang="en-GB" sz="1600" dirty="0" err="1" smtClean="0">
                <a:effectLst/>
              </a:rPr>
              <a:t>Vol</a:t>
            </a:r>
            <a:r>
              <a:rPr lang="en-GB" sz="1600" smtClean="0">
                <a:effectLst/>
              </a:rPr>
              <a:t> 21 (5) 460-481. </a:t>
            </a:r>
            <a:endParaRPr lang="en-GB" sz="1600" dirty="0">
              <a:effectLst/>
            </a:endParaRPr>
          </a:p>
          <a:p>
            <a:pPr algn="l">
              <a:defRPr/>
            </a:pPr>
            <a:r>
              <a:rPr lang="en-GB" sz="1600" dirty="0">
                <a:effectLst/>
              </a:rPr>
              <a:t> </a:t>
            </a:r>
          </a:p>
          <a:p>
            <a:pPr algn="l">
              <a:defRPr/>
            </a:pPr>
            <a:r>
              <a:rPr lang="en-GB" sz="1600" dirty="0">
                <a:effectLst/>
              </a:rPr>
              <a:t>Williams, A. and Wainwright, N. (2014) A new pedagogical model for adventure in the curriculum: Part 2 – outlining the model. </a:t>
            </a:r>
            <a:r>
              <a:rPr lang="en-GB" sz="1600" i="1" dirty="0">
                <a:effectLst/>
              </a:rPr>
              <a:t>Journal of Physical Education and Sport Pedagogy </a:t>
            </a:r>
            <a:r>
              <a:rPr lang="en-GB" sz="1600" dirty="0">
                <a:effectLst/>
              </a:rPr>
              <a:t> </a:t>
            </a:r>
            <a:r>
              <a:rPr lang="en-GB" sz="1600" dirty="0" err="1" smtClean="0">
                <a:effectLst/>
              </a:rPr>
              <a:t>Vol</a:t>
            </a:r>
            <a:r>
              <a:rPr lang="en-GB" sz="1600" dirty="0" smtClean="0">
                <a:effectLst/>
              </a:rPr>
              <a:t> 21 (6) 589-602.</a:t>
            </a:r>
            <a:endParaRPr lang="en-GB" sz="1600" dirty="0">
              <a:effectLst/>
            </a:endParaRPr>
          </a:p>
          <a:p>
            <a:pPr algn="l" eaLnBrk="1" hangingPunct="1">
              <a:defRPr/>
            </a:pPr>
            <a:endParaRPr lang="en-GB" sz="1600" dirty="0">
              <a:effectLst/>
            </a:endParaRPr>
          </a:p>
          <a:p>
            <a:pPr algn="l" eaLnBrk="1" hangingPunct="1">
              <a:defRPr/>
            </a:pPr>
            <a:endParaRPr lang="en-GB" dirty="0" smtClean="0"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911705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138</TotalTime>
  <Words>1266</Words>
  <Application>Microsoft Office PowerPoint</Application>
  <PresentationFormat>On-screen Show (4:3)</PresentationFormat>
  <Paragraphs>211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Office Theme</vt:lpstr>
      <vt:lpstr>A pedagogical model for Outdoor and Adventure Education</vt:lpstr>
      <vt:lpstr>Outdoor Adventure Education (OAE) and Physical Education</vt:lpstr>
      <vt:lpstr>Recap..</vt:lpstr>
      <vt:lpstr>TASK 1</vt:lpstr>
      <vt:lpstr>Characteristics of Traditional  Adventures</vt:lpstr>
      <vt:lpstr>PowerPoint Presentation</vt:lpstr>
      <vt:lpstr>Outdoor Adventure Education in the UK </vt:lpstr>
      <vt:lpstr>Kirk says….</vt:lpstr>
      <vt:lpstr>Task 2 –discuss your timeline and consider…</vt:lpstr>
      <vt:lpstr>Typical activities in the UK</vt:lpstr>
      <vt:lpstr>Task 3</vt:lpstr>
      <vt:lpstr>Concerns with traditional approaches to adventure pedagogy</vt:lpstr>
      <vt:lpstr>Concerns…</vt:lpstr>
      <vt:lpstr>Implications </vt:lpstr>
      <vt:lpstr>The Challenge for OAE / PEd</vt:lpstr>
      <vt:lpstr>Our Response</vt:lpstr>
      <vt:lpstr> What do we know from research about the impact of outdoor adventure pedagogy?</vt:lpstr>
      <vt:lpstr>Findings</vt:lpstr>
      <vt:lpstr>Findings (cont’d)</vt:lpstr>
      <vt:lpstr>Task 5 – In pairs</vt:lpstr>
      <vt:lpstr> Suggested non-negotiable features of OAE identified in the research literature that MUST be evidenced in future PE experiences </vt:lpstr>
      <vt:lpstr>(Mostly) Outdoors – non negotiable (1)</vt:lpstr>
      <vt:lpstr>Experiential approach – Non negotiable (2) </vt:lpstr>
      <vt:lpstr>Managed Risk – Non negotiable (3)</vt:lpstr>
      <vt:lpstr>Challenge by choice Non negotiable (4) </vt:lpstr>
      <vt:lpstr>Areas of concern to be addressed?</vt:lpstr>
      <vt:lpstr>On going developments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pedagogical model for Outdoor and Adventure Education</dc:title>
  <dc:creator>Administrator</dc:creator>
  <cp:lastModifiedBy>Administrator</cp:lastModifiedBy>
  <cp:revision>9</cp:revision>
  <dcterms:created xsi:type="dcterms:W3CDTF">2017-02-09T11:44:32Z</dcterms:created>
  <dcterms:modified xsi:type="dcterms:W3CDTF">2017-02-09T14:13:41Z</dcterms:modified>
</cp:coreProperties>
</file>