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63" r:id="rId2"/>
    <p:sldId id="264" r:id="rId3"/>
    <p:sldId id="290" r:id="rId4"/>
    <p:sldId id="265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1773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00" autoAdjust="0"/>
    <p:restoredTop sz="94660"/>
  </p:normalViewPr>
  <p:slideViewPr>
    <p:cSldViewPr>
      <p:cViewPr varScale="1">
        <p:scale>
          <a:sx n="73" d="100"/>
          <a:sy n="73" d="100"/>
        </p:scale>
        <p:origin x="-152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06" y="-96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DBCC7-7BC4-4ED4-8DB0-31C1B1470B62}" type="datetimeFigureOut">
              <a:rPr lang="en-GB" smtClean="0"/>
              <a:pPr/>
              <a:t>21/04/2013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B5763C-62A4-4513-814A-CE170BD981C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784150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851B722-5E54-46AF-8AAE-62146363C543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519886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A05B0C-4685-414D-B94F-E652FD5F7A18}" type="slidenum">
              <a:rPr lang="en-GB" smtClean="0">
                <a:latin typeface="Times New Roman" pitchFamily="18" charset="0"/>
              </a:rPr>
              <a:pPr eaLnBrk="1" hangingPunct="1"/>
              <a:t>18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85B8CB-8EAF-4D7E-9C35-A23E6DE445ED}" type="slidenum">
              <a:rPr lang="en-GB" smtClean="0">
                <a:latin typeface="Times New Roman" pitchFamily="18" charset="0"/>
              </a:rPr>
              <a:pPr eaLnBrk="1" hangingPunct="1"/>
              <a:t>19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6245C7-A8F8-4631-BDCB-A91A32871A9E}" type="slidenum">
              <a:rPr lang="en-GB" smtClean="0">
                <a:latin typeface="Times New Roman" pitchFamily="18" charset="0"/>
              </a:rPr>
              <a:pPr eaLnBrk="1" hangingPunct="1"/>
              <a:t>20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ACE233-8E99-402D-A3E3-42DDF3A10540}" type="slidenum">
              <a:rPr lang="en-GB" smtClean="0">
                <a:latin typeface="Times New Roman" pitchFamily="18" charset="0"/>
              </a:rPr>
              <a:pPr eaLnBrk="1" hangingPunct="1"/>
              <a:t>22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9EE0AC-C52F-4188-8224-CBB6E6F4CB64}" type="slidenum">
              <a:rPr lang="en-GB" smtClean="0">
                <a:latin typeface="Times New Roman" pitchFamily="18" charset="0"/>
              </a:rPr>
              <a:pPr eaLnBrk="1" hangingPunct="1"/>
              <a:t>24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algn="just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527B00-E0AD-4E50-8492-F1F69C8113E2}" type="slidenum">
              <a:rPr lang="en-GB" smtClean="0">
                <a:latin typeface="Times New Roman" pitchFamily="18" charset="0"/>
              </a:rPr>
              <a:pPr eaLnBrk="1" hangingPunct="1"/>
              <a:t>25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0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BDBAD0-2A86-4C4B-A41D-E422053B5DB5}" type="slidenum">
              <a:rPr lang="en-GB" smtClean="0">
                <a:latin typeface="Times New Roman" pitchFamily="18" charset="0"/>
              </a:rPr>
              <a:pPr eaLnBrk="1" hangingPunct="1"/>
              <a:t>26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656A2D6-2721-4BDB-89EA-112BB3CF621E}" type="slidenum">
              <a:rPr lang="en-GB" smtClean="0">
                <a:latin typeface="Times New Roman" pitchFamily="18" charset="0"/>
              </a:rPr>
              <a:pPr eaLnBrk="1" hangingPunct="1"/>
              <a:t>29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385B14-55AC-4214-BFB0-A1D7D34E366F}" type="slidenum">
              <a:rPr lang="en-GB" smtClean="0">
                <a:latin typeface="Times New Roman" pitchFamily="18" charset="0"/>
              </a:rPr>
              <a:pPr eaLnBrk="1" hangingPunct="1"/>
              <a:t>30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000" b="1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F25446-BA92-4270-A9E4-AB80049DF245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B2F8E-3916-4238-A191-6B893705E38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2F89B6-2B08-4D4C-A875-513D324CDB58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54E468-17A5-4843-824A-ECDB2178EE7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DBDBB2-F74D-4C7E-8C11-D99C9C0FFC71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73FF6-3C18-4656-B3A4-82781250472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F31EA4-1B25-4FD2-930E-77C64EF13003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9C090-EA6F-4E3B-90A2-496B69476DD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E8338E-7382-47C4-A45C-C78435ACF3E8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4E974-5E47-45F7-8966-0CDE3BD92BB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435FCB-A89A-4D12-B6E7-70075A206CC7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58ADF-EC61-4A11-A9AD-5671EFF5B68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4B2108-91C3-4CB9-ADCE-39E5CD73B4A1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CD6D9-1108-4251-89A2-8CE36F5C34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EDE3B-DD9A-4AB2-82EF-EAA70B55F073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B8C44-9EFB-42EF-AFB7-D13DCB8CD88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EFE874-B8D1-4A60-8ADA-6614CDD8B910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86CD4-DF0B-461F-9A80-9FB84961E51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A6DA9CE-9784-47E0-8D88-2E12A9E8D61D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DEEE5-F448-4A58-A6BF-62EE1160F3C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6FD355-991E-4E97-802F-6B7AB5D4367D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94B4D-C2E8-4514-8611-67EE284164D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92275" y="6237288"/>
            <a:ext cx="7921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65E6F5F4-4FC6-410E-A783-0FCB36842CA1}" type="datetime1">
              <a:rPr lang="en-GB" smtClean="0"/>
              <a:pPr/>
              <a:t>21/04/2013</a:t>
            </a:fld>
            <a:endParaRPr lang="en-GB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7463" y="6237288"/>
            <a:ext cx="4967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r>
              <a:rPr lang="en-GB" smtClean="0"/>
              <a:t>Entrepreneurship -  lecture 9</a:t>
            </a:r>
            <a:endParaRPr lang="en-GB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237288"/>
            <a:ext cx="863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9F347A4-22F5-48A1-A31A-D5215BA474CD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z="3200" b="1" dirty="0" smtClean="0">
                <a:solidFill>
                  <a:schemeClr val="tx1"/>
                </a:solidFill>
              </a:rPr>
              <a:t>SBMA7111 </a:t>
            </a:r>
            <a:br>
              <a:rPr lang="en-GB" sz="3200" b="1" dirty="0" smtClean="0">
                <a:solidFill>
                  <a:schemeClr val="tx1"/>
                </a:solidFill>
              </a:rPr>
            </a:br>
            <a:r>
              <a:rPr lang="en-GB" sz="3200" b="1" dirty="0" smtClean="0">
                <a:solidFill>
                  <a:schemeClr val="tx1"/>
                </a:solidFill>
              </a:rPr>
              <a:t>Entrepreneurship</a:t>
            </a:r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365104"/>
            <a:ext cx="6400800" cy="1273696"/>
          </a:xfrm>
        </p:spPr>
        <p:txBody>
          <a:bodyPr/>
          <a:lstStyle/>
          <a:p>
            <a:pPr algn="r" eaLnBrk="1" hangingPunct="1"/>
            <a:r>
              <a:rPr lang="en-GB" sz="2400" dirty="0" smtClean="0"/>
              <a:t>Lecture 9:  International Perspectives of Entrepreneurship</a:t>
            </a:r>
          </a:p>
          <a:p>
            <a:pPr algn="r" eaLnBrk="1" hangingPunct="1"/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569325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b="1" dirty="0" smtClean="0"/>
              <a:t>International perspectives of entrepreneurship</a:t>
            </a:r>
          </a:p>
        </p:txBody>
      </p:sp>
      <p:sp>
        <p:nvSpPr>
          <p:cNvPr id="819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sz="1900" b="1" dirty="0" smtClean="0"/>
              <a:t> </a:t>
            </a:r>
            <a:r>
              <a:rPr lang="en-GB" sz="2400" dirty="0" smtClean="0"/>
              <a:t>Why is it important to consider the international perspective?</a:t>
            </a:r>
          </a:p>
          <a:p>
            <a:r>
              <a:rPr lang="en-GB" sz="2400" dirty="0" smtClean="0"/>
              <a:t>Appreciate variations in management, business practices and styles</a:t>
            </a:r>
          </a:p>
          <a:p>
            <a:r>
              <a:rPr lang="en-GB" sz="2400" dirty="0" smtClean="0"/>
              <a:t>How do different countries respond to enterprise, entrepreneurship?</a:t>
            </a:r>
          </a:p>
          <a:p>
            <a:r>
              <a:rPr lang="en-GB" sz="2400" dirty="0" smtClean="0"/>
              <a:t>How does small business/entrepreneurship fit into the economy?</a:t>
            </a:r>
          </a:p>
          <a:p>
            <a:r>
              <a:rPr lang="en-GB" sz="2400" dirty="0" smtClean="0"/>
              <a:t>What cultural and business differences exist that will influence this process?</a:t>
            </a:r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47026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Entrepreneurship varied hugely between different countries in terms of its characteristics, development and policy initiatives</a:t>
            </a:r>
          </a:p>
          <a:p>
            <a:r>
              <a:rPr lang="en-GB" dirty="0" smtClean="0"/>
              <a:t>However, in any country where business ownership is accepted and encouraged then entrepreneurship plays a significant part in the economic development and well being of a Nation.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9219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9220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smtClean="0"/>
              <a:t>Global Entrepreneurship Monitor (GEM) programme can provide much background and comparative information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397566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What is GEM?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“A conceptual model that sets out the key elements of the relationship between entrepreneurship and economic growth, and the way in which the elements interact”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 smtClean="0"/>
              <a:t>The GEM model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400" dirty="0" smtClean="0"/>
              <a:t>Identifies three phases of economic development –</a:t>
            </a:r>
          </a:p>
          <a:p>
            <a:r>
              <a:rPr lang="en-GB" sz="2400" dirty="0" smtClean="0"/>
              <a:t>Factor-driven economies</a:t>
            </a:r>
          </a:p>
          <a:p>
            <a:r>
              <a:rPr lang="en-GB" sz="2400" dirty="0" smtClean="0"/>
              <a:t>Efficiency-driven economies </a:t>
            </a:r>
            <a:endParaRPr lang="en-GB" sz="2400" dirty="0" smtClean="0"/>
          </a:p>
          <a:p>
            <a:r>
              <a:rPr lang="en-GB" sz="2400" dirty="0" smtClean="0"/>
              <a:t>Innovation driven economies </a:t>
            </a:r>
          </a:p>
          <a:p>
            <a:pPr algn="r">
              <a:buNone/>
            </a:pPr>
            <a:r>
              <a:rPr lang="en-GB" sz="2000" dirty="0" smtClean="0"/>
              <a:t>(adapted from Porter et al (2002)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GEM then describes and measures, the conditions under which entrepreneurship and innovation can thrive.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 smtClean="0"/>
              <a:t>Entrepreneurship in relation to the 3 phases of economic development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Factor-driven </a:t>
            </a:r>
            <a:r>
              <a:rPr lang="en-GB" sz="2400" dirty="0" smtClean="0"/>
              <a:t>economies</a:t>
            </a:r>
          </a:p>
          <a:p>
            <a:pPr lvl="1"/>
            <a:r>
              <a:rPr lang="en-GB" sz="2000" dirty="0" smtClean="0"/>
              <a:t>Economic development primarily driven by basic requirements: development of institutions, infrastructure, macroeconomic stability and health and primary education</a:t>
            </a:r>
            <a:endParaRPr lang="en-GB" sz="2000" dirty="0" smtClean="0"/>
          </a:p>
          <a:p>
            <a:r>
              <a:rPr lang="en-GB" sz="2400" dirty="0" smtClean="0"/>
              <a:t>Efficiency-driven </a:t>
            </a:r>
            <a:r>
              <a:rPr lang="en-GB" sz="2400" dirty="0" smtClean="0"/>
              <a:t>economies</a:t>
            </a:r>
          </a:p>
          <a:p>
            <a:pPr lvl="1"/>
            <a:r>
              <a:rPr lang="en-GB" sz="2000" dirty="0" smtClean="0"/>
              <a:t>Focus on ensuring smooth mechanisms such as proper functioning of the market: higher education systems, goods and labour market and technological readiness (preparedness)</a:t>
            </a:r>
            <a:endParaRPr lang="en-GB" sz="2000" dirty="0" smtClean="0"/>
          </a:p>
          <a:p>
            <a:r>
              <a:rPr lang="en-GB" sz="2400" dirty="0" smtClean="0"/>
              <a:t>Innovation driven </a:t>
            </a:r>
            <a:r>
              <a:rPr lang="en-GB" sz="2400" dirty="0" smtClean="0"/>
              <a:t>economies</a:t>
            </a:r>
          </a:p>
          <a:p>
            <a:pPr lvl="1"/>
            <a:r>
              <a:rPr lang="en-GB" sz="2000" dirty="0" smtClean="0"/>
              <a:t>Entrepreneurial framework conditions become more important as levers of economic development</a:t>
            </a:r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en-GB" b="1" dirty="0" smtClean="0"/>
              <a:t>What does GEM do each year?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en-GB" sz="2200" dirty="0" smtClean="0"/>
              <a:t>GEM Adult Population Survey</a:t>
            </a:r>
          </a:p>
          <a:p>
            <a:pPr lvl="1"/>
            <a:r>
              <a:rPr lang="en-GB" sz="1800" dirty="0" smtClean="0"/>
              <a:t>Individual involvement in venture creation</a:t>
            </a:r>
          </a:p>
          <a:p>
            <a:pPr lvl="1"/>
            <a:r>
              <a:rPr lang="en-GB" sz="1800" dirty="0" smtClean="0"/>
              <a:t>Motives of entrepreneurs</a:t>
            </a:r>
          </a:p>
          <a:p>
            <a:pPr lvl="1"/>
            <a:r>
              <a:rPr lang="en-GB" sz="1800" dirty="0" smtClean="0"/>
              <a:t>Aspirations</a:t>
            </a:r>
          </a:p>
          <a:p>
            <a:pPr lvl="1"/>
            <a:r>
              <a:rPr lang="en-GB" sz="1800" dirty="0" smtClean="0"/>
              <a:t>Attitudes representing the climate for entrepreneurship in a society</a:t>
            </a:r>
          </a:p>
          <a:p>
            <a:endParaRPr lang="en-GB" sz="1000" dirty="0" smtClean="0"/>
          </a:p>
          <a:p>
            <a:r>
              <a:rPr lang="en-GB" sz="2200" dirty="0" smtClean="0"/>
              <a:t>GEM National Expert Survey?</a:t>
            </a:r>
          </a:p>
          <a:p>
            <a:pPr lvl="1"/>
            <a:r>
              <a:rPr lang="en-GB" sz="1800" dirty="0" smtClean="0"/>
              <a:t>Availability of finance</a:t>
            </a:r>
          </a:p>
          <a:p>
            <a:pPr lvl="1"/>
            <a:r>
              <a:rPr lang="en-GB" sz="1800" dirty="0" smtClean="0"/>
              <a:t>Government policies</a:t>
            </a:r>
          </a:p>
          <a:p>
            <a:pPr lvl="1"/>
            <a:r>
              <a:rPr lang="en-GB" sz="1800" dirty="0" smtClean="0"/>
              <a:t>Government programmes</a:t>
            </a:r>
          </a:p>
          <a:p>
            <a:pPr lvl="1"/>
            <a:r>
              <a:rPr lang="en-GB" sz="1800" dirty="0" smtClean="0"/>
              <a:t>Entrepreneurial education and training</a:t>
            </a:r>
          </a:p>
          <a:p>
            <a:pPr lvl="1"/>
            <a:r>
              <a:rPr lang="en-GB" sz="1800" dirty="0" smtClean="0"/>
              <a:t>R&amp;D transfer</a:t>
            </a:r>
          </a:p>
          <a:p>
            <a:pPr lvl="1"/>
            <a:r>
              <a:rPr lang="en-GB" sz="1800" dirty="0" smtClean="0"/>
              <a:t>Commercial and professional infrastructure</a:t>
            </a:r>
          </a:p>
          <a:p>
            <a:pPr lvl="1"/>
            <a:r>
              <a:rPr lang="en-GB" sz="1800" dirty="0" smtClean="0"/>
              <a:t>Entry regulations</a:t>
            </a:r>
          </a:p>
          <a:p>
            <a:pPr lvl="1"/>
            <a:r>
              <a:rPr lang="en-GB" sz="1800" dirty="0" smtClean="0"/>
              <a:t>Physical infrastructure and services</a:t>
            </a:r>
          </a:p>
          <a:p>
            <a:pPr lvl="1"/>
            <a:r>
              <a:rPr lang="en-GB" sz="1800" dirty="0" smtClean="0"/>
              <a:t>Cultural and social norms</a:t>
            </a:r>
          </a:p>
          <a:p>
            <a:pPr lvl="1"/>
            <a:endParaRPr lang="en-GB" sz="20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Using GEM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With GEM it is possible to compare Nations entrepreneurial activity and also track changes over time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/>
              <a:t>What influences entrepreneurial variation between countries</a:t>
            </a: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Economic maturity (see GEM)</a:t>
            </a:r>
          </a:p>
          <a:p>
            <a:r>
              <a:rPr lang="en-GB" dirty="0" smtClean="0"/>
              <a:t>Culture</a:t>
            </a:r>
          </a:p>
          <a:p>
            <a:r>
              <a:rPr lang="en-GB" dirty="0" smtClean="0"/>
              <a:t>Societal behaviours and norms</a:t>
            </a:r>
          </a:p>
          <a:p>
            <a:r>
              <a:rPr lang="en-GB" dirty="0" smtClean="0"/>
              <a:t>History of entrepreneurship</a:t>
            </a:r>
          </a:p>
          <a:p>
            <a:r>
              <a:rPr lang="en-GB" dirty="0" smtClean="0"/>
              <a:t>Business practices</a:t>
            </a:r>
          </a:p>
          <a:p>
            <a:r>
              <a:rPr lang="en-GB" dirty="0" smtClean="0"/>
              <a:t>Political environment </a:t>
            </a:r>
          </a:p>
          <a:p>
            <a:r>
              <a:rPr lang="en-GB" dirty="0" smtClean="0"/>
              <a:t>Policy and support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/>
              <a:t>Cultural perspectives and influence on entrepreneurship</a:t>
            </a:r>
            <a:endParaRPr lang="en-GB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Some European and Asian perspectives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Entrepreneurship -  lecture 9</a:t>
            </a:r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European Management </a:t>
            </a:r>
            <a:r>
              <a:rPr lang="en-GB" sz="3200" b="1" dirty="0" smtClean="0"/>
              <a:t>Styles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Four different European approaches to </a:t>
            </a:r>
            <a:r>
              <a:rPr lang="en-GB" sz="2400" dirty="0" smtClean="0"/>
              <a:t>management</a:t>
            </a:r>
            <a:endParaRPr lang="en-GB" sz="2400" dirty="0" smtClean="0"/>
          </a:p>
          <a:p>
            <a:pPr lvl="1">
              <a:lnSpc>
                <a:spcPct val="90000"/>
              </a:lnSpc>
            </a:pPr>
            <a:r>
              <a:rPr lang="en-GB" dirty="0" smtClean="0"/>
              <a:t>Pragmatic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Rationalistic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Holistic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Humanistic</a:t>
            </a:r>
          </a:p>
          <a:p>
            <a:pPr lvl="1">
              <a:lnSpc>
                <a:spcPct val="90000"/>
              </a:lnSpc>
            </a:pPr>
            <a:endParaRPr lang="en-GB" dirty="0" smtClean="0"/>
          </a:p>
          <a:p>
            <a:pPr lvl="1" algn="r">
              <a:lnSpc>
                <a:spcPct val="90000"/>
              </a:lnSpc>
              <a:buNone/>
            </a:pPr>
            <a:r>
              <a:rPr lang="en-GB" sz="2000" dirty="0" smtClean="0"/>
              <a:t>(</a:t>
            </a:r>
            <a:r>
              <a:rPr lang="en-GB" sz="2000" dirty="0" err="1" smtClean="0"/>
              <a:t>Lessem</a:t>
            </a:r>
            <a:r>
              <a:rPr lang="en-GB" sz="2000" dirty="0" smtClean="0"/>
              <a:t> and </a:t>
            </a:r>
            <a:r>
              <a:rPr lang="en-GB" sz="2000" dirty="0" err="1" smtClean="0"/>
              <a:t>Neubauer</a:t>
            </a:r>
            <a:r>
              <a:rPr lang="en-GB" sz="2000" dirty="0" smtClean="0"/>
              <a:t>, 1994)</a:t>
            </a: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38472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European Management </a:t>
            </a:r>
            <a:r>
              <a:rPr lang="en-GB" sz="3200" b="1" dirty="0" smtClean="0"/>
              <a:t>Styles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r>
              <a:rPr lang="en-GB" sz="2600" b="1" dirty="0" smtClean="0"/>
              <a:t>Pragmatism</a:t>
            </a:r>
            <a:endParaRPr lang="en-GB" sz="2600" b="1" dirty="0" smtClean="0"/>
          </a:p>
          <a:p>
            <a:pPr lvl="1"/>
            <a:r>
              <a:rPr lang="en-GB" sz="2400" dirty="0" smtClean="0"/>
              <a:t>Management processes based on experience rather than theory. </a:t>
            </a:r>
            <a:endParaRPr lang="en-GB" sz="2400" dirty="0" smtClean="0"/>
          </a:p>
          <a:p>
            <a:pPr lvl="1"/>
            <a:r>
              <a:rPr lang="en-GB" sz="2400" dirty="0" smtClean="0"/>
              <a:t>Focus </a:t>
            </a:r>
            <a:r>
              <a:rPr lang="en-GB" sz="2400" dirty="0" smtClean="0"/>
              <a:t>on: </a:t>
            </a:r>
          </a:p>
          <a:p>
            <a:pPr lvl="2"/>
            <a:r>
              <a:rPr lang="en-GB" sz="2000" dirty="0" smtClean="0"/>
              <a:t>Competition</a:t>
            </a:r>
          </a:p>
          <a:p>
            <a:pPr lvl="2"/>
            <a:r>
              <a:rPr lang="en-GB" sz="2000" dirty="0" smtClean="0"/>
              <a:t>Enterprise</a:t>
            </a:r>
          </a:p>
          <a:p>
            <a:pPr lvl="2"/>
            <a:r>
              <a:rPr lang="en-GB" sz="2000" dirty="0" smtClean="0"/>
              <a:t>Individual and personal endeavour</a:t>
            </a:r>
          </a:p>
          <a:p>
            <a:pPr lvl="2"/>
            <a:r>
              <a:rPr lang="en-GB" sz="2000" dirty="0" smtClean="0"/>
              <a:t>Action orientation</a:t>
            </a:r>
          </a:p>
        </p:txBody>
      </p:sp>
    </p:spTree>
    <p:extLst>
      <p:ext uri="{BB962C8B-B14F-4D97-AF65-F5344CB8AC3E}">
        <p14:creationId xmlns:p14="http://schemas.microsoft.com/office/powerpoint/2010/main" xmlns="" val="78070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European Management </a:t>
            </a:r>
            <a:r>
              <a:rPr lang="en-GB" sz="3200" b="1" dirty="0" smtClean="0"/>
              <a:t>Styles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850" y="1556792"/>
            <a:ext cx="8569325" cy="4574133"/>
          </a:xfrm>
        </p:spPr>
        <p:txBody>
          <a:bodyPr/>
          <a:lstStyle/>
          <a:p>
            <a:r>
              <a:rPr lang="en-GB" sz="2800" b="1" dirty="0" smtClean="0"/>
              <a:t>Rationalism</a:t>
            </a:r>
            <a:endParaRPr lang="en-GB" sz="2800" b="1" dirty="0" smtClean="0"/>
          </a:p>
          <a:p>
            <a:pPr lvl="1"/>
            <a:r>
              <a:rPr lang="en-GB" sz="2400" dirty="0" smtClean="0"/>
              <a:t>Reason more important than sense. Planning more important than free market economics, legally constitutional law more important than common law </a:t>
            </a:r>
            <a:r>
              <a:rPr lang="en-GB" sz="2400" dirty="0" smtClean="0"/>
              <a:t>etc.</a:t>
            </a:r>
          </a:p>
          <a:p>
            <a:pPr lvl="1"/>
            <a:r>
              <a:rPr lang="en-GB" sz="2400" dirty="0" smtClean="0"/>
              <a:t>Focus </a:t>
            </a:r>
            <a:r>
              <a:rPr lang="en-GB" sz="2400" dirty="0" smtClean="0"/>
              <a:t>on:</a:t>
            </a:r>
          </a:p>
          <a:p>
            <a:pPr lvl="2"/>
            <a:r>
              <a:rPr lang="en-GB" dirty="0" smtClean="0"/>
              <a:t>Scientific and positivist outlook</a:t>
            </a:r>
          </a:p>
          <a:p>
            <a:pPr lvl="2"/>
            <a:r>
              <a:rPr lang="en-GB" dirty="0" smtClean="0"/>
              <a:t>Belief in the value of planning</a:t>
            </a:r>
          </a:p>
          <a:p>
            <a:pPr lvl="2"/>
            <a:r>
              <a:rPr lang="en-GB" dirty="0" smtClean="0"/>
              <a:t>Focus on structure, role, hierarchy and bureaucracy</a:t>
            </a:r>
          </a:p>
          <a:p>
            <a:pPr lvl="2"/>
            <a:r>
              <a:rPr lang="en-GB" dirty="0" smtClean="0"/>
              <a:t>Professional and depersonalised management</a:t>
            </a:r>
          </a:p>
        </p:txBody>
      </p:sp>
    </p:spTree>
    <p:extLst>
      <p:ext uri="{BB962C8B-B14F-4D97-AF65-F5344CB8AC3E}">
        <p14:creationId xmlns:p14="http://schemas.microsoft.com/office/powerpoint/2010/main" xmlns="" val="281845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European Management </a:t>
            </a:r>
            <a:r>
              <a:rPr lang="en-GB" sz="3200" b="1" dirty="0" smtClean="0"/>
              <a:t>Styles</a:t>
            </a:r>
            <a:endParaRPr lang="en-GB" sz="3500" dirty="0" smtClean="0"/>
          </a:p>
        </p:txBody>
      </p:sp>
      <p:sp>
        <p:nvSpPr>
          <p:cNvPr id="1331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331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0825" y="1719263"/>
            <a:ext cx="8642350" cy="44116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b="1" dirty="0" smtClean="0"/>
              <a:t>Holism</a:t>
            </a:r>
            <a:endParaRPr lang="en-GB" sz="2800" b="1" dirty="0" smtClean="0"/>
          </a:p>
          <a:p>
            <a:pPr lvl="1">
              <a:lnSpc>
                <a:spcPct val="90000"/>
              </a:lnSpc>
            </a:pPr>
            <a:r>
              <a:rPr lang="en-GB" sz="2400" dirty="0" smtClean="0"/>
              <a:t>Everything working together. A complex system of unity. Organisation working in the complex of a greater </a:t>
            </a:r>
            <a:r>
              <a:rPr lang="en-GB" sz="2400" dirty="0" smtClean="0"/>
              <a:t>whole.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Focus </a:t>
            </a:r>
            <a:r>
              <a:rPr lang="en-GB" sz="2400" dirty="0" smtClean="0"/>
              <a:t>on: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Systems oriented co-ordination and integration;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Co-operation and co-determination</a:t>
            </a:r>
            <a:r>
              <a:rPr lang="en-GB" dirty="0" smtClean="0"/>
              <a:t>;	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en-GB" dirty="0" smtClean="0"/>
              <a:t>Developmental processes;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Partnership between public and private interest;</a:t>
            </a:r>
          </a:p>
          <a:p>
            <a:pPr lvl="2">
              <a:lnSpc>
                <a:spcPct val="90000"/>
              </a:lnSpc>
            </a:pPr>
            <a:r>
              <a:rPr lang="en-GB" dirty="0" smtClean="0"/>
              <a:t>Understanding of relationship between the organisation &amp; its environment</a:t>
            </a:r>
          </a:p>
        </p:txBody>
      </p:sp>
    </p:spTree>
    <p:extLst>
      <p:ext uri="{BB962C8B-B14F-4D97-AF65-F5344CB8AC3E}">
        <p14:creationId xmlns:p14="http://schemas.microsoft.com/office/powerpoint/2010/main" xmlns="" val="305402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European Management </a:t>
            </a:r>
            <a:r>
              <a:rPr lang="en-GB" sz="3200" b="1" dirty="0" smtClean="0"/>
              <a:t>Styles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433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b="1" dirty="0" smtClean="0"/>
              <a:t>Humanism</a:t>
            </a:r>
            <a:endParaRPr lang="en-GB" sz="2800" b="1" dirty="0" smtClean="0"/>
          </a:p>
          <a:p>
            <a:pPr lvl="1">
              <a:lnSpc>
                <a:spcPct val="90000"/>
              </a:lnSpc>
            </a:pPr>
            <a:r>
              <a:rPr lang="en-GB" sz="2400" dirty="0" smtClean="0"/>
              <a:t>Concentration on human aspects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Focus on: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Family group and community;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Personal obligation and duty;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Family based enterprise, socio-economic networks and community enterprise;</a:t>
            </a:r>
          </a:p>
          <a:p>
            <a:pPr lvl="2">
              <a:lnSpc>
                <a:spcPct val="90000"/>
              </a:lnSpc>
            </a:pPr>
            <a:r>
              <a:rPr lang="en-GB" sz="2000" dirty="0" smtClean="0"/>
              <a:t>Flexibility and adaptability, opportunism</a:t>
            </a:r>
          </a:p>
          <a:p>
            <a:pPr lvl="2">
              <a:lnSpc>
                <a:spcPct val="90000"/>
              </a:lnSpc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17808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European </a:t>
            </a:r>
            <a:r>
              <a:rPr lang="en-GB" sz="3200" b="1" dirty="0" smtClean="0"/>
              <a:t>comparison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536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536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4213" y="1628775"/>
            <a:ext cx="7019925" cy="4411663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France</a:t>
            </a:r>
          </a:p>
          <a:p>
            <a:r>
              <a:rPr lang="en-GB" dirty="0" smtClean="0"/>
              <a:t>Italy</a:t>
            </a:r>
          </a:p>
          <a:p>
            <a:r>
              <a:rPr lang="en-GB" dirty="0" smtClean="0"/>
              <a:t>Germany</a:t>
            </a:r>
          </a:p>
          <a:p>
            <a:r>
              <a:rPr lang="en-GB" dirty="0" smtClean="0"/>
              <a:t>Spain</a:t>
            </a:r>
          </a:p>
        </p:txBody>
      </p:sp>
    </p:spTree>
    <p:extLst>
      <p:ext uri="{BB962C8B-B14F-4D97-AF65-F5344CB8AC3E}">
        <p14:creationId xmlns:p14="http://schemas.microsoft.com/office/powerpoint/2010/main" xmlns="" val="368228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France</a:t>
            </a:r>
            <a:endParaRPr lang="en-GB" sz="3500" dirty="0" smtClean="0"/>
          </a:p>
        </p:txBody>
      </p:sp>
      <p:sp>
        <p:nvSpPr>
          <p:cNvPr id="16387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6388" name="Rectangle 1027"/>
          <p:cNvSpPr>
            <a:spLocks noGrp="1" noChangeArrowheads="1"/>
          </p:cNvSpPr>
          <p:nvPr>
            <p:ph sz="quarter" idx="1"/>
          </p:nvPr>
        </p:nvSpPr>
        <p:spPr>
          <a:xfrm>
            <a:off x="250825" y="1412875"/>
            <a:ext cx="8497888" cy="49688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GB" sz="800" b="1" dirty="0" smtClean="0"/>
          </a:p>
          <a:p>
            <a:pPr>
              <a:lnSpc>
                <a:spcPct val="80000"/>
              </a:lnSpc>
            </a:pPr>
            <a:r>
              <a:rPr lang="en-GB" sz="2000" dirty="0" smtClean="0"/>
              <a:t>Traditionally the private sector has been dominated by family businesses. France has a thriving small business sector. In some areas (e.g. Rhome-</a:t>
            </a:r>
            <a:r>
              <a:rPr lang="en-GB" sz="2000" dirty="0" err="1" smtClean="0"/>
              <a:t>Alpes</a:t>
            </a:r>
            <a:r>
              <a:rPr lang="en-GB" sz="2000" dirty="0" smtClean="0"/>
              <a:t>) SMEs are benefiting strongly from R&amp;D activity in locally based multi-nationals.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Small firms always in the political domain – in and out of fashion during different periods. Rise and fall depend on central policy.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State acting as a mediator. The role of state intervention has resulted in the disappearance of agricultural, small retail and traditional craft businesses. State intervention has had the effect of compounding free-market forces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The banks are state-owned, three largest banks are publicly </a:t>
            </a:r>
            <a:r>
              <a:rPr lang="en-GB" sz="2000" dirty="0" smtClean="0"/>
              <a:t>owned.  Strongly encouraged to support entrepreneurship</a:t>
            </a:r>
            <a:endParaRPr lang="en-GB" sz="2000" dirty="0" smtClean="0"/>
          </a:p>
          <a:p>
            <a:pPr>
              <a:lnSpc>
                <a:spcPct val="80000"/>
              </a:lnSpc>
            </a:pPr>
            <a:r>
              <a:rPr lang="en-GB" sz="2000" dirty="0" smtClean="0"/>
              <a:t>Government plays direct role in moving the economy. Borrowing needs to be justified within a National framework. Widespread use of incentives and especially subsidies, also with government guaranteeing interest payments in the case of ‘top priority’ projects.</a:t>
            </a:r>
            <a:endParaRPr lang="en-GB" sz="1500" dirty="0" smtClean="0"/>
          </a:p>
        </p:txBody>
      </p:sp>
    </p:spTree>
    <p:extLst>
      <p:ext uri="{BB962C8B-B14F-4D97-AF65-F5344CB8AC3E}">
        <p14:creationId xmlns:p14="http://schemas.microsoft.com/office/powerpoint/2010/main" xmlns="" val="419497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Italy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1741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741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750" y="1412776"/>
            <a:ext cx="8147050" cy="4718149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 dirty="0" smtClean="0"/>
              <a:t>Small </a:t>
            </a:r>
            <a:r>
              <a:rPr lang="en-GB" sz="2000" dirty="0" smtClean="0"/>
              <a:t>firms successful in certain Regions of Italy – primarily in the centre and north-east, but also in north-west and south.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Traditional sectors – textiles, shoes, clothing and furniture, but increasingly high-tech.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Small business is very important to the economy of Italy and is characterised by initiative, imagination and entrepreneurial spirit.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Industrial districts with strong </a:t>
            </a:r>
            <a:r>
              <a:rPr lang="en-GB" sz="2000" dirty="0" err="1" smtClean="0"/>
              <a:t>sectoral</a:t>
            </a:r>
            <a:r>
              <a:rPr lang="en-GB" sz="2000" dirty="0" smtClean="0"/>
              <a:t> segregation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Family business strong – small numbers of managers in relation to ‘staff’;</a:t>
            </a:r>
          </a:p>
          <a:p>
            <a:pPr>
              <a:lnSpc>
                <a:spcPct val="80000"/>
              </a:lnSpc>
            </a:pPr>
            <a:r>
              <a:rPr lang="en-GB" sz="1800" dirty="0" smtClean="0"/>
              <a:t>‘</a:t>
            </a:r>
            <a:r>
              <a:rPr lang="en-GB" sz="1800" dirty="0" smtClean="0"/>
              <a:t>Hard-work’ and commitment by worker is key, relatively low employee movement</a:t>
            </a:r>
          </a:p>
          <a:p>
            <a:pPr>
              <a:lnSpc>
                <a:spcPct val="80000"/>
              </a:lnSpc>
            </a:pPr>
            <a:r>
              <a:rPr lang="en-GB" sz="1800" dirty="0" smtClean="0"/>
              <a:t>Interweaving of competition and co-operation</a:t>
            </a:r>
            <a:r>
              <a:rPr lang="en-GB" sz="1800" dirty="0" smtClean="0"/>
              <a:t>;</a:t>
            </a:r>
            <a:endParaRPr lang="en-GB" sz="1800" dirty="0" smtClean="0"/>
          </a:p>
          <a:p>
            <a:pPr>
              <a:lnSpc>
                <a:spcPct val="80000"/>
              </a:lnSpc>
            </a:pPr>
            <a:r>
              <a:rPr lang="en-GB" sz="1800" dirty="0" smtClean="0"/>
              <a:t>One of obvious issues is instability, both governmentally and elsewhere within economy;</a:t>
            </a:r>
          </a:p>
          <a:p>
            <a:pPr>
              <a:lnSpc>
                <a:spcPct val="80000"/>
              </a:lnSpc>
            </a:pPr>
            <a:r>
              <a:rPr lang="en-GB" sz="1800" dirty="0" smtClean="0"/>
              <a:t>Large </a:t>
            </a:r>
            <a:r>
              <a:rPr lang="en-GB" sz="1800" dirty="0" smtClean="0"/>
              <a:t>small business sector absorbs economic fluctuations as staff move in and out of larger businesses, and small firms become a reservoir of labour for larger businesses. Also multi-roles of many individuals – employed and self-employed, multi-national &amp; family business at the same time. </a:t>
            </a:r>
          </a:p>
          <a:p>
            <a:pPr>
              <a:lnSpc>
                <a:spcPct val="80000"/>
              </a:lnSpc>
            </a:pPr>
            <a:endParaRPr lang="en-GB" sz="1900" b="1" dirty="0" smtClean="0"/>
          </a:p>
          <a:p>
            <a:pPr>
              <a:lnSpc>
                <a:spcPct val="80000"/>
              </a:lnSpc>
            </a:pPr>
            <a:endParaRPr lang="en-GB" sz="2200" dirty="0" smtClean="0"/>
          </a:p>
        </p:txBody>
      </p:sp>
    </p:spTree>
    <p:extLst>
      <p:ext uri="{BB962C8B-B14F-4D97-AF65-F5344CB8AC3E}">
        <p14:creationId xmlns:p14="http://schemas.microsoft.com/office/powerpoint/2010/main" xmlns="" val="204809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Germany (1)</a:t>
            </a:r>
            <a:endParaRPr lang="en-GB" sz="3500" dirty="0" smtClean="0"/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340768"/>
            <a:ext cx="8075612" cy="479015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 b="1" dirty="0" smtClean="0"/>
              <a:t> </a:t>
            </a:r>
            <a:r>
              <a:rPr lang="en-GB" sz="2000" dirty="0" smtClean="0"/>
              <a:t>It is now recognised that small businesses played a considerable role in </a:t>
            </a:r>
            <a:r>
              <a:rPr lang="en-GB" sz="2000" dirty="0" err="1" smtClean="0"/>
              <a:t>stablising</a:t>
            </a:r>
            <a:r>
              <a:rPr lang="en-GB" sz="2000" dirty="0" smtClean="0"/>
              <a:t> the post-war economy. Competition was an important tool to re-establish the economy.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Small </a:t>
            </a:r>
            <a:r>
              <a:rPr lang="en-GB" sz="2000" dirty="0" smtClean="0"/>
              <a:t>businesses were encouraged by the provision of low interest loans.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The requirement for proficiency certificates in certain trades increased professionalism.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Variety of innovative SMEs (in Baden-Wurttemberg 95% of private sector = SMEs, but sector is still dominated by the ‘big’ names, for example Bosch &amp; Daimler-Benz). In Baden-Wurttemberg there is a bottom-up momentum for SME development.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Historical industry in B-W has roots in commercial cottage industry and artisan – finding competitive niche markets in order to survive.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Supportive public policies – to improve ability of self-help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Variety of support services through Central Bureau of Trade &amp; Commerce</a:t>
            </a:r>
          </a:p>
        </p:txBody>
      </p:sp>
    </p:spTree>
    <p:extLst>
      <p:ext uri="{BB962C8B-B14F-4D97-AF65-F5344CB8AC3E}">
        <p14:creationId xmlns:p14="http://schemas.microsoft.com/office/powerpoint/2010/main" xmlns="" val="381858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Germany (2)</a:t>
            </a:r>
            <a:br>
              <a:rPr lang="en-GB" sz="3200" b="1" dirty="0" smtClean="0"/>
            </a:b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1843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9388" y="1484313"/>
            <a:ext cx="8713787" cy="464661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GB" sz="800" b="1" dirty="0" smtClean="0"/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 smtClean="0"/>
              <a:t>Co-operation, collection and business networks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 smtClean="0"/>
              <a:t>Strong trade and industry groups, providing certification and training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 smtClean="0"/>
              <a:t>Financially – close relations in Germany between a business and its bankers. German business development was historically later than UK and did not have financial resources – therefore needed to raise capital in seemingly risky ways, high levels of speculation. 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 smtClean="0"/>
              <a:t>Banks have been main financiers of German industry and business. Banking combined deposit banking and speculative investment – deposits were raised from the public, banks always sold shares and debentures of companies. Banks have shareholdings in most/many companies.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dirty="0" smtClean="0"/>
              <a:t>Higher gearing (leverage) – so companies can borrow a higher proportion of the required money than UK. Long and medium term lending is well established. The co-operative banking sector plays an important role in relation to small businesses. Credit guarantee companies indemnify banks for a proportion of the risks on loans – reduces need for small business to raise large securities required for substantial loans.</a:t>
            </a:r>
          </a:p>
          <a:p>
            <a:pPr marL="274320" indent="-274320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363337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Spain</a:t>
            </a:r>
            <a:endParaRPr lang="en-GB" sz="3500" dirty="0" smtClean="0"/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150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4213" y="1484313"/>
            <a:ext cx="8002587" cy="46466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000" b="1" dirty="0" smtClean="0"/>
              <a:t> </a:t>
            </a:r>
            <a:r>
              <a:rPr lang="en-GB" sz="2000" dirty="0" smtClean="0"/>
              <a:t>Much </a:t>
            </a:r>
            <a:r>
              <a:rPr lang="en-GB" sz="2000" dirty="0" smtClean="0"/>
              <a:t>of small business in Spain is an outcome of the changed political situation;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Decentralised industrial policy to Regional level and the local context;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Legislation to assist co-operation between SMEs;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Spectacular rise in number of SMEs in 1980s. 60% growth between 1985 and 1990. In 1990 53% of wage-earners were in SMEs employing less than 50 people. 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Unemployment however, appears to be main driving forces towards self-employment and business start-up;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Build up of locally based ‘productive systems’ around larger businesses;</a:t>
            </a:r>
          </a:p>
          <a:p>
            <a:pPr>
              <a:lnSpc>
                <a:spcPct val="80000"/>
              </a:lnSpc>
            </a:pPr>
            <a:r>
              <a:rPr lang="en-GB" sz="2000" dirty="0" smtClean="0"/>
              <a:t>Integration between different political policy areas – industrial and employment legislation for example</a:t>
            </a:r>
          </a:p>
        </p:txBody>
      </p:sp>
    </p:spTree>
    <p:extLst>
      <p:ext uri="{BB962C8B-B14F-4D97-AF65-F5344CB8AC3E}">
        <p14:creationId xmlns:p14="http://schemas.microsoft.com/office/powerpoint/2010/main" xmlns="" val="350273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Influences </a:t>
            </a:r>
            <a:r>
              <a:rPr lang="en-GB" sz="3200" b="1" dirty="0" smtClean="0"/>
              <a:t>on entrepreneurship in </a:t>
            </a:r>
            <a:r>
              <a:rPr lang="en-GB" sz="3200" b="1" dirty="0" smtClean="0"/>
              <a:t>South East </a:t>
            </a:r>
            <a:r>
              <a:rPr lang="en-GB" sz="3200" b="1" dirty="0" smtClean="0"/>
              <a:t>Asia</a:t>
            </a:r>
            <a:endParaRPr lang="en-GB" sz="3500" dirty="0" smtClean="0"/>
          </a:p>
        </p:txBody>
      </p:sp>
      <p:sp>
        <p:nvSpPr>
          <p:cNvPr id="2355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en-GB" sz="2400" b="1" dirty="0" smtClean="0"/>
          </a:p>
          <a:p>
            <a:pPr lvl="1"/>
            <a:r>
              <a:rPr lang="en-GB" dirty="0" smtClean="0"/>
              <a:t>Confucianism</a:t>
            </a:r>
          </a:p>
          <a:p>
            <a:pPr lvl="1"/>
            <a:r>
              <a:rPr lang="en-GB" dirty="0" smtClean="0"/>
              <a:t>Taoism</a:t>
            </a:r>
          </a:p>
          <a:p>
            <a:pPr lvl="1"/>
            <a:r>
              <a:rPr lang="en-GB" dirty="0" smtClean="0"/>
              <a:t>Personal relationship</a:t>
            </a:r>
          </a:p>
          <a:p>
            <a:pPr lvl="1"/>
            <a:r>
              <a:rPr lang="en-GB" dirty="0" smtClean="0"/>
              <a:t>Humanised obligation</a:t>
            </a:r>
          </a:p>
          <a:p>
            <a:pPr lvl="1"/>
            <a:r>
              <a:rPr lang="en-GB" dirty="0" smtClean="0"/>
              <a:t>Face </a:t>
            </a:r>
          </a:p>
          <a:p>
            <a:pPr lvl="1"/>
            <a:r>
              <a:rPr lang="en-GB" dirty="0" smtClean="0"/>
              <a:t>The strategic thinking of Sun Tzu</a:t>
            </a:r>
          </a:p>
        </p:txBody>
      </p:sp>
    </p:spTree>
    <p:extLst>
      <p:ext uri="{BB962C8B-B14F-4D97-AF65-F5344CB8AC3E}">
        <p14:creationId xmlns:p14="http://schemas.microsoft.com/office/powerpoint/2010/main" xmlns="" val="400419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Confucianism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2457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GB" sz="2400" dirty="0" smtClean="0"/>
              <a:t>A </a:t>
            </a:r>
            <a:r>
              <a:rPr lang="en-GB" sz="2400" dirty="0" smtClean="0"/>
              <a:t>structure of ethical precepts for the management of society based on the principle of </a:t>
            </a:r>
            <a:r>
              <a:rPr lang="en-GB" sz="2400" i="1" dirty="0" err="1" smtClean="0"/>
              <a:t>Ren</a:t>
            </a:r>
            <a:r>
              <a:rPr lang="en-GB" sz="2400" i="1" dirty="0" smtClean="0"/>
              <a:t>. </a:t>
            </a:r>
            <a:r>
              <a:rPr lang="en-GB" sz="2400" i="1" dirty="0" err="1" smtClean="0"/>
              <a:t>Ren</a:t>
            </a:r>
            <a:r>
              <a:rPr lang="en-GB" sz="2400" i="1" dirty="0" smtClean="0"/>
              <a:t> </a:t>
            </a:r>
            <a:r>
              <a:rPr lang="en-GB" sz="2400" dirty="0" smtClean="0"/>
              <a:t>being a concept of humaneness and benevolence.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Central goal is the achievement of </a:t>
            </a:r>
            <a:r>
              <a:rPr lang="en-GB" sz="2400" i="1" dirty="0" smtClean="0"/>
              <a:t>social harmony and social order.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Differentiation between the ‘inferiors’ who have a task of </a:t>
            </a:r>
            <a:r>
              <a:rPr lang="en-GB" sz="2400" i="1" dirty="0" smtClean="0"/>
              <a:t>obedience,</a:t>
            </a:r>
            <a:r>
              <a:rPr lang="en-GB" sz="2400" dirty="0" smtClean="0"/>
              <a:t> and ‘superior’ whose task was to provide for the </a:t>
            </a:r>
            <a:r>
              <a:rPr lang="en-GB" sz="2400" i="1" dirty="0" smtClean="0"/>
              <a:t>common welfare.</a:t>
            </a:r>
          </a:p>
        </p:txBody>
      </p:sp>
    </p:spTree>
    <p:extLst>
      <p:ext uri="{BB962C8B-B14F-4D97-AF65-F5344CB8AC3E}">
        <p14:creationId xmlns:p14="http://schemas.microsoft.com/office/powerpoint/2010/main" xmlns="" val="736469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Taoism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2560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560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750" y="1719263"/>
            <a:ext cx="8147050" cy="4411662"/>
          </a:xfrm>
        </p:spPr>
        <p:txBody>
          <a:bodyPr/>
          <a:lstStyle/>
          <a:p>
            <a:pPr lvl="1"/>
            <a:r>
              <a:rPr lang="en-GB" sz="2400" dirty="0" smtClean="0"/>
              <a:t>Holistic </a:t>
            </a:r>
            <a:r>
              <a:rPr lang="en-GB" sz="2400" dirty="0" smtClean="0"/>
              <a:t>philosophy – interrelationship and interaction between all things;</a:t>
            </a:r>
          </a:p>
          <a:p>
            <a:pPr lvl="1"/>
            <a:r>
              <a:rPr lang="en-GB" sz="2400" dirty="0" smtClean="0"/>
              <a:t>The balance between </a:t>
            </a:r>
            <a:r>
              <a:rPr lang="en-GB" sz="2400" i="1" dirty="0" smtClean="0"/>
              <a:t>yin </a:t>
            </a:r>
            <a:r>
              <a:rPr lang="en-GB" sz="2400" dirty="0" smtClean="0"/>
              <a:t>and</a:t>
            </a:r>
            <a:r>
              <a:rPr lang="en-GB" sz="2400" i="1" dirty="0" smtClean="0"/>
              <a:t> yang</a:t>
            </a:r>
            <a:r>
              <a:rPr lang="en-GB" sz="2400" dirty="0" smtClean="0"/>
              <a:t>, to maintain harmony and create wholeness</a:t>
            </a:r>
            <a:endParaRPr lang="en-GB" sz="24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203077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Personal relationship (</a:t>
            </a:r>
            <a:r>
              <a:rPr lang="en-GB" sz="3200" b="1" i="1" dirty="0" err="1" smtClean="0"/>
              <a:t>Guanxi</a:t>
            </a:r>
            <a:r>
              <a:rPr lang="en-GB" sz="3200" b="1" i="1" dirty="0" smtClean="0"/>
              <a:t>)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26627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662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 lvl="1"/>
            <a:r>
              <a:rPr lang="en-GB" sz="2400" dirty="0" smtClean="0"/>
              <a:t>Cultivating</a:t>
            </a:r>
            <a:r>
              <a:rPr lang="en-GB" sz="2400" dirty="0" smtClean="0"/>
              <a:t>, developing and maintaining personal relationships, binding people together through the exchange of favours – utilitarian rather than emotional.</a:t>
            </a:r>
            <a:endParaRPr lang="en-GB" sz="24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303327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500" dirty="0" smtClean="0"/>
              <a:t> </a:t>
            </a:r>
            <a:r>
              <a:rPr lang="en-GB" sz="3200" b="1" dirty="0" smtClean="0"/>
              <a:t>Humanised obligation (</a:t>
            </a:r>
            <a:r>
              <a:rPr lang="en-GB" sz="3200" b="1" i="1" dirty="0" err="1" smtClean="0"/>
              <a:t>Renqing</a:t>
            </a:r>
            <a:r>
              <a:rPr lang="en-GB" sz="3200" b="1" dirty="0" smtClean="0"/>
              <a:t>)</a:t>
            </a:r>
            <a:endParaRPr lang="en-GB" sz="3500" dirty="0" smtClean="0"/>
          </a:p>
        </p:txBody>
      </p:sp>
      <p:sp>
        <p:nvSpPr>
          <p:cNvPr id="2765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765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719263"/>
            <a:ext cx="8075612" cy="4411662"/>
          </a:xfrm>
        </p:spPr>
        <p:txBody>
          <a:bodyPr/>
          <a:lstStyle/>
          <a:p>
            <a:pPr lvl="1"/>
            <a:r>
              <a:rPr lang="en-GB" sz="2400" dirty="0" smtClean="0"/>
              <a:t>Continuing </a:t>
            </a:r>
            <a:r>
              <a:rPr lang="en-GB" sz="2400" dirty="0" smtClean="0"/>
              <a:t>exchange of favours. Confucian concept of reciprocity. Linked to behavioural propriety.</a:t>
            </a:r>
          </a:p>
          <a:p>
            <a:pPr lvl="1"/>
            <a:r>
              <a:rPr lang="en-GB" sz="2400" dirty="0" smtClean="0"/>
              <a:t>The </a:t>
            </a:r>
            <a:r>
              <a:rPr lang="en-GB" sz="2400" dirty="0" smtClean="0"/>
              <a:t>business network is linked by human relationships.</a:t>
            </a:r>
            <a:endParaRPr lang="en-GB" sz="24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408641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4638"/>
            <a:ext cx="8291512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b="1" dirty="0" smtClean="0"/>
              <a:t>Face</a:t>
            </a:r>
            <a:r>
              <a:rPr lang="en-GB" sz="3500" dirty="0" smtClean="0"/>
              <a:t> </a:t>
            </a:r>
            <a:endParaRPr lang="en-GB" sz="3500" dirty="0" smtClean="0"/>
          </a:p>
        </p:txBody>
      </p:sp>
      <p:sp>
        <p:nvSpPr>
          <p:cNvPr id="28675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867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4213" y="1719263"/>
            <a:ext cx="8002587" cy="4411662"/>
          </a:xfrm>
        </p:spPr>
        <p:txBody>
          <a:bodyPr/>
          <a:lstStyle/>
          <a:p>
            <a:pPr lvl="1"/>
            <a:r>
              <a:rPr lang="en-GB" sz="2400" dirty="0" smtClean="0"/>
              <a:t>The </a:t>
            </a:r>
            <a:r>
              <a:rPr lang="en-GB" sz="2400" dirty="0" smtClean="0"/>
              <a:t>importance of maintaining face – dignity, self-respect, status and prestige.</a:t>
            </a:r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31076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435975" cy="1143000"/>
          </a:xfrm>
        </p:spPr>
        <p:txBody>
          <a:bodyPr>
            <a:norm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en-GB" sz="3200" b="1" dirty="0" smtClean="0"/>
              <a:t>Japan (1</a:t>
            </a:r>
            <a:r>
              <a:rPr lang="en-GB" sz="3200" b="1" dirty="0" smtClean="0"/>
              <a:t>)</a:t>
            </a:r>
            <a:r>
              <a:rPr lang="en-GB" sz="3200" dirty="0" smtClean="0"/>
              <a:t> </a:t>
            </a:r>
            <a:endParaRPr lang="en-GB" sz="3200" dirty="0" smtClean="0"/>
          </a:p>
        </p:txBody>
      </p:sp>
      <p:sp>
        <p:nvSpPr>
          <p:cNvPr id="2969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2970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340768"/>
            <a:ext cx="8686800" cy="4790157"/>
          </a:xfrm>
        </p:spPr>
        <p:txBody>
          <a:bodyPr/>
          <a:lstStyle/>
          <a:p>
            <a:pPr lvl="2">
              <a:lnSpc>
                <a:spcPct val="90000"/>
              </a:lnSpc>
            </a:pPr>
            <a:r>
              <a:rPr lang="en-GB" sz="2200" dirty="0" smtClean="0"/>
              <a:t>Strongly </a:t>
            </a:r>
            <a:r>
              <a:rPr lang="en-GB" sz="2200" dirty="0" smtClean="0"/>
              <a:t>influenced by Asian and Western ideas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Very few natural resources – people and competence is the key resource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Holistic mentality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Strong sense of </a:t>
            </a:r>
            <a:r>
              <a:rPr lang="en-GB" sz="2200" dirty="0" err="1" smtClean="0"/>
              <a:t>particularism</a:t>
            </a:r>
            <a:r>
              <a:rPr lang="en-GB" sz="2200" dirty="0" smtClean="0"/>
              <a:t> – intense interest in detail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Concept of continuing improvement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Synchronous view of time – passage of time in cycles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Individuals subordinate own interests to the benefit of the whole, but within a system of mutual support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Entry to networks requires a ‘sponsor’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Long-term relationships are very important</a:t>
            </a:r>
          </a:p>
          <a:p>
            <a:pPr lvl="2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9783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en-GB" sz="3200" b="1" dirty="0" smtClean="0"/>
              <a:t>Japan (2</a:t>
            </a:r>
            <a:r>
              <a:rPr lang="en-GB" sz="3200" b="1" dirty="0" smtClean="0"/>
              <a:t>)</a:t>
            </a:r>
            <a:r>
              <a:rPr lang="en-GB" sz="3200" dirty="0" smtClean="0"/>
              <a:t> </a:t>
            </a:r>
            <a:endParaRPr lang="en-GB" sz="3200" dirty="0" smtClean="0"/>
          </a:p>
        </p:txBody>
      </p:sp>
      <p:sp>
        <p:nvSpPr>
          <p:cNvPr id="30723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3072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484784"/>
            <a:ext cx="8686800" cy="4646141"/>
          </a:xfrm>
        </p:spPr>
        <p:txBody>
          <a:bodyPr/>
          <a:lstStyle/>
          <a:p>
            <a:pPr lvl="2">
              <a:lnSpc>
                <a:spcPct val="90000"/>
              </a:lnSpc>
            </a:pPr>
            <a:r>
              <a:rPr lang="en-GB" sz="2200" dirty="0" smtClean="0"/>
              <a:t>SMEs </a:t>
            </a:r>
            <a:r>
              <a:rPr lang="en-GB" sz="2200" dirty="0" smtClean="0"/>
              <a:t>supply large scale ‘Keiretsu’ companies. Supply is on a JIT basis and SMEs lack the security of life-time employment offered by large companies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Temporary unemployment or unoccupied employees of SMEs who are in recession, will still return to family farms and rural smallholdings which are run in collective ways</a:t>
            </a:r>
          </a:p>
          <a:p>
            <a:pPr lvl="2">
              <a:lnSpc>
                <a:spcPct val="90000"/>
              </a:lnSpc>
            </a:pPr>
            <a:r>
              <a:rPr lang="en-GB" sz="2200" dirty="0" smtClean="0"/>
              <a:t>Much </a:t>
            </a:r>
            <a:r>
              <a:rPr lang="en-GB" sz="2200" dirty="0" smtClean="0"/>
              <a:t>of what we in Europe see as Japanese working practice is restricted to the ‘Keiretsu’, and does not apply to smaller businesses – giving rise to a layered business society/culture</a:t>
            </a:r>
          </a:p>
        </p:txBody>
      </p:sp>
    </p:spTree>
    <p:extLst>
      <p:ext uri="{BB962C8B-B14F-4D97-AF65-F5344CB8AC3E}">
        <p14:creationId xmlns:p14="http://schemas.microsoft.com/office/powerpoint/2010/main" xmlns="" val="25635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74638"/>
            <a:ext cx="8362950" cy="1143000"/>
          </a:xfrm>
        </p:spPr>
        <p:txBody>
          <a:bodyPr>
            <a:normAutofit/>
          </a:bodyPr>
          <a:lstStyle/>
          <a:p>
            <a:pPr lvl="1" fontAlgn="auto">
              <a:spcAft>
                <a:spcPts val="0"/>
              </a:spcAft>
              <a:defRPr/>
            </a:pPr>
            <a:r>
              <a:rPr lang="en-GB" sz="3200" b="1" dirty="0" smtClean="0"/>
              <a:t> </a:t>
            </a:r>
            <a:r>
              <a:rPr lang="en-GB" sz="3200" b="1" dirty="0" smtClean="0"/>
              <a:t>South </a:t>
            </a:r>
            <a:r>
              <a:rPr lang="en-GB" sz="3200" b="1" dirty="0" smtClean="0"/>
              <a:t>Korea</a:t>
            </a:r>
            <a:endParaRPr lang="en-GB" sz="3200" b="1" dirty="0" smtClean="0"/>
          </a:p>
        </p:txBody>
      </p:sp>
      <p:sp>
        <p:nvSpPr>
          <p:cNvPr id="32771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en-US" smtClean="0">
              <a:solidFill>
                <a:schemeClr val="tx2"/>
              </a:solidFill>
            </a:endParaRPr>
          </a:p>
        </p:txBody>
      </p:sp>
      <p:sp>
        <p:nvSpPr>
          <p:cNvPr id="3277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552" y="1484784"/>
            <a:ext cx="8147248" cy="4646141"/>
          </a:xfrm>
        </p:spPr>
        <p:txBody>
          <a:bodyPr/>
          <a:lstStyle/>
          <a:p>
            <a:pPr marL="230400" lvl="2">
              <a:lnSpc>
                <a:spcPct val="90000"/>
              </a:lnSpc>
            </a:pPr>
            <a:r>
              <a:rPr lang="en-GB" sz="2000" dirty="0" smtClean="0"/>
              <a:t>Influenced </a:t>
            </a:r>
            <a:r>
              <a:rPr lang="en-GB" sz="2000" dirty="0" smtClean="0"/>
              <a:t>by Confucianism, Japanese and American business cultures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Fierce market competition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err="1" smtClean="0"/>
              <a:t>Communitarianism</a:t>
            </a:r>
            <a:r>
              <a:rPr lang="en-GB" sz="2000" dirty="0" smtClean="0"/>
              <a:t>, based on family and clan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Most large </a:t>
            </a:r>
            <a:r>
              <a:rPr lang="en-GB" sz="2000" dirty="0" smtClean="0"/>
              <a:t>organisations are still principally family run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Ownership and management are not separated, linked with the use of professional </a:t>
            </a:r>
            <a:r>
              <a:rPr lang="en-GB" sz="2000" dirty="0" smtClean="0"/>
              <a:t>managers (recruited </a:t>
            </a:r>
            <a:r>
              <a:rPr lang="en-GB" sz="2000" dirty="0" smtClean="0"/>
              <a:t>through open competition</a:t>
            </a:r>
            <a:r>
              <a:rPr lang="en-GB" sz="2000" dirty="0" smtClean="0"/>
              <a:t>)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High degree of formalisation and centralisation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Well developed narrow, hierarchical structures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Lots of procedures for gain approval (official stamps)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Although there is an authoritarian approach, there is also a cherishing of good interpersonal relationship, and the need to support subordinates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Strong hierarchy and discipline</a:t>
            </a:r>
          </a:p>
          <a:p>
            <a:pPr marL="230400" lvl="2">
              <a:lnSpc>
                <a:spcPct val="90000"/>
              </a:lnSpc>
            </a:pPr>
            <a:r>
              <a:rPr lang="en-GB" sz="2000" dirty="0" smtClean="0"/>
              <a:t>Value of people and training</a:t>
            </a:r>
          </a:p>
          <a:p>
            <a:pPr lvl="2">
              <a:lnSpc>
                <a:spcPct val="90000"/>
              </a:lnSpc>
            </a:pPr>
            <a:endParaRPr lang="en-GB" sz="2400" dirty="0" smtClean="0"/>
          </a:p>
          <a:p>
            <a:pPr lvl="2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en-GB" sz="2400" dirty="0" smtClean="0"/>
          </a:p>
          <a:p>
            <a:pPr lvl="2">
              <a:lnSpc>
                <a:spcPct val="90000"/>
              </a:lnSpc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xmlns="" val="19061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D_PP3">
  <a:themeElements>
    <a:clrScheme name="Default Design 14">
      <a:dk1>
        <a:srgbClr val="061E3B"/>
      </a:dk1>
      <a:lt1>
        <a:srgbClr val="ACDFFF"/>
      </a:lt1>
      <a:dk2>
        <a:srgbClr val="061E3B"/>
      </a:dk2>
      <a:lt2>
        <a:srgbClr val="969696"/>
      </a:lt2>
      <a:accent1>
        <a:srgbClr val="FFFFFF"/>
      </a:accent1>
      <a:accent2>
        <a:srgbClr val="8DC6FF"/>
      </a:accent2>
      <a:accent3>
        <a:srgbClr val="D2ECFF"/>
      </a:accent3>
      <a:accent4>
        <a:srgbClr val="041831"/>
      </a:accent4>
      <a:accent5>
        <a:srgbClr val="FFFFFF"/>
      </a:accent5>
      <a:accent6>
        <a:srgbClr val="7FB3E7"/>
      </a:accent6>
      <a:hlink>
        <a:srgbClr val="0E488F"/>
      </a:hlink>
      <a:folHlink>
        <a:srgbClr val="FFCC00"/>
      </a:folHlink>
    </a:clrScheme>
    <a:fontScheme name="Default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61E3B"/>
        </a:dk1>
        <a:lt1>
          <a:srgbClr val="DEF6F1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61E3B"/>
        </a:dk1>
        <a:lt1>
          <a:srgbClr val="ACDFFF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D2ECFF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TSD_PP3</Template>
  <TotalTime>377</TotalTime>
  <Words>1820</Words>
  <Application>Microsoft Office PowerPoint</Application>
  <PresentationFormat>On-screen Show (4:3)</PresentationFormat>
  <Paragraphs>212</Paragraphs>
  <Slides>31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TSD_PP3</vt:lpstr>
      <vt:lpstr>SBMA7111  Entrepreneurship</vt:lpstr>
      <vt:lpstr>International perspectives of entrepreneurship</vt:lpstr>
      <vt:lpstr>Slide 3</vt:lpstr>
      <vt:lpstr>Slide 4</vt:lpstr>
      <vt:lpstr>What is GEM?</vt:lpstr>
      <vt:lpstr>The GEM model</vt:lpstr>
      <vt:lpstr>Entrepreneurship in relation to the 3 phases of economic development</vt:lpstr>
      <vt:lpstr>What does GEM do each year?</vt:lpstr>
      <vt:lpstr>Using GEM</vt:lpstr>
      <vt:lpstr>What influences entrepreneurial variation between countries</vt:lpstr>
      <vt:lpstr>Cultural perspectives and influence on entrepreneurship</vt:lpstr>
      <vt:lpstr>European Management Styles </vt:lpstr>
      <vt:lpstr>European Management Styles </vt:lpstr>
      <vt:lpstr>European Management Styles </vt:lpstr>
      <vt:lpstr> European Management Styles</vt:lpstr>
      <vt:lpstr>European Management Styles </vt:lpstr>
      <vt:lpstr>European comparison </vt:lpstr>
      <vt:lpstr> France</vt:lpstr>
      <vt:lpstr>Italy </vt:lpstr>
      <vt:lpstr> Germany (1)</vt:lpstr>
      <vt:lpstr>Germany (2)  </vt:lpstr>
      <vt:lpstr> Spain</vt:lpstr>
      <vt:lpstr> Influences on entrepreneurship in South East Asia</vt:lpstr>
      <vt:lpstr>Confucianism </vt:lpstr>
      <vt:lpstr>Taoism </vt:lpstr>
      <vt:lpstr>Personal relationship (Guanxi) </vt:lpstr>
      <vt:lpstr> Humanised obligation (Renqing)</vt:lpstr>
      <vt:lpstr>Face </vt:lpstr>
      <vt:lpstr>Japan (1) </vt:lpstr>
      <vt:lpstr>Japan (2) </vt:lpstr>
      <vt:lpstr> South Korea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 Emmens</dc:creator>
  <cp:lastModifiedBy>VENUS</cp:lastModifiedBy>
  <cp:revision>46</cp:revision>
  <dcterms:created xsi:type="dcterms:W3CDTF">2011-06-23T09:06:05Z</dcterms:created>
  <dcterms:modified xsi:type="dcterms:W3CDTF">2013-04-21T16:34:46Z</dcterms:modified>
</cp:coreProperties>
</file>