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325" r:id="rId5"/>
    <p:sldId id="360" r:id="rId6"/>
    <p:sldId id="375" r:id="rId7"/>
    <p:sldId id="328" r:id="rId8"/>
    <p:sldId id="330" r:id="rId9"/>
    <p:sldId id="376" r:id="rId10"/>
    <p:sldId id="377" r:id="rId11"/>
    <p:sldId id="378" r:id="rId12"/>
    <p:sldId id="373" r:id="rId13"/>
    <p:sldId id="379" r:id="rId14"/>
    <p:sldId id="365" r:id="rId15"/>
    <p:sldId id="381" r:id="rId16"/>
    <p:sldId id="380" r:id="rId17"/>
    <p:sldId id="371" r:id="rId18"/>
    <p:sldId id="355" r:id="rId19"/>
    <p:sldId id="348" r:id="rId20"/>
    <p:sldId id="382" r:id="rId21"/>
    <p:sldId id="374" r:id="rId22"/>
    <p:sldId id="340" r:id="rId23"/>
    <p:sldId id="35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1EAEEB4-D225-44FA-953D-327D5214A7A7}">
          <p14:sldIdLst>
            <p14:sldId id="325"/>
            <p14:sldId id="360"/>
            <p14:sldId id="375"/>
            <p14:sldId id="328"/>
            <p14:sldId id="330"/>
            <p14:sldId id="376"/>
            <p14:sldId id="377"/>
            <p14:sldId id="378"/>
            <p14:sldId id="373"/>
            <p14:sldId id="379"/>
            <p14:sldId id="365"/>
            <p14:sldId id="381"/>
            <p14:sldId id="380"/>
            <p14:sldId id="371"/>
            <p14:sldId id="355"/>
            <p14:sldId id="348"/>
            <p14:sldId id="382"/>
            <p14:sldId id="374"/>
            <p14:sldId id="340"/>
            <p14:sldId id="359"/>
          </p14:sldIdLst>
        </p14:section>
        <p14:section name="Untitled Section" id="{B18E974F-29EF-4FE4-9DE1-BB1AA1F7657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680" autoAdjust="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F41B63-C0FE-461C-881D-698B5DFF3A37}" type="doc">
      <dgm:prSet loTypeId="urn:microsoft.com/office/officeart/2005/8/layout/vList4" loCatId="list" qsTypeId="urn:microsoft.com/office/officeart/2005/8/quickstyle/simple1" qsCatId="simple" csTypeId="urn:microsoft.com/office/officeart/2005/8/colors/accent1_2" csCatId="accent1" phldr="1"/>
      <dgm:spPr/>
    </dgm:pt>
    <dgm:pt modelId="{91B7268E-8F4B-4F70-8F8B-9BBB3F4921B5}">
      <dgm:prSet phldrT="[Text]"/>
      <dgm:spPr/>
      <dgm:t>
        <a:bodyPr/>
        <a:lstStyle/>
        <a:p>
          <a:r>
            <a:rPr lang="en-GB" dirty="0" smtClean="0"/>
            <a:t>Mahatma Gandhi</a:t>
          </a:r>
          <a:endParaRPr lang="en-GB" dirty="0"/>
        </a:p>
      </dgm:t>
    </dgm:pt>
    <dgm:pt modelId="{1A919216-F256-47B0-A88B-CD9ACCBDC5A7}" type="parTrans" cxnId="{FA8215CE-EA78-415C-BBBC-A5FF2359E179}">
      <dgm:prSet/>
      <dgm:spPr/>
      <dgm:t>
        <a:bodyPr/>
        <a:lstStyle/>
        <a:p>
          <a:endParaRPr lang="en-GB"/>
        </a:p>
      </dgm:t>
    </dgm:pt>
    <dgm:pt modelId="{6780C44A-5293-4C78-B355-63165805039A}" type="sibTrans" cxnId="{FA8215CE-EA78-415C-BBBC-A5FF2359E179}">
      <dgm:prSet/>
      <dgm:spPr/>
      <dgm:t>
        <a:bodyPr/>
        <a:lstStyle/>
        <a:p>
          <a:endParaRPr lang="en-GB"/>
        </a:p>
      </dgm:t>
    </dgm:pt>
    <dgm:pt modelId="{A1AF5571-42E4-491C-80B1-9A58D0F384B0}">
      <dgm:prSet phldrT="[Text]"/>
      <dgm:spPr/>
      <dgm:t>
        <a:bodyPr/>
        <a:lstStyle/>
        <a:p>
          <a:r>
            <a:rPr lang="en-GB" dirty="0" smtClean="0"/>
            <a:t>Mother Teresa</a:t>
          </a:r>
          <a:endParaRPr lang="en-GB" dirty="0"/>
        </a:p>
      </dgm:t>
    </dgm:pt>
    <dgm:pt modelId="{F1067BCF-5D27-4F2D-B2E9-CCA08B6AD5DE}" type="parTrans" cxnId="{F6B9FA08-0E82-4E19-99D3-E9C490B7AC1A}">
      <dgm:prSet/>
      <dgm:spPr/>
      <dgm:t>
        <a:bodyPr/>
        <a:lstStyle/>
        <a:p>
          <a:endParaRPr lang="en-GB"/>
        </a:p>
      </dgm:t>
    </dgm:pt>
    <dgm:pt modelId="{5BD20EA0-08B1-42FA-88FB-7AC3CE5000E1}" type="sibTrans" cxnId="{F6B9FA08-0E82-4E19-99D3-E9C490B7AC1A}">
      <dgm:prSet/>
      <dgm:spPr/>
      <dgm:t>
        <a:bodyPr/>
        <a:lstStyle/>
        <a:p>
          <a:endParaRPr lang="en-GB"/>
        </a:p>
      </dgm:t>
    </dgm:pt>
    <dgm:pt modelId="{E7840469-50EA-4072-82E9-89D323043706}">
      <dgm:prSet phldrT="[Text]"/>
      <dgm:spPr/>
      <dgm:t>
        <a:bodyPr/>
        <a:lstStyle/>
        <a:p>
          <a:r>
            <a:rPr lang="en-GB" dirty="0" smtClean="0"/>
            <a:t>President Kennedy</a:t>
          </a:r>
          <a:endParaRPr lang="en-GB" dirty="0"/>
        </a:p>
      </dgm:t>
    </dgm:pt>
    <dgm:pt modelId="{6DDB7B55-E81D-418C-8B1A-ED7D091F30C5}" type="parTrans" cxnId="{83B18C4B-44D9-42E6-96B1-C30E0A4BD1A5}">
      <dgm:prSet/>
      <dgm:spPr/>
      <dgm:t>
        <a:bodyPr/>
        <a:lstStyle/>
        <a:p>
          <a:endParaRPr lang="en-GB"/>
        </a:p>
      </dgm:t>
    </dgm:pt>
    <dgm:pt modelId="{BAE4473F-87C9-48D6-BE0C-8A1A2D7B3383}" type="sibTrans" cxnId="{83B18C4B-44D9-42E6-96B1-C30E0A4BD1A5}">
      <dgm:prSet/>
      <dgm:spPr/>
      <dgm:t>
        <a:bodyPr/>
        <a:lstStyle/>
        <a:p>
          <a:endParaRPr lang="en-GB"/>
        </a:p>
      </dgm:t>
    </dgm:pt>
    <dgm:pt modelId="{2F4CFC20-BA69-466C-B091-068FB6156C48}" type="pres">
      <dgm:prSet presAssocID="{F5F41B63-C0FE-461C-881D-698B5DFF3A37}" presName="linear" presStyleCnt="0">
        <dgm:presLayoutVars>
          <dgm:dir/>
          <dgm:resizeHandles val="exact"/>
        </dgm:presLayoutVars>
      </dgm:prSet>
      <dgm:spPr/>
    </dgm:pt>
    <dgm:pt modelId="{F47AFB90-2648-4A34-9A77-1608EED4F13B}" type="pres">
      <dgm:prSet presAssocID="{91B7268E-8F4B-4F70-8F8B-9BBB3F4921B5}" presName="comp" presStyleCnt="0"/>
      <dgm:spPr/>
    </dgm:pt>
    <dgm:pt modelId="{2B311875-3D4D-4025-994F-7FC7696BB1F8}" type="pres">
      <dgm:prSet presAssocID="{91B7268E-8F4B-4F70-8F8B-9BBB3F4921B5}" presName="box" presStyleLbl="node1" presStyleIdx="0" presStyleCnt="3"/>
      <dgm:spPr/>
      <dgm:t>
        <a:bodyPr/>
        <a:lstStyle/>
        <a:p>
          <a:endParaRPr lang="en-GB"/>
        </a:p>
      </dgm:t>
    </dgm:pt>
    <dgm:pt modelId="{BC69808A-A5E4-4449-B654-ACBB57A9EB8D}" type="pres">
      <dgm:prSet presAssocID="{91B7268E-8F4B-4F70-8F8B-9BBB3F4921B5}" presName="img" presStyleLbl="fgImgPlace1" presStyleIdx="0" presStyleCnt="3"/>
      <dgm:spPr/>
    </dgm:pt>
    <dgm:pt modelId="{334389AB-AF5D-4901-AF87-2466A4F7E82B}" type="pres">
      <dgm:prSet presAssocID="{91B7268E-8F4B-4F70-8F8B-9BBB3F4921B5}" presName="text" presStyleLbl="node1" presStyleIdx="0" presStyleCnt="3">
        <dgm:presLayoutVars>
          <dgm:bulletEnabled val="1"/>
        </dgm:presLayoutVars>
      </dgm:prSet>
      <dgm:spPr/>
      <dgm:t>
        <a:bodyPr/>
        <a:lstStyle/>
        <a:p>
          <a:endParaRPr lang="en-GB"/>
        </a:p>
      </dgm:t>
    </dgm:pt>
    <dgm:pt modelId="{91B645D8-7605-426E-B3B3-6F520A89C9E0}" type="pres">
      <dgm:prSet presAssocID="{6780C44A-5293-4C78-B355-63165805039A}" presName="spacer" presStyleCnt="0"/>
      <dgm:spPr/>
    </dgm:pt>
    <dgm:pt modelId="{EAC16973-9E57-4E8F-A4F0-B4890A22F9DB}" type="pres">
      <dgm:prSet presAssocID="{A1AF5571-42E4-491C-80B1-9A58D0F384B0}" presName="comp" presStyleCnt="0"/>
      <dgm:spPr/>
    </dgm:pt>
    <dgm:pt modelId="{9B5BFC26-A5B3-48B5-9CFF-18707B31A804}" type="pres">
      <dgm:prSet presAssocID="{A1AF5571-42E4-491C-80B1-9A58D0F384B0}" presName="box" presStyleLbl="node1" presStyleIdx="1" presStyleCnt="3"/>
      <dgm:spPr/>
      <dgm:t>
        <a:bodyPr/>
        <a:lstStyle/>
        <a:p>
          <a:endParaRPr lang="en-GB"/>
        </a:p>
      </dgm:t>
    </dgm:pt>
    <dgm:pt modelId="{7B08AB16-37A3-4CE3-AEF9-6ABB948E1635}" type="pres">
      <dgm:prSet presAssocID="{A1AF5571-42E4-491C-80B1-9A58D0F384B0}" presName="img" presStyleLbl="fgImgPlace1" presStyleIdx="1" presStyleCnt="3" custScaleX="100917" custScaleY="126711"/>
      <dgm:spPr>
        <a:blipFill rotWithShape="1">
          <a:blip xmlns:r="http://schemas.openxmlformats.org/officeDocument/2006/relationships" r:embed="rId1"/>
          <a:stretch>
            <a:fillRect/>
          </a:stretch>
        </a:blipFill>
      </dgm:spPr>
    </dgm:pt>
    <dgm:pt modelId="{8BD12848-B8E0-41B4-A5EF-49688ED603DD}" type="pres">
      <dgm:prSet presAssocID="{A1AF5571-42E4-491C-80B1-9A58D0F384B0}" presName="text" presStyleLbl="node1" presStyleIdx="1" presStyleCnt="3">
        <dgm:presLayoutVars>
          <dgm:bulletEnabled val="1"/>
        </dgm:presLayoutVars>
      </dgm:prSet>
      <dgm:spPr/>
      <dgm:t>
        <a:bodyPr/>
        <a:lstStyle/>
        <a:p>
          <a:endParaRPr lang="en-GB"/>
        </a:p>
      </dgm:t>
    </dgm:pt>
    <dgm:pt modelId="{CAB3F438-0655-4104-9F57-8B56A63F26AC}" type="pres">
      <dgm:prSet presAssocID="{5BD20EA0-08B1-42FA-88FB-7AC3CE5000E1}" presName="spacer" presStyleCnt="0"/>
      <dgm:spPr/>
    </dgm:pt>
    <dgm:pt modelId="{16BC4F12-7485-49B1-A1B6-75F768118448}" type="pres">
      <dgm:prSet presAssocID="{E7840469-50EA-4072-82E9-89D323043706}" presName="comp" presStyleCnt="0"/>
      <dgm:spPr/>
    </dgm:pt>
    <dgm:pt modelId="{A14C935C-DCF9-4554-BD4A-161A84D88536}" type="pres">
      <dgm:prSet presAssocID="{E7840469-50EA-4072-82E9-89D323043706}" presName="box" presStyleLbl="node1" presStyleIdx="2" presStyleCnt="3"/>
      <dgm:spPr/>
      <dgm:t>
        <a:bodyPr/>
        <a:lstStyle/>
        <a:p>
          <a:endParaRPr lang="en-GB"/>
        </a:p>
      </dgm:t>
    </dgm:pt>
    <dgm:pt modelId="{9E33113E-F543-4BA2-8AE6-071678EB02FA}" type="pres">
      <dgm:prSet presAssocID="{E7840469-50EA-4072-82E9-89D323043706}" presName="img" presStyleLbl="fgImgPlace1" presStyleIdx="2" presStyleCnt="3" custScaleX="118856" custScaleY="111314"/>
      <dgm:spPr>
        <a:blipFill rotWithShape="1">
          <a:blip xmlns:r="http://schemas.openxmlformats.org/officeDocument/2006/relationships" r:embed="rId2"/>
          <a:stretch>
            <a:fillRect/>
          </a:stretch>
        </a:blipFill>
      </dgm:spPr>
    </dgm:pt>
    <dgm:pt modelId="{C41A5D52-3847-40FF-ADA2-BFEE33861E4A}" type="pres">
      <dgm:prSet presAssocID="{E7840469-50EA-4072-82E9-89D323043706}" presName="text" presStyleLbl="node1" presStyleIdx="2" presStyleCnt="3">
        <dgm:presLayoutVars>
          <dgm:bulletEnabled val="1"/>
        </dgm:presLayoutVars>
      </dgm:prSet>
      <dgm:spPr/>
      <dgm:t>
        <a:bodyPr/>
        <a:lstStyle/>
        <a:p>
          <a:endParaRPr lang="en-GB"/>
        </a:p>
      </dgm:t>
    </dgm:pt>
  </dgm:ptLst>
  <dgm:cxnLst>
    <dgm:cxn modelId="{F6B9FA08-0E82-4E19-99D3-E9C490B7AC1A}" srcId="{F5F41B63-C0FE-461C-881D-698B5DFF3A37}" destId="{A1AF5571-42E4-491C-80B1-9A58D0F384B0}" srcOrd="1" destOrd="0" parTransId="{F1067BCF-5D27-4F2D-B2E9-CCA08B6AD5DE}" sibTransId="{5BD20EA0-08B1-42FA-88FB-7AC3CE5000E1}"/>
    <dgm:cxn modelId="{CC2052A3-39D8-4EB5-9AAD-6F17A215E97C}" type="presOf" srcId="{A1AF5571-42E4-491C-80B1-9A58D0F384B0}" destId="{9B5BFC26-A5B3-48B5-9CFF-18707B31A804}" srcOrd="0" destOrd="0" presId="urn:microsoft.com/office/officeart/2005/8/layout/vList4"/>
    <dgm:cxn modelId="{20F2F47D-B31B-4B40-B21F-442599B29A59}" type="presOf" srcId="{91B7268E-8F4B-4F70-8F8B-9BBB3F4921B5}" destId="{2B311875-3D4D-4025-994F-7FC7696BB1F8}" srcOrd="0" destOrd="0" presId="urn:microsoft.com/office/officeart/2005/8/layout/vList4"/>
    <dgm:cxn modelId="{42DD2647-88E2-42C3-8608-182B33023B06}" type="presOf" srcId="{A1AF5571-42E4-491C-80B1-9A58D0F384B0}" destId="{8BD12848-B8E0-41B4-A5EF-49688ED603DD}" srcOrd="1" destOrd="0" presId="urn:microsoft.com/office/officeart/2005/8/layout/vList4"/>
    <dgm:cxn modelId="{F7171AE1-E3EA-4DF6-9D7E-FBA688B5ECF3}" type="presOf" srcId="{91B7268E-8F4B-4F70-8F8B-9BBB3F4921B5}" destId="{334389AB-AF5D-4901-AF87-2466A4F7E82B}" srcOrd="1" destOrd="0" presId="urn:microsoft.com/office/officeart/2005/8/layout/vList4"/>
    <dgm:cxn modelId="{83B18C4B-44D9-42E6-96B1-C30E0A4BD1A5}" srcId="{F5F41B63-C0FE-461C-881D-698B5DFF3A37}" destId="{E7840469-50EA-4072-82E9-89D323043706}" srcOrd="2" destOrd="0" parTransId="{6DDB7B55-E81D-418C-8B1A-ED7D091F30C5}" sibTransId="{BAE4473F-87C9-48D6-BE0C-8A1A2D7B3383}"/>
    <dgm:cxn modelId="{FA8215CE-EA78-415C-BBBC-A5FF2359E179}" srcId="{F5F41B63-C0FE-461C-881D-698B5DFF3A37}" destId="{91B7268E-8F4B-4F70-8F8B-9BBB3F4921B5}" srcOrd="0" destOrd="0" parTransId="{1A919216-F256-47B0-A88B-CD9ACCBDC5A7}" sibTransId="{6780C44A-5293-4C78-B355-63165805039A}"/>
    <dgm:cxn modelId="{3CA5B21D-F4BD-4C5B-B78E-81BB46E39608}" type="presOf" srcId="{E7840469-50EA-4072-82E9-89D323043706}" destId="{A14C935C-DCF9-4554-BD4A-161A84D88536}" srcOrd="0" destOrd="0" presId="urn:microsoft.com/office/officeart/2005/8/layout/vList4"/>
    <dgm:cxn modelId="{13C6B204-6AA6-4EB6-BF06-D7BA8CB89B0B}" type="presOf" srcId="{E7840469-50EA-4072-82E9-89D323043706}" destId="{C41A5D52-3847-40FF-ADA2-BFEE33861E4A}" srcOrd="1" destOrd="0" presId="urn:microsoft.com/office/officeart/2005/8/layout/vList4"/>
    <dgm:cxn modelId="{F816B58C-BEAA-4103-8930-2692CDB156EE}" type="presOf" srcId="{F5F41B63-C0FE-461C-881D-698B5DFF3A37}" destId="{2F4CFC20-BA69-466C-B091-068FB6156C48}" srcOrd="0" destOrd="0" presId="urn:microsoft.com/office/officeart/2005/8/layout/vList4"/>
    <dgm:cxn modelId="{00A62667-B1DC-47DD-8133-98E3A896921B}" type="presParOf" srcId="{2F4CFC20-BA69-466C-B091-068FB6156C48}" destId="{F47AFB90-2648-4A34-9A77-1608EED4F13B}" srcOrd="0" destOrd="0" presId="urn:microsoft.com/office/officeart/2005/8/layout/vList4"/>
    <dgm:cxn modelId="{A8C95F13-D123-4551-ABA0-E926CD69D554}" type="presParOf" srcId="{F47AFB90-2648-4A34-9A77-1608EED4F13B}" destId="{2B311875-3D4D-4025-994F-7FC7696BB1F8}" srcOrd="0" destOrd="0" presId="urn:microsoft.com/office/officeart/2005/8/layout/vList4"/>
    <dgm:cxn modelId="{F9058108-D9CE-4DC1-88C1-00D5A0661189}" type="presParOf" srcId="{F47AFB90-2648-4A34-9A77-1608EED4F13B}" destId="{BC69808A-A5E4-4449-B654-ACBB57A9EB8D}" srcOrd="1" destOrd="0" presId="urn:microsoft.com/office/officeart/2005/8/layout/vList4"/>
    <dgm:cxn modelId="{CD90FF6B-8335-4356-B785-F68131F5B005}" type="presParOf" srcId="{F47AFB90-2648-4A34-9A77-1608EED4F13B}" destId="{334389AB-AF5D-4901-AF87-2466A4F7E82B}" srcOrd="2" destOrd="0" presId="urn:microsoft.com/office/officeart/2005/8/layout/vList4"/>
    <dgm:cxn modelId="{E7879C5F-3D1E-49F8-AD9E-992E0C391C52}" type="presParOf" srcId="{2F4CFC20-BA69-466C-B091-068FB6156C48}" destId="{91B645D8-7605-426E-B3B3-6F520A89C9E0}" srcOrd="1" destOrd="0" presId="urn:microsoft.com/office/officeart/2005/8/layout/vList4"/>
    <dgm:cxn modelId="{3F3F37B7-FCD3-44C6-93D2-C674E38123AB}" type="presParOf" srcId="{2F4CFC20-BA69-466C-B091-068FB6156C48}" destId="{EAC16973-9E57-4E8F-A4F0-B4890A22F9DB}" srcOrd="2" destOrd="0" presId="urn:microsoft.com/office/officeart/2005/8/layout/vList4"/>
    <dgm:cxn modelId="{0529ADF4-1333-4852-8C22-362BE7B522F7}" type="presParOf" srcId="{EAC16973-9E57-4E8F-A4F0-B4890A22F9DB}" destId="{9B5BFC26-A5B3-48B5-9CFF-18707B31A804}" srcOrd="0" destOrd="0" presId="urn:microsoft.com/office/officeart/2005/8/layout/vList4"/>
    <dgm:cxn modelId="{79D2B82A-DC26-435E-AC67-FAFD84D34F2A}" type="presParOf" srcId="{EAC16973-9E57-4E8F-A4F0-B4890A22F9DB}" destId="{7B08AB16-37A3-4CE3-AEF9-6ABB948E1635}" srcOrd="1" destOrd="0" presId="urn:microsoft.com/office/officeart/2005/8/layout/vList4"/>
    <dgm:cxn modelId="{B3FDCAC9-FF75-4F9F-B49A-BAAC245B713F}" type="presParOf" srcId="{EAC16973-9E57-4E8F-A4F0-B4890A22F9DB}" destId="{8BD12848-B8E0-41B4-A5EF-49688ED603DD}" srcOrd="2" destOrd="0" presId="urn:microsoft.com/office/officeart/2005/8/layout/vList4"/>
    <dgm:cxn modelId="{BE223157-7E08-48D3-A147-0CD6C950C21D}" type="presParOf" srcId="{2F4CFC20-BA69-466C-B091-068FB6156C48}" destId="{CAB3F438-0655-4104-9F57-8B56A63F26AC}" srcOrd="3" destOrd="0" presId="urn:microsoft.com/office/officeart/2005/8/layout/vList4"/>
    <dgm:cxn modelId="{31425215-F186-49B6-AF6C-0A18D65C8072}" type="presParOf" srcId="{2F4CFC20-BA69-466C-B091-068FB6156C48}" destId="{16BC4F12-7485-49B1-A1B6-75F768118448}" srcOrd="4" destOrd="0" presId="urn:microsoft.com/office/officeart/2005/8/layout/vList4"/>
    <dgm:cxn modelId="{A80B3F7F-0218-48B7-ABD8-B7CAFE09B0BF}" type="presParOf" srcId="{16BC4F12-7485-49B1-A1B6-75F768118448}" destId="{A14C935C-DCF9-4554-BD4A-161A84D88536}" srcOrd="0" destOrd="0" presId="urn:microsoft.com/office/officeart/2005/8/layout/vList4"/>
    <dgm:cxn modelId="{1EB94DC8-DAAC-422A-8F7B-C40C3A61B9BC}" type="presParOf" srcId="{16BC4F12-7485-49B1-A1B6-75F768118448}" destId="{9E33113E-F543-4BA2-8AE6-071678EB02FA}" srcOrd="1" destOrd="0" presId="urn:microsoft.com/office/officeart/2005/8/layout/vList4"/>
    <dgm:cxn modelId="{C9E1A057-B04D-414C-AC83-1447D232FC10}" type="presParOf" srcId="{16BC4F12-7485-49B1-A1B6-75F768118448}" destId="{C41A5D52-3847-40FF-ADA2-BFEE33861E4A}"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11875-3D4D-4025-994F-7FC7696BB1F8}">
      <dsp:nvSpPr>
        <dsp:cNvPr id="0" name=""/>
        <dsp:cNvSpPr/>
      </dsp:nvSpPr>
      <dsp:spPr>
        <a:xfrm>
          <a:off x="0" y="0"/>
          <a:ext cx="8785225" cy="130841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lvl="0" algn="l" defTabSz="2711450">
            <a:lnSpc>
              <a:spcPct val="90000"/>
            </a:lnSpc>
            <a:spcBef>
              <a:spcPct val="0"/>
            </a:spcBef>
            <a:spcAft>
              <a:spcPct val="35000"/>
            </a:spcAft>
          </a:pPr>
          <a:r>
            <a:rPr lang="en-GB" sz="6100" kern="1200" dirty="0" smtClean="0"/>
            <a:t>Mahatma Gandhi</a:t>
          </a:r>
          <a:endParaRPr lang="en-GB" sz="6100" kern="1200" dirty="0"/>
        </a:p>
      </dsp:txBody>
      <dsp:txXfrm>
        <a:off x="1887886" y="0"/>
        <a:ext cx="6897338" cy="1308416"/>
      </dsp:txXfrm>
    </dsp:sp>
    <dsp:sp modelId="{BC69808A-A5E4-4449-B654-ACBB57A9EB8D}">
      <dsp:nvSpPr>
        <dsp:cNvPr id="0" name=""/>
        <dsp:cNvSpPr/>
      </dsp:nvSpPr>
      <dsp:spPr>
        <a:xfrm>
          <a:off x="130841" y="130841"/>
          <a:ext cx="1757045" cy="1046733"/>
        </a:xfrm>
        <a:prstGeom prst="roundRect">
          <a:avLst>
            <a:gd name="adj" fmla="val 1000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5BFC26-A5B3-48B5-9CFF-18707B31A804}">
      <dsp:nvSpPr>
        <dsp:cNvPr id="0" name=""/>
        <dsp:cNvSpPr/>
      </dsp:nvSpPr>
      <dsp:spPr>
        <a:xfrm>
          <a:off x="0" y="1448213"/>
          <a:ext cx="8785225" cy="130841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lvl="0" algn="l" defTabSz="2711450">
            <a:lnSpc>
              <a:spcPct val="90000"/>
            </a:lnSpc>
            <a:spcBef>
              <a:spcPct val="0"/>
            </a:spcBef>
            <a:spcAft>
              <a:spcPct val="35000"/>
            </a:spcAft>
          </a:pPr>
          <a:r>
            <a:rPr lang="en-GB" sz="6100" kern="1200" dirty="0" smtClean="0"/>
            <a:t>Mother Teresa</a:t>
          </a:r>
          <a:endParaRPr lang="en-GB" sz="6100" kern="1200" dirty="0"/>
        </a:p>
      </dsp:txBody>
      <dsp:txXfrm>
        <a:off x="1887886" y="1448213"/>
        <a:ext cx="6897338" cy="1308416"/>
      </dsp:txXfrm>
    </dsp:sp>
    <dsp:sp modelId="{7B08AB16-37A3-4CE3-AEF9-6ABB948E1635}">
      <dsp:nvSpPr>
        <dsp:cNvPr id="0" name=""/>
        <dsp:cNvSpPr/>
      </dsp:nvSpPr>
      <dsp:spPr>
        <a:xfrm>
          <a:off x="122785" y="1439258"/>
          <a:ext cx="1773157" cy="1326326"/>
        </a:xfrm>
        <a:prstGeom prst="roundRect">
          <a:avLst>
            <a:gd name="adj" fmla="val 10000"/>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14C935C-DCF9-4554-BD4A-161A84D88536}">
      <dsp:nvSpPr>
        <dsp:cNvPr id="0" name=""/>
        <dsp:cNvSpPr/>
      </dsp:nvSpPr>
      <dsp:spPr>
        <a:xfrm>
          <a:off x="17406" y="2896426"/>
          <a:ext cx="8785225" cy="130841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lvl="0" algn="l" defTabSz="2711450">
            <a:lnSpc>
              <a:spcPct val="90000"/>
            </a:lnSpc>
            <a:spcBef>
              <a:spcPct val="0"/>
            </a:spcBef>
            <a:spcAft>
              <a:spcPct val="35000"/>
            </a:spcAft>
          </a:pPr>
          <a:r>
            <a:rPr lang="en-GB" sz="6100" kern="1200" dirty="0" smtClean="0"/>
            <a:t>President Kennedy</a:t>
          </a:r>
          <a:endParaRPr lang="en-GB" sz="6100" kern="1200" dirty="0"/>
        </a:p>
      </dsp:txBody>
      <dsp:txXfrm>
        <a:off x="1905292" y="2896426"/>
        <a:ext cx="6897338" cy="1308416"/>
      </dsp:txXfrm>
    </dsp:sp>
    <dsp:sp modelId="{9E33113E-F543-4BA2-8AE6-071678EB02FA}">
      <dsp:nvSpPr>
        <dsp:cNvPr id="0" name=""/>
        <dsp:cNvSpPr/>
      </dsp:nvSpPr>
      <dsp:spPr>
        <a:xfrm>
          <a:off x="-17406" y="2968054"/>
          <a:ext cx="2088353" cy="1165160"/>
        </a:xfrm>
        <a:prstGeom prst="roundRect">
          <a:avLst>
            <a:gd name="adj" fmla="val 10000"/>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09/10/2018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328D4B-BFBA-4B91-BACE-929632A9B7D3}" type="datetimeFigureOut">
              <a:rPr lang="en-GB" smtClean="0"/>
              <a:pPr/>
              <a:t>09/10/2018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1A15F-44D6-4142-99A7-09B6A328C9CF}" type="slidenum">
              <a:rPr lang="en-GB" smtClean="0"/>
              <a:pPr/>
              <a:t>‹#›</a:t>
            </a:fld>
            <a:endParaRPr lang="en-GB"/>
          </a:p>
        </p:txBody>
      </p:sp>
    </p:spTree>
    <p:extLst>
      <p:ext uri="{BB962C8B-B14F-4D97-AF65-F5344CB8AC3E}">
        <p14:creationId xmlns:p14="http://schemas.microsoft.com/office/powerpoint/2010/main" val="1234309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a:t>
            </a:fld>
            <a:endParaRPr lang="en-GB"/>
          </a:p>
        </p:txBody>
      </p:sp>
    </p:spTree>
    <p:extLst>
      <p:ext uri="{BB962C8B-B14F-4D97-AF65-F5344CB8AC3E}">
        <p14:creationId xmlns:p14="http://schemas.microsoft.com/office/powerpoint/2010/main" val="3245989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6</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7</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8</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9</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10</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11</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12</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13</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14</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15</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16</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17</a:t>
            </a:fld>
            <a:endParaRPr lang="en-GB"/>
          </a:p>
        </p:txBody>
      </p:sp>
    </p:spTree>
    <p:extLst>
      <p:ext uri="{BB962C8B-B14F-4D97-AF65-F5344CB8AC3E}">
        <p14:creationId xmlns:p14="http://schemas.microsoft.com/office/powerpoint/2010/main" val="1841131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18</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19</a:t>
            </a:fld>
            <a:endParaRPr lang="en-GB"/>
          </a:p>
        </p:txBody>
      </p:sp>
    </p:spTree>
    <p:extLst>
      <p:ext uri="{BB962C8B-B14F-4D97-AF65-F5344CB8AC3E}">
        <p14:creationId xmlns:p14="http://schemas.microsoft.com/office/powerpoint/2010/main" val="7393159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20</a:t>
            </a:fld>
            <a:endParaRPr lang="en-GB"/>
          </a:p>
        </p:txBody>
      </p:sp>
    </p:spTree>
    <p:extLst>
      <p:ext uri="{BB962C8B-B14F-4D97-AF65-F5344CB8AC3E}">
        <p14:creationId xmlns:p14="http://schemas.microsoft.com/office/powerpoint/2010/main" val="739315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09/10/2018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09/10/2018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09/10/2018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09/10/2018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09/10/2018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09/10/2018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449ZOWbUkf0"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hyperlink" Target="https://www.youtube.com/watch?v=1-SI8RF6wD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uclan.ac.uk/research/explore/groups/institute_for_dark_tourism_research.php"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www.qcc.cuny.ed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467544" y="1196752"/>
            <a:ext cx="8207375" cy="4392488"/>
          </a:xfrm>
        </p:spPr>
        <p:txBody>
          <a:bodyPr>
            <a:normAutofit/>
          </a:bodyPr>
          <a:lstStyle/>
          <a:p>
            <a:r>
              <a:rPr lang="en-US" altLang="en-US" sz="4000" b="1" dirty="0" smtClean="0">
                <a:solidFill>
                  <a:schemeClr val="bg1"/>
                </a:solidFill>
                <a:ea typeface="ＭＳ Ｐゴシック" panose="020B0600070205080204" pitchFamily="34" charset="-128"/>
              </a:rPr>
              <a:t>Shades of Dark Tourism</a:t>
            </a:r>
            <a:br>
              <a:rPr lang="en-US" altLang="en-US" sz="4000" b="1" dirty="0" smtClean="0">
                <a:solidFill>
                  <a:schemeClr val="bg1"/>
                </a:solidFill>
                <a:ea typeface="ＭＳ Ｐゴシック" panose="020B0600070205080204" pitchFamily="34" charset="-128"/>
              </a:rPr>
            </a:br>
            <a:r>
              <a:rPr lang="en-US" altLang="en-US" sz="4000" b="1" dirty="0">
                <a:solidFill>
                  <a:schemeClr val="bg1"/>
                </a:solidFill>
                <a:ea typeface="ＭＳ Ｐゴシック" panose="020B0600070205080204" pitchFamily="34" charset="-128"/>
              </a:rPr>
              <a:t/>
            </a:r>
            <a:br>
              <a:rPr lang="en-US" altLang="en-US" sz="4000" b="1" dirty="0">
                <a:solidFill>
                  <a:schemeClr val="bg1"/>
                </a:solidFill>
                <a:ea typeface="ＭＳ Ｐゴシック" panose="020B0600070205080204" pitchFamily="34" charset="-128"/>
              </a:rPr>
            </a:br>
            <a:r>
              <a:rPr lang="en-US" altLang="en-US" sz="2000" dirty="0" err="1" smtClean="0">
                <a:solidFill>
                  <a:schemeClr val="bg1"/>
                </a:solidFill>
                <a:ea typeface="ＭＳ Ｐゴシック" panose="020B0600070205080204" pitchFamily="34" charset="-128"/>
              </a:rPr>
              <a:t>Sneha</a:t>
            </a:r>
            <a:r>
              <a:rPr lang="en-US" altLang="en-US" sz="2000" dirty="0" smtClean="0">
                <a:solidFill>
                  <a:schemeClr val="bg1"/>
                </a:solidFill>
                <a:ea typeface="ＭＳ Ｐゴシック" panose="020B0600070205080204" pitchFamily="34" charset="-128"/>
              </a:rPr>
              <a:t> Roy</a:t>
            </a:r>
            <a:br>
              <a:rPr lang="en-US" altLang="en-US" sz="2000" dirty="0" smtClean="0">
                <a:solidFill>
                  <a:schemeClr val="bg1"/>
                </a:solidFill>
                <a:ea typeface="ＭＳ Ｐゴシック" panose="020B0600070205080204" pitchFamily="34" charset="-128"/>
              </a:rPr>
            </a:br>
            <a:r>
              <a:rPr lang="en-US" altLang="en-US" sz="2000" dirty="0" smtClean="0">
                <a:solidFill>
                  <a:schemeClr val="bg1"/>
                </a:solidFill>
                <a:ea typeface="ＭＳ Ｐゴシック" panose="020B0600070205080204" pitchFamily="34" charset="-128"/>
              </a:rPr>
              <a:t>Professional Doctorate Student in Interfaith Studies</a:t>
            </a:r>
            <a:br>
              <a:rPr lang="en-US" altLang="en-US" sz="2000" dirty="0" smtClean="0">
                <a:solidFill>
                  <a:schemeClr val="bg1"/>
                </a:solidFill>
                <a:ea typeface="ＭＳ Ｐゴシック" panose="020B0600070205080204" pitchFamily="34" charset="-128"/>
              </a:rPr>
            </a:br>
            <a:r>
              <a:rPr lang="en-US" altLang="en-US" sz="2000" dirty="0" smtClean="0">
                <a:solidFill>
                  <a:schemeClr val="bg1"/>
                </a:solidFill>
                <a:ea typeface="ＭＳ Ｐゴシック" panose="020B0600070205080204" pitchFamily="34" charset="-128"/>
              </a:rPr>
              <a:t>9</a:t>
            </a:r>
            <a:r>
              <a:rPr lang="en-US" altLang="en-US" sz="2000" baseline="30000" dirty="0" smtClean="0">
                <a:solidFill>
                  <a:schemeClr val="bg1"/>
                </a:solidFill>
                <a:ea typeface="ＭＳ Ｐゴシック" panose="020B0600070205080204" pitchFamily="34" charset="-128"/>
              </a:rPr>
              <a:t>th</a:t>
            </a:r>
            <a:r>
              <a:rPr lang="en-US" altLang="en-US" sz="2000" dirty="0" smtClean="0">
                <a:solidFill>
                  <a:schemeClr val="bg1"/>
                </a:solidFill>
                <a:ea typeface="ＭＳ Ｐゴシック" panose="020B0600070205080204" pitchFamily="34" charset="-128"/>
              </a:rPr>
              <a:t> October, 2018</a:t>
            </a:r>
            <a:br>
              <a:rPr lang="en-US" altLang="en-US" sz="2000" dirty="0" smtClean="0">
                <a:solidFill>
                  <a:schemeClr val="bg1"/>
                </a:solidFill>
                <a:ea typeface="ＭＳ Ｐゴシック" panose="020B0600070205080204" pitchFamily="34" charset="-128"/>
              </a:rPr>
            </a:br>
            <a:endParaRPr lang="en-US" altLang="en-US" sz="2000" dirty="0">
              <a:solidFill>
                <a:schemeClr val="bg1"/>
              </a:solidFill>
              <a:ea typeface="ＭＳ Ｐゴシック" panose="020B0600070205080204" pitchFamily="34" charset="-128"/>
            </a:endParaRPr>
          </a:p>
        </p:txBody>
      </p:sp>
    </p:spTree>
    <p:extLst>
      <p:ext uri="{BB962C8B-B14F-4D97-AF65-F5344CB8AC3E}">
        <p14:creationId xmlns:p14="http://schemas.microsoft.com/office/powerpoint/2010/main" val="129648363"/>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1052736"/>
            <a:ext cx="7416824" cy="1080120"/>
          </a:xfrm>
        </p:spPr>
        <p:txBody>
          <a:bodyPr>
            <a:normAutofit/>
          </a:bodyPr>
          <a:lstStyle/>
          <a:p>
            <a:pPr marL="0" indent="0" algn="ctr">
              <a:buNone/>
            </a:pPr>
            <a:r>
              <a:rPr lang="en-GB" sz="3600" b="1" dirty="0" smtClean="0">
                <a:solidFill>
                  <a:schemeClr val="tx2">
                    <a:lumMod val="60000"/>
                    <a:lumOff val="40000"/>
                  </a:schemeClr>
                </a:solidFill>
              </a:rPr>
              <a:t>“The Joy of Prison Museums”!</a:t>
            </a:r>
          </a:p>
          <a:p>
            <a:pPr marL="0" indent="0">
              <a:buNone/>
            </a:pPr>
            <a:endParaRPr lang="en-GB" dirty="0" smtClean="0"/>
          </a:p>
        </p:txBody>
      </p:sp>
      <p:sp>
        <p:nvSpPr>
          <p:cNvPr id="4" name="Rectangle 2"/>
          <p:cNvSpPr>
            <a:spLocks noGrp="1" noChangeArrowheads="1"/>
          </p:cNvSpPr>
          <p:nvPr>
            <p:ph type="title"/>
          </p:nvPr>
        </p:nvSpPr>
        <p:spPr>
          <a:xfrm>
            <a:off x="0" y="111905"/>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What do you think of this?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1916832"/>
            <a:ext cx="5155285"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9129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1052736"/>
            <a:ext cx="7416824" cy="1080120"/>
          </a:xfrm>
        </p:spPr>
        <p:txBody>
          <a:bodyPr>
            <a:normAutofit fontScale="70000" lnSpcReduction="20000"/>
          </a:bodyPr>
          <a:lstStyle/>
          <a:p>
            <a:pPr marL="0" indent="0" algn="ctr">
              <a:buNone/>
            </a:pPr>
            <a:r>
              <a:rPr lang="en-GB" sz="3600" b="1" dirty="0" smtClean="0">
                <a:solidFill>
                  <a:schemeClr val="tx2">
                    <a:lumMod val="60000"/>
                    <a:lumOff val="40000"/>
                  </a:schemeClr>
                </a:solidFill>
              </a:rPr>
              <a:t>“These </a:t>
            </a:r>
            <a:r>
              <a:rPr lang="en-GB" sz="3600" b="1" dirty="0">
                <a:solidFill>
                  <a:schemeClr val="tx2">
                    <a:lumMod val="60000"/>
                    <a:lumOff val="40000"/>
                  </a:schemeClr>
                </a:solidFill>
              </a:rPr>
              <a:t>cells were occupied by none other than the original Peaky Blinders, Fred West and many more. Be there if you dare</a:t>
            </a:r>
            <a:r>
              <a:rPr lang="en-GB" sz="3600" b="1" dirty="0" smtClean="0">
                <a:solidFill>
                  <a:schemeClr val="tx2">
                    <a:lumMod val="60000"/>
                    <a:lumOff val="40000"/>
                  </a:schemeClr>
                </a:solidFill>
              </a:rPr>
              <a:t>!”</a:t>
            </a:r>
          </a:p>
          <a:p>
            <a:pPr marL="0" indent="0">
              <a:buNone/>
            </a:pPr>
            <a:endParaRPr lang="en-GB" dirty="0" smtClean="0"/>
          </a:p>
        </p:txBody>
      </p:sp>
      <p:sp>
        <p:nvSpPr>
          <p:cNvPr id="4" name="Rectangle 2"/>
          <p:cNvSpPr>
            <a:spLocks noGrp="1" noChangeArrowheads="1"/>
          </p:cNvSpPr>
          <p:nvPr>
            <p:ph type="title"/>
          </p:nvPr>
        </p:nvSpPr>
        <p:spPr>
          <a:xfrm>
            <a:off x="0" y="111905"/>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What do you think of this?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6840" y="2204864"/>
            <a:ext cx="5943600" cy="3343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2373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What to Expect?</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764704"/>
            <a:ext cx="8785225" cy="4896544"/>
          </a:xfrm>
        </p:spPr>
        <p:txBody>
          <a:bodyPr>
            <a:noAutofit/>
          </a:bodyPr>
          <a:lstStyle/>
          <a:p>
            <a:pPr>
              <a:lnSpc>
                <a:spcPct val="160000"/>
              </a:lnSpc>
              <a:spcBef>
                <a:spcPts val="0"/>
              </a:spcBef>
            </a:pP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Defining</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dark</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tourism</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A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sneak-peak</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into</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the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history</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Reasons</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for</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popularity</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of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Dark</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Tourism</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Memory of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Collective</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Violence</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Death</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Sites</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Haunted</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Places</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Slavery</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Museums</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Commodifying</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death</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and</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pain</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Motivations</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in</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this</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industry</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Case</a:t>
            </a:r>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Studies</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Activities</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Conclusion</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1400" dirty="0" err="1" smtClean="0">
                <a:latin typeface="Arial" panose="020B0604020202020204" pitchFamily="34" charset="0"/>
                <a:ea typeface="ＭＳ Ｐゴシック" panose="020B0600070205080204" pitchFamily="34" charset="-128"/>
                <a:cs typeface="Arial" panose="020B0604020202020204" pitchFamily="34" charset="0"/>
              </a:rPr>
              <a:t>References</a:t>
            </a:r>
            <a:endParaRPr lang="cy-GB" altLang="en-US" sz="14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endParaRPr lang="cy-GB" altLang="en-US" sz="18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endParaRPr lang="cy-GB" altLang="en-US" sz="18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endParaRPr lang="cy-GB" altLang="en-US" sz="18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9439815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Defining Dark Tourism</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92500" lnSpcReduction="10000"/>
          </a:bodyPr>
          <a:lstStyle/>
          <a:p>
            <a:pPr marL="0" indent="0" algn="just">
              <a:lnSpc>
                <a:spcPct val="160000"/>
              </a:lnSpc>
              <a:spcBef>
                <a:spcPts val="0"/>
              </a:spcBef>
              <a:buNone/>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“Dark Tourism is both a product of its circumstances of the late modern world and a significant influence upon these circumstances. It signifies a </a:t>
            </a:r>
            <a:r>
              <a:rPr lang="cy-GB" altLang="en-US" sz="2800" b="1" dirty="0" smtClea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fundamental shift </a:t>
            </a: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in which </a:t>
            </a:r>
            <a:r>
              <a:rPr lang="cy-GB" altLang="en-US" sz="2800" b="1" dirty="0" smtClea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death, disaster, and atrocity </a:t>
            </a: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is handled by those who offer associated ‘tourism’ products” (Foley and Lennon, 2000).</a:t>
            </a:r>
          </a:p>
        </p:txBody>
      </p:sp>
    </p:spTree>
    <p:extLst>
      <p:ext uri="{BB962C8B-B14F-4D97-AF65-F5344CB8AC3E}">
        <p14:creationId xmlns:p14="http://schemas.microsoft.com/office/powerpoint/2010/main" val="41818011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Defining Dark Tourism</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92500" lnSpcReduction="10000"/>
          </a:bodyPr>
          <a:lstStyle/>
          <a:p>
            <a:pPr marL="0" indent="0" algn="just">
              <a:lnSpc>
                <a:spcPct val="160000"/>
              </a:lnSpc>
              <a:spcBef>
                <a:spcPts val="0"/>
              </a:spcBef>
              <a:buNone/>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Seaton (1996) argued that “Dark Tourism came into existence to make sense of the packaging and consumption of </a:t>
            </a:r>
            <a:r>
              <a:rPr lang="cy-GB" altLang="en-US" sz="2800" b="1" dirty="0" smtClea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death and distress as a tourist experience </a:t>
            </a: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of both recent and distant past. </a:t>
            </a:r>
          </a:p>
          <a:p>
            <a:pPr marL="0" indent="0" algn="just">
              <a:lnSpc>
                <a:spcPct val="160000"/>
              </a:lnSpc>
              <a:spcBef>
                <a:spcPts val="0"/>
              </a:spcBef>
              <a:buNone/>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“And the </a:t>
            </a:r>
            <a:r>
              <a:rPr lang="cy-GB" altLang="en-US" sz="2800" b="1" dirty="0" smtClea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most studied places </a:t>
            </a: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in the world are death and battle sites” (Seaton, 1999; Young, 1993).</a:t>
            </a:r>
          </a:p>
        </p:txBody>
      </p:sp>
    </p:spTree>
    <p:extLst>
      <p:ext uri="{BB962C8B-B14F-4D97-AF65-F5344CB8AC3E}">
        <p14:creationId xmlns:p14="http://schemas.microsoft.com/office/powerpoint/2010/main" val="20544904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A sneak-peak into the history</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85000" lnSpcReduction="20000"/>
          </a:bodyPr>
          <a:lstStyle/>
          <a:p>
            <a:pPr algn="just">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Pilgrimage as a form of earliest tourism- that too had aspects of death and suffering.</a:t>
            </a:r>
          </a:p>
          <a:p>
            <a:pPr algn="just">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In the later half of 19th century, people were curious to understand their immediate past that had the world changing.</a:t>
            </a:r>
          </a:p>
          <a:p>
            <a:pPr algn="just">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In the 1990s, “atrocity heritage”, “thanatourism” and “black spot tourism” emerged.</a:t>
            </a:r>
          </a:p>
        </p:txBody>
      </p:sp>
    </p:spTree>
    <p:extLst>
      <p:ext uri="{BB962C8B-B14F-4D97-AF65-F5344CB8AC3E}">
        <p14:creationId xmlns:p14="http://schemas.microsoft.com/office/powerpoint/2010/main" val="29390060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normAutofit fontScale="90000"/>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Reasons for the popularity of Dark Tourism</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052736"/>
            <a:ext cx="8785225" cy="4206652"/>
          </a:xfrm>
        </p:spPr>
        <p:txBody>
          <a:bodyPr>
            <a:normAutofit fontScale="85000" lnSpcReduction="20000"/>
          </a:bodyPr>
          <a:lstStyle/>
          <a:p>
            <a:pPr algn="just">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People thought is was sad, but important</a:t>
            </a:r>
          </a:p>
          <a:p>
            <a:pPr algn="just">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People wanted to witness things personally, and indulge beyond texts and news</a:t>
            </a:r>
          </a:p>
          <a:p>
            <a:pPr algn="just">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These places gave people the “thrill”</a:t>
            </a:r>
          </a:p>
          <a:p>
            <a:pPr algn="just">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This increasingly became popular due to the personal experience it provided</a:t>
            </a:r>
          </a:p>
          <a:p>
            <a:pPr algn="just">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Undeniably they served as means of awareness and education.</a:t>
            </a:r>
          </a:p>
        </p:txBody>
      </p:sp>
    </p:spTree>
    <p:extLst>
      <p:ext uri="{BB962C8B-B14F-4D97-AF65-F5344CB8AC3E}">
        <p14:creationId xmlns:p14="http://schemas.microsoft.com/office/powerpoint/2010/main" val="5231718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Memory of Collective Violence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a:bodyPr>
          <a:lstStyle/>
          <a:p>
            <a:pPr marL="0" indent="0" algn="just">
              <a:lnSpc>
                <a:spcPct val="160000"/>
              </a:lnSpc>
              <a:spcBef>
                <a:spcPts val="0"/>
              </a:spcBef>
              <a:buNone/>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Foote (1997) suggests that tragic and violent incidents appeal to the curious minds of people. People want to know what and how violent crimes were executed, and especially if it is a part of the tales within one’s social traditions. </a:t>
            </a:r>
          </a:p>
        </p:txBody>
      </p:sp>
    </p:spTree>
    <p:extLst>
      <p:ext uri="{BB962C8B-B14F-4D97-AF65-F5344CB8AC3E}">
        <p14:creationId xmlns:p14="http://schemas.microsoft.com/office/powerpoint/2010/main" val="34392414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Death Sites of Famous Individuals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graphicFrame>
        <p:nvGraphicFramePr>
          <p:cNvPr id="2" name="Diagram 1"/>
          <p:cNvGraphicFramePr/>
          <p:nvPr>
            <p:extLst>
              <p:ext uri="{D42A27DB-BD31-4B8C-83A1-F6EECF244321}">
                <p14:modId xmlns:p14="http://schemas.microsoft.com/office/powerpoint/2010/main" val="2382173339"/>
              </p:ext>
            </p:extLst>
          </p:nvPr>
        </p:nvGraphicFramePr>
        <p:xfrm>
          <a:off x="179388" y="1052736"/>
          <a:ext cx="8785225" cy="4206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5747" y="1124744"/>
            <a:ext cx="1800200" cy="12223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209161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Haunted Sites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84042" y="1493094"/>
            <a:ext cx="4040188" cy="639762"/>
          </a:xfrm>
        </p:spPr>
        <p:txBody>
          <a:bodyPr>
            <a:noAutofit/>
          </a:bodyPr>
          <a:lstStyle/>
          <a:p>
            <a:pPr marL="0" indent="0" algn="just">
              <a:lnSpc>
                <a:spcPct val="160000"/>
              </a:lnSpc>
              <a:spcBef>
                <a:spcPts val="0"/>
              </a:spcBef>
              <a:buNone/>
            </a:pP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EASTERN PENITENTIARY, USA</a:t>
            </a:r>
          </a:p>
        </p:txBody>
      </p:sp>
      <p:sp>
        <p:nvSpPr>
          <p:cNvPr id="3" name="Text Placeholder 2"/>
          <p:cNvSpPr>
            <a:spLocks noGrp="1"/>
          </p:cNvSpPr>
          <p:nvPr>
            <p:ph type="body" sz="quarter" idx="3"/>
          </p:nvPr>
        </p:nvSpPr>
        <p:spPr/>
        <p:txBody>
          <a:bodyPr>
            <a:normAutofit fontScale="92500" lnSpcReduction="20000"/>
          </a:bodyPr>
          <a:lstStyle/>
          <a:p>
            <a:r>
              <a:rPr lang="en-GB" cap="all" dirty="0" smtClean="0"/>
              <a:t>THE TOWER OF LONDON, United KINGDOM</a:t>
            </a: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2502188"/>
            <a:ext cx="3900702" cy="2933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bwMode="auto">
          <a:xfrm>
            <a:off x="4645025" y="2502188"/>
            <a:ext cx="4041775" cy="2933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174278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Slavery Museums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202008" y="1556792"/>
            <a:ext cx="4040188" cy="792088"/>
          </a:xfrm>
        </p:spPr>
        <p:txBody>
          <a:bodyPr>
            <a:noAutofit/>
          </a:bodyPr>
          <a:lstStyle/>
          <a:p>
            <a:pPr marL="0" indent="0">
              <a:spcBef>
                <a:spcPts val="0"/>
              </a:spcBef>
              <a:buNone/>
            </a:pP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Lest we Forget Slavery Museum, USA</a:t>
            </a:r>
          </a:p>
        </p:txBody>
      </p:sp>
      <p:sp>
        <p:nvSpPr>
          <p:cNvPr id="3" name="Text Placeholder 2"/>
          <p:cNvSpPr>
            <a:spLocks noGrp="1"/>
          </p:cNvSpPr>
          <p:nvPr>
            <p:ph type="body" sz="quarter" idx="3"/>
          </p:nvPr>
        </p:nvSpPr>
        <p:spPr/>
        <p:txBody>
          <a:bodyPr>
            <a:normAutofit fontScale="92500" lnSpcReduction="20000"/>
          </a:bodyPr>
          <a:lstStyle/>
          <a:p>
            <a:r>
              <a:rPr lang="cy-GB" altLang="en-US" dirty="0" smtClean="0">
                <a:latin typeface="Arial" panose="020B0604020202020204" pitchFamily="34" charset="0"/>
                <a:ea typeface="ＭＳ Ｐゴシック" panose="020B0600070205080204" pitchFamily="34" charset="-128"/>
                <a:cs typeface="Arial" panose="020B0604020202020204" pitchFamily="34" charset="0"/>
              </a:rPr>
              <a:t>International Slavery Museum, UK</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2492896"/>
            <a:ext cx="3653133"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2040" y="2492896"/>
            <a:ext cx="2736304"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81808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Commodifying Death and Pain?</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77500" lnSpcReduction="20000"/>
          </a:bodyPr>
          <a:lstStyle/>
          <a:p>
            <a:pPr marL="0" indent="0" algn="just">
              <a:lnSpc>
                <a:spcPct val="160000"/>
              </a:lnSpc>
              <a:spcBef>
                <a:spcPts val="0"/>
              </a:spcBef>
              <a:buNone/>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One must remember that both death and pain are </a:t>
            </a:r>
            <a:r>
              <a:rPr lang="cy-GB" altLang="en-US" sz="2800" b="1" dirty="0" smtClea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socially defined</a:t>
            </a: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 not biologically, even though they are natural phenomena. Hence, “</a:t>
            </a:r>
            <a:r>
              <a:rPr lang="en-GB" sz="2800" dirty="0" smtClean="0"/>
              <a:t>death </a:t>
            </a:r>
            <a:r>
              <a:rPr lang="en-GB" sz="2800" dirty="0"/>
              <a:t>is the </a:t>
            </a:r>
            <a:r>
              <a:rPr lang="en-GB" sz="2800" b="1" dirty="0">
                <a:solidFill>
                  <a:schemeClr val="accent1">
                    <a:lumMod val="75000"/>
                  </a:schemeClr>
                </a:solidFill>
              </a:rPr>
              <a:t>LAST PURCHASE </a:t>
            </a:r>
            <a:r>
              <a:rPr lang="en-GB" sz="2800" dirty="0"/>
              <a:t>the last act the individual performs in a consumer oriented society and in the process the individual becomes an </a:t>
            </a:r>
            <a:r>
              <a:rPr lang="en-GB" sz="2800" b="1" dirty="0">
                <a:solidFill>
                  <a:schemeClr val="accent1">
                    <a:lumMod val="75000"/>
                  </a:schemeClr>
                </a:solidFill>
              </a:rPr>
              <a:t>OBJECT</a:t>
            </a:r>
            <a:r>
              <a:rPr lang="en-GB" sz="2800" dirty="0"/>
              <a:t>.  We live and die as consumers, clients, patients, calls, cadavers, transplant </a:t>
            </a:r>
            <a:r>
              <a:rPr lang="en-GB" sz="2800" dirty="0" smtClean="0"/>
              <a:t>resources” </a:t>
            </a:r>
            <a:r>
              <a:rPr lang="en-GB" sz="2800" dirty="0"/>
              <a:t>(Pecorino on </a:t>
            </a:r>
            <a:r>
              <a:rPr lang="en-GB" sz="2800" dirty="0" smtClean="0"/>
              <a:t>www.qcc.cuny.edu). The tourism industry is just capitalising on the above. </a:t>
            </a: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0687771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normAutofit/>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Common Motivations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85000" lnSpcReduction="10000"/>
          </a:bodyPr>
          <a:lstStyle/>
          <a:p>
            <a:pPr algn="just">
              <a:lnSpc>
                <a:spcPct val="160000"/>
              </a:lnSpc>
              <a:spcBef>
                <a:spcPts val="0"/>
              </a:spcBef>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Pilgrimage and Homage (</a:t>
            </a:r>
            <a:r>
              <a:rPr lang="en-GB" altLang="en-US" sz="2800" dirty="0" err="1" smtClean="0">
                <a:latin typeface="Arial" panose="020B0604020202020204" pitchFamily="34" charset="0"/>
                <a:ea typeface="ＭＳ Ｐゴシック" panose="020B0600070205080204" pitchFamily="34" charset="-128"/>
                <a:cs typeface="Arial" panose="020B0604020202020204" pitchFamily="34" charset="0"/>
              </a:rPr>
              <a:t>Kugelmass</a:t>
            </a: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 1994)</a:t>
            </a:r>
          </a:p>
          <a:p>
            <a:pPr algn="just">
              <a:lnSpc>
                <a:spcPct val="160000"/>
              </a:lnSpc>
              <a:spcBef>
                <a:spcPts val="0"/>
              </a:spcBef>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Collective Memory (Young, 1993)</a:t>
            </a:r>
          </a:p>
          <a:p>
            <a:pPr algn="just">
              <a:lnSpc>
                <a:spcPct val="160000"/>
              </a:lnSpc>
              <a:spcBef>
                <a:spcPts val="0"/>
              </a:spcBef>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Educative elements (Ashworth, 1996)</a:t>
            </a:r>
          </a:p>
          <a:p>
            <a:pPr algn="just">
              <a:lnSpc>
                <a:spcPct val="160000"/>
              </a:lnSpc>
              <a:spcBef>
                <a:spcPts val="0"/>
              </a:spcBef>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Attraction of Death and Disaster (Foley and Lennon, 2006)</a:t>
            </a:r>
          </a:p>
          <a:p>
            <a:pPr algn="just">
              <a:lnSpc>
                <a:spcPct val="160000"/>
              </a:lnSpc>
              <a:spcBef>
                <a:spcPts val="0"/>
              </a:spcBef>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Entertainment (Foley and Lennon, 2006)</a:t>
            </a:r>
          </a:p>
          <a:p>
            <a:pPr algn="just">
              <a:lnSpc>
                <a:spcPct val="160000"/>
              </a:lnSpc>
              <a:spcBef>
                <a:spcPts val="0"/>
              </a:spcBef>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Experience the dark realities (</a:t>
            </a:r>
            <a:r>
              <a:rPr lang="en-GB" altLang="en-US" sz="2800" dirty="0" err="1" smtClean="0">
                <a:latin typeface="Arial" panose="020B0604020202020204" pitchFamily="34" charset="0"/>
                <a:ea typeface="ＭＳ Ｐゴシック" panose="020B0600070205080204" pitchFamily="34" charset="-128"/>
                <a:cs typeface="Arial" panose="020B0604020202020204" pitchFamily="34" charset="0"/>
              </a:rPr>
              <a:t>Sharpley</a:t>
            </a: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 and Stone, 2008)</a:t>
            </a:r>
          </a:p>
          <a:p>
            <a:pPr marL="0" indent="0" algn="just">
              <a:lnSpc>
                <a:spcPct val="160000"/>
              </a:lnSpc>
              <a:spcBef>
                <a:spcPts val="0"/>
              </a:spcBef>
              <a:buNone/>
            </a:pP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8136466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Case Studies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sz="half" idx="1"/>
          </p:nvPr>
        </p:nvSpPr>
        <p:spPr/>
        <p:txBody>
          <a:bodyPr>
            <a:noAutofit/>
          </a:bodyPr>
          <a:lstStyle/>
          <a:p>
            <a:pPr algn="just">
              <a:spcBef>
                <a:spcPts val="0"/>
              </a:spcBef>
            </a:pPr>
            <a:r>
              <a:rPr lang="en-GB" sz="1800" dirty="0"/>
              <a:t>The </a:t>
            </a:r>
            <a:r>
              <a:rPr lang="en-GB" sz="1800" dirty="0" smtClean="0">
                <a:solidFill>
                  <a:schemeClr val="accent1">
                    <a:lumMod val="75000"/>
                  </a:schemeClr>
                </a:solidFill>
              </a:rPr>
              <a:t>Auschwitz Concentration Camp</a:t>
            </a:r>
            <a:r>
              <a:rPr lang="en-GB" sz="1800" dirty="0" smtClean="0"/>
              <a:t>, Poland</a:t>
            </a:r>
          </a:p>
          <a:p>
            <a:pPr algn="just">
              <a:spcBef>
                <a:spcPts val="0"/>
              </a:spcBef>
            </a:pPr>
            <a:endParaRPr lang="en-GB" sz="1800" dirty="0"/>
          </a:p>
          <a:p>
            <a:pPr algn="just">
              <a:spcBef>
                <a:spcPts val="0"/>
              </a:spcBef>
            </a:pPr>
            <a:endParaRPr lang="en-GB" sz="1800" dirty="0" smtClean="0"/>
          </a:p>
          <a:p>
            <a:pPr algn="just">
              <a:spcBef>
                <a:spcPts val="0"/>
              </a:spcBef>
            </a:pPr>
            <a:endParaRPr lang="en-GB" sz="1800" dirty="0"/>
          </a:p>
          <a:p>
            <a:pPr algn="just">
              <a:spcBef>
                <a:spcPts val="0"/>
              </a:spcBef>
            </a:pPr>
            <a:endParaRPr lang="en-GB" sz="1800" dirty="0" smtClean="0"/>
          </a:p>
          <a:p>
            <a:pPr algn="just">
              <a:spcBef>
                <a:spcPts val="0"/>
              </a:spcBef>
            </a:pPr>
            <a:endParaRPr lang="en-GB" sz="1800" dirty="0"/>
          </a:p>
          <a:p>
            <a:pPr algn="just">
              <a:spcBef>
                <a:spcPts val="0"/>
              </a:spcBef>
            </a:pPr>
            <a:endParaRPr lang="en-GB" sz="1800" dirty="0" smtClean="0"/>
          </a:p>
          <a:p>
            <a:pPr algn="just">
              <a:spcBef>
                <a:spcPts val="0"/>
              </a:spcBef>
            </a:pPr>
            <a:endParaRPr lang="en-GB" sz="1800" dirty="0"/>
          </a:p>
          <a:p>
            <a:pPr algn="just">
              <a:spcBef>
                <a:spcPts val="0"/>
              </a:spcBef>
            </a:pPr>
            <a:endParaRPr lang="en-GB" sz="1800" dirty="0" smtClean="0"/>
          </a:p>
          <a:p>
            <a:pPr algn="just">
              <a:lnSpc>
                <a:spcPct val="150000"/>
              </a:lnSpc>
              <a:spcBef>
                <a:spcPts val="0"/>
              </a:spcBef>
            </a:pPr>
            <a:r>
              <a:rPr lang="en-GB" sz="1800" dirty="0">
                <a:hlinkClick r:id="rId3"/>
              </a:rPr>
              <a:t>https://</a:t>
            </a:r>
            <a:r>
              <a:rPr lang="en-GB" sz="1800" dirty="0" smtClean="0">
                <a:hlinkClick r:id="rId3"/>
              </a:rPr>
              <a:t>www.youtube.com/watch?v=449ZOWbUkf0</a:t>
            </a:r>
            <a:endParaRPr lang="en-GB" sz="1800" dirty="0" smtClean="0"/>
          </a:p>
          <a:p>
            <a:pPr algn="just">
              <a:lnSpc>
                <a:spcPct val="150000"/>
              </a:lnSpc>
              <a:spcBef>
                <a:spcPts val="0"/>
              </a:spcBef>
            </a:pPr>
            <a:endParaRPr lang="en-GB" sz="2200" dirty="0" smtClean="0"/>
          </a:p>
          <a:p>
            <a:pPr algn="just">
              <a:lnSpc>
                <a:spcPct val="150000"/>
              </a:lnSpc>
              <a:spcBef>
                <a:spcPts val="0"/>
              </a:spcBef>
            </a:pPr>
            <a:endParaRPr lang="en-GB" altLang="en-US" sz="2200" dirty="0" smtClean="0">
              <a:latin typeface="+mj-lt"/>
              <a:ea typeface="ＭＳ Ｐゴシック" panose="020B0600070205080204" pitchFamily="34" charset="-128"/>
              <a:cs typeface="Arial" panose="020B0604020202020204" pitchFamily="34" charset="0"/>
            </a:endParaRPr>
          </a:p>
          <a:p>
            <a:pPr algn="just">
              <a:lnSpc>
                <a:spcPct val="150000"/>
              </a:lnSpc>
              <a:spcBef>
                <a:spcPts val="0"/>
              </a:spcBef>
            </a:pPr>
            <a:endParaRPr lang="en-GB" altLang="en-US" sz="2200" dirty="0">
              <a:latin typeface="+mj-lt"/>
              <a:ea typeface="ＭＳ Ｐゴシック" panose="020B0600070205080204" pitchFamily="34" charset="-128"/>
              <a:cs typeface="Arial" panose="020B0604020202020204" pitchFamily="34" charset="0"/>
            </a:endParaRPr>
          </a:p>
        </p:txBody>
      </p:sp>
      <p:sp>
        <p:nvSpPr>
          <p:cNvPr id="2" name="Content Placeholder 1"/>
          <p:cNvSpPr>
            <a:spLocks noGrp="1"/>
          </p:cNvSpPr>
          <p:nvPr>
            <p:ph sz="half" idx="2"/>
          </p:nvPr>
        </p:nvSpPr>
        <p:spPr/>
        <p:txBody>
          <a:bodyPr/>
          <a:lstStyle/>
          <a:p>
            <a:pPr algn="just"/>
            <a:r>
              <a:rPr lang="en-GB" altLang="en-US" sz="1800" dirty="0">
                <a:ea typeface="ＭＳ Ｐゴシック" panose="020B0600070205080204" pitchFamily="34" charset="-128"/>
                <a:cs typeface="Arial" panose="020B0604020202020204" pitchFamily="34" charset="0"/>
              </a:rPr>
              <a:t>The </a:t>
            </a:r>
            <a:r>
              <a:rPr lang="en-GB" altLang="en-US" sz="1800" dirty="0" smtClean="0">
                <a:solidFill>
                  <a:schemeClr val="accent1">
                    <a:lumMod val="75000"/>
                  </a:schemeClr>
                </a:solidFill>
                <a:ea typeface="ＭＳ Ｐゴシック" panose="020B0600070205080204" pitchFamily="34" charset="-128"/>
                <a:cs typeface="Arial" panose="020B0604020202020204" pitchFamily="34" charset="0"/>
              </a:rPr>
              <a:t>Genocide Museum</a:t>
            </a:r>
            <a:r>
              <a:rPr lang="en-GB" altLang="en-US" sz="1800" dirty="0" smtClean="0">
                <a:ea typeface="ＭＳ Ｐゴシック" panose="020B0600070205080204" pitchFamily="34" charset="-128"/>
                <a:cs typeface="Arial" panose="020B0604020202020204" pitchFamily="34" charset="0"/>
              </a:rPr>
              <a:t>, Cambodia</a:t>
            </a:r>
          </a:p>
          <a:p>
            <a:pPr algn="just"/>
            <a:endParaRPr lang="en-GB" altLang="en-US" sz="1800" dirty="0">
              <a:ea typeface="ＭＳ Ｐゴシック" panose="020B0600070205080204" pitchFamily="34" charset="-128"/>
              <a:cs typeface="Arial" panose="020B0604020202020204" pitchFamily="34" charset="0"/>
            </a:endParaRPr>
          </a:p>
          <a:p>
            <a:pPr algn="just"/>
            <a:endParaRPr lang="en-GB" altLang="en-US" sz="1800" dirty="0" smtClean="0">
              <a:ea typeface="ＭＳ Ｐゴシック" panose="020B0600070205080204" pitchFamily="34" charset="-128"/>
              <a:cs typeface="Arial" panose="020B0604020202020204" pitchFamily="34" charset="0"/>
            </a:endParaRPr>
          </a:p>
          <a:p>
            <a:pPr algn="just"/>
            <a:endParaRPr lang="en-GB" altLang="en-US" sz="1800" dirty="0">
              <a:ea typeface="ＭＳ Ｐゴシック" panose="020B0600070205080204" pitchFamily="34" charset="-128"/>
              <a:cs typeface="Arial" panose="020B0604020202020204" pitchFamily="34" charset="0"/>
            </a:endParaRPr>
          </a:p>
          <a:p>
            <a:pPr algn="just"/>
            <a:endParaRPr lang="en-GB" altLang="en-US" sz="1800" dirty="0" smtClean="0">
              <a:ea typeface="ＭＳ Ｐゴシック" panose="020B0600070205080204" pitchFamily="34" charset="-128"/>
              <a:cs typeface="Arial" panose="020B0604020202020204" pitchFamily="34" charset="0"/>
            </a:endParaRPr>
          </a:p>
          <a:p>
            <a:pPr algn="just"/>
            <a:endParaRPr lang="en-GB" altLang="en-US" sz="1800" dirty="0">
              <a:ea typeface="ＭＳ Ｐゴシック" panose="020B0600070205080204" pitchFamily="34" charset="-128"/>
              <a:cs typeface="Arial" panose="020B0604020202020204" pitchFamily="34" charset="0"/>
            </a:endParaRPr>
          </a:p>
          <a:p>
            <a:pPr algn="just"/>
            <a:endParaRPr lang="en-GB" altLang="en-US" sz="1800" dirty="0" smtClean="0">
              <a:ea typeface="ＭＳ Ｐゴシック" panose="020B0600070205080204" pitchFamily="34" charset="-128"/>
              <a:cs typeface="Arial" panose="020B0604020202020204" pitchFamily="34" charset="0"/>
            </a:endParaRPr>
          </a:p>
          <a:p>
            <a:pPr algn="just"/>
            <a:endParaRPr lang="en-GB" altLang="en-US" sz="1800" dirty="0" smtClean="0">
              <a:ea typeface="ＭＳ Ｐゴシック" panose="020B0600070205080204" pitchFamily="34" charset="-128"/>
              <a:cs typeface="Arial" panose="020B0604020202020204" pitchFamily="34" charset="0"/>
            </a:endParaRPr>
          </a:p>
          <a:p>
            <a:pPr algn="just"/>
            <a:r>
              <a:rPr lang="cy-GB" altLang="en-US" sz="1800" dirty="0">
                <a:ea typeface="ＭＳ Ｐゴシック" panose="020B0600070205080204" pitchFamily="34" charset="-128"/>
                <a:cs typeface="Arial" panose="020B0604020202020204" pitchFamily="34" charset="0"/>
                <a:hlinkClick r:id="rId4"/>
              </a:rPr>
              <a:t>https://</a:t>
            </a:r>
            <a:r>
              <a:rPr lang="cy-GB" altLang="en-US" sz="1800" dirty="0" smtClean="0">
                <a:ea typeface="ＭＳ Ｐゴシック" panose="020B0600070205080204" pitchFamily="34" charset="-128"/>
                <a:cs typeface="Arial" panose="020B0604020202020204" pitchFamily="34" charset="0"/>
                <a:hlinkClick r:id="rId4"/>
              </a:rPr>
              <a:t>www.youtube.com/watch?v=1-SI8RF6wDE</a:t>
            </a:r>
            <a:endParaRPr lang="cy-GB" altLang="en-US" sz="1800" dirty="0" smtClean="0">
              <a:ea typeface="ＭＳ Ｐゴシック" panose="020B0600070205080204" pitchFamily="34" charset="-128"/>
              <a:cs typeface="Arial" panose="020B0604020202020204" pitchFamily="34" charset="0"/>
            </a:endParaRPr>
          </a:p>
          <a:p>
            <a:pPr algn="just"/>
            <a:endParaRPr lang="cy-GB" altLang="en-US" sz="1800" dirty="0">
              <a:ea typeface="ＭＳ Ｐゴシック" panose="020B0600070205080204" pitchFamily="34" charset="-128"/>
              <a:cs typeface="Arial" panose="020B0604020202020204" pitchFamily="34" charset="0"/>
            </a:endParaRPr>
          </a:p>
          <a:p>
            <a:pPr marL="0" indent="0">
              <a:buNone/>
            </a:pPr>
            <a:endParaRPr lang="en-GB" dirty="0"/>
          </a:p>
        </p:txBody>
      </p:sp>
      <p:pic>
        <p:nvPicPr>
          <p:cNvPr id="3"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7584" y="2420888"/>
            <a:ext cx="3312368"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20072" y="2420889"/>
            <a:ext cx="3240360"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25257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Future- Doom Tourism?</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Autofit/>
          </a:bodyPr>
          <a:lstStyle/>
          <a:p>
            <a:pPr marL="0" indent="0">
              <a:lnSpc>
                <a:spcPct val="150000"/>
              </a:lnSpc>
              <a:spcBef>
                <a:spcPts val="0"/>
              </a:spcBef>
              <a:buNone/>
            </a:pPr>
            <a:r>
              <a:rPr lang="cy-GB" altLang="en-US" sz="2800" b="1" dirty="0" err="1" smtClean="0">
                <a:solidFill>
                  <a:schemeClr val="accent1">
                    <a:lumMod val="75000"/>
                  </a:schemeClr>
                </a:solidFill>
                <a:latin typeface="+mj-lt"/>
                <a:ea typeface="ＭＳ Ｐゴシック" panose="020B0600070205080204" pitchFamily="34" charset="-128"/>
                <a:cs typeface="Arial" panose="020B0604020202020204" pitchFamily="34" charset="0"/>
              </a:rPr>
              <a:t>Doom</a:t>
            </a:r>
            <a:r>
              <a:rPr lang="cy-GB" altLang="en-US" sz="2800" b="1" dirty="0" smtClean="0">
                <a:solidFill>
                  <a:schemeClr val="accent1">
                    <a:lumMod val="75000"/>
                  </a:schemeClr>
                </a:solidFill>
                <a:latin typeface="+mj-lt"/>
                <a:ea typeface="ＭＳ Ｐゴシック" panose="020B0600070205080204" pitchFamily="34" charset="-128"/>
                <a:cs typeface="Arial" panose="020B0604020202020204" pitchFamily="34" charset="0"/>
              </a:rPr>
              <a:t> </a:t>
            </a:r>
            <a:r>
              <a:rPr lang="cy-GB" altLang="en-US" sz="2800" b="1" dirty="0" err="1" smtClean="0">
                <a:solidFill>
                  <a:schemeClr val="accent1">
                    <a:lumMod val="75000"/>
                  </a:schemeClr>
                </a:solidFill>
                <a:latin typeface="+mj-lt"/>
                <a:ea typeface="ＭＳ Ｐゴシック" panose="020B0600070205080204" pitchFamily="34" charset="-128"/>
                <a:cs typeface="Arial" panose="020B0604020202020204" pitchFamily="34" charset="0"/>
              </a:rPr>
              <a:t>Tourism</a:t>
            </a:r>
            <a:r>
              <a:rPr lang="cy-GB" altLang="en-US" sz="2800" b="1" dirty="0" smtClean="0">
                <a:solidFill>
                  <a:schemeClr val="accent1">
                    <a:lumMod val="75000"/>
                  </a:schemeClr>
                </a:solidFill>
                <a:latin typeface="+mj-lt"/>
                <a:ea typeface="ＭＳ Ｐゴシック" panose="020B0600070205080204" pitchFamily="34" charset="-128"/>
                <a:cs typeface="Arial" panose="020B0604020202020204" pitchFamily="34" charset="0"/>
              </a:rPr>
              <a:t> </a:t>
            </a:r>
            <a:r>
              <a:rPr lang="cy-GB" altLang="en-US" sz="2800" dirty="0" smtClean="0">
                <a:latin typeface="+mj-lt"/>
                <a:ea typeface="ＭＳ Ｐゴシック" panose="020B0600070205080204" pitchFamily="34" charset="-128"/>
                <a:cs typeface="Arial" panose="020B0604020202020204" pitchFamily="34" charset="0"/>
              </a:rPr>
              <a:t>is </a:t>
            </a:r>
            <a:r>
              <a:rPr lang="cy-GB" altLang="en-US" sz="2800" dirty="0" err="1" smtClean="0">
                <a:latin typeface="+mj-lt"/>
                <a:ea typeface="ＭＳ Ｐゴシック" panose="020B0600070205080204" pitchFamily="34" charset="-128"/>
                <a:cs typeface="Arial" panose="020B0604020202020204" pitchFamily="34" charset="0"/>
              </a:rPr>
              <a:t>an</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upcoming</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industry</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where</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people</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would</a:t>
            </a:r>
            <a:r>
              <a:rPr lang="cy-GB" altLang="en-US" sz="2800" dirty="0" smtClean="0">
                <a:latin typeface="+mj-lt"/>
                <a:ea typeface="ＭＳ Ｐゴシック" panose="020B0600070205080204" pitchFamily="34" charset="-128"/>
                <a:cs typeface="Arial" panose="020B0604020202020204" pitchFamily="34" charset="0"/>
              </a:rPr>
              <a:t> want to </a:t>
            </a:r>
            <a:r>
              <a:rPr lang="cy-GB" altLang="en-US" sz="2800" dirty="0" err="1" smtClean="0">
                <a:latin typeface="+mj-lt"/>
                <a:ea typeface="ＭＳ Ｐゴシック" panose="020B0600070205080204" pitchFamily="34" charset="-128"/>
                <a:cs typeface="Arial" panose="020B0604020202020204" pitchFamily="34" charset="0"/>
              </a:rPr>
              <a:t>visit</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places</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which</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may</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no</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longer</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exist</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in</a:t>
            </a:r>
            <a:r>
              <a:rPr lang="cy-GB" altLang="en-US" sz="2800" dirty="0" smtClean="0">
                <a:latin typeface="+mj-lt"/>
                <a:ea typeface="ＭＳ Ｐゴシック" panose="020B0600070205080204" pitchFamily="34" charset="-128"/>
                <a:cs typeface="Arial" panose="020B0604020202020204" pitchFamily="34" charset="0"/>
              </a:rPr>
              <a:t> the </a:t>
            </a:r>
            <a:r>
              <a:rPr lang="cy-GB" altLang="en-US" sz="2800" dirty="0" err="1" smtClean="0">
                <a:latin typeface="+mj-lt"/>
                <a:ea typeface="ＭＳ Ｐゴシック" panose="020B0600070205080204" pitchFamily="34" charset="-128"/>
                <a:cs typeface="Arial" panose="020B0604020202020204" pitchFamily="34" charset="0"/>
              </a:rPr>
              <a:t>near</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future</a:t>
            </a:r>
            <a:r>
              <a:rPr lang="cy-GB" altLang="en-US" sz="2800" dirty="0" smtClean="0">
                <a:latin typeface="+mj-lt"/>
                <a:ea typeface="ＭＳ Ｐゴシック" panose="020B0600070205080204" pitchFamily="34" charset="-128"/>
                <a:cs typeface="Arial" panose="020B0604020202020204" pitchFamily="34" charset="0"/>
              </a:rPr>
              <a:t>.</a:t>
            </a:r>
          </a:p>
          <a:p>
            <a:pPr marL="0" indent="0">
              <a:lnSpc>
                <a:spcPct val="150000"/>
              </a:lnSpc>
              <a:spcBef>
                <a:spcPts val="0"/>
              </a:spcBef>
              <a:buNone/>
            </a:pPr>
            <a:r>
              <a:rPr lang="cy-GB" altLang="en-US" sz="2800" dirty="0" err="1" smtClean="0">
                <a:latin typeface="+mj-lt"/>
                <a:ea typeface="ＭＳ Ｐゴシック" panose="020B0600070205080204" pitchFamily="34" charset="-128"/>
                <a:cs typeface="Arial" panose="020B0604020202020204" pitchFamily="34" charset="0"/>
              </a:rPr>
              <a:t>Examples</a:t>
            </a:r>
            <a:r>
              <a:rPr lang="cy-GB" altLang="en-US" sz="2800" dirty="0" smtClean="0">
                <a:latin typeface="+mj-lt"/>
                <a:ea typeface="ＭＳ Ｐゴシック" panose="020B0600070205080204" pitchFamily="34" charset="-128"/>
                <a:cs typeface="Arial" panose="020B0604020202020204" pitchFamily="34" charset="0"/>
              </a:rPr>
              <a:t>-</a:t>
            </a:r>
          </a:p>
          <a:p>
            <a:pPr>
              <a:lnSpc>
                <a:spcPct val="150000"/>
              </a:lnSpc>
              <a:spcBef>
                <a:spcPts val="0"/>
              </a:spcBef>
            </a:pPr>
            <a:r>
              <a:rPr lang="cy-GB" altLang="en-US" sz="2800" b="1" dirty="0" smtClean="0">
                <a:solidFill>
                  <a:schemeClr val="accent1">
                    <a:lumMod val="75000"/>
                  </a:schemeClr>
                </a:solidFill>
                <a:latin typeface="+mj-lt"/>
                <a:ea typeface="ＭＳ Ｐゴシック" panose="020B0600070205080204" pitchFamily="34" charset="-128"/>
                <a:cs typeface="Arial" panose="020B0604020202020204" pitchFamily="34" charset="0"/>
              </a:rPr>
              <a:t>The Grand </a:t>
            </a:r>
            <a:r>
              <a:rPr lang="cy-GB" altLang="en-US" sz="2800" b="1" dirty="0" err="1" smtClean="0">
                <a:solidFill>
                  <a:schemeClr val="accent1">
                    <a:lumMod val="75000"/>
                  </a:schemeClr>
                </a:solidFill>
                <a:latin typeface="+mj-lt"/>
                <a:ea typeface="ＭＳ Ｐゴシック" panose="020B0600070205080204" pitchFamily="34" charset="-128"/>
                <a:cs typeface="Arial" panose="020B0604020202020204" pitchFamily="34" charset="0"/>
              </a:rPr>
              <a:t>Reef</a:t>
            </a:r>
            <a:r>
              <a:rPr lang="cy-GB" altLang="en-US" sz="2800" b="1" dirty="0" smtClean="0">
                <a:solidFill>
                  <a:schemeClr val="accent1">
                    <a:lumMod val="75000"/>
                  </a:schemeClr>
                </a:solidFill>
                <a:latin typeface="+mj-lt"/>
                <a:ea typeface="ＭＳ Ｐゴシック" panose="020B0600070205080204" pitchFamily="34" charset="-128"/>
                <a:cs typeface="Arial" panose="020B0604020202020204" pitchFamily="34" charset="0"/>
              </a:rPr>
              <a:t> </a:t>
            </a:r>
          </a:p>
          <a:p>
            <a:pPr>
              <a:lnSpc>
                <a:spcPct val="150000"/>
              </a:lnSpc>
              <a:spcBef>
                <a:spcPts val="0"/>
              </a:spcBef>
            </a:pPr>
            <a:r>
              <a:rPr lang="cy-GB" altLang="en-US" sz="2800" b="1" dirty="0" smtClean="0">
                <a:solidFill>
                  <a:schemeClr val="accent1">
                    <a:lumMod val="75000"/>
                  </a:schemeClr>
                </a:solidFill>
                <a:latin typeface="+mj-lt"/>
                <a:ea typeface="ＭＳ Ｐゴシック" panose="020B0600070205080204" pitchFamily="34" charset="-128"/>
                <a:cs typeface="Arial" panose="020B0604020202020204" pitchFamily="34" charset="0"/>
              </a:rPr>
              <a:t>Maldives</a:t>
            </a:r>
            <a:endParaRPr lang="cy-GB" altLang="en-US" sz="2800" b="1" dirty="0" smtClean="0">
              <a:solidFill>
                <a:schemeClr val="accent1">
                  <a:lumMod val="75000"/>
                </a:schemeClr>
              </a:solidFill>
              <a:latin typeface="+mj-lt"/>
              <a:ea typeface="ＭＳ Ｐゴシック" panose="020B0600070205080204" pitchFamily="34" charset="-128"/>
              <a:cs typeface="Arial" panose="020B0604020202020204" pitchFamily="34" charset="0"/>
            </a:endParaRPr>
          </a:p>
        </p:txBody>
      </p:sp>
      <p:pic>
        <p:nvPicPr>
          <p:cNvPr id="2" name="Picture 1"/>
          <p:cNvPicPr>
            <a:picLocks noChangeAspect="1"/>
          </p:cNvPicPr>
          <p:nvPr/>
        </p:nvPicPr>
        <p:blipFill>
          <a:blip r:embed="rId3"/>
          <a:stretch>
            <a:fillRect/>
          </a:stretch>
        </p:blipFill>
        <p:spPr>
          <a:xfrm>
            <a:off x="6107113" y="4005064"/>
            <a:ext cx="2857500" cy="1600200"/>
          </a:xfrm>
          <a:prstGeom prst="rect">
            <a:avLst/>
          </a:prstGeom>
        </p:spPr>
      </p:pic>
      <p:pic>
        <p:nvPicPr>
          <p:cNvPr id="3" name="Picture 2"/>
          <p:cNvPicPr>
            <a:picLocks noChangeAspect="1"/>
          </p:cNvPicPr>
          <p:nvPr/>
        </p:nvPicPr>
        <p:blipFill>
          <a:blip r:embed="rId4"/>
          <a:stretch>
            <a:fillRect/>
          </a:stretch>
        </p:blipFill>
        <p:spPr>
          <a:xfrm>
            <a:off x="3232575" y="4005064"/>
            <a:ext cx="2857500" cy="1600200"/>
          </a:xfrm>
          <a:prstGeom prst="rect">
            <a:avLst/>
          </a:prstGeom>
        </p:spPr>
      </p:pic>
    </p:spTree>
    <p:extLst>
      <p:ext uri="{BB962C8B-B14F-4D97-AF65-F5344CB8AC3E}">
        <p14:creationId xmlns:p14="http://schemas.microsoft.com/office/powerpoint/2010/main" val="21860287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Activity- 1</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Autofit/>
          </a:bodyPr>
          <a:lstStyle/>
          <a:p>
            <a:pPr marL="0" indent="0">
              <a:lnSpc>
                <a:spcPct val="150000"/>
              </a:lnSpc>
              <a:spcBef>
                <a:spcPts val="0"/>
              </a:spcBef>
              <a:buNone/>
            </a:pPr>
            <a:r>
              <a:rPr lang="cy-GB" altLang="en-US" sz="2800" dirty="0" err="1" smtClean="0">
                <a:latin typeface="+mj-lt"/>
                <a:ea typeface="ＭＳ Ｐゴシック" panose="020B0600070205080204" pitchFamily="34" charset="-128"/>
                <a:cs typeface="Arial" panose="020B0604020202020204" pitchFamily="34" charset="0"/>
              </a:rPr>
              <a:t>Critically</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analyse</a:t>
            </a:r>
            <a:r>
              <a:rPr lang="cy-GB" altLang="en-US" sz="2800" dirty="0" smtClean="0">
                <a:latin typeface="+mj-lt"/>
                <a:ea typeface="ＭＳ Ｐゴシック" panose="020B0600070205080204" pitchFamily="34" charset="-128"/>
                <a:cs typeface="Arial" panose="020B0604020202020204" pitchFamily="34" charset="0"/>
              </a:rPr>
              <a:t> the </a:t>
            </a:r>
            <a:r>
              <a:rPr lang="cy-GB" altLang="en-US" sz="2800" dirty="0" err="1" smtClean="0">
                <a:latin typeface="+mj-lt"/>
                <a:ea typeface="ＭＳ Ｐゴシック" panose="020B0600070205080204" pitchFamily="34" charset="-128"/>
                <a:cs typeface="Arial" panose="020B0604020202020204" pitchFamily="34" charset="0"/>
              </a:rPr>
              <a:t>economic</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aspe</a:t>
            </a:r>
            <a:r>
              <a:rPr lang="cy-GB" altLang="en-US" sz="2800" dirty="0" err="1" smtClean="0">
                <a:latin typeface="+mj-lt"/>
                <a:ea typeface="ＭＳ Ｐゴシック" panose="020B0600070205080204" pitchFamily="34" charset="-128"/>
                <a:cs typeface="Arial" panose="020B0604020202020204" pitchFamily="34" charset="0"/>
              </a:rPr>
              <a:t>cts</a:t>
            </a:r>
            <a:r>
              <a:rPr lang="cy-GB" altLang="en-US" sz="2800" dirty="0" smtClean="0">
                <a:latin typeface="+mj-lt"/>
                <a:ea typeface="ＭＳ Ｐゴシック" panose="020B0600070205080204" pitchFamily="34" charset="-128"/>
                <a:cs typeface="Arial" panose="020B0604020202020204" pitchFamily="34" charset="0"/>
              </a:rPr>
              <a:t> of </a:t>
            </a:r>
            <a:r>
              <a:rPr lang="cy-GB" altLang="en-US" sz="2800" dirty="0" err="1" smtClean="0">
                <a:latin typeface="+mj-lt"/>
                <a:ea typeface="ＭＳ Ｐゴシック" panose="020B0600070205080204" pitchFamily="34" charset="-128"/>
                <a:cs typeface="Arial" panose="020B0604020202020204" pitchFamily="34" charset="0"/>
              </a:rPr>
              <a:t>Dark</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Tourism</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What</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drives</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this</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industry</a:t>
            </a:r>
            <a:r>
              <a:rPr lang="cy-GB" altLang="en-US" sz="2800" dirty="0" smtClean="0">
                <a:latin typeface="+mj-lt"/>
                <a:ea typeface="ＭＳ Ｐゴシック" panose="020B0600070205080204" pitchFamily="34" charset="-128"/>
                <a:cs typeface="Arial" panose="020B0604020202020204" pitchFamily="34" charset="0"/>
              </a:rPr>
              <a:t>?</a:t>
            </a:r>
            <a:endParaRPr lang="cy-GB" altLang="en-US" sz="2800" dirty="0" smtClean="0">
              <a:latin typeface="+mj-lt"/>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0464137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Activity- 2</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Autofit/>
          </a:bodyPr>
          <a:lstStyle/>
          <a:p>
            <a:pPr marL="0" indent="0">
              <a:lnSpc>
                <a:spcPct val="150000"/>
              </a:lnSpc>
              <a:spcBef>
                <a:spcPts val="0"/>
              </a:spcBef>
              <a:buNone/>
            </a:pPr>
            <a:r>
              <a:rPr lang="cy-GB" altLang="en-US" sz="2800" dirty="0" err="1" smtClean="0">
                <a:latin typeface="+mj-lt"/>
                <a:ea typeface="ＭＳ Ｐゴシック" panose="020B0600070205080204" pitchFamily="34" charset="-128"/>
                <a:cs typeface="Arial" panose="020B0604020202020204" pitchFamily="34" charset="0"/>
              </a:rPr>
              <a:t>What</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are</a:t>
            </a:r>
            <a:r>
              <a:rPr lang="cy-GB" altLang="en-US" sz="2800" dirty="0" smtClean="0">
                <a:latin typeface="+mj-lt"/>
                <a:ea typeface="ＭＳ Ｐゴシック" panose="020B0600070205080204" pitchFamily="34" charset="-128"/>
                <a:cs typeface="Arial" panose="020B0604020202020204" pitchFamily="34" charset="0"/>
              </a:rPr>
              <a:t> the main </a:t>
            </a:r>
            <a:r>
              <a:rPr lang="cy-GB" altLang="en-US" sz="2800" dirty="0" err="1" smtClean="0">
                <a:latin typeface="+mj-lt"/>
                <a:ea typeface="ＭＳ Ｐゴシック" panose="020B0600070205080204" pitchFamily="34" charset="-128"/>
                <a:cs typeface="Arial" panose="020B0604020202020204" pitchFamily="34" charset="0"/>
              </a:rPr>
              <a:t>reasons</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you</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think</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there</a:t>
            </a:r>
            <a:r>
              <a:rPr lang="cy-GB" altLang="en-US" sz="2800" dirty="0" smtClean="0">
                <a:latin typeface="+mj-lt"/>
                <a:ea typeface="ＭＳ Ｐゴシック" panose="020B0600070205080204" pitchFamily="34" charset="-128"/>
                <a:cs typeface="Arial" panose="020B0604020202020204" pitchFamily="34" charset="0"/>
              </a:rPr>
              <a:t> is a </a:t>
            </a:r>
            <a:r>
              <a:rPr lang="cy-GB" altLang="en-US" sz="2800" dirty="0" err="1" smtClean="0">
                <a:latin typeface="+mj-lt"/>
                <a:ea typeface="ＭＳ Ｐゴシック" panose="020B0600070205080204" pitchFamily="34" charset="-128"/>
                <a:cs typeface="Arial" panose="020B0604020202020204" pitchFamily="34" charset="0"/>
              </a:rPr>
              <a:t>massive</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overlapping</a:t>
            </a:r>
            <a:r>
              <a:rPr lang="cy-GB" altLang="en-US" sz="2800" dirty="0" smtClean="0">
                <a:latin typeface="+mj-lt"/>
                <a:ea typeface="ＭＳ Ｐゴシック" panose="020B0600070205080204" pitchFamily="34" charset="-128"/>
                <a:cs typeface="Arial" panose="020B0604020202020204" pitchFamily="34" charset="0"/>
              </a:rPr>
              <a:t> of “</a:t>
            </a:r>
            <a:r>
              <a:rPr lang="cy-GB" altLang="en-US" sz="2800" dirty="0" err="1" smtClean="0">
                <a:latin typeface="+mj-lt"/>
                <a:ea typeface="ＭＳ Ｐゴシック" panose="020B0600070205080204" pitchFamily="34" charset="-128"/>
                <a:cs typeface="Arial" panose="020B0604020202020204" pitchFamily="34" charset="0"/>
              </a:rPr>
              <a:t>dark</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and</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contested</a:t>
            </a:r>
            <a:r>
              <a:rPr lang="cy-GB" altLang="en-US" sz="2800" dirty="0" smtClean="0">
                <a:latin typeface="+mj-lt"/>
                <a:ea typeface="ＭＳ Ｐゴシック" panose="020B0600070205080204" pitchFamily="34" charset="-128"/>
                <a:cs typeface="Arial" panose="020B0604020202020204" pitchFamily="34" charset="0"/>
              </a:rPr>
              <a:t>” </a:t>
            </a:r>
            <a:r>
              <a:rPr lang="cy-GB" altLang="en-US" sz="2800" dirty="0" err="1" smtClean="0">
                <a:latin typeface="+mj-lt"/>
                <a:ea typeface="ＭＳ Ｐゴシック" panose="020B0600070205080204" pitchFamily="34" charset="-128"/>
                <a:cs typeface="Arial" panose="020B0604020202020204" pitchFamily="34" charset="0"/>
              </a:rPr>
              <a:t>heritage</a:t>
            </a:r>
            <a:r>
              <a:rPr lang="cy-GB" altLang="en-US" sz="2800" dirty="0" smtClean="0">
                <a:latin typeface="+mj-lt"/>
                <a:ea typeface="ＭＳ Ｐゴシック" panose="020B0600070205080204" pitchFamily="34" charset="-128"/>
                <a:cs typeface="Arial" panose="020B0604020202020204" pitchFamily="34" charset="0"/>
              </a:rPr>
              <a:t>?</a:t>
            </a:r>
            <a:endParaRPr lang="cy-GB" altLang="en-US" sz="2800" dirty="0" smtClean="0">
              <a:latin typeface="+mj-lt"/>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6729779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cy-GB" altLang="en-US" sz="3600" b="1" dirty="0" err="1" smtClean="0">
                <a:latin typeface="Arial" panose="020B0604020202020204" pitchFamily="34" charset="0"/>
                <a:ea typeface="ＭＳ Ｐゴシック" panose="020B0600070205080204" pitchFamily="34" charset="-128"/>
                <a:cs typeface="Arial" panose="020B0604020202020204" pitchFamily="34" charset="0"/>
              </a:rPr>
              <a:t>Conclusions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4041874"/>
          </a:xfrm>
        </p:spPr>
        <p:txBody>
          <a:bodyPr>
            <a:normAutofit fontScale="77500" lnSpcReduction="20000"/>
          </a:bodyPr>
          <a:lstStyle/>
          <a:p>
            <a:pPr algn="just">
              <a:lnSpc>
                <a:spcPct val="150000"/>
              </a:lnSpc>
              <a:spcBef>
                <a:spcPts val="0"/>
              </a:spcBef>
            </a:pPr>
            <a:r>
              <a:rPr lang="en-GB" sz="2600" dirty="0"/>
              <a:t>"Dark tourism doesn't need dark </a:t>
            </a:r>
            <a:r>
              <a:rPr lang="en-GB" sz="2600" dirty="0" smtClean="0"/>
              <a:t>tourists“, </a:t>
            </a:r>
            <a:r>
              <a:rPr lang="en-GB" sz="2600" dirty="0"/>
              <a:t>Dr Philip Stone, executive director of </a:t>
            </a:r>
            <a:r>
              <a:rPr lang="en-GB" sz="2600" dirty="0" smtClean="0"/>
              <a:t>the</a:t>
            </a:r>
            <a:r>
              <a:rPr lang="en-GB" sz="2600" dirty="0"/>
              <a:t> </a:t>
            </a:r>
            <a:r>
              <a:rPr lang="en-GB" sz="2600" dirty="0" smtClean="0"/>
              <a:t>Institute of Dark Tourism Research.</a:t>
            </a:r>
            <a:endParaRPr lang="cy-GB" altLang="en-US" sz="2600" dirty="0" smtClean="0">
              <a:ea typeface="ＭＳ Ｐゴシック" panose="020B0600070205080204" pitchFamily="34" charset="-128"/>
              <a:cs typeface="Arial" panose="020B0604020202020204" pitchFamily="34" charset="0"/>
            </a:endParaRPr>
          </a:p>
          <a:p>
            <a:pPr algn="just">
              <a:lnSpc>
                <a:spcPct val="150000"/>
              </a:lnSpc>
              <a:spcBef>
                <a:spcPts val="0"/>
              </a:spcBef>
            </a:pPr>
            <a:r>
              <a:rPr lang="cy-GB" altLang="en-US" sz="2600" dirty="0" err="1" smtClean="0">
                <a:latin typeface="+mj-lt"/>
                <a:ea typeface="ＭＳ Ｐゴシック" panose="020B0600070205080204" pitchFamily="34" charset="-128"/>
                <a:cs typeface="Arial" panose="020B0604020202020204" pitchFamily="34" charset="0"/>
              </a:rPr>
              <a:t>Statistics</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back</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that</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dark</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tourism</a:t>
            </a:r>
            <a:r>
              <a:rPr lang="cy-GB" altLang="en-US" sz="2600" dirty="0" smtClean="0">
                <a:latin typeface="+mj-lt"/>
                <a:ea typeface="ＭＳ Ｐゴシック" panose="020B0600070205080204" pitchFamily="34" charset="-128"/>
                <a:cs typeface="Arial" panose="020B0604020202020204" pitchFamily="34" charset="0"/>
              </a:rPr>
              <a:t> is </a:t>
            </a:r>
            <a:r>
              <a:rPr lang="cy-GB" altLang="en-US" sz="2600" dirty="0" err="1" smtClean="0">
                <a:latin typeface="+mj-lt"/>
                <a:ea typeface="ＭＳ Ｐゴシック" panose="020B0600070205080204" pitchFamily="34" charset="-128"/>
                <a:cs typeface="Arial" panose="020B0604020202020204" pitchFamily="34" charset="0"/>
              </a:rPr>
              <a:t>on</a:t>
            </a:r>
            <a:r>
              <a:rPr lang="cy-GB" altLang="en-US" sz="2600" dirty="0" smtClean="0">
                <a:latin typeface="+mj-lt"/>
                <a:ea typeface="ＭＳ Ｐゴシック" panose="020B0600070205080204" pitchFamily="34" charset="-128"/>
                <a:cs typeface="Arial" panose="020B0604020202020204" pitchFamily="34" charset="0"/>
              </a:rPr>
              <a:t> the </a:t>
            </a:r>
            <a:r>
              <a:rPr lang="cy-GB" altLang="en-US" sz="2600" dirty="0" err="1" smtClean="0">
                <a:latin typeface="+mj-lt"/>
                <a:ea typeface="ＭＳ Ｐゴシック" panose="020B0600070205080204" pitchFamily="34" charset="-128"/>
                <a:cs typeface="Arial" panose="020B0604020202020204" pitchFamily="34" charset="0"/>
              </a:rPr>
              <a:t>rise</a:t>
            </a:r>
            <a:r>
              <a:rPr lang="cy-GB" altLang="en-US" sz="2600" dirty="0" smtClean="0">
                <a:latin typeface="+mj-lt"/>
                <a:ea typeface="ＭＳ Ｐゴシック" panose="020B0600070205080204" pitchFamily="34" charset="-128"/>
                <a:cs typeface="Arial" panose="020B0604020202020204" pitchFamily="34" charset="0"/>
              </a:rPr>
              <a:t>.</a:t>
            </a:r>
          </a:p>
          <a:p>
            <a:pPr algn="just">
              <a:lnSpc>
                <a:spcPct val="150000"/>
              </a:lnSpc>
              <a:spcBef>
                <a:spcPts val="0"/>
              </a:spcBef>
            </a:pPr>
            <a:r>
              <a:rPr lang="cy-GB" altLang="en-US" sz="2600" dirty="0" err="1" smtClean="0">
                <a:latin typeface="+mj-lt"/>
                <a:ea typeface="ＭＳ Ｐゴシック" panose="020B0600070205080204" pitchFamily="34" charset="-128"/>
                <a:cs typeface="Arial" panose="020B0604020202020204" pitchFamily="34" charset="0"/>
              </a:rPr>
              <a:t>From</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visiting</a:t>
            </a:r>
            <a:r>
              <a:rPr lang="cy-GB" altLang="en-US" sz="2600" dirty="0" smtClean="0">
                <a:latin typeface="+mj-lt"/>
                <a:ea typeface="ＭＳ Ｐゴシック" panose="020B0600070205080204" pitchFamily="34" charset="-128"/>
                <a:cs typeface="Arial" panose="020B0604020202020204" pitchFamily="34" charset="0"/>
              </a:rPr>
              <a:t> the gas Chambers to </a:t>
            </a:r>
            <a:r>
              <a:rPr lang="cy-GB" altLang="en-US" sz="2600" dirty="0" err="1" smtClean="0">
                <a:latin typeface="+mj-lt"/>
                <a:ea typeface="ＭＳ Ｐゴシック" panose="020B0600070205080204" pitchFamily="34" charset="-128"/>
                <a:cs typeface="Arial" panose="020B0604020202020204" pitchFamily="34" charset="0"/>
              </a:rPr>
              <a:t>understanding</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slavery</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from</a:t>
            </a:r>
            <a:r>
              <a:rPr lang="cy-GB" altLang="en-US" sz="2600" dirty="0" smtClean="0">
                <a:latin typeface="+mj-lt"/>
                <a:ea typeface="ＭＳ Ｐゴシック" panose="020B0600070205080204" pitchFamily="34" charset="-128"/>
                <a:cs typeface="Arial" panose="020B0604020202020204" pitchFamily="34" charset="0"/>
              </a:rPr>
              <a:t> a “</a:t>
            </a:r>
            <a:r>
              <a:rPr lang="cy-GB" altLang="en-US" sz="2600" dirty="0" err="1" smtClean="0">
                <a:latin typeface="+mj-lt"/>
                <a:ea typeface="ＭＳ Ｐゴシック" panose="020B0600070205080204" pitchFamily="34" charset="-128"/>
                <a:cs typeface="Arial" panose="020B0604020202020204" pitchFamily="34" charset="0"/>
              </a:rPr>
              <a:t>lived</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perspective</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dark</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tourism</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provides</a:t>
            </a:r>
            <a:r>
              <a:rPr lang="cy-GB" altLang="en-US" sz="2600" dirty="0" smtClean="0">
                <a:latin typeface="+mj-lt"/>
                <a:ea typeface="ＭＳ Ｐゴシック" panose="020B0600070205080204" pitchFamily="34" charset="-128"/>
                <a:cs typeface="Arial" panose="020B0604020202020204" pitchFamily="34" charset="0"/>
              </a:rPr>
              <a:t> a </a:t>
            </a:r>
            <a:r>
              <a:rPr lang="cy-GB" altLang="en-US" sz="2600" dirty="0" err="1" smtClean="0">
                <a:latin typeface="+mj-lt"/>
                <a:ea typeface="ＭＳ Ｐゴシック" panose="020B0600070205080204" pitchFamily="34" charset="-128"/>
                <a:cs typeface="Arial" panose="020B0604020202020204" pitchFamily="34" charset="0"/>
              </a:rPr>
              <a:t>unique</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experience</a:t>
            </a:r>
            <a:r>
              <a:rPr lang="cy-GB" altLang="en-US" sz="2600" dirty="0" smtClean="0">
                <a:latin typeface="+mj-lt"/>
                <a:ea typeface="ＭＳ Ｐゴシック" panose="020B0600070205080204" pitchFamily="34" charset="-128"/>
                <a:cs typeface="Arial" panose="020B0604020202020204" pitchFamily="34" charset="0"/>
              </a:rPr>
              <a:t>.</a:t>
            </a:r>
          </a:p>
          <a:p>
            <a:pPr algn="just">
              <a:lnSpc>
                <a:spcPct val="150000"/>
              </a:lnSpc>
              <a:spcBef>
                <a:spcPts val="0"/>
              </a:spcBef>
            </a:pPr>
            <a:r>
              <a:rPr lang="cy-GB" altLang="en-US" sz="2600" dirty="0" err="1" smtClean="0">
                <a:latin typeface="+mj-lt"/>
                <a:ea typeface="ＭＳ Ｐゴシック" panose="020B0600070205080204" pitchFamily="34" charset="-128"/>
                <a:cs typeface="Arial" panose="020B0604020202020204" pitchFamily="34" charset="0"/>
              </a:rPr>
              <a:t>Curiosity</a:t>
            </a:r>
            <a:r>
              <a:rPr lang="cy-GB" altLang="en-US" sz="2600" dirty="0" smtClean="0">
                <a:latin typeface="+mj-lt"/>
                <a:ea typeface="ＭＳ Ｐゴシック" panose="020B0600070205080204" pitchFamily="34" charset="-128"/>
                <a:cs typeface="Arial" panose="020B0604020202020204" pitchFamily="34" charset="0"/>
              </a:rPr>
              <a:t> is </a:t>
            </a:r>
            <a:r>
              <a:rPr lang="cy-GB" altLang="en-US" sz="2600" dirty="0" err="1" smtClean="0">
                <a:latin typeface="+mj-lt"/>
                <a:ea typeface="ＭＳ Ｐゴシック" panose="020B0600070205080204" pitchFamily="34" charset="-128"/>
                <a:cs typeface="Arial" panose="020B0604020202020204" pitchFamily="34" charset="0"/>
              </a:rPr>
              <a:t>perhaps</a:t>
            </a:r>
            <a:r>
              <a:rPr lang="cy-GB" altLang="en-US" sz="2600" dirty="0" smtClean="0">
                <a:latin typeface="+mj-lt"/>
                <a:ea typeface="ＭＳ Ｐゴシック" panose="020B0600070205080204" pitchFamily="34" charset="-128"/>
                <a:cs typeface="Arial" panose="020B0604020202020204" pitchFamily="34" charset="0"/>
              </a:rPr>
              <a:t> the main </a:t>
            </a:r>
            <a:r>
              <a:rPr lang="cy-GB" altLang="en-US" sz="2600" dirty="0" err="1" smtClean="0">
                <a:latin typeface="+mj-lt"/>
                <a:ea typeface="ＭＳ Ｐゴシック" panose="020B0600070205080204" pitchFamily="34" charset="-128"/>
                <a:cs typeface="Arial" panose="020B0604020202020204" pitchFamily="34" charset="0"/>
              </a:rPr>
              <a:t>reason</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why</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people</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engage</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with</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this</a:t>
            </a:r>
            <a:r>
              <a:rPr lang="cy-GB" altLang="en-US" sz="2600" dirty="0" smtClean="0">
                <a:latin typeface="+mj-lt"/>
                <a:ea typeface="ＭＳ Ｐゴシック" panose="020B0600070205080204" pitchFamily="34" charset="-128"/>
                <a:cs typeface="Arial" panose="020B0604020202020204" pitchFamily="34" charset="0"/>
              </a:rPr>
              <a:t>.</a:t>
            </a:r>
          </a:p>
          <a:p>
            <a:pPr algn="just">
              <a:lnSpc>
                <a:spcPct val="150000"/>
              </a:lnSpc>
              <a:spcBef>
                <a:spcPts val="0"/>
              </a:spcBef>
            </a:pPr>
            <a:r>
              <a:rPr lang="cy-GB" altLang="en-US" sz="2600" dirty="0" smtClean="0">
                <a:latin typeface="+mj-lt"/>
                <a:ea typeface="ＭＳ Ｐゴシック" panose="020B0600070205080204" pitchFamily="34" charset="-128"/>
                <a:cs typeface="Arial" panose="020B0604020202020204" pitchFamily="34" charset="0"/>
              </a:rPr>
              <a:t>It </a:t>
            </a:r>
            <a:r>
              <a:rPr lang="cy-GB" altLang="en-US" sz="2600" dirty="0" err="1" smtClean="0">
                <a:latin typeface="+mj-lt"/>
                <a:ea typeface="ＭＳ Ｐゴシック" panose="020B0600070205080204" pitchFamily="34" charset="-128"/>
                <a:cs typeface="Arial" panose="020B0604020202020204" pitchFamily="34" charset="0"/>
              </a:rPr>
              <a:t>certainly</a:t>
            </a:r>
            <a:r>
              <a:rPr lang="cy-GB" altLang="en-US" sz="2600" dirty="0" smtClean="0">
                <a:latin typeface="+mj-lt"/>
                <a:ea typeface="ＭＳ Ｐゴシック" panose="020B0600070205080204" pitchFamily="34" charset="-128"/>
                <a:cs typeface="Arial" panose="020B0604020202020204" pitchFamily="34" charset="0"/>
              </a:rPr>
              <a:t> is a </a:t>
            </a:r>
            <a:r>
              <a:rPr lang="cy-GB" altLang="en-US" sz="2600" dirty="0" err="1" smtClean="0">
                <a:latin typeface="+mj-lt"/>
                <a:ea typeface="ＭＳ Ｐゴシック" panose="020B0600070205080204" pitchFamily="34" charset="-128"/>
                <a:cs typeface="Arial" panose="020B0604020202020204" pitchFamily="34" charset="0"/>
              </a:rPr>
              <a:t>good</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source</a:t>
            </a:r>
            <a:r>
              <a:rPr lang="cy-GB" altLang="en-US" sz="2600" dirty="0" smtClean="0">
                <a:latin typeface="+mj-lt"/>
                <a:ea typeface="ＭＳ Ｐゴシック" panose="020B0600070205080204" pitchFamily="34" charset="-128"/>
                <a:cs typeface="Arial" panose="020B0604020202020204" pitchFamily="34" charset="0"/>
              </a:rPr>
              <a:t> of </a:t>
            </a:r>
            <a:r>
              <a:rPr lang="cy-GB" altLang="en-US" sz="2600" dirty="0" err="1" smtClean="0">
                <a:latin typeface="+mj-lt"/>
                <a:ea typeface="ＭＳ Ｐゴシック" panose="020B0600070205080204" pitchFamily="34" charset="-128"/>
                <a:cs typeface="Arial" panose="020B0604020202020204" pitchFamily="34" charset="0"/>
              </a:rPr>
              <a:t>generating</a:t>
            </a:r>
            <a:r>
              <a:rPr lang="cy-GB" altLang="en-US" sz="2600" dirty="0" smtClean="0">
                <a:latin typeface="+mj-lt"/>
                <a:ea typeface="ＭＳ Ｐゴシック" panose="020B0600070205080204" pitchFamily="34" charset="-128"/>
                <a:cs typeface="Arial" panose="020B0604020202020204" pitchFamily="34" charset="0"/>
              </a:rPr>
              <a:t> </a:t>
            </a:r>
            <a:r>
              <a:rPr lang="cy-GB" altLang="en-US" sz="2600" dirty="0" err="1" smtClean="0">
                <a:latin typeface="+mj-lt"/>
                <a:ea typeface="ＭＳ Ｐゴシック" panose="020B0600070205080204" pitchFamily="34" charset="-128"/>
                <a:cs typeface="Arial" panose="020B0604020202020204" pitchFamily="34" charset="0"/>
              </a:rPr>
              <a:t>revenue</a:t>
            </a:r>
            <a:r>
              <a:rPr lang="cy-GB" altLang="en-US" sz="2600" dirty="0" smtClean="0">
                <a:latin typeface="+mj-lt"/>
                <a:ea typeface="ＭＳ Ｐゴシック" panose="020B0600070205080204" pitchFamily="34" charset="-128"/>
                <a:cs typeface="Arial" panose="020B0604020202020204" pitchFamily="34" charset="0"/>
              </a:rPr>
              <a:t>.</a:t>
            </a:r>
          </a:p>
          <a:p>
            <a:pPr algn="just">
              <a:lnSpc>
                <a:spcPct val="150000"/>
              </a:lnSpc>
              <a:spcBef>
                <a:spcPts val="0"/>
              </a:spcBef>
            </a:pPr>
            <a:r>
              <a:rPr lang="en-GB" sz="2600" dirty="0"/>
              <a:t>Lennon and Foley (2002) </a:t>
            </a:r>
            <a:r>
              <a:rPr lang="en-GB" sz="2600" dirty="0" smtClean="0"/>
              <a:t>interestingly argue that </a:t>
            </a:r>
            <a:r>
              <a:rPr lang="en-GB" sz="2600" dirty="0"/>
              <a:t>dark tourism referring to events that have occurred in recent times, </a:t>
            </a:r>
            <a:r>
              <a:rPr lang="en-GB" sz="2600" dirty="0" smtClean="0"/>
              <a:t>force people to </a:t>
            </a:r>
            <a:r>
              <a:rPr lang="en-GB" sz="2600" dirty="0"/>
              <a:t>question modernity.</a:t>
            </a:r>
            <a:endParaRPr lang="cy-GB" altLang="en-US" sz="2600" dirty="0" smtClean="0">
              <a:ea typeface="ＭＳ Ｐゴシック" panose="020B0600070205080204" pitchFamily="34" charset="-128"/>
              <a:cs typeface="Arial" panose="020B0604020202020204" pitchFamily="34" charset="0"/>
            </a:endParaRPr>
          </a:p>
          <a:p>
            <a:pPr algn="just">
              <a:lnSpc>
                <a:spcPct val="150000"/>
              </a:lnSpc>
              <a:spcBef>
                <a:spcPts val="0"/>
              </a:spcBef>
            </a:pPr>
            <a:endParaRPr lang="cy-GB" altLang="en-US" sz="2400" dirty="0" smtClean="0">
              <a:latin typeface="+mj-lt"/>
              <a:ea typeface="ＭＳ Ｐゴシック" panose="020B0600070205080204" pitchFamily="34" charset="-128"/>
              <a:cs typeface="Arial" panose="020B0604020202020204" pitchFamily="34" charset="0"/>
            </a:endParaRPr>
          </a:p>
          <a:p>
            <a:pPr algn="just">
              <a:lnSpc>
                <a:spcPct val="150000"/>
              </a:lnSpc>
              <a:spcBef>
                <a:spcPts val="0"/>
              </a:spcBef>
            </a:pPr>
            <a:endParaRPr lang="cy-GB" altLang="en-US" sz="2000" dirty="0" smtClean="0">
              <a:latin typeface="Arial" panose="020B0604020202020204" pitchFamily="34" charset="0"/>
              <a:ea typeface="ＭＳ Ｐゴシック" panose="020B0600070205080204" pitchFamily="34" charset="-128"/>
              <a:cs typeface="Arial" panose="020B0604020202020204" pitchFamily="34" charset="0"/>
            </a:endParaRPr>
          </a:p>
          <a:p>
            <a:pPr algn="just">
              <a:lnSpc>
                <a:spcPct val="150000"/>
              </a:lnSpc>
              <a:spcBef>
                <a:spcPts val="0"/>
              </a:spcBef>
            </a:pP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3845073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cy-GB" altLang="en-US" sz="3600" b="1" dirty="0" smtClean="0">
                <a:latin typeface="Arial" panose="020B0604020202020204" pitchFamily="34" charset="0"/>
                <a:ea typeface="ＭＳ Ｐゴシック" panose="020B0600070205080204" pitchFamily="34" charset="-128"/>
                <a:cs typeface="Arial" panose="020B0604020202020204" pitchFamily="34" charset="0"/>
              </a:rPr>
              <a:t>References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4041874"/>
          </a:xfrm>
        </p:spPr>
        <p:txBody>
          <a:bodyPr>
            <a:normAutofit fontScale="47500" lnSpcReduction="20000"/>
          </a:bodyPr>
          <a:lstStyle/>
          <a:p>
            <a:r>
              <a:rPr lang="en-GB" dirty="0" err="1"/>
              <a:t>Farmaki</a:t>
            </a:r>
            <a:r>
              <a:rPr lang="en-GB" dirty="0"/>
              <a:t>, A. (2013). Dark tourism revisited: A supply/demand conceptualisation.</a:t>
            </a:r>
            <a:r>
              <a:rPr lang="en-GB" i="1" dirty="0"/>
              <a:t> International Journal of Culture, Tourism and Hospitality Research, 7</a:t>
            </a:r>
            <a:r>
              <a:rPr lang="en-GB" dirty="0"/>
              <a:t>(3), 281-292.</a:t>
            </a:r>
          </a:p>
          <a:p>
            <a:r>
              <a:rPr lang="en-GB" dirty="0"/>
              <a:t>Lennon, J. J., &amp; Foley, M. (2000). </a:t>
            </a:r>
            <a:r>
              <a:rPr lang="en-GB" i="1" dirty="0"/>
              <a:t>Dark tourism</a:t>
            </a:r>
            <a:r>
              <a:rPr lang="en-GB" dirty="0"/>
              <a:t> Cengage Learning EMEA.</a:t>
            </a:r>
          </a:p>
          <a:p>
            <a:r>
              <a:rPr lang="en-GB" dirty="0"/>
              <a:t>Seaton, A. V. (1996). Guided by the dark: From </a:t>
            </a:r>
            <a:r>
              <a:rPr lang="en-GB" dirty="0" err="1"/>
              <a:t>thanatopsis</a:t>
            </a:r>
            <a:r>
              <a:rPr lang="en-GB" dirty="0"/>
              <a:t> to </a:t>
            </a:r>
            <a:r>
              <a:rPr lang="en-GB" dirty="0" err="1"/>
              <a:t>thanatourism</a:t>
            </a:r>
            <a:r>
              <a:rPr lang="en-GB" dirty="0"/>
              <a:t>.</a:t>
            </a:r>
            <a:r>
              <a:rPr lang="en-GB" i="1" dirty="0"/>
              <a:t> International Journal of Heritage Studies, 2</a:t>
            </a:r>
            <a:r>
              <a:rPr lang="en-GB" dirty="0"/>
              <a:t>(4), 234-244.</a:t>
            </a:r>
          </a:p>
          <a:p>
            <a:r>
              <a:rPr lang="en-GB" dirty="0" err="1"/>
              <a:t>Sharpley</a:t>
            </a:r>
            <a:r>
              <a:rPr lang="en-GB" dirty="0"/>
              <a:t>, R., &amp; Stone, P. R. (2009). </a:t>
            </a:r>
            <a:r>
              <a:rPr lang="en-GB" i="1" dirty="0"/>
              <a:t>The darker side of travel: The theory and practice of dark tourism</a:t>
            </a:r>
            <a:r>
              <a:rPr lang="en-GB" dirty="0"/>
              <a:t> Channel view publications.</a:t>
            </a:r>
          </a:p>
          <a:p>
            <a:r>
              <a:rPr lang="en-GB" dirty="0"/>
              <a:t>Stone, P. R. (2006). A dark tourism spectrum: Towards a typology of death and macabre related tourist sites, attractions and exhibitions.</a:t>
            </a:r>
            <a:r>
              <a:rPr lang="en-GB" i="1" dirty="0"/>
              <a:t> </a:t>
            </a:r>
            <a:r>
              <a:rPr lang="en-GB" i="1" dirty="0" err="1"/>
              <a:t>Turizam</a:t>
            </a:r>
            <a:r>
              <a:rPr lang="en-GB" i="1" dirty="0"/>
              <a:t>: </a:t>
            </a:r>
            <a:r>
              <a:rPr lang="en-GB" i="1" dirty="0" err="1"/>
              <a:t>Međunarodni</a:t>
            </a:r>
            <a:r>
              <a:rPr lang="en-GB" i="1" dirty="0"/>
              <a:t> </a:t>
            </a:r>
            <a:r>
              <a:rPr lang="en-GB" i="1" dirty="0" err="1"/>
              <a:t>Znanstveno-Stručni</a:t>
            </a:r>
            <a:r>
              <a:rPr lang="en-GB" i="1" dirty="0"/>
              <a:t> </a:t>
            </a:r>
            <a:r>
              <a:rPr lang="en-GB" i="1" dirty="0" err="1"/>
              <a:t>Časopis</a:t>
            </a:r>
            <a:r>
              <a:rPr lang="en-GB" i="1" dirty="0"/>
              <a:t>, 54</a:t>
            </a:r>
            <a:r>
              <a:rPr lang="en-GB" dirty="0"/>
              <a:t>(2), 145-160.</a:t>
            </a:r>
          </a:p>
          <a:p>
            <a:r>
              <a:rPr lang="en-GB" dirty="0"/>
              <a:t>Stone, P., &amp; </a:t>
            </a:r>
            <a:r>
              <a:rPr lang="en-GB" dirty="0" err="1"/>
              <a:t>Sharpley</a:t>
            </a:r>
            <a:r>
              <a:rPr lang="en-GB" dirty="0"/>
              <a:t>, R. (2008). Consuming dark tourism: A </a:t>
            </a:r>
            <a:r>
              <a:rPr lang="en-GB" dirty="0" err="1"/>
              <a:t>thanatological</a:t>
            </a:r>
            <a:r>
              <a:rPr lang="en-GB" dirty="0"/>
              <a:t> perspective.</a:t>
            </a:r>
            <a:r>
              <a:rPr lang="en-GB" i="1" dirty="0"/>
              <a:t> Annals of Tourism Research, 35</a:t>
            </a:r>
            <a:r>
              <a:rPr lang="en-GB" dirty="0"/>
              <a:t>(2), 574-595.</a:t>
            </a:r>
          </a:p>
          <a:p>
            <a:r>
              <a:rPr lang="en-GB" dirty="0"/>
              <a:t>Strange, C., &amp; </a:t>
            </a:r>
            <a:r>
              <a:rPr lang="en-GB" dirty="0" err="1"/>
              <a:t>Kempa</a:t>
            </a:r>
            <a:r>
              <a:rPr lang="en-GB" dirty="0"/>
              <a:t>, M. (2003). Shades of dark tourism: Alcatraz and </a:t>
            </a:r>
            <a:r>
              <a:rPr lang="en-GB" dirty="0" err="1"/>
              <a:t>robben</a:t>
            </a:r>
            <a:r>
              <a:rPr lang="en-GB" dirty="0"/>
              <a:t> island.</a:t>
            </a:r>
            <a:r>
              <a:rPr lang="en-GB" i="1" dirty="0"/>
              <a:t> Annals of Tourism Research, 30</a:t>
            </a:r>
            <a:r>
              <a:rPr lang="en-GB" dirty="0"/>
              <a:t>(2), 386-405.</a:t>
            </a:r>
          </a:p>
          <a:p>
            <a:r>
              <a:rPr lang="en-GB" dirty="0" err="1"/>
              <a:t>Tarlow</a:t>
            </a:r>
            <a:r>
              <a:rPr lang="en-GB" dirty="0"/>
              <a:t>, P. (2007). Dark tourism–the appealing ‘</a:t>
            </a:r>
            <a:r>
              <a:rPr lang="en-GB" dirty="0" err="1"/>
              <a:t>dark’side</a:t>
            </a:r>
            <a:r>
              <a:rPr lang="en-GB" dirty="0"/>
              <a:t> of tourism and more. </a:t>
            </a:r>
            <a:r>
              <a:rPr lang="en-GB" i="1" dirty="0"/>
              <a:t>Niche tourism</a:t>
            </a:r>
            <a:r>
              <a:rPr lang="en-GB" dirty="0"/>
              <a:t> (pp. 61-72) Routledge</a:t>
            </a:r>
            <a:r>
              <a:rPr lang="en-GB" dirty="0" smtClean="0"/>
              <a:t>.</a:t>
            </a:r>
          </a:p>
          <a:p>
            <a:r>
              <a:rPr lang="en-GB" dirty="0">
                <a:hlinkClick r:id="rId3"/>
              </a:rPr>
              <a:t>https://</a:t>
            </a:r>
            <a:r>
              <a:rPr lang="en-GB" dirty="0" smtClean="0">
                <a:hlinkClick r:id="rId3"/>
              </a:rPr>
              <a:t>www.uclan.ac.uk/research/explore/groups/institute_for_dark_tourism_research.php</a:t>
            </a:r>
            <a:endParaRPr lang="en-GB" dirty="0" smtClean="0"/>
          </a:p>
          <a:p>
            <a:r>
              <a:rPr lang="en-GB" dirty="0">
                <a:hlinkClick r:id="rId3"/>
              </a:rPr>
              <a:t>https:// </a:t>
            </a:r>
            <a:r>
              <a:rPr lang="en-GB" dirty="0" smtClean="0">
                <a:hlinkClick r:id="rId4"/>
              </a:rPr>
              <a:t>www.qcc.cuny.edu</a:t>
            </a: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75531720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purl.org/dc/terms/"/>
    <ds:schemaRef ds:uri="http://purl.org/dc/elements/1.1/"/>
    <ds:schemaRef ds:uri="http://schemas.microsoft.com/office/infopath/2007/PartnerControls"/>
    <ds:schemaRef ds:uri="http://schemas.microsoft.com/office/2006/documentManagement/types"/>
    <ds:schemaRef ds:uri="303dbf9b-b85b-46a0-94f1-894078c07ecd"/>
    <ds:schemaRef ds:uri="http://purl.org/dc/dcmitype/"/>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4070</TotalTime>
  <Words>757</Words>
  <Application>Microsoft Office PowerPoint</Application>
  <PresentationFormat>On-screen Show (4:3)</PresentationFormat>
  <Paragraphs>124</Paragraphs>
  <Slides>20</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ＭＳ Ｐゴシック</vt:lpstr>
      <vt:lpstr>Arial</vt:lpstr>
      <vt:lpstr>Calibri</vt:lpstr>
      <vt:lpstr>Myriad Pro</vt:lpstr>
      <vt:lpstr>20140311PresentationUWTSDTemplate</vt:lpstr>
      <vt:lpstr>Shades of Dark Tourism  Sneha Roy Professional Doctorate Student in Interfaith Studies 9th October, 2018 </vt:lpstr>
      <vt:lpstr>What do you think of this?</vt:lpstr>
      <vt:lpstr>What do you think of this?</vt:lpstr>
      <vt:lpstr>What to Expect?</vt:lpstr>
      <vt:lpstr>Defining Dark Tourism</vt:lpstr>
      <vt:lpstr>Defining Dark Tourism</vt:lpstr>
      <vt:lpstr>A sneak-peak into the history</vt:lpstr>
      <vt:lpstr>Reasons for the popularity of Dark Tourism</vt:lpstr>
      <vt:lpstr>Memory of Collective Violence</vt:lpstr>
      <vt:lpstr>Death Sites of Famous Individuals</vt:lpstr>
      <vt:lpstr>Haunted Sites</vt:lpstr>
      <vt:lpstr>Slavery Museums</vt:lpstr>
      <vt:lpstr>Commodifying Death and Pain?</vt:lpstr>
      <vt:lpstr>Common Motivations</vt:lpstr>
      <vt:lpstr>Case Studies</vt:lpstr>
      <vt:lpstr>Future- Doom Tourism?</vt:lpstr>
      <vt:lpstr>Activity- 1</vt:lpstr>
      <vt:lpstr>Activity- 2</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Sneha Roy (1710712)</cp:lastModifiedBy>
  <cp:revision>230</cp:revision>
  <dcterms:created xsi:type="dcterms:W3CDTF">2015-04-14T15:21:28Z</dcterms:created>
  <dcterms:modified xsi:type="dcterms:W3CDTF">2018-10-09T12:30:00Z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