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2" autoAdjust="0"/>
    <p:restoredTop sz="94660"/>
  </p:normalViewPr>
  <p:slideViewPr>
    <p:cSldViewPr snapToGrid="0">
      <p:cViewPr varScale="1">
        <p:scale>
          <a:sx n="82" d="100"/>
          <a:sy n="82" d="100"/>
        </p:scale>
        <p:origin x="4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95A312-BF69-4F95-8D97-C8AF8EDC823B}"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71CF3087-6497-489B-9458-667285E30A84}">
      <dgm:prSet/>
      <dgm:spPr/>
      <dgm:t>
        <a:bodyPr/>
        <a:lstStyle/>
        <a:p>
          <a:pPr>
            <a:defRPr cap="all"/>
          </a:pPr>
          <a:r>
            <a:rPr lang="en-GB"/>
            <a:t>Myself as the project manager </a:t>
          </a:r>
          <a:endParaRPr lang="en-US"/>
        </a:p>
      </dgm:t>
    </dgm:pt>
    <dgm:pt modelId="{47088BC2-5614-49CB-9337-200B4267401F}" type="parTrans" cxnId="{AD133F35-51D0-4FFC-BEE3-BCF23614022A}">
      <dgm:prSet/>
      <dgm:spPr/>
      <dgm:t>
        <a:bodyPr/>
        <a:lstStyle/>
        <a:p>
          <a:endParaRPr lang="en-US"/>
        </a:p>
      </dgm:t>
    </dgm:pt>
    <dgm:pt modelId="{3E6E5C68-840D-4653-8371-1BDEFE984FF1}" type="sibTrans" cxnId="{AD133F35-51D0-4FFC-BEE3-BCF23614022A}">
      <dgm:prSet/>
      <dgm:spPr/>
      <dgm:t>
        <a:bodyPr/>
        <a:lstStyle/>
        <a:p>
          <a:endParaRPr lang="en-US"/>
        </a:p>
      </dgm:t>
    </dgm:pt>
    <dgm:pt modelId="{2E3D2BF8-4E1F-486A-A5EA-7BFDD1B47D55}">
      <dgm:prSet/>
      <dgm:spPr/>
      <dgm:t>
        <a:bodyPr/>
        <a:lstStyle/>
        <a:p>
          <a:pPr>
            <a:defRPr cap="all"/>
          </a:pPr>
          <a:r>
            <a:rPr lang="en-GB"/>
            <a:t>Manager for securing the restaurant finance and capital during this period (TBD)</a:t>
          </a:r>
          <a:endParaRPr lang="en-US"/>
        </a:p>
      </dgm:t>
    </dgm:pt>
    <dgm:pt modelId="{EB879DED-61CD-4818-BB45-7F3E7A78EE4C}" type="parTrans" cxnId="{FD8F9351-862C-4860-84D5-CBCB9E3569D7}">
      <dgm:prSet/>
      <dgm:spPr/>
      <dgm:t>
        <a:bodyPr/>
        <a:lstStyle/>
        <a:p>
          <a:endParaRPr lang="en-US"/>
        </a:p>
      </dgm:t>
    </dgm:pt>
    <dgm:pt modelId="{C7699E7C-C7B9-4C24-B2CF-EB4445324510}" type="sibTrans" cxnId="{FD8F9351-862C-4860-84D5-CBCB9E3569D7}">
      <dgm:prSet/>
      <dgm:spPr/>
      <dgm:t>
        <a:bodyPr/>
        <a:lstStyle/>
        <a:p>
          <a:endParaRPr lang="en-US"/>
        </a:p>
      </dgm:t>
    </dgm:pt>
    <dgm:pt modelId="{24B64176-0265-4549-8D81-7727A47E9278}">
      <dgm:prSet/>
      <dgm:spPr/>
      <dgm:t>
        <a:bodyPr/>
        <a:lstStyle/>
        <a:p>
          <a:pPr>
            <a:defRPr cap="all"/>
          </a:pPr>
          <a:r>
            <a:rPr lang="en-GB"/>
            <a:t>Manager for any licenses and permits needed (TBD)</a:t>
          </a:r>
          <a:endParaRPr lang="en-US"/>
        </a:p>
      </dgm:t>
    </dgm:pt>
    <dgm:pt modelId="{2F255393-F05A-49A4-830D-3324A69CCAFD}" type="parTrans" cxnId="{C218FDD5-3596-4B5B-A935-84996B5B8B21}">
      <dgm:prSet/>
      <dgm:spPr/>
      <dgm:t>
        <a:bodyPr/>
        <a:lstStyle/>
        <a:p>
          <a:endParaRPr lang="en-US"/>
        </a:p>
      </dgm:t>
    </dgm:pt>
    <dgm:pt modelId="{1CAA984C-29DC-47FD-8B3B-8F33667B6811}" type="sibTrans" cxnId="{C218FDD5-3596-4B5B-A935-84996B5B8B21}">
      <dgm:prSet/>
      <dgm:spPr/>
      <dgm:t>
        <a:bodyPr/>
        <a:lstStyle/>
        <a:p>
          <a:endParaRPr lang="en-US"/>
        </a:p>
      </dgm:t>
    </dgm:pt>
    <dgm:pt modelId="{ABB0BA4D-6FCD-4880-9E98-83E49FFB4CC7}">
      <dgm:prSet/>
      <dgm:spPr/>
      <dgm:t>
        <a:bodyPr/>
        <a:lstStyle/>
        <a:p>
          <a:pPr>
            <a:defRPr cap="all"/>
          </a:pPr>
          <a:r>
            <a:rPr lang="en-GB"/>
            <a:t>Manager for restaurant marketing and insights (TBD)</a:t>
          </a:r>
          <a:endParaRPr lang="en-US"/>
        </a:p>
      </dgm:t>
    </dgm:pt>
    <dgm:pt modelId="{E1D5F423-A7D3-45D7-97C5-C94BA80B5A91}" type="parTrans" cxnId="{738B5656-32E7-4E25-84AC-D036F0AA7A86}">
      <dgm:prSet/>
      <dgm:spPr/>
      <dgm:t>
        <a:bodyPr/>
        <a:lstStyle/>
        <a:p>
          <a:endParaRPr lang="en-US"/>
        </a:p>
      </dgm:t>
    </dgm:pt>
    <dgm:pt modelId="{12E3CAC6-ED19-485D-976D-5A0BBDD58BED}" type="sibTrans" cxnId="{738B5656-32E7-4E25-84AC-D036F0AA7A86}">
      <dgm:prSet/>
      <dgm:spPr/>
      <dgm:t>
        <a:bodyPr/>
        <a:lstStyle/>
        <a:p>
          <a:endParaRPr lang="en-US"/>
        </a:p>
      </dgm:t>
    </dgm:pt>
    <dgm:pt modelId="{CE7E58AB-02A4-499C-A3BB-E346352752E2}" type="pres">
      <dgm:prSet presAssocID="{AD95A312-BF69-4F95-8D97-C8AF8EDC823B}" presName="root" presStyleCnt="0">
        <dgm:presLayoutVars>
          <dgm:dir/>
          <dgm:resizeHandles val="exact"/>
        </dgm:presLayoutVars>
      </dgm:prSet>
      <dgm:spPr/>
    </dgm:pt>
    <dgm:pt modelId="{B55C70FD-DACF-4226-A843-C360440EBBD1}" type="pres">
      <dgm:prSet presAssocID="{71CF3087-6497-489B-9458-667285E30A84}" presName="compNode" presStyleCnt="0"/>
      <dgm:spPr/>
    </dgm:pt>
    <dgm:pt modelId="{25C69E5C-C257-4487-B1CE-23FEA8F37E8F}" type="pres">
      <dgm:prSet presAssocID="{71CF3087-6497-489B-9458-667285E30A84}" presName="iconBgRect" presStyleLbl="bgShp" presStyleIdx="0" presStyleCnt="4"/>
      <dgm:spPr/>
    </dgm:pt>
    <dgm:pt modelId="{15218FB8-B665-4861-BDAA-1504C302AC53}" type="pres">
      <dgm:prSet presAssocID="{71CF3087-6497-489B-9458-667285E30A84}"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
        </a:ext>
      </dgm:extLst>
    </dgm:pt>
    <dgm:pt modelId="{70DDA0C8-855C-4DCC-9E73-83BCEACFE7B8}" type="pres">
      <dgm:prSet presAssocID="{71CF3087-6497-489B-9458-667285E30A84}" presName="spaceRect" presStyleCnt="0"/>
      <dgm:spPr/>
    </dgm:pt>
    <dgm:pt modelId="{A58B410F-991D-4396-8CAE-49C279FC9FCC}" type="pres">
      <dgm:prSet presAssocID="{71CF3087-6497-489B-9458-667285E30A84}" presName="textRect" presStyleLbl="revTx" presStyleIdx="0" presStyleCnt="4">
        <dgm:presLayoutVars>
          <dgm:chMax val="1"/>
          <dgm:chPref val="1"/>
        </dgm:presLayoutVars>
      </dgm:prSet>
      <dgm:spPr/>
    </dgm:pt>
    <dgm:pt modelId="{A57F6359-7DB8-48ED-8480-D0720CF5F417}" type="pres">
      <dgm:prSet presAssocID="{3E6E5C68-840D-4653-8371-1BDEFE984FF1}" presName="sibTrans" presStyleCnt="0"/>
      <dgm:spPr/>
    </dgm:pt>
    <dgm:pt modelId="{66952FF2-7DBE-406F-A62C-45DE7415058C}" type="pres">
      <dgm:prSet presAssocID="{2E3D2BF8-4E1F-486A-A5EA-7BFDD1B47D55}" presName="compNode" presStyleCnt="0"/>
      <dgm:spPr/>
    </dgm:pt>
    <dgm:pt modelId="{61B3F2B0-D3A5-4749-B3D8-250EFA56F307}" type="pres">
      <dgm:prSet presAssocID="{2E3D2BF8-4E1F-486A-A5EA-7BFDD1B47D55}" presName="iconBgRect" presStyleLbl="bgShp" presStyleIdx="1" presStyleCnt="4"/>
      <dgm:spPr/>
    </dgm:pt>
    <dgm:pt modelId="{5AAFEFD2-4D57-44C4-9EE0-FC8BE0AC09D6}" type="pres">
      <dgm:prSet presAssocID="{2E3D2BF8-4E1F-486A-A5EA-7BFDD1B47D55}"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ey"/>
        </a:ext>
      </dgm:extLst>
    </dgm:pt>
    <dgm:pt modelId="{F8F00876-6023-41B5-9E3E-A4A50A57AE42}" type="pres">
      <dgm:prSet presAssocID="{2E3D2BF8-4E1F-486A-A5EA-7BFDD1B47D55}" presName="spaceRect" presStyleCnt="0"/>
      <dgm:spPr/>
    </dgm:pt>
    <dgm:pt modelId="{DD4DD0E9-62E9-434F-B08D-6C0FB874F2BA}" type="pres">
      <dgm:prSet presAssocID="{2E3D2BF8-4E1F-486A-A5EA-7BFDD1B47D55}" presName="textRect" presStyleLbl="revTx" presStyleIdx="1" presStyleCnt="4">
        <dgm:presLayoutVars>
          <dgm:chMax val="1"/>
          <dgm:chPref val="1"/>
        </dgm:presLayoutVars>
      </dgm:prSet>
      <dgm:spPr/>
    </dgm:pt>
    <dgm:pt modelId="{4F112005-1A03-4C3A-90C9-29801EDC3968}" type="pres">
      <dgm:prSet presAssocID="{C7699E7C-C7B9-4C24-B2CF-EB4445324510}" presName="sibTrans" presStyleCnt="0"/>
      <dgm:spPr/>
    </dgm:pt>
    <dgm:pt modelId="{882A2EDD-8FE6-44BC-A90C-B3A4A9DEC072}" type="pres">
      <dgm:prSet presAssocID="{24B64176-0265-4549-8D81-7727A47E9278}" presName="compNode" presStyleCnt="0"/>
      <dgm:spPr/>
    </dgm:pt>
    <dgm:pt modelId="{245166E2-DB51-4371-A627-CE7D8A75F12E}" type="pres">
      <dgm:prSet presAssocID="{24B64176-0265-4549-8D81-7727A47E9278}" presName="iconBgRect" presStyleLbl="bgShp" presStyleIdx="2" presStyleCnt="4"/>
      <dgm:spPr/>
    </dgm:pt>
    <dgm:pt modelId="{3CFC5340-4EA0-41A1-B574-A8499009B2A7}" type="pres">
      <dgm:prSet presAssocID="{24B64176-0265-4549-8D81-7727A47E927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nstruction Worker"/>
        </a:ext>
      </dgm:extLst>
    </dgm:pt>
    <dgm:pt modelId="{B1353AA6-C754-43A4-ABF2-8F34F57793F6}" type="pres">
      <dgm:prSet presAssocID="{24B64176-0265-4549-8D81-7727A47E9278}" presName="spaceRect" presStyleCnt="0"/>
      <dgm:spPr/>
    </dgm:pt>
    <dgm:pt modelId="{DF0B576B-0C81-496A-BBE1-F631FA08B67E}" type="pres">
      <dgm:prSet presAssocID="{24B64176-0265-4549-8D81-7727A47E9278}" presName="textRect" presStyleLbl="revTx" presStyleIdx="2" presStyleCnt="4">
        <dgm:presLayoutVars>
          <dgm:chMax val="1"/>
          <dgm:chPref val="1"/>
        </dgm:presLayoutVars>
      </dgm:prSet>
      <dgm:spPr/>
    </dgm:pt>
    <dgm:pt modelId="{1CA62A37-ED8D-4023-BD55-E0998E9F2C35}" type="pres">
      <dgm:prSet presAssocID="{1CAA984C-29DC-47FD-8B3B-8F33667B6811}" presName="sibTrans" presStyleCnt="0"/>
      <dgm:spPr/>
    </dgm:pt>
    <dgm:pt modelId="{0BE03262-3458-4881-9074-DCBBABD2C904}" type="pres">
      <dgm:prSet presAssocID="{ABB0BA4D-6FCD-4880-9E98-83E49FFB4CC7}" presName="compNode" presStyleCnt="0"/>
      <dgm:spPr/>
    </dgm:pt>
    <dgm:pt modelId="{CF74D5C5-C84D-489D-8A6D-2BA70E007C32}" type="pres">
      <dgm:prSet presAssocID="{ABB0BA4D-6FCD-4880-9E98-83E49FFB4CC7}" presName="iconBgRect" presStyleLbl="bgShp" presStyleIdx="3" presStyleCnt="4"/>
      <dgm:spPr/>
    </dgm:pt>
    <dgm:pt modelId="{051D4C33-AFC1-437A-94CF-936EFADC929F}" type="pres">
      <dgm:prSet presAssocID="{ABB0BA4D-6FCD-4880-9E98-83E49FFB4CC7}"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overed plate"/>
        </a:ext>
      </dgm:extLst>
    </dgm:pt>
    <dgm:pt modelId="{FBC0F659-0176-4514-A9EC-A580477AB0B7}" type="pres">
      <dgm:prSet presAssocID="{ABB0BA4D-6FCD-4880-9E98-83E49FFB4CC7}" presName="spaceRect" presStyleCnt="0"/>
      <dgm:spPr/>
    </dgm:pt>
    <dgm:pt modelId="{D06D5A9B-9A18-481F-81BF-C39941ACB577}" type="pres">
      <dgm:prSet presAssocID="{ABB0BA4D-6FCD-4880-9E98-83E49FFB4CC7}" presName="textRect" presStyleLbl="revTx" presStyleIdx="3" presStyleCnt="4">
        <dgm:presLayoutVars>
          <dgm:chMax val="1"/>
          <dgm:chPref val="1"/>
        </dgm:presLayoutVars>
      </dgm:prSet>
      <dgm:spPr/>
    </dgm:pt>
  </dgm:ptLst>
  <dgm:cxnLst>
    <dgm:cxn modelId="{0083931B-6168-404D-AD0C-52DC34A75F1B}" type="presOf" srcId="{AD95A312-BF69-4F95-8D97-C8AF8EDC823B}" destId="{CE7E58AB-02A4-499C-A3BB-E346352752E2}" srcOrd="0" destOrd="0" presId="urn:microsoft.com/office/officeart/2018/5/layout/IconCircleLabelList"/>
    <dgm:cxn modelId="{AD133F35-51D0-4FFC-BEE3-BCF23614022A}" srcId="{AD95A312-BF69-4F95-8D97-C8AF8EDC823B}" destId="{71CF3087-6497-489B-9458-667285E30A84}" srcOrd="0" destOrd="0" parTransId="{47088BC2-5614-49CB-9337-200B4267401F}" sibTransId="{3E6E5C68-840D-4653-8371-1BDEFE984FF1}"/>
    <dgm:cxn modelId="{846B906D-0207-485B-855A-72E72EBC9562}" type="presOf" srcId="{71CF3087-6497-489B-9458-667285E30A84}" destId="{A58B410F-991D-4396-8CAE-49C279FC9FCC}" srcOrd="0" destOrd="0" presId="urn:microsoft.com/office/officeart/2018/5/layout/IconCircleLabelList"/>
    <dgm:cxn modelId="{FD8F9351-862C-4860-84D5-CBCB9E3569D7}" srcId="{AD95A312-BF69-4F95-8D97-C8AF8EDC823B}" destId="{2E3D2BF8-4E1F-486A-A5EA-7BFDD1B47D55}" srcOrd="1" destOrd="0" parTransId="{EB879DED-61CD-4818-BB45-7F3E7A78EE4C}" sibTransId="{C7699E7C-C7B9-4C24-B2CF-EB4445324510}"/>
    <dgm:cxn modelId="{27C6AA73-0D0F-4914-BF5E-CF92C470E195}" type="presOf" srcId="{ABB0BA4D-6FCD-4880-9E98-83E49FFB4CC7}" destId="{D06D5A9B-9A18-481F-81BF-C39941ACB577}" srcOrd="0" destOrd="0" presId="urn:microsoft.com/office/officeart/2018/5/layout/IconCircleLabelList"/>
    <dgm:cxn modelId="{738B5656-32E7-4E25-84AC-D036F0AA7A86}" srcId="{AD95A312-BF69-4F95-8D97-C8AF8EDC823B}" destId="{ABB0BA4D-6FCD-4880-9E98-83E49FFB4CC7}" srcOrd="3" destOrd="0" parTransId="{E1D5F423-A7D3-45D7-97C5-C94BA80B5A91}" sibTransId="{12E3CAC6-ED19-485D-976D-5A0BBDD58BED}"/>
    <dgm:cxn modelId="{19A07081-F543-47B9-8277-3BDB3BF37B66}" type="presOf" srcId="{24B64176-0265-4549-8D81-7727A47E9278}" destId="{DF0B576B-0C81-496A-BBE1-F631FA08B67E}" srcOrd="0" destOrd="0" presId="urn:microsoft.com/office/officeart/2018/5/layout/IconCircleLabelList"/>
    <dgm:cxn modelId="{FD7DAD8F-C46C-4739-9231-05E746D38A3B}" type="presOf" srcId="{2E3D2BF8-4E1F-486A-A5EA-7BFDD1B47D55}" destId="{DD4DD0E9-62E9-434F-B08D-6C0FB874F2BA}" srcOrd="0" destOrd="0" presId="urn:microsoft.com/office/officeart/2018/5/layout/IconCircleLabelList"/>
    <dgm:cxn modelId="{C218FDD5-3596-4B5B-A935-84996B5B8B21}" srcId="{AD95A312-BF69-4F95-8D97-C8AF8EDC823B}" destId="{24B64176-0265-4549-8D81-7727A47E9278}" srcOrd="2" destOrd="0" parTransId="{2F255393-F05A-49A4-830D-3324A69CCAFD}" sibTransId="{1CAA984C-29DC-47FD-8B3B-8F33667B6811}"/>
    <dgm:cxn modelId="{99DD46EA-75B5-47A3-9FFD-81B30685CE49}" type="presParOf" srcId="{CE7E58AB-02A4-499C-A3BB-E346352752E2}" destId="{B55C70FD-DACF-4226-A843-C360440EBBD1}" srcOrd="0" destOrd="0" presId="urn:microsoft.com/office/officeart/2018/5/layout/IconCircleLabelList"/>
    <dgm:cxn modelId="{690DE1D7-B237-425D-B52F-0C520173C412}" type="presParOf" srcId="{B55C70FD-DACF-4226-A843-C360440EBBD1}" destId="{25C69E5C-C257-4487-B1CE-23FEA8F37E8F}" srcOrd="0" destOrd="0" presId="urn:microsoft.com/office/officeart/2018/5/layout/IconCircleLabelList"/>
    <dgm:cxn modelId="{BB508BF0-1622-40FC-8C80-8F495B6DE4FE}" type="presParOf" srcId="{B55C70FD-DACF-4226-A843-C360440EBBD1}" destId="{15218FB8-B665-4861-BDAA-1504C302AC53}" srcOrd="1" destOrd="0" presId="urn:microsoft.com/office/officeart/2018/5/layout/IconCircleLabelList"/>
    <dgm:cxn modelId="{0CC33805-19CD-4517-8609-0FEDABED47E5}" type="presParOf" srcId="{B55C70FD-DACF-4226-A843-C360440EBBD1}" destId="{70DDA0C8-855C-4DCC-9E73-83BCEACFE7B8}" srcOrd="2" destOrd="0" presId="urn:microsoft.com/office/officeart/2018/5/layout/IconCircleLabelList"/>
    <dgm:cxn modelId="{B81379A8-E5DF-40A4-83A5-960981D55B1F}" type="presParOf" srcId="{B55C70FD-DACF-4226-A843-C360440EBBD1}" destId="{A58B410F-991D-4396-8CAE-49C279FC9FCC}" srcOrd="3" destOrd="0" presId="urn:microsoft.com/office/officeart/2018/5/layout/IconCircleLabelList"/>
    <dgm:cxn modelId="{CE11F624-1E9B-4702-8067-3B2DBA761ED0}" type="presParOf" srcId="{CE7E58AB-02A4-499C-A3BB-E346352752E2}" destId="{A57F6359-7DB8-48ED-8480-D0720CF5F417}" srcOrd="1" destOrd="0" presId="urn:microsoft.com/office/officeart/2018/5/layout/IconCircleLabelList"/>
    <dgm:cxn modelId="{7B24FC94-43C8-4C6C-9B36-5FD9256965DD}" type="presParOf" srcId="{CE7E58AB-02A4-499C-A3BB-E346352752E2}" destId="{66952FF2-7DBE-406F-A62C-45DE7415058C}" srcOrd="2" destOrd="0" presId="urn:microsoft.com/office/officeart/2018/5/layout/IconCircleLabelList"/>
    <dgm:cxn modelId="{B2C407F8-3029-43DA-BDA7-E4002BB87E64}" type="presParOf" srcId="{66952FF2-7DBE-406F-A62C-45DE7415058C}" destId="{61B3F2B0-D3A5-4749-B3D8-250EFA56F307}" srcOrd="0" destOrd="0" presId="urn:microsoft.com/office/officeart/2018/5/layout/IconCircleLabelList"/>
    <dgm:cxn modelId="{08AD51E8-97B7-45DE-B6CD-608AAF6FEF20}" type="presParOf" srcId="{66952FF2-7DBE-406F-A62C-45DE7415058C}" destId="{5AAFEFD2-4D57-44C4-9EE0-FC8BE0AC09D6}" srcOrd="1" destOrd="0" presId="urn:microsoft.com/office/officeart/2018/5/layout/IconCircleLabelList"/>
    <dgm:cxn modelId="{62277708-617F-447F-B988-3272E80A72B9}" type="presParOf" srcId="{66952FF2-7DBE-406F-A62C-45DE7415058C}" destId="{F8F00876-6023-41B5-9E3E-A4A50A57AE42}" srcOrd="2" destOrd="0" presId="urn:microsoft.com/office/officeart/2018/5/layout/IconCircleLabelList"/>
    <dgm:cxn modelId="{50BED861-A587-4564-A366-D4935A19D81D}" type="presParOf" srcId="{66952FF2-7DBE-406F-A62C-45DE7415058C}" destId="{DD4DD0E9-62E9-434F-B08D-6C0FB874F2BA}" srcOrd="3" destOrd="0" presId="urn:microsoft.com/office/officeart/2018/5/layout/IconCircleLabelList"/>
    <dgm:cxn modelId="{17A0898C-2570-4F4E-ABCA-E54A51C4899A}" type="presParOf" srcId="{CE7E58AB-02A4-499C-A3BB-E346352752E2}" destId="{4F112005-1A03-4C3A-90C9-29801EDC3968}" srcOrd="3" destOrd="0" presId="urn:microsoft.com/office/officeart/2018/5/layout/IconCircleLabelList"/>
    <dgm:cxn modelId="{A9411822-7395-434F-BFB9-C7BC736E74E0}" type="presParOf" srcId="{CE7E58AB-02A4-499C-A3BB-E346352752E2}" destId="{882A2EDD-8FE6-44BC-A90C-B3A4A9DEC072}" srcOrd="4" destOrd="0" presId="urn:microsoft.com/office/officeart/2018/5/layout/IconCircleLabelList"/>
    <dgm:cxn modelId="{7E45E536-D6FD-433D-83E4-6886EB190A5C}" type="presParOf" srcId="{882A2EDD-8FE6-44BC-A90C-B3A4A9DEC072}" destId="{245166E2-DB51-4371-A627-CE7D8A75F12E}" srcOrd="0" destOrd="0" presId="urn:microsoft.com/office/officeart/2018/5/layout/IconCircleLabelList"/>
    <dgm:cxn modelId="{18137057-751C-4F74-84C7-BB70DD802AC1}" type="presParOf" srcId="{882A2EDD-8FE6-44BC-A90C-B3A4A9DEC072}" destId="{3CFC5340-4EA0-41A1-B574-A8499009B2A7}" srcOrd="1" destOrd="0" presId="urn:microsoft.com/office/officeart/2018/5/layout/IconCircleLabelList"/>
    <dgm:cxn modelId="{31EF236E-9108-4EEF-9B9F-E870F9780BDE}" type="presParOf" srcId="{882A2EDD-8FE6-44BC-A90C-B3A4A9DEC072}" destId="{B1353AA6-C754-43A4-ABF2-8F34F57793F6}" srcOrd="2" destOrd="0" presId="urn:microsoft.com/office/officeart/2018/5/layout/IconCircleLabelList"/>
    <dgm:cxn modelId="{5536A062-CE0F-4DA7-92A5-92E6995BFCEE}" type="presParOf" srcId="{882A2EDD-8FE6-44BC-A90C-B3A4A9DEC072}" destId="{DF0B576B-0C81-496A-BBE1-F631FA08B67E}" srcOrd="3" destOrd="0" presId="urn:microsoft.com/office/officeart/2018/5/layout/IconCircleLabelList"/>
    <dgm:cxn modelId="{400EC93C-6A8A-471A-B473-17E855A49115}" type="presParOf" srcId="{CE7E58AB-02A4-499C-A3BB-E346352752E2}" destId="{1CA62A37-ED8D-4023-BD55-E0998E9F2C35}" srcOrd="5" destOrd="0" presId="urn:microsoft.com/office/officeart/2018/5/layout/IconCircleLabelList"/>
    <dgm:cxn modelId="{E4E9B5C8-2A07-482C-BDF7-5147D2D65A90}" type="presParOf" srcId="{CE7E58AB-02A4-499C-A3BB-E346352752E2}" destId="{0BE03262-3458-4881-9074-DCBBABD2C904}" srcOrd="6" destOrd="0" presId="urn:microsoft.com/office/officeart/2018/5/layout/IconCircleLabelList"/>
    <dgm:cxn modelId="{1196F40A-6BF2-42A2-8017-5E8F8D72E486}" type="presParOf" srcId="{0BE03262-3458-4881-9074-DCBBABD2C904}" destId="{CF74D5C5-C84D-489D-8A6D-2BA70E007C32}" srcOrd="0" destOrd="0" presId="urn:microsoft.com/office/officeart/2018/5/layout/IconCircleLabelList"/>
    <dgm:cxn modelId="{0D7E99AB-6ECE-43B9-B2D4-181702B2EC41}" type="presParOf" srcId="{0BE03262-3458-4881-9074-DCBBABD2C904}" destId="{051D4C33-AFC1-437A-94CF-936EFADC929F}" srcOrd="1" destOrd="0" presId="urn:microsoft.com/office/officeart/2018/5/layout/IconCircleLabelList"/>
    <dgm:cxn modelId="{2270CDB0-0EAC-4B63-888B-D994EF10233C}" type="presParOf" srcId="{0BE03262-3458-4881-9074-DCBBABD2C904}" destId="{FBC0F659-0176-4514-A9EC-A580477AB0B7}" srcOrd="2" destOrd="0" presId="urn:microsoft.com/office/officeart/2018/5/layout/IconCircleLabelList"/>
    <dgm:cxn modelId="{A9447646-1418-42E8-92A8-D510390FD655}" type="presParOf" srcId="{0BE03262-3458-4881-9074-DCBBABD2C904}" destId="{D06D5A9B-9A18-481F-81BF-C39941ACB577}"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C69E5C-C257-4487-B1CE-23FEA8F37E8F}">
      <dsp:nvSpPr>
        <dsp:cNvPr id="0" name=""/>
        <dsp:cNvSpPr/>
      </dsp:nvSpPr>
      <dsp:spPr>
        <a:xfrm>
          <a:off x="773740" y="1690"/>
          <a:ext cx="776320" cy="77632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218FB8-B665-4861-BDAA-1504C302AC53}">
      <dsp:nvSpPr>
        <dsp:cNvPr id="0" name=""/>
        <dsp:cNvSpPr/>
      </dsp:nvSpPr>
      <dsp:spPr>
        <a:xfrm>
          <a:off x="939185" y="167135"/>
          <a:ext cx="445429" cy="44542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58B410F-991D-4396-8CAE-49C279FC9FCC}">
      <dsp:nvSpPr>
        <dsp:cNvPr id="0" name=""/>
        <dsp:cNvSpPr/>
      </dsp:nvSpPr>
      <dsp:spPr>
        <a:xfrm>
          <a:off x="525572" y="1019815"/>
          <a:ext cx="1272656" cy="509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Myself as the project manager </a:t>
          </a:r>
          <a:endParaRPr lang="en-US" sz="1100" kern="1200"/>
        </a:p>
      </dsp:txBody>
      <dsp:txXfrm>
        <a:off x="525572" y="1019815"/>
        <a:ext cx="1272656" cy="509062"/>
      </dsp:txXfrm>
    </dsp:sp>
    <dsp:sp modelId="{61B3F2B0-D3A5-4749-B3D8-250EFA56F307}">
      <dsp:nvSpPr>
        <dsp:cNvPr id="0" name=""/>
        <dsp:cNvSpPr/>
      </dsp:nvSpPr>
      <dsp:spPr>
        <a:xfrm>
          <a:off x="2269111" y="1690"/>
          <a:ext cx="776320" cy="77632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AFEFD2-4D57-44C4-9EE0-FC8BE0AC09D6}">
      <dsp:nvSpPr>
        <dsp:cNvPr id="0" name=""/>
        <dsp:cNvSpPr/>
      </dsp:nvSpPr>
      <dsp:spPr>
        <a:xfrm>
          <a:off x="2434556" y="167135"/>
          <a:ext cx="445429" cy="44542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D4DD0E9-62E9-434F-B08D-6C0FB874F2BA}">
      <dsp:nvSpPr>
        <dsp:cNvPr id="0" name=""/>
        <dsp:cNvSpPr/>
      </dsp:nvSpPr>
      <dsp:spPr>
        <a:xfrm>
          <a:off x="2020943" y="1019815"/>
          <a:ext cx="1272656" cy="509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Manager for securing the restaurant finance and capital during this period (TBD)</a:t>
          </a:r>
          <a:endParaRPr lang="en-US" sz="1100" kern="1200"/>
        </a:p>
      </dsp:txBody>
      <dsp:txXfrm>
        <a:off x="2020943" y="1019815"/>
        <a:ext cx="1272656" cy="509062"/>
      </dsp:txXfrm>
    </dsp:sp>
    <dsp:sp modelId="{245166E2-DB51-4371-A627-CE7D8A75F12E}">
      <dsp:nvSpPr>
        <dsp:cNvPr id="0" name=""/>
        <dsp:cNvSpPr/>
      </dsp:nvSpPr>
      <dsp:spPr>
        <a:xfrm>
          <a:off x="3764482" y="1690"/>
          <a:ext cx="776320" cy="77632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CFC5340-4EA0-41A1-B574-A8499009B2A7}">
      <dsp:nvSpPr>
        <dsp:cNvPr id="0" name=""/>
        <dsp:cNvSpPr/>
      </dsp:nvSpPr>
      <dsp:spPr>
        <a:xfrm>
          <a:off x="3929927" y="167135"/>
          <a:ext cx="445429" cy="44542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F0B576B-0C81-496A-BBE1-F631FA08B67E}">
      <dsp:nvSpPr>
        <dsp:cNvPr id="0" name=""/>
        <dsp:cNvSpPr/>
      </dsp:nvSpPr>
      <dsp:spPr>
        <a:xfrm>
          <a:off x="3516314" y="1019815"/>
          <a:ext cx="1272656" cy="509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Manager for any licenses and permits needed (TBD)</a:t>
          </a:r>
          <a:endParaRPr lang="en-US" sz="1100" kern="1200"/>
        </a:p>
      </dsp:txBody>
      <dsp:txXfrm>
        <a:off x="3516314" y="1019815"/>
        <a:ext cx="1272656" cy="509062"/>
      </dsp:txXfrm>
    </dsp:sp>
    <dsp:sp modelId="{CF74D5C5-C84D-489D-8A6D-2BA70E007C32}">
      <dsp:nvSpPr>
        <dsp:cNvPr id="0" name=""/>
        <dsp:cNvSpPr/>
      </dsp:nvSpPr>
      <dsp:spPr>
        <a:xfrm>
          <a:off x="2269111" y="1847042"/>
          <a:ext cx="776320" cy="776320"/>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51D4C33-AFC1-437A-94CF-936EFADC929F}">
      <dsp:nvSpPr>
        <dsp:cNvPr id="0" name=""/>
        <dsp:cNvSpPr/>
      </dsp:nvSpPr>
      <dsp:spPr>
        <a:xfrm>
          <a:off x="2434556" y="2012487"/>
          <a:ext cx="445429" cy="44542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06D5A9B-9A18-481F-81BF-C39941ACB577}">
      <dsp:nvSpPr>
        <dsp:cNvPr id="0" name=""/>
        <dsp:cNvSpPr/>
      </dsp:nvSpPr>
      <dsp:spPr>
        <a:xfrm>
          <a:off x="2020943" y="2865167"/>
          <a:ext cx="1272656" cy="509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Manager for restaurant marketing and insights (TBD)</a:t>
          </a:r>
          <a:endParaRPr lang="en-US" sz="1100" kern="1200"/>
        </a:p>
      </dsp:txBody>
      <dsp:txXfrm>
        <a:off x="2020943" y="2865167"/>
        <a:ext cx="1272656" cy="509062"/>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23B98-C56E-42B8-90D4-1ECA436613B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ACE3E5E-5CCA-4794-AC68-A1C4CAD5E9F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FEC787C-0F0A-4369-AEF6-BF0AC17E7EDB}"/>
              </a:ext>
            </a:extLst>
          </p:cNvPr>
          <p:cNvSpPr>
            <a:spLocks noGrp="1"/>
          </p:cNvSpPr>
          <p:nvPr>
            <p:ph type="dt" sz="half" idx="10"/>
          </p:nvPr>
        </p:nvSpPr>
        <p:spPr/>
        <p:txBody>
          <a:bodyPr/>
          <a:lstStyle/>
          <a:p>
            <a:fld id="{95011ADD-FB79-482E-8AB5-9D12C80643D3}" type="datetimeFigureOut">
              <a:rPr lang="en-GB" smtClean="0"/>
              <a:t>06/12/2021</a:t>
            </a:fld>
            <a:endParaRPr lang="en-GB"/>
          </a:p>
        </p:txBody>
      </p:sp>
      <p:sp>
        <p:nvSpPr>
          <p:cNvPr id="5" name="Footer Placeholder 4">
            <a:extLst>
              <a:ext uri="{FF2B5EF4-FFF2-40B4-BE49-F238E27FC236}">
                <a16:creationId xmlns:a16="http://schemas.microsoft.com/office/drawing/2014/main" id="{9AABC144-DA59-4368-A647-49EDA6EAA0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9E15AD-50A6-46B8-A058-CFA572C1AF91}"/>
              </a:ext>
            </a:extLst>
          </p:cNvPr>
          <p:cNvSpPr>
            <a:spLocks noGrp="1"/>
          </p:cNvSpPr>
          <p:nvPr>
            <p:ph type="sldNum" sz="quarter" idx="12"/>
          </p:nvPr>
        </p:nvSpPr>
        <p:spPr/>
        <p:txBody>
          <a:bodyPr/>
          <a:lstStyle/>
          <a:p>
            <a:fld id="{77E5E44C-66E8-497F-8E7B-013A9DBA26E8}" type="slidenum">
              <a:rPr lang="en-GB" smtClean="0"/>
              <a:t>‹#›</a:t>
            </a:fld>
            <a:endParaRPr lang="en-GB"/>
          </a:p>
        </p:txBody>
      </p:sp>
    </p:spTree>
    <p:extLst>
      <p:ext uri="{BB962C8B-B14F-4D97-AF65-F5344CB8AC3E}">
        <p14:creationId xmlns:p14="http://schemas.microsoft.com/office/powerpoint/2010/main" val="944930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0393C-D04E-4807-9990-B1D32A7E390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219C9FD-0525-460C-A3F9-BC770850291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520ADD-CC30-4379-A2A5-3B6E6C0375BF}"/>
              </a:ext>
            </a:extLst>
          </p:cNvPr>
          <p:cNvSpPr>
            <a:spLocks noGrp="1"/>
          </p:cNvSpPr>
          <p:nvPr>
            <p:ph type="dt" sz="half" idx="10"/>
          </p:nvPr>
        </p:nvSpPr>
        <p:spPr/>
        <p:txBody>
          <a:bodyPr/>
          <a:lstStyle/>
          <a:p>
            <a:fld id="{95011ADD-FB79-482E-8AB5-9D12C80643D3}" type="datetimeFigureOut">
              <a:rPr lang="en-GB" smtClean="0"/>
              <a:t>06/12/2021</a:t>
            </a:fld>
            <a:endParaRPr lang="en-GB"/>
          </a:p>
        </p:txBody>
      </p:sp>
      <p:sp>
        <p:nvSpPr>
          <p:cNvPr id="5" name="Footer Placeholder 4">
            <a:extLst>
              <a:ext uri="{FF2B5EF4-FFF2-40B4-BE49-F238E27FC236}">
                <a16:creationId xmlns:a16="http://schemas.microsoft.com/office/drawing/2014/main" id="{AC5798E1-42CA-4905-86EF-FAC035FAFB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F57BA2-1FB2-4408-AF7C-0242E988EF68}"/>
              </a:ext>
            </a:extLst>
          </p:cNvPr>
          <p:cNvSpPr>
            <a:spLocks noGrp="1"/>
          </p:cNvSpPr>
          <p:nvPr>
            <p:ph type="sldNum" sz="quarter" idx="12"/>
          </p:nvPr>
        </p:nvSpPr>
        <p:spPr/>
        <p:txBody>
          <a:bodyPr/>
          <a:lstStyle/>
          <a:p>
            <a:fld id="{77E5E44C-66E8-497F-8E7B-013A9DBA26E8}" type="slidenum">
              <a:rPr lang="en-GB" smtClean="0"/>
              <a:t>‹#›</a:t>
            </a:fld>
            <a:endParaRPr lang="en-GB"/>
          </a:p>
        </p:txBody>
      </p:sp>
    </p:spTree>
    <p:extLst>
      <p:ext uri="{BB962C8B-B14F-4D97-AF65-F5344CB8AC3E}">
        <p14:creationId xmlns:p14="http://schemas.microsoft.com/office/powerpoint/2010/main" val="11373389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12646-051D-4CC4-AEE9-3720D13AA0E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4F3764F-55E0-4F9E-A55D-5868F985E5B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59267EA-154A-4536-999B-9B8D48759043}"/>
              </a:ext>
            </a:extLst>
          </p:cNvPr>
          <p:cNvSpPr>
            <a:spLocks noGrp="1"/>
          </p:cNvSpPr>
          <p:nvPr>
            <p:ph type="dt" sz="half" idx="10"/>
          </p:nvPr>
        </p:nvSpPr>
        <p:spPr/>
        <p:txBody>
          <a:bodyPr/>
          <a:lstStyle/>
          <a:p>
            <a:fld id="{95011ADD-FB79-482E-8AB5-9D12C80643D3}" type="datetimeFigureOut">
              <a:rPr lang="en-GB" smtClean="0"/>
              <a:t>06/12/2021</a:t>
            </a:fld>
            <a:endParaRPr lang="en-GB"/>
          </a:p>
        </p:txBody>
      </p:sp>
      <p:sp>
        <p:nvSpPr>
          <p:cNvPr id="5" name="Footer Placeholder 4">
            <a:extLst>
              <a:ext uri="{FF2B5EF4-FFF2-40B4-BE49-F238E27FC236}">
                <a16:creationId xmlns:a16="http://schemas.microsoft.com/office/drawing/2014/main" id="{19B7C834-22D3-4FC2-AB5F-7EC7767AE8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73814B-8F3D-403F-874D-75BB4A652F8A}"/>
              </a:ext>
            </a:extLst>
          </p:cNvPr>
          <p:cNvSpPr>
            <a:spLocks noGrp="1"/>
          </p:cNvSpPr>
          <p:nvPr>
            <p:ph type="sldNum" sz="quarter" idx="12"/>
          </p:nvPr>
        </p:nvSpPr>
        <p:spPr/>
        <p:txBody>
          <a:bodyPr/>
          <a:lstStyle/>
          <a:p>
            <a:fld id="{77E5E44C-66E8-497F-8E7B-013A9DBA26E8}" type="slidenum">
              <a:rPr lang="en-GB" smtClean="0"/>
              <a:t>‹#›</a:t>
            </a:fld>
            <a:endParaRPr lang="en-GB"/>
          </a:p>
        </p:txBody>
      </p:sp>
    </p:spTree>
    <p:extLst>
      <p:ext uri="{BB962C8B-B14F-4D97-AF65-F5344CB8AC3E}">
        <p14:creationId xmlns:p14="http://schemas.microsoft.com/office/powerpoint/2010/main" val="5339613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00287-2D56-46F3-8877-0C65D8A82C4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230DFB0-DA42-444D-8ECC-ACEF684FCB0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A6972D8-D977-4DD0-896F-01835621DEC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D8F095D-AB86-4B32-B05F-0014415A334C}"/>
              </a:ext>
            </a:extLst>
          </p:cNvPr>
          <p:cNvSpPr>
            <a:spLocks noGrp="1"/>
          </p:cNvSpPr>
          <p:nvPr>
            <p:ph type="dt" sz="half" idx="10"/>
          </p:nvPr>
        </p:nvSpPr>
        <p:spPr/>
        <p:txBody>
          <a:bodyPr/>
          <a:lstStyle/>
          <a:p>
            <a:fld id="{95011ADD-FB79-482E-8AB5-9D12C80643D3}" type="datetimeFigureOut">
              <a:rPr lang="en-GB" smtClean="0"/>
              <a:t>06/12/2021</a:t>
            </a:fld>
            <a:endParaRPr lang="en-GB"/>
          </a:p>
        </p:txBody>
      </p:sp>
      <p:sp>
        <p:nvSpPr>
          <p:cNvPr id="6" name="Footer Placeholder 5">
            <a:extLst>
              <a:ext uri="{FF2B5EF4-FFF2-40B4-BE49-F238E27FC236}">
                <a16:creationId xmlns:a16="http://schemas.microsoft.com/office/drawing/2014/main" id="{67753E7C-6384-4A2C-A073-ED74BE3E300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45E1EE-F7CF-4BC3-8CD0-7449AB5C5D71}"/>
              </a:ext>
            </a:extLst>
          </p:cNvPr>
          <p:cNvSpPr>
            <a:spLocks noGrp="1"/>
          </p:cNvSpPr>
          <p:nvPr>
            <p:ph type="sldNum" sz="quarter" idx="12"/>
          </p:nvPr>
        </p:nvSpPr>
        <p:spPr/>
        <p:txBody>
          <a:bodyPr/>
          <a:lstStyle/>
          <a:p>
            <a:fld id="{77E5E44C-66E8-497F-8E7B-013A9DBA26E8}" type="slidenum">
              <a:rPr lang="en-GB" smtClean="0"/>
              <a:t>‹#›</a:t>
            </a:fld>
            <a:endParaRPr lang="en-GB"/>
          </a:p>
        </p:txBody>
      </p:sp>
    </p:spTree>
    <p:extLst>
      <p:ext uri="{BB962C8B-B14F-4D97-AF65-F5344CB8AC3E}">
        <p14:creationId xmlns:p14="http://schemas.microsoft.com/office/powerpoint/2010/main" val="42187348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DB8EA-9EC1-4743-8DBA-2DF377B8AE5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CEFBB13-6106-4F14-B865-D0611A75B7F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2BD0CAD-C5DB-407B-8265-382AA7C4F47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19CFA9C-7775-4EDD-99EB-FA7489DFB2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40E6959-2E9E-4452-9147-33A05530077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9B485A8-962B-4FD2-8C45-F87D01E3061C}"/>
              </a:ext>
            </a:extLst>
          </p:cNvPr>
          <p:cNvSpPr>
            <a:spLocks noGrp="1"/>
          </p:cNvSpPr>
          <p:nvPr>
            <p:ph type="dt" sz="half" idx="10"/>
          </p:nvPr>
        </p:nvSpPr>
        <p:spPr/>
        <p:txBody>
          <a:bodyPr/>
          <a:lstStyle/>
          <a:p>
            <a:fld id="{95011ADD-FB79-482E-8AB5-9D12C80643D3}" type="datetimeFigureOut">
              <a:rPr lang="en-GB" smtClean="0"/>
              <a:t>06/12/2021</a:t>
            </a:fld>
            <a:endParaRPr lang="en-GB"/>
          </a:p>
        </p:txBody>
      </p:sp>
      <p:sp>
        <p:nvSpPr>
          <p:cNvPr id="8" name="Footer Placeholder 7">
            <a:extLst>
              <a:ext uri="{FF2B5EF4-FFF2-40B4-BE49-F238E27FC236}">
                <a16:creationId xmlns:a16="http://schemas.microsoft.com/office/drawing/2014/main" id="{165BE3B8-0743-4890-8986-0BE4C6B6BD4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55CED0F-15F2-4F0F-A2FE-DFCDF0093EE1}"/>
              </a:ext>
            </a:extLst>
          </p:cNvPr>
          <p:cNvSpPr>
            <a:spLocks noGrp="1"/>
          </p:cNvSpPr>
          <p:nvPr>
            <p:ph type="sldNum" sz="quarter" idx="12"/>
          </p:nvPr>
        </p:nvSpPr>
        <p:spPr/>
        <p:txBody>
          <a:bodyPr/>
          <a:lstStyle/>
          <a:p>
            <a:fld id="{77E5E44C-66E8-497F-8E7B-013A9DBA26E8}" type="slidenum">
              <a:rPr lang="en-GB" smtClean="0"/>
              <a:t>‹#›</a:t>
            </a:fld>
            <a:endParaRPr lang="en-GB"/>
          </a:p>
        </p:txBody>
      </p:sp>
    </p:spTree>
    <p:extLst>
      <p:ext uri="{BB962C8B-B14F-4D97-AF65-F5344CB8AC3E}">
        <p14:creationId xmlns:p14="http://schemas.microsoft.com/office/powerpoint/2010/main" val="3900980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D5A53-BA4D-4EFD-91F2-C2C483A1FE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33B9125-AA87-4B55-82E0-F1A03A0C0282}"/>
              </a:ext>
            </a:extLst>
          </p:cNvPr>
          <p:cNvSpPr>
            <a:spLocks noGrp="1"/>
          </p:cNvSpPr>
          <p:nvPr>
            <p:ph type="dt" sz="half" idx="10"/>
          </p:nvPr>
        </p:nvSpPr>
        <p:spPr/>
        <p:txBody>
          <a:bodyPr/>
          <a:lstStyle/>
          <a:p>
            <a:fld id="{95011ADD-FB79-482E-8AB5-9D12C80643D3}" type="datetimeFigureOut">
              <a:rPr lang="en-GB" smtClean="0"/>
              <a:t>06/12/2021</a:t>
            </a:fld>
            <a:endParaRPr lang="en-GB"/>
          </a:p>
        </p:txBody>
      </p:sp>
      <p:sp>
        <p:nvSpPr>
          <p:cNvPr id="4" name="Footer Placeholder 3">
            <a:extLst>
              <a:ext uri="{FF2B5EF4-FFF2-40B4-BE49-F238E27FC236}">
                <a16:creationId xmlns:a16="http://schemas.microsoft.com/office/drawing/2014/main" id="{D822A3FA-F8BC-42EA-A5E6-E6F7811ACD6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39AEF73-C3B8-4EBA-962F-EC71670BB2EE}"/>
              </a:ext>
            </a:extLst>
          </p:cNvPr>
          <p:cNvSpPr>
            <a:spLocks noGrp="1"/>
          </p:cNvSpPr>
          <p:nvPr>
            <p:ph type="sldNum" sz="quarter" idx="12"/>
          </p:nvPr>
        </p:nvSpPr>
        <p:spPr/>
        <p:txBody>
          <a:bodyPr/>
          <a:lstStyle/>
          <a:p>
            <a:fld id="{77E5E44C-66E8-497F-8E7B-013A9DBA26E8}" type="slidenum">
              <a:rPr lang="en-GB" smtClean="0"/>
              <a:t>‹#›</a:t>
            </a:fld>
            <a:endParaRPr lang="en-GB"/>
          </a:p>
        </p:txBody>
      </p:sp>
    </p:spTree>
    <p:extLst>
      <p:ext uri="{BB962C8B-B14F-4D97-AF65-F5344CB8AC3E}">
        <p14:creationId xmlns:p14="http://schemas.microsoft.com/office/powerpoint/2010/main" val="3417238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53CC810-2853-4725-ABFA-A912740762FB}"/>
              </a:ext>
            </a:extLst>
          </p:cNvPr>
          <p:cNvSpPr>
            <a:spLocks noGrp="1"/>
          </p:cNvSpPr>
          <p:nvPr>
            <p:ph type="dt" sz="half" idx="10"/>
          </p:nvPr>
        </p:nvSpPr>
        <p:spPr/>
        <p:txBody>
          <a:bodyPr/>
          <a:lstStyle/>
          <a:p>
            <a:fld id="{95011ADD-FB79-482E-8AB5-9D12C80643D3}" type="datetimeFigureOut">
              <a:rPr lang="en-GB" smtClean="0"/>
              <a:t>06/12/2021</a:t>
            </a:fld>
            <a:endParaRPr lang="en-GB"/>
          </a:p>
        </p:txBody>
      </p:sp>
      <p:sp>
        <p:nvSpPr>
          <p:cNvPr id="3" name="Footer Placeholder 2">
            <a:extLst>
              <a:ext uri="{FF2B5EF4-FFF2-40B4-BE49-F238E27FC236}">
                <a16:creationId xmlns:a16="http://schemas.microsoft.com/office/drawing/2014/main" id="{A0E43172-34EE-4FE9-9A42-DD5EBCD3FA8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688C443-1C51-4BA3-9C64-D47CA25F385B}"/>
              </a:ext>
            </a:extLst>
          </p:cNvPr>
          <p:cNvSpPr>
            <a:spLocks noGrp="1"/>
          </p:cNvSpPr>
          <p:nvPr>
            <p:ph type="sldNum" sz="quarter" idx="12"/>
          </p:nvPr>
        </p:nvSpPr>
        <p:spPr/>
        <p:txBody>
          <a:bodyPr/>
          <a:lstStyle/>
          <a:p>
            <a:fld id="{77E5E44C-66E8-497F-8E7B-013A9DBA26E8}" type="slidenum">
              <a:rPr lang="en-GB" smtClean="0"/>
              <a:t>‹#›</a:t>
            </a:fld>
            <a:endParaRPr lang="en-GB"/>
          </a:p>
        </p:txBody>
      </p:sp>
    </p:spTree>
    <p:extLst>
      <p:ext uri="{BB962C8B-B14F-4D97-AF65-F5344CB8AC3E}">
        <p14:creationId xmlns:p14="http://schemas.microsoft.com/office/powerpoint/2010/main" val="7399069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486671-FCA8-4819-8E2F-F3B99628255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842C15A-0CBC-4F14-8C4E-222249EF13C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A807749-DB8F-4995-A8E5-838ED80260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D38C58F-4ED3-448B-A2F1-8D9A344D88A4}"/>
              </a:ext>
            </a:extLst>
          </p:cNvPr>
          <p:cNvSpPr>
            <a:spLocks noGrp="1"/>
          </p:cNvSpPr>
          <p:nvPr>
            <p:ph type="dt" sz="half" idx="10"/>
          </p:nvPr>
        </p:nvSpPr>
        <p:spPr/>
        <p:txBody>
          <a:bodyPr/>
          <a:lstStyle/>
          <a:p>
            <a:fld id="{95011ADD-FB79-482E-8AB5-9D12C80643D3}" type="datetimeFigureOut">
              <a:rPr lang="en-GB" smtClean="0"/>
              <a:t>06/12/2021</a:t>
            </a:fld>
            <a:endParaRPr lang="en-GB"/>
          </a:p>
        </p:txBody>
      </p:sp>
      <p:sp>
        <p:nvSpPr>
          <p:cNvPr id="6" name="Footer Placeholder 5">
            <a:extLst>
              <a:ext uri="{FF2B5EF4-FFF2-40B4-BE49-F238E27FC236}">
                <a16:creationId xmlns:a16="http://schemas.microsoft.com/office/drawing/2014/main" id="{737EA812-16C3-41D8-B81C-AC4F452032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D45523-E01C-40FA-A913-1D1B3477B2F4}"/>
              </a:ext>
            </a:extLst>
          </p:cNvPr>
          <p:cNvSpPr>
            <a:spLocks noGrp="1"/>
          </p:cNvSpPr>
          <p:nvPr>
            <p:ph type="sldNum" sz="quarter" idx="12"/>
          </p:nvPr>
        </p:nvSpPr>
        <p:spPr/>
        <p:txBody>
          <a:bodyPr/>
          <a:lstStyle/>
          <a:p>
            <a:fld id="{77E5E44C-66E8-497F-8E7B-013A9DBA26E8}" type="slidenum">
              <a:rPr lang="en-GB" smtClean="0"/>
              <a:t>‹#›</a:t>
            </a:fld>
            <a:endParaRPr lang="en-GB"/>
          </a:p>
        </p:txBody>
      </p:sp>
    </p:spTree>
    <p:extLst>
      <p:ext uri="{BB962C8B-B14F-4D97-AF65-F5344CB8AC3E}">
        <p14:creationId xmlns:p14="http://schemas.microsoft.com/office/powerpoint/2010/main" val="1601676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74DBA-8076-40E8-A547-4392E2E17A3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D3B64E0-CCAF-43CC-AA8A-DB1A21B154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703C843-8EC5-470D-9CB8-217DF5E1BB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FFBC8B4-CE31-4C22-81CB-466CE4416E96}"/>
              </a:ext>
            </a:extLst>
          </p:cNvPr>
          <p:cNvSpPr>
            <a:spLocks noGrp="1"/>
          </p:cNvSpPr>
          <p:nvPr>
            <p:ph type="dt" sz="half" idx="10"/>
          </p:nvPr>
        </p:nvSpPr>
        <p:spPr/>
        <p:txBody>
          <a:bodyPr/>
          <a:lstStyle/>
          <a:p>
            <a:fld id="{95011ADD-FB79-482E-8AB5-9D12C80643D3}" type="datetimeFigureOut">
              <a:rPr lang="en-GB" smtClean="0"/>
              <a:t>06/12/2021</a:t>
            </a:fld>
            <a:endParaRPr lang="en-GB"/>
          </a:p>
        </p:txBody>
      </p:sp>
      <p:sp>
        <p:nvSpPr>
          <p:cNvPr id="6" name="Footer Placeholder 5">
            <a:extLst>
              <a:ext uri="{FF2B5EF4-FFF2-40B4-BE49-F238E27FC236}">
                <a16:creationId xmlns:a16="http://schemas.microsoft.com/office/drawing/2014/main" id="{DC42C051-1448-429E-B415-DEA64E9391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BAC63D3-C837-48AE-8904-091855FCC6CE}"/>
              </a:ext>
            </a:extLst>
          </p:cNvPr>
          <p:cNvSpPr>
            <a:spLocks noGrp="1"/>
          </p:cNvSpPr>
          <p:nvPr>
            <p:ph type="sldNum" sz="quarter" idx="12"/>
          </p:nvPr>
        </p:nvSpPr>
        <p:spPr/>
        <p:txBody>
          <a:bodyPr/>
          <a:lstStyle/>
          <a:p>
            <a:fld id="{77E5E44C-66E8-497F-8E7B-013A9DBA26E8}" type="slidenum">
              <a:rPr lang="en-GB" smtClean="0"/>
              <a:t>‹#›</a:t>
            </a:fld>
            <a:endParaRPr lang="en-GB"/>
          </a:p>
        </p:txBody>
      </p:sp>
    </p:spTree>
    <p:extLst>
      <p:ext uri="{BB962C8B-B14F-4D97-AF65-F5344CB8AC3E}">
        <p14:creationId xmlns:p14="http://schemas.microsoft.com/office/powerpoint/2010/main" val="36136482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14D43-F7B2-41B7-9B3B-B4BE44ACB6D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53C1C24-3F86-4A2A-A973-908B58E9F24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4856C5F-12F3-4B0B-9624-C13B23344C5B}"/>
              </a:ext>
            </a:extLst>
          </p:cNvPr>
          <p:cNvSpPr>
            <a:spLocks noGrp="1"/>
          </p:cNvSpPr>
          <p:nvPr>
            <p:ph type="dt" sz="half" idx="10"/>
          </p:nvPr>
        </p:nvSpPr>
        <p:spPr/>
        <p:txBody>
          <a:bodyPr/>
          <a:lstStyle/>
          <a:p>
            <a:fld id="{95011ADD-FB79-482E-8AB5-9D12C80643D3}" type="datetimeFigureOut">
              <a:rPr lang="en-GB" smtClean="0"/>
              <a:t>06/12/2021</a:t>
            </a:fld>
            <a:endParaRPr lang="en-GB"/>
          </a:p>
        </p:txBody>
      </p:sp>
      <p:sp>
        <p:nvSpPr>
          <p:cNvPr id="5" name="Footer Placeholder 4">
            <a:extLst>
              <a:ext uri="{FF2B5EF4-FFF2-40B4-BE49-F238E27FC236}">
                <a16:creationId xmlns:a16="http://schemas.microsoft.com/office/drawing/2014/main" id="{B73BEB3D-21E2-465F-A9C5-9DF8A7571D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703455-A408-41B5-951B-EF3E773AAEE8}"/>
              </a:ext>
            </a:extLst>
          </p:cNvPr>
          <p:cNvSpPr>
            <a:spLocks noGrp="1"/>
          </p:cNvSpPr>
          <p:nvPr>
            <p:ph type="sldNum" sz="quarter" idx="12"/>
          </p:nvPr>
        </p:nvSpPr>
        <p:spPr/>
        <p:txBody>
          <a:bodyPr/>
          <a:lstStyle/>
          <a:p>
            <a:fld id="{77E5E44C-66E8-497F-8E7B-013A9DBA26E8}" type="slidenum">
              <a:rPr lang="en-GB" smtClean="0"/>
              <a:t>‹#›</a:t>
            </a:fld>
            <a:endParaRPr lang="en-GB"/>
          </a:p>
        </p:txBody>
      </p:sp>
    </p:spTree>
    <p:extLst>
      <p:ext uri="{BB962C8B-B14F-4D97-AF65-F5344CB8AC3E}">
        <p14:creationId xmlns:p14="http://schemas.microsoft.com/office/powerpoint/2010/main" val="10867863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21967D2-89ED-4C2E-A038-5E5120E3334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20AC8D2-788A-48C4-A4FE-1969ED7E64A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F42CBD-0310-44B8-9227-9D9C8735A870}"/>
              </a:ext>
            </a:extLst>
          </p:cNvPr>
          <p:cNvSpPr>
            <a:spLocks noGrp="1"/>
          </p:cNvSpPr>
          <p:nvPr>
            <p:ph type="dt" sz="half" idx="10"/>
          </p:nvPr>
        </p:nvSpPr>
        <p:spPr/>
        <p:txBody>
          <a:bodyPr/>
          <a:lstStyle/>
          <a:p>
            <a:fld id="{95011ADD-FB79-482E-8AB5-9D12C80643D3}" type="datetimeFigureOut">
              <a:rPr lang="en-GB" smtClean="0"/>
              <a:t>06/12/2021</a:t>
            </a:fld>
            <a:endParaRPr lang="en-GB"/>
          </a:p>
        </p:txBody>
      </p:sp>
      <p:sp>
        <p:nvSpPr>
          <p:cNvPr id="5" name="Footer Placeholder 4">
            <a:extLst>
              <a:ext uri="{FF2B5EF4-FFF2-40B4-BE49-F238E27FC236}">
                <a16:creationId xmlns:a16="http://schemas.microsoft.com/office/drawing/2014/main" id="{B2738DCA-C18B-4235-8E81-B9B4FBD751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4D33BD-0411-4E70-A909-D731B79F2B52}"/>
              </a:ext>
            </a:extLst>
          </p:cNvPr>
          <p:cNvSpPr>
            <a:spLocks noGrp="1"/>
          </p:cNvSpPr>
          <p:nvPr>
            <p:ph type="sldNum" sz="quarter" idx="12"/>
          </p:nvPr>
        </p:nvSpPr>
        <p:spPr/>
        <p:txBody>
          <a:bodyPr/>
          <a:lstStyle/>
          <a:p>
            <a:fld id="{77E5E44C-66E8-497F-8E7B-013A9DBA26E8}" type="slidenum">
              <a:rPr lang="en-GB" smtClean="0"/>
              <a:t>‹#›</a:t>
            </a:fld>
            <a:endParaRPr lang="en-GB"/>
          </a:p>
        </p:txBody>
      </p:sp>
    </p:spTree>
    <p:extLst>
      <p:ext uri="{BB962C8B-B14F-4D97-AF65-F5344CB8AC3E}">
        <p14:creationId xmlns:p14="http://schemas.microsoft.com/office/powerpoint/2010/main" val="324378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4BBAA0-D40A-4BF1-A897-E109C603114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DD40E6E-CD51-4F15-8EAD-FD631A666DB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4AB5CE-31D3-4315-BEFC-E45002E3D95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011ADD-FB79-482E-8AB5-9D12C80643D3}" type="datetimeFigureOut">
              <a:rPr lang="en-GB" smtClean="0"/>
              <a:t>06/12/2021</a:t>
            </a:fld>
            <a:endParaRPr lang="en-GB"/>
          </a:p>
        </p:txBody>
      </p:sp>
      <p:sp>
        <p:nvSpPr>
          <p:cNvPr id="5" name="Footer Placeholder 4">
            <a:extLst>
              <a:ext uri="{FF2B5EF4-FFF2-40B4-BE49-F238E27FC236}">
                <a16:creationId xmlns:a16="http://schemas.microsoft.com/office/drawing/2014/main" id="{3EE7E317-D273-45B2-9F64-5D901542A1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A6BE502-800A-4961-B10C-A0C28D5DE8E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E5E44C-66E8-497F-8E7B-013A9DBA26E8}" type="slidenum">
              <a:rPr lang="en-GB" smtClean="0"/>
              <a:t>‹#›</a:t>
            </a:fld>
            <a:endParaRPr lang="en-GB"/>
          </a:p>
        </p:txBody>
      </p:sp>
    </p:spTree>
    <p:extLst>
      <p:ext uri="{BB962C8B-B14F-4D97-AF65-F5344CB8AC3E}">
        <p14:creationId xmlns:p14="http://schemas.microsoft.com/office/powerpoint/2010/main" val="31461054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963F6-A092-4E46-AAAF-ED16F6E69138}"/>
              </a:ext>
            </a:extLst>
          </p:cNvPr>
          <p:cNvSpPr>
            <a:spLocks noGrp="1"/>
          </p:cNvSpPr>
          <p:nvPr>
            <p:ph type="ctrTitle"/>
          </p:nvPr>
        </p:nvSpPr>
        <p:spPr>
          <a:xfrm>
            <a:off x="7464614" y="1783959"/>
            <a:ext cx="4087306" cy="2889114"/>
          </a:xfrm>
        </p:spPr>
        <p:txBody>
          <a:bodyPr anchor="b">
            <a:normAutofit/>
          </a:bodyPr>
          <a:lstStyle/>
          <a:p>
            <a:pPr algn="l"/>
            <a:r>
              <a:rPr lang="en-GB" sz="5400"/>
              <a:t>KHALED KHALIQ</a:t>
            </a:r>
          </a:p>
        </p:txBody>
      </p:sp>
      <p:sp>
        <p:nvSpPr>
          <p:cNvPr id="3" name="Subtitle 2">
            <a:extLst>
              <a:ext uri="{FF2B5EF4-FFF2-40B4-BE49-F238E27FC236}">
                <a16:creationId xmlns:a16="http://schemas.microsoft.com/office/drawing/2014/main" id="{631450A7-B534-4109-A346-F4ACFC860503}"/>
              </a:ext>
            </a:extLst>
          </p:cNvPr>
          <p:cNvSpPr>
            <a:spLocks noGrp="1"/>
          </p:cNvSpPr>
          <p:nvPr>
            <p:ph type="subTitle" idx="1"/>
          </p:nvPr>
        </p:nvSpPr>
        <p:spPr>
          <a:xfrm>
            <a:off x="7464612" y="4750893"/>
            <a:ext cx="4087305" cy="2032462"/>
          </a:xfrm>
        </p:spPr>
        <p:txBody>
          <a:bodyPr anchor="t">
            <a:normAutofit/>
          </a:bodyPr>
          <a:lstStyle/>
          <a:p>
            <a:pPr algn="l"/>
            <a:r>
              <a:rPr lang="en-GB" sz="2000" dirty="0"/>
              <a:t>BMSW5104</a:t>
            </a:r>
          </a:p>
          <a:p>
            <a:pPr algn="l"/>
            <a:r>
              <a:rPr lang="en-GB" sz="2000" dirty="0"/>
              <a:t>MANAGING PROJECTS IN THE ORGANISATION</a:t>
            </a:r>
          </a:p>
          <a:p>
            <a:pPr algn="l"/>
            <a:r>
              <a:rPr lang="en-GB" sz="2000" dirty="0"/>
              <a:t>STUDENT NO : 1910834</a:t>
            </a:r>
          </a:p>
          <a:p>
            <a:pPr algn="l"/>
            <a:r>
              <a:rPr lang="en-GB" sz="2000" dirty="0"/>
              <a:t>LECTURER : ISAIAH OINO</a:t>
            </a:r>
          </a:p>
          <a:p>
            <a:pPr algn="l"/>
            <a:endParaRPr lang="en-GB" sz="2000" dirty="0"/>
          </a:p>
        </p:txBody>
      </p:sp>
      <p:sp>
        <p:nvSpPr>
          <p:cNvPr id="9" name="Freeform: Shape 8">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E5C3F174-8CD7-421E-97E5-AA266E89ADCB}"/>
              </a:ext>
            </a:extLst>
          </p:cNvPr>
          <p:cNvPicPr>
            <a:picLocks noChangeAspect="1"/>
          </p:cNvPicPr>
          <p:nvPr/>
        </p:nvPicPr>
        <p:blipFill rotWithShape="1">
          <a:blip r:embed="rId2"/>
          <a:srcRect l="12267" r="31878" b="1"/>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66751899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1500"/>
                                  </p:stCondLst>
                                  <p:iterate>
                                    <p:tmPct val="10000"/>
                                  </p:iterate>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7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1500"/>
                                  </p:stCondLst>
                                  <p:iterate>
                                    <p:tmPct val="10000"/>
                                  </p:iterate>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7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E214AA7-F028-4A0D-8698-61AEC754D1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159834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009D0F9-0639-42E7-8F40-1466C16B172E}"/>
              </a:ext>
            </a:extLst>
          </p:cNvPr>
          <p:cNvSpPr>
            <a:spLocks noGrp="1"/>
          </p:cNvSpPr>
          <p:nvPr>
            <p:ph type="title"/>
          </p:nvPr>
        </p:nvSpPr>
        <p:spPr>
          <a:xfrm>
            <a:off x="1159933" y="995318"/>
            <a:ext cx="9872134" cy="1193968"/>
          </a:xfrm>
          <a:solidFill>
            <a:srgbClr val="FFFFFF"/>
          </a:solidFill>
          <a:ln w="38100">
            <a:solidFill>
              <a:srgbClr val="7F7F7F"/>
            </a:solidFill>
            <a:miter lim="800000"/>
          </a:ln>
        </p:spPr>
        <p:txBody>
          <a:bodyPr vert="horz" lIns="91440" tIns="45720" rIns="91440" bIns="45720" rtlCol="0" anchor="ctr">
            <a:normAutofit/>
          </a:bodyPr>
          <a:lstStyle/>
          <a:p>
            <a:pPr algn="ctr"/>
            <a:r>
              <a:rPr lang="en-US" sz="3600" kern="1200">
                <a:solidFill>
                  <a:srgbClr val="3F3F3F"/>
                </a:solidFill>
                <a:latin typeface="+mj-lt"/>
                <a:ea typeface="+mj-ea"/>
                <a:cs typeface="+mj-cs"/>
              </a:rPr>
              <a:t>Project Outline/Scope/Description</a:t>
            </a:r>
          </a:p>
        </p:txBody>
      </p:sp>
      <p:sp>
        <p:nvSpPr>
          <p:cNvPr id="3" name="Content Placeholder 2">
            <a:extLst>
              <a:ext uri="{FF2B5EF4-FFF2-40B4-BE49-F238E27FC236}">
                <a16:creationId xmlns:a16="http://schemas.microsoft.com/office/drawing/2014/main" id="{0799F3D6-181D-4EF2-A282-F79367FA2FB0}"/>
              </a:ext>
            </a:extLst>
          </p:cNvPr>
          <p:cNvSpPr>
            <a:spLocks noGrp="1"/>
          </p:cNvSpPr>
          <p:nvPr>
            <p:ph idx="1"/>
          </p:nvPr>
        </p:nvSpPr>
        <p:spPr>
          <a:xfrm>
            <a:off x="1476915" y="2888250"/>
            <a:ext cx="4297351" cy="2959777"/>
          </a:xfrm>
        </p:spPr>
        <p:txBody>
          <a:bodyPr vert="horz" lIns="91440" tIns="45720" rIns="91440" bIns="45720" rtlCol="0" anchor="t">
            <a:normAutofit/>
          </a:bodyPr>
          <a:lstStyle/>
          <a:p>
            <a:r>
              <a:rPr lang="en-US" sz="1300"/>
              <a:t>PART B – extension of a restaurant </a:t>
            </a:r>
          </a:p>
          <a:p>
            <a:r>
              <a:rPr lang="en-US" sz="1300"/>
              <a:t>Enable an extensive dining area to accommodate increased bookings</a:t>
            </a:r>
          </a:p>
          <a:p>
            <a:r>
              <a:rPr lang="en-US" sz="1300"/>
              <a:t>Utilise the area for multiple uses (family parties, birthdays etc)</a:t>
            </a:r>
          </a:p>
          <a:p>
            <a:pPr marL="0"/>
            <a:endParaRPr lang="en-US" sz="1300"/>
          </a:p>
          <a:p>
            <a:r>
              <a:rPr lang="en-US" sz="1300"/>
              <a:t>Time frame – 3 months with extension time of 6 weeks</a:t>
            </a:r>
          </a:p>
          <a:p>
            <a:r>
              <a:rPr lang="en-US" sz="1300"/>
              <a:t>Main aim: TO GENERATE EXTRA DINING AREA WITH A BEATUIFUL OUTLOOK FOR THE TERRACE IN SUMMER, WHILE BEING ABLE TO UTILISE THE AREA ALL YEAR AROUND</a:t>
            </a:r>
          </a:p>
        </p:txBody>
      </p:sp>
      <p:cxnSp>
        <p:nvCxnSpPr>
          <p:cNvPr id="11" name="Straight Connector 10">
            <a:extLst>
              <a:ext uri="{FF2B5EF4-FFF2-40B4-BE49-F238E27FC236}">
                <a16:creationId xmlns:a16="http://schemas.microsoft.com/office/drawing/2014/main" id="{D6206FDC-2777-4D7F-AF9C-73413DA664C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2888250"/>
            <a:ext cx="0" cy="2769135"/>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B618874B-6D0C-4547-AF13-682649FA31D2}"/>
              </a:ext>
            </a:extLst>
          </p:cNvPr>
          <p:cNvSpPr txBox="1"/>
          <p:nvPr/>
        </p:nvSpPr>
        <p:spPr>
          <a:xfrm>
            <a:off x="6417731" y="2888250"/>
            <a:ext cx="4292594" cy="2959778"/>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1900"/>
              <a:t>The estimated cost of the project should be £12500 with a contingency of £3500 bringing the maximum spend of the project to be £16000 but with an emphasis to complete within £14500 if possible. </a:t>
            </a:r>
          </a:p>
          <a:p>
            <a:pPr indent="-228600">
              <a:lnSpc>
                <a:spcPct val="90000"/>
              </a:lnSpc>
              <a:spcAft>
                <a:spcPts val="600"/>
              </a:spcAft>
              <a:buFont typeface="Arial" panose="020B0604020202020204" pitchFamily="34" charset="0"/>
              <a:buChar char="•"/>
            </a:pPr>
            <a:r>
              <a:rPr lang="en-US" sz="1900"/>
              <a:t>The scope may creep due to finishing on the fixtures and fittings as prices may increase as time goes on and this has been accounted for within the budget. </a:t>
            </a:r>
          </a:p>
        </p:txBody>
      </p:sp>
    </p:spTree>
    <p:extLst>
      <p:ext uri="{BB962C8B-B14F-4D97-AF65-F5344CB8AC3E}">
        <p14:creationId xmlns:p14="http://schemas.microsoft.com/office/powerpoint/2010/main" val="1473299452"/>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E7EDE2B-21C2-4182-8A27-8CAC8400F951}"/>
              </a:ext>
            </a:extLst>
          </p:cNvPr>
          <p:cNvPicPr>
            <a:picLocks noChangeAspect="1"/>
          </p:cNvPicPr>
          <p:nvPr/>
        </p:nvPicPr>
        <p:blipFill rotWithShape="1">
          <a:blip r:embed="rId2"/>
          <a:srcRect l="13606" r="9733"/>
          <a:stretch/>
        </p:blipFill>
        <p:spPr>
          <a:xfrm>
            <a:off x="20" y="10"/>
            <a:ext cx="7009876" cy="6857990"/>
          </a:xfrm>
          <a:custGeom>
            <a:avLst/>
            <a:gdLst/>
            <a:ahLst/>
            <a:cxnLst/>
            <a:rect l="l" t="t" r="r" b="b"/>
            <a:pathLst>
              <a:path w="7009896" h="6858000">
                <a:moveTo>
                  <a:pt x="0" y="0"/>
                </a:moveTo>
                <a:lnTo>
                  <a:pt x="7009896" y="0"/>
                </a:lnTo>
                <a:lnTo>
                  <a:pt x="7009896" y="1"/>
                </a:lnTo>
                <a:lnTo>
                  <a:pt x="6295211" y="1"/>
                </a:lnTo>
                <a:lnTo>
                  <a:pt x="6195255" y="380651"/>
                </a:lnTo>
                <a:cubicBezTo>
                  <a:pt x="5677600" y="2559611"/>
                  <a:pt x="5966601" y="4758249"/>
                  <a:pt x="6880029" y="6647018"/>
                </a:cubicBezTo>
                <a:lnTo>
                  <a:pt x="6988280" y="6858000"/>
                </a:lnTo>
                <a:lnTo>
                  <a:pt x="0" y="6858000"/>
                </a:lnTo>
                <a:close/>
              </a:path>
            </a:pathLst>
          </a:custGeom>
        </p:spPr>
      </p:pic>
      <p:sp>
        <p:nvSpPr>
          <p:cNvPr id="9" name="Freeform: Shape 8">
            <a:extLst>
              <a:ext uri="{FF2B5EF4-FFF2-40B4-BE49-F238E27FC236}">
                <a16:creationId xmlns:a16="http://schemas.microsoft.com/office/drawing/2014/main" id="{5FDF4720-5445-47BE-89FE-E40D1AE6F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11927"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1" name="Freeform: Shape 10">
            <a:extLst>
              <a:ext uri="{FF2B5EF4-FFF2-40B4-BE49-F238E27FC236}">
                <a16:creationId xmlns:a16="http://schemas.microsoft.com/office/drawing/2014/main" id="{AC8710B4-A815-4082-9E4F-F13A00070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42784"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9AB6737-07B5-4E5A-AEF3-0BCF27548B5C}"/>
              </a:ext>
            </a:extLst>
          </p:cNvPr>
          <p:cNvSpPr>
            <a:spLocks noGrp="1"/>
          </p:cNvSpPr>
          <p:nvPr>
            <p:ph type="title"/>
          </p:nvPr>
        </p:nvSpPr>
        <p:spPr>
          <a:xfrm>
            <a:off x="6801436" y="1396289"/>
            <a:ext cx="4819952" cy="1325563"/>
          </a:xfrm>
        </p:spPr>
        <p:txBody>
          <a:bodyPr>
            <a:normAutofit/>
          </a:bodyPr>
          <a:lstStyle/>
          <a:p>
            <a:r>
              <a:rPr lang="en-GB" dirty="0"/>
              <a:t>Communication Methods</a:t>
            </a:r>
          </a:p>
        </p:txBody>
      </p:sp>
      <p:sp>
        <p:nvSpPr>
          <p:cNvPr id="3" name="Content Placeholder 2">
            <a:extLst>
              <a:ext uri="{FF2B5EF4-FFF2-40B4-BE49-F238E27FC236}">
                <a16:creationId xmlns:a16="http://schemas.microsoft.com/office/drawing/2014/main" id="{A8BFF8DC-DC80-458F-888E-3D4510F8A018}"/>
              </a:ext>
            </a:extLst>
          </p:cNvPr>
          <p:cNvSpPr>
            <a:spLocks noGrp="1"/>
          </p:cNvSpPr>
          <p:nvPr>
            <p:ph idx="1"/>
          </p:nvPr>
        </p:nvSpPr>
        <p:spPr>
          <a:xfrm>
            <a:off x="6801435" y="2871982"/>
            <a:ext cx="4819951" cy="3181684"/>
          </a:xfrm>
        </p:spPr>
        <p:txBody>
          <a:bodyPr anchor="t">
            <a:normAutofit/>
          </a:bodyPr>
          <a:lstStyle/>
          <a:p>
            <a:r>
              <a:rPr lang="en-GB" sz="1400"/>
              <a:t>Most trusted staff – to ensure less problems and good communication</a:t>
            </a:r>
          </a:p>
          <a:p>
            <a:r>
              <a:rPr lang="en-GB" sz="1400"/>
              <a:t>Most experienced staff – better to hire people who know what they are doing</a:t>
            </a:r>
          </a:p>
          <a:p>
            <a:endParaRPr lang="en-GB" sz="1400"/>
          </a:p>
          <a:p>
            <a:r>
              <a:rPr lang="en-US" sz="1400"/>
              <a:t>Communication at this stage of a construction project is essential and collaboration between management staff and construction team are essential to make the project a success </a:t>
            </a:r>
          </a:p>
          <a:p>
            <a:r>
              <a:rPr lang="en-US" sz="1400"/>
              <a:t>The methods that we will use during this project will it range from writing to phone to email to making video calls and whatever other sources of communication that may be needed to make the project successful</a:t>
            </a:r>
            <a:endParaRPr lang="en-GB" sz="1400"/>
          </a:p>
        </p:txBody>
      </p:sp>
    </p:spTree>
    <p:extLst>
      <p:ext uri="{BB962C8B-B14F-4D97-AF65-F5344CB8AC3E}">
        <p14:creationId xmlns:p14="http://schemas.microsoft.com/office/powerpoint/2010/main" val="3351410673"/>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6849F-9F8C-4550-86DA-DB8C0BF2DD74}"/>
              </a:ext>
            </a:extLst>
          </p:cNvPr>
          <p:cNvSpPr>
            <a:spLocks noGrp="1"/>
          </p:cNvSpPr>
          <p:nvPr>
            <p:ph type="title"/>
          </p:nvPr>
        </p:nvSpPr>
        <p:spPr>
          <a:xfrm>
            <a:off x="6234330" y="803325"/>
            <a:ext cx="5314536" cy="1325563"/>
          </a:xfrm>
        </p:spPr>
        <p:txBody>
          <a:bodyPr>
            <a:normAutofit/>
          </a:bodyPr>
          <a:lstStyle/>
          <a:p>
            <a:r>
              <a:rPr lang="en-GB" dirty="0"/>
              <a:t>Project Managers</a:t>
            </a:r>
          </a:p>
        </p:txBody>
      </p:sp>
      <p:sp>
        <p:nvSpPr>
          <p:cNvPr id="10" name="Freeform: Shape 9">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4D673F89-54BB-4C02-BD3D-AF4BEFEC703D}"/>
              </a:ext>
            </a:extLst>
          </p:cNvPr>
          <p:cNvPicPr>
            <a:picLocks noChangeAspect="1"/>
          </p:cNvPicPr>
          <p:nvPr/>
        </p:nvPicPr>
        <p:blipFill rotWithShape="1">
          <a:blip r:embed="rId2"/>
          <a:srcRect l="3719" r="32286" b="-1"/>
          <a:stretch/>
        </p:blipFill>
        <p:spPr>
          <a:xfrm>
            <a:off x="-88488" y="-2"/>
            <a:ext cx="5441859" cy="5654940"/>
          </a:xfrm>
          <a:custGeom>
            <a:avLst/>
            <a:gdLst/>
            <a:ahLst/>
            <a:cxnLst/>
            <a:rect l="l" t="t" r="r" b="b"/>
            <a:pathLst>
              <a:path w="5441859" h="5654940">
                <a:moveTo>
                  <a:pt x="0" y="0"/>
                </a:moveTo>
                <a:lnTo>
                  <a:pt x="4400491" y="0"/>
                </a:lnTo>
                <a:lnTo>
                  <a:pt x="4484766" y="76595"/>
                </a:lnTo>
                <a:cubicBezTo>
                  <a:pt x="5076107"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p:spPr>
      </p:pic>
      <p:graphicFrame>
        <p:nvGraphicFramePr>
          <p:cNvPr id="5" name="Content Placeholder 2">
            <a:extLst>
              <a:ext uri="{FF2B5EF4-FFF2-40B4-BE49-F238E27FC236}">
                <a16:creationId xmlns:a16="http://schemas.microsoft.com/office/drawing/2014/main" id="{93BF5F14-8825-4794-B33D-AE8E3EA22304}"/>
              </a:ext>
            </a:extLst>
          </p:cNvPr>
          <p:cNvGraphicFramePr>
            <a:graphicFrameLocks noGrp="1"/>
          </p:cNvGraphicFramePr>
          <p:nvPr>
            <p:ph idx="1"/>
            <p:extLst>
              <p:ext uri="{D42A27DB-BD31-4B8C-83A1-F6EECF244321}">
                <p14:modId xmlns:p14="http://schemas.microsoft.com/office/powerpoint/2010/main" val="2705489288"/>
              </p:ext>
            </p:extLst>
          </p:nvPr>
        </p:nvGraphicFramePr>
        <p:xfrm>
          <a:off x="6234329" y="2279018"/>
          <a:ext cx="5314543" cy="3375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71931434"/>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014F3EF-9CD6-4A45-9065-E3FDAE009AA7}"/>
              </a:ext>
            </a:extLst>
          </p:cNvPr>
          <p:cNvSpPr>
            <a:spLocks noGrp="1"/>
          </p:cNvSpPr>
          <p:nvPr>
            <p:ph type="title"/>
          </p:nvPr>
        </p:nvSpPr>
        <p:spPr>
          <a:xfrm>
            <a:off x="2311147" y="365760"/>
            <a:ext cx="7569706" cy="1288238"/>
          </a:xfrm>
        </p:spPr>
        <p:txBody>
          <a:bodyPr anchor="ctr">
            <a:normAutofit/>
          </a:bodyPr>
          <a:lstStyle/>
          <a:p>
            <a:pPr algn="ctr"/>
            <a:r>
              <a:rPr lang="en-GB" dirty="0"/>
              <a:t>Work breakdown structure</a:t>
            </a:r>
            <a:endParaRPr lang="en-GB"/>
          </a:p>
        </p:txBody>
      </p:sp>
      <p:sp>
        <p:nvSpPr>
          <p:cNvPr id="3" name="Content Placeholder 2">
            <a:extLst>
              <a:ext uri="{FF2B5EF4-FFF2-40B4-BE49-F238E27FC236}">
                <a16:creationId xmlns:a16="http://schemas.microsoft.com/office/drawing/2014/main" id="{1A181C3F-74E2-4B85-915B-E6C7EB624245}"/>
              </a:ext>
            </a:extLst>
          </p:cNvPr>
          <p:cNvSpPr>
            <a:spLocks noGrp="1"/>
          </p:cNvSpPr>
          <p:nvPr>
            <p:ph idx="1"/>
          </p:nvPr>
        </p:nvSpPr>
        <p:spPr>
          <a:xfrm>
            <a:off x="2165569" y="1956816"/>
            <a:ext cx="7860863" cy="4024884"/>
          </a:xfrm>
        </p:spPr>
        <p:txBody>
          <a:bodyPr anchor="t">
            <a:normAutofit/>
          </a:bodyPr>
          <a:lstStyle/>
          <a:p>
            <a:r>
              <a:rPr lang="en-US" sz="2000"/>
              <a:t>In this project the approach used will be the top-down approach so the biggest part is the actual extension itself then we break this down into smaller parts </a:t>
            </a:r>
          </a:p>
          <a:p>
            <a:r>
              <a:rPr lang="en-US" sz="2000"/>
              <a:t>Once this stage is complete the actual main building work will take place including any demolition and clearing area for work to begin which will also require use of a maxi skip as advised by the builders.</a:t>
            </a:r>
          </a:p>
          <a:p>
            <a:r>
              <a:rPr lang="en-US" sz="2000"/>
              <a:t>The next stage will be for all necessary building work and flooring work and then the ceiling and electrical points and lighting stage, after this all the fixtures and fittings will be next </a:t>
            </a:r>
          </a:p>
          <a:p>
            <a:r>
              <a:rPr lang="en-US" sz="2000"/>
              <a:t>After this stage there will be a thorough clean down and check of all fittings and doors sockets and lights to make sure everything is in good working order.</a:t>
            </a:r>
            <a:endParaRPr lang="en-GB" sz="2000"/>
          </a:p>
        </p:txBody>
      </p:sp>
    </p:spTree>
    <p:extLst>
      <p:ext uri="{BB962C8B-B14F-4D97-AF65-F5344CB8AC3E}">
        <p14:creationId xmlns:p14="http://schemas.microsoft.com/office/powerpoint/2010/main" val="2413310849"/>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025E2AA9-10C9-4A14-BEA3-064CD0131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36816" cy="5254922"/>
          </a:xfrm>
          <a:custGeom>
            <a:avLst/>
            <a:gdLst>
              <a:gd name="connsiteX0" fmla="*/ 0 w 6136816"/>
              <a:gd name="connsiteY0" fmla="*/ 0 h 5254922"/>
              <a:gd name="connsiteX1" fmla="*/ 6136816 w 6136816"/>
              <a:gd name="connsiteY1" fmla="*/ 0 h 5254922"/>
              <a:gd name="connsiteX2" fmla="*/ 6134892 w 6136816"/>
              <a:gd name="connsiteY2" fmla="*/ 111520 h 5254922"/>
              <a:gd name="connsiteX3" fmla="*/ 6066513 w 6136816"/>
              <a:gd name="connsiteY3" fmla="*/ 752995 h 5254922"/>
              <a:gd name="connsiteX4" fmla="*/ 140712 w 6136816"/>
              <a:gd name="connsiteY4" fmla="*/ 5219363 h 5254922"/>
              <a:gd name="connsiteX5" fmla="*/ 0 w 6136816"/>
              <a:gd name="connsiteY5" fmla="*/ 5199534 h 525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6816" h="5254922">
                <a:moveTo>
                  <a:pt x="0" y="0"/>
                </a:moveTo>
                <a:lnTo>
                  <a:pt x="6136816" y="0"/>
                </a:lnTo>
                <a:lnTo>
                  <a:pt x="6134892" y="111520"/>
                </a:lnTo>
                <a:cubicBezTo>
                  <a:pt x="6124961" y="323936"/>
                  <a:pt x="6102367" y="538040"/>
                  <a:pt x="6066513" y="752995"/>
                </a:cubicBezTo>
                <a:cubicBezTo>
                  <a:pt x="5592281" y="3596146"/>
                  <a:pt x="2972232" y="5545369"/>
                  <a:pt x="140712" y="5219363"/>
                </a:cubicBezTo>
                <a:lnTo>
                  <a:pt x="0" y="5199534"/>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Freeform: Shape 9">
            <a:extLst>
              <a:ext uri="{FF2B5EF4-FFF2-40B4-BE49-F238E27FC236}">
                <a16:creationId xmlns:a16="http://schemas.microsoft.com/office/drawing/2014/main" id="{F076F371-EE61-49EA-AA2A-3582C3AC9B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863721" cy="4984915"/>
          </a:xfrm>
          <a:custGeom>
            <a:avLst/>
            <a:gdLst>
              <a:gd name="connsiteX0" fmla="*/ 0 w 5863721"/>
              <a:gd name="connsiteY0" fmla="*/ 0 h 4984915"/>
              <a:gd name="connsiteX1" fmla="*/ 5863721 w 5863721"/>
              <a:gd name="connsiteY1" fmla="*/ 0 h 4984915"/>
              <a:gd name="connsiteX2" fmla="*/ 5844576 w 5863721"/>
              <a:gd name="connsiteY2" fmla="*/ 326138 h 4984915"/>
              <a:gd name="connsiteX3" fmla="*/ 5796589 w 5863721"/>
              <a:gd name="connsiteY3" fmla="*/ 693884 h 4984915"/>
              <a:gd name="connsiteX4" fmla="*/ 148386 w 5863721"/>
              <a:gd name="connsiteY4" fmla="*/ 4951022 h 4984915"/>
              <a:gd name="connsiteX5" fmla="*/ 0 w 5863721"/>
              <a:gd name="connsiteY5" fmla="*/ 4930112 h 4984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29A5AA6-A916-4B15-8FB0-3EDE4FA69DEB}"/>
              </a:ext>
            </a:extLst>
          </p:cNvPr>
          <p:cNvSpPr>
            <a:spLocks noGrp="1"/>
          </p:cNvSpPr>
          <p:nvPr>
            <p:ph type="title"/>
          </p:nvPr>
        </p:nvSpPr>
        <p:spPr>
          <a:xfrm>
            <a:off x="804671" y="365125"/>
            <a:ext cx="3405821" cy="3117038"/>
          </a:xfrm>
        </p:spPr>
        <p:txBody>
          <a:bodyPr anchor="ctr">
            <a:normAutofit/>
          </a:bodyPr>
          <a:lstStyle/>
          <a:p>
            <a:r>
              <a:rPr lang="en-GB" dirty="0"/>
              <a:t>Conclusion</a:t>
            </a:r>
          </a:p>
        </p:txBody>
      </p:sp>
      <p:sp>
        <p:nvSpPr>
          <p:cNvPr id="3" name="Content Placeholder 2">
            <a:extLst>
              <a:ext uri="{FF2B5EF4-FFF2-40B4-BE49-F238E27FC236}">
                <a16:creationId xmlns:a16="http://schemas.microsoft.com/office/drawing/2014/main" id="{A04653C2-1481-4759-987C-4DEEEF6A58B7}"/>
              </a:ext>
            </a:extLst>
          </p:cNvPr>
          <p:cNvSpPr>
            <a:spLocks noGrp="1"/>
          </p:cNvSpPr>
          <p:nvPr>
            <p:ph idx="1"/>
          </p:nvPr>
        </p:nvSpPr>
        <p:spPr>
          <a:xfrm>
            <a:off x="6374219" y="994145"/>
            <a:ext cx="5156364" cy="4832498"/>
          </a:xfrm>
        </p:spPr>
        <p:txBody>
          <a:bodyPr anchor="ctr">
            <a:normAutofit/>
          </a:bodyPr>
          <a:lstStyle/>
          <a:p>
            <a:r>
              <a:rPr lang="en-US" sz="1900"/>
              <a:t>To conclude this project is considered a great success as it was well laid out with project scope and description and good analysis on stakeholders including a work breakdown structure on costs and resources was also outlined the project went very well and carried out any risk assessments thus enabling the project to be successful.</a:t>
            </a:r>
          </a:p>
          <a:p>
            <a:r>
              <a:rPr lang="en-US" sz="1900"/>
              <a:t>Overall, the project is considered successful although future projects of this type will ultimately be easier to control as we have learned from doing this project and in future projects like this, we will be able to learn from our past experiences and not make the same mistakes again which will enable us to keep a better control on the spend and time of the project.</a:t>
            </a:r>
          </a:p>
          <a:p>
            <a:endParaRPr lang="en-US" sz="1900"/>
          </a:p>
          <a:p>
            <a:endParaRPr lang="en-GB" sz="1900"/>
          </a:p>
        </p:txBody>
      </p:sp>
    </p:spTree>
    <p:extLst>
      <p:ext uri="{BB962C8B-B14F-4D97-AF65-F5344CB8AC3E}">
        <p14:creationId xmlns:p14="http://schemas.microsoft.com/office/powerpoint/2010/main" val="3126172657"/>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D72D4D1-076F-49D3-9889-EFC4F6D7C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9AD42C-4DE6-4738-9050-9EF8F21B4803}"/>
              </a:ext>
            </a:extLst>
          </p:cNvPr>
          <p:cNvSpPr>
            <a:spLocks noGrp="1"/>
          </p:cNvSpPr>
          <p:nvPr>
            <p:ph type="title"/>
          </p:nvPr>
        </p:nvSpPr>
        <p:spPr>
          <a:xfrm>
            <a:off x="838200" y="963877"/>
            <a:ext cx="3494362" cy="4930246"/>
          </a:xfrm>
        </p:spPr>
        <p:txBody>
          <a:bodyPr>
            <a:normAutofit/>
          </a:bodyPr>
          <a:lstStyle/>
          <a:p>
            <a:pPr algn="r"/>
            <a:r>
              <a:rPr lang="en-GB" dirty="0"/>
              <a:t>Reference List</a:t>
            </a:r>
            <a:endParaRPr lang="en-GB"/>
          </a:p>
        </p:txBody>
      </p:sp>
      <p:cxnSp>
        <p:nvCxnSpPr>
          <p:cNvPr id="10"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8263EDA-EA18-4869-B18B-EB08BC103EA7}"/>
              </a:ext>
            </a:extLst>
          </p:cNvPr>
          <p:cNvSpPr>
            <a:spLocks noGrp="1"/>
          </p:cNvSpPr>
          <p:nvPr>
            <p:ph idx="1"/>
          </p:nvPr>
        </p:nvSpPr>
        <p:spPr>
          <a:xfrm>
            <a:off x="4976031" y="963877"/>
            <a:ext cx="6377769" cy="4930246"/>
          </a:xfrm>
        </p:spPr>
        <p:txBody>
          <a:bodyPr anchor="ctr">
            <a:normAutofit/>
          </a:bodyPr>
          <a:lstStyle/>
          <a:p>
            <a:r>
              <a:rPr lang="en-US" sz="1900"/>
              <a:t>Harned, B. (2019). What Is a Work Breakdown Structure? Teamgantt https://www.teamgantt.com/blog/how-to-estimate-projects-accurately-using-a-work-breakdown-structure (Accessed on 1/12/21)</a:t>
            </a:r>
          </a:p>
          <a:p>
            <a:r>
              <a:rPr lang="en-US" sz="1900"/>
              <a:t>Khan, A. (2006). Project Scope Management. Cost Engineering, 48(6). https://brainmass.com/file/225952/Khan.pdf (Accessed on 1/12/21)</a:t>
            </a:r>
          </a:p>
          <a:p>
            <a:r>
              <a:rPr lang="en-US" sz="1900"/>
              <a:t>Ahuja, V., Yang, J. and Shankar, R. (2009), "Benefits of collaborative ICT adoption for building project management", Construction Innovation,. Available at: https://www.emerald.com/insight/content/doi/10.1108/14714170910973529/full/html (Accessed on 1/12/21)</a:t>
            </a:r>
          </a:p>
          <a:p>
            <a:r>
              <a:rPr lang="en-US" sz="1900"/>
              <a:t>Kissflow (2021) How to Stay Organized at Work and Manage Projects Better – 9 Simple Steps. Available at: https://kissflow.com/project/how-project-managers-stay-organized-at-work/) Accessed on 1/12/21)</a:t>
            </a:r>
          </a:p>
          <a:p>
            <a:endParaRPr lang="en-GB" sz="1900"/>
          </a:p>
        </p:txBody>
      </p:sp>
    </p:spTree>
    <p:extLst>
      <p:ext uri="{BB962C8B-B14F-4D97-AF65-F5344CB8AC3E}">
        <p14:creationId xmlns:p14="http://schemas.microsoft.com/office/powerpoint/2010/main" val="4011367790"/>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14AB8-5465-43A1-90D3-D7B744B59A7C}"/>
              </a:ext>
            </a:extLst>
          </p:cNvPr>
          <p:cNvSpPr>
            <a:spLocks noGrp="1"/>
          </p:cNvSpPr>
          <p:nvPr>
            <p:ph type="title"/>
          </p:nvPr>
        </p:nvSpPr>
        <p:spPr>
          <a:xfrm>
            <a:off x="7464614" y="1783959"/>
            <a:ext cx="4087306" cy="2889114"/>
          </a:xfrm>
        </p:spPr>
        <p:txBody>
          <a:bodyPr vert="horz" lIns="91440" tIns="45720" rIns="91440" bIns="45720" rtlCol="0" anchor="b">
            <a:normAutofit/>
          </a:bodyPr>
          <a:lstStyle/>
          <a:p>
            <a:r>
              <a:rPr lang="en-US" sz="5400"/>
              <a:t>Questions</a:t>
            </a:r>
          </a:p>
        </p:txBody>
      </p:sp>
      <p:sp>
        <p:nvSpPr>
          <p:cNvPr id="3" name="Text Placeholder 2">
            <a:extLst>
              <a:ext uri="{FF2B5EF4-FFF2-40B4-BE49-F238E27FC236}">
                <a16:creationId xmlns:a16="http://schemas.microsoft.com/office/drawing/2014/main" id="{01DE4085-43E9-4AD8-A1A0-379DECC1BA9E}"/>
              </a:ext>
            </a:extLst>
          </p:cNvPr>
          <p:cNvSpPr>
            <a:spLocks noGrp="1"/>
          </p:cNvSpPr>
          <p:nvPr>
            <p:ph type="body" idx="1"/>
          </p:nvPr>
        </p:nvSpPr>
        <p:spPr>
          <a:xfrm>
            <a:off x="7464612" y="4750893"/>
            <a:ext cx="4087305" cy="1147863"/>
          </a:xfrm>
        </p:spPr>
        <p:txBody>
          <a:bodyPr vert="horz" lIns="91440" tIns="45720" rIns="91440" bIns="45720" rtlCol="0" anchor="t">
            <a:normAutofit/>
          </a:bodyPr>
          <a:lstStyle/>
          <a:p>
            <a:endParaRPr lang="en-US" sz="2000">
              <a:solidFill>
                <a:schemeClr val="tx1"/>
              </a:solidFill>
            </a:endParaRPr>
          </a:p>
        </p:txBody>
      </p:sp>
      <p:sp>
        <p:nvSpPr>
          <p:cNvPr id="9" name="Freeform: Shape 8">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Many question marks on black background">
            <a:extLst>
              <a:ext uri="{FF2B5EF4-FFF2-40B4-BE49-F238E27FC236}">
                <a16:creationId xmlns:a16="http://schemas.microsoft.com/office/drawing/2014/main" id="{F9A86B94-3FC5-4B29-AC76-B85F8B5DBA70}"/>
              </a:ext>
            </a:extLst>
          </p:cNvPr>
          <p:cNvPicPr>
            <a:picLocks noChangeAspect="1"/>
          </p:cNvPicPr>
          <p:nvPr/>
        </p:nvPicPr>
        <p:blipFill rotWithShape="1">
          <a:blip r:embed="rId2"/>
          <a:srcRect l="37483" r="2" b="2"/>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995797725"/>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TotalTime>
  <Words>709</Words>
  <Application>Microsoft Office PowerPoint</Application>
  <PresentationFormat>Widescreen</PresentationFormat>
  <Paragraphs>39</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KHALED KHALIQ</vt:lpstr>
      <vt:lpstr>Project Outline/Scope/Description</vt:lpstr>
      <vt:lpstr>Communication Methods</vt:lpstr>
      <vt:lpstr>Project Managers</vt:lpstr>
      <vt:lpstr>Work breakdown structure</vt:lpstr>
      <vt:lpstr>Conclusion</vt:lpstr>
      <vt:lpstr>Reference List</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KHALED KHALIQ</dc:title>
  <dc:creator>Rimsha Khaliq</dc:creator>
  <cp:lastModifiedBy>Rimsha Khaliq</cp:lastModifiedBy>
  <cp:revision>3</cp:revision>
  <dcterms:created xsi:type="dcterms:W3CDTF">2021-12-01T17:17:57Z</dcterms:created>
  <dcterms:modified xsi:type="dcterms:W3CDTF">2021-12-06T22:19:50Z</dcterms:modified>
</cp:coreProperties>
</file>