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4"/>
  </p:sldMasterIdLst>
  <p:notesMasterIdLst>
    <p:notesMasterId r:id="rId6"/>
  </p:notesMasterIdLst>
  <p:handoutMasterIdLst>
    <p:handoutMasterId r:id="rId7"/>
  </p:handoutMasterIdLst>
  <p:sldIdLst>
    <p:sldId id="256" r:id="rId5"/>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5854" autoAdjust="0"/>
    <p:restoredTop sz="94660"/>
  </p:normalViewPr>
  <p:slideViewPr>
    <p:cSldViewPr snapToGrid="0">
      <p:cViewPr>
        <p:scale>
          <a:sx n="37" d="100"/>
          <a:sy n="37" d="100"/>
        </p:scale>
        <p:origin x="600" y="-1112"/>
      </p:cViewPr>
      <p:guideLst/>
    </p:cSldViewPr>
  </p:slideViewPr>
  <p:notesTextViewPr>
    <p:cViewPr>
      <p:scale>
        <a:sx n="1" d="1"/>
        <a:sy n="1" d="1"/>
      </p:scale>
      <p:origin x="0" y="0"/>
    </p:cViewPr>
  </p:notesTextViewPr>
  <p:notesViewPr>
    <p:cSldViewPr snapToGrid="0" showGuides="1">
      <p:cViewPr varScale="1">
        <p:scale>
          <a:sx n="65" d="100"/>
          <a:sy n="65" d="100"/>
        </p:scale>
        <p:origin x="2796" y="60"/>
      </p:cViewPr>
      <p:guideLst/>
    </p:cSldViewPr>
  </p:notes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notesMaster" Target="notesMasters/notesMaster1.xml"/><Relationship Id="rId7" Type="http://schemas.openxmlformats.org/officeDocument/2006/relationships/handoutMaster" Target="handoutMasters/handoutMaster1.xml"/><Relationship Id="rId8" Type="http://schemas.openxmlformats.org/officeDocument/2006/relationships/presProps" Target="presProps.xml"/><Relationship Id="rId9" Type="http://schemas.openxmlformats.org/officeDocument/2006/relationships/viewProps" Target="viewProps.xml"/><Relationship Id="rId10" Type="http://schemas.openxmlformats.org/officeDocument/2006/relationships/theme" Target="theme/theme1.xml"/><Relationship Id="rId11" Type="http://schemas.openxmlformats.org/officeDocument/2006/relationships/tableStyles" Target="tableStyles.xml"/><Relationship Id="rId1" Type="http://schemas.openxmlformats.org/officeDocument/2006/relationships/customXml" Target="../customXml/item1.xml"/><Relationship Id="rId2" Type="http://schemas.openxmlformats.org/officeDocument/2006/relationships/customXml" Target="../customXml/item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10/19/17</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10/19/17</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2" name="Title 1"/>
          <p:cNvSpPr>
            <a:spLocks noGrp="1"/>
          </p:cNvSpPr>
          <p:nvPr>
            <p:ph type="title"/>
          </p:nvPr>
        </p:nvSpPr>
        <p:spPr>
          <a:xfrm>
            <a:off x="6400800" y="990600"/>
            <a:ext cx="31089600" cy="2514540"/>
          </a:xfrm>
        </p:spPr>
        <p:txBody>
          <a:bodyPr/>
          <a:lstStyle/>
          <a:p>
            <a:r>
              <a:rPr lang="en-US" smtClean="0"/>
              <a:t>Click to edit Master title style</a:t>
            </a:r>
            <a:endParaRPr lang="en-US"/>
          </a:p>
        </p:txBody>
      </p:sp>
      <p:sp>
        <p:nvSpPr>
          <p:cNvPr id="31" name="Text Placeholder 6"/>
          <p:cNvSpPr>
            <a:spLocks noGrp="1"/>
          </p:cNvSpPr>
          <p:nvPr>
            <p:ph type="body" sz="quarter" idx="36"/>
          </p:nvPr>
        </p:nvSpPr>
        <p:spPr bwMode="auto">
          <a:xfrm>
            <a:off x="6400800" y="3588603"/>
            <a:ext cx="31089600" cy="830997"/>
          </a:xfrm>
        </p:spPr>
        <p:txBody>
          <a:bodyPr>
            <a:noAutofit/>
          </a:bodyPr>
          <a:lstStyle>
            <a:lvl1pPr marL="0" indent="0">
              <a:spcBef>
                <a:spcPts val="0"/>
              </a:spcBef>
              <a:buNone/>
              <a:defRPr sz="2400">
                <a:solidFill>
                  <a:schemeClr val="bg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ECAA57DF-1C19-4726-AB84-014692BAD8F5}" type="datetimeFigureOut">
              <a:rPr lang="en-US" smtClean="0"/>
              <a:t>10/19/17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7" name="Text Placeholder 6"/>
          <p:cNvSpPr>
            <a:spLocks noGrp="1"/>
          </p:cNvSpPr>
          <p:nvPr>
            <p:ph type="body" sz="quarter" idx="13" hasCustomPrompt="1"/>
          </p:nvPr>
        </p:nvSpPr>
        <p:spPr>
          <a:xfrm>
            <a:off x="1143000" y="5852160"/>
            <a:ext cx="12801600" cy="1219200"/>
          </a:xfrm>
          <a:prstGeom prst="round1Rect">
            <a:avLst/>
          </a:prstGeom>
          <a:solidFill>
            <a:schemeClr val="accent2"/>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19" name="Content Placeholder 17"/>
          <p:cNvSpPr>
            <a:spLocks noGrp="1"/>
          </p:cNvSpPr>
          <p:nvPr>
            <p:ph sz="quarter" idx="24" hasCustomPrompt="1"/>
          </p:nvPr>
        </p:nvSpPr>
        <p:spPr>
          <a:xfrm>
            <a:off x="1143000" y="7071360"/>
            <a:ext cx="12801600" cy="6858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1" name="Text Placeholder 6"/>
          <p:cNvSpPr>
            <a:spLocks noGrp="1"/>
          </p:cNvSpPr>
          <p:nvPr>
            <p:ph type="body" sz="quarter" idx="17" hasCustomPrompt="1"/>
          </p:nvPr>
        </p:nvSpPr>
        <p:spPr>
          <a:xfrm>
            <a:off x="1143000" y="15032736"/>
            <a:ext cx="12801600" cy="1219200"/>
          </a:xfrm>
          <a:prstGeom prst="round1Rect">
            <a:avLst/>
          </a:prstGeom>
          <a:solidFill>
            <a:schemeClr val="accent3"/>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0" name="Content Placeholder 17"/>
          <p:cNvSpPr>
            <a:spLocks noGrp="1"/>
          </p:cNvSpPr>
          <p:nvPr>
            <p:ph sz="quarter" idx="25" hasCustomPrompt="1"/>
          </p:nvPr>
        </p:nvSpPr>
        <p:spPr>
          <a:xfrm>
            <a:off x="1143000" y="16251936"/>
            <a:ext cx="12801600" cy="9088165"/>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3" name="Text Placeholder 6"/>
          <p:cNvSpPr>
            <a:spLocks noGrp="1"/>
          </p:cNvSpPr>
          <p:nvPr>
            <p:ph type="body" sz="quarter" idx="19" hasCustomPrompt="1"/>
          </p:nvPr>
        </p:nvSpPr>
        <p:spPr>
          <a:xfrm>
            <a:off x="1143000" y="25831800"/>
            <a:ext cx="12801600" cy="1219200"/>
          </a:xfrm>
          <a:prstGeom prst="round1Rect">
            <a:avLst/>
          </a:prstGeom>
          <a:solidFill>
            <a:schemeClr val="accent4"/>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1" name="Content Placeholder 17"/>
          <p:cNvSpPr>
            <a:spLocks noGrp="1"/>
          </p:cNvSpPr>
          <p:nvPr>
            <p:ph sz="quarter" idx="26" hasCustomPrompt="1"/>
          </p:nvPr>
        </p:nvSpPr>
        <p:spPr>
          <a:xfrm>
            <a:off x="11430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5" name="Text Placeholder 6"/>
          <p:cNvSpPr>
            <a:spLocks noGrp="1"/>
          </p:cNvSpPr>
          <p:nvPr>
            <p:ph type="body" sz="quarter" idx="21" hasCustomPrompt="1"/>
          </p:nvPr>
        </p:nvSpPr>
        <p:spPr>
          <a:xfrm>
            <a:off x="15544800" y="5852160"/>
            <a:ext cx="12801600" cy="1219200"/>
          </a:xfrm>
          <a:prstGeom prst="round1Rect">
            <a:avLst/>
          </a:prstGeom>
          <a:solidFill>
            <a:schemeClr val="accent5"/>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2" name="Content Placeholder 17"/>
          <p:cNvSpPr>
            <a:spLocks noGrp="1"/>
          </p:cNvSpPr>
          <p:nvPr>
            <p:ph sz="quarter" idx="27" hasCustomPrompt="1"/>
          </p:nvPr>
        </p:nvSpPr>
        <p:spPr>
          <a:xfrm>
            <a:off x="15544800" y="7071360"/>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8" name="Content Placeholder 17"/>
          <p:cNvSpPr>
            <a:spLocks noGrp="1"/>
          </p:cNvSpPr>
          <p:nvPr>
            <p:ph sz="quarter" idx="23" hasCustomPrompt="1"/>
          </p:nvPr>
        </p:nvSpPr>
        <p:spPr>
          <a:xfrm>
            <a:off x="15544800" y="11948160"/>
            <a:ext cx="12801600" cy="61722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3" name="Content Placeholder 17"/>
          <p:cNvSpPr>
            <a:spLocks noGrp="1"/>
          </p:cNvSpPr>
          <p:nvPr>
            <p:ph sz="quarter" idx="28" hasCustomPrompt="1"/>
          </p:nvPr>
        </p:nvSpPr>
        <p:spPr>
          <a:xfrm>
            <a:off x="15544800" y="23469600"/>
            <a:ext cx="12801600" cy="1752600"/>
          </a:xfrm>
        </p:spPr>
        <p:txBody>
          <a:bodyPr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p:txBody>
      </p:sp>
      <p:sp>
        <p:nvSpPr>
          <p:cNvPr id="24" name="Text Placeholder 6"/>
          <p:cNvSpPr>
            <a:spLocks noGrp="1"/>
          </p:cNvSpPr>
          <p:nvPr>
            <p:ph type="body" sz="quarter" idx="29" hasCustomPrompt="1"/>
          </p:nvPr>
        </p:nvSpPr>
        <p:spPr>
          <a:xfrm>
            <a:off x="15544800" y="2583180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5" name="Content Placeholder 17"/>
          <p:cNvSpPr>
            <a:spLocks noGrp="1"/>
          </p:cNvSpPr>
          <p:nvPr>
            <p:ph sz="quarter" idx="30" hasCustomPrompt="1"/>
          </p:nvPr>
        </p:nvSpPr>
        <p:spPr>
          <a:xfrm>
            <a:off x="155448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6" name="Text Placeholder 6"/>
          <p:cNvSpPr>
            <a:spLocks noGrp="1"/>
          </p:cNvSpPr>
          <p:nvPr>
            <p:ph type="body" sz="quarter" idx="31" hasCustomPrompt="1"/>
          </p:nvPr>
        </p:nvSpPr>
        <p:spPr>
          <a:xfrm>
            <a:off x="29900880" y="585216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7" name="Content Placeholder 17"/>
          <p:cNvSpPr>
            <a:spLocks noGrp="1"/>
          </p:cNvSpPr>
          <p:nvPr>
            <p:ph sz="quarter" idx="32" hasCustomPrompt="1"/>
          </p:nvPr>
        </p:nvSpPr>
        <p:spPr>
          <a:xfrm>
            <a:off x="29900880" y="7071360"/>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8" name="Content Placeholder 17"/>
          <p:cNvSpPr>
            <a:spLocks noGrp="1"/>
          </p:cNvSpPr>
          <p:nvPr>
            <p:ph sz="quarter" idx="33" hasCustomPrompt="1"/>
          </p:nvPr>
        </p:nvSpPr>
        <p:spPr>
          <a:xfrm>
            <a:off x="29900880" y="15837408"/>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9" name="Text Placeholder 6"/>
          <p:cNvSpPr>
            <a:spLocks noGrp="1"/>
          </p:cNvSpPr>
          <p:nvPr>
            <p:ph type="body" sz="quarter" idx="34" hasCustomPrompt="1"/>
          </p:nvPr>
        </p:nvSpPr>
        <p:spPr>
          <a:xfrm>
            <a:off x="29900880" y="25831800"/>
            <a:ext cx="12801600" cy="1219200"/>
          </a:xfrm>
          <a:prstGeom prst="round1Rect">
            <a:avLst/>
          </a:prstGeom>
          <a:solidFill>
            <a:schemeClr val="accent1"/>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30" name="Content Placeholder 17"/>
          <p:cNvSpPr>
            <a:spLocks noGrp="1"/>
          </p:cNvSpPr>
          <p:nvPr>
            <p:ph sz="quarter" idx="35" hasCustomPrompt="1"/>
          </p:nvPr>
        </p:nvSpPr>
        <p:spPr>
          <a:xfrm>
            <a:off x="2990088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32" name="Instructions"/>
          <p:cNvSpPr/>
          <p:nvPr userDrawn="1"/>
        </p:nvSpPr>
        <p:spPr>
          <a:xfrm>
            <a:off x="43891200" y="2552699"/>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smtClean="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a:solidFill>
                  <a:prstClr val="white">
                    <a:lumMod val="50000"/>
                  </a:prstClr>
                </a:solidFill>
                <a:latin typeface="Calibri Light" panose="020F0302020204030204" pitchFamily="34" charset="0"/>
                <a:cs typeface="Calibri" panose="020F0502020204030204" pitchFamily="34" charset="0"/>
              </a:rPr>
              <a:t>The placeholders in this </a:t>
            </a:r>
            <a:r>
              <a:rPr lang="en-US" sz="6600" smtClean="0">
                <a:solidFill>
                  <a:prstClr val="white">
                    <a:lumMod val="50000"/>
                  </a:prstClr>
                </a:solidFill>
                <a:latin typeface="Calibri Light" panose="020F0302020204030204" pitchFamily="34" charset="0"/>
                <a:cs typeface="Calibri" panose="020F0502020204030204" pitchFamily="34" charset="0"/>
              </a:rPr>
              <a:t>poster </a:t>
            </a:r>
            <a:r>
              <a:rPr sz="6600" smtClean="0">
                <a:solidFill>
                  <a:prstClr val="white">
                    <a:lumMod val="50000"/>
                  </a:prstClr>
                </a:solidFill>
                <a:latin typeface="Calibri Light" panose="020F0302020204030204" pitchFamily="34" charset="0"/>
                <a:cs typeface="Calibri" panose="020F0502020204030204" pitchFamily="34" charset="0"/>
              </a:rPr>
              <a:t>are </a:t>
            </a:r>
            <a:r>
              <a:rPr sz="6600">
                <a:solidFill>
                  <a:prstClr val="white">
                    <a:lumMod val="50000"/>
                  </a:prstClr>
                </a:solidFill>
                <a:latin typeface="Calibri Light" panose="020F0302020204030204" pitchFamily="34" charset="0"/>
                <a:cs typeface="Calibri" panose="020F0502020204030204" pitchFamily="34" charset="0"/>
              </a:rPr>
              <a:t>formatted for you. </a:t>
            </a:r>
            <a:r>
              <a:rPr lang="en-US" sz="6600" smtClean="0">
                <a:solidFill>
                  <a:prstClr val="white">
                    <a:lumMod val="50000"/>
                  </a:prstClr>
                </a:solidFill>
                <a:latin typeface="Calibri Light" panose="020F0302020204030204" pitchFamily="34" charset="0"/>
                <a:cs typeface="Calibri" panose="020F0502020204030204" pitchFamily="34" charset="0"/>
              </a:rPr>
              <a:t>Type</a:t>
            </a:r>
            <a:r>
              <a:rPr lang="en-US" sz="6600" baseline="0" smtClean="0">
                <a:solidFill>
                  <a:prstClr val="white">
                    <a:lumMod val="50000"/>
                  </a:prstClr>
                </a:solidFill>
                <a:latin typeface="Calibri Light" panose="020F0302020204030204" pitchFamily="34" charset="0"/>
                <a:cs typeface="Calibri" panose="020F0502020204030204" pitchFamily="34" charset="0"/>
              </a:rPr>
              <a:t> in the placeholders </a:t>
            </a:r>
            <a:r>
              <a:rPr lang="en-US" sz="6600" smtClean="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smtClean="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smtClean="0">
                <a:solidFill>
                  <a:prstClr val="white">
                    <a:lumMod val="50000"/>
                  </a:prstClr>
                </a:solidFill>
                <a:latin typeface="Calibri Light" panose="020F0302020204030204" pitchFamily="34" charset="0"/>
                <a:cs typeface="Calibri" panose="020F0502020204030204" pitchFamily="34" charset="0"/>
              </a:rPr>
              <a:t>T</a:t>
            </a:r>
            <a:r>
              <a:rPr sz="6600" smtClean="0">
                <a:solidFill>
                  <a:prstClr val="white">
                    <a:lumMod val="50000"/>
                  </a:prstClr>
                </a:solidFill>
                <a:latin typeface="Calibri Light" panose="020F0302020204030204" pitchFamily="34" charset="0"/>
                <a:cs typeface="Calibri" panose="020F0502020204030204" pitchFamily="34" charset="0"/>
              </a:rPr>
              <a:t>o </a:t>
            </a:r>
            <a:r>
              <a:rPr sz="6600">
                <a:solidFill>
                  <a:prstClr val="white">
                    <a:lumMod val="50000"/>
                  </a:prstClr>
                </a:solidFill>
                <a:latin typeface="Calibri Light" panose="020F0302020204030204" pitchFamily="34" charset="0"/>
                <a:cs typeface="Calibri" panose="020F0502020204030204" pitchFamily="34" charset="0"/>
              </a:rPr>
              <a:t>add or remove bullet points from text, just click the Bullets button on the Home tab.</a:t>
            </a:r>
          </a:p>
          <a:p>
            <a:pPr lvl="0">
              <a:spcBef>
                <a:spcPts val="2400"/>
              </a:spcBef>
            </a:pPr>
            <a:r>
              <a:rPr sz="660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smtClean="0">
                <a:solidFill>
                  <a:prstClr val="white">
                    <a:lumMod val="50000"/>
                  </a:prstClr>
                </a:solidFill>
                <a:latin typeface="Calibri Light" panose="020F0302020204030204" pitchFamily="34" charset="0"/>
                <a:cs typeface="Calibri" panose="020F0502020204030204" pitchFamily="34" charset="0"/>
              </a:rPr>
              <a:t>content</a:t>
            </a:r>
            <a:r>
              <a:rPr sz="6600" smtClean="0">
                <a:solidFill>
                  <a:prstClr val="white">
                    <a:lumMod val="50000"/>
                  </a:prstClr>
                </a:solidFill>
                <a:latin typeface="Calibri Light" panose="020F0302020204030204" pitchFamily="34" charset="0"/>
                <a:cs typeface="Calibri" panose="020F0502020204030204" pitchFamily="34" charset="0"/>
              </a:rPr>
              <a:t> </a:t>
            </a:r>
            <a:r>
              <a:rPr sz="6600">
                <a:solidFill>
                  <a:prstClr val="white">
                    <a:lumMod val="50000"/>
                  </a:prstClr>
                </a:solidFill>
                <a:latin typeface="Calibri Light" panose="020F0302020204030204" pitchFamily="34" charset="0"/>
                <a:cs typeface="Calibri" panose="020F0502020204030204" pitchFamily="34" charset="0"/>
              </a:rPr>
              <a:t>or body text, just make a copy of what you need and drag it into place. PowerPoint’s Smart Guides will help you align it with everything else.</a:t>
            </a:r>
          </a:p>
          <a:p>
            <a:pPr lvl="0">
              <a:spcBef>
                <a:spcPts val="2400"/>
              </a:spcBef>
            </a:pPr>
            <a:r>
              <a:rPr sz="6600">
                <a:solidFill>
                  <a:prstClr val="white">
                    <a:lumMod val="50000"/>
                  </a:prstClr>
                </a:solidFill>
                <a:latin typeface="Calibri Light" panose="020F0302020204030204" pitchFamily="34" charset="0"/>
                <a:cs typeface="Calibri" panose="020F0502020204030204" pitchFamily="34" charset="0"/>
              </a:rPr>
              <a:t>Want to use your own pictures instead of ours? No problem! Just </a:t>
            </a:r>
            <a:r>
              <a:rPr lang="en-US" sz="6600" smtClean="0">
                <a:solidFill>
                  <a:prstClr val="white">
                    <a:lumMod val="50000"/>
                  </a:prstClr>
                </a:solidFill>
                <a:latin typeface="Calibri Light" panose="020F0302020204030204" pitchFamily="34" charset="0"/>
                <a:cs typeface="Calibri" panose="020F0502020204030204" pitchFamily="34" charset="0"/>
              </a:rPr>
              <a:t>right-</a:t>
            </a:r>
            <a:r>
              <a:rPr sz="6600" smtClean="0">
                <a:solidFill>
                  <a:prstClr val="white">
                    <a:lumMod val="50000"/>
                  </a:prstClr>
                </a:solidFill>
                <a:latin typeface="Calibri Light" panose="020F0302020204030204" pitchFamily="34" charset="0"/>
                <a:cs typeface="Calibri" panose="020F0502020204030204" pitchFamily="34" charset="0"/>
              </a:rPr>
              <a:t>click </a:t>
            </a:r>
            <a:r>
              <a:rPr sz="6600">
                <a:solidFill>
                  <a:prstClr val="white">
                    <a:lumMod val="50000"/>
                  </a:prstClr>
                </a:solidFill>
                <a:latin typeface="Calibri Light" panose="020F0302020204030204" pitchFamily="34" charset="0"/>
                <a:cs typeface="Calibri" panose="020F0502020204030204" pitchFamily="34" charset="0"/>
              </a:rPr>
              <a:t>a </a:t>
            </a:r>
            <a:r>
              <a:rPr sz="6600" smtClean="0">
                <a:solidFill>
                  <a:prstClr val="white">
                    <a:lumMod val="50000"/>
                  </a:prstClr>
                </a:solidFill>
                <a:latin typeface="Calibri Light" panose="020F0302020204030204" pitchFamily="34" charset="0"/>
                <a:cs typeface="Calibri" panose="020F0502020204030204" pitchFamily="34" charset="0"/>
              </a:rPr>
              <a:t>picture</a:t>
            </a:r>
            <a:r>
              <a:rPr lang="en-US" sz="6600" smtClean="0">
                <a:solidFill>
                  <a:prstClr val="white">
                    <a:lumMod val="50000"/>
                  </a:prstClr>
                </a:solidFill>
                <a:latin typeface="Calibri Light" panose="020F0302020204030204" pitchFamily="34" charset="0"/>
                <a:cs typeface="Calibri" panose="020F0502020204030204" pitchFamily="34" charset="0"/>
              </a:rPr>
              <a:t> and choose Change Picture. Maintain the</a:t>
            </a:r>
            <a:r>
              <a:rPr lang="en-US" sz="6600" baseline="0" smtClean="0">
                <a:solidFill>
                  <a:prstClr val="white">
                    <a:lumMod val="50000"/>
                  </a:prstClr>
                </a:solidFill>
                <a:latin typeface="Calibri Light" panose="020F0302020204030204" pitchFamily="34" charset="0"/>
                <a:cs typeface="Calibri" panose="020F0502020204030204" pitchFamily="34" charset="0"/>
              </a:rPr>
              <a:t> proportion of pictures as you r</a:t>
            </a:r>
            <a:r>
              <a:rPr lang="en-US" sz="6600" smtClean="0">
                <a:solidFill>
                  <a:prstClr val="white">
                    <a:lumMod val="50000"/>
                  </a:prstClr>
                </a:solidFill>
                <a:latin typeface="Calibri Light" panose="020F0302020204030204" pitchFamily="34" charset="0"/>
                <a:cs typeface="Calibri" panose="020F0502020204030204" pitchFamily="34" charset="0"/>
              </a:rPr>
              <a:t>esize</a:t>
            </a:r>
            <a:r>
              <a:rPr lang="en-US" sz="6600" baseline="0" smtClean="0">
                <a:solidFill>
                  <a:prstClr val="white">
                    <a:lumMod val="50000"/>
                  </a:prstClr>
                </a:solidFill>
                <a:latin typeface="Calibri Light" panose="020F0302020204030204" pitchFamily="34" charset="0"/>
                <a:cs typeface="Calibri" panose="020F0502020204030204" pitchFamily="34" charset="0"/>
              </a:rPr>
              <a:t> by dragging a corner.</a:t>
            </a:r>
            <a:endParaRPr sz="6600">
              <a:solidFill>
                <a:prstClr val="white">
                  <a:lumMod val="50000"/>
                </a:prstClr>
              </a:solidFill>
              <a:latin typeface="Calibri Light" panose="020F0302020204030204" pitchFamily="34" charset="0"/>
              <a:cs typeface="Calibri" panose="020F0502020204030204" pitchFamily="34" charset="0"/>
            </a:endParaRPr>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invGray">
          <a:xfrm>
            <a:off x="0" y="0"/>
            <a:ext cx="43891200" cy="5029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6400800" y="990600"/>
            <a:ext cx="31089600" cy="251454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400800" y="6019800"/>
            <a:ext cx="31089600" cy="2362962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10/19/17</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8800" b="1"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classroom.synonym.com/benefits-critical-thinking-skills-3895.html" TargetMode="External"/><Relationship Id="rId4" Type="http://schemas.openxmlformats.org/officeDocument/2006/relationships/hyperlink" Target="https://www.copyblogger.com/critical-thinking/" TargetMode="External"/><Relationship Id="rId5" Type="http://schemas.openxmlformats.org/officeDocument/2006/relationships/hyperlink" Target="http://www.designorate.com/wp-content/uploads/2016/01/critical_thinkingt.jpg?x20015" TargetMode="External"/><Relationship Id="rId6" Type="http://schemas.openxmlformats.org/officeDocument/2006/relationships/image" Target="../media/image1.JPG"/><Relationship Id="rId7" Type="http://schemas.openxmlformats.org/officeDocument/2006/relationships/image" Target="../media/image2.JPG"/><Relationship Id="rId8" Type="http://schemas.openxmlformats.org/officeDocument/2006/relationships/image" Target="../media/image3.JPG"/><Relationship Id="rId1" Type="http://schemas.openxmlformats.org/officeDocument/2006/relationships/slideLayout" Target="../slideLayouts/slideLayout1.xml"/><Relationship Id="rId2" Type="http://schemas.openxmlformats.org/officeDocument/2006/relationships/hyperlink" Target="http://www.designorate.com/steps-effective-critical-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486839" y="741477"/>
            <a:ext cx="31089600" cy="2514540"/>
          </a:xfrm>
        </p:spPr>
        <p:txBody>
          <a:bodyPr/>
          <a:lstStyle/>
          <a:p>
            <a:pPr algn="ctr"/>
            <a:r>
              <a:rPr lang="en-US" dirty="0" smtClean="0"/>
              <a:t>Skills and Personal qualities that influence the development of critical thinking in Education. </a:t>
            </a:r>
            <a:endParaRPr lang="en-US" dirty="0"/>
          </a:p>
        </p:txBody>
      </p:sp>
      <p:sp>
        <p:nvSpPr>
          <p:cNvPr id="23" name="Text Placeholder 22"/>
          <p:cNvSpPr>
            <a:spLocks noGrp="1"/>
          </p:cNvSpPr>
          <p:nvPr>
            <p:ph type="body" sz="quarter" idx="36"/>
          </p:nvPr>
        </p:nvSpPr>
        <p:spPr>
          <a:xfrm>
            <a:off x="2486839" y="3585247"/>
            <a:ext cx="31089600" cy="830997"/>
          </a:xfrm>
        </p:spPr>
        <p:txBody>
          <a:bodyPr/>
          <a:lstStyle/>
          <a:p>
            <a:pPr algn="ctr"/>
            <a:r>
              <a:rPr lang="en-US" sz="4400" dirty="0" smtClean="0"/>
              <a:t>Kailam Fearn </a:t>
            </a:r>
            <a:endParaRPr lang="en-US" sz="4400" dirty="0" smtClean="0"/>
          </a:p>
        </p:txBody>
      </p:sp>
      <p:sp>
        <p:nvSpPr>
          <p:cNvPr id="5" name="Text Placeholder 4"/>
          <p:cNvSpPr>
            <a:spLocks noGrp="1"/>
          </p:cNvSpPr>
          <p:nvPr>
            <p:ph type="body" sz="quarter" idx="13"/>
          </p:nvPr>
        </p:nvSpPr>
        <p:spPr/>
        <p:txBody>
          <a:bodyPr/>
          <a:lstStyle/>
          <a:p>
            <a:r>
              <a:rPr lang="en-US" dirty="0" smtClean="0"/>
              <a:t>Introduction</a:t>
            </a:r>
            <a:endParaRPr lang="en-US" dirty="0"/>
          </a:p>
        </p:txBody>
      </p:sp>
      <p:sp>
        <p:nvSpPr>
          <p:cNvPr id="11" name="Content Placeholder 10"/>
          <p:cNvSpPr>
            <a:spLocks noGrp="1"/>
          </p:cNvSpPr>
          <p:nvPr>
            <p:ph sz="quarter" idx="24"/>
          </p:nvPr>
        </p:nvSpPr>
        <p:spPr>
          <a:xfrm>
            <a:off x="1142999" y="7202317"/>
            <a:ext cx="12801600" cy="3569557"/>
          </a:xfrm>
        </p:spPr>
        <p:txBody>
          <a:bodyPr/>
          <a:lstStyle/>
          <a:p>
            <a:r>
              <a:rPr lang="en-GB" dirty="0"/>
              <a:t>This academic poster will be discussing the range of skills and personal qualities that help influence the development of critical thinking in education. </a:t>
            </a:r>
            <a:r>
              <a:rPr lang="en-GB" dirty="0" smtClean="0"/>
              <a:t>It </a:t>
            </a:r>
            <a:r>
              <a:rPr lang="en-GB" dirty="0"/>
              <a:t>will look at the benefits involved with critical thinking and </a:t>
            </a:r>
            <a:r>
              <a:rPr lang="en-GB" dirty="0" smtClean="0"/>
              <a:t>will </a:t>
            </a:r>
            <a:r>
              <a:rPr lang="en-GB" dirty="0"/>
              <a:t>briefly look at any possible </a:t>
            </a:r>
            <a:r>
              <a:rPr lang="en-GB" dirty="0" smtClean="0"/>
              <a:t>barriers too. It will also look at the six steps needed for critical thinking. </a:t>
            </a:r>
            <a:endParaRPr lang="en-US" dirty="0"/>
          </a:p>
        </p:txBody>
      </p:sp>
      <p:sp>
        <p:nvSpPr>
          <p:cNvPr id="7" name="Text Placeholder 6"/>
          <p:cNvSpPr>
            <a:spLocks noGrp="1"/>
          </p:cNvSpPr>
          <p:nvPr>
            <p:ph type="body" sz="quarter" idx="17"/>
          </p:nvPr>
        </p:nvSpPr>
        <p:spPr>
          <a:xfrm>
            <a:off x="1264920" y="11083749"/>
            <a:ext cx="12801600" cy="1219200"/>
          </a:xfrm>
        </p:spPr>
        <p:txBody>
          <a:bodyPr/>
          <a:lstStyle/>
          <a:p>
            <a:r>
              <a:rPr lang="en-US" dirty="0" smtClean="0"/>
              <a:t>What is critical thinking?</a:t>
            </a:r>
            <a:endParaRPr lang="en-US" dirty="0"/>
          </a:p>
        </p:txBody>
      </p:sp>
      <p:sp>
        <p:nvSpPr>
          <p:cNvPr id="12" name="Content Placeholder 11"/>
          <p:cNvSpPr>
            <a:spLocks noGrp="1"/>
          </p:cNvSpPr>
          <p:nvPr>
            <p:ph sz="quarter" idx="25"/>
          </p:nvPr>
        </p:nvSpPr>
        <p:spPr>
          <a:xfrm>
            <a:off x="1325880" y="12745781"/>
            <a:ext cx="12801600" cy="7010267"/>
          </a:xfrm>
        </p:spPr>
        <p:txBody>
          <a:bodyPr/>
          <a:lstStyle/>
          <a:p>
            <a:r>
              <a:rPr lang="en-GB" dirty="0"/>
              <a:t>Critical thinking is a skill that plays an important role within education but also applies </a:t>
            </a:r>
            <a:r>
              <a:rPr lang="en-GB" dirty="0" smtClean="0"/>
              <a:t>to a lot </a:t>
            </a:r>
            <a:r>
              <a:rPr lang="en-GB" dirty="0"/>
              <a:t>of life situations outside of the classroom. </a:t>
            </a:r>
            <a:r>
              <a:rPr lang="en-GB" dirty="0" smtClean="0"/>
              <a:t>Critical thinking is </a:t>
            </a:r>
            <a:r>
              <a:rPr lang="en-GB" dirty="0"/>
              <a:t>something that can be learnt and </a:t>
            </a:r>
            <a:r>
              <a:rPr lang="en-GB" dirty="0" smtClean="0"/>
              <a:t>is usually continuously </a:t>
            </a:r>
            <a:r>
              <a:rPr lang="en-GB" dirty="0"/>
              <a:t>learnt upon. </a:t>
            </a:r>
          </a:p>
          <a:p>
            <a:r>
              <a:rPr lang="en-GB" dirty="0"/>
              <a:t>According to </a:t>
            </a:r>
            <a:r>
              <a:rPr lang="en-GB" dirty="0" smtClean="0"/>
              <a:t>Cottrell (2005), </a:t>
            </a:r>
            <a:r>
              <a:rPr lang="en-GB" dirty="0"/>
              <a:t>critical thinking is the process when an individual “constructively doubts” and questions information that is presented in front of themselves. (Cottrell, </a:t>
            </a:r>
            <a:r>
              <a:rPr lang="en-GB" dirty="0" smtClean="0"/>
              <a:t>2005) </a:t>
            </a:r>
            <a:r>
              <a:rPr lang="en-GB" dirty="0"/>
              <a:t>goes onto say how the use of critical thinking will better an individual’s understanding of something and enables them to be more capable of deciding if something is accurate and true. </a:t>
            </a:r>
          </a:p>
          <a:p>
            <a:r>
              <a:rPr lang="en-GB" dirty="0"/>
              <a:t>Similar to </a:t>
            </a:r>
            <a:r>
              <a:rPr lang="en-GB" dirty="0" smtClean="0"/>
              <a:t>Cottrell, (2005), </a:t>
            </a:r>
            <a:r>
              <a:rPr lang="en-GB" dirty="0" err="1" smtClean="0"/>
              <a:t>Classroom.synonym.com</a:t>
            </a:r>
            <a:r>
              <a:rPr lang="en-GB" dirty="0" smtClean="0"/>
              <a:t> (2017) </a:t>
            </a:r>
            <a:r>
              <a:rPr lang="en-GB" dirty="0"/>
              <a:t>says that critical thinking is the process that an individual undertakes when looking for evidence and studies to back up their ideas regarding something rather than just accepting their thoughts as being true.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8" name="Text Placeholder 7"/>
          <p:cNvSpPr>
            <a:spLocks noGrp="1"/>
          </p:cNvSpPr>
          <p:nvPr>
            <p:ph type="body" sz="quarter" idx="19"/>
          </p:nvPr>
        </p:nvSpPr>
        <p:spPr>
          <a:xfrm>
            <a:off x="29900880" y="5838140"/>
            <a:ext cx="12801600" cy="1219200"/>
          </a:xfrm>
        </p:spPr>
        <p:txBody>
          <a:bodyPr/>
          <a:lstStyle/>
          <a:p>
            <a:r>
              <a:rPr lang="en-US" smtClean="0"/>
              <a:t>Barriers of critical thinking</a:t>
            </a:r>
            <a:endParaRPr lang="en-US"/>
          </a:p>
        </p:txBody>
      </p:sp>
      <p:sp>
        <p:nvSpPr>
          <p:cNvPr id="9" name="Text Placeholder 8"/>
          <p:cNvSpPr>
            <a:spLocks noGrp="1"/>
          </p:cNvSpPr>
          <p:nvPr>
            <p:ph type="body" sz="quarter" idx="21"/>
          </p:nvPr>
        </p:nvSpPr>
        <p:spPr>
          <a:xfrm>
            <a:off x="15544800" y="5649296"/>
            <a:ext cx="12801600" cy="1219200"/>
          </a:xfrm>
        </p:spPr>
        <p:txBody>
          <a:bodyPr/>
          <a:lstStyle/>
          <a:p>
            <a:r>
              <a:rPr lang="en-US" smtClean="0"/>
              <a:t>Benefits of critical thinking</a:t>
            </a:r>
            <a:endParaRPr lang="en-US"/>
          </a:p>
        </p:txBody>
      </p:sp>
      <p:sp>
        <p:nvSpPr>
          <p:cNvPr id="14" name="Content Placeholder 13"/>
          <p:cNvSpPr>
            <a:spLocks noGrp="1"/>
          </p:cNvSpPr>
          <p:nvPr>
            <p:ph sz="quarter" idx="27"/>
          </p:nvPr>
        </p:nvSpPr>
        <p:spPr>
          <a:xfrm>
            <a:off x="15544800" y="7071360"/>
            <a:ext cx="12801600" cy="6858000"/>
          </a:xfrm>
        </p:spPr>
        <p:txBody>
          <a:bodyPr/>
          <a:lstStyle/>
          <a:p>
            <a:r>
              <a:rPr lang="en-GB" dirty="0"/>
              <a:t>According to research from Manchester </a:t>
            </a:r>
            <a:r>
              <a:rPr lang="en-GB" dirty="0" smtClean="0"/>
              <a:t>Met </a:t>
            </a:r>
            <a:r>
              <a:rPr lang="en-GB" dirty="0"/>
              <a:t>University, the benefits which result from using critical thinking in education are; better in-depth reading skills, better ability to pick out important pieces of information in readings, improved ability for individuals to speak their own opinion and most importantly it ensures that individuals are better at noting what is not relevant compared to what is. </a:t>
            </a:r>
            <a:r>
              <a:rPr lang="en-GB" dirty="0" smtClean="0"/>
              <a:t>(</a:t>
            </a:r>
            <a:r>
              <a:rPr lang="en-GB" dirty="0" err="1"/>
              <a:t>m</a:t>
            </a:r>
            <a:r>
              <a:rPr lang="en-GB" dirty="0" err="1" smtClean="0"/>
              <a:t>mubs-cimamsc.course-source.co.uk</a:t>
            </a:r>
            <a:r>
              <a:rPr lang="en-GB" dirty="0" smtClean="0"/>
              <a:t>, 2017) </a:t>
            </a:r>
            <a:endParaRPr lang="en-GB"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r>
              <a:rPr lang="en-GB" dirty="0"/>
              <a:t>According to information gained from an article by </a:t>
            </a:r>
            <a:r>
              <a:rPr lang="en-GB" dirty="0" err="1" smtClean="0"/>
              <a:t>Classroom.synonym.com</a:t>
            </a:r>
            <a:r>
              <a:rPr lang="en-GB" dirty="0"/>
              <a:t> </a:t>
            </a:r>
            <a:r>
              <a:rPr lang="en-GB" dirty="0" smtClean="0"/>
              <a:t>(2017), they believe </a:t>
            </a:r>
            <a:r>
              <a:rPr lang="en-GB" dirty="0"/>
              <a:t>that the four main benefits from critical thinking are; “Autonomous learning, higher achievement, appropriate emotional appeal and teamwork and empathy.” </a:t>
            </a:r>
            <a:r>
              <a:rPr lang="en-GB" dirty="0" smtClean="0"/>
              <a:t>(</a:t>
            </a:r>
            <a:r>
              <a:rPr lang="en-GB" dirty="0" err="1" smtClean="0"/>
              <a:t>Classroom.synonym.com</a:t>
            </a:r>
            <a:r>
              <a:rPr lang="en-GB" dirty="0" smtClean="0"/>
              <a:t>, 2017)</a:t>
            </a:r>
            <a:endParaRPr lang="en-GB"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18" name="Text Placeholder 17"/>
          <p:cNvSpPr>
            <a:spLocks noGrp="1"/>
          </p:cNvSpPr>
          <p:nvPr>
            <p:ph type="body" sz="quarter" idx="31"/>
          </p:nvPr>
        </p:nvSpPr>
        <p:spPr>
          <a:xfrm>
            <a:off x="1631769" y="20073514"/>
            <a:ext cx="12923520" cy="2081402"/>
          </a:xfrm>
        </p:spPr>
        <p:txBody>
          <a:bodyPr/>
          <a:lstStyle/>
          <a:p>
            <a:r>
              <a:rPr lang="en-US" smtClean="0"/>
              <a:t>What makes a good critical thinker?</a:t>
            </a:r>
            <a:endParaRPr lang="en-US"/>
          </a:p>
        </p:txBody>
      </p:sp>
      <p:sp>
        <p:nvSpPr>
          <p:cNvPr id="21" name="Text Placeholder 20"/>
          <p:cNvSpPr>
            <a:spLocks noGrp="1"/>
          </p:cNvSpPr>
          <p:nvPr>
            <p:ph type="body" sz="quarter" idx="34"/>
          </p:nvPr>
        </p:nvSpPr>
        <p:spPr>
          <a:xfrm>
            <a:off x="29900880" y="19516216"/>
            <a:ext cx="12801600" cy="1219200"/>
          </a:xfrm>
        </p:spPr>
        <p:txBody>
          <a:bodyPr/>
          <a:lstStyle/>
          <a:p>
            <a:r>
              <a:rPr lang="en-US" smtClean="0"/>
              <a:t>References</a:t>
            </a:r>
            <a:endParaRPr lang="en-US"/>
          </a:p>
        </p:txBody>
      </p:sp>
      <p:sp>
        <p:nvSpPr>
          <p:cNvPr id="6" name="Content Placeholder 5"/>
          <p:cNvSpPr>
            <a:spLocks noGrp="1"/>
          </p:cNvSpPr>
          <p:nvPr>
            <p:ph sz="quarter" idx="32"/>
          </p:nvPr>
        </p:nvSpPr>
        <p:spPr>
          <a:xfrm>
            <a:off x="1264920" y="22352191"/>
            <a:ext cx="12801600" cy="4043490"/>
          </a:xfrm>
        </p:spPr>
        <p:txBody>
          <a:bodyPr/>
          <a:lstStyle/>
          <a:p>
            <a:r>
              <a:rPr lang="en-GB" dirty="0"/>
              <a:t>To be a good critical thinker in education, an individual will need to be able to think using their own initiative when making decisions rather than relying on others. It also involves being able to look through different types of evidence and writings and distinguish the best suited pieces for your subject of study. This can be done by weighing up the different finding and evaluating the strengths and weaknesses of each. Another thing needed to be a good critical thinker is to be able to provide sufficient and efficient evidence to back up a particular argument. (Cottrell, 2005)</a:t>
            </a:r>
          </a:p>
          <a:p>
            <a:endParaRPr lang="en-US" dirty="0"/>
          </a:p>
        </p:txBody>
      </p:sp>
      <p:sp>
        <p:nvSpPr>
          <p:cNvPr id="10" name="Content Placeholder 9"/>
          <p:cNvSpPr>
            <a:spLocks noGrp="1"/>
          </p:cNvSpPr>
          <p:nvPr>
            <p:ph sz="quarter" idx="33"/>
          </p:nvPr>
        </p:nvSpPr>
        <p:spPr>
          <a:xfrm>
            <a:off x="30090292" y="14792139"/>
            <a:ext cx="13036731" cy="4240402"/>
          </a:xfrm>
        </p:spPr>
        <p:txBody>
          <a:bodyPr/>
          <a:lstStyle/>
          <a:p>
            <a:r>
              <a:rPr lang="en-US" dirty="0" smtClean="0"/>
              <a:t>To conclude, there are a variety of skills and personal qualities linked with critical thinking in education. It is also clear to see that critical thinking is an important process in education and other life encounters, however it is not necessary something that an individual needs to be born with therefore everyone will be able to do it in some shape with a bit of practice. As mentioned, there are many benefits to critical thinking but also there can be some barriers. The barriers however in my opinion are out weighted by the benefits as many of the barriers occur as a result of not following the 6 steps of critical thinking correctly. </a:t>
            </a:r>
            <a:endParaRPr lang="en-US" dirty="0"/>
          </a:p>
        </p:txBody>
      </p:sp>
      <p:sp>
        <p:nvSpPr>
          <p:cNvPr id="19" name="Content Placeholder 18"/>
          <p:cNvSpPr>
            <a:spLocks noGrp="1"/>
          </p:cNvSpPr>
          <p:nvPr>
            <p:ph sz="quarter" idx="35"/>
          </p:nvPr>
        </p:nvSpPr>
        <p:spPr>
          <a:xfrm>
            <a:off x="29900880" y="21036477"/>
            <a:ext cx="12801600" cy="10715013"/>
          </a:xfrm>
        </p:spPr>
        <p:txBody>
          <a:bodyPr/>
          <a:lstStyle/>
          <a:p>
            <a:r>
              <a:rPr lang="en-US" dirty="0" err="1"/>
              <a:t>Mmubs-cimamsc.course-source.co.uk</a:t>
            </a:r>
            <a:r>
              <a:rPr lang="en-US" dirty="0"/>
              <a:t>. (2017). </a:t>
            </a:r>
            <a:r>
              <a:rPr lang="en-US" i="1" dirty="0"/>
              <a:t>The Benefits and Barriers of Critical Thinking</a:t>
            </a:r>
            <a:r>
              <a:rPr lang="en-US" dirty="0"/>
              <a:t>. [online] Available at: http://</a:t>
            </a:r>
            <a:r>
              <a:rPr lang="en-US" dirty="0" err="1"/>
              <a:t>mmubs-cimamsc.course-source.co.uk</a:t>
            </a:r>
            <a:r>
              <a:rPr lang="en-US" dirty="0"/>
              <a:t>/handbook-criticalthinking-the-benefits-and-barriers-of-critical-thinking [Accessed </a:t>
            </a:r>
            <a:r>
              <a:rPr lang="en-US" dirty="0" smtClean="0"/>
              <a:t>17 </a:t>
            </a:r>
            <a:r>
              <a:rPr lang="en-US" dirty="0"/>
              <a:t>Oct. 2017].</a:t>
            </a:r>
          </a:p>
          <a:p>
            <a:r>
              <a:rPr lang="en-US" dirty="0" smtClean="0"/>
              <a:t>Cottrell, S. (2005). </a:t>
            </a:r>
            <a:r>
              <a:rPr lang="en-US" i="1" dirty="0" smtClean="0"/>
              <a:t>Critical thinking skills.</a:t>
            </a:r>
            <a:r>
              <a:rPr lang="en-US" dirty="0" smtClean="0"/>
              <a:t> Basingstoke: Palgrave Macmillan, p.10-12.</a:t>
            </a:r>
          </a:p>
          <a:p>
            <a:r>
              <a:rPr lang="en-US" dirty="0" smtClean="0"/>
              <a:t>Cottrell, S. (2005). </a:t>
            </a:r>
            <a:r>
              <a:rPr lang="en-US" i="1" dirty="0" smtClean="0"/>
              <a:t>Critical thinking skills. </a:t>
            </a:r>
            <a:r>
              <a:rPr lang="en-US" dirty="0" smtClean="0"/>
              <a:t>Basingstoke: Palgrave Macmillan, p.2.</a:t>
            </a:r>
          </a:p>
          <a:p>
            <a:r>
              <a:rPr lang="en-US" dirty="0" err="1" smtClean="0"/>
              <a:t>Designorate</a:t>
            </a:r>
            <a:r>
              <a:rPr lang="en-US" dirty="0" smtClean="0"/>
              <a:t>. (2016). </a:t>
            </a:r>
            <a:r>
              <a:rPr lang="en-US" i="1" dirty="0" smtClean="0"/>
              <a:t>6 Steps for effective critical thinking. </a:t>
            </a:r>
            <a:r>
              <a:rPr lang="en-US" dirty="0" smtClean="0"/>
              <a:t>[online] Available at: </a:t>
            </a:r>
            <a:r>
              <a:rPr lang="en-US" dirty="0" smtClean="0">
                <a:hlinkClick r:id="rId2"/>
              </a:rPr>
              <a:t>http://www.designorate.com/steps-effective-critical-thinking/</a:t>
            </a:r>
            <a:r>
              <a:rPr lang="en-US" dirty="0" smtClean="0"/>
              <a:t> [Accessed 18 Oct. 2017].</a:t>
            </a:r>
          </a:p>
          <a:p>
            <a:r>
              <a:rPr lang="en-US" dirty="0" err="1" smtClean="0"/>
              <a:t>Classroom.synonym.com</a:t>
            </a:r>
            <a:r>
              <a:rPr lang="en-US" dirty="0" smtClean="0"/>
              <a:t>. (2017). </a:t>
            </a:r>
            <a:r>
              <a:rPr lang="en-US" i="1" dirty="0" smtClean="0"/>
              <a:t>What are the benefits of critical thinking skills? </a:t>
            </a:r>
            <a:r>
              <a:rPr lang="en-US" dirty="0" smtClean="0"/>
              <a:t>Synonym. [online] Available at: </a:t>
            </a:r>
            <a:r>
              <a:rPr lang="en-US" dirty="0" smtClean="0">
                <a:hlinkClick r:id="rId3"/>
              </a:rPr>
              <a:t>http://classroom.synonym.com/benefits-critical-thinking-skills-3895.html</a:t>
            </a:r>
            <a:r>
              <a:rPr lang="en-US" dirty="0" smtClean="0"/>
              <a:t> [Accessed 18 Oct. 2017].</a:t>
            </a:r>
          </a:p>
          <a:p>
            <a:r>
              <a:rPr lang="en-US" dirty="0" smtClean="0"/>
              <a:t>Chartrand, J. (2008). </a:t>
            </a:r>
            <a:r>
              <a:rPr lang="en-US" i="1" dirty="0" smtClean="0"/>
              <a:t>How good are your critical thinking skills?. </a:t>
            </a:r>
            <a:r>
              <a:rPr lang="en-US" dirty="0" smtClean="0"/>
              <a:t>[image] Available at: </a:t>
            </a:r>
            <a:r>
              <a:rPr lang="en-US" dirty="0" smtClean="0">
                <a:hlinkClick r:id="rId4"/>
              </a:rPr>
              <a:t>https://www.copyblogger.com/critical-thinking/</a:t>
            </a:r>
            <a:r>
              <a:rPr lang="en-US" dirty="0" smtClean="0"/>
              <a:t>.</a:t>
            </a:r>
          </a:p>
          <a:p>
            <a:r>
              <a:rPr lang="en-US" dirty="0" err="1" smtClean="0"/>
              <a:t>Elmansy</a:t>
            </a:r>
            <a:r>
              <a:rPr lang="en-US" dirty="0" smtClean="0"/>
              <a:t>, R. (2016). </a:t>
            </a:r>
            <a:r>
              <a:rPr lang="en-US" i="1" dirty="0" smtClean="0"/>
              <a:t>6 steps for effective critical thinking. </a:t>
            </a:r>
            <a:r>
              <a:rPr lang="en-US" dirty="0" smtClean="0"/>
              <a:t>[image] Available at: </a:t>
            </a:r>
            <a:r>
              <a:rPr lang="en-US" dirty="0" smtClean="0">
                <a:hlinkClick r:id="rId5"/>
              </a:rPr>
              <a:t>http://www.designorate.com/wp-content/uploads/2016/01/critical_thinkingt.jpg?x20015</a:t>
            </a:r>
            <a:endParaRPr lang="en-US" dirty="0" smtClean="0"/>
          </a:p>
          <a:p>
            <a:r>
              <a:rPr lang="en-US" dirty="0" smtClean="0"/>
              <a:t>Shutterstock (date unknown). </a:t>
            </a:r>
            <a:r>
              <a:rPr lang="en-US" i="1" dirty="0" smtClean="0"/>
              <a:t>Critical thinking. </a:t>
            </a:r>
            <a:r>
              <a:rPr lang="en-US" dirty="0" smtClean="0"/>
              <a:t>[image] Available at: https://</a:t>
            </a:r>
            <a:r>
              <a:rPr lang="en-US" dirty="0" err="1" smtClean="0"/>
              <a:t>www.shutterstock.com</a:t>
            </a:r>
            <a:r>
              <a:rPr lang="en-US" dirty="0" smtClean="0"/>
              <a:t>/image-illustration/critical-thinking-creative-brainstorm-people-concept-482880256?src=XAzbNHhE42nuUdsGwg1NEA-1--0</a:t>
            </a:r>
            <a:endParaRPr lang="en-US" dirty="0"/>
          </a:p>
        </p:txBody>
      </p:sp>
      <p:sp>
        <p:nvSpPr>
          <p:cNvPr id="20" name="Content Placeholder 19"/>
          <p:cNvSpPr>
            <a:spLocks noGrp="1"/>
          </p:cNvSpPr>
          <p:nvPr>
            <p:ph sz="quarter" idx="26"/>
          </p:nvPr>
        </p:nvSpPr>
        <p:spPr>
          <a:xfrm>
            <a:off x="29885640" y="7121349"/>
            <a:ext cx="12801600" cy="5747592"/>
          </a:xfrm>
        </p:spPr>
        <p:txBody>
          <a:bodyPr/>
          <a:lstStyle/>
          <a:p>
            <a:r>
              <a:rPr lang="en-GB" dirty="0"/>
              <a:t>According to </a:t>
            </a:r>
            <a:r>
              <a:rPr lang="en-GB" dirty="0" smtClean="0"/>
              <a:t>Cottrell (2005), </a:t>
            </a:r>
            <a:r>
              <a:rPr lang="en-GB" dirty="0"/>
              <a:t>some people find critical thinking something that comes natural to them where as others may struggle with it. Because of this, the barriers that come with critical thinking will differ from person to person. Some of the barriers highlighted by </a:t>
            </a:r>
            <a:r>
              <a:rPr lang="en-GB" dirty="0" smtClean="0"/>
              <a:t>Cottrell (2005) </a:t>
            </a:r>
            <a:r>
              <a:rPr lang="en-GB" dirty="0"/>
              <a:t>are as followed; </a:t>
            </a:r>
            <a:endParaRPr lang="en-GB" dirty="0" smtClean="0"/>
          </a:p>
          <a:p>
            <a:r>
              <a:rPr lang="en-GB" dirty="0"/>
              <a:t>N</a:t>
            </a:r>
            <a:r>
              <a:rPr lang="en-GB" dirty="0" smtClean="0"/>
              <a:t>ot </a:t>
            </a:r>
            <a:r>
              <a:rPr lang="en-GB" dirty="0"/>
              <a:t>understanding the meaning of </a:t>
            </a:r>
            <a:r>
              <a:rPr lang="en-GB" dirty="0" smtClean="0"/>
              <a:t>criticism, </a:t>
            </a:r>
          </a:p>
          <a:p>
            <a:r>
              <a:rPr lang="en-GB" dirty="0"/>
              <a:t>B</a:t>
            </a:r>
            <a:r>
              <a:rPr lang="en-GB" dirty="0" smtClean="0"/>
              <a:t>elieving </a:t>
            </a:r>
            <a:r>
              <a:rPr lang="en-GB" dirty="0"/>
              <a:t>that </a:t>
            </a:r>
            <a:r>
              <a:rPr lang="en-GB" dirty="0" smtClean="0"/>
              <a:t>their personal </a:t>
            </a:r>
            <a:r>
              <a:rPr lang="en-GB" dirty="0"/>
              <a:t>opinions or beliefs are </a:t>
            </a:r>
            <a:r>
              <a:rPr lang="en-GB" dirty="0" smtClean="0"/>
              <a:t>correct rather than wanting to accept other people’s opinions and beliefs,</a:t>
            </a:r>
          </a:p>
          <a:p>
            <a:r>
              <a:rPr lang="en-GB" dirty="0"/>
              <a:t>U</a:t>
            </a:r>
            <a:r>
              <a:rPr lang="en-GB" dirty="0" smtClean="0"/>
              <a:t>nwilling </a:t>
            </a:r>
            <a:r>
              <a:rPr lang="en-GB" dirty="0"/>
              <a:t>to review work carried out by experts in the area in question </a:t>
            </a:r>
            <a:r>
              <a:rPr lang="en-GB" dirty="0" smtClean="0"/>
              <a:t>due to being under the impression that they must be correct, and </a:t>
            </a:r>
            <a:endParaRPr lang="en-GB" dirty="0"/>
          </a:p>
          <a:p>
            <a:r>
              <a:rPr lang="en-GB" dirty="0"/>
              <a:t>N</a:t>
            </a:r>
            <a:r>
              <a:rPr lang="en-GB" dirty="0" smtClean="0"/>
              <a:t>ot </a:t>
            </a:r>
            <a:r>
              <a:rPr lang="en-GB" dirty="0"/>
              <a:t>putting in enough effort or attention to detail when carrying out the </a:t>
            </a:r>
            <a:r>
              <a:rPr lang="en-GB" dirty="0" smtClean="0"/>
              <a:t>analyst</a:t>
            </a:r>
            <a:r>
              <a:rPr lang="en-GB" dirty="0"/>
              <a:t> </a:t>
            </a:r>
            <a:r>
              <a:rPr lang="en-GB" dirty="0" smtClean="0"/>
              <a:t>which results in your findings being unreliable and inaccurate. </a:t>
            </a:r>
            <a:endParaRPr lang="en-GB" dirty="0"/>
          </a:p>
          <a:p>
            <a:endParaRPr lang="en-US" dirty="0"/>
          </a:p>
        </p:txBody>
      </p:sp>
      <p:sp>
        <p:nvSpPr>
          <p:cNvPr id="26" name="Content Placeholder 25"/>
          <p:cNvSpPr>
            <a:spLocks noGrp="1"/>
          </p:cNvSpPr>
          <p:nvPr>
            <p:ph sz="quarter" idx="30"/>
          </p:nvPr>
        </p:nvSpPr>
        <p:spPr>
          <a:xfrm>
            <a:off x="15370629" y="14088141"/>
            <a:ext cx="12801600" cy="16087344"/>
          </a:xfrm>
        </p:spPr>
        <p:txBody>
          <a:bodyPr>
            <a:normAutofit/>
          </a:bodyPr>
          <a:lstStyle/>
          <a:p>
            <a:r>
              <a:rPr lang="en-GB" dirty="0"/>
              <a:t>According to </a:t>
            </a:r>
            <a:r>
              <a:rPr lang="en-GB" dirty="0" err="1" smtClean="0"/>
              <a:t>Designorate</a:t>
            </a:r>
            <a:r>
              <a:rPr lang="en-GB" dirty="0" smtClean="0"/>
              <a:t> (2016), </a:t>
            </a:r>
            <a:r>
              <a:rPr lang="en-GB" dirty="0"/>
              <a:t>using critical thinking guides people’s minds through a process that helps them to accept findings </a:t>
            </a:r>
            <a:r>
              <a:rPr lang="en-GB" dirty="0" smtClean="0"/>
              <a:t>that they </a:t>
            </a:r>
            <a:r>
              <a:rPr lang="en-GB" dirty="0"/>
              <a:t>come across and puts aside biasness rather than the individuals </a:t>
            </a:r>
            <a:r>
              <a:rPr lang="en-GB" dirty="0" smtClean="0"/>
              <a:t>jumping </a:t>
            </a:r>
            <a:r>
              <a:rPr lang="en-GB" dirty="0"/>
              <a:t>straight to conclusions about something. </a:t>
            </a:r>
            <a:r>
              <a:rPr lang="en-GB" dirty="0" smtClean="0"/>
              <a:t>They believe </a:t>
            </a:r>
            <a:r>
              <a:rPr lang="en-GB" dirty="0"/>
              <a:t>that the critical thinking process can be achieved by undertaking 6 simple steps. </a:t>
            </a:r>
            <a:endParaRPr lang="en-GB" dirty="0"/>
          </a:p>
          <a:p>
            <a:endParaRPr lang="en-GB" dirty="0"/>
          </a:p>
          <a:p>
            <a:pPr lvl="0"/>
            <a:r>
              <a:rPr lang="en-GB" dirty="0"/>
              <a:t>Knowledge - this step identifies if there is a problem or argument that needs to be solved, if so clear vision is vitally important as it will help us solve it effectively. Two questions will need to be asked; if there is one, what is the problem? And do we need to actually solve it?</a:t>
            </a:r>
          </a:p>
          <a:p>
            <a:pPr lvl="0"/>
            <a:r>
              <a:rPr lang="en-GB" dirty="0"/>
              <a:t>Comprehension – if a problem has been identified, the individual will need to move onto step </a:t>
            </a:r>
            <a:r>
              <a:rPr lang="en-GB" dirty="0" smtClean="0"/>
              <a:t>two. </a:t>
            </a:r>
            <a:r>
              <a:rPr lang="en-GB" dirty="0"/>
              <a:t>This step involves understanding the actual situation and any facts that comes with it. </a:t>
            </a:r>
          </a:p>
          <a:p>
            <a:pPr lvl="0"/>
            <a:r>
              <a:rPr lang="en-GB" dirty="0"/>
              <a:t>Application – this step links with the previous one as the situation identified in step </a:t>
            </a:r>
            <a:r>
              <a:rPr lang="en-GB" dirty="0" smtClean="0"/>
              <a:t>two, </a:t>
            </a:r>
            <a:r>
              <a:rPr lang="en-GB" dirty="0"/>
              <a:t>any facts that came with it and any new information will need to be linked together.</a:t>
            </a:r>
          </a:p>
          <a:p>
            <a:pPr lvl="0"/>
            <a:r>
              <a:rPr lang="en-GB" dirty="0"/>
              <a:t>Analyse – when the new information has been gathered in step </a:t>
            </a:r>
            <a:r>
              <a:rPr lang="en-GB" dirty="0" smtClean="0"/>
              <a:t>three and </a:t>
            </a:r>
            <a:r>
              <a:rPr lang="en-GB" dirty="0"/>
              <a:t>has been linked up with the main problem, the situation will need to be analysed to solve the problem. </a:t>
            </a:r>
          </a:p>
          <a:p>
            <a:pPr lvl="0"/>
            <a:r>
              <a:rPr lang="en-GB" dirty="0"/>
              <a:t>Synthesis – once the problem has been fully analysed and all information and research found has been looked at, the routes needed to be taken to solve the problem or argument should be decided </a:t>
            </a:r>
          </a:p>
          <a:p>
            <a:pPr lvl="0"/>
            <a:r>
              <a:rPr lang="en-GB" dirty="0"/>
              <a:t>Take action – an evaluation should be built within this step which can then result in action being taken to solve the problem or argument that was identified at </a:t>
            </a:r>
            <a:r>
              <a:rPr lang="en-GB" dirty="0" smtClean="0"/>
              <a:t>step one. </a:t>
            </a:r>
            <a:endParaRPr lang="en-GB" dirty="0"/>
          </a:p>
          <a:p>
            <a:r>
              <a:rPr lang="en-US" dirty="0" smtClean="0"/>
              <a:t>(</a:t>
            </a:r>
            <a:r>
              <a:rPr lang="en-US" dirty="0" err="1" smtClean="0"/>
              <a:t>Designorate</a:t>
            </a:r>
            <a:r>
              <a:rPr lang="en-US" dirty="0" smtClean="0"/>
              <a:t>, 2016)</a:t>
            </a:r>
          </a:p>
          <a:p>
            <a:endParaRPr lang="en-US" dirty="0" smtClean="0"/>
          </a:p>
          <a:p>
            <a:endParaRPr lang="en-US" dirty="0"/>
          </a:p>
          <a:p>
            <a:endParaRPr lang="en-US" dirty="0"/>
          </a:p>
          <a:p>
            <a:endParaRPr lang="en-US" dirty="0" smtClean="0"/>
          </a:p>
          <a:p>
            <a:endParaRPr lang="en-US" dirty="0"/>
          </a:p>
        </p:txBody>
      </p:sp>
      <p:sp>
        <p:nvSpPr>
          <p:cNvPr id="30" name="Text Placeholder 29"/>
          <p:cNvSpPr>
            <a:spLocks noGrp="1"/>
          </p:cNvSpPr>
          <p:nvPr>
            <p:ph type="body" sz="quarter" idx="29"/>
          </p:nvPr>
        </p:nvSpPr>
        <p:spPr>
          <a:xfrm>
            <a:off x="15605760" y="12868941"/>
            <a:ext cx="12801600" cy="1219200"/>
          </a:xfrm>
        </p:spPr>
        <p:txBody>
          <a:bodyPr/>
          <a:lstStyle/>
          <a:p>
            <a:r>
              <a:rPr lang="en-US" smtClean="0"/>
              <a:t>6 steps of critical thinking </a:t>
            </a:r>
            <a:endParaRPr lang="en-US"/>
          </a:p>
        </p:txBody>
      </p:sp>
      <p:sp>
        <p:nvSpPr>
          <p:cNvPr id="34" name="Text Placeholder 8"/>
          <p:cNvSpPr txBox="1">
            <a:spLocks/>
          </p:cNvSpPr>
          <p:nvPr/>
        </p:nvSpPr>
        <p:spPr>
          <a:xfrm>
            <a:off x="29946600" y="12986784"/>
            <a:ext cx="12801600" cy="1219200"/>
          </a:xfrm>
          <a:prstGeom prst="round1Rect">
            <a:avLst/>
          </a:prstGeom>
          <a:solidFill>
            <a:schemeClr val="accent5"/>
          </a:solidFill>
        </p:spPr>
        <p:txBody>
          <a:bodyPr vert="horz" lIns="365760" tIns="45720" rIns="91440" bIns="45720" rtlCol="0" anchor="ctr">
            <a:noAutofit/>
          </a:bodyPr>
          <a:lstStyle>
            <a:lvl1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1pPr>
            <a:lvl2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2pPr>
            <a:lvl3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3pPr>
            <a:lvl4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4pPr>
            <a:lvl5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5pPr>
            <a:lvl6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6pPr>
            <a:lvl7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7pPr>
            <a:lvl8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8pPr>
            <a:lvl9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9pPr>
          </a:lstStyle>
          <a:p>
            <a:r>
              <a:rPr lang="en-US" smtClean="0"/>
              <a:t>Conclusion</a:t>
            </a:r>
            <a:endParaRPr lang="en-US"/>
          </a:p>
        </p:txBody>
      </p:sp>
      <p:pic>
        <p:nvPicPr>
          <p:cNvPr id="33" name="Picture 3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23986" y="26838513"/>
            <a:ext cx="8883468" cy="3948208"/>
          </a:xfrm>
          <a:prstGeom prst="rect">
            <a:avLst/>
          </a:prstGeom>
        </p:spPr>
      </p:pic>
      <p:sp>
        <p:nvSpPr>
          <p:cNvPr id="37" name="TextBox 36"/>
          <p:cNvSpPr txBox="1"/>
          <p:nvPr/>
        </p:nvSpPr>
        <p:spPr>
          <a:xfrm>
            <a:off x="6126661" y="30987811"/>
            <a:ext cx="2834277" cy="523220"/>
          </a:xfrm>
          <a:prstGeom prst="rect">
            <a:avLst/>
          </a:prstGeom>
          <a:noFill/>
        </p:spPr>
        <p:txBody>
          <a:bodyPr wrap="square" rtlCol="0">
            <a:spAutoFit/>
          </a:bodyPr>
          <a:lstStyle/>
          <a:p>
            <a:r>
              <a:rPr lang="en-US" sz="2800" smtClean="0"/>
              <a:t>(Chartrand, 2008)</a:t>
            </a:r>
            <a:endParaRPr lang="en-US" sz="2800" smtClean="0"/>
          </a:p>
        </p:txBody>
      </p:sp>
      <p:pic>
        <p:nvPicPr>
          <p:cNvPr id="38" name="Picture 3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047147" y="25805207"/>
            <a:ext cx="8940422" cy="5960282"/>
          </a:xfrm>
          <a:prstGeom prst="rect">
            <a:avLst/>
          </a:prstGeom>
        </p:spPr>
      </p:pic>
      <p:sp>
        <p:nvSpPr>
          <p:cNvPr id="39" name="TextBox 38"/>
          <p:cNvSpPr txBox="1"/>
          <p:nvPr/>
        </p:nvSpPr>
        <p:spPr>
          <a:xfrm>
            <a:off x="22920960" y="31765488"/>
            <a:ext cx="3059438" cy="523220"/>
          </a:xfrm>
          <a:prstGeom prst="rect">
            <a:avLst/>
          </a:prstGeom>
          <a:noFill/>
        </p:spPr>
        <p:txBody>
          <a:bodyPr wrap="square" rtlCol="0">
            <a:spAutoFit/>
          </a:bodyPr>
          <a:lstStyle/>
          <a:p>
            <a:r>
              <a:rPr lang="en-US" sz="2800"/>
              <a:t>(</a:t>
            </a:r>
            <a:r>
              <a:rPr lang="en-US" sz="2800" err="1" smtClean="0"/>
              <a:t>Designorate</a:t>
            </a:r>
            <a:r>
              <a:rPr lang="en-US" sz="2800"/>
              <a:t>, 2016)</a:t>
            </a:r>
          </a:p>
        </p:txBody>
      </p:sp>
      <p:pic>
        <p:nvPicPr>
          <p:cNvPr id="41" name="Picture 4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5881056" y="255594"/>
            <a:ext cx="6053328" cy="3901033"/>
          </a:xfrm>
          <a:prstGeom prst="rect">
            <a:avLst/>
          </a:prstGeom>
        </p:spPr>
      </p:pic>
      <p:sp>
        <p:nvSpPr>
          <p:cNvPr id="43" name="TextBox 42"/>
          <p:cNvSpPr txBox="1"/>
          <p:nvPr/>
        </p:nvSpPr>
        <p:spPr>
          <a:xfrm>
            <a:off x="36347400" y="4226577"/>
            <a:ext cx="5921829" cy="523220"/>
          </a:xfrm>
          <a:prstGeom prst="rect">
            <a:avLst/>
          </a:prstGeom>
          <a:noFill/>
        </p:spPr>
        <p:txBody>
          <a:bodyPr wrap="square" rtlCol="0">
            <a:spAutoFit/>
          </a:bodyPr>
          <a:lstStyle/>
          <a:p>
            <a:r>
              <a:rPr lang="en-US" sz="2800" dirty="0" smtClean="0"/>
              <a:t>(Shutterstock, date unknown)</a:t>
            </a:r>
            <a:endParaRPr lang="en-US" sz="2800" dirty="0" smtClean="0"/>
          </a:p>
        </p:txBody>
      </p:sp>
    </p:spTree>
    <p:extLst>
      <p:ext uri="{BB962C8B-B14F-4D97-AF65-F5344CB8AC3E}">
        <p14:creationId xmlns:p14="http://schemas.microsoft.com/office/powerpoint/2010/main" val="931198942"/>
      </p:ext>
    </p:extLst>
  </p:cSld>
  <p:clrMapOvr>
    <a:masterClrMapping/>
  </p:clrMapOvr>
  <p:timing>
    <p:tnLst>
      <p:par>
        <p:cTn id="1" dur="indefinite" restart="never" nodeType="tmRoot"/>
      </p:par>
    </p:tnLst>
  </p:timing>
</p:sld>
</file>

<file path=ppt/theme/theme1.xml><?xml version="1.0" encoding="utf-8"?>
<a:theme xmlns:a="http://schemas.openxmlformats.org/drawingml/2006/main" name="Medical Poster">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1" id="{55A68E73-61CB-4542-8C48-DCBB2482A3D5}" vid="{6A3CA63D-1E3C-4681-8668-89277FEB3FEB}"/>
    </a:ext>
  </a:extLst>
</a:theme>
</file>

<file path=ppt/theme/theme2.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true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1669414</Value>
      <Value>1669470</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2013-01-21T12:05:00+00:00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2029-01-01T08:00:00+00:00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ApprovalLog xmlns="4873beb7-5857-4685-be1f-d57550cc96cc" xsi:nil="tru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TP104001550</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875987</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LocMarketGroupTiers2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15</OriginalRelease>
    <TPLaunchHelpLinkType xmlns="4873beb7-5857-4685-be1f-d57550cc96cc">Template</TPLaunchHelpLinkType>
    <LocalizationTagsTaxHTField0 xmlns="4873beb7-5857-4685-be1f-d57550cc96cc">
      <Terms xmlns="http://schemas.microsoft.com/office/infopath/2007/PartnerControls"/>
    </LocalizationTagsTaxHTField0>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9F945EE-6400-432A-A9B1-179A0A2A37CE}">
  <ds:schemaRefs>
    <ds:schemaRef ds:uri="http://purl.org/dc/terms/"/>
    <ds:schemaRef ds:uri="http://purl.org/dc/elements/1.1/"/>
    <ds:schemaRef ds:uri="4873beb7-5857-4685-be1f-d57550cc96cc"/>
    <ds:schemaRef ds:uri="http://schemas.microsoft.com/office/2006/documentManagement/types"/>
    <ds:schemaRef ds:uri="http://www.w3.org/XML/1998/namespace"/>
    <ds:schemaRef ds:uri="http://schemas.microsoft.com/office/infopath/2007/PartnerControls"/>
    <ds:schemaRef ds:uri="http://schemas.microsoft.com/office/2006/metadata/properties"/>
    <ds:schemaRef ds:uri="http://purl.org/dc/dcmitype/"/>
    <ds:schemaRef ds:uri="http://schemas.openxmlformats.org/package/2006/metadata/core-properties"/>
  </ds:schemaRefs>
</ds:datastoreItem>
</file>

<file path=customXml/itemProps2.xml><?xml version="1.0" encoding="utf-8"?>
<ds:datastoreItem xmlns:ds="http://schemas.openxmlformats.org/officeDocument/2006/customXml" ds:itemID="{A1110015-E380-4C53-980C-698226C61CAC}">
  <ds:schemaRefs>
    <ds:schemaRef ds:uri="http://schemas.microsoft.com/sharepoint/v3/contenttype/forms"/>
  </ds:schemaRefs>
</ds:datastoreItem>
</file>

<file path=customXml/itemProps3.xml><?xml version="1.0" encoding="utf-8"?>
<ds:datastoreItem xmlns:ds="http://schemas.openxmlformats.org/officeDocument/2006/customXml" ds:itemID="{AF7E4019-AE58-4CAA-B67D-559F9FEEB2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Poster (blue and brown design)</Template>
  <TotalTime>0</TotalTime>
  <Words>1229</Words>
  <Application>Microsoft Macintosh PowerPoint</Application>
  <PresentationFormat>Custom</PresentationFormat>
  <Paragraphs>47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Calibri Light</vt:lpstr>
      <vt:lpstr>Cambria</vt:lpstr>
      <vt:lpstr>Arial</vt:lpstr>
      <vt:lpstr>Calibri</vt:lpstr>
      <vt:lpstr>Medical Poster</vt:lpstr>
      <vt:lpstr>Skills and Personal qualities that influence the development of critical thinking in Education. </vt:lpstr>
    </vt:vector>
  </TitlesOfParts>
  <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Kailam Fearn (1701807)</dc:creator>
  <cp:lastModifiedBy/>
  <cp:revision>1</cp:revision>
  <cp:lastPrinted>2017-10-19T18:05:45Z</cp:lastPrinted>
  <dcterms:created xsi:type="dcterms:W3CDTF">2017-10-19T15:39:55Z</dcterms:created>
  <dcterms:modified xsi:type="dcterms:W3CDTF">2017-10-19T23:26:36Z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