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3" r:id="rId1"/>
  </p:sldMasterIdLst>
  <p:notesMasterIdLst>
    <p:notesMasterId r:id="rId44"/>
  </p:notesMasterIdLst>
  <p:sldIdLst>
    <p:sldId id="1271" r:id="rId2"/>
    <p:sldId id="257" r:id="rId3"/>
    <p:sldId id="384" r:id="rId4"/>
    <p:sldId id="290" r:id="rId5"/>
    <p:sldId id="291" r:id="rId6"/>
    <p:sldId id="289" r:id="rId7"/>
    <p:sldId id="1256" r:id="rId8"/>
    <p:sldId id="341" r:id="rId9"/>
    <p:sldId id="297" r:id="rId10"/>
    <p:sldId id="397" r:id="rId11"/>
    <p:sldId id="301" r:id="rId12"/>
    <p:sldId id="398" r:id="rId13"/>
    <p:sldId id="302" r:id="rId14"/>
    <p:sldId id="299" r:id="rId15"/>
    <p:sldId id="300" r:id="rId16"/>
    <p:sldId id="402" r:id="rId17"/>
    <p:sldId id="403" r:id="rId18"/>
    <p:sldId id="303" r:id="rId19"/>
    <p:sldId id="1272" r:id="rId20"/>
    <p:sldId id="294" r:id="rId21"/>
    <p:sldId id="1257" r:id="rId22"/>
    <p:sldId id="304" r:id="rId23"/>
    <p:sldId id="1273" r:id="rId24"/>
    <p:sldId id="350" r:id="rId25"/>
    <p:sldId id="1264" r:id="rId26"/>
    <p:sldId id="1258" r:id="rId27"/>
    <p:sldId id="319" r:id="rId28"/>
    <p:sldId id="310" r:id="rId29"/>
    <p:sldId id="311" r:id="rId30"/>
    <p:sldId id="312" r:id="rId31"/>
    <p:sldId id="315" r:id="rId32"/>
    <p:sldId id="316" r:id="rId33"/>
    <p:sldId id="390" r:id="rId34"/>
    <p:sldId id="345" r:id="rId35"/>
    <p:sldId id="321" r:id="rId36"/>
    <p:sldId id="382" r:id="rId37"/>
    <p:sldId id="389" r:id="rId38"/>
    <p:sldId id="1274" r:id="rId39"/>
    <p:sldId id="1275" r:id="rId40"/>
    <p:sldId id="404" r:id="rId41"/>
    <p:sldId id="405" r:id="rId42"/>
    <p:sldId id="388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54"/>
    <p:restoredTop sz="67409"/>
  </p:normalViewPr>
  <p:slideViewPr>
    <p:cSldViewPr snapToGrid="0" snapToObjects="1">
      <p:cViewPr varScale="1">
        <p:scale>
          <a:sx n="71" d="100"/>
          <a:sy n="71" d="100"/>
        </p:scale>
        <p:origin x="2104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DB5693-F9FD-4D7B-A93F-6438C1AFB12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28321EAA-3444-43C2-83BB-F1D289263855}">
      <dgm:prSet custT="1"/>
      <dgm:spPr>
        <a:solidFill>
          <a:schemeClr val="accent4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cy-GB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Rydyn ni’n defnyddio’r gorchmynion unigol i siarad ag un plentyn a’r rhai lluosog pan rydyn ni’n siarad â grŵp.   </a:t>
          </a:r>
          <a:endParaRPr lang="en-US" sz="24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DC9FBE-9635-45CC-B3E9-D77EF37506AF}" type="parTrans" cxnId="{3FB2AAAE-C3D9-4DFC-9229-194B648FCC5F}">
      <dgm:prSet/>
      <dgm:spPr/>
      <dgm:t>
        <a:bodyPr/>
        <a:lstStyle/>
        <a:p>
          <a:endParaRPr lang="en-US"/>
        </a:p>
      </dgm:t>
    </dgm:pt>
    <dgm:pt modelId="{B5093AC5-776A-4921-BFDF-7986FE6FE25E}" type="sibTrans" cxnId="{3FB2AAAE-C3D9-4DFC-9229-194B648FCC5F}">
      <dgm:prSet/>
      <dgm:spPr/>
      <dgm:t>
        <a:bodyPr/>
        <a:lstStyle/>
        <a:p>
          <a:endParaRPr lang="en-US"/>
        </a:p>
      </dgm:t>
    </dgm:pt>
    <dgm:pt modelId="{6F1BA8FD-AB1D-42A6-86BD-77E94FCD4C05}">
      <dgm:prSet custT="1"/>
      <dgm:spPr>
        <a:solidFill>
          <a:schemeClr val="accent4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cy-GB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Mae’r </a:t>
          </a:r>
          <a:r>
            <a:rPr lang="cy-GB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unigol</a:t>
          </a:r>
          <a:r>
            <a:rPr lang="cy-GB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yn cael ei ffurfio drwy roi </a:t>
          </a:r>
          <a:r>
            <a:rPr lang="cy-GB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-a </a:t>
          </a:r>
          <a:r>
            <a:rPr lang="cy-GB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ar ddiwedd bonyn y ferf, </a:t>
          </a:r>
        </a:p>
        <a:p>
          <a:r>
            <a:rPr lang="cy-GB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e.e.   </a:t>
          </a:r>
          <a:r>
            <a:rPr lang="cy-GB" sz="2400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Rhed</a:t>
          </a:r>
          <a:r>
            <a:rPr lang="cy-GB" sz="2400" b="1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</a:t>
          </a:r>
          <a:r>
            <a:rPr lang="cy-GB" sz="2400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!   Cerdd</a:t>
          </a:r>
          <a:r>
            <a:rPr lang="cy-GB" sz="2400" b="1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</a:t>
          </a:r>
          <a:r>
            <a:rPr lang="cy-GB" sz="2400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!</a:t>
          </a:r>
          <a:endParaRPr lang="en-US" sz="2400" i="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4457534-8A07-44CE-AC96-32EBB6A826F2}" type="parTrans" cxnId="{EDFD614E-5F11-4C1C-80E3-417D98D1A4C0}">
      <dgm:prSet/>
      <dgm:spPr/>
      <dgm:t>
        <a:bodyPr/>
        <a:lstStyle/>
        <a:p>
          <a:endParaRPr lang="en-US"/>
        </a:p>
      </dgm:t>
    </dgm:pt>
    <dgm:pt modelId="{E4A82466-25D9-4449-902B-4BDB29280325}" type="sibTrans" cxnId="{EDFD614E-5F11-4C1C-80E3-417D98D1A4C0}">
      <dgm:prSet/>
      <dgm:spPr/>
      <dgm:t>
        <a:bodyPr/>
        <a:lstStyle/>
        <a:p>
          <a:endParaRPr lang="en-US"/>
        </a:p>
      </dgm:t>
    </dgm:pt>
    <dgm:pt modelId="{FC65EBF0-5BA3-424C-8BBD-44A6C0E29CAE}">
      <dgm:prSet custT="1"/>
      <dgm:spPr>
        <a:solidFill>
          <a:schemeClr val="accent4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cy-GB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Fel arfer, mae’r </a:t>
          </a:r>
          <a:r>
            <a:rPr lang="cy-GB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lluosog</a:t>
          </a:r>
          <a:r>
            <a:rPr lang="cy-GB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yn cael ei ffurfio drwy roi </a:t>
          </a:r>
          <a:r>
            <a:rPr lang="cy-GB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-wch </a:t>
          </a:r>
          <a:r>
            <a:rPr lang="cy-GB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ar ddiwedd bonyn y ferf, e.e.   </a:t>
          </a:r>
          <a:r>
            <a:rPr lang="cy-GB" sz="2400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Rhed</a:t>
          </a:r>
          <a:r>
            <a:rPr lang="cy-GB" sz="2400" b="1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wch</a:t>
          </a:r>
          <a:r>
            <a:rPr lang="cy-GB" sz="2400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!   Sgipi</a:t>
          </a:r>
          <a:r>
            <a:rPr lang="cy-GB" sz="2400" b="1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wch</a:t>
          </a:r>
          <a:r>
            <a:rPr lang="cy-GB" sz="2400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!</a:t>
          </a:r>
          <a:endParaRPr lang="en-US" sz="2400" i="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6DA6871-3FCA-48BD-8E65-834792DAF466}" type="parTrans" cxnId="{20D2C6B4-4208-4EE8-92A9-383A0F10BD24}">
      <dgm:prSet/>
      <dgm:spPr/>
      <dgm:t>
        <a:bodyPr/>
        <a:lstStyle/>
        <a:p>
          <a:endParaRPr lang="en-US"/>
        </a:p>
      </dgm:t>
    </dgm:pt>
    <dgm:pt modelId="{77691ECF-082C-4889-8CE2-1B5D0EA580D8}" type="sibTrans" cxnId="{20D2C6B4-4208-4EE8-92A9-383A0F10BD24}">
      <dgm:prSet/>
      <dgm:spPr/>
      <dgm:t>
        <a:bodyPr/>
        <a:lstStyle/>
        <a:p>
          <a:endParaRPr lang="en-US"/>
        </a:p>
      </dgm:t>
    </dgm:pt>
    <dgm:pt modelId="{336896E8-EA63-AF48-B0B8-8237E42C5F04}" type="pres">
      <dgm:prSet presAssocID="{A0DB5693-F9FD-4D7B-A93F-6438C1AFB121}" presName="linear" presStyleCnt="0">
        <dgm:presLayoutVars>
          <dgm:animLvl val="lvl"/>
          <dgm:resizeHandles val="exact"/>
        </dgm:presLayoutVars>
      </dgm:prSet>
      <dgm:spPr/>
    </dgm:pt>
    <dgm:pt modelId="{BE09EDAC-F23C-6A43-B6E0-89ABFC55D521}" type="pres">
      <dgm:prSet presAssocID="{28321EAA-3444-43C2-83BB-F1D289263855}" presName="parentText" presStyleLbl="node1" presStyleIdx="0" presStyleCnt="3" custLinFactY="-22580" custLinFactNeighborX="255" custLinFactNeighborY="-100000">
        <dgm:presLayoutVars>
          <dgm:chMax val="0"/>
          <dgm:bulletEnabled val="1"/>
        </dgm:presLayoutVars>
      </dgm:prSet>
      <dgm:spPr/>
    </dgm:pt>
    <dgm:pt modelId="{091CCA26-7042-6A4F-A16E-CC3DA5C6E2C2}" type="pres">
      <dgm:prSet presAssocID="{B5093AC5-776A-4921-BFDF-7986FE6FE25E}" presName="spacer" presStyleCnt="0"/>
      <dgm:spPr/>
    </dgm:pt>
    <dgm:pt modelId="{6F5FFFC6-58E9-B147-A3A7-C4882BC7BB9C}" type="pres">
      <dgm:prSet presAssocID="{6F1BA8FD-AB1D-42A6-86BD-77E94FCD4C05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2B77F5A0-D972-2B4B-81F0-277B53CCB9B8}" type="pres">
      <dgm:prSet presAssocID="{E4A82466-25D9-4449-902B-4BDB29280325}" presName="spacer" presStyleCnt="0"/>
      <dgm:spPr/>
    </dgm:pt>
    <dgm:pt modelId="{0719786A-D3CC-AB46-A01A-B06CF2A6B9CF}" type="pres">
      <dgm:prSet presAssocID="{FC65EBF0-5BA3-424C-8BBD-44A6C0E29CAE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EDFD614E-5F11-4C1C-80E3-417D98D1A4C0}" srcId="{A0DB5693-F9FD-4D7B-A93F-6438C1AFB121}" destId="{6F1BA8FD-AB1D-42A6-86BD-77E94FCD4C05}" srcOrd="1" destOrd="0" parTransId="{E4457534-8A07-44CE-AC96-32EBB6A826F2}" sibTransId="{E4A82466-25D9-4449-902B-4BDB29280325}"/>
    <dgm:cxn modelId="{76CCFA5D-0947-5646-AB21-E8DFFEBB1ADB}" type="presOf" srcId="{FC65EBF0-5BA3-424C-8BBD-44A6C0E29CAE}" destId="{0719786A-D3CC-AB46-A01A-B06CF2A6B9CF}" srcOrd="0" destOrd="0" presId="urn:microsoft.com/office/officeart/2005/8/layout/vList2"/>
    <dgm:cxn modelId="{678E3780-4EA3-F54D-9062-41EC1CEF1434}" type="presOf" srcId="{A0DB5693-F9FD-4D7B-A93F-6438C1AFB121}" destId="{336896E8-EA63-AF48-B0B8-8237E42C5F04}" srcOrd="0" destOrd="0" presId="urn:microsoft.com/office/officeart/2005/8/layout/vList2"/>
    <dgm:cxn modelId="{3CC63C85-D2FD-F940-BEF1-62B1796CA203}" type="presOf" srcId="{6F1BA8FD-AB1D-42A6-86BD-77E94FCD4C05}" destId="{6F5FFFC6-58E9-B147-A3A7-C4882BC7BB9C}" srcOrd="0" destOrd="0" presId="urn:microsoft.com/office/officeart/2005/8/layout/vList2"/>
    <dgm:cxn modelId="{3FB2AAAE-C3D9-4DFC-9229-194B648FCC5F}" srcId="{A0DB5693-F9FD-4D7B-A93F-6438C1AFB121}" destId="{28321EAA-3444-43C2-83BB-F1D289263855}" srcOrd="0" destOrd="0" parTransId="{EBDC9FBE-9635-45CC-B3E9-D77EF37506AF}" sibTransId="{B5093AC5-776A-4921-BFDF-7986FE6FE25E}"/>
    <dgm:cxn modelId="{20D2C6B4-4208-4EE8-92A9-383A0F10BD24}" srcId="{A0DB5693-F9FD-4D7B-A93F-6438C1AFB121}" destId="{FC65EBF0-5BA3-424C-8BBD-44A6C0E29CAE}" srcOrd="2" destOrd="0" parTransId="{A6DA6871-3FCA-48BD-8E65-834792DAF466}" sibTransId="{77691ECF-082C-4889-8CE2-1B5D0EA580D8}"/>
    <dgm:cxn modelId="{5C0FD7E0-2DAC-5743-9FD2-4DF779BA242D}" type="presOf" srcId="{28321EAA-3444-43C2-83BB-F1D289263855}" destId="{BE09EDAC-F23C-6A43-B6E0-89ABFC55D521}" srcOrd="0" destOrd="0" presId="urn:microsoft.com/office/officeart/2005/8/layout/vList2"/>
    <dgm:cxn modelId="{B88FF203-CA19-334B-AA65-45A6455276F2}" type="presParOf" srcId="{336896E8-EA63-AF48-B0B8-8237E42C5F04}" destId="{BE09EDAC-F23C-6A43-B6E0-89ABFC55D521}" srcOrd="0" destOrd="0" presId="urn:microsoft.com/office/officeart/2005/8/layout/vList2"/>
    <dgm:cxn modelId="{9A0FC36C-5025-DA40-A33A-B28BA8D5845B}" type="presParOf" srcId="{336896E8-EA63-AF48-B0B8-8237E42C5F04}" destId="{091CCA26-7042-6A4F-A16E-CC3DA5C6E2C2}" srcOrd="1" destOrd="0" presId="urn:microsoft.com/office/officeart/2005/8/layout/vList2"/>
    <dgm:cxn modelId="{38AE320A-1E6A-FB42-8038-50C5FF869009}" type="presParOf" srcId="{336896E8-EA63-AF48-B0B8-8237E42C5F04}" destId="{6F5FFFC6-58E9-B147-A3A7-C4882BC7BB9C}" srcOrd="2" destOrd="0" presId="urn:microsoft.com/office/officeart/2005/8/layout/vList2"/>
    <dgm:cxn modelId="{422CEBCD-F153-A14A-A5FC-7842E618CAFC}" type="presParOf" srcId="{336896E8-EA63-AF48-B0B8-8237E42C5F04}" destId="{2B77F5A0-D972-2B4B-81F0-277B53CCB9B8}" srcOrd="3" destOrd="0" presId="urn:microsoft.com/office/officeart/2005/8/layout/vList2"/>
    <dgm:cxn modelId="{9ECC7F53-5A99-994A-B947-7C16648595DE}" type="presParOf" srcId="{336896E8-EA63-AF48-B0B8-8237E42C5F04}" destId="{0719786A-D3CC-AB46-A01A-B06CF2A6B9CF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476ABF4-8E0B-4B92-9245-50BDD879CC46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8A6FEFE-D07E-4B72-9FD6-561E652CD938}">
      <dgm:prSet custT="1"/>
      <dgm:spPr>
        <a:solidFill>
          <a:schemeClr val="accent4">
            <a:lumMod val="20000"/>
            <a:lumOff val="80000"/>
          </a:schemeClr>
        </a:solidFill>
        <a:ln>
          <a:solidFill>
            <a:srgbClr val="002060"/>
          </a:solidFill>
        </a:ln>
      </dgm:spPr>
      <dgm:t>
        <a:bodyPr/>
        <a:lstStyle/>
        <a:p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Cerddwch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yn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dawel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Rhian.</a:t>
          </a:r>
        </a:p>
      </dgm:t>
    </dgm:pt>
    <dgm:pt modelId="{E091EAF5-9E7C-48D0-A97A-E2692C836655}" type="parTrans" cxnId="{1B5EEF8B-446C-4C4F-8B59-4F257476D342}">
      <dgm:prSet/>
      <dgm:spPr/>
      <dgm:t>
        <a:bodyPr/>
        <a:lstStyle/>
        <a:p>
          <a:endParaRPr lang="en-US"/>
        </a:p>
      </dgm:t>
    </dgm:pt>
    <dgm:pt modelId="{D7F8DE67-DE4A-478A-98EF-D6F0E729CBF1}" type="sibTrans" cxnId="{1B5EEF8B-446C-4C4F-8B59-4F257476D342}">
      <dgm:prSet/>
      <dgm:spPr/>
      <dgm:t>
        <a:bodyPr/>
        <a:lstStyle/>
        <a:p>
          <a:endParaRPr lang="en-US"/>
        </a:p>
      </dgm:t>
    </dgm:pt>
    <dgm:pt modelId="{03F30459-8D1D-4080-867C-4A4344A17E88}">
      <dgm:prSet custT="1"/>
      <dgm:spPr>
        <a:solidFill>
          <a:schemeClr val="accent4">
            <a:lumMod val="20000"/>
            <a:lumOff val="80000"/>
          </a:schemeClr>
        </a:solidFill>
        <a:ln>
          <a:solidFill>
            <a:srgbClr val="002060"/>
          </a:solidFill>
        </a:ln>
      </dgm:spPr>
      <dgm:t>
        <a:bodyPr/>
        <a:lstStyle/>
        <a:p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Rhaid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iddych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chi </a:t>
          </a:r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wrando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blant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gm:t>
    </dgm:pt>
    <dgm:pt modelId="{0C37ACDD-44C2-41F5-806D-F78CF42082AF}" type="parTrans" cxnId="{1D69CC36-7964-4AE9-9652-A2C752D31CF7}">
      <dgm:prSet/>
      <dgm:spPr/>
      <dgm:t>
        <a:bodyPr/>
        <a:lstStyle/>
        <a:p>
          <a:endParaRPr lang="en-US"/>
        </a:p>
      </dgm:t>
    </dgm:pt>
    <dgm:pt modelId="{CA3A9E15-677A-492F-93C0-4B1133113C88}" type="sibTrans" cxnId="{1D69CC36-7964-4AE9-9652-A2C752D31CF7}">
      <dgm:prSet/>
      <dgm:spPr/>
      <dgm:t>
        <a:bodyPr/>
        <a:lstStyle/>
        <a:p>
          <a:endParaRPr lang="en-US"/>
        </a:p>
      </dgm:t>
    </dgm:pt>
    <dgm:pt modelId="{E676C70D-BF13-47A3-90F4-3331EB5DA398}">
      <dgm:prSet custT="1"/>
      <dgm:spPr>
        <a:solidFill>
          <a:schemeClr val="accent4">
            <a:lumMod val="20000"/>
            <a:lumOff val="80000"/>
          </a:schemeClr>
        </a:solidFill>
        <a:ln>
          <a:solidFill>
            <a:srgbClr val="002060"/>
          </a:solidFill>
        </a:ln>
      </dgm:spPr>
      <dgm:t>
        <a:bodyPr/>
        <a:lstStyle/>
        <a:p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Peidiwch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â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agor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y </a:t>
          </a:r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ffenest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yn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y </a:t>
          </a:r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dosbarth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gm:t>
    </dgm:pt>
    <dgm:pt modelId="{3EF6AE30-CE03-4FC4-B779-79228DEB4134}" type="parTrans" cxnId="{0EA69326-26FF-4B2E-AA7D-FE8953EA8BFF}">
      <dgm:prSet/>
      <dgm:spPr/>
      <dgm:t>
        <a:bodyPr/>
        <a:lstStyle/>
        <a:p>
          <a:endParaRPr lang="en-US"/>
        </a:p>
      </dgm:t>
    </dgm:pt>
    <dgm:pt modelId="{5FDCB8FA-F42E-4A99-85C5-1FFED71D0DDC}" type="sibTrans" cxnId="{0EA69326-26FF-4B2E-AA7D-FE8953EA8BFF}">
      <dgm:prSet/>
      <dgm:spPr/>
      <dgm:t>
        <a:bodyPr/>
        <a:lstStyle/>
        <a:p>
          <a:endParaRPr lang="en-US"/>
        </a:p>
      </dgm:t>
    </dgm:pt>
    <dgm:pt modelId="{5F95DDB0-CF36-48C0-A14A-53A92B364386}">
      <dgm:prSet custT="1"/>
      <dgm:spPr>
        <a:solidFill>
          <a:schemeClr val="accent4">
            <a:lumMod val="20000"/>
            <a:lumOff val="80000"/>
          </a:schemeClr>
        </a:solidFill>
        <a:ln>
          <a:solidFill>
            <a:srgbClr val="002060"/>
          </a:solidFill>
        </a:ln>
      </dgm:spPr>
      <dgm:t>
        <a:bodyPr/>
        <a:lstStyle/>
        <a:p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Paid </a:t>
          </a:r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â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taflu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sbwriel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Wil!</a:t>
          </a:r>
        </a:p>
      </dgm:t>
    </dgm:pt>
    <dgm:pt modelId="{BEB2D601-CB4A-424D-B988-961435719F73}" type="parTrans" cxnId="{9682B839-0784-4044-89F2-727C267D1C59}">
      <dgm:prSet/>
      <dgm:spPr/>
      <dgm:t>
        <a:bodyPr/>
        <a:lstStyle/>
        <a:p>
          <a:endParaRPr lang="en-US"/>
        </a:p>
      </dgm:t>
    </dgm:pt>
    <dgm:pt modelId="{A7719903-83C3-458B-8F41-C5B92AC7489C}" type="sibTrans" cxnId="{9682B839-0784-4044-89F2-727C267D1C59}">
      <dgm:prSet/>
      <dgm:spPr/>
      <dgm:t>
        <a:bodyPr/>
        <a:lstStyle/>
        <a:p>
          <a:endParaRPr lang="en-US"/>
        </a:p>
      </dgm:t>
    </dgm:pt>
    <dgm:pt modelId="{48D5E616-4EA7-4BA9-A937-9182AFF320B0}">
      <dgm:prSet custT="1"/>
      <dgm:spPr>
        <a:solidFill>
          <a:schemeClr val="accent4">
            <a:lumMod val="20000"/>
            <a:lumOff val="80000"/>
          </a:schemeClr>
        </a:solidFill>
        <a:ln>
          <a:solidFill>
            <a:srgbClr val="002060"/>
          </a:solidFill>
        </a:ln>
      </dgm:spPr>
      <dgm:t>
        <a:bodyPr/>
        <a:lstStyle/>
        <a:p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Ysgrifennwch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dy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enw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ar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y </a:t>
          </a:r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llyfr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gm:t>
    </dgm:pt>
    <dgm:pt modelId="{BBB110B7-1F65-470E-A6B1-5585753B741D}" type="parTrans" cxnId="{35D5AC7B-C5A6-49B5-842A-737C598B56FA}">
      <dgm:prSet/>
      <dgm:spPr/>
      <dgm:t>
        <a:bodyPr/>
        <a:lstStyle/>
        <a:p>
          <a:endParaRPr lang="en-US"/>
        </a:p>
      </dgm:t>
    </dgm:pt>
    <dgm:pt modelId="{8C6E8304-4DC7-4357-B686-8CEE05B6C227}" type="sibTrans" cxnId="{35D5AC7B-C5A6-49B5-842A-737C598B56FA}">
      <dgm:prSet/>
      <dgm:spPr/>
      <dgm:t>
        <a:bodyPr/>
        <a:lstStyle/>
        <a:p>
          <a:endParaRPr lang="en-US"/>
        </a:p>
      </dgm:t>
    </dgm:pt>
    <dgm:pt modelId="{9F2DDD0B-B823-478E-818E-FBB02A194115}">
      <dgm:prSet custT="1"/>
      <dgm:spPr>
        <a:solidFill>
          <a:schemeClr val="accent4">
            <a:lumMod val="20000"/>
            <a:lumOff val="80000"/>
          </a:schemeClr>
        </a:solidFill>
        <a:ln>
          <a:solidFill>
            <a:srgbClr val="002060"/>
          </a:solidFill>
        </a:ln>
      </dgm:spPr>
      <dgm:t>
        <a:bodyPr/>
        <a:lstStyle/>
        <a:p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Sefyll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yn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dawel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tu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ôl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cadeiriau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gm:t>
    </dgm:pt>
    <dgm:pt modelId="{51F43D8B-153F-48F3-B47B-4C54A3DBC938}" type="parTrans" cxnId="{4D6AABED-6984-4CBB-A0F0-4DD3916074AD}">
      <dgm:prSet/>
      <dgm:spPr/>
      <dgm:t>
        <a:bodyPr/>
        <a:lstStyle/>
        <a:p>
          <a:endParaRPr lang="en-US"/>
        </a:p>
      </dgm:t>
    </dgm:pt>
    <dgm:pt modelId="{EE91B319-58EB-4870-AC5C-BFE26EBD4CCE}" type="sibTrans" cxnId="{4D6AABED-6984-4CBB-A0F0-4DD3916074AD}">
      <dgm:prSet/>
      <dgm:spPr/>
      <dgm:t>
        <a:bodyPr/>
        <a:lstStyle/>
        <a:p>
          <a:endParaRPr lang="en-US"/>
        </a:p>
      </dgm:t>
    </dgm:pt>
    <dgm:pt modelId="{6B9B3634-8D52-4B31-A35D-BC8A5A3D2A18}">
      <dgm:prSet custT="1"/>
      <dgm:spPr>
        <a:solidFill>
          <a:schemeClr val="accent4">
            <a:lumMod val="20000"/>
            <a:lumOff val="80000"/>
          </a:schemeClr>
        </a:solidFill>
        <a:ln>
          <a:solidFill>
            <a:srgbClr val="002060"/>
          </a:solidFill>
        </a:ln>
      </dgm:spPr>
      <dgm:t>
        <a:bodyPr/>
        <a:lstStyle/>
        <a:p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Dewch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i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mewn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Rhys. </a:t>
          </a:r>
        </a:p>
      </dgm:t>
    </dgm:pt>
    <dgm:pt modelId="{A33512B4-2165-4007-82AE-CBE62F6CFB98}" type="parTrans" cxnId="{3E57D984-EDAE-4927-AE59-9F0931EAAD1F}">
      <dgm:prSet/>
      <dgm:spPr/>
      <dgm:t>
        <a:bodyPr/>
        <a:lstStyle/>
        <a:p>
          <a:endParaRPr lang="en-US"/>
        </a:p>
      </dgm:t>
    </dgm:pt>
    <dgm:pt modelId="{DE797D8E-E838-4E01-AE82-086DF543EC97}" type="sibTrans" cxnId="{3E57D984-EDAE-4927-AE59-9F0931EAAD1F}">
      <dgm:prSet/>
      <dgm:spPr/>
      <dgm:t>
        <a:bodyPr/>
        <a:lstStyle/>
        <a:p>
          <a:endParaRPr lang="en-US"/>
        </a:p>
      </dgm:t>
    </dgm:pt>
    <dgm:pt modelId="{AA0348A8-B862-4511-AC1F-1BC5C896B905}">
      <dgm:prSet custT="1"/>
      <dgm:spPr>
        <a:solidFill>
          <a:schemeClr val="accent4">
            <a:lumMod val="20000"/>
            <a:lumOff val="80000"/>
          </a:schemeClr>
        </a:solidFill>
        <a:ln>
          <a:solidFill>
            <a:srgbClr val="002060"/>
          </a:solidFill>
        </a:ln>
      </dgm:spPr>
      <dgm:t>
        <a:bodyPr/>
        <a:lstStyle/>
        <a:p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Eisteddwch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a </a:t>
          </a:r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bwyta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yn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dawel</a:t>
          </a:r>
          <a:r>
            <a: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. </a:t>
          </a:r>
        </a:p>
      </dgm:t>
    </dgm:pt>
    <dgm:pt modelId="{17921E30-7158-4639-B9DF-808A758680F3}" type="parTrans" cxnId="{DA041AA7-C36D-428A-BE1C-5DE9C255DF1F}">
      <dgm:prSet/>
      <dgm:spPr/>
      <dgm:t>
        <a:bodyPr/>
        <a:lstStyle/>
        <a:p>
          <a:endParaRPr lang="en-US"/>
        </a:p>
      </dgm:t>
    </dgm:pt>
    <dgm:pt modelId="{15195AB1-C44A-46CC-AB1F-FCDDF75EF072}" type="sibTrans" cxnId="{DA041AA7-C36D-428A-BE1C-5DE9C255DF1F}">
      <dgm:prSet/>
      <dgm:spPr/>
      <dgm:t>
        <a:bodyPr/>
        <a:lstStyle/>
        <a:p>
          <a:endParaRPr lang="en-US"/>
        </a:p>
      </dgm:t>
    </dgm:pt>
    <dgm:pt modelId="{DB9F252C-9951-0F48-ADC5-F6DB57C1E36F}" type="pres">
      <dgm:prSet presAssocID="{A476ABF4-8E0B-4B92-9245-50BDD879CC46}" presName="diagram" presStyleCnt="0">
        <dgm:presLayoutVars>
          <dgm:dir/>
          <dgm:resizeHandles val="exact"/>
        </dgm:presLayoutVars>
      </dgm:prSet>
      <dgm:spPr/>
    </dgm:pt>
    <dgm:pt modelId="{7709FF7A-EBCB-7A48-8FDA-C9087B6CDB20}" type="pres">
      <dgm:prSet presAssocID="{38A6FEFE-D07E-4B72-9FD6-561E652CD938}" presName="node" presStyleLbl="node1" presStyleIdx="0" presStyleCnt="8">
        <dgm:presLayoutVars>
          <dgm:bulletEnabled val="1"/>
        </dgm:presLayoutVars>
      </dgm:prSet>
      <dgm:spPr/>
    </dgm:pt>
    <dgm:pt modelId="{D18C80F9-B825-E744-8C10-72A4785DF2DA}" type="pres">
      <dgm:prSet presAssocID="{D7F8DE67-DE4A-478A-98EF-D6F0E729CBF1}" presName="sibTrans" presStyleCnt="0"/>
      <dgm:spPr/>
    </dgm:pt>
    <dgm:pt modelId="{723E088B-03C1-584A-B199-CEA114C4C9E6}" type="pres">
      <dgm:prSet presAssocID="{03F30459-8D1D-4080-867C-4A4344A17E88}" presName="node" presStyleLbl="node1" presStyleIdx="1" presStyleCnt="8">
        <dgm:presLayoutVars>
          <dgm:bulletEnabled val="1"/>
        </dgm:presLayoutVars>
      </dgm:prSet>
      <dgm:spPr/>
    </dgm:pt>
    <dgm:pt modelId="{9DD87004-9457-5248-8F8E-767E434CD998}" type="pres">
      <dgm:prSet presAssocID="{CA3A9E15-677A-492F-93C0-4B1133113C88}" presName="sibTrans" presStyleCnt="0"/>
      <dgm:spPr/>
    </dgm:pt>
    <dgm:pt modelId="{6203787E-BC10-174B-AC4C-BAE3D9194689}" type="pres">
      <dgm:prSet presAssocID="{E676C70D-BF13-47A3-90F4-3331EB5DA398}" presName="node" presStyleLbl="node1" presStyleIdx="2" presStyleCnt="8">
        <dgm:presLayoutVars>
          <dgm:bulletEnabled val="1"/>
        </dgm:presLayoutVars>
      </dgm:prSet>
      <dgm:spPr/>
    </dgm:pt>
    <dgm:pt modelId="{571B830B-ECFE-1E4A-B98A-4C7CFA984B44}" type="pres">
      <dgm:prSet presAssocID="{5FDCB8FA-F42E-4A99-85C5-1FFED71D0DDC}" presName="sibTrans" presStyleCnt="0"/>
      <dgm:spPr/>
    </dgm:pt>
    <dgm:pt modelId="{EBA5DE9A-9C16-E248-AEFF-16F76D0E4C5C}" type="pres">
      <dgm:prSet presAssocID="{5F95DDB0-CF36-48C0-A14A-53A92B364386}" presName="node" presStyleLbl="node1" presStyleIdx="3" presStyleCnt="8">
        <dgm:presLayoutVars>
          <dgm:bulletEnabled val="1"/>
        </dgm:presLayoutVars>
      </dgm:prSet>
      <dgm:spPr/>
    </dgm:pt>
    <dgm:pt modelId="{EF5210C5-3328-2748-8733-90E5AC2FB101}" type="pres">
      <dgm:prSet presAssocID="{A7719903-83C3-458B-8F41-C5B92AC7489C}" presName="sibTrans" presStyleCnt="0"/>
      <dgm:spPr/>
    </dgm:pt>
    <dgm:pt modelId="{8A2E94DC-3EB6-B24B-86C8-04F316CD66CD}" type="pres">
      <dgm:prSet presAssocID="{48D5E616-4EA7-4BA9-A937-9182AFF320B0}" presName="node" presStyleLbl="node1" presStyleIdx="4" presStyleCnt="8">
        <dgm:presLayoutVars>
          <dgm:bulletEnabled val="1"/>
        </dgm:presLayoutVars>
      </dgm:prSet>
      <dgm:spPr/>
    </dgm:pt>
    <dgm:pt modelId="{A70000DA-F4A9-3643-90F3-09DCC4E9151A}" type="pres">
      <dgm:prSet presAssocID="{8C6E8304-4DC7-4357-B686-8CEE05B6C227}" presName="sibTrans" presStyleCnt="0"/>
      <dgm:spPr/>
    </dgm:pt>
    <dgm:pt modelId="{A4AE8783-7CC9-6B49-997A-AA37AC47E0D0}" type="pres">
      <dgm:prSet presAssocID="{9F2DDD0B-B823-478E-818E-FBB02A194115}" presName="node" presStyleLbl="node1" presStyleIdx="5" presStyleCnt="8">
        <dgm:presLayoutVars>
          <dgm:bulletEnabled val="1"/>
        </dgm:presLayoutVars>
      </dgm:prSet>
      <dgm:spPr/>
    </dgm:pt>
    <dgm:pt modelId="{FD3DC140-0CBD-684A-A28F-1F1BB0D64A6C}" type="pres">
      <dgm:prSet presAssocID="{EE91B319-58EB-4870-AC5C-BFE26EBD4CCE}" presName="sibTrans" presStyleCnt="0"/>
      <dgm:spPr/>
    </dgm:pt>
    <dgm:pt modelId="{5750DACE-D5D9-1141-A5D0-D286025FB151}" type="pres">
      <dgm:prSet presAssocID="{6B9B3634-8D52-4B31-A35D-BC8A5A3D2A18}" presName="node" presStyleLbl="node1" presStyleIdx="6" presStyleCnt="8">
        <dgm:presLayoutVars>
          <dgm:bulletEnabled val="1"/>
        </dgm:presLayoutVars>
      </dgm:prSet>
      <dgm:spPr/>
    </dgm:pt>
    <dgm:pt modelId="{80958915-9DA1-6A4C-B775-D02C9B30A853}" type="pres">
      <dgm:prSet presAssocID="{DE797D8E-E838-4E01-AE82-086DF543EC97}" presName="sibTrans" presStyleCnt="0"/>
      <dgm:spPr/>
    </dgm:pt>
    <dgm:pt modelId="{4F7FE4CE-1F8B-094C-AC48-1FFE18F6CC88}" type="pres">
      <dgm:prSet presAssocID="{AA0348A8-B862-4511-AC1F-1BC5C896B905}" presName="node" presStyleLbl="node1" presStyleIdx="7" presStyleCnt="8">
        <dgm:presLayoutVars>
          <dgm:bulletEnabled val="1"/>
        </dgm:presLayoutVars>
      </dgm:prSet>
      <dgm:spPr/>
    </dgm:pt>
  </dgm:ptLst>
  <dgm:cxnLst>
    <dgm:cxn modelId="{C4227D00-5133-8E40-9A4C-F7CA2CA59DF1}" type="presOf" srcId="{AA0348A8-B862-4511-AC1F-1BC5C896B905}" destId="{4F7FE4CE-1F8B-094C-AC48-1FFE18F6CC88}" srcOrd="0" destOrd="0" presId="urn:microsoft.com/office/officeart/2005/8/layout/default"/>
    <dgm:cxn modelId="{93B29517-8260-D742-91B8-4AA505CDCBE1}" type="presOf" srcId="{38A6FEFE-D07E-4B72-9FD6-561E652CD938}" destId="{7709FF7A-EBCB-7A48-8FDA-C9087B6CDB20}" srcOrd="0" destOrd="0" presId="urn:microsoft.com/office/officeart/2005/8/layout/default"/>
    <dgm:cxn modelId="{95389422-D2DE-244A-AD9B-AFB1B6638BA0}" type="presOf" srcId="{48D5E616-4EA7-4BA9-A937-9182AFF320B0}" destId="{8A2E94DC-3EB6-B24B-86C8-04F316CD66CD}" srcOrd="0" destOrd="0" presId="urn:microsoft.com/office/officeart/2005/8/layout/default"/>
    <dgm:cxn modelId="{0EA69326-26FF-4B2E-AA7D-FE8953EA8BFF}" srcId="{A476ABF4-8E0B-4B92-9245-50BDD879CC46}" destId="{E676C70D-BF13-47A3-90F4-3331EB5DA398}" srcOrd="2" destOrd="0" parTransId="{3EF6AE30-CE03-4FC4-B779-79228DEB4134}" sibTransId="{5FDCB8FA-F42E-4A99-85C5-1FFED71D0DDC}"/>
    <dgm:cxn modelId="{1D69CC36-7964-4AE9-9652-A2C752D31CF7}" srcId="{A476ABF4-8E0B-4B92-9245-50BDD879CC46}" destId="{03F30459-8D1D-4080-867C-4A4344A17E88}" srcOrd="1" destOrd="0" parTransId="{0C37ACDD-44C2-41F5-806D-F78CF42082AF}" sibTransId="{CA3A9E15-677A-492F-93C0-4B1133113C88}"/>
    <dgm:cxn modelId="{9682B839-0784-4044-89F2-727C267D1C59}" srcId="{A476ABF4-8E0B-4B92-9245-50BDD879CC46}" destId="{5F95DDB0-CF36-48C0-A14A-53A92B364386}" srcOrd="3" destOrd="0" parTransId="{BEB2D601-CB4A-424D-B988-961435719F73}" sibTransId="{A7719903-83C3-458B-8F41-C5B92AC7489C}"/>
    <dgm:cxn modelId="{46013043-F7FC-8E44-A041-255066781964}" type="presOf" srcId="{A476ABF4-8E0B-4B92-9245-50BDD879CC46}" destId="{DB9F252C-9951-0F48-ADC5-F6DB57C1E36F}" srcOrd="0" destOrd="0" presId="urn:microsoft.com/office/officeart/2005/8/layout/default"/>
    <dgm:cxn modelId="{C254F572-E63D-B040-BACE-1927E0D14A5E}" type="presOf" srcId="{9F2DDD0B-B823-478E-818E-FBB02A194115}" destId="{A4AE8783-7CC9-6B49-997A-AA37AC47E0D0}" srcOrd="0" destOrd="0" presId="urn:microsoft.com/office/officeart/2005/8/layout/default"/>
    <dgm:cxn modelId="{35D5AC7B-C5A6-49B5-842A-737C598B56FA}" srcId="{A476ABF4-8E0B-4B92-9245-50BDD879CC46}" destId="{48D5E616-4EA7-4BA9-A937-9182AFF320B0}" srcOrd="4" destOrd="0" parTransId="{BBB110B7-1F65-470E-A6B1-5585753B741D}" sibTransId="{8C6E8304-4DC7-4357-B686-8CEE05B6C227}"/>
    <dgm:cxn modelId="{3E57D984-EDAE-4927-AE59-9F0931EAAD1F}" srcId="{A476ABF4-8E0B-4B92-9245-50BDD879CC46}" destId="{6B9B3634-8D52-4B31-A35D-BC8A5A3D2A18}" srcOrd="6" destOrd="0" parTransId="{A33512B4-2165-4007-82AE-CBE62F6CFB98}" sibTransId="{DE797D8E-E838-4E01-AE82-086DF543EC97}"/>
    <dgm:cxn modelId="{0C051186-539E-8546-B42C-413C041CD6DD}" type="presOf" srcId="{E676C70D-BF13-47A3-90F4-3331EB5DA398}" destId="{6203787E-BC10-174B-AC4C-BAE3D9194689}" srcOrd="0" destOrd="0" presId="urn:microsoft.com/office/officeart/2005/8/layout/default"/>
    <dgm:cxn modelId="{1B5EEF8B-446C-4C4F-8B59-4F257476D342}" srcId="{A476ABF4-8E0B-4B92-9245-50BDD879CC46}" destId="{38A6FEFE-D07E-4B72-9FD6-561E652CD938}" srcOrd="0" destOrd="0" parTransId="{E091EAF5-9E7C-48D0-A97A-E2692C836655}" sibTransId="{D7F8DE67-DE4A-478A-98EF-D6F0E729CBF1}"/>
    <dgm:cxn modelId="{79E63790-F322-944C-8BC5-10DC9B7FC5E7}" type="presOf" srcId="{6B9B3634-8D52-4B31-A35D-BC8A5A3D2A18}" destId="{5750DACE-D5D9-1141-A5D0-D286025FB151}" srcOrd="0" destOrd="0" presId="urn:microsoft.com/office/officeart/2005/8/layout/default"/>
    <dgm:cxn modelId="{DA041AA7-C36D-428A-BE1C-5DE9C255DF1F}" srcId="{A476ABF4-8E0B-4B92-9245-50BDD879CC46}" destId="{AA0348A8-B862-4511-AC1F-1BC5C896B905}" srcOrd="7" destOrd="0" parTransId="{17921E30-7158-4639-B9DF-808A758680F3}" sibTransId="{15195AB1-C44A-46CC-AB1F-FCDDF75EF072}"/>
    <dgm:cxn modelId="{AB1564D5-6C0F-F145-A3F9-D53E9D130116}" type="presOf" srcId="{5F95DDB0-CF36-48C0-A14A-53A92B364386}" destId="{EBA5DE9A-9C16-E248-AEFF-16F76D0E4C5C}" srcOrd="0" destOrd="0" presId="urn:microsoft.com/office/officeart/2005/8/layout/default"/>
    <dgm:cxn modelId="{4D6AABED-6984-4CBB-A0F0-4DD3916074AD}" srcId="{A476ABF4-8E0B-4B92-9245-50BDD879CC46}" destId="{9F2DDD0B-B823-478E-818E-FBB02A194115}" srcOrd="5" destOrd="0" parTransId="{51F43D8B-153F-48F3-B47B-4C54A3DBC938}" sibTransId="{EE91B319-58EB-4870-AC5C-BFE26EBD4CCE}"/>
    <dgm:cxn modelId="{465F37F4-7918-4945-9A33-F1B21BA00646}" type="presOf" srcId="{03F30459-8D1D-4080-867C-4A4344A17E88}" destId="{723E088B-03C1-584A-B199-CEA114C4C9E6}" srcOrd="0" destOrd="0" presId="urn:microsoft.com/office/officeart/2005/8/layout/default"/>
    <dgm:cxn modelId="{6260D18D-3793-C643-B640-DBD78DDBDEA1}" type="presParOf" srcId="{DB9F252C-9951-0F48-ADC5-F6DB57C1E36F}" destId="{7709FF7A-EBCB-7A48-8FDA-C9087B6CDB20}" srcOrd="0" destOrd="0" presId="urn:microsoft.com/office/officeart/2005/8/layout/default"/>
    <dgm:cxn modelId="{C0595032-E524-8C4B-898E-78E8CA7F899D}" type="presParOf" srcId="{DB9F252C-9951-0F48-ADC5-F6DB57C1E36F}" destId="{D18C80F9-B825-E744-8C10-72A4785DF2DA}" srcOrd="1" destOrd="0" presId="urn:microsoft.com/office/officeart/2005/8/layout/default"/>
    <dgm:cxn modelId="{0BDEFD06-A83B-C04E-9E2D-164EBA2ED22B}" type="presParOf" srcId="{DB9F252C-9951-0F48-ADC5-F6DB57C1E36F}" destId="{723E088B-03C1-584A-B199-CEA114C4C9E6}" srcOrd="2" destOrd="0" presId="urn:microsoft.com/office/officeart/2005/8/layout/default"/>
    <dgm:cxn modelId="{3653FAF8-DBF8-1C4B-8BF6-BEE131F98C6B}" type="presParOf" srcId="{DB9F252C-9951-0F48-ADC5-F6DB57C1E36F}" destId="{9DD87004-9457-5248-8F8E-767E434CD998}" srcOrd="3" destOrd="0" presId="urn:microsoft.com/office/officeart/2005/8/layout/default"/>
    <dgm:cxn modelId="{742CF946-33B8-AB4B-8C72-A63E3A752AF4}" type="presParOf" srcId="{DB9F252C-9951-0F48-ADC5-F6DB57C1E36F}" destId="{6203787E-BC10-174B-AC4C-BAE3D9194689}" srcOrd="4" destOrd="0" presId="urn:microsoft.com/office/officeart/2005/8/layout/default"/>
    <dgm:cxn modelId="{103EAFB6-1AE1-9747-BBF7-5E97C2661D68}" type="presParOf" srcId="{DB9F252C-9951-0F48-ADC5-F6DB57C1E36F}" destId="{571B830B-ECFE-1E4A-B98A-4C7CFA984B44}" srcOrd="5" destOrd="0" presId="urn:microsoft.com/office/officeart/2005/8/layout/default"/>
    <dgm:cxn modelId="{97BDCCD8-0F38-9B44-9467-D1BA8A065DB6}" type="presParOf" srcId="{DB9F252C-9951-0F48-ADC5-F6DB57C1E36F}" destId="{EBA5DE9A-9C16-E248-AEFF-16F76D0E4C5C}" srcOrd="6" destOrd="0" presId="urn:microsoft.com/office/officeart/2005/8/layout/default"/>
    <dgm:cxn modelId="{3FCCBFCF-FFB8-7A43-85CE-22D03464AFF3}" type="presParOf" srcId="{DB9F252C-9951-0F48-ADC5-F6DB57C1E36F}" destId="{EF5210C5-3328-2748-8733-90E5AC2FB101}" srcOrd="7" destOrd="0" presId="urn:microsoft.com/office/officeart/2005/8/layout/default"/>
    <dgm:cxn modelId="{CA9C3E4A-B542-AF4F-B8A0-004F2AA9DDD1}" type="presParOf" srcId="{DB9F252C-9951-0F48-ADC5-F6DB57C1E36F}" destId="{8A2E94DC-3EB6-B24B-86C8-04F316CD66CD}" srcOrd="8" destOrd="0" presId="urn:microsoft.com/office/officeart/2005/8/layout/default"/>
    <dgm:cxn modelId="{F8DBCBF9-3DEA-834E-9191-F597EB732600}" type="presParOf" srcId="{DB9F252C-9951-0F48-ADC5-F6DB57C1E36F}" destId="{A70000DA-F4A9-3643-90F3-09DCC4E9151A}" srcOrd="9" destOrd="0" presId="urn:microsoft.com/office/officeart/2005/8/layout/default"/>
    <dgm:cxn modelId="{48651FDE-8FDD-434A-8AE7-8CE1EA438204}" type="presParOf" srcId="{DB9F252C-9951-0F48-ADC5-F6DB57C1E36F}" destId="{A4AE8783-7CC9-6B49-997A-AA37AC47E0D0}" srcOrd="10" destOrd="0" presId="urn:microsoft.com/office/officeart/2005/8/layout/default"/>
    <dgm:cxn modelId="{C091F09A-5875-D34D-9A86-DD9D862244BC}" type="presParOf" srcId="{DB9F252C-9951-0F48-ADC5-F6DB57C1E36F}" destId="{FD3DC140-0CBD-684A-A28F-1F1BB0D64A6C}" srcOrd="11" destOrd="0" presId="urn:microsoft.com/office/officeart/2005/8/layout/default"/>
    <dgm:cxn modelId="{D0B0E4CB-340E-2444-BC04-45E3E392BAED}" type="presParOf" srcId="{DB9F252C-9951-0F48-ADC5-F6DB57C1E36F}" destId="{5750DACE-D5D9-1141-A5D0-D286025FB151}" srcOrd="12" destOrd="0" presId="urn:microsoft.com/office/officeart/2005/8/layout/default"/>
    <dgm:cxn modelId="{67354EDE-6E53-8E4B-ADB5-70604FD3CF09}" type="presParOf" srcId="{DB9F252C-9951-0F48-ADC5-F6DB57C1E36F}" destId="{80958915-9DA1-6A4C-B775-D02C9B30A853}" srcOrd="13" destOrd="0" presId="urn:microsoft.com/office/officeart/2005/8/layout/default"/>
    <dgm:cxn modelId="{A4084E75-B3AA-D94A-9991-633B2304F1EE}" type="presParOf" srcId="{DB9F252C-9951-0F48-ADC5-F6DB57C1E36F}" destId="{4F7FE4CE-1F8B-094C-AC48-1FFE18F6CC88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09EDAC-F23C-6A43-B6E0-89ABFC55D521}">
      <dsp:nvSpPr>
        <dsp:cNvPr id="0" name=""/>
        <dsp:cNvSpPr/>
      </dsp:nvSpPr>
      <dsp:spPr>
        <a:xfrm>
          <a:off x="0" y="0"/>
          <a:ext cx="6900512" cy="1392071"/>
        </a:xfrm>
        <a:prstGeom prst="roundRect">
          <a:avLst/>
        </a:prstGeom>
        <a:solidFill>
          <a:schemeClr val="accent4">
            <a:lumMod val="20000"/>
            <a:lumOff val="8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Rydyn ni’n defnyddio’r gorchmynion unigol i siarad ag un plentyn a’r rhai lluosog pan rydyn ni’n siarad â grŵp.   </a:t>
          </a:r>
          <a:endParaRPr lang="en-US" sz="24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7955" y="67955"/>
        <a:ext cx="6764602" cy="1256161"/>
      </dsp:txXfrm>
    </dsp:sp>
    <dsp:sp modelId="{6F5FFFC6-58E9-B147-A3A7-C4882BC7BB9C}">
      <dsp:nvSpPr>
        <dsp:cNvPr id="0" name=""/>
        <dsp:cNvSpPr/>
      </dsp:nvSpPr>
      <dsp:spPr>
        <a:xfrm>
          <a:off x="0" y="2072034"/>
          <a:ext cx="6900512" cy="1392071"/>
        </a:xfrm>
        <a:prstGeom prst="roundRect">
          <a:avLst/>
        </a:prstGeom>
        <a:solidFill>
          <a:schemeClr val="accent4">
            <a:lumMod val="20000"/>
            <a:lumOff val="8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Mae’r </a:t>
          </a:r>
          <a:r>
            <a:rPr lang="cy-GB" sz="2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unigol</a:t>
          </a:r>
          <a:r>
            <a:rPr lang="cy-GB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yn cael ei ffurfio drwy roi </a:t>
          </a:r>
          <a:r>
            <a:rPr lang="cy-GB" sz="2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-a </a:t>
          </a:r>
          <a:r>
            <a:rPr lang="cy-GB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ar ddiwedd bonyn y ferf, 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e.e.   </a:t>
          </a:r>
          <a:r>
            <a:rPr lang="cy-GB" sz="2400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Rhed</a:t>
          </a:r>
          <a:r>
            <a:rPr lang="cy-GB" sz="2400" b="1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</a:t>
          </a:r>
          <a:r>
            <a:rPr lang="cy-GB" sz="2400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!   Cerdd</a:t>
          </a:r>
          <a:r>
            <a:rPr lang="cy-GB" sz="2400" b="1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</a:t>
          </a:r>
          <a:r>
            <a:rPr lang="cy-GB" sz="2400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!</a:t>
          </a:r>
          <a:endParaRPr lang="en-US" sz="2400" i="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7955" y="2139989"/>
        <a:ext cx="6764602" cy="1256161"/>
      </dsp:txXfrm>
    </dsp:sp>
    <dsp:sp modelId="{0719786A-D3CC-AB46-A01A-B06CF2A6B9CF}">
      <dsp:nvSpPr>
        <dsp:cNvPr id="0" name=""/>
        <dsp:cNvSpPr/>
      </dsp:nvSpPr>
      <dsp:spPr>
        <a:xfrm>
          <a:off x="0" y="3651306"/>
          <a:ext cx="6900512" cy="1392071"/>
        </a:xfrm>
        <a:prstGeom prst="roundRect">
          <a:avLst/>
        </a:prstGeom>
        <a:solidFill>
          <a:schemeClr val="accent4">
            <a:lumMod val="20000"/>
            <a:lumOff val="8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Fel arfer, mae’r </a:t>
          </a:r>
          <a:r>
            <a:rPr lang="cy-GB" sz="2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lluosog</a:t>
          </a:r>
          <a:r>
            <a:rPr lang="cy-GB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yn cael ei ffurfio drwy roi </a:t>
          </a:r>
          <a:r>
            <a:rPr lang="cy-GB" sz="2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-wch </a:t>
          </a:r>
          <a:r>
            <a:rPr lang="cy-GB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ar ddiwedd bonyn y ferf, e.e.   </a:t>
          </a:r>
          <a:r>
            <a:rPr lang="cy-GB" sz="2400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Rhed</a:t>
          </a:r>
          <a:r>
            <a:rPr lang="cy-GB" sz="2400" b="1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wch</a:t>
          </a:r>
          <a:r>
            <a:rPr lang="cy-GB" sz="2400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!   Sgipi</a:t>
          </a:r>
          <a:r>
            <a:rPr lang="cy-GB" sz="2400" b="1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wch</a:t>
          </a:r>
          <a:r>
            <a:rPr lang="cy-GB" sz="2400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!</a:t>
          </a:r>
          <a:endParaRPr lang="en-US" sz="2400" i="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7955" y="3719261"/>
        <a:ext cx="6764602" cy="125616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09FF7A-EBCB-7A48-8FDA-C9087B6CDB20}">
      <dsp:nvSpPr>
        <dsp:cNvPr id="0" name=""/>
        <dsp:cNvSpPr/>
      </dsp:nvSpPr>
      <dsp:spPr>
        <a:xfrm>
          <a:off x="3087" y="780127"/>
          <a:ext cx="2449799" cy="1469879"/>
        </a:xfrm>
        <a:prstGeom prst="rect">
          <a:avLst/>
        </a:prstGeom>
        <a:solidFill>
          <a:schemeClr val="accent4">
            <a:lumMod val="20000"/>
            <a:lumOff val="80000"/>
          </a:schemeClr>
        </a:solidFill>
        <a:ln w="12700" cap="flat" cmpd="sng" algn="ctr">
          <a:solidFill>
            <a:srgbClr val="00206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Cerddwch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yn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dawel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Rhian.</a:t>
          </a:r>
        </a:p>
      </dsp:txBody>
      <dsp:txXfrm>
        <a:off x="3087" y="780127"/>
        <a:ext cx="2449799" cy="1469879"/>
      </dsp:txXfrm>
    </dsp:sp>
    <dsp:sp modelId="{723E088B-03C1-584A-B199-CEA114C4C9E6}">
      <dsp:nvSpPr>
        <dsp:cNvPr id="0" name=""/>
        <dsp:cNvSpPr/>
      </dsp:nvSpPr>
      <dsp:spPr>
        <a:xfrm>
          <a:off x="2697867" y="780127"/>
          <a:ext cx="2449799" cy="1469879"/>
        </a:xfrm>
        <a:prstGeom prst="rect">
          <a:avLst/>
        </a:prstGeom>
        <a:solidFill>
          <a:schemeClr val="accent4">
            <a:lumMod val="20000"/>
            <a:lumOff val="80000"/>
          </a:schemeClr>
        </a:solidFill>
        <a:ln w="12700" cap="flat" cmpd="sng" algn="ctr">
          <a:solidFill>
            <a:srgbClr val="00206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Rhaid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iddych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chi </a:t>
          </a: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wrando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blant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sp:txBody>
      <dsp:txXfrm>
        <a:off x="2697867" y="780127"/>
        <a:ext cx="2449799" cy="1469879"/>
      </dsp:txXfrm>
    </dsp:sp>
    <dsp:sp modelId="{6203787E-BC10-174B-AC4C-BAE3D9194689}">
      <dsp:nvSpPr>
        <dsp:cNvPr id="0" name=""/>
        <dsp:cNvSpPr/>
      </dsp:nvSpPr>
      <dsp:spPr>
        <a:xfrm>
          <a:off x="5392646" y="780127"/>
          <a:ext cx="2449799" cy="1469879"/>
        </a:xfrm>
        <a:prstGeom prst="rect">
          <a:avLst/>
        </a:prstGeom>
        <a:solidFill>
          <a:schemeClr val="accent4">
            <a:lumMod val="20000"/>
            <a:lumOff val="80000"/>
          </a:schemeClr>
        </a:solidFill>
        <a:ln w="12700" cap="flat" cmpd="sng" algn="ctr">
          <a:solidFill>
            <a:srgbClr val="00206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Peidiwch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â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agor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y </a:t>
          </a: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ffenest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yn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y </a:t>
          </a: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dosbarth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sp:txBody>
      <dsp:txXfrm>
        <a:off x="5392646" y="780127"/>
        <a:ext cx="2449799" cy="1469879"/>
      </dsp:txXfrm>
    </dsp:sp>
    <dsp:sp modelId="{EBA5DE9A-9C16-E248-AEFF-16F76D0E4C5C}">
      <dsp:nvSpPr>
        <dsp:cNvPr id="0" name=""/>
        <dsp:cNvSpPr/>
      </dsp:nvSpPr>
      <dsp:spPr>
        <a:xfrm>
          <a:off x="8087426" y="780127"/>
          <a:ext cx="2449799" cy="1469879"/>
        </a:xfrm>
        <a:prstGeom prst="rect">
          <a:avLst/>
        </a:prstGeom>
        <a:solidFill>
          <a:schemeClr val="accent4">
            <a:lumMod val="20000"/>
            <a:lumOff val="80000"/>
          </a:schemeClr>
        </a:solidFill>
        <a:ln w="12700" cap="flat" cmpd="sng" algn="ctr">
          <a:solidFill>
            <a:srgbClr val="00206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Paid </a:t>
          </a: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â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taflu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sbwriel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Wil!</a:t>
          </a:r>
        </a:p>
      </dsp:txBody>
      <dsp:txXfrm>
        <a:off x="8087426" y="780127"/>
        <a:ext cx="2449799" cy="1469879"/>
      </dsp:txXfrm>
    </dsp:sp>
    <dsp:sp modelId="{8A2E94DC-3EB6-B24B-86C8-04F316CD66CD}">
      <dsp:nvSpPr>
        <dsp:cNvPr id="0" name=""/>
        <dsp:cNvSpPr/>
      </dsp:nvSpPr>
      <dsp:spPr>
        <a:xfrm>
          <a:off x="3087" y="2494986"/>
          <a:ext cx="2449799" cy="1469879"/>
        </a:xfrm>
        <a:prstGeom prst="rect">
          <a:avLst/>
        </a:prstGeom>
        <a:solidFill>
          <a:schemeClr val="accent4">
            <a:lumMod val="20000"/>
            <a:lumOff val="80000"/>
          </a:schemeClr>
        </a:solidFill>
        <a:ln w="12700" cap="flat" cmpd="sng" algn="ctr">
          <a:solidFill>
            <a:srgbClr val="00206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Ysgrifennwch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dy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enw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ar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y </a:t>
          </a: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llyfr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sp:txBody>
      <dsp:txXfrm>
        <a:off x="3087" y="2494986"/>
        <a:ext cx="2449799" cy="1469879"/>
      </dsp:txXfrm>
    </dsp:sp>
    <dsp:sp modelId="{A4AE8783-7CC9-6B49-997A-AA37AC47E0D0}">
      <dsp:nvSpPr>
        <dsp:cNvPr id="0" name=""/>
        <dsp:cNvSpPr/>
      </dsp:nvSpPr>
      <dsp:spPr>
        <a:xfrm>
          <a:off x="2697867" y="2494986"/>
          <a:ext cx="2449799" cy="1469879"/>
        </a:xfrm>
        <a:prstGeom prst="rect">
          <a:avLst/>
        </a:prstGeom>
        <a:solidFill>
          <a:schemeClr val="accent4">
            <a:lumMod val="20000"/>
            <a:lumOff val="80000"/>
          </a:schemeClr>
        </a:solidFill>
        <a:ln w="12700" cap="flat" cmpd="sng" algn="ctr">
          <a:solidFill>
            <a:srgbClr val="00206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Sefyll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yn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dawel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tu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ôl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cadeiriau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sp:txBody>
      <dsp:txXfrm>
        <a:off x="2697867" y="2494986"/>
        <a:ext cx="2449799" cy="1469879"/>
      </dsp:txXfrm>
    </dsp:sp>
    <dsp:sp modelId="{5750DACE-D5D9-1141-A5D0-D286025FB151}">
      <dsp:nvSpPr>
        <dsp:cNvPr id="0" name=""/>
        <dsp:cNvSpPr/>
      </dsp:nvSpPr>
      <dsp:spPr>
        <a:xfrm>
          <a:off x="5392646" y="2494986"/>
          <a:ext cx="2449799" cy="1469879"/>
        </a:xfrm>
        <a:prstGeom prst="rect">
          <a:avLst/>
        </a:prstGeom>
        <a:solidFill>
          <a:schemeClr val="accent4">
            <a:lumMod val="20000"/>
            <a:lumOff val="80000"/>
          </a:schemeClr>
        </a:solidFill>
        <a:ln w="12700" cap="flat" cmpd="sng" algn="ctr">
          <a:solidFill>
            <a:srgbClr val="00206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Dewch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i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mewn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Rhys. </a:t>
          </a:r>
        </a:p>
      </dsp:txBody>
      <dsp:txXfrm>
        <a:off x="5392646" y="2494986"/>
        <a:ext cx="2449799" cy="1469879"/>
      </dsp:txXfrm>
    </dsp:sp>
    <dsp:sp modelId="{4F7FE4CE-1F8B-094C-AC48-1FFE18F6CC88}">
      <dsp:nvSpPr>
        <dsp:cNvPr id="0" name=""/>
        <dsp:cNvSpPr/>
      </dsp:nvSpPr>
      <dsp:spPr>
        <a:xfrm>
          <a:off x="8087426" y="2494986"/>
          <a:ext cx="2449799" cy="1469879"/>
        </a:xfrm>
        <a:prstGeom prst="rect">
          <a:avLst/>
        </a:prstGeom>
        <a:solidFill>
          <a:schemeClr val="accent4">
            <a:lumMod val="20000"/>
            <a:lumOff val="80000"/>
          </a:schemeClr>
        </a:solidFill>
        <a:ln w="12700" cap="flat" cmpd="sng" algn="ctr">
          <a:solidFill>
            <a:srgbClr val="00206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Eisteddwch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a </a:t>
          </a: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bwyta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yn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kern="1200" dirty="0" err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dawel</a:t>
          </a:r>
          <a:r>
            <a:rPr lang="en-US" sz="24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. </a:t>
          </a:r>
        </a:p>
      </dsp:txBody>
      <dsp:txXfrm>
        <a:off x="8087426" y="2494986"/>
        <a:ext cx="2449799" cy="14698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C744E1-28BD-2C45-88DC-2F6FD6AD4D32}" type="datetimeFigureOut">
              <a:rPr lang="en-US" smtClean="0"/>
              <a:t>10/10/23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973449-6430-8C4E-8B4F-49472AE7C9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2868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664776-2651-CC47-8364-6809BA6741C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811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7FA94A-49A5-4D45-B65E-461391C39060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10332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85ABF-0730-484E-96E4-B4F04224EACE}" type="slidenum">
              <a:rPr lang="en-GB" smtClean="0"/>
              <a:pPr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934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ydym</a:t>
            </a:r>
            <a:r>
              <a:rPr lang="en-US" dirty="0"/>
              <a:t> am </a:t>
            </a:r>
            <a:r>
              <a:rPr lang="en-US" dirty="0" err="1"/>
              <a:t>fod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baseline="0" dirty="0"/>
              <a:t> </a:t>
            </a:r>
            <a:r>
              <a:rPr lang="en-US" baseline="0" dirty="0" err="1"/>
              <a:t>fwy</a:t>
            </a:r>
            <a:r>
              <a:rPr lang="en-US" baseline="0" dirty="0"/>
              <a:t> </a:t>
            </a:r>
            <a:r>
              <a:rPr lang="en-US" baseline="0" dirty="0" err="1"/>
              <a:t>penodol</a:t>
            </a:r>
            <a:r>
              <a:rPr lang="en-US" baseline="0" dirty="0"/>
              <a:t>, </a:t>
            </a:r>
            <a:r>
              <a:rPr lang="en-US" baseline="0" dirty="0" err="1"/>
              <a:t>hynny</a:t>
            </a:r>
            <a:r>
              <a:rPr lang="en-US" baseline="0" dirty="0"/>
              <a:t> </a:t>
            </a:r>
            <a:r>
              <a:rPr lang="en-US" baseline="0" dirty="0" err="1"/>
              <a:t>yw</a:t>
            </a:r>
            <a:r>
              <a:rPr lang="en-US" baseline="0" dirty="0"/>
              <a:t>, </a:t>
            </a:r>
            <a:r>
              <a:rPr lang="en-US" baseline="0" dirty="0" err="1"/>
              <a:t>rhaid</a:t>
            </a:r>
            <a:r>
              <a:rPr lang="en-US" baseline="0" dirty="0"/>
              <a:t> </a:t>
            </a:r>
            <a:r>
              <a:rPr lang="en-US" baseline="0" dirty="0" err="1"/>
              <a:t>i</a:t>
            </a:r>
            <a:r>
              <a:rPr lang="en-US" baseline="0" dirty="0"/>
              <a:t> </a:t>
            </a:r>
            <a:r>
              <a:rPr lang="en-US" baseline="0" dirty="0" err="1"/>
              <a:t>ti</a:t>
            </a:r>
            <a:r>
              <a:rPr lang="en-US" baseline="0" dirty="0"/>
              <a:t> / </a:t>
            </a:r>
            <a:r>
              <a:rPr lang="en-US" baseline="0" dirty="0" err="1"/>
              <a:t>fe</a:t>
            </a:r>
            <a:r>
              <a:rPr lang="en-US" baseline="0" dirty="0"/>
              <a:t> / chi </a:t>
            </a:r>
            <a:r>
              <a:rPr lang="en-US" baseline="0" dirty="0" err="1"/>
              <a:t>ayyb</a:t>
            </a:r>
            <a:r>
              <a:rPr lang="mr-IN" baseline="0" dirty="0"/>
              <a:t>…</a:t>
            </a:r>
            <a:r>
              <a:rPr lang="en-GB" baseline="0" dirty="0"/>
              <a:t> </a:t>
            </a:r>
            <a:r>
              <a:rPr lang="en-GB" baseline="0" dirty="0" err="1"/>
              <a:t>yna</a:t>
            </a:r>
            <a:r>
              <a:rPr lang="en-GB" baseline="0" dirty="0"/>
              <a:t> </a:t>
            </a:r>
            <a:r>
              <a:rPr lang="en-GB" baseline="0" dirty="0" err="1"/>
              <a:t>mae’n</a:t>
            </a:r>
            <a:r>
              <a:rPr lang="en-GB" baseline="0" dirty="0"/>
              <a:t> </a:t>
            </a:r>
            <a:r>
              <a:rPr lang="en-GB" baseline="0" dirty="0" err="1"/>
              <a:t>rhaid</a:t>
            </a:r>
            <a:r>
              <a:rPr lang="en-GB" baseline="0" dirty="0"/>
              <a:t> </a:t>
            </a:r>
            <a:r>
              <a:rPr lang="en-GB" baseline="0" dirty="0" err="1"/>
              <a:t>defnyddio’r</a:t>
            </a:r>
            <a:r>
              <a:rPr lang="en-GB" baseline="0" dirty="0"/>
              <a:t> </a:t>
            </a:r>
            <a:r>
              <a:rPr lang="en-GB" baseline="0" dirty="0" err="1"/>
              <a:t>patrwm</a:t>
            </a:r>
            <a:r>
              <a:rPr lang="en-GB" baseline="0" dirty="0"/>
              <a:t> </a:t>
            </a:r>
            <a:r>
              <a:rPr lang="en-GB" baseline="0" dirty="0" err="1"/>
              <a:t>yma</a:t>
            </a:r>
            <a:r>
              <a:rPr lang="en-GB" baseline="0" dirty="0"/>
              <a:t> a </a:t>
            </a:r>
            <a:r>
              <a:rPr lang="en-GB" baseline="0" dirty="0" err="1"/>
              <a:t>chofio’r</a:t>
            </a:r>
            <a:r>
              <a:rPr lang="en-GB" baseline="0" dirty="0"/>
              <a:t> </a:t>
            </a:r>
            <a:r>
              <a:rPr lang="en-GB" baseline="0" dirty="0" err="1"/>
              <a:t>treiglad</a:t>
            </a:r>
            <a:r>
              <a:rPr lang="en-GB" baseline="0" dirty="0"/>
              <a:t> </a:t>
            </a:r>
            <a:r>
              <a:rPr lang="en-GB" baseline="0" dirty="0" err="1"/>
              <a:t>meddal</a:t>
            </a:r>
            <a:r>
              <a:rPr lang="mr-IN" baseline="0" dirty="0"/>
              <a:t>…</a:t>
            </a:r>
            <a:r>
              <a:rPr lang="en-GB" baseline="0" dirty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641BB8-44C0-934B-86DB-E8BE9DF68C78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368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 dirty="0"/>
              <a:t>Tasg grwp – yn unol â’u Maes Dysgu a Phrofiad / oed / maes arbenigol – bydd angen adnoddau -npapur mawr, peniau lliw, a.y.y.b.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973449-6430-8C4E-8B4F-49472AE7C9D5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8854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cy-GB" dirty="0"/>
              <a:t>Ffordd dda o adolygu - rhowch amrywiaeth o ferfau yn y sach o’r presennol i’r gorffennol, o’r cwmpasog i’r cryno gan gofio gynnwys rhai amhersonol hefyd!</a:t>
            </a:r>
          </a:p>
          <a:p>
            <a:pPr marL="228600" indent="-228600">
              <a:buAutoNum type="arabicPeriod"/>
            </a:pPr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973449-6430-8C4E-8B4F-49472AE7C9D5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50805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 dirty="0"/>
              <a:t>Strategaethau Addysgu a Dysgu Iaith:</a:t>
            </a:r>
          </a:p>
          <a:p>
            <a:endParaRPr lang="cy-GB" dirty="0"/>
          </a:p>
          <a:p>
            <a:pPr marL="228600" indent="-228600">
              <a:buAutoNum type="arabicPeriod"/>
            </a:pPr>
            <a:r>
              <a:rPr lang="cy-GB" dirty="0"/>
              <a:t>Defnyddio’r termau gramadegol cywir</a:t>
            </a:r>
          </a:p>
          <a:p>
            <a:pPr marL="228600" indent="-228600">
              <a:buAutoNum type="arabicPeriod"/>
            </a:pPr>
            <a:r>
              <a:rPr lang="cy-GB" dirty="0"/>
              <a:t>Tasgau Unigol</a:t>
            </a:r>
          </a:p>
          <a:p>
            <a:pPr marL="228600" indent="-228600">
              <a:buAutoNum type="arabicPeriod"/>
            </a:pPr>
            <a:r>
              <a:rPr lang="cy-GB" dirty="0"/>
              <a:t>Trafod mewn pâr / grwp</a:t>
            </a:r>
          </a:p>
          <a:p>
            <a:pPr marL="228600" indent="-228600">
              <a:buAutoNum type="arabicPeriod"/>
            </a:pPr>
            <a:r>
              <a:rPr lang="cy-GB" dirty="0"/>
              <a:t>Drilio – pa ffyrdd gwahanol o ddrilio?</a:t>
            </a:r>
          </a:p>
          <a:p>
            <a:pPr marL="228600" indent="-228600">
              <a:buAutoNum type="arabicPeriod"/>
            </a:pPr>
            <a:r>
              <a:rPr lang="cy-GB" dirty="0"/>
              <a:t>Cynyddu lefel her y tasgau – yn enwedig wrth ystyried cyflwyno’r berfau </a:t>
            </a:r>
          </a:p>
          <a:p>
            <a:pPr marL="228600" indent="-228600">
              <a:buAutoNum type="arabicPeriod"/>
            </a:pPr>
            <a:r>
              <a:rPr lang="cy-GB" dirty="0"/>
              <a:t>Cywiro gwallau – gall blant ddefnyddio pin lliw / sbectol farcio</a:t>
            </a:r>
          </a:p>
          <a:p>
            <a:pPr marL="228600" indent="-228600">
              <a:buAutoNum type="arabicPeriod"/>
            </a:pPr>
            <a:r>
              <a:rPr lang="cy-GB" dirty="0"/>
              <a:t>Gem iaith – Y Blwch Llythrennedd</a:t>
            </a:r>
          </a:p>
          <a:p>
            <a:pPr marL="228600" indent="-228600">
              <a:buAutoNum type="arabicPeriod"/>
            </a:pPr>
            <a:r>
              <a:rPr lang="cy-GB" dirty="0"/>
              <a:t>Kahoot</a:t>
            </a:r>
          </a:p>
          <a:p>
            <a:pPr marL="228600" indent="-228600">
              <a:buAutoNum type="arabicPeriod"/>
            </a:pPr>
            <a:r>
              <a:rPr lang="cy-GB" dirty="0"/>
              <a:t>Quizziz</a:t>
            </a:r>
          </a:p>
          <a:p>
            <a:pPr marL="228600" indent="-228600">
              <a:buAutoNum type="arabicPeriod"/>
            </a:pPr>
            <a:r>
              <a:rPr lang="cy-GB" dirty="0"/>
              <a:t>Creu poster </a:t>
            </a:r>
          </a:p>
          <a:p>
            <a:pPr marL="228600" indent="-228600">
              <a:buAutoNum type="arabicPeriod"/>
            </a:pPr>
            <a:endParaRPr lang="cy-GB" dirty="0"/>
          </a:p>
          <a:p>
            <a:pPr marL="228600" indent="-228600">
              <a:buAutoNum type="arabicPeriod"/>
            </a:pPr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973449-6430-8C4E-8B4F-49472AE7C9D5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4450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768FAF-CE57-1245-B8E6-8AA1716C22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5AB0C7-4DF3-A249-8632-BA16BBAD4A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94BA90-5369-A849-A6A1-0D98E96D78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10/10/23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46CAD8-7632-234B-B512-F8715990D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6CC9DA-5AC7-9C42-A632-169E2E301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5715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04738A-A3EC-914E-A92C-879891117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8B421C-CC0E-D740-8573-8B587B2FAE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8A131D-4167-FD4B-9264-1DB342A3A5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10/10/23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8BFCCC-47AE-B344-AF6D-1678898D17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86E322-6321-A145-AB75-62C2FA542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8537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597BBF-A127-494E-9FCF-7E098BC047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290C0E-7ED3-B54D-929F-B9076E8AB7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AC7500-854D-3948-A8B8-622FA07DD4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10/10/23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5E3FF4-A40B-BE44-A4E6-7DEF725DBF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C72314-6A18-D24E-9796-DDC73ACBA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746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FE709D-22B4-A04D-B635-455FB24505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D95700-30B1-574E-9F66-265EBE62AA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F218C8-6EF0-6344-884C-7470DD85C2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0B74BA-ACCC-7245-A047-DC32B1AAD4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10/10/23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824F27-24B6-3F48-A671-FDDD88EAD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F586BD-981B-F64F-90A3-4291FD3C1A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45982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788D82-7EF6-4E4C-B13F-C864F348A8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6910EA-F03F-214E-B46F-37E68D29ED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B662AB-594B-C84B-9FDA-4B8654EF77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1A7468E-68E1-F849-BD8A-7A86F49CF3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173CDC2-4D8A-CB43-BFEB-21D7F248F7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C7B207-28BB-1440-9FD8-0C58051EB8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10/10/23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0DB828B-FD10-0543-A74A-31C7E42FC1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D73411-527C-2747-9766-F116203DA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944227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FF600-4A65-2840-83D8-5F9667C35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1D173E-B30A-AB44-BB82-5E17F3924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10/10/23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F46514-1F37-0B49-93D8-2C1269732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73CD88-472B-564D-975B-6583E321A3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721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036FA9C-D07A-0B49-B8B4-8FDF24EB6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10/10/23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922942-866B-0F44-A579-34CCD626F7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460DF1-7BD5-C643-8CFA-8D1F5E8F2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364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46CE5F-158D-8E42-83A6-9D05369F5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08F9B0-B3E5-5A4D-8A46-DC4C6090E4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702B79-2C20-8549-B706-C879266E81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D7F988-EFBD-464D-AA1A-6BE5FE7A3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10/10/23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10A1DA-FE4D-4B44-A108-B55FDD450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04539A-71BE-884E-AB1A-97EDD7B63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73054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01FE71-FE1E-4F48-8BA9-A2E07B6FDF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E9B2BD8-3681-CF41-94ED-ED06C8185A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y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50F4D5-FDB3-E14D-AE22-0661ABA8D1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AE7D57-500C-F345-AC07-17BE1A97C1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10/10/23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93BC17-71B4-D24D-B5C9-9714F12C9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B3B1E7-BB2E-EF41-A38A-6D0BC160C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906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B9CF8-B8FF-5843-B860-01A73A6E8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A18F4C-7887-AB4A-A12D-44A0CBB101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4F69AE-A3BB-EC46-B741-0C875A2B1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10/10/23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B7A933-3057-234B-9F2D-1552EBF73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6155F1-6F27-B142-9895-210A2A612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190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1F55B61-5D47-7D4E-A0F7-0F15739BC0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1457FE-9674-F343-9148-8CDB6C1C3C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5F6E5D-1E6B-5E4B-A9EA-16F6A52B9F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10/10/23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13DFC9-036B-0E42-B23A-A25D96B9E7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8C3599-2860-6B44-81DB-E7173F20E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5343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59AA102-D93C-AD42-B846-1A1B633BB3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BFB9D5-8CED-3841-9949-DC0C031ABA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760BAC-01B9-9E41-9A08-01A400F735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10/10/23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02FFA9-BB5F-4A48-AB62-3125A18B52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5393E1-DFD9-7F42-BEA9-341EBCD511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488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tif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create.kahoot.it/v2/share/gramadeg-berf-ac-arddodiad-geiriau-tebyg/7a35bcd4-e3f2-47b6-96d5-0f4a0518bb2a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hyperlink" Target="https://eur01.safelinks.protection.outlook.com/?url=https%3A%2F%2Fcreate.kahoot.it%2Fshare%2Fgramadeg-berf-ac-arddodiad-geiriau-tebyg%2F7a35bcd4-e3f2-47b6-96d5-0f4a0518bb2a&amp;data=04%7C01%7Cn.evans%40uwtsd.ac.uk%7Ce12671c97db746502ee408d978217a3c%7C4e0f11f9046e45059cb8db2152311e21%7C0%7C0%7C637672907442380689%7CUnknown%7CTWFpbGZsb3d8eyJWIjoiMC4wLjAwMDAiLCJQIjoiV2luMzIiLCJBTiI6Ik1haWwiLCJXVCI6Mn0%3D%7C1000&amp;sdata=F6xVhDBJ7IA35QfzqGZDFGh020Gd%2Bs1fk2x4M0KLlJE%3D&amp;reserved=0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tif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tif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tif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9.jpeg"/><Relationship Id="rId7" Type="http://schemas.openxmlformats.org/officeDocument/2006/relationships/image" Target="../media/image23.tif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tiff"/><Relationship Id="rId5" Type="http://schemas.openxmlformats.org/officeDocument/2006/relationships/image" Target="../media/image21.tiff"/><Relationship Id="rId4" Type="http://schemas.openxmlformats.org/officeDocument/2006/relationships/image" Target="../media/image20.tiff"/><Relationship Id="rId9" Type="http://schemas.openxmlformats.org/officeDocument/2006/relationships/image" Target="../media/image24.tif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tif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AA09D7D-4CD2-D34C-9120-221CD8FDB7D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2076"/>
          <a:stretch/>
        </p:blipFill>
        <p:spPr>
          <a:xfrm>
            <a:off x="0" y="121240"/>
            <a:ext cx="12192000" cy="685800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A09E09DD-1DB0-9244-8DE5-6D0E0DE5D890}"/>
              </a:ext>
            </a:extLst>
          </p:cNvPr>
          <p:cNvSpPr txBox="1">
            <a:spLocks/>
          </p:cNvSpPr>
          <p:nvPr/>
        </p:nvSpPr>
        <p:spPr>
          <a:xfrm>
            <a:off x="2008909" y="121240"/>
            <a:ext cx="8215746" cy="149974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rgbClr val="002060"/>
            </a:solidFill>
          </a:ln>
        </p:spPr>
        <p:txBody>
          <a:bodyPr vert="horz" lIns="68580" tIns="34290" rIns="68580" bIns="3429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en-GB" sz="4050" b="1" dirty="0">
                <a:solidFill>
                  <a:srgbClr val="FF0000"/>
                </a:solidFill>
              </a:rPr>
            </a:br>
            <a:r>
              <a:rPr lang="en-GB" sz="2400" b="1" dirty="0">
                <a:solidFill>
                  <a:srgbClr val="002060"/>
                </a:solidFill>
                <a:latin typeface="+mn-lt"/>
              </a:rPr>
              <a:t>Cymraeg </a:t>
            </a:r>
            <a:r>
              <a:rPr lang="en-GB" sz="2400" b="1" dirty="0" err="1">
                <a:solidFill>
                  <a:srgbClr val="002060"/>
                </a:solidFill>
                <a:latin typeface="+mn-lt"/>
              </a:rPr>
              <a:t>i</a:t>
            </a:r>
            <a:r>
              <a:rPr lang="en-GB" sz="2400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latin typeface="+mn-lt"/>
              </a:rPr>
              <a:t>Bawb</a:t>
            </a:r>
            <a:r>
              <a:rPr lang="en-GB" sz="2400" b="1" dirty="0">
                <a:solidFill>
                  <a:srgbClr val="002060"/>
                </a:solidFill>
                <a:latin typeface="+mn-lt"/>
              </a:rPr>
              <a:t> - TAR 2023-24</a:t>
            </a:r>
          </a:p>
          <a:p>
            <a:pPr algn="ctr"/>
            <a:endParaRPr lang="en-GB" sz="1000" b="1" dirty="0">
              <a:solidFill>
                <a:srgbClr val="002060"/>
              </a:solidFill>
              <a:latin typeface="+mn-lt"/>
            </a:endParaRPr>
          </a:p>
          <a:p>
            <a:pPr algn="ctr"/>
            <a:r>
              <a:rPr lang="en-GB" sz="2400" b="1" dirty="0">
                <a:solidFill>
                  <a:srgbClr val="002060"/>
                </a:solidFill>
                <a:latin typeface="+mn-lt"/>
              </a:rPr>
              <a:t>12.10.23</a:t>
            </a:r>
          </a:p>
          <a:p>
            <a:pPr algn="ctr"/>
            <a:r>
              <a:rPr lang="en-GB" sz="2400" b="1" dirty="0" err="1">
                <a:solidFill>
                  <a:srgbClr val="002060"/>
                </a:solidFill>
                <a:latin typeface="+mn-lt"/>
              </a:rPr>
              <a:t>Mwy</a:t>
            </a:r>
            <a:r>
              <a:rPr lang="en-GB" sz="2400" b="1" dirty="0">
                <a:solidFill>
                  <a:srgbClr val="002060"/>
                </a:solidFill>
                <a:latin typeface="+mn-lt"/>
              </a:rPr>
              <a:t> o </a:t>
            </a:r>
            <a:r>
              <a:rPr lang="en-GB" sz="2400" b="1" dirty="0" err="1">
                <a:solidFill>
                  <a:srgbClr val="002060"/>
                </a:solidFill>
                <a:latin typeface="+mn-lt"/>
              </a:rPr>
              <a:t>ferfau</a:t>
            </a:r>
            <a:endParaRPr lang="en-GB" sz="2400" b="1" dirty="0">
              <a:solidFill>
                <a:srgbClr val="002060"/>
              </a:solidFill>
              <a:latin typeface="+mn-lt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CF9C9C0-84EF-314F-B3B5-31893A4510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0" y="5545461"/>
            <a:ext cx="9144000" cy="143377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F8C9886-C377-6746-85FE-BBF25762FEE1}"/>
              </a:ext>
            </a:extLst>
          </p:cNvPr>
          <p:cNvSpPr txBox="1"/>
          <p:nvPr/>
        </p:nvSpPr>
        <p:spPr>
          <a:xfrm>
            <a:off x="4523359" y="5116444"/>
            <a:ext cx="3145281" cy="369332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>
                <a:solidFill>
                  <a:srgbClr val="002060"/>
                </a:solidFill>
              </a:rPr>
              <a:t>eleri.powell@uwtsd.ac.uk</a:t>
            </a:r>
            <a:endParaRPr lang="en-US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73438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0DC70D-5707-9843-91C5-09652FE027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236" y="1565032"/>
            <a:ext cx="10980540" cy="3593591"/>
          </a:xfrm>
        </p:spPr>
        <p:txBody>
          <a:bodyPr>
            <a:normAutofit/>
          </a:bodyPr>
          <a:lstStyle/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adolygu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gwaith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ferfau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arddodiaid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sut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ddefnyddio’r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amhersonol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gywir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am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ferfau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gorchmynnol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pham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bod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bwysig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ffyrdd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gwahanol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ddefnyddio’r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gorchmynnol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76BF8C2-45DE-824A-93AC-341B62BD46A5}"/>
              </a:ext>
            </a:extLst>
          </p:cNvPr>
          <p:cNvSpPr txBox="1"/>
          <p:nvPr/>
        </p:nvSpPr>
        <p:spPr>
          <a:xfrm>
            <a:off x="1793631" y="457200"/>
            <a:ext cx="872196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Heddiw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byddwn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ni’n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…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4F92EE-F65A-044A-91FC-563D014730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674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drawing&#10;&#10;Description automatically generated">
            <a:hlinkClick r:id="rId2"/>
            <a:extLst>
              <a:ext uri="{FF2B5EF4-FFF2-40B4-BE49-F238E27FC236}">
                <a16:creationId xmlns:a16="http://schemas.microsoft.com/office/drawing/2014/main" id="{FBD68899-BEAA-ED41-A113-BF32056EDB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0382" y="1610606"/>
            <a:ext cx="5211235" cy="164978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D012A63-9122-FA4A-AA2D-9A5543D7B5E0}"/>
              </a:ext>
            </a:extLst>
          </p:cNvPr>
          <p:cNvSpPr txBox="1"/>
          <p:nvPr/>
        </p:nvSpPr>
        <p:spPr>
          <a:xfrm>
            <a:off x="1793631" y="457200"/>
            <a:ext cx="872196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Adolygu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EAD5E84-4646-7943-8191-2A9E837E5A71}"/>
              </a:ext>
            </a:extLst>
          </p:cNvPr>
          <p:cNvSpPr/>
          <p:nvPr/>
        </p:nvSpPr>
        <p:spPr>
          <a:xfrm>
            <a:off x="2151528" y="3578451"/>
            <a:ext cx="900056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b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</a:br>
            <a:endParaRPr lang="en-GB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fontAlgn="base"/>
            <a:r>
              <a:rPr lang="en-GB" sz="2400" dirty="0">
                <a:solidFill>
                  <a:srgbClr val="000000"/>
                </a:solidFill>
                <a:latin typeface="inherit"/>
                <a:hlinkClick r:id="rId4" tooltip="URL Gwreiddiol: https://create.kahoot.it/share/gramadeg-berf-ac-arddodiad-geiriau-tebyg/7a35bcd4-e3f2-47b6-96d5-0f4a0518bb2a. Cliciwch neu daro\'r ddolen os ydych chi\'n ymddiried ynddi."/>
              </a:rPr>
              <a:t>https://create.kahoot.it/share/gramadeg-berf-ac-arddodiad-geiriau-tebyg/7a35bcd4-e3f2-47b6-96d5-0f4a0518bb2a</a:t>
            </a:r>
            <a:b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</a:rPr>
            </a:br>
            <a:endParaRPr lang="en-GB" sz="2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br>
              <a:rPr lang="en-GB" dirty="0"/>
            </a:b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060B17E-89AC-F24A-91CB-BD37D8FF17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7194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102677" y="2161443"/>
            <a:ext cx="3048000" cy="2286000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33037" y="1805260"/>
            <a:ext cx="5187363" cy="2998366"/>
          </a:xfrm>
        </p:spPr>
        <p:txBody>
          <a:bodyPr/>
          <a:lstStyle/>
          <a:p>
            <a:pPr marL="0" indent="0" algn="ctr">
              <a:buNone/>
            </a:pPr>
            <a:r>
              <a:rPr lang="en-US" sz="9600" dirty="0"/>
              <a:t>?</a:t>
            </a:r>
          </a:p>
          <a:p>
            <a:pPr marL="0" indent="0" algn="ctr">
              <a:buNone/>
            </a:pPr>
            <a:r>
              <a:rPr lang="en-US" sz="4000" dirty="0" err="1">
                <a:latin typeface="Arial" panose="020B0604020202020204" pitchFamily="34" charset="0"/>
                <a:cs typeface="Arial" panose="020B0604020202020204" pitchFamily="34" charset="0"/>
              </a:rPr>
              <a:t>Wel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dirty="0" err="1">
                <a:latin typeface="Arial" panose="020B0604020202020204" pitchFamily="34" charset="0"/>
                <a:cs typeface="Arial" panose="020B0604020202020204" pitchFamily="34" charset="0"/>
              </a:rPr>
              <a:t>ie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dirty="0" err="1">
                <a:latin typeface="Arial" panose="020B0604020202020204" pitchFamily="34" charset="0"/>
                <a:cs typeface="Arial" panose="020B0604020202020204" pitchFamily="34" charset="0"/>
              </a:rPr>
              <a:t>ond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latin typeface="Arial" panose="020B0604020202020204" pitchFamily="34" charset="0"/>
                <a:cs typeface="Arial" panose="020B0604020202020204" pitchFamily="34" charset="0"/>
              </a:rPr>
              <a:t>hefyd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…</a:t>
            </a:r>
          </a:p>
          <a:p>
            <a:pPr marL="0" indent="0">
              <a:buNone/>
            </a:pPr>
            <a:endParaRPr lang="en-US" sz="96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A1288F1-124A-F54E-AFD6-B1E28A518D37}"/>
              </a:ext>
            </a:extLst>
          </p:cNvPr>
          <p:cNvSpPr txBox="1"/>
          <p:nvPr/>
        </p:nvSpPr>
        <p:spPr>
          <a:xfrm>
            <a:off x="1793631" y="457200"/>
            <a:ext cx="872196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Beth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yw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person?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049417-3BCC-5449-8486-31B000A861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597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535" y="270440"/>
            <a:ext cx="3371847" cy="225070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43310" y="54674"/>
            <a:ext cx="2606413" cy="19548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7940" y="3049618"/>
            <a:ext cx="2218613" cy="25989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28457" y="2814125"/>
            <a:ext cx="2685986" cy="2685986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BE3489D-AB92-A944-8850-45067C578A09}"/>
              </a:ext>
            </a:extLst>
          </p:cNvPr>
          <p:cNvSpPr/>
          <p:nvPr/>
        </p:nvSpPr>
        <p:spPr>
          <a:xfrm>
            <a:off x="4146680" y="1843530"/>
            <a:ext cx="4375052" cy="31163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…gall </a:t>
            </a:r>
            <a:r>
              <a:rPr lang="en-US" sz="4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US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holl</a:t>
            </a:r>
            <a:r>
              <a:rPr lang="en-US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bethau</a:t>
            </a:r>
            <a:r>
              <a:rPr lang="en-US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yma</a:t>
            </a:r>
            <a:r>
              <a:rPr lang="en-US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fod</a:t>
            </a:r>
            <a:r>
              <a:rPr lang="en-US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‘</a:t>
            </a:r>
            <a:r>
              <a:rPr lang="en-US" sz="4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berson</a:t>
            </a:r>
            <a:r>
              <a:rPr lang="en-US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 y </a:t>
            </a:r>
            <a:r>
              <a:rPr lang="en-US" sz="4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ferf</a:t>
            </a:r>
            <a:r>
              <a:rPr lang="en-US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hefyd</a:t>
            </a:r>
            <a:r>
              <a:rPr lang="en-US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/>
            <a:r>
              <a:rPr lang="en-US" sz="4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Edrychwch</a:t>
            </a:r>
            <a:r>
              <a:rPr lang="en-US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endParaRPr lang="en-US" sz="3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5E756B0-69D5-7E4F-95F1-9E1E7039EE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5142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8655" y="105013"/>
            <a:ext cx="11432762" cy="58785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Wrth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drafod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b="1" dirty="0" err="1">
                <a:latin typeface="Arial" panose="020B0604020202020204" pitchFamily="34" charset="0"/>
                <a:cs typeface="Arial" panose="020B0604020202020204" pitchFamily="34" charset="0"/>
              </a:rPr>
              <a:t>berfau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rydym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defnyddio’r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term ‘person’ i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gyfeirio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US" sz="3400" b="1" dirty="0" err="1">
                <a:latin typeface="Arial" panose="020B0604020202020204" pitchFamily="34" charset="0"/>
                <a:cs typeface="Arial" panose="020B0604020202020204" pitchFamily="34" charset="0"/>
              </a:rPr>
              <a:t>unrhyw</a:t>
            </a:r>
            <a:r>
              <a:rPr lang="en-US" sz="3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b="1" dirty="0" err="1">
                <a:latin typeface="Arial" panose="020B0604020202020204" pitchFamily="34" charset="0"/>
                <a:cs typeface="Arial" panose="020B0604020202020204" pitchFamily="34" charset="0"/>
              </a:rPr>
              <a:t>beth</a:t>
            </a:r>
            <a:r>
              <a:rPr lang="en-US" sz="3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b="1" dirty="0" err="1">
                <a:latin typeface="Arial" panose="020B0604020202020204" pitchFamily="34" charset="0"/>
                <a:cs typeface="Arial" panose="020B0604020202020204" pitchFamily="34" charset="0"/>
              </a:rPr>
              <a:t>gwneud</a:t>
            </a:r>
            <a:r>
              <a:rPr lang="en-US" sz="3400" b="1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3400" b="1" dirty="0" err="1">
                <a:latin typeface="Arial" panose="020B0604020202020204" pitchFamily="34" charset="0"/>
                <a:cs typeface="Arial" panose="020B0604020202020204" pitchFamily="34" charset="0"/>
              </a:rPr>
              <a:t>ferf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Mae’r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fuwch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cnoi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cil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…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Felly ‘person’ y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ferf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yw’r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…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fuwch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						  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Diferodd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y tap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drwy’r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nos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… </a:t>
            </a: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								</a:t>
            </a: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					 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Felly ‘person’ y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ferf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yw’r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…tap.</a:t>
            </a:r>
          </a:p>
          <a:p>
            <a:endParaRPr lang="en-US" sz="2400" dirty="0"/>
          </a:p>
          <a:p>
            <a:r>
              <a:rPr lang="en-US" sz="2800" dirty="0"/>
              <a:t>		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5DEC22-1617-334C-BBC3-3589CB0B60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5585" y="3780693"/>
            <a:ext cx="1974865" cy="131822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9DF75C2-5118-D949-A132-D35D54A70C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4761" y="1685521"/>
            <a:ext cx="2276298" cy="170722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36E7E24-4A29-E34D-B8F3-62BCD6F08D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059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1674" y="105013"/>
            <a:ext cx="11529744" cy="52014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US" sz="2800" dirty="0"/>
          </a:p>
          <a:p>
            <a:r>
              <a:rPr lang="en-US" sz="2800" dirty="0"/>
              <a:t>							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Dywed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llyfrau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hanes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holl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ganrifoedd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…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Felly ‘person’ y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ferf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yw’r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…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									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					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Gall y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cyfrifiadur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roi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llawer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wybodaeth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i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…</a:t>
            </a: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									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Felly ‘person’ y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ferf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yw’r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E04FA2-B0BD-9B40-9D29-40DA7B803A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23364" y="361471"/>
            <a:ext cx="2001192" cy="234425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F364716-96D9-7F4C-BA6D-1C1628403B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49508" y="3425342"/>
            <a:ext cx="2201382" cy="220138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DC318DB-6531-934C-A22A-9850CF5808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095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66800" y="1160584"/>
            <a:ext cx="10512552" cy="319907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rmAutofit fontScale="92500"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96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Felly, </a:t>
            </a:r>
            <a:r>
              <a:rPr lang="en-US" sz="9600" b="1" dirty="0" err="1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beth</a:t>
            </a:r>
            <a:r>
              <a:rPr lang="en-US" sz="96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en-US" sz="9600" b="1" dirty="0" err="1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ydy</a:t>
            </a:r>
            <a:r>
              <a:rPr lang="en-US" sz="96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</a:p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96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“</a:t>
            </a:r>
            <a:r>
              <a:rPr lang="en-US" sz="9600" b="1" dirty="0" err="1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Yr</a:t>
            </a:r>
            <a:r>
              <a:rPr lang="en-US" sz="96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en-US" sz="9600" b="1" dirty="0" err="1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Amhersonol</a:t>
            </a:r>
            <a:r>
              <a:rPr lang="en-US" sz="96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”?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A08A9B-0AE1-6749-BB41-A9FB4F64EC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5280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7819" y="162526"/>
            <a:ext cx="11626628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Amhersonol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…</a:t>
            </a:r>
          </a:p>
          <a:p>
            <a:endParaRPr lang="en-US" sz="3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…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ydy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pan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nad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oes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modd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dweud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union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pwy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/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beth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yw’r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person! </a:t>
            </a:r>
          </a:p>
          <a:p>
            <a:endParaRPr lang="en-US" sz="3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500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(‘ONE’)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		It is said</a:t>
            </a:r>
          </a:p>
          <a:p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		It is written</a:t>
            </a:r>
          </a:p>
          <a:p>
            <a:endParaRPr lang="en-US" dirty="0"/>
          </a:p>
        </p:txBody>
      </p:sp>
      <p:pic>
        <p:nvPicPr>
          <p:cNvPr id="3" name="Content Placeholder 4"/>
          <p:cNvPicPr>
            <a:picLocks noChangeAspect="1"/>
          </p:cNvPicPr>
          <p:nvPr/>
        </p:nvPicPr>
        <p:blipFill rotWithShape="1">
          <a:blip r:embed="rId2"/>
          <a:srcRect l="26724" t="12249" r="27621" b="8973"/>
          <a:stretch/>
        </p:blipFill>
        <p:spPr>
          <a:xfrm>
            <a:off x="8553582" y="1870365"/>
            <a:ext cx="2497016" cy="323143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41F46B9-DE07-C648-9737-8E5FCD0540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7595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D40AEB-997B-7B43-BEE0-E9558EC028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1050" y="1484842"/>
            <a:ext cx="5181600" cy="4563491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y-GB" sz="2400" b="1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-ir</a:t>
            </a:r>
            <a:r>
              <a:rPr lang="cy-GB" sz="2400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	</a:t>
            </a:r>
            <a:r>
              <a:rPr lang="cy-GB" sz="2400" b="1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y presennol</a:t>
            </a:r>
            <a:r>
              <a:rPr lang="cy-GB" sz="2400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		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cy-GB" sz="2400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    	e.e. 	Dywed</a:t>
            </a:r>
            <a:r>
              <a:rPr lang="cy-GB" sz="2400" b="1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ir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cy-GB" sz="2400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		Gwel</a:t>
            </a:r>
            <a:r>
              <a:rPr lang="cy-GB" sz="2400" b="1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ir</a:t>
            </a:r>
            <a:r>
              <a:rPr lang="cy-GB" sz="2400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		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cy-GB" sz="2400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		Ysgrifenn</a:t>
            </a:r>
            <a:r>
              <a:rPr lang="cy-GB" sz="2400" b="1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ir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2400" dirty="0">
              <a:latin typeface="Arial" panose="020B0604020202020204" pitchFamily="34" charset="0"/>
              <a:ea typeface="MS ??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2400" dirty="0">
              <a:latin typeface="Arial" panose="020B0604020202020204" pitchFamily="34" charset="0"/>
              <a:ea typeface="MS ??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y-GB" sz="2400" b="1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-wyd   y gorffennol	</a:t>
            </a:r>
            <a:endParaRPr lang="cy-GB" sz="2400" dirty="0">
              <a:latin typeface="Arial" panose="020B0604020202020204" pitchFamily="34" charset="0"/>
              <a:ea typeface="MS ??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cy-GB" sz="2400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	e.e.	Dywed</a:t>
            </a:r>
            <a:r>
              <a:rPr lang="cy-GB" sz="2400" b="1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wyd</a:t>
            </a:r>
            <a:r>
              <a:rPr lang="cy-GB" sz="2400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				Gwel</a:t>
            </a:r>
            <a:r>
              <a:rPr lang="cy-GB" sz="2400" b="1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wyd</a:t>
            </a:r>
            <a:r>
              <a:rPr lang="cy-GB" sz="2400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				Ysgrifenn</a:t>
            </a:r>
            <a:r>
              <a:rPr lang="cy-GB" sz="2400" b="1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wyd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AFA50F-F069-0D4C-B745-ADF7AF06A1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232073" y="1484841"/>
            <a:ext cx="4281054" cy="4126249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y-GB" sz="2400" b="1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-id	yr amherffaith a’r amhenodol		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cy-GB" sz="2400" b="1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   	</a:t>
            </a:r>
            <a:r>
              <a:rPr lang="cy-GB" sz="2400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e.e.	</a:t>
            </a:r>
            <a:r>
              <a:rPr lang="cy-GB" sz="2400" b="1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    </a:t>
            </a:r>
            <a:r>
              <a:rPr lang="cy-GB" sz="2400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Edrych</a:t>
            </a:r>
            <a:r>
              <a:rPr lang="cy-GB" sz="2400" b="1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id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cy-GB" sz="2400" b="1" dirty="0">
              <a:latin typeface="Arial" panose="020B0604020202020204" pitchFamily="34" charset="0"/>
              <a:ea typeface="MS ??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cy-GB" sz="2400" b="1" dirty="0">
              <a:latin typeface="Arial" panose="020B0604020202020204" pitchFamily="34" charset="0"/>
              <a:ea typeface="MS ??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cy-GB" sz="2400" b="1" dirty="0">
              <a:latin typeface="Arial" panose="020B0604020202020204" pitchFamily="34" charset="0"/>
              <a:ea typeface="MS ??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cy-GB" sz="2400" b="1" dirty="0">
              <a:latin typeface="Arial" panose="020B0604020202020204" pitchFamily="34" charset="0"/>
              <a:ea typeface="MS ??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y-GB" sz="2400" b="1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-er	y gorchmynnol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cy-GB" sz="2400" b="1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	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cy-GB" sz="2400" b="1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	</a:t>
            </a:r>
            <a:r>
              <a:rPr lang="cy-GB" sz="2400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e.e.</a:t>
            </a:r>
            <a:r>
              <a:rPr lang="cy-GB" sz="2400" b="1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   </a:t>
            </a:r>
            <a:r>
              <a:rPr lang="cy-GB" sz="2400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Syl</a:t>
            </a:r>
            <a:r>
              <a:rPr lang="cy-GB" sz="2400" b="1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wer		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cy-GB" sz="2400" b="1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	         </a:t>
            </a:r>
            <a:r>
              <a:rPr lang="cy-GB" sz="2400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Gwel</a:t>
            </a:r>
            <a:r>
              <a:rPr lang="cy-GB" sz="2400" b="1" dirty="0">
                <a:latin typeface="Arial" panose="020B0604020202020204" pitchFamily="34" charset="0"/>
                <a:ea typeface="MS ??" charset="0"/>
                <a:cs typeface="Arial" panose="020B0604020202020204" pitchFamily="34" charset="0"/>
              </a:rPr>
              <a:t>er 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y-GB" b="1" dirty="0">
              <a:latin typeface="Arial" charset="0"/>
              <a:ea typeface="MS ??" charset="0"/>
            </a:endParaRPr>
          </a:p>
          <a:p>
            <a:endParaRPr lang="en-US" dirty="0"/>
          </a:p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DA28B5C-98D1-034C-8A2A-0BBBFD9079C4}"/>
              </a:ext>
            </a:extLst>
          </p:cNvPr>
          <p:cNvSpPr txBox="1"/>
          <p:nvPr/>
        </p:nvSpPr>
        <p:spPr>
          <a:xfrm>
            <a:off x="3251035" y="246184"/>
            <a:ext cx="57970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Amhersonol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…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B87F4D1-4A78-C34C-8382-86419A2A72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2221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77091" y="255054"/>
            <a:ext cx="11017074" cy="5963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endParaRPr lang="cy-GB" sz="25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cy-GB" sz="25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cy-GB" sz="25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cy-GB" sz="2500" dirty="0">
                <a:latin typeface="Arial" panose="020B0604020202020204" pitchFamily="34" charset="0"/>
                <a:cs typeface="Arial" panose="020B0604020202020204" pitchFamily="34" charset="0"/>
              </a:rPr>
              <a:t>Nid oes angen treiglo gwrthrych berfau </a:t>
            </a:r>
            <a:r>
              <a:rPr lang="cy-GB" sz="2500" b="1" dirty="0">
                <a:latin typeface="Arial" panose="020B0604020202020204" pitchFamily="34" charset="0"/>
                <a:cs typeface="Arial" panose="020B0604020202020204" pitchFamily="34" charset="0"/>
              </a:rPr>
              <a:t>amhersonol</a:t>
            </a:r>
            <a:r>
              <a:rPr lang="cy-GB" sz="2500" dirty="0">
                <a:latin typeface="Arial" panose="020B0604020202020204" pitchFamily="34" charset="0"/>
                <a:cs typeface="Arial" panose="020B0604020202020204" pitchFamily="34" charset="0"/>
              </a:rPr>
              <a:t>, e.e. </a:t>
            </a:r>
          </a:p>
          <a:p>
            <a:pPr lvl="0">
              <a:lnSpc>
                <a:spcPct val="150000"/>
              </a:lnSpc>
            </a:pPr>
            <a:r>
              <a:rPr lang="cy-GB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cy-GB" sz="2500" dirty="0">
                <a:latin typeface="Arial" panose="020B0604020202020204" pitchFamily="34" charset="0"/>
                <a:cs typeface="Arial" panose="020B0604020202020204" pitchFamily="34" charset="0"/>
              </a:rPr>
              <a:t>	Cyhoeddwyd </a:t>
            </a:r>
            <a:r>
              <a:rPr lang="cy-GB" sz="2500" b="1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cy-GB" sz="2500" dirty="0">
                <a:latin typeface="Arial" panose="020B0604020202020204" pitchFamily="34" charset="0"/>
                <a:cs typeface="Arial" panose="020B0604020202020204" pitchFamily="34" charset="0"/>
              </a:rPr>
              <a:t>yddiad y cyfarfod nesaf.</a:t>
            </a:r>
            <a:endParaRPr lang="en-GB" sz="2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Cynhaliwyd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500" b="1" dirty="0" err="1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yfarfod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ddiwedd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dydd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Marciwyd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500" b="1" dirty="0" err="1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waith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y plant. </a:t>
            </a:r>
          </a:p>
          <a:p>
            <a:pPr>
              <a:lnSpc>
                <a:spcPct val="150000"/>
              </a:lnSpc>
            </a:pP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Dysgwyd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500" b="1" dirty="0" err="1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wersi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dilyn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arsylwad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Gwneir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500" b="1" dirty="0" err="1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weithgareddau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allgyrsiol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rheolaidd</a:t>
            </a: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endParaRPr lang="en-US" sz="2200" dirty="0"/>
          </a:p>
          <a:p>
            <a:endParaRPr lang="en-US" sz="2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587A62A-318E-1E44-AD3F-03CB1B7FF2F4}"/>
              </a:ext>
            </a:extLst>
          </p:cNvPr>
          <p:cNvSpPr txBox="1"/>
          <p:nvPr/>
        </p:nvSpPr>
        <p:spPr>
          <a:xfrm>
            <a:off x="1793631" y="457200"/>
            <a:ext cx="872196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Dim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treiglo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…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C49989B-7E34-AA44-BDB0-074493EDF3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806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5C48B9C-9527-D145-A355-AD71C1866180}"/>
              </a:ext>
            </a:extLst>
          </p:cNvPr>
          <p:cNvSpPr/>
          <p:nvPr/>
        </p:nvSpPr>
        <p:spPr>
          <a:xfrm>
            <a:off x="457200" y="1596534"/>
            <a:ext cx="11289323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y-GB" sz="2500" dirty="0">
                <a:latin typeface="Arial" panose="020B0604020202020204" pitchFamily="34" charset="0"/>
                <a:cs typeface="Arial" panose="020B0604020202020204" pitchFamily="34" charset="0"/>
              </a:rPr>
              <a:t>Rydym yn gosod </a:t>
            </a:r>
            <a:r>
              <a:rPr lang="cy-GB" sz="2500" b="1" dirty="0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cy-GB" sz="2500" dirty="0">
                <a:latin typeface="Arial" panose="020B0604020202020204" pitchFamily="34" charset="0"/>
                <a:cs typeface="Arial" panose="020B0604020202020204" pitchFamily="34" charset="0"/>
              </a:rPr>
              <a:t> o flaen y ffurf amhersonol er mwyn cyfleu’r negyddol ac mae angen cofio treiglo’n llaes neu’n feddal.</a:t>
            </a:r>
          </a:p>
          <a:p>
            <a:pPr lvl="0"/>
            <a:endParaRPr lang="cy-GB" sz="2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y-GB" sz="2500" b="1" dirty="0">
                <a:latin typeface="Arial" panose="020B0604020202020204" pitchFamily="34" charset="0"/>
                <a:cs typeface="Arial" panose="020B0604020202020204" pitchFamily="34" charset="0"/>
              </a:rPr>
              <a:t>P T C </a:t>
            </a:r>
            <a:r>
              <a:rPr lang="cy-GB" sz="2500" dirty="0">
                <a:latin typeface="Arial" panose="020B0604020202020204" pitchFamily="34" charset="0"/>
                <a:cs typeface="Arial" panose="020B0604020202020204" pitchFamily="34" charset="0"/>
              </a:rPr>
              <a:t>yn treiglo’n llaes</a:t>
            </a:r>
          </a:p>
          <a:p>
            <a:pPr lvl="0"/>
            <a:r>
              <a:rPr lang="cy-GB" sz="2500" b="1" dirty="0">
                <a:latin typeface="Arial" panose="020B0604020202020204" pitchFamily="34" charset="0"/>
                <a:cs typeface="Arial" panose="020B0604020202020204" pitchFamily="34" charset="0"/>
              </a:rPr>
              <a:t>B D G Ll M Rh </a:t>
            </a:r>
            <a:r>
              <a:rPr lang="cy-GB" sz="2500" dirty="0">
                <a:latin typeface="Arial" panose="020B0604020202020204" pitchFamily="34" charset="0"/>
                <a:cs typeface="Arial" panose="020B0604020202020204" pitchFamily="34" charset="0"/>
              </a:rPr>
              <a:t>yn treiglo’n feddal</a:t>
            </a:r>
          </a:p>
          <a:p>
            <a:pPr lvl="0"/>
            <a:endParaRPr lang="en-GB" sz="2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sz="2500" b="1" dirty="0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cy-GB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2500" b="1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cy-GB" sz="2500" dirty="0">
                <a:latin typeface="Arial" panose="020B0604020202020204" pitchFamily="34" charset="0"/>
                <a:cs typeface="Arial" panose="020B0604020202020204" pitchFamily="34" charset="0"/>
              </a:rPr>
              <a:t>wyddwyd i orffen y gwaith mewn pryd.</a:t>
            </a:r>
          </a:p>
          <a:p>
            <a:endParaRPr lang="en-GB" sz="2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sz="2500" b="1" dirty="0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cy-GB" sz="2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2500" b="1" dirty="0">
                <a:latin typeface="Arial" panose="020B0604020202020204" pitchFamily="34" charset="0"/>
                <a:cs typeface="Arial" panose="020B0604020202020204" pitchFamily="34" charset="0"/>
              </a:rPr>
              <a:t>ch</a:t>
            </a:r>
            <a:r>
              <a:rPr lang="cy-GB" sz="2500" dirty="0">
                <a:latin typeface="Arial" panose="020B0604020202020204" pitchFamily="34" charset="0"/>
                <a:cs typeface="Arial" panose="020B0604020202020204" pitchFamily="34" charset="0"/>
              </a:rPr>
              <a:t>yhoeddir y llyfr tan ddiwedd y flwyddyn.</a:t>
            </a:r>
            <a:endParaRPr lang="en-GB" sz="2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411FE1-B198-1446-85CE-3E3F797F111A}"/>
              </a:ext>
            </a:extLst>
          </p:cNvPr>
          <p:cNvSpPr txBox="1"/>
          <p:nvPr/>
        </p:nvSpPr>
        <p:spPr>
          <a:xfrm>
            <a:off x="1793631" y="457200"/>
            <a:ext cx="872196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Negyddol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70FF61F-706D-CF41-B0AD-174DA7A6D45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2559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123322"/>
            <a:ext cx="10194853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ENGHREIFFTIAU: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Dywedir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bod Gethin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athro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gwych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llyfr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disgrifir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bywyd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person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ifanc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Agorwyd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cyfarfod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bawb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Ailgodwyd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adeilad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1999.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Sylwer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arwyddion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Ni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ddylier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ysmygu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ystafell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hon.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4" name="12-Point Star 3">
            <a:extLst>
              <a:ext uri="{FF2B5EF4-FFF2-40B4-BE49-F238E27FC236}">
                <a16:creationId xmlns:a16="http://schemas.microsoft.com/office/drawing/2014/main" id="{BD80F322-B5AF-444F-9252-C865C11A10EA}"/>
              </a:ext>
            </a:extLst>
          </p:cNvPr>
          <p:cNvSpPr/>
          <p:nvPr/>
        </p:nvSpPr>
        <p:spPr>
          <a:xfrm>
            <a:off x="7028329" y="609600"/>
            <a:ext cx="3944471" cy="1362635"/>
          </a:xfrm>
          <a:prstGeom prst="star12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amser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presennol</a:t>
            </a:r>
            <a:endParaRPr lang="en-U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12-Point Star 4">
            <a:extLst>
              <a:ext uri="{FF2B5EF4-FFF2-40B4-BE49-F238E27FC236}">
                <a16:creationId xmlns:a16="http://schemas.microsoft.com/office/drawing/2014/main" id="{D29E3FD5-32ED-914E-84E3-8C4C096EF473}"/>
              </a:ext>
            </a:extLst>
          </p:cNvPr>
          <p:cNvSpPr/>
          <p:nvPr/>
        </p:nvSpPr>
        <p:spPr>
          <a:xfrm>
            <a:off x="7028329" y="2458513"/>
            <a:ext cx="3944471" cy="1362635"/>
          </a:xfrm>
          <a:prstGeom prst="star12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gorffennol</a:t>
            </a:r>
            <a:endParaRPr lang="en-U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12-Point Star 5">
            <a:extLst>
              <a:ext uri="{FF2B5EF4-FFF2-40B4-BE49-F238E27FC236}">
                <a16:creationId xmlns:a16="http://schemas.microsoft.com/office/drawing/2014/main" id="{0463FA74-2397-8644-86D4-8EDBA2751D9E}"/>
              </a:ext>
            </a:extLst>
          </p:cNvPr>
          <p:cNvSpPr/>
          <p:nvPr/>
        </p:nvSpPr>
        <p:spPr>
          <a:xfrm>
            <a:off x="7028329" y="4193173"/>
            <a:ext cx="4179998" cy="1362635"/>
          </a:xfrm>
          <a:prstGeom prst="star12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gorchmynnol</a:t>
            </a:r>
            <a:endParaRPr lang="en-U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FBBA25A-2927-8F4B-A28B-61393BE973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4212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81891" y="117693"/>
            <a:ext cx="10883277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b="1" dirty="0">
              <a:cs typeface="Calibri" panose="020F0502020204030204" pitchFamily="34" charset="0"/>
            </a:endParaRPr>
          </a:p>
          <a:p>
            <a:pPr algn="ctr"/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Cam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ô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l … Pam bod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pobl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drysu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arenR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busnes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‘person’</a:t>
            </a:r>
          </a:p>
          <a:p>
            <a:pPr marL="342900" indent="-342900">
              <a:buAutoNum type="arabicParenR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terfyniad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‘-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’.</a:t>
            </a:r>
          </a:p>
          <a:p>
            <a:pPr marL="342900" indent="-342900">
              <a:buAutoNum type="arabicParenR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NODER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IR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wahanol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i ‘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a’r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Awgryma’r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ymchwilydd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Ysgrifenna’r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awdur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Cerdda’r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fam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Awgrymir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Ysgrifennir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Cerddir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i’r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ysgol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5B71121-951B-A14B-AC9D-91D606D6E0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3870" y="2057174"/>
            <a:ext cx="3303143" cy="33031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43FF54B-A730-A747-9BA3-FB137760E6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036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8361" y="2404979"/>
            <a:ext cx="11207262" cy="33239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Wrth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ddefnyddio’r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amhersonol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400" i="1" dirty="0" err="1"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i="1" dirty="0" err="1">
                <a:latin typeface="Arial" panose="020B0604020202020204" pitchFamily="34" charset="0"/>
                <a:cs typeface="Arial" panose="020B0604020202020204" pitchFamily="34" charset="0"/>
              </a:rPr>
              <a:t>hyfryd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 o ran </a:t>
            </a:r>
            <a:r>
              <a:rPr lang="en-US" sz="2400" i="1" dirty="0" err="1">
                <a:latin typeface="Arial" panose="020B0604020202020204" pitchFamily="34" charset="0"/>
                <a:cs typeface="Arial" panose="020B0604020202020204" pitchFamily="34" charset="0"/>
              </a:rPr>
              <a:t>arddull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i="1" dirty="0" err="1">
                <a:latin typeface="Arial" panose="020B0604020202020204" pitchFamily="34" charset="0"/>
                <a:cs typeface="Arial" panose="020B0604020202020204" pitchFamily="34" charset="0"/>
              </a:rPr>
              <a:t>gwrthrychol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i="1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i="1" dirty="0" err="1"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i="1" dirty="0" err="1">
                <a:latin typeface="Arial" panose="020B0604020202020204" pitchFamily="34" charset="0"/>
                <a:cs typeface="Arial" panose="020B0604020202020204" pitchFamily="34" charset="0"/>
              </a:rPr>
              <a:t>aseiniadau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i="1" dirty="0" err="1">
                <a:latin typeface="Arial" panose="020B0604020202020204" pitchFamily="34" charset="0"/>
                <a:cs typeface="Arial" panose="020B0604020202020204" pitchFamily="34" charset="0"/>
              </a:rPr>
              <a:t>a.y.y.b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.) </a:t>
            </a:r>
            <a:r>
              <a:rPr lang="en-US" sz="2400" i="1" dirty="0" err="1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allwch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gyflwyno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pwy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/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beth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drwy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ddefnyddio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…</a:t>
            </a:r>
            <a:endParaRPr lang="en-US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Rhedwyd ras </a:t>
            </a:r>
            <a:r>
              <a:rPr lang="cy-GB" sz="2400" b="1" dirty="0"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 y ferch.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Ysgrifennwyd y gerdd </a:t>
            </a:r>
            <a:r>
              <a:rPr lang="cy-GB" sz="2400" b="1" dirty="0"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 y bardd.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Ysgrifennwyd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adroddiad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athrawes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Agorwyd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cyfarfod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prifathro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33B09E-E542-C14A-A6B7-9AD93D90C388}"/>
              </a:ext>
            </a:extLst>
          </p:cNvPr>
          <p:cNvSpPr txBox="1"/>
          <p:nvPr/>
        </p:nvSpPr>
        <p:spPr>
          <a:xfrm>
            <a:off x="472220" y="309688"/>
            <a:ext cx="106947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Beth </a:t>
            </a:r>
            <a:r>
              <a:rPr lang="en-US" sz="4400" dirty="0" err="1">
                <a:latin typeface="Arial" panose="020B0604020202020204" pitchFamily="34" charset="0"/>
                <a:cs typeface="Arial" panose="020B0604020202020204" pitchFamily="34" charset="0"/>
              </a:rPr>
              <a:t>os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dirty="0" err="1">
                <a:latin typeface="Arial" panose="020B0604020202020204" pitchFamily="34" charset="0"/>
                <a:cs typeface="Arial" panose="020B0604020202020204" pitchFamily="34" charset="0"/>
              </a:rPr>
              <a:t>ydych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4400" dirty="0" err="1">
                <a:latin typeface="Arial" panose="020B0604020202020204" pitchFamily="34" charset="0"/>
                <a:cs typeface="Arial" panose="020B0604020202020204" pitchFamily="34" charset="0"/>
              </a:rPr>
              <a:t>eisiau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dirty="0" err="1">
                <a:latin typeface="Arial" panose="020B0604020202020204" pitchFamily="34" charset="0"/>
                <a:cs typeface="Arial" panose="020B0604020202020204" pitchFamily="34" charset="0"/>
              </a:rPr>
              <a:t>dangos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pwy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/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beth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dirty="0" err="1">
                <a:latin typeface="Arial" panose="020B0604020202020204" pitchFamily="34" charset="0"/>
                <a:cs typeface="Arial" panose="020B0604020202020204" pitchFamily="34" charset="0"/>
              </a:rPr>
              <a:t>wnaeth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4400" dirty="0" err="1">
                <a:latin typeface="Arial" panose="020B0604020202020204" pitchFamily="34" charset="0"/>
                <a:cs typeface="Arial" panose="020B0604020202020204" pitchFamily="34" charset="0"/>
              </a:rPr>
              <a:t>ferf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dirty="0" err="1">
                <a:latin typeface="Arial" panose="020B0604020202020204" pitchFamily="34" charset="0"/>
                <a:cs typeface="Arial" panose="020B0604020202020204" pitchFamily="34" charset="0"/>
              </a:rPr>
              <a:t>wedi’r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dirty="0" err="1">
                <a:latin typeface="Arial" panose="020B0604020202020204" pitchFamily="34" charset="0"/>
                <a:cs typeface="Arial" panose="020B0604020202020204" pitchFamily="34" charset="0"/>
              </a:rPr>
              <a:t>cyfan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5C844C-D06F-B744-A10F-D46F9DE998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1975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D174522-7832-9144-A2C0-CAC8A003AD25}"/>
              </a:ext>
            </a:extLst>
          </p:cNvPr>
          <p:cNvSpPr txBox="1"/>
          <p:nvPr/>
        </p:nvSpPr>
        <p:spPr>
          <a:xfrm>
            <a:off x="360130" y="1024983"/>
            <a:ext cx="553137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Gwaith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pâr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Trafodwch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helpwch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eich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gilydd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nad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rhywun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deall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ceisiwch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ofyn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am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gymorth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wrth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grwp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arall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7E6FFB8-8829-334F-84B2-34A9141A2F2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660" b="1334"/>
          <a:stretch/>
        </p:blipFill>
        <p:spPr>
          <a:xfrm>
            <a:off x="6817294" y="429491"/>
            <a:ext cx="4524783" cy="5420603"/>
          </a:xfrm>
          <a:prstGeom prst="rect">
            <a:avLst/>
          </a:prstGeom>
          <a:ln w="38100">
            <a:solidFill>
              <a:schemeClr val="accent2"/>
            </a:solidFill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E1C6EE7-EE82-E24C-A8D9-1DBE85AAA7E4}"/>
              </a:ext>
            </a:extLst>
          </p:cNvPr>
          <p:cNvSpPr/>
          <p:nvPr/>
        </p:nvSpPr>
        <p:spPr>
          <a:xfrm>
            <a:off x="360130" y="124714"/>
            <a:ext cx="630390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Tasg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…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gwaith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pâr</a:t>
            </a:r>
            <a:endParaRPr lang="en-US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12-Point Star 6">
            <a:extLst>
              <a:ext uri="{FF2B5EF4-FFF2-40B4-BE49-F238E27FC236}">
                <a16:creationId xmlns:a16="http://schemas.microsoft.com/office/drawing/2014/main" id="{1F6DC24A-2E6C-9F4D-BB70-193CA37F526B}"/>
              </a:ext>
            </a:extLst>
          </p:cNvPr>
          <p:cNvSpPr/>
          <p:nvPr/>
        </p:nvSpPr>
        <p:spPr>
          <a:xfrm>
            <a:off x="2309403" y="3509522"/>
            <a:ext cx="4201168" cy="2340572"/>
          </a:xfrm>
          <a:prstGeom prst="star12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gennych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15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munud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gyflawni’r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dasg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22DE652-7490-254D-A92A-E90415B427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7000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DE992EE-811B-794E-8A87-ACABA62E0862}"/>
              </a:ext>
            </a:extLst>
          </p:cNvPr>
          <p:cNvSpPr txBox="1"/>
          <p:nvPr/>
        </p:nvSpPr>
        <p:spPr>
          <a:xfrm>
            <a:off x="998592" y="4292556"/>
            <a:ext cx="107090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Oes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cwestiwn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penodol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wedi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codi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ystod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</a:p>
          <a:p>
            <a:pPr algn="ctr"/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gwaith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pâr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/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grwp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AD784F1-5313-3848-B4EC-1A90D6A37C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5" y="1287869"/>
            <a:ext cx="2495516" cy="249551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3E42A6A-2C24-C04B-B9BC-18799921C5C6}"/>
              </a:ext>
            </a:extLst>
          </p:cNvPr>
          <p:cNvSpPr/>
          <p:nvPr/>
        </p:nvSpPr>
        <p:spPr>
          <a:xfrm>
            <a:off x="3367573" y="280855"/>
            <a:ext cx="545685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Amser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adborth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…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148FD4E-5CE0-0E48-8F7C-410F259D7A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903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8655" y="332826"/>
            <a:ext cx="1158612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TASG 1: </a:t>
            </a:r>
            <a:r>
              <a:rPr lang="en-US" sz="28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defnyddiwch</a:t>
            </a:r>
            <a:r>
              <a:rPr lang="en-US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US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amhersonol</a:t>
            </a:r>
            <a:r>
              <a:rPr lang="en-US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28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brawddegau</a:t>
            </a:r>
            <a:r>
              <a:rPr lang="en-US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canlynol</a:t>
            </a:r>
            <a:r>
              <a:rPr lang="en-US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8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Mae’r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llyfr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wedi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cael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ysgrifennu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Saesneg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Mae car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cael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weld.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Nid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yw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ysymygu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cael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ganiat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áu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ysgol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Cafodd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ysgol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chodi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1989.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Cafodd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dwy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gôl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sgorio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Mae’r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gwersi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cael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Gymraeg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12-Point Star 3">
            <a:extLst>
              <a:ext uri="{FF2B5EF4-FFF2-40B4-BE49-F238E27FC236}">
                <a16:creationId xmlns:a16="http://schemas.microsoft.com/office/drawing/2014/main" id="{3E47F7D9-CEBB-FD44-87A3-C80F71F27B7A}"/>
              </a:ext>
            </a:extLst>
          </p:cNvPr>
          <p:cNvSpPr/>
          <p:nvPr/>
        </p:nvSpPr>
        <p:spPr>
          <a:xfrm rot="567805">
            <a:off x="7595948" y="1412694"/>
            <a:ext cx="4433807" cy="2340572"/>
          </a:xfrm>
          <a:prstGeom prst="star12">
            <a:avLst/>
          </a:prstGeom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YSTYRIWCH:</a:t>
            </a:r>
          </a:p>
          <a:p>
            <a:pPr algn="ctr"/>
            <a:r>
              <a:rPr lang="en-US" sz="2400" b="1" dirty="0"/>
              <a:t>Pa </a:t>
            </a:r>
            <a:r>
              <a:rPr lang="en-US" sz="2400" b="1" dirty="0" err="1"/>
              <a:t>amser</a:t>
            </a:r>
            <a:r>
              <a:rPr lang="en-US" sz="2400" b="1" dirty="0"/>
              <a:t> </a:t>
            </a:r>
            <a:r>
              <a:rPr lang="en-US" sz="2400" b="1" dirty="0" err="1"/>
              <a:t>o’r</a:t>
            </a:r>
            <a:r>
              <a:rPr lang="en-US" sz="2400" b="1" dirty="0"/>
              <a:t> </a:t>
            </a:r>
            <a:r>
              <a:rPr lang="en-US" sz="2400" b="1" dirty="0" err="1"/>
              <a:t>ferf</a:t>
            </a:r>
            <a:r>
              <a:rPr lang="en-US" sz="2400" b="1" dirty="0"/>
              <a:t>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47AE0BC-6240-D74D-B105-0C85E3C202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1073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2935" y="182163"/>
            <a:ext cx="11586129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TASG 1: </a:t>
            </a:r>
            <a:r>
              <a:rPr lang="en-US" sz="28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defnyddiwch</a:t>
            </a:r>
            <a:r>
              <a:rPr lang="en-US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US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amhersonol</a:t>
            </a:r>
            <a:r>
              <a:rPr lang="en-US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28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brawddegau</a:t>
            </a:r>
            <a:r>
              <a:rPr lang="en-US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canlynol</a:t>
            </a:r>
            <a:r>
              <a:rPr lang="en-US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8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Mae’r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llyfr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wedi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cael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ysgrifennu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Saesneg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Cafwyd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llyfr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ysgrifennu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Saesneg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/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Ysgrifennwyd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llyfr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Saesneg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Mae car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cael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weld.</a:t>
            </a:r>
          </a:p>
          <a:p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Gwelir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y car.</a:t>
            </a:r>
          </a:p>
          <a:p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Nid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yw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ysymygu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cael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ganiat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áu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ysgol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Ni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chaniateir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ysmygu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ysgol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Cafodd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ysgol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chodi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ym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1989.</a:t>
            </a:r>
          </a:p>
          <a:p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Codwyd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ysgol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ym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1989.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Cafodd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dwy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gôl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sgorio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Sgoriwyd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dwy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gôl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Mae’r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gwersi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cael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Gymraeg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Dysgir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gwersi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Gymraeg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12-Point Star 3">
            <a:extLst>
              <a:ext uri="{FF2B5EF4-FFF2-40B4-BE49-F238E27FC236}">
                <a16:creationId xmlns:a16="http://schemas.microsoft.com/office/drawing/2014/main" id="{3E47F7D9-CEBB-FD44-87A3-C80F71F27B7A}"/>
              </a:ext>
            </a:extLst>
          </p:cNvPr>
          <p:cNvSpPr/>
          <p:nvPr/>
        </p:nvSpPr>
        <p:spPr>
          <a:xfrm rot="567805">
            <a:off x="7595948" y="1412694"/>
            <a:ext cx="4433807" cy="2340572"/>
          </a:xfrm>
          <a:prstGeom prst="star12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ATEBION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47AE0BC-6240-D74D-B105-0C85E3C202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5663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/>
          </p:cNvSpPr>
          <p:nvPr>
            <p:ph idx="1"/>
          </p:nvPr>
        </p:nvSpPr>
        <p:spPr>
          <a:xfrm>
            <a:off x="415636" y="175846"/>
            <a:ext cx="11014364" cy="5703747"/>
          </a:xfr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altLang="en-US" sz="30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TASG 2: Pa 3 </a:t>
            </a:r>
            <a:r>
              <a:rPr lang="en-GB" altLang="en-US" sz="3000" b="1" u="sng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brawddeg</a:t>
            </a:r>
            <a:r>
              <a:rPr lang="en-GB" altLang="en-US" sz="30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3000" b="1" u="sng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GB" altLang="en-US" sz="30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3000" b="1" u="sng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gywir</a:t>
            </a:r>
            <a:r>
              <a:rPr lang="en-GB" altLang="en-US" sz="30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0" indent="0">
              <a:lnSpc>
                <a:spcPct val="90000"/>
              </a:lnSpc>
              <a:buNone/>
            </a:pPr>
            <a:endParaRPr lang="en-GB" alt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Defnyddir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awdur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nifer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esiamplau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90000"/>
              </a:lnSpc>
              <a:buNone/>
            </a:pPr>
            <a:endParaRPr lang="en-GB" alt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Dangosir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ymchwil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sawl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ffaith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ddiddorol</a:t>
            </a:r>
            <a:endParaRPr lang="en-GB" alt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GB" alt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Dywed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bardd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fod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byd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ben.</a:t>
            </a:r>
          </a:p>
          <a:p>
            <a:pPr marL="0" indent="0">
              <a:lnSpc>
                <a:spcPct val="90000"/>
              </a:lnSpc>
              <a:buNone/>
            </a:pPr>
            <a:endParaRPr lang="en-GB" alt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Esbonir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llyfr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beth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yw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pwysigrwydd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ail-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gylchu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90000"/>
              </a:lnSpc>
              <a:buNone/>
            </a:pPr>
            <a:endParaRPr lang="en-GB" alt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Esbonia’r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llyfr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beth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yw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pwysigrwydd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ail-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gylchu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90000"/>
              </a:lnSpc>
              <a:buNone/>
            </a:pPr>
            <a:endParaRPr lang="en-GB" alt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traethawd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trafodir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pwysigrwydd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ieithoedd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lleiafrifol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91B933-F5AA-D748-8877-BB266AC9A3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610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/>
          </p:cNvSpPr>
          <p:nvPr>
            <p:ph idx="1"/>
          </p:nvPr>
        </p:nvSpPr>
        <p:spPr>
          <a:xfrm>
            <a:off x="457200" y="175846"/>
            <a:ext cx="10972800" cy="5703747"/>
          </a:xfr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altLang="en-US" sz="30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TASG 2: Pa 3 </a:t>
            </a:r>
            <a:r>
              <a:rPr lang="en-GB" altLang="en-US" sz="3000" b="1" u="sng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brawddeg</a:t>
            </a:r>
            <a:r>
              <a:rPr lang="en-GB" altLang="en-US" sz="30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3000" b="1" u="sng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GB" altLang="en-US" sz="30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3000" b="1" u="sng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gywir</a:t>
            </a:r>
            <a:r>
              <a:rPr lang="en-GB" altLang="en-US" sz="30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0" indent="0">
              <a:lnSpc>
                <a:spcPct val="90000"/>
              </a:lnSpc>
              <a:buNone/>
            </a:pPr>
            <a:endParaRPr lang="en-GB" alt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Defnyddir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awdur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nifer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esiamplau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90000"/>
              </a:lnSpc>
              <a:buNone/>
            </a:pPr>
            <a:endParaRPr lang="en-GB" alt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Dangosir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ymchwil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sawl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ffaith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ddiddorol</a:t>
            </a:r>
            <a:endParaRPr lang="en-GB" alt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GB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Dywed</a:t>
            </a:r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alt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bardd</a:t>
            </a:r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fod</a:t>
            </a:r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alt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byd</a:t>
            </a:r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ben.</a:t>
            </a:r>
          </a:p>
          <a:p>
            <a:pPr marL="0" indent="0">
              <a:lnSpc>
                <a:spcPct val="90000"/>
              </a:lnSpc>
              <a:buNone/>
            </a:pPr>
            <a:endParaRPr lang="en-GB" alt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Esbonir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llyfr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beth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yw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pwysigrwydd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ail-</a:t>
            </a:r>
            <a:r>
              <a:rPr lang="en-GB" alt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gylchu</a:t>
            </a:r>
            <a:r>
              <a:rPr lang="en-GB" alt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90000"/>
              </a:lnSpc>
              <a:buNone/>
            </a:pPr>
            <a:endParaRPr lang="en-GB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Esbonia’r</a:t>
            </a:r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llyfr</a:t>
            </a:r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beth</a:t>
            </a:r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yw</a:t>
            </a:r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pwysigrwydd</a:t>
            </a:r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ail-</a:t>
            </a:r>
            <a:r>
              <a:rPr lang="en-GB" alt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gylchu</a:t>
            </a:r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90000"/>
              </a:lnSpc>
              <a:buNone/>
            </a:pPr>
            <a:endParaRPr lang="en-GB" alt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alt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traethawd</a:t>
            </a:r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trafodir</a:t>
            </a:r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pwysigrwydd</a:t>
            </a:r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ieithoedd</a:t>
            </a:r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lleiafrifol</a:t>
            </a:r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4F018A2-F997-A844-9F1F-63E2A24E96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  <p:sp>
        <p:nvSpPr>
          <p:cNvPr id="4" name="12-Point Star 3">
            <a:extLst>
              <a:ext uri="{FF2B5EF4-FFF2-40B4-BE49-F238E27FC236}">
                <a16:creationId xmlns:a16="http://schemas.microsoft.com/office/drawing/2014/main" id="{11E7C465-5841-5646-99F3-8EEFE56B4EE3}"/>
              </a:ext>
            </a:extLst>
          </p:cNvPr>
          <p:cNvSpPr/>
          <p:nvPr/>
        </p:nvSpPr>
        <p:spPr>
          <a:xfrm rot="567805">
            <a:off x="7595948" y="1412694"/>
            <a:ext cx="4433807" cy="2340572"/>
          </a:xfrm>
          <a:prstGeom prst="star12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ATEBION</a:t>
            </a:r>
          </a:p>
        </p:txBody>
      </p:sp>
    </p:spTree>
    <p:extLst>
      <p:ext uri="{BB962C8B-B14F-4D97-AF65-F5344CB8AC3E}">
        <p14:creationId xmlns:p14="http://schemas.microsoft.com/office/powerpoint/2010/main" val="41574447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81892" y="188907"/>
            <a:ext cx="10176040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u="sng" dirty="0">
                <a:latin typeface="Arial" panose="020B0604020202020204" pitchFamily="34" charset="0"/>
                <a:cs typeface="Arial" panose="020B0604020202020204" pitchFamily="34" charset="0"/>
              </a:rPr>
              <a:t>TASG 3: </a:t>
            </a:r>
            <a:r>
              <a:rPr lang="en-US" sz="25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Cywirwch</a:t>
            </a:r>
            <a:r>
              <a:rPr lang="en-US" sz="2500" b="1" u="sng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Penderfynwyd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dosbarth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bod am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wneud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arddangosfa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orffen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thema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cafwyd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weithdy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Cafwyd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gyflwyniad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clir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Cyflwynwyd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Iestyn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waith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da.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Cyfrannir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Mared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drafodaethau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gyson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Welir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bod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cynnydd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mawr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gwaith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Weler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bod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Iestyn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wedi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gwella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5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8CAB0B-9918-6544-A476-2E6D2421CD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4244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81892" y="188907"/>
            <a:ext cx="10176040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u="sng" dirty="0">
                <a:latin typeface="Arial" panose="020B0604020202020204" pitchFamily="34" charset="0"/>
                <a:cs typeface="Arial" panose="020B0604020202020204" pitchFamily="34" charset="0"/>
              </a:rPr>
              <a:t>TASG 3: </a:t>
            </a:r>
            <a:r>
              <a:rPr lang="en-US" sz="25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Cywirwch</a:t>
            </a:r>
            <a:r>
              <a:rPr lang="en-US" sz="2500" b="1" u="sng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Penderfynwyd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dosbarth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bod am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wneud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arddangosfa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orffen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thema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cafwyd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weithdy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Cafwyd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strike="sngStrike" dirty="0" err="1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yflwyniad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clir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Cyflwyn</a:t>
            </a:r>
            <a:r>
              <a:rPr lang="en-US" sz="2400" strike="sngStrike" dirty="0" err="1">
                <a:latin typeface="Arial" panose="020B0604020202020204" pitchFamily="34" charset="0"/>
                <a:cs typeface="Arial" panose="020B0604020202020204" pitchFamily="34" charset="0"/>
              </a:rPr>
              <a:t>wyd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odd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Iestyn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waith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da.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Cyfrann</a:t>
            </a:r>
            <a:r>
              <a:rPr lang="en-US" sz="2400" strike="sngStrike" dirty="0" err="1">
                <a:latin typeface="Arial" panose="020B0604020202020204" pitchFamily="34" charset="0"/>
                <a:cs typeface="Arial" panose="020B0604020202020204" pitchFamily="34" charset="0"/>
              </a:rPr>
              <a:t>ir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odd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Mared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drafodaethau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gyson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Gw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elir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bod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cynnydd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mawr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gwaith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Gw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eler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bod Iestyn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wedi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gwella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5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8CAB0B-9918-6544-A476-2E6D2421CD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  <p:sp>
        <p:nvSpPr>
          <p:cNvPr id="5" name="12-Point Star 4">
            <a:extLst>
              <a:ext uri="{FF2B5EF4-FFF2-40B4-BE49-F238E27FC236}">
                <a16:creationId xmlns:a16="http://schemas.microsoft.com/office/drawing/2014/main" id="{0E2B54E0-724B-E74E-BB37-98A99FB309A0}"/>
              </a:ext>
            </a:extLst>
          </p:cNvPr>
          <p:cNvSpPr/>
          <p:nvPr/>
        </p:nvSpPr>
        <p:spPr>
          <a:xfrm rot="567805">
            <a:off x="7595948" y="1412694"/>
            <a:ext cx="4433807" cy="2340572"/>
          </a:xfrm>
          <a:prstGeom prst="star12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ATEBION</a:t>
            </a:r>
          </a:p>
        </p:txBody>
      </p:sp>
    </p:spTree>
    <p:extLst>
      <p:ext uri="{BB962C8B-B14F-4D97-AF65-F5344CB8AC3E}">
        <p14:creationId xmlns:p14="http://schemas.microsoft.com/office/powerpoint/2010/main" val="42940608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ounded Rectangle 27"/>
          <p:cNvSpPr/>
          <p:nvPr/>
        </p:nvSpPr>
        <p:spPr>
          <a:xfrm>
            <a:off x="451905" y="1311813"/>
            <a:ext cx="2170349" cy="4779222"/>
          </a:xfrm>
          <a:prstGeom prst="roundRect">
            <a:avLst>
              <a:gd name="adj" fmla="val 4195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en-GB" b="1" dirty="0" err="1">
                <a:ln w="18000">
                  <a:solidFill>
                    <a:schemeClr val="accent3">
                      <a:lumMod val="75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Cywir</a:t>
            </a:r>
            <a:endParaRPr lang="en-GB" b="1" dirty="0">
              <a:ln w="18000">
                <a:solidFill>
                  <a:schemeClr val="accent3">
                    <a:lumMod val="75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9398055" y="1340224"/>
            <a:ext cx="2165587" cy="4779222"/>
          </a:xfrm>
          <a:prstGeom prst="roundRect">
            <a:avLst>
              <a:gd name="adj" fmla="val 4069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en-GB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Anghywir</a:t>
            </a:r>
            <a:endParaRPr lang="en-GB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Right Arrow 4"/>
          <p:cNvSpPr>
            <a:spLocks noChangeArrowheads="1"/>
          </p:cNvSpPr>
          <p:nvPr/>
        </p:nvSpPr>
        <p:spPr bwMode="auto">
          <a:xfrm>
            <a:off x="8764383" y="1862359"/>
            <a:ext cx="330500" cy="268677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endParaRPr lang="en-GB" altLang="en-US" sz="135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Left Arrow 5"/>
          <p:cNvSpPr>
            <a:spLocks noChangeArrowheads="1"/>
          </p:cNvSpPr>
          <p:nvPr/>
        </p:nvSpPr>
        <p:spPr bwMode="auto">
          <a:xfrm>
            <a:off x="2778187" y="1842858"/>
            <a:ext cx="331715" cy="267494"/>
          </a:xfrm>
          <a:prstGeom prst="leftArrow">
            <a:avLst>
              <a:gd name="adj1" fmla="val 50000"/>
              <a:gd name="adj2" fmla="val 50002"/>
            </a:avLst>
          </a:prstGeom>
          <a:solidFill>
            <a:srgbClr val="9BBB59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endParaRPr lang="en-GB" altLang="en-US" sz="135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Rounded Rectangle 3"/>
          <p:cNvSpPr>
            <a:spLocks noChangeArrowheads="1"/>
          </p:cNvSpPr>
          <p:nvPr/>
        </p:nvSpPr>
        <p:spPr bwMode="auto">
          <a:xfrm>
            <a:off x="3356052" y="1835766"/>
            <a:ext cx="5385710" cy="478086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Sonir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awdur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ei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erthygl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…</a:t>
            </a:r>
          </a:p>
        </p:txBody>
      </p:sp>
      <p:sp>
        <p:nvSpPr>
          <p:cNvPr id="30" name="Right Arrow 29"/>
          <p:cNvSpPr>
            <a:spLocks noChangeArrowheads="1"/>
          </p:cNvSpPr>
          <p:nvPr/>
        </p:nvSpPr>
        <p:spPr bwMode="auto">
          <a:xfrm>
            <a:off x="8764383" y="2349324"/>
            <a:ext cx="330500" cy="268677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endParaRPr lang="en-GB" altLang="en-US" sz="135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1" name="Left Arrow 30"/>
          <p:cNvSpPr>
            <a:spLocks noChangeArrowheads="1"/>
          </p:cNvSpPr>
          <p:nvPr/>
        </p:nvSpPr>
        <p:spPr bwMode="auto">
          <a:xfrm>
            <a:off x="2778187" y="2328754"/>
            <a:ext cx="331715" cy="268677"/>
          </a:xfrm>
          <a:prstGeom prst="leftArrow">
            <a:avLst>
              <a:gd name="adj1" fmla="val 50000"/>
              <a:gd name="adj2" fmla="val 49999"/>
            </a:avLst>
          </a:prstGeom>
          <a:solidFill>
            <a:srgbClr val="9BBB59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endParaRPr lang="en-GB" altLang="en-US" sz="135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2" name="Rounded Rectangle 31"/>
          <p:cNvSpPr>
            <a:spLocks noChangeArrowheads="1"/>
          </p:cNvSpPr>
          <p:nvPr/>
        </p:nvSpPr>
        <p:spPr bwMode="auto">
          <a:xfrm>
            <a:off x="3356052" y="2321541"/>
            <a:ext cx="5385710" cy="478086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Defnyddia’r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actorion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Gymraeg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graenus</a:t>
            </a:r>
            <a:endParaRPr lang="en-GB" sz="1600" dirty="0">
              <a:solidFill>
                <a:schemeClr val="l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3" name="Right Arrow 32"/>
          <p:cNvSpPr>
            <a:spLocks noChangeArrowheads="1"/>
          </p:cNvSpPr>
          <p:nvPr/>
        </p:nvSpPr>
        <p:spPr bwMode="auto">
          <a:xfrm>
            <a:off x="8764383" y="2835099"/>
            <a:ext cx="330500" cy="268677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endParaRPr lang="en-GB" altLang="en-US" sz="135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4" name="Left Arrow 33"/>
          <p:cNvSpPr>
            <a:spLocks noChangeArrowheads="1"/>
          </p:cNvSpPr>
          <p:nvPr/>
        </p:nvSpPr>
        <p:spPr bwMode="auto">
          <a:xfrm>
            <a:off x="2778187" y="2814529"/>
            <a:ext cx="331715" cy="268677"/>
          </a:xfrm>
          <a:prstGeom prst="leftArrow">
            <a:avLst>
              <a:gd name="adj1" fmla="val 50000"/>
              <a:gd name="adj2" fmla="val 49999"/>
            </a:avLst>
          </a:prstGeom>
          <a:solidFill>
            <a:srgbClr val="9BBB59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endParaRPr lang="en-GB" altLang="en-US" sz="135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5" name="Rounded Rectangle 34"/>
          <p:cNvSpPr>
            <a:spLocks noChangeArrowheads="1"/>
          </p:cNvSpPr>
          <p:nvPr/>
        </p:nvSpPr>
        <p:spPr bwMode="auto">
          <a:xfrm>
            <a:off x="3356052" y="2807316"/>
            <a:ext cx="5385710" cy="478086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Cyhoeddwyd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y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gyfrol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ym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mis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Hydref</a:t>
            </a:r>
            <a:endParaRPr lang="en-GB" sz="1600" dirty="0">
              <a:solidFill>
                <a:schemeClr val="l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6" name="Right Arrow 35"/>
          <p:cNvSpPr>
            <a:spLocks noChangeArrowheads="1"/>
          </p:cNvSpPr>
          <p:nvPr/>
        </p:nvSpPr>
        <p:spPr bwMode="auto">
          <a:xfrm>
            <a:off x="8764383" y="3320874"/>
            <a:ext cx="330500" cy="268677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endParaRPr lang="en-GB" altLang="en-US" sz="135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7" name="Left Arrow 36"/>
          <p:cNvSpPr>
            <a:spLocks noChangeArrowheads="1"/>
          </p:cNvSpPr>
          <p:nvPr/>
        </p:nvSpPr>
        <p:spPr bwMode="auto">
          <a:xfrm>
            <a:off x="2778187" y="3300304"/>
            <a:ext cx="331715" cy="268677"/>
          </a:xfrm>
          <a:prstGeom prst="leftArrow">
            <a:avLst>
              <a:gd name="adj1" fmla="val 50000"/>
              <a:gd name="adj2" fmla="val 49999"/>
            </a:avLst>
          </a:prstGeom>
          <a:solidFill>
            <a:srgbClr val="9BBB59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endParaRPr lang="en-GB" altLang="en-US" sz="135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8" name="Rounded Rectangle 37"/>
          <p:cNvSpPr>
            <a:spLocks noChangeArrowheads="1"/>
          </p:cNvSpPr>
          <p:nvPr/>
        </p:nvSpPr>
        <p:spPr bwMode="auto">
          <a:xfrm>
            <a:off x="3356052" y="3293091"/>
            <a:ext cx="5385710" cy="478086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Dywedwyd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Jeremy Miles bod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llythrennedd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digidol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bwysig</a:t>
            </a:r>
            <a:endParaRPr lang="en-GB" sz="1600" dirty="0">
              <a:solidFill>
                <a:schemeClr val="l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9" name="Right Arrow 38"/>
          <p:cNvSpPr>
            <a:spLocks noChangeArrowheads="1"/>
          </p:cNvSpPr>
          <p:nvPr/>
        </p:nvSpPr>
        <p:spPr bwMode="auto">
          <a:xfrm>
            <a:off x="8764383" y="3806649"/>
            <a:ext cx="330500" cy="268677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endParaRPr lang="en-GB" altLang="en-US" sz="135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0" name="Left Arrow 39"/>
          <p:cNvSpPr>
            <a:spLocks noChangeArrowheads="1"/>
          </p:cNvSpPr>
          <p:nvPr/>
        </p:nvSpPr>
        <p:spPr bwMode="auto">
          <a:xfrm>
            <a:off x="2778187" y="3787148"/>
            <a:ext cx="331715" cy="267494"/>
          </a:xfrm>
          <a:prstGeom prst="leftArrow">
            <a:avLst>
              <a:gd name="adj1" fmla="val 50000"/>
              <a:gd name="adj2" fmla="val 50002"/>
            </a:avLst>
          </a:prstGeom>
          <a:solidFill>
            <a:srgbClr val="9BBB59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endParaRPr lang="en-GB" altLang="en-US" sz="135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1" name="Rounded Rectangle 40"/>
          <p:cNvSpPr>
            <a:spLocks noChangeArrowheads="1"/>
          </p:cNvSpPr>
          <p:nvPr/>
        </p:nvSpPr>
        <p:spPr bwMode="auto">
          <a:xfrm>
            <a:off x="3356052" y="3783176"/>
            <a:ext cx="5385710" cy="47677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Cyfeiriwyd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feirniadol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at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adroddiad</a:t>
            </a:r>
            <a:endParaRPr lang="en-GB" sz="1600" dirty="0">
              <a:solidFill>
                <a:schemeClr val="l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2" name="Right Arrow 41"/>
          <p:cNvSpPr>
            <a:spLocks noChangeArrowheads="1"/>
          </p:cNvSpPr>
          <p:nvPr/>
        </p:nvSpPr>
        <p:spPr bwMode="auto">
          <a:xfrm>
            <a:off x="8764383" y="4293615"/>
            <a:ext cx="330500" cy="268677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endParaRPr lang="en-GB" altLang="en-US" sz="135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3" name="Left Arrow 42"/>
          <p:cNvSpPr>
            <a:spLocks noChangeArrowheads="1"/>
          </p:cNvSpPr>
          <p:nvPr/>
        </p:nvSpPr>
        <p:spPr bwMode="auto">
          <a:xfrm>
            <a:off x="2778187" y="4273048"/>
            <a:ext cx="331715" cy="268678"/>
          </a:xfrm>
          <a:prstGeom prst="leftArrow">
            <a:avLst>
              <a:gd name="adj1" fmla="val 50000"/>
              <a:gd name="adj2" fmla="val 49999"/>
            </a:avLst>
          </a:prstGeom>
          <a:solidFill>
            <a:srgbClr val="9BBB59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endParaRPr lang="en-GB" altLang="en-US" sz="135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4" name="Rounded Rectangle 43"/>
          <p:cNvSpPr>
            <a:spLocks noChangeArrowheads="1"/>
          </p:cNvSpPr>
          <p:nvPr/>
        </p:nvSpPr>
        <p:spPr bwMode="auto">
          <a:xfrm>
            <a:off x="3356052" y="4265833"/>
            <a:ext cx="5385710" cy="47808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Awgryma’r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awdur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mai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diffyg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cyfathrebu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oedd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y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broblem</a:t>
            </a:r>
            <a:endParaRPr lang="en-GB" sz="1600" dirty="0">
              <a:solidFill>
                <a:schemeClr val="l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5" name="Right Arrow 44"/>
          <p:cNvSpPr>
            <a:spLocks noChangeArrowheads="1"/>
          </p:cNvSpPr>
          <p:nvPr/>
        </p:nvSpPr>
        <p:spPr bwMode="auto">
          <a:xfrm>
            <a:off x="8764383" y="4779390"/>
            <a:ext cx="330500" cy="268677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endParaRPr lang="en-GB" altLang="en-US" sz="135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6" name="Left Arrow 45"/>
          <p:cNvSpPr>
            <a:spLocks noChangeArrowheads="1"/>
          </p:cNvSpPr>
          <p:nvPr/>
        </p:nvSpPr>
        <p:spPr bwMode="auto">
          <a:xfrm>
            <a:off x="2778187" y="4758823"/>
            <a:ext cx="331715" cy="268678"/>
          </a:xfrm>
          <a:prstGeom prst="leftArrow">
            <a:avLst>
              <a:gd name="adj1" fmla="val 50000"/>
              <a:gd name="adj2" fmla="val 49999"/>
            </a:avLst>
          </a:prstGeom>
          <a:solidFill>
            <a:srgbClr val="9BBB59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endParaRPr lang="en-GB" altLang="en-US" sz="135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7" name="Rounded Rectangle 46"/>
          <p:cNvSpPr>
            <a:spLocks noChangeArrowheads="1"/>
          </p:cNvSpPr>
          <p:nvPr/>
        </p:nvSpPr>
        <p:spPr bwMode="auto">
          <a:xfrm>
            <a:off x="3356052" y="4751608"/>
            <a:ext cx="5385710" cy="47808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Cafwyd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y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myfyrwyr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anhawster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gyda’r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dasg</a:t>
            </a:r>
            <a:endParaRPr lang="en-GB" sz="1600" dirty="0">
              <a:solidFill>
                <a:schemeClr val="l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8" name="Right Arrow 47"/>
          <p:cNvSpPr>
            <a:spLocks noChangeArrowheads="1"/>
          </p:cNvSpPr>
          <p:nvPr/>
        </p:nvSpPr>
        <p:spPr bwMode="auto">
          <a:xfrm>
            <a:off x="8764383" y="5265165"/>
            <a:ext cx="330500" cy="268677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endParaRPr lang="en-GB" altLang="en-US" sz="135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9" name="Left Arrow 48"/>
          <p:cNvSpPr>
            <a:spLocks noChangeArrowheads="1"/>
          </p:cNvSpPr>
          <p:nvPr/>
        </p:nvSpPr>
        <p:spPr bwMode="auto">
          <a:xfrm>
            <a:off x="2792779" y="5215414"/>
            <a:ext cx="331715" cy="268678"/>
          </a:xfrm>
          <a:prstGeom prst="leftArrow">
            <a:avLst>
              <a:gd name="adj1" fmla="val 50000"/>
              <a:gd name="adj2" fmla="val 49999"/>
            </a:avLst>
          </a:prstGeom>
          <a:solidFill>
            <a:srgbClr val="9BBB59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endParaRPr lang="en-GB" altLang="en-US" sz="135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0" name="Rounded Rectangle 49"/>
          <p:cNvSpPr>
            <a:spLocks noChangeArrowheads="1"/>
          </p:cNvSpPr>
          <p:nvPr/>
        </p:nvSpPr>
        <p:spPr bwMode="auto">
          <a:xfrm>
            <a:off x="3356052" y="5237383"/>
            <a:ext cx="5385710" cy="47808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Credir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fy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mod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wedi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datblygu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fy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nealltwriaeth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o’r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maes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hwn</a:t>
            </a:r>
            <a:r>
              <a:rPr lang="en-GB" sz="16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ADA08AA9-1E29-6E4A-8438-7CBC0057E1FD}"/>
              </a:ext>
            </a:extLst>
          </p:cNvPr>
          <p:cNvSpPr/>
          <p:nvPr/>
        </p:nvSpPr>
        <p:spPr>
          <a:xfrm>
            <a:off x="2216727" y="245547"/>
            <a:ext cx="718132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CYWIR NEU ANGHYWIR?</a:t>
            </a: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71F948EC-3B7F-F540-B6AF-4CB263FDB6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346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3.7037E-6 L -0.25 3.7037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3.7037E-6 L 0.25 3.7037E-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3.7037E-7 L -0.25 3.7037E-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3.7037E-7 L 0.25 3.7037E-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2.96296E-6 L -0.25 -2.96296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2.96296E-6 L 0.25 -2.96296E-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3.7037E-6 L -0.25 3.7037E-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3.7037E-6 L 0.25 3.7037E-6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2.59259E-6 L -0.25 -2.59259E-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2.59259E-6 L 0.25 -2.59259E-6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 nodeType="clickPar">
                      <p:stCondLst>
                        <p:cond delay="0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2.96296E-6 L -0.25 -2.96296E-6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 nodeType="clickPar">
                      <p:stCondLst>
                        <p:cond delay="0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2.96296E-6 L 0.25 -2.96296E-6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3.7037E-6 L -0.25 3.7037E-6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 nodeType="clickPar">
                      <p:stCondLst>
                        <p:cond delay="0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3.7037E-6 L 0.25 3.7037E-6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 nodeType="clickPar">
                      <p:stCondLst>
                        <p:cond delay="0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3.7037E-7 L -0.25 3.7037E-7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 nodeType="clickPar">
                      <p:stCondLst>
                        <p:cond delay="0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3.7037E-7 L 0.25 3.7037E-7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32" grpId="0" animBg="1"/>
      <p:bldP spid="32" grpId="1" animBg="1"/>
      <p:bldP spid="35" grpId="0" animBg="1"/>
      <p:bldP spid="35" grpId="1" animBg="1"/>
      <p:bldP spid="38" grpId="0" animBg="1"/>
      <p:bldP spid="38" grpId="1" animBg="1"/>
      <p:bldP spid="41" grpId="0" animBg="1"/>
      <p:bldP spid="41" grpId="1" animBg="1"/>
      <p:bldP spid="44" grpId="0" animBg="1"/>
      <p:bldP spid="44" grpId="1" animBg="1"/>
      <p:bldP spid="47" grpId="0" animBg="1"/>
      <p:bldP spid="47" grpId="1" animBg="1"/>
      <p:bldP spid="50" grpId="0" animBg="1"/>
      <p:bldP spid="50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D8B89-6CD1-8340-AD86-65F8E73537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05630"/>
          </a:xfrm>
        </p:spPr>
        <p:txBody>
          <a:bodyPr/>
          <a:lstStyle/>
          <a:p>
            <a:pPr algn="ctr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Adnoddau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defnyddiol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B4A4CB-2F5C-4341-A6D2-93F6C6E64D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74517"/>
            <a:ext cx="5777753" cy="35935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Am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gymorth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pellach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defnyddiwch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Can </a:t>
            </a:r>
            <a:r>
              <a:rPr lang="en-US" sz="24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Canllaw</a:t>
            </a:r>
            <a:r>
              <a:rPr lang="en-US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tudalennau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6 a 7 (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gwybodaeth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am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gywair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aseiniadau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indent="0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Can </a:t>
            </a:r>
            <a:r>
              <a:rPr lang="en-US" sz="24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Canllaw</a:t>
            </a:r>
            <a:r>
              <a:rPr lang="en-US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tudalen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4 –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ymarferion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amhersonol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86C170-7150-6A48-9255-28BA9D63B30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999" t="5575" r="6340" b="5360"/>
          <a:stretch/>
        </p:blipFill>
        <p:spPr>
          <a:xfrm rot="442068">
            <a:off x="7541033" y="1589023"/>
            <a:ext cx="3654587" cy="389068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B70C912-FC30-4D4B-B099-47C409C373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0733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53949FF-2D00-5A46-9341-ED5447F5F5E2}"/>
              </a:ext>
            </a:extLst>
          </p:cNvPr>
          <p:cNvSpPr txBox="1"/>
          <p:nvPr/>
        </p:nvSpPr>
        <p:spPr>
          <a:xfrm>
            <a:off x="2760784" y="1160585"/>
            <a:ext cx="696350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</a:p>
          <a:p>
            <a:pPr algn="ctr"/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gorchmynion</a:t>
            </a:r>
            <a:endParaRPr lang="en-US" sz="7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31484E-B790-C049-AADB-6AF234EF81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5236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43345" y="1847984"/>
            <a:ext cx="1042687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Beth </a:t>
            </a:r>
            <a:r>
              <a:rPr lang="en-US" sz="24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ydy</a:t>
            </a:r>
            <a:r>
              <a:rPr lang="en-US" sz="2400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gorchmynion</a:t>
            </a:r>
            <a:r>
              <a:rPr lang="en-US" sz="2400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Pryd</a:t>
            </a:r>
            <a:r>
              <a:rPr lang="en-US" sz="2400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byddwn</a:t>
            </a:r>
            <a:r>
              <a:rPr lang="en-US" sz="2400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ni’n</a:t>
            </a:r>
            <a:r>
              <a:rPr lang="en-US" sz="2400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eu</a:t>
            </a:r>
            <a:r>
              <a:rPr lang="en-US" sz="2400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defnyddio</a:t>
            </a:r>
            <a:r>
              <a:rPr lang="en-US" sz="2400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nhw</a:t>
            </a:r>
            <a:r>
              <a:rPr lang="en-US" sz="2400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Beth </a:t>
            </a:r>
            <a:r>
              <a:rPr lang="en-US" sz="24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sy’n</a:t>
            </a:r>
            <a:r>
              <a:rPr lang="en-US" sz="2400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rhaid</a:t>
            </a:r>
            <a:r>
              <a:rPr lang="en-US" sz="2400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i</a:t>
            </a:r>
            <a:r>
              <a:rPr lang="en-US" sz="2400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ni</a:t>
            </a:r>
            <a:r>
              <a:rPr lang="en-US" sz="2400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gofio?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B173AF-34F1-B34D-8FCB-9986CD00F49B}"/>
              </a:ext>
            </a:extLst>
          </p:cNvPr>
          <p:cNvSpPr txBox="1"/>
          <p:nvPr/>
        </p:nvSpPr>
        <p:spPr>
          <a:xfrm>
            <a:off x="3710354" y="478597"/>
            <a:ext cx="50467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Gorchmynion</a:t>
            </a:r>
            <a:endParaRPr lang="en-US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0465869-E200-F142-B54C-0B61A34D38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79344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Content Placeholder 4">
            <a:extLst>
              <a:ext uri="{FF2B5EF4-FFF2-40B4-BE49-F238E27FC236}">
                <a16:creationId xmlns:a16="http://schemas.microsoft.com/office/drawing/2014/main" id="{64E8B290-D938-42C9-A707-C8D2A60D8FA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8044522"/>
              </p:ext>
            </p:extLst>
          </p:nvPr>
        </p:nvGraphicFramePr>
        <p:xfrm>
          <a:off x="4343400" y="1836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17D6B20-907E-0540-9A64-840827ECDD0C}"/>
              </a:ext>
            </a:extLst>
          </p:cNvPr>
          <p:cNvSpPr txBox="1"/>
          <p:nvPr/>
        </p:nvSpPr>
        <p:spPr>
          <a:xfrm>
            <a:off x="96983" y="536581"/>
            <a:ext cx="39208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Gorchmynion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cadarnhaol</a:t>
            </a:r>
            <a:endParaRPr lang="en-US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353C2B-E22E-0345-9CDE-3A85815B9F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54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0" grpId="0">
        <p:bldAsOne/>
      </p:bldGraphic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3128922"/>
              </p:ext>
            </p:extLst>
          </p:nvPr>
        </p:nvGraphicFramePr>
        <p:xfrm>
          <a:off x="1723292" y="1076978"/>
          <a:ext cx="9161585" cy="4427352"/>
        </p:xfrm>
        <a:graphic>
          <a:graphicData uri="http://schemas.openxmlformats.org/drawingml/2006/table">
            <a:tbl>
              <a:tblPr firstRow="1" firstCol="1" bandRow="1"/>
              <a:tblGrid>
                <a:gridCol w="4588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30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080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UNIGOL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LLUOSOG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5726257"/>
                  </a:ext>
                </a:extLst>
              </a:tr>
              <a:tr h="90751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y-GB" sz="2400" dirty="0"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Rheda’n gyflym.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y-GB" sz="2400" dirty="0"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Rhedwch yn gyflym.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751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y-GB" sz="2400" dirty="0"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Gwranda’n ofalus.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y-GB" sz="2400" dirty="0"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Gwrandewch yn ofalus.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751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y-GB" sz="2400" dirty="0"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Gwisga dy got.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y-GB" sz="2400" dirty="0"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Gwisgwch eich cotiau.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3401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y-GB" sz="2400" dirty="0"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Sa’n llonydd. / Sefa’n llonydd.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y-GB" sz="2400" dirty="0"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Sefwch yn llonydd.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90DD41F8-1D12-3540-9E68-30416F37A942}"/>
              </a:ext>
            </a:extLst>
          </p:cNvPr>
          <p:cNvSpPr txBox="1"/>
          <p:nvPr/>
        </p:nvSpPr>
        <p:spPr>
          <a:xfrm>
            <a:off x="3780692" y="140473"/>
            <a:ext cx="50467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Gorchmynion</a:t>
            </a:r>
            <a:endParaRPr lang="en-US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14C6F4-2719-2B4B-A26C-B94160AD2F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38338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8597308"/>
              </p:ext>
            </p:extLst>
          </p:nvPr>
        </p:nvGraphicFramePr>
        <p:xfrm>
          <a:off x="1301262" y="1280889"/>
          <a:ext cx="10339753" cy="4133776"/>
        </p:xfrm>
        <a:graphic>
          <a:graphicData uri="http://schemas.openxmlformats.org/drawingml/2006/table">
            <a:tbl>
              <a:tblPr firstRow="1" firstCol="1" bandRow="1"/>
              <a:tblGrid>
                <a:gridCol w="51891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505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169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UNIGOL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LLUOSOG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1953620"/>
                  </a:ext>
                </a:extLst>
              </a:tr>
              <a:tr h="1017234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2400" dirty="0"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Dere i weithio</a:t>
                      </a:r>
                      <a:r>
                        <a:rPr lang="cy-GB" sz="2400" baseline="0" dirty="0"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y-GB" sz="2400" dirty="0"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ar y cyfrifiadur. 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2400" dirty="0"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Dewch i weithio</a:t>
                      </a:r>
                      <a:r>
                        <a:rPr lang="cy-GB" sz="2400" baseline="0" dirty="0"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y-GB" sz="2400" dirty="0"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ar y cyfrifiadur.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9059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2400" dirty="0"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Cer allan i’r iard/buarth.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2400" dirty="0"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Ewch allan i’r iard/buarth.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534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2400" dirty="0"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Cer i nôl dy fag.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2400" dirty="0"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Ewch i nôl eich bagiau.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0438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2400"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 </a:t>
                      </a:r>
                      <a:endParaRPr lang="en-US" sz="2400">
                        <a:effectLst/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2400" dirty="0"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Gwnewch res.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91D83847-F67C-4542-AD4F-8354B2ACC203}"/>
              </a:ext>
            </a:extLst>
          </p:cNvPr>
          <p:cNvSpPr txBox="1"/>
          <p:nvPr/>
        </p:nvSpPr>
        <p:spPr>
          <a:xfrm>
            <a:off x="3780692" y="140473"/>
            <a:ext cx="50467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Gorchmynion</a:t>
            </a:r>
            <a:endParaRPr lang="en-US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056415F-14B1-4D41-8456-2E09C48E3F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5086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644652"/>
            <a:ext cx="3182112" cy="5568696"/>
          </a:xfrm>
        </p:spPr>
        <p:txBody>
          <a:bodyPr>
            <a:normAutofit/>
          </a:bodyPr>
          <a:lstStyle/>
          <a:p>
            <a:r>
              <a:rPr lang="en-US" sz="6600">
                <a:solidFill>
                  <a:srgbClr val="FFFFFF"/>
                </a:solidFill>
                <a:latin typeface="Modern Love" pitchFamily="82" charset="0"/>
                <a:ea typeface="Calibri" charset="0"/>
                <a:cs typeface="Calibri" charset="0"/>
              </a:rPr>
              <a:t>PAID!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945" y="1060151"/>
            <a:ext cx="11596256" cy="4867684"/>
          </a:xfrm>
        </p:spPr>
        <p:txBody>
          <a:bodyPr anchor="ctr">
            <a:normAutofit/>
          </a:bodyPr>
          <a:lstStyle/>
          <a:p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Mae’r gorchymyn unigol yn cael ei ffurfio drwy roi </a:t>
            </a:r>
            <a:r>
              <a:rPr lang="cy-GB" sz="2400" b="1" dirty="0">
                <a:latin typeface="Arial" panose="020B0604020202020204" pitchFamily="34" charset="0"/>
                <a:cs typeface="Arial" panose="020B0604020202020204" pitchFamily="34" charset="0"/>
              </a:rPr>
              <a:t>Paid â</a:t>
            </a:r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 o flaen y berfenw ac mae’r lluosog yn cael ei ffurfio drwy roi </a:t>
            </a:r>
            <a:r>
              <a:rPr lang="cy-GB" sz="2400" b="1" dirty="0">
                <a:latin typeface="Arial" panose="020B0604020202020204" pitchFamily="34" charset="0"/>
                <a:cs typeface="Arial" panose="020B0604020202020204" pitchFamily="34" charset="0"/>
              </a:rPr>
              <a:t>Peidiwch â</a:t>
            </a:r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 o flaen y berfenw.  Mae hyn yn achosi treiglad llaes, e.e.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y-GB" sz="2400" b="1" dirty="0">
                <a:latin typeface="Arial" panose="020B0604020202020204" pitchFamily="34" charset="0"/>
                <a:cs typeface="Arial" panose="020B0604020202020204" pitchFamily="34" charset="0"/>
              </a:rPr>
              <a:t>		Paid â ch</a:t>
            </a:r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erdded!    		</a:t>
            </a:r>
          </a:p>
          <a:p>
            <a:pPr marL="0" indent="0">
              <a:buNone/>
            </a:pPr>
            <a:r>
              <a:rPr lang="cy-GB" sz="2400" b="1" dirty="0">
                <a:latin typeface="Arial" panose="020B0604020202020204" pitchFamily="34" charset="0"/>
                <a:cs typeface="Arial" panose="020B0604020202020204" pitchFamily="34" charset="0"/>
              </a:rPr>
              <a:t>		Peidiwch â ph</a:t>
            </a:r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oeni!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Dydyn ni ddim yn defnyddio’r treiglad hwn bob tro ar lafar.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llafariad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dilyn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‘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â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’,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byddwn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defnyddio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‘ag’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lle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e.e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		Paid ag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agor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ffenest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!   </a:t>
            </a:r>
          </a:p>
          <a:p>
            <a:pPr marL="0" indent="0"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Peidiwch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ag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anghofio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eich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llyfrau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! 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427A42A-B0AC-FC49-BD90-2C14DE938D1D}"/>
              </a:ext>
            </a:extLst>
          </p:cNvPr>
          <p:cNvSpPr txBox="1"/>
          <p:nvPr/>
        </p:nvSpPr>
        <p:spPr>
          <a:xfrm>
            <a:off x="3119718" y="229153"/>
            <a:ext cx="68193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Gorchmynion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negyddol</a:t>
            </a:r>
            <a:endParaRPr lang="en-US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4FE36E8-160E-8345-99C5-315E33314B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6269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001" y="640823"/>
            <a:ext cx="3103194" cy="5583148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PAID/ PEIDIWCH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3264997"/>
              </p:ext>
            </p:extLst>
          </p:nvPr>
        </p:nvGraphicFramePr>
        <p:xfrm>
          <a:off x="1021976" y="1297343"/>
          <a:ext cx="10721789" cy="4270108"/>
        </p:xfrm>
        <a:graphic>
          <a:graphicData uri="http://schemas.openxmlformats.org/drawingml/2006/table">
            <a:tbl>
              <a:tblPr firstRow="1" firstCol="1" bandRow="1"/>
              <a:tblGrid>
                <a:gridCol w="52891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326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788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UNIGOL</a:t>
                      </a:r>
                    </a:p>
                  </a:txBody>
                  <a:tcPr marL="80826" marR="808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LLUOSOG</a:t>
                      </a:r>
                    </a:p>
                  </a:txBody>
                  <a:tcPr marL="80826" marR="808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6176488"/>
                  </a:ext>
                </a:extLst>
              </a:tr>
              <a:tr h="833188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2400" dirty="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Paid â </a:t>
                      </a:r>
                      <a:r>
                        <a:rPr lang="cy-GB" sz="2400" b="1" dirty="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ch</a:t>
                      </a:r>
                      <a:r>
                        <a:rPr lang="cy-GB" sz="2400" dirty="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weryla.</a:t>
                      </a:r>
                      <a:endParaRPr lang="en-US" sz="2400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80826" marR="808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2400" dirty="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Peidiwch â </a:t>
                      </a:r>
                      <a:r>
                        <a:rPr lang="cy-GB" sz="2400" b="1" dirty="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ch</a:t>
                      </a:r>
                      <a:r>
                        <a:rPr lang="cy-GB" sz="2400" dirty="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weryla.</a:t>
                      </a:r>
                      <a:endParaRPr lang="en-US" sz="2400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80826" marR="808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3188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240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Paid â bod yn ddigywilydd.</a:t>
                      </a:r>
                      <a:endParaRPr lang="en-US" sz="240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80826" marR="808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2400" dirty="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Peidiwch â bod yn ddigywilydd.</a:t>
                      </a:r>
                      <a:endParaRPr lang="en-US" sz="2400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80826" marR="808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3266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2400" dirty="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Paid â </a:t>
                      </a:r>
                      <a:r>
                        <a:rPr lang="cy-GB" sz="2400" b="1" dirty="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ch</a:t>
                      </a:r>
                      <a:r>
                        <a:rPr lang="cy-GB" sz="2400" dirty="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erdded yn y mwd.</a:t>
                      </a:r>
                      <a:endParaRPr lang="en-US" sz="2400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80826" marR="808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2400" dirty="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Peidiwch â </a:t>
                      </a:r>
                      <a:r>
                        <a:rPr lang="cy-GB" sz="2400" b="1" dirty="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ch</a:t>
                      </a:r>
                      <a:r>
                        <a:rPr lang="cy-GB" sz="2400" dirty="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erdded yn y mwd.</a:t>
                      </a:r>
                      <a:endParaRPr lang="en-US" sz="2400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80826" marR="808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3188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2400" dirty="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Paid â </a:t>
                      </a:r>
                      <a:r>
                        <a:rPr lang="cy-GB" sz="2400" b="1" dirty="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cy-GB" sz="2400" dirty="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eiddio.</a:t>
                      </a:r>
                      <a:endParaRPr lang="en-US" sz="2400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80826" marR="808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y-GB" sz="2400" dirty="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Peidiwch â </a:t>
                      </a:r>
                      <a:r>
                        <a:rPr lang="cy-GB" sz="2400" b="1" dirty="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cy-GB" sz="2400" dirty="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Calibri" charset="0"/>
                          <a:cs typeface="Arial" panose="020B0604020202020204" pitchFamily="34" charset="0"/>
                        </a:rPr>
                        <a:t>eiddio.</a:t>
                      </a:r>
                      <a:endParaRPr lang="en-US" sz="2400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80826" marR="808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08F65438-9839-0647-ABA3-68B084E5172F}"/>
              </a:ext>
            </a:extLst>
          </p:cNvPr>
          <p:cNvSpPr txBox="1"/>
          <p:nvPr/>
        </p:nvSpPr>
        <p:spPr>
          <a:xfrm>
            <a:off x="3119718" y="229153"/>
            <a:ext cx="68193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Gorchmynion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negyddol</a:t>
            </a:r>
            <a:endParaRPr lang="en-US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16A9A1C-47D2-204C-8EAA-10232BBC47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67560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2FAB6F-2F3C-6646-9A33-1BBF52DB8E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9113" y="93823"/>
            <a:ext cx="3249942" cy="1081502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Tasg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unigol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Content Placeholder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B1443D96-28D7-504F-AB98-C703C22638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4472" y="190805"/>
            <a:ext cx="3979610" cy="5809653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0C169D1-132F-F84D-B022-7CC593F3A9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86000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119282" y="44700"/>
            <a:ext cx="4217894" cy="134806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Rhaid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…</a:t>
            </a:r>
          </a:p>
        </p:txBody>
      </p:sp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1290918" y="1183341"/>
            <a:ext cx="10901082" cy="393094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lIns="91440" tIns="45720" rIns="91440" bIns="45720" rtlCol="0">
            <a:no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indent="-228600" eaLnBrk="1" hangingPunct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x-none" sz="2800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Rhaid</a:t>
            </a:r>
            <a:r>
              <a:rPr lang="en-US" altLang="x-none" sz="28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altLang="x-none" sz="2800" b="1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</a:t>
            </a:r>
            <a:r>
              <a:rPr lang="en-US" altLang="x-none" sz="28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fi </a:t>
            </a:r>
            <a:r>
              <a:rPr lang="en-US" altLang="x-none" sz="2800" b="1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</a:t>
            </a:r>
            <a:r>
              <a:rPr lang="en-US" altLang="x-none" sz="2800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ynd</a:t>
            </a:r>
            <a:endParaRPr lang="en-US" altLang="x-none" sz="2800" dirty="0"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indent="-228600" eaLnBrk="1" hangingPunct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x-none" sz="2800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Rhaid</a:t>
            </a:r>
            <a:r>
              <a:rPr lang="en-US" altLang="x-none" sz="28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altLang="x-none" sz="2800" b="1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</a:t>
            </a:r>
            <a:r>
              <a:rPr lang="en-US" altLang="x-none" sz="28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altLang="x-none" sz="2800" b="1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ti</a:t>
            </a:r>
            <a:r>
              <a:rPr lang="en-US" altLang="x-none" sz="28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altLang="x-none" sz="2800" b="1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</a:t>
            </a:r>
            <a:r>
              <a:rPr lang="en-US" altLang="x-none" sz="2800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rando</a:t>
            </a:r>
            <a:endParaRPr lang="en-US" altLang="x-none" sz="2800" dirty="0"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indent="-228600" eaLnBrk="1" hangingPunct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x-none" sz="2800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Rhaid</a:t>
            </a:r>
            <a:r>
              <a:rPr lang="en-US" altLang="x-none" sz="28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altLang="x-none" sz="2800" b="1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iddo</a:t>
            </a:r>
            <a:r>
              <a:rPr lang="en-US" altLang="x-none" sz="28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altLang="x-none" sz="2800" b="1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fe</a:t>
            </a:r>
            <a:r>
              <a:rPr lang="en-US" altLang="x-none" sz="28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altLang="x-none" sz="2800" b="1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dd</a:t>
            </a:r>
            <a:r>
              <a:rPr lang="en-US" altLang="x-none" sz="2800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ysgu</a:t>
            </a:r>
            <a:endParaRPr lang="en-US" altLang="x-none" sz="2800" dirty="0"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indent="-228600" eaLnBrk="1" hangingPunct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x-none" sz="2800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Rhaid</a:t>
            </a:r>
            <a:r>
              <a:rPr lang="en-US" altLang="x-none" sz="28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altLang="x-none" sz="2800" b="1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iddi</a:t>
            </a:r>
            <a:r>
              <a:rPr lang="en-US" altLang="x-none" sz="28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hi </a:t>
            </a:r>
            <a:r>
              <a:rPr lang="en-US" altLang="x-none" sz="2800" b="1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</a:t>
            </a:r>
            <a:r>
              <a:rPr lang="en-US" altLang="x-none" sz="2800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ysgu</a:t>
            </a:r>
            <a:endParaRPr lang="en-US" altLang="x-none" sz="2800" dirty="0"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indent="-228600" eaLnBrk="1" hangingPunct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x-none" sz="2800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Rhaid</a:t>
            </a:r>
            <a:r>
              <a:rPr lang="en-US" altLang="x-none" sz="28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altLang="x-none" sz="2800" b="1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</a:t>
            </a:r>
            <a:r>
              <a:rPr lang="en-US" altLang="x-none" sz="28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altLang="x-none" sz="2800" b="1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</a:t>
            </a:r>
            <a:r>
              <a:rPr lang="en-US" altLang="x-none" sz="28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altLang="x-none" sz="2800" b="1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</a:t>
            </a:r>
            <a:r>
              <a:rPr lang="en-US" altLang="x-none" sz="2800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wyta</a:t>
            </a:r>
            <a:endParaRPr lang="en-US" altLang="x-none" sz="2800" dirty="0"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indent="-228600" eaLnBrk="1" hangingPunct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x-none" sz="2800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Rhaid</a:t>
            </a:r>
            <a:r>
              <a:rPr lang="en-US" altLang="x-none" sz="28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altLang="x-none" sz="2800" b="1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</a:t>
            </a:r>
            <a:r>
              <a:rPr lang="en-US" altLang="x-none" sz="28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chi </a:t>
            </a:r>
            <a:r>
              <a:rPr lang="en-US" altLang="x-none" sz="2800" b="1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dd</a:t>
            </a:r>
            <a:r>
              <a:rPr lang="en-US" altLang="x-none" sz="2800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arllen</a:t>
            </a:r>
            <a:endParaRPr lang="en-US" altLang="x-none" sz="2800" dirty="0"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indent="-228600" eaLnBrk="1" hangingPunct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x-none" sz="2800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Rhaid</a:t>
            </a:r>
            <a:r>
              <a:rPr lang="en-US" altLang="x-none" sz="28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altLang="x-none" sz="2800" b="1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iddyn</a:t>
            </a:r>
            <a:r>
              <a:rPr lang="en-US" altLang="x-none" sz="28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altLang="x-none" sz="2800" b="1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nhw</a:t>
            </a:r>
            <a:r>
              <a:rPr lang="en-US" altLang="x-none" sz="28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altLang="x-none" sz="2800" b="1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</a:t>
            </a:r>
            <a:r>
              <a:rPr lang="en-US" altLang="x-none" sz="2800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wynhau</a:t>
            </a:r>
            <a:endParaRPr lang="en-US" altLang="x-none" sz="2800" dirty="0"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indent="-228600" eaLnBrk="1" hangingPunct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x-none" sz="28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*</a:t>
            </a:r>
            <a:r>
              <a:rPr lang="en-US" altLang="x-none" sz="2800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Rhaid</a:t>
            </a:r>
            <a:r>
              <a:rPr lang="en-US" altLang="x-none" sz="28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altLang="x-none" sz="2800" b="1" dirty="0" err="1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</a:t>
            </a:r>
            <a:r>
              <a:rPr lang="en-US" altLang="x-none" sz="28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Nia a Huw g</a:t>
            </a:r>
            <a:r>
              <a:rPr lang="en-US" altLang="x-none" sz="28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ofio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12561FA-DD12-7247-995E-24E9A876153C}"/>
              </a:ext>
            </a:extLst>
          </p:cNvPr>
          <p:cNvSpPr/>
          <p:nvPr/>
        </p:nvSpPr>
        <p:spPr>
          <a:xfrm>
            <a:off x="8064658" y="1183341"/>
            <a:ext cx="1678345" cy="407803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800" b="0" cap="none" spc="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i</a:t>
            </a:r>
            <a:r>
              <a:rPr lang="en-GB" sz="2800" b="0" cap="none" spc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 fi</a:t>
            </a:r>
          </a:p>
          <a:p>
            <a:pPr>
              <a:spcAft>
                <a:spcPts val="600"/>
              </a:spcAft>
            </a:pPr>
            <a:r>
              <a:rPr lang="en-GB" sz="280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i</a:t>
            </a:r>
            <a:r>
              <a:rPr lang="en-GB" sz="2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en-GB" sz="280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ti</a:t>
            </a:r>
            <a:endParaRPr lang="en-GB" sz="28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GB" sz="2800" b="0" cap="none" spc="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iddo</a:t>
            </a:r>
            <a:r>
              <a:rPr lang="en-GB" sz="2800" b="0" cap="none" spc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en-GB" sz="2800" b="0" cap="none" spc="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fe</a:t>
            </a:r>
            <a:endParaRPr lang="en-GB" sz="28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GB" sz="280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iddi</a:t>
            </a:r>
            <a:r>
              <a:rPr lang="en-GB" sz="2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 hi</a:t>
            </a:r>
          </a:p>
          <a:p>
            <a:pPr>
              <a:spcAft>
                <a:spcPts val="600"/>
              </a:spcAft>
            </a:pPr>
            <a:r>
              <a:rPr lang="en-GB" sz="2800" b="0" cap="none" spc="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i</a:t>
            </a:r>
            <a:r>
              <a:rPr lang="en-GB" sz="2800" b="0" cap="none" spc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en-GB" sz="2800" b="0" cap="none" spc="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ni</a:t>
            </a:r>
            <a:endParaRPr lang="en-GB" sz="28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GB" sz="280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i</a:t>
            </a:r>
            <a:r>
              <a:rPr lang="en-GB" sz="2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 chi</a:t>
            </a:r>
          </a:p>
          <a:p>
            <a:pPr>
              <a:spcAft>
                <a:spcPts val="600"/>
              </a:spcAft>
            </a:pPr>
            <a:r>
              <a:rPr lang="en-GB" sz="280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iddyn</a:t>
            </a:r>
            <a:r>
              <a:rPr lang="en-GB" sz="2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en-GB" sz="280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nhw</a:t>
            </a:r>
            <a:endParaRPr lang="en-GB" sz="28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GB" sz="280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i</a:t>
            </a:r>
            <a:r>
              <a:rPr lang="en-GB" sz="2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anose="020B0604020202020204" pitchFamily="34" charset="0"/>
              </a:rPr>
              <a:t> Tom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7424FC8-66CE-0E4E-901E-DC123F4A2A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12856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 rot="20851730">
            <a:off x="517254" y="1504206"/>
            <a:ext cx="35436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eisteddwch</a:t>
            </a:r>
            <a:r>
              <a:rPr lang="en-US" sz="2800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i</a:t>
            </a:r>
            <a:r>
              <a:rPr lang="en-US" sz="2800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lawr</a:t>
            </a:r>
            <a:endParaRPr lang="en-US" sz="2800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 rot="1120055">
            <a:off x="2594507" y="3047310"/>
            <a:ext cx="34004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ysgrifennwch</a:t>
            </a:r>
            <a:r>
              <a:rPr lang="en-US" sz="2800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i</a:t>
            </a:r>
            <a:r>
              <a:rPr lang="en-US" sz="2800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lawr</a:t>
            </a:r>
            <a:endParaRPr lang="en-US" sz="2800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978575" y="1394084"/>
            <a:ext cx="3008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sefwch</a:t>
            </a:r>
            <a:r>
              <a:rPr lang="en-US" sz="2800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i</a:t>
            </a:r>
            <a:r>
              <a:rPr lang="en-US" sz="2800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fyny</a:t>
            </a:r>
            <a:endParaRPr lang="en-US" sz="2800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 rot="20703486">
            <a:off x="1087601" y="4310110"/>
            <a:ext cx="34257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trowch</a:t>
            </a:r>
            <a:r>
              <a:rPr lang="en-US" sz="2800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y </a:t>
            </a:r>
            <a:r>
              <a:rPr lang="en-US" sz="28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golau</a:t>
            </a:r>
            <a:r>
              <a:rPr lang="en-US" sz="2800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bant</a:t>
            </a:r>
            <a:endParaRPr lang="en-US" sz="2800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776433">
            <a:off x="6813041" y="3344473"/>
            <a:ext cx="3008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torrwch</a:t>
            </a:r>
            <a:r>
              <a:rPr lang="en-US" sz="2800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allan</a:t>
            </a:r>
            <a:endParaRPr lang="en-US" sz="2800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 rot="20175358">
            <a:off x="8433346" y="4310110"/>
            <a:ext cx="3536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dewch</a:t>
            </a:r>
            <a:r>
              <a:rPr lang="en-US" sz="2800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lan</a:t>
            </a:r>
            <a:r>
              <a:rPr lang="en-US" sz="2800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i’r</a:t>
            </a:r>
            <a:r>
              <a:rPr lang="en-US" sz="2800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blaen</a:t>
            </a:r>
            <a:endParaRPr lang="en-US" sz="2800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13353" y="1831149"/>
            <a:ext cx="3649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llenwch</a:t>
            </a:r>
            <a:r>
              <a:rPr lang="en-US" sz="2800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y </a:t>
            </a:r>
            <a:r>
              <a:rPr lang="en-US" sz="28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tabl</a:t>
            </a:r>
            <a:r>
              <a:rPr lang="en-US" sz="2800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mewn</a:t>
            </a:r>
            <a:endParaRPr lang="en-US" sz="2800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37372" y="4834278"/>
            <a:ext cx="39253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croeswch</a:t>
            </a:r>
            <a:r>
              <a:rPr lang="en-US" sz="2800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e mas / </a:t>
            </a:r>
            <a:r>
              <a:rPr lang="en-US" sz="2800" dirty="0" err="1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allan</a:t>
            </a:r>
            <a:endParaRPr lang="en-US" sz="2800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536DCB-EAB1-4A45-9CE6-6D3E471A8349}"/>
              </a:ext>
            </a:extLst>
          </p:cNvPr>
          <p:cNvSpPr txBox="1"/>
          <p:nvPr/>
        </p:nvSpPr>
        <p:spPr>
          <a:xfrm>
            <a:off x="2474259" y="215153"/>
            <a:ext cx="77275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Gorchmynion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i’w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hosgoi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…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0171FDD-B915-AD4C-AD58-9293276D92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2293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E22327D-F37E-604D-BA7F-9E00F25E5A32}"/>
              </a:ext>
            </a:extLst>
          </p:cNvPr>
          <p:cNvSpPr/>
          <p:nvPr/>
        </p:nvSpPr>
        <p:spPr>
          <a:xfrm rot="901149">
            <a:off x="8875059" y="505375"/>
            <a:ext cx="2554942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TASG! </a:t>
            </a:r>
          </a:p>
        </p:txBody>
      </p:sp>
      <p:graphicFrame>
        <p:nvGraphicFramePr>
          <p:cNvPr id="8" name="TextBox 5">
            <a:extLst>
              <a:ext uri="{FF2B5EF4-FFF2-40B4-BE49-F238E27FC236}">
                <a16:creationId xmlns:a16="http://schemas.microsoft.com/office/drawing/2014/main" id="{7B14503C-F45F-4E54-9AEF-CE7DFD0FD36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21589520"/>
              </p:ext>
            </p:extLst>
          </p:nvPr>
        </p:nvGraphicFramePr>
        <p:xfrm>
          <a:off x="889687" y="1482811"/>
          <a:ext cx="10540314" cy="47449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36983223-8119-914C-92B9-B23421D11C54}"/>
              </a:ext>
            </a:extLst>
          </p:cNvPr>
          <p:cNvSpPr txBox="1"/>
          <p:nvPr/>
        </p:nvSpPr>
        <p:spPr>
          <a:xfrm>
            <a:off x="2730437" y="259154"/>
            <a:ext cx="570155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Cywirwch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gwallau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B2A2E44-7BDC-6F45-9FDF-B1CCC5D282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866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FF3831-7EC7-5B4E-B013-2F27C8E038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4744" y="1102735"/>
            <a:ext cx="11644747" cy="45499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Meddyliwch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am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orchmynion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addas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gwers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benodol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Phrofiad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penodol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 Beth am un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wnaethoch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gweld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wythnos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diwethaf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tra’n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arsylwi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0" indent="0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Celfyddydau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Mynegiannol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Iechyd a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Lles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Dyniaethau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Ieithoedd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Llythrennedd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Chyfathrebu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Mathemateg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Rhifedd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Gwyddoniaeth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Thechnoleg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A03E96E-0BA2-174D-BF90-D0BD9BE3C0E1}"/>
              </a:ext>
            </a:extLst>
          </p:cNvPr>
          <p:cNvSpPr txBox="1"/>
          <p:nvPr/>
        </p:nvSpPr>
        <p:spPr>
          <a:xfrm>
            <a:off x="2563905" y="200884"/>
            <a:ext cx="74765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grwpiau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…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B77F1C-F97E-A745-8954-29B8DFF422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533632F-E98A-7A45-B418-E2BAD90F62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66212" y="1959665"/>
            <a:ext cx="3443909" cy="3443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40987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FF3831-7EC7-5B4E-B013-2F27C8E038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5768" y="2281125"/>
            <a:ext cx="7549822" cy="2810268"/>
          </a:xfrm>
        </p:spPr>
        <p:txBody>
          <a:bodyPr>
            <a:normAutofit/>
          </a:bodyPr>
          <a:lstStyle/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Dewiswch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gerdyn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Ysgrifennwch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frawddeg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Rhannwch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frawddeg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gydag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aelodau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o’ch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grwp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A03E96E-0BA2-174D-BF90-D0BD9BE3C0E1}"/>
              </a:ext>
            </a:extLst>
          </p:cNvPr>
          <p:cNvSpPr txBox="1"/>
          <p:nvPr/>
        </p:nvSpPr>
        <p:spPr>
          <a:xfrm>
            <a:off x="2563905" y="200884"/>
            <a:ext cx="74765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Adolygu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…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B77F1C-F97E-A745-8954-29B8DFF422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B8683AF-8C23-484C-A487-9B77EDD222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5590" y="1170958"/>
            <a:ext cx="3920435" cy="3920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5963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FF3831-7EC7-5B4E-B013-2F27C8E038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7733" y="1724535"/>
            <a:ext cx="9076534" cy="17001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Pa </a:t>
            </a:r>
            <a:r>
              <a:rPr lang="en-US" sz="4000" dirty="0" err="1">
                <a:latin typeface="Arial" panose="020B0604020202020204" pitchFamily="34" charset="0"/>
                <a:cs typeface="Arial" panose="020B0604020202020204" pitchFamily="34" charset="0"/>
              </a:rPr>
              <a:t>strategaethau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latin typeface="Arial" panose="020B0604020202020204" pitchFamily="34" charset="0"/>
                <a:cs typeface="Arial" panose="020B0604020202020204" pitchFamily="34" charset="0"/>
              </a:rPr>
              <a:t>addysgu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4000" dirty="0" err="1"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latin typeface="Arial" panose="020B0604020202020204" pitchFamily="34" charset="0"/>
                <a:cs typeface="Arial" panose="020B0604020202020204" pitchFamily="34" charset="0"/>
              </a:rPr>
              <a:t>iaith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4000" dirty="0" err="1">
                <a:latin typeface="Arial" panose="020B0604020202020204" pitchFamily="34" charset="0"/>
                <a:cs typeface="Arial" panose="020B0604020202020204" pitchFamily="34" charset="0"/>
              </a:rPr>
              <a:t>ddefnyddiwyd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latin typeface="Arial" panose="020B0604020202020204" pitchFamily="34" charset="0"/>
                <a:cs typeface="Arial" panose="020B0604020202020204" pitchFamily="34" charset="0"/>
              </a:rPr>
              <a:t>heddiw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US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A03E96E-0BA2-174D-BF90-D0BD9BE3C0E1}"/>
              </a:ext>
            </a:extLst>
          </p:cNvPr>
          <p:cNvSpPr txBox="1"/>
          <p:nvPr/>
        </p:nvSpPr>
        <p:spPr>
          <a:xfrm>
            <a:off x="2563905" y="200884"/>
            <a:ext cx="74765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Munud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feddwl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…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B77F1C-F97E-A745-8954-29B8DFF422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D45D5C7-4835-A249-987D-B509CF9CB4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3433" y="3054092"/>
            <a:ext cx="3425134" cy="2824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444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wella'r Gair (43513): Amazon.co.uk: Non ap Emlyn, Bethan Clement: Books">
            <a:extLst>
              <a:ext uri="{FF2B5EF4-FFF2-40B4-BE49-F238E27FC236}">
                <a16:creationId xmlns:a16="http://schemas.microsoft.com/office/drawing/2014/main" id="{4C6534EA-4B87-8642-A58F-2B4C02AD18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670" y="1106562"/>
            <a:ext cx="2120533" cy="3038012"/>
          </a:xfrm>
          <a:prstGeom prst="rect">
            <a:avLst/>
          </a:prstGeom>
          <a:noFill/>
          <a:ln w="381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Gair yn Gymorth - Llawlyfr i Ddarpar Athrawon Cyfrwng Cymraeg by Manon Wyn  Sion, Owain Hammonds | Waterstones">
            <a:extLst>
              <a:ext uri="{FF2B5EF4-FFF2-40B4-BE49-F238E27FC236}">
                <a16:creationId xmlns:a16="http://schemas.microsoft.com/office/drawing/2014/main" id="{1E281A79-789C-184B-B7A1-C1C84FB501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1203" y="3103593"/>
            <a:ext cx="1877080" cy="2651748"/>
          </a:xfrm>
          <a:prstGeom prst="rect">
            <a:avLst/>
          </a:prstGeom>
          <a:noFill/>
          <a:ln w="381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24AC420-8118-8A49-9872-DDBD99638610}"/>
              </a:ext>
            </a:extLst>
          </p:cNvPr>
          <p:cNvSpPr txBox="1"/>
          <p:nvPr/>
        </p:nvSpPr>
        <p:spPr>
          <a:xfrm>
            <a:off x="290945" y="200884"/>
            <a:ext cx="114528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Adnoddau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defnyddiol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i’r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dosbarth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chi 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F8C381-8275-144D-8DA9-EC3A82E6D2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75696" y="3451475"/>
            <a:ext cx="1604716" cy="2270308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F46C6A3-B229-094D-B24F-5F22A53364D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2880" r="35882" b="11029"/>
          <a:stretch/>
        </p:blipFill>
        <p:spPr>
          <a:xfrm>
            <a:off x="4721344" y="1106562"/>
            <a:ext cx="1593133" cy="2374591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C513629-2CC1-D549-8AD7-BCAF8E76C0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44155" y="1032374"/>
            <a:ext cx="1766284" cy="2537764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D295076-75A5-1444-8C85-2B095D00A09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25216" y="3141950"/>
            <a:ext cx="1803647" cy="268927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FB5B2ED-AD6B-2B43-A538-CD5514BF7F48}"/>
              </a:ext>
            </a:extLst>
          </p:cNvPr>
          <p:cNvSpPr txBox="1"/>
          <p:nvPr/>
        </p:nvSpPr>
        <p:spPr>
          <a:xfrm>
            <a:off x="957287" y="4702847"/>
            <a:ext cx="184657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Copi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PDF </a:t>
            </a:r>
          </a:p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Moodle</a:t>
            </a:r>
            <a:r>
              <a:rPr lang="en-US" sz="2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AD495B1-7CF6-2848-BC6C-2275400B557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D58E05C-4425-F141-8753-B4E670E9611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505917" y="1759183"/>
            <a:ext cx="1543488" cy="2385391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332390533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anolfan Peniarth on Twitter: &quot;Ry' ni yn @llangrannog1932 bore 'ma yn  lansio Taclo'r Tasgau gyda Ysgol Bro Morgannwg! ⚽️🏉👊🏻… &quot;">
            <a:extLst>
              <a:ext uri="{FF2B5EF4-FFF2-40B4-BE49-F238E27FC236}">
                <a16:creationId xmlns:a16="http://schemas.microsoft.com/office/drawing/2014/main" id="{21309900-897F-2540-9E47-7B7AF7B2BC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4574" y="1338382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6169FD3-9B68-1A4C-B248-3DF059A5D94C}"/>
              </a:ext>
            </a:extLst>
          </p:cNvPr>
          <p:cNvSpPr txBox="1"/>
          <p:nvPr/>
        </p:nvSpPr>
        <p:spPr>
          <a:xfrm>
            <a:off x="6554102" y="4993665"/>
            <a:ext cx="48529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Tebyg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Ditectif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Geiriau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ond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CA3.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ECB7D4-B171-6045-A2C7-5FF3507E0206}"/>
              </a:ext>
            </a:extLst>
          </p:cNvPr>
          <p:cNvSpPr txBox="1"/>
          <p:nvPr/>
        </p:nvSpPr>
        <p:spPr>
          <a:xfrm>
            <a:off x="193964" y="200884"/>
            <a:ext cx="11887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Datblygu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sgiliau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darllen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iaith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disgyblion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169EA2-904A-E54D-90C8-07E70226082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99" r="3299"/>
          <a:stretch/>
        </p:blipFill>
        <p:spPr>
          <a:xfrm>
            <a:off x="1017172" y="1346728"/>
            <a:ext cx="5396458" cy="254469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1AEB9BB-2154-7C4D-8403-E814A12A5EBA}"/>
              </a:ext>
            </a:extLst>
          </p:cNvPr>
          <p:cNvSpPr txBox="1"/>
          <p:nvPr/>
        </p:nvSpPr>
        <p:spPr>
          <a:xfrm>
            <a:off x="1823995" y="3891422"/>
            <a:ext cx="339346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Llyfrau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sydd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addas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disgyblion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CA2 –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cwestiynau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darllen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deall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’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ynghyd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â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chwestiynau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am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ramadeg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E7A752F-4FA3-004C-8757-914EC69D64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63752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8C147FA-7832-CD45-B50A-2ECB1A8D61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8945"/>
            <a:ext cx="12192000" cy="97905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559797D-8DAC-E192-74BF-CBC51FE4DC8D}"/>
              </a:ext>
            </a:extLst>
          </p:cNvPr>
          <p:cNvSpPr/>
          <p:nvPr/>
        </p:nvSpPr>
        <p:spPr>
          <a:xfrm>
            <a:off x="2724179" y="2214300"/>
            <a:ext cx="67436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Mae </a:t>
            </a:r>
            <a:r>
              <a:rPr lang="en-GB" sz="5400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hi’n</a:t>
            </a:r>
            <a:r>
              <a:rPr lang="en-GB" sz="54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en-GB" sz="5400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amser</a:t>
            </a:r>
            <a:r>
              <a:rPr lang="en-GB" sz="54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en-GB" sz="5400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egwyl</a:t>
            </a:r>
            <a:r>
              <a:rPr lang="en-GB" sz="54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! </a:t>
            </a:r>
            <a:endParaRPr lang="en-GB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925706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517</TotalTime>
  <Words>1961</Words>
  <Application>Microsoft Macintosh PowerPoint</Application>
  <PresentationFormat>Widescreen</PresentationFormat>
  <Paragraphs>389</Paragraphs>
  <Slides>42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8" baseType="lpstr">
      <vt:lpstr>Arial</vt:lpstr>
      <vt:lpstr>Calibri</vt:lpstr>
      <vt:lpstr>Calibri Light</vt:lpstr>
      <vt:lpstr>inherit</vt:lpstr>
      <vt:lpstr>Modern Love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Adnoddau defnyddiol 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PAID!</vt:lpstr>
      <vt:lpstr>PAID/ PEIDIWCH</vt:lpstr>
      <vt:lpstr>Tasg unigol</vt:lpstr>
      <vt:lpstr>Rhaid 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TAR 20/21 </dc:title>
  <dc:creator>Eleri Powell</dc:creator>
  <cp:lastModifiedBy>Eleri Powell</cp:lastModifiedBy>
  <cp:revision>44</cp:revision>
  <cp:lastPrinted>2020-10-08T07:31:00Z</cp:lastPrinted>
  <dcterms:created xsi:type="dcterms:W3CDTF">2020-10-07T17:47:04Z</dcterms:created>
  <dcterms:modified xsi:type="dcterms:W3CDTF">2023-10-10T08:08:12Z</dcterms:modified>
</cp:coreProperties>
</file>