
<file path=[Content_Types].xml><?xml version="1.0" encoding="utf-8"?>
<Types xmlns="http://schemas.openxmlformats.org/package/2006/content-types">
  <Default Extension="png" ContentType="image/png"/>
  <Default Extension="jpg&amp;ehk=0gxEpiflvdiaYf27aJFbNQ&amp;r=0&amp;pid=OfficeInsert" ContentType="image/jpeg"/>
  <Default Extension="jpeg" ContentType="image/jpeg"/>
  <Default Extension="rels" ContentType="application/vnd.openxmlformats-package.relationships+xml"/>
  <Default Extension="xml" ContentType="application/xml"/>
  <Default Extension="jpg" ContentType="image/jpeg"/>
  <Default Extension="wmv" ContentType="video/x-ms-wmv"/>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9"/>
  </p:notesMasterIdLst>
  <p:handoutMasterIdLst>
    <p:handoutMasterId r:id="rId30"/>
  </p:handoutMasterIdLst>
  <p:sldIdLst>
    <p:sldId id="256" r:id="rId5"/>
    <p:sldId id="257" r:id="rId6"/>
    <p:sldId id="258" r:id="rId7"/>
    <p:sldId id="259" r:id="rId8"/>
    <p:sldId id="260" r:id="rId9"/>
    <p:sldId id="261" r:id="rId10"/>
    <p:sldId id="262" r:id="rId11"/>
    <p:sldId id="306" r:id="rId12"/>
    <p:sldId id="307" r:id="rId13"/>
    <p:sldId id="308" r:id="rId14"/>
    <p:sldId id="309" r:id="rId15"/>
    <p:sldId id="316" r:id="rId16"/>
    <p:sldId id="310" r:id="rId17"/>
    <p:sldId id="311" r:id="rId18"/>
    <p:sldId id="312" r:id="rId19"/>
    <p:sldId id="315" r:id="rId20"/>
    <p:sldId id="313" r:id="rId21"/>
    <p:sldId id="299" r:id="rId22"/>
    <p:sldId id="301" r:id="rId23"/>
    <p:sldId id="302" r:id="rId24"/>
    <p:sldId id="305" r:id="rId25"/>
    <p:sldId id="303" r:id="rId26"/>
    <p:sldId id="304" r:id="rId27"/>
    <p:sldId id="300" r:id="rId2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1767" autoAdjust="0"/>
  </p:normalViewPr>
  <p:slideViewPr>
    <p:cSldViewPr>
      <p:cViewPr varScale="1">
        <p:scale>
          <a:sx n="77" d="100"/>
          <a:sy n="77" d="100"/>
        </p:scale>
        <p:origin x="984" y="90"/>
      </p:cViewPr>
      <p:guideLst>
        <p:guide orient="horz" pos="2160"/>
        <p:guide pos="2880"/>
      </p:guideLst>
    </p:cSldViewPr>
  </p:slideViewPr>
  <p:notesTextViewPr>
    <p:cViewPr>
      <p:scale>
        <a:sx n="1" d="1"/>
        <a:sy n="1" d="1"/>
      </p:scale>
      <p:origin x="0" y="0"/>
    </p:cViewPr>
  </p:notesTextViewPr>
  <p:notesViewPr>
    <p:cSldViewPr>
      <p:cViewPr varScale="1">
        <p:scale>
          <a:sx n="83" d="100"/>
          <a:sy n="83" d="100"/>
        </p:scale>
        <p:origin x="-2166" y="-7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handoutMaster" Target="handoutMasters/handoutMaster1.xml"/><Relationship Id="rId35"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aul Tinkler" userId="bcebf29c-73c2-433d-80d2-6bad896374bf" providerId="ADAL" clId="{1E886893-149F-4490-97AD-D74034C80708}"/>
  </pc:docChgLst>
  <pc:docChgLst>
    <pc:chgData name="Paul Tinkler" userId="bcebf29c-73c2-433d-80d2-6bad896374bf" providerId="ADAL" clId="{4DF116FE-86F4-4F1E-A8DE-7F102F35635A}"/>
    <pc:docChg chg="undo custSel addSld delSld modSld sldOrd">
      <pc:chgData name="Paul Tinkler" userId="bcebf29c-73c2-433d-80d2-6bad896374bf" providerId="ADAL" clId="{4DF116FE-86F4-4F1E-A8DE-7F102F35635A}" dt="2018-01-09T11:34:12.091" v="7698" actId="1076"/>
      <pc:docMkLst>
        <pc:docMk/>
      </pc:docMkLst>
      <pc:sldChg chg="modSp">
        <pc:chgData name="Paul Tinkler" userId="bcebf29c-73c2-433d-80d2-6bad896374bf" providerId="ADAL" clId="{4DF116FE-86F4-4F1E-A8DE-7F102F35635A}" dt="2018-01-08T10:55:37.315" v="295" actId="20577"/>
        <pc:sldMkLst>
          <pc:docMk/>
          <pc:sldMk cId="1947463288" sldId="257"/>
        </pc:sldMkLst>
        <pc:spChg chg="mod">
          <ac:chgData name="Paul Tinkler" userId="bcebf29c-73c2-433d-80d2-6bad896374bf" providerId="ADAL" clId="{4DF116FE-86F4-4F1E-A8DE-7F102F35635A}" dt="2018-01-08T10:55:37.315" v="295" actId="20577"/>
          <ac:spMkLst>
            <pc:docMk/>
            <pc:sldMk cId="1947463288" sldId="257"/>
            <ac:spMk id="3" creationId="{00000000-0000-0000-0000-000000000000}"/>
          </ac:spMkLst>
        </pc:spChg>
      </pc:sldChg>
      <pc:sldChg chg="modNotesTx">
        <pc:chgData name="Paul Tinkler" userId="bcebf29c-73c2-433d-80d2-6bad896374bf" providerId="ADAL" clId="{4DF116FE-86F4-4F1E-A8DE-7F102F35635A}" dt="2017-12-29T11:49:00.061" v="246" actId="313"/>
        <pc:sldMkLst>
          <pc:docMk/>
          <pc:sldMk cId="1099929216" sldId="259"/>
        </pc:sldMkLst>
      </pc:sldChg>
      <pc:sldChg chg="modNotesTx">
        <pc:chgData name="Paul Tinkler" userId="bcebf29c-73c2-433d-80d2-6bad896374bf" providerId="ADAL" clId="{4DF116FE-86F4-4F1E-A8DE-7F102F35635A}" dt="2018-01-08T12:30:58.488" v="2149" actId="20577"/>
        <pc:sldMkLst>
          <pc:docMk/>
          <pc:sldMk cId="3000537312" sldId="260"/>
        </pc:sldMkLst>
      </pc:sldChg>
      <pc:sldChg chg="modSp modNotesTx">
        <pc:chgData name="Paul Tinkler" userId="bcebf29c-73c2-433d-80d2-6bad896374bf" providerId="ADAL" clId="{4DF116FE-86F4-4F1E-A8DE-7F102F35635A}" dt="2018-01-09T08:19:30.469" v="6556" actId="114"/>
        <pc:sldMkLst>
          <pc:docMk/>
          <pc:sldMk cId="2658258680" sldId="262"/>
        </pc:sldMkLst>
        <pc:spChg chg="mod">
          <ac:chgData name="Paul Tinkler" userId="bcebf29c-73c2-433d-80d2-6bad896374bf" providerId="ADAL" clId="{4DF116FE-86F4-4F1E-A8DE-7F102F35635A}" dt="2018-01-08T14:05:09.769" v="2320" actId="20577"/>
          <ac:spMkLst>
            <pc:docMk/>
            <pc:sldMk cId="2658258680" sldId="262"/>
            <ac:spMk id="3" creationId="{C3EA588E-22EA-43BC-87F8-89744A9240B9}"/>
          </ac:spMkLst>
        </pc:spChg>
      </pc:sldChg>
      <pc:sldChg chg="modSp modNotesTx">
        <pc:chgData name="Paul Tinkler" userId="bcebf29c-73c2-433d-80d2-6bad896374bf" providerId="ADAL" clId="{4DF116FE-86F4-4F1E-A8DE-7F102F35635A}" dt="2018-01-08T15:31:28.575" v="6112" actId="20577"/>
        <pc:sldMkLst>
          <pc:docMk/>
          <pc:sldMk cId="3718832240" sldId="299"/>
        </pc:sldMkLst>
        <pc:spChg chg="mod">
          <ac:chgData name="Paul Tinkler" userId="bcebf29c-73c2-433d-80d2-6bad896374bf" providerId="ADAL" clId="{4DF116FE-86F4-4F1E-A8DE-7F102F35635A}" dt="2018-01-08T10:56:06.061" v="297" actId="20577"/>
          <ac:spMkLst>
            <pc:docMk/>
            <pc:sldMk cId="3718832240" sldId="299"/>
            <ac:spMk id="3" creationId="{C434E761-F7E1-4471-B8AD-03048EF5C5CD}"/>
          </ac:spMkLst>
        </pc:spChg>
      </pc:sldChg>
      <pc:sldChg chg="modSp">
        <pc:chgData name="Paul Tinkler" userId="bcebf29c-73c2-433d-80d2-6bad896374bf" providerId="ADAL" clId="{4DF116FE-86F4-4F1E-A8DE-7F102F35635A}" dt="2018-01-09T08:47:03.712" v="7566" actId="20577"/>
        <pc:sldMkLst>
          <pc:docMk/>
          <pc:sldMk cId="3656199763" sldId="300"/>
        </pc:sldMkLst>
        <pc:spChg chg="mod">
          <ac:chgData name="Paul Tinkler" userId="bcebf29c-73c2-433d-80d2-6bad896374bf" providerId="ADAL" clId="{4DF116FE-86F4-4F1E-A8DE-7F102F35635A}" dt="2018-01-09T08:47:03.712" v="7566" actId="20577"/>
          <ac:spMkLst>
            <pc:docMk/>
            <pc:sldMk cId="3656199763" sldId="300"/>
            <ac:spMk id="3" creationId="{EE0E44FF-563A-46FB-9DEA-B77DC6AE9CDE}"/>
          </ac:spMkLst>
        </pc:spChg>
      </pc:sldChg>
      <pc:sldChg chg="addSp delSp modSp">
        <pc:chgData name="Paul Tinkler" userId="bcebf29c-73c2-433d-80d2-6bad896374bf" providerId="ADAL" clId="{4DF116FE-86F4-4F1E-A8DE-7F102F35635A}" dt="2018-01-09T11:34:12.091" v="7698" actId="1076"/>
        <pc:sldMkLst>
          <pc:docMk/>
          <pc:sldMk cId="4268055028" sldId="304"/>
        </pc:sldMkLst>
        <pc:spChg chg="mod">
          <ac:chgData name="Paul Tinkler" userId="bcebf29c-73c2-433d-80d2-6bad896374bf" providerId="ADAL" clId="{4DF116FE-86F4-4F1E-A8DE-7F102F35635A}" dt="2018-01-09T11:34:12.091" v="7698" actId="1076"/>
          <ac:spMkLst>
            <pc:docMk/>
            <pc:sldMk cId="4268055028" sldId="304"/>
            <ac:spMk id="3" creationId="{DE1B11B0-D6F4-4DA2-BB7E-A5E2DF2E6613}"/>
          </ac:spMkLst>
        </pc:spChg>
        <pc:spChg chg="add del mod">
          <ac:chgData name="Paul Tinkler" userId="bcebf29c-73c2-433d-80d2-6bad896374bf" providerId="ADAL" clId="{4DF116FE-86F4-4F1E-A8DE-7F102F35635A}" dt="2018-01-09T11:33:21.087" v="7688" actId="478"/>
          <ac:spMkLst>
            <pc:docMk/>
            <pc:sldMk cId="4268055028" sldId="304"/>
            <ac:spMk id="6" creationId="{1C017230-AD3A-4D15-9127-DE753867E68B}"/>
          </ac:spMkLst>
        </pc:spChg>
        <pc:picChg chg="add mod ord">
          <ac:chgData name="Paul Tinkler" userId="bcebf29c-73c2-433d-80d2-6bad896374bf" providerId="ADAL" clId="{4DF116FE-86F4-4F1E-A8DE-7F102F35635A}" dt="2018-01-09T11:33:58.782" v="7694" actId="1076"/>
          <ac:picMkLst>
            <pc:docMk/>
            <pc:sldMk cId="4268055028" sldId="304"/>
            <ac:picMk id="5" creationId="{EAFD173D-27B6-42F1-AB12-2024CF9CF8C9}"/>
          </ac:picMkLst>
        </pc:picChg>
      </pc:sldChg>
      <pc:sldChg chg="addSp delSp modSp add ord modNotesTx">
        <pc:chgData name="Paul Tinkler" userId="bcebf29c-73c2-433d-80d2-6bad896374bf" providerId="ADAL" clId="{4DF116FE-86F4-4F1E-A8DE-7F102F35635A}" dt="2018-01-09T08:45:40.335" v="7522" actId="20577"/>
        <pc:sldMkLst>
          <pc:docMk/>
          <pc:sldMk cId="3776882318" sldId="305"/>
        </pc:sldMkLst>
        <pc:spChg chg="mod">
          <ac:chgData name="Paul Tinkler" userId="bcebf29c-73c2-433d-80d2-6bad896374bf" providerId="ADAL" clId="{4DF116FE-86F4-4F1E-A8DE-7F102F35635A}" dt="2018-01-08T15:32:11.295" v="6160" actId="20577"/>
          <ac:spMkLst>
            <pc:docMk/>
            <pc:sldMk cId="3776882318" sldId="305"/>
            <ac:spMk id="2" creationId="{191C1F01-6FA4-4687-B5E5-C6DBA90C6C50}"/>
          </ac:spMkLst>
        </pc:spChg>
        <pc:spChg chg="del mod">
          <ac:chgData name="Paul Tinkler" userId="bcebf29c-73c2-433d-80d2-6bad896374bf" providerId="ADAL" clId="{4DF116FE-86F4-4F1E-A8DE-7F102F35635A}" dt="2018-01-09T08:40:40.259" v="7095" actId="478"/>
          <ac:spMkLst>
            <pc:docMk/>
            <pc:sldMk cId="3776882318" sldId="305"/>
            <ac:spMk id="3" creationId="{459E9CE2-72DD-479C-898B-A9613EDC5779}"/>
          </ac:spMkLst>
        </pc:spChg>
        <pc:graphicFrameChg chg="add mod modGraphic">
          <ac:chgData name="Paul Tinkler" userId="bcebf29c-73c2-433d-80d2-6bad896374bf" providerId="ADAL" clId="{4DF116FE-86F4-4F1E-A8DE-7F102F35635A}" dt="2018-01-09T08:42:44.640" v="7114" actId="20577"/>
          <ac:graphicFrameMkLst>
            <pc:docMk/>
            <pc:sldMk cId="3776882318" sldId="305"/>
            <ac:graphicFrameMk id="4" creationId="{CFE35152-8972-4FA9-A929-B01919B6120A}"/>
          </ac:graphicFrameMkLst>
        </pc:graphicFrameChg>
      </pc:sldChg>
      <pc:sldChg chg="addSp delSp modSp add">
        <pc:chgData name="Paul Tinkler" userId="bcebf29c-73c2-433d-80d2-6bad896374bf" providerId="ADAL" clId="{4DF116FE-86F4-4F1E-A8DE-7F102F35635A}" dt="2018-01-08T14:45:59.523" v="3600" actId="20577"/>
        <pc:sldMkLst>
          <pc:docMk/>
          <pc:sldMk cId="399581837" sldId="306"/>
        </pc:sldMkLst>
        <pc:spChg chg="mod">
          <ac:chgData name="Paul Tinkler" userId="bcebf29c-73c2-433d-80d2-6bad896374bf" providerId="ADAL" clId="{4DF116FE-86F4-4F1E-A8DE-7F102F35635A}" dt="2018-01-08T14:13:45.387" v="3054" actId="20577"/>
          <ac:spMkLst>
            <pc:docMk/>
            <pc:sldMk cId="399581837" sldId="306"/>
            <ac:spMk id="2" creationId="{0B724D9E-5376-4252-9237-47651F8B801B}"/>
          </ac:spMkLst>
        </pc:spChg>
        <pc:spChg chg="mod">
          <ac:chgData name="Paul Tinkler" userId="bcebf29c-73c2-433d-80d2-6bad896374bf" providerId="ADAL" clId="{4DF116FE-86F4-4F1E-A8DE-7F102F35635A}" dt="2018-01-08T14:45:59.523" v="3600" actId="20577"/>
          <ac:spMkLst>
            <pc:docMk/>
            <pc:sldMk cId="399581837" sldId="306"/>
            <ac:spMk id="3" creationId="{8EF288AB-8D8C-496B-A608-4F8B8D04871E}"/>
          </ac:spMkLst>
        </pc:spChg>
        <pc:spChg chg="add del mod">
          <ac:chgData name="Paul Tinkler" userId="bcebf29c-73c2-433d-80d2-6bad896374bf" providerId="ADAL" clId="{4DF116FE-86F4-4F1E-A8DE-7F102F35635A}" dt="2018-01-08T14:42:43.152" v="3586" actId="478"/>
          <ac:spMkLst>
            <pc:docMk/>
            <pc:sldMk cId="399581837" sldId="306"/>
            <ac:spMk id="6" creationId="{3B53F2B8-ADCE-441C-9D33-FAF93076708E}"/>
          </ac:spMkLst>
        </pc:spChg>
        <pc:picChg chg="add del mod ord">
          <ac:chgData name="Paul Tinkler" userId="bcebf29c-73c2-433d-80d2-6bad896374bf" providerId="ADAL" clId="{4DF116FE-86F4-4F1E-A8DE-7F102F35635A}" dt="2018-01-08T14:45:20.899" v="3595" actId="14100"/>
          <ac:picMkLst>
            <pc:docMk/>
            <pc:sldMk cId="399581837" sldId="306"/>
            <ac:picMk id="5" creationId="{24B944F2-30CB-4C74-86A0-B4F753FEE68C}"/>
          </ac:picMkLst>
        </pc:picChg>
      </pc:sldChg>
      <pc:sldChg chg="modSp add modNotesTx">
        <pc:chgData name="Paul Tinkler" userId="bcebf29c-73c2-433d-80d2-6bad896374bf" providerId="ADAL" clId="{4DF116FE-86F4-4F1E-A8DE-7F102F35635A}" dt="2018-01-08T15:15:08.381" v="5580" actId="20577"/>
        <pc:sldMkLst>
          <pc:docMk/>
          <pc:sldMk cId="2488355183" sldId="307"/>
        </pc:sldMkLst>
        <pc:spChg chg="mod">
          <ac:chgData name="Paul Tinkler" userId="bcebf29c-73c2-433d-80d2-6bad896374bf" providerId="ADAL" clId="{4DF116FE-86F4-4F1E-A8DE-7F102F35635A}" dt="2018-01-08T14:32:34.723" v="3342" actId="20577"/>
          <ac:spMkLst>
            <pc:docMk/>
            <pc:sldMk cId="2488355183" sldId="307"/>
            <ac:spMk id="2" creationId="{EB80E743-387A-4AEA-8FCC-90466C054B81}"/>
          </ac:spMkLst>
        </pc:spChg>
        <pc:spChg chg="mod">
          <ac:chgData name="Paul Tinkler" userId="bcebf29c-73c2-433d-80d2-6bad896374bf" providerId="ADAL" clId="{4DF116FE-86F4-4F1E-A8DE-7F102F35635A}" dt="2018-01-08T14:33:46.911" v="3349" actId="20577"/>
          <ac:spMkLst>
            <pc:docMk/>
            <pc:sldMk cId="2488355183" sldId="307"/>
            <ac:spMk id="3" creationId="{C41E8367-41A1-4BD8-AAB5-A5B0A6036093}"/>
          </ac:spMkLst>
        </pc:spChg>
      </pc:sldChg>
      <pc:sldChg chg="addSp delSp modSp add modNotesTx">
        <pc:chgData name="Paul Tinkler" userId="bcebf29c-73c2-433d-80d2-6bad896374bf" providerId="ADAL" clId="{4DF116FE-86F4-4F1E-A8DE-7F102F35635A}" dt="2018-01-08T15:12:07.618" v="5268" actId="6549"/>
        <pc:sldMkLst>
          <pc:docMk/>
          <pc:sldMk cId="2253537046" sldId="308"/>
        </pc:sldMkLst>
        <pc:spChg chg="mod">
          <ac:chgData name="Paul Tinkler" userId="bcebf29c-73c2-433d-80d2-6bad896374bf" providerId="ADAL" clId="{4DF116FE-86F4-4F1E-A8DE-7F102F35635A}" dt="2018-01-08T15:10:59.116" v="5242" actId="14100"/>
          <ac:spMkLst>
            <pc:docMk/>
            <pc:sldMk cId="2253537046" sldId="308"/>
            <ac:spMk id="2" creationId="{DC6E7A14-A715-42BD-BC55-8645B4C4F091}"/>
          </ac:spMkLst>
        </pc:spChg>
        <pc:spChg chg="del">
          <ac:chgData name="Paul Tinkler" userId="bcebf29c-73c2-433d-80d2-6bad896374bf" providerId="ADAL" clId="{4DF116FE-86F4-4F1E-A8DE-7F102F35635A}" dt="2018-01-08T14:36:35.855" v="3354" actId="478"/>
          <ac:spMkLst>
            <pc:docMk/>
            <pc:sldMk cId="2253537046" sldId="308"/>
            <ac:spMk id="3" creationId="{21C38233-3AFD-4000-B30D-1B8EC5273B02}"/>
          </ac:spMkLst>
        </pc:spChg>
        <pc:spChg chg="add mod">
          <ac:chgData name="Paul Tinkler" userId="bcebf29c-73c2-433d-80d2-6bad896374bf" providerId="ADAL" clId="{4DF116FE-86F4-4F1E-A8DE-7F102F35635A}" dt="2018-01-08T14:46:56.100" v="3604" actId="14100"/>
          <ac:spMkLst>
            <pc:docMk/>
            <pc:sldMk cId="2253537046" sldId="308"/>
            <ac:spMk id="7" creationId="{0E74F6F7-1A93-4AF3-BEFA-1061DF6E5064}"/>
          </ac:spMkLst>
        </pc:spChg>
        <pc:spChg chg="add mod">
          <ac:chgData name="Paul Tinkler" userId="bcebf29c-73c2-433d-80d2-6bad896374bf" providerId="ADAL" clId="{4DF116FE-86F4-4F1E-A8DE-7F102F35635A}" dt="2018-01-08T15:12:07.618" v="5268" actId="6549"/>
          <ac:spMkLst>
            <pc:docMk/>
            <pc:sldMk cId="2253537046" sldId="308"/>
            <ac:spMk id="8" creationId="{9C017701-083E-4D0B-B605-765BB8EF171E}"/>
          </ac:spMkLst>
        </pc:spChg>
        <pc:graphicFrameChg chg="add mod modGraphic">
          <ac:chgData name="Paul Tinkler" userId="bcebf29c-73c2-433d-80d2-6bad896374bf" providerId="ADAL" clId="{4DF116FE-86F4-4F1E-A8DE-7F102F35635A}" dt="2018-01-08T15:11:04.917" v="5243" actId="1076"/>
          <ac:graphicFrameMkLst>
            <pc:docMk/>
            <pc:sldMk cId="2253537046" sldId="308"/>
            <ac:graphicFrameMk id="4" creationId="{33BA7CCA-0F2B-40F7-8DB2-C6E7D9A54CA7}"/>
          </ac:graphicFrameMkLst>
        </pc:graphicFrameChg>
        <pc:picChg chg="add mod">
          <ac:chgData name="Paul Tinkler" userId="bcebf29c-73c2-433d-80d2-6bad896374bf" providerId="ADAL" clId="{4DF116FE-86F4-4F1E-A8DE-7F102F35635A}" dt="2018-01-08T14:47:07.827" v="3605" actId="14100"/>
          <ac:picMkLst>
            <pc:docMk/>
            <pc:sldMk cId="2253537046" sldId="308"/>
            <ac:picMk id="6" creationId="{8EC4545C-CC0D-4C16-BFCD-CBCF59F74D77}"/>
          </ac:picMkLst>
        </pc:picChg>
      </pc:sldChg>
      <pc:sldChg chg="addSp modSp add modNotesTx">
        <pc:chgData name="Paul Tinkler" userId="bcebf29c-73c2-433d-80d2-6bad896374bf" providerId="ADAL" clId="{4DF116FE-86F4-4F1E-A8DE-7F102F35635A}" dt="2018-01-08T14:53:42.863" v="4042" actId="20577"/>
        <pc:sldMkLst>
          <pc:docMk/>
          <pc:sldMk cId="3578424940" sldId="309"/>
        </pc:sldMkLst>
        <pc:spChg chg="mod">
          <ac:chgData name="Paul Tinkler" userId="bcebf29c-73c2-433d-80d2-6bad896374bf" providerId="ADAL" clId="{4DF116FE-86F4-4F1E-A8DE-7F102F35635A}" dt="2018-01-08T14:50:37.634" v="3756" actId="20577"/>
          <ac:spMkLst>
            <pc:docMk/>
            <pc:sldMk cId="3578424940" sldId="309"/>
            <ac:spMk id="2" creationId="{746ACAF3-FCA1-4336-92EE-CDC8AB9ED2AD}"/>
          </ac:spMkLst>
        </pc:spChg>
        <pc:spChg chg="mod">
          <ac:chgData name="Paul Tinkler" userId="bcebf29c-73c2-433d-80d2-6bad896374bf" providerId="ADAL" clId="{4DF116FE-86F4-4F1E-A8DE-7F102F35635A}" dt="2018-01-08T14:52:05.191" v="3767" actId="2711"/>
          <ac:spMkLst>
            <pc:docMk/>
            <pc:sldMk cId="3578424940" sldId="309"/>
            <ac:spMk id="3" creationId="{971CDDCA-B0E1-4BDF-A94B-6520E1543025}"/>
          </ac:spMkLst>
        </pc:spChg>
        <pc:spChg chg="add mod">
          <ac:chgData name="Paul Tinkler" userId="bcebf29c-73c2-433d-80d2-6bad896374bf" providerId="ADAL" clId="{4DF116FE-86F4-4F1E-A8DE-7F102F35635A}" dt="2018-01-08T14:51:56.708" v="3766" actId="2711"/>
          <ac:spMkLst>
            <pc:docMk/>
            <pc:sldMk cId="3578424940" sldId="309"/>
            <ac:spMk id="6" creationId="{3B4E876B-64C2-4E81-8363-37D5A63D2CC4}"/>
          </ac:spMkLst>
        </pc:spChg>
      </pc:sldChg>
      <pc:sldChg chg="modSp add modNotesTx">
        <pc:chgData name="Paul Tinkler" userId="bcebf29c-73c2-433d-80d2-6bad896374bf" providerId="ADAL" clId="{4DF116FE-86F4-4F1E-A8DE-7F102F35635A}" dt="2018-01-09T08:13:10.485" v="6197" actId="20577"/>
        <pc:sldMkLst>
          <pc:docMk/>
          <pc:sldMk cId="594510129" sldId="310"/>
        </pc:sldMkLst>
        <pc:spChg chg="mod">
          <ac:chgData name="Paul Tinkler" userId="bcebf29c-73c2-433d-80d2-6bad896374bf" providerId="ADAL" clId="{4DF116FE-86F4-4F1E-A8DE-7F102F35635A}" dt="2018-01-09T08:13:10.485" v="6197" actId="20577"/>
          <ac:spMkLst>
            <pc:docMk/>
            <pc:sldMk cId="594510129" sldId="310"/>
            <ac:spMk id="2" creationId="{71FF0210-EB4B-4CD2-AF85-48A48ACBEA3B}"/>
          </ac:spMkLst>
        </pc:spChg>
        <pc:spChg chg="mod">
          <ac:chgData name="Paul Tinkler" userId="bcebf29c-73c2-433d-80d2-6bad896374bf" providerId="ADAL" clId="{4DF116FE-86F4-4F1E-A8DE-7F102F35635A}" dt="2018-01-08T14:59:50.126" v="4471" actId="255"/>
          <ac:spMkLst>
            <pc:docMk/>
            <pc:sldMk cId="594510129" sldId="310"/>
            <ac:spMk id="3" creationId="{85BB1A88-178D-4F86-B59F-9ABE9FAA8886}"/>
          </ac:spMkLst>
        </pc:spChg>
      </pc:sldChg>
      <pc:sldChg chg="modSp add modNotesTx">
        <pc:chgData name="Paul Tinkler" userId="bcebf29c-73c2-433d-80d2-6bad896374bf" providerId="ADAL" clId="{4DF116FE-86F4-4F1E-A8DE-7F102F35635A}" dt="2018-01-09T08:13:23.558" v="6199" actId="20577"/>
        <pc:sldMkLst>
          <pc:docMk/>
          <pc:sldMk cId="4170673680" sldId="311"/>
        </pc:sldMkLst>
        <pc:spChg chg="mod">
          <ac:chgData name="Paul Tinkler" userId="bcebf29c-73c2-433d-80d2-6bad896374bf" providerId="ADAL" clId="{4DF116FE-86F4-4F1E-A8DE-7F102F35635A}" dt="2018-01-09T08:13:23.558" v="6199" actId="20577"/>
          <ac:spMkLst>
            <pc:docMk/>
            <pc:sldMk cId="4170673680" sldId="311"/>
            <ac:spMk id="2" creationId="{D8213BF4-0EE6-46CE-BFDE-E7295E27B894}"/>
          </ac:spMkLst>
        </pc:spChg>
        <pc:spChg chg="mod">
          <ac:chgData name="Paul Tinkler" userId="bcebf29c-73c2-433d-80d2-6bad896374bf" providerId="ADAL" clId="{4DF116FE-86F4-4F1E-A8DE-7F102F35635A}" dt="2018-01-08T15:03:30.633" v="4616" actId="20577"/>
          <ac:spMkLst>
            <pc:docMk/>
            <pc:sldMk cId="4170673680" sldId="311"/>
            <ac:spMk id="3" creationId="{E77A588F-A000-4790-AFFC-00538E9672FC}"/>
          </ac:spMkLst>
        </pc:spChg>
      </pc:sldChg>
      <pc:sldChg chg="modSp add modNotesTx">
        <pc:chgData name="Paul Tinkler" userId="bcebf29c-73c2-433d-80d2-6bad896374bf" providerId="ADAL" clId="{4DF116FE-86F4-4F1E-A8DE-7F102F35635A}" dt="2018-01-09T08:13:32.161" v="6200" actId="20577"/>
        <pc:sldMkLst>
          <pc:docMk/>
          <pc:sldMk cId="160833181" sldId="312"/>
        </pc:sldMkLst>
        <pc:spChg chg="mod">
          <ac:chgData name="Paul Tinkler" userId="bcebf29c-73c2-433d-80d2-6bad896374bf" providerId="ADAL" clId="{4DF116FE-86F4-4F1E-A8DE-7F102F35635A}" dt="2018-01-09T08:13:32.161" v="6200" actId="20577"/>
          <ac:spMkLst>
            <pc:docMk/>
            <pc:sldMk cId="160833181" sldId="312"/>
            <ac:spMk id="2" creationId="{87E8BB01-8551-4654-8FD5-B301490930C2}"/>
          </ac:spMkLst>
        </pc:spChg>
        <pc:spChg chg="mod">
          <ac:chgData name="Paul Tinkler" userId="bcebf29c-73c2-433d-80d2-6bad896374bf" providerId="ADAL" clId="{4DF116FE-86F4-4F1E-A8DE-7F102F35635A}" dt="2018-01-08T15:06:42.237" v="4855" actId="20577"/>
          <ac:spMkLst>
            <pc:docMk/>
            <pc:sldMk cId="160833181" sldId="312"/>
            <ac:spMk id="3" creationId="{BBFFD8E8-0A59-41EC-B529-27A99F4D1A67}"/>
          </ac:spMkLst>
        </pc:spChg>
      </pc:sldChg>
      <pc:sldChg chg="addSp modSp add">
        <pc:chgData name="Paul Tinkler" userId="bcebf29c-73c2-433d-80d2-6bad896374bf" providerId="ADAL" clId="{4DF116FE-86F4-4F1E-A8DE-7F102F35635A}" dt="2018-01-08T15:20:28.641" v="5652" actId="1076"/>
        <pc:sldMkLst>
          <pc:docMk/>
          <pc:sldMk cId="2641619455" sldId="313"/>
        </pc:sldMkLst>
        <pc:spChg chg="mod">
          <ac:chgData name="Paul Tinkler" userId="bcebf29c-73c2-433d-80d2-6bad896374bf" providerId="ADAL" clId="{4DF116FE-86F4-4F1E-A8DE-7F102F35635A}" dt="2018-01-08T15:19:48.559" v="5646" actId="20577"/>
          <ac:spMkLst>
            <pc:docMk/>
            <pc:sldMk cId="2641619455" sldId="313"/>
            <ac:spMk id="2" creationId="{A5D82AE3-A6B8-4B6F-AE0B-C30D1D9AF717}"/>
          </ac:spMkLst>
        </pc:spChg>
        <pc:spChg chg="mod">
          <ac:chgData name="Paul Tinkler" userId="bcebf29c-73c2-433d-80d2-6bad896374bf" providerId="ADAL" clId="{4DF116FE-86F4-4F1E-A8DE-7F102F35635A}" dt="2018-01-08T15:20:28.641" v="5652" actId="1076"/>
          <ac:spMkLst>
            <pc:docMk/>
            <pc:sldMk cId="2641619455" sldId="313"/>
            <ac:spMk id="3" creationId="{EFC8F0CD-CF2A-452F-9F14-26B9C54625DF}"/>
          </ac:spMkLst>
        </pc:spChg>
        <pc:spChg chg="add mod">
          <ac:chgData name="Paul Tinkler" userId="bcebf29c-73c2-433d-80d2-6bad896374bf" providerId="ADAL" clId="{4DF116FE-86F4-4F1E-A8DE-7F102F35635A}" dt="2018-01-08T15:20:23.337" v="5651" actId="1076"/>
          <ac:spMkLst>
            <pc:docMk/>
            <pc:sldMk cId="2641619455" sldId="313"/>
            <ac:spMk id="4" creationId="{A5804EF1-CF60-408E-9F1D-00769C3D6269}"/>
          </ac:spMkLst>
        </pc:spChg>
      </pc:sldChg>
      <pc:sldChg chg="addSp delSp modSp add del modNotesTx">
        <pc:chgData name="Paul Tinkler" userId="bcebf29c-73c2-433d-80d2-6bad896374bf" providerId="ADAL" clId="{4DF116FE-86F4-4F1E-A8DE-7F102F35635A}" dt="2018-01-08T15:30:29.018" v="6057" actId="2696"/>
        <pc:sldMkLst>
          <pc:docMk/>
          <pc:sldMk cId="155749649" sldId="314"/>
        </pc:sldMkLst>
        <pc:spChg chg="mod">
          <ac:chgData name="Paul Tinkler" userId="bcebf29c-73c2-433d-80d2-6bad896374bf" providerId="ADAL" clId="{4DF116FE-86F4-4F1E-A8DE-7F102F35635A}" dt="2018-01-08T15:22:45.817" v="5692" actId="1076"/>
          <ac:spMkLst>
            <pc:docMk/>
            <pc:sldMk cId="155749649" sldId="314"/>
            <ac:spMk id="2" creationId="{3B54A0D3-6B00-48CD-87FE-523645D876B1}"/>
          </ac:spMkLst>
        </pc:spChg>
        <pc:spChg chg="del">
          <ac:chgData name="Paul Tinkler" userId="bcebf29c-73c2-433d-80d2-6bad896374bf" providerId="ADAL" clId="{4DF116FE-86F4-4F1E-A8DE-7F102F35635A}" dt="2018-01-08T15:21:48.398" v="5683" actId="478"/>
          <ac:spMkLst>
            <pc:docMk/>
            <pc:sldMk cId="155749649" sldId="314"/>
            <ac:spMk id="3" creationId="{8AD8F44C-BB7F-493B-8BF6-747F912BAA63}"/>
          </ac:spMkLst>
        </pc:spChg>
        <pc:spChg chg="add mod">
          <ac:chgData name="Paul Tinkler" userId="bcebf29c-73c2-433d-80d2-6bad896374bf" providerId="ADAL" clId="{4DF116FE-86F4-4F1E-A8DE-7F102F35635A}" dt="2018-01-08T15:22:50.441" v="5693" actId="1076"/>
          <ac:spMkLst>
            <pc:docMk/>
            <pc:sldMk cId="155749649" sldId="314"/>
            <ac:spMk id="4" creationId="{2612738F-3277-4658-8A8A-B6FEC9D140CF}"/>
          </ac:spMkLst>
        </pc:spChg>
        <pc:spChg chg="add mod">
          <ac:chgData name="Paul Tinkler" userId="bcebf29c-73c2-433d-80d2-6bad896374bf" providerId="ADAL" clId="{4DF116FE-86F4-4F1E-A8DE-7F102F35635A}" dt="2018-01-08T15:23:00.501" v="5694" actId="1076"/>
          <ac:spMkLst>
            <pc:docMk/>
            <pc:sldMk cId="155749649" sldId="314"/>
            <ac:spMk id="5" creationId="{E4411C88-D295-472A-BCA2-FF02BC27C0C8}"/>
          </ac:spMkLst>
        </pc:spChg>
      </pc:sldChg>
      <pc:sldChg chg="addSp modSp add ord modNotesTx">
        <pc:chgData name="Paul Tinkler" userId="bcebf29c-73c2-433d-80d2-6bad896374bf" providerId="ADAL" clId="{4DF116FE-86F4-4F1E-A8DE-7F102F35635A}" dt="2018-01-09T08:13:59.781" v="6204" actId="20577"/>
        <pc:sldMkLst>
          <pc:docMk/>
          <pc:sldMk cId="2399544303" sldId="315"/>
        </pc:sldMkLst>
        <pc:spChg chg="mod">
          <ac:chgData name="Paul Tinkler" userId="bcebf29c-73c2-433d-80d2-6bad896374bf" providerId="ADAL" clId="{4DF116FE-86F4-4F1E-A8DE-7F102F35635A}" dt="2018-01-09T08:13:59.781" v="6204" actId="20577"/>
          <ac:spMkLst>
            <pc:docMk/>
            <pc:sldMk cId="2399544303" sldId="315"/>
            <ac:spMk id="2" creationId="{BA92CF83-217C-4B7F-8DF2-388267BD32F0}"/>
          </ac:spMkLst>
        </pc:spChg>
        <pc:spChg chg="mod">
          <ac:chgData name="Paul Tinkler" userId="bcebf29c-73c2-433d-80d2-6bad896374bf" providerId="ADAL" clId="{4DF116FE-86F4-4F1E-A8DE-7F102F35635A}" dt="2018-01-08T15:18:38.001" v="5614" actId="27636"/>
          <ac:spMkLst>
            <pc:docMk/>
            <pc:sldMk cId="2399544303" sldId="315"/>
            <ac:spMk id="3" creationId="{EC96B4CA-C47D-48E3-A4CB-CA0F4EE27B95}"/>
          </ac:spMkLst>
        </pc:spChg>
        <pc:spChg chg="add mod">
          <ac:chgData name="Paul Tinkler" userId="bcebf29c-73c2-433d-80d2-6bad896374bf" providerId="ADAL" clId="{4DF116FE-86F4-4F1E-A8DE-7F102F35635A}" dt="2018-01-08T15:18:55.965" v="5616" actId="1076"/>
          <ac:spMkLst>
            <pc:docMk/>
            <pc:sldMk cId="2399544303" sldId="315"/>
            <ac:spMk id="6" creationId="{9393BAC1-AB15-41AB-A234-3109890A59DC}"/>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96D292DE-8B7A-4254-AA83-74C1F4DD4AF0}" type="datetimeFigureOut">
              <a:rPr lang="en-GB" smtClean="0"/>
              <a:t>01/02/2019</a:t>
            </a:fld>
            <a:endParaRPr lang="en-GB" dirty="0"/>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dirty="0"/>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3C3D8D3-17FF-4C88-A759-00DBF3A84646}" type="slidenum">
              <a:rPr lang="en-GB" smtClean="0"/>
              <a:t>‹#›</a:t>
            </a:fld>
            <a:endParaRPr lang="en-GB" dirty="0"/>
          </a:p>
        </p:txBody>
      </p:sp>
    </p:spTree>
    <p:extLst>
      <p:ext uri="{BB962C8B-B14F-4D97-AF65-F5344CB8AC3E}">
        <p14:creationId xmlns:p14="http://schemas.microsoft.com/office/powerpoint/2010/main" val="29063350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8D4FFA4-F19C-4939-B9A9-9C60295EBF09}" type="datetimeFigureOut">
              <a:rPr lang="en-GB" smtClean="0"/>
              <a:t>01/02/2019</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71B1ABB-E222-4BE5-99F1-9FD156E85ACA}" type="slidenum">
              <a:rPr lang="en-GB" smtClean="0"/>
              <a:t>‹#›</a:t>
            </a:fld>
            <a:endParaRPr lang="en-GB"/>
          </a:p>
        </p:txBody>
      </p:sp>
    </p:spTree>
    <p:extLst>
      <p:ext uri="{BB962C8B-B14F-4D97-AF65-F5344CB8AC3E}">
        <p14:creationId xmlns:p14="http://schemas.microsoft.com/office/powerpoint/2010/main" val="328900980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https://www.youtube.com/watch?v=HGY9i8iJu94       This is the URL for this video – it can be accessed </a:t>
            </a:r>
            <a:r>
              <a:rPr lang="en-GB"/>
              <a:t>on YouTube </a:t>
            </a:r>
            <a:r>
              <a:rPr lang="en-GB" dirty="0"/>
              <a:t>via the internet.</a:t>
            </a:r>
          </a:p>
        </p:txBody>
      </p:sp>
      <p:sp>
        <p:nvSpPr>
          <p:cNvPr id="4" name="Slide Number Placeholder 3"/>
          <p:cNvSpPr>
            <a:spLocks noGrp="1"/>
          </p:cNvSpPr>
          <p:nvPr>
            <p:ph type="sldNum" sz="quarter" idx="10"/>
          </p:nvPr>
        </p:nvSpPr>
        <p:spPr/>
        <p:txBody>
          <a:bodyPr/>
          <a:lstStyle/>
          <a:p>
            <a:fld id="{371B1ABB-E222-4BE5-99F1-9FD156E85ACA}" type="slidenum">
              <a:rPr lang="en-GB" smtClean="0"/>
              <a:t>4</a:t>
            </a:fld>
            <a:endParaRPr lang="en-GB"/>
          </a:p>
        </p:txBody>
      </p:sp>
    </p:spTree>
    <p:extLst>
      <p:ext uri="{BB962C8B-B14F-4D97-AF65-F5344CB8AC3E}">
        <p14:creationId xmlns:p14="http://schemas.microsoft.com/office/powerpoint/2010/main" val="16674216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Facilitator to look for the following key points.:-</a:t>
            </a:r>
          </a:p>
          <a:p>
            <a:r>
              <a:rPr lang="en-GB" b="1" dirty="0"/>
              <a:t>Lessons</a:t>
            </a:r>
          </a:p>
          <a:p>
            <a:pPr marL="171450" indent="-171450">
              <a:buFont typeface="Arial" panose="020B0604020202020204" pitchFamily="34" charset="0"/>
              <a:buChar char="•"/>
            </a:pPr>
            <a:r>
              <a:rPr lang="en-GB" dirty="0"/>
              <a:t>People who share a sense of community can help each other get where they are going more easily….because they are travelling on the trust of one another</a:t>
            </a:r>
          </a:p>
          <a:p>
            <a:pPr marL="171450" indent="-171450">
              <a:buFont typeface="Arial" panose="020B0604020202020204" pitchFamily="34" charset="0"/>
              <a:buChar char="•"/>
            </a:pPr>
            <a:r>
              <a:rPr lang="en-GB" dirty="0"/>
              <a:t>If we have as much sense as geese we stay in formation with those headed where we want to go.  We are willing to accept their help and give our help to others</a:t>
            </a:r>
          </a:p>
          <a:p>
            <a:pPr marL="171450" indent="-171450">
              <a:buFont typeface="Arial" panose="020B0604020202020204" pitchFamily="34" charset="0"/>
              <a:buChar char="•"/>
            </a:pPr>
            <a:r>
              <a:rPr lang="en-GB" dirty="0"/>
              <a:t>It pays to take turns doing the hard tasks.  We should respect and protect each other’s unique arrangement of skills, capabilities, talents and resources.  We can also learn from each other and increase our capabilities and competencies.</a:t>
            </a:r>
          </a:p>
          <a:p>
            <a:pPr marL="171450" indent="-171450">
              <a:buFont typeface="Arial" panose="020B0604020202020204" pitchFamily="34" charset="0"/>
              <a:buChar char="•"/>
            </a:pPr>
            <a:r>
              <a:rPr lang="en-GB" dirty="0"/>
              <a:t>We need to make sure that what we say is encouraging.  In teams where there is encouragement, production is greater.  Individual empowerment results from quality communication and encouragement.</a:t>
            </a:r>
          </a:p>
          <a:p>
            <a:pPr marL="171450" indent="-171450">
              <a:buFont typeface="Arial" panose="020B0604020202020204" pitchFamily="34" charset="0"/>
              <a:buChar char="•"/>
            </a:pPr>
            <a:r>
              <a:rPr lang="en-GB" dirty="0"/>
              <a:t>If we have as much sense as geese we will stand by each other in difficult times as well as when we are strong.</a:t>
            </a:r>
          </a:p>
          <a:p>
            <a:pPr marL="171450" indent="-171450">
              <a:buFont typeface="Arial" panose="020B0604020202020204" pitchFamily="34" charset="0"/>
              <a:buChar char="•"/>
            </a:pPr>
            <a:r>
              <a:rPr lang="en-GB" dirty="0"/>
              <a:t>Each person needs to know where the team is headed, so that they can contribute.</a:t>
            </a:r>
          </a:p>
          <a:p>
            <a:pPr marL="171450" indent="-171450">
              <a:buFont typeface="Arial" panose="020B0604020202020204" pitchFamily="34" charset="0"/>
              <a:buChar char="•"/>
            </a:pPr>
            <a:endParaRPr lang="en-GB" dirty="0"/>
          </a:p>
          <a:p>
            <a:pPr marL="171450" indent="-171450">
              <a:buFont typeface="Arial" panose="020B0604020202020204" pitchFamily="34" charset="0"/>
              <a:buChar char="•"/>
            </a:pPr>
            <a:endParaRPr lang="en-GB" dirty="0"/>
          </a:p>
          <a:p>
            <a:endParaRPr lang="en-GB" dirty="0"/>
          </a:p>
        </p:txBody>
      </p:sp>
      <p:sp>
        <p:nvSpPr>
          <p:cNvPr id="4" name="Slide Number Placeholder 3"/>
          <p:cNvSpPr>
            <a:spLocks noGrp="1"/>
          </p:cNvSpPr>
          <p:nvPr>
            <p:ph type="sldNum" sz="quarter" idx="10"/>
          </p:nvPr>
        </p:nvSpPr>
        <p:spPr/>
        <p:txBody>
          <a:bodyPr/>
          <a:lstStyle/>
          <a:p>
            <a:fld id="{371B1ABB-E222-4BE5-99F1-9FD156E85ACA}" type="slidenum">
              <a:rPr lang="en-GB" smtClean="0"/>
              <a:t>5</a:t>
            </a:fld>
            <a:endParaRPr lang="en-GB"/>
          </a:p>
        </p:txBody>
      </p:sp>
    </p:spTree>
    <p:extLst>
      <p:ext uri="{BB962C8B-B14F-4D97-AF65-F5344CB8AC3E}">
        <p14:creationId xmlns:p14="http://schemas.microsoft.com/office/powerpoint/2010/main" val="358366777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is an opportunity to pull quite a few threads together and issues that should/could be brought up by students include: -</a:t>
            </a:r>
          </a:p>
          <a:p>
            <a:endParaRPr lang="en-GB" dirty="0"/>
          </a:p>
          <a:p>
            <a:pPr marL="171450" indent="-171450">
              <a:buFont typeface="Arial" panose="020B0604020202020204" pitchFamily="34" charset="0"/>
              <a:buChar char="•"/>
            </a:pPr>
            <a:r>
              <a:rPr lang="en-GB" dirty="0"/>
              <a:t>Ensure there are thorough and thoughtful introductions.  This begins the process of forging bonds and building </a:t>
            </a:r>
            <a:r>
              <a:rPr lang="en-GB" b="1" i="1" dirty="0"/>
              <a:t>‘trust’. </a:t>
            </a:r>
            <a:r>
              <a:rPr lang="en-GB" b="0" i="0" dirty="0"/>
              <a:t>It also enables the team to recognise each members’ unique qualities – value and expertise (even if there is some overlap they will have </a:t>
            </a:r>
            <a:r>
              <a:rPr lang="en-GB" b="1" i="1" dirty="0"/>
              <a:t>different experience!</a:t>
            </a:r>
            <a:r>
              <a:rPr lang="en-GB" b="0" i="0" dirty="0"/>
              <a:t>)</a:t>
            </a:r>
            <a:endParaRPr lang="en-GB" b="1" i="1" dirty="0"/>
          </a:p>
          <a:p>
            <a:pPr marL="171450" indent="-171450">
              <a:buFont typeface="Arial" panose="020B0604020202020204" pitchFamily="34" charset="0"/>
              <a:buChar char="•"/>
            </a:pPr>
            <a:r>
              <a:rPr lang="en-GB" dirty="0"/>
              <a:t>Set a clear direction for the team and create a Shared Vision</a:t>
            </a:r>
          </a:p>
          <a:p>
            <a:pPr marL="171450" indent="-171450">
              <a:buFont typeface="Arial" panose="020B0604020202020204" pitchFamily="34" charset="0"/>
              <a:buChar char="•"/>
            </a:pPr>
            <a:r>
              <a:rPr lang="en-GB" dirty="0"/>
              <a:t>Establish, </a:t>
            </a:r>
            <a:r>
              <a:rPr lang="en-GB" b="1" i="1" dirty="0"/>
              <a:t>and agree</a:t>
            </a:r>
            <a:r>
              <a:rPr lang="en-GB" dirty="0"/>
              <a:t>,  Ground rules/guidelines for the team, and how it will behave, its purpose, etc. – publish these to make them visible</a:t>
            </a:r>
          </a:p>
          <a:p>
            <a:pPr marL="171450" indent="-171450">
              <a:buFont typeface="Arial" panose="020B0604020202020204" pitchFamily="34" charset="0"/>
              <a:buChar char="•"/>
            </a:pPr>
            <a:r>
              <a:rPr lang="en-GB" dirty="0"/>
              <a:t>Profile team members (Belbin, etc.)</a:t>
            </a:r>
          </a:p>
          <a:p>
            <a:pPr marL="171450" indent="-171450">
              <a:buFont typeface="Arial" panose="020B0604020202020204" pitchFamily="34" charset="0"/>
              <a:buChar char="•"/>
            </a:pPr>
            <a:r>
              <a:rPr lang="en-GB" dirty="0"/>
              <a:t>Identify and discuss development opportunities</a:t>
            </a:r>
          </a:p>
          <a:p>
            <a:pPr marL="171450" indent="-171450">
              <a:buFont typeface="Arial" panose="020B0604020202020204" pitchFamily="34" charset="0"/>
              <a:buChar char="•"/>
            </a:pPr>
            <a:r>
              <a:rPr lang="en-GB" dirty="0"/>
              <a:t>Agree clear roles and objectives for the team and for individuals</a:t>
            </a:r>
          </a:p>
          <a:p>
            <a:pPr marL="171450" indent="-171450">
              <a:buFont typeface="Arial" panose="020B0604020202020204" pitchFamily="34" charset="0"/>
              <a:buChar char="•"/>
            </a:pPr>
            <a:r>
              <a:rPr lang="en-GB" dirty="0"/>
              <a:t>Performance manage and develop team members – support their growth, deal with under-performance</a:t>
            </a:r>
          </a:p>
          <a:p>
            <a:pPr marL="171450" indent="-171450">
              <a:buFont typeface="Arial" panose="020B0604020202020204" pitchFamily="34" charset="0"/>
              <a:buChar char="•"/>
            </a:pPr>
            <a:r>
              <a:rPr lang="en-GB" dirty="0"/>
              <a:t>Identify skill or knowledge gap and arrange training &amp; development for suitable team members or identify outside help that can act as a ‘specialist’ to support the team….and mentor individuals with correct aptitude and attitude.</a:t>
            </a:r>
          </a:p>
          <a:p>
            <a:pPr marL="171450" indent="-171450">
              <a:buFont typeface="Arial" panose="020B0604020202020204" pitchFamily="34" charset="0"/>
              <a:buChar char="•"/>
            </a:pPr>
            <a:r>
              <a:rPr lang="en-GB" dirty="0"/>
              <a:t>Use effective ‘delegation’ to help build responsibility within the team and develop individuals.</a:t>
            </a:r>
          </a:p>
          <a:p>
            <a:pPr marL="171450" indent="-171450">
              <a:buFont typeface="Arial" panose="020B0604020202020204" pitchFamily="34" charset="0"/>
              <a:buChar char="•"/>
            </a:pPr>
            <a:r>
              <a:rPr lang="en-GB" dirty="0"/>
              <a:t>Embrace conflict, don’t ignore it, and deal with it sympathetically but assertively, to ensure resolution – don’t let things fester!</a:t>
            </a:r>
          </a:p>
          <a:p>
            <a:pPr marL="171450" indent="-171450">
              <a:buFont typeface="Arial" panose="020B0604020202020204" pitchFamily="34" charset="0"/>
              <a:buChar char="•"/>
            </a:pPr>
            <a:r>
              <a:rPr lang="en-GB" dirty="0"/>
              <a:t>Recognise and celebrate successes, at both a team and individual level</a:t>
            </a:r>
          </a:p>
          <a:p>
            <a:pPr marL="171450" indent="-171450">
              <a:buFont typeface="Arial" panose="020B0604020202020204" pitchFamily="34" charset="0"/>
              <a:buChar char="•"/>
            </a:pPr>
            <a:r>
              <a:rPr lang="en-GB" dirty="0"/>
              <a:t>Etc.</a:t>
            </a:r>
          </a:p>
        </p:txBody>
      </p:sp>
      <p:sp>
        <p:nvSpPr>
          <p:cNvPr id="4" name="Slide Number Placeholder 3"/>
          <p:cNvSpPr>
            <a:spLocks noGrp="1"/>
          </p:cNvSpPr>
          <p:nvPr>
            <p:ph type="sldNum" sz="quarter" idx="10"/>
          </p:nvPr>
        </p:nvSpPr>
        <p:spPr/>
        <p:txBody>
          <a:bodyPr/>
          <a:lstStyle/>
          <a:p>
            <a:fld id="{371B1ABB-E222-4BE5-99F1-9FD156E85ACA}" type="slidenum">
              <a:rPr lang="en-GB" smtClean="0"/>
              <a:t>7</a:t>
            </a:fld>
            <a:endParaRPr lang="en-GB"/>
          </a:p>
        </p:txBody>
      </p:sp>
    </p:spTree>
    <p:extLst>
      <p:ext uri="{BB962C8B-B14F-4D97-AF65-F5344CB8AC3E}">
        <p14:creationId xmlns:p14="http://schemas.microsoft.com/office/powerpoint/2010/main" val="130879016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Delegation is a developmental tool – it helps the team member develop and practice new skills and have new experiences, and it frees up the Team Leader to develop their own skills and complete other tasks in a timely fashion.</a:t>
            </a:r>
          </a:p>
        </p:txBody>
      </p:sp>
      <p:sp>
        <p:nvSpPr>
          <p:cNvPr id="4" name="Slide Number Placeholder 3"/>
          <p:cNvSpPr>
            <a:spLocks noGrp="1"/>
          </p:cNvSpPr>
          <p:nvPr>
            <p:ph type="sldNum" sz="quarter" idx="10"/>
          </p:nvPr>
        </p:nvSpPr>
        <p:spPr/>
        <p:txBody>
          <a:bodyPr/>
          <a:lstStyle/>
          <a:p>
            <a:fld id="{371B1ABB-E222-4BE5-99F1-9FD156E85ACA}" type="slidenum">
              <a:rPr lang="en-GB" smtClean="0"/>
              <a:t>9</a:t>
            </a:fld>
            <a:endParaRPr lang="en-GB"/>
          </a:p>
        </p:txBody>
      </p:sp>
    </p:spTree>
    <p:extLst>
      <p:ext uri="{BB962C8B-B14F-4D97-AF65-F5344CB8AC3E}">
        <p14:creationId xmlns:p14="http://schemas.microsoft.com/office/powerpoint/2010/main" val="261420790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Facilitator to lead a discussion on the ‘</a:t>
            </a:r>
            <a:r>
              <a:rPr lang="en-GB" b="1" dirty="0"/>
              <a:t>Go-fer’ delegation </a:t>
            </a:r>
            <a:r>
              <a:rPr lang="en-GB" dirty="0"/>
              <a:t>in </a:t>
            </a:r>
            <a:r>
              <a:rPr lang="en-GB" b="1" dirty="0">
                <a:solidFill>
                  <a:srgbClr val="FF0000"/>
                </a:solidFill>
              </a:rPr>
              <a:t>RED</a:t>
            </a:r>
            <a:r>
              <a:rPr lang="en-GB" dirty="0"/>
              <a:t> versus ‘</a:t>
            </a:r>
            <a:r>
              <a:rPr lang="en-GB" b="1" i="1" dirty="0"/>
              <a:t>Stewardship delegation</a:t>
            </a:r>
            <a:r>
              <a:rPr lang="en-GB" dirty="0"/>
              <a:t>’ in </a:t>
            </a:r>
            <a:r>
              <a:rPr lang="en-GB" b="1" i="1" dirty="0">
                <a:solidFill>
                  <a:srgbClr val="00B050"/>
                </a:solidFill>
              </a:rPr>
              <a:t>GREEN</a:t>
            </a:r>
            <a:r>
              <a:rPr lang="en-GB" dirty="0"/>
              <a:t>!   </a:t>
            </a:r>
          </a:p>
          <a:p>
            <a:r>
              <a:rPr lang="en-GB" dirty="0"/>
              <a:t>Draw out the implications of focusing on the method – you are telling the team member ‘how to do it’ and therefore stifling their creativity and initiative.  There are times when this may be appropriate, though…..but </a:t>
            </a:r>
            <a:r>
              <a:rPr lang="en-GB" b="1" i="1" dirty="0"/>
              <a:t>when</a:t>
            </a:r>
            <a:r>
              <a:rPr lang="en-GB" dirty="0"/>
              <a:t>?  When a team member has no experience or confidence to take on the task.  This is why ‘Stewardship Delegation’ is so important.</a:t>
            </a:r>
          </a:p>
        </p:txBody>
      </p:sp>
      <p:sp>
        <p:nvSpPr>
          <p:cNvPr id="4" name="Slide Number Placeholder 3"/>
          <p:cNvSpPr>
            <a:spLocks noGrp="1"/>
          </p:cNvSpPr>
          <p:nvPr>
            <p:ph type="sldNum" sz="quarter" idx="10"/>
          </p:nvPr>
        </p:nvSpPr>
        <p:spPr/>
        <p:txBody>
          <a:bodyPr/>
          <a:lstStyle/>
          <a:p>
            <a:fld id="{371B1ABB-E222-4BE5-99F1-9FD156E85ACA}" type="slidenum">
              <a:rPr lang="en-GB" smtClean="0"/>
              <a:t>10</a:t>
            </a:fld>
            <a:endParaRPr lang="en-GB"/>
          </a:p>
        </p:txBody>
      </p:sp>
    </p:spTree>
    <p:extLst>
      <p:ext uri="{BB962C8B-B14F-4D97-AF65-F5344CB8AC3E}">
        <p14:creationId xmlns:p14="http://schemas.microsoft.com/office/powerpoint/2010/main" val="98813087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is setting people up to fail……it is, at best, lazy and irresponsible.  It is NOT delegation.</a:t>
            </a:r>
          </a:p>
        </p:txBody>
      </p:sp>
      <p:sp>
        <p:nvSpPr>
          <p:cNvPr id="4" name="Slide Number Placeholder 3"/>
          <p:cNvSpPr>
            <a:spLocks noGrp="1"/>
          </p:cNvSpPr>
          <p:nvPr>
            <p:ph type="sldNum" sz="quarter" idx="10"/>
          </p:nvPr>
        </p:nvSpPr>
        <p:spPr/>
        <p:txBody>
          <a:bodyPr/>
          <a:lstStyle/>
          <a:p>
            <a:fld id="{371B1ABB-E222-4BE5-99F1-9FD156E85ACA}" type="slidenum">
              <a:rPr lang="en-GB" smtClean="0"/>
              <a:t>11</a:t>
            </a:fld>
            <a:endParaRPr lang="en-GB"/>
          </a:p>
        </p:txBody>
      </p:sp>
    </p:spTree>
    <p:extLst>
      <p:ext uri="{BB962C8B-B14F-4D97-AF65-F5344CB8AC3E}">
        <p14:creationId xmlns:p14="http://schemas.microsoft.com/office/powerpoint/2010/main" val="21001974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Discuss each of the points in turn.  Draw out the learning and the differences with ‘Go-fer’ delegation</a:t>
            </a:r>
          </a:p>
        </p:txBody>
      </p:sp>
      <p:sp>
        <p:nvSpPr>
          <p:cNvPr id="4" name="Slide Number Placeholder 3"/>
          <p:cNvSpPr>
            <a:spLocks noGrp="1"/>
          </p:cNvSpPr>
          <p:nvPr>
            <p:ph type="sldNum" sz="quarter" idx="10"/>
          </p:nvPr>
        </p:nvSpPr>
        <p:spPr/>
        <p:txBody>
          <a:bodyPr/>
          <a:lstStyle/>
          <a:p>
            <a:fld id="{371B1ABB-E222-4BE5-99F1-9FD156E85ACA}" type="slidenum">
              <a:rPr lang="en-GB" smtClean="0"/>
              <a:t>13</a:t>
            </a:fld>
            <a:endParaRPr lang="en-GB"/>
          </a:p>
        </p:txBody>
      </p:sp>
    </p:spTree>
    <p:extLst>
      <p:ext uri="{BB962C8B-B14F-4D97-AF65-F5344CB8AC3E}">
        <p14:creationId xmlns:p14="http://schemas.microsoft.com/office/powerpoint/2010/main" val="231200475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Discuss these points with the students: Is this how they have seen delegation practised?  Draw on their experiences, and discuss ‘why’ this approach is more likely to work!</a:t>
            </a:r>
          </a:p>
        </p:txBody>
      </p:sp>
      <p:sp>
        <p:nvSpPr>
          <p:cNvPr id="4" name="Slide Number Placeholder 3"/>
          <p:cNvSpPr>
            <a:spLocks noGrp="1"/>
          </p:cNvSpPr>
          <p:nvPr>
            <p:ph type="sldNum" sz="quarter" idx="10"/>
          </p:nvPr>
        </p:nvSpPr>
        <p:spPr/>
        <p:txBody>
          <a:bodyPr/>
          <a:lstStyle/>
          <a:p>
            <a:fld id="{371B1ABB-E222-4BE5-99F1-9FD156E85ACA}" type="slidenum">
              <a:rPr lang="en-GB" smtClean="0"/>
              <a:t>14</a:t>
            </a:fld>
            <a:endParaRPr lang="en-GB"/>
          </a:p>
        </p:txBody>
      </p:sp>
    </p:spTree>
    <p:extLst>
      <p:ext uri="{BB962C8B-B14F-4D97-AF65-F5344CB8AC3E}">
        <p14:creationId xmlns:p14="http://schemas.microsoft.com/office/powerpoint/2010/main" val="398557043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Take the students through the process.  This is a considered and professional approach to delegation, not a ‘can you do me a favour?’ style delegation!</a:t>
            </a:r>
          </a:p>
          <a:p>
            <a:endParaRPr lang="en-GB" dirty="0"/>
          </a:p>
          <a:p>
            <a:r>
              <a:rPr lang="en-GB" dirty="0"/>
              <a:t>Draw out the learning associated with each point – they are all important steps.  Why?  Discuss with the students.  Explain that there is a ‘</a:t>
            </a:r>
            <a:r>
              <a:rPr lang="en-GB" dirty="0" err="1"/>
              <a:t>Deleagtion</a:t>
            </a:r>
            <a:r>
              <a:rPr lang="en-GB" dirty="0"/>
              <a:t> Checklist’ in the Resources folder on Moodle, which they may find useful.</a:t>
            </a:r>
          </a:p>
        </p:txBody>
      </p:sp>
      <p:sp>
        <p:nvSpPr>
          <p:cNvPr id="4" name="Slide Number Placeholder 3"/>
          <p:cNvSpPr>
            <a:spLocks noGrp="1"/>
          </p:cNvSpPr>
          <p:nvPr>
            <p:ph type="sldNum" sz="quarter" idx="10"/>
          </p:nvPr>
        </p:nvSpPr>
        <p:spPr/>
        <p:txBody>
          <a:bodyPr/>
          <a:lstStyle/>
          <a:p>
            <a:fld id="{371B1ABB-E222-4BE5-99F1-9FD156E85ACA}" type="slidenum">
              <a:rPr lang="en-GB" smtClean="0"/>
              <a:t>15</a:t>
            </a:fld>
            <a:endParaRPr lang="en-GB"/>
          </a:p>
        </p:txBody>
      </p:sp>
    </p:spTree>
    <p:extLst>
      <p:ext uri="{BB962C8B-B14F-4D97-AF65-F5344CB8AC3E}">
        <p14:creationId xmlns:p14="http://schemas.microsoft.com/office/powerpoint/2010/main" val="405688808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dirty="0"/>
              <a:t>How much of this could be resolved by good and effective leadership?</a:t>
            </a:r>
          </a:p>
          <a:p>
            <a:pPr marL="171450" indent="-171450">
              <a:buFont typeface="Arial" panose="020B0604020202020204" pitchFamily="34" charset="0"/>
              <a:buChar char="•"/>
            </a:pPr>
            <a:r>
              <a:rPr lang="en-GB" dirty="0"/>
              <a:t>What role does communication have in preventing/overcoming these?</a:t>
            </a:r>
          </a:p>
        </p:txBody>
      </p:sp>
      <p:sp>
        <p:nvSpPr>
          <p:cNvPr id="4" name="Slide Number Placeholder 3"/>
          <p:cNvSpPr>
            <a:spLocks noGrp="1"/>
          </p:cNvSpPr>
          <p:nvPr>
            <p:ph type="sldNum" sz="quarter" idx="10"/>
          </p:nvPr>
        </p:nvSpPr>
        <p:spPr/>
        <p:txBody>
          <a:bodyPr/>
          <a:lstStyle/>
          <a:p>
            <a:fld id="{371B1ABB-E222-4BE5-99F1-9FD156E85ACA}" type="slidenum">
              <a:rPr lang="en-GB" smtClean="0"/>
              <a:t>16</a:t>
            </a:fld>
            <a:endParaRPr lang="en-GB"/>
          </a:p>
        </p:txBody>
      </p:sp>
    </p:spTree>
    <p:extLst>
      <p:ext uri="{BB962C8B-B14F-4D97-AF65-F5344CB8AC3E}">
        <p14:creationId xmlns:p14="http://schemas.microsoft.com/office/powerpoint/2010/main" val="167146652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dirty="0"/>
              <a:t>How much of this could be resolved by good and effective leadership?</a:t>
            </a:r>
          </a:p>
          <a:p>
            <a:pPr marL="171450" indent="-171450">
              <a:buFont typeface="Arial" panose="020B0604020202020204" pitchFamily="34" charset="0"/>
              <a:buChar char="•"/>
            </a:pPr>
            <a:r>
              <a:rPr lang="en-GB" dirty="0"/>
              <a:t>What role does communication have in preventing/overcoming these?</a:t>
            </a:r>
          </a:p>
          <a:p>
            <a:endParaRPr lang="en-GB" dirty="0"/>
          </a:p>
        </p:txBody>
      </p:sp>
      <p:sp>
        <p:nvSpPr>
          <p:cNvPr id="4" name="Slide Number Placeholder 3"/>
          <p:cNvSpPr>
            <a:spLocks noGrp="1"/>
          </p:cNvSpPr>
          <p:nvPr>
            <p:ph type="sldNum" sz="quarter" idx="10"/>
          </p:nvPr>
        </p:nvSpPr>
        <p:spPr/>
        <p:txBody>
          <a:bodyPr/>
          <a:lstStyle/>
          <a:p>
            <a:fld id="{371B1ABB-E222-4BE5-99F1-9FD156E85ACA}" type="slidenum">
              <a:rPr lang="en-GB" smtClean="0"/>
              <a:t>17</a:t>
            </a:fld>
            <a:endParaRPr lang="en-GB"/>
          </a:p>
        </p:txBody>
      </p:sp>
    </p:spTree>
    <p:extLst>
      <p:ext uri="{BB962C8B-B14F-4D97-AF65-F5344CB8AC3E}">
        <p14:creationId xmlns:p14="http://schemas.microsoft.com/office/powerpoint/2010/main" val="163995032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Conflict often comes about as the result of passion – passion for a certain course of action, passion over poor performance, frustration at lack of progress or inability to get ‘heard’, lack of direction……perceived ‘wrong’ direction, and many more situations.   It can also come about because of a fear of change.</a:t>
            </a:r>
          </a:p>
          <a:p>
            <a:endParaRPr lang="en-GB" dirty="0"/>
          </a:p>
          <a:p>
            <a:r>
              <a:rPr lang="en-GB" dirty="0"/>
              <a:t>The key to overcoming conflict is recognising that there is conflict, communicating openly and constructively to discuss the impact and the issues, and working together to resolve it – leadership is vital to making these things happen.  If </a:t>
            </a:r>
            <a:r>
              <a:rPr lang="en-GB" dirty="0" err="1"/>
              <a:t>youdo</a:t>
            </a:r>
            <a:r>
              <a:rPr lang="en-GB" dirty="0"/>
              <a:t> this, then you can get to the facts and understand what the issues are, and then work to resolve them for the benefit of the team and the individuals.</a:t>
            </a:r>
          </a:p>
        </p:txBody>
      </p:sp>
      <p:sp>
        <p:nvSpPr>
          <p:cNvPr id="4" name="Slide Number Placeholder 3"/>
          <p:cNvSpPr>
            <a:spLocks noGrp="1"/>
          </p:cNvSpPr>
          <p:nvPr>
            <p:ph type="sldNum" sz="quarter" idx="10"/>
          </p:nvPr>
        </p:nvSpPr>
        <p:spPr/>
        <p:txBody>
          <a:bodyPr/>
          <a:lstStyle/>
          <a:p>
            <a:fld id="{371B1ABB-E222-4BE5-99F1-9FD156E85ACA}" type="slidenum">
              <a:rPr lang="en-GB" smtClean="0"/>
              <a:t>18</a:t>
            </a:fld>
            <a:endParaRPr lang="en-GB"/>
          </a:p>
        </p:txBody>
      </p:sp>
    </p:spTree>
    <p:extLst>
      <p:ext uri="{BB962C8B-B14F-4D97-AF65-F5344CB8AC3E}">
        <p14:creationId xmlns:p14="http://schemas.microsoft.com/office/powerpoint/2010/main" val="388096564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Key elements to bring out here is how conflict can be about different ideas, views, ambitions, concerns, and much more.  Conflict, therefore, affords the team and the team leader with the opportunity to build and develop ideas, through discussion and joint problem solving.  Conflict generates energy, which can be harnessed for the good of the team and the individuals within it.  Bring out the role of ‘negotiation’ in working towards a ‘win-win’ outcome.  The key is to avoid ‘losers’, because this only stores up resentment and anger for a future date!</a:t>
            </a:r>
          </a:p>
        </p:txBody>
      </p:sp>
      <p:sp>
        <p:nvSpPr>
          <p:cNvPr id="4" name="Slide Number Placeholder 3"/>
          <p:cNvSpPr>
            <a:spLocks noGrp="1"/>
          </p:cNvSpPr>
          <p:nvPr>
            <p:ph type="sldNum" sz="quarter" idx="10"/>
          </p:nvPr>
        </p:nvSpPr>
        <p:spPr/>
        <p:txBody>
          <a:bodyPr/>
          <a:lstStyle/>
          <a:p>
            <a:fld id="{371B1ABB-E222-4BE5-99F1-9FD156E85ACA}" type="slidenum">
              <a:rPr lang="en-GB" smtClean="0"/>
              <a:t>19</a:t>
            </a:fld>
            <a:endParaRPr lang="en-GB"/>
          </a:p>
        </p:txBody>
      </p:sp>
    </p:spTree>
    <p:extLst>
      <p:ext uri="{BB962C8B-B14F-4D97-AF65-F5344CB8AC3E}">
        <p14:creationId xmlns:p14="http://schemas.microsoft.com/office/powerpoint/2010/main" val="295321192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t>Michael Jordan, the basketball legend, said “</a:t>
            </a:r>
            <a:r>
              <a:rPr lang="en-GB" sz="1200" b="1" i="1" dirty="0">
                <a:solidFill>
                  <a:srgbClr val="0070C0"/>
                </a:solidFill>
              </a:rPr>
              <a:t>Talent wins games, but teamwork and intelligence win championships.”</a:t>
            </a:r>
          </a:p>
          <a:p>
            <a:r>
              <a:rPr lang="en-GB" dirty="0"/>
              <a:t>Discuss the various components of high performing teams with the group – can they think of anything else?  Discuss the implications of each of these elements – how easy or hard are they to develop?  What is the role of leadership in building such a team?  Performance management? Clarity and agreement on the shared vision?  Opportunities for individual development? </a:t>
            </a:r>
            <a:r>
              <a:rPr lang="en-GB" b="1" i="1" dirty="0"/>
              <a:t> Demands </a:t>
            </a:r>
            <a:r>
              <a:rPr lang="en-GB" dirty="0"/>
              <a:t>for individual development?!</a:t>
            </a:r>
          </a:p>
          <a:p>
            <a:r>
              <a:rPr lang="en-GB" dirty="0"/>
              <a:t>Finally stress the importance of open AND effective communication – and we will be looking at this next.</a:t>
            </a:r>
          </a:p>
        </p:txBody>
      </p:sp>
      <p:sp>
        <p:nvSpPr>
          <p:cNvPr id="4" name="Slide Number Placeholder 3"/>
          <p:cNvSpPr>
            <a:spLocks noGrp="1"/>
          </p:cNvSpPr>
          <p:nvPr>
            <p:ph type="sldNum" sz="quarter" idx="10"/>
          </p:nvPr>
        </p:nvSpPr>
        <p:spPr/>
        <p:txBody>
          <a:bodyPr/>
          <a:lstStyle/>
          <a:p>
            <a:fld id="{371B1ABB-E222-4BE5-99F1-9FD156E85ACA}" type="slidenum">
              <a:rPr lang="en-GB" smtClean="0"/>
              <a:t>21</a:t>
            </a:fld>
            <a:endParaRPr lang="en-GB"/>
          </a:p>
        </p:txBody>
      </p:sp>
    </p:spTree>
    <p:extLst>
      <p:ext uri="{BB962C8B-B14F-4D97-AF65-F5344CB8AC3E}">
        <p14:creationId xmlns:p14="http://schemas.microsoft.com/office/powerpoint/2010/main" val="62207323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9C64F3F4-CE19-49F8-9EF4-FF4EE52031C2}" type="datetimeFigureOut">
              <a:rPr lang="en-GB" smtClean="0"/>
              <a:t>01/02/2019</a:t>
            </a:fld>
            <a:endParaRPr lang="en-GB" dirty="0"/>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758806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01/02/2019</a:t>
            </a:fld>
            <a:endParaRPr lang="en-GB" dirty="0"/>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18619030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01/02/2019</a:t>
            </a:fld>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21813506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01/02/2019</a:t>
            </a:fld>
            <a:endParaRPr lang="en-GB" dirty="0"/>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24087408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t>01/02/2019</a:t>
            </a:fld>
            <a:endParaRPr lang="en-GB" dirty="0"/>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3044404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01/02/2019</a:t>
            </a:fld>
            <a:endParaRPr lang="en-GB" dirty="0"/>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12935051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01/02/2019</a:t>
            </a:fld>
            <a:endParaRPr lang="en-GB" dirty="0"/>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23109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01/02/2019</a:t>
            </a:fld>
            <a:endParaRPr lang="en-GB" dirty="0"/>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24032233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endParaRPr lang="en-GB" dirty="0"/>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01/02/2019</a:t>
            </a:fld>
            <a:endParaRPr lang="en-GB" dirty="0"/>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25367633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01/02/2019</a:t>
            </a:fld>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28852919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01/02/2019</a:t>
            </a:fld>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26916871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01/02/2019</a:t>
            </a:fld>
            <a:endParaRPr lang="en-GB" dirty="0"/>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637017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hyperlink" Target="https://www.mindtools.com/pages/article/improving-group-dynamics.htm"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wmv"/><Relationship Id="rId1" Type="http://schemas.microsoft.com/office/2007/relationships/media" Target="../media/media1.wmv"/><Relationship Id="rId5" Type="http://schemas.openxmlformats.org/officeDocument/2006/relationships/image" Target="../media/image3.png"/><Relationship Id="rId4" Type="http://schemas.openxmlformats.org/officeDocument/2006/relationships/notesSlide" Target="../notesSlides/notesSlide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commons.wikimedia.org/wiki/File:The_Thumbs-up_position.jpg" TargetMode="External"/><Relationship Id="rId2" Type="http://schemas.openxmlformats.org/officeDocument/2006/relationships/image" Target="../media/image4.jpeg"/><Relationship Id="rId1" Type="http://schemas.openxmlformats.org/officeDocument/2006/relationships/slideLayout" Target="../slideLayouts/slideLayout2.xml"/><Relationship Id="rId4" Type="http://schemas.openxmlformats.org/officeDocument/2006/relationships/hyperlink" Target="https://creativecommons.org/licenses/by-sa/3.0/" TargetMode="Externa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leadershipfreak.wordpress.com/category/delegation/" TargetMode="External"/><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hyperlink" Target="https://creativecommons.org/licenses/by-nc/3.0/" TargetMode="External"/><Relationship Id="rId4" Type="http://schemas.openxmlformats.org/officeDocument/2006/relationships/hyperlink" Target="http://shortformblog.com/post/27344520602/author-stephen-covey-dies" TargetMode="Externa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hyperlink" Target="https://www.youtube.com/watch?v=_Nngs50X_JY"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hyperlink" Target="http://www.flickr.com/photos/62337512@N00/3958637561/" TargetMode="External"/><Relationship Id="rId2" Type="http://schemas.openxmlformats.org/officeDocument/2006/relationships/image" Target="../media/image7.jpg&amp;ehk=0gxEpiflvdiaYf27aJFbNQ&amp;r=0&amp;pid=OfficeInsert"/><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GB" altLang="en-US" b="1" dirty="0">
                <a:effectLst>
                  <a:outerShdw blurRad="38100" dist="38100" dir="2700000" algn="tl">
                    <a:srgbClr val="000000">
                      <a:alpha val="43137"/>
                    </a:srgbClr>
                  </a:outerShdw>
                </a:effectLst>
              </a:rPr>
              <a:t>CertHE Skills for the Workplace</a:t>
            </a:r>
            <a:r>
              <a:rPr lang="en-GB" altLang="en-US" dirty="0"/>
              <a:t/>
            </a:r>
            <a:br>
              <a:rPr lang="en-GB" altLang="en-US" dirty="0"/>
            </a:br>
            <a:r>
              <a:rPr lang="en-GB" altLang="en-US" dirty="0"/>
              <a:t>Module: BMSK4002</a:t>
            </a:r>
            <a:endParaRPr lang="en-GB" dirty="0"/>
          </a:p>
        </p:txBody>
      </p:sp>
      <p:sp>
        <p:nvSpPr>
          <p:cNvPr id="3" name="Subtitle 2"/>
          <p:cNvSpPr>
            <a:spLocks noGrp="1"/>
          </p:cNvSpPr>
          <p:nvPr>
            <p:ph type="subTitle" idx="1"/>
          </p:nvPr>
        </p:nvSpPr>
        <p:spPr/>
        <p:txBody>
          <a:bodyPr>
            <a:normAutofit fontScale="92500" lnSpcReduction="20000"/>
          </a:bodyPr>
          <a:lstStyle/>
          <a:p>
            <a:r>
              <a:rPr lang="en-GB" b="1" dirty="0"/>
              <a:t>Effective Team Working and Communication</a:t>
            </a:r>
            <a:br>
              <a:rPr lang="en-GB" b="1" dirty="0"/>
            </a:br>
            <a:r>
              <a:rPr lang="en-GB" altLang="en-US" sz="1600" dirty="0"/>
              <a:t/>
            </a:r>
            <a:br>
              <a:rPr lang="en-GB" altLang="en-US" sz="1600" dirty="0"/>
            </a:br>
            <a:r>
              <a:rPr lang="en-GB" altLang="en-US" sz="2000" b="1" dirty="0"/>
              <a:t>Evening Session 3</a:t>
            </a:r>
            <a:r>
              <a:rPr lang="en-GB" altLang="en-US" dirty="0"/>
              <a:t/>
            </a:r>
            <a:br>
              <a:rPr lang="en-GB" altLang="en-US" dirty="0"/>
            </a:br>
            <a:endParaRPr lang="en-GB" dirty="0"/>
          </a:p>
          <a:p>
            <a:endParaRPr lang="en-GB" dirty="0"/>
          </a:p>
        </p:txBody>
      </p:sp>
    </p:spTree>
    <p:extLst>
      <p:ext uri="{BB962C8B-B14F-4D97-AF65-F5344CB8AC3E}">
        <p14:creationId xmlns:p14="http://schemas.microsoft.com/office/powerpoint/2010/main" val="34089552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Overview of Workshop</a:t>
            </a:r>
          </a:p>
        </p:txBody>
      </p:sp>
      <p:sp>
        <p:nvSpPr>
          <p:cNvPr id="3" name="Content Placeholder 2"/>
          <p:cNvSpPr>
            <a:spLocks noGrp="1"/>
          </p:cNvSpPr>
          <p:nvPr>
            <p:ph idx="1"/>
          </p:nvPr>
        </p:nvSpPr>
        <p:spPr/>
        <p:txBody>
          <a:bodyPr/>
          <a:lstStyle/>
          <a:p>
            <a:r>
              <a:rPr lang="en-GB" dirty="0"/>
              <a:t>Group dynamics</a:t>
            </a:r>
          </a:p>
          <a:p>
            <a:r>
              <a:rPr lang="en-GB" dirty="0"/>
              <a:t>Lessons from Geese</a:t>
            </a:r>
          </a:p>
          <a:p>
            <a:r>
              <a:rPr lang="en-GB" dirty="0"/>
              <a:t>Why teams fail</a:t>
            </a:r>
          </a:p>
          <a:p>
            <a:r>
              <a:rPr lang="en-GB" dirty="0"/>
              <a:t>Intercultural Teams</a:t>
            </a:r>
          </a:p>
          <a:p>
            <a:r>
              <a:rPr lang="en-GB" dirty="0"/>
              <a:t>Dealing with team members</a:t>
            </a:r>
          </a:p>
          <a:p>
            <a:r>
              <a:rPr lang="en-GB" dirty="0"/>
              <a:t>Conflict</a:t>
            </a:r>
          </a:p>
        </p:txBody>
      </p:sp>
    </p:spTree>
    <p:extLst>
      <p:ext uri="{BB962C8B-B14F-4D97-AF65-F5344CB8AC3E}">
        <p14:creationId xmlns:p14="http://schemas.microsoft.com/office/powerpoint/2010/main" val="19474632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AB2FF1-8C41-46F2-A78B-4597C8EC1A8A}"/>
              </a:ext>
            </a:extLst>
          </p:cNvPr>
          <p:cNvSpPr>
            <a:spLocks noGrp="1"/>
          </p:cNvSpPr>
          <p:nvPr>
            <p:ph type="title"/>
          </p:nvPr>
        </p:nvSpPr>
        <p:spPr/>
        <p:txBody>
          <a:bodyPr/>
          <a:lstStyle/>
          <a:p>
            <a:r>
              <a:rPr lang="en-GB" dirty="0"/>
              <a:t>Group Dynamics</a:t>
            </a:r>
          </a:p>
        </p:txBody>
      </p:sp>
      <p:sp>
        <p:nvSpPr>
          <p:cNvPr id="3" name="Content Placeholder 2">
            <a:extLst>
              <a:ext uri="{FF2B5EF4-FFF2-40B4-BE49-F238E27FC236}">
                <a16:creationId xmlns:a16="http://schemas.microsoft.com/office/drawing/2014/main" id="{FB5ABA07-A302-4475-9F41-23ADDE5B146B}"/>
              </a:ext>
            </a:extLst>
          </p:cNvPr>
          <p:cNvSpPr>
            <a:spLocks noGrp="1"/>
          </p:cNvSpPr>
          <p:nvPr>
            <p:ph idx="1"/>
          </p:nvPr>
        </p:nvSpPr>
        <p:spPr>
          <a:xfrm>
            <a:off x="457200" y="1268760"/>
            <a:ext cx="8229600" cy="3628999"/>
          </a:xfrm>
        </p:spPr>
        <p:txBody>
          <a:bodyPr>
            <a:normAutofit/>
          </a:bodyPr>
          <a:lstStyle/>
          <a:p>
            <a:r>
              <a:rPr lang="en-GB" sz="2800" dirty="0"/>
              <a:t>“Kurt Lewin, a social psychologist and change management expert, is credited with coining the term "group dynamics" in the early 1940s. He noted that people often take on distinct roles and behaviours when they work in a group. "Group dynamics" describes the effects of these roles and behaviours on other group members, and on the group as a whole.”</a:t>
            </a:r>
          </a:p>
        </p:txBody>
      </p:sp>
      <p:sp>
        <p:nvSpPr>
          <p:cNvPr id="4" name="Rectangle 3">
            <a:extLst>
              <a:ext uri="{FF2B5EF4-FFF2-40B4-BE49-F238E27FC236}">
                <a16:creationId xmlns:a16="http://schemas.microsoft.com/office/drawing/2014/main" id="{311714FE-CF78-4FE7-A5B5-418EA24BBCA4}"/>
              </a:ext>
            </a:extLst>
          </p:cNvPr>
          <p:cNvSpPr/>
          <p:nvPr/>
        </p:nvSpPr>
        <p:spPr>
          <a:xfrm>
            <a:off x="457200" y="4725144"/>
            <a:ext cx="8580858" cy="923330"/>
          </a:xfrm>
          <a:prstGeom prst="rect">
            <a:avLst/>
          </a:prstGeom>
        </p:spPr>
        <p:txBody>
          <a:bodyPr wrap="square">
            <a:spAutoFit/>
          </a:bodyPr>
          <a:lstStyle/>
          <a:p>
            <a:r>
              <a:rPr lang="en-GB" dirty="0">
                <a:latin typeface="ProximaNova-b7"/>
              </a:rPr>
              <a:t>MindTools. 2017.  </a:t>
            </a:r>
            <a:r>
              <a:rPr lang="en-GB" i="1" dirty="0">
                <a:latin typeface="ProximaNova-b7"/>
              </a:rPr>
              <a:t>Improving Group Dynamics: Helping Your Team Work More Effectively. </a:t>
            </a:r>
            <a:r>
              <a:rPr lang="en-GB" dirty="0">
                <a:latin typeface="ProximaNova-b7"/>
              </a:rPr>
              <a:t>[online] Available at: </a:t>
            </a:r>
            <a:r>
              <a:rPr lang="en-GB" dirty="0">
                <a:latin typeface="ProximaNova-b7"/>
                <a:hlinkClick r:id="rId2"/>
              </a:rPr>
              <a:t>https://www.mindtools.com/pages/article/improving-group-dynamics.htm</a:t>
            </a:r>
            <a:r>
              <a:rPr lang="en-GB" dirty="0">
                <a:latin typeface="ProximaNova-b7"/>
              </a:rPr>
              <a:t> [Accessed 10 July 2017].</a:t>
            </a:r>
            <a:endParaRPr lang="en-GB" i="1" dirty="0">
              <a:effectLst/>
              <a:latin typeface="ProximaNova-b7"/>
            </a:endParaRPr>
          </a:p>
        </p:txBody>
      </p:sp>
    </p:spTree>
    <p:extLst>
      <p:ext uri="{BB962C8B-B14F-4D97-AF65-F5344CB8AC3E}">
        <p14:creationId xmlns:p14="http://schemas.microsoft.com/office/powerpoint/2010/main" val="209982323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EAA74C-AB80-4F4E-8940-8097EF1D2A68}"/>
              </a:ext>
            </a:extLst>
          </p:cNvPr>
          <p:cNvSpPr>
            <a:spLocks noGrp="1"/>
          </p:cNvSpPr>
          <p:nvPr>
            <p:ph type="title"/>
          </p:nvPr>
        </p:nvSpPr>
        <p:spPr>
          <a:xfrm>
            <a:off x="323528" y="274638"/>
            <a:ext cx="8363272" cy="1143000"/>
          </a:xfrm>
        </p:spPr>
        <p:txBody>
          <a:bodyPr>
            <a:noAutofit/>
          </a:bodyPr>
          <a:lstStyle/>
          <a:p>
            <a:r>
              <a:rPr lang="en-GB" sz="3600" dirty="0"/>
              <a:t>Positive Dynamics – </a:t>
            </a:r>
            <a:r>
              <a:rPr lang="en-GB" sz="3600" i="1" dirty="0"/>
              <a:t>Lessons from Geese</a:t>
            </a:r>
          </a:p>
        </p:txBody>
      </p:sp>
      <p:pic>
        <p:nvPicPr>
          <p:cNvPr id="4" name="lessons from geese.wmv">
            <a:hlinkClick r:id="" action="ppaction://media"/>
            <a:extLst>
              <a:ext uri="{FF2B5EF4-FFF2-40B4-BE49-F238E27FC236}">
                <a16:creationId xmlns:a16="http://schemas.microsoft.com/office/drawing/2014/main" id="{472CCFDE-8183-4361-8440-899A8844E326}"/>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1960881" y="1340768"/>
            <a:ext cx="5088566" cy="3816424"/>
          </a:xfrm>
          <a:prstGeom prst="rect">
            <a:avLst/>
          </a:prstGeom>
        </p:spPr>
      </p:pic>
    </p:spTree>
    <p:extLst>
      <p:ext uri="{BB962C8B-B14F-4D97-AF65-F5344CB8AC3E}">
        <p14:creationId xmlns:p14="http://schemas.microsoft.com/office/powerpoint/2010/main" val="109992921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4"/>
                                        </p:tgtEl>
                                      </p:cBhvr>
                                    </p:cmd>
                                  </p:childTnLst>
                                </p:cTn>
                              </p:par>
                            </p:childTnLst>
                          </p:cTn>
                        </p:par>
                      </p:childTnLst>
                    </p:cTn>
                  </p:par>
                </p:childTnLst>
              </p:cTn>
              <p:nextCondLst>
                <p:cond evt="onClick" delay="0">
                  <p:tgtEl>
                    <p:spTgt spid="4"/>
                  </p:tgtEl>
                </p:cond>
              </p:nextCondLst>
            </p:seq>
            <p:video>
              <p:cMediaNode vol="80000">
                <p:cTn id="7" fill="hold" display="0">
                  <p:stCondLst>
                    <p:cond delay="indefinite"/>
                  </p:stCondLst>
                </p:cTn>
                <p:tgtEl>
                  <p:spTgt spid="4"/>
                </p:tgtEl>
              </p:cMediaNode>
            </p:vide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D321DF-3D7A-4A57-948A-06827176C1E7}"/>
              </a:ext>
            </a:extLst>
          </p:cNvPr>
          <p:cNvSpPr>
            <a:spLocks noGrp="1"/>
          </p:cNvSpPr>
          <p:nvPr>
            <p:ph type="title"/>
          </p:nvPr>
        </p:nvSpPr>
        <p:spPr/>
        <p:txBody>
          <a:bodyPr/>
          <a:lstStyle/>
          <a:p>
            <a:r>
              <a:rPr lang="en-GB" dirty="0"/>
              <a:t>Lessons from Geese</a:t>
            </a:r>
          </a:p>
        </p:txBody>
      </p:sp>
      <p:sp>
        <p:nvSpPr>
          <p:cNvPr id="3" name="Content Placeholder 2">
            <a:extLst>
              <a:ext uri="{FF2B5EF4-FFF2-40B4-BE49-F238E27FC236}">
                <a16:creationId xmlns:a16="http://schemas.microsoft.com/office/drawing/2014/main" id="{D5295678-2027-444F-8FFD-39B9FB5C8B38}"/>
              </a:ext>
            </a:extLst>
          </p:cNvPr>
          <p:cNvSpPr>
            <a:spLocks noGrp="1"/>
          </p:cNvSpPr>
          <p:nvPr>
            <p:ph idx="1"/>
          </p:nvPr>
        </p:nvSpPr>
        <p:spPr/>
        <p:txBody>
          <a:bodyPr/>
          <a:lstStyle/>
          <a:p>
            <a:r>
              <a:rPr lang="en-GB" dirty="0"/>
              <a:t>What are the </a:t>
            </a:r>
            <a:r>
              <a:rPr lang="en-GB" i="1" dirty="0"/>
              <a:t>Lessons from Geese?</a:t>
            </a:r>
            <a:endParaRPr lang="en-GB" dirty="0"/>
          </a:p>
          <a:p>
            <a:endParaRPr lang="en-GB" i="1" dirty="0"/>
          </a:p>
          <a:p>
            <a:pPr marL="0" indent="0">
              <a:buNone/>
            </a:pPr>
            <a:r>
              <a:rPr lang="en-GB" dirty="0"/>
              <a:t>10 minutes to discuss and identify the lessons for discussion</a:t>
            </a:r>
          </a:p>
        </p:txBody>
      </p:sp>
    </p:spTree>
    <p:extLst>
      <p:ext uri="{BB962C8B-B14F-4D97-AF65-F5344CB8AC3E}">
        <p14:creationId xmlns:p14="http://schemas.microsoft.com/office/powerpoint/2010/main" val="30005373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52B583-C622-4F89-A041-DA07A80D739A}"/>
              </a:ext>
            </a:extLst>
          </p:cNvPr>
          <p:cNvSpPr>
            <a:spLocks noGrp="1"/>
          </p:cNvSpPr>
          <p:nvPr>
            <p:ph type="title"/>
          </p:nvPr>
        </p:nvSpPr>
        <p:spPr/>
        <p:txBody>
          <a:bodyPr/>
          <a:lstStyle/>
          <a:p>
            <a:r>
              <a:rPr lang="en-GB" dirty="0"/>
              <a:t>You’re a new Project Manager</a:t>
            </a:r>
          </a:p>
        </p:txBody>
      </p:sp>
      <p:sp>
        <p:nvSpPr>
          <p:cNvPr id="3" name="Content Placeholder 2">
            <a:extLst>
              <a:ext uri="{FF2B5EF4-FFF2-40B4-BE49-F238E27FC236}">
                <a16:creationId xmlns:a16="http://schemas.microsoft.com/office/drawing/2014/main" id="{85541D87-C58B-4F10-8EC0-C9C67DDCC0A9}"/>
              </a:ext>
            </a:extLst>
          </p:cNvPr>
          <p:cNvSpPr>
            <a:spLocks noGrp="1"/>
          </p:cNvSpPr>
          <p:nvPr>
            <p:ph idx="1"/>
          </p:nvPr>
        </p:nvSpPr>
        <p:spPr>
          <a:xfrm>
            <a:off x="457200" y="1268760"/>
            <a:ext cx="8229600" cy="3917032"/>
          </a:xfrm>
        </p:spPr>
        <p:txBody>
          <a:bodyPr>
            <a:normAutofit fontScale="70000" lnSpcReduction="20000"/>
          </a:bodyPr>
          <a:lstStyle/>
          <a:p>
            <a:pPr marL="0" indent="0">
              <a:buNone/>
            </a:pPr>
            <a:r>
              <a:rPr lang="en-GB" b="1" dirty="0">
                <a:effectLst>
                  <a:outerShdw blurRad="38100" dist="38100" dir="2700000" algn="tl">
                    <a:srgbClr val="000000">
                      <a:alpha val="43137"/>
                    </a:srgbClr>
                  </a:outerShdw>
                </a:effectLst>
                <a:cs typeface="Arial" panose="020B0604020202020204" pitchFamily="34" charset="0"/>
              </a:rPr>
              <a:t>Best-Case Scenario?</a:t>
            </a:r>
          </a:p>
          <a:p>
            <a:pPr marL="0" indent="0">
              <a:buNone/>
            </a:pPr>
            <a:endParaRPr lang="en-GB" b="1" dirty="0">
              <a:effectLst>
                <a:outerShdw blurRad="38100" dist="38100" dir="2700000" algn="tl">
                  <a:srgbClr val="000000">
                    <a:alpha val="43137"/>
                  </a:srgbClr>
                </a:outerShdw>
              </a:effectLst>
              <a:cs typeface="Arial" panose="020B0604020202020204" pitchFamily="34" charset="0"/>
            </a:endParaRPr>
          </a:p>
          <a:p>
            <a:pPr marL="0" indent="0">
              <a:lnSpc>
                <a:spcPct val="120000"/>
              </a:lnSpc>
              <a:spcBef>
                <a:spcPts val="0"/>
              </a:spcBef>
              <a:buNone/>
            </a:pPr>
            <a:r>
              <a:rPr lang="en-GB" altLang="en-US" i="1" dirty="0">
                <a:cs typeface="Arial" charset="0"/>
              </a:rPr>
              <a:t>You as the project manager have been allowed </a:t>
            </a:r>
            <a:r>
              <a:rPr lang="en-GB" altLang="en-US" b="1" i="1" dirty="0">
                <a:cs typeface="Arial" charset="0"/>
              </a:rPr>
              <a:t>free reign</a:t>
            </a:r>
            <a:r>
              <a:rPr lang="en-GB" altLang="en-US" i="1" dirty="0">
                <a:cs typeface="Arial" charset="0"/>
              </a:rPr>
              <a:t> to pick and choose a team of people to work on your project.</a:t>
            </a:r>
          </a:p>
          <a:p>
            <a:pPr marL="0" indent="0">
              <a:lnSpc>
                <a:spcPct val="120000"/>
              </a:lnSpc>
              <a:spcBef>
                <a:spcPts val="0"/>
              </a:spcBef>
              <a:buNone/>
            </a:pPr>
            <a:endParaRPr lang="en-GB" altLang="en-US" sz="1400" i="1" dirty="0">
              <a:cs typeface="Arial" charset="0"/>
            </a:endParaRPr>
          </a:p>
          <a:p>
            <a:pPr marL="0" indent="0">
              <a:lnSpc>
                <a:spcPct val="120000"/>
              </a:lnSpc>
              <a:spcBef>
                <a:spcPts val="0"/>
              </a:spcBef>
              <a:buNone/>
            </a:pPr>
            <a:r>
              <a:rPr lang="en-GB" altLang="en-US" i="1" dirty="0">
                <a:cs typeface="Arial" charset="0"/>
              </a:rPr>
              <a:t>You have chosen a team of experienced team players, who have worked well together in the past. They respect you as an individual and your authority as a manager, they have a wide range of project skills and specific skills required for the project, they have good communication, and time management skills, they work hard, are motivated and keen for the project to be successful.  </a:t>
            </a:r>
          </a:p>
          <a:p>
            <a:endParaRPr lang="en-GB" dirty="0"/>
          </a:p>
        </p:txBody>
      </p:sp>
      <p:pic>
        <p:nvPicPr>
          <p:cNvPr id="5" name="Picture 4">
            <a:extLst>
              <a:ext uri="{FF2B5EF4-FFF2-40B4-BE49-F238E27FC236}">
                <a16:creationId xmlns:a16="http://schemas.microsoft.com/office/drawing/2014/main" id="{20961B77-E5D1-4EDC-AAD2-29593CEE1028}"/>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 xmlns:a1611="http://schemas.microsoft.com/office/drawing/2016/11/main" r:id="rId3"/>
              </a:ext>
            </a:extLst>
          </a:blip>
          <a:stretch>
            <a:fillRect/>
          </a:stretch>
        </p:blipFill>
        <p:spPr>
          <a:xfrm>
            <a:off x="8089806" y="4221088"/>
            <a:ext cx="1044032" cy="1484784"/>
          </a:xfrm>
          <a:prstGeom prst="rect">
            <a:avLst/>
          </a:prstGeom>
        </p:spPr>
      </p:pic>
      <p:sp>
        <p:nvSpPr>
          <p:cNvPr id="6" name="TextBox 5">
            <a:extLst>
              <a:ext uri="{FF2B5EF4-FFF2-40B4-BE49-F238E27FC236}">
                <a16:creationId xmlns:a16="http://schemas.microsoft.com/office/drawing/2014/main" id="{D81FB43F-0577-4D95-80C9-3277BF4B601E}"/>
              </a:ext>
            </a:extLst>
          </p:cNvPr>
          <p:cNvSpPr txBox="1"/>
          <p:nvPr/>
        </p:nvSpPr>
        <p:spPr>
          <a:xfrm>
            <a:off x="5436095" y="7043112"/>
            <a:ext cx="1547019" cy="507831"/>
          </a:xfrm>
          <a:prstGeom prst="rect">
            <a:avLst/>
          </a:prstGeom>
          <a:noFill/>
        </p:spPr>
        <p:txBody>
          <a:bodyPr wrap="square" rtlCol="0">
            <a:spAutoFit/>
          </a:bodyPr>
          <a:lstStyle/>
          <a:p>
            <a:r>
              <a:rPr lang="en-GB" sz="900" dirty="0">
                <a:hlinkClick r:id="rId3" tooltip="http://commons.wikimedia.org/wiki/File:The_Thumbs-up_position.jpg"/>
              </a:rPr>
              <a:t>This Photo</a:t>
            </a:r>
            <a:r>
              <a:rPr lang="en-GB" sz="900" dirty="0"/>
              <a:t> by Unknown Author is licensed under </a:t>
            </a:r>
            <a:r>
              <a:rPr lang="en-GB" sz="900" dirty="0">
                <a:hlinkClick r:id="rId4" tooltip="https://creativecommons.org/licenses/by-sa/3.0/"/>
              </a:rPr>
              <a:t>CC BY-SA</a:t>
            </a:r>
            <a:endParaRPr lang="en-GB" sz="900" dirty="0"/>
          </a:p>
        </p:txBody>
      </p:sp>
    </p:spTree>
    <p:extLst>
      <p:ext uri="{BB962C8B-B14F-4D97-AF65-F5344CB8AC3E}">
        <p14:creationId xmlns:p14="http://schemas.microsoft.com/office/powerpoint/2010/main" val="354600085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43E604-0E45-488A-938E-B08D89615BEA}"/>
              </a:ext>
            </a:extLst>
          </p:cNvPr>
          <p:cNvSpPr>
            <a:spLocks noGrp="1"/>
          </p:cNvSpPr>
          <p:nvPr>
            <p:ph type="title"/>
          </p:nvPr>
        </p:nvSpPr>
        <p:spPr/>
        <p:txBody>
          <a:bodyPr>
            <a:noAutofit/>
          </a:bodyPr>
          <a:lstStyle/>
          <a:p>
            <a:r>
              <a:rPr lang="en-GB" sz="4000" dirty="0">
                <a:cs typeface="Arial" panose="020B0604020202020204" pitchFamily="34" charset="0"/>
              </a:rPr>
              <a:t>Worst-Case Scenario?                     Or What Happens in Real Life….</a:t>
            </a:r>
            <a:endParaRPr lang="en-GB" sz="4000" dirty="0"/>
          </a:p>
        </p:txBody>
      </p:sp>
      <p:sp>
        <p:nvSpPr>
          <p:cNvPr id="3" name="Content Placeholder 2">
            <a:extLst>
              <a:ext uri="{FF2B5EF4-FFF2-40B4-BE49-F238E27FC236}">
                <a16:creationId xmlns:a16="http://schemas.microsoft.com/office/drawing/2014/main" id="{C3EA588E-22EA-43BC-87F8-89744A9240B9}"/>
              </a:ext>
            </a:extLst>
          </p:cNvPr>
          <p:cNvSpPr>
            <a:spLocks noGrp="1"/>
          </p:cNvSpPr>
          <p:nvPr>
            <p:ph idx="1"/>
          </p:nvPr>
        </p:nvSpPr>
        <p:spPr/>
        <p:txBody>
          <a:bodyPr>
            <a:normAutofit fontScale="77500" lnSpcReduction="20000"/>
          </a:bodyPr>
          <a:lstStyle/>
          <a:p>
            <a:pPr marL="0" indent="0">
              <a:lnSpc>
                <a:spcPct val="120000"/>
              </a:lnSpc>
              <a:spcBef>
                <a:spcPts val="0"/>
              </a:spcBef>
              <a:buNone/>
            </a:pPr>
            <a:r>
              <a:rPr lang="en-GB" altLang="en-US" dirty="0">
                <a:cs typeface="Arial" charset="0"/>
              </a:rPr>
              <a:t>You are given a team of people who have a history of not working together very well; they all have the same set of skills; some skill areas and knowledge are missing, they resent you being brought in to manage them, they are de-motivated.</a:t>
            </a:r>
          </a:p>
          <a:p>
            <a:pPr marL="0" indent="0">
              <a:lnSpc>
                <a:spcPct val="120000"/>
              </a:lnSpc>
              <a:spcBef>
                <a:spcPts val="0"/>
              </a:spcBef>
              <a:buNone/>
            </a:pPr>
            <a:endParaRPr lang="en-GB" altLang="en-US" sz="2000" dirty="0">
              <a:cs typeface="Arial" charset="0"/>
            </a:endParaRPr>
          </a:p>
          <a:p>
            <a:pPr marL="0" indent="0">
              <a:lnSpc>
                <a:spcPct val="120000"/>
              </a:lnSpc>
              <a:spcBef>
                <a:spcPts val="0"/>
              </a:spcBef>
              <a:buNone/>
            </a:pPr>
            <a:r>
              <a:rPr lang="en-GB" altLang="en-US" b="1" dirty="0">
                <a:cs typeface="Arial" charset="0"/>
              </a:rPr>
              <a:t>EXERCISE - What would you do as Team Leader? </a:t>
            </a:r>
            <a:r>
              <a:rPr lang="en-GB" altLang="en-US" dirty="0">
                <a:cs typeface="Arial" charset="0"/>
              </a:rPr>
              <a:t>  </a:t>
            </a:r>
          </a:p>
          <a:p>
            <a:pPr marL="0" indent="0">
              <a:lnSpc>
                <a:spcPct val="120000"/>
              </a:lnSpc>
              <a:spcBef>
                <a:spcPts val="0"/>
              </a:spcBef>
              <a:buNone/>
            </a:pPr>
            <a:r>
              <a:rPr lang="en-GB" altLang="en-US" b="1" dirty="0">
                <a:cs typeface="Arial" charset="0"/>
              </a:rPr>
              <a:t>10 minutes in your groups</a:t>
            </a:r>
          </a:p>
          <a:p>
            <a:pPr marL="0" indent="0">
              <a:lnSpc>
                <a:spcPct val="120000"/>
              </a:lnSpc>
              <a:spcBef>
                <a:spcPts val="0"/>
              </a:spcBef>
              <a:buNone/>
            </a:pPr>
            <a:endParaRPr lang="en-GB" altLang="en-US" sz="900" dirty="0">
              <a:cs typeface="Arial" charset="0"/>
            </a:endParaRPr>
          </a:p>
          <a:p>
            <a:pPr marL="0" indent="0">
              <a:lnSpc>
                <a:spcPct val="120000"/>
              </a:lnSpc>
              <a:spcBef>
                <a:spcPts val="0"/>
              </a:spcBef>
              <a:buNone/>
            </a:pPr>
            <a:r>
              <a:rPr lang="en-GB" altLang="en-US" dirty="0">
                <a:cs typeface="Arial" charset="0"/>
              </a:rPr>
              <a:t>How could you build an effective project team?  What key steps would you take?</a:t>
            </a:r>
          </a:p>
          <a:p>
            <a:pPr marL="0" indent="0">
              <a:lnSpc>
                <a:spcPct val="120000"/>
              </a:lnSpc>
              <a:spcBef>
                <a:spcPts val="0"/>
              </a:spcBef>
              <a:buNone/>
            </a:pPr>
            <a:endParaRPr lang="en-GB" altLang="en-US" sz="500" dirty="0">
              <a:cs typeface="Arial" charset="0"/>
            </a:endParaRPr>
          </a:p>
        </p:txBody>
      </p:sp>
    </p:spTree>
    <p:extLst>
      <p:ext uri="{BB962C8B-B14F-4D97-AF65-F5344CB8AC3E}">
        <p14:creationId xmlns:p14="http://schemas.microsoft.com/office/powerpoint/2010/main" val="265825868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24B944F2-30CB-4C74-86A0-B4F753FEE68C}"/>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 xmlns:a1611="http://schemas.microsoft.com/office/drawing/2016/11/main" r:id="rId3"/>
              </a:ext>
            </a:extLst>
          </a:blip>
          <a:stretch>
            <a:fillRect/>
          </a:stretch>
        </p:blipFill>
        <p:spPr>
          <a:xfrm>
            <a:off x="457200" y="1297003"/>
            <a:ext cx="8229600" cy="4041649"/>
          </a:xfrm>
          <a:prstGeom prst="rect">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pic>
      <p:sp>
        <p:nvSpPr>
          <p:cNvPr id="2" name="Title 1">
            <a:extLst>
              <a:ext uri="{FF2B5EF4-FFF2-40B4-BE49-F238E27FC236}">
                <a16:creationId xmlns:a16="http://schemas.microsoft.com/office/drawing/2014/main" id="{0B724D9E-5376-4252-9237-47651F8B801B}"/>
              </a:ext>
            </a:extLst>
          </p:cNvPr>
          <p:cNvSpPr>
            <a:spLocks noGrp="1"/>
          </p:cNvSpPr>
          <p:nvPr>
            <p:ph type="title"/>
          </p:nvPr>
        </p:nvSpPr>
        <p:spPr/>
        <p:txBody>
          <a:bodyPr/>
          <a:lstStyle/>
          <a:p>
            <a:r>
              <a:rPr lang="en-GB" dirty="0"/>
              <a:t>Delegation</a:t>
            </a:r>
          </a:p>
        </p:txBody>
      </p:sp>
      <p:sp>
        <p:nvSpPr>
          <p:cNvPr id="3" name="Content Placeholder 2">
            <a:extLst>
              <a:ext uri="{FF2B5EF4-FFF2-40B4-BE49-F238E27FC236}">
                <a16:creationId xmlns:a16="http://schemas.microsoft.com/office/drawing/2014/main" id="{8EF288AB-8D8C-496B-A608-4F8B8D04871E}"/>
              </a:ext>
            </a:extLst>
          </p:cNvPr>
          <p:cNvSpPr>
            <a:spLocks noGrp="1"/>
          </p:cNvSpPr>
          <p:nvPr>
            <p:ph idx="1"/>
          </p:nvPr>
        </p:nvSpPr>
        <p:spPr>
          <a:xfrm>
            <a:off x="457200" y="1417638"/>
            <a:ext cx="8003232" cy="4099595"/>
          </a:xfrm>
        </p:spPr>
        <p:txBody>
          <a:bodyPr/>
          <a:lstStyle/>
          <a:p>
            <a:pPr algn="ctr"/>
            <a:r>
              <a:rPr lang="en-GB" b="1" dirty="0">
                <a:solidFill>
                  <a:srgbClr val="FF0000"/>
                </a:solidFill>
              </a:rPr>
              <a:t>What do we mean by the term ‘delegation’ – what does it mean to ‘delegate’</a:t>
            </a:r>
          </a:p>
          <a:p>
            <a:pPr marL="0" indent="0">
              <a:buNone/>
            </a:pPr>
            <a:endParaRPr lang="en-GB" dirty="0">
              <a:solidFill>
                <a:srgbClr val="FF0000"/>
              </a:solidFill>
            </a:endParaRPr>
          </a:p>
          <a:p>
            <a:pPr marL="0" indent="0" algn="ctr">
              <a:buNone/>
            </a:pPr>
            <a:r>
              <a:rPr lang="en-GB" b="1" dirty="0">
                <a:solidFill>
                  <a:srgbClr val="FF0000"/>
                </a:solidFill>
              </a:rPr>
              <a:t>You have 5 mins to think up a definition and then discuss with the group.</a:t>
            </a:r>
          </a:p>
        </p:txBody>
      </p:sp>
    </p:spTree>
    <p:extLst>
      <p:ext uri="{BB962C8B-B14F-4D97-AF65-F5344CB8AC3E}">
        <p14:creationId xmlns:p14="http://schemas.microsoft.com/office/powerpoint/2010/main" val="39958183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80E743-387A-4AEA-8FCC-90466C054B81}"/>
              </a:ext>
            </a:extLst>
          </p:cNvPr>
          <p:cNvSpPr>
            <a:spLocks noGrp="1"/>
          </p:cNvSpPr>
          <p:nvPr>
            <p:ph type="title"/>
          </p:nvPr>
        </p:nvSpPr>
        <p:spPr/>
        <p:txBody>
          <a:bodyPr/>
          <a:lstStyle/>
          <a:p>
            <a:r>
              <a:rPr lang="en-GB" dirty="0"/>
              <a:t>Delegation: Definition</a:t>
            </a:r>
          </a:p>
        </p:txBody>
      </p:sp>
      <p:sp>
        <p:nvSpPr>
          <p:cNvPr id="3" name="Content Placeholder 2">
            <a:extLst>
              <a:ext uri="{FF2B5EF4-FFF2-40B4-BE49-F238E27FC236}">
                <a16:creationId xmlns:a16="http://schemas.microsoft.com/office/drawing/2014/main" id="{C41E8367-41A1-4BD8-AAB5-A5B0A6036093}"/>
              </a:ext>
            </a:extLst>
          </p:cNvPr>
          <p:cNvSpPr>
            <a:spLocks noGrp="1"/>
          </p:cNvSpPr>
          <p:nvPr>
            <p:ph idx="1"/>
          </p:nvPr>
        </p:nvSpPr>
        <p:spPr/>
        <p:txBody>
          <a:bodyPr/>
          <a:lstStyle/>
          <a:p>
            <a:pPr>
              <a:spcBef>
                <a:spcPts val="2000"/>
              </a:spcBef>
              <a:buClr>
                <a:srgbClr val="333399"/>
              </a:buCl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dirty="0">
                <a:latin typeface="+mj-lt"/>
              </a:rPr>
              <a:t>A person or group of persons officially elected to represent another or others.</a:t>
            </a:r>
          </a:p>
          <a:p>
            <a:pPr>
              <a:spcBef>
                <a:spcPts val="2000"/>
              </a:spcBef>
              <a:buClr>
                <a:srgbClr val="333399"/>
              </a:buClr>
              <a:buFont typeface="Tahoma" pitchFamily="34" charset="0"/>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dirty="0">
                <a:latin typeface="+mj-lt"/>
              </a:rPr>
              <a:t>Or</a:t>
            </a:r>
          </a:p>
          <a:p>
            <a:pPr>
              <a:spcBef>
                <a:spcPts val="2000"/>
              </a:spcBef>
              <a:buClr>
                <a:srgbClr val="333399"/>
              </a:buCl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dirty="0">
                <a:latin typeface="+mj-lt"/>
                <a:ea typeface="Tahoma" pitchFamily="34" charset="0"/>
                <a:cs typeface="Tahoma" pitchFamily="34" charset="0"/>
              </a:rPr>
              <a:t>To entrust, to empower, to mandate, to hand over, to authorise.</a:t>
            </a:r>
          </a:p>
          <a:p>
            <a:endParaRPr lang="en-GB" dirty="0">
              <a:latin typeface="+mj-lt"/>
            </a:endParaRPr>
          </a:p>
        </p:txBody>
      </p:sp>
    </p:spTree>
    <p:extLst>
      <p:ext uri="{BB962C8B-B14F-4D97-AF65-F5344CB8AC3E}">
        <p14:creationId xmlns:p14="http://schemas.microsoft.com/office/powerpoint/2010/main" val="248835518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E7A14-A715-42BD-BC55-8645B4C4F091}"/>
              </a:ext>
            </a:extLst>
          </p:cNvPr>
          <p:cNvSpPr>
            <a:spLocks noGrp="1"/>
          </p:cNvSpPr>
          <p:nvPr>
            <p:ph type="title"/>
          </p:nvPr>
        </p:nvSpPr>
        <p:spPr>
          <a:xfrm>
            <a:off x="318356" y="67588"/>
            <a:ext cx="8507288" cy="913140"/>
          </a:xfrm>
        </p:spPr>
        <p:txBody>
          <a:bodyPr>
            <a:noAutofit/>
          </a:bodyPr>
          <a:lstStyle/>
          <a:p>
            <a:r>
              <a:rPr lang="en-GB" sz="4000" dirty="0"/>
              <a:t>Stephen Covey – Styles of Delegation</a:t>
            </a:r>
          </a:p>
        </p:txBody>
      </p:sp>
      <p:graphicFrame>
        <p:nvGraphicFramePr>
          <p:cNvPr id="4" name="Table 3">
            <a:extLst>
              <a:ext uri="{FF2B5EF4-FFF2-40B4-BE49-F238E27FC236}">
                <a16:creationId xmlns:a16="http://schemas.microsoft.com/office/drawing/2014/main" id="{33BA7CCA-0F2B-40F7-8DB2-C6E7D9A54CA7}"/>
              </a:ext>
            </a:extLst>
          </p:cNvPr>
          <p:cNvGraphicFramePr>
            <a:graphicFrameLocks noGrp="1"/>
          </p:cNvGraphicFramePr>
          <p:nvPr>
            <p:extLst>
              <p:ext uri="{D42A27DB-BD31-4B8C-83A1-F6EECF244321}">
                <p14:modId xmlns:p14="http://schemas.microsoft.com/office/powerpoint/2010/main" val="444923568"/>
              </p:ext>
            </p:extLst>
          </p:nvPr>
        </p:nvGraphicFramePr>
        <p:xfrm>
          <a:off x="352636" y="959227"/>
          <a:ext cx="7571184" cy="4786248"/>
        </p:xfrm>
        <a:graphic>
          <a:graphicData uri="http://schemas.openxmlformats.org/drawingml/2006/table">
            <a:tbl>
              <a:tblPr firstRow="1" bandRow="1">
                <a:tableStyleId>{5C22544A-7EE6-4342-B048-85BDC9FD1C3A}</a:tableStyleId>
              </a:tblPr>
              <a:tblGrid>
                <a:gridCol w="3785592">
                  <a:extLst>
                    <a:ext uri="{9D8B030D-6E8A-4147-A177-3AD203B41FA5}">
                      <a16:colId xmlns:a16="http://schemas.microsoft.com/office/drawing/2014/main" val="2954737100"/>
                    </a:ext>
                  </a:extLst>
                </a:gridCol>
                <a:gridCol w="3785592">
                  <a:extLst>
                    <a:ext uri="{9D8B030D-6E8A-4147-A177-3AD203B41FA5}">
                      <a16:colId xmlns:a16="http://schemas.microsoft.com/office/drawing/2014/main" val="2224500938"/>
                    </a:ext>
                  </a:extLst>
                </a:gridCol>
              </a:tblGrid>
              <a:tr h="580008">
                <a:tc>
                  <a:txBody>
                    <a:bodyPr/>
                    <a:lstStyle/>
                    <a:p>
                      <a:pPr marL="457200" indent="-457200">
                        <a:buFont typeface="Arial" panose="020B0604020202020204" pitchFamily="34" charset="0"/>
                        <a:buChar char="•"/>
                      </a:pPr>
                      <a:r>
                        <a:rPr lang="en-GB" sz="2800" b="1" dirty="0">
                          <a:solidFill>
                            <a:srgbClr val="FF0000"/>
                          </a:solidFill>
                        </a:rPr>
                        <a:t>Methods</a:t>
                      </a:r>
                    </a:p>
                  </a:txBody>
                  <a:tcPr>
                    <a:noFill/>
                  </a:tcPr>
                </a:tc>
                <a:tc>
                  <a:txBody>
                    <a:bodyPr/>
                    <a:lstStyle/>
                    <a:p>
                      <a:pPr marL="457200" indent="-457200">
                        <a:buFont typeface="Arial" panose="020B0604020202020204" pitchFamily="34" charset="0"/>
                        <a:buChar char="•"/>
                      </a:pPr>
                      <a:r>
                        <a:rPr lang="en-GB" sz="2800" b="1" i="1" dirty="0">
                          <a:solidFill>
                            <a:srgbClr val="00B050"/>
                          </a:solidFill>
                        </a:rPr>
                        <a:t>Desired result</a:t>
                      </a:r>
                    </a:p>
                  </a:txBody>
                  <a:tcPr>
                    <a:noFill/>
                  </a:tcPr>
                </a:tc>
                <a:extLst>
                  <a:ext uri="{0D108BD9-81ED-4DB2-BD59-A6C34878D82A}">
                    <a16:rowId xmlns:a16="http://schemas.microsoft.com/office/drawing/2014/main" val="3054231654"/>
                  </a:ext>
                </a:extLst>
              </a:tr>
              <a:tr h="580008">
                <a:tc>
                  <a:txBody>
                    <a:bodyPr/>
                    <a:lstStyle/>
                    <a:p>
                      <a:pPr marL="457200" indent="-457200">
                        <a:buFont typeface="Arial" panose="020B0604020202020204" pitchFamily="34" charset="0"/>
                        <a:buChar char="•"/>
                      </a:pPr>
                      <a:r>
                        <a:rPr lang="en-GB" sz="2800" b="1" dirty="0">
                          <a:solidFill>
                            <a:srgbClr val="FF0000"/>
                          </a:solidFill>
                        </a:rPr>
                        <a:t>Telling you what and how</a:t>
                      </a:r>
                    </a:p>
                  </a:txBody>
                  <a:tcPr>
                    <a:noFill/>
                  </a:tcPr>
                </a:tc>
                <a:tc>
                  <a:txBody>
                    <a:bodyPr/>
                    <a:lstStyle/>
                    <a:p>
                      <a:pPr marL="457200" indent="-457200">
                        <a:buFont typeface="Arial" panose="020B0604020202020204" pitchFamily="34" charset="0"/>
                        <a:buChar char="•"/>
                      </a:pPr>
                      <a:r>
                        <a:rPr lang="en-GB" sz="2800" b="1" i="1" dirty="0">
                          <a:solidFill>
                            <a:srgbClr val="00B050"/>
                          </a:solidFill>
                        </a:rPr>
                        <a:t>Identify guidelines</a:t>
                      </a:r>
                    </a:p>
                  </a:txBody>
                  <a:tcPr>
                    <a:noFill/>
                  </a:tcPr>
                </a:tc>
                <a:extLst>
                  <a:ext uri="{0D108BD9-81ED-4DB2-BD59-A6C34878D82A}">
                    <a16:rowId xmlns:a16="http://schemas.microsoft.com/office/drawing/2014/main" val="2063315985"/>
                  </a:ext>
                </a:extLst>
              </a:tr>
              <a:tr h="580008">
                <a:tc>
                  <a:txBody>
                    <a:bodyPr/>
                    <a:lstStyle/>
                    <a:p>
                      <a:pPr marL="457200" indent="-457200">
                        <a:buFont typeface="Arial" panose="020B0604020202020204" pitchFamily="34" charset="0"/>
                        <a:buChar char="•"/>
                      </a:pPr>
                      <a:r>
                        <a:rPr lang="en-GB" sz="2800" b="1" dirty="0">
                          <a:solidFill>
                            <a:srgbClr val="FF0000"/>
                          </a:solidFill>
                        </a:rPr>
                        <a:t>Takes away initiative</a:t>
                      </a:r>
                    </a:p>
                  </a:txBody>
                  <a:tcPr>
                    <a:noFill/>
                  </a:tcPr>
                </a:tc>
                <a:tc>
                  <a:txBody>
                    <a:bodyPr/>
                    <a:lstStyle/>
                    <a:p>
                      <a:pPr marL="457200" indent="-457200">
                        <a:buFont typeface="Arial" panose="020B0604020202020204" pitchFamily="34" charset="0"/>
                        <a:buChar char="•"/>
                      </a:pPr>
                      <a:r>
                        <a:rPr lang="en-GB" sz="2800" b="1" i="1" dirty="0">
                          <a:solidFill>
                            <a:srgbClr val="00B050"/>
                          </a:solidFill>
                        </a:rPr>
                        <a:t>Provide resources</a:t>
                      </a:r>
                    </a:p>
                  </a:txBody>
                  <a:tcPr>
                    <a:noFill/>
                  </a:tcPr>
                </a:tc>
                <a:extLst>
                  <a:ext uri="{0D108BD9-81ED-4DB2-BD59-A6C34878D82A}">
                    <a16:rowId xmlns:a16="http://schemas.microsoft.com/office/drawing/2014/main" val="398904692"/>
                  </a:ext>
                </a:extLst>
              </a:tr>
              <a:tr h="580008">
                <a:tc>
                  <a:txBody>
                    <a:bodyPr/>
                    <a:lstStyle/>
                    <a:p>
                      <a:pPr marL="457200" indent="-457200">
                        <a:buFont typeface="Arial" panose="020B0604020202020204" pitchFamily="34" charset="0"/>
                        <a:buChar char="•"/>
                      </a:pPr>
                      <a:r>
                        <a:rPr lang="en-GB" sz="2800" b="1" dirty="0">
                          <a:solidFill>
                            <a:srgbClr val="FF0000"/>
                          </a:solidFill>
                        </a:rPr>
                        <a:t>Invalidates their skills</a:t>
                      </a:r>
                    </a:p>
                  </a:txBody>
                  <a:tcPr>
                    <a:noFill/>
                  </a:tcPr>
                </a:tc>
                <a:tc>
                  <a:txBody>
                    <a:bodyPr/>
                    <a:lstStyle/>
                    <a:p>
                      <a:pPr marL="457200" indent="-457200">
                        <a:buFont typeface="Arial" panose="020B0604020202020204" pitchFamily="34" charset="0"/>
                        <a:buChar char="•"/>
                      </a:pPr>
                      <a:r>
                        <a:rPr lang="en-GB" sz="2800" b="1" i="1" dirty="0">
                          <a:solidFill>
                            <a:srgbClr val="00B050"/>
                          </a:solidFill>
                        </a:rPr>
                        <a:t>Clear accountability</a:t>
                      </a:r>
                    </a:p>
                  </a:txBody>
                  <a:tcPr>
                    <a:noFill/>
                  </a:tcPr>
                </a:tc>
                <a:extLst>
                  <a:ext uri="{0D108BD9-81ED-4DB2-BD59-A6C34878D82A}">
                    <a16:rowId xmlns:a16="http://schemas.microsoft.com/office/drawing/2014/main" val="2988763944"/>
                  </a:ext>
                </a:extLst>
              </a:tr>
              <a:tr h="580008">
                <a:tc>
                  <a:txBody>
                    <a:bodyPr/>
                    <a:lstStyle/>
                    <a:p>
                      <a:pPr marL="457200" indent="-457200">
                        <a:buFont typeface="Arial" panose="020B0604020202020204" pitchFamily="34" charset="0"/>
                        <a:buChar char="•"/>
                      </a:pPr>
                      <a:r>
                        <a:rPr lang="en-GB" sz="2800" b="1" dirty="0">
                          <a:solidFill>
                            <a:srgbClr val="FF0000"/>
                          </a:solidFill>
                        </a:rPr>
                        <a:t>Frustrates capable team members</a:t>
                      </a:r>
                    </a:p>
                  </a:txBody>
                  <a:tcPr>
                    <a:noFill/>
                  </a:tcPr>
                </a:tc>
                <a:tc>
                  <a:txBody>
                    <a:bodyPr/>
                    <a:lstStyle/>
                    <a:p>
                      <a:pPr marL="457200" indent="-457200">
                        <a:buFont typeface="Arial" panose="020B0604020202020204" pitchFamily="34" charset="0"/>
                        <a:buChar char="•"/>
                      </a:pPr>
                      <a:r>
                        <a:rPr lang="en-GB" sz="2800" b="1" i="1" dirty="0">
                          <a:solidFill>
                            <a:srgbClr val="00B050"/>
                          </a:solidFill>
                        </a:rPr>
                        <a:t>Specify consequences</a:t>
                      </a:r>
                    </a:p>
                  </a:txBody>
                  <a:tcPr>
                    <a:noFill/>
                  </a:tcPr>
                </a:tc>
                <a:extLst>
                  <a:ext uri="{0D108BD9-81ED-4DB2-BD59-A6C34878D82A}">
                    <a16:rowId xmlns:a16="http://schemas.microsoft.com/office/drawing/2014/main" val="1241960897"/>
                  </a:ext>
                </a:extLst>
              </a:tr>
            </a:tbl>
          </a:graphicData>
        </a:graphic>
      </p:graphicFrame>
      <p:pic>
        <p:nvPicPr>
          <p:cNvPr id="6" name="Picture 5">
            <a:extLst>
              <a:ext uri="{FF2B5EF4-FFF2-40B4-BE49-F238E27FC236}">
                <a16:creationId xmlns:a16="http://schemas.microsoft.com/office/drawing/2014/main" id="{8EC4545C-CC0D-4C16-BFCD-CBCF59F74D77}"/>
              </a:ext>
            </a:extLst>
          </p:cNvPr>
          <p:cNvPicPr>
            <a:picLocks noChangeAspect="1"/>
          </p:cNvPicPr>
          <p:nvPr/>
        </p:nvPicPr>
        <p:blipFill>
          <a:blip r:embed="rId3" cstate="print">
            <a:extLst>
              <a:ext uri="{28A0092B-C50C-407E-A947-70E740481C1C}">
                <a14:useLocalDpi xmlns:a14="http://schemas.microsoft.com/office/drawing/2010/main" val="0"/>
              </a:ext>
              <a:ext uri="{837473B0-CC2E-450A-ABE3-18F120FF3D39}">
                <a1611:picAttrSrcUrl xmlns="" xmlns:a1611="http://schemas.microsoft.com/office/drawing/2016/11/main" r:id="rId4"/>
              </a:ext>
            </a:extLst>
          </a:blip>
          <a:stretch>
            <a:fillRect/>
          </a:stretch>
        </p:blipFill>
        <p:spPr>
          <a:xfrm>
            <a:off x="7380312" y="4528824"/>
            <a:ext cx="1763688" cy="1205187"/>
          </a:xfrm>
          <a:prstGeom prst="rect">
            <a:avLst/>
          </a:prstGeom>
        </p:spPr>
      </p:pic>
      <p:sp>
        <p:nvSpPr>
          <p:cNvPr id="7" name="TextBox 6">
            <a:extLst>
              <a:ext uri="{FF2B5EF4-FFF2-40B4-BE49-F238E27FC236}">
                <a16:creationId xmlns:a16="http://schemas.microsoft.com/office/drawing/2014/main" id="{0E74F6F7-1A93-4AF3-BEFA-1061DF6E5064}"/>
              </a:ext>
            </a:extLst>
          </p:cNvPr>
          <p:cNvSpPr txBox="1"/>
          <p:nvPr/>
        </p:nvSpPr>
        <p:spPr>
          <a:xfrm>
            <a:off x="8012271" y="5942940"/>
            <a:ext cx="1131730" cy="646331"/>
          </a:xfrm>
          <a:prstGeom prst="rect">
            <a:avLst/>
          </a:prstGeom>
          <a:noFill/>
        </p:spPr>
        <p:txBody>
          <a:bodyPr wrap="square" rtlCol="0">
            <a:spAutoFit/>
          </a:bodyPr>
          <a:lstStyle/>
          <a:p>
            <a:r>
              <a:rPr lang="en-GB" sz="900">
                <a:hlinkClick r:id="rId4" tooltip="http://shortformblog.com/post/27344520602/author-stephen-covey-dies"/>
              </a:rPr>
              <a:t>This Photo</a:t>
            </a:r>
            <a:r>
              <a:rPr lang="en-GB" sz="900"/>
              <a:t> by Unknown Author is licensed under </a:t>
            </a:r>
            <a:r>
              <a:rPr lang="en-GB" sz="900">
                <a:hlinkClick r:id="rId5" tooltip="https://creativecommons.org/licenses/by-nc/3.0/"/>
              </a:rPr>
              <a:t>CC BY-NC</a:t>
            </a:r>
            <a:endParaRPr lang="en-GB" sz="900"/>
          </a:p>
        </p:txBody>
      </p:sp>
      <p:sp>
        <p:nvSpPr>
          <p:cNvPr id="8" name="Rectangle 7">
            <a:extLst>
              <a:ext uri="{FF2B5EF4-FFF2-40B4-BE49-F238E27FC236}">
                <a16:creationId xmlns:a16="http://schemas.microsoft.com/office/drawing/2014/main" id="{9C017701-083E-4D0B-B605-765BB8EF171E}"/>
              </a:ext>
            </a:extLst>
          </p:cNvPr>
          <p:cNvSpPr/>
          <p:nvPr/>
        </p:nvSpPr>
        <p:spPr>
          <a:xfrm>
            <a:off x="500912" y="5318755"/>
            <a:ext cx="6731124" cy="369332"/>
          </a:xfrm>
          <a:prstGeom prst="rect">
            <a:avLst/>
          </a:prstGeom>
        </p:spPr>
        <p:txBody>
          <a:bodyPr wrap="square">
            <a:spAutoFit/>
          </a:bodyPr>
          <a:lstStyle/>
          <a:p>
            <a:r>
              <a:rPr lang="en-GB" dirty="0"/>
              <a:t>Adapted from Covey, S. The 7</a:t>
            </a:r>
            <a:r>
              <a:rPr lang="en-GB" i="1" dirty="0"/>
              <a:t> Habits of Highly Effective People</a:t>
            </a:r>
          </a:p>
        </p:txBody>
      </p:sp>
      <p:sp>
        <p:nvSpPr>
          <p:cNvPr id="9" name="TextBox 8"/>
          <p:cNvSpPr txBox="1"/>
          <p:nvPr/>
        </p:nvSpPr>
        <p:spPr>
          <a:xfrm>
            <a:off x="1772930" y="5962354"/>
            <a:ext cx="1133644" cy="369332"/>
          </a:xfrm>
          <a:prstGeom prst="rect">
            <a:avLst/>
          </a:prstGeom>
          <a:noFill/>
        </p:spPr>
        <p:txBody>
          <a:bodyPr wrap="none" rtlCol="0">
            <a:spAutoFit/>
          </a:bodyPr>
          <a:lstStyle/>
          <a:p>
            <a:r>
              <a:rPr lang="en-GB" dirty="0" smtClean="0">
                <a:solidFill>
                  <a:schemeClr val="bg1"/>
                </a:solidFill>
              </a:rPr>
              <a:t>Hand-out</a:t>
            </a:r>
            <a:endParaRPr lang="en-US" dirty="0">
              <a:solidFill>
                <a:schemeClr val="bg1"/>
              </a:solidFill>
            </a:endParaRPr>
          </a:p>
        </p:txBody>
      </p:sp>
    </p:spTree>
    <p:extLst>
      <p:ext uri="{BB962C8B-B14F-4D97-AF65-F5344CB8AC3E}">
        <p14:creationId xmlns:p14="http://schemas.microsoft.com/office/powerpoint/2010/main" val="225353704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6ACAF3-FCA1-4336-92EE-CDC8AB9ED2AD}"/>
              </a:ext>
            </a:extLst>
          </p:cNvPr>
          <p:cNvSpPr>
            <a:spLocks noGrp="1"/>
          </p:cNvSpPr>
          <p:nvPr>
            <p:ph type="title"/>
          </p:nvPr>
        </p:nvSpPr>
        <p:spPr/>
        <p:txBody>
          <a:bodyPr/>
          <a:lstStyle/>
          <a:p>
            <a:r>
              <a:rPr lang="en-GB" dirty="0"/>
              <a:t>Alternative Delegation Style</a:t>
            </a:r>
          </a:p>
        </p:txBody>
      </p:sp>
      <p:sp>
        <p:nvSpPr>
          <p:cNvPr id="3" name="Content Placeholder 2">
            <a:extLst>
              <a:ext uri="{FF2B5EF4-FFF2-40B4-BE49-F238E27FC236}">
                <a16:creationId xmlns:a16="http://schemas.microsoft.com/office/drawing/2014/main" id="{971CDDCA-B0E1-4BDF-A94B-6520E1543025}"/>
              </a:ext>
            </a:extLst>
          </p:cNvPr>
          <p:cNvSpPr>
            <a:spLocks noGrp="1"/>
          </p:cNvSpPr>
          <p:nvPr>
            <p:ph idx="1"/>
          </p:nvPr>
        </p:nvSpPr>
        <p:spPr>
          <a:xfrm>
            <a:off x="457200" y="2276871"/>
            <a:ext cx="8229600" cy="3240361"/>
          </a:xfrm>
        </p:spPr>
        <p:txBody>
          <a:bodyPr/>
          <a:lstStyle/>
          <a:p>
            <a:r>
              <a:rPr lang="en-GB" dirty="0">
                <a:latin typeface="+mj-lt"/>
              </a:rPr>
              <a:t>Broad outline of what is required is provided</a:t>
            </a:r>
          </a:p>
          <a:p>
            <a:r>
              <a:rPr lang="en-GB" dirty="0">
                <a:latin typeface="+mj-lt"/>
              </a:rPr>
              <a:t>No standards</a:t>
            </a:r>
          </a:p>
          <a:p>
            <a:r>
              <a:rPr lang="en-GB" dirty="0">
                <a:latin typeface="+mj-lt"/>
              </a:rPr>
              <a:t>No focus on resource requirements</a:t>
            </a:r>
          </a:p>
          <a:p>
            <a:r>
              <a:rPr lang="en-GB" dirty="0">
                <a:latin typeface="+mj-lt"/>
              </a:rPr>
              <a:t>No review in place</a:t>
            </a:r>
          </a:p>
          <a:p>
            <a:endParaRPr lang="en-GB" dirty="0"/>
          </a:p>
        </p:txBody>
      </p:sp>
      <p:sp>
        <p:nvSpPr>
          <p:cNvPr id="6" name="Rectangle 5">
            <a:extLst>
              <a:ext uri="{FF2B5EF4-FFF2-40B4-BE49-F238E27FC236}">
                <a16:creationId xmlns:a16="http://schemas.microsoft.com/office/drawing/2014/main" id="{3B4E876B-64C2-4E81-8363-37D5A63D2CC4}"/>
              </a:ext>
            </a:extLst>
          </p:cNvPr>
          <p:cNvSpPr/>
          <p:nvPr/>
        </p:nvSpPr>
        <p:spPr>
          <a:xfrm>
            <a:off x="3131840" y="1417638"/>
            <a:ext cx="2880320" cy="584775"/>
          </a:xfrm>
          <a:prstGeom prst="rect">
            <a:avLst/>
          </a:prstGeom>
        </p:spPr>
        <p:txBody>
          <a:bodyPr wrap="square">
            <a:spAutoFit/>
          </a:bodyPr>
          <a:lstStyle/>
          <a:p>
            <a:r>
              <a:rPr lang="en-GB" sz="3200" b="1" dirty="0">
                <a:latin typeface="+mj-lt"/>
                <a:cs typeface="Arial" pitchFamily="34" charset="0"/>
              </a:rPr>
              <a:t>ABDICATION</a:t>
            </a:r>
          </a:p>
        </p:txBody>
      </p:sp>
    </p:spTree>
    <p:extLst>
      <p:ext uri="{BB962C8B-B14F-4D97-AF65-F5344CB8AC3E}">
        <p14:creationId xmlns:p14="http://schemas.microsoft.com/office/powerpoint/2010/main" val="357842494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404664"/>
            <a:ext cx="8229600" cy="1143000"/>
          </a:xfrm>
        </p:spPr>
        <p:txBody>
          <a:bodyPr>
            <a:normAutofit fontScale="90000"/>
          </a:bodyPr>
          <a:lstStyle/>
          <a:p>
            <a:r>
              <a:rPr lang="en-US" dirty="0" smtClean="0"/>
              <a:t>Difference </a:t>
            </a:r>
            <a:r>
              <a:rPr lang="en-US" dirty="0"/>
              <a:t>between delegation and abdication</a:t>
            </a:r>
            <a:br>
              <a:rPr lang="en-US" dirty="0"/>
            </a:br>
            <a:endParaRPr lang="en-US" dirty="0"/>
          </a:p>
        </p:txBody>
      </p:sp>
      <p:sp>
        <p:nvSpPr>
          <p:cNvPr id="3" name="Content Placeholder 2"/>
          <p:cNvSpPr>
            <a:spLocks noGrp="1"/>
          </p:cNvSpPr>
          <p:nvPr>
            <p:ph idx="1"/>
          </p:nvPr>
        </p:nvSpPr>
        <p:spPr/>
        <p:txBody>
          <a:bodyPr/>
          <a:lstStyle/>
          <a:p>
            <a:pPr marL="0" indent="0">
              <a:buNone/>
            </a:pPr>
            <a:r>
              <a:rPr lang="en-US" dirty="0" smtClean="0">
                <a:hlinkClick r:id="rId2"/>
              </a:rPr>
              <a:t>Video link difference between delegation and abdication</a:t>
            </a:r>
            <a:endParaRPr lang="en-US" dirty="0"/>
          </a:p>
        </p:txBody>
      </p:sp>
    </p:spTree>
    <p:extLst>
      <p:ext uri="{BB962C8B-B14F-4D97-AF65-F5344CB8AC3E}">
        <p14:creationId xmlns:p14="http://schemas.microsoft.com/office/powerpoint/2010/main" val="310715042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FF0210-EB4B-4CD2-AF85-48A48ACBEA3B}"/>
              </a:ext>
            </a:extLst>
          </p:cNvPr>
          <p:cNvSpPr>
            <a:spLocks noGrp="1"/>
          </p:cNvSpPr>
          <p:nvPr>
            <p:ph type="title"/>
          </p:nvPr>
        </p:nvSpPr>
        <p:spPr/>
        <p:txBody>
          <a:bodyPr/>
          <a:lstStyle/>
          <a:p>
            <a:r>
              <a:rPr lang="en-GB" dirty="0"/>
              <a:t>Effective Delegation</a:t>
            </a:r>
          </a:p>
        </p:txBody>
      </p:sp>
      <p:sp>
        <p:nvSpPr>
          <p:cNvPr id="3" name="Content Placeholder 2">
            <a:extLst>
              <a:ext uri="{FF2B5EF4-FFF2-40B4-BE49-F238E27FC236}">
                <a16:creationId xmlns:a16="http://schemas.microsoft.com/office/drawing/2014/main" id="{85BB1A88-178D-4F86-B59F-9ABE9FAA8886}"/>
              </a:ext>
            </a:extLst>
          </p:cNvPr>
          <p:cNvSpPr>
            <a:spLocks noGrp="1"/>
          </p:cNvSpPr>
          <p:nvPr>
            <p:ph idx="1"/>
          </p:nvPr>
        </p:nvSpPr>
        <p:spPr>
          <a:xfrm>
            <a:off x="179512" y="1268760"/>
            <a:ext cx="8784976" cy="4248473"/>
          </a:xfrm>
        </p:spPr>
        <p:txBody>
          <a:bodyPr>
            <a:noAutofit/>
          </a:bodyPr>
          <a:lstStyle/>
          <a:p>
            <a:pPr marL="0" indent="0">
              <a:lnSpc>
                <a:spcPct val="90000"/>
              </a:lnSpc>
              <a:spcBef>
                <a:spcPct val="50000"/>
              </a:spcBef>
              <a:buClr>
                <a:srgbClr val="395A79"/>
              </a:buClr>
              <a:buNone/>
            </a:pPr>
            <a:r>
              <a:rPr lang="en-GB" sz="2500" b="1" dirty="0">
                <a:latin typeface="+mj-lt"/>
              </a:rPr>
              <a:t>The Team Leader: -</a:t>
            </a:r>
          </a:p>
          <a:p>
            <a:pPr>
              <a:lnSpc>
                <a:spcPct val="90000"/>
              </a:lnSpc>
              <a:spcBef>
                <a:spcPct val="50000"/>
              </a:spcBef>
              <a:buClr>
                <a:srgbClr val="395A79"/>
              </a:buClr>
            </a:pPr>
            <a:r>
              <a:rPr lang="en-GB" sz="2500" b="1" i="1" dirty="0">
                <a:latin typeface="+mj-lt"/>
              </a:rPr>
              <a:t>Sets boundaries but allows freedom over approach.</a:t>
            </a:r>
          </a:p>
          <a:p>
            <a:pPr>
              <a:lnSpc>
                <a:spcPct val="90000"/>
              </a:lnSpc>
              <a:spcBef>
                <a:spcPct val="50000"/>
              </a:spcBef>
              <a:buClr>
                <a:srgbClr val="395A79"/>
              </a:buClr>
            </a:pPr>
            <a:r>
              <a:rPr lang="en-GB" sz="2500" b="1" i="1" dirty="0">
                <a:latin typeface="+mj-lt"/>
              </a:rPr>
              <a:t>Uses clear communication.</a:t>
            </a:r>
          </a:p>
          <a:p>
            <a:pPr>
              <a:lnSpc>
                <a:spcPct val="90000"/>
              </a:lnSpc>
              <a:spcBef>
                <a:spcPct val="50000"/>
              </a:spcBef>
              <a:buClr>
                <a:srgbClr val="395A79"/>
              </a:buClr>
            </a:pPr>
            <a:r>
              <a:rPr lang="en-GB" sz="2500" b="1" i="1" dirty="0">
                <a:latin typeface="+mj-lt"/>
              </a:rPr>
              <a:t>Makes time for questions.</a:t>
            </a:r>
          </a:p>
          <a:p>
            <a:pPr>
              <a:lnSpc>
                <a:spcPct val="90000"/>
              </a:lnSpc>
              <a:spcBef>
                <a:spcPct val="50000"/>
              </a:spcBef>
              <a:buClr>
                <a:srgbClr val="395A79"/>
              </a:buClr>
            </a:pPr>
            <a:r>
              <a:rPr lang="en-GB" sz="2500" b="1" i="1" dirty="0">
                <a:latin typeface="+mj-lt"/>
              </a:rPr>
              <a:t>Allows alternate solutions.</a:t>
            </a:r>
          </a:p>
          <a:p>
            <a:pPr>
              <a:lnSpc>
                <a:spcPct val="90000"/>
              </a:lnSpc>
              <a:spcBef>
                <a:spcPct val="50000"/>
              </a:spcBef>
              <a:buClr>
                <a:srgbClr val="395A79"/>
              </a:buClr>
            </a:pPr>
            <a:r>
              <a:rPr lang="en-GB" sz="2500" b="1" i="1" dirty="0">
                <a:latin typeface="+mj-lt"/>
              </a:rPr>
              <a:t>Builds trust and confidence, motivates and develops.</a:t>
            </a:r>
          </a:p>
          <a:p>
            <a:pPr>
              <a:lnSpc>
                <a:spcPct val="90000"/>
              </a:lnSpc>
              <a:spcBef>
                <a:spcPct val="50000"/>
              </a:spcBef>
              <a:buClr>
                <a:srgbClr val="395A79"/>
              </a:buClr>
            </a:pPr>
            <a:r>
              <a:rPr lang="en-GB" sz="2500" b="1" i="1" dirty="0">
                <a:latin typeface="+mj-lt"/>
              </a:rPr>
              <a:t>Requires regular progress reports.</a:t>
            </a:r>
          </a:p>
          <a:p>
            <a:pPr>
              <a:lnSpc>
                <a:spcPct val="90000"/>
              </a:lnSpc>
              <a:spcBef>
                <a:spcPct val="50000"/>
              </a:spcBef>
              <a:buClr>
                <a:srgbClr val="395A79"/>
              </a:buClr>
            </a:pPr>
            <a:r>
              <a:rPr lang="en-GB" sz="2500" b="1" i="1" dirty="0">
                <a:latin typeface="+mj-lt"/>
              </a:rPr>
              <a:t>Accepts that final accountability resides with manager.</a:t>
            </a:r>
          </a:p>
          <a:p>
            <a:endParaRPr lang="en-GB" sz="2500" b="1" dirty="0">
              <a:latin typeface="+mj-lt"/>
            </a:endParaRPr>
          </a:p>
        </p:txBody>
      </p:sp>
    </p:spTree>
    <p:extLst>
      <p:ext uri="{BB962C8B-B14F-4D97-AF65-F5344CB8AC3E}">
        <p14:creationId xmlns:p14="http://schemas.microsoft.com/office/powerpoint/2010/main" val="59451012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213BF4-0EE6-46CE-BFDE-E7295E27B894}"/>
              </a:ext>
            </a:extLst>
          </p:cNvPr>
          <p:cNvSpPr>
            <a:spLocks noGrp="1"/>
          </p:cNvSpPr>
          <p:nvPr>
            <p:ph type="title"/>
          </p:nvPr>
        </p:nvSpPr>
        <p:spPr/>
        <p:txBody>
          <a:bodyPr/>
          <a:lstStyle/>
          <a:p>
            <a:r>
              <a:rPr lang="en-GB" dirty="0"/>
              <a:t>The Act of Delegation</a:t>
            </a:r>
          </a:p>
        </p:txBody>
      </p:sp>
      <p:sp>
        <p:nvSpPr>
          <p:cNvPr id="3" name="Content Placeholder 2">
            <a:extLst>
              <a:ext uri="{FF2B5EF4-FFF2-40B4-BE49-F238E27FC236}">
                <a16:creationId xmlns:a16="http://schemas.microsoft.com/office/drawing/2014/main" id="{E77A588F-A000-4790-AFFC-00538E9672FC}"/>
              </a:ext>
            </a:extLst>
          </p:cNvPr>
          <p:cNvSpPr>
            <a:spLocks noGrp="1"/>
          </p:cNvSpPr>
          <p:nvPr>
            <p:ph idx="1"/>
          </p:nvPr>
        </p:nvSpPr>
        <p:spPr>
          <a:xfrm>
            <a:off x="457200" y="1417638"/>
            <a:ext cx="8229600" cy="4099595"/>
          </a:xfrm>
        </p:spPr>
        <p:txBody>
          <a:bodyPr>
            <a:normAutofit fontScale="85000" lnSpcReduction="20000"/>
          </a:bodyPr>
          <a:lstStyle/>
          <a:p>
            <a:pPr>
              <a:lnSpc>
                <a:spcPct val="90000"/>
              </a:lnSpc>
              <a:spcBef>
                <a:spcPct val="50000"/>
              </a:spcBef>
              <a:buClr>
                <a:srgbClr val="395A79"/>
              </a:buClr>
            </a:pPr>
            <a:r>
              <a:rPr lang="en-GB" dirty="0">
                <a:latin typeface="+mj-lt"/>
              </a:rPr>
              <a:t>Offer explanation of why delegation is appropriate (what are the benefits for them) </a:t>
            </a:r>
          </a:p>
          <a:p>
            <a:pPr>
              <a:lnSpc>
                <a:spcPct val="90000"/>
              </a:lnSpc>
              <a:spcBef>
                <a:spcPct val="50000"/>
              </a:spcBef>
              <a:buClr>
                <a:srgbClr val="395A79"/>
              </a:buClr>
            </a:pPr>
            <a:r>
              <a:rPr lang="en-GB" dirty="0">
                <a:latin typeface="+mj-lt"/>
              </a:rPr>
              <a:t>State what needs to be done; by when; clarify outcomes</a:t>
            </a:r>
          </a:p>
          <a:p>
            <a:pPr>
              <a:lnSpc>
                <a:spcPct val="90000"/>
              </a:lnSpc>
              <a:spcBef>
                <a:spcPct val="50000"/>
              </a:spcBef>
              <a:buClr>
                <a:srgbClr val="395A79"/>
              </a:buClr>
            </a:pPr>
            <a:r>
              <a:rPr lang="en-GB" dirty="0">
                <a:latin typeface="+mj-lt"/>
              </a:rPr>
              <a:t>Provide context &amp; contacts</a:t>
            </a:r>
          </a:p>
          <a:p>
            <a:pPr>
              <a:lnSpc>
                <a:spcPct val="90000"/>
              </a:lnSpc>
              <a:spcBef>
                <a:spcPct val="50000"/>
              </a:spcBef>
              <a:buClr>
                <a:srgbClr val="395A79"/>
              </a:buClr>
            </a:pPr>
            <a:r>
              <a:rPr lang="en-GB" dirty="0">
                <a:latin typeface="+mj-lt"/>
              </a:rPr>
              <a:t>Clarify resources and support available</a:t>
            </a:r>
          </a:p>
          <a:p>
            <a:pPr>
              <a:lnSpc>
                <a:spcPct val="90000"/>
              </a:lnSpc>
              <a:spcBef>
                <a:spcPct val="50000"/>
              </a:spcBef>
              <a:buClr>
                <a:srgbClr val="395A79"/>
              </a:buClr>
            </a:pPr>
            <a:r>
              <a:rPr lang="en-GB" dirty="0">
                <a:latin typeface="+mj-lt"/>
              </a:rPr>
              <a:t>Confirm staff member feels capable</a:t>
            </a:r>
          </a:p>
          <a:p>
            <a:pPr>
              <a:lnSpc>
                <a:spcPct val="90000"/>
              </a:lnSpc>
              <a:spcBef>
                <a:spcPct val="50000"/>
              </a:spcBef>
              <a:buClr>
                <a:srgbClr val="395A79"/>
              </a:buClr>
            </a:pPr>
            <a:r>
              <a:rPr lang="en-GB" dirty="0">
                <a:latin typeface="+mj-lt"/>
              </a:rPr>
              <a:t>Agree timetable for updates and deadline</a:t>
            </a:r>
          </a:p>
          <a:p>
            <a:pPr>
              <a:lnSpc>
                <a:spcPct val="90000"/>
              </a:lnSpc>
              <a:spcBef>
                <a:spcPct val="50000"/>
              </a:spcBef>
              <a:buClr>
                <a:srgbClr val="395A79"/>
              </a:buClr>
            </a:pPr>
            <a:r>
              <a:rPr lang="en-GB" dirty="0">
                <a:latin typeface="+mj-lt"/>
              </a:rPr>
              <a:t>Give credit for willingness &amp; effort</a:t>
            </a:r>
          </a:p>
          <a:p>
            <a:endParaRPr lang="en-GB" dirty="0">
              <a:latin typeface="+mj-lt"/>
            </a:endParaRPr>
          </a:p>
        </p:txBody>
      </p:sp>
    </p:spTree>
    <p:extLst>
      <p:ext uri="{BB962C8B-B14F-4D97-AF65-F5344CB8AC3E}">
        <p14:creationId xmlns:p14="http://schemas.microsoft.com/office/powerpoint/2010/main" val="417067368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E8BB01-8551-4654-8FD5-B301490930C2}"/>
              </a:ext>
            </a:extLst>
          </p:cNvPr>
          <p:cNvSpPr>
            <a:spLocks noGrp="1"/>
          </p:cNvSpPr>
          <p:nvPr>
            <p:ph type="title"/>
          </p:nvPr>
        </p:nvSpPr>
        <p:spPr/>
        <p:txBody>
          <a:bodyPr/>
          <a:lstStyle/>
          <a:p>
            <a:r>
              <a:rPr lang="en-GB" dirty="0"/>
              <a:t>Delegation Process</a:t>
            </a:r>
          </a:p>
        </p:txBody>
      </p:sp>
      <p:sp>
        <p:nvSpPr>
          <p:cNvPr id="3" name="Content Placeholder 2">
            <a:extLst>
              <a:ext uri="{FF2B5EF4-FFF2-40B4-BE49-F238E27FC236}">
                <a16:creationId xmlns:a16="http://schemas.microsoft.com/office/drawing/2014/main" id="{BBFFD8E8-0A59-41EC-B529-27A99F4D1A67}"/>
              </a:ext>
            </a:extLst>
          </p:cNvPr>
          <p:cNvSpPr>
            <a:spLocks noGrp="1"/>
          </p:cNvSpPr>
          <p:nvPr>
            <p:ph idx="1"/>
          </p:nvPr>
        </p:nvSpPr>
        <p:spPr/>
        <p:txBody>
          <a:bodyPr>
            <a:normAutofit fontScale="77500" lnSpcReduction="20000"/>
          </a:bodyPr>
          <a:lstStyle/>
          <a:p>
            <a:pPr marL="341313" indent="-341313">
              <a:buFont typeface="Tahoma" pitchFamily="34" charset="0"/>
              <a:buChar char="•"/>
              <a:tabLst>
                <a:tab pos="341313" algn="l"/>
                <a:tab pos="1255713" algn="l"/>
                <a:tab pos="2170113" algn="l"/>
                <a:tab pos="3084513" algn="l"/>
                <a:tab pos="3998913" algn="l"/>
                <a:tab pos="4913313" algn="l"/>
                <a:tab pos="5827713" algn="l"/>
                <a:tab pos="6742113" algn="l"/>
                <a:tab pos="7656513" algn="l"/>
                <a:tab pos="8570913" algn="l"/>
                <a:tab pos="9485313" algn="l"/>
                <a:tab pos="10399713" algn="l"/>
              </a:tabLst>
            </a:pPr>
            <a:r>
              <a:rPr lang="en-GB" b="1" dirty="0">
                <a:solidFill>
                  <a:srgbClr val="00B050"/>
                </a:solidFill>
                <a:latin typeface="+mj-lt"/>
              </a:rPr>
              <a:t>Define the task </a:t>
            </a:r>
          </a:p>
          <a:p>
            <a:pPr marL="341313" indent="-341313">
              <a:buFont typeface="Tahoma" pitchFamily="34" charset="0"/>
              <a:buChar char="•"/>
              <a:tabLst>
                <a:tab pos="341313" algn="l"/>
                <a:tab pos="1255713" algn="l"/>
                <a:tab pos="2170113" algn="l"/>
                <a:tab pos="3084513" algn="l"/>
                <a:tab pos="3998913" algn="l"/>
                <a:tab pos="4913313" algn="l"/>
                <a:tab pos="5827713" algn="l"/>
                <a:tab pos="6742113" algn="l"/>
                <a:tab pos="7656513" algn="l"/>
                <a:tab pos="8570913" algn="l"/>
                <a:tab pos="9485313" algn="l"/>
                <a:tab pos="10399713" algn="l"/>
              </a:tabLst>
            </a:pPr>
            <a:r>
              <a:rPr lang="en-GB" b="1" dirty="0">
                <a:solidFill>
                  <a:srgbClr val="0070C0"/>
                </a:solidFill>
                <a:latin typeface="+mj-lt"/>
              </a:rPr>
              <a:t>Select the individual </a:t>
            </a:r>
          </a:p>
          <a:p>
            <a:pPr marL="341313" indent="-341313">
              <a:buFont typeface="Tahoma" pitchFamily="34" charset="0"/>
              <a:buChar char="•"/>
              <a:tabLst>
                <a:tab pos="341313" algn="l"/>
                <a:tab pos="1255713" algn="l"/>
                <a:tab pos="2170113" algn="l"/>
                <a:tab pos="3084513" algn="l"/>
                <a:tab pos="3998913" algn="l"/>
                <a:tab pos="4913313" algn="l"/>
                <a:tab pos="5827713" algn="l"/>
                <a:tab pos="6742113" algn="l"/>
                <a:tab pos="7656513" algn="l"/>
                <a:tab pos="8570913" algn="l"/>
                <a:tab pos="9485313" algn="l"/>
                <a:tab pos="10399713" algn="l"/>
              </a:tabLst>
            </a:pPr>
            <a:r>
              <a:rPr lang="en-GB" b="1" dirty="0">
                <a:solidFill>
                  <a:srgbClr val="00B050"/>
                </a:solidFill>
                <a:latin typeface="+mj-lt"/>
              </a:rPr>
              <a:t>Assess ability and training need </a:t>
            </a:r>
          </a:p>
          <a:p>
            <a:pPr marL="341313" indent="-341313">
              <a:buFont typeface="Tahoma" pitchFamily="34" charset="0"/>
              <a:buChar char="•"/>
              <a:tabLst>
                <a:tab pos="341313" algn="l"/>
                <a:tab pos="1255713" algn="l"/>
                <a:tab pos="2170113" algn="l"/>
                <a:tab pos="3084513" algn="l"/>
                <a:tab pos="3998913" algn="l"/>
                <a:tab pos="4913313" algn="l"/>
                <a:tab pos="5827713" algn="l"/>
                <a:tab pos="6742113" algn="l"/>
                <a:tab pos="7656513" algn="l"/>
                <a:tab pos="8570913" algn="l"/>
                <a:tab pos="9485313" algn="l"/>
                <a:tab pos="10399713" algn="l"/>
              </a:tabLst>
            </a:pPr>
            <a:r>
              <a:rPr lang="en-GB" b="1" dirty="0">
                <a:solidFill>
                  <a:srgbClr val="0070C0"/>
                </a:solidFill>
                <a:latin typeface="+mj-lt"/>
              </a:rPr>
              <a:t>Explain the reasons </a:t>
            </a:r>
          </a:p>
          <a:p>
            <a:pPr marL="341313" indent="-341313">
              <a:buFont typeface="Tahoma" pitchFamily="34" charset="0"/>
              <a:buChar char="•"/>
              <a:tabLst>
                <a:tab pos="341313" algn="l"/>
                <a:tab pos="1255713" algn="l"/>
                <a:tab pos="2170113" algn="l"/>
                <a:tab pos="3084513" algn="l"/>
                <a:tab pos="3998913" algn="l"/>
                <a:tab pos="4913313" algn="l"/>
                <a:tab pos="5827713" algn="l"/>
                <a:tab pos="6742113" algn="l"/>
                <a:tab pos="7656513" algn="l"/>
                <a:tab pos="8570913" algn="l"/>
                <a:tab pos="9485313" algn="l"/>
                <a:tab pos="10399713" algn="l"/>
              </a:tabLst>
            </a:pPr>
            <a:r>
              <a:rPr lang="en-GB" b="1" dirty="0">
                <a:solidFill>
                  <a:srgbClr val="00B050"/>
                </a:solidFill>
                <a:latin typeface="+mj-lt"/>
              </a:rPr>
              <a:t>State required results </a:t>
            </a:r>
          </a:p>
          <a:p>
            <a:pPr marL="341313" indent="-341313">
              <a:buFont typeface="Tahoma" pitchFamily="34" charset="0"/>
              <a:buChar char="•"/>
              <a:tabLst>
                <a:tab pos="341313" algn="l"/>
                <a:tab pos="1255713" algn="l"/>
                <a:tab pos="2170113" algn="l"/>
                <a:tab pos="3084513" algn="l"/>
                <a:tab pos="3998913" algn="l"/>
                <a:tab pos="4913313" algn="l"/>
                <a:tab pos="5827713" algn="l"/>
                <a:tab pos="6742113" algn="l"/>
                <a:tab pos="7656513" algn="l"/>
                <a:tab pos="8570913" algn="l"/>
                <a:tab pos="9485313" algn="l"/>
                <a:tab pos="10399713" algn="l"/>
              </a:tabLst>
            </a:pPr>
            <a:r>
              <a:rPr lang="en-GB" b="1" dirty="0">
                <a:solidFill>
                  <a:srgbClr val="0070C0"/>
                </a:solidFill>
                <a:latin typeface="+mj-lt"/>
              </a:rPr>
              <a:t>Consider resources required </a:t>
            </a:r>
          </a:p>
          <a:p>
            <a:pPr marL="341313" indent="-341313">
              <a:buFont typeface="Tahoma" pitchFamily="34" charset="0"/>
              <a:buChar char="•"/>
              <a:tabLst>
                <a:tab pos="341313" algn="l"/>
                <a:tab pos="1255713" algn="l"/>
                <a:tab pos="2170113" algn="l"/>
                <a:tab pos="3084513" algn="l"/>
                <a:tab pos="3998913" algn="l"/>
                <a:tab pos="4913313" algn="l"/>
                <a:tab pos="5827713" algn="l"/>
                <a:tab pos="6742113" algn="l"/>
                <a:tab pos="7656513" algn="l"/>
                <a:tab pos="8570913" algn="l"/>
                <a:tab pos="9485313" algn="l"/>
                <a:tab pos="10399713" algn="l"/>
              </a:tabLst>
            </a:pPr>
            <a:r>
              <a:rPr lang="en-GB" b="1" dirty="0">
                <a:solidFill>
                  <a:srgbClr val="00B050"/>
                </a:solidFill>
                <a:latin typeface="+mj-lt"/>
              </a:rPr>
              <a:t>Responsibilities and Accountability</a:t>
            </a:r>
          </a:p>
          <a:p>
            <a:pPr marL="341313" indent="-341313">
              <a:buFont typeface="Tahoma" pitchFamily="34" charset="0"/>
              <a:buChar char="•"/>
              <a:tabLst>
                <a:tab pos="341313" algn="l"/>
                <a:tab pos="1255713" algn="l"/>
                <a:tab pos="2170113" algn="l"/>
                <a:tab pos="3084513" algn="l"/>
                <a:tab pos="3998913" algn="l"/>
                <a:tab pos="4913313" algn="l"/>
                <a:tab pos="5827713" algn="l"/>
                <a:tab pos="6742113" algn="l"/>
                <a:tab pos="7656513" algn="l"/>
                <a:tab pos="8570913" algn="l"/>
                <a:tab pos="9485313" algn="l"/>
                <a:tab pos="10399713" algn="l"/>
              </a:tabLst>
            </a:pPr>
            <a:r>
              <a:rPr lang="en-GB" b="1" dirty="0">
                <a:solidFill>
                  <a:srgbClr val="0070C0"/>
                </a:solidFill>
                <a:latin typeface="+mj-lt"/>
              </a:rPr>
              <a:t>Consequences</a:t>
            </a:r>
          </a:p>
          <a:p>
            <a:pPr marL="341313" indent="-341313">
              <a:buFont typeface="Tahoma" pitchFamily="34" charset="0"/>
              <a:buChar char="•"/>
              <a:tabLst>
                <a:tab pos="341313" algn="l"/>
                <a:tab pos="1255713" algn="l"/>
                <a:tab pos="2170113" algn="l"/>
                <a:tab pos="3084513" algn="l"/>
                <a:tab pos="3998913" algn="l"/>
                <a:tab pos="4913313" algn="l"/>
                <a:tab pos="5827713" algn="l"/>
                <a:tab pos="6742113" algn="l"/>
                <a:tab pos="7656513" algn="l"/>
                <a:tab pos="8570913" algn="l"/>
                <a:tab pos="9485313" algn="l"/>
                <a:tab pos="10399713" algn="l"/>
              </a:tabLst>
            </a:pPr>
            <a:r>
              <a:rPr lang="en-GB" b="1" dirty="0">
                <a:solidFill>
                  <a:srgbClr val="00B050"/>
                </a:solidFill>
                <a:latin typeface="+mj-lt"/>
              </a:rPr>
              <a:t>Feedback on </a:t>
            </a:r>
            <a:r>
              <a:rPr lang="en-GB" b="1" dirty="0" smtClean="0">
                <a:solidFill>
                  <a:srgbClr val="00B050"/>
                </a:solidFill>
                <a:latin typeface="+mj-lt"/>
              </a:rPr>
              <a:t>results</a:t>
            </a:r>
          </a:p>
          <a:p>
            <a:pPr marL="341313" indent="-341313">
              <a:buFont typeface="Tahoma" pitchFamily="34" charset="0"/>
              <a:buChar char="•"/>
              <a:tabLst>
                <a:tab pos="341313" algn="l"/>
                <a:tab pos="1255713" algn="l"/>
                <a:tab pos="2170113" algn="l"/>
                <a:tab pos="3084513" algn="l"/>
                <a:tab pos="3998913" algn="l"/>
                <a:tab pos="4913313" algn="l"/>
                <a:tab pos="5827713" algn="l"/>
                <a:tab pos="6742113" algn="l"/>
                <a:tab pos="7656513" algn="l"/>
                <a:tab pos="8570913" algn="l"/>
                <a:tab pos="9485313" algn="l"/>
                <a:tab pos="10399713" algn="l"/>
              </a:tabLst>
            </a:pPr>
            <a:r>
              <a:rPr lang="en-GB" sz="2100" dirty="0" smtClean="0">
                <a:solidFill>
                  <a:srgbClr val="00B050"/>
                </a:solidFill>
                <a:latin typeface="+mj-lt"/>
              </a:rPr>
              <a:t>Hand-out</a:t>
            </a:r>
            <a:endParaRPr lang="en-GB" sz="2100" dirty="0">
              <a:solidFill>
                <a:srgbClr val="00B050"/>
              </a:solidFill>
              <a:latin typeface="+mj-lt"/>
            </a:endParaRPr>
          </a:p>
          <a:p>
            <a:endParaRPr lang="en-GB" b="1" dirty="0">
              <a:latin typeface="+mj-lt"/>
            </a:endParaRPr>
          </a:p>
        </p:txBody>
      </p:sp>
    </p:spTree>
    <p:extLst>
      <p:ext uri="{BB962C8B-B14F-4D97-AF65-F5344CB8AC3E}">
        <p14:creationId xmlns:p14="http://schemas.microsoft.com/office/powerpoint/2010/main" val="16083318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92CF83-217C-4B7F-8DF2-388267BD32F0}"/>
              </a:ext>
            </a:extLst>
          </p:cNvPr>
          <p:cNvSpPr>
            <a:spLocks noGrp="1"/>
          </p:cNvSpPr>
          <p:nvPr>
            <p:ph type="title"/>
          </p:nvPr>
        </p:nvSpPr>
        <p:spPr>
          <a:xfrm>
            <a:off x="457200" y="274638"/>
            <a:ext cx="8435280" cy="1143000"/>
          </a:xfrm>
        </p:spPr>
        <p:txBody>
          <a:bodyPr>
            <a:normAutofit fontScale="90000"/>
          </a:bodyPr>
          <a:lstStyle/>
          <a:p>
            <a:r>
              <a:rPr lang="en-GB" altLang="en-US" dirty="0"/>
              <a:t/>
            </a:r>
            <a:br>
              <a:rPr lang="en-GB" altLang="en-US" dirty="0"/>
            </a:br>
            <a:r>
              <a:rPr lang="en-GB" altLang="en-US" dirty="0"/>
              <a:t>Do Teams Really Work? Or, Why Do They Fail?</a:t>
            </a:r>
            <a:br>
              <a:rPr lang="en-GB" altLang="en-US" dirty="0"/>
            </a:br>
            <a:endParaRPr lang="en-GB" dirty="0"/>
          </a:p>
        </p:txBody>
      </p:sp>
      <p:sp>
        <p:nvSpPr>
          <p:cNvPr id="3" name="Content Placeholder 2">
            <a:extLst>
              <a:ext uri="{FF2B5EF4-FFF2-40B4-BE49-F238E27FC236}">
                <a16:creationId xmlns:a16="http://schemas.microsoft.com/office/drawing/2014/main" id="{EC96B4CA-C47D-48E3-A4CB-CA0F4EE27B95}"/>
              </a:ext>
            </a:extLst>
          </p:cNvPr>
          <p:cNvSpPr>
            <a:spLocks noGrp="1"/>
          </p:cNvSpPr>
          <p:nvPr>
            <p:ph idx="1"/>
          </p:nvPr>
        </p:nvSpPr>
        <p:spPr/>
        <p:txBody>
          <a:bodyPr>
            <a:normAutofit lnSpcReduction="10000"/>
          </a:bodyPr>
          <a:lstStyle/>
          <a:p>
            <a:r>
              <a:rPr lang="en-GB" altLang="en-US" dirty="0"/>
              <a:t>Private agendas and mismatched needs</a:t>
            </a:r>
          </a:p>
          <a:p>
            <a:r>
              <a:rPr lang="en-GB" altLang="en-US" dirty="0"/>
              <a:t>Confused and cluttered goals</a:t>
            </a:r>
          </a:p>
          <a:p>
            <a:r>
              <a:rPr lang="en-GB" altLang="en-US" dirty="0"/>
              <a:t>Confused roles</a:t>
            </a:r>
          </a:p>
          <a:p>
            <a:r>
              <a:rPr lang="en-GB" altLang="en-US" dirty="0"/>
              <a:t>Right decisions, wrong process</a:t>
            </a:r>
          </a:p>
          <a:p>
            <a:r>
              <a:rPr lang="en-GB" altLang="en-US" dirty="0"/>
              <a:t>Bad policies, stupid procedures</a:t>
            </a:r>
          </a:p>
          <a:p>
            <a:r>
              <a:rPr lang="en-GB" altLang="en-US" dirty="0"/>
              <a:t>(Unresolved) personality conflicts</a:t>
            </a:r>
          </a:p>
          <a:p>
            <a:r>
              <a:rPr lang="en-GB" altLang="en-US" dirty="0"/>
              <a:t>Bad leadership</a:t>
            </a:r>
          </a:p>
          <a:p>
            <a:endParaRPr lang="en-GB" dirty="0"/>
          </a:p>
        </p:txBody>
      </p:sp>
      <p:sp>
        <p:nvSpPr>
          <p:cNvPr id="6" name="Text Box 4">
            <a:extLst>
              <a:ext uri="{FF2B5EF4-FFF2-40B4-BE49-F238E27FC236}">
                <a16:creationId xmlns:a16="http://schemas.microsoft.com/office/drawing/2014/main" id="{9393BAC1-AB15-41AB-A234-3109890A59DC}"/>
              </a:ext>
            </a:extLst>
          </p:cNvPr>
          <p:cNvSpPr txBox="1">
            <a:spLocks noChangeArrowheads="1"/>
          </p:cNvSpPr>
          <p:nvPr/>
        </p:nvSpPr>
        <p:spPr bwMode="auto">
          <a:xfrm>
            <a:off x="4888453" y="5116542"/>
            <a:ext cx="4018023"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lang="en-US" altLang="en-US" sz="2800" dirty="0">
                <a:latin typeface="Arial" charset="0"/>
              </a:rPr>
              <a:t>(Robbins &amp; Finley,1998)</a:t>
            </a:r>
          </a:p>
        </p:txBody>
      </p:sp>
    </p:spTree>
    <p:extLst>
      <p:ext uri="{BB962C8B-B14F-4D97-AF65-F5344CB8AC3E}">
        <p14:creationId xmlns:p14="http://schemas.microsoft.com/office/powerpoint/2010/main" val="239954430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D82AE3-A6B8-4B6F-AE0B-C30D1D9AF717}"/>
              </a:ext>
            </a:extLst>
          </p:cNvPr>
          <p:cNvSpPr>
            <a:spLocks noGrp="1"/>
          </p:cNvSpPr>
          <p:nvPr>
            <p:ph type="title"/>
          </p:nvPr>
        </p:nvSpPr>
        <p:spPr/>
        <p:txBody>
          <a:bodyPr/>
          <a:lstStyle/>
          <a:p>
            <a:r>
              <a:rPr lang="en-GB" dirty="0"/>
              <a:t>Do Teams Really Work? (Cont.)</a:t>
            </a:r>
          </a:p>
        </p:txBody>
      </p:sp>
      <p:sp>
        <p:nvSpPr>
          <p:cNvPr id="3" name="Content Placeholder 2">
            <a:extLst>
              <a:ext uri="{FF2B5EF4-FFF2-40B4-BE49-F238E27FC236}">
                <a16:creationId xmlns:a16="http://schemas.microsoft.com/office/drawing/2014/main" id="{EFC8F0CD-CF2A-452F-9F14-26B9C54625DF}"/>
              </a:ext>
            </a:extLst>
          </p:cNvPr>
          <p:cNvSpPr>
            <a:spLocks noGrp="1"/>
          </p:cNvSpPr>
          <p:nvPr>
            <p:ph idx="1"/>
          </p:nvPr>
        </p:nvSpPr>
        <p:spPr>
          <a:xfrm>
            <a:off x="457200" y="1417638"/>
            <a:ext cx="8229600" cy="3917032"/>
          </a:xfrm>
        </p:spPr>
        <p:txBody>
          <a:bodyPr>
            <a:normAutofit lnSpcReduction="10000"/>
          </a:bodyPr>
          <a:lstStyle/>
          <a:p>
            <a:r>
              <a:rPr lang="en-GB" altLang="en-US" dirty="0"/>
              <a:t>Bleary vision</a:t>
            </a:r>
          </a:p>
          <a:p>
            <a:r>
              <a:rPr lang="en-GB" altLang="en-US" dirty="0"/>
              <a:t>Teams are not part of (my) thinking</a:t>
            </a:r>
          </a:p>
          <a:p>
            <a:r>
              <a:rPr lang="en-GB" altLang="en-US" dirty="0"/>
              <a:t>Lack of feedback</a:t>
            </a:r>
          </a:p>
          <a:p>
            <a:r>
              <a:rPr lang="en-GB" altLang="en-US" dirty="0"/>
              <a:t>Lack of incentives</a:t>
            </a:r>
          </a:p>
          <a:p>
            <a:r>
              <a:rPr lang="en-GB" altLang="en-US" dirty="0"/>
              <a:t>Lack of trust</a:t>
            </a:r>
          </a:p>
          <a:p>
            <a:r>
              <a:rPr lang="en-GB" altLang="en-US" dirty="0"/>
              <a:t>Unwillingness to change</a:t>
            </a:r>
          </a:p>
          <a:p>
            <a:r>
              <a:rPr lang="en-GB" altLang="en-US" dirty="0"/>
              <a:t>Lack of tools and/or support</a:t>
            </a:r>
          </a:p>
          <a:p>
            <a:endParaRPr lang="en-GB" dirty="0"/>
          </a:p>
        </p:txBody>
      </p:sp>
      <p:sp>
        <p:nvSpPr>
          <p:cNvPr id="4" name="Text Box 4">
            <a:extLst>
              <a:ext uri="{FF2B5EF4-FFF2-40B4-BE49-F238E27FC236}">
                <a16:creationId xmlns:a16="http://schemas.microsoft.com/office/drawing/2014/main" id="{A5804EF1-CF60-408E-9F1D-00769C3D6269}"/>
              </a:ext>
            </a:extLst>
          </p:cNvPr>
          <p:cNvSpPr txBox="1">
            <a:spLocks noChangeArrowheads="1"/>
          </p:cNvSpPr>
          <p:nvPr/>
        </p:nvSpPr>
        <p:spPr bwMode="auto">
          <a:xfrm>
            <a:off x="4988430" y="5176576"/>
            <a:ext cx="4127376"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r" eaLnBrk="0" hangingPunct="0"/>
            <a:r>
              <a:rPr lang="en-US" altLang="en-US" sz="2800" dirty="0">
                <a:latin typeface="Arial" charset="0"/>
              </a:rPr>
              <a:t>(Robbins &amp; Finley, 1998)</a:t>
            </a:r>
          </a:p>
        </p:txBody>
      </p:sp>
    </p:spTree>
    <p:extLst>
      <p:ext uri="{BB962C8B-B14F-4D97-AF65-F5344CB8AC3E}">
        <p14:creationId xmlns:p14="http://schemas.microsoft.com/office/powerpoint/2010/main" val="264161945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64DED1-7590-4C4C-8493-50E603D930FD}"/>
              </a:ext>
            </a:extLst>
          </p:cNvPr>
          <p:cNvSpPr>
            <a:spLocks noGrp="1"/>
          </p:cNvSpPr>
          <p:nvPr>
            <p:ph type="title"/>
          </p:nvPr>
        </p:nvSpPr>
        <p:spPr/>
        <p:txBody>
          <a:bodyPr/>
          <a:lstStyle/>
          <a:p>
            <a:r>
              <a:rPr lang="en-GB" dirty="0"/>
              <a:t>Conflict</a:t>
            </a:r>
          </a:p>
        </p:txBody>
      </p:sp>
      <p:sp>
        <p:nvSpPr>
          <p:cNvPr id="3" name="Content Placeholder 2">
            <a:extLst>
              <a:ext uri="{FF2B5EF4-FFF2-40B4-BE49-F238E27FC236}">
                <a16:creationId xmlns:a16="http://schemas.microsoft.com/office/drawing/2014/main" id="{C434E761-F7E1-4471-B8AD-03048EF5C5CD}"/>
              </a:ext>
            </a:extLst>
          </p:cNvPr>
          <p:cNvSpPr>
            <a:spLocks noGrp="1"/>
          </p:cNvSpPr>
          <p:nvPr>
            <p:ph idx="1"/>
          </p:nvPr>
        </p:nvSpPr>
        <p:spPr/>
        <p:txBody>
          <a:bodyPr/>
          <a:lstStyle/>
          <a:p>
            <a:r>
              <a:rPr lang="en-GB" dirty="0"/>
              <a:t>Conflict is natural phenomenon within teams</a:t>
            </a:r>
          </a:p>
          <a:p>
            <a:r>
              <a:rPr lang="en-GB" dirty="0"/>
              <a:t>It is expected within the ‘Storming’ phase of team development</a:t>
            </a:r>
          </a:p>
          <a:p>
            <a:r>
              <a:rPr lang="en-GB" dirty="0"/>
              <a:t>However, it can, and will, occur at any time</a:t>
            </a:r>
          </a:p>
          <a:p>
            <a:r>
              <a:rPr lang="en-GB" dirty="0"/>
              <a:t>It is an important element in group development and team performance</a:t>
            </a:r>
          </a:p>
        </p:txBody>
      </p:sp>
    </p:spTree>
    <p:extLst>
      <p:ext uri="{BB962C8B-B14F-4D97-AF65-F5344CB8AC3E}">
        <p14:creationId xmlns:p14="http://schemas.microsoft.com/office/powerpoint/2010/main" val="371883224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6E5139-6960-4493-B606-63B41C83ED9B}"/>
              </a:ext>
            </a:extLst>
          </p:cNvPr>
          <p:cNvSpPr>
            <a:spLocks noGrp="1"/>
          </p:cNvSpPr>
          <p:nvPr>
            <p:ph type="title"/>
          </p:nvPr>
        </p:nvSpPr>
        <p:spPr/>
        <p:txBody>
          <a:bodyPr/>
          <a:lstStyle/>
          <a:p>
            <a:r>
              <a:rPr lang="en-GB" dirty="0"/>
              <a:t>Conflict</a:t>
            </a:r>
          </a:p>
        </p:txBody>
      </p:sp>
      <p:sp>
        <p:nvSpPr>
          <p:cNvPr id="3" name="Content Placeholder 2">
            <a:extLst>
              <a:ext uri="{FF2B5EF4-FFF2-40B4-BE49-F238E27FC236}">
                <a16:creationId xmlns:a16="http://schemas.microsoft.com/office/drawing/2014/main" id="{37348D3F-01B1-4230-983A-F5A6B6916546}"/>
              </a:ext>
            </a:extLst>
          </p:cNvPr>
          <p:cNvSpPr>
            <a:spLocks noGrp="1"/>
          </p:cNvSpPr>
          <p:nvPr>
            <p:ph idx="1"/>
          </p:nvPr>
        </p:nvSpPr>
        <p:spPr/>
        <p:txBody>
          <a:bodyPr>
            <a:normAutofit/>
          </a:bodyPr>
          <a:lstStyle/>
          <a:p>
            <a:r>
              <a:rPr lang="en-GB" dirty="0"/>
              <a:t>In your groups, identify how conflict can be a positive part of team performance</a:t>
            </a:r>
          </a:p>
          <a:p>
            <a:r>
              <a:rPr lang="en-GB" dirty="0"/>
              <a:t>Also, identify the Team Leader’s role in managing conflict</a:t>
            </a:r>
          </a:p>
          <a:p>
            <a:pPr marL="0" indent="0">
              <a:buNone/>
            </a:pPr>
            <a:endParaRPr lang="en-GB" dirty="0"/>
          </a:p>
          <a:p>
            <a:pPr marL="0" indent="0">
              <a:buNone/>
            </a:pPr>
            <a:r>
              <a:rPr lang="en-GB" dirty="0"/>
              <a:t>Be prepared to share your ideas a group discussion.  20 mins.</a:t>
            </a:r>
          </a:p>
        </p:txBody>
      </p:sp>
    </p:spTree>
    <p:extLst>
      <p:ext uri="{BB962C8B-B14F-4D97-AF65-F5344CB8AC3E}">
        <p14:creationId xmlns:p14="http://schemas.microsoft.com/office/powerpoint/2010/main" val="128712617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4DB4D6-01C0-463B-B9CB-C8B43A358FB8}"/>
              </a:ext>
            </a:extLst>
          </p:cNvPr>
          <p:cNvSpPr>
            <a:spLocks noGrp="1"/>
          </p:cNvSpPr>
          <p:nvPr>
            <p:ph type="title"/>
          </p:nvPr>
        </p:nvSpPr>
        <p:spPr/>
        <p:txBody>
          <a:bodyPr/>
          <a:lstStyle/>
          <a:p>
            <a:r>
              <a:rPr lang="en-GB" dirty="0"/>
              <a:t>Conflict</a:t>
            </a:r>
          </a:p>
        </p:txBody>
      </p:sp>
      <p:sp>
        <p:nvSpPr>
          <p:cNvPr id="3" name="Content Placeholder 2">
            <a:extLst>
              <a:ext uri="{FF2B5EF4-FFF2-40B4-BE49-F238E27FC236}">
                <a16:creationId xmlns:a16="http://schemas.microsoft.com/office/drawing/2014/main" id="{06B9AC10-18F4-4E6D-B03C-762150A05B73}"/>
              </a:ext>
            </a:extLst>
          </p:cNvPr>
          <p:cNvSpPr>
            <a:spLocks noGrp="1"/>
          </p:cNvSpPr>
          <p:nvPr>
            <p:ph idx="1"/>
          </p:nvPr>
        </p:nvSpPr>
        <p:spPr/>
        <p:txBody>
          <a:bodyPr>
            <a:normAutofit fontScale="92500" lnSpcReduction="20000"/>
          </a:bodyPr>
          <a:lstStyle/>
          <a:p>
            <a:r>
              <a:rPr lang="en-GB" dirty="0"/>
              <a:t>Conflict is needed for team success</a:t>
            </a:r>
          </a:p>
          <a:p>
            <a:r>
              <a:rPr lang="en-GB" dirty="0"/>
              <a:t>Conflict surfaces differences of opinion, beliefs, points of view and, importantly, </a:t>
            </a:r>
            <a:r>
              <a:rPr lang="en-GB" b="1" i="1" dirty="0"/>
              <a:t>ideas</a:t>
            </a:r>
          </a:p>
          <a:p>
            <a:r>
              <a:rPr lang="en-GB" dirty="0"/>
              <a:t>Discussion and </a:t>
            </a:r>
            <a:r>
              <a:rPr lang="en-GB" b="1" i="1" dirty="0"/>
              <a:t>negotiation</a:t>
            </a:r>
            <a:r>
              <a:rPr lang="en-GB" dirty="0"/>
              <a:t> are key processes</a:t>
            </a:r>
          </a:p>
          <a:p>
            <a:r>
              <a:rPr lang="en-GB" dirty="0"/>
              <a:t>We are always looking for ‘win-win’ conflict resolution…..this helps build </a:t>
            </a:r>
            <a:r>
              <a:rPr lang="en-GB" b="1" i="1" dirty="0"/>
              <a:t>synergy</a:t>
            </a:r>
          </a:p>
          <a:p>
            <a:r>
              <a:rPr lang="en-GB" dirty="0"/>
              <a:t>Conflict is like a growing pain…a little uncomfortable but it leads to development</a:t>
            </a:r>
          </a:p>
        </p:txBody>
      </p:sp>
    </p:spTree>
    <p:extLst>
      <p:ext uri="{BB962C8B-B14F-4D97-AF65-F5344CB8AC3E}">
        <p14:creationId xmlns:p14="http://schemas.microsoft.com/office/powerpoint/2010/main" val="66706206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1C1F01-6FA4-4687-B5E5-C6DBA90C6C50}"/>
              </a:ext>
            </a:extLst>
          </p:cNvPr>
          <p:cNvSpPr>
            <a:spLocks noGrp="1"/>
          </p:cNvSpPr>
          <p:nvPr>
            <p:ph type="title"/>
          </p:nvPr>
        </p:nvSpPr>
        <p:spPr/>
        <p:txBody>
          <a:bodyPr>
            <a:normAutofit fontScale="90000"/>
          </a:bodyPr>
          <a:lstStyle/>
          <a:p>
            <a:r>
              <a:rPr lang="en-GB" dirty="0"/>
              <a:t>So what makes a High Performing Team?</a:t>
            </a:r>
          </a:p>
        </p:txBody>
      </p:sp>
      <p:graphicFrame>
        <p:nvGraphicFramePr>
          <p:cNvPr id="4" name="Table 3">
            <a:extLst>
              <a:ext uri="{FF2B5EF4-FFF2-40B4-BE49-F238E27FC236}">
                <a16:creationId xmlns:a16="http://schemas.microsoft.com/office/drawing/2014/main" id="{CFE35152-8972-4FA9-A929-B01919B6120A}"/>
              </a:ext>
            </a:extLst>
          </p:cNvPr>
          <p:cNvGraphicFramePr>
            <a:graphicFrameLocks noGrp="1"/>
          </p:cNvGraphicFramePr>
          <p:nvPr>
            <p:extLst>
              <p:ext uri="{D42A27DB-BD31-4B8C-83A1-F6EECF244321}">
                <p14:modId xmlns:p14="http://schemas.microsoft.com/office/powerpoint/2010/main" val="1650691168"/>
              </p:ext>
            </p:extLst>
          </p:nvPr>
        </p:nvGraphicFramePr>
        <p:xfrm>
          <a:off x="791580" y="2034958"/>
          <a:ext cx="7560840" cy="3611043"/>
        </p:xfrm>
        <a:graphic>
          <a:graphicData uri="http://schemas.openxmlformats.org/drawingml/2006/table">
            <a:tbl>
              <a:tblPr firstRow="1" bandRow="1">
                <a:tableStyleId>{5C22544A-7EE6-4342-B048-85BDC9FD1C3A}</a:tableStyleId>
              </a:tblPr>
              <a:tblGrid>
                <a:gridCol w="3780420">
                  <a:extLst>
                    <a:ext uri="{9D8B030D-6E8A-4147-A177-3AD203B41FA5}">
                      <a16:colId xmlns:a16="http://schemas.microsoft.com/office/drawing/2014/main" val="4217564537"/>
                    </a:ext>
                  </a:extLst>
                </a:gridCol>
                <a:gridCol w="3780420">
                  <a:extLst>
                    <a:ext uri="{9D8B030D-6E8A-4147-A177-3AD203B41FA5}">
                      <a16:colId xmlns:a16="http://schemas.microsoft.com/office/drawing/2014/main" val="1657769384"/>
                    </a:ext>
                  </a:extLst>
                </a:gridCol>
              </a:tblGrid>
              <a:tr h="448925">
                <a:tc>
                  <a:txBody>
                    <a:bodyPr/>
                    <a:lstStyle/>
                    <a:p>
                      <a:pPr marL="342900" indent="-342900">
                        <a:buFont typeface="Arial" panose="020B0604020202020204" pitchFamily="34" charset="0"/>
                        <a:buChar char="•"/>
                      </a:pPr>
                      <a:r>
                        <a:rPr lang="en-GB" sz="2400" b="1" dirty="0">
                          <a:solidFill>
                            <a:srgbClr val="7030A0"/>
                          </a:solidFill>
                        </a:rPr>
                        <a:t>Shared Vision</a:t>
                      </a:r>
                    </a:p>
                  </a:txBody>
                  <a:tcPr>
                    <a:noFill/>
                  </a:tcPr>
                </a:tc>
                <a:tc>
                  <a:txBody>
                    <a:bodyPr/>
                    <a:lstStyle/>
                    <a:p>
                      <a:pPr marL="342900" indent="-342900">
                        <a:buFont typeface="Arial" panose="020B0604020202020204" pitchFamily="34" charset="0"/>
                        <a:buChar char="•"/>
                      </a:pPr>
                      <a:r>
                        <a:rPr lang="en-GB" sz="2400" b="1" dirty="0">
                          <a:solidFill>
                            <a:srgbClr val="7030A0"/>
                          </a:solidFill>
                        </a:rPr>
                        <a:t>Leadership</a:t>
                      </a:r>
                    </a:p>
                  </a:txBody>
                  <a:tcPr>
                    <a:noFill/>
                  </a:tcPr>
                </a:tc>
                <a:extLst>
                  <a:ext uri="{0D108BD9-81ED-4DB2-BD59-A6C34878D82A}">
                    <a16:rowId xmlns:a16="http://schemas.microsoft.com/office/drawing/2014/main" val="832957558"/>
                  </a:ext>
                </a:extLst>
              </a:tr>
              <a:tr h="477169">
                <a:tc>
                  <a:txBody>
                    <a:bodyPr/>
                    <a:lstStyle/>
                    <a:p>
                      <a:pPr marL="342900" indent="-342900">
                        <a:buFont typeface="Arial" panose="020B0604020202020204" pitchFamily="34" charset="0"/>
                        <a:buChar char="•"/>
                      </a:pPr>
                      <a:r>
                        <a:rPr lang="en-GB" sz="2400" b="1" dirty="0">
                          <a:solidFill>
                            <a:srgbClr val="7030A0"/>
                          </a:solidFill>
                        </a:rPr>
                        <a:t>Trust</a:t>
                      </a:r>
                    </a:p>
                  </a:txBody>
                  <a:tcPr>
                    <a:noFill/>
                  </a:tcPr>
                </a:tc>
                <a:tc>
                  <a:txBody>
                    <a:bodyPr/>
                    <a:lstStyle/>
                    <a:p>
                      <a:pPr marL="342900" indent="-342900">
                        <a:buFont typeface="Arial" panose="020B0604020202020204" pitchFamily="34" charset="0"/>
                        <a:buChar char="•"/>
                      </a:pPr>
                      <a:r>
                        <a:rPr lang="en-GB" sz="2400" b="1" dirty="0">
                          <a:solidFill>
                            <a:srgbClr val="7030A0"/>
                          </a:solidFill>
                        </a:rPr>
                        <a:t>Alignment</a:t>
                      </a:r>
                    </a:p>
                  </a:txBody>
                  <a:tcPr>
                    <a:noFill/>
                  </a:tcPr>
                </a:tc>
                <a:extLst>
                  <a:ext uri="{0D108BD9-81ED-4DB2-BD59-A6C34878D82A}">
                    <a16:rowId xmlns:a16="http://schemas.microsoft.com/office/drawing/2014/main" val="246064541"/>
                  </a:ext>
                </a:extLst>
              </a:tr>
              <a:tr h="818004">
                <a:tc>
                  <a:txBody>
                    <a:bodyPr/>
                    <a:lstStyle/>
                    <a:p>
                      <a:pPr marL="342900" indent="-342900">
                        <a:buFont typeface="Arial" panose="020B0604020202020204" pitchFamily="34" charset="0"/>
                        <a:buChar char="•"/>
                      </a:pPr>
                      <a:r>
                        <a:rPr lang="en-GB" sz="2400" b="1" dirty="0">
                          <a:solidFill>
                            <a:srgbClr val="7030A0"/>
                          </a:solidFill>
                        </a:rPr>
                        <a:t>Continuous Development</a:t>
                      </a:r>
                    </a:p>
                  </a:txBody>
                  <a:tcPr>
                    <a:noFill/>
                  </a:tcPr>
                </a:tc>
                <a:tc>
                  <a:txBody>
                    <a:bodyPr/>
                    <a:lstStyle/>
                    <a:p>
                      <a:pPr marL="342900" indent="-342900">
                        <a:buFont typeface="Arial" panose="020B0604020202020204" pitchFamily="34" charset="0"/>
                        <a:buChar char="•"/>
                      </a:pPr>
                      <a:r>
                        <a:rPr lang="en-GB" sz="2400" b="1" dirty="0">
                          <a:solidFill>
                            <a:srgbClr val="7030A0"/>
                          </a:solidFill>
                        </a:rPr>
                        <a:t>Continuous Improvement</a:t>
                      </a:r>
                    </a:p>
                  </a:txBody>
                  <a:tcPr>
                    <a:noFill/>
                  </a:tcPr>
                </a:tc>
                <a:extLst>
                  <a:ext uri="{0D108BD9-81ED-4DB2-BD59-A6C34878D82A}">
                    <a16:rowId xmlns:a16="http://schemas.microsoft.com/office/drawing/2014/main" val="1182372942"/>
                  </a:ext>
                </a:extLst>
              </a:tr>
              <a:tr h="468921">
                <a:tc>
                  <a:txBody>
                    <a:bodyPr/>
                    <a:lstStyle/>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2400" b="1" dirty="0">
                          <a:solidFill>
                            <a:srgbClr val="7030A0"/>
                          </a:solidFill>
                        </a:rPr>
                        <a:t>Collaboration</a:t>
                      </a:r>
                    </a:p>
                  </a:txBody>
                  <a:tcPr>
                    <a:noFill/>
                  </a:tcPr>
                </a:tc>
                <a:tc>
                  <a:txBody>
                    <a:bodyPr/>
                    <a:lstStyle/>
                    <a:p>
                      <a:pPr marL="342900" indent="-342900">
                        <a:buFont typeface="Arial" panose="020B0604020202020204" pitchFamily="34" charset="0"/>
                        <a:buChar char="•"/>
                      </a:pPr>
                      <a:r>
                        <a:rPr lang="en-GB" sz="2400" b="1" dirty="0">
                          <a:solidFill>
                            <a:srgbClr val="7030A0"/>
                          </a:solidFill>
                        </a:rPr>
                        <a:t>Focus on Objectives</a:t>
                      </a:r>
                    </a:p>
                  </a:txBody>
                  <a:tcPr>
                    <a:noFill/>
                  </a:tcPr>
                </a:tc>
                <a:extLst>
                  <a:ext uri="{0D108BD9-81ED-4DB2-BD59-A6C34878D82A}">
                    <a16:rowId xmlns:a16="http://schemas.microsoft.com/office/drawing/2014/main" val="2413725466"/>
                  </a:ext>
                </a:extLst>
              </a:tr>
              <a:tr h="561833">
                <a:tc>
                  <a:txBody>
                    <a:bodyPr/>
                    <a:lstStyle/>
                    <a:p>
                      <a:pPr marL="342900" indent="-342900">
                        <a:buFont typeface="Arial" panose="020B0604020202020204" pitchFamily="34" charset="0"/>
                        <a:buChar char="•"/>
                      </a:pPr>
                      <a:r>
                        <a:rPr lang="en-GB" sz="2400" b="1" dirty="0">
                          <a:solidFill>
                            <a:srgbClr val="7030A0"/>
                          </a:solidFill>
                        </a:rPr>
                        <a:t>Commitment</a:t>
                      </a:r>
                    </a:p>
                  </a:txBody>
                  <a:tcPr>
                    <a:noFill/>
                  </a:tcPr>
                </a:tc>
                <a:tc>
                  <a:txBody>
                    <a:bodyPr/>
                    <a:lstStyle/>
                    <a:p>
                      <a:pPr marL="342900" indent="-342900">
                        <a:buFont typeface="Arial" panose="020B0604020202020204" pitchFamily="34" charset="0"/>
                        <a:buChar char="•"/>
                      </a:pPr>
                      <a:r>
                        <a:rPr lang="en-GB" sz="2400" b="1" dirty="0">
                          <a:solidFill>
                            <a:srgbClr val="7030A0"/>
                          </a:solidFill>
                        </a:rPr>
                        <a:t>Respect</a:t>
                      </a:r>
                    </a:p>
                  </a:txBody>
                  <a:tcPr>
                    <a:noFill/>
                  </a:tcPr>
                </a:tc>
                <a:extLst>
                  <a:ext uri="{0D108BD9-81ED-4DB2-BD59-A6C34878D82A}">
                    <a16:rowId xmlns:a16="http://schemas.microsoft.com/office/drawing/2014/main" val="985271924"/>
                  </a:ext>
                </a:extLst>
              </a:tr>
              <a:tr h="561833">
                <a:tc>
                  <a:txBody>
                    <a:bodyPr/>
                    <a:lstStyle/>
                    <a:p>
                      <a:pPr marL="342900" indent="-342900">
                        <a:buFont typeface="Arial" panose="020B0604020202020204" pitchFamily="34" charset="0"/>
                        <a:buChar char="•"/>
                      </a:pPr>
                      <a:r>
                        <a:rPr lang="en-GB" sz="2400" b="1" dirty="0">
                          <a:solidFill>
                            <a:srgbClr val="7030A0"/>
                          </a:solidFill>
                        </a:rPr>
                        <a:t>Integrity</a:t>
                      </a:r>
                    </a:p>
                  </a:txBody>
                  <a:tcPr>
                    <a:noFill/>
                  </a:tcPr>
                </a:tc>
                <a:tc>
                  <a:txBody>
                    <a:bodyPr/>
                    <a:lstStyle/>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2400" b="1" dirty="0">
                          <a:solidFill>
                            <a:srgbClr val="7030A0"/>
                          </a:solidFill>
                        </a:rPr>
                        <a:t>Open Communication</a:t>
                      </a:r>
                    </a:p>
                    <a:p>
                      <a:pPr marL="342900" indent="-342900">
                        <a:buFont typeface="Arial" panose="020B0604020202020204" pitchFamily="34" charset="0"/>
                        <a:buChar char="•"/>
                      </a:pPr>
                      <a:endParaRPr lang="en-GB" sz="2400" b="1" dirty="0">
                        <a:solidFill>
                          <a:srgbClr val="7030A0"/>
                        </a:solidFill>
                      </a:endParaRPr>
                    </a:p>
                  </a:txBody>
                  <a:tcPr>
                    <a:noFill/>
                  </a:tcPr>
                </a:tc>
                <a:extLst>
                  <a:ext uri="{0D108BD9-81ED-4DB2-BD59-A6C34878D82A}">
                    <a16:rowId xmlns:a16="http://schemas.microsoft.com/office/drawing/2014/main" val="4268575243"/>
                  </a:ext>
                </a:extLst>
              </a:tr>
            </a:tbl>
          </a:graphicData>
        </a:graphic>
      </p:graphicFrame>
    </p:spTree>
    <p:extLst>
      <p:ext uri="{BB962C8B-B14F-4D97-AF65-F5344CB8AC3E}">
        <p14:creationId xmlns:p14="http://schemas.microsoft.com/office/powerpoint/2010/main" val="377688231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3F2FD3-5EE5-46FD-81DF-3DEFF2F43239}"/>
              </a:ext>
            </a:extLst>
          </p:cNvPr>
          <p:cNvSpPr>
            <a:spLocks noGrp="1"/>
          </p:cNvSpPr>
          <p:nvPr>
            <p:ph type="title"/>
          </p:nvPr>
        </p:nvSpPr>
        <p:spPr/>
        <p:txBody>
          <a:bodyPr/>
          <a:lstStyle/>
          <a:p>
            <a:r>
              <a:rPr lang="en-GB" dirty="0"/>
              <a:t>Summary</a:t>
            </a:r>
          </a:p>
        </p:txBody>
      </p:sp>
      <p:sp>
        <p:nvSpPr>
          <p:cNvPr id="3" name="Content Placeholder 2">
            <a:extLst>
              <a:ext uri="{FF2B5EF4-FFF2-40B4-BE49-F238E27FC236}">
                <a16:creationId xmlns:a16="http://schemas.microsoft.com/office/drawing/2014/main" id="{346BD748-1610-449E-87F9-2BEF2C14C6C7}"/>
              </a:ext>
            </a:extLst>
          </p:cNvPr>
          <p:cNvSpPr>
            <a:spLocks noGrp="1"/>
          </p:cNvSpPr>
          <p:nvPr>
            <p:ph idx="1"/>
          </p:nvPr>
        </p:nvSpPr>
        <p:spPr/>
        <p:txBody>
          <a:bodyPr/>
          <a:lstStyle/>
          <a:p>
            <a:r>
              <a:rPr lang="en-GB" dirty="0"/>
              <a:t>Take 5 minutes to reflect on the day and summarise your learning from today.</a:t>
            </a:r>
          </a:p>
          <a:p>
            <a:pPr marL="0" indent="0">
              <a:buNone/>
            </a:pPr>
            <a:endParaRPr lang="en-GB" dirty="0"/>
          </a:p>
        </p:txBody>
      </p:sp>
    </p:spTree>
    <p:extLst>
      <p:ext uri="{BB962C8B-B14F-4D97-AF65-F5344CB8AC3E}">
        <p14:creationId xmlns:p14="http://schemas.microsoft.com/office/powerpoint/2010/main" val="25059657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EAFD173D-27B6-42F1-AB12-2024CF9CF8C9}"/>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 xmlns:a1611="http://schemas.microsoft.com/office/drawing/2016/11/main" r:id="rId3"/>
              </a:ext>
            </a:extLst>
          </a:blip>
          <a:stretch>
            <a:fillRect/>
          </a:stretch>
        </p:blipFill>
        <p:spPr>
          <a:xfrm>
            <a:off x="6550619" y="3990976"/>
            <a:ext cx="2565796" cy="1708820"/>
          </a:xfrm>
          <a:prstGeom prst="rect">
            <a:avLst/>
          </a:prstGeom>
        </p:spPr>
      </p:pic>
      <p:sp>
        <p:nvSpPr>
          <p:cNvPr id="2" name="Title 1">
            <a:extLst>
              <a:ext uri="{FF2B5EF4-FFF2-40B4-BE49-F238E27FC236}">
                <a16:creationId xmlns:a16="http://schemas.microsoft.com/office/drawing/2014/main" id="{60457C54-8B95-45E6-9B35-243720C8F624}"/>
              </a:ext>
            </a:extLst>
          </p:cNvPr>
          <p:cNvSpPr>
            <a:spLocks noGrp="1"/>
          </p:cNvSpPr>
          <p:nvPr>
            <p:ph type="title"/>
          </p:nvPr>
        </p:nvSpPr>
        <p:spPr/>
        <p:txBody>
          <a:bodyPr/>
          <a:lstStyle/>
          <a:p>
            <a:r>
              <a:rPr lang="en-GB" dirty="0"/>
              <a:t>Further Research</a:t>
            </a:r>
          </a:p>
        </p:txBody>
      </p:sp>
      <p:sp>
        <p:nvSpPr>
          <p:cNvPr id="3" name="Content Placeholder 2">
            <a:extLst>
              <a:ext uri="{FF2B5EF4-FFF2-40B4-BE49-F238E27FC236}">
                <a16:creationId xmlns:a16="http://schemas.microsoft.com/office/drawing/2014/main" id="{DE1B11B0-D6F4-4DA2-BB7E-A5E2DF2E6613}"/>
              </a:ext>
            </a:extLst>
          </p:cNvPr>
          <p:cNvSpPr>
            <a:spLocks noGrp="1"/>
          </p:cNvSpPr>
          <p:nvPr>
            <p:ph idx="1"/>
          </p:nvPr>
        </p:nvSpPr>
        <p:spPr>
          <a:xfrm>
            <a:off x="491480" y="1182139"/>
            <a:ext cx="8229600" cy="3917032"/>
          </a:xfrm>
        </p:spPr>
        <p:txBody>
          <a:bodyPr>
            <a:normAutofit/>
          </a:bodyPr>
          <a:lstStyle/>
          <a:p>
            <a:r>
              <a:rPr lang="en-GB" dirty="0"/>
              <a:t>Investigate conflict and conflict resolution, and the role of communication within </a:t>
            </a:r>
            <a:r>
              <a:rPr lang="en-GB"/>
              <a:t>these</a:t>
            </a:r>
            <a:r>
              <a:rPr lang="en-GB" smtClean="0"/>
              <a:t>.</a:t>
            </a:r>
            <a:endParaRPr lang="en-GB" dirty="0"/>
          </a:p>
        </p:txBody>
      </p:sp>
    </p:spTree>
    <p:extLst>
      <p:ext uri="{BB962C8B-B14F-4D97-AF65-F5344CB8AC3E}">
        <p14:creationId xmlns:p14="http://schemas.microsoft.com/office/powerpoint/2010/main" val="426805502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49C687-6743-4011-A7AE-CDB42F030573}"/>
              </a:ext>
            </a:extLst>
          </p:cNvPr>
          <p:cNvSpPr>
            <a:spLocks noGrp="1"/>
          </p:cNvSpPr>
          <p:nvPr>
            <p:ph type="title"/>
          </p:nvPr>
        </p:nvSpPr>
        <p:spPr/>
        <p:txBody>
          <a:bodyPr/>
          <a:lstStyle/>
          <a:p>
            <a:r>
              <a:rPr lang="en-GB" dirty="0"/>
              <a:t>Further Reading</a:t>
            </a:r>
          </a:p>
        </p:txBody>
      </p:sp>
      <p:sp>
        <p:nvSpPr>
          <p:cNvPr id="3" name="Content Placeholder 2">
            <a:extLst>
              <a:ext uri="{FF2B5EF4-FFF2-40B4-BE49-F238E27FC236}">
                <a16:creationId xmlns:a16="http://schemas.microsoft.com/office/drawing/2014/main" id="{EE0E44FF-563A-46FB-9DEA-B77DC6AE9CDE}"/>
              </a:ext>
            </a:extLst>
          </p:cNvPr>
          <p:cNvSpPr>
            <a:spLocks noGrp="1"/>
          </p:cNvSpPr>
          <p:nvPr>
            <p:ph idx="1"/>
          </p:nvPr>
        </p:nvSpPr>
        <p:spPr/>
        <p:txBody>
          <a:bodyPr>
            <a:normAutofit fontScale="85000" lnSpcReduction="10000"/>
          </a:bodyPr>
          <a:lstStyle/>
          <a:p>
            <a:r>
              <a:rPr lang="en-GB" dirty="0"/>
              <a:t>Griffith, B.A. &amp; Dunham, E.B. (2015). </a:t>
            </a:r>
            <a:r>
              <a:rPr lang="en-GB" i="1" dirty="0"/>
              <a:t>Working in Teams: Moving from high potential to high performance.</a:t>
            </a:r>
            <a:r>
              <a:rPr lang="en-GB" dirty="0"/>
              <a:t> California: Sage Publications Inc.</a:t>
            </a:r>
          </a:p>
          <a:p>
            <a:r>
              <a:rPr lang="en-GB" dirty="0" err="1"/>
              <a:t>Karlgaard</a:t>
            </a:r>
            <a:r>
              <a:rPr lang="en-GB" dirty="0"/>
              <a:t>, R. &amp; Malone, M.S. (2015) </a:t>
            </a:r>
            <a:r>
              <a:rPr lang="en-GB" i="1" dirty="0"/>
              <a:t>Team Genius: The New Science of High-Performing Organisations. </a:t>
            </a:r>
            <a:r>
              <a:rPr lang="en-GB" dirty="0"/>
              <a:t>New York: HarperCollins Publishing</a:t>
            </a:r>
          </a:p>
          <a:p>
            <a:r>
              <a:rPr lang="en-GB" dirty="0"/>
              <a:t>Morgan, P. (2017). The Business Student’s Guide To Employability. London: Sage Publications Ltd.</a:t>
            </a:r>
          </a:p>
          <a:p>
            <a:r>
              <a:rPr lang="en-GB" dirty="0"/>
              <a:t>Level 4 </a:t>
            </a:r>
            <a:r>
              <a:rPr lang="en-GB"/>
              <a:t>Student Yearbook (2017</a:t>
            </a:r>
            <a:r>
              <a:rPr lang="en-GB" dirty="0"/>
              <a:t>)</a:t>
            </a:r>
          </a:p>
        </p:txBody>
      </p:sp>
    </p:spTree>
    <p:extLst>
      <p:ext uri="{BB962C8B-B14F-4D97-AF65-F5344CB8AC3E}">
        <p14:creationId xmlns:p14="http://schemas.microsoft.com/office/powerpoint/2010/main" val="3656199763"/>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ADE49762874EB345BB028C312F3B91B7" ma:contentTypeVersion="9" ma:contentTypeDescription="Create a new document." ma:contentTypeScope="" ma:versionID="142fd32927fab01806cdd50cf4adbc7b">
  <xsd:schema xmlns:xsd="http://www.w3.org/2001/XMLSchema" xmlns:xs="http://www.w3.org/2001/XMLSchema" xmlns:p="http://schemas.microsoft.com/office/2006/metadata/properties" xmlns:ns2="f66716c4-314f-46c1-b01e-5a44c61897d8" xmlns:ns3="a908d394-d138-480e-87a3-ff44c37f991a" targetNamespace="http://schemas.microsoft.com/office/2006/metadata/properties" ma:root="true" ma:fieldsID="c36eac7e71a9b171dd4dade9fcdf8e4b" ns2:_="" ns3:_="">
    <xsd:import namespace="f66716c4-314f-46c1-b01e-5a44c61897d8"/>
    <xsd:import namespace="a908d394-d138-480e-87a3-ff44c37f991a"/>
    <xsd:element name="properties">
      <xsd:complexType>
        <xsd:sequence>
          <xsd:element name="documentManagement">
            <xsd:complexType>
              <xsd:all>
                <xsd:element ref="ns2:SharedWithUsers" minOccurs="0"/>
                <xsd:element ref="ns2:SharingHintHash" minOccurs="0"/>
                <xsd:element ref="ns2:SharedWithDetails" minOccurs="0"/>
                <xsd:element ref="ns3:MediaServiceMetadata" minOccurs="0"/>
                <xsd:element ref="ns3:MediaServiceFastMetadata" minOccurs="0"/>
                <xsd:element ref="ns3:MediaServiceDateTaken" minOccurs="0"/>
                <xsd:element ref="ns3:MediaServiceAutoTags" minOccurs="0"/>
                <xsd:element ref="ns3:MediaServiceOCR"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66716c4-314f-46c1-b01e-5a44c61897d8"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ingHintHash" ma:index="9" nillable="true" ma:displayName="Sharing Hint Hash" ma:internalName="SharingHintHash" ma:readOnly="true">
      <xsd:simpleType>
        <xsd:restriction base="dms:Text"/>
      </xsd:simpleType>
    </xsd:element>
    <xsd:element name="SharedWithDetails" ma:index="10" nillable="true" ma:displayName="Shared With Details" ma:description=""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a908d394-d138-480e-87a3-ff44c37f991a" elementFormDefault="qualified">
    <xsd:import namespace="http://schemas.microsoft.com/office/2006/documentManagement/types"/>
    <xsd:import namespace="http://schemas.microsoft.com/office/infopath/2007/PartnerControls"/>
    <xsd:element name="MediaServiceMetadata" ma:index="11" nillable="true" ma:displayName="MediaServiceMetadata" ma:description="" ma:hidden="true" ma:internalName="MediaServiceMetadata" ma:readOnly="true">
      <xsd:simpleType>
        <xsd:restriction base="dms:Note"/>
      </xsd:simpleType>
    </xsd:element>
    <xsd:element name="MediaServiceFastMetadata" ma:index="12" nillable="true" ma:displayName="MediaServiceFastMetadata" ma:description="" ma:hidden="true" ma:internalName="MediaServiceFastMetadata" ma:readOnly="true">
      <xsd:simpleType>
        <xsd:restriction base="dms:Note"/>
      </xsd:simpleType>
    </xsd:element>
    <xsd:element name="MediaServiceDateTaken" ma:index="13" nillable="true" ma:displayName="MediaServiceDateTaken" ma:description="" ma:hidden="true" ma:internalName="MediaServiceDateTaken" ma:readOnly="true">
      <xsd:simpleType>
        <xsd:restriction base="dms:Text"/>
      </xsd:simpleType>
    </xsd:element>
    <xsd:element name="MediaServiceAutoTags" ma:index="14" nillable="true" ma:displayName="MediaServiceAutoTags" ma:description="" ma:internalName="MediaServiceAutoTags" ma:readOnly="true">
      <xsd:simpleType>
        <xsd:restriction base="dms:Text"/>
      </xsd:simpleType>
    </xsd:element>
    <xsd:element name="MediaServiceOCR" ma:index="15" nillable="true" ma:displayName="MediaServiceOCR" ma:internalName="MediaServiceOCR" ma:readOnly="true">
      <xsd:simpleType>
        <xsd:restriction base="dms:Note">
          <xsd:maxLength value="255"/>
        </xsd:restriction>
      </xsd:simpleType>
    </xsd:element>
    <xsd:element name="MediaServiceLocation" ma:index="16" nillable="true" ma:displayName="MediaServiceLocation" ma:internalName="MediaServiceLocatio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5E87600D-0087-4409-8E6F-D95F12F1425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66716c4-314f-46c1-b01e-5a44c61897d8"/>
    <ds:schemaRef ds:uri="a908d394-d138-480e-87a3-ff44c37f991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D081439C-114A-4151-B03A-0408F1ADA968}">
  <ds:schemaRefs>
    <ds:schemaRef ds:uri="http://schemas.microsoft.com/sharepoint/v3/contenttype/forms"/>
  </ds:schemaRefs>
</ds:datastoreItem>
</file>

<file path=customXml/itemProps3.xml><?xml version="1.0" encoding="utf-8"?>
<ds:datastoreItem xmlns:ds="http://schemas.openxmlformats.org/officeDocument/2006/customXml" ds:itemID="{65FC5585-51CA-4C4C-9028-AEC8FAD67B8B}">
  <ds:schemaRefs>
    <ds:schemaRef ds:uri="http://purl.org/dc/elements/1.1/"/>
    <ds:schemaRef ds:uri="http://schemas.microsoft.com/office/2006/metadata/properties"/>
    <ds:schemaRef ds:uri="303dbf9b-b85b-46a0-94f1-894078c07ecd"/>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20140311PresentationUWTSDTemplate</Template>
  <TotalTime>1951</TotalTime>
  <Words>2169</Words>
  <Application>Microsoft Office PowerPoint</Application>
  <PresentationFormat>On-screen Show (4:3)</PresentationFormat>
  <Paragraphs>203</Paragraphs>
  <Slides>24</Slides>
  <Notes>14</Notes>
  <HiddenSlides>0</HiddenSlides>
  <MMClips>1</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24</vt:i4>
      </vt:variant>
    </vt:vector>
  </HeadingPairs>
  <TitlesOfParts>
    <vt:vector size="30" baseType="lpstr">
      <vt:lpstr>Arial</vt:lpstr>
      <vt:lpstr>Calibri</vt:lpstr>
      <vt:lpstr>Myriad Pro</vt:lpstr>
      <vt:lpstr>ProximaNova-b7</vt:lpstr>
      <vt:lpstr>Tahoma</vt:lpstr>
      <vt:lpstr>20140311PresentationUWTSDTemplate</vt:lpstr>
      <vt:lpstr>CertHE Skills for the Workplace Module: BMSK4002</vt:lpstr>
      <vt:lpstr>Overview of Workshop</vt:lpstr>
      <vt:lpstr>Group Dynamics</vt:lpstr>
      <vt:lpstr>Positive Dynamics – Lessons from Geese</vt:lpstr>
      <vt:lpstr>Lessons from Geese</vt:lpstr>
      <vt:lpstr>You’re a new Project Manager</vt:lpstr>
      <vt:lpstr>Worst-Case Scenario?                     Or What Happens in Real Life….</vt:lpstr>
      <vt:lpstr>Delegation</vt:lpstr>
      <vt:lpstr>Delegation: Definition</vt:lpstr>
      <vt:lpstr>Stephen Covey – Styles of Delegation</vt:lpstr>
      <vt:lpstr>Alternative Delegation Style</vt:lpstr>
      <vt:lpstr>Difference between delegation and abdication </vt:lpstr>
      <vt:lpstr>Effective Delegation</vt:lpstr>
      <vt:lpstr>The Act of Delegation</vt:lpstr>
      <vt:lpstr>Delegation Process</vt:lpstr>
      <vt:lpstr> Do Teams Really Work? Or, Why Do They Fail? </vt:lpstr>
      <vt:lpstr>Do Teams Really Work? (Cont.)</vt:lpstr>
      <vt:lpstr>Conflict</vt:lpstr>
      <vt:lpstr>Conflict</vt:lpstr>
      <vt:lpstr>Conflict</vt:lpstr>
      <vt:lpstr>So what makes a High Performing Team?</vt:lpstr>
      <vt:lpstr>Summary</vt:lpstr>
      <vt:lpstr>Further Research</vt:lpstr>
      <vt:lpstr>Further Reading</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Swanson, Mike</dc:creator>
  <cp:lastModifiedBy>Anthony Burns</cp:lastModifiedBy>
  <cp:revision>34</cp:revision>
  <dcterms:created xsi:type="dcterms:W3CDTF">2015-04-14T15:21:28Z</dcterms:created>
  <dcterms:modified xsi:type="dcterms:W3CDTF">2019-02-01T13:20:09Z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0x010100ADE49762874EB345BB028C312F3B91B7</vt:lpwstr>
  </property>
</Properties>
</file>