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8.xml" ContentType="application/vnd.openxmlformats-officedocument.theme+xml"/>
  <Override PartName="/ppt/slideLayouts/slideLayout27.xml" ContentType="application/vnd.openxmlformats-officedocument.presentationml.slideLayout+xml"/>
  <Override PartName="/ppt/theme/theme19.xml" ContentType="application/vnd.openxmlformats-officedocument.theme+xml"/>
  <Override PartName="/ppt/slideLayouts/slideLayout28.xml" ContentType="application/vnd.openxmlformats-officedocument.presentationml.slideLayout+xml"/>
  <Override PartName="/ppt/theme/theme20.xml" ContentType="application/vnd.openxmlformats-officedocument.theme+xml"/>
  <Override PartName="/ppt/slideLayouts/slideLayout29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</p:sldMasterIdLst>
  <p:notesMasterIdLst>
    <p:notesMasterId r:id="rId63"/>
  </p:notesMasterIdLst>
  <p:sldIdLst>
    <p:sldId id="266" r:id="rId25"/>
    <p:sldId id="264" r:id="rId26"/>
    <p:sldId id="293" r:id="rId27"/>
    <p:sldId id="295" r:id="rId28"/>
    <p:sldId id="268" r:id="rId29"/>
    <p:sldId id="289" r:id="rId30"/>
    <p:sldId id="290" r:id="rId31"/>
    <p:sldId id="296" r:id="rId32"/>
    <p:sldId id="294" r:id="rId33"/>
    <p:sldId id="270" r:id="rId34"/>
    <p:sldId id="281" r:id="rId35"/>
    <p:sldId id="291" r:id="rId36"/>
    <p:sldId id="299" r:id="rId37"/>
    <p:sldId id="300" r:id="rId38"/>
    <p:sldId id="298" r:id="rId39"/>
    <p:sldId id="285" r:id="rId40"/>
    <p:sldId id="284" r:id="rId41"/>
    <p:sldId id="277" r:id="rId42"/>
    <p:sldId id="280" r:id="rId43"/>
    <p:sldId id="269" r:id="rId44"/>
    <p:sldId id="273" r:id="rId45"/>
    <p:sldId id="272" r:id="rId46"/>
    <p:sldId id="274" r:id="rId47"/>
    <p:sldId id="275" r:id="rId48"/>
    <p:sldId id="276" r:id="rId49"/>
    <p:sldId id="278" r:id="rId50"/>
    <p:sldId id="279" r:id="rId51"/>
    <p:sldId id="271" r:id="rId52"/>
    <p:sldId id="297" r:id="rId53"/>
    <p:sldId id="282" r:id="rId54"/>
    <p:sldId id="302" r:id="rId55"/>
    <p:sldId id="303" r:id="rId56"/>
    <p:sldId id="305" r:id="rId57"/>
    <p:sldId id="304" r:id="rId58"/>
    <p:sldId id="306" r:id="rId59"/>
    <p:sldId id="307" r:id="rId60"/>
    <p:sldId id="288" r:id="rId61"/>
    <p:sldId id="267" r:id="rId6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476" autoAdjust="0"/>
    <p:restoredTop sz="94681"/>
  </p:normalViewPr>
  <p:slideViewPr>
    <p:cSldViewPr snapToGrid="0">
      <p:cViewPr varScale="1">
        <p:scale>
          <a:sx n="111" d="100"/>
          <a:sy n="111" d="100"/>
        </p:scale>
        <p:origin x="64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42" Type="http://schemas.openxmlformats.org/officeDocument/2006/relationships/slide" Target="slides/slide18.xml"/><Relationship Id="rId47" Type="http://schemas.openxmlformats.org/officeDocument/2006/relationships/slide" Target="slides/slide23.xml"/><Relationship Id="rId50" Type="http://schemas.openxmlformats.org/officeDocument/2006/relationships/slide" Target="slides/slide26.xml"/><Relationship Id="rId55" Type="http://schemas.openxmlformats.org/officeDocument/2006/relationships/slide" Target="slides/slide31.xml"/><Relationship Id="rId63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5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slide" Target="slides/slide16.xml"/><Relationship Id="rId45" Type="http://schemas.openxmlformats.org/officeDocument/2006/relationships/slide" Target="slides/slide21.xml"/><Relationship Id="rId53" Type="http://schemas.openxmlformats.org/officeDocument/2006/relationships/slide" Target="slides/slide29.xml"/><Relationship Id="rId58" Type="http://schemas.openxmlformats.org/officeDocument/2006/relationships/slide" Target="slides/slide34.xml"/><Relationship Id="rId66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7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slide" Target="slides/slide19.xml"/><Relationship Id="rId48" Type="http://schemas.openxmlformats.org/officeDocument/2006/relationships/slide" Target="slides/slide24.xml"/><Relationship Id="rId56" Type="http://schemas.openxmlformats.org/officeDocument/2006/relationships/slide" Target="slides/slide32.xml"/><Relationship Id="rId64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7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slide" Target="slides/slide22.xml"/><Relationship Id="rId59" Type="http://schemas.openxmlformats.org/officeDocument/2006/relationships/slide" Target="slides/slide35.xml"/><Relationship Id="rId67" Type="http://schemas.openxmlformats.org/officeDocument/2006/relationships/tableStyles" Target="tableStyle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7.xml"/><Relationship Id="rId54" Type="http://schemas.openxmlformats.org/officeDocument/2006/relationships/slide" Target="slides/slide30.xml"/><Relationship Id="rId62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49" Type="http://schemas.openxmlformats.org/officeDocument/2006/relationships/slide" Target="slides/slide25.xml"/><Relationship Id="rId57" Type="http://schemas.openxmlformats.org/officeDocument/2006/relationships/slide" Target="slides/slide33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7.xml"/><Relationship Id="rId44" Type="http://schemas.openxmlformats.org/officeDocument/2006/relationships/slide" Target="slides/slide20.xml"/><Relationship Id="rId52" Type="http://schemas.openxmlformats.org/officeDocument/2006/relationships/slide" Target="slides/slide28.xml"/><Relationship Id="rId60" Type="http://schemas.openxmlformats.org/officeDocument/2006/relationships/slide" Target="slides/slide36.xml"/><Relationship Id="rId65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99FC35-E4E4-EA4C-8FCC-65EEF1E63E85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58A958-CBBF-5E4F-9F26-894A042916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7434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 key terms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58A958-CBBF-5E4F-9F26-894A042916D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9109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 key terms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58A958-CBBF-5E4F-9F26-894A042916D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1295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 key terms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58A958-CBBF-5E4F-9F26-894A042916D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7933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 key terms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58A958-CBBF-5E4F-9F26-894A042916D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8121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58A958-CBBF-5E4F-9F26-894A042916DD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41935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96888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10" Type="http://schemas.openxmlformats.org/officeDocument/2006/relationships/theme" Target="../theme/theme18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7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8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06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FB30631-70B1-E383-9724-0AF9936DB8B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812280" y="749935"/>
            <a:ext cx="4919663" cy="60498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ctr">
              <a:buNone/>
            </a:pPr>
            <a:r>
              <a:rPr lang="en-US" sz="4400" b="1" dirty="0"/>
              <a:t>Tactical Approach to Teaching Games </a:t>
            </a:r>
          </a:p>
          <a:p>
            <a:pPr marL="0" indent="0" algn="ctr">
              <a:buNone/>
            </a:pPr>
            <a:endParaRPr lang="en-US" sz="4400" b="1" dirty="0"/>
          </a:p>
          <a:p>
            <a:pPr marL="0" indent="0" algn="ctr">
              <a:buNone/>
            </a:pPr>
            <a:r>
              <a:rPr lang="en-US" sz="4400" b="1" dirty="0"/>
              <a:t>Teaching Games for Understanding</a:t>
            </a:r>
          </a:p>
          <a:p>
            <a:pPr marL="0" indent="0" algn="ctr">
              <a:buNone/>
            </a:pPr>
            <a:endParaRPr lang="en-US" sz="4400" b="1" dirty="0"/>
          </a:p>
          <a:p>
            <a:pPr marL="0" indent="0" algn="ctr">
              <a:buNone/>
            </a:pPr>
            <a:r>
              <a:rPr lang="en-US" sz="3200" i="1" dirty="0"/>
              <a:t>BMPE5001 &amp; BMPE4005</a:t>
            </a:r>
          </a:p>
          <a:p>
            <a:pPr marL="0" indent="0" algn="ctr">
              <a:buNone/>
            </a:pPr>
            <a:endParaRPr lang="en-US" sz="1800" b="1" dirty="0"/>
          </a:p>
          <a:p>
            <a:pPr marL="0" indent="0" algn="ctr">
              <a:buNone/>
            </a:pPr>
            <a:r>
              <a:rPr lang="en-US" sz="1800" b="1" dirty="0"/>
              <a:t>Dylan Blain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Module introduction (level 4 &amp; level 5) – practical workshops</a:t>
            </a:r>
          </a:p>
          <a:p>
            <a:r>
              <a:rPr lang="en-GB" dirty="0"/>
              <a:t>Terminology &amp; Context</a:t>
            </a:r>
          </a:p>
          <a:p>
            <a:r>
              <a:rPr lang="en-GB" dirty="0"/>
              <a:t>Tactical Approach to Games</a:t>
            </a:r>
          </a:p>
          <a:p>
            <a:pPr lvl="1"/>
            <a:r>
              <a:rPr lang="en-GB" dirty="0"/>
              <a:t>What and why?</a:t>
            </a:r>
          </a:p>
          <a:p>
            <a:endParaRPr lang="en-GB" dirty="0"/>
          </a:p>
          <a:p>
            <a:r>
              <a:rPr lang="en-GB" dirty="0"/>
              <a:t>Categorising Games</a:t>
            </a:r>
          </a:p>
          <a:p>
            <a:r>
              <a:rPr lang="en-GB" dirty="0"/>
              <a:t>Teachers and Coaches and a ‘Tactical Approach’ to games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45024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C8C361C-77EB-570F-480D-00CAA91E9810}"/>
              </a:ext>
            </a:extLst>
          </p:cNvPr>
          <p:cNvSpPr txBox="1"/>
          <p:nvPr/>
        </p:nvSpPr>
        <p:spPr>
          <a:xfrm>
            <a:off x="1764030" y="1394460"/>
            <a:ext cx="8663940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/>
              <a:t>TACTICAL APPROACH </a:t>
            </a:r>
          </a:p>
          <a:p>
            <a:pPr algn="ctr"/>
            <a:endParaRPr lang="en-US" sz="3200" dirty="0"/>
          </a:p>
          <a:p>
            <a:pPr algn="ctr"/>
            <a:r>
              <a:rPr lang="en-US" sz="3200" dirty="0"/>
              <a:t>to teaching</a:t>
            </a:r>
          </a:p>
          <a:p>
            <a:pPr algn="ctr"/>
            <a:r>
              <a:rPr lang="en-US" sz="3200" dirty="0"/>
              <a:t> </a:t>
            </a:r>
          </a:p>
          <a:p>
            <a:pPr algn="ctr"/>
            <a:r>
              <a:rPr lang="en-US" sz="5400" b="1" dirty="0"/>
              <a:t>GAMES</a:t>
            </a:r>
          </a:p>
        </p:txBody>
      </p:sp>
    </p:spTree>
    <p:extLst>
      <p:ext uri="{BB962C8B-B14F-4D97-AF65-F5344CB8AC3E}">
        <p14:creationId xmlns:p14="http://schemas.microsoft.com/office/powerpoint/2010/main" val="1286201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C8C361C-77EB-570F-480D-00CAA91E9810}"/>
              </a:ext>
            </a:extLst>
          </p:cNvPr>
          <p:cNvSpPr txBox="1"/>
          <p:nvPr/>
        </p:nvSpPr>
        <p:spPr>
          <a:xfrm>
            <a:off x="1764030" y="1394460"/>
            <a:ext cx="8663940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/>
              <a:t>TACTICAL APPROACH </a:t>
            </a:r>
          </a:p>
          <a:p>
            <a:pPr algn="ctr"/>
            <a:endParaRPr lang="en-US" sz="3200" dirty="0"/>
          </a:p>
          <a:p>
            <a:pPr algn="ctr"/>
            <a:r>
              <a:rPr lang="en-US" sz="3200" dirty="0"/>
              <a:t>to teaching</a:t>
            </a:r>
          </a:p>
          <a:p>
            <a:pPr algn="ctr"/>
            <a:r>
              <a:rPr lang="en-US" sz="3200" dirty="0"/>
              <a:t> </a:t>
            </a:r>
          </a:p>
          <a:p>
            <a:pPr algn="ctr"/>
            <a:r>
              <a:rPr lang="en-US" sz="8000" b="1" dirty="0">
                <a:solidFill>
                  <a:srgbClr val="FF0000"/>
                </a:solidFill>
              </a:rPr>
              <a:t>GAMES</a:t>
            </a:r>
          </a:p>
        </p:txBody>
      </p:sp>
    </p:spTree>
    <p:extLst>
      <p:ext uri="{BB962C8B-B14F-4D97-AF65-F5344CB8AC3E}">
        <p14:creationId xmlns:p14="http://schemas.microsoft.com/office/powerpoint/2010/main" val="2954140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Games…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Terminology</a:t>
            </a:r>
          </a:p>
          <a:p>
            <a:pPr lvl="1"/>
            <a:r>
              <a:rPr lang="en-GB" dirty="0"/>
              <a:t>What do we mean by games? Name some!</a:t>
            </a:r>
          </a:p>
          <a:p>
            <a:pPr lvl="1"/>
            <a:r>
              <a:rPr lang="en-GB" dirty="0"/>
              <a:t>Competitive activities, Sport, Games</a:t>
            </a:r>
          </a:p>
          <a:p>
            <a:pPr lvl="1"/>
            <a:r>
              <a:rPr lang="en-GB" dirty="0"/>
              <a:t>Games &amp; Physical Education</a:t>
            </a:r>
          </a:p>
          <a:p>
            <a:r>
              <a:rPr lang="en-GB" dirty="0"/>
              <a:t>Contexts:</a:t>
            </a:r>
          </a:p>
          <a:p>
            <a:pPr lvl="1"/>
            <a:r>
              <a:rPr lang="en-GB" dirty="0"/>
              <a:t>Sports Coaching</a:t>
            </a:r>
          </a:p>
          <a:p>
            <a:pPr lvl="1"/>
            <a:r>
              <a:rPr lang="en-GB" dirty="0"/>
              <a:t>Sport Development</a:t>
            </a:r>
          </a:p>
          <a:p>
            <a:pPr lvl="1"/>
            <a:r>
              <a:rPr lang="en-GB" dirty="0"/>
              <a:t>Physical Activity promotion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26145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Game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Technical</a:t>
            </a:r>
          </a:p>
          <a:p>
            <a:endParaRPr lang="en-GB" dirty="0"/>
          </a:p>
          <a:p>
            <a:r>
              <a:rPr lang="en-GB" dirty="0"/>
              <a:t>Tactical</a:t>
            </a:r>
          </a:p>
          <a:p>
            <a:endParaRPr lang="en-GB" dirty="0"/>
          </a:p>
          <a:p>
            <a:r>
              <a:rPr lang="en-GB" dirty="0"/>
              <a:t>Physical </a:t>
            </a:r>
          </a:p>
          <a:p>
            <a:endParaRPr lang="en-GB" dirty="0"/>
          </a:p>
          <a:p>
            <a:r>
              <a:rPr lang="en-GB" dirty="0"/>
              <a:t>Psychological</a:t>
            </a:r>
          </a:p>
        </p:txBody>
      </p:sp>
    </p:spTree>
    <p:extLst>
      <p:ext uri="{BB962C8B-B14F-4D97-AF65-F5344CB8AC3E}">
        <p14:creationId xmlns:p14="http://schemas.microsoft.com/office/powerpoint/2010/main" val="26309433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B6CE8-A8FA-F908-3FAC-55B30A631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Task: Game Analysis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750DA88-8104-0F5A-7FFE-B5EE6C0811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1281919"/>
              </p:ext>
            </p:extLst>
          </p:nvPr>
        </p:nvGraphicFramePr>
        <p:xfrm>
          <a:off x="359266" y="2637155"/>
          <a:ext cx="11480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70200">
                  <a:extLst>
                    <a:ext uri="{9D8B030D-6E8A-4147-A177-3AD203B41FA5}">
                      <a16:colId xmlns:a16="http://schemas.microsoft.com/office/drawing/2014/main" val="2768206774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385361977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3114688541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24664147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Tactical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Technical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Physical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Psychological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81287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51939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79866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21632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42653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17389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008609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2819CF9-754E-2921-E653-B1C8A3EC0533}"/>
              </a:ext>
            </a:extLst>
          </p:cNvPr>
          <p:cNvSpPr txBox="1"/>
          <p:nvPr/>
        </p:nvSpPr>
        <p:spPr>
          <a:xfrm>
            <a:off x="359266" y="1624965"/>
            <a:ext cx="114818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Chose a game of your choice and list the tactical, technical, physical and psychological requirements of the activity using the table below. </a:t>
            </a:r>
          </a:p>
        </p:txBody>
      </p:sp>
    </p:spTree>
    <p:extLst>
      <p:ext uri="{BB962C8B-B14F-4D97-AF65-F5344CB8AC3E}">
        <p14:creationId xmlns:p14="http://schemas.microsoft.com/office/powerpoint/2010/main" val="38530228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C8C361C-77EB-570F-480D-00CAA91E9810}"/>
              </a:ext>
            </a:extLst>
          </p:cNvPr>
          <p:cNvSpPr txBox="1"/>
          <p:nvPr/>
        </p:nvSpPr>
        <p:spPr>
          <a:xfrm>
            <a:off x="1764030" y="1394460"/>
            <a:ext cx="8663940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/>
              <a:t>TACTICAL APPROACH </a:t>
            </a:r>
          </a:p>
          <a:p>
            <a:pPr algn="ctr"/>
            <a:endParaRPr lang="en-US" sz="3200" dirty="0"/>
          </a:p>
          <a:p>
            <a:pPr algn="ctr"/>
            <a:r>
              <a:rPr lang="en-US" sz="3200" dirty="0"/>
              <a:t>to teaching</a:t>
            </a:r>
          </a:p>
          <a:p>
            <a:pPr algn="ctr"/>
            <a:r>
              <a:rPr lang="en-US" sz="3200" dirty="0"/>
              <a:t> </a:t>
            </a:r>
          </a:p>
          <a:p>
            <a:pPr algn="ctr"/>
            <a:r>
              <a:rPr lang="en-US" sz="5400" b="1" dirty="0"/>
              <a:t>GAMES</a:t>
            </a:r>
          </a:p>
        </p:txBody>
      </p:sp>
    </p:spTree>
    <p:extLst>
      <p:ext uri="{BB962C8B-B14F-4D97-AF65-F5344CB8AC3E}">
        <p14:creationId xmlns:p14="http://schemas.microsoft.com/office/powerpoint/2010/main" val="11076041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C8C361C-77EB-570F-480D-00CAA91E9810}"/>
              </a:ext>
            </a:extLst>
          </p:cNvPr>
          <p:cNvSpPr txBox="1"/>
          <p:nvPr/>
        </p:nvSpPr>
        <p:spPr>
          <a:xfrm>
            <a:off x="1122045" y="1394460"/>
            <a:ext cx="9947910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b="1" dirty="0">
                <a:solidFill>
                  <a:srgbClr val="FF0000"/>
                </a:solidFill>
              </a:rPr>
              <a:t>TACTICAL APPROACH </a:t>
            </a:r>
          </a:p>
          <a:p>
            <a:pPr algn="ctr"/>
            <a:endParaRPr lang="en-US" sz="3200" dirty="0"/>
          </a:p>
          <a:p>
            <a:pPr algn="ctr"/>
            <a:r>
              <a:rPr lang="en-US" sz="3200" dirty="0"/>
              <a:t>to teaching</a:t>
            </a:r>
          </a:p>
          <a:p>
            <a:pPr algn="ctr"/>
            <a:r>
              <a:rPr lang="en-US" sz="3200" dirty="0"/>
              <a:t> </a:t>
            </a:r>
          </a:p>
          <a:p>
            <a:pPr algn="ctr"/>
            <a:r>
              <a:rPr lang="en-US" sz="5400" b="1" dirty="0"/>
              <a:t>GAMES</a:t>
            </a:r>
          </a:p>
        </p:txBody>
      </p:sp>
    </p:spTree>
    <p:extLst>
      <p:ext uri="{BB962C8B-B14F-4D97-AF65-F5344CB8AC3E}">
        <p14:creationId xmlns:p14="http://schemas.microsoft.com/office/powerpoint/2010/main" val="5584781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Tactical Approach to Games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a Tactical Approach?</a:t>
            </a:r>
          </a:p>
          <a:p>
            <a:r>
              <a:rPr lang="en-GB" dirty="0"/>
              <a:t>Why use a tactical approach to teaching games?</a:t>
            </a:r>
          </a:p>
        </p:txBody>
      </p:sp>
    </p:spTree>
    <p:extLst>
      <p:ext uri="{BB962C8B-B14F-4D97-AF65-F5344CB8AC3E}">
        <p14:creationId xmlns:p14="http://schemas.microsoft.com/office/powerpoint/2010/main" val="13456300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Tactical Approach?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a Tactical Approach?</a:t>
            </a:r>
          </a:p>
        </p:txBody>
      </p:sp>
    </p:spTree>
    <p:extLst>
      <p:ext uri="{BB962C8B-B14F-4D97-AF65-F5344CB8AC3E}">
        <p14:creationId xmlns:p14="http://schemas.microsoft.com/office/powerpoint/2010/main" val="34454889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Tactical Goals / Problems -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71467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E16A2-94B1-E103-AB7D-B79B0790E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Simplified Tactical Games Model (Mitchel, </a:t>
            </a:r>
            <a:r>
              <a:rPr lang="en-US" dirty="0" err="1"/>
              <a:t>Oslin</a:t>
            </a:r>
            <a:r>
              <a:rPr lang="en-US" dirty="0"/>
              <a:t> &amp; Griffith, 2013)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230B93-CD8D-BAAE-4ABB-FEF3E4573BA4}"/>
              </a:ext>
            </a:extLst>
          </p:cNvPr>
          <p:cNvSpPr txBox="1"/>
          <p:nvPr/>
        </p:nvSpPr>
        <p:spPr>
          <a:xfrm>
            <a:off x="4457180" y="2119401"/>
            <a:ext cx="3277639" cy="73866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1. Game Form</a:t>
            </a:r>
          </a:p>
          <a:p>
            <a:pPr algn="ctr"/>
            <a:r>
              <a:rPr lang="en-US" dirty="0"/>
              <a:t>Modifications or Exaggeration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ADAEBAF-36CC-C00E-1E5D-460318ED7AFE}"/>
              </a:ext>
            </a:extLst>
          </p:cNvPr>
          <p:cNvSpPr txBox="1"/>
          <p:nvPr/>
        </p:nvSpPr>
        <p:spPr>
          <a:xfrm>
            <a:off x="1179541" y="4138486"/>
            <a:ext cx="3277639" cy="73866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2. Tactical Awareness</a:t>
            </a:r>
          </a:p>
          <a:p>
            <a:pPr algn="ctr"/>
            <a:r>
              <a:rPr lang="en-US" dirty="0"/>
              <a:t>What to do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BC541A-C786-B63B-6EE8-5D00712A2E6E}"/>
              </a:ext>
            </a:extLst>
          </p:cNvPr>
          <p:cNvSpPr txBox="1"/>
          <p:nvPr/>
        </p:nvSpPr>
        <p:spPr>
          <a:xfrm>
            <a:off x="7734819" y="4124631"/>
            <a:ext cx="3277639" cy="73866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3. Practice Task</a:t>
            </a:r>
          </a:p>
          <a:p>
            <a:pPr algn="ctr"/>
            <a:r>
              <a:rPr lang="en-US" dirty="0"/>
              <a:t>How to do</a:t>
            </a:r>
          </a:p>
        </p:txBody>
      </p:sp>
      <p:cxnSp>
        <p:nvCxnSpPr>
          <p:cNvPr id="8" name="Elbow Connector 7">
            <a:extLst>
              <a:ext uri="{FF2B5EF4-FFF2-40B4-BE49-F238E27FC236}">
                <a16:creationId xmlns:a16="http://schemas.microsoft.com/office/drawing/2014/main" id="{4399E9A5-5DC9-CA47-6AAB-0C919D3E223C}"/>
              </a:ext>
            </a:extLst>
          </p:cNvPr>
          <p:cNvCxnSpPr>
            <a:stCxn id="4" idx="1"/>
            <a:endCxn id="5" idx="0"/>
          </p:cNvCxnSpPr>
          <p:nvPr/>
        </p:nvCxnSpPr>
        <p:spPr>
          <a:xfrm rot="10800000" flipV="1">
            <a:off x="2818362" y="2488732"/>
            <a:ext cx="1638819" cy="1649753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Elbow Connector 9">
            <a:extLst>
              <a:ext uri="{FF2B5EF4-FFF2-40B4-BE49-F238E27FC236}">
                <a16:creationId xmlns:a16="http://schemas.microsoft.com/office/drawing/2014/main" id="{F4C9952A-33F1-ABED-E5E9-AAE7F3ACF94E}"/>
              </a:ext>
            </a:extLst>
          </p:cNvPr>
          <p:cNvCxnSpPr>
            <a:stCxn id="5" idx="3"/>
            <a:endCxn id="6" idx="1"/>
          </p:cNvCxnSpPr>
          <p:nvPr/>
        </p:nvCxnSpPr>
        <p:spPr>
          <a:xfrm flipV="1">
            <a:off x="4457180" y="4493963"/>
            <a:ext cx="3277639" cy="13855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Elbow Connector 11">
            <a:extLst>
              <a:ext uri="{FF2B5EF4-FFF2-40B4-BE49-F238E27FC236}">
                <a16:creationId xmlns:a16="http://schemas.microsoft.com/office/drawing/2014/main" id="{E64D12F9-936B-4568-93D3-07936B474CE0}"/>
              </a:ext>
            </a:extLst>
          </p:cNvPr>
          <p:cNvCxnSpPr>
            <a:stCxn id="6" idx="0"/>
            <a:endCxn id="4" idx="3"/>
          </p:cNvCxnSpPr>
          <p:nvPr/>
        </p:nvCxnSpPr>
        <p:spPr>
          <a:xfrm rot="16200000" flipV="1">
            <a:off x="7736280" y="2487272"/>
            <a:ext cx="1635898" cy="1638820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349B3153-6141-A74F-314D-4BEDC73BE7B3}"/>
              </a:ext>
            </a:extLst>
          </p:cNvPr>
          <p:cNvSpPr txBox="1"/>
          <p:nvPr/>
        </p:nvSpPr>
        <p:spPr>
          <a:xfrm>
            <a:off x="9023291" y="5338326"/>
            <a:ext cx="3277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(Mitchel, </a:t>
            </a:r>
            <a:r>
              <a:rPr lang="en-US" dirty="0" err="1"/>
              <a:t>Oslin</a:t>
            </a:r>
            <a:r>
              <a:rPr lang="en-US" dirty="0"/>
              <a:t> &amp; Griffith, 2013)</a:t>
            </a:r>
          </a:p>
        </p:txBody>
      </p:sp>
    </p:spTree>
    <p:extLst>
      <p:ext uri="{BB962C8B-B14F-4D97-AF65-F5344CB8AC3E}">
        <p14:creationId xmlns:p14="http://schemas.microsoft.com/office/powerpoint/2010/main" val="9455598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60028-2BA8-26A3-E146-5AF0B5FA4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Teaching Games for Understanding (Bunker &amp; Thorpe, 1996)</a:t>
            </a:r>
          </a:p>
        </p:txBody>
      </p:sp>
      <p:pic>
        <p:nvPicPr>
          <p:cNvPr id="1026" name="Picture 2" descr="Game Design - iPhys-Ed.com">
            <a:extLst>
              <a:ext uri="{FF2B5EF4-FFF2-40B4-BE49-F238E27FC236}">
                <a16:creationId xmlns:a16="http://schemas.microsoft.com/office/drawing/2014/main" id="{6589F115-1902-B0AF-2396-309508629F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4124" y="1690688"/>
            <a:ext cx="7203751" cy="503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20707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Diagram, text, letter&#10;&#10;Description automatically generated">
            <a:extLst>
              <a:ext uri="{FF2B5EF4-FFF2-40B4-BE49-F238E27FC236}">
                <a16:creationId xmlns:a16="http://schemas.microsoft.com/office/drawing/2014/main" id="{575DB8F4-27BC-5654-0506-BACCF79628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7679" b="20662"/>
          <a:stretch/>
        </p:blipFill>
        <p:spPr>
          <a:xfrm>
            <a:off x="0" y="0"/>
            <a:ext cx="8342025" cy="68580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927886B-02AC-0D98-BCDD-D1404D288708}"/>
              </a:ext>
            </a:extLst>
          </p:cNvPr>
          <p:cNvSpPr txBox="1"/>
          <p:nvPr/>
        </p:nvSpPr>
        <p:spPr>
          <a:xfrm>
            <a:off x="8534400" y="5207578"/>
            <a:ext cx="3409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(Mitchel, </a:t>
            </a:r>
            <a:r>
              <a:rPr lang="en-US" dirty="0" err="1"/>
              <a:t>Oslin</a:t>
            </a:r>
            <a:r>
              <a:rPr lang="en-US" dirty="0"/>
              <a:t> &amp; Griffith, 2013)</a:t>
            </a:r>
          </a:p>
        </p:txBody>
      </p:sp>
    </p:spTree>
    <p:extLst>
      <p:ext uri="{BB962C8B-B14F-4D97-AF65-F5344CB8AC3E}">
        <p14:creationId xmlns:p14="http://schemas.microsoft.com/office/powerpoint/2010/main" val="11307631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hand holding a piece of paper with text&#10;&#10;Description automatically generated with low confidence">
            <a:extLst>
              <a:ext uri="{FF2B5EF4-FFF2-40B4-BE49-F238E27FC236}">
                <a16:creationId xmlns:a16="http://schemas.microsoft.com/office/drawing/2014/main" id="{A9E64236-5B34-CCE4-9178-224EA44CA8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565" b="31920"/>
          <a:stretch/>
        </p:blipFill>
        <p:spPr>
          <a:xfrm>
            <a:off x="0" y="9586"/>
            <a:ext cx="9970482" cy="684841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C4E3DDE-415C-29B6-82F1-52BD1403A2F1}"/>
              </a:ext>
            </a:extLst>
          </p:cNvPr>
          <p:cNvSpPr txBox="1"/>
          <p:nvPr/>
        </p:nvSpPr>
        <p:spPr>
          <a:xfrm>
            <a:off x="10058401" y="4972050"/>
            <a:ext cx="1885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(Mitchel, </a:t>
            </a:r>
            <a:r>
              <a:rPr lang="en-US" dirty="0" err="1"/>
              <a:t>Oslin</a:t>
            </a:r>
            <a:r>
              <a:rPr lang="en-US" dirty="0"/>
              <a:t> &amp; Griffith, 2013)</a:t>
            </a:r>
          </a:p>
        </p:txBody>
      </p:sp>
    </p:spTree>
    <p:extLst>
      <p:ext uri="{BB962C8B-B14F-4D97-AF65-F5344CB8AC3E}">
        <p14:creationId xmlns:p14="http://schemas.microsoft.com/office/powerpoint/2010/main" val="4011907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newspaper&#10;&#10;Description automatically generated">
            <a:extLst>
              <a:ext uri="{FF2B5EF4-FFF2-40B4-BE49-F238E27FC236}">
                <a16:creationId xmlns:a16="http://schemas.microsoft.com/office/drawing/2014/main" id="{2E24EBE4-81E9-A4C9-318A-90A5F876D1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324" b="34444"/>
          <a:stretch/>
        </p:blipFill>
        <p:spPr>
          <a:xfrm>
            <a:off x="-80" y="0"/>
            <a:ext cx="8539553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7ECD631-DE9A-79A3-3A09-B7D72390BC7C}"/>
              </a:ext>
            </a:extLst>
          </p:cNvPr>
          <p:cNvSpPr txBox="1"/>
          <p:nvPr/>
        </p:nvSpPr>
        <p:spPr>
          <a:xfrm>
            <a:off x="8918154" y="5303520"/>
            <a:ext cx="3216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(Mitchel, </a:t>
            </a:r>
            <a:r>
              <a:rPr lang="en-US" dirty="0" err="1"/>
              <a:t>Oslin</a:t>
            </a:r>
            <a:r>
              <a:rPr lang="en-US" dirty="0"/>
              <a:t> &amp; Griffith, 2013)</a:t>
            </a:r>
          </a:p>
        </p:txBody>
      </p:sp>
    </p:spTree>
    <p:extLst>
      <p:ext uri="{BB962C8B-B14F-4D97-AF65-F5344CB8AC3E}">
        <p14:creationId xmlns:p14="http://schemas.microsoft.com/office/powerpoint/2010/main" val="12504864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40FBC-EF9A-9100-0AE6-49D739ED58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a Tactical Approach?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BF6CA3-7766-342D-387B-193C845066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Interest &amp; Excitement</a:t>
            </a:r>
          </a:p>
          <a:p>
            <a:r>
              <a:rPr lang="en-GB" dirty="0"/>
              <a:t>Knowledge as Empowerment</a:t>
            </a:r>
          </a:p>
          <a:p>
            <a:r>
              <a:rPr lang="en-GB" dirty="0"/>
              <a:t>Transfer of understanding and performance</a:t>
            </a:r>
          </a:p>
        </p:txBody>
      </p:sp>
    </p:spTree>
    <p:extLst>
      <p:ext uri="{BB962C8B-B14F-4D97-AF65-F5344CB8AC3E}">
        <p14:creationId xmlns:p14="http://schemas.microsoft.com/office/powerpoint/2010/main" val="4717442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EC8FE-F6DE-31C6-B4FA-F91038DB0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&amp;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29978-09CC-7E3E-12DE-7CBA5052B1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Tactical awareness – What do you…?</a:t>
            </a:r>
          </a:p>
          <a:p>
            <a:r>
              <a:rPr lang="en-GB" dirty="0"/>
              <a:t>Skill and movement execution – How do you…?</a:t>
            </a:r>
          </a:p>
          <a:p>
            <a:r>
              <a:rPr lang="en-GB" dirty="0"/>
              <a:t>Time – When is the best time to…?</a:t>
            </a:r>
          </a:p>
          <a:p>
            <a:r>
              <a:rPr lang="en-GB" dirty="0"/>
              <a:t>Space – Where is…?</a:t>
            </a:r>
          </a:p>
          <a:p>
            <a:r>
              <a:rPr lang="en-GB" dirty="0"/>
              <a:t>Risk – Which is the best choice between…?</a:t>
            </a:r>
          </a:p>
        </p:txBody>
      </p:sp>
    </p:spTree>
    <p:extLst>
      <p:ext uri="{BB962C8B-B14F-4D97-AF65-F5344CB8AC3E}">
        <p14:creationId xmlns:p14="http://schemas.microsoft.com/office/powerpoint/2010/main" val="28904559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Categorising Games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a tactical approach we often categorise games.</a:t>
            </a:r>
          </a:p>
        </p:txBody>
      </p:sp>
    </p:spTree>
    <p:extLst>
      <p:ext uri="{BB962C8B-B14F-4D97-AF65-F5344CB8AC3E}">
        <p14:creationId xmlns:p14="http://schemas.microsoft.com/office/powerpoint/2010/main" val="24618681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228D9-9CC6-F3BB-AB76-F73C83C4F8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Game Classifications (Task)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4BB9E2B-2C66-011C-947A-C797716B99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544207"/>
              </p:ext>
            </p:extLst>
          </p:nvPr>
        </p:nvGraphicFramePr>
        <p:xfrm>
          <a:off x="355600" y="2781830"/>
          <a:ext cx="114808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70200">
                  <a:extLst>
                    <a:ext uri="{9D8B030D-6E8A-4147-A177-3AD203B41FA5}">
                      <a16:colId xmlns:a16="http://schemas.microsoft.com/office/drawing/2014/main" val="3308584429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194857570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4165149419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19181576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Invasion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Net &amp; Wall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Striking &amp; Fielding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Target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66591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45047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957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3146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5469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662395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E31DDF5-A38B-A06E-7145-945C764E8DAA}"/>
              </a:ext>
            </a:extLst>
          </p:cNvPr>
          <p:cNvSpPr txBox="1"/>
          <p:nvPr/>
        </p:nvSpPr>
        <p:spPr>
          <a:xfrm>
            <a:off x="474133" y="1456267"/>
            <a:ext cx="68410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Using the table below:</a:t>
            </a:r>
          </a:p>
          <a:p>
            <a:pPr marL="342900" indent="-342900">
              <a:buAutoNum type="arabicPeriod"/>
            </a:pPr>
            <a:r>
              <a:rPr lang="en-GB" dirty="0"/>
              <a:t>Produce a definition of each game form.</a:t>
            </a:r>
          </a:p>
          <a:p>
            <a:pPr marL="342900" indent="-342900">
              <a:buAutoNum type="arabicPeriod"/>
            </a:pPr>
            <a:r>
              <a:rPr lang="en-GB" dirty="0"/>
              <a:t>List examples sports from each game form.</a:t>
            </a:r>
          </a:p>
        </p:txBody>
      </p:sp>
    </p:spTree>
    <p:extLst>
      <p:ext uri="{BB962C8B-B14F-4D97-AF65-F5344CB8AC3E}">
        <p14:creationId xmlns:p14="http://schemas.microsoft.com/office/powerpoint/2010/main" val="21077031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228D9-9CC6-F3BB-AB76-F73C83C4F8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Invasions Games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37AE97-9AF9-1223-89CC-1E46A62AE5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Invasion Games </a:t>
            </a:r>
            <a:r>
              <a:rPr lang="en-GB" dirty="0"/>
              <a:t>– score by moving a ball (or other projectile) into another teams territory and either shooting into a fixed target (a goal or basket) or moving the projective across an open ended target (i.e., across a line).</a:t>
            </a:r>
          </a:p>
        </p:txBody>
      </p:sp>
    </p:spTree>
    <p:extLst>
      <p:ext uri="{BB962C8B-B14F-4D97-AF65-F5344CB8AC3E}">
        <p14:creationId xmlns:p14="http://schemas.microsoft.com/office/powerpoint/2010/main" val="4021360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228D9-9CC6-F3BB-AB76-F73C83C4F8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 &amp; Wall Games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37AE97-9AF9-1223-89CC-1E46A62AE5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Net &amp; Wall Games </a:t>
            </a:r>
            <a:r>
              <a:rPr lang="en-GB" dirty="0"/>
              <a:t>– teams or individuals score by hitting a ball into a court space with sufficient accuracy and power that the opponents cannot hit it back before it bounces once/twice.</a:t>
            </a:r>
          </a:p>
        </p:txBody>
      </p:sp>
    </p:spTree>
    <p:extLst>
      <p:ext uri="{BB962C8B-B14F-4D97-AF65-F5344CB8AC3E}">
        <p14:creationId xmlns:p14="http://schemas.microsoft.com/office/powerpoint/2010/main" val="7964786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228D9-9CC6-F3BB-AB76-F73C83C4F8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Striking &amp; Fielding Games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37AE97-9AF9-1223-89CC-1E46A62AE5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Striking &amp; Fielding Games </a:t>
            </a:r>
            <a:r>
              <a:rPr lang="en-GB" dirty="0"/>
              <a:t>– players on the batting team must strike a ball with sufficient accuracy and power that it eludes players on the fielding team and gives the hitter time to run between two destinations (bases or wickets).</a:t>
            </a:r>
          </a:p>
        </p:txBody>
      </p:sp>
    </p:spTree>
    <p:extLst>
      <p:ext uri="{BB962C8B-B14F-4D97-AF65-F5344CB8AC3E}">
        <p14:creationId xmlns:p14="http://schemas.microsoft.com/office/powerpoint/2010/main" val="6597732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228D9-9CC6-F3BB-AB76-F73C83C4F8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Target Games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37AE97-9AF9-1223-89CC-1E46A62AE5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Target Games </a:t>
            </a:r>
            <a:r>
              <a:rPr lang="en-GB" dirty="0"/>
              <a:t>– players score by throwing or striking a ball to a target (unopposed/opposed).</a:t>
            </a:r>
          </a:p>
        </p:txBody>
      </p:sp>
    </p:spTree>
    <p:extLst>
      <p:ext uri="{BB962C8B-B14F-4D97-AF65-F5344CB8AC3E}">
        <p14:creationId xmlns:p14="http://schemas.microsoft.com/office/powerpoint/2010/main" val="14764930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75613-64C4-6DF2-93CB-BE1333A1D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2103437"/>
            <a:ext cx="11594969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Teachers / Coaches &amp; a ‘Tactical Approach’ to teaching/coaching games </a:t>
            </a:r>
          </a:p>
        </p:txBody>
      </p:sp>
    </p:spTree>
    <p:extLst>
      <p:ext uri="{BB962C8B-B14F-4D97-AF65-F5344CB8AC3E}">
        <p14:creationId xmlns:p14="http://schemas.microsoft.com/office/powerpoint/2010/main" val="18515492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1D090282-A364-77A2-0B53-0FC27C52E9F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23759" y="480060"/>
            <a:ext cx="8344482" cy="5897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086474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 but similar 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Tactical Approach to Games</a:t>
            </a:r>
          </a:p>
          <a:p>
            <a:r>
              <a:rPr lang="en-GB" dirty="0"/>
              <a:t>Teaching Games for Understanding</a:t>
            </a:r>
          </a:p>
          <a:p>
            <a:r>
              <a:rPr lang="en-GB" dirty="0"/>
              <a:t>Games Sense</a:t>
            </a:r>
          </a:p>
          <a:p>
            <a:r>
              <a:rPr lang="en-GB" dirty="0"/>
              <a:t>Play Practice</a:t>
            </a:r>
          </a:p>
        </p:txBody>
      </p:sp>
    </p:spTree>
    <p:extLst>
      <p:ext uri="{BB962C8B-B14F-4D97-AF65-F5344CB8AC3E}">
        <p14:creationId xmlns:p14="http://schemas.microsoft.com/office/powerpoint/2010/main" val="30430902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 of a broader group of Models?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Models-based practice</a:t>
            </a:r>
          </a:p>
          <a:p>
            <a:r>
              <a:rPr lang="en-GB" dirty="0"/>
              <a:t>Pedagogical models</a:t>
            </a:r>
          </a:p>
        </p:txBody>
      </p:sp>
    </p:spTree>
    <p:extLst>
      <p:ext uri="{BB962C8B-B14F-4D97-AF65-F5344CB8AC3E}">
        <p14:creationId xmlns:p14="http://schemas.microsoft.com/office/powerpoint/2010/main" val="31165078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D4B91-0DEE-6DF1-7940-1D2C01FFE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Teachers / Coaches &amp; Tactical Approach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D124E8-B131-7C32-FDDF-22E698E7B0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are you going to develop your pedagogical – content knowledge?</a:t>
            </a:r>
          </a:p>
          <a:p>
            <a:pPr lvl="1"/>
            <a:r>
              <a:rPr lang="en-GB" dirty="0"/>
              <a:t>This module &amp; others on your degree</a:t>
            </a:r>
          </a:p>
          <a:p>
            <a:pPr lvl="1"/>
            <a:r>
              <a:rPr lang="en-GB" dirty="0"/>
              <a:t>Coaching courses (content)</a:t>
            </a:r>
          </a:p>
          <a:p>
            <a:pPr lvl="1"/>
            <a:r>
              <a:rPr lang="en-GB" dirty="0"/>
              <a:t>Personal research (content &amp; pedagogy)</a:t>
            </a:r>
          </a:p>
          <a:p>
            <a:pPr lvl="1"/>
            <a:r>
              <a:rPr lang="en-GB" dirty="0"/>
              <a:t>Work placement/experience</a:t>
            </a:r>
          </a:p>
        </p:txBody>
      </p:sp>
    </p:spTree>
    <p:extLst>
      <p:ext uri="{BB962C8B-B14F-4D97-AF65-F5344CB8AC3E}">
        <p14:creationId xmlns:p14="http://schemas.microsoft.com/office/powerpoint/2010/main" val="339887573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0957C-AF47-3C01-054A-2C6E748B32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Net/Wall Games (Primary school level)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58D5CD-B40E-B54D-7A34-6C9EFC2812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Aim – to develop an understanding of how to deliver net/wall games at primary </a:t>
            </a:r>
            <a:r>
              <a:rPr lang="en-US"/>
              <a:t>school level using </a:t>
            </a:r>
            <a:r>
              <a:rPr lang="en-US" dirty="0"/>
              <a:t>a tactical </a:t>
            </a:r>
            <a:r>
              <a:rPr lang="en-US"/>
              <a:t>games approach.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2640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D4DE6B46-5AF1-5CA8-4AB7-C8057B94D4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0440796"/>
              </p:ext>
            </p:extLst>
          </p:nvPr>
        </p:nvGraphicFramePr>
        <p:xfrm>
          <a:off x="0" y="0"/>
          <a:ext cx="12192001" cy="694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0220">
                  <a:extLst>
                    <a:ext uri="{9D8B030D-6E8A-4147-A177-3AD203B41FA5}">
                      <a16:colId xmlns:a16="http://schemas.microsoft.com/office/drawing/2014/main" val="1150336143"/>
                    </a:ext>
                  </a:extLst>
                </a:gridCol>
                <a:gridCol w="2926080">
                  <a:extLst>
                    <a:ext uri="{9D8B030D-6E8A-4147-A177-3AD203B41FA5}">
                      <a16:colId xmlns:a16="http://schemas.microsoft.com/office/drawing/2014/main" val="134640150"/>
                    </a:ext>
                  </a:extLst>
                </a:gridCol>
                <a:gridCol w="3680460">
                  <a:extLst>
                    <a:ext uri="{9D8B030D-6E8A-4147-A177-3AD203B41FA5}">
                      <a16:colId xmlns:a16="http://schemas.microsoft.com/office/drawing/2014/main" val="1584858126"/>
                    </a:ext>
                  </a:extLst>
                </a:gridCol>
                <a:gridCol w="3825241">
                  <a:extLst>
                    <a:ext uri="{9D8B030D-6E8A-4147-A177-3AD203B41FA5}">
                      <a16:colId xmlns:a16="http://schemas.microsoft.com/office/drawing/2014/main" val="143013608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Tactical Problems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Level I</a:t>
                      </a:r>
                    </a:p>
                    <a:p>
                      <a:pPr marL="180975" indent="-180975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400" dirty="0"/>
                        <a:t>Throw-and-catch games with one bounce (throw tennis)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Level II</a:t>
                      </a:r>
                    </a:p>
                    <a:p>
                      <a:pPr marL="180975" indent="-180975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400" dirty="0"/>
                        <a:t>Strike with hand games with one bounce (hand tennis)</a:t>
                      </a:r>
                    </a:p>
                    <a:p>
                      <a:pPr marL="180975" indent="-180975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400" dirty="0"/>
                        <a:t>Throw-and-catch or no bounce games with 2 contacts (deck tennis or volleyball)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Level III</a:t>
                      </a:r>
                    </a:p>
                    <a:p>
                      <a:pPr marL="180975" indent="-180975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400" dirty="0"/>
                        <a:t>Striking-with-implement games with no or one bounce (badminton, pickleball, or tennis</a:t>
                      </a:r>
                    </a:p>
                    <a:p>
                      <a:pPr marL="180975" indent="-180975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400" dirty="0"/>
                        <a:t>Striking-with-hand games with 2 contacts (volleyball)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5940629"/>
                  </a:ext>
                </a:extLst>
              </a:tr>
              <a:tr h="0">
                <a:tc gridSpan="4"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SCORING (OFFENSE)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73733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Maintaining a rally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80975" indent="-180975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600"/>
                        <a:t>Underhand throw</a:t>
                      </a:r>
                    </a:p>
                    <a:p>
                      <a:pPr marL="180975" indent="-180975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600"/>
                        <a:t>Moving to catch</a:t>
                      </a:r>
                    </a:p>
                    <a:p>
                      <a:pPr marL="180975" indent="-180975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600"/>
                        <a:t>Reading and anticipating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80975" indent="-180975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600"/>
                        <a:t>Underhand strike – forehand (underhand only)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80975" indent="-180975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600"/>
                        <a:t>Underhand strike – forehand and backhand (implement)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55301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Setting up an attack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Seeing court spaces – long and short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80975" indent="-180975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600"/>
                        <a:t>Shots for depth – lob, drive, and clear</a:t>
                      </a:r>
                    </a:p>
                    <a:p>
                      <a:pPr marL="180975" indent="-180975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600"/>
                        <a:t>Opening up to teammates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80975" indent="-180975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600"/>
                        <a:t>Drop shot</a:t>
                      </a:r>
                    </a:p>
                    <a:p>
                      <a:pPr marL="180975" indent="-180975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600"/>
                        <a:t>Service</a:t>
                      </a:r>
                    </a:p>
                    <a:p>
                      <a:pPr marL="180975" indent="-180975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600"/>
                        <a:t>Passing and setting</a:t>
                      </a:r>
                    </a:p>
                    <a:p>
                      <a:pPr marL="180975" indent="-180975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600"/>
                        <a:t>Approach shot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37642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Winning a point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Attacking spaces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80975" indent="-180975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600" dirty="0"/>
                        <a:t>Downward hitting – volley, smash, and spike</a:t>
                      </a:r>
                    </a:p>
                    <a:p>
                      <a:pPr marL="180975" indent="-180975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600" dirty="0"/>
                        <a:t>Making power versus accuracy decisions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2705966"/>
                  </a:ext>
                </a:extLst>
              </a:tr>
              <a:tr h="0">
                <a:tc gridSpan="4"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PREVENTING SCORING (DEFENSE)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09124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Defending space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Base position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80975" indent="-180975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600"/>
                        <a:t>Covering the court as a team</a:t>
                      </a:r>
                    </a:p>
                    <a:p>
                      <a:pPr marL="180975" indent="-180975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600"/>
                        <a:t>Sliding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80975" indent="-180975">
                        <a:buFont typeface="Arial" panose="020B0604020202020204" pitchFamily="34" charset="0"/>
                        <a:buChar char="•"/>
                        <a:tabLst/>
                      </a:pP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67059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Defending against attacks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80975" indent="-180975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600" dirty="0"/>
                        <a:t>Blocking downward hits</a:t>
                      </a:r>
                    </a:p>
                    <a:p>
                      <a:pPr marL="180975" indent="-180975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600" dirty="0"/>
                        <a:t>Backing up teammates</a:t>
                      </a:r>
                    </a:p>
                    <a:p>
                      <a:pPr marL="180975" indent="-180975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600" dirty="0"/>
                        <a:t>Shifting to cover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9532427"/>
                  </a:ext>
                </a:extLst>
              </a:tr>
              <a:tr h="142240">
                <a:tc gridSpan="4"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RESTARTING PLAY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50572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Initiating play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80975" indent="-180975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600" dirty="0"/>
                        <a:t>Service</a:t>
                      </a:r>
                    </a:p>
                    <a:p>
                      <a:pPr marL="180975" indent="-180975"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US" sz="1600" dirty="0"/>
                        <a:t>Receiving serve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4179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795430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0957C-AF47-3C01-054A-2C6E748B32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Striking and Fielding Games (Primary school level)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58D5CD-B40E-B54D-7A34-6C9EFC2812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Aim – to develop an understanding of how to deliver striking a fielding games at primary school level using a tactical games approach.</a:t>
            </a:r>
          </a:p>
        </p:txBody>
      </p:sp>
    </p:spTree>
    <p:extLst>
      <p:ext uri="{BB962C8B-B14F-4D97-AF65-F5344CB8AC3E}">
        <p14:creationId xmlns:p14="http://schemas.microsoft.com/office/powerpoint/2010/main" val="220323315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6A54AAD-D6CF-5DF0-E822-8792E9954489}"/>
              </a:ext>
            </a:extLst>
          </p:cNvPr>
          <p:cNvSpPr txBox="1"/>
          <p:nvPr/>
        </p:nvSpPr>
        <p:spPr>
          <a:xfrm>
            <a:off x="514350" y="1291590"/>
            <a:ext cx="11201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Modifications</a:t>
            </a:r>
            <a:r>
              <a:rPr lang="en-US" dirty="0">
                <a:sym typeface="Wingdings" pitchFamily="2" charset="2"/>
              </a:rPr>
              <a:t> (STEP)</a:t>
            </a:r>
          </a:p>
          <a:p>
            <a:endParaRPr lang="en-US" dirty="0">
              <a:sym typeface="Wingdings" pitchFamily="2" charset="2"/>
            </a:endParaRPr>
          </a:p>
          <a:p>
            <a:r>
              <a:rPr lang="en-US" dirty="0">
                <a:sym typeface="Wingdings" pitchFamily="2" charset="2"/>
              </a:rPr>
              <a:t>Number of players</a:t>
            </a:r>
          </a:p>
          <a:p>
            <a:r>
              <a:rPr lang="en-US" dirty="0">
                <a:sym typeface="Wingdings" pitchFamily="2" charset="2"/>
              </a:rPr>
              <a:t>Modify rules</a:t>
            </a:r>
          </a:p>
          <a:p>
            <a:r>
              <a:rPr lang="en-US" dirty="0">
                <a:sym typeface="Wingdings" pitchFamily="2" charset="2"/>
              </a:rPr>
              <a:t>Use situations to design and modify conditioned games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962296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0957C-AF47-3C01-054A-2C6E748B32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Striking and Fielding Games (Primary school level)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58D5CD-B40E-B54D-7A34-6C9EFC2812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LEVEL I</a:t>
            </a:r>
          </a:p>
          <a:p>
            <a:r>
              <a:rPr lang="en-US" dirty="0"/>
              <a:t>V – 3 (p.147) – roll v target</a:t>
            </a:r>
          </a:p>
          <a:p>
            <a:r>
              <a:rPr lang="en-US" dirty="0"/>
              <a:t>1 v 1 roll and run</a:t>
            </a:r>
          </a:p>
          <a:p>
            <a:r>
              <a:rPr lang="en-US" dirty="0"/>
              <a:t>1 v 1 roll and run to 1</a:t>
            </a:r>
            <a:r>
              <a:rPr lang="en-US" baseline="30000" dirty="0"/>
              <a:t>st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099840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0957C-AF47-3C01-054A-2C6E748B32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Striking and Fielding Games (Primary school level)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58D5CD-B40E-B54D-7A34-6C9EFC2812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LEVEL II</a:t>
            </a:r>
          </a:p>
          <a:p>
            <a:r>
              <a:rPr lang="en-US" dirty="0"/>
              <a:t>2 v 2 half infield game (p.155) – different </a:t>
            </a:r>
            <a:r>
              <a:rPr lang="en-US" dirty="0" err="1"/>
              <a:t>scanrios</a:t>
            </a:r>
            <a:endParaRPr lang="en-US" dirty="0"/>
          </a:p>
          <a:p>
            <a:r>
              <a:rPr lang="en-US" dirty="0"/>
              <a:t>3 v 3 </a:t>
            </a:r>
            <a:r>
              <a:rPr lang="en-US"/>
              <a:t>half infield game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525433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EF94F-BAF3-A236-C92F-3462809DB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DA3C6-A042-6342-89C0-9EE9B35099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15913" indent="-315913">
              <a:buNone/>
            </a:pPr>
            <a:r>
              <a:rPr lang="en-GB" dirty="0"/>
              <a:t>Bunker, B., &amp; Thorpe, R. (1986). The curriculum model. In R. Thorpe, D. Bunker, &amp; L. Almond (Eds.), Rethinking games teaching (pp. 7-10). Loughborough, U.K.: University of Technology, Loughborough.</a:t>
            </a:r>
          </a:p>
          <a:p>
            <a:pPr marL="315913" indent="-315913">
              <a:buNone/>
            </a:pPr>
            <a:r>
              <a:rPr lang="en-US" dirty="0"/>
              <a:t>Mitchel, S.A., </a:t>
            </a:r>
            <a:r>
              <a:rPr lang="en-US" dirty="0" err="1"/>
              <a:t>Oslin</a:t>
            </a:r>
            <a:r>
              <a:rPr lang="en-US" dirty="0"/>
              <a:t>, J.L., &amp; Griffin, L.L. (2013). </a:t>
            </a:r>
            <a:r>
              <a:rPr lang="en-US" i="1" dirty="0"/>
              <a:t>Teaching sport concepts and skills: a tactical approach for ages 7 to 18 (3</a:t>
            </a:r>
            <a:r>
              <a:rPr lang="en-US" i="1" baseline="30000" dirty="0"/>
              <a:t>rd</a:t>
            </a:r>
            <a:r>
              <a:rPr lang="en-US" i="1" dirty="0"/>
              <a:t> Edition)</a:t>
            </a:r>
            <a:r>
              <a:rPr lang="en-US" dirty="0"/>
              <a:t>. Champaign, IL: Human Kinetics. </a:t>
            </a:r>
          </a:p>
        </p:txBody>
      </p:sp>
    </p:spTree>
    <p:extLst>
      <p:ext uri="{BB962C8B-B14F-4D97-AF65-F5344CB8AC3E}">
        <p14:creationId xmlns:p14="http://schemas.microsoft.com/office/powerpoint/2010/main" val="22422871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0719035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B3932560CA6D24DA6D0024255951DCF" ma:contentTypeVersion="13" ma:contentTypeDescription="Create a new document." ma:contentTypeScope="" ma:versionID="0ccc3d0770030d41f77c7a2650eefb60">
  <xsd:schema xmlns:xsd="http://www.w3.org/2001/XMLSchema" xmlns:xs="http://www.w3.org/2001/XMLSchema" xmlns:p="http://schemas.microsoft.com/office/2006/metadata/properties" xmlns:ns3="28678522-e404-46c5-a946-54e129afc718" xmlns:ns4="022860c5-672e-4de0-afa3-06c515b798df" targetNamespace="http://schemas.microsoft.com/office/2006/metadata/properties" ma:root="true" ma:fieldsID="436817f3f1e809ad8cf8accdc739b84c" ns3:_="" ns4:_="">
    <xsd:import namespace="28678522-e404-46c5-a946-54e129afc718"/>
    <xsd:import namespace="022860c5-672e-4de0-afa3-06c515b798df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OCR" minOccurs="0"/>
                <xsd:element ref="ns4:MediaServiceEventHashCode" minOccurs="0"/>
                <xsd:element ref="ns4:MediaServiceGenerationTime" minOccurs="0"/>
                <xsd:element ref="ns3:SharedWithDetails" minOccurs="0"/>
                <xsd:element ref="ns3:SharingHintHash" minOccurs="0"/>
                <xsd:element ref="ns4:MediaServiceAutoKeyPoints" minOccurs="0"/>
                <xsd:element ref="ns4:MediaServiceKeyPoints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678522-e404-46c5-a946-54e129afc71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2860c5-672e-4de0-afa3-06c515b798d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9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2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809F3D3-18A5-4AEE-85DF-1ABB20BC9C7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8678522-e404-46c5-a946-54e129afc718"/>
    <ds:schemaRef ds:uri="022860c5-672e-4de0-afa3-06c515b798d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purl.org/dc/terms/"/>
    <ds:schemaRef ds:uri="http://purl.org/dc/elements/1.1/"/>
    <ds:schemaRef ds:uri="28678522-e404-46c5-a946-54e129afc718"/>
    <ds:schemaRef ds:uri="http://purl.org/dc/dcmitype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022860c5-672e-4de0-afa3-06c515b798df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6937</TotalTime>
  <Words>1058</Words>
  <Application>Microsoft Macintosh PowerPoint</Application>
  <PresentationFormat>Widescreen</PresentationFormat>
  <Paragraphs>190</Paragraphs>
  <Slides>38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38</vt:i4>
      </vt:variant>
    </vt:vector>
  </HeadingPairs>
  <TitlesOfParts>
    <vt:vector size="63" baseType="lpstr">
      <vt:lpstr>Arial</vt:lpstr>
      <vt:lpstr>Calibri</vt:lpstr>
      <vt:lpstr>Calibri Light</vt:lpstr>
      <vt:lpstr>Wingdings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Outline</vt:lpstr>
      <vt:lpstr>PowerPoint Presentation</vt:lpstr>
      <vt:lpstr>PowerPoint Presentation</vt:lpstr>
      <vt:lpstr>Games…</vt:lpstr>
      <vt:lpstr>Game Performance</vt:lpstr>
      <vt:lpstr>Task: Game Analysis </vt:lpstr>
      <vt:lpstr>PowerPoint Presentation</vt:lpstr>
      <vt:lpstr>PowerPoint Presentation</vt:lpstr>
      <vt:lpstr>Tactical Approach to Games</vt:lpstr>
      <vt:lpstr>What is a Tactical Approach?</vt:lpstr>
      <vt:lpstr>Tactical Goals / Problems - Examples</vt:lpstr>
      <vt:lpstr>Simplified Tactical Games Model (Mitchel, Oslin &amp; Griffith, 2013)</vt:lpstr>
      <vt:lpstr>Teaching Games for Understanding (Bunker &amp; Thorpe, 1996)</vt:lpstr>
      <vt:lpstr>PowerPoint Presentation</vt:lpstr>
      <vt:lpstr>PowerPoint Presentation</vt:lpstr>
      <vt:lpstr>PowerPoint Presentation</vt:lpstr>
      <vt:lpstr>Why a Tactical Approach?</vt:lpstr>
      <vt:lpstr>Understanding &amp; Performance</vt:lpstr>
      <vt:lpstr>Categorising Games</vt:lpstr>
      <vt:lpstr>Game Classifications (Task)</vt:lpstr>
      <vt:lpstr>Invasions Games</vt:lpstr>
      <vt:lpstr>Net &amp; Wall Games</vt:lpstr>
      <vt:lpstr>Striking &amp; Fielding Games</vt:lpstr>
      <vt:lpstr>Target Games</vt:lpstr>
      <vt:lpstr>Teachers / Coaches &amp; a ‘Tactical Approach’ to teaching/coaching games </vt:lpstr>
      <vt:lpstr>PowerPoint Presentation</vt:lpstr>
      <vt:lpstr>Different but similar approaches</vt:lpstr>
      <vt:lpstr>Part of a broader group of Models?</vt:lpstr>
      <vt:lpstr>Teachers / Coaches &amp; Tactical Approach </vt:lpstr>
      <vt:lpstr>Net/Wall Games (Primary school level)</vt:lpstr>
      <vt:lpstr>PowerPoint Presentation</vt:lpstr>
      <vt:lpstr>Striking and Fielding Games (Primary school level)</vt:lpstr>
      <vt:lpstr>PowerPoint Presentation</vt:lpstr>
      <vt:lpstr>Striking and Fielding Games (Primary school level)</vt:lpstr>
      <vt:lpstr>Striking and Fielding Games (Primary school level)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Dylan Blain</cp:lastModifiedBy>
  <cp:revision>13</cp:revision>
  <dcterms:created xsi:type="dcterms:W3CDTF">2021-03-09T15:35:42Z</dcterms:created>
  <dcterms:modified xsi:type="dcterms:W3CDTF">2024-10-10T19:57:31Z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0x0101007B3932560CA6D24DA6D0024255951DCF</vt:lpwstr>
  </property>
</Properties>
</file>