
<file path=[Content_Types].xml><?xml version="1.0" encoding="utf-8"?>
<Types xmlns="http://schemas.openxmlformats.org/package/2006/content-types">
  <Override PartName="/ppt/slides/slide5.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59" r:id="rId5"/>
    <p:sldId id="258" r:id="rId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4" d="100"/>
          <a:sy n="64" d="100"/>
        </p:scale>
        <p:origin x="-1482" y="-102"/>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F471185C-94CA-4C8C-97FA-21D1B5E5F7F9}" type="datetimeFigureOut">
              <a:rPr lang="en-US" smtClean="0"/>
              <a:t>7/15/2021</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F18E2E66-570C-4862-9AE4-F7D1FC890B9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F471185C-94CA-4C8C-97FA-21D1B5E5F7F9}" type="datetimeFigureOut">
              <a:rPr lang="en-US" smtClean="0"/>
              <a:t>7/15/2021</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F18E2E66-570C-4862-9AE4-F7D1FC890B9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F471185C-94CA-4C8C-97FA-21D1B5E5F7F9}" type="datetimeFigureOut">
              <a:rPr lang="en-US" smtClean="0"/>
              <a:t>7/15/2021</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F18E2E66-570C-4862-9AE4-F7D1FC890B9F}" type="slidenum">
              <a:rPr lang="en-US" smtClean="0"/>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F471185C-94CA-4C8C-97FA-21D1B5E5F7F9}" type="datetimeFigureOut">
              <a:rPr lang="en-US" smtClean="0"/>
              <a:t>7/15/2021</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F471185C-94CA-4C8C-97FA-21D1B5E5F7F9}" type="datetimeFigureOut">
              <a:rPr lang="en-US" smtClean="0"/>
              <a:t>7/15/2021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F18E2E66-570C-4862-9AE4-F7D1FC890B9F}" type="slidenum">
              <a:rPr lang="en-US" smtClean="0"/>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F471185C-94CA-4C8C-97FA-21D1B5E5F7F9}" type="datetimeFigureOut">
              <a:rPr lang="en-US" smtClean="0"/>
              <a:t>7/15/2021</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F471185C-94CA-4C8C-97FA-21D1B5E5F7F9}" type="datetimeFigureOut">
              <a:rPr lang="en-US" smtClean="0"/>
              <a:t>7/15/2021</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F471185C-94CA-4C8C-97FA-21D1B5E5F7F9}" type="datetimeFigureOut">
              <a:rPr lang="en-US" smtClean="0"/>
              <a:t>7/15/2021</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F471185C-94CA-4C8C-97FA-21D1B5E5F7F9}" type="datetimeFigureOut">
              <a:rPr lang="en-US" smtClean="0"/>
              <a:t>7/15/2021</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F18E2E66-570C-4862-9AE4-F7D1FC890B9F}" type="slidenum">
              <a:rPr lang="en-US" smtClean="0"/>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471185C-94CA-4C8C-97FA-21D1B5E5F7F9}" type="datetimeFigureOut">
              <a:rPr lang="en-US" smtClean="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471185C-94CA-4C8C-97FA-21D1B5E5F7F9}" type="datetimeFigureOut">
              <a:rPr lang="en-US" smtClean="0"/>
              <a:t>7/15/2021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18E2E66-570C-4862-9AE4-F7D1FC890B9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F471185C-94CA-4C8C-97FA-21D1B5E5F7F9}" type="datetimeFigureOut">
              <a:rPr lang="en-US" smtClean="0"/>
              <a:t>7/15/2021</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F18E2E66-570C-4862-9AE4-F7D1FC890B9F}" type="slidenum">
              <a:rPr lang="en-US" smtClean="0"/>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Task2</a:t>
            </a:r>
            <a:endParaRPr lang="en-US" dirty="0"/>
          </a:p>
        </p:txBody>
      </p:sp>
      <p:sp>
        <p:nvSpPr>
          <p:cNvPr id="3" name="Subtitle 2"/>
          <p:cNvSpPr>
            <a:spLocks noGrp="1"/>
          </p:cNvSpPr>
          <p:nvPr>
            <p:ph type="subTitle" idx="1"/>
          </p:nvPr>
        </p:nvSpPr>
        <p:spPr/>
        <p:txBody>
          <a:bodyPr/>
          <a:lstStyle/>
          <a:p>
            <a:r>
              <a:rPr lang="en-US" dirty="0" smtClean="0"/>
              <a:t>( Poster)</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52400"/>
            <a:ext cx="8458200" cy="520700"/>
          </a:xfrm>
        </p:spPr>
        <p:txBody>
          <a:bodyPr>
            <a:normAutofit fontScale="90000"/>
          </a:bodyPr>
          <a:lstStyle/>
          <a:p>
            <a:r>
              <a:rPr lang="en-GB" dirty="0" smtClean="0"/>
              <a:t>Deaths registered weekly in England and Wales, Provisional due to COVID – 19</a:t>
            </a:r>
            <a:endParaRPr lang="en-US" dirty="0"/>
          </a:p>
        </p:txBody>
      </p:sp>
      <p:sp>
        <p:nvSpPr>
          <p:cNvPr id="3" name="Text Placeholder 2"/>
          <p:cNvSpPr>
            <a:spLocks noGrp="1"/>
          </p:cNvSpPr>
          <p:nvPr>
            <p:ph type="body" idx="2"/>
          </p:nvPr>
        </p:nvSpPr>
        <p:spPr>
          <a:xfrm>
            <a:off x="1" y="685800"/>
            <a:ext cx="3200399" cy="6172200"/>
          </a:xfrm>
        </p:spPr>
        <p:txBody>
          <a:bodyPr>
            <a:normAutofit/>
          </a:bodyPr>
          <a:lstStyle/>
          <a:p>
            <a:pPr lvl="0"/>
            <a:r>
              <a:rPr lang="en-US" dirty="0" smtClean="0"/>
              <a:t>Estimated the excess death </a:t>
            </a:r>
            <a:r>
              <a:rPr lang="en-US" dirty="0" smtClean="0"/>
              <a:t>has provided </a:t>
            </a:r>
            <a:r>
              <a:rPr lang="en-US" dirty="0" smtClean="0"/>
              <a:t>information about the burden of the mortality potential related to the COVID-19 pandemics. It includes all the ends that are directly and indirectly related to the COVID-19 disease. The deaths between week one and week 6 were 33,575 deaths between January and March 2021, and these deaths were registered in May 2021. There were almost 373 deaths per day between January and March 2021. The average number of deaths that had been certified per week was 2,614. </a:t>
            </a:r>
          </a:p>
          <a:p>
            <a:pPr lvl="0"/>
            <a:r>
              <a:rPr lang="en-US" dirty="0" smtClean="0"/>
              <a:t>There were 108,011 deaths in England and Wales registered in the count of the deaths between week 15 and week 20 that happen between April and May 2020, and these deaths were reported in May 2021. There were almost 3083 deaths per day between April and May 2020. This was the peak of the pandemic, and there was little control over the disease. People were getting infested rapidly, and specialists and doctors are making efforts o control the spread of the disease. </a:t>
            </a:r>
          </a:p>
          <a:p>
            <a:endParaRPr lang="en-US" dirty="0"/>
          </a:p>
        </p:txBody>
      </p:sp>
      <p:pic>
        <p:nvPicPr>
          <p:cNvPr id="5" name="Content Placeholder 4" descr="123.jpg"/>
          <p:cNvPicPr>
            <a:picLocks noGrp="1" noChangeAspect="1"/>
          </p:cNvPicPr>
          <p:nvPr>
            <p:ph sz="half" idx="1"/>
          </p:nvPr>
        </p:nvPicPr>
        <p:blipFill>
          <a:blip r:embed="rId2"/>
          <a:stretch>
            <a:fillRect/>
          </a:stretch>
        </p:blipFill>
        <p:spPr>
          <a:xfrm>
            <a:off x="3124200" y="533400"/>
            <a:ext cx="2825989" cy="2971800"/>
          </a:xfrm>
        </p:spPr>
      </p:pic>
      <p:sp>
        <p:nvSpPr>
          <p:cNvPr id="10" name="Rounded Rectangle 9"/>
          <p:cNvSpPr/>
          <p:nvPr/>
        </p:nvSpPr>
        <p:spPr>
          <a:xfrm>
            <a:off x="5943600" y="457200"/>
            <a:ext cx="3200400" cy="6400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1200" dirty="0"/>
              <a:t>There were 108,011 deaths in England and Wales registered in the count of the deaths between week 15 and week 20 that happen between April and May 2020, and these deaths were reported in May 2021. There were almost 3083 deaths per day between April and May 2020. This was also the pandemic's peak, and there was a little more control over the disease. People were getting infested rapidly, and specialists and doctors are making efforts to control the spread of the disease.</a:t>
            </a:r>
          </a:p>
          <a:p>
            <a:r>
              <a:rPr lang="en-US" sz="1200" dirty="0"/>
              <a:t>There were 14,566 deaths of the age group 90+ in England and Wales registered in the count of the deaths between week seven and week 12 between Feb and March 2020, and these deaths were reported in May 2021. There were almost 347 deaths per day between April and May 2020. As the age group 90+ has a weak respiratory system and immune system, they are more likely to get infections than other people. This was also the pandemic's peak, and there was a little more control over the disease. The weak immune system in the age group has caused more deaths due to this disease</a:t>
            </a:r>
          </a:p>
        </p:txBody>
      </p:sp>
      <p:pic>
        <p:nvPicPr>
          <p:cNvPr id="12" name="Picture 11" descr="1234.jpg"/>
          <p:cNvPicPr>
            <a:picLocks noChangeAspect="1"/>
          </p:cNvPicPr>
          <p:nvPr/>
        </p:nvPicPr>
        <p:blipFill>
          <a:blip r:embed="rId3"/>
          <a:stretch>
            <a:fillRect/>
          </a:stretch>
        </p:blipFill>
        <p:spPr>
          <a:xfrm>
            <a:off x="3036903" y="3429000"/>
            <a:ext cx="2929616" cy="3429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2"/>
          </p:nvPr>
        </p:nvSpPr>
        <p:spPr>
          <a:xfrm>
            <a:off x="0" y="0"/>
            <a:ext cx="4495800" cy="3352800"/>
          </a:xfrm>
          <a:prstGeom prst="round2Diag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100" dirty="0"/>
              <a:t>There were 5778 deaths of the age group 75-79 in England and Wales that were registered in the count of the deaths between week 10 and week 15 that happen between the March and April 2020 and these deaths were registered in May, 2021. There were almost 138 deaths per day between March and April 2020. As the age group 75-79 has a relative weak respiratory system and immune system they are more likely to get infections as compared to the other people. This was also peak of the pandemic and there was a little more control over the disease. The weak immune system in the age group has caused more deaths due to this disease</a:t>
            </a:r>
          </a:p>
        </p:txBody>
      </p:sp>
      <p:pic>
        <p:nvPicPr>
          <p:cNvPr id="6" name="Content Placeholder 5" descr="death registration.png"/>
          <p:cNvPicPr>
            <a:picLocks noGrp="1" noChangeAspect="1"/>
          </p:cNvPicPr>
          <p:nvPr>
            <p:ph sz="half" idx="1"/>
          </p:nvPr>
        </p:nvPicPr>
        <p:blipFill>
          <a:blip r:embed="rId2" cstate="print"/>
          <a:stretch>
            <a:fillRect/>
          </a:stretch>
        </p:blipFill>
        <p:spPr>
          <a:xfrm>
            <a:off x="4495800" y="0"/>
            <a:ext cx="4648200" cy="3352800"/>
          </a:xfrm>
          <a:prstGeom prst="rect">
            <a:avLst/>
          </a:prstGeom>
        </p:spPr>
      </p:pic>
      <p:pic>
        <p:nvPicPr>
          <p:cNvPr id="7" name="Picture 6" descr="KJAu11WuPCbzFNe0uu9Q25KepdVVO_seDd1tS3ELnok.jpeg"/>
          <p:cNvPicPr>
            <a:picLocks noChangeAspect="1"/>
          </p:cNvPicPr>
          <p:nvPr/>
        </p:nvPicPr>
        <p:blipFill>
          <a:blip r:embed="rId3"/>
          <a:stretch>
            <a:fillRect/>
          </a:stretch>
        </p:blipFill>
        <p:spPr>
          <a:xfrm>
            <a:off x="0" y="3352800"/>
            <a:ext cx="9144000" cy="3505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2"/>
          </p:nvPr>
        </p:nvSpPr>
        <p:spPr>
          <a:xfrm>
            <a:off x="0" y="0"/>
            <a:ext cx="3810000" cy="3200400"/>
          </a:xfrm>
          <a:solidFill>
            <a:schemeClr val="bg2">
              <a:lumMod val="90000"/>
            </a:schemeClr>
          </a:solidFill>
          <a:effectLst>
            <a:innerShdw blurRad="63500" dist="50800" dir="18900000">
              <a:prstClr val="black">
                <a:alpha val="50000"/>
              </a:prstClr>
            </a:innerShdw>
          </a:effectLst>
        </p:spPr>
        <p:txBody>
          <a:bodyPr>
            <a:normAutofit/>
          </a:bodyPr>
          <a:lstStyle/>
          <a:p>
            <a:pPr lvl="0"/>
            <a:r>
              <a:rPr lang="en-US" dirty="0" smtClean="0"/>
              <a:t>There were 6457 deaths of the age group 85-89 females in England and Wales registered in the count of the deaths between week one and week five between January 2020, and these deaths were reported in May 2021. There were almost 258 deaths per day between March and April 2020. As the age group 85-89 has a relatively weak respiratory system and immune system, they are more likely to get infections than other people. This was also the pandemic's peak, and there was a little more control over the disease. The weak immune system in the age group has caused more deaths due to this disease. </a:t>
            </a:r>
          </a:p>
          <a:p>
            <a:endParaRPr lang="en-US" dirty="0"/>
          </a:p>
        </p:txBody>
      </p:sp>
      <p:pic>
        <p:nvPicPr>
          <p:cNvPr id="5" name="Content Placeholder 4" descr="death age 2.png"/>
          <p:cNvPicPr>
            <a:picLocks noGrp="1" noChangeAspect="1"/>
          </p:cNvPicPr>
          <p:nvPr>
            <p:ph sz="half" idx="1"/>
          </p:nvPr>
        </p:nvPicPr>
        <p:blipFill>
          <a:blip r:embed="rId2"/>
          <a:stretch>
            <a:fillRect/>
          </a:stretch>
        </p:blipFill>
        <p:spPr>
          <a:xfrm>
            <a:off x="3803650" y="0"/>
            <a:ext cx="5340350" cy="2419341"/>
          </a:xfrm>
        </p:spPr>
      </p:pic>
      <p:sp>
        <p:nvSpPr>
          <p:cNvPr id="10" name="Flowchart: Card 9"/>
          <p:cNvSpPr/>
          <p:nvPr/>
        </p:nvSpPr>
        <p:spPr>
          <a:xfrm>
            <a:off x="3810000" y="2438400"/>
            <a:ext cx="5334000" cy="4419600"/>
          </a:xfrm>
          <a:prstGeom prst="flowChartPunchedCar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1200" dirty="0"/>
              <a:t>There were 10,335 deaths registered involving COVID-19 in England and Wales reported in the deaths between week ten and week 15 between March and April 2020, and these deaths were recorded in May 2021. There were almost 247 deaths per day between March and April 2020. Deaths due to the COVID-19 are registered in England and Wales, where the COVID is mentioned in the cause of the end. A doctor can certify and ensured that this cause of death is valid and there is an involvement of COVID-19, which is based on the symptoms and findings. The result of the test has shown positivity towards the COVID. It can be concluded that the Definition of the COVID-19 for deaths in Scotland and Northern Ireland is almost similar to England and Wales.  </a:t>
            </a:r>
          </a:p>
          <a:p>
            <a:pPr lvl="0"/>
            <a:r>
              <a:rPr lang="en-US" sz="1200" dirty="0"/>
              <a:t>There were 30,770 deaths in England and Wales registered in the count of the deaths between week 16 and week 20 that happen between April and May 2020, and these deaths were reported in May 2021. There were almost 732 deaths per day between April and May 2020. This was the peak of the pandemic, and there was little control over the disease. People were getting infested rapidly, and specialists and doctors are making efforts to control the spread of the disease. </a:t>
            </a:r>
          </a:p>
          <a:p>
            <a:r>
              <a:rPr lang="en-US" sz="1200"/>
              <a:t> </a:t>
            </a:r>
          </a:p>
          <a:p>
            <a:pPr algn="ctr"/>
            <a:endParaRPr lang="en-US" sz="1200" dirty="0"/>
          </a:p>
        </p:txBody>
      </p:sp>
      <p:pic>
        <p:nvPicPr>
          <p:cNvPr id="11" name="Picture 10" descr="registration death rate.png"/>
          <p:cNvPicPr>
            <a:picLocks noChangeAspect="1"/>
          </p:cNvPicPr>
          <p:nvPr/>
        </p:nvPicPr>
        <p:blipFill>
          <a:blip r:embed="rId3" cstate="print"/>
          <a:stretch>
            <a:fillRect/>
          </a:stretch>
        </p:blipFill>
        <p:spPr>
          <a:xfrm>
            <a:off x="1" y="3048000"/>
            <a:ext cx="3733799" cy="3810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smtClean="0"/>
              <a:t>References </a:t>
            </a:r>
            <a:br>
              <a:rPr lang="en-US" dirty="0" smtClean="0"/>
            </a:br>
            <a:endParaRPr lang="en-US" dirty="0"/>
          </a:p>
        </p:txBody>
      </p:sp>
      <p:sp>
        <p:nvSpPr>
          <p:cNvPr id="6" name="TextBox 5"/>
          <p:cNvSpPr txBox="1"/>
          <p:nvPr/>
        </p:nvSpPr>
        <p:spPr>
          <a:xfrm>
            <a:off x="1143000" y="1752600"/>
            <a:ext cx="5638800" cy="3139321"/>
          </a:xfrm>
          <a:prstGeom prst="rect">
            <a:avLst/>
          </a:prstGeom>
          <a:noFill/>
        </p:spPr>
        <p:txBody>
          <a:bodyPr wrap="square" rtlCol="0">
            <a:spAutoFit/>
          </a:bodyPr>
          <a:lstStyle/>
          <a:p>
            <a:r>
              <a:rPr lang="en-US" dirty="0"/>
              <a:t>Statistics, O. f. (2021). </a:t>
            </a:r>
            <a:r>
              <a:rPr lang="en-US" i="1" dirty="0"/>
              <a:t>Deaths registered weekly in England and Wales, provisional: week ending 2 July 2021.</a:t>
            </a:r>
            <a:r>
              <a:rPr lang="en-US" dirty="0"/>
              <a:t> Retrieved from Deaths registered weekly in England and Wales, provisional: week ending 2 July 2021: https://www.ons.gov.uk/peoplepopulationandcommunity/birthsdeathsandmarriages/deaths/bulletins/deathsregisteredweeklyinenglandandwalesprovisional/weekending2july2021</a:t>
            </a:r>
          </a:p>
          <a:p>
            <a:r>
              <a:rPr lang="en-US" dirty="0"/>
              <a:t> </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138</TotalTime>
  <Words>912</Words>
  <Application>Microsoft Office PowerPoint</Application>
  <PresentationFormat>On-screen Show (4:3)</PresentationFormat>
  <Paragraphs>15</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Trek</vt:lpstr>
      <vt:lpstr>Task2</vt:lpstr>
      <vt:lpstr>Deaths registered weekly in England and Wales, Provisional due to COVID – 19</vt:lpstr>
      <vt:lpstr>Slide 3</vt:lpstr>
      <vt:lpstr>Slide 4</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5</cp:revision>
  <dcterms:created xsi:type="dcterms:W3CDTF">2021-07-15T07:40:55Z</dcterms:created>
  <dcterms:modified xsi:type="dcterms:W3CDTF">2021-07-15T09:59:49Z</dcterms:modified>
</cp:coreProperties>
</file>