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1" r:id="rId1"/>
  </p:sldMasterIdLst>
  <p:notesMasterIdLst>
    <p:notesMasterId r:id="rId27"/>
  </p:notesMasterIdLst>
  <p:sldIdLst>
    <p:sldId id="266" r:id="rId2"/>
    <p:sldId id="315" r:id="rId3"/>
    <p:sldId id="273" r:id="rId4"/>
    <p:sldId id="271" r:id="rId5"/>
    <p:sldId id="280" r:id="rId6"/>
    <p:sldId id="297" r:id="rId7"/>
    <p:sldId id="304" r:id="rId8"/>
    <p:sldId id="299" r:id="rId9"/>
    <p:sldId id="305" r:id="rId10"/>
    <p:sldId id="277" r:id="rId11"/>
    <p:sldId id="300" r:id="rId12"/>
    <p:sldId id="306" r:id="rId13"/>
    <p:sldId id="301" r:id="rId14"/>
    <p:sldId id="302" r:id="rId15"/>
    <p:sldId id="308" r:id="rId16"/>
    <p:sldId id="303" r:id="rId17"/>
    <p:sldId id="295" r:id="rId18"/>
    <p:sldId id="313" r:id="rId19"/>
    <p:sldId id="268" r:id="rId20"/>
    <p:sldId id="312" r:id="rId21"/>
    <p:sldId id="310" r:id="rId22"/>
    <p:sldId id="264" r:id="rId23"/>
    <p:sldId id="278" r:id="rId24"/>
    <p:sldId id="294" r:id="rId25"/>
    <p:sldId id="30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annah Rachel Jones" initials="HRJ" lastIdx="1" clrIdx="0">
    <p:extLst>
      <p:ext uri="{19B8F6BF-5375-455C-9EA6-DF929625EA0E}">
        <p15:presenceInfo xmlns:p15="http://schemas.microsoft.com/office/powerpoint/2012/main" userId="6fb20038a502acb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83673" autoAdjust="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9D34DC-ED39-482F-B3DD-B5586CEB5012}" type="datetimeFigureOut">
              <a:rPr lang="en-GB" smtClean="0"/>
              <a:t>18/01/2020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99C1D4-7C61-40BD-9602-6B1766F1BFFE}" type="slidenum">
              <a:rPr lang="en-GB" smtClean="0"/>
              <a:t>‹#›</a:t>
            </a:fld>
            <a:endParaRPr lang="en-GB"/>
          </a:p>
        </p:txBody>
      </p:sp>
    </p:spTree>
    <p:extLst>
      <p:ext uri="{BB962C8B-B14F-4D97-AF65-F5344CB8AC3E}">
        <p14:creationId xmlns:p14="http://schemas.microsoft.com/office/powerpoint/2010/main" val="33435591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99C1D4-7C61-40BD-9602-6B1766F1BFFE}" type="slidenum">
              <a:rPr lang="en-GB" smtClean="0"/>
              <a:t>1</a:t>
            </a:fld>
            <a:endParaRPr lang="en-GB"/>
          </a:p>
        </p:txBody>
      </p:sp>
    </p:spTree>
    <p:extLst>
      <p:ext uri="{BB962C8B-B14F-4D97-AF65-F5344CB8AC3E}">
        <p14:creationId xmlns:p14="http://schemas.microsoft.com/office/powerpoint/2010/main" val="220391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bg1"/>
                </a:solidFill>
              </a:rPr>
              <a:t>Aiming to become foundation phase primary school teacher </a:t>
            </a:r>
          </a:p>
          <a:p>
            <a:r>
              <a:rPr lang="en-US" sz="1200" dirty="0">
                <a:solidFill>
                  <a:schemeClr val="bg1"/>
                </a:solidFill>
              </a:rPr>
              <a:t>Reason for this - Passion for child centered learning and development which is evident in my career progression and Posses the desired skills necessary to become and practice as a primary school teacher that I will discuss shortly </a:t>
            </a:r>
          </a:p>
          <a:p>
            <a:endParaRPr lang="en-GB" dirty="0"/>
          </a:p>
        </p:txBody>
      </p:sp>
      <p:sp>
        <p:nvSpPr>
          <p:cNvPr id="4" name="Slide Number Placeholder 3"/>
          <p:cNvSpPr>
            <a:spLocks noGrp="1"/>
          </p:cNvSpPr>
          <p:nvPr>
            <p:ph type="sldNum" sz="quarter" idx="5"/>
          </p:nvPr>
        </p:nvSpPr>
        <p:spPr/>
        <p:txBody>
          <a:bodyPr/>
          <a:lstStyle/>
          <a:p>
            <a:fld id="{C099C1D4-7C61-40BD-9602-6B1766F1BFFE}" type="slidenum">
              <a:rPr lang="en-GB" smtClean="0"/>
              <a:t>2</a:t>
            </a:fld>
            <a:endParaRPr lang="en-GB"/>
          </a:p>
        </p:txBody>
      </p:sp>
    </p:spTree>
    <p:extLst>
      <p:ext uri="{BB962C8B-B14F-4D97-AF65-F5344CB8AC3E}">
        <p14:creationId xmlns:p14="http://schemas.microsoft.com/office/powerpoint/2010/main" val="26909262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Quote</a:t>
            </a:r>
          </a:p>
          <a:p>
            <a:r>
              <a:rPr lang="en-GB" dirty="0"/>
              <a:t>Used opportunities for education to lead my journey of personal development.</a:t>
            </a:r>
          </a:p>
          <a:p>
            <a:r>
              <a:rPr lang="en-GB" dirty="0"/>
              <a:t>Listed education I have successfully achieved in order to gain employment or develop current skills to fulfil my role effectively with deeper knowledge and understanding</a:t>
            </a:r>
          </a:p>
        </p:txBody>
      </p:sp>
      <p:sp>
        <p:nvSpPr>
          <p:cNvPr id="4" name="Slide Number Placeholder 3"/>
          <p:cNvSpPr>
            <a:spLocks noGrp="1"/>
          </p:cNvSpPr>
          <p:nvPr>
            <p:ph type="sldNum" sz="quarter" idx="5"/>
          </p:nvPr>
        </p:nvSpPr>
        <p:spPr/>
        <p:txBody>
          <a:bodyPr/>
          <a:lstStyle/>
          <a:p>
            <a:fld id="{C099C1D4-7C61-40BD-9602-6B1766F1BFFE}" type="slidenum">
              <a:rPr lang="en-GB" smtClean="0"/>
              <a:t>3</a:t>
            </a:fld>
            <a:endParaRPr lang="en-GB"/>
          </a:p>
        </p:txBody>
      </p:sp>
    </p:spTree>
    <p:extLst>
      <p:ext uri="{BB962C8B-B14F-4D97-AF65-F5344CB8AC3E}">
        <p14:creationId xmlns:p14="http://schemas.microsoft.com/office/powerpoint/2010/main" val="1341003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bg1"/>
                </a:solidFill>
              </a:rPr>
              <a:t>Rook promotes the importance of experience both paid and unpaid </a:t>
            </a:r>
          </a:p>
          <a:p>
            <a:r>
              <a:rPr lang="en-US" sz="1200" dirty="0">
                <a:solidFill>
                  <a:schemeClr val="bg1"/>
                </a:solidFill>
              </a:rPr>
              <a:t>Although its varied my career and education has child centered care in common in various forms and I have developed skills that can’t be gained from literature alone. </a:t>
            </a:r>
          </a:p>
          <a:p>
            <a:r>
              <a:rPr lang="en-US" sz="1200" dirty="0">
                <a:solidFill>
                  <a:schemeClr val="bg1"/>
                </a:solidFill>
              </a:rPr>
              <a:t>With regards to holistic development which is at the very core of education, I have such valuable experience and have gained a depth of knowledge having worked in different health and care settings and as a result I have developed a </a:t>
            </a:r>
            <a:r>
              <a:rPr lang="en-GB" sz="1200" dirty="0">
                <a:solidFill>
                  <a:srgbClr val="000000"/>
                </a:solidFill>
              </a:rPr>
              <a:t>Holistic view of childhood not just educational perspective. </a:t>
            </a:r>
            <a:endParaRPr lang="en-GB" sz="1600" dirty="0">
              <a:solidFill>
                <a:srgbClr val="000000"/>
              </a:solidFill>
            </a:endParaRPr>
          </a:p>
          <a:p>
            <a:r>
              <a:rPr lang="en-US" sz="1200" dirty="0">
                <a:solidFill>
                  <a:schemeClr val="bg1"/>
                </a:solidFill>
              </a:rPr>
              <a:t>My progression in education and my career demonstrates not only my desire to learn and develop but my ability to succeed in my endeavors.</a:t>
            </a:r>
          </a:p>
          <a:p>
            <a:r>
              <a:rPr lang="en-US" sz="1200" dirty="0">
                <a:solidFill>
                  <a:schemeClr val="bg1"/>
                </a:solidFill>
              </a:rPr>
              <a:t>All education and experiences have contributed to my current knowledge and desire to become a primary school teacher. </a:t>
            </a:r>
          </a:p>
          <a:p>
            <a:endParaRPr lang="en-GB" dirty="0"/>
          </a:p>
        </p:txBody>
      </p:sp>
      <p:sp>
        <p:nvSpPr>
          <p:cNvPr id="4" name="Slide Number Placeholder 3"/>
          <p:cNvSpPr>
            <a:spLocks noGrp="1"/>
          </p:cNvSpPr>
          <p:nvPr>
            <p:ph type="sldNum" sz="quarter" idx="5"/>
          </p:nvPr>
        </p:nvSpPr>
        <p:spPr/>
        <p:txBody>
          <a:bodyPr/>
          <a:lstStyle/>
          <a:p>
            <a:fld id="{C099C1D4-7C61-40BD-9602-6B1766F1BFFE}" type="slidenum">
              <a:rPr lang="en-GB" smtClean="0"/>
              <a:t>4</a:t>
            </a:fld>
            <a:endParaRPr lang="en-GB"/>
          </a:p>
        </p:txBody>
      </p:sp>
    </p:spTree>
    <p:extLst>
      <p:ext uri="{BB962C8B-B14F-4D97-AF65-F5344CB8AC3E}">
        <p14:creationId xmlns:p14="http://schemas.microsoft.com/office/powerpoint/2010/main" val="3596786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researching several primary teacher job descriptions I gathered the most common essential requirements for applicants which are listed here </a:t>
            </a:r>
          </a:p>
          <a:p>
            <a:r>
              <a:rPr lang="en-GB" dirty="0"/>
              <a:t>So how I have developed the required skills in previous employment and how these can be transferred into this new venture will now be demonstrated </a:t>
            </a:r>
          </a:p>
        </p:txBody>
      </p:sp>
      <p:sp>
        <p:nvSpPr>
          <p:cNvPr id="4" name="Slide Number Placeholder 3"/>
          <p:cNvSpPr>
            <a:spLocks noGrp="1"/>
          </p:cNvSpPr>
          <p:nvPr>
            <p:ph type="sldNum" sz="quarter" idx="5"/>
          </p:nvPr>
        </p:nvSpPr>
        <p:spPr/>
        <p:txBody>
          <a:bodyPr/>
          <a:lstStyle/>
          <a:p>
            <a:fld id="{C099C1D4-7C61-40BD-9602-6B1766F1BFFE}" type="slidenum">
              <a:rPr lang="en-GB" smtClean="0"/>
              <a:t>5</a:t>
            </a:fld>
            <a:endParaRPr lang="en-GB"/>
          </a:p>
        </p:txBody>
      </p:sp>
    </p:spTree>
    <p:extLst>
      <p:ext uri="{BB962C8B-B14F-4D97-AF65-F5344CB8AC3E}">
        <p14:creationId xmlns:p14="http://schemas.microsoft.com/office/powerpoint/2010/main" val="26121339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000000"/>
                </a:solidFill>
              </a:rPr>
              <a:t>Combined the two as they often come hand in hand – in most applications employers seek enthusiastic and motivated individuals </a:t>
            </a:r>
          </a:p>
          <a:p>
            <a:endParaRPr lang="en-GB" sz="1200" dirty="0">
              <a:solidFill>
                <a:srgbClr val="000000"/>
              </a:solidFill>
            </a:endParaRPr>
          </a:p>
          <a:p>
            <a:r>
              <a:rPr lang="en-GB" sz="1200" dirty="0">
                <a:solidFill>
                  <a:srgbClr val="000000"/>
                </a:solidFill>
              </a:rPr>
              <a:t>Almost all work place experience and employment that I have gained has been child centred and any activity would have been difficult to achieve if I was lacking in enthusiasm. </a:t>
            </a:r>
          </a:p>
          <a:p>
            <a:endParaRPr lang="en-GB" sz="1200" dirty="0">
              <a:solidFill>
                <a:srgbClr val="000000"/>
              </a:solidFill>
            </a:endParaRPr>
          </a:p>
          <a:p>
            <a:endParaRPr lang="en-GB" dirty="0"/>
          </a:p>
        </p:txBody>
      </p:sp>
      <p:sp>
        <p:nvSpPr>
          <p:cNvPr id="4" name="Slide Number Placeholder 3"/>
          <p:cNvSpPr>
            <a:spLocks noGrp="1"/>
          </p:cNvSpPr>
          <p:nvPr>
            <p:ph type="sldNum" sz="quarter" idx="5"/>
          </p:nvPr>
        </p:nvSpPr>
        <p:spPr/>
        <p:txBody>
          <a:bodyPr/>
          <a:lstStyle/>
          <a:p>
            <a:fld id="{C099C1D4-7C61-40BD-9602-6B1766F1BFFE}" type="slidenum">
              <a:rPr lang="en-GB" smtClean="0"/>
              <a:t>6</a:t>
            </a:fld>
            <a:endParaRPr lang="en-GB"/>
          </a:p>
        </p:txBody>
      </p:sp>
    </p:spTree>
    <p:extLst>
      <p:ext uri="{BB962C8B-B14F-4D97-AF65-F5344CB8AC3E}">
        <p14:creationId xmlns:p14="http://schemas.microsoft.com/office/powerpoint/2010/main" val="5798978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000000"/>
                </a:solidFill>
              </a:rPr>
              <a:t>So I have managed to express enthusiasm in the workplace in the most unlikely situations. Having previously worked with children during end of life care in the hospital, I have had a duty to continue to work with eagerness and energetic interest with the other children and families despite tragedies that were occurring during work hours and the motivation to behave this way was to ensure all patients receiving the best possible service and to support other staff members during the most challenging times. . </a:t>
            </a:r>
          </a:p>
          <a:p>
            <a:endParaRPr lang="en-GB" sz="1200" dirty="0">
              <a:solidFill>
                <a:srgbClr val="000000"/>
              </a:solidFill>
            </a:endParaRPr>
          </a:p>
          <a:p>
            <a:endParaRPr lang="en-GB" sz="1200" dirty="0">
              <a:solidFill>
                <a:srgbClr val="000000"/>
              </a:solidFill>
            </a:endParaRPr>
          </a:p>
        </p:txBody>
      </p:sp>
      <p:sp>
        <p:nvSpPr>
          <p:cNvPr id="4" name="Slide Number Placeholder 3"/>
          <p:cNvSpPr>
            <a:spLocks noGrp="1"/>
          </p:cNvSpPr>
          <p:nvPr>
            <p:ph type="sldNum" sz="quarter" idx="5"/>
          </p:nvPr>
        </p:nvSpPr>
        <p:spPr/>
        <p:txBody>
          <a:bodyPr/>
          <a:lstStyle/>
          <a:p>
            <a:fld id="{C099C1D4-7C61-40BD-9602-6B1766F1BFFE}" type="slidenum">
              <a:rPr lang="en-GB" smtClean="0"/>
              <a:t>7</a:t>
            </a:fld>
            <a:endParaRPr lang="en-GB"/>
          </a:p>
        </p:txBody>
      </p:sp>
    </p:spTree>
    <p:extLst>
      <p:ext uri="{BB962C8B-B14F-4D97-AF65-F5344CB8AC3E}">
        <p14:creationId xmlns:p14="http://schemas.microsoft.com/office/powerpoint/2010/main" val="31190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Having previously worked in education for a total of 8 years I am mindful of continuous changes to curriculum and the need to be flexible and willing </a:t>
            </a:r>
            <a:r>
              <a:rPr lang="en-GB" sz="1200" kern="1200" dirty="0">
                <a:solidFill>
                  <a:schemeClr val="tx1"/>
                </a:solidFill>
                <a:effectLst/>
                <a:latin typeface="+mn-lt"/>
                <a:ea typeface="+mn-ea"/>
                <a:cs typeface="+mn-cs"/>
              </a:rPr>
              <a:t>to adapt. </a:t>
            </a:r>
          </a:p>
          <a:p>
            <a:endParaRPr lang="en-GB" dirty="0"/>
          </a:p>
        </p:txBody>
      </p:sp>
      <p:sp>
        <p:nvSpPr>
          <p:cNvPr id="4" name="Slide Number Placeholder 3"/>
          <p:cNvSpPr>
            <a:spLocks noGrp="1"/>
          </p:cNvSpPr>
          <p:nvPr>
            <p:ph type="sldNum" sz="quarter" idx="5"/>
          </p:nvPr>
        </p:nvSpPr>
        <p:spPr/>
        <p:txBody>
          <a:bodyPr/>
          <a:lstStyle/>
          <a:p>
            <a:fld id="{C099C1D4-7C61-40BD-9602-6B1766F1BFFE}" type="slidenum">
              <a:rPr lang="en-GB" smtClean="0"/>
              <a:t>8</a:t>
            </a:fld>
            <a:endParaRPr lang="en-GB"/>
          </a:p>
        </p:txBody>
      </p:sp>
    </p:spTree>
    <p:extLst>
      <p:ext uri="{BB962C8B-B14F-4D97-AF65-F5344CB8AC3E}">
        <p14:creationId xmlns:p14="http://schemas.microsoft.com/office/powerpoint/2010/main" val="18462521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bg1"/>
                </a:solidFill>
              </a:rPr>
              <a:t>Previous to the Foundation Phase which was introduced in Wales in 2010, teaching styles were different. (Welsh Government, 2015)</a:t>
            </a:r>
          </a:p>
          <a:p>
            <a:endParaRPr lang="en-US" sz="1200" dirty="0">
              <a:solidFill>
                <a:schemeClr val="bg1"/>
              </a:solidFill>
            </a:endParaRPr>
          </a:p>
          <a:p>
            <a:r>
              <a:rPr lang="en-GB" sz="1200" dirty="0">
                <a:solidFill>
                  <a:srgbClr val="000000"/>
                </a:solidFill>
              </a:rPr>
              <a:t>The statutory framework for the EYFS has been developed under the childcare act 2006 are divided into different requirements:</a:t>
            </a:r>
          </a:p>
          <a:p>
            <a:pPr marL="171450" indent="-171450">
              <a:buFont typeface="Arial" panose="020B0604020202020204" pitchFamily="34" charset="0"/>
              <a:buChar char="•"/>
            </a:pPr>
            <a:r>
              <a:rPr lang="en-GB" sz="1200" dirty="0">
                <a:solidFill>
                  <a:srgbClr val="000000"/>
                </a:solidFill>
              </a:rPr>
              <a:t>learning and development </a:t>
            </a:r>
          </a:p>
          <a:p>
            <a:pPr marL="171450" indent="-171450">
              <a:buFont typeface="Arial" panose="020B0604020202020204" pitchFamily="34" charset="0"/>
              <a:buChar char="•"/>
            </a:pPr>
            <a:r>
              <a:rPr lang="en-GB" sz="1200" dirty="0">
                <a:solidFill>
                  <a:srgbClr val="000000"/>
                </a:solidFill>
              </a:rPr>
              <a:t>Safeguarding</a:t>
            </a:r>
          </a:p>
          <a:p>
            <a:pPr marL="171450" indent="-171450">
              <a:buFont typeface="Arial" panose="020B0604020202020204" pitchFamily="34" charset="0"/>
              <a:buChar char="•"/>
            </a:pPr>
            <a:r>
              <a:rPr lang="en-GB" sz="1200" dirty="0">
                <a:solidFill>
                  <a:srgbClr val="000000"/>
                </a:solidFill>
              </a:rPr>
              <a:t>welfare</a:t>
            </a:r>
          </a:p>
          <a:p>
            <a:r>
              <a:rPr lang="en-GB" sz="1200" dirty="0">
                <a:solidFill>
                  <a:srgbClr val="000000"/>
                </a:solidFill>
              </a:rPr>
              <a:t>I have become familiar with this framework as I have worked in education for a total of 8 years and all care and education provided was lead by the guidance outlined in this document. However it is forever changing and </a:t>
            </a:r>
            <a:r>
              <a:rPr lang="en-US" sz="1200" dirty="0">
                <a:solidFill>
                  <a:schemeClr val="bg1"/>
                </a:solidFill>
              </a:rPr>
              <a:t>If I am in primary education until retirement (potentially 30-40 years) several changes are almost guaranteed so a willing and creative individual would be most suited to this everchanging role. </a:t>
            </a:r>
            <a:r>
              <a:rPr lang="en-GB" dirty="0"/>
              <a:t>I’ve developed the required skills in previous employment, and these can be transferred into this role.</a:t>
            </a:r>
          </a:p>
          <a:p>
            <a:endParaRPr lang="en-GB" dirty="0"/>
          </a:p>
        </p:txBody>
      </p:sp>
      <p:sp>
        <p:nvSpPr>
          <p:cNvPr id="4" name="Slide Number Placeholder 3"/>
          <p:cNvSpPr>
            <a:spLocks noGrp="1"/>
          </p:cNvSpPr>
          <p:nvPr>
            <p:ph type="sldNum" sz="quarter" idx="5"/>
          </p:nvPr>
        </p:nvSpPr>
        <p:spPr/>
        <p:txBody>
          <a:bodyPr/>
          <a:lstStyle/>
          <a:p>
            <a:fld id="{C099C1D4-7C61-40BD-9602-6B1766F1BFFE}" type="slidenum">
              <a:rPr lang="en-GB" smtClean="0"/>
              <a:t>9</a:t>
            </a:fld>
            <a:endParaRPr lang="en-GB"/>
          </a:p>
        </p:txBody>
      </p:sp>
    </p:spTree>
    <p:extLst>
      <p:ext uri="{BB962C8B-B14F-4D97-AF65-F5344CB8AC3E}">
        <p14:creationId xmlns:p14="http://schemas.microsoft.com/office/powerpoint/2010/main" val="7756327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included the 4 purposes of the curriculum for wales in preparation for 2022 so this is the future expectation and applies to children and young people so by the time my studies come to an end I will be entering this era of teaching and will have to be prepared to face something that I am unfamiliar with and do so with openness and creativity. </a:t>
            </a:r>
          </a:p>
        </p:txBody>
      </p:sp>
      <p:sp>
        <p:nvSpPr>
          <p:cNvPr id="4" name="Slide Number Placeholder 3"/>
          <p:cNvSpPr>
            <a:spLocks noGrp="1"/>
          </p:cNvSpPr>
          <p:nvPr>
            <p:ph type="sldNum" sz="quarter" idx="5"/>
          </p:nvPr>
        </p:nvSpPr>
        <p:spPr/>
        <p:txBody>
          <a:bodyPr/>
          <a:lstStyle/>
          <a:p>
            <a:fld id="{C099C1D4-7C61-40BD-9602-6B1766F1BFFE}" type="slidenum">
              <a:rPr lang="en-GB" smtClean="0"/>
              <a:t>10</a:t>
            </a:fld>
            <a:endParaRPr lang="en-GB"/>
          </a:p>
        </p:txBody>
      </p:sp>
    </p:spTree>
    <p:extLst>
      <p:ext uri="{BB962C8B-B14F-4D97-AF65-F5344CB8AC3E}">
        <p14:creationId xmlns:p14="http://schemas.microsoft.com/office/powerpoint/2010/main" val="15097912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bg1"/>
                </a:solidFill>
              </a:rPr>
              <a:t>In all paid and unpaid work experience I have taken time to familiarize myself with the settings policies and procedures in order to work in harmony with colleagues and fulfill my role as expected. </a:t>
            </a:r>
          </a:p>
          <a:p>
            <a:r>
              <a:rPr lang="en-US" sz="1200" dirty="0">
                <a:solidFill>
                  <a:schemeClr val="bg1"/>
                </a:solidFill>
              </a:rPr>
              <a:t>I have been confident to challenge those who do not e.g. when working in the hospital setting, I challenged various staff members for not strictly  adhering to infection prevention guidelines with the health and wellbeing of staff and vulnerable patients in mind and escalated when necessary as it is not only the responsibilities of those in a position of leadership to promote policy (GOV.UK, 2020)</a:t>
            </a:r>
          </a:p>
          <a:p>
            <a:r>
              <a:rPr lang="en-US" sz="1200" dirty="0">
                <a:solidFill>
                  <a:schemeClr val="bg1"/>
                </a:solidFill>
              </a:rPr>
              <a:t>An OT once informed that lifting children was not allowed in education settings, a hoist should be used however provided training on how to lift a pupil and I refused and consulted the settings policy and we are now all adhering to this and using the hoist as it is the most safe practice for all involved.</a:t>
            </a:r>
          </a:p>
        </p:txBody>
      </p:sp>
      <p:sp>
        <p:nvSpPr>
          <p:cNvPr id="4" name="Slide Number Placeholder 3"/>
          <p:cNvSpPr>
            <a:spLocks noGrp="1"/>
          </p:cNvSpPr>
          <p:nvPr>
            <p:ph type="sldNum" sz="quarter" idx="5"/>
          </p:nvPr>
        </p:nvSpPr>
        <p:spPr/>
        <p:txBody>
          <a:bodyPr/>
          <a:lstStyle/>
          <a:p>
            <a:fld id="{C099C1D4-7C61-40BD-9602-6B1766F1BFFE}" type="slidenum">
              <a:rPr lang="en-GB" smtClean="0"/>
              <a:t>11</a:t>
            </a:fld>
            <a:endParaRPr lang="en-GB"/>
          </a:p>
        </p:txBody>
      </p:sp>
    </p:spTree>
    <p:extLst>
      <p:ext uri="{BB962C8B-B14F-4D97-AF65-F5344CB8AC3E}">
        <p14:creationId xmlns:p14="http://schemas.microsoft.com/office/powerpoint/2010/main" val="20020898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rPr>
              <a:t> They're there for a purpose whether it be for health, safety, efficiency and legal purposes. </a:t>
            </a:r>
            <a:endParaRPr lang="en-GB" dirty="0"/>
          </a:p>
        </p:txBody>
      </p:sp>
      <p:sp>
        <p:nvSpPr>
          <p:cNvPr id="4" name="Slide Number Placeholder 3"/>
          <p:cNvSpPr>
            <a:spLocks noGrp="1"/>
          </p:cNvSpPr>
          <p:nvPr>
            <p:ph type="sldNum" sz="quarter" idx="5"/>
          </p:nvPr>
        </p:nvSpPr>
        <p:spPr/>
        <p:txBody>
          <a:bodyPr/>
          <a:lstStyle/>
          <a:p>
            <a:fld id="{C099C1D4-7C61-40BD-9602-6B1766F1BFFE}" type="slidenum">
              <a:rPr lang="en-GB" smtClean="0"/>
              <a:t>12</a:t>
            </a:fld>
            <a:endParaRPr lang="en-GB"/>
          </a:p>
        </p:txBody>
      </p:sp>
    </p:spTree>
    <p:extLst>
      <p:ext uri="{BB962C8B-B14F-4D97-AF65-F5344CB8AC3E}">
        <p14:creationId xmlns:p14="http://schemas.microsoft.com/office/powerpoint/2010/main" val="19435472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bg1"/>
                </a:solidFill>
              </a:rPr>
              <a:t>The most diverse setting I have worked was the children’s hospital as I was faced with a wide variety of health and developmental needs and multi cultural families. </a:t>
            </a:r>
          </a:p>
          <a:p>
            <a:r>
              <a:rPr lang="en-US" sz="1200" dirty="0">
                <a:solidFill>
                  <a:schemeClr val="bg1"/>
                </a:solidFill>
              </a:rPr>
              <a:t>In order to promote equality I carried out research and encouraged participation from families to familiarize myself with how to meet the needs of cultures and abilities that I was unfamiliar with. </a:t>
            </a:r>
          </a:p>
          <a:p>
            <a:r>
              <a:rPr lang="en-US" sz="1200" dirty="0">
                <a:solidFill>
                  <a:schemeClr val="bg1"/>
                </a:solidFill>
              </a:rPr>
              <a:t>Currently working with children of all school ages with different severities of hearing impairment and rely on sign language to understand, communicate and learn. Amongst these pupils I care for a girl with cerebral palsy who is non-verbal and uses a communication aid on her iPad, is a wheelchair user and very dependent on care, has global developmental delay and is of the Muslim faith and daily I am challenged to create resources, adapt practice and be creative and mindful of her needs to enable participation to allow her achieve her full potential and ensure we are providing inclusive practice. </a:t>
            </a:r>
          </a:p>
          <a:p>
            <a:r>
              <a:rPr lang="en-US" sz="1200" dirty="0">
                <a:solidFill>
                  <a:schemeClr val="bg1"/>
                </a:solidFill>
              </a:rPr>
              <a:t>In order to promote equal opportunities I believe flexibility is essential in order to break away from what you are familiar and diversify your knowledge and understanding.</a:t>
            </a:r>
          </a:p>
          <a:p>
            <a:endParaRPr lang="en-GB" dirty="0"/>
          </a:p>
        </p:txBody>
      </p:sp>
      <p:sp>
        <p:nvSpPr>
          <p:cNvPr id="4" name="Slide Number Placeholder 3"/>
          <p:cNvSpPr>
            <a:spLocks noGrp="1"/>
          </p:cNvSpPr>
          <p:nvPr>
            <p:ph type="sldNum" sz="quarter" idx="5"/>
          </p:nvPr>
        </p:nvSpPr>
        <p:spPr/>
        <p:txBody>
          <a:bodyPr/>
          <a:lstStyle/>
          <a:p>
            <a:fld id="{C099C1D4-7C61-40BD-9602-6B1766F1BFFE}" type="slidenum">
              <a:rPr lang="en-GB" smtClean="0"/>
              <a:t>13</a:t>
            </a:fld>
            <a:endParaRPr lang="en-GB"/>
          </a:p>
        </p:txBody>
      </p:sp>
    </p:spTree>
    <p:extLst>
      <p:ext uri="{BB962C8B-B14F-4D97-AF65-F5344CB8AC3E}">
        <p14:creationId xmlns:p14="http://schemas.microsoft.com/office/powerpoint/2010/main" val="15133405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bg1"/>
                </a:solidFill>
              </a:rPr>
              <a:t>I have and continue to provide 1-1 care in education and health and I provide feedback to healthcare or educational professionals e.g. in the school I have worked many times with speech and language therapists that value my feedback and provide guidance on how to challenge and support pupils in my care to achieve their potential. </a:t>
            </a:r>
          </a:p>
          <a:p>
            <a:endParaRPr lang="en-US" sz="1200" dirty="0">
              <a:solidFill>
                <a:schemeClr val="bg1"/>
              </a:solidFill>
            </a:endParaRPr>
          </a:p>
          <a:p>
            <a:r>
              <a:rPr lang="en-US" sz="1200" dirty="0">
                <a:solidFill>
                  <a:schemeClr val="bg1"/>
                </a:solidFill>
              </a:rPr>
              <a:t>Written observations and developmental assessments have been a common task in all areas of employment </a:t>
            </a:r>
          </a:p>
          <a:p>
            <a:endParaRPr lang="en-US" sz="1200" dirty="0">
              <a:solidFill>
                <a:schemeClr val="bg1"/>
              </a:solidFill>
            </a:endParaRPr>
          </a:p>
          <a:p>
            <a:r>
              <a:rPr lang="en-US" sz="1200" dirty="0">
                <a:solidFill>
                  <a:schemeClr val="bg1"/>
                </a:solidFill>
              </a:rPr>
              <a:t>However it is important that assessing and planning for future development involves personal reflection and assessing my own approach and how I can adapt or improve my method in order to achieve the desired outcome.   </a:t>
            </a:r>
            <a:endParaRPr lang="en-GB" dirty="0"/>
          </a:p>
        </p:txBody>
      </p:sp>
      <p:sp>
        <p:nvSpPr>
          <p:cNvPr id="4" name="Slide Number Placeholder 3"/>
          <p:cNvSpPr>
            <a:spLocks noGrp="1"/>
          </p:cNvSpPr>
          <p:nvPr>
            <p:ph type="sldNum" sz="quarter" idx="5"/>
          </p:nvPr>
        </p:nvSpPr>
        <p:spPr/>
        <p:txBody>
          <a:bodyPr/>
          <a:lstStyle/>
          <a:p>
            <a:fld id="{C099C1D4-7C61-40BD-9602-6B1766F1BFFE}" type="slidenum">
              <a:rPr lang="en-GB" smtClean="0"/>
              <a:t>14</a:t>
            </a:fld>
            <a:endParaRPr lang="en-GB"/>
          </a:p>
        </p:txBody>
      </p:sp>
    </p:spTree>
    <p:extLst>
      <p:ext uri="{BB962C8B-B14F-4D97-AF65-F5344CB8AC3E}">
        <p14:creationId xmlns:p14="http://schemas.microsoft.com/office/powerpoint/2010/main" val="34039660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have included a list of theories and models of reflection that can be used and have been well used in previous employment and education.</a:t>
            </a:r>
          </a:p>
        </p:txBody>
      </p:sp>
      <p:sp>
        <p:nvSpPr>
          <p:cNvPr id="4" name="Slide Number Placeholder 3"/>
          <p:cNvSpPr>
            <a:spLocks noGrp="1"/>
          </p:cNvSpPr>
          <p:nvPr>
            <p:ph type="sldNum" sz="quarter" idx="5"/>
          </p:nvPr>
        </p:nvSpPr>
        <p:spPr/>
        <p:txBody>
          <a:bodyPr/>
          <a:lstStyle/>
          <a:p>
            <a:fld id="{C099C1D4-7C61-40BD-9602-6B1766F1BFFE}" type="slidenum">
              <a:rPr lang="en-GB" smtClean="0"/>
              <a:t>15</a:t>
            </a:fld>
            <a:endParaRPr lang="en-GB"/>
          </a:p>
        </p:txBody>
      </p:sp>
    </p:spTree>
    <p:extLst>
      <p:ext uri="{BB962C8B-B14F-4D97-AF65-F5344CB8AC3E}">
        <p14:creationId xmlns:p14="http://schemas.microsoft.com/office/powerpoint/2010/main" val="18401626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chemeClr val="bg1"/>
                </a:solidFill>
              </a:rPr>
              <a:t>I have established both long and short-term relationships with families and children in the school and healthcare setting </a:t>
            </a:r>
          </a:p>
          <a:p>
            <a:r>
              <a:rPr lang="en-US" sz="1200" dirty="0">
                <a:solidFill>
                  <a:schemeClr val="bg1"/>
                </a:solidFill>
              </a:rPr>
              <a:t>Again when working in the healthcare setting, some families were resident in the hospital in excess of a year and we had to still maintain professional relationships with them which proved challenging. </a:t>
            </a:r>
          </a:p>
          <a:p>
            <a:r>
              <a:rPr lang="en-US" sz="1200" dirty="0">
                <a:solidFill>
                  <a:schemeClr val="bg1"/>
                </a:solidFill>
              </a:rPr>
              <a:t>However these relationships must also be established with  multi disciplinary teams and colleagues and I have used communication in its many forms to do so. </a:t>
            </a:r>
            <a:endParaRPr lang="en-GB" dirty="0"/>
          </a:p>
        </p:txBody>
      </p:sp>
      <p:sp>
        <p:nvSpPr>
          <p:cNvPr id="4" name="Slide Number Placeholder 3"/>
          <p:cNvSpPr>
            <a:spLocks noGrp="1"/>
          </p:cNvSpPr>
          <p:nvPr>
            <p:ph type="sldNum" sz="quarter" idx="5"/>
          </p:nvPr>
        </p:nvSpPr>
        <p:spPr/>
        <p:txBody>
          <a:bodyPr/>
          <a:lstStyle/>
          <a:p>
            <a:fld id="{C099C1D4-7C61-40BD-9602-6B1766F1BFFE}" type="slidenum">
              <a:rPr lang="en-GB" smtClean="0"/>
              <a:t>16</a:t>
            </a:fld>
            <a:endParaRPr lang="en-GB"/>
          </a:p>
        </p:txBody>
      </p:sp>
    </p:spTree>
    <p:extLst>
      <p:ext uri="{BB962C8B-B14F-4D97-AF65-F5344CB8AC3E}">
        <p14:creationId xmlns:p14="http://schemas.microsoft.com/office/powerpoint/2010/main" val="29534512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it comes to establishing good relationships, the quality of that relationship depends on what type of character I am and what time of recipient I am engaging with. In order for employers to gain an understanding of my personality at a glance and see what type of character I will be in the workplace I have completed a personality test and I have the results here </a:t>
            </a:r>
          </a:p>
        </p:txBody>
      </p:sp>
      <p:sp>
        <p:nvSpPr>
          <p:cNvPr id="4" name="Slide Number Placeholder 3"/>
          <p:cNvSpPr>
            <a:spLocks noGrp="1"/>
          </p:cNvSpPr>
          <p:nvPr>
            <p:ph type="sldNum" sz="quarter" idx="5"/>
          </p:nvPr>
        </p:nvSpPr>
        <p:spPr/>
        <p:txBody>
          <a:bodyPr/>
          <a:lstStyle/>
          <a:p>
            <a:fld id="{C099C1D4-7C61-40BD-9602-6B1766F1BFFE}" type="slidenum">
              <a:rPr lang="en-GB" smtClean="0"/>
              <a:t>17</a:t>
            </a:fld>
            <a:endParaRPr lang="en-GB"/>
          </a:p>
        </p:txBody>
      </p:sp>
    </p:spTree>
    <p:extLst>
      <p:ext uri="{BB962C8B-B14F-4D97-AF65-F5344CB8AC3E}">
        <p14:creationId xmlns:p14="http://schemas.microsoft.com/office/powerpoint/2010/main" val="11534997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99C1D4-7C61-40BD-9602-6B1766F1BFFE}" type="slidenum">
              <a:rPr lang="en-GB" smtClean="0"/>
              <a:t>18</a:t>
            </a:fld>
            <a:endParaRPr lang="en-GB"/>
          </a:p>
        </p:txBody>
      </p:sp>
    </p:spTree>
    <p:extLst>
      <p:ext uri="{BB962C8B-B14F-4D97-AF65-F5344CB8AC3E}">
        <p14:creationId xmlns:p14="http://schemas.microsoft.com/office/powerpoint/2010/main" val="12490926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Similar to the EYFS framework, the DOE 2011 have also released a set of skills that are essential to the role that I have acquired through various experience and employment that can be transferred into this role. </a:t>
            </a:r>
          </a:p>
        </p:txBody>
      </p:sp>
      <p:sp>
        <p:nvSpPr>
          <p:cNvPr id="4" name="Slide Number Placeholder 3"/>
          <p:cNvSpPr>
            <a:spLocks noGrp="1"/>
          </p:cNvSpPr>
          <p:nvPr>
            <p:ph type="sldNum" sz="quarter" idx="5"/>
          </p:nvPr>
        </p:nvSpPr>
        <p:spPr/>
        <p:txBody>
          <a:bodyPr/>
          <a:lstStyle/>
          <a:p>
            <a:fld id="{C099C1D4-7C61-40BD-9602-6B1766F1BFFE}" type="slidenum">
              <a:rPr lang="en-GB" smtClean="0"/>
              <a:t>19</a:t>
            </a:fld>
            <a:endParaRPr lang="en-GB"/>
          </a:p>
        </p:txBody>
      </p:sp>
    </p:spTree>
    <p:extLst>
      <p:ext uri="{BB962C8B-B14F-4D97-AF65-F5344CB8AC3E}">
        <p14:creationId xmlns:p14="http://schemas.microsoft.com/office/powerpoint/2010/main" val="19096267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given time I hope I have been able to clearly demonstrate my knowledge, understanding, skills and most importantly my passion for this role and how I feel I can exceed expectations. </a:t>
            </a:r>
          </a:p>
        </p:txBody>
      </p:sp>
      <p:sp>
        <p:nvSpPr>
          <p:cNvPr id="4" name="Slide Number Placeholder 3"/>
          <p:cNvSpPr>
            <a:spLocks noGrp="1"/>
          </p:cNvSpPr>
          <p:nvPr>
            <p:ph type="sldNum" sz="quarter" idx="5"/>
          </p:nvPr>
        </p:nvSpPr>
        <p:spPr/>
        <p:txBody>
          <a:bodyPr/>
          <a:lstStyle/>
          <a:p>
            <a:fld id="{C099C1D4-7C61-40BD-9602-6B1766F1BFFE}" type="slidenum">
              <a:rPr lang="en-GB" smtClean="0"/>
              <a:t>20</a:t>
            </a:fld>
            <a:endParaRPr lang="en-GB"/>
          </a:p>
        </p:txBody>
      </p:sp>
    </p:spTree>
    <p:extLst>
      <p:ext uri="{BB962C8B-B14F-4D97-AF65-F5344CB8AC3E}">
        <p14:creationId xmlns:p14="http://schemas.microsoft.com/office/powerpoint/2010/main" val="1892029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giving me your attention. I hope I have been able to clearly demonstrate my knowledge, understanding, skills and most importantly my passion for this role.  </a:t>
            </a:r>
          </a:p>
        </p:txBody>
      </p:sp>
      <p:sp>
        <p:nvSpPr>
          <p:cNvPr id="4" name="Slide Number Placeholder 3"/>
          <p:cNvSpPr>
            <a:spLocks noGrp="1"/>
          </p:cNvSpPr>
          <p:nvPr>
            <p:ph type="sldNum" sz="quarter" idx="5"/>
          </p:nvPr>
        </p:nvSpPr>
        <p:spPr/>
        <p:txBody>
          <a:bodyPr/>
          <a:lstStyle/>
          <a:p>
            <a:fld id="{C099C1D4-7C61-40BD-9602-6B1766F1BFFE}" type="slidenum">
              <a:rPr lang="en-GB" smtClean="0"/>
              <a:t>21</a:t>
            </a:fld>
            <a:endParaRPr lang="en-GB"/>
          </a:p>
        </p:txBody>
      </p:sp>
    </p:spTree>
    <p:extLst>
      <p:ext uri="{BB962C8B-B14F-4D97-AF65-F5344CB8AC3E}">
        <p14:creationId xmlns:p14="http://schemas.microsoft.com/office/powerpoint/2010/main" val="35890465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99C1D4-7C61-40BD-9602-6B1766F1BFFE}" type="slidenum">
              <a:rPr lang="en-GB" smtClean="0"/>
              <a:t>22</a:t>
            </a:fld>
            <a:endParaRPr lang="en-GB"/>
          </a:p>
        </p:txBody>
      </p:sp>
    </p:spTree>
    <p:extLst>
      <p:ext uri="{BB962C8B-B14F-4D97-AF65-F5344CB8AC3E}">
        <p14:creationId xmlns:p14="http://schemas.microsoft.com/office/powerpoint/2010/main" val="626891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99C1D4-7C61-40BD-9602-6B1766F1BFFE}" type="slidenum">
              <a:rPr lang="en-GB" smtClean="0"/>
              <a:t>23</a:t>
            </a:fld>
            <a:endParaRPr lang="en-GB"/>
          </a:p>
        </p:txBody>
      </p:sp>
    </p:spTree>
    <p:extLst>
      <p:ext uri="{BB962C8B-B14F-4D97-AF65-F5344CB8AC3E}">
        <p14:creationId xmlns:p14="http://schemas.microsoft.com/office/powerpoint/2010/main" val="39793306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99C1D4-7C61-40BD-9602-6B1766F1BFFE}" type="slidenum">
              <a:rPr lang="en-GB" smtClean="0"/>
              <a:t>24</a:t>
            </a:fld>
            <a:endParaRPr lang="en-GB"/>
          </a:p>
        </p:txBody>
      </p:sp>
    </p:spTree>
    <p:extLst>
      <p:ext uri="{BB962C8B-B14F-4D97-AF65-F5344CB8AC3E}">
        <p14:creationId xmlns:p14="http://schemas.microsoft.com/office/powerpoint/2010/main" val="11983167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99C1D4-7C61-40BD-9602-6B1766F1BFFE}" type="slidenum">
              <a:rPr lang="en-GB" smtClean="0"/>
              <a:t>25</a:t>
            </a:fld>
            <a:endParaRPr lang="en-GB"/>
          </a:p>
        </p:txBody>
      </p:sp>
    </p:spTree>
    <p:extLst>
      <p:ext uri="{BB962C8B-B14F-4D97-AF65-F5344CB8AC3E}">
        <p14:creationId xmlns:p14="http://schemas.microsoft.com/office/powerpoint/2010/main" val="1006089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4BFCE-5D43-46CD-A187-72E90A256AD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33C434-8116-43C2-B80A-145994A0A1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D19799-763C-4C8E-AF1C-E8E82069D0AB}"/>
              </a:ext>
            </a:extLst>
          </p:cNvPr>
          <p:cNvSpPr>
            <a:spLocks noGrp="1"/>
          </p:cNvSpPr>
          <p:nvPr>
            <p:ph type="dt" sz="half" idx="10"/>
          </p:nvPr>
        </p:nvSpPr>
        <p:spPr/>
        <p:txBody>
          <a:bodyPr/>
          <a:lstStyle/>
          <a:p>
            <a:fld id="{02AC24A9-CCB6-4F8D-B8DB-C2F3692CFA5A}" type="datetimeFigureOut">
              <a:rPr lang="en-US" smtClean="0"/>
              <a:t>1/18/2020</a:t>
            </a:fld>
            <a:endParaRPr lang="en-US" dirty="0"/>
          </a:p>
        </p:txBody>
      </p:sp>
      <p:sp>
        <p:nvSpPr>
          <p:cNvPr id="5" name="Footer Placeholder 4">
            <a:extLst>
              <a:ext uri="{FF2B5EF4-FFF2-40B4-BE49-F238E27FC236}">
                <a16:creationId xmlns:a16="http://schemas.microsoft.com/office/drawing/2014/main" id="{EAEA5E11-6605-4ED7-B433-B5A1E844D3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A304F37-B13C-4085-BDF8-7B0D16BA63EF}"/>
              </a:ext>
            </a:extLst>
          </p:cNvPr>
          <p:cNvSpPr>
            <a:spLocks noGrp="1"/>
          </p:cNvSpPr>
          <p:nvPr>
            <p:ph type="sldNum" sz="quarter" idx="12"/>
          </p:nvPr>
        </p:nvSpPr>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3857723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8682B-9550-40DB-8BD7-3CD3E3EEE3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7E73CE-9318-480B-95C2-2E362B5F6D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C6FE3B-C32E-4591-ABD1-DEFD17270812}"/>
              </a:ext>
            </a:extLst>
          </p:cNvPr>
          <p:cNvSpPr>
            <a:spLocks noGrp="1"/>
          </p:cNvSpPr>
          <p:nvPr>
            <p:ph type="dt" sz="half" idx="10"/>
          </p:nvPr>
        </p:nvSpPr>
        <p:spPr/>
        <p:txBody>
          <a:bodyPr/>
          <a:lstStyle/>
          <a:p>
            <a:fld id="{02AC24A9-CCB6-4F8D-B8DB-C2F3692CFA5A}" type="datetimeFigureOut">
              <a:rPr lang="en-US" smtClean="0"/>
              <a:t>1/18/2020</a:t>
            </a:fld>
            <a:endParaRPr lang="en-US"/>
          </a:p>
        </p:txBody>
      </p:sp>
      <p:sp>
        <p:nvSpPr>
          <p:cNvPr id="5" name="Footer Placeholder 4">
            <a:extLst>
              <a:ext uri="{FF2B5EF4-FFF2-40B4-BE49-F238E27FC236}">
                <a16:creationId xmlns:a16="http://schemas.microsoft.com/office/drawing/2014/main" id="{5791BFE7-453B-40BA-A5F5-35CEEC5CF9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758607-25D6-4724-9EBD-0A5149FBE79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24792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582C6-C387-4EE8-A683-1CC1765BD41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87944CF-4D69-4EEB-8381-38A0683637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F4D790-B54F-43ED-A2AE-912CF91606AB}"/>
              </a:ext>
            </a:extLst>
          </p:cNvPr>
          <p:cNvSpPr>
            <a:spLocks noGrp="1"/>
          </p:cNvSpPr>
          <p:nvPr>
            <p:ph type="dt" sz="half" idx="10"/>
          </p:nvPr>
        </p:nvSpPr>
        <p:spPr/>
        <p:txBody>
          <a:bodyPr/>
          <a:lstStyle/>
          <a:p>
            <a:fld id="{02AC24A9-CCB6-4F8D-B8DB-C2F3692CFA5A}" type="datetimeFigureOut">
              <a:rPr lang="en-US" smtClean="0"/>
              <a:t>1/18/2020</a:t>
            </a:fld>
            <a:endParaRPr lang="en-US"/>
          </a:p>
        </p:txBody>
      </p:sp>
      <p:sp>
        <p:nvSpPr>
          <p:cNvPr id="5" name="Footer Placeholder 4">
            <a:extLst>
              <a:ext uri="{FF2B5EF4-FFF2-40B4-BE49-F238E27FC236}">
                <a16:creationId xmlns:a16="http://schemas.microsoft.com/office/drawing/2014/main" id="{7BC23A9F-78FF-40C0-AB40-263DDFA049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7EA77C-71A7-41CD-8FB9-FEECF0DB8C04}"/>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72868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BC262-179D-4CEB-A9E0-58A199F9A3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EEA952-1007-4B3D-A1A6-018BAA3F5E5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BFC7BB0-3C83-4D54-BFF4-E27F3DE0697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1D52971-AD17-4EEB-A019-CCDEB841FFBE}"/>
              </a:ext>
            </a:extLst>
          </p:cNvPr>
          <p:cNvSpPr>
            <a:spLocks noGrp="1"/>
          </p:cNvSpPr>
          <p:nvPr>
            <p:ph type="dt" sz="half" idx="10"/>
          </p:nvPr>
        </p:nvSpPr>
        <p:spPr/>
        <p:txBody>
          <a:bodyPr/>
          <a:lstStyle/>
          <a:p>
            <a:fld id="{02AC24A9-CCB6-4F8D-B8DB-C2F3692CFA5A}" type="datetimeFigureOut">
              <a:rPr lang="en-US" smtClean="0"/>
              <a:t>1/18/2020</a:t>
            </a:fld>
            <a:endParaRPr lang="en-US"/>
          </a:p>
        </p:txBody>
      </p:sp>
      <p:sp>
        <p:nvSpPr>
          <p:cNvPr id="6" name="Footer Placeholder 5">
            <a:extLst>
              <a:ext uri="{FF2B5EF4-FFF2-40B4-BE49-F238E27FC236}">
                <a16:creationId xmlns:a16="http://schemas.microsoft.com/office/drawing/2014/main" id="{83F3A2D6-F9C5-4B25-95A7-10080901746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C1917C-A110-4462-BF1D-77A7E7B452A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76062778"/>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201E1-E8B2-423E-AF5E-5B3270CA21F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0B4FD8F-B526-4DA5-AD7A-4A31DAB7B6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D7A9D2-2C59-40E2-B097-F7B23E04941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4B7B8CD-8E7B-4E2C-9DE5-225125582A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FB647B-805C-4D23-97D1-DE70B4A7B6B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3972F10-1912-4042-8A74-A7D88A82ED58}"/>
              </a:ext>
            </a:extLst>
          </p:cNvPr>
          <p:cNvSpPr>
            <a:spLocks noGrp="1"/>
          </p:cNvSpPr>
          <p:nvPr>
            <p:ph type="dt" sz="half" idx="10"/>
          </p:nvPr>
        </p:nvSpPr>
        <p:spPr/>
        <p:txBody>
          <a:bodyPr/>
          <a:lstStyle/>
          <a:p>
            <a:fld id="{02AC24A9-CCB6-4F8D-B8DB-C2F3692CFA5A}" type="datetimeFigureOut">
              <a:rPr lang="en-US" smtClean="0"/>
              <a:t>1/18/2020</a:t>
            </a:fld>
            <a:endParaRPr lang="en-US"/>
          </a:p>
        </p:txBody>
      </p:sp>
      <p:sp>
        <p:nvSpPr>
          <p:cNvPr id="8" name="Footer Placeholder 7">
            <a:extLst>
              <a:ext uri="{FF2B5EF4-FFF2-40B4-BE49-F238E27FC236}">
                <a16:creationId xmlns:a16="http://schemas.microsoft.com/office/drawing/2014/main" id="{32186D0A-EC1C-4133-ADC1-D38A0B7E20D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6F0D0A2-E7DC-42A2-85EE-DAF3F3E926C8}"/>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43041242"/>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37101-308B-46F8-83C3-9E587227B34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792FC4B-A3D5-44C2-98F9-47A52A78BA11}"/>
              </a:ext>
            </a:extLst>
          </p:cNvPr>
          <p:cNvSpPr>
            <a:spLocks noGrp="1"/>
          </p:cNvSpPr>
          <p:nvPr>
            <p:ph type="dt" sz="half" idx="10"/>
          </p:nvPr>
        </p:nvSpPr>
        <p:spPr/>
        <p:txBody>
          <a:bodyPr/>
          <a:lstStyle/>
          <a:p>
            <a:fld id="{02AC24A9-CCB6-4F8D-B8DB-C2F3692CFA5A}" type="datetimeFigureOut">
              <a:rPr lang="en-US" smtClean="0"/>
              <a:t>1/18/2020</a:t>
            </a:fld>
            <a:endParaRPr lang="en-US"/>
          </a:p>
        </p:txBody>
      </p:sp>
      <p:sp>
        <p:nvSpPr>
          <p:cNvPr id="4" name="Footer Placeholder 3">
            <a:extLst>
              <a:ext uri="{FF2B5EF4-FFF2-40B4-BE49-F238E27FC236}">
                <a16:creationId xmlns:a16="http://schemas.microsoft.com/office/drawing/2014/main" id="{B9A9A3D9-18FC-4BC9-ACC8-F45424F4A3E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F204FC3-4766-4BEA-AB06-4231F5570BA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11997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58BFC6-49CA-4568-8588-9232F6398B02}"/>
              </a:ext>
            </a:extLst>
          </p:cNvPr>
          <p:cNvSpPr>
            <a:spLocks noGrp="1"/>
          </p:cNvSpPr>
          <p:nvPr>
            <p:ph type="dt" sz="half" idx="10"/>
          </p:nvPr>
        </p:nvSpPr>
        <p:spPr/>
        <p:txBody>
          <a:bodyPr/>
          <a:lstStyle/>
          <a:p>
            <a:fld id="{02AC24A9-CCB6-4F8D-B8DB-C2F3692CFA5A}" type="datetimeFigureOut">
              <a:rPr lang="en-US" smtClean="0"/>
              <a:t>1/18/2020</a:t>
            </a:fld>
            <a:endParaRPr lang="en-US"/>
          </a:p>
        </p:txBody>
      </p:sp>
      <p:sp>
        <p:nvSpPr>
          <p:cNvPr id="3" name="Footer Placeholder 2">
            <a:extLst>
              <a:ext uri="{FF2B5EF4-FFF2-40B4-BE49-F238E27FC236}">
                <a16:creationId xmlns:a16="http://schemas.microsoft.com/office/drawing/2014/main" id="{191073EA-0646-4E35-99A7-6FDE9EA4ACA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CD4EB7-BD60-433E-831F-51F834FB901D}"/>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62934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FA488-A1F7-47E8-BF4B-E62C097600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16E8A64-790C-4BA9-8546-0D0C854E245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EA82A30-CA3D-4CD3-ABB5-400F0064B9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B14AF0-90C3-4C9C-8F94-2277C2ED7E6E}"/>
              </a:ext>
            </a:extLst>
          </p:cNvPr>
          <p:cNvSpPr>
            <a:spLocks noGrp="1"/>
          </p:cNvSpPr>
          <p:nvPr>
            <p:ph type="dt" sz="half" idx="10"/>
          </p:nvPr>
        </p:nvSpPr>
        <p:spPr/>
        <p:txBody>
          <a:bodyPr/>
          <a:lstStyle/>
          <a:p>
            <a:fld id="{02AC24A9-CCB6-4F8D-B8DB-C2F3692CFA5A}" type="datetimeFigureOut">
              <a:rPr lang="en-US" smtClean="0"/>
              <a:t>1/18/2020</a:t>
            </a:fld>
            <a:endParaRPr lang="en-US" dirty="0"/>
          </a:p>
        </p:txBody>
      </p:sp>
      <p:sp>
        <p:nvSpPr>
          <p:cNvPr id="6" name="Footer Placeholder 5">
            <a:extLst>
              <a:ext uri="{FF2B5EF4-FFF2-40B4-BE49-F238E27FC236}">
                <a16:creationId xmlns:a16="http://schemas.microsoft.com/office/drawing/2014/main" id="{134C106B-F2D3-4166-8231-A32C3E51D9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A4BFDD-808B-4989-8D07-5E3F57AC46F6}"/>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56808479"/>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73D2F-BECF-46A7-9E60-515B102E76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4E80924-2F89-4125-A0B9-A20BC5E1BD9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87B0760-2AFD-47C3-924A-C270DBD43C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E63541-A477-4F71-B691-978B1B88B34A}"/>
              </a:ext>
            </a:extLst>
          </p:cNvPr>
          <p:cNvSpPr>
            <a:spLocks noGrp="1"/>
          </p:cNvSpPr>
          <p:nvPr>
            <p:ph type="dt" sz="half" idx="10"/>
          </p:nvPr>
        </p:nvSpPr>
        <p:spPr/>
        <p:txBody>
          <a:bodyPr/>
          <a:lstStyle/>
          <a:p>
            <a:fld id="{02AC24A9-CCB6-4F8D-B8DB-C2F3692CFA5A}" type="datetimeFigureOut">
              <a:rPr lang="en-US" smtClean="0"/>
              <a:t>1/18/2020</a:t>
            </a:fld>
            <a:endParaRPr lang="en-US"/>
          </a:p>
        </p:txBody>
      </p:sp>
      <p:sp>
        <p:nvSpPr>
          <p:cNvPr id="6" name="Footer Placeholder 5">
            <a:extLst>
              <a:ext uri="{FF2B5EF4-FFF2-40B4-BE49-F238E27FC236}">
                <a16:creationId xmlns:a16="http://schemas.microsoft.com/office/drawing/2014/main" id="{B21A98E3-8F91-424D-A3CB-FD1AE1F1D4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4A55DC6-DA8D-485E-8997-E08E7BBE73E8}"/>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255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64639-2A53-42E0-984A-81A12FC3DD7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8E6CD1-2436-4CF3-BC0E-FEDE590A74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512596-34EB-4BB7-A13F-337396C25972}"/>
              </a:ext>
            </a:extLst>
          </p:cNvPr>
          <p:cNvSpPr>
            <a:spLocks noGrp="1"/>
          </p:cNvSpPr>
          <p:nvPr>
            <p:ph type="dt" sz="half" idx="10"/>
          </p:nvPr>
        </p:nvSpPr>
        <p:spPr/>
        <p:txBody>
          <a:bodyPr/>
          <a:lstStyle/>
          <a:p>
            <a:fld id="{02AC24A9-CCB6-4F8D-B8DB-C2F3692CFA5A}" type="datetimeFigureOut">
              <a:rPr lang="en-US" smtClean="0"/>
              <a:t>1/18/2020</a:t>
            </a:fld>
            <a:endParaRPr lang="en-US"/>
          </a:p>
        </p:txBody>
      </p:sp>
      <p:sp>
        <p:nvSpPr>
          <p:cNvPr id="5" name="Footer Placeholder 4">
            <a:extLst>
              <a:ext uri="{FF2B5EF4-FFF2-40B4-BE49-F238E27FC236}">
                <a16:creationId xmlns:a16="http://schemas.microsoft.com/office/drawing/2014/main" id="{3351969C-A794-4156-9163-0D754513FE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71713-E1BC-4BA4-84E7-F647A7B124CD}"/>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755314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B7E5BB-99D5-47EE-A3E6-CE32071991D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7688CD-6316-4A0C-8E17-3C37F2A331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094557-1164-44B8-A844-FF7E576BED94}"/>
              </a:ext>
            </a:extLst>
          </p:cNvPr>
          <p:cNvSpPr>
            <a:spLocks noGrp="1"/>
          </p:cNvSpPr>
          <p:nvPr>
            <p:ph type="dt" sz="half" idx="10"/>
          </p:nvPr>
        </p:nvSpPr>
        <p:spPr/>
        <p:txBody>
          <a:bodyPr/>
          <a:lstStyle/>
          <a:p>
            <a:fld id="{02AC24A9-CCB6-4F8D-B8DB-C2F3692CFA5A}" type="datetimeFigureOut">
              <a:rPr lang="en-US" smtClean="0"/>
              <a:t>1/18/2020</a:t>
            </a:fld>
            <a:endParaRPr lang="en-US"/>
          </a:p>
        </p:txBody>
      </p:sp>
      <p:sp>
        <p:nvSpPr>
          <p:cNvPr id="5" name="Footer Placeholder 4">
            <a:extLst>
              <a:ext uri="{FF2B5EF4-FFF2-40B4-BE49-F238E27FC236}">
                <a16:creationId xmlns:a16="http://schemas.microsoft.com/office/drawing/2014/main" id="{FA78C8E2-1A64-4944-8ECD-A908B4DEA9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2FFEA6-0E12-40AD-8550-F3224EFF723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37214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17D4D9-D917-4517-8448-5C53CBEE3E2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5CA3DD-874C-4DE6-A05C-E7A1B862C0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314F23-871F-4C9B-907D-9F897F991B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1/18/2020</a:t>
            </a:fld>
            <a:endParaRPr lang="en-US"/>
          </a:p>
        </p:txBody>
      </p:sp>
      <p:sp>
        <p:nvSpPr>
          <p:cNvPr id="5" name="Footer Placeholder 4">
            <a:extLst>
              <a:ext uri="{FF2B5EF4-FFF2-40B4-BE49-F238E27FC236}">
                <a16:creationId xmlns:a16="http://schemas.microsoft.com/office/drawing/2014/main" id="{743A95F7-DEB8-4499-931E-16B3F70E652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93B0910-4E15-49E0-A291-2F39D776E8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961423121"/>
      </p:ext>
    </p:extLst>
  </p:cSld>
  <p:clrMap bg1="lt1" tx1="dk1" bg2="lt2" tx2="dk2" accent1="accent1" accent2="accent2" accent3="accent3" accent4="accent4" accent5="accent5" accent6="accent6" hlink="hlink" folHlink="folHlink"/>
  <p:sldLayoutIdLst>
    <p:sldLayoutId id="2147484032" r:id="rId1"/>
    <p:sldLayoutId id="2147484033" r:id="rId2"/>
    <p:sldLayoutId id="2147484034" r:id="rId3"/>
    <p:sldLayoutId id="2147484035" r:id="rId4"/>
    <p:sldLayoutId id="2147484036" r:id="rId5"/>
    <p:sldLayoutId id="2147484037" r:id="rId6"/>
    <p:sldLayoutId id="2147484038" r:id="rId7"/>
    <p:sldLayoutId id="2147484039" r:id="rId8"/>
    <p:sldLayoutId id="2147484040" r:id="rId9"/>
    <p:sldLayoutId id="2147484041" r:id="rId10"/>
    <p:sldLayoutId id="214748404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AA6D167-A6C6-49CB-BE94-6D570FBED23E}"/>
              </a:ext>
            </a:extLst>
          </p:cNvPr>
          <p:cNvSpPr>
            <a:spLocks noGrp="1"/>
          </p:cNvSpPr>
          <p:nvPr>
            <p:ph type="title"/>
          </p:nvPr>
        </p:nvSpPr>
        <p:spPr>
          <a:xfrm>
            <a:off x="3043403" y="3023072"/>
            <a:ext cx="6105194" cy="2031055"/>
          </a:xfrm>
        </p:spPr>
        <p:txBody>
          <a:bodyPr vert="horz" lIns="91440" tIns="45720" rIns="91440" bIns="45720" rtlCol="0" anchor="b">
            <a:noAutofit/>
          </a:bodyPr>
          <a:lstStyle/>
          <a:p>
            <a:pPr algn="ctr"/>
            <a:r>
              <a:rPr lang="en-US" sz="4800" kern="1200" dirty="0">
                <a:solidFill>
                  <a:srgbClr val="FFFFFF"/>
                </a:solidFill>
                <a:latin typeface="+mj-lt"/>
                <a:ea typeface="+mj-ea"/>
                <a:cs typeface="+mj-cs"/>
              </a:rPr>
              <a:t>Employability Skills </a:t>
            </a:r>
            <a:br>
              <a:rPr lang="en-US" sz="4800" kern="1200" dirty="0">
                <a:solidFill>
                  <a:srgbClr val="FFFFFF"/>
                </a:solidFill>
                <a:latin typeface="+mj-lt"/>
                <a:ea typeface="+mj-ea"/>
                <a:cs typeface="+mj-cs"/>
              </a:rPr>
            </a:br>
            <a:br>
              <a:rPr lang="en-US" sz="4800" kern="1200" dirty="0">
                <a:solidFill>
                  <a:srgbClr val="FFFFFF"/>
                </a:solidFill>
                <a:latin typeface="+mj-lt"/>
                <a:ea typeface="+mj-ea"/>
                <a:cs typeface="+mj-cs"/>
              </a:rPr>
            </a:br>
            <a:r>
              <a:rPr lang="en-US" sz="4800" kern="1200" dirty="0">
                <a:solidFill>
                  <a:srgbClr val="FFFFFF"/>
                </a:solidFill>
                <a:latin typeface="+mj-lt"/>
                <a:ea typeface="+mj-ea"/>
                <a:cs typeface="+mj-cs"/>
              </a:rPr>
              <a:t>Hannah Jones </a:t>
            </a:r>
            <a:br>
              <a:rPr lang="en-US" sz="4800" kern="1200" dirty="0">
                <a:solidFill>
                  <a:srgbClr val="FFFFFF"/>
                </a:solidFill>
                <a:latin typeface="+mj-lt"/>
                <a:ea typeface="+mj-ea"/>
                <a:cs typeface="+mj-cs"/>
              </a:rPr>
            </a:br>
            <a:r>
              <a:rPr lang="en-US" sz="4800" kern="1200" dirty="0">
                <a:solidFill>
                  <a:srgbClr val="FFFFFF"/>
                </a:solidFill>
                <a:latin typeface="+mj-lt"/>
                <a:ea typeface="+mj-ea"/>
                <a:cs typeface="+mj-cs"/>
              </a:rPr>
              <a:t>1302878</a:t>
            </a:r>
          </a:p>
        </p:txBody>
      </p:sp>
    </p:spTree>
    <p:extLst>
      <p:ext uri="{BB962C8B-B14F-4D97-AF65-F5344CB8AC3E}">
        <p14:creationId xmlns:p14="http://schemas.microsoft.com/office/powerpoint/2010/main" val="4767261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AA6D167-A6C6-49CB-BE94-6D570FBED23E}"/>
              </a:ext>
            </a:extLst>
          </p:cNvPr>
          <p:cNvSpPr>
            <a:spLocks noGrp="1"/>
          </p:cNvSpPr>
          <p:nvPr>
            <p:ph type="title"/>
          </p:nvPr>
        </p:nvSpPr>
        <p:spPr>
          <a:xfrm>
            <a:off x="3772756" y="1592748"/>
            <a:ext cx="4646488" cy="3672503"/>
          </a:xfrm>
        </p:spPr>
        <p:txBody>
          <a:bodyPr vert="horz" lIns="91440" tIns="45720" rIns="91440" bIns="45720" rtlCol="0" anchor="b">
            <a:normAutofit fontScale="90000"/>
          </a:bodyPr>
          <a:lstStyle/>
          <a:p>
            <a:pPr algn="ctr"/>
            <a:r>
              <a:rPr lang="en-US" sz="6600" kern="1200" dirty="0">
                <a:solidFill>
                  <a:srgbClr val="FFFFFF"/>
                </a:solidFill>
                <a:latin typeface="+mj-lt"/>
                <a:ea typeface="+mj-ea"/>
                <a:cs typeface="+mj-cs"/>
              </a:rPr>
              <a:t>Foundation Phase Primary School Teacher </a:t>
            </a:r>
          </a:p>
        </p:txBody>
      </p:sp>
    </p:spTree>
    <p:extLst>
      <p:ext uri="{BB962C8B-B14F-4D97-AF65-F5344CB8AC3E}">
        <p14:creationId xmlns:p14="http://schemas.microsoft.com/office/powerpoint/2010/main" val="13542315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 name="Title 1">
            <a:extLst>
              <a:ext uri="{FF2B5EF4-FFF2-40B4-BE49-F238E27FC236}">
                <a16:creationId xmlns:a16="http://schemas.microsoft.com/office/drawing/2014/main" id="{E49CD2B5-A3FA-49D8-AC1E-F3BCED15B71B}"/>
              </a:ext>
            </a:extLst>
          </p:cNvPr>
          <p:cNvSpPr>
            <a:spLocks noGrp="1"/>
          </p:cNvSpPr>
          <p:nvPr>
            <p:ph type="title"/>
          </p:nvPr>
        </p:nvSpPr>
        <p:spPr>
          <a:xfrm>
            <a:off x="388289" y="2456858"/>
            <a:ext cx="3855720" cy="3083822"/>
          </a:xfrm>
        </p:spPr>
        <p:txBody>
          <a:bodyPr>
            <a:normAutofit fontScale="90000"/>
          </a:bodyPr>
          <a:lstStyle/>
          <a:p>
            <a:pPr algn="ctr"/>
            <a:r>
              <a:rPr lang="en-GB" dirty="0">
                <a:solidFill>
                  <a:srgbClr val="FFFFFF"/>
                </a:solidFill>
              </a:rPr>
              <a:t>Education</a:t>
            </a:r>
            <a:br>
              <a:rPr lang="en-GB" dirty="0">
                <a:solidFill>
                  <a:srgbClr val="FFFFFF"/>
                </a:solidFill>
              </a:rPr>
            </a:br>
            <a:br>
              <a:rPr lang="en-GB" dirty="0">
                <a:solidFill>
                  <a:srgbClr val="FFFFFF"/>
                </a:solidFill>
              </a:rPr>
            </a:br>
            <a:r>
              <a:rPr lang="en-US" sz="3100" dirty="0">
                <a:latin typeface="+mn-lt"/>
              </a:rPr>
              <a:t>The purpose of education is to </a:t>
            </a:r>
            <a:r>
              <a:rPr lang="en-US" sz="3100" dirty="0">
                <a:latin typeface="Ink Free" panose="03080402000500000000" pitchFamily="66" charset="0"/>
              </a:rPr>
              <a:t>‘stimulate’ </a:t>
            </a:r>
            <a:r>
              <a:rPr lang="en-US" sz="3100" dirty="0">
                <a:latin typeface="+mn-lt"/>
              </a:rPr>
              <a:t>and </a:t>
            </a:r>
            <a:r>
              <a:rPr lang="en-US" sz="3100" dirty="0">
                <a:latin typeface="Ink Free" panose="03080402000500000000" pitchFamily="66" charset="0"/>
              </a:rPr>
              <a:t>‘guide self-development’.</a:t>
            </a:r>
            <a:br>
              <a:rPr lang="en-US" sz="3100" dirty="0">
                <a:latin typeface="Ink Free" panose="03080402000500000000" pitchFamily="66" charset="0"/>
              </a:rPr>
            </a:br>
            <a:br>
              <a:rPr lang="en-US" sz="3100" dirty="0"/>
            </a:br>
            <a:r>
              <a:rPr lang="en-US" sz="3100" dirty="0"/>
              <a:t>(Pitt, 2016)</a:t>
            </a:r>
            <a:br>
              <a:rPr lang="en-US" sz="2800" dirty="0">
                <a:solidFill>
                  <a:schemeClr val="bg1"/>
                </a:solidFill>
              </a:rPr>
            </a:br>
            <a:br>
              <a:rPr lang="en-GB" dirty="0">
                <a:solidFill>
                  <a:srgbClr val="FFFFFF"/>
                </a:solidFill>
              </a:rPr>
            </a:br>
            <a:endParaRPr lang="en-GB" dirty="0">
              <a:solidFill>
                <a:srgbClr val="FFFFFF"/>
              </a:solidFill>
            </a:endParaRPr>
          </a:p>
        </p:txBody>
      </p:sp>
      <p:sp>
        <p:nvSpPr>
          <p:cNvPr id="12" name="Rectangle 11">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41F19F-849D-4FA0-BD17-B80A85294C20}"/>
              </a:ext>
            </a:extLst>
          </p:cNvPr>
          <p:cNvSpPr>
            <a:spLocks noGrp="1"/>
          </p:cNvSpPr>
          <p:nvPr>
            <p:ph idx="1"/>
          </p:nvPr>
        </p:nvSpPr>
        <p:spPr>
          <a:xfrm>
            <a:off x="6221947" y="978568"/>
            <a:ext cx="5221224" cy="5569996"/>
          </a:xfrm>
        </p:spPr>
        <p:txBody>
          <a:bodyPr anchor="ctr">
            <a:normAutofit fontScale="70000" lnSpcReduction="20000"/>
          </a:bodyPr>
          <a:lstStyle/>
          <a:p>
            <a:r>
              <a:rPr lang="en-US" sz="3400" dirty="0">
                <a:solidFill>
                  <a:schemeClr val="bg1"/>
                </a:solidFill>
              </a:rPr>
              <a:t>BA Early Childhood Education (2020)</a:t>
            </a:r>
          </a:p>
          <a:p>
            <a:r>
              <a:rPr lang="en-US" sz="3400" dirty="0">
                <a:solidFill>
                  <a:schemeClr val="bg1"/>
                </a:solidFill>
              </a:rPr>
              <a:t>British Sing Language  (2020)</a:t>
            </a:r>
          </a:p>
          <a:p>
            <a:r>
              <a:rPr lang="en-US" sz="3400" dirty="0">
                <a:solidFill>
                  <a:schemeClr val="bg1"/>
                </a:solidFill>
              </a:rPr>
              <a:t>Understanding childhood illnesses level 2 cache (2019)</a:t>
            </a:r>
          </a:p>
          <a:p>
            <a:r>
              <a:rPr lang="en-US" sz="3400" dirty="0">
                <a:solidFill>
                  <a:schemeClr val="bg1"/>
                </a:solidFill>
              </a:rPr>
              <a:t>Conflict Resolution training (2018)</a:t>
            </a:r>
          </a:p>
          <a:p>
            <a:r>
              <a:rPr lang="en-US" sz="3400" dirty="0" err="1">
                <a:solidFill>
                  <a:schemeClr val="bg1"/>
                </a:solidFill>
              </a:rPr>
              <a:t>FdA</a:t>
            </a:r>
            <a:r>
              <a:rPr lang="en-US" sz="3400" dirty="0">
                <a:solidFill>
                  <a:schemeClr val="bg1"/>
                </a:solidFill>
              </a:rPr>
              <a:t> Healthcare Play Specialism (2017)</a:t>
            </a:r>
          </a:p>
          <a:p>
            <a:r>
              <a:rPr lang="en-US" sz="3400" dirty="0">
                <a:solidFill>
                  <a:schemeClr val="bg1"/>
                </a:solidFill>
              </a:rPr>
              <a:t>Autism Awareness (2017)</a:t>
            </a:r>
          </a:p>
          <a:p>
            <a:r>
              <a:rPr lang="en-US" sz="3400" dirty="0">
                <a:solidFill>
                  <a:schemeClr val="bg1"/>
                </a:solidFill>
              </a:rPr>
              <a:t>Higher Level Teaching Assistant (2015)</a:t>
            </a:r>
          </a:p>
          <a:p>
            <a:r>
              <a:rPr lang="en-US" sz="3400" dirty="0">
                <a:solidFill>
                  <a:schemeClr val="bg1"/>
                </a:solidFill>
              </a:rPr>
              <a:t>Speech and language support (2014)</a:t>
            </a:r>
          </a:p>
          <a:p>
            <a:r>
              <a:rPr lang="en-US" sz="3400" dirty="0" err="1">
                <a:solidFill>
                  <a:schemeClr val="bg1"/>
                </a:solidFill>
              </a:rPr>
              <a:t>FdA</a:t>
            </a:r>
            <a:r>
              <a:rPr lang="en-US" sz="3400" dirty="0">
                <a:solidFill>
                  <a:schemeClr val="bg1"/>
                </a:solidFill>
              </a:rPr>
              <a:t> Early Childhood Studies (2013)</a:t>
            </a:r>
          </a:p>
          <a:p>
            <a:r>
              <a:rPr lang="en-US" sz="3400" dirty="0">
                <a:solidFill>
                  <a:schemeClr val="bg1"/>
                </a:solidFill>
              </a:rPr>
              <a:t>National Diploma Child Care Learning and Development (2009)</a:t>
            </a:r>
          </a:p>
          <a:p>
            <a:r>
              <a:rPr lang="en-US" sz="3400" dirty="0">
                <a:solidFill>
                  <a:schemeClr val="bg1"/>
                </a:solidFill>
              </a:rPr>
              <a:t>11 GCSE’s A-C (2007)</a:t>
            </a:r>
          </a:p>
          <a:p>
            <a:pPr marL="0"/>
            <a:endParaRPr lang="en-US" sz="2400" u="sng" dirty="0">
              <a:solidFill>
                <a:schemeClr val="bg1"/>
              </a:solidFill>
            </a:endParaRPr>
          </a:p>
          <a:p>
            <a:endParaRPr lang="en-GB" sz="2400" dirty="0">
              <a:solidFill>
                <a:srgbClr val="000000"/>
              </a:solidFill>
            </a:endParaRPr>
          </a:p>
        </p:txBody>
      </p:sp>
    </p:spTree>
    <p:extLst>
      <p:ext uri="{BB962C8B-B14F-4D97-AF65-F5344CB8AC3E}">
        <p14:creationId xmlns:p14="http://schemas.microsoft.com/office/powerpoint/2010/main" val="299885369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 name="Title 1">
            <a:extLst>
              <a:ext uri="{FF2B5EF4-FFF2-40B4-BE49-F238E27FC236}">
                <a16:creationId xmlns:a16="http://schemas.microsoft.com/office/drawing/2014/main" id="{E49CD2B5-A3FA-49D8-AC1E-F3BCED15B71B}"/>
              </a:ext>
            </a:extLst>
          </p:cNvPr>
          <p:cNvSpPr>
            <a:spLocks noGrp="1"/>
          </p:cNvSpPr>
          <p:nvPr>
            <p:ph type="title"/>
          </p:nvPr>
        </p:nvSpPr>
        <p:spPr>
          <a:xfrm>
            <a:off x="473856" y="1578050"/>
            <a:ext cx="3855720" cy="4371974"/>
          </a:xfrm>
        </p:spPr>
        <p:txBody>
          <a:bodyPr>
            <a:normAutofit fontScale="90000"/>
          </a:bodyPr>
          <a:lstStyle/>
          <a:p>
            <a:pPr algn="ctr"/>
            <a:r>
              <a:rPr lang="en-GB" dirty="0">
                <a:solidFill>
                  <a:srgbClr val="FFFFFF"/>
                </a:solidFill>
              </a:rPr>
              <a:t>Paid/Unpaid experience</a:t>
            </a:r>
            <a:br>
              <a:rPr lang="en-GB" dirty="0">
                <a:solidFill>
                  <a:srgbClr val="FFFFFF"/>
                </a:solidFill>
              </a:rPr>
            </a:br>
            <a:br>
              <a:rPr lang="en-GB" dirty="0">
                <a:solidFill>
                  <a:srgbClr val="FFFFFF"/>
                </a:solidFill>
              </a:rPr>
            </a:br>
            <a:r>
              <a:rPr lang="en-US" sz="3100" dirty="0">
                <a:latin typeface="+mn-lt"/>
              </a:rPr>
              <a:t>Experience is </a:t>
            </a:r>
            <a:r>
              <a:rPr lang="en-US" sz="3100" dirty="0">
                <a:latin typeface="Ink Free" panose="03080402000500000000" pitchFamily="66" charset="0"/>
              </a:rPr>
              <a:t>‘extremely valuable’ </a:t>
            </a:r>
            <a:br>
              <a:rPr lang="en-US" sz="3100" dirty="0">
                <a:latin typeface="Ink Free" panose="03080402000500000000" pitchFamily="66" charset="0"/>
              </a:rPr>
            </a:br>
            <a:br>
              <a:rPr lang="en-US" sz="3100" dirty="0">
                <a:latin typeface="Ink Free" panose="03080402000500000000" pitchFamily="66" charset="0"/>
              </a:rPr>
            </a:br>
            <a:r>
              <a:rPr lang="en-US" sz="3100" dirty="0"/>
              <a:t>(Rook, 2016)</a:t>
            </a:r>
            <a:br>
              <a:rPr lang="en-US" sz="2400" dirty="0"/>
            </a:br>
            <a:br>
              <a:rPr lang="en-GB" dirty="0">
                <a:solidFill>
                  <a:srgbClr val="FFFFFF"/>
                </a:solidFill>
              </a:rPr>
            </a:br>
            <a:endParaRPr lang="en-GB" dirty="0">
              <a:solidFill>
                <a:srgbClr val="FFFFFF"/>
              </a:solidFill>
            </a:endParaRPr>
          </a:p>
        </p:txBody>
      </p:sp>
      <p:sp>
        <p:nvSpPr>
          <p:cNvPr id="12" name="Rectangle 11">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41F19F-849D-4FA0-BD17-B80A85294C20}"/>
              </a:ext>
            </a:extLst>
          </p:cNvPr>
          <p:cNvSpPr>
            <a:spLocks noGrp="1"/>
          </p:cNvSpPr>
          <p:nvPr>
            <p:ph idx="1"/>
          </p:nvPr>
        </p:nvSpPr>
        <p:spPr>
          <a:xfrm>
            <a:off x="6329922" y="344557"/>
            <a:ext cx="5221224" cy="6202017"/>
          </a:xfrm>
        </p:spPr>
        <p:txBody>
          <a:bodyPr anchor="ctr">
            <a:noAutofit/>
          </a:bodyPr>
          <a:lstStyle/>
          <a:p>
            <a:r>
              <a:rPr lang="en-US" sz="1800" dirty="0">
                <a:solidFill>
                  <a:schemeClr val="bg1"/>
                </a:solidFill>
              </a:rPr>
              <a:t>Primary Schools </a:t>
            </a:r>
          </a:p>
          <a:p>
            <a:pPr lvl="1">
              <a:buFont typeface="Wingdings" panose="05000000000000000000" pitchFamily="2" charset="2"/>
              <a:buChar char="Ø"/>
            </a:pPr>
            <a:r>
              <a:rPr lang="en-US" sz="1800" dirty="0">
                <a:solidFill>
                  <a:schemeClr val="bg1"/>
                </a:solidFill>
              </a:rPr>
              <a:t>Hearing Impaired (2019 – current)</a:t>
            </a:r>
          </a:p>
          <a:p>
            <a:pPr lvl="1">
              <a:buFont typeface="Wingdings" panose="05000000000000000000" pitchFamily="2" charset="2"/>
              <a:buChar char="Ø"/>
            </a:pPr>
            <a:r>
              <a:rPr lang="en-US" sz="1800" dirty="0">
                <a:solidFill>
                  <a:schemeClr val="bg1"/>
                </a:solidFill>
              </a:rPr>
              <a:t>Mainstream (2010-2015)</a:t>
            </a:r>
          </a:p>
          <a:p>
            <a:pPr lvl="1">
              <a:buFont typeface="Wingdings" panose="05000000000000000000" pitchFamily="2" charset="2"/>
              <a:buChar char="Ø"/>
            </a:pPr>
            <a:r>
              <a:rPr lang="en-US" sz="1800" dirty="0">
                <a:solidFill>
                  <a:schemeClr val="bg1"/>
                </a:solidFill>
              </a:rPr>
              <a:t>Extra curricular </a:t>
            </a:r>
          </a:p>
          <a:p>
            <a:pPr lvl="1">
              <a:buFont typeface="Wingdings" panose="05000000000000000000" pitchFamily="2" charset="2"/>
              <a:buChar char="Ø"/>
            </a:pPr>
            <a:r>
              <a:rPr lang="en-US" sz="1800" dirty="0">
                <a:solidFill>
                  <a:schemeClr val="bg1"/>
                </a:solidFill>
              </a:rPr>
              <a:t>1-1 support </a:t>
            </a:r>
          </a:p>
          <a:p>
            <a:pPr marL="457200" lvl="1" indent="0">
              <a:buNone/>
            </a:pPr>
            <a:endParaRPr lang="en-US" sz="1800" dirty="0">
              <a:solidFill>
                <a:schemeClr val="bg1"/>
              </a:solidFill>
            </a:endParaRPr>
          </a:p>
          <a:p>
            <a:r>
              <a:rPr lang="en-US" sz="1800" dirty="0">
                <a:solidFill>
                  <a:schemeClr val="bg1"/>
                </a:solidFill>
              </a:rPr>
              <a:t>Nursery (2015-2017)</a:t>
            </a:r>
          </a:p>
          <a:p>
            <a:endParaRPr lang="en-US" sz="1800" dirty="0">
              <a:solidFill>
                <a:schemeClr val="bg1"/>
              </a:solidFill>
            </a:endParaRPr>
          </a:p>
          <a:p>
            <a:r>
              <a:rPr lang="en-US" sz="1800" dirty="0">
                <a:solidFill>
                  <a:schemeClr val="bg1"/>
                </a:solidFill>
              </a:rPr>
              <a:t>Children’s Hospital (2017-2019)</a:t>
            </a:r>
          </a:p>
          <a:p>
            <a:pPr lvl="1">
              <a:buFont typeface="Wingdings" panose="05000000000000000000" pitchFamily="2" charset="2"/>
              <a:buChar char="Ø"/>
            </a:pPr>
            <a:r>
              <a:rPr lang="en-US" sz="1800" dirty="0">
                <a:solidFill>
                  <a:schemeClr val="bg1"/>
                </a:solidFill>
              </a:rPr>
              <a:t>0-18</a:t>
            </a:r>
          </a:p>
          <a:p>
            <a:pPr lvl="1">
              <a:buFont typeface="Wingdings" panose="05000000000000000000" pitchFamily="2" charset="2"/>
              <a:buChar char="Ø"/>
            </a:pPr>
            <a:r>
              <a:rPr lang="en-US" sz="1800" dirty="0">
                <a:solidFill>
                  <a:schemeClr val="bg1"/>
                </a:solidFill>
              </a:rPr>
              <a:t>Various wards </a:t>
            </a:r>
          </a:p>
          <a:p>
            <a:pPr marL="457200" lvl="1" indent="0">
              <a:buNone/>
            </a:pPr>
            <a:endParaRPr lang="en-US" sz="1800" dirty="0">
              <a:solidFill>
                <a:schemeClr val="bg1"/>
              </a:solidFill>
            </a:endParaRPr>
          </a:p>
          <a:p>
            <a:r>
              <a:rPr lang="en-US" sz="1800" dirty="0">
                <a:solidFill>
                  <a:schemeClr val="bg1"/>
                </a:solidFill>
              </a:rPr>
              <a:t>ChildLine (2016-2017)</a:t>
            </a:r>
          </a:p>
          <a:p>
            <a:pPr marL="0" indent="0">
              <a:buNone/>
            </a:pPr>
            <a:endParaRPr lang="en-US" sz="1800" dirty="0">
              <a:solidFill>
                <a:schemeClr val="bg1"/>
              </a:solidFill>
            </a:endParaRPr>
          </a:p>
          <a:p>
            <a:r>
              <a:rPr lang="en-US" sz="1800" dirty="0">
                <a:solidFill>
                  <a:schemeClr val="bg1"/>
                </a:solidFill>
              </a:rPr>
              <a:t>Sales assistant (2015-2016)</a:t>
            </a:r>
          </a:p>
          <a:p>
            <a:pPr marL="0" indent="0" algn="r">
              <a:buNone/>
            </a:pPr>
            <a:endParaRPr lang="en-GB" sz="1800" dirty="0">
              <a:solidFill>
                <a:srgbClr val="000000"/>
              </a:solidFill>
            </a:endParaRPr>
          </a:p>
          <a:p>
            <a:pPr marL="0" indent="0" algn="ctr">
              <a:buNone/>
            </a:pPr>
            <a:r>
              <a:rPr lang="en-GB" sz="1800" dirty="0">
                <a:solidFill>
                  <a:srgbClr val="000000"/>
                </a:solidFill>
              </a:rPr>
              <a:t>I have gained a holistic perspective of child development that Brodie, 2018 &amp; Bergman et al 2009 consider to be of utmost importance. </a:t>
            </a:r>
          </a:p>
        </p:txBody>
      </p:sp>
    </p:spTree>
    <p:extLst>
      <p:ext uri="{BB962C8B-B14F-4D97-AF65-F5344CB8AC3E}">
        <p14:creationId xmlns:p14="http://schemas.microsoft.com/office/powerpoint/2010/main" val="106824182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 name="Title 1">
            <a:extLst>
              <a:ext uri="{FF2B5EF4-FFF2-40B4-BE49-F238E27FC236}">
                <a16:creationId xmlns:a16="http://schemas.microsoft.com/office/drawing/2014/main" id="{E49CD2B5-A3FA-49D8-AC1E-F3BCED15B71B}"/>
              </a:ext>
            </a:extLst>
          </p:cNvPr>
          <p:cNvSpPr>
            <a:spLocks noGrp="1"/>
          </p:cNvSpPr>
          <p:nvPr>
            <p:ph type="title"/>
          </p:nvPr>
        </p:nvSpPr>
        <p:spPr>
          <a:xfrm>
            <a:off x="642059" y="1098633"/>
            <a:ext cx="3855720" cy="5386387"/>
          </a:xfrm>
        </p:spPr>
        <p:txBody>
          <a:bodyPr>
            <a:normAutofit/>
          </a:bodyPr>
          <a:lstStyle/>
          <a:p>
            <a:r>
              <a:rPr lang="en-GB" dirty="0">
                <a:solidFill>
                  <a:srgbClr val="FFFFFF"/>
                </a:solidFill>
              </a:rPr>
              <a:t>Primary School Teacher most common essential requirements </a:t>
            </a:r>
            <a:br>
              <a:rPr lang="en-GB" dirty="0">
                <a:solidFill>
                  <a:srgbClr val="FFFFFF"/>
                </a:solidFill>
              </a:rPr>
            </a:br>
            <a:endParaRPr lang="en-GB" dirty="0">
              <a:solidFill>
                <a:srgbClr val="FFFFFF"/>
              </a:solidFill>
            </a:endParaRPr>
          </a:p>
        </p:txBody>
      </p:sp>
      <p:sp>
        <p:nvSpPr>
          <p:cNvPr id="12" name="Rectangle 11">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41F19F-849D-4FA0-BD17-B80A85294C20}"/>
              </a:ext>
            </a:extLst>
          </p:cNvPr>
          <p:cNvSpPr>
            <a:spLocks noGrp="1"/>
          </p:cNvSpPr>
          <p:nvPr>
            <p:ph idx="1"/>
          </p:nvPr>
        </p:nvSpPr>
        <p:spPr>
          <a:xfrm>
            <a:off x="5926073" y="721895"/>
            <a:ext cx="5834517" cy="5907504"/>
          </a:xfrm>
        </p:spPr>
        <p:txBody>
          <a:bodyPr anchor="ctr">
            <a:noAutofit/>
          </a:bodyPr>
          <a:lstStyle/>
          <a:p>
            <a:r>
              <a:rPr lang="en-US" sz="1900" dirty="0">
                <a:solidFill>
                  <a:schemeClr val="bg1"/>
                </a:solidFill>
              </a:rPr>
              <a:t>Enthusiasm</a:t>
            </a:r>
          </a:p>
          <a:p>
            <a:pPr marL="0" indent="0">
              <a:buNone/>
            </a:pPr>
            <a:endParaRPr lang="en-US" sz="1900" dirty="0">
              <a:solidFill>
                <a:schemeClr val="bg1"/>
              </a:solidFill>
            </a:endParaRPr>
          </a:p>
          <a:p>
            <a:r>
              <a:rPr lang="en-US" sz="1900" dirty="0">
                <a:solidFill>
                  <a:schemeClr val="bg1"/>
                </a:solidFill>
              </a:rPr>
              <a:t>Motivation</a:t>
            </a:r>
          </a:p>
          <a:p>
            <a:pPr marL="0" indent="0">
              <a:buNone/>
            </a:pPr>
            <a:endParaRPr lang="en-US" sz="1900" dirty="0">
              <a:solidFill>
                <a:schemeClr val="bg1"/>
              </a:solidFill>
            </a:endParaRPr>
          </a:p>
          <a:p>
            <a:r>
              <a:rPr lang="en-US" sz="1900" dirty="0">
                <a:solidFill>
                  <a:schemeClr val="bg1"/>
                </a:solidFill>
              </a:rPr>
              <a:t>Compliant with the Early Years Foundation Phase framework</a:t>
            </a:r>
          </a:p>
          <a:p>
            <a:endParaRPr lang="en-US" sz="1900" dirty="0">
              <a:solidFill>
                <a:schemeClr val="bg1"/>
              </a:solidFill>
            </a:endParaRPr>
          </a:p>
          <a:p>
            <a:r>
              <a:rPr lang="en-US" sz="1900" dirty="0">
                <a:solidFill>
                  <a:schemeClr val="bg1"/>
                </a:solidFill>
              </a:rPr>
              <a:t>Adhere to settings policies </a:t>
            </a:r>
          </a:p>
          <a:p>
            <a:endParaRPr lang="en-US" sz="1900" dirty="0">
              <a:solidFill>
                <a:schemeClr val="bg1"/>
              </a:solidFill>
            </a:endParaRPr>
          </a:p>
          <a:p>
            <a:r>
              <a:rPr lang="en-US" sz="1900" dirty="0">
                <a:solidFill>
                  <a:schemeClr val="bg1"/>
                </a:solidFill>
              </a:rPr>
              <a:t>Promote equal opportunities </a:t>
            </a:r>
          </a:p>
          <a:p>
            <a:endParaRPr lang="en-US" sz="1900" dirty="0">
              <a:solidFill>
                <a:schemeClr val="bg1"/>
              </a:solidFill>
            </a:endParaRPr>
          </a:p>
          <a:p>
            <a:r>
              <a:rPr lang="en-US" sz="1900" dirty="0">
                <a:solidFill>
                  <a:schemeClr val="bg1"/>
                </a:solidFill>
              </a:rPr>
              <a:t>Assess and plan for future development </a:t>
            </a:r>
          </a:p>
          <a:p>
            <a:endParaRPr lang="en-US" sz="1900" dirty="0">
              <a:solidFill>
                <a:schemeClr val="bg1"/>
              </a:solidFill>
            </a:endParaRPr>
          </a:p>
          <a:p>
            <a:r>
              <a:rPr lang="en-US" sz="1900" dirty="0">
                <a:solidFill>
                  <a:schemeClr val="bg1"/>
                </a:solidFill>
              </a:rPr>
              <a:t>Establish relationships </a:t>
            </a:r>
          </a:p>
          <a:p>
            <a:pPr marL="0" indent="0">
              <a:buNone/>
            </a:pPr>
            <a:endParaRPr lang="en-US" sz="1900" dirty="0">
              <a:solidFill>
                <a:schemeClr val="bg1"/>
              </a:solidFill>
            </a:endParaRPr>
          </a:p>
          <a:p>
            <a:pPr marL="0" indent="0" algn="r">
              <a:buNone/>
            </a:pPr>
            <a:r>
              <a:rPr lang="en-US" sz="1900" dirty="0">
                <a:solidFill>
                  <a:schemeClr val="bg1"/>
                </a:solidFill>
              </a:rPr>
              <a:t>(GOV.UK, 2019)</a:t>
            </a:r>
          </a:p>
        </p:txBody>
      </p:sp>
    </p:spTree>
    <p:extLst>
      <p:ext uri="{BB962C8B-B14F-4D97-AF65-F5344CB8AC3E}">
        <p14:creationId xmlns:p14="http://schemas.microsoft.com/office/powerpoint/2010/main" val="194227064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AA6D167-A6C6-49CB-BE94-6D570FBED23E}"/>
              </a:ext>
            </a:extLst>
          </p:cNvPr>
          <p:cNvSpPr>
            <a:spLocks noGrp="1"/>
          </p:cNvSpPr>
          <p:nvPr>
            <p:ph type="title"/>
          </p:nvPr>
        </p:nvSpPr>
        <p:spPr>
          <a:xfrm>
            <a:off x="3043403" y="2897027"/>
            <a:ext cx="6105194" cy="3296863"/>
          </a:xfrm>
        </p:spPr>
        <p:txBody>
          <a:bodyPr vert="horz" lIns="91440" tIns="45720" rIns="91440" bIns="45720" rtlCol="0" anchor="b">
            <a:normAutofit fontScale="90000"/>
          </a:bodyPr>
          <a:lstStyle/>
          <a:p>
            <a:pPr algn="ctr"/>
            <a:r>
              <a:rPr lang="en-GB" sz="6600" dirty="0">
                <a:solidFill>
                  <a:srgbClr val="FFFFFF"/>
                </a:solidFill>
              </a:rPr>
              <a:t>‘Enthusiasm’</a:t>
            </a:r>
            <a:br>
              <a:rPr lang="en-GB" sz="6600" dirty="0">
                <a:solidFill>
                  <a:srgbClr val="FFFFFF"/>
                </a:solidFill>
              </a:rPr>
            </a:br>
            <a:r>
              <a:rPr lang="en-GB" sz="6600" dirty="0">
                <a:solidFill>
                  <a:srgbClr val="FFFFFF"/>
                </a:solidFill>
              </a:rPr>
              <a:t>&amp;</a:t>
            </a:r>
            <a:br>
              <a:rPr lang="en-GB" sz="6600" dirty="0">
                <a:solidFill>
                  <a:srgbClr val="FFFFFF"/>
                </a:solidFill>
              </a:rPr>
            </a:br>
            <a:r>
              <a:rPr lang="en-GB" sz="6600" dirty="0">
                <a:solidFill>
                  <a:srgbClr val="FFFFFF"/>
                </a:solidFill>
              </a:rPr>
              <a:t>‘Motivation’</a:t>
            </a:r>
            <a:br>
              <a:rPr lang="en-GB" sz="6600" dirty="0">
                <a:solidFill>
                  <a:srgbClr val="FFFFFF"/>
                </a:solidFill>
              </a:rPr>
            </a:br>
            <a:br>
              <a:rPr lang="en-GB" sz="3600" dirty="0">
                <a:solidFill>
                  <a:srgbClr val="FFFFFF"/>
                </a:solidFill>
              </a:rPr>
            </a:br>
            <a:r>
              <a:rPr lang="en-GB" sz="2800" dirty="0">
                <a:solidFill>
                  <a:srgbClr val="FFFFFF"/>
                </a:solidFill>
              </a:rPr>
              <a:t>(GOV.UK, 2019)</a:t>
            </a:r>
            <a:br>
              <a:rPr lang="en-GB" sz="2800" dirty="0">
                <a:solidFill>
                  <a:srgbClr val="FFFFFF"/>
                </a:solidFill>
              </a:rPr>
            </a:br>
            <a:br>
              <a:rPr lang="en-GB" sz="2800" dirty="0">
                <a:solidFill>
                  <a:srgbClr val="FFFFFF"/>
                </a:solidFill>
              </a:rPr>
            </a:br>
            <a:br>
              <a:rPr lang="en-GB" sz="2800" dirty="0">
                <a:solidFill>
                  <a:srgbClr val="FFFFFF"/>
                </a:solidFill>
              </a:rPr>
            </a:br>
            <a:endParaRPr lang="en-US" sz="2800" kern="1200" dirty="0">
              <a:solidFill>
                <a:srgbClr val="FFFFFF"/>
              </a:solidFill>
              <a:latin typeface="+mj-lt"/>
              <a:ea typeface="+mj-ea"/>
              <a:cs typeface="+mj-cs"/>
            </a:endParaRPr>
          </a:p>
        </p:txBody>
      </p:sp>
    </p:spTree>
    <p:extLst>
      <p:ext uri="{BB962C8B-B14F-4D97-AF65-F5344CB8AC3E}">
        <p14:creationId xmlns:p14="http://schemas.microsoft.com/office/powerpoint/2010/main" val="1615274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 name="Title 1">
            <a:extLst>
              <a:ext uri="{FF2B5EF4-FFF2-40B4-BE49-F238E27FC236}">
                <a16:creationId xmlns:a16="http://schemas.microsoft.com/office/drawing/2014/main" id="{E49CD2B5-A3FA-49D8-AC1E-F3BCED15B71B}"/>
              </a:ext>
            </a:extLst>
          </p:cNvPr>
          <p:cNvSpPr>
            <a:spLocks noGrp="1"/>
          </p:cNvSpPr>
          <p:nvPr>
            <p:ph type="title"/>
          </p:nvPr>
        </p:nvSpPr>
        <p:spPr>
          <a:xfrm>
            <a:off x="640080" y="1940767"/>
            <a:ext cx="3855720" cy="3674220"/>
          </a:xfrm>
        </p:spPr>
        <p:txBody>
          <a:bodyPr>
            <a:normAutofit/>
          </a:bodyPr>
          <a:lstStyle/>
          <a:p>
            <a:r>
              <a:rPr lang="en-GB" dirty="0">
                <a:solidFill>
                  <a:srgbClr val="FFFFFF"/>
                </a:solidFill>
              </a:rPr>
              <a:t>Definitions </a:t>
            </a:r>
            <a:br>
              <a:rPr lang="en-GB" dirty="0">
                <a:solidFill>
                  <a:srgbClr val="FFFFFF"/>
                </a:solidFill>
              </a:rPr>
            </a:br>
            <a:endParaRPr lang="en-GB" dirty="0">
              <a:solidFill>
                <a:srgbClr val="FFFFFF"/>
              </a:solidFill>
            </a:endParaRPr>
          </a:p>
        </p:txBody>
      </p:sp>
      <p:sp>
        <p:nvSpPr>
          <p:cNvPr id="12" name="Rectangle 11">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41F19F-849D-4FA0-BD17-B80A85294C20}"/>
              </a:ext>
            </a:extLst>
          </p:cNvPr>
          <p:cNvSpPr>
            <a:spLocks noGrp="1"/>
          </p:cNvSpPr>
          <p:nvPr>
            <p:ph idx="1"/>
          </p:nvPr>
        </p:nvSpPr>
        <p:spPr>
          <a:xfrm>
            <a:off x="5926073" y="801857"/>
            <a:ext cx="5834517" cy="6056143"/>
          </a:xfrm>
        </p:spPr>
        <p:txBody>
          <a:bodyPr anchor="ctr">
            <a:normAutofit/>
          </a:bodyPr>
          <a:lstStyle/>
          <a:p>
            <a:pPr marL="0" indent="0" algn="ctr">
              <a:buNone/>
            </a:pPr>
            <a:r>
              <a:rPr lang="en-GB" sz="3200" u="sng" dirty="0">
                <a:solidFill>
                  <a:schemeClr val="bg1"/>
                </a:solidFill>
              </a:rPr>
              <a:t>Enthusiasm:</a:t>
            </a:r>
            <a:r>
              <a:rPr lang="en-GB" sz="3200" dirty="0">
                <a:solidFill>
                  <a:schemeClr val="bg1"/>
                </a:solidFill>
              </a:rPr>
              <a:t> To display ‘eagerness’ toward a topic or activity and participate with ‘energetic interest’. </a:t>
            </a:r>
          </a:p>
          <a:p>
            <a:pPr marL="0" indent="0" algn="ctr">
              <a:buNone/>
            </a:pPr>
            <a:endParaRPr lang="en-US" sz="2000" dirty="0">
              <a:solidFill>
                <a:schemeClr val="bg1"/>
              </a:solidFill>
            </a:endParaRPr>
          </a:p>
          <a:p>
            <a:pPr marL="0" indent="0" algn="r">
              <a:buNone/>
            </a:pPr>
            <a:r>
              <a:rPr lang="en-US" sz="2000" dirty="0">
                <a:solidFill>
                  <a:schemeClr val="bg1"/>
                </a:solidFill>
              </a:rPr>
              <a:t>(Cambridge Dictionary, 2020)</a:t>
            </a:r>
          </a:p>
          <a:p>
            <a:pPr marL="0" indent="0" algn="r">
              <a:buNone/>
            </a:pPr>
            <a:endParaRPr lang="en-US" sz="3200" dirty="0">
              <a:solidFill>
                <a:schemeClr val="bg1"/>
              </a:solidFill>
            </a:endParaRPr>
          </a:p>
          <a:p>
            <a:pPr marL="0" indent="0" algn="ctr">
              <a:buNone/>
            </a:pPr>
            <a:r>
              <a:rPr lang="en-US" sz="3200" u="sng" dirty="0">
                <a:solidFill>
                  <a:schemeClr val="bg1"/>
                </a:solidFill>
              </a:rPr>
              <a:t>Motivation:</a:t>
            </a:r>
            <a:r>
              <a:rPr lang="en-US" sz="3200" dirty="0">
                <a:solidFill>
                  <a:schemeClr val="bg1"/>
                </a:solidFill>
              </a:rPr>
              <a:t> ‘enthusiasm’ to complete a task.</a:t>
            </a:r>
          </a:p>
          <a:p>
            <a:pPr marL="0" indent="0" algn="ctr">
              <a:buNone/>
            </a:pPr>
            <a:endParaRPr lang="en-US" sz="3200" dirty="0">
              <a:solidFill>
                <a:schemeClr val="bg1"/>
              </a:solidFill>
            </a:endParaRPr>
          </a:p>
          <a:p>
            <a:pPr marL="0" indent="0" algn="r">
              <a:buNone/>
            </a:pPr>
            <a:r>
              <a:rPr lang="en-US" sz="2000" dirty="0">
                <a:solidFill>
                  <a:schemeClr val="bg1"/>
                </a:solidFill>
              </a:rPr>
              <a:t>(Cambridge Dictionary, 2020)</a:t>
            </a:r>
          </a:p>
          <a:p>
            <a:pPr marL="0" indent="0" algn="ctr">
              <a:buNone/>
            </a:pPr>
            <a:endParaRPr lang="en-US" sz="3200" dirty="0">
              <a:solidFill>
                <a:schemeClr val="bg1"/>
              </a:solidFill>
            </a:endParaRPr>
          </a:p>
        </p:txBody>
      </p:sp>
    </p:spTree>
    <p:extLst>
      <p:ext uri="{BB962C8B-B14F-4D97-AF65-F5344CB8AC3E}">
        <p14:creationId xmlns:p14="http://schemas.microsoft.com/office/powerpoint/2010/main" val="208684144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AA6D167-A6C6-49CB-BE94-6D570FBED23E}"/>
              </a:ext>
            </a:extLst>
          </p:cNvPr>
          <p:cNvSpPr>
            <a:spLocks noGrp="1"/>
          </p:cNvSpPr>
          <p:nvPr>
            <p:ph type="title"/>
          </p:nvPr>
        </p:nvSpPr>
        <p:spPr>
          <a:xfrm>
            <a:off x="3043403" y="1649940"/>
            <a:ext cx="6105194" cy="3558120"/>
          </a:xfrm>
        </p:spPr>
        <p:txBody>
          <a:bodyPr vert="horz" lIns="91440" tIns="45720" rIns="91440" bIns="45720" rtlCol="0" anchor="b">
            <a:normAutofit fontScale="90000"/>
          </a:bodyPr>
          <a:lstStyle/>
          <a:p>
            <a:pPr algn="ctr"/>
            <a:r>
              <a:rPr lang="en-GB" sz="5300" dirty="0">
                <a:solidFill>
                  <a:srgbClr val="FFFFFF"/>
                </a:solidFill>
              </a:rPr>
              <a:t>‘Compliant with the Early Years Foundation Phase framework’</a:t>
            </a:r>
            <a:br>
              <a:rPr lang="en-GB" sz="6600" dirty="0">
                <a:solidFill>
                  <a:srgbClr val="FFFFFF"/>
                </a:solidFill>
              </a:rPr>
            </a:br>
            <a:br>
              <a:rPr lang="en-GB" sz="3600" dirty="0">
                <a:solidFill>
                  <a:srgbClr val="FFFFFF"/>
                </a:solidFill>
              </a:rPr>
            </a:br>
            <a:r>
              <a:rPr lang="en-GB" sz="2800" dirty="0">
                <a:solidFill>
                  <a:srgbClr val="FFFFFF"/>
                </a:solidFill>
              </a:rPr>
              <a:t>(GOV.UK, 2019)</a:t>
            </a:r>
            <a:endParaRPr lang="en-US" sz="2800" kern="1200" dirty="0">
              <a:solidFill>
                <a:srgbClr val="FFFFFF"/>
              </a:solidFill>
              <a:latin typeface="+mj-lt"/>
              <a:ea typeface="+mj-ea"/>
              <a:cs typeface="+mj-cs"/>
            </a:endParaRPr>
          </a:p>
        </p:txBody>
      </p:sp>
    </p:spTree>
    <p:extLst>
      <p:ext uri="{BB962C8B-B14F-4D97-AF65-F5344CB8AC3E}">
        <p14:creationId xmlns:p14="http://schemas.microsoft.com/office/powerpoint/2010/main" val="3555203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 name="Title 1">
            <a:extLst>
              <a:ext uri="{FF2B5EF4-FFF2-40B4-BE49-F238E27FC236}">
                <a16:creationId xmlns:a16="http://schemas.microsoft.com/office/drawing/2014/main" id="{8030D5D1-27D5-4134-8BF5-6E8C8292086F}"/>
              </a:ext>
            </a:extLst>
          </p:cNvPr>
          <p:cNvSpPr>
            <a:spLocks noGrp="1"/>
          </p:cNvSpPr>
          <p:nvPr>
            <p:ph type="title"/>
          </p:nvPr>
        </p:nvSpPr>
        <p:spPr>
          <a:xfrm>
            <a:off x="640080" y="1243013"/>
            <a:ext cx="3855720" cy="4371974"/>
          </a:xfrm>
        </p:spPr>
        <p:txBody>
          <a:bodyPr>
            <a:normAutofit/>
          </a:bodyPr>
          <a:lstStyle/>
          <a:p>
            <a:r>
              <a:rPr lang="en-GB" dirty="0">
                <a:solidFill>
                  <a:srgbClr val="FFFFFF"/>
                </a:solidFill>
              </a:rPr>
              <a:t>The welsh curriculum </a:t>
            </a:r>
          </a:p>
        </p:txBody>
      </p:sp>
      <p:sp>
        <p:nvSpPr>
          <p:cNvPr id="12" name="Rectangle 11">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CDF963-694A-4819-957C-6911E4D2AF15}"/>
              </a:ext>
            </a:extLst>
          </p:cNvPr>
          <p:cNvSpPr>
            <a:spLocks noGrp="1"/>
          </p:cNvSpPr>
          <p:nvPr>
            <p:ph idx="1"/>
          </p:nvPr>
        </p:nvSpPr>
        <p:spPr>
          <a:xfrm>
            <a:off x="6172200" y="858416"/>
            <a:ext cx="5221224" cy="5176624"/>
          </a:xfrm>
        </p:spPr>
        <p:txBody>
          <a:bodyPr anchor="ctr">
            <a:noAutofit/>
          </a:bodyPr>
          <a:lstStyle/>
          <a:p>
            <a:r>
              <a:rPr lang="en-US" sz="2400" dirty="0">
                <a:solidFill>
                  <a:schemeClr val="bg1"/>
                </a:solidFill>
              </a:rPr>
              <a:t>Foundation Phase was introduced in Wales in 2010. </a:t>
            </a:r>
          </a:p>
          <a:p>
            <a:pPr marL="0" indent="0" algn="r">
              <a:buNone/>
            </a:pPr>
            <a:r>
              <a:rPr lang="en-US" sz="2400" dirty="0">
                <a:solidFill>
                  <a:schemeClr val="bg1"/>
                </a:solidFill>
              </a:rPr>
              <a:t>(Welsh Government, 2015)</a:t>
            </a:r>
          </a:p>
          <a:p>
            <a:endParaRPr lang="en-US" sz="2400" dirty="0">
              <a:solidFill>
                <a:schemeClr val="bg1"/>
              </a:solidFill>
            </a:endParaRPr>
          </a:p>
          <a:p>
            <a:r>
              <a:rPr lang="en-GB" sz="2400" dirty="0">
                <a:solidFill>
                  <a:srgbClr val="000000"/>
                </a:solidFill>
              </a:rPr>
              <a:t>The framework was developed under the Childcare Act 2006. </a:t>
            </a:r>
          </a:p>
          <a:p>
            <a:pPr marL="0" indent="0" algn="r">
              <a:buNone/>
            </a:pPr>
            <a:r>
              <a:rPr lang="en-GB" sz="2400" dirty="0">
                <a:solidFill>
                  <a:srgbClr val="000000"/>
                </a:solidFill>
              </a:rPr>
              <a:t>(legislation.gov.uk, 2006)</a:t>
            </a:r>
          </a:p>
          <a:p>
            <a:pPr marL="0" indent="0">
              <a:buNone/>
            </a:pPr>
            <a:endParaRPr lang="en-GB" sz="2400" dirty="0">
              <a:solidFill>
                <a:srgbClr val="000000"/>
              </a:solidFill>
            </a:endParaRPr>
          </a:p>
          <a:p>
            <a:r>
              <a:rPr lang="en-GB" sz="2400" dirty="0">
                <a:solidFill>
                  <a:srgbClr val="000000"/>
                </a:solidFill>
              </a:rPr>
              <a:t>I have become familiar with this framework as I have worked in education for a total of 8 years and all care and education provided was lead by the guidance outlined in this document.</a:t>
            </a:r>
          </a:p>
          <a:p>
            <a:pPr marL="0" indent="0" algn="r">
              <a:buNone/>
            </a:pPr>
            <a:r>
              <a:rPr lang="en-GB" sz="2400" dirty="0">
                <a:solidFill>
                  <a:srgbClr val="000000"/>
                </a:solidFill>
              </a:rPr>
              <a:t>(Department for Education, 2017)</a:t>
            </a:r>
            <a:endParaRPr lang="en-US" sz="2400" dirty="0">
              <a:solidFill>
                <a:schemeClr val="bg1"/>
              </a:solidFill>
            </a:endParaRPr>
          </a:p>
        </p:txBody>
      </p:sp>
    </p:spTree>
    <p:extLst>
      <p:ext uri="{BB962C8B-B14F-4D97-AF65-F5344CB8AC3E}">
        <p14:creationId xmlns:p14="http://schemas.microsoft.com/office/powerpoint/2010/main" val="377060770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CE47328-9D88-4E2E-856F-0A5713E5EF21}"/>
              </a:ext>
            </a:extLst>
          </p:cNvPr>
          <p:cNvPicPr>
            <a:picLocks noChangeAspect="1"/>
          </p:cNvPicPr>
          <p:nvPr/>
        </p:nvPicPr>
        <p:blipFill rotWithShape="1">
          <a:blip r:embed="rId3"/>
          <a:srcRect l="21346" t="16189" r="21423" b="11981"/>
          <a:stretch/>
        </p:blipFill>
        <p:spPr>
          <a:xfrm>
            <a:off x="476220" y="0"/>
            <a:ext cx="11239559" cy="6341862"/>
          </a:xfrm>
          <a:prstGeom prst="rect">
            <a:avLst/>
          </a:prstGeom>
        </p:spPr>
      </p:pic>
      <p:sp>
        <p:nvSpPr>
          <p:cNvPr id="5" name="TextBox 4">
            <a:extLst>
              <a:ext uri="{FF2B5EF4-FFF2-40B4-BE49-F238E27FC236}">
                <a16:creationId xmlns:a16="http://schemas.microsoft.com/office/drawing/2014/main" id="{59C27911-E5A4-48E5-9FD1-F0FBCA72C39E}"/>
              </a:ext>
            </a:extLst>
          </p:cNvPr>
          <p:cNvSpPr txBox="1"/>
          <p:nvPr/>
        </p:nvSpPr>
        <p:spPr>
          <a:xfrm>
            <a:off x="9320463" y="6341862"/>
            <a:ext cx="5069305" cy="379780"/>
          </a:xfrm>
          <a:prstGeom prst="rect">
            <a:avLst/>
          </a:prstGeom>
          <a:noFill/>
        </p:spPr>
        <p:txBody>
          <a:bodyPr wrap="square" rtlCol="0">
            <a:spAutoFit/>
          </a:bodyPr>
          <a:lstStyle/>
          <a:p>
            <a:r>
              <a:rPr lang="en-GB" dirty="0"/>
              <a:t>(Welsh Government, 2015)</a:t>
            </a:r>
          </a:p>
        </p:txBody>
      </p:sp>
    </p:spTree>
    <p:extLst>
      <p:ext uri="{BB962C8B-B14F-4D97-AF65-F5344CB8AC3E}">
        <p14:creationId xmlns:p14="http://schemas.microsoft.com/office/powerpoint/2010/main" val="3259554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AA6D167-A6C6-49CB-BE94-6D570FBED23E}"/>
              </a:ext>
            </a:extLst>
          </p:cNvPr>
          <p:cNvSpPr>
            <a:spLocks noGrp="1"/>
          </p:cNvSpPr>
          <p:nvPr>
            <p:ph type="title"/>
          </p:nvPr>
        </p:nvSpPr>
        <p:spPr>
          <a:xfrm>
            <a:off x="3043403" y="1298346"/>
            <a:ext cx="6105194" cy="3844211"/>
          </a:xfrm>
        </p:spPr>
        <p:txBody>
          <a:bodyPr vert="horz" lIns="91440" tIns="45720" rIns="91440" bIns="45720" rtlCol="0" anchor="b">
            <a:normAutofit/>
          </a:bodyPr>
          <a:lstStyle/>
          <a:p>
            <a:pPr algn="ctr"/>
            <a:r>
              <a:rPr lang="en-GB" sz="6600" dirty="0">
                <a:solidFill>
                  <a:srgbClr val="FFFFFF"/>
                </a:solidFill>
              </a:rPr>
              <a:t>‘Adhere to the settings policies’</a:t>
            </a:r>
            <a:br>
              <a:rPr lang="en-GB" sz="6600" dirty="0">
                <a:solidFill>
                  <a:srgbClr val="FFFFFF"/>
                </a:solidFill>
              </a:rPr>
            </a:br>
            <a:br>
              <a:rPr lang="en-GB" sz="2500" dirty="0">
                <a:solidFill>
                  <a:srgbClr val="FFFFFF"/>
                </a:solidFill>
              </a:rPr>
            </a:br>
            <a:br>
              <a:rPr lang="en-GB" sz="2500" dirty="0">
                <a:solidFill>
                  <a:srgbClr val="FFFFFF"/>
                </a:solidFill>
              </a:rPr>
            </a:br>
            <a:r>
              <a:rPr lang="en-GB" sz="2500" dirty="0">
                <a:solidFill>
                  <a:srgbClr val="FFFFFF"/>
                </a:solidFill>
              </a:rPr>
              <a:t>(GOV.UK, 2019)</a:t>
            </a:r>
            <a:endParaRPr lang="en-US" sz="2500" kern="1200" dirty="0">
              <a:solidFill>
                <a:srgbClr val="FFFFFF"/>
              </a:solidFill>
              <a:latin typeface="+mj-lt"/>
              <a:ea typeface="+mj-ea"/>
              <a:cs typeface="+mj-cs"/>
            </a:endParaRPr>
          </a:p>
        </p:txBody>
      </p:sp>
    </p:spTree>
    <p:extLst>
      <p:ext uri="{BB962C8B-B14F-4D97-AF65-F5344CB8AC3E}">
        <p14:creationId xmlns:p14="http://schemas.microsoft.com/office/powerpoint/2010/main" val="32054635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 name="Title 1">
            <a:extLst>
              <a:ext uri="{FF2B5EF4-FFF2-40B4-BE49-F238E27FC236}">
                <a16:creationId xmlns:a16="http://schemas.microsoft.com/office/drawing/2014/main" id="{8030D5D1-27D5-4134-8BF5-6E8C8292086F}"/>
              </a:ext>
            </a:extLst>
          </p:cNvPr>
          <p:cNvSpPr>
            <a:spLocks noGrp="1"/>
          </p:cNvSpPr>
          <p:nvPr>
            <p:ph type="title"/>
          </p:nvPr>
        </p:nvSpPr>
        <p:spPr>
          <a:xfrm>
            <a:off x="640080" y="1243013"/>
            <a:ext cx="3855720" cy="4371974"/>
          </a:xfrm>
        </p:spPr>
        <p:txBody>
          <a:bodyPr>
            <a:normAutofit/>
          </a:bodyPr>
          <a:lstStyle/>
          <a:p>
            <a:r>
              <a:rPr lang="en-GB" dirty="0">
                <a:solidFill>
                  <a:srgbClr val="FFFFFF"/>
                </a:solidFill>
              </a:rPr>
              <a:t>Purpose of policies and procedures </a:t>
            </a:r>
          </a:p>
        </p:txBody>
      </p:sp>
      <p:sp>
        <p:nvSpPr>
          <p:cNvPr id="12" name="Rectangle 11">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CDF963-694A-4819-957C-6911E4D2AF15}"/>
              </a:ext>
            </a:extLst>
          </p:cNvPr>
          <p:cNvSpPr>
            <a:spLocks noGrp="1"/>
          </p:cNvSpPr>
          <p:nvPr>
            <p:ph idx="1"/>
          </p:nvPr>
        </p:nvSpPr>
        <p:spPr>
          <a:xfrm>
            <a:off x="6096000" y="962526"/>
            <a:ext cx="5221224" cy="4940969"/>
          </a:xfrm>
        </p:spPr>
        <p:txBody>
          <a:bodyPr anchor="ctr">
            <a:noAutofit/>
          </a:bodyPr>
          <a:lstStyle/>
          <a:p>
            <a:r>
              <a:rPr lang="en-US" dirty="0">
                <a:solidFill>
                  <a:schemeClr val="bg1"/>
                </a:solidFill>
              </a:rPr>
              <a:t>Health</a:t>
            </a:r>
          </a:p>
          <a:p>
            <a:r>
              <a:rPr lang="en-US" dirty="0">
                <a:solidFill>
                  <a:schemeClr val="bg1"/>
                </a:solidFill>
              </a:rPr>
              <a:t>Safety</a:t>
            </a:r>
          </a:p>
          <a:p>
            <a:r>
              <a:rPr lang="en-US" dirty="0">
                <a:solidFill>
                  <a:schemeClr val="bg1"/>
                </a:solidFill>
              </a:rPr>
              <a:t>Efficiency</a:t>
            </a:r>
          </a:p>
          <a:p>
            <a:r>
              <a:rPr lang="en-US" dirty="0">
                <a:solidFill>
                  <a:schemeClr val="bg1"/>
                </a:solidFill>
              </a:rPr>
              <a:t>Legality</a:t>
            </a:r>
          </a:p>
          <a:p>
            <a:pPr marL="0" indent="0" algn="r">
              <a:buNone/>
            </a:pPr>
            <a:r>
              <a:rPr lang="en-US" dirty="0">
                <a:solidFill>
                  <a:schemeClr val="bg1"/>
                </a:solidFill>
              </a:rPr>
              <a:t>(Marchington &amp; Wilkinson 2005)</a:t>
            </a:r>
          </a:p>
          <a:p>
            <a:pPr marL="0" indent="0" algn="r">
              <a:buNone/>
            </a:pPr>
            <a:endParaRPr lang="en-US" dirty="0">
              <a:solidFill>
                <a:schemeClr val="bg1"/>
              </a:solidFill>
            </a:endParaRPr>
          </a:p>
          <a:p>
            <a:pPr marL="0" indent="0" algn="r">
              <a:buNone/>
            </a:pPr>
            <a:endParaRPr lang="en-US" dirty="0">
              <a:solidFill>
                <a:schemeClr val="bg1"/>
              </a:solidFill>
            </a:endParaRPr>
          </a:p>
          <a:p>
            <a:pPr marL="0" indent="0" algn="ctr">
              <a:buNone/>
            </a:pPr>
            <a:r>
              <a:rPr lang="en-US" dirty="0">
                <a:solidFill>
                  <a:schemeClr val="bg1"/>
                </a:solidFill>
              </a:rPr>
              <a:t>It is not only the responsibility of those in a position of leadership to promote policy.</a:t>
            </a:r>
          </a:p>
          <a:p>
            <a:pPr marL="0" indent="0" algn="ctr">
              <a:buNone/>
            </a:pPr>
            <a:endParaRPr lang="en-US" dirty="0">
              <a:solidFill>
                <a:schemeClr val="bg1"/>
              </a:solidFill>
            </a:endParaRPr>
          </a:p>
          <a:p>
            <a:pPr marL="0" indent="0" algn="r">
              <a:buNone/>
            </a:pPr>
            <a:r>
              <a:rPr lang="en-US" dirty="0">
                <a:solidFill>
                  <a:schemeClr val="bg1"/>
                </a:solidFill>
              </a:rPr>
              <a:t>(GOV.UK, 2020)</a:t>
            </a:r>
          </a:p>
        </p:txBody>
      </p:sp>
    </p:spTree>
    <p:extLst>
      <p:ext uri="{BB962C8B-B14F-4D97-AF65-F5344CB8AC3E}">
        <p14:creationId xmlns:p14="http://schemas.microsoft.com/office/powerpoint/2010/main" val="424504592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AA6D167-A6C6-49CB-BE94-6D570FBED23E}"/>
              </a:ext>
            </a:extLst>
          </p:cNvPr>
          <p:cNvSpPr>
            <a:spLocks noGrp="1"/>
          </p:cNvSpPr>
          <p:nvPr>
            <p:ph type="title"/>
          </p:nvPr>
        </p:nvSpPr>
        <p:spPr>
          <a:xfrm>
            <a:off x="3043403" y="1448653"/>
            <a:ext cx="6105194" cy="3558120"/>
          </a:xfrm>
        </p:spPr>
        <p:txBody>
          <a:bodyPr vert="horz" lIns="91440" tIns="45720" rIns="91440" bIns="45720" rtlCol="0" anchor="b">
            <a:normAutofit/>
          </a:bodyPr>
          <a:lstStyle/>
          <a:p>
            <a:pPr algn="ctr"/>
            <a:r>
              <a:rPr lang="en-GB" sz="6600" dirty="0">
                <a:solidFill>
                  <a:srgbClr val="FFFFFF"/>
                </a:solidFill>
              </a:rPr>
              <a:t>‘Promote equal opportunities’</a:t>
            </a:r>
            <a:br>
              <a:rPr lang="en-GB" sz="6600" dirty="0">
                <a:solidFill>
                  <a:srgbClr val="FFFFFF"/>
                </a:solidFill>
              </a:rPr>
            </a:br>
            <a:br>
              <a:rPr lang="en-GB" sz="2500" dirty="0">
                <a:solidFill>
                  <a:srgbClr val="FFFFFF"/>
                </a:solidFill>
              </a:rPr>
            </a:br>
            <a:r>
              <a:rPr lang="en-GB" sz="2500" dirty="0">
                <a:solidFill>
                  <a:srgbClr val="FFFFFF"/>
                </a:solidFill>
              </a:rPr>
              <a:t>(GOV.UK, 2019)</a:t>
            </a:r>
            <a:endParaRPr lang="en-US" sz="2500" kern="1200" dirty="0">
              <a:solidFill>
                <a:srgbClr val="FFFFFF"/>
              </a:solidFill>
              <a:latin typeface="+mj-lt"/>
              <a:ea typeface="+mj-ea"/>
              <a:cs typeface="+mj-cs"/>
            </a:endParaRPr>
          </a:p>
        </p:txBody>
      </p:sp>
    </p:spTree>
    <p:extLst>
      <p:ext uri="{BB962C8B-B14F-4D97-AF65-F5344CB8AC3E}">
        <p14:creationId xmlns:p14="http://schemas.microsoft.com/office/powerpoint/2010/main" val="9994707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AA6D167-A6C6-49CB-BE94-6D570FBED23E}"/>
              </a:ext>
            </a:extLst>
          </p:cNvPr>
          <p:cNvSpPr>
            <a:spLocks noGrp="1"/>
          </p:cNvSpPr>
          <p:nvPr>
            <p:ph type="title"/>
          </p:nvPr>
        </p:nvSpPr>
        <p:spPr>
          <a:xfrm>
            <a:off x="3447221" y="1827648"/>
            <a:ext cx="5561113" cy="3558120"/>
          </a:xfrm>
        </p:spPr>
        <p:txBody>
          <a:bodyPr vert="horz" lIns="91440" tIns="45720" rIns="91440" bIns="45720" rtlCol="0" anchor="b">
            <a:normAutofit fontScale="90000"/>
          </a:bodyPr>
          <a:lstStyle/>
          <a:p>
            <a:pPr algn="ctr"/>
            <a:r>
              <a:rPr lang="en-GB" sz="6600" dirty="0">
                <a:solidFill>
                  <a:srgbClr val="FFFFFF"/>
                </a:solidFill>
              </a:rPr>
              <a:t>‘Assess and plan for future development’</a:t>
            </a:r>
            <a:br>
              <a:rPr lang="en-GB" sz="6600" dirty="0">
                <a:solidFill>
                  <a:srgbClr val="FFFFFF"/>
                </a:solidFill>
              </a:rPr>
            </a:br>
            <a:br>
              <a:rPr lang="en-GB" sz="2800" dirty="0">
                <a:solidFill>
                  <a:srgbClr val="FFFFFF"/>
                </a:solidFill>
              </a:rPr>
            </a:br>
            <a:r>
              <a:rPr lang="en-GB" sz="2800" dirty="0">
                <a:solidFill>
                  <a:srgbClr val="FFFFFF"/>
                </a:solidFill>
              </a:rPr>
              <a:t>(GOV.UK (2019)</a:t>
            </a:r>
            <a:endParaRPr lang="en-US" sz="2800" kern="1200" dirty="0">
              <a:solidFill>
                <a:srgbClr val="FFFFFF"/>
              </a:solidFill>
              <a:latin typeface="+mj-lt"/>
              <a:ea typeface="+mj-ea"/>
              <a:cs typeface="+mj-cs"/>
            </a:endParaRPr>
          </a:p>
        </p:txBody>
      </p:sp>
    </p:spTree>
    <p:extLst>
      <p:ext uri="{BB962C8B-B14F-4D97-AF65-F5344CB8AC3E}">
        <p14:creationId xmlns:p14="http://schemas.microsoft.com/office/powerpoint/2010/main" val="2588514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 name="Title 1">
            <a:extLst>
              <a:ext uri="{FF2B5EF4-FFF2-40B4-BE49-F238E27FC236}">
                <a16:creationId xmlns:a16="http://schemas.microsoft.com/office/drawing/2014/main" id="{8030D5D1-27D5-4134-8BF5-6E8C8292086F}"/>
              </a:ext>
            </a:extLst>
          </p:cNvPr>
          <p:cNvSpPr>
            <a:spLocks noGrp="1"/>
          </p:cNvSpPr>
          <p:nvPr>
            <p:ph type="title"/>
          </p:nvPr>
        </p:nvSpPr>
        <p:spPr>
          <a:xfrm>
            <a:off x="640080" y="1243013"/>
            <a:ext cx="3855720" cy="4371974"/>
          </a:xfrm>
        </p:spPr>
        <p:txBody>
          <a:bodyPr>
            <a:normAutofit/>
          </a:bodyPr>
          <a:lstStyle/>
          <a:p>
            <a:r>
              <a:rPr lang="en-GB" dirty="0">
                <a:solidFill>
                  <a:srgbClr val="FFFFFF"/>
                </a:solidFill>
              </a:rPr>
              <a:t>Theories and models of reflective practice </a:t>
            </a:r>
          </a:p>
        </p:txBody>
      </p:sp>
      <p:sp>
        <p:nvSpPr>
          <p:cNvPr id="12" name="Rectangle 11">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CDF963-694A-4819-957C-6911E4D2AF15}"/>
              </a:ext>
            </a:extLst>
          </p:cNvPr>
          <p:cNvSpPr>
            <a:spLocks noGrp="1"/>
          </p:cNvSpPr>
          <p:nvPr>
            <p:ph idx="1"/>
          </p:nvPr>
        </p:nvSpPr>
        <p:spPr>
          <a:xfrm>
            <a:off x="6505029" y="990600"/>
            <a:ext cx="5454372" cy="5714999"/>
          </a:xfrm>
        </p:spPr>
        <p:txBody>
          <a:bodyPr anchor="ctr">
            <a:normAutofit fontScale="47500" lnSpcReduction="20000"/>
          </a:bodyPr>
          <a:lstStyle/>
          <a:p>
            <a:r>
              <a:rPr lang="en-US" sz="8400" dirty="0">
                <a:solidFill>
                  <a:schemeClr val="bg1"/>
                </a:solidFill>
              </a:rPr>
              <a:t>Schon (1983)</a:t>
            </a:r>
          </a:p>
          <a:p>
            <a:pPr lvl="1">
              <a:buFont typeface="Wingdings" panose="05000000000000000000" pitchFamily="2" charset="2"/>
              <a:buChar char="Ø"/>
            </a:pPr>
            <a:r>
              <a:rPr lang="en-US" sz="8400" dirty="0">
                <a:solidFill>
                  <a:schemeClr val="bg1"/>
                </a:solidFill>
              </a:rPr>
              <a:t>In and On-action</a:t>
            </a:r>
          </a:p>
          <a:p>
            <a:pPr marL="457200" lvl="1" indent="0">
              <a:buNone/>
            </a:pPr>
            <a:endParaRPr lang="en-US" sz="8400" dirty="0">
              <a:solidFill>
                <a:schemeClr val="bg1"/>
              </a:solidFill>
            </a:endParaRPr>
          </a:p>
          <a:p>
            <a:r>
              <a:rPr lang="en-US" sz="8400" dirty="0">
                <a:solidFill>
                  <a:schemeClr val="bg1"/>
                </a:solidFill>
              </a:rPr>
              <a:t>Gibbs (1988)</a:t>
            </a:r>
          </a:p>
          <a:p>
            <a:pPr lvl="1">
              <a:buFont typeface="Wingdings" panose="05000000000000000000" pitchFamily="2" charset="2"/>
              <a:buChar char="Ø"/>
            </a:pPr>
            <a:r>
              <a:rPr lang="en-US" sz="8400" dirty="0">
                <a:solidFill>
                  <a:schemeClr val="bg1"/>
                </a:solidFill>
              </a:rPr>
              <a:t>Reflective cycle </a:t>
            </a:r>
          </a:p>
          <a:p>
            <a:pPr marL="457200" lvl="1" indent="0">
              <a:buNone/>
            </a:pPr>
            <a:endParaRPr lang="en-US" sz="8400" dirty="0">
              <a:solidFill>
                <a:schemeClr val="bg1"/>
              </a:solidFill>
            </a:endParaRPr>
          </a:p>
          <a:p>
            <a:r>
              <a:rPr lang="en-US" sz="8400" dirty="0">
                <a:solidFill>
                  <a:schemeClr val="bg1"/>
                </a:solidFill>
              </a:rPr>
              <a:t>Kolb (1988)</a:t>
            </a:r>
          </a:p>
          <a:p>
            <a:pPr lvl="1">
              <a:buFont typeface="Wingdings" panose="05000000000000000000" pitchFamily="2" charset="2"/>
              <a:buChar char="Ø"/>
            </a:pPr>
            <a:r>
              <a:rPr lang="en-US" sz="8400" dirty="0">
                <a:solidFill>
                  <a:schemeClr val="bg1"/>
                </a:solidFill>
              </a:rPr>
              <a:t>The Kolb cycle </a:t>
            </a:r>
          </a:p>
          <a:p>
            <a:pPr lvl="1">
              <a:buFont typeface="Wingdings" panose="05000000000000000000" pitchFamily="2" charset="2"/>
              <a:buChar char="Ø"/>
            </a:pPr>
            <a:endParaRPr lang="en-US" sz="8400" dirty="0">
              <a:solidFill>
                <a:schemeClr val="bg1"/>
              </a:solidFill>
            </a:endParaRPr>
          </a:p>
          <a:p>
            <a:pPr marL="457200" lvl="1" indent="0">
              <a:buNone/>
            </a:pPr>
            <a:endParaRPr lang="en-US" sz="8400" dirty="0">
              <a:solidFill>
                <a:schemeClr val="bg1"/>
              </a:solidFill>
            </a:endParaRPr>
          </a:p>
          <a:p>
            <a:pPr marL="457200" lvl="1" indent="0" algn="r">
              <a:buNone/>
            </a:pPr>
            <a:r>
              <a:rPr lang="en-US" sz="5900" dirty="0">
                <a:solidFill>
                  <a:schemeClr val="bg1"/>
                </a:solidFill>
              </a:rPr>
              <a:t>(Moon, 2004)</a:t>
            </a:r>
          </a:p>
        </p:txBody>
      </p:sp>
    </p:spTree>
    <p:extLst>
      <p:ext uri="{BB962C8B-B14F-4D97-AF65-F5344CB8AC3E}">
        <p14:creationId xmlns:p14="http://schemas.microsoft.com/office/powerpoint/2010/main" val="3521997466"/>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AA6D167-A6C6-49CB-BE94-6D570FBED23E}"/>
              </a:ext>
            </a:extLst>
          </p:cNvPr>
          <p:cNvSpPr>
            <a:spLocks noGrp="1"/>
          </p:cNvSpPr>
          <p:nvPr>
            <p:ph type="title"/>
          </p:nvPr>
        </p:nvSpPr>
        <p:spPr>
          <a:xfrm>
            <a:off x="3043403" y="1409308"/>
            <a:ext cx="6105194" cy="3558120"/>
          </a:xfrm>
        </p:spPr>
        <p:txBody>
          <a:bodyPr vert="horz" lIns="91440" tIns="45720" rIns="91440" bIns="45720" rtlCol="0" anchor="b">
            <a:normAutofit/>
          </a:bodyPr>
          <a:lstStyle/>
          <a:p>
            <a:pPr algn="ctr"/>
            <a:r>
              <a:rPr lang="en-GB" sz="6600" dirty="0">
                <a:solidFill>
                  <a:srgbClr val="FFFFFF"/>
                </a:solidFill>
              </a:rPr>
              <a:t>‘Establish relationships’</a:t>
            </a:r>
            <a:br>
              <a:rPr lang="en-GB" sz="6600" dirty="0">
                <a:solidFill>
                  <a:srgbClr val="FFFFFF"/>
                </a:solidFill>
              </a:rPr>
            </a:br>
            <a:br>
              <a:rPr lang="en-GB" sz="2500" dirty="0">
                <a:solidFill>
                  <a:srgbClr val="FFFFFF"/>
                </a:solidFill>
              </a:rPr>
            </a:br>
            <a:r>
              <a:rPr lang="en-GB" sz="2500" dirty="0">
                <a:solidFill>
                  <a:srgbClr val="FFFFFF"/>
                </a:solidFill>
              </a:rPr>
              <a:t>(GOV.UK, 2019)</a:t>
            </a:r>
            <a:endParaRPr lang="en-US" sz="2500" kern="1200" dirty="0">
              <a:solidFill>
                <a:srgbClr val="FFFFFF"/>
              </a:solidFill>
              <a:latin typeface="+mj-lt"/>
              <a:ea typeface="+mj-ea"/>
              <a:cs typeface="+mj-cs"/>
            </a:endParaRPr>
          </a:p>
        </p:txBody>
      </p:sp>
    </p:spTree>
    <p:extLst>
      <p:ext uri="{BB962C8B-B14F-4D97-AF65-F5344CB8AC3E}">
        <p14:creationId xmlns:p14="http://schemas.microsoft.com/office/powerpoint/2010/main" val="17862111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 name="Title 1">
            <a:extLst>
              <a:ext uri="{FF2B5EF4-FFF2-40B4-BE49-F238E27FC236}">
                <a16:creationId xmlns:a16="http://schemas.microsoft.com/office/drawing/2014/main" id="{8030D5D1-27D5-4134-8BF5-6E8C8292086F}"/>
              </a:ext>
            </a:extLst>
          </p:cNvPr>
          <p:cNvSpPr>
            <a:spLocks noGrp="1"/>
          </p:cNvSpPr>
          <p:nvPr>
            <p:ph type="title"/>
          </p:nvPr>
        </p:nvSpPr>
        <p:spPr>
          <a:xfrm>
            <a:off x="640080" y="1243013"/>
            <a:ext cx="3855720" cy="4371974"/>
          </a:xfrm>
        </p:spPr>
        <p:txBody>
          <a:bodyPr>
            <a:normAutofit/>
          </a:bodyPr>
          <a:lstStyle/>
          <a:p>
            <a:r>
              <a:rPr lang="en-GB" sz="6000" dirty="0">
                <a:solidFill>
                  <a:srgbClr val="FFFFFF"/>
                </a:solidFill>
              </a:rPr>
              <a:t>Leadership styles</a:t>
            </a:r>
            <a:br>
              <a:rPr lang="en-GB" sz="2000" dirty="0">
                <a:solidFill>
                  <a:srgbClr val="FFFFFF"/>
                </a:solidFill>
              </a:rPr>
            </a:br>
            <a:endParaRPr lang="en-GB" sz="2000" dirty="0">
              <a:solidFill>
                <a:srgbClr val="FFFFFF"/>
              </a:solidFill>
            </a:endParaRPr>
          </a:p>
        </p:txBody>
      </p:sp>
      <p:sp>
        <p:nvSpPr>
          <p:cNvPr id="12" name="Rectangle 11">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CDF963-694A-4819-957C-6911E4D2AF15}"/>
              </a:ext>
            </a:extLst>
          </p:cNvPr>
          <p:cNvSpPr>
            <a:spLocks noGrp="1"/>
          </p:cNvSpPr>
          <p:nvPr>
            <p:ph idx="1"/>
          </p:nvPr>
        </p:nvSpPr>
        <p:spPr>
          <a:xfrm>
            <a:off x="6329922" y="997177"/>
            <a:ext cx="5221224" cy="5230368"/>
          </a:xfrm>
        </p:spPr>
        <p:txBody>
          <a:bodyPr anchor="ctr">
            <a:normAutofit/>
          </a:bodyPr>
          <a:lstStyle/>
          <a:p>
            <a:r>
              <a:rPr lang="en-GB" sz="3000" dirty="0">
                <a:solidFill>
                  <a:srgbClr val="000000"/>
                </a:solidFill>
              </a:rPr>
              <a:t>Working styles are driven by personality.</a:t>
            </a:r>
          </a:p>
          <a:p>
            <a:pPr marL="0" indent="0" algn="r">
              <a:buNone/>
            </a:pPr>
            <a:r>
              <a:rPr lang="en-GB" sz="2400" dirty="0">
                <a:solidFill>
                  <a:srgbClr val="000000"/>
                </a:solidFill>
              </a:rPr>
              <a:t>(Belbin, 2012. p 136)</a:t>
            </a:r>
          </a:p>
          <a:p>
            <a:pPr marL="0" indent="0">
              <a:buNone/>
            </a:pPr>
            <a:endParaRPr lang="en-GB" sz="2400" dirty="0">
              <a:solidFill>
                <a:srgbClr val="000000"/>
              </a:solidFill>
            </a:endParaRPr>
          </a:p>
          <a:p>
            <a:r>
              <a:rPr lang="en-GB" sz="3000" dirty="0">
                <a:solidFill>
                  <a:srgbClr val="000000"/>
                </a:solidFill>
              </a:rPr>
              <a:t>Leadership styles are learnt</a:t>
            </a:r>
          </a:p>
          <a:p>
            <a:pPr marL="0" indent="0" algn="r">
              <a:buNone/>
            </a:pPr>
            <a:r>
              <a:rPr lang="en-GB" sz="2400" dirty="0">
                <a:solidFill>
                  <a:srgbClr val="000000"/>
                </a:solidFill>
              </a:rPr>
              <a:t>(Rodd, 2012. p36)</a:t>
            </a:r>
          </a:p>
          <a:p>
            <a:endParaRPr lang="en-GB" sz="2400" dirty="0">
              <a:solidFill>
                <a:srgbClr val="000000"/>
              </a:solidFill>
            </a:endParaRPr>
          </a:p>
          <a:p>
            <a:r>
              <a:rPr lang="en-GB" sz="3000" dirty="0">
                <a:solidFill>
                  <a:srgbClr val="000000"/>
                </a:solidFill>
              </a:rPr>
              <a:t>Born leaders</a:t>
            </a:r>
          </a:p>
          <a:p>
            <a:pPr marL="0" indent="0" algn="r">
              <a:buNone/>
            </a:pPr>
            <a:r>
              <a:rPr lang="en-GB" sz="2400" dirty="0">
                <a:solidFill>
                  <a:srgbClr val="000000"/>
                </a:solidFill>
              </a:rPr>
              <a:t>(Zastrow, 2008. p59)</a:t>
            </a:r>
          </a:p>
          <a:p>
            <a:pPr marL="0" indent="0">
              <a:buNone/>
            </a:pPr>
            <a:endParaRPr lang="en-GB" sz="2400" dirty="0">
              <a:solidFill>
                <a:srgbClr val="000000"/>
              </a:solidFill>
            </a:endParaRPr>
          </a:p>
        </p:txBody>
      </p:sp>
    </p:spTree>
    <p:extLst>
      <p:ext uri="{BB962C8B-B14F-4D97-AF65-F5344CB8AC3E}">
        <p14:creationId xmlns:p14="http://schemas.microsoft.com/office/powerpoint/2010/main" val="3036590492"/>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47BAB219-ED8A-4B5F-A869-FA9BFCB89BCA}"/>
              </a:ext>
            </a:extLst>
          </p:cNvPr>
          <p:cNvPicPr>
            <a:picLocks noChangeAspect="1"/>
          </p:cNvPicPr>
          <p:nvPr/>
        </p:nvPicPr>
        <p:blipFill rotWithShape="1">
          <a:blip r:embed="rId3"/>
          <a:srcRect l="21875" t="26377" r="53524" b="31609"/>
          <a:stretch/>
        </p:blipFill>
        <p:spPr>
          <a:xfrm>
            <a:off x="528966" y="1016398"/>
            <a:ext cx="5715155" cy="5528802"/>
          </a:xfrm>
          <a:prstGeom prst="rect">
            <a:avLst/>
          </a:prstGeom>
        </p:spPr>
      </p:pic>
      <p:pic>
        <p:nvPicPr>
          <p:cNvPr id="12" name="Picture 11">
            <a:extLst>
              <a:ext uri="{FF2B5EF4-FFF2-40B4-BE49-F238E27FC236}">
                <a16:creationId xmlns:a16="http://schemas.microsoft.com/office/drawing/2014/main" id="{082F7BC5-B306-4A62-903E-C955833F3F66}"/>
              </a:ext>
            </a:extLst>
          </p:cNvPr>
          <p:cNvPicPr>
            <a:picLocks noChangeAspect="1"/>
          </p:cNvPicPr>
          <p:nvPr/>
        </p:nvPicPr>
        <p:blipFill rotWithShape="1">
          <a:blip r:embed="rId3"/>
          <a:srcRect l="52036" t="26377" r="23750" b="13037"/>
          <a:stretch/>
        </p:blipFill>
        <p:spPr>
          <a:xfrm>
            <a:off x="7091034" y="128134"/>
            <a:ext cx="4572000" cy="6158824"/>
          </a:xfrm>
          <a:prstGeom prst="rect">
            <a:avLst/>
          </a:prstGeom>
        </p:spPr>
      </p:pic>
      <p:sp>
        <p:nvSpPr>
          <p:cNvPr id="13" name="TextBox 12">
            <a:extLst>
              <a:ext uri="{FF2B5EF4-FFF2-40B4-BE49-F238E27FC236}">
                <a16:creationId xmlns:a16="http://schemas.microsoft.com/office/drawing/2014/main" id="{89B993FD-99AE-4EBA-B633-64BD614E2B07}"/>
              </a:ext>
            </a:extLst>
          </p:cNvPr>
          <p:cNvSpPr txBox="1"/>
          <p:nvPr/>
        </p:nvSpPr>
        <p:spPr>
          <a:xfrm>
            <a:off x="8433982" y="6360534"/>
            <a:ext cx="6458105" cy="369332"/>
          </a:xfrm>
          <a:prstGeom prst="rect">
            <a:avLst/>
          </a:prstGeom>
          <a:noFill/>
        </p:spPr>
        <p:txBody>
          <a:bodyPr wrap="square" rtlCol="0">
            <a:spAutoFit/>
          </a:bodyPr>
          <a:lstStyle/>
          <a:p>
            <a:r>
              <a:rPr lang="en-GB" dirty="0"/>
              <a:t>(</a:t>
            </a:r>
            <a:r>
              <a:rPr lang="en-GB" dirty="0" err="1"/>
              <a:t>Rammstedt</a:t>
            </a:r>
            <a:r>
              <a:rPr lang="en-GB" dirty="0"/>
              <a:t> &amp; John, 2007. p203-212)</a:t>
            </a:r>
          </a:p>
        </p:txBody>
      </p:sp>
      <p:sp>
        <p:nvSpPr>
          <p:cNvPr id="14" name="TextBox 13">
            <a:extLst>
              <a:ext uri="{FF2B5EF4-FFF2-40B4-BE49-F238E27FC236}">
                <a16:creationId xmlns:a16="http://schemas.microsoft.com/office/drawing/2014/main" id="{DDB7E670-93B7-4B29-B261-38043196FC21}"/>
              </a:ext>
            </a:extLst>
          </p:cNvPr>
          <p:cNvSpPr txBox="1"/>
          <p:nvPr/>
        </p:nvSpPr>
        <p:spPr>
          <a:xfrm>
            <a:off x="380845" y="308512"/>
            <a:ext cx="5715155" cy="707886"/>
          </a:xfrm>
          <a:prstGeom prst="rect">
            <a:avLst/>
          </a:prstGeom>
          <a:noFill/>
        </p:spPr>
        <p:txBody>
          <a:bodyPr wrap="square" rtlCol="0">
            <a:spAutoFit/>
          </a:bodyPr>
          <a:lstStyle/>
          <a:p>
            <a:pPr algn="ctr"/>
            <a:r>
              <a:rPr lang="en-GB" sz="4000" u="sng" dirty="0"/>
              <a:t>Personality Test</a:t>
            </a:r>
          </a:p>
        </p:txBody>
      </p:sp>
    </p:spTree>
    <p:extLst>
      <p:ext uri="{BB962C8B-B14F-4D97-AF65-F5344CB8AC3E}">
        <p14:creationId xmlns:p14="http://schemas.microsoft.com/office/powerpoint/2010/main" val="9635118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 name="Title 1">
            <a:extLst>
              <a:ext uri="{FF2B5EF4-FFF2-40B4-BE49-F238E27FC236}">
                <a16:creationId xmlns:a16="http://schemas.microsoft.com/office/drawing/2014/main" id="{FAF9B854-9A15-40F9-90C7-E6D44164E05A}"/>
              </a:ext>
            </a:extLst>
          </p:cNvPr>
          <p:cNvSpPr>
            <a:spLocks noGrp="1"/>
          </p:cNvSpPr>
          <p:nvPr>
            <p:ph type="title"/>
          </p:nvPr>
        </p:nvSpPr>
        <p:spPr>
          <a:xfrm>
            <a:off x="598136" y="1404852"/>
            <a:ext cx="3855720" cy="4371974"/>
          </a:xfrm>
        </p:spPr>
        <p:txBody>
          <a:bodyPr>
            <a:normAutofit/>
          </a:bodyPr>
          <a:lstStyle/>
          <a:p>
            <a:r>
              <a:rPr lang="en-GB" dirty="0">
                <a:solidFill>
                  <a:srgbClr val="FFFFFF"/>
                </a:solidFill>
              </a:rPr>
              <a:t>Standards</a:t>
            </a:r>
            <a:br>
              <a:rPr lang="en-GB" dirty="0">
                <a:solidFill>
                  <a:srgbClr val="FFFFFF"/>
                </a:solidFill>
              </a:rPr>
            </a:br>
            <a:br>
              <a:rPr lang="en-GB" dirty="0">
                <a:solidFill>
                  <a:srgbClr val="FFFFFF"/>
                </a:solidFill>
              </a:rPr>
            </a:br>
            <a:r>
              <a:rPr lang="en-GB" sz="2000" dirty="0">
                <a:solidFill>
                  <a:srgbClr val="FFFFFF"/>
                </a:solidFill>
              </a:rPr>
              <a:t>(Department for Education, 2011)</a:t>
            </a:r>
          </a:p>
        </p:txBody>
      </p:sp>
      <p:sp>
        <p:nvSpPr>
          <p:cNvPr id="12" name="Rectangle 11">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317393A-C132-4345-B816-26B3FCCFF520}"/>
              </a:ext>
            </a:extLst>
          </p:cNvPr>
          <p:cNvSpPr txBox="1"/>
          <p:nvPr/>
        </p:nvSpPr>
        <p:spPr>
          <a:xfrm>
            <a:off x="5764696" y="583096"/>
            <a:ext cx="1789442" cy="369332"/>
          </a:xfrm>
          <a:prstGeom prst="rect">
            <a:avLst/>
          </a:prstGeom>
          <a:noFill/>
        </p:spPr>
        <p:txBody>
          <a:bodyPr wrap="square" rtlCol="0">
            <a:spAutoFit/>
          </a:bodyPr>
          <a:lstStyle/>
          <a:p>
            <a:r>
              <a:rPr lang="en-GB" dirty="0">
                <a:solidFill>
                  <a:schemeClr val="bg1"/>
                </a:solidFill>
              </a:rPr>
              <a:t>Inspire</a:t>
            </a:r>
          </a:p>
        </p:txBody>
      </p:sp>
      <p:sp>
        <p:nvSpPr>
          <p:cNvPr id="9" name="TextBox 8">
            <a:extLst>
              <a:ext uri="{FF2B5EF4-FFF2-40B4-BE49-F238E27FC236}">
                <a16:creationId xmlns:a16="http://schemas.microsoft.com/office/drawing/2014/main" id="{6B0390AD-2D18-441D-874C-520FF38F793A}"/>
              </a:ext>
            </a:extLst>
          </p:cNvPr>
          <p:cNvSpPr txBox="1"/>
          <p:nvPr/>
        </p:nvSpPr>
        <p:spPr>
          <a:xfrm>
            <a:off x="10187088" y="543246"/>
            <a:ext cx="1789442" cy="369332"/>
          </a:xfrm>
          <a:prstGeom prst="rect">
            <a:avLst/>
          </a:prstGeom>
          <a:noFill/>
        </p:spPr>
        <p:txBody>
          <a:bodyPr wrap="square" rtlCol="0">
            <a:spAutoFit/>
          </a:bodyPr>
          <a:lstStyle/>
          <a:p>
            <a:r>
              <a:rPr lang="en-GB" dirty="0">
                <a:solidFill>
                  <a:schemeClr val="bg1"/>
                </a:solidFill>
              </a:rPr>
              <a:t>Motivate</a:t>
            </a:r>
          </a:p>
        </p:txBody>
      </p:sp>
      <p:sp>
        <p:nvSpPr>
          <p:cNvPr id="11" name="TextBox 10">
            <a:extLst>
              <a:ext uri="{FF2B5EF4-FFF2-40B4-BE49-F238E27FC236}">
                <a16:creationId xmlns:a16="http://schemas.microsoft.com/office/drawing/2014/main" id="{22249C33-0AE6-4BA4-8EDF-806EF2961F58}"/>
              </a:ext>
            </a:extLst>
          </p:cNvPr>
          <p:cNvSpPr txBox="1"/>
          <p:nvPr/>
        </p:nvSpPr>
        <p:spPr>
          <a:xfrm>
            <a:off x="8182632" y="1119339"/>
            <a:ext cx="1789442" cy="369332"/>
          </a:xfrm>
          <a:prstGeom prst="rect">
            <a:avLst/>
          </a:prstGeom>
          <a:noFill/>
        </p:spPr>
        <p:txBody>
          <a:bodyPr wrap="square" rtlCol="0">
            <a:spAutoFit/>
          </a:bodyPr>
          <a:lstStyle/>
          <a:p>
            <a:r>
              <a:rPr lang="en-GB" dirty="0">
                <a:solidFill>
                  <a:schemeClr val="bg1"/>
                </a:solidFill>
              </a:rPr>
              <a:t>Challenge</a:t>
            </a:r>
          </a:p>
        </p:txBody>
      </p:sp>
      <p:sp>
        <p:nvSpPr>
          <p:cNvPr id="13" name="TextBox 12">
            <a:extLst>
              <a:ext uri="{FF2B5EF4-FFF2-40B4-BE49-F238E27FC236}">
                <a16:creationId xmlns:a16="http://schemas.microsoft.com/office/drawing/2014/main" id="{4F0388EC-1E30-4920-8FDA-8EA9215ECAD6}"/>
              </a:ext>
            </a:extLst>
          </p:cNvPr>
          <p:cNvSpPr txBox="1"/>
          <p:nvPr/>
        </p:nvSpPr>
        <p:spPr>
          <a:xfrm>
            <a:off x="10146976" y="2251524"/>
            <a:ext cx="1789442" cy="369332"/>
          </a:xfrm>
          <a:prstGeom prst="rect">
            <a:avLst/>
          </a:prstGeom>
          <a:noFill/>
        </p:spPr>
        <p:txBody>
          <a:bodyPr wrap="square" rtlCol="0">
            <a:spAutoFit/>
          </a:bodyPr>
          <a:lstStyle/>
          <a:p>
            <a:r>
              <a:rPr lang="en-GB" dirty="0">
                <a:solidFill>
                  <a:schemeClr val="bg1"/>
                </a:solidFill>
              </a:rPr>
              <a:t>Safe</a:t>
            </a:r>
          </a:p>
        </p:txBody>
      </p:sp>
      <p:sp>
        <p:nvSpPr>
          <p:cNvPr id="14" name="TextBox 13">
            <a:extLst>
              <a:ext uri="{FF2B5EF4-FFF2-40B4-BE49-F238E27FC236}">
                <a16:creationId xmlns:a16="http://schemas.microsoft.com/office/drawing/2014/main" id="{6672DB43-845B-4813-B506-C5E122CF980C}"/>
              </a:ext>
            </a:extLst>
          </p:cNvPr>
          <p:cNvSpPr txBox="1"/>
          <p:nvPr/>
        </p:nvSpPr>
        <p:spPr>
          <a:xfrm>
            <a:off x="6330262" y="2251524"/>
            <a:ext cx="1789442" cy="369332"/>
          </a:xfrm>
          <a:prstGeom prst="rect">
            <a:avLst/>
          </a:prstGeom>
          <a:noFill/>
        </p:spPr>
        <p:txBody>
          <a:bodyPr wrap="square" rtlCol="0">
            <a:spAutoFit/>
          </a:bodyPr>
          <a:lstStyle/>
          <a:p>
            <a:r>
              <a:rPr lang="en-GB" dirty="0">
                <a:solidFill>
                  <a:schemeClr val="bg1"/>
                </a:solidFill>
              </a:rPr>
              <a:t>Respect</a:t>
            </a:r>
          </a:p>
        </p:txBody>
      </p:sp>
      <p:sp>
        <p:nvSpPr>
          <p:cNvPr id="15" name="TextBox 14">
            <a:extLst>
              <a:ext uri="{FF2B5EF4-FFF2-40B4-BE49-F238E27FC236}">
                <a16:creationId xmlns:a16="http://schemas.microsoft.com/office/drawing/2014/main" id="{197BBA7B-6AEE-4C7B-81C1-8E2E8806A473}"/>
              </a:ext>
            </a:extLst>
          </p:cNvPr>
          <p:cNvSpPr txBox="1"/>
          <p:nvPr/>
        </p:nvSpPr>
        <p:spPr>
          <a:xfrm>
            <a:off x="8069746" y="3237574"/>
            <a:ext cx="1789442" cy="369332"/>
          </a:xfrm>
          <a:prstGeom prst="rect">
            <a:avLst/>
          </a:prstGeom>
          <a:noFill/>
        </p:spPr>
        <p:txBody>
          <a:bodyPr wrap="square" rtlCol="0">
            <a:spAutoFit/>
          </a:bodyPr>
          <a:lstStyle/>
          <a:p>
            <a:r>
              <a:rPr lang="en-GB" dirty="0">
                <a:solidFill>
                  <a:schemeClr val="bg1"/>
                </a:solidFill>
              </a:rPr>
              <a:t>Consistency</a:t>
            </a:r>
          </a:p>
        </p:txBody>
      </p:sp>
      <p:sp>
        <p:nvSpPr>
          <p:cNvPr id="16" name="TextBox 15">
            <a:extLst>
              <a:ext uri="{FF2B5EF4-FFF2-40B4-BE49-F238E27FC236}">
                <a16:creationId xmlns:a16="http://schemas.microsoft.com/office/drawing/2014/main" id="{4661099E-6B12-4CC6-A95A-FAB85047A6B7}"/>
              </a:ext>
            </a:extLst>
          </p:cNvPr>
          <p:cNvSpPr txBox="1"/>
          <p:nvPr/>
        </p:nvSpPr>
        <p:spPr>
          <a:xfrm>
            <a:off x="10121966" y="4113546"/>
            <a:ext cx="1789442" cy="369332"/>
          </a:xfrm>
          <a:prstGeom prst="rect">
            <a:avLst/>
          </a:prstGeom>
          <a:noFill/>
        </p:spPr>
        <p:txBody>
          <a:bodyPr wrap="square" rtlCol="0">
            <a:spAutoFit/>
          </a:bodyPr>
          <a:lstStyle/>
          <a:p>
            <a:r>
              <a:rPr lang="en-GB" dirty="0">
                <a:solidFill>
                  <a:schemeClr val="bg1"/>
                </a:solidFill>
              </a:rPr>
              <a:t>Progress</a:t>
            </a:r>
          </a:p>
        </p:txBody>
      </p:sp>
      <p:sp>
        <p:nvSpPr>
          <p:cNvPr id="17" name="TextBox 16">
            <a:extLst>
              <a:ext uri="{FF2B5EF4-FFF2-40B4-BE49-F238E27FC236}">
                <a16:creationId xmlns:a16="http://schemas.microsoft.com/office/drawing/2014/main" id="{C7A425AB-C205-4CBF-BBA9-7E0A8236A2A2}"/>
              </a:ext>
            </a:extLst>
          </p:cNvPr>
          <p:cNvSpPr txBox="1"/>
          <p:nvPr/>
        </p:nvSpPr>
        <p:spPr>
          <a:xfrm>
            <a:off x="6393190" y="4096859"/>
            <a:ext cx="1789442" cy="369332"/>
          </a:xfrm>
          <a:prstGeom prst="rect">
            <a:avLst/>
          </a:prstGeom>
          <a:noFill/>
        </p:spPr>
        <p:txBody>
          <a:bodyPr wrap="square" rtlCol="0">
            <a:spAutoFit/>
          </a:bodyPr>
          <a:lstStyle/>
          <a:p>
            <a:r>
              <a:rPr lang="en-GB" dirty="0">
                <a:solidFill>
                  <a:schemeClr val="bg1"/>
                </a:solidFill>
              </a:rPr>
              <a:t>Accountable</a:t>
            </a:r>
          </a:p>
        </p:txBody>
      </p:sp>
      <p:sp>
        <p:nvSpPr>
          <p:cNvPr id="18" name="TextBox 17">
            <a:extLst>
              <a:ext uri="{FF2B5EF4-FFF2-40B4-BE49-F238E27FC236}">
                <a16:creationId xmlns:a16="http://schemas.microsoft.com/office/drawing/2014/main" id="{49FBDDE7-8264-427D-825A-9927E8CF9FFD}"/>
              </a:ext>
            </a:extLst>
          </p:cNvPr>
          <p:cNvSpPr txBox="1"/>
          <p:nvPr/>
        </p:nvSpPr>
        <p:spPr>
          <a:xfrm>
            <a:off x="8448859" y="5301107"/>
            <a:ext cx="1789442" cy="369332"/>
          </a:xfrm>
          <a:prstGeom prst="rect">
            <a:avLst/>
          </a:prstGeom>
          <a:noFill/>
        </p:spPr>
        <p:txBody>
          <a:bodyPr wrap="square" rtlCol="0">
            <a:spAutoFit/>
          </a:bodyPr>
          <a:lstStyle/>
          <a:p>
            <a:r>
              <a:rPr lang="en-GB" dirty="0">
                <a:solidFill>
                  <a:schemeClr val="bg1"/>
                </a:solidFill>
              </a:rPr>
              <a:t>Plan</a:t>
            </a:r>
          </a:p>
        </p:txBody>
      </p:sp>
      <p:sp>
        <p:nvSpPr>
          <p:cNvPr id="19" name="TextBox 18">
            <a:extLst>
              <a:ext uri="{FF2B5EF4-FFF2-40B4-BE49-F238E27FC236}">
                <a16:creationId xmlns:a16="http://schemas.microsoft.com/office/drawing/2014/main" id="{707F4F0A-8247-4E47-9E77-90BB1B2B41A5}"/>
              </a:ext>
            </a:extLst>
          </p:cNvPr>
          <p:cNvSpPr txBox="1"/>
          <p:nvPr/>
        </p:nvSpPr>
        <p:spPr>
          <a:xfrm>
            <a:off x="10251982" y="5953777"/>
            <a:ext cx="1789442" cy="369332"/>
          </a:xfrm>
          <a:prstGeom prst="rect">
            <a:avLst/>
          </a:prstGeom>
          <a:noFill/>
        </p:spPr>
        <p:txBody>
          <a:bodyPr wrap="square" rtlCol="0">
            <a:spAutoFit/>
          </a:bodyPr>
          <a:lstStyle/>
          <a:p>
            <a:r>
              <a:rPr lang="en-GB" dirty="0">
                <a:solidFill>
                  <a:schemeClr val="bg1"/>
                </a:solidFill>
              </a:rPr>
              <a:t>Guide</a:t>
            </a:r>
          </a:p>
        </p:txBody>
      </p:sp>
      <p:sp>
        <p:nvSpPr>
          <p:cNvPr id="20" name="TextBox 19">
            <a:extLst>
              <a:ext uri="{FF2B5EF4-FFF2-40B4-BE49-F238E27FC236}">
                <a16:creationId xmlns:a16="http://schemas.microsoft.com/office/drawing/2014/main" id="{2A8B8DB7-5689-4DD0-B988-AECD2D58B34D}"/>
              </a:ext>
            </a:extLst>
          </p:cNvPr>
          <p:cNvSpPr txBox="1"/>
          <p:nvPr/>
        </p:nvSpPr>
        <p:spPr>
          <a:xfrm>
            <a:off x="5906129" y="5953777"/>
            <a:ext cx="1789442" cy="369332"/>
          </a:xfrm>
          <a:prstGeom prst="rect">
            <a:avLst/>
          </a:prstGeom>
          <a:noFill/>
        </p:spPr>
        <p:txBody>
          <a:bodyPr wrap="square" rtlCol="0">
            <a:spAutoFit/>
          </a:bodyPr>
          <a:lstStyle/>
          <a:p>
            <a:r>
              <a:rPr lang="en-GB" dirty="0">
                <a:solidFill>
                  <a:schemeClr val="bg1"/>
                </a:solidFill>
              </a:rPr>
              <a:t>Demonstrate</a:t>
            </a:r>
          </a:p>
        </p:txBody>
      </p:sp>
    </p:spTree>
    <p:extLst>
      <p:ext uri="{BB962C8B-B14F-4D97-AF65-F5344CB8AC3E}">
        <p14:creationId xmlns:p14="http://schemas.microsoft.com/office/powerpoint/2010/main" val="2578181636"/>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 name="Title 1">
            <a:extLst>
              <a:ext uri="{FF2B5EF4-FFF2-40B4-BE49-F238E27FC236}">
                <a16:creationId xmlns:a16="http://schemas.microsoft.com/office/drawing/2014/main" id="{8030D5D1-27D5-4134-8BF5-6E8C8292086F}"/>
              </a:ext>
            </a:extLst>
          </p:cNvPr>
          <p:cNvSpPr>
            <a:spLocks noGrp="1"/>
          </p:cNvSpPr>
          <p:nvPr>
            <p:ph type="title"/>
          </p:nvPr>
        </p:nvSpPr>
        <p:spPr>
          <a:xfrm>
            <a:off x="640080" y="1243013"/>
            <a:ext cx="3855720" cy="4371974"/>
          </a:xfrm>
        </p:spPr>
        <p:txBody>
          <a:bodyPr>
            <a:normAutofit/>
          </a:bodyPr>
          <a:lstStyle/>
          <a:p>
            <a:r>
              <a:rPr lang="en-GB" sz="6000" dirty="0">
                <a:solidFill>
                  <a:srgbClr val="FFFFFF"/>
                </a:solidFill>
              </a:rPr>
              <a:t>Summary</a:t>
            </a:r>
            <a:endParaRPr lang="en-GB" sz="2000" dirty="0">
              <a:solidFill>
                <a:srgbClr val="FFFFFF"/>
              </a:solidFill>
            </a:endParaRPr>
          </a:p>
        </p:txBody>
      </p:sp>
      <p:sp>
        <p:nvSpPr>
          <p:cNvPr id="12" name="Rectangle 11">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CDF963-694A-4819-957C-6911E4D2AF15}"/>
              </a:ext>
            </a:extLst>
          </p:cNvPr>
          <p:cNvSpPr>
            <a:spLocks noGrp="1"/>
          </p:cNvSpPr>
          <p:nvPr>
            <p:ph idx="1"/>
          </p:nvPr>
        </p:nvSpPr>
        <p:spPr>
          <a:xfrm>
            <a:off x="6329148" y="1009650"/>
            <a:ext cx="5221224" cy="5158740"/>
          </a:xfrm>
        </p:spPr>
        <p:txBody>
          <a:bodyPr anchor="ctr">
            <a:normAutofit/>
          </a:bodyPr>
          <a:lstStyle/>
          <a:p>
            <a:pPr>
              <a:buFont typeface="Wingdings" panose="05000000000000000000" pitchFamily="2" charset="2"/>
              <a:buChar char="ü"/>
            </a:pPr>
            <a:r>
              <a:rPr lang="en-GB" sz="3200" dirty="0">
                <a:solidFill>
                  <a:srgbClr val="000000"/>
                </a:solidFill>
              </a:rPr>
              <a:t>Education</a:t>
            </a:r>
          </a:p>
          <a:p>
            <a:pPr>
              <a:buFont typeface="Wingdings" panose="05000000000000000000" pitchFamily="2" charset="2"/>
              <a:buChar char="ü"/>
            </a:pPr>
            <a:r>
              <a:rPr lang="en-GB" sz="3200" dirty="0">
                <a:solidFill>
                  <a:srgbClr val="000000"/>
                </a:solidFill>
              </a:rPr>
              <a:t>Experience </a:t>
            </a:r>
          </a:p>
          <a:p>
            <a:pPr>
              <a:buFont typeface="Wingdings" panose="05000000000000000000" pitchFamily="2" charset="2"/>
              <a:buChar char="ü"/>
            </a:pPr>
            <a:r>
              <a:rPr lang="en-GB" sz="3200" dirty="0">
                <a:solidFill>
                  <a:srgbClr val="000000"/>
                </a:solidFill>
              </a:rPr>
              <a:t>Essential Requirements </a:t>
            </a:r>
          </a:p>
          <a:p>
            <a:pPr>
              <a:buFont typeface="Wingdings" panose="05000000000000000000" pitchFamily="2" charset="2"/>
              <a:buChar char="ü"/>
            </a:pPr>
            <a:r>
              <a:rPr lang="en-GB" sz="3200" dirty="0">
                <a:solidFill>
                  <a:srgbClr val="000000"/>
                </a:solidFill>
              </a:rPr>
              <a:t>Legislation </a:t>
            </a:r>
          </a:p>
          <a:p>
            <a:pPr>
              <a:buFont typeface="Wingdings" panose="05000000000000000000" pitchFamily="2" charset="2"/>
              <a:buChar char="ü"/>
            </a:pPr>
            <a:r>
              <a:rPr lang="en-GB" sz="3200" dirty="0">
                <a:solidFill>
                  <a:srgbClr val="000000"/>
                </a:solidFill>
              </a:rPr>
              <a:t>Curriculum </a:t>
            </a:r>
          </a:p>
          <a:p>
            <a:pPr>
              <a:buFont typeface="Wingdings" panose="05000000000000000000" pitchFamily="2" charset="2"/>
              <a:buChar char="ü"/>
            </a:pPr>
            <a:r>
              <a:rPr lang="en-GB" sz="3200" dirty="0">
                <a:solidFill>
                  <a:srgbClr val="000000"/>
                </a:solidFill>
              </a:rPr>
              <a:t>Theory</a:t>
            </a:r>
          </a:p>
          <a:p>
            <a:pPr>
              <a:buFont typeface="Wingdings" panose="05000000000000000000" pitchFamily="2" charset="2"/>
              <a:buChar char="ü"/>
            </a:pPr>
            <a:r>
              <a:rPr lang="en-GB" sz="3200" dirty="0">
                <a:solidFill>
                  <a:srgbClr val="000000"/>
                </a:solidFill>
              </a:rPr>
              <a:t>Personality Test</a:t>
            </a:r>
          </a:p>
          <a:p>
            <a:pPr>
              <a:buFont typeface="Wingdings" panose="05000000000000000000" pitchFamily="2" charset="2"/>
              <a:buChar char="ü"/>
            </a:pPr>
            <a:r>
              <a:rPr lang="en-GB" sz="3200" dirty="0">
                <a:solidFill>
                  <a:srgbClr val="000000"/>
                </a:solidFill>
              </a:rPr>
              <a:t>Department of Education standards </a:t>
            </a:r>
          </a:p>
          <a:p>
            <a:pPr>
              <a:buFont typeface="Wingdings" panose="05000000000000000000" pitchFamily="2" charset="2"/>
              <a:buChar char="ü"/>
            </a:pPr>
            <a:endParaRPr lang="en-GB" sz="2400" dirty="0">
              <a:solidFill>
                <a:srgbClr val="000000"/>
              </a:solidFill>
            </a:endParaRPr>
          </a:p>
        </p:txBody>
      </p:sp>
    </p:spTree>
    <p:extLst>
      <p:ext uri="{BB962C8B-B14F-4D97-AF65-F5344CB8AC3E}">
        <p14:creationId xmlns:p14="http://schemas.microsoft.com/office/powerpoint/2010/main" val="1955049834"/>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AA6D167-A6C6-49CB-BE94-6D570FBED23E}"/>
              </a:ext>
            </a:extLst>
          </p:cNvPr>
          <p:cNvSpPr>
            <a:spLocks noGrp="1"/>
          </p:cNvSpPr>
          <p:nvPr>
            <p:ph type="title"/>
          </p:nvPr>
        </p:nvSpPr>
        <p:spPr>
          <a:xfrm>
            <a:off x="3043403" y="1368442"/>
            <a:ext cx="6105194" cy="2689208"/>
          </a:xfrm>
        </p:spPr>
        <p:txBody>
          <a:bodyPr vert="horz" lIns="91440" tIns="45720" rIns="91440" bIns="45720" rtlCol="0" anchor="b">
            <a:normAutofit/>
          </a:bodyPr>
          <a:lstStyle/>
          <a:p>
            <a:pPr algn="ctr"/>
            <a:r>
              <a:rPr lang="en-GB" sz="6600" dirty="0">
                <a:solidFill>
                  <a:srgbClr val="FFFFFF"/>
                </a:solidFill>
              </a:rPr>
              <a:t>Thank You</a:t>
            </a:r>
            <a:endParaRPr lang="en-US" sz="2800" kern="1200" dirty="0">
              <a:solidFill>
                <a:srgbClr val="FFFFFF"/>
              </a:solidFill>
              <a:latin typeface="+mj-lt"/>
              <a:ea typeface="+mj-ea"/>
              <a:cs typeface="+mj-cs"/>
            </a:endParaRPr>
          </a:p>
        </p:txBody>
      </p:sp>
    </p:spTree>
    <p:extLst>
      <p:ext uri="{BB962C8B-B14F-4D97-AF65-F5344CB8AC3E}">
        <p14:creationId xmlns:p14="http://schemas.microsoft.com/office/powerpoint/2010/main" val="4810203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00560-C9EB-4515-BA2F-65D429E134B5}"/>
              </a:ext>
            </a:extLst>
          </p:cNvPr>
          <p:cNvSpPr>
            <a:spLocks noGrp="1"/>
          </p:cNvSpPr>
          <p:nvPr>
            <p:ph type="title"/>
          </p:nvPr>
        </p:nvSpPr>
        <p:spPr>
          <a:xfrm>
            <a:off x="838200" y="365125"/>
            <a:ext cx="10515600" cy="1325563"/>
          </a:xfrm>
        </p:spPr>
        <p:txBody>
          <a:bodyPr/>
          <a:lstStyle/>
          <a:p>
            <a:r>
              <a:rPr lang="en-GB" dirty="0"/>
              <a:t>Reference List</a:t>
            </a:r>
          </a:p>
        </p:txBody>
      </p:sp>
      <p:sp>
        <p:nvSpPr>
          <p:cNvPr id="3" name="Content Placeholder 2">
            <a:extLst>
              <a:ext uri="{FF2B5EF4-FFF2-40B4-BE49-F238E27FC236}">
                <a16:creationId xmlns:a16="http://schemas.microsoft.com/office/drawing/2014/main" id="{71ADA0D5-C10D-4468-90A5-EE9CF40A3B6B}"/>
              </a:ext>
            </a:extLst>
          </p:cNvPr>
          <p:cNvSpPr>
            <a:spLocks noGrp="1"/>
          </p:cNvSpPr>
          <p:nvPr>
            <p:ph idx="1"/>
          </p:nvPr>
        </p:nvSpPr>
        <p:spPr>
          <a:xfrm>
            <a:off x="838200" y="1825625"/>
            <a:ext cx="10515600" cy="4667250"/>
          </a:xfrm>
        </p:spPr>
        <p:txBody>
          <a:bodyPr>
            <a:normAutofit fontScale="85000" lnSpcReduction="10000"/>
          </a:bodyPr>
          <a:lstStyle/>
          <a:p>
            <a:pPr lvl="0"/>
            <a:r>
              <a:rPr lang="en-GB" dirty="0"/>
              <a:t>Belbin, M. (2012) </a:t>
            </a:r>
            <a:r>
              <a:rPr lang="en-GB" i="1" dirty="0"/>
              <a:t>Team Roles at Work. </a:t>
            </a:r>
            <a:r>
              <a:rPr lang="en-GB" dirty="0"/>
              <a:t>2</a:t>
            </a:r>
            <a:r>
              <a:rPr lang="en-GB" baseline="30000" dirty="0"/>
              <a:t>nd</a:t>
            </a:r>
            <a:r>
              <a:rPr lang="en-GB" dirty="0"/>
              <a:t> </a:t>
            </a:r>
            <a:r>
              <a:rPr lang="en-GB" dirty="0" err="1"/>
              <a:t>edn</a:t>
            </a:r>
            <a:r>
              <a:rPr lang="en-GB" dirty="0"/>
              <a:t>. Oxford: Elsevier ltd. </a:t>
            </a:r>
          </a:p>
          <a:p>
            <a:pPr lvl="0"/>
            <a:r>
              <a:rPr lang="en-GB" dirty="0"/>
              <a:t>Bergman. L, Cairns. R, Nilsson. L and </a:t>
            </a:r>
            <a:r>
              <a:rPr lang="en-GB" dirty="0" err="1"/>
              <a:t>Nistedt</a:t>
            </a:r>
            <a:r>
              <a:rPr lang="en-GB" dirty="0"/>
              <a:t>. L (2009) </a:t>
            </a:r>
            <a:r>
              <a:rPr lang="en-GB" i="1" dirty="0"/>
              <a:t>Developmental Science and the Holistic Approach. </a:t>
            </a:r>
            <a:r>
              <a:rPr lang="en-GB" dirty="0" err="1"/>
              <a:t>Pge</a:t>
            </a:r>
            <a:r>
              <a:rPr lang="en-GB" dirty="0"/>
              <a:t> 378. London: Lawrence </a:t>
            </a:r>
            <a:r>
              <a:rPr lang="en-GB" dirty="0" err="1"/>
              <a:t>Erlbaurn</a:t>
            </a:r>
            <a:r>
              <a:rPr lang="en-GB" dirty="0"/>
              <a:t> Associates Publisher</a:t>
            </a:r>
          </a:p>
          <a:p>
            <a:pPr lvl="0"/>
            <a:r>
              <a:rPr lang="en-GB" dirty="0"/>
              <a:t>Cambridge Dictionary (2020) </a:t>
            </a:r>
            <a:r>
              <a:rPr lang="en-GB" i="1" dirty="0"/>
              <a:t>enthusiasm. Available at: </a:t>
            </a:r>
            <a:r>
              <a:rPr lang="en-GB" dirty="0"/>
              <a:t>https://dictionary.cambridge.org/dictionary/english/enthusiasm (Accessed 11.01.2020)</a:t>
            </a:r>
          </a:p>
          <a:p>
            <a:pPr lvl="0"/>
            <a:r>
              <a:rPr lang="en-GB" dirty="0"/>
              <a:t>Cambridge Dictionary (2020) </a:t>
            </a:r>
            <a:r>
              <a:rPr lang="en-GB" i="1" dirty="0"/>
              <a:t>motivation. Available at: </a:t>
            </a:r>
            <a:r>
              <a:rPr lang="en-GB" dirty="0"/>
              <a:t>https://dictionary.cambridge.org/dictionary/english/motivation (Accessed 11.01.2020)</a:t>
            </a:r>
          </a:p>
          <a:p>
            <a:pPr lvl="0"/>
            <a:r>
              <a:rPr lang="en-GB" dirty="0"/>
              <a:t>Department for Education (2011)</a:t>
            </a:r>
            <a:r>
              <a:rPr lang="en-GB" i="1" dirty="0"/>
              <a:t> Teachers’ Standards Guidance for school leaders, school staff and governing bodies, </a:t>
            </a:r>
            <a:r>
              <a:rPr lang="en-GB" dirty="0"/>
              <a:t>page 10-13. Available at: https://assets.publishing.service.gov.uk/government/uploads/system/uploads/attachment_data/file/665520/Teachers__Standards.pdf (Accessed 28.12.2019)</a:t>
            </a:r>
          </a:p>
        </p:txBody>
      </p:sp>
    </p:spTree>
    <p:extLst>
      <p:ext uri="{BB962C8B-B14F-4D97-AF65-F5344CB8AC3E}">
        <p14:creationId xmlns:p14="http://schemas.microsoft.com/office/powerpoint/2010/main" val="40584332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47FC1D-10D1-443C-8F2D-064A16314DCD}"/>
              </a:ext>
            </a:extLst>
          </p:cNvPr>
          <p:cNvSpPr>
            <a:spLocks noGrp="1"/>
          </p:cNvSpPr>
          <p:nvPr>
            <p:ph idx="1"/>
          </p:nvPr>
        </p:nvSpPr>
        <p:spPr>
          <a:xfrm>
            <a:off x="838200" y="787791"/>
            <a:ext cx="10515600" cy="5389172"/>
          </a:xfrm>
        </p:spPr>
        <p:txBody>
          <a:bodyPr>
            <a:normAutofit lnSpcReduction="10000"/>
          </a:bodyPr>
          <a:lstStyle/>
          <a:p>
            <a:pPr lvl="0"/>
            <a:r>
              <a:rPr lang="en-GB" dirty="0"/>
              <a:t>Department for Education (2017) </a:t>
            </a:r>
            <a:r>
              <a:rPr lang="en-GB" i="1" dirty="0"/>
              <a:t>Statutory Framework for the early years foundation stage</a:t>
            </a:r>
            <a:r>
              <a:rPr lang="en-GB" dirty="0"/>
              <a:t>. Available at: https://assets.publishing.service.gov.uk/government/uploads/system/uploads/attachment_data/file/596629/EYFS_STATUTORY_FRAMEWORK_2017.pdf (Accessed 04.01.2020)</a:t>
            </a:r>
          </a:p>
          <a:p>
            <a:pPr lvl="0"/>
            <a:r>
              <a:rPr lang="en-GB" dirty="0"/>
              <a:t>GOV.UK (2020) Health and Safety for school children. Available at: https://www.gov.uk/health-safety-school-children (Accessed 13.01.2020)</a:t>
            </a:r>
          </a:p>
          <a:p>
            <a:pPr lvl="0"/>
            <a:r>
              <a:rPr lang="en-GB" dirty="0"/>
              <a:t>GOV.UK (2020) Teaching Vacancies</a:t>
            </a:r>
            <a:r>
              <a:rPr lang="en-GB" i="1" dirty="0"/>
              <a:t>. Available at:</a:t>
            </a:r>
            <a:r>
              <a:rPr lang="en-GB" dirty="0"/>
              <a:t> https://teaching-vacancies.service.gov.uk/jobs/nursery-teacher-st-anne-s-catholic-primary-school (Accessed 03.01.2020)</a:t>
            </a:r>
          </a:p>
          <a:p>
            <a:pPr lvl="0"/>
            <a:r>
              <a:rPr lang="en-GB" dirty="0"/>
              <a:t>K. Brodie (2018) </a:t>
            </a:r>
            <a:r>
              <a:rPr lang="en-GB" i="1" dirty="0"/>
              <a:t>The Holistic Care and Development of Children from Birth to Three. </a:t>
            </a:r>
            <a:r>
              <a:rPr lang="en-GB" dirty="0" err="1"/>
              <a:t>Pge</a:t>
            </a:r>
            <a:r>
              <a:rPr lang="en-GB" dirty="0"/>
              <a:t> 5. David Fulton Book. </a:t>
            </a:r>
          </a:p>
        </p:txBody>
      </p:sp>
    </p:spTree>
    <p:extLst>
      <p:ext uri="{BB962C8B-B14F-4D97-AF65-F5344CB8AC3E}">
        <p14:creationId xmlns:p14="http://schemas.microsoft.com/office/powerpoint/2010/main" val="28205397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47FC1D-10D1-443C-8F2D-064A16314DCD}"/>
              </a:ext>
            </a:extLst>
          </p:cNvPr>
          <p:cNvSpPr>
            <a:spLocks noGrp="1"/>
          </p:cNvSpPr>
          <p:nvPr>
            <p:ph idx="1"/>
          </p:nvPr>
        </p:nvSpPr>
        <p:spPr>
          <a:xfrm>
            <a:off x="838200" y="520505"/>
            <a:ext cx="10515600" cy="6035040"/>
          </a:xfrm>
        </p:spPr>
        <p:txBody>
          <a:bodyPr>
            <a:normAutofit lnSpcReduction="10000"/>
          </a:bodyPr>
          <a:lstStyle/>
          <a:p>
            <a:pPr lvl="0"/>
            <a:r>
              <a:rPr lang="en-GB" dirty="0"/>
              <a:t>Legislation.gov.uk (2006)</a:t>
            </a:r>
            <a:r>
              <a:rPr lang="en-GB" i="1" dirty="0"/>
              <a:t> Childcare Act 2006. </a:t>
            </a:r>
            <a:r>
              <a:rPr lang="en-GB" dirty="0"/>
              <a:t>Available at: http://www.legislation.gov.uk/ukpga/2006/21 (Accessed 11.01.2020)</a:t>
            </a:r>
          </a:p>
          <a:p>
            <a:pPr lvl="0"/>
            <a:r>
              <a:rPr lang="en-GB" dirty="0"/>
              <a:t>Marchington, M. &amp; Wilkinson, A. (2005) </a:t>
            </a:r>
            <a:r>
              <a:rPr lang="en-GB" i="1" dirty="0"/>
              <a:t>Human Resources Management at Work: People Management and Development</a:t>
            </a:r>
            <a:r>
              <a:rPr lang="en-GB" dirty="0"/>
              <a:t>. 3</a:t>
            </a:r>
            <a:r>
              <a:rPr lang="en-GB" baseline="30000" dirty="0"/>
              <a:t>rd</a:t>
            </a:r>
            <a:r>
              <a:rPr lang="en-GB" dirty="0"/>
              <a:t> </a:t>
            </a:r>
            <a:r>
              <a:rPr lang="en-GB" dirty="0" err="1"/>
              <a:t>edn</a:t>
            </a:r>
            <a:r>
              <a:rPr lang="en-GB" dirty="0"/>
              <a:t>. London: Chartered Institute of Personnel Development. </a:t>
            </a:r>
          </a:p>
          <a:p>
            <a:pPr lvl="0"/>
            <a:r>
              <a:rPr lang="en-GB" dirty="0"/>
              <a:t>Moon, J. (2004) </a:t>
            </a:r>
            <a:r>
              <a:rPr lang="en-GB" i="1" dirty="0"/>
              <a:t>Reflection in learning and professional development: Theory and practice. </a:t>
            </a:r>
            <a:r>
              <a:rPr lang="en-GB" dirty="0"/>
              <a:t>London: Routledge Falmer. </a:t>
            </a:r>
          </a:p>
          <a:p>
            <a:pPr lvl="0"/>
            <a:r>
              <a:rPr lang="en-GB" dirty="0" err="1"/>
              <a:t>Rammstedt</a:t>
            </a:r>
            <a:r>
              <a:rPr lang="en-GB" dirty="0"/>
              <a:t>, B., &amp; John, O. P. (2007) Measuring personality in one minute or less: A 10-item short version of the big five inventory in English and German</a:t>
            </a:r>
            <a:r>
              <a:rPr lang="en-GB" i="1" dirty="0"/>
              <a:t>. Journal of research in personality, 41</a:t>
            </a:r>
            <a:r>
              <a:rPr lang="en-GB" dirty="0"/>
              <a:t>(1), 203-212.</a:t>
            </a:r>
          </a:p>
          <a:p>
            <a:pPr lvl="0"/>
            <a:r>
              <a:rPr lang="en-GB" dirty="0"/>
              <a:t>Rook. S (2016) </a:t>
            </a:r>
            <a:r>
              <a:rPr lang="en-US" i="1" dirty="0"/>
              <a:t>Work Experience, Placements and Internships. </a:t>
            </a:r>
            <a:r>
              <a:rPr lang="en-US" dirty="0"/>
              <a:t>Page 7. London: Palgrave Career Skills. </a:t>
            </a:r>
            <a:endParaRPr lang="en-GB" dirty="0"/>
          </a:p>
          <a:p>
            <a:pPr lvl="0"/>
            <a:r>
              <a:rPr lang="en-GB" dirty="0"/>
              <a:t>St George Lane Fox Pitt (2016) </a:t>
            </a:r>
            <a:r>
              <a:rPr lang="en-GB" i="1" dirty="0"/>
              <a:t>The Purpose of Education. </a:t>
            </a:r>
            <a:r>
              <a:rPr lang="en-GB" dirty="0"/>
              <a:t>Cambridge: Cambridge University Press. </a:t>
            </a:r>
          </a:p>
        </p:txBody>
      </p:sp>
    </p:spTree>
    <p:extLst>
      <p:ext uri="{BB962C8B-B14F-4D97-AF65-F5344CB8AC3E}">
        <p14:creationId xmlns:p14="http://schemas.microsoft.com/office/powerpoint/2010/main" val="3299483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714C96-6797-4E8E-A778-4C347927FAE9}"/>
              </a:ext>
            </a:extLst>
          </p:cNvPr>
          <p:cNvSpPr>
            <a:spLocks noGrp="1"/>
          </p:cNvSpPr>
          <p:nvPr>
            <p:ph idx="1"/>
          </p:nvPr>
        </p:nvSpPr>
        <p:spPr>
          <a:xfrm>
            <a:off x="838200" y="821094"/>
            <a:ext cx="10515600" cy="5355869"/>
          </a:xfrm>
        </p:spPr>
        <p:txBody>
          <a:bodyPr/>
          <a:lstStyle/>
          <a:p>
            <a:pPr lvl="0"/>
            <a:r>
              <a:rPr lang="en-US" dirty="0"/>
              <a:t>Welsh Government (2015) </a:t>
            </a:r>
            <a:r>
              <a:rPr lang="en-US" i="1" dirty="0"/>
              <a:t>Curriculum for Wales. </a:t>
            </a:r>
            <a:r>
              <a:rPr lang="en-US" dirty="0"/>
              <a:t>Available at: https://gov.wales/sites/default/files/publications/2018-02/foundation-phase-framework-revised-2015.pdf (Accessed 08.01.2020)</a:t>
            </a:r>
            <a:endParaRPr lang="en-GB" dirty="0"/>
          </a:p>
          <a:p>
            <a:pPr lvl="0"/>
            <a:r>
              <a:rPr lang="en-GB" dirty="0"/>
              <a:t>Welsh Government (2015) The 4 Purposes of the Curriculum for Wales. Available at: file:///C:/Users/hjone/Desktop/the-four-purposes-of-the-curriculum-for-wales.pdf (Accessed 03.01.2020)</a:t>
            </a:r>
          </a:p>
          <a:p>
            <a:pPr lvl="0"/>
            <a:r>
              <a:rPr lang="en-GB" dirty="0"/>
              <a:t>Zastrow, C. (2009) </a:t>
            </a:r>
            <a:r>
              <a:rPr lang="en-GB" i="1" dirty="0"/>
              <a:t>Social work with groups.</a:t>
            </a:r>
            <a:r>
              <a:rPr lang="en-GB" dirty="0"/>
              <a:t> 7</a:t>
            </a:r>
            <a:r>
              <a:rPr lang="en-GB" baseline="30000" dirty="0"/>
              <a:t>th</a:t>
            </a:r>
            <a:r>
              <a:rPr lang="en-GB" dirty="0"/>
              <a:t> </a:t>
            </a:r>
            <a:r>
              <a:rPr lang="en-GB" dirty="0" err="1"/>
              <a:t>edn</a:t>
            </a:r>
            <a:r>
              <a:rPr lang="en-GB" dirty="0"/>
              <a:t>. </a:t>
            </a:r>
            <a:r>
              <a:rPr lang="en-GB"/>
              <a:t>Belmont: Brookes/Cole</a:t>
            </a:r>
          </a:p>
        </p:txBody>
      </p:sp>
    </p:spTree>
    <p:extLst>
      <p:ext uri="{BB962C8B-B14F-4D97-AF65-F5344CB8AC3E}">
        <p14:creationId xmlns:p14="http://schemas.microsoft.com/office/powerpoint/2010/main" val="36076859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1231</TotalTime>
  <Words>2645</Words>
  <Application>Microsoft Office PowerPoint</Application>
  <PresentationFormat>Widescreen</PresentationFormat>
  <Paragraphs>218</Paragraphs>
  <Slides>25</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Calibri Light</vt:lpstr>
      <vt:lpstr>Ink Free</vt:lpstr>
      <vt:lpstr>Wingdings</vt:lpstr>
      <vt:lpstr>Office Theme</vt:lpstr>
      <vt:lpstr>Employability Skills   Hannah Jones  1302878</vt:lpstr>
      <vt:lpstr>Foundation Phase Primary School Teacher </vt:lpstr>
      <vt:lpstr>Education  The purpose of education is to ‘stimulate’ and ‘guide self-development’.  (Pitt, 2016)  </vt:lpstr>
      <vt:lpstr>Paid/Unpaid experience  Experience is ‘extremely valuable’   (Rook, 2016)  </vt:lpstr>
      <vt:lpstr>Primary School Teacher most common essential requirements  </vt:lpstr>
      <vt:lpstr>‘Enthusiasm’ &amp; ‘Motivation’  (GOV.UK, 2019)   </vt:lpstr>
      <vt:lpstr>Definitions  </vt:lpstr>
      <vt:lpstr>‘Compliant with the Early Years Foundation Phase framework’  (GOV.UK, 2019)</vt:lpstr>
      <vt:lpstr>The welsh curriculum </vt:lpstr>
      <vt:lpstr>PowerPoint Presentation</vt:lpstr>
      <vt:lpstr>‘Adhere to the settings policies’   (GOV.UK, 2019)</vt:lpstr>
      <vt:lpstr>Purpose of policies and procedures </vt:lpstr>
      <vt:lpstr>‘Promote equal opportunities’  (GOV.UK, 2019)</vt:lpstr>
      <vt:lpstr>‘Assess and plan for future development’  (GOV.UK (2019)</vt:lpstr>
      <vt:lpstr>Theories and models of reflective practice </vt:lpstr>
      <vt:lpstr>‘Establish relationships’  (GOV.UK, 2019)</vt:lpstr>
      <vt:lpstr>Leadership styles </vt:lpstr>
      <vt:lpstr>PowerPoint Presentation</vt:lpstr>
      <vt:lpstr>Standards  (Department for Education, 2011)</vt:lpstr>
      <vt:lpstr>Summary</vt:lpstr>
      <vt:lpstr>Thank You</vt:lpstr>
      <vt:lpstr>Reference List</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Skills   Hannah Jones  1302878</dc:title>
  <dc:creator>Hannah Rachel Jones</dc:creator>
  <cp:lastModifiedBy>Hannah Rachel Jones</cp:lastModifiedBy>
  <cp:revision>96</cp:revision>
  <dcterms:created xsi:type="dcterms:W3CDTF">2020-01-02T15:26:41Z</dcterms:created>
  <dcterms:modified xsi:type="dcterms:W3CDTF">2020-01-18T09:10:52Z</dcterms:modified>
</cp:coreProperties>
</file>