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54E4F-B592-4294-B1F1-AAC39CF07530}" type="datetimeFigureOut">
              <a:rPr lang="es-ES" smtClean="0"/>
              <a:t>09/11/2019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76775-83F0-4CF6-8AE3-D034B82B2B50}" type="slidenum">
              <a:rPr lang="es-ES" smtClean="0"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54E4F-B592-4294-B1F1-AAC39CF07530}" type="datetimeFigureOut">
              <a:rPr lang="es-ES" smtClean="0"/>
              <a:t>09/11/2019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76775-83F0-4CF6-8AE3-D034B82B2B50}" type="slidenum">
              <a:rPr lang="es-ES" smtClean="0"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54E4F-B592-4294-B1F1-AAC39CF07530}" type="datetimeFigureOut">
              <a:rPr lang="es-ES" smtClean="0"/>
              <a:t>09/11/2019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76775-83F0-4CF6-8AE3-D034B82B2B50}" type="slidenum">
              <a:rPr lang="es-ES" smtClean="0"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54E4F-B592-4294-B1F1-AAC39CF07530}" type="datetimeFigureOut">
              <a:rPr lang="es-ES" smtClean="0"/>
              <a:t>09/11/2019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76775-83F0-4CF6-8AE3-D034B82B2B50}" type="slidenum">
              <a:rPr lang="es-ES" smtClean="0"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54E4F-B592-4294-B1F1-AAC39CF07530}" type="datetimeFigureOut">
              <a:rPr lang="es-ES" smtClean="0"/>
              <a:t>09/11/2019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76775-83F0-4CF6-8AE3-D034B82B2B50}" type="slidenum">
              <a:rPr lang="es-ES" smtClean="0"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54E4F-B592-4294-B1F1-AAC39CF07530}" type="datetimeFigureOut">
              <a:rPr lang="es-ES" smtClean="0"/>
              <a:t>09/11/2019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76775-83F0-4CF6-8AE3-D034B82B2B50}" type="slidenum">
              <a:rPr lang="es-ES" smtClean="0"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54E4F-B592-4294-B1F1-AAC39CF07530}" type="datetimeFigureOut">
              <a:rPr lang="es-ES" smtClean="0"/>
              <a:t>09/11/2019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76775-83F0-4CF6-8AE3-D034B82B2B50}" type="slidenum">
              <a:rPr lang="es-ES" smtClean="0"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54E4F-B592-4294-B1F1-AAC39CF07530}" type="datetimeFigureOut">
              <a:rPr lang="es-ES" smtClean="0"/>
              <a:t>09/11/2019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76775-83F0-4CF6-8AE3-D034B82B2B50}" type="slidenum">
              <a:rPr lang="es-ES" smtClean="0"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54E4F-B592-4294-B1F1-AAC39CF07530}" type="datetimeFigureOut">
              <a:rPr lang="es-ES" smtClean="0"/>
              <a:t>09/11/2019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76775-83F0-4CF6-8AE3-D034B82B2B50}" type="slidenum">
              <a:rPr lang="es-ES" smtClean="0"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54E4F-B592-4294-B1F1-AAC39CF07530}" type="datetimeFigureOut">
              <a:rPr lang="es-ES" smtClean="0"/>
              <a:t>09/11/2019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76775-83F0-4CF6-8AE3-D034B82B2B50}" type="slidenum">
              <a:rPr lang="es-ES" smtClean="0"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54E4F-B592-4294-B1F1-AAC39CF07530}" type="datetimeFigureOut">
              <a:rPr lang="es-ES" smtClean="0"/>
              <a:t>09/11/2019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76775-83F0-4CF6-8AE3-D034B82B2B50}" type="slidenum">
              <a:rPr lang="es-ES" smtClean="0"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D54E4F-B592-4294-B1F1-AAC39CF07530}" type="datetimeFigureOut">
              <a:rPr lang="es-ES" smtClean="0"/>
              <a:t>09/11/2019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676775-83F0-4CF6-8AE3-D034B82B2B50}" type="slidenum">
              <a:rPr lang="es-ES" smtClean="0"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ec.europa.eu/environment/ecoap/images/articles/20130513-an-adaptable-tool-for-assessing-building-sustainabili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08720"/>
            <a:ext cx="9172736" cy="4797152"/>
          </a:xfrm>
          <a:prstGeom prst="rect">
            <a:avLst/>
          </a:prstGeom>
          <a:noFill/>
        </p:spPr>
      </p:pic>
      <p:sp>
        <p:nvSpPr>
          <p:cNvPr id="5" name="4 CuadroTexto"/>
          <p:cNvSpPr txBox="1"/>
          <p:nvPr/>
        </p:nvSpPr>
        <p:spPr>
          <a:xfrm>
            <a:off x="0" y="0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ENVIRONMENT ASSESSMENT SYSTEMS</a:t>
            </a:r>
            <a:r>
              <a:rPr lang="es-ES_tradnl" sz="6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ISO 14000</a:t>
            </a:r>
            <a:endParaRPr lang="es-ES" sz="60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323528" y="602128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4">
                    <a:lumMod val="50000"/>
                  </a:schemeClr>
                </a:solidFill>
              </a:rPr>
              <a:t>JUAN ANTONIO </a:t>
            </a:r>
            <a:r>
              <a:rPr lang="es-ES_tradnl" b="1" dirty="0" smtClean="0">
                <a:solidFill>
                  <a:schemeClr val="accent4">
                    <a:lumMod val="50000"/>
                  </a:schemeClr>
                </a:solidFill>
              </a:rPr>
              <a:t>FERRIZ-PAPI</a:t>
            </a:r>
            <a:endParaRPr lang="es-ES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1" name="Picture 2" descr="UW Trinity Saint David 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801444"/>
            <a:ext cx="1809750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3568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2 CuadroTexto"/>
          <p:cNvSpPr txBox="1"/>
          <p:nvPr/>
        </p:nvSpPr>
        <p:spPr>
          <a:xfrm>
            <a:off x="251520" y="98072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accent3">
                    <a:lumMod val="50000"/>
                  </a:schemeClr>
                </a:solidFill>
              </a:rPr>
              <a:t>ORIGIN OF ENVIRONMENTAL ASSESSMENT</a:t>
            </a:r>
            <a:endParaRPr lang="es-ES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228616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INDUSTRY = PROGRESS</a:t>
            </a:r>
            <a:endParaRPr lang="en-GB" b="1" dirty="0"/>
          </a:p>
        </p:txBody>
      </p:sp>
      <p:pic>
        <p:nvPicPr>
          <p:cNvPr id="1028" name="Picture 4" descr="http://www.clipartheaven.com/clipart/business_&amp;_office/buildings/factory_05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72816"/>
            <a:ext cx="3686446" cy="3129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99592" y="3337675"/>
            <a:ext cx="42484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Natural environment less polluted</a:t>
            </a:r>
          </a:p>
          <a:p>
            <a:endParaRPr lang="en-GB" dirty="0"/>
          </a:p>
          <a:p>
            <a:r>
              <a:rPr lang="en-GB" dirty="0" smtClean="0"/>
              <a:t>Economic development</a:t>
            </a:r>
          </a:p>
          <a:p>
            <a:endParaRPr lang="en-GB" dirty="0"/>
          </a:p>
          <a:p>
            <a:r>
              <a:rPr lang="en-GB" dirty="0" smtClean="0"/>
              <a:t>Production was over health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899592" y="5301208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got very high levels of pollution and symptoms of degradation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Health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Destruction of ecosystems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</a:rPr>
                <a:t>ENVIRONMENT ASSESSMENT SYSTEMS. </a:t>
              </a:r>
              <a:r>
                <a:rPr lang="en-GB" sz="1400" b="1" kern="0" noProof="0" dirty="0" smtClean="0">
                  <a:solidFill>
                    <a:srgbClr val="0070C0"/>
                  </a:solidFill>
                </a:rPr>
                <a:t>ISO 14000</a:t>
              </a:r>
              <a:endPara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46995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2 CuadroTexto"/>
          <p:cNvSpPr txBox="1"/>
          <p:nvPr/>
        </p:nvSpPr>
        <p:spPr>
          <a:xfrm>
            <a:off x="251520" y="98072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accent3">
                    <a:lumMod val="50000"/>
                  </a:schemeClr>
                </a:solidFill>
              </a:rPr>
              <a:t>ORIGIN OF ENVIRONMENTAL ASSESSMENT</a:t>
            </a:r>
            <a:endParaRPr lang="es-ES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228616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CORRECTION OF POLLUTION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899592" y="3573016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solution is to establish limits to pollution</a:t>
            </a:r>
          </a:p>
          <a:p>
            <a:endParaRPr lang="en-GB" dirty="0"/>
          </a:p>
          <a:p>
            <a:r>
              <a:rPr lang="en-GB" dirty="0" smtClean="0"/>
              <a:t>We can pollute, but only to a certain degree</a:t>
            </a:r>
          </a:p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899592" y="5496625"/>
            <a:ext cx="7574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But pollution was still affecting our lives, health, environment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0858" y="2470830"/>
            <a:ext cx="2833612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</a:rPr>
                <a:t>ENVIRONMENT ASSESSMENT SYSTEMS. </a:t>
              </a:r>
              <a:r>
                <a:rPr lang="en-GB" sz="1400" b="1" kern="0" noProof="0" dirty="0" smtClean="0">
                  <a:solidFill>
                    <a:srgbClr val="0070C0"/>
                  </a:solidFill>
                </a:rPr>
                <a:t>ISO 14000</a:t>
              </a:r>
              <a:endPara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70565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330" y="1211560"/>
            <a:ext cx="4646720" cy="3588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2 CuadroTexto"/>
          <p:cNvSpPr txBox="1"/>
          <p:nvPr/>
        </p:nvSpPr>
        <p:spPr>
          <a:xfrm>
            <a:off x="251520" y="98072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accent3">
                    <a:lumMod val="50000"/>
                  </a:schemeClr>
                </a:solidFill>
              </a:rPr>
              <a:t>ORIGIN OF ENVIRONMENTAL ASSESSMENT</a:t>
            </a:r>
            <a:endParaRPr lang="es-ES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228616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POLLUTION PREVENTION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899592" y="3573016"/>
            <a:ext cx="43924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Prevention is better than cure</a:t>
            </a:r>
          </a:p>
          <a:p>
            <a:endParaRPr lang="en-GB" dirty="0"/>
          </a:p>
          <a:p>
            <a:r>
              <a:rPr lang="en-GB" dirty="0" smtClean="0"/>
              <a:t>Governments establish measures to prevent pollution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Risk prevention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Environmental regulation for transport, chemicals, etc.</a:t>
            </a:r>
          </a:p>
          <a:p>
            <a:endParaRPr lang="en-GB" dirty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</a:rPr>
                <a:t>ENVIRONMENT ASSESSMENT SYSTEMS. </a:t>
              </a:r>
              <a:r>
                <a:rPr lang="en-GB" sz="1400" b="1" kern="0" noProof="0" dirty="0" smtClean="0">
                  <a:solidFill>
                    <a:srgbClr val="0070C0"/>
                  </a:solidFill>
                </a:rPr>
                <a:t>ISO 14000</a:t>
              </a:r>
              <a:endPara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15027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545540"/>
            <a:ext cx="3574704" cy="3574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2 CuadroTexto"/>
          <p:cNvSpPr txBox="1"/>
          <p:nvPr/>
        </p:nvSpPr>
        <p:spPr>
          <a:xfrm>
            <a:off x="251520" y="98072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accent3">
                    <a:lumMod val="50000"/>
                  </a:schemeClr>
                </a:solidFill>
              </a:rPr>
              <a:t>ORIGIN OF ENVIRONMENTAL ASSESSMENT</a:t>
            </a:r>
            <a:endParaRPr lang="es-ES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228616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ENVIRONMENTAL ASSESSMENT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856049" y="3332892"/>
            <a:ext cx="46085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It’s not only a question of production</a:t>
            </a:r>
          </a:p>
          <a:p>
            <a:endParaRPr lang="en-GB" dirty="0" smtClean="0"/>
          </a:p>
          <a:p>
            <a:r>
              <a:rPr lang="en-GB" dirty="0" smtClean="0"/>
              <a:t>All the organization must be implied</a:t>
            </a:r>
          </a:p>
          <a:p>
            <a:endParaRPr lang="en-GB" dirty="0" smtClean="0"/>
          </a:p>
          <a:p>
            <a:r>
              <a:rPr lang="en-GB" dirty="0" smtClean="0"/>
              <a:t>We need to plan, develop, review and change</a:t>
            </a:r>
          </a:p>
          <a:p>
            <a:endParaRPr lang="en-GB" dirty="0"/>
          </a:p>
          <a:p>
            <a:r>
              <a:rPr lang="en-GB" dirty="0" smtClean="0"/>
              <a:t>Continuous improvement – process to progress</a:t>
            </a:r>
          </a:p>
          <a:p>
            <a:endParaRPr lang="en-GB" dirty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</a:rPr>
                <a:t>ENVIRONMENT ASSESSMENT SYSTEMS. </a:t>
              </a:r>
              <a:r>
                <a:rPr lang="en-GB" sz="1400" b="1" kern="0" noProof="0" dirty="0" smtClean="0">
                  <a:solidFill>
                    <a:srgbClr val="0070C0"/>
                  </a:solidFill>
                </a:rPr>
                <a:t>ISO 14000</a:t>
              </a:r>
              <a:endPara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21641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2 CuadroTexto"/>
          <p:cNvSpPr txBox="1"/>
          <p:nvPr/>
        </p:nvSpPr>
        <p:spPr>
          <a:xfrm>
            <a:off x="251520" y="98072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accent3">
                    <a:lumMod val="50000"/>
                  </a:schemeClr>
                </a:solidFill>
              </a:rPr>
              <a:t>ORIGIN OF ENVIRONMENTAL ASSESSMENT</a:t>
            </a:r>
            <a:endParaRPr lang="es-ES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228616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ENVIRONMENTAL INTEGRATION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856049" y="3332892"/>
            <a:ext cx="46085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Environment considerations are not apart </a:t>
            </a:r>
          </a:p>
          <a:p>
            <a:endParaRPr lang="en-GB" dirty="0"/>
          </a:p>
          <a:p>
            <a:r>
              <a:rPr lang="en-GB" dirty="0" smtClean="0"/>
              <a:t>They must be integrated in the organization policies</a:t>
            </a:r>
          </a:p>
          <a:p>
            <a:endParaRPr lang="en-GB" dirty="0"/>
          </a:p>
          <a:p>
            <a:r>
              <a:rPr lang="en-GB" dirty="0" smtClean="0"/>
              <a:t>They form part of the organization decisions</a:t>
            </a:r>
          </a:p>
          <a:p>
            <a:endParaRPr lang="en-GB" dirty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</a:rPr>
                <a:t>ENVIRONMENT ASSESSMENT SYSTEMS. </a:t>
              </a:r>
              <a:r>
                <a:rPr lang="en-GB" sz="1400" b="1" kern="0" noProof="0" dirty="0" smtClean="0">
                  <a:solidFill>
                    <a:srgbClr val="0070C0"/>
                  </a:solidFill>
                </a:rPr>
                <a:t>ISO 14000</a:t>
              </a:r>
              <a:endPara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561" y="2348880"/>
            <a:ext cx="3345270" cy="22156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6574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187624" y="1279242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>
                <a:solidFill>
                  <a:schemeClr val="accent3">
                    <a:lumMod val="50000"/>
                  </a:schemeClr>
                </a:solidFill>
              </a:rPr>
              <a:t>PRODUCTION ACTIVITY</a:t>
            </a:r>
            <a:endParaRPr lang="es-ES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2 CuadroTexto"/>
          <p:cNvSpPr txBox="1"/>
          <p:nvPr/>
        </p:nvSpPr>
        <p:spPr>
          <a:xfrm>
            <a:off x="1475656" y="2276872"/>
            <a:ext cx="223224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INPUTS</a:t>
            </a:r>
          </a:p>
          <a:p>
            <a:r>
              <a:rPr lang="es-ES_tradnl" dirty="0" err="1" smtClean="0"/>
              <a:t>Raw</a:t>
            </a:r>
            <a:r>
              <a:rPr lang="es-ES_tradnl" dirty="0" smtClean="0"/>
              <a:t> </a:t>
            </a:r>
            <a:r>
              <a:rPr lang="es-ES_tradnl" dirty="0" err="1" smtClean="0"/>
              <a:t>materials</a:t>
            </a:r>
            <a:endParaRPr lang="es-ES_tradnl" dirty="0" smtClean="0"/>
          </a:p>
          <a:p>
            <a:r>
              <a:rPr lang="es-ES_tradnl" dirty="0" err="1" smtClean="0"/>
              <a:t>Water</a:t>
            </a:r>
            <a:endParaRPr lang="es-ES_tradnl" dirty="0" smtClean="0"/>
          </a:p>
          <a:p>
            <a:r>
              <a:rPr lang="es-ES_tradnl" dirty="0" err="1" smtClean="0"/>
              <a:t>Energy</a:t>
            </a:r>
            <a:endParaRPr lang="es-ES_tradnl" dirty="0" smtClean="0"/>
          </a:p>
        </p:txBody>
      </p:sp>
      <p:sp>
        <p:nvSpPr>
          <p:cNvPr id="4" name="3 CuadroTexto"/>
          <p:cNvSpPr txBox="1"/>
          <p:nvPr/>
        </p:nvSpPr>
        <p:spPr>
          <a:xfrm>
            <a:off x="3491880" y="4137475"/>
            <a:ext cx="2448272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s-ES_tradnl" sz="2800" b="1" dirty="0" smtClean="0"/>
              <a:t>BUSINESS PROCESS</a:t>
            </a:r>
            <a:endParaRPr lang="es-ES" sz="2800" b="1" dirty="0"/>
          </a:p>
        </p:txBody>
      </p:sp>
      <p:sp>
        <p:nvSpPr>
          <p:cNvPr id="5" name="4 CuadroTexto"/>
          <p:cNvSpPr txBox="1"/>
          <p:nvPr/>
        </p:nvSpPr>
        <p:spPr>
          <a:xfrm>
            <a:off x="6228184" y="2276872"/>
            <a:ext cx="241176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OUTPUTS</a:t>
            </a:r>
          </a:p>
          <a:p>
            <a:r>
              <a:rPr lang="es-ES_tradnl" dirty="0" err="1" smtClean="0"/>
              <a:t>Product</a:t>
            </a:r>
            <a:r>
              <a:rPr lang="es-ES_tradnl" dirty="0" smtClean="0"/>
              <a:t>/</a:t>
            </a:r>
            <a:r>
              <a:rPr lang="es-ES_tradnl" dirty="0" err="1" smtClean="0"/>
              <a:t>service</a:t>
            </a:r>
            <a:endParaRPr lang="es-ES_tradnl" dirty="0" smtClean="0"/>
          </a:p>
          <a:p>
            <a:r>
              <a:rPr lang="es-ES_tradnl" dirty="0" err="1" smtClean="0"/>
              <a:t>Waste</a:t>
            </a:r>
            <a:endParaRPr lang="es-ES_tradnl" dirty="0" smtClean="0"/>
          </a:p>
          <a:p>
            <a:r>
              <a:rPr lang="es-ES_tradnl" dirty="0" err="1" smtClean="0"/>
              <a:t>Emissions</a:t>
            </a:r>
            <a:r>
              <a:rPr lang="es-ES_tradnl" dirty="0" smtClean="0"/>
              <a:t> </a:t>
            </a:r>
            <a:endParaRPr lang="es-ES" dirty="0"/>
          </a:p>
        </p:txBody>
      </p:sp>
      <p:sp>
        <p:nvSpPr>
          <p:cNvPr id="6" name="5 Flecha derecha"/>
          <p:cNvSpPr/>
          <p:nvPr/>
        </p:nvSpPr>
        <p:spPr>
          <a:xfrm>
            <a:off x="1547664" y="4221088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7" name="6 Flecha derecha"/>
          <p:cNvSpPr/>
          <p:nvPr/>
        </p:nvSpPr>
        <p:spPr>
          <a:xfrm>
            <a:off x="6516216" y="4221088"/>
            <a:ext cx="1296144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grpSp>
        <p:nvGrpSpPr>
          <p:cNvPr id="8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</a:rPr>
                <a:t>ENVIRONMENT ASSESSMENT SYSTEMS. </a:t>
              </a:r>
              <a:r>
                <a:rPr lang="en-GB" sz="1400" b="1" kern="0" noProof="0" dirty="0" smtClean="0">
                  <a:solidFill>
                    <a:srgbClr val="0070C0"/>
                  </a:solidFill>
                </a:rPr>
                <a:t>ISO 14000</a:t>
              </a:r>
              <a:endPara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91314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3" name="Text Box 15"/>
          <p:cNvSpPr txBox="1">
            <a:spLocks noChangeArrowheads="1"/>
          </p:cNvSpPr>
          <p:nvPr/>
        </p:nvSpPr>
        <p:spPr bwMode="auto">
          <a:xfrm>
            <a:off x="611560" y="1124744"/>
            <a:ext cx="77771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2400" b="1" dirty="0" smtClean="0">
                <a:solidFill>
                  <a:schemeClr val="accent3">
                    <a:lumMod val="50000"/>
                  </a:schemeClr>
                </a:solidFill>
              </a:rPr>
              <a:t>ENVIRONMENTAL ASSESSMENT SYSTEMS</a:t>
            </a:r>
            <a:endParaRPr lang="es-ES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64" name="Text Box 16"/>
          <p:cNvSpPr txBox="1">
            <a:spLocks noChangeArrowheads="1"/>
          </p:cNvSpPr>
          <p:nvPr/>
        </p:nvSpPr>
        <p:spPr bwMode="auto">
          <a:xfrm>
            <a:off x="755576" y="1916832"/>
            <a:ext cx="7921625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_tradnl" sz="2000" i="1" dirty="0" smtClean="0"/>
              <a:t>“</a:t>
            </a:r>
            <a:r>
              <a:rPr lang="es-ES_tradnl" sz="2000" i="1" dirty="0" err="1" smtClean="0"/>
              <a:t>this</a:t>
            </a:r>
            <a:r>
              <a:rPr lang="es-ES_tradnl" sz="2000" i="1" dirty="0" smtClean="0"/>
              <a:t> </a:t>
            </a:r>
            <a:r>
              <a:rPr lang="es-ES_tradnl" sz="2000" i="1" dirty="0" err="1" smtClean="0"/>
              <a:t>part</a:t>
            </a:r>
            <a:r>
              <a:rPr lang="es-ES_tradnl" sz="2000" i="1" dirty="0" smtClean="0"/>
              <a:t> of </a:t>
            </a:r>
            <a:r>
              <a:rPr lang="es-ES_tradnl" sz="2000" i="1" dirty="0" err="1" smtClean="0"/>
              <a:t>the</a:t>
            </a:r>
            <a:r>
              <a:rPr lang="es-ES_tradnl" sz="2000" i="1" dirty="0" smtClean="0"/>
              <a:t> general </a:t>
            </a:r>
            <a:r>
              <a:rPr lang="es-ES_tradnl" sz="2000" i="1" dirty="0" err="1" smtClean="0"/>
              <a:t>assessment</a:t>
            </a:r>
            <a:r>
              <a:rPr lang="es-ES_tradnl" sz="2000" i="1" dirty="0" smtClean="0"/>
              <a:t> </a:t>
            </a:r>
            <a:r>
              <a:rPr lang="es-ES_tradnl" sz="2000" i="1" dirty="0" err="1" smtClean="0"/>
              <a:t>system</a:t>
            </a:r>
            <a:r>
              <a:rPr lang="es-ES_tradnl" sz="2000" i="1" dirty="0" smtClean="0"/>
              <a:t> </a:t>
            </a:r>
            <a:r>
              <a:rPr lang="es-ES_tradnl" sz="2000" i="1" dirty="0" err="1" smtClean="0"/>
              <a:t>that</a:t>
            </a:r>
            <a:r>
              <a:rPr lang="es-ES_tradnl" sz="2000" i="1" dirty="0" smtClean="0"/>
              <a:t> </a:t>
            </a:r>
            <a:r>
              <a:rPr lang="es-ES_tradnl" sz="2000" i="1" dirty="0" err="1" smtClean="0"/>
              <a:t>comprises</a:t>
            </a:r>
            <a:r>
              <a:rPr lang="es-ES_tradnl" sz="2000" i="1" dirty="0" smtClean="0"/>
              <a:t> </a:t>
            </a:r>
            <a:r>
              <a:rPr lang="es-ES_tradnl" sz="2000" i="1" dirty="0" err="1" smtClean="0"/>
              <a:t>the</a:t>
            </a:r>
            <a:r>
              <a:rPr lang="es-ES_tradnl" sz="2000" i="1" dirty="0" smtClean="0"/>
              <a:t> </a:t>
            </a:r>
            <a:r>
              <a:rPr lang="es-ES_tradnl" sz="2000" i="1" dirty="0" err="1" smtClean="0"/>
              <a:t>organizational</a:t>
            </a:r>
            <a:r>
              <a:rPr lang="es-ES_tradnl" sz="2000" i="1" dirty="0" smtClean="0"/>
              <a:t> </a:t>
            </a:r>
            <a:r>
              <a:rPr lang="es-ES_tradnl" sz="2000" i="1" dirty="0" err="1" smtClean="0"/>
              <a:t>structure</a:t>
            </a:r>
            <a:r>
              <a:rPr lang="es-ES_tradnl" sz="2000" i="1" dirty="0" smtClean="0"/>
              <a:t>, </a:t>
            </a:r>
            <a:r>
              <a:rPr lang="es-ES_tradnl" sz="2000" i="1" dirty="0" err="1" smtClean="0"/>
              <a:t>responsibilities</a:t>
            </a:r>
            <a:r>
              <a:rPr lang="es-ES_tradnl" sz="2000" i="1" dirty="0" smtClean="0"/>
              <a:t>, </a:t>
            </a:r>
            <a:r>
              <a:rPr lang="es-ES_tradnl" sz="2000" i="1" dirty="0" err="1" smtClean="0"/>
              <a:t>practices</a:t>
            </a:r>
            <a:r>
              <a:rPr lang="es-ES_tradnl" sz="2000" i="1" dirty="0" smtClean="0"/>
              <a:t>, </a:t>
            </a:r>
            <a:r>
              <a:rPr lang="es-ES_tradnl" sz="2000" i="1" dirty="0" err="1" smtClean="0"/>
              <a:t>procedures</a:t>
            </a:r>
            <a:r>
              <a:rPr lang="es-ES_tradnl" sz="2000" i="1" dirty="0" smtClean="0"/>
              <a:t>, </a:t>
            </a:r>
            <a:r>
              <a:rPr lang="es-ES_tradnl" sz="2000" i="1" dirty="0" err="1" smtClean="0"/>
              <a:t>processes</a:t>
            </a:r>
            <a:r>
              <a:rPr lang="es-ES_tradnl" sz="2000" i="1" dirty="0" smtClean="0"/>
              <a:t> and </a:t>
            </a:r>
            <a:r>
              <a:rPr lang="es-ES_tradnl" sz="2000" i="1" dirty="0" err="1" smtClean="0"/>
              <a:t>resources</a:t>
            </a:r>
            <a:r>
              <a:rPr lang="es-ES_tradnl" sz="2000" i="1" dirty="0" smtClean="0"/>
              <a:t> to determine and </a:t>
            </a:r>
            <a:r>
              <a:rPr lang="es-ES_tradnl" sz="2000" i="1" dirty="0" err="1" smtClean="0"/>
              <a:t>carry</a:t>
            </a:r>
            <a:r>
              <a:rPr lang="es-ES_tradnl" sz="2000" i="1" dirty="0" smtClean="0"/>
              <a:t> </a:t>
            </a:r>
            <a:r>
              <a:rPr lang="es-ES_tradnl" sz="2000" i="1" dirty="0" err="1" smtClean="0"/>
              <a:t>on</a:t>
            </a:r>
            <a:r>
              <a:rPr lang="es-ES_tradnl" sz="2000" i="1" dirty="0" smtClean="0"/>
              <a:t> </a:t>
            </a:r>
            <a:r>
              <a:rPr lang="es-ES_tradnl" sz="2000" i="1" dirty="0" err="1" smtClean="0"/>
              <a:t>with</a:t>
            </a:r>
            <a:r>
              <a:rPr lang="es-ES_tradnl" sz="2000" i="1" dirty="0" smtClean="0"/>
              <a:t> </a:t>
            </a:r>
            <a:r>
              <a:rPr lang="es-ES_tradnl" sz="2000" i="1" dirty="0" err="1" smtClean="0"/>
              <a:t>the</a:t>
            </a:r>
            <a:r>
              <a:rPr lang="es-ES_tradnl" sz="2000" i="1" dirty="0" smtClean="0"/>
              <a:t> </a:t>
            </a:r>
            <a:r>
              <a:rPr lang="es-ES_tradnl" sz="2000" i="1" dirty="0" err="1" smtClean="0"/>
              <a:t>environmental</a:t>
            </a:r>
            <a:r>
              <a:rPr lang="es-ES_tradnl" sz="2000" i="1" dirty="0" smtClean="0"/>
              <a:t> </a:t>
            </a:r>
            <a:r>
              <a:rPr lang="es-ES_tradnl" sz="2000" i="1" dirty="0" err="1" smtClean="0"/>
              <a:t>policy</a:t>
            </a:r>
            <a:r>
              <a:rPr lang="es-ES_tradnl" sz="2000" i="1" dirty="0" smtClean="0"/>
              <a:t>.”</a:t>
            </a:r>
            <a:r>
              <a:rPr lang="es-ES_tradnl" sz="2000" dirty="0" smtClean="0"/>
              <a:t> </a:t>
            </a:r>
            <a:endParaRPr lang="es-ES" sz="2000" dirty="0"/>
          </a:p>
        </p:txBody>
      </p:sp>
      <p:sp>
        <p:nvSpPr>
          <p:cNvPr id="2065" name="Text Box 17"/>
          <p:cNvSpPr txBox="1">
            <a:spLocks noChangeArrowheads="1"/>
          </p:cNvSpPr>
          <p:nvPr/>
        </p:nvSpPr>
        <p:spPr bwMode="auto">
          <a:xfrm>
            <a:off x="971600" y="5301208"/>
            <a:ext cx="381635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sz="2000" dirty="0" err="1" smtClean="0"/>
              <a:t>Based</a:t>
            </a:r>
            <a:r>
              <a:rPr lang="es-ES" sz="2000" dirty="0" smtClean="0"/>
              <a:t> </a:t>
            </a:r>
            <a:r>
              <a:rPr lang="es-ES" sz="2000" dirty="0" err="1" smtClean="0"/>
              <a:t>on</a:t>
            </a:r>
            <a:r>
              <a:rPr lang="es-ES" sz="2000" dirty="0" smtClean="0"/>
              <a:t> continuos </a:t>
            </a:r>
            <a:r>
              <a:rPr lang="es-ES" sz="2000" dirty="0" err="1" smtClean="0"/>
              <a:t>improvement</a:t>
            </a:r>
            <a:endParaRPr lang="es-ES" sz="2000" dirty="0"/>
          </a:p>
        </p:txBody>
      </p:sp>
      <p:sp>
        <p:nvSpPr>
          <p:cNvPr id="2066" name="Text Box 18"/>
          <p:cNvSpPr txBox="1">
            <a:spLocks noChangeArrowheads="1"/>
          </p:cNvSpPr>
          <p:nvPr/>
        </p:nvSpPr>
        <p:spPr bwMode="auto">
          <a:xfrm>
            <a:off x="7235825" y="4437063"/>
            <a:ext cx="1368425" cy="366712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dirty="0" smtClean="0"/>
              <a:t>Plan</a:t>
            </a:r>
            <a:endParaRPr lang="es-ES" dirty="0"/>
          </a:p>
        </p:txBody>
      </p:sp>
      <p:sp>
        <p:nvSpPr>
          <p:cNvPr id="2067" name="Text Box 19"/>
          <p:cNvSpPr txBox="1">
            <a:spLocks noChangeArrowheads="1"/>
          </p:cNvSpPr>
          <p:nvPr/>
        </p:nvSpPr>
        <p:spPr bwMode="auto">
          <a:xfrm>
            <a:off x="6516688" y="5445125"/>
            <a:ext cx="1368425" cy="366713"/>
          </a:xfrm>
          <a:prstGeom prst="rect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dirty="0" smtClean="0"/>
              <a:t>Do</a:t>
            </a:r>
            <a:endParaRPr lang="es-ES" dirty="0"/>
          </a:p>
        </p:txBody>
      </p:sp>
      <p:sp>
        <p:nvSpPr>
          <p:cNvPr id="2068" name="Text Box 20"/>
          <p:cNvSpPr txBox="1">
            <a:spLocks noChangeArrowheads="1"/>
          </p:cNvSpPr>
          <p:nvPr/>
        </p:nvSpPr>
        <p:spPr bwMode="auto">
          <a:xfrm>
            <a:off x="5003800" y="4724400"/>
            <a:ext cx="1368425" cy="366713"/>
          </a:xfrm>
          <a:prstGeom prst="rect">
            <a:avLst/>
          </a:prstGeom>
          <a:solidFill>
            <a:srgbClr val="33CCCC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dirty="0" err="1" smtClean="0"/>
              <a:t>Check</a:t>
            </a:r>
            <a:endParaRPr lang="es-ES" dirty="0"/>
          </a:p>
        </p:txBody>
      </p:sp>
      <p:sp>
        <p:nvSpPr>
          <p:cNvPr id="2069" name="Text Box 21"/>
          <p:cNvSpPr txBox="1">
            <a:spLocks noChangeArrowheads="1"/>
          </p:cNvSpPr>
          <p:nvPr/>
        </p:nvSpPr>
        <p:spPr bwMode="auto">
          <a:xfrm>
            <a:off x="5724525" y="3789363"/>
            <a:ext cx="1152525" cy="366712"/>
          </a:xfrm>
          <a:prstGeom prst="rect">
            <a:avLst/>
          </a:prstGeom>
          <a:solidFill>
            <a:srgbClr val="CC99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dirty="0" err="1" smtClean="0"/>
              <a:t>Act</a:t>
            </a:r>
            <a:endParaRPr lang="es-ES" dirty="0"/>
          </a:p>
        </p:txBody>
      </p:sp>
      <p:cxnSp>
        <p:nvCxnSpPr>
          <p:cNvPr id="2071" name="AutoShape 23"/>
          <p:cNvCxnSpPr>
            <a:cxnSpLocks noChangeShapeType="1"/>
          </p:cNvCxnSpPr>
          <p:nvPr/>
        </p:nvCxnSpPr>
        <p:spPr bwMode="auto">
          <a:xfrm>
            <a:off x="6877050" y="3933825"/>
            <a:ext cx="1295400" cy="503238"/>
          </a:xfrm>
          <a:prstGeom prst="bentConnector3">
            <a:avLst>
              <a:gd name="adj1" fmla="val 99019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cxnSp>
        <p:nvCxnSpPr>
          <p:cNvPr id="2072" name="AutoShape 24"/>
          <p:cNvCxnSpPr>
            <a:cxnSpLocks noChangeShapeType="1"/>
            <a:endCxn id="2067" idx="3"/>
          </p:cNvCxnSpPr>
          <p:nvPr/>
        </p:nvCxnSpPr>
        <p:spPr bwMode="auto">
          <a:xfrm rot="5400000">
            <a:off x="7612857" y="5069681"/>
            <a:ext cx="831850" cy="287337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cxnSp>
        <p:nvCxnSpPr>
          <p:cNvPr id="2073" name="AutoShape 25"/>
          <p:cNvCxnSpPr>
            <a:cxnSpLocks noChangeShapeType="1"/>
            <a:stCxn id="2067" idx="1"/>
          </p:cNvCxnSpPr>
          <p:nvPr/>
        </p:nvCxnSpPr>
        <p:spPr bwMode="auto">
          <a:xfrm rot="10800000">
            <a:off x="5508625" y="5084763"/>
            <a:ext cx="1008063" cy="544512"/>
          </a:xfrm>
          <a:prstGeom prst="bentConnector3">
            <a:avLst>
              <a:gd name="adj1" fmla="val 99952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cxnSp>
        <p:nvCxnSpPr>
          <p:cNvPr id="2074" name="AutoShape 26"/>
          <p:cNvCxnSpPr>
            <a:cxnSpLocks noChangeShapeType="1"/>
            <a:endCxn id="2069" idx="1"/>
          </p:cNvCxnSpPr>
          <p:nvPr/>
        </p:nvCxnSpPr>
        <p:spPr bwMode="auto">
          <a:xfrm rot="16200000">
            <a:off x="5241131" y="4241007"/>
            <a:ext cx="750887" cy="2159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sp>
        <p:nvSpPr>
          <p:cNvPr id="23" name="Text Box 5"/>
          <p:cNvSpPr txBox="1">
            <a:spLocks noChangeArrowheads="1"/>
          </p:cNvSpPr>
          <p:nvPr/>
        </p:nvSpPr>
        <p:spPr bwMode="auto">
          <a:xfrm>
            <a:off x="827584" y="3212976"/>
            <a:ext cx="734543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2000" b="1" dirty="0" err="1" smtClean="0"/>
              <a:t>Assess</a:t>
            </a:r>
            <a:r>
              <a:rPr lang="es-ES" sz="2000" b="1" dirty="0" smtClean="0"/>
              <a:t> </a:t>
            </a:r>
            <a:r>
              <a:rPr lang="es-ES" sz="2000" b="1" dirty="0" err="1" smtClean="0"/>
              <a:t>aspects</a:t>
            </a:r>
            <a:r>
              <a:rPr lang="es-ES" sz="2000" b="1" dirty="0" smtClean="0"/>
              <a:t>/</a:t>
            </a:r>
            <a:r>
              <a:rPr lang="es-ES" sz="2000" b="1" dirty="0" err="1" smtClean="0"/>
              <a:t>impacts</a:t>
            </a:r>
            <a:r>
              <a:rPr lang="es-ES" sz="2000" b="1" dirty="0" smtClean="0"/>
              <a:t> and </a:t>
            </a:r>
            <a:r>
              <a:rPr lang="es-ES" sz="2000" b="1" dirty="0" err="1" smtClean="0"/>
              <a:t>implement</a:t>
            </a:r>
            <a:r>
              <a:rPr lang="es-ES" sz="2000" b="1" dirty="0" smtClean="0"/>
              <a:t> </a:t>
            </a:r>
            <a:r>
              <a:rPr lang="es-ES" sz="2000" b="1" dirty="0" err="1" smtClean="0"/>
              <a:t>corrective</a:t>
            </a:r>
            <a:r>
              <a:rPr lang="es-ES" sz="2000" b="1" dirty="0" smtClean="0"/>
              <a:t> </a:t>
            </a:r>
            <a:r>
              <a:rPr lang="es-ES" sz="2000" b="1" dirty="0" err="1" smtClean="0"/>
              <a:t>actions</a:t>
            </a:r>
            <a:r>
              <a:rPr lang="es-ES" sz="2000" b="1" dirty="0" smtClean="0"/>
              <a:t> </a:t>
            </a:r>
            <a:endParaRPr lang="es-ES" sz="2000" b="1" dirty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</a:rPr>
                <a:t>ENVIRONMENT ASSESSMENT SYSTEMS. </a:t>
              </a:r>
              <a:r>
                <a:rPr lang="en-GB" sz="1400" b="1" kern="0" noProof="0" dirty="0" smtClean="0">
                  <a:solidFill>
                    <a:srgbClr val="0070C0"/>
                  </a:solidFill>
                </a:rPr>
                <a:t>ISO 14000</a:t>
              </a:r>
              <a:endPara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27506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ext Box 6"/>
          <p:cNvSpPr txBox="1">
            <a:spLocks noChangeArrowheads="1"/>
          </p:cNvSpPr>
          <p:nvPr/>
        </p:nvSpPr>
        <p:spPr bwMode="auto">
          <a:xfrm>
            <a:off x="107950" y="0"/>
            <a:ext cx="29511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s-ES" sz="2400">
              <a:latin typeface="Times New Roman" pitchFamily="18" charset="0"/>
            </a:endParaRPr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1619672" y="1268760"/>
            <a:ext cx="5976937" cy="4939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b="1" dirty="0" err="1" smtClean="0"/>
              <a:t>Steps</a:t>
            </a:r>
            <a:r>
              <a:rPr lang="es-ES" b="1" dirty="0" smtClean="0"/>
              <a:t> to </a:t>
            </a:r>
            <a:r>
              <a:rPr lang="es-ES" b="1" dirty="0" err="1" smtClean="0"/>
              <a:t>follow</a:t>
            </a:r>
            <a:r>
              <a:rPr lang="es-ES" b="1" dirty="0" smtClean="0"/>
              <a:t> in </a:t>
            </a:r>
            <a:r>
              <a:rPr lang="es-ES" b="1" dirty="0" err="1" smtClean="0"/>
              <a:t>an</a:t>
            </a:r>
            <a:r>
              <a:rPr lang="es-ES" b="1" dirty="0" smtClean="0"/>
              <a:t> EAS:</a:t>
            </a:r>
            <a:endParaRPr lang="es-ES" b="1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dirty="0" smtClean="0"/>
              <a:t>Define </a:t>
            </a:r>
            <a:r>
              <a:rPr lang="es-ES" dirty="0" err="1" smtClean="0"/>
              <a:t>the</a:t>
            </a:r>
            <a:r>
              <a:rPr lang="es-ES" dirty="0" smtClean="0"/>
              <a:t> </a:t>
            </a:r>
            <a:r>
              <a:rPr lang="es-ES" dirty="0" err="1" smtClean="0"/>
              <a:t>environmental</a:t>
            </a:r>
            <a:r>
              <a:rPr lang="es-ES" dirty="0" smtClean="0"/>
              <a:t> </a:t>
            </a:r>
            <a:r>
              <a:rPr lang="es-ES" dirty="0" err="1" smtClean="0"/>
              <a:t>policy</a:t>
            </a:r>
            <a:r>
              <a:rPr lang="es-ES" dirty="0" smtClean="0"/>
              <a:t> of </a:t>
            </a:r>
            <a:r>
              <a:rPr lang="es-ES" dirty="0" err="1" smtClean="0"/>
              <a:t>the</a:t>
            </a:r>
            <a:r>
              <a:rPr lang="es-ES" dirty="0" smtClean="0"/>
              <a:t> </a:t>
            </a:r>
            <a:r>
              <a:rPr lang="es-ES" dirty="0" err="1" smtClean="0"/>
              <a:t>organization</a:t>
            </a:r>
            <a:endParaRPr lang="es-ES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dirty="0" err="1" smtClean="0"/>
              <a:t>Identify</a:t>
            </a:r>
            <a:r>
              <a:rPr lang="es-ES" dirty="0" smtClean="0"/>
              <a:t> </a:t>
            </a:r>
            <a:r>
              <a:rPr lang="es-ES" dirty="0" err="1" smtClean="0"/>
              <a:t>environmental</a:t>
            </a:r>
            <a:r>
              <a:rPr lang="es-ES" dirty="0" smtClean="0"/>
              <a:t> </a:t>
            </a:r>
            <a:r>
              <a:rPr lang="es-ES" dirty="0" err="1" smtClean="0"/>
              <a:t>aspects</a:t>
            </a:r>
            <a:r>
              <a:rPr lang="es-ES" dirty="0" smtClean="0"/>
              <a:t> </a:t>
            </a:r>
            <a:endParaRPr lang="es-ES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dirty="0" err="1" smtClean="0"/>
              <a:t>Establish</a:t>
            </a:r>
            <a:r>
              <a:rPr lang="es-ES" dirty="0" smtClean="0"/>
              <a:t> </a:t>
            </a:r>
            <a:r>
              <a:rPr lang="es-ES" dirty="0" err="1" smtClean="0"/>
              <a:t>quantified</a:t>
            </a:r>
            <a:r>
              <a:rPr lang="es-ES" dirty="0" smtClean="0"/>
              <a:t> </a:t>
            </a:r>
            <a:r>
              <a:rPr lang="es-ES" dirty="0" err="1" smtClean="0"/>
              <a:t>objectives</a:t>
            </a:r>
            <a:r>
              <a:rPr lang="es-ES" dirty="0" smtClean="0"/>
              <a:t> and </a:t>
            </a:r>
            <a:r>
              <a:rPr lang="es-ES" dirty="0" err="1" smtClean="0"/>
              <a:t>goals</a:t>
            </a:r>
            <a:r>
              <a:rPr lang="es-ES" dirty="0" smtClean="0"/>
              <a:t> </a:t>
            </a:r>
            <a:endParaRPr lang="es-ES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dirty="0" err="1" smtClean="0"/>
              <a:t>Implant</a:t>
            </a:r>
            <a:r>
              <a:rPr lang="es-ES" dirty="0" smtClean="0"/>
              <a:t> </a:t>
            </a:r>
            <a:r>
              <a:rPr lang="es-ES" dirty="0" err="1" smtClean="0"/>
              <a:t>the</a:t>
            </a:r>
            <a:r>
              <a:rPr lang="es-ES" dirty="0" smtClean="0"/>
              <a:t> </a:t>
            </a:r>
            <a:r>
              <a:rPr lang="es-ES" dirty="0" err="1" smtClean="0"/>
              <a:t>adequate</a:t>
            </a:r>
            <a:r>
              <a:rPr lang="es-ES" dirty="0" smtClean="0"/>
              <a:t> </a:t>
            </a:r>
            <a:r>
              <a:rPr lang="es-ES" dirty="0" err="1" smtClean="0"/>
              <a:t>assessment</a:t>
            </a:r>
            <a:r>
              <a:rPr lang="es-ES" dirty="0" smtClean="0"/>
              <a:t> </a:t>
            </a:r>
            <a:endParaRPr lang="es-ES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dirty="0" err="1" smtClean="0"/>
              <a:t>Establish</a:t>
            </a:r>
            <a:r>
              <a:rPr lang="es-ES" dirty="0" smtClean="0"/>
              <a:t> </a:t>
            </a:r>
            <a:r>
              <a:rPr lang="es-ES" dirty="0" err="1" smtClean="0"/>
              <a:t>responsibilities</a:t>
            </a:r>
            <a:r>
              <a:rPr lang="es-ES" dirty="0" smtClean="0"/>
              <a:t> </a:t>
            </a:r>
            <a:endParaRPr lang="es-ES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dirty="0" err="1" smtClean="0"/>
              <a:t>Accomplish</a:t>
            </a:r>
            <a:r>
              <a:rPr lang="es-ES" dirty="0" smtClean="0"/>
              <a:t> </a:t>
            </a:r>
            <a:r>
              <a:rPr lang="es-ES" dirty="0" err="1" smtClean="0"/>
              <a:t>current</a:t>
            </a:r>
            <a:r>
              <a:rPr lang="es-ES" dirty="0" smtClean="0"/>
              <a:t> </a:t>
            </a:r>
            <a:r>
              <a:rPr lang="es-ES" dirty="0" err="1" smtClean="0"/>
              <a:t>regulations</a:t>
            </a:r>
            <a:endParaRPr lang="es-ES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dirty="0" err="1" smtClean="0"/>
              <a:t>Introduction</a:t>
            </a:r>
            <a:r>
              <a:rPr lang="es-ES" dirty="0" smtClean="0"/>
              <a:t> of </a:t>
            </a:r>
            <a:r>
              <a:rPr lang="es-ES" dirty="0" err="1" smtClean="0"/>
              <a:t>procedures</a:t>
            </a:r>
            <a:r>
              <a:rPr lang="es-ES" dirty="0" smtClean="0"/>
              <a:t> </a:t>
            </a:r>
            <a:endParaRPr lang="es-ES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dirty="0" err="1" smtClean="0"/>
              <a:t>Form</a:t>
            </a:r>
            <a:r>
              <a:rPr lang="es-ES" dirty="0" smtClean="0"/>
              <a:t> and </a:t>
            </a:r>
            <a:r>
              <a:rPr lang="es-ES" dirty="0" err="1" smtClean="0"/>
              <a:t>make</a:t>
            </a:r>
            <a:r>
              <a:rPr lang="es-ES" dirty="0" smtClean="0"/>
              <a:t> </a:t>
            </a:r>
            <a:r>
              <a:rPr lang="es-ES" dirty="0" err="1" smtClean="0"/>
              <a:t>aware</a:t>
            </a:r>
            <a:r>
              <a:rPr lang="es-ES" dirty="0" smtClean="0"/>
              <a:t> to </a:t>
            </a:r>
            <a:r>
              <a:rPr lang="es-ES" dirty="0" err="1" smtClean="0"/>
              <a:t>workers</a:t>
            </a:r>
            <a:endParaRPr lang="es-ES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dirty="0" err="1" smtClean="0"/>
              <a:t>Assessment</a:t>
            </a:r>
            <a:r>
              <a:rPr lang="es-ES" dirty="0" smtClean="0"/>
              <a:t> and control </a:t>
            </a:r>
            <a:endParaRPr lang="es-ES" dirty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dirty="0" err="1" smtClean="0"/>
              <a:t>Register</a:t>
            </a:r>
            <a:r>
              <a:rPr lang="es-ES" dirty="0" smtClean="0"/>
              <a:t> and </a:t>
            </a:r>
            <a:r>
              <a:rPr lang="es-ES" dirty="0" err="1" smtClean="0"/>
              <a:t>document</a:t>
            </a:r>
            <a:endParaRPr lang="es-ES" dirty="0" smtClean="0"/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es-ES" dirty="0" err="1" smtClean="0"/>
              <a:t>Audit</a:t>
            </a:r>
            <a:endParaRPr lang="es-ES" dirty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</a:rPr>
                <a:t>ENVIRONMENT ASSESSMENT SYSTEMS. </a:t>
              </a:r>
              <a:r>
                <a:rPr lang="en-GB" sz="1400" b="1" kern="0" noProof="0" dirty="0" smtClean="0">
                  <a:solidFill>
                    <a:srgbClr val="0070C0"/>
                  </a:solidFill>
                </a:rPr>
                <a:t>ISO 14000</a:t>
              </a:r>
              <a:endPara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96576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107950" y="0"/>
            <a:ext cx="29511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s-ES" sz="2400">
              <a:latin typeface="Times New Roman" pitchFamily="18" charset="0"/>
            </a:endParaRPr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684213" y="1700213"/>
            <a:ext cx="6911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sz="2000" b="1" dirty="0" err="1" smtClean="0"/>
              <a:t>Environment</a:t>
            </a:r>
            <a:r>
              <a:rPr lang="es-ES" sz="2000" b="1" dirty="0" smtClean="0"/>
              <a:t> </a:t>
            </a:r>
            <a:r>
              <a:rPr lang="es-ES" sz="2000" b="1" dirty="0" err="1" smtClean="0"/>
              <a:t>aspects</a:t>
            </a:r>
            <a:r>
              <a:rPr lang="es-ES" sz="2000" b="1" dirty="0" smtClean="0"/>
              <a:t> and </a:t>
            </a:r>
            <a:r>
              <a:rPr lang="es-ES" sz="2000" b="1" dirty="0" err="1" smtClean="0"/>
              <a:t>impacts</a:t>
            </a:r>
            <a:endParaRPr lang="es-ES" sz="2000" b="1" dirty="0"/>
          </a:p>
        </p:txBody>
      </p:sp>
      <p:sp>
        <p:nvSpPr>
          <p:cNvPr id="16396" name="Text Box 12"/>
          <p:cNvSpPr txBox="1">
            <a:spLocks noChangeArrowheads="1"/>
          </p:cNvSpPr>
          <p:nvPr/>
        </p:nvSpPr>
        <p:spPr bwMode="auto">
          <a:xfrm>
            <a:off x="755650" y="2205038"/>
            <a:ext cx="756126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dirty="0" err="1" smtClean="0"/>
              <a:t>Procedure</a:t>
            </a:r>
            <a:r>
              <a:rPr lang="es-ES" dirty="0" smtClean="0"/>
              <a:t> </a:t>
            </a:r>
            <a:r>
              <a:rPr lang="es-ES" dirty="0" err="1" smtClean="0"/>
              <a:t>that</a:t>
            </a:r>
            <a:r>
              <a:rPr lang="es-ES" dirty="0" smtClean="0"/>
              <a:t> </a:t>
            </a:r>
            <a:r>
              <a:rPr lang="es-ES" dirty="0" err="1" smtClean="0"/>
              <a:t>ables</a:t>
            </a:r>
            <a:r>
              <a:rPr lang="es-ES" dirty="0" smtClean="0"/>
              <a:t> to </a:t>
            </a:r>
            <a:r>
              <a:rPr lang="es-ES" dirty="0" err="1" smtClean="0"/>
              <a:t>identify</a:t>
            </a:r>
            <a:r>
              <a:rPr lang="es-ES" dirty="0" smtClean="0"/>
              <a:t> and </a:t>
            </a:r>
            <a:r>
              <a:rPr lang="es-ES" dirty="0" err="1" smtClean="0"/>
              <a:t>assess</a:t>
            </a:r>
            <a:r>
              <a:rPr lang="es-ES" dirty="0" smtClean="0"/>
              <a:t> </a:t>
            </a:r>
            <a:r>
              <a:rPr lang="es-ES" dirty="0" err="1" smtClean="0"/>
              <a:t>the</a:t>
            </a:r>
            <a:r>
              <a:rPr lang="es-ES" dirty="0" smtClean="0"/>
              <a:t> </a:t>
            </a:r>
            <a:r>
              <a:rPr lang="es-ES" dirty="0" err="1" smtClean="0"/>
              <a:t>environmental</a:t>
            </a:r>
            <a:r>
              <a:rPr lang="es-ES" dirty="0" smtClean="0"/>
              <a:t> </a:t>
            </a:r>
            <a:r>
              <a:rPr lang="es-ES" dirty="0" err="1" smtClean="0"/>
              <a:t>effects</a:t>
            </a:r>
            <a:r>
              <a:rPr lang="es-ES" dirty="0" smtClean="0"/>
              <a:t> </a:t>
            </a:r>
            <a:r>
              <a:rPr lang="es-ES" dirty="0" err="1" smtClean="0"/>
              <a:t>that</a:t>
            </a:r>
            <a:r>
              <a:rPr lang="es-ES" dirty="0" smtClean="0"/>
              <a:t> causes </a:t>
            </a:r>
            <a:r>
              <a:rPr lang="es-ES" dirty="0" err="1" smtClean="0"/>
              <a:t>its</a:t>
            </a:r>
            <a:r>
              <a:rPr lang="es-ES" dirty="0" smtClean="0"/>
              <a:t> </a:t>
            </a:r>
            <a:r>
              <a:rPr lang="es-ES" dirty="0" err="1" smtClean="0"/>
              <a:t>activity</a:t>
            </a:r>
            <a:r>
              <a:rPr lang="es-ES" dirty="0" smtClean="0"/>
              <a:t> </a:t>
            </a:r>
            <a:endParaRPr lang="es-ES" dirty="0"/>
          </a:p>
        </p:txBody>
      </p:sp>
      <p:sp>
        <p:nvSpPr>
          <p:cNvPr id="16397" name="Text Box 13"/>
          <p:cNvSpPr txBox="1">
            <a:spLocks noChangeArrowheads="1"/>
          </p:cNvSpPr>
          <p:nvPr/>
        </p:nvSpPr>
        <p:spPr bwMode="auto">
          <a:xfrm>
            <a:off x="1187624" y="3068960"/>
            <a:ext cx="7560071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s-ES_tradnl" b="1" dirty="0" err="1" smtClean="0"/>
              <a:t>Environmental</a:t>
            </a:r>
            <a:r>
              <a:rPr lang="es-ES_tradnl" b="1" dirty="0" smtClean="0"/>
              <a:t> </a:t>
            </a:r>
            <a:r>
              <a:rPr lang="es-ES_tradnl" b="1" dirty="0" err="1" smtClean="0"/>
              <a:t>aspect</a:t>
            </a:r>
            <a:r>
              <a:rPr lang="es-ES_tradnl" dirty="0" smtClean="0"/>
              <a:t>: </a:t>
            </a:r>
            <a:r>
              <a:rPr lang="es-ES_tradnl" dirty="0" err="1" smtClean="0"/>
              <a:t>Element</a:t>
            </a:r>
            <a:r>
              <a:rPr lang="es-ES_tradnl" dirty="0" smtClean="0"/>
              <a:t> of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activities</a:t>
            </a:r>
            <a:r>
              <a:rPr lang="es-ES_tradnl" dirty="0" smtClean="0"/>
              <a:t>, </a:t>
            </a:r>
            <a:r>
              <a:rPr lang="es-ES_tradnl" dirty="0" err="1" smtClean="0"/>
              <a:t>products</a:t>
            </a:r>
            <a:r>
              <a:rPr lang="es-ES_tradnl" dirty="0" smtClean="0"/>
              <a:t> and </a:t>
            </a:r>
            <a:r>
              <a:rPr lang="es-ES_tradnl" dirty="0" err="1" smtClean="0"/>
              <a:t>services</a:t>
            </a:r>
            <a:r>
              <a:rPr lang="es-ES_tradnl" dirty="0" smtClean="0"/>
              <a:t> of </a:t>
            </a:r>
            <a:r>
              <a:rPr lang="es-ES_tradnl" dirty="0" err="1" smtClean="0"/>
              <a:t>an</a:t>
            </a:r>
            <a:r>
              <a:rPr lang="es-ES_tradnl" dirty="0" smtClean="0"/>
              <a:t> </a:t>
            </a:r>
            <a:r>
              <a:rPr lang="es-ES_tradnl" dirty="0" err="1" smtClean="0"/>
              <a:t>organization</a:t>
            </a:r>
            <a:r>
              <a:rPr lang="es-ES_tradnl" dirty="0" smtClean="0"/>
              <a:t> </a:t>
            </a:r>
            <a:r>
              <a:rPr lang="es-ES_tradnl" dirty="0" err="1" smtClean="0"/>
              <a:t>that</a:t>
            </a:r>
            <a:r>
              <a:rPr lang="es-ES_tradnl" dirty="0" smtClean="0"/>
              <a:t> can </a:t>
            </a:r>
            <a:r>
              <a:rPr lang="es-ES_tradnl" dirty="0" err="1" smtClean="0"/>
              <a:t>interact</a:t>
            </a:r>
            <a:r>
              <a:rPr lang="es-ES_tradnl" dirty="0" smtClean="0"/>
              <a:t> </a:t>
            </a:r>
            <a:r>
              <a:rPr lang="es-ES_tradnl" dirty="0" err="1" smtClean="0"/>
              <a:t>with</a:t>
            </a:r>
            <a:r>
              <a:rPr lang="es-ES_tradnl" dirty="0" smtClean="0"/>
              <a:t>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environment</a:t>
            </a:r>
            <a:r>
              <a:rPr lang="es-ES_tradnl" dirty="0" smtClean="0"/>
              <a:t>. (CAUSE)</a:t>
            </a:r>
            <a:endParaRPr lang="es-ES_tradnl" dirty="0"/>
          </a:p>
          <a:p>
            <a:endParaRPr lang="es-ES_tradnl" b="1" dirty="0"/>
          </a:p>
          <a:p>
            <a:r>
              <a:rPr lang="es-ES_tradnl" b="1" dirty="0" err="1" smtClean="0"/>
              <a:t>Environmental</a:t>
            </a:r>
            <a:r>
              <a:rPr lang="es-ES_tradnl" b="1" dirty="0" smtClean="0"/>
              <a:t> </a:t>
            </a:r>
            <a:r>
              <a:rPr lang="es-ES_tradnl" b="1" dirty="0" err="1" smtClean="0"/>
              <a:t>impact</a:t>
            </a:r>
            <a:r>
              <a:rPr lang="es-ES_tradnl" dirty="0" smtClean="0"/>
              <a:t>: </a:t>
            </a:r>
            <a:r>
              <a:rPr lang="es-ES_tradnl" dirty="0" err="1" smtClean="0"/>
              <a:t>Every</a:t>
            </a:r>
            <a:r>
              <a:rPr lang="es-ES_tradnl" dirty="0" smtClean="0"/>
              <a:t> </a:t>
            </a:r>
            <a:r>
              <a:rPr lang="es-ES_tradnl" dirty="0" err="1" smtClean="0"/>
              <a:t>change</a:t>
            </a:r>
            <a:r>
              <a:rPr lang="es-ES_tradnl" dirty="0" smtClean="0"/>
              <a:t> in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environment</a:t>
            </a:r>
            <a:r>
              <a:rPr lang="es-ES_tradnl" dirty="0" smtClean="0"/>
              <a:t>, adverse </a:t>
            </a:r>
            <a:r>
              <a:rPr lang="es-ES_tradnl" dirty="0" err="1" smtClean="0"/>
              <a:t>or</a:t>
            </a:r>
            <a:r>
              <a:rPr lang="es-ES_tradnl" dirty="0" smtClean="0"/>
              <a:t> beneficial, </a:t>
            </a:r>
            <a:r>
              <a:rPr lang="es-ES_tradnl" dirty="0" err="1" smtClean="0"/>
              <a:t>resulting</a:t>
            </a:r>
            <a:r>
              <a:rPr lang="es-ES_tradnl" dirty="0" smtClean="0"/>
              <a:t> </a:t>
            </a:r>
            <a:r>
              <a:rPr lang="es-ES_tradnl" dirty="0" err="1" smtClean="0"/>
              <a:t>from</a:t>
            </a:r>
            <a:r>
              <a:rPr lang="es-ES_tradnl" dirty="0" smtClean="0"/>
              <a:t>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activities</a:t>
            </a:r>
            <a:r>
              <a:rPr lang="es-ES_tradnl" dirty="0" smtClean="0"/>
              <a:t>, </a:t>
            </a:r>
            <a:r>
              <a:rPr lang="es-ES_tradnl" dirty="0" err="1" smtClean="0"/>
              <a:t>products</a:t>
            </a:r>
            <a:r>
              <a:rPr lang="es-ES_tradnl" dirty="0" smtClean="0"/>
              <a:t> and </a:t>
            </a:r>
            <a:r>
              <a:rPr lang="es-ES_tradnl" dirty="0" err="1" smtClean="0"/>
              <a:t>services</a:t>
            </a:r>
            <a:r>
              <a:rPr lang="es-ES_tradnl" dirty="0" smtClean="0"/>
              <a:t> of </a:t>
            </a:r>
            <a:r>
              <a:rPr lang="es-ES_tradnl" dirty="0" err="1" smtClean="0"/>
              <a:t>an</a:t>
            </a:r>
            <a:r>
              <a:rPr lang="es-ES_tradnl" dirty="0" smtClean="0"/>
              <a:t> </a:t>
            </a:r>
            <a:r>
              <a:rPr lang="es-ES_tradnl" dirty="0" err="1" smtClean="0"/>
              <a:t>organization</a:t>
            </a:r>
            <a:r>
              <a:rPr lang="es-ES_tradnl" dirty="0" smtClean="0"/>
              <a:t>. (EFFECT)</a:t>
            </a:r>
            <a:endParaRPr lang="es-ES" dirty="0"/>
          </a:p>
        </p:txBody>
      </p:sp>
      <p:sp>
        <p:nvSpPr>
          <p:cNvPr id="16398" name="Text Box 14"/>
          <p:cNvSpPr txBox="1">
            <a:spLocks noChangeArrowheads="1"/>
          </p:cNvSpPr>
          <p:nvPr/>
        </p:nvSpPr>
        <p:spPr bwMode="auto">
          <a:xfrm>
            <a:off x="899592" y="5085184"/>
            <a:ext cx="74168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dirty="0" err="1" smtClean="0"/>
              <a:t>The</a:t>
            </a:r>
            <a:r>
              <a:rPr lang="es-ES" dirty="0" smtClean="0"/>
              <a:t> </a:t>
            </a:r>
            <a:r>
              <a:rPr lang="es-ES" dirty="0" err="1" smtClean="0"/>
              <a:t>main</a:t>
            </a:r>
            <a:r>
              <a:rPr lang="es-ES" dirty="0" smtClean="0"/>
              <a:t> </a:t>
            </a:r>
            <a:r>
              <a:rPr lang="es-ES" dirty="0" err="1" smtClean="0"/>
              <a:t>task</a:t>
            </a:r>
            <a:r>
              <a:rPr lang="es-ES" dirty="0" smtClean="0"/>
              <a:t> </a:t>
            </a:r>
            <a:r>
              <a:rPr lang="es-ES" dirty="0" err="1" smtClean="0"/>
              <a:t>for</a:t>
            </a:r>
            <a:r>
              <a:rPr lang="es-ES" dirty="0" smtClean="0"/>
              <a:t> </a:t>
            </a:r>
            <a:r>
              <a:rPr lang="es-ES" dirty="0" err="1" smtClean="0"/>
              <a:t>an</a:t>
            </a:r>
            <a:r>
              <a:rPr lang="es-ES" dirty="0" smtClean="0"/>
              <a:t> EAS </a:t>
            </a:r>
            <a:r>
              <a:rPr lang="es-ES" dirty="0" err="1" smtClean="0"/>
              <a:t>must</a:t>
            </a:r>
            <a:r>
              <a:rPr lang="es-ES" dirty="0" smtClean="0"/>
              <a:t> be:</a:t>
            </a:r>
            <a:endParaRPr lang="es-ES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dirty="0" err="1" smtClean="0"/>
              <a:t>Identification</a:t>
            </a:r>
            <a:r>
              <a:rPr lang="es-ES" dirty="0" smtClean="0"/>
              <a:t> of </a:t>
            </a:r>
            <a:r>
              <a:rPr lang="es-ES" dirty="0" err="1" smtClean="0"/>
              <a:t>environmental</a:t>
            </a:r>
            <a:r>
              <a:rPr lang="es-ES" dirty="0" smtClean="0"/>
              <a:t> </a:t>
            </a:r>
            <a:r>
              <a:rPr lang="es-ES" dirty="0" err="1" smtClean="0"/>
              <a:t>aspects</a:t>
            </a:r>
            <a:r>
              <a:rPr lang="es-ES" dirty="0" smtClean="0"/>
              <a:t> and </a:t>
            </a:r>
            <a:r>
              <a:rPr lang="es-ES" dirty="0" err="1" smtClean="0"/>
              <a:t>the</a:t>
            </a:r>
            <a:r>
              <a:rPr lang="es-ES" dirty="0" smtClean="0"/>
              <a:t> </a:t>
            </a:r>
            <a:r>
              <a:rPr lang="es-ES" dirty="0" err="1" smtClean="0"/>
              <a:t>associated</a:t>
            </a:r>
            <a:r>
              <a:rPr lang="es-ES" dirty="0" smtClean="0"/>
              <a:t> </a:t>
            </a:r>
            <a:r>
              <a:rPr lang="es-ES" dirty="0" err="1" smtClean="0"/>
              <a:t>impacts</a:t>
            </a:r>
            <a:endParaRPr lang="es-ES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dirty="0" err="1" smtClean="0"/>
              <a:t>Eliminate</a:t>
            </a:r>
            <a:r>
              <a:rPr lang="es-ES" dirty="0" smtClean="0"/>
              <a:t> </a:t>
            </a:r>
            <a:r>
              <a:rPr lang="es-ES" dirty="0" err="1" smtClean="0"/>
              <a:t>or</a:t>
            </a:r>
            <a:r>
              <a:rPr lang="es-ES" dirty="0" smtClean="0"/>
              <a:t> reduce </a:t>
            </a:r>
            <a:r>
              <a:rPr lang="es-ES" dirty="0" err="1" smtClean="0"/>
              <a:t>the</a:t>
            </a:r>
            <a:r>
              <a:rPr lang="es-ES" dirty="0" smtClean="0"/>
              <a:t> </a:t>
            </a:r>
            <a:r>
              <a:rPr lang="es-ES" dirty="0" err="1" smtClean="0"/>
              <a:t>most</a:t>
            </a:r>
            <a:r>
              <a:rPr lang="es-ES" dirty="0" smtClean="0"/>
              <a:t> </a:t>
            </a:r>
            <a:r>
              <a:rPr lang="es-ES" dirty="0" err="1" smtClean="0"/>
              <a:t>significative</a:t>
            </a:r>
            <a:r>
              <a:rPr lang="es-ES" dirty="0" smtClean="0"/>
              <a:t> </a:t>
            </a:r>
            <a:r>
              <a:rPr lang="es-ES" dirty="0" err="1" smtClean="0"/>
              <a:t>ones</a:t>
            </a:r>
            <a:r>
              <a:rPr lang="es-ES" dirty="0" smtClean="0"/>
              <a:t> </a:t>
            </a:r>
            <a:endParaRPr lang="es-ES" dirty="0"/>
          </a:p>
        </p:txBody>
      </p:sp>
      <p:sp>
        <p:nvSpPr>
          <p:cNvPr id="16399" name="Text Box 15"/>
          <p:cNvSpPr txBox="1">
            <a:spLocks noChangeArrowheads="1"/>
          </p:cNvSpPr>
          <p:nvPr/>
        </p:nvSpPr>
        <p:spPr bwMode="auto">
          <a:xfrm>
            <a:off x="827088" y="981075"/>
            <a:ext cx="58324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sz="2400" b="1" dirty="0" err="1" smtClean="0">
                <a:solidFill>
                  <a:schemeClr val="accent3">
                    <a:lumMod val="50000"/>
                  </a:schemeClr>
                </a:solidFill>
              </a:rPr>
              <a:t>Planning</a:t>
            </a:r>
            <a:endParaRPr lang="es-ES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</a:rPr>
                <a:t>ENVIRONMENT ASSESSMENT SYSTEMS. </a:t>
              </a:r>
              <a:r>
                <a:rPr lang="en-GB" sz="1400" b="1" kern="0" noProof="0" dirty="0" smtClean="0">
                  <a:solidFill>
                    <a:srgbClr val="0070C0"/>
                  </a:solidFill>
                </a:rPr>
                <a:t>ISO 14000</a:t>
              </a:r>
              <a:endPara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50489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0" y="2780928"/>
            <a:ext cx="4943475" cy="311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107950" y="0"/>
            <a:ext cx="29511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s-ES" sz="2400">
              <a:latin typeface="Times New Roman" pitchFamily="18" charset="0"/>
            </a:endParaRPr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1043608" y="1700808"/>
            <a:ext cx="6911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sz="2000" b="1" dirty="0" smtClean="0"/>
              <a:t>General </a:t>
            </a:r>
            <a:r>
              <a:rPr lang="es-ES" sz="2000" b="1" dirty="0" err="1" smtClean="0"/>
              <a:t>aspects</a:t>
            </a:r>
            <a:r>
              <a:rPr lang="es-ES" sz="2000" b="1" dirty="0" smtClean="0"/>
              <a:t> to </a:t>
            </a:r>
            <a:r>
              <a:rPr lang="es-ES" sz="2000" b="1" dirty="0" err="1" smtClean="0"/>
              <a:t>assess</a:t>
            </a:r>
            <a:endParaRPr lang="es-ES" sz="2000" b="1" dirty="0"/>
          </a:p>
        </p:txBody>
      </p:sp>
      <p:sp>
        <p:nvSpPr>
          <p:cNvPr id="16399" name="Text Box 15"/>
          <p:cNvSpPr txBox="1">
            <a:spLocks noChangeArrowheads="1"/>
          </p:cNvSpPr>
          <p:nvPr/>
        </p:nvSpPr>
        <p:spPr bwMode="auto">
          <a:xfrm>
            <a:off x="827088" y="981075"/>
            <a:ext cx="58324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sz="2400" b="1" dirty="0" err="1" smtClean="0">
                <a:solidFill>
                  <a:schemeClr val="accent3">
                    <a:lumMod val="50000"/>
                  </a:schemeClr>
                </a:solidFill>
              </a:rPr>
              <a:t>Planning</a:t>
            </a:r>
            <a:endParaRPr lang="es-ES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11 CuadroTexto"/>
          <p:cNvSpPr txBox="1"/>
          <p:nvPr/>
        </p:nvSpPr>
        <p:spPr>
          <a:xfrm>
            <a:off x="5076056" y="2613056"/>
            <a:ext cx="406794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Raw</a:t>
            </a:r>
            <a:r>
              <a:rPr lang="es-ES_tradnl" sz="2000" dirty="0" smtClean="0"/>
              <a:t> material</a:t>
            </a:r>
          </a:p>
          <a:p>
            <a:r>
              <a:rPr lang="es-ES_tradnl" sz="2000" dirty="0" err="1" smtClean="0"/>
              <a:t>Water</a:t>
            </a:r>
            <a:endParaRPr lang="es-ES_tradnl" sz="2000" dirty="0" smtClean="0"/>
          </a:p>
          <a:p>
            <a:r>
              <a:rPr lang="es-ES_tradnl" sz="2000" dirty="0" err="1" smtClean="0"/>
              <a:t>Energy</a:t>
            </a:r>
            <a:endParaRPr lang="es-ES_tradnl" sz="2000" dirty="0" smtClean="0"/>
          </a:p>
          <a:p>
            <a:r>
              <a:rPr lang="es-ES_tradnl" sz="2000" dirty="0" err="1" smtClean="0"/>
              <a:t>Soil</a:t>
            </a:r>
            <a:endParaRPr lang="es-ES_tradnl" sz="2000" dirty="0" smtClean="0"/>
          </a:p>
          <a:p>
            <a:endParaRPr lang="es-ES_tradnl" sz="2000" dirty="0" smtClean="0"/>
          </a:p>
          <a:p>
            <a:endParaRPr lang="es-ES_tradnl" sz="2000" dirty="0" smtClean="0"/>
          </a:p>
          <a:p>
            <a:r>
              <a:rPr lang="es-ES_tradnl" sz="2000" dirty="0" err="1" smtClean="0"/>
              <a:t>Waste</a:t>
            </a:r>
            <a:endParaRPr lang="es-ES_tradnl" sz="2000" dirty="0" smtClean="0"/>
          </a:p>
          <a:p>
            <a:r>
              <a:rPr lang="es-ES_tradnl" sz="2000" dirty="0" err="1" smtClean="0"/>
              <a:t>Spilts</a:t>
            </a:r>
            <a:endParaRPr lang="es-ES_tradnl" sz="2000" dirty="0" smtClean="0"/>
          </a:p>
          <a:p>
            <a:r>
              <a:rPr lang="es-ES_tradnl" sz="2000" dirty="0" err="1" smtClean="0"/>
              <a:t>Emissions</a:t>
            </a:r>
            <a:endParaRPr lang="es-ES_tradnl" sz="2000" dirty="0" smtClean="0"/>
          </a:p>
          <a:p>
            <a:r>
              <a:rPr lang="es-ES_tradnl" sz="2000" dirty="0" err="1" smtClean="0"/>
              <a:t>Noise</a:t>
            </a:r>
            <a:endParaRPr lang="es-ES_tradnl" sz="2000" dirty="0" smtClean="0"/>
          </a:p>
        </p:txBody>
      </p:sp>
      <p:sp>
        <p:nvSpPr>
          <p:cNvPr id="13" name="12 Cerrar llave"/>
          <p:cNvSpPr/>
          <p:nvPr/>
        </p:nvSpPr>
        <p:spPr>
          <a:xfrm>
            <a:off x="6645357" y="2708918"/>
            <a:ext cx="288032" cy="122413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4" name="13 Cerrar llave"/>
          <p:cNvSpPr/>
          <p:nvPr/>
        </p:nvSpPr>
        <p:spPr>
          <a:xfrm>
            <a:off x="6753369" y="4487011"/>
            <a:ext cx="360040" cy="129614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5" name="14 CuadroTexto"/>
          <p:cNvSpPr txBox="1"/>
          <p:nvPr/>
        </p:nvSpPr>
        <p:spPr>
          <a:xfrm>
            <a:off x="6947818" y="3077879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INPUTS</a:t>
            </a:r>
            <a:endParaRPr lang="es-ES" sz="2400" b="1" dirty="0"/>
          </a:p>
        </p:txBody>
      </p:sp>
      <p:sp>
        <p:nvSpPr>
          <p:cNvPr id="18" name="17 CuadroTexto"/>
          <p:cNvSpPr txBox="1"/>
          <p:nvPr/>
        </p:nvSpPr>
        <p:spPr>
          <a:xfrm>
            <a:off x="7113409" y="4886059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OUTPUTS</a:t>
            </a:r>
            <a:endParaRPr lang="es-ES" sz="2400" b="1" dirty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24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</a:rPr>
                <a:t>ENVIRONMENT ASSESSMENT SYSTEMS. </a:t>
              </a:r>
              <a:r>
                <a:rPr lang="en-GB" sz="1400" b="1" kern="0" noProof="0" dirty="0" smtClean="0">
                  <a:solidFill>
                    <a:srgbClr val="0070C0"/>
                  </a:solidFill>
                </a:rPr>
                <a:t>ISO 14000</a:t>
              </a:r>
              <a:endPara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endParaRPr>
            </a:p>
          </p:txBody>
        </p:sp>
        <p:pic>
          <p:nvPicPr>
            <p:cNvPr id="2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1229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FBE56-6BDB-475A-87E9-A70D44B9B9C4}" type="slidenum">
              <a:rPr lang="es-ES" smtClean="0"/>
              <a:pPr/>
              <a:t>12</a:t>
            </a:fld>
            <a:endParaRPr lang="es-ES"/>
          </a:p>
        </p:txBody>
      </p:sp>
      <p:sp>
        <p:nvSpPr>
          <p:cNvPr id="10" name="9 CuadroTexto"/>
          <p:cNvSpPr txBox="1"/>
          <p:nvPr/>
        </p:nvSpPr>
        <p:spPr>
          <a:xfrm>
            <a:off x="1043608" y="98072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accent3">
                    <a:lumMod val="50000"/>
                  </a:schemeClr>
                </a:solidFill>
              </a:rPr>
              <a:t>EXERCISE</a:t>
            </a:r>
            <a:endParaRPr lang="es-ES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043608" y="1772816"/>
            <a:ext cx="712879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are carrying on with the construction of a bridge. You’re civil engineers at this site and have to assess the environmental aspects and impacts produced with the construction activity, and plan different actions to eliminate or reduce them.</a:t>
            </a:r>
          </a:p>
          <a:p>
            <a:endParaRPr lang="en-GB" dirty="0"/>
          </a:p>
          <a:p>
            <a:r>
              <a:rPr lang="en-GB" dirty="0" smtClean="0"/>
              <a:t>1.- Divide in groups of 4-5 people. Designate a secretary</a:t>
            </a:r>
          </a:p>
          <a:p>
            <a:r>
              <a:rPr lang="en-GB" dirty="0" smtClean="0"/>
              <a:t>2.- Choose one of the processes listed</a:t>
            </a:r>
          </a:p>
          <a:p>
            <a:endParaRPr lang="en-GB" dirty="0"/>
          </a:p>
          <a:p>
            <a:pPr lvl="2"/>
            <a:r>
              <a:rPr lang="en-GB" dirty="0" smtClean="0"/>
              <a:t>Excavation</a:t>
            </a:r>
          </a:p>
          <a:p>
            <a:pPr lvl="2"/>
            <a:r>
              <a:rPr lang="en-GB" dirty="0" smtClean="0"/>
              <a:t>Foundation</a:t>
            </a:r>
          </a:p>
          <a:p>
            <a:pPr lvl="2"/>
            <a:r>
              <a:rPr lang="en-GB" dirty="0" smtClean="0"/>
              <a:t>Structure</a:t>
            </a:r>
          </a:p>
          <a:p>
            <a:pPr lvl="2"/>
            <a:r>
              <a:rPr lang="en-GB" dirty="0" smtClean="0"/>
              <a:t>Paving</a:t>
            </a:r>
          </a:p>
          <a:p>
            <a:endParaRPr lang="en-GB" dirty="0"/>
          </a:p>
          <a:p>
            <a:r>
              <a:rPr lang="en-GB" dirty="0" smtClean="0"/>
              <a:t>3.- Define the activities developed in your process</a:t>
            </a:r>
          </a:p>
          <a:p>
            <a:r>
              <a:rPr lang="en-GB" dirty="0" smtClean="0"/>
              <a:t>4.- Identify aspects and associated impacts </a:t>
            </a:r>
          </a:p>
          <a:p>
            <a:r>
              <a:rPr lang="en-GB" dirty="0" smtClean="0"/>
              <a:t>5.- Plan different actions to eliminate and reduce them</a:t>
            </a:r>
          </a:p>
          <a:p>
            <a:r>
              <a:rPr lang="en-GB" dirty="0" smtClean="0"/>
              <a:t>6.- The secretary presents the work developed to the rest of the class</a:t>
            </a:r>
            <a:endParaRPr lang="en-GB" dirty="0"/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  <p:sp>
          <p:nvSpPr>
            <p:cNvPr id="17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</a:rPr>
                <a:t>ENVIRONMENT ASSESSMENT SYSTEMS. </a:t>
              </a:r>
              <a:r>
                <a:rPr lang="en-GB" sz="1400" b="1" kern="0" noProof="0" dirty="0" smtClean="0">
                  <a:solidFill>
                    <a:srgbClr val="0070C0"/>
                  </a:solidFill>
                </a:rPr>
                <a:t>ISO 14000</a:t>
              </a:r>
              <a:endPara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5982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560</Words>
  <Application>Microsoft Office PowerPoint</Application>
  <PresentationFormat>On-screen Show (4:3)</PresentationFormat>
  <Paragraphs>121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Times New Roman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5</cp:revision>
  <dcterms:created xsi:type="dcterms:W3CDTF">2015-02-27T18:31:49Z</dcterms:created>
  <dcterms:modified xsi:type="dcterms:W3CDTF">2019-11-09T16:17:39Z</dcterms:modified>
</cp:coreProperties>
</file>