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72" r:id="rId5"/>
    <p:sldId id="259" r:id="rId6"/>
    <p:sldId id="260" r:id="rId7"/>
    <p:sldId id="261" r:id="rId8"/>
    <p:sldId id="273" r:id="rId9"/>
    <p:sldId id="262" r:id="rId10"/>
    <p:sldId id="263" r:id="rId11"/>
    <p:sldId id="264" r:id="rId12"/>
    <p:sldId id="274" r:id="rId13"/>
    <p:sldId id="266" r:id="rId14"/>
    <p:sldId id="267" r:id="rId15"/>
    <p:sldId id="268" r:id="rId16"/>
    <p:sldId id="269" r:id="rId17"/>
    <p:sldId id="271" r:id="rId18"/>
    <p:sldId id="270" r:id="rId19"/>
    <p:sldId id="26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3" autoAdjust="0"/>
    <p:restoredTop sz="94660"/>
  </p:normalViewPr>
  <p:slideViewPr>
    <p:cSldViewPr snapToGrid="0">
      <p:cViewPr varScale="1">
        <p:scale>
          <a:sx n="71" d="100"/>
          <a:sy n="71" d="100"/>
        </p:scale>
        <p:origin x="6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4/10/2020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abdc.edu.au/research/abdc-journal-lis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9999" y="1143000"/>
            <a:ext cx="10004611" cy="226278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‘Visible Hand’ of Management?</a:t>
            </a:r>
            <a:br>
              <a:rPr lang="en-GB" dirty="0" smtClean="0"/>
            </a:br>
            <a:r>
              <a:rPr lang="en-GB" sz="3600" dirty="0" smtClean="0"/>
              <a:t>Postmodern Management &amp; Organisation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44606" y="4790826"/>
            <a:ext cx="8915399" cy="1126283"/>
          </a:xfrm>
        </p:spPr>
        <p:txBody>
          <a:bodyPr>
            <a:normAutofit/>
          </a:bodyPr>
          <a:lstStyle/>
          <a:p>
            <a:r>
              <a:rPr lang="en-GB" sz="2000" b="1" spc="300" dirty="0" smtClean="0"/>
              <a:t>Dr Nandish V. Patel</a:t>
            </a:r>
            <a:endParaRPr lang="en-GB" sz="2000" b="1" spc="300" dirty="0"/>
          </a:p>
        </p:txBody>
      </p:sp>
    </p:spTree>
    <p:extLst>
      <p:ext uri="{BB962C8B-B14F-4D97-AF65-F5344CB8AC3E}">
        <p14:creationId xmlns:p14="http://schemas.microsoft.com/office/powerpoint/2010/main" val="76417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98760" y="5180321"/>
            <a:ext cx="73946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Organisations are now a </a:t>
            </a:r>
            <a:r>
              <a:rPr lang="en-GB" dirty="0"/>
              <a:t>system of loose</a:t>
            </a:r>
          </a:p>
          <a:p>
            <a:r>
              <a:rPr lang="en-GB" dirty="0"/>
              <a:t>networks, virtual businesses and </a:t>
            </a:r>
            <a:r>
              <a:rPr lang="en-GB" dirty="0" smtClean="0"/>
              <a:t>peer-to-peer interactions</a:t>
            </a:r>
            <a:r>
              <a:rPr lang="en-GB" dirty="0"/>
              <a:t>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7423" y="549936"/>
            <a:ext cx="59442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solidFill>
                  <a:srgbClr val="FFC000"/>
                </a:solidFill>
              </a:rPr>
              <a:t>WIKIFIED COMPANIES</a:t>
            </a:r>
            <a:endParaRPr lang="en-GB" sz="4400" b="1" dirty="0">
              <a:solidFill>
                <a:srgbClr val="FFC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40976" y="1703336"/>
            <a:ext cx="675490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</a:t>
            </a:r>
            <a:r>
              <a:rPr lang="en-GB" dirty="0" smtClean="0"/>
              <a:t>n </a:t>
            </a:r>
            <a:r>
              <a:rPr lang="en-GB" dirty="0"/>
              <a:t>the 1980s, Johnsonville Sausage, </a:t>
            </a:r>
            <a:r>
              <a:rPr lang="en-GB" dirty="0" smtClean="0"/>
              <a:t>reduced managerial </a:t>
            </a:r>
            <a:r>
              <a:rPr lang="en-GB" dirty="0"/>
              <a:t>oversight and </a:t>
            </a:r>
            <a:r>
              <a:rPr lang="en-GB" dirty="0" smtClean="0"/>
              <a:t>put </a:t>
            </a:r>
            <a:r>
              <a:rPr lang="en-GB" dirty="0"/>
              <a:t>quality </a:t>
            </a:r>
            <a:r>
              <a:rPr lang="en-GB" dirty="0" smtClean="0"/>
              <a:t>control, personnel </a:t>
            </a:r>
            <a:r>
              <a:rPr lang="en-GB" dirty="0"/>
              <a:t>management, </a:t>
            </a:r>
            <a:r>
              <a:rPr lang="en-GB" dirty="0" smtClean="0"/>
              <a:t>customer relations </a:t>
            </a:r>
            <a:r>
              <a:rPr lang="en-GB" dirty="0"/>
              <a:t>and even business expansion in the hands of worker-managed teams.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40976" y="4034954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The Lego Group, the Danish </a:t>
            </a:r>
            <a:r>
              <a:rPr lang="en-GB" dirty="0" smtClean="0"/>
              <a:t>toy company</a:t>
            </a:r>
            <a:r>
              <a:rPr lang="en-GB" dirty="0"/>
              <a:t>, reduced its number </a:t>
            </a:r>
            <a:r>
              <a:rPr lang="en-GB" dirty="0" smtClean="0"/>
              <a:t>of management </a:t>
            </a:r>
            <a:r>
              <a:rPr lang="en-GB" dirty="0"/>
              <a:t>layers in </a:t>
            </a:r>
            <a:r>
              <a:rPr lang="en-GB" dirty="0" smtClean="0"/>
              <a:t>recent years </a:t>
            </a:r>
            <a:r>
              <a:rPr lang="en-GB" dirty="0"/>
              <a:t>but also expanded its </a:t>
            </a:r>
            <a:r>
              <a:rPr lang="en-GB" dirty="0" smtClean="0"/>
              <a:t>layer of </a:t>
            </a:r>
            <a:r>
              <a:rPr lang="en-GB" dirty="0"/>
              <a:t>top management.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26628" y="1023141"/>
            <a:ext cx="37785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B050"/>
                </a:solidFill>
              </a:rPr>
              <a:t>Is executive authority passé?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853863" y="2918165"/>
            <a:ext cx="573292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As CEO Ralph Stayer</a:t>
            </a:r>
          </a:p>
          <a:p>
            <a:r>
              <a:rPr lang="en-GB" dirty="0" smtClean="0"/>
              <a:t>Explained: </a:t>
            </a:r>
            <a:r>
              <a:rPr lang="en-GB" dirty="0"/>
              <a:t>“My job ... was to put myself out of a job</a:t>
            </a:r>
            <a:r>
              <a:rPr lang="en-GB" dirty="0" smtClean="0"/>
              <a:t>.”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27075" y="6112444"/>
            <a:ext cx="9219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What kind of information do managers need in a flatter organisation? </a:t>
            </a:r>
          </a:p>
        </p:txBody>
      </p:sp>
    </p:spTree>
    <p:extLst>
      <p:ext uri="{BB962C8B-B14F-4D97-AF65-F5344CB8AC3E}">
        <p14:creationId xmlns:p14="http://schemas.microsoft.com/office/powerpoint/2010/main" val="373526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10868" y="2692336"/>
            <a:ext cx="5896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Should divisional managers also manage budgets?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810868" y="3255033"/>
            <a:ext cx="6096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Steve Jobs made one </a:t>
            </a:r>
            <a:r>
              <a:rPr lang="en-GB" dirty="0"/>
              <a:t>executive </a:t>
            </a:r>
            <a:r>
              <a:rPr lang="en-GB" dirty="0" smtClean="0"/>
              <a:t>responsible for profit and loss statement - the </a:t>
            </a:r>
            <a:r>
              <a:rPr lang="en-GB" dirty="0"/>
              <a:t>chief financial officer</a:t>
            </a:r>
            <a:r>
              <a:rPr lang="en-GB" dirty="0" smtClean="0"/>
              <a:t>.</a:t>
            </a:r>
            <a:endParaRPr lang="en-GB" dirty="0"/>
          </a:p>
          <a:p>
            <a:endParaRPr lang="en-GB" sz="8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1708056" y="1560552"/>
            <a:ext cx="88408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Centralise at the top and democratise and flatten the rest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1708056" y="621867"/>
            <a:ext cx="59442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solidFill>
                  <a:srgbClr val="FFC000"/>
                </a:solidFill>
              </a:rPr>
              <a:t>WIKIFIED COMPANIES</a:t>
            </a:r>
            <a:endParaRPr lang="en-GB" sz="4400" b="1" dirty="0">
              <a:solidFill>
                <a:srgbClr val="FFC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810868" y="4221917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Entirely </a:t>
            </a:r>
            <a:r>
              <a:rPr lang="en-GB" dirty="0"/>
              <a:t>consistent with the </a:t>
            </a:r>
            <a:r>
              <a:rPr lang="en-GB" dirty="0" smtClean="0"/>
              <a:t>philosophy of the wikified </a:t>
            </a:r>
            <a:r>
              <a:rPr lang="en-GB" dirty="0"/>
              <a:t>company: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functional </a:t>
            </a:r>
            <a:r>
              <a:rPr lang="en-GB" dirty="0" smtClean="0"/>
              <a:t>executives don’t </a:t>
            </a:r>
            <a:r>
              <a:rPr lang="en-GB" dirty="0"/>
              <a:t>have to worry about a budget, they </a:t>
            </a:r>
            <a:r>
              <a:rPr lang="en-GB" dirty="0" smtClean="0"/>
              <a:t>can focus </a:t>
            </a:r>
            <a:r>
              <a:rPr lang="en-GB" dirty="0"/>
              <a:t>on applying their own specialist </a:t>
            </a:r>
            <a:r>
              <a:rPr lang="en-GB" dirty="0" smtClean="0"/>
              <a:t>knowledge to </a:t>
            </a:r>
            <a:r>
              <a:rPr lang="en-GB" dirty="0"/>
              <a:t>meet local demands.</a:t>
            </a:r>
          </a:p>
        </p:txBody>
      </p:sp>
    </p:spTree>
    <p:extLst>
      <p:ext uri="{BB962C8B-B14F-4D97-AF65-F5344CB8AC3E}">
        <p14:creationId xmlns:p14="http://schemas.microsoft.com/office/powerpoint/2010/main" val="184853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45679" y="2191923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Lego </a:t>
            </a:r>
            <a:r>
              <a:rPr lang="en-GB" dirty="0"/>
              <a:t>reduced </a:t>
            </a:r>
            <a:r>
              <a:rPr lang="en-GB" dirty="0" smtClean="0"/>
              <a:t>top </a:t>
            </a:r>
            <a:r>
              <a:rPr lang="en-GB" dirty="0"/>
              <a:t>management</a:t>
            </a:r>
          </a:p>
          <a:p>
            <a:r>
              <a:rPr lang="en-GB" dirty="0" smtClean="0"/>
              <a:t>but brought </a:t>
            </a:r>
            <a:r>
              <a:rPr lang="en-GB" dirty="0"/>
              <a:t>in functional </a:t>
            </a:r>
            <a:r>
              <a:rPr lang="en-GB" dirty="0" smtClean="0"/>
              <a:t>specialists</a:t>
            </a:r>
          </a:p>
          <a:p>
            <a:endParaRPr lang="en-GB" dirty="0"/>
          </a:p>
          <a:p>
            <a:r>
              <a:rPr lang="en-GB" dirty="0" smtClean="0"/>
              <a:t>Moved senior </a:t>
            </a:r>
            <a:r>
              <a:rPr lang="en-GB" dirty="0"/>
              <a:t>managers much closer to </a:t>
            </a:r>
            <a:r>
              <a:rPr lang="en-GB" dirty="0" smtClean="0"/>
              <a:t>operations</a:t>
            </a:r>
          </a:p>
          <a:p>
            <a:endParaRPr lang="en-GB" dirty="0"/>
          </a:p>
          <a:p>
            <a:r>
              <a:rPr lang="en-GB" dirty="0" smtClean="0"/>
              <a:t>Lego developed </a:t>
            </a:r>
            <a:r>
              <a:rPr lang="en-GB" dirty="0"/>
              <a:t>a new </a:t>
            </a:r>
            <a:r>
              <a:rPr lang="en-GB" dirty="0" smtClean="0"/>
              <a:t>model: becoming </a:t>
            </a:r>
            <a:r>
              <a:rPr lang="en-GB" dirty="0"/>
              <a:t>both more wikified and more </a:t>
            </a:r>
            <a:r>
              <a:rPr lang="en-GB" dirty="0" smtClean="0"/>
              <a:t>management-driven.</a:t>
            </a:r>
          </a:p>
          <a:p>
            <a:r>
              <a:rPr lang="en-GB" dirty="0" smtClean="0"/>
              <a:t>Is this </a:t>
            </a:r>
            <a:r>
              <a:rPr lang="en-GB" dirty="0"/>
              <a:t>a broader </a:t>
            </a:r>
            <a:r>
              <a:rPr lang="en-GB" dirty="0" smtClean="0"/>
              <a:t>trend?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806953" y="2160290"/>
            <a:ext cx="28408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Recall Gary Hamel’s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Management Principles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97423" y="549936"/>
            <a:ext cx="59442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 smtClean="0">
                <a:solidFill>
                  <a:srgbClr val="FFC000"/>
                </a:solidFill>
              </a:rPr>
              <a:t>WIKIFIED COMPANIES</a:t>
            </a:r>
            <a:endParaRPr lang="en-GB" sz="4400" b="1" dirty="0">
              <a:solidFill>
                <a:srgbClr val="FFC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806953" y="3200396"/>
            <a:ext cx="3643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More management at the top,</a:t>
            </a:r>
          </a:p>
          <a:p>
            <a:r>
              <a:rPr lang="en-GB" dirty="0">
                <a:solidFill>
                  <a:srgbClr val="00B0F0"/>
                </a:solidFill>
              </a:rPr>
              <a:t>l</a:t>
            </a:r>
            <a:r>
              <a:rPr lang="en-GB" dirty="0" smtClean="0">
                <a:solidFill>
                  <a:srgbClr val="00B0F0"/>
                </a:solidFill>
              </a:rPr>
              <a:t>ess everywhere else.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806953" y="4177082"/>
            <a:ext cx="33361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Few key decisions made by </a:t>
            </a:r>
          </a:p>
          <a:p>
            <a:r>
              <a:rPr lang="en-GB" dirty="0" smtClean="0">
                <a:solidFill>
                  <a:srgbClr val="00B0F0"/>
                </a:solidFill>
              </a:rPr>
              <a:t>top management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806953" y="5153768"/>
            <a:ext cx="3882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Enable creativity and innovation </a:t>
            </a:r>
          </a:p>
          <a:p>
            <a:r>
              <a:rPr lang="en-GB" dirty="0">
                <a:solidFill>
                  <a:srgbClr val="00B0F0"/>
                </a:solidFill>
              </a:rPr>
              <a:t>e</a:t>
            </a:r>
            <a:r>
              <a:rPr lang="en-GB" dirty="0" smtClean="0">
                <a:solidFill>
                  <a:srgbClr val="00B0F0"/>
                </a:solidFill>
              </a:rPr>
              <a:t>verywhere else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24546" y="6222787"/>
            <a:ext cx="9687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How can closer senior management involvement in operations improve productivity?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824546" y="5761122"/>
            <a:ext cx="88232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What is the impact on operations of closer senior management involvement?</a:t>
            </a:r>
            <a:endParaRPr lang="en-GB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92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34988" y="2407807"/>
            <a:ext cx="848061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result </a:t>
            </a:r>
            <a:r>
              <a:rPr lang="en-GB" dirty="0"/>
              <a:t>is counterintuitive: Flat management </a:t>
            </a:r>
            <a:r>
              <a:rPr lang="en-GB" dirty="0" smtClean="0"/>
              <a:t>structures can </a:t>
            </a:r>
            <a:r>
              <a:rPr lang="en-GB" dirty="0"/>
              <a:t>have more micromanagement </a:t>
            </a:r>
            <a:r>
              <a:rPr lang="en-GB" dirty="0" smtClean="0"/>
              <a:t>by top managers than</a:t>
            </a:r>
            <a:r>
              <a:rPr lang="en-GB" dirty="0"/>
              <a:t> </a:t>
            </a:r>
            <a:r>
              <a:rPr lang="en-GB" dirty="0" smtClean="0"/>
              <a:t>vertical </a:t>
            </a:r>
            <a:r>
              <a:rPr lang="en-GB" dirty="0"/>
              <a:t>hierarchies.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34988" y="1861674"/>
            <a:ext cx="43845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What do top management do, then?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308848" y="3644024"/>
            <a:ext cx="4473387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Top management is essential in design situations</a:t>
            </a:r>
          </a:p>
          <a:p>
            <a:endParaRPr lang="en-GB" dirty="0" smtClean="0"/>
          </a:p>
          <a:p>
            <a:r>
              <a:rPr lang="en-GB" dirty="0" smtClean="0"/>
              <a:t>Reflecting </a:t>
            </a:r>
            <a:r>
              <a:rPr lang="en-GB" dirty="0"/>
              <a:t>networked, knowledge-intensive </a:t>
            </a:r>
            <a:r>
              <a:rPr lang="en-GB" dirty="0" smtClean="0"/>
              <a:t>and hypercompetitive </a:t>
            </a:r>
            <a:r>
              <a:rPr lang="en-GB" dirty="0"/>
              <a:t>economy.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34989" y="762993"/>
            <a:ext cx="82349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400" b="1">
                <a:solidFill>
                  <a:srgbClr val="FFC000"/>
                </a:solidFill>
              </a:defRPr>
            </a:lvl1pPr>
          </a:lstStyle>
          <a:p>
            <a:r>
              <a:rPr lang="en-GB" dirty="0">
                <a:solidFill>
                  <a:schemeClr val="accent6"/>
                </a:solidFill>
              </a:rPr>
              <a:t>The work of top management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136341" y="3597024"/>
            <a:ext cx="4414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More design than micromanagement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136341" y="4074050"/>
            <a:ext cx="3280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  <a:r>
              <a:rPr lang="en-GB" dirty="0" smtClean="0"/>
              <a:t>ecisions </a:t>
            </a:r>
            <a:r>
              <a:rPr lang="en-GB" dirty="0"/>
              <a:t>are </a:t>
            </a:r>
            <a:r>
              <a:rPr lang="en-GB" dirty="0" smtClean="0"/>
              <a:t>time-sensitive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136341" y="4640267"/>
            <a:ext cx="52622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K</a:t>
            </a:r>
            <a:r>
              <a:rPr lang="en-GB" dirty="0" smtClean="0"/>
              <a:t>ey knowledge is </a:t>
            </a:r>
            <a:r>
              <a:rPr lang="en-GB" dirty="0"/>
              <a:t>concentrated within the management </a:t>
            </a:r>
            <a:r>
              <a:rPr lang="en-GB" dirty="0" smtClean="0"/>
              <a:t>team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152462" y="5479908"/>
            <a:ext cx="44841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</a:t>
            </a:r>
            <a:r>
              <a:rPr lang="en-GB" dirty="0" smtClean="0"/>
              <a:t>here </a:t>
            </a:r>
            <a:r>
              <a:rPr lang="en-GB" dirty="0"/>
              <a:t>is need for internal </a:t>
            </a:r>
            <a:r>
              <a:rPr lang="en-GB" dirty="0" smtClean="0"/>
              <a:t>coordination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219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84293" y="708863"/>
            <a:ext cx="93860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4400" b="1">
                <a:solidFill>
                  <a:srgbClr val="FFC000"/>
                </a:solidFill>
              </a:defRPr>
            </a:lvl1pPr>
          </a:lstStyle>
          <a:p>
            <a:r>
              <a:rPr lang="en-GB" sz="4000" dirty="0"/>
              <a:t>When managers need </a:t>
            </a:r>
            <a:r>
              <a:rPr lang="en-GB" sz="4000" dirty="0" smtClean="0"/>
              <a:t>to </a:t>
            </a:r>
            <a:r>
              <a:rPr lang="en-GB" sz="4000" dirty="0"/>
              <a:t>stop managing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84293" y="2182554"/>
            <a:ext cx="6579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When should directing and monitoring progress be shed?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87580" y="2821416"/>
            <a:ext cx="47603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Networked economy</a:t>
            </a:r>
          </a:p>
          <a:p>
            <a:r>
              <a:rPr lang="en-GB" dirty="0" smtClean="0"/>
              <a:t>Creativity beat the competition </a:t>
            </a:r>
          </a:p>
          <a:p>
            <a:r>
              <a:rPr lang="en-GB" dirty="0" smtClean="0"/>
              <a:t>Knowledge is dispersed in the company </a:t>
            </a:r>
          </a:p>
          <a:p>
            <a:r>
              <a:rPr lang="en-GB" dirty="0" smtClean="0"/>
              <a:t>Knowledge resides in </a:t>
            </a:r>
            <a:r>
              <a:rPr lang="en-GB" dirty="0"/>
              <a:t>the heads of highly qualified </a:t>
            </a:r>
            <a:r>
              <a:rPr lang="en-GB" dirty="0" smtClean="0"/>
              <a:t>specialists</a:t>
            </a:r>
          </a:p>
        </p:txBody>
      </p:sp>
      <p:sp>
        <p:nvSpPr>
          <p:cNvPr id="5" name="Rectangle 4"/>
          <p:cNvSpPr/>
          <p:nvPr/>
        </p:nvSpPr>
        <p:spPr>
          <a:xfrm>
            <a:off x="1210178" y="4631329"/>
            <a:ext cx="45377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Managers should stop specifying methods and processes. 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467980" y="2885957"/>
            <a:ext cx="43693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Employees’ skills </a:t>
            </a:r>
            <a:r>
              <a:rPr lang="en-GB" dirty="0"/>
              <a:t>are </a:t>
            </a:r>
            <a:r>
              <a:rPr lang="en-GB" dirty="0" smtClean="0"/>
              <a:t>highly specialized and </a:t>
            </a:r>
            <a:r>
              <a:rPr lang="en-GB" dirty="0"/>
              <a:t>complex that managers don’t even </a:t>
            </a:r>
            <a:r>
              <a:rPr lang="en-GB" dirty="0" smtClean="0"/>
              <a:t>know exactly </a:t>
            </a:r>
            <a:r>
              <a:rPr lang="en-GB" dirty="0"/>
              <a:t>what their employees </a:t>
            </a:r>
            <a:r>
              <a:rPr lang="en-GB" dirty="0" smtClean="0"/>
              <a:t>are doing or can do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441086" y="4568274"/>
            <a:ext cx="50695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Managers need </a:t>
            </a:r>
            <a:r>
              <a:rPr lang="en-GB" dirty="0"/>
              <a:t>to let go of the notion that </a:t>
            </a:r>
            <a:r>
              <a:rPr lang="en-GB" dirty="0" smtClean="0"/>
              <a:t>things should </a:t>
            </a:r>
            <a:r>
              <a:rPr lang="en-GB" dirty="0"/>
              <a:t>be managed from the top.</a:t>
            </a:r>
          </a:p>
        </p:txBody>
      </p:sp>
      <p:sp>
        <p:nvSpPr>
          <p:cNvPr id="8" name="Rectangle 7"/>
          <p:cNvSpPr/>
          <p:nvPr/>
        </p:nvSpPr>
        <p:spPr>
          <a:xfrm>
            <a:off x="2918013" y="5702475"/>
            <a:ext cx="62393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Managers should start defining work principles and set creativity goals </a:t>
            </a:r>
            <a:r>
              <a:rPr lang="en-GB" dirty="0"/>
              <a:t>they </a:t>
            </a:r>
            <a:r>
              <a:rPr lang="en-GB" dirty="0" smtClean="0"/>
              <a:t>want people </a:t>
            </a:r>
            <a:r>
              <a:rPr lang="en-GB" dirty="0"/>
              <a:t>to meet.</a:t>
            </a:r>
          </a:p>
        </p:txBody>
      </p:sp>
    </p:spTree>
    <p:extLst>
      <p:ext uri="{BB962C8B-B14F-4D97-AF65-F5344CB8AC3E}">
        <p14:creationId xmlns:p14="http://schemas.microsoft.com/office/powerpoint/2010/main" val="3153832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70848" y="2492804"/>
            <a:ext cx="89867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knowledge </a:t>
            </a:r>
            <a:r>
              <a:rPr lang="en-GB" dirty="0" smtClean="0"/>
              <a:t>economy means that the main task of top </a:t>
            </a:r>
            <a:r>
              <a:rPr lang="en-GB" dirty="0"/>
              <a:t>management is to </a:t>
            </a:r>
            <a:r>
              <a:rPr lang="en-GB" dirty="0" smtClean="0"/>
              <a:t>define, design, </a:t>
            </a:r>
            <a:r>
              <a:rPr lang="en-GB" dirty="0"/>
              <a:t>and </a:t>
            </a:r>
            <a:r>
              <a:rPr lang="en-GB" dirty="0" smtClean="0"/>
              <a:t>implement these </a:t>
            </a:r>
            <a:r>
              <a:rPr lang="en-GB" dirty="0"/>
              <a:t>organizational rules of the game.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70848" y="1558816"/>
            <a:ext cx="89867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Do managers manage or design in the new flatter, democratic organisations?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070848" y="685801"/>
            <a:ext cx="7090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>
                <a:solidFill>
                  <a:srgbClr val="FFC000"/>
                </a:solidFill>
              </a:rPr>
              <a:t>Management or Designing?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070848" y="3348319"/>
            <a:ext cx="82161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Company turnarounds through designing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Steve Jobs </a:t>
            </a:r>
            <a:r>
              <a:rPr lang="en-GB" dirty="0">
                <a:solidFill>
                  <a:srgbClr val="0070C0"/>
                </a:solidFill>
              </a:rPr>
              <a:t>at </a:t>
            </a:r>
            <a:r>
              <a:rPr lang="en-GB" dirty="0" smtClean="0">
                <a:solidFill>
                  <a:srgbClr val="0070C0"/>
                </a:solidFill>
              </a:rPr>
              <a:t>Apple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Sam </a:t>
            </a:r>
            <a:r>
              <a:rPr lang="en-GB" dirty="0" err="1">
                <a:solidFill>
                  <a:srgbClr val="0070C0"/>
                </a:solidFill>
              </a:rPr>
              <a:t>Palmisano</a:t>
            </a:r>
            <a:r>
              <a:rPr lang="en-GB" dirty="0">
                <a:solidFill>
                  <a:srgbClr val="0070C0"/>
                </a:solidFill>
              </a:rPr>
              <a:t> at </a:t>
            </a:r>
            <a:r>
              <a:rPr lang="en-GB" dirty="0" smtClean="0">
                <a:solidFill>
                  <a:srgbClr val="0070C0"/>
                </a:solidFill>
              </a:rPr>
              <a:t>IBM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Carlos </a:t>
            </a:r>
            <a:r>
              <a:rPr lang="en-GB" dirty="0">
                <a:solidFill>
                  <a:srgbClr val="0070C0"/>
                </a:solidFill>
              </a:rPr>
              <a:t>Ghosn at </a:t>
            </a:r>
            <a:r>
              <a:rPr lang="en-GB" dirty="0" smtClean="0">
                <a:solidFill>
                  <a:srgbClr val="0070C0"/>
                </a:solidFill>
              </a:rPr>
              <a:t>Nissan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94889" y="4781763"/>
            <a:ext cx="6280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Urgency in decision making: competition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094889" y="5417072"/>
            <a:ext cx="6532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Based on deep product knowledge 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5795682" y="6111852"/>
            <a:ext cx="5093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How is knowledge managed by managers?</a:t>
            </a:r>
            <a:endParaRPr lang="en-GB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07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34594" y="637391"/>
            <a:ext cx="9908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000" b="1">
                <a:solidFill>
                  <a:srgbClr val="FFC000"/>
                </a:solidFill>
              </a:defRPr>
            </a:lvl1pPr>
          </a:lstStyle>
          <a:p>
            <a:r>
              <a:rPr lang="en-GB" sz="3200" dirty="0">
                <a:solidFill>
                  <a:schemeClr val="accent6"/>
                </a:solidFill>
              </a:rPr>
              <a:t>Entrepreneurial Manager &amp;</a:t>
            </a:r>
            <a:r>
              <a:rPr lang="en-GB" sz="3200" dirty="0" smtClean="0">
                <a:solidFill>
                  <a:schemeClr val="accent6"/>
                </a:solidFill>
              </a:rPr>
              <a:t> </a:t>
            </a:r>
            <a:r>
              <a:rPr lang="en-GB" sz="3200" dirty="0">
                <a:solidFill>
                  <a:schemeClr val="accent6"/>
                </a:solidFill>
              </a:rPr>
              <a:t>Professional Manager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07503" y="2659085"/>
            <a:ext cx="8771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Entrepreneurial managers like Richard Branson, Bill Gates, Steve Jobs design 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34594" y="3433504"/>
            <a:ext cx="4358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Professional managers micromanage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834594" y="1829703"/>
            <a:ext cx="2778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is the difference?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476565" y="1829703"/>
            <a:ext cx="18998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Any examples?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471252" y="4652683"/>
            <a:ext cx="7728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What are the management activities of entrepreneurial managers?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471252" y="5470126"/>
            <a:ext cx="6878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What kind of decisions do entrepreneurial managers make?</a:t>
            </a:r>
            <a:endParaRPr lang="en-GB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495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51602" y="615923"/>
            <a:ext cx="59602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>
                <a:solidFill>
                  <a:srgbClr val="FFC000"/>
                </a:solidFill>
              </a:rPr>
              <a:t>MANAGEMENT MODELS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68141" y="1826567"/>
            <a:ext cx="2808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Scientific management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02859" y="2772814"/>
            <a:ext cx="19912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Human relations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404353" y="3820325"/>
            <a:ext cx="2145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Structural analysis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692444" y="4935071"/>
            <a:ext cx="2026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Flat organisation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7157854" y="4966046"/>
            <a:ext cx="3536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Data, information, knowledge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623781" y="2714946"/>
            <a:ext cx="50706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People, motivation, incentive, performance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227847" y="1826567"/>
            <a:ext cx="1555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Productivity,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242522" y="3820325"/>
            <a:ext cx="58432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Large, bureaucratised firms, analysis of technology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401691" y="1826567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1900-50s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32485" y="2785388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1930-60s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292895" y="3820325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1960-90s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1853305" y="4867836"/>
            <a:ext cx="157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1980-current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2413715" y="5952537"/>
            <a:ext cx="85170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spc="600" dirty="0" smtClean="0">
                <a:solidFill>
                  <a:srgbClr val="00B050"/>
                </a:solidFill>
              </a:rPr>
              <a:t>What </a:t>
            </a:r>
            <a:r>
              <a:rPr lang="en-GB" sz="2000" b="1" spc="600" dirty="0" smtClean="0">
                <a:solidFill>
                  <a:srgbClr val="00B050"/>
                </a:solidFill>
              </a:rPr>
              <a:t>constitutes</a:t>
            </a:r>
            <a:r>
              <a:rPr lang="en-GB" sz="2000" b="1" spc="600" dirty="0" smtClean="0">
                <a:solidFill>
                  <a:srgbClr val="00B050"/>
                </a:solidFill>
              </a:rPr>
              <a:t> </a:t>
            </a:r>
            <a:r>
              <a:rPr lang="en-GB" sz="2000" b="1" spc="600" dirty="0" smtClean="0">
                <a:solidFill>
                  <a:srgbClr val="00B050"/>
                </a:solidFill>
              </a:rPr>
              <a:t>management knowledge?</a:t>
            </a:r>
            <a:endParaRPr lang="en-GB" sz="2000" b="1" spc="600" dirty="0">
              <a:solidFill>
                <a:srgbClr val="00B05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 rot="20088624">
            <a:off x="2959873" y="3943413"/>
            <a:ext cx="55448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70C0"/>
                </a:solidFill>
              </a:rPr>
              <a:t>Post-Modern Management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 rot="20088624">
            <a:off x="3659941" y="2507167"/>
            <a:ext cx="3809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0070C0"/>
                </a:solidFill>
              </a:rPr>
              <a:t>Modern Management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952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78682" y="641137"/>
            <a:ext cx="57534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000" b="1">
                <a:solidFill>
                  <a:srgbClr val="FFC000"/>
                </a:solidFill>
              </a:defRPr>
            </a:lvl1pPr>
          </a:lstStyle>
          <a:p>
            <a:r>
              <a:rPr lang="en-GB" sz="3600" dirty="0"/>
              <a:t>Thought Experiments </a:t>
            </a:r>
            <a:r>
              <a:rPr lang="en-GB" sz="3600" dirty="0" smtClean="0"/>
              <a:t>on </a:t>
            </a:r>
          </a:p>
          <a:p>
            <a:r>
              <a:rPr lang="en-GB" sz="3600" dirty="0" smtClean="0"/>
              <a:t>Different </a:t>
            </a:r>
            <a:r>
              <a:rPr lang="en-GB" sz="3600" dirty="0"/>
              <a:t>Business Models</a:t>
            </a:r>
          </a:p>
        </p:txBody>
      </p:sp>
      <p:sp>
        <p:nvSpPr>
          <p:cNvPr id="3" name="Rectangle 2"/>
          <p:cNvSpPr/>
          <p:nvPr/>
        </p:nvSpPr>
        <p:spPr>
          <a:xfrm>
            <a:off x="2378682" y="3189080"/>
            <a:ext cx="790976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Systematically explore alternative approaches to value creation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388447" y="2462345"/>
            <a:ext cx="7929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Business model experimentation for value creation and growth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388447" y="4586502"/>
            <a:ext cx="91860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Develop </a:t>
            </a:r>
            <a:r>
              <a:rPr lang="en-GB" i="1" dirty="0"/>
              <a:t>competency </a:t>
            </a:r>
            <a:r>
              <a:rPr lang="en-GB" dirty="0"/>
              <a:t>in business </a:t>
            </a:r>
            <a:r>
              <a:rPr lang="en-GB" dirty="0" smtClean="0"/>
              <a:t>model innovation </a:t>
            </a:r>
          </a:p>
        </p:txBody>
      </p:sp>
      <p:sp>
        <p:nvSpPr>
          <p:cNvPr id="6" name="Rectangle 5"/>
          <p:cNvSpPr/>
          <p:nvPr/>
        </p:nvSpPr>
        <p:spPr>
          <a:xfrm>
            <a:off x="2378682" y="3859767"/>
            <a:ext cx="39196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Find new opportunities for growth</a:t>
            </a:r>
          </a:p>
        </p:txBody>
      </p:sp>
      <p:sp>
        <p:nvSpPr>
          <p:cNvPr id="7" name="Rectangle 6"/>
          <p:cNvSpPr/>
          <p:nvPr/>
        </p:nvSpPr>
        <p:spPr>
          <a:xfrm>
            <a:off x="2388446" y="5313237"/>
            <a:ext cx="89360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Generate alternative business model that </a:t>
            </a:r>
            <a:r>
              <a:rPr lang="en-GB" dirty="0" smtClean="0"/>
              <a:t>can commercialize </a:t>
            </a:r>
            <a:r>
              <a:rPr lang="en-GB" dirty="0"/>
              <a:t>any given idea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14433" y="6039972"/>
            <a:ext cx="6567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How do managers develop sustainable business models?</a:t>
            </a:r>
            <a:endParaRPr lang="en-GB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986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72514" y="572081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How </a:t>
            </a:r>
            <a:r>
              <a:rPr lang="en-GB" dirty="0"/>
              <a:t>will our business earn a profit?</a:t>
            </a:r>
          </a:p>
        </p:txBody>
      </p:sp>
      <p:sp>
        <p:nvSpPr>
          <p:cNvPr id="3" name="Rectangle 2"/>
          <p:cNvSpPr/>
          <p:nvPr/>
        </p:nvSpPr>
        <p:spPr>
          <a:xfrm>
            <a:off x="1950443" y="649052"/>
            <a:ext cx="9708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accent6"/>
                </a:solidFill>
              </a:rPr>
              <a:t>Business Model Experimentation: Key Questions </a:t>
            </a:r>
          </a:p>
        </p:txBody>
      </p:sp>
      <p:sp>
        <p:nvSpPr>
          <p:cNvPr id="4" name="Rectangle 3"/>
          <p:cNvSpPr/>
          <p:nvPr/>
        </p:nvSpPr>
        <p:spPr>
          <a:xfrm>
            <a:off x="1950443" y="1829922"/>
            <a:ext cx="33313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Who is the target customer?</a:t>
            </a:r>
          </a:p>
        </p:txBody>
      </p:sp>
      <p:sp>
        <p:nvSpPr>
          <p:cNvPr id="5" name="Rectangle 4"/>
          <p:cNvSpPr/>
          <p:nvPr/>
        </p:nvSpPr>
        <p:spPr>
          <a:xfrm>
            <a:off x="1950443" y="2497301"/>
            <a:ext cx="41937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What need is met for the customer?</a:t>
            </a:r>
          </a:p>
        </p:txBody>
      </p:sp>
      <p:sp>
        <p:nvSpPr>
          <p:cNvPr id="6" name="Rectangle 5"/>
          <p:cNvSpPr/>
          <p:nvPr/>
        </p:nvSpPr>
        <p:spPr>
          <a:xfrm>
            <a:off x="1950443" y="316468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What offering will we provide to address that</a:t>
            </a:r>
          </a:p>
          <a:p>
            <a:r>
              <a:rPr lang="en-GB" dirty="0"/>
              <a:t>need?</a:t>
            </a:r>
          </a:p>
        </p:txBody>
      </p:sp>
      <p:sp>
        <p:nvSpPr>
          <p:cNvPr id="7" name="Rectangle 6"/>
          <p:cNvSpPr/>
          <p:nvPr/>
        </p:nvSpPr>
        <p:spPr>
          <a:xfrm>
            <a:off x="1950443" y="4109058"/>
            <a:ext cx="61269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How does the customer gain access to that offering?</a:t>
            </a:r>
          </a:p>
        </p:txBody>
      </p:sp>
      <p:sp>
        <p:nvSpPr>
          <p:cNvPr id="8" name="Rectangle 7"/>
          <p:cNvSpPr/>
          <p:nvPr/>
        </p:nvSpPr>
        <p:spPr>
          <a:xfrm>
            <a:off x="1972514" y="477643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What role will our business play in providing the</a:t>
            </a:r>
          </a:p>
          <a:p>
            <a:r>
              <a:rPr lang="en-GB" dirty="0"/>
              <a:t>offering?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98626" y="1829922"/>
            <a:ext cx="49071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>
                <a:solidFill>
                  <a:srgbClr val="00B050"/>
                </a:solidFill>
              </a:rPr>
              <a:t>Each one of these could be re-formulated</a:t>
            </a:r>
          </a:p>
          <a:p>
            <a:r>
              <a:rPr lang="en-GB" b="1" dirty="0">
                <a:solidFill>
                  <a:srgbClr val="00B050"/>
                </a:solidFill>
              </a:rPr>
              <a:t>i</a:t>
            </a:r>
            <a:r>
              <a:rPr lang="en-GB" b="1" dirty="0" smtClean="0">
                <a:solidFill>
                  <a:srgbClr val="00B050"/>
                </a:solidFill>
              </a:rPr>
              <a:t>nto a research question. </a:t>
            </a:r>
            <a:endParaRPr lang="en-GB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24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of DBA Education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Research Directions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51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42246" y="1537638"/>
            <a:ext cx="8961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DBA changes your behaviour or adds to your understanding of management?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842246" y="2872389"/>
            <a:ext cx="9150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specifically do you want to understand about postmodern management?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42246" y="2186061"/>
            <a:ext cx="5822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What is the utility of modern management theory?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842246" y="4387042"/>
            <a:ext cx="973567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1950s </a:t>
            </a:r>
            <a:r>
              <a:rPr lang="en-GB" dirty="0" smtClean="0"/>
              <a:t>saw the </a:t>
            </a:r>
            <a:r>
              <a:rPr lang="en-GB" dirty="0"/>
              <a:t>development of </a:t>
            </a:r>
            <a:r>
              <a:rPr lang="en-GB" dirty="0" smtClean="0"/>
              <a:t>motivation theories i.e</a:t>
            </a:r>
            <a:r>
              <a:rPr lang="en-GB" dirty="0"/>
              <a:t>., Maslow, McGregor </a:t>
            </a:r>
            <a:r>
              <a:rPr lang="en-GB" dirty="0" smtClean="0"/>
              <a:t>and Herzberg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42247" y="530288"/>
            <a:ext cx="11176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>
                <a:solidFill>
                  <a:srgbClr val="FFC000"/>
                </a:solidFill>
              </a:defRPr>
            </a:lvl1pPr>
          </a:lstStyle>
          <a:p>
            <a:r>
              <a:rPr lang="en-GB" dirty="0"/>
              <a:t>DBA</a:t>
            </a:r>
          </a:p>
        </p:txBody>
      </p:sp>
      <p:sp>
        <p:nvSpPr>
          <p:cNvPr id="7" name="Rectangle 6"/>
          <p:cNvSpPr/>
          <p:nvPr/>
        </p:nvSpPr>
        <p:spPr>
          <a:xfrm>
            <a:off x="1821993" y="5426022"/>
            <a:ext cx="95339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Though heavily criticised now questionable in terms of validity are probably the best known explanations for employee motivation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21993" y="3625061"/>
            <a:ext cx="9554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1900s saw the development of command and control and management hierarchy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94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44388" y="1714580"/>
            <a:ext cx="101794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Management has a </a:t>
            </a:r>
            <a:r>
              <a:rPr lang="en-GB" dirty="0" smtClean="0">
                <a:solidFill>
                  <a:srgbClr val="00B0F0"/>
                </a:solidFill>
              </a:rPr>
              <a:t>‘…standardized international </a:t>
            </a:r>
            <a:r>
              <a:rPr lang="en-GB" dirty="0">
                <a:solidFill>
                  <a:srgbClr val="00B0F0"/>
                </a:solidFill>
              </a:rPr>
              <a:t>curriculum (based largely on North </a:t>
            </a:r>
            <a:r>
              <a:rPr lang="en-GB" dirty="0" smtClean="0">
                <a:solidFill>
                  <a:srgbClr val="00B0F0"/>
                </a:solidFill>
              </a:rPr>
              <a:t>American theory </a:t>
            </a:r>
            <a:r>
              <a:rPr lang="en-GB" dirty="0">
                <a:solidFill>
                  <a:srgbClr val="00B0F0"/>
                </a:solidFill>
              </a:rPr>
              <a:t>and practice), taught the world over and with only a </a:t>
            </a:r>
            <a:r>
              <a:rPr lang="en-GB" dirty="0" smtClean="0">
                <a:solidFill>
                  <a:srgbClr val="00B0F0"/>
                </a:solidFill>
              </a:rPr>
              <a:t>rare nod </a:t>
            </a:r>
            <a:r>
              <a:rPr lang="en-GB" dirty="0">
                <a:solidFill>
                  <a:srgbClr val="00B0F0"/>
                </a:solidFill>
              </a:rPr>
              <a:t>in the direction of such concepts as national culture (see, e.g</a:t>
            </a:r>
            <a:r>
              <a:rPr lang="en-GB" dirty="0" smtClean="0">
                <a:solidFill>
                  <a:srgbClr val="00B0F0"/>
                </a:solidFill>
              </a:rPr>
              <a:t>., Davies </a:t>
            </a:r>
            <a:r>
              <a:rPr lang="en-GB" dirty="0">
                <a:solidFill>
                  <a:srgbClr val="00B0F0"/>
                </a:solidFill>
              </a:rPr>
              <a:t>et al., 1989)—even then, usually in terms of how to impose </a:t>
            </a:r>
            <a:r>
              <a:rPr lang="en-GB" dirty="0" smtClean="0">
                <a:solidFill>
                  <a:srgbClr val="00B0F0"/>
                </a:solidFill>
              </a:rPr>
              <a:t>a Western-style </a:t>
            </a:r>
            <a:r>
              <a:rPr lang="en-GB" dirty="0">
                <a:solidFill>
                  <a:srgbClr val="00B0F0"/>
                </a:solidFill>
              </a:rPr>
              <a:t>organization (the one best form) on any given culture</a:t>
            </a:r>
            <a:r>
              <a:rPr lang="en-GB" dirty="0" smtClean="0">
                <a:solidFill>
                  <a:srgbClr val="00B0F0"/>
                </a:solidFill>
              </a:rPr>
              <a:t>. (Jackson and Carter 1992)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44388" y="3948607"/>
            <a:ext cx="1095935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err="1" smtClean="0"/>
              <a:t>Postmodenism</a:t>
            </a:r>
            <a:r>
              <a:rPr lang="en-GB" sz="2000" dirty="0" smtClean="0"/>
              <a:t> </a:t>
            </a:r>
            <a:r>
              <a:rPr lang="en-GB" sz="2000" dirty="0" smtClean="0"/>
              <a:t>offers </a:t>
            </a:r>
            <a:r>
              <a:rPr lang="en-GB" sz="2000" dirty="0"/>
              <a:t>the possibility </a:t>
            </a:r>
            <a:r>
              <a:rPr lang="en-GB" sz="2000" dirty="0" smtClean="0"/>
              <a:t>of a </a:t>
            </a:r>
            <a:r>
              <a:rPr lang="en-GB" sz="2000" dirty="0"/>
              <a:t>radically </a:t>
            </a:r>
            <a:r>
              <a:rPr lang="en-GB" sz="2000" dirty="0" smtClean="0"/>
              <a:t>new understanding of management.</a:t>
            </a:r>
            <a:endParaRPr lang="en-GB" sz="2000" dirty="0"/>
          </a:p>
        </p:txBody>
      </p:sp>
      <p:sp>
        <p:nvSpPr>
          <p:cNvPr id="4" name="TextBox 3"/>
          <p:cNvSpPr txBox="1"/>
          <p:nvPr/>
        </p:nvSpPr>
        <p:spPr>
          <a:xfrm>
            <a:off x="1842247" y="530288"/>
            <a:ext cx="14285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>
                <a:solidFill>
                  <a:srgbClr val="FFC000"/>
                </a:solidFill>
              </a:defRPr>
            </a:lvl1pPr>
          </a:lstStyle>
          <a:p>
            <a:r>
              <a:rPr lang="en-GB" sz="4800" dirty="0"/>
              <a:t>DBA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344671" y="807287"/>
            <a:ext cx="31037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Taught as dogma, religion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181000" y="5105416"/>
            <a:ext cx="1032734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/>
              <a:t>Postmodenism</a:t>
            </a:r>
            <a:r>
              <a:rPr lang="en-GB" dirty="0" smtClean="0"/>
              <a:t> </a:t>
            </a:r>
            <a:r>
              <a:rPr lang="en-GB" dirty="0"/>
              <a:t>is an opportunity to re-examine the role and content of both management and management education.</a:t>
            </a:r>
          </a:p>
        </p:txBody>
      </p:sp>
    </p:spTree>
    <p:extLst>
      <p:ext uri="{BB962C8B-B14F-4D97-AF65-F5344CB8AC3E}">
        <p14:creationId xmlns:p14="http://schemas.microsoft.com/office/powerpoint/2010/main" val="394164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38269" y="1550383"/>
            <a:ext cx="108548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B0F0"/>
                </a:solidFill>
              </a:rPr>
              <a:t>Postmodenism</a:t>
            </a:r>
            <a:r>
              <a:rPr lang="en-GB" dirty="0" smtClean="0">
                <a:solidFill>
                  <a:srgbClr val="00B0F0"/>
                </a:solidFill>
              </a:rPr>
              <a:t>, loss </a:t>
            </a:r>
            <a:r>
              <a:rPr lang="en-GB" dirty="0">
                <a:solidFill>
                  <a:srgbClr val="00B0F0"/>
                </a:solidFill>
              </a:rPr>
              <a:t>of faith in </a:t>
            </a:r>
            <a:r>
              <a:rPr lang="en-GB" i="1" dirty="0">
                <a:solidFill>
                  <a:srgbClr val="00B0F0"/>
                </a:solidFill>
              </a:rPr>
              <a:t>the </a:t>
            </a:r>
            <a:r>
              <a:rPr lang="en-GB" dirty="0">
                <a:solidFill>
                  <a:srgbClr val="00B0F0"/>
                </a:solidFill>
              </a:rPr>
              <a:t>rational, in the unquestioned authority of </a:t>
            </a:r>
            <a:r>
              <a:rPr lang="en-GB" dirty="0" smtClean="0">
                <a:solidFill>
                  <a:srgbClr val="00B0F0"/>
                </a:solidFill>
              </a:rPr>
              <a:t>objectivity, and </a:t>
            </a:r>
            <a:r>
              <a:rPr lang="en-GB" dirty="0">
                <a:solidFill>
                  <a:srgbClr val="00B0F0"/>
                </a:solidFill>
              </a:rPr>
              <a:t>in the efficacy of science in </a:t>
            </a:r>
            <a:r>
              <a:rPr lang="en-GB" dirty="0" smtClean="0">
                <a:solidFill>
                  <a:srgbClr val="00B0F0"/>
                </a:solidFill>
              </a:rPr>
              <a:t>fulfilment </a:t>
            </a:r>
            <a:r>
              <a:rPr lang="en-GB" dirty="0">
                <a:solidFill>
                  <a:srgbClr val="00B0F0"/>
                </a:solidFill>
              </a:rPr>
              <a:t>of its "</a:t>
            </a:r>
            <a:r>
              <a:rPr lang="en-GB" dirty="0" err="1" smtClean="0">
                <a:solidFill>
                  <a:srgbClr val="00B0F0"/>
                </a:solidFill>
              </a:rPr>
              <a:t>modenist</a:t>
            </a:r>
            <a:r>
              <a:rPr lang="en-GB" dirty="0" smtClean="0">
                <a:solidFill>
                  <a:srgbClr val="00B0F0"/>
                </a:solidFill>
              </a:rPr>
              <a:t> </a:t>
            </a:r>
            <a:r>
              <a:rPr lang="en-GB" dirty="0">
                <a:solidFill>
                  <a:srgbClr val="00B0F0"/>
                </a:solidFill>
              </a:rPr>
              <a:t>project</a:t>
            </a:r>
            <a:r>
              <a:rPr lang="en-GB" dirty="0" smtClean="0">
                <a:solidFill>
                  <a:srgbClr val="00B0F0"/>
                </a:solidFill>
              </a:rPr>
              <a:t>"—has </a:t>
            </a:r>
            <a:r>
              <a:rPr lang="en-GB" dirty="0">
                <a:solidFill>
                  <a:srgbClr val="00B0F0"/>
                </a:solidFill>
              </a:rPr>
              <a:t>provided an opportunity for a substantive expansion of </a:t>
            </a:r>
            <a:r>
              <a:rPr lang="en-GB" dirty="0" smtClean="0">
                <a:solidFill>
                  <a:srgbClr val="00B0F0"/>
                </a:solidFill>
              </a:rPr>
              <a:t>our understanding </a:t>
            </a:r>
            <a:r>
              <a:rPr lang="en-GB" dirty="0">
                <a:solidFill>
                  <a:srgbClr val="00B0F0"/>
                </a:solidFill>
              </a:rPr>
              <a:t>of what management is all about</a:t>
            </a:r>
            <a:r>
              <a:rPr lang="en-GB" dirty="0" smtClean="0">
                <a:solidFill>
                  <a:srgbClr val="00B0F0"/>
                </a:solidFill>
              </a:rPr>
              <a:t>. (Jackson &amp; Carter, 1992)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828800" y="3103929"/>
            <a:ext cx="6096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Modernity</a:t>
            </a:r>
          </a:p>
          <a:p>
            <a:r>
              <a:rPr lang="en-GB" dirty="0" smtClean="0"/>
              <a:t>Emphasis on objective fact, scientific epistemology, experiments, general knowledge, certainty, unambiguous knowledge</a:t>
            </a:r>
          </a:p>
          <a:p>
            <a:endParaRPr lang="en-GB" dirty="0"/>
          </a:p>
          <a:p>
            <a:r>
              <a:rPr lang="en-GB" dirty="0" smtClean="0"/>
              <a:t>Post-modernity</a:t>
            </a:r>
          </a:p>
          <a:p>
            <a:r>
              <a:rPr lang="en-GB" dirty="0" smtClean="0"/>
              <a:t>Emphasis </a:t>
            </a:r>
            <a:r>
              <a:rPr lang="en-GB" dirty="0"/>
              <a:t>on </a:t>
            </a:r>
            <a:r>
              <a:rPr lang="en-GB" dirty="0" smtClean="0"/>
              <a:t>interpretation, difference</a:t>
            </a:r>
            <a:r>
              <a:rPr lang="en-GB" dirty="0"/>
              <a:t>, ambiguity, </a:t>
            </a:r>
            <a:r>
              <a:rPr lang="en-GB" dirty="0" smtClean="0"/>
              <a:t>uncertainty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90311" y="2545521"/>
            <a:ext cx="313419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These modernist techniques </a:t>
            </a:r>
          </a:p>
          <a:p>
            <a:r>
              <a:rPr lang="en-GB" sz="1600" dirty="0" smtClean="0"/>
              <a:t>have faded:</a:t>
            </a:r>
          </a:p>
          <a:p>
            <a:endParaRPr lang="en-GB" sz="1600" dirty="0" smtClean="0"/>
          </a:p>
          <a:p>
            <a:r>
              <a:rPr lang="en-GB" sz="1600" dirty="0" smtClean="0"/>
              <a:t>1960s</a:t>
            </a:r>
          </a:p>
          <a:p>
            <a:r>
              <a:rPr lang="en-GB" sz="1600" dirty="0" smtClean="0"/>
              <a:t>TQM</a:t>
            </a:r>
          </a:p>
          <a:p>
            <a:endParaRPr lang="en-GB" sz="1600" dirty="0" smtClean="0"/>
          </a:p>
          <a:p>
            <a:r>
              <a:rPr lang="en-GB" sz="1600" dirty="0" smtClean="0"/>
              <a:t>1990s</a:t>
            </a:r>
          </a:p>
          <a:p>
            <a:r>
              <a:rPr lang="en-GB" sz="1600" dirty="0" smtClean="0"/>
              <a:t>Downsizing</a:t>
            </a:r>
          </a:p>
          <a:p>
            <a:r>
              <a:rPr lang="en-GB" sz="1600" dirty="0" smtClean="0"/>
              <a:t>Outsourcing</a:t>
            </a:r>
          </a:p>
          <a:p>
            <a:r>
              <a:rPr lang="en-GB" sz="1600" dirty="0" smtClean="0"/>
              <a:t>Core competence</a:t>
            </a:r>
          </a:p>
          <a:p>
            <a:r>
              <a:rPr lang="en-GB" sz="1600" dirty="0" smtClean="0"/>
              <a:t>BPR</a:t>
            </a:r>
          </a:p>
          <a:p>
            <a:endParaRPr lang="en-GB" sz="1600" dirty="0" smtClean="0"/>
          </a:p>
          <a:p>
            <a:r>
              <a:rPr lang="en-GB" sz="1600" dirty="0" smtClean="0"/>
              <a:t>2000</a:t>
            </a:r>
          </a:p>
          <a:p>
            <a:r>
              <a:rPr lang="en-GB" sz="1600" dirty="0" smtClean="0"/>
              <a:t>ERP – IT</a:t>
            </a:r>
          </a:p>
          <a:p>
            <a:r>
              <a:rPr lang="en-GB" sz="1600" dirty="0" smtClean="0"/>
              <a:t>Information management  - IT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28800" y="497918"/>
            <a:ext cx="424988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>
                <a:solidFill>
                  <a:srgbClr val="FFC000"/>
                </a:solidFill>
              </a:defRPr>
            </a:lvl1pPr>
          </a:lstStyle>
          <a:p>
            <a:r>
              <a:rPr lang="en-GB" sz="4800" dirty="0"/>
              <a:t>Management</a:t>
            </a:r>
          </a:p>
        </p:txBody>
      </p:sp>
      <p:sp>
        <p:nvSpPr>
          <p:cNvPr id="7" name="Rectangle 6"/>
          <p:cNvSpPr/>
          <p:nvPr/>
        </p:nvSpPr>
        <p:spPr>
          <a:xfrm>
            <a:off x="3501263" y="5961841"/>
            <a:ext cx="27975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Artificial </a:t>
            </a:r>
            <a:r>
              <a:rPr lang="en-GB" dirty="0"/>
              <a:t>Intelligence - IT</a:t>
            </a:r>
          </a:p>
        </p:txBody>
      </p:sp>
    </p:spTree>
    <p:extLst>
      <p:ext uri="{BB962C8B-B14F-4D97-AF65-F5344CB8AC3E}">
        <p14:creationId xmlns:p14="http://schemas.microsoft.com/office/powerpoint/2010/main" val="337198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13665" y="1688094"/>
            <a:ext cx="985497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"Rationality is </a:t>
            </a:r>
            <a:r>
              <a:rPr lang="en-GB" dirty="0">
                <a:solidFill>
                  <a:srgbClr val="00B0F0"/>
                </a:solidFill>
              </a:rPr>
              <a:t>. . . the capacity to make problematic what had hitherto been </a:t>
            </a:r>
            <a:r>
              <a:rPr lang="en-GB" dirty="0" smtClean="0">
                <a:solidFill>
                  <a:srgbClr val="00B0F0"/>
                </a:solidFill>
              </a:rPr>
              <a:t>treated as given“ </a:t>
            </a:r>
            <a:r>
              <a:rPr lang="en-GB" dirty="0" err="1" smtClean="0">
                <a:solidFill>
                  <a:srgbClr val="00B0F0"/>
                </a:solidFill>
              </a:rPr>
              <a:t>Gouldner</a:t>
            </a:r>
            <a:r>
              <a:rPr lang="en-GB" dirty="0" smtClean="0">
                <a:solidFill>
                  <a:srgbClr val="00B0F0"/>
                </a:solidFill>
              </a:rPr>
              <a:t> </a:t>
            </a:r>
            <a:r>
              <a:rPr lang="en-GB" dirty="0">
                <a:solidFill>
                  <a:srgbClr val="00B0F0"/>
                </a:solidFill>
              </a:rPr>
              <a:t>(1976) </a:t>
            </a:r>
            <a:endParaRPr lang="en-GB" dirty="0" smtClean="0">
              <a:solidFill>
                <a:srgbClr val="00B0F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936376" y="968188"/>
            <a:ext cx="91294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FFC000"/>
                </a:solidFill>
              </a:rPr>
              <a:t>THE DEATH OF RATIONALITY, NOW WHAT OF MANAGEMENT EDUCATION?</a:t>
            </a:r>
            <a:endParaRPr lang="en-GB" sz="2000" b="1" dirty="0">
              <a:solidFill>
                <a:srgbClr val="FFC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936376" y="3611631"/>
            <a:ext cx="963568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dirty="0"/>
          </a:p>
          <a:p>
            <a:r>
              <a:rPr lang="en-GB" sz="2400" dirty="0" smtClean="0"/>
              <a:t>Do not accept knowledge based on its own </a:t>
            </a:r>
            <a:r>
              <a:rPr lang="en-GB" sz="2400" dirty="0"/>
              <a:t>claims to veracity; </a:t>
            </a:r>
            <a:r>
              <a:rPr lang="en-GB" sz="2400" dirty="0" smtClean="0"/>
              <a:t>all is </a:t>
            </a:r>
            <a:r>
              <a:rPr lang="en-GB" sz="2400" dirty="0"/>
              <a:t>open to question, indeed, all must </a:t>
            </a:r>
            <a:r>
              <a:rPr lang="en-GB" sz="2400" dirty="0" smtClean="0"/>
              <a:t>be questioned</a:t>
            </a:r>
            <a:r>
              <a:rPr lang="en-GB" sz="2400" dirty="0"/>
              <a:t>. </a:t>
            </a:r>
            <a:endParaRPr lang="en-GB" sz="2400" dirty="0" smtClean="0"/>
          </a:p>
          <a:p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2940423" y="278310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A precept for </a:t>
            </a:r>
            <a:r>
              <a:rPr lang="en-GB" dirty="0" err="1" smtClean="0"/>
              <a:t>postmodenism</a:t>
            </a:r>
            <a:r>
              <a:rPr lang="en-GB" dirty="0"/>
              <a:t>.                                </a:t>
            </a:r>
            <a:r>
              <a:rPr lang="en-GB" dirty="0" err="1" smtClean="0"/>
              <a:t>Postmodenism’s</a:t>
            </a:r>
            <a:r>
              <a:rPr lang="en-GB" dirty="0" smtClean="0"/>
              <a:t> </a:t>
            </a:r>
            <a:r>
              <a:rPr lang="en-GB" dirty="0"/>
              <a:t>first principle.</a:t>
            </a:r>
          </a:p>
        </p:txBody>
      </p:sp>
    </p:spTree>
    <p:extLst>
      <p:ext uri="{BB962C8B-B14F-4D97-AF65-F5344CB8AC3E}">
        <p14:creationId xmlns:p14="http://schemas.microsoft.com/office/powerpoint/2010/main" val="4202264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21857" y="2215714"/>
            <a:ext cx="9054353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From the point of view of </a:t>
            </a:r>
            <a:r>
              <a:rPr lang="en-GB" dirty="0" err="1" smtClean="0">
                <a:solidFill>
                  <a:srgbClr val="00B0F0"/>
                </a:solidFill>
              </a:rPr>
              <a:t>postmodenism</a:t>
            </a:r>
            <a:r>
              <a:rPr lang="en-GB" dirty="0">
                <a:solidFill>
                  <a:srgbClr val="00B0F0"/>
                </a:solidFill>
              </a:rPr>
              <a:t>, </a:t>
            </a:r>
            <a:r>
              <a:rPr lang="en-GB" dirty="0" err="1" smtClean="0">
                <a:solidFill>
                  <a:srgbClr val="00B0F0"/>
                </a:solidFill>
              </a:rPr>
              <a:t>modenist</a:t>
            </a:r>
            <a:r>
              <a:rPr lang="en-GB" dirty="0" smtClean="0">
                <a:solidFill>
                  <a:srgbClr val="00B0F0"/>
                </a:solidFill>
              </a:rPr>
              <a:t> </a:t>
            </a:r>
            <a:r>
              <a:rPr lang="en-GB" dirty="0" smtClean="0">
                <a:solidFill>
                  <a:srgbClr val="00B0F0"/>
                </a:solidFill>
              </a:rPr>
              <a:t>management knowledge </a:t>
            </a:r>
            <a:r>
              <a:rPr lang="en-GB" dirty="0">
                <a:solidFill>
                  <a:srgbClr val="00B0F0"/>
                </a:solidFill>
              </a:rPr>
              <a:t>is often either laughable or dangerous, depending on </a:t>
            </a:r>
            <a:r>
              <a:rPr lang="en-GB" dirty="0" smtClean="0">
                <a:solidFill>
                  <a:srgbClr val="00B0F0"/>
                </a:solidFill>
              </a:rPr>
              <a:t>one's degree </a:t>
            </a:r>
            <a:r>
              <a:rPr lang="en-GB" dirty="0">
                <a:solidFill>
                  <a:srgbClr val="00B0F0"/>
                </a:solidFill>
              </a:rPr>
              <a:t>of pessimism. </a:t>
            </a:r>
            <a:r>
              <a:rPr lang="en-GB" sz="1400" dirty="0" smtClean="0">
                <a:solidFill>
                  <a:srgbClr val="00B0F0"/>
                </a:solidFill>
              </a:rPr>
              <a:t>(Jackson &amp; Carter, 1992)</a:t>
            </a:r>
            <a:endParaRPr lang="en-GB" dirty="0" smtClean="0">
              <a:solidFill>
                <a:srgbClr val="00B0F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716738" y="3958441"/>
            <a:ext cx="996875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The apparent compulsion to teach, and to </a:t>
            </a:r>
            <a:r>
              <a:rPr lang="en-GB" dirty="0" smtClean="0">
                <a:solidFill>
                  <a:srgbClr val="0070C0"/>
                </a:solidFill>
              </a:rPr>
              <a:t>employ, strategies </a:t>
            </a:r>
            <a:r>
              <a:rPr lang="en-GB" dirty="0">
                <a:solidFill>
                  <a:srgbClr val="0070C0"/>
                </a:solidFill>
              </a:rPr>
              <a:t>and techniques that, as has been noted, are known </a:t>
            </a:r>
            <a:r>
              <a:rPr lang="en-GB" dirty="0" smtClean="0">
                <a:solidFill>
                  <a:srgbClr val="0070C0"/>
                </a:solidFill>
              </a:rPr>
              <a:t>not to </a:t>
            </a:r>
            <a:r>
              <a:rPr lang="en-GB" dirty="0">
                <a:solidFill>
                  <a:srgbClr val="0070C0"/>
                </a:solidFill>
              </a:rPr>
              <a:t>"produce the goods" makes management education, and </a:t>
            </a:r>
            <a:r>
              <a:rPr lang="en-GB" dirty="0" smtClean="0">
                <a:solidFill>
                  <a:srgbClr val="0070C0"/>
                </a:solidFill>
              </a:rPr>
              <a:t>management practice</a:t>
            </a:r>
            <a:r>
              <a:rPr lang="en-GB" dirty="0">
                <a:solidFill>
                  <a:srgbClr val="0070C0"/>
                </a:solidFill>
              </a:rPr>
              <a:t>, seem either lemming-like—advocating and </a:t>
            </a:r>
            <a:r>
              <a:rPr lang="en-GB" dirty="0" smtClean="0">
                <a:solidFill>
                  <a:srgbClr val="0070C0"/>
                </a:solidFill>
              </a:rPr>
              <a:t>pursuing courses </a:t>
            </a:r>
            <a:r>
              <a:rPr lang="en-GB" dirty="0">
                <a:solidFill>
                  <a:srgbClr val="0070C0"/>
                </a:solidFill>
              </a:rPr>
              <a:t>of action that are positively detrimental to the welfare </a:t>
            </a:r>
            <a:r>
              <a:rPr lang="en-GB" dirty="0" smtClean="0">
                <a:solidFill>
                  <a:srgbClr val="0070C0"/>
                </a:solidFill>
              </a:rPr>
              <a:t>and/or self-interest </a:t>
            </a:r>
            <a:r>
              <a:rPr lang="en-GB" dirty="0">
                <a:solidFill>
                  <a:srgbClr val="0070C0"/>
                </a:solidFill>
              </a:rPr>
              <a:t>of the practitioner, such as prioritizing profit at the </a:t>
            </a:r>
            <a:r>
              <a:rPr lang="en-GB" dirty="0" smtClean="0">
                <a:solidFill>
                  <a:srgbClr val="0070C0"/>
                </a:solidFill>
              </a:rPr>
              <a:t>expense of </a:t>
            </a:r>
            <a:r>
              <a:rPr lang="en-GB" dirty="0">
                <a:solidFill>
                  <a:srgbClr val="0070C0"/>
                </a:solidFill>
              </a:rPr>
              <a:t>the ozone layer, or blandly uncaring about the ends that </a:t>
            </a:r>
            <a:r>
              <a:rPr lang="en-GB" dirty="0" smtClean="0">
                <a:solidFill>
                  <a:srgbClr val="0070C0"/>
                </a:solidFill>
              </a:rPr>
              <a:t>are supposedly </a:t>
            </a:r>
            <a:r>
              <a:rPr lang="en-GB" dirty="0">
                <a:solidFill>
                  <a:srgbClr val="0070C0"/>
                </a:solidFill>
              </a:rPr>
              <a:t>being served, such as social good</a:t>
            </a:r>
            <a:r>
              <a:rPr lang="en-GB" dirty="0" smtClean="0">
                <a:solidFill>
                  <a:srgbClr val="0070C0"/>
                </a:solidFill>
              </a:rPr>
              <a:t>. </a:t>
            </a:r>
            <a:r>
              <a:rPr lang="en-GB" sz="1400" dirty="0" smtClean="0">
                <a:solidFill>
                  <a:srgbClr val="0070C0"/>
                </a:solidFill>
              </a:rPr>
              <a:t>(Jackson &amp; Carter, 1992)</a:t>
            </a:r>
            <a:endParaRPr lang="en-GB" sz="1400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42247" y="530288"/>
            <a:ext cx="14285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3600" b="1">
                <a:solidFill>
                  <a:srgbClr val="FFC000"/>
                </a:solidFill>
              </a:defRPr>
            </a:lvl1pPr>
          </a:lstStyle>
          <a:p>
            <a:r>
              <a:rPr lang="en-GB" sz="4800" dirty="0"/>
              <a:t>DBA</a:t>
            </a:r>
          </a:p>
        </p:txBody>
      </p:sp>
    </p:spTree>
    <p:extLst>
      <p:ext uri="{BB962C8B-B14F-4D97-AF65-F5344CB8AC3E}">
        <p14:creationId xmlns:p14="http://schemas.microsoft.com/office/powerpoint/2010/main" val="4160049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09482" y="5182010"/>
            <a:ext cx="8909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Solving problems – acquiring resources and organising them to produce value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909482" y="672353"/>
            <a:ext cx="93618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 sz="4800" b="1">
                <a:solidFill>
                  <a:srgbClr val="FFC000"/>
                </a:solidFill>
              </a:defRPr>
            </a:lvl1pPr>
          </a:lstStyle>
          <a:p>
            <a:r>
              <a:rPr lang="en-GB" sz="4400" dirty="0"/>
              <a:t>Essence of </a:t>
            </a:r>
            <a:r>
              <a:rPr lang="en-GB" sz="4400" dirty="0" smtClean="0"/>
              <a:t>Management Practice</a:t>
            </a:r>
            <a:endParaRPr lang="en-GB" sz="4400" dirty="0"/>
          </a:p>
        </p:txBody>
      </p:sp>
      <p:sp>
        <p:nvSpPr>
          <p:cNvPr id="4" name="TextBox 3"/>
          <p:cNvSpPr txBox="1"/>
          <p:nvPr/>
        </p:nvSpPr>
        <p:spPr>
          <a:xfrm>
            <a:off x="1909482" y="5822570"/>
            <a:ext cx="80377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Has management produced techniques to define and solve problem?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909482" y="1697661"/>
            <a:ext cx="8815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 dentist has a body of scientific &amp; technical knowledge to practice dentistry</a:t>
            </a:r>
          </a:p>
        </p:txBody>
      </p:sp>
      <p:sp>
        <p:nvSpPr>
          <p:cNvPr id="6" name="Rectangle 5"/>
          <p:cNvSpPr/>
          <p:nvPr/>
        </p:nvSpPr>
        <p:spPr>
          <a:xfrm>
            <a:off x="1909482" y="2299989"/>
            <a:ext cx="92650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An ophthalmologist has a body of scientific &amp; technical knowledge to practice </a:t>
            </a:r>
            <a:r>
              <a:rPr lang="en-GB" dirty="0" err="1"/>
              <a:t>optometery</a:t>
            </a:r>
            <a:r>
              <a:rPr lang="en-GB" dirty="0"/>
              <a:t> </a:t>
            </a:r>
          </a:p>
        </p:txBody>
      </p:sp>
      <p:sp>
        <p:nvSpPr>
          <p:cNvPr id="7" name="Rectangle 6"/>
          <p:cNvSpPr/>
          <p:nvPr/>
        </p:nvSpPr>
        <p:spPr>
          <a:xfrm>
            <a:off x="1909482" y="3185088"/>
            <a:ext cx="92650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 medical doctor has a body of scientific knowledge to practice </a:t>
            </a:r>
            <a:r>
              <a:rPr lang="en-GB" dirty="0" smtClean="0"/>
              <a:t>medicine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1909482" y="3793059"/>
            <a:ext cx="8686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 lecturer </a:t>
            </a:r>
            <a:r>
              <a:rPr lang="en-GB" dirty="0" smtClean="0"/>
              <a:t>or even a school teacher has </a:t>
            </a:r>
            <a:r>
              <a:rPr lang="en-GB" dirty="0"/>
              <a:t>a body of knowledge to </a:t>
            </a:r>
            <a:r>
              <a:rPr lang="en-GB" dirty="0" smtClean="0"/>
              <a:t>teach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958353" y="4414930"/>
            <a:ext cx="304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 manager has </a:t>
            </a:r>
            <a:r>
              <a:rPr lang="en-GB" dirty="0" smtClean="0"/>
              <a:t>….?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158753" y="4433619"/>
            <a:ext cx="38250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To be banal… A politician has …</a:t>
            </a:r>
          </a:p>
        </p:txBody>
      </p:sp>
    </p:spTree>
    <p:extLst>
      <p:ext uri="{BB962C8B-B14F-4D97-AF65-F5344CB8AC3E}">
        <p14:creationId xmlns:p14="http://schemas.microsoft.com/office/powerpoint/2010/main" val="1811877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14629" y="3244334"/>
            <a:ext cx="55627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https://abdc.edu.au/research/abdc-journal-list/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882588" y="806824"/>
            <a:ext cx="41569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 smtClean="0">
                <a:solidFill>
                  <a:srgbClr val="FFC000"/>
                </a:solidFill>
              </a:rPr>
              <a:t>Journal Ranking</a:t>
            </a:r>
            <a:endParaRPr lang="en-GB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569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389</TotalTime>
  <Words>1334</Words>
  <Application>Microsoft Office PowerPoint</Application>
  <PresentationFormat>Widescreen</PresentationFormat>
  <Paragraphs>164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Century Gothic</vt:lpstr>
      <vt:lpstr>Wingdings 3</vt:lpstr>
      <vt:lpstr>Wisp</vt:lpstr>
      <vt:lpstr>‘Visible Hand’ of Management? Postmodern Management &amp; Organisation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Value of DBA Education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‘Visible Hand’ of Management? Postmodern Organisation </dc:title>
  <dc:creator>Author</dc:creator>
  <cp:lastModifiedBy>Author</cp:lastModifiedBy>
  <cp:revision>47</cp:revision>
  <dcterms:created xsi:type="dcterms:W3CDTF">2020-04-07T14:36:12Z</dcterms:created>
  <dcterms:modified xsi:type="dcterms:W3CDTF">2020-04-10T20:10:36Z</dcterms:modified>
</cp:coreProperties>
</file>