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8288000" cy="10287000"/>
  <p:notesSz cx="6858000" cy="9144000"/>
  <p:embeddedFontLst>
    <p:embeddedFont>
      <p:font typeface="Poppins" charset="1" panose="00000500000000000000"/>
      <p:regular r:id="rId7"/>
    </p:embeddedFont>
    <p:embeddedFont>
      <p:font typeface="Poppins Bold" charset="1" panose="0000080000000000000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849016" y="1896141"/>
            <a:ext cx="6494718" cy="6494718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76200" cap="sq">
              <a:solidFill>
                <a:srgbClr val="D9D9D9"/>
              </a:solidFill>
              <a:prstDash val="sysDot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6334125" y="2476500"/>
            <a:ext cx="5619750" cy="5619750"/>
          </a:xfrm>
          <a:custGeom>
            <a:avLst/>
            <a:gdLst/>
            <a:ahLst/>
            <a:cxnLst/>
            <a:rect r="r" b="b" t="t" l="l"/>
            <a:pathLst>
              <a:path h="5619750" w="5619750">
                <a:moveTo>
                  <a:pt x="0" y="0"/>
                </a:moveTo>
                <a:lnTo>
                  <a:pt x="5619750" y="0"/>
                </a:lnTo>
                <a:lnTo>
                  <a:pt x="5619750" y="5619750"/>
                </a:lnTo>
                <a:lnTo>
                  <a:pt x="0" y="56197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7000"/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6286500" y="2255651"/>
            <a:ext cx="5619750" cy="5524938"/>
            <a:chOff x="0" y="0"/>
            <a:chExt cx="812800" cy="799087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799087"/>
            </a:xfrm>
            <a:custGeom>
              <a:avLst/>
              <a:gdLst/>
              <a:ahLst/>
              <a:cxnLst/>
              <a:rect r="r" b="b" t="t" l="l"/>
              <a:pathLst>
                <a:path h="799087" w="812800">
                  <a:moveTo>
                    <a:pt x="406400" y="0"/>
                  </a:moveTo>
                  <a:cubicBezTo>
                    <a:pt x="181951" y="0"/>
                    <a:pt x="0" y="178882"/>
                    <a:pt x="0" y="399544"/>
                  </a:cubicBezTo>
                  <a:cubicBezTo>
                    <a:pt x="0" y="620205"/>
                    <a:pt x="181951" y="799087"/>
                    <a:pt x="406400" y="799087"/>
                  </a:cubicBezTo>
                  <a:cubicBezTo>
                    <a:pt x="630849" y="799087"/>
                    <a:pt x="812800" y="620205"/>
                    <a:pt x="812800" y="399544"/>
                  </a:cubicBezTo>
                  <a:cubicBezTo>
                    <a:pt x="812800" y="17888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BF6F3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36814"/>
              <a:ext cx="660400" cy="68735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1327755" y="2655038"/>
            <a:ext cx="608798" cy="608798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23825" cap="sq">
              <a:solidFill>
                <a:srgbClr val="F39F4D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6286500" y="2655038"/>
            <a:ext cx="608798" cy="608798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23825" cap="sq">
              <a:solidFill>
                <a:srgbClr val="54478C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6334125" y="6909474"/>
            <a:ext cx="608798" cy="608798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23825" cap="sq">
              <a:solidFill>
                <a:srgbClr val="3AC890"/>
              </a:solidFill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1345077" y="6909474"/>
            <a:ext cx="608798" cy="608798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23825" cap="sq">
              <a:solidFill>
                <a:srgbClr val="E6EA46"/>
              </a:solidFill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2600909" y="557577"/>
            <a:ext cx="4638320" cy="4443643"/>
            <a:chOff x="0" y="0"/>
            <a:chExt cx="812800" cy="778686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778686"/>
            </a:xfrm>
            <a:custGeom>
              <a:avLst/>
              <a:gdLst/>
              <a:ahLst/>
              <a:cxnLst/>
              <a:rect r="r" b="b" t="t" l="l"/>
              <a:pathLst>
                <a:path h="778686" w="812800">
                  <a:moveTo>
                    <a:pt x="406400" y="0"/>
                  </a:moveTo>
                  <a:cubicBezTo>
                    <a:pt x="181951" y="0"/>
                    <a:pt x="0" y="174315"/>
                    <a:pt x="0" y="389343"/>
                  </a:cubicBezTo>
                  <a:cubicBezTo>
                    <a:pt x="0" y="604371"/>
                    <a:pt x="181951" y="778686"/>
                    <a:pt x="406400" y="778686"/>
                  </a:cubicBezTo>
                  <a:cubicBezTo>
                    <a:pt x="630849" y="778686"/>
                    <a:pt x="812800" y="604371"/>
                    <a:pt x="812800" y="389343"/>
                  </a:cubicBezTo>
                  <a:cubicBezTo>
                    <a:pt x="812800" y="174315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BF6F3"/>
            </a:solidFill>
            <a:ln w="38100" cap="sq">
              <a:solidFill>
                <a:srgbClr val="F39F4D"/>
              </a:solidFill>
              <a:prstDash val="sysDot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76200" y="34902"/>
              <a:ext cx="660400" cy="67078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028700" y="446399"/>
            <a:ext cx="4559495" cy="4417278"/>
            <a:chOff x="0" y="0"/>
            <a:chExt cx="812800" cy="787448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787448"/>
            </a:xfrm>
            <a:custGeom>
              <a:avLst/>
              <a:gdLst/>
              <a:ahLst/>
              <a:cxnLst/>
              <a:rect r="r" b="b" t="t" l="l"/>
              <a:pathLst>
                <a:path h="787448" w="812800">
                  <a:moveTo>
                    <a:pt x="406400" y="0"/>
                  </a:moveTo>
                  <a:cubicBezTo>
                    <a:pt x="181951" y="0"/>
                    <a:pt x="0" y="176276"/>
                    <a:pt x="0" y="393724"/>
                  </a:cubicBezTo>
                  <a:cubicBezTo>
                    <a:pt x="0" y="611171"/>
                    <a:pt x="181951" y="787448"/>
                    <a:pt x="406400" y="787448"/>
                  </a:cubicBezTo>
                  <a:cubicBezTo>
                    <a:pt x="630849" y="787448"/>
                    <a:pt x="812800" y="611171"/>
                    <a:pt x="812800" y="393724"/>
                  </a:cubicBezTo>
                  <a:cubicBezTo>
                    <a:pt x="812800" y="176276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BF6F3"/>
            </a:solidFill>
            <a:ln w="38100" cap="sq">
              <a:solidFill>
                <a:srgbClr val="54478C"/>
              </a:solidFill>
              <a:prstDash val="sysDot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76200" y="35723"/>
              <a:ext cx="660400" cy="677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0">
            <a:off x="7250984" y="7780589"/>
            <a:ext cx="3617189" cy="2506411"/>
            <a:chOff x="0" y="0"/>
            <a:chExt cx="1175472" cy="814504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175472" cy="814504"/>
            </a:xfrm>
            <a:custGeom>
              <a:avLst/>
              <a:gdLst/>
              <a:ahLst/>
              <a:cxnLst/>
              <a:rect r="r" b="b" t="t" l="l"/>
              <a:pathLst>
                <a:path h="814504" w="1175472">
                  <a:moveTo>
                    <a:pt x="587736" y="0"/>
                  </a:moveTo>
                  <a:cubicBezTo>
                    <a:pt x="263138" y="0"/>
                    <a:pt x="0" y="182333"/>
                    <a:pt x="0" y="407252"/>
                  </a:cubicBezTo>
                  <a:cubicBezTo>
                    <a:pt x="0" y="632171"/>
                    <a:pt x="263138" y="814504"/>
                    <a:pt x="587736" y="814504"/>
                  </a:cubicBezTo>
                  <a:cubicBezTo>
                    <a:pt x="912334" y="814504"/>
                    <a:pt x="1175472" y="632171"/>
                    <a:pt x="1175472" y="407252"/>
                  </a:cubicBezTo>
                  <a:cubicBezTo>
                    <a:pt x="1175472" y="182333"/>
                    <a:pt x="912334" y="0"/>
                    <a:pt x="587736" y="0"/>
                  </a:cubicBezTo>
                  <a:close/>
                </a:path>
              </a:pathLst>
            </a:custGeom>
            <a:solidFill>
              <a:srgbClr val="FBF6F3"/>
            </a:solidFill>
            <a:ln w="38100" cap="sq">
              <a:solidFill>
                <a:srgbClr val="89E041"/>
              </a:solidFill>
              <a:prstDash val="sysDot"/>
              <a:miter/>
            </a:ln>
          </p:spPr>
        </p:sp>
        <p:sp>
          <p:nvSpPr>
            <p:cNvPr name="TextBox 29" id="29"/>
            <p:cNvSpPr txBox="true"/>
            <p:nvPr/>
          </p:nvSpPr>
          <p:spPr>
            <a:xfrm>
              <a:off x="110201" y="38260"/>
              <a:ext cx="955071" cy="69988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12672345" y="5550538"/>
            <a:ext cx="4659051" cy="4460102"/>
            <a:chOff x="0" y="0"/>
            <a:chExt cx="784846" cy="751332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784846" cy="751332"/>
            </a:xfrm>
            <a:custGeom>
              <a:avLst/>
              <a:gdLst/>
              <a:ahLst/>
              <a:cxnLst/>
              <a:rect r="r" b="b" t="t" l="l"/>
              <a:pathLst>
                <a:path h="751332" w="784846">
                  <a:moveTo>
                    <a:pt x="392423" y="0"/>
                  </a:moveTo>
                  <a:cubicBezTo>
                    <a:pt x="175694" y="0"/>
                    <a:pt x="0" y="168191"/>
                    <a:pt x="0" y="375666"/>
                  </a:cubicBezTo>
                  <a:cubicBezTo>
                    <a:pt x="0" y="583140"/>
                    <a:pt x="175694" y="751332"/>
                    <a:pt x="392423" y="751332"/>
                  </a:cubicBezTo>
                  <a:cubicBezTo>
                    <a:pt x="609152" y="751332"/>
                    <a:pt x="784846" y="583140"/>
                    <a:pt x="784846" y="375666"/>
                  </a:cubicBezTo>
                  <a:cubicBezTo>
                    <a:pt x="784846" y="168191"/>
                    <a:pt x="609152" y="0"/>
                    <a:pt x="392423" y="0"/>
                  </a:cubicBezTo>
                  <a:close/>
                </a:path>
              </a:pathLst>
            </a:custGeom>
            <a:solidFill>
              <a:srgbClr val="FBF6F3"/>
            </a:solidFill>
            <a:ln w="38100" cap="sq">
              <a:solidFill>
                <a:srgbClr val="E6EA46"/>
              </a:solidFill>
              <a:prstDash val="sysDot"/>
              <a:miter/>
            </a:ln>
          </p:spPr>
        </p:sp>
        <p:sp>
          <p:nvSpPr>
            <p:cNvPr name="TextBox 32" id="32"/>
            <p:cNvSpPr txBox="true"/>
            <p:nvPr/>
          </p:nvSpPr>
          <p:spPr>
            <a:xfrm>
              <a:off x="73579" y="32337"/>
              <a:ext cx="637687" cy="64855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33" id="33"/>
          <p:cNvGrpSpPr/>
          <p:nvPr/>
        </p:nvGrpSpPr>
        <p:grpSpPr>
          <a:xfrm rot="0">
            <a:off x="1012456" y="5550538"/>
            <a:ext cx="4591984" cy="4371882"/>
            <a:chOff x="0" y="0"/>
            <a:chExt cx="1275621" cy="1214478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275621" cy="1214478"/>
            </a:xfrm>
            <a:custGeom>
              <a:avLst/>
              <a:gdLst/>
              <a:ahLst/>
              <a:cxnLst/>
              <a:rect r="r" b="b" t="t" l="l"/>
              <a:pathLst>
                <a:path h="1214478" w="1275621">
                  <a:moveTo>
                    <a:pt x="637810" y="0"/>
                  </a:moveTo>
                  <a:cubicBezTo>
                    <a:pt x="285557" y="0"/>
                    <a:pt x="0" y="271870"/>
                    <a:pt x="0" y="607239"/>
                  </a:cubicBezTo>
                  <a:cubicBezTo>
                    <a:pt x="0" y="942607"/>
                    <a:pt x="285557" y="1214478"/>
                    <a:pt x="637810" y="1214478"/>
                  </a:cubicBezTo>
                  <a:cubicBezTo>
                    <a:pt x="990063" y="1214478"/>
                    <a:pt x="1275621" y="942607"/>
                    <a:pt x="1275621" y="607239"/>
                  </a:cubicBezTo>
                  <a:cubicBezTo>
                    <a:pt x="1275621" y="271870"/>
                    <a:pt x="990063" y="0"/>
                    <a:pt x="637810" y="0"/>
                  </a:cubicBezTo>
                  <a:close/>
                </a:path>
              </a:pathLst>
            </a:custGeom>
            <a:solidFill>
              <a:srgbClr val="FBF6F3"/>
            </a:solidFill>
            <a:ln w="38100" cap="sq">
              <a:solidFill>
                <a:srgbClr val="3FA4B4"/>
              </a:solidFill>
              <a:prstDash val="sysDot"/>
              <a:miter/>
            </a:ln>
          </p:spPr>
        </p:sp>
        <p:sp>
          <p:nvSpPr>
            <p:cNvPr name="TextBox 35" id="35"/>
            <p:cNvSpPr txBox="true"/>
            <p:nvPr/>
          </p:nvSpPr>
          <p:spPr>
            <a:xfrm>
              <a:off x="119589" y="75757"/>
              <a:ext cx="1036442" cy="102486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36" id="36"/>
          <p:cNvSpPr/>
          <p:nvPr/>
        </p:nvSpPr>
        <p:spPr>
          <a:xfrm flipH="false" flipV="false" rot="0">
            <a:off x="6560596" y="3106032"/>
            <a:ext cx="5071558" cy="3824175"/>
          </a:xfrm>
          <a:custGeom>
            <a:avLst/>
            <a:gdLst/>
            <a:ahLst/>
            <a:cxnLst/>
            <a:rect r="r" b="b" t="t" l="l"/>
            <a:pathLst>
              <a:path h="3824175" w="5071558">
                <a:moveTo>
                  <a:pt x="0" y="0"/>
                </a:moveTo>
                <a:lnTo>
                  <a:pt x="5071558" y="0"/>
                </a:lnTo>
                <a:lnTo>
                  <a:pt x="5071558" y="3824176"/>
                </a:lnTo>
                <a:lnTo>
                  <a:pt x="0" y="38241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08" t="0" r="-6908" b="0"/>
            </a:stretch>
          </a:blipFill>
        </p:spPr>
      </p:sp>
      <p:sp>
        <p:nvSpPr>
          <p:cNvPr name="Freeform 37" id="37"/>
          <p:cNvSpPr/>
          <p:nvPr/>
        </p:nvSpPr>
        <p:spPr>
          <a:xfrm flipH="false" flipV="false" rot="0">
            <a:off x="16904759" y="180068"/>
            <a:ext cx="1092236" cy="1092236"/>
          </a:xfrm>
          <a:custGeom>
            <a:avLst/>
            <a:gdLst/>
            <a:ahLst/>
            <a:cxnLst/>
            <a:rect r="r" b="b" t="t" l="l"/>
            <a:pathLst>
              <a:path h="1092236" w="1092236">
                <a:moveTo>
                  <a:pt x="0" y="0"/>
                </a:moveTo>
                <a:lnTo>
                  <a:pt x="1092236" y="0"/>
                </a:lnTo>
                <a:lnTo>
                  <a:pt x="1092236" y="1092237"/>
                </a:lnTo>
                <a:lnTo>
                  <a:pt x="0" y="10922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TextBox 38" id="38"/>
          <p:cNvSpPr txBox="true"/>
          <p:nvPr/>
        </p:nvSpPr>
        <p:spPr>
          <a:xfrm rot="0">
            <a:off x="13386747" y="1441068"/>
            <a:ext cx="3230248" cy="3597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Compar</a:t>
            </a: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e ASHP homes with gas/oil-heated properties</a:t>
            </a:r>
          </a:p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Analyse: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Energy consumption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Carbon em</a:t>
            </a: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issions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Heating costs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EPC ratings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Review: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ORP guidance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PAS 2035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F39F4D"/>
                </a:solidFill>
                <a:latin typeface="Poppins"/>
                <a:ea typeface="Poppins"/>
                <a:cs typeface="Poppins"/>
                <a:sym typeface="Poppins"/>
              </a:rPr>
              <a:t>Retrofit policy documents</a:t>
            </a:r>
          </a:p>
          <a:p>
            <a:pPr algn="ctr" marL="0" indent="0" lvl="0">
              <a:lnSpc>
                <a:spcPts val="2239"/>
              </a:lnSpc>
              <a:spcBef>
                <a:spcPct val="0"/>
              </a:spcBef>
            </a:pPr>
          </a:p>
          <a:p>
            <a:pPr algn="ctr">
              <a:lnSpc>
                <a:spcPts val="2239"/>
              </a:lnSpc>
              <a:spcBef>
                <a:spcPct val="0"/>
              </a:spcBef>
            </a:pPr>
          </a:p>
        </p:txBody>
      </p:sp>
      <p:sp>
        <p:nvSpPr>
          <p:cNvPr name="TextBox 39" id="39"/>
          <p:cNvSpPr txBox="true"/>
          <p:nvPr/>
        </p:nvSpPr>
        <p:spPr>
          <a:xfrm rot="0">
            <a:off x="1637867" y="1195321"/>
            <a:ext cx="3341162" cy="31110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17"/>
              </a:lnSpc>
              <a:spcBef>
                <a:spcPct val="0"/>
              </a:spcBef>
            </a:pPr>
            <a:r>
              <a:rPr lang="en-US" sz="1941">
                <a:solidFill>
                  <a:srgbClr val="54478C"/>
                </a:solidFill>
                <a:latin typeface="Poppins"/>
                <a:ea typeface="Poppins"/>
                <a:cs typeface="Poppins"/>
                <a:sym typeface="Poppins"/>
              </a:rPr>
              <a:t>Assess strategy, market conditions, how effective air source heat pumps are in Pembrokeshire’s social housing compared with conventional heating systems, and how building fabric influences performance?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5186845" y="113393"/>
            <a:ext cx="8199902" cy="9334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77"/>
              </a:lnSpc>
              <a:spcBef>
                <a:spcPct val="0"/>
              </a:spcBef>
            </a:pPr>
            <a:r>
              <a:rPr lang="en-US" b="true" sz="2626">
                <a:solidFill>
                  <a:srgbClr val="17320B"/>
                </a:solidFill>
                <a:latin typeface="Poppins Bold"/>
                <a:ea typeface="Poppins Bold"/>
                <a:cs typeface="Poppins Bold"/>
                <a:sym typeface="Poppins Bold"/>
              </a:rPr>
              <a:t>Evaluating the Effectiveness of Air Source Heat Pumps in Pembrokeshire’s Social Housing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7419827" y="1142047"/>
            <a:ext cx="3448345" cy="604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Jetse Martin – ACBA5024 Research Project Design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3574081" y="855027"/>
            <a:ext cx="2691977" cy="7869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01"/>
              </a:lnSpc>
            </a:pPr>
            <a:r>
              <a:rPr lang="en-US" sz="1501" b="true">
                <a:solidFill>
                  <a:srgbClr val="F39F4D"/>
                </a:solidFill>
                <a:latin typeface="Poppins Bold"/>
                <a:ea typeface="Poppins Bold"/>
                <a:cs typeface="Poppins Bold"/>
                <a:sym typeface="Poppins Bold"/>
              </a:rPr>
              <a:t>3 </a:t>
            </a:r>
            <a:r>
              <a:rPr lang="en-US" b="true" sz="1501">
                <a:solidFill>
                  <a:srgbClr val="F39F4D"/>
                </a:solidFill>
                <a:latin typeface="Poppins Bold"/>
                <a:ea typeface="Poppins Bold"/>
                <a:cs typeface="Poppins Bold"/>
                <a:sym typeface="Poppins Bold"/>
              </a:rPr>
              <a:t>Proposed Methodology</a:t>
            </a:r>
          </a:p>
          <a:p>
            <a:pPr algn="ctr">
              <a:lnSpc>
                <a:spcPts val="2101"/>
              </a:lnSpc>
            </a:pPr>
            <a:r>
              <a:rPr lang="en-US" b="true" sz="1501">
                <a:solidFill>
                  <a:srgbClr val="F39F4D"/>
                </a:solidFill>
                <a:latin typeface="Poppins Bold"/>
                <a:ea typeface="Poppins Bold"/>
                <a:cs typeface="Poppins Bold"/>
                <a:sym typeface="Poppins Bold"/>
              </a:rPr>
              <a:t>Mixed Methods Approach</a:t>
            </a:r>
          </a:p>
          <a:p>
            <a:pPr algn="ctr">
              <a:lnSpc>
                <a:spcPts val="2101"/>
              </a:lnSpc>
              <a:spcBef>
                <a:spcPct val="0"/>
              </a:spcBef>
            </a:pPr>
          </a:p>
        </p:txBody>
      </p:sp>
      <p:sp>
        <p:nvSpPr>
          <p:cNvPr name="TextBox 43" id="43"/>
          <p:cNvSpPr txBox="true"/>
          <p:nvPr/>
        </p:nvSpPr>
        <p:spPr>
          <a:xfrm rot="0">
            <a:off x="2090004" y="845502"/>
            <a:ext cx="2313313" cy="3092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79"/>
              </a:lnSpc>
              <a:spcBef>
                <a:spcPct val="0"/>
              </a:spcBef>
            </a:pPr>
            <a:r>
              <a:rPr lang="en-US" b="true" sz="1699">
                <a:solidFill>
                  <a:srgbClr val="54478C"/>
                </a:solidFill>
                <a:latin typeface="Poppins Bold"/>
                <a:ea typeface="Poppins Bold"/>
                <a:cs typeface="Poppins Bold"/>
                <a:sym typeface="Poppins Bold"/>
              </a:rPr>
              <a:t>1 </a:t>
            </a:r>
            <a:r>
              <a:rPr lang="en-US" b="true" sz="1699">
                <a:solidFill>
                  <a:srgbClr val="54478C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Question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2267776" y="5771585"/>
            <a:ext cx="1957769" cy="283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b="true" sz="1599">
                <a:solidFill>
                  <a:srgbClr val="3AC890"/>
                </a:solidFill>
                <a:latin typeface="Poppins Bold"/>
                <a:ea typeface="Poppins Bold"/>
                <a:cs typeface="Poppins Bold"/>
                <a:sym typeface="Poppins Bold"/>
              </a:rPr>
              <a:t>2 Key Reasoning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601428" y="6145283"/>
            <a:ext cx="3512529" cy="3597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3AC890"/>
                </a:solidFill>
                <a:latin typeface="Poppins"/>
                <a:ea typeface="Poppins"/>
                <a:cs typeface="Poppins"/>
                <a:sym typeface="Poppins"/>
              </a:rPr>
              <a:t>Dome</a:t>
            </a:r>
            <a:r>
              <a:rPr lang="en-US" sz="1599">
                <a:solidFill>
                  <a:srgbClr val="3AC890"/>
                </a:solidFill>
                <a:latin typeface="Poppins"/>
                <a:ea typeface="Poppins"/>
                <a:cs typeface="Poppins"/>
                <a:sym typeface="Poppins"/>
              </a:rPr>
              <a:t>stic heating is a major contributor to UK carbon emissions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3AC890"/>
                </a:solidFill>
                <a:latin typeface="Poppins"/>
                <a:ea typeface="Poppins"/>
                <a:cs typeface="Poppins"/>
                <a:sym typeface="Poppins"/>
              </a:rPr>
              <a:t>Welsh Government retrofit schemes promote low-carbon heating solutions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3AC890"/>
                </a:solidFill>
                <a:latin typeface="Poppins"/>
                <a:ea typeface="Poppins"/>
                <a:cs typeface="Poppins"/>
                <a:sym typeface="Poppins"/>
              </a:rPr>
              <a:t>Many Pembrokeshire social housing properties are older and off-gas-grid</a:t>
            </a:r>
          </a:p>
          <a:p>
            <a:pPr algn="l" marL="345439" indent="-172720" lvl="1">
              <a:lnSpc>
                <a:spcPts val="2239"/>
              </a:lnSpc>
              <a:spcBef>
                <a:spcPct val="0"/>
              </a:spcBef>
              <a:buFont typeface="Arial"/>
              <a:buChar char="•"/>
            </a:pPr>
            <a:r>
              <a:rPr lang="en-US" sz="1599">
                <a:solidFill>
                  <a:srgbClr val="3AC890"/>
                </a:solidFill>
                <a:latin typeface="Poppins"/>
                <a:ea typeface="Poppins"/>
                <a:cs typeface="Poppins"/>
                <a:sym typeface="Poppins"/>
              </a:rPr>
              <a:t>Concerns exist regarding the real-world performance of ASHP systems</a:t>
            </a:r>
          </a:p>
          <a:p>
            <a:pPr algn="l">
              <a:lnSpc>
                <a:spcPts val="2239"/>
              </a:lnSpc>
              <a:spcBef>
                <a:spcPct val="0"/>
              </a:spcBef>
            </a:pPr>
          </a:p>
        </p:txBody>
      </p:sp>
      <p:sp>
        <p:nvSpPr>
          <p:cNvPr name="TextBox 46" id="46"/>
          <p:cNvSpPr txBox="true"/>
          <p:nvPr/>
        </p:nvSpPr>
        <p:spPr>
          <a:xfrm rot="0">
            <a:off x="13724358" y="5889378"/>
            <a:ext cx="2391423" cy="559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b="true" sz="1599">
                <a:solidFill>
                  <a:srgbClr val="E6EA46"/>
                </a:solidFill>
                <a:latin typeface="Poppins Bold"/>
                <a:ea typeface="Poppins Bold"/>
                <a:cs typeface="Poppins Bold"/>
                <a:sym typeface="Poppins Bold"/>
              </a:rPr>
              <a:t>4 </a:t>
            </a:r>
            <a:r>
              <a:rPr lang="en-US" b="true" sz="1599">
                <a:solidFill>
                  <a:srgbClr val="E6EA46"/>
                </a:solidFill>
                <a:latin typeface="Poppins Bold"/>
                <a:ea typeface="Poppins Bold"/>
                <a:cs typeface="Poppins Bold"/>
                <a:sym typeface="Poppins Bold"/>
              </a:rPr>
              <a:t>Implement Expected Outcomes</a:t>
            </a:r>
          </a:p>
        </p:txBody>
      </p:sp>
      <p:sp>
        <p:nvSpPr>
          <p:cNvPr name="TextBox 47" id="47"/>
          <p:cNvSpPr txBox="true"/>
          <p:nvPr/>
        </p:nvSpPr>
        <p:spPr>
          <a:xfrm rot="0">
            <a:off x="13386747" y="6495662"/>
            <a:ext cx="3489090" cy="3261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67031" indent="-183515" lvl="1">
              <a:lnSpc>
                <a:spcPts val="2380"/>
              </a:lnSpc>
              <a:spcBef>
                <a:spcPct val="0"/>
              </a:spcBef>
              <a:buFont typeface="Arial"/>
              <a:buChar char="•"/>
            </a:pPr>
            <a:r>
              <a:rPr lang="en-US" sz="1700">
                <a:solidFill>
                  <a:srgbClr val="E6EA46"/>
                </a:solidFill>
                <a:latin typeface="Poppins"/>
                <a:ea typeface="Poppins"/>
                <a:cs typeface="Poppins"/>
                <a:sym typeface="Poppins"/>
              </a:rPr>
              <a:t>Identify p</a:t>
            </a:r>
            <a:r>
              <a:rPr lang="en-US" sz="1700">
                <a:solidFill>
                  <a:srgbClr val="E6EA46"/>
                </a:solidFill>
                <a:latin typeface="Poppins"/>
                <a:ea typeface="Poppins"/>
                <a:cs typeface="Poppins"/>
                <a:sym typeface="Poppins"/>
              </a:rPr>
              <a:t>erformance gaps between predicted and actual efficiency</a:t>
            </a:r>
          </a:p>
          <a:p>
            <a:pPr algn="l" marL="367031" indent="-183515" lvl="1">
              <a:lnSpc>
                <a:spcPts val="2380"/>
              </a:lnSpc>
              <a:spcBef>
                <a:spcPct val="0"/>
              </a:spcBef>
              <a:buFont typeface="Arial"/>
              <a:buChar char="•"/>
            </a:pPr>
            <a:r>
              <a:rPr lang="en-US" sz="1700">
                <a:solidFill>
                  <a:srgbClr val="E6EA46"/>
                </a:solidFill>
                <a:latin typeface="Poppins"/>
                <a:ea typeface="Poppins"/>
                <a:cs typeface="Poppins"/>
                <a:sym typeface="Poppins"/>
              </a:rPr>
              <a:t>Assess importance of insulation and building fabric</a:t>
            </a:r>
          </a:p>
          <a:p>
            <a:pPr algn="l" marL="367031" indent="-183515" lvl="1">
              <a:lnSpc>
                <a:spcPts val="2380"/>
              </a:lnSpc>
              <a:spcBef>
                <a:spcPct val="0"/>
              </a:spcBef>
              <a:buFont typeface="Arial"/>
              <a:buChar char="•"/>
            </a:pPr>
            <a:r>
              <a:rPr lang="en-US" sz="1700">
                <a:solidFill>
                  <a:srgbClr val="E6EA46"/>
                </a:solidFill>
                <a:latin typeface="Poppins"/>
                <a:ea typeface="Poppins"/>
                <a:cs typeface="Poppins"/>
                <a:sym typeface="Poppins"/>
              </a:rPr>
              <a:t>Provide recommendations for improving retrofit strategies and future housing policy</a:t>
            </a:r>
          </a:p>
          <a:p>
            <a:pPr algn="l">
              <a:lnSpc>
                <a:spcPts val="2380"/>
              </a:lnSpc>
              <a:spcBef>
                <a:spcPct val="0"/>
              </a:spcBef>
            </a:pPr>
          </a:p>
        </p:txBody>
      </p:sp>
      <p:sp>
        <p:nvSpPr>
          <p:cNvPr name="TextBox 48" id="48"/>
          <p:cNvSpPr txBox="true"/>
          <p:nvPr/>
        </p:nvSpPr>
        <p:spPr>
          <a:xfrm rot="0">
            <a:off x="8117491" y="7923688"/>
            <a:ext cx="1957769" cy="283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b="true" sz="15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Referecnes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7589873" y="8262524"/>
            <a:ext cx="2939410" cy="17481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59659" indent="-179829" lvl="1">
              <a:lnSpc>
                <a:spcPts val="2332"/>
              </a:lnSpc>
              <a:buFont typeface="Arial"/>
              <a:buChar char="•"/>
            </a:pPr>
            <a:r>
              <a:rPr lang="en-US" sz="166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Kelly and Cockroft (2011)</a:t>
            </a:r>
          </a:p>
          <a:p>
            <a:pPr algn="l" marL="359659" indent="-179829" lvl="1">
              <a:lnSpc>
                <a:spcPts val="2332"/>
              </a:lnSpc>
              <a:buFont typeface="Arial"/>
              <a:buChar char="•"/>
            </a:pPr>
            <a:r>
              <a:rPr lang="en-US" sz="166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 Wilde (2014) </a:t>
            </a:r>
          </a:p>
          <a:p>
            <a:pPr algn="l" marL="359659" indent="-179829" lvl="1">
              <a:lnSpc>
                <a:spcPts val="2332"/>
              </a:lnSpc>
              <a:buFont typeface="Arial"/>
              <a:buChar char="•"/>
            </a:pPr>
            <a:r>
              <a:rPr lang="en-US" sz="166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Welsh Government (2025)</a:t>
            </a:r>
          </a:p>
          <a:p>
            <a:pPr algn="l" marL="359659" indent="-179829" lvl="1">
              <a:lnSpc>
                <a:spcPts val="2332"/>
              </a:lnSpc>
              <a:buFont typeface="Arial"/>
              <a:buChar char="•"/>
            </a:pPr>
            <a:r>
              <a:rPr lang="en-US" sz="1665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Energy Saving Trust (2025)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DAHJrCACANo</dc:identifier>
  <dcterms:modified xsi:type="dcterms:W3CDTF">2011-08-01T06:04:30Z</dcterms:modified>
  <cp:revision>1</cp:revision>
  <dc:title>Evaluating the Effectiveness of Air Source Heat Jetse Martin 1001495 ACBA5024</dc:title>
</cp:coreProperties>
</file>