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1" autoAdjust="0"/>
    <p:restoredTop sz="94660"/>
  </p:normalViewPr>
  <p:slideViewPr>
    <p:cSldViewPr snapToGrid="0">
      <p:cViewPr varScale="1">
        <p:scale>
          <a:sx n="54" d="100"/>
          <a:sy n="54" d="100"/>
        </p:scale>
        <p:origin x="18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3/4/2019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scholar.google.co.uk/scholar?q=Dewy+Forethought+is+learned+behaviour&amp;hl=en&amp;as_sdt=0&amp;as_vis=1&amp;oi=schol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Agency</a:t>
            </a:r>
            <a:endParaRPr lang="en-GB" dirty="0"/>
          </a:p>
        </p:txBody>
      </p:sp>
      <p:sp>
        <p:nvSpPr>
          <p:cNvPr id="3" name="Subtitle 2"/>
          <p:cNvSpPr>
            <a:spLocks noGrp="1"/>
          </p:cNvSpPr>
          <p:nvPr>
            <p:ph type="subTitle" idx="1"/>
          </p:nvPr>
        </p:nvSpPr>
        <p:spPr/>
        <p:txBody>
          <a:bodyPr/>
          <a:lstStyle/>
          <a:p>
            <a:r>
              <a:rPr lang="en-GB" dirty="0" smtClean="0"/>
              <a:t>Phillip Morgan</a:t>
            </a:r>
          </a:p>
          <a:p>
            <a:r>
              <a:rPr lang="en-GB" dirty="0" smtClean="0"/>
              <a:t>February 2019</a:t>
            </a:r>
            <a:endParaRPr lang="en-GB" dirty="0"/>
          </a:p>
        </p:txBody>
      </p:sp>
    </p:spTree>
    <p:extLst>
      <p:ext uri="{BB962C8B-B14F-4D97-AF65-F5344CB8AC3E}">
        <p14:creationId xmlns:p14="http://schemas.microsoft.com/office/powerpoint/2010/main" val="1177595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Medias Res</a:t>
            </a:r>
            <a:endParaRPr lang="en-GB" dirty="0"/>
          </a:p>
        </p:txBody>
      </p:sp>
      <p:sp>
        <p:nvSpPr>
          <p:cNvPr id="3" name="Content Placeholder 2"/>
          <p:cNvSpPr>
            <a:spLocks noGrp="1"/>
          </p:cNvSpPr>
          <p:nvPr>
            <p:ph idx="1"/>
          </p:nvPr>
        </p:nvSpPr>
        <p:spPr/>
        <p:txBody>
          <a:bodyPr/>
          <a:lstStyle/>
          <a:p>
            <a:r>
              <a:rPr lang="en-GB" dirty="0" smtClean="0"/>
              <a:t>Defining ‘Medias Res’ Morehouse (2012) confirms its meaning as:</a:t>
            </a:r>
          </a:p>
          <a:p>
            <a:pPr marL="0" indent="0" algn="ctr">
              <a:buNone/>
            </a:pPr>
            <a:r>
              <a:rPr lang="en-GB" dirty="0" smtClean="0"/>
              <a:t>‘in the middle of things’</a:t>
            </a:r>
          </a:p>
          <a:p>
            <a:r>
              <a:rPr lang="en-GB" dirty="0" smtClean="0"/>
              <a:t>Around this also linked to the medias res of concerns are:</a:t>
            </a:r>
          </a:p>
          <a:p>
            <a:pPr lvl="1"/>
            <a:r>
              <a:rPr lang="en-GB" dirty="0" smtClean="0"/>
              <a:t>Agency</a:t>
            </a:r>
          </a:p>
          <a:p>
            <a:pPr lvl="1"/>
            <a:r>
              <a:rPr lang="en-GB" dirty="0" smtClean="0"/>
              <a:t>Action and Meaning</a:t>
            </a:r>
          </a:p>
          <a:p>
            <a:r>
              <a:rPr lang="en-GB" dirty="0" smtClean="0"/>
              <a:t>And can be applied to an Advocacy Provision context</a:t>
            </a:r>
            <a:endParaRPr lang="en-GB" dirty="0"/>
          </a:p>
        </p:txBody>
      </p:sp>
    </p:spTree>
    <p:extLst>
      <p:ext uri="{BB962C8B-B14F-4D97-AF65-F5344CB8AC3E}">
        <p14:creationId xmlns:p14="http://schemas.microsoft.com/office/powerpoint/2010/main" val="2456240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Behaviour</a:t>
            </a:r>
            <a:endParaRPr lang="en-GB" dirty="0"/>
          </a:p>
        </p:txBody>
      </p:sp>
      <p:sp>
        <p:nvSpPr>
          <p:cNvPr id="3" name="Content Placeholder 2"/>
          <p:cNvSpPr>
            <a:spLocks noGrp="1"/>
          </p:cNvSpPr>
          <p:nvPr>
            <p:ph idx="1"/>
          </p:nvPr>
        </p:nvSpPr>
        <p:spPr/>
        <p:txBody>
          <a:bodyPr>
            <a:noAutofit/>
          </a:bodyPr>
          <a:lstStyle/>
          <a:p>
            <a:r>
              <a:rPr lang="en-GB" sz="2800" dirty="0" smtClean="0"/>
              <a:t>Causing </a:t>
            </a:r>
            <a:r>
              <a:rPr lang="en-GB" sz="2800" dirty="0" smtClean="0"/>
              <a:t>and are caused by events outside themselves, however;</a:t>
            </a:r>
          </a:p>
          <a:p>
            <a:pPr lvl="1"/>
            <a:r>
              <a:rPr lang="en-GB" sz="2400" dirty="0" smtClean="0"/>
              <a:t>Thought</a:t>
            </a:r>
          </a:p>
          <a:p>
            <a:pPr lvl="1"/>
            <a:r>
              <a:rPr lang="en-GB" sz="2400" dirty="0" smtClean="0"/>
              <a:t>Desire</a:t>
            </a:r>
          </a:p>
          <a:p>
            <a:pPr lvl="1"/>
            <a:r>
              <a:rPr lang="en-GB" sz="2400" dirty="0" smtClean="0"/>
              <a:t>Voluntary action all play their part of gaining…</a:t>
            </a:r>
          </a:p>
          <a:p>
            <a:r>
              <a:rPr lang="en-GB" sz="2800" dirty="0" smtClean="0"/>
              <a:t>Agency</a:t>
            </a:r>
            <a:endParaRPr lang="en-GB" sz="2800" dirty="0"/>
          </a:p>
        </p:txBody>
      </p:sp>
    </p:spTree>
    <p:extLst>
      <p:ext uri="{BB962C8B-B14F-4D97-AF65-F5344CB8AC3E}">
        <p14:creationId xmlns:p14="http://schemas.microsoft.com/office/powerpoint/2010/main" val="1428044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Agency</a:t>
            </a:r>
            <a:endParaRPr lang="en-GB" dirty="0"/>
          </a:p>
        </p:txBody>
      </p:sp>
      <p:sp>
        <p:nvSpPr>
          <p:cNvPr id="3" name="Content Placeholder 2"/>
          <p:cNvSpPr>
            <a:spLocks noGrp="1"/>
          </p:cNvSpPr>
          <p:nvPr>
            <p:ph idx="1"/>
          </p:nvPr>
        </p:nvSpPr>
        <p:spPr/>
        <p:txBody>
          <a:bodyPr/>
          <a:lstStyle/>
          <a:p>
            <a:r>
              <a:rPr lang="en-GB" dirty="0" smtClean="0"/>
              <a:t>Studying Human Actions allows us to gain an insight</a:t>
            </a:r>
          </a:p>
          <a:p>
            <a:r>
              <a:rPr lang="en-GB" dirty="0" smtClean="0"/>
              <a:t>To understanding Human Action </a:t>
            </a:r>
          </a:p>
          <a:p>
            <a:r>
              <a:rPr lang="en-GB" dirty="0" smtClean="0"/>
              <a:t>To understand Human Action means to examine </a:t>
            </a:r>
          </a:p>
          <a:p>
            <a:pPr lvl="1"/>
            <a:r>
              <a:rPr lang="en-GB" dirty="0" smtClean="0"/>
              <a:t>Influences of outside events</a:t>
            </a:r>
          </a:p>
          <a:p>
            <a:pPr lvl="1"/>
            <a:r>
              <a:rPr lang="en-GB" dirty="0" smtClean="0"/>
              <a:t>The process of making choices</a:t>
            </a:r>
          </a:p>
          <a:p>
            <a:pPr lvl="1"/>
            <a:r>
              <a:rPr lang="en-GB" dirty="0" smtClean="0"/>
              <a:t>The change that this affects on Humans/Human Action (or inaction)</a:t>
            </a:r>
          </a:p>
          <a:p>
            <a:endParaRPr lang="en-GB" dirty="0"/>
          </a:p>
        </p:txBody>
      </p:sp>
    </p:spTree>
    <p:extLst>
      <p:ext uri="{BB962C8B-B14F-4D97-AF65-F5344CB8AC3E}">
        <p14:creationId xmlns:p14="http://schemas.microsoft.com/office/powerpoint/2010/main" val="718044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a:t>
            </a:r>
            <a:endParaRPr lang="en-GB" dirty="0"/>
          </a:p>
        </p:txBody>
      </p:sp>
      <p:sp>
        <p:nvSpPr>
          <p:cNvPr id="3" name="Content Placeholder 2"/>
          <p:cNvSpPr>
            <a:spLocks noGrp="1"/>
          </p:cNvSpPr>
          <p:nvPr>
            <p:ph idx="1"/>
          </p:nvPr>
        </p:nvSpPr>
        <p:spPr/>
        <p:txBody>
          <a:bodyPr/>
          <a:lstStyle/>
          <a:p>
            <a:r>
              <a:rPr lang="en-GB" dirty="0" smtClean="0"/>
              <a:t>The process of making choices changes us</a:t>
            </a:r>
          </a:p>
          <a:p>
            <a:r>
              <a:rPr lang="en-GB" dirty="0" smtClean="0"/>
              <a:t>And are changed by us!</a:t>
            </a:r>
          </a:p>
          <a:p>
            <a:r>
              <a:rPr lang="en-GB" dirty="0" smtClean="0"/>
              <a:t>Standpoint</a:t>
            </a:r>
          </a:p>
          <a:p>
            <a:pPr marL="0" indent="0">
              <a:buNone/>
            </a:pPr>
            <a:r>
              <a:rPr lang="en-GB" dirty="0" smtClean="0"/>
              <a:t>Question: Can we empower people to agency? (Discuss and agree if we can)</a:t>
            </a:r>
          </a:p>
          <a:p>
            <a:r>
              <a:rPr lang="en-GB" dirty="0" smtClean="0"/>
              <a:t>Influences include: </a:t>
            </a:r>
          </a:p>
          <a:p>
            <a:pPr lvl="1"/>
            <a:r>
              <a:rPr lang="en-GB" dirty="0" smtClean="0"/>
              <a:t>Attitude of people or organisations towards something (important to them)</a:t>
            </a:r>
            <a:endParaRPr lang="en-GB" dirty="0"/>
          </a:p>
        </p:txBody>
      </p:sp>
    </p:spTree>
    <p:extLst>
      <p:ext uri="{BB962C8B-B14F-4D97-AF65-F5344CB8AC3E}">
        <p14:creationId xmlns:p14="http://schemas.microsoft.com/office/powerpoint/2010/main" val="502161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Consequences</a:t>
            </a:r>
            <a:endParaRPr lang="en-GB" dirty="0"/>
          </a:p>
        </p:txBody>
      </p:sp>
      <p:sp>
        <p:nvSpPr>
          <p:cNvPr id="3" name="Content Placeholder 2"/>
          <p:cNvSpPr>
            <a:spLocks noGrp="1"/>
          </p:cNvSpPr>
          <p:nvPr>
            <p:ph idx="1"/>
          </p:nvPr>
        </p:nvSpPr>
        <p:spPr/>
        <p:txBody>
          <a:bodyPr/>
          <a:lstStyle/>
          <a:p>
            <a:r>
              <a:rPr lang="en-GB" dirty="0" smtClean="0"/>
              <a:t>Consequences in action and interaction</a:t>
            </a:r>
          </a:p>
          <a:p>
            <a:r>
              <a:rPr lang="en-GB" dirty="0" smtClean="0"/>
              <a:t>Question: Are events therefore undetermined and unpredictable? </a:t>
            </a:r>
          </a:p>
          <a:p>
            <a:r>
              <a:rPr lang="en-GB" dirty="0" smtClean="0"/>
              <a:t>Where do we find answers? Consider that:</a:t>
            </a:r>
          </a:p>
          <a:p>
            <a:pPr lvl="1"/>
            <a:r>
              <a:rPr lang="en-GB" dirty="0" smtClean="0"/>
              <a:t>Events as described in vocabulary used describe are…</a:t>
            </a:r>
          </a:p>
          <a:p>
            <a:pPr lvl="1"/>
            <a:r>
              <a:rPr lang="en-GB" dirty="0" smtClean="0"/>
              <a:t>Both Thoughts and Actions (indicators)</a:t>
            </a:r>
          </a:p>
          <a:p>
            <a:pPr lvl="1"/>
            <a:r>
              <a:rPr lang="en-GB" dirty="0" smtClean="0"/>
              <a:t>Outside a closed and deterministic system (of social control – imagined or real)</a:t>
            </a:r>
            <a:endParaRPr lang="en-GB" dirty="0"/>
          </a:p>
        </p:txBody>
      </p:sp>
    </p:spTree>
    <p:extLst>
      <p:ext uri="{BB962C8B-B14F-4D97-AF65-F5344CB8AC3E}">
        <p14:creationId xmlns:p14="http://schemas.microsoft.com/office/powerpoint/2010/main" val="1388755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Relationships</a:t>
            </a:r>
            <a:endParaRPr lang="en-GB" dirty="0"/>
          </a:p>
        </p:txBody>
      </p:sp>
      <p:sp>
        <p:nvSpPr>
          <p:cNvPr id="3" name="Content Placeholder 2"/>
          <p:cNvSpPr>
            <a:spLocks noGrp="1"/>
          </p:cNvSpPr>
          <p:nvPr>
            <p:ph idx="1"/>
          </p:nvPr>
        </p:nvSpPr>
        <p:spPr/>
        <p:txBody>
          <a:bodyPr/>
          <a:lstStyle/>
          <a:p>
            <a:r>
              <a:rPr lang="en-GB" dirty="0" smtClean="0"/>
              <a:t>Desire</a:t>
            </a:r>
          </a:p>
          <a:p>
            <a:r>
              <a:rPr lang="en-GB" dirty="0" smtClean="0"/>
              <a:t>Belief</a:t>
            </a:r>
          </a:p>
          <a:p>
            <a:r>
              <a:rPr lang="en-GB" dirty="0" smtClean="0"/>
              <a:t>Goals</a:t>
            </a:r>
          </a:p>
          <a:p>
            <a:r>
              <a:rPr lang="en-GB" dirty="0" smtClean="0"/>
              <a:t>Intention</a:t>
            </a:r>
          </a:p>
          <a:p>
            <a:r>
              <a:rPr lang="en-GB" dirty="0" smtClean="0"/>
              <a:t>Meaning</a:t>
            </a:r>
          </a:p>
          <a:p>
            <a:r>
              <a:rPr lang="en-GB" dirty="0" smtClean="0"/>
              <a:t>All need consideration with becoming an Agentic Human Being</a:t>
            </a:r>
            <a:endParaRPr lang="en-GB" dirty="0"/>
          </a:p>
        </p:txBody>
      </p:sp>
    </p:spTree>
    <p:extLst>
      <p:ext uri="{BB962C8B-B14F-4D97-AF65-F5344CB8AC3E}">
        <p14:creationId xmlns:p14="http://schemas.microsoft.com/office/powerpoint/2010/main" val="3155136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Systems </a:t>
            </a:r>
            <a:r>
              <a:rPr lang="en-GB" sz="1600" dirty="0" smtClean="0"/>
              <a:t>(of social control)</a:t>
            </a:r>
            <a:endParaRPr lang="en-GB" dirty="0"/>
          </a:p>
        </p:txBody>
      </p:sp>
      <p:sp>
        <p:nvSpPr>
          <p:cNvPr id="3" name="Content Placeholder 2"/>
          <p:cNvSpPr>
            <a:spLocks noGrp="1"/>
          </p:cNvSpPr>
          <p:nvPr>
            <p:ph idx="1"/>
          </p:nvPr>
        </p:nvSpPr>
        <p:spPr/>
        <p:txBody>
          <a:bodyPr/>
          <a:lstStyle/>
          <a:p>
            <a:r>
              <a:rPr lang="en-GB" dirty="0" smtClean="0"/>
              <a:t>A system of concepts</a:t>
            </a:r>
          </a:p>
          <a:p>
            <a:r>
              <a:rPr lang="en-GB" dirty="0" smtClean="0"/>
              <a:t>Determined by structures</a:t>
            </a:r>
          </a:p>
          <a:p>
            <a:r>
              <a:rPr lang="en-GB" dirty="0" smtClean="0"/>
              <a:t>Beliefs</a:t>
            </a:r>
          </a:p>
          <a:p>
            <a:r>
              <a:rPr lang="en-GB" dirty="0" smtClean="0"/>
              <a:t>Desires</a:t>
            </a:r>
          </a:p>
          <a:p>
            <a:r>
              <a:rPr lang="en-GB" dirty="0" smtClean="0"/>
              <a:t>Of the Agent themselves (and not ‘others’)</a:t>
            </a:r>
            <a:endParaRPr lang="en-GB" dirty="0"/>
          </a:p>
        </p:txBody>
      </p:sp>
    </p:spTree>
    <p:extLst>
      <p:ext uri="{BB962C8B-B14F-4D97-AF65-F5344CB8AC3E}">
        <p14:creationId xmlns:p14="http://schemas.microsoft.com/office/powerpoint/2010/main" val="2645208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Agentic Paradox</a:t>
            </a:r>
            <a:endParaRPr lang="en-GB" dirty="0"/>
          </a:p>
        </p:txBody>
      </p:sp>
      <p:sp>
        <p:nvSpPr>
          <p:cNvPr id="3" name="Content Placeholder 2"/>
          <p:cNvSpPr>
            <a:spLocks noGrp="1"/>
          </p:cNvSpPr>
          <p:nvPr>
            <p:ph idx="1"/>
          </p:nvPr>
        </p:nvSpPr>
        <p:spPr/>
        <p:txBody>
          <a:bodyPr/>
          <a:lstStyle/>
          <a:p>
            <a:r>
              <a:rPr lang="en-GB" dirty="0" smtClean="0"/>
              <a:t>The phenomena of the agentic paradox:</a:t>
            </a:r>
          </a:p>
          <a:p>
            <a:pPr lvl="1"/>
            <a:r>
              <a:rPr lang="en-GB" dirty="0" smtClean="0"/>
              <a:t>‘Most of us unconsciously or consciously see ourselves as agents…but when we conduct our work (as advocates) we strip those we wish to (study and) help of the very properties that we see as most essential to our persona namely</a:t>
            </a:r>
          </a:p>
          <a:p>
            <a:pPr lvl="1"/>
            <a:r>
              <a:rPr lang="en-GB" dirty="0" smtClean="0"/>
              <a:t>Intentionality, Forethought, Self-reactiveness and Self-reflection</a:t>
            </a:r>
          </a:p>
          <a:p>
            <a:pPr lvl="1"/>
            <a:r>
              <a:rPr lang="en-GB" dirty="0" smtClean="0"/>
              <a:t>i.e. Agency</a:t>
            </a:r>
          </a:p>
          <a:p>
            <a:pPr lvl="1"/>
            <a:r>
              <a:rPr lang="en-GB" dirty="0" smtClean="0"/>
              <a:t>Why would we do this?</a:t>
            </a:r>
            <a:endParaRPr lang="en-GB" dirty="0"/>
          </a:p>
        </p:txBody>
      </p:sp>
    </p:spTree>
    <p:extLst>
      <p:ext uri="{BB962C8B-B14F-4D97-AF65-F5344CB8AC3E}">
        <p14:creationId xmlns:p14="http://schemas.microsoft.com/office/powerpoint/2010/main" val="2085454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Evaluations</a:t>
            </a:r>
            <a:endParaRPr lang="en-GB" dirty="0"/>
          </a:p>
        </p:txBody>
      </p:sp>
      <p:sp>
        <p:nvSpPr>
          <p:cNvPr id="3" name="Content Placeholder 2"/>
          <p:cNvSpPr>
            <a:spLocks noGrp="1"/>
          </p:cNvSpPr>
          <p:nvPr>
            <p:ph idx="1"/>
          </p:nvPr>
        </p:nvSpPr>
        <p:spPr/>
        <p:txBody>
          <a:bodyPr/>
          <a:lstStyle/>
          <a:p>
            <a:r>
              <a:rPr lang="en-GB" dirty="0" smtClean="0"/>
              <a:t>Questions:</a:t>
            </a:r>
          </a:p>
          <a:p>
            <a:r>
              <a:rPr lang="en-GB" dirty="0" smtClean="0"/>
              <a:t>Are we trying to see the person that we wish to find?</a:t>
            </a:r>
          </a:p>
          <a:p>
            <a:r>
              <a:rPr lang="en-GB" dirty="0" smtClean="0"/>
              <a:t>The ones we need to ‘study’ in order to help?</a:t>
            </a:r>
          </a:p>
          <a:p>
            <a:r>
              <a:rPr lang="en-GB" dirty="0" smtClean="0"/>
              <a:t>Our history plays a role in the way in which we see ourselves as enquirers</a:t>
            </a:r>
          </a:p>
          <a:p>
            <a:r>
              <a:rPr lang="en-GB" dirty="0" smtClean="0"/>
              <a:t>i.e. Advocates in…</a:t>
            </a:r>
          </a:p>
          <a:p>
            <a:r>
              <a:rPr lang="en-GB" dirty="0" smtClean="0"/>
              <a:t>Human Relationships (professional) valuing Objectivity </a:t>
            </a:r>
            <a:endParaRPr lang="en-GB" dirty="0"/>
          </a:p>
        </p:txBody>
      </p:sp>
    </p:spTree>
    <p:extLst>
      <p:ext uri="{BB962C8B-B14F-4D97-AF65-F5344CB8AC3E}">
        <p14:creationId xmlns:p14="http://schemas.microsoft.com/office/powerpoint/2010/main" val="2632977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Lens of Enquiry</a:t>
            </a:r>
            <a:endParaRPr lang="en-GB" dirty="0"/>
          </a:p>
        </p:txBody>
      </p:sp>
      <p:sp>
        <p:nvSpPr>
          <p:cNvPr id="3" name="Content Placeholder 2"/>
          <p:cNvSpPr>
            <a:spLocks noGrp="1"/>
          </p:cNvSpPr>
          <p:nvPr>
            <p:ph idx="1"/>
          </p:nvPr>
        </p:nvSpPr>
        <p:spPr/>
        <p:txBody>
          <a:bodyPr/>
          <a:lstStyle/>
          <a:p>
            <a:r>
              <a:rPr lang="en-GB" dirty="0" smtClean="0"/>
              <a:t>The view of others based on previous:</a:t>
            </a:r>
          </a:p>
          <a:p>
            <a:pPr lvl="1"/>
            <a:r>
              <a:rPr lang="en-GB" dirty="0" smtClean="0"/>
              <a:t>Problems</a:t>
            </a:r>
          </a:p>
          <a:p>
            <a:pPr lvl="1"/>
            <a:r>
              <a:rPr lang="en-GB" dirty="0" smtClean="0"/>
              <a:t>Experiences </a:t>
            </a:r>
          </a:p>
          <a:p>
            <a:pPr lvl="1"/>
            <a:r>
              <a:rPr lang="en-GB" dirty="0" smtClean="0"/>
              <a:t>Agents (known)</a:t>
            </a:r>
          </a:p>
          <a:p>
            <a:r>
              <a:rPr lang="en-GB" dirty="0" smtClean="0"/>
              <a:t>Solving Problems then becomes a matter of..</a:t>
            </a:r>
          </a:p>
          <a:p>
            <a:pPr lvl="1"/>
            <a:r>
              <a:rPr lang="en-GB" dirty="0" smtClean="0"/>
              <a:t>What we know, think we know and provided knowledge</a:t>
            </a:r>
          </a:p>
          <a:p>
            <a:pPr lvl="1"/>
            <a:endParaRPr lang="en-GB" dirty="0"/>
          </a:p>
        </p:txBody>
      </p:sp>
    </p:spTree>
    <p:extLst>
      <p:ext uri="{BB962C8B-B14F-4D97-AF65-F5344CB8AC3E}">
        <p14:creationId xmlns:p14="http://schemas.microsoft.com/office/powerpoint/2010/main" val="1108454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Combination</a:t>
            </a:r>
            <a:endParaRPr lang="en-GB" dirty="0"/>
          </a:p>
        </p:txBody>
      </p:sp>
      <p:sp>
        <p:nvSpPr>
          <p:cNvPr id="3" name="Content Placeholder 2"/>
          <p:cNvSpPr>
            <a:spLocks noGrp="1"/>
          </p:cNvSpPr>
          <p:nvPr>
            <p:ph idx="1"/>
          </p:nvPr>
        </p:nvSpPr>
        <p:spPr/>
        <p:txBody>
          <a:bodyPr/>
          <a:lstStyle/>
          <a:p>
            <a:r>
              <a:rPr lang="en-GB" dirty="0" smtClean="0"/>
              <a:t>A focus on…</a:t>
            </a:r>
          </a:p>
          <a:p>
            <a:r>
              <a:rPr lang="en-GB" dirty="0" smtClean="0"/>
              <a:t>Action</a:t>
            </a:r>
          </a:p>
          <a:p>
            <a:r>
              <a:rPr lang="en-GB" dirty="0" smtClean="0"/>
              <a:t>Agency and </a:t>
            </a:r>
          </a:p>
          <a:p>
            <a:r>
              <a:rPr lang="en-GB" dirty="0" smtClean="0"/>
              <a:t>Meaning within the relational context of advocacy provision</a:t>
            </a:r>
          </a:p>
          <a:p>
            <a:r>
              <a:rPr lang="en-GB" dirty="0" smtClean="0"/>
              <a:t>i.e. Problem Identification</a:t>
            </a:r>
            <a:endParaRPr lang="en-GB" dirty="0"/>
          </a:p>
        </p:txBody>
      </p:sp>
    </p:spTree>
    <p:extLst>
      <p:ext uri="{BB962C8B-B14F-4D97-AF65-F5344CB8AC3E}">
        <p14:creationId xmlns:p14="http://schemas.microsoft.com/office/powerpoint/2010/main" val="1794504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Solution</a:t>
            </a:r>
            <a:endParaRPr lang="en-GB" dirty="0"/>
          </a:p>
        </p:txBody>
      </p:sp>
      <p:sp>
        <p:nvSpPr>
          <p:cNvPr id="3" name="Content Placeholder 2"/>
          <p:cNvSpPr>
            <a:spLocks noGrp="1"/>
          </p:cNvSpPr>
          <p:nvPr>
            <p:ph idx="1"/>
          </p:nvPr>
        </p:nvSpPr>
        <p:spPr/>
        <p:txBody>
          <a:bodyPr/>
          <a:lstStyle/>
          <a:p>
            <a:r>
              <a:rPr lang="en-GB" dirty="0" smtClean="0"/>
              <a:t>Once a/the problem is identified then…</a:t>
            </a:r>
          </a:p>
          <a:p>
            <a:r>
              <a:rPr lang="en-GB" dirty="0" smtClean="0"/>
              <a:t>The solution is a matter of combining a number of elements…</a:t>
            </a:r>
          </a:p>
          <a:p>
            <a:r>
              <a:rPr lang="en-GB" dirty="0" smtClean="0"/>
              <a:t>Understanding Actions in Context</a:t>
            </a:r>
          </a:p>
          <a:p>
            <a:r>
              <a:rPr lang="en-GB" dirty="0" smtClean="0"/>
              <a:t>Understanding Relationships both </a:t>
            </a:r>
          </a:p>
          <a:p>
            <a:r>
              <a:rPr lang="en-GB" dirty="0" smtClean="0"/>
              <a:t>Among Actors and Between ‘actors’</a:t>
            </a:r>
          </a:p>
          <a:p>
            <a:r>
              <a:rPr lang="en-GB" dirty="0" smtClean="0"/>
              <a:t>Understanding how agents engage with each other and the world!</a:t>
            </a:r>
            <a:endParaRPr lang="en-GB" dirty="0"/>
          </a:p>
        </p:txBody>
      </p:sp>
    </p:spTree>
    <p:extLst>
      <p:ext uri="{BB962C8B-B14F-4D97-AF65-F5344CB8AC3E}">
        <p14:creationId xmlns:p14="http://schemas.microsoft.com/office/powerpoint/2010/main" val="2277730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Perspective</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Question:</a:t>
            </a:r>
          </a:p>
          <a:p>
            <a:r>
              <a:rPr lang="en-GB" dirty="0" smtClean="0"/>
              <a:t>How do conceptualise agency in terms of what our client might achieve?</a:t>
            </a:r>
            <a:endParaRPr lang="en-GB" dirty="0"/>
          </a:p>
          <a:p>
            <a:r>
              <a:rPr lang="en-GB" dirty="0" smtClean="0"/>
              <a:t>Rethinking Empowerment </a:t>
            </a:r>
            <a:r>
              <a:rPr lang="en-GB" sz="1600" dirty="0" smtClean="0"/>
              <a:t>(and what this means for our client)</a:t>
            </a:r>
          </a:p>
          <a:p>
            <a:r>
              <a:rPr lang="en-GB" dirty="0" smtClean="0"/>
              <a:t>Are we seeking ‘harmony’ with our clients wishes (or another agenda?)</a:t>
            </a:r>
          </a:p>
          <a:p>
            <a:r>
              <a:rPr lang="en-GB" dirty="0" smtClean="0"/>
              <a:t>Is Unity possible aligning you with client needs and wishes preferences?</a:t>
            </a:r>
          </a:p>
          <a:p>
            <a:r>
              <a:rPr lang="en-GB" dirty="0" smtClean="0"/>
              <a:t>Within…</a:t>
            </a:r>
          </a:p>
          <a:p>
            <a:r>
              <a:rPr lang="en-GB" dirty="0" err="1"/>
              <a:t>M</a:t>
            </a:r>
            <a:r>
              <a:rPr lang="en-GB" dirty="0" err="1" smtClean="0"/>
              <a:t>multiple</a:t>
            </a:r>
            <a:r>
              <a:rPr lang="en-GB" dirty="0" smtClean="0"/>
              <a:t> realities, and can we distil this into a single reality </a:t>
            </a:r>
            <a:r>
              <a:rPr lang="en-GB" sz="1500" dirty="0" smtClean="0"/>
              <a:t>(Truth Perspective) </a:t>
            </a:r>
            <a:endParaRPr lang="en-GB" sz="1500" dirty="0"/>
          </a:p>
          <a:p>
            <a:endParaRPr lang="en-GB" dirty="0" smtClean="0"/>
          </a:p>
          <a:p>
            <a:endParaRPr lang="en-GB" dirty="0"/>
          </a:p>
        </p:txBody>
      </p:sp>
    </p:spTree>
    <p:extLst>
      <p:ext uri="{BB962C8B-B14F-4D97-AF65-F5344CB8AC3E}">
        <p14:creationId xmlns:p14="http://schemas.microsoft.com/office/powerpoint/2010/main" val="1795174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Flat Earth Narratives</a:t>
            </a:r>
            <a:endParaRPr lang="en-GB" dirty="0"/>
          </a:p>
        </p:txBody>
      </p:sp>
      <p:sp>
        <p:nvSpPr>
          <p:cNvPr id="3" name="Content Placeholder 2"/>
          <p:cNvSpPr>
            <a:spLocks noGrp="1"/>
          </p:cNvSpPr>
          <p:nvPr>
            <p:ph idx="1"/>
          </p:nvPr>
        </p:nvSpPr>
        <p:spPr/>
        <p:txBody>
          <a:bodyPr/>
          <a:lstStyle/>
          <a:p>
            <a:r>
              <a:rPr lang="en-GB" dirty="0" smtClean="0"/>
              <a:t>Ordinary ‘lived experiences’ balanced against…</a:t>
            </a:r>
          </a:p>
          <a:p>
            <a:pPr lvl="1"/>
            <a:r>
              <a:rPr lang="en-GB" dirty="0" smtClean="0"/>
              <a:t>New Narratives</a:t>
            </a:r>
          </a:p>
          <a:p>
            <a:pPr lvl="1"/>
            <a:r>
              <a:rPr lang="en-GB" dirty="0" smtClean="0"/>
              <a:t>New concepts, beliefs and motivations</a:t>
            </a:r>
          </a:p>
          <a:p>
            <a:r>
              <a:rPr lang="en-GB" dirty="0" smtClean="0"/>
              <a:t>How do we deal with ‘Unspoken Assumptions’</a:t>
            </a:r>
          </a:p>
          <a:p>
            <a:r>
              <a:rPr lang="en-GB" dirty="0" smtClean="0"/>
              <a:t>IN order to achieve ‘Embodied, harmony or to seek Harmony from Divergent Positions…Grounded in ‘Lived </a:t>
            </a:r>
            <a:r>
              <a:rPr lang="en-GB" dirty="0" err="1" smtClean="0"/>
              <a:t>Experinces</a:t>
            </a:r>
            <a:r>
              <a:rPr lang="en-GB" dirty="0" smtClean="0"/>
              <a:t>’</a:t>
            </a:r>
            <a:endParaRPr lang="en-GB" dirty="0"/>
          </a:p>
        </p:txBody>
      </p:sp>
    </p:spTree>
    <p:extLst>
      <p:ext uri="{BB962C8B-B14F-4D97-AF65-F5344CB8AC3E}">
        <p14:creationId xmlns:p14="http://schemas.microsoft.com/office/powerpoint/2010/main" val="827321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Asomatic Relationships</a:t>
            </a:r>
            <a:endParaRPr lang="en-GB" dirty="0"/>
          </a:p>
        </p:txBody>
      </p:sp>
      <p:sp>
        <p:nvSpPr>
          <p:cNvPr id="3" name="Content Placeholder 2"/>
          <p:cNvSpPr>
            <a:spLocks noGrp="1"/>
          </p:cNvSpPr>
          <p:nvPr>
            <p:ph idx="1"/>
          </p:nvPr>
        </p:nvSpPr>
        <p:spPr/>
        <p:txBody>
          <a:bodyPr/>
          <a:lstStyle/>
          <a:p>
            <a:r>
              <a:rPr lang="en-GB" dirty="0" smtClean="0"/>
              <a:t>Definition….</a:t>
            </a:r>
          </a:p>
          <a:p>
            <a:pPr marL="0" indent="0" algn="ctr">
              <a:buNone/>
            </a:pPr>
            <a:r>
              <a:rPr lang="en-GB" dirty="0" smtClean="0"/>
              <a:t>‘Relating to the body, especially distinct form the mins’</a:t>
            </a:r>
            <a:endParaRPr lang="en-GB" dirty="0"/>
          </a:p>
          <a:p>
            <a:r>
              <a:rPr lang="en-GB" dirty="0" smtClean="0"/>
              <a:t>Opposite definition…</a:t>
            </a:r>
          </a:p>
          <a:p>
            <a:pPr marL="0" indent="0" algn="ctr">
              <a:buNone/>
            </a:pPr>
            <a:r>
              <a:rPr lang="en-GB" dirty="0" smtClean="0"/>
              <a:t>‘Not relating singularly to just the mind’</a:t>
            </a:r>
          </a:p>
          <a:p>
            <a:pPr marL="0" indent="0" algn="ctr">
              <a:buNone/>
            </a:pPr>
            <a:r>
              <a:rPr lang="en-GB" dirty="0" smtClean="0"/>
              <a:t> </a:t>
            </a:r>
            <a:endParaRPr lang="en-GB" dirty="0"/>
          </a:p>
        </p:txBody>
      </p:sp>
    </p:spTree>
    <p:extLst>
      <p:ext uri="{BB962C8B-B14F-4D97-AF65-F5344CB8AC3E}">
        <p14:creationId xmlns:p14="http://schemas.microsoft.com/office/powerpoint/2010/main" val="5669855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Behaviours</a:t>
            </a:r>
            <a:endParaRPr lang="en-GB" dirty="0"/>
          </a:p>
        </p:txBody>
      </p:sp>
      <p:sp>
        <p:nvSpPr>
          <p:cNvPr id="3" name="Content Placeholder 2"/>
          <p:cNvSpPr>
            <a:spLocks noGrp="1"/>
          </p:cNvSpPr>
          <p:nvPr>
            <p:ph idx="1"/>
          </p:nvPr>
        </p:nvSpPr>
        <p:spPr/>
        <p:txBody>
          <a:bodyPr/>
          <a:lstStyle/>
          <a:p>
            <a:r>
              <a:rPr lang="en-GB" dirty="0" smtClean="0"/>
              <a:t>Understanding them…</a:t>
            </a:r>
          </a:p>
          <a:p>
            <a:pPr lvl="1"/>
            <a:r>
              <a:rPr lang="en-GB" dirty="0" smtClean="0"/>
              <a:t>Inter-personal behaviour(s) between</a:t>
            </a:r>
          </a:p>
          <a:p>
            <a:pPr lvl="1"/>
            <a:r>
              <a:rPr lang="en-GB" dirty="0" smtClean="0"/>
              <a:t>Intra-personal behaviour(s) within</a:t>
            </a:r>
          </a:p>
          <a:p>
            <a:r>
              <a:rPr lang="en-GB" dirty="0" smtClean="0"/>
              <a:t>Our contribution to (according to this modelling) then,</a:t>
            </a:r>
          </a:p>
          <a:p>
            <a:pPr marL="0" indent="0" algn="ctr">
              <a:buNone/>
            </a:pPr>
            <a:r>
              <a:rPr lang="en-GB" dirty="0" smtClean="0"/>
              <a:t>‘interpersonal behaviour refers to a persons contribution to </a:t>
            </a:r>
          </a:p>
          <a:p>
            <a:pPr marL="0" indent="0" algn="ctr">
              <a:buNone/>
            </a:pPr>
            <a:r>
              <a:rPr lang="en-GB" dirty="0" smtClean="0"/>
              <a:t>doing something with/for other people’ </a:t>
            </a:r>
            <a:endParaRPr lang="en-GB" dirty="0"/>
          </a:p>
        </p:txBody>
      </p:sp>
    </p:spTree>
    <p:extLst>
      <p:ext uri="{BB962C8B-B14F-4D97-AF65-F5344CB8AC3E}">
        <p14:creationId xmlns:p14="http://schemas.microsoft.com/office/powerpoint/2010/main" val="284552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Subjectivity</a:t>
            </a:r>
            <a:endParaRPr lang="en-GB" dirty="0"/>
          </a:p>
        </p:txBody>
      </p:sp>
      <p:sp>
        <p:nvSpPr>
          <p:cNvPr id="3" name="Content Placeholder 2"/>
          <p:cNvSpPr>
            <a:spLocks noGrp="1"/>
          </p:cNvSpPr>
          <p:nvPr>
            <p:ph idx="1"/>
          </p:nvPr>
        </p:nvSpPr>
        <p:spPr/>
        <p:txBody>
          <a:bodyPr/>
          <a:lstStyle/>
          <a:p>
            <a:r>
              <a:rPr lang="en-GB" dirty="0" smtClean="0"/>
              <a:t>Our Understanding of behaviour begins with the person doing the behaviour.</a:t>
            </a:r>
          </a:p>
          <a:p>
            <a:r>
              <a:rPr lang="en-GB" dirty="0" smtClean="0"/>
              <a:t>‘Dovetailing’ i.e. capturing ideas of…</a:t>
            </a:r>
          </a:p>
          <a:p>
            <a:r>
              <a:rPr lang="en-GB" dirty="0" smtClean="0"/>
              <a:t>Feelings, cognitions and behaviours in the lived world of…</a:t>
            </a:r>
          </a:p>
          <a:p>
            <a:r>
              <a:rPr lang="en-GB" dirty="0" smtClean="0"/>
              <a:t>Meaningful, organised activities i.e. embedded in the real world</a:t>
            </a:r>
          </a:p>
          <a:p>
            <a:r>
              <a:rPr lang="en-GB" dirty="0" smtClean="0"/>
              <a:t>Within the context of an exchange within which the behaviour occurs</a:t>
            </a:r>
            <a:endParaRPr lang="en-GB" dirty="0"/>
          </a:p>
        </p:txBody>
      </p:sp>
    </p:spTree>
    <p:extLst>
      <p:ext uri="{BB962C8B-B14F-4D97-AF65-F5344CB8AC3E}">
        <p14:creationId xmlns:p14="http://schemas.microsoft.com/office/powerpoint/2010/main" val="4181923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Features of Agency</a:t>
            </a:r>
            <a:endParaRPr lang="en-GB" dirty="0"/>
          </a:p>
        </p:txBody>
      </p:sp>
      <p:sp>
        <p:nvSpPr>
          <p:cNvPr id="3" name="Content Placeholder 2"/>
          <p:cNvSpPr>
            <a:spLocks noGrp="1"/>
          </p:cNvSpPr>
          <p:nvPr>
            <p:ph idx="1"/>
          </p:nvPr>
        </p:nvSpPr>
        <p:spPr/>
        <p:txBody>
          <a:bodyPr/>
          <a:lstStyle/>
          <a:p>
            <a:r>
              <a:rPr lang="en-GB" dirty="0" smtClean="0"/>
              <a:t>Four Key Features:</a:t>
            </a:r>
          </a:p>
          <a:p>
            <a:r>
              <a:rPr lang="en-GB" dirty="0" smtClean="0"/>
              <a:t>Intentionality</a:t>
            </a:r>
          </a:p>
          <a:p>
            <a:r>
              <a:rPr lang="en-GB" dirty="0" smtClean="0"/>
              <a:t>Forethought</a:t>
            </a:r>
          </a:p>
          <a:p>
            <a:r>
              <a:rPr lang="en-GB" dirty="0" smtClean="0"/>
              <a:t>Self-reactiveness and </a:t>
            </a:r>
          </a:p>
          <a:p>
            <a:r>
              <a:rPr lang="en-GB" dirty="0" smtClean="0"/>
              <a:t>Self-reflectiveness</a:t>
            </a:r>
            <a:endParaRPr lang="en-GB" dirty="0"/>
          </a:p>
        </p:txBody>
      </p:sp>
    </p:spTree>
    <p:extLst>
      <p:ext uri="{BB962C8B-B14F-4D97-AF65-F5344CB8AC3E}">
        <p14:creationId xmlns:p14="http://schemas.microsoft.com/office/powerpoint/2010/main" val="2960598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Intentionality</a:t>
            </a:r>
            <a:endParaRPr lang="en-GB" dirty="0"/>
          </a:p>
        </p:txBody>
      </p:sp>
      <p:sp>
        <p:nvSpPr>
          <p:cNvPr id="3" name="Content Placeholder 2"/>
          <p:cNvSpPr>
            <a:spLocks noGrp="1"/>
          </p:cNvSpPr>
          <p:nvPr>
            <p:ph idx="1"/>
          </p:nvPr>
        </p:nvSpPr>
        <p:spPr/>
        <p:txBody>
          <a:bodyPr/>
          <a:lstStyle/>
          <a:p>
            <a:r>
              <a:rPr lang="en-GB" dirty="0" smtClean="0"/>
              <a:t>Franz Brentano (1984) defines as…</a:t>
            </a:r>
          </a:p>
          <a:p>
            <a:pPr marL="0" indent="0" algn="ctr">
              <a:buNone/>
            </a:pPr>
            <a:r>
              <a:rPr lang="en-GB" dirty="0" smtClean="0"/>
              <a:t>‘the relationship between mental acts and the external world’</a:t>
            </a:r>
          </a:p>
          <a:p>
            <a:r>
              <a:rPr lang="en-GB" dirty="0" smtClean="0"/>
              <a:t>A phenomenon that is about something</a:t>
            </a:r>
          </a:p>
          <a:p>
            <a:r>
              <a:rPr lang="en-GB" dirty="0" smtClean="0"/>
              <a:t>Linked to Bandura’s use of intentionality Brentano asserts that…</a:t>
            </a:r>
          </a:p>
          <a:p>
            <a:r>
              <a:rPr lang="en-GB" dirty="0" smtClean="0"/>
              <a:t>An intention is a representation of a future course of action </a:t>
            </a:r>
            <a:r>
              <a:rPr lang="en-GB" sz="1800" dirty="0" smtClean="0"/>
              <a:t>(to be performed)</a:t>
            </a:r>
            <a:endParaRPr lang="en-GB" dirty="0" smtClean="0"/>
          </a:p>
          <a:p>
            <a:r>
              <a:rPr lang="en-GB" dirty="0" smtClean="0"/>
              <a:t>A pro-active commitment to bring it about (Bandura, 2001, p. 6)</a:t>
            </a:r>
            <a:endParaRPr lang="en-GB" dirty="0"/>
          </a:p>
        </p:txBody>
      </p:sp>
    </p:spTree>
    <p:extLst>
      <p:ext uri="{BB962C8B-B14F-4D97-AF65-F5344CB8AC3E}">
        <p14:creationId xmlns:p14="http://schemas.microsoft.com/office/powerpoint/2010/main" val="1080741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Intentions</a:t>
            </a:r>
            <a:endParaRPr lang="en-GB" dirty="0"/>
          </a:p>
        </p:txBody>
      </p:sp>
      <p:sp>
        <p:nvSpPr>
          <p:cNvPr id="3" name="Content Placeholder 2"/>
          <p:cNvSpPr>
            <a:spLocks noGrp="1"/>
          </p:cNvSpPr>
          <p:nvPr>
            <p:ph idx="1"/>
          </p:nvPr>
        </p:nvSpPr>
        <p:spPr/>
        <p:txBody>
          <a:bodyPr/>
          <a:lstStyle/>
          <a:p>
            <a:r>
              <a:rPr lang="en-GB" dirty="0" smtClean="0"/>
              <a:t>The point here being that…</a:t>
            </a:r>
          </a:p>
          <a:p>
            <a:pPr marL="0" indent="0" algn="ctr">
              <a:buNone/>
            </a:pPr>
            <a:r>
              <a:rPr lang="en-GB" dirty="0" smtClean="0"/>
              <a:t>Being an agent is to have </a:t>
            </a:r>
          </a:p>
          <a:p>
            <a:pPr marL="0" indent="0" algn="ctr">
              <a:buNone/>
            </a:pPr>
            <a:r>
              <a:rPr lang="en-GB" dirty="0" smtClean="0"/>
              <a:t>intentions, mental representations of </a:t>
            </a:r>
          </a:p>
          <a:p>
            <a:pPr marL="0" indent="0" algn="ctr">
              <a:buNone/>
            </a:pPr>
            <a:r>
              <a:rPr lang="en-GB" dirty="0" smtClean="0"/>
              <a:t>desires, hopes, fears and beliefs.</a:t>
            </a:r>
          </a:p>
          <a:p>
            <a:pPr marL="0" indent="0" algn="r">
              <a:buNone/>
            </a:pPr>
            <a:r>
              <a:rPr lang="en-GB" dirty="0"/>
              <a:t>(Bandura, 2001, p. 6)</a:t>
            </a:r>
          </a:p>
          <a:p>
            <a:pPr marL="0" indent="0" algn="ctr">
              <a:buNone/>
            </a:pPr>
            <a:r>
              <a:rPr lang="en-GB" dirty="0" smtClean="0"/>
              <a:t> </a:t>
            </a:r>
            <a:endParaRPr lang="en-GB" dirty="0"/>
          </a:p>
        </p:txBody>
      </p:sp>
    </p:spTree>
    <p:extLst>
      <p:ext uri="{BB962C8B-B14F-4D97-AF65-F5344CB8AC3E}">
        <p14:creationId xmlns:p14="http://schemas.microsoft.com/office/powerpoint/2010/main" val="3702721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Dewey and Agency</a:t>
            </a:r>
            <a:endParaRPr lang="en-GB" dirty="0"/>
          </a:p>
        </p:txBody>
      </p:sp>
      <p:sp>
        <p:nvSpPr>
          <p:cNvPr id="3" name="Content Placeholder 2"/>
          <p:cNvSpPr>
            <a:spLocks noGrp="1"/>
          </p:cNvSpPr>
          <p:nvPr>
            <p:ph idx="1"/>
          </p:nvPr>
        </p:nvSpPr>
        <p:spPr/>
        <p:txBody>
          <a:bodyPr/>
          <a:lstStyle/>
          <a:p>
            <a:r>
              <a:rPr lang="en-GB" dirty="0" smtClean="0"/>
              <a:t>Dewy (1988, p 178) </a:t>
            </a:r>
          </a:p>
          <a:p>
            <a:r>
              <a:rPr lang="en-GB" dirty="0" smtClean="0"/>
              <a:t>Forethought is of particular importance, claiming</a:t>
            </a:r>
          </a:p>
          <a:p>
            <a:r>
              <a:rPr lang="en-GB" dirty="0" smtClean="0"/>
              <a:t>Forethought is learned behaviour</a:t>
            </a:r>
          </a:p>
          <a:p>
            <a:r>
              <a:rPr lang="en-GB" dirty="0" smtClean="0"/>
              <a:t>Natural tendency to ‘do something at once’</a:t>
            </a:r>
          </a:p>
          <a:p>
            <a:r>
              <a:rPr lang="en-GB" dirty="0" smtClean="0"/>
              <a:t>Tendency is checked by ‘thinking’</a:t>
            </a:r>
          </a:p>
          <a:p>
            <a:r>
              <a:rPr lang="en-GB" dirty="0" smtClean="0"/>
              <a:t>i.e. ‘deferred action’</a:t>
            </a:r>
          </a:p>
          <a:p>
            <a:endParaRPr lang="en-GB" dirty="0" smtClean="0"/>
          </a:p>
          <a:p>
            <a:endParaRPr lang="en-GB" dirty="0"/>
          </a:p>
        </p:txBody>
      </p:sp>
    </p:spTree>
    <p:extLst>
      <p:ext uri="{BB962C8B-B14F-4D97-AF65-F5344CB8AC3E}">
        <p14:creationId xmlns:p14="http://schemas.microsoft.com/office/powerpoint/2010/main" val="3914718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Dewey</a:t>
            </a:r>
            <a:endParaRPr lang="en-GB" dirty="0"/>
          </a:p>
        </p:txBody>
      </p:sp>
      <p:sp>
        <p:nvSpPr>
          <p:cNvPr id="3" name="Content Placeholder 2"/>
          <p:cNvSpPr>
            <a:spLocks noGrp="1"/>
          </p:cNvSpPr>
          <p:nvPr>
            <p:ph idx="1"/>
          </p:nvPr>
        </p:nvSpPr>
        <p:spPr/>
        <p:txBody>
          <a:bodyPr/>
          <a:lstStyle/>
          <a:p>
            <a:r>
              <a:rPr lang="en-GB" dirty="0" smtClean="0"/>
              <a:t>A stopping of action is therefore…</a:t>
            </a:r>
          </a:p>
          <a:p>
            <a:pPr marL="0" indent="0" algn="ctr">
              <a:buNone/>
            </a:pPr>
            <a:r>
              <a:rPr lang="en-GB" dirty="0" smtClean="0"/>
              <a:t>‘thinking about an event or action without putting it into practice/actions’</a:t>
            </a:r>
          </a:p>
          <a:p>
            <a:r>
              <a:rPr lang="en-GB" dirty="0" smtClean="0"/>
              <a:t>Thoughts then are revocable</a:t>
            </a:r>
          </a:p>
          <a:p>
            <a:r>
              <a:rPr lang="en-GB" dirty="0" smtClean="0"/>
              <a:t>Replay mental act (not physical)</a:t>
            </a:r>
          </a:p>
          <a:p>
            <a:r>
              <a:rPr lang="en-GB" dirty="0" smtClean="0"/>
              <a:t>Deferred action is present exploratory action</a:t>
            </a:r>
          </a:p>
          <a:p>
            <a:r>
              <a:rPr lang="en-GB" dirty="0" err="1" smtClean="0"/>
              <a:t>E.g</a:t>
            </a:r>
            <a:r>
              <a:rPr lang="en-GB" dirty="0" smtClean="0"/>
              <a:t> writing</a:t>
            </a:r>
            <a:endParaRPr lang="en-GB" dirty="0"/>
          </a:p>
        </p:txBody>
      </p:sp>
    </p:spTree>
    <p:extLst>
      <p:ext uri="{BB962C8B-B14F-4D97-AF65-F5344CB8AC3E}">
        <p14:creationId xmlns:p14="http://schemas.microsoft.com/office/powerpoint/2010/main" val="3601889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PCP</a:t>
            </a:r>
            <a:endParaRPr lang="en-GB" dirty="0"/>
          </a:p>
        </p:txBody>
      </p:sp>
      <p:sp>
        <p:nvSpPr>
          <p:cNvPr id="3" name="Content Placeholder 2"/>
          <p:cNvSpPr>
            <a:spLocks noGrp="1"/>
          </p:cNvSpPr>
          <p:nvPr>
            <p:ph idx="1"/>
          </p:nvPr>
        </p:nvSpPr>
        <p:spPr/>
        <p:txBody>
          <a:bodyPr/>
          <a:lstStyle/>
          <a:p>
            <a:r>
              <a:rPr lang="en-GB" dirty="0" smtClean="0"/>
              <a:t>PCP and Empowerment through Agency then is the </a:t>
            </a:r>
          </a:p>
          <a:p>
            <a:r>
              <a:rPr lang="en-GB" dirty="0" smtClean="0"/>
              <a:t>‘anticipation of future events’ </a:t>
            </a:r>
            <a:endParaRPr lang="en-GB" dirty="0"/>
          </a:p>
          <a:p>
            <a:r>
              <a:rPr lang="en-GB" dirty="0" smtClean="0"/>
              <a:t>A Part of an Agentic Stance with </a:t>
            </a:r>
          </a:p>
          <a:p>
            <a:pPr marL="0" indent="0" algn="ctr">
              <a:buNone/>
            </a:pPr>
            <a:r>
              <a:rPr lang="en-GB" dirty="0" smtClean="0"/>
              <a:t>‘Reflective temperament’</a:t>
            </a:r>
          </a:p>
          <a:p>
            <a:r>
              <a:rPr lang="en-GB" dirty="0" smtClean="0"/>
              <a:t>Deferred action is then (by advocate or client) is (in a professional sense) a form </a:t>
            </a:r>
            <a:r>
              <a:rPr lang="en-GB" smtClean="0"/>
              <a:t>of forethought</a:t>
            </a:r>
            <a:endParaRPr lang="en-GB" dirty="0"/>
          </a:p>
        </p:txBody>
      </p:sp>
    </p:spTree>
    <p:extLst>
      <p:ext uri="{BB962C8B-B14F-4D97-AF65-F5344CB8AC3E}">
        <p14:creationId xmlns:p14="http://schemas.microsoft.com/office/powerpoint/2010/main" val="2357956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27814" y="1134140"/>
            <a:ext cx="10228521" cy="2862322"/>
          </a:xfrm>
          <a:prstGeom prst="rect">
            <a:avLst/>
          </a:prstGeom>
          <a:noFill/>
        </p:spPr>
        <p:txBody>
          <a:bodyPr wrap="square" rtlCol="0">
            <a:spAutoFit/>
          </a:bodyPr>
          <a:lstStyle/>
          <a:p>
            <a:r>
              <a:rPr lang="en-GB" dirty="0" smtClean="0"/>
              <a:t>Reference List </a:t>
            </a:r>
          </a:p>
          <a:p>
            <a:r>
              <a:rPr lang="en-GB" dirty="0" smtClean="0"/>
              <a:t>Clegg, S.R.; Kornberger, M.; Pitsis, M.M. (2019) Managing &amp; Organizations, An Introduction to Theory and Practice. 5</a:t>
            </a:r>
            <a:r>
              <a:rPr lang="en-GB" baseline="30000" dirty="0" smtClean="0"/>
              <a:t>th</a:t>
            </a:r>
            <a:r>
              <a:rPr lang="en-GB" dirty="0" smtClean="0"/>
              <a:t> Ed.) UK: Sage. </a:t>
            </a:r>
          </a:p>
          <a:p>
            <a:r>
              <a:rPr lang="en-GB" dirty="0" smtClean="0"/>
              <a:t>Learning Matters (2019) What is Social Work, (5</a:t>
            </a:r>
            <a:r>
              <a:rPr lang="en-GB" baseline="30000" dirty="0" smtClean="0"/>
              <a:t>th</a:t>
            </a:r>
            <a:r>
              <a:rPr lang="en-GB" dirty="0" smtClean="0"/>
              <a:t> Ed). UK: Sage.</a:t>
            </a:r>
          </a:p>
          <a:p>
            <a:r>
              <a:rPr lang="en-GB" dirty="0" smtClean="0"/>
              <a:t>Panton, M.K. &amp; </a:t>
            </a:r>
            <a:r>
              <a:rPr lang="en-GB" dirty="0" err="1" smtClean="0"/>
              <a:t>Carr</a:t>
            </a:r>
            <a:r>
              <a:rPr lang="en-GB" dirty="0" smtClean="0"/>
              <a:t>, P.B. (2012) Autonomous Learning and </a:t>
            </a:r>
            <a:r>
              <a:rPr lang="en-GB" dirty="0" err="1" smtClean="0"/>
              <a:t>Tridactic</a:t>
            </a:r>
            <a:r>
              <a:rPr lang="en-GB" dirty="0" smtClean="0"/>
              <a:t> Causation. International Journal of Self-directed Learning, Vol. 9; Number 1. </a:t>
            </a:r>
            <a:r>
              <a:rPr lang="en-GB" dirty="0"/>
              <a:t>Available at </a:t>
            </a:r>
            <a:r>
              <a:rPr lang="en-GB" dirty="0">
                <a:hlinkClick r:id="rId2"/>
              </a:rPr>
              <a:t>https://</a:t>
            </a:r>
            <a:r>
              <a:rPr lang="en-GB" dirty="0" smtClean="0">
                <a:hlinkClick r:id="rId2"/>
              </a:rPr>
              <a:t>scholar.google.co.uk/scholar?q=Dewy+Forethought+is+learned+behaviour&amp;hl=en&amp;as_sdt=0&amp;as_vis=1&amp;oi=scholart</a:t>
            </a:r>
            <a:r>
              <a:rPr lang="en-GB" dirty="0" smtClean="0"/>
              <a:t> Accessed on 04.03.2019.  </a:t>
            </a:r>
          </a:p>
          <a:p>
            <a:r>
              <a:rPr lang="en-GB" dirty="0" smtClean="0"/>
              <a:t>Price, B. (2019) Delivering Person Centred Care in Nursing. UK: Sage.</a:t>
            </a:r>
          </a:p>
          <a:p>
            <a:endParaRPr lang="en-GB" dirty="0"/>
          </a:p>
        </p:txBody>
      </p:sp>
    </p:spTree>
    <p:extLst>
      <p:ext uri="{BB962C8B-B14F-4D97-AF65-F5344CB8AC3E}">
        <p14:creationId xmlns:p14="http://schemas.microsoft.com/office/powerpoint/2010/main" val="417564924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163</TotalTime>
  <Words>1090</Words>
  <Application>Microsoft Office PowerPoint</Application>
  <PresentationFormat>Widescreen</PresentationFormat>
  <Paragraphs>161</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Garamond</vt:lpstr>
      <vt:lpstr>Organic</vt:lpstr>
      <vt:lpstr>Agency</vt:lpstr>
      <vt:lpstr>Medias Res</vt:lpstr>
      <vt:lpstr>Human Behaviour</vt:lpstr>
      <vt:lpstr>Agency</vt:lpstr>
      <vt:lpstr>Change</vt:lpstr>
      <vt:lpstr>Consequences</vt:lpstr>
      <vt:lpstr>Human Relationships</vt:lpstr>
      <vt:lpstr>Systems (of social control)</vt:lpstr>
      <vt:lpstr>Agentic Paradox</vt:lpstr>
      <vt:lpstr>Evaluations</vt:lpstr>
      <vt:lpstr>Lens of Enquiry</vt:lpstr>
      <vt:lpstr>In Combination</vt:lpstr>
      <vt:lpstr>Solution</vt:lpstr>
      <vt:lpstr>Perspective</vt:lpstr>
      <vt:lpstr>Flat Earth Narratives</vt:lpstr>
      <vt:lpstr>Asomatic Relationships</vt:lpstr>
      <vt:lpstr>Behaviours</vt:lpstr>
      <vt:lpstr>Subjectivity</vt:lpstr>
      <vt:lpstr>Key Features of Agency</vt:lpstr>
      <vt:lpstr>Intentionality</vt:lpstr>
      <vt:lpstr>Intentions</vt:lpstr>
      <vt:lpstr>Dewey and Agency</vt:lpstr>
      <vt:lpstr>Dewey</vt:lpstr>
      <vt:lpstr>PCP</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Agency</dc:title>
  <dc:creator>Phillip Morgan</dc:creator>
  <cp:lastModifiedBy>Phillip Morgan</cp:lastModifiedBy>
  <cp:revision>14</cp:revision>
  <dcterms:created xsi:type="dcterms:W3CDTF">2019-02-18T18:15:25Z</dcterms:created>
  <dcterms:modified xsi:type="dcterms:W3CDTF">2019-03-04T18:38:51Z</dcterms:modified>
</cp:coreProperties>
</file>