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20"/>
  </p:notesMasterIdLst>
  <p:sldIdLst>
    <p:sldId id="336" r:id="rId2"/>
    <p:sldId id="313" r:id="rId3"/>
    <p:sldId id="256" r:id="rId4"/>
    <p:sldId id="316" r:id="rId5"/>
    <p:sldId id="324" r:id="rId6"/>
    <p:sldId id="325" r:id="rId7"/>
    <p:sldId id="330" r:id="rId8"/>
    <p:sldId id="326" r:id="rId9"/>
    <p:sldId id="328" r:id="rId10"/>
    <p:sldId id="329" r:id="rId11"/>
    <p:sldId id="331" r:id="rId12"/>
    <p:sldId id="332" r:id="rId13"/>
    <p:sldId id="333" r:id="rId14"/>
    <p:sldId id="327" r:id="rId15"/>
    <p:sldId id="334" r:id="rId16"/>
    <p:sldId id="335" r:id="rId17"/>
    <p:sldId id="274" r:id="rId18"/>
    <p:sldId id="311"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AC2ECDCA-D230-4E27-8C38-FEC75891A28D}">
          <p14:sldIdLst>
            <p14:sldId id="336"/>
            <p14:sldId id="313"/>
            <p14:sldId id="256"/>
            <p14:sldId id="316"/>
            <p14:sldId id="324"/>
            <p14:sldId id="325"/>
            <p14:sldId id="330"/>
            <p14:sldId id="326"/>
            <p14:sldId id="328"/>
            <p14:sldId id="329"/>
            <p14:sldId id="331"/>
            <p14:sldId id="332"/>
            <p14:sldId id="333"/>
            <p14:sldId id="327"/>
            <p14:sldId id="334"/>
            <p14:sldId id="335"/>
            <p14:sldId id="274"/>
            <p14:sldId id="311"/>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BBFC8"/>
    <a:srgbClr val="F5F5F5"/>
    <a:srgbClr val="EEB5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2A488322-F2BA-4B5B-9748-0D474271808F}" styleName="Medium Style 3 - Accent 6">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6"/>
          </a:solidFill>
        </a:fill>
      </a:tcStyle>
    </a:lastCol>
    <a:firstCol>
      <a:tcTxStyle b="on">
        <a:fontRef idx="minor">
          <a:scrgbClr r="0" g="0" b="0"/>
        </a:fontRef>
        <a:schemeClr val="lt1"/>
      </a:tcTxStyle>
      <a:tcStyle>
        <a:tcBdr/>
        <a:fill>
          <a:solidFill>
            <a:schemeClr val="accent6"/>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6"/>
          </a:solidFill>
        </a:fill>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542" autoAdjust="0"/>
    <p:restoredTop sz="92264" autoAdjust="0"/>
  </p:normalViewPr>
  <p:slideViewPr>
    <p:cSldViewPr snapToGrid="0">
      <p:cViewPr varScale="1">
        <p:scale>
          <a:sx n="62" d="100"/>
          <a:sy n="62" d="100"/>
        </p:scale>
        <p:origin x="90" y="138"/>
      </p:cViewPr>
      <p:guideLst/>
    </p:cSldViewPr>
  </p:slideViewPr>
  <p:notesTextViewPr>
    <p:cViewPr>
      <p:scale>
        <a:sx n="1" d="1"/>
        <a:sy n="1" d="1"/>
      </p:scale>
      <p:origin x="0" y="0"/>
    </p:cViewPr>
  </p:notesTextViewPr>
  <p:sorterViewPr>
    <p:cViewPr>
      <p:scale>
        <a:sx n="100" d="100"/>
        <a:sy n="100" d="100"/>
      </p:scale>
      <p:origin x="0" y="-1694"/>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diagrams/_rels/data1.xml.rels><?xml version="1.0" encoding="UTF-8" standalone="yes"?>
<Relationships xmlns="http://schemas.openxmlformats.org/package/2006/relationships"><Relationship Id="rId8" Type="http://schemas.openxmlformats.org/officeDocument/2006/relationships/image" Target="../media/image16.svg"/><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image" Target="../media/image10.svg"/><Relationship Id="rId1" Type="http://schemas.openxmlformats.org/officeDocument/2006/relationships/image" Target="../media/image9.png"/><Relationship Id="rId6" Type="http://schemas.openxmlformats.org/officeDocument/2006/relationships/image" Target="../media/image14.svg"/><Relationship Id="rId5" Type="http://schemas.openxmlformats.org/officeDocument/2006/relationships/image" Target="../media/image13.png"/><Relationship Id="rId4" Type="http://schemas.openxmlformats.org/officeDocument/2006/relationships/image" Target="../media/image12.svg"/></Relationships>
</file>

<file path=ppt/diagrams/_rels/drawing1.xml.rels><?xml version="1.0" encoding="UTF-8" standalone="yes"?>
<Relationships xmlns="http://schemas.openxmlformats.org/package/2006/relationships"><Relationship Id="rId8" Type="http://schemas.openxmlformats.org/officeDocument/2006/relationships/image" Target="../media/image16.svg"/><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image" Target="../media/image10.svg"/><Relationship Id="rId1" Type="http://schemas.openxmlformats.org/officeDocument/2006/relationships/image" Target="../media/image9.png"/><Relationship Id="rId6" Type="http://schemas.openxmlformats.org/officeDocument/2006/relationships/image" Target="../media/image14.svg"/><Relationship Id="rId5" Type="http://schemas.openxmlformats.org/officeDocument/2006/relationships/image" Target="../media/image13.png"/><Relationship Id="rId4" Type="http://schemas.openxmlformats.org/officeDocument/2006/relationships/image" Target="../media/image12.svg"/></Relationships>
</file>

<file path=ppt/diagrams/colors1.xml><?xml version="1.0" encoding="utf-8"?>
<dgm:colorsDef xmlns:dgm="http://schemas.openxmlformats.org/drawingml/2006/diagram" xmlns:a="http://schemas.openxmlformats.org/drawingml/2006/main" uniqueId="urn:microsoft.com/office/officeart/2018/5/colors/Iconchunking_neutralbg_accent3_2">
  <dgm:title val=""/>
  <dgm:desc val=""/>
  <dgm:catLst>
    <dgm:cat type="accent3" pri="13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a:alpha val="0"/>
      </a:schemeClr>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AB1FBD5-F906-4309-8F83-53D1B561BECA}" type="doc">
      <dgm:prSet loTypeId="urn:microsoft.com/office/officeart/2018/2/layout/IconVerticalSolidList" loCatId="icon" qsTypeId="urn:microsoft.com/office/officeart/2005/8/quickstyle/simple1" qsCatId="simple" csTypeId="urn:microsoft.com/office/officeart/2018/5/colors/Iconchunking_neutralbg_accent3_2" csCatId="accent3" phldr="1"/>
      <dgm:spPr/>
      <dgm:t>
        <a:bodyPr/>
        <a:lstStyle/>
        <a:p>
          <a:endParaRPr lang="en-US"/>
        </a:p>
      </dgm:t>
    </dgm:pt>
    <dgm:pt modelId="{36B2568A-E6C5-4144-AFE4-C79382CC2B1B}">
      <dgm:prSet/>
      <dgm:spPr/>
      <dgm:t>
        <a:bodyPr/>
        <a:lstStyle/>
        <a:p>
          <a:pPr>
            <a:lnSpc>
              <a:spcPct val="100000"/>
            </a:lnSpc>
          </a:pPr>
          <a:r>
            <a:rPr lang="en-GB"/>
            <a:t>An Avon and Somerset Constabulary police officer has been cleared of gross misconduct following her use of Taser on a man in Bristol.</a:t>
          </a:r>
          <a:endParaRPr lang="en-US"/>
        </a:p>
      </dgm:t>
    </dgm:pt>
    <dgm:pt modelId="{729F8FE6-11D5-4D9B-87CD-9E306D7BF798}" type="parTrans" cxnId="{1F36E371-F731-4331-8DB9-45BC2E0032B0}">
      <dgm:prSet/>
      <dgm:spPr/>
      <dgm:t>
        <a:bodyPr/>
        <a:lstStyle/>
        <a:p>
          <a:endParaRPr lang="en-US"/>
        </a:p>
      </dgm:t>
    </dgm:pt>
    <dgm:pt modelId="{8F429435-A7C6-480A-89D6-6E19F30ED058}" type="sibTrans" cxnId="{1F36E371-F731-4331-8DB9-45BC2E0032B0}">
      <dgm:prSet/>
      <dgm:spPr/>
      <dgm:t>
        <a:bodyPr/>
        <a:lstStyle/>
        <a:p>
          <a:endParaRPr lang="en-US"/>
        </a:p>
      </dgm:t>
    </dgm:pt>
    <dgm:pt modelId="{949F4A51-EF6B-4700-8935-D9BBDB3F40CB}">
      <dgm:prSet/>
      <dgm:spPr/>
      <dgm:t>
        <a:bodyPr/>
        <a:lstStyle/>
        <a:p>
          <a:pPr>
            <a:lnSpc>
              <a:spcPct val="100000"/>
            </a:lnSpc>
          </a:pPr>
          <a:r>
            <a:rPr lang="en-GB"/>
            <a:t>An independent panel at a misconduct hearing held by Avon and Somerset Constabulary concluded today that PC Claire Boddie did not breach the standards of professional behaviour for her use of force. The hearing was held following an IOPC investigation into the use of Taser on Judah Adunbi in January 2017, in the Easton area of Bristol.</a:t>
          </a:r>
          <a:endParaRPr lang="en-US"/>
        </a:p>
      </dgm:t>
    </dgm:pt>
    <dgm:pt modelId="{26790F91-6FF5-4DB6-9DA1-2F3FD3DA1239}" type="parTrans" cxnId="{449BDC14-1C0B-4076-A620-B9F7E92684BF}">
      <dgm:prSet/>
      <dgm:spPr/>
      <dgm:t>
        <a:bodyPr/>
        <a:lstStyle/>
        <a:p>
          <a:endParaRPr lang="en-US"/>
        </a:p>
      </dgm:t>
    </dgm:pt>
    <dgm:pt modelId="{BD5C0685-514F-4BCD-9957-F9A45DE09741}" type="sibTrans" cxnId="{449BDC14-1C0B-4076-A620-B9F7E92684BF}">
      <dgm:prSet/>
      <dgm:spPr/>
      <dgm:t>
        <a:bodyPr/>
        <a:lstStyle/>
        <a:p>
          <a:endParaRPr lang="en-US"/>
        </a:p>
      </dgm:t>
    </dgm:pt>
    <dgm:pt modelId="{5CF1DAF5-3A0A-4CB3-9970-6162C74EE255}">
      <dgm:prSet/>
      <dgm:spPr/>
      <dgm:t>
        <a:bodyPr/>
        <a:lstStyle/>
        <a:p>
          <a:pPr>
            <a:lnSpc>
              <a:spcPct val="100000"/>
            </a:lnSpc>
          </a:pPr>
          <a:r>
            <a:rPr lang="en-GB" dirty="0"/>
            <a:t>A complaint from a member of the public who witnessed the aftermath of the incident was voluntarily referred to the IOPC by the force on 19 January 2017. At the conclusion of our investigation in June 2017, we referred the matter to the Crown Prosecution Service who charged PC </a:t>
          </a:r>
          <a:r>
            <a:rPr lang="en-GB" dirty="0" err="1"/>
            <a:t>Boddie</a:t>
          </a:r>
          <a:r>
            <a:rPr lang="en-GB" dirty="0"/>
            <a:t> with common assault. PC </a:t>
          </a:r>
          <a:r>
            <a:rPr lang="en-GB" dirty="0" err="1"/>
            <a:t>Boddie</a:t>
          </a:r>
          <a:r>
            <a:rPr lang="en-GB" dirty="0"/>
            <a:t> was found not guilty of assault at a trial in May 2018.</a:t>
          </a:r>
          <a:endParaRPr lang="en-US" dirty="0"/>
        </a:p>
      </dgm:t>
    </dgm:pt>
    <dgm:pt modelId="{2AE52D8A-90DD-49C9-9004-2BD68F1C47B3}" type="parTrans" cxnId="{D7D2D1F5-DCCF-402F-B70A-8B0822F7D541}">
      <dgm:prSet/>
      <dgm:spPr/>
      <dgm:t>
        <a:bodyPr/>
        <a:lstStyle/>
        <a:p>
          <a:endParaRPr lang="en-US"/>
        </a:p>
      </dgm:t>
    </dgm:pt>
    <dgm:pt modelId="{21C14A33-9BB3-4A5A-97D8-6B30359F9CC5}" type="sibTrans" cxnId="{D7D2D1F5-DCCF-402F-B70A-8B0822F7D541}">
      <dgm:prSet/>
      <dgm:spPr/>
      <dgm:t>
        <a:bodyPr/>
        <a:lstStyle/>
        <a:p>
          <a:endParaRPr lang="en-US"/>
        </a:p>
      </dgm:t>
    </dgm:pt>
    <dgm:pt modelId="{87A22CE0-62DD-4925-9E20-B300F1C19375}">
      <dgm:prSet/>
      <dgm:spPr/>
      <dgm:t>
        <a:bodyPr/>
        <a:lstStyle/>
        <a:p>
          <a:pPr>
            <a:lnSpc>
              <a:spcPct val="100000"/>
            </a:lnSpc>
          </a:pPr>
          <a:r>
            <a:rPr lang="en-GB"/>
            <a:t>Following PC Boddie’s acquittal, Avon and Somerset Constabulary agreed that PC Boddie had a case to answer for gross misconduct and proceeded with the misconduct hearing.</a:t>
          </a:r>
          <a:endParaRPr lang="en-US"/>
        </a:p>
      </dgm:t>
    </dgm:pt>
    <dgm:pt modelId="{E5E6522E-7F4F-48CF-9A3D-E91ED864D2EA}" type="parTrans" cxnId="{7BF2F1F6-A5C3-49E9-8C62-70180B7F5B88}">
      <dgm:prSet/>
      <dgm:spPr/>
      <dgm:t>
        <a:bodyPr/>
        <a:lstStyle/>
        <a:p>
          <a:endParaRPr lang="en-US"/>
        </a:p>
      </dgm:t>
    </dgm:pt>
    <dgm:pt modelId="{50DAEC20-9883-4428-BDE0-89E26CA4B8B6}" type="sibTrans" cxnId="{7BF2F1F6-A5C3-49E9-8C62-70180B7F5B88}">
      <dgm:prSet/>
      <dgm:spPr/>
      <dgm:t>
        <a:bodyPr/>
        <a:lstStyle/>
        <a:p>
          <a:endParaRPr lang="en-US"/>
        </a:p>
      </dgm:t>
    </dgm:pt>
    <dgm:pt modelId="{490A8287-9115-45D8-8677-4C0AB80F1B2E}" type="pres">
      <dgm:prSet presAssocID="{3AB1FBD5-F906-4309-8F83-53D1B561BECA}" presName="root" presStyleCnt="0">
        <dgm:presLayoutVars>
          <dgm:dir/>
          <dgm:resizeHandles val="exact"/>
        </dgm:presLayoutVars>
      </dgm:prSet>
      <dgm:spPr/>
    </dgm:pt>
    <dgm:pt modelId="{CB99BECF-24D3-4C3F-A188-04F0EFD78C59}" type="pres">
      <dgm:prSet presAssocID="{36B2568A-E6C5-4144-AFE4-C79382CC2B1B}" presName="compNode" presStyleCnt="0"/>
      <dgm:spPr/>
    </dgm:pt>
    <dgm:pt modelId="{EDAD3C8C-9BA4-4446-98FE-2015DAF69235}" type="pres">
      <dgm:prSet presAssocID="{36B2568A-E6C5-4144-AFE4-C79382CC2B1B}" presName="bgRect" presStyleLbl="bgShp" presStyleIdx="0" presStyleCnt="4"/>
      <dgm:spPr/>
    </dgm:pt>
    <dgm:pt modelId="{30668279-535F-452B-9EAA-3BC88FB71E41}" type="pres">
      <dgm:prSet presAssocID="{36B2568A-E6C5-4144-AFE4-C79382CC2B1B}" presName="iconRect" presStyleLbl="node1" presStyleIdx="0" presStyleCnt="4"/>
      <dgm:spPr>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Handcuffs"/>
        </a:ext>
      </dgm:extLst>
    </dgm:pt>
    <dgm:pt modelId="{F616C0F6-DDFF-4305-AABE-07B460714A93}" type="pres">
      <dgm:prSet presAssocID="{36B2568A-E6C5-4144-AFE4-C79382CC2B1B}" presName="spaceRect" presStyleCnt="0"/>
      <dgm:spPr/>
    </dgm:pt>
    <dgm:pt modelId="{C958C153-EF24-4E6C-9AA1-1B5D3AC6DB7F}" type="pres">
      <dgm:prSet presAssocID="{36B2568A-E6C5-4144-AFE4-C79382CC2B1B}" presName="parTx" presStyleLbl="revTx" presStyleIdx="0" presStyleCnt="4">
        <dgm:presLayoutVars>
          <dgm:chMax val="0"/>
          <dgm:chPref val="0"/>
        </dgm:presLayoutVars>
      </dgm:prSet>
      <dgm:spPr/>
    </dgm:pt>
    <dgm:pt modelId="{4B3AB7DE-EB0F-4A9F-B5E5-ADE0B17FCEE6}" type="pres">
      <dgm:prSet presAssocID="{8F429435-A7C6-480A-89D6-6E19F30ED058}" presName="sibTrans" presStyleCnt="0"/>
      <dgm:spPr/>
    </dgm:pt>
    <dgm:pt modelId="{23EF65AA-FB96-4196-9507-8F395B1F0C40}" type="pres">
      <dgm:prSet presAssocID="{949F4A51-EF6B-4700-8935-D9BBDB3F40CB}" presName="compNode" presStyleCnt="0"/>
      <dgm:spPr/>
    </dgm:pt>
    <dgm:pt modelId="{6B2CE226-6E64-4739-8720-91B44DDF131B}" type="pres">
      <dgm:prSet presAssocID="{949F4A51-EF6B-4700-8935-D9BBDB3F40CB}" presName="bgRect" presStyleLbl="bgShp" presStyleIdx="1" presStyleCnt="4"/>
      <dgm:spPr/>
    </dgm:pt>
    <dgm:pt modelId="{1732D7F0-837D-4468-A26B-647B923627A7}" type="pres">
      <dgm:prSet presAssocID="{949F4A51-EF6B-4700-8935-D9BBDB3F40CB}" presName="iconRect" presStyleLbl="node1" presStyleIdx="1" presStyleCnt="4"/>
      <dgm:spPr>
        <a:blipFill>
          <a:blip xmlns:r="http://schemas.openxmlformats.org/officeDocument/2006/relationships"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heckmark"/>
        </a:ext>
      </dgm:extLst>
    </dgm:pt>
    <dgm:pt modelId="{ABDB83C2-E99E-4589-ACB2-493942B3B5EC}" type="pres">
      <dgm:prSet presAssocID="{949F4A51-EF6B-4700-8935-D9BBDB3F40CB}" presName="spaceRect" presStyleCnt="0"/>
      <dgm:spPr/>
    </dgm:pt>
    <dgm:pt modelId="{99E21C66-FE49-4ADB-83D6-BECC7EA5E9EF}" type="pres">
      <dgm:prSet presAssocID="{949F4A51-EF6B-4700-8935-D9BBDB3F40CB}" presName="parTx" presStyleLbl="revTx" presStyleIdx="1" presStyleCnt="4">
        <dgm:presLayoutVars>
          <dgm:chMax val="0"/>
          <dgm:chPref val="0"/>
        </dgm:presLayoutVars>
      </dgm:prSet>
      <dgm:spPr/>
    </dgm:pt>
    <dgm:pt modelId="{F6D51EAC-F9EE-459C-9BFA-A1474E5EA6D3}" type="pres">
      <dgm:prSet presAssocID="{BD5C0685-514F-4BCD-9957-F9A45DE09741}" presName="sibTrans" presStyleCnt="0"/>
      <dgm:spPr/>
    </dgm:pt>
    <dgm:pt modelId="{21556E48-2C86-4932-8329-F13CC90C9146}" type="pres">
      <dgm:prSet presAssocID="{5CF1DAF5-3A0A-4CB3-9970-6162C74EE255}" presName="compNode" presStyleCnt="0"/>
      <dgm:spPr/>
    </dgm:pt>
    <dgm:pt modelId="{73F3EEA8-88B1-4001-B4E1-63CB41217712}" type="pres">
      <dgm:prSet presAssocID="{5CF1DAF5-3A0A-4CB3-9970-6162C74EE255}" presName="bgRect" presStyleLbl="bgShp" presStyleIdx="2" presStyleCnt="4"/>
      <dgm:spPr/>
    </dgm:pt>
    <dgm:pt modelId="{2566F9E4-705A-4398-8B39-232355664371}" type="pres">
      <dgm:prSet presAssocID="{5CF1DAF5-3A0A-4CB3-9970-6162C74EE255}" presName="iconRect" presStyleLbl="node1" presStyleIdx="2" presStyleCnt="4"/>
      <dgm:spPr>
        <a:blipFill>
          <a:blip xmlns:r="http://schemas.openxmlformats.org/officeDocument/2006/relationships" r:embed="rId5" cstate="print">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Scales of Justice"/>
        </a:ext>
      </dgm:extLst>
    </dgm:pt>
    <dgm:pt modelId="{1597A485-D9F8-471E-ABF6-D6A017588EFA}" type="pres">
      <dgm:prSet presAssocID="{5CF1DAF5-3A0A-4CB3-9970-6162C74EE255}" presName="spaceRect" presStyleCnt="0"/>
      <dgm:spPr/>
    </dgm:pt>
    <dgm:pt modelId="{ABF5B356-8664-4AEB-8205-7AFF337E5AFB}" type="pres">
      <dgm:prSet presAssocID="{5CF1DAF5-3A0A-4CB3-9970-6162C74EE255}" presName="parTx" presStyleLbl="revTx" presStyleIdx="2" presStyleCnt="4">
        <dgm:presLayoutVars>
          <dgm:chMax val="0"/>
          <dgm:chPref val="0"/>
        </dgm:presLayoutVars>
      </dgm:prSet>
      <dgm:spPr/>
    </dgm:pt>
    <dgm:pt modelId="{B87C0E7E-7E76-4755-AC81-556FEEB63E7C}" type="pres">
      <dgm:prSet presAssocID="{21C14A33-9BB3-4A5A-97D8-6B30359F9CC5}" presName="sibTrans" presStyleCnt="0"/>
      <dgm:spPr/>
    </dgm:pt>
    <dgm:pt modelId="{661463D7-9905-45D8-B64D-138EDBE563ED}" type="pres">
      <dgm:prSet presAssocID="{87A22CE0-62DD-4925-9E20-B300F1C19375}" presName="compNode" presStyleCnt="0"/>
      <dgm:spPr/>
    </dgm:pt>
    <dgm:pt modelId="{B7C8E27B-828E-4EE2-922D-2A1EF3C6419E}" type="pres">
      <dgm:prSet presAssocID="{87A22CE0-62DD-4925-9E20-B300F1C19375}" presName="bgRect" presStyleLbl="bgShp" presStyleIdx="3" presStyleCnt="4"/>
      <dgm:spPr/>
    </dgm:pt>
    <dgm:pt modelId="{6C7F4566-C3D1-41C9-86E6-8735587998D0}" type="pres">
      <dgm:prSet presAssocID="{87A22CE0-62DD-4925-9E20-B300F1C19375}" presName="iconRect" presStyleLbl="node1" presStyleIdx="3" presStyleCnt="4"/>
      <dgm:spPr>
        <a:blipFill>
          <a:blip xmlns:r="http://schemas.openxmlformats.org/officeDocument/2006/relationships" r:embed="rId7" cstate="print">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Gavel"/>
        </a:ext>
      </dgm:extLst>
    </dgm:pt>
    <dgm:pt modelId="{5D9835B8-C744-4A02-9FED-5ECDDCD98AA8}" type="pres">
      <dgm:prSet presAssocID="{87A22CE0-62DD-4925-9E20-B300F1C19375}" presName="spaceRect" presStyleCnt="0"/>
      <dgm:spPr/>
    </dgm:pt>
    <dgm:pt modelId="{B8539890-EA82-4EDE-99E8-F912D57A6C44}" type="pres">
      <dgm:prSet presAssocID="{87A22CE0-62DD-4925-9E20-B300F1C19375}" presName="parTx" presStyleLbl="revTx" presStyleIdx="3" presStyleCnt="4">
        <dgm:presLayoutVars>
          <dgm:chMax val="0"/>
          <dgm:chPref val="0"/>
        </dgm:presLayoutVars>
      </dgm:prSet>
      <dgm:spPr/>
    </dgm:pt>
  </dgm:ptLst>
  <dgm:cxnLst>
    <dgm:cxn modelId="{449BDC14-1C0B-4076-A620-B9F7E92684BF}" srcId="{3AB1FBD5-F906-4309-8F83-53D1B561BECA}" destId="{949F4A51-EF6B-4700-8935-D9BBDB3F40CB}" srcOrd="1" destOrd="0" parTransId="{26790F91-6FF5-4DB6-9DA1-2F3FD3DA1239}" sibTransId="{BD5C0685-514F-4BCD-9957-F9A45DE09741}"/>
    <dgm:cxn modelId="{A6AA3728-2267-4539-9222-903B90A7B824}" type="presOf" srcId="{5CF1DAF5-3A0A-4CB3-9970-6162C74EE255}" destId="{ABF5B356-8664-4AEB-8205-7AFF337E5AFB}" srcOrd="0" destOrd="0" presId="urn:microsoft.com/office/officeart/2018/2/layout/IconVerticalSolidList"/>
    <dgm:cxn modelId="{65101F60-EE39-4066-81A2-ED412261A716}" type="presOf" srcId="{36B2568A-E6C5-4144-AFE4-C79382CC2B1B}" destId="{C958C153-EF24-4E6C-9AA1-1B5D3AC6DB7F}" srcOrd="0" destOrd="0" presId="urn:microsoft.com/office/officeart/2018/2/layout/IconVerticalSolidList"/>
    <dgm:cxn modelId="{1F36E371-F731-4331-8DB9-45BC2E0032B0}" srcId="{3AB1FBD5-F906-4309-8F83-53D1B561BECA}" destId="{36B2568A-E6C5-4144-AFE4-C79382CC2B1B}" srcOrd="0" destOrd="0" parTransId="{729F8FE6-11D5-4D9B-87CD-9E306D7BF798}" sibTransId="{8F429435-A7C6-480A-89D6-6E19F30ED058}"/>
    <dgm:cxn modelId="{A2CC9F9F-1309-4EF7-B057-2B10F81657DC}" type="presOf" srcId="{3AB1FBD5-F906-4309-8F83-53D1B561BECA}" destId="{490A8287-9115-45D8-8677-4C0AB80F1B2E}" srcOrd="0" destOrd="0" presId="urn:microsoft.com/office/officeart/2018/2/layout/IconVerticalSolidList"/>
    <dgm:cxn modelId="{E2E8C4F1-60FC-47D4-9323-2D947D86E173}" type="presOf" srcId="{949F4A51-EF6B-4700-8935-D9BBDB3F40CB}" destId="{99E21C66-FE49-4ADB-83D6-BECC7EA5E9EF}" srcOrd="0" destOrd="0" presId="urn:microsoft.com/office/officeart/2018/2/layout/IconVerticalSolidList"/>
    <dgm:cxn modelId="{D7D2D1F5-DCCF-402F-B70A-8B0822F7D541}" srcId="{3AB1FBD5-F906-4309-8F83-53D1B561BECA}" destId="{5CF1DAF5-3A0A-4CB3-9970-6162C74EE255}" srcOrd="2" destOrd="0" parTransId="{2AE52D8A-90DD-49C9-9004-2BD68F1C47B3}" sibTransId="{21C14A33-9BB3-4A5A-97D8-6B30359F9CC5}"/>
    <dgm:cxn modelId="{7BF2F1F6-A5C3-49E9-8C62-70180B7F5B88}" srcId="{3AB1FBD5-F906-4309-8F83-53D1B561BECA}" destId="{87A22CE0-62DD-4925-9E20-B300F1C19375}" srcOrd="3" destOrd="0" parTransId="{E5E6522E-7F4F-48CF-9A3D-E91ED864D2EA}" sibTransId="{50DAEC20-9883-4428-BDE0-89E26CA4B8B6}"/>
    <dgm:cxn modelId="{A89599FF-12A9-43A8-B9DB-87141FC27985}" type="presOf" srcId="{87A22CE0-62DD-4925-9E20-B300F1C19375}" destId="{B8539890-EA82-4EDE-99E8-F912D57A6C44}" srcOrd="0" destOrd="0" presId="urn:microsoft.com/office/officeart/2018/2/layout/IconVerticalSolidList"/>
    <dgm:cxn modelId="{C4111B23-DB44-4EA0-9353-9833961BC58F}" type="presParOf" srcId="{490A8287-9115-45D8-8677-4C0AB80F1B2E}" destId="{CB99BECF-24D3-4C3F-A188-04F0EFD78C59}" srcOrd="0" destOrd="0" presId="urn:microsoft.com/office/officeart/2018/2/layout/IconVerticalSolidList"/>
    <dgm:cxn modelId="{EE132614-7F0C-424D-A0CA-7D311A1763B3}" type="presParOf" srcId="{CB99BECF-24D3-4C3F-A188-04F0EFD78C59}" destId="{EDAD3C8C-9BA4-4446-98FE-2015DAF69235}" srcOrd="0" destOrd="0" presId="urn:microsoft.com/office/officeart/2018/2/layout/IconVerticalSolidList"/>
    <dgm:cxn modelId="{9C1CB5E6-557E-429F-A9F9-D043D5D7D20E}" type="presParOf" srcId="{CB99BECF-24D3-4C3F-A188-04F0EFD78C59}" destId="{30668279-535F-452B-9EAA-3BC88FB71E41}" srcOrd="1" destOrd="0" presId="urn:microsoft.com/office/officeart/2018/2/layout/IconVerticalSolidList"/>
    <dgm:cxn modelId="{B32EA1A7-D870-4DC3-923E-5B35ECF0A2F7}" type="presParOf" srcId="{CB99BECF-24D3-4C3F-A188-04F0EFD78C59}" destId="{F616C0F6-DDFF-4305-AABE-07B460714A93}" srcOrd="2" destOrd="0" presId="urn:microsoft.com/office/officeart/2018/2/layout/IconVerticalSolidList"/>
    <dgm:cxn modelId="{65EE035F-2CB1-4C3D-9E8F-0D1100425D6C}" type="presParOf" srcId="{CB99BECF-24D3-4C3F-A188-04F0EFD78C59}" destId="{C958C153-EF24-4E6C-9AA1-1B5D3AC6DB7F}" srcOrd="3" destOrd="0" presId="urn:microsoft.com/office/officeart/2018/2/layout/IconVerticalSolidList"/>
    <dgm:cxn modelId="{248768D5-905B-41DE-825D-2D903B29EBB6}" type="presParOf" srcId="{490A8287-9115-45D8-8677-4C0AB80F1B2E}" destId="{4B3AB7DE-EB0F-4A9F-B5E5-ADE0B17FCEE6}" srcOrd="1" destOrd="0" presId="urn:microsoft.com/office/officeart/2018/2/layout/IconVerticalSolidList"/>
    <dgm:cxn modelId="{F269517E-5A08-4A95-9A61-E5FE25AE378D}" type="presParOf" srcId="{490A8287-9115-45D8-8677-4C0AB80F1B2E}" destId="{23EF65AA-FB96-4196-9507-8F395B1F0C40}" srcOrd="2" destOrd="0" presId="urn:microsoft.com/office/officeart/2018/2/layout/IconVerticalSolidList"/>
    <dgm:cxn modelId="{D7D2CEE8-17D9-4600-AE2B-5756AEC0D9EA}" type="presParOf" srcId="{23EF65AA-FB96-4196-9507-8F395B1F0C40}" destId="{6B2CE226-6E64-4739-8720-91B44DDF131B}" srcOrd="0" destOrd="0" presId="urn:microsoft.com/office/officeart/2018/2/layout/IconVerticalSolidList"/>
    <dgm:cxn modelId="{DB4E07AA-E30F-4DEB-B0FA-0ADA56E796EC}" type="presParOf" srcId="{23EF65AA-FB96-4196-9507-8F395B1F0C40}" destId="{1732D7F0-837D-4468-A26B-647B923627A7}" srcOrd="1" destOrd="0" presId="urn:microsoft.com/office/officeart/2018/2/layout/IconVerticalSolidList"/>
    <dgm:cxn modelId="{82009A03-A068-4783-95BA-3364024E0C43}" type="presParOf" srcId="{23EF65AA-FB96-4196-9507-8F395B1F0C40}" destId="{ABDB83C2-E99E-4589-ACB2-493942B3B5EC}" srcOrd="2" destOrd="0" presId="urn:microsoft.com/office/officeart/2018/2/layout/IconVerticalSolidList"/>
    <dgm:cxn modelId="{B4C749F5-CF62-4C32-A17B-F07E57F7BFAF}" type="presParOf" srcId="{23EF65AA-FB96-4196-9507-8F395B1F0C40}" destId="{99E21C66-FE49-4ADB-83D6-BECC7EA5E9EF}" srcOrd="3" destOrd="0" presId="urn:microsoft.com/office/officeart/2018/2/layout/IconVerticalSolidList"/>
    <dgm:cxn modelId="{7DBC3BBB-ABC7-4830-8FC7-04C3D89418E5}" type="presParOf" srcId="{490A8287-9115-45D8-8677-4C0AB80F1B2E}" destId="{F6D51EAC-F9EE-459C-9BFA-A1474E5EA6D3}" srcOrd="3" destOrd="0" presId="urn:microsoft.com/office/officeart/2018/2/layout/IconVerticalSolidList"/>
    <dgm:cxn modelId="{F516C316-DB86-4680-9BD2-FDB51F7C3A91}" type="presParOf" srcId="{490A8287-9115-45D8-8677-4C0AB80F1B2E}" destId="{21556E48-2C86-4932-8329-F13CC90C9146}" srcOrd="4" destOrd="0" presId="urn:microsoft.com/office/officeart/2018/2/layout/IconVerticalSolidList"/>
    <dgm:cxn modelId="{51A0C030-40FF-47FC-B42D-6372D59BCD59}" type="presParOf" srcId="{21556E48-2C86-4932-8329-F13CC90C9146}" destId="{73F3EEA8-88B1-4001-B4E1-63CB41217712}" srcOrd="0" destOrd="0" presId="urn:microsoft.com/office/officeart/2018/2/layout/IconVerticalSolidList"/>
    <dgm:cxn modelId="{598A3ECA-8D2A-47AA-82FE-1AE8C00A993E}" type="presParOf" srcId="{21556E48-2C86-4932-8329-F13CC90C9146}" destId="{2566F9E4-705A-4398-8B39-232355664371}" srcOrd="1" destOrd="0" presId="urn:microsoft.com/office/officeart/2018/2/layout/IconVerticalSolidList"/>
    <dgm:cxn modelId="{AEBBEF31-F443-4F14-BFFF-3906263280C1}" type="presParOf" srcId="{21556E48-2C86-4932-8329-F13CC90C9146}" destId="{1597A485-D9F8-471E-ABF6-D6A017588EFA}" srcOrd="2" destOrd="0" presId="urn:microsoft.com/office/officeart/2018/2/layout/IconVerticalSolidList"/>
    <dgm:cxn modelId="{55B48852-265D-4D48-9F67-7BAB6613174C}" type="presParOf" srcId="{21556E48-2C86-4932-8329-F13CC90C9146}" destId="{ABF5B356-8664-4AEB-8205-7AFF337E5AFB}" srcOrd="3" destOrd="0" presId="urn:microsoft.com/office/officeart/2018/2/layout/IconVerticalSolidList"/>
    <dgm:cxn modelId="{1B3D38DB-4033-4500-B87B-FD2B94976FF7}" type="presParOf" srcId="{490A8287-9115-45D8-8677-4C0AB80F1B2E}" destId="{B87C0E7E-7E76-4755-AC81-556FEEB63E7C}" srcOrd="5" destOrd="0" presId="urn:microsoft.com/office/officeart/2018/2/layout/IconVerticalSolidList"/>
    <dgm:cxn modelId="{E0CEEDAF-07CE-4255-8F8E-073E00A732E2}" type="presParOf" srcId="{490A8287-9115-45D8-8677-4C0AB80F1B2E}" destId="{661463D7-9905-45D8-B64D-138EDBE563ED}" srcOrd="6" destOrd="0" presId="urn:microsoft.com/office/officeart/2018/2/layout/IconVerticalSolidList"/>
    <dgm:cxn modelId="{B0602011-DE06-4F02-B221-51C965A0808D}" type="presParOf" srcId="{661463D7-9905-45D8-B64D-138EDBE563ED}" destId="{B7C8E27B-828E-4EE2-922D-2A1EF3C6419E}" srcOrd="0" destOrd="0" presId="urn:microsoft.com/office/officeart/2018/2/layout/IconVerticalSolidList"/>
    <dgm:cxn modelId="{4D87C57A-1C64-4A77-BD56-6C56D246CFB9}" type="presParOf" srcId="{661463D7-9905-45D8-B64D-138EDBE563ED}" destId="{6C7F4566-C3D1-41C9-86E6-8735587998D0}" srcOrd="1" destOrd="0" presId="urn:microsoft.com/office/officeart/2018/2/layout/IconVerticalSolidList"/>
    <dgm:cxn modelId="{9D321B9C-B943-4D03-A913-E344FA2CAC53}" type="presParOf" srcId="{661463D7-9905-45D8-B64D-138EDBE563ED}" destId="{5D9835B8-C744-4A02-9FED-5ECDDCD98AA8}" srcOrd="2" destOrd="0" presId="urn:microsoft.com/office/officeart/2018/2/layout/IconVerticalSolidList"/>
    <dgm:cxn modelId="{6BCD84A6-C852-4720-9D4B-961D6FC5AB23}" type="presParOf" srcId="{661463D7-9905-45D8-B64D-138EDBE563ED}" destId="{B8539890-EA82-4EDE-99E8-F912D57A6C44}"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DAD3C8C-9BA4-4446-98FE-2015DAF69235}">
      <dsp:nvSpPr>
        <dsp:cNvPr id="0" name=""/>
        <dsp:cNvSpPr/>
      </dsp:nvSpPr>
      <dsp:spPr>
        <a:xfrm>
          <a:off x="0" y="2533"/>
          <a:ext cx="11375756" cy="128404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0668279-535F-452B-9EAA-3BC88FB71E41}">
      <dsp:nvSpPr>
        <dsp:cNvPr id="0" name=""/>
        <dsp:cNvSpPr/>
      </dsp:nvSpPr>
      <dsp:spPr>
        <a:xfrm>
          <a:off x="388422" y="291443"/>
          <a:ext cx="706223" cy="706223"/>
        </a:xfrm>
        <a:prstGeom prst="rect">
          <a:avLst/>
        </a:prstGeom>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C958C153-EF24-4E6C-9AA1-1B5D3AC6DB7F}">
      <dsp:nvSpPr>
        <dsp:cNvPr id="0" name=""/>
        <dsp:cNvSpPr/>
      </dsp:nvSpPr>
      <dsp:spPr>
        <a:xfrm>
          <a:off x="1483069" y="2533"/>
          <a:ext cx="9892686" cy="128404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5895" tIns="135895" rIns="135895" bIns="135895" numCol="1" spcCol="1270" anchor="ctr" anchorCtr="0">
          <a:noAutofit/>
        </a:bodyPr>
        <a:lstStyle/>
        <a:p>
          <a:pPr marL="0" lvl="0" indent="0" algn="l" defTabSz="711200">
            <a:lnSpc>
              <a:spcPct val="100000"/>
            </a:lnSpc>
            <a:spcBef>
              <a:spcPct val="0"/>
            </a:spcBef>
            <a:spcAft>
              <a:spcPct val="35000"/>
            </a:spcAft>
            <a:buNone/>
          </a:pPr>
          <a:r>
            <a:rPr lang="en-GB" sz="1600" kern="1200"/>
            <a:t>An Avon and Somerset Constabulary police officer has been cleared of gross misconduct following her use of Taser on a man in Bristol.</a:t>
          </a:r>
          <a:endParaRPr lang="en-US" sz="1600" kern="1200"/>
        </a:p>
      </dsp:txBody>
      <dsp:txXfrm>
        <a:off x="1483069" y="2533"/>
        <a:ext cx="9892686" cy="1284042"/>
      </dsp:txXfrm>
    </dsp:sp>
    <dsp:sp modelId="{6B2CE226-6E64-4739-8720-91B44DDF131B}">
      <dsp:nvSpPr>
        <dsp:cNvPr id="0" name=""/>
        <dsp:cNvSpPr/>
      </dsp:nvSpPr>
      <dsp:spPr>
        <a:xfrm>
          <a:off x="0" y="1607586"/>
          <a:ext cx="11375756" cy="128404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732D7F0-837D-4468-A26B-647B923627A7}">
      <dsp:nvSpPr>
        <dsp:cNvPr id="0" name=""/>
        <dsp:cNvSpPr/>
      </dsp:nvSpPr>
      <dsp:spPr>
        <a:xfrm>
          <a:off x="388422" y="1896496"/>
          <a:ext cx="706223" cy="706223"/>
        </a:xfrm>
        <a:prstGeom prst="rect">
          <a:avLst/>
        </a:prstGeom>
        <a:blipFill>
          <a:blip xmlns:r="http://schemas.openxmlformats.org/officeDocument/2006/relationships"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99E21C66-FE49-4ADB-83D6-BECC7EA5E9EF}">
      <dsp:nvSpPr>
        <dsp:cNvPr id="0" name=""/>
        <dsp:cNvSpPr/>
      </dsp:nvSpPr>
      <dsp:spPr>
        <a:xfrm>
          <a:off x="1483069" y="1607586"/>
          <a:ext cx="9892686" cy="128404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5895" tIns="135895" rIns="135895" bIns="135895" numCol="1" spcCol="1270" anchor="ctr" anchorCtr="0">
          <a:noAutofit/>
        </a:bodyPr>
        <a:lstStyle/>
        <a:p>
          <a:pPr marL="0" lvl="0" indent="0" algn="l" defTabSz="711200">
            <a:lnSpc>
              <a:spcPct val="100000"/>
            </a:lnSpc>
            <a:spcBef>
              <a:spcPct val="0"/>
            </a:spcBef>
            <a:spcAft>
              <a:spcPct val="35000"/>
            </a:spcAft>
            <a:buNone/>
          </a:pPr>
          <a:r>
            <a:rPr lang="en-GB" sz="1600" kern="1200"/>
            <a:t>An independent panel at a misconduct hearing held by Avon and Somerset Constabulary concluded today that PC Claire Boddie did not breach the standards of professional behaviour for her use of force. The hearing was held following an IOPC investigation into the use of Taser on Judah Adunbi in January 2017, in the Easton area of Bristol.</a:t>
          </a:r>
          <a:endParaRPr lang="en-US" sz="1600" kern="1200"/>
        </a:p>
      </dsp:txBody>
      <dsp:txXfrm>
        <a:off x="1483069" y="1607586"/>
        <a:ext cx="9892686" cy="1284042"/>
      </dsp:txXfrm>
    </dsp:sp>
    <dsp:sp modelId="{73F3EEA8-88B1-4001-B4E1-63CB41217712}">
      <dsp:nvSpPr>
        <dsp:cNvPr id="0" name=""/>
        <dsp:cNvSpPr/>
      </dsp:nvSpPr>
      <dsp:spPr>
        <a:xfrm>
          <a:off x="0" y="3212640"/>
          <a:ext cx="11375756" cy="128404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566F9E4-705A-4398-8B39-232355664371}">
      <dsp:nvSpPr>
        <dsp:cNvPr id="0" name=""/>
        <dsp:cNvSpPr/>
      </dsp:nvSpPr>
      <dsp:spPr>
        <a:xfrm>
          <a:off x="388422" y="3501549"/>
          <a:ext cx="706223" cy="706223"/>
        </a:xfrm>
        <a:prstGeom prst="rect">
          <a:avLst/>
        </a:prstGeom>
        <a:blipFill>
          <a:blip xmlns:r="http://schemas.openxmlformats.org/officeDocument/2006/relationships" r:embed="rId5" cstate="print">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ABF5B356-8664-4AEB-8205-7AFF337E5AFB}">
      <dsp:nvSpPr>
        <dsp:cNvPr id="0" name=""/>
        <dsp:cNvSpPr/>
      </dsp:nvSpPr>
      <dsp:spPr>
        <a:xfrm>
          <a:off x="1483069" y="3212640"/>
          <a:ext cx="9892686" cy="128404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5895" tIns="135895" rIns="135895" bIns="135895" numCol="1" spcCol="1270" anchor="ctr" anchorCtr="0">
          <a:noAutofit/>
        </a:bodyPr>
        <a:lstStyle/>
        <a:p>
          <a:pPr marL="0" lvl="0" indent="0" algn="l" defTabSz="711200">
            <a:lnSpc>
              <a:spcPct val="100000"/>
            </a:lnSpc>
            <a:spcBef>
              <a:spcPct val="0"/>
            </a:spcBef>
            <a:spcAft>
              <a:spcPct val="35000"/>
            </a:spcAft>
            <a:buNone/>
          </a:pPr>
          <a:r>
            <a:rPr lang="en-GB" sz="1600" kern="1200" dirty="0"/>
            <a:t>A complaint from a member of the public who witnessed the aftermath of the incident was voluntarily referred to the IOPC by the force on 19 January 2017. At the conclusion of our investigation in June 2017, we referred the matter to the Crown Prosecution Service who charged PC </a:t>
          </a:r>
          <a:r>
            <a:rPr lang="en-GB" sz="1600" kern="1200" dirty="0" err="1"/>
            <a:t>Boddie</a:t>
          </a:r>
          <a:r>
            <a:rPr lang="en-GB" sz="1600" kern="1200" dirty="0"/>
            <a:t> with common assault. PC </a:t>
          </a:r>
          <a:r>
            <a:rPr lang="en-GB" sz="1600" kern="1200" dirty="0" err="1"/>
            <a:t>Boddie</a:t>
          </a:r>
          <a:r>
            <a:rPr lang="en-GB" sz="1600" kern="1200" dirty="0"/>
            <a:t> was found not guilty of assault at a trial in May 2018.</a:t>
          </a:r>
          <a:endParaRPr lang="en-US" sz="1600" kern="1200" dirty="0"/>
        </a:p>
      </dsp:txBody>
      <dsp:txXfrm>
        <a:off x="1483069" y="3212640"/>
        <a:ext cx="9892686" cy="1284042"/>
      </dsp:txXfrm>
    </dsp:sp>
    <dsp:sp modelId="{B7C8E27B-828E-4EE2-922D-2A1EF3C6419E}">
      <dsp:nvSpPr>
        <dsp:cNvPr id="0" name=""/>
        <dsp:cNvSpPr/>
      </dsp:nvSpPr>
      <dsp:spPr>
        <a:xfrm>
          <a:off x="0" y="4817693"/>
          <a:ext cx="11375756" cy="128404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C7F4566-C3D1-41C9-86E6-8735587998D0}">
      <dsp:nvSpPr>
        <dsp:cNvPr id="0" name=""/>
        <dsp:cNvSpPr/>
      </dsp:nvSpPr>
      <dsp:spPr>
        <a:xfrm>
          <a:off x="388422" y="5106603"/>
          <a:ext cx="706223" cy="706223"/>
        </a:xfrm>
        <a:prstGeom prst="rect">
          <a:avLst/>
        </a:prstGeom>
        <a:blipFill>
          <a:blip xmlns:r="http://schemas.openxmlformats.org/officeDocument/2006/relationships" r:embed="rId7" cstate="print">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B8539890-EA82-4EDE-99E8-F912D57A6C44}">
      <dsp:nvSpPr>
        <dsp:cNvPr id="0" name=""/>
        <dsp:cNvSpPr/>
      </dsp:nvSpPr>
      <dsp:spPr>
        <a:xfrm>
          <a:off x="1483069" y="4817693"/>
          <a:ext cx="9892686" cy="128404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5895" tIns="135895" rIns="135895" bIns="135895" numCol="1" spcCol="1270" anchor="ctr" anchorCtr="0">
          <a:noAutofit/>
        </a:bodyPr>
        <a:lstStyle/>
        <a:p>
          <a:pPr marL="0" lvl="0" indent="0" algn="l" defTabSz="711200">
            <a:lnSpc>
              <a:spcPct val="100000"/>
            </a:lnSpc>
            <a:spcBef>
              <a:spcPct val="0"/>
            </a:spcBef>
            <a:spcAft>
              <a:spcPct val="35000"/>
            </a:spcAft>
            <a:buNone/>
          </a:pPr>
          <a:r>
            <a:rPr lang="en-GB" sz="1600" kern="1200"/>
            <a:t>Following PC Boddie’s acquittal, Avon and Somerset Constabulary agreed that PC Boddie had a case to answer for gross misconduct and proceeded with the misconduct hearing.</a:t>
          </a:r>
          <a:endParaRPr lang="en-US" sz="1600" kern="1200"/>
        </a:p>
      </dsp:txBody>
      <dsp:txXfrm>
        <a:off x="1483069" y="4817693"/>
        <a:ext cx="9892686" cy="1284042"/>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7BFC9CA-FAF6-44AA-9667-C8D3F3CB5DFE}" type="datetimeFigureOut">
              <a:rPr lang="en-GB" smtClean="0"/>
              <a:t>28/02/2019</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0B5EF69-6282-41D6-98DF-E801433ABD80}" type="slidenum">
              <a:rPr lang="en-GB" smtClean="0"/>
              <a:t>‹#›</a:t>
            </a:fld>
            <a:endParaRPr lang="en-GB"/>
          </a:p>
        </p:txBody>
      </p:sp>
    </p:spTree>
    <p:extLst>
      <p:ext uri="{BB962C8B-B14F-4D97-AF65-F5344CB8AC3E}">
        <p14:creationId xmlns:p14="http://schemas.microsoft.com/office/powerpoint/2010/main" val="9336219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0B5EF69-6282-41D6-98DF-E801433ABD80}" type="slidenum">
              <a:rPr lang="en-GB" smtClean="0"/>
              <a:t>3</a:t>
            </a:fld>
            <a:endParaRPr lang="en-GB"/>
          </a:p>
        </p:txBody>
      </p:sp>
    </p:spTree>
    <p:extLst>
      <p:ext uri="{BB962C8B-B14F-4D97-AF65-F5344CB8AC3E}">
        <p14:creationId xmlns:p14="http://schemas.microsoft.com/office/powerpoint/2010/main" val="146481905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66DA1D5A-B4DE-4495-87D7-10128F3E8567}" type="datetime1">
              <a:rPr lang="en-GB" smtClean="0"/>
              <a:t>28/02/2019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FEDB64-84C3-4240-BCBA-134AE1D9082C}" type="slidenum">
              <a:rPr lang="en-GB" smtClean="0"/>
              <a:t>‹#›</a:t>
            </a:fld>
            <a:endParaRPr lang="en-GB"/>
          </a:p>
        </p:txBody>
      </p:sp>
    </p:spTree>
    <p:extLst>
      <p:ext uri="{BB962C8B-B14F-4D97-AF65-F5344CB8AC3E}">
        <p14:creationId xmlns:p14="http://schemas.microsoft.com/office/powerpoint/2010/main" val="17566380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B7DC4C6-A5FB-4D7F-BB56-829BB6A453CF}" type="datetime1">
              <a:rPr lang="en-GB" smtClean="0"/>
              <a:t>28/02/2019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FEDB64-84C3-4240-BCBA-134AE1D9082C}" type="slidenum">
              <a:rPr lang="en-GB" smtClean="0"/>
              <a:t>‹#›</a:t>
            </a:fld>
            <a:endParaRPr lang="en-GB"/>
          </a:p>
        </p:txBody>
      </p:sp>
    </p:spTree>
    <p:extLst>
      <p:ext uri="{BB962C8B-B14F-4D97-AF65-F5344CB8AC3E}">
        <p14:creationId xmlns:p14="http://schemas.microsoft.com/office/powerpoint/2010/main" val="36557687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B17B8BF-4F97-416D-806A-570BCA7F1669}" type="datetime1">
              <a:rPr lang="en-GB" smtClean="0"/>
              <a:t>28/02/2019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FEDB64-84C3-4240-BCBA-134AE1D9082C}" type="slidenum">
              <a:rPr lang="en-GB" smtClean="0"/>
              <a:t>‹#›</a:t>
            </a:fld>
            <a:endParaRPr lang="en-GB"/>
          </a:p>
        </p:txBody>
      </p:sp>
    </p:spTree>
    <p:extLst>
      <p:ext uri="{BB962C8B-B14F-4D97-AF65-F5344CB8AC3E}">
        <p14:creationId xmlns:p14="http://schemas.microsoft.com/office/powerpoint/2010/main" val="42749347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EE26360-56EC-4818-B65E-119984CDA527}" type="datetime1">
              <a:rPr lang="en-GB" smtClean="0"/>
              <a:t>28/02/2019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DFEDB64-84C3-4240-BCBA-134AE1D9082C}" type="slidenum">
              <a:rPr lang="en-GB" smtClean="0"/>
              <a:t>‹#›</a:t>
            </a:fld>
            <a:endParaRPr lang="en-GB"/>
          </a:p>
        </p:txBody>
      </p:sp>
    </p:spTree>
    <p:extLst>
      <p:ext uri="{BB962C8B-B14F-4D97-AF65-F5344CB8AC3E}">
        <p14:creationId xmlns:p14="http://schemas.microsoft.com/office/powerpoint/2010/main" val="15838263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8B747EC-408B-46F1-B369-E0CAB103DF09}" type="datetime1">
              <a:rPr lang="en-GB" smtClean="0"/>
              <a:t>28/02/2019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DFEDB64-84C3-4240-BCBA-134AE1D9082C}" type="slidenum">
              <a:rPr lang="en-GB" smtClean="0"/>
              <a:t>‹#›</a:t>
            </a:fld>
            <a:endParaRPr lang="en-GB"/>
          </a:p>
        </p:txBody>
      </p:sp>
    </p:spTree>
    <p:extLst>
      <p:ext uri="{BB962C8B-B14F-4D97-AF65-F5344CB8AC3E}">
        <p14:creationId xmlns:p14="http://schemas.microsoft.com/office/powerpoint/2010/main" val="1955751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06EC7CE-CF6C-4DD1-84ED-F569D2264EC5}" type="datetime1">
              <a:rPr lang="en-GB" smtClean="0"/>
              <a:t>28/02/2019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DFEDB64-84C3-4240-BCBA-134AE1D9082C}" type="slidenum">
              <a:rPr lang="en-GB" smtClean="0"/>
              <a:t>‹#›</a:t>
            </a:fld>
            <a:endParaRPr lang="en-GB"/>
          </a:p>
        </p:txBody>
      </p:sp>
    </p:spTree>
    <p:extLst>
      <p:ext uri="{BB962C8B-B14F-4D97-AF65-F5344CB8AC3E}">
        <p14:creationId xmlns:p14="http://schemas.microsoft.com/office/powerpoint/2010/main" val="14790506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31E54B3-0987-4AFB-AB02-8BBB4AB5F2D4}" type="datetime1">
              <a:rPr lang="en-GB" smtClean="0"/>
              <a:t>28/02/2019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DFEDB64-84C3-4240-BCBA-134AE1D9082C}" type="slidenum">
              <a:rPr lang="en-GB" smtClean="0"/>
              <a:t>‹#›</a:t>
            </a:fld>
            <a:endParaRPr lang="en-GB"/>
          </a:p>
        </p:txBody>
      </p:sp>
    </p:spTree>
    <p:extLst>
      <p:ext uri="{BB962C8B-B14F-4D97-AF65-F5344CB8AC3E}">
        <p14:creationId xmlns:p14="http://schemas.microsoft.com/office/powerpoint/2010/main" val="39000958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78CD009-430F-45AB-A6BB-9DE49D6E2B5D}" type="datetime1">
              <a:rPr lang="en-GB" smtClean="0"/>
              <a:t>28/02/2019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DFEDB64-84C3-4240-BCBA-134AE1D9082C}" type="slidenum">
              <a:rPr lang="en-GB" smtClean="0"/>
              <a:t>‹#›</a:t>
            </a:fld>
            <a:endParaRPr lang="en-GB"/>
          </a:p>
        </p:txBody>
      </p:sp>
    </p:spTree>
    <p:extLst>
      <p:ext uri="{BB962C8B-B14F-4D97-AF65-F5344CB8AC3E}">
        <p14:creationId xmlns:p14="http://schemas.microsoft.com/office/powerpoint/2010/main" val="23330308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5F8C2EA4-4D2E-4D1E-8FD6-1C4F94412698}" type="datetime1">
              <a:rPr lang="en-GB" smtClean="0"/>
              <a:t>28/02/2019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DFEDB64-84C3-4240-BCBA-134AE1D9082C}" type="slidenum">
              <a:rPr lang="en-GB" smtClean="0"/>
              <a:t>‹#›</a:t>
            </a:fld>
            <a:endParaRPr lang="en-GB"/>
          </a:p>
        </p:txBody>
      </p:sp>
    </p:spTree>
    <p:extLst>
      <p:ext uri="{BB962C8B-B14F-4D97-AF65-F5344CB8AC3E}">
        <p14:creationId xmlns:p14="http://schemas.microsoft.com/office/powerpoint/2010/main" val="31994119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75E6990-058C-4533-A140-928C20BD5CEA}" type="datetime1">
              <a:rPr lang="en-GB" smtClean="0"/>
              <a:t>28/02/2019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FEDB64-84C3-4240-BCBA-134AE1D9082C}" type="slidenum">
              <a:rPr lang="en-GB" smtClean="0"/>
              <a:t>‹#›</a:t>
            </a:fld>
            <a:endParaRPr lang="en-GB"/>
          </a:p>
        </p:txBody>
      </p:sp>
    </p:spTree>
    <p:extLst>
      <p:ext uri="{BB962C8B-B14F-4D97-AF65-F5344CB8AC3E}">
        <p14:creationId xmlns:p14="http://schemas.microsoft.com/office/powerpoint/2010/main" val="2662445592"/>
      </p:ext>
    </p:extLst>
  </p:cSld>
  <p:clrMapOvr>
    <a:masterClrMapping/>
  </p:clrMapOvr>
  <p:hf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75E6990-058C-4533-A140-928C20BD5CEA}" type="datetime1">
              <a:rPr lang="en-GB" smtClean="0"/>
              <a:t>28/02/2019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FEDB64-84C3-4240-BCBA-134AE1D9082C}"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1975143821"/>
      </p:ext>
    </p:extLst>
  </p:cSld>
  <p:clrMapOvr>
    <a:masterClrMapping/>
  </p:clrMapOvr>
  <p:hf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75E6990-058C-4533-A140-928C20BD5CEA}" type="datetime1">
              <a:rPr lang="en-GB" smtClean="0"/>
              <a:t>28/02/2019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FEDB64-84C3-4240-BCBA-134AE1D9082C}" type="slidenum">
              <a:rPr lang="en-GB" smtClean="0"/>
              <a:t>‹#›</a:t>
            </a:fld>
            <a:endParaRPr lang="en-GB"/>
          </a:p>
        </p:txBody>
      </p:sp>
    </p:spTree>
    <p:extLst>
      <p:ext uri="{BB962C8B-B14F-4D97-AF65-F5344CB8AC3E}">
        <p14:creationId xmlns:p14="http://schemas.microsoft.com/office/powerpoint/2010/main" val="1842190952"/>
      </p:ext>
    </p:extLst>
  </p:cSld>
  <p:clrMapOvr>
    <a:masterClrMapping/>
  </p:clrMapOvr>
  <p:hf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75E6990-058C-4533-A140-928C20BD5CEA}" type="datetime1">
              <a:rPr lang="en-GB" smtClean="0"/>
              <a:t>28/02/2019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FEDB64-84C3-4240-BCBA-134AE1D9082C}"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797324073"/>
      </p:ext>
    </p:extLst>
  </p:cSld>
  <p:clrMapOvr>
    <a:masterClrMapping/>
  </p:clrMapOvr>
  <p:hf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75E6990-058C-4533-A140-928C20BD5CEA}" type="datetime1">
              <a:rPr lang="en-GB" smtClean="0"/>
              <a:t>28/02/2019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FEDB64-84C3-4240-BCBA-134AE1D9082C}" type="slidenum">
              <a:rPr lang="en-GB" smtClean="0"/>
              <a:t>‹#›</a:t>
            </a:fld>
            <a:endParaRPr lang="en-GB"/>
          </a:p>
        </p:txBody>
      </p:sp>
    </p:spTree>
    <p:extLst>
      <p:ext uri="{BB962C8B-B14F-4D97-AF65-F5344CB8AC3E}">
        <p14:creationId xmlns:p14="http://schemas.microsoft.com/office/powerpoint/2010/main" val="592184879"/>
      </p:ext>
    </p:extLst>
  </p:cSld>
  <p:clrMapOvr>
    <a:masterClrMapping/>
  </p:clrMapOvr>
  <p:hf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C75A8AB-A542-41D7-A8B0-0E92D08BFD55}" type="datetime1">
              <a:rPr lang="en-GB" smtClean="0"/>
              <a:t>28/02/2019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FEDB64-84C3-4240-BCBA-134AE1D9082C}" type="slidenum">
              <a:rPr lang="en-GB" smtClean="0"/>
              <a:t>‹#›</a:t>
            </a:fld>
            <a:endParaRPr lang="en-GB"/>
          </a:p>
        </p:txBody>
      </p:sp>
    </p:spTree>
    <p:extLst>
      <p:ext uri="{BB962C8B-B14F-4D97-AF65-F5344CB8AC3E}">
        <p14:creationId xmlns:p14="http://schemas.microsoft.com/office/powerpoint/2010/main" val="359234620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3C6571A-5A0B-45BB-B545-E1AE02DC7F6C}" type="datetime1">
              <a:rPr lang="en-GB" smtClean="0"/>
              <a:t>28/02/2019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FEDB64-84C3-4240-BCBA-134AE1D9082C}" type="slidenum">
              <a:rPr lang="en-GB" smtClean="0"/>
              <a:t>‹#›</a:t>
            </a:fld>
            <a:endParaRPr lang="en-GB"/>
          </a:p>
        </p:txBody>
      </p:sp>
    </p:spTree>
    <p:extLst>
      <p:ext uri="{BB962C8B-B14F-4D97-AF65-F5344CB8AC3E}">
        <p14:creationId xmlns:p14="http://schemas.microsoft.com/office/powerpoint/2010/main" val="17860010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575E6990-058C-4533-A140-928C20BD5CEA}" type="datetime1">
              <a:rPr lang="en-GB" smtClean="0"/>
              <a:t>28/02/2019</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5DFEDB64-84C3-4240-BCBA-134AE1D9082C}" type="slidenum">
              <a:rPr lang="en-GB" smtClean="0"/>
              <a:t>‹#›</a:t>
            </a:fld>
            <a:endParaRPr lang="en-GB"/>
          </a:p>
        </p:txBody>
      </p:sp>
    </p:spTree>
    <p:extLst>
      <p:ext uri="{BB962C8B-B14F-4D97-AF65-F5344CB8AC3E}">
        <p14:creationId xmlns:p14="http://schemas.microsoft.com/office/powerpoint/2010/main" val="396865632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87" r:id="rId15"/>
    <p:sldLayoutId id="2147483688" r:id="rId16"/>
  </p:sldLayoutIdLst>
  <p:hf hdr="0" ftr="0" dt="0"/>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hyperlink" Target="https://www.london.gov.uk/mayor-assembly/london-assembly/publications/safety-policing/arming-the-met-the-deployment-of-less-lethal-weapons-in-london" TargetMode="External"/><Relationship Id="rId1" Type="http://schemas.openxmlformats.org/officeDocument/2006/relationships/slideLayout" Target="../slideLayouts/slideLayout11.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2.xml"/><Relationship Id="rId1" Type="http://schemas.openxmlformats.org/officeDocument/2006/relationships/video" Target="https://www.youtube.com/embed/moYbjJRprYo?feature=oembed" TargetMode="Externa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Layout" Target="../slideLayouts/slideLayout7.xml"/><Relationship Id="rId1" Type="http://schemas.openxmlformats.org/officeDocument/2006/relationships/video" Target="https://www.youtube.com/embed/1IA5LPIOXj8?feature=oembed" TargetMode="Externa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s://policeconduct.gov.uk/news/avon-and-somerset-police-officer-cleared-gross-misconduct-use-taser" TargetMode="External"/><Relationship Id="rId2" Type="http://schemas.openxmlformats.org/officeDocument/2006/relationships/hyperlink" Target="https://www.app.college.police.uk/app-content/armed-policing/conducted-energy-devices-taser/" TargetMode="External"/><Relationship Id="rId1" Type="http://schemas.openxmlformats.org/officeDocument/2006/relationships/slideLayout" Target="../slideLayouts/slideLayout2.xml"/><Relationship Id="rId4" Type="http://schemas.openxmlformats.org/officeDocument/2006/relationships/hyperlink" Target="https://www.independent.co.uk/voices/comment/a-less-lethal-weapon-as-taser-use-is-rolled-out-across-london-the-public-has-much-to-fear-8881351.html" TargetMode="Externa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March 5th</a:t>
            </a:r>
          </a:p>
        </p:txBody>
      </p:sp>
      <p:sp>
        <p:nvSpPr>
          <p:cNvPr id="3" name="Content Placeholder 2"/>
          <p:cNvSpPr>
            <a:spLocks noGrp="1"/>
          </p:cNvSpPr>
          <p:nvPr>
            <p:ph idx="1"/>
          </p:nvPr>
        </p:nvSpPr>
        <p:spPr/>
        <p:txBody>
          <a:bodyPr>
            <a:normAutofit fontScale="92500" lnSpcReduction="10000"/>
          </a:bodyPr>
          <a:lstStyle/>
          <a:p>
            <a:r>
              <a:rPr lang="en-GB" sz="4000" dirty="0"/>
              <a:t>Self Directed Study!</a:t>
            </a:r>
          </a:p>
          <a:p>
            <a:pPr lvl="1"/>
            <a:r>
              <a:rPr lang="en-GB" sz="3600" dirty="0"/>
              <a:t>PCSO’s &amp; Police Reform Act (2002)</a:t>
            </a:r>
          </a:p>
          <a:p>
            <a:pPr lvl="1"/>
            <a:endParaRPr lang="en-GB" sz="3600" dirty="0"/>
          </a:p>
          <a:p>
            <a:pPr marL="457200" lvl="1" indent="0">
              <a:buNone/>
            </a:pPr>
            <a:r>
              <a:rPr lang="en-GB" sz="3600" dirty="0"/>
              <a:t>I am away at the NPCC Local Policing Conference in Leicester. Send me drafts over the weekend to keep me occupied on my 5 hour train journey!</a:t>
            </a:r>
          </a:p>
        </p:txBody>
      </p:sp>
      <p:sp>
        <p:nvSpPr>
          <p:cNvPr id="4" name="Slide Number Placeholder 3"/>
          <p:cNvSpPr>
            <a:spLocks noGrp="1"/>
          </p:cNvSpPr>
          <p:nvPr>
            <p:ph type="sldNum" sz="quarter" idx="12"/>
          </p:nvPr>
        </p:nvSpPr>
        <p:spPr/>
        <p:txBody>
          <a:bodyPr/>
          <a:lstStyle/>
          <a:p>
            <a:fld id="{5DFEDB64-84C3-4240-BCBA-134AE1D9082C}" type="slidenum">
              <a:rPr lang="en-GB" smtClean="0"/>
              <a:t>1</a:t>
            </a:fld>
            <a:endParaRPr lang="en-GB"/>
          </a:p>
        </p:txBody>
      </p:sp>
    </p:spTree>
    <p:extLst>
      <p:ext uri="{BB962C8B-B14F-4D97-AF65-F5344CB8AC3E}">
        <p14:creationId xmlns:p14="http://schemas.microsoft.com/office/powerpoint/2010/main" val="150667711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187C3A-306E-4734-8400-87EC3688E92F}"/>
              </a:ext>
            </a:extLst>
          </p:cNvPr>
          <p:cNvSpPr>
            <a:spLocks noGrp="1"/>
          </p:cNvSpPr>
          <p:nvPr>
            <p:ph type="ctrTitle"/>
          </p:nvPr>
        </p:nvSpPr>
        <p:spPr>
          <a:xfrm>
            <a:off x="985969" y="4553712"/>
            <a:ext cx="8288032" cy="1096316"/>
          </a:xfrm>
        </p:spPr>
        <p:txBody>
          <a:bodyPr>
            <a:normAutofit/>
          </a:bodyPr>
          <a:lstStyle/>
          <a:p>
            <a:pPr algn="ctr"/>
            <a:r>
              <a:rPr lang="en-GB" sz="4800"/>
              <a:t>What’s in the news?</a:t>
            </a:r>
          </a:p>
        </p:txBody>
      </p:sp>
      <p:sp>
        <p:nvSpPr>
          <p:cNvPr id="3" name="Subtitle 2">
            <a:extLst>
              <a:ext uri="{FF2B5EF4-FFF2-40B4-BE49-F238E27FC236}">
                <a16:creationId xmlns:a16="http://schemas.microsoft.com/office/drawing/2014/main" id="{BB57159B-95AE-435A-AE4C-05C1D86EEDC2}"/>
              </a:ext>
            </a:extLst>
          </p:cNvPr>
          <p:cNvSpPr>
            <a:spLocks noGrp="1"/>
          </p:cNvSpPr>
          <p:nvPr>
            <p:ph type="subTitle" idx="1"/>
          </p:nvPr>
        </p:nvSpPr>
        <p:spPr>
          <a:xfrm>
            <a:off x="985969" y="5650029"/>
            <a:ext cx="8288032" cy="469122"/>
          </a:xfrm>
        </p:spPr>
        <p:txBody>
          <a:bodyPr>
            <a:normAutofit/>
          </a:bodyPr>
          <a:lstStyle/>
          <a:p>
            <a:pPr algn="ctr"/>
            <a:r>
              <a:rPr lang="en-GB"/>
              <a:t>Class discussion on current affairs around policing</a:t>
            </a:r>
          </a:p>
        </p:txBody>
      </p:sp>
      <p:pic>
        <p:nvPicPr>
          <p:cNvPr id="14" name="Graphic 7" descr="Newspaper">
            <a:extLst>
              <a:ext uri="{FF2B5EF4-FFF2-40B4-BE49-F238E27FC236}">
                <a16:creationId xmlns:a16="http://schemas.microsoft.com/office/drawing/2014/main" id="{A3A03CD6-E2C8-4D35-8B22-9D1F9227A13D}"/>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480259" y="934222"/>
            <a:ext cx="3299450" cy="3299450"/>
          </a:xfrm>
          <a:prstGeom prst="rect">
            <a:avLst/>
          </a:prstGeom>
        </p:spPr>
      </p:pic>
      <p:sp>
        <p:nvSpPr>
          <p:cNvPr id="4" name="Slide Number Placeholder 3">
            <a:extLst>
              <a:ext uri="{FF2B5EF4-FFF2-40B4-BE49-F238E27FC236}">
                <a16:creationId xmlns:a16="http://schemas.microsoft.com/office/drawing/2014/main" id="{A5B4699C-DD53-4B12-82E8-7E6D6EE77E51}"/>
              </a:ext>
            </a:extLst>
          </p:cNvPr>
          <p:cNvSpPr>
            <a:spLocks noGrp="1"/>
          </p:cNvSpPr>
          <p:nvPr>
            <p:ph type="sldNum" sz="quarter" idx="12"/>
          </p:nvPr>
        </p:nvSpPr>
        <p:spPr>
          <a:xfrm>
            <a:off x="8542023" y="6352651"/>
            <a:ext cx="683339" cy="365125"/>
          </a:xfrm>
        </p:spPr>
        <p:txBody>
          <a:bodyPr>
            <a:normAutofit/>
          </a:bodyPr>
          <a:lstStyle/>
          <a:p>
            <a:pPr>
              <a:spcAft>
                <a:spcPts val="600"/>
              </a:spcAft>
            </a:pPr>
            <a:fld id="{5DFEDB64-84C3-4240-BCBA-134AE1D9082C}" type="slidenum">
              <a:rPr lang="en-GB" smtClean="0"/>
              <a:pPr>
                <a:spcAft>
                  <a:spcPts val="600"/>
                </a:spcAft>
              </a:pPr>
              <a:t>2</a:t>
            </a:fld>
            <a:endParaRPr lang="en-GB"/>
          </a:p>
        </p:txBody>
      </p:sp>
    </p:spTree>
    <p:extLst>
      <p:ext uri="{BB962C8B-B14F-4D97-AF65-F5344CB8AC3E}">
        <p14:creationId xmlns:p14="http://schemas.microsoft.com/office/powerpoint/2010/main" val="264817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0ADFFC45-3DC9-4433-926F-043E879D9D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 name="Group 11">
            <a:extLst>
              <a:ext uri="{FF2B5EF4-FFF2-40B4-BE49-F238E27FC236}">
                <a16:creationId xmlns:a16="http://schemas.microsoft.com/office/drawing/2014/main" id="{B5F26A87-0610-435F-AA13-BD658385C9D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267230" y="-8468"/>
            <a:ext cx="4763558" cy="6866467"/>
            <a:chOff x="67175" y="-8467"/>
            <a:chExt cx="4763558" cy="6866467"/>
          </a:xfrm>
        </p:grpSpPr>
        <p:cxnSp>
          <p:nvCxnSpPr>
            <p:cNvPr id="13" name="Straight Connector 12">
              <a:extLst>
                <a:ext uri="{FF2B5EF4-FFF2-40B4-BE49-F238E27FC236}">
                  <a16:creationId xmlns:a16="http://schemas.microsoft.com/office/drawing/2014/main" id="{E6321436-5AAD-4FB6-BB0D-316D4540E82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1448300" y="0"/>
              <a:ext cx="1219200" cy="6858000"/>
            </a:xfrm>
            <a:prstGeom prst="line">
              <a:avLst/>
            </a:prstGeom>
            <a:ln w="9525">
              <a:solidFill>
                <a:schemeClr val="accent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4" name="Straight Connector 13">
              <a:extLst>
                <a:ext uri="{FF2B5EF4-FFF2-40B4-BE49-F238E27FC236}">
                  <a16:creationId xmlns:a16="http://schemas.microsoft.com/office/drawing/2014/main" id="{94B0BD33-3D46-4F43-947A-825DFEF6106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67175" y="3681413"/>
              <a:ext cx="4763558" cy="3176587"/>
            </a:xfrm>
            <a:prstGeom prst="line">
              <a:avLst/>
            </a:prstGeom>
            <a:ln w="9525">
              <a:solidFill>
                <a:schemeClr val="tx1">
                  <a:lumMod val="50000"/>
                  <a:lumOff val="50000"/>
                  <a:alpha val="80000"/>
                </a:schemeClr>
              </a:solidFill>
            </a:ln>
          </p:spPr>
          <p:style>
            <a:lnRef idx="2">
              <a:schemeClr val="accent1"/>
            </a:lnRef>
            <a:fillRef idx="0">
              <a:schemeClr val="accent1"/>
            </a:fillRef>
            <a:effectRef idx="1">
              <a:schemeClr val="accent1"/>
            </a:effectRef>
            <a:fontRef idx="minor">
              <a:schemeClr val="tx1"/>
            </a:fontRef>
          </p:style>
        </p:cxnSp>
        <p:sp>
          <p:nvSpPr>
            <p:cNvPr id="15" name="Rectangle 23">
              <a:extLst>
                <a:ext uri="{FF2B5EF4-FFF2-40B4-BE49-F238E27FC236}">
                  <a16:creationId xmlns:a16="http://schemas.microsoft.com/office/drawing/2014/main" id="{92E26C27-E1F5-47DC-9F83-469D196C55D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258764"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Rectangle 25">
              <a:extLst>
                <a:ext uri="{FF2B5EF4-FFF2-40B4-BE49-F238E27FC236}">
                  <a16:creationId xmlns:a16="http://schemas.microsoft.com/office/drawing/2014/main" id="{95F944E7-2B4E-4AE2-B4DB-846FF8AE0B7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80730"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7" name="Isosceles Triangle 16">
              <a:extLst>
                <a:ext uri="{FF2B5EF4-FFF2-40B4-BE49-F238E27FC236}">
                  <a16:creationId xmlns:a16="http://schemas.microsoft.com/office/drawing/2014/main" id="{FF14952D-390F-46CC-B302-73DDD9C4160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09621"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8" name="Rectangle 27">
              <a:extLst>
                <a:ext uri="{FF2B5EF4-FFF2-40B4-BE49-F238E27FC236}">
                  <a16:creationId xmlns:a16="http://schemas.microsoft.com/office/drawing/2014/main" id="{867CDE55-B22A-40D0-882A-9452919EEC2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411788"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a:extLst>
                <a:ext uri="{FF2B5EF4-FFF2-40B4-BE49-F238E27FC236}">
                  <a16:creationId xmlns:a16="http://schemas.microsoft.com/office/drawing/2014/main" id="{8C409231-C942-4808-B529-DAC32A7DB00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448954"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502401" y="1282701"/>
            <a:ext cx="5644205" cy="4307148"/>
          </a:xfrm>
        </p:spPr>
        <p:txBody>
          <a:bodyPr anchor="ctr">
            <a:normAutofit/>
          </a:bodyPr>
          <a:lstStyle/>
          <a:p>
            <a:pPr algn="l"/>
            <a:r>
              <a:rPr lang="en-GB" b="1" dirty="0"/>
              <a:t>Taser</a:t>
            </a:r>
            <a:endParaRPr lang="en-GB" dirty="0"/>
          </a:p>
        </p:txBody>
      </p:sp>
      <p:sp>
        <p:nvSpPr>
          <p:cNvPr id="21" name="Freeform: Shape 20">
            <a:extLst>
              <a:ext uri="{FF2B5EF4-FFF2-40B4-BE49-F238E27FC236}">
                <a16:creationId xmlns:a16="http://schemas.microsoft.com/office/drawing/2014/main" id="{69370F01-B8C9-4CE4-824C-92B2792E6E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136497" y="-8468"/>
            <a:ext cx="5074930" cy="6866468"/>
          </a:xfrm>
          <a:custGeom>
            <a:avLst/>
            <a:gdLst>
              <a:gd name="connsiteX0" fmla="*/ 0 w 5074930"/>
              <a:gd name="connsiteY0" fmla="*/ 0 h 6858000"/>
              <a:gd name="connsiteX1" fmla="*/ 1249825 w 5074930"/>
              <a:gd name="connsiteY1" fmla="*/ 0 h 6858000"/>
              <a:gd name="connsiteX2" fmla="*/ 1249825 w 5074930"/>
              <a:gd name="connsiteY2" fmla="*/ 8457 h 6858000"/>
              <a:gd name="connsiteX3" fmla="*/ 5074930 w 5074930"/>
              <a:gd name="connsiteY3" fmla="*/ 8457 h 6858000"/>
              <a:gd name="connsiteX4" fmla="*/ 5074930 w 5074930"/>
              <a:gd name="connsiteY4" fmla="*/ 6858000 h 6858000"/>
              <a:gd name="connsiteX5" fmla="*/ 1249825 w 5074930"/>
              <a:gd name="connsiteY5" fmla="*/ 6858000 h 6858000"/>
              <a:gd name="connsiteX6" fmla="*/ 1109383 w 5074930"/>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074930" h="6858000">
                <a:moveTo>
                  <a:pt x="0" y="0"/>
                </a:moveTo>
                <a:lnTo>
                  <a:pt x="1249825" y="0"/>
                </a:lnTo>
                <a:lnTo>
                  <a:pt x="1249825" y="8457"/>
                </a:lnTo>
                <a:lnTo>
                  <a:pt x="5074930" y="8457"/>
                </a:lnTo>
                <a:lnTo>
                  <a:pt x="5074930" y="6858000"/>
                </a:lnTo>
                <a:lnTo>
                  <a:pt x="1249825" y="6858000"/>
                </a:lnTo>
                <a:lnTo>
                  <a:pt x="1109383" y="685800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1026" name="Picture 2" descr="Image result for uwtsd logo">
            <a:extLst>
              <a:ext uri="{FF2B5EF4-FFF2-40B4-BE49-F238E27FC236}">
                <a16:creationId xmlns:a16="http://schemas.microsoft.com/office/drawing/2014/main" id="{7CC71A0F-38C3-4E91-B49F-7707C4943ED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79598" y="149376"/>
            <a:ext cx="3810000" cy="1762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8521325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2" descr="Related image">
            <a:extLst>
              <a:ext uri="{FF2B5EF4-FFF2-40B4-BE49-F238E27FC236}">
                <a16:creationId xmlns:a16="http://schemas.microsoft.com/office/drawing/2014/main" id="{D1CEE523-489B-48E7-961C-D20EDDAB632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32498" y="0"/>
            <a:ext cx="6858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B5D0A5F3-5CCA-470F-907F-87238CB00564}"/>
              </a:ext>
            </a:extLst>
          </p:cNvPr>
          <p:cNvSpPr>
            <a:spLocks noGrp="1"/>
          </p:cNvSpPr>
          <p:nvPr>
            <p:ph type="title"/>
          </p:nvPr>
        </p:nvSpPr>
        <p:spPr>
          <a:xfrm>
            <a:off x="677333" y="609600"/>
            <a:ext cx="3851123" cy="1320800"/>
          </a:xfrm>
        </p:spPr>
        <p:txBody>
          <a:bodyPr>
            <a:normAutofit/>
          </a:bodyPr>
          <a:lstStyle/>
          <a:p>
            <a:r>
              <a:rPr lang="en-GB" dirty="0"/>
              <a:t>Taser</a:t>
            </a:r>
          </a:p>
        </p:txBody>
      </p:sp>
      <p:sp>
        <p:nvSpPr>
          <p:cNvPr id="3" name="Content Placeholder 2">
            <a:extLst>
              <a:ext uri="{FF2B5EF4-FFF2-40B4-BE49-F238E27FC236}">
                <a16:creationId xmlns:a16="http://schemas.microsoft.com/office/drawing/2014/main" id="{068B065B-B9EF-4E35-9E94-E6786F5C2FD0}"/>
              </a:ext>
            </a:extLst>
          </p:cNvPr>
          <p:cNvSpPr>
            <a:spLocks noGrp="1"/>
          </p:cNvSpPr>
          <p:nvPr>
            <p:ph idx="1"/>
          </p:nvPr>
        </p:nvSpPr>
        <p:spPr>
          <a:xfrm>
            <a:off x="332532" y="2160589"/>
            <a:ext cx="4282124" cy="3880773"/>
          </a:xfrm>
        </p:spPr>
        <p:txBody>
          <a:bodyPr>
            <a:normAutofit/>
          </a:bodyPr>
          <a:lstStyle/>
          <a:p>
            <a:pPr algn="ctr"/>
            <a:r>
              <a:rPr lang="en-GB" sz="3200" b="1" dirty="0"/>
              <a:t>As Taser is rolled out… the public have a lot to fear</a:t>
            </a:r>
            <a:br>
              <a:rPr lang="en-GB" sz="2400" b="1" dirty="0"/>
            </a:br>
            <a:r>
              <a:rPr lang="en-GB" sz="2400" dirty="0"/>
              <a:t>(Khan, 2013).</a:t>
            </a:r>
          </a:p>
        </p:txBody>
      </p:sp>
      <p:cxnSp>
        <p:nvCxnSpPr>
          <p:cNvPr id="71" name="Straight Connector 70">
            <a:extLst>
              <a:ext uri="{FF2B5EF4-FFF2-40B4-BE49-F238E27FC236}">
                <a16:creationId xmlns:a16="http://schemas.microsoft.com/office/drawing/2014/main" id="{64FA5DFF-7FE6-4855-84E6-DFA78EE978B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73" name="Straight Connector 72">
            <a:extLst>
              <a:ext uri="{FF2B5EF4-FFF2-40B4-BE49-F238E27FC236}">
                <a16:creationId xmlns:a16="http://schemas.microsoft.com/office/drawing/2014/main" id="{2AFD8CBA-54A3-4363-991B-B9C631BBFA7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75" name="Rectangle 23">
            <a:extLst>
              <a:ext uri="{FF2B5EF4-FFF2-40B4-BE49-F238E27FC236}">
                <a16:creationId xmlns:a16="http://schemas.microsoft.com/office/drawing/2014/main" id="{3F088236-D655-4F88-B238-E167623580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77" name="Rectangle 25">
            <a:extLst>
              <a:ext uri="{FF2B5EF4-FFF2-40B4-BE49-F238E27FC236}">
                <a16:creationId xmlns:a16="http://schemas.microsoft.com/office/drawing/2014/main" id="{3DAC0C92-199E-475C-9390-119A9B0272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79" name="Isosceles Triangle 24">
            <a:extLst>
              <a:ext uri="{FF2B5EF4-FFF2-40B4-BE49-F238E27FC236}">
                <a16:creationId xmlns:a16="http://schemas.microsoft.com/office/drawing/2014/main" id="{C4CFB339-0ED8-4FE2-9EF1-6D1375B849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4" name="Slide Number Placeholder 3">
            <a:extLst>
              <a:ext uri="{FF2B5EF4-FFF2-40B4-BE49-F238E27FC236}">
                <a16:creationId xmlns:a16="http://schemas.microsoft.com/office/drawing/2014/main" id="{84ABF269-E871-4EF5-8433-266060D109DE}"/>
              </a:ext>
            </a:extLst>
          </p:cNvPr>
          <p:cNvSpPr>
            <a:spLocks noGrp="1"/>
          </p:cNvSpPr>
          <p:nvPr>
            <p:ph type="sldNum" sz="quarter" idx="12"/>
          </p:nvPr>
        </p:nvSpPr>
        <p:spPr>
          <a:xfrm>
            <a:off x="8590663" y="6041362"/>
            <a:ext cx="683339" cy="365125"/>
          </a:xfrm>
        </p:spPr>
        <p:txBody>
          <a:bodyPr>
            <a:normAutofit/>
          </a:bodyPr>
          <a:lstStyle/>
          <a:p>
            <a:pPr>
              <a:spcAft>
                <a:spcPts val="600"/>
              </a:spcAft>
            </a:pPr>
            <a:fld id="{5DFEDB64-84C3-4240-BCBA-134AE1D9082C}" type="slidenum">
              <a:rPr lang="en-GB" smtClean="0">
                <a:solidFill>
                  <a:srgbClr val="FFFFFF"/>
                </a:solidFill>
              </a:rPr>
              <a:pPr>
                <a:spcAft>
                  <a:spcPts val="600"/>
                </a:spcAft>
              </a:pPr>
              <a:t>4</a:t>
            </a:fld>
            <a:endParaRPr lang="en-GB">
              <a:solidFill>
                <a:srgbClr val="FFFFFF"/>
              </a:solidFill>
            </a:endParaRPr>
          </a:p>
        </p:txBody>
      </p:sp>
      <p:sp>
        <p:nvSpPr>
          <p:cNvPr id="81" name="Rectangle 27">
            <a:extLst>
              <a:ext uri="{FF2B5EF4-FFF2-40B4-BE49-F238E27FC236}">
                <a16:creationId xmlns:a16="http://schemas.microsoft.com/office/drawing/2014/main" id="{31896C80-2069-4431-9C19-83B9137344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47000"/>
            </a:schemeClr>
          </a:solidFill>
          <a:ln>
            <a:noFill/>
          </a:ln>
          <a:effectLst/>
        </p:spPr>
        <p:style>
          <a:lnRef idx="1">
            <a:schemeClr val="accent1"/>
          </a:lnRef>
          <a:fillRef idx="3">
            <a:schemeClr val="accent1"/>
          </a:fillRef>
          <a:effectRef idx="2">
            <a:schemeClr val="accent1"/>
          </a:effectRef>
          <a:fontRef idx="minor">
            <a:schemeClr val="lt1"/>
          </a:fontRef>
        </p:style>
      </p:sp>
      <p:sp>
        <p:nvSpPr>
          <p:cNvPr id="83" name="Rectangle 28">
            <a:extLst>
              <a:ext uri="{FF2B5EF4-FFF2-40B4-BE49-F238E27FC236}">
                <a16:creationId xmlns:a16="http://schemas.microsoft.com/office/drawing/2014/main" id="{BF120A21-0841-4823-B0C4-28AEBCEF9B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5" name="Rectangle 29">
            <a:extLst>
              <a:ext uri="{FF2B5EF4-FFF2-40B4-BE49-F238E27FC236}">
                <a16:creationId xmlns:a16="http://schemas.microsoft.com/office/drawing/2014/main" id="{DBB05BAE-BBD3-4289-899F-A6851503C6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87" name="Isosceles Triangle 29">
            <a:extLst>
              <a:ext uri="{FF2B5EF4-FFF2-40B4-BE49-F238E27FC236}">
                <a16:creationId xmlns:a16="http://schemas.microsoft.com/office/drawing/2014/main" id="{9874D11C-36F5-4BBE-A490-019A54E953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7037255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6AA699-1752-4E5D-B778-77AE9BAFA63E}"/>
              </a:ext>
            </a:extLst>
          </p:cNvPr>
          <p:cNvSpPr>
            <a:spLocks noGrp="1"/>
          </p:cNvSpPr>
          <p:nvPr>
            <p:ph type="title"/>
          </p:nvPr>
        </p:nvSpPr>
        <p:spPr/>
        <p:txBody>
          <a:bodyPr/>
          <a:lstStyle/>
          <a:p>
            <a:r>
              <a:rPr lang="en-GB" dirty="0"/>
              <a:t>An overview</a:t>
            </a:r>
          </a:p>
        </p:txBody>
      </p:sp>
      <p:sp>
        <p:nvSpPr>
          <p:cNvPr id="3" name="Content Placeholder 2">
            <a:extLst>
              <a:ext uri="{FF2B5EF4-FFF2-40B4-BE49-F238E27FC236}">
                <a16:creationId xmlns:a16="http://schemas.microsoft.com/office/drawing/2014/main" id="{A9A15685-67D1-4DFB-9EC7-87AD8C55D532}"/>
              </a:ext>
            </a:extLst>
          </p:cNvPr>
          <p:cNvSpPr>
            <a:spLocks noGrp="1"/>
          </p:cNvSpPr>
          <p:nvPr>
            <p:ph idx="1"/>
          </p:nvPr>
        </p:nvSpPr>
        <p:spPr/>
        <p:txBody>
          <a:bodyPr>
            <a:normAutofit/>
          </a:bodyPr>
          <a:lstStyle/>
          <a:p>
            <a:pPr algn="just"/>
            <a:r>
              <a:rPr lang="en-GB" sz="2400" dirty="0"/>
              <a:t>Simply; 50,000 Volts delivered by 2 barbed hooks connected by wires to a battery.</a:t>
            </a:r>
          </a:p>
          <a:p>
            <a:pPr algn="just"/>
            <a:r>
              <a:rPr lang="en-GB" sz="2400" dirty="0"/>
              <a:t>A less lethal weapon compared to a firearm,</a:t>
            </a:r>
          </a:p>
          <a:p>
            <a:pPr algn="just"/>
            <a:r>
              <a:rPr lang="en-GB" sz="2400" dirty="0"/>
              <a:t>Not classed as PPE</a:t>
            </a:r>
          </a:p>
          <a:p>
            <a:pPr algn="just"/>
            <a:r>
              <a:rPr lang="en-GB" sz="2400" dirty="0"/>
              <a:t>Its use is controversial across the UK and USA</a:t>
            </a:r>
          </a:p>
          <a:p>
            <a:pPr algn="just"/>
            <a:endParaRPr lang="en-GB" sz="2400" dirty="0"/>
          </a:p>
        </p:txBody>
      </p:sp>
      <p:sp>
        <p:nvSpPr>
          <p:cNvPr id="4" name="Slide Number Placeholder 3">
            <a:extLst>
              <a:ext uri="{FF2B5EF4-FFF2-40B4-BE49-F238E27FC236}">
                <a16:creationId xmlns:a16="http://schemas.microsoft.com/office/drawing/2014/main" id="{E50DED1B-E944-49E6-A16E-D60CC1937D10}"/>
              </a:ext>
            </a:extLst>
          </p:cNvPr>
          <p:cNvSpPr>
            <a:spLocks noGrp="1"/>
          </p:cNvSpPr>
          <p:nvPr>
            <p:ph type="sldNum" sz="quarter" idx="12"/>
          </p:nvPr>
        </p:nvSpPr>
        <p:spPr/>
        <p:txBody>
          <a:bodyPr/>
          <a:lstStyle/>
          <a:p>
            <a:fld id="{5DFEDB64-84C3-4240-BCBA-134AE1D9082C}" type="slidenum">
              <a:rPr lang="en-GB" smtClean="0"/>
              <a:t>5</a:t>
            </a:fld>
            <a:endParaRPr lang="en-GB"/>
          </a:p>
        </p:txBody>
      </p:sp>
    </p:spTree>
    <p:extLst>
      <p:ext uri="{BB962C8B-B14F-4D97-AF65-F5344CB8AC3E}">
        <p14:creationId xmlns:p14="http://schemas.microsoft.com/office/powerpoint/2010/main" val="9643947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4C0324-E284-45C5-B26E-D608BE4B5795}"/>
              </a:ext>
            </a:extLst>
          </p:cNvPr>
          <p:cNvSpPr>
            <a:spLocks noGrp="1"/>
          </p:cNvSpPr>
          <p:nvPr>
            <p:ph type="title"/>
          </p:nvPr>
        </p:nvSpPr>
        <p:spPr/>
        <p:txBody>
          <a:bodyPr>
            <a:noAutofit/>
          </a:bodyPr>
          <a:lstStyle/>
          <a:p>
            <a:pPr algn="just"/>
            <a:r>
              <a:rPr lang="en-GB" sz="2800" dirty="0"/>
              <a:t>Should the police have more Tasers in London? It’s an important question to ask, especially of those who may be subjected to their use. The </a:t>
            </a:r>
            <a:r>
              <a:rPr lang="en-GB" sz="2800" dirty="0">
                <a:hlinkClick r:id="rId2"/>
              </a:rPr>
              <a:t>arguments</a:t>
            </a:r>
            <a:r>
              <a:rPr lang="en-GB" sz="2800" dirty="0"/>
              <a:t> for more Tasers would be that Tasers are a less lethal option compared to a firearm. The arguments against their increased availability is that they would be seen to arm the police by stealth and have the potential to cause seriously injury.</a:t>
            </a:r>
          </a:p>
        </p:txBody>
      </p:sp>
      <p:sp>
        <p:nvSpPr>
          <p:cNvPr id="3" name="Text Placeholder 2">
            <a:extLst>
              <a:ext uri="{FF2B5EF4-FFF2-40B4-BE49-F238E27FC236}">
                <a16:creationId xmlns:a16="http://schemas.microsoft.com/office/drawing/2014/main" id="{747D0C83-A85C-4855-8CAB-52054FCA2082}"/>
              </a:ext>
            </a:extLst>
          </p:cNvPr>
          <p:cNvSpPr>
            <a:spLocks noGrp="1"/>
          </p:cNvSpPr>
          <p:nvPr>
            <p:ph type="body" sz="quarter" idx="13"/>
          </p:nvPr>
        </p:nvSpPr>
        <p:spPr>
          <a:xfrm>
            <a:off x="1366139" y="3860800"/>
            <a:ext cx="7224524" cy="381000"/>
          </a:xfrm>
        </p:spPr>
        <p:txBody>
          <a:bodyPr/>
          <a:lstStyle/>
          <a:p>
            <a:pPr algn="r"/>
            <a:r>
              <a:rPr lang="en-GB" dirty="0"/>
              <a:t>Khan (2013)</a:t>
            </a:r>
          </a:p>
        </p:txBody>
      </p:sp>
      <p:sp>
        <p:nvSpPr>
          <p:cNvPr id="4" name="Text Placeholder 3">
            <a:extLst>
              <a:ext uri="{FF2B5EF4-FFF2-40B4-BE49-F238E27FC236}">
                <a16:creationId xmlns:a16="http://schemas.microsoft.com/office/drawing/2014/main" id="{3538EC6E-45CD-49F9-960A-2D7C8E671466}"/>
              </a:ext>
            </a:extLst>
          </p:cNvPr>
          <p:cNvSpPr>
            <a:spLocks noGrp="1"/>
          </p:cNvSpPr>
          <p:nvPr>
            <p:ph type="body" idx="1"/>
          </p:nvPr>
        </p:nvSpPr>
        <p:spPr/>
        <p:txBody>
          <a:bodyPr/>
          <a:lstStyle/>
          <a:p>
            <a:r>
              <a:rPr lang="en-GB" dirty="0"/>
              <a:t>What are the other options?</a:t>
            </a:r>
          </a:p>
          <a:p>
            <a:pPr marL="285750" indent="-285750">
              <a:buFont typeface="Arial" panose="020B0604020202020204" pitchFamily="34" charset="0"/>
              <a:buChar char="•"/>
            </a:pPr>
            <a:r>
              <a:rPr lang="en-GB" dirty="0"/>
              <a:t>Baton</a:t>
            </a:r>
          </a:p>
          <a:p>
            <a:pPr marL="285750" indent="-285750">
              <a:buFont typeface="Arial" panose="020B0604020202020204" pitchFamily="34" charset="0"/>
              <a:buChar char="•"/>
            </a:pPr>
            <a:r>
              <a:rPr lang="en-GB" dirty="0"/>
              <a:t>PAVA / CS (Pepper Spray)</a:t>
            </a:r>
          </a:p>
          <a:p>
            <a:pPr marL="285750" indent="-285750">
              <a:buFont typeface="Arial" panose="020B0604020202020204" pitchFamily="34" charset="0"/>
              <a:buChar char="•"/>
            </a:pPr>
            <a:r>
              <a:rPr lang="en-GB" dirty="0"/>
              <a:t>Firearm / Baton round</a:t>
            </a:r>
          </a:p>
        </p:txBody>
      </p:sp>
      <p:sp>
        <p:nvSpPr>
          <p:cNvPr id="5" name="Slide Number Placeholder 4">
            <a:extLst>
              <a:ext uri="{FF2B5EF4-FFF2-40B4-BE49-F238E27FC236}">
                <a16:creationId xmlns:a16="http://schemas.microsoft.com/office/drawing/2014/main" id="{AEE2358F-B892-4F13-8BFC-6650FE036370}"/>
              </a:ext>
            </a:extLst>
          </p:cNvPr>
          <p:cNvSpPr>
            <a:spLocks noGrp="1"/>
          </p:cNvSpPr>
          <p:nvPr>
            <p:ph type="sldNum" sz="quarter" idx="12"/>
          </p:nvPr>
        </p:nvSpPr>
        <p:spPr/>
        <p:txBody>
          <a:bodyPr/>
          <a:lstStyle/>
          <a:p>
            <a:fld id="{5DFEDB64-84C3-4240-BCBA-134AE1D9082C}" type="slidenum">
              <a:rPr lang="en-GB" smtClean="0"/>
              <a:t>6</a:t>
            </a:fld>
            <a:endParaRPr lang="en-GB"/>
          </a:p>
        </p:txBody>
      </p:sp>
    </p:spTree>
    <p:extLst>
      <p:ext uri="{BB962C8B-B14F-4D97-AF65-F5344CB8AC3E}">
        <p14:creationId xmlns:p14="http://schemas.microsoft.com/office/powerpoint/2010/main" val="22312277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1" name="Group 10">
            <a:extLst>
              <a:ext uri="{FF2B5EF4-FFF2-40B4-BE49-F238E27FC236}">
                <a16:creationId xmlns:a16="http://schemas.microsoft.com/office/drawing/2014/main" id="{1F2B4773-3207-44CC-B7AC-892B7049821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12" name="Straight Connector 11">
              <a:extLst>
                <a:ext uri="{FF2B5EF4-FFF2-40B4-BE49-F238E27FC236}">
                  <a16:creationId xmlns:a16="http://schemas.microsoft.com/office/drawing/2014/main" id="{2B8267CA-A7A5-4E11-9D92-4EAC3DD3E80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16:creationId xmlns:a16="http://schemas.microsoft.com/office/drawing/2014/main" id="{E83D61B5-C6B4-4A4B-85AD-FEE7A54912C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4" name="Rectangle 23">
              <a:extLst>
                <a:ext uri="{FF2B5EF4-FFF2-40B4-BE49-F238E27FC236}">
                  <a16:creationId xmlns:a16="http://schemas.microsoft.com/office/drawing/2014/main" id="{A0B67FE4-688F-4497-8BFD-157613A697D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Rectangle 25">
              <a:extLst>
                <a:ext uri="{FF2B5EF4-FFF2-40B4-BE49-F238E27FC236}">
                  <a16:creationId xmlns:a16="http://schemas.microsoft.com/office/drawing/2014/main" id="{3BF5BE1A-9BAC-4581-A82B-FD8FE31595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Isosceles Triangle 15">
              <a:extLst>
                <a:ext uri="{FF2B5EF4-FFF2-40B4-BE49-F238E27FC236}">
                  <a16:creationId xmlns:a16="http://schemas.microsoft.com/office/drawing/2014/main" id="{971E5644-6772-414A-8199-E30BFB02A5D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7" name="Rectangle 27">
              <a:extLst>
                <a:ext uri="{FF2B5EF4-FFF2-40B4-BE49-F238E27FC236}">
                  <a16:creationId xmlns:a16="http://schemas.microsoft.com/office/drawing/2014/main" id="{E8246D50-BB0C-408E-93FD-7B8D63A7F7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8" name="Rectangle 28">
              <a:extLst>
                <a:ext uri="{FF2B5EF4-FFF2-40B4-BE49-F238E27FC236}">
                  <a16:creationId xmlns:a16="http://schemas.microsoft.com/office/drawing/2014/main" id="{AFBC5D22-68C1-44FB-8181-CB84ECAA83F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Rectangle 29">
              <a:extLst>
                <a:ext uri="{FF2B5EF4-FFF2-40B4-BE49-F238E27FC236}">
                  <a16:creationId xmlns:a16="http://schemas.microsoft.com/office/drawing/2014/main" id="{FB6D0FCE-FBDB-4655-A1A7-640B1E86B56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Isosceles Triangle 19">
              <a:extLst>
                <a:ext uri="{FF2B5EF4-FFF2-40B4-BE49-F238E27FC236}">
                  <a16:creationId xmlns:a16="http://schemas.microsoft.com/office/drawing/2014/main" id="{BC8157DF-FD90-4AD6-B803-3AC0ACD8E6A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1" name="Isosceles Triangle 20">
              <a:extLst>
                <a:ext uri="{FF2B5EF4-FFF2-40B4-BE49-F238E27FC236}">
                  <a16:creationId xmlns:a16="http://schemas.microsoft.com/office/drawing/2014/main" id="{3548B067-9D63-4D21-92EF-CBC9E6338C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useBgFill="1">
        <p:nvSpPr>
          <p:cNvPr id="23" name="Rectangle 22">
            <a:extLst>
              <a:ext uri="{FF2B5EF4-FFF2-40B4-BE49-F238E27FC236}">
                <a16:creationId xmlns:a16="http://schemas.microsoft.com/office/drawing/2014/main" id="{9F4444CE-BC8D-4D61-B303-4C05614E62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62423CA5-E2E1-4789-B759-9906C1C940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
            <a:ext cx="4660126"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7" name="Isosceles Triangle 26">
            <a:extLst>
              <a:ext uri="{FF2B5EF4-FFF2-40B4-BE49-F238E27FC236}">
                <a16:creationId xmlns:a16="http://schemas.microsoft.com/office/drawing/2014/main" id="{73772B81-181F-48B7-8826-4D9686D15D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4660127" y="-3"/>
            <a:ext cx="1056745" cy="6858001"/>
          </a:xfrm>
          <a:prstGeom prst="triangle">
            <a:avLst>
              <a:gd name="adj" fmla="val 100000"/>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dirty="0"/>
          </a:p>
        </p:txBody>
      </p:sp>
      <p:sp>
        <p:nvSpPr>
          <p:cNvPr id="3" name="Content Placeholder 2">
            <a:extLst>
              <a:ext uri="{FF2B5EF4-FFF2-40B4-BE49-F238E27FC236}">
                <a16:creationId xmlns:a16="http://schemas.microsoft.com/office/drawing/2014/main" id="{F6280065-CF4A-4275-8AC6-80C1DE4DEF2C}"/>
              </a:ext>
            </a:extLst>
          </p:cNvPr>
          <p:cNvSpPr>
            <a:spLocks noGrp="1"/>
          </p:cNvSpPr>
          <p:nvPr>
            <p:ph sz="half" idx="1"/>
          </p:nvPr>
        </p:nvSpPr>
        <p:spPr>
          <a:xfrm>
            <a:off x="412480" y="790414"/>
            <a:ext cx="3973943" cy="5392462"/>
          </a:xfrm>
        </p:spPr>
        <p:txBody>
          <a:bodyPr vert="horz" lIns="91440" tIns="45720" rIns="91440" bIns="45720" rtlCol="0">
            <a:normAutofit lnSpcReduction="10000"/>
          </a:bodyPr>
          <a:lstStyle/>
          <a:p>
            <a:pPr algn="just">
              <a:lnSpc>
                <a:spcPct val="90000"/>
              </a:lnSpc>
            </a:pPr>
            <a:r>
              <a:rPr lang="en-US" sz="2400" dirty="0">
                <a:solidFill>
                  <a:schemeClr val="bg1"/>
                </a:solidFill>
              </a:rPr>
              <a:t>The Advanced Taser is a battery-operated unit resembling a hand gun that fires two barbed electrodes on 21-foot-long copper wires at 180 feet/second (fig 1). The weapon is aimed by a laser sight. The barbs attach to the subject’s skin or clothing and deliver up to 50,000 volts of electricity in rapid pulses over five seconds. The current can cross up to two inches of clothing.</a:t>
            </a:r>
          </a:p>
        </p:txBody>
      </p:sp>
      <p:pic>
        <p:nvPicPr>
          <p:cNvPr id="6" name="Content Placeholder 5">
            <a:extLst>
              <a:ext uri="{FF2B5EF4-FFF2-40B4-BE49-F238E27FC236}">
                <a16:creationId xmlns:a16="http://schemas.microsoft.com/office/drawing/2014/main" id="{12675D4C-29F4-4095-93EA-05C5A2755011}"/>
              </a:ext>
            </a:extLst>
          </p:cNvPr>
          <p:cNvPicPr>
            <a:picLocks noGrp="1" noChangeAspect="1" noChangeArrowheads="1"/>
          </p:cNvPicPr>
          <p:nvPr>
            <p:ph sz="half" idx="2"/>
          </p:nvPr>
        </p:nvPicPr>
        <p:blipFill>
          <a:blip r:embed="rId2" cstate="print">
            <a:extLst>
              <a:ext uri="{28A0092B-C50C-407E-A947-70E740481C1C}">
                <a14:useLocalDpi xmlns:a14="http://schemas.microsoft.com/office/drawing/2010/main" val="0"/>
              </a:ext>
            </a:extLst>
          </a:blip>
          <a:srcRect/>
          <a:stretch>
            <a:fillRect/>
          </a:stretch>
        </p:blipFill>
        <p:spPr bwMode="auto">
          <a:xfrm>
            <a:off x="6096001" y="1358913"/>
            <a:ext cx="5143500" cy="4127658"/>
          </a:xfrm>
          <a:prstGeom prst="rect">
            <a:avLst/>
          </a:prstGeom>
          <a:noFill/>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FFFFF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5" name="Slide Number Placeholder 4">
            <a:extLst>
              <a:ext uri="{FF2B5EF4-FFF2-40B4-BE49-F238E27FC236}">
                <a16:creationId xmlns:a16="http://schemas.microsoft.com/office/drawing/2014/main" id="{CB8FAD51-97FF-4718-ADFE-92C9F8ABE04D}"/>
              </a:ext>
            </a:extLst>
          </p:cNvPr>
          <p:cNvSpPr>
            <a:spLocks noGrp="1"/>
          </p:cNvSpPr>
          <p:nvPr>
            <p:ph type="sldNum" sz="quarter" idx="12"/>
          </p:nvPr>
        </p:nvSpPr>
        <p:spPr>
          <a:xfrm>
            <a:off x="10556161" y="6182876"/>
            <a:ext cx="683339" cy="365125"/>
          </a:xfrm>
        </p:spPr>
        <p:txBody>
          <a:bodyPr vert="horz" lIns="91440" tIns="45720" rIns="91440" bIns="45720" rtlCol="0" anchor="ctr">
            <a:normAutofit/>
          </a:bodyPr>
          <a:lstStyle/>
          <a:p>
            <a:pPr>
              <a:spcAft>
                <a:spcPts val="600"/>
              </a:spcAft>
            </a:pPr>
            <a:fld id="{5DFEDB64-84C3-4240-BCBA-134AE1D9082C}" type="slidenum">
              <a:rPr lang="en-US">
                <a:solidFill>
                  <a:schemeClr val="tx1">
                    <a:lumMod val="65000"/>
                    <a:lumOff val="35000"/>
                  </a:schemeClr>
                </a:solidFill>
              </a:rPr>
              <a:pPr>
                <a:spcAft>
                  <a:spcPts val="600"/>
                </a:spcAft>
              </a:pPr>
              <a:t>7</a:t>
            </a:fld>
            <a:endParaRPr lang="en-US">
              <a:solidFill>
                <a:schemeClr val="tx1">
                  <a:lumMod val="65000"/>
                  <a:lumOff val="35000"/>
                </a:schemeClr>
              </a:solidFill>
            </a:endParaRPr>
          </a:p>
        </p:txBody>
      </p:sp>
      <p:sp>
        <p:nvSpPr>
          <p:cNvPr id="29" name="Isosceles Triangle 28">
            <a:extLst>
              <a:ext uri="{FF2B5EF4-FFF2-40B4-BE49-F238E27FC236}">
                <a16:creationId xmlns:a16="http://schemas.microsoft.com/office/drawing/2014/main" id="{B2205F6E-03C6-4E92-877C-E2482F6599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55696"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dirty="0"/>
          </a:p>
        </p:txBody>
      </p:sp>
    </p:spTree>
    <p:extLst>
      <p:ext uri="{BB962C8B-B14F-4D97-AF65-F5344CB8AC3E}">
        <p14:creationId xmlns:p14="http://schemas.microsoft.com/office/powerpoint/2010/main" val="399640010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EFDEFD27-01EB-4563-89BD-6E790D90FC78}"/>
              </a:ext>
            </a:extLst>
          </p:cNvPr>
          <p:cNvSpPr>
            <a:spLocks noGrp="1"/>
          </p:cNvSpPr>
          <p:nvPr>
            <p:ph type="sldNum" sz="quarter" idx="12"/>
          </p:nvPr>
        </p:nvSpPr>
        <p:spPr/>
        <p:txBody>
          <a:bodyPr/>
          <a:lstStyle/>
          <a:p>
            <a:fld id="{5DFEDB64-84C3-4240-BCBA-134AE1D9082C}" type="slidenum">
              <a:rPr lang="en-GB" smtClean="0"/>
              <a:t>8</a:t>
            </a:fld>
            <a:endParaRPr lang="en-GB"/>
          </a:p>
        </p:txBody>
      </p:sp>
      <p:pic>
        <p:nvPicPr>
          <p:cNvPr id="5" name="Online Media 4" title="Huge rise in Taser firings - ACPO admits Taser's not completely safe (Police)">
            <a:hlinkClick r:id="" action="ppaction://media"/>
            <a:extLst>
              <a:ext uri="{FF2B5EF4-FFF2-40B4-BE49-F238E27FC236}">
                <a16:creationId xmlns:a16="http://schemas.microsoft.com/office/drawing/2014/main" id="{1776540F-4DA4-4CDC-BBF7-E9A0015C3FDE}"/>
              </a:ext>
            </a:extLst>
          </p:cNvPr>
          <p:cNvPicPr>
            <a:picLocks noRot="1" noChangeAspect="1"/>
          </p:cNvPicPr>
          <p:nvPr>
            <a:videoFile r:link="rId1"/>
          </p:nvPr>
        </p:nvPicPr>
        <p:blipFill>
          <a:blip r:embed="rId3"/>
          <a:stretch>
            <a:fillRect/>
          </a:stretch>
        </p:blipFill>
        <p:spPr>
          <a:xfrm>
            <a:off x="998589" y="630913"/>
            <a:ext cx="7466986" cy="5596173"/>
          </a:xfrm>
          <a:prstGeom prst="rect">
            <a:avLst/>
          </a:prstGeom>
        </p:spPr>
      </p:pic>
    </p:spTree>
    <p:extLst>
      <p:ext uri="{BB962C8B-B14F-4D97-AF65-F5344CB8AC3E}">
        <p14:creationId xmlns:p14="http://schemas.microsoft.com/office/powerpoint/2010/main" val="155988012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AC9D7EA-191E-4E0E-BB91-A585494A6C37}"/>
              </a:ext>
            </a:extLst>
          </p:cNvPr>
          <p:cNvSpPr>
            <a:spLocks noGrp="1"/>
          </p:cNvSpPr>
          <p:nvPr>
            <p:ph idx="1"/>
          </p:nvPr>
        </p:nvSpPr>
        <p:spPr>
          <a:xfrm>
            <a:off x="677334" y="663677"/>
            <a:ext cx="8596668" cy="5377685"/>
          </a:xfrm>
        </p:spPr>
        <p:txBody>
          <a:bodyPr>
            <a:normAutofit/>
          </a:bodyPr>
          <a:lstStyle/>
          <a:p>
            <a:pPr algn="just"/>
            <a:r>
              <a:rPr lang="en-GB" sz="2400" dirty="0"/>
              <a:t>Police have a limited number of use of force options when confronting dangerous or violent suspects. Police officers are legally and morally required to use the lowest level of force necessary to control a situation and to de-escalate at the earliest opportunity. Use of force options start with good communication skills, then escalate from unarmed physical skills (holds, restraints, strikes), deployment of incapacitant sprays, up to the use of batons. At present, when facing levels of threat that exceed the capacity of an officer deploying a baton, there remains only the use of a firearm. </a:t>
            </a:r>
          </a:p>
          <a:p>
            <a:pPr algn="just"/>
            <a:r>
              <a:rPr lang="en-GB" sz="2400" dirty="0"/>
              <a:t>Police agencies have searched for “less lethal” weapons to fill the operational gap between the baton and the gun.</a:t>
            </a:r>
          </a:p>
        </p:txBody>
      </p:sp>
      <p:sp>
        <p:nvSpPr>
          <p:cNvPr id="4" name="Slide Number Placeholder 3">
            <a:extLst>
              <a:ext uri="{FF2B5EF4-FFF2-40B4-BE49-F238E27FC236}">
                <a16:creationId xmlns:a16="http://schemas.microsoft.com/office/drawing/2014/main" id="{D20D7554-0E2F-4CA3-AC03-CC6DA73796AA}"/>
              </a:ext>
            </a:extLst>
          </p:cNvPr>
          <p:cNvSpPr>
            <a:spLocks noGrp="1"/>
          </p:cNvSpPr>
          <p:nvPr>
            <p:ph type="sldNum" sz="quarter" idx="12"/>
          </p:nvPr>
        </p:nvSpPr>
        <p:spPr/>
        <p:txBody>
          <a:bodyPr/>
          <a:lstStyle/>
          <a:p>
            <a:fld id="{5DFEDB64-84C3-4240-BCBA-134AE1D9082C}" type="slidenum">
              <a:rPr lang="en-GB" smtClean="0"/>
              <a:t>9</a:t>
            </a:fld>
            <a:endParaRPr lang="en-GB"/>
          </a:p>
        </p:txBody>
      </p:sp>
      <p:sp>
        <p:nvSpPr>
          <p:cNvPr id="5" name="TextBox 4">
            <a:extLst>
              <a:ext uri="{FF2B5EF4-FFF2-40B4-BE49-F238E27FC236}">
                <a16:creationId xmlns:a16="http://schemas.microsoft.com/office/drawing/2014/main" id="{93D53913-205E-441E-88A3-70639BF93AC5}"/>
              </a:ext>
            </a:extLst>
          </p:cNvPr>
          <p:cNvSpPr txBox="1"/>
          <p:nvPr/>
        </p:nvSpPr>
        <p:spPr>
          <a:xfrm>
            <a:off x="5471652" y="6041362"/>
            <a:ext cx="2418735" cy="369332"/>
          </a:xfrm>
          <a:prstGeom prst="rect">
            <a:avLst/>
          </a:prstGeom>
          <a:noFill/>
        </p:spPr>
        <p:txBody>
          <a:bodyPr wrap="square" rtlCol="0">
            <a:spAutoFit/>
          </a:bodyPr>
          <a:lstStyle/>
          <a:p>
            <a:r>
              <a:rPr lang="en-GB" dirty="0" err="1"/>
              <a:t>Bleetman</a:t>
            </a:r>
            <a:r>
              <a:rPr lang="en-GB" dirty="0"/>
              <a:t> et al (2004)</a:t>
            </a:r>
          </a:p>
        </p:txBody>
      </p:sp>
    </p:spTree>
    <p:extLst>
      <p:ext uri="{BB962C8B-B14F-4D97-AF65-F5344CB8AC3E}">
        <p14:creationId xmlns:p14="http://schemas.microsoft.com/office/powerpoint/2010/main" val="360602652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AC9D7EA-191E-4E0E-BB91-A585494A6C37}"/>
              </a:ext>
            </a:extLst>
          </p:cNvPr>
          <p:cNvSpPr>
            <a:spLocks noGrp="1"/>
          </p:cNvSpPr>
          <p:nvPr>
            <p:ph idx="1"/>
          </p:nvPr>
        </p:nvSpPr>
        <p:spPr>
          <a:xfrm>
            <a:off x="677334" y="663677"/>
            <a:ext cx="8596668" cy="5377685"/>
          </a:xfrm>
        </p:spPr>
        <p:txBody>
          <a:bodyPr>
            <a:normAutofit/>
          </a:bodyPr>
          <a:lstStyle/>
          <a:p>
            <a:pPr algn="just"/>
            <a:r>
              <a:rPr lang="en-GB" sz="2400" dirty="0"/>
              <a:t>A range of “less lethal” weapons have been evaluated by various government, forensic, and humanitarian agencies. Recent examples of these include: impact devices, (baton rounds, bean bags, rubber projectiles); water cannon; long range chemical delivery devices; electrical devices (stun guns, sticky shocker, Tasers); and distraction and disorientation devices (lasers, stun grenades, noise generation devices, </a:t>
            </a:r>
            <a:r>
              <a:rPr lang="en-GB" sz="2400" dirty="0" err="1"/>
              <a:t>malodourants</a:t>
            </a:r>
            <a:r>
              <a:rPr lang="en-GB" sz="2400" dirty="0"/>
              <a:t>, smoke, nets, foam, grease, and tranquillisers).</a:t>
            </a:r>
          </a:p>
          <a:p>
            <a:pPr algn="just"/>
            <a:r>
              <a:rPr lang="en-GB" sz="2400" dirty="0"/>
              <a:t>From these, the Association of Chief Police Officers (ACPO) selected the Advanced Taser for an operational trial by firearm units of five police forces in the UK. This will inevitably result in “tasered” subjects being brought to emergency departments.</a:t>
            </a:r>
          </a:p>
        </p:txBody>
      </p:sp>
      <p:sp>
        <p:nvSpPr>
          <p:cNvPr id="4" name="Slide Number Placeholder 3">
            <a:extLst>
              <a:ext uri="{FF2B5EF4-FFF2-40B4-BE49-F238E27FC236}">
                <a16:creationId xmlns:a16="http://schemas.microsoft.com/office/drawing/2014/main" id="{D20D7554-0E2F-4CA3-AC03-CC6DA73796AA}"/>
              </a:ext>
            </a:extLst>
          </p:cNvPr>
          <p:cNvSpPr>
            <a:spLocks noGrp="1"/>
          </p:cNvSpPr>
          <p:nvPr>
            <p:ph type="sldNum" sz="quarter" idx="12"/>
          </p:nvPr>
        </p:nvSpPr>
        <p:spPr/>
        <p:txBody>
          <a:bodyPr/>
          <a:lstStyle/>
          <a:p>
            <a:fld id="{5DFEDB64-84C3-4240-BCBA-134AE1D9082C}" type="slidenum">
              <a:rPr lang="en-GB" smtClean="0"/>
              <a:t>10</a:t>
            </a:fld>
            <a:endParaRPr lang="en-GB"/>
          </a:p>
        </p:txBody>
      </p:sp>
      <p:sp>
        <p:nvSpPr>
          <p:cNvPr id="2" name="TextBox 1">
            <a:extLst>
              <a:ext uri="{FF2B5EF4-FFF2-40B4-BE49-F238E27FC236}">
                <a16:creationId xmlns:a16="http://schemas.microsoft.com/office/drawing/2014/main" id="{B76AB501-DA99-4A61-9FE6-972F7385ED82}"/>
              </a:ext>
            </a:extLst>
          </p:cNvPr>
          <p:cNvSpPr txBox="1"/>
          <p:nvPr/>
        </p:nvSpPr>
        <p:spPr>
          <a:xfrm>
            <a:off x="5471652" y="6041362"/>
            <a:ext cx="2418735" cy="369332"/>
          </a:xfrm>
          <a:prstGeom prst="rect">
            <a:avLst/>
          </a:prstGeom>
          <a:noFill/>
        </p:spPr>
        <p:txBody>
          <a:bodyPr wrap="square" rtlCol="0">
            <a:spAutoFit/>
          </a:bodyPr>
          <a:lstStyle/>
          <a:p>
            <a:r>
              <a:rPr lang="en-GB" dirty="0" err="1"/>
              <a:t>Bleetman</a:t>
            </a:r>
            <a:r>
              <a:rPr lang="en-GB" dirty="0"/>
              <a:t> et al (2004)</a:t>
            </a:r>
          </a:p>
        </p:txBody>
      </p:sp>
    </p:spTree>
    <p:extLst>
      <p:ext uri="{BB962C8B-B14F-4D97-AF65-F5344CB8AC3E}">
        <p14:creationId xmlns:p14="http://schemas.microsoft.com/office/powerpoint/2010/main" val="460038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2B5F7AC4-73B8-4F8E-B405-A16E0B275D80}"/>
              </a:ext>
            </a:extLst>
          </p:cNvPr>
          <p:cNvSpPr>
            <a:spLocks noGrp="1"/>
          </p:cNvSpPr>
          <p:nvPr>
            <p:ph type="title"/>
          </p:nvPr>
        </p:nvSpPr>
        <p:spPr/>
        <p:txBody>
          <a:bodyPr/>
          <a:lstStyle/>
          <a:p>
            <a:r>
              <a:rPr lang="en-GB" dirty="0"/>
              <a:t>Effects </a:t>
            </a:r>
          </a:p>
        </p:txBody>
      </p:sp>
      <p:sp>
        <p:nvSpPr>
          <p:cNvPr id="10" name="Text Placeholder 9">
            <a:extLst>
              <a:ext uri="{FF2B5EF4-FFF2-40B4-BE49-F238E27FC236}">
                <a16:creationId xmlns:a16="http://schemas.microsoft.com/office/drawing/2014/main" id="{2C2C9E05-63E9-43C0-8598-B7E3785ED5CA}"/>
              </a:ext>
            </a:extLst>
          </p:cNvPr>
          <p:cNvSpPr>
            <a:spLocks noGrp="1"/>
          </p:cNvSpPr>
          <p:nvPr>
            <p:ph type="body" idx="1"/>
          </p:nvPr>
        </p:nvSpPr>
        <p:spPr>
          <a:xfrm>
            <a:off x="675745" y="2410410"/>
            <a:ext cx="8596668" cy="576262"/>
          </a:xfrm>
        </p:spPr>
        <p:txBody>
          <a:bodyPr/>
          <a:lstStyle/>
          <a:p>
            <a:r>
              <a:rPr lang="en-GB" dirty="0"/>
              <a:t>The usual reaction of a person exposed to CED discharge in probe mode is loss of some voluntary muscle control accompanied by involuntary muscle contractions. During the discharge the subject may:</a:t>
            </a:r>
          </a:p>
        </p:txBody>
      </p:sp>
      <p:sp>
        <p:nvSpPr>
          <p:cNvPr id="6" name="Rectangle 2">
            <a:extLst>
              <a:ext uri="{FF2B5EF4-FFF2-40B4-BE49-F238E27FC236}">
                <a16:creationId xmlns:a16="http://schemas.microsoft.com/office/drawing/2014/main" id="{32B18CF8-92D7-45C9-ADA5-70CF5D80F4A2}"/>
              </a:ext>
            </a:extLst>
          </p:cNvPr>
          <p:cNvSpPr>
            <a:spLocks noGrp="1" noChangeArrowheads="1"/>
          </p:cNvSpPr>
          <p:nvPr>
            <p:ph sz="half" idx="2"/>
          </p:nvPr>
        </p:nvSpPr>
        <p:spPr bwMode="auto">
          <a:xfrm>
            <a:off x="675745" y="3456059"/>
            <a:ext cx="4185623" cy="29430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0" rIns="91440" bIns="95220" numCol="1" anchor="ctr" anchorCtr="0" compatLnSpc="1">
            <a:prstTxWarp prst="textNoShape">
              <a:avLst/>
            </a:prstTxWarp>
            <a:spAutoFit/>
          </a:bodyPr>
          <a:lstStyle/>
          <a:p>
            <a:r>
              <a:rPr lang="en-GB" sz="1600" dirty="0"/>
              <a:t>not be able to control their posture – consider risk of injury from uncontrolled fall</a:t>
            </a:r>
          </a:p>
          <a:p>
            <a:r>
              <a:rPr lang="en-GB" sz="1600" dirty="0"/>
              <a:t>experience their legs going rigid, which could be mistaken for kicking out (especially if they are in prone position)</a:t>
            </a:r>
          </a:p>
          <a:p>
            <a:r>
              <a:rPr lang="en-GB" sz="1600" dirty="0"/>
              <a:t>convulse, curl up in a ball, spasm, or stiffen (plank)</a:t>
            </a:r>
          </a:p>
          <a:p>
            <a:r>
              <a:rPr lang="en-GB" sz="1600" dirty="0"/>
              <a:t>experience intense pain</a:t>
            </a:r>
          </a:p>
        </p:txBody>
      </p:sp>
      <p:sp>
        <p:nvSpPr>
          <p:cNvPr id="9" name="Content Placeholder 8">
            <a:extLst>
              <a:ext uri="{FF2B5EF4-FFF2-40B4-BE49-F238E27FC236}">
                <a16:creationId xmlns:a16="http://schemas.microsoft.com/office/drawing/2014/main" id="{81860F9D-16D4-4215-A8DC-F61933CBE1CD}"/>
              </a:ext>
            </a:extLst>
          </p:cNvPr>
          <p:cNvSpPr>
            <a:spLocks noGrp="1"/>
          </p:cNvSpPr>
          <p:nvPr>
            <p:ph sz="quarter" idx="4"/>
          </p:nvPr>
        </p:nvSpPr>
        <p:spPr>
          <a:xfrm>
            <a:off x="5086796" y="3145718"/>
            <a:ext cx="4185617" cy="3304117"/>
          </a:xfrm>
        </p:spPr>
        <p:txBody>
          <a:bodyPr>
            <a:normAutofit/>
          </a:bodyPr>
          <a:lstStyle/>
          <a:p>
            <a:r>
              <a:rPr lang="en-GB" sz="1600" dirty="0"/>
              <a:t>not be able to respond to verbal commands during the discharge</a:t>
            </a:r>
          </a:p>
          <a:p>
            <a:r>
              <a:rPr lang="en-GB" sz="1600" dirty="0"/>
              <a:t>be confused or disorientated after the cycle</a:t>
            </a:r>
          </a:p>
          <a:p>
            <a:r>
              <a:rPr lang="en-GB" sz="1600" dirty="0"/>
              <a:t>feel exhausted after cycle</a:t>
            </a:r>
          </a:p>
          <a:p>
            <a:r>
              <a:rPr lang="en-GB" sz="1600" dirty="0"/>
              <a:t>‘freeze’ on the spot</a:t>
            </a:r>
          </a:p>
          <a:p>
            <a:r>
              <a:rPr lang="en-GB" sz="1600" dirty="0"/>
              <a:t>call out or make involuntary vocal noises</a:t>
            </a:r>
          </a:p>
          <a:p>
            <a:pPr marL="0" indent="0">
              <a:buNone/>
            </a:pPr>
            <a:endParaRPr lang="en-GB" sz="1600" dirty="0"/>
          </a:p>
          <a:p>
            <a:pPr marL="0" indent="0">
              <a:buNone/>
            </a:pPr>
            <a:r>
              <a:rPr lang="en-GB" sz="1600" dirty="0"/>
              <a:t>College of Policing (2018)</a:t>
            </a:r>
          </a:p>
        </p:txBody>
      </p:sp>
      <p:sp>
        <p:nvSpPr>
          <p:cNvPr id="4" name="Slide Number Placeholder 3">
            <a:extLst>
              <a:ext uri="{FF2B5EF4-FFF2-40B4-BE49-F238E27FC236}">
                <a16:creationId xmlns:a16="http://schemas.microsoft.com/office/drawing/2014/main" id="{6FA66B37-FB06-4A22-8FC2-676D9342829A}"/>
              </a:ext>
            </a:extLst>
          </p:cNvPr>
          <p:cNvSpPr>
            <a:spLocks noGrp="1"/>
          </p:cNvSpPr>
          <p:nvPr>
            <p:ph type="sldNum" sz="quarter" idx="12"/>
          </p:nvPr>
        </p:nvSpPr>
        <p:spPr/>
        <p:txBody>
          <a:bodyPr/>
          <a:lstStyle/>
          <a:p>
            <a:fld id="{5DFEDB64-84C3-4240-BCBA-134AE1D9082C}" type="slidenum">
              <a:rPr lang="en-GB" smtClean="0"/>
              <a:t>11</a:t>
            </a:fld>
            <a:endParaRPr lang="en-GB"/>
          </a:p>
        </p:txBody>
      </p:sp>
    </p:spTree>
    <p:extLst>
      <p:ext uri="{BB962C8B-B14F-4D97-AF65-F5344CB8AC3E}">
        <p14:creationId xmlns:p14="http://schemas.microsoft.com/office/powerpoint/2010/main" val="363670410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FF2369-721F-4995-9EC6-C457310625F7}"/>
              </a:ext>
            </a:extLst>
          </p:cNvPr>
          <p:cNvSpPr>
            <a:spLocks noGrp="1"/>
          </p:cNvSpPr>
          <p:nvPr>
            <p:ph type="title"/>
          </p:nvPr>
        </p:nvSpPr>
        <p:spPr/>
        <p:txBody>
          <a:bodyPr/>
          <a:lstStyle/>
          <a:p>
            <a:r>
              <a:rPr lang="en-GB" dirty="0"/>
              <a:t>High profile cases</a:t>
            </a:r>
          </a:p>
        </p:txBody>
      </p:sp>
      <p:sp>
        <p:nvSpPr>
          <p:cNvPr id="5" name="Text Placeholder 4">
            <a:extLst>
              <a:ext uri="{FF2B5EF4-FFF2-40B4-BE49-F238E27FC236}">
                <a16:creationId xmlns:a16="http://schemas.microsoft.com/office/drawing/2014/main" id="{3C0E922C-F04F-46F2-85EF-B1A9B5BA1E48}"/>
              </a:ext>
            </a:extLst>
          </p:cNvPr>
          <p:cNvSpPr>
            <a:spLocks noGrp="1"/>
          </p:cNvSpPr>
          <p:nvPr>
            <p:ph type="body" idx="1"/>
          </p:nvPr>
        </p:nvSpPr>
        <p:spPr>
          <a:xfrm>
            <a:off x="675745" y="1310184"/>
            <a:ext cx="4185623" cy="576262"/>
          </a:xfrm>
        </p:spPr>
        <p:txBody>
          <a:bodyPr/>
          <a:lstStyle/>
          <a:p>
            <a:r>
              <a:rPr lang="en-GB" dirty="0"/>
              <a:t>Raoul Moat</a:t>
            </a:r>
          </a:p>
        </p:txBody>
      </p:sp>
      <p:sp>
        <p:nvSpPr>
          <p:cNvPr id="6" name="Content Placeholder 5">
            <a:extLst>
              <a:ext uri="{FF2B5EF4-FFF2-40B4-BE49-F238E27FC236}">
                <a16:creationId xmlns:a16="http://schemas.microsoft.com/office/drawing/2014/main" id="{14FD8213-0F39-46B3-90AA-548100E07542}"/>
              </a:ext>
            </a:extLst>
          </p:cNvPr>
          <p:cNvSpPr>
            <a:spLocks noGrp="1"/>
          </p:cNvSpPr>
          <p:nvPr>
            <p:ph sz="half" idx="2"/>
          </p:nvPr>
        </p:nvSpPr>
        <p:spPr>
          <a:xfrm>
            <a:off x="675745" y="2032290"/>
            <a:ext cx="4185623" cy="4616245"/>
          </a:xfrm>
        </p:spPr>
        <p:txBody>
          <a:bodyPr>
            <a:normAutofit/>
          </a:bodyPr>
          <a:lstStyle/>
          <a:p>
            <a:r>
              <a:rPr lang="en-GB" sz="2000" b="1" dirty="0"/>
              <a:t>Raoul Moat's death followed a six-hour stand-off with armed officers who had cornered him in Rothbury, Northumberland.</a:t>
            </a:r>
          </a:p>
          <a:p>
            <a:r>
              <a:rPr lang="en-GB" sz="2000" dirty="0"/>
              <a:t>He had been on the run for a week after shooting his former partner, Samantha </a:t>
            </a:r>
            <a:r>
              <a:rPr lang="en-GB" sz="2000" dirty="0" err="1"/>
              <a:t>Stobbart</a:t>
            </a:r>
            <a:r>
              <a:rPr lang="en-GB" sz="2000" dirty="0"/>
              <a:t>, killing her new boyfriend, Chris Brown, and blinding PC David </a:t>
            </a:r>
            <a:r>
              <a:rPr lang="en-GB" sz="2000" dirty="0" err="1"/>
              <a:t>Rathband</a:t>
            </a:r>
            <a:r>
              <a:rPr lang="en-GB" sz="2000" dirty="0"/>
              <a:t> by shooting him in the face.</a:t>
            </a:r>
          </a:p>
          <a:p>
            <a:r>
              <a:rPr lang="en-GB" sz="2000" dirty="0"/>
              <a:t>The shootings sparked a huge police manhunt for the 37-year-old former nightclub doorman.</a:t>
            </a:r>
          </a:p>
        </p:txBody>
      </p:sp>
      <p:sp>
        <p:nvSpPr>
          <p:cNvPr id="7" name="Text Placeholder 6">
            <a:extLst>
              <a:ext uri="{FF2B5EF4-FFF2-40B4-BE49-F238E27FC236}">
                <a16:creationId xmlns:a16="http://schemas.microsoft.com/office/drawing/2014/main" id="{DE3B6D07-8A03-4533-AEE8-87D52013A417}"/>
              </a:ext>
            </a:extLst>
          </p:cNvPr>
          <p:cNvSpPr>
            <a:spLocks noGrp="1"/>
          </p:cNvSpPr>
          <p:nvPr>
            <p:ph type="body" sz="quarter" idx="3"/>
          </p:nvPr>
        </p:nvSpPr>
        <p:spPr>
          <a:xfrm>
            <a:off x="5088383" y="1310184"/>
            <a:ext cx="4185618" cy="576262"/>
          </a:xfrm>
        </p:spPr>
        <p:txBody>
          <a:bodyPr/>
          <a:lstStyle/>
          <a:p>
            <a:r>
              <a:rPr lang="en-GB" dirty="0"/>
              <a:t>A&amp;S Police Race Advisor</a:t>
            </a:r>
          </a:p>
        </p:txBody>
      </p:sp>
      <p:sp>
        <p:nvSpPr>
          <p:cNvPr id="8" name="Content Placeholder 7">
            <a:extLst>
              <a:ext uri="{FF2B5EF4-FFF2-40B4-BE49-F238E27FC236}">
                <a16:creationId xmlns:a16="http://schemas.microsoft.com/office/drawing/2014/main" id="{6EF5427B-D6CB-4CB3-9DB7-591FDD0A11AE}"/>
              </a:ext>
            </a:extLst>
          </p:cNvPr>
          <p:cNvSpPr>
            <a:spLocks noGrp="1"/>
          </p:cNvSpPr>
          <p:nvPr>
            <p:ph sz="quarter" idx="4"/>
          </p:nvPr>
        </p:nvSpPr>
        <p:spPr>
          <a:xfrm>
            <a:off x="5088384" y="2032290"/>
            <a:ext cx="4185617" cy="4616245"/>
          </a:xfrm>
        </p:spPr>
        <p:txBody>
          <a:bodyPr>
            <a:normAutofit/>
          </a:bodyPr>
          <a:lstStyle/>
          <a:p>
            <a:r>
              <a:rPr lang="en-GB" sz="2000" dirty="0"/>
              <a:t>A police force that shot its own race relations adviser with a stun gun in 2017 after mistaking him for a wanted man has once again confused him for the very same person.</a:t>
            </a:r>
          </a:p>
          <a:p>
            <a:r>
              <a:rPr lang="en-GB" sz="2000" dirty="0"/>
              <a:t>Officers from Avon and Somerset police approached Judah </a:t>
            </a:r>
            <a:r>
              <a:rPr lang="en-GB" sz="2000" dirty="0" err="1"/>
              <a:t>Adunbi</a:t>
            </a:r>
            <a:r>
              <a:rPr lang="en-GB" sz="2000" dirty="0"/>
              <a:t> on Wednesday and asked him if he was Royston McCalla.</a:t>
            </a:r>
          </a:p>
        </p:txBody>
      </p:sp>
      <p:sp>
        <p:nvSpPr>
          <p:cNvPr id="4" name="Slide Number Placeholder 3">
            <a:extLst>
              <a:ext uri="{FF2B5EF4-FFF2-40B4-BE49-F238E27FC236}">
                <a16:creationId xmlns:a16="http://schemas.microsoft.com/office/drawing/2014/main" id="{3810E457-1B2B-4112-A668-A42EFC911BE1}"/>
              </a:ext>
            </a:extLst>
          </p:cNvPr>
          <p:cNvSpPr>
            <a:spLocks noGrp="1"/>
          </p:cNvSpPr>
          <p:nvPr>
            <p:ph type="sldNum" sz="quarter" idx="12"/>
          </p:nvPr>
        </p:nvSpPr>
        <p:spPr/>
        <p:txBody>
          <a:bodyPr/>
          <a:lstStyle/>
          <a:p>
            <a:fld id="{5DFEDB64-84C3-4240-BCBA-134AE1D9082C}" type="slidenum">
              <a:rPr lang="en-GB" smtClean="0"/>
              <a:t>12</a:t>
            </a:fld>
            <a:endParaRPr lang="en-GB"/>
          </a:p>
        </p:txBody>
      </p:sp>
    </p:spTree>
    <p:extLst>
      <p:ext uri="{BB962C8B-B14F-4D97-AF65-F5344CB8AC3E}">
        <p14:creationId xmlns:p14="http://schemas.microsoft.com/office/powerpoint/2010/main" val="18645868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050" name="Picture 2" descr="XREP Taser">
            <a:extLst>
              <a:ext uri="{FF2B5EF4-FFF2-40B4-BE49-F238E27FC236}">
                <a16:creationId xmlns:a16="http://schemas.microsoft.com/office/drawing/2014/main" id="{7CEF19AE-126F-4A69-9817-BE43755AF449}"/>
              </a:ext>
            </a:extLst>
          </p:cNvPr>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bwMode="auto">
          <a:xfrm rot="16200000">
            <a:off x="5841204" y="1487282"/>
            <a:ext cx="6899669" cy="3858702"/>
          </a:xfrm>
          <a:prstGeom prst="rect">
            <a:avLst/>
          </a:prstGeom>
          <a:noFill/>
          <a:extLst>
            <a:ext uri="{909E8E84-426E-40DD-AFC4-6F175D3DCCD1}">
              <a14:hiddenFill xmlns:a14="http://schemas.microsoft.com/office/drawing/2010/main">
                <a:solidFill>
                  <a:srgbClr val="FFFFFF"/>
                </a:solidFill>
              </a14:hiddenFill>
            </a:ext>
          </a:extLst>
        </p:spPr>
      </p:pic>
      <p:grpSp>
        <p:nvGrpSpPr>
          <p:cNvPr id="135" name="Group 134">
            <a:extLst>
              <a:ext uri="{FF2B5EF4-FFF2-40B4-BE49-F238E27FC236}">
                <a16:creationId xmlns:a16="http://schemas.microsoft.com/office/drawing/2014/main" id="{1F2B4773-3207-44CC-B7AC-892B7049821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136" name="Straight Connector 135">
              <a:extLst>
                <a:ext uri="{FF2B5EF4-FFF2-40B4-BE49-F238E27FC236}">
                  <a16:creationId xmlns:a16="http://schemas.microsoft.com/office/drawing/2014/main" id="{2B8267CA-A7A5-4E11-9D92-4EAC3DD3E80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37" name="Straight Connector 136">
              <a:extLst>
                <a:ext uri="{FF2B5EF4-FFF2-40B4-BE49-F238E27FC236}">
                  <a16:creationId xmlns:a16="http://schemas.microsoft.com/office/drawing/2014/main" id="{E83D61B5-C6B4-4A4B-85AD-FEE7A54912C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38" name="Rectangle 23">
              <a:extLst>
                <a:ext uri="{FF2B5EF4-FFF2-40B4-BE49-F238E27FC236}">
                  <a16:creationId xmlns:a16="http://schemas.microsoft.com/office/drawing/2014/main" id="{A0B67FE4-688F-4497-8BFD-157613A697D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9" name="Rectangle 25">
              <a:extLst>
                <a:ext uri="{FF2B5EF4-FFF2-40B4-BE49-F238E27FC236}">
                  <a16:creationId xmlns:a16="http://schemas.microsoft.com/office/drawing/2014/main" id="{3BF5BE1A-9BAC-4581-A82B-FD8FE31595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0" name="Isosceles Triangle 139">
              <a:extLst>
                <a:ext uri="{FF2B5EF4-FFF2-40B4-BE49-F238E27FC236}">
                  <a16:creationId xmlns:a16="http://schemas.microsoft.com/office/drawing/2014/main" id="{971E5644-6772-414A-8199-E30BFB02A5D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1" name="Rectangle 27">
              <a:extLst>
                <a:ext uri="{FF2B5EF4-FFF2-40B4-BE49-F238E27FC236}">
                  <a16:creationId xmlns:a16="http://schemas.microsoft.com/office/drawing/2014/main" id="{E8246D50-BB0C-408E-93FD-7B8D63A7F7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2" name="Rectangle 28">
              <a:extLst>
                <a:ext uri="{FF2B5EF4-FFF2-40B4-BE49-F238E27FC236}">
                  <a16:creationId xmlns:a16="http://schemas.microsoft.com/office/drawing/2014/main" id="{AFBC5D22-68C1-44FB-8181-CB84ECAA83F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3" name="Rectangle 29">
              <a:extLst>
                <a:ext uri="{FF2B5EF4-FFF2-40B4-BE49-F238E27FC236}">
                  <a16:creationId xmlns:a16="http://schemas.microsoft.com/office/drawing/2014/main" id="{FB6D0FCE-FBDB-4655-A1A7-640B1E86B56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4" name="Isosceles Triangle 143">
              <a:extLst>
                <a:ext uri="{FF2B5EF4-FFF2-40B4-BE49-F238E27FC236}">
                  <a16:creationId xmlns:a16="http://schemas.microsoft.com/office/drawing/2014/main" id="{BC8157DF-FD90-4AD6-B803-3AC0ACD8E6A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5" name="Isosceles Triangle 144">
              <a:extLst>
                <a:ext uri="{FF2B5EF4-FFF2-40B4-BE49-F238E27FC236}">
                  <a16:creationId xmlns:a16="http://schemas.microsoft.com/office/drawing/2014/main" id="{3548B067-9D63-4D21-92EF-CBC9E6338C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a:extLst>
              <a:ext uri="{FF2B5EF4-FFF2-40B4-BE49-F238E27FC236}">
                <a16:creationId xmlns:a16="http://schemas.microsoft.com/office/drawing/2014/main" id="{554D7E1B-60BA-4A8A-96D2-2FC1984C37A3}"/>
              </a:ext>
            </a:extLst>
          </p:cNvPr>
          <p:cNvSpPr>
            <a:spLocks noGrp="1"/>
          </p:cNvSpPr>
          <p:nvPr>
            <p:ph type="title"/>
          </p:nvPr>
        </p:nvSpPr>
        <p:spPr>
          <a:xfrm>
            <a:off x="677334" y="609600"/>
            <a:ext cx="8596668" cy="1320800"/>
          </a:xfrm>
        </p:spPr>
        <p:txBody>
          <a:bodyPr vert="horz" lIns="91440" tIns="45720" rIns="91440" bIns="45720" rtlCol="0" anchor="t">
            <a:normAutofit/>
          </a:bodyPr>
          <a:lstStyle/>
          <a:p>
            <a:r>
              <a:rPr lang="en-US"/>
              <a:t>Raoul Moat</a:t>
            </a:r>
          </a:p>
        </p:txBody>
      </p:sp>
      <p:sp>
        <p:nvSpPr>
          <p:cNvPr id="4" name="Content Placeholder 3">
            <a:extLst>
              <a:ext uri="{FF2B5EF4-FFF2-40B4-BE49-F238E27FC236}">
                <a16:creationId xmlns:a16="http://schemas.microsoft.com/office/drawing/2014/main" id="{D6F4883B-4D43-406A-AF25-D1253D0D9441}"/>
              </a:ext>
            </a:extLst>
          </p:cNvPr>
          <p:cNvSpPr>
            <a:spLocks noGrp="1"/>
          </p:cNvSpPr>
          <p:nvPr>
            <p:ph sz="half" idx="2"/>
          </p:nvPr>
        </p:nvSpPr>
        <p:spPr>
          <a:xfrm>
            <a:off x="717675" y="1648001"/>
            <a:ext cx="5946596" cy="4940982"/>
          </a:xfrm>
        </p:spPr>
        <p:txBody>
          <a:bodyPr vert="horz" lIns="91440" tIns="45720" rIns="91440" bIns="45720" rtlCol="0">
            <a:normAutofit/>
          </a:bodyPr>
          <a:lstStyle/>
          <a:p>
            <a:pPr marL="0" indent="0" algn="just" fontAlgn="base">
              <a:buNone/>
            </a:pPr>
            <a:r>
              <a:rPr lang="en-US" sz="2400" b="1" dirty="0"/>
              <a:t>IPCC commissioner Nicholas Long said: </a:t>
            </a:r>
          </a:p>
          <a:p>
            <a:pPr algn="just" fontAlgn="base"/>
            <a:r>
              <a:rPr lang="en-US" sz="2400" dirty="0"/>
              <a:t>"It is clear from the evidence that there is no suggestion any discharge from the XREP Tasers caused Moat to inadvertently pull the trigger.</a:t>
            </a:r>
          </a:p>
          <a:p>
            <a:pPr algn="just" fontAlgn="base"/>
            <a:r>
              <a:rPr lang="en-US" sz="2400" dirty="0"/>
              <a:t>"Moat was struck by one of the XREP Tasers, but this appears to have been a glancing blow which would have had very little effect.</a:t>
            </a:r>
          </a:p>
          <a:p>
            <a:pPr algn="just" fontAlgn="base"/>
            <a:r>
              <a:rPr lang="en-US" sz="2400" dirty="0"/>
              <a:t>"All the evidence shows a further distinct movement by Moat to raise the shotgun to his head before firing."</a:t>
            </a:r>
          </a:p>
        </p:txBody>
      </p:sp>
    </p:spTree>
    <p:extLst>
      <p:ext uri="{BB962C8B-B14F-4D97-AF65-F5344CB8AC3E}">
        <p14:creationId xmlns:p14="http://schemas.microsoft.com/office/powerpoint/2010/main" val="83113605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730076B4-E209-4373-9A3D-7C68B4B0F02B}"/>
              </a:ext>
            </a:extLst>
          </p:cNvPr>
          <p:cNvSpPr>
            <a:spLocks noGrp="1"/>
          </p:cNvSpPr>
          <p:nvPr>
            <p:ph type="sldNum" sz="quarter" idx="12"/>
          </p:nvPr>
        </p:nvSpPr>
        <p:spPr/>
        <p:txBody>
          <a:bodyPr/>
          <a:lstStyle/>
          <a:p>
            <a:fld id="{5DFEDB64-84C3-4240-BCBA-134AE1D9082C}" type="slidenum">
              <a:rPr lang="en-GB" smtClean="0"/>
              <a:t>14</a:t>
            </a:fld>
            <a:endParaRPr lang="en-GB"/>
          </a:p>
        </p:txBody>
      </p:sp>
      <p:pic>
        <p:nvPicPr>
          <p:cNvPr id="3" name="Online Media 2" title="Bodycam shows police Taser their own race relations adviser">
            <a:hlinkClick r:id="" action="ppaction://media"/>
            <a:extLst>
              <a:ext uri="{FF2B5EF4-FFF2-40B4-BE49-F238E27FC236}">
                <a16:creationId xmlns:a16="http://schemas.microsoft.com/office/drawing/2014/main" id="{BB9B3038-0B24-4452-86AC-796CB222FA5C}"/>
              </a:ext>
            </a:extLst>
          </p:cNvPr>
          <p:cNvPicPr>
            <a:picLocks noRot="1" noChangeAspect="1"/>
          </p:cNvPicPr>
          <p:nvPr>
            <a:videoFile r:link="rId1"/>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264574852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3" name="Rectangle 32">
            <a:extLst>
              <a:ext uri="{FF2B5EF4-FFF2-40B4-BE49-F238E27FC236}">
                <a16:creationId xmlns:a16="http://schemas.microsoft.com/office/drawing/2014/main" id="{655AE6B0-AC9E-4167-806F-E9DB135FC46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5" name="Group 34">
            <a:extLst>
              <a:ext uri="{FF2B5EF4-FFF2-40B4-BE49-F238E27FC236}">
                <a16:creationId xmlns:a16="http://schemas.microsoft.com/office/drawing/2014/main" id="{3523416A-383B-4FDC-B4C9-D8EDDFE9C04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329267" y="-8467"/>
            <a:ext cx="4766733" cy="6866467"/>
            <a:chOff x="7425267" y="-8467"/>
            <a:chExt cx="4766733" cy="6866467"/>
          </a:xfrm>
        </p:grpSpPr>
        <p:cxnSp>
          <p:nvCxnSpPr>
            <p:cNvPr id="36" name="Straight Connector 35">
              <a:extLst>
                <a:ext uri="{FF2B5EF4-FFF2-40B4-BE49-F238E27FC236}">
                  <a16:creationId xmlns:a16="http://schemas.microsoft.com/office/drawing/2014/main" id="{CB0D29D5-3F7C-4197-821B-6D60A66CC04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rgbClr val="BFBFBF">
                  <a:alpha val="75000"/>
                </a:srgbClr>
              </a:solidFill>
            </a:ln>
          </p:spPr>
          <p:style>
            <a:lnRef idx="2">
              <a:schemeClr val="accent1"/>
            </a:lnRef>
            <a:fillRef idx="0">
              <a:schemeClr val="accent1"/>
            </a:fillRef>
            <a:effectRef idx="1">
              <a:schemeClr val="accent1"/>
            </a:effectRef>
            <a:fontRef idx="minor">
              <a:schemeClr val="tx1"/>
            </a:fontRef>
          </p:style>
        </p:cxnSp>
        <p:cxnSp>
          <p:nvCxnSpPr>
            <p:cNvPr id="37" name="Straight Connector 36">
              <a:extLst>
                <a:ext uri="{FF2B5EF4-FFF2-40B4-BE49-F238E27FC236}">
                  <a16:creationId xmlns:a16="http://schemas.microsoft.com/office/drawing/2014/main" id="{347FB49A-3541-428A-AADE-682A3C50563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rgbClr val="BFBFBF">
                  <a:alpha val="80000"/>
                </a:srgbClr>
              </a:solidFill>
            </a:ln>
          </p:spPr>
          <p:style>
            <a:lnRef idx="2">
              <a:schemeClr val="accent1"/>
            </a:lnRef>
            <a:fillRef idx="0">
              <a:schemeClr val="accent1"/>
            </a:fillRef>
            <a:effectRef idx="1">
              <a:schemeClr val="accent1"/>
            </a:effectRef>
            <a:fontRef idx="minor">
              <a:schemeClr val="tx1"/>
            </a:fontRef>
          </p:style>
        </p:cxnSp>
        <p:sp>
          <p:nvSpPr>
            <p:cNvPr id="38" name="Rectangle 23">
              <a:extLst>
                <a:ext uri="{FF2B5EF4-FFF2-40B4-BE49-F238E27FC236}">
                  <a16:creationId xmlns:a16="http://schemas.microsoft.com/office/drawing/2014/main" id="{D96F53DC-08F1-42C6-B558-B83D54B2766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9" name="Rectangle 25">
              <a:extLst>
                <a:ext uri="{FF2B5EF4-FFF2-40B4-BE49-F238E27FC236}">
                  <a16:creationId xmlns:a16="http://schemas.microsoft.com/office/drawing/2014/main" id="{AFE48CAF-A51C-463F-A570-ED99439A5CA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40" name="Isosceles Triangle 39">
              <a:extLst>
                <a:ext uri="{FF2B5EF4-FFF2-40B4-BE49-F238E27FC236}">
                  <a16:creationId xmlns:a16="http://schemas.microsoft.com/office/drawing/2014/main" id="{01F0C48B-50FF-4351-8207-16D0960483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41" name="Rectangle 27">
              <a:extLst>
                <a:ext uri="{FF2B5EF4-FFF2-40B4-BE49-F238E27FC236}">
                  <a16:creationId xmlns:a16="http://schemas.microsoft.com/office/drawing/2014/main" id="{300384B6-5ED6-4F91-A548-B706D837513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42" name="Rectangle 28">
              <a:extLst>
                <a:ext uri="{FF2B5EF4-FFF2-40B4-BE49-F238E27FC236}">
                  <a16:creationId xmlns:a16="http://schemas.microsoft.com/office/drawing/2014/main" id="{337AFFAE-C182-463C-9459-8AB3C69D9A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43" name="Rectangle 29">
              <a:extLst>
                <a:ext uri="{FF2B5EF4-FFF2-40B4-BE49-F238E27FC236}">
                  <a16:creationId xmlns:a16="http://schemas.microsoft.com/office/drawing/2014/main" id="{510ACF17-C3F0-42BF-BDEB-D079277121E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44" name="Isosceles Triangle 43">
              <a:extLst>
                <a:ext uri="{FF2B5EF4-FFF2-40B4-BE49-F238E27FC236}">
                  <a16:creationId xmlns:a16="http://schemas.microsoft.com/office/drawing/2014/main" id="{E804EFD0-B84E-476F-9FC6-6C4A42EA00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46" name="Rectangle 45">
            <a:extLst>
              <a:ext uri="{FF2B5EF4-FFF2-40B4-BE49-F238E27FC236}">
                <a16:creationId xmlns:a16="http://schemas.microsoft.com/office/drawing/2014/main" id="{87BD1F4E-A66D-4C06-86DA-8D56CA7A3B4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977719" y="0"/>
            <a:ext cx="621428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Slide Number Placeholder 3">
            <a:extLst>
              <a:ext uri="{FF2B5EF4-FFF2-40B4-BE49-F238E27FC236}">
                <a16:creationId xmlns:a16="http://schemas.microsoft.com/office/drawing/2014/main" id="{B5DF4DCC-83EE-47DF-9A71-9F1DA3D8C6E8}"/>
              </a:ext>
            </a:extLst>
          </p:cNvPr>
          <p:cNvSpPr>
            <a:spLocks noGrp="1"/>
          </p:cNvSpPr>
          <p:nvPr>
            <p:ph type="sldNum" sz="quarter" idx="12"/>
          </p:nvPr>
        </p:nvSpPr>
        <p:spPr>
          <a:xfrm>
            <a:off x="10529090" y="6041362"/>
            <a:ext cx="683339" cy="365125"/>
          </a:xfrm>
        </p:spPr>
        <p:txBody>
          <a:bodyPr>
            <a:normAutofit/>
          </a:bodyPr>
          <a:lstStyle/>
          <a:p>
            <a:pPr>
              <a:spcAft>
                <a:spcPts val="600"/>
              </a:spcAft>
            </a:pPr>
            <a:fld id="{5DFEDB64-84C3-4240-BCBA-134AE1D9082C}" type="slidenum">
              <a:rPr lang="en-GB">
                <a:solidFill>
                  <a:srgbClr val="FFFFFF"/>
                </a:solidFill>
              </a:rPr>
              <a:pPr>
                <a:spcAft>
                  <a:spcPts val="600"/>
                </a:spcAft>
              </a:pPr>
              <a:t>15</a:t>
            </a:fld>
            <a:endParaRPr lang="en-GB">
              <a:solidFill>
                <a:srgbClr val="FFFFFF"/>
              </a:solidFill>
            </a:endParaRPr>
          </a:p>
        </p:txBody>
      </p:sp>
      <p:graphicFrame>
        <p:nvGraphicFramePr>
          <p:cNvPr id="28" name="Content Placeholder 2">
            <a:extLst>
              <a:ext uri="{FF2B5EF4-FFF2-40B4-BE49-F238E27FC236}">
                <a16:creationId xmlns:a16="http://schemas.microsoft.com/office/drawing/2014/main" id="{0AFF9FF8-ACA2-4DC7-BB5E-B1A3D5597617}"/>
              </a:ext>
            </a:extLst>
          </p:cNvPr>
          <p:cNvGraphicFramePr>
            <a:graphicFrameLocks noGrp="1"/>
          </p:cNvGraphicFramePr>
          <p:nvPr>
            <p:ph idx="1"/>
            <p:extLst>
              <p:ext uri="{D42A27DB-BD31-4B8C-83A1-F6EECF244321}">
                <p14:modId xmlns:p14="http://schemas.microsoft.com/office/powerpoint/2010/main" val="730188792"/>
              </p:ext>
            </p:extLst>
          </p:nvPr>
        </p:nvGraphicFramePr>
        <p:xfrm>
          <a:off x="464949" y="451513"/>
          <a:ext cx="11375756" cy="610427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extBox 4">
            <a:extLst>
              <a:ext uri="{FF2B5EF4-FFF2-40B4-BE49-F238E27FC236}">
                <a16:creationId xmlns:a16="http://schemas.microsoft.com/office/drawing/2014/main" id="{D14114C0-2E44-4AA4-A5B7-008DDB064EC3}"/>
              </a:ext>
            </a:extLst>
          </p:cNvPr>
          <p:cNvSpPr txBox="1"/>
          <p:nvPr/>
        </p:nvSpPr>
        <p:spPr>
          <a:xfrm>
            <a:off x="464949" y="6497135"/>
            <a:ext cx="2269232" cy="369332"/>
          </a:xfrm>
          <a:prstGeom prst="rect">
            <a:avLst/>
          </a:prstGeom>
          <a:noFill/>
        </p:spPr>
        <p:txBody>
          <a:bodyPr wrap="square" rtlCol="0">
            <a:spAutoFit/>
          </a:bodyPr>
          <a:lstStyle/>
          <a:p>
            <a:r>
              <a:rPr lang="en-GB" dirty="0"/>
              <a:t>IOPC (2018)</a:t>
            </a:r>
          </a:p>
        </p:txBody>
      </p:sp>
    </p:spTree>
    <p:extLst>
      <p:ext uri="{BB962C8B-B14F-4D97-AF65-F5344CB8AC3E}">
        <p14:creationId xmlns:p14="http://schemas.microsoft.com/office/powerpoint/2010/main" val="191819667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67F1BC-E3FF-433E-B658-FE4F2865EBA6}"/>
              </a:ext>
            </a:extLst>
          </p:cNvPr>
          <p:cNvSpPr>
            <a:spLocks noGrp="1"/>
          </p:cNvSpPr>
          <p:nvPr>
            <p:ph type="title"/>
          </p:nvPr>
        </p:nvSpPr>
        <p:spPr/>
        <p:txBody>
          <a:bodyPr/>
          <a:lstStyle/>
          <a:p>
            <a:r>
              <a:rPr lang="en-GB" dirty="0"/>
              <a:t>Discussion</a:t>
            </a:r>
          </a:p>
        </p:txBody>
      </p:sp>
      <p:sp>
        <p:nvSpPr>
          <p:cNvPr id="3" name="Content Placeholder 2">
            <a:extLst>
              <a:ext uri="{FF2B5EF4-FFF2-40B4-BE49-F238E27FC236}">
                <a16:creationId xmlns:a16="http://schemas.microsoft.com/office/drawing/2014/main" id="{0530E130-EDD6-4155-A14B-90A51D697CD1}"/>
              </a:ext>
            </a:extLst>
          </p:cNvPr>
          <p:cNvSpPr>
            <a:spLocks noGrp="1"/>
          </p:cNvSpPr>
          <p:nvPr>
            <p:ph idx="1"/>
          </p:nvPr>
        </p:nvSpPr>
        <p:spPr/>
        <p:txBody>
          <a:bodyPr/>
          <a:lstStyle/>
          <a:p>
            <a:r>
              <a:rPr lang="en-GB" sz="2400" dirty="0"/>
              <a:t>Balance the pro’s and con’s of Taser use, the dangers, the controversy and the uncertainty from members of the public… is this leading to routine arming of the police service? </a:t>
            </a:r>
          </a:p>
          <a:p>
            <a:endParaRPr lang="en-GB" dirty="0"/>
          </a:p>
          <a:p>
            <a:r>
              <a:rPr lang="en-GB" sz="2400" dirty="0"/>
              <a:t>Does the controversial use of Taser undermine the legitimacy of the police service, and should safety of officers be put ahead of public concern?</a:t>
            </a:r>
          </a:p>
          <a:p>
            <a:endParaRPr lang="en-GB" dirty="0"/>
          </a:p>
        </p:txBody>
      </p:sp>
      <p:sp>
        <p:nvSpPr>
          <p:cNvPr id="4" name="Slide Number Placeholder 3">
            <a:extLst>
              <a:ext uri="{FF2B5EF4-FFF2-40B4-BE49-F238E27FC236}">
                <a16:creationId xmlns:a16="http://schemas.microsoft.com/office/drawing/2014/main" id="{7018A9C7-8FFD-45B2-9591-8C9E5DDAA07A}"/>
              </a:ext>
            </a:extLst>
          </p:cNvPr>
          <p:cNvSpPr>
            <a:spLocks noGrp="1"/>
          </p:cNvSpPr>
          <p:nvPr>
            <p:ph type="sldNum" sz="quarter" idx="12"/>
          </p:nvPr>
        </p:nvSpPr>
        <p:spPr/>
        <p:txBody>
          <a:bodyPr/>
          <a:lstStyle/>
          <a:p>
            <a:fld id="{5DFEDB64-84C3-4240-BCBA-134AE1D9082C}" type="slidenum">
              <a:rPr lang="en-GB" smtClean="0"/>
              <a:t>16</a:t>
            </a:fld>
            <a:endParaRPr lang="en-GB"/>
          </a:p>
        </p:txBody>
      </p:sp>
    </p:spTree>
    <p:extLst>
      <p:ext uri="{BB962C8B-B14F-4D97-AF65-F5344CB8AC3E}">
        <p14:creationId xmlns:p14="http://schemas.microsoft.com/office/powerpoint/2010/main" val="253726934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7E2E05-B4D2-4DD6-B8C0-621B5C1386BA}"/>
              </a:ext>
            </a:extLst>
          </p:cNvPr>
          <p:cNvSpPr>
            <a:spLocks noGrp="1"/>
          </p:cNvSpPr>
          <p:nvPr>
            <p:ph type="title"/>
          </p:nvPr>
        </p:nvSpPr>
        <p:spPr/>
        <p:txBody>
          <a:bodyPr/>
          <a:lstStyle/>
          <a:p>
            <a:r>
              <a:rPr lang="en-GB" dirty="0"/>
              <a:t>Taser References</a:t>
            </a:r>
          </a:p>
        </p:txBody>
      </p:sp>
      <p:sp>
        <p:nvSpPr>
          <p:cNvPr id="3" name="Content Placeholder 2">
            <a:extLst>
              <a:ext uri="{FF2B5EF4-FFF2-40B4-BE49-F238E27FC236}">
                <a16:creationId xmlns:a16="http://schemas.microsoft.com/office/drawing/2014/main" id="{1EEE9F0A-E3F0-4997-963A-6AC4D09411D0}"/>
              </a:ext>
            </a:extLst>
          </p:cNvPr>
          <p:cNvSpPr>
            <a:spLocks noGrp="1"/>
          </p:cNvSpPr>
          <p:nvPr>
            <p:ph idx="1"/>
          </p:nvPr>
        </p:nvSpPr>
        <p:spPr>
          <a:xfrm>
            <a:off x="677334" y="1581666"/>
            <a:ext cx="8171698" cy="4843848"/>
          </a:xfrm>
        </p:spPr>
        <p:txBody>
          <a:bodyPr>
            <a:normAutofit fontScale="85000" lnSpcReduction="20000"/>
          </a:bodyPr>
          <a:lstStyle/>
          <a:p>
            <a:pPr algn="just">
              <a:lnSpc>
                <a:spcPct val="120000"/>
              </a:lnSpc>
            </a:pPr>
            <a:r>
              <a:rPr lang="en-GB" dirty="0"/>
              <a:t>Ariel B, Lawes D, </a:t>
            </a:r>
            <a:r>
              <a:rPr lang="en-GB" dirty="0" err="1"/>
              <a:t>Weinborn</a:t>
            </a:r>
            <a:r>
              <a:rPr lang="en-GB" dirty="0"/>
              <a:t> C, Henry R, Chen K &amp; </a:t>
            </a:r>
            <a:r>
              <a:rPr lang="en-GB" dirty="0" err="1"/>
              <a:t>Hagit</a:t>
            </a:r>
            <a:r>
              <a:rPr lang="en-GB" dirty="0"/>
              <a:t> B S (2019), The “Less-Than-Lethal Weapons Effect”—Introducing TASERs to Routine Police Operations in England and Wales, </a:t>
            </a:r>
            <a:r>
              <a:rPr lang="en-GB" u="sng" dirty="0"/>
              <a:t>Criminal Justice And Behaviour</a:t>
            </a:r>
            <a:r>
              <a:rPr lang="en-GB" dirty="0"/>
              <a:t>, Volume 46, Issue 2, Pages 280 – 300.</a:t>
            </a:r>
          </a:p>
          <a:p>
            <a:pPr algn="just">
              <a:lnSpc>
                <a:spcPct val="120000"/>
              </a:lnSpc>
            </a:pPr>
            <a:r>
              <a:rPr lang="en-GB" dirty="0" err="1"/>
              <a:t>Bleetman</a:t>
            </a:r>
            <a:r>
              <a:rPr lang="en-GB" dirty="0"/>
              <a:t>, Steyn R &amp; Lee, C (2004), Introduction of the Taser into British policing. Implications for UK emergency departments: an overview of electronic weaponry, </a:t>
            </a:r>
            <a:r>
              <a:rPr lang="en-GB" u="sng" dirty="0"/>
              <a:t>Emergency Medical Journal</a:t>
            </a:r>
            <a:r>
              <a:rPr lang="en-GB" dirty="0"/>
              <a:t>, Volume 21, Pages 136 – 140. </a:t>
            </a:r>
          </a:p>
          <a:p>
            <a:pPr algn="just">
              <a:lnSpc>
                <a:spcPct val="120000"/>
              </a:lnSpc>
            </a:pPr>
            <a:r>
              <a:rPr lang="en-GB" dirty="0"/>
              <a:t>College of Policing (2018), Authorised Professional Practice; Conductive Electrical Devices (Taser) (Online) Available at </a:t>
            </a:r>
            <a:r>
              <a:rPr lang="en-GB" dirty="0">
                <a:hlinkClick r:id="rId2"/>
              </a:rPr>
              <a:t>https://www.app.college.police.uk/app-content/armed-policing/conducted-energy-devices-taser/</a:t>
            </a:r>
            <a:r>
              <a:rPr lang="en-GB" dirty="0"/>
              <a:t> Accessed 27</a:t>
            </a:r>
            <a:r>
              <a:rPr lang="en-GB" baseline="30000" dirty="0"/>
              <a:t>th</a:t>
            </a:r>
            <a:r>
              <a:rPr lang="en-GB" dirty="0"/>
              <a:t> February 2019.</a:t>
            </a:r>
          </a:p>
          <a:p>
            <a:pPr algn="just">
              <a:lnSpc>
                <a:spcPct val="120000"/>
              </a:lnSpc>
            </a:pPr>
            <a:r>
              <a:rPr lang="en-GB" dirty="0"/>
              <a:t>Independent Office of Police Conduct (2018), Avon and Somerset police officer cleared of gross misconduct for use of Taser (Online) Available at </a:t>
            </a:r>
            <a:br>
              <a:rPr lang="en-GB" dirty="0"/>
            </a:br>
            <a:r>
              <a:rPr lang="en-GB" dirty="0">
                <a:hlinkClick r:id="rId3"/>
              </a:rPr>
              <a:t>https://policeconduct.gov.uk/news/avon-and-somerset-police-officer-cleared-gross-misconduct-use-taser</a:t>
            </a:r>
            <a:r>
              <a:rPr lang="en-GB" dirty="0"/>
              <a:t> Accessed 28th February 2019.</a:t>
            </a:r>
          </a:p>
          <a:p>
            <a:pPr algn="just">
              <a:lnSpc>
                <a:spcPct val="120000"/>
              </a:lnSpc>
            </a:pPr>
            <a:r>
              <a:rPr lang="en-GB" dirty="0"/>
              <a:t>Khan, S (2017),</a:t>
            </a:r>
            <a:r>
              <a:rPr lang="en-GB" b="1" i="1" dirty="0"/>
              <a:t> A less lethal weapon? As Taser use is rolled out across London, the public has much to fear</a:t>
            </a:r>
            <a:r>
              <a:rPr lang="en-GB" dirty="0"/>
              <a:t>, (Online) Available at </a:t>
            </a:r>
            <a:r>
              <a:rPr lang="en-GB" dirty="0">
                <a:hlinkClick r:id="rId4"/>
              </a:rPr>
              <a:t>https://www.independent.co.uk/voices/comment/a-less-lethal-weapon-as-taser-use-is-rolled-out-across-london-the-public-has-much-to-fear-8881351.html</a:t>
            </a:r>
            <a:r>
              <a:rPr lang="en-GB" dirty="0"/>
              <a:t> Accessed 25th of February 2019.</a:t>
            </a:r>
          </a:p>
          <a:p>
            <a:endParaRPr lang="en-GB" dirty="0"/>
          </a:p>
          <a:p>
            <a:endParaRPr lang="en-GB" u="sng" dirty="0"/>
          </a:p>
          <a:p>
            <a:endParaRPr lang="en-GB" dirty="0"/>
          </a:p>
        </p:txBody>
      </p:sp>
    </p:spTree>
    <p:extLst>
      <p:ext uri="{BB962C8B-B14F-4D97-AF65-F5344CB8AC3E}">
        <p14:creationId xmlns:p14="http://schemas.microsoft.com/office/powerpoint/2010/main" val="85530743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Image result for uwtsd">
            <a:extLst>
              <a:ext uri="{FF2B5EF4-FFF2-40B4-BE49-F238E27FC236}">
                <a16:creationId xmlns:a16="http://schemas.microsoft.com/office/drawing/2014/main" id="{548CE539-7463-4421-AADE-805096726F9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87588" y="1244699"/>
            <a:ext cx="6887470" cy="2754987"/>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ctrTitle"/>
          </p:nvPr>
        </p:nvSpPr>
        <p:spPr>
          <a:xfrm>
            <a:off x="1600199" y="4571999"/>
            <a:ext cx="7673801" cy="1087656"/>
          </a:xfrm>
        </p:spPr>
        <p:txBody>
          <a:bodyPr>
            <a:normAutofit/>
          </a:bodyPr>
          <a:lstStyle/>
          <a:p>
            <a:pPr algn="ctr"/>
            <a:r>
              <a:rPr lang="en-GB" sz="6000" dirty="0"/>
              <a:t>Any Questions?</a:t>
            </a:r>
          </a:p>
        </p:txBody>
      </p:sp>
      <p:sp>
        <p:nvSpPr>
          <p:cNvPr id="4" name="Subtitle 3">
            <a:extLst>
              <a:ext uri="{FF2B5EF4-FFF2-40B4-BE49-F238E27FC236}">
                <a16:creationId xmlns:a16="http://schemas.microsoft.com/office/drawing/2014/main" id="{C7088133-3566-422A-AB07-8B768473F502}"/>
              </a:ext>
            </a:extLst>
          </p:cNvPr>
          <p:cNvSpPr>
            <a:spLocks noGrp="1"/>
          </p:cNvSpPr>
          <p:nvPr>
            <p:ph type="subTitle" idx="1"/>
          </p:nvPr>
        </p:nvSpPr>
        <p:spPr>
          <a:xfrm>
            <a:off x="1674795" y="5659655"/>
            <a:ext cx="7599205" cy="611896"/>
          </a:xfrm>
        </p:spPr>
        <p:txBody>
          <a:bodyPr>
            <a:normAutofit/>
          </a:bodyPr>
          <a:lstStyle/>
          <a:p>
            <a:pPr algn="ctr"/>
            <a:r>
              <a:rPr lang="en-GB" dirty="0"/>
              <a:t>C.Newton-Evans@UWTSD.ac.uk</a:t>
            </a:r>
          </a:p>
        </p:txBody>
      </p:sp>
    </p:spTree>
    <p:extLst>
      <p:ext uri="{BB962C8B-B14F-4D97-AF65-F5344CB8AC3E}">
        <p14:creationId xmlns:p14="http://schemas.microsoft.com/office/powerpoint/2010/main" val="63725577"/>
      </p:ext>
    </p:extLst>
  </p:cSld>
  <p:clrMapOvr>
    <a:masterClrMapping/>
  </p:clrMapOvr>
</p:sld>
</file>

<file path=ppt/theme/theme1.xml><?xml version="1.0" encoding="utf-8"?>
<a:theme xmlns:a="http://schemas.openxmlformats.org/drawingml/2006/main" name="Facet">
  <a:themeElements>
    <a:clrScheme name="UWTSD CFNE">
      <a:dk1>
        <a:sysClr val="windowText" lastClr="000000"/>
      </a:dk1>
      <a:lt1>
        <a:sysClr val="window" lastClr="FFFFFF"/>
      </a:lt1>
      <a:dk2>
        <a:srgbClr val="44546A"/>
      </a:dk2>
      <a:lt2>
        <a:srgbClr val="E7E6E6"/>
      </a:lt2>
      <a:accent1>
        <a:srgbClr val="1F3864"/>
      </a:accent1>
      <a:accent2>
        <a:srgbClr val="D9E2F3"/>
      </a:accent2>
      <a:accent3>
        <a:srgbClr val="A5A5A5"/>
      </a:accent3>
      <a:accent4>
        <a:srgbClr val="4472C4"/>
      </a:accent4>
      <a:accent5>
        <a:srgbClr val="8496B0"/>
      </a:accent5>
      <a:accent6>
        <a:srgbClr val="2F5496"/>
      </a:accent6>
      <a:hlink>
        <a:srgbClr val="FFC000"/>
      </a:hlink>
      <a:folHlink>
        <a:srgbClr val="954F72"/>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70</TotalTime>
  <Words>1124</Words>
  <Application>Microsoft Office PowerPoint</Application>
  <PresentationFormat>Widescreen</PresentationFormat>
  <Paragraphs>87</Paragraphs>
  <Slides>18</Slides>
  <Notes>1</Notes>
  <HiddenSlides>0</HiddenSlides>
  <MMClips>2</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18</vt:i4>
      </vt:variant>
    </vt:vector>
  </HeadingPairs>
  <TitlesOfParts>
    <vt:vector size="23" baseType="lpstr">
      <vt:lpstr>Arial</vt:lpstr>
      <vt:lpstr>Calibri</vt:lpstr>
      <vt:lpstr>Trebuchet MS</vt:lpstr>
      <vt:lpstr>Wingdings 3</vt:lpstr>
      <vt:lpstr>Facet</vt:lpstr>
      <vt:lpstr>March 5th</vt:lpstr>
      <vt:lpstr>What’s in the news?</vt:lpstr>
      <vt:lpstr>Taser</vt:lpstr>
      <vt:lpstr>Taser</vt:lpstr>
      <vt:lpstr>An overview</vt:lpstr>
      <vt:lpstr>Should the police have more Tasers in London? It’s an important question to ask, especially of those who may be subjected to their use. The arguments for more Tasers would be that Tasers are a less lethal option compared to a firearm. The arguments against their increased availability is that they would be seen to arm the police by stealth and have the potential to cause seriously injury.</vt:lpstr>
      <vt:lpstr>PowerPoint Presentation</vt:lpstr>
      <vt:lpstr>PowerPoint Presentation</vt:lpstr>
      <vt:lpstr>PowerPoint Presentation</vt:lpstr>
      <vt:lpstr>PowerPoint Presentation</vt:lpstr>
      <vt:lpstr>Effects </vt:lpstr>
      <vt:lpstr>High profile cases</vt:lpstr>
      <vt:lpstr>Raoul Moat</vt:lpstr>
      <vt:lpstr>PowerPoint Presentation</vt:lpstr>
      <vt:lpstr>PowerPoint Presentation</vt:lpstr>
      <vt:lpstr>Discussion</vt:lpstr>
      <vt:lpstr>Taser References</vt:lpstr>
      <vt:lpstr>Any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What’s in the news?</dc:title>
  <dc:creator>Cairn F Newton-Evans</dc:creator>
  <cp:lastModifiedBy>Cairn F Newton-Evans</cp:lastModifiedBy>
  <cp:revision>7</cp:revision>
  <dcterms:created xsi:type="dcterms:W3CDTF">2019-02-28T09:39:31Z</dcterms:created>
  <dcterms:modified xsi:type="dcterms:W3CDTF">2019-02-28T13:17:05Z</dcterms:modified>
</cp:coreProperties>
</file>