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73" r:id="rId2"/>
    <p:sldId id="282" r:id="rId3"/>
    <p:sldId id="298" r:id="rId4"/>
    <p:sldId id="299" r:id="rId5"/>
    <p:sldId id="300" r:id="rId6"/>
    <p:sldId id="277" r:id="rId7"/>
    <p:sldId id="301" r:id="rId8"/>
    <p:sldId id="285" r:id="rId9"/>
    <p:sldId id="303" r:id="rId10"/>
    <p:sldId id="363" r:id="rId11"/>
    <p:sldId id="286" r:id="rId12"/>
    <p:sldId id="365" r:id="rId13"/>
    <p:sldId id="366" r:id="rId14"/>
    <p:sldId id="288" r:id="rId15"/>
    <p:sldId id="304" r:id="rId16"/>
    <p:sldId id="305" r:id="rId17"/>
    <p:sldId id="292" r:id="rId18"/>
    <p:sldId id="327" r:id="rId19"/>
    <p:sldId id="328" r:id="rId20"/>
    <p:sldId id="329" r:id="rId21"/>
    <p:sldId id="330" r:id="rId22"/>
    <p:sldId id="331" r:id="rId23"/>
    <p:sldId id="332" r:id="rId24"/>
    <p:sldId id="344" r:id="rId25"/>
    <p:sldId id="357" r:id="rId26"/>
    <p:sldId id="345" r:id="rId27"/>
    <p:sldId id="334" r:id="rId28"/>
    <p:sldId id="373" r:id="rId29"/>
    <p:sldId id="360" r:id="rId30"/>
    <p:sldId id="318" r:id="rId31"/>
    <p:sldId id="319" r:id="rId32"/>
    <p:sldId id="377" r:id="rId33"/>
    <p:sldId id="380" r:id="rId34"/>
  </p:sldIdLst>
  <p:sldSz cx="12192000" cy="6858000"/>
  <p:notesSz cx="6858000" cy="9144000"/>
  <p:defaultTex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465769"/>
    <a:srgbClr val="A3AFBD"/>
    <a:srgbClr val="D4D8DF"/>
    <a:srgbClr val="A1ABB4"/>
    <a:srgbClr val="B3BBC5"/>
    <a:srgbClr val="97A3AB"/>
    <a:srgbClr val="383641"/>
    <a:srgbClr val="19414E"/>
    <a:srgbClr val="A6B4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20620B-A2B2-4A96-AF41-B5EC1C704A7F}" v="1023" dt="2025-11-28T11:06:34.3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94363" autoAdjust="0"/>
  </p:normalViewPr>
  <p:slideViewPr>
    <p:cSldViewPr snapToGrid="0">
      <p:cViewPr varScale="1">
        <p:scale>
          <a:sx n="91" d="100"/>
          <a:sy n="91" d="100"/>
        </p:scale>
        <p:origin x="32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ID4096"/>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954493-66F4-416E-8D8F-7D99A3989764}" type="datetimeFigureOut">
              <a:rPr lang="LID4096" smtClean="0"/>
              <a:t>11/28/2025</a:t>
            </a:fld>
            <a:endParaRPr lang="LID4096"/>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ID4096"/>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ID4096"/>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385ED1-2648-4E60-9C1B-958888136D70}" type="slidenum">
              <a:rPr lang="LID4096" smtClean="0"/>
              <a:t>‹#›</a:t>
            </a:fld>
            <a:endParaRPr lang="LID4096"/>
          </a:p>
        </p:txBody>
      </p:sp>
    </p:spTree>
    <p:extLst>
      <p:ext uri="{BB962C8B-B14F-4D97-AF65-F5344CB8AC3E}">
        <p14:creationId xmlns:p14="http://schemas.microsoft.com/office/powerpoint/2010/main" val="999445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CA715-555E-D203-05E8-539B22391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95D4D8-5067-82FC-C2F9-6236897189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772543-5ECF-8FB6-9E46-5F48CD879BC6}"/>
              </a:ext>
            </a:extLst>
          </p:cNvPr>
          <p:cNvSpPr>
            <a:spLocks noGrp="1"/>
          </p:cNvSpPr>
          <p:nvPr>
            <p:ph type="body" idx="1"/>
          </p:nvPr>
        </p:nvSpPr>
        <p:spPr/>
        <p:txBody>
          <a:bodyPr/>
          <a:lstStyle/>
          <a:p>
            <a:endParaRPr lang="LID4096" dirty="0"/>
          </a:p>
        </p:txBody>
      </p:sp>
      <p:sp>
        <p:nvSpPr>
          <p:cNvPr id="4" name="Slide Number Placeholder 3">
            <a:extLst>
              <a:ext uri="{FF2B5EF4-FFF2-40B4-BE49-F238E27FC236}">
                <a16:creationId xmlns:a16="http://schemas.microsoft.com/office/drawing/2014/main" id="{D26AEC5F-4939-72CD-D738-FA6191792A54}"/>
              </a:ext>
            </a:extLst>
          </p:cNvPr>
          <p:cNvSpPr>
            <a:spLocks noGrp="1"/>
          </p:cNvSpPr>
          <p:nvPr>
            <p:ph type="sldNum" sz="quarter" idx="5"/>
          </p:nvPr>
        </p:nvSpPr>
        <p:spPr/>
        <p:txBody>
          <a:bodyPr/>
          <a:lstStyle/>
          <a:p>
            <a:fld id="{6C385ED1-2648-4E60-9C1B-958888136D70}" type="slidenum">
              <a:rPr lang="LID4096" smtClean="0"/>
              <a:t>25</a:t>
            </a:fld>
            <a:endParaRPr lang="LID4096"/>
          </a:p>
        </p:txBody>
      </p:sp>
    </p:spTree>
    <p:extLst>
      <p:ext uri="{BB962C8B-B14F-4D97-AF65-F5344CB8AC3E}">
        <p14:creationId xmlns:p14="http://schemas.microsoft.com/office/powerpoint/2010/main" val="3572576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6C385ED1-2648-4E60-9C1B-958888136D70}" type="slidenum">
              <a:rPr lang="LID4096" smtClean="0"/>
              <a:t>28</a:t>
            </a:fld>
            <a:endParaRPr lang="LID4096"/>
          </a:p>
        </p:txBody>
      </p:sp>
    </p:spTree>
    <p:extLst>
      <p:ext uri="{BB962C8B-B14F-4D97-AF65-F5344CB8AC3E}">
        <p14:creationId xmlns:p14="http://schemas.microsoft.com/office/powerpoint/2010/main" val="304180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6C385ED1-2648-4E60-9C1B-958888136D70}" type="slidenum">
              <a:rPr lang="LID4096" smtClean="0"/>
              <a:t>30</a:t>
            </a:fld>
            <a:endParaRPr lang="LID4096"/>
          </a:p>
        </p:txBody>
      </p:sp>
    </p:spTree>
    <p:extLst>
      <p:ext uri="{BB962C8B-B14F-4D97-AF65-F5344CB8AC3E}">
        <p14:creationId xmlns:p14="http://schemas.microsoft.com/office/powerpoint/2010/main" val="1941276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0D85-3416-6DA9-B3D1-C165925D9D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LID4096"/>
          </a:p>
        </p:txBody>
      </p:sp>
      <p:sp>
        <p:nvSpPr>
          <p:cNvPr id="3" name="Subtitle 2">
            <a:extLst>
              <a:ext uri="{FF2B5EF4-FFF2-40B4-BE49-F238E27FC236}">
                <a16:creationId xmlns:a16="http://schemas.microsoft.com/office/drawing/2014/main" id="{246C3E67-B263-D20D-CF12-2FAA580A21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LID4096"/>
          </a:p>
        </p:txBody>
      </p:sp>
      <p:sp>
        <p:nvSpPr>
          <p:cNvPr id="4" name="Date Placeholder 3">
            <a:extLst>
              <a:ext uri="{FF2B5EF4-FFF2-40B4-BE49-F238E27FC236}">
                <a16:creationId xmlns:a16="http://schemas.microsoft.com/office/drawing/2014/main" id="{66EEBD36-313E-2D19-EFAD-B5B2CC8FE53A}"/>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386BC4C7-A9F8-A733-B358-50A2C4DAA9CF}"/>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C33F0861-5E86-7084-B8DA-4B93501A6E9C}"/>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2446098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F989C-1686-F189-C3EC-A073DABCC58A}"/>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934D50FC-DA3E-44A0-3F06-E4BF5462B6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E363062D-CEEC-B53D-E52C-8B66AC432B65}"/>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D394C915-9BCE-AEC9-26B5-868F8F4A7A48}"/>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85CA5136-95D1-8593-3117-43069C25037F}"/>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2929603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E5C8-6B3E-6193-5E0C-462B7D3D3B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LID4096"/>
          </a:p>
        </p:txBody>
      </p:sp>
      <p:sp>
        <p:nvSpPr>
          <p:cNvPr id="3" name="Text Placeholder 2">
            <a:extLst>
              <a:ext uri="{FF2B5EF4-FFF2-40B4-BE49-F238E27FC236}">
                <a16:creationId xmlns:a16="http://schemas.microsoft.com/office/drawing/2014/main" id="{395DEC3A-77FA-808C-08D8-0626CD9CB1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7DE80E-D065-7CD6-6184-B0D987223C86}"/>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B39AC9C3-7801-10EE-45D6-B085308283F1}"/>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7A8AD79B-B7A3-062A-4C36-683C6853457B}"/>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1011098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90232-CDBC-414E-CA6E-4F4E6087D5E8}"/>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DE84A065-3007-05DF-8806-FDC9C02A8A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Content Placeholder 3">
            <a:extLst>
              <a:ext uri="{FF2B5EF4-FFF2-40B4-BE49-F238E27FC236}">
                <a16:creationId xmlns:a16="http://schemas.microsoft.com/office/drawing/2014/main" id="{4F68F7F9-2678-9366-7DF2-1723A1229E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Date Placeholder 4">
            <a:extLst>
              <a:ext uri="{FF2B5EF4-FFF2-40B4-BE49-F238E27FC236}">
                <a16:creationId xmlns:a16="http://schemas.microsoft.com/office/drawing/2014/main" id="{6DC9FC0F-EBC6-B2A3-E4D5-FF54C5C59205}"/>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6" name="Footer Placeholder 5">
            <a:extLst>
              <a:ext uri="{FF2B5EF4-FFF2-40B4-BE49-F238E27FC236}">
                <a16:creationId xmlns:a16="http://schemas.microsoft.com/office/drawing/2014/main" id="{E92BF4A2-74A0-EDCB-33E7-E894477AF0E9}"/>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2F9367E1-12F6-5DE1-BCC5-BF0D58DA861B}"/>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4019237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5497-39F2-739F-5B57-0D7226E6AD85}"/>
              </a:ext>
            </a:extLst>
          </p:cNvPr>
          <p:cNvSpPr>
            <a:spLocks noGrp="1"/>
          </p:cNvSpPr>
          <p:nvPr>
            <p:ph type="title"/>
          </p:nvPr>
        </p:nvSpPr>
        <p:spPr>
          <a:xfrm>
            <a:off x="839788" y="365125"/>
            <a:ext cx="10515600" cy="1325563"/>
          </a:xfrm>
        </p:spPr>
        <p:txBody>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33021425-7CA8-9E38-D234-1897987F1B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41C7ED-0D1B-FF7A-EB99-BE26F9C72B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Text Placeholder 4">
            <a:extLst>
              <a:ext uri="{FF2B5EF4-FFF2-40B4-BE49-F238E27FC236}">
                <a16:creationId xmlns:a16="http://schemas.microsoft.com/office/drawing/2014/main" id="{97DAFF25-7BE3-D085-C0C7-CF6A56CFB6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4EAC5-9B0D-C334-E013-6AD2ED8240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7" name="Date Placeholder 6">
            <a:extLst>
              <a:ext uri="{FF2B5EF4-FFF2-40B4-BE49-F238E27FC236}">
                <a16:creationId xmlns:a16="http://schemas.microsoft.com/office/drawing/2014/main" id="{AD237B4D-B4D6-81E3-39CB-37802EC3318B}"/>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8" name="Footer Placeholder 7">
            <a:extLst>
              <a:ext uri="{FF2B5EF4-FFF2-40B4-BE49-F238E27FC236}">
                <a16:creationId xmlns:a16="http://schemas.microsoft.com/office/drawing/2014/main" id="{568B1D3A-E525-823C-751E-F1DD952AD1C2}"/>
              </a:ext>
            </a:extLst>
          </p:cNvPr>
          <p:cNvSpPr>
            <a:spLocks noGrp="1"/>
          </p:cNvSpPr>
          <p:nvPr>
            <p:ph type="ftr" sz="quarter" idx="11"/>
          </p:nvPr>
        </p:nvSpPr>
        <p:spPr/>
        <p:txBody>
          <a:bodyPr/>
          <a:lstStyle/>
          <a:p>
            <a:endParaRPr lang="LID4096"/>
          </a:p>
        </p:txBody>
      </p:sp>
      <p:sp>
        <p:nvSpPr>
          <p:cNvPr id="9" name="Slide Number Placeholder 8">
            <a:extLst>
              <a:ext uri="{FF2B5EF4-FFF2-40B4-BE49-F238E27FC236}">
                <a16:creationId xmlns:a16="http://schemas.microsoft.com/office/drawing/2014/main" id="{80446ABA-8514-EAB9-5EC3-44303B653E77}"/>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773958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176F4-9E2B-AB61-C954-285C25188856}"/>
              </a:ext>
            </a:extLst>
          </p:cNvPr>
          <p:cNvSpPr>
            <a:spLocks noGrp="1"/>
          </p:cNvSpPr>
          <p:nvPr>
            <p:ph type="title"/>
          </p:nvPr>
        </p:nvSpPr>
        <p:spPr/>
        <p:txBody>
          <a:bodyPr/>
          <a:lstStyle/>
          <a:p>
            <a:r>
              <a:rPr lang="en-US"/>
              <a:t>Click to edit Master title style</a:t>
            </a:r>
            <a:endParaRPr lang="LID4096"/>
          </a:p>
        </p:txBody>
      </p:sp>
      <p:sp>
        <p:nvSpPr>
          <p:cNvPr id="3" name="Date Placeholder 2">
            <a:extLst>
              <a:ext uri="{FF2B5EF4-FFF2-40B4-BE49-F238E27FC236}">
                <a16:creationId xmlns:a16="http://schemas.microsoft.com/office/drawing/2014/main" id="{8E99BC4C-F1E9-67AA-C0E9-828F8BD4232D}"/>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4" name="Footer Placeholder 3">
            <a:extLst>
              <a:ext uri="{FF2B5EF4-FFF2-40B4-BE49-F238E27FC236}">
                <a16:creationId xmlns:a16="http://schemas.microsoft.com/office/drawing/2014/main" id="{83A7DFE2-12DF-4779-8DD8-58D4D3C2211B}"/>
              </a:ext>
            </a:extLst>
          </p:cNvPr>
          <p:cNvSpPr>
            <a:spLocks noGrp="1"/>
          </p:cNvSpPr>
          <p:nvPr>
            <p:ph type="ftr" sz="quarter" idx="11"/>
          </p:nvPr>
        </p:nvSpPr>
        <p:spPr/>
        <p:txBody>
          <a:bodyPr/>
          <a:lstStyle/>
          <a:p>
            <a:endParaRPr lang="LID4096"/>
          </a:p>
        </p:txBody>
      </p:sp>
      <p:sp>
        <p:nvSpPr>
          <p:cNvPr id="5" name="Slide Number Placeholder 4">
            <a:extLst>
              <a:ext uri="{FF2B5EF4-FFF2-40B4-BE49-F238E27FC236}">
                <a16:creationId xmlns:a16="http://schemas.microsoft.com/office/drawing/2014/main" id="{EC5F9273-2414-9AD2-C7CD-950C432F8A3B}"/>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1252910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FD479D-8505-7F6E-B963-CB3EDC9A7245}"/>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3" name="Footer Placeholder 2">
            <a:extLst>
              <a:ext uri="{FF2B5EF4-FFF2-40B4-BE49-F238E27FC236}">
                <a16:creationId xmlns:a16="http://schemas.microsoft.com/office/drawing/2014/main" id="{B58AE066-93AB-88B3-D5D3-B3D2C5FFC3E0}"/>
              </a:ext>
            </a:extLst>
          </p:cNvPr>
          <p:cNvSpPr>
            <a:spLocks noGrp="1"/>
          </p:cNvSpPr>
          <p:nvPr>
            <p:ph type="ftr" sz="quarter" idx="11"/>
          </p:nvPr>
        </p:nvSpPr>
        <p:spPr/>
        <p:txBody>
          <a:bodyPr/>
          <a:lstStyle/>
          <a:p>
            <a:endParaRPr lang="LID4096"/>
          </a:p>
        </p:txBody>
      </p:sp>
      <p:sp>
        <p:nvSpPr>
          <p:cNvPr id="4" name="Slide Number Placeholder 3">
            <a:extLst>
              <a:ext uri="{FF2B5EF4-FFF2-40B4-BE49-F238E27FC236}">
                <a16:creationId xmlns:a16="http://schemas.microsoft.com/office/drawing/2014/main" id="{643D9DFE-477A-CA19-1A07-FF78C19167C9}"/>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4014972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5EDB-1E8D-B18B-3D0D-64EC19496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Content Placeholder 2">
            <a:extLst>
              <a:ext uri="{FF2B5EF4-FFF2-40B4-BE49-F238E27FC236}">
                <a16:creationId xmlns:a16="http://schemas.microsoft.com/office/drawing/2014/main" id="{B71E39AE-A11D-31B6-090C-32C8880183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Text Placeholder 3">
            <a:extLst>
              <a:ext uri="{FF2B5EF4-FFF2-40B4-BE49-F238E27FC236}">
                <a16:creationId xmlns:a16="http://schemas.microsoft.com/office/drawing/2014/main" id="{4316BBE4-54C6-EC0A-6114-79A9FE5DAC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2A7E42-666D-1DC3-B708-80FC97069504}"/>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6" name="Footer Placeholder 5">
            <a:extLst>
              <a:ext uri="{FF2B5EF4-FFF2-40B4-BE49-F238E27FC236}">
                <a16:creationId xmlns:a16="http://schemas.microsoft.com/office/drawing/2014/main" id="{C87F6FA6-5BAD-74AF-318D-C6BEE5C408A1}"/>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482AE709-9940-DDDD-0DD6-2842BA25EC66}"/>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3276143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0847-06A1-8FB1-DAF0-F61767EFB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Picture Placeholder 2">
            <a:extLst>
              <a:ext uri="{FF2B5EF4-FFF2-40B4-BE49-F238E27FC236}">
                <a16:creationId xmlns:a16="http://schemas.microsoft.com/office/drawing/2014/main" id="{D9B44346-BC9F-5CE9-97CE-5CDD4FF633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LID4096"/>
          </a:p>
        </p:txBody>
      </p:sp>
      <p:sp>
        <p:nvSpPr>
          <p:cNvPr id="4" name="Text Placeholder 3">
            <a:extLst>
              <a:ext uri="{FF2B5EF4-FFF2-40B4-BE49-F238E27FC236}">
                <a16:creationId xmlns:a16="http://schemas.microsoft.com/office/drawing/2014/main" id="{19E8F7B0-A598-BDCC-8BF2-7B32C20262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F13BDE-2A40-9C9F-A446-D95089BDF998}"/>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6" name="Footer Placeholder 5">
            <a:extLst>
              <a:ext uri="{FF2B5EF4-FFF2-40B4-BE49-F238E27FC236}">
                <a16:creationId xmlns:a16="http://schemas.microsoft.com/office/drawing/2014/main" id="{3780DA63-73B2-E837-6857-E8C7F942F1ED}"/>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0D3244F9-F61A-2B2D-0726-2E9799DA9F7A}"/>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1754505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60E12-ECFD-ABE5-E143-BB43736575C1}"/>
              </a:ext>
            </a:extLst>
          </p:cNvPr>
          <p:cNvSpPr>
            <a:spLocks noGrp="1"/>
          </p:cNvSpPr>
          <p:nvPr>
            <p:ph type="title"/>
          </p:nvPr>
        </p:nvSpPr>
        <p:spPr/>
        <p:txBody>
          <a:bodyPr/>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8EF1C402-5135-CA6D-A68D-FA6D8BF0C3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6EE5D8DC-F553-25D8-C573-E181BFA8D25F}"/>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C2A66CF4-DDE4-E6C6-3FE2-56A2FCF0222D}"/>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90C4314A-6C2E-1B21-2B4B-AF82124C4A3E}"/>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201497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2573C0-E6C0-529B-2B07-4CF813602D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BBD97859-8468-4CD5-EAA0-913A22A82C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A8B8B55A-3A5E-F9B1-1EF8-B6D49D2CD792}"/>
              </a:ext>
            </a:extLst>
          </p:cNvPr>
          <p:cNvSpPr>
            <a:spLocks noGrp="1"/>
          </p:cNvSpPr>
          <p:nvPr>
            <p:ph type="dt" sz="half" idx="10"/>
          </p:nvPr>
        </p:nvSpPr>
        <p:spPr/>
        <p:txBody>
          <a:body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8B37BCDA-8EB8-5FCB-673F-66AB51A95FC9}"/>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B198D7D7-4FC1-86CB-EB51-7CF81E938FD5}"/>
              </a:ext>
            </a:extLst>
          </p:cNvPr>
          <p:cNvSpPr>
            <a:spLocks noGrp="1"/>
          </p:cNvSpPr>
          <p:nvPr>
            <p:ph type="sldNum" sz="quarter" idx="12"/>
          </p:nvPr>
        </p:nvSpPr>
        <p:spPr/>
        <p:txBody>
          <a:bodyPr/>
          <a:lstStyle/>
          <a:p>
            <a:fld id="{ADA73EA1-CA4B-44BD-ABA5-99D1982C8E6B}" type="slidenum">
              <a:rPr lang="LID4096" smtClean="0"/>
              <a:t>‹#›</a:t>
            </a:fld>
            <a:endParaRPr lang="LID4096"/>
          </a:p>
        </p:txBody>
      </p:sp>
    </p:spTree>
    <p:extLst>
      <p:ext uri="{BB962C8B-B14F-4D97-AF65-F5344CB8AC3E}">
        <p14:creationId xmlns:p14="http://schemas.microsoft.com/office/powerpoint/2010/main" val="198388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57A197-0F4B-A554-625F-DE8ACAFF18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47E46C8E-B7C7-A23E-8A2D-F82137A30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52CF9F1E-09F2-D0F9-5ECE-26CEA8802F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A9576C-A13C-458C-BC43-63ABA60AEC4C}" type="datetimeFigureOut">
              <a:rPr lang="LID4096" smtClean="0"/>
              <a:t>11/28/2025</a:t>
            </a:fld>
            <a:endParaRPr lang="LID4096"/>
          </a:p>
        </p:txBody>
      </p:sp>
      <p:sp>
        <p:nvSpPr>
          <p:cNvPr id="5" name="Footer Placeholder 4">
            <a:extLst>
              <a:ext uri="{FF2B5EF4-FFF2-40B4-BE49-F238E27FC236}">
                <a16:creationId xmlns:a16="http://schemas.microsoft.com/office/drawing/2014/main" id="{71B29A67-6E5E-6926-99D7-423AC7259A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LID4096"/>
          </a:p>
        </p:txBody>
      </p:sp>
      <p:sp>
        <p:nvSpPr>
          <p:cNvPr id="6" name="Slide Number Placeholder 5">
            <a:extLst>
              <a:ext uri="{FF2B5EF4-FFF2-40B4-BE49-F238E27FC236}">
                <a16:creationId xmlns:a16="http://schemas.microsoft.com/office/drawing/2014/main" id="{DB760A69-E28A-2867-5D52-E68C15015A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A73EA1-CA4B-44BD-ABA5-99D1982C8E6B}" type="slidenum">
              <a:rPr lang="LID4096" smtClean="0"/>
              <a:t>‹#›</a:t>
            </a:fld>
            <a:endParaRPr lang="LID4096"/>
          </a:p>
        </p:txBody>
      </p:sp>
    </p:spTree>
    <p:extLst>
      <p:ext uri="{BB962C8B-B14F-4D97-AF65-F5344CB8AC3E}">
        <p14:creationId xmlns:p14="http://schemas.microsoft.com/office/powerpoint/2010/main" val="3127972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nergy Management in Smart Cities - Mikrodev">
            <a:extLst>
              <a:ext uri="{FF2B5EF4-FFF2-40B4-BE49-F238E27FC236}">
                <a16:creationId xmlns:a16="http://schemas.microsoft.com/office/drawing/2014/main" id="{A92446E1-966D-4316-6748-1E1BB99DE7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938" b="15869"/>
          <a:stretch>
            <a:fillRect/>
          </a:stretch>
        </p:blipFill>
        <p:spPr bwMode="auto">
          <a:xfrm>
            <a:off x="-3050" y="-4839"/>
            <a:ext cx="12192001" cy="42014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5" name="Subtitle 2">
            <a:extLst>
              <a:ext uri="{FF2B5EF4-FFF2-40B4-BE49-F238E27FC236}">
                <a16:creationId xmlns:a16="http://schemas.microsoft.com/office/drawing/2014/main" id="{70580881-C1A2-36DA-8C14-0DF326D98A3D}"/>
              </a:ext>
            </a:extLst>
          </p:cNvPr>
          <p:cNvSpPr txBox="1">
            <a:spLocks/>
          </p:cNvSpPr>
          <p:nvPr/>
        </p:nvSpPr>
        <p:spPr>
          <a:xfrm>
            <a:off x="1139604" y="4553382"/>
            <a:ext cx="9770896"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i="1" dirty="0">
                <a:solidFill>
                  <a:schemeClr val="tx2">
                    <a:lumMod val="90000"/>
                    <a:lumOff val="10000"/>
                  </a:schemeClr>
                </a:solidFill>
              </a:rPr>
              <a:t>An AI-Driven Platform for </a:t>
            </a:r>
          </a:p>
          <a:p>
            <a:pPr marL="0" indent="0" algn="ctr">
              <a:buNone/>
            </a:pPr>
            <a:r>
              <a:rPr lang="en-GB" sz="2400" b="1" i="1" dirty="0">
                <a:solidFill>
                  <a:schemeClr val="tx2">
                    <a:lumMod val="90000"/>
                    <a:lumOff val="10000"/>
                  </a:schemeClr>
                </a:solidFill>
              </a:rPr>
              <a:t>Smart Waste Management and Community Cleanliness</a:t>
            </a:r>
            <a:endParaRPr lang="LID4096" sz="2400" i="1" dirty="0">
              <a:solidFill>
                <a:schemeClr val="tx2">
                  <a:lumMod val="90000"/>
                  <a:lumOff val="10000"/>
                </a:schemeClr>
              </a:solidFill>
            </a:endParaRPr>
          </a:p>
        </p:txBody>
      </p:sp>
      <p:sp>
        <p:nvSpPr>
          <p:cNvPr id="4" name="TextBox 3">
            <a:extLst>
              <a:ext uri="{FF2B5EF4-FFF2-40B4-BE49-F238E27FC236}">
                <a16:creationId xmlns:a16="http://schemas.microsoft.com/office/drawing/2014/main" id="{2FDB5E55-C3D0-C157-00EF-2DB2C935824E}"/>
              </a:ext>
            </a:extLst>
          </p:cNvPr>
          <p:cNvSpPr txBox="1"/>
          <p:nvPr/>
        </p:nvSpPr>
        <p:spPr>
          <a:xfrm>
            <a:off x="3751307" y="3880903"/>
            <a:ext cx="4983179" cy="1000655"/>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000" b="1" dirty="0">
                <a:solidFill>
                  <a:schemeClr val="tx2"/>
                </a:solidFill>
                <a:effectLst/>
                <a:latin typeface="+mj-lt"/>
                <a:ea typeface="+mj-ea"/>
                <a:cs typeface="+mj-cs"/>
              </a:rPr>
              <a:t>Eco Unity Intelligent </a:t>
            </a:r>
            <a:endParaRPr lang="en-US" sz="4000" dirty="0">
              <a:solidFill>
                <a:schemeClr val="tx2"/>
              </a:solidFill>
              <a:effectLst/>
              <a:latin typeface="+mj-lt"/>
              <a:ea typeface="+mj-ea"/>
              <a:cs typeface="+mj-cs"/>
            </a:endParaRPr>
          </a:p>
        </p:txBody>
      </p:sp>
      <p:sp>
        <p:nvSpPr>
          <p:cNvPr id="6" name="TextBox 5">
            <a:extLst>
              <a:ext uri="{FF2B5EF4-FFF2-40B4-BE49-F238E27FC236}">
                <a16:creationId xmlns:a16="http://schemas.microsoft.com/office/drawing/2014/main" id="{8F20C9EF-B28D-B8E2-F7AF-00AAE112BF4E}"/>
              </a:ext>
            </a:extLst>
          </p:cNvPr>
          <p:cNvSpPr txBox="1"/>
          <p:nvPr/>
        </p:nvSpPr>
        <p:spPr>
          <a:xfrm>
            <a:off x="2977399" y="5381263"/>
            <a:ext cx="6095306" cy="1166666"/>
          </a:xfrm>
          <a:prstGeom prst="rect">
            <a:avLst/>
          </a:prstGeom>
          <a:noFill/>
        </p:spPr>
        <p:txBody>
          <a:bodyPr wrap="square">
            <a:spAutoFit/>
          </a:bodyPr>
          <a:lstStyle/>
          <a:p>
            <a:pPr algn="ctr">
              <a:lnSpc>
                <a:spcPct val="107000"/>
              </a:lnSpc>
              <a:spcAft>
                <a:spcPts val="800"/>
              </a:spcAft>
              <a:buNone/>
            </a:pPr>
            <a:r>
              <a:rPr lang="en-GB" sz="1800" i="1" dirty="0">
                <a:solidFill>
                  <a:srgbClr val="1F3864"/>
                </a:solidFill>
                <a:effectLst/>
                <a:latin typeface="Times New Roman" panose="02020603050405020304" pitchFamily="18" charset="0"/>
                <a:ea typeface="Calibri" panose="020F0502020204030204" pitchFamily="34" charset="0"/>
              </a:rPr>
              <a:t>Name: Natalia Goncearuc</a:t>
            </a:r>
            <a:endParaRPr lang="en-GB" sz="1600" i="1" dirty="0">
              <a:effectLst/>
              <a:latin typeface="Times New Roman" panose="02020603050405020304" pitchFamily="18" charset="0"/>
              <a:ea typeface="Calibri" panose="020F0502020204030204" pitchFamily="34" charset="0"/>
            </a:endParaRPr>
          </a:p>
          <a:p>
            <a:pPr algn="ctr">
              <a:lnSpc>
                <a:spcPct val="107000"/>
              </a:lnSpc>
              <a:spcAft>
                <a:spcPts val="800"/>
              </a:spcAft>
              <a:buNone/>
            </a:pPr>
            <a:r>
              <a:rPr lang="en-GB" sz="1800" i="1" dirty="0">
                <a:solidFill>
                  <a:srgbClr val="1F3864"/>
                </a:solidFill>
                <a:effectLst/>
                <a:latin typeface="Times New Roman" panose="02020603050405020304" pitchFamily="18" charset="0"/>
                <a:ea typeface="Calibri" panose="020F0502020204030204" pitchFamily="34" charset="0"/>
              </a:rPr>
              <a:t>Student ID: 2228229</a:t>
            </a:r>
            <a:endParaRPr lang="en-GB" sz="1600" i="1" dirty="0">
              <a:effectLst/>
              <a:latin typeface="Times New Roman" panose="02020603050405020304" pitchFamily="18" charset="0"/>
              <a:ea typeface="Calibri" panose="020F0502020204030204" pitchFamily="34" charset="0"/>
            </a:endParaRPr>
          </a:p>
          <a:p>
            <a:pPr algn="ctr">
              <a:lnSpc>
                <a:spcPct val="107000"/>
              </a:lnSpc>
              <a:spcAft>
                <a:spcPts val="800"/>
              </a:spcAft>
              <a:buNone/>
            </a:pPr>
            <a:r>
              <a:rPr lang="en-GB" sz="1800" i="1" dirty="0">
                <a:solidFill>
                  <a:srgbClr val="1F3864"/>
                </a:solidFill>
                <a:effectLst/>
                <a:latin typeface="Times New Roman" panose="02020603050405020304" pitchFamily="18" charset="0"/>
                <a:ea typeface="Calibri" panose="020F0502020204030204" pitchFamily="34" charset="0"/>
              </a:rPr>
              <a:t>Supervisor: Dr Mobolanle Bello</a:t>
            </a:r>
            <a:endParaRPr lang="en-GB" sz="1600" i="1"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504116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genda Images – Browse 783,282 Stock Photos, Vectors, and Video | Adobe  Stock">
            <a:extLst>
              <a:ext uri="{FF2B5EF4-FFF2-40B4-BE49-F238E27FC236}">
                <a16:creationId xmlns:a16="http://schemas.microsoft.com/office/drawing/2014/main" id="{5D215F13-E8DE-73F1-3C59-55AFF1D7B1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1022" r="5505"/>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0E743D-5035-7938-5079-967655E507EC}"/>
              </a:ext>
            </a:extLst>
          </p:cNvPr>
          <p:cNvSpPr txBox="1"/>
          <p:nvPr/>
        </p:nvSpPr>
        <p:spPr>
          <a:xfrm>
            <a:off x="1711392" y="1248204"/>
            <a:ext cx="3158741" cy="4858981"/>
          </a:xfrm>
          <a:prstGeom prst="rect">
            <a:avLst/>
          </a:prstGeom>
        </p:spPr>
        <p:txBody>
          <a:bodyPr vert="horz" lIns="91440" tIns="45720" rIns="91440" bIns="45720" rtlCol="0">
            <a:noAutofit/>
          </a:bodyPr>
          <a:lstStyle/>
          <a:p>
            <a:pPr marL="457200" indent="-228600">
              <a:lnSpc>
                <a:spcPct val="110000"/>
              </a:lnSpc>
              <a:spcAft>
                <a:spcPts val="600"/>
              </a:spcAft>
              <a:buFont typeface="Arial" panose="020B0604020202020204" pitchFamily="34" charset="0"/>
              <a:buChar char="•"/>
            </a:pPr>
            <a:r>
              <a:rPr lang="en-US" dirty="0"/>
              <a:t>Introduction</a:t>
            </a:r>
          </a:p>
          <a:p>
            <a:pPr marL="457200" indent="-228600">
              <a:lnSpc>
                <a:spcPct val="110000"/>
              </a:lnSpc>
              <a:spcAft>
                <a:spcPts val="600"/>
              </a:spcAft>
              <a:buFont typeface="Arial" panose="020B0604020202020204" pitchFamily="34" charset="0"/>
              <a:buChar char="•"/>
            </a:pPr>
            <a:r>
              <a:rPr lang="en-US" dirty="0"/>
              <a:t>Motivation and Goals</a:t>
            </a:r>
          </a:p>
          <a:p>
            <a:pPr marL="457200" indent="-228600">
              <a:lnSpc>
                <a:spcPct val="110000"/>
              </a:lnSpc>
              <a:spcAft>
                <a:spcPts val="600"/>
              </a:spcAft>
              <a:buFont typeface="Arial" panose="020B0604020202020204" pitchFamily="34" charset="0"/>
              <a:buChar char="•"/>
            </a:pPr>
            <a:r>
              <a:rPr lang="en-US" dirty="0"/>
              <a:t>Aim and Objectives</a:t>
            </a:r>
          </a:p>
          <a:p>
            <a:pPr marL="457200" indent="-228600">
              <a:lnSpc>
                <a:spcPct val="110000"/>
              </a:lnSpc>
              <a:spcAft>
                <a:spcPts val="600"/>
              </a:spcAft>
              <a:buFont typeface="Arial" panose="020B0604020202020204" pitchFamily="34" charset="0"/>
              <a:buChar char="•"/>
            </a:pPr>
            <a:r>
              <a:rPr lang="en-US" dirty="0"/>
              <a:t>Literature review</a:t>
            </a:r>
          </a:p>
          <a:p>
            <a:pPr marL="457200" indent="-228600">
              <a:lnSpc>
                <a:spcPct val="110000"/>
              </a:lnSpc>
              <a:spcAft>
                <a:spcPts val="600"/>
              </a:spcAft>
              <a:buFont typeface="Arial" panose="020B0604020202020204" pitchFamily="34" charset="0"/>
              <a:buChar char="•"/>
            </a:pPr>
            <a:r>
              <a:rPr lang="en-US" dirty="0"/>
              <a:t>Methodology</a:t>
            </a:r>
          </a:p>
          <a:p>
            <a:pPr marL="457200" indent="-228600">
              <a:lnSpc>
                <a:spcPct val="110000"/>
              </a:lnSpc>
              <a:spcAft>
                <a:spcPts val="600"/>
              </a:spcAft>
              <a:buFont typeface="Arial" panose="020B0604020202020204" pitchFamily="34" charset="0"/>
              <a:buChar char="•"/>
            </a:pPr>
            <a:r>
              <a:rPr lang="en-US" dirty="0"/>
              <a:t>Design overview</a:t>
            </a:r>
          </a:p>
          <a:p>
            <a:pPr marL="457200" indent="-228600">
              <a:lnSpc>
                <a:spcPct val="110000"/>
              </a:lnSpc>
              <a:spcAft>
                <a:spcPts val="600"/>
              </a:spcAft>
              <a:buFont typeface="Arial" panose="020B0604020202020204" pitchFamily="34" charset="0"/>
              <a:buChar char="•"/>
            </a:pPr>
            <a:r>
              <a:rPr lang="en-US" dirty="0"/>
              <a:t>Test Cases</a:t>
            </a:r>
          </a:p>
          <a:p>
            <a:pPr marL="457200" indent="-228600">
              <a:lnSpc>
                <a:spcPct val="110000"/>
              </a:lnSpc>
              <a:spcAft>
                <a:spcPts val="600"/>
              </a:spcAft>
              <a:buFont typeface="Arial" panose="020B0604020202020204" pitchFamily="34" charset="0"/>
              <a:buChar char="•"/>
            </a:pPr>
            <a:r>
              <a:rPr lang="en-US" dirty="0"/>
              <a:t>Performance Evaluation</a:t>
            </a:r>
          </a:p>
          <a:p>
            <a:pPr marL="457200" indent="-228600">
              <a:lnSpc>
                <a:spcPct val="110000"/>
              </a:lnSpc>
              <a:spcAft>
                <a:spcPts val="600"/>
              </a:spcAft>
              <a:buFont typeface="Arial" panose="020B0604020202020204" pitchFamily="34" charset="0"/>
              <a:buChar char="•"/>
            </a:pPr>
            <a:r>
              <a:rPr lang="en-US" dirty="0"/>
              <a:t>Gantt Chart</a:t>
            </a:r>
          </a:p>
          <a:p>
            <a:pPr marL="457200" indent="-228600">
              <a:lnSpc>
                <a:spcPct val="110000"/>
              </a:lnSpc>
              <a:spcAft>
                <a:spcPts val="600"/>
              </a:spcAft>
              <a:buFont typeface="Arial" panose="020B0604020202020204" pitchFamily="34" charset="0"/>
              <a:buChar char="•"/>
            </a:pPr>
            <a:r>
              <a:rPr lang="en-US" dirty="0"/>
              <a:t>Demo </a:t>
            </a:r>
          </a:p>
          <a:p>
            <a:pPr marL="457200" indent="-228600">
              <a:lnSpc>
                <a:spcPct val="110000"/>
              </a:lnSpc>
              <a:spcAft>
                <a:spcPts val="600"/>
              </a:spcAft>
              <a:buFont typeface="Arial" panose="020B0604020202020204" pitchFamily="34" charset="0"/>
              <a:buChar char="•"/>
            </a:pPr>
            <a:r>
              <a:rPr lang="en-US" dirty="0"/>
              <a:t>Conclusion</a:t>
            </a:r>
          </a:p>
          <a:p>
            <a:pPr marL="457200" indent="-228600">
              <a:lnSpc>
                <a:spcPct val="110000"/>
              </a:lnSpc>
              <a:spcAft>
                <a:spcPts val="600"/>
              </a:spcAft>
              <a:buFont typeface="Arial" panose="020B0604020202020204" pitchFamily="34" charset="0"/>
              <a:buChar char="•"/>
            </a:pPr>
            <a:r>
              <a:rPr lang="en-US" dirty="0"/>
              <a:t>Q&amp;A</a:t>
            </a:r>
          </a:p>
        </p:txBody>
      </p:sp>
      <p:sp>
        <p:nvSpPr>
          <p:cNvPr id="5" name="TextBox 4">
            <a:extLst>
              <a:ext uri="{FF2B5EF4-FFF2-40B4-BE49-F238E27FC236}">
                <a16:creationId xmlns:a16="http://schemas.microsoft.com/office/drawing/2014/main" id="{F486741F-14A0-35C7-5D33-EA029B1FE911}"/>
              </a:ext>
            </a:extLst>
          </p:cNvPr>
          <p:cNvSpPr txBox="1"/>
          <p:nvPr/>
        </p:nvSpPr>
        <p:spPr>
          <a:xfrm>
            <a:off x="611005" y="310521"/>
            <a:ext cx="6095306" cy="594137"/>
          </a:xfrm>
          <a:prstGeom prst="rect">
            <a:avLst/>
          </a:prstGeom>
          <a:noFill/>
        </p:spPr>
        <p:txBody>
          <a:bodyPr wrap="square">
            <a:spAutoFit/>
          </a:bodyPr>
          <a:lstStyle/>
          <a:p>
            <a:pPr marL="228600">
              <a:lnSpc>
                <a:spcPct val="90000"/>
              </a:lnSpc>
              <a:spcAft>
                <a:spcPts val="600"/>
              </a:spcAft>
            </a:pPr>
            <a:r>
              <a:rPr lang="en-US" sz="3600" dirty="0">
                <a:solidFill>
                  <a:schemeClr val="tx2">
                    <a:lumMod val="90000"/>
                    <a:lumOff val="10000"/>
                  </a:schemeClr>
                </a:solidFill>
                <a:latin typeface="Aptos ExtraBold" panose="020F0502020204030204" pitchFamily="34" charset="0"/>
              </a:rPr>
              <a:t>Presentation overview</a:t>
            </a:r>
          </a:p>
        </p:txBody>
      </p:sp>
    </p:spTree>
    <p:extLst>
      <p:ext uri="{BB962C8B-B14F-4D97-AF65-F5344CB8AC3E}">
        <p14:creationId xmlns:p14="http://schemas.microsoft.com/office/powerpoint/2010/main" val="2148987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layground with a slide and plastic bags&#10;&#10;AI-generated content may be incorrect.">
            <a:extLst>
              <a:ext uri="{FF2B5EF4-FFF2-40B4-BE49-F238E27FC236}">
                <a16:creationId xmlns:a16="http://schemas.microsoft.com/office/drawing/2014/main" id="{6B3D1A94-9A8F-3DE2-582D-A0F0714E51A2}"/>
              </a:ext>
            </a:extLst>
          </p:cNvPr>
          <p:cNvPicPr>
            <a:picLocks noChangeAspect="1"/>
          </p:cNvPicPr>
          <p:nvPr/>
        </p:nvPicPr>
        <p:blipFill>
          <a:blip r:embed="rId2">
            <a:extLst>
              <a:ext uri="{28A0092B-C50C-407E-A947-70E740481C1C}">
                <a14:useLocalDpi xmlns:a14="http://schemas.microsoft.com/office/drawing/2010/main" val="0"/>
              </a:ext>
            </a:extLst>
          </a:blip>
          <a:srcRect r="2229" b="-1"/>
          <a:stretch>
            <a:fillRect/>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3" name="TextBox 2">
            <a:extLst>
              <a:ext uri="{FF2B5EF4-FFF2-40B4-BE49-F238E27FC236}">
                <a16:creationId xmlns:a16="http://schemas.microsoft.com/office/drawing/2014/main" id="{47F31BF8-202D-74F2-E548-8F8E2B769A8B}"/>
              </a:ext>
            </a:extLst>
          </p:cNvPr>
          <p:cNvSpPr txBox="1"/>
          <p:nvPr/>
        </p:nvSpPr>
        <p:spPr>
          <a:xfrm>
            <a:off x="3818688" y="4392681"/>
            <a:ext cx="6946955" cy="1299943"/>
          </a:xfrm>
          <a:prstGeom prst="rect">
            <a:avLst/>
          </a:prstGeom>
        </p:spPr>
        <p:txBody>
          <a:bodyPr vert="horz" lIns="91440" tIns="45720" rIns="91440" bIns="45720" rtlCol="0">
            <a:normAutofit fontScale="85000" lnSpcReduction="10000"/>
          </a:bodyPr>
          <a:lstStyle/>
          <a:p>
            <a:pPr indent="-228600">
              <a:lnSpc>
                <a:spcPct val="200000"/>
              </a:lnSpc>
              <a:spcBef>
                <a:spcPct val="0"/>
              </a:spcBef>
              <a:spcAft>
                <a:spcPts val="600"/>
              </a:spcAft>
              <a:buFont typeface="Arial" panose="020B0604020202020204" pitchFamily="34" charset="0"/>
              <a:buChar char="•"/>
            </a:pPr>
            <a:r>
              <a:rPr lang="en-US" sz="2000" dirty="0"/>
              <a:t>Municipal solid waste has increased by 30%-50% over the past 15 years and is projected to reach 2.89-4.54 billion tons by 2050 [1].</a:t>
            </a:r>
          </a:p>
        </p:txBody>
      </p:sp>
      <p:pic>
        <p:nvPicPr>
          <p:cNvPr id="1032" name="Picture 8" descr="Eco Accountability 101: Who Should Pay For Fighting Climate Change &amp; The  Global Waste Crisis?">
            <a:extLst>
              <a:ext uri="{FF2B5EF4-FFF2-40B4-BE49-F238E27FC236}">
                <a16:creationId xmlns:a16="http://schemas.microsoft.com/office/drawing/2014/main" id="{0C4798E5-0874-67F6-8D4F-F5211F9DF9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098" r="23287" b="1"/>
          <a:stretch>
            <a:fillRect/>
          </a:stretch>
        </p:blipFill>
        <p:spPr bwMode="auto">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a:noFill/>
          <a:extLst>
            <a:ext uri="{909E8E84-426E-40DD-AFC4-6F175D3DCCD1}">
              <a14:hiddenFill xmlns:a14="http://schemas.microsoft.com/office/drawing/2010/main">
                <a:solidFill>
                  <a:srgbClr val="FFFFFF"/>
                </a:solidFill>
              </a14:hiddenFill>
            </a:ext>
          </a:extLst>
        </p:spPr>
      </p:pic>
      <p:pic>
        <p:nvPicPr>
          <p:cNvPr id="7" name="Picture 6" descr="A garbage bin on the side of the road&#10;&#10;AI-generated content may be incorrect.">
            <a:extLst>
              <a:ext uri="{FF2B5EF4-FFF2-40B4-BE49-F238E27FC236}">
                <a16:creationId xmlns:a16="http://schemas.microsoft.com/office/drawing/2014/main" id="{01DD222A-666C-E0D2-CCD7-43441EB9EDB2}"/>
              </a:ext>
            </a:extLst>
          </p:cNvPr>
          <p:cNvPicPr>
            <a:picLocks noChangeAspect="1"/>
          </p:cNvPicPr>
          <p:nvPr/>
        </p:nvPicPr>
        <p:blipFill>
          <a:blip r:embed="rId4">
            <a:extLst>
              <a:ext uri="{28A0092B-C50C-407E-A947-70E740481C1C}">
                <a14:useLocalDpi xmlns:a14="http://schemas.microsoft.com/office/drawing/2010/main" val="0"/>
              </a:ext>
            </a:extLst>
          </a:blip>
          <a:srcRect t="20383" r="2" b="11677"/>
          <a:stretch>
            <a:fillRect/>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
        <p:nvSpPr>
          <p:cNvPr id="13" name="TextBox 12">
            <a:extLst>
              <a:ext uri="{FF2B5EF4-FFF2-40B4-BE49-F238E27FC236}">
                <a16:creationId xmlns:a16="http://schemas.microsoft.com/office/drawing/2014/main" id="{69F92FF9-8FD3-28B5-60C3-5B30ADCD6373}"/>
              </a:ext>
            </a:extLst>
          </p:cNvPr>
          <p:cNvSpPr txBox="1"/>
          <p:nvPr/>
        </p:nvSpPr>
        <p:spPr>
          <a:xfrm>
            <a:off x="5370023" y="3658082"/>
            <a:ext cx="3354054" cy="594137"/>
          </a:xfrm>
          <a:prstGeom prst="rect">
            <a:avLst/>
          </a:prstGeom>
          <a:noFill/>
        </p:spPr>
        <p:txBody>
          <a:bodyPr wrap="square">
            <a:spAutoFit/>
          </a:bodyPr>
          <a:lstStyle/>
          <a:p>
            <a:pPr marL="228600">
              <a:lnSpc>
                <a:spcPct val="90000"/>
              </a:lnSpc>
              <a:spcAft>
                <a:spcPts val="600"/>
              </a:spcAft>
            </a:pPr>
            <a:r>
              <a:rPr lang="en-US" sz="3600" dirty="0">
                <a:solidFill>
                  <a:schemeClr val="tx2">
                    <a:lumMod val="90000"/>
                    <a:lumOff val="10000"/>
                  </a:schemeClr>
                </a:solidFill>
                <a:latin typeface="Aptos ExtraBold" panose="020B0004020202020204" pitchFamily="34" charset="0"/>
              </a:rPr>
              <a:t>Introduction</a:t>
            </a:r>
          </a:p>
        </p:txBody>
      </p:sp>
    </p:spTree>
    <p:extLst>
      <p:ext uri="{BB962C8B-B14F-4D97-AF65-F5344CB8AC3E}">
        <p14:creationId xmlns:p14="http://schemas.microsoft.com/office/powerpoint/2010/main" val="2482806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How Smart Waste Management Systems Are Revolutionising Waste Disposal">
            <a:extLst>
              <a:ext uri="{FF2B5EF4-FFF2-40B4-BE49-F238E27FC236}">
                <a16:creationId xmlns:a16="http://schemas.microsoft.com/office/drawing/2014/main" id="{95514F28-C96F-8D03-782F-15F7C2D0C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083" r="2" b="8358"/>
          <a:stretch>
            <a:fillRect/>
          </a:stretch>
        </p:blipFill>
        <p:spPr bwMode="auto">
          <a:xfrm>
            <a:off x="6887045" y="10"/>
            <a:ext cx="4661488" cy="3104198"/>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aste routing software for smart waste management › Evreka">
            <a:extLst>
              <a:ext uri="{FF2B5EF4-FFF2-40B4-BE49-F238E27FC236}">
                <a16:creationId xmlns:a16="http://schemas.microsoft.com/office/drawing/2014/main" id="{F48DA598-823D-61E5-F840-C784CDED3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044" b="3"/>
          <a:stretch>
            <a:fillRect/>
          </a:stretch>
        </p:blipFill>
        <p:spPr bwMode="auto">
          <a:xfrm>
            <a:off x="5419264" y="3265080"/>
            <a:ext cx="6129269" cy="359292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HE INFLUENCE OF AI ON SUSTAINABLE WASTE MANAGEMENT - Tech Blogs">
            <a:extLst>
              <a:ext uri="{FF2B5EF4-FFF2-40B4-BE49-F238E27FC236}">
                <a16:creationId xmlns:a16="http://schemas.microsoft.com/office/drawing/2014/main" id="{F320868D-9DD2-07A0-A5C3-6FF0E0A22F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3454"/>
          <a:stretch>
            <a:fillRect/>
          </a:stretch>
        </p:blipFill>
        <p:spPr bwMode="auto">
          <a:xfrm>
            <a:off x="652056"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749FA6A2-2239-4EF2-9EB3-B1DC295FE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A85B28-0958-70F8-9DCD-28C3382BAD56}"/>
              </a:ext>
            </a:extLst>
          </p:cNvPr>
          <p:cNvSpPr txBox="1"/>
          <p:nvPr/>
        </p:nvSpPr>
        <p:spPr>
          <a:xfrm>
            <a:off x="310393" y="3989941"/>
            <a:ext cx="5069646" cy="2535566"/>
          </a:xfrm>
          <a:prstGeom prst="rect">
            <a:avLst/>
          </a:prstGeom>
          <a:solidFill>
            <a:schemeClr val="bg1"/>
          </a:solidFill>
        </p:spPr>
        <p:txBody>
          <a:bodyPr wrap="square">
            <a:spAutoFit/>
          </a:bodyPr>
          <a:lstStyle/>
          <a:p>
            <a:pPr>
              <a:lnSpc>
                <a:spcPct val="150000"/>
              </a:lnSpc>
              <a:spcAft>
                <a:spcPts val="800"/>
              </a:spcAft>
              <a:buNone/>
            </a:pPr>
            <a:r>
              <a:rPr lang="en-GB" sz="1800" dirty="0">
                <a:effectLst/>
                <a:latin typeface="Times New Roman" panose="02020603050405020304" pitchFamily="18" charset="0"/>
                <a:ea typeface="Calibri" panose="020F0502020204030204" pitchFamily="34" charset="0"/>
              </a:rPr>
              <a:t>Innovative technologies are enhancing waste management, such as smart bins with sensors</a:t>
            </a:r>
            <a:r>
              <a:rPr lang="en-GB" dirty="0">
                <a:latin typeface="Times New Roman" panose="02020603050405020304" pitchFamily="18" charset="0"/>
                <a:ea typeface="Calibri" panose="020F0502020204030204" pitchFamily="34" charset="0"/>
              </a:rPr>
              <a:t>[2],[3]</a:t>
            </a:r>
            <a:r>
              <a:rPr lang="en-GB" sz="1800" dirty="0">
                <a:effectLst/>
                <a:latin typeface="Times New Roman" panose="02020603050405020304" pitchFamily="18" charset="0"/>
                <a:ea typeface="Calibri" panose="020F0502020204030204" pitchFamily="34" charset="0"/>
              </a:rPr>
              <a:t>, blockchain technology to monitor material flow[4] and ensure transparency in recycling, and AI to improve recycling rates[5]. These advancements effectively address waste management challenges.</a:t>
            </a:r>
          </a:p>
        </p:txBody>
      </p:sp>
    </p:spTree>
    <p:extLst>
      <p:ext uri="{BB962C8B-B14F-4D97-AF65-F5344CB8AC3E}">
        <p14:creationId xmlns:p14="http://schemas.microsoft.com/office/powerpoint/2010/main" val="439078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Dropping litter is illegal. People who drop litter can be fined or face  prosecution in court. Authorised officers have the power to issue a fixed  penalty charge of up to £150 for">
            <a:extLst>
              <a:ext uri="{FF2B5EF4-FFF2-40B4-BE49-F238E27FC236}">
                <a16:creationId xmlns:a16="http://schemas.microsoft.com/office/drawing/2014/main" id="{3B9A4618-1305-6707-255A-546851D1C1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990" r="1" b="10832"/>
          <a:stretch>
            <a:fillRect/>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11,000+ Person Littering Stock Photos, Pictures &amp; Royalty-Free Images -  iStock | Cutting in line">
            <a:extLst>
              <a:ext uri="{FF2B5EF4-FFF2-40B4-BE49-F238E27FC236}">
                <a16:creationId xmlns:a16="http://schemas.microsoft.com/office/drawing/2014/main" id="{7AD8DD5C-B34D-8E8C-311C-188087265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339" b="16275"/>
          <a:stretch>
            <a:fillRect/>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4C39CC5-D6DC-258B-D04B-F908E63C1AA3}"/>
              </a:ext>
            </a:extLst>
          </p:cNvPr>
          <p:cNvSpPr txBox="1"/>
          <p:nvPr/>
        </p:nvSpPr>
        <p:spPr>
          <a:xfrm>
            <a:off x="914400" y="1906128"/>
            <a:ext cx="3875714" cy="1714380"/>
          </a:xfrm>
          <a:prstGeom prst="rect">
            <a:avLst/>
          </a:prstGeom>
          <a:noFill/>
        </p:spPr>
        <p:txBody>
          <a:bodyPr wrap="square">
            <a:spAutoFit/>
          </a:bodyPr>
          <a:lstStyle/>
          <a:p>
            <a:pPr>
              <a:lnSpc>
                <a:spcPct val="150000"/>
              </a:lnSpc>
            </a:pPr>
            <a:r>
              <a:rPr lang="LID4096" dirty="0"/>
              <a:t>However, human </a:t>
            </a:r>
            <a:r>
              <a:rPr lang="en-GB" dirty="0"/>
              <a:t>behaviour</a:t>
            </a:r>
            <a:r>
              <a:rPr lang="LID4096" dirty="0"/>
              <a:t> represents a significant barrier, as people often throw away trash out of convenience or lack of awareness.</a:t>
            </a:r>
          </a:p>
        </p:txBody>
      </p:sp>
    </p:spTree>
    <p:extLst>
      <p:ext uri="{BB962C8B-B14F-4D97-AF65-F5344CB8AC3E}">
        <p14:creationId xmlns:p14="http://schemas.microsoft.com/office/powerpoint/2010/main" val="1743463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silhouette of man climbing on rock mountain at sunset | Premium  AI-generated image">
            <a:extLst>
              <a:ext uri="{FF2B5EF4-FFF2-40B4-BE49-F238E27FC236}">
                <a16:creationId xmlns:a16="http://schemas.microsoft.com/office/drawing/2014/main" id="{D553334C-8B35-2027-4EC4-B057B25E4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5391"/>
          <a:stretch>
            <a:fill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Freeform: Shape 5128">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1E19A09-EB3F-A62C-606D-7B12871B5F47}"/>
              </a:ext>
            </a:extLst>
          </p:cNvPr>
          <p:cNvSpPr txBox="1"/>
          <p:nvPr/>
        </p:nvSpPr>
        <p:spPr>
          <a:xfrm>
            <a:off x="6096000" y="3657600"/>
            <a:ext cx="5257799" cy="18781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Motivation and Goals</a:t>
            </a:r>
          </a:p>
        </p:txBody>
      </p:sp>
    </p:spTree>
    <p:extLst>
      <p:ext uri="{BB962C8B-B14F-4D97-AF65-F5344CB8AC3E}">
        <p14:creationId xmlns:p14="http://schemas.microsoft.com/office/powerpoint/2010/main" val="63081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C512D81-D325-AF67-499C-DEB09CBA1883}"/>
              </a:ext>
            </a:extLst>
          </p:cNvPr>
          <p:cNvSpPr txBox="1"/>
          <p:nvPr/>
        </p:nvSpPr>
        <p:spPr>
          <a:xfrm>
            <a:off x="192958" y="104387"/>
            <a:ext cx="6731771" cy="3204847"/>
          </a:xfrm>
          <a:prstGeom prst="rect">
            <a:avLst/>
          </a:prstGeom>
        </p:spPr>
        <p:txBody>
          <a:bodyPr vert="horz" lIns="91440" tIns="45720" rIns="91440" bIns="45720" rtlCol="0">
            <a:normAutofit/>
          </a:bodyPr>
          <a:lstStyle/>
          <a:p>
            <a:pPr>
              <a:lnSpc>
                <a:spcPct val="90000"/>
              </a:lnSpc>
              <a:spcAft>
                <a:spcPts val="600"/>
              </a:spcAft>
            </a:pPr>
            <a:r>
              <a:rPr lang="en-US" sz="2000" b="1" dirty="0">
                <a:solidFill>
                  <a:schemeClr val="tx2">
                    <a:lumMod val="90000"/>
                    <a:lumOff val="10000"/>
                  </a:schemeClr>
                </a:solidFill>
                <a:latin typeface="Aptos ExtraBold" panose="020B0004020202020204" pitchFamily="34" charset="0"/>
              </a:rPr>
              <a:t>Motivation</a:t>
            </a:r>
          </a:p>
          <a:p>
            <a:pPr marL="285750" indent="-285750">
              <a:lnSpc>
                <a:spcPct val="150000"/>
              </a:lnSpc>
              <a:buFont typeface="Arial" panose="020B0604020202020204" pitchFamily="34" charset="0"/>
              <a:buChar char="•"/>
            </a:pPr>
            <a:r>
              <a:rPr lang="en-GB" dirty="0"/>
              <a:t>Litter is a growing problem.</a:t>
            </a:r>
          </a:p>
          <a:p>
            <a:pPr marL="285750" indent="-285750">
              <a:lnSpc>
                <a:spcPct val="150000"/>
              </a:lnSpc>
              <a:buFont typeface="Arial" panose="020B0604020202020204" pitchFamily="34" charset="0"/>
              <a:buChar char="•"/>
            </a:pPr>
            <a:r>
              <a:rPr lang="en-GB" dirty="0"/>
              <a:t>Threat to the aesthetic appeal of our environment.</a:t>
            </a:r>
          </a:p>
          <a:p>
            <a:pPr marL="285750" indent="-285750">
              <a:lnSpc>
                <a:spcPct val="150000"/>
              </a:lnSpc>
              <a:buFont typeface="Arial" panose="020B0604020202020204" pitchFamily="34" charset="0"/>
              <a:buChar char="•"/>
            </a:pPr>
            <a:r>
              <a:rPr lang="en-GB" dirty="0"/>
              <a:t>Negative impact on mental health and community well-being.</a:t>
            </a:r>
          </a:p>
          <a:p>
            <a:pPr marL="285750" indent="-285750">
              <a:lnSpc>
                <a:spcPct val="150000"/>
              </a:lnSpc>
              <a:buFont typeface="Arial" panose="020B0604020202020204" pitchFamily="34" charset="0"/>
              <a:buChar char="•"/>
            </a:pPr>
            <a:r>
              <a:rPr lang="en-GB" dirty="0"/>
              <a:t>Negative impact on the ecosystem and wildlife.</a:t>
            </a:r>
          </a:p>
          <a:p>
            <a:pPr marL="285750" indent="-285750">
              <a:lnSpc>
                <a:spcPct val="150000"/>
              </a:lnSpc>
              <a:buFont typeface="Arial" panose="020B0604020202020204" pitchFamily="34" charset="0"/>
              <a:buChar char="•"/>
            </a:pPr>
            <a:r>
              <a:rPr lang="en-GB" dirty="0"/>
              <a:t>Negligence and lack of civic responsibility.</a:t>
            </a:r>
          </a:p>
          <a:p>
            <a:pPr marL="285750" indent="-285750">
              <a:lnSpc>
                <a:spcPct val="150000"/>
              </a:lnSpc>
              <a:buFont typeface="Arial" panose="020B0604020202020204" pitchFamily="34" charset="0"/>
              <a:buChar char="•"/>
            </a:pPr>
            <a:r>
              <a:rPr lang="en-GB" dirty="0"/>
              <a:t>Examples that could harm future generations.</a:t>
            </a:r>
          </a:p>
          <a:p>
            <a:pPr>
              <a:spcAft>
                <a:spcPts val="600"/>
              </a:spcAft>
            </a:pPr>
            <a:endParaRPr lang="en-US" dirty="0"/>
          </a:p>
        </p:txBody>
      </p:sp>
      <p:pic>
        <p:nvPicPr>
          <p:cNvPr id="11" name="Picture 10">
            <a:extLst>
              <a:ext uri="{FF2B5EF4-FFF2-40B4-BE49-F238E27FC236}">
                <a16:creationId xmlns:a16="http://schemas.microsoft.com/office/drawing/2014/main" id="{F1FD40A2-56D3-1DEE-6446-170E9FCC6F04}"/>
              </a:ext>
            </a:extLst>
          </p:cNvPr>
          <p:cNvPicPr>
            <a:picLocks noChangeAspect="1"/>
          </p:cNvPicPr>
          <p:nvPr/>
        </p:nvPicPr>
        <p:blipFill>
          <a:blip r:embed="rId2"/>
          <a:srcRect l="15470" r="21927"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extBox 11">
            <a:extLst>
              <a:ext uri="{FF2B5EF4-FFF2-40B4-BE49-F238E27FC236}">
                <a16:creationId xmlns:a16="http://schemas.microsoft.com/office/drawing/2014/main" id="{E936DD82-88E8-CF01-1F16-CDF4B55C0114}"/>
              </a:ext>
            </a:extLst>
          </p:cNvPr>
          <p:cNvSpPr txBox="1"/>
          <p:nvPr/>
        </p:nvSpPr>
        <p:spPr>
          <a:xfrm>
            <a:off x="236358" y="3069463"/>
            <a:ext cx="6437085" cy="3684150"/>
          </a:xfrm>
          <a:prstGeom prst="rect">
            <a:avLst/>
          </a:prstGeom>
          <a:noFill/>
        </p:spPr>
        <p:txBody>
          <a:bodyPr wrap="square">
            <a:spAutoFit/>
          </a:bodyPr>
          <a:lstStyle/>
          <a:p>
            <a:r>
              <a:rPr lang="en-GB" sz="2000" dirty="0">
                <a:solidFill>
                  <a:schemeClr val="tx2">
                    <a:lumMod val="90000"/>
                    <a:lumOff val="10000"/>
                  </a:schemeClr>
                </a:solidFill>
                <a:latin typeface="Aptos ExtraBold" panose="020B0004020202020204" pitchFamily="34" charset="0"/>
              </a:rPr>
              <a:t>Goals</a:t>
            </a:r>
            <a:endParaRPr lang="en-GB" sz="2000" dirty="0">
              <a:latin typeface="Aptos ExtraBold" panose="020B0004020202020204" pitchFamily="34" charset="0"/>
            </a:endParaRPr>
          </a:p>
          <a:p>
            <a:pPr marL="285750" indent="-285750">
              <a:lnSpc>
                <a:spcPct val="150000"/>
              </a:lnSpc>
              <a:buFont typeface="Arial" panose="020B0604020202020204" pitchFamily="34" charset="0"/>
              <a:buChar char="•"/>
            </a:pPr>
            <a:r>
              <a:rPr lang="en-GB" dirty="0"/>
              <a:t>Creating an innovative technology-based waste management solution.</a:t>
            </a:r>
          </a:p>
          <a:p>
            <a:pPr marL="285750" indent="-285750">
              <a:lnSpc>
                <a:spcPct val="150000"/>
              </a:lnSpc>
              <a:buFont typeface="Arial" panose="020B0604020202020204" pitchFamily="34" charset="0"/>
              <a:buChar char="•"/>
            </a:pPr>
            <a:r>
              <a:rPr lang="en-GB" dirty="0"/>
              <a:t>Moving from reporting to active community engagement.</a:t>
            </a:r>
          </a:p>
          <a:p>
            <a:pPr marL="285750" indent="-285750">
              <a:lnSpc>
                <a:spcPct val="150000"/>
              </a:lnSpc>
              <a:buFont typeface="Arial" panose="020B0604020202020204" pitchFamily="34" charset="0"/>
              <a:buChar char="•"/>
            </a:pPr>
            <a:r>
              <a:rPr lang="en-GB" dirty="0"/>
              <a:t>Raising awareness about the impact of littering.</a:t>
            </a:r>
          </a:p>
          <a:p>
            <a:pPr marL="285750" indent="-285750">
              <a:lnSpc>
                <a:spcPct val="150000"/>
              </a:lnSpc>
              <a:buFont typeface="Arial" panose="020B0604020202020204" pitchFamily="34" charset="0"/>
              <a:buChar char="•"/>
            </a:pPr>
            <a:r>
              <a:rPr lang="en-GB" dirty="0"/>
              <a:t>Using real-time tools for better coordination.</a:t>
            </a:r>
          </a:p>
          <a:p>
            <a:pPr marL="285750" indent="-285750">
              <a:lnSpc>
                <a:spcPct val="150000"/>
              </a:lnSpc>
              <a:buFont typeface="Arial" panose="020B0604020202020204" pitchFamily="34" charset="0"/>
              <a:buChar char="•"/>
            </a:pPr>
            <a:r>
              <a:rPr lang="en-GB" dirty="0"/>
              <a:t>Changing public attitudes towards littering and sustainability.</a:t>
            </a:r>
          </a:p>
          <a:p>
            <a:pPr marL="285750" indent="-285750">
              <a:lnSpc>
                <a:spcPct val="150000"/>
              </a:lnSpc>
              <a:buFont typeface="Arial" panose="020B0604020202020204" pitchFamily="34" charset="0"/>
              <a:buChar char="•"/>
            </a:pPr>
            <a:r>
              <a:rPr lang="en-GB" dirty="0"/>
              <a:t>Fostering environmental respect in communities.</a:t>
            </a:r>
          </a:p>
        </p:txBody>
      </p:sp>
    </p:spTree>
    <p:extLst>
      <p:ext uri="{BB962C8B-B14F-4D97-AF65-F5344CB8AC3E}">
        <p14:creationId xmlns:p14="http://schemas.microsoft.com/office/powerpoint/2010/main" val="4267605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1,437,200+ Objectives Stock Photos, Pictures &amp; Royalty-Free Images - iStock  | Success, Learning objectives, Business objectives">
            <a:extLst>
              <a:ext uri="{FF2B5EF4-FFF2-40B4-BE49-F238E27FC236}">
                <a16:creationId xmlns:a16="http://schemas.microsoft.com/office/drawing/2014/main" id="{84B7805C-DEEE-D7D0-AC55-1BE96C3BB6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0244" b="-1"/>
          <a:stretch>
            <a:fill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Freeform: Shape 14344">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B3B3C29-5B13-C9CB-37AA-35223026EB6E}"/>
              </a:ext>
            </a:extLst>
          </p:cNvPr>
          <p:cNvSpPr txBox="1"/>
          <p:nvPr/>
        </p:nvSpPr>
        <p:spPr>
          <a:xfrm>
            <a:off x="6096000" y="3657600"/>
            <a:ext cx="5257799" cy="18781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Aim and Objectives</a:t>
            </a:r>
          </a:p>
        </p:txBody>
      </p:sp>
    </p:spTree>
    <p:extLst>
      <p:ext uri="{BB962C8B-B14F-4D97-AF65-F5344CB8AC3E}">
        <p14:creationId xmlns:p14="http://schemas.microsoft.com/office/powerpoint/2010/main" val="2776468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rtificial intelligence and consultancy: Opportunities and challenges of  Generative AI">
            <a:extLst>
              <a:ext uri="{FF2B5EF4-FFF2-40B4-BE49-F238E27FC236}">
                <a16:creationId xmlns:a16="http://schemas.microsoft.com/office/drawing/2014/main" id="{25D36081-012C-56A0-729D-2E5B0EDE96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366" r="6708"/>
          <a:stretch>
            <a:fillRect/>
          </a:stretch>
        </p:blipFill>
        <p:spPr bwMode="auto">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Volunteering empowers society as a whole and each one of us as individuals  | EESC">
            <a:extLst>
              <a:ext uri="{FF2B5EF4-FFF2-40B4-BE49-F238E27FC236}">
                <a16:creationId xmlns:a16="http://schemas.microsoft.com/office/drawing/2014/main" id="{EC5F8ECB-1BA8-32D3-1506-28B495EE68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890" r="-2" b="17449"/>
          <a:stretch>
            <a:fillRect/>
          </a:stretch>
        </p:blipFill>
        <p:spPr bwMode="auto">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B4C6C16-9250-8BC2-FA1A-DF7B8B069525}"/>
              </a:ext>
            </a:extLst>
          </p:cNvPr>
          <p:cNvSpPr txBox="1"/>
          <p:nvPr/>
        </p:nvSpPr>
        <p:spPr>
          <a:xfrm>
            <a:off x="5796742" y="1504114"/>
            <a:ext cx="5601850" cy="4269804"/>
          </a:xfrm>
          <a:prstGeom prst="rect">
            <a:avLst/>
          </a:prstGeom>
        </p:spPr>
        <p:txBody>
          <a:bodyPr vert="horz" lIns="91440" tIns="45720" rIns="91440" bIns="45720" rtlCol="0">
            <a:normAutofit/>
          </a:bodyPr>
          <a:lstStyle/>
          <a:p>
            <a:pPr indent="-228600">
              <a:lnSpc>
                <a:spcPct val="150000"/>
              </a:lnSpc>
              <a:spcAft>
                <a:spcPts val="800"/>
              </a:spcAft>
              <a:buFont typeface="Arial" panose="020B0604020202020204" pitchFamily="34" charset="0"/>
              <a:buChar char="•"/>
            </a:pPr>
            <a:r>
              <a:rPr lang="en-US" dirty="0">
                <a:effectLst/>
              </a:rPr>
              <a:t>The project aims to design and develop a web application that empowers individuals to actively engage in sustainable waste management, focusing on fostering environmental awareness and promoting collective action. This will be achieved through AI-assisted coordination, volunteer events, waste reporting, gamified participation, and interactive environmental education.</a:t>
            </a:r>
          </a:p>
        </p:txBody>
      </p:sp>
      <p:sp>
        <p:nvSpPr>
          <p:cNvPr id="4" name="TextBox 3">
            <a:extLst>
              <a:ext uri="{FF2B5EF4-FFF2-40B4-BE49-F238E27FC236}">
                <a16:creationId xmlns:a16="http://schemas.microsoft.com/office/drawing/2014/main" id="{90CDD37F-C545-6B3E-197C-5FC2E96DEC8C}"/>
              </a:ext>
            </a:extLst>
          </p:cNvPr>
          <p:cNvSpPr txBox="1"/>
          <p:nvPr/>
        </p:nvSpPr>
        <p:spPr>
          <a:xfrm>
            <a:off x="7705025" y="426981"/>
            <a:ext cx="2285234" cy="10771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000" dirty="0">
                <a:solidFill>
                  <a:schemeClr val="tx2">
                    <a:lumMod val="90000"/>
                    <a:lumOff val="10000"/>
                  </a:schemeClr>
                </a:solidFill>
                <a:latin typeface="Aptos ExtraBold" panose="020B0004020202020204" pitchFamily="34" charset="0"/>
                <a:ea typeface="+mj-ea"/>
                <a:cs typeface="+mj-cs"/>
              </a:rPr>
              <a:t>Project Aim</a:t>
            </a:r>
          </a:p>
        </p:txBody>
      </p:sp>
    </p:spTree>
    <p:extLst>
      <p:ext uri="{BB962C8B-B14F-4D97-AF65-F5344CB8AC3E}">
        <p14:creationId xmlns:p14="http://schemas.microsoft.com/office/powerpoint/2010/main" val="3114632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66CC81-CF08-BD39-1E08-0FF7F33A4DFF}"/>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80+ Thousand Achieve Objective Royalty-Free Images, Stock Photos &amp;  Pictures | Shutterstock">
            <a:extLst>
              <a:ext uri="{FF2B5EF4-FFF2-40B4-BE49-F238E27FC236}">
                <a16:creationId xmlns:a16="http://schemas.microsoft.com/office/drawing/2014/main" id="{72891FA7-61C6-6E07-D19F-2B602887E9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558" r="24405"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526F6FC-9D9E-D809-5DFC-C0736248C1E8}"/>
              </a:ext>
            </a:extLst>
          </p:cNvPr>
          <p:cNvSpPr txBox="1"/>
          <p:nvPr/>
        </p:nvSpPr>
        <p:spPr>
          <a:xfrm>
            <a:off x="116546" y="1164036"/>
            <a:ext cx="6415113" cy="5295079"/>
          </a:xfrm>
          <a:prstGeom prst="rect">
            <a:avLst/>
          </a:prstGeom>
        </p:spPr>
        <p:txBody>
          <a:bodyPr vert="horz" lIns="91440" tIns="45720" rIns="91440" bIns="45720" rtlCol="0">
            <a:noAutofit/>
          </a:bodyPr>
          <a:lstStyle/>
          <a:p>
            <a:pPr marL="400050" lvl="0" indent="-285750">
              <a:lnSpc>
                <a:spcPct val="150000"/>
              </a:lnSpc>
              <a:buFont typeface="Arial" panose="020B0604020202020204" pitchFamily="34" charset="0"/>
              <a:buChar char="•"/>
            </a:pPr>
            <a:r>
              <a:rPr lang="en-US" dirty="0">
                <a:effectLst/>
              </a:rPr>
              <a:t>Design and implement gamification features to enhance and sustain volunteer engagement.</a:t>
            </a:r>
          </a:p>
          <a:p>
            <a:pPr marL="400050" lvl="0" indent="-285750">
              <a:lnSpc>
                <a:spcPct val="150000"/>
              </a:lnSpc>
              <a:buFont typeface="Arial" panose="020B0604020202020204" pitchFamily="34" charset="0"/>
              <a:buChar char="•"/>
            </a:pPr>
            <a:r>
              <a:rPr lang="en-US" dirty="0">
                <a:effectLst/>
              </a:rPr>
              <a:t>Integrate AI-driven chatbot support tools to assist users and improve coordination within the platform.</a:t>
            </a:r>
          </a:p>
          <a:p>
            <a:pPr marL="400050" lvl="0" indent="-285750">
              <a:lnSpc>
                <a:spcPct val="150000"/>
              </a:lnSpc>
              <a:buFont typeface="Arial" panose="020B0604020202020204" pitchFamily="34" charset="0"/>
              <a:buChar char="•"/>
            </a:pPr>
            <a:r>
              <a:rPr lang="en-US" dirty="0">
                <a:effectLst/>
              </a:rPr>
              <a:t>Enable visual reporting capabilities, allowing users to upload and view photos of completed tasks to foster transparency and community accountability.</a:t>
            </a:r>
          </a:p>
          <a:p>
            <a:pPr marL="400050" lvl="0" indent="-285750">
              <a:lnSpc>
                <a:spcPct val="150000"/>
              </a:lnSpc>
              <a:buFont typeface="Arial" panose="020B0604020202020204" pitchFamily="34" charset="0"/>
              <a:buChar char="•"/>
            </a:pPr>
            <a:r>
              <a:rPr lang="en-US" dirty="0">
                <a:effectLst/>
              </a:rPr>
              <a:t>Develop an intuitive and user-friendly interface that promotes positive user experience and encourages long-term retention.</a:t>
            </a:r>
          </a:p>
          <a:p>
            <a:pPr marL="400050" lvl="0" indent="-285750">
              <a:lnSpc>
                <a:spcPct val="150000"/>
              </a:lnSpc>
              <a:spcAft>
                <a:spcPts val="800"/>
              </a:spcAft>
              <a:buFont typeface="Arial" panose="020B0604020202020204" pitchFamily="34" charset="0"/>
              <a:buChar char="•"/>
            </a:pPr>
            <a:r>
              <a:rPr lang="en-US" dirty="0">
                <a:effectLst/>
              </a:rPr>
              <a:t>Incorporate analytics and feedback mechanisms to identify and reinforce key factors that drive repeat participation in waste cleaning and other environmental efforts.</a:t>
            </a:r>
          </a:p>
        </p:txBody>
      </p:sp>
      <p:sp>
        <p:nvSpPr>
          <p:cNvPr id="3" name="TextBox 2">
            <a:extLst>
              <a:ext uri="{FF2B5EF4-FFF2-40B4-BE49-F238E27FC236}">
                <a16:creationId xmlns:a16="http://schemas.microsoft.com/office/drawing/2014/main" id="{9AF9C6C2-FE6E-B81F-95AF-34B0AEECB2AD}"/>
              </a:ext>
            </a:extLst>
          </p:cNvPr>
          <p:cNvSpPr txBox="1"/>
          <p:nvPr/>
        </p:nvSpPr>
        <p:spPr>
          <a:xfrm>
            <a:off x="1959296" y="180898"/>
            <a:ext cx="2869298" cy="10771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000" dirty="0">
                <a:solidFill>
                  <a:schemeClr val="tx2">
                    <a:lumMod val="90000"/>
                    <a:lumOff val="10000"/>
                  </a:schemeClr>
                </a:solidFill>
                <a:latin typeface="Aptos ExtraBold" panose="020B0004020202020204" pitchFamily="34" charset="0"/>
                <a:ea typeface="+mj-ea"/>
                <a:cs typeface="+mj-cs"/>
              </a:rPr>
              <a:t>Project Objectives</a:t>
            </a:r>
          </a:p>
        </p:txBody>
      </p:sp>
    </p:spTree>
    <p:extLst>
      <p:ext uri="{BB962C8B-B14F-4D97-AF65-F5344CB8AC3E}">
        <p14:creationId xmlns:p14="http://schemas.microsoft.com/office/powerpoint/2010/main" val="1401209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9 Tips to Write a Great Literature Review - Educate, Illuminate, Inspire:  Insights from IILM Blog">
            <a:extLst>
              <a:ext uri="{FF2B5EF4-FFF2-40B4-BE49-F238E27FC236}">
                <a16:creationId xmlns:a16="http://schemas.microsoft.com/office/drawing/2014/main" id="{74E87BAA-A850-EFF8-D289-2A10FC972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128" r="1" b="14854"/>
          <a:stretch>
            <a:fill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7417" name="Freeform: Shape 17416">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135A7C7-BF0B-129D-04EB-64D9B2EE8A81}"/>
              </a:ext>
            </a:extLst>
          </p:cNvPr>
          <p:cNvSpPr txBox="1"/>
          <p:nvPr/>
        </p:nvSpPr>
        <p:spPr>
          <a:xfrm>
            <a:off x="6096000" y="3657600"/>
            <a:ext cx="5257799" cy="18781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Literature review</a:t>
            </a:r>
          </a:p>
        </p:txBody>
      </p:sp>
    </p:spTree>
    <p:extLst>
      <p:ext uri="{BB962C8B-B14F-4D97-AF65-F5344CB8AC3E}">
        <p14:creationId xmlns:p14="http://schemas.microsoft.com/office/powerpoint/2010/main" val="1795285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A36342-7371-A0FF-D44B-483C033F6CC4}"/>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Managing the future - Waste Management Review">
            <a:extLst>
              <a:ext uri="{FF2B5EF4-FFF2-40B4-BE49-F238E27FC236}">
                <a16:creationId xmlns:a16="http://schemas.microsoft.com/office/drawing/2014/main" id="{21876B97-F227-3F7A-DC47-0D02ADC589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882"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white rectangular chart with black text&#10;&#10;AI-generated content may be incorrect.">
            <a:extLst>
              <a:ext uri="{FF2B5EF4-FFF2-40B4-BE49-F238E27FC236}">
                <a16:creationId xmlns:a16="http://schemas.microsoft.com/office/drawing/2014/main" id="{6FEF587B-1E92-335D-FDAE-60D01348A2F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4484"/>
          <a:stretch>
            <a:fillRect/>
          </a:stretch>
        </p:blipFill>
        <p:spPr bwMode="auto">
          <a:xfrm>
            <a:off x="7005843" y="691072"/>
            <a:ext cx="4587829" cy="5475855"/>
          </a:xfrm>
          <a:prstGeom prst="rect">
            <a:avLst/>
          </a:prstGeom>
          <a:ln w="28575" cap="sq">
            <a:solidFill>
              <a:schemeClr val="tx2">
                <a:lumMod val="60000"/>
                <a:lumOff val="40000"/>
              </a:schemeClr>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4B7EC754-C05A-FD4C-9122-65FEDAA1ACE2}"/>
              </a:ext>
            </a:extLst>
          </p:cNvPr>
          <p:cNvSpPr txBox="1"/>
          <p:nvPr/>
        </p:nvSpPr>
        <p:spPr>
          <a:xfrm>
            <a:off x="385894" y="1726106"/>
            <a:ext cx="5594675" cy="4305577"/>
          </a:xfrm>
          <a:prstGeom prst="rect">
            <a:avLst/>
          </a:prstGeom>
          <a:solidFill>
            <a:schemeClr val="bg1"/>
          </a:solidFill>
        </p:spPr>
        <p:txBody>
          <a:bodyPr vert="horz" lIns="91440" tIns="45720" rIns="91440" bIns="45720" rtlCol="0">
            <a:noAutofit/>
          </a:bodyPr>
          <a:lstStyle/>
          <a:p>
            <a:pPr marL="285750" indent="-285750">
              <a:lnSpc>
                <a:spcPct val="150000"/>
              </a:lnSpc>
              <a:buFont typeface="Arial" panose="020B0604020202020204" pitchFamily="34" charset="0"/>
              <a:buChar char="•"/>
            </a:pPr>
            <a:r>
              <a:rPr lang="en-GB" dirty="0"/>
              <a:t>Augmented reality app for scanning and separating waste[6].  </a:t>
            </a:r>
          </a:p>
          <a:p>
            <a:pPr marL="285750" indent="-285750">
              <a:lnSpc>
                <a:spcPct val="150000"/>
              </a:lnSpc>
              <a:buFont typeface="Arial" panose="020B0604020202020204" pitchFamily="34" charset="0"/>
              <a:buChar char="•"/>
            </a:pPr>
            <a:r>
              <a:rPr lang="en-GB" dirty="0"/>
              <a:t>An offline Android app for waste regulation info[7].  </a:t>
            </a:r>
          </a:p>
          <a:p>
            <a:pPr marL="285750" indent="-285750">
              <a:lnSpc>
                <a:spcPct val="150000"/>
              </a:lnSpc>
              <a:buFont typeface="Arial" panose="020B0604020202020204" pitchFamily="34" charset="0"/>
              <a:buChar char="•"/>
            </a:pPr>
            <a:r>
              <a:rPr lang="en-GB" dirty="0"/>
              <a:t>Waste recycling app framework with a layered architecture and rewards system[8].  </a:t>
            </a:r>
          </a:p>
          <a:p>
            <a:pPr marL="285750" indent="-285750">
              <a:lnSpc>
                <a:spcPct val="150000"/>
              </a:lnSpc>
              <a:buFont typeface="Arial" panose="020B0604020202020204" pitchFamily="34" charset="0"/>
              <a:buChar char="•"/>
            </a:pPr>
            <a:r>
              <a:rPr lang="en-GB" dirty="0"/>
              <a:t>A gamified app for kids to raise awareness about littering[9].  </a:t>
            </a:r>
          </a:p>
          <a:p>
            <a:pPr marL="285750" indent="-285750">
              <a:lnSpc>
                <a:spcPct val="150000"/>
              </a:lnSpc>
              <a:buFont typeface="Arial" panose="020B0604020202020204" pitchFamily="34" charset="0"/>
              <a:buChar char="•"/>
            </a:pPr>
            <a:r>
              <a:rPr lang="en-GB" dirty="0"/>
              <a:t>App connecting users to waste service providers with educational resources[10].</a:t>
            </a:r>
          </a:p>
        </p:txBody>
      </p:sp>
      <p:sp>
        <p:nvSpPr>
          <p:cNvPr id="6" name="TextBox 5">
            <a:extLst>
              <a:ext uri="{FF2B5EF4-FFF2-40B4-BE49-F238E27FC236}">
                <a16:creationId xmlns:a16="http://schemas.microsoft.com/office/drawing/2014/main" id="{63C6B512-E080-B0F6-BD50-07F30DD4FB64}"/>
              </a:ext>
            </a:extLst>
          </p:cNvPr>
          <p:cNvSpPr txBox="1"/>
          <p:nvPr/>
        </p:nvSpPr>
        <p:spPr>
          <a:xfrm>
            <a:off x="1783120" y="677490"/>
            <a:ext cx="3102597" cy="371127"/>
          </a:xfrm>
          <a:prstGeom prst="rect">
            <a:avLst/>
          </a:prstGeom>
          <a:noFill/>
        </p:spPr>
        <p:txBody>
          <a:bodyPr wrap="square">
            <a:spAutoFit/>
          </a:bodyPr>
          <a:lstStyle/>
          <a:p>
            <a:pPr>
              <a:lnSpc>
                <a:spcPct val="90000"/>
              </a:lnSpc>
              <a:spcAft>
                <a:spcPts val="800"/>
              </a:spcAft>
            </a:pPr>
            <a:r>
              <a:rPr lang="en-GB" sz="2000" dirty="0">
                <a:solidFill>
                  <a:schemeClr val="tx2">
                    <a:lumMod val="90000"/>
                    <a:lumOff val="10000"/>
                  </a:schemeClr>
                </a:solidFill>
                <a:latin typeface="Aptos ExtraBold" panose="020B0004020202020204" pitchFamily="34" charset="0"/>
              </a:rPr>
              <a:t>Current Digital Solutions </a:t>
            </a:r>
          </a:p>
        </p:txBody>
      </p:sp>
    </p:spTree>
    <p:extLst>
      <p:ext uri="{BB962C8B-B14F-4D97-AF65-F5344CB8AC3E}">
        <p14:creationId xmlns:p14="http://schemas.microsoft.com/office/powerpoint/2010/main" val="3497525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51E35A-274B-EECD-9256-0BB11C9264AE}"/>
            </a:ext>
          </a:extLst>
        </p:cNvPr>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Limitations Stock Photos, Images and Backgrounds for Free Download">
            <a:extLst>
              <a:ext uri="{FF2B5EF4-FFF2-40B4-BE49-F238E27FC236}">
                <a16:creationId xmlns:a16="http://schemas.microsoft.com/office/drawing/2014/main" id="{41F88853-E3ED-7D32-588B-720C5A6BBC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0054"/>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7811918-F700-71FE-8218-67761A7580C1}"/>
              </a:ext>
            </a:extLst>
          </p:cNvPr>
          <p:cNvSpPr txBox="1"/>
          <p:nvPr/>
        </p:nvSpPr>
        <p:spPr>
          <a:xfrm>
            <a:off x="6600703" y="264187"/>
            <a:ext cx="3864055" cy="971292"/>
          </a:xfrm>
          <a:prstGeom prst="rect">
            <a:avLst/>
          </a:prstGeom>
          <a:noFill/>
        </p:spPr>
        <p:txBody>
          <a:bodyPr wrap="square">
            <a:spAutoFit/>
          </a:bodyPr>
          <a:lstStyle/>
          <a:p>
            <a:pPr algn="ctr">
              <a:lnSpc>
                <a:spcPct val="150000"/>
              </a:lnSpc>
              <a:spcAft>
                <a:spcPts val="800"/>
              </a:spcAft>
            </a:pPr>
            <a:r>
              <a:rPr lang="en-GB" sz="2000" dirty="0">
                <a:solidFill>
                  <a:schemeClr val="tx2">
                    <a:lumMod val="90000"/>
                    <a:lumOff val="10000"/>
                  </a:schemeClr>
                </a:solidFill>
                <a:latin typeface="Aptos ExtraBold" panose="020B0004020202020204" pitchFamily="34" charset="0"/>
              </a:rPr>
              <a:t>Limitations of the Current Digital Solutions </a:t>
            </a:r>
          </a:p>
        </p:txBody>
      </p:sp>
      <p:sp>
        <p:nvSpPr>
          <p:cNvPr id="4" name="TextBox 3">
            <a:extLst>
              <a:ext uri="{FF2B5EF4-FFF2-40B4-BE49-F238E27FC236}">
                <a16:creationId xmlns:a16="http://schemas.microsoft.com/office/drawing/2014/main" id="{067A36D4-509A-B494-FF0E-213C53EC254C}"/>
              </a:ext>
            </a:extLst>
          </p:cNvPr>
          <p:cNvSpPr txBox="1"/>
          <p:nvPr/>
        </p:nvSpPr>
        <p:spPr>
          <a:xfrm>
            <a:off x="7124478" y="1679675"/>
            <a:ext cx="4699805" cy="212987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t>Lack of an AI chatbot</a:t>
            </a:r>
          </a:p>
          <a:p>
            <a:pPr marL="285750" indent="-285750">
              <a:lnSpc>
                <a:spcPct val="150000"/>
              </a:lnSpc>
              <a:buFont typeface="Arial" panose="020B0604020202020204" pitchFamily="34" charset="0"/>
              <a:buChar char="•"/>
            </a:pPr>
            <a:r>
              <a:rPr lang="en-GB" dirty="0"/>
              <a:t>Limited reward systems</a:t>
            </a:r>
          </a:p>
          <a:p>
            <a:pPr marL="285750" indent="-285750">
              <a:lnSpc>
                <a:spcPct val="150000"/>
              </a:lnSpc>
              <a:buFont typeface="Arial" panose="020B0604020202020204" pitchFamily="34" charset="0"/>
              <a:buChar char="•"/>
            </a:pPr>
            <a:r>
              <a:rPr lang="en-GB" dirty="0"/>
              <a:t>Interactive educational content</a:t>
            </a:r>
          </a:p>
          <a:p>
            <a:pPr marL="285750" indent="-285750">
              <a:lnSpc>
                <a:spcPct val="150000"/>
              </a:lnSpc>
              <a:buFont typeface="Arial" panose="020B0604020202020204" pitchFamily="34" charset="0"/>
              <a:buChar char="•"/>
            </a:pPr>
            <a:r>
              <a:rPr lang="en-GB" dirty="0"/>
              <a:t>Active community engagement solutions</a:t>
            </a:r>
          </a:p>
          <a:p>
            <a:pPr marL="285750" indent="-285750">
              <a:lnSpc>
                <a:spcPct val="150000"/>
              </a:lnSpc>
              <a:buFont typeface="Arial" panose="020B0604020202020204" pitchFamily="34" charset="0"/>
              <a:buChar char="•"/>
            </a:pPr>
            <a:r>
              <a:rPr lang="en-GB" dirty="0"/>
              <a:t>Offline-only functionality</a:t>
            </a:r>
          </a:p>
        </p:txBody>
      </p:sp>
      <p:sp>
        <p:nvSpPr>
          <p:cNvPr id="5" name="TextBox 4">
            <a:extLst>
              <a:ext uri="{FF2B5EF4-FFF2-40B4-BE49-F238E27FC236}">
                <a16:creationId xmlns:a16="http://schemas.microsoft.com/office/drawing/2014/main" id="{AEBECA50-DCD7-E5A8-390B-E515CCE1BB93}"/>
              </a:ext>
            </a:extLst>
          </p:cNvPr>
          <p:cNvSpPr txBox="1"/>
          <p:nvPr/>
        </p:nvSpPr>
        <p:spPr>
          <a:xfrm>
            <a:off x="6747021" y="4253749"/>
            <a:ext cx="4997565" cy="1298882"/>
          </a:xfrm>
          <a:prstGeom prst="rect">
            <a:avLst/>
          </a:prstGeom>
          <a:noFill/>
        </p:spPr>
        <p:txBody>
          <a:bodyPr wrap="square">
            <a:spAutoFit/>
          </a:bodyPr>
          <a:lstStyle/>
          <a:p>
            <a:pPr lvl="0">
              <a:lnSpc>
                <a:spcPct val="150000"/>
              </a:lnSpc>
              <a:spcAft>
                <a:spcPts val="800"/>
              </a:spcAft>
              <a:buSzPts val="1000"/>
              <a:tabLst>
                <a:tab pos="457200" algn="l"/>
              </a:tabLst>
            </a:pPr>
            <a:r>
              <a:rPr lang="en-GB" b="1" dirty="0">
                <a:solidFill>
                  <a:schemeClr val="tx2">
                    <a:lumMod val="90000"/>
                    <a:lumOff val="10000"/>
                  </a:schemeClr>
                </a:solidFill>
              </a:rPr>
              <a:t>The proposed Eco Unity Intelligent solution combines the missing components mentioned</a:t>
            </a:r>
            <a:r>
              <a:rPr lang="ro-MD" b="1" dirty="0">
                <a:solidFill>
                  <a:schemeClr val="tx2">
                    <a:lumMod val="90000"/>
                    <a:lumOff val="10000"/>
                  </a:schemeClr>
                </a:solidFill>
              </a:rPr>
              <a:t>.</a:t>
            </a:r>
            <a:endParaRPr lang="en-US" b="1" dirty="0">
              <a:solidFill>
                <a:schemeClr val="tx2">
                  <a:lumMod val="90000"/>
                  <a:lumOff val="10000"/>
                </a:schemeClr>
              </a:solidFill>
              <a:effectLst/>
            </a:endParaRPr>
          </a:p>
        </p:txBody>
      </p:sp>
    </p:spTree>
    <p:extLst>
      <p:ext uri="{BB962C8B-B14F-4D97-AF65-F5344CB8AC3E}">
        <p14:creationId xmlns:p14="http://schemas.microsoft.com/office/powerpoint/2010/main" val="4003618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B60C7F-E642-63FE-D19E-38BAB3FE2175}"/>
              </a:ext>
            </a:extLst>
          </p:cNvPr>
          <p:cNvPicPr>
            <a:picLocks noChangeAspect="1"/>
          </p:cNvPicPr>
          <p:nvPr/>
        </p:nvPicPr>
        <p:blipFill>
          <a:blip r:embed="rId2"/>
          <a:srcRect t="6337" r="-1" b="6431"/>
          <a:stretch>
            <a:fillRect/>
          </a:stretch>
        </p:blipFill>
        <p:spPr>
          <a:xfrm>
            <a:off x="0" y="10"/>
            <a:ext cx="12188932" cy="6857990"/>
          </a:xfrm>
          <a:prstGeom prst="rect">
            <a:avLst/>
          </a:prstGeom>
        </p:spPr>
      </p:pic>
      <p:sp>
        <p:nvSpPr>
          <p:cNvPr id="11" name="Freeform: Shape 10">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C6AA51B-6255-23F4-2897-6A5DDE373AC2}"/>
              </a:ext>
            </a:extLst>
          </p:cNvPr>
          <p:cNvSpPr txBox="1"/>
          <p:nvPr/>
        </p:nvSpPr>
        <p:spPr>
          <a:xfrm>
            <a:off x="6880371" y="4723002"/>
            <a:ext cx="3740092" cy="7959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Methodology</a:t>
            </a:r>
          </a:p>
        </p:txBody>
      </p:sp>
    </p:spTree>
    <p:extLst>
      <p:ext uri="{BB962C8B-B14F-4D97-AF65-F5344CB8AC3E}">
        <p14:creationId xmlns:p14="http://schemas.microsoft.com/office/powerpoint/2010/main" val="336736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Understanding What Good Agile Looks Like">
            <a:extLst>
              <a:ext uri="{FF2B5EF4-FFF2-40B4-BE49-F238E27FC236}">
                <a16:creationId xmlns:a16="http://schemas.microsoft.com/office/drawing/2014/main" id="{B88BCF4E-149E-3F6E-33F6-A3D46D0E7C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700" r="24914"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5A72BC7-AA68-2519-8E4B-C0E84EA6D301}"/>
              </a:ext>
            </a:extLst>
          </p:cNvPr>
          <p:cNvSpPr txBox="1"/>
          <p:nvPr/>
        </p:nvSpPr>
        <p:spPr>
          <a:xfrm>
            <a:off x="524610" y="903126"/>
            <a:ext cx="5241416" cy="3056477"/>
          </a:xfrm>
          <a:prstGeom prst="rect">
            <a:avLst/>
          </a:prstGeom>
        </p:spPr>
        <p:txBody>
          <a:bodyPr vert="horz" lIns="91440" tIns="45720" rIns="91440" bIns="45720" rtlCol="0">
            <a:noAutofit/>
          </a:bodyPr>
          <a:lstStyle/>
          <a:p>
            <a:pPr>
              <a:lnSpc>
                <a:spcPct val="150000"/>
              </a:lnSpc>
              <a:spcAft>
                <a:spcPts val="800"/>
              </a:spcAft>
              <a:tabLst>
                <a:tab pos="457200" algn="l"/>
              </a:tabLst>
            </a:pPr>
            <a:r>
              <a:rPr lang="en-US" dirty="0">
                <a:effectLst/>
              </a:rPr>
              <a:t>Agile, user-</a:t>
            </a:r>
            <a:r>
              <a:rPr lang="en-US" dirty="0" err="1">
                <a:effectLst/>
              </a:rPr>
              <a:t>centred</a:t>
            </a:r>
            <a:r>
              <a:rPr lang="en-US" dirty="0">
                <a:effectLst/>
              </a:rPr>
              <a:t> development methodology is well-suited to fostering community engagement and ensuring adaptability in a dynamic environment. Promotes short development cycles known as sprints, during which specific features or improvements are designed, implemented, tested, and reviewed </a:t>
            </a:r>
            <a:r>
              <a:rPr lang="en-US" dirty="0">
                <a:effectLst/>
                <a:highlight>
                  <a:srgbClr val="FFFFFF"/>
                </a:highlight>
              </a:rPr>
              <a:t>[11]</a:t>
            </a:r>
            <a:r>
              <a:rPr lang="en-US" dirty="0">
                <a:effectLst/>
              </a:rPr>
              <a:t>.</a:t>
            </a:r>
          </a:p>
        </p:txBody>
      </p:sp>
      <p:sp>
        <p:nvSpPr>
          <p:cNvPr id="3" name="TextBox 2">
            <a:extLst>
              <a:ext uri="{FF2B5EF4-FFF2-40B4-BE49-F238E27FC236}">
                <a16:creationId xmlns:a16="http://schemas.microsoft.com/office/drawing/2014/main" id="{F30FCA56-1B7F-A1DC-9D6B-DA24B6174913}"/>
              </a:ext>
            </a:extLst>
          </p:cNvPr>
          <p:cNvSpPr txBox="1"/>
          <p:nvPr/>
        </p:nvSpPr>
        <p:spPr>
          <a:xfrm>
            <a:off x="909157" y="388202"/>
            <a:ext cx="4147515" cy="369332"/>
          </a:xfrm>
          <a:prstGeom prst="rect">
            <a:avLst/>
          </a:prstGeom>
          <a:noFill/>
        </p:spPr>
        <p:txBody>
          <a:bodyPr wrap="square">
            <a:spAutoFit/>
          </a:bodyPr>
          <a:lstStyle/>
          <a:p>
            <a:r>
              <a:rPr lang="en-US" b="1" dirty="0">
                <a:solidFill>
                  <a:schemeClr val="tx2">
                    <a:lumMod val="90000"/>
                    <a:lumOff val="10000"/>
                  </a:schemeClr>
                </a:solidFill>
                <a:effectLst/>
                <a:latin typeface="Aptos ExtraBold" panose="020B0004020202020204" pitchFamily="34" charset="0"/>
              </a:rPr>
              <a:t>Development Methodology Approach</a:t>
            </a:r>
            <a:r>
              <a:rPr lang="en-US" dirty="0">
                <a:solidFill>
                  <a:schemeClr val="tx2">
                    <a:lumMod val="90000"/>
                    <a:lumOff val="10000"/>
                  </a:schemeClr>
                </a:solidFill>
                <a:effectLst/>
                <a:latin typeface="Aptos ExtraBold" panose="020B0004020202020204" pitchFamily="34" charset="0"/>
              </a:rPr>
              <a:t> </a:t>
            </a:r>
            <a:endParaRPr lang="LID4096" dirty="0">
              <a:solidFill>
                <a:schemeClr val="tx2">
                  <a:lumMod val="90000"/>
                  <a:lumOff val="10000"/>
                </a:schemeClr>
              </a:solidFill>
              <a:latin typeface="Aptos ExtraBold" panose="020B0004020202020204" pitchFamily="34" charset="0"/>
            </a:endParaRPr>
          </a:p>
        </p:txBody>
      </p:sp>
      <p:sp>
        <p:nvSpPr>
          <p:cNvPr id="7" name="TextBox 6">
            <a:extLst>
              <a:ext uri="{FF2B5EF4-FFF2-40B4-BE49-F238E27FC236}">
                <a16:creationId xmlns:a16="http://schemas.microsoft.com/office/drawing/2014/main" id="{D9C1714C-D0A5-2520-3AAE-7C58B90FC6A1}"/>
              </a:ext>
            </a:extLst>
          </p:cNvPr>
          <p:cNvSpPr txBox="1"/>
          <p:nvPr/>
        </p:nvSpPr>
        <p:spPr>
          <a:xfrm>
            <a:off x="1857114" y="4071872"/>
            <a:ext cx="2144436" cy="343235"/>
          </a:xfrm>
          <a:prstGeom prst="rect">
            <a:avLst/>
          </a:prstGeom>
          <a:noFill/>
        </p:spPr>
        <p:txBody>
          <a:bodyPr wrap="square">
            <a:spAutoFit/>
          </a:bodyPr>
          <a:lstStyle/>
          <a:p>
            <a:pPr>
              <a:lnSpc>
                <a:spcPct val="90000"/>
              </a:lnSpc>
              <a:spcAft>
                <a:spcPts val="800"/>
              </a:spcAft>
            </a:pPr>
            <a:r>
              <a:rPr lang="en-US" sz="1800" b="1" dirty="0">
                <a:solidFill>
                  <a:schemeClr val="tx2">
                    <a:lumMod val="90000"/>
                    <a:lumOff val="10000"/>
                  </a:schemeClr>
                </a:solidFill>
                <a:latin typeface="Aptos ExtraBold" panose="020B0004020202020204" pitchFamily="34" charset="0"/>
              </a:rPr>
              <a:t>Target Audience</a:t>
            </a:r>
          </a:p>
        </p:txBody>
      </p:sp>
      <p:sp>
        <p:nvSpPr>
          <p:cNvPr id="10" name="TextBox 9">
            <a:extLst>
              <a:ext uri="{FF2B5EF4-FFF2-40B4-BE49-F238E27FC236}">
                <a16:creationId xmlns:a16="http://schemas.microsoft.com/office/drawing/2014/main" id="{61A588EE-D549-D2DD-6EBA-EBC25EE63F74}"/>
              </a:ext>
            </a:extLst>
          </p:cNvPr>
          <p:cNvSpPr txBox="1"/>
          <p:nvPr/>
        </p:nvSpPr>
        <p:spPr>
          <a:xfrm>
            <a:off x="458559" y="4445166"/>
            <a:ext cx="5504227" cy="2232471"/>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GB" sz="1800" b="1" dirty="0">
                <a:solidFill>
                  <a:schemeClr val="tx2">
                    <a:lumMod val="90000"/>
                    <a:lumOff val="10000"/>
                  </a:schemeClr>
                </a:solidFill>
                <a:effectLst/>
                <a:ea typeface="Calibri" panose="020F0502020204030204" pitchFamily="34" charset="0"/>
              </a:rPr>
              <a:t>Primary users</a:t>
            </a:r>
            <a:r>
              <a:rPr lang="en-GB" sz="1800" dirty="0">
                <a:effectLst/>
                <a:ea typeface="Calibri" panose="020F0502020204030204" pitchFamily="34" charset="0"/>
              </a:rPr>
              <a:t>: residents dedicated to cleaner neighbourhoods, students, volunteers and community groups.</a:t>
            </a:r>
          </a:p>
          <a:p>
            <a:pPr marL="285750" indent="-285750">
              <a:lnSpc>
                <a:spcPct val="150000"/>
              </a:lnSpc>
              <a:spcAft>
                <a:spcPts val="800"/>
              </a:spcAft>
              <a:buFont typeface="Arial" panose="020B0604020202020204" pitchFamily="34" charset="0"/>
              <a:buChar char="•"/>
            </a:pPr>
            <a:r>
              <a:rPr lang="en-GB" sz="1800" b="1" dirty="0">
                <a:solidFill>
                  <a:schemeClr val="tx2">
                    <a:lumMod val="90000"/>
                    <a:lumOff val="10000"/>
                  </a:schemeClr>
                </a:solidFill>
                <a:effectLst/>
                <a:ea typeface="Calibri" panose="020F0502020204030204" pitchFamily="34" charset="0"/>
              </a:rPr>
              <a:t>Secondary stakeholders</a:t>
            </a:r>
            <a:r>
              <a:rPr lang="en-GB" sz="1800" dirty="0">
                <a:effectLst/>
                <a:ea typeface="Calibri" panose="020F0502020204030204" pitchFamily="34" charset="0"/>
              </a:rPr>
              <a:t>: local councils and municipal.</a:t>
            </a:r>
          </a:p>
        </p:txBody>
      </p:sp>
    </p:spTree>
    <p:extLst>
      <p:ext uri="{BB962C8B-B14F-4D97-AF65-F5344CB8AC3E}">
        <p14:creationId xmlns:p14="http://schemas.microsoft.com/office/powerpoint/2010/main" val="164510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6" name="Rectangle 819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Use These Tech Tools to Give Your Small Business a Boost">
            <a:extLst>
              <a:ext uri="{FF2B5EF4-FFF2-40B4-BE49-F238E27FC236}">
                <a16:creationId xmlns:a16="http://schemas.microsoft.com/office/drawing/2014/main" id="{5E7DFB20-31A6-CFAE-A9EF-CDD24F1512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048" r="36418" b="-1"/>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BA584C4-F473-AAA4-577C-B815A5447CF6}"/>
              </a:ext>
            </a:extLst>
          </p:cNvPr>
          <p:cNvSpPr txBox="1"/>
          <p:nvPr/>
        </p:nvSpPr>
        <p:spPr>
          <a:xfrm>
            <a:off x="6296932" y="1300688"/>
            <a:ext cx="5367960" cy="4969434"/>
          </a:xfrm>
          <a:prstGeom prst="rect">
            <a:avLst/>
          </a:prstGeom>
        </p:spPr>
        <p:txBody>
          <a:bodyPr vert="horz" lIns="91440" tIns="45720" rIns="91440" bIns="45720" rtlCol="0">
            <a:normAutofit/>
          </a:bodyPr>
          <a:lstStyle/>
          <a:p>
            <a:pPr lvl="0">
              <a:lnSpc>
                <a:spcPct val="150000"/>
              </a:lnSpc>
              <a:spcAft>
                <a:spcPts val="800"/>
              </a:spcAft>
              <a:buSzPts val="1000"/>
              <a:tabLst>
                <a:tab pos="457200" algn="l"/>
              </a:tabLst>
            </a:pPr>
            <a:r>
              <a:rPr lang="en-US" b="1" dirty="0">
                <a:solidFill>
                  <a:schemeClr val="tx2">
                    <a:lumMod val="90000"/>
                    <a:lumOff val="10000"/>
                  </a:schemeClr>
                </a:solidFill>
                <a:effectLst/>
              </a:rPr>
              <a:t>Backend</a:t>
            </a:r>
            <a:r>
              <a:rPr lang="en-US" dirty="0">
                <a:effectLst/>
              </a:rPr>
              <a:t>: </a:t>
            </a:r>
            <a:r>
              <a:rPr lang="en-US" dirty="0"/>
              <a:t>PHP, a widely used scripting language that handles backend logic, user authentication, data processing, and server-side interactions [12].</a:t>
            </a:r>
            <a:endParaRPr lang="en-US" dirty="0">
              <a:effectLst/>
            </a:endParaRPr>
          </a:p>
          <a:p>
            <a:pPr lvl="0">
              <a:lnSpc>
                <a:spcPct val="150000"/>
              </a:lnSpc>
              <a:spcAft>
                <a:spcPts val="800"/>
              </a:spcAft>
              <a:buSzPts val="1000"/>
              <a:tabLst>
                <a:tab pos="457200" algn="l"/>
              </a:tabLst>
            </a:pPr>
            <a:r>
              <a:rPr lang="en-US" b="1" dirty="0">
                <a:solidFill>
                  <a:schemeClr val="tx2">
                    <a:lumMod val="90000"/>
                    <a:lumOff val="10000"/>
                  </a:schemeClr>
                </a:solidFill>
                <a:effectLst/>
              </a:rPr>
              <a:t>Database</a:t>
            </a:r>
            <a:r>
              <a:rPr lang="en-US" dirty="0">
                <a:effectLst/>
              </a:rPr>
              <a:t>: </a:t>
            </a:r>
            <a:r>
              <a:rPr lang="en-US" dirty="0"/>
              <a:t>MySQL</a:t>
            </a:r>
            <a:r>
              <a:rPr lang="en-US" b="1" dirty="0"/>
              <a:t> </a:t>
            </a:r>
            <a:r>
              <a:rPr lang="en-US" dirty="0"/>
              <a:t>[13], implemented using the open-source MariaDB relational database management system</a:t>
            </a:r>
          </a:p>
          <a:p>
            <a:pPr lvl="0">
              <a:lnSpc>
                <a:spcPct val="150000"/>
              </a:lnSpc>
              <a:spcAft>
                <a:spcPts val="800"/>
              </a:spcAft>
              <a:buSzPts val="1000"/>
              <a:tabLst>
                <a:tab pos="457200" algn="l"/>
              </a:tabLst>
            </a:pPr>
            <a:r>
              <a:rPr lang="en-US" b="1" dirty="0">
                <a:solidFill>
                  <a:schemeClr val="tx2">
                    <a:lumMod val="90000"/>
                    <a:lumOff val="10000"/>
                  </a:schemeClr>
                </a:solidFill>
                <a:effectLst/>
              </a:rPr>
              <a:t>Frontend</a:t>
            </a:r>
            <a:r>
              <a:rPr lang="en-US" b="1" dirty="0">
                <a:effectLst/>
              </a:rPr>
              <a:t>:</a:t>
            </a:r>
            <a:r>
              <a:rPr lang="en-US" dirty="0">
                <a:effectLst/>
              </a:rPr>
              <a:t> Inkscape, HTML, CSS, JavaScript, ensuring</a:t>
            </a:r>
            <a:r>
              <a:rPr lang="en-US" dirty="0"/>
              <a:t> the application is responsive, visually appealing, and interactive [14]. </a:t>
            </a:r>
            <a:endParaRPr lang="en-US" dirty="0">
              <a:effectLst/>
            </a:endParaRPr>
          </a:p>
        </p:txBody>
      </p:sp>
      <p:sp>
        <p:nvSpPr>
          <p:cNvPr id="4" name="TextBox 3">
            <a:extLst>
              <a:ext uri="{FF2B5EF4-FFF2-40B4-BE49-F238E27FC236}">
                <a16:creationId xmlns:a16="http://schemas.microsoft.com/office/drawing/2014/main" id="{8E844D04-E2CE-5F60-3EC3-3967E7902F30}"/>
              </a:ext>
            </a:extLst>
          </p:cNvPr>
          <p:cNvSpPr txBox="1"/>
          <p:nvPr/>
        </p:nvSpPr>
        <p:spPr>
          <a:xfrm>
            <a:off x="7389653" y="416402"/>
            <a:ext cx="2496773" cy="467885"/>
          </a:xfrm>
          <a:prstGeom prst="rect">
            <a:avLst/>
          </a:prstGeom>
          <a:noFill/>
        </p:spPr>
        <p:txBody>
          <a:bodyPr wrap="square">
            <a:spAutoFit/>
          </a:bodyPr>
          <a:lstStyle/>
          <a:p>
            <a:pPr lvl="0">
              <a:lnSpc>
                <a:spcPct val="150000"/>
              </a:lnSpc>
              <a:spcAft>
                <a:spcPts val="800"/>
              </a:spcAft>
              <a:buSzPts val="1000"/>
              <a:tabLst>
                <a:tab pos="457200" algn="l"/>
              </a:tabLst>
            </a:pPr>
            <a:r>
              <a:rPr lang="en-US" sz="1800" b="1" dirty="0">
                <a:solidFill>
                  <a:schemeClr val="tx2">
                    <a:lumMod val="90000"/>
                    <a:lumOff val="10000"/>
                  </a:schemeClr>
                </a:solidFill>
                <a:effectLst/>
                <a:latin typeface="Aptos ExtraBold" panose="020B0004020202020204" pitchFamily="34" charset="0"/>
              </a:rPr>
              <a:t>Development Tools</a:t>
            </a:r>
            <a:endParaRPr lang="en-US" sz="1800" dirty="0">
              <a:solidFill>
                <a:schemeClr val="tx2">
                  <a:lumMod val="90000"/>
                  <a:lumOff val="10000"/>
                </a:schemeClr>
              </a:solidFill>
              <a:effectLst/>
              <a:latin typeface="Aptos ExtraBold" panose="020B0004020202020204" pitchFamily="34" charset="0"/>
            </a:endParaRPr>
          </a:p>
        </p:txBody>
      </p:sp>
    </p:spTree>
    <p:extLst>
      <p:ext uri="{BB962C8B-B14F-4D97-AF65-F5344CB8AC3E}">
        <p14:creationId xmlns:p14="http://schemas.microsoft.com/office/powerpoint/2010/main" val="3162905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26" name="Picture 2" descr="Custom Web Application Development | Datarob">
            <a:extLst>
              <a:ext uri="{FF2B5EF4-FFF2-40B4-BE49-F238E27FC236}">
                <a16:creationId xmlns:a16="http://schemas.microsoft.com/office/drawing/2014/main" id="{6AD55A8B-D55B-6121-8025-05D4C852F9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92" b="13181"/>
          <a:stretch>
            <a:fillRect/>
          </a:stretch>
        </p:blipFill>
        <p:spPr bwMode="auto">
          <a:xfrm>
            <a:off x="-1" y="10"/>
            <a:ext cx="12192001" cy="6857990"/>
          </a:xfrm>
          <a:custGeom>
            <a:avLst/>
            <a:gdLst/>
            <a:ahLst/>
            <a:cxnLst/>
            <a:rect l="l" t="t" r="r" b="b"/>
            <a:pathLst>
              <a:path w="12192001" h="6858000">
                <a:moveTo>
                  <a:pt x="4729712" y="4417922"/>
                </a:moveTo>
                <a:cubicBezTo>
                  <a:pt x="4729712" y="4417922"/>
                  <a:pt x="4729712" y="4417922"/>
                  <a:pt x="7234278" y="4419507"/>
                </a:cubicBezTo>
                <a:cubicBezTo>
                  <a:pt x="7396730" y="4419716"/>
                  <a:pt x="7544918" y="4503359"/>
                  <a:pt x="7626325" y="4644358"/>
                </a:cubicBezTo>
                <a:cubicBezTo>
                  <a:pt x="7626325" y="4644358"/>
                  <a:pt x="7626325" y="4644358"/>
                  <a:pt x="8882694" y="6820455"/>
                </a:cubicBezTo>
                <a:lnTo>
                  <a:pt x="8898077" y="6858000"/>
                </a:lnTo>
                <a:lnTo>
                  <a:pt x="3070863" y="6858000"/>
                </a:lnTo>
                <a:lnTo>
                  <a:pt x="3094823" y="6809422"/>
                </a:lnTo>
                <a:cubicBezTo>
                  <a:pt x="3094823" y="6809422"/>
                  <a:pt x="3094823" y="6809422"/>
                  <a:pt x="4345735" y="4639611"/>
                </a:cubicBezTo>
                <a:cubicBezTo>
                  <a:pt x="4422097" y="4501523"/>
                  <a:pt x="4571943" y="4415010"/>
                  <a:pt x="4729712" y="4417922"/>
                </a:cubicBezTo>
                <a:close/>
                <a:moveTo>
                  <a:pt x="2031302" y="2039301"/>
                </a:moveTo>
                <a:cubicBezTo>
                  <a:pt x="2031302" y="2039301"/>
                  <a:pt x="2031302" y="2039301"/>
                  <a:pt x="2747265" y="2039754"/>
                </a:cubicBezTo>
                <a:cubicBezTo>
                  <a:pt x="2793703" y="2039814"/>
                  <a:pt x="2836066" y="2063724"/>
                  <a:pt x="2859337" y="2104031"/>
                </a:cubicBezTo>
                <a:cubicBezTo>
                  <a:pt x="2859337" y="2104031"/>
                  <a:pt x="2859337" y="2104031"/>
                  <a:pt x="3218486" y="2726096"/>
                </a:cubicBezTo>
                <a:cubicBezTo>
                  <a:pt x="3240981" y="2765058"/>
                  <a:pt x="3241283" y="2815045"/>
                  <a:pt x="3217340" y="2853948"/>
                </a:cubicBezTo>
                <a:cubicBezTo>
                  <a:pt x="3217340" y="2853948"/>
                  <a:pt x="3217340" y="2853948"/>
                  <a:pt x="2860527" y="3475560"/>
                </a:cubicBezTo>
                <a:cubicBezTo>
                  <a:pt x="2838697" y="3515034"/>
                  <a:pt x="2795862" y="3539765"/>
                  <a:pt x="2750762" y="3538933"/>
                </a:cubicBezTo>
                <a:cubicBezTo>
                  <a:pt x="2750762" y="3538933"/>
                  <a:pt x="2750762" y="3538933"/>
                  <a:pt x="2034023" y="3537136"/>
                </a:cubicBezTo>
                <a:cubicBezTo>
                  <a:pt x="1988359" y="3538420"/>
                  <a:pt x="1945223" y="3513165"/>
                  <a:pt x="1922728" y="3474202"/>
                </a:cubicBezTo>
                <a:cubicBezTo>
                  <a:pt x="1922728" y="3474202"/>
                  <a:pt x="1922728" y="3474202"/>
                  <a:pt x="1563578" y="2852137"/>
                </a:cubicBezTo>
                <a:cubicBezTo>
                  <a:pt x="1540307" y="2811831"/>
                  <a:pt x="1540780" y="2763190"/>
                  <a:pt x="1563948" y="2722942"/>
                </a:cubicBezTo>
                <a:cubicBezTo>
                  <a:pt x="1563948" y="2722942"/>
                  <a:pt x="1563948" y="2722942"/>
                  <a:pt x="1921537" y="2102674"/>
                </a:cubicBezTo>
                <a:cubicBezTo>
                  <a:pt x="1943366" y="2063199"/>
                  <a:pt x="1986202" y="2038468"/>
                  <a:pt x="2031302" y="2039301"/>
                </a:cubicBezTo>
                <a:close/>
                <a:moveTo>
                  <a:pt x="9343478" y="1795745"/>
                </a:moveTo>
                <a:cubicBezTo>
                  <a:pt x="9343478" y="1795745"/>
                  <a:pt x="9343478" y="1795745"/>
                  <a:pt x="11620502" y="1797185"/>
                </a:cubicBezTo>
                <a:lnTo>
                  <a:pt x="11795125" y="1797296"/>
                </a:lnTo>
                <a:lnTo>
                  <a:pt x="11795125" y="1800226"/>
                </a:lnTo>
                <a:lnTo>
                  <a:pt x="12192001" y="1800226"/>
                </a:lnTo>
                <a:lnTo>
                  <a:pt x="12192001" y="6858000"/>
                </a:lnTo>
                <a:lnTo>
                  <a:pt x="11795125" y="6858000"/>
                </a:lnTo>
                <a:lnTo>
                  <a:pt x="11449051" y="6858000"/>
                </a:lnTo>
                <a:lnTo>
                  <a:pt x="8996698" y="6858000"/>
                </a:lnTo>
                <a:lnTo>
                  <a:pt x="8963663" y="6815289"/>
                </a:lnTo>
                <a:cubicBezTo>
                  <a:pt x="8963663" y="6815289"/>
                  <a:pt x="8963663" y="6815289"/>
                  <a:pt x="7707295" y="4639193"/>
                </a:cubicBezTo>
                <a:cubicBezTo>
                  <a:pt x="7625888" y="4498193"/>
                  <a:pt x="7627546" y="4328036"/>
                  <a:pt x="7708590" y="4187244"/>
                </a:cubicBezTo>
                <a:cubicBezTo>
                  <a:pt x="7708590" y="4187244"/>
                  <a:pt x="7708590" y="4187244"/>
                  <a:pt x="8959501" y="2017434"/>
                </a:cubicBezTo>
                <a:cubicBezTo>
                  <a:pt x="9035863" y="1879345"/>
                  <a:pt x="9185707" y="1792833"/>
                  <a:pt x="9343478" y="1795745"/>
                </a:cubicBezTo>
                <a:close/>
                <a:moveTo>
                  <a:pt x="3102644" y="1739841"/>
                </a:moveTo>
                <a:cubicBezTo>
                  <a:pt x="3102644" y="1739841"/>
                  <a:pt x="3102644" y="1739841"/>
                  <a:pt x="3385876" y="1740020"/>
                </a:cubicBezTo>
                <a:cubicBezTo>
                  <a:pt x="3404247" y="1740043"/>
                  <a:pt x="3421005" y="1749503"/>
                  <a:pt x="3430211" y="1765448"/>
                </a:cubicBezTo>
                <a:cubicBezTo>
                  <a:pt x="3430211" y="1765448"/>
                  <a:pt x="3430211" y="1765448"/>
                  <a:pt x="3572289" y="2011533"/>
                </a:cubicBezTo>
                <a:cubicBezTo>
                  <a:pt x="3581188" y="2026948"/>
                  <a:pt x="3581308" y="2046721"/>
                  <a:pt x="3571836" y="2062111"/>
                </a:cubicBezTo>
                <a:cubicBezTo>
                  <a:pt x="3571836" y="2062111"/>
                  <a:pt x="3571836" y="2062111"/>
                  <a:pt x="3430681" y="2308019"/>
                </a:cubicBezTo>
                <a:cubicBezTo>
                  <a:pt x="3422046" y="2323634"/>
                  <a:pt x="3405101" y="2333418"/>
                  <a:pt x="3387260" y="2333088"/>
                </a:cubicBezTo>
                <a:cubicBezTo>
                  <a:pt x="3387260" y="2333088"/>
                  <a:pt x="3387260" y="2333088"/>
                  <a:pt x="3103720" y="2332378"/>
                </a:cubicBezTo>
                <a:cubicBezTo>
                  <a:pt x="3085656" y="2332886"/>
                  <a:pt x="3068592" y="2322895"/>
                  <a:pt x="3059693" y="2307481"/>
                </a:cubicBezTo>
                <a:cubicBezTo>
                  <a:pt x="3059693" y="2307481"/>
                  <a:pt x="3059693" y="2307481"/>
                  <a:pt x="2917615" y="2061395"/>
                </a:cubicBezTo>
                <a:cubicBezTo>
                  <a:pt x="2908409" y="2045450"/>
                  <a:pt x="2908596" y="2026208"/>
                  <a:pt x="2917761" y="2010286"/>
                </a:cubicBezTo>
                <a:cubicBezTo>
                  <a:pt x="2917761" y="2010286"/>
                  <a:pt x="2917761" y="2010286"/>
                  <a:pt x="3059222" y="1764910"/>
                </a:cubicBezTo>
                <a:cubicBezTo>
                  <a:pt x="3067857" y="1749295"/>
                  <a:pt x="3084803" y="1739511"/>
                  <a:pt x="3102644" y="1739841"/>
                </a:cubicBezTo>
                <a:close/>
                <a:moveTo>
                  <a:pt x="3522963" y="1598675"/>
                </a:moveTo>
                <a:cubicBezTo>
                  <a:pt x="3522963" y="1598675"/>
                  <a:pt x="3522963" y="1598675"/>
                  <a:pt x="3625194" y="1598740"/>
                </a:cubicBezTo>
                <a:cubicBezTo>
                  <a:pt x="3631826" y="1598748"/>
                  <a:pt x="3637874" y="1602162"/>
                  <a:pt x="3641197" y="1607918"/>
                </a:cubicBezTo>
                <a:cubicBezTo>
                  <a:pt x="3641197" y="1607918"/>
                  <a:pt x="3641197" y="1607918"/>
                  <a:pt x="3692479" y="1696742"/>
                </a:cubicBezTo>
                <a:cubicBezTo>
                  <a:pt x="3695691" y="1702305"/>
                  <a:pt x="3695735" y="1709443"/>
                  <a:pt x="3692315" y="1714998"/>
                </a:cubicBezTo>
                <a:cubicBezTo>
                  <a:pt x="3692315" y="1714998"/>
                  <a:pt x="3692315" y="1714998"/>
                  <a:pt x="3641367" y="1803757"/>
                </a:cubicBezTo>
                <a:cubicBezTo>
                  <a:pt x="3638250" y="1809393"/>
                  <a:pt x="3632134" y="1812924"/>
                  <a:pt x="3625694" y="1812806"/>
                </a:cubicBezTo>
                <a:cubicBezTo>
                  <a:pt x="3625694" y="1812806"/>
                  <a:pt x="3625694" y="1812806"/>
                  <a:pt x="3523352" y="1812549"/>
                </a:cubicBezTo>
                <a:cubicBezTo>
                  <a:pt x="3516832" y="1812733"/>
                  <a:pt x="3510671" y="1809127"/>
                  <a:pt x="3507459" y="1803563"/>
                </a:cubicBezTo>
                <a:cubicBezTo>
                  <a:pt x="3507459" y="1803563"/>
                  <a:pt x="3507459" y="1803563"/>
                  <a:pt x="3456177" y="1714739"/>
                </a:cubicBezTo>
                <a:cubicBezTo>
                  <a:pt x="3452854" y="1708984"/>
                  <a:pt x="3452922" y="1702038"/>
                  <a:pt x="3456230" y="1696292"/>
                </a:cubicBezTo>
                <a:cubicBezTo>
                  <a:pt x="3456230" y="1696292"/>
                  <a:pt x="3456230" y="1696292"/>
                  <a:pt x="3507290" y="1607724"/>
                </a:cubicBezTo>
                <a:cubicBezTo>
                  <a:pt x="3510406" y="1602087"/>
                  <a:pt x="3516523" y="1598556"/>
                  <a:pt x="3522963" y="1598675"/>
                </a:cubicBezTo>
                <a:close/>
                <a:moveTo>
                  <a:pt x="4199803" y="1370724"/>
                </a:moveTo>
                <a:cubicBezTo>
                  <a:pt x="4199803" y="1370724"/>
                  <a:pt x="4199803" y="1370724"/>
                  <a:pt x="4537019" y="1370938"/>
                </a:cubicBezTo>
                <a:cubicBezTo>
                  <a:pt x="4558893" y="1370965"/>
                  <a:pt x="4578845" y="1382227"/>
                  <a:pt x="4589805" y="1401211"/>
                </a:cubicBezTo>
                <a:cubicBezTo>
                  <a:pt x="4589805" y="1401211"/>
                  <a:pt x="4589805" y="1401211"/>
                  <a:pt x="4758965" y="1694203"/>
                </a:cubicBezTo>
                <a:cubicBezTo>
                  <a:pt x="4769558" y="1712554"/>
                  <a:pt x="4769702" y="1736097"/>
                  <a:pt x="4758423" y="1754421"/>
                </a:cubicBezTo>
                <a:cubicBezTo>
                  <a:pt x="4758423" y="1754421"/>
                  <a:pt x="4758423" y="1754421"/>
                  <a:pt x="4590366" y="2047199"/>
                </a:cubicBezTo>
                <a:cubicBezTo>
                  <a:pt x="4580084" y="2065790"/>
                  <a:pt x="4559908" y="2077438"/>
                  <a:pt x="4538666" y="2077046"/>
                </a:cubicBezTo>
                <a:cubicBezTo>
                  <a:pt x="4538666" y="2077046"/>
                  <a:pt x="4538666" y="2077046"/>
                  <a:pt x="4201084" y="2076201"/>
                </a:cubicBezTo>
                <a:cubicBezTo>
                  <a:pt x="4179577" y="2076805"/>
                  <a:pt x="4159259" y="2064910"/>
                  <a:pt x="4148664" y="2046559"/>
                </a:cubicBezTo>
                <a:cubicBezTo>
                  <a:pt x="4148664" y="2046559"/>
                  <a:pt x="4148664" y="2046559"/>
                  <a:pt x="3979505" y="1753567"/>
                </a:cubicBezTo>
                <a:cubicBezTo>
                  <a:pt x="3968545" y="1734583"/>
                  <a:pt x="3968768" y="1711673"/>
                  <a:pt x="3979680" y="1692718"/>
                </a:cubicBezTo>
                <a:cubicBezTo>
                  <a:pt x="3979680" y="1692718"/>
                  <a:pt x="3979680" y="1692718"/>
                  <a:pt x="4148104" y="1400573"/>
                </a:cubicBezTo>
                <a:cubicBezTo>
                  <a:pt x="4158385" y="1381980"/>
                  <a:pt x="4178560" y="1370332"/>
                  <a:pt x="4199803" y="1370724"/>
                </a:cubicBezTo>
                <a:close/>
                <a:moveTo>
                  <a:pt x="3525946" y="1141304"/>
                </a:moveTo>
                <a:cubicBezTo>
                  <a:pt x="3525946" y="1141304"/>
                  <a:pt x="3525946" y="1141304"/>
                  <a:pt x="3719554" y="1141427"/>
                </a:cubicBezTo>
                <a:cubicBezTo>
                  <a:pt x="3732112" y="1141443"/>
                  <a:pt x="3743567" y="1147909"/>
                  <a:pt x="3749860" y="1158808"/>
                </a:cubicBezTo>
                <a:cubicBezTo>
                  <a:pt x="3749860" y="1158808"/>
                  <a:pt x="3749860" y="1158808"/>
                  <a:pt x="3846980" y="1327024"/>
                </a:cubicBezTo>
                <a:cubicBezTo>
                  <a:pt x="3853063" y="1337561"/>
                  <a:pt x="3853144" y="1351077"/>
                  <a:pt x="3846670" y="1361598"/>
                </a:cubicBezTo>
                <a:cubicBezTo>
                  <a:pt x="3846670" y="1361598"/>
                  <a:pt x="3846670" y="1361598"/>
                  <a:pt x="3750182" y="1529691"/>
                </a:cubicBezTo>
                <a:cubicBezTo>
                  <a:pt x="3744279" y="1540366"/>
                  <a:pt x="3732695" y="1547054"/>
                  <a:pt x="3720499" y="1546828"/>
                </a:cubicBezTo>
                <a:cubicBezTo>
                  <a:pt x="3720499" y="1546828"/>
                  <a:pt x="3720499" y="1546828"/>
                  <a:pt x="3526682" y="1546343"/>
                </a:cubicBezTo>
                <a:cubicBezTo>
                  <a:pt x="3514334" y="1546689"/>
                  <a:pt x="3502669" y="1539861"/>
                  <a:pt x="3496586" y="1529324"/>
                </a:cubicBezTo>
                <a:cubicBezTo>
                  <a:pt x="3496586" y="1529324"/>
                  <a:pt x="3496586" y="1529324"/>
                  <a:pt x="3399466" y="1361108"/>
                </a:cubicBezTo>
                <a:cubicBezTo>
                  <a:pt x="3393173" y="1350208"/>
                  <a:pt x="3393302" y="1337055"/>
                  <a:pt x="3399566" y="1326172"/>
                </a:cubicBezTo>
                <a:cubicBezTo>
                  <a:pt x="3399566" y="1326172"/>
                  <a:pt x="3399566" y="1326172"/>
                  <a:pt x="3496264" y="1158441"/>
                </a:cubicBezTo>
                <a:cubicBezTo>
                  <a:pt x="3502167" y="1147767"/>
                  <a:pt x="3513750" y="1141079"/>
                  <a:pt x="3525946" y="1141304"/>
                </a:cubicBezTo>
                <a:close/>
                <a:moveTo>
                  <a:pt x="3955878" y="173494"/>
                </a:moveTo>
                <a:cubicBezTo>
                  <a:pt x="3955878" y="173494"/>
                  <a:pt x="3955878" y="173494"/>
                  <a:pt x="4500069" y="173838"/>
                </a:cubicBezTo>
                <a:cubicBezTo>
                  <a:pt x="4535365" y="173884"/>
                  <a:pt x="4567564" y="192057"/>
                  <a:pt x="4585252" y="222694"/>
                </a:cubicBezTo>
                <a:cubicBezTo>
                  <a:pt x="4585252" y="222694"/>
                  <a:pt x="4585252" y="222694"/>
                  <a:pt x="4858234" y="695514"/>
                </a:cubicBezTo>
                <a:cubicBezTo>
                  <a:pt x="4875333" y="725128"/>
                  <a:pt x="4875563" y="763121"/>
                  <a:pt x="4857363" y="792690"/>
                </a:cubicBezTo>
                <a:cubicBezTo>
                  <a:pt x="4857363" y="792690"/>
                  <a:pt x="4857363" y="792690"/>
                  <a:pt x="4586156" y="1265167"/>
                </a:cubicBezTo>
                <a:cubicBezTo>
                  <a:pt x="4569564" y="1295169"/>
                  <a:pt x="4537007" y="1313967"/>
                  <a:pt x="4502729" y="1313334"/>
                </a:cubicBezTo>
                <a:cubicBezTo>
                  <a:pt x="4502729" y="1313334"/>
                  <a:pt x="4502729" y="1313334"/>
                  <a:pt x="3957947" y="1311968"/>
                </a:cubicBezTo>
                <a:cubicBezTo>
                  <a:pt x="3923239" y="1312944"/>
                  <a:pt x="3890452" y="1293749"/>
                  <a:pt x="3873354" y="1264134"/>
                </a:cubicBezTo>
                <a:cubicBezTo>
                  <a:pt x="3873354" y="1264134"/>
                  <a:pt x="3873354" y="1264134"/>
                  <a:pt x="3600372" y="791315"/>
                </a:cubicBezTo>
                <a:cubicBezTo>
                  <a:pt x="3582684" y="760678"/>
                  <a:pt x="3583043" y="723707"/>
                  <a:pt x="3600653" y="693116"/>
                </a:cubicBezTo>
                <a:cubicBezTo>
                  <a:pt x="3600653" y="693116"/>
                  <a:pt x="3600653" y="693116"/>
                  <a:pt x="3872449" y="221662"/>
                </a:cubicBezTo>
                <a:cubicBezTo>
                  <a:pt x="3889041" y="191658"/>
                  <a:pt x="3921599" y="172861"/>
                  <a:pt x="3955878" y="173494"/>
                </a:cubicBezTo>
                <a:close/>
                <a:moveTo>
                  <a:pt x="0" y="0"/>
                </a:moveTo>
                <a:lnTo>
                  <a:pt x="3781476" y="0"/>
                </a:lnTo>
                <a:lnTo>
                  <a:pt x="3800985" y="47617"/>
                </a:lnTo>
                <a:cubicBezTo>
                  <a:pt x="3821943" y="127749"/>
                  <a:pt x="3811234" y="215546"/>
                  <a:pt x="3766711" y="287889"/>
                </a:cubicBezTo>
                <a:cubicBezTo>
                  <a:pt x="3766711" y="287889"/>
                  <a:pt x="3766711" y="287889"/>
                  <a:pt x="2882037" y="1829098"/>
                </a:cubicBezTo>
                <a:cubicBezTo>
                  <a:pt x="2827913" y="1926970"/>
                  <a:pt x="2721708" y="1988287"/>
                  <a:pt x="2609888" y="1986223"/>
                </a:cubicBezTo>
                <a:cubicBezTo>
                  <a:pt x="2609888" y="1986223"/>
                  <a:pt x="2609888" y="1986223"/>
                  <a:pt x="832823" y="1981768"/>
                </a:cubicBezTo>
                <a:cubicBezTo>
                  <a:pt x="719607" y="1984952"/>
                  <a:pt x="612654" y="1922338"/>
                  <a:pt x="556879" y="1825733"/>
                </a:cubicBezTo>
                <a:cubicBezTo>
                  <a:pt x="556879" y="1825733"/>
                  <a:pt x="556879" y="1825733"/>
                  <a:pt x="79254" y="998462"/>
                </a:cubicBezTo>
                <a:lnTo>
                  <a:pt x="0" y="86119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CD35C7-172F-B094-D7D0-D8ED3F203083}"/>
              </a:ext>
            </a:extLst>
          </p:cNvPr>
          <p:cNvSpPr txBox="1"/>
          <p:nvPr/>
        </p:nvSpPr>
        <p:spPr>
          <a:xfrm>
            <a:off x="3635161" y="2215877"/>
            <a:ext cx="4368196" cy="194660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Design Overview</a:t>
            </a:r>
          </a:p>
        </p:txBody>
      </p:sp>
    </p:spTree>
    <p:extLst>
      <p:ext uri="{BB962C8B-B14F-4D97-AF65-F5344CB8AC3E}">
        <p14:creationId xmlns:p14="http://schemas.microsoft.com/office/powerpoint/2010/main" val="4288999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B089790-F4B6-46A7-BB28-7B74A9A9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ADF45786-1B31-C48C-7963-68EF9629E9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0" y="17127"/>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9DE3F54D-33BC-4382-A2AB-5E002F0F1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6798451A-4EC8-4869-8DFB-BCE4E00BE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0ECD12F-47FF-48FE-A827-069775A8A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8928757-970C-4B99-9F9C-0C07E4A94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1213505B-6136-49EC-951C-1FDA2A6C5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pic>
        <p:nvPicPr>
          <p:cNvPr id="4" name="Picture 3" descr="A diagram of a computer process&#10;&#10;AI-generated content may be incorrect.">
            <a:extLst>
              <a:ext uri="{FF2B5EF4-FFF2-40B4-BE49-F238E27FC236}">
                <a16:creationId xmlns:a16="http://schemas.microsoft.com/office/drawing/2014/main" id="{02F48AC3-D7EF-C6CD-CF38-6D7908FBD6A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229" y="279427"/>
            <a:ext cx="4035821" cy="52361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diagram of a website&#10;&#10;AI-generated content may be incorrect.">
            <a:extLst>
              <a:ext uri="{FF2B5EF4-FFF2-40B4-BE49-F238E27FC236}">
                <a16:creationId xmlns:a16="http://schemas.microsoft.com/office/drawing/2014/main" id="{14ACFA34-4670-A4EE-CE14-794D4BCF13D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96545" y="205730"/>
            <a:ext cx="3647690" cy="5344789"/>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D0B8506-CBE8-7CBF-EC0E-149E2933FB33}"/>
              </a:ext>
            </a:extLst>
          </p:cNvPr>
          <p:cNvSpPr txBox="1"/>
          <p:nvPr/>
        </p:nvSpPr>
        <p:spPr>
          <a:xfrm>
            <a:off x="4745915" y="6155303"/>
            <a:ext cx="4116282" cy="410369"/>
          </a:xfrm>
          <a:prstGeom prst="rect">
            <a:avLst/>
          </a:prstGeom>
          <a:noFill/>
        </p:spPr>
        <p:txBody>
          <a:bodyPr wrap="square">
            <a:spAutoFit/>
          </a:bodyPr>
          <a:lstStyle/>
          <a:p>
            <a:pPr>
              <a:lnSpc>
                <a:spcPct val="107000"/>
              </a:lnSpc>
              <a:spcAft>
                <a:spcPts val="800"/>
              </a:spcAft>
            </a:pPr>
            <a:r>
              <a:rPr lang="en-GB" sz="2000" b="1" dirty="0">
                <a:solidFill>
                  <a:schemeClr val="tx2">
                    <a:lumMod val="90000"/>
                    <a:lumOff val="10000"/>
                  </a:schemeClr>
                </a:solidFill>
                <a:effectLst/>
                <a:latin typeface="Aptos ExtraBold" panose="020B0004020202020204" pitchFamily="34" charset="0"/>
                <a:ea typeface="Calibri" panose="020F0502020204030204" pitchFamily="34" charset="0"/>
              </a:rPr>
              <a:t>System Architecture &amp; Flow</a:t>
            </a:r>
            <a:endParaRPr lang="en-GB" sz="2000" dirty="0">
              <a:solidFill>
                <a:schemeClr val="tx2">
                  <a:lumMod val="90000"/>
                  <a:lumOff val="10000"/>
                </a:schemeClr>
              </a:solidFill>
              <a:effectLst/>
              <a:latin typeface="Aptos ExtraBold" panose="020B0004020202020204" pitchFamily="34" charset="0"/>
              <a:ea typeface="Calibri" panose="020F0502020204030204" pitchFamily="34" charset="0"/>
            </a:endParaRPr>
          </a:p>
        </p:txBody>
      </p:sp>
      <p:sp>
        <p:nvSpPr>
          <p:cNvPr id="16" name="TextBox 15">
            <a:extLst>
              <a:ext uri="{FF2B5EF4-FFF2-40B4-BE49-F238E27FC236}">
                <a16:creationId xmlns:a16="http://schemas.microsoft.com/office/drawing/2014/main" id="{36530E5E-3C1C-2014-052F-DB5E052BBF35}"/>
              </a:ext>
            </a:extLst>
          </p:cNvPr>
          <p:cNvSpPr txBox="1"/>
          <p:nvPr/>
        </p:nvSpPr>
        <p:spPr>
          <a:xfrm>
            <a:off x="4686555" y="1029892"/>
            <a:ext cx="3220484" cy="883383"/>
          </a:xfrm>
          <a:prstGeom prst="rect">
            <a:avLst/>
          </a:prstGeom>
          <a:solidFill>
            <a:schemeClr val="bg1"/>
          </a:solidFill>
        </p:spPr>
        <p:txBody>
          <a:bodyPr wrap="square">
            <a:spAutoFit/>
          </a:bodyPr>
          <a:lstStyle/>
          <a:p>
            <a:pPr>
              <a:lnSpc>
                <a:spcPct val="150000"/>
              </a:lnSpc>
            </a:pPr>
            <a:r>
              <a:rPr lang="en-GB" dirty="0">
                <a:latin typeface="+mj-lt"/>
                <a:ea typeface="Calibri" panose="020F0502020204030204" pitchFamily="34" charset="0"/>
              </a:rPr>
              <a:t>A</a:t>
            </a:r>
            <a:r>
              <a:rPr lang="en-GB" sz="1800" dirty="0">
                <a:effectLst/>
                <a:latin typeface="+mj-lt"/>
                <a:ea typeface="Calibri" panose="020F0502020204030204" pitchFamily="34" charset="0"/>
              </a:rPr>
              <a:t> modular three-tier architecture for scalability and maintainability</a:t>
            </a:r>
            <a:endParaRPr lang="LID4096" dirty="0">
              <a:latin typeface="+mj-lt"/>
            </a:endParaRPr>
          </a:p>
        </p:txBody>
      </p:sp>
      <p:sp>
        <p:nvSpPr>
          <p:cNvPr id="21" name="TextBox 20">
            <a:extLst>
              <a:ext uri="{FF2B5EF4-FFF2-40B4-BE49-F238E27FC236}">
                <a16:creationId xmlns:a16="http://schemas.microsoft.com/office/drawing/2014/main" id="{679E136B-CBFD-C3B6-2307-F905A685218B}"/>
              </a:ext>
            </a:extLst>
          </p:cNvPr>
          <p:cNvSpPr txBox="1"/>
          <p:nvPr/>
        </p:nvSpPr>
        <p:spPr>
          <a:xfrm>
            <a:off x="4800235" y="2933093"/>
            <a:ext cx="3146308" cy="1296702"/>
          </a:xfrm>
          <a:prstGeom prst="rect">
            <a:avLst/>
          </a:prstGeom>
          <a:solidFill>
            <a:schemeClr val="bg1"/>
          </a:solidFill>
        </p:spPr>
        <p:txBody>
          <a:bodyPr wrap="square">
            <a:spAutoFit/>
          </a:bodyPr>
          <a:lstStyle/>
          <a:p>
            <a:pPr>
              <a:lnSpc>
                <a:spcPct val="150000"/>
              </a:lnSpc>
            </a:pPr>
            <a:r>
              <a:rPr lang="en-GB" sz="1800" dirty="0">
                <a:effectLst/>
                <a:latin typeface="+mj-lt"/>
                <a:ea typeface="Calibri" panose="020F0502020204030204" pitchFamily="34" charset="0"/>
              </a:rPr>
              <a:t>A structured navigation flow facilitated by an AI chatbot for user assistance.</a:t>
            </a:r>
            <a:endParaRPr lang="LID4096" dirty="0">
              <a:latin typeface="+mj-lt"/>
            </a:endParaRPr>
          </a:p>
        </p:txBody>
      </p:sp>
    </p:spTree>
    <p:extLst>
      <p:ext uri="{BB962C8B-B14F-4D97-AF65-F5344CB8AC3E}">
        <p14:creationId xmlns:p14="http://schemas.microsoft.com/office/powerpoint/2010/main" val="2399124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C30674-4454-FED8-B4C0-DC4C3D1C6A4D}"/>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0144B16-C3E1-05F9-DAAE-DC72F367B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B6A81E1E-A3E5-3A94-EC57-0816983EDE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17759" y="15838"/>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C4EBE4DD-3C9B-D345-4559-4B99D4F6CB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A4ADFB8E-6309-5B97-1B0E-175C3B831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C26CE1-95A0-0270-BB50-E986A4F89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E84F8B82-BDE9-0E33-81B2-DAECC0A98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A2CCECD4-FED9-791E-CCAF-0CCF9267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E5236557-14CD-4BB8-E3E0-F1485B5FD1B7}"/>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7" name="TextBox 6">
            <a:extLst>
              <a:ext uri="{FF2B5EF4-FFF2-40B4-BE49-F238E27FC236}">
                <a16:creationId xmlns:a16="http://schemas.microsoft.com/office/drawing/2014/main" id="{0C6FBC03-4F40-31DA-5AF0-E41FAA5CC4D2}"/>
              </a:ext>
            </a:extLst>
          </p:cNvPr>
          <p:cNvSpPr txBox="1"/>
          <p:nvPr/>
        </p:nvSpPr>
        <p:spPr>
          <a:xfrm>
            <a:off x="1491218" y="282693"/>
            <a:ext cx="3609130" cy="1128514"/>
          </a:xfrm>
          <a:prstGeom prst="rect">
            <a:avLst/>
          </a:prstGeom>
          <a:solidFill>
            <a:schemeClr val="bg1"/>
          </a:solidFill>
        </p:spPr>
        <p:txBody>
          <a:bodyPr wrap="square">
            <a:spAutoFit/>
          </a:bodyPr>
          <a:lstStyle/>
          <a:p>
            <a:pPr>
              <a:spcAft>
                <a:spcPts val="800"/>
              </a:spcAft>
              <a:buNone/>
            </a:pPr>
            <a:r>
              <a:rPr lang="en-GB" sz="1800" b="1" i="1" dirty="0">
                <a:solidFill>
                  <a:schemeClr val="tx2">
                    <a:lumMod val="90000"/>
                    <a:lumOff val="10000"/>
                  </a:schemeClr>
                </a:solidFill>
                <a:effectLst/>
                <a:latin typeface="Times New Roman" panose="02020603050405020304" pitchFamily="18" charset="0"/>
                <a:ea typeface="Calibri" panose="020F0502020204030204" pitchFamily="34" charset="0"/>
              </a:rPr>
              <a:t>Home Page</a:t>
            </a:r>
            <a:endParaRPr lang="en-GB" sz="1800" dirty="0">
              <a:solidFill>
                <a:schemeClr val="tx2">
                  <a:lumMod val="90000"/>
                  <a:lumOff val="10000"/>
                </a:schemeClr>
              </a:solidFill>
              <a:effectLst/>
              <a:latin typeface="Times New Roman" panose="02020603050405020304" pitchFamily="18" charset="0"/>
              <a:ea typeface="Calibri" panose="020F0502020204030204" pitchFamily="34" charset="0"/>
            </a:endParaRPr>
          </a:p>
          <a:p>
            <a:pPr>
              <a:spcAft>
                <a:spcPts val="800"/>
              </a:spcAft>
              <a:buNone/>
            </a:pPr>
            <a:r>
              <a:rPr lang="en-GB" sz="1800" dirty="0">
                <a:effectLst/>
                <a:latin typeface="Times New Roman" panose="02020603050405020304" pitchFamily="18" charset="0"/>
                <a:ea typeface="Calibri" panose="020F0502020204030204" pitchFamily="34" charset="0"/>
              </a:rPr>
              <a:t>- View the photo gallery &amp; News</a:t>
            </a:r>
          </a:p>
          <a:p>
            <a:pPr>
              <a:spcAft>
                <a:spcPts val="800"/>
              </a:spcAft>
              <a:buNone/>
            </a:pPr>
            <a:r>
              <a:rPr lang="en-GB" sz="1800" dirty="0">
                <a:effectLst/>
                <a:latin typeface="Times New Roman" panose="02020603050405020304" pitchFamily="18" charset="0"/>
                <a:ea typeface="Calibri" panose="020F0502020204030204" pitchFamily="34" charset="0"/>
              </a:rPr>
              <a:t>- Access chatbot for assistance</a:t>
            </a:r>
          </a:p>
        </p:txBody>
      </p:sp>
      <p:sp>
        <p:nvSpPr>
          <p:cNvPr id="8" name="TextBox 7">
            <a:extLst>
              <a:ext uri="{FF2B5EF4-FFF2-40B4-BE49-F238E27FC236}">
                <a16:creationId xmlns:a16="http://schemas.microsoft.com/office/drawing/2014/main" id="{03A9956D-F5E6-33B7-A85D-CC0EECADC09E}"/>
              </a:ext>
            </a:extLst>
          </p:cNvPr>
          <p:cNvSpPr txBox="1"/>
          <p:nvPr/>
        </p:nvSpPr>
        <p:spPr>
          <a:xfrm>
            <a:off x="4837935" y="6140759"/>
            <a:ext cx="3337091"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User Interface Design</a:t>
            </a:r>
          </a:p>
        </p:txBody>
      </p:sp>
      <p:pic>
        <p:nvPicPr>
          <p:cNvPr id="15" name="Picture 14">
            <a:extLst>
              <a:ext uri="{FF2B5EF4-FFF2-40B4-BE49-F238E27FC236}">
                <a16:creationId xmlns:a16="http://schemas.microsoft.com/office/drawing/2014/main" id="{7D9E35E2-06BD-530F-640D-02EBFA301CC9}"/>
              </a:ext>
            </a:extLst>
          </p:cNvPr>
          <p:cNvPicPr>
            <a:picLocks noChangeAspect="1"/>
          </p:cNvPicPr>
          <p:nvPr/>
        </p:nvPicPr>
        <p:blipFill>
          <a:blip r:embed="rId3"/>
          <a:stretch>
            <a:fillRect/>
          </a:stretch>
        </p:blipFill>
        <p:spPr>
          <a:xfrm>
            <a:off x="7045844" y="317131"/>
            <a:ext cx="4705486" cy="56332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Picture 21" descr="A screenshot of a computer&#10;&#10;AI-generated content may be incorrect.">
            <a:extLst>
              <a:ext uri="{FF2B5EF4-FFF2-40B4-BE49-F238E27FC236}">
                <a16:creationId xmlns:a16="http://schemas.microsoft.com/office/drawing/2014/main" id="{58D98FE6-48B4-206D-02BC-1685B84623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8170" y="1696724"/>
            <a:ext cx="4515227" cy="40276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0484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D62008-8824-8310-43C3-7EEA3E7062D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DC89D75-5142-D5C3-782B-FF8D4574A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51EDE479-FD6B-DD16-BA78-8E252C7EC8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0" y="17127"/>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9BCA4BFB-30D2-33B0-BC12-026A8210D6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52634F81-F84F-3E62-4BC4-B1630EF3B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9F747D9-63AF-04BC-8295-DB4300C21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E718CC74-5C69-68B4-4EA4-1C668C07A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7564903F-39EC-3BF6-87ED-B4B79E775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5D73413B-78C4-67ED-E8B5-20C7D4EAE96F}"/>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8" name="TextBox 7">
            <a:extLst>
              <a:ext uri="{FF2B5EF4-FFF2-40B4-BE49-F238E27FC236}">
                <a16:creationId xmlns:a16="http://schemas.microsoft.com/office/drawing/2014/main" id="{BF2D59EF-7FDA-2D16-B1B3-302C49717A57}"/>
              </a:ext>
            </a:extLst>
          </p:cNvPr>
          <p:cNvSpPr txBox="1"/>
          <p:nvPr/>
        </p:nvSpPr>
        <p:spPr>
          <a:xfrm>
            <a:off x="4837935" y="6140759"/>
            <a:ext cx="3337091"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User Interface Design</a:t>
            </a:r>
          </a:p>
        </p:txBody>
      </p:sp>
      <p:pic>
        <p:nvPicPr>
          <p:cNvPr id="4" name="Picture 3" descr="A screenshot of a website&#10;&#10;AI-generated content may be incorrect.">
            <a:extLst>
              <a:ext uri="{FF2B5EF4-FFF2-40B4-BE49-F238E27FC236}">
                <a16:creationId xmlns:a16="http://schemas.microsoft.com/office/drawing/2014/main" id="{AD4AE3A5-5184-59E1-8509-F8F62B07C8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47425" y="182660"/>
            <a:ext cx="3927601" cy="5571066"/>
          </a:xfrm>
          <a:prstGeom prst="rect">
            <a:avLst/>
          </a:prstGeom>
        </p:spPr>
      </p:pic>
      <p:pic>
        <p:nvPicPr>
          <p:cNvPr id="5" name="Picture 4">
            <a:extLst>
              <a:ext uri="{FF2B5EF4-FFF2-40B4-BE49-F238E27FC236}">
                <a16:creationId xmlns:a16="http://schemas.microsoft.com/office/drawing/2014/main" id="{5FC8A648-45EC-57AE-2A9A-2C0315D9ADA4}"/>
              </a:ext>
            </a:extLst>
          </p:cNvPr>
          <p:cNvPicPr>
            <a:picLocks noChangeAspect="1"/>
          </p:cNvPicPr>
          <p:nvPr/>
        </p:nvPicPr>
        <p:blipFill>
          <a:blip r:embed="rId4"/>
          <a:srcRect t="15316"/>
          <a:stretch>
            <a:fillRect/>
          </a:stretch>
        </p:blipFill>
        <p:spPr>
          <a:xfrm>
            <a:off x="8422849" y="182659"/>
            <a:ext cx="3598584" cy="5669629"/>
          </a:xfrm>
          <a:prstGeom prst="rect">
            <a:avLst/>
          </a:prstGeom>
        </p:spPr>
      </p:pic>
      <p:sp>
        <p:nvSpPr>
          <p:cNvPr id="6" name="TextBox 5">
            <a:extLst>
              <a:ext uri="{FF2B5EF4-FFF2-40B4-BE49-F238E27FC236}">
                <a16:creationId xmlns:a16="http://schemas.microsoft.com/office/drawing/2014/main" id="{32C00DCF-785B-573F-1658-65F21090D8B5}"/>
              </a:ext>
            </a:extLst>
          </p:cNvPr>
          <p:cNvSpPr txBox="1"/>
          <p:nvPr/>
        </p:nvSpPr>
        <p:spPr>
          <a:xfrm>
            <a:off x="233126" y="1059381"/>
            <a:ext cx="3682657" cy="1128514"/>
          </a:xfrm>
          <a:prstGeom prst="rect">
            <a:avLst/>
          </a:prstGeom>
          <a:solidFill>
            <a:schemeClr val="bg1"/>
          </a:solidFill>
        </p:spPr>
        <p:txBody>
          <a:bodyPr wrap="square">
            <a:spAutoFit/>
          </a:bodyPr>
          <a:lstStyle/>
          <a:p>
            <a:pPr>
              <a:spcAft>
                <a:spcPts val="800"/>
              </a:spcAft>
              <a:buNone/>
            </a:pPr>
            <a:r>
              <a:rPr lang="en-GB" sz="1800" b="1" i="1" dirty="0">
                <a:solidFill>
                  <a:schemeClr val="tx2">
                    <a:lumMod val="90000"/>
                    <a:lumOff val="10000"/>
                  </a:schemeClr>
                </a:solidFill>
                <a:effectLst/>
                <a:latin typeface="Times New Roman" panose="02020603050405020304" pitchFamily="18" charset="0"/>
                <a:ea typeface="Calibri" panose="020F0502020204030204" pitchFamily="34" charset="0"/>
              </a:rPr>
              <a:t>Events Page</a:t>
            </a:r>
          </a:p>
          <a:p>
            <a:pPr>
              <a:spcAft>
                <a:spcPts val="800"/>
              </a:spcAft>
              <a:buNone/>
            </a:pPr>
            <a:r>
              <a:rPr lang="en-GB" sz="1800" dirty="0">
                <a:effectLst/>
                <a:latin typeface="Times New Roman" panose="02020603050405020304" pitchFamily="18" charset="0"/>
                <a:ea typeface="Calibri" panose="020F0502020204030204" pitchFamily="34" charset="0"/>
              </a:rPr>
              <a:t>- Register for events</a:t>
            </a:r>
          </a:p>
          <a:p>
            <a:pPr>
              <a:spcAft>
                <a:spcPts val="800"/>
              </a:spcAft>
              <a:buNone/>
            </a:pPr>
            <a:r>
              <a:rPr lang="en-GB" sz="1800" dirty="0">
                <a:effectLst/>
                <a:latin typeface="Times New Roman" panose="02020603050405020304" pitchFamily="18" charset="0"/>
                <a:ea typeface="Calibri" panose="020F0502020204030204" pitchFamily="34" charset="0"/>
              </a:rPr>
              <a:t>- View event details and requirements</a:t>
            </a:r>
          </a:p>
        </p:txBody>
      </p:sp>
      <p:sp>
        <p:nvSpPr>
          <p:cNvPr id="16" name="TextBox 15">
            <a:extLst>
              <a:ext uri="{FF2B5EF4-FFF2-40B4-BE49-F238E27FC236}">
                <a16:creationId xmlns:a16="http://schemas.microsoft.com/office/drawing/2014/main" id="{ED745E72-BB8D-EFF5-070F-FA2DD58DC81E}"/>
              </a:ext>
            </a:extLst>
          </p:cNvPr>
          <p:cNvSpPr txBox="1"/>
          <p:nvPr/>
        </p:nvSpPr>
        <p:spPr>
          <a:xfrm>
            <a:off x="233126" y="2864743"/>
            <a:ext cx="3628869" cy="1128514"/>
          </a:xfrm>
          <a:prstGeom prst="rect">
            <a:avLst/>
          </a:prstGeom>
          <a:solidFill>
            <a:schemeClr val="bg1"/>
          </a:solidFill>
        </p:spPr>
        <p:txBody>
          <a:bodyPr wrap="square">
            <a:spAutoFit/>
          </a:bodyPr>
          <a:lstStyle/>
          <a:p>
            <a:pPr>
              <a:spcAft>
                <a:spcPts val="800"/>
              </a:spcAft>
              <a:buNone/>
            </a:pPr>
            <a:r>
              <a:rPr lang="en-GB" sz="1800" b="1" i="1" dirty="0">
                <a:solidFill>
                  <a:schemeClr val="tx2">
                    <a:lumMod val="90000"/>
                    <a:lumOff val="10000"/>
                  </a:schemeClr>
                </a:solidFill>
                <a:effectLst/>
                <a:latin typeface="Times New Roman" panose="02020603050405020304" pitchFamily="18" charset="0"/>
                <a:ea typeface="Calibri" panose="020F0502020204030204" pitchFamily="34" charset="0"/>
              </a:rPr>
              <a:t>Learning Page</a:t>
            </a:r>
          </a:p>
          <a:p>
            <a:pPr>
              <a:spcAft>
                <a:spcPts val="800"/>
              </a:spcAft>
              <a:buNone/>
            </a:pPr>
            <a:r>
              <a:rPr lang="en-GB" sz="1800" dirty="0">
                <a:effectLst/>
                <a:latin typeface="Times New Roman" panose="02020603050405020304" pitchFamily="18" charset="0"/>
                <a:ea typeface="Calibri" panose="020F0502020204030204" pitchFamily="34" charset="0"/>
              </a:rPr>
              <a:t>- Access educational materials</a:t>
            </a:r>
          </a:p>
          <a:p>
            <a:pPr>
              <a:spcAft>
                <a:spcPts val="800"/>
              </a:spcAft>
              <a:buNone/>
            </a:pPr>
            <a:r>
              <a:rPr lang="en-GB" sz="1800" dirty="0">
                <a:effectLst/>
                <a:latin typeface="Times New Roman" panose="02020603050405020304" pitchFamily="18" charset="0"/>
                <a:ea typeface="Calibri" panose="020F0502020204030204" pitchFamily="34" charset="0"/>
              </a:rPr>
              <a:t>- Take interactive quizzes</a:t>
            </a:r>
          </a:p>
        </p:txBody>
      </p:sp>
    </p:spTree>
    <p:extLst>
      <p:ext uri="{BB962C8B-B14F-4D97-AF65-F5344CB8AC3E}">
        <p14:creationId xmlns:p14="http://schemas.microsoft.com/office/powerpoint/2010/main" val="3999599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CF876E-66BA-E719-AFC1-A9F6A463B261}"/>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4FFB00-F507-9E39-A6E2-D8A0CEF80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61683AE3-EF81-25D6-4848-91C47486EF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0" y="17127"/>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0B40F95C-4706-B011-5BAF-B845A6C647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97DF16D0-FCF4-25DE-7386-F6FFB67D1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9014869-D5A6-A104-D619-9F6591B78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84E61FC0-B055-7995-FA5A-2AE635A8B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EB28C2BD-B1EE-B14B-F668-1D24956503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1962C091-0C0C-3ED6-2179-292555E7B525}"/>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8" name="TextBox 7">
            <a:extLst>
              <a:ext uri="{FF2B5EF4-FFF2-40B4-BE49-F238E27FC236}">
                <a16:creationId xmlns:a16="http://schemas.microsoft.com/office/drawing/2014/main" id="{5F735956-F012-2FF3-CB11-A0A327B6CFB7}"/>
              </a:ext>
            </a:extLst>
          </p:cNvPr>
          <p:cNvSpPr txBox="1"/>
          <p:nvPr/>
        </p:nvSpPr>
        <p:spPr>
          <a:xfrm>
            <a:off x="4837935" y="6140759"/>
            <a:ext cx="3337091"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User Interface Design</a:t>
            </a:r>
          </a:p>
        </p:txBody>
      </p:sp>
      <p:sp>
        <p:nvSpPr>
          <p:cNvPr id="15" name="TextBox 14">
            <a:extLst>
              <a:ext uri="{FF2B5EF4-FFF2-40B4-BE49-F238E27FC236}">
                <a16:creationId xmlns:a16="http://schemas.microsoft.com/office/drawing/2014/main" id="{8A3AB9F4-732A-C6D0-0D72-8A5B6A68B235}"/>
              </a:ext>
            </a:extLst>
          </p:cNvPr>
          <p:cNvSpPr txBox="1"/>
          <p:nvPr/>
        </p:nvSpPr>
        <p:spPr>
          <a:xfrm>
            <a:off x="605738" y="347633"/>
            <a:ext cx="5900742" cy="1128514"/>
          </a:xfrm>
          <a:prstGeom prst="rect">
            <a:avLst/>
          </a:prstGeom>
          <a:solidFill>
            <a:schemeClr val="bg1"/>
          </a:solidFill>
        </p:spPr>
        <p:txBody>
          <a:bodyPr wrap="square">
            <a:spAutoFit/>
          </a:bodyPr>
          <a:lstStyle/>
          <a:p>
            <a:pPr>
              <a:spcAft>
                <a:spcPts val="800"/>
              </a:spcAft>
              <a:buNone/>
            </a:pPr>
            <a:r>
              <a:rPr lang="en-GB" b="1" i="1" dirty="0">
                <a:solidFill>
                  <a:schemeClr val="tx2">
                    <a:lumMod val="90000"/>
                    <a:lumOff val="10000"/>
                  </a:schemeClr>
                </a:solidFill>
                <a:latin typeface="Times New Roman" panose="02020603050405020304" pitchFamily="18" charset="0"/>
                <a:ea typeface="Calibri" panose="020F0502020204030204" pitchFamily="34" charset="0"/>
              </a:rPr>
              <a:t>Report Page</a:t>
            </a:r>
          </a:p>
          <a:p>
            <a:pPr>
              <a:spcAft>
                <a:spcPts val="800"/>
              </a:spcAft>
              <a:buNone/>
            </a:pPr>
            <a:r>
              <a:rPr lang="en-GB" dirty="0">
                <a:latin typeface="Times New Roman" panose="02020603050405020304" pitchFamily="18" charset="0"/>
                <a:ea typeface="Calibri" panose="020F0502020204030204" pitchFamily="34" charset="0"/>
              </a:rPr>
              <a:t>- Submit cleanup activities with photo evidence</a:t>
            </a:r>
          </a:p>
          <a:p>
            <a:pPr>
              <a:spcAft>
                <a:spcPts val="800"/>
              </a:spcAft>
              <a:buNone/>
            </a:pPr>
            <a:r>
              <a:rPr lang="en-GB" dirty="0">
                <a:latin typeface="Times New Roman" panose="02020603050405020304" pitchFamily="18" charset="0"/>
                <a:ea typeface="Calibri" panose="020F0502020204030204" pitchFamily="34" charset="0"/>
              </a:rPr>
              <a:t>- Earn points for documented environmental actions</a:t>
            </a:r>
          </a:p>
        </p:txBody>
      </p:sp>
      <p:pic>
        <p:nvPicPr>
          <p:cNvPr id="17" name="Picture 16" descr="A screenshot of a web page&#10;&#10;AI-generated content may be incorrect.">
            <a:extLst>
              <a:ext uri="{FF2B5EF4-FFF2-40B4-BE49-F238E27FC236}">
                <a16:creationId xmlns:a16="http://schemas.microsoft.com/office/drawing/2014/main" id="{6482C215-A84D-EEA2-B883-6353D0FA97ED}"/>
              </a:ext>
            </a:extLst>
          </p:cNvPr>
          <p:cNvPicPr>
            <a:picLocks noChangeAspect="1"/>
          </p:cNvPicPr>
          <p:nvPr/>
        </p:nvPicPr>
        <p:blipFill>
          <a:blip r:embed="rId3">
            <a:extLst>
              <a:ext uri="{28A0092B-C50C-407E-A947-70E740481C1C}">
                <a14:useLocalDpi xmlns:a14="http://schemas.microsoft.com/office/drawing/2010/main" val="0"/>
              </a:ext>
            </a:extLst>
          </a:blip>
          <a:srcRect t="10422"/>
          <a:stretch>
            <a:fillRect/>
          </a:stretch>
        </p:blipFill>
        <p:spPr>
          <a:xfrm>
            <a:off x="7836160" y="286117"/>
            <a:ext cx="3801315" cy="5756347"/>
          </a:xfrm>
          <a:prstGeom prst="rect">
            <a:avLst/>
          </a:prstGeom>
        </p:spPr>
      </p:pic>
      <p:pic>
        <p:nvPicPr>
          <p:cNvPr id="19" name="Picture 18" descr="A screenshot of a website&#10;&#10;AI-generated content may be incorrect.">
            <a:extLst>
              <a:ext uri="{FF2B5EF4-FFF2-40B4-BE49-F238E27FC236}">
                <a16:creationId xmlns:a16="http://schemas.microsoft.com/office/drawing/2014/main" id="{8601FD47-DD39-1219-9306-6BB249D5AB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9718" y="1806652"/>
            <a:ext cx="4579906" cy="3434450"/>
          </a:xfrm>
          <a:prstGeom prst="rect">
            <a:avLst/>
          </a:prstGeom>
        </p:spPr>
      </p:pic>
    </p:spTree>
    <p:extLst>
      <p:ext uri="{BB962C8B-B14F-4D97-AF65-F5344CB8AC3E}">
        <p14:creationId xmlns:p14="http://schemas.microsoft.com/office/powerpoint/2010/main" val="1489257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E0B03C-1054-0450-E582-4CC6B20FFB8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5DA1554-5178-699F-D1A5-EE3876BE4F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CF9CF45B-467F-CEDF-473F-4FD384BBE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305" y="0"/>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E406D773-01C1-DDD5-5B25-7FE7C3C9B3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89112741-38EF-EB73-2EAA-B97573283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83B0B80-D336-FB0A-33BD-13BDB2697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EA30EF7-1305-BD78-7E8C-490167564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7F59091F-C05F-C1C8-0B92-60C293855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71478DD0-9F9C-6988-9A8B-F46A1F126C0E}"/>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8" name="TextBox 7">
            <a:extLst>
              <a:ext uri="{FF2B5EF4-FFF2-40B4-BE49-F238E27FC236}">
                <a16:creationId xmlns:a16="http://schemas.microsoft.com/office/drawing/2014/main" id="{DC0A4D5F-DA22-3EE0-EAA9-BC194168C11E}"/>
              </a:ext>
            </a:extLst>
          </p:cNvPr>
          <p:cNvSpPr txBox="1"/>
          <p:nvPr/>
        </p:nvSpPr>
        <p:spPr>
          <a:xfrm>
            <a:off x="4837935" y="6140759"/>
            <a:ext cx="3337091"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User Interface Design</a:t>
            </a:r>
          </a:p>
        </p:txBody>
      </p:sp>
      <p:sp>
        <p:nvSpPr>
          <p:cNvPr id="5" name="TextBox 4">
            <a:extLst>
              <a:ext uri="{FF2B5EF4-FFF2-40B4-BE49-F238E27FC236}">
                <a16:creationId xmlns:a16="http://schemas.microsoft.com/office/drawing/2014/main" id="{CD0E5597-988A-27F0-E2E1-2F62A7B54E02}"/>
              </a:ext>
            </a:extLst>
          </p:cNvPr>
          <p:cNvSpPr txBox="1"/>
          <p:nvPr/>
        </p:nvSpPr>
        <p:spPr>
          <a:xfrm>
            <a:off x="990194" y="215818"/>
            <a:ext cx="4436185" cy="1508105"/>
          </a:xfrm>
          <a:prstGeom prst="rect">
            <a:avLst/>
          </a:prstGeom>
          <a:solidFill>
            <a:schemeClr val="bg1"/>
          </a:solidFill>
        </p:spPr>
        <p:txBody>
          <a:bodyPr wrap="square">
            <a:spAutoFit/>
          </a:bodyPr>
          <a:lstStyle/>
          <a:p>
            <a:pPr>
              <a:spcAft>
                <a:spcPts val="800"/>
              </a:spcAft>
              <a:buNone/>
            </a:pPr>
            <a:r>
              <a:rPr lang="en-GB" b="1" i="1" dirty="0">
                <a:solidFill>
                  <a:schemeClr val="tx2">
                    <a:lumMod val="90000"/>
                    <a:lumOff val="10000"/>
                  </a:schemeClr>
                </a:solidFill>
                <a:effectLst/>
                <a:latin typeface="Times New Roman" panose="02020603050405020304" pitchFamily="18" charset="0"/>
                <a:ea typeface="Calibri" panose="020F0502020204030204" pitchFamily="34" charset="0"/>
              </a:rPr>
              <a:t>Rewards Page</a:t>
            </a:r>
          </a:p>
          <a:p>
            <a:pPr>
              <a:spcAft>
                <a:spcPts val="800"/>
              </a:spcAft>
              <a:buNone/>
            </a:pPr>
            <a:r>
              <a:rPr lang="en-GB" dirty="0">
                <a:effectLst/>
                <a:latin typeface="Times New Roman" panose="02020603050405020304" pitchFamily="18" charset="0"/>
                <a:ea typeface="Calibri" panose="020F0502020204030204" pitchFamily="34" charset="0"/>
              </a:rPr>
              <a:t>- View achievements and points</a:t>
            </a:r>
          </a:p>
          <a:p>
            <a:pPr>
              <a:spcAft>
                <a:spcPts val="800"/>
              </a:spcAft>
              <a:buNone/>
            </a:pPr>
            <a:r>
              <a:rPr lang="en-GB" dirty="0">
                <a:effectLst/>
                <a:latin typeface="Times New Roman" panose="02020603050405020304" pitchFamily="18" charset="0"/>
                <a:ea typeface="Calibri" panose="020F0502020204030204" pitchFamily="34" charset="0"/>
              </a:rPr>
              <a:t>- Check leaderboard rankings</a:t>
            </a:r>
          </a:p>
          <a:p>
            <a:pPr>
              <a:spcAft>
                <a:spcPts val="800"/>
              </a:spcAft>
              <a:buNone/>
            </a:pPr>
            <a:r>
              <a:rPr lang="en-GB" dirty="0">
                <a:effectLst/>
                <a:latin typeface="Times New Roman" panose="02020603050405020304" pitchFamily="18" charset="0"/>
                <a:ea typeface="Calibri" panose="020F0502020204030204" pitchFamily="34" charset="0"/>
              </a:rPr>
              <a:t>- Unlock new rewards based on participation</a:t>
            </a:r>
          </a:p>
        </p:txBody>
      </p:sp>
      <p:pic>
        <p:nvPicPr>
          <p:cNvPr id="7" name="Picture 6" descr="A screenshot of a website&#10;&#10;AI-generated content may be incorrect.">
            <a:extLst>
              <a:ext uri="{FF2B5EF4-FFF2-40B4-BE49-F238E27FC236}">
                <a16:creationId xmlns:a16="http://schemas.microsoft.com/office/drawing/2014/main" id="{56765DD0-FB8B-125D-9138-78920C6FF8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800" y="2079914"/>
            <a:ext cx="5645959" cy="3422213"/>
          </a:xfrm>
          <a:prstGeom prst="rect">
            <a:avLst/>
          </a:prstGeom>
        </p:spPr>
      </p:pic>
      <p:pic>
        <p:nvPicPr>
          <p:cNvPr id="18" name="Picture 17" descr="A screenshot of a computer&#10;&#10;AI-generated content may be incorrect.">
            <a:extLst>
              <a:ext uri="{FF2B5EF4-FFF2-40B4-BE49-F238E27FC236}">
                <a16:creationId xmlns:a16="http://schemas.microsoft.com/office/drawing/2014/main" id="{4393CE3B-4382-901B-835A-661D4C0EB3A0}"/>
              </a:ext>
            </a:extLst>
          </p:cNvPr>
          <p:cNvPicPr>
            <a:picLocks noChangeAspect="1"/>
          </p:cNvPicPr>
          <p:nvPr/>
        </p:nvPicPr>
        <p:blipFill>
          <a:blip r:embed="rId4">
            <a:extLst>
              <a:ext uri="{28A0092B-C50C-407E-A947-70E740481C1C}">
                <a14:useLocalDpi xmlns:a14="http://schemas.microsoft.com/office/drawing/2010/main" val="0"/>
              </a:ext>
            </a:extLst>
          </a:blip>
          <a:srcRect l="4703" t="4624" r="4402" b="30351"/>
          <a:stretch>
            <a:fillRect/>
          </a:stretch>
        </p:blipFill>
        <p:spPr>
          <a:xfrm>
            <a:off x="6818501" y="3477420"/>
            <a:ext cx="4972481" cy="2557387"/>
          </a:xfrm>
          <a:prstGeom prst="rect">
            <a:avLst/>
          </a:prstGeom>
        </p:spPr>
      </p:pic>
      <p:pic>
        <p:nvPicPr>
          <p:cNvPr id="21" name="Picture 20">
            <a:extLst>
              <a:ext uri="{FF2B5EF4-FFF2-40B4-BE49-F238E27FC236}">
                <a16:creationId xmlns:a16="http://schemas.microsoft.com/office/drawing/2014/main" id="{3CCA6FA1-CD26-2D4C-BFFB-79FB1750C7F1}"/>
              </a:ext>
            </a:extLst>
          </p:cNvPr>
          <p:cNvPicPr>
            <a:picLocks noChangeAspect="1"/>
          </p:cNvPicPr>
          <p:nvPr/>
        </p:nvPicPr>
        <p:blipFill>
          <a:blip r:embed="rId5"/>
          <a:stretch>
            <a:fillRect/>
          </a:stretch>
        </p:blipFill>
        <p:spPr>
          <a:xfrm>
            <a:off x="6818501" y="144464"/>
            <a:ext cx="4972481" cy="3334039"/>
          </a:xfrm>
          <a:prstGeom prst="rect">
            <a:avLst/>
          </a:prstGeom>
        </p:spPr>
      </p:pic>
    </p:spTree>
    <p:extLst>
      <p:ext uri="{BB962C8B-B14F-4D97-AF65-F5344CB8AC3E}">
        <p14:creationId xmlns:p14="http://schemas.microsoft.com/office/powerpoint/2010/main" val="2317559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57349D-DE84-D32E-2BEA-F87E4DC8862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DE53EB1-467C-3E4E-3365-88E22755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F05F6B05-9971-BCF8-2897-BBDF76F15C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0" y="17127"/>
            <a:ext cx="12192000"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D74C7267-EBD6-98A2-6DFD-1AEBE44491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15DEB378-99D1-DA78-569C-448CA28D3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8C95FD3-FA74-F75D-2855-393D3685D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D80C5C0-F0D6-56FF-2806-DFB6D58B8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93079087-B7EC-8AF9-16D4-6B9DAB716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3C1EA4FC-BC4A-B2E9-DA2D-3593291806D0}"/>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8" name="TextBox 7">
            <a:extLst>
              <a:ext uri="{FF2B5EF4-FFF2-40B4-BE49-F238E27FC236}">
                <a16:creationId xmlns:a16="http://schemas.microsoft.com/office/drawing/2014/main" id="{6555ACB4-F127-3708-7CAC-2AFB4BE1E750}"/>
              </a:ext>
            </a:extLst>
          </p:cNvPr>
          <p:cNvSpPr txBox="1"/>
          <p:nvPr/>
        </p:nvSpPr>
        <p:spPr>
          <a:xfrm>
            <a:off x="4837935" y="6140759"/>
            <a:ext cx="3337091"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User Interface Design</a:t>
            </a:r>
          </a:p>
        </p:txBody>
      </p:sp>
      <p:sp>
        <p:nvSpPr>
          <p:cNvPr id="6" name="TextBox 5">
            <a:extLst>
              <a:ext uri="{FF2B5EF4-FFF2-40B4-BE49-F238E27FC236}">
                <a16:creationId xmlns:a16="http://schemas.microsoft.com/office/drawing/2014/main" id="{03E59713-13F3-6390-135D-68267E9A6D69}"/>
              </a:ext>
            </a:extLst>
          </p:cNvPr>
          <p:cNvSpPr txBox="1"/>
          <p:nvPr/>
        </p:nvSpPr>
        <p:spPr>
          <a:xfrm>
            <a:off x="1690227" y="242907"/>
            <a:ext cx="3419439" cy="1128514"/>
          </a:xfrm>
          <a:prstGeom prst="rect">
            <a:avLst/>
          </a:prstGeom>
          <a:solidFill>
            <a:schemeClr val="bg1"/>
          </a:solidFill>
        </p:spPr>
        <p:txBody>
          <a:bodyPr wrap="square">
            <a:spAutoFit/>
          </a:bodyPr>
          <a:lstStyle/>
          <a:p>
            <a:pPr>
              <a:spcAft>
                <a:spcPts val="800"/>
              </a:spcAft>
              <a:buNone/>
            </a:pPr>
            <a:r>
              <a:rPr lang="en-GB" b="1" i="1" dirty="0">
                <a:solidFill>
                  <a:schemeClr val="tx2">
                    <a:lumMod val="90000"/>
                    <a:lumOff val="10000"/>
                  </a:schemeClr>
                </a:solidFill>
                <a:effectLst/>
                <a:latin typeface="Times New Roman" panose="02020603050405020304" pitchFamily="18" charset="0"/>
                <a:ea typeface="Calibri" panose="020F0502020204030204" pitchFamily="34" charset="0"/>
              </a:rPr>
              <a:t>Feedback Page</a:t>
            </a:r>
          </a:p>
          <a:p>
            <a:pPr>
              <a:spcAft>
                <a:spcPts val="800"/>
              </a:spcAft>
              <a:buNone/>
            </a:pPr>
            <a:r>
              <a:rPr lang="en-GB" dirty="0">
                <a:effectLst/>
                <a:latin typeface="Times New Roman" panose="02020603050405020304" pitchFamily="18" charset="0"/>
                <a:ea typeface="Calibri" panose="020F0502020204030204" pitchFamily="34" charset="0"/>
              </a:rPr>
              <a:t>- Rate &amp; provide feedback </a:t>
            </a:r>
          </a:p>
          <a:p>
            <a:pPr>
              <a:spcAft>
                <a:spcPts val="800"/>
              </a:spcAft>
              <a:buNone/>
            </a:pPr>
            <a:r>
              <a:rPr lang="en-GB" dirty="0">
                <a:effectLst/>
                <a:latin typeface="Times New Roman" panose="02020603050405020304" pitchFamily="18" charset="0"/>
                <a:ea typeface="Calibri" panose="020F0502020204030204" pitchFamily="34" charset="0"/>
              </a:rPr>
              <a:t>- View community feedback</a:t>
            </a:r>
          </a:p>
        </p:txBody>
      </p:sp>
      <p:pic>
        <p:nvPicPr>
          <p:cNvPr id="7" name="Picture 6" descr="A screenshot of a web page&#10;&#10;AI-generated content may be incorrect.">
            <a:extLst>
              <a:ext uri="{FF2B5EF4-FFF2-40B4-BE49-F238E27FC236}">
                <a16:creationId xmlns:a16="http://schemas.microsoft.com/office/drawing/2014/main" id="{228B5ACD-5E6A-45EB-7D89-195AF8DB3F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3439" y="242907"/>
            <a:ext cx="4978477" cy="5697547"/>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EA45A7D2-FBB7-3179-8828-C8BE214582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095" y="1637015"/>
            <a:ext cx="5535701" cy="3862700"/>
          </a:xfrm>
          <a:prstGeom prst="rect">
            <a:avLst/>
          </a:prstGeom>
        </p:spPr>
      </p:pic>
    </p:spTree>
    <p:extLst>
      <p:ext uri="{BB962C8B-B14F-4D97-AF65-F5344CB8AC3E}">
        <p14:creationId xmlns:p14="http://schemas.microsoft.com/office/powerpoint/2010/main" val="4045476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00CA5A-3957-C4F9-EBEC-FB88A4B67D81}"/>
            </a:ext>
          </a:extLst>
        </p:cNvPr>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Tecnau's high-tech products work in synergy with the green economy - Tecnau">
            <a:extLst>
              <a:ext uri="{FF2B5EF4-FFF2-40B4-BE49-F238E27FC236}">
                <a16:creationId xmlns:a16="http://schemas.microsoft.com/office/drawing/2014/main" id="{4B7DDC69-EF67-D44F-C4F7-32A17DD63C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469" b="1"/>
          <a:stretch>
            <a:fillRect/>
          </a:stretch>
        </p:blipFill>
        <p:spPr bwMode="auto">
          <a:xfrm>
            <a:off x="3068"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7417" name="Freeform: Shape 17416">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DA891F9-AB8C-F6F6-3DA5-0B0D142874EB}"/>
              </a:ext>
            </a:extLst>
          </p:cNvPr>
          <p:cNvSpPr txBox="1"/>
          <p:nvPr/>
        </p:nvSpPr>
        <p:spPr>
          <a:xfrm>
            <a:off x="7374445" y="4525860"/>
            <a:ext cx="2604259" cy="695776"/>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3600" b="1" dirty="0">
                <a:solidFill>
                  <a:schemeClr val="tx2">
                    <a:lumMod val="90000"/>
                    <a:lumOff val="10000"/>
                  </a:schemeClr>
                </a:solidFill>
                <a:effectLst/>
                <a:latin typeface="Aptos ExtraBold" panose="020B0004020202020204" pitchFamily="34" charset="0"/>
                <a:ea typeface="+mj-ea"/>
                <a:cs typeface="+mj-cs"/>
              </a:rPr>
              <a:t>Test Cases</a:t>
            </a:r>
          </a:p>
        </p:txBody>
      </p:sp>
    </p:spTree>
    <p:extLst>
      <p:ext uri="{BB962C8B-B14F-4D97-AF65-F5344CB8AC3E}">
        <p14:creationId xmlns:p14="http://schemas.microsoft.com/office/powerpoint/2010/main" val="608014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ED9804-582B-AD44-260D-531D69F7F0AA}"/>
            </a:ext>
          </a:extLst>
        </p:cNvPr>
        <p:cNvGrpSpPr/>
        <p:nvPr/>
      </p:nvGrpSpPr>
      <p:grpSpPr>
        <a:xfrm>
          <a:off x="0" y="0"/>
          <a:ext cx="0" cy="0"/>
          <a:chOff x="0" y="0"/>
          <a:chExt cx="0" cy="0"/>
        </a:xfrm>
      </p:grpSpPr>
      <p:sp useBgFill="1">
        <p:nvSpPr>
          <p:cNvPr id="22567" name="Rectangle 22566">
            <a:extLst>
              <a:ext uri="{FF2B5EF4-FFF2-40B4-BE49-F238E27FC236}">
                <a16:creationId xmlns:a16="http://schemas.microsoft.com/office/drawing/2014/main" id="{8B089790-F4B6-46A7-BB28-7B74A9A9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40" name="Picture 12" descr="A line that is connected to a line technology network background | Premium  Photo">
            <a:extLst>
              <a:ext uri="{FF2B5EF4-FFF2-40B4-BE49-F238E27FC236}">
                <a16:creationId xmlns:a16="http://schemas.microsoft.com/office/drawing/2014/main" id="{7C5FF053-356C-C030-E884-B256972987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061"/>
          <a:stretch>
            <a:fillRect/>
          </a:stretch>
        </p:blipFill>
        <p:spPr bwMode="auto">
          <a:xfrm>
            <a:off x="-1" y="1"/>
            <a:ext cx="12227824" cy="606829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4D3902B-EBC8-47D9-0000-7D2D2850A260}"/>
              </a:ext>
            </a:extLst>
          </p:cNvPr>
          <p:cNvPicPr>
            <a:picLocks noChangeAspect="1"/>
          </p:cNvPicPr>
          <p:nvPr/>
        </p:nvPicPr>
        <p:blipFill>
          <a:blip r:embed="rId4"/>
          <a:srcRect t="5262"/>
          <a:stretch>
            <a:fillRect/>
          </a:stretch>
        </p:blipFill>
        <p:spPr>
          <a:xfrm>
            <a:off x="-305" y="0"/>
            <a:ext cx="12228128" cy="5641586"/>
          </a:xfrm>
          <a:prstGeom prst="rect">
            <a:avLst/>
          </a:prstGeom>
        </p:spPr>
      </p:pic>
      <p:grpSp>
        <p:nvGrpSpPr>
          <p:cNvPr id="22569" name="Group 22568">
            <a:extLst>
              <a:ext uri="{FF2B5EF4-FFF2-40B4-BE49-F238E27FC236}">
                <a16:creationId xmlns:a16="http://schemas.microsoft.com/office/drawing/2014/main" id="{9DE3F54D-33BC-4382-A2AB-5E002F0F1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22570" name="Freeform: Shape 22569">
              <a:extLst>
                <a:ext uri="{FF2B5EF4-FFF2-40B4-BE49-F238E27FC236}">
                  <a16:creationId xmlns:a16="http://schemas.microsoft.com/office/drawing/2014/main" id="{6798451A-4EC8-4869-8DFB-BCE4E00BE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2571" name="Freeform: Shape 22570">
              <a:extLst>
                <a:ext uri="{FF2B5EF4-FFF2-40B4-BE49-F238E27FC236}">
                  <a16:creationId xmlns:a16="http://schemas.microsoft.com/office/drawing/2014/main" id="{60ECD12F-47FF-48FE-A827-069775A8A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2572" name="Freeform: Shape 22571">
              <a:extLst>
                <a:ext uri="{FF2B5EF4-FFF2-40B4-BE49-F238E27FC236}">
                  <a16:creationId xmlns:a16="http://schemas.microsoft.com/office/drawing/2014/main" id="{48928757-970C-4B99-9F9C-0C07E4A94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2573" name="Freeform: Shape 22572">
              <a:extLst>
                <a:ext uri="{FF2B5EF4-FFF2-40B4-BE49-F238E27FC236}">
                  <a16:creationId xmlns:a16="http://schemas.microsoft.com/office/drawing/2014/main" id="{1213505B-6136-49EC-951C-1FDA2A6C5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7" name="TextBox 6">
            <a:extLst>
              <a:ext uri="{FF2B5EF4-FFF2-40B4-BE49-F238E27FC236}">
                <a16:creationId xmlns:a16="http://schemas.microsoft.com/office/drawing/2014/main" id="{8F990D4A-84CC-2AB6-5B78-AD6E12FDF3DE}"/>
              </a:ext>
            </a:extLst>
          </p:cNvPr>
          <p:cNvSpPr txBox="1"/>
          <p:nvPr/>
        </p:nvSpPr>
        <p:spPr>
          <a:xfrm>
            <a:off x="5543031" y="6179649"/>
            <a:ext cx="3145845"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Test Cases</a:t>
            </a:r>
          </a:p>
        </p:txBody>
      </p:sp>
    </p:spTree>
    <p:extLst>
      <p:ext uri="{BB962C8B-B14F-4D97-AF65-F5344CB8AC3E}">
        <p14:creationId xmlns:p14="http://schemas.microsoft.com/office/powerpoint/2010/main" val="2183458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Onscreen Evaluation System: Key Benefits">
            <a:extLst>
              <a:ext uri="{FF2B5EF4-FFF2-40B4-BE49-F238E27FC236}">
                <a16:creationId xmlns:a16="http://schemas.microsoft.com/office/drawing/2014/main" id="{EDE5A1A9-445A-7F26-5ECB-5C29B47432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70" b="14244"/>
          <a:stretch>
            <a:fillRect/>
          </a:stretch>
        </p:blipFill>
        <p:spPr bwMode="auto">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2A0408A-2A14-8FB8-2FB8-D20C433AA5C7}"/>
              </a:ext>
            </a:extLst>
          </p:cNvPr>
          <p:cNvSpPr txBox="1"/>
          <p:nvPr/>
        </p:nvSpPr>
        <p:spPr>
          <a:xfrm>
            <a:off x="5851195" y="4663214"/>
            <a:ext cx="5307267" cy="798019"/>
          </a:xfrm>
          <a:prstGeom prst="rect">
            <a:avLst/>
          </a:prstGeom>
        </p:spPr>
        <p:txBody>
          <a:bodyPr vert="horz" lIns="91440" tIns="45720" rIns="91440" bIns="45720" rtlCol="0">
            <a:noAutofit/>
          </a:bodyPr>
          <a:lstStyle/>
          <a:p>
            <a:pPr>
              <a:lnSpc>
                <a:spcPct val="90000"/>
              </a:lnSpc>
              <a:spcBef>
                <a:spcPts val="800"/>
              </a:spcBef>
              <a:spcAft>
                <a:spcPts val="400"/>
              </a:spcAft>
            </a:pPr>
            <a:r>
              <a:rPr lang="en-US" sz="3600" b="1" dirty="0">
                <a:solidFill>
                  <a:schemeClr val="tx2">
                    <a:lumMod val="90000"/>
                    <a:lumOff val="10000"/>
                  </a:schemeClr>
                </a:solidFill>
                <a:effectLst/>
                <a:latin typeface="Aptos ExtraBold" panose="020B0004020202020204" pitchFamily="34" charset="0"/>
              </a:rPr>
              <a:t>Performance Evaluation</a:t>
            </a:r>
          </a:p>
        </p:txBody>
      </p:sp>
    </p:spTree>
    <p:extLst>
      <p:ext uri="{BB962C8B-B14F-4D97-AF65-F5344CB8AC3E}">
        <p14:creationId xmlns:p14="http://schemas.microsoft.com/office/powerpoint/2010/main" val="2601878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8E150E-2254-15C1-4B60-1255EFC38CD7}"/>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3729459-6B4C-437C-F7AF-6C75E8BE2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ystem Architecture | CNRS News">
            <a:extLst>
              <a:ext uri="{FF2B5EF4-FFF2-40B4-BE49-F238E27FC236}">
                <a16:creationId xmlns:a16="http://schemas.microsoft.com/office/drawing/2014/main" id="{415D371B-615B-E55E-4F18-4745CC6B74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741"/>
          <a:stretch>
            <a:fillRect/>
          </a:stretch>
        </p:blipFill>
        <p:spPr bwMode="auto">
          <a:xfrm>
            <a:off x="-307" y="0"/>
            <a:ext cx="12228129" cy="606829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3577E302-84B6-E753-0A02-DF8E6E7AB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0" name="Freeform: Shape 9">
              <a:extLst>
                <a:ext uri="{FF2B5EF4-FFF2-40B4-BE49-F238E27FC236}">
                  <a16:creationId xmlns:a16="http://schemas.microsoft.com/office/drawing/2014/main" id="{5A0EE152-49C9-ED44-E9D4-4BC9988EB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2C6878A-4CDE-E16A-1C54-0696035D2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035AC9F-CA90-CE24-810D-9D0D5E7E3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3" name="Freeform: Shape 12">
              <a:extLst>
                <a:ext uri="{FF2B5EF4-FFF2-40B4-BE49-F238E27FC236}">
                  <a16:creationId xmlns:a16="http://schemas.microsoft.com/office/drawing/2014/main" id="{A58F80C9-84D6-8158-6C48-63429FBC5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DF5E3C1F-6A3D-01BE-C51E-68F6840D911A}"/>
              </a:ext>
            </a:extLst>
          </p:cNvPr>
          <p:cNvSpPr/>
          <p:nvPr/>
        </p:nvSpPr>
        <p:spPr>
          <a:xfrm>
            <a:off x="401018" y="382533"/>
            <a:ext cx="4515227" cy="5060836"/>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endParaRPr lang="LID4096"/>
          </a:p>
        </p:txBody>
      </p:sp>
      <p:sp>
        <p:nvSpPr>
          <p:cNvPr id="8" name="TextBox 7">
            <a:extLst>
              <a:ext uri="{FF2B5EF4-FFF2-40B4-BE49-F238E27FC236}">
                <a16:creationId xmlns:a16="http://schemas.microsoft.com/office/drawing/2014/main" id="{AE2CA998-A053-A234-BFDF-9BDB6AE5E0FB}"/>
              </a:ext>
            </a:extLst>
          </p:cNvPr>
          <p:cNvSpPr txBox="1"/>
          <p:nvPr/>
        </p:nvSpPr>
        <p:spPr>
          <a:xfrm>
            <a:off x="4437760" y="6230963"/>
            <a:ext cx="3145845" cy="400110"/>
          </a:xfrm>
          <a:prstGeom prst="rect">
            <a:avLst/>
          </a:prstGeom>
          <a:noFill/>
        </p:spPr>
        <p:txBody>
          <a:bodyPr wrap="square">
            <a:spAutoFit/>
          </a:bodyPr>
          <a:lstStyle/>
          <a:p>
            <a:pPr>
              <a:spcAft>
                <a:spcPts val="800"/>
              </a:spcAft>
              <a:buNone/>
            </a:pPr>
            <a:r>
              <a:rPr lang="en-GB" sz="2000" dirty="0">
                <a:solidFill>
                  <a:schemeClr val="tx2">
                    <a:lumMod val="90000"/>
                    <a:lumOff val="10000"/>
                  </a:schemeClr>
                </a:solidFill>
                <a:effectLst/>
                <a:latin typeface="Aptos ExtraBold" panose="020B0004020202020204" pitchFamily="34" charset="0"/>
                <a:ea typeface="Calibri" panose="020F0502020204030204" pitchFamily="34" charset="0"/>
              </a:rPr>
              <a:t>Performance Evaluation</a:t>
            </a:r>
          </a:p>
        </p:txBody>
      </p:sp>
      <p:sp>
        <p:nvSpPr>
          <p:cNvPr id="6" name="TextBox 5">
            <a:extLst>
              <a:ext uri="{FF2B5EF4-FFF2-40B4-BE49-F238E27FC236}">
                <a16:creationId xmlns:a16="http://schemas.microsoft.com/office/drawing/2014/main" id="{9509A868-1D9D-0C08-3623-23C43CCB9A95}"/>
              </a:ext>
            </a:extLst>
          </p:cNvPr>
          <p:cNvSpPr txBox="1"/>
          <p:nvPr/>
        </p:nvSpPr>
        <p:spPr>
          <a:xfrm>
            <a:off x="6040072" y="4935821"/>
            <a:ext cx="5805183" cy="923330"/>
          </a:xfrm>
          <a:prstGeom prst="rect">
            <a:avLst/>
          </a:prstGeom>
          <a:solidFill>
            <a:srgbClr val="FFFFFF">
              <a:alpha val="74902"/>
            </a:srgbClr>
          </a:solidFill>
        </p:spPr>
        <p:txBody>
          <a:bodyPr wrap="square">
            <a:spAutoFit/>
          </a:bodyPr>
          <a:lstStyle/>
          <a:p>
            <a:r>
              <a:rPr lang="en-GB" dirty="0"/>
              <a:t>The AI chatbot (70%) needs improvement, especially in handling complex queries, to enhance the overall user experience.</a:t>
            </a:r>
          </a:p>
        </p:txBody>
      </p:sp>
      <p:sp>
        <p:nvSpPr>
          <p:cNvPr id="7" name="TextBox 6">
            <a:extLst>
              <a:ext uri="{FF2B5EF4-FFF2-40B4-BE49-F238E27FC236}">
                <a16:creationId xmlns:a16="http://schemas.microsoft.com/office/drawing/2014/main" id="{F6E41A6F-E3E9-364E-FA86-31252B6F276C}"/>
              </a:ext>
            </a:extLst>
          </p:cNvPr>
          <p:cNvSpPr txBox="1"/>
          <p:nvPr/>
        </p:nvSpPr>
        <p:spPr>
          <a:xfrm>
            <a:off x="5983646" y="138517"/>
            <a:ext cx="5861610" cy="1025922"/>
          </a:xfrm>
          <a:prstGeom prst="rect">
            <a:avLst/>
          </a:prstGeom>
          <a:solidFill>
            <a:srgbClr val="FFFFFF">
              <a:alpha val="50196"/>
            </a:srgbClr>
          </a:solidFill>
        </p:spPr>
        <p:txBody>
          <a:bodyPr wrap="square">
            <a:spAutoFit/>
          </a:bodyPr>
          <a:lstStyle/>
          <a:p>
            <a:pPr>
              <a:spcAft>
                <a:spcPts val="800"/>
              </a:spcAft>
              <a:buNone/>
            </a:pPr>
            <a:r>
              <a:rPr lang="en-GB" dirty="0"/>
              <a:t>The analysis revealed that the system operates efficiently,   achieving an accuracy rate of over 90%.</a:t>
            </a:r>
          </a:p>
          <a:p>
            <a:pPr>
              <a:spcAft>
                <a:spcPts val="800"/>
              </a:spcAft>
              <a:buNone/>
            </a:pPr>
            <a:r>
              <a:rPr lang="en-GB" dirty="0"/>
              <a:t> User Satisfaction averaged a rating of 4.8.</a:t>
            </a:r>
            <a:endParaRPr lang="en-GB" dirty="0">
              <a:effectLst/>
              <a:latin typeface="Times New Roman" panose="02020603050405020304" pitchFamily="18" charset="0"/>
              <a:ea typeface="Calibri" panose="020F0502020204030204" pitchFamily="34" charset="0"/>
            </a:endParaRPr>
          </a:p>
        </p:txBody>
      </p:sp>
      <p:pic>
        <p:nvPicPr>
          <p:cNvPr id="16" name="Picture 15" descr="A graph showing a number of blue rectangles&#10;&#10;AI-generated content may be incorrect.">
            <a:extLst>
              <a:ext uri="{FF2B5EF4-FFF2-40B4-BE49-F238E27FC236}">
                <a16:creationId xmlns:a16="http://schemas.microsoft.com/office/drawing/2014/main" id="{97E62059-FB80-231F-A523-B663C238A46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4311" y="191662"/>
            <a:ext cx="5228622" cy="2445938"/>
          </a:xfrm>
          <a:prstGeom prst="rect">
            <a:avLst/>
          </a:prstGeom>
          <a:ln w="28575" cap="sq">
            <a:solidFill>
              <a:schemeClr val="tx2">
                <a:lumMod val="60000"/>
                <a:lumOff val="40000"/>
              </a:schemeClr>
            </a:solidFill>
            <a:prstDash val="solid"/>
            <a:miter lim="800000"/>
          </a:ln>
          <a:effectLst>
            <a:outerShdw blurRad="50800" dist="38100" dir="2700000" algn="tl" rotWithShape="0">
              <a:srgbClr val="000000">
                <a:alpha val="43000"/>
              </a:srgbClr>
            </a:outerShdw>
          </a:effectLst>
        </p:spPr>
      </p:pic>
      <p:pic>
        <p:nvPicPr>
          <p:cNvPr id="20" name="Picture 19" descr="A graph of a user satisfaction rating&#10;&#10;AI-generated content may be incorrect.">
            <a:extLst>
              <a:ext uri="{FF2B5EF4-FFF2-40B4-BE49-F238E27FC236}">
                <a16:creationId xmlns:a16="http://schemas.microsoft.com/office/drawing/2014/main" id="{E8CF12F6-0C71-93E2-6ACA-62D3E5FADF0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4311" y="2797250"/>
            <a:ext cx="5228621" cy="2931541"/>
          </a:xfrm>
          <a:prstGeom prst="rect">
            <a:avLst/>
          </a:prstGeom>
          <a:ln w="28575" cap="sq">
            <a:solidFill>
              <a:schemeClr val="tx2">
                <a:lumMod val="60000"/>
                <a:lumOff val="40000"/>
              </a:schemeClr>
            </a:solidFill>
            <a:prstDash val="solid"/>
            <a:miter lim="800000"/>
          </a:ln>
          <a:effectLst>
            <a:outerShdw blurRad="50800" dist="38100" dir="2700000" algn="tl" rotWithShape="0">
              <a:srgbClr val="000000">
                <a:alpha val="43000"/>
              </a:srgbClr>
            </a:outerShdw>
          </a:effectLst>
        </p:spPr>
      </p:pic>
      <p:pic>
        <p:nvPicPr>
          <p:cNvPr id="21" name="Picture 20" descr="A graph with blue lines&#10;&#10;AI-generated content may be incorrect.">
            <a:extLst>
              <a:ext uri="{FF2B5EF4-FFF2-40B4-BE49-F238E27FC236}">
                <a16:creationId xmlns:a16="http://schemas.microsoft.com/office/drawing/2014/main" id="{99377B91-03E0-A545-DEF5-B34F8034A61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71456" y="1257817"/>
            <a:ext cx="5719526" cy="3542885"/>
          </a:xfrm>
          <a:prstGeom prst="rect">
            <a:avLst/>
          </a:prstGeom>
          <a:ln w="28575" cap="sq">
            <a:solidFill>
              <a:schemeClr val="tx2">
                <a:lumMod val="60000"/>
                <a:lumOff val="40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69999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3727E8-2459-FEA0-3BCD-9722027BA7CF}"/>
            </a:ext>
          </a:extLst>
        </p:cNvPr>
        <p:cNvGrpSpPr/>
        <p:nvPr/>
      </p:nvGrpSpPr>
      <p:grpSpPr>
        <a:xfrm>
          <a:off x="0" y="0"/>
          <a:ext cx="0" cy="0"/>
          <a:chOff x="0" y="0"/>
          <a:chExt cx="0" cy="0"/>
        </a:xfrm>
      </p:grpSpPr>
      <p:sp useBgFill="1">
        <p:nvSpPr>
          <p:cNvPr id="12306" name="Rectangle 1230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2" name="Picture 4" descr="Timeline Background Imagens – Procure 257,823 fotos, vetores e vídeos |  Adobe Stock">
            <a:extLst>
              <a:ext uri="{FF2B5EF4-FFF2-40B4-BE49-F238E27FC236}">
                <a16:creationId xmlns:a16="http://schemas.microsoft.com/office/drawing/2014/main" id="{691FC73A-F475-7819-6ED4-3008FA4B63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530" r="15780"/>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A51F084-B783-D653-451E-C94304EB3044}"/>
              </a:ext>
            </a:extLst>
          </p:cNvPr>
          <p:cNvSpPr txBox="1"/>
          <p:nvPr/>
        </p:nvSpPr>
        <p:spPr>
          <a:xfrm>
            <a:off x="3211668" y="606877"/>
            <a:ext cx="3134604" cy="675877"/>
          </a:xfrm>
          <a:prstGeom prst="rect">
            <a:avLst/>
          </a:prstGeom>
        </p:spPr>
        <p:txBody>
          <a:bodyPr vert="horz" lIns="91440" tIns="45720" rIns="91440" bIns="45720" rtlCol="0" anchor="t">
            <a:normAutofit/>
          </a:bodyPr>
          <a:lstStyle/>
          <a:p>
            <a:pPr>
              <a:lnSpc>
                <a:spcPct val="90000"/>
              </a:lnSpc>
              <a:spcBef>
                <a:spcPct val="0"/>
              </a:spcBef>
              <a:spcAft>
                <a:spcPts val="400"/>
              </a:spcAft>
            </a:pPr>
            <a:r>
              <a:rPr lang="en-US" sz="3600" b="1" dirty="0">
                <a:solidFill>
                  <a:schemeClr val="tx2">
                    <a:lumMod val="90000"/>
                    <a:lumOff val="10000"/>
                  </a:schemeClr>
                </a:solidFill>
                <a:effectLst/>
                <a:latin typeface="Aptos ExtraBold" panose="020B0004020202020204" pitchFamily="34" charset="0"/>
                <a:ea typeface="+mj-ea"/>
                <a:cs typeface="+mj-cs"/>
              </a:rPr>
              <a:t>Gantt Chart</a:t>
            </a:r>
          </a:p>
        </p:txBody>
      </p:sp>
      <p:pic>
        <p:nvPicPr>
          <p:cNvPr id="16" name="Picture 15">
            <a:extLst>
              <a:ext uri="{FF2B5EF4-FFF2-40B4-BE49-F238E27FC236}">
                <a16:creationId xmlns:a16="http://schemas.microsoft.com/office/drawing/2014/main" id="{5D344CF0-F221-02E0-8AF2-7267786FF30B}"/>
              </a:ext>
            </a:extLst>
          </p:cNvPr>
          <p:cNvPicPr>
            <a:picLocks noChangeAspect="1"/>
          </p:cNvPicPr>
          <p:nvPr/>
        </p:nvPicPr>
        <p:blipFill>
          <a:blip r:embed="rId4"/>
          <a:srcRect l="889" t="980" r="822" b="2372"/>
          <a:stretch>
            <a:fillRect/>
          </a:stretch>
        </p:blipFill>
        <p:spPr>
          <a:xfrm>
            <a:off x="524312" y="1585519"/>
            <a:ext cx="8416204" cy="46317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12275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10,000+ Free Video Image &amp; Video Images - Pixabay">
            <a:extLst>
              <a:ext uri="{FF2B5EF4-FFF2-40B4-BE49-F238E27FC236}">
                <a16:creationId xmlns:a16="http://schemas.microsoft.com/office/drawing/2014/main" id="{505997CE-18DD-4B80-8BB3-CC973C674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478" b="9017"/>
          <a:stretch>
            <a:fillRect/>
          </a:stretch>
        </p:blipFill>
        <p:spPr bwMode="auto">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26545CB-48FC-BEF1-571C-9BBAF9AB8260}"/>
              </a:ext>
            </a:extLst>
          </p:cNvPr>
          <p:cNvSpPr txBox="1"/>
          <p:nvPr/>
        </p:nvSpPr>
        <p:spPr>
          <a:xfrm>
            <a:off x="7447630" y="4479354"/>
            <a:ext cx="1935521" cy="723481"/>
          </a:xfrm>
          <a:prstGeom prst="rect">
            <a:avLst/>
          </a:prstGeom>
        </p:spPr>
        <p:txBody>
          <a:bodyPr vert="horz" lIns="91440" tIns="45720" rIns="91440" bIns="45720" rtlCol="0">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rPr>
              <a:t>Demo</a:t>
            </a:r>
          </a:p>
        </p:txBody>
      </p:sp>
    </p:spTree>
    <p:extLst>
      <p:ext uri="{BB962C8B-B14F-4D97-AF65-F5344CB8AC3E}">
        <p14:creationId xmlns:p14="http://schemas.microsoft.com/office/powerpoint/2010/main" val="4285812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Thousand Conclusion Presentation Royalty-Free Images, Stock Photos &amp;  Pictures | Shutterstock">
            <a:extLst>
              <a:ext uri="{FF2B5EF4-FFF2-40B4-BE49-F238E27FC236}">
                <a16:creationId xmlns:a16="http://schemas.microsoft.com/office/drawing/2014/main" id="{7C155724-D90A-81DD-1CCF-ECF77468A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846" r="14074" b="-1"/>
          <a:stretch>
            <a:fillRect/>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D315AC7-59BF-CC62-8ADB-74892562F8A3}"/>
              </a:ext>
            </a:extLst>
          </p:cNvPr>
          <p:cNvSpPr txBox="1"/>
          <p:nvPr/>
        </p:nvSpPr>
        <p:spPr>
          <a:xfrm>
            <a:off x="6811309" y="742106"/>
            <a:ext cx="5339592" cy="2985831"/>
          </a:xfrm>
          <a:prstGeom prst="rect">
            <a:avLst/>
          </a:prstGeom>
          <a:solidFill>
            <a:srgbClr val="FFFFFF">
              <a:alpha val="50196"/>
            </a:srgbClr>
          </a:solidFill>
        </p:spPr>
        <p:txBody>
          <a:bodyPr vert="horz" lIns="91440" tIns="45720" rIns="91440" bIns="45720" rtlCol="0">
            <a:normAutofit/>
          </a:bodyPr>
          <a:lstStyle/>
          <a:p>
            <a:pPr>
              <a:lnSpc>
                <a:spcPct val="150000"/>
              </a:lnSpc>
            </a:pPr>
            <a:r>
              <a:rPr lang="en-GB" dirty="0"/>
              <a:t>The Eco Unity Intelligent Project enhances waste management through a community platform that combines AI, gamification, and education. It aims to foster environmental awareness, engage younger users, improve waste practices, empower communities for a cleaner environment, and promote public health and accountability.</a:t>
            </a:r>
          </a:p>
        </p:txBody>
      </p:sp>
      <p:sp>
        <p:nvSpPr>
          <p:cNvPr id="4" name="TextBox 3">
            <a:extLst>
              <a:ext uri="{FF2B5EF4-FFF2-40B4-BE49-F238E27FC236}">
                <a16:creationId xmlns:a16="http://schemas.microsoft.com/office/drawing/2014/main" id="{51B01090-4BE2-064B-EE20-574EBA91B26D}"/>
              </a:ext>
            </a:extLst>
          </p:cNvPr>
          <p:cNvSpPr txBox="1"/>
          <p:nvPr/>
        </p:nvSpPr>
        <p:spPr>
          <a:xfrm>
            <a:off x="8007721" y="41944"/>
            <a:ext cx="2803182" cy="9611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Conclusion</a:t>
            </a:r>
          </a:p>
        </p:txBody>
      </p:sp>
      <p:sp>
        <p:nvSpPr>
          <p:cNvPr id="5" name="TextBox 4">
            <a:extLst>
              <a:ext uri="{FF2B5EF4-FFF2-40B4-BE49-F238E27FC236}">
                <a16:creationId xmlns:a16="http://schemas.microsoft.com/office/drawing/2014/main" id="{EF9D6890-44E2-EA8B-F63B-48D3AB351C01}"/>
              </a:ext>
            </a:extLst>
          </p:cNvPr>
          <p:cNvSpPr txBox="1"/>
          <p:nvPr/>
        </p:nvSpPr>
        <p:spPr>
          <a:xfrm>
            <a:off x="8279508" y="3727937"/>
            <a:ext cx="2496773" cy="467885"/>
          </a:xfrm>
          <a:prstGeom prst="rect">
            <a:avLst/>
          </a:prstGeom>
          <a:noFill/>
        </p:spPr>
        <p:txBody>
          <a:bodyPr wrap="square">
            <a:spAutoFit/>
          </a:bodyPr>
          <a:lstStyle/>
          <a:p>
            <a:pPr lvl="0">
              <a:lnSpc>
                <a:spcPct val="150000"/>
              </a:lnSpc>
              <a:spcAft>
                <a:spcPts val="800"/>
              </a:spcAft>
              <a:buSzPts val="1000"/>
              <a:tabLst>
                <a:tab pos="457200" algn="l"/>
              </a:tabLst>
            </a:pPr>
            <a:r>
              <a:rPr lang="en-US" sz="1800" b="1" dirty="0">
                <a:solidFill>
                  <a:schemeClr val="tx2">
                    <a:lumMod val="90000"/>
                    <a:lumOff val="10000"/>
                  </a:schemeClr>
                </a:solidFill>
                <a:effectLst/>
                <a:latin typeface="Aptos ExtraBold" panose="020B0004020202020204" pitchFamily="34" charset="0"/>
              </a:rPr>
              <a:t>Feature work</a:t>
            </a:r>
            <a:endParaRPr lang="en-US" sz="1800" dirty="0">
              <a:solidFill>
                <a:schemeClr val="tx2">
                  <a:lumMod val="90000"/>
                  <a:lumOff val="10000"/>
                </a:schemeClr>
              </a:solidFill>
              <a:effectLst/>
              <a:latin typeface="Aptos ExtraBold" panose="020B0004020202020204" pitchFamily="34" charset="0"/>
            </a:endParaRPr>
          </a:p>
        </p:txBody>
      </p:sp>
      <p:sp>
        <p:nvSpPr>
          <p:cNvPr id="7" name="TextBox 6">
            <a:extLst>
              <a:ext uri="{FF2B5EF4-FFF2-40B4-BE49-F238E27FC236}">
                <a16:creationId xmlns:a16="http://schemas.microsoft.com/office/drawing/2014/main" id="{378B0CD0-A5EB-75A7-8085-B6345B42DD43}"/>
              </a:ext>
            </a:extLst>
          </p:cNvPr>
          <p:cNvSpPr txBox="1"/>
          <p:nvPr/>
        </p:nvSpPr>
        <p:spPr>
          <a:xfrm>
            <a:off x="6657969" y="4116279"/>
            <a:ext cx="5402510" cy="2545377"/>
          </a:xfrm>
          <a:prstGeom prst="rect">
            <a:avLst/>
          </a:prstGeom>
          <a:noFill/>
        </p:spPr>
        <p:txBody>
          <a:bodyPr wrap="square">
            <a:spAutoFit/>
          </a:bodyPr>
          <a:lstStyle/>
          <a:p>
            <a:pPr>
              <a:lnSpc>
                <a:spcPct val="150000"/>
              </a:lnSpc>
            </a:pPr>
            <a:r>
              <a:rPr lang="en-GB" dirty="0"/>
              <a:t>Mobile app for easy platform access. Enhanced Advanced AI chatbot. Geolocation to spot waste accumulation. AI algorithms to connect individuals and groups with shared environmental interests. Partnerships with local authorities and businesses to validate the rewards system.</a:t>
            </a:r>
          </a:p>
        </p:txBody>
      </p:sp>
    </p:spTree>
    <p:extLst>
      <p:ext uri="{BB962C8B-B14F-4D97-AF65-F5344CB8AC3E}">
        <p14:creationId xmlns:p14="http://schemas.microsoft.com/office/powerpoint/2010/main" val="2723881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27" name="Rectangle 15426">
            <a:extLst>
              <a:ext uri="{FF2B5EF4-FFF2-40B4-BE49-F238E27FC236}">
                <a16:creationId xmlns:a16="http://schemas.microsoft.com/office/drawing/2014/main" id="{854ECEBE-9353-406C-9313-02A517A31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5429" name="Freeform: Shape 15428">
            <a:extLst>
              <a:ext uri="{FF2B5EF4-FFF2-40B4-BE49-F238E27FC236}">
                <a16:creationId xmlns:a16="http://schemas.microsoft.com/office/drawing/2014/main" id="{86806086-A782-4311-A63B-1A68574D8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02" y="-15901"/>
            <a:ext cx="6578337" cy="5814891"/>
          </a:xfrm>
          <a:custGeom>
            <a:avLst/>
            <a:gdLst>
              <a:gd name="connsiteX0" fmla="*/ 1667657 w 6578337"/>
              <a:gd name="connsiteY0" fmla="*/ 0 h 5814891"/>
              <a:gd name="connsiteX1" fmla="*/ 5296215 w 6578337"/>
              <a:gd name="connsiteY1" fmla="*/ 0 h 5814891"/>
              <a:gd name="connsiteX2" fmla="*/ 5354505 w 6578337"/>
              <a:gd name="connsiteY2" fmla="*/ 38974 h 5814891"/>
              <a:gd name="connsiteX3" fmla="*/ 5772761 w 6578337"/>
              <a:gd name="connsiteY3" fmla="*/ 430996 h 5814891"/>
              <a:gd name="connsiteX4" fmla="*/ 6578337 w 6578337"/>
              <a:gd name="connsiteY4" fmla="*/ 2842158 h 5814891"/>
              <a:gd name="connsiteX5" fmla="*/ 6219497 w 6578337"/>
              <a:gd name="connsiteY5" fmla="*/ 3831001 h 5814891"/>
              <a:gd name="connsiteX6" fmla="*/ 5157059 w 6578337"/>
              <a:gd name="connsiteY6" fmla="*/ 4751758 h 5814891"/>
              <a:gd name="connsiteX7" fmla="*/ 4923464 w 6578337"/>
              <a:gd name="connsiteY7" fmla="*/ 4927890 h 5814891"/>
              <a:gd name="connsiteX8" fmla="*/ 3004017 w 6578337"/>
              <a:gd name="connsiteY8" fmla="*/ 5814891 h 5814891"/>
              <a:gd name="connsiteX9" fmla="*/ 475534 w 6578337"/>
              <a:gd name="connsiteY9" fmla="*/ 4373098 h 5814891"/>
              <a:gd name="connsiteX10" fmla="*/ 206071 w 6578337"/>
              <a:gd name="connsiteY10" fmla="*/ 4004246 h 5814891"/>
              <a:gd name="connsiteX11" fmla="*/ 79385 w 6578337"/>
              <a:gd name="connsiteY11" fmla="*/ 3833508 h 5814891"/>
              <a:gd name="connsiteX12" fmla="*/ 0 w 6578337"/>
              <a:gd name="connsiteY12" fmla="*/ 3721725 h 5814891"/>
              <a:gd name="connsiteX13" fmla="*/ 0 w 6578337"/>
              <a:gd name="connsiteY13" fmla="*/ 1581323 h 5814891"/>
              <a:gd name="connsiteX14" fmla="*/ 168477 w 6578337"/>
              <a:gd name="connsiteY14" fmla="*/ 1300525 h 5814891"/>
              <a:gd name="connsiteX15" fmla="*/ 885512 w 6578337"/>
              <a:gd name="connsiteY15" fmla="*/ 515238 h 5814891"/>
              <a:gd name="connsiteX16" fmla="*/ 1494824 w 6578337"/>
              <a:gd name="connsiteY16" fmla="*/ 90742 h 581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78337" h="5814891">
                <a:moveTo>
                  <a:pt x="1667657" y="0"/>
                </a:moveTo>
                <a:lnTo>
                  <a:pt x="5296215" y="0"/>
                </a:lnTo>
                <a:lnTo>
                  <a:pt x="5354505" y="38974"/>
                </a:lnTo>
                <a:cubicBezTo>
                  <a:pt x="5505893" y="152699"/>
                  <a:pt x="5645664" y="283643"/>
                  <a:pt x="5772761" y="430996"/>
                </a:cubicBezTo>
                <a:cubicBezTo>
                  <a:pt x="6292274" y="1033532"/>
                  <a:pt x="6578337" y="1889809"/>
                  <a:pt x="6578337" y="2842158"/>
                </a:cubicBezTo>
                <a:cubicBezTo>
                  <a:pt x="6578337" y="3222117"/>
                  <a:pt x="6467617" y="3527065"/>
                  <a:pt x="6219497" y="3831001"/>
                </a:cubicBezTo>
                <a:cubicBezTo>
                  <a:pt x="5959965" y="4148933"/>
                  <a:pt x="5569997" y="4441763"/>
                  <a:pt x="5157059" y="4751758"/>
                </a:cubicBezTo>
                <a:cubicBezTo>
                  <a:pt x="5080873" y="4808882"/>
                  <a:pt x="5002168" y="4868026"/>
                  <a:pt x="4923464" y="4927890"/>
                </a:cubicBezTo>
                <a:cubicBezTo>
                  <a:pt x="4218974" y="5463640"/>
                  <a:pt x="3704799" y="5814891"/>
                  <a:pt x="3004017" y="5814891"/>
                </a:cubicBezTo>
                <a:cubicBezTo>
                  <a:pt x="1936240" y="5814891"/>
                  <a:pt x="1180025" y="5383723"/>
                  <a:pt x="475534" y="4373098"/>
                </a:cubicBezTo>
                <a:cubicBezTo>
                  <a:pt x="383343" y="4240819"/>
                  <a:pt x="293225" y="4120515"/>
                  <a:pt x="206071" y="4004246"/>
                </a:cubicBezTo>
                <a:cubicBezTo>
                  <a:pt x="160920" y="3943985"/>
                  <a:pt x="118700" y="3887339"/>
                  <a:pt x="79385" y="3833508"/>
                </a:cubicBezTo>
                <a:lnTo>
                  <a:pt x="0" y="3721725"/>
                </a:lnTo>
                <a:lnTo>
                  <a:pt x="0" y="1581323"/>
                </a:lnTo>
                <a:lnTo>
                  <a:pt x="168477" y="1300525"/>
                </a:lnTo>
                <a:cubicBezTo>
                  <a:pt x="359173" y="1017017"/>
                  <a:pt x="599372" y="753795"/>
                  <a:pt x="885512" y="515238"/>
                </a:cubicBezTo>
                <a:cubicBezTo>
                  <a:pt x="1073010" y="358870"/>
                  <a:pt x="1278109" y="216205"/>
                  <a:pt x="1494824" y="90742"/>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A group of people sitting at a table&#10;&#10;AI-generated content may be incorrect.">
            <a:extLst>
              <a:ext uri="{FF2B5EF4-FFF2-40B4-BE49-F238E27FC236}">
                <a16:creationId xmlns:a16="http://schemas.microsoft.com/office/drawing/2014/main" id="{C2A55CCD-3B58-0E2E-71DB-19B06F52BCF8}"/>
              </a:ext>
            </a:extLst>
          </p:cNvPr>
          <p:cNvPicPr>
            <a:picLocks noChangeAspect="1"/>
          </p:cNvPicPr>
          <p:nvPr/>
        </p:nvPicPr>
        <p:blipFill>
          <a:blip r:embed="rId2"/>
          <a:srcRect l="25432" r="27091" b="1"/>
          <a:stretch>
            <a:fillRect/>
          </a:stretch>
        </p:blipFill>
        <p:spPr>
          <a:xfrm>
            <a:off x="20" y="-2"/>
            <a:ext cx="6323142" cy="5593660"/>
          </a:xfrm>
          <a:custGeom>
            <a:avLst/>
            <a:gdLst/>
            <a:ahLst/>
            <a:cxnLst/>
            <a:rect l="l" t="t" r="r" b="b"/>
            <a:pathLst>
              <a:path w="6323162" h="5593660">
                <a:moveTo>
                  <a:pt x="2177447" y="0"/>
                </a:move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p:spPr>
      </p:pic>
      <p:sp>
        <p:nvSpPr>
          <p:cNvPr id="15431" name="Freeform: Shape 15430">
            <a:extLst>
              <a:ext uri="{FF2B5EF4-FFF2-40B4-BE49-F238E27FC236}">
                <a16:creationId xmlns:a16="http://schemas.microsoft.com/office/drawing/2014/main" id="{CE71458B-DF80-43DF-9693-2EC3878AC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23162" cy="5593660"/>
          </a:xfrm>
          <a:custGeom>
            <a:avLst/>
            <a:gdLst>
              <a:gd name="connsiteX0" fmla="*/ 2177447 w 6323162"/>
              <a:gd name="connsiteY0" fmla="*/ 0 h 5593660"/>
              <a:gd name="connsiteX1" fmla="*/ 2572776 w 6323162"/>
              <a:gd name="connsiteY1" fmla="*/ 0 h 5593660"/>
              <a:gd name="connsiteX2" fmla="*/ 2279674 w 6323162"/>
              <a:gd name="connsiteY2" fmla="*/ 98163 h 5593660"/>
              <a:gd name="connsiteX3" fmla="*/ 1163390 w 6323162"/>
              <a:gd name="connsiteY3" fmla="*/ 758946 h 5593660"/>
              <a:gd name="connsiteX4" fmla="*/ 391288 w 6323162"/>
              <a:gd name="connsiteY4" fmla="*/ 1711778 h 5593660"/>
              <a:gd name="connsiteX5" fmla="*/ 111318 w 6323162"/>
              <a:gd name="connsiteY5" fmla="*/ 2820666 h 5593660"/>
              <a:gd name="connsiteX6" fmla="*/ 574682 w 6323162"/>
              <a:gd name="connsiteY6" fmla="*/ 3850310 h 5593660"/>
              <a:gd name="connsiteX7" fmla="*/ 808161 w 6323162"/>
              <a:gd name="connsiteY7" fmla="*/ 4177123 h 5593660"/>
              <a:gd name="connsiteX8" fmla="*/ 2998992 w 6323162"/>
              <a:gd name="connsiteY8" fmla="*/ 5454594 h 5593660"/>
              <a:gd name="connsiteX9" fmla="*/ 4662117 w 6323162"/>
              <a:gd name="connsiteY9" fmla="*/ 4668685 h 5593660"/>
              <a:gd name="connsiteX10" fmla="*/ 4864518 w 6323162"/>
              <a:gd name="connsiteY10" fmla="*/ 4512627 h 5593660"/>
              <a:gd name="connsiteX11" fmla="*/ 5785079 w 6323162"/>
              <a:gd name="connsiteY11" fmla="*/ 3696808 h 5593660"/>
              <a:gd name="connsiteX12" fmla="*/ 6095999 w 6323162"/>
              <a:gd name="connsiteY12" fmla="*/ 2820666 h 5593660"/>
              <a:gd name="connsiteX13" fmla="*/ 5397999 w 6323162"/>
              <a:gd name="connsiteY13" fmla="*/ 684305 h 5593660"/>
              <a:gd name="connsiteX14" fmla="*/ 4612801 w 6323162"/>
              <a:gd name="connsiteY14" fmla="*/ 81166 h 5593660"/>
              <a:gd name="connsiteX15" fmla="*/ 4406067 w 6323162"/>
              <a:gd name="connsiteY15" fmla="*/ 0 h 5593660"/>
              <a:gd name="connsiteX16" fmla="*/ 4826316 w 6323162"/>
              <a:gd name="connsiteY16" fmla="*/ 0 h 5593660"/>
              <a:gd name="connsiteX17" fmla="*/ 4971508 w 6323162"/>
              <a:gd name="connsiteY17" fmla="*/ 75777 h 5593660"/>
              <a:gd name="connsiteX18" fmla="*/ 5577109 w 6323162"/>
              <a:gd name="connsiteY18" fmla="*/ 586873 h 5593660"/>
              <a:gd name="connsiteX19" fmla="*/ 6323162 w 6323162"/>
              <a:gd name="connsiteY19" fmla="*/ 2829148 h 5593660"/>
              <a:gd name="connsiteX20" fmla="*/ 5990836 w 6323162"/>
              <a:gd name="connsiteY20" fmla="*/ 3748729 h 5593660"/>
              <a:gd name="connsiteX21" fmla="*/ 5006899 w 6323162"/>
              <a:gd name="connsiteY21" fmla="*/ 4604992 h 5593660"/>
              <a:gd name="connsiteX22" fmla="*/ 4790566 w 6323162"/>
              <a:gd name="connsiteY22" fmla="*/ 4768788 h 5593660"/>
              <a:gd name="connsiteX23" fmla="*/ 3012943 w 6323162"/>
              <a:gd name="connsiteY23" fmla="*/ 5593660 h 5593660"/>
              <a:gd name="connsiteX24" fmla="*/ 671286 w 6323162"/>
              <a:gd name="connsiteY24" fmla="*/ 4252856 h 5593660"/>
              <a:gd name="connsiteX25" fmla="*/ 421733 w 6323162"/>
              <a:gd name="connsiteY25" fmla="*/ 3909839 h 5593660"/>
              <a:gd name="connsiteX26" fmla="*/ 48655 w 6323162"/>
              <a:gd name="connsiteY26" fmla="*/ 3351082 h 5593660"/>
              <a:gd name="connsiteX27" fmla="*/ 0 w 6323162"/>
              <a:gd name="connsiteY27" fmla="*/ 3239820 h 5593660"/>
              <a:gd name="connsiteX28" fmla="*/ 0 w 6323162"/>
              <a:gd name="connsiteY28" fmla="*/ 2248150 h 5593660"/>
              <a:gd name="connsiteX29" fmla="*/ 1658 w 6323162"/>
              <a:gd name="connsiteY29" fmla="*/ 2239520 h 5593660"/>
              <a:gd name="connsiteX30" fmla="*/ 225714 w 6323162"/>
              <a:gd name="connsiteY30" fmla="*/ 1665285 h 5593660"/>
              <a:gd name="connsiteX31" fmla="*/ 1050970 w 6323162"/>
              <a:gd name="connsiteY31" fmla="*/ 665214 h 5593660"/>
              <a:gd name="connsiteX32" fmla="*/ 1923692 w 6323162"/>
              <a:gd name="connsiteY32" fmla="*/ 107844 h 559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323162" h="5593660">
                <a:moveTo>
                  <a:pt x="2177447" y="0"/>
                </a:moveTo>
                <a:lnTo>
                  <a:pt x="2572776" y="0"/>
                </a:lnTo>
                <a:lnTo>
                  <a:pt x="2279674" y="98163"/>
                </a:lnTo>
                <a:cubicBezTo>
                  <a:pt x="1874231" y="253327"/>
                  <a:pt x="1488311" y="481852"/>
                  <a:pt x="1163390" y="758946"/>
                </a:cubicBezTo>
                <a:cubicBezTo>
                  <a:pt x="832819" y="1040772"/>
                  <a:pt x="573013" y="1361447"/>
                  <a:pt x="391288" y="1711778"/>
                </a:cubicBezTo>
                <a:cubicBezTo>
                  <a:pt x="205583" y="2069903"/>
                  <a:pt x="111318" y="2442986"/>
                  <a:pt x="111318" y="2820666"/>
                </a:cubicBezTo>
                <a:cubicBezTo>
                  <a:pt x="111318" y="3201031"/>
                  <a:pt x="261705" y="3423166"/>
                  <a:pt x="574682" y="3850310"/>
                </a:cubicBezTo>
                <a:cubicBezTo>
                  <a:pt x="650197" y="3953327"/>
                  <a:pt x="728281" y="4059920"/>
                  <a:pt x="808161" y="4177123"/>
                </a:cubicBezTo>
                <a:cubicBezTo>
                  <a:pt x="1418574" y="5072567"/>
                  <a:pt x="2073806" y="5454594"/>
                  <a:pt x="2998992" y="5454594"/>
                </a:cubicBezTo>
                <a:cubicBezTo>
                  <a:pt x="3606192" y="5454594"/>
                  <a:pt x="4051705" y="5143376"/>
                  <a:pt x="4662117" y="4668685"/>
                </a:cubicBezTo>
                <a:cubicBezTo>
                  <a:pt x="4730310" y="4615645"/>
                  <a:pt x="4798505" y="4563242"/>
                  <a:pt x="4864518" y="4512627"/>
                </a:cubicBezTo>
                <a:cubicBezTo>
                  <a:pt x="5222313" y="4237963"/>
                  <a:pt x="5560204" y="3978506"/>
                  <a:pt x="5785079" y="3696808"/>
                </a:cubicBezTo>
                <a:cubicBezTo>
                  <a:pt x="6000066" y="3427513"/>
                  <a:pt x="6095999" y="3157320"/>
                  <a:pt x="6095999" y="2820666"/>
                </a:cubicBezTo>
                <a:cubicBezTo>
                  <a:pt x="6095999" y="1976856"/>
                  <a:pt x="5848138" y="1218170"/>
                  <a:pt x="5397999" y="684305"/>
                </a:cubicBezTo>
                <a:cubicBezTo>
                  <a:pt x="5177750" y="423188"/>
                  <a:pt x="4913577" y="220223"/>
                  <a:pt x="4612801" y="81166"/>
                </a:cubicBezTo>
                <a:lnTo>
                  <a:pt x="4406067" y="0"/>
                </a:ln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433" name="Freeform: Shape 15432">
            <a:extLst>
              <a:ext uri="{FF2B5EF4-FFF2-40B4-BE49-F238E27FC236}">
                <a16:creationId xmlns:a16="http://schemas.microsoft.com/office/drawing/2014/main" id="{DE1994AC-22D1-4B48-9EDA-BE373E704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1758" y="1415331"/>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5372" name="Picture 12" descr="Q&amp;A: Common (but deadly) MySQL Development Mistakes">
            <a:extLst>
              <a:ext uri="{FF2B5EF4-FFF2-40B4-BE49-F238E27FC236}">
                <a16:creationId xmlns:a16="http://schemas.microsoft.com/office/drawing/2014/main" id="{C4C9ED67-7318-56EB-4603-0E837AC1A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106" r="16521"/>
          <a:stretch>
            <a:fillRect/>
          </a:stretch>
        </p:blipFill>
        <p:spPr bwMode="auto">
          <a:xfrm>
            <a:off x="6795930" y="1685367"/>
            <a:ext cx="5396070" cy="5172635"/>
          </a:xfrm>
          <a:custGeom>
            <a:avLst/>
            <a:gdLst/>
            <a:ahLst/>
            <a:cxnLst/>
            <a:rect l="l" t="t" r="r" b="b"/>
            <a:pathLst>
              <a:path w="5396070" h="5172635">
                <a:moveTo>
                  <a:pt x="2809770" y="1442"/>
                </a:moveTo>
                <a:cubicBezTo>
                  <a:pt x="3212462" y="15635"/>
                  <a:pt x="3625968" y="134989"/>
                  <a:pt x="4032739" y="376223"/>
                </a:cubicBezTo>
                <a:cubicBezTo>
                  <a:pt x="4589656" y="706501"/>
                  <a:pt x="5051318" y="1213487"/>
                  <a:pt x="5362614" y="1796088"/>
                </a:cubicBezTo>
                <a:lnTo>
                  <a:pt x="5396070" y="1864600"/>
                </a:lnTo>
                <a:lnTo>
                  <a:pt x="5396070" y="4888539"/>
                </a:lnTo>
                <a:lnTo>
                  <a:pt x="5373530" y="4924165"/>
                </a:lnTo>
                <a:cubicBezTo>
                  <a:pt x="5310112" y="5013254"/>
                  <a:pt x="5241620" y="5088864"/>
                  <a:pt x="5168684" y="5154829"/>
                </a:cubicBezTo>
                <a:lnTo>
                  <a:pt x="5146924" y="5172635"/>
                </a:lnTo>
                <a:lnTo>
                  <a:pt x="987172" y="5172635"/>
                </a:lnTo>
                <a:lnTo>
                  <a:pt x="842383" y="4959392"/>
                </a:lnTo>
                <a:cubicBezTo>
                  <a:pt x="689919" y="4704655"/>
                  <a:pt x="574982" y="4422821"/>
                  <a:pt x="460051" y="4132485"/>
                </a:cubicBezTo>
                <a:cubicBezTo>
                  <a:pt x="123442" y="3282182"/>
                  <a:pt x="-251427" y="2525854"/>
                  <a:pt x="227408" y="1673941"/>
                </a:cubicBezTo>
                <a:cubicBezTo>
                  <a:pt x="822220" y="615687"/>
                  <a:pt x="1780673" y="-34829"/>
                  <a:pt x="2809770" y="1442"/>
                </a:cubicBezTo>
                <a:close/>
              </a:path>
            </a:pathLst>
          </a:custGeom>
          <a:noFill/>
          <a:extLst>
            <a:ext uri="{909E8E84-426E-40DD-AFC4-6F175D3DCCD1}">
              <a14:hiddenFill xmlns:a14="http://schemas.microsoft.com/office/drawing/2010/main">
                <a:solidFill>
                  <a:srgbClr val="FFFFFF"/>
                </a:solidFill>
              </a14:hiddenFill>
            </a:ext>
          </a:extLst>
        </p:spPr>
      </p:pic>
      <p:sp>
        <p:nvSpPr>
          <p:cNvPr id="15435" name="Freeform: Shape 15434">
            <a:extLst>
              <a:ext uri="{FF2B5EF4-FFF2-40B4-BE49-F238E27FC236}">
                <a16:creationId xmlns:a16="http://schemas.microsoft.com/office/drawing/2014/main" id="{22220111-5018-4EB7-A38B-79BD37F7C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5930" y="1685365"/>
            <a:ext cx="5396070" cy="5172635"/>
          </a:xfrm>
          <a:custGeom>
            <a:avLst/>
            <a:gdLst>
              <a:gd name="connsiteX0" fmla="*/ 2809770 w 5396070"/>
              <a:gd name="connsiteY0" fmla="*/ 1442 h 5172635"/>
              <a:gd name="connsiteX1" fmla="*/ 4032739 w 5396070"/>
              <a:gd name="connsiteY1" fmla="*/ 376223 h 5172635"/>
              <a:gd name="connsiteX2" fmla="*/ 5362614 w 5396070"/>
              <a:gd name="connsiteY2" fmla="*/ 1796088 h 5172635"/>
              <a:gd name="connsiteX3" fmla="*/ 5396070 w 5396070"/>
              <a:gd name="connsiteY3" fmla="*/ 1864599 h 5172635"/>
              <a:gd name="connsiteX4" fmla="*/ 5396070 w 5396070"/>
              <a:gd name="connsiteY4" fmla="*/ 1981756 h 5172635"/>
              <a:gd name="connsiteX5" fmla="*/ 5363566 w 5396070"/>
              <a:gd name="connsiteY5" fmla="*/ 1915670 h 5172635"/>
              <a:gd name="connsiteX6" fmla="*/ 4071524 w 5396070"/>
              <a:gd name="connsiteY6" fmla="*/ 546090 h 5172635"/>
              <a:gd name="connsiteX7" fmla="*/ 2883346 w 5396070"/>
              <a:gd name="connsiteY7" fmla="*/ 184583 h 5172635"/>
              <a:gd name="connsiteX8" fmla="*/ 374449 w 5396070"/>
              <a:gd name="connsiteY8" fmla="*/ 1797850 h 5172635"/>
              <a:gd name="connsiteX9" fmla="*/ 600473 w 5396070"/>
              <a:gd name="connsiteY9" fmla="*/ 4169322 h 5172635"/>
              <a:gd name="connsiteX10" fmla="*/ 971928 w 5396070"/>
              <a:gd name="connsiteY10" fmla="*/ 4966944 h 5172635"/>
              <a:gd name="connsiteX11" fmla="*/ 1112598 w 5396070"/>
              <a:gd name="connsiteY11" fmla="*/ 5172635 h 5172635"/>
              <a:gd name="connsiteX12" fmla="*/ 987172 w 5396070"/>
              <a:gd name="connsiteY12" fmla="*/ 5172635 h 5172635"/>
              <a:gd name="connsiteX13" fmla="*/ 842383 w 5396070"/>
              <a:gd name="connsiteY13" fmla="*/ 4959392 h 5172635"/>
              <a:gd name="connsiteX14" fmla="*/ 460051 w 5396070"/>
              <a:gd name="connsiteY14" fmla="*/ 4132485 h 5172635"/>
              <a:gd name="connsiteX15" fmla="*/ 227408 w 5396070"/>
              <a:gd name="connsiteY15" fmla="*/ 1673941 h 5172635"/>
              <a:gd name="connsiteX16" fmla="*/ 2809770 w 5396070"/>
              <a:gd name="connsiteY16" fmla="*/ 1442 h 5172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396070" h="5172635">
                <a:moveTo>
                  <a:pt x="2809770" y="1442"/>
                </a:moveTo>
                <a:cubicBezTo>
                  <a:pt x="3212462" y="15635"/>
                  <a:pt x="3625968" y="134989"/>
                  <a:pt x="4032739" y="376223"/>
                </a:cubicBezTo>
                <a:cubicBezTo>
                  <a:pt x="4589656" y="706501"/>
                  <a:pt x="5051318" y="1213487"/>
                  <a:pt x="5362614" y="1796088"/>
                </a:cubicBezTo>
                <a:lnTo>
                  <a:pt x="5396070" y="1864599"/>
                </a:lnTo>
                <a:lnTo>
                  <a:pt x="5396070" y="1981756"/>
                </a:lnTo>
                <a:lnTo>
                  <a:pt x="5363566" y="1915670"/>
                </a:lnTo>
                <a:cubicBezTo>
                  <a:pt x="5061125" y="1353703"/>
                  <a:pt x="4612597" y="864671"/>
                  <a:pt x="4071524" y="546090"/>
                </a:cubicBezTo>
                <a:cubicBezTo>
                  <a:pt x="3676324" y="313400"/>
                  <a:pt x="3274582" y="198273"/>
                  <a:pt x="2883346" y="184583"/>
                </a:cubicBezTo>
                <a:cubicBezTo>
                  <a:pt x="1883526" y="149597"/>
                  <a:pt x="952339" y="777074"/>
                  <a:pt x="374449" y="1797850"/>
                </a:cubicBezTo>
                <a:cubicBezTo>
                  <a:pt x="-90765" y="2619591"/>
                  <a:pt x="273440" y="3349133"/>
                  <a:pt x="600473" y="4169322"/>
                </a:cubicBezTo>
                <a:cubicBezTo>
                  <a:pt x="712134" y="4449376"/>
                  <a:pt x="823802" y="4721229"/>
                  <a:pt x="971928" y="4966944"/>
                </a:cubicBezTo>
                <a:lnTo>
                  <a:pt x="1112598" y="5172635"/>
                </a:lnTo>
                <a:lnTo>
                  <a:pt x="987172" y="5172635"/>
                </a:lnTo>
                <a:lnTo>
                  <a:pt x="842383" y="4959392"/>
                </a:lnTo>
                <a:cubicBezTo>
                  <a:pt x="689919" y="4704655"/>
                  <a:pt x="574981" y="4422821"/>
                  <a:pt x="460051" y="4132485"/>
                </a:cubicBezTo>
                <a:cubicBezTo>
                  <a:pt x="123442" y="3282182"/>
                  <a:pt x="-251427" y="2525854"/>
                  <a:pt x="227408" y="1673941"/>
                </a:cubicBezTo>
                <a:cubicBezTo>
                  <a:pt x="822220" y="615687"/>
                  <a:pt x="1780673" y="-34829"/>
                  <a:pt x="2809770" y="1442"/>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08796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DC35F2E-3589-BA98-1005-8732A1DFB84C}"/>
              </a:ext>
            </a:extLst>
          </p:cNvPr>
          <p:cNvSpPr txBox="1"/>
          <p:nvPr/>
        </p:nvSpPr>
        <p:spPr>
          <a:xfrm>
            <a:off x="1817546" y="128491"/>
            <a:ext cx="2864877" cy="79847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solidFill>
                  <a:schemeClr val="tx2">
                    <a:lumMod val="90000"/>
                    <a:lumOff val="10000"/>
                  </a:schemeClr>
                </a:solidFill>
                <a:latin typeface="Aptos ExtraBold" panose="020B0004020202020204" pitchFamily="34" charset="0"/>
                <a:ea typeface="+mj-ea"/>
                <a:cs typeface="+mj-cs"/>
              </a:rPr>
              <a:t>References</a:t>
            </a:r>
          </a:p>
        </p:txBody>
      </p:sp>
      <p:pic>
        <p:nvPicPr>
          <p:cNvPr id="1028" name="Picture 4" descr="Book search Images - Free Download on Freepik">
            <a:extLst>
              <a:ext uri="{FF2B5EF4-FFF2-40B4-BE49-F238E27FC236}">
                <a16:creationId xmlns:a16="http://schemas.microsoft.com/office/drawing/2014/main" id="{D766DCBE-E608-3E4D-024B-C2049128F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069" r="2289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32CD8E-222A-5DD3-1DCF-E30E6570ECEC}"/>
              </a:ext>
            </a:extLst>
          </p:cNvPr>
          <p:cNvSpPr txBox="1"/>
          <p:nvPr/>
        </p:nvSpPr>
        <p:spPr>
          <a:xfrm>
            <a:off x="270753" y="1055452"/>
            <a:ext cx="6220436" cy="5342040"/>
          </a:xfrm>
          <a:prstGeom prst="rect">
            <a:avLst/>
          </a:prstGeom>
          <a:noFill/>
        </p:spPr>
        <p:txBody>
          <a:bodyPr wrap="square">
            <a:spAutoFit/>
          </a:bodyPr>
          <a:lstStyle/>
          <a:p>
            <a:pPr marL="285750" indent="-285750">
              <a:spcAft>
                <a:spcPts val="800"/>
              </a:spcAft>
            </a:pPr>
            <a:r>
              <a:rPr lang="en-GB" sz="1400" dirty="0"/>
              <a:t>[1]A. Maalouf and P. Agamuthu, "Waste management evolution in the last five decades in developing countries–A review," </a:t>
            </a:r>
            <a:r>
              <a:rPr lang="en-GB" sz="1400" i="1" dirty="0"/>
              <a:t>Waste Manage.Res., </a:t>
            </a:r>
            <a:r>
              <a:rPr lang="en-GB" sz="1400" dirty="0"/>
              <a:t>vol. 41, no. 9, pp.1420–1434, 2023. </a:t>
            </a:r>
            <a:endParaRPr lang="en-GB" sz="1400" dirty="0">
              <a:solidFill>
                <a:srgbClr val="000000"/>
              </a:solidFill>
              <a:effectLst/>
              <a:ea typeface="Calibri" panose="020F0502020204030204" pitchFamily="34" charset="0"/>
            </a:endParaRPr>
          </a:p>
          <a:p>
            <a:pPr marL="285750" indent="-285750">
              <a:spcAft>
                <a:spcPts val="800"/>
              </a:spcAft>
              <a:buNone/>
            </a:pPr>
            <a:r>
              <a:rPr lang="en-GB" sz="1400" dirty="0">
                <a:solidFill>
                  <a:srgbClr val="000000"/>
                </a:solidFill>
                <a:effectLst/>
                <a:ea typeface="Calibri" panose="020F0502020204030204" pitchFamily="34" charset="0"/>
              </a:rPr>
              <a:t>[2] M. A. Hannan, et al., "Waste collection route optimisation model for linking cost saving and emission reduction to achieve sustainable development goals," </a:t>
            </a:r>
            <a:r>
              <a:rPr lang="en-GB" sz="1400" i="1" dirty="0">
                <a:solidFill>
                  <a:srgbClr val="000000"/>
                </a:solidFill>
                <a:effectLst/>
                <a:ea typeface="Calibri" panose="020F0502020204030204" pitchFamily="34" charset="0"/>
              </a:rPr>
              <a:t>Sustainable Cities and Society, </a:t>
            </a:r>
            <a:r>
              <a:rPr lang="en-GB" sz="1400" dirty="0">
                <a:solidFill>
                  <a:srgbClr val="000000"/>
                </a:solidFill>
                <a:effectLst/>
                <a:ea typeface="Calibri" panose="020F0502020204030204" pitchFamily="34" charset="0"/>
              </a:rPr>
              <a:t>vol. 62, pp.102393, 2020. </a:t>
            </a:r>
            <a:endParaRPr lang="en-GB" sz="1400" dirty="0">
              <a:effectLst/>
              <a:ea typeface="Calibri" panose="020F0502020204030204" pitchFamily="34" charset="0"/>
            </a:endParaRPr>
          </a:p>
          <a:p>
            <a:pPr marL="285750" indent="-285750">
              <a:spcAft>
                <a:spcPts val="800"/>
              </a:spcAft>
              <a:buNone/>
            </a:pPr>
            <a:r>
              <a:rPr lang="en-GB" sz="1400" dirty="0">
                <a:solidFill>
                  <a:srgbClr val="000000"/>
                </a:solidFill>
                <a:effectLst/>
                <a:ea typeface="Calibri" panose="020F0502020204030204" pitchFamily="34" charset="0"/>
              </a:rPr>
              <a:t>[3] S. A. </a:t>
            </a:r>
            <a:r>
              <a:rPr lang="en-GB" sz="1400" dirty="0" err="1">
                <a:solidFill>
                  <a:srgbClr val="000000"/>
                </a:solidFill>
                <a:effectLst/>
                <a:ea typeface="Calibri" panose="020F0502020204030204" pitchFamily="34" charset="0"/>
              </a:rPr>
              <a:t>Afolalu</a:t>
            </a:r>
            <a:r>
              <a:rPr lang="en-GB" sz="1400" dirty="0">
                <a:solidFill>
                  <a:srgbClr val="000000"/>
                </a:solidFill>
                <a:effectLst/>
                <a:ea typeface="Calibri" panose="020F0502020204030204" pitchFamily="34" charset="0"/>
              </a:rPr>
              <a:t>, et al., "Development of smart waste bin for solid waste management," </a:t>
            </a:r>
            <a:r>
              <a:rPr lang="en-GB" sz="1400" i="1" dirty="0" err="1">
                <a:solidFill>
                  <a:srgbClr val="000000"/>
                </a:solidFill>
                <a:effectLst/>
                <a:ea typeface="Calibri" panose="020F0502020204030204" pitchFamily="34" charset="0"/>
              </a:rPr>
              <a:t>Int.J.Sustain.Dev.Plan</a:t>
            </a:r>
            <a:r>
              <a:rPr lang="en-GB" sz="1400" i="1" dirty="0">
                <a:solidFill>
                  <a:srgbClr val="000000"/>
                </a:solidFill>
                <a:effectLst/>
                <a:ea typeface="Calibri" panose="020F0502020204030204" pitchFamily="34" charset="0"/>
              </a:rPr>
              <a:t>, </a:t>
            </a:r>
            <a:r>
              <a:rPr lang="en-GB" sz="1400" dirty="0">
                <a:solidFill>
                  <a:srgbClr val="000000"/>
                </a:solidFill>
                <a:effectLst/>
                <a:ea typeface="Calibri" panose="020F0502020204030204" pitchFamily="34" charset="0"/>
              </a:rPr>
              <a:t>vol. 16, no. 8, pp.1449–1454, 2021. </a:t>
            </a:r>
            <a:endParaRPr lang="en-GB" sz="1400" dirty="0">
              <a:effectLst/>
              <a:ea typeface="Calibri" panose="020F0502020204030204" pitchFamily="34" charset="0"/>
            </a:endParaRPr>
          </a:p>
          <a:p>
            <a:pPr marL="285750" indent="-285750">
              <a:spcAft>
                <a:spcPts val="800"/>
              </a:spcAft>
              <a:buNone/>
            </a:pPr>
            <a:r>
              <a:rPr lang="en-GB" sz="1400" dirty="0">
                <a:solidFill>
                  <a:srgbClr val="000000"/>
                </a:solidFill>
                <a:effectLst/>
                <a:ea typeface="Calibri" panose="020F0502020204030204" pitchFamily="34" charset="0"/>
              </a:rPr>
              <a:t>[4] F. Faiz, et al., "AI-Powered waste management: Predictive </a:t>
            </a:r>
            <a:r>
              <a:rPr lang="en-GB" sz="1400" dirty="0" err="1">
                <a:solidFill>
                  <a:srgbClr val="000000"/>
                </a:solidFill>
                <a:effectLst/>
                <a:ea typeface="Calibri" panose="020F0502020204030204" pitchFamily="34" charset="0"/>
              </a:rPr>
              <a:t>modeling</a:t>
            </a:r>
            <a:r>
              <a:rPr lang="en-GB" sz="1400" dirty="0">
                <a:solidFill>
                  <a:srgbClr val="000000"/>
                </a:solidFill>
                <a:effectLst/>
                <a:ea typeface="Calibri" panose="020F0502020204030204" pitchFamily="34" charset="0"/>
              </a:rPr>
              <a:t> for sustainable landfill operations," </a:t>
            </a:r>
            <a:r>
              <a:rPr lang="en-GB" sz="1400" i="1" dirty="0">
                <a:solidFill>
                  <a:srgbClr val="000000"/>
                </a:solidFill>
                <a:effectLst/>
                <a:ea typeface="Calibri" panose="020F0502020204030204" pitchFamily="34" charset="0"/>
              </a:rPr>
              <a:t>Comprehensive Research and Reviews in Science and Technology, </a:t>
            </a:r>
            <a:r>
              <a:rPr lang="en-GB" sz="1400" dirty="0">
                <a:solidFill>
                  <a:srgbClr val="000000"/>
                </a:solidFill>
                <a:effectLst/>
                <a:ea typeface="Calibri" panose="020F0502020204030204" pitchFamily="34" charset="0"/>
              </a:rPr>
              <a:t>vol. 2, no. 1, pp.20, 2024. </a:t>
            </a:r>
            <a:endParaRPr lang="en-GB" sz="1400" dirty="0">
              <a:effectLst/>
              <a:ea typeface="Calibri" panose="020F0502020204030204" pitchFamily="34" charset="0"/>
            </a:endParaRPr>
          </a:p>
          <a:p>
            <a:pPr marL="285750" indent="-285750">
              <a:spcAft>
                <a:spcPts val="800"/>
              </a:spcAft>
              <a:buNone/>
            </a:pPr>
            <a:r>
              <a:rPr lang="en-GB" sz="1400" dirty="0">
                <a:solidFill>
                  <a:srgbClr val="000000"/>
                </a:solidFill>
                <a:effectLst/>
                <a:ea typeface="Calibri" panose="020F0502020204030204" pitchFamily="34" charset="0"/>
              </a:rPr>
              <a:t>[5] K. </a:t>
            </a:r>
            <a:r>
              <a:rPr lang="en-GB" sz="1400" dirty="0" err="1">
                <a:solidFill>
                  <a:srgbClr val="000000"/>
                </a:solidFill>
                <a:effectLst/>
                <a:ea typeface="Calibri" panose="020F0502020204030204" pitchFamily="34" charset="0"/>
              </a:rPr>
              <a:t>Bułkowska</a:t>
            </a:r>
            <a:r>
              <a:rPr lang="en-GB" sz="1400" dirty="0">
                <a:solidFill>
                  <a:srgbClr val="000000"/>
                </a:solidFill>
                <a:effectLst/>
                <a:ea typeface="Calibri" panose="020F0502020204030204" pitchFamily="34" charset="0"/>
              </a:rPr>
              <a:t>, M. Zielińska and M. </a:t>
            </a:r>
            <a:r>
              <a:rPr lang="en-GB" sz="1400" dirty="0" err="1">
                <a:solidFill>
                  <a:srgbClr val="000000"/>
                </a:solidFill>
                <a:effectLst/>
                <a:ea typeface="Calibri" panose="020F0502020204030204" pitchFamily="34" charset="0"/>
              </a:rPr>
              <a:t>Bułkowski</a:t>
            </a:r>
            <a:r>
              <a:rPr lang="en-GB" sz="1400" dirty="0">
                <a:solidFill>
                  <a:srgbClr val="000000"/>
                </a:solidFill>
                <a:effectLst/>
                <a:ea typeface="Calibri" panose="020F0502020204030204" pitchFamily="34" charset="0"/>
              </a:rPr>
              <a:t>, "Implementation of blockchain technology in waste management," </a:t>
            </a:r>
            <a:r>
              <a:rPr lang="en-GB" sz="1400" i="1" dirty="0">
                <a:solidFill>
                  <a:srgbClr val="000000"/>
                </a:solidFill>
                <a:effectLst/>
                <a:ea typeface="Calibri" panose="020F0502020204030204" pitchFamily="34" charset="0"/>
              </a:rPr>
              <a:t>Energies, </a:t>
            </a:r>
            <a:r>
              <a:rPr lang="en-GB" sz="1400" dirty="0">
                <a:solidFill>
                  <a:srgbClr val="000000"/>
                </a:solidFill>
                <a:effectLst/>
                <a:ea typeface="Calibri" panose="020F0502020204030204" pitchFamily="34" charset="0"/>
              </a:rPr>
              <a:t>vol. 16, no. 23, pp.7742, 2023. </a:t>
            </a:r>
          </a:p>
          <a:p>
            <a:pPr marL="285750" indent="-285750">
              <a:spcAft>
                <a:spcPts val="800"/>
              </a:spcAft>
              <a:buNone/>
            </a:pPr>
            <a:r>
              <a:rPr lang="en-GB" sz="1400" dirty="0">
                <a:solidFill>
                  <a:srgbClr val="000000"/>
                </a:solidFill>
                <a:ea typeface="Calibri" panose="020F0502020204030204" pitchFamily="34" charset="0"/>
              </a:rPr>
              <a:t>[6] P. Schaper, et al., "Addressing waste separation with a persuasive augmented reality app," </a:t>
            </a:r>
            <a:r>
              <a:rPr lang="en-GB" sz="1400" i="1" dirty="0">
                <a:solidFill>
                  <a:srgbClr val="000000"/>
                </a:solidFill>
                <a:ea typeface="Calibri" panose="020F0502020204030204" pitchFamily="34" charset="0"/>
              </a:rPr>
              <a:t>Proceedings of the ACM on Human-Computer Interaction, </a:t>
            </a:r>
            <a:r>
              <a:rPr lang="en-GB" sz="1400" dirty="0">
                <a:solidFill>
                  <a:srgbClr val="000000"/>
                </a:solidFill>
                <a:ea typeface="Calibri" panose="020F0502020204030204" pitchFamily="34" charset="0"/>
              </a:rPr>
              <a:t>vol. 6, no. MHCI, pp.1–16, 2022. </a:t>
            </a:r>
            <a:endParaRPr lang="en-GB" sz="1400" dirty="0">
              <a:ea typeface="Calibri" panose="020F0502020204030204" pitchFamily="34" charset="0"/>
            </a:endParaRPr>
          </a:p>
          <a:p>
            <a:pPr marL="285750" indent="-285750">
              <a:spcAft>
                <a:spcPts val="800"/>
              </a:spcAft>
              <a:buNone/>
            </a:pPr>
            <a:r>
              <a:rPr lang="en-GB" sz="1400" dirty="0">
                <a:solidFill>
                  <a:srgbClr val="000000"/>
                </a:solidFill>
                <a:ea typeface="Calibri" panose="020F0502020204030204" pitchFamily="34" charset="0"/>
              </a:rPr>
              <a:t>[7] M. Z. Uska, et al., "Android-based waste education app: an information media on zero-waste programs," </a:t>
            </a:r>
            <a:r>
              <a:rPr lang="en-GB" sz="1400" i="1" dirty="0">
                <a:solidFill>
                  <a:srgbClr val="000000"/>
                </a:solidFill>
                <a:ea typeface="Calibri" panose="020F0502020204030204" pitchFamily="34" charset="0"/>
              </a:rPr>
              <a:t>Elinvo (Electronics, Informatics, and Vocational Education), </a:t>
            </a:r>
            <a:r>
              <a:rPr lang="en-GB" sz="1400" dirty="0">
                <a:solidFill>
                  <a:srgbClr val="000000"/>
                </a:solidFill>
                <a:ea typeface="Calibri" panose="020F0502020204030204" pitchFamily="34" charset="0"/>
              </a:rPr>
              <a:t>vol. 6, no. 1, pp.16–25, 2021. </a:t>
            </a:r>
            <a:endParaRPr lang="en-GB" sz="1400" dirty="0">
              <a:ea typeface="Calibri" panose="020F0502020204030204" pitchFamily="34" charset="0"/>
            </a:endParaRPr>
          </a:p>
          <a:p>
            <a:pPr marL="285750" indent="-285750">
              <a:lnSpc>
                <a:spcPct val="107000"/>
              </a:lnSpc>
              <a:spcAft>
                <a:spcPts val="800"/>
              </a:spcAft>
              <a:buNone/>
            </a:pPr>
            <a:endParaRPr lang="en-GB" sz="1400" dirty="0">
              <a:effectLst/>
              <a:ea typeface="Calibri" panose="020F0502020204030204" pitchFamily="34" charset="0"/>
            </a:endParaRPr>
          </a:p>
        </p:txBody>
      </p:sp>
    </p:spTree>
    <p:extLst>
      <p:ext uri="{BB962C8B-B14F-4D97-AF65-F5344CB8AC3E}">
        <p14:creationId xmlns:p14="http://schemas.microsoft.com/office/powerpoint/2010/main" val="1391467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33242F-B433-97AB-11FF-75A5EC5E3D69}"/>
            </a:ext>
          </a:extLst>
        </p:cNvPr>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6D89A7-52F4-DC1F-906A-17D198532E93}"/>
              </a:ext>
            </a:extLst>
          </p:cNvPr>
          <p:cNvSpPr txBox="1"/>
          <p:nvPr/>
        </p:nvSpPr>
        <p:spPr>
          <a:xfrm>
            <a:off x="6149130" y="628067"/>
            <a:ext cx="5949017" cy="6820329"/>
          </a:xfrm>
          <a:prstGeom prst="rect">
            <a:avLst/>
          </a:prstGeom>
          <a:noFill/>
        </p:spPr>
        <p:txBody>
          <a:bodyPr wrap="square">
            <a:spAutoFit/>
          </a:bodyPr>
          <a:lstStyle/>
          <a:p>
            <a:pPr marL="285750" indent="-285750">
              <a:spcAft>
                <a:spcPts val="800"/>
              </a:spcAft>
              <a:buNone/>
            </a:pPr>
            <a:r>
              <a:rPr lang="en-GB" sz="1400" dirty="0">
                <a:solidFill>
                  <a:srgbClr val="000000"/>
                </a:solidFill>
                <a:ea typeface="Calibri" panose="020F0502020204030204" pitchFamily="34" charset="0"/>
              </a:rPr>
              <a:t>[</a:t>
            </a:r>
            <a:r>
              <a:rPr lang="en-GB" sz="1400" dirty="0"/>
              <a:t>8] M. M. Ablaza-Cruz, "Designing a mobile application framework as an innovative IT solution for waste recycling," IOP Conference Series: Materials Science and Engineering, 2020. </a:t>
            </a:r>
          </a:p>
          <a:p>
            <a:pPr marL="285750" indent="-285750">
              <a:spcAft>
                <a:spcPts val="800"/>
              </a:spcAft>
              <a:buNone/>
            </a:pPr>
            <a:r>
              <a:rPr lang="en-GB" sz="1400" dirty="0"/>
              <a:t>[9] A. Alfahid, et al., "DoItRight: An </a:t>
            </a:r>
            <a:r>
              <a:rPr lang="en-GB" sz="1400" dirty="0" err="1"/>
              <a:t>arabic</a:t>
            </a:r>
            <a:r>
              <a:rPr lang="en-GB" sz="1400" dirty="0"/>
              <a:t> gamified mobile application to raise awareness about the effect of littering among children," International Journal of Advanced Computer Science and Applications, vol. 12, no. 12, pp.151–157, 2021. </a:t>
            </a:r>
          </a:p>
          <a:p>
            <a:pPr marL="285750" indent="-285750">
              <a:spcAft>
                <a:spcPts val="800"/>
              </a:spcAft>
            </a:pPr>
            <a:r>
              <a:rPr lang="en-GB" sz="1400" dirty="0"/>
              <a:t>[10] D. V. Lühr Sierra, et al., "Ciudad Limpia Valdivia: A Mobile and Web Based Smart Solution Based on Foss Technology to Support Municipal and Household Waste Collection," The International Archives of the Photogrammetry, Remote Sensing and Spatial Information Sciences, vol. 46, pp.97–102, 2021. </a:t>
            </a:r>
          </a:p>
          <a:p>
            <a:pPr marL="285750" indent="-285750">
              <a:lnSpc>
                <a:spcPct val="107000"/>
              </a:lnSpc>
              <a:spcAft>
                <a:spcPts val="800"/>
              </a:spcAft>
              <a:buNone/>
            </a:pPr>
            <a:r>
              <a:rPr lang="en-GB" sz="1400" dirty="0"/>
              <a:t>[11] T. Thesing, C. Feldmann and M. Burchardt, "Agile versus waterfall project management: decision model for selecting the appropriate approach to a project," Procedia Computer Science, vol. 181, pp.746–756, 2021. </a:t>
            </a:r>
          </a:p>
          <a:p>
            <a:pPr marL="285750" indent="-285750">
              <a:lnSpc>
                <a:spcPct val="107000"/>
              </a:lnSpc>
              <a:spcAft>
                <a:spcPts val="800"/>
              </a:spcAft>
            </a:pPr>
            <a:r>
              <a:rPr lang="en-GB" sz="1400" dirty="0"/>
              <a:t>[12] K. Tatroe and P. </a:t>
            </a:r>
            <a:r>
              <a:rPr lang="en-GB" sz="1400" dirty="0" err="1"/>
              <a:t>MacIntyre,Programming</a:t>
            </a:r>
            <a:r>
              <a:rPr lang="en-GB" sz="1400" dirty="0"/>
              <a:t> PHP: Creating dynamic web pages, " O'Reilly Media, Inc.", 2020. </a:t>
            </a:r>
          </a:p>
          <a:p>
            <a:pPr marL="285750" indent="-285750">
              <a:lnSpc>
                <a:spcPct val="107000"/>
              </a:lnSpc>
              <a:spcAft>
                <a:spcPts val="800"/>
              </a:spcAft>
            </a:pPr>
            <a:r>
              <a:rPr lang="en-GB" sz="1400" dirty="0"/>
              <a:t>[13] J. Wahyudi, et al., "Database management in MySQL," </a:t>
            </a:r>
            <a:r>
              <a:rPr lang="en-GB" sz="1400" dirty="0" err="1"/>
              <a:t>Edumaspul-J.Pendidik</a:t>
            </a:r>
            <a:r>
              <a:rPr lang="en-GB" sz="1400" dirty="0"/>
              <a:t>, vol. 6, no. 2, pp.2413–2417, 2022. </a:t>
            </a:r>
          </a:p>
          <a:p>
            <a:pPr marL="285750" indent="-285750">
              <a:lnSpc>
                <a:spcPct val="107000"/>
              </a:lnSpc>
              <a:spcAft>
                <a:spcPts val="800"/>
              </a:spcAft>
            </a:pPr>
            <a:r>
              <a:rPr lang="en-GB" sz="1400" dirty="0"/>
              <a:t>[14] A. Ranjan, A. Sinha and R. </a:t>
            </a:r>
            <a:r>
              <a:rPr lang="en-GB" sz="1400" dirty="0" err="1"/>
              <a:t>Battewad,JavaScript</a:t>
            </a:r>
            <a:r>
              <a:rPr lang="en-GB" sz="1400" dirty="0"/>
              <a:t> for modern web development: building a web application using HTML, CSS, and JavaScript, BPB Publications, 2020. </a:t>
            </a:r>
          </a:p>
          <a:p>
            <a:pPr marL="285750" indent="-285750">
              <a:lnSpc>
                <a:spcPct val="107000"/>
              </a:lnSpc>
              <a:spcAft>
                <a:spcPts val="800"/>
              </a:spcAft>
            </a:pPr>
            <a:endParaRPr lang="en-GB" sz="1400" dirty="0">
              <a:ea typeface="Calibri" panose="020F0502020204030204" pitchFamily="34" charset="0"/>
            </a:endParaRPr>
          </a:p>
          <a:p>
            <a:pPr marL="285750" indent="-285750">
              <a:lnSpc>
                <a:spcPct val="107000"/>
              </a:lnSpc>
              <a:spcAft>
                <a:spcPts val="800"/>
              </a:spcAft>
            </a:pPr>
            <a:endParaRPr lang="en-GB" sz="1400" dirty="0">
              <a:ea typeface="Calibri" panose="020F0502020204030204" pitchFamily="34" charset="0"/>
            </a:endParaRPr>
          </a:p>
          <a:p>
            <a:pPr marL="285750" indent="-285750">
              <a:lnSpc>
                <a:spcPct val="107000"/>
              </a:lnSpc>
              <a:spcAft>
                <a:spcPts val="800"/>
              </a:spcAft>
              <a:buNone/>
            </a:pPr>
            <a:endParaRPr lang="en-GB" sz="1400" dirty="0">
              <a:effectLst/>
              <a:ea typeface="Calibri" panose="020F0502020204030204" pitchFamily="34" charset="0"/>
            </a:endParaRPr>
          </a:p>
        </p:txBody>
      </p:sp>
      <p:pic>
        <p:nvPicPr>
          <p:cNvPr id="5" name="Picture 4" descr="Book search Images - Free Download on Freepik">
            <a:extLst>
              <a:ext uri="{FF2B5EF4-FFF2-40B4-BE49-F238E27FC236}">
                <a16:creationId xmlns:a16="http://schemas.microsoft.com/office/drawing/2014/main" id="{86270947-BBD3-2001-7C41-096B832828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069" r="22893" b="-1"/>
          <a:stretch>
            <a:fillRect/>
          </a:stretch>
        </p:blipFill>
        <p:spPr bwMode="auto">
          <a:xfrm flipH="1">
            <a:off x="-24776" y="10"/>
            <a:ext cx="625399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175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1253</TotalTime>
  <Words>1532</Words>
  <Application>Microsoft Office PowerPoint</Application>
  <PresentationFormat>Widescreen</PresentationFormat>
  <Paragraphs>131</Paragraphs>
  <Slides>33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Meiryo</vt:lpstr>
      <vt:lpstr>Aptos</vt:lpstr>
      <vt:lpstr>Aptos Display</vt:lpstr>
      <vt:lpstr>Aptos ExtraBold</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Goncearuc</dc:creator>
  <cp:lastModifiedBy>Natalia Goncearuc</cp:lastModifiedBy>
  <cp:revision>2</cp:revision>
  <dcterms:created xsi:type="dcterms:W3CDTF">2025-11-24T01:39:22Z</dcterms:created>
  <dcterms:modified xsi:type="dcterms:W3CDTF">2025-11-28T11:09:21Z</dcterms:modified>
</cp:coreProperties>
</file>