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Lst>
  <p:notesMasterIdLst>
    <p:notesMasterId r:id="rId54"/>
  </p:notesMasterIdLst>
  <p:handoutMasterIdLst>
    <p:handoutMasterId r:id="rId55"/>
  </p:handoutMasterIdLst>
  <p:sldIdLst>
    <p:sldId id="611" r:id="rId20"/>
    <p:sldId id="696" r:id="rId21"/>
    <p:sldId id="555" r:id="rId22"/>
    <p:sldId id="556" r:id="rId23"/>
    <p:sldId id="590" r:id="rId24"/>
    <p:sldId id="630" r:id="rId25"/>
    <p:sldId id="569" r:id="rId26"/>
    <p:sldId id="572" r:id="rId27"/>
    <p:sldId id="592" r:id="rId28"/>
    <p:sldId id="570" r:id="rId29"/>
    <p:sldId id="575" r:id="rId30"/>
    <p:sldId id="574" r:id="rId31"/>
    <p:sldId id="577" r:id="rId32"/>
    <p:sldId id="624" r:id="rId33"/>
    <p:sldId id="567" r:id="rId34"/>
    <p:sldId id="565" r:id="rId35"/>
    <p:sldId id="557" r:id="rId36"/>
    <p:sldId id="558" r:id="rId37"/>
    <p:sldId id="559" r:id="rId38"/>
    <p:sldId id="560" r:id="rId39"/>
    <p:sldId id="561" r:id="rId40"/>
    <p:sldId id="562" r:id="rId41"/>
    <p:sldId id="563" r:id="rId42"/>
    <p:sldId id="564" r:id="rId43"/>
    <p:sldId id="566" r:id="rId44"/>
    <p:sldId id="632" r:id="rId45"/>
    <p:sldId id="629" r:id="rId46"/>
    <p:sldId id="633" r:id="rId47"/>
    <p:sldId id="631" r:id="rId48"/>
    <p:sldId id="622" r:id="rId49"/>
    <p:sldId id="436" r:id="rId50"/>
    <p:sldId id="698" r:id="rId51"/>
    <p:sldId id="697" r:id="rId52"/>
    <p:sldId id="616" r:id="rId5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91"/>
    <p:restoredTop sz="72925"/>
  </p:normalViewPr>
  <p:slideViewPr>
    <p:cSldViewPr>
      <p:cViewPr varScale="1">
        <p:scale>
          <a:sx n="59" d="100"/>
          <a:sy n="59" d="100"/>
        </p:scale>
        <p:origin x="1542" y="66"/>
      </p:cViewPr>
      <p:guideLst>
        <p:guide orient="horz" pos="2160"/>
        <p:guide pos="2880"/>
      </p:guideLst>
    </p:cSldViewPr>
  </p:slideViewPr>
  <p:notesTextViewPr>
    <p:cViewPr>
      <p:scale>
        <a:sx n="1" d="1"/>
        <a:sy n="1" d="1"/>
      </p:scale>
      <p:origin x="0" y="-204"/>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handoutMaster" Target="handoutMasters/handoutMaster1.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1.xml"/><Relationship Id="rId29" Type="http://schemas.openxmlformats.org/officeDocument/2006/relationships/slide" Target="slides/slide10.xml"/><Relationship Id="rId41" Type="http://schemas.openxmlformats.org/officeDocument/2006/relationships/slide" Target="slides/slide22.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32.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31/01/2023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CC4120-7895-0F4C-8FF5-16A10F66ACCE}" type="datetimeFigureOut">
              <a:rPr lang="en-GB" smtClean="0"/>
              <a:t>31/01/2023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2F8FA7-D77C-2B41-9F51-61623A6C21C7}" type="slidenum">
              <a:rPr lang="en-GB" smtClean="0"/>
              <a:t>‹#›</a:t>
            </a:fld>
            <a:endParaRPr lang="en-GB"/>
          </a:p>
        </p:txBody>
      </p:sp>
    </p:spTree>
    <p:extLst>
      <p:ext uri="{BB962C8B-B14F-4D97-AF65-F5344CB8AC3E}">
        <p14:creationId xmlns:p14="http://schemas.microsoft.com/office/powerpoint/2010/main" val="3339360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investorsinpeople.com/knowledge/how-to-attract-engage-and-retain-talent/"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en.wikipedia.org/wiki/Principal%E2%80%93agent_problem"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s://www.investorsinpeople.com/knowledge/employee-development-plan/"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investorsinpeople.com/knowledge/employee-development-plan/"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a:t>
            </a:fld>
            <a:endParaRPr lang="en-US"/>
          </a:p>
        </p:txBody>
      </p:sp>
    </p:spTree>
    <p:extLst>
      <p:ext uri="{BB962C8B-B14F-4D97-AF65-F5344CB8AC3E}">
        <p14:creationId xmlns:p14="http://schemas.microsoft.com/office/powerpoint/2010/main" val="643234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DISCUSSION</a:t>
            </a:r>
          </a:p>
        </p:txBody>
      </p:sp>
      <p:sp>
        <p:nvSpPr>
          <p:cNvPr id="4" name="Slide Number Placeholder 3"/>
          <p:cNvSpPr>
            <a:spLocks noGrp="1"/>
          </p:cNvSpPr>
          <p:nvPr>
            <p:ph type="sldNum" sz="quarter" idx="5"/>
          </p:nvPr>
        </p:nvSpPr>
        <p:spPr/>
        <p:txBody>
          <a:bodyPr/>
          <a:lstStyle/>
          <a:p>
            <a:fld id="{411175E4-0633-4347-BFDD-1613A3C21DD1}" type="slidenum">
              <a:rPr lang="en-GB" smtClean="0"/>
              <a:t>3</a:t>
            </a:fld>
            <a:endParaRPr lang="en-GB"/>
          </a:p>
        </p:txBody>
      </p:sp>
    </p:spTree>
    <p:extLst>
      <p:ext uri="{BB962C8B-B14F-4D97-AF65-F5344CB8AC3E}">
        <p14:creationId xmlns:p14="http://schemas.microsoft.com/office/powerpoint/2010/main" val="1302156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Having an efficient housekeeping team and a smoothly run establishment is key to a successful hotel. The cleanliness of the rooms and the politeness of the staff will impact how guests review your hotel in future. Here are some of the most common housekeeping issues that impact hotel profits with advice on how to avoid them. </a:t>
            </a:r>
            <a:endParaRPr lang="en-GB" dirty="0"/>
          </a:p>
          <a:p>
            <a:endParaRPr lang="en-GB" dirty="0"/>
          </a:p>
          <a:p>
            <a:r>
              <a:rPr lang="en-GB" sz="1200" b="1" kern="1200" dirty="0">
                <a:solidFill>
                  <a:schemeClr val="tx1"/>
                </a:solidFill>
                <a:effectLst/>
                <a:latin typeface="+mn-lt"/>
                <a:ea typeface="+mn-ea"/>
                <a:cs typeface="+mn-cs"/>
              </a:rPr>
              <a:t>1. Low quality furnishings </a:t>
            </a:r>
            <a:endParaRPr lang="en-GB" dirty="0"/>
          </a:p>
          <a:p>
            <a:r>
              <a:rPr lang="en-GB" sz="1200" kern="1200" dirty="0">
                <a:solidFill>
                  <a:schemeClr val="tx1"/>
                </a:solidFill>
                <a:effectLst/>
                <a:latin typeface="+mn-lt"/>
                <a:ea typeface="+mn-ea"/>
                <a:cs typeface="+mn-cs"/>
              </a:rPr>
              <a:t>Using low quality furniture can really damage your profits. Their appearance will decline faster and they are more likely to break more often. Having to buy replacement furniture will eat into your profits, especially if you have to buy on a regular basis. Do your research and buy furniture that is designed for the right purpose. When buying from some suppliers, you can sometimes negotiate a cheaper deal if you buy in </a:t>
            </a:r>
            <a:endParaRPr lang="en-GB" dirty="0"/>
          </a:p>
          <a:p>
            <a:r>
              <a:rPr lang="en-GB" sz="1200" kern="1200" dirty="0">
                <a:solidFill>
                  <a:schemeClr val="tx1"/>
                </a:solidFill>
                <a:effectLst/>
                <a:latin typeface="+mn-lt"/>
                <a:ea typeface="+mn-ea"/>
                <a:cs typeface="+mn-cs"/>
              </a:rPr>
              <a:t>bulk. </a:t>
            </a:r>
            <a:endParaRPr lang="en-GB" dirty="0"/>
          </a:p>
          <a:p>
            <a:r>
              <a:rPr lang="en-GB" sz="1200" b="1" kern="1200" dirty="0">
                <a:solidFill>
                  <a:schemeClr val="tx1"/>
                </a:solidFill>
                <a:effectLst/>
                <a:latin typeface="+mn-lt"/>
                <a:ea typeface="+mn-ea"/>
                <a:cs typeface="+mn-cs"/>
              </a:rPr>
              <a:t>2. Broken lights </a:t>
            </a:r>
            <a:endParaRPr lang="en-GB" dirty="0"/>
          </a:p>
          <a:p>
            <a:r>
              <a:rPr lang="en-GB" sz="1200" kern="1200" dirty="0">
                <a:solidFill>
                  <a:schemeClr val="tx1"/>
                </a:solidFill>
                <a:effectLst/>
                <a:latin typeface="+mn-lt"/>
                <a:ea typeface="+mn-ea"/>
                <a:cs typeface="+mn-cs"/>
              </a:rPr>
              <a:t>Broken lights, electrical switches or appliances can be really frustrating for guests. If they become a constant problem, they can deter people from returning to your hotel which will end up impacting your profits. </a:t>
            </a:r>
            <a:endParaRPr lang="en-GB" dirty="0"/>
          </a:p>
          <a:p>
            <a:r>
              <a:rPr lang="en-GB" sz="1200" kern="1200" dirty="0">
                <a:solidFill>
                  <a:schemeClr val="tx1"/>
                </a:solidFill>
                <a:effectLst/>
                <a:latin typeface="+mn-lt"/>
                <a:ea typeface="+mn-ea"/>
                <a:cs typeface="+mn-cs"/>
              </a:rPr>
              <a:t>Housekeeping must perform weekly checks to ensure all electrics are working properly. There will be times when guests will come across a bulb that needs to be replaced but by having regular checks you can reduce the chance of guests suffering an inconvenience. </a:t>
            </a:r>
            <a:endParaRPr lang="en-GB" dirty="0"/>
          </a:p>
          <a:p>
            <a:r>
              <a:rPr lang="en-GB" sz="1200" kern="1200" dirty="0">
                <a:solidFill>
                  <a:schemeClr val="tx1"/>
                </a:solidFill>
                <a:effectLst/>
                <a:latin typeface="+mn-lt"/>
                <a:ea typeface="+mn-ea"/>
                <a:cs typeface="+mn-cs"/>
              </a:rPr>
              <a:t>Also, ensure your electrical stocks are maintained by a reliable supplier. Low quality and ineffective bulbs and electrical equipment will save you money at first but they will cause more financial problems down the road. </a:t>
            </a:r>
            <a:endParaRPr lang="en-GB" dirty="0"/>
          </a:p>
          <a:p>
            <a:r>
              <a:rPr lang="en-GB" sz="1200" b="1" kern="1200" dirty="0">
                <a:solidFill>
                  <a:schemeClr val="tx1"/>
                </a:solidFill>
                <a:effectLst/>
                <a:latin typeface="+mn-lt"/>
                <a:ea typeface="+mn-ea"/>
                <a:cs typeface="+mn-cs"/>
              </a:rPr>
              <a:t>3. Damp patches </a:t>
            </a:r>
            <a:endParaRPr lang="en-GB" dirty="0"/>
          </a:p>
          <a:p>
            <a:r>
              <a:rPr lang="en-GB" sz="1200" kern="1200" dirty="0">
                <a:solidFill>
                  <a:schemeClr val="tx1"/>
                </a:solidFill>
                <a:effectLst/>
                <a:latin typeface="+mn-lt"/>
                <a:ea typeface="+mn-ea"/>
                <a:cs typeface="+mn-cs"/>
              </a:rPr>
              <a:t>Damp patches on the walls or on the carpet will suggest to guests that the hotel is not being well maintained. They look unsightly and when guests have spent their hard-earned money on a room, they don't expect to be in a room that looks unacceptable. </a:t>
            </a:r>
            <a:endParaRPr lang="en-GB" dirty="0"/>
          </a:p>
          <a:p>
            <a:r>
              <a:rPr lang="en-GB" sz="1200" kern="1200" dirty="0">
                <a:solidFill>
                  <a:schemeClr val="tx1"/>
                </a:solidFill>
                <a:effectLst/>
                <a:latin typeface="+mn-lt"/>
                <a:ea typeface="+mn-ea"/>
                <a:cs typeface="+mn-cs"/>
              </a:rPr>
              <a:t>In some cases, some damp patches will come out of nowhere but to help </a:t>
            </a:r>
            <a:endParaRPr lang="en-GB" dirty="0"/>
          </a:p>
          <a:p>
            <a:r>
              <a:rPr lang="en-GB" sz="1200" kern="1200" dirty="0">
                <a:solidFill>
                  <a:schemeClr val="tx1"/>
                </a:solidFill>
                <a:effectLst/>
                <a:latin typeface="+mn-lt"/>
                <a:ea typeface="+mn-ea"/>
                <a:cs typeface="+mn-cs"/>
              </a:rPr>
              <a:t>avoid any unwanted surprises, all housekeeping staff must check rooms thoroughly (and this can be done when tidying). If any damp spots or cracks appear, they must be noted and fixed as soon as possible. Guests should be moved to an alternative room if their room is suitable. </a:t>
            </a:r>
            <a:endParaRPr lang="en-GB" dirty="0"/>
          </a:p>
          <a:p>
            <a:r>
              <a:rPr lang="en-GB" sz="1200" b="1" kern="1200" dirty="0">
                <a:solidFill>
                  <a:schemeClr val="tx1"/>
                </a:solidFill>
                <a:effectLst/>
                <a:latin typeface="+mn-lt"/>
                <a:ea typeface="+mn-ea"/>
                <a:cs typeface="+mn-cs"/>
              </a:rPr>
              <a:t>4. Hair in the bath or on the floor </a:t>
            </a:r>
            <a:endParaRPr lang="en-GB" dirty="0"/>
          </a:p>
          <a:p>
            <a:r>
              <a:rPr lang="en-GB" sz="1200" kern="1200" dirty="0">
                <a:solidFill>
                  <a:schemeClr val="tx1"/>
                </a:solidFill>
                <a:effectLst/>
                <a:latin typeface="+mn-lt"/>
                <a:ea typeface="+mn-ea"/>
                <a:cs typeface="+mn-cs"/>
              </a:rPr>
              <a:t>A clear sign a room has been insufficiently cleaned is the sight of hair in the bath or on the floor. Over time, some employees may try to take shortcuts by not hoovering or sweeping up. To avoid these type of housekeeping issues, make sure all your staff have plenty of time to tidy each room. Shortcuts are often made because they don't have enough time to complete their work. And also make random checks every week to ensure all your staff work to a high standard every time. </a:t>
            </a:r>
            <a:endParaRPr lang="en-GB" dirty="0"/>
          </a:p>
          <a:p>
            <a:r>
              <a:rPr lang="en-GB" sz="1200" b="1" kern="1200" dirty="0">
                <a:solidFill>
                  <a:schemeClr val="tx1"/>
                </a:solidFill>
                <a:effectLst/>
                <a:latin typeface="+mn-lt"/>
                <a:ea typeface="+mn-ea"/>
                <a:cs typeface="+mn-cs"/>
              </a:rPr>
              <a:t>5. Rubbish under the bed </a:t>
            </a:r>
            <a:endParaRPr lang="en-GB" dirty="0"/>
          </a:p>
          <a:p>
            <a:r>
              <a:rPr lang="en-GB" sz="1200" kern="1200" dirty="0">
                <a:solidFill>
                  <a:schemeClr val="tx1"/>
                </a:solidFill>
                <a:effectLst/>
                <a:latin typeface="+mn-lt"/>
                <a:ea typeface="+mn-ea"/>
                <a:cs typeface="+mn-cs"/>
              </a:rPr>
              <a:t>One of the first places, most guests look upon arrival is under their bed. So, it's important this space is not ignored when it comes to </a:t>
            </a:r>
            <a:endParaRPr lang="en-GB" dirty="0"/>
          </a:p>
          <a:p>
            <a:r>
              <a:rPr lang="en-GB" sz="1200" kern="1200" dirty="0">
                <a:solidFill>
                  <a:schemeClr val="tx1"/>
                </a:solidFill>
                <a:effectLst/>
                <a:latin typeface="+mn-lt"/>
                <a:ea typeface="+mn-ea"/>
                <a:cs typeface="+mn-cs"/>
              </a:rPr>
              <a:t>cleaning. Any remainder rubbish suggests the staff have made minimal effort in tidying. </a:t>
            </a:r>
            <a:endParaRPr lang="en-GB" dirty="0"/>
          </a:p>
          <a:p>
            <a:r>
              <a:rPr lang="en-GB" sz="1200" kern="1200" dirty="0">
                <a:solidFill>
                  <a:schemeClr val="tx1"/>
                </a:solidFill>
                <a:effectLst/>
                <a:latin typeface="+mn-lt"/>
                <a:ea typeface="+mn-ea"/>
                <a:cs typeface="+mn-cs"/>
              </a:rPr>
              <a:t>By making random checks you can ensure all staff make the effort to tidy all areas of the room. </a:t>
            </a:r>
            <a:endParaRPr lang="en-GB" dirty="0"/>
          </a:p>
          <a:p>
            <a:r>
              <a:rPr lang="en-GB" sz="1200" b="1" kern="1200" dirty="0">
                <a:solidFill>
                  <a:schemeClr val="tx1"/>
                </a:solidFill>
                <a:effectLst/>
                <a:latin typeface="+mn-lt"/>
                <a:ea typeface="+mn-ea"/>
                <a:cs typeface="+mn-cs"/>
              </a:rPr>
              <a:t>6. Fingerprints on windows and mirrors </a:t>
            </a:r>
            <a:endParaRPr lang="en-GB" dirty="0"/>
          </a:p>
          <a:p>
            <a:r>
              <a:rPr lang="en-GB" sz="1200" kern="1200" dirty="0">
                <a:solidFill>
                  <a:schemeClr val="tx1"/>
                </a:solidFill>
                <a:effectLst/>
                <a:latin typeface="+mn-lt"/>
                <a:ea typeface="+mn-ea"/>
                <a:cs typeface="+mn-cs"/>
              </a:rPr>
              <a:t>Fingerprints on any windows and mirrors is a stark reminder that somebody else was recently staying in the same room. For each guest, they want to feel like the room was perfectly made for them. Fingerprints and bits of makeup on mirrors is unhygienic and guests should not have to feel like they should have to clean up their own rooms. </a:t>
            </a:r>
            <a:endParaRPr lang="en-GB" dirty="0"/>
          </a:p>
          <a:p>
            <a:r>
              <a:rPr lang="en-GB" sz="1200" b="1" kern="1200" dirty="0">
                <a:solidFill>
                  <a:schemeClr val="tx1"/>
                </a:solidFill>
                <a:effectLst/>
                <a:latin typeface="+mn-lt"/>
                <a:ea typeface="+mn-ea"/>
                <a:cs typeface="+mn-cs"/>
              </a:rPr>
              <a:t>7. Not enough toiletries (paper roll, shampoo, conditioner, soap, etc) </a:t>
            </a:r>
            <a:endParaRPr lang="en-GB" dirty="0"/>
          </a:p>
          <a:p>
            <a:r>
              <a:rPr lang="en-GB" sz="1200" kern="1200" dirty="0">
                <a:solidFill>
                  <a:schemeClr val="tx1"/>
                </a:solidFill>
                <a:effectLst/>
                <a:latin typeface="+mn-lt"/>
                <a:ea typeface="+mn-ea"/>
                <a:cs typeface="+mn-cs"/>
              </a:rPr>
              <a:t>It's a common nuisance to arrive in a hotel room that doesn't have the essentials like shampoo, shower gel and toothpaste (especially if it was promised on the website). A lack of toilet paper is another headache. Guests should not have to feel like they have to ration the paper for the entire time they are there. For each room, there should always be at least two rolls of paper each day. </a:t>
            </a:r>
            <a:endParaRPr lang="en-GB" dirty="0"/>
          </a:p>
          <a:p>
            <a:r>
              <a:rPr lang="en-GB" sz="1200" kern="1200" dirty="0">
                <a:solidFill>
                  <a:schemeClr val="tx1"/>
                </a:solidFill>
                <a:effectLst/>
                <a:latin typeface="+mn-lt"/>
                <a:ea typeface="+mn-ea"/>
                <a:cs typeface="+mn-cs"/>
              </a:rPr>
              <a:t>If housekeeping staff are not giving out enough toilet rolls because there is not enough in stock, more should be ordered. </a:t>
            </a:r>
            <a:endParaRPr lang="en-GB" dirty="0"/>
          </a:p>
          <a:p>
            <a:r>
              <a:rPr lang="en-GB" sz="1200" kern="1200" dirty="0">
                <a:solidFill>
                  <a:schemeClr val="tx1"/>
                </a:solidFill>
                <a:effectLst/>
                <a:latin typeface="+mn-lt"/>
                <a:ea typeface="+mn-ea"/>
                <a:cs typeface="+mn-cs"/>
              </a:rPr>
              <a:t>Do some research to find the best suppliers for your needs. If you're running a luxury hotel, your guests will appreciate high quality luxuries. </a:t>
            </a:r>
            <a:endParaRPr lang="en-GB" dirty="0"/>
          </a:p>
          <a:p>
            <a:r>
              <a:rPr lang="en-GB" sz="1200" b="1" kern="1200" dirty="0">
                <a:solidFill>
                  <a:schemeClr val="tx1"/>
                </a:solidFill>
                <a:effectLst/>
                <a:latin typeface="+mn-lt"/>
                <a:ea typeface="+mn-ea"/>
                <a:cs typeface="+mn-cs"/>
              </a:rPr>
              <a:t>8. Dust </a:t>
            </a:r>
            <a:endParaRPr lang="en-GB" dirty="0"/>
          </a:p>
          <a:p>
            <a:r>
              <a:rPr lang="en-GB" sz="1200" kern="1200" dirty="0">
                <a:solidFill>
                  <a:schemeClr val="tx1"/>
                </a:solidFill>
                <a:effectLst/>
                <a:latin typeface="+mn-lt"/>
                <a:ea typeface="+mn-ea"/>
                <a:cs typeface="+mn-cs"/>
              </a:rPr>
              <a:t>Nowadays, more hotel guests are meticulous when they inspect their rooms. They expect a high standard. So, if they find any areas covered in dust, they will think housekeeping is cutting corners in their cleaning. Each room should be tidied to a high standard. If you have any rooms that are not used often, you should make sure a housekeeper inspects it and gives it a good wipe down before any new guests arrive so the room is clean and fresh. </a:t>
            </a:r>
            <a:endParaRPr lang="en-GB" dirty="0"/>
          </a:p>
          <a:p>
            <a:r>
              <a:rPr lang="en-GB" sz="1200" b="1" kern="1200" dirty="0">
                <a:solidFill>
                  <a:schemeClr val="tx1"/>
                </a:solidFill>
                <a:effectLst/>
                <a:latin typeface="+mn-lt"/>
                <a:ea typeface="+mn-ea"/>
                <a:cs typeface="+mn-cs"/>
              </a:rPr>
              <a:t>9. Bad manners </a:t>
            </a:r>
            <a:endParaRPr lang="en-GB" dirty="0"/>
          </a:p>
          <a:p>
            <a:r>
              <a:rPr lang="en-GB" sz="1200" kern="1200" dirty="0">
                <a:solidFill>
                  <a:schemeClr val="tx1"/>
                </a:solidFill>
                <a:effectLst/>
                <a:latin typeface="+mn-lt"/>
                <a:ea typeface="+mn-ea"/>
                <a:cs typeface="+mn-cs"/>
              </a:rPr>
              <a:t>Bad mannered staff is one of the most common housekeeping issues that can impact profits. Guests will remember any impolite staff members and will likely tell other people who are looking to book holidays. By checking comments cards and online reviews you will be able to see if there are any complaints about specific members of staff. </a:t>
            </a:r>
            <a:endParaRPr lang="en-GB" dirty="0"/>
          </a:p>
          <a:p>
            <a:r>
              <a:rPr lang="en-GB" sz="1200" kern="1200" dirty="0">
                <a:solidFill>
                  <a:schemeClr val="tx1"/>
                </a:solidFill>
                <a:effectLst/>
                <a:latin typeface="+mn-lt"/>
                <a:ea typeface="+mn-ea"/>
                <a:cs typeface="+mn-cs"/>
              </a:rPr>
              <a:t>If there are many complaints about one staff member, that employee should be spoken to. One bad experience can prompt a guest to book elsewhere in future and deter other people from visiting so all staff must be professional and polite at all times. </a:t>
            </a:r>
            <a:endParaRPr lang="en-GB" dirty="0"/>
          </a:p>
          <a:p>
            <a:r>
              <a:rPr lang="en-GB" sz="1200" b="1" kern="1200" dirty="0">
                <a:solidFill>
                  <a:schemeClr val="tx1"/>
                </a:solidFill>
                <a:effectLst/>
                <a:latin typeface="+mn-lt"/>
                <a:ea typeface="+mn-ea"/>
                <a:cs typeface="+mn-cs"/>
              </a:rPr>
              <a:t>10. Housekeeping staff look unprofessional </a:t>
            </a:r>
            <a:endParaRPr lang="en-GB" dirty="0"/>
          </a:p>
          <a:p>
            <a:r>
              <a:rPr lang="en-GB" sz="1200" kern="1200" dirty="0">
                <a:solidFill>
                  <a:schemeClr val="tx1"/>
                </a:solidFill>
                <a:effectLst/>
                <a:latin typeface="+mn-lt"/>
                <a:ea typeface="+mn-ea"/>
                <a:cs typeface="+mn-cs"/>
              </a:rPr>
              <a:t>Along with bad manners, dressing unprofessionally will be mentioned in negative reviews. In most hotels, employees have their own uniform to help ensure they look smart for work. It's the responsibility of the staff to wash and iron their uniforms but you will have to offer replacements when they need to be replaced. </a:t>
            </a:r>
            <a:endParaRPr lang="en-GB" dirty="0"/>
          </a:p>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4</a:t>
            </a:fld>
            <a:endParaRPr lang="en-GB"/>
          </a:p>
        </p:txBody>
      </p:sp>
    </p:spTree>
    <p:extLst>
      <p:ext uri="{BB962C8B-B14F-4D97-AF65-F5344CB8AC3E}">
        <p14:creationId xmlns:p14="http://schemas.microsoft.com/office/powerpoint/2010/main" val="4084677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To better understand the challenges executive housekeepers and housekeeping supervisors face, we must first look at the constraints of a housekeeping operation. </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1" i="0" u="none" strike="noStrike" kern="1200" dirty="0">
                <a:solidFill>
                  <a:schemeClr val="tx1"/>
                </a:solidFill>
                <a:effectLst/>
                <a:latin typeface="+mn-lt"/>
                <a:ea typeface="+mn-ea"/>
                <a:cs typeface="+mn-cs"/>
              </a:rPr>
              <a:t>The first and most important constraint is time.</a:t>
            </a:r>
            <a:r>
              <a:rPr lang="en-GB" sz="1200" b="0" i="0" u="none" strike="noStrike" kern="1200" dirty="0">
                <a:solidFill>
                  <a:schemeClr val="tx1"/>
                </a:solidFill>
                <a:effectLst/>
                <a:latin typeface="+mn-lt"/>
                <a:ea typeface="+mn-ea"/>
                <a:cs typeface="+mn-cs"/>
              </a:rPr>
              <a:t> In theory, all guests can use the room from check-in time to check-out time on the departure date. Even though every hotel can set and enforce their own check-in and check- out policies, there is an implied expectation that the room must be ready at the time of arrival. Moreover, in recent years, late check out has become a popular benefit offered by hotels to their loyalty program members and other guests. Of course, this should not come as a surprise – offering an early check- in or a late check out instantly increases guest satisfaction at virtually no cost to the hotel. In fact, this has become such an industry standard that some luxury hotel brands are getting rid of check-in and check-out times altogether, guaranteeing their guests the use of the room for as long as the guest needs it. This, in theory, can create cases where housekeepers must clean all the rooms in the hotel within an utterly unrealistic time frame. This can be resolved in an ideal world by merely hiring more housekeeping attendants and reducing the shift time, but we all know it does not work that way. One would have a hard time finding a few hundred people to only work from 11am to 3pm seven days a week. Therefore, an executive housekeeper’s main challenge is to have all the rooms cleaned as quickly as possible using as few attendants as possible.</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Luckily, most guests do not arrive early or wait for the check-out time to vacate the room, allowing housekeepers to start cleaning rooms earlier. </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1" i="0" u="none" strike="noStrike" kern="1200" dirty="0">
                <a:solidFill>
                  <a:schemeClr val="tx1"/>
                </a:solidFill>
                <a:effectLst/>
                <a:latin typeface="+mn-lt"/>
                <a:ea typeface="+mn-ea"/>
                <a:cs typeface="+mn-cs"/>
              </a:rPr>
              <a:t>This, in turn, brings us to the next challenge – communication.</a:t>
            </a:r>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Front Office usually drives the check-in and check-out process, while the housekeeping attendants and supervisors are busy on the hotel floors. This causes a communication breakdown between the departments. Archaic hotel workflows often force the Front Office to use phones or walkie talkies to communicate with Housekeeping, which is not ideal during the busy check-in or check-out periods when front office staff have to be engaged with guests. Knowing when the guest left the room, and the attendant may start cleaning is imperative to manage the housekeeping workload successfully. Many housekeeping tasks also require more than one attendant to complete. Therefore, the housekeepers need to be notified of the changes to room statuses and effectively communicate with the Front Office and the housekeeping department.</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1" i="0" u="none" strike="noStrike" kern="1200" dirty="0">
                <a:solidFill>
                  <a:schemeClr val="tx1"/>
                </a:solidFill>
                <a:effectLst/>
                <a:latin typeface="+mn-lt"/>
                <a:ea typeface="+mn-ea"/>
                <a:cs typeface="+mn-cs"/>
              </a:rPr>
              <a:t>Resource management is another challenge executive housekeepers face.</a:t>
            </a:r>
            <a:r>
              <a:rPr lang="en-GB" sz="1200" b="0" i="0" u="none" strike="noStrike" kern="1200" dirty="0">
                <a:solidFill>
                  <a:schemeClr val="tx1"/>
                </a:solidFill>
                <a:effectLst/>
                <a:latin typeface="+mn-lt"/>
                <a:ea typeface="+mn-ea"/>
                <a:cs typeface="+mn-cs"/>
              </a:rPr>
              <a:t> </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We must not forget that occupancy and movement forecasting is not only used by revenue managers and front office, but also by housekeeping. After all, the executive housekeeper must ensure that there are enough attendants rostered to cover the occupancy surges and that the attendant’s trolleys are well stocked and ready for each shift. To put it simply, a hotel cannot run out of towels or shampoo bottles, no matter what.</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While we are on the subject of peripheral tasks, let us not forget that the housekeeping department not only is responsible for daily room cleaning but also carries out many other crucial roles. Executive housekeepers need to track deep cleaning schedules for each room, schedule cleaning of meeting rooms and public areas, and ensure the furniture and mattresses are regularly updated and log maintenance requests in an accurate and timely manner. </a:t>
            </a:r>
          </a:p>
          <a:p>
            <a:r>
              <a:rPr lang="en-GB" sz="1200" b="0" i="0" u="none" strike="noStrike" kern="1200" dirty="0">
                <a:solidFill>
                  <a:schemeClr val="tx1"/>
                </a:solidFill>
                <a:effectLst/>
                <a:latin typeface="+mn-lt"/>
                <a:ea typeface="+mn-ea"/>
                <a:cs typeface="+mn-cs"/>
              </a:rPr>
              <a:t>Moreover, housekeeping is usually in charge of minibar restock, registering and tracking lost property as well as handling all the non-routine guest room requests such as an extra blanket or hotel slippers.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Despite the multitude of tasks housekeepers need to perform, the core function of the housekeeping department is to clean rooms. As simple as it sounds, each room needs to be cleaned and reset for each new guest in a manner set by hotel brand standards. Consistency is vital here, and every little detail counts. Let us not forget that a hotel room is essentially a space shared by thousands of strangers every year, so the expectation of complete cleanliness is paramount for the guest. Given the context, a single hair on the pillow or a piece of rubbish left in the wastebasket becomes a big deal. It can ruin the guest’s stay just moments after check-in. On top of that, many luxury hotels would want to accommodate guest’s wishes regarding room setup and cleaning. For example, travellers with allergies would often call ahead to inform the hotel that certain cleaning products cannot be used in their room, and these requests must be communicated to the person cleaning the room. Quality control and strict adherence to guest requests are yet another challenge executive housekeepers face every day.</a:t>
            </a:r>
          </a:p>
          <a:p>
            <a:endParaRPr lang="en-GB" dirty="0"/>
          </a:p>
        </p:txBody>
      </p:sp>
      <p:sp>
        <p:nvSpPr>
          <p:cNvPr id="4" name="Slide Number Placeholder 3"/>
          <p:cNvSpPr>
            <a:spLocks noGrp="1"/>
          </p:cNvSpPr>
          <p:nvPr>
            <p:ph type="sldNum" sz="quarter" idx="5"/>
          </p:nvPr>
        </p:nvSpPr>
        <p:spPr/>
        <p:txBody>
          <a:bodyPr/>
          <a:lstStyle/>
          <a:p>
            <a:fld id="{FF2F8FA7-D77C-2B41-9F51-61623A6C21C7}" type="slidenum">
              <a:rPr lang="en-GB" smtClean="0"/>
              <a:t>5</a:t>
            </a:fld>
            <a:endParaRPr lang="en-GB"/>
          </a:p>
        </p:txBody>
      </p:sp>
    </p:spTree>
    <p:extLst>
      <p:ext uri="{BB962C8B-B14F-4D97-AF65-F5344CB8AC3E}">
        <p14:creationId xmlns:p14="http://schemas.microsoft.com/office/powerpoint/2010/main" val="3546254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Group DISCUSSION</a:t>
            </a:r>
          </a:p>
          <a:p>
            <a:endParaRPr lang="en-GB" b="1" dirty="0"/>
          </a:p>
          <a:p>
            <a:r>
              <a:rPr lang="en-GB" sz="1200" b="0" i="0" u="none" strike="noStrike" kern="1200" dirty="0">
                <a:solidFill>
                  <a:schemeClr val="tx1"/>
                </a:solidFill>
                <a:effectLst/>
                <a:latin typeface="+mn-lt"/>
                <a:ea typeface="+mn-ea"/>
                <a:cs typeface="+mn-cs"/>
              </a:rPr>
              <a:t>When hoteliers talk about their business, we often hear about improving customer service, introducing new ways to engage guests, coming up with more effective ways to sell rooms, increase occupancy and RevPAR (Revenue per available Room). We must not forget, however, that the core product of a hotel is a room. A hotel can have the best customer service, offer all kinds of facilities and exciting dining options, but none of that matters if the rooms are not clean, well presented and ready at the time of guest’s arrival.</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Cleanliness is arguably the most critical variable influencing the quality of guest experience. </a:t>
            </a: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A negative review of the hotel room cleanliness can result in severe reputational and financial harm for the business. A clean room is the foundation of any hotel offering, regardless if it is a basic student hostel or an ultra-luxury resort. It is implied, there is no argument about it. This implication of cleanliness is so fundamental that it is often forgotten about, and the housekeeping department is left out of the conversation when it comes to improving hotel operations via technology. </a:t>
            </a:r>
            <a:br>
              <a:rPr lang="en-GB" sz="1200" b="0" i="0" u="none" strike="noStrike" kern="1200" dirty="0">
                <a:solidFill>
                  <a:schemeClr val="tx1"/>
                </a:solidFill>
                <a:effectLst/>
                <a:latin typeface="+mn-lt"/>
                <a:ea typeface="+mn-ea"/>
                <a:cs typeface="+mn-cs"/>
              </a:rPr>
            </a:br>
            <a:endParaRPr lang="en-GB" sz="1200" b="0" i="0" u="none" strike="noStrike" kern="1200" dirty="0">
              <a:solidFill>
                <a:schemeClr val="tx1"/>
              </a:solidFill>
              <a:effectLst/>
              <a:latin typeface="+mn-lt"/>
              <a:ea typeface="+mn-ea"/>
              <a:cs typeface="+mn-cs"/>
            </a:endParaRPr>
          </a:p>
          <a:p>
            <a:r>
              <a:rPr lang="en-GB" b="1" dirty="0">
                <a:effectLst/>
              </a:rPr>
              <a:t>Most hotels invest in the new technology for their front-of-house operations – but what about housekeeping? </a:t>
            </a:r>
          </a:p>
          <a:p>
            <a:endParaRPr lang="en-GB" dirty="0">
              <a:effectLst/>
            </a:endParaRPr>
          </a:p>
          <a:p>
            <a:r>
              <a:rPr lang="en-GB" sz="1200" b="0" i="0" u="none" strike="noStrike" kern="1200" dirty="0">
                <a:solidFill>
                  <a:schemeClr val="tx1"/>
                </a:solidFill>
                <a:effectLst/>
                <a:latin typeface="+mn-lt"/>
                <a:ea typeface="+mn-ea"/>
                <a:cs typeface="+mn-cs"/>
              </a:rPr>
              <a:t>The work of a humble housekeeping room attendant is rarely seen, yet, as we established above, this work’s outcome is crucial to the business’s success. The COVID-19 pandemic brought the focus back on cleaning standards and sanitation. Travellers these days need even more assurance that the foreign environment they are entering is clean and safe.</a:t>
            </a:r>
          </a:p>
          <a:p>
            <a:r>
              <a:rPr lang="en-GB" sz="1200" b="0" i="0" u="none" strike="noStrike" kern="1200" dirty="0">
                <a:solidFill>
                  <a:schemeClr val="tx1"/>
                </a:solidFill>
                <a:effectLst/>
                <a:latin typeface="+mn-lt"/>
                <a:ea typeface="+mn-ea"/>
                <a:cs typeface="+mn-cs"/>
              </a:rPr>
              <a:t>We will look at the challenges housekeepers face and ways to improve the housekeeping operations using the next-generation hotel technology.</a:t>
            </a:r>
          </a:p>
          <a:p>
            <a:endParaRPr lang="en-GB" b="1" dirty="0"/>
          </a:p>
        </p:txBody>
      </p:sp>
      <p:sp>
        <p:nvSpPr>
          <p:cNvPr id="4" name="Slide Number Placeholder 3"/>
          <p:cNvSpPr>
            <a:spLocks noGrp="1"/>
          </p:cNvSpPr>
          <p:nvPr>
            <p:ph type="sldNum" sz="quarter" idx="5"/>
          </p:nvPr>
        </p:nvSpPr>
        <p:spPr/>
        <p:txBody>
          <a:bodyPr/>
          <a:lstStyle/>
          <a:p>
            <a:fld id="{411175E4-0633-4347-BFDD-1613A3C21DD1}" type="slidenum">
              <a:rPr lang="en-GB" smtClean="0"/>
              <a:t>7</a:t>
            </a:fld>
            <a:endParaRPr lang="en-GB"/>
          </a:p>
        </p:txBody>
      </p:sp>
    </p:spTree>
    <p:extLst>
      <p:ext uri="{BB962C8B-B14F-4D97-AF65-F5344CB8AC3E}">
        <p14:creationId xmlns:p14="http://schemas.microsoft.com/office/powerpoint/2010/main" val="903566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dirty="0">
                <a:solidFill>
                  <a:schemeClr val="tx1"/>
                </a:solidFill>
                <a:effectLst/>
                <a:latin typeface="+mn-lt"/>
                <a:ea typeface="+mn-ea"/>
                <a:cs typeface="+mn-cs"/>
              </a:rPr>
              <a:t>Benefits of technology for the Housekeeping department</a:t>
            </a:r>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good news is that next-generation technology solutions can help make many of these challenges a distant memory. With advanced housekeeping solutions, manual tasks such as scheduling, updates, room assignments, tracking, reports, and requests are automated and centralised. On average, it takes a housekeeping supervisor approximately 60-90 minutes each morning to prepare the room assignments, but using a pre-defined advanced algorithm room assignment can be done with a push of a button. All the housekeeping team then have to do is to stock their trolleys and start their day.</a:t>
            </a:r>
          </a:p>
          <a:p>
            <a:r>
              <a:rPr lang="en-GB" sz="1200" b="0" i="0" u="none" strike="noStrike" kern="1200" dirty="0">
                <a:solidFill>
                  <a:schemeClr val="tx1"/>
                </a:solidFill>
                <a:effectLst/>
                <a:latin typeface="+mn-lt"/>
                <a:ea typeface="+mn-ea"/>
                <a:cs typeface="+mn-cs"/>
              </a:rPr>
              <a:t>With current mobile technology advancements, printed paper task sheets simply have to be left in the past where they belong. Task sheet reports are hard to read, difficult to prioritise, raise concerns about guest privacy, and, most importantly, they do not provide the housekeepers with real- time updates on room statuses. No wonder that housekeepers spend a lot of their time just trying to find the next room to clean if all they have got is a printed sheet with a list of rooms generated early in the morning and remains unchanged for the rest of the day. Instead, they could be equipped with a tablet, smartphone or even a smartwatch app that will tell them exactly how the rooms should be cleaned. It will be updated in the real-time, based on the guest checking out, prioritising rooms assigned for arrivals, VIPs, Loyalty Members etc. Guest information is kept secure behind both device and application authentication.</a:t>
            </a:r>
          </a:p>
          <a:p>
            <a:endParaRPr lang="en-GB" dirty="0"/>
          </a:p>
          <a:p>
            <a:r>
              <a:rPr lang="en-GB" sz="1200" b="0" i="0" u="none" strike="noStrike" kern="1200" dirty="0">
                <a:solidFill>
                  <a:schemeClr val="tx1"/>
                </a:solidFill>
                <a:effectLst/>
                <a:latin typeface="+mn-lt"/>
                <a:ea typeface="+mn-ea"/>
                <a:cs typeface="+mn-cs"/>
              </a:rPr>
              <a:t>Going mobile would also greatly enhance information exchange between housekeepers and other departments. Why use walkie talkies if all necessary communication between housekeeping and front desk could be done seamlessly via the PMS (Property Management System). For example, if the room isn’t ready upon guest arrival, placing such a room on the queue should issue a push notification immediately received by the appropriate housekeeper. Similarly, the housekeeper no longer needs to be briefed if there are any special cleaning requests associated with a reservation – all the necessary information can be included in the cleaning plan for each room displayed on the attendant’s mobile device. These instructions can even be translated for the attendant’s convenience. After all, useful information relay means speaking the user’s language! Of course, this goes both ways: via technology, a housekeeper can be empowered to observe and note guest preferences, allowing the Front Office to create memorable moments for the guest for current and future stays.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Having a mobile device would also enable housekeepers to be more proactive in logging lost property and maintenance issues. Housekeepers do not have time to write up complicated work orders for engineers. Logging a maintenance task should be as easy as snapping a photo and clicking send.</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Another aspect of mobile housekeeping technology is security. Housekeeping attendants often work alone on hotel floors and, as their employer, the hotel’s responsibility is to keep them safe. Whenever a housekeeper requires help, they should have a quick and easy way to request it. The mobile device would allow housekeepers to stay connected to their supervisors, hotel management, security and the emergency services at all times.</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The key to a housekeeping solution’s success is to deliver all of this rich and advanced functionality in an intuitive, multilingual, easy-to-use, and easy to train the users. If it’s hard to train on and use, employees won’t use it, and owners and managers will not get the results they’re looking for.</a:t>
            </a:r>
            <a:br>
              <a:rPr lang="en-GB" sz="1200" b="0" i="0" u="none" strike="noStrike" kern="1200" dirty="0">
                <a:solidFill>
                  <a:schemeClr val="tx1"/>
                </a:solidFill>
                <a:effectLst/>
                <a:latin typeface="+mn-lt"/>
                <a:ea typeface="+mn-ea"/>
                <a:cs typeface="+mn-cs"/>
              </a:rPr>
            </a:b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At the end of the day, hotels will always rely on housekeeping staff to ensure that rooms are clean and welcoming for guests. Housekeeping work requires not only significant physical effort but also great concentration and attention to detail. </a:t>
            </a:r>
            <a:r>
              <a:rPr lang="en-GB" sz="1200" b="1" i="0" u="none" strike="noStrike" kern="1200" dirty="0">
                <a:solidFill>
                  <a:schemeClr val="tx1"/>
                </a:solidFill>
                <a:effectLst/>
                <a:latin typeface="+mn-lt"/>
                <a:ea typeface="+mn-ea"/>
                <a:cs typeface="+mn-cs"/>
              </a:rPr>
              <a:t>Hotels must recognise the importance of housekeeping and assist them in their hard work by implementing technology that would make their shifts smoother and less stressful.</a:t>
            </a:r>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When housekeeping staff create more efficiency with communication and assignments, it frees up their time to deliver more exceptional guest experiences.</a:t>
            </a:r>
          </a:p>
          <a:p>
            <a:r>
              <a:rPr lang="en-GB" dirty="0"/>
              <a:t> Let’s take a look at how a mobile device would be used in HK. Watch video</a:t>
            </a:r>
          </a:p>
          <a:p>
            <a:endParaRPr lang="en-GB" dirty="0"/>
          </a:p>
          <a:p>
            <a:r>
              <a:rPr lang="en-GB" dirty="0" err="1"/>
              <a:t>Knowcross</a:t>
            </a:r>
            <a:r>
              <a:rPr lang="en-GB" dirty="0"/>
              <a:t> – PMS (1min 8 secs)</a:t>
            </a:r>
          </a:p>
        </p:txBody>
      </p:sp>
      <p:sp>
        <p:nvSpPr>
          <p:cNvPr id="4" name="Slide Number Placeholder 3"/>
          <p:cNvSpPr>
            <a:spLocks noGrp="1"/>
          </p:cNvSpPr>
          <p:nvPr>
            <p:ph type="sldNum" sz="quarter" idx="5"/>
          </p:nvPr>
        </p:nvSpPr>
        <p:spPr/>
        <p:txBody>
          <a:bodyPr/>
          <a:lstStyle/>
          <a:p>
            <a:fld id="{411175E4-0633-4347-BFDD-1613A3C21DD1}" type="slidenum">
              <a:rPr lang="en-GB" smtClean="0"/>
              <a:t>8</a:t>
            </a:fld>
            <a:endParaRPr lang="en-GB"/>
          </a:p>
        </p:txBody>
      </p:sp>
    </p:spTree>
    <p:extLst>
      <p:ext uri="{BB962C8B-B14F-4D97-AF65-F5344CB8AC3E}">
        <p14:creationId xmlns:p14="http://schemas.microsoft.com/office/powerpoint/2010/main" val="1373937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take a look at another provider: Mews. </a:t>
            </a:r>
          </a:p>
          <a:p>
            <a:endParaRPr lang="en-GB" dirty="0"/>
          </a:p>
          <a:p>
            <a:r>
              <a:rPr lang="en-GB" dirty="0"/>
              <a:t>Watch video - (3min)</a:t>
            </a:r>
          </a:p>
        </p:txBody>
      </p:sp>
      <p:sp>
        <p:nvSpPr>
          <p:cNvPr id="4" name="Slide Number Placeholder 3"/>
          <p:cNvSpPr>
            <a:spLocks noGrp="1"/>
          </p:cNvSpPr>
          <p:nvPr>
            <p:ph type="sldNum" sz="quarter" idx="5"/>
          </p:nvPr>
        </p:nvSpPr>
        <p:spPr/>
        <p:txBody>
          <a:bodyPr/>
          <a:lstStyle/>
          <a:p>
            <a:fld id="{FF2F8FA7-D77C-2B41-9F51-61623A6C21C7}" type="slidenum">
              <a:rPr lang="en-GB" smtClean="0"/>
              <a:t>9</a:t>
            </a:fld>
            <a:endParaRPr lang="en-GB"/>
          </a:p>
        </p:txBody>
      </p:sp>
    </p:spTree>
    <p:extLst>
      <p:ext uri="{BB962C8B-B14F-4D97-AF65-F5344CB8AC3E}">
        <p14:creationId xmlns:p14="http://schemas.microsoft.com/office/powerpoint/2010/main" val="2973010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Maidbot</a:t>
            </a:r>
            <a:r>
              <a:rPr lang="en-GB" dirty="0"/>
              <a:t> – the Robot maid (1m)</a:t>
            </a:r>
          </a:p>
          <a:p>
            <a:endParaRPr lang="en-GB" dirty="0"/>
          </a:p>
          <a:p>
            <a:r>
              <a:rPr lang="en-GB" b="1" dirty="0"/>
              <a:t>Discuss – would you be happy working alongside </a:t>
            </a:r>
            <a:r>
              <a:rPr lang="en-GB" b="1" dirty="0" err="1"/>
              <a:t>Maidbot</a:t>
            </a:r>
            <a:r>
              <a:rPr lang="en-GB" b="1" dirty="0"/>
              <a:t>?</a:t>
            </a:r>
          </a:p>
        </p:txBody>
      </p:sp>
      <p:sp>
        <p:nvSpPr>
          <p:cNvPr id="4" name="Slide Number Placeholder 3"/>
          <p:cNvSpPr>
            <a:spLocks noGrp="1"/>
          </p:cNvSpPr>
          <p:nvPr>
            <p:ph type="sldNum" sz="quarter" idx="5"/>
          </p:nvPr>
        </p:nvSpPr>
        <p:spPr/>
        <p:txBody>
          <a:bodyPr/>
          <a:lstStyle/>
          <a:p>
            <a:fld id="{411175E4-0633-4347-BFDD-1613A3C21DD1}" type="slidenum">
              <a:rPr lang="en-GB" smtClean="0"/>
              <a:t>10</a:t>
            </a:fld>
            <a:endParaRPr lang="en-GB"/>
          </a:p>
        </p:txBody>
      </p:sp>
    </p:spTree>
    <p:extLst>
      <p:ext uri="{BB962C8B-B14F-4D97-AF65-F5344CB8AC3E}">
        <p14:creationId xmlns:p14="http://schemas.microsoft.com/office/powerpoint/2010/main" val="6660814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err="1">
                <a:solidFill>
                  <a:schemeClr val="tx1"/>
                </a:solidFill>
                <a:effectLst/>
                <a:latin typeface="+mn-lt"/>
                <a:ea typeface="+mn-ea"/>
                <a:cs typeface="+mn-cs"/>
              </a:rPr>
              <a:t>SuitePad</a:t>
            </a:r>
            <a:r>
              <a:rPr lang="en-GB" sz="1200" b="0" i="0" u="none" strike="noStrike" kern="1200" dirty="0">
                <a:solidFill>
                  <a:schemeClr val="tx1"/>
                </a:solidFill>
                <a:effectLst/>
                <a:latin typeface="+mn-lt"/>
                <a:ea typeface="+mn-ea"/>
                <a:cs typeface="+mn-cs"/>
              </a:rPr>
              <a:t> tablets enable hoteliers to provide a first-class hotel experience for their guests while still following the rules implemented as a result of the coronavirus pandemic. Good hotel room cleanliness, clear communication, and top-notch service are all much easier to maintain with the help of </a:t>
            </a:r>
            <a:r>
              <a:rPr lang="en-GB" sz="1200" b="0" i="0" u="none" strike="noStrike" kern="1200" dirty="0" err="1">
                <a:solidFill>
                  <a:schemeClr val="tx1"/>
                </a:solidFill>
                <a:effectLst/>
                <a:latin typeface="+mn-lt"/>
                <a:ea typeface="+mn-ea"/>
                <a:cs typeface="+mn-cs"/>
              </a:rPr>
              <a:t>SuitePad’s</a:t>
            </a:r>
            <a:r>
              <a:rPr lang="en-GB" sz="1200" b="0" i="0" u="none" strike="noStrike" kern="1200" dirty="0">
                <a:solidFill>
                  <a:schemeClr val="tx1"/>
                </a:solidFill>
                <a:effectLst/>
                <a:latin typeface="+mn-lt"/>
                <a:ea typeface="+mn-ea"/>
                <a:cs typeface="+mn-cs"/>
              </a:rPr>
              <a:t> digital solutions. (3mins)</a:t>
            </a:r>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11</a:t>
            </a:fld>
            <a:endParaRPr lang="en-GB"/>
          </a:p>
        </p:txBody>
      </p:sp>
    </p:spTree>
    <p:extLst>
      <p:ext uri="{BB962C8B-B14F-4D97-AF65-F5344CB8AC3E}">
        <p14:creationId xmlns:p14="http://schemas.microsoft.com/office/powerpoint/2010/main" val="1729731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Housekeeping &amp; Technology Overview (1m8s)</a:t>
            </a:r>
          </a:p>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12</a:t>
            </a:fld>
            <a:endParaRPr lang="en-GB"/>
          </a:p>
        </p:txBody>
      </p:sp>
    </p:spTree>
    <p:extLst>
      <p:ext uri="{BB962C8B-B14F-4D97-AF65-F5344CB8AC3E}">
        <p14:creationId xmlns:p14="http://schemas.microsoft.com/office/powerpoint/2010/main" val="1507949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13</a:t>
            </a:fld>
            <a:endParaRPr lang="en-GB"/>
          </a:p>
        </p:txBody>
      </p:sp>
    </p:spTree>
    <p:extLst>
      <p:ext uri="{BB962C8B-B14F-4D97-AF65-F5344CB8AC3E}">
        <p14:creationId xmlns:p14="http://schemas.microsoft.com/office/powerpoint/2010/main" val="1531660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National Geographic Channel tell us of the history of bed bugs. Look away if you don’t like bugs! (2m 10s)</a:t>
            </a:r>
          </a:p>
        </p:txBody>
      </p:sp>
      <p:sp>
        <p:nvSpPr>
          <p:cNvPr id="4" name="Slide Number Placeholder 3"/>
          <p:cNvSpPr>
            <a:spLocks noGrp="1"/>
          </p:cNvSpPr>
          <p:nvPr>
            <p:ph type="sldNum" sz="quarter" idx="5"/>
          </p:nvPr>
        </p:nvSpPr>
        <p:spPr/>
        <p:txBody>
          <a:bodyPr/>
          <a:lstStyle/>
          <a:p>
            <a:fld id="{411175E4-0633-4347-BFDD-1613A3C21DD1}" type="slidenum">
              <a:rPr lang="en-GB" smtClean="0"/>
              <a:t>16</a:t>
            </a:fld>
            <a:endParaRPr lang="en-GB"/>
          </a:p>
        </p:txBody>
      </p:sp>
    </p:spTree>
    <p:extLst>
      <p:ext uri="{BB962C8B-B14F-4D97-AF65-F5344CB8AC3E}">
        <p14:creationId xmlns:p14="http://schemas.microsoft.com/office/powerpoint/2010/main" val="3632688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5 interesting facts about Bed Bugs (30 seconds)</a:t>
            </a:r>
          </a:p>
        </p:txBody>
      </p:sp>
      <p:sp>
        <p:nvSpPr>
          <p:cNvPr id="4" name="Slide Number Placeholder 3"/>
          <p:cNvSpPr>
            <a:spLocks noGrp="1"/>
          </p:cNvSpPr>
          <p:nvPr>
            <p:ph type="sldNum" sz="quarter" idx="5"/>
          </p:nvPr>
        </p:nvSpPr>
        <p:spPr/>
        <p:txBody>
          <a:bodyPr/>
          <a:lstStyle/>
          <a:p>
            <a:fld id="{411175E4-0633-4347-BFDD-1613A3C21DD1}" type="slidenum">
              <a:rPr lang="en-GB" smtClean="0"/>
              <a:t>17</a:t>
            </a:fld>
            <a:endParaRPr lang="en-GB"/>
          </a:p>
        </p:txBody>
      </p:sp>
    </p:spTree>
    <p:extLst>
      <p:ext uri="{BB962C8B-B14F-4D97-AF65-F5344CB8AC3E}">
        <p14:creationId xmlns:p14="http://schemas.microsoft.com/office/powerpoint/2010/main" val="1325754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24</a:t>
            </a:fld>
            <a:endParaRPr lang="en-GB"/>
          </a:p>
        </p:txBody>
      </p:sp>
    </p:spTree>
    <p:extLst>
      <p:ext uri="{BB962C8B-B14F-4D97-AF65-F5344CB8AC3E}">
        <p14:creationId xmlns:p14="http://schemas.microsoft.com/office/powerpoint/2010/main" val="12855443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Teaming Up Against Bed Bugs – Ecolab training (4mins)</a:t>
            </a:r>
          </a:p>
        </p:txBody>
      </p:sp>
      <p:sp>
        <p:nvSpPr>
          <p:cNvPr id="4" name="Slide Number Placeholder 3"/>
          <p:cNvSpPr>
            <a:spLocks noGrp="1"/>
          </p:cNvSpPr>
          <p:nvPr>
            <p:ph type="sldNum" sz="quarter" idx="5"/>
          </p:nvPr>
        </p:nvSpPr>
        <p:spPr/>
        <p:txBody>
          <a:bodyPr/>
          <a:lstStyle/>
          <a:p>
            <a:fld id="{FF2F8FA7-D77C-2B41-9F51-61623A6C21C7}" type="slidenum">
              <a:rPr lang="en-GB" smtClean="0"/>
              <a:t>25</a:t>
            </a:fld>
            <a:endParaRPr lang="en-GB"/>
          </a:p>
        </p:txBody>
      </p:sp>
    </p:spTree>
    <p:extLst>
      <p:ext uri="{BB962C8B-B14F-4D97-AF65-F5344CB8AC3E}">
        <p14:creationId xmlns:p14="http://schemas.microsoft.com/office/powerpoint/2010/main" val="2509036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A Development plan is a roadmap for professional and personal development that promotes skills and behaviors needed for success in a current role and can prepare an employee for career interests.</a:t>
            </a:r>
            <a:endParaRPr lang="en-US" b="0" i="0" dirty="0">
              <a:solidFill>
                <a:srgbClr val="333333"/>
              </a:solidFill>
              <a:effectLst/>
              <a:latin typeface="Avenir Next"/>
            </a:endParaRPr>
          </a:p>
          <a:p>
            <a:pPr algn="l"/>
            <a:r>
              <a:rPr lang="en-US" b="0" i="0" dirty="0">
                <a:solidFill>
                  <a:srgbClr val="333333"/>
                </a:solidFill>
                <a:effectLst/>
                <a:latin typeface="Avenir Next"/>
              </a:rPr>
              <a:t>Employee development plans are action plans, working documents used actively by both the employee and line manager. They ensure the employee is growing personally, developing their ability to achieve more in the workplace, </a:t>
            </a:r>
            <a:r>
              <a:rPr lang="en-US" b="0" i="0" u="none" strike="noStrike" dirty="0">
                <a:solidFill>
                  <a:srgbClr val="CF007F"/>
                </a:solidFill>
                <a:effectLst/>
                <a:latin typeface="Avenir Next"/>
                <a:hlinkClick r:id="rId3"/>
              </a:rPr>
              <a:t>retain your top talent</a:t>
            </a:r>
            <a:r>
              <a:rPr lang="en-US" b="0" i="0" dirty="0">
                <a:solidFill>
                  <a:srgbClr val="333333"/>
                </a:solidFill>
                <a:effectLst/>
                <a:latin typeface="Avenir Next"/>
              </a:rPr>
              <a:t> and meet the </a:t>
            </a:r>
            <a:r>
              <a:rPr lang="en-US" b="0" i="0" dirty="0" err="1">
                <a:solidFill>
                  <a:srgbClr val="333333"/>
                </a:solidFill>
                <a:effectLst/>
                <a:latin typeface="Avenir Next"/>
              </a:rPr>
              <a:t>organisation’s</a:t>
            </a:r>
            <a:r>
              <a:rPr lang="en-US" b="0" i="0" dirty="0">
                <a:solidFill>
                  <a:srgbClr val="333333"/>
                </a:solidFill>
                <a:effectLst/>
                <a:latin typeface="Avenir Next"/>
              </a:rPr>
              <a:t> goals.</a:t>
            </a:r>
          </a:p>
          <a:p>
            <a:pPr algn="l"/>
            <a:r>
              <a:rPr lang="en-US" b="0" i="0" dirty="0">
                <a:solidFill>
                  <a:srgbClr val="333333"/>
                </a:solidFill>
                <a:effectLst/>
                <a:latin typeface="Avenir Next"/>
              </a:rPr>
              <a:t>They differ from personal development plans in, that personal development plans tend to be owned solely by the individual and supported by the organisation where necessary, often more focused on life goals than work goals.</a:t>
            </a:r>
          </a:p>
          <a:p>
            <a:pPr algn="l"/>
            <a:endParaRPr lang="en-US" b="0" i="0" dirty="0">
              <a:solidFill>
                <a:srgbClr val="333333"/>
              </a:solidFill>
              <a:effectLst/>
              <a:latin typeface="Avenir Next"/>
            </a:endParaRPr>
          </a:p>
          <a:p>
            <a:pPr algn="l"/>
            <a:r>
              <a:rPr lang="en-US" dirty="0"/>
              <a:t>By thoughtfully planning and monitoring work—through setting performance goals, establishing metrics by which goal success will be measured, and identifying critical behaviors—deficiencies in performance become clear and can be addressed. Areas for improving good performance also stand out, and action can be taken to help successful employees sustain their performance and contribute with greater impact. Creating or updating an individual development plan typically happens after the objective setting process to ensure that objectives and employee development are in alignment. This strategy provides the best opportunity for employees to understand what development can help them meet their performance objectives and behavioral expectations or to prepare for a job to which the employee aspires. </a:t>
            </a:r>
          </a:p>
          <a:p>
            <a:pPr algn="l"/>
            <a:endParaRPr lang="en-US" b="0" i="0" dirty="0">
              <a:solidFill>
                <a:srgbClr val="333333"/>
              </a:solidFill>
              <a:effectLst/>
              <a:latin typeface="Avenir Next"/>
            </a:endParaRPr>
          </a:p>
          <a:p>
            <a:pPr algn="l"/>
            <a:r>
              <a:rPr lang="en-US" b="0" i="0" dirty="0">
                <a:solidFill>
                  <a:srgbClr val="333333"/>
                </a:solidFill>
                <a:effectLst/>
                <a:latin typeface="Avenir Next"/>
              </a:rPr>
              <a:t>This can be used in all industries and areas of the hotel</a:t>
            </a:r>
          </a:p>
          <a:p>
            <a:endParaRPr lang="en-GB" dirty="0"/>
          </a:p>
        </p:txBody>
      </p:sp>
      <p:sp>
        <p:nvSpPr>
          <p:cNvPr id="4" name="Slide Number Placeholder 3"/>
          <p:cNvSpPr>
            <a:spLocks noGrp="1"/>
          </p:cNvSpPr>
          <p:nvPr>
            <p:ph type="sldNum" sz="quarter" idx="5"/>
          </p:nvPr>
        </p:nvSpPr>
        <p:spPr/>
        <p:txBody>
          <a:bodyPr/>
          <a:lstStyle/>
          <a:p>
            <a:fld id="{FF2F8FA7-D77C-2B41-9F51-61623A6C21C7}" type="slidenum">
              <a:rPr lang="en-GB" smtClean="0"/>
              <a:t>27</a:t>
            </a:fld>
            <a:endParaRPr lang="en-GB"/>
          </a:p>
        </p:txBody>
      </p:sp>
    </p:spTree>
    <p:extLst>
      <p:ext uri="{BB962C8B-B14F-4D97-AF65-F5344CB8AC3E}">
        <p14:creationId xmlns:p14="http://schemas.microsoft.com/office/powerpoint/2010/main" val="1690617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333333"/>
                </a:solidFill>
                <a:effectLst/>
                <a:latin typeface="Avenir Next"/>
              </a:rPr>
              <a:t>People are generally motivated by self-development. If this self-development is aligned with organisational goals and future needs, you help address the </a:t>
            </a:r>
            <a:r>
              <a:rPr lang="en-US" b="0" i="0" u="none" strike="noStrike" dirty="0">
                <a:solidFill>
                  <a:srgbClr val="CF007F"/>
                </a:solidFill>
                <a:effectLst/>
                <a:latin typeface="Avenir Next"/>
                <a:hlinkClick r:id="rId3"/>
              </a:rPr>
              <a:t>principal-agent problem</a:t>
            </a:r>
            <a:r>
              <a:rPr lang="en-US" b="0" i="0" dirty="0">
                <a:solidFill>
                  <a:srgbClr val="333333"/>
                </a:solidFill>
                <a:effectLst/>
                <a:latin typeface="Avenir Next"/>
              </a:rPr>
              <a:t> and build employee motivation.</a:t>
            </a:r>
          </a:p>
          <a:p>
            <a:pPr algn="l"/>
            <a:r>
              <a:rPr lang="en-US" b="0" i="0" dirty="0">
                <a:solidFill>
                  <a:srgbClr val="333333"/>
                </a:solidFill>
                <a:effectLst/>
                <a:latin typeface="Avenir Next"/>
              </a:rPr>
              <a:t>Employee development plans help address future business needs and succession planning.</a:t>
            </a:r>
          </a:p>
          <a:p>
            <a:pPr algn="l"/>
            <a:endParaRPr lang="en-US" b="1" i="0" dirty="0">
              <a:solidFill>
                <a:srgbClr val="333333"/>
              </a:solidFill>
              <a:effectLst/>
              <a:latin typeface="Avenir Next"/>
            </a:endParaRPr>
          </a:p>
          <a:p>
            <a:pPr algn="l"/>
            <a:r>
              <a:rPr lang="en-US" b="1" i="0" dirty="0">
                <a:solidFill>
                  <a:srgbClr val="333333"/>
                </a:solidFill>
                <a:effectLst/>
                <a:latin typeface="Avenir Next"/>
              </a:rPr>
              <a:t>Step 1: Establish personal and career development goals</a:t>
            </a:r>
          </a:p>
          <a:p>
            <a:pPr algn="l"/>
            <a:r>
              <a:rPr lang="en-US" b="0" i="0" dirty="0">
                <a:solidFill>
                  <a:srgbClr val="333333"/>
                </a:solidFill>
                <a:effectLst/>
                <a:latin typeface="Avenir Next"/>
              </a:rPr>
              <a:t>This is an important step because it encourages the employee to think holistically and tie in several domains of development. It makes it more likely they’ll buy into the idea of an EDP.</a:t>
            </a:r>
          </a:p>
          <a:p>
            <a:pPr algn="l"/>
            <a:r>
              <a:rPr lang="en-US" b="0" i="0" dirty="0">
                <a:solidFill>
                  <a:srgbClr val="333333"/>
                </a:solidFill>
                <a:effectLst/>
                <a:latin typeface="Avenir Next"/>
              </a:rPr>
              <a:t>These goals could be growth-oriented (public speaking), skills-oriented (intermediate Photoshop knowledge) and relationship-oriented (assertiveness). The best plans will include goals in different areas.</a:t>
            </a:r>
          </a:p>
          <a:p>
            <a:pPr algn="l"/>
            <a:r>
              <a:rPr lang="en-US" b="0" i="0" dirty="0">
                <a:solidFill>
                  <a:srgbClr val="333333"/>
                </a:solidFill>
                <a:effectLst/>
                <a:latin typeface="Avenir Next"/>
              </a:rPr>
              <a:t>It’s important that employees don’t view employee development plans as separate to their daily work lives.</a:t>
            </a:r>
          </a:p>
          <a:p>
            <a:pPr algn="l"/>
            <a:r>
              <a:rPr lang="en-US" b="1" i="0" dirty="0">
                <a:solidFill>
                  <a:srgbClr val="333333"/>
                </a:solidFill>
                <a:effectLst/>
                <a:latin typeface="Avenir Next"/>
              </a:rPr>
              <a:t>Step 2: Establish work development needs</a:t>
            </a:r>
          </a:p>
          <a:p>
            <a:pPr algn="l"/>
            <a:r>
              <a:rPr lang="en-US" b="0" i="0" dirty="0">
                <a:solidFill>
                  <a:srgbClr val="333333"/>
                </a:solidFill>
                <a:effectLst/>
                <a:latin typeface="Avenir Next"/>
              </a:rPr>
              <a:t>This involves an objective look at the demands of the role initially, to ensure the employee development plan is aligned to organisational goals, and also at the future demands of the role (how it will evolve) and future positions available in the organisation (for succession planning).</a:t>
            </a:r>
          </a:p>
          <a:p>
            <a:pPr algn="l"/>
            <a:r>
              <a:rPr lang="en-US" b="0" i="0" dirty="0">
                <a:solidFill>
                  <a:srgbClr val="333333"/>
                </a:solidFill>
                <a:effectLst/>
                <a:latin typeface="Avenir Next"/>
              </a:rPr>
              <a:t>This business-oriented list of development needs can be mapped against the personal list established in step one to create alignment. You should always aim for alignment, although there may be some parallel areas of personal growth and role-focused growth.</a:t>
            </a:r>
          </a:p>
          <a:p>
            <a:pPr algn="l"/>
            <a:r>
              <a:rPr lang="en-US" b="1" i="0" dirty="0">
                <a:solidFill>
                  <a:srgbClr val="333333"/>
                </a:solidFill>
                <a:effectLst/>
                <a:latin typeface="Avenir Next"/>
              </a:rPr>
              <a:t>Step 3: Develop an action plan</a:t>
            </a:r>
          </a:p>
          <a:p>
            <a:pPr algn="l"/>
            <a:r>
              <a:rPr lang="en-US" b="0" i="0" dirty="0">
                <a:solidFill>
                  <a:srgbClr val="333333"/>
                </a:solidFill>
                <a:effectLst/>
                <a:latin typeface="Avenir Next"/>
              </a:rPr>
              <a:t>Once the alignment has been established and the areas for development identified, the path to this development needs to be mapped out.</a:t>
            </a:r>
          </a:p>
          <a:p>
            <a:pPr algn="l"/>
            <a:r>
              <a:rPr lang="en-US" b="0" i="0" dirty="0">
                <a:solidFill>
                  <a:srgbClr val="333333"/>
                </a:solidFill>
                <a:effectLst/>
                <a:latin typeface="Avenir Next"/>
              </a:rPr>
              <a:t>Don’t forget the 70/20/10 rule – that 70% of learning comes from on-the-job experience, 20% from other people and 10% from coursework and training.</a:t>
            </a:r>
          </a:p>
          <a:p>
            <a:pPr algn="l"/>
            <a:r>
              <a:rPr lang="en-US" b="0" i="0" dirty="0">
                <a:solidFill>
                  <a:srgbClr val="333333"/>
                </a:solidFill>
                <a:effectLst/>
                <a:latin typeface="Avenir Next"/>
              </a:rPr>
              <a:t>You might build formal training into the development plan but most steps should be crafted into the job itself or based on relationships with others.</a:t>
            </a:r>
          </a:p>
          <a:p>
            <a:pPr algn="l"/>
            <a:r>
              <a:rPr lang="en-US" b="0" i="0" dirty="0">
                <a:solidFill>
                  <a:srgbClr val="333333"/>
                </a:solidFill>
                <a:effectLst/>
                <a:latin typeface="Avenir Next"/>
              </a:rPr>
              <a:t>.</a:t>
            </a:r>
          </a:p>
          <a:p>
            <a:pPr algn="l"/>
            <a:r>
              <a:rPr lang="en-US" b="1" i="0" dirty="0">
                <a:solidFill>
                  <a:srgbClr val="333333"/>
                </a:solidFill>
                <a:effectLst/>
                <a:latin typeface="Avenir Next"/>
              </a:rPr>
              <a:t>Step 4: Reflect on efficacy and update the plan as required</a:t>
            </a:r>
          </a:p>
          <a:p>
            <a:pPr algn="l"/>
            <a:r>
              <a:rPr lang="en-US" b="0" i="0" dirty="0">
                <a:solidFill>
                  <a:srgbClr val="333333"/>
                </a:solidFill>
                <a:effectLst/>
                <a:latin typeface="Avenir Next"/>
              </a:rPr>
              <a:t>Changes the employee makes must not simply be left to exist in a vacuum. The path to development is often murky and filled with sub-optimal decisions.</a:t>
            </a:r>
          </a:p>
          <a:p>
            <a:pPr algn="l"/>
            <a:r>
              <a:rPr lang="en-US" b="0" i="0" dirty="0">
                <a:solidFill>
                  <a:srgbClr val="333333"/>
                </a:solidFill>
                <a:effectLst/>
                <a:latin typeface="Avenir Next"/>
              </a:rPr>
              <a:t>Self-adjustment and reflection should be built into the final stages of the employee development plan.</a:t>
            </a:r>
          </a:p>
          <a:p>
            <a:pPr algn="l"/>
            <a:r>
              <a:rPr lang="en-US" b="0" i="0" dirty="0">
                <a:solidFill>
                  <a:srgbClr val="333333"/>
                </a:solidFill>
                <a:effectLst/>
                <a:latin typeface="Avenir Next"/>
              </a:rPr>
              <a:t>It’s important that self-adjustment and reflection are built into the final stages of the employee development plan so that both manager and employee can see what went well, what didn’t and make changes so that, over time, the development becomes more successful and smoother. This is good for the employee, the manager and ultimately the organisation.</a:t>
            </a:r>
          </a:p>
          <a:p>
            <a:pPr algn="l"/>
            <a:endParaRPr lang="en-US" b="0" i="0" dirty="0">
              <a:solidFill>
                <a:srgbClr val="333333"/>
              </a:solidFill>
              <a:effectLst/>
              <a:latin typeface="Avenir Next"/>
            </a:endParaRPr>
          </a:p>
          <a:p>
            <a:pPr algn="l"/>
            <a:r>
              <a:rPr lang="en-US" b="1" i="0" dirty="0">
                <a:solidFill>
                  <a:srgbClr val="333333"/>
                </a:solidFill>
                <a:effectLst/>
                <a:latin typeface="Avenir Next"/>
              </a:rPr>
              <a:t>Employee development plans at work: tips to ensure they work</a:t>
            </a:r>
          </a:p>
          <a:p>
            <a:pPr algn="l" fontAlgn="base">
              <a:buFont typeface="Arial" panose="020B0604020202020204" pitchFamily="34" charset="0"/>
              <a:buChar char="•"/>
            </a:pPr>
            <a:r>
              <a:rPr lang="en-US" b="0" i="0" dirty="0">
                <a:solidFill>
                  <a:srgbClr val="333333"/>
                </a:solidFill>
                <a:effectLst/>
                <a:latin typeface="Avenir Next"/>
              </a:rPr>
              <a:t>The whole, not an aside: it’s important that employees don’t view employee development plans as separate to their daily work lives, as something to be done in their ‘free time.’ Used properly, EDPs provide development opportunities through daily work. Consider a week by week process to </a:t>
            </a:r>
          </a:p>
          <a:p>
            <a:endParaRPr lang="en-US" dirty="0">
              <a:hlinkClick r:id="rId4"/>
            </a:endParaRPr>
          </a:p>
          <a:p>
            <a:r>
              <a:rPr lang="en-US" dirty="0">
                <a:hlinkClick r:id="rId4"/>
              </a:rPr>
              <a:t>Employee development plan - everything you need to know (investorsinpeople.com)</a:t>
            </a:r>
            <a:endParaRPr lang="en-US" dirty="0"/>
          </a:p>
        </p:txBody>
      </p:sp>
      <p:sp>
        <p:nvSpPr>
          <p:cNvPr id="4" name="Slide Number Placeholder 3"/>
          <p:cNvSpPr>
            <a:spLocks noGrp="1"/>
          </p:cNvSpPr>
          <p:nvPr>
            <p:ph type="sldNum" sz="quarter" idx="5"/>
          </p:nvPr>
        </p:nvSpPr>
        <p:spPr/>
        <p:txBody>
          <a:bodyPr/>
          <a:lstStyle/>
          <a:p>
            <a:fld id="{FF2F8FA7-D77C-2B41-9F51-61623A6C21C7}" type="slidenum">
              <a:rPr lang="en-GB" smtClean="0"/>
              <a:t>28</a:t>
            </a:fld>
            <a:endParaRPr lang="en-GB"/>
          </a:p>
        </p:txBody>
      </p:sp>
    </p:spTree>
    <p:extLst>
      <p:ext uri="{BB962C8B-B14F-4D97-AF65-F5344CB8AC3E}">
        <p14:creationId xmlns:p14="http://schemas.microsoft.com/office/powerpoint/2010/main" val="2624896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Employee development plan - everything you need to know (investorsinpeople.com)</a:t>
            </a:r>
            <a:endParaRPr lang="en-US" dirty="0"/>
          </a:p>
          <a:p>
            <a:endParaRPr lang="en-US" dirty="0"/>
          </a:p>
          <a:p>
            <a:r>
              <a:rPr lang="en-US" dirty="0"/>
              <a:t>In your development plan you need to have the date, time and duration of the training.</a:t>
            </a:r>
          </a:p>
          <a:p>
            <a:r>
              <a:rPr lang="en-US" dirty="0"/>
              <a:t>Objectives will be included to show desirable outcomes and the task description.</a:t>
            </a:r>
          </a:p>
          <a:p>
            <a:r>
              <a:rPr lang="en-US" dirty="0"/>
              <a:t>Facilitator and trainer who will conduct the training will need to be included</a:t>
            </a:r>
          </a:p>
          <a:p>
            <a:endParaRPr lang="en-US" dirty="0"/>
          </a:p>
          <a:p>
            <a:r>
              <a:rPr lang="en-US" dirty="0"/>
              <a:t>Consider:</a:t>
            </a:r>
          </a:p>
          <a:p>
            <a:r>
              <a:rPr lang="en-US" dirty="0"/>
              <a:t>Corporate or company introduction</a:t>
            </a:r>
          </a:p>
          <a:p>
            <a:r>
              <a:rPr lang="en-US" dirty="0"/>
              <a:t>Policy, pay </a:t>
            </a:r>
          </a:p>
          <a:p>
            <a:r>
              <a:rPr lang="en-US" dirty="0"/>
              <a:t>Procedure</a:t>
            </a:r>
          </a:p>
          <a:p>
            <a:r>
              <a:rPr lang="en-US" dirty="0"/>
              <a:t>Team Meet</a:t>
            </a:r>
          </a:p>
          <a:p>
            <a:r>
              <a:rPr lang="en-US" dirty="0" err="1"/>
              <a:t>Familiarisation</a:t>
            </a:r>
            <a:r>
              <a:rPr lang="en-US" dirty="0"/>
              <a:t> of hotel</a:t>
            </a:r>
          </a:p>
          <a:p>
            <a:r>
              <a:rPr lang="en-GB" dirty="0"/>
              <a:t>Personalities </a:t>
            </a:r>
          </a:p>
          <a:p>
            <a:r>
              <a:rPr lang="en-GB" dirty="0"/>
              <a:t>Workplace skills</a:t>
            </a:r>
          </a:p>
          <a:p>
            <a:endParaRPr lang="en-GB" dirty="0"/>
          </a:p>
          <a:p>
            <a:endParaRPr lang="en-US" dirty="0"/>
          </a:p>
          <a:p>
            <a:endParaRPr lang="en-GB" dirty="0"/>
          </a:p>
        </p:txBody>
      </p:sp>
      <p:sp>
        <p:nvSpPr>
          <p:cNvPr id="4" name="Slide Number Placeholder 3"/>
          <p:cNvSpPr>
            <a:spLocks noGrp="1"/>
          </p:cNvSpPr>
          <p:nvPr>
            <p:ph type="sldNum" sz="quarter" idx="5"/>
          </p:nvPr>
        </p:nvSpPr>
        <p:spPr/>
        <p:txBody>
          <a:bodyPr/>
          <a:lstStyle/>
          <a:p>
            <a:fld id="{FF2F8FA7-D77C-2B41-9F51-61623A6C21C7}" type="slidenum">
              <a:rPr lang="en-GB" smtClean="0"/>
              <a:t>29</a:t>
            </a:fld>
            <a:endParaRPr lang="en-GB"/>
          </a:p>
        </p:txBody>
      </p:sp>
    </p:spTree>
    <p:extLst>
      <p:ext uri="{BB962C8B-B14F-4D97-AF65-F5344CB8AC3E}">
        <p14:creationId xmlns:p14="http://schemas.microsoft.com/office/powerpoint/2010/main" val="2585878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action plan is a set of engagements for the client moving forward post consulting.</a:t>
            </a:r>
          </a:p>
          <a:p>
            <a:endParaRPr lang="en-GB" dirty="0"/>
          </a:p>
          <a:p>
            <a:r>
              <a:rPr lang="en-GB" dirty="0"/>
              <a:t>Here you will list the problems highlighted along with the solution and desired outcomes.</a:t>
            </a:r>
          </a:p>
          <a:p>
            <a:endParaRPr lang="en-GB" dirty="0"/>
          </a:p>
          <a:p>
            <a:r>
              <a:rPr lang="en-GB" dirty="0"/>
              <a:t>Time scales are required to indicate how long a particular action could take. For example training all staff a particular skill set.</a:t>
            </a:r>
          </a:p>
          <a:p>
            <a:endParaRPr lang="en-GB" dirty="0"/>
          </a:p>
          <a:p>
            <a:r>
              <a:rPr lang="en-GB" dirty="0"/>
              <a:t>You can also include financial costs or assumptions to give the client a guide to any prices proposed.</a:t>
            </a:r>
          </a:p>
          <a:p>
            <a:r>
              <a:rPr lang="en-GB" dirty="0"/>
              <a:t>Remember that all financials need to be sourced and clarified on the action plan.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333333"/>
                </a:solidFill>
                <a:effectLst/>
                <a:latin typeface="Avenir Next"/>
              </a:rPr>
              <a:t>This can be used in all industries and areas of the hotel</a:t>
            </a:r>
          </a:p>
          <a:p>
            <a:r>
              <a:rPr lang="en-GB"/>
              <a:t> </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31</a:t>
            </a:fld>
            <a:endParaRPr lang="en-US"/>
          </a:p>
        </p:txBody>
      </p:sp>
    </p:spTree>
    <p:extLst>
      <p:ext uri="{BB962C8B-B14F-4D97-AF65-F5344CB8AC3E}">
        <p14:creationId xmlns:p14="http://schemas.microsoft.com/office/powerpoint/2010/main" val="4594983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33</a:t>
            </a:fld>
            <a:endParaRPr lang="en-US"/>
          </a:p>
        </p:txBody>
      </p:sp>
    </p:spTree>
    <p:extLst>
      <p:ext uri="{BB962C8B-B14F-4D97-AF65-F5344CB8AC3E}">
        <p14:creationId xmlns:p14="http://schemas.microsoft.com/office/powerpoint/2010/main" val="3434686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34</a:t>
            </a:fld>
            <a:endParaRPr lang="en-US"/>
          </a:p>
        </p:txBody>
      </p:sp>
    </p:spTree>
    <p:extLst>
      <p:ext uri="{BB962C8B-B14F-4D97-AF65-F5344CB8AC3E}">
        <p14:creationId xmlns:p14="http://schemas.microsoft.com/office/powerpoint/2010/main" val="2276441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7922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28343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31/01/2023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32714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355863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178455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759648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31602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411648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726990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124496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882145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701341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7244725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61517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8745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08741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00816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325762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462503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47313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65253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979676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83900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444737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240983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887651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1778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1826398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0754833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6058328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31380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198207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4033523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81410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75886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166109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10801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049461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331884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176082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140967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358743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7593739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764668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7688015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513652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6937081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399992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76943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949160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32330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91298120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7815226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685437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023208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2549365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2362325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8664817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5943626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23677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61297631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6276596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3722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GB"/>
              <a:t>Click icon to add picture</a:t>
            </a:r>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833127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0.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1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11.png"/><Relationship Id="rId5" Type="http://schemas.openxmlformats.org/officeDocument/2006/relationships/theme" Target="../theme/theme11.xml"/><Relationship Id="rId4"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4.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5.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44332755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70388861"/>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30606517"/>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06147884"/>
      </p:ext>
    </p:extLst>
  </p:cSld>
  <p:clrMap bg1="lt1" tx1="dk1" bg2="lt2" tx2="dk2" accent1="accent1" accent2="accent2" accent3="accent3" accent4="accent4" accent5="accent5" accent6="accent6" hlink="hlink" folHlink="folHlink"/>
  <p:sldLayoutIdLst>
    <p:sldLayoutId id="2147483670" r:id="rId1"/>
    <p:sldLayoutId id="214748374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74655478"/>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877521630"/>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09891122"/>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72619323"/>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91746755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05524816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36376878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424336843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08418874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515023068"/>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37721592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700405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image" Target="../media/image2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hyperlink" Target="https://webstockreview.net/explore/teamwork-clipart-housekeeping/" TargetMode="External"/><Relationship Id="rId13" Type="http://schemas.openxmlformats.org/officeDocument/2006/relationships/image" Target="../media/image35.png"/><Relationship Id="rId3" Type="http://schemas.openxmlformats.org/officeDocument/2006/relationships/image" Target="../media/image28.png"/><Relationship Id="rId7" Type="http://schemas.openxmlformats.org/officeDocument/2006/relationships/image" Target="../media/image30.png"/><Relationship Id="rId12" Type="http://schemas.openxmlformats.org/officeDocument/2006/relationships/image" Target="../media/image34.sv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hyperlink" Target="http://www.thebluediamondgallery.com/handwriting/c/communication.html" TargetMode="External"/><Relationship Id="rId11" Type="http://schemas.openxmlformats.org/officeDocument/2006/relationships/image" Target="../media/image33.png"/><Relationship Id="rId5" Type="http://schemas.openxmlformats.org/officeDocument/2006/relationships/image" Target="../media/image29.jpg"/><Relationship Id="rId10" Type="http://schemas.openxmlformats.org/officeDocument/2006/relationships/image" Target="../media/image32.svg"/><Relationship Id="rId4" Type="http://schemas.openxmlformats.org/officeDocument/2006/relationships/hyperlink" Target="https://commons.wikimedia.org/wiki/File:Additional_time.svg" TargetMode="External"/><Relationship Id="rId9" Type="http://schemas.openxmlformats.org/officeDocument/2006/relationships/image" Target="../media/image31.png"/><Relationship Id="rId14" Type="http://schemas.openxmlformats.org/officeDocument/2006/relationships/image" Target="../media/image36.sv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3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6.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video" Target="https://www.youtube.com/embed/P9boXXxGYDg?feature=oembed" TargetMode="External"/><Relationship Id="rId4" Type="http://schemas.openxmlformats.org/officeDocument/2006/relationships/image" Target="../media/image38.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5.xml"/><Relationship Id="rId1" Type="http://schemas.openxmlformats.org/officeDocument/2006/relationships/video" Target="https://www.youtube.com/embed/bY16ck3HvAw?feature=oembed" TargetMode="External"/><Relationship Id="rId4" Type="http://schemas.openxmlformats.org/officeDocument/2006/relationships/image" Target="../media/image3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video" Target="https://www.youtube.com/embed/gyktHss8qmU?feature=oembed" TargetMode="External"/><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5.xml"/><Relationship Id="rId1" Type="http://schemas.openxmlformats.org/officeDocument/2006/relationships/video" Target="https://www.youtube.com/embed/q-u2hcgvgqo?feature=oembed" TargetMode="External"/><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5.xml"/><Relationship Id="rId1" Type="http://schemas.openxmlformats.org/officeDocument/2006/relationships/video" Target="https://www.youtube.com/embed/4rqDvz6VZz4?feature=oembed" TargetMode="Externa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8" Type="http://schemas.openxmlformats.org/officeDocument/2006/relationships/hyperlink" Target="https://www.hoteliermagazine.com/housekeeping-is-being-slowly-transformed-by-technology/" TargetMode="External"/><Relationship Id="rId3" Type="http://schemas.openxmlformats.org/officeDocument/2006/relationships/hyperlink" Target="https://purplecloudtech.com/housekeeping-management/" TargetMode="External"/><Relationship Id="rId7" Type="http://schemas.openxmlformats.org/officeDocument/2006/relationships/hyperlink" Target="https://www.mews.com/blog/future-hotel-housekeeping" TargetMode="Externa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hyperlink" Target="https://www.techtalk.travel/post/history-hotel-travel-technology-infographic" TargetMode="External"/><Relationship Id="rId5" Type="http://schemas.openxmlformats.org/officeDocument/2006/relationships/hyperlink" Target="https://knowcross.com/know-housekeeping/" TargetMode="External"/><Relationship Id="rId10" Type="http://schemas.openxmlformats.org/officeDocument/2006/relationships/image" Target="../media/image40.png"/><Relationship Id="rId4" Type="http://schemas.openxmlformats.org/officeDocument/2006/relationships/hyperlink" Target="https://www.quore.com/products/cleanings-plus" TargetMode="External"/><Relationship Id="rId9" Type="http://schemas.openxmlformats.org/officeDocument/2006/relationships/hyperlink" Target="https://www.optiisolutions.com/optii-keeper-2020" TargetMode="Externa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5.xml"/><Relationship Id="rId1" Type="http://schemas.openxmlformats.org/officeDocument/2006/relationships/video" Target="https://www.youtube.com/embed/WfKCcSPCOQo?feature=oembed" TargetMode="External"/><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5.xml"/><Relationship Id="rId1" Type="http://schemas.openxmlformats.org/officeDocument/2006/relationships/video" Target="https://www.youtube.com/embed/HzGj3dYUBUY?feature=oembed" TargetMode="Externa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5.xml"/><Relationship Id="rId1" Type="http://schemas.openxmlformats.org/officeDocument/2006/relationships/video" Target="https://www.youtube.com/embed/vD0xdB_ncM4?feature=oembed" TargetMode="Externa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image" Target="../media/image25.png"/><Relationship Id="rId4" Type="http://schemas.openxmlformats.org/officeDocument/2006/relationships/notesSlide" Target="../notesSlides/notesSlide20.xml"/></Relationships>
</file>

<file path=ppt/slides/_rels/slide34.xml.rels><?xml version="1.0" encoding="UTF-8" standalone="yes"?>
<Relationships xmlns="http://schemas.openxmlformats.org/package/2006/relationships"><Relationship Id="rId3" Type="http://schemas.openxmlformats.org/officeDocument/2006/relationships/hyperlink" Target="mailto:l.blake@uwtsd.ac.uk" TargetMode="External"/><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4608427"/>
            <a:ext cx="7992888" cy="1470025"/>
          </a:xfrm>
        </p:spPr>
        <p:txBody>
          <a:bodyPr>
            <a:normAutofit fontScale="90000"/>
          </a:bodyPr>
          <a:lstStyle/>
          <a:p>
            <a:pPr algn="r"/>
            <a:r>
              <a:rPr lang="en-GB" dirty="0">
                <a:solidFill>
                  <a:schemeClr val="bg1"/>
                </a:solidFill>
              </a:rPr>
              <a:t>Operating</a:t>
            </a:r>
            <a:br>
              <a:rPr lang="en-GB" dirty="0">
                <a:solidFill>
                  <a:schemeClr val="bg1"/>
                </a:solidFill>
              </a:rPr>
            </a:br>
            <a:r>
              <a:rPr lang="en-GB" dirty="0">
                <a:solidFill>
                  <a:schemeClr val="bg1"/>
                </a:solidFill>
              </a:rPr>
              <a:t>Hotel</a:t>
            </a:r>
            <a:br>
              <a:rPr lang="en-GB" dirty="0">
                <a:solidFill>
                  <a:schemeClr val="bg1"/>
                </a:solidFill>
              </a:rPr>
            </a:br>
            <a:r>
              <a:rPr lang="en-GB" dirty="0">
                <a:solidFill>
                  <a:schemeClr val="bg1"/>
                </a:solidFill>
              </a:rPr>
              <a:t>Facilities</a:t>
            </a:r>
            <a:br>
              <a:rPr lang="en-GB" i="1" dirty="0">
                <a:solidFill>
                  <a:schemeClr val="bg1"/>
                </a:solidFill>
              </a:rPr>
            </a:br>
            <a:r>
              <a:rPr lang="en-GB" b="1" i="1" dirty="0">
                <a:solidFill>
                  <a:schemeClr val="bg1"/>
                </a:solidFill>
              </a:rPr>
              <a:t>BMIH4006</a:t>
            </a:r>
            <a:br>
              <a:rPr lang="en-GB" i="1" dirty="0">
                <a:solidFill>
                  <a:schemeClr val="bg1"/>
                </a:solidFill>
              </a:rPr>
            </a:br>
            <a:br>
              <a:rPr lang="en-GB" i="1" dirty="0">
                <a:solidFill>
                  <a:schemeClr val="bg1"/>
                </a:solidFill>
              </a:rPr>
            </a:br>
            <a:r>
              <a:rPr lang="en-GB" b="1" i="1" dirty="0">
                <a:solidFill>
                  <a:schemeClr val="bg1"/>
                </a:solidFill>
              </a:rPr>
              <a:t>Week 4:</a:t>
            </a:r>
            <a:br>
              <a:rPr lang="en-GB" i="1" dirty="0">
                <a:solidFill>
                  <a:schemeClr val="bg1"/>
                </a:solidFill>
              </a:rPr>
            </a:br>
            <a:r>
              <a:rPr lang="en-GB" i="1" dirty="0">
                <a:solidFill>
                  <a:schemeClr val="bg1"/>
                </a:solidFill>
              </a:rPr>
              <a:t>Housekeeping and </a:t>
            </a:r>
            <a:br>
              <a:rPr lang="en-GB" i="1" dirty="0">
                <a:solidFill>
                  <a:schemeClr val="bg1"/>
                </a:solidFill>
              </a:rPr>
            </a:br>
            <a:r>
              <a:rPr lang="en-GB" i="1" dirty="0">
                <a:solidFill>
                  <a:schemeClr val="bg1"/>
                </a:solidFill>
              </a:rPr>
              <a:t> Planning</a:t>
            </a:r>
            <a:endParaRPr lang="en-GB" dirty="0">
              <a:solidFill>
                <a:schemeClr val="bg1"/>
              </a:solidFill>
            </a:endParaRPr>
          </a:p>
        </p:txBody>
      </p:sp>
      <p:sp>
        <p:nvSpPr>
          <p:cNvPr id="4" name="TextBox 3">
            <a:extLst>
              <a:ext uri="{FF2B5EF4-FFF2-40B4-BE49-F238E27FC236}">
                <a16:creationId xmlns:a16="http://schemas.microsoft.com/office/drawing/2014/main" id="{BF84F6DD-70A6-4A4C-A3BB-588731207E9A}"/>
              </a:ext>
            </a:extLst>
          </p:cNvPr>
          <p:cNvSpPr txBox="1"/>
          <p:nvPr/>
        </p:nvSpPr>
        <p:spPr>
          <a:xfrm>
            <a:off x="343770" y="1196752"/>
            <a:ext cx="1976823" cy="1077218"/>
          </a:xfrm>
          <a:prstGeom prst="rect">
            <a:avLst/>
          </a:prstGeom>
          <a:noFill/>
        </p:spPr>
        <p:txBody>
          <a:bodyPr wrap="none" rtlCol="0">
            <a:spAutoFit/>
          </a:bodyPr>
          <a:lstStyle/>
          <a:p>
            <a:r>
              <a:rPr lang="en-GB" sz="3200" dirty="0">
                <a:solidFill>
                  <a:schemeClr val="bg1"/>
                </a:solidFill>
                <a:latin typeface="Freestyle Script" panose="030804020302050B0404" pitchFamily="66" charset="77"/>
              </a:rPr>
              <a:t>Laurence Blake </a:t>
            </a:r>
          </a:p>
          <a:p>
            <a:r>
              <a:rPr lang="en-GB" sz="3200" dirty="0" err="1">
                <a:solidFill>
                  <a:schemeClr val="bg1"/>
                </a:solidFill>
                <a:latin typeface="Freestyle Script" panose="030804020302050B0404" pitchFamily="66" charset="77"/>
              </a:rPr>
              <a:t>Msc</a:t>
            </a:r>
            <a:r>
              <a:rPr lang="en-GB" sz="3200" dirty="0">
                <a:solidFill>
                  <a:schemeClr val="bg1"/>
                </a:solidFill>
                <a:latin typeface="Freestyle Script" panose="030804020302050B0404" pitchFamily="66" charset="77"/>
              </a:rPr>
              <a:t>, BA(Hons)</a:t>
            </a:r>
          </a:p>
        </p:txBody>
      </p:sp>
      <p:pic>
        <p:nvPicPr>
          <p:cNvPr id="6" name="Picture 5">
            <a:extLst>
              <a:ext uri="{FF2B5EF4-FFF2-40B4-BE49-F238E27FC236}">
                <a16:creationId xmlns:a16="http://schemas.microsoft.com/office/drawing/2014/main" id="{F4D2B8DE-E0C3-4B3B-67BF-8B731C6ED110}"/>
              </a:ext>
            </a:extLst>
          </p:cNvPr>
          <p:cNvPicPr>
            <a:picLocks noChangeAspect="1"/>
          </p:cNvPicPr>
          <p:nvPr/>
        </p:nvPicPr>
        <p:blipFill>
          <a:blip r:embed="rId2"/>
          <a:stretch>
            <a:fillRect/>
          </a:stretch>
        </p:blipFill>
        <p:spPr>
          <a:xfrm>
            <a:off x="179512" y="2172294"/>
            <a:ext cx="3461793" cy="3461793"/>
          </a:xfrm>
          <a:prstGeom prst="rect">
            <a:avLst/>
          </a:prstGeom>
        </p:spPr>
      </p:pic>
    </p:spTree>
    <p:extLst>
      <p:ext uri="{BB962C8B-B14F-4D97-AF65-F5344CB8AC3E}">
        <p14:creationId xmlns:p14="http://schemas.microsoft.com/office/powerpoint/2010/main" val="2265062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21704" y="698501"/>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90361" y="2277824"/>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261806" y="1993834"/>
            <a:ext cx="2667000" cy="4573560"/>
          </a:xfrm>
          <a:prstGeom prst="rect">
            <a:avLst/>
          </a:prstGeom>
          <a:noFill/>
        </p:spPr>
        <p:txBody>
          <a:bodyPr wrap="square" rtlCol="0">
            <a:spAutoFit/>
          </a:bodyPr>
          <a:lstStyle/>
          <a:p>
            <a:pPr marL="285750" indent="-285750">
              <a:buFont typeface="Arial" panose="020B0604020202020204" pitchFamily="34" charset="0"/>
              <a:buChar char="•"/>
            </a:pPr>
            <a:r>
              <a:rPr lang="en-GB" sz="2800" dirty="0"/>
              <a:t>Issues that damage profits</a:t>
            </a:r>
          </a:p>
          <a:p>
            <a:pPr marL="285750" indent="-285750">
              <a:buFont typeface="Arial" panose="020B0604020202020204" pitchFamily="34" charset="0"/>
              <a:buChar char="•"/>
            </a:pPr>
            <a:r>
              <a:rPr lang="en-GB" sz="2800" dirty="0"/>
              <a:t>HK Technology</a:t>
            </a:r>
          </a:p>
          <a:p>
            <a:pPr marL="285750" indent="-285750">
              <a:buFont typeface="Arial" panose="020B0604020202020204" pitchFamily="34" charset="0"/>
              <a:buChar char="•"/>
            </a:pPr>
            <a:r>
              <a:rPr lang="en-GB" sz="2800" dirty="0"/>
              <a:t>Bedbugs</a:t>
            </a:r>
          </a:p>
          <a:p>
            <a:pPr marL="285750" indent="-285750">
              <a:buFont typeface="Arial" panose="020B0604020202020204" pitchFamily="34" charset="0"/>
              <a:buChar char="•"/>
            </a:pPr>
            <a:r>
              <a:rPr lang="en-GB" sz="2800" dirty="0"/>
              <a:t>Development Plan and Action Creation</a:t>
            </a:r>
          </a:p>
          <a:p>
            <a:pPr marL="285750" indent="-285750">
              <a:buFont typeface="Arial" panose="020B0604020202020204" pitchFamily="34" charset="0"/>
              <a:buChar char="•"/>
            </a:pPr>
            <a:r>
              <a:rPr lang="en-GB" sz="2800" dirty="0"/>
              <a:t>Assignment </a:t>
            </a:r>
          </a:p>
          <a:p>
            <a:pPr marL="457200" indent="-228600" defTabSz="914400">
              <a:lnSpc>
                <a:spcPct val="90000"/>
              </a:lnSpc>
              <a:spcBef>
                <a:spcPct val="0"/>
              </a:spcBef>
              <a:spcAft>
                <a:spcPts val="600"/>
              </a:spcAft>
              <a:buFont typeface="Arial" panose="020B0604020202020204" pitchFamily="34" charset="0"/>
              <a:buChar char="•"/>
            </a:pPr>
            <a:endParaRPr lang="en-US" spc="56" dirty="0"/>
          </a:p>
          <a:p>
            <a:pPr marL="285750" indent="-285750">
              <a:buFontTx/>
              <a:buChar char="-"/>
            </a:pPr>
            <a:endParaRPr lang="en-GB" dirty="0"/>
          </a:p>
        </p:txBody>
      </p:sp>
      <p:pic>
        <p:nvPicPr>
          <p:cNvPr id="5" name="Picture 4">
            <a:extLst>
              <a:ext uri="{FF2B5EF4-FFF2-40B4-BE49-F238E27FC236}">
                <a16:creationId xmlns:a16="http://schemas.microsoft.com/office/drawing/2014/main" id="{8E55A176-E40D-89DA-88F2-CADFEA6BE0D2}"/>
              </a:ext>
            </a:extLst>
          </p:cNvPr>
          <p:cNvPicPr>
            <a:picLocks noChangeAspect="1"/>
          </p:cNvPicPr>
          <p:nvPr/>
        </p:nvPicPr>
        <p:blipFill>
          <a:blip r:embed="rId6"/>
          <a:stretch>
            <a:fillRect/>
          </a:stretch>
        </p:blipFill>
        <p:spPr>
          <a:xfrm>
            <a:off x="6501483" y="-6256"/>
            <a:ext cx="2204215" cy="2204215"/>
          </a:xfrm>
          <a:prstGeom prst="rect">
            <a:avLst/>
          </a:prstGeom>
        </p:spPr>
      </p:pic>
    </p:spTree>
    <p:extLst>
      <p:ext uri="{BB962C8B-B14F-4D97-AF65-F5344CB8AC3E}">
        <p14:creationId xmlns:p14="http://schemas.microsoft.com/office/powerpoint/2010/main" val="376965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113CBD1-4DFE-7B4F-9A50-6FBEA26EE276}"/>
              </a:ext>
            </a:extLst>
          </p:cNvPr>
          <p:cNvSpPr/>
          <p:nvPr/>
        </p:nvSpPr>
        <p:spPr>
          <a:xfrm>
            <a:off x="2179867" y="3645024"/>
            <a:ext cx="4784265" cy="2308324"/>
          </a:xfrm>
          <a:prstGeom prst="rect">
            <a:avLst/>
          </a:prstGeom>
        </p:spPr>
        <p:txBody>
          <a:bodyPr wrap="square">
            <a:spAutoFit/>
          </a:bodyPr>
          <a:lstStyle/>
          <a:p>
            <a:pPr algn="ctr"/>
            <a:r>
              <a:rPr lang="en-GB" sz="3600" b="1" dirty="0">
                <a:latin typeface=".SFNS"/>
              </a:rPr>
              <a:t>Can you think of Common Housekeeping Issues That Damage Hotel Profits? </a:t>
            </a:r>
            <a:endParaRPr lang="en-GB" sz="3600" dirty="0"/>
          </a:p>
        </p:txBody>
      </p:sp>
      <p:pic>
        <p:nvPicPr>
          <p:cNvPr id="4" name="Video 3" title="Woman holding her chin">
            <a:hlinkClick r:id="" action="ppaction://media"/>
            <a:extLst>
              <a:ext uri="{FF2B5EF4-FFF2-40B4-BE49-F238E27FC236}">
                <a16:creationId xmlns:a16="http://schemas.microsoft.com/office/drawing/2014/main" id="{4CAEE909-AA23-B3E6-597E-F9981511002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416" y="220993"/>
            <a:ext cx="6087165" cy="3424031"/>
          </a:xfrm>
          <a:prstGeom prst="ellipse">
            <a:avLst/>
          </a:prstGeom>
          <a:ln>
            <a:noFill/>
          </a:ln>
          <a:effectLst>
            <a:softEdge rad="112500"/>
          </a:effectLst>
        </p:spPr>
      </p:pic>
    </p:spTree>
    <p:extLst>
      <p:ext uri="{BB962C8B-B14F-4D97-AF65-F5344CB8AC3E}">
        <p14:creationId xmlns:p14="http://schemas.microsoft.com/office/powerpoint/2010/main" val="3641936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2E6AB1-53D9-1A48-B8FA-26AABA107922}"/>
              </a:ext>
            </a:extLst>
          </p:cNvPr>
          <p:cNvSpPr/>
          <p:nvPr/>
        </p:nvSpPr>
        <p:spPr>
          <a:xfrm>
            <a:off x="323528" y="2089770"/>
            <a:ext cx="2681696" cy="369332"/>
          </a:xfrm>
          <a:prstGeom prst="rect">
            <a:avLst/>
          </a:prstGeom>
        </p:spPr>
        <p:txBody>
          <a:bodyPr wrap="none">
            <a:spAutoFit/>
          </a:bodyPr>
          <a:lstStyle/>
          <a:p>
            <a:r>
              <a:rPr lang="en-GB" b="1" dirty="0">
                <a:latin typeface=".SFNS"/>
              </a:rPr>
              <a:t>1. Low quality furnishings </a:t>
            </a:r>
            <a:endParaRPr lang="en-GB" dirty="0"/>
          </a:p>
        </p:txBody>
      </p:sp>
      <p:sp>
        <p:nvSpPr>
          <p:cNvPr id="3" name="Rectangle 2">
            <a:extLst>
              <a:ext uri="{FF2B5EF4-FFF2-40B4-BE49-F238E27FC236}">
                <a16:creationId xmlns:a16="http://schemas.microsoft.com/office/drawing/2014/main" id="{DB83A9BF-7032-7D4E-9B13-E64885281925}"/>
              </a:ext>
            </a:extLst>
          </p:cNvPr>
          <p:cNvSpPr/>
          <p:nvPr/>
        </p:nvSpPr>
        <p:spPr>
          <a:xfrm>
            <a:off x="323528" y="2406135"/>
            <a:ext cx="1710725" cy="369332"/>
          </a:xfrm>
          <a:prstGeom prst="rect">
            <a:avLst/>
          </a:prstGeom>
        </p:spPr>
        <p:txBody>
          <a:bodyPr wrap="none">
            <a:spAutoFit/>
          </a:bodyPr>
          <a:lstStyle/>
          <a:p>
            <a:r>
              <a:rPr lang="en-GB" b="1" dirty="0">
                <a:latin typeface=".SFNS"/>
              </a:rPr>
              <a:t>2. Broken lights </a:t>
            </a:r>
            <a:endParaRPr lang="en-GB" dirty="0"/>
          </a:p>
        </p:txBody>
      </p:sp>
      <p:sp>
        <p:nvSpPr>
          <p:cNvPr id="6" name="Rectangle 5">
            <a:extLst>
              <a:ext uri="{FF2B5EF4-FFF2-40B4-BE49-F238E27FC236}">
                <a16:creationId xmlns:a16="http://schemas.microsoft.com/office/drawing/2014/main" id="{C6461816-98E2-F34F-BE1C-FAB1E781506C}"/>
              </a:ext>
            </a:extLst>
          </p:cNvPr>
          <p:cNvSpPr/>
          <p:nvPr/>
        </p:nvSpPr>
        <p:spPr>
          <a:xfrm>
            <a:off x="323528" y="2674247"/>
            <a:ext cx="1830629" cy="369332"/>
          </a:xfrm>
          <a:prstGeom prst="rect">
            <a:avLst/>
          </a:prstGeom>
        </p:spPr>
        <p:txBody>
          <a:bodyPr wrap="none">
            <a:spAutoFit/>
          </a:bodyPr>
          <a:lstStyle/>
          <a:p>
            <a:r>
              <a:rPr lang="en-GB" b="1" dirty="0">
                <a:latin typeface=".SFNS"/>
              </a:rPr>
              <a:t>3. Damp patches </a:t>
            </a:r>
            <a:endParaRPr lang="en-GB" dirty="0"/>
          </a:p>
        </p:txBody>
      </p:sp>
      <p:sp>
        <p:nvSpPr>
          <p:cNvPr id="8" name="Rectangle 7">
            <a:extLst>
              <a:ext uri="{FF2B5EF4-FFF2-40B4-BE49-F238E27FC236}">
                <a16:creationId xmlns:a16="http://schemas.microsoft.com/office/drawing/2014/main" id="{BC519EA7-CF85-8F4F-B6CE-80319D29DFBE}"/>
              </a:ext>
            </a:extLst>
          </p:cNvPr>
          <p:cNvSpPr/>
          <p:nvPr/>
        </p:nvSpPr>
        <p:spPr>
          <a:xfrm>
            <a:off x="323528" y="2929968"/>
            <a:ext cx="3587824" cy="369332"/>
          </a:xfrm>
          <a:prstGeom prst="rect">
            <a:avLst/>
          </a:prstGeom>
        </p:spPr>
        <p:txBody>
          <a:bodyPr wrap="square">
            <a:spAutoFit/>
          </a:bodyPr>
          <a:lstStyle/>
          <a:p>
            <a:r>
              <a:rPr lang="en-GB" b="1" dirty="0">
                <a:latin typeface=".SFNS"/>
              </a:rPr>
              <a:t>4. Hair in the bath or on the floor </a:t>
            </a:r>
            <a:endParaRPr lang="en-GB" dirty="0"/>
          </a:p>
        </p:txBody>
      </p:sp>
      <p:sp>
        <p:nvSpPr>
          <p:cNvPr id="9" name="Rectangle 8">
            <a:extLst>
              <a:ext uri="{FF2B5EF4-FFF2-40B4-BE49-F238E27FC236}">
                <a16:creationId xmlns:a16="http://schemas.microsoft.com/office/drawing/2014/main" id="{D4682E16-5AC1-3E42-AFF9-A5F195FA5E5A}"/>
              </a:ext>
            </a:extLst>
          </p:cNvPr>
          <p:cNvSpPr/>
          <p:nvPr/>
        </p:nvSpPr>
        <p:spPr>
          <a:xfrm>
            <a:off x="313251" y="3213719"/>
            <a:ext cx="2646878" cy="369332"/>
          </a:xfrm>
          <a:prstGeom prst="rect">
            <a:avLst/>
          </a:prstGeom>
        </p:spPr>
        <p:txBody>
          <a:bodyPr wrap="none">
            <a:spAutoFit/>
          </a:bodyPr>
          <a:lstStyle/>
          <a:p>
            <a:r>
              <a:rPr lang="en-GB" b="1" dirty="0">
                <a:latin typeface=".SFNS"/>
              </a:rPr>
              <a:t>5. Rubbish under the bed </a:t>
            </a:r>
            <a:endParaRPr lang="en-GB" dirty="0"/>
          </a:p>
        </p:txBody>
      </p:sp>
      <p:sp>
        <p:nvSpPr>
          <p:cNvPr id="10" name="Rectangle 9">
            <a:extLst>
              <a:ext uri="{FF2B5EF4-FFF2-40B4-BE49-F238E27FC236}">
                <a16:creationId xmlns:a16="http://schemas.microsoft.com/office/drawing/2014/main" id="{7EAF9F21-47D9-2C4C-8506-2A6B901C8A1D}"/>
              </a:ext>
            </a:extLst>
          </p:cNvPr>
          <p:cNvSpPr/>
          <p:nvPr/>
        </p:nvSpPr>
        <p:spPr>
          <a:xfrm>
            <a:off x="323528" y="3453801"/>
            <a:ext cx="3987630" cy="369332"/>
          </a:xfrm>
          <a:prstGeom prst="rect">
            <a:avLst/>
          </a:prstGeom>
        </p:spPr>
        <p:txBody>
          <a:bodyPr wrap="none">
            <a:spAutoFit/>
          </a:bodyPr>
          <a:lstStyle/>
          <a:p>
            <a:r>
              <a:rPr lang="en-GB" b="1" dirty="0">
                <a:latin typeface=".SFNS"/>
              </a:rPr>
              <a:t>6. Fingerprints on windows and mirrors </a:t>
            </a:r>
            <a:endParaRPr lang="en-GB" dirty="0"/>
          </a:p>
        </p:txBody>
      </p:sp>
      <p:sp>
        <p:nvSpPr>
          <p:cNvPr id="11" name="Rectangle 10">
            <a:extLst>
              <a:ext uri="{FF2B5EF4-FFF2-40B4-BE49-F238E27FC236}">
                <a16:creationId xmlns:a16="http://schemas.microsoft.com/office/drawing/2014/main" id="{A4E74D18-DDAA-F44C-88B6-82671D2E3000}"/>
              </a:ext>
            </a:extLst>
          </p:cNvPr>
          <p:cNvSpPr/>
          <p:nvPr/>
        </p:nvSpPr>
        <p:spPr>
          <a:xfrm>
            <a:off x="323528" y="3779429"/>
            <a:ext cx="3816424" cy="646331"/>
          </a:xfrm>
          <a:prstGeom prst="rect">
            <a:avLst/>
          </a:prstGeom>
        </p:spPr>
        <p:txBody>
          <a:bodyPr wrap="square">
            <a:spAutoFit/>
          </a:bodyPr>
          <a:lstStyle/>
          <a:p>
            <a:r>
              <a:rPr lang="en-GB" b="1" dirty="0">
                <a:latin typeface=".SFNS"/>
              </a:rPr>
              <a:t>7. Not enough toiletries (paper roll, shampoo, conditioner, soap, etc) </a:t>
            </a:r>
            <a:endParaRPr lang="en-GB" dirty="0"/>
          </a:p>
        </p:txBody>
      </p:sp>
      <p:sp>
        <p:nvSpPr>
          <p:cNvPr id="12" name="Rectangle 11">
            <a:extLst>
              <a:ext uri="{FF2B5EF4-FFF2-40B4-BE49-F238E27FC236}">
                <a16:creationId xmlns:a16="http://schemas.microsoft.com/office/drawing/2014/main" id="{46B2C4EF-C0C8-9848-8442-6DD0A283BCEC}"/>
              </a:ext>
            </a:extLst>
          </p:cNvPr>
          <p:cNvSpPr/>
          <p:nvPr/>
        </p:nvSpPr>
        <p:spPr>
          <a:xfrm>
            <a:off x="313251" y="4256500"/>
            <a:ext cx="906658" cy="369332"/>
          </a:xfrm>
          <a:prstGeom prst="rect">
            <a:avLst/>
          </a:prstGeom>
        </p:spPr>
        <p:txBody>
          <a:bodyPr wrap="none">
            <a:spAutoFit/>
          </a:bodyPr>
          <a:lstStyle/>
          <a:p>
            <a:r>
              <a:rPr lang="en-GB" b="1" dirty="0">
                <a:latin typeface=".SFNS"/>
              </a:rPr>
              <a:t>8. Dust </a:t>
            </a:r>
            <a:endParaRPr lang="en-GB" dirty="0"/>
          </a:p>
        </p:txBody>
      </p:sp>
      <p:sp>
        <p:nvSpPr>
          <p:cNvPr id="13" name="Rectangle 12">
            <a:extLst>
              <a:ext uri="{FF2B5EF4-FFF2-40B4-BE49-F238E27FC236}">
                <a16:creationId xmlns:a16="http://schemas.microsoft.com/office/drawing/2014/main" id="{C25484C5-D9E7-494B-B8C4-2881A8E23025}"/>
              </a:ext>
            </a:extLst>
          </p:cNvPr>
          <p:cNvSpPr/>
          <p:nvPr/>
        </p:nvSpPr>
        <p:spPr>
          <a:xfrm>
            <a:off x="313251" y="4486235"/>
            <a:ext cx="1896738" cy="400110"/>
          </a:xfrm>
          <a:prstGeom prst="rect">
            <a:avLst/>
          </a:prstGeom>
        </p:spPr>
        <p:txBody>
          <a:bodyPr wrap="none">
            <a:spAutoFit/>
          </a:bodyPr>
          <a:lstStyle/>
          <a:p>
            <a:r>
              <a:rPr lang="en-GB" sz="2000" b="1" dirty="0">
                <a:latin typeface=".SFNS"/>
              </a:rPr>
              <a:t>9. Bad manners </a:t>
            </a:r>
            <a:endParaRPr lang="en-GB" sz="2000" b="1" dirty="0"/>
          </a:p>
        </p:txBody>
      </p:sp>
      <p:sp>
        <p:nvSpPr>
          <p:cNvPr id="14" name="Rectangle 13">
            <a:extLst>
              <a:ext uri="{FF2B5EF4-FFF2-40B4-BE49-F238E27FC236}">
                <a16:creationId xmlns:a16="http://schemas.microsoft.com/office/drawing/2014/main" id="{1D3FA9C2-F221-A644-9FAF-A63C2A885E89}"/>
              </a:ext>
            </a:extLst>
          </p:cNvPr>
          <p:cNvSpPr/>
          <p:nvPr/>
        </p:nvSpPr>
        <p:spPr>
          <a:xfrm>
            <a:off x="232937" y="4810168"/>
            <a:ext cx="4344523" cy="369332"/>
          </a:xfrm>
          <a:prstGeom prst="rect">
            <a:avLst/>
          </a:prstGeom>
        </p:spPr>
        <p:txBody>
          <a:bodyPr wrap="none">
            <a:spAutoFit/>
          </a:bodyPr>
          <a:lstStyle/>
          <a:p>
            <a:r>
              <a:rPr lang="en-GB" b="1" dirty="0">
                <a:latin typeface=".SFNS"/>
              </a:rPr>
              <a:t>10. Housekeeping staff look unprofessional </a:t>
            </a:r>
            <a:endParaRPr lang="en-GB" dirty="0"/>
          </a:p>
        </p:txBody>
      </p:sp>
      <p:sp>
        <p:nvSpPr>
          <p:cNvPr id="17" name="Rectangle 16">
            <a:extLst>
              <a:ext uri="{FF2B5EF4-FFF2-40B4-BE49-F238E27FC236}">
                <a16:creationId xmlns:a16="http://schemas.microsoft.com/office/drawing/2014/main" id="{2DF04EF4-3037-5245-AB00-7F5AB8808537}"/>
              </a:ext>
            </a:extLst>
          </p:cNvPr>
          <p:cNvSpPr/>
          <p:nvPr/>
        </p:nvSpPr>
        <p:spPr>
          <a:xfrm>
            <a:off x="503664" y="188607"/>
            <a:ext cx="8136671" cy="1569660"/>
          </a:xfrm>
          <a:prstGeom prst="rect">
            <a:avLst/>
          </a:prstGeom>
        </p:spPr>
        <p:txBody>
          <a:bodyPr wrap="square">
            <a:spAutoFit/>
          </a:bodyPr>
          <a:lstStyle/>
          <a:p>
            <a:r>
              <a:rPr lang="en-GB" sz="4800" b="1" u="sng" dirty="0">
                <a:latin typeface=".SFNS"/>
              </a:rPr>
              <a:t>Common Housekeeping Issues That Damage Hotel Profits</a:t>
            </a:r>
            <a:endParaRPr lang="en-GB" sz="4800" u="sng" dirty="0"/>
          </a:p>
        </p:txBody>
      </p:sp>
      <p:pic>
        <p:nvPicPr>
          <p:cNvPr id="15" name="Picture 14">
            <a:extLst>
              <a:ext uri="{FF2B5EF4-FFF2-40B4-BE49-F238E27FC236}">
                <a16:creationId xmlns:a16="http://schemas.microsoft.com/office/drawing/2014/main" id="{BFA5CA2F-7345-D46E-6E55-E4429FE54715}"/>
              </a:ext>
            </a:extLst>
          </p:cNvPr>
          <p:cNvPicPr>
            <a:picLocks noChangeAspect="1"/>
          </p:cNvPicPr>
          <p:nvPr/>
        </p:nvPicPr>
        <p:blipFill>
          <a:blip r:embed="rId3"/>
          <a:stretch>
            <a:fillRect/>
          </a:stretch>
        </p:blipFill>
        <p:spPr>
          <a:xfrm>
            <a:off x="4657774" y="1925860"/>
            <a:ext cx="4253289" cy="379920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16148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gtEl>
                                        <p:attrNameLst>
                                          <p:attrName>ppt_y</p:attrName>
                                        </p:attrNameLst>
                                      </p:cBhvr>
                                      <p:tavLst>
                                        <p:tav tm="0">
                                          <p:val>
                                            <p:strVal val="#ppt_y"/>
                                          </p:val>
                                        </p:tav>
                                        <p:tav tm="100000">
                                          <p:val>
                                            <p:strVal val="#ppt_y"/>
                                          </p:val>
                                        </p:tav>
                                      </p:tavLst>
                                    </p:anim>
                                    <p:anim calcmode="lin" valueType="num">
                                      <p:cBhvr>
                                        <p:cTn id="2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gtEl>
                                        <p:attrNameLst>
                                          <p:attrName>ppt_y</p:attrName>
                                        </p:attrNameLst>
                                      </p:cBhvr>
                                      <p:tavLst>
                                        <p:tav tm="0">
                                          <p:val>
                                            <p:strVal val="#ppt_y"/>
                                          </p:val>
                                        </p:tav>
                                        <p:tav tm="100000">
                                          <p:val>
                                            <p:strVal val="#ppt_y"/>
                                          </p:val>
                                        </p:tav>
                                      </p:tavLst>
                                    </p:anim>
                                    <p:anim calcmode="lin" valueType="num">
                                      <p:cBhvr>
                                        <p:cTn id="3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grpId="0" nodeType="clickEffect">
                                  <p:stCondLst>
                                    <p:cond delay="0"/>
                                  </p:stCondLst>
                                  <p:iterate type="lt">
                                    <p:tmPct val="10000"/>
                                  </p:iterate>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9"/>
                                        </p:tgtEl>
                                        <p:attrNameLst>
                                          <p:attrName>ppt_y</p:attrName>
                                        </p:attrNameLst>
                                      </p:cBhvr>
                                      <p:tavLst>
                                        <p:tav tm="0">
                                          <p:val>
                                            <p:strVal val="#ppt_y"/>
                                          </p:val>
                                        </p:tav>
                                        <p:tav tm="100000">
                                          <p:val>
                                            <p:strVal val="#ppt_y"/>
                                          </p:val>
                                        </p:tav>
                                      </p:tavLst>
                                    </p:anim>
                                    <p:anim calcmode="lin" valueType="num">
                                      <p:cBhvr>
                                        <p:cTn id="4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grpId="0" nodeType="clickEffect">
                                  <p:stCondLst>
                                    <p:cond delay="0"/>
                                  </p:stCondLst>
                                  <p:iterate type="lt">
                                    <p:tmPct val="10000"/>
                                  </p:iterate>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0"/>
                                        </p:tgtEl>
                                        <p:attrNameLst>
                                          <p:attrName>ppt_y</p:attrName>
                                        </p:attrNameLst>
                                      </p:cBhvr>
                                      <p:tavLst>
                                        <p:tav tm="0">
                                          <p:val>
                                            <p:strVal val="#ppt_y"/>
                                          </p:val>
                                        </p:tav>
                                        <p:tav tm="100000">
                                          <p:val>
                                            <p:strVal val="#ppt_y"/>
                                          </p:val>
                                        </p:tav>
                                      </p:tavLst>
                                    </p:anim>
                                    <p:anim calcmode="lin" valueType="num">
                                      <p:cBhvr>
                                        <p:cTn id="5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0"/>
                                        </p:tgtEl>
                                      </p:cBhvr>
                                    </p:animEffect>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1"/>
                                        </p:tgtEl>
                                        <p:attrNameLst>
                                          <p:attrName>ppt_y</p:attrName>
                                        </p:attrNameLst>
                                      </p:cBhvr>
                                      <p:tavLst>
                                        <p:tav tm="0">
                                          <p:val>
                                            <p:strVal val="#ppt_y"/>
                                          </p:val>
                                        </p:tav>
                                        <p:tav tm="100000">
                                          <p:val>
                                            <p:strVal val="#ppt_y"/>
                                          </p:val>
                                        </p:tav>
                                      </p:tavLst>
                                    </p:anim>
                                    <p:anim calcmode="lin" valueType="num">
                                      <p:cBhvr>
                                        <p:cTn id="6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1"/>
                                        </p:tgtEl>
                                      </p:cBhvr>
                                    </p:animEffect>
                                  </p:childTnLst>
                                </p:cTn>
                              </p:par>
                            </p:childTnLst>
                          </p:cTn>
                        </p:par>
                      </p:childTnLst>
                    </p:cTn>
                  </p:par>
                  <p:par>
                    <p:cTn id="66" fill="hold">
                      <p:stCondLst>
                        <p:cond delay="indefinite"/>
                      </p:stCondLst>
                      <p:childTnLst>
                        <p:par>
                          <p:cTn id="67" fill="hold">
                            <p:stCondLst>
                              <p:cond delay="0"/>
                            </p:stCondLst>
                            <p:childTnLst>
                              <p:par>
                                <p:cTn id="68" presetID="41" presetClass="entr" presetSubtype="0" fill="hold" grpId="0" nodeType="clickEffect">
                                  <p:stCondLst>
                                    <p:cond delay="0"/>
                                  </p:stCondLst>
                                  <p:iterate type="lt">
                                    <p:tmPct val="10000"/>
                                  </p:iterate>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12"/>
                                        </p:tgtEl>
                                        <p:attrNameLst>
                                          <p:attrName>ppt_y</p:attrName>
                                        </p:attrNameLst>
                                      </p:cBhvr>
                                      <p:tavLst>
                                        <p:tav tm="0">
                                          <p:val>
                                            <p:strVal val="#ppt_y"/>
                                          </p:val>
                                        </p:tav>
                                        <p:tav tm="100000">
                                          <p:val>
                                            <p:strVal val="#ppt_y"/>
                                          </p:val>
                                        </p:tav>
                                      </p:tavLst>
                                    </p:anim>
                                    <p:anim calcmode="lin" valueType="num">
                                      <p:cBhvr>
                                        <p:cTn id="7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41" presetClass="entr" presetSubtype="0" fill="hold" grpId="0" nodeType="clickEffect">
                                  <p:stCondLst>
                                    <p:cond delay="0"/>
                                  </p:stCondLst>
                                  <p:iterate type="lt">
                                    <p:tmPct val="10000"/>
                                  </p:iterate>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13"/>
                                        </p:tgtEl>
                                        <p:attrNameLst>
                                          <p:attrName>ppt_y</p:attrName>
                                        </p:attrNameLst>
                                      </p:cBhvr>
                                      <p:tavLst>
                                        <p:tav tm="0">
                                          <p:val>
                                            <p:strVal val="#ppt_y"/>
                                          </p:val>
                                        </p:tav>
                                        <p:tav tm="100000">
                                          <p:val>
                                            <p:strVal val="#ppt_y"/>
                                          </p:val>
                                        </p:tav>
                                      </p:tavLst>
                                    </p:anim>
                                    <p:anim calcmode="lin" valueType="num">
                                      <p:cBhvr>
                                        <p:cTn id="8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13"/>
                                        </p:tgtEl>
                                      </p:cBhvr>
                                    </p:animEffect>
                                  </p:childTnLst>
                                </p:cTn>
                              </p:par>
                            </p:childTnLst>
                          </p:cTn>
                        </p:par>
                      </p:childTnLst>
                    </p:cTn>
                  </p:par>
                  <p:par>
                    <p:cTn id="84" fill="hold">
                      <p:stCondLst>
                        <p:cond delay="indefinite"/>
                      </p:stCondLst>
                      <p:childTnLst>
                        <p:par>
                          <p:cTn id="85" fill="hold">
                            <p:stCondLst>
                              <p:cond delay="0"/>
                            </p:stCondLst>
                            <p:childTnLst>
                              <p:par>
                                <p:cTn id="86" presetID="41" presetClass="entr" presetSubtype="0" fill="hold" grpId="0" nodeType="click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 calcmode="lin" valueType="num">
                                      <p:cBhvr>
                                        <p:cTn id="8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14"/>
                                        </p:tgtEl>
                                        <p:attrNameLst>
                                          <p:attrName>ppt_y</p:attrName>
                                        </p:attrNameLst>
                                      </p:cBhvr>
                                      <p:tavLst>
                                        <p:tav tm="0">
                                          <p:val>
                                            <p:strVal val="#ppt_y"/>
                                          </p:val>
                                        </p:tav>
                                        <p:tav tm="100000">
                                          <p:val>
                                            <p:strVal val="#ppt_y"/>
                                          </p:val>
                                        </p:tav>
                                      </p:tavLst>
                                    </p:anim>
                                    <p:anim calcmode="lin" valueType="num">
                                      <p:cBhvr>
                                        <p:cTn id="9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92"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8" grpId="0"/>
      <p:bldP spid="9" grpId="0"/>
      <p:bldP spid="10" grpId="0"/>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1595D-F270-3349-9FD4-1D914E8CC253}"/>
              </a:ext>
            </a:extLst>
          </p:cNvPr>
          <p:cNvSpPr>
            <a:spLocks noGrp="1"/>
          </p:cNvSpPr>
          <p:nvPr>
            <p:ph type="title"/>
          </p:nvPr>
        </p:nvSpPr>
        <p:spPr>
          <a:xfrm>
            <a:off x="457200" y="404664"/>
            <a:ext cx="8229600" cy="1143000"/>
          </a:xfrm>
        </p:spPr>
        <p:txBody>
          <a:bodyPr>
            <a:normAutofit fontScale="90000"/>
          </a:bodyPr>
          <a:lstStyle/>
          <a:p>
            <a:pPr algn="l"/>
            <a:r>
              <a:rPr lang="en-GB" b="1" dirty="0"/>
              <a:t>Housekeeping constraints and challenges:</a:t>
            </a:r>
            <a:br>
              <a:rPr lang="en-GB" b="1" dirty="0"/>
            </a:br>
            <a:endParaRPr lang="en-GB" b="1" dirty="0"/>
          </a:p>
        </p:txBody>
      </p:sp>
      <p:pic>
        <p:nvPicPr>
          <p:cNvPr id="10" name="Content Placeholder 9" descr="A picture containing text, clock&#10;&#10;Description automatically generated">
            <a:extLst>
              <a:ext uri="{FF2B5EF4-FFF2-40B4-BE49-F238E27FC236}">
                <a16:creationId xmlns:a16="http://schemas.microsoft.com/office/drawing/2014/main" id="{C6128AB4-FD24-A649-AEA9-D7BA199229F4}"/>
              </a:ext>
            </a:extLst>
          </p:cNvPr>
          <p:cNvPicPr>
            <a:picLocks noGrp="1" noChangeAspect="1"/>
          </p:cNvPicPr>
          <p:nvPr>
            <p:ph idx="1"/>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7707" y="3255784"/>
            <a:ext cx="1708093" cy="2169278"/>
          </a:xfrm>
        </p:spPr>
      </p:pic>
      <p:pic>
        <p:nvPicPr>
          <p:cNvPr id="13" name="Picture 12" descr="A picture containing text, person&#10;&#10;Description automatically generated">
            <a:extLst>
              <a:ext uri="{FF2B5EF4-FFF2-40B4-BE49-F238E27FC236}">
                <a16:creationId xmlns:a16="http://schemas.microsoft.com/office/drawing/2014/main" id="{F6AFAE25-65BB-414F-A6C4-7350AD93A18E}"/>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143096" y="3255784"/>
            <a:ext cx="3635894" cy="2423930"/>
          </a:xfrm>
          <a:prstGeom prst="rect">
            <a:avLst/>
          </a:prstGeom>
        </p:spPr>
      </p:pic>
      <p:pic>
        <p:nvPicPr>
          <p:cNvPr id="21" name="Picture 20">
            <a:extLst>
              <a:ext uri="{FF2B5EF4-FFF2-40B4-BE49-F238E27FC236}">
                <a16:creationId xmlns:a16="http://schemas.microsoft.com/office/drawing/2014/main" id="{3B1B1B98-79D7-A54A-8481-2662592D820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966286" y="3759749"/>
            <a:ext cx="3154299" cy="1665313"/>
          </a:xfrm>
          <a:prstGeom prst="rect">
            <a:avLst/>
          </a:prstGeom>
        </p:spPr>
      </p:pic>
      <p:pic>
        <p:nvPicPr>
          <p:cNvPr id="23" name="Graphic 22" descr="Badge 1 with solid fill">
            <a:extLst>
              <a:ext uri="{FF2B5EF4-FFF2-40B4-BE49-F238E27FC236}">
                <a16:creationId xmlns:a16="http://schemas.microsoft.com/office/drawing/2014/main" id="{E6EE5BC0-A5DA-E847-A254-C418522839B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44553" y="2034454"/>
            <a:ext cx="914400" cy="914400"/>
          </a:xfrm>
          <a:prstGeom prst="rect">
            <a:avLst/>
          </a:prstGeom>
        </p:spPr>
      </p:pic>
      <p:pic>
        <p:nvPicPr>
          <p:cNvPr id="25" name="Graphic 24" descr="Badge with solid fill">
            <a:extLst>
              <a:ext uri="{FF2B5EF4-FFF2-40B4-BE49-F238E27FC236}">
                <a16:creationId xmlns:a16="http://schemas.microsoft.com/office/drawing/2014/main" id="{E186B2B0-BF31-B547-981D-996C5459C294}"/>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503843" y="2034454"/>
            <a:ext cx="914400" cy="914400"/>
          </a:xfrm>
          <a:prstGeom prst="rect">
            <a:avLst/>
          </a:prstGeom>
        </p:spPr>
      </p:pic>
      <p:pic>
        <p:nvPicPr>
          <p:cNvPr id="27" name="Graphic 26" descr="Badge 3 with solid fill">
            <a:extLst>
              <a:ext uri="{FF2B5EF4-FFF2-40B4-BE49-F238E27FC236}">
                <a16:creationId xmlns:a16="http://schemas.microsoft.com/office/drawing/2014/main" id="{53ADF2F6-8C5F-EE4F-9904-04545D810A32}"/>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086235" y="2034454"/>
            <a:ext cx="914400" cy="914400"/>
          </a:xfrm>
          <a:prstGeom prst="rect">
            <a:avLst/>
          </a:prstGeom>
        </p:spPr>
      </p:pic>
    </p:spTree>
    <p:extLst>
      <p:ext uri="{BB962C8B-B14F-4D97-AF65-F5344CB8AC3E}">
        <p14:creationId xmlns:p14="http://schemas.microsoft.com/office/powerpoint/2010/main" val="3852534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1D8E-CA85-BA7D-367D-A606421181DF}"/>
              </a:ext>
            </a:extLst>
          </p:cNvPr>
          <p:cNvSpPr>
            <a:spLocks noGrp="1"/>
          </p:cNvSpPr>
          <p:nvPr>
            <p:ph type="title"/>
          </p:nvPr>
        </p:nvSpPr>
        <p:spPr>
          <a:xfrm>
            <a:off x="1526909" y="188640"/>
            <a:ext cx="6090182" cy="687611"/>
          </a:xfrm>
        </p:spPr>
        <p:txBody>
          <a:bodyPr/>
          <a:lstStyle/>
          <a:p>
            <a:pPr algn="ctr"/>
            <a:r>
              <a:rPr lang="en-GB" b="1" dirty="0"/>
              <a:t>Housekeeping Technology</a:t>
            </a:r>
          </a:p>
        </p:txBody>
      </p:sp>
      <p:pic>
        <p:nvPicPr>
          <p:cNvPr id="4" name="Video 3" title="Programming and coding">
            <a:hlinkClick r:id="" action="ppaction://media"/>
            <a:extLst>
              <a:ext uri="{FF2B5EF4-FFF2-40B4-BE49-F238E27FC236}">
                <a16:creationId xmlns:a16="http://schemas.microsoft.com/office/drawing/2014/main" id="{4E970289-FF22-F2E9-F9BE-F41AB5A2C0C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9102" y="980728"/>
            <a:ext cx="9045796" cy="5088260"/>
          </a:xfrm>
          <a:prstGeom prst="rect">
            <a:avLst/>
          </a:prstGeom>
        </p:spPr>
      </p:pic>
    </p:spTree>
    <p:extLst>
      <p:ext uri="{BB962C8B-B14F-4D97-AF65-F5344CB8AC3E}">
        <p14:creationId xmlns:p14="http://schemas.microsoft.com/office/powerpoint/2010/main" val="73941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113CBD1-4DFE-7B4F-9A50-6FBEA26EE276}"/>
              </a:ext>
            </a:extLst>
          </p:cNvPr>
          <p:cNvSpPr/>
          <p:nvPr/>
        </p:nvSpPr>
        <p:spPr>
          <a:xfrm>
            <a:off x="2179865" y="3789040"/>
            <a:ext cx="4784265" cy="1754326"/>
          </a:xfrm>
          <a:prstGeom prst="rect">
            <a:avLst/>
          </a:prstGeom>
        </p:spPr>
        <p:txBody>
          <a:bodyPr wrap="square">
            <a:spAutoFit/>
          </a:bodyPr>
          <a:lstStyle/>
          <a:p>
            <a:pPr algn="ctr"/>
            <a:r>
              <a:rPr lang="en-GB" sz="3600" b="1" dirty="0">
                <a:latin typeface=".SFNS"/>
              </a:rPr>
              <a:t>How is technology adapting housekeeping? </a:t>
            </a:r>
            <a:endParaRPr lang="en-GB" sz="3600" dirty="0"/>
          </a:p>
        </p:txBody>
      </p:sp>
      <p:pic>
        <p:nvPicPr>
          <p:cNvPr id="3" name="Video 3" title="Woman holding her chin">
            <a:hlinkClick r:id="" action="ppaction://media"/>
            <a:extLst>
              <a:ext uri="{FF2B5EF4-FFF2-40B4-BE49-F238E27FC236}">
                <a16:creationId xmlns:a16="http://schemas.microsoft.com/office/drawing/2014/main" id="{931FF0E4-1FF0-7FF2-9D5F-8B920B376CA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416" y="220993"/>
            <a:ext cx="6087165" cy="3424031"/>
          </a:xfrm>
          <a:prstGeom prst="ellipse">
            <a:avLst/>
          </a:prstGeom>
          <a:ln>
            <a:noFill/>
          </a:ln>
          <a:effectLst>
            <a:softEdge rad="112500"/>
          </a:effectLst>
        </p:spPr>
      </p:pic>
    </p:spTree>
    <p:extLst>
      <p:ext uri="{BB962C8B-B14F-4D97-AF65-F5344CB8AC3E}">
        <p14:creationId xmlns:p14="http://schemas.microsoft.com/office/powerpoint/2010/main" val="398702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mute="1">
                <p:cTn id="12" repeatCount="indefinite" fill="hold" display="0">
                  <p:stCondLst>
                    <p:cond delay="indefinite"/>
                  </p:stCondLst>
                </p:cTn>
                <p:tgtEl>
                  <p:spTgt spid="3"/>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F04EF4-3037-5245-AB00-7F5AB8808537}"/>
              </a:ext>
            </a:extLst>
          </p:cNvPr>
          <p:cNvSpPr/>
          <p:nvPr/>
        </p:nvSpPr>
        <p:spPr>
          <a:xfrm>
            <a:off x="35496" y="116632"/>
            <a:ext cx="5556393" cy="461665"/>
          </a:xfrm>
          <a:prstGeom prst="rect">
            <a:avLst/>
          </a:prstGeom>
        </p:spPr>
        <p:txBody>
          <a:bodyPr wrap="none">
            <a:spAutoFit/>
          </a:bodyPr>
          <a:lstStyle/>
          <a:p>
            <a:r>
              <a:rPr lang="en-GB" sz="2400" b="1" dirty="0">
                <a:latin typeface=".SFNS"/>
              </a:rPr>
              <a:t>How is technology helping Housekeeping?</a:t>
            </a:r>
            <a:endParaRPr lang="en-GB" sz="2400" dirty="0"/>
          </a:p>
        </p:txBody>
      </p:sp>
      <p:pic>
        <p:nvPicPr>
          <p:cNvPr id="2" name="Online Media 1" descr="Knowcross HouseKeeping: Pitch Video">
            <a:hlinkClick r:id="" action="ppaction://media"/>
            <a:extLst>
              <a:ext uri="{FF2B5EF4-FFF2-40B4-BE49-F238E27FC236}">
                <a16:creationId xmlns:a16="http://schemas.microsoft.com/office/drawing/2014/main" id="{C49F4882-9831-2C4A-801F-084708493657}"/>
              </a:ext>
            </a:extLst>
          </p:cNvPr>
          <p:cNvPicPr>
            <a:picLocks noRot="1" noChangeAspect="1"/>
          </p:cNvPicPr>
          <p:nvPr>
            <a:videoFile r:link="rId1"/>
          </p:nvPr>
        </p:nvPicPr>
        <p:blipFill>
          <a:blip r:embed="rId4"/>
          <a:stretch>
            <a:fillRect/>
          </a:stretch>
        </p:blipFill>
        <p:spPr>
          <a:xfrm>
            <a:off x="124721" y="636273"/>
            <a:ext cx="8839767" cy="4972368"/>
          </a:xfrm>
          <a:prstGeom prst="rect">
            <a:avLst/>
          </a:prstGeom>
        </p:spPr>
      </p:pic>
    </p:spTree>
    <p:extLst>
      <p:ext uri="{BB962C8B-B14F-4D97-AF65-F5344CB8AC3E}">
        <p14:creationId xmlns:p14="http://schemas.microsoft.com/office/powerpoint/2010/main" val="255932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How to transform your housekeeping and maintenance operations | Mews x room2">
            <a:hlinkClick r:id="" action="ppaction://media"/>
            <a:extLst>
              <a:ext uri="{FF2B5EF4-FFF2-40B4-BE49-F238E27FC236}">
                <a16:creationId xmlns:a16="http://schemas.microsoft.com/office/drawing/2014/main" id="{91FA16FC-5C14-3F4D-9610-B6C4860CCBE1}"/>
              </a:ext>
            </a:extLst>
          </p:cNvPr>
          <p:cNvPicPr>
            <a:picLocks noGrp="1" noRot="1" noChangeAspect="1"/>
          </p:cNvPicPr>
          <p:nvPr>
            <p:ph idx="1"/>
            <a:videoFile r:link="rId1"/>
          </p:nvPr>
        </p:nvPicPr>
        <p:blipFill>
          <a:blip r:embed="rId4"/>
          <a:stretch>
            <a:fillRect/>
          </a:stretch>
        </p:blipFill>
        <p:spPr>
          <a:xfrm>
            <a:off x="611560" y="116632"/>
            <a:ext cx="7776864" cy="5832649"/>
          </a:xfrm>
          <a:prstGeom prst="rect">
            <a:avLst/>
          </a:prstGeom>
        </p:spPr>
      </p:pic>
    </p:spTree>
    <p:extLst>
      <p:ext uri="{BB962C8B-B14F-4D97-AF65-F5344CB8AC3E}">
        <p14:creationId xmlns:p14="http://schemas.microsoft.com/office/powerpoint/2010/main" val="360255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F04EF4-3037-5245-AB00-7F5AB8808537}"/>
              </a:ext>
            </a:extLst>
          </p:cNvPr>
          <p:cNvSpPr/>
          <p:nvPr/>
        </p:nvSpPr>
        <p:spPr>
          <a:xfrm>
            <a:off x="146714" y="188640"/>
            <a:ext cx="5556393" cy="461665"/>
          </a:xfrm>
          <a:prstGeom prst="rect">
            <a:avLst/>
          </a:prstGeom>
        </p:spPr>
        <p:txBody>
          <a:bodyPr wrap="none">
            <a:spAutoFit/>
          </a:bodyPr>
          <a:lstStyle/>
          <a:p>
            <a:r>
              <a:rPr lang="en-GB" sz="2400" b="1" dirty="0">
                <a:latin typeface=".SFNS"/>
              </a:rPr>
              <a:t>How is technology helping Housekeeping?</a:t>
            </a:r>
            <a:endParaRPr lang="en-GB" sz="2400" dirty="0"/>
          </a:p>
        </p:txBody>
      </p:sp>
      <p:pic>
        <p:nvPicPr>
          <p:cNvPr id="2" name="Online Media 1" descr="Robot maid for cleaner floors">
            <a:hlinkClick r:id="" action="ppaction://media"/>
            <a:extLst>
              <a:ext uri="{FF2B5EF4-FFF2-40B4-BE49-F238E27FC236}">
                <a16:creationId xmlns:a16="http://schemas.microsoft.com/office/drawing/2014/main" id="{26CB4777-3ADB-5440-A183-B37E36E2FB73}"/>
              </a:ext>
            </a:extLst>
          </p:cNvPr>
          <p:cNvPicPr>
            <a:picLocks noRot="1" noChangeAspect="1"/>
          </p:cNvPicPr>
          <p:nvPr>
            <a:videoFile r:link="rId1"/>
          </p:nvPr>
        </p:nvPicPr>
        <p:blipFill>
          <a:blip r:embed="rId4"/>
          <a:stretch>
            <a:fillRect/>
          </a:stretch>
        </p:blipFill>
        <p:spPr>
          <a:xfrm>
            <a:off x="251520" y="836712"/>
            <a:ext cx="8465053" cy="4761593"/>
          </a:xfrm>
          <a:prstGeom prst="rect">
            <a:avLst/>
          </a:prstGeom>
        </p:spPr>
      </p:pic>
    </p:spTree>
    <p:extLst>
      <p:ext uri="{BB962C8B-B14F-4D97-AF65-F5344CB8AC3E}">
        <p14:creationId xmlns:p14="http://schemas.microsoft.com/office/powerpoint/2010/main" val="395744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F04EF4-3037-5245-AB00-7F5AB8808537}"/>
              </a:ext>
            </a:extLst>
          </p:cNvPr>
          <p:cNvSpPr/>
          <p:nvPr/>
        </p:nvSpPr>
        <p:spPr>
          <a:xfrm>
            <a:off x="167735" y="116632"/>
            <a:ext cx="6687215" cy="461665"/>
          </a:xfrm>
          <a:prstGeom prst="rect">
            <a:avLst/>
          </a:prstGeom>
        </p:spPr>
        <p:txBody>
          <a:bodyPr wrap="none">
            <a:spAutoFit/>
          </a:bodyPr>
          <a:lstStyle/>
          <a:p>
            <a:r>
              <a:rPr lang="en-GB" sz="2400" b="1" dirty="0">
                <a:latin typeface=".SFNS"/>
              </a:rPr>
              <a:t>How technology is helping Housekeeping: Covid-19</a:t>
            </a:r>
            <a:endParaRPr lang="en-GB" sz="2400" dirty="0"/>
          </a:p>
        </p:txBody>
      </p:sp>
      <p:pic>
        <p:nvPicPr>
          <p:cNvPr id="2" name="Online Media 1" descr="How SuitePad can help during the pandemic">
            <a:hlinkClick r:id="" action="ppaction://media"/>
            <a:extLst>
              <a:ext uri="{FF2B5EF4-FFF2-40B4-BE49-F238E27FC236}">
                <a16:creationId xmlns:a16="http://schemas.microsoft.com/office/drawing/2014/main" id="{B573B664-C5CF-0647-9841-E14A869820F9}"/>
              </a:ext>
            </a:extLst>
          </p:cNvPr>
          <p:cNvPicPr>
            <a:picLocks noRot="1" noChangeAspect="1"/>
          </p:cNvPicPr>
          <p:nvPr>
            <a:videoFile r:link="rId1"/>
          </p:nvPr>
        </p:nvPicPr>
        <p:blipFill>
          <a:blip r:embed="rId4"/>
          <a:stretch>
            <a:fillRect/>
          </a:stretch>
        </p:blipFill>
        <p:spPr>
          <a:xfrm>
            <a:off x="159008" y="578297"/>
            <a:ext cx="8889924" cy="5000583"/>
          </a:xfrm>
          <a:prstGeom prst="rect">
            <a:avLst/>
          </a:prstGeom>
        </p:spPr>
      </p:pic>
    </p:spTree>
    <p:extLst>
      <p:ext uri="{BB962C8B-B14F-4D97-AF65-F5344CB8AC3E}">
        <p14:creationId xmlns:p14="http://schemas.microsoft.com/office/powerpoint/2010/main" val="266869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F04EF4-3037-5245-AB00-7F5AB8808537}"/>
              </a:ext>
            </a:extLst>
          </p:cNvPr>
          <p:cNvSpPr/>
          <p:nvPr/>
        </p:nvSpPr>
        <p:spPr>
          <a:xfrm>
            <a:off x="35496" y="44624"/>
            <a:ext cx="5556393" cy="461665"/>
          </a:xfrm>
          <a:prstGeom prst="rect">
            <a:avLst/>
          </a:prstGeom>
        </p:spPr>
        <p:txBody>
          <a:bodyPr wrap="none">
            <a:spAutoFit/>
          </a:bodyPr>
          <a:lstStyle/>
          <a:p>
            <a:r>
              <a:rPr lang="en-GB" sz="2400" b="1" dirty="0">
                <a:latin typeface=".SFNS"/>
              </a:rPr>
              <a:t>How is technology helping Housekeeping?</a:t>
            </a:r>
            <a:endParaRPr lang="en-GB" sz="2400" dirty="0"/>
          </a:p>
        </p:txBody>
      </p:sp>
      <p:pic>
        <p:nvPicPr>
          <p:cNvPr id="3" name="Online Media 2" descr="Housekeeping + Technology">
            <a:hlinkClick r:id="" action="ppaction://media"/>
            <a:extLst>
              <a:ext uri="{FF2B5EF4-FFF2-40B4-BE49-F238E27FC236}">
                <a16:creationId xmlns:a16="http://schemas.microsoft.com/office/drawing/2014/main" id="{EF4AF32A-AA16-0241-A2C0-566E90888028}"/>
              </a:ext>
            </a:extLst>
          </p:cNvPr>
          <p:cNvPicPr>
            <a:picLocks noRot="1" noChangeAspect="1"/>
          </p:cNvPicPr>
          <p:nvPr>
            <a:videoFile r:link="rId1"/>
          </p:nvPr>
        </p:nvPicPr>
        <p:blipFill>
          <a:blip r:embed="rId4"/>
          <a:stretch>
            <a:fillRect/>
          </a:stretch>
        </p:blipFill>
        <p:spPr>
          <a:xfrm>
            <a:off x="89612" y="578297"/>
            <a:ext cx="8942019" cy="5029886"/>
          </a:xfrm>
          <a:prstGeom prst="rect">
            <a:avLst/>
          </a:prstGeom>
        </p:spPr>
      </p:pic>
    </p:spTree>
    <p:extLst>
      <p:ext uri="{BB962C8B-B14F-4D97-AF65-F5344CB8AC3E}">
        <p14:creationId xmlns:p14="http://schemas.microsoft.com/office/powerpoint/2010/main" val="71776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F04EF4-3037-5245-AB00-7F5AB8808537}"/>
              </a:ext>
            </a:extLst>
          </p:cNvPr>
          <p:cNvSpPr/>
          <p:nvPr/>
        </p:nvSpPr>
        <p:spPr>
          <a:xfrm>
            <a:off x="179512" y="332970"/>
            <a:ext cx="6312177" cy="461665"/>
          </a:xfrm>
          <a:prstGeom prst="rect">
            <a:avLst/>
          </a:prstGeom>
        </p:spPr>
        <p:txBody>
          <a:bodyPr wrap="none">
            <a:spAutoFit/>
          </a:bodyPr>
          <a:lstStyle/>
          <a:p>
            <a:r>
              <a:rPr lang="en-GB" sz="2400" b="1" dirty="0">
                <a:latin typeface=".SFNS"/>
              </a:rPr>
              <a:t>Additional Housekeeping Technology resources?</a:t>
            </a:r>
            <a:endParaRPr lang="en-GB" sz="2400" dirty="0"/>
          </a:p>
        </p:txBody>
      </p:sp>
      <p:sp>
        <p:nvSpPr>
          <p:cNvPr id="5" name="TextBox 4">
            <a:extLst>
              <a:ext uri="{FF2B5EF4-FFF2-40B4-BE49-F238E27FC236}">
                <a16:creationId xmlns:a16="http://schemas.microsoft.com/office/drawing/2014/main" id="{D12126EE-6AB6-1843-BDAB-85AF071E9BF6}"/>
              </a:ext>
            </a:extLst>
          </p:cNvPr>
          <p:cNvSpPr txBox="1"/>
          <p:nvPr/>
        </p:nvSpPr>
        <p:spPr>
          <a:xfrm>
            <a:off x="179512" y="2304119"/>
            <a:ext cx="4439036" cy="507831"/>
          </a:xfrm>
          <a:prstGeom prst="rect">
            <a:avLst/>
          </a:prstGeom>
          <a:noFill/>
        </p:spPr>
        <p:txBody>
          <a:bodyPr wrap="none" rtlCol="0">
            <a:spAutoFit/>
          </a:bodyPr>
          <a:lstStyle/>
          <a:p>
            <a:r>
              <a:rPr lang="en-GB" sz="1350" dirty="0">
                <a:hlinkClick r:id="rId3"/>
              </a:rPr>
              <a:t>https://purplecloudtech.com/housekeeping-management/</a:t>
            </a:r>
            <a:endParaRPr lang="en-GB" sz="1350" dirty="0"/>
          </a:p>
          <a:p>
            <a:endParaRPr lang="en-GB" sz="1350" dirty="0"/>
          </a:p>
        </p:txBody>
      </p:sp>
      <p:sp>
        <p:nvSpPr>
          <p:cNvPr id="7" name="TextBox 6">
            <a:extLst>
              <a:ext uri="{FF2B5EF4-FFF2-40B4-BE49-F238E27FC236}">
                <a16:creationId xmlns:a16="http://schemas.microsoft.com/office/drawing/2014/main" id="{4718321B-2FCA-324F-865B-7C42C4B58466}"/>
              </a:ext>
            </a:extLst>
          </p:cNvPr>
          <p:cNvSpPr txBox="1"/>
          <p:nvPr/>
        </p:nvSpPr>
        <p:spPr>
          <a:xfrm>
            <a:off x="179512" y="1706142"/>
            <a:ext cx="3719288" cy="507831"/>
          </a:xfrm>
          <a:prstGeom prst="rect">
            <a:avLst/>
          </a:prstGeom>
          <a:noFill/>
        </p:spPr>
        <p:txBody>
          <a:bodyPr wrap="none" rtlCol="0">
            <a:spAutoFit/>
          </a:bodyPr>
          <a:lstStyle/>
          <a:p>
            <a:r>
              <a:rPr lang="en-GB" sz="1350" dirty="0">
                <a:hlinkClick r:id="rId4"/>
              </a:rPr>
              <a:t>https://www.quore.com/products/cleanings-plus</a:t>
            </a:r>
            <a:endParaRPr lang="en-GB" sz="1350" dirty="0"/>
          </a:p>
          <a:p>
            <a:endParaRPr lang="en-GB" sz="1350" dirty="0"/>
          </a:p>
        </p:txBody>
      </p:sp>
      <p:sp>
        <p:nvSpPr>
          <p:cNvPr id="15" name="TextBox 14">
            <a:extLst>
              <a:ext uri="{FF2B5EF4-FFF2-40B4-BE49-F238E27FC236}">
                <a16:creationId xmlns:a16="http://schemas.microsoft.com/office/drawing/2014/main" id="{6CC1022B-98A6-F649-A6EF-05E3B053B647}"/>
              </a:ext>
            </a:extLst>
          </p:cNvPr>
          <p:cNvSpPr txBox="1"/>
          <p:nvPr/>
        </p:nvSpPr>
        <p:spPr>
          <a:xfrm>
            <a:off x="179512" y="2810965"/>
            <a:ext cx="4447308" cy="1354217"/>
          </a:xfrm>
          <a:prstGeom prst="rect">
            <a:avLst/>
          </a:prstGeom>
          <a:noFill/>
        </p:spPr>
        <p:txBody>
          <a:bodyPr wrap="none" rtlCol="0">
            <a:spAutoFit/>
          </a:bodyPr>
          <a:lstStyle/>
          <a:p>
            <a:r>
              <a:rPr lang="en-GB" sz="1350" dirty="0">
                <a:hlinkClick r:id="rId5"/>
              </a:rPr>
              <a:t>https://knowcross.com/know-housekeeping/</a:t>
            </a:r>
            <a:endParaRPr lang="en-GB" sz="1350" dirty="0"/>
          </a:p>
          <a:p>
            <a:endParaRPr lang="en-GB" sz="1350" dirty="0"/>
          </a:p>
          <a:p>
            <a:r>
              <a:rPr lang="en-US" sz="1400" dirty="0">
                <a:hlinkClick r:id="rId6"/>
              </a:rPr>
              <a:t>techtalk.travel - history hotel travel technology infographic</a:t>
            </a:r>
            <a:endParaRPr lang="en-US" sz="1400" dirty="0"/>
          </a:p>
          <a:p>
            <a:endParaRPr lang="en-US" sz="1400" dirty="0"/>
          </a:p>
          <a:p>
            <a:endParaRPr lang="en-GB" sz="1350" dirty="0"/>
          </a:p>
          <a:p>
            <a:endParaRPr lang="en-GB" sz="1350" dirty="0"/>
          </a:p>
        </p:txBody>
      </p:sp>
      <p:sp>
        <p:nvSpPr>
          <p:cNvPr id="18" name="TextBox 17">
            <a:extLst>
              <a:ext uri="{FF2B5EF4-FFF2-40B4-BE49-F238E27FC236}">
                <a16:creationId xmlns:a16="http://schemas.microsoft.com/office/drawing/2014/main" id="{F7C8467E-9A52-9346-AE19-856E8FA88335}"/>
              </a:ext>
            </a:extLst>
          </p:cNvPr>
          <p:cNvSpPr txBox="1"/>
          <p:nvPr/>
        </p:nvSpPr>
        <p:spPr>
          <a:xfrm>
            <a:off x="174326" y="3819302"/>
            <a:ext cx="4706738" cy="507831"/>
          </a:xfrm>
          <a:prstGeom prst="rect">
            <a:avLst/>
          </a:prstGeom>
          <a:noFill/>
        </p:spPr>
        <p:txBody>
          <a:bodyPr wrap="none" rtlCol="0">
            <a:spAutoFit/>
          </a:bodyPr>
          <a:lstStyle/>
          <a:p>
            <a:r>
              <a:rPr lang="en-GB" sz="1350" dirty="0"/>
              <a:t>Blog: </a:t>
            </a:r>
            <a:r>
              <a:rPr lang="en-GB" sz="1350" dirty="0">
                <a:hlinkClick r:id="rId7"/>
              </a:rPr>
              <a:t>https://www.mews.com/blog/future-hotel-housekeeping</a:t>
            </a:r>
            <a:endParaRPr lang="en-GB" sz="1350" dirty="0"/>
          </a:p>
          <a:p>
            <a:endParaRPr lang="en-GB" sz="1350" dirty="0"/>
          </a:p>
        </p:txBody>
      </p:sp>
      <p:sp>
        <p:nvSpPr>
          <p:cNvPr id="19" name="TextBox 18">
            <a:extLst>
              <a:ext uri="{FF2B5EF4-FFF2-40B4-BE49-F238E27FC236}">
                <a16:creationId xmlns:a16="http://schemas.microsoft.com/office/drawing/2014/main" id="{1581E1EE-C821-A740-890C-C352D395A7FF}"/>
              </a:ext>
            </a:extLst>
          </p:cNvPr>
          <p:cNvSpPr txBox="1"/>
          <p:nvPr/>
        </p:nvSpPr>
        <p:spPr>
          <a:xfrm>
            <a:off x="174326" y="4276146"/>
            <a:ext cx="5556393" cy="715581"/>
          </a:xfrm>
          <a:prstGeom prst="rect">
            <a:avLst/>
          </a:prstGeom>
          <a:noFill/>
        </p:spPr>
        <p:txBody>
          <a:bodyPr wrap="square" rtlCol="0">
            <a:spAutoFit/>
          </a:bodyPr>
          <a:lstStyle/>
          <a:p>
            <a:r>
              <a:rPr lang="en-GB" sz="1350" dirty="0"/>
              <a:t>Blog: </a:t>
            </a:r>
            <a:r>
              <a:rPr lang="en-GB" sz="1350" dirty="0">
                <a:hlinkClick r:id="rId8"/>
              </a:rPr>
              <a:t>https://www.hoteliermagazine.com/housekeeping-is-being-slowly-transformed-by-technology/</a:t>
            </a:r>
            <a:endParaRPr lang="en-GB" sz="1350" dirty="0"/>
          </a:p>
          <a:p>
            <a:endParaRPr lang="en-GB" sz="1350" dirty="0"/>
          </a:p>
        </p:txBody>
      </p:sp>
      <p:sp>
        <p:nvSpPr>
          <p:cNvPr id="20" name="TextBox 19">
            <a:extLst>
              <a:ext uri="{FF2B5EF4-FFF2-40B4-BE49-F238E27FC236}">
                <a16:creationId xmlns:a16="http://schemas.microsoft.com/office/drawing/2014/main" id="{5D934F9F-4A54-0D46-AAF2-FCD07B2134C7}"/>
              </a:ext>
            </a:extLst>
          </p:cNvPr>
          <p:cNvSpPr txBox="1"/>
          <p:nvPr/>
        </p:nvSpPr>
        <p:spPr>
          <a:xfrm>
            <a:off x="179512" y="1154781"/>
            <a:ext cx="3813865" cy="507831"/>
          </a:xfrm>
          <a:prstGeom prst="rect">
            <a:avLst/>
          </a:prstGeom>
          <a:noFill/>
        </p:spPr>
        <p:txBody>
          <a:bodyPr wrap="none" rtlCol="0">
            <a:spAutoFit/>
          </a:bodyPr>
          <a:lstStyle/>
          <a:p>
            <a:r>
              <a:rPr lang="en-GB" sz="1350" dirty="0">
                <a:hlinkClick r:id="rId9"/>
              </a:rPr>
              <a:t>https://www.optiisolutions.com/optii-keeper-2020</a:t>
            </a:r>
            <a:endParaRPr lang="en-GB" sz="1350" dirty="0"/>
          </a:p>
          <a:p>
            <a:endParaRPr lang="en-GB" sz="1350" dirty="0"/>
          </a:p>
        </p:txBody>
      </p:sp>
      <p:pic>
        <p:nvPicPr>
          <p:cNvPr id="9" name="Picture 8">
            <a:extLst>
              <a:ext uri="{FF2B5EF4-FFF2-40B4-BE49-F238E27FC236}">
                <a16:creationId xmlns:a16="http://schemas.microsoft.com/office/drawing/2014/main" id="{50350B0A-6AE1-41F2-993B-5D8F8AC94DBB}"/>
              </a:ext>
            </a:extLst>
          </p:cNvPr>
          <p:cNvPicPr>
            <a:picLocks noChangeAspect="1"/>
          </p:cNvPicPr>
          <p:nvPr/>
        </p:nvPicPr>
        <p:blipFill>
          <a:blip r:embed="rId10"/>
          <a:stretch>
            <a:fillRect/>
          </a:stretch>
        </p:blipFill>
        <p:spPr>
          <a:xfrm>
            <a:off x="4606168" y="812568"/>
            <a:ext cx="4428249" cy="2983102"/>
          </a:xfrm>
          <a:prstGeom prst="ellipse">
            <a:avLst/>
          </a:prstGeom>
          <a:ln>
            <a:noFill/>
          </a:ln>
          <a:effectLst>
            <a:softEdge rad="112500"/>
          </a:effectLst>
        </p:spPr>
      </p:pic>
    </p:spTree>
    <p:extLst>
      <p:ext uri="{BB962C8B-B14F-4D97-AF65-F5344CB8AC3E}">
        <p14:creationId xmlns:p14="http://schemas.microsoft.com/office/powerpoint/2010/main" val="1785147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50056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41312A-13F8-FE4C-A6E3-707ED7540921}"/>
              </a:ext>
            </a:extLst>
          </p:cNvPr>
          <p:cNvPicPr>
            <a:picLocks noChangeAspect="1"/>
          </p:cNvPicPr>
          <p:nvPr/>
        </p:nvPicPr>
        <p:blipFill>
          <a:blip r:embed="rId2"/>
          <a:stretch>
            <a:fillRect/>
          </a:stretch>
        </p:blipFill>
        <p:spPr>
          <a:xfrm>
            <a:off x="49801" y="1196752"/>
            <a:ext cx="9058703" cy="3623481"/>
          </a:xfrm>
          <a:prstGeom prst="rect">
            <a:avLst/>
          </a:prstGeom>
        </p:spPr>
      </p:pic>
      <p:sp>
        <p:nvSpPr>
          <p:cNvPr id="6" name="Rectangle 5">
            <a:extLst>
              <a:ext uri="{FF2B5EF4-FFF2-40B4-BE49-F238E27FC236}">
                <a16:creationId xmlns:a16="http://schemas.microsoft.com/office/drawing/2014/main" id="{83DA4A67-3199-2543-AA67-919457058DF4}"/>
              </a:ext>
            </a:extLst>
          </p:cNvPr>
          <p:cNvSpPr/>
          <p:nvPr/>
        </p:nvSpPr>
        <p:spPr>
          <a:xfrm>
            <a:off x="207437" y="116632"/>
            <a:ext cx="2132315" cy="707886"/>
          </a:xfrm>
          <a:prstGeom prst="rect">
            <a:avLst/>
          </a:prstGeom>
        </p:spPr>
        <p:txBody>
          <a:bodyPr wrap="none">
            <a:spAutoFit/>
          </a:bodyPr>
          <a:lstStyle/>
          <a:p>
            <a:r>
              <a:rPr lang="en-GB" sz="4000" b="1" dirty="0">
                <a:latin typeface=".SFNS"/>
              </a:rPr>
              <a:t>Bed Bugs</a:t>
            </a:r>
            <a:endParaRPr lang="en-GB" sz="4000" dirty="0"/>
          </a:p>
        </p:txBody>
      </p:sp>
    </p:spTree>
    <p:extLst>
      <p:ext uri="{BB962C8B-B14F-4D97-AF65-F5344CB8AC3E}">
        <p14:creationId xmlns:p14="http://schemas.microsoft.com/office/powerpoint/2010/main" val="570860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1ABB755-0534-B447-AD30-8A22E9D99693}"/>
              </a:ext>
            </a:extLst>
          </p:cNvPr>
          <p:cNvSpPr/>
          <p:nvPr/>
        </p:nvSpPr>
        <p:spPr>
          <a:xfrm>
            <a:off x="99336" y="116632"/>
            <a:ext cx="792205" cy="830997"/>
          </a:xfrm>
          <a:prstGeom prst="rect">
            <a:avLst/>
          </a:prstGeom>
        </p:spPr>
        <p:txBody>
          <a:bodyPr wrap="none">
            <a:spAutoFit/>
          </a:bodyPr>
          <a:lstStyle/>
          <a:p>
            <a:r>
              <a:rPr lang="en-GB" sz="2400" b="1" dirty="0">
                <a:latin typeface=".SFNS"/>
              </a:rPr>
              <a:t>Bed</a:t>
            </a:r>
          </a:p>
          <a:p>
            <a:r>
              <a:rPr lang="en-GB" sz="2400" b="1" dirty="0">
                <a:latin typeface=".SFNS"/>
              </a:rPr>
              <a:t>Bugs</a:t>
            </a:r>
            <a:endParaRPr lang="en-GB" sz="2400" dirty="0"/>
          </a:p>
        </p:txBody>
      </p:sp>
      <p:pic>
        <p:nvPicPr>
          <p:cNvPr id="2" name="Online Media 1" descr="Bed Bugs | National Geographic">
            <a:hlinkClick r:id="" action="ppaction://media"/>
            <a:extLst>
              <a:ext uri="{FF2B5EF4-FFF2-40B4-BE49-F238E27FC236}">
                <a16:creationId xmlns:a16="http://schemas.microsoft.com/office/drawing/2014/main" id="{C46FB561-1100-9D45-9A68-CBA3A72F29FE}"/>
              </a:ext>
            </a:extLst>
          </p:cNvPr>
          <p:cNvPicPr>
            <a:picLocks noRot="1" noChangeAspect="1"/>
          </p:cNvPicPr>
          <p:nvPr>
            <a:videoFile r:link="rId1"/>
          </p:nvPr>
        </p:nvPicPr>
        <p:blipFill>
          <a:blip r:embed="rId4"/>
          <a:stretch>
            <a:fillRect/>
          </a:stretch>
        </p:blipFill>
        <p:spPr>
          <a:xfrm>
            <a:off x="1259632" y="116632"/>
            <a:ext cx="7782515" cy="5832648"/>
          </a:xfrm>
          <a:prstGeom prst="rect">
            <a:avLst/>
          </a:prstGeom>
        </p:spPr>
      </p:pic>
    </p:spTree>
    <p:extLst>
      <p:ext uri="{BB962C8B-B14F-4D97-AF65-F5344CB8AC3E}">
        <p14:creationId xmlns:p14="http://schemas.microsoft.com/office/powerpoint/2010/main" val="40109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1ABB755-0534-B447-AD30-8A22E9D99693}"/>
              </a:ext>
            </a:extLst>
          </p:cNvPr>
          <p:cNvSpPr/>
          <p:nvPr/>
        </p:nvSpPr>
        <p:spPr>
          <a:xfrm>
            <a:off x="179512" y="116632"/>
            <a:ext cx="1354858" cy="461665"/>
          </a:xfrm>
          <a:prstGeom prst="rect">
            <a:avLst/>
          </a:prstGeom>
        </p:spPr>
        <p:txBody>
          <a:bodyPr wrap="none">
            <a:spAutoFit/>
          </a:bodyPr>
          <a:lstStyle/>
          <a:p>
            <a:r>
              <a:rPr lang="en-GB" sz="2400" b="1" dirty="0">
                <a:latin typeface=".SFNS"/>
              </a:rPr>
              <a:t>Bed Bugs</a:t>
            </a:r>
            <a:endParaRPr lang="en-GB" sz="2400" dirty="0"/>
          </a:p>
        </p:txBody>
      </p:sp>
      <p:pic>
        <p:nvPicPr>
          <p:cNvPr id="5" name="Online Media 4" descr="5 interesting facts about bed bugs | Rentokil">
            <a:hlinkClick r:id="" action="ppaction://media"/>
            <a:extLst>
              <a:ext uri="{FF2B5EF4-FFF2-40B4-BE49-F238E27FC236}">
                <a16:creationId xmlns:a16="http://schemas.microsoft.com/office/drawing/2014/main" id="{2124F559-DD0B-9247-8EBA-3121D4604EFE}"/>
              </a:ext>
            </a:extLst>
          </p:cNvPr>
          <p:cNvPicPr>
            <a:picLocks noRot="1" noChangeAspect="1"/>
          </p:cNvPicPr>
          <p:nvPr>
            <a:videoFile r:link="rId1"/>
          </p:nvPr>
        </p:nvPicPr>
        <p:blipFill>
          <a:blip r:embed="rId4"/>
          <a:stretch>
            <a:fillRect/>
          </a:stretch>
        </p:blipFill>
        <p:spPr>
          <a:xfrm>
            <a:off x="251520" y="692696"/>
            <a:ext cx="8662030" cy="4872392"/>
          </a:xfrm>
          <a:prstGeom prst="rect">
            <a:avLst/>
          </a:prstGeom>
        </p:spPr>
      </p:pic>
    </p:spTree>
    <p:extLst>
      <p:ext uri="{BB962C8B-B14F-4D97-AF65-F5344CB8AC3E}">
        <p14:creationId xmlns:p14="http://schemas.microsoft.com/office/powerpoint/2010/main" val="2052870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sign&#10;&#10;Description automatically generated">
            <a:extLst>
              <a:ext uri="{FF2B5EF4-FFF2-40B4-BE49-F238E27FC236}">
                <a16:creationId xmlns:a16="http://schemas.microsoft.com/office/drawing/2014/main" id="{CAF06070-B840-6441-A4B1-22ABD25EFCE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692696"/>
            <a:ext cx="9147432" cy="4850716"/>
          </a:xfrm>
        </p:spPr>
      </p:pic>
    </p:spTree>
    <p:extLst>
      <p:ext uri="{BB962C8B-B14F-4D97-AF65-F5344CB8AC3E}">
        <p14:creationId xmlns:p14="http://schemas.microsoft.com/office/powerpoint/2010/main" val="2552014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8F1302F-C4D8-2448-858E-3F57D3079F9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76672"/>
            <a:ext cx="9201613" cy="4869160"/>
          </a:xfrm>
          <a:prstGeom prst="rect">
            <a:avLst/>
          </a:prstGeom>
        </p:spPr>
      </p:pic>
    </p:spTree>
    <p:extLst>
      <p:ext uri="{BB962C8B-B14F-4D97-AF65-F5344CB8AC3E}">
        <p14:creationId xmlns:p14="http://schemas.microsoft.com/office/powerpoint/2010/main" val="1906034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clock&#10;&#10;Description automatically generated">
            <a:extLst>
              <a:ext uri="{FF2B5EF4-FFF2-40B4-BE49-F238E27FC236}">
                <a16:creationId xmlns:a16="http://schemas.microsoft.com/office/drawing/2014/main" id="{7110E138-98CE-8241-B1FB-9F9602E368E3}"/>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466741"/>
            <a:ext cx="9144000" cy="5482539"/>
          </a:xfrm>
        </p:spPr>
      </p:pic>
    </p:spTree>
    <p:extLst>
      <p:ext uri="{BB962C8B-B14F-4D97-AF65-F5344CB8AC3E}">
        <p14:creationId xmlns:p14="http://schemas.microsoft.com/office/powerpoint/2010/main" val="944649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ell phone&#10;&#10;Description automatically generated">
            <a:extLst>
              <a:ext uri="{FF2B5EF4-FFF2-40B4-BE49-F238E27FC236}">
                <a16:creationId xmlns:a16="http://schemas.microsoft.com/office/drawing/2014/main" id="{DF1B037B-2615-1E4B-BA5D-7EC88AEEBC5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762" y="1408184"/>
            <a:ext cx="9163523" cy="3677000"/>
          </a:xfrm>
        </p:spPr>
      </p:pic>
    </p:spTree>
    <p:extLst>
      <p:ext uri="{BB962C8B-B14F-4D97-AF65-F5344CB8AC3E}">
        <p14:creationId xmlns:p14="http://schemas.microsoft.com/office/powerpoint/2010/main" val="3133984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E9172E43-54ED-F04E-B4A6-24C67EC33A5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332656"/>
            <a:ext cx="9144000" cy="5402688"/>
          </a:xfrm>
        </p:spPr>
      </p:pic>
    </p:spTree>
    <p:extLst>
      <p:ext uri="{BB962C8B-B14F-4D97-AF65-F5344CB8AC3E}">
        <p14:creationId xmlns:p14="http://schemas.microsoft.com/office/powerpoint/2010/main" val="3885155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shot of a video game&#10;&#10;Description automatically generated">
            <a:extLst>
              <a:ext uri="{FF2B5EF4-FFF2-40B4-BE49-F238E27FC236}">
                <a16:creationId xmlns:a16="http://schemas.microsoft.com/office/drawing/2014/main" id="{65B7F064-110A-134C-97D1-D21585FB458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7504" y="476672"/>
            <a:ext cx="8700448" cy="5160350"/>
          </a:xfrm>
        </p:spPr>
      </p:pic>
    </p:spTree>
    <p:extLst>
      <p:ext uri="{BB962C8B-B14F-4D97-AF65-F5344CB8AC3E}">
        <p14:creationId xmlns:p14="http://schemas.microsoft.com/office/powerpoint/2010/main" val="1104902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7E4A7-B5B0-2F4E-AB23-FA1E110ABD96}"/>
              </a:ext>
            </a:extLst>
          </p:cNvPr>
          <p:cNvSpPr>
            <a:spLocks noGrp="1"/>
          </p:cNvSpPr>
          <p:nvPr>
            <p:ph type="title"/>
          </p:nvPr>
        </p:nvSpPr>
        <p:spPr/>
        <p:txBody>
          <a:bodyPr/>
          <a:lstStyle/>
          <a:p>
            <a:endParaRPr lang="en-GB"/>
          </a:p>
        </p:txBody>
      </p:sp>
      <p:pic>
        <p:nvPicPr>
          <p:cNvPr id="5" name="Content Placeholder 4" descr="A screenshot of a cell phone&#10;&#10;Description automatically generated">
            <a:extLst>
              <a:ext uri="{FF2B5EF4-FFF2-40B4-BE49-F238E27FC236}">
                <a16:creationId xmlns:a16="http://schemas.microsoft.com/office/drawing/2014/main" id="{57B3F6B5-6DAC-8149-813C-AF8D070BD4BC}"/>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363" y="260648"/>
            <a:ext cx="9144000" cy="5487699"/>
          </a:xfrm>
        </p:spPr>
      </p:pic>
      <p:sp>
        <p:nvSpPr>
          <p:cNvPr id="6" name="Rectangle 5">
            <a:extLst>
              <a:ext uri="{FF2B5EF4-FFF2-40B4-BE49-F238E27FC236}">
                <a16:creationId xmlns:a16="http://schemas.microsoft.com/office/drawing/2014/main" id="{55DA6C60-1232-8147-8E5D-69A5D3B246BC}"/>
              </a:ext>
            </a:extLst>
          </p:cNvPr>
          <p:cNvSpPr/>
          <p:nvPr/>
        </p:nvSpPr>
        <p:spPr>
          <a:xfrm>
            <a:off x="6012160" y="3920320"/>
            <a:ext cx="2866030" cy="1567379"/>
          </a:xfrm>
          <a:prstGeom prst="rect">
            <a:avLst/>
          </a:prstGeom>
          <a:solidFill>
            <a:srgbClr val="7B9D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1020048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Teaming Up Against Bed Bugs">
            <a:hlinkClick r:id="" action="ppaction://media"/>
            <a:extLst>
              <a:ext uri="{FF2B5EF4-FFF2-40B4-BE49-F238E27FC236}">
                <a16:creationId xmlns:a16="http://schemas.microsoft.com/office/drawing/2014/main" id="{00FE1DBC-3503-4340-960A-9FEF8795B389}"/>
              </a:ext>
            </a:extLst>
          </p:cNvPr>
          <p:cNvPicPr>
            <a:picLocks noRot="1" noChangeAspect="1"/>
          </p:cNvPicPr>
          <p:nvPr>
            <a:videoFile r:link="rId1"/>
          </p:nvPr>
        </p:nvPicPr>
        <p:blipFill>
          <a:blip r:embed="rId4"/>
          <a:stretch>
            <a:fillRect/>
          </a:stretch>
        </p:blipFill>
        <p:spPr>
          <a:xfrm>
            <a:off x="274802" y="650305"/>
            <a:ext cx="8653948" cy="4867844"/>
          </a:xfrm>
          <a:prstGeom prst="rect">
            <a:avLst/>
          </a:prstGeom>
          <a:ln>
            <a:noFill/>
          </a:ln>
        </p:spPr>
      </p:pic>
      <p:sp>
        <p:nvSpPr>
          <p:cNvPr id="14" name="Rectangle 13">
            <a:extLst>
              <a:ext uri="{FF2B5EF4-FFF2-40B4-BE49-F238E27FC236}">
                <a16:creationId xmlns:a16="http://schemas.microsoft.com/office/drawing/2014/main" id="{11ABB755-0534-B447-AD30-8A22E9D99693}"/>
              </a:ext>
            </a:extLst>
          </p:cNvPr>
          <p:cNvSpPr/>
          <p:nvPr/>
        </p:nvSpPr>
        <p:spPr>
          <a:xfrm>
            <a:off x="179512" y="7887"/>
            <a:ext cx="2132315" cy="707886"/>
          </a:xfrm>
          <a:prstGeom prst="rect">
            <a:avLst/>
          </a:prstGeom>
        </p:spPr>
        <p:txBody>
          <a:bodyPr wrap="none">
            <a:spAutoFit/>
          </a:bodyPr>
          <a:lstStyle/>
          <a:p>
            <a:r>
              <a:rPr lang="en-GB" sz="4000" b="1" dirty="0">
                <a:latin typeface=".SFNS"/>
              </a:rPr>
              <a:t>Bed Bugs</a:t>
            </a:r>
            <a:endParaRPr lang="en-GB" sz="4000" dirty="0"/>
          </a:p>
        </p:txBody>
      </p:sp>
    </p:spTree>
    <p:extLst>
      <p:ext uri="{BB962C8B-B14F-4D97-AF65-F5344CB8AC3E}">
        <p14:creationId xmlns:p14="http://schemas.microsoft.com/office/powerpoint/2010/main" val="168784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335954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1113B-D3AD-C2E2-9B10-E17871AC0EAE}"/>
              </a:ext>
            </a:extLst>
          </p:cNvPr>
          <p:cNvSpPr>
            <a:spLocks noGrp="1"/>
          </p:cNvSpPr>
          <p:nvPr>
            <p:ph type="title"/>
          </p:nvPr>
        </p:nvSpPr>
        <p:spPr>
          <a:xfrm>
            <a:off x="1173894" y="302156"/>
            <a:ext cx="6796212" cy="1325563"/>
          </a:xfrm>
        </p:spPr>
        <p:txBody>
          <a:bodyPr/>
          <a:lstStyle/>
          <a:p>
            <a:r>
              <a:rPr lang="en-GB" sz="4800" b="1" dirty="0"/>
              <a:t>Development Plan Creation </a:t>
            </a:r>
          </a:p>
        </p:txBody>
      </p:sp>
      <p:pic>
        <p:nvPicPr>
          <p:cNvPr id="9" name="Content Placeholder 8">
            <a:extLst>
              <a:ext uri="{FF2B5EF4-FFF2-40B4-BE49-F238E27FC236}">
                <a16:creationId xmlns:a16="http://schemas.microsoft.com/office/drawing/2014/main" id="{8BF33603-9FCB-E4AB-7887-6B0C64A23FA3}"/>
              </a:ext>
            </a:extLst>
          </p:cNvPr>
          <p:cNvPicPr>
            <a:picLocks noGrp="1" noChangeAspect="1"/>
          </p:cNvPicPr>
          <p:nvPr>
            <p:ph idx="1"/>
          </p:nvPr>
        </p:nvPicPr>
        <p:blipFill>
          <a:blip r:embed="rId3"/>
          <a:stretch>
            <a:fillRect/>
          </a:stretch>
        </p:blipFill>
        <p:spPr>
          <a:xfrm>
            <a:off x="912921" y="1002060"/>
            <a:ext cx="7318158" cy="4853879"/>
          </a:xfrm>
        </p:spPr>
      </p:pic>
    </p:spTree>
    <p:extLst>
      <p:ext uri="{BB962C8B-B14F-4D97-AF65-F5344CB8AC3E}">
        <p14:creationId xmlns:p14="http://schemas.microsoft.com/office/powerpoint/2010/main" val="1426417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5981-2B73-F8F3-2236-C40DF58AB654}"/>
              </a:ext>
            </a:extLst>
          </p:cNvPr>
          <p:cNvSpPr>
            <a:spLocks noGrp="1"/>
          </p:cNvSpPr>
          <p:nvPr>
            <p:ph type="title"/>
          </p:nvPr>
        </p:nvSpPr>
        <p:spPr>
          <a:xfrm>
            <a:off x="2195736" y="188640"/>
            <a:ext cx="4752528" cy="1325563"/>
          </a:xfrm>
        </p:spPr>
        <p:txBody>
          <a:bodyPr/>
          <a:lstStyle/>
          <a:p>
            <a:r>
              <a:rPr lang="en-GB" sz="4800" b="1" dirty="0"/>
              <a:t>Steps to create a development plan:</a:t>
            </a:r>
          </a:p>
        </p:txBody>
      </p:sp>
      <p:sp>
        <p:nvSpPr>
          <p:cNvPr id="3" name="Content Placeholder 2">
            <a:extLst>
              <a:ext uri="{FF2B5EF4-FFF2-40B4-BE49-F238E27FC236}">
                <a16:creationId xmlns:a16="http://schemas.microsoft.com/office/drawing/2014/main" id="{E0D5B726-60A8-1497-4FA6-5449EA4D4F13}"/>
              </a:ext>
            </a:extLst>
          </p:cNvPr>
          <p:cNvSpPr>
            <a:spLocks noGrp="1"/>
          </p:cNvSpPr>
          <p:nvPr>
            <p:ph idx="1"/>
          </p:nvPr>
        </p:nvSpPr>
        <p:spPr/>
        <p:txBody>
          <a:bodyPr/>
          <a:lstStyle/>
          <a:p>
            <a:pPr marL="514350" indent="-514350">
              <a:buFont typeface="+mj-lt"/>
              <a:buAutoNum type="arabicPeriod"/>
            </a:pPr>
            <a:r>
              <a:rPr lang="en-US" b="1" i="0" dirty="0">
                <a:solidFill>
                  <a:srgbClr val="333333"/>
                </a:solidFill>
                <a:effectLst/>
                <a:latin typeface="Avenir Next"/>
              </a:rPr>
              <a:t>Establish personal and career development goals</a:t>
            </a:r>
          </a:p>
          <a:p>
            <a:pPr marL="514350" indent="-514350">
              <a:buFont typeface="+mj-lt"/>
              <a:buAutoNum type="arabicPeriod"/>
            </a:pPr>
            <a:r>
              <a:rPr lang="en-US" b="1" i="0" dirty="0">
                <a:solidFill>
                  <a:srgbClr val="333333"/>
                </a:solidFill>
                <a:effectLst/>
                <a:latin typeface="Avenir Next"/>
              </a:rPr>
              <a:t>Establish work development needs</a:t>
            </a:r>
          </a:p>
          <a:p>
            <a:pPr marL="514350" indent="-514350">
              <a:buFont typeface="+mj-lt"/>
              <a:buAutoNum type="arabicPeriod"/>
            </a:pPr>
            <a:r>
              <a:rPr lang="en-US" b="1" i="0" dirty="0">
                <a:solidFill>
                  <a:srgbClr val="333333"/>
                </a:solidFill>
                <a:effectLst/>
                <a:latin typeface="Avenir Next"/>
              </a:rPr>
              <a:t>Develop an action plan</a:t>
            </a:r>
          </a:p>
          <a:p>
            <a:pPr marL="514350" indent="-514350">
              <a:buFont typeface="+mj-lt"/>
              <a:buAutoNum type="arabicPeriod"/>
            </a:pPr>
            <a:r>
              <a:rPr lang="en-US" b="1" i="0" dirty="0">
                <a:solidFill>
                  <a:srgbClr val="333333"/>
                </a:solidFill>
                <a:effectLst/>
                <a:latin typeface="Avenir Next"/>
              </a:rPr>
              <a:t>Reflect on efficacy and update the plan as required</a:t>
            </a:r>
          </a:p>
          <a:p>
            <a:pPr marL="0" indent="0">
              <a:buNone/>
            </a:pPr>
            <a:r>
              <a:rPr lang="en-US" b="1" i="0" dirty="0">
                <a:solidFill>
                  <a:srgbClr val="333333"/>
                </a:solidFill>
                <a:effectLst/>
                <a:latin typeface="Avenir Next"/>
              </a:rPr>
              <a:t>(Investor in People, 2022)</a:t>
            </a:r>
          </a:p>
          <a:p>
            <a:endParaRPr lang="en-US" b="1" i="0" dirty="0">
              <a:solidFill>
                <a:srgbClr val="333333"/>
              </a:solidFill>
              <a:effectLst/>
              <a:latin typeface="Avenir Next"/>
            </a:endParaRPr>
          </a:p>
          <a:p>
            <a:endParaRPr lang="en-US" b="1" i="0" dirty="0">
              <a:solidFill>
                <a:srgbClr val="333333"/>
              </a:solidFill>
              <a:effectLst/>
              <a:latin typeface="Avenir Next"/>
            </a:endParaRPr>
          </a:p>
          <a:p>
            <a:endParaRPr lang="en-US" b="1" i="0" dirty="0">
              <a:solidFill>
                <a:srgbClr val="333333"/>
              </a:solidFill>
              <a:effectLst/>
              <a:latin typeface="Avenir Next"/>
            </a:endParaRPr>
          </a:p>
          <a:p>
            <a:endParaRPr lang="en-GB" dirty="0"/>
          </a:p>
        </p:txBody>
      </p:sp>
    </p:spTree>
    <p:extLst>
      <p:ext uri="{BB962C8B-B14F-4D97-AF65-F5344CB8AC3E}">
        <p14:creationId xmlns:p14="http://schemas.microsoft.com/office/powerpoint/2010/main" val="229021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A7CAE-550F-4C58-79DA-8C5F984C9AF1}"/>
              </a:ext>
            </a:extLst>
          </p:cNvPr>
          <p:cNvSpPr>
            <a:spLocks noGrp="1"/>
          </p:cNvSpPr>
          <p:nvPr>
            <p:ph type="title"/>
          </p:nvPr>
        </p:nvSpPr>
        <p:spPr>
          <a:xfrm>
            <a:off x="1331640" y="314831"/>
            <a:ext cx="6480720" cy="1325563"/>
          </a:xfrm>
        </p:spPr>
        <p:txBody>
          <a:bodyPr/>
          <a:lstStyle/>
          <a:p>
            <a:r>
              <a:rPr lang="en-GB" b="1" dirty="0"/>
              <a:t>Development Plan Timeline</a:t>
            </a:r>
          </a:p>
        </p:txBody>
      </p:sp>
      <p:graphicFrame>
        <p:nvGraphicFramePr>
          <p:cNvPr id="5" name="Table 4">
            <a:extLst>
              <a:ext uri="{FF2B5EF4-FFF2-40B4-BE49-F238E27FC236}">
                <a16:creationId xmlns:a16="http://schemas.microsoft.com/office/drawing/2014/main" id="{62317DA2-FFCC-F1CF-AA67-DAEAC863C7F3}"/>
              </a:ext>
            </a:extLst>
          </p:cNvPr>
          <p:cNvGraphicFramePr>
            <a:graphicFrameLocks noGrp="1"/>
          </p:cNvGraphicFramePr>
          <p:nvPr>
            <p:extLst>
              <p:ext uri="{D42A27DB-BD31-4B8C-83A1-F6EECF244321}">
                <p14:modId xmlns:p14="http://schemas.microsoft.com/office/powerpoint/2010/main" val="1636454635"/>
              </p:ext>
            </p:extLst>
          </p:nvPr>
        </p:nvGraphicFramePr>
        <p:xfrm>
          <a:off x="1" y="1124744"/>
          <a:ext cx="9144001" cy="5215961"/>
        </p:xfrm>
        <a:graphic>
          <a:graphicData uri="http://schemas.openxmlformats.org/drawingml/2006/table">
            <a:tbl>
              <a:tblPr firstRow="1" firstCol="1" bandRow="1">
                <a:tableStyleId>{5C22544A-7EE6-4342-B048-85BDC9FD1C3A}</a:tableStyleId>
              </a:tblPr>
              <a:tblGrid>
                <a:gridCol w="1122273">
                  <a:extLst>
                    <a:ext uri="{9D8B030D-6E8A-4147-A177-3AD203B41FA5}">
                      <a16:colId xmlns:a16="http://schemas.microsoft.com/office/drawing/2014/main" val="817079955"/>
                    </a:ext>
                  </a:extLst>
                </a:gridCol>
                <a:gridCol w="1001454">
                  <a:extLst>
                    <a:ext uri="{9D8B030D-6E8A-4147-A177-3AD203B41FA5}">
                      <a16:colId xmlns:a16="http://schemas.microsoft.com/office/drawing/2014/main" val="4122880390"/>
                    </a:ext>
                  </a:extLst>
                </a:gridCol>
                <a:gridCol w="949859">
                  <a:extLst>
                    <a:ext uri="{9D8B030D-6E8A-4147-A177-3AD203B41FA5}">
                      <a16:colId xmlns:a16="http://schemas.microsoft.com/office/drawing/2014/main" val="1741820735"/>
                    </a:ext>
                  </a:extLst>
                </a:gridCol>
                <a:gridCol w="1210552">
                  <a:extLst>
                    <a:ext uri="{9D8B030D-6E8A-4147-A177-3AD203B41FA5}">
                      <a16:colId xmlns:a16="http://schemas.microsoft.com/office/drawing/2014/main" val="1550649193"/>
                    </a:ext>
                  </a:extLst>
                </a:gridCol>
                <a:gridCol w="1210552">
                  <a:extLst>
                    <a:ext uri="{9D8B030D-6E8A-4147-A177-3AD203B41FA5}">
                      <a16:colId xmlns:a16="http://schemas.microsoft.com/office/drawing/2014/main" val="2809935348"/>
                    </a:ext>
                  </a:extLst>
                </a:gridCol>
                <a:gridCol w="1210552">
                  <a:extLst>
                    <a:ext uri="{9D8B030D-6E8A-4147-A177-3AD203B41FA5}">
                      <a16:colId xmlns:a16="http://schemas.microsoft.com/office/drawing/2014/main" val="3650762442"/>
                    </a:ext>
                  </a:extLst>
                </a:gridCol>
                <a:gridCol w="1210552">
                  <a:extLst>
                    <a:ext uri="{9D8B030D-6E8A-4147-A177-3AD203B41FA5}">
                      <a16:colId xmlns:a16="http://schemas.microsoft.com/office/drawing/2014/main" val="1558261030"/>
                    </a:ext>
                  </a:extLst>
                </a:gridCol>
                <a:gridCol w="1228207">
                  <a:extLst>
                    <a:ext uri="{9D8B030D-6E8A-4147-A177-3AD203B41FA5}">
                      <a16:colId xmlns:a16="http://schemas.microsoft.com/office/drawing/2014/main" val="198014395"/>
                    </a:ext>
                  </a:extLst>
                </a:gridCol>
              </a:tblGrid>
              <a:tr h="461244">
                <a:tc>
                  <a:txBody>
                    <a:bodyPr/>
                    <a:lstStyle/>
                    <a:p>
                      <a:pPr algn="ctr">
                        <a:lnSpc>
                          <a:spcPct val="107000"/>
                        </a:lnSpc>
                        <a:spcAft>
                          <a:spcPts val="800"/>
                        </a:spcAft>
                      </a:pPr>
                      <a:r>
                        <a:rPr lang="en-US" sz="2400" dirty="0">
                          <a:effectLst/>
                        </a:rPr>
                        <a:t>Week One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a:t>
                      </a:r>
                      <a:endParaRPr lang="en-GB" sz="2000" dirty="0">
                        <a:effectLst/>
                      </a:endParaRPr>
                    </a:p>
                    <a:p>
                      <a:pPr algn="ctr">
                        <a:lnSpc>
                          <a:spcPct val="107000"/>
                        </a:lnSpc>
                        <a:spcAft>
                          <a:spcPts val="800"/>
                        </a:spcAft>
                      </a:pPr>
                      <a:r>
                        <a:rPr lang="en-US" sz="2400" dirty="0">
                          <a:effectLst/>
                        </a:rPr>
                        <a:t>Two</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Three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Four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Five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a:t>
                      </a:r>
                      <a:endParaRPr lang="en-GB" sz="2000" dirty="0">
                        <a:effectLst/>
                      </a:endParaRPr>
                    </a:p>
                    <a:p>
                      <a:pPr algn="ctr">
                        <a:lnSpc>
                          <a:spcPct val="107000"/>
                        </a:lnSpc>
                        <a:spcAft>
                          <a:spcPts val="800"/>
                        </a:spcAft>
                      </a:pPr>
                      <a:r>
                        <a:rPr lang="en-US" sz="2400" dirty="0">
                          <a:effectLst/>
                        </a:rPr>
                        <a:t>Six</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Seven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US" sz="2400" dirty="0">
                          <a:effectLst/>
                        </a:rPr>
                        <a:t>Week Eight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0180303"/>
                  </a:ext>
                </a:extLst>
              </a:tr>
              <a:tr h="1623161">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08313583"/>
                  </a:ext>
                </a:extLst>
              </a:tr>
              <a:tr h="1191608">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038017452"/>
                  </a:ext>
                </a:extLst>
              </a:tr>
              <a:tr h="1534226">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727" marR="5472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99218648"/>
                  </a:ext>
                </a:extLst>
              </a:tr>
            </a:tbl>
          </a:graphicData>
        </a:graphic>
      </p:graphicFrame>
    </p:spTree>
    <p:extLst>
      <p:ext uri="{BB962C8B-B14F-4D97-AF65-F5344CB8AC3E}">
        <p14:creationId xmlns:p14="http://schemas.microsoft.com/office/powerpoint/2010/main" val="2868145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E7BA4-1C86-36A2-E9F4-1711D6DBFAB6}"/>
              </a:ext>
            </a:extLst>
          </p:cNvPr>
          <p:cNvSpPr>
            <a:spLocks noGrp="1"/>
          </p:cNvSpPr>
          <p:nvPr>
            <p:ph type="title"/>
          </p:nvPr>
        </p:nvSpPr>
        <p:spPr>
          <a:xfrm>
            <a:off x="2562225" y="194468"/>
            <a:ext cx="4306408" cy="1325563"/>
          </a:xfrm>
        </p:spPr>
        <p:txBody>
          <a:bodyPr/>
          <a:lstStyle/>
          <a:p>
            <a:r>
              <a:rPr lang="en-GB" sz="4800" b="1" u="sng" dirty="0"/>
              <a:t>Action Planning</a:t>
            </a:r>
          </a:p>
        </p:txBody>
      </p:sp>
      <p:sp>
        <p:nvSpPr>
          <p:cNvPr id="3" name="Content Placeholder 2">
            <a:extLst>
              <a:ext uri="{FF2B5EF4-FFF2-40B4-BE49-F238E27FC236}">
                <a16:creationId xmlns:a16="http://schemas.microsoft.com/office/drawing/2014/main" id="{570309E0-5CAE-8397-7079-EE33907ED40B}"/>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EED0A239-E859-881B-0AC8-3B3D58B296EC}"/>
              </a:ext>
            </a:extLst>
          </p:cNvPr>
          <p:cNvSpPr>
            <a:spLocks noGrp="1"/>
          </p:cNvSpPr>
          <p:nvPr>
            <p:ph sz="half" idx="2"/>
          </p:nvPr>
        </p:nvSpPr>
        <p:spPr/>
        <p:txBody>
          <a:bodyPr/>
          <a:lstStyle/>
          <a:p>
            <a:endParaRPr lang="en-GB"/>
          </a:p>
        </p:txBody>
      </p:sp>
      <p:pic>
        <p:nvPicPr>
          <p:cNvPr id="6" name="Video 5" title="Blue Arrows">
            <a:hlinkClick r:id="" action="ppaction://media"/>
            <a:extLst>
              <a:ext uri="{FF2B5EF4-FFF2-40B4-BE49-F238E27FC236}">
                <a16:creationId xmlns:a16="http://schemas.microsoft.com/office/drawing/2014/main" id="{0151E0B0-7877-E20B-334E-7EACD314AA7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917870"/>
            <a:ext cx="9144000" cy="5143500"/>
          </a:xfrm>
          <a:prstGeom prst="rect">
            <a:avLst/>
          </a:prstGeom>
        </p:spPr>
      </p:pic>
    </p:spTree>
    <p:extLst>
      <p:ext uri="{BB962C8B-B14F-4D97-AF65-F5344CB8AC3E}">
        <p14:creationId xmlns:p14="http://schemas.microsoft.com/office/powerpoint/2010/main" val="79089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06880F-A131-88C8-72C4-4559DD8E4BE1}"/>
              </a:ext>
            </a:extLst>
          </p:cNvPr>
          <p:cNvPicPr>
            <a:picLocks noChangeAspect="1"/>
          </p:cNvPicPr>
          <p:nvPr/>
        </p:nvPicPr>
        <p:blipFill>
          <a:blip r:embed="rId3"/>
          <a:stretch>
            <a:fillRect/>
          </a:stretch>
        </p:blipFill>
        <p:spPr>
          <a:xfrm>
            <a:off x="0" y="1719473"/>
            <a:ext cx="9144000" cy="4184597"/>
          </a:xfrm>
          <a:prstGeom prst="rect">
            <a:avLst/>
          </a:prstGeom>
        </p:spPr>
      </p:pic>
      <p:sp>
        <p:nvSpPr>
          <p:cNvPr id="4" name="TextBox 3">
            <a:extLst>
              <a:ext uri="{FF2B5EF4-FFF2-40B4-BE49-F238E27FC236}">
                <a16:creationId xmlns:a16="http://schemas.microsoft.com/office/drawing/2014/main" id="{D9EEFC77-48DE-D94E-25F4-89B09C9A6A7C}"/>
              </a:ext>
            </a:extLst>
          </p:cNvPr>
          <p:cNvSpPr txBox="1"/>
          <p:nvPr/>
        </p:nvSpPr>
        <p:spPr>
          <a:xfrm>
            <a:off x="520995" y="169100"/>
            <a:ext cx="8102009" cy="1569660"/>
          </a:xfrm>
          <a:prstGeom prst="rect">
            <a:avLst/>
          </a:prstGeom>
          <a:noFill/>
        </p:spPr>
        <p:txBody>
          <a:bodyPr wrap="square" rtlCol="0">
            <a:spAutoFit/>
          </a:bodyPr>
          <a:lstStyle/>
          <a:p>
            <a:pPr algn="ctr"/>
            <a:r>
              <a:rPr lang="en-GB" sz="4800" b="1" u="sng" dirty="0"/>
              <a:t>Action plan example and application</a:t>
            </a:r>
            <a:endParaRPr lang="en-GB" sz="2800" b="1" u="sng" dirty="0"/>
          </a:p>
        </p:txBody>
      </p:sp>
    </p:spTree>
    <p:extLst>
      <p:ext uri="{BB962C8B-B14F-4D97-AF65-F5344CB8AC3E}">
        <p14:creationId xmlns:p14="http://schemas.microsoft.com/office/powerpoint/2010/main" val="42514704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0263E28-8542-B8C4-7979-E6C4375658CB}"/>
              </a:ext>
            </a:extLst>
          </p:cNvPr>
          <p:cNvPicPr>
            <a:picLocks noGrp="1" noChangeAspect="1"/>
          </p:cNvPicPr>
          <p:nvPr>
            <p:ph idx="1"/>
          </p:nvPr>
        </p:nvPicPr>
        <p:blipFill>
          <a:blip r:embed="rId2"/>
          <a:stretch>
            <a:fillRect/>
          </a:stretch>
        </p:blipFill>
        <p:spPr>
          <a:xfrm>
            <a:off x="482600" y="1210501"/>
            <a:ext cx="8178799" cy="4436997"/>
          </a:xfrm>
          <a:prstGeom prst="rect">
            <a:avLst/>
          </a:prstGeom>
        </p:spPr>
      </p:pic>
      <p:sp>
        <p:nvSpPr>
          <p:cNvPr id="7" name="TextBox 6">
            <a:extLst>
              <a:ext uri="{FF2B5EF4-FFF2-40B4-BE49-F238E27FC236}">
                <a16:creationId xmlns:a16="http://schemas.microsoft.com/office/drawing/2014/main" id="{AAFF3D29-56C6-0380-3551-57B258BB5A6B}"/>
              </a:ext>
            </a:extLst>
          </p:cNvPr>
          <p:cNvSpPr txBox="1"/>
          <p:nvPr/>
        </p:nvSpPr>
        <p:spPr>
          <a:xfrm>
            <a:off x="1619672" y="332656"/>
            <a:ext cx="5616624" cy="707886"/>
          </a:xfrm>
          <a:prstGeom prst="rect">
            <a:avLst/>
          </a:prstGeom>
          <a:noFill/>
        </p:spPr>
        <p:txBody>
          <a:bodyPr wrap="square" rtlCol="0">
            <a:spAutoFit/>
          </a:bodyPr>
          <a:lstStyle/>
          <a:p>
            <a:pPr algn="ctr"/>
            <a:r>
              <a:rPr lang="en-GB" sz="4000" b="1" dirty="0"/>
              <a:t>Mentimeter Quiz</a:t>
            </a:r>
          </a:p>
        </p:txBody>
      </p:sp>
    </p:spTree>
    <p:extLst>
      <p:ext uri="{BB962C8B-B14F-4D97-AF65-F5344CB8AC3E}">
        <p14:creationId xmlns:p14="http://schemas.microsoft.com/office/powerpoint/2010/main" val="1744275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209197" y="698501"/>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90361" y="2277824"/>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274153" y="2230312"/>
            <a:ext cx="2667000" cy="3711785"/>
          </a:xfrm>
          <a:prstGeom prst="rect">
            <a:avLst/>
          </a:prstGeom>
          <a:noFill/>
        </p:spPr>
        <p:txBody>
          <a:bodyPr wrap="square" rtlCol="0">
            <a:spAutoFit/>
          </a:bodyPr>
          <a:lstStyle/>
          <a:p>
            <a:pPr marL="285750" indent="-285750">
              <a:buFont typeface="Arial" panose="020B0604020202020204" pitchFamily="34" charset="0"/>
              <a:buChar char="•"/>
            </a:pPr>
            <a:r>
              <a:rPr lang="en-GB" sz="2800" dirty="0"/>
              <a:t>Issues that damage profits</a:t>
            </a:r>
          </a:p>
          <a:p>
            <a:pPr marL="285750" indent="-285750">
              <a:buFont typeface="Arial" panose="020B0604020202020204" pitchFamily="34" charset="0"/>
              <a:buChar char="•"/>
            </a:pPr>
            <a:r>
              <a:rPr lang="en-GB" sz="2800" dirty="0"/>
              <a:t>HK Technology</a:t>
            </a:r>
          </a:p>
          <a:p>
            <a:pPr marL="285750" indent="-285750">
              <a:buFont typeface="Arial" panose="020B0604020202020204" pitchFamily="34" charset="0"/>
              <a:buChar char="•"/>
            </a:pPr>
            <a:r>
              <a:rPr lang="en-GB" sz="2800" dirty="0"/>
              <a:t>Bedbugs</a:t>
            </a:r>
          </a:p>
          <a:p>
            <a:pPr marL="285750" indent="-285750">
              <a:buFont typeface="Arial" panose="020B0604020202020204" pitchFamily="34" charset="0"/>
              <a:buChar char="•"/>
            </a:pPr>
            <a:r>
              <a:rPr lang="en-GB" sz="2800" dirty="0"/>
              <a:t>Development Plan Creation</a:t>
            </a:r>
          </a:p>
          <a:p>
            <a:pPr marL="285750" indent="-285750">
              <a:buFont typeface="Arial" panose="020B0604020202020204" pitchFamily="34" charset="0"/>
              <a:buChar char="•"/>
            </a:pPr>
            <a:r>
              <a:rPr lang="en-GB" sz="2800" dirty="0"/>
              <a:t>Assignment </a:t>
            </a:r>
          </a:p>
          <a:p>
            <a:pPr marL="457200" indent="-228600" defTabSz="914400">
              <a:lnSpc>
                <a:spcPct val="90000"/>
              </a:lnSpc>
              <a:spcBef>
                <a:spcPct val="0"/>
              </a:spcBef>
              <a:spcAft>
                <a:spcPts val="600"/>
              </a:spcAft>
              <a:buFont typeface="Arial" panose="020B0604020202020204" pitchFamily="34" charset="0"/>
              <a:buChar char="•"/>
            </a:pPr>
            <a:endParaRPr lang="en-US" spc="56" dirty="0"/>
          </a:p>
          <a:p>
            <a:pPr marL="285750" indent="-285750">
              <a:buFontTx/>
              <a:buChar char="-"/>
            </a:pPr>
            <a:endParaRPr lang="en-GB" dirty="0"/>
          </a:p>
        </p:txBody>
      </p:sp>
      <p:pic>
        <p:nvPicPr>
          <p:cNvPr id="5" name="Picture 4">
            <a:extLst>
              <a:ext uri="{FF2B5EF4-FFF2-40B4-BE49-F238E27FC236}">
                <a16:creationId xmlns:a16="http://schemas.microsoft.com/office/drawing/2014/main" id="{8E55A176-E40D-89DA-88F2-CADFEA6BE0D2}"/>
              </a:ext>
            </a:extLst>
          </p:cNvPr>
          <p:cNvPicPr>
            <a:picLocks noChangeAspect="1"/>
          </p:cNvPicPr>
          <p:nvPr/>
        </p:nvPicPr>
        <p:blipFill>
          <a:blip r:embed="rId6"/>
          <a:stretch>
            <a:fillRect/>
          </a:stretch>
        </p:blipFill>
        <p:spPr>
          <a:xfrm>
            <a:off x="6507339" y="46449"/>
            <a:ext cx="2204215" cy="2204215"/>
          </a:xfrm>
          <a:prstGeom prst="rect">
            <a:avLst/>
          </a:prstGeom>
        </p:spPr>
      </p:pic>
    </p:spTree>
    <p:extLst>
      <p:ext uri="{BB962C8B-B14F-4D97-AF65-F5344CB8AC3E}">
        <p14:creationId xmlns:p14="http://schemas.microsoft.com/office/powerpoint/2010/main" val="248514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D241279-8F18-45F2-9E86-38F200F54AA7}"/>
              </a:ext>
            </a:extLst>
          </p:cNvPr>
          <p:cNvSpPr>
            <a:spLocks noGrp="1"/>
          </p:cNvSpPr>
          <p:nvPr>
            <p:ph type="ctrTitle"/>
          </p:nvPr>
        </p:nvSpPr>
        <p:spPr>
          <a:xfrm>
            <a:off x="1253389" y="3549650"/>
            <a:ext cx="6858000" cy="2387600"/>
          </a:xfrm>
          <a:noFill/>
        </p:spPr>
        <p:txBody>
          <a:bodyPr vert="horz" lIns="91440" tIns="45720" rIns="91440" bIns="45720" rtlCol="0" anchor="b">
            <a:normAutofit/>
          </a:bodyPr>
          <a:lstStyle/>
          <a:p>
            <a:pPr marL="0" marR="0" lvl="0" indent="0" algn="ctr" fontAlgn="auto">
              <a:spcAft>
                <a:spcPts val="0"/>
              </a:spcAft>
              <a:buClrTx/>
              <a:buSzTx/>
              <a:tabLst/>
              <a:defRPr/>
            </a:pPr>
            <a:r>
              <a:rPr kumimoji="0" lang="en-US" sz="2700" b="1" i="1" u="none" strike="noStrike" cap="none" spc="0" normalizeH="0" baseline="0" noProof="0" dirty="0">
                <a:ln>
                  <a:noFill/>
                </a:ln>
                <a:effectLst/>
                <a:uLnTx/>
                <a:uFillTx/>
              </a:rPr>
              <a:t>I look forward to seeing you next week. </a:t>
            </a:r>
            <a:r>
              <a:rPr lang="en-US" sz="2700" b="1" i="1" dirty="0"/>
              <a:t>I</a:t>
            </a:r>
            <a:r>
              <a:rPr kumimoji="0" lang="en-US" sz="2700" b="1" i="1" u="none" strike="noStrike" cap="none" spc="0" normalizeH="0" baseline="0" noProof="0" dirty="0">
                <a:ln>
                  <a:noFill/>
                </a:ln>
                <a:effectLst/>
                <a:uLnTx/>
                <a:uFillTx/>
              </a:rPr>
              <a:t>f you have any questions in the meantime, please send an email</a:t>
            </a:r>
            <a:r>
              <a:rPr lang="en-US" sz="2800" b="1" dirty="0">
                <a:hlinkClick r:id="rId3"/>
              </a:rPr>
              <a:t> </a:t>
            </a:r>
            <a:r>
              <a:rPr lang="en-US" sz="2800" b="1" i="1" dirty="0">
                <a:hlinkClick r:id="rId3"/>
              </a:rPr>
              <a:t>l.blake@uwtsd.ac.uk</a:t>
            </a:r>
            <a:r>
              <a:rPr kumimoji="0" lang="en-US" sz="2700" b="1" i="1" u="none" strike="noStrike" cap="none" spc="0" normalizeH="0" baseline="0" noProof="0" dirty="0">
                <a:ln>
                  <a:noFill/>
                </a:ln>
                <a:effectLst/>
                <a:uLnTx/>
                <a:uFillTx/>
              </a:rPr>
              <a:t>.</a:t>
            </a:r>
          </a:p>
          <a:p>
            <a:pPr algn="ctr"/>
            <a:endParaRPr lang="en-US" sz="2700" dirty="0"/>
          </a:p>
        </p:txBody>
      </p:sp>
      <p:pic>
        <p:nvPicPr>
          <p:cNvPr id="4" name="Content Placeholder 5">
            <a:extLst>
              <a:ext uri="{FF2B5EF4-FFF2-40B4-BE49-F238E27FC236}">
                <a16:creationId xmlns:a16="http://schemas.microsoft.com/office/drawing/2014/main" id="{0D2B930B-8488-B37D-A8A6-FBC5C2F90615}"/>
              </a:ext>
            </a:extLst>
          </p:cNvPr>
          <p:cNvPicPr>
            <a:picLocks noGrp="1" noChangeAspect="1"/>
          </p:cNvPicPr>
          <p:nvPr>
            <p:ph idx="4294967295"/>
          </p:nvPr>
        </p:nvPicPr>
        <p:blipFill>
          <a:blip r:embed="rId4"/>
          <a:stretch>
            <a:fillRect/>
          </a:stretch>
        </p:blipFill>
        <p:spPr>
          <a:xfrm>
            <a:off x="3125732" y="920750"/>
            <a:ext cx="2892535" cy="2892535"/>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TextBox 5">
            <a:extLst>
              <a:ext uri="{FF2B5EF4-FFF2-40B4-BE49-F238E27FC236}">
                <a16:creationId xmlns:a16="http://schemas.microsoft.com/office/drawing/2014/main" id="{65E3C64C-B0BB-82EC-F955-830F1DABB3EE}"/>
              </a:ext>
            </a:extLst>
          </p:cNvPr>
          <p:cNvSpPr txBox="1"/>
          <p:nvPr/>
        </p:nvSpPr>
        <p:spPr>
          <a:xfrm>
            <a:off x="2627096" y="70998"/>
            <a:ext cx="4110587" cy="646331"/>
          </a:xfrm>
          <a:prstGeom prst="rect">
            <a:avLst/>
          </a:prstGeom>
          <a:noFill/>
        </p:spPr>
        <p:txBody>
          <a:bodyPr wrap="square" rtlCol="0">
            <a:spAutoFit/>
          </a:bodyPr>
          <a:lstStyle/>
          <a:p>
            <a:r>
              <a:rPr lang="en-GB" sz="3600" dirty="0"/>
              <a:t>Thank you for Today</a:t>
            </a:r>
            <a:endParaRPr lang="en-GB" sz="2000" dirty="0"/>
          </a:p>
        </p:txBody>
      </p:sp>
    </p:spTree>
    <p:extLst>
      <p:ext uri="{BB962C8B-B14F-4D97-AF65-F5344CB8AC3E}">
        <p14:creationId xmlns:p14="http://schemas.microsoft.com/office/powerpoint/2010/main" val="437231715"/>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http://purl.org/dc/dcmitype/"/>
    <ds:schemaRef ds:uri="http://www.w3.org/XML/1998/namespace"/>
    <ds:schemaRef ds:uri="303dbf9b-b85b-46a0-94f1-894078c07ecd"/>
    <ds:schemaRef ds:uri="211f9404-bca0-4bcf-9c1d-965ccb6f8d2d"/>
    <ds:schemaRef ds:uri="http://purl.org/dc/term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200 Powerpoint Template Standard 4x3</Template>
  <TotalTime>829</TotalTime>
  <Words>4491</Words>
  <Application>Microsoft Office PowerPoint</Application>
  <PresentationFormat>On-screen Show (4:3)</PresentationFormat>
  <Paragraphs>227</Paragraphs>
  <Slides>34</Slides>
  <Notes>21</Notes>
  <HiddenSlides>0</HiddenSlides>
  <MMClips>16</MMClips>
  <ScaleCrop>false</ScaleCrop>
  <HeadingPairs>
    <vt:vector size="6" baseType="variant">
      <vt:variant>
        <vt:lpstr>Fonts Used</vt:lpstr>
      </vt:variant>
      <vt:variant>
        <vt:i4>6</vt:i4>
      </vt:variant>
      <vt:variant>
        <vt:lpstr>Theme</vt:lpstr>
      </vt:variant>
      <vt:variant>
        <vt:i4>16</vt:i4>
      </vt:variant>
      <vt:variant>
        <vt:lpstr>Slide Titles</vt:lpstr>
      </vt:variant>
      <vt:variant>
        <vt:i4>34</vt:i4>
      </vt:variant>
    </vt:vector>
  </HeadingPairs>
  <TitlesOfParts>
    <vt:vector size="56" baseType="lpstr">
      <vt:lpstr>.SFNS</vt:lpstr>
      <vt:lpstr>Arial</vt:lpstr>
      <vt:lpstr>Avenir Next</vt:lpstr>
      <vt:lpstr>Calibri</vt:lpstr>
      <vt:lpstr>Calibri Light</vt:lpstr>
      <vt:lpstr>Freestyle Script</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Operating Hotel Facilities BMIH4006  Week 4: Housekeeping and   Planning</vt:lpstr>
      <vt:lpstr>Outcomes of the session</vt:lpstr>
      <vt:lpstr>PowerPoint Presentation</vt:lpstr>
      <vt:lpstr>PowerPoint Presentation</vt:lpstr>
      <vt:lpstr>Housekeeping constraints and challenges: </vt:lpstr>
      <vt:lpstr>Housekeeping Technology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lpstr>Development Plan Creation </vt:lpstr>
      <vt:lpstr>Steps to create a development plan:</vt:lpstr>
      <vt:lpstr>Development Plan Timeline</vt:lpstr>
      <vt:lpstr>Action Planning</vt:lpstr>
      <vt:lpstr>PowerPoint Presentation</vt:lpstr>
      <vt:lpstr>PowerPoint Presentation</vt:lpstr>
      <vt:lpstr>Outcomes of the session</vt:lpstr>
      <vt:lpstr>I look forward to seeing you next week. If you have any questions in the meantime, please send an email l.blake@uwtsd.ac.uk.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Laurence Blake</cp:lastModifiedBy>
  <cp:revision>21</cp:revision>
  <dcterms:created xsi:type="dcterms:W3CDTF">2015-04-14T15:21:28Z</dcterms:created>
  <dcterms:modified xsi:type="dcterms:W3CDTF">2023-01-31T21:31:29Z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