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1"/>
  </p:notesMasterIdLst>
  <p:sldIdLst>
    <p:sldId id="278" r:id="rId2"/>
    <p:sldId id="280" r:id="rId3"/>
    <p:sldId id="282" r:id="rId4"/>
    <p:sldId id="284" r:id="rId5"/>
    <p:sldId id="286" r:id="rId6"/>
    <p:sldId id="271" r:id="rId7"/>
    <p:sldId id="272" r:id="rId8"/>
    <p:sldId id="273" r:id="rId9"/>
    <p:sldId id="275" r:id="rId10"/>
    <p:sldId id="283" r:id="rId11"/>
    <p:sldId id="288" r:id="rId12"/>
    <p:sldId id="279" r:id="rId13"/>
    <p:sldId id="259" r:id="rId14"/>
    <p:sldId id="269" r:id="rId15"/>
    <p:sldId id="260" r:id="rId16"/>
    <p:sldId id="263" r:id="rId17"/>
    <p:sldId id="264" r:id="rId18"/>
    <p:sldId id="267" r:id="rId19"/>
    <p:sldId id="268" r:id="rId20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728" autoAdjust="0"/>
  </p:normalViewPr>
  <p:slideViewPr>
    <p:cSldViewPr>
      <p:cViewPr varScale="1">
        <p:scale>
          <a:sx n="101" d="100"/>
          <a:sy n="101" d="100"/>
        </p:scale>
        <p:origin x="510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6EDC0A-E141-4913-852F-53F9DC8640F4}" type="slidenum">
              <a:rPr lang="en-GB"/>
              <a:pPr/>
              <a:t>11</a:t>
            </a:fld>
            <a:endParaRPr lang="en-GB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2656D-5ABB-44F0-A47F-6238FE8B62E1}" type="slidenum">
              <a:rPr lang="en-GB"/>
              <a:pPr/>
              <a:t>12</a:t>
            </a:fld>
            <a:endParaRPr lang="en-GB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71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362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1507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9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0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1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2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3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4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5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6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7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8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1519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1520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1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2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3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4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5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6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7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8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9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0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1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2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3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4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5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6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7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8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9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0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1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2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3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4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1545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1546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1547" name="Rectangle 43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1548" name="Rectangle 4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1549" name="Rectangle 4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EDEF98-9623-4E34-9F18-E2B50BB99B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45" grpId="0"/>
      <p:bldP spid="2154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1546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1546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FC759-0A32-4AAC-9A6B-114797F22A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A2D03-369E-4957-9152-31F1519357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09F0A5-C5A9-4F4D-B1A8-EE915D03FC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C0826-9DBA-463F-93E5-A06CD373B3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0A0E9-6F16-4CC6-81A6-FCE2BB391F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F310D-1BC1-45D9-85EA-AC7300271E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829AA-3067-4148-9751-CE25C63090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CE0AF-0C73-459A-92B6-7738B5CDA7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C2F44-78EA-41D6-B919-BD13853B7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14815-87C8-4B51-B2A9-4582B7CF43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0483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4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4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495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0496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7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8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0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2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3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5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7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8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0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2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3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5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7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8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0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0521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0522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523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20524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0525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FDB60C4E-5E10-4BBA-9E6C-CE9C7EB1223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1" grpId="0"/>
      <p:bldP spid="2052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4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492375"/>
            <a:ext cx="7416800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Lecture 2</a:t>
            </a:r>
          </a:p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Strategic Management  </a:t>
            </a:r>
          </a:p>
          <a:p>
            <a:pPr marL="342900" indent="-342900" defTabSz="762000"/>
            <a:endParaRPr lang="en-GB" sz="2500" b="1" dirty="0"/>
          </a:p>
          <a:p>
            <a:pPr marL="342900" indent="-342900" defTabSz="762000"/>
            <a:endParaRPr lang="en-GB" sz="2100" b="1" dirty="0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055813" y="228600"/>
            <a:ext cx="7772400" cy="1143000"/>
          </a:xfrm>
          <a:noFill/>
          <a:ln/>
        </p:spPr>
        <p:txBody>
          <a:bodyPr lIns="90488" tIns="44450" rIns="90488" bIns="44450" anchor="ctr"/>
          <a:lstStyle/>
          <a:p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 dirty="0">
                <a:solidFill>
                  <a:schemeClr val="tx2"/>
                </a:solidFill>
              </a:rPr>
              <a:t>Strategy: Recap</a:t>
            </a:r>
            <a:endParaRPr lang="en-GB" sz="3200" b="1" dirty="0">
              <a:latin typeface="Times New Roman" pitchFamily="18" charset="0"/>
            </a:endParaRP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in Strategic Thinking</a:t>
            </a:r>
            <a:br>
              <a:rPr lang="en-GB" dirty="0"/>
            </a:br>
            <a:r>
              <a:rPr lang="en-GB" dirty="0"/>
              <a:t>Henri Mintzberg</a:t>
            </a:r>
            <a:endParaRPr lang="en-US" dirty="0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16013" y="2276475"/>
            <a:ext cx="1655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/>
              <a:t>Design &amp; Planning</a:t>
            </a:r>
            <a:endParaRPr lang="en-US" sz="2000" b="1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911725" y="1762125"/>
            <a:ext cx="1787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Positioning</a:t>
            </a:r>
            <a:endParaRPr lang="en-US" sz="2000" b="1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331640" y="4365104"/>
            <a:ext cx="242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Entrepreneurial</a:t>
            </a:r>
            <a:endParaRPr lang="en-US" sz="2000" b="1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5651500" y="3457575"/>
            <a:ext cx="321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Learning &amp; Emergent</a:t>
            </a:r>
            <a:endParaRPr lang="en-US" sz="2000" b="1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787900" y="5257800"/>
            <a:ext cx="252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Power &amp; Culture</a:t>
            </a:r>
            <a:endParaRPr lang="en-US" sz="2000" b="1"/>
          </a:p>
        </p:txBody>
      </p:sp>
      <p:pic>
        <p:nvPicPr>
          <p:cNvPr id="30728" name="Picture 8" descr="j02122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420938"/>
            <a:ext cx="174625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85800"/>
          </a:xfrm>
        </p:spPr>
        <p:txBody>
          <a:bodyPr/>
          <a:lstStyle/>
          <a:p>
            <a:r>
              <a:rPr lang="en-GB" sz="2800"/>
              <a:t>The Design and Planning Schools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72440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process of conception and formal process</a:t>
            </a:r>
          </a:p>
          <a:p>
            <a:r>
              <a:rPr lang="en-GB" sz="2000" dirty="0"/>
              <a:t>Harvard Business School in the 1960s – </a:t>
            </a:r>
          </a:p>
          <a:p>
            <a:r>
              <a:rPr lang="en-GB" sz="2000" dirty="0"/>
              <a:t>The basis of the ‘SWOT’ summary</a:t>
            </a:r>
          </a:p>
          <a:p>
            <a:r>
              <a:rPr lang="en-GB" sz="2000" dirty="0"/>
              <a:t>Strategy is deliberate and driven from the top</a:t>
            </a:r>
          </a:p>
          <a:p>
            <a:r>
              <a:rPr lang="en-GB" sz="2000" dirty="0"/>
              <a:t>Formulation and implementation are seen as separate</a:t>
            </a:r>
          </a:p>
          <a:p>
            <a:r>
              <a:rPr lang="en-GB" sz="2000" dirty="0"/>
              <a:t>Led to the formation of teams of corporate ‘planners’.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7313612" cy="620712"/>
          </a:xfrm>
        </p:spPr>
        <p:txBody>
          <a:bodyPr/>
          <a:lstStyle/>
          <a:p>
            <a:r>
              <a:rPr lang="en-GB" sz="2800"/>
              <a:t>The Positioning School</a:t>
            </a:r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754562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500" i="1" dirty="0"/>
              <a:t>Strategy Formation as an Analytical Process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400" dirty="0"/>
              <a:t>Added economic content to the design and planning schools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Michael Porter became a dominant figure from 1980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Has its roots in military writings and given momentum by consultants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Strategies are identifiable positions in the marketplace-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Strategy formation is based on selecting a position based on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79450"/>
          </a:xfrm>
        </p:spPr>
        <p:txBody>
          <a:bodyPr/>
          <a:lstStyle/>
          <a:p>
            <a:r>
              <a:rPr lang="en-GB" sz="2800"/>
              <a:t>Entrepreneurial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visionary process</a:t>
            </a:r>
            <a:endParaRPr lang="en-GB" sz="2000" dirty="0"/>
          </a:p>
          <a:p>
            <a:r>
              <a:rPr lang="en-GB" sz="2000" dirty="0"/>
              <a:t>Exists in the mind of a leader as a perspective or vision-</a:t>
            </a:r>
          </a:p>
          <a:p>
            <a:r>
              <a:rPr lang="en-GB" sz="2000" dirty="0"/>
              <a:t>Close personal control- Leads Direction</a:t>
            </a:r>
          </a:p>
          <a:p>
            <a:r>
              <a:rPr lang="en-GB" sz="2000" dirty="0"/>
              <a:t>Tends to be emergent</a:t>
            </a:r>
          </a:p>
          <a:p>
            <a:r>
              <a:rPr lang="en-GB" sz="2000" dirty="0"/>
              <a:t>Organisational structure tends to be flexible</a:t>
            </a:r>
          </a:p>
          <a:p>
            <a:r>
              <a:rPr lang="en-GB" sz="2000" dirty="0"/>
              <a:t>Normally found among ‘niche’ players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679450"/>
          </a:xfrm>
        </p:spPr>
        <p:txBody>
          <a:bodyPr/>
          <a:lstStyle/>
          <a:p>
            <a:r>
              <a:rPr lang="en-GB" sz="2800"/>
              <a:t>The Learning and Emergent School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Asks how strategies actually form in organisations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Logical Incrementalism (Quinn, 1980).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Acknowledges complexity of organisations.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Focus on Learning and Adaptation, not control.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An ‘organic’ rather than ‘machine’ analogy.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Retrospective and emergent ‘sense making’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9275"/>
            <a:ext cx="7772400" cy="533400"/>
          </a:xfrm>
        </p:spPr>
        <p:txBody>
          <a:bodyPr/>
          <a:lstStyle/>
          <a:p>
            <a:r>
              <a:rPr lang="en-GB" sz="2800"/>
              <a:t>The Power and Culture Schools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50913" y="1989138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Power, politics and culture impact on strategy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Strategies are emergent and based on positions and game playing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Power groups and influence exists internally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Organisations can seek to control or co-operate externally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seen as the result of social interaction and processes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a perspective based on the deeply embedded resources of the organisation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Perhaps artificial to separate from other schools?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FED96-3B36-40F6-8F7F-F99B650B5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8A8EE-768F-4ACE-8A34-F97E737E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Corporate- Vision/Mission statement.</a:t>
            </a:r>
          </a:p>
          <a:p>
            <a:r>
              <a:rPr lang="en-GB" sz="2000" dirty="0"/>
              <a:t>Business-Aim</a:t>
            </a:r>
          </a:p>
          <a:p>
            <a:r>
              <a:rPr lang="en-GB" sz="2000" dirty="0"/>
              <a:t>Functional-Objectives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8742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dirty="0"/>
              <a:t>Levels</a:t>
            </a:r>
          </a:p>
        </p:txBody>
      </p:sp>
      <p:sp>
        <p:nvSpPr>
          <p:cNvPr id="48131" name="Arc 3"/>
          <p:cNvSpPr>
            <a:spLocks/>
          </p:cNvSpPr>
          <p:nvPr/>
        </p:nvSpPr>
        <p:spPr bwMode="auto">
          <a:xfrm>
            <a:off x="4695825" y="1754188"/>
            <a:ext cx="2895600" cy="15557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2" name="Arc 4"/>
          <p:cNvSpPr>
            <a:spLocks/>
          </p:cNvSpPr>
          <p:nvPr/>
        </p:nvSpPr>
        <p:spPr bwMode="auto">
          <a:xfrm>
            <a:off x="1819275" y="1754188"/>
            <a:ext cx="2895600" cy="15557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89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1817688" y="3314700"/>
            <a:ext cx="2954337" cy="306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4806950" y="3327400"/>
            <a:ext cx="2784475" cy="3054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856038" y="1895475"/>
            <a:ext cx="16414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 dirty="0">
                <a:latin typeface="Times New Roman" pitchFamily="18" charset="0"/>
              </a:rPr>
              <a:t>CORPORATE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4000500" y="5110163"/>
            <a:ext cx="17176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FUNCTIONAL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730500" y="3748088"/>
            <a:ext cx="12858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4070350" y="3743325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503863" y="3752850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1381125" y="2700338"/>
            <a:ext cx="0" cy="32781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31813" y="1952625"/>
            <a:ext cx="1782762" cy="5778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Times New Roman" pitchFamily="18" charset="0"/>
              </a:rPr>
              <a:t>Increase in strategic detail</a:t>
            </a:r>
          </a:p>
        </p:txBody>
      </p:sp>
      <p:graphicFrame>
        <p:nvGraphicFramePr>
          <p:cNvPr id="48142" name="Object 14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97388" y="5486400"/>
          <a:ext cx="484187" cy="687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3" imgW="3792240" imgH="4959000" progId="">
                  <p:embed/>
                </p:oleObj>
              </mc:Choice>
              <mc:Fallback>
                <p:oleObj name="Microsoft ClipArt Gallery" r:id="rId3" imgW="3792240" imgH="4959000" progId="">
                  <p:embed/>
                  <p:pic>
                    <p:nvPicPr>
                      <p:cNvPr id="48142" name="Object 1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7388" y="5486400"/>
                        <a:ext cx="484187" cy="687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Line 15"/>
          <p:cNvSpPr>
            <a:spLocks noChangeShapeType="1"/>
          </p:cNvSpPr>
          <p:nvPr/>
        </p:nvSpPr>
        <p:spPr bwMode="auto">
          <a:xfrm flipH="1">
            <a:off x="3484563" y="3309938"/>
            <a:ext cx="539750" cy="4016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4664075" y="3352800"/>
            <a:ext cx="0" cy="3016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5172075" y="3381375"/>
            <a:ext cx="554038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4691063" y="4310063"/>
            <a:ext cx="0" cy="573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8147" name="Object 19">
            <a:hlinkClick r:id="" action="ppaction://ole?verb=0"/>
          </p:cNvPr>
          <p:cNvGraphicFramePr>
            <a:graphicFrameLocks/>
          </p:cNvGraphicFramePr>
          <p:nvPr/>
        </p:nvGraphicFramePr>
        <p:xfrm>
          <a:off x="4392613" y="2325688"/>
          <a:ext cx="522287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5" imgW="2901600" imgH="5073480" progId="">
                  <p:embed/>
                </p:oleObj>
              </mc:Choice>
              <mc:Fallback>
                <p:oleObj name="Microsoft ClipArt Gallery" r:id="rId5" imgW="2901600" imgH="5073480" progId="">
                  <p:embed/>
                  <p:pic>
                    <p:nvPicPr>
                      <p:cNvPr id="48147" name="Object 19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13" y="2325688"/>
                        <a:ext cx="522287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8" name="Object 20">
            <a:hlinkClick r:id="" action="ppaction://ole?verb=0"/>
          </p:cNvPr>
          <p:cNvGraphicFramePr>
            <a:graphicFrameLocks/>
          </p:cNvGraphicFramePr>
          <p:nvPr/>
        </p:nvGraphicFramePr>
        <p:xfrm>
          <a:off x="3286125" y="4140200"/>
          <a:ext cx="1096963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7" imgW="5805360" imgH="3008160" progId="">
                  <p:embed/>
                </p:oleObj>
              </mc:Choice>
              <mc:Fallback>
                <p:oleObj name="Microsoft ClipArt Gallery" r:id="rId7" imgW="5805360" imgH="3008160" progId="">
                  <p:embed/>
                  <p:pic>
                    <p:nvPicPr>
                      <p:cNvPr id="48148" name="Object 20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25" y="4140200"/>
                        <a:ext cx="1096963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9" name="Object 21">
            <a:hlinkClick r:id="" action="ppaction://ole?verb=0"/>
          </p:cNvPr>
          <p:cNvGraphicFramePr>
            <a:graphicFrameLocks/>
          </p:cNvGraphicFramePr>
          <p:nvPr/>
        </p:nvGraphicFramePr>
        <p:xfrm>
          <a:off x="5027613" y="4121150"/>
          <a:ext cx="1096962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9" imgW="5805360" imgH="3008160" progId="">
                  <p:embed/>
                </p:oleObj>
              </mc:Choice>
              <mc:Fallback>
                <p:oleObj name="Microsoft ClipArt Gallery" r:id="rId9" imgW="5805360" imgH="3008160" progId="">
                  <p:embed/>
                  <p:pic>
                    <p:nvPicPr>
                      <p:cNvPr id="48149" name="Object 2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7613" y="4121150"/>
                        <a:ext cx="1096962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2000"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sz="2400"/>
              <a:t>A Framework</a:t>
            </a:r>
          </a:p>
        </p:txBody>
      </p:sp>
      <p:sp>
        <p:nvSpPr>
          <p:cNvPr id="46083" name="Oval 3" descr="10%"/>
          <p:cNvSpPr>
            <a:spLocks noChangeArrowheads="1"/>
          </p:cNvSpPr>
          <p:nvPr/>
        </p:nvSpPr>
        <p:spPr bwMode="auto">
          <a:xfrm>
            <a:off x="5529263" y="3965575"/>
            <a:ext cx="1204912" cy="1001713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Oval 4" descr="10%"/>
          <p:cNvSpPr>
            <a:spLocks noChangeArrowheads="1"/>
          </p:cNvSpPr>
          <p:nvPr/>
        </p:nvSpPr>
        <p:spPr bwMode="auto">
          <a:xfrm>
            <a:off x="3937000" y="2868613"/>
            <a:ext cx="1206500" cy="1003300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Oval 5" descr="10%"/>
          <p:cNvSpPr>
            <a:spLocks noChangeArrowheads="1"/>
          </p:cNvSpPr>
          <p:nvPr/>
        </p:nvSpPr>
        <p:spPr bwMode="auto">
          <a:xfrm>
            <a:off x="2282825" y="3906838"/>
            <a:ext cx="1206500" cy="1000125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133600" y="3635375"/>
            <a:ext cx="298450" cy="398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>
            <a:off x="1944688" y="4429125"/>
            <a:ext cx="309562" cy="47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 flipV="1">
            <a:off x="2765425" y="4929188"/>
            <a:ext cx="349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3476625" y="2582863"/>
            <a:ext cx="55880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4524375" y="2632075"/>
            <a:ext cx="17463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5005388" y="2528888"/>
            <a:ext cx="730250" cy="484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 flipV="1">
            <a:off x="6746875" y="4405313"/>
            <a:ext cx="471488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 flipV="1">
            <a:off x="6356350" y="4946650"/>
            <a:ext cx="138113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V="1">
            <a:off x="6448425" y="3703638"/>
            <a:ext cx="206375" cy="315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Rectangle 15" descr="10%"/>
          <p:cNvSpPr>
            <a:spLocks noChangeArrowheads="1"/>
          </p:cNvSpPr>
          <p:nvPr/>
        </p:nvSpPr>
        <p:spPr bwMode="auto">
          <a:xfrm>
            <a:off x="4146550" y="3176588"/>
            <a:ext cx="81438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Analysis</a:t>
            </a:r>
          </a:p>
        </p:txBody>
      </p:sp>
      <p:sp>
        <p:nvSpPr>
          <p:cNvPr id="46096" name="Rectangle 16" descr="10%"/>
          <p:cNvSpPr>
            <a:spLocks noChangeArrowheads="1"/>
          </p:cNvSpPr>
          <p:nvPr/>
        </p:nvSpPr>
        <p:spPr bwMode="auto">
          <a:xfrm>
            <a:off x="2447925" y="4230688"/>
            <a:ext cx="80803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Choice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5435600" y="4224338"/>
            <a:ext cx="1384300" cy="434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Strategy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Implementation</a:t>
            </a:r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700338" y="2065338"/>
            <a:ext cx="957262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The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environment</a:t>
            </a:r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4029075" y="1924050"/>
            <a:ext cx="969963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Culture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stakeholder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expectations</a:t>
            </a:r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5705475" y="1925638"/>
            <a:ext cx="80962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capability</a:t>
            </a:r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6527800" y="3144838"/>
            <a:ext cx="8763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Planning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allocating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7199313" y="4183063"/>
            <a:ext cx="982662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Organisation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structure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design</a:t>
            </a:r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6278563" y="5461000"/>
            <a:ext cx="7874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Managing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change</a:t>
            </a:r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379663" y="5514975"/>
            <a:ext cx="750887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Selecting 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strategy</a:t>
            </a:r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1047750" y="4305300"/>
            <a:ext cx="838200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Evaluating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366838" y="3101975"/>
            <a:ext cx="846137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Identifying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7" name="Oval 27"/>
          <p:cNvSpPr>
            <a:spLocks noChangeArrowheads="1"/>
          </p:cNvSpPr>
          <p:nvPr/>
        </p:nvSpPr>
        <p:spPr bwMode="auto">
          <a:xfrm>
            <a:off x="2684463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8" name="Line 28"/>
          <p:cNvSpPr>
            <a:spLocks noChangeShapeType="1"/>
          </p:cNvSpPr>
          <p:nvPr/>
        </p:nvSpPr>
        <p:spPr bwMode="auto">
          <a:xfrm flipV="1">
            <a:off x="3419475" y="3678238"/>
            <a:ext cx="473075" cy="3413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9" name="Line 29"/>
          <p:cNvSpPr>
            <a:spLocks noChangeShapeType="1"/>
          </p:cNvSpPr>
          <p:nvPr/>
        </p:nvSpPr>
        <p:spPr bwMode="auto">
          <a:xfrm flipH="1" flipV="1">
            <a:off x="5110163" y="3736975"/>
            <a:ext cx="454025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0" name="Line 30"/>
          <p:cNvSpPr>
            <a:spLocks noChangeShapeType="1"/>
          </p:cNvSpPr>
          <p:nvPr/>
        </p:nvSpPr>
        <p:spPr bwMode="auto">
          <a:xfrm>
            <a:off x="3932238" y="4476750"/>
            <a:ext cx="10461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7512050" y="5772150"/>
            <a:ext cx="1631950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000" b="1">
                <a:latin typeface="Times New Roman" pitchFamily="18" charset="0"/>
              </a:rPr>
              <a:t>(Johnson &amp; Scholes)</a:t>
            </a:r>
          </a:p>
        </p:txBody>
      </p:sp>
      <p:sp>
        <p:nvSpPr>
          <p:cNvPr id="46112" name="Oval 32"/>
          <p:cNvSpPr>
            <a:spLocks noChangeArrowheads="1"/>
          </p:cNvSpPr>
          <p:nvPr/>
        </p:nvSpPr>
        <p:spPr bwMode="auto">
          <a:xfrm>
            <a:off x="1304925" y="2906713"/>
            <a:ext cx="949325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3" name="Oval 33"/>
          <p:cNvSpPr>
            <a:spLocks noChangeArrowheads="1"/>
          </p:cNvSpPr>
          <p:nvPr/>
        </p:nvSpPr>
        <p:spPr bwMode="auto">
          <a:xfrm>
            <a:off x="979488" y="4024313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4" name="Oval 34"/>
          <p:cNvSpPr>
            <a:spLocks noChangeArrowheads="1"/>
          </p:cNvSpPr>
          <p:nvPr/>
        </p:nvSpPr>
        <p:spPr bwMode="auto">
          <a:xfrm>
            <a:off x="2254250" y="5240338"/>
            <a:ext cx="947738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5" name="Oval 35"/>
          <p:cNvSpPr>
            <a:spLocks noChangeArrowheads="1"/>
          </p:cNvSpPr>
          <p:nvPr/>
        </p:nvSpPr>
        <p:spPr bwMode="auto">
          <a:xfrm>
            <a:off x="5614988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6" name="Oval 36"/>
          <p:cNvSpPr>
            <a:spLocks noChangeArrowheads="1"/>
          </p:cNvSpPr>
          <p:nvPr/>
        </p:nvSpPr>
        <p:spPr bwMode="auto">
          <a:xfrm>
            <a:off x="6183313" y="5240338"/>
            <a:ext cx="949325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7" name="Oval 37"/>
          <p:cNvSpPr>
            <a:spLocks noChangeArrowheads="1"/>
          </p:cNvSpPr>
          <p:nvPr/>
        </p:nvSpPr>
        <p:spPr bwMode="auto">
          <a:xfrm>
            <a:off x="6459538" y="29400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8" name="Oval 38"/>
          <p:cNvSpPr>
            <a:spLocks noChangeArrowheads="1"/>
          </p:cNvSpPr>
          <p:nvPr/>
        </p:nvSpPr>
        <p:spPr bwMode="auto">
          <a:xfrm>
            <a:off x="7218363" y="3992563"/>
            <a:ext cx="947737" cy="81756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9" name="Oval 39"/>
          <p:cNvSpPr>
            <a:spLocks noChangeArrowheads="1"/>
          </p:cNvSpPr>
          <p:nvPr/>
        </p:nvSpPr>
        <p:spPr bwMode="auto">
          <a:xfrm>
            <a:off x="4052888" y="17843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5181"/>
      </p:ext>
    </p:extLst>
  </p:cSld>
  <p:clrMapOvr>
    <a:masterClrMapping/>
  </p:clrMapOvr>
  <p:transition advTm="2000"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BAB5-06F1-4148-AEC8-EE954B3EB1AD}" type="slidenum">
              <a:rPr lang="en-GB"/>
              <a:pPr/>
              <a:t>13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Competitive advantage</a:t>
            </a:r>
          </a:p>
          <a:p>
            <a:endParaRPr lang="en-GB" dirty="0"/>
          </a:p>
          <a:p>
            <a:r>
              <a:rPr lang="en-GB" dirty="0"/>
              <a:t>Resources and Value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Markets Perspective  V Resource Perspective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D954-3912-4F81-973E-90D7C8DC59D1}" type="slidenum">
              <a:rPr lang="en-GB"/>
              <a:pPr/>
              <a:t>14</a:t>
            </a:fld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  <p:extLst>
      <p:ext uri="{BB962C8B-B14F-4D97-AF65-F5344CB8AC3E}">
        <p14:creationId xmlns:p14="http://schemas.microsoft.com/office/powerpoint/2010/main" val="436964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95EA-1E83-4C69-94B9-D2530E719E45}" type="slidenum">
              <a:rPr lang="en-GB"/>
              <a:pPr/>
              <a:t>15</a:t>
            </a:fld>
            <a:endParaRPr lang="en-GB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19075" y="115888"/>
            <a:ext cx="8924925" cy="792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Competitive Advantage</a:t>
            </a:r>
            <a:b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(How do Organisations Compete?)</a:t>
            </a:r>
            <a:endParaRPr lang="en-GB" sz="4400">
              <a:solidFill>
                <a:srgbClr val="3366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Advantage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latin typeface="Times New Roman" charset="0"/>
              </a:rPr>
              <a:t>(Porter M E, 1985)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Leadership</a:t>
            </a: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Focus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      Focus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    Scope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Broad Target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Narrow Target</a:t>
            </a:r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Lower Cost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Differentiation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395288" y="1484313"/>
            <a:ext cx="28813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Porter’s generic Strategies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3F5C-BBF0-4212-A3F3-1D3A743C9D2F}" type="slidenum">
              <a:rPr lang="en-GB"/>
              <a:pPr/>
              <a:t>16</a:t>
            </a:fld>
            <a:endParaRPr lang="en-GB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81831" y="505618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68313" y="0"/>
            <a:ext cx="8351837" cy="981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Low Cost Strategies could be successful if………..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11188" y="1196975"/>
            <a:ext cx="7761287" cy="5472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GB" sz="2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sources of cost advantages are exploited, developing competences. Low cost management ... but the danger is a low (perceived) value product or service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firm has cost advantage over competitors in a price sensitive market segment ... but this may mean focusing on that market segment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98E7-2EB1-4F12-A0DC-7491880825CF}" type="slidenum">
              <a:rPr lang="en-GB"/>
              <a:pPr/>
              <a:t>17</a:t>
            </a:fld>
            <a:endParaRPr lang="en-GB"/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603250" y="483039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11188" y="1889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2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 success of Differentiation Strategies depends upon…….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11188" y="1268413"/>
            <a:ext cx="7761287" cy="5445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is the customer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Understanding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what is valued by the customer-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the competitors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are and the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value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they offering.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Bases of differentiation which are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difficult to imitate-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Pursuing this type of strategy sees the organisation having to change. 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Strategy Department</a:t>
            </a:r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6FE1-060B-4E40-9B03-12A732E14512}" type="slidenum">
              <a:rPr lang="en-GB"/>
              <a:pPr/>
              <a:t>18</a:t>
            </a:fld>
            <a:endParaRPr lang="en-GB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B5709-FDFA-46B7-A65D-B550CCB2F78F}" type="slidenum">
              <a:rPr lang="en-GB"/>
              <a:pPr/>
              <a:t>19</a:t>
            </a:fld>
            <a:endParaRPr lang="en-GB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>
                <a:latin typeface="Arial" charset="0"/>
                <a:cs typeface="Times New Roman" charset="0"/>
              </a:rPr>
              <a:t>Outside-in		Inside-out</a:t>
            </a:r>
            <a:endParaRPr lang="en-GB" sz="160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/>
        </p:nvGraphicFramePr>
        <p:xfrm>
          <a:off x="1547813" y="1484313"/>
          <a:ext cx="6089650" cy="4632960"/>
        </p:xfrm>
        <a:graphic>
          <a:graphicData uri="http://schemas.openxmlformats.org/drawingml/2006/table">
            <a:tbl>
              <a:tblPr/>
              <a:tblGrid>
                <a:gridCol w="202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5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Competition">
  <a:themeElements>
    <a:clrScheme name="Competition 8">
      <a:dk1>
        <a:srgbClr val="000000"/>
      </a:dk1>
      <a:lt1>
        <a:srgbClr val="FFFFFF"/>
      </a:lt1>
      <a:dk2>
        <a:srgbClr val="000000"/>
      </a:dk2>
      <a:lt2>
        <a:srgbClr val="CDCDCD"/>
      </a:lt2>
      <a:accent1>
        <a:srgbClr val="CDD9F7"/>
      </a:accent1>
      <a:accent2>
        <a:srgbClr val="99FF33"/>
      </a:accent2>
      <a:accent3>
        <a:srgbClr val="FFFFFF"/>
      </a:accent3>
      <a:accent4>
        <a:srgbClr val="000000"/>
      </a:accent4>
      <a:accent5>
        <a:srgbClr val="E3E9FA"/>
      </a:accent5>
      <a:accent6>
        <a:srgbClr val="8AE72D"/>
      </a:accent6>
      <a:hlink>
        <a:srgbClr val="0033CC"/>
      </a:hlink>
      <a:folHlink>
        <a:srgbClr val="669900"/>
      </a:folHlink>
    </a:clrScheme>
    <a:fontScheme name="Competition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244</TotalTime>
  <Words>770</Words>
  <Application>Microsoft Office PowerPoint</Application>
  <PresentationFormat>On-screen Show (4:3)</PresentationFormat>
  <Paragraphs>191</Paragraphs>
  <Slides>19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Times New Roman</vt:lpstr>
      <vt:lpstr>Verdana</vt:lpstr>
      <vt:lpstr>Wingdings</vt:lpstr>
      <vt:lpstr>Competition</vt:lpstr>
      <vt:lpstr>Microsoft ClipArt Gallery</vt:lpstr>
      <vt:lpstr>PowerPoint Presentation</vt:lpstr>
      <vt:lpstr>PowerPoint Presentation</vt:lpstr>
      <vt:lpstr>Strategy</vt:lpstr>
      <vt:lpstr>Schools in Strategic Thinking Henri Mintzberg</vt:lpstr>
      <vt:lpstr>The Design and Planning Schools</vt:lpstr>
      <vt:lpstr>The Positioning School</vt:lpstr>
      <vt:lpstr>Entrepreneurial School</vt:lpstr>
      <vt:lpstr>The Learning and Emergent School</vt:lpstr>
      <vt:lpstr>The Power and Culture Schools</vt:lpstr>
      <vt:lpstr>Strategic Planning</vt:lpstr>
      <vt:lpstr>Levels</vt:lpstr>
      <vt:lpstr>A Framework</vt:lpstr>
      <vt:lpstr>Business Level strategy</vt:lpstr>
      <vt:lpstr>Business Level Strategy</vt:lpstr>
      <vt:lpstr>PowerPoint Presentation</vt:lpstr>
      <vt:lpstr>PowerPoint Presentation</vt:lpstr>
      <vt:lpstr>PowerPoint Presentation</vt:lpstr>
      <vt:lpstr>Perspectives on Business Level Strategy </vt:lpstr>
      <vt:lpstr>Outside-in versus Inside-out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Maria Heffernan</cp:lastModifiedBy>
  <cp:revision>44</cp:revision>
  <cp:lastPrinted>2020-05-13T08:02:50Z</cp:lastPrinted>
  <dcterms:created xsi:type="dcterms:W3CDTF">2005-07-28T10:03:02Z</dcterms:created>
  <dcterms:modified xsi:type="dcterms:W3CDTF">2023-04-25T12:38:49Z</dcterms:modified>
</cp:coreProperties>
</file>