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91" r:id="rId1"/>
  </p:sldMasterIdLst>
  <p:sldIdLst>
    <p:sldId id="257" r:id="rId2"/>
    <p:sldId id="293" r:id="rId3"/>
    <p:sldId id="271" r:id="rId4"/>
    <p:sldId id="283" r:id="rId5"/>
    <p:sldId id="272" r:id="rId6"/>
    <p:sldId id="284" r:id="rId7"/>
    <p:sldId id="285" r:id="rId8"/>
    <p:sldId id="286" r:id="rId9"/>
    <p:sldId id="287" r:id="rId10"/>
    <p:sldId id="288" r:id="rId11"/>
    <p:sldId id="289" r:id="rId12"/>
    <p:sldId id="290" r:id="rId13"/>
    <p:sldId id="263" r:id="rId14"/>
    <p:sldId id="267" r:id="rId15"/>
    <p:sldId id="268" r:id="rId16"/>
    <p:sldId id="269" r:id="rId17"/>
    <p:sldId id="270" r:id="rId18"/>
    <p:sldId id="265" r:id="rId19"/>
    <p:sldId id="266" r:id="rId20"/>
    <p:sldId id="264" r:id="rId21"/>
    <p:sldId id="292" r:id="rId2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344529"/>
    <a:srgbClr val="2B3922"/>
    <a:srgbClr val="2E3722"/>
    <a:srgbClr val="FCF7F1"/>
    <a:srgbClr val="B8D233"/>
    <a:srgbClr val="5CC6D6"/>
    <a:srgbClr val="F8D22F"/>
    <a:srgbClr val="F03F2B"/>
    <a:srgbClr val="3488A0"/>
    <a:srgbClr val="57903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84" autoAdjust="0"/>
    <p:restoredTop sz="94660"/>
  </p:normalViewPr>
  <p:slideViewPr>
    <p:cSldViewPr snapToGrid="0">
      <p:cViewPr varScale="1">
        <p:scale>
          <a:sx n="128" d="100"/>
          <a:sy n="128" d="100"/>
        </p:scale>
        <p:origin x="520" y="1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4D5AF41-338B-4076-AB05-FE6DB7CC3602}" type="doc">
      <dgm:prSet loTypeId="urn:microsoft.com/office/officeart/2005/8/layout/cycle2" loCatId="cycle" qsTypeId="urn:microsoft.com/office/officeart/2005/8/quickstyle/simple1" qsCatId="simple" csTypeId="urn:microsoft.com/office/officeart/2005/8/colors/accent1_2" csCatId="accent1" phldr="1"/>
      <dgm:spPr/>
      <dgm:t>
        <a:bodyPr/>
        <a:lstStyle/>
        <a:p>
          <a:endParaRPr lang="en-GB"/>
        </a:p>
      </dgm:t>
    </dgm:pt>
    <dgm:pt modelId="{BE8FB18D-5131-4712-8415-FC54D5DE224C}">
      <dgm:prSet phldrT="[Text]"/>
      <dgm:spPr/>
      <dgm:t>
        <a:bodyPr/>
        <a:lstStyle/>
        <a:p>
          <a:r>
            <a:rPr lang="en-GB" dirty="0"/>
            <a:t>Plan and Implement</a:t>
          </a:r>
        </a:p>
      </dgm:t>
    </dgm:pt>
    <dgm:pt modelId="{291FC62B-CE7D-49B3-BE23-ECC02712E074}" type="parTrans" cxnId="{E436958D-F361-42BE-86D6-4329DE90AFB0}">
      <dgm:prSet/>
      <dgm:spPr/>
      <dgm:t>
        <a:bodyPr/>
        <a:lstStyle/>
        <a:p>
          <a:endParaRPr lang="en-GB"/>
        </a:p>
      </dgm:t>
    </dgm:pt>
    <dgm:pt modelId="{E779F2CB-F889-4281-BD58-51ECC4EF4748}" type="sibTrans" cxnId="{E436958D-F361-42BE-86D6-4329DE90AFB0}">
      <dgm:prSet/>
      <dgm:spPr/>
      <dgm:t>
        <a:bodyPr/>
        <a:lstStyle/>
        <a:p>
          <a:endParaRPr lang="en-GB"/>
        </a:p>
      </dgm:t>
    </dgm:pt>
    <dgm:pt modelId="{04B7AE1A-BC30-4573-86EF-A44D803B2146}">
      <dgm:prSet phldrT="[Text]"/>
      <dgm:spPr/>
      <dgm:t>
        <a:bodyPr/>
        <a:lstStyle/>
        <a:p>
          <a:r>
            <a:rPr lang="en-GB" dirty="0"/>
            <a:t>Informal and Formal Reviews</a:t>
          </a:r>
        </a:p>
      </dgm:t>
    </dgm:pt>
    <dgm:pt modelId="{B34D0A3E-60B6-43BA-BA17-79EDDC45B77E}" type="parTrans" cxnId="{9D7EAF81-48E4-4DA6-8667-88AFFEE0D10A}">
      <dgm:prSet/>
      <dgm:spPr/>
      <dgm:t>
        <a:bodyPr/>
        <a:lstStyle/>
        <a:p>
          <a:endParaRPr lang="en-GB"/>
        </a:p>
      </dgm:t>
    </dgm:pt>
    <dgm:pt modelId="{FE770485-64DB-434B-8F27-7A476B0FA872}" type="sibTrans" cxnId="{9D7EAF81-48E4-4DA6-8667-88AFFEE0D10A}">
      <dgm:prSet/>
      <dgm:spPr/>
      <dgm:t>
        <a:bodyPr/>
        <a:lstStyle/>
        <a:p>
          <a:endParaRPr lang="en-GB"/>
        </a:p>
      </dgm:t>
    </dgm:pt>
    <dgm:pt modelId="{2F3C7479-31A1-4C30-9E99-7041A75EBC59}">
      <dgm:prSet phldrT="[Text]"/>
      <dgm:spPr/>
      <dgm:t>
        <a:bodyPr/>
        <a:lstStyle/>
        <a:p>
          <a:r>
            <a:rPr lang="en-GB" dirty="0"/>
            <a:t>Evaluate and Inform</a:t>
          </a:r>
        </a:p>
      </dgm:t>
    </dgm:pt>
    <dgm:pt modelId="{9A1C44CF-BC59-4537-9A55-086D278057E5}" type="parTrans" cxnId="{425DCCB6-FCAF-44EC-84A4-9A3AF7E08656}">
      <dgm:prSet/>
      <dgm:spPr/>
      <dgm:t>
        <a:bodyPr/>
        <a:lstStyle/>
        <a:p>
          <a:endParaRPr lang="en-GB"/>
        </a:p>
      </dgm:t>
    </dgm:pt>
    <dgm:pt modelId="{3D8E54BE-25B8-45E5-A20B-D4CBC243B3E0}" type="sibTrans" cxnId="{425DCCB6-FCAF-44EC-84A4-9A3AF7E08656}">
      <dgm:prSet/>
      <dgm:spPr/>
      <dgm:t>
        <a:bodyPr/>
        <a:lstStyle/>
        <a:p>
          <a:endParaRPr lang="en-GB"/>
        </a:p>
      </dgm:t>
    </dgm:pt>
    <dgm:pt modelId="{D790FEA6-A145-4D47-81B7-C69A9D11B801}">
      <dgm:prSet phldrT="[Text]"/>
      <dgm:spPr/>
      <dgm:t>
        <a:bodyPr/>
        <a:lstStyle/>
        <a:p>
          <a:r>
            <a:rPr lang="en-GB" dirty="0"/>
            <a:t>Modify</a:t>
          </a:r>
        </a:p>
      </dgm:t>
    </dgm:pt>
    <dgm:pt modelId="{8678F75A-A735-4D42-82CC-909889322A68}" type="parTrans" cxnId="{9C269D2A-6D1F-4E08-844C-0FB446754D1B}">
      <dgm:prSet/>
      <dgm:spPr/>
      <dgm:t>
        <a:bodyPr/>
        <a:lstStyle/>
        <a:p>
          <a:endParaRPr lang="en-GB"/>
        </a:p>
      </dgm:t>
    </dgm:pt>
    <dgm:pt modelId="{AADD7614-E875-47FF-9DBA-1F0A50AA09A9}" type="sibTrans" cxnId="{9C269D2A-6D1F-4E08-844C-0FB446754D1B}">
      <dgm:prSet/>
      <dgm:spPr/>
      <dgm:t>
        <a:bodyPr/>
        <a:lstStyle/>
        <a:p>
          <a:endParaRPr lang="en-GB"/>
        </a:p>
      </dgm:t>
    </dgm:pt>
    <dgm:pt modelId="{7263AF6C-44FE-4030-8271-9E5D55DA0087}">
      <dgm:prSet phldrT="[Text]"/>
      <dgm:spPr/>
      <dgm:t>
        <a:bodyPr/>
        <a:lstStyle/>
        <a:p>
          <a:r>
            <a:rPr lang="en-GB" dirty="0"/>
            <a:t>Assess</a:t>
          </a:r>
        </a:p>
      </dgm:t>
    </dgm:pt>
    <dgm:pt modelId="{75BB0A90-59EC-4BAE-A4F1-07EFF17D737C}" type="parTrans" cxnId="{1284E0C5-F44F-41B3-9291-59D214E8C79C}">
      <dgm:prSet/>
      <dgm:spPr/>
      <dgm:t>
        <a:bodyPr/>
        <a:lstStyle/>
        <a:p>
          <a:endParaRPr lang="en-GB"/>
        </a:p>
      </dgm:t>
    </dgm:pt>
    <dgm:pt modelId="{A4943F0A-1BB3-44CD-A031-9D7B6A8BB720}" type="sibTrans" cxnId="{1284E0C5-F44F-41B3-9291-59D214E8C79C}">
      <dgm:prSet/>
      <dgm:spPr/>
      <dgm:t>
        <a:bodyPr/>
        <a:lstStyle/>
        <a:p>
          <a:endParaRPr lang="en-GB"/>
        </a:p>
      </dgm:t>
    </dgm:pt>
    <dgm:pt modelId="{3D914517-4E45-4AC1-A28B-C021C9946F8D}" type="pres">
      <dgm:prSet presAssocID="{34D5AF41-338B-4076-AB05-FE6DB7CC3602}" presName="cycle" presStyleCnt="0">
        <dgm:presLayoutVars>
          <dgm:dir/>
          <dgm:resizeHandles val="exact"/>
        </dgm:presLayoutVars>
      </dgm:prSet>
      <dgm:spPr/>
    </dgm:pt>
    <dgm:pt modelId="{7F030E37-67AD-4838-AA5B-1BB87317C139}" type="pres">
      <dgm:prSet presAssocID="{BE8FB18D-5131-4712-8415-FC54D5DE224C}" presName="node" presStyleLbl="node1" presStyleIdx="0" presStyleCnt="5" custRadScaleRad="79073" custRadScaleInc="6213">
        <dgm:presLayoutVars>
          <dgm:bulletEnabled val="1"/>
        </dgm:presLayoutVars>
      </dgm:prSet>
      <dgm:spPr/>
    </dgm:pt>
    <dgm:pt modelId="{6B1B6923-24C5-46F0-AC29-D0F7F9CE0B77}" type="pres">
      <dgm:prSet presAssocID="{E779F2CB-F889-4281-BD58-51ECC4EF4748}" presName="sibTrans" presStyleLbl="sibTrans2D1" presStyleIdx="0" presStyleCnt="5"/>
      <dgm:spPr/>
    </dgm:pt>
    <dgm:pt modelId="{62627DB2-4353-470F-A38D-76C3420754EA}" type="pres">
      <dgm:prSet presAssocID="{E779F2CB-F889-4281-BD58-51ECC4EF4748}" presName="connectorText" presStyleLbl="sibTrans2D1" presStyleIdx="0" presStyleCnt="5"/>
      <dgm:spPr/>
    </dgm:pt>
    <dgm:pt modelId="{03D1C72F-E312-4EE2-9EFF-B984B6267964}" type="pres">
      <dgm:prSet presAssocID="{04B7AE1A-BC30-4573-86EF-A44D803B2146}" presName="node" presStyleLbl="node1" presStyleIdx="1" presStyleCnt="5">
        <dgm:presLayoutVars>
          <dgm:bulletEnabled val="1"/>
        </dgm:presLayoutVars>
      </dgm:prSet>
      <dgm:spPr/>
    </dgm:pt>
    <dgm:pt modelId="{6A060D49-3A41-4472-AD5D-28AD73749D9C}" type="pres">
      <dgm:prSet presAssocID="{FE770485-64DB-434B-8F27-7A476B0FA872}" presName="sibTrans" presStyleLbl="sibTrans2D1" presStyleIdx="1" presStyleCnt="5"/>
      <dgm:spPr/>
    </dgm:pt>
    <dgm:pt modelId="{013C4060-A4D0-433C-8F8D-E8C54B653105}" type="pres">
      <dgm:prSet presAssocID="{FE770485-64DB-434B-8F27-7A476B0FA872}" presName="connectorText" presStyleLbl="sibTrans2D1" presStyleIdx="1" presStyleCnt="5"/>
      <dgm:spPr/>
    </dgm:pt>
    <dgm:pt modelId="{07F67843-8025-437F-91F2-53F7F5818574}" type="pres">
      <dgm:prSet presAssocID="{2F3C7479-31A1-4C30-9E99-7041A75EBC59}" presName="node" presStyleLbl="node1" presStyleIdx="2" presStyleCnt="5">
        <dgm:presLayoutVars>
          <dgm:bulletEnabled val="1"/>
        </dgm:presLayoutVars>
      </dgm:prSet>
      <dgm:spPr/>
    </dgm:pt>
    <dgm:pt modelId="{9CB98A48-19E6-4AF8-B05F-689076BA7AEB}" type="pres">
      <dgm:prSet presAssocID="{3D8E54BE-25B8-45E5-A20B-D4CBC243B3E0}" presName="sibTrans" presStyleLbl="sibTrans2D1" presStyleIdx="2" presStyleCnt="5"/>
      <dgm:spPr/>
    </dgm:pt>
    <dgm:pt modelId="{3A923BBF-336F-40C6-A16A-C642357C4DFB}" type="pres">
      <dgm:prSet presAssocID="{3D8E54BE-25B8-45E5-A20B-D4CBC243B3E0}" presName="connectorText" presStyleLbl="sibTrans2D1" presStyleIdx="2" presStyleCnt="5"/>
      <dgm:spPr/>
    </dgm:pt>
    <dgm:pt modelId="{1A271BB6-4620-4413-B978-C7EBDC86CCBE}" type="pres">
      <dgm:prSet presAssocID="{D790FEA6-A145-4D47-81B7-C69A9D11B801}" presName="node" presStyleLbl="node1" presStyleIdx="3" presStyleCnt="5">
        <dgm:presLayoutVars>
          <dgm:bulletEnabled val="1"/>
        </dgm:presLayoutVars>
      </dgm:prSet>
      <dgm:spPr/>
    </dgm:pt>
    <dgm:pt modelId="{314ECFAA-1117-464A-9AB3-B7EE9B56ABEE}" type="pres">
      <dgm:prSet presAssocID="{AADD7614-E875-47FF-9DBA-1F0A50AA09A9}" presName="sibTrans" presStyleLbl="sibTrans2D1" presStyleIdx="3" presStyleCnt="5"/>
      <dgm:spPr/>
    </dgm:pt>
    <dgm:pt modelId="{FC1ABAB7-6584-4548-8020-B7E641769FFC}" type="pres">
      <dgm:prSet presAssocID="{AADD7614-E875-47FF-9DBA-1F0A50AA09A9}" presName="connectorText" presStyleLbl="sibTrans2D1" presStyleIdx="3" presStyleCnt="5"/>
      <dgm:spPr/>
    </dgm:pt>
    <dgm:pt modelId="{DA1A3D10-CD07-474F-936A-3DBBF857F384}" type="pres">
      <dgm:prSet presAssocID="{7263AF6C-44FE-4030-8271-9E5D55DA0087}" presName="node" presStyleLbl="node1" presStyleIdx="4" presStyleCnt="5">
        <dgm:presLayoutVars>
          <dgm:bulletEnabled val="1"/>
        </dgm:presLayoutVars>
      </dgm:prSet>
      <dgm:spPr/>
    </dgm:pt>
    <dgm:pt modelId="{E72FBE4F-FED6-4A32-BE3A-ACBC2A665317}" type="pres">
      <dgm:prSet presAssocID="{A4943F0A-1BB3-44CD-A031-9D7B6A8BB720}" presName="sibTrans" presStyleLbl="sibTrans2D1" presStyleIdx="4" presStyleCnt="5"/>
      <dgm:spPr/>
    </dgm:pt>
    <dgm:pt modelId="{396F0715-BE45-460F-9D28-960306BBD98C}" type="pres">
      <dgm:prSet presAssocID="{A4943F0A-1BB3-44CD-A031-9D7B6A8BB720}" presName="connectorText" presStyleLbl="sibTrans2D1" presStyleIdx="4" presStyleCnt="5"/>
      <dgm:spPr/>
    </dgm:pt>
  </dgm:ptLst>
  <dgm:cxnLst>
    <dgm:cxn modelId="{ABB43B28-2DFF-45D2-BE66-8DFE6A4D5056}" type="presOf" srcId="{7263AF6C-44FE-4030-8271-9E5D55DA0087}" destId="{DA1A3D10-CD07-474F-936A-3DBBF857F384}" srcOrd="0" destOrd="0" presId="urn:microsoft.com/office/officeart/2005/8/layout/cycle2"/>
    <dgm:cxn modelId="{9C269D2A-6D1F-4E08-844C-0FB446754D1B}" srcId="{34D5AF41-338B-4076-AB05-FE6DB7CC3602}" destId="{D790FEA6-A145-4D47-81B7-C69A9D11B801}" srcOrd="3" destOrd="0" parTransId="{8678F75A-A735-4D42-82CC-909889322A68}" sibTransId="{AADD7614-E875-47FF-9DBA-1F0A50AA09A9}"/>
    <dgm:cxn modelId="{AA753B3F-94C2-4661-AE4D-807008C69718}" type="presOf" srcId="{E779F2CB-F889-4281-BD58-51ECC4EF4748}" destId="{6B1B6923-24C5-46F0-AC29-D0F7F9CE0B77}" srcOrd="0" destOrd="0" presId="urn:microsoft.com/office/officeart/2005/8/layout/cycle2"/>
    <dgm:cxn modelId="{A4460A43-B630-4C93-8BA1-A377AC14AD18}" type="presOf" srcId="{BE8FB18D-5131-4712-8415-FC54D5DE224C}" destId="{7F030E37-67AD-4838-AA5B-1BB87317C139}" srcOrd="0" destOrd="0" presId="urn:microsoft.com/office/officeart/2005/8/layout/cycle2"/>
    <dgm:cxn modelId="{358E1546-478A-409C-A7CB-42DA7489B9A5}" type="presOf" srcId="{FE770485-64DB-434B-8F27-7A476B0FA872}" destId="{6A060D49-3A41-4472-AD5D-28AD73749D9C}" srcOrd="0" destOrd="0" presId="urn:microsoft.com/office/officeart/2005/8/layout/cycle2"/>
    <dgm:cxn modelId="{1FF4DC49-2DBE-4390-B69D-14074928D98A}" type="presOf" srcId="{A4943F0A-1BB3-44CD-A031-9D7B6A8BB720}" destId="{396F0715-BE45-460F-9D28-960306BBD98C}" srcOrd="1" destOrd="0" presId="urn:microsoft.com/office/officeart/2005/8/layout/cycle2"/>
    <dgm:cxn modelId="{38886D4E-9BA7-4D01-A16A-6C60AB24BD2A}" type="presOf" srcId="{AADD7614-E875-47FF-9DBA-1F0A50AA09A9}" destId="{314ECFAA-1117-464A-9AB3-B7EE9B56ABEE}" srcOrd="0" destOrd="0" presId="urn:microsoft.com/office/officeart/2005/8/layout/cycle2"/>
    <dgm:cxn modelId="{950F315A-9438-470C-8C40-03C7A431E6FB}" type="presOf" srcId="{2F3C7479-31A1-4C30-9E99-7041A75EBC59}" destId="{07F67843-8025-437F-91F2-53F7F5818574}" srcOrd="0" destOrd="0" presId="urn:microsoft.com/office/officeart/2005/8/layout/cycle2"/>
    <dgm:cxn modelId="{DEF2445D-684E-4A46-A23F-47041F52F9CA}" type="presOf" srcId="{34D5AF41-338B-4076-AB05-FE6DB7CC3602}" destId="{3D914517-4E45-4AC1-A28B-C021C9946F8D}" srcOrd="0" destOrd="0" presId="urn:microsoft.com/office/officeart/2005/8/layout/cycle2"/>
    <dgm:cxn modelId="{2A254170-07C9-402C-943E-7549B9C6C289}" type="presOf" srcId="{AADD7614-E875-47FF-9DBA-1F0A50AA09A9}" destId="{FC1ABAB7-6584-4548-8020-B7E641769FFC}" srcOrd="1" destOrd="0" presId="urn:microsoft.com/office/officeart/2005/8/layout/cycle2"/>
    <dgm:cxn modelId="{64C2AB74-E89A-44C5-94C6-09AF491D0494}" type="presOf" srcId="{D790FEA6-A145-4D47-81B7-C69A9D11B801}" destId="{1A271BB6-4620-4413-B978-C7EBDC86CCBE}" srcOrd="0" destOrd="0" presId="urn:microsoft.com/office/officeart/2005/8/layout/cycle2"/>
    <dgm:cxn modelId="{9D7EAF81-48E4-4DA6-8667-88AFFEE0D10A}" srcId="{34D5AF41-338B-4076-AB05-FE6DB7CC3602}" destId="{04B7AE1A-BC30-4573-86EF-A44D803B2146}" srcOrd="1" destOrd="0" parTransId="{B34D0A3E-60B6-43BA-BA17-79EDDC45B77E}" sibTransId="{FE770485-64DB-434B-8F27-7A476B0FA872}"/>
    <dgm:cxn modelId="{E1C01B89-E9E4-4E3F-8348-BF338D1D0C8D}" type="presOf" srcId="{A4943F0A-1BB3-44CD-A031-9D7B6A8BB720}" destId="{E72FBE4F-FED6-4A32-BE3A-ACBC2A665317}" srcOrd="0" destOrd="0" presId="urn:microsoft.com/office/officeart/2005/8/layout/cycle2"/>
    <dgm:cxn modelId="{E436958D-F361-42BE-86D6-4329DE90AFB0}" srcId="{34D5AF41-338B-4076-AB05-FE6DB7CC3602}" destId="{BE8FB18D-5131-4712-8415-FC54D5DE224C}" srcOrd="0" destOrd="0" parTransId="{291FC62B-CE7D-49B3-BE23-ECC02712E074}" sibTransId="{E779F2CB-F889-4281-BD58-51ECC4EF4748}"/>
    <dgm:cxn modelId="{2A5C1297-A379-43FE-954E-8A3CAB649D79}" type="presOf" srcId="{FE770485-64DB-434B-8F27-7A476B0FA872}" destId="{013C4060-A4D0-433C-8F8D-E8C54B653105}" srcOrd="1" destOrd="0" presId="urn:microsoft.com/office/officeart/2005/8/layout/cycle2"/>
    <dgm:cxn modelId="{FFF43EAE-A9B4-43E6-942D-EDA09F3F197E}" type="presOf" srcId="{04B7AE1A-BC30-4573-86EF-A44D803B2146}" destId="{03D1C72F-E312-4EE2-9EFF-B984B6267964}" srcOrd="0" destOrd="0" presId="urn:microsoft.com/office/officeart/2005/8/layout/cycle2"/>
    <dgm:cxn modelId="{425DCCB6-FCAF-44EC-84A4-9A3AF7E08656}" srcId="{34D5AF41-338B-4076-AB05-FE6DB7CC3602}" destId="{2F3C7479-31A1-4C30-9E99-7041A75EBC59}" srcOrd="2" destOrd="0" parTransId="{9A1C44CF-BC59-4537-9A55-086D278057E5}" sibTransId="{3D8E54BE-25B8-45E5-A20B-D4CBC243B3E0}"/>
    <dgm:cxn modelId="{1284E0C5-F44F-41B3-9291-59D214E8C79C}" srcId="{34D5AF41-338B-4076-AB05-FE6DB7CC3602}" destId="{7263AF6C-44FE-4030-8271-9E5D55DA0087}" srcOrd="4" destOrd="0" parTransId="{75BB0A90-59EC-4BAE-A4F1-07EFF17D737C}" sibTransId="{A4943F0A-1BB3-44CD-A031-9D7B6A8BB720}"/>
    <dgm:cxn modelId="{D3493ACA-24F0-4F3F-8061-1E8EDD141A60}" type="presOf" srcId="{3D8E54BE-25B8-45E5-A20B-D4CBC243B3E0}" destId="{3A923BBF-336F-40C6-A16A-C642357C4DFB}" srcOrd="1" destOrd="0" presId="urn:microsoft.com/office/officeart/2005/8/layout/cycle2"/>
    <dgm:cxn modelId="{A89E90CA-F57F-4B8A-9133-F1E9E0FCAE71}" type="presOf" srcId="{E779F2CB-F889-4281-BD58-51ECC4EF4748}" destId="{62627DB2-4353-470F-A38D-76C3420754EA}" srcOrd="1" destOrd="0" presId="urn:microsoft.com/office/officeart/2005/8/layout/cycle2"/>
    <dgm:cxn modelId="{2A4F89FE-B87E-4381-B850-81BBEB0CC0BC}" type="presOf" srcId="{3D8E54BE-25B8-45E5-A20B-D4CBC243B3E0}" destId="{9CB98A48-19E6-4AF8-B05F-689076BA7AEB}" srcOrd="0" destOrd="0" presId="urn:microsoft.com/office/officeart/2005/8/layout/cycle2"/>
    <dgm:cxn modelId="{6DB82E45-62EA-4668-91C0-11F05BEE6B02}" type="presParOf" srcId="{3D914517-4E45-4AC1-A28B-C021C9946F8D}" destId="{7F030E37-67AD-4838-AA5B-1BB87317C139}" srcOrd="0" destOrd="0" presId="urn:microsoft.com/office/officeart/2005/8/layout/cycle2"/>
    <dgm:cxn modelId="{33DB8E2B-B01D-4C1B-8DA4-D89D4B426D62}" type="presParOf" srcId="{3D914517-4E45-4AC1-A28B-C021C9946F8D}" destId="{6B1B6923-24C5-46F0-AC29-D0F7F9CE0B77}" srcOrd="1" destOrd="0" presId="urn:microsoft.com/office/officeart/2005/8/layout/cycle2"/>
    <dgm:cxn modelId="{661BF9FD-B1FE-4793-B4BC-68A49878BC3F}" type="presParOf" srcId="{6B1B6923-24C5-46F0-AC29-D0F7F9CE0B77}" destId="{62627DB2-4353-470F-A38D-76C3420754EA}" srcOrd="0" destOrd="0" presId="urn:microsoft.com/office/officeart/2005/8/layout/cycle2"/>
    <dgm:cxn modelId="{7CD61486-64F4-496E-9FBD-CE25D99A92CF}" type="presParOf" srcId="{3D914517-4E45-4AC1-A28B-C021C9946F8D}" destId="{03D1C72F-E312-4EE2-9EFF-B984B6267964}" srcOrd="2" destOrd="0" presId="urn:microsoft.com/office/officeart/2005/8/layout/cycle2"/>
    <dgm:cxn modelId="{1E1E35DA-4A5C-4C37-85D0-A99D23895117}" type="presParOf" srcId="{3D914517-4E45-4AC1-A28B-C021C9946F8D}" destId="{6A060D49-3A41-4472-AD5D-28AD73749D9C}" srcOrd="3" destOrd="0" presId="urn:microsoft.com/office/officeart/2005/8/layout/cycle2"/>
    <dgm:cxn modelId="{3E8BF62C-FDAB-4F05-AD2D-B8FAFE7A0A54}" type="presParOf" srcId="{6A060D49-3A41-4472-AD5D-28AD73749D9C}" destId="{013C4060-A4D0-433C-8F8D-E8C54B653105}" srcOrd="0" destOrd="0" presId="urn:microsoft.com/office/officeart/2005/8/layout/cycle2"/>
    <dgm:cxn modelId="{3B4DEE4B-BC2D-47A6-8BB1-79DCB59DE501}" type="presParOf" srcId="{3D914517-4E45-4AC1-A28B-C021C9946F8D}" destId="{07F67843-8025-437F-91F2-53F7F5818574}" srcOrd="4" destOrd="0" presId="urn:microsoft.com/office/officeart/2005/8/layout/cycle2"/>
    <dgm:cxn modelId="{EBD4E3CF-8F20-45D4-B3D1-A1248EB922B6}" type="presParOf" srcId="{3D914517-4E45-4AC1-A28B-C021C9946F8D}" destId="{9CB98A48-19E6-4AF8-B05F-689076BA7AEB}" srcOrd="5" destOrd="0" presId="urn:microsoft.com/office/officeart/2005/8/layout/cycle2"/>
    <dgm:cxn modelId="{1F1F9467-0953-4306-979E-FCE6CA2C2FFD}" type="presParOf" srcId="{9CB98A48-19E6-4AF8-B05F-689076BA7AEB}" destId="{3A923BBF-336F-40C6-A16A-C642357C4DFB}" srcOrd="0" destOrd="0" presId="urn:microsoft.com/office/officeart/2005/8/layout/cycle2"/>
    <dgm:cxn modelId="{D78E7040-A1C1-442B-A08D-DCFCCB2A57D2}" type="presParOf" srcId="{3D914517-4E45-4AC1-A28B-C021C9946F8D}" destId="{1A271BB6-4620-4413-B978-C7EBDC86CCBE}" srcOrd="6" destOrd="0" presId="urn:microsoft.com/office/officeart/2005/8/layout/cycle2"/>
    <dgm:cxn modelId="{90E6DFDF-5B49-4F5A-B345-ECE137CAB954}" type="presParOf" srcId="{3D914517-4E45-4AC1-A28B-C021C9946F8D}" destId="{314ECFAA-1117-464A-9AB3-B7EE9B56ABEE}" srcOrd="7" destOrd="0" presId="urn:microsoft.com/office/officeart/2005/8/layout/cycle2"/>
    <dgm:cxn modelId="{5A049582-56BC-4588-84D9-BA5FDCF77375}" type="presParOf" srcId="{314ECFAA-1117-464A-9AB3-B7EE9B56ABEE}" destId="{FC1ABAB7-6584-4548-8020-B7E641769FFC}" srcOrd="0" destOrd="0" presId="urn:microsoft.com/office/officeart/2005/8/layout/cycle2"/>
    <dgm:cxn modelId="{22203FB7-CA13-43B7-B98F-6EB109B91DD5}" type="presParOf" srcId="{3D914517-4E45-4AC1-A28B-C021C9946F8D}" destId="{DA1A3D10-CD07-474F-936A-3DBBF857F384}" srcOrd="8" destOrd="0" presId="urn:microsoft.com/office/officeart/2005/8/layout/cycle2"/>
    <dgm:cxn modelId="{8D647E83-344F-43A7-9372-602756B80434}" type="presParOf" srcId="{3D914517-4E45-4AC1-A28B-C021C9946F8D}" destId="{E72FBE4F-FED6-4A32-BE3A-ACBC2A665317}" srcOrd="9" destOrd="0" presId="urn:microsoft.com/office/officeart/2005/8/layout/cycle2"/>
    <dgm:cxn modelId="{7D92BC44-92B1-40CA-87A0-D4AD3351A50D}" type="presParOf" srcId="{E72FBE4F-FED6-4A32-BE3A-ACBC2A665317}" destId="{396F0715-BE45-460F-9D28-960306BBD98C}" srcOrd="0" destOrd="0" presId="urn:microsoft.com/office/officeart/2005/8/layout/cycle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F030E37-67AD-4838-AA5B-1BB87317C139}">
      <dsp:nvSpPr>
        <dsp:cNvPr id="0" name=""/>
        <dsp:cNvSpPr/>
      </dsp:nvSpPr>
      <dsp:spPr>
        <a:xfrm>
          <a:off x="3019845" y="339488"/>
          <a:ext cx="1260491" cy="1260491"/>
        </a:xfrm>
        <a:prstGeom prst="ellipse">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r>
            <a:rPr lang="en-GB" sz="1300" kern="1200" dirty="0"/>
            <a:t>Plan and Implement</a:t>
          </a:r>
        </a:p>
      </dsp:txBody>
      <dsp:txXfrm>
        <a:off x="3204440" y="524083"/>
        <a:ext cx="891301" cy="891301"/>
      </dsp:txXfrm>
    </dsp:sp>
    <dsp:sp modelId="{6B1B6923-24C5-46F0-AC29-D0F7F9CE0B77}">
      <dsp:nvSpPr>
        <dsp:cNvPr id="0" name=""/>
        <dsp:cNvSpPr/>
      </dsp:nvSpPr>
      <dsp:spPr>
        <a:xfrm rot="1656128">
          <a:off x="4276420" y="1141507"/>
          <a:ext cx="218092" cy="425415"/>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GB" sz="1100" kern="1200"/>
        </a:p>
      </dsp:txBody>
      <dsp:txXfrm>
        <a:off x="4280143" y="1211433"/>
        <a:ext cx="152664" cy="255249"/>
      </dsp:txXfrm>
    </dsp:sp>
    <dsp:sp modelId="{03D1C72F-E312-4EE2-9EFF-B984B6267964}">
      <dsp:nvSpPr>
        <dsp:cNvPr id="0" name=""/>
        <dsp:cNvSpPr/>
      </dsp:nvSpPr>
      <dsp:spPr>
        <a:xfrm>
          <a:off x="4501537" y="1114169"/>
          <a:ext cx="1260491" cy="1260491"/>
        </a:xfrm>
        <a:prstGeom prst="ellipse">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r>
            <a:rPr lang="en-GB" sz="1300" kern="1200" dirty="0"/>
            <a:t>Informal and Formal Reviews</a:t>
          </a:r>
        </a:p>
      </dsp:txBody>
      <dsp:txXfrm>
        <a:off x="4686132" y="1298764"/>
        <a:ext cx="891301" cy="891301"/>
      </dsp:txXfrm>
    </dsp:sp>
    <dsp:sp modelId="{6A060D49-3A41-4472-AD5D-28AD73749D9C}">
      <dsp:nvSpPr>
        <dsp:cNvPr id="0" name=""/>
        <dsp:cNvSpPr/>
      </dsp:nvSpPr>
      <dsp:spPr>
        <a:xfrm rot="6480000">
          <a:off x="4674659" y="2422809"/>
          <a:ext cx="335173" cy="425415"/>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GB" sz="1100" kern="1200"/>
        </a:p>
      </dsp:txBody>
      <dsp:txXfrm rot="10800000">
        <a:off x="4740471" y="2460077"/>
        <a:ext cx="234621" cy="255249"/>
      </dsp:txXfrm>
    </dsp:sp>
    <dsp:sp modelId="{07F67843-8025-437F-91F2-53F7F5818574}">
      <dsp:nvSpPr>
        <dsp:cNvPr id="0" name=""/>
        <dsp:cNvSpPr/>
      </dsp:nvSpPr>
      <dsp:spPr>
        <a:xfrm>
          <a:off x="3916601" y="2914418"/>
          <a:ext cx="1260491" cy="1260491"/>
        </a:xfrm>
        <a:prstGeom prst="ellipse">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r>
            <a:rPr lang="en-GB" sz="1300" kern="1200" dirty="0"/>
            <a:t>Evaluate and Inform</a:t>
          </a:r>
        </a:p>
      </dsp:txBody>
      <dsp:txXfrm>
        <a:off x="4101196" y="3099013"/>
        <a:ext cx="891301" cy="891301"/>
      </dsp:txXfrm>
    </dsp:sp>
    <dsp:sp modelId="{9CB98A48-19E6-4AF8-B05F-689076BA7AEB}">
      <dsp:nvSpPr>
        <dsp:cNvPr id="0" name=""/>
        <dsp:cNvSpPr/>
      </dsp:nvSpPr>
      <dsp:spPr>
        <a:xfrm rot="10800000">
          <a:off x="3442299" y="3331956"/>
          <a:ext cx="335173" cy="425415"/>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GB" sz="1100" kern="1200"/>
        </a:p>
      </dsp:txBody>
      <dsp:txXfrm rot="10800000">
        <a:off x="3542851" y="3417039"/>
        <a:ext cx="234621" cy="255249"/>
      </dsp:txXfrm>
    </dsp:sp>
    <dsp:sp modelId="{1A271BB6-4620-4413-B978-C7EBDC86CCBE}">
      <dsp:nvSpPr>
        <dsp:cNvPr id="0" name=""/>
        <dsp:cNvSpPr/>
      </dsp:nvSpPr>
      <dsp:spPr>
        <a:xfrm>
          <a:off x="2023707" y="2914418"/>
          <a:ext cx="1260491" cy="1260491"/>
        </a:xfrm>
        <a:prstGeom prst="ellipse">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r>
            <a:rPr lang="en-GB" sz="1300" kern="1200" dirty="0"/>
            <a:t>Modify</a:t>
          </a:r>
        </a:p>
      </dsp:txBody>
      <dsp:txXfrm>
        <a:off x="2208302" y="3099013"/>
        <a:ext cx="891301" cy="891301"/>
      </dsp:txXfrm>
    </dsp:sp>
    <dsp:sp modelId="{314ECFAA-1117-464A-9AB3-B7EE9B56ABEE}">
      <dsp:nvSpPr>
        <dsp:cNvPr id="0" name=""/>
        <dsp:cNvSpPr/>
      </dsp:nvSpPr>
      <dsp:spPr>
        <a:xfrm rot="15120000">
          <a:off x="2196829" y="2440853"/>
          <a:ext cx="335173" cy="425415"/>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GB" sz="1100" kern="1200"/>
        </a:p>
      </dsp:txBody>
      <dsp:txXfrm rot="10800000">
        <a:off x="2262641" y="2573751"/>
        <a:ext cx="234621" cy="255249"/>
      </dsp:txXfrm>
    </dsp:sp>
    <dsp:sp modelId="{DA1A3D10-CD07-474F-936A-3DBBF857F384}">
      <dsp:nvSpPr>
        <dsp:cNvPr id="0" name=""/>
        <dsp:cNvSpPr/>
      </dsp:nvSpPr>
      <dsp:spPr>
        <a:xfrm>
          <a:off x="1438770" y="1114169"/>
          <a:ext cx="1260491" cy="1260491"/>
        </a:xfrm>
        <a:prstGeom prst="ellipse">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r>
            <a:rPr lang="en-GB" sz="1300" kern="1200" dirty="0"/>
            <a:t>Assess</a:t>
          </a:r>
        </a:p>
      </dsp:txBody>
      <dsp:txXfrm>
        <a:off x="1623365" y="1298764"/>
        <a:ext cx="891301" cy="891301"/>
      </dsp:txXfrm>
    </dsp:sp>
    <dsp:sp modelId="{E72FBE4F-FED6-4A32-BE3A-ACBC2A665317}">
      <dsp:nvSpPr>
        <dsp:cNvPr id="0" name=""/>
        <dsp:cNvSpPr/>
      </dsp:nvSpPr>
      <dsp:spPr>
        <a:xfrm rot="20033790">
          <a:off x="2720271" y="1147668"/>
          <a:ext cx="265089" cy="425415"/>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GB" sz="1100" kern="1200"/>
        </a:p>
      </dsp:txBody>
      <dsp:txXfrm>
        <a:off x="2724327" y="1250247"/>
        <a:ext cx="185562" cy="255249"/>
      </dsp:txXfrm>
    </dsp:sp>
  </dsp:spTree>
</dsp:drawing>
</file>

<file path=ppt/diagrams/layout1.xml><?xml version="1.0" encoding="utf-8"?>
<dgm:layoutDef xmlns:dgm="http://schemas.openxmlformats.org/drawingml/2006/diagram" xmlns:a="http://schemas.openxmlformats.org/drawingml/2006/main" uniqueId="urn:microsoft.com/office/officeart/2005/8/layout/cycle2">
  <dgm:title val=""/>
  <dgm:desc val=""/>
  <dgm:catLst>
    <dgm:cat type="cycle" pri="1000"/>
    <dgm:cat type="convert" pri="10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onstrLst>
      <dgm:constr type="w" for="ch" ptType="node" refType="w"/>
      <dgm:constr type="w" for="ch" ptType="sibTrans" refType="w" refFor="ch" refPtType="node" op="equ" fact="0.25"/>
      <dgm:constr type="sibSp" refType="w" refFor="ch" refPtType="node" fact="0.5"/>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sibTransForEach" axis="followSib" ptType="sibTrans" hideLastTrans="0" cnt="1">
            <dgm:layoutNode name="sibTrans">
              <dgm:choose name="Name11">
                <dgm:if name="Name12" axis="par ch" ptType="doc node" func="cnt" op="lt" val="3">
                  <dgm:alg type="conn">
                    <dgm:param type="begPts" val="radial"/>
                    <dgm:param type="endPts" val="radial"/>
                  </dgm:alg>
                </dgm:if>
                <dgm:else name="Name13">
                  <dgm:alg type="conn">
                    <dgm:param type="begPts" val="auto"/>
                    <dgm:param type="endPts" val="auto"/>
                  </dgm:alg>
                </dgm:else>
              </dgm:choose>
              <dgm:shape xmlns:r="http://schemas.openxmlformats.org/officeDocument/2006/relationships" type="conn" r:blip="">
                <dgm:adjLst/>
              </dgm:shape>
              <dgm:presOf axis="self"/>
              <dgm:constrLst>
                <dgm:constr type="h" refType="w" fact="1.35"/>
                <dgm:constr type="connDist"/>
                <dgm:constr type="w" for="ch" refType="connDist" fact="0.45"/>
                <dgm:constr type="h" for="ch" refType="h"/>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14"/>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8" name="Group 7"/>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EA0C0817-A112-4847-8014-A94B7D2A4EA3}" type="datetime1">
              <a:rPr lang="en-US" smtClean="0"/>
              <a:t>3/4/24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86306522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332B432-ACDA-4023-A761-2BAB76577B62}" type="datetime1">
              <a:rPr lang="en-US" smtClean="0"/>
              <a:t>3/4/24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51241809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9C646AA-F36E-4540-911D-FFFC0A0EF24A}" type="datetime1">
              <a:rPr lang="en-US" smtClean="0"/>
              <a:t>3/4/24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49142304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9186D26-FA5F-4637-B602-B7C2DC34CFD4}" type="datetime1">
              <a:rPr lang="en-US" smtClean="0"/>
              <a:t>3/4/24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429470421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A7F15D8-96D1-4781-BC50-CA8A088B2FE4}" type="datetime1">
              <a:rPr lang="en-US" smtClean="0"/>
              <a:t>3/4/24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7710400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9A96C99-B8F8-4528-BD05-0E16E943DC09}" type="datetime1">
              <a:rPr lang="en-US" smtClean="0"/>
              <a:t>3/4/24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416815978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3636942-C211-4B28-8DBD-C953E00AF71B}" type="datetime1">
              <a:rPr lang="en-US" smtClean="0"/>
              <a:t>3/4/24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321477716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E8D12A6-918A-48BD-8CB9-CA713993B0EA}" type="datetime1">
              <a:rPr lang="en-US" smtClean="0"/>
              <a:t>3/4/24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310011062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778CE86-875F-4587-BCF6-FA054AFC0D53}" type="datetime1">
              <a:rPr lang="en-US" smtClean="0"/>
              <a:pPr/>
              <a:t>3/4/24</a:t>
            </a:fld>
            <a:endParaRPr lang="en-US" dirty="0"/>
          </a:p>
        </p:txBody>
      </p:sp>
      <p:sp>
        <p:nvSpPr>
          <p:cNvPr id="6" name="Footer Placeholder 5"/>
          <p:cNvSpPr>
            <a:spLocks noGrp="1"/>
          </p:cNvSpPr>
          <p:nvPr>
            <p:ph type="ftr" sz="quarter" idx="11"/>
          </p:nvPr>
        </p:nvSpPr>
        <p:spPr/>
        <p:txBody>
          <a:bodyPr/>
          <a:lstStyle/>
          <a:p>
            <a:pPr algn="l"/>
            <a:endParaRPr lang="en-US" dirty="0"/>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87074013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6FA2B21-3FCD-4721-B95C-427943F61125}" type="datetime1">
              <a:rPr lang="en-US" smtClean="0"/>
              <a:t>3/4/24</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31731099"/>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6FA2B21-3FCD-4721-B95C-427943F61125}" type="datetime1">
              <a:rPr lang="en-US" smtClean="0"/>
              <a:t>3/4/24</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1791080699"/>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6FA2B21-3FCD-4721-B95C-427943F61125}" type="datetime1">
              <a:rPr lang="en-US" smtClean="0"/>
              <a:t>3/4/24</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482057669"/>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6FA2B21-3FCD-4721-B95C-427943F61125}" type="datetime1">
              <a:rPr lang="en-US" smtClean="0"/>
              <a:t>3/4/24</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1234088228"/>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6FA2B21-3FCD-4721-B95C-427943F61125}" type="datetime1">
              <a:rPr lang="en-US" smtClean="0"/>
              <a:t>3/4/24</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685642311"/>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34F40B7-36AB-4376-BE14-EF7004D79BB9}" type="datetime1">
              <a:rPr lang="en-US" smtClean="0"/>
              <a:t>3/4/24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85991105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F87CAB8-DCAE-46A5-AADA-B3FAD11A54E0}" type="datetime1">
              <a:rPr lang="en-US" smtClean="0"/>
              <a:t>3/4/24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417439933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grpSp>
        <p:nvGrpSpPr>
          <p:cNvPr id="8" name="Group 7"/>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F6FA2B21-3FCD-4721-B95C-427943F61125}" type="datetime1">
              <a:rPr lang="en-US" smtClean="0"/>
              <a:t>3/4/24</a:t>
            </a:fld>
            <a:endParaRPr lang="en-US"/>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34B7E4EF-A1BD-40F4-AB7B-04F084DD991D}" type="slidenum">
              <a:rPr lang="en-US" smtClean="0"/>
              <a:t>‹#›</a:t>
            </a:fld>
            <a:endParaRPr lang="en-US"/>
          </a:p>
        </p:txBody>
      </p:sp>
    </p:spTree>
    <p:extLst>
      <p:ext uri="{BB962C8B-B14F-4D97-AF65-F5344CB8AC3E}">
        <p14:creationId xmlns:p14="http://schemas.microsoft.com/office/powerpoint/2010/main" val="1478849049"/>
      </p:ext>
    </p:extLst>
  </p:cSld>
  <p:clrMap bg1="dk1" tx1="lt1" bg2="dk2" tx2="lt2" accent1="accent1" accent2="accent2" accent3="accent3" accent4="accent4" accent5="accent5" accent6="accent6" hlink="hlink" folHlink="folHlink"/>
  <p:sldLayoutIdLst>
    <p:sldLayoutId id="2147483692" r:id="rId1"/>
    <p:sldLayoutId id="2147483693" r:id="rId2"/>
    <p:sldLayoutId id="2147483694" r:id="rId3"/>
    <p:sldLayoutId id="2147483695" r:id="rId4"/>
    <p:sldLayoutId id="2147483696" r:id="rId5"/>
    <p:sldLayoutId id="2147483697" r:id="rId6"/>
    <p:sldLayoutId id="2147483698" r:id="rId7"/>
    <p:sldLayoutId id="2147483699" r:id="rId8"/>
    <p:sldLayoutId id="2147483700" r:id="rId9"/>
    <p:sldLayoutId id="2147483701" r:id="rId10"/>
    <p:sldLayoutId id="2147483702" r:id="rId11"/>
    <p:sldLayoutId id="2147483703" r:id="rId12"/>
    <p:sldLayoutId id="2147483704" r:id="rId13"/>
    <p:sldLayoutId id="2147483705" r:id="rId14"/>
    <p:sldLayoutId id="2147483706" r:id="rId15"/>
    <p:sldLayoutId id="2147483707" r:id="rId16"/>
  </p:sldLayoutIdLst>
  <p:hf sldNum="0" hdr="0" ftr="0" dt="0"/>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slideLayout" Target="../slideLayouts/slideLayout2.xml"/><Relationship Id="rId1" Type="http://schemas.openxmlformats.org/officeDocument/2006/relationships/video" Target="https://www.youtube.com/embed/SOVRhhzNYuo?feature=oembed" TargetMode="External"/></Relationships>
</file>

<file path=ppt/slides/_rels/slide15.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slideLayout" Target="../slideLayouts/slideLayout2.xml"/><Relationship Id="rId1" Type="http://schemas.openxmlformats.org/officeDocument/2006/relationships/video" Target="https://www.youtube.com/embed/UDOHZxiryRo?feature=oembed" TargetMode="External"/></Relationships>
</file>

<file path=ppt/slides/_rels/slide16.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slideLayout" Target="../slideLayouts/slideLayout2.xml"/><Relationship Id="rId1" Type="http://schemas.openxmlformats.org/officeDocument/2006/relationships/video" Target="https://www.youtube.com/embed/mUYLDGGo6ek?feature=oembed" TargetMode="Externa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hyperlink" Target="https://www.ivar.org.uk/wp-content/uploads/2016/07/Exploring-the-advocacy-role-of-community-anchor-organisations-1.pdf" TargetMode="Externa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hyperlink" Target="https://www.cafonline.org/charities/resilience/survive/how-to-write-a-great-grant-application#q3" TargetMode="External"/><Relationship Id="rId2" Type="http://schemas.openxmlformats.org/officeDocument/2006/relationships/hyperlink" Target="https://ciof.org.uk/events-and-training/resources/grants-and-trusts" TargetMode="Externa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hyperlink" Target="https://ied.eu/project-updates/motivating-your-employees/"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C3B467-088C-4F3D-A9A7-105C4E1E20CD}"/>
              </a:ext>
            </a:extLst>
          </p:cNvPr>
          <p:cNvSpPr>
            <a:spLocks noGrp="1"/>
          </p:cNvSpPr>
          <p:nvPr>
            <p:ph type="ctrTitle"/>
          </p:nvPr>
        </p:nvSpPr>
        <p:spPr/>
        <p:txBody>
          <a:bodyPr anchor="b">
            <a:normAutofit/>
          </a:bodyPr>
          <a:lstStyle/>
          <a:p>
            <a:r>
              <a:rPr lang="en-US" dirty="0"/>
              <a:t>ECED7008</a:t>
            </a:r>
          </a:p>
        </p:txBody>
      </p:sp>
      <p:sp>
        <p:nvSpPr>
          <p:cNvPr id="3" name="Subtitle 2">
            <a:extLst>
              <a:ext uri="{FF2B5EF4-FFF2-40B4-BE49-F238E27FC236}">
                <a16:creationId xmlns:a16="http://schemas.microsoft.com/office/drawing/2014/main" id="{C8722DDC-8EEE-4A06-8DFE-B44871EAA2CF}"/>
              </a:ext>
            </a:extLst>
          </p:cNvPr>
          <p:cNvSpPr>
            <a:spLocks noGrp="1"/>
          </p:cNvSpPr>
          <p:nvPr>
            <p:ph type="subTitle" idx="1"/>
          </p:nvPr>
        </p:nvSpPr>
        <p:spPr/>
        <p:txBody>
          <a:bodyPr>
            <a:normAutofit/>
          </a:bodyPr>
          <a:lstStyle/>
          <a:p>
            <a:r>
              <a:rPr lang="en-US"/>
              <a:t>Funding Bid</a:t>
            </a:r>
            <a:endParaRPr lang="en-US" dirty="0"/>
          </a:p>
        </p:txBody>
      </p:sp>
    </p:spTree>
    <p:extLst>
      <p:ext uri="{BB962C8B-B14F-4D97-AF65-F5344CB8AC3E}">
        <p14:creationId xmlns:p14="http://schemas.microsoft.com/office/powerpoint/2010/main" val="258428075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735F66-D147-5184-8C68-6A6796F6EED4}"/>
              </a:ext>
            </a:extLst>
          </p:cNvPr>
          <p:cNvSpPr>
            <a:spLocks noGrp="1"/>
          </p:cNvSpPr>
          <p:nvPr>
            <p:ph type="title"/>
          </p:nvPr>
        </p:nvSpPr>
        <p:spPr>
          <a:xfrm>
            <a:off x="677334" y="609600"/>
            <a:ext cx="8596668" cy="1320800"/>
          </a:xfrm>
        </p:spPr>
        <p:txBody>
          <a:bodyPr/>
          <a:lstStyle/>
          <a:p>
            <a:r>
              <a:rPr lang="en-US" dirty="0"/>
              <a:t>Funding bids start with…</a:t>
            </a:r>
          </a:p>
        </p:txBody>
      </p:sp>
      <p:sp>
        <p:nvSpPr>
          <p:cNvPr id="3" name="Content Placeholder 2">
            <a:extLst>
              <a:ext uri="{FF2B5EF4-FFF2-40B4-BE49-F238E27FC236}">
                <a16:creationId xmlns:a16="http://schemas.microsoft.com/office/drawing/2014/main" id="{EA06D7DF-C809-E32E-1931-F2DFFDCB0DAE}"/>
              </a:ext>
            </a:extLst>
          </p:cNvPr>
          <p:cNvSpPr>
            <a:spLocks noGrp="1"/>
          </p:cNvSpPr>
          <p:nvPr>
            <p:ph idx="1"/>
          </p:nvPr>
        </p:nvSpPr>
        <p:spPr>
          <a:xfrm>
            <a:off x="677334" y="2160589"/>
            <a:ext cx="8596668" cy="3880773"/>
          </a:xfrm>
        </p:spPr>
        <p:txBody>
          <a:bodyPr>
            <a:normAutofit fontScale="47500" lnSpcReduction="20000"/>
          </a:bodyPr>
          <a:lstStyle/>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r>
              <a:rPr lang="en-GB" dirty="0"/>
              <a:t>Motivation is the process of stimulating people to actions to accomplish goals</a:t>
            </a:r>
            <a:endParaRPr lang="en-US" dirty="0"/>
          </a:p>
        </p:txBody>
      </p:sp>
      <p:pic>
        <p:nvPicPr>
          <p:cNvPr id="1026" name="Picture 2" descr="Motivating your Employees - Institute of Entrepreneurship Development">
            <a:extLst>
              <a:ext uri="{FF2B5EF4-FFF2-40B4-BE49-F238E27FC236}">
                <a16:creationId xmlns:a16="http://schemas.microsoft.com/office/drawing/2014/main" id="{7FF0EA7D-43CE-9678-00F2-6083FFA151B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450848" y="2231136"/>
            <a:ext cx="8607552" cy="3340608"/>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B9876B78-8F37-DC6D-4325-AF59ECAF5A8E}"/>
              </a:ext>
            </a:extLst>
          </p:cNvPr>
          <p:cNvSpPr txBox="1"/>
          <p:nvPr/>
        </p:nvSpPr>
        <p:spPr>
          <a:xfrm>
            <a:off x="9332843" y="5952744"/>
            <a:ext cx="2047461" cy="276999"/>
          </a:xfrm>
          <a:prstGeom prst="rect">
            <a:avLst/>
          </a:prstGeom>
          <a:noFill/>
        </p:spPr>
        <p:txBody>
          <a:bodyPr wrap="square" rtlCol="0">
            <a:spAutoFit/>
          </a:bodyPr>
          <a:lstStyle/>
          <a:p>
            <a:r>
              <a:rPr lang="en-US" sz="1200" dirty="0"/>
              <a:t>(IoE, 2023)</a:t>
            </a:r>
          </a:p>
        </p:txBody>
      </p:sp>
    </p:spTree>
    <p:extLst>
      <p:ext uri="{BB962C8B-B14F-4D97-AF65-F5344CB8AC3E}">
        <p14:creationId xmlns:p14="http://schemas.microsoft.com/office/powerpoint/2010/main" val="152546819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D154EC-A418-EB18-5C28-AD7D39221AE5}"/>
              </a:ext>
            </a:extLst>
          </p:cNvPr>
          <p:cNvSpPr>
            <a:spLocks noGrp="1"/>
          </p:cNvSpPr>
          <p:nvPr>
            <p:ph type="title"/>
          </p:nvPr>
        </p:nvSpPr>
        <p:spPr>
          <a:xfrm>
            <a:off x="677334" y="609600"/>
            <a:ext cx="8596668" cy="1320800"/>
          </a:xfrm>
        </p:spPr>
        <p:txBody>
          <a:bodyPr/>
          <a:lstStyle/>
          <a:p>
            <a:r>
              <a:rPr lang="en-GB" dirty="0"/>
              <a:t>The Creative Process</a:t>
            </a:r>
            <a:endParaRPr lang="en-US" dirty="0"/>
          </a:p>
        </p:txBody>
      </p:sp>
      <p:sp>
        <p:nvSpPr>
          <p:cNvPr id="3" name="Content Placeholder 2">
            <a:extLst>
              <a:ext uri="{FF2B5EF4-FFF2-40B4-BE49-F238E27FC236}">
                <a16:creationId xmlns:a16="http://schemas.microsoft.com/office/drawing/2014/main" id="{FDB623BD-2B00-BC63-6643-8B7A69A1C8DC}"/>
              </a:ext>
            </a:extLst>
          </p:cNvPr>
          <p:cNvSpPr>
            <a:spLocks noGrp="1"/>
          </p:cNvSpPr>
          <p:nvPr>
            <p:ph idx="1"/>
          </p:nvPr>
        </p:nvSpPr>
        <p:spPr>
          <a:xfrm>
            <a:off x="677334" y="2160589"/>
            <a:ext cx="8596668" cy="3880773"/>
          </a:xfrm>
        </p:spPr>
        <p:txBody>
          <a:bodyPr/>
          <a:lstStyle/>
          <a:p>
            <a:r>
              <a:rPr lang="en-GB" dirty="0"/>
              <a:t>Set Focus</a:t>
            </a:r>
          </a:p>
          <a:p>
            <a:r>
              <a:rPr lang="en-GB" dirty="0"/>
              <a:t>Idea generation</a:t>
            </a:r>
          </a:p>
          <a:p>
            <a:r>
              <a:rPr lang="en-GB" dirty="0"/>
              <a:t>Ideas Pool</a:t>
            </a:r>
          </a:p>
          <a:p>
            <a:r>
              <a:rPr lang="en-GB" dirty="0"/>
              <a:t>Evaluation</a:t>
            </a:r>
          </a:p>
          <a:p>
            <a:r>
              <a:rPr lang="en-GB" dirty="0"/>
              <a:t>Innovation</a:t>
            </a:r>
          </a:p>
          <a:p>
            <a:r>
              <a:rPr lang="en-GB" dirty="0"/>
              <a:t>Implementation</a:t>
            </a:r>
          </a:p>
          <a:p>
            <a:endParaRPr lang="en-US" dirty="0"/>
          </a:p>
        </p:txBody>
      </p:sp>
      <p:sp>
        <p:nvSpPr>
          <p:cNvPr id="4" name="TextBox 3">
            <a:extLst>
              <a:ext uri="{FF2B5EF4-FFF2-40B4-BE49-F238E27FC236}">
                <a16:creationId xmlns:a16="http://schemas.microsoft.com/office/drawing/2014/main" id="{2D5866D9-AD46-BFF6-F646-038EA498C4F4}"/>
              </a:ext>
            </a:extLst>
          </p:cNvPr>
          <p:cNvSpPr txBox="1"/>
          <p:nvPr/>
        </p:nvSpPr>
        <p:spPr>
          <a:xfrm>
            <a:off x="7007087" y="3856383"/>
            <a:ext cx="2435087" cy="369332"/>
          </a:xfrm>
          <a:prstGeom prst="rect">
            <a:avLst/>
          </a:prstGeom>
          <a:noFill/>
        </p:spPr>
        <p:txBody>
          <a:bodyPr wrap="square" rtlCol="0">
            <a:spAutoFit/>
          </a:bodyPr>
          <a:lstStyle/>
          <a:p>
            <a:pPr marL="0" indent="0" algn="ctr">
              <a:buNone/>
            </a:pPr>
            <a:r>
              <a:rPr lang="en-GB" dirty="0"/>
              <a:t>(</a:t>
            </a:r>
            <a:r>
              <a:rPr lang="en-GB" dirty="0" err="1"/>
              <a:t>Lesowiec</a:t>
            </a:r>
            <a:r>
              <a:rPr lang="en-GB" dirty="0"/>
              <a:t>, 2020) </a:t>
            </a:r>
          </a:p>
        </p:txBody>
      </p:sp>
    </p:spTree>
    <p:extLst>
      <p:ext uri="{BB962C8B-B14F-4D97-AF65-F5344CB8AC3E}">
        <p14:creationId xmlns:p14="http://schemas.microsoft.com/office/powerpoint/2010/main" val="38979308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Diagram 3">
            <a:extLst>
              <a:ext uri="{FF2B5EF4-FFF2-40B4-BE49-F238E27FC236}">
                <a16:creationId xmlns:a16="http://schemas.microsoft.com/office/drawing/2014/main" id="{EA4768FC-6DD8-46F9-A8B5-CFC269CDD705}"/>
              </a:ext>
            </a:extLst>
          </p:cNvPr>
          <p:cNvGraphicFramePr/>
          <p:nvPr>
            <p:extLst>
              <p:ext uri="{D42A27DB-BD31-4B8C-83A1-F6EECF244321}">
                <p14:modId xmlns:p14="http://schemas.microsoft.com/office/powerpoint/2010/main" val="877428188"/>
              </p:ext>
            </p:extLst>
          </p:nvPr>
        </p:nvGraphicFramePr>
        <p:xfrm>
          <a:off x="1526433" y="1505068"/>
          <a:ext cx="7200800" cy="417646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 name="Title 5">
            <a:extLst>
              <a:ext uri="{FF2B5EF4-FFF2-40B4-BE49-F238E27FC236}">
                <a16:creationId xmlns:a16="http://schemas.microsoft.com/office/drawing/2014/main" id="{C6DC431A-4F5A-45C0-8B26-4B0F8B2F14CD}"/>
              </a:ext>
            </a:extLst>
          </p:cNvPr>
          <p:cNvSpPr>
            <a:spLocks noGrp="1"/>
          </p:cNvSpPr>
          <p:nvPr>
            <p:ph type="title"/>
          </p:nvPr>
        </p:nvSpPr>
        <p:spPr>
          <a:xfrm>
            <a:off x="677334" y="609600"/>
            <a:ext cx="8596668" cy="1320800"/>
          </a:xfrm>
        </p:spPr>
        <p:txBody>
          <a:bodyPr>
            <a:normAutofit/>
          </a:bodyPr>
          <a:lstStyle/>
          <a:p>
            <a:r>
              <a:rPr lang="en-GB" dirty="0"/>
              <a:t>Remember…….Process!</a:t>
            </a:r>
          </a:p>
        </p:txBody>
      </p:sp>
    </p:spTree>
    <p:extLst>
      <p:ext uri="{BB962C8B-B14F-4D97-AF65-F5344CB8AC3E}">
        <p14:creationId xmlns:p14="http://schemas.microsoft.com/office/powerpoint/2010/main" val="10296821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35CF11-D141-FE59-FCA6-95C80224DEB0}"/>
              </a:ext>
            </a:extLst>
          </p:cNvPr>
          <p:cNvSpPr>
            <a:spLocks noGrp="1"/>
          </p:cNvSpPr>
          <p:nvPr>
            <p:ph type="title"/>
          </p:nvPr>
        </p:nvSpPr>
        <p:spPr>
          <a:xfrm>
            <a:off x="677334" y="609600"/>
            <a:ext cx="8596668" cy="1320800"/>
          </a:xfrm>
        </p:spPr>
        <p:txBody>
          <a:bodyPr/>
          <a:lstStyle/>
          <a:p>
            <a:r>
              <a:rPr lang="en-GB" dirty="0"/>
              <a:t>The Value Proposition</a:t>
            </a:r>
            <a:endParaRPr lang="en-US" dirty="0"/>
          </a:p>
        </p:txBody>
      </p:sp>
      <p:sp>
        <p:nvSpPr>
          <p:cNvPr id="3" name="Content Placeholder 2">
            <a:extLst>
              <a:ext uri="{FF2B5EF4-FFF2-40B4-BE49-F238E27FC236}">
                <a16:creationId xmlns:a16="http://schemas.microsoft.com/office/drawing/2014/main" id="{9EA29EF6-0777-79D1-5FF0-F47A9E7B7AF5}"/>
              </a:ext>
            </a:extLst>
          </p:cNvPr>
          <p:cNvSpPr>
            <a:spLocks noGrp="1"/>
          </p:cNvSpPr>
          <p:nvPr>
            <p:ph idx="1"/>
          </p:nvPr>
        </p:nvSpPr>
        <p:spPr>
          <a:xfrm>
            <a:off x="677334" y="2160589"/>
            <a:ext cx="8596668" cy="3880773"/>
          </a:xfrm>
        </p:spPr>
        <p:txBody>
          <a:bodyPr/>
          <a:lstStyle/>
          <a:p>
            <a:r>
              <a:rPr lang="en-GB" dirty="0"/>
              <a:t>A value proposition is a promise of value to be delivered, communicated, and acknowledged. It is also a belief from the customer about how value (benefit) will be delivered, experienced and acquired.</a:t>
            </a:r>
          </a:p>
          <a:p>
            <a:endParaRPr lang="en-US" dirty="0"/>
          </a:p>
        </p:txBody>
      </p:sp>
    </p:spTree>
    <p:extLst>
      <p:ext uri="{BB962C8B-B14F-4D97-AF65-F5344CB8AC3E}">
        <p14:creationId xmlns:p14="http://schemas.microsoft.com/office/powerpoint/2010/main" val="237193902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7D88F0-D139-107D-F097-4007988BF032}"/>
              </a:ext>
            </a:extLst>
          </p:cNvPr>
          <p:cNvSpPr>
            <a:spLocks noGrp="1"/>
          </p:cNvSpPr>
          <p:nvPr>
            <p:ph type="title"/>
          </p:nvPr>
        </p:nvSpPr>
        <p:spPr>
          <a:xfrm>
            <a:off x="677334" y="609600"/>
            <a:ext cx="8596668" cy="1320800"/>
          </a:xfrm>
        </p:spPr>
        <p:txBody>
          <a:bodyPr/>
          <a:lstStyle/>
          <a:p>
            <a:r>
              <a:rPr lang="en-GB" dirty="0"/>
              <a:t>Questions/Issues that will need to be answered/addressed</a:t>
            </a:r>
            <a:endParaRPr lang="en-US" dirty="0"/>
          </a:p>
        </p:txBody>
      </p:sp>
      <p:sp>
        <p:nvSpPr>
          <p:cNvPr id="3" name="Content Placeholder 2">
            <a:extLst>
              <a:ext uri="{FF2B5EF4-FFF2-40B4-BE49-F238E27FC236}">
                <a16:creationId xmlns:a16="http://schemas.microsoft.com/office/drawing/2014/main" id="{21C3F979-274D-3B17-05DB-023E953A247E}"/>
              </a:ext>
            </a:extLst>
          </p:cNvPr>
          <p:cNvSpPr>
            <a:spLocks noGrp="1"/>
          </p:cNvSpPr>
          <p:nvPr>
            <p:ph idx="1"/>
          </p:nvPr>
        </p:nvSpPr>
        <p:spPr>
          <a:xfrm>
            <a:off x="677334" y="2160589"/>
            <a:ext cx="8596668" cy="3880773"/>
          </a:xfrm>
        </p:spPr>
        <p:txBody>
          <a:bodyPr>
            <a:normAutofit lnSpcReduction="10000"/>
          </a:bodyPr>
          <a:lstStyle/>
          <a:p>
            <a:r>
              <a:rPr lang="en-GB" dirty="0"/>
              <a:t>Need</a:t>
            </a:r>
          </a:p>
          <a:p>
            <a:r>
              <a:rPr lang="en-GB" dirty="0"/>
              <a:t>Innovation</a:t>
            </a:r>
          </a:p>
          <a:p>
            <a:r>
              <a:rPr lang="en-GB" dirty="0"/>
              <a:t>Project team</a:t>
            </a:r>
          </a:p>
          <a:p>
            <a:r>
              <a:rPr lang="en-GB" dirty="0"/>
              <a:t>Market</a:t>
            </a:r>
          </a:p>
          <a:p>
            <a:r>
              <a:rPr lang="en-GB" dirty="0"/>
              <a:t>Routes to market</a:t>
            </a:r>
          </a:p>
          <a:p>
            <a:r>
              <a:rPr lang="en-GB" dirty="0"/>
              <a:t>Wider impacts</a:t>
            </a:r>
          </a:p>
          <a:p>
            <a:r>
              <a:rPr lang="en-GB" dirty="0"/>
              <a:t>Project management</a:t>
            </a:r>
          </a:p>
          <a:p>
            <a:r>
              <a:rPr lang="en-GB" dirty="0"/>
              <a:t>Risks</a:t>
            </a:r>
          </a:p>
          <a:p>
            <a:r>
              <a:rPr lang="en-GB" dirty="0"/>
              <a:t>Additionality</a:t>
            </a:r>
          </a:p>
          <a:p>
            <a:r>
              <a:rPr lang="en-GB" dirty="0"/>
              <a:t>Value</a:t>
            </a:r>
          </a:p>
          <a:p>
            <a:endParaRPr lang="en-US" dirty="0"/>
          </a:p>
        </p:txBody>
      </p:sp>
    </p:spTree>
    <p:extLst>
      <p:ext uri="{BB962C8B-B14F-4D97-AF65-F5344CB8AC3E}">
        <p14:creationId xmlns:p14="http://schemas.microsoft.com/office/powerpoint/2010/main" val="390053337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BBC012-4F51-F11E-D38F-079CB4DE1606}"/>
              </a:ext>
            </a:extLst>
          </p:cNvPr>
          <p:cNvSpPr>
            <a:spLocks noGrp="1"/>
          </p:cNvSpPr>
          <p:nvPr>
            <p:ph type="title"/>
          </p:nvPr>
        </p:nvSpPr>
        <p:spPr>
          <a:xfrm>
            <a:off x="677334" y="609600"/>
            <a:ext cx="8596668" cy="1320800"/>
          </a:xfrm>
        </p:spPr>
        <p:txBody>
          <a:bodyPr/>
          <a:lstStyle/>
          <a:p>
            <a:r>
              <a:rPr lang="en-GB" dirty="0"/>
              <a:t>Wider impacts…</a:t>
            </a:r>
            <a:endParaRPr lang="en-US" dirty="0"/>
          </a:p>
        </p:txBody>
      </p:sp>
      <p:sp>
        <p:nvSpPr>
          <p:cNvPr id="3" name="Content Placeholder 2">
            <a:extLst>
              <a:ext uri="{FF2B5EF4-FFF2-40B4-BE49-F238E27FC236}">
                <a16:creationId xmlns:a16="http://schemas.microsoft.com/office/drawing/2014/main" id="{04ECF2DA-DCE5-3E98-AFD2-B3A974C810FF}"/>
              </a:ext>
            </a:extLst>
          </p:cNvPr>
          <p:cNvSpPr>
            <a:spLocks noGrp="1"/>
          </p:cNvSpPr>
          <p:nvPr>
            <p:ph idx="1"/>
          </p:nvPr>
        </p:nvSpPr>
        <p:spPr>
          <a:xfrm>
            <a:off x="677334" y="2160589"/>
            <a:ext cx="8596668" cy="3880773"/>
          </a:xfrm>
        </p:spPr>
        <p:txBody>
          <a:bodyPr>
            <a:normAutofit fontScale="92500" lnSpcReduction="20000"/>
          </a:bodyPr>
          <a:lstStyle/>
          <a:p>
            <a:r>
              <a:rPr lang="en-GB" dirty="0"/>
              <a:t>Quality of life</a:t>
            </a:r>
          </a:p>
          <a:p>
            <a:r>
              <a:rPr lang="en-GB" dirty="0"/>
              <a:t>Social inclusion/exclusion</a:t>
            </a:r>
          </a:p>
          <a:p>
            <a:r>
              <a:rPr lang="en-GB" dirty="0"/>
              <a:t>Jobs (safeguarded, created, changed, displaced)</a:t>
            </a:r>
          </a:p>
          <a:p>
            <a:r>
              <a:rPr lang="en-GB" dirty="0"/>
              <a:t>Education</a:t>
            </a:r>
          </a:p>
          <a:p>
            <a:r>
              <a:rPr lang="en-GB" dirty="0"/>
              <a:t>Public empowerment</a:t>
            </a:r>
          </a:p>
          <a:p>
            <a:r>
              <a:rPr lang="en-GB" dirty="0"/>
              <a:t>Health and safety</a:t>
            </a:r>
          </a:p>
          <a:p>
            <a:r>
              <a:rPr lang="en-GB" dirty="0"/>
              <a:t>Regulations</a:t>
            </a:r>
          </a:p>
          <a:p>
            <a:r>
              <a:rPr lang="en-GB" dirty="0"/>
              <a:t>Diversity</a:t>
            </a:r>
          </a:p>
          <a:p>
            <a:r>
              <a:rPr lang="en-GB" dirty="0"/>
              <a:t>Impact on government priorities</a:t>
            </a:r>
          </a:p>
          <a:p>
            <a:r>
              <a:rPr lang="en-GB" dirty="0"/>
              <a:t>Environmental impacts</a:t>
            </a:r>
          </a:p>
          <a:p>
            <a:r>
              <a:rPr lang="en-GB" dirty="0"/>
              <a:t>Regional impacts</a:t>
            </a:r>
          </a:p>
          <a:p>
            <a:endParaRPr lang="en-US" dirty="0"/>
          </a:p>
        </p:txBody>
      </p:sp>
    </p:spTree>
    <p:extLst>
      <p:ext uri="{BB962C8B-B14F-4D97-AF65-F5344CB8AC3E}">
        <p14:creationId xmlns:p14="http://schemas.microsoft.com/office/powerpoint/2010/main" val="53244107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6FEF5D-37B4-197A-5061-C2A482D4A9E5}"/>
              </a:ext>
            </a:extLst>
          </p:cNvPr>
          <p:cNvSpPr>
            <a:spLocks noGrp="1"/>
          </p:cNvSpPr>
          <p:nvPr>
            <p:ph type="title"/>
          </p:nvPr>
        </p:nvSpPr>
        <p:spPr>
          <a:xfrm>
            <a:off x="677334" y="609600"/>
            <a:ext cx="8596668" cy="1320800"/>
          </a:xfrm>
        </p:spPr>
        <p:txBody>
          <a:bodyPr/>
          <a:lstStyle/>
          <a:p>
            <a:r>
              <a:rPr lang="en-GB" dirty="0"/>
              <a:t>Skill Required… Persuasive Writing!</a:t>
            </a:r>
            <a:endParaRPr lang="en-US" dirty="0"/>
          </a:p>
        </p:txBody>
      </p:sp>
      <p:sp>
        <p:nvSpPr>
          <p:cNvPr id="3" name="Content Placeholder 2">
            <a:extLst>
              <a:ext uri="{FF2B5EF4-FFF2-40B4-BE49-F238E27FC236}">
                <a16:creationId xmlns:a16="http://schemas.microsoft.com/office/drawing/2014/main" id="{EBA5B5D0-971B-6956-A140-AA3E0357325C}"/>
              </a:ext>
            </a:extLst>
          </p:cNvPr>
          <p:cNvSpPr>
            <a:spLocks noGrp="1"/>
          </p:cNvSpPr>
          <p:nvPr>
            <p:ph idx="1"/>
          </p:nvPr>
        </p:nvSpPr>
        <p:spPr>
          <a:xfrm>
            <a:off x="677334" y="2160589"/>
            <a:ext cx="8596668" cy="3880773"/>
          </a:xfrm>
        </p:spPr>
        <p:txBody>
          <a:bodyPr/>
          <a:lstStyle/>
          <a:p>
            <a:r>
              <a:rPr lang="en-GB" dirty="0"/>
              <a:t>Use reason, logic, and emotion to persuade your evaluator to fund your application</a:t>
            </a:r>
          </a:p>
          <a:p>
            <a:endParaRPr lang="en-GB" dirty="0"/>
          </a:p>
          <a:p>
            <a:r>
              <a:rPr lang="en-GB" dirty="0"/>
              <a:t>Cut the fat from your writing and create punchy effective text</a:t>
            </a:r>
          </a:p>
          <a:p>
            <a:endParaRPr lang="en-GB" dirty="0"/>
          </a:p>
          <a:p>
            <a:r>
              <a:rPr lang="en-GB" dirty="0"/>
              <a:t>Plan and structure your writing to simplify the writing process and increase readability</a:t>
            </a:r>
          </a:p>
          <a:p>
            <a:endParaRPr lang="en-GB" dirty="0"/>
          </a:p>
          <a:p>
            <a:r>
              <a:rPr lang="en-GB" dirty="0"/>
              <a:t>Improve the look and feel of your document through font choice, bullets, headings and graphics</a:t>
            </a:r>
          </a:p>
          <a:p>
            <a:endParaRPr lang="en-US" dirty="0"/>
          </a:p>
        </p:txBody>
      </p:sp>
    </p:spTree>
    <p:extLst>
      <p:ext uri="{BB962C8B-B14F-4D97-AF65-F5344CB8AC3E}">
        <p14:creationId xmlns:p14="http://schemas.microsoft.com/office/powerpoint/2010/main" val="123074082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0643C8-3139-FB9B-77C4-34625D0C6A03}"/>
              </a:ext>
            </a:extLst>
          </p:cNvPr>
          <p:cNvSpPr>
            <a:spLocks noGrp="1"/>
          </p:cNvSpPr>
          <p:nvPr>
            <p:ph type="title"/>
          </p:nvPr>
        </p:nvSpPr>
        <p:spPr>
          <a:xfrm>
            <a:off x="677334" y="609600"/>
            <a:ext cx="8596668" cy="1320800"/>
          </a:xfrm>
        </p:spPr>
        <p:txBody>
          <a:bodyPr/>
          <a:lstStyle/>
          <a:p>
            <a:r>
              <a:rPr lang="en-GB" dirty="0"/>
              <a:t>Remember... Know your audience!</a:t>
            </a:r>
            <a:endParaRPr lang="en-US" dirty="0"/>
          </a:p>
        </p:txBody>
      </p:sp>
      <p:sp>
        <p:nvSpPr>
          <p:cNvPr id="3" name="Content Placeholder 2">
            <a:extLst>
              <a:ext uri="{FF2B5EF4-FFF2-40B4-BE49-F238E27FC236}">
                <a16:creationId xmlns:a16="http://schemas.microsoft.com/office/drawing/2014/main" id="{664E721A-1E9A-D457-369A-7EFE5C679B8A}"/>
              </a:ext>
            </a:extLst>
          </p:cNvPr>
          <p:cNvSpPr>
            <a:spLocks noGrp="1"/>
          </p:cNvSpPr>
          <p:nvPr>
            <p:ph idx="1"/>
          </p:nvPr>
        </p:nvSpPr>
        <p:spPr>
          <a:xfrm>
            <a:off x="677334" y="2160589"/>
            <a:ext cx="8596668" cy="3880773"/>
          </a:xfrm>
        </p:spPr>
        <p:txBody>
          <a:bodyPr/>
          <a:lstStyle/>
          <a:p>
            <a:r>
              <a:rPr lang="en-GB" dirty="0"/>
              <a:t>Your audience is an ignorant genius</a:t>
            </a:r>
          </a:p>
          <a:p>
            <a:endParaRPr lang="en-GB" dirty="0"/>
          </a:p>
          <a:p>
            <a:r>
              <a:rPr lang="en-GB" dirty="0"/>
              <a:t>Assume your reader is at least as intelligent as you but has no/little knowledge of the subject, (unless you are absolutely certain they do)</a:t>
            </a:r>
          </a:p>
          <a:p>
            <a:endParaRPr lang="en-GB" dirty="0"/>
          </a:p>
          <a:p>
            <a:r>
              <a:rPr lang="en-GB" dirty="0"/>
              <a:t>Keep jargon and acronyms to a minimum and help to avoid patronising your audience</a:t>
            </a:r>
          </a:p>
          <a:p>
            <a:endParaRPr lang="en-US" dirty="0"/>
          </a:p>
        </p:txBody>
      </p:sp>
    </p:spTree>
    <p:extLst>
      <p:ext uri="{BB962C8B-B14F-4D97-AF65-F5344CB8AC3E}">
        <p14:creationId xmlns:p14="http://schemas.microsoft.com/office/powerpoint/2010/main" val="87804096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B1F61D-412F-6BF1-0AF6-B8EE7466D717}"/>
              </a:ext>
            </a:extLst>
          </p:cNvPr>
          <p:cNvSpPr>
            <a:spLocks noGrp="1"/>
          </p:cNvSpPr>
          <p:nvPr>
            <p:ph type="title"/>
          </p:nvPr>
        </p:nvSpPr>
        <p:spPr>
          <a:xfrm>
            <a:off x="677334" y="609600"/>
            <a:ext cx="8596668" cy="1320800"/>
          </a:xfrm>
        </p:spPr>
        <p:txBody>
          <a:bodyPr/>
          <a:lstStyle/>
          <a:p>
            <a:r>
              <a:rPr lang="en-GB"/>
              <a:t>Why?</a:t>
            </a:r>
            <a:endParaRPr lang="en-US" dirty="0"/>
          </a:p>
        </p:txBody>
      </p:sp>
      <p:sp>
        <p:nvSpPr>
          <p:cNvPr id="3" name="Content Placeholder 2">
            <a:extLst>
              <a:ext uri="{FF2B5EF4-FFF2-40B4-BE49-F238E27FC236}">
                <a16:creationId xmlns:a16="http://schemas.microsoft.com/office/drawing/2014/main" id="{4D97C5DB-4F0B-04F4-3C00-0C6FD852A163}"/>
              </a:ext>
            </a:extLst>
          </p:cNvPr>
          <p:cNvSpPr>
            <a:spLocks noGrp="1"/>
          </p:cNvSpPr>
          <p:nvPr>
            <p:ph idx="1"/>
          </p:nvPr>
        </p:nvSpPr>
        <p:spPr>
          <a:xfrm>
            <a:off x="677334" y="2160589"/>
            <a:ext cx="8596668" cy="3880773"/>
          </a:xfrm>
        </p:spPr>
        <p:txBody>
          <a:bodyPr/>
          <a:lstStyle/>
          <a:p>
            <a:r>
              <a:rPr lang="en-GB" dirty="0"/>
              <a:t>The evaluator has an inner cynic</a:t>
            </a:r>
          </a:p>
          <a:p>
            <a:endParaRPr lang="en-GB" dirty="0"/>
          </a:p>
          <a:p>
            <a:r>
              <a:rPr lang="en-GB" dirty="0"/>
              <a:t>The evaluator has better things to do</a:t>
            </a:r>
          </a:p>
          <a:p>
            <a:endParaRPr lang="en-GB" dirty="0"/>
          </a:p>
          <a:p>
            <a:r>
              <a:rPr lang="en-GB" dirty="0"/>
              <a:t>The evaluator will skim-read</a:t>
            </a:r>
          </a:p>
          <a:p>
            <a:endParaRPr lang="en-GB" dirty="0"/>
          </a:p>
          <a:p>
            <a:r>
              <a:rPr lang="en-GB" dirty="0"/>
              <a:t>The evaluator wants to be hooked</a:t>
            </a:r>
          </a:p>
          <a:p>
            <a:endParaRPr lang="en-US" dirty="0"/>
          </a:p>
        </p:txBody>
      </p:sp>
    </p:spTree>
    <p:extLst>
      <p:ext uri="{BB962C8B-B14F-4D97-AF65-F5344CB8AC3E}">
        <p14:creationId xmlns:p14="http://schemas.microsoft.com/office/powerpoint/2010/main" val="310483746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4AC24C-CEC9-9C7E-339D-9E863138FDC1}"/>
              </a:ext>
            </a:extLst>
          </p:cNvPr>
          <p:cNvSpPr>
            <a:spLocks noGrp="1"/>
          </p:cNvSpPr>
          <p:nvPr>
            <p:ph type="title"/>
          </p:nvPr>
        </p:nvSpPr>
        <p:spPr>
          <a:xfrm>
            <a:off x="677334" y="609600"/>
            <a:ext cx="8596668" cy="1320800"/>
          </a:xfrm>
        </p:spPr>
        <p:txBody>
          <a:bodyPr/>
          <a:lstStyle/>
          <a:p>
            <a:r>
              <a:rPr lang="en-US" dirty="0"/>
              <a:t>When bids go weak</a:t>
            </a:r>
          </a:p>
        </p:txBody>
      </p:sp>
      <p:sp>
        <p:nvSpPr>
          <p:cNvPr id="3" name="Content Placeholder 2">
            <a:extLst>
              <a:ext uri="{FF2B5EF4-FFF2-40B4-BE49-F238E27FC236}">
                <a16:creationId xmlns:a16="http://schemas.microsoft.com/office/drawing/2014/main" id="{7342CC4B-0BFB-9AEA-FE0E-ED56A2081EE7}"/>
              </a:ext>
            </a:extLst>
          </p:cNvPr>
          <p:cNvSpPr>
            <a:spLocks noGrp="1"/>
          </p:cNvSpPr>
          <p:nvPr>
            <p:ph idx="1"/>
          </p:nvPr>
        </p:nvSpPr>
        <p:spPr>
          <a:xfrm>
            <a:off x="677334" y="2160589"/>
            <a:ext cx="8596668" cy="3880773"/>
          </a:xfrm>
        </p:spPr>
        <p:txBody>
          <a:bodyPr/>
          <a:lstStyle/>
          <a:p>
            <a:r>
              <a:rPr lang="en-GB" dirty="0"/>
              <a:t>Written as an academic piece of work</a:t>
            </a:r>
          </a:p>
          <a:p>
            <a:r>
              <a:rPr lang="en-GB" dirty="0"/>
              <a:t>Too much emphasis on the background</a:t>
            </a:r>
          </a:p>
          <a:p>
            <a:r>
              <a:rPr lang="en-GB" dirty="0"/>
              <a:t>Long sentences, long sections, little breaks, bland, dry</a:t>
            </a:r>
          </a:p>
          <a:p>
            <a:r>
              <a:rPr lang="en-GB" dirty="0"/>
              <a:t>Key and critical points lost in the middle of text (should be on page-1 .. at least as a summary)</a:t>
            </a:r>
          </a:p>
          <a:p>
            <a:r>
              <a:rPr lang="en-GB" dirty="0"/>
              <a:t>Lack clarity and direction</a:t>
            </a:r>
          </a:p>
          <a:p>
            <a:r>
              <a:rPr lang="en-GB" dirty="0"/>
              <a:t>Waffling and generic text (particularly in management sections)</a:t>
            </a:r>
          </a:p>
          <a:p>
            <a:r>
              <a:rPr lang="en-GB" dirty="0"/>
              <a:t>No Story to tell - Evaluators love a good story !</a:t>
            </a:r>
          </a:p>
          <a:p>
            <a:endParaRPr lang="en-US" dirty="0"/>
          </a:p>
        </p:txBody>
      </p:sp>
    </p:spTree>
    <p:extLst>
      <p:ext uri="{BB962C8B-B14F-4D97-AF65-F5344CB8AC3E}">
        <p14:creationId xmlns:p14="http://schemas.microsoft.com/office/powerpoint/2010/main" val="68287432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601EC1-0E10-7600-5C72-9659B9C89229}"/>
              </a:ext>
            </a:extLst>
          </p:cNvPr>
          <p:cNvSpPr>
            <a:spLocks noGrp="1"/>
          </p:cNvSpPr>
          <p:nvPr>
            <p:ph type="title"/>
          </p:nvPr>
        </p:nvSpPr>
        <p:spPr>
          <a:xfrm>
            <a:off x="677334" y="609600"/>
            <a:ext cx="8596668" cy="1320800"/>
          </a:xfrm>
        </p:spPr>
        <p:txBody>
          <a:bodyPr/>
          <a:lstStyle/>
          <a:p>
            <a:r>
              <a:rPr lang="en-GB" dirty="0"/>
              <a:t>Remember…</a:t>
            </a:r>
            <a:endParaRPr lang="en-US" dirty="0"/>
          </a:p>
        </p:txBody>
      </p:sp>
      <p:sp>
        <p:nvSpPr>
          <p:cNvPr id="3" name="Content Placeholder 2">
            <a:extLst>
              <a:ext uri="{FF2B5EF4-FFF2-40B4-BE49-F238E27FC236}">
                <a16:creationId xmlns:a16="http://schemas.microsoft.com/office/drawing/2014/main" id="{D4029050-C584-130C-D23C-5962CCFD1433}"/>
              </a:ext>
            </a:extLst>
          </p:cNvPr>
          <p:cNvSpPr>
            <a:spLocks noGrp="1"/>
          </p:cNvSpPr>
          <p:nvPr>
            <p:ph idx="1"/>
          </p:nvPr>
        </p:nvSpPr>
        <p:spPr>
          <a:xfrm>
            <a:off x="677334" y="2160589"/>
            <a:ext cx="8596668" cy="3880773"/>
          </a:xfrm>
        </p:spPr>
        <p:txBody>
          <a:bodyPr/>
          <a:lstStyle/>
          <a:p>
            <a:r>
              <a:rPr lang="en-GB" dirty="0"/>
              <a:t>Address the funder’s aims directly</a:t>
            </a:r>
          </a:p>
          <a:p>
            <a:endParaRPr lang="en-GB" dirty="0"/>
          </a:p>
          <a:p>
            <a:r>
              <a:rPr lang="en-GB" dirty="0"/>
              <a:t>However you begin your bid those first few words must reflect the funders aims and agenda. Whatever they are that’s what you need to talk about, using their terms, not yours. </a:t>
            </a:r>
          </a:p>
          <a:p>
            <a:endParaRPr lang="en-GB" dirty="0"/>
          </a:p>
          <a:p>
            <a:r>
              <a:rPr lang="en-GB" dirty="0"/>
              <a:t>No distractions.</a:t>
            </a:r>
          </a:p>
          <a:p>
            <a:endParaRPr lang="en-US" dirty="0"/>
          </a:p>
        </p:txBody>
      </p:sp>
    </p:spTree>
    <p:extLst>
      <p:ext uri="{BB962C8B-B14F-4D97-AF65-F5344CB8AC3E}">
        <p14:creationId xmlns:p14="http://schemas.microsoft.com/office/powerpoint/2010/main" val="229114173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BC5A4D-74D9-4992-AFB3-6FA108EE8E37}"/>
              </a:ext>
            </a:extLst>
          </p:cNvPr>
          <p:cNvSpPr>
            <a:spLocks noGrp="1"/>
          </p:cNvSpPr>
          <p:nvPr>
            <p:ph type="title"/>
          </p:nvPr>
        </p:nvSpPr>
        <p:spPr>
          <a:xfrm>
            <a:off x="677334" y="609600"/>
            <a:ext cx="8596668" cy="1320800"/>
          </a:xfrm>
        </p:spPr>
        <p:txBody>
          <a:bodyPr/>
          <a:lstStyle/>
          <a:p>
            <a:r>
              <a:rPr lang="en-GB" dirty="0"/>
              <a:t>Application</a:t>
            </a:r>
          </a:p>
        </p:txBody>
      </p:sp>
      <p:sp>
        <p:nvSpPr>
          <p:cNvPr id="3" name="Content Placeholder 2">
            <a:extLst>
              <a:ext uri="{FF2B5EF4-FFF2-40B4-BE49-F238E27FC236}">
                <a16:creationId xmlns:a16="http://schemas.microsoft.com/office/drawing/2014/main" id="{DFE4E029-8826-4061-9ACE-69DA9DD4A755}"/>
              </a:ext>
            </a:extLst>
          </p:cNvPr>
          <p:cNvSpPr>
            <a:spLocks noGrp="1"/>
          </p:cNvSpPr>
          <p:nvPr>
            <p:ph idx="1"/>
          </p:nvPr>
        </p:nvSpPr>
        <p:spPr>
          <a:xfrm>
            <a:off x="677334" y="2160589"/>
            <a:ext cx="8596668" cy="3880773"/>
          </a:xfrm>
        </p:spPr>
        <p:txBody>
          <a:bodyPr>
            <a:normAutofit fontScale="92500" lnSpcReduction="20000"/>
          </a:bodyPr>
          <a:lstStyle/>
          <a:p>
            <a:r>
              <a:rPr lang="en-GB" dirty="0"/>
              <a:t>Keep the application short</a:t>
            </a:r>
          </a:p>
          <a:p>
            <a:r>
              <a:rPr lang="en-GB" dirty="0"/>
              <a:t>Give the Commissioner of Services what they want</a:t>
            </a:r>
          </a:p>
          <a:p>
            <a:r>
              <a:rPr lang="en-GB" dirty="0"/>
              <a:t>Tell the Commissioner of Services who you are</a:t>
            </a:r>
          </a:p>
          <a:p>
            <a:r>
              <a:rPr lang="en-GB" dirty="0"/>
              <a:t>Describe the issues and how you will meet these challenges</a:t>
            </a:r>
          </a:p>
          <a:p>
            <a:r>
              <a:rPr lang="en-GB" dirty="0"/>
              <a:t>Address key issues within the funding bid invitation</a:t>
            </a:r>
          </a:p>
          <a:p>
            <a:r>
              <a:rPr lang="en-GB" dirty="0"/>
              <a:t>Offer a ‘Human Story’ </a:t>
            </a:r>
          </a:p>
          <a:p>
            <a:pPr lvl="1"/>
            <a:r>
              <a:rPr lang="en-GB" dirty="0"/>
              <a:t>Examples of how you have delivered such services in the past (if applicable)</a:t>
            </a:r>
          </a:p>
          <a:p>
            <a:r>
              <a:rPr lang="en-GB" dirty="0"/>
              <a:t>Avoid Jargon</a:t>
            </a:r>
          </a:p>
          <a:p>
            <a:r>
              <a:rPr lang="en-GB" dirty="0"/>
              <a:t>Evidence claims made</a:t>
            </a:r>
          </a:p>
          <a:p>
            <a:r>
              <a:rPr lang="en-GB" dirty="0"/>
              <a:t>Indicate how you/your organisation will use the funding effectively (additional VFM)</a:t>
            </a:r>
          </a:p>
          <a:p>
            <a:r>
              <a:rPr lang="en-GB" dirty="0"/>
              <a:t>Provide budget projections</a:t>
            </a:r>
          </a:p>
        </p:txBody>
      </p:sp>
    </p:spTree>
    <p:extLst>
      <p:ext uri="{BB962C8B-B14F-4D97-AF65-F5344CB8AC3E}">
        <p14:creationId xmlns:p14="http://schemas.microsoft.com/office/powerpoint/2010/main" val="15910472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B5EED5-8DEA-A7A0-E6F0-A91A363D5968}"/>
              </a:ext>
            </a:extLst>
          </p:cNvPr>
          <p:cNvSpPr>
            <a:spLocks noGrp="1"/>
          </p:cNvSpPr>
          <p:nvPr>
            <p:ph type="title"/>
          </p:nvPr>
        </p:nvSpPr>
        <p:spPr>
          <a:xfrm>
            <a:off x="677334" y="609600"/>
            <a:ext cx="8596668" cy="1320800"/>
          </a:xfrm>
        </p:spPr>
        <p:txBody>
          <a:bodyPr/>
          <a:lstStyle/>
          <a:p>
            <a:r>
              <a:rPr lang="en-US" dirty="0"/>
              <a:t>Thoughts on what can make a great grand application</a:t>
            </a:r>
          </a:p>
        </p:txBody>
      </p:sp>
      <p:pic>
        <p:nvPicPr>
          <p:cNvPr id="4" name="Online Media 3" descr="What makes a great grant application?">
            <a:hlinkClick r:id="" action="ppaction://media"/>
            <a:extLst>
              <a:ext uri="{FF2B5EF4-FFF2-40B4-BE49-F238E27FC236}">
                <a16:creationId xmlns:a16="http://schemas.microsoft.com/office/drawing/2014/main" id="{D97F0DE1-7577-E728-AE64-71E2E99903C3}"/>
              </a:ext>
            </a:extLst>
          </p:cNvPr>
          <p:cNvPicPr>
            <a:picLocks noGrp="1" noRot="1" noChangeAspect="1"/>
          </p:cNvPicPr>
          <p:nvPr>
            <p:ph idx="1"/>
            <a:videoFile r:link="rId1"/>
          </p:nvPr>
        </p:nvPicPr>
        <p:blipFill>
          <a:blip r:embed="rId3"/>
          <a:stretch>
            <a:fillRect/>
          </a:stretch>
        </p:blipFill>
        <p:spPr>
          <a:xfrm>
            <a:off x="654831" y="1659835"/>
            <a:ext cx="10198699" cy="4760843"/>
          </a:xfrm>
        </p:spPr>
      </p:pic>
    </p:spTree>
    <p:extLst>
      <p:ext uri="{BB962C8B-B14F-4D97-AF65-F5344CB8AC3E}">
        <p14:creationId xmlns:p14="http://schemas.microsoft.com/office/powerpoint/2010/main" val="12197658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EFDE1A-5AE3-EC84-482A-8B3C13CA9BF5}"/>
              </a:ext>
            </a:extLst>
          </p:cNvPr>
          <p:cNvSpPr>
            <a:spLocks noGrp="1"/>
          </p:cNvSpPr>
          <p:nvPr>
            <p:ph type="title"/>
          </p:nvPr>
        </p:nvSpPr>
        <p:spPr>
          <a:xfrm>
            <a:off x="677334" y="609600"/>
            <a:ext cx="8596668" cy="1320800"/>
          </a:xfrm>
        </p:spPr>
        <p:txBody>
          <a:bodyPr/>
          <a:lstStyle/>
          <a:p>
            <a:r>
              <a:rPr lang="en-US" dirty="0"/>
              <a:t>Approaches to writing a grant application.</a:t>
            </a:r>
          </a:p>
        </p:txBody>
      </p:sp>
      <p:pic>
        <p:nvPicPr>
          <p:cNvPr id="4" name="Online Media 3" descr="How should charities approach the process of application writing?">
            <a:hlinkClick r:id="" action="ppaction://media"/>
            <a:extLst>
              <a:ext uri="{FF2B5EF4-FFF2-40B4-BE49-F238E27FC236}">
                <a16:creationId xmlns:a16="http://schemas.microsoft.com/office/drawing/2014/main" id="{5582DB52-E302-FE7E-5273-D8BD252CDFBC}"/>
              </a:ext>
            </a:extLst>
          </p:cNvPr>
          <p:cNvPicPr>
            <a:picLocks noGrp="1" noRot="1" noChangeAspect="1"/>
          </p:cNvPicPr>
          <p:nvPr>
            <p:ph idx="1"/>
            <a:videoFile r:link="rId1"/>
          </p:nvPr>
        </p:nvPicPr>
        <p:blipFill>
          <a:blip r:embed="rId3"/>
          <a:stretch>
            <a:fillRect/>
          </a:stretch>
        </p:blipFill>
        <p:spPr>
          <a:xfrm>
            <a:off x="1411357" y="2080451"/>
            <a:ext cx="9203634" cy="4509192"/>
          </a:xfrm>
        </p:spPr>
      </p:pic>
    </p:spTree>
    <p:extLst>
      <p:ext uri="{BB962C8B-B14F-4D97-AF65-F5344CB8AC3E}">
        <p14:creationId xmlns:p14="http://schemas.microsoft.com/office/powerpoint/2010/main" val="36030986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1FA827-EC35-4BDC-26E1-7822A6D3A968}"/>
              </a:ext>
            </a:extLst>
          </p:cNvPr>
          <p:cNvSpPr>
            <a:spLocks noGrp="1"/>
          </p:cNvSpPr>
          <p:nvPr>
            <p:ph type="title"/>
          </p:nvPr>
        </p:nvSpPr>
        <p:spPr>
          <a:xfrm>
            <a:off x="677334" y="609600"/>
            <a:ext cx="8596668" cy="1320800"/>
          </a:xfrm>
        </p:spPr>
        <p:txBody>
          <a:bodyPr/>
          <a:lstStyle/>
          <a:p>
            <a:r>
              <a:rPr lang="en-US" dirty="0"/>
              <a:t>Common Grant Application Mistakes</a:t>
            </a:r>
          </a:p>
        </p:txBody>
      </p:sp>
      <p:pic>
        <p:nvPicPr>
          <p:cNvPr id="4" name="Online Media 3" descr="Things charities should look out for to avoid mistakes...">
            <a:hlinkClick r:id="" action="ppaction://media"/>
            <a:extLst>
              <a:ext uri="{FF2B5EF4-FFF2-40B4-BE49-F238E27FC236}">
                <a16:creationId xmlns:a16="http://schemas.microsoft.com/office/drawing/2014/main" id="{3C4243D8-66F3-F537-06B7-BFFBC32CECDC}"/>
              </a:ext>
            </a:extLst>
          </p:cNvPr>
          <p:cNvPicPr>
            <a:picLocks noGrp="1" noRot="1" noChangeAspect="1"/>
          </p:cNvPicPr>
          <p:nvPr>
            <p:ph idx="1"/>
            <a:videoFile r:link="rId1"/>
          </p:nvPr>
        </p:nvPicPr>
        <p:blipFill>
          <a:blip r:embed="rId3"/>
          <a:stretch>
            <a:fillRect/>
          </a:stretch>
        </p:blipFill>
        <p:spPr>
          <a:xfrm>
            <a:off x="725196" y="1699591"/>
            <a:ext cx="10128334" cy="4770783"/>
          </a:xfrm>
        </p:spPr>
      </p:pic>
    </p:spTree>
    <p:extLst>
      <p:ext uri="{BB962C8B-B14F-4D97-AF65-F5344CB8AC3E}">
        <p14:creationId xmlns:p14="http://schemas.microsoft.com/office/powerpoint/2010/main" val="21026392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7A420D-03C4-6A63-A5C5-AA60FA1331D7}"/>
              </a:ext>
            </a:extLst>
          </p:cNvPr>
          <p:cNvSpPr>
            <a:spLocks noGrp="1"/>
          </p:cNvSpPr>
          <p:nvPr>
            <p:ph type="title"/>
          </p:nvPr>
        </p:nvSpPr>
        <p:spPr>
          <a:xfrm>
            <a:off x="677334" y="609600"/>
            <a:ext cx="8596668" cy="1320800"/>
          </a:xfrm>
        </p:spPr>
        <p:txBody>
          <a:bodyPr/>
          <a:lstStyle/>
          <a:p>
            <a:r>
              <a:rPr lang="en-US" dirty="0"/>
              <a:t>Focus</a:t>
            </a:r>
          </a:p>
        </p:txBody>
      </p:sp>
      <p:sp>
        <p:nvSpPr>
          <p:cNvPr id="5" name="TextBox 4">
            <a:extLst>
              <a:ext uri="{FF2B5EF4-FFF2-40B4-BE49-F238E27FC236}">
                <a16:creationId xmlns:a16="http://schemas.microsoft.com/office/drawing/2014/main" id="{CF4F7319-675E-BEE9-7C93-68AC2337FD39}"/>
              </a:ext>
            </a:extLst>
          </p:cNvPr>
          <p:cNvSpPr txBox="1"/>
          <p:nvPr/>
        </p:nvSpPr>
        <p:spPr>
          <a:xfrm>
            <a:off x="1066800" y="2644170"/>
            <a:ext cx="8079684" cy="2959656"/>
          </a:xfrm>
          <a:prstGeom prst="rect">
            <a:avLst/>
          </a:prstGeom>
          <a:noFill/>
        </p:spPr>
        <p:txBody>
          <a:bodyPr wrap="square">
            <a:spAutoFit/>
          </a:bodyPr>
          <a:lstStyle/>
          <a:p>
            <a:pPr marL="285750" indent="-285750">
              <a:lnSpc>
                <a:spcPct val="200000"/>
              </a:lnSpc>
              <a:buFont typeface="Wingdings" pitchFamily="2" charset="2"/>
              <a:buChar char="Ø"/>
            </a:pPr>
            <a:r>
              <a:rPr lang="en-GB" dirty="0"/>
              <a:t>Don’t lose sight of the objective</a:t>
            </a:r>
          </a:p>
          <a:p>
            <a:pPr marL="171450" indent="-171450">
              <a:lnSpc>
                <a:spcPct val="200000"/>
              </a:lnSpc>
              <a:buFont typeface="Wingdings" pitchFamily="2" charset="2"/>
              <a:buChar char="Ø"/>
            </a:pPr>
            <a:endParaRPr lang="en-GB" sz="800" dirty="0"/>
          </a:p>
          <a:p>
            <a:pPr marL="285750" indent="-285750">
              <a:lnSpc>
                <a:spcPct val="200000"/>
              </a:lnSpc>
              <a:buFont typeface="Wingdings" pitchFamily="2" charset="2"/>
              <a:buChar char="Ø"/>
            </a:pPr>
            <a:r>
              <a:rPr lang="en-GB" dirty="0"/>
              <a:t>Answer the question</a:t>
            </a:r>
          </a:p>
          <a:p>
            <a:pPr marL="171450" indent="-171450">
              <a:lnSpc>
                <a:spcPct val="200000"/>
              </a:lnSpc>
              <a:buFont typeface="Wingdings" pitchFamily="2" charset="2"/>
              <a:buChar char="Ø"/>
            </a:pPr>
            <a:endParaRPr lang="en-GB" sz="800" dirty="0"/>
          </a:p>
          <a:p>
            <a:pPr marL="285750" indent="-285750">
              <a:lnSpc>
                <a:spcPct val="200000"/>
              </a:lnSpc>
              <a:buFont typeface="Wingdings" pitchFamily="2" charset="2"/>
              <a:buChar char="Ø"/>
            </a:pPr>
            <a:r>
              <a:rPr lang="en-GB" dirty="0"/>
              <a:t>Recognise your audience (the evaluator)</a:t>
            </a:r>
          </a:p>
          <a:p>
            <a:pPr marL="171450" indent="-171450">
              <a:lnSpc>
                <a:spcPct val="200000"/>
              </a:lnSpc>
              <a:buFont typeface="Wingdings" pitchFamily="2" charset="2"/>
              <a:buChar char="Ø"/>
            </a:pPr>
            <a:endParaRPr lang="en-GB" sz="800" dirty="0"/>
          </a:p>
          <a:p>
            <a:pPr marL="285750" indent="-285750">
              <a:lnSpc>
                <a:spcPct val="200000"/>
              </a:lnSpc>
              <a:buFont typeface="Wingdings" pitchFamily="2" charset="2"/>
              <a:buChar char="Ø"/>
            </a:pPr>
            <a:r>
              <a:rPr lang="en-GB" dirty="0"/>
              <a:t>You need to convince the evaluator not yourself!</a:t>
            </a:r>
          </a:p>
        </p:txBody>
      </p:sp>
    </p:spTree>
    <p:extLst>
      <p:ext uri="{BB962C8B-B14F-4D97-AF65-F5344CB8AC3E}">
        <p14:creationId xmlns:p14="http://schemas.microsoft.com/office/powerpoint/2010/main" val="417920620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3C9707-E8C6-4C04-ACF1-00D1E0866A07}"/>
              </a:ext>
            </a:extLst>
          </p:cNvPr>
          <p:cNvSpPr>
            <a:spLocks noGrp="1"/>
          </p:cNvSpPr>
          <p:nvPr>
            <p:ph type="title"/>
          </p:nvPr>
        </p:nvSpPr>
        <p:spPr>
          <a:xfrm>
            <a:off x="677334" y="609600"/>
            <a:ext cx="8596668" cy="1320800"/>
          </a:xfrm>
        </p:spPr>
        <p:txBody>
          <a:bodyPr/>
          <a:lstStyle/>
          <a:p>
            <a:r>
              <a:rPr lang="en-GB" dirty="0"/>
              <a:t>Perspectives Explored</a:t>
            </a:r>
          </a:p>
        </p:txBody>
      </p:sp>
      <p:sp>
        <p:nvSpPr>
          <p:cNvPr id="3" name="Content Placeholder 2">
            <a:extLst>
              <a:ext uri="{FF2B5EF4-FFF2-40B4-BE49-F238E27FC236}">
                <a16:creationId xmlns:a16="http://schemas.microsoft.com/office/drawing/2014/main" id="{0B092B40-B203-450D-A05B-06DC18B51DE6}"/>
              </a:ext>
            </a:extLst>
          </p:cNvPr>
          <p:cNvSpPr>
            <a:spLocks noGrp="1"/>
          </p:cNvSpPr>
          <p:nvPr>
            <p:ph idx="1"/>
          </p:nvPr>
        </p:nvSpPr>
        <p:spPr>
          <a:xfrm>
            <a:off x="677334" y="2160589"/>
            <a:ext cx="8596668" cy="3880773"/>
          </a:xfrm>
        </p:spPr>
        <p:txBody>
          <a:bodyPr>
            <a:normAutofit fontScale="85000" lnSpcReduction="20000"/>
          </a:bodyPr>
          <a:lstStyle/>
          <a:p>
            <a:r>
              <a:rPr lang="en-GB" dirty="0"/>
              <a:t>Funding Bids Require Input from many aspects of the ‘team’</a:t>
            </a:r>
          </a:p>
          <a:p>
            <a:r>
              <a:rPr lang="en-GB" dirty="0"/>
              <a:t>Consider you as:</a:t>
            </a:r>
          </a:p>
          <a:p>
            <a:pPr lvl="1"/>
            <a:r>
              <a:rPr lang="en-GB" dirty="0"/>
              <a:t>New Recruit for Advocacy</a:t>
            </a:r>
          </a:p>
          <a:p>
            <a:pPr lvl="1"/>
            <a:r>
              <a:rPr lang="en-GB" dirty="0"/>
              <a:t>Advocate</a:t>
            </a:r>
          </a:p>
          <a:p>
            <a:pPr lvl="1"/>
            <a:r>
              <a:rPr lang="en-GB" dirty="0"/>
              <a:t>Advocacy Manager</a:t>
            </a:r>
          </a:p>
          <a:p>
            <a:r>
              <a:rPr lang="en-GB" dirty="0"/>
              <a:t>Question:</a:t>
            </a:r>
          </a:p>
          <a:p>
            <a:pPr lvl="1"/>
            <a:r>
              <a:rPr lang="en-GB" dirty="0"/>
              <a:t>How would your input vary depending  on your identified role in an advocacy organisation?</a:t>
            </a:r>
          </a:p>
          <a:p>
            <a:pPr lvl="1"/>
            <a:r>
              <a:rPr lang="en-GB" dirty="0"/>
              <a:t>Discussion (see Session Recording)</a:t>
            </a:r>
          </a:p>
          <a:p>
            <a:pPr lvl="1"/>
            <a:endParaRPr lang="en-GB" dirty="0"/>
          </a:p>
          <a:p>
            <a:pPr lvl="1"/>
            <a:endParaRPr lang="en-GB" dirty="0"/>
          </a:p>
          <a:p>
            <a:pPr lvl="1"/>
            <a:endParaRPr lang="en-GB" dirty="0"/>
          </a:p>
          <a:p>
            <a:r>
              <a:rPr lang="en-GB" dirty="0"/>
              <a:t>Useful Link: </a:t>
            </a:r>
            <a:r>
              <a:rPr lang="en-GB" dirty="0">
                <a:hlinkClick r:id="rId2"/>
              </a:rPr>
              <a:t>https://www.ivar.org.uk/wp-content/uploads/2016/07/Exploring-the-advocacy-role-of-community-anchor-organisations-1.pdf</a:t>
            </a:r>
            <a:endParaRPr lang="en-GB" dirty="0"/>
          </a:p>
          <a:p>
            <a:pPr lvl="1"/>
            <a:endParaRPr lang="en-GB" dirty="0"/>
          </a:p>
        </p:txBody>
      </p:sp>
    </p:spTree>
    <p:extLst>
      <p:ext uri="{BB962C8B-B14F-4D97-AF65-F5344CB8AC3E}">
        <p14:creationId xmlns:p14="http://schemas.microsoft.com/office/powerpoint/2010/main" val="372525672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00E85F-B95E-46A1-B7D9-46B79B681754}"/>
              </a:ext>
            </a:extLst>
          </p:cNvPr>
          <p:cNvSpPr>
            <a:spLocks noGrp="1"/>
          </p:cNvSpPr>
          <p:nvPr>
            <p:ph type="title"/>
          </p:nvPr>
        </p:nvSpPr>
        <p:spPr>
          <a:xfrm>
            <a:off x="677334" y="609600"/>
            <a:ext cx="8596668" cy="1320800"/>
          </a:xfrm>
        </p:spPr>
        <p:txBody>
          <a:bodyPr/>
          <a:lstStyle/>
          <a:p>
            <a:r>
              <a:rPr lang="en-GB" dirty="0"/>
              <a:t>Perspectives Explored</a:t>
            </a:r>
          </a:p>
        </p:txBody>
      </p:sp>
      <p:sp>
        <p:nvSpPr>
          <p:cNvPr id="3" name="Content Placeholder 2">
            <a:extLst>
              <a:ext uri="{FF2B5EF4-FFF2-40B4-BE49-F238E27FC236}">
                <a16:creationId xmlns:a16="http://schemas.microsoft.com/office/drawing/2014/main" id="{BF68065D-3EF9-4BB6-91CB-1A3F1B0E90F2}"/>
              </a:ext>
            </a:extLst>
          </p:cNvPr>
          <p:cNvSpPr>
            <a:spLocks noGrp="1"/>
          </p:cNvSpPr>
          <p:nvPr>
            <p:ph idx="1"/>
          </p:nvPr>
        </p:nvSpPr>
        <p:spPr>
          <a:xfrm>
            <a:off x="677334" y="2160589"/>
            <a:ext cx="8596668" cy="3880773"/>
          </a:xfrm>
        </p:spPr>
        <p:txBody>
          <a:bodyPr>
            <a:normAutofit lnSpcReduction="10000"/>
          </a:bodyPr>
          <a:lstStyle/>
          <a:p>
            <a:r>
              <a:rPr lang="en-GB" dirty="0"/>
              <a:t>Local Authority Perspectives:</a:t>
            </a:r>
          </a:p>
          <a:p>
            <a:pPr lvl="1"/>
            <a:r>
              <a:rPr lang="en-GB" dirty="0"/>
              <a:t>Language Meanings and Understandings (Suggested Reading: Basil Bernstein, Class Codes and Control 1973; Class, Code and Conduct) </a:t>
            </a:r>
          </a:p>
          <a:p>
            <a:pPr lvl="2"/>
            <a:r>
              <a:rPr lang="en-GB" dirty="0"/>
              <a:t>What methods of ‘advocacy practice’ will be employed?</a:t>
            </a:r>
          </a:p>
          <a:p>
            <a:pPr lvl="2"/>
            <a:r>
              <a:rPr lang="en-GB" dirty="0"/>
              <a:t>Who will ensure that services will be delivered (Sold as seen, Fit of Purpose and As Described)</a:t>
            </a:r>
          </a:p>
          <a:p>
            <a:pPr lvl="2"/>
            <a:r>
              <a:rPr lang="en-GB" dirty="0"/>
              <a:t>Factors Supportive of ‘YOUR’ organisations embeddedness in the community/</a:t>
            </a:r>
            <a:r>
              <a:rPr lang="en-GB" dirty="0" err="1"/>
              <a:t>sevice</a:t>
            </a:r>
            <a:r>
              <a:rPr lang="en-GB" dirty="0"/>
              <a:t>.</a:t>
            </a:r>
          </a:p>
          <a:p>
            <a:pPr lvl="1"/>
            <a:r>
              <a:rPr lang="en-GB" dirty="0"/>
              <a:t>Consider </a:t>
            </a:r>
          </a:p>
          <a:p>
            <a:pPr lvl="2"/>
            <a:r>
              <a:rPr lang="en-GB" dirty="0"/>
              <a:t>How do Community Forums and routes to audience work in your specific bid?</a:t>
            </a:r>
          </a:p>
          <a:p>
            <a:pPr lvl="2"/>
            <a:r>
              <a:rPr lang="en-GB" dirty="0"/>
              <a:t>What will be the ‘Impact’ of the advocacy provision?</a:t>
            </a:r>
          </a:p>
          <a:p>
            <a:pPr lvl="2"/>
            <a:r>
              <a:rPr lang="en-GB" dirty="0"/>
              <a:t>What will the challenges be?</a:t>
            </a:r>
          </a:p>
          <a:p>
            <a:pPr lvl="2"/>
            <a:r>
              <a:rPr lang="en-GB" dirty="0"/>
              <a:t>How will these be met?</a:t>
            </a:r>
          </a:p>
        </p:txBody>
      </p:sp>
    </p:spTree>
    <p:extLst>
      <p:ext uri="{BB962C8B-B14F-4D97-AF65-F5344CB8AC3E}">
        <p14:creationId xmlns:p14="http://schemas.microsoft.com/office/powerpoint/2010/main" val="329870777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BC875A-705B-4A2E-A9CB-C37A7822A09F}"/>
              </a:ext>
            </a:extLst>
          </p:cNvPr>
          <p:cNvSpPr>
            <a:spLocks noGrp="1"/>
          </p:cNvSpPr>
          <p:nvPr>
            <p:ph type="title"/>
          </p:nvPr>
        </p:nvSpPr>
        <p:spPr>
          <a:xfrm>
            <a:off x="677334" y="609600"/>
            <a:ext cx="8596668" cy="1320800"/>
          </a:xfrm>
        </p:spPr>
        <p:txBody>
          <a:bodyPr/>
          <a:lstStyle/>
          <a:p>
            <a:r>
              <a:rPr lang="en-GB" dirty="0"/>
              <a:t>Practical Examples</a:t>
            </a:r>
          </a:p>
        </p:txBody>
      </p:sp>
      <p:sp>
        <p:nvSpPr>
          <p:cNvPr id="3" name="Content Placeholder 2">
            <a:extLst>
              <a:ext uri="{FF2B5EF4-FFF2-40B4-BE49-F238E27FC236}">
                <a16:creationId xmlns:a16="http://schemas.microsoft.com/office/drawing/2014/main" id="{B791B7DF-0895-4C24-900A-143526BBCC79}"/>
              </a:ext>
            </a:extLst>
          </p:cNvPr>
          <p:cNvSpPr>
            <a:spLocks noGrp="1"/>
          </p:cNvSpPr>
          <p:nvPr>
            <p:ph idx="1"/>
          </p:nvPr>
        </p:nvSpPr>
        <p:spPr>
          <a:xfrm>
            <a:off x="677334" y="2160589"/>
            <a:ext cx="8596668" cy="3880773"/>
          </a:xfrm>
        </p:spPr>
        <p:txBody>
          <a:bodyPr/>
          <a:lstStyle/>
          <a:p>
            <a:r>
              <a:rPr lang="en-GB" dirty="0">
                <a:hlinkClick r:id="rId2"/>
              </a:rPr>
              <a:t>https://ciof.org.uk/events-and-training/resources/grants-and-trusts</a:t>
            </a:r>
            <a:endParaRPr lang="en-GB" dirty="0"/>
          </a:p>
          <a:p>
            <a:endParaRPr lang="en-GB" dirty="0"/>
          </a:p>
          <a:p>
            <a:r>
              <a:rPr lang="en-GB" dirty="0">
                <a:hlinkClick r:id="rId3"/>
              </a:rPr>
              <a:t>https://www.cafonline.org/charities/resilience/survive/how-to-write-a-great-grant-application#q3</a:t>
            </a:r>
            <a:endParaRPr lang="en-GB" dirty="0"/>
          </a:p>
          <a:p>
            <a:endParaRPr lang="en-GB" dirty="0"/>
          </a:p>
          <a:p>
            <a:r>
              <a:rPr lang="en-GB" dirty="0"/>
              <a:t>https://</a:t>
            </a:r>
            <a:r>
              <a:rPr lang="en-GB" dirty="0" err="1"/>
              <a:t>www.charitycomms.org.uk</a:t>
            </a:r>
            <a:r>
              <a:rPr lang="en-GB" dirty="0"/>
              <a:t>/ten-top-tips-for-writing-successful-funding-bids</a:t>
            </a:r>
          </a:p>
        </p:txBody>
      </p:sp>
    </p:spTree>
    <p:extLst>
      <p:ext uri="{BB962C8B-B14F-4D97-AF65-F5344CB8AC3E}">
        <p14:creationId xmlns:p14="http://schemas.microsoft.com/office/powerpoint/2010/main" val="85203714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8DF5F55-A0A8-5535-884C-A0055EB909CD}"/>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B72932FB-2E85-54EF-E8E3-01BD8DAC6417}"/>
              </a:ext>
            </a:extLst>
          </p:cNvPr>
          <p:cNvSpPr>
            <a:spLocks noGrp="1"/>
          </p:cNvSpPr>
          <p:nvPr>
            <p:ph idx="1"/>
          </p:nvPr>
        </p:nvSpPr>
        <p:spPr>
          <a:xfrm>
            <a:off x="677334" y="2160589"/>
            <a:ext cx="8596668" cy="3880773"/>
          </a:xfrm>
        </p:spPr>
        <p:txBody>
          <a:bodyPr/>
          <a:lstStyle/>
          <a:p>
            <a:endParaRPr lang="en-US" dirty="0"/>
          </a:p>
          <a:p>
            <a:r>
              <a:rPr lang="en-US" dirty="0"/>
              <a:t>IoE, Institute of Entrepreneurship Development ‘Motivating your Employees’. Available at: </a:t>
            </a:r>
            <a:r>
              <a:rPr lang="en-US" dirty="0">
                <a:hlinkClick r:id="rId2"/>
              </a:rPr>
              <a:t>https://ied.eu/project-updates/motivating-your-employees/</a:t>
            </a:r>
            <a:r>
              <a:rPr lang="en-US" dirty="0"/>
              <a:t> (Accessed: 26 February 2023)</a:t>
            </a:r>
          </a:p>
          <a:p>
            <a:r>
              <a:rPr lang="en-US" dirty="0" err="1"/>
              <a:t>Lesowiec</a:t>
            </a:r>
            <a:r>
              <a:rPr lang="en-US" dirty="0"/>
              <a:t>, T. (2020) Keystone Innovation ‘Guest Lecture”.</a:t>
            </a:r>
          </a:p>
        </p:txBody>
      </p:sp>
    </p:spTree>
    <p:extLst>
      <p:ext uri="{BB962C8B-B14F-4D97-AF65-F5344CB8AC3E}">
        <p14:creationId xmlns:p14="http://schemas.microsoft.com/office/powerpoint/2010/main" val="4157120142"/>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8C59B386-999D-4CB6-B907-9F3997C027CC}"/>
    </a:ext>
  </a:extLst>
</a:theme>
</file>

<file path=docProps/app.xml><?xml version="1.0" encoding="utf-8"?>
<Properties xmlns="http://schemas.openxmlformats.org/officeDocument/2006/extended-properties" xmlns:vt="http://schemas.openxmlformats.org/officeDocument/2006/docPropsVTypes">
  <Template>Facet</Template>
  <TotalTime>0</TotalTime>
  <Words>824</Words>
  <Application>Microsoft Macintosh PowerPoint</Application>
  <PresentationFormat>Widescreen</PresentationFormat>
  <Paragraphs>151</Paragraphs>
  <Slides>21</Slides>
  <Notes>0</Notes>
  <HiddenSlides>0</HiddenSlides>
  <MMClips>3</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21</vt:i4>
      </vt:variant>
    </vt:vector>
  </HeadingPairs>
  <TitlesOfParts>
    <vt:vector size="26" baseType="lpstr">
      <vt:lpstr>Arial</vt:lpstr>
      <vt:lpstr>Trebuchet MS</vt:lpstr>
      <vt:lpstr>Wingdings</vt:lpstr>
      <vt:lpstr>Wingdings 3</vt:lpstr>
      <vt:lpstr>Facet</vt:lpstr>
      <vt:lpstr>ECED7008</vt:lpstr>
      <vt:lpstr>Funding bids start with…</vt:lpstr>
      <vt:lpstr>The Creative Process</vt:lpstr>
      <vt:lpstr>Remember…….Process!</vt:lpstr>
      <vt:lpstr>The Value Proposition</vt:lpstr>
      <vt:lpstr>Questions/Issues that will need to be answered/addressed</vt:lpstr>
      <vt:lpstr>Wider impacts…</vt:lpstr>
      <vt:lpstr>Skill Required… Persuasive Writing!</vt:lpstr>
      <vt:lpstr>Remember... Know your audience!</vt:lpstr>
      <vt:lpstr>Why?</vt:lpstr>
      <vt:lpstr>When bids go weak</vt:lpstr>
      <vt:lpstr>Remember…</vt:lpstr>
      <vt:lpstr>Application</vt:lpstr>
      <vt:lpstr>Thoughts on what can make a great grand application</vt:lpstr>
      <vt:lpstr>Approaches to writing a grant application.</vt:lpstr>
      <vt:lpstr>Common Grant Application Mistakes</vt:lpstr>
      <vt:lpstr>Focus</vt:lpstr>
      <vt:lpstr>Perspectives Explored</vt:lpstr>
      <vt:lpstr>Perspectives Explored</vt:lpstr>
      <vt:lpstr>Practical Examples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2020-03-06T15:11:49Z</dcterms:created>
  <dcterms:modified xsi:type="dcterms:W3CDTF">2024-03-04T17:51:05Z</dcterms:modified>
</cp:coreProperties>
</file>