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2" r:id="rId3"/>
    <p:sldId id="281" r:id="rId4"/>
    <p:sldId id="257" r:id="rId5"/>
    <p:sldId id="279" r:id="rId6"/>
    <p:sldId id="280" r:id="rId7"/>
    <p:sldId id="258" r:id="rId8"/>
    <p:sldId id="277" r:id="rId9"/>
    <p:sldId id="259" r:id="rId10"/>
    <p:sldId id="278" r:id="rId11"/>
    <p:sldId id="260" r:id="rId12"/>
    <p:sldId id="276" r:id="rId13"/>
    <p:sldId id="261" r:id="rId14"/>
    <p:sldId id="262" r:id="rId15"/>
    <p:sldId id="263" r:id="rId16"/>
    <p:sldId id="264" r:id="rId17"/>
    <p:sldId id="283" r:id="rId18"/>
    <p:sldId id="28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83E940-FBD2-4DB2-BC54-C96C5D68F43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3640433-42FE-46BB-BBDE-039077CDACFA}">
      <dgm:prSet/>
      <dgm:spPr/>
      <dgm:t>
        <a:bodyPr/>
        <a:lstStyle/>
        <a:p>
          <a:pPr>
            <a:defRPr cap="all"/>
          </a:pPr>
          <a:r>
            <a:rPr lang="en-GB" dirty="0"/>
            <a:t>Trial-run;</a:t>
          </a:r>
          <a:endParaRPr lang="en-US" dirty="0"/>
        </a:p>
      </dgm:t>
    </dgm:pt>
    <dgm:pt modelId="{945E95E2-4E8B-4A6B-A932-6EEBCFE073EE}" type="parTrans" cxnId="{2EE63333-C5AE-4C3B-B775-D1432EEA2E00}">
      <dgm:prSet/>
      <dgm:spPr/>
      <dgm:t>
        <a:bodyPr/>
        <a:lstStyle/>
        <a:p>
          <a:endParaRPr lang="en-US"/>
        </a:p>
      </dgm:t>
    </dgm:pt>
    <dgm:pt modelId="{3EF63C6B-4D39-44A2-9FB1-7A401425FBFC}" type="sibTrans" cxnId="{2EE63333-C5AE-4C3B-B775-D1432EEA2E00}">
      <dgm:prSet/>
      <dgm:spPr/>
      <dgm:t>
        <a:bodyPr/>
        <a:lstStyle/>
        <a:p>
          <a:endParaRPr lang="en-US"/>
        </a:p>
      </dgm:t>
    </dgm:pt>
    <dgm:pt modelId="{8ED35AA4-C32B-4E20-B6FF-EAB62F03ABF8}">
      <dgm:prSet/>
      <dgm:spPr/>
      <dgm:t>
        <a:bodyPr/>
        <a:lstStyle/>
        <a:p>
          <a:pPr>
            <a:defRPr cap="all"/>
          </a:pPr>
          <a:r>
            <a:rPr lang="en-GB"/>
            <a:t>Networking;</a:t>
          </a:r>
          <a:endParaRPr lang="en-US"/>
        </a:p>
      </dgm:t>
    </dgm:pt>
    <dgm:pt modelId="{9D541EDA-E65A-40E9-B9D4-F78FF489A220}" type="parTrans" cxnId="{F5982206-2225-4F1F-8625-7E849BA989A1}">
      <dgm:prSet/>
      <dgm:spPr/>
      <dgm:t>
        <a:bodyPr/>
        <a:lstStyle/>
        <a:p>
          <a:endParaRPr lang="en-US"/>
        </a:p>
      </dgm:t>
    </dgm:pt>
    <dgm:pt modelId="{5D6640F9-D448-4CDE-9F85-1BEA6552D490}" type="sibTrans" cxnId="{F5982206-2225-4F1F-8625-7E849BA989A1}">
      <dgm:prSet/>
      <dgm:spPr/>
      <dgm:t>
        <a:bodyPr/>
        <a:lstStyle/>
        <a:p>
          <a:endParaRPr lang="en-US"/>
        </a:p>
      </dgm:t>
    </dgm:pt>
    <dgm:pt modelId="{22826E0C-5462-4B67-AF16-0E9CC3E7F55D}">
      <dgm:prSet/>
      <dgm:spPr/>
      <dgm:t>
        <a:bodyPr/>
        <a:lstStyle/>
        <a:p>
          <a:pPr>
            <a:defRPr cap="all"/>
          </a:pPr>
          <a:r>
            <a:rPr lang="en-GB"/>
            <a:t>Self-development;</a:t>
          </a:r>
          <a:endParaRPr lang="en-US"/>
        </a:p>
      </dgm:t>
    </dgm:pt>
    <dgm:pt modelId="{DF13997D-B672-496C-87A3-2C0702F9313D}" type="parTrans" cxnId="{3C985904-75CC-4402-87B1-EAAD742E6E95}">
      <dgm:prSet/>
      <dgm:spPr/>
      <dgm:t>
        <a:bodyPr/>
        <a:lstStyle/>
        <a:p>
          <a:endParaRPr lang="en-US"/>
        </a:p>
      </dgm:t>
    </dgm:pt>
    <dgm:pt modelId="{AFDC06B8-46DA-430C-B14C-A4EE765C5B9C}" type="sibTrans" cxnId="{3C985904-75CC-4402-87B1-EAAD742E6E95}">
      <dgm:prSet/>
      <dgm:spPr/>
      <dgm:t>
        <a:bodyPr/>
        <a:lstStyle/>
        <a:p>
          <a:endParaRPr lang="en-US"/>
        </a:p>
      </dgm:t>
    </dgm:pt>
    <dgm:pt modelId="{98CEB22A-94AB-4B1F-8015-463B329EE2E9}">
      <dgm:prSet/>
      <dgm:spPr/>
      <dgm:t>
        <a:bodyPr/>
        <a:lstStyle/>
        <a:p>
          <a:pPr>
            <a:defRPr cap="all"/>
          </a:pPr>
          <a:r>
            <a:rPr lang="en-GB"/>
            <a:t>Potential employment.</a:t>
          </a:r>
          <a:endParaRPr lang="en-US"/>
        </a:p>
      </dgm:t>
    </dgm:pt>
    <dgm:pt modelId="{8923BAD2-37EE-4BF5-A10B-C966743A4E48}" type="parTrans" cxnId="{756336E7-E289-4DD9-ADD5-C7C207A82C6B}">
      <dgm:prSet/>
      <dgm:spPr/>
      <dgm:t>
        <a:bodyPr/>
        <a:lstStyle/>
        <a:p>
          <a:endParaRPr lang="en-US"/>
        </a:p>
      </dgm:t>
    </dgm:pt>
    <dgm:pt modelId="{41112843-FD96-42D4-925E-4D14D1EF441C}" type="sibTrans" cxnId="{756336E7-E289-4DD9-ADD5-C7C207A82C6B}">
      <dgm:prSet/>
      <dgm:spPr/>
      <dgm:t>
        <a:bodyPr/>
        <a:lstStyle/>
        <a:p>
          <a:endParaRPr lang="en-US"/>
        </a:p>
      </dgm:t>
    </dgm:pt>
    <dgm:pt modelId="{5B710895-A72B-4605-B1EF-92FE3A493C69}" type="pres">
      <dgm:prSet presAssocID="{8F83E940-FBD2-4DB2-BC54-C96C5D68F435}" presName="root" presStyleCnt="0">
        <dgm:presLayoutVars>
          <dgm:dir/>
          <dgm:resizeHandles val="exact"/>
        </dgm:presLayoutVars>
      </dgm:prSet>
      <dgm:spPr/>
    </dgm:pt>
    <dgm:pt modelId="{E823003C-2CE5-44E8-A930-12D750B5CE28}" type="pres">
      <dgm:prSet presAssocID="{B3640433-42FE-46BB-BBDE-039077CDACFA}" presName="compNode" presStyleCnt="0"/>
      <dgm:spPr/>
    </dgm:pt>
    <dgm:pt modelId="{0102310E-F225-4C9F-8FBE-BA2BAD40086E}" type="pres">
      <dgm:prSet presAssocID="{B3640433-42FE-46BB-BBDE-039077CDACFA}" presName="iconBgRect" presStyleLbl="bgShp" presStyleIdx="0" presStyleCnt="4"/>
      <dgm:spPr/>
    </dgm:pt>
    <dgm:pt modelId="{DC6C72DC-5A4E-4D0E-97A2-27A711AE0085}" type="pres">
      <dgm:prSet presAssocID="{B3640433-42FE-46BB-BBDE-039077CDACF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683E2566-FB24-4077-AD60-6B8DBF0F44CF}" type="pres">
      <dgm:prSet presAssocID="{B3640433-42FE-46BB-BBDE-039077CDACFA}" presName="spaceRect" presStyleCnt="0"/>
      <dgm:spPr/>
    </dgm:pt>
    <dgm:pt modelId="{9EE9177F-BF03-4250-A9F3-A59FCC0C04EB}" type="pres">
      <dgm:prSet presAssocID="{B3640433-42FE-46BB-BBDE-039077CDACFA}" presName="textRect" presStyleLbl="revTx" presStyleIdx="0" presStyleCnt="4">
        <dgm:presLayoutVars>
          <dgm:chMax val="1"/>
          <dgm:chPref val="1"/>
        </dgm:presLayoutVars>
      </dgm:prSet>
      <dgm:spPr/>
    </dgm:pt>
    <dgm:pt modelId="{9F26ADC8-9F6E-430C-8232-5277FC66A8B5}" type="pres">
      <dgm:prSet presAssocID="{3EF63C6B-4D39-44A2-9FB1-7A401425FBFC}" presName="sibTrans" presStyleCnt="0"/>
      <dgm:spPr/>
    </dgm:pt>
    <dgm:pt modelId="{C63F508E-4195-4713-B37C-BFDAC87D0B09}" type="pres">
      <dgm:prSet presAssocID="{8ED35AA4-C32B-4E20-B6FF-EAB62F03ABF8}" presName="compNode" presStyleCnt="0"/>
      <dgm:spPr/>
    </dgm:pt>
    <dgm:pt modelId="{001FCC4D-E33D-402D-9FA5-EE450F8BEB67}" type="pres">
      <dgm:prSet presAssocID="{8ED35AA4-C32B-4E20-B6FF-EAB62F03ABF8}" presName="iconBgRect" presStyleLbl="bgShp" presStyleIdx="1" presStyleCnt="4"/>
      <dgm:spPr/>
    </dgm:pt>
    <dgm:pt modelId="{6A06BC34-85CD-416B-BEE3-F0E891D84D7A}" type="pres">
      <dgm:prSet presAssocID="{8ED35AA4-C32B-4E20-B6FF-EAB62F03ABF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07D5D9A-339B-4BEE-BDDB-412C700DB502}" type="pres">
      <dgm:prSet presAssocID="{8ED35AA4-C32B-4E20-B6FF-EAB62F03ABF8}" presName="spaceRect" presStyleCnt="0"/>
      <dgm:spPr/>
    </dgm:pt>
    <dgm:pt modelId="{06E16AB6-A014-46F8-9AF5-C0EFDA581CFF}" type="pres">
      <dgm:prSet presAssocID="{8ED35AA4-C32B-4E20-B6FF-EAB62F03ABF8}" presName="textRect" presStyleLbl="revTx" presStyleIdx="1" presStyleCnt="4">
        <dgm:presLayoutVars>
          <dgm:chMax val="1"/>
          <dgm:chPref val="1"/>
        </dgm:presLayoutVars>
      </dgm:prSet>
      <dgm:spPr/>
    </dgm:pt>
    <dgm:pt modelId="{3A6736FF-D288-4F42-B6F8-35E71AECE812}" type="pres">
      <dgm:prSet presAssocID="{5D6640F9-D448-4CDE-9F85-1BEA6552D490}" presName="sibTrans" presStyleCnt="0"/>
      <dgm:spPr/>
    </dgm:pt>
    <dgm:pt modelId="{D0BDC78B-5B75-47A9-94EF-91D3A038EEAA}" type="pres">
      <dgm:prSet presAssocID="{22826E0C-5462-4B67-AF16-0E9CC3E7F55D}" presName="compNode" presStyleCnt="0"/>
      <dgm:spPr/>
    </dgm:pt>
    <dgm:pt modelId="{F6DF9E5C-06FA-4FFC-9FFA-97D8C2D54367}" type="pres">
      <dgm:prSet presAssocID="{22826E0C-5462-4B67-AF16-0E9CC3E7F55D}" presName="iconBgRect" presStyleLbl="bgShp" presStyleIdx="2" presStyleCnt="4"/>
      <dgm:spPr/>
    </dgm:pt>
    <dgm:pt modelId="{061F196E-800F-46FF-B86E-481139AA12C7}" type="pres">
      <dgm:prSet presAssocID="{22826E0C-5462-4B67-AF16-0E9CC3E7F5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65D634AA-0AF6-4F16-A74F-094B076F8E9F}" type="pres">
      <dgm:prSet presAssocID="{22826E0C-5462-4B67-AF16-0E9CC3E7F55D}" presName="spaceRect" presStyleCnt="0"/>
      <dgm:spPr/>
    </dgm:pt>
    <dgm:pt modelId="{BF5F693B-56A7-4047-A23A-4FCF4D8ACDDF}" type="pres">
      <dgm:prSet presAssocID="{22826E0C-5462-4B67-AF16-0E9CC3E7F55D}" presName="textRect" presStyleLbl="revTx" presStyleIdx="2" presStyleCnt="4">
        <dgm:presLayoutVars>
          <dgm:chMax val="1"/>
          <dgm:chPref val="1"/>
        </dgm:presLayoutVars>
      </dgm:prSet>
      <dgm:spPr/>
    </dgm:pt>
    <dgm:pt modelId="{59DDA509-0702-44C5-BFD0-BC101B77E770}" type="pres">
      <dgm:prSet presAssocID="{AFDC06B8-46DA-430C-B14C-A4EE765C5B9C}" presName="sibTrans" presStyleCnt="0"/>
      <dgm:spPr/>
    </dgm:pt>
    <dgm:pt modelId="{F1C66941-834F-472C-AF08-50BA55609F84}" type="pres">
      <dgm:prSet presAssocID="{98CEB22A-94AB-4B1F-8015-463B329EE2E9}" presName="compNode" presStyleCnt="0"/>
      <dgm:spPr/>
    </dgm:pt>
    <dgm:pt modelId="{1CBD26F4-7011-417C-9E66-E921764534E6}" type="pres">
      <dgm:prSet presAssocID="{98CEB22A-94AB-4B1F-8015-463B329EE2E9}" presName="iconBgRect" presStyleLbl="bgShp" presStyleIdx="3" presStyleCnt="4"/>
      <dgm:spPr/>
    </dgm:pt>
    <dgm:pt modelId="{57542585-76B5-4938-AB4B-DF7D19867B7F}" type="pres">
      <dgm:prSet presAssocID="{98CEB22A-94AB-4B1F-8015-463B329EE2E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B662C78-1386-4A6A-BF59-6F1F1EA9EA34}" type="pres">
      <dgm:prSet presAssocID="{98CEB22A-94AB-4B1F-8015-463B329EE2E9}" presName="spaceRect" presStyleCnt="0"/>
      <dgm:spPr/>
    </dgm:pt>
    <dgm:pt modelId="{2F6BC134-8104-4CFF-82D0-AC361AAE5CDD}" type="pres">
      <dgm:prSet presAssocID="{98CEB22A-94AB-4B1F-8015-463B329EE2E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C985904-75CC-4402-87B1-EAAD742E6E95}" srcId="{8F83E940-FBD2-4DB2-BC54-C96C5D68F435}" destId="{22826E0C-5462-4B67-AF16-0E9CC3E7F55D}" srcOrd="2" destOrd="0" parTransId="{DF13997D-B672-496C-87A3-2C0702F9313D}" sibTransId="{AFDC06B8-46DA-430C-B14C-A4EE765C5B9C}"/>
    <dgm:cxn modelId="{F5982206-2225-4F1F-8625-7E849BA989A1}" srcId="{8F83E940-FBD2-4DB2-BC54-C96C5D68F435}" destId="{8ED35AA4-C32B-4E20-B6FF-EAB62F03ABF8}" srcOrd="1" destOrd="0" parTransId="{9D541EDA-E65A-40E9-B9D4-F78FF489A220}" sibTransId="{5D6640F9-D448-4CDE-9F85-1BEA6552D490}"/>
    <dgm:cxn modelId="{2EE63333-C5AE-4C3B-B775-D1432EEA2E00}" srcId="{8F83E940-FBD2-4DB2-BC54-C96C5D68F435}" destId="{B3640433-42FE-46BB-BBDE-039077CDACFA}" srcOrd="0" destOrd="0" parTransId="{945E95E2-4E8B-4A6B-A932-6EEBCFE073EE}" sibTransId="{3EF63C6B-4D39-44A2-9FB1-7A401425FBFC}"/>
    <dgm:cxn modelId="{0EC44F66-42B5-4C7E-93AD-746426C986C9}" type="presOf" srcId="{8ED35AA4-C32B-4E20-B6FF-EAB62F03ABF8}" destId="{06E16AB6-A014-46F8-9AF5-C0EFDA581CFF}" srcOrd="0" destOrd="0" presId="urn:microsoft.com/office/officeart/2018/5/layout/IconCircleLabelList"/>
    <dgm:cxn modelId="{F16C416A-221F-4640-AE4A-5329035B9D41}" type="presOf" srcId="{98CEB22A-94AB-4B1F-8015-463B329EE2E9}" destId="{2F6BC134-8104-4CFF-82D0-AC361AAE5CDD}" srcOrd="0" destOrd="0" presId="urn:microsoft.com/office/officeart/2018/5/layout/IconCircleLabelList"/>
    <dgm:cxn modelId="{9769DA93-1CEB-4B7E-BB5A-AD0169A2235D}" type="presOf" srcId="{22826E0C-5462-4B67-AF16-0E9CC3E7F55D}" destId="{BF5F693B-56A7-4047-A23A-4FCF4D8ACDDF}" srcOrd="0" destOrd="0" presId="urn:microsoft.com/office/officeart/2018/5/layout/IconCircleLabelList"/>
    <dgm:cxn modelId="{0F3F0BB7-3436-47CF-89E6-AFC9D3ABCC31}" type="presOf" srcId="{8F83E940-FBD2-4DB2-BC54-C96C5D68F435}" destId="{5B710895-A72B-4605-B1EF-92FE3A493C69}" srcOrd="0" destOrd="0" presId="urn:microsoft.com/office/officeart/2018/5/layout/IconCircleLabelList"/>
    <dgm:cxn modelId="{DBBE76E0-2AEE-4227-A63B-13A95BF3BCBE}" type="presOf" srcId="{B3640433-42FE-46BB-BBDE-039077CDACFA}" destId="{9EE9177F-BF03-4250-A9F3-A59FCC0C04EB}" srcOrd="0" destOrd="0" presId="urn:microsoft.com/office/officeart/2018/5/layout/IconCircleLabelList"/>
    <dgm:cxn modelId="{756336E7-E289-4DD9-ADD5-C7C207A82C6B}" srcId="{8F83E940-FBD2-4DB2-BC54-C96C5D68F435}" destId="{98CEB22A-94AB-4B1F-8015-463B329EE2E9}" srcOrd="3" destOrd="0" parTransId="{8923BAD2-37EE-4BF5-A10B-C966743A4E48}" sibTransId="{41112843-FD96-42D4-925E-4D14D1EF441C}"/>
    <dgm:cxn modelId="{697F1548-E563-467A-8EC3-94BF67C693FD}" type="presParOf" srcId="{5B710895-A72B-4605-B1EF-92FE3A493C69}" destId="{E823003C-2CE5-44E8-A930-12D750B5CE28}" srcOrd="0" destOrd="0" presId="urn:microsoft.com/office/officeart/2018/5/layout/IconCircleLabelList"/>
    <dgm:cxn modelId="{E090A99F-E437-41BC-B8A5-01EF28B4832E}" type="presParOf" srcId="{E823003C-2CE5-44E8-A930-12D750B5CE28}" destId="{0102310E-F225-4C9F-8FBE-BA2BAD40086E}" srcOrd="0" destOrd="0" presId="urn:microsoft.com/office/officeart/2018/5/layout/IconCircleLabelList"/>
    <dgm:cxn modelId="{7871775A-207B-42F0-AFA2-FFD34E06F8D6}" type="presParOf" srcId="{E823003C-2CE5-44E8-A930-12D750B5CE28}" destId="{DC6C72DC-5A4E-4D0E-97A2-27A711AE0085}" srcOrd="1" destOrd="0" presId="urn:microsoft.com/office/officeart/2018/5/layout/IconCircleLabelList"/>
    <dgm:cxn modelId="{1518AA5F-CB8E-4773-BBAF-9678D0AC4308}" type="presParOf" srcId="{E823003C-2CE5-44E8-A930-12D750B5CE28}" destId="{683E2566-FB24-4077-AD60-6B8DBF0F44CF}" srcOrd="2" destOrd="0" presId="urn:microsoft.com/office/officeart/2018/5/layout/IconCircleLabelList"/>
    <dgm:cxn modelId="{6A2AE167-5CD2-45E3-B8CD-43BA92B3B68E}" type="presParOf" srcId="{E823003C-2CE5-44E8-A930-12D750B5CE28}" destId="{9EE9177F-BF03-4250-A9F3-A59FCC0C04EB}" srcOrd="3" destOrd="0" presId="urn:microsoft.com/office/officeart/2018/5/layout/IconCircleLabelList"/>
    <dgm:cxn modelId="{9E1E99AE-7C77-4E98-96CE-F7CA161CBD6B}" type="presParOf" srcId="{5B710895-A72B-4605-B1EF-92FE3A493C69}" destId="{9F26ADC8-9F6E-430C-8232-5277FC66A8B5}" srcOrd="1" destOrd="0" presId="urn:microsoft.com/office/officeart/2018/5/layout/IconCircleLabelList"/>
    <dgm:cxn modelId="{13595D34-B22E-4E89-9D67-C0F9AD20F10B}" type="presParOf" srcId="{5B710895-A72B-4605-B1EF-92FE3A493C69}" destId="{C63F508E-4195-4713-B37C-BFDAC87D0B09}" srcOrd="2" destOrd="0" presId="urn:microsoft.com/office/officeart/2018/5/layout/IconCircleLabelList"/>
    <dgm:cxn modelId="{D520D14B-7B57-4130-BD28-33E575FE2141}" type="presParOf" srcId="{C63F508E-4195-4713-B37C-BFDAC87D0B09}" destId="{001FCC4D-E33D-402D-9FA5-EE450F8BEB67}" srcOrd="0" destOrd="0" presId="urn:microsoft.com/office/officeart/2018/5/layout/IconCircleLabelList"/>
    <dgm:cxn modelId="{D82ECAFF-A168-4AD0-9429-0E425045F2E4}" type="presParOf" srcId="{C63F508E-4195-4713-B37C-BFDAC87D0B09}" destId="{6A06BC34-85CD-416B-BEE3-F0E891D84D7A}" srcOrd="1" destOrd="0" presId="urn:microsoft.com/office/officeart/2018/5/layout/IconCircleLabelList"/>
    <dgm:cxn modelId="{50D3B200-16CC-4E5D-86FB-721240C536BC}" type="presParOf" srcId="{C63F508E-4195-4713-B37C-BFDAC87D0B09}" destId="{A07D5D9A-339B-4BEE-BDDB-412C700DB502}" srcOrd="2" destOrd="0" presId="urn:microsoft.com/office/officeart/2018/5/layout/IconCircleLabelList"/>
    <dgm:cxn modelId="{F897F2C0-F4A9-4E2F-B79C-26B6B6A98CF7}" type="presParOf" srcId="{C63F508E-4195-4713-B37C-BFDAC87D0B09}" destId="{06E16AB6-A014-46F8-9AF5-C0EFDA581CFF}" srcOrd="3" destOrd="0" presId="urn:microsoft.com/office/officeart/2018/5/layout/IconCircleLabelList"/>
    <dgm:cxn modelId="{4C6F1FC0-1F83-423D-892D-08C6A2831881}" type="presParOf" srcId="{5B710895-A72B-4605-B1EF-92FE3A493C69}" destId="{3A6736FF-D288-4F42-B6F8-35E71AECE812}" srcOrd="3" destOrd="0" presId="urn:microsoft.com/office/officeart/2018/5/layout/IconCircleLabelList"/>
    <dgm:cxn modelId="{A789CACD-CD48-4B9E-8591-496CC431121F}" type="presParOf" srcId="{5B710895-A72B-4605-B1EF-92FE3A493C69}" destId="{D0BDC78B-5B75-47A9-94EF-91D3A038EEAA}" srcOrd="4" destOrd="0" presId="urn:microsoft.com/office/officeart/2018/5/layout/IconCircleLabelList"/>
    <dgm:cxn modelId="{0377C2E2-5E3E-422F-A3E2-AE95F63F4369}" type="presParOf" srcId="{D0BDC78B-5B75-47A9-94EF-91D3A038EEAA}" destId="{F6DF9E5C-06FA-4FFC-9FFA-97D8C2D54367}" srcOrd="0" destOrd="0" presId="urn:microsoft.com/office/officeart/2018/5/layout/IconCircleLabelList"/>
    <dgm:cxn modelId="{3FE1FC26-C8D8-4F8A-88AB-F18FDF6B4FF6}" type="presParOf" srcId="{D0BDC78B-5B75-47A9-94EF-91D3A038EEAA}" destId="{061F196E-800F-46FF-B86E-481139AA12C7}" srcOrd="1" destOrd="0" presId="urn:microsoft.com/office/officeart/2018/5/layout/IconCircleLabelList"/>
    <dgm:cxn modelId="{AC94F483-A90A-4B5D-BE70-DB8D34C73594}" type="presParOf" srcId="{D0BDC78B-5B75-47A9-94EF-91D3A038EEAA}" destId="{65D634AA-0AF6-4F16-A74F-094B076F8E9F}" srcOrd="2" destOrd="0" presId="urn:microsoft.com/office/officeart/2018/5/layout/IconCircleLabelList"/>
    <dgm:cxn modelId="{9184A6C5-3206-461D-B46B-D0A78FF94665}" type="presParOf" srcId="{D0BDC78B-5B75-47A9-94EF-91D3A038EEAA}" destId="{BF5F693B-56A7-4047-A23A-4FCF4D8ACDDF}" srcOrd="3" destOrd="0" presId="urn:microsoft.com/office/officeart/2018/5/layout/IconCircleLabelList"/>
    <dgm:cxn modelId="{2CF43C46-74B3-46C8-AE2E-6107DCEA9BFF}" type="presParOf" srcId="{5B710895-A72B-4605-B1EF-92FE3A493C69}" destId="{59DDA509-0702-44C5-BFD0-BC101B77E770}" srcOrd="5" destOrd="0" presId="urn:microsoft.com/office/officeart/2018/5/layout/IconCircleLabelList"/>
    <dgm:cxn modelId="{51962AA8-5C99-4ECD-B2BC-60A5F530EBF1}" type="presParOf" srcId="{5B710895-A72B-4605-B1EF-92FE3A493C69}" destId="{F1C66941-834F-472C-AF08-50BA55609F84}" srcOrd="6" destOrd="0" presId="urn:microsoft.com/office/officeart/2018/5/layout/IconCircleLabelList"/>
    <dgm:cxn modelId="{FBB76B0A-2C02-4C4C-BA73-163EA8E79561}" type="presParOf" srcId="{F1C66941-834F-472C-AF08-50BA55609F84}" destId="{1CBD26F4-7011-417C-9E66-E921764534E6}" srcOrd="0" destOrd="0" presId="urn:microsoft.com/office/officeart/2018/5/layout/IconCircleLabelList"/>
    <dgm:cxn modelId="{C0F54351-C8F0-4B97-A680-4561E4693D12}" type="presParOf" srcId="{F1C66941-834F-472C-AF08-50BA55609F84}" destId="{57542585-76B5-4938-AB4B-DF7D19867B7F}" srcOrd="1" destOrd="0" presId="urn:microsoft.com/office/officeart/2018/5/layout/IconCircleLabelList"/>
    <dgm:cxn modelId="{59CA1B5D-03ED-479F-BBE1-D39EFDC7A220}" type="presParOf" srcId="{F1C66941-834F-472C-AF08-50BA55609F84}" destId="{9B662C78-1386-4A6A-BF59-6F1F1EA9EA34}" srcOrd="2" destOrd="0" presId="urn:microsoft.com/office/officeart/2018/5/layout/IconCircleLabelList"/>
    <dgm:cxn modelId="{2890A497-5530-4814-A8A1-A2C0D705DC30}" type="presParOf" srcId="{F1C66941-834F-472C-AF08-50BA55609F84}" destId="{2F6BC134-8104-4CFF-82D0-AC361AAE5CD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2B56E3-B183-4B01-BE79-CDD29B6C9F8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B57289E-A42A-4475-95C2-1FBAD338EFE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Digital skills (ICAS, 2019);</a:t>
          </a:r>
          <a:endParaRPr lang="en-US"/>
        </a:p>
      </dgm:t>
    </dgm:pt>
    <dgm:pt modelId="{31523922-ECEE-4415-A743-1B0D53E972BC}" type="parTrans" cxnId="{67BB935F-A2F9-49DD-914A-8389BF64ED68}">
      <dgm:prSet/>
      <dgm:spPr/>
      <dgm:t>
        <a:bodyPr/>
        <a:lstStyle/>
        <a:p>
          <a:endParaRPr lang="en-US"/>
        </a:p>
      </dgm:t>
    </dgm:pt>
    <dgm:pt modelId="{2A3CD79C-AE14-44EE-9D8F-83193463B73F}" type="sibTrans" cxnId="{67BB935F-A2F9-49DD-914A-8389BF64ED6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5F15DA7-AEEE-47A6-9A0A-03F92E6A5E0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Good communication skills (Gray, 2010);</a:t>
          </a:r>
          <a:endParaRPr lang="en-US"/>
        </a:p>
      </dgm:t>
    </dgm:pt>
    <dgm:pt modelId="{21FD8716-40A1-4E46-B734-5098DA919CF4}" type="parTrans" cxnId="{54EFF506-DBF3-4960-A1DD-2C20171888A1}">
      <dgm:prSet/>
      <dgm:spPr/>
      <dgm:t>
        <a:bodyPr/>
        <a:lstStyle/>
        <a:p>
          <a:endParaRPr lang="en-US"/>
        </a:p>
      </dgm:t>
    </dgm:pt>
    <dgm:pt modelId="{4985A1D6-EA8D-4B1D-A8FC-890040128B4B}" type="sibTrans" cxnId="{54EFF506-DBF3-4960-A1DD-2C20171888A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9E2486A-8F75-4CC6-9A14-496A45EB01C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Teamwork and independent work (Tan and Fawzi, 2016);</a:t>
          </a:r>
          <a:endParaRPr lang="en-US"/>
        </a:p>
      </dgm:t>
    </dgm:pt>
    <dgm:pt modelId="{DCD4A23F-083C-4662-B108-C9DCD8C681DE}" type="parTrans" cxnId="{86058E37-DC9A-4227-93A1-B14984EC9224}">
      <dgm:prSet/>
      <dgm:spPr/>
      <dgm:t>
        <a:bodyPr/>
        <a:lstStyle/>
        <a:p>
          <a:endParaRPr lang="en-US"/>
        </a:p>
      </dgm:t>
    </dgm:pt>
    <dgm:pt modelId="{D409862B-724E-420B-8B68-C530F7090886}" type="sibTrans" cxnId="{86058E37-DC9A-4227-93A1-B14984EC92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6482DEB-105E-4563-BD4F-E21AFAA783B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Attention to details (www.chron.com);</a:t>
          </a:r>
          <a:endParaRPr lang="en-US"/>
        </a:p>
      </dgm:t>
    </dgm:pt>
    <dgm:pt modelId="{8E7DE2B7-1586-4535-8D01-11026500ECF8}" type="parTrans" cxnId="{DDBAC7CA-BCE0-4C03-A2E2-8984313BE179}">
      <dgm:prSet/>
      <dgm:spPr/>
      <dgm:t>
        <a:bodyPr/>
        <a:lstStyle/>
        <a:p>
          <a:endParaRPr lang="en-US"/>
        </a:p>
      </dgm:t>
    </dgm:pt>
    <dgm:pt modelId="{A78CEED6-9C68-4D2B-B143-FFB8F65A0D79}" type="sibTrans" cxnId="{DDBAC7CA-BCE0-4C03-A2E2-8984313BE1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CA37372-7D9D-445D-9975-5783C1B701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Time management skills (Sanders, 2015);</a:t>
          </a:r>
          <a:endParaRPr lang="en-US"/>
        </a:p>
      </dgm:t>
    </dgm:pt>
    <dgm:pt modelId="{A2884657-04BF-4EB3-9826-2CA0E079C4BB}" type="parTrans" cxnId="{3DD788FB-4670-4E11-9EA0-68C0F70C85DE}">
      <dgm:prSet/>
      <dgm:spPr/>
      <dgm:t>
        <a:bodyPr/>
        <a:lstStyle/>
        <a:p>
          <a:endParaRPr lang="en-US"/>
        </a:p>
      </dgm:t>
    </dgm:pt>
    <dgm:pt modelId="{D5558D56-6CB1-42A6-9D36-CB820548BD69}" type="sibTrans" cxnId="{3DD788FB-4670-4E11-9EA0-68C0F70C85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D172F59-B951-4398-834B-879C23A1C6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Decision-making skills (CIMA, 2007).</a:t>
          </a:r>
          <a:endParaRPr lang="en-US"/>
        </a:p>
      </dgm:t>
    </dgm:pt>
    <dgm:pt modelId="{FE58662F-EF69-4EF7-8D90-E82920F293BE}" type="parTrans" cxnId="{FACEFC58-AA1D-4E8D-940D-C774CF2D546F}">
      <dgm:prSet/>
      <dgm:spPr/>
      <dgm:t>
        <a:bodyPr/>
        <a:lstStyle/>
        <a:p>
          <a:endParaRPr lang="en-US"/>
        </a:p>
      </dgm:t>
    </dgm:pt>
    <dgm:pt modelId="{5F13CD88-412A-4E3D-820A-7CEF9B6AD33F}" type="sibTrans" cxnId="{FACEFC58-AA1D-4E8D-940D-C774CF2D546F}">
      <dgm:prSet/>
      <dgm:spPr/>
      <dgm:t>
        <a:bodyPr/>
        <a:lstStyle/>
        <a:p>
          <a:endParaRPr lang="en-US"/>
        </a:p>
      </dgm:t>
    </dgm:pt>
    <dgm:pt modelId="{6A77F14B-365F-4103-AE99-B62E549F5CEB}" type="pres">
      <dgm:prSet presAssocID="{F52B56E3-B183-4B01-BE79-CDD29B6C9F8E}" presName="root" presStyleCnt="0">
        <dgm:presLayoutVars>
          <dgm:dir/>
          <dgm:resizeHandles val="exact"/>
        </dgm:presLayoutVars>
      </dgm:prSet>
      <dgm:spPr/>
    </dgm:pt>
    <dgm:pt modelId="{2B2FA5A3-56F0-45B0-9C1B-BCFBF8F6F71C}" type="pres">
      <dgm:prSet presAssocID="{1B57289E-A42A-4475-95C2-1FBAD338EFE7}" presName="compNode" presStyleCnt="0"/>
      <dgm:spPr/>
    </dgm:pt>
    <dgm:pt modelId="{A6170F67-9C69-40C0-B916-97CCE34C2386}" type="pres">
      <dgm:prSet presAssocID="{1B57289E-A42A-4475-95C2-1FBAD338EFE7}" presName="iconBgRect" presStyleLbl="bgShp" presStyleIdx="0" presStyleCnt="6"/>
      <dgm:spPr/>
    </dgm:pt>
    <dgm:pt modelId="{F83C8EEF-BE98-4FEE-B876-23DBA4771570}" type="pres">
      <dgm:prSet presAssocID="{1B57289E-A42A-4475-95C2-1FBAD338EFE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D84B8235-B170-49DC-B95B-089CA0E18189}" type="pres">
      <dgm:prSet presAssocID="{1B57289E-A42A-4475-95C2-1FBAD338EFE7}" presName="spaceRect" presStyleCnt="0"/>
      <dgm:spPr/>
    </dgm:pt>
    <dgm:pt modelId="{45608A4F-B6DD-4DD1-A7E9-65C8A0180902}" type="pres">
      <dgm:prSet presAssocID="{1B57289E-A42A-4475-95C2-1FBAD338EFE7}" presName="textRect" presStyleLbl="revTx" presStyleIdx="0" presStyleCnt="6">
        <dgm:presLayoutVars>
          <dgm:chMax val="1"/>
          <dgm:chPref val="1"/>
        </dgm:presLayoutVars>
      </dgm:prSet>
      <dgm:spPr/>
    </dgm:pt>
    <dgm:pt modelId="{8DCAE05B-982E-4631-9C40-B66F50FBFEFF}" type="pres">
      <dgm:prSet presAssocID="{2A3CD79C-AE14-44EE-9D8F-83193463B73F}" presName="sibTrans" presStyleCnt="0"/>
      <dgm:spPr/>
    </dgm:pt>
    <dgm:pt modelId="{BBA7A829-9119-4ED5-A1C5-A11A139C72FE}" type="pres">
      <dgm:prSet presAssocID="{75F15DA7-AEEE-47A6-9A0A-03F92E6A5E08}" presName="compNode" presStyleCnt="0"/>
      <dgm:spPr/>
    </dgm:pt>
    <dgm:pt modelId="{C554A18F-CE3C-4D28-A96E-8BC27F0D5129}" type="pres">
      <dgm:prSet presAssocID="{75F15DA7-AEEE-47A6-9A0A-03F92E6A5E08}" presName="iconBgRect" presStyleLbl="bgShp" presStyleIdx="1" presStyleCnt="6"/>
      <dgm:spPr/>
    </dgm:pt>
    <dgm:pt modelId="{0D2C22D3-4D0D-4133-84E7-E4C5696DDE03}" type="pres">
      <dgm:prSet presAssocID="{75F15DA7-AEEE-47A6-9A0A-03F92E6A5E0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EF506A1C-0F39-4094-86A6-967938C36443}" type="pres">
      <dgm:prSet presAssocID="{75F15DA7-AEEE-47A6-9A0A-03F92E6A5E08}" presName="spaceRect" presStyleCnt="0"/>
      <dgm:spPr/>
    </dgm:pt>
    <dgm:pt modelId="{FF40F0D3-DC05-4F88-9438-3A021474F8F7}" type="pres">
      <dgm:prSet presAssocID="{75F15DA7-AEEE-47A6-9A0A-03F92E6A5E08}" presName="textRect" presStyleLbl="revTx" presStyleIdx="1" presStyleCnt="6">
        <dgm:presLayoutVars>
          <dgm:chMax val="1"/>
          <dgm:chPref val="1"/>
        </dgm:presLayoutVars>
      </dgm:prSet>
      <dgm:spPr/>
    </dgm:pt>
    <dgm:pt modelId="{262F8EC2-12EC-4632-9030-B4C1B63EC016}" type="pres">
      <dgm:prSet presAssocID="{4985A1D6-EA8D-4B1D-A8FC-890040128B4B}" presName="sibTrans" presStyleCnt="0"/>
      <dgm:spPr/>
    </dgm:pt>
    <dgm:pt modelId="{3AAA9880-D386-4A64-A0B9-EAD7C10B9475}" type="pres">
      <dgm:prSet presAssocID="{A9E2486A-8F75-4CC6-9A14-496A45EB01CF}" presName="compNode" presStyleCnt="0"/>
      <dgm:spPr/>
    </dgm:pt>
    <dgm:pt modelId="{892C9FCA-B31C-4269-A0AD-A5BDE6CB5E56}" type="pres">
      <dgm:prSet presAssocID="{A9E2486A-8F75-4CC6-9A14-496A45EB01CF}" presName="iconBgRect" presStyleLbl="bgShp" presStyleIdx="2" presStyleCnt="6"/>
      <dgm:spPr/>
    </dgm:pt>
    <dgm:pt modelId="{328ADBEB-9F41-44FF-B62D-01CB99817DEC}" type="pres">
      <dgm:prSet presAssocID="{A9E2486A-8F75-4CC6-9A14-496A45EB01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A15EFD9-6BFA-4447-AA49-F8ABD2540BB3}" type="pres">
      <dgm:prSet presAssocID="{A9E2486A-8F75-4CC6-9A14-496A45EB01CF}" presName="spaceRect" presStyleCnt="0"/>
      <dgm:spPr/>
    </dgm:pt>
    <dgm:pt modelId="{4E08740D-C78F-4B9F-98CE-D235574002E0}" type="pres">
      <dgm:prSet presAssocID="{A9E2486A-8F75-4CC6-9A14-496A45EB01CF}" presName="textRect" presStyleLbl="revTx" presStyleIdx="2" presStyleCnt="6">
        <dgm:presLayoutVars>
          <dgm:chMax val="1"/>
          <dgm:chPref val="1"/>
        </dgm:presLayoutVars>
      </dgm:prSet>
      <dgm:spPr/>
    </dgm:pt>
    <dgm:pt modelId="{11B162AC-776C-4978-B524-33DB7F91AB36}" type="pres">
      <dgm:prSet presAssocID="{D409862B-724E-420B-8B68-C530F7090886}" presName="sibTrans" presStyleCnt="0"/>
      <dgm:spPr/>
    </dgm:pt>
    <dgm:pt modelId="{B76F52D9-50FB-42F7-B4F2-7E418F4A186C}" type="pres">
      <dgm:prSet presAssocID="{86482DEB-105E-4563-BD4F-E21AFAA783BE}" presName="compNode" presStyleCnt="0"/>
      <dgm:spPr/>
    </dgm:pt>
    <dgm:pt modelId="{C7A7D887-A9F5-46EE-8074-63C57C89DD00}" type="pres">
      <dgm:prSet presAssocID="{86482DEB-105E-4563-BD4F-E21AFAA783BE}" presName="iconBgRect" presStyleLbl="bgShp" presStyleIdx="3" presStyleCnt="6"/>
      <dgm:spPr/>
    </dgm:pt>
    <dgm:pt modelId="{8F8BA23B-DCEB-4C58-9A77-E55D823FEEDF}" type="pres">
      <dgm:prSet presAssocID="{86482DEB-105E-4563-BD4F-E21AFAA783B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120EFC22-BE2D-4411-94E7-75CFD2092131}" type="pres">
      <dgm:prSet presAssocID="{86482DEB-105E-4563-BD4F-E21AFAA783BE}" presName="spaceRect" presStyleCnt="0"/>
      <dgm:spPr/>
    </dgm:pt>
    <dgm:pt modelId="{4C7AA7F7-AD55-41DE-A9F2-CB706908DC83}" type="pres">
      <dgm:prSet presAssocID="{86482DEB-105E-4563-BD4F-E21AFAA783BE}" presName="textRect" presStyleLbl="revTx" presStyleIdx="3" presStyleCnt="6">
        <dgm:presLayoutVars>
          <dgm:chMax val="1"/>
          <dgm:chPref val="1"/>
        </dgm:presLayoutVars>
      </dgm:prSet>
      <dgm:spPr/>
    </dgm:pt>
    <dgm:pt modelId="{0F467744-2084-4C60-AD7B-C81DA8034D37}" type="pres">
      <dgm:prSet presAssocID="{A78CEED6-9C68-4D2B-B143-FFB8F65A0D79}" presName="sibTrans" presStyleCnt="0"/>
      <dgm:spPr/>
    </dgm:pt>
    <dgm:pt modelId="{13BDE11D-A96B-495E-8B68-219B9D55B0B7}" type="pres">
      <dgm:prSet presAssocID="{BCA37372-7D9D-445D-9975-5783C1B70100}" presName="compNode" presStyleCnt="0"/>
      <dgm:spPr/>
    </dgm:pt>
    <dgm:pt modelId="{275E3530-F9CE-4626-9B98-27BC8293CD76}" type="pres">
      <dgm:prSet presAssocID="{BCA37372-7D9D-445D-9975-5783C1B70100}" presName="iconBgRect" presStyleLbl="bgShp" presStyleIdx="4" presStyleCnt="6"/>
      <dgm:spPr/>
    </dgm:pt>
    <dgm:pt modelId="{19A9F563-324D-494C-BE41-B27A2CE4394C}" type="pres">
      <dgm:prSet presAssocID="{BCA37372-7D9D-445D-9975-5783C1B7010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C3F28B83-7C36-4331-85F5-4AE8C468458D}" type="pres">
      <dgm:prSet presAssocID="{BCA37372-7D9D-445D-9975-5783C1B70100}" presName="spaceRect" presStyleCnt="0"/>
      <dgm:spPr/>
    </dgm:pt>
    <dgm:pt modelId="{9B004358-2ABD-4FA8-BDF9-9D6A9EE71AAE}" type="pres">
      <dgm:prSet presAssocID="{BCA37372-7D9D-445D-9975-5783C1B70100}" presName="textRect" presStyleLbl="revTx" presStyleIdx="4" presStyleCnt="6">
        <dgm:presLayoutVars>
          <dgm:chMax val="1"/>
          <dgm:chPref val="1"/>
        </dgm:presLayoutVars>
      </dgm:prSet>
      <dgm:spPr/>
    </dgm:pt>
    <dgm:pt modelId="{0974333E-FA9A-4169-BB3A-9D8FA822CE3C}" type="pres">
      <dgm:prSet presAssocID="{D5558D56-6CB1-42A6-9D36-CB820548BD69}" presName="sibTrans" presStyleCnt="0"/>
      <dgm:spPr/>
    </dgm:pt>
    <dgm:pt modelId="{4CD313E3-5B4F-4C08-BC31-08BA07A304ED}" type="pres">
      <dgm:prSet presAssocID="{3D172F59-B951-4398-834B-879C23A1C6B3}" presName="compNode" presStyleCnt="0"/>
      <dgm:spPr/>
    </dgm:pt>
    <dgm:pt modelId="{3590DCDA-2476-4D07-8858-56DCACD03E7C}" type="pres">
      <dgm:prSet presAssocID="{3D172F59-B951-4398-834B-879C23A1C6B3}" presName="iconBgRect" presStyleLbl="bgShp" presStyleIdx="5" presStyleCnt="6"/>
      <dgm:spPr/>
    </dgm:pt>
    <dgm:pt modelId="{FB560A2F-F194-4371-B1A3-2C083BCF81E8}" type="pres">
      <dgm:prSet presAssocID="{3D172F59-B951-4398-834B-879C23A1C6B3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7EA404A4-033D-4C3E-9632-4B0EA5297955}" type="pres">
      <dgm:prSet presAssocID="{3D172F59-B951-4398-834B-879C23A1C6B3}" presName="spaceRect" presStyleCnt="0"/>
      <dgm:spPr/>
    </dgm:pt>
    <dgm:pt modelId="{1CDDAEDE-246E-448A-9B9B-1F3BD87E4F09}" type="pres">
      <dgm:prSet presAssocID="{3D172F59-B951-4398-834B-879C23A1C6B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4EFF506-DBF3-4960-A1DD-2C20171888A1}" srcId="{F52B56E3-B183-4B01-BE79-CDD29B6C9F8E}" destId="{75F15DA7-AEEE-47A6-9A0A-03F92E6A5E08}" srcOrd="1" destOrd="0" parTransId="{21FD8716-40A1-4E46-B734-5098DA919CF4}" sibTransId="{4985A1D6-EA8D-4B1D-A8FC-890040128B4B}"/>
    <dgm:cxn modelId="{806EF131-829D-4F86-BBD3-8726F6CD91A6}" type="presOf" srcId="{86482DEB-105E-4563-BD4F-E21AFAA783BE}" destId="{4C7AA7F7-AD55-41DE-A9F2-CB706908DC83}" srcOrd="0" destOrd="0" presId="urn:microsoft.com/office/officeart/2018/5/layout/IconCircleLabelList"/>
    <dgm:cxn modelId="{86058E37-DC9A-4227-93A1-B14984EC9224}" srcId="{F52B56E3-B183-4B01-BE79-CDD29B6C9F8E}" destId="{A9E2486A-8F75-4CC6-9A14-496A45EB01CF}" srcOrd="2" destOrd="0" parTransId="{DCD4A23F-083C-4662-B108-C9DCD8C681DE}" sibTransId="{D409862B-724E-420B-8B68-C530F7090886}"/>
    <dgm:cxn modelId="{65AC203F-CAFA-42C1-8B08-1A10F230C932}" type="presOf" srcId="{3D172F59-B951-4398-834B-879C23A1C6B3}" destId="{1CDDAEDE-246E-448A-9B9B-1F3BD87E4F09}" srcOrd="0" destOrd="0" presId="urn:microsoft.com/office/officeart/2018/5/layout/IconCircleLabelList"/>
    <dgm:cxn modelId="{5FF97040-A239-4C46-94B8-4C2AFA467464}" type="presOf" srcId="{75F15DA7-AEEE-47A6-9A0A-03F92E6A5E08}" destId="{FF40F0D3-DC05-4F88-9438-3A021474F8F7}" srcOrd="0" destOrd="0" presId="urn:microsoft.com/office/officeart/2018/5/layout/IconCircleLabelList"/>
    <dgm:cxn modelId="{67BB935F-A2F9-49DD-914A-8389BF64ED68}" srcId="{F52B56E3-B183-4B01-BE79-CDD29B6C9F8E}" destId="{1B57289E-A42A-4475-95C2-1FBAD338EFE7}" srcOrd="0" destOrd="0" parTransId="{31523922-ECEE-4415-A743-1B0D53E972BC}" sibTransId="{2A3CD79C-AE14-44EE-9D8F-83193463B73F}"/>
    <dgm:cxn modelId="{72760E6E-08C8-4863-98E7-2C5145546393}" type="presOf" srcId="{A9E2486A-8F75-4CC6-9A14-496A45EB01CF}" destId="{4E08740D-C78F-4B9F-98CE-D235574002E0}" srcOrd="0" destOrd="0" presId="urn:microsoft.com/office/officeart/2018/5/layout/IconCircleLabelList"/>
    <dgm:cxn modelId="{FACEFC58-AA1D-4E8D-940D-C774CF2D546F}" srcId="{F52B56E3-B183-4B01-BE79-CDD29B6C9F8E}" destId="{3D172F59-B951-4398-834B-879C23A1C6B3}" srcOrd="5" destOrd="0" parTransId="{FE58662F-EF69-4EF7-8D90-E82920F293BE}" sibTransId="{5F13CD88-412A-4E3D-820A-7CEF9B6AD33F}"/>
    <dgm:cxn modelId="{064226A5-B080-408E-A51A-D1D811133D72}" type="presOf" srcId="{BCA37372-7D9D-445D-9975-5783C1B70100}" destId="{9B004358-2ABD-4FA8-BDF9-9D6A9EE71AAE}" srcOrd="0" destOrd="0" presId="urn:microsoft.com/office/officeart/2018/5/layout/IconCircleLabelList"/>
    <dgm:cxn modelId="{73FFD4AF-B1AF-4459-B59C-669E4BBB95E0}" type="presOf" srcId="{F52B56E3-B183-4B01-BE79-CDD29B6C9F8E}" destId="{6A77F14B-365F-4103-AE99-B62E549F5CEB}" srcOrd="0" destOrd="0" presId="urn:microsoft.com/office/officeart/2018/5/layout/IconCircleLabelList"/>
    <dgm:cxn modelId="{DDBAC7CA-BCE0-4C03-A2E2-8984313BE179}" srcId="{F52B56E3-B183-4B01-BE79-CDD29B6C9F8E}" destId="{86482DEB-105E-4563-BD4F-E21AFAA783BE}" srcOrd="3" destOrd="0" parTransId="{8E7DE2B7-1586-4535-8D01-11026500ECF8}" sibTransId="{A78CEED6-9C68-4D2B-B143-FFB8F65A0D79}"/>
    <dgm:cxn modelId="{3DD788FB-4670-4E11-9EA0-68C0F70C85DE}" srcId="{F52B56E3-B183-4B01-BE79-CDD29B6C9F8E}" destId="{BCA37372-7D9D-445D-9975-5783C1B70100}" srcOrd="4" destOrd="0" parTransId="{A2884657-04BF-4EB3-9826-2CA0E079C4BB}" sibTransId="{D5558D56-6CB1-42A6-9D36-CB820548BD69}"/>
    <dgm:cxn modelId="{42A7D7FF-E322-4410-A4A1-0E8BB611905D}" type="presOf" srcId="{1B57289E-A42A-4475-95C2-1FBAD338EFE7}" destId="{45608A4F-B6DD-4DD1-A7E9-65C8A0180902}" srcOrd="0" destOrd="0" presId="urn:microsoft.com/office/officeart/2018/5/layout/IconCircleLabelList"/>
    <dgm:cxn modelId="{CEA52B0B-2552-47CB-8579-5A984AFD41DE}" type="presParOf" srcId="{6A77F14B-365F-4103-AE99-B62E549F5CEB}" destId="{2B2FA5A3-56F0-45B0-9C1B-BCFBF8F6F71C}" srcOrd="0" destOrd="0" presId="urn:microsoft.com/office/officeart/2018/5/layout/IconCircleLabelList"/>
    <dgm:cxn modelId="{0927BA68-8549-48AD-A7EE-EEE0E68E2265}" type="presParOf" srcId="{2B2FA5A3-56F0-45B0-9C1B-BCFBF8F6F71C}" destId="{A6170F67-9C69-40C0-B916-97CCE34C2386}" srcOrd="0" destOrd="0" presId="urn:microsoft.com/office/officeart/2018/5/layout/IconCircleLabelList"/>
    <dgm:cxn modelId="{1C2F52B1-2567-4C8D-A364-207C62387A6E}" type="presParOf" srcId="{2B2FA5A3-56F0-45B0-9C1B-BCFBF8F6F71C}" destId="{F83C8EEF-BE98-4FEE-B876-23DBA4771570}" srcOrd="1" destOrd="0" presId="urn:microsoft.com/office/officeart/2018/5/layout/IconCircleLabelList"/>
    <dgm:cxn modelId="{B6D41CB6-4972-45DC-8F04-C5A61F69AFBA}" type="presParOf" srcId="{2B2FA5A3-56F0-45B0-9C1B-BCFBF8F6F71C}" destId="{D84B8235-B170-49DC-B95B-089CA0E18189}" srcOrd="2" destOrd="0" presId="urn:microsoft.com/office/officeart/2018/5/layout/IconCircleLabelList"/>
    <dgm:cxn modelId="{F2DEC36F-612C-4CC6-B806-E9F7E99EB47D}" type="presParOf" srcId="{2B2FA5A3-56F0-45B0-9C1B-BCFBF8F6F71C}" destId="{45608A4F-B6DD-4DD1-A7E9-65C8A0180902}" srcOrd="3" destOrd="0" presId="urn:microsoft.com/office/officeart/2018/5/layout/IconCircleLabelList"/>
    <dgm:cxn modelId="{7D30AF57-04C9-45BA-897A-1731D146FD35}" type="presParOf" srcId="{6A77F14B-365F-4103-AE99-B62E549F5CEB}" destId="{8DCAE05B-982E-4631-9C40-B66F50FBFEFF}" srcOrd="1" destOrd="0" presId="urn:microsoft.com/office/officeart/2018/5/layout/IconCircleLabelList"/>
    <dgm:cxn modelId="{34B45995-AA3C-44F4-9AE0-14820B1DDD4A}" type="presParOf" srcId="{6A77F14B-365F-4103-AE99-B62E549F5CEB}" destId="{BBA7A829-9119-4ED5-A1C5-A11A139C72FE}" srcOrd="2" destOrd="0" presId="urn:microsoft.com/office/officeart/2018/5/layout/IconCircleLabelList"/>
    <dgm:cxn modelId="{FF6B93FE-AFDB-4FF4-885B-35952CDF797B}" type="presParOf" srcId="{BBA7A829-9119-4ED5-A1C5-A11A139C72FE}" destId="{C554A18F-CE3C-4D28-A96E-8BC27F0D5129}" srcOrd="0" destOrd="0" presId="urn:microsoft.com/office/officeart/2018/5/layout/IconCircleLabelList"/>
    <dgm:cxn modelId="{E589AA09-F06C-44E5-AD65-4A2C7C5637EC}" type="presParOf" srcId="{BBA7A829-9119-4ED5-A1C5-A11A139C72FE}" destId="{0D2C22D3-4D0D-4133-84E7-E4C5696DDE03}" srcOrd="1" destOrd="0" presId="urn:microsoft.com/office/officeart/2018/5/layout/IconCircleLabelList"/>
    <dgm:cxn modelId="{DD8201FF-541B-40C1-96A2-FD6B8984512E}" type="presParOf" srcId="{BBA7A829-9119-4ED5-A1C5-A11A139C72FE}" destId="{EF506A1C-0F39-4094-86A6-967938C36443}" srcOrd="2" destOrd="0" presId="urn:microsoft.com/office/officeart/2018/5/layout/IconCircleLabelList"/>
    <dgm:cxn modelId="{6D99B9C7-B059-4048-952A-E3D1D1B597FD}" type="presParOf" srcId="{BBA7A829-9119-4ED5-A1C5-A11A139C72FE}" destId="{FF40F0D3-DC05-4F88-9438-3A021474F8F7}" srcOrd="3" destOrd="0" presId="urn:microsoft.com/office/officeart/2018/5/layout/IconCircleLabelList"/>
    <dgm:cxn modelId="{561B67B8-1899-40C2-9AC9-66EC4A4864B7}" type="presParOf" srcId="{6A77F14B-365F-4103-AE99-B62E549F5CEB}" destId="{262F8EC2-12EC-4632-9030-B4C1B63EC016}" srcOrd="3" destOrd="0" presId="urn:microsoft.com/office/officeart/2018/5/layout/IconCircleLabelList"/>
    <dgm:cxn modelId="{FFDB5D55-397F-4511-8943-E267F5804DA4}" type="presParOf" srcId="{6A77F14B-365F-4103-AE99-B62E549F5CEB}" destId="{3AAA9880-D386-4A64-A0B9-EAD7C10B9475}" srcOrd="4" destOrd="0" presId="urn:microsoft.com/office/officeart/2018/5/layout/IconCircleLabelList"/>
    <dgm:cxn modelId="{58A41316-F65F-4361-8E5C-84C46D57845B}" type="presParOf" srcId="{3AAA9880-D386-4A64-A0B9-EAD7C10B9475}" destId="{892C9FCA-B31C-4269-A0AD-A5BDE6CB5E56}" srcOrd="0" destOrd="0" presId="urn:microsoft.com/office/officeart/2018/5/layout/IconCircleLabelList"/>
    <dgm:cxn modelId="{76B6137D-BAFB-43E9-BB73-9D3C5A007393}" type="presParOf" srcId="{3AAA9880-D386-4A64-A0B9-EAD7C10B9475}" destId="{328ADBEB-9F41-44FF-B62D-01CB99817DEC}" srcOrd="1" destOrd="0" presId="urn:microsoft.com/office/officeart/2018/5/layout/IconCircleLabelList"/>
    <dgm:cxn modelId="{57F12215-43F9-4D03-969E-BE0A46BA5B59}" type="presParOf" srcId="{3AAA9880-D386-4A64-A0B9-EAD7C10B9475}" destId="{BA15EFD9-6BFA-4447-AA49-F8ABD2540BB3}" srcOrd="2" destOrd="0" presId="urn:microsoft.com/office/officeart/2018/5/layout/IconCircleLabelList"/>
    <dgm:cxn modelId="{90D1FF74-F6F7-4E12-BD62-BC08A180FF89}" type="presParOf" srcId="{3AAA9880-D386-4A64-A0B9-EAD7C10B9475}" destId="{4E08740D-C78F-4B9F-98CE-D235574002E0}" srcOrd="3" destOrd="0" presId="urn:microsoft.com/office/officeart/2018/5/layout/IconCircleLabelList"/>
    <dgm:cxn modelId="{0AE7E418-F50A-49DD-874C-3AE7FD19DF91}" type="presParOf" srcId="{6A77F14B-365F-4103-AE99-B62E549F5CEB}" destId="{11B162AC-776C-4978-B524-33DB7F91AB36}" srcOrd="5" destOrd="0" presId="urn:microsoft.com/office/officeart/2018/5/layout/IconCircleLabelList"/>
    <dgm:cxn modelId="{480A470A-5874-4F81-BC6C-4E9744E3128D}" type="presParOf" srcId="{6A77F14B-365F-4103-AE99-B62E549F5CEB}" destId="{B76F52D9-50FB-42F7-B4F2-7E418F4A186C}" srcOrd="6" destOrd="0" presId="urn:microsoft.com/office/officeart/2018/5/layout/IconCircleLabelList"/>
    <dgm:cxn modelId="{530208C0-975E-4C79-9C99-38478A13C4AF}" type="presParOf" srcId="{B76F52D9-50FB-42F7-B4F2-7E418F4A186C}" destId="{C7A7D887-A9F5-46EE-8074-63C57C89DD00}" srcOrd="0" destOrd="0" presId="urn:microsoft.com/office/officeart/2018/5/layout/IconCircleLabelList"/>
    <dgm:cxn modelId="{171909CB-C27D-4A29-ADC3-3BA94A737304}" type="presParOf" srcId="{B76F52D9-50FB-42F7-B4F2-7E418F4A186C}" destId="{8F8BA23B-DCEB-4C58-9A77-E55D823FEEDF}" srcOrd="1" destOrd="0" presId="urn:microsoft.com/office/officeart/2018/5/layout/IconCircleLabelList"/>
    <dgm:cxn modelId="{E025340C-F061-45E3-98C8-A80FC7052555}" type="presParOf" srcId="{B76F52D9-50FB-42F7-B4F2-7E418F4A186C}" destId="{120EFC22-BE2D-4411-94E7-75CFD2092131}" srcOrd="2" destOrd="0" presId="urn:microsoft.com/office/officeart/2018/5/layout/IconCircleLabelList"/>
    <dgm:cxn modelId="{9403EA1A-A6F1-4EEE-934C-E731F3AEE9EF}" type="presParOf" srcId="{B76F52D9-50FB-42F7-B4F2-7E418F4A186C}" destId="{4C7AA7F7-AD55-41DE-A9F2-CB706908DC83}" srcOrd="3" destOrd="0" presId="urn:microsoft.com/office/officeart/2018/5/layout/IconCircleLabelList"/>
    <dgm:cxn modelId="{5456D18E-5F88-4BF7-84A6-2FFEB575C79D}" type="presParOf" srcId="{6A77F14B-365F-4103-AE99-B62E549F5CEB}" destId="{0F467744-2084-4C60-AD7B-C81DA8034D37}" srcOrd="7" destOrd="0" presId="urn:microsoft.com/office/officeart/2018/5/layout/IconCircleLabelList"/>
    <dgm:cxn modelId="{E5507B0E-84C4-48F2-B188-12AC658826D1}" type="presParOf" srcId="{6A77F14B-365F-4103-AE99-B62E549F5CEB}" destId="{13BDE11D-A96B-495E-8B68-219B9D55B0B7}" srcOrd="8" destOrd="0" presId="urn:microsoft.com/office/officeart/2018/5/layout/IconCircleLabelList"/>
    <dgm:cxn modelId="{60D54501-0495-4890-A26E-8A5FB992A023}" type="presParOf" srcId="{13BDE11D-A96B-495E-8B68-219B9D55B0B7}" destId="{275E3530-F9CE-4626-9B98-27BC8293CD76}" srcOrd="0" destOrd="0" presId="urn:microsoft.com/office/officeart/2018/5/layout/IconCircleLabelList"/>
    <dgm:cxn modelId="{F201898D-D8E4-4F1C-8CE2-ECBDFFFCB1F6}" type="presParOf" srcId="{13BDE11D-A96B-495E-8B68-219B9D55B0B7}" destId="{19A9F563-324D-494C-BE41-B27A2CE4394C}" srcOrd="1" destOrd="0" presId="urn:microsoft.com/office/officeart/2018/5/layout/IconCircleLabelList"/>
    <dgm:cxn modelId="{553F4F9B-B125-4143-898E-83F3EB10BE53}" type="presParOf" srcId="{13BDE11D-A96B-495E-8B68-219B9D55B0B7}" destId="{C3F28B83-7C36-4331-85F5-4AE8C468458D}" srcOrd="2" destOrd="0" presId="urn:microsoft.com/office/officeart/2018/5/layout/IconCircleLabelList"/>
    <dgm:cxn modelId="{35ABC421-3F3B-4547-913A-C2D094C6A570}" type="presParOf" srcId="{13BDE11D-A96B-495E-8B68-219B9D55B0B7}" destId="{9B004358-2ABD-4FA8-BDF9-9D6A9EE71AAE}" srcOrd="3" destOrd="0" presId="urn:microsoft.com/office/officeart/2018/5/layout/IconCircleLabelList"/>
    <dgm:cxn modelId="{26B8687D-B31B-4E4B-A564-8A95EF315ADD}" type="presParOf" srcId="{6A77F14B-365F-4103-AE99-B62E549F5CEB}" destId="{0974333E-FA9A-4169-BB3A-9D8FA822CE3C}" srcOrd="9" destOrd="0" presId="urn:microsoft.com/office/officeart/2018/5/layout/IconCircleLabelList"/>
    <dgm:cxn modelId="{35558A5F-D75D-4002-AADF-9BE59D107A21}" type="presParOf" srcId="{6A77F14B-365F-4103-AE99-B62E549F5CEB}" destId="{4CD313E3-5B4F-4C08-BC31-08BA07A304ED}" srcOrd="10" destOrd="0" presId="urn:microsoft.com/office/officeart/2018/5/layout/IconCircleLabelList"/>
    <dgm:cxn modelId="{107916E7-AAE0-4E51-AACD-48FB8CB013F7}" type="presParOf" srcId="{4CD313E3-5B4F-4C08-BC31-08BA07A304ED}" destId="{3590DCDA-2476-4D07-8858-56DCACD03E7C}" srcOrd="0" destOrd="0" presId="urn:microsoft.com/office/officeart/2018/5/layout/IconCircleLabelList"/>
    <dgm:cxn modelId="{A158DBB5-5564-4774-907F-D3A725B3F76F}" type="presParOf" srcId="{4CD313E3-5B4F-4C08-BC31-08BA07A304ED}" destId="{FB560A2F-F194-4371-B1A3-2C083BCF81E8}" srcOrd="1" destOrd="0" presId="urn:microsoft.com/office/officeart/2018/5/layout/IconCircleLabelList"/>
    <dgm:cxn modelId="{8F9D221F-935A-4E32-932F-F8E9FF514237}" type="presParOf" srcId="{4CD313E3-5B4F-4C08-BC31-08BA07A304ED}" destId="{7EA404A4-033D-4C3E-9632-4B0EA5297955}" srcOrd="2" destOrd="0" presId="urn:microsoft.com/office/officeart/2018/5/layout/IconCircleLabelList"/>
    <dgm:cxn modelId="{7E3497EF-C5F3-46CA-A28B-765FB6FC61CE}" type="presParOf" srcId="{4CD313E3-5B4F-4C08-BC31-08BA07A304ED}" destId="{1CDDAEDE-246E-448A-9B9B-1F3BD87E4F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2310E-F225-4C9F-8FBE-BA2BAD40086E}">
      <dsp:nvSpPr>
        <dsp:cNvPr id="0" name=""/>
        <dsp:cNvSpPr/>
      </dsp:nvSpPr>
      <dsp:spPr>
        <a:xfrm>
          <a:off x="942346" y="806393"/>
          <a:ext cx="1262790" cy="126279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C72DC-5A4E-4D0E-97A2-27A711AE0085}">
      <dsp:nvSpPr>
        <dsp:cNvPr id="0" name=""/>
        <dsp:cNvSpPr/>
      </dsp:nvSpPr>
      <dsp:spPr>
        <a:xfrm>
          <a:off x="1211465" y="1075512"/>
          <a:ext cx="724552" cy="7245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9177F-BF03-4250-A9F3-A59FCC0C04EB}">
      <dsp:nvSpPr>
        <dsp:cNvPr id="0" name=""/>
        <dsp:cNvSpPr/>
      </dsp:nvSpPr>
      <dsp:spPr>
        <a:xfrm>
          <a:off x="538667" y="2462511"/>
          <a:ext cx="20701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 dirty="0"/>
            <a:t>Trial-run;</a:t>
          </a:r>
          <a:endParaRPr lang="en-US" sz="2500" kern="1200" dirty="0"/>
        </a:p>
      </dsp:txBody>
      <dsp:txXfrm>
        <a:off x="538667" y="2462511"/>
        <a:ext cx="2070148" cy="720000"/>
      </dsp:txXfrm>
    </dsp:sp>
    <dsp:sp modelId="{001FCC4D-E33D-402D-9FA5-EE450F8BEB67}">
      <dsp:nvSpPr>
        <dsp:cNvPr id="0" name=""/>
        <dsp:cNvSpPr/>
      </dsp:nvSpPr>
      <dsp:spPr>
        <a:xfrm>
          <a:off x="3374771" y="806393"/>
          <a:ext cx="1262790" cy="126279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06BC34-85CD-416B-BEE3-F0E891D84D7A}">
      <dsp:nvSpPr>
        <dsp:cNvPr id="0" name=""/>
        <dsp:cNvSpPr/>
      </dsp:nvSpPr>
      <dsp:spPr>
        <a:xfrm>
          <a:off x="3643890" y="1075512"/>
          <a:ext cx="724552" cy="7245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16AB6-A014-46F8-9AF5-C0EFDA581CFF}">
      <dsp:nvSpPr>
        <dsp:cNvPr id="0" name=""/>
        <dsp:cNvSpPr/>
      </dsp:nvSpPr>
      <dsp:spPr>
        <a:xfrm>
          <a:off x="2971092" y="2462511"/>
          <a:ext cx="20701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Networking;</a:t>
          </a:r>
          <a:endParaRPr lang="en-US" sz="2500" kern="1200"/>
        </a:p>
      </dsp:txBody>
      <dsp:txXfrm>
        <a:off x="2971092" y="2462511"/>
        <a:ext cx="2070148" cy="720000"/>
      </dsp:txXfrm>
    </dsp:sp>
    <dsp:sp modelId="{F6DF9E5C-06FA-4FFC-9FFA-97D8C2D54367}">
      <dsp:nvSpPr>
        <dsp:cNvPr id="0" name=""/>
        <dsp:cNvSpPr/>
      </dsp:nvSpPr>
      <dsp:spPr>
        <a:xfrm>
          <a:off x="5807196" y="806393"/>
          <a:ext cx="1262790" cy="126279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1F196E-800F-46FF-B86E-481139AA12C7}">
      <dsp:nvSpPr>
        <dsp:cNvPr id="0" name=""/>
        <dsp:cNvSpPr/>
      </dsp:nvSpPr>
      <dsp:spPr>
        <a:xfrm>
          <a:off x="6076315" y="1075512"/>
          <a:ext cx="724552" cy="7245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F693B-56A7-4047-A23A-4FCF4D8ACDDF}">
      <dsp:nvSpPr>
        <dsp:cNvPr id="0" name=""/>
        <dsp:cNvSpPr/>
      </dsp:nvSpPr>
      <dsp:spPr>
        <a:xfrm>
          <a:off x="5403517" y="2462511"/>
          <a:ext cx="20701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Self-development;</a:t>
          </a:r>
          <a:endParaRPr lang="en-US" sz="2500" kern="1200"/>
        </a:p>
      </dsp:txBody>
      <dsp:txXfrm>
        <a:off x="5403517" y="2462511"/>
        <a:ext cx="2070148" cy="720000"/>
      </dsp:txXfrm>
    </dsp:sp>
    <dsp:sp modelId="{1CBD26F4-7011-417C-9E66-E921764534E6}">
      <dsp:nvSpPr>
        <dsp:cNvPr id="0" name=""/>
        <dsp:cNvSpPr/>
      </dsp:nvSpPr>
      <dsp:spPr>
        <a:xfrm>
          <a:off x="8239620" y="806393"/>
          <a:ext cx="1262790" cy="126279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42585-76B5-4938-AB4B-DF7D19867B7F}">
      <dsp:nvSpPr>
        <dsp:cNvPr id="0" name=""/>
        <dsp:cNvSpPr/>
      </dsp:nvSpPr>
      <dsp:spPr>
        <a:xfrm>
          <a:off x="8508740" y="1075512"/>
          <a:ext cx="724552" cy="7245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BC134-8104-4CFF-82D0-AC361AAE5CDD}">
      <dsp:nvSpPr>
        <dsp:cNvPr id="0" name=""/>
        <dsp:cNvSpPr/>
      </dsp:nvSpPr>
      <dsp:spPr>
        <a:xfrm>
          <a:off x="7835941" y="2462511"/>
          <a:ext cx="207014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Potential employment.</a:t>
          </a:r>
          <a:endParaRPr lang="en-US" sz="2500" kern="1200"/>
        </a:p>
      </dsp:txBody>
      <dsp:txXfrm>
        <a:off x="7835941" y="2462511"/>
        <a:ext cx="207014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170F67-9C69-40C0-B916-97CCE34C2386}">
      <dsp:nvSpPr>
        <dsp:cNvPr id="0" name=""/>
        <dsp:cNvSpPr/>
      </dsp:nvSpPr>
      <dsp:spPr>
        <a:xfrm>
          <a:off x="452817" y="248869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C8EEF-BE98-4FEE-B876-23DBA4771570}">
      <dsp:nvSpPr>
        <dsp:cNvPr id="0" name=""/>
        <dsp:cNvSpPr/>
      </dsp:nvSpPr>
      <dsp:spPr>
        <a:xfrm>
          <a:off x="731017" y="527069"/>
          <a:ext cx="749000" cy="749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08A4F-B6DD-4DD1-A7E9-65C8A0180902}">
      <dsp:nvSpPr>
        <dsp:cNvPr id="0" name=""/>
        <dsp:cNvSpPr/>
      </dsp:nvSpPr>
      <dsp:spPr>
        <a:xfrm>
          <a:off x="35516" y="1960871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Digital skills (ICAS, 2019);</a:t>
          </a:r>
          <a:endParaRPr lang="en-US" sz="1500" kern="1200"/>
        </a:p>
      </dsp:txBody>
      <dsp:txXfrm>
        <a:off x="35516" y="1960871"/>
        <a:ext cx="2140002" cy="720000"/>
      </dsp:txXfrm>
    </dsp:sp>
    <dsp:sp modelId="{C554A18F-CE3C-4D28-A96E-8BC27F0D5129}">
      <dsp:nvSpPr>
        <dsp:cNvPr id="0" name=""/>
        <dsp:cNvSpPr/>
      </dsp:nvSpPr>
      <dsp:spPr>
        <a:xfrm>
          <a:off x="2967320" y="248869"/>
          <a:ext cx="1305401" cy="13054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C22D3-4D0D-4133-84E7-E4C5696DDE03}">
      <dsp:nvSpPr>
        <dsp:cNvPr id="0" name=""/>
        <dsp:cNvSpPr/>
      </dsp:nvSpPr>
      <dsp:spPr>
        <a:xfrm>
          <a:off x="3245521" y="527069"/>
          <a:ext cx="749000" cy="749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0F0D3-DC05-4F88-9438-3A021474F8F7}">
      <dsp:nvSpPr>
        <dsp:cNvPr id="0" name=""/>
        <dsp:cNvSpPr/>
      </dsp:nvSpPr>
      <dsp:spPr>
        <a:xfrm>
          <a:off x="2550020" y="1960871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Good communication skills (Gray, 2010);</a:t>
          </a:r>
          <a:endParaRPr lang="en-US" sz="1500" kern="1200"/>
        </a:p>
      </dsp:txBody>
      <dsp:txXfrm>
        <a:off x="2550020" y="1960871"/>
        <a:ext cx="2140002" cy="720000"/>
      </dsp:txXfrm>
    </dsp:sp>
    <dsp:sp modelId="{892C9FCA-B31C-4269-A0AD-A5BDE6CB5E56}">
      <dsp:nvSpPr>
        <dsp:cNvPr id="0" name=""/>
        <dsp:cNvSpPr/>
      </dsp:nvSpPr>
      <dsp:spPr>
        <a:xfrm>
          <a:off x="5481823" y="248869"/>
          <a:ext cx="1305401" cy="13054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ADBEB-9F41-44FF-B62D-01CB99817DEC}">
      <dsp:nvSpPr>
        <dsp:cNvPr id="0" name=""/>
        <dsp:cNvSpPr/>
      </dsp:nvSpPr>
      <dsp:spPr>
        <a:xfrm>
          <a:off x="5760024" y="527069"/>
          <a:ext cx="749000" cy="749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8740D-C78F-4B9F-98CE-D235574002E0}">
      <dsp:nvSpPr>
        <dsp:cNvPr id="0" name=""/>
        <dsp:cNvSpPr/>
      </dsp:nvSpPr>
      <dsp:spPr>
        <a:xfrm>
          <a:off x="5064523" y="1960871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Teamwork and independent work (Tan and Fawzi, 2016);</a:t>
          </a:r>
          <a:endParaRPr lang="en-US" sz="1500" kern="1200"/>
        </a:p>
      </dsp:txBody>
      <dsp:txXfrm>
        <a:off x="5064523" y="1960871"/>
        <a:ext cx="2140002" cy="720000"/>
      </dsp:txXfrm>
    </dsp:sp>
    <dsp:sp modelId="{C7A7D887-A9F5-46EE-8074-63C57C89DD00}">
      <dsp:nvSpPr>
        <dsp:cNvPr id="0" name=""/>
        <dsp:cNvSpPr/>
      </dsp:nvSpPr>
      <dsp:spPr>
        <a:xfrm>
          <a:off x="452817" y="3215871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BA23B-DCEB-4C58-9A77-E55D823FEEDF}">
      <dsp:nvSpPr>
        <dsp:cNvPr id="0" name=""/>
        <dsp:cNvSpPr/>
      </dsp:nvSpPr>
      <dsp:spPr>
        <a:xfrm>
          <a:off x="731017" y="3494072"/>
          <a:ext cx="749000" cy="749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7AA7F7-AD55-41DE-A9F2-CB706908DC83}">
      <dsp:nvSpPr>
        <dsp:cNvPr id="0" name=""/>
        <dsp:cNvSpPr/>
      </dsp:nvSpPr>
      <dsp:spPr>
        <a:xfrm>
          <a:off x="35516" y="4927873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Attention to details (www.chron.com);</a:t>
          </a:r>
          <a:endParaRPr lang="en-US" sz="1500" kern="1200"/>
        </a:p>
      </dsp:txBody>
      <dsp:txXfrm>
        <a:off x="35516" y="4927873"/>
        <a:ext cx="2140002" cy="720000"/>
      </dsp:txXfrm>
    </dsp:sp>
    <dsp:sp modelId="{275E3530-F9CE-4626-9B98-27BC8293CD76}">
      <dsp:nvSpPr>
        <dsp:cNvPr id="0" name=""/>
        <dsp:cNvSpPr/>
      </dsp:nvSpPr>
      <dsp:spPr>
        <a:xfrm>
          <a:off x="2967320" y="3215871"/>
          <a:ext cx="1305401" cy="13054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A9F563-324D-494C-BE41-B27A2CE4394C}">
      <dsp:nvSpPr>
        <dsp:cNvPr id="0" name=""/>
        <dsp:cNvSpPr/>
      </dsp:nvSpPr>
      <dsp:spPr>
        <a:xfrm>
          <a:off x="3245521" y="3494072"/>
          <a:ext cx="749000" cy="749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04358-2ABD-4FA8-BDF9-9D6A9EE71AAE}">
      <dsp:nvSpPr>
        <dsp:cNvPr id="0" name=""/>
        <dsp:cNvSpPr/>
      </dsp:nvSpPr>
      <dsp:spPr>
        <a:xfrm>
          <a:off x="2550020" y="4927873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Time management skills (Sanders, 2015);</a:t>
          </a:r>
          <a:endParaRPr lang="en-US" sz="1500" kern="1200"/>
        </a:p>
      </dsp:txBody>
      <dsp:txXfrm>
        <a:off x="2550020" y="4927873"/>
        <a:ext cx="2140002" cy="720000"/>
      </dsp:txXfrm>
    </dsp:sp>
    <dsp:sp modelId="{3590DCDA-2476-4D07-8858-56DCACD03E7C}">
      <dsp:nvSpPr>
        <dsp:cNvPr id="0" name=""/>
        <dsp:cNvSpPr/>
      </dsp:nvSpPr>
      <dsp:spPr>
        <a:xfrm>
          <a:off x="5481823" y="3215871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560A2F-F194-4371-B1A3-2C083BCF81E8}">
      <dsp:nvSpPr>
        <dsp:cNvPr id="0" name=""/>
        <dsp:cNvSpPr/>
      </dsp:nvSpPr>
      <dsp:spPr>
        <a:xfrm>
          <a:off x="5760024" y="3494072"/>
          <a:ext cx="749000" cy="74900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DAEDE-246E-448A-9B9B-1F3BD87E4F09}">
      <dsp:nvSpPr>
        <dsp:cNvPr id="0" name=""/>
        <dsp:cNvSpPr/>
      </dsp:nvSpPr>
      <dsp:spPr>
        <a:xfrm>
          <a:off x="5064523" y="4927873"/>
          <a:ext cx="214000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Decision-making skills (CIMA, 2007).</a:t>
          </a:r>
          <a:endParaRPr lang="en-US" sz="1500" kern="1200"/>
        </a:p>
      </dsp:txBody>
      <dsp:txXfrm>
        <a:off x="5064523" y="4927873"/>
        <a:ext cx="214000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42686-E191-47B6-85AB-42C184E223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3C807-5B74-46F6-A902-54518CB7C0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214F6-8807-47C9-B3F6-030A3DA36C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532386-0A7F-4081-865F-A5161FAE39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490AC-2B3A-4B83-ABF5-1B8E077DB5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725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FECA-2CE5-4518-8F53-89E817992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6EFE8-EFF1-4C18-80BA-BCE0BD2871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64727-F2A3-479B-A4F5-3BDF03506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02BFC-7932-412D-9585-5FE031641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84CC3-0396-4274-B390-2E9CC234F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600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3843F9-6B20-42AD-8C07-DAA4FDEC57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1A3E8D-1AD1-4C16-8C87-7C3C8B7AEF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08985A-D205-4F54-8582-4D9AC2824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AE0249-76DC-4DA6-8899-EB991D4A5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3EC3D7-386E-4FC3-B613-0D1D93910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766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4AC8-3BA7-44C0-982F-61942AAA4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ED68B-E145-40BE-83BA-935F4DE9A2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7EA16F-5965-4E95-8820-47D0711FD3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72A990-7EE4-44F1-97D5-F006BC069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FD93C-051B-4048-8DA6-A6ED96C98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AD7C99-55E0-41CC-AF90-2ADC8640F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033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8B3AF-CE85-41D4-9DC9-138CDBBF0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74958-BADA-461E-BDBE-395D0EA8A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0C4E71-B516-41F8-81EC-909A0F2DDE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98F5CF-EFC5-4CAE-BDF6-A0835AA35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DC2BD1-7B63-4B1C-A80D-EBD47F76655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B4D30C-3E5B-4BA1-8543-B78E9A7B3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3076D1-8D48-4065-9085-C76CBC1CB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7C2EC8-8739-4BAB-91B9-E2241B2B1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535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B8A23-E1BD-4531-A472-432380238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17F24-7A8B-42C4-99DE-94AFFA87E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6AA854-A23A-4D41-9DD5-926DA4F92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E1FF3-B61D-46D9-8CD4-4777DB10F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9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A58C22-9F42-4C55-A4AF-9D1307FD98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3666AD-133E-4E34-91BD-262C113FB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54040C-346C-47CE-98B1-520222EF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82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5556D-A631-4A26-9642-401856252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35657-3C4E-4898-9B04-BF3FDA49B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86D40E-F4DA-4C5E-8CE7-49BF04EA0D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578ED-1501-4B13-815E-893D570363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50659B-CF59-462A-9DAB-A1A4E1D6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1150E-EE69-4073-83DA-8394EA12E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098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7E855-80C2-4132-9618-95F6416F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BA4453-EFA6-45E4-928F-6F85E1AE27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39D432-7E1D-42BA-8406-9DE9E6D9BF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C070F-4238-4BDC-8B6F-4E10880E4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D0BA0D-56A1-4E13-9A45-8A469E32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5C581C-A719-427B-91BB-31FEDD053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23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945AC-2C4A-4F32-8B84-FD0734F72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B7CBC5-B2D5-4948-B09D-7B781C9D47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0CC2D-EABB-4165-89A7-8DDC872B4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ED8293-5C37-46E2-A6DD-FCE2ADAFE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70874-A994-4412-A01B-31ACD7C4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815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0C398F-B23B-45F0-A857-BEDD0B9BC2C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058E5E-D153-447B-AA30-2174F5F9EF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4F3986-2E2C-49C7-B8D9-5AEAB5732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02983-0BDB-4CDE-97FD-B4DFC190A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D9F90-B16F-44A9-8B80-AC47ED3E2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69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FE60B3-6A43-408F-A869-BFD2BDB19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F8625B-8339-41D3-9B86-77BA98F84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9B92C-E21B-47A2-8359-8810F43DC7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0627E5-D623-48DE-8152-D02AF4CF719F}" type="datetimeFigureOut">
              <a:rPr lang="en-GB" smtClean="0"/>
              <a:t>06/03/2020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16F010-6B43-4D08-916E-89880C53C9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B549B4-0C01-45AF-9F3E-58E57330DA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F1994-AFC8-4F9B-AAC4-A4B9A7DF4B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05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EE39DFCF-9247-4DE5-BB93-074BFAF07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42B652E-D499-4CDA-8F7A-60469EDBC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1632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4864676 w 4864676"/>
              <a:gd name="connsiteY1" fmla="*/ 0 h 4864676"/>
              <a:gd name="connsiteX2" fmla="*/ 4864676 w 4864676"/>
              <a:gd name="connsiteY2" fmla="*/ 4864676 h 4864676"/>
              <a:gd name="connsiteX3" fmla="*/ 1281101 w 4864676"/>
              <a:gd name="connsiteY3" fmla="*/ 4864676 h 4864676"/>
              <a:gd name="connsiteX4" fmla="*/ 0 w 4864676"/>
              <a:gd name="connsiteY4" fmla="*/ 3583575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4864676" y="0"/>
                </a:lnTo>
                <a:lnTo>
                  <a:pt x="4864676" y="4864676"/>
                </a:lnTo>
                <a:lnTo>
                  <a:pt x="1281101" y="4864676"/>
                </a:lnTo>
                <a:lnTo>
                  <a:pt x="0" y="358357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Freeform: Shape 11">
            <a:extLst>
              <a:ext uri="{FF2B5EF4-FFF2-40B4-BE49-F238E27FC236}">
                <a16:creationId xmlns:a16="http://schemas.microsoft.com/office/drawing/2014/main" id="{484A22B8-F5B6-47C2-B88E-DADAF3791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7225693" y="996662"/>
            <a:ext cx="4864676" cy="4864676"/>
          </a:xfrm>
          <a:custGeom>
            <a:avLst/>
            <a:gdLst>
              <a:gd name="connsiteX0" fmla="*/ 0 w 4864676"/>
              <a:gd name="connsiteY0" fmla="*/ 0 h 4864676"/>
              <a:gd name="connsiteX1" fmla="*/ 3583574 w 4864676"/>
              <a:gd name="connsiteY1" fmla="*/ 0 h 4864676"/>
              <a:gd name="connsiteX2" fmla="*/ 4864676 w 4864676"/>
              <a:gd name="connsiteY2" fmla="*/ 1281103 h 4864676"/>
              <a:gd name="connsiteX3" fmla="*/ 4864676 w 4864676"/>
              <a:gd name="connsiteY3" fmla="*/ 4864676 h 4864676"/>
              <a:gd name="connsiteX4" fmla="*/ 0 w 4864676"/>
              <a:gd name="connsiteY4" fmla="*/ 4864676 h 4864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64676" h="4864676">
                <a:moveTo>
                  <a:pt x="0" y="0"/>
                </a:moveTo>
                <a:lnTo>
                  <a:pt x="3583574" y="0"/>
                </a:lnTo>
                <a:lnTo>
                  <a:pt x="4864676" y="1281103"/>
                </a:lnTo>
                <a:lnTo>
                  <a:pt x="4864676" y="4864676"/>
                </a:lnTo>
                <a:lnTo>
                  <a:pt x="0" y="4864676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Isosceles Triangle 13">
            <a:extLst>
              <a:ext uri="{FF2B5EF4-FFF2-40B4-BE49-F238E27FC236}">
                <a16:creationId xmlns:a16="http://schemas.microsoft.com/office/drawing/2014/main" id="{A987C18C-164D-4263-B486-4647A98E8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789020" y="1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Isosceles Triangle 15">
            <a:extLst>
              <a:ext uri="{FF2B5EF4-FFF2-40B4-BE49-F238E27FC236}">
                <a16:creationId xmlns:a16="http://schemas.microsoft.com/office/drawing/2014/main" id="{E7E98B39-04C6-408B-92FD-7686287406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09286" y="3571620"/>
            <a:ext cx="6613961" cy="3286380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7">
            <a:extLst>
              <a:ext uri="{FF2B5EF4-FFF2-40B4-BE49-F238E27FC236}">
                <a16:creationId xmlns:a16="http://schemas.microsoft.com/office/drawing/2014/main" id="{981C8C27-2457-421F-BDC4-7B4EA3C7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Rectangle 19">
            <a:extLst>
              <a:ext uri="{FF2B5EF4-FFF2-40B4-BE49-F238E27FC236}">
                <a16:creationId xmlns:a16="http://schemas.microsoft.com/office/drawing/2014/main" id="{CEA13C66-82C1-44AF-972B-8F5CCA41B6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71208" y="5287803"/>
            <a:ext cx="955808" cy="9558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21">
            <a:extLst>
              <a:ext uri="{FF2B5EF4-FFF2-40B4-BE49-F238E27FC236}">
                <a16:creationId xmlns:a16="http://schemas.microsoft.com/office/drawing/2014/main" id="{9DB36437-FE59-457E-91A7-396BBD3C9C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FEA3D-E3E4-47A6-BBC5-1D6AA52641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b="1" u="sng">
                <a:solidFill>
                  <a:srgbClr val="080808"/>
                </a:solidFill>
              </a:rPr>
              <a:t>Applied Internship</a:t>
            </a:r>
            <a:br>
              <a:rPr lang="en-GB" sz="3600" b="1" u="sng">
                <a:solidFill>
                  <a:srgbClr val="080808"/>
                </a:solidFill>
              </a:rPr>
            </a:br>
            <a:r>
              <a:rPr lang="en-GB" sz="3600">
                <a:solidFill>
                  <a:srgbClr val="080808"/>
                </a:solidFill>
              </a:rPr>
              <a:t>Assignment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8AE423-18B7-44FE-9212-97FB3B42C5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39633" y="4518923"/>
            <a:ext cx="3312734" cy="1141851"/>
          </a:xfrm>
          <a:noFill/>
        </p:spPr>
        <p:txBody>
          <a:bodyPr>
            <a:normAutofit/>
          </a:bodyPr>
          <a:lstStyle/>
          <a:p>
            <a:r>
              <a:rPr lang="en-GB" sz="2000">
                <a:solidFill>
                  <a:srgbClr val="080808"/>
                </a:solidFill>
              </a:rPr>
              <a:t>Michalina Bujak 1709707</a:t>
            </a:r>
          </a:p>
        </p:txBody>
      </p:sp>
      <p:sp>
        <p:nvSpPr>
          <p:cNvPr id="19" name="Rectangle 23">
            <a:extLst>
              <a:ext uri="{FF2B5EF4-FFF2-40B4-BE49-F238E27FC236}">
                <a16:creationId xmlns:a16="http://schemas.microsoft.com/office/drawing/2014/main" id="{844D3693-2EFE-4667-89D5-47E2D59209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42846" y="410171"/>
            <a:ext cx="1321281" cy="13212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C21FD796-9CD0-404D-8DF5-5274C0BCC7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30319" y="1508609"/>
            <a:ext cx="700047" cy="70004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54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9">
            <a:extLst>
              <a:ext uri="{FF2B5EF4-FFF2-40B4-BE49-F238E27FC236}">
                <a16:creationId xmlns:a16="http://schemas.microsoft.com/office/drawing/2014/main" id="{8D3C1482-7123-4378-ADD1-1746805B4B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1">
            <a:extLst>
              <a:ext uri="{FF2B5EF4-FFF2-40B4-BE49-F238E27FC236}">
                <a16:creationId xmlns:a16="http://schemas.microsoft.com/office/drawing/2014/main" id="{1889930B-F3A3-46CC-B34C-49439CA3C6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274476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B058A-1485-4D5D-9A66-0D281E8CE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480216"/>
            <a:ext cx="10444758" cy="1344168"/>
          </a:xfrm>
        </p:spPr>
        <p:txBody>
          <a:bodyPr>
            <a:normAutofit/>
          </a:bodyPr>
          <a:lstStyle/>
          <a:p>
            <a:br>
              <a:rPr lang="en-GB" dirty="0">
                <a:solidFill>
                  <a:schemeClr val="bg1"/>
                </a:solidFill>
              </a:rPr>
            </a:br>
            <a:r>
              <a:rPr lang="en-GB" b="1" i="1" dirty="0">
                <a:solidFill>
                  <a:schemeClr val="bg1"/>
                </a:solidFill>
              </a:rPr>
              <a:t>Why did I choose this module?</a:t>
            </a:r>
          </a:p>
        </p:txBody>
      </p:sp>
      <p:cxnSp>
        <p:nvCxnSpPr>
          <p:cNvPr id="32" name="Straight Connector 13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695100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5D09D5C1-DB4A-47F2-8947-4627C70153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175766"/>
              </p:ext>
            </p:extLst>
          </p:nvPr>
        </p:nvGraphicFramePr>
        <p:xfrm>
          <a:off x="943277" y="2339935"/>
          <a:ext cx="10444758" cy="3988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938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3" grpId="1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774E0-BFAD-4558-8835-02FB7D87D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551A3-FCEA-42EC-8DDC-96CC8415C2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b="1" i="1" dirty="0"/>
              <a:t>Companies to which I applied for internships. Why did I choose these?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033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44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3F5B3-C5B1-465E-ABB6-F444ACE0F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b="1" i="1" dirty="0"/>
              <a:t>Baldwins Accountants</a:t>
            </a:r>
          </a:p>
        </p:txBody>
      </p:sp>
      <p:cxnSp>
        <p:nvCxnSpPr>
          <p:cNvPr id="4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31E63-29E5-42A6-B053-B6F163931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one of the fastest growing accountancy practices in the UK;</a:t>
            </a:r>
          </a:p>
          <a:p>
            <a:r>
              <a:rPr lang="en-GB" sz="2400" dirty="0"/>
              <a:t>Full study support and opportunity for personal development;</a:t>
            </a:r>
          </a:p>
          <a:p>
            <a:r>
              <a:rPr lang="en-GB" sz="2400" dirty="0"/>
              <a:t>over 3200 staff in 95+ office locations;</a:t>
            </a:r>
          </a:p>
          <a:p>
            <a:r>
              <a:rPr lang="en-GB" sz="2400" dirty="0"/>
              <a:t>AAT required to be employed.</a:t>
            </a:r>
          </a:p>
          <a:p>
            <a:pPr marL="0" indent="0">
              <a:buNone/>
            </a:pPr>
            <a:r>
              <a:rPr lang="en-GB" sz="2400" dirty="0"/>
              <a:t>				</a:t>
            </a:r>
          </a:p>
          <a:p>
            <a:pPr marL="0" indent="0">
              <a:buNone/>
            </a:pPr>
            <a:r>
              <a:rPr lang="en-GB" sz="2400" i="1" dirty="0"/>
              <a:t>Source: www.baldwinsaccountants.co.uk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3430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83230-4110-450F-8ACD-F990C1D04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b="1" i="1" dirty="0"/>
              <a:t>Clive Atkins Accountants Ltd.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18739-BE06-4F0F-BF58-5F32703D08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Family business;</a:t>
            </a:r>
          </a:p>
          <a:p>
            <a:r>
              <a:rPr lang="en-GB" sz="2400" dirty="0"/>
              <a:t>Potential employer;</a:t>
            </a:r>
          </a:p>
          <a:p>
            <a:r>
              <a:rPr lang="en-GB" sz="2400" dirty="0"/>
              <a:t>Apprenticeships;</a:t>
            </a:r>
          </a:p>
          <a:p>
            <a:r>
              <a:rPr lang="en-GB" sz="2400" dirty="0"/>
              <a:t>Good to gain a first ‘’real-world’’ experience;</a:t>
            </a:r>
          </a:p>
          <a:p>
            <a:r>
              <a:rPr lang="en-GB" sz="2400" dirty="0"/>
              <a:t>Recommended by friends and lecturer.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i="1" dirty="0"/>
              <a:t>Source: own research and www.atkinsaccountants.co.uk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7610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A6EF6E-2886-45E3-B050-C962C96D7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b="1" i="1" dirty="0"/>
              <a:t>Bevan Buckland 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0523D-4785-4DFC-863F-AC3A621E9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GB" sz="2400" dirty="0"/>
              <a:t>One of the largest accountancy practices in Swansea;</a:t>
            </a:r>
          </a:p>
          <a:p>
            <a:r>
              <a:rPr lang="en-GB" sz="2400" dirty="0"/>
              <a:t>Flexible working hours;</a:t>
            </a:r>
          </a:p>
          <a:p>
            <a:r>
              <a:rPr lang="en-GB" sz="2400" dirty="0"/>
              <a:t>Personalised training and development;</a:t>
            </a:r>
          </a:p>
          <a:p>
            <a:r>
              <a:rPr lang="en-GB" sz="2400" dirty="0"/>
              <a:t>Full study support.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i="1" dirty="0"/>
              <a:t>Source: www.bevanbuckland.co.uk</a:t>
            </a:r>
          </a:p>
        </p:txBody>
      </p:sp>
    </p:spTree>
    <p:extLst>
      <p:ext uri="{BB962C8B-B14F-4D97-AF65-F5344CB8AC3E}">
        <p14:creationId xmlns:p14="http://schemas.microsoft.com/office/powerpoint/2010/main" val="403399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63F5B3-C5B1-465E-ABB6-F444ACE0F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31E63-29E5-42A6-B053-B6F163931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i="1" dirty="0"/>
          </a:p>
          <a:p>
            <a:pPr marL="0" indent="0">
              <a:buNone/>
            </a:pPr>
            <a:r>
              <a:rPr lang="en-GB" sz="3200" b="1" i="1" dirty="0"/>
              <a:t>RATIONALE FOR STUDENTS UNDERTAKING AN INTERNSHIP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477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AD672-4116-491E-84DC-6DB474D46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</a:rPr>
              <a:t>What is an Internship?</a:t>
            </a:r>
          </a:p>
        </p:txBody>
      </p:sp>
      <p:cxnSp>
        <p:nvCxnSpPr>
          <p:cNvPr id="38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13D29D-6098-4335-B8D2-481414155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i="1" dirty="0"/>
              <a:t>‘’Internship is a short-term opportunity for students to work (paid or unpaid) for an employer where ideally their academic learning can be applied to real-world tasks.’’ (CCWT, 2017).</a:t>
            </a:r>
          </a:p>
        </p:txBody>
      </p:sp>
    </p:spTree>
    <p:extLst>
      <p:ext uri="{BB962C8B-B14F-4D97-AF65-F5344CB8AC3E}">
        <p14:creationId xmlns:p14="http://schemas.microsoft.com/office/powerpoint/2010/main" val="1437678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7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9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43" name="Rectangle 32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C9F3E6-4171-481E-8D86-35CBED9A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b="1" i="1" dirty="0"/>
              <a:t>Why students undertaking internships?</a:t>
            </a:r>
          </a:p>
        </p:txBody>
      </p:sp>
      <p:cxnSp>
        <p:nvCxnSpPr>
          <p:cNvPr id="44" name="Straight Connector 34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BE518-293F-4558-9EB0-EBF9C1F26A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To develop soft skills and interpersonal skills (Ismail, 2018);</a:t>
            </a:r>
          </a:p>
          <a:p>
            <a:r>
              <a:rPr lang="en-GB" sz="2000" dirty="0"/>
              <a:t>An internship provides ‘real world’ and practical experience of the workplace (ACCA, 2016).</a:t>
            </a:r>
          </a:p>
          <a:p>
            <a:r>
              <a:rPr lang="en-GB" sz="2000" dirty="0"/>
              <a:t>Professional experience is vital for getting hired as a graduate and to be above competitors (The Guardian, 2018).</a:t>
            </a:r>
          </a:p>
          <a:p>
            <a:r>
              <a:rPr lang="en-GB" sz="2000" dirty="0"/>
              <a:t>Networking (Blanchard, Carter, Kent and </a:t>
            </a:r>
            <a:r>
              <a:rPr lang="en-GB" sz="2000" dirty="0" err="1"/>
              <a:t>Badurek</a:t>
            </a:r>
            <a:r>
              <a:rPr lang="en-GB" sz="2000" dirty="0"/>
              <a:t>, 2012).</a:t>
            </a:r>
          </a:p>
          <a:p>
            <a:r>
              <a:rPr lang="en-GB" sz="2000" dirty="0"/>
              <a:t>To get a ‘’foot in the door’’ with a potential employer (AAG, 2012).</a:t>
            </a:r>
          </a:p>
        </p:txBody>
      </p:sp>
    </p:spTree>
    <p:extLst>
      <p:ext uri="{BB962C8B-B14F-4D97-AF65-F5344CB8AC3E}">
        <p14:creationId xmlns:p14="http://schemas.microsoft.com/office/powerpoint/2010/main" val="393753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3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9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2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Freeform: Shape 118">
            <a:extLst>
              <a:ext uri="{FF2B5EF4-FFF2-40B4-BE49-F238E27FC236}">
                <a16:creationId xmlns:a16="http://schemas.microsoft.com/office/drawing/2014/main" id="{ECF157C5-282F-4C93-80F7-CCD7F4A43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46694"/>
            <a:ext cx="8416393" cy="1511306"/>
          </a:xfrm>
          <a:custGeom>
            <a:avLst/>
            <a:gdLst>
              <a:gd name="connsiteX0" fmla="*/ 0 w 8416393"/>
              <a:gd name="connsiteY0" fmla="*/ 0 h 1511306"/>
              <a:gd name="connsiteX1" fmla="*/ 239486 w 8416393"/>
              <a:gd name="connsiteY1" fmla="*/ 0 h 1511306"/>
              <a:gd name="connsiteX2" fmla="*/ 1069788 w 8416393"/>
              <a:gd name="connsiteY2" fmla="*/ 0 h 1511306"/>
              <a:gd name="connsiteX3" fmla="*/ 1209568 w 8416393"/>
              <a:gd name="connsiteY3" fmla="*/ 0 h 1511306"/>
              <a:gd name="connsiteX4" fmla="*/ 1309274 w 8416393"/>
              <a:gd name="connsiteY4" fmla="*/ 0 h 1511306"/>
              <a:gd name="connsiteX5" fmla="*/ 2279356 w 8416393"/>
              <a:gd name="connsiteY5" fmla="*/ 0 h 1511306"/>
              <a:gd name="connsiteX6" fmla="*/ 2405743 w 8416393"/>
              <a:gd name="connsiteY6" fmla="*/ 0 h 1511306"/>
              <a:gd name="connsiteX7" fmla="*/ 2801131 w 8416393"/>
              <a:gd name="connsiteY7" fmla="*/ 0 h 1511306"/>
              <a:gd name="connsiteX8" fmla="*/ 3475531 w 8416393"/>
              <a:gd name="connsiteY8" fmla="*/ 0 h 1511306"/>
              <a:gd name="connsiteX9" fmla="*/ 3870919 w 8416393"/>
              <a:gd name="connsiteY9" fmla="*/ 0 h 1511306"/>
              <a:gd name="connsiteX10" fmla="*/ 7346605 w 8416393"/>
              <a:gd name="connsiteY10" fmla="*/ 0 h 1511306"/>
              <a:gd name="connsiteX11" fmla="*/ 8416393 w 8416393"/>
              <a:gd name="connsiteY11" fmla="*/ 0 h 1511306"/>
              <a:gd name="connsiteX12" fmla="*/ 7718776 w 8416393"/>
              <a:gd name="connsiteY12" fmla="*/ 1511301 h 1511306"/>
              <a:gd name="connsiteX13" fmla="*/ 6648988 w 8416393"/>
              <a:gd name="connsiteY13" fmla="*/ 1511301 h 1511306"/>
              <a:gd name="connsiteX14" fmla="*/ 3870920 w 8416393"/>
              <a:gd name="connsiteY14" fmla="*/ 1511301 h 1511306"/>
              <a:gd name="connsiteX15" fmla="*/ 3870920 w 8416393"/>
              <a:gd name="connsiteY15" fmla="*/ 1511304 h 1511306"/>
              <a:gd name="connsiteX16" fmla="*/ 3475531 w 8416393"/>
              <a:gd name="connsiteY16" fmla="*/ 1511304 h 1511306"/>
              <a:gd name="connsiteX17" fmla="*/ 3475531 w 8416393"/>
              <a:gd name="connsiteY17" fmla="*/ 1511306 h 1511306"/>
              <a:gd name="connsiteX18" fmla="*/ 2405743 w 8416393"/>
              <a:gd name="connsiteY18" fmla="*/ 1511306 h 1511306"/>
              <a:gd name="connsiteX19" fmla="*/ 2403199 w 8416393"/>
              <a:gd name="connsiteY19" fmla="*/ 1511306 h 1511306"/>
              <a:gd name="connsiteX20" fmla="*/ 2288996 w 8416393"/>
              <a:gd name="connsiteY20" fmla="*/ 1511306 h 1511306"/>
              <a:gd name="connsiteX21" fmla="*/ 2279356 w 8416393"/>
              <a:gd name="connsiteY21" fmla="*/ 1511306 h 1511306"/>
              <a:gd name="connsiteX22" fmla="*/ 1333411 w 8416393"/>
              <a:gd name="connsiteY22" fmla="*/ 1511306 h 1511306"/>
              <a:gd name="connsiteX23" fmla="*/ 1309274 w 8416393"/>
              <a:gd name="connsiteY23" fmla="*/ 1511306 h 1511306"/>
              <a:gd name="connsiteX24" fmla="*/ 1219208 w 8416393"/>
              <a:gd name="connsiteY24" fmla="*/ 1511306 h 1511306"/>
              <a:gd name="connsiteX25" fmla="*/ 1209568 w 8416393"/>
              <a:gd name="connsiteY25" fmla="*/ 1511306 h 1511306"/>
              <a:gd name="connsiteX26" fmla="*/ 1069788 w 8416393"/>
              <a:gd name="connsiteY26" fmla="*/ 1511306 h 1511306"/>
              <a:gd name="connsiteX27" fmla="*/ 239486 w 8416393"/>
              <a:gd name="connsiteY27" fmla="*/ 1511306 h 1511306"/>
              <a:gd name="connsiteX28" fmla="*/ 0 w 8416393"/>
              <a:gd name="connsiteY28" fmla="*/ 1511306 h 1511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416393" h="1511306">
                <a:moveTo>
                  <a:pt x="0" y="0"/>
                </a:moveTo>
                <a:lnTo>
                  <a:pt x="239486" y="0"/>
                </a:lnTo>
                <a:lnTo>
                  <a:pt x="1069788" y="0"/>
                </a:lnTo>
                <a:lnTo>
                  <a:pt x="1209568" y="0"/>
                </a:lnTo>
                <a:lnTo>
                  <a:pt x="1309274" y="0"/>
                </a:lnTo>
                <a:lnTo>
                  <a:pt x="2279356" y="0"/>
                </a:lnTo>
                <a:lnTo>
                  <a:pt x="2405743" y="0"/>
                </a:lnTo>
                <a:lnTo>
                  <a:pt x="2801131" y="0"/>
                </a:lnTo>
                <a:lnTo>
                  <a:pt x="3475531" y="0"/>
                </a:lnTo>
                <a:lnTo>
                  <a:pt x="3870919" y="0"/>
                </a:lnTo>
                <a:lnTo>
                  <a:pt x="7346605" y="0"/>
                </a:lnTo>
                <a:lnTo>
                  <a:pt x="8416393" y="0"/>
                </a:lnTo>
                <a:lnTo>
                  <a:pt x="7718776" y="1511301"/>
                </a:lnTo>
                <a:lnTo>
                  <a:pt x="6648988" y="1511301"/>
                </a:lnTo>
                <a:lnTo>
                  <a:pt x="3870920" y="1511301"/>
                </a:lnTo>
                <a:lnTo>
                  <a:pt x="3870920" y="1511304"/>
                </a:lnTo>
                <a:lnTo>
                  <a:pt x="3475531" y="1511304"/>
                </a:lnTo>
                <a:lnTo>
                  <a:pt x="3475531" y="1511306"/>
                </a:lnTo>
                <a:lnTo>
                  <a:pt x="2405743" y="1511306"/>
                </a:lnTo>
                <a:lnTo>
                  <a:pt x="2403199" y="1511306"/>
                </a:lnTo>
                <a:lnTo>
                  <a:pt x="2288996" y="1511306"/>
                </a:lnTo>
                <a:lnTo>
                  <a:pt x="2279356" y="1511306"/>
                </a:lnTo>
                <a:lnTo>
                  <a:pt x="1333411" y="1511306"/>
                </a:lnTo>
                <a:lnTo>
                  <a:pt x="1309274" y="1511306"/>
                </a:lnTo>
                <a:lnTo>
                  <a:pt x="1219208" y="1511306"/>
                </a:lnTo>
                <a:lnTo>
                  <a:pt x="1209568" y="1511306"/>
                </a:lnTo>
                <a:lnTo>
                  <a:pt x="1069788" y="1511306"/>
                </a:lnTo>
                <a:lnTo>
                  <a:pt x="239486" y="1511306"/>
                </a:lnTo>
                <a:lnTo>
                  <a:pt x="0" y="1511306"/>
                </a:lnTo>
                <a:close/>
              </a:path>
            </a:pathLst>
          </a:custGeom>
          <a:solidFill>
            <a:srgbClr val="D0CEC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CF2C2B-BECD-40BA-A34F-9250CE134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9884"/>
            <a:ext cx="6754845" cy="1096331"/>
          </a:xfrm>
        </p:spPr>
        <p:txBody>
          <a:bodyPr>
            <a:normAutofit/>
          </a:bodyPr>
          <a:lstStyle/>
          <a:p>
            <a:r>
              <a:rPr lang="en-GB" sz="4000" b="1" i="1" dirty="0"/>
              <a:t>Interesting fact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94446-1AEA-4F40-9A3A-5E9D6F416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731520"/>
            <a:ext cx="10701507" cy="425413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i="1" dirty="0"/>
              <a:t>National Association of Colleges and Employers (NACE) 2019 survey results: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3600" b="1" dirty="0">
                <a:solidFill>
                  <a:srgbClr val="00B050"/>
                </a:solidFill>
              </a:rPr>
              <a:t>1.17</a:t>
            </a:r>
            <a:r>
              <a:rPr lang="en-GB" sz="2400" dirty="0"/>
              <a:t> average job offers received by graduating seniors who applied for a full-time job and participated in an internship </a:t>
            </a:r>
          </a:p>
          <a:p>
            <a:pPr marL="0" indent="0">
              <a:buNone/>
            </a:pPr>
            <a:r>
              <a:rPr lang="en-GB" sz="3600" dirty="0">
                <a:solidFill>
                  <a:srgbClr val="FF0000"/>
                </a:solidFill>
              </a:rPr>
              <a:t>0.98</a:t>
            </a:r>
            <a:r>
              <a:rPr lang="en-GB" sz="2400" dirty="0"/>
              <a:t> average job offers received by those who did not have an internship</a:t>
            </a:r>
          </a:p>
        </p:txBody>
      </p:sp>
      <p:sp>
        <p:nvSpPr>
          <p:cNvPr id="128" name="Freeform: Shape 120">
            <a:extLst>
              <a:ext uri="{FF2B5EF4-FFF2-40B4-BE49-F238E27FC236}">
                <a16:creationId xmlns:a16="http://schemas.microsoft.com/office/drawing/2014/main" id="{54A9C5F1-B76A-4908-9A82-8F1CD0FB5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01743" y="5346700"/>
            <a:ext cx="4290257" cy="1511301"/>
          </a:xfrm>
          <a:custGeom>
            <a:avLst/>
            <a:gdLst>
              <a:gd name="connsiteX0" fmla="*/ 697617 w 4290257"/>
              <a:gd name="connsiteY0" fmla="*/ 0 h 1511301"/>
              <a:gd name="connsiteX1" fmla="*/ 4290257 w 4290257"/>
              <a:gd name="connsiteY1" fmla="*/ 0 h 1511301"/>
              <a:gd name="connsiteX2" fmla="*/ 4290257 w 4290257"/>
              <a:gd name="connsiteY2" fmla="*/ 1511301 h 1511301"/>
              <a:gd name="connsiteX3" fmla="*/ 2525897 w 4290257"/>
              <a:gd name="connsiteY3" fmla="*/ 1511301 h 1511301"/>
              <a:gd name="connsiteX4" fmla="*/ 0 w 4290257"/>
              <a:gd name="connsiteY4" fmla="*/ 1511301 h 1511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290257" h="1511301">
                <a:moveTo>
                  <a:pt x="697617" y="0"/>
                </a:moveTo>
                <a:lnTo>
                  <a:pt x="4290257" y="0"/>
                </a:lnTo>
                <a:lnTo>
                  <a:pt x="4290257" y="1511301"/>
                </a:lnTo>
                <a:lnTo>
                  <a:pt x="2525897" y="1511301"/>
                </a:lnTo>
                <a:lnTo>
                  <a:pt x="0" y="1511301"/>
                </a:lnTo>
                <a:close/>
              </a:path>
            </a:pathLst>
          </a:custGeom>
          <a:solidFill>
            <a:srgbClr val="404040">
              <a:alpha val="84706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4055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82AD0-7ED3-41A5-9C1B-109F0D2A7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B4027-34EB-4444-8679-74F07788B1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b="1" dirty="0"/>
              <a:t>QUALIFICATIONS AUDIT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008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41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CF748-B872-4929-9122-34BE5C80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404" y="731393"/>
            <a:ext cx="3163448" cy="5256371"/>
          </a:xfrm>
        </p:spPr>
        <p:txBody>
          <a:bodyPr>
            <a:normAutofit/>
          </a:bodyPr>
          <a:lstStyle/>
          <a:p>
            <a:r>
              <a:rPr lang="en-GB" sz="3100" b="1" i="1" dirty="0"/>
              <a:t>What skills/qualifications do I need to be a good Accountant?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6C2AA908-3025-4D1C-8FE3-ECB1DB22BE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9911808"/>
              </p:ext>
            </p:extLst>
          </p:nvPr>
        </p:nvGraphicFramePr>
        <p:xfrm>
          <a:off x="4515633" y="303591"/>
          <a:ext cx="724004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2091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7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Rectangle 50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4" name="Group 52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5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85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0" name="Rectangle 75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A98C31-60D2-4F4C-9CED-6B92CE601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 sz="4100" b="1" i="1" dirty="0"/>
              <a:t>What skills do I currently have? Are these match the requirements for my future career?</a:t>
            </a:r>
          </a:p>
        </p:txBody>
      </p:sp>
      <p:cxnSp>
        <p:nvCxnSpPr>
          <p:cNvPr id="91" name="Straight Connector 77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72C3C-6727-47F6-9690-EE12CA6F99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3480" y="960120"/>
            <a:ext cx="5513832" cy="416966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>
              <a:buFontTx/>
              <a:buChar char="-"/>
            </a:pPr>
            <a:r>
              <a:rPr lang="en-GB" sz="2400" dirty="0"/>
              <a:t>Bilingual speaker;</a:t>
            </a:r>
          </a:p>
          <a:p>
            <a:pPr>
              <a:buFontTx/>
              <a:buChar char="-"/>
            </a:pPr>
            <a:r>
              <a:rPr lang="en-GB" sz="2400" dirty="0"/>
              <a:t>Self-motivation;</a:t>
            </a:r>
          </a:p>
          <a:p>
            <a:pPr>
              <a:buFontTx/>
              <a:buChar char="-"/>
            </a:pPr>
            <a:r>
              <a:rPr lang="en-GB" sz="2400" dirty="0"/>
              <a:t>Problem-solving skills;</a:t>
            </a:r>
          </a:p>
          <a:p>
            <a:pPr>
              <a:buFontTx/>
              <a:buChar char="-"/>
            </a:pPr>
            <a:r>
              <a:rPr lang="en-GB" sz="2400" dirty="0"/>
              <a:t>Communication;</a:t>
            </a:r>
          </a:p>
          <a:p>
            <a:pPr>
              <a:buFontTx/>
              <a:buChar char="-"/>
            </a:pPr>
            <a:r>
              <a:rPr lang="en-GB" sz="2400" dirty="0">
                <a:latin typeface="arial" panose="020B0604020202020204" pitchFamily="34" charset="0"/>
              </a:rPr>
              <a:t>Very good at math.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11598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7">
            <a:extLst>
              <a:ext uri="{FF2B5EF4-FFF2-40B4-BE49-F238E27FC236}">
                <a16:creationId xmlns:a16="http://schemas.microsoft.com/office/drawing/2014/main" id="{64F519EA-836C-4E21-87EE-CE7AB0186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9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26280"/>
            <a:ext cx="4449464" cy="2331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11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3374" y="702944"/>
            <a:ext cx="5369325" cy="558698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6D0A5-A682-410E-A2F5-B6E22C102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805" y="1345958"/>
            <a:ext cx="4193196" cy="4166085"/>
          </a:xfrm>
        </p:spPr>
        <p:txBody>
          <a:bodyPr>
            <a:normAutofit/>
          </a:bodyPr>
          <a:lstStyle/>
          <a:p>
            <a:r>
              <a:rPr lang="en-GB" sz="4600" b="1" i="1" dirty="0"/>
              <a:t>What are my objectives and how I am working to achieve them?</a:t>
            </a:r>
          </a:p>
        </p:txBody>
      </p:sp>
      <p:grpSp>
        <p:nvGrpSpPr>
          <p:cNvPr id="43" name="Group 13">
            <a:extLst>
              <a:ext uri="{FF2B5EF4-FFF2-40B4-BE49-F238E27FC236}">
                <a16:creationId xmlns:a16="http://schemas.microsoft.com/office/drawing/2014/main" id="{C833A70A-9722-46F0-A5EB-C72F78747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864" y="3048506"/>
            <a:ext cx="630289" cy="765242"/>
            <a:chOff x="45711" y="3048506"/>
            <a:chExt cx="630289" cy="765242"/>
          </a:xfrm>
        </p:grpSpPr>
        <p:sp>
          <p:nvSpPr>
            <p:cNvPr id="44" name="Rectangle 2">
              <a:extLst>
                <a:ext uri="{FF2B5EF4-FFF2-40B4-BE49-F238E27FC236}">
                  <a16:creationId xmlns:a16="http://schemas.microsoft.com/office/drawing/2014/main" id="{0E424FCE-3213-4BEE-A1E8-B7E8AEA5A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59">
              <a:extLst>
                <a:ext uri="{FF2B5EF4-FFF2-40B4-BE49-F238E27FC236}">
                  <a16:creationId xmlns:a16="http://schemas.microsoft.com/office/drawing/2014/main" id="{5EE95433-383A-45BD-BFCA-833B8F0AE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2">
              <a:extLst>
                <a:ext uri="{FF2B5EF4-FFF2-40B4-BE49-F238E27FC236}">
                  <a16:creationId xmlns:a16="http://schemas.microsoft.com/office/drawing/2014/main" id="{2EEA944D-C4D5-48D7-804D-86BE8AFC8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64">
              <a:extLst>
                <a:ext uri="{FF2B5EF4-FFF2-40B4-BE49-F238E27FC236}">
                  <a16:creationId xmlns:a16="http://schemas.microsoft.com/office/drawing/2014/main" id="{F3FCE305-3F55-48BF-8549-01E0364C8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23D7F518-6C41-4C3F-9060-C9FE0B1D4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2">
              <a:extLst>
                <a:ext uri="{FF2B5EF4-FFF2-40B4-BE49-F238E27FC236}">
                  <a16:creationId xmlns:a16="http://schemas.microsoft.com/office/drawing/2014/main" id="{3B93E94B-19C7-49C9-A135-582F72B1A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FEF28287-3D78-44FC-8C53-70755EAF6F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62">
              <a:extLst>
                <a:ext uri="{FF2B5EF4-FFF2-40B4-BE49-F238E27FC236}">
                  <a16:creationId xmlns:a16="http://schemas.microsoft.com/office/drawing/2014/main" id="{2E8ECBA7-D5B5-48AD-9108-4EB4FB5AAF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Rectangle 64">
              <a:extLst>
                <a:ext uri="{FF2B5EF4-FFF2-40B4-BE49-F238E27FC236}">
                  <a16:creationId xmlns:a16="http://schemas.microsoft.com/office/drawing/2014/main" id="{69CDB17F-9370-4BDB-AF7D-0C10664AF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Rectangle 66">
              <a:extLst>
                <a:ext uri="{FF2B5EF4-FFF2-40B4-BE49-F238E27FC236}">
                  <a16:creationId xmlns:a16="http://schemas.microsoft.com/office/drawing/2014/main" id="{65D03FDE-4254-4CCB-ACA1-CCF9ED99A1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Rectangle 2">
              <a:extLst>
                <a:ext uri="{FF2B5EF4-FFF2-40B4-BE49-F238E27FC236}">
                  <a16:creationId xmlns:a16="http://schemas.microsoft.com/office/drawing/2014/main" id="{406E5C16-E87A-48D6-808A-4E99A9FA2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59">
              <a:extLst>
                <a:ext uri="{FF2B5EF4-FFF2-40B4-BE49-F238E27FC236}">
                  <a16:creationId xmlns:a16="http://schemas.microsoft.com/office/drawing/2014/main" id="{DD6696B0-7715-471B-835A-DA4F6E0B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2">
              <a:extLst>
                <a:ext uri="{FF2B5EF4-FFF2-40B4-BE49-F238E27FC236}">
                  <a16:creationId xmlns:a16="http://schemas.microsoft.com/office/drawing/2014/main" id="{7B7BE224-1A69-42AA-9C1C-29ADE08B27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F4CBB296-B6FF-43BA-A2F1-471A7D6A3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7B9B8F5E-97B1-4CC6-A25F-0406AF9F8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9EB4DAA2-343C-4239-A2B2-D2412770B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8D6B2AAD-8F5E-4D57-B2E6-7DBB7953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2">
              <a:extLst>
                <a:ext uri="{FF2B5EF4-FFF2-40B4-BE49-F238E27FC236}">
                  <a16:creationId xmlns:a16="http://schemas.microsoft.com/office/drawing/2014/main" id="{9CE95F93-6BC5-4616-9F8D-B941B4B8F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A8C3D8DE-DC76-487C-8C2A-7684D5C9E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56088CB5-E2A8-49A4-8AB5-6D5463E03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372F50F8-8B88-48EF-B21C-B5B264262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37008499-DF9A-4230-BE00-35B862316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62">
              <a:extLst>
                <a:ext uri="{FF2B5EF4-FFF2-40B4-BE49-F238E27FC236}">
                  <a16:creationId xmlns:a16="http://schemas.microsoft.com/office/drawing/2014/main" id="{BCEE48F0-E436-451D-A5FE-0D818D19E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64">
              <a:extLst>
                <a:ext uri="{FF2B5EF4-FFF2-40B4-BE49-F238E27FC236}">
                  <a16:creationId xmlns:a16="http://schemas.microsoft.com/office/drawing/2014/main" id="{6852656E-1E8F-41F9-900D-8E8CC1B2B9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66">
              <a:extLst>
                <a:ext uri="{FF2B5EF4-FFF2-40B4-BE49-F238E27FC236}">
                  <a16:creationId xmlns:a16="http://schemas.microsoft.com/office/drawing/2014/main" id="{489DA605-39DD-45FD-9796-12A36B23B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3EC58-2F5B-4AEE-B635-BFCC8A9CD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9734" y="750307"/>
            <a:ext cx="5369326" cy="5357387"/>
          </a:xfrm>
        </p:spPr>
        <p:txBody>
          <a:bodyPr anchor="ctr">
            <a:normAutofit/>
          </a:bodyPr>
          <a:lstStyle/>
          <a:p>
            <a:pPr>
              <a:buFontTx/>
              <a:buChar char="-"/>
            </a:pPr>
            <a:endParaRPr lang="en-GB" sz="2200" dirty="0"/>
          </a:p>
          <a:p>
            <a:pPr>
              <a:buFontTx/>
              <a:buChar char="-"/>
            </a:pPr>
            <a:r>
              <a:rPr lang="en-GB" sz="2200" dirty="0"/>
              <a:t>English language improvement;</a:t>
            </a:r>
          </a:p>
          <a:p>
            <a:pPr>
              <a:buFontTx/>
              <a:buChar char="-"/>
            </a:pPr>
            <a:r>
              <a:rPr lang="en-GB" sz="2200" dirty="0"/>
              <a:t>Developing technology skills;</a:t>
            </a:r>
          </a:p>
          <a:p>
            <a:pPr>
              <a:buFontTx/>
              <a:buChar char="-"/>
            </a:pPr>
            <a:r>
              <a:rPr lang="en-GB" sz="2200" dirty="0"/>
              <a:t>Improving soft and interpersonal skills;</a:t>
            </a:r>
          </a:p>
          <a:p>
            <a:pPr>
              <a:buFontTx/>
              <a:buChar char="-"/>
            </a:pPr>
            <a:r>
              <a:rPr lang="en-GB" sz="2200" dirty="0"/>
              <a:t>Gaining Ba Accounting Degree;</a:t>
            </a:r>
          </a:p>
          <a:p>
            <a:pPr>
              <a:buFontTx/>
              <a:buChar char="-"/>
            </a:pPr>
            <a:r>
              <a:rPr lang="en-GB" sz="2200" dirty="0"/>
              <a:t>Gaining an ACCA qualification (www.accaglobal.com).</a:t>
            </a:r>
          </a:p>
          <a:p>
            <a:pPr>
              <a:buFontTx/>
              <a:buChar char="-"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052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2AA60-44E1-4DF1-BDC1-E698705FA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B8D2E-8272-4E3B-A16C-3BA22D24F9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565" y="2055813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i="1" dirty="0"/>
              <a:t>How the internship will help to facilitate my professional development?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580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3">
                <a:lumMod val="0"/>
                <a:lumOff val="100000"/>
              </a:schemeClr>
            </a:gs>
            <a:gs pos="65000">
              <a:schemeClr val="accent3">
                <a:lumMod val="0"/>
                <a:lumOff val="100000"/>
              </a:schemeClr>
            </a:gs>
            <a:gs pos="100000">
              <a:schemeClr val="accent3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FC460-B3D3-4DF4-828A-01A78046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8BDF9-FE61-4A03-8A29-2503136647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b="1" dirty="0">
                <a:latin typeface="Baskerville Old Face" panose="02020602080505020303" pitchFamily="18" charset="0"/>
              </a:rPr>
              <a:t>Thank You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5057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AFC9-6902-4C3F-807E-97927253B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00" y="94268"/>
            <a:ext cx="10825899" cy="1596421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35941-F8A9-48EE-B0EF-FD0C1F994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938" y="1404594"/>
            <a:ext cx="11623250" cy="524130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</a:pP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Accaglobal.com. (2016). Hiring an intern: ACCA’s best practice guide for employers (UK version). [online] Available at: https://www.accaglobal.com/content/dam/ACCA_Global/Technical/manage/ea-internships-best-practice-uk.pdf [Accessed 28 Feb. 2020].</a:t>
            </a:r>
          </a:p>
          <a:p>
            <a:pPr>
              <a:lnSpc>
                <a:spcPct val="107000"/>
              </a:lnSpc>
            </a:pP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Adams, J. and Siegel, S. (2012). </a:t>
            </a: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Internships: How to Get Experience When You Have No Experience. [</a:t>
            </a:r>
            <a:r>
              <a:rPr lang="en-GB" sz="2200" dirty="0" err="1">
                <a:ea typeface="Calibri" panose="020F0502020204030204" pitchFamily="34" charset="0"/>
                <a:cs typeface="Times New Roman" panose="02020603050405020304" pitchFamily="18" charset="0"/>
              </a:rPr>
              <a:t>ebook</a:t>
            </a: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] AAG. Available at: http://www.aag.org/careertips [Accessed 26 Feb. 2020].</a:t>
            </a:r>
          </a:p>
          <a:p>
            <a:pPr>
              <a:lnSpc>
                <a:spcPct val="107000"/>
              </a:lnSpc>
            </a:pP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Atkins Accountants. (n.d.). About Us - Find out more about Swansea Accountants Clive Atkins &amp; Co. [online] Available at: https://atkinsaccountants.co.uk/about-us/ [Accessed 25 Feb. 2020].</a:t>
            </a:r>
            <a:endParaRPr lang="en-GB" sz="2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baldwinsaccountants.co.uk. (n.d.). About Us. [online] Available at: https://www.baldwinsaccountants.co.uk/who-we-are/about-us [Accessed 6 Mar. 2020].</a:t>
            </a:r>
            <a:endParaRPr lang="en-GB" sz="2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Bevanbuckland.co.uk. (n.d.). Careers. [online] Available at: https://www.bevanbuckland.co.uk/careers [Accessed 26 Feb. 2020].</a:t>
            </a:r>
          </a:p>
          <a:p>
            <a:pPr>
              <a:lnSpc>
                <a:spcPct val="107000"/>
              </a:lnSpc>
            </a:pP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Blanchard, R., Carter, M., Kent, R. and </a:t>
            </a:r>
            <a:r>
              <a:rPr lang="en-GB" sz="2200" dirty="0" err="1">
                <a:ea typeface="Calibri" panose="020F0502020204030204" pitchFamily="34" charset="0"/>
                <a:cs typeface="Times New Roman" panose="02020603050405020304" pitchFamily="18" charset="0"/>
              </a:rPr>
              <a:t>Badurek</a:t>
            </a: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, C. (2012). The value of an internship experience for early career geographers. In: M. </a:t>
            </a:r>
            <a:r>
              <a:rPr lang="en-GB" sz="2200" dirty="0" err="1">
                <a:ea typeface="Calibri" panose="020F0502020204030204" pitchFamily="34" charset="0"/>
                <a:cs typeface="Times New Roman" panose="02020603050405020304" pitchFamily="18" charset="0"/>
              </a:rPr>
              <a:t>Solem</a:t>
            </a: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, K. Foote and J. Monk, ed., Practicing Geography: Careers for Enhancing Society and the Environment.. [online] NJ: Pearson Education. Available at: https://www.csun.edu/sites/default/files/internship-book-chapter-Final-Chapter-Copy-Practicing-Geography-2013.pdf [Accessed 25 Feb. 2020].</a:t>
            </a:r>
          </a:p>
          <a:p>
            <a:pPr>
              <a:lnSpc>
                <a:spcPct val="107000"/>
              </a:lnSpc>
            </a:pP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Bloom, L. (2018). What Is the Purpose of an Internship?. Chron. [online] Available at: https://work.chron.com/purpose-internship-8335.html [Accessed 25 Feb. 2020].</a:t>
            </a:r>
          </a:p>
          <a:p>
            <a:pPr>
              <a:lnSpc>
                <a:spcPct val="107000"/>
              </a:lnSpc>
            </a:pPr>
            <a:r>
              <a:rPr lang="en-GB" sz="2200" dirty="0" err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Gray</a:t>
            </a: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, F. (2010). Specific Oral Communication Skills Desired in New Accountancy Graduates. Business Communication Quarterly, [online] 73(1), pp.40-67. Available at: https://www.researchgate.net/publication/247761234_Specific_Oral_Communication_Skills_Desired_in_New_Accountancy_Graduates [Accessed 28 Feb. 2020].</a:t>
            </a:r>
            <a:endParaRPr lang="en-GB" sz="2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GB" sz="2200" dirty="0" err="1">
                <a:ea typeface="Calibri" panose="020F0502020204030204" pitchFamily="34" charset="0"/>
                <a:cs typeface="Times New Roman" panose="02020603050405020304" pitchFamily="18" charset="0"/>
              </a:rPr>
              <a:t>Gray</a:t>
            </a:r>
            <a:r>
              <a:rPr lang="en-GB" sz="2200" dirty="0">
                <a:ea typeface="Calibri" panose="020F0502020204030204" pitchFamily="34" charset="0"/>
                <a:cs typeface="Times New Roman" panose="02020603050405020304" pitchFamily="18" charset="0"/>
              </a:rPr>
              <a:t>, k. and Kahn, J. (2019). Internship Experience a Strong Factor in Class of 2019 Job-Offer Rates. [online] Naceweb.org. Available at: https://www.naceweb.org/about-us/press/2019/internship-experience-a-strong-factor-in-class-of-2019-job-offer-rates/ [Accessed 25 Feb. 2020].</a:t>
            </a:r>
          </a:p>
          <a:p>
            <a:pPr>
              <a:lnSpc>
                <a:spcPct val="107000"/>
              </a:lnSpc>
            </a:pP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Harvey, J. and Technical Information Service (2007). Effective decision making. [</a:t>
            </a:r>
            <a:r>
              <a:rPr lang="en-GB" sz="2200" dirty="0" err="1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ebook</a:t>
            </a:r>
            <a:r>
              <a:rPr lang="en-GB" sz="2200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] London: CIMA. Available at: http://www.cimaglobal.com/documents/importeddocuments/40_effective_decision_making.pdf [Accessed 25 Feb. 2020].</a:t>
            </a:r>
            <a:endParaRPr lang="en-GB" sz="22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24875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0B36-03F5-4007-B822-8C677E18E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EC4FA-5654-4B79-89E4-48BDA9592A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975" y="254525"/>
            <a:ext cx="11689238" cy="623835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Hora, M.,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Wolfgram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M. and Thompson, S. (2017). What do we know about the impact of internships on student outcomes?. [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ebook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] CCWT. Available at: http://ccwt.wceruw.org/documents/CCWT-report-Designing-Internship-Programs.pdf [Accessed 25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icas.com. (2019). The skills you need in 2033 to succeed.. [online] Available at: https://www.icas.com/members/professional-development/the-skills-you-need-in-2033-to-succeed [Accessed 28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Ionescu, A. and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Bigioi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C. (n.d.). Time management for accountants. Challenges of the Knowledge Society. Finance and accounting. [online] Available at: http://cks.univnt.ro/uploads/cks_2016_articles/index.php?dir=07_finance_and_accounting%2F&amp;download=CKS+2016_finance_and_accounting_art.112.pdf  [Accessed 26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Ismail, Z. (2018). Benefits of Internships for Interns and Host Organisations. Birmingham: University of Birmingham. [online] Available at : https://assets.publishing.service.gov.uk/media/5b3b5de3ed915d33c7d58e52/Internships.pdf [Accessed 26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Muhamad, R., Yahya, Y.,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Shahimi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Mahzan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N. (2009). Undergraduate Internship Attachment in Accounting: The Interns Perspective. International Education Studies, [online] 2(4). Available at: https://files.eric.ed.gov/fulltext/EJ1065745.pdf [Accessed 25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Murray, S. (2018). An internship could be your golden ticket to a graduate job. The Guardian. [online] Available at: https://www.theguardian.com/education/2018/jul/09/internship-golden-ticket-graduate-job [Accessed 25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Sanders, B. (2015). Boost Your Productivity: 8 Time Management Strategies for Accountants. [online] </a:t>
            </a: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AccountingWEB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. Available at: https://www.accountingweb.com/practice/practice-excellence/boost-your-productivity-8-time-management-strategies-for-accountants [Accessed 25 Feb. 2020].</a:t>
            </a:r>
          </a:p>
          <a:p>
            <a:pPr>
              <a:lnSpc>
                <a:spcPct val="107000"/>
              </a:lnSpc>
            </a:pPr>
            <a:r>
              <a:rPr lang="en-GB" sz="1400" dirty="0" err="1">
                <a:ea typeface="Calibri" panose="020F0502020204030204" pitchFamily="34" charset="0"/>
                <a:cs typeface="Times New Roman" panose="02020603050405020304" pitchFamily="18" charset="0"/>
              </a:rPr>
              <a:t>Suttle</a:t>
            </a: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, R. (n.d.). Accounting Skills. Chron. [online] Available at: https://smallbusiness.chron.com/accounting-skills-1630.html [Accessed 25 Feb. 2020].</a:t>
            </a:r>
          </a:p>
          <a:p>
            <a:pPr>
              <a:lnSpc>
                <a:spcPct val="107000"/>
              </a:lnSpc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Tan, L. and Fawzi, L. (2017). Employability Skills Required of Accountants. SHS Web of Conferences, [online] 34. Available at: https://www.researchgate.net/publication/313736989_Employability_Skills_Required_of_Accountants [Accessed 26 Feb. 2020].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a typeface="Calibri" panose="020F0502020204030204" pitchFamily="34" charset="0"/>
                <a:cs typeface="Times New Roman" panose="02020603050405020304" pitchFamily="18" charset="0"/>
              </a:rPr>
              <a:t>Yourfuture.accaglobal.com. (n.d.). Your gateway to success. [online] Available at: https://yourfuture.accaglobal.com/global/en/why-acca/gateway-to-success.html [Accessed 26 Feb. 2020].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030593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1591</Words>
  <Application>Microsoft Office PowerPoint</Application>
  <PresentationFormat>Widescreen</PresentationFormat>
  <Paragraphs>99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Arial</vt:lpstr>
      <vt:lpstr>Baskerville Old Face</vt:lpstr>
      <vt:lpstr>Calibri</vt:lpstr>
      <vt:lpstr>Calibri Light</vt:lpstr>
      <vt:lpstr>Office Theme</vt:lpstr>
      <vt:lpstr>Applied Internship Assignment 1</vt:lpstr>
      <vt:lpstr> Why did I choose this module?</vt:lpstr>
      <vt:lpstr>PowerPoint Presentation</vt:lpstr>
      <vt:lpstr>Baldwins Accountants</vt:lpstr>
      <vt:lpstr>Clive Atkins Accountants Ltd.</vt:lpstr>
      <vt:lpstr>Bevan Buckland </vt:lpstr>
      <vt:lpstr> </vt:lpstr>
      <vt:lpstr>What is an Internship?</vt:lpstr>
      <vt:lpstr>Why students undertaking internships?</vt:lpstr>
      <vt:lpstr>Interesting fact !</vt:lpstr>
      <vt:lpstr>PowerPoint Presentation</vt:lpstr>
      <vt:lpstr>What skills/qualifications do I need to be a good Accountant?</vt:lpstr>
      <vt:lpstr>What skills do I currently have? Are these match the requirements for my future career?</vt:lpstr>
      <vt:lpstr>What are my objectives and how I am working to achieve them?</vt:lpstr>
      <vt:lpstr> </vt:lpstr>
      <vt:lpstr> </vt:lpstr>
      <vt:lpstr>References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Applied Internship Assignment 1</dc:title>
  <dc:creator>Michalina Bujak</dc:creator>
  <cp:lastModifiedBy>Michalina Bujak</cp:lastModifiedBy>
  <cp:revision>4</cp:revision>
  <dcterms:created xsi:type="dcterms:W3CDTF">2020-03-06T23:02:05Z</dcterms:created>
  <dcterms:modified xsi:type="dcterms:W3CDTF">2020-03-06T23:22:33Z</dcterms:modified>
</cp:coreProperties>
</file>